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0697-BC60-482A-9FEB-29638B773C1F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3AAF-8E20-430C-96D0-0BB784741612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0697-BC60-482A-9FEB-29638B773C1F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3AAF-8E20-430C-96D0-0BB784741612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0697-BC60-482A-9FEB-29638B773C1F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3AAF-8E20-430C-96D0-0BB784741612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0697-BC60-482A-9FEB-29638B773C1F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3AAF-8E20-430C-96D0-0BB784741612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0697-BC60-482A-9FEB-29638B773C1F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3AAF-8E20-430C-96D0-0BB784741612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0697-BC60-482A-9FEB-29638B773C1F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3AAF-8E20-430C-96D0-0BB784741612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0697-BC60-482A-9FEB-29638B773C1F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3AAF-8E20-430C-96D0-0BB784741612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0697-BC60-482A-9FEB-29638B773C1F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3AAF-8E20-430C-96D0-0BB784741612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0697-BC60-482A-9FEB-29638B773C1F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3AAF-8E20-430C-96D0-0BB784741612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0697-BC60-482A-9FEB-29638B773C1F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3AAF-8E20-430C-96D0-0BB784741612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0697-BC60-482A-9FEB-29638B773C1F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033AAF-8E20-430C-96D0-0BB784741612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BE0697-BC60-482A-9FEB-29638B773C1F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033AAF-8E20-430C-96D0-0BB784741612}" type="slidenum">
              <a:rPr lang="en-US" smtClean="0"/>
              <a:t>‹Nº›</a:t>
            </a:fld>
            <a:endParaRPr lang="en-U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Pasos de la Investigación Científica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" dirty="0" smtClean="0"/>
              <a:t>El proyecto de la investigación nace de la Idea a Investigar, esta </a:t>
            </a:r>
            <a:r>
              <a:rPr lang="es-ES" b="1" dirty="0" smtClean="0"/>
              <a:t>Idea </a:t>
            </a:r>
            <a:r>
              <a:rPr lang="es-ES" dirty="0" smtClean="0"/>
              <a:t>inicialmente es muy vaga,  ambigua, no presenta ninguna solidez y surge de la necesidad de resolver problemas de la vida cotidiana. 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Una regla para la generación de </a:t>
            </a:r>
            <a:r>
              <a:rPr lang="es-ES" b="1" dirty="0" smtClean="0"/>
              <a:t>buenas ideas </a:t>
            </a:r>
            <a:r>
              <a:rPr lang="es-ES" dirty="0" smtClean="0"/>
              <a:t>parte de varias premisas: el investigador se siente motivado, excitado por la idea, estas ideas llevan en sí algo novedoso, que no es necesariamente nuevo, estas ideas pueden servir de base para nuevas teorías o soluciones prácticas del problema y con ellas pueden surgir nuevas dudas que a su vez lleven al hombre a nuevas ideas en otros campos de acción o a nuevas aplicaciones en el </a:t>
            </a:r>
            <a:r>
              <a:rPr lang="en-US" dirty="0" err="1" smtClean="0"/>
              <a:t>mismo</a:t>
            </a:r>
            <a:r>
              <a:rPr lang="en-US" dirty="0" smtClean="0"/>
              <a:t> campo de </a:t>
            </a:r>
            <a:r>
              <a:rPr lang="en-US" dirty="0" err="1" smtClean="0"/>
              <a:t>acción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ul\Desktop\Medicina 5to\Plataforma\Tema II Pasos de la Investigación Científica\pasos segun sampi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dirty="0" smtClean="0"/>
              <a:t>De una </a:t>
            </a:r>
            <a:r>
              <a:rPr lang="es-ES" b="1" dirty="0" smtClean="0"/>
              <a:t>Idea  de investigación puede surgir un problema de investigación si se cumplen las premisas siguientes:  (Paso 1)</a:t>
            </a:r>
          </a:p>
          <a:p>
            <a:pPr>
              <a:buNone/>
            </a:pPr>
            <a:endParaRPr lang="es-ES" b="1" dirty="0" smtClean="0"/>
          </a:p>
          <a:p>
            <a:pPr algn="just"/>
            <a:r>
              <a:rPr lang="es-ES" dirty="0" smtClean="0"/>
              <a:t>La idea debe conducir a un problema objetivo, es decir, responder a una necesidad de la sociedad, partir de un desconocimiento científico y dar como resultado la creación de un nuevo </a:t>
            </a:r>
            <a:r>
              <a:rPr lang="en-US" dirty="0" err="1" smtClean="0"/>
              <a:t>conocimiento</a:t>
            </a:r>
            <a:r>
              <a:rPr lang="en-US" dirty="0" smtClean="0"/>
              <a:t>. </a:t>
            </a:r>
            <a:r>
              <a:rPr lang="en-US" b="1" dirty="0" err="1" smtClean="0"/>
              <a:t>Objetividad</a:t>
            </a:r>
            <a:r>
              <a:rPr lang="en-US" b="1" dirty="0" smtClean="0"/>
              <a:t>.</a:t>
            </a:r>
          </a:p>
          <a:p>
            <a:pPr algn="just"/>
            <a:r>
              <a:rPr lang="es-ES" dirty="0" smtClean="0"/>
              <a:t>La idea debe ser precisa, no tener  ambigüedades, debe estar bien claro el objetivo y las cuestiones particulares de interés.  </a:t>
            </a:r>
            <a:r>
              <a:rPr lang="en-US" b="1" dirty="0" err="1" smtClean="0"/>
              <a:t>Especificidad</a:t>
            </a:r>
            <a:r>
              <a:rPr lang="en-US" b="1" dirty="0" smtClean="0"/>
              <a:t>.</a:t>
            </a:r>
          </a:p>
          <a:p>
            <a:pPr algn="just"/>
            <a:r>
              <a:rPr lang="es-ES" dirty="0" smtClean="0"/>
              <a:t>La idea debe conducir a un problema que sea soluble en un tiempo determinado, no puede llevar a algo rebuscado, insoluble o en extremo difícil de resolver, su forma de solución debe estar  garantizada, la búsqueda de la información, los métodos de análisis de datos, los métodos de solución, etc. </a:t>
            </a:r>
            <a:r>
              <a:rPr lang="es-ES" b="1" dirty="0" smtClean="0"/>
              <a:t>Asequible.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57912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" dirty="0" smtClean="0"/>
              <a:t>Plantear el problema no es mas que </a:t>
            </a:r>
            <a:r>
              <a:rPr lang="es-ES" b="1" dirty="0" smtClean="0"/>
              <a:t>afinar y estructurar más </a:t>
            </a:r>
            <a:r>
              <a:rPr lang="es-ES" dirty="0" smtClean="0"/>
              <a:t>formalmente la </a:t>
            </a:r>
            <a:r>
              <a:rPr lang="es-ES" b="1" dirty="0" smtClean="0"/>
              <a:t>idea de investigación. (Paso 2)</a:t>
            </a:r>
          </a:p>
          <a:p>
            <a:pPr>
              <a:buNone/>
            </a:pPr>
            <a:r>
              <a:rPr lang="es-ES" dirty="0" smtClean="0"/>
              <a:t>En forma mas específica el planteamiento del problema conlleva a tres </a:t>
            </a:r>
            <a:r>
              <a:rPr lang="en-US" dirty="0" err="1" smtClean="0"/>
              <a:t>aspectos</a:t>
            </a:r>
            <a:r>
              <a:rPr lang="en-US" dirty="0" smtClean="0"/>
              <a:t> </a:t>
            </a:r>
            <a:r>
              <a:rPr lang="en-US" dirty="0" err="1" smtClean="0"/>
              <a:t>fundamentales</a:t>
            </a:r>
            <a:r>
              <a:rPr lang="en-US" dirty="0" smtClean="0"/>
              <a:t>:</a:t>
            </a:r>
          </a:p>
          <a:p>
            <a:r>
              <a:rPr lang="es-ES" b="1" dirty="0" smtClean="0"/>
              <a:t>Objetivo de la Investigación: </a:t>
            </a:r>
            <a:r>
              <a:rPr lang="es-ES" dirty="0" smtClean="0"/>
              <a:t>¿Qué pretende la investigación? Es el para qué de la investigación.</a:t>
            </a:r>
          </a:p>
          <a:p>
            <a:r>
              <a:rPr lang="en-US" b="1" dirty="0" smtClean="0"/>
              <a:t>Las </a:t>
            </a:r>
            <a:r>
              <a:rPr lang="en-US" b="1" dirty="0" err="1" smtClean="0"/>
              <a:t>Preguntas</a:t>
            </a:r>
            <a:r>
              <a:rPr lang="en-US" b="1" dirty="0" smtClean="0"/>
              <a:t> de </a:t>
            </a:r>
            <a:r>
              <a:rPr lang="en-US" b="1" dirty="0" err="1" smtClean="0"/>
              <a:t>Investigación</a:t>
            </a:r>
            <a:r>
              <a:rPr lang="en-US" b="1" dirty="0" smtClean="0"/>
              <a:t>: </a:t>
            </a:r>
            <a:r>
              <a:rPr lang="en-US" dirty="0" smtClean="0"/>
              <a:t>el </a:t>
            </a:r>
            <a:r>
              <a:rPr lang="en-US" dirty="0" err="1" smtClean="0"/>
              <a:t>problema</a:t>
            </a:r>
            <a:r>
              <a:rPr lang="en-US" dirty="0" smtClean="0"/>
              <a:t> </a:t>
            </a:r>
            <a:r>
              <a:rPr lang="es-ES" dirty="0" smtClean="0"/>
              <a:t>de investigación, a través de una o varias preguntas, que no son mas que las interrogantes que tiene el investigador sobre lo que se </a:t>
            </a:r>
            <a:r>
              <a:rPr lang="en-US" dirty="0" err="1" smtClean="0"/>
              <a:t>pretende</a:t>
            </a:r>
            <a:r>
              <a:rPr lang="en-US" dirty="0" smtClean="0"/>
              <a:t> </a:t>
            </a:r>
            <a:r>
              <a:rPr lang="en-US" dirty="0" err="1" smtClean="0"/>
              <a:t>investigar</a:t>
            </a:r>
            <a:r>
              <a:rPr lang="en-US" dirty="0" smtClean="0"/>
              <a:t> o  </a:t>
            </a:r>
            <a:r>
              <a:rPr lang="en-US" dirty="0" err="1" smtClean="0"/>
              <a:t>alcanzar</a:t>
            </a:r>
            <a:r>
              <a:rPr lang="en-US" dirty="0" smtClean="0"/>
              <a:t>.</a:t>
            </a:r>
          </a:p>
          <a:p>
            <a:r>
              <a:rPr lang="es-ES" b="1" dirty="0" smtClean="0"/>
              <a:t>La Justificación de la Investigación: </a:t>
            </a:r>
            <a:r>
              <a:rPr lang="en-US" dirty="0" smtClean="0"/>
              <a:t>La </a:t>
            </a:r>
            <a:r>
              <a:rPr lang="en-US" dirty="0" err="1" smtClean="0"/>
              <a:t>Justificación</a:t>
            </a:r>
            <a:r>
              <a:rPr lang="en-US" dirty="0" smtClean="0"/>
              <a:t> </a:t>
            </a:r>
            <a:r>
              <a:rPr lang="es-ES" dirty="0" smtClean="0"/>
              <a:t>de la Investigación significa </a:t>
            </a:r>
            <a:r>
              <a:rPr lang="es-ES" b="1" dirty="0" smtClean="0"/>
              <a:t>el por qué de la  investigación.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>
              <a:buNone/>
            </a:pPr>
            <a:r>
              <a:rPr lang="es-ES" b="1" dirty="0" smtClean="0"/>
              <a:t>El marco teórico de la investigación. (Paso 3)</a:t>
            </a:r>
          </a:p>
          <a:p>
            <a:r>
              <a:rPr lang="es-ES" dirty="0" smtClean="0"/>
              <a:t>El Marco Teórico implica analizar teorías, investigaciones y antecedentes que se consideren válidos para el encuadre del estudio pues la búsqueda y sistematización de aquellas teorías precedentes pueden ayudar en el análisis del problema a investigar.</a:t>
            </a:r>
            <a:endParaRPr lang="es-E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 smtClean="0"/>
              <a:t>Tareas</a:t>
            </a:r>
            <a:r>
              <a:rPr lang="en-US" b="1" i="1" dirty="0" smtClean="0"/>
              <a:t> o </a:t>
            </a:r>
            <a:r>
              <a:rPr lang="en-US" b="1" i="1" dirty="0" err="1" smtClean="0"/>
              <a:t>etapas</a:t>
            </a:r>
            <a:r>
              <a:rPr lang="en-US" b="1" i="1" dirty="0" smtClean="0"/>
              <a:t> del Marco </a:t>
            </a:r>
            <a:r>
              <a:rPr lang="en-US" b="1" i="1" dirty="0" err="1" smtClean="0"/>
              <a:t>Teórico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La elaboración del marco teórico tiene dos </a:t>
            </a:r>
            <a:r>
              <a:rPr lang="es-ES" b="1" dirty="0" smtClean="0"/>
              <a:t>tareas o etapas </a:t>
            </a:r>
            <a:r>
              <a:rPr lang="es-ES" dirty="0" smtClean="0"/>
              <a:t>fundamentales en el proceso de la investigación:</a:t>
            </a:r>
          </a:p>
          <a:p>
            <a:pPr>
              <a:buNone/>
            </a:pPr>
            <a:r>
              <a:rPr lang="es-ES" dirty="0" smtClean="0"/>
              <a:t>1. </a:t>
            </a:r>
            <a:r>
              <a:rPr lang="es-ES" b="1" dirty="0" smtClean="0"/>
              <a:t>Revisión de la Literatura, mediante la cual se consulta, extrae y </a:t>
            </a:r>
            <a:r>
              <a:rPr lang="es-ES" dirty="0" smtClean="0"/>
              <a:t>recopila la información relevante sobre el problema a investigar.</a:t>
            </a:r>
          </a:p>
          <a:p>
            <a:pPr>
              <a:buNone/>
            </a:pPr>
            <a:r>
              <a:rPr lang="es-ES" dirty="0" smtClean="0"/>
              <a:t>2. </a:t>
            </a:r>
            <a:r>
              <a:rPr lang="es-ES" b="1" dirty="0" smtClean="0"/>
              <a:t>Sistematización de las teorías existentes que posibilita </a:t>
            </a:r>
            <a:r>
              <a:rPr lang="es-ES" dirty="0" smtClean="0"/>
              <a:t>determinar el grado que la misma explica el problema científico a investigar y el grado en que no, se adopta una teoría o se desarrolla una perspectiva teórica o de referencia.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dirty="0" smtClean="0"/>
              <a:t>La recopilación de la bibliografía o de cualquier otra fuente debe ser cuidadosamente realizada en cuanto al registro de la información que ofrece. Algunos aspectos fundamentales a tener en cuenta son:</a:t>
            </a:r>
          </a:p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Titulo</a:t>
            </a:r>
            <a:r>
              <a:rPr lang="en-US" dirty="0" smtClean="0"/>
              <a:t> del </a:t>
            </a:r>
            <a:r>
              <a:rPr lang="en-US" dirty="0" err="1" smtClean="0"/>
              <a:t>trabajo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Autor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3. Año de </a:t>
            </a:r>
            <a:r>
              <a:rPr lang="en-US" dirty="0" err="1" smtClean="0"/>
              <a:t>publicación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4. Editorial.</a:t>
            </a:r>
          </a:p>
          <a:p>
            <a:pPr>
              <a:buNone/>
            </a:pPr>
            <a:r>
              <a:rPr lang="es-ES" dirty="0" smtClean="0"/>
              <a:t>5. Lugar de la edición.</a:t>
            </a:r>
          </a:p>
          <a:p>
            <a:pPr>
              <a:buNone/>
            </a:pPr>
            <a:r>
              <a:rPr lang="es-ES" dirty="0" smtClean="0"/>
              <a:t>6. Número de páginas en el caso de libros o número de las páginas</a:t>
            </a:r>
          </a:p>
          <a:p>
            <a:pPr>
              <a:buNone/>
            </a:pPr>
            <a:r>
              <a:rPr lang="es-ES" dirty="0" smtClean="0"/>
              <a:t>7. Nombre del Sitio y dirección electrónica completa en el caso de </a:t>
            </a:r>
            <a:r>
              <a:rPr lang="en-US" dirty="0" err="1" smtClean="0"/>
              <a:t>páginas</a:t>
            </a:r>
            <a:r>
              <a:rPr lang="en-US" dirty="0" smtClean="0"/>
              <a:t> Web.</a:t>
            </a:r>
          </a:p>
          <a:p>
            <a:pPr>
              <a:buNone/>
            </a:pPr>
            <a:r>
              <a:rPr lang="es-ES" dirty="0" smtClean="0"/>
              <a:t>8. Otros aspectos de utilidad para la ubicación futura del material.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kern="10" dirty="0" err="1" smtClean="0">
                <a:ln w="9525">
                  <a:solidFill>
                    <a:srgbClr val="00CC00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Muchas</a:t>
            </a:r>
            <a:r>
              <a:rPr lang="en-US" sz="5400" kern="10" dirty="0" smtClean="0">
                <a:ln w="9525">
                  <a:solidFill>
                    <a:srgbClr val="00CC00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Gracias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</TotalTime>
  <Words>630</Words>
  <Application>Microsoft Office PowerPoint</Application>
  <PresentationFormat>Presentación en pantalla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Calibri</vt:lpstr>
      <vt:lpstr>Constantia</vt:lpstr>
      <vt:lpstr>Times New Roman</vt:lpstr>
      <vt:lpstr>Wingdings 2</vt:lpstr>
      <vt:lpstr>Flujo</vt:lpstr>
      <vt:lpstr>Pasos de la Investigación Científica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Tareas o etapas del Marco Teórico</vt:lpstr>
      <vt:lpstr>Presentación de PowerPoint</vt:lpstr>
      <vt:lpstr>Muchas Gracias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Pasos de la Investigación Científica</dc:title>
  <dc:creator>Raul</dc:creator>
  <cp:lastModifiedBy>Gilberto</cp:lastModifiedBy>
  <cp:revision>8</cp:revision>
  <dcterms:created xsi:type="dcterms:W3CDTF">2020-11-02T21:37:46Z</dcterms:created>
  <dcterms:modified xsi:type="dcterms:W3CDTF">2021-10-19T12:46:29Z</dcterms:modified>
</cp:coreProperties>
</file>