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7" r:id="rId2"/>
    <p:sldId id="258" r:id="rId3"/>
    <p:sldId id="259" r:id="rId4"/>
    <p:sldId id="356" r:id="rId5"/>
    <p:sldId id="357" r:id="rId6"/>
    <p:sldId id="260" r:id="rId7"/>
    <p:sldId id="261" r:id="rId8"/>
    <p:sldId id="363" r:id="rId9"/>
    <p:sldId id="262" r:id="rId10"/>
    <p:sldId id="263" r:id="rId11"/>
    <p:sldId id="264" r:id="rId12"/>
    <p:sldId id="365" r:id="rId13"/>
    <p:sldId id="265" r:id="rId14"/>
    <p:sldId id="267" r:id="rId15"/>
    <p:sldId id="273" r:id="rId16"/>
    <p:sldId id="272" r:id="rId17"/>
    <p:sldId id="274" r:id="rId18"/>
    <p:sldId id="276" r:id="rId19"/>
    <p:sldId id="367" r:id="rId20"/>
    <p:sldId id="366" r:id="rId21"/>
    <p:sldId id="369" r:id="rId22"/>
    <p:sldId id="277" r:id="rId23"/>
    <p:sldId id="278" r:id="rId24"/>
    <p:sldId id="358" r:id="rId25"/>
    <p:sldId id="280" r:id="rId26"/>
    <p:sldId id="284" r:id="rId27"/>
    <p:sldId id="364" r:id="rId28"/>
    <p:sldId id="359" r:id="rId29"/>
    <p:sldId id="287" r:id="rId30"/>
    <p:sldId id="288" r:id="rId31"/>
    <p:sldId id="289" r:id="rId32"/>
    <p:sldId id="291" r:id="rId33"/>
    <p:sldId id="292" r:id="rId34"/>
    <p:sldId id="294" r:id="rId35"/>
    <p:sldId id="300" r:id="rId36"/>
    <p:sldId id="302" r:id="rId37"/>
    <p:sldId id="304" r:id="rId38"/>
    <p:sldId id="309" r:id="rId39"/>
    <p:sldId id="310" r:id="rId40"/>
    <p:sldId id="314" r:id="rId41"/>
    <p:sldId id="362" r:id="rId42"/>
    <p:sldId id="368" r:id="rId43"/>
    <p:sldId id="370" r:id="rId44"/>
    <p:sldId id="371" r:id="rId45"/>
    <p:sldId id="375" r:id="rId46"/>
    <p:sldId id="412" r:id="rId47"/>
    <p:sldId id="413" r:id="rId48"/>
    <p:sldId id="415" r:id="rId49"/>
    <p:sldId id="416" r:id="rId50"/>
    <p:sldId id="417" r:id="rId51"/>
    <p:sldId id="418" r:id="rId52"/>
    <p:sldId id="419" r:id="rId53"/>
    <p:sldId id="438" r:id="rId54"/>
    <p:sldId id="437" r:id="rId55"/>
    <p:sldId id="440" r:id="rId56"/>
    <p:sldId id="441" r:id="rId57"/>
    <p:sldId id="442" r:id="rId58"/>
    <p:sldId id="376" r:id="rId59"/>
    <p:sldId id="391" r:id="rId60"/>
    <p:sldId id="384" r:id="rId61"/>
    <p:sldId id="377" r:id="rId62"/>
    <p:sldId id="378" r:id="rId63"/>
    <p:sldId id="386" r:id="rId64"/>
    <p:sldId id="387" r:id="rId65"/>
    <p:sldId id="380" r:id="rId66"/>
    <p:sldId id="385" r:id="rId67"/>
    <p:sldId id="389" r:id="rId68"/>
    <p:sldId id="388" r:id="rId69"/>
    <p:sldId id="390" r:id="rId70"/>
    <p:sldId id="381" r:id="rId71"/>
    <p:sldId id="395" r:id="rId72"/>
    <p:sldId id="396" r:id="rId73"/>
    <p:sldId id="435" r:id="rId74"/>
    <p:sldId id="445" r:id="rId75"/>
    <p:sldId id="398" r:id="rId76"/>
    <p:sldId id="399" r:id="rId77"/>
    <p:sldId id="397" r:id="rId78"/>
    <p:sldId id="421" r:id="rId79"/>
    <p:sldId id="400" r:id="rId80"/>
    <p:sldId id="434" r:id="rId81"/>
    <p:sldId id="401" r:id="rId82"/>
    <p:sldId id="402" r:id="rId83"/>
    <p:sldId id="403" r:id="rId84"/>
    <p:sldId id="404" r:id="rId85"/>
    <p:sldId id="405" r:id="rId86"/>
    <p:sldId id="406" r:id="rId87"/>
    <p:sldId id="407" r:id="rId88"/>
    <p:sldId id="408" r:id="rId89"/>
    <p:sldId id="409" r:id="rId90"/>
    <p:sldId id="436" r:id="rId91"/>
    <p:sldId id="446" r:id="rId92"/>
    <p:sldId id="443" r:id="rId93"/>
    <p:sldId id="444" r:id="rId94"/>
    <p:sldId id="431" r:id="rId95"/>
    <p:sldId id="432" r:id="rId96"/>
    <p:sldId id="433" r:id="rId97"/>
    <p:sldId id="317" r:id="rId98"/>
    <p:sldId id="334" r:id="rId99"/>
    <p:sldId id="337" r:id="rId100"/>
    <p:sldId id="339" r:id="rId101"/>
    <p:sldId id="341" r:id="rId102"/>
    <p:sldId id="342" r:id="rId103"/>
    <p:sldId id="343" r:id="rId104"/>
    <p:sldId id="344" r:id="rId105"/>
    <p:sldId id="345" r:id="rId106"/>
    <p:sldId id="349" r:id="rId107"/>
    <p:sldId id="351" r:id="rId108"/>
    <p:sldId id="354" r:id="rId109"/>
    <p:sldId id="355" r:id="rId110"/>
    <p:sldId id="439" r:id="rId11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2DA3"/>
    <a:srgbClr val="FF0066"/>
    <a:srgbClr val="CC00CC"/>
    <a:srgbClr val="F7D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5" autoAdjust="0"/>
    <p:restoredTop sz="87636" autoAdjust="0"/>
  </p:normalViewPr>
  <p:slideViewPr>
    <p:cSldViewPr snapToGrid="0">
      <p:cViewPr varScale="1">
        <p:scale>
          <a:sx n="61" d="100"/>
          <a:sy n="61" d="100"/>
        </p:scale>
        <p:origin x="9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3B20B-F48F-4D75-8D89-3EE5FAEF3510}" type="datetimeFigureOut">
              <a:rPr lang="es-ES" smtClean="0"/>
              <a:t>11/01/2021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19E6D-989A-4FB7-8075-E3A4DEBAFDC5}" type="slidenum">
              <a:rPr lang="es-ES" smtClean="0"/>
              <a:t>‹Nº›</a:t>
            </a:fld>
            <a:endParaRPr lang="es-ES"/>
          </a:p>
        </p:txBody>
      </p:sp>
    </p:spTree>
    <p:extLst>
      <p:ext uri="{BB962C8B-B14F-4D97-AF65-F5344CB8AC3E}">
        <p14:creationId xmlns:p14="http://schemas.microsoft.com/office/powerpoint/2010/main" val="187637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ltLang="es-ES" dirty="0" smtClean="0"/>
              <a:t>Desde el punto de vista </a:t>
            </a:r>
            <a:r>
              <a:rPr lang="es-ES" altLang="es-ES" dirty="0" err="1" smtClean="0"/>
              <a:t>morfofuncional</a:t>
            </a:r>
            <a:r>
              <a:rPr lang="es-ES" altLang="es-ES" dirty="0" smtClean="0"/>
              <a:t> los </a:t>
            </a:r>
            <a:r>
              <a:rPr lang="es-ES" altLang="es-ES" b="1" dirty="0" smtClean="0"/>
              <a:t>pulmones</a:t>
            </a:r>
            <a:r>
              <a:rPr lang="es-ES" altLang="es-ES" dirty="0" smtClean="0"/>
              <a:t> están compuestos por </a:t>
            </a:r>
            <a:r>
              <a:rPr lang="es-ES" altLang="es-ES" b="1" dirty="0" smtClean="0"/>
              <a:t>dos porciones</a:t>
            </a:r>
            <a:r>
              <a:rPr lang="es-ES" altLang="es-ES" dirty="0" smtClean="0"/>
              <a:t>: una </a:t>
            </a:r>
            <a:r>
              <a:rPr lang="es-ES" altLang="es-ES" b="1" dirty="0" smtClean="0"/>
              <a:t>conductora</a:t>
            </a:r>
            <a:r>
              <a:rPr lang="es-ES" altLang="es-ES" dirty="0" smtClean="0"/>
              <a:t> y otra </a:t>
            </a:r>
            <a:r>
              <a:rPr lang="es-ES" altLang="es-ES" b="1" dirty="0" smtClean="0"/>
              <a:t>respiratoria</a:t>
            </a:r>
            <a:r>
              <a:rPr lang="es-ES" altLang="es-ES" dirty="0" smtClean="0"/>
              <a:t>.; mientras que los de menor calibre se nombran bronquiolos (1mm), los cuales se ramifican a nivel de los lobulillos pulmonares hasta formar los bronquiolos terminales (0.5 mm). La </a:t>
            </a:r>
            <a:r>
              <a:rPr lang="es-ES" altLang="es-ES" b="1" dirty="0" smtClean="0"/>
              <a:t>porción respiratoria</a:t>
            </a:r>
            <a:r>
              <a:rPr lang="es-ES" altLang="es-ES" dirty="0" smtClean="0"/>
              <a:t> de los pulmones está formada por el </a:t>
            </a:r>
            <a:r>
              <a:rPr lang="es-ES" altLang="es-ES" b="1" dirty="0" smtClean="0"/>
              <a:t>árbol alveolar</a:t>
            </a:r>
            <a:r>
              <a:rPr lang="es-ES" altLang="es-ES" dirty="0" smtClean="0"/>
              <a:t>, también conocida como </a:t>
            </a:r>
            <a:r>
              <a:rPr lang="es-ES" altLang="es-ES" b="1" dirty="0" err="1" smtClean="0"/>
              <a:t>acino</a:t>
            </a:r>
            <a:r>
              <a:rPr lang="es-ES" altLang="es-ES" b="1" dirty="0" smtClean="0"/>
              <a:t> pulmonar</a:t>
            </a:r>
            <a:r>
              <a:rPr lang="es-ES" altLang="es-ES" dirty="0" smtClean="0"/>
              <a:t>, que se encuentra </a:t>
            </a:r>
            <a:r>
              <a:rPr lang="es-ES" altLang="es-ES" b="1" dirty="0" smtClean="0"/>
              <a:t>en el interior de los lobulillos pulmonares</a:t>
            </a:r>
            <a:r>
              <a:rPr lang="es-ES" altLang="es-ES" dirty="0" smtClean="0"/>
              <a:t> y está compuesto por el conjunto de ramificaciones procedentes de un bronquiolo terminal, denominados </a:t>
            </a:r>
            <a:r>
              <a:rPr lang="es-ES" altLang="es-ES" b="1" dirty="0" smtClean="0"/>
              <a:t>bronquiolos respiratorios, conductos alveolares, sacos alveolares y alveolos pulmonares.</a:t>
            </a:r>
            <a:br>
              <a:rPr lang="es-ES" altLang="es-ES" b="1" dirty="0" smtClean="0"/>
            </a:br>
            <a:r>
              <a:rPr lang="es-ES" altLang="es-ES" dirty="0" smtClean="0"/>
              <a:t/>
            </a:r>
            <a:br>
              <a:rPr lang="es-ES" altLang="es-ES" dirty="0" smtClean="0"/>
            </a:br>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9</a:t>
            </a:fld>
            <a:endParaRPr lang="es-ES"/>
          </a:p>
        </p:txBody>
      </p:sp>
    </p:spTree>
    <p:extLst>
      <p:ext uri="{BB962C8B-B14F-4D97-AF65-F5344CB8AC3E}">
        <p14:creationId xmlns:p14="http://schemas.microsoft.com/office/powerpoint/2010/main" val="534279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_tradnl" altLang="es-ES" dirty="0" smtClean="0"/>
              <a:t>Porciones: </a:t>
            </a:r>
          </a:p>
          <a:p>
            <a:pPr eaLnBrk="1" hangingPunct="1">
              <a:spcBef>
                <a:spcPct val="0"/>
              </a:spcBef>
              <a:buFontTx/>
              <a:buChar char="•"/>
            </a:pPr>
            <a:r>
              <a:rPr lang="es-ES_tradnl" altLang="es-ES" dirty="0" smtClean="0"/>
              <a:t> Porción  Nasal, Nasofaringe o Rinofaringe. </a:t>
            </a:r>
          </a:p>
          <a:p>
            <a:pPr eaLnBrk="1" hangingPunct="1">
              <a:spcBef>
                <a:spcPct val="0"/>
              </a:spcBef>
              <a:buFontTx/>
              <a:buChar char="•"/>
            </a:pPr>
            <a:r>
              <a:rPr lang="es-ES_tradnl" altLang="es-ES" dirty="0" smtClean="0"/>
              <a:t> Porción Bucal u oral, </a:t>
            </a:r>
            <a:r>
              <a:rPr lang="es-ES_tradnl" altLang="es-ES" dirty="0" err="1" smtClean="0"/>
              <a:t>Orofaringe</a:t>
            </a:r>
            <a:r>
              <a:rPr lang="es-ES_tradnl" altLang="es-ES" dirty="0" smtClean="0"/>
              <a:t> o </a:t>
            </a:r>
            <a:r>
              <a:rPr lang="es-ES_tradnl" altLang="es-ES" dirty="0" err="1" smtClean="0"/>
              <a:t>Bucofaringe</a:t>
            </a:r>
            <a:r>
              <a:rPr lang="es-ES_tradnl" altLang="es-ES" dirty="0" smtClean="0"/>
              <a:t>. </a:t>
            </a:r>
          </a:p>
          <a:p>
            <a:pPr eaLnBrk="1" hangingPunct="1">
              <a:spcBef>
                <a:spcPct val="0"/>
              </a:spcBef>
              <a:buFontTx/>
              <a:buChar char="•"/>
            </a:pPr>
            <a:r>
              <a:rPr lang="es-ES_tradnl" altLang="es-ES" dirty="0" smtClean="0"/>
              <a:t>Porción Laríngea o </a:t>
            </a:r>
            <a:r>
              <a:rPr lang="es-ES_tradnl" altLang="es-ES" dirty="0" err="1" smtClean="0"/>
              <a:t>Laringofaringe</a:t>
            </a:r>
            <a:r>
              <a:rPr lang="es-ES_tradnl" altLang="es-ES" dirty="0" smtClean="0"/>
              <a:t>. </a:t>
            </a:r>
          </a:p>
          <a:p>
            <a:pPr eaLnBrk="1" hangingPunct="1">
              <a:spcBef>
                <a:spcPct val="0"/>
              </a:spcBef>
              <a:buFontTx/>
              <a:buNone/>
            </a:pPr>
            <a:r>
              <a:rPr lang="es-ES_tradnl" altLang="es-ES" dirty="0" smtClean="0"/>
              <a:t>Comunicación:</a:t>
            </a:r>
          </a:p>
          <a:p>
            <a:pPr eaLnBrk="1" hangingPunct="1">
              <a:spcBef>
                <a:spcPct val="0"/>
              </a:spcBef>
              <a:buFontTx/>
              <a:buChar char="•"/>
            </a:pPr>
            <a:r>
              <a:rPr lang="es-ES_tradnl" altLang="es-ES" dirty="0" smtClean="0"/>
              <a:t>Porción  Nasal o Rinofaringe: comunica con la cavidad nasal a través de las Coanas y con el </a:t>
            </a:r>
            <a:r>
              <a:rPr lang="es-ES_tradnl" altLang="es-ES" dirty="0" err="1" smtClean="0"/>
              <a:t>oido</a:t>
            </a:r>
            <a:r>
              <a:rPr lang="es-ES_tradnl" altLang="es-ES" dirty="0" smtClean="0"/>
              <a:t> medio a través de la tuba auditiva. </a:t>
            </a:r>
          </a:p>
          <a:p>
            <a:pPr eaLnBrk="1" hangingPunct="1">
              <a:spcBef>
                <a:spcPct val="0"/>
              </a:spcBef>
              <a:buFontTx/>
              <a:buChar char="•"/>
            </a:pPr>
            <a:r>
              <a:rPr lang="es-ES_tradnl" altLang="es-ES" dirty="0" smtClean="0"/>
              <a:t> Porción oral, </a:t>
            </a:r>
            <a:r>
              <a:rPr lang="es-ES_tradnl" altLang="es-ES" dirty="0" err="1" smtClean="0"/>
              <a:t>Orofaringe</a:t>
            </a:r>
            <a:r>
              <a:rPr lang="es-ES_tradnl" altLang="es-ES" dirty="0" smtClean="0"/>
              <a:t> o </a:t>
            </a:r>
            <a:r>
              <a:rPr lang="es-ES_tradnl" altLang="es-ES" dirty="0" err="1" smtClean="0"/>
              <a:t>Bucofaringe</a:t>
            </a:r>
            <a:r>
              <a:rPr lang="es-ES_tradnl" altLang="es-ES" dirty="0" smtClean="0"/>
              <a:t>: comunica con la cavidad bucal a través del Istmo de las Fauces. </a:t>
            </a:r>
          </a:p>
          <a:p>
            <a:pPr eaLnBrk="1" hangingPunct="1">
              <a:spcBef>
                <a:spcPct val="0"/>
              </a:spcBef>
              <a:buFontTx/>
              <a:buChar char="•"/>
            </a:pPr>
            <a:r>
              <a:rPr lang="es-ES_tradnl" altLang="es-ES" dirty="0" smtClean="0"/>
              <a:t>Porción Laríngea o </a:t>
            </a:r>
            <a:r>
              <a:rPr lang="es-ES_tradnl" altLang="es-ES" dirty="0" err="1" smtClean="0"/>
              <a:t>Laringofaringe</a:t>
            </a:r>
            <a:r>
              <a:rPr lang="es-ES_tradnl" altLang="es-ES" dirty="0" smtClean="0"/>
              <a:t>: comunica con la laringe a través del </a:t>
            </a:r>
            <a:r>
              <a:rPr lang="es-ES_tradnl" altLang="es-ES" dirty="0" err="1" smtClean="0"/>
              <a:t>aditus</a:t>
            </a:r>
            <a:r>
              <a:rPr lang="es-ES_tradnl" altLang="es-ES" dirty="0" smtClean="0"/>
              <a:t> laríngeo. </a:t>
            </a:r>
            <a:endParaRPr lang="es-ES" altLang="es-ES" dirty="0" smtClean="0"/>
          </a:p>
          <a:p>
            <a:pPr eaLnBrk="1" hangingPunct="1">
              <a:spcBef>
                <a:spcPct val="0"/>
              </a:spcBef>
            </a:pPr>
            <a:r>
              <a:rPr lang="es-MX" altLang="es-ES" dirty="0" smtClean="0"/>
              <a:t>Funciones:</a:t>
            </a:r>
            <a:endParaRPr lang="es-ES_tradnl" altLang="es-ES" dirty="0" smtClean="0"/>
          </a:p>
          <a:p>
            <a:pPr eaLnBrk="1" hangingPunct="1">
              <a:spcBef>
                <a:spcPct val="0"/>
              </a:spcBef>
              <a:buFontTx/>
              <a:buChar char="•"/>
            </a:pPr>
            <a:r>
              <a:rPr lang="es-ES_tradnl" altLang="es-ES" dirty="0" smtClean="0"/>
              <a:t> Porción  Nasal, Nasofaringe o Rinofaringe. Función respiratoria.</a:t>
            </a:r>
          </a:p>
          <a:p>
            <a:pPr eaLnBrk="1" hangingPunct="1">
              <a:spcBef>
                <a:spcPct val="0"/>
              </a:spcBef>
              <a:buFontTx/>
              <a:buChar char="•"/>
            </a:pPr>
            <a:r>
              <a:rPr lang="es-ES_tradnl" altLang="es-ES" dirty="0" smtClean="0"/>
              <a:t> Porción Bucal u </a:t>
            </a:r>
            <a:r>
              <a:rPr lang="es-ES_tradnl" altLang="es-ES" dirty="0" err="1" smtClean="0"/>
              <a:t>Orofaringe</a:t>
            </a:r>
            <a:r>
              <a:rPr lang="es-ES_tradnl" altLang="es-ES" dirty="0" smtClean="0"/>
              <a:t> o </a:t>
            </a:r>
            <a:r>
              <a:rPr lang="es-ES_tradnl" altLang="es-ES" dirty="0" err="1" smtClean="0"/>
              <a:t>Bucofaringe</a:t>
            </a:r>
            <a:r>
              <a:rPr lang="es-ES_tradnl" altLang="es-ES" dirty="0" smtClean="0"/>
              <a:t>. Función mixta (respiratoria y digestiva)</a:t>
            </a:r>
          </a:p>
          <a:p>
            <a:pPr eaLnBrk="1" hangingPunct="1">
              <a:spcBef>
                <a:spcPct val="0"/>
              </a:spcBef>
              <a:buFontTx/>
              <a:buChar char="•"/>
            </a:pPr>
            <a:r>
              <a:rPr lang="es-ES_tradnl" altLang="es-ES" dirty="0" smtClean="0"/>
              <a:t>Porción Laríngea o </a:t>
            </a:r>
            <a:r>
              <a:rPr lang="es-ES_tradnl" altLang="es-ES" dirty="0" err="1" smtClean="0"/>
              <a:t>Laringofaringe</a:t>
            </a:r>
            <a:r>
              <a:rPr lang="es-ES_tradnl" altLang="es-ES" dirty="0" smtClean="0"/>
              <a:t>. Función digestiva.</a:t>
            </a:r>
          </a:p>
          <a:p>
            <a:pPr eaLnBrk="1" hangingPunct="1">
              <a:spcBef>
                <a:spcPct val="0"/>
              </a:spcBef>
            </a:pPr>
            <a:r>
              <a:rPr lang="es-ES_tradnl" altLang="es-ES" dirty="0" smtClean="0"/>
              <a:t>Importante recordar el cruzamiento de las vías respiratorias en la </a:t>
            </a:r>
            <a:r>
              <a:rPr lang="es-ES_tradnl" altLang="es-ES" dirty="0" err="1" smtClean="0"/>
              <a:t>orofaringe</a:t>
            </a:r>
            <a:r>
              <a:rPr lang="es-ES_tradnl" altLang="es-ES" dirty="0" smtClean="0"/>
              <a:t> y ver que la parte superior de la faringe es respiratoria pura por lo que su mucosa tiene las características de este aparato</a:t>
            </a:r>
            <a:endParaRPr lang="es-ES" altLang="es-ES" dirty="0" smtClean="0"/>
          </a:p>
          <a:p>
            <a:pPr eaLnBrk="1" hangingPunct="1">
              <a:spcBef>
                <a:spcPct val="0"/>
              </a:spcBef>
              <a:buFontTx/>
              <a:buChar char="•"/>
            </a:pPr>
            <a:endParaRPr lang="es-ES" altLang="es-ES" dirty="0" smtClean="0"/>
          </a:p>
          <a:p>
            <a:pPr eaLnBrk="1" hangingPunct="1">
              <a:spcBef>
                <a:spcPct val="0"/>
              </a:spcBef>
            </a:pPr>
            <a:endParaRPr lang="es-ES" altLang="es-ES" dirty="0" smtClean="0"/>
          </a:p>
        </p:txBody>
      </p:sp>
      <p:sp>
        <p:nvSpPr>
          <p:cNvPr id="1218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F14A11-E90F-4D10-9597-D76230690A41}" type="slidenum">
              <a:rPr lang="es-ES" altLang="es-ES"/>
              <a:pPr eaLnBrk="1" hangingPunct="1"/>
              <a:t>25</a:t>
            </a:fld>
            <a:endParaRPr lang="es-ES" altLang="es-ES"/>
          </a:p>
        </p:txBody>
      </p:sp>
    </p:spTree>
    <p:extLst>
      <p:ext uri="{BB962C8B-B14F-4D97-AF65-F5344CB8AC3E}">
        <p14:creationId xmlns:p14="http://schemas.microsoft.com/office/powerpoint/2010/main" val="8579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altLang="es-ES" dirty="0" smtClean="0"/>
              <a:t>Como quiera que la faringe es la entrada de los aparatos digestivo y respiratorio en ella se encuentra un dispositivo de defensa constituido por acúmulos de tejido linfoide denominado anillo </a:t>
            </a:r>
            <a:r>
              <a:rPr lang="es-ES_tradnl" altLang="es-ES" dirty="0" err="1" smtClean="0"/>
              <a:t>linfoepitelial</a:t>
            </a:r>
            <a:r>
              <a:rPr lang="es-ES_tradnl" altLang="es-ES" dirty="0" smtClean="0"/>
              <a:t> o anillo de </a:t>
            </a:r>
            <a:r>
              <a:rPr lang="es-ES_tradnl" altLang="es-ES" dirty="0" err="1" smtClean="0"/>
              <a:t>Waldeyer</a:t>
            </a:r>
            <a:r>
              <a:rPr lang="es-ES_tradnl" altLang="es-ES" dirty="0" smtClean="0"/>
              <a:t> compuesto por 6 tonsilas o amígdalas, 2 impares la faríngea (arriba, cuando aumenta de volumen se conoce como adenoides y puede cerrar las coanas, provocando la respiración bucal) y la lingual (abajo). Lateralmente 2 pares, las </a:t>
            </a:r>
            <a:r>
              <a:rPr lang="es-ES_tradnl" altLang="es-ES" dirty="0" err="1" smtClean="0"/>
              <a:t>tubáricas</a:t>
            </a:r>
            <a:r>
              <a:rPr lang="es-ES_tradnl" altLang="es-ES" dirty="0" smtClean="0"/>
              <a:t> (próximas al orificio faríngeo de la tuba auditiva) y palatinas (estas son las que todos conocen como amígdalas, localizadas en la </a:t>
            </a:r>
            <a:r>
              <a:rPr lang="es-ES_tradnl" altLang="es-ES" dirty="0" err="1" smtClean="0"/>
              <a:t>orofaringe</a:t>
            </a:r>
            <a:r>
              <a:rPr lang="es-ES_tradnl" altLang="es-ES" dirty="0" smtClean="0"/>
              <a:t>, entre el pliegue </a:t>
            </a:r>
            <a:r>
              <a:rPr lang="es-ES_tradnl" altLang="es-ES" dirty="0" err="1" smtClean="0"/>
              <a:t>palatogloso</a:t>
            </a:r>
            <a:r>
              <a:rPr lang="es-ES_tradnl" altLang="es-ES" dirty="0" smtClean="0"/>
              <a:t> y </a:t>
            </a:r>
            <a:r>
              <a:rPr lang="es-ES_tradnl" altLang="es-ES" dirty="0" err="1" smtClean="0"/>
              <a:t>palatofaríngeo</a:t>
            </a:r>
            <a:r>
              <a:rPr lang="es-ES_tradnl" altLang="es-ES" dirty="0" smtClean="0"/>
              <a:t>)</a:t>
            </a:r>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26</a:t>
            </a:fld>
            <a:endParaRPr lang="es-ES"/>
          </a:p>
        </p:txBody>
      </p:sp>
    </p:spTree>
    <p:extLst>
      <p:ext uri="{BB962C8B-B14F-4D97-AF65-F5344CB8AC3E}">
        <p14:creationId xmlns:p14="http://schemas.microsoft.com/office/powerpoint/2010/main" val="1721101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FB6834-5096-47B8-AEB2-82FE09FC7646}" type="slidenum">
              <a:rPr lang="es-ES" altLang="es-ES"/>
              <a:pPr eaLnBrk="1" hangingPunct="1"/>
              <a:t>35</a:t>
            </a:fld>
            <a:endParaRPr lang="es-ES" altLang="es-ES"/>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En su cavidad, a la cual se accede a través del adito de la laringe, se distinguen </a:t>
            </a:r>
            <a:r>
              <a:rPr lang="es-ES" altLang="es-ES" b="1" smtClean="0"/>
              <a:t>tres porciones</a:t>
            </a:r>
            <a:r>
              <a:rPr lang="es-ES" altLang="es-ES" smtClean="0"/>
              <a:t>: superior o vestíbulo (supraglótica), media  (glótica) e inferior (infraglótica), que están limitadas por los pliegues vestibulares (cuerdas vocales falsas en cuyo espesor se encuentra el ligamento vestibular) y  los pliegues vocales (cuerdas vocales verdaderas en cuyo espesor se localiza el ligamento vocal y el musculo vocal). Entre los pliegues vestibulares se encuentra la hendidura  vestibular y </a:t>
            </a:r>
            <a:r>
              <a:rPr lang="es-ES" altLang="es-ES" b="1" smtClean="0"/>
              <a:t>entre los pliegues vocales la hendidura glótica</a:t>
            </a:r>
            <a:r>
              <a:rPr lang="es-ES" altLang="es-ES" smtClean="0"/>
              <a:t> (sitio mas estrecho de las vías respiratorias) y entre los pliegues vestibular y vocal del mismo lado se encuentra el ventrículo laríngeo (actúa como cavidad de resonancia para la fonación en algunos monos). </a:t>
            </a:r>
          </a:p>
        </p:txBody>
      </p:sp>
    </p:spTree>
    <p:extLst>
      <p:ext uri="{BB962C8B-B14F-4D97-AF65-F5344CB8AC3E}">
        <p14:creationId xmlns:p14="http://schemas.microsoft.com/office/powerpoint/2010/main" val="766999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Glotis o Hendidura Glótica o Rima Glótica: espacio comprendido entre los pliegues vocales.</a:t>
            </a:r>
          </a:p>
          <a:p>
            <a:pPr eaLnBrk="1" hangingPunct="1">
              <a:spcBef>
                <a:spcPct val="0"/>
              </a:spcBef>
            </a:pPr>
            <a:r>
              <a:rPr lang="es-ES" altLang="es-ES" smtClean="0"/>
              <a:t>Hendidura Vestibular o Rima Vestibular: espacio comprendido entre los pliegues vestibulares.</a:t>
            </a:r>
          </a:p>
          <a:p>
            <a:pPr eaLnBrk="1" hangingPunct="1">
              <a:spcBef>
                <a:spcPct val="0"/>
              </a:spcBef>
            </a:pPr>
            <a:r>
              <a:rPr lang="es-ES" altLang="es-ES" smtClean="0"/>
              <a:t>Ventrículo Laríngeo: espacio de la pared lateral de la laringe situado entre el pliegue Vestibular y el Vocal. </a:t>
            </a:r>
          </a:p>
        </p:txBody>
      </p:sp>
      <p:sp>
        <p:nvSpPr>
          <p:cNvPr id="1269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6202D8E-A906-40A3-AF7C-43175BF8D966}" type="slidenum">
              <a:rPr lang="es-ES" altLang="es-ES"/>
              <a:pPr eaLnBrk="1" hangingPunct="1"/>
              <a:t>36</a:t>
            </a:fld>
            <a:endParaRPr lang="es-ES" altLang="es-ES"/>
          </a:p>
        </p:txBody>
      </p:sp>
    </p:spTree>
    <p:extLst>
      <p:ext uri="{BB962C8B-B14F-4D97-AF65-F5344CB8AC3E}">
        <p14:creationId xmlns:p14="http://schemas.microsoft.com/office/powerpoint/2010/main" val="722145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La tráquea es el segmento más largo de las vías respiratorias bajas, que tienen la función de conducción del aire en el proceso de la ventilación pulmonar. Está situada por delante del esófago, en la parte media e inferior del cuello y  en la parte media superior de la cavidad torácica (en la región del mediastino superior), por lo cual, en la tráquea se describen dos porciones: cervical y torácica.</a:t>
            </a:r>
          </a:p>
        </p:txBody>
      </p:sp>
      <p:sp>
        <p:nvSpPr>
          <p:cNvPr id="1280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A9BCC2-E12F-4C58-94AA-D09311A45FF3}" type="slidenum">
              <a:rPr lang="es-ES" altLang="es-ES"/>
              <a:pPr eaLnBrk="1" hangingPunct="1"/>
              <a:t>38</a:t>
            </a:fld>
            <a:endParaRPr lang="es-ES" altLang="es-ES"/>
          </a:p>
        </p:txBody>
      </p:sp>
    </p:spTree>
    <p:extLst>
      <p:ext uri="{BB962C8B-B14F-4D97-AF65-F5344CB8AC3E}">
        <p14:creationId xmlns:p14="http://schemas.microsoft.com/office/powerpoint/2010/main" val="4004287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Los bronquios principales son los segmentos de las vías respiratorias bajas extrapulmonares que también tienen la función de conducción del aire en el proceso de la ventilación pulmonar. Los bronquios principales son dos, derecho e izquierdo, que están situados en la cavidad torácica (en la región del mediastino posterior, por detrás de los grandes vasos). Se inician en la bifurcación de la tráquea y se dirigen hacia el pulmón correspondiente, donde terminan formando las ramas del árbol bronquial que constituyen la porción conductora de los pulmones o bronquios intrapulmonares, que al penetrar en los pulmones se dividen y subdividen en bronquios cada vez más pequeños, destacándose los de mayor calibre que se denominan lobares o lobulares y segmentales o segmentarios</a:t>
            </a:r>
          </a:p>
          <a:p>
            <a:pPr eaLnBrk="1" hangingPunct="1">
              <a:spcBef>
                <a:spcPct val="0"/>
              </a:spcBef>
            </a:pPr>
            <a:r>
              <a:rPr lang="es-ES" altLang="es-ES" smtClean="0"/>
              <a:t>En general el bronquio derecho es mas corto, más ancho y más vertical, por lo cual, cualquier cuerpo extraño que pasa a las vías respiratorias bajas, por una broncoaspiración, tiende a alojarse en el árbol bronquial derecho.</a:t>
            </a:r>
          </a:p>
        </p:txBody>
      </p:sp>
      <p:sp>
        <p:nvSpPr>
          <p:cNvPr id="1290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B06670-0D05-4162-9873-9AFEF33B6A54}" type="slidenum">
              <a:rPr lang="es-ES" altLang="es-ES"/>
              <a:pPr eaLnBrk="1" hangingPunct="1"/>
              <a:t>40</a:t>
            </a:fld>
            <a:endParaRPr lang="es-ES" altLang="es-ES"/>
          </a:p>
        </p:txBody>
      </p:sp>
    </p:spTree>
    <p:extLst>
      <p:ext uri="{BB962C8B-B14F-4D97-AF65-F5344CB8AC3E}">
        <p14:creationId xmlns:p14="http://schemas.microsoft.com/office/powerpoint/2010/main" val="2101975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2BA997-796C-400C-8532-1478C9BAF3C1}" type="slidenum">
              <a:rPr lang="es-ES" altLang="es-ES" smtClean="0">
                <a:latin typeface="Arial" panose="020B0604020202020204" pitchFamily="34" charset="0"/>
              </a:rPr>
              <a:pPr>
                <a:spcBef>
                  <a:spcPct val="0"/>
                </a:spcBef>
              </a:pPr>
              <a:t>41</a:t>
            </a:fld>
            <a:endParaRPr lang="es-ES" altLang="es-ES" smtClean="0">
              <a:latin typeface="Arial" panose="020B060402020202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La tráquea y los bronquios principales están compuestos por un esqueleto cartilaginoso, cuyos cartílagos tienen la forma de anillos incompletos o arcos abiertos hacia atrás, que están unidos entre sí por los ligamentos anulares y por detrás por la pared membranosa, en la medida que los bronquios se van dividiendo estos anillos se van perdiendo y sustituyendo por láminas hasta los bronquiolos donde se pierden completamente.</a:t>
            </a:r>
            <a:br>
              <a:rPr lang="es-ES" altLang="es-ES" smtClean="0"/>
            </a:br>
            <a:r>
              <a:rPr lang="es-ES" altLang="es-ES" smtClean="0"/>
              <a:t/>
            </a:r>
            <a:br>
              <a:rPr lang="es-ES" altLang="es-ES" smtClean="0"/>
            </a:br>
            <a:endParaRPr lang="es-ES" altLang="es-ES" smtClean="0"/>
          </a:p>
        </p:txBody>
      </p:sp>
    </p:spTree>
    <p:extLst>
      <p:ext uri="{BB962C8B-B14F-4D97-AF65-F5344CB8AC3E}">
        <p14:creationId xmlns:p14="http://schemas.microsoft.com/office/powerpoint/2010/main" val="666499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smtClean="0"/>
              <a:t>Los pulmones son dos órganos, derecho e izquierdo, situados en las partes laterales de la cavidad torácica, separados por un espacio llamado mediastino, donde se encuentran los otros órganos contenidos en esta cavidad (esófago, tráquea, bronquios principales, corazón y otras estructuras).</a:t>
            </a:r>
          </a:p>
        </p:txBody>
      </p:sp>
      <p:sp>
        <p:nvSpPr>
          <p:cNvPr id="132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5ADF15-96C4-4C26-B287-0FA351496D4D}" type="slidenum">
              <a:rPr lang="es-ES" altLang="es-ES"/>
              <a:pPr eaLnBrk="1" hangingPunct="1"/>
              <a:t>46</a:t>
            </a:fld>
            <a:endParaRPr lang="es-ES" altLang="es-ES"/>
          </a:p>
        </p:txBody>
      </p:sp>
    </p:spTree>
    <p:extLst>
      <p:ext uri="{BB962C8B-B14F-4D97-AF65-F5344CB8AC3E}">
        <p14:creationId xmlns:p14="http://schemas.microsoft.com/office/powerpoint/2010/main" val="3070603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91CE58-1BA6-4A7B-AB77-DA4496791670}" type="slidenum">
              <a:rPr lang="es-ES" altLang="es-ES"/>
              <a:pPr eaLnBrk="1" hangingPunct="1"/>
              <a:t>47</a:t>
            </a:fld>
            <a:endParaRPr lang="es-ES" altLang="es-ES"/>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Cada pulmón tiene la forma comparada a la mitad de un cono, dividido por un plano longitudinal, en el que se distinguen las siguientes porciones: un ápice, una base, tres bordes (inferior, anterior y posterior poco definido) y tres caras (diafragmática que coincide con la base, costal y medial donde se encuentra el hilio pulmonar que la divide en dos partes, anterior o mediastínica y posterior o vertebral).</a:t>
            </a:r>
            <a:br>
              <a:rPr lang="es-ES" altLang="es-ES" smtClean="0"/>
            </a:br>
            <a:endParaRPr lang="es-ES" altLang="es-ES" smtClean="0"/>
          </a:p>
        </p:txBody>
      </p:sp>
    </p:spTree>
    <p:extLst>
      <p:ext uri="{BB962C8B-B14F-4D97-AF65-F5344CB8AC3E}">
        <p14:creationId xmlns:p14="http://schemas.microsoft.com/office/powerpoint/2010/main" val="4144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A6A352-FDB3-4E3F-8D72-F7599EE1C062}" type="slidenum">
              <a:rPr lang="es-ES" altLang="es-ES"/>
              <a:pPr eaLnBrk="1" hangingPunct="1"/>
              <a:t>48</a:t>
            </a:fld>
            <a:endParaRPr lang="es-ES" altLang="es-ES"/>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Fisuras: Cada pulmón tiene la fisura oblicua y además el derecho tiene la horizontal,  quedando divididos en lóbulos (superior, medio e inferior el derecho y el izquierdo superior e inferior) </a:t>
            </a:r>
            <a:br>
              <a:rPr lang="es-ES" altLang="es-ES" smtClean="0"/>
            </a:br>
            <a:r>
              <a:rPr lang="es-ES" altLang="es-ES" smtClean="0"/>
              <a:t>Por el hilio pulmonar pasan los elementos de la raíz o pedículo pulmonar (bronquio principal, arterias y venas pulmonares, arterias y venas bronquiales, vasos linfáticos y nervios).</a:t>
            </a:r>
            <a:br>
              <a:rPr lang="es-ES" altLang="es-ES" smtClean="0"/>
            </a:br>
            <a:endParaRPr lang="es-ES" altLang="es-ES" smtClean="0"/>
          </a:p>
        </p:txBody>
      </p:sp>
    </p:spTree>
    <p:extLst>
      <p:ext uri="{BB962C8B-B14F-4D97-AF65-F5344CB8AC3E}">
        <p14:creationId xmlns:p14="http://schemas.microsoft.com/office/powerpoint/2010/main" val="265394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spcBef>
                <a:spcPct val="0"/>
              </a:spcBef>
            </a:pPr>
            <a:r>
              <a:rPr lang="es-ES" altLang="es-ES" dirty="0" smtClean="0"/>
              <a:t>Situación: céntricamente en el cráneo, por debajo de la cavidad craneana, por encima de la cavidad bucal, entre las órbitas.</a:t>
            </a:r>
          </a:p>
          <a:p>
            <a:pPr eaLnBrk="1" hangingPunct="1">
              <a:spcBef>
                <a:spcPct val="0"/>
              </a:spcBef>
            </a:pPr>
            <a:r>
              <a:rPr lang="es-ES" altLang="es-ES" dirty="0" smtClean="0"/>
              <a:t>Esta dividida por un tabique en dos mitades no del todo simétricas</a:t>
            </a:r>
            <a:r>
              <a:rPr lang="en-US" altLang="es-ES" dirty="0" smtClean="0"/>
              <a:t>, </a:t>
            </a:r>
            <a:r>
              <a:rPr lang="en-US" altLang="es-ES" dirty="0" err="1" smtClean="0"/>
              <a:t>cada</a:t>
            </a:r>
            <a:r>
              <a:rPr lang="en-US" altLang="es-ES" dirty="0" smtClean="0"/>
              <a:t> </a:t>
            </a:r>
            <a:r>
              <a:rPr lang="en-US" altLang="es-ES" dirty="0" err="1" smtClean="0"/>
              <a:t>una</a:t>
            </a:r>
            <a:r>
              <a:rPr lang="en-US" altLang="es-ES" dirty="0" smtClean="0"/>
              <a:t> de las que </a:t>
            </a:r>
            <a:r>
              <a:rPr lang="en-US" altLang="es-ES" dirty="0" err="1" smtClean="0"/>
              <a:t>tiene</a:t>
            </a:r>
            <a:r>
              <a:rPr lang="en-US" altLang="es-ES" dirty="0" smtClean="0"/>
              <a:t> 4 </a:t>
            </a:r>
            <a:r>
              <a:rPr lang="en-US" altLang="es-ES" dirty="0" err="1" smtClean="0"/>
              <a:t>paredes</a:t>
            </a:r>
            <a:r>
              <a:rPr lang="en-US" altLang="es-ES" dirty="0" smtClean="0"/>
              <a:t>: superior, inferior, medial (</a:t>
            </a:r>
            <a:r>
              <a:rPr lang="en-US" altLang="es-ES" dirty="0" err="1" smtClean="0"/>
              <a:t>tabique</a:t>
            </a:r>
            <a:r>
              <a:rPr lang="en-US" altLang="es-ES" dirty="0" smtClean="0"/>
              <a:t>) y lateral.</a:t>
            </a:r>
            <a:endParaRPr lang="es-ES" altLang="es-ES" dirty="0" smtClean="0"/>
          </a:p>
          <a:p>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13</a:t>
            </a:fld>
            <a:endParaRPr lang="es-ES"/>
          </a:p>
        </p:txBody>
      </p:sp>
    </p:spTree>
    <p:extLst>
      <p:ext uri="{BB962C8B-B14F-4D97-AF65-F5344CB8AC3E}">
        <p14:creationId xmlns:p14="http://schemas.microsoft.com/office/powerpoint/2010/main" val="2267992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
            </a:r>
            <a:br>
              <a:rPr lang="es-ES" altLang="es-ES" smtClean="0"/>
            </a:br>
            <a:endParaRPr lang="es-ES" altLang="es-ES" smtClean="0"/>
          </a:p>
        </p:txBody>
      </p:sp>
      <p:sp>
        <p:nvSpPr>
          <p:cNvPr id="1351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3876B3-22DB-43A4-BDAC-84C9250C51ED}" type="slidenum">
              <a:rPr lang="es-ES" altLang="es-ES"/>
              <a:pPr eaLnBrk="1" hangingPunct="1"/>
              <a:t>49</a:t>
            </a:fld>
            <a:endParaRPr lang="es-ES" altLang="es-ES"/>
          </a:p>
        </p:txBody>
      </p:sp>
    </p:spTree>
    <p:extLst>
      <p:ext uri="{BB962C8B-B14F-4D97-AF65-F5344CB8AC3E}">
        <p14:creationId xmlns:p14="http://schemas.microsoft.com/office/powerpoint/2010/main" val="318303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La cara medial donde se encuentra el hilio pulmonar se divide en dos partes, anterior o mediastínica y posterior o vertebral). Por el hilio pulmonar pasan los elementos de la raíz o pedículo pulmonar (bronquio principal, arterias y venas pulmonares, arterias y venas bronquiales, vasos linfáticos y nervios).</a:t>
            </a:r>
            <a:br>
              <a:rPr lang="es-ES" altLang="es-ES" smtClean="0"/>
            </a:br>
            <a:endParaRPr lang="es-ES" altLang="es-ES" smtClean="0"/>
          </a:p>
        </p:txBody>
      </p:sp>
      <p:sp>
        <p:nvSpPr>
          <p:cNvPr id="1361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AA03D0F-6E7F-4C76-A341-A267D03BD089}" type="slidenum">
              <a:rPr lang="es-ES" altLang="es-ES"/>
              <a:pPr eaLnBrk="1" hangingPunct="1"/>
              <a:t>50</a:t>
            </a:fld>
            <a:endParaRPr lang="es-ES" altLang="es-ES"/>
          </a:p>
        </p:txBody>
      </p:sp>
    </p:spTree>
    <p:extLst>
      <p:ext uri="{BB962C8B-B14F-4D97-AF65-F5344CB8AC3E}">
        <p14:creationId xmlns:p14="http://schemas.microsoft.com/office/powerpoint/2010/main" val="3190161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
            </a:r>
            <a:br>
              <a:rPr lang="es-ES" altLang="es-ES" smtClean="0"/>
            </a:br>
            <a:endParaRPr lang="es-ES" altLang="es-ES" smtClean="0"/>
          </a:p>
        </p:txBody>
      </p:sp>
      <p:sp>
        <p:nvSpPr>
          <p:cNvPr id="1372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2FA3B11-2DD3-430B-816B-CA64D7E3DD82}" type="slidenum">
              <a:rPr lang="es-ES" altLang="es-ES"/>
              <a:pPr eaLnBrk="1" hangingPunct="1"/>
              <a:t>51</a:t>
            </a:fld>
            <a:endParaRPr lang="es-ES" altLang="es-ES"/>
          </a:p>
        </p:txBody>
      </p:sp>
    </p:spTree>
    <p:extLst>
      <p:ext uri="{BB962C8B-B14F-4D97-AF65-F5344CB8AC3E}">
        <p14:creationId xmlns:p14="http://schemas.microsoft.com/office/powerpoint/2010/main" val="3303879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64</a:t>
            </a:fld>
            <a:endParaRPr lang="es-ES"/>
          </a:p>
        </p:txBody>
      </p:sp>
    </p:spTree>
    <p:extLst>
      <p:ext uri="{BB962C8B-B14F-4D97-AF65-F5344CB8AC3E}">
        <p14:creationId xmlns:p14="http://schemas.microsoft.com/office/powerpoint/2010/main" val="1096241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Células de Clara (también llamada célula </a:t>
            </a:r>
            <a:r>
              <a:rPr lang="es-ES" dirty="0" err="1" smtClean="0"/>
              <a:t>bronquiolar</a:t>
            </a:r>
            <a:r>
              <a:rPr lang="es-ES" dirty="0" smtClean="0"/>
              <a:t>) son células altas y abombadas, que protruyen en la luz por encima de las extremidades ciliares. presentan un contorno liso con un ápice redondeado o como una cúpula que se proyecta hacia la luz del bronquiolo. Posee REL y mitocondrias abundantes, citocromo P450 y enzimas oxidasas.</a:t>
            </a:r>
          </a:p>
          <a:p>
            <a:endParaRPr lang="es-ES" dirty="0"/>
          </a:p>
        </p:txBody>
      </p:sp>
      <p:sp>
        <p:nvSpPr>
          <p:cNvPr id="4" name="Marcador de número de diapositiva 3"/>
          <p:cNvSpPr>
            <a:spLocks noGrp="1"/>
          </p:cNvSpPr>
          <p:nvPr>
            <p:ph type="sldNum" sz="quarter" idx="10"/>
          </p:nvPr>
        </p:nvSpPr>
        <p:spPr/>
        <p:txBody>
          <a:bodyPr/>
          <a:lstStyle/>
          <a:p>
            <a:fld id="{13D6BA17-83E7-44F2-BD88-0771AAD03580}" type="slidenum">
              <a:rPr lang="es-ES" smtClean="0"/>
              <a:t>65</a:t>
            </a:fld>
            <a:endParaRPr lang="es-ES"/>
          </a:p>
        </p:txBody>
      </p:sp>
    </p:spTree>
    <p:extLst>
      <p:ext uri="{BB962C8B-B14F-4D97-AF65-F5344CB8AC3E}">
        <p14:creationId xmlns:p14="http://schemas.microsoft.com/office/powerpoint/2010/main" val="311671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fld id="{464CD4DD-5ADD-4E22-8E85-1446A545D6F1}" type="slidenum">
              <a:rPr lang="es-ES" altLang="es-ES"/>
              <a:pPr eaLnBrk="1" hangingPunct="1"/>
              <a:t>68</a:t>
            </a:fld>
            <a:endParaRPr lang="es-ES" altLang="es-ES"/>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smtClean="0"/>
              <a:t>Asma: </a:t>
            </a:r>
            <a:r>
              <a:rPr lang="es-MX" altLang="es-ES" smtClean="0"/>
              <a:t>los músculos lisos que se localizan en los bronquiolos del pulmón se contraen y la mucosa se inflama lo que reduce el flujo de aire en las vías aéreas</a:t>
            </a:r>
            <a:r>
              <a:rPr lang="es-ES" altLang="es-ES" smtClean="0"/>
              <a:t> , Ché, Spray de salbutamol: broncodilatador</a:t>
            </a:r>
          </a:p>
        </p:txBody>
      </p:sp>
    </p:spTree>
    <p:extLst>
      <p:ext uri="{BB962C8B-B14F-4D97-AF65-F5344CB8AC3E}">
        <p14:creationId xmlns:p14="http://schemas.microsoft.com/office/powerpoint/2010/main" val="1980401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lnSpc>
                <a:spcPct val="80000"/>
              </a:lnSpc>
              <a:buFont typeface="Wingdings" panose="05000000000000000000" pitchFamily="2" charset="2"/>
              <a:buNone/>
              <a:defRPr/>
            </a:pPr>
            <a:r>
              <a:rPr lang="es-ES" u="sng" dirty="0" smtClean="0"/>
              <a:t>Bronquiolo terminal:</a:t>
            </a:r>
          </a:p>
          <a:p>
            <a:pPr eaLnBrk="1" hangingPunct="1">
              <a:lnSpc>
                <a:spcPct val="80000"/>
              </a:lnSpc>
              <a:buFont typeface="Wingdings" panose="05000000000000000000" pitchFamily="2" charset="2"/>
              <a:buNone/>
              <a:defRPr/>
            </a:pPr>
            <a:r>
              <a:rPr lang="es-ES" sz="1200" dirty="0" smtClean="0">
                <a:latin typeface="Arial" pitchFamily="34" charset="0"/>
              </a:rPr>
              <a:t>Última porción del árbol bronquial, semejante a la de los bronquiolos pero de paredes más delgadas</a:t>
            </a:r>
          </a:p>
          <a:p>
            <a:pPr>
              <a:defRPr/>
            </a:pPr>
            <a:r>
              <a:rPr lang="es-ES" sz="1400" b="1" u="sng" dirty="0" smtClean="0">
                <a:effectLst>
                  <a:outerShdw blurRad="38100" dist="38100" dir="2700000" algn="tl">
                    <a:srgbClr val="000000"/>
                  </a:outerShdw>
                </a:effectLst>
                <a:latin typeface="Arial" pitchFamily="34" charset="0"/>
              </a:rPr>
              <a:t>Mucosa:</a:t>
            </a:r>
            <a:r>
              <a:rPr lang="es-ES" sz="1400" dirty="0" smtClean="0">
                <a:latin typeface="Arial" pitchFamily="34" charset="0"/>
              </a:rPr>
              <a:t> </a:t>
            </a:r>
            <a:r>
              <a:rPr lang="es-ES" sz="1200" dirty="0" smtClean="0">
                <a:latin typeface="Arial" pitchFamily="34" charset="0"/>
              </a:rPr>
              <a:t>-</a:t>
            </a:r>
            <a:r>
              <a:rPr lang="es-ES" sz="1200" u="sng" dirty="0" smtClean="0">
                <a:latin typeface="Arial" pitchFamily="34" charset="0"/>
              </a:rPr>
              <a:t>Epitelio</a:t>
            </a:r>
            <a:r>
              <a:rPr lang="es-ES" sz="1200" dirty="0" smtClean="0">
                <a:latin typeface="Arial" pitchFamily="34" charset="0"/>
              </a:rPr>
              <a:t> cúbico simple con células ciliadas y no ciliadas, y células de Clara (superficie apical en forma de cúpula y gránulos en su citoplasma)</a:t>
            </a:r>
          </a:p>
          <a:p>
            <a:pPr marL="0" marR="0" indent="0" algn="l" defTabSz="914400" rtl="0" eaLnBrk="1" fontAlgn="auto" latinLnBrk="0" hangingPunct="1">
              <a:lnSpc>
                <a:spcPct val="100000"/>
              </a:lnSpc>
              <a:spcBef>
                <a:spcPts val="0"/>
              </a:spcBef>
              <a:spcAft>
                <a:spcPts val="0"/>
              </a:spcAft>
              <a:buClrTx/>
              <a:buSzTx/>
              <a:buFontTx/>
              <a:buNone/>
              <a:tabLst/>
              <a:defRPr/>
            </a:pPr>
            <a:r>
              <a:rPr lang="es-ES" sz="1400" b="1" u="sng" dirty="0" smtClean="0">
                <a:effectLst>
                  <a:outerShdw blurRad="38100" dist="38100" dir="2700000" algn="tl">
                    <a:srgbClr val="000000"/>
                  </a:outerShdw>
                </a:effectLst>
                <a:latin typeface="Arial" pitchFamily="34" charset="0"/>
              </a:rPr>
              <a:t>Capa Muscular:</a:t>
            </a:r>
            <a:r>
              <a:rPr lang="es-ES" sz="1200" b="1" dirty="0" smtClean="0">
                <a:latin typeface="Arial" pitchFamily="34" charset="0"/>
              </a:rPr>
              <a:t> </a:t>
            </a:r>
            <a:r>
              <a:rPr lang="es-ES" sz="1200" dirty="0" smtClean="0">
                <a:latin typeface="Arial" pitchFamily="34" charset="0"/>
              </a:rPr>
              <a:t>Fibras musculares lisas rodeados por fibras elásticas. </a:t>
            </a:r>
          </a:p>
          <a:p>
            <a:pPr>
              <a:defRPr/>
            </a:pPr>
            <a:endParaRPr lang="es-ES" sz="1200" dirty="0" smtClean="0">
              <a:latin typeface="Arial" pitchFamily="34" charset="0"/>
            </a:endParaRPr>
          </a:p>
          <a:p>
            <a:pPr eaLnBrk="1" hangingPunct="1">
              <a:lnSpc>
                <a:spcPct val="80000"/>
              </a:lnSpc>
              <a:buFont typeface="Wingdings" panose="05000000000000000000" pitchFamily="2" charset="2"/>
              <a:buNone/>
              <a:defRPr/>
            </a:pPr>
            <a:endParaRPr lang="es-ES" sz="1200" dirty="0" smtClean="0"/>
          </a:p>
          <a:p>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71</a:t>
            </a:fld>
            <a:endParaRPr lang="es-ES"/>
          </a:p>
        </p:txBody>
      </p:sp>
    </p:spTree>
    <p:extLst>
      <p:ext uri="{BB962C8B-B14F-4D97-AF65-F5344CB8AC3E}">
        <p14:creationId xmlns:p14="http://schemas.microsoft.com/office/powerpoint/2010/main" val="496867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13D6BA17-83E7-44F2-BD88-0771AAD03580}" type="slidenum">
              <a:rPr lang="es-ES" smtClean="0"/>
              <a:t>83</a:t>
            </a:fld>
            <a:endParaRPr lang="es-ES"/>
          </a:p>
        </p:txBody>
      </p:sp>
    </p:spTree>
    <p:extLst>
      <p:ext uri="{BB962C8B-B14F-4D97-AF65-F5344CB8AC3E}">
        <p14:creationId xmlns:p14="http://schemas.microsoft.com/office/powerpoint/2010/main" val="3415863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Epitelio simple plano con 2 tipos     celulares (Neumocito tipo I, célula de     revestimiento y Neumocito tipo II,     sintetiza el surfactante pulmonar)</a:t>
            </a:r>
          </a:p>
          <a:p>
            <a:endParaRPr lang="es-ES" dirty="0"/>
          </a:p>
        </p:txBody>
      </p:sp>
      <p:sp>
        <p:nvSpPr>
          <p:cNvPr id="4" name="Marcador de número de diapositiva 3"/>
          <p:cNvSpPr>
            <a:spLocks noGrp="1"/>
          </p:cNvSpPr>
          <p:nvPr>
            <p:ph type="sldNum" sz="quarter" idx="10"/>
          </p:nvPr>
        </p:nvSpPr>
        <p:spPr/>
        <p:txBody>
          <a:bodyPr/>
          <a:lstStyle/>
          <a:p>
            <a:fld id="{13D6BA17-83E7-44F2-BD88-0771AAD03580}" type="slidenum">
              <a:rPr lang="es-ES" smtClean="0"/>
              <a:t>84</a:t>
            </a:fld>
            <a:endParaRPr lang="es-ES"/>
          </a:p>
        </p:txBody>
      </p:sp>
    </p:spTree>
    <p:extLst>
      <p:ext uri="{BB962C8B-B14F-4D97-AF65-F5344CB8AC3E}">
        <p14:creationId xmlns:p14="http://schemas.microsoft.com/office/powerpoint/2010/main" val="1550585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400" b="1" u="sng" dirty="0" smtClean="0">
                <a:solidFill>
                  <a:srgbClr val="002060"/>
                </a:solidFill>
              </a:rPr>
              <a:t>Las células alveolares epiteliales planas </a:t>
            </a:r>
            <a:r>
              <a:rPr lang="es-ES" sz="1200" b="1" dirty="0" smtClean="0"/>
              <a:t>(neumocitos tipo I) células alveolares pequeñas o células pulmonares epiteliales, se extienden sobre la membrana basal. Al M/E estas células poseen pocos organitos y numerosas vesículas pinocíticas. Tienen un grosor aproximado de 0,2 </a:t>
            </a:r>
            <a:r>
              <a:rPr lang="es-ES" sz="1200" b="1" dirty="0" err="1" smtClean="0"/>
              <a:t>μm</a:t>
            </a:r>
            <a:r>
              <a:rPr lang="es-ES" sz="1200" b="1" dirty="0" smtClean="0"/>
              <a:t> excepto a nivel del núcleo, es decir, son células planas de citoplasma muy escaso y un núcleo aplanado, están muy extendidas en el alvéolo, 50 veces más que los Neumocitos tipo II con los cuales están unidas mediante uniones ocluyentes. A través de su citoplasma difunden los gases O2  y CO2.</a:t>
            </a:r>
            <a:endParaRPr lang="es-ES" dirty="0"/>
          </a:p>
        </p:txBody>
      </p:sp>
      <p:sp>
        <p:nvSpPr>
          <p:cNvPr id="4" name="Marcador de número de diapositiva 3"/>
          <p:cNvSpPr>
            <a:spLocks noGrp="1"/>
          </p:cNvSpPr>
          <p:nvPr>
            <p:ph type="sldNum" sz="quarter" idx="10"/>
          </p:nvPr>
        </p:nvSpPr>
        <p:spPr/>
        <p:txBody>
          <a:bodyPr/>
          <a:lstStyle/>
          <a:p>
            <a:fld id="{13D6BA17-83E7-44F2-BD88-0771AAD03580}" type="slidenum">
              <a:rPr lang="es-ES" smtClean="0"/>
              <a:t>86</a:t>
            </a:fld>
            <a:endParaRPr lang="es-ES"/>
          </a:p>
        </p:txBody>
      </p:sp>
    </p:spTree>
    <p:extLst>
      <p:ext uri="{BB962C8B-B14F-4D97-AF65-F5344CB8AC3E}">
        <p14:creationId xmlns:p14="http://schemas.microsoft.com/office/powerpoint/2010/main" val="292986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Tiene dos orificios posteriores llamados coanas, que comunican con la faringe y dos orificios anteriores, las nares que en el humano tienen la característica de estar dirigidos hacia abajo.</a:t>
            </a:r>
          </a:p>
        </p:txBody>
      </p:sp>
      <p:sp>
        <p:nvSpPr>
          <p:cNvPr id="1157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A9B021-69F0-4CB8-BD34-CCDE0F4D1A18}" type="slidenum">
              <a:rPr lang="es-ES" altLang="es-ES"/>
              <a:pPr eaLnBrk="1" hangingPunct="1"/>
              <a:t>14</a:t>
            </a:fld>
            <a:endParaRPr lang="es-ES" altLang="es-ES"/>
          </a:p>
        </p:txBody>
      </p:sp>
    </p:spTree>
    <p:extLst>
      <p:ext uri="{BB962C8B-B14F-4D97-AF65-F5344CB8AC3E}">
        <p14:creationId xmlns:p14="http://schemas.microsoft.com/office/powerpoint/2010/main" val="388137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smtClean="0"/>
              <a:t>Región más delgada del tabique interalveolar donde se realiza el intercambio gaseoso. En este lugar el </a:t>
            </a:r>
            <a:r>
              <a:rPr lang="es-ES" sz="1200" b="1" dirty="0" err="1" smtClean="0"/>
              <a:t>neumocito</a:t>
            </a:r>
            <a:r>
              <a:rPr lang="es-ES" sz="1200" b="1" dirty="0" smtClean="0"/>
              <a:t> tipo I se pone en contacto con el endotelio capilar y la lámina basal de ambos se fusiona.</a:t>
            </a:r>
          </a:p>
          <a:p>
            <a:endParaRPr lang="es-ES" dirty="0"/>
          </a:p>
        </p:txBody>
      </p:sp>
      <p:sp>
        <p:nvSpPr>
          <p:cNvPr id="4" name="Marcador de número de diapositiva 3"/>
          <p:cNvSpPr>
            <a:spLocks noGrp="1"/>
          </p:cNvSpPr>
          <p:nvPr>
            <p:ph type="sldNum" sz="quarter" idx="10"/>
          </p:nvPr>
        </p:nvSpPr>
        <p:spPr/>
        <p:txBody>
          <a:bodyPr/>
          <a:lstStyle/>
          <a:p>
            <a:fld id="{13D6BA17-83E7-44F2-BD88-0771AAD03580}" type="slidenum">
              <a:rPr lang="es-ES" smtClean="0"/>
              <a:t>92</a:t>
            </a:fld>
            <a:endParaRPr lang="es-ES"/>
          </a:p>
        </p:txBody>
      </p:sp>
    </p:spTree>
    <p:extLst>
      <p:ext uri="{BB962C8B-B14F-4D97-AF65-F5344CB8AC3E}">
        <p14:creationId xmlns:p14="http://schemas.microsoft.com/office/powerpoint/2010/main" val="286811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dirty="0" smtClean="0"/>
              <a:t>Con frecuencia falta la zona difusa y se fusionan las membranas basales quedando reducida la barrera a tres elementos:</a:t>
            </a:r>
          </a:p>
          <a:p>
            <a:r>
              <a:rPr lang="es-ES" sz="1200" b="1" dirty="0" smtClean="0"/>
              <a:t>Citoplasma adelgazado del endotelio capilar</a:t>
            </a:r>
          </a:p>
          <a:p>
            <a:r>
              <a:rPr lang="es-ES" sz="1200" b="1" dirty="0" smtClean="0"/>
              <a:t>Membrana basal fusionada</a:t>
            </a:r>
          </a:p>
          <a:p>
            <a:r>
              <a:rPr lang="es-ES" sz="1200" b="1" dirty="0" smtClean="0"/>
              <a:t>Citoplasma adelgazado de la célula epitelial </a:t>
            </a:r>
          </a:p>
          <a:p>
            <a:endParaRPr lang="es-ES" dirty="0"/>
          </a:p>
        </p:txBody>
      </p:sp>
      <p:sp>
        <p:nvSpPr>
          <p:cNvPr id="4" name="Marcador de número de diapositiva 3"/>
          <p:cNvSpPr>
            <a:spLocks noGrp="1"/>
          </p:cNvSpPr>
          <p:nvPr>
            <p:ph type="sldNum" sz="quarter" idx="10"/>
          </p:nvPr>
        </p:nvSpPr>
        <p:spPr/>
        <p:txBody>
          <a:bodyPr/>
          <a:lstStyle/>
          <a:p>
            <a:fld id="{13D6BA17-83E7-44F2-BD88-0771AAD03580}" type="slidenum">
              <a:rPr lang="es-ES" smtClean="0"/>
              <a:t>93</a:t>
            </a:fld>
            <a:endParaRPr lang="es-ES"/>
          </a:p>
        </p:txBody>
      </p:sp>
    </p:spTree>
    <p:extLst>
      <p:ext uri="{BB962C8B-B14F-4D97-AF65-F5344CB8AC3E}">
        <p14:creationId xmlns:p14="http://schemas.microsoft.com/office/powerpoint/2010/main" val="2383655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altLang="es-ES" dirty="0" smtClean="0"/>
              <a:t>Desde el punto de vista </a:t>
            </a:r>
            <a:r>
              <a:rPr lang="es-ES" altLang="es-ES" dirty="0" err="1" smtClean="0"/>
              <a:t>morfofuncional</a:t>
            </a:r>
            <a:r>
              <a:rPr lang="es-ES" altLang="es-ES" dirty="0" smtClean="0"/>
              <a:t> los </a:t>
            </a:r>
            <a:r>
              <a:rPr lang="es-ES" altLang="es-ES" b="1" dirty="0" smtClean="0"/>
              <a:t>pulmones</a:t>
            </a:r>
            <a:r>
              <a:rPr lang="es-ES" altLang="es-ES" dirty="0" smtClean="0"/>
              <a:t> están compuestos por </a:t>
            </a:r>
            <a:r>
              <a:rPr lang="es-ES" altLang="es-ES" b="1" dirty="0" smtClean="0"/>
              <a:t>dos porciones</a:t>
            </a:r>
            <a:r>
              <a:rPr lang="es-ES" altLang="es-ES" dirty="0" smtClean="0"/>
              <a:t>: una </a:t>
            </a:r>
            <a:r>
              <a:rPr lang="es-ES" altLang="es-ES" b="1" dirty="0" smtClean="0"/>
              <a:t>conductora</a:t>
            </a:r>
            <a:r>
              <a:rPr lang="es-ES" altLang="es-ES" dirty="0" smtClean="0"/>
              <a:t> y otra </a:t>
            </a:r>
            <a:r>
              <a:rPr lang="es-ES" altLang="es-ES" b="1" dirty="0" smtClean="0"/>
              <a:t>respiratoria</a:t>
            </a:r>
            <a:r>
              <a:rPr lang="es-ES" altLang="es-ES" dirty="0" smtClean="0"/>
              <a:t>.; mientras que los de menor calibre se nombran bronquiolos (1mm), los cuales se ramifican a nivel de los lobulillos pulmonares hasta formar los bronquiolos terminales (0.5 mm). La </a:t>
            </a:r>
            <a:r>
              <a:rPr lang="es-ES" altLang="es-ES" b="1" dirty="0" smtClean="0"/>
              <a:t>porción respiratoria</a:t>
            </a:r>
            <a:r>
              <a:rPr lang="es-ES" altLang="es-ES" dirty="0" smtClean="0"/>
              <a:t> de los pulmones está formada por el </a:t>
            </a:r>
            <a:r>
              <a:rPr lang="es-ES" altLang="es-ES" b="1" dirty="0" smtClean="0"/>
              <a:t>árbol alveolar</a:t>
            </a:r>
            <a:r>
              <a:rPr lang="es-ES" altLang="es-ES" dirty="0" smtClean="0"/>
              <a:t>, también conocida como </a:t>
            </a:r>
            <a:r>
              <a:rPr lang="es-ES" altLang="es-ES" b="1" dirty="0" err="1" smtClean="0"/>
              <a:t>acino</a:t>
            </a:r>
            <a:r>
              <a:rPr lang="es-ES" altLang="es-ES" b="1" dirty="0" smtClean="0"/>
              <a:t> pulmonar</a:t>
            </a:r>
            <a:r>
              <a:rPr lang="es-ES" altLang="es-ES" dirty="0" smtClean="0"/>
              <a:t>, que se encuentra </a:t>
            </a:r>
            <a:r>
              <a:rPr lang="es-ES" altLang="es-ES" b="1" dirty="0" smtClean="0"/>
              <a:t>en el interior de los lobulillos pulmonares</a:t>
            </a:r>
            <a:r>
              <a:rPr lang="es-ES" altLang="es-ES" dirty="0" smtClean="0"/>
              <a:t> y está compuesto por el conjunto de ramificaciones procedentes de un bronquiolo terminal, denominados </a:t>
            </a:r>
            <a:r>
              <a:rPr lang="es-ES" altLang="es-ES" b="1" dirty="0" smtClean="0"/>
              <a:t>bronquiolos respiratorios, conductos alveolares, sacos alveolares y alveolos pulmonares.</a:t>
            </a:r>
            <a:br>
              <a:rPr lang="es-ES" altLang="es-ES" b="1" dirty="0" smtClean="0"/>
            </a:br>
            <a:r>
              <a:rPr lang="es-ES" altLang="es-ES" dirty="0" smtClean="0"/>
              <a:t/>
            </a:r>
            <a:br>
              <a:rPr lang="es-ES" altLang="es-ES" dirty="0" smtClean="0"/>
            </a:br>
            <a:endParaRPr lang="es-ES" altLang="es-ES" dirty="0" smtClean="0"/>
          </a:p>
          <a:p>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95</a:t>
            </a:fld>
            <a:endParaRPr lang="es-ES"/>
          </a:p>
        </p:txBody>
      </p:sp>
    </p:spTree>
    <p:extLst>
      <p:ext uri="{BB962C8B-B14F-4D97-AF65-F5344CB8AC3E}">
        <p14:creationId xmlns:p14="http://schemas.microsoft.com/office/powerpoint/2010/main" val="3221973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smtClean="0"/>
              <a:t>Pleura visceral: tapiza al pulmón, íntimamente adherida al tejido pulmonar.</a:t>
            </a:r>
          </a:p>
          <a:p>
            <a:pPr eaLnBrk="1" hangingPunct="1">
              <a:spcBef>
                <a:spcPct val="0"/>
              </a:spcBef>
            </a:pPr>
            <a:r>
              <a:rPr lang="es-ES" altLang="es-ES" dirty="0" smtClean="0"/>
              <a:t>Pleura Parietal: tapiza las paredes de la cavidad torácica. Se divide en pleura costal, diafragmática y </a:t>
            </a:r>
            <a:r>
              <a:rPr lang="es-ES" altLang="es-ES" dirty="0" err="1" smtClean="0"/>
              <a:t>mediastínica</a:t>
            </a:r>
            <a:r>
              <a:rPr lang="es-ES" altLang="es-ES" dirty="0" smtClean="0"/>
              <a:t> (tapizan las estructuras de acuerdo a su nombre)</a:t>
            </a:r>
          </a:p>
          <a:p>
            <a:pPr eaLnBrk="1" hangingPunct="1">
              <a:spcBef>
                <a:spcPct val="0"/>
              </a:spcBef>
            </a:pPr>
            <a:endParaRPr lang="es-ES" altLang="es-ES" dirty="0" smtClean="0"/>
          </a:p>
        </p:txBody>
      </p:sp>
      <p:sp>
        <p:nvSpPr>
          <p:cNvPr id="1413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FDA667-EF55-418E-A7A6-F1C51D45EAE2}" type="slidenum">
              <a:rPr lang="es-ES" altLang="es-ES"/>
              <a:pPr eaLnBrk="1" hangingPunct="1"/>
              <a:t>98</a:t>
            </a:fld>
            <a:endParaRPr lang="es-ES" altLang="es-ES"/>
          </a:p>
        </p:txBody>
      </p:sp>
    </p:spTree>
    <p:extLst>
      <p:ext uri="{BB962C8B-B14F-4D97-AF65-F5344CB8AC3E}">
        <p14:creationId xmlns:p14="http://schemas.microsoft.com/office/powerpoint/2010/main" val="2528181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Cúpula: porción de pleura que cubre el ápice pulmonar.</a:t>
            </a:r>
          </a:p>
          <a:p>
            <a:pPr eaLnBrk="1" hangingPunct="1">
              <a:spcBef>
                <a:spcPct val="0"/>
              </a:spcBef>
            </a:pPr>
            <a:r>
              <a:rPr lang="es-ES" altLang="es-ES" smtClean="0"/>
              <a:t>Recesos pleurales o Senos: espacio situado entre dos porciones de la pleura parietal. Pueden ser:</a:t>
            </a:r>
          </a:p>
          <a:p>
            <a:pPr eaLnBrk="1" hangingPunct="1">
              <a:spcBef>
                <a:spcPct val="0"/>
              </a:spcBef>
            </a:pPr>
            <a:r>
              <a:rPr lang="es-ES" altLang="es-ES" smtClean="0"/>
              <a:t>Costodiafragmático y costo mediastínico.</a:t>
            </a:r>
          </a:p>
          <a:p>
            <a:pPr eaLnBrk="1" hangingPunct="1">
              <a:spcBef>
                <a:spcPct val="0"/>
              </a:spcBef>
            </a:pPr>
            <a:r>
              <a:rPr lang="es-ES" altLang="es-ES" smtClean="0"/>
              <a:t>El mas importante es el Costodiafragmático pues es ahí donde se acumula líquido primeramente, en caso de un derrame pleural.</a:t>
            </a:r>
          </a:p>
        </p:txBody>
      </p:sp>
      <p:sp>
        <p:nvSpPr>
          <p:cNvPr id="1423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9E0A22-282C-46A9-BC53-E85511D0A19F}" type="slidenum">
              <a:rPr lang="es-ES" altLang="es-ES"/>
              <a:pPr eaLnBrk="1" hangingPunct="1"/>
              <a:t>99</a:t>
            </a:fld>
            <a:endParaRPr lang="es-ES" altLang="es-ES"/>
          </a:p>
        </p:txBody>
      </p:sp>
    </p:spTree>
    <p:extLst>
      <p:ext uri="{BB962C8B-B14F-4D97-AF65-F5344CB8AC3E}">
        <p14:creationId xmlns:p14="http://schemas.microsoft.com/office/powerpoint/2010/main" val="2690676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ES" dirty="0" smtClean="0"/>
              <a:t>Paredes (4): superior, inferior, medial (</a:t>
            </a:r>
            <a:r>
              <a:rPr lang="en-US" altLang="es-ES" dirty="0" err="1" smtClean="0"/>
              <a:t>tabique</a:t>
            </a:r>
            <a:r>
              <a:rPr lang="en-US" altLang="es-ES" dirty="0" smtClean="0"/>
              <a:t> o </a:t>
            </a:r>
            <a:r>
              <a:rPr lang="en-US" altLang="es-ES" dirty="0" err="1" smtClean="0"/>
              <a:t>septo</a:t>
            </a:r>
            <a:r>
              <a:rPr lang="en-US" altLang="es-ES" dirty="0" smtClean="0"/>
              <a:t> nasal) y lateral.</a:t>
            </a:r>
            <a:endParaRPr lang="es-ES" altLang="es-ES" dirty="0" smtClean="0"/>
          </a:p>
          <a:p>
            <a:endParaRPr lang="es-ES" dirty="0" smtClean="0"/>
          </a:p>
          <a:p>
            <a:pPr eaLnBrk="1" hangingPunct="1">
              <a:spcBef>
                <a:spcPct val="0"/>
              </a:spcBef>
            </a:pPr>
            <a:endParaRPr lang="es-ES" altLang="es-ES" dirty="0" smtClean="0"/>
          </a:p>
        </p:txBody>
      </p:sp>
      <p:sp>
        <p:nvSpPr>
          <p:cNvPr id="1187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2903D2-2BE8-4AA2-A6FC-CDE561004B68}" type="slidenum">
              <a:rPr lang="es-ES" altLang="es-ES"/>
              <a:pPr eaLnBrk="1" hangingPunct="1"/>
              <a:t>15</a:t>
            </a:fld>
            <a:endParaRPr lang="es-ES" altLang="es-ES"/>
          </a:p>
        </p:txBody>
      </p:sp>
    </p:spTree>
    <p:extLst>
      <p:ext uri="{BB962C8B-B14F-4D97-AF65-F5344CB8AC3E}">
        <p14:creationId xmlns:p14="http://schemas.microsoft.com/office/powerpoint/2010/main" val="255766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smtClean="0"/>
              <a:t>Detalles de la pared lateral: conchas nasales (cornetes) superior, media e inferior y los meatos.</a:t>
            </a:r>
          </a:p>
          <a:p>
            <a:pPr eaLnBrk="1" hangingPunct="1">
              <a:spcBef>
                <a:spcPct val="0"/>
              </a:spcBef>
            </a:pPr>
            <a:r>
              <a:rPr lang="es-ES" altLang="es-ES" dirty="0" smtClean="0"/>
              <a:t>Meatos: espacio entre la pared lateral y la concha nasal o cornete. Son</a:t>
            </a:r>
            <a:r>
              <a:rPr lang="es-ES" altLang="es-ES" baseline="0" dirty="0" smtClean="0"/>
              <a:t> superior, medio , inferior y común.</a:t>
            </a:r>
            <a:endParaRPr lang="es-ES" altLang="es-ES" dirty="0" smtClean="0"/>
          </a:p>
          <a:p>
            <a:pPr eaLnBrk="1" hangingPunct="1">
              <a:spcBef>
                <a:spcPct val="0"/>
              </a:spcBef>
            </a:pPr>
            <a:r>
              <a:rPr lang="es-ES" altLang="es-ES" dirty="0" smtClean="0"/>
              <a:t>Meato Común: entre el tabique y la cara medial de los cornetes o conchas nasales.</a:t>
            </a:r>
          </a:p>
          <a:p>
            <a:pPr eaLnBrk="1" hangingPunct="1">
              <a:spcBef>
                <a:spcPct val="0"/>
              </a:spcBef>
            </a:pPr>
            <a:r>
              <a:rPr lang="es-ES" altLang="es-ES" dirty="0" smtClean="0"/>
              <a:t>En meatos superior, (en el que se abren las celdas etmoidales posteriores)  medio (se abren los senos maxilar, frontal y celdas etmoidales anteriores y medias) e inferior (donde se abre el conducto </a:t>
            </a:r>
            <a:r>
              <a:rPr lang="es-ES" altLang="es-ES" dirty="0" err="1" smtClean="0"/>
              <a:t>nasolagrimal</a:t>
            </a:r>
            <a:r>
              <a:rPr lang="es-ES" altLang="es-ES" dirty="0" smtClean="0"/>
              <a:t>). El seno esfenoidal se abre en el receso </a:t>
            </a:r>
            <a:r>
              <a:rPr lang="es-ES" altLang="es-ES" dirty="0" err="1" smtClean="0"/>
              <a:t>esfenoetmoidal</a:t>
            </a:r>
            <a:r>
              <a:rPr lang="es-ES" altLang="es-ES" dirty="0" smtClean="0"/>
              <a:t> o infundíbulo etmoidal, por detrás del meato superior. </a:t>
            </a:r>
          </a:p>
        </p:txBody>
      </p:sp>
      <p:sp>
        <p:nvSpPr>
          <p:cNvPr id="1177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E3008A-6DAB-42F8-A58C-8B6F9AE9AB85}" type="slidenum">
              <a:rPr lang="es-ES" altLang="es-ES"/>
              <a:pPr eaLnBrk="1" hangingPunct="1"/>
              <a:t>16</a:t>
            </a:fld>
            <a:endParaRPr lang="es-ES" altLang="es-ES"/>
          </a:p>
        </p:txBody>
      </p:sp>
    </p:spTree>
    <p:extLst>
      <p:ext uri="{BB962C8B-B14F-4D97-AF65-F5344CB8AC3E}">
        <p14:creationId xmlns:p14="http://schemas.microsoft.com/office/powerpoint/2010/main" val="2057832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Seno Frontal, Seno Maxilar y Celdas etmoidales anteriores y medias desembocan en el Meato Medio.</a:t>
            </a:r>
          </a:p>
          <a:p>
            <a:pPr eaLnBrk="1" hangingPunct="1">
              <a:spcBef>
                <a:spcPct val="0"/>
              </a:spcBef>
            </a:pPr>
            <a:r>
              <a:rPr lang="es-ES" altLang="es-ES" smtClean="0"/>
              <a:t>Celdas etmoidales posteriores en el Meato Superior.</a:t>
            </a:r>
          </a:p>
          <a:p>
            <a:pPr eaLnBrk="1" hangingPunct="1">
              <a:spcBef>
                <a:spcPct val="0"/>
              </a:spcBef>
            </a:pPr>
            <a:r>
              <a:rPr lang="es-ES" altLang="es-ES" smtClean="0"/>
              <a:t>Seno Esfenoidal en el Infundíbulo Esfeno etmoidal.</a:t>
            </a:r>
          </a:p>
        </p:txBody>
      </p:sp>
      <p:sp>
        <p:nvSpPr>
          <p:cNvPr id="1198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79641EA-9323-47E5-B096-9859DA69BD00}" type="slidenum">
              <a:rPr lang="es-ES" altLang="es-ES"/>
              <a:pPr eaLnBrk="1" hangingPunct="1"/>
              <a:t>17</a:t>
            </a:fld>
            <a:endParaRPr lang="es-ES" altLang="es-ES"/>
          </a:p>
        </p:txBody>
      </p:sp>
    </p:spTree>
    <p:extLst>
      <p:ext uri="{BB962C8B-B14F-4D97-AF65-F5344CB8AC3E}">
        <p14:creationId xmlns:p14="http://schemas.microsoft.com/office/powerpoint/2010/main" val="413845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smtClean="0"/>
              <a:t>En la cavidad nasal se destacan tres porciones: </a:t>
            </a:r>
          </a:p>
          <a:p>
            <a:pPr eaLnBrk="1" hangingPunct="1">
              <a:spcBef>
                <a:spcPct val="0"/>
              </a:spcBef>
            </a:pPr>
            <a:r>
              <a:rPr lang="es-ES" altLang="es-ES" dirty="0" smtClean="0"/>
              <a:t>*</a:t>
            </a:r>
            <a:r>
              <a:rPr lang="es-ES" altLang="es-ES" u="sng" dirty="0" smtClean="0"/>
              <a:t>Vestíbulo nasal </a:t>
            </a:r>
            <a:r>
              <a:rPr lang="es-ES" altLang="es-ES" dirty="0" smtClean="0"/>
              <a:t>(porción</a:t>
            </a:r>
            <a:r>
              <a:rPr lang="es-ES" altLang="es-ES" baseline="0" dirty="0" smtClean="0"/>
              <a:t> más anterior</a:t>
            </a:r>
            <a:r>
              <a:rPr lang="es-ES" altLang="es-ES" dirty="0" smtClean="0"/>
              <a:t>, a nivel de la cara interna de las alas de la nariz, revestido de piel y presenta pelos , las  </a:t>
            </a:r>
            <a:r>
              <a:rPr lang="es-ES" altLang="es-ES" b="1" dirty="0" err="1" smtClean="0"/>
              <a:t>vibrisas</a:t>
            </a:r>
            <a:r>
              <a:rPr lang="es-ES" altLang="es-ES" dirty="0" smtClean="0"/>
              <a:t>), </a:t>
            </a:r>
          </a:p>
          <a:p>
            <a:pPr eaLnBrk="1" hangingPunct="1">
              <a:spcBef>
                <a:spcPct val="0"/>
              </a:spcBef>
            </a:pPr>
            <a:r>
              <a:rPr lang="es-ES" altLang="es-ES" dirty="0" smtClean="0"/>
              <a:t>*</a:t>
            </a:r>
            <a:r>
              <a:rPr lang="es-ES" altLang="es-ES" u="sng" dirty="0" smtClean="0"/>
              <a:t>Región Olfatoria</a:t>
            </a:r>
            <a:r>
              <a:rPr lang="es-ES" altLang="es-ES" dirty="0" smtClean="0"/>
              <a:t>: situada en la concha nasal o cornete superior, techo y parte superior del tabique nasal, donde se localizan las células olfatorias, receptores de la olfación. Presenta un epitelio olfatorio</a:t>
            </a:r>
          </a:p>
          <a:p>
            <a:pPr eaLnBrk="1" hangingPunct="1">
              <a:spcBef>
                <a:spcPct val="0"/>
              </a:spcBef>
            </a:pPr>
            <a:r>
              <a:rPr lang="es-ES" altLang="es-ES" dirty="0" smtClean="0"/>
              <a:t>*</a:t>
            </a:r>
            <a:r>
              <a:rPr lang="es-ES" altLang="es-ES" u="sng" dirty="0" smtClean="0"/>
              <a:t>Región Respiratoria</a:t>
            </a:r>
            <a:r>
              <a:rPr lang="es-ES" altLang="es-ES" dirty="0" smtClean="0"/>
              <a:t>: localizada a nivel del cornete medio e inferior y los 3 meatos, y tabique</a:t>
            </a:r>
            <a:r>
              <a:rPr lang="es-ES" altLang="es-ES" baseline="0" dirty="0" smtClean="0"/>
              <a:t> nasal</a:t>
            </a:r>
            <a:r>
              <a:rPr lang="es-ES" altLang="es-ES" dirty="0" smtClean="0"/>
              <a:t>. En ella se encuentran los dispositivos para la elaboración mecánica del aire inspirado:</a:t>
            </a:r>
          </a:p>
          <a:p>
            <a:pPr marL="171450" indent="-171450" eaLnBrk="1" hangingPunct="1">
              <a:spcBef>
                <a:spcPct val="0"/>
              </a:spcBef>
              <a:buFont typeface="Arial" panose="020B0604020202020204" pitchFamily="34" charset="0"/>
              <a:buChar char="•"/>
            </a:pPr>
            <a:r>
              <a:rPr lang="es-ES" altLang="es-ES" dirty="0" smtClean="0"/>
              <a:t>Epitelio respiratorio (</a:t>
            </a:r>
            <a:r>
              <a:rPr lang="es-ES" altLang="es-ES" dirty="0" err="1" smtClean="0"/>
              <a:t>pseudo</a:t>
            </a:r>
            <a:r>
              <a:rPr lang="es-ES" altLang="es-ES" dirty="0" smtClean="0"/>
              <a:t> estratificado cilíndrico</a:t>
            </a:r>
            <a:r>
              <a:rPr lang="es-ES" altLang="es-ES" baseline="0" dirty="0" smtClean="0"/>
              <a:t> ciliado con células caliciformes),</a:t>
            </a:r>
            <a:r>
              <a:rPr lang="es-ES" altLang="es-ES" dirty="0" smtClean="0"/>
              <a:t> cuyos cilios con su vibración hacia atrás contribuyen a eliminar las partículas de polvo presentes en el aire, o sea, purifican el aire inspirado.</a:t>
            </a:r>
          </a:p>
          <a:p>
            <a:pPr marL="171450" indent="-171450" eaLnBrk="1" hangingPunct="1">
              <a:spcBef>
                <a:spcPct val="0"/>
              </a:spcBef>
              <a:buFont typeface="Arial" panose="020B0604020202020204" pitchFamily="34" charset="0"/>
              <a:buChar char="•"/>
            </a:pPr>
            <a:r>
              <a:rPr lang="es-ES" altLang="es-ES" dirty="0" smtClean="0"/>
              <a:t>Glándulas mucosas, cuya secreción envuelve las partículas de polvo para su mejor eliminación, y humedecen el aire.</a:t>
            </a:r>
          </a:p>
          <a:p>
            <a:pPr marL="171450" indent="-171450" eaLnBrk="1" hangingPunct="1">
              <a:spcBef>
                <a:spcPct val="0"/>
              </a:spcBef>
              <a:buFont typeface="Arial" panose="020B0604020202020204" pitchFamily="34" charset="0"/>
              <a:buChar char="•"/>
            </a:pPr>
            <a:r>
              <a:rPr lang="es-ES" altLang="es-ES" dirty="0" smtClean="0"/>
              <a:t>Plexos venosos que calientan el aire. Estos están situados superficialmente, por lo que se puede observar sangramiento nasal (</a:t>
            </a:r>
            <a:r>
              <a:rPr lang="es-ES" altLang="es-ES" dirty="0" err="1" smtClean="0"/>
              <a:t>epístaxis</a:t>
            </a:r>
            <a:r>
              <a:rPr lang="es-ES" altLang="es-ES" dirty="0" smtClean="0"/>
              <a:t>) en inflamación de la mucosa nasal.</a:t>
            </a:r>
          </a:p>
          <a:p>
            <a:pPr eaLnBrk="1" hangingPunct="1">
              <a:spcBef>
                <a:spcPct val="0"/>
              </a:spcBef>
            </a:pPr>
            <a:r>
              <a:rPr lang="es-ES" altLang="es-ES" dirty="0" smtClean="0"/>
              <a:t>La </a:t>
            </a:r>
            <a:r>
              <a:rPr lang="es-ES" altLang="es-ES" u="sng" dirty="0" smtClean="0"/>
              <a:t>región</a:t>
            </a:r>
            <a:r>
              <a:rPr lang="es-ES" altLang="es-ES" dirty="0" smtClean="0"/>
              <a:t> </a:t>
            </a:r>
            <a:r>
              <a:rPr lang="es-ES" altLang="es-ES" u="sng" dirty="0" smtClean="0"/>
              <a:t>respiratoria</a:t>
            </a:r>
            <a:r>
              <a:rPr lang="es-ES" altLang="es-ES" dirty="0" smtClean="0"/>
              <a:t> (situada detrás del vestíbulo, y debajo de la región olfatoria),  está revestida de la mucosa conocida como pituitaria</a:t>
            </a:r>
          </a:p>
          <a:p>
            <a:pPr marL="0" marR="0" indent="0" algn="l" defTabSz="914400" rtl="0" eaLnBrk="1" fontAlgn="auto" latinLnBrk="0" hangingPunct="1">
              <a:lnSpc>
                <a:spcPct val="100000"/>
              </a:lnSpc>
              <a:spcBef>
                <a:spcPct val="0"/>
              </a:spcBef>
              <a:spcAft>
                <a:spcPts val="0"/>
              </a:spcAft>
              <a:buClrTx/>
              <a:buSzTx/>
              <a:buFontTx/>
              <a:buNone/>
              <a:tabLst/>
              <a:defRPr/>
            </a:pPr>
            <a:r>
              <a:rPr lang="es-ES" altLang="es-ES" dirty="0" smtClean="0"/>
              <a:t>Las</a:t>
            </a:r>
            <a:r>
              <a:rPr lang="es-ES" altLang="es-ES" baseline="0" dirty="0" smtClean="0"/>
              <a:t> </a:t>
            </a:r>
            <a:r>
              <a:rPr lang="es-ES" altLang="es-ES" b="1" baseline="0" dirty="0" err="1" smtClean="0"/>
              <a:t>nares</a:t>
            </a:r>
            <a:r>
              <a:rPr lang="es-ES" altLang="es-ES" baseline="0" dirty="0" smtClean="0"/>
              <a:t> dirigidas hacia abajo determinan un trayecto en </a:t>
            </a:r>
            <a:r>
              <a:rPr lang="es-ES" altLang="es-ES" dirty="0" smtClean="0"/>
              <a:t>arco de la columna de aire inspirado, lo que permite llegar hasta la región</a:t>
            </a:r>
            <a:r>
              <a:rPr lang="es-ES" altLang="es-ES" baseline="0" dirty="0" smtClean="0"/>
              <a:t> o</a:t>
            </a:r>
            <a:r>
              <a:rPr lang="es-ES" altLang="es-ES" dirty="0" smtClean="0"/>
              <a:t>lfatoria y  estimular los receptores</a:t>
            </a:r>
            <a:r>
              <a:rPr lang="es-ES" altLang="es-ES" baseline="0" dirty="0" smtClean="0"/>
              <a:t> de la olfación</a:t>
            </a:r>
            <a:r>
              <a:rPr lang="es-ES" altLang="es-ES" dirty="0" smtClean="0"/>
              <a:t>.</a:t>
            </a:r>
          </a:p>
        </p:txBody>
      </p:sp>
      <p:sp>
        <p:nvSpPr>
          <p:cNvPr id="1208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0B7A3F-2A96-4124-AC65-5221A78180D1}" type="slidenum">
              <a:rPr lang="es-ES" altLang="es-ES"/>
              <a:pPr eaLnBrk="1" hangingPunct="1"/>
              <a:t>18</a:t>
            </a:fld>
            <a:endParaRPr lang="es-ES" altLang="es-ES"/>
          </a:p>
        </p:txBody>
      </p:sp>
    </p:spTree>
    <p:extLst>
      <p:ext uri="{BB962C8B-B14F-4D97-AF65-F5344CB8AC3E}">
        <p14:creationId xmlns:p14="http://schemas.microsoft.com/office/powerpoint/2010/main" val="3169616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19</a:t>
            </a:fld>
            <a:endParaRPr lang="es-ES"/>
          </a:p>
        </p:txBody>
      </p:sp>
    </p:spTree>
    <p:extLst>
      <p:ext uri="{BB962C8B-B14F-4D97-AF65-F5344CB8AC3E}">
        <p14:creationId xmlns:p14="http://schemas.microsoft.com/office/powerpoint/2010/main" val="1296861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smtClean="0"/>
              <a:t>Situación: por delante de la porción basilar del occipital y de las 6 primeras vértebras cervicales, detrás de la cavidad nasal, bucal y laringe.</a:t>
            </a:r>
            <a:r>
              <a:rPr lang="es-ES_tradnl" altLang="es-ES" dirty="0" smtClean="0"/>
              <a:t>  </a:t>
            </a:r>
          </a:p>
          <a:p>
            <a:pPr eaLnBrk="1" hangingPunct="1">
              <a:spcBef>
                <a:spcPct val="0"/>
              </a:spcBef>
              <a:buFontTx/>
              <a:buNone/>
            </a:pPr>
            <a:endParaRPr lang="es-ES" altLang="es-ES" dirty="0" smtClean="0"/>
          </a:p>
          <a:p>
            <a:endParaRPr lang="es-ES" altLang="es-ES" dirty="0" smtClean="0"/>
          </a:p>
        </p:txBody>
      </p:sp>
      <p:sp>
        <p:nvSpPr>
          <p:cNvPr id="50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75571B-73C7-4C52-9574-31266D545835}" type="slidenum">
              <a:rPr lang="es-ES" altLang="es-ES" smtClean="0">
                <a:latin typeface="Arial" panose="020B0604020202020204" pitchFamily="34" charset="0"/>
              </a:rPr>
              <a:pPr>
                <a:spcBef>
                  <a:spcPct val="0"/>
                </a:spcBef>
              </a:pPr>
              <a:t>24</a:t>
            </a:fld>
            <a:endParaRPr lang="es-ES" altLang="es-ES" smtClean="0">
              <a:latin typeface="Arial" panose="020B0604020202020204" pitchFamily="34" charset="0"/>
            </a:endParaRPr>
          </a:p>
        </p:txBody>
      </p:sp>
    </p:spTree>
    <p:extLst>
      <p:ext uri="{BB962C8B-B14F-4D97-AF65-F5344CB8AC3E}">
        <p14:creationId xmlns:p14="http://schemas.microsoft.com/office/powerpoint/2010/main" val="29570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2EB9940C-1B98-4555-8D63-2F00CC5724CC}"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34520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EB9940C-1B98-4555-8D63-2F00CC5724CC}"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2042540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EB9940C-1B98-4555-8D63-2F00CC5724CC}"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2454589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ítulo, 2 objetos y 1 obje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smtClean="0"/>
              <a:t>Haga clic para modificar el estilo de título del patrón</a:t>
            </a:r>
            <a:endParaRPr lang="es-ES_tradnl"/>
          </a:p>
        </p:txBody>
      </p:sp>
      <p:sp>
        <p:nvSpPr>
          <p:cNvPr id="3" name="2 Marcador de contenido"/>
          <p:cNvSpPr>
            <a:spLocks noGrp="1"/>
          </p:cNvSpPr>
          <p:nvPr>
            <p:ph sz="quarter" idx="1"/>
          </p:nvPr>
        </p:nvSpPr>
        <p:spPr>
          <a:xfrm>
            <a:off x="609600" y="1600200"/>
            <a:ext cx="53848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quarter" idx="2"/>
          </p:nvPr>
        </p:nvSpPr>
        <p:spPr>
          <a:xfrm>
            <a:off x="609600" y="3938589"/>
            <a:ext cx="53848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contenido"/>
          <p:cNvSpPr>
            <a:spLocks noGrp="1"/>
          </p:cNvSpPr>
          <p:nvPr>
            <p:ph sz="half" idx="3"/>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6" name="Rectangle 4"/>
          <p:cNvSpPr>
            <a:spLocks noGrp="1" noChangeArrowheads="1"/>
          </p:cNvSpPr>
          <p:nvPr>
            <p:ph type="dt" sz="half" idx="10"/>
          </p:nvPr>
        </p:nvSpPr>
        <p:spPr/>
        <p:txBody>
          <a:bodyPr/>
          <a:lstStyle>
            <a:lvl1pPr>
              <a:defRPr/>
            </a:lvl1pPr>
          </a:lstStyle>
          <a:p>
            <a:pPr>
              <a:defRPr/>
            </a:pPr>
            <a:endParaRPr lang="es-ES"/>
          </a:p>
        </p:txBody>
      </p:sp>
      <p:sp>
        <p:nvSpPr>
          <p:cNvPr id="7" name="Rectangle 5"/>
          <p:cNvSpPr>
            <a:spLocks noGrp="1" noChangeArrowheads="1"/>
          </p:cNvSpPr>
          <p:nvPr>
            <p:ph type="ftr" sz="quarter" idx="11"/>
          </p:nvPr>
        </p:nvSpPr>
        <p:spPr/>
        <p:txBody>
          <a:bodyPr/>
          <a:lstStyle>
            <a:lvl1pPr>
              <a:defRPr/>
            </a:lvl1pPr>
          </a:lstStyle>
          <a:p>
            <a:pPr>
              <a:defRPr/>
            </a:pPr>
            <a:endParaRPr lang="es-ES"/>
          </a:p>
        </p:txBody>
      </p:sp>
      <p:sp>
        <p:nvSpPr>
          <p:cNvPr id="8" name="Rectangle 6"/>
          <p:cNvSpPr>
            <a:spLocks noGrp="1" noChangeArrowheads="1"/>
          </p:cNvSpPr>
          <p:nvPr>
            <p:ph type="sldNum" sz="quarter" idx="12"/>
          </p:nvPr>
        </p:nvSpPr>
        <p:spPr/>
        <p:txBody>
          <a:bodyPr/>
          <a:lstStyle>
            <a:lvl1pPr>
              <a:defRPr/>
            </a:lvl1pPr>
          </a:lstStyle>
          <a:p>
            <a:pPr>
              <a:defRPr/>
            </a:pPr>
            <a:fld id="{724B273F-2C3D-4E14-BF28-34B2ADD869AC}" type="slidenum">
              <a:rPr lang="es-ES"/>
              <a:pPr>
                <a:defRPr/>
              </a:pPr>
              <a:t>‹Nº›</a:t>
            </a:fld>
            <a:endParaRPr lang="es-ES"/>
          </a:p>
        </p:txBody>
      </p:sp>
    </p:spTree>
    <p:extLst>
      <p:ext uri="{BB962C8B-B14F-4D97-AF65-F5344CB8AC3E}">
        <p14:creationId xmlns:p14="http://schemas.microsoft.com/office/powerpoint/2010/main" val="393533401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7813"/>
            <a:ext cx="109728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09600" y="1600201"/>
            <a:ext cx="53848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6197600" y="1600201"/>
            <a:ext cx="5384800" cy="21891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6197600" y="3941763"/>
            <a:ext cx="5384800" cy="218916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23"/>
          <p:cNvSpPr>
            <a:spLocks noGrp="1" noChangeArrowheads="1"/>
          </p:cNvSpPr>
          <p:nvPr>
            <p:ph type="dt" sz="half" idx="10"/>
          </p:nvPr>
        </p:nvSpPr>
        <p:spPr>
          <a:ln/>
        </p:spPr>
        <p:txBody>
          <a:bodyPr/>
          <a:lstStyle>
            <a:lvl1pPr>
              <a:defRPr/>
            </a:lvl1pPr>
          </a:lstStyle>
          <a:p>
            <a:pPr>
              <a:defRPr/>
            </a:pPr>
            <a:endParaRPr lang="es-ES"/>
          </a:p>
        </p:txBody>
      </p:sp>
      <p:sp>
        <p:nvSpPr>
          <p:cNvPr id="7" name="Rectangle 24"/>
          <p:cNvSpPr>
            <a:spLocks noGrp="1" noChangeArrowheads="1"/>
          </p:cNvSpPr>
          <p:nvPr>
            <p:ph type="ftr" sz="quarter" idx="11"/>
          </p:nvPr>
        </p:nvSpPr>
        <p:spPr>
          <a:ln/>
        </p:spPr>
        <p:txBody>
          <a:bodyPr/>
          <a:lstStyle>
            <a:lvl1pPr>
              <a:defRPr/>
            </a:lvl1pPr>
          </a:lstStyle>
          <a:p>
            <a:pPr>
              <a:defRPr/>
            </a:pPr>
            <a:endParaRPr lang="es-ES"/>
          </a:p>
        </p:txBody>
      </p:sp>
      <p:sp>
        <p:nvSpPr>
          <p:cNvPr id="8" name="Rectangle 25"/>
          <p:cNvSpPr>
            <a:spLocks noGrp="1" noChangeArrowheads="1"/>
          </p:cNvSpPr>
          <p:nvPr>
            <p:ph type="sldNum" sz="quarter" idx="12"/>
          </p:nvPr>
        </p:nvSpPr>
        <p:spPr>
          <a:ln/>
        </p:spPr>
        <p:txBody>
          <a:bodyPr/>
          <a:lstStyle>
            <a:lvl1pPr>
              <a:defRPr/>
            </a:lvl1pPr>
          </a:lstStyle>
          <a:p>
            <a:fld id="{AE426A4D-AE37-451F-AF03-6D67E6715912}" type="slidenum">
              <a:rPr lang="es-ES" altLang="es-ES"/>
              <a:pPr/>
              <a:t>‹Nº›</a:t>
            </a:fld>
            <a:endParaRPr lang="es-ES" altLang="es-ES"/>
          </a:p>
        </p:txBody>
      </p:sp>
    </p:spTree>
    <p:extLst>
      <p:ext uri="{BB962C8B-B14F-4D97-AF65-F5344CB8AC3E}">
        <p14:creationId xmlns:p14="http://schemas.microsoft.com/office/powerpoint/2010/main" val="387434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EB9940C-1B98-4555-8D63-2F00CC5724CC}"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4021234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2EB9940C-1B98-4555-8D63-2F00CC5724CC}"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162299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2EB9940C-1B98-4555-8D63-2F00CC5724CC}" type="datetimeFigureOut">
              <a:rPr lang="es-ES" smtClean="0"/>
              <a:t>11/01/2021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1331009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EB9940C-1B98-4555-8D63-2F00CC5724CC}" type="datetimeFigureOut">
              <a:rPr lang="es-ES" smtClean="0"/>
              <a:t>11/01/2021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65923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2EB9940C-1B98-4555-8D63-2F00CC5724CC}" type="datetimeFigureOut">
              <a:rPr lang="es-ES" smtClean="0"/>
              <a:t>11/01/2021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3687732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EB9940C-1B98-4555-8D63-2F00CC5724CC}" type="datetimeFigureOut">
              <a:rPr lang="es-ES" smtClean="0"/>
              <a:t>11/01/2021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383508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EB9940C-1B98-4555-8D63-2F00CC5724CC}" type="datetimeFigureOut">
              <a:rPr lang="es-ES" smtClean="0"/>
              <a:t>11/01/2021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138739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EB9940C-1B98-4555-8D63-2F00CC5724CC}" type="datetimeFigureOut">
              <a:rPr lang="es-ES" smtClean="0"/>
              <a:t>11/01/2021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38B1EAF-7E42-4418-9997-D71626E66BA9}" type="slidenum">
              <a:rPr lang="es-ES" smtClean="0"/>
              <a:t>‹Nº›</a:t>
            </a:fld>
            <a:endParaRPr lang="es-ES"/>
          </a:p>
        </p:txBody>
      </p:sp>
    </p:spTree>
    <p:extLst>
      <p:ext uri="{BB962C8B-B14F-4D97-AF65-F5344CB8AC3E}">
        <p14:creationId xmlns:p14="http://schemas.microsoft.com/office/powerpoint/2010/main" val="3431860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9940C-1B98-4555-8D63-2F00CC5724CC}" type="datetimeFigureOut">
              <a:rPr lang="es-ES" smtClean="0"/>
              <a:t>11/01/2021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B1EAF-7E42-4418-9997-D71626E66BA9}" type="slidenum">
              <a:rPr lang="es-ES" smtClean="0"/>
              <a:t>‹Nº›</a:t>
            </a:fld>
            <a:endParaRPr lang="es-ES"/>
          </a:p>
        </p:txBody>
      </p:sp>
    </p:spTree>
    <p:extLst>
      <p:ext uri="{BB962C8B-B14F-4D97-AF65-F5344CB8AC3E}">
        <p14:creationId xmlns:p14="http://schemas.microsoft.com/office/powerpoint/2010/main" val="4257816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 Target="slide18.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slide" Target="slide37.xml"/><Relationship Id="rId4" Type="http://schemas.openxmlformats.org/officeDocument/2006/relationships/image" Target="../media/image135.png"/></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 Target="slide28.xml"/><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10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46.png"/><Relationship Id="rId4" Type="http://schemas.openxmlformats.org/officeDocument/2006/relationships/image" Target="../media/image147.wmf"/></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oleObject1.bin"/><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oleObject" Target="../embeddings/oleObject2.bin"/><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oleObject" Target="../embeddings/oleObject4.bin"/><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wmf"/><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54.j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6.pn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 Target="slide4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644618" y="3284124"/>
            <a:ext cx="7854950" cy="365043"/>
          </a:xfrm>
        </p:spPr>
        <p:txBody>
          <a:bodyPr>
            <a:normAutofit lnSpcReduction="10000"/>
          </a:bodyPr>
          <a:lstStyle/>
          <a:p>
            <a:pPr>
              <a:defRPr/>
            </a:pPr>
            <a:r>
              <a:rPr lang="en-US" sz="2000" b="1" dirty="0" err="1">
                <a:effectLst>
                  <a:outerShdw blurRad="38100" dist="38100" dir="2700000" algn="tl">
                    <a:srgbClr val="FFFFFF"/>
                  </a:outerShdw>
                </a:effectLst>
              </a:rPr>
              <a:t>Curso</a:t>
            </a:r>
            <a:r>
              <a:rPr lang="en-US" sz="2000" b="1" dirty="0">
                <a:effectLst>
                  <a:outerShdw blurRad="38100" dist="38100" dir="2700000" algn="tl">
                    <a:srgbClr val="FFFFFF"/>
                  </a:outerShdw>
                </a:effectLst>
              </a:rPr>
              <a:t> </a:t>
            </a:r>
            <a:r>
              <a:rPr lang="en-US" sz="2000" b="1" dirty="0" smtClean="0">
                <a:effectLst>
                  <a:outerShdw blurRad="38100" dist="38100" dir="2700000" algn="tl">
                    <a:srgbClr val="FFFFFF"/>
                  </a:outerShdw>
                </a:effectLst>
              </a:rPr>
              <a:t>2020-2021</a:t>
            </a:r>
            <a:endParaRPr lang="es-ES" sz="2000" b="1" dirty="0">
              <a:effectLst>
                <a:outerShdw blurRad="38100" dist="38100" dir="2700000" algn="tl">
                  <a:srgbClr val="FFFFFF"/>
                </a:outerShdw>
              </a:effectLst>
            </a:endParaRPr>
          </a:p>
          <a:p>
            <a:pPr>
              <a:defRPr/>
            </a:pPr>
            <a:endParaRPr lang="en-US" sz="2200" b="1" dirty="0">
              <a:effectLst>
                <a:outerShdw blurRad="38100" dist="38100" dir="2700000" algn="tl">
                  <a:srgbClr val="FFFFFF"/>
                </a:outerShdw>
              </a:effectLst>
            </a:endParaRPr>
          </a:p>
        </p:txBody>
      </p:sp>
      <p:sp>
        <p:nvSpPr>
          <p:cNvPr id="5" name="4 Rectángulo"/>
          <p:cNvSpPr/>
          <p:nvPr/>
        </p:nvSpPr>
        <p:spPr>
          <a:xfrm>
            <a:off x="4326372" y="1574921"/>
            <a:ext cx="7239530" cy="584775"/>
          </a:xfrm>
          <a:prstGeom prst="rect">
            <a:avLst/>
          </a:prstGeom>
          <a:noFill/>
          <a:ln>
            <a:noFill/>
          </a:ln>
        </p:spPr>
        <p:txBody>
          <a:bodyPr wrap="square">
            <a:spAutoFit/>
            <a:scene3d>
              <a:camera prst="orthographicFront"/>
              <a:lightRig rig="threePt" dir="t"/>
            </a:scene3d>
            <a:sp3d extrusionH="57150">
              <a:bevelT w="69850" h="38100" prst="cross"/>
            </a:sp3d>
          </a:bodyPr>
          <a:lstStyle/>
          <a:p>
            <a:pPr algn="ctr">
              <a:defRPr/>
            </a:pPr>
            <a:r>
              <a:rPr lang="es-ES" sz="3200" b="1" spc="300" dirty="0" smtClean="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latin typeface="Lucida Handwriting" pitchFamily="66" charset="0"/>
              </a:rPr>
              <a:t>Tema: Sistema Respiratorio</a:t>
            </a:r>
            <a:endParaRPr lang="es-ES" sz="3200" b="1" spc="300" dirty="0">
              <a:ln w="11430" cmpd="sng">
                <a:solidFill>
                  <a:schemeClr val="accent1">
                    <a:tint val="10000"/>
                  </a:schemeClr>
                </a:solidFill>
                <a:prstDash val="solid"/>
                <a:miter lim="800000"/>
              </a:ln>
              <a:solidFill>
                <a:srgbClr val="002060"/>
              </a:solidFill>
              <a:effectLst>
                <a:glow rad="45500">
                  <a:schemeClr val="accent1">
                    <a:satMod val="220000"/>
                    <a:alpha val="35000"/>
                  </a:schemeClr>
                </a:glow>
              </a:effectLst>
            </a:endParaRPr>
          </a:p>
        </p:txBody>
      </p:sp>
      <p:pic>
        <p:nvPicPr>
          <p:cNvPr id="19460" name="Picture 55" descr="23_09Figure-U"/>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5466" r="33530" b="71255"/>
          <a:stretch>
            <a:fillRect/>
          </a:stretch>
        </p:blipFill>
        <p:spPr bwMode="auto">
          <a:xfrm>
            <a:off x="1608139" y="388938"/>
            <a:ext cx="29162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6 Rectángulo"/>
          <p:cNvSpPr>
            <a:spLocks noChangeArrowheads="1"/>
          </p:cNvSpPr>
          <p:nvPr/>
        </p:nvSpPr>
        <p:spPr bwMode="auto">
          <a:xfrm>
            <a:off x="4167188" y="487364"/>
            <a:ext cx="33217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3200" dirty="0" err="1" smtClean="0">
                <a:latin typeface="Bodoni MT Black" pitchFamily="18" charset="0"/>
              </a:rPr>
              <a:t>Asignatura</a:t>
            </a:r>
            <a:r>
              <a:rPr lang="en-US" altLang="es-ES" sz="3200" dirty="0" smtClean="0">
                <a:latin typeface="Bodoni MT Black" pitchFamily="18" charset="0"/>
              </a:rPr>
              <a:t>: CRDR</a:t>
            </a:r>
            <a:endParaRPr lang="en-US" altLang="es-ES" sz="3200" dirty="0">
              <a:latin typeface="Bodoni MT Black" pitchFamily="18" charset="0"/>
            </a:endParaRPr>
          </a:p>
        </p:txBody>
      </p:sp>
      <p:sp>
        <p:nvSpPr>
          <p:cNvPr id="2" name="Rectángulo 1"/>
          <p:cNvSpPr/>
          <p:nvPr/>
        </p:nvSpPr>
        <p:spPr>
          <a:xfrm>
            <a:off x="3616657" y="2258650"/>
            <a:ext cx="6646531" cy="954107"/>
          </a:xfrm>
          <a:prstGeom prst="rect">
            <a:avLst/>
          </a:prstGeom>
        </p:spPr>
        <p:txBody>
          <a:bodyPr wrap="square">
            <a:spAutoFit/>
          </a:bodyPr>
          <a:lstStyle/>
          <a:p>
            <a:pPr algn="ctr"/>
            <a:r>
              <a:rPr lang="es-ES" sz="2800" b="1" dirty="0" smtClean="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Conferencia</a:t>
            </a:r>
            <a:r>
              <a:rPr lang="es-ES" sz="2800" b="1"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Características </a:t>
            </a:r>
            <a:r>
              <a:rPr lang="es-ES" sz="2800" b="1" dirty="0" smtClean="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Morfológicas </a:t>
            </a:r>
            <a:r>
              <a:rPr lang="es-ES" sz="2800" b="1" dirty="0">
                <a:solidFill>
                  <a:schemeClr val="accent1">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del sistema respiratorio.</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0723" y="5197133"/>
            <a:ext cx="1851068" cy="1388301"/>
          </a:xfrm>
          <a:prstGeom prst="rect">
            <a:avLst/>
          </a:prstGeom>
        </p:spPr>
      </p:pic>
      <p:pic>
        <p:nvPicPr>
          <p:cNvPr id="8" name="Imagen 7"/>
          <p:cNvPicPr>
            <a:picLocks noChangeAspect="1"/>
          </p:cNvPicPr>
          <p:nvPr/>
        </p:nvPicPr>
        <p:blipFill>
          <a:blip r:embed="rId4"/>
          <a:stretch>
            <a:fillRect/>
          </a:stretch>
        </p:blipFill>
        <p:spPr>
          <a:xfrm>
            <a:off x="4298551" y="4121186"/>
            <a:ext cx="1399633" cy="2464248"/>
          </a:xfrm>
          <a:prstGeom prst="rect">
            <a:avLst/>
          </a:prstGeom>
          <a:ln>
            <a:noFill/>
          </a:ln>
          <a:effectLst>
            <a:outerShdw blurRad="292100" dist="139700" dir="2700000" algn="tl" rotWithShape="0">
              <a:srgbClr val="333333">
                <a:alpha val="65000"/>
              </a:srgbClr>
            </a:outerShdw>
          </a:effectLst>
        </p:spPr>
      </p:pic>
      <p:sp>
        <p:nvSpPr>
          <p:cNvPr id="9" name="2 Subtítulo"/>
          <p:cNvSpPr txBox="1">
            <a:spLocks/>
          </p:cNvSpPr>
          <p:nvPr/>
        </p:nvSpPr>
        <p:spPr bwMode="auto">
          <a:xfrm>
            <a:off x="7123443" y="3212757"/>
            <a:ext cx="5148263" cy="10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639763" indent="-2460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2460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187450" indent="-20955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1462088" indent="-20955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9192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3764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8336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2908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eaLnBrk="1" hangingPunct="1">
              <a:lnSpc>
                <a:spcPct val="100000"/>
              </a:lnSpc>
              <a:spcBef>
                <a:spcPct val="20000"/>
              </a:spcBef>
              <a:spcAft>
                <a:spcPct val="0"/>
              </a:spcAft>
              <a:buClr>
                <a:srgbClr val="28C4CC"/>
              </a:buClr>
              <a:buSzPct val="95000"/>
              <a:buFont typeface="Wingdings 2" panose="05020102010507070707" pitchFamily="18" charset="2"/>
              <a:buNone/>
            </a:pPr>
            <a:r>
              <a:rPr lang="en-US" altLang="es-ES" sz="2400" b="1" dirty="0">
                <a:solidFill>
                  <a:schemeClr val="tx1"/>
                </a:solidFill>
                <a:latin typeface="Brush Script MT" panose="03060802040406070304" pitchFamily="66" charset="0"/>
              </a:rPr>
              <a:t>Dra. </a:t>
            </a:r>
            <a:r>
              <a:rPr lang="en-US" altLang="es-ES" sz="2400" b="1" dirty="0" smtClean="0">
                <a:solidFill>
                  <a:schemeClr val="tx1"/>
                </a:solidFill>
                <a:latin typeface="Brush Script MT" panose="03060802040406070304" pitchFamily="66" charset="0"/>
              </a:rPr>
              <a:t>Hilda Aguilera</a:t>
            </a:r>
          </a:p>
          <a:p>
            <a:pPr algn="ctr" eaLnBrk="1" hangingPunct="1">
              <a:lnSpc>
                <a:spcPct val="100000"/>
              </a:lnSpc>
              <a:spcBef>
                <a:spcPct val="20000"/>
              </a:spcBef>
              <a:spcAft>
                <a:spcPct val="0"/>
              </a:spcAft>
              <a:buClr>
                <a:srgbClr val="28C4CC"/>
              </a:buClr>
              <a:buSzPct val="95000"/>
              <a:buFont typeface="Wingdings 2" panose="05020102010507070707" pitchFamily="18" charset="2"/>
              <a:buNone/>
            </a:pPr>
            <a:r>
              <a:rPr lang="es-ES" altLang="es-ES" sz="1600" dirty="0" smtClean="0">
                <a:solidFill>
                  <a:schemeClr val="tx1"/>
                </a:solidFill>
                <a:latin typeface="Brush Script MT" panose="03060802040406070304" pitchFamily="66" charset="0"/>
              </a:rPr>
              <a:t>Profesora Auxiliar. Especialista </a:t>
            </a:r>
            <a:r>
              <a:rPr lang="es-ES" altLang="es-ES" sz="1600" dirty="0">
                <a:solidFill>
                  <a:schemeClr val="tx1"/>
                </a:solidFill>
                <a:latin typeface="Brush Script MT" panose="03060802040406070304" pitchFamily="66" charset="0"/>
              </a:rPr>
              <a:t>de </a:t>
            </a:r>
            <a:r>
              <a:rPr lang="es-ES" altLang="es-ES" sz="1600" dirty="0" smtClean="0">
                <a:solidFill>
                  <a:schemeClr val="tx1"/>
                </a:solidFill>
                <a:latin typeface="Brush Script MT" panose="03060802040406070304" pitchFamily="66" charset="0"/>
              </a:rPr>
              <a:t>2º Grado </a:t>
            </a:r>
            <a:r>
              <a:rPr lang="es-ES" altLang="es-ES" sz="1600" dirty="0">
                <a:solidFill>
                  <a:schemeClr val="tx1"/>
                </a:solidFill>
                <a:latin typeface="Brush Script MT" panose="03060802040406070304" pitchFamily="66" charset="0"/>
              </a:rPr>
              <a:t>en Anatomía Humana</a:t>
            </a:r>
          </a:p>
          <a:p>
            <a:pPr algn="ctr" eaLnBrk="1" hangingPunct="1">
              <a:lnSpc>
                <a:spcPct val="100000"/>
              </a:lnSpc>
              <a:spcBef>
                <a:spcPct val="20000"/>
              </a:spcBef>
              <a:spcAft>
                <a:spcPct val="0"/>
              </a:spcAft>
              <a:buClr>
                <a:srgbClr val="28C4CC"/>
              </a:buClr>
              <a:buSzPct val="95000"/>
              <a:buFont typeface="Wingdings 2" panose="05020102010507070707" pitchFamily="18" charset="2"/>
              <a:buNone/>
            </a:pPr>
            <a:r>
              <a:rPr lang="en-US" altLang="es-ES" sz="1600" dirty="0">
                <a:solidFill>
                  <a:schemeClr val="tx1"/>
                </a:solidFill>
                <a:latin typeface="Brush Script MT" panose="03060802040406070304" pitchFamily="66" charset="0"/>
              </a:rPr>
              <a:t>Master </a:t>
            </a:r>
            <a:r>
              <a:rPr lang="en-US" altLang="es-ES" sz="1600" dirty="0" err="1" smtClean="0">
                <a:solidFill>
                  <a:schemeClr val="tx1"/>
                </a:solidFill>
                <a:latin typeface="Brush Script MT" panose="03060802040406070304" pitchFamily="66" charset="0"/>
              </a:rPr>
              <a:t>en</a:t>
            </a:r>
            <a:r>
              <a:rPr lang="en-US" altLang="es-ES" sz="1600" dirty="0" smtClean="0">
                <a:solidFill>
                  <a:schemeClr val="tx1"/>
                </a:solidFill>
                <a:latin typeface="Brush Script MT" panose="03060802040406070304" pitchFamily="66" charset="0"/>
              </a:rPr>
              <a:t> MNT</a:t>
            </a:r>
            <a:endParaRPr lang="es-ES" altLang="es-ES" sz="1600" dirty="0">
              <a:solidFill>
                <a:schemeClr val="tx1"/>
              </a:solidFill>
              <a:latin typeface="Brush Script MT" panose="03060802040406070304" pitchFamily="66" charset="0"/>
            </a:endParaRPr>
          </a:p>
        </p:txBody>
      </p:sp>
      <p:sp>
        <p:nvSpPr>
          <p:cNvPr id="10" name="2 Subtítulo"/>
          <p:cNvSpPr txBox="1">
            <a:spLocks/>
          </p:cNvSpPr>
          <p:nvPr/>
        </p:nvSpPr>
        <p:spPr bwMode="auto">
          <a:xfrm>
            <a:off x="6759043" y="4532957"/>
            <a:ext cx="5148263" cy="10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639763" indent="-2460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2460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187450" indent="-20955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1462088" indent="-20955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9192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3764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8336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2908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eaLnBrk="1" hangingPunct="1">
              <a:lnSpc>
                <a:spcPct val="100000"/>
              </a:lnSpc>
              <a:spcBef>
                <a:spcPct val="20000"/>
              </a:spcBef>
              <a:spcAft>
                <a:spcPct val="0"/>
              </a:spcAft>
              <a:buClr>
                <a:srgbClr val="28C4CC"/>
              </a:buClr>
              <a:buSzPct val="95000"/>
              <a:buFont typeface="Wingdings 2" panose="05020102010507070707" pitchFamily="18" charset="2"/>
              <a:buNone/>
            </a:pPr>
            <a:r>
              <a:rPr lang="en-US" altLang="es-ES" sz="2400" b="1" dirty="0">
                <a:solidFill>
                  <a:schemeClr val="tx1"/>
                </a:solidFill>
                <a:latin typeface="Brush Script MT" panose="03060802040406070304" pitchFamily="66" charset="0"/>
              </a:rPr>
              <a:t>Dra. </a:t>
            </a:r>
            <a:r>
              <a:rPr lang="en-US" altLang="es-ES" sz="2400" b="1" dirty="0" smtClean="0">
                <a:solidFill>
                  <a:schemeClr val="tx1"/>
                </a:solidFill>
                <a:latin typeface="Brush Script MT" panose="03060802040406070304" pitchFamily="66" charset="0"/>
              </a:rPr>
              <a:t>Janet Cueto González</a:t>
            </a:r>
            <a:endParaRPr lang="en-US" altLang="es-ES" sz="2400" b="1" dirty="0">
              <a:solidFill>
                <a:schemeClr val="tx1"/>
              </a:solidFill>
              <a:latin typeface="Brush Script MT" panose="03060802040406070304" pitchFamily="66" charset="0"/>
            </a:endParaRPr>
          </a:p>
          <a:p>
            <a:pPr algn="ctr" eaLnBrk="1" hangingPunct="1">
              <a:lnSpc>
                <a:spcPct val="100000"/>
              </a:lnSpc>
              <a:spcBef>
                <a:spcPct val="20000"/>
              </a:spcBef>
              <a:spcAft>
                <a:spcPct val="0"/>
              </a:spcAft>
              <a:buClr>
                <a:srgbClr val="28C4CC"/>
              </a:buClr>
              <a:buSzPct val="95000"/>
              <a:buFont typeface="Wingdings 2" panose="05020102010507070707" pitchFamily="18" charset="2"/>
              <a:buNone/>
            </a:pPr>
            <a:r>
              <a:rPr lang="es-ES" altLang="es-ES" sz="1600" dirty="0">
                <a:solidFill>
                  <a:schemeClr val="tx1"/>
                </a:solidFill>
                <a:latin typeface="Brush Script MT" panose="03060802040406070304" pitchFamily="66" charset="0"/>
              </a:rPr>
              <a:t>Profesora A</a:t>
            </a:r>
            <a:r>
              <a:rPr lang="es-ES" altLang="es-ES" sz="1600" dirty="0" smtClean="0">
                <a:solidFill>
                  <a:schemeClr val="tx1"/>
                </a:solidFill>
                <a:latin typeface="Brush Script MT" panose="03060802040406070304" pitchFamily="66" charset="0"/>
              </a:rPr>
              <a:t>sistente. Especialista </a:t>
            </a:r>
            <a:r>
              <a:rPr lang="es-ES" altLang="es-ES" sz="1600" dirty="0">
                <a:solidFill>
                  <a:schemeClr val="tx1"/>
                </a:solidFill>
                <a:latin typeface="Brush Script MT" panose="03060802040406070304" pitchFamily="66" charset="0"/>
              </a:rPr>
              <a:t>de Primer Grado en </a:t>
            </a:r>
            <a:r>
              <a:rPr lang="es-ES" altLang="es-ES" sz="1600" dirty="0" smtClean="0">
                <a:solidFill>
                  <a:schemeClr val="tx1"/>
                </a:solidFill>
                <a:latin typeface="Brush Script MT" panose="03060802040406070304" pitchFamily="66" charset="0"/>
              </a:rPr>
              <a:t>Histología</a:t>
            </a:r>
            <a:endParaRPr lang="es-ES" altLang="es-ES" sz="1600" dirty="0">
              <a:solidFill>
                <a:schemeClr val="tx1"/>
              </a:solidFill>
              <a:latin typeface="Brush Script MT" panose="03060802040406070304" pitchFamily="66" charset="0"/>
            </a:endParaRPr>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0723" y="3632048"/>
            <a:ext cx="1820399" cy="1365300"/>
          </a:xfrm>
          <a:prstGeom prst="rect">
            <a:avLst/>
          </a:prstGeom>
        </p:spPr>
      </p:pic>
      <p:pic>
        <p:nvPicPr>
          <p:cNvPr id="4" name="Imagen 3"/>
          <p:cNvPicPr>
            <a:picLocks noChangeAspect="1"/>
          </p:cNvPicPr>
          <p:nvPr/>
        </p:nvPicPr>
        <p:blipFill>
          <a:blip r:embed="rId6"/>
          <a:stretch>
            <a:fillRect/>
          </a:stretch>
        </p:blipFill>
        <p:spPr>
          <a:xfrm>
            <a:off x="175112" y="4004159"/>
            <a:ext cx="1847850" cy="2581275"/>
          </a:xfrm>
          <a:prstGeom prst="rect">
            <a:avLst/>
          </a:prstGeom>
        </p:spPr>
      </p:pic>
      <p:sp>
        <p:nvSpPr>
          <p:cNvPr id="14" name="2 Subtítulo"/>
          <p:cNvSpPr txBox="1">
            <a:spLocks/>
          </p:cNvSpPr>
          <p:nvPr/>
        </p:nvSpPr>
        <p:spPr bwMode="auto">
          <a:xfrm>
            <a:off x="6911443" y="5647061"/>
            <a:ext cx="5148263" cy="106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639763" indent="-2460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2460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1187450" indent="-20955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1462088" indent="-20955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9192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23764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8336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3290888" indent="-209550"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algn="ctr" eaLnBrk="1" hangingPunct="1">
              <a:lnSpc>
                <a:spcPct val="100000"/>
              </a:lnSpc>
              <a:spcBef>
                <a:spcPct val="20000"/>
              </a:spcBef>
              <a:spcAft>
                <a:spcPct val="0"/>
              </a:spcAft>
              <a:buClr>
                <a:srgbClr val="28C4CC"/>
              </a:buClr>
              <a:buSzPct val="95000"/>
              <a:buFont typeface="Wingdings 2" panose="05020102010507070707" pitchFamily="18" charset="2"/>
              <a:buNone/>
            </a:pPr>
            <a:r>
              <a:rPr lang="en-US" altLang="es-ES" sz="2400" b="1" dirty="0">
                <a:solidFill>
                  <a:schemeClr val="tx1"/>
                </a:solidFill>
                <a:latin typeface="Brush Script MT" panose="03060802040406070304" pitchFamily="66" charset="0"/>
              </a:rPr>
              <a:t>Dra. </a:t>
            </a:r>
            <a:r>
              <a:rPr lang="en-US" altLang="es-ES" sz="2400" b="1" dirty="0" smtClean="0">
                <a:solidFill>
                  <a:schemeClr val="tx1"/>
                </a:solidFill>
                <a:latin typeface="Brush Script MT" panose="03060802040406070304" pitchFamily="66" charset="0"/>
              </a:rPr>
              <a:t>Ana Patricia </a:t>
            </a:r>
            <a:r>
              <a:rPr lang="en-US" altLang="es-ES" sz="2400" b="1" dirty="0" err="1" smtClean="0">
                <a:solidFill>
                  <a:schemeClr val="tx1"/>
                </a:solidFill>
                <a:latin typeface="Brush Script MT" panose="03060802040406070304" pitchFamily="66" charset="0"/>
              </a:rPr>
              <a:t>Díaz</a:t>
            </a:r>
            <a:r>
              <a:rPr lang="en-US" altLang="es-ES" sz="2400" b="1" dirty="0" smtClean="0">
                <a:solidFill>
                  <a:schemeClr val="tx1"/>
                </a:solidFill>
                <a:latin typeface="Brush Script MT" panose="03060802040406070304" pitchFamily="66" charset="0"/>
              </a:rPr>
              <a:t> Rangel</a:t>
            </a:r>
            <a:endParaRPr lang="en-US" altLang="es-ES" sz="2400" b="1" dirty="0">
              <a:solidFill>
                <a:schemeClr val="tx1"/>
              </a:solidFill>
              <a:latin typeface="Brush Script MT" panose="03060802040406070304" pitchFamily="66" charset="0"/>
            </a:endParaRPr>
          </a:p>
          <a:p>
            <a:pPr algn="ctr" eaLnBrk="1" hangingPunct="1">
              <a:lnSpc>
                <a:spcPct val="100000"/>
              </a:lnSpc>
              <a:spcBef>
                <a:spcPct val="20000"/>
              </a:spcBef>
              <a:spcAft>
                <a:spcPct val="0"/>
              </a:spcAft>
              <a:buClr>
                <a:srgbClr val="28C4CC"/>
              </a:buClr>
              <a:buSzPct val="95000"/>
              <a:buFont typeface="Wingdings 2" panose="05020102010507070707" pitchFamily="18" charset="2"/>
              <a:buNone/>
            </a:pPr>
            <a:r>
              <a:rPr lang="es-ES" altLang="es-ES" sz="1600" dirty="0">
                <a:solidFill>
                  <a:schemeClr val="tx1"/>
                </a:solidFill>
                <a:latin typeface="Brush Script MT" panose="03060802040406070304" pitchFamily="66" charset="0"/>
              </a:rPr>
              <a:t>Profesora A</a:t>
            </a:r>
            <a:r>
              <a:rPr lang="es-ES" altLang="es-ES" sz="1600" dirty="0" smtClean="0">
                <a:solidFill>
                  <a:schemeClr val="tx1"/>
                </a:solidFill>
                <a:latin typeface="Brush Script MT" panose="03060802040406070304" pitchFamily="66" charset="0"/>
              </a:rPr>
              <a:t>sistente. Especialista </a:t>
            </a:r>
            <a:r>
              <a:rPr lang="es-ES" altLang="es-ES" sz="1600" dirty="0">
                <a:solidFill>
                  <a:schemeClr val="tx1"/>
                </a:solidFill>
                <a:latin typeface="Brush Script MT" panose="03060802040406070304" pitchFamily="66" charset="0"/>
              </a:rPr>
              <a:t>de Primer Grado en </a:t>
            </a:r>
            <a:r>
              <a:rPr lang="es-ES" altLang="es-ES" sz="1600" dirty="0" smtClean="0">
                <a:solidFill>
                  <a:schemeClr val="tx1"/>
                </a:solidFill>
                <a:latin typeface="Brush Script MT" panose="03060802040406070304" pitchFamily="66" charset="0"/>
              </a:rPr>
              <a:t>Histología</a:t>
            </a:r>
            <a:endParaRPr lang="es-ES" altLang="es-ES" sz="1600" dirty="0">
              <a:solidFill>
                <a:schemeClr val="tx1"/>
              </a:solidFill>
              <a:latin typeface="Brush Script MT" panose="03060802040406070304" pitchFamily="66" charset="0"/>
            </a:endParaRPr>
          </a:p>
        </p:txBody>
      </p:sp>
    </p:spTree>
    <p:extLst>
      <p:ext uri="{BB962C8B-B14F-4D97-AF65-F5344CB8AC3E}">
        <p14:creationId xmlns:p14="http://schemas.microsoft.com/office/powerpoint/2010/main" val="22249638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35277" y="61379"/>
            <a:ext cx="4258665" cy="6796621"/>
          </a:xfrm>
          <a:prstGeom prst="rect">
            <a:avLst/>
          </a:prstGeom>
        </p:spPr>
      </p:pic>
      <p:sp>
        <p:nvSpPr>
          <p:cNvPr id="191498" name="Text Box 10"/>
          <p:cNvSpPr txBox="1">
            <a:spLocks noChangeArrowheads="1"/>
          </p:cNvSpPr>
          <p:nvPr/>
        </p:nvSpPr>
        <p:spPr bwMode="auto">
          <a:xfrm>
            <a:off x="4512650" y="4097338"/>
            <a:ext cx="184150" cy="366712"/>
          </a:xfrm>
          <a:prstGeom prst="rect">
            <a:avLst/>
          </a:prstGeom>
          <a:noFill/>
          <a:ln w="12700" algn="ctr">
            <a:noFill/>
            <a:miter lim="800000"/>
            <a:headEnd/>
            <a:tailEnd/>
          </a:ln>
          <a:effectLst>
            <a:outerShdw dist="107763" dir="2700000" algn="ctr" rotWithShape="0">
              <a:schemeClr val="bg2">
                <a:alpha val="50000"/>
              </a:schemeClr>
            </a:outerShdw>
          </a:effectLst>
        </p:spPr>
        <p:txBody>
          <a:bodyPr wrap="none">
            <a:spAutoFit/>
          </a:bodyPr>
          <a:lstStyle/>
          <a:p>
            <a:pPr>
              <a:defRPr/>
            </a:pPr>
            <a:endParaRPr lang="es-ES"/>
          </a:p>
        </p:txBody>
      </p:sp>
      <p:grpSp>
        <p:nvGrpSpPr>
          <p:cNvPr id="2" name="Group 33"/>
          <p:cNvGrpSpPr>
            <a:grpSpLocks/>
          </p:cNvGrpSpPr>
          <p:nvPr/>
        </p:nvGrpSpPr>
        <p:grpSpPr bwMode="auto">
          <a:xfrm>
            <a:off x="212112" y="1230314"/>
            <a:ext cx="1890713" cy="379412"/>
            <a:chOff x="703" y="775"/>
            <a:chExt cx="1191" cy="239"/>
          </a:xfrm>
          <a:solidFill>
            <a:schemeClr val="accent1">
              <a:lumMod val="40000"/>
              <a:lumOff val="60000"/>
            </a:schemeClr>
          </a:solidFill>
        </p:grpSpPr>
        <p:sp>
          <p:nvSpPr>
            <p:cNvPr id="25622" name="Text Box 6"/>
            <p:cNvSpPr txBox="1">
              <a:spLocks noChangeArrowheads="1"/>
            </p:cNvSpPr>
            <p:nvPr/>
          </p:nvSpPr>
          <p:spPr bwMode="auto">
            <a:xfrm>
              <a:off x="703" y="775"/>
              <a:ext cx="772" cy="239"/>
            </a:xfrm>
            <a:prstGeom prst="rect">
              <a:avLst/>
            </a:prstGeom>
            <a:grpFill/>
            <a:ln w="38100"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onstantia" panose="02030602050306030303" pitchFamily="18" charset="0"/>
                </a:rPr>
                <a:t>FARINGE</a:t>
              </a:r>
            </a:p>
          </p:txBody>
        </p:sp>
        <p:sp>
          <p:nvSpPr>
            <p:cNvPr id="25623" name="Line 13"/>
            <p:cNvSpPr>
              <a:spLocks noChangeShapeType="1"/>
            </p:cNvSpPr>
            <p:nvPr/>
          </p:nvSpPr>
          <p:spPr bwMode="auto">
            <a:xfrm>
              <a:off x="1475" y="922"/>
              <a:ext cx="419" cy="61"/>
            </a:xfrm>
            <a:prstGeom prst="line">
              <a:avLst/>
            </a:prstGeom>
            <a:grpFill/>
            <a:ln w="38100">
              <a:solidFill>
                <a:srgbClr val="FF0066"/>
              </a:solidFill>
              <a:round/>
              <a:headEnd/>
              <a:tailEnd type="triangle" w="med" len="med"/>
            </a:ln>
            <a:extLst/>
          </p:spPr>
          <p:txBody>
            <a:bodyPr wrap="none"/>
            <a:lstStyle/>
            <a:p>
              <a:endParaRPr lang="es-ES"/>
            </a:p>
          </p:txBody>
        </p:sp>
      </p:grpSp>
      <p:grpSp>
        <p:nvGrpSpPr>
          <p:cNvPr id="3" name="Group 35"/>
          <p:cNvGrpSpPr>
            <a:grpSpLocks/>
          </p:cNvGrpSpPr>
          <p:nvPr/>
        </p:nvGrpSpPr>
        <p:grpSpPr bwMode="auto">
          <a:xfrm>
            <a:off x="110515" y="3047398"/>
            <a:ext cx="2133601" cy="539749"/>
            <a:chOff x="946" y="1820"/>
            <a:chExt cx="1344" cy="340"/>
          </a:xfrm>
          <a:solidFill>
            <a:schemeClr val="accent1">
              <a:lumMod val="40000"/>
              <a:lumOff val="60000"/>
            </a:schemeClr>
          </a:solidFill>
        </p:grpSpPr>
        <p:sp>
          <p:nvSpPr>
            <p:cNvPr id="25620" name="Text Box 8"/>
            <p:cNvSpPr txBox="1">
              <a:spLocks noChangeArrowheads="1"/>
            </p:cNvSpPr>
            <p:nvPr/>
          </p:nvSpPr>
          <p:spPr bwMode="auto">
            <a:xfrm>
              <a:off x="946" y="1820"/>
              <a:ext cx="836" cy="239"/>
            </a:xfrm>
            <a:prstGeom prst="rect">
              <a:avLst/>
            </a:prstGeom>
            <a:grpFill/>
            <a:ln w="38100"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onstantia" panose="02030602050306030303" pitchFamily="18" charset="0"/>
                </a:rPr>
                <a:t>TRÁQUEA</a:t>
              </a:r>
            </a:p>
          </p:txBody>
        </p:sp>
        <p:sp>
          <p:nvSpPr>
            <p:cNvPr id="25621" name="Line 15"/>
            <p:cNvSpPr>
              <a:spLocks noChangeShapeType="1"/>
            </p:cNvSpPr>
            <p:nvPr/>
          </p:nvSpPr>
          <p:spPr bwMode="auto">
            <a:xfrm>
              <a:off x="1782" y="1969"/>
              <a:ext cx="508" cy="191"/>
            </a:xfrm>
            <a:prstGeom prst="line">
              <a:avLst/>
            </a:prstGeom>
            <a:grpFill/>
            <a:ln w="38100">
              <a:solidFill>
                <a:srgbClr val="FF0066"/>
              </a:solidFill>
              <a:round/>
              <a:headEnd/>
              <a:tailEnd type="triangle" w="med" len="med"/>
            </a:ln>
            <a:extLst/>
          </p:spPr>
          <p:txBody>
            <a:bodyPr wrap="none"/>
            <a:lstStyle/>
            <a:p>
              <a:endParaRPr lang="es-ES"/>
            </a:p>
          </p:txBody>
        </p:sp>
      </p:grpSp>
      <p:sp>
        <p:nvSpPr>
          <p:cNvPr id="25617" name="Text Box 9"/>
          <p:cNvSpPr txBox="1">
            <a:spLocks noChangeArrowheads="1"/>
          </p:cNvSpPr>
          <p:nvPr/>
        </p:nvSpPr>
        <p:spPr bwMode="auto">
          <a:xfrm>
            <a:off x="1440838" y="6427796"/>
            <a:ext cx="1492250" cy="379413"/>
          </a:xfrm>
          <a:prstGeom prst="rect">
            <a:avLst/>
          </a:prstGeom>
          <a:solidFill>
            <a:schemeClr val="accent1">
              <a:lumMod val="40000"/>
              <a:lumOff val="60000"/>
            </a:schemeClr>
          </a:solidFill>
          <a:ln w="38100"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000000"/>
                </a:solidFill>
                <a:latin typeface="Constantia" panose="02030602050306030303" pitchFamily="18" charset="0"/>
              </a:rPr>
              <a:t>PULMONES</a:t>
            </a:r>
          </a:p>
        </p:txBody>
      </p:sp>
      <p:grpSp>
        <p:nvGrpSpPr>
          <p:cNvPr id="5" name="Group 32"/>
          <p:cNvGrpSpPr>
            <a:grpSpLocks/>
          </p:cNvGrpSpPr>
          <p:nvPr/>
        </p:nvGrpSpPr>
        <p:grpSpPr bwMode="auto">
          <a:xfrm>
            <a:off x="72414" y="509649"/>
            <a:ext cx="2620963" cy="338138"/>
            <a:chOff x="615" y="182"/>
            <a:chExt cx="1651" cy="213"/>
          </a:xfrm>
          <a:solidFill>
            <a:schemeClr val="accent1">
              <a:lumMod val="40000"/>
              <a:lumOff val="60000"/>
            </a:schemeClr>
          </a:solidFill>
        </p:grpSpPr>
        <p:sp>
          <p:nvSpPr>
            <p:cNvPr id="25615" name="Text Box 5"/>
            <p:cNvSpPr txBox="1">
              <a:spLocks noChangeArrowheads="1"/>
            </p:cNvSpPr>
            <p:nvPr/>
          </p:nvSpPr>
          <p:spPr bwMode="auto">
            <a:xfrm>
              <a:off x="615" y="182"/>
              <a:ext cx="1146" cy="213"/>
            </a:xfrm>
            <a:prstGeom prst="rect">
              <a:avLst/>
            </a:prstGeom>
            <a:grpFill/>
            <a:ln w="38100"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1600" b="1" dirty="0">
                  <a:solidFill>
                    <a:srgbClr val="000000"/>
                  </a:solidFill>
                  <a:latin typeface="Constantia" panose="02030602050306030303" pitchFamily="18" charset="0"/>
                </a:rPr>
                <a:t>CAVIDAD NASAL</a:t>
              </a:r>
            </a:p>
          </p:txBody>
        </p:sp>
        <p:sp>
          <p:nvSpPr>
            <p:cNvPr id="25616" name="Line 21"/>
            <p:cNvSpPr>
              <a:spLocks noChangeShapeType="1"/>
            </p:cNvSpPr>
            <p:nvPr/>
          </p:nvSpPr>
          <p:spPr bwMode="auto">
            <a:xfrm flipV="1">
              <a:off x="1761" y="288"/>
              <a:ext cx="505" cy="9"/>
            </a:xfrm>
            <a:prstGeom prst="line">
              <a:avLst/>
            </a:prstGeom>
            <a:grpFill/>
            <a:ln w="38100">
              <a:solidFill>
                <a:srgbClr val="FF0066"/>
              </a:solidFill>
              <a:round/>
              <a:headEnd/>
              <a:tailEnd type="triangle" w="med" len="med"/>
            </a:ln>
            <a:extLst/>
          </p:spPr>
          <p:txBody>
            <a:bodyPr wrap="none"/>
            <a:lstStyle/>
            <a:p>
              <a:endParaRPr lang="es-ES"/>
            </a:p>
          </p:txBody>
        </p:sp>
      </p:grpSp>
      <p:grpSp>
        <p:nvGrpSpPr>
          <p:cNvPr id="6" name="Group 34"/>
          <p:cNvGrpSpPr>
            <a:grpSpLocks/>
          </p:cNvGrpSpPr>
          <p:nvPr/>
        </p:nvGrpSpPr>
        <p:grpSpPr bwMode="auto">
          <a:xfrm>
            <a:off x="77177" y="2365376"/>
            <a:ext cx="2166938" cy="379413"/>
            <a:chOff x="618" y="1490"/>
            <a:chExt cx="1365" cy="239"/>
          </a:xfrm>
          <a:solidFill>
            <a:schemeClr val="accent1">
              <a:lumMod val="40000"/>
              <a:lumOff val="60000"/>
            </a:schemeClr>
          </a:solidFill>
        </p:grpSpPr>
        <p:sp>
          <p:nvSpPr>
            <p:cNvPr id="25613" name="Text Box 7"/>
            <p:cNvSpPr txBox="1">
              <a:spLocks noChangeArrowheads="1"/>
            </p:cNvSpPr>
            <p:nvPr/>
          </p:nvSpPr>
          <p:spPr bwMode="auto">
            <a:xfrm>
              <a:off x="618" y="1490"/>
              <a:ext cx="772" cy="239"/>
            </a:xfrm>
            <a:prstGeom prst="rect">
              <a:avLst/>
            </a:prstGeom>
            <a:grpFill/>
            <a:ln w="38100"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onstantia" panose="02030602050306030303" pitchFamily="18" charset="0"/>
                </a:rPr>
                <a:t>LARINGE</a:t>
              </a:r>
            </a:p>
          </p:txBody>
        </p:sp>
        <p:sp>
          <p:nvSpPr>
            <p:cNvPr id="25614" name="Line 27"/>
            <p:cNvSpPr>
              <a:spLocks noChangeShapeType="1"/>
            </p:cNvSpPr>
            <p:nvPr/>
          </p:nvSpPr>
          <p:spPr bwMode="auto">
            <a:xfrm flipV="1">
              <a:off x="1416" y="1588"/>
              <a:ext cx="567" cy="11"/>
            </a:xfrm>
            <a:prstGeom prst="line">
              <a:avLst/>
            </a:prstGeom>
            <a:grpFill/>
            <a:ln w="38100">
              <a:solidFill>
                <a:srgbClr val="FF0066"/>
              </a:solidFill>
              <a:round/>
              <a:headEnd/>
              <a:tailEnd type="triangle" w="med" len="med"/>
            </a:ln>
            <a:extLst/>
          </p:spPr>
          <p:txBody>
            <a:bodyPr wrap="none"/>
            <a:lstStyle/>
            <a:p>
              <a:endParaRPr lang="es-ES"/>
            </a:p>
          </p:txBody>
        </p:sp>
      </p:grpSp>
      <p:grpSp>
        <p:nvGrpSpPr>
          <p:cNvPr id="7" name="Group 36"/>
          <p:cNvGrpSpPr>
            <a:grpSpLocks/>
          </p:cNvGrpSpPr>
          <p:nvPr/>
        </p:nvGrpSpPr>
        <p:grpSpPr bwMode="auto">
          <a:xfrm>
            <a:off x="2077426" y="3446462"/>
            <a:ext cx="3063876" cy="908051"/>
            <a:chOff x="1878" y="2171"/>
            <a:chExt cx="1930" cy="572"/>
          </a:xfrm>
          <a:solidFill>
            <a:schemeClr val="accent1">
              <a:lumMod val="40000"/>
              <a:lumOff val="60000"/>
            </a:schemeClr>
          </a:solidFill>
        </p:grpSpPr>
        <p:sp>
          <p:nvSpPr>
            <p:cNvPr id="25610" name="Text Box 11"/>
            <p:cNvSpPr txBox="1">
              <a:spLocks noChangeArrowheads="1"/>
            </p:cNvSpPr>
            <p:nvPr/>
          </p:nvSpPr>
          <p:spPr bwMode="auto">
            <a:xfrm>
              <a:off x="2782" y="2171"/>
              <a:ext cx="1026" cy="233"/>
            </a:xfrm>
            <a:prstGeom prst="rect">
              <a:avLst/>
            </a:prstGeom>
            <a:grpFill/>
            <a:ln w="28575"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onstantia" panose="02030602050306030303" pitchFamily="18" charset="0"/>
                </a:rPr>
                <a:t>BRONQUIOS</a:t>
              </a:r>
            </a:p>
          </p:txBody>
        </p:sp>
        <p:sp>
          <p:nvSpPr>
            <p:cNvPr id="25611" name="Line 30"/>
            <p:cNvSpPr>
              <a:spLocks noChangeShapeType="1"/>
            </p:cNvSpPr>
            <p:nvPr/>
          </p:nvSpPr>
          <p:spPr bwMode="auto">
            <a:xfrm flipH="1">
              <a:off x="2068" y="2432"/>
              <a:ext cx="808" cy="311"/>
            </a:xfrm>
            <a:prstGeom prst="line">
              <a:avLst/>
            </a:prstGeom>
            <a:grpFill/>
            <a:ln w="38100">
              <a:solidFill>
                <a:srgbClr val="FF0066"/>
              </a:solidFill>
              <a:round/>
              <a:headEnd/>
              <a:tailEnd type="triangle" w="med" len="med"/>
            </a:ln>
            <a:extLst/>
          </p:spPr>
          <p:txBody>
            <a:bodyPr wrap="none"/>
            <a:lstStyle/>
            <a:p>
              <a:endParaRPr lang="es-ES"/>
            </a:p>
          </p:txBody>
        </p:sp>
        <p:sp>
          <p:nvSpPr>
            <p:cNvPr id="25612" name="Line 31"/>
            <p:cNvSpPr>
              <a:spLocks noChangeShapeType="1"/>
            </p:cNvSpPr>
            <p:nvPr/>
          </p:nvSpPr>
          <p:spPr bwMode="auto">
            <a:xfrm flipH="1">
              <a:off x="1878" y="2409"/>
              <a:ext cx="998" cy="261"/>
            </a:xfrm>
            <a:prstGeom prst="line">
              <a:avLst/>
            </a:prstGeom>
            <a:grpFill/>
            <a:ln w="38100">
              <a:solidFill>
                <a:srgbClr val="FF0066"/>
              </a:solidFill>
              <a:round/>
              <a:headEnd/>
              <a:tailEnd type="triangle" w="med" len="med"/>
            </a:ln>
            <a:extLst/>
          </p:spPr>
          <p:txBody>
            <a:bodyPr wrap="none"/>
            <a:lstStyle/>
            <a:p>
              <a:endParaRPr lang="es-ES"/>
            </a:p>
          </p:txBody>
        </p:sp>
      </p:grpSp>
      <p:pic>
        <p:nvPicPr>
          <p:cNvPr id="24" name="Picture 2" descr="Lobulillo pulmon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696" y="1950916"/>
            <a:ext cx="3590497" cy="336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p:cNvSpPr txBox="1">
            <a:spLocks noChangeArrowheads="1"/>
          </p:cNvSpPr>
          <p:nvPr/>
        </p:nvSpPr>
        <p:spPr bwMode="auto">
          <a:xfrm>
            <a:off x="6620977" y="1329680"/>
            <a:ext cx="55114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_tradnl" altLang="es-ES" sz="2400" b="1" dirty="0">
                <a:latin typeface="Cambria" panose="02040503050406030204" pitchFamily="18" charset="0"/>
                <a:ea typeface="Cambria" panose="02040503050406030204" pitchFamily="18" charset="0"/>
              </a:rPr>
              <a:t>Componentes del lobulillo </a:t>
            </a:r>
            <a:r>
              <a:rPr lang="es-ES_tradnl" altLang="es-ES" sz="2400" b="1" dirty="0" smtClean="0">
                <a:latin typeface="Cambria" panose="02040503050406030204" pitchFamily="18" charset="0"/>
                <a:ea typeface="Cambria" panose="02040503050406030204" pitchFamily="18" charset="0"/>
              </a:rPr>
              <a:t>pulmonar</a:t>
            </a:r>
            <a:endParaRPr lang="es-ES_tradnl" altLang="es-ES" sz="2400" b="1"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9080590" y="2120841"/>
            <a:ext cx="3014543" cy="400110"/>
          </a:xfrm>
          <a:prstGeom prst="rect">
            <a:avLst/>
          </a:prstGeom>
          <a:solidFill>
            <a:schemeClr val="accent1">
              <a:lumMod val="40000"/>
              <a:lumOff val="60000"/>
            </a:schemeClr>
          </a:solidFill>
          <a:ln w="57150">
            <a:solidFill>
              <a:srgbClr val="CC00CC"/>
            </a:solidFill>
            <a:miter lim="800000"/>
            <a:headEnd/>
            <a:tailEnd/>
          </a:ln>
          <a:effectLst/>
        </p:spPr>
        <p:txBody>
          <a:bodyPr wrap="none">
            <a:spAutoFit/>
          </a:bodyPr>
          <a:lstStyle/>
          <a:p>
            <a:pPr>
              <a:defRPr/>
            </a:pPr>
            <a:r>
              <a:rPr lang="es-ES_tradnl" sz="20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rPr>
              <a:t>Bronquiolo respiratorio</a:t>
            </a:r>
            <a:endParaRPr lang="es-ES" sz="20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7" name="Line 11"/>
          <p:cNvSpPr>
            <a:spLocks noChangeShapeType="1"/>
          </p:cNvSpPr>
          <p:nvPr/>
        </p:nvSpPr>
        <p:spPr bwMode="auto">
          <a:xfrm flipH="1">
            <a:off x="9110980" y="2538415"/>
            <a:ext cx="821293" cy="529114"/>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8" name="Text Box 12"/>
          <p:cNvSpPr txBox="1">
            <a:spLocks noChangeArrowheads="1"/>
          </p:cNvSpPr>
          <p:nvPr/>
        </p:nvSpPr>
        <p:spPr bwMode="auto">
          <a:xfrm>
            <a:off x="9798362" y="3067529"/>
            <a:ext cx="2307042" cy="400110"/>
          </a:xfrm>
          <a:prstGeom prst="rect">
            <a:avLst/>
          </a:prstGeom>
          <a:solidFill>
            <a:schemeClr val="accent1">
              <a:lumMod val="40000"/>
              <a:lumOff val="60000"/>
            </a:schemeClr>
          </a:solidFill>
          <a:ln w="57150">
            <a:solidFill>
              <a:srgbClr val="CC00CC"/>
            </a:solidFill>
            <a:miter lim="800000"/>
            <a:headEnd/>
            <a:tailEnd/>
          </a:ln>
          <a:effectLst/>
        </p:spPr>
        <p:txBody>
          <a:bodyPr wrap="none">
            <a:spAutoFit/>
          </a:bodyPr>
          <a:lstStyle/>
          <a:p>
            <a:pPr>
              <a:defRPr/>
            </a:pPr>
            <a:r>
              <a:rPr lang="es-ES_tradnl" sz="2000" b="1" dirty="0">
                <a:solidFill>
                  <a:srgbClr val="002060"/>
                </a:solidFill>
                <a:latin typeface="Cambria" panose="02040503050406030204" pitchFamily="18" charset="0"/>
                <a:ea typeface="Cambria" panose="02040503050406030204" pitchFamily="18" charset="0"/>
              </a:rPr>
              <a:t>Conducto alveolar</a:t>
            </a:r>
            <a:endParaRPr lang="es-ES" sz="2000" b="1" dirty="0">
              <a:solidFill>
                <a:srgbClr val="002060"/>
              </a:solidFill>
              <a:latin typeface="Cambria" panose="02040503050406030204" pitchFamily="18" charset="0"/>
              <a:ea typeface="Cambria" panose="02040503050406030204" pitchFamily="18" charset="0"/>
            </a:endParaRPr>
          </a:p>
        </p:txBody>
      </p:sp>
      <p:sp>
        <p:nvSpPr>
          <p:cNvPr id="29" name="Line 13"/>
          <p:cNvSpPr>
            <a:spLocks noChangeShapeType="1"/>
          </p:cNvSpPr>
          <p:nvPr/>
        </p:nvSpPr>
        <p:spPr bwMode="auto">
          <a:xfrm flipH="1">
            <a:off x="9349179" y="3467639"/>
            <a:ext cx="851610" cy="356648"/>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0" name="Text Box 16"/>
          <p:cNvSpPr txBox="1">
            <a:spLocks noChangeArrowheads="1"/>
          </p:cNvSpPr>
          <p:nvPr/>
        </p:nvSpPr>
        <p:spPr bwMode="auto">
          <a:xfrm>
            <a:off x="10252682" y="3759927"/>
            <a:ext cx="1732269" cy="400110"/>
          </a:xfrm>
          <a:prstGeom prst="rect">
            <a:avLst/>
          </a:prstGeom>
          <a:solidFill>
            <a:schemeClr val="accent1">
              <a:lumMod val="40000"/>
              <a:lumOff val="60000"/>
            </a:schemeClr>
          </a:solidFill>
          <a:ln w="57150">
            <a:solidFill>
              <a:srgbClr val="CC00CC"/>
            </a:solidFill>
            <a:miter lim="800000"/>
            <a:headEnd/>
            <a:tailEnd/>
          </a:ln>
          <a:effectLst/>
        </p:spPr>
        <p:txBody>
          <a:bodyPr wrap="none">
            <a:spAutoFit/>
          </a:bodyPr>
          <a:lstStyle/>
          <a:p>
            <a:pPr>
              <a:defRPr/>
            </a:pPr>
            <a:r>
              <a:rPr lang="es-ES_tradnl" sz="2000" b="1" dirty="0">
                <a:solidFill>
                  <a:srgbClr val="002060"/>
                </a:solidFill>
                <a:latin typeface="Cambria" panose="02040503050406030204" pitchFamily="18" charset="0"/>
                <a:ea typeface="Cambria" panose="02040503050406030204" pitchFamily="18" charset="0"/>
              </a:rPr>
              <a:t>Saco alveolar</a:t>
            </a:r>
            <a:endParaRPr lang="es-ES" sz="2000" b="1" dirty="0">
              <a:solidFill>
                <a:srgbClr val="002060"/>
              </a:solidFill>
              <a:latin typeface="Cambria" panose="02040503050406030204" pitchFamily="18" charset="0"/>
              <a:ea typeface="Cambria" panose="02040503050406030204" pitchFamily="18" charset="0"/>
            </a:endParaRPr>
          </a:p>
        </p:txBody>
      </p:sp>
      <p:sp>
        <p:nvSpPr>
          <p:cNvPr id="31" name="Text Box 17"/>
          <p:cNvSpPr txBox="1">
            <a:spLocks noChangeArrowheads="1"/>
          </p:cNvSpPr>
          <p:nvPr/>
        </p:nvSpPr>
        <p:spPr bwMode="auto">
          <a:xfrm>
            <a:off x="9995337" y="5528034"/>
            <a:ext cx="1058751" cy="400110"/>
          </a:xfrm>
          <a:prstGeom prst="rect">
            <a:avLst/>
          </a:prstGeom>
          <a:solidFill>
            <a:schemeClr val="accent1">
              <a:lumMod val="40000"/>
              <a:lumOff val="60000"/>
            </a:schemeClr>
          </a:solidFill>
          <a:ln w="57150">
            <a:solidFill>
              <a:srgbClr val="CC00CC"/>
            </a:solidFill>
            <a:miter lim="800000"/>
            <a:headEnd/>
            <a:tailEnd/>
          </a:ln>
          <a:effectLst/>
        </p:spPr>
        <p:txBody>
          <a:bodyPr wrap="none">
            <a:spAutoFit/>
          </a:bodyPr>
          <a:lstStyle/>
          <a:p>
            <a:pPr>
              <a:defRPr/>
            </a:pPr>
            <a:r>
              <a:rPr lang="es-ES_tradnl" sz="2000" b="1" dirty="0">
                <a:solidFill>
                  <a:srgbClr val="002060"/>
                </a:solidFill>
                <a:latin typeface="Cambria" panose="02040503050406030204" pitchFamily="18" charset="0"/>
                <a:ea typeface="Cambria" panose="02040503050406030204" pitchFamily="18" charset="0"/>
              </a:rPr>
              <a:t>Alveolo</a:t>
            </a:r>
            <a:endParaRPr lang="es-ES" sz="2000" b="1" dirty="0">
              <a:solidFill>
                <a:srgbClr val="002060"/>
              </a:solidFill>
              <a:latin typeface="Cambria" panose="02040503050406030204" pitchFamily="18" charset="0"/>
              <a:ea typeface="Cambria" panose="02040503050406030204" pitchFamily="18" charset="0"/>
            </a:endParaRPr>
          </a:p>
        </p:txBody>
      </p:sp>
      <p:sp>
        <p:nvSpPr>
          <p:cNvPr id="32" name="Line 18"/>
          <p:cNvSpPr>
            <a:spLocks noChangeShapeType="1"/>
          </p:cNvSpPr>
          <p:nvPr/>
        </p:nvSpPr>
        <p:spPr bwMode="auto">
          <a:xfrm flipH="1">
            <a:off x="9619557" y="4097338"/>
            <a:ext cx="581231" cy="284162"/>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3" name="Line 19"/>
          <p:cNvSpPr>
            <a:spLocks noChangeShapeType="1"/>
          </p:cNvSpPr>
          <p:nvPr/>
        </p:nvSpPr>
        <p:spPr bwMode="auto">
          <a:xfrm flipH="1" flipV="1">
            <a:off x="9807014" y="5080150"/>
            <a:ext cx="618570" cy="431801"/>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 name="Oval 3"/>
          <p:cNvSpPr>
            <a:spLocks noChangeArrowheads="1"/>
          </p:cNvSpPr>
          <p:nvPr/>
        </p:nvSpPr>
        <p:spPr bwMode="auto">
          <a:xfrm>
            <a:off x="3493735" y="1398724"/>
            <a:ext cx="1844797" cy="1008062"/>
          </a:xfrm>
          <a:prstGeom prst="ellipse">
            <a:avLst/>
          </a:prstGeom>
          <a:solidFill>
            <a:schemeClr val="accent2">
              <a:lumMod val="20000"/>
              <a:lumOff val="80000"/>
            </a:schemeClr>
          </a:solidFill>
          <a:ln w="76200" algn="ctr">
            <a:solidFill>
              <a:srgbClr val="CC00CC"/>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Porción </a:t>
            </a:r>
            <a:endParaRPr lang="es-ES" sz="2000" b="1" dirty="0" smtClean="0">
              <a:solidFill>
                <a:srgbClr val="000000"/>
              </a:solidFill>
              <a:latin typeface="Cambria" panose="02040503050406030204" pitchFamily="18" charset="0"/>
              <a:ea typeface="Cambria" panose="02040503050406030204" pitchFamily="18" charset="0"/>
            </a:endParaRPr>
          </a:p>
          <a:p>
            <a:pPr algn="ctr">
              <a:defRPr/>
            </a:pPr>
            <a:r>
              <a:rPr lang="es-ES" sz="2000" b="1" dirty="0" smtClean="0">
                <a:solidFill>
                  <a:srgbClr val="000000"/>
                </a:solidFill>
                <a:latin typeface="Cambria" panose="02040503050406030204" pitchFamily="18" charset="0"/>
                <a:ea typeface="Cambria" panose="02040503050406030204" pitchFamily="18" charset="0"/>
              </a:rPr>
              <a:t>conductora</a:t>
            </a:r>
            <a:endParaRPr lang="es-ES" sz="2000" b="1" dirty="0">
              <a:solidFill>
                <a:srgbClr val="000000"/>
              </a:solidFill>
              <a:latin typeface="Cambria" panose="02040503050406030204" pitchFamily="18" charset="0"/>
              <a:ea typeface="Cambria" panose="02040503050406030204" pitchFamily="18" charset="0"/>
            </a:endParaRPr>
          </a:p>
        </p:txBody>
      </p:sp>
      <p:sp>
        <p:nvSpPr>
          <p:cNvPr id="35" name="Text Box 9"/>
          <p:cNvSpPr txBox="1">
            <a:spLocks noChangeArrowheads="1"/>
          </p:cNvSpPr>
          <p:nvPr/>
        </p:nvSpPr>
        <p:spPr bwMode="auto">
          <a:xfrm>
            <a:off x="3115223" y="2502044"/>
            <a:ext cx="2357438" cy="707050"/>
          </a:xfrm>
          <a:prstGeom prst="rect">
            <a:avLst/>
          </a:prstGeom>
          <a:solidFill>
            <a:schemeClr val="accent2">
              <a:lumMod val="40000"/>
              <a:lumOff val="60000"/>
            </a:schemeClr>
          </a:solidFill>
          <a:ln w="38100" algn="ctr">
            <a:solidFill>
              <a:srgbClr val="CC00CC"/>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ambria" panose="02040503050406030204" pitchFamily="18" charset="0"/>
                <a:ea typeface="Cambria" panose="02040503050406030204" pitchFamily="18" charset="0"/>
              </a:rPr>
              <a:t>Vías</a:t>
            </a:r>
          </a:p>
          <a:p>
            <a:pPr eaLnBrk="1" hangingPunct="1"/>
            <a:r>
              <a:rPr lang="es-ES" altLang="es-ES" sz="2000" b="1" dirty="0" err="1">
                <a:solidFill>
                  <a:srgbClr val="000000"/>
                </a:solidFill>
                <a:latin typeface="Cambria" panose="02040503050406030204" pitchFamily="18" charset="0"/>
                <a:ea typeface="Cambria" panose="02040503050406030204" pitchFamily="18" charset="0"/>
              </a:rPr>
              <a:t>Extrapulmonares</a:t>
            </a:r>
            <a:endParaRPr lang="es-ES" altLang="es-ES" sz="2000" b="1" dirty="0">
              <a:solidFill>
                <a:srgbClr val="000000"/>
              </a:solidFill>
              <a:latin typeface="Cambria" panose="02040503050406030204" pitchFamily="18" charset="0"/>
              <a:ea typeface="Cambria" panose="02040503050406030204" pitchFamily="18" charset="0"/>
            </a:endParaRPr>
          </a:p>
        </p:txBody>
      </p:sp>
      <p:sp>
        <p:nvSpPr>
          <p:cNvPr id="36" name="Text Box 9"/>
          <p:cNvSpPr txBox="1">
            <a:spLocks noChangeArrowheads="1"/>
          </p:cNvSpPr>
          <p:nvPr/>
        </p:nvSpPr>
        <p:spPr bwMode="auto">
          <a:xfrm>
            <a:off x="4012764" y="4895067"/>
            <a:ext cx="2703362" cy="1323439"/>
          </a:xfrm>
          <a:prstGeom prst="rect">
            <a:avLst/>
          </a:prstGeom>
          <a:solidFill>
            <a:schemeClr val="accent2">
              <a:lumMod val="40000"/>
              <a:lumOff val="60000"/>
            </a:schemeClr>
          </a:solidFill>
          <a:ln w="38100" algn="ctr">
            <a:solidFill>
              <a:srgbClr val="CC00CC"/>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ambria" panose="02040503050406030204" pitchFamily="18" charset="0"/>
                <a:ea typeface="Cambria" panose="02040503050406030204" pitchFamily="18" charset="0"/>
              </a:rPr>
              <a:t>Vías</a:t>
            </a:r>
          </a:p>
          <a:p>
            <a:pPr eaLnBrk="1" hangingPunct="1"/>
            <a:r>
              <a:rPr lang="es-ES" altLang="es-ES" sz="2000" b="1" dirty="0" err="1" smtClean="0">
                <a:solidFill>
                  <a:srgbClr val="000000"/>
                </a:solidFill>
                <a:latin typeface="Cambria" panose="02040503050406030204" pitchFamily="18" charset="0"/>
                <a:ea typeface="Cambria" panose="02040503050406030204" pitchFamily="18" charset="0"/>
              </a:rPr>
              <a:t>Intrapulmonares</a:t>
            </a:r>
            <a:r>
              <a:rPr lang="es-ES" altLang="es-ES" sz="2000" b="1" dirty="0" smtClean="0">
                <a:solidFill>
                  <a:srgbClr val="000000"/>
                </a:solidFill>
                <a:latin typeface="Cambria" panose="02040503050406030204" pitchFamily="18" charset="0"/>
                <a:ea typeface="Cambria" panose="02040503050406030204" pitchFamily="18" charset="0"/>
              </a:rPr>
              <a:t> (hasta bronquiolo terminal (0,5 mm)</a:t>
            </a:r>
            <a:endParaRPr lang="es-ES" altLang="es-ES" sz="2000" b="1" dirty="0">
              <a:solidFill>
                <a:srgbClr val="000000"/>
              </a:solidFill>
              <a:latin typeface="Cambria" panose="02040503050406030204" pitchFamily="18" charset="0"/>
              <a:ea typeface="Cambria" panose="02040503050406030204" pitchFamily="18" charset="0"/>
            </a:endParaRPr>
          </a:p>
        </p:txBody>
      </p:sp>
      <p:sp>
        <p:nvSpPr>
          <p:cNvPr id="37" name="Oval 4"/>
          <p:cNvSpPr>
            <a:spLocks noChangeArrowheads="1"/>
          </p:cNvSpPr>
          <p:nvPr/>
        </p:nvSpPr>
        <p:spPr bwMode="auto">
          <a:xfrm>
            <a:off x="8458015" y="245418"/>
            <a:ext cx="1837370" cy="1008063"/>
          </a:xfrm>
          <a:prstGeom prst="ellipse">
            <a:avLst/>
          </a:prstGeom>
          <a:solidFill>
            <a:schemeClr val="accent1">
              <a:lumMod val="40000"/>
              <a:lumOff val="60000"/>
            </a:schemeClr>
          </a:solidFill>
          <a:ln w="76200" algn="ctr">
            <a:solidFill>
              <a:srgbClr val="CC00CC"/>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a:solidFill>
                  <a:srgbClr val="000000"/>
                </a:solidFill>
                <a:latin typeface="Cambria" panose="02040503050406030204" pitchFamily="18" charset="0"/>
                <a:ea typeface="Cambria" panose="02040503050406030204" pitchFamily="18" charset="0"/>
              </a:rPr>
              <a:t>Porción </a:t>
            </a:r>
          </a:p>
          <a:p>
            <a:pPr algn="ctr">
              <a:defRPr/>
            </a:pPr>
            <a:r>
              <a:rPr lang="es-ES" sz="2000" b="1">
                <a:solidFill>
                  <a:srgbClr val="000000"/>
                </a:solidFill>
                <a:latin typeface="Cambria" panose="02040503050406030204" pitchFamily="18" charset="0"/>
                <a:ea typeface="Cambria" panose="02040503050406030204" pitchFamily="18" charset="0"/>
              </a:rPr>
              <a:t>respiratoria</a:t>
            </a:r>
          </a:p>
        </p:txBody>
      </p:sp>
      <p:sp>
        <p:nvSpPr>
          <p:cNvPr id="38" name="Oval 3"/>
          <p:cNvSpPr>
            <a:spLocks noChangeArrowheads="1"/>
          </p:cNvSpPr>
          <p:nvPr/>
        </p:nvSpPr>
        <p:spPr bwMode="auto">
          <a:xfrm>
            <a:off x="4646484" y="61379"/>
            <a:ext cx="2735263" cy="630772"/>
          </a:xfrm>
          <a:prstGeom prst="ellipse">
            <a:avLst/>
          </a:prstGeom>
          <a:solidFill>
            <a:srgbClr val="F7DBF0"/>
          </a:solidFill>
          <a:ln w="76200" algn="ctr">
            <a:solidFill>
              <a:srgbClr val="CC00CC"/>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smtClean="0">
                <a:solidFill>
                  <a:srgbClr val="000000"/>
                </a:solidFill>
                <a:latin typeface="Cambria" panose="02040503050406030204" pitchFamily="18" charset="0"/>
                <a:ea typeface="Cambria" panose="02040503050406030204" pitchFamily="18" charset="0"/>
              </a:rPr>
              <a:t>División funcional</a:t>
            </a:r>
            <a:endParaRPr lang="es-ES" sz="2000" b="1" dirty="0">
              <a:solidFill>
                <a:srgbClr val="000000"/>
              </a:solidFill>
              <a:latin typeface="Cambria" panose="02040503050406030204" pitchFamily="18" charset="0"/>
              <a:ea typeface="Cambria" panose="02040503050406030204" pitchFamily="18" charset="0"/>
            </a:endParaRPr>
          </a:p>
        </p:txBody>
      </p:sp>
      <p:sp>
        <p:nvSpPr>
          <p:cNvPr id="40" name="AutoShape 9"/>
          <p:cNvSpPr>
            <a:spLocks noChangeArrowheads="1"/>
          </p:cNvSpPr>
          <p:nvPr/>
        </p:nvSpPr>
        <p:spPr bwMode="auto">
          <a:xfrm rot="849423">
            <a:off x="7445428" y="353012"/>
            <a:ext cx="872014" cy="307612"/>
          </a:xfrm>
          <a:prstGeom prst="rightArrow">
            <a:avLst>
              <a:gd name="adj1" fmla="val 50000"/>
              <a:gd name="adj2" fmla="val 186813"/>
            </a:avLst>
          </a:prstGeom>
          <a:solidFill>
            <a:srgbClr val="D1F3FF"/>
          </a:solidFill>
          <a:ln w="76200" algn="ctr">
            <a:solidFill>
              <a:srgbClr val="FF0066"/>
            </a:solidFill>
            <a:miter lim="800000"/>
            <a:headEnd/>
            <a:tailEnd/>
          </a:ln>
          <a:effectLst>
            <a:outerShdw dist="107763" dir="2700000" algn="ctr" rotWithShape="0">
              <a:schemeClr val="bg2">
                <a:alpha val="50000"/>
              </a:schemeClr>
            </a:outerShdw>
          </a:effectLst>
        </p:spPr>
        <p:txBody>
          <a:bodyPr wrap="none" anchor="ctr"/>
          <a:lstStyle/>
          <a:p>
            <a:pPr>
              <a:defRPr/>
            </a:pPr>
            <a:endParaRPr lang="es-ES"/>
          </a:p>
        </p:txBody>
      </p:sp>
      <p:sp>
        <p:nvSpPr>
          <p:cNvPr id="42" name="AutoShape 9"/>
          <p:cNvSpPr>
            <a:spLocks noChangeArrowheads="1"/>
          </p:cNvSpPr>
          <p:nvPr/>
        </p:nvSpPr>
        <p:spPr bwMode="auto">
          <a:xfrm rot="7328592">
            <a:off x="4050570" y="773432"/>
            <a:ext cx="872014" cy="307612"/>
          </a:xfrm>
          <a:prstGeom prst="rightArrow">
            <a:avLst>
              <a:gd name="adj1" fmla="val 50000"/>
              <a:gd name="adj2" fmla="val 186813"/>
            </a:avLst>
          </a:prstGeom>
          <a:solidFill>
            <a:srgbClr val="D1F3FF"/>
          </a:solidFill>
          <a:ln w="76200" algn="ctr">
            <a:solidFill>
              <a:srgbClr val="FF0066"/>
            </a:solidFill>
            <a:miter lim="800000"/>
            <a:headEnd/>
            <a:tailEnd/>
          </a:ln>
          <a:effectLst>
            <a:outerShdw dist="107763" dir="2700000" algn="ctr" rotWithShape="0">
              <a:schemeClr val="bg2">
                <a:alpha val="50000"/>
              </a:schemeClr>
            </a:outerShdw>
          </a:effectLst>
        </p:spPr>
        <p:txBody>
          <a:bodyPr wrap="none" anchor="ctr"/>
          <a:lstStyle/>
          <a:p>
            <a:pPr>
              <a:defRPr/>
            </a:pPr>
            <a:endParaRPr lang="es-ES"/>
          </a:p>
        </p:txBody>
      </p:sp>
    </p:spTree>
    <p:extLst>
      <p:ext uri="{BB962C8B-B14F-4D97-AF65-F5344CB8AC3E}">
        <p14:creationId xmlns:p14="http://schemas.microsoft.com/office/powerpoint/2010/main" val="1471108599"/>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Rx Normal">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836613"/>
            <a:ext cx="3619500" cy="4394200"/>
          </a:xfrm>
          <a:prstGeom prst="rect">
            <a:avLst/>
          </a:prstGeom>
          <a:noFill/>
          <a:ln w="57150">
            <a:solidFill>
              <a:srgbClr val="CC00CC"/>
            </a:solidFill>
            <a:miter lim="800000"/>
            <a:headEnd/>
            <a:tailEnd/>
          </a:ln>
          <a:extLst>
            <a:ext uri="{909E8E84-426E-40DD-AFC4-6F175D3DCCD1}">
              <a14:hiddenFill xmlns:a14="http://schemas.microsoft.com/office/drawing/2010/main">
                <a:solidFill>
                  <a:srgbClr val="FFFFFF"/>
                </a:solidFill>
              </a14:hiddenFill>
            </a:ext>
          </a:extLst>
        </p:spPr>
      </p:pic>
      <p:pic>
        <p:nvPicPr>
          <p:cNvPr id="211971" name="Picture 3" descr="Rx Patológico">
            <a:hlinkClick r:id="rId2"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6" y="908051"/>
            <a:ext cx="3495675" cy="4251325"/>
          </a:xfrm>
          <a:prstGeom prst="rect">
            <a:avLst/>
          </a:prstGeom>
          <a:noFill/>
          <a:ln w="57150">
            <a:solidFill>
              <a:srgbClr val="CC00CC"/>
            </a:solidFill>
            <a:miter lim="800000"/>
            <a:headEnd/>
            <a:tailEnd/>
          </a:ln>
          <a:extLst>
            <a:ext uri="{909E8E84-426E-40DD-AFC4-6F175D3DCCD1}">
              <a14:hiddenFill xmlns:a14="http://schemas.microsoft.com/office/drawing/2010/main">
                <a:solidFill>
                  <a:srgbClr val="FFFFFF"/>
                </a:solidFill>
              </a14:hiddenFill>
            </a:ext>
          </a:extLst>
        </p:spPr>
      </p:pic>
      <p:sp>
        <p:nvSpPr>
          <p:cNvPr id="97284" name="Text Box 4"/>
          <p:cNvSpPr txBox="1">
            <a:spLocks noChangeArrowheads="1"/>
          </p:cNvSpPr>
          <p:nvPr/>
        </p:nvSpPr>
        <p:spPr bwMode="auto">
          <a:xfrm>
            <a:off x="2332038" y="5319713"/>
            <a:ext cx="302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latin typeface="Cambria" panose="02040503050406030204" pitchFamily="18" charset="0"/>
                <a:ea typeface="Cambria" panose="02040503050406030204" pitchFamily="18" charset="0"/>
              </a:rPr>
              <a:t>Rx de tórax normal </a:t>
            </a:r>
          </a:p>
        </p:txBody>
      </p:sp>
      <p:grpSp>
        <p:nvGrpSpPr>
          <p:cNvPr id="2" name="Group 5"/>
          <p:cNvGrpSpPr>
            <a:grpSpLocks/>
          </p:cNvGrpSpPr>
          <p:nvPr/>
        </p:nvGrpSpPr>
        <p:grpSpPr bwMode="auto">
          <a:xfrm>
            <a:off x="5535614" y="4000501"/>
            <a:ext cx="5246687" cy="2879725"/>
            <a:chOff x="2527" y="2520"/>
            <a:chExt cx="3305" cy="1814"/>
          </a:xfrm>
        </p:grpSpPr>
        <p:sp>
          <p:nvSpPr>
            <p:cNvPr id="97286" name="Line 6"/>
            <p:cNvSpPr>
              <a:spLocks noChangeShapeType="1"/>
            </p:cNvSpPr>
            <p:nvPr/>
          </p:nvSpPr>
          <p:spPr bwMode="auto">
            <a:xfrm flipV="1">
              <a:off x="2971" y="2520"/>
              <a:ext cx="404" cy="1092"/>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97287" name="Text Box 7"/>
            <p:cNvSpPr txBox="1">
              <a:spLocks noChangeArrowheads="1"/>
            </p:cNvSpPr>
            <p:nvPr/>
          </p:nvSpPr>
          <p:spPr bwMode="auto">
            <a:xfrm>
              <a:off x="2527" y="3578"/>
              <a:ext cx="330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400" b="1">
                  <a:latin typeface="Cambria" panose="02040503050406030204" pitchFamily="18" charset="0"/>
                  <a:ea typeface="Cambria" panose="02040503050406030204" pitchFamily="18" charset="0"/>
                </a:rPr>
                <a:t>Observe el borramiento del receso</a:t>
              </a:r>
            </a:p>
            <a:p>
              <a:pPr algn="ctr" eaLnBrk="1" hangingPunct="1"/>
              <a:r>
                <a:rPr lang="es-ES" altLang="es-ES" sz="2400" b="1">
                  <a:latin typeface="Cambria" panose="02040503050406030204" pitchFamily="18" charset="0"/>
                  <a:ea typeface="Cambria" panose="02040503050406030204" pitchFamily="18" charset="0"/>
                </a:rPr>
                <a:t>costodiafragmático derecho</a:t>
              </a:r>
            </a:p>
            <a:p>
              <a:pPr algn="ctr" eaLnBrk="1" hangingPunct="1"/>
              <a:r>
                <a:rPr lang="es-ES" altLang="es-ES" sz="2400" b="1">
                  <a:latin typeface="Cambria" panose="02040503050406030204" pitchFamily="18" charset="0"/>
                  <a:ea typeface="Cambria" panose="02040503050406030204" pitchFamily="18" charset="0"/>
                </a:rPr>
                <a:t>(derrame pleural)</a:t>
              </a:r>
            </a:p>
          </p:txBody>
        </p:sp>
      </p:grpSp>
    </p:spTree>
    <p:extLst>
      <p:ext uri="{BB962C8B-B14F-4D97-AF65-F5344CB8AC3E}">
        <p14:creationId xmlns:p14="http://schemas.microsoft.com/office/powerpoint/2010/main" val="1714225020"/>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2438400" y="500063"/>
            <a:ext cx="9067800" cy="1143000"/>
          </a:xfrm>
          <a:prstGeom prst="rect">
            <a:avLst/>
          </a:prstGeom>
        </p:spPr>
        <p:txBody>
          <a:bodyPr/>
          <a:lstStyle/>
          <a:p>
            <a:pPr>
              <a:defRPr/>
            </a:pPr>
            <a:r>
              <a:rPr lang="es-ES" sz="2800" b="1" dirty="0">
                <a:latin typeface="Cambria" panose="02040503050406030204" pitchFamily="18" charset="0"/>
                <a:ea typeface="Cambria" panose="02040503050406030204" pitchFamily="18" charset="0"/>
                <a:cs typeface="+mj-cs"/>
              </a:rPr>
              <a:t>Neumotórax: presencia de aire en </a:t>
            </a:r>
            <a:r>
              <a:rPr lang="es-ES" sz="2800" b="1" dirty="0" smtClean="0">
                <a:latin typeface="Cambria" panose="02040503050406030204" pitchFamily="18" charset="0"/>
                <a:ea typeface="Cambria" panose="02040503050406030204" pitchFamily="18" charset="0"/>
                <a:cs typeface="+mj-cs"/>
              </a:rPr>
              <a:t>Cavidad Pleural </a:t>
            </a:r>
            <a:r>
              <a:rPr lang="es-ES" sz="2800" b="1" dirty="0">
                <a:latin typeface="Cambria" panose="02040503050406030204" pitchFamily="18" charset="0"/>
                <a:ea typeface="Cambria" panose="02040503050406030204" pitchFamily="18" charset="0"/>
                <a:cs typeface="+mj-cs"/>
              </a:rPr>
              <a:t>pleural</a:t>
            </a:r>
          </a:p>
        </p:txBody>
      </p:sp>
      <p:pic>
        <p:nvPicPr>
          <p:cNvPr id="99331" name="Picture 4" descr="DSC016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4809" y="1071562"/>
            <a:ext cx="4217987"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2009" y="1214437"/>
            <a:ext cx="270351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5809" y="3929063"/>
            <a:ext cx="2855912"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tabback">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889" y="1071562"/>
            <a:ext cx="3809760" cy="285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Rot="1" noChangeArrowheads="1"/>
          </p:cNvSpPr>
          <p:nvPr/>
        </p:nvSpPr>
        <p:spPr>
          <a:xfrm>
            <a:off x="237209" y="4091990"/>
            <a:ext cx="8229600" cy="1143000"/>
          </a:xfrm>
          <a:prstGeom prst="rect">
            <a:avLst/>
          </a:prstGeom>
        </p:spPr>
        <p:txBody>
          <a:bodyPr/>
          <a:lstStyle/>
          <a:p>
            <a:pPr>
              <a:defRPr/>
            </a:pPr>
            <a:r>
              <a:rPr lang="es-ES" sz="2400" b="1" dirty="0">
                <a:latin typeface="Cambria" panose="02040503050406030204" pitchFamily="18" charset="0"/>
                <a:ea typeface="Cambria" panose="02040503050406030204" pitchFamily="18" charset="0"/>
                <a:cs typeface="+mj-cs"/>
              </a:rPr>
              <a:t>Traumatismo torácico </a:t>
            </a:r>
          </a:p>
        </p:txBody>
      </p:sp>
    </p:spTree>
    <p:extLst>
      <p:ext uri="{BB962C8B-B14F-4D97-AF65-F5344CB8AC3E}">
        <p14:creationId xmlns:p14="http://schemas.microsoft.com/office/powerpoint/2010/main" val="8781386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1" y="928688"/>
            <a:ext cx="4111625"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7" descr="hemothorax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9" y="3995738"/>
            <a:ext cx="28797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a:xfrm>
            <a:off x="1738313" y="428625"/>
            <a:ext cx="8229600" cy="1143000"/>
          </a:xfrm>
          <a:prstGeom prst="rect">
            <a:avLst/>
          </a:prstGeom>
        </p:spPr>
        <p:txBody>
          <a:bodyPr/>
          <a:lstStyle/>
          <a:p>
            <a:pPr>
              <a:defRPr/>
            </a:pPr>
            <a:r>
              <a:rPr lang="es-ES" sz="2400" b="1" dirty="0" err="1">
                <a:latin typeface="Cambria" panose="02040503050406030204" pitchFamily="18" charset="0"/>
                <a:ea typeface="Cambria" panose="02040503050406030204" pitchFamily="18" charset="0"/>
                <a:cs typeface="+mj-cs"/>
              </a:rPr>
              <a:t>Hemotórax</a:t>
            </a:r>
            <a:r>
              <a:rPr lang="es-ES" sz="2400" b="1" dirty="0">
                <a:latin typeface="Cambria" panose="02040503050406030204" pitchFamily="18" charset="0"/>
                <a:ea typeface="Cambria" panose="02040503050406030204" pitchFamily="18" charset="0"/>
                <a:cs typeface="+mj-cs"/>
              </a:rPr>
              <a:t>: sangre en Cavidad pleural</a:t>
            </a:r>
          </a:p>
        </p:txBody>
      </p:sp>
      <p:pic>
        <p:nvPicPr>
          <p:cNvPr id="100357" name="Picture 181" descr="Copia (2) de hranice_pleury_po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951" y="1357314"/>
            <a:ext cx="4533899"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8" name="Group 180"/>
          <p:cNvGrpSpPr>
            <a:grpSpLocks/>
          </p:cNvGrpSpPr>
          <p:nvPr/>
        </p:nvGrpSpPr>
        <p:grpSpPr bwMode="auto">
          <a:xfrm rot="1973941">
            <a:off x="5956300" y="4368801"/>
            <a:ext cx="1003300" cy="866775"/>
            <a:chOff x="631" y="2051"/>
            <a:chExt cx="809" cy="568"/>
          </a:xfrm>
        </p:grpSpPr>
        <p:sp>
          <p:nvSpPr>
            <p:cNvPr id="100360" name="Freeform 136"/>
            <p:cNvSpPr>
              <a:spLocks/>
            </p:cNvSpPr>
            <p:nvPr/>
          </p:nvSpPr>
          <p:spPr bwMode="auto">
            <a:xfrm>
              <a:off x="631" y="2496"/>
              <a:ext cx="117" cy="123"/>
            </a:xfrm>
            <a:custGeom>
              <a:avLst/>
              <a:gdLst>
                <a:gd name="T0" fmla="*/ 4 w 350"/>
                <a:gd name="T1" fmla="*/ 32 h 370"/>
                <a:gd name="T2" fmla="*/ 6 w 350"/>
                <a:gd name="T3" fmla="*/ 34 h 370"/>
                <a:gd name="T4" fmla="*/ 7 w 350"/>
                <a:gd name="T5" fmla="*/ 35 h 370"/>
                <a:gd name="T6" fmla="*/ 9 w 350"/>
                <a:gd name="T7" fmla="*/ 37 h 370"/>
                <a:gd name="T8" fmla="*/ 10 w 350"/>
                <a:gd name="T9" fmla="*/ 38 h 370"/>
                <a:gd name="T10" fmla="*/ 12 w 350"/>
                <a:gd name="T11" fmla="*/ 39 h 370"/>
                <a:gd name="T12" fmla="*/ 14 w 350"/>
                <a:gd name="T13" fmla="*/ 40 h 370"/>
                <a:gd name="T14" fmla="*/ 16 w 350"/>
                <a:gd name="T15" fmla="*/ 40 h 370"/>
                <a:gd name="T16" fmla="*/ 18 w 350"/>
                <a:gd name="T17" fmla="*/ 41 h 370"/>
                <a:gd name="T18" fmla="*/ 20 w 350"/>
                <a:gd name="T19" fmla="*/ 41 h 370"/>
                <a:gd name="T20" fmla="*/ 22 w 350"/>
                <a:gd name="T21" fmla="*/ 41 h 370"/>
                <a:gd name="T22" fmla="*/ 23 w 350"/>
                <a:gd name="T23" fmla="*/ 41 h 370"/>
                <a:gd name="T24" fmla="*/ 25 w 350"/>
                <a:gd name="T25" fmla="*/ 41 h 370"/>
                <a:gd name="T26" fmla="*/ 27 w 350"/>
                <a:gd name="T27" fmla="*/ 40 h 370"/>
                <a:gd name="T28" fmla="*/ 29 w 350"/>
                <a:gd name="T29" fmla="*/ 39 h 370"/>
                <a:gd name="T30" fmla="*/ 30 w 350"/>
                <a:gd name="T31" fmla="*/ 38 h 370"/>
                <a:gd name="T32" fmla="*/ 32 w 350"/>
                <a:gd name="T33" fmla="*/ 37 h 370"/>
                <a:gd name="T34" fmla="*/ 35 w 350"/>
                <a:gd name="T35" fmla="*/ 35 h 370"/>
                <a:gd name="T36" fmla="*/ 37 w 350"/>
                <a:gd name="T37" fmla="*/ 32 h 370"/>
                <a:gd name="T38" fmla="*/ 38 w 350"/>
                <a:gd name="T39" fmla="*/ 28 h 370"/>
                <a:gd name="T40" fmla="*/ 39 w 350"/>
                <a:gd name="T41" fmla="*/ 24 h 370"/>
                <a:gd name="T42" fmla="*/ 39 w 350"/>
                <a:gd name="T43" fmla="*/ 20 h 370"/>
                <a:gd name="T44" fmla="*/ 38 w 350"/>
                <a:gd name="T45" fmla="*/ 17 h 370"/>
                <a:gd name="T46" fmla="*/ 37 w 350"/>
                <a:gd name="T47" fmla="*/ 13 h 370"/>
                <a:gd name="T48" fmla="*/ 34 w 350"/>
                <a:gd name="T49" fmla="*/ 9 h 370"/>
                <a:gd name="T50" fmla="*/ 33 w 350"/>
                <a:gd name="T51" fmla="*/ 7 h 370"/>
                <a:gd name="T52" fmla="*/ 32 w 350"/>
                <a:gd name="T53" fmla="*/ 6 h 370"/>
                <a:gd name="T54" fmla="*/ 30 w 350"/>
                <a:gd name="T55" fmla="*/ 5 h 370"/>
                <a:gd name="T56" fmla="*/ 28 w 350"/>
                <a:gd name="T57" fmla="*/ 3 h 370"/>
                <a:gd name="T58" fmla="*/ 27 w 350"/>
                <a:gd name="T59" fmla="*/ 2 h 370"/>
                <a:gd name="T60" fmla="*/ 25 w 350"/>
                <a:gd name="T61" fmla="*/ 2 h 370"/>
                <a:gd name="T62" fmla="*/ 23 w 350"/>
                <a:gd name="T63" fmla="*/ 1 h 370"/>
                <a:gd name="T64" fmla="*/ 21 w 350"/>
                <a:gd name="T65" fmla="*/ 0 h 370"/>
                <a:gd name="T66" fmla="*/ 19 w 350"/>
                <a:gd name="T67" fmla="*/ 0 h 370"/>
                <a:gd name="T68" fmla="*/ 17 w 350"/>
                <a:gd name="T69" fmla="*/ 0 h 370"/>
                <a:gd name="T70" fmla="*/ 16 w 350"/>
                <a:gd name="T71" fmla="*/ 0 h 370"/>
                <a:gd name="T72" fmla="*/ 14 w 350"/>
                <a:gd name="T73" fmla="*/ 0 h 370"/>
                <a:gd name="T74" fmla="*/ 12 w 350"/>
                <a:gd name="T75" fmla="*/ 1 h 370"/>
                <a:gd name="T76" fmla="*/ 10 w 350"/>
                <a:gd name="T77" fmla="*/ 1 h 370"/>
                <a:gd name="T78" fmla="*/ 9 w 350"/>
                <a:gd name="T79" fmla="*/ 2 h 370"/>
                <a:gd name="T80" fmla="*/ 7 w 350"/>
                <a:gd name="T81" fmla="*/ 3 h 370"/>
                <a:gd name="T82" fmla="*/ 4 w 350"/>
                <a:gd name="T83" fmla="*/ 6 h 370"/>
                <a:gd name="T84" fmla="*/ 2 w 350"/>
                <a:gd name="T85" fmla="*/ 9 h 370"/>
                <a:gd name="T86" fmla="*/ 1 w 350"/>
                <a:gd name="T87" fmla="*/ 13 h 370"/>
                <a:gd name="T88" fmla="*/ 0 w 350"/>
                <a:gd name="T89" fmla="*/ 17 h 370"/>
                <a:gd name="T90" fmla="*/ 0 w 350"/>
                <a:gd name="T91" fmla="*/ 20 h 370"/>
                <a:gd name="T92" fmla="*/ 1 w 350"/>
                <a:gd name="T93" fmla="*/ 24 h 370"/>
                <a:gd name="T94" fmla="*/ 2 w 350"/>
                <a:gd name="T95" fmla="*/ 28 h 370"/>
                <a:gd name="T96" fmla="*/ 4 w 350"/>
                <a:gd name="T97" fmla="*/ 32 h 3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0"/>
                <a:gd name="T148" fmla="*/ 0 h 370"/>
                <a:gd name="T149" fmla="*/ 350 w 350"/>
                <a:gd name="T150" fmla="*/ 370 h 3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0" h="370">
                  <a:moveTo>
                    <a:pt x="38" y="289"/>
                  </a:moveTo>
                  <a:lnTo>
                    <a:pt x="50" y="304"/>
                  </a:lnTo>
                  <a:lnTo>
                    <a:pt x="64" y="318"/>
                  </a:lnTo>
                  <a:lnTo>
                    <a:pt x="78" y="330"/>
                  </a:lnTo>
                  <a:lnTo>
                    <a:pt x="93" y="341"/>
                  </a:lnTo>
                  <a:lnTo>
                    <a:pt x="108" y="350"/>
                  </a:lnTo>
                  <a:lnTo>
                    <a:pt x="125" y="357"/>
                  </a:lnTo>
                  <a:lnTo>
                    <a:pt x="142" y="364"/>
                  </a:lnTo>
                  <a:lnTo>
                    <a:pt x="159" y="367"/>
                  </a:lnTo>
                  <a:lnTo>
                    <a:pt x="175" y="370"/>
                  </a:lnTo>
                  <a:lnTo>
                    <a:pt x="193" y="370"/>
                  </a:lnTo>
                  <a:lnTo>
                    <a:pt x="210" y="369"/>
                  </a:lnTo>
                  <a:lnTo>
                    <a:pt x="226" y="367"/>
                  </a:lnTo>
                  <a:lnTo>
                    <a:pt x="243" y="363"/>
                  </a:lnTo>
                  <a:lnTo>
                    <a:pt x="258" y="356"/>
                  </a:lnTo>
                  <a:lnTo>
                    <a:pt x="273" y="347"/>
                  </a:lnTo>
                  <a:lnTo>
                    <a:pt x="289" y="338"/>
                  </a:lnTo>
                  <a:lnTo>
                    <a:pt x="313" y="314"/>
                  </a:lnTo>
                  <a:lnTo>
                    <a:pt x="332" y="286"/>
                  </a:lnTo>
                  <a:lnTo>
                    <a:pt x="345" y="254"/>
                  </a:lnTo>
                  <a:lnTo>
                    <a:pt x="350" y="220"/>
                  </a:lnTo>
                  <a:lnTo>
                    <a:pt x="349" y="184"/>
                  </a:lnTo>
                  <a:lnTo>
                    <a:pt x="343" y="149"/>
                  </a:lnTo>
                  <a:lnTo>
                    <a:pt x="328" y="114"/>
                  </a:lnTo>
                  <a:lnTo>
                    <a:pt x="308" y="82"/>
                  </a:lnTo>
                  <a:lnTo>
                    <a:pt x="296" y="67"/>
                  </a:lnTo>
                  <a:lnTo>
                    <a:pt x="283" y="53"/>
                  </a:lnTo>
                  <a:lnTo>
                    <a:pt x="269" y="41"/>
                  </a:lnTo>
                  <a:lnTo>
                    <a:pt x="254" y="30"/>
                  </a:lnTo>
                  <a:lnTo>
                    <a:pt x="239" y="22"/>
                  </a:lnTo>
                  <a:lnTo>
                    <a:pt x="223" y="14"/>
                  </a:lnTo>
                  <a:lnTo>
                    <a:pt x="207" y="7"/>
                  </a:lnTo>
                  <a:lnTo>
                    <a:pt x="190" y="3"/>
                  </a:lnTo>
                  <a:lnTo>
                    <a:pt x="174" y="1"/>
                  </a:lnTo>
                  <a:lnTo>
                    <a:pt x="157" y="0"/>
                  </a:lnTo>
                  <a:lnTo>
                    <a:pt x="141" y="0"/>
                  </a:lnTo>
                  <a:lnTo>
                    <a:pt x="125" y="3"/>
                  </a:lnTo>
                  <a:lnTo>
                    <a:pt x="108" y="6"/>
                  </a:lnTo>
                  <a:lnTo>
                    <a:pt x="92" y="13"/>
                  </a:lnTo>
                  <a:lnTo>
                    <a:pt x="77" y="20"/>
                  </a:lnTo>
                  <a:lnTo>
                    <a:pt x="63" y="30"/>
                  </a:lnTo>
                  <a:lnTo>
                    <a:pt x="38" y="54"/>
                  </a:lnTo>
                  <a:lnTo>
                    <a:pt x="19" y="83"/>
                  </a:lnTo>
                  <a:lnTo>
                    <a:pt x="7" y="114"/>
                  </a:lnTo>
                  <a:lnTo>
                    <a:pt x="1" y="149"/>
                  </a:lnTo>
                  <a:lnTo>
                    <a:pt x="0" y="184"/>
                  </a:lnTo>
                  <a:lnTo>
                    <a:pt x="6" y="221"/>
                  </a:lnTo>
                  <a:lnTo>
                    <a:pt x="19" y="256"/>
                  </a:lnTo>
                  <a:lnTo>
                    <a:pt x="38"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1" name="Freeform 137"/>
            <p:cNvSpPr>
              <a:spLocks/>
            </p:cNvSpPr>
            <p:nvPr/>
          </p:nvSpPr>
          <p:spPr bwMode="auto">
            <a:xfrm>
              <a:off x="1113" y="2184"/>
              <a:ext cx="120" cy="93"/>
            </a:xfrm>
            <a:custGeom>
              <a:avLst/>
              <a:gdLst>
                <a:gd name="T0" fmla="*/ 32 w 360"/>
                <a:gd name="T1" fmla="*/ 0 h 280"/>
                <a:gd name="T2" fmla="*/ 2 w 360"/>
                <a:gd name="T3" fmla="*/ 17 h 280"/>
                <a:gd name="T4" fmla="*/ 2 w 360"/>
                <a:gd name="T5" fmla="*/ 17 h 280"/>
                <a:gd name="T6" fmla="*/ 2 w 360"/>
                <a:gd name="T7" fmla="*/ 18 h 280"/>
                <a:gd name="T8" fmla="*/ 1 w 360"/>
                <a:gd name="T9" fmla="*/ 18 h 280"/>
                <a:gd name="T10" fmla="*/ 1 w 360"/>
                <a:gd name="T11" fmla="*/ 19 h 280"/>
                <a:gd name="T12" fmla="*/ 0 w 360"/>
                <a:gd name="T13" fmla="*/ 21 h 280"/>
                <a:gd name="T14" fmla="*/ 0 w 360"/>
                <a:gd name="T15" fmla="*/ 22 h 280"/>
                <a:gd name="T16" fmla="*/ 0 w 360"/>
                <a:gd name="T17" fmla="*/ 24 h 280"/>
                <a:gd name="T18" fmla="*/ 1 w 360"/>
                <a:gd name="T19" fmla="*/ 26 h 280"/>
                <a:gd name="T20" fmla="*/ 1 w 360"/>
                <a:gd name="T21" fmla="*/ 26 h 280"/>
                <a:gd name="T22" fmla="*/ 1 w 360"/>
                <a:gd name="T23" fmla="*/ 27 h 280"/>
                <a:gd name="T24" fmla="*/ 2 w 360"/>
                <a:gd name="T25" fmla="*/ 28 h 280"/>
                <a:gd name="T26" fmla="*/ 3 w 360"/>
                <a:gd name="T27" fmla="*/ 29 h 280"/>
                <a:gd name="T28" fmla="*/ 5 w 360"/>
                <a:gd name="T29" fmla="*/ 30 h 280"/>
                <a:gd name="T30" fmla="*/ 6 w 360"/>
                <a:gd name="T31" fmla="*/ 30 h 280"/>
                <a:gd name="T32" fmla="*/ 8 w 360"/>
                <a:gd name="T33" fmla="*/ 31 h 280"/>
                <a:gd name="T34" fmla="*/ 10 w 360"/>
                <a:gd name="T35" fmla="*/ 31 h 280"/>
                <a:gd name="T36" fmla="*/ 40 w 360"/>
                <a:gd name="T37" fmla="*/ 12 h 280"/>
                <a:gd name="T38" fmla="*/ 32 w 360"/>
                <a:gd name="T39" fmla="*/ 0 h 2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0"/>
                <a:gd name="T61" fmla="*/ 0 h 280"/>
                <a:gd name="T62" fmla="*/ 360 w 360"/>
                <a:gd name="T63" fmla="*/ 280 h 2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0" h="280">
                  <a:moveTo>
                    <a:pt x="284" y="0"/>
                  </a:moveTo>
                  <a:lnTo>
                    <a:pt x="21" y="156"/>
                  </a:lnTo>
                  <a:lnTo>
                    <a:pt x="20" y="157"/>
                  </a:lnTo>
                  <a:lnTo>
                    <a:pt x="16" y="161"/>
                  </a:lnTo>
                  <a:lnTo>
                    <a:pt x="10" y="167"/>
                  </a:lnTo>
                  <a:lnTo>
                    <a:pt x="6" y="176"/>
                  </a:lnTo>
                  <a:lnTo>
                    <a:pt x="2" y="187"/>
                  </a:lnTo>
                  <a:lnTo>
                    <a:pt x="0" y="201"/>
                  </a:lnTo>
                  <a:lnTo>
                    <a:pt x="2" y="217"/>
                  </a:lnTo>
                  <a:lnTo>
                    <a:pt x="7" y="235"/>
                  </a:lnTo>
                  <a:lnTo>
                    <a:pt x="8" y="238"/>
                  </a:lnTo>
                  <a:lnTo>
                    <a:pt x="13" y="243"/>
                  </a:lnTo>
                  <a:lnTo>
                    <a:pt x="20" y="252"/>
                  </a:lnTo>
                  <a:lnTo>
                    <a:pt x="30" y="260"/>
                  </a:lnTo>
                  <a:lnTo>
                    <a:pt x="41" y="269"/>
                  </a:lnTo>
                  <a:lnTo>
                    <a:pt x="55" y="275"/>
                  </a:lnTo>
                  <a:lnTo>
                    <a:pt x="71" y="280"/>
                  </a:lnTo>
                  <a:lnTo>
                    <a:pt x="88" y="279"/>
                  </a:lnTo>
                  <a:lnTo>
                    <a:pt x="360" y="112"/>
                  </a:lnTo>
                  <a:lnTo>
                    <a:pt x="2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2" name="Freeform 138"/>
            <p:cNvSpPr>
              <a:spLocks/>
            </p:cNvSpPr>
            <p:nvPr/>
          </p:nvSpPr>
          <p:spPr bwMode="auto">
            <a:xfrm>
              <a:off x="704" y="2250"/>
              <a:ext cx="382" cy="333"/>
            </a:xfrm>
            <a:custGeom>
              <a:avLst/>
              <a:gdLst>
                <a:gd name="T0" fmla="*/ 0 w 1145"/>
                <a:gd name="T1" fmla="*/ 78 h 1001"/>
                <a:gd name="T2" fmla="*/ 95 w 1145"/>
                <a:gd name="T3" fmla="*/ 0 h 1001"/>
                <a:gd name="T4" fmla="*/ 127 w 1145"/>
                <a:gd name="T5" fmla="*/ 46 h 1001"/>
                <a:gd name="T6" fmla="*/ 16 w 1145"/>
                <a:gd name="T7" fmla="*/ 111 h 1001"/>
                <a:gd name="T8" fmla="*/ 0 w 1145"/>
                <a:gd name="T9" fmla="*/ 78 h 1001"/>
                <a:gd name="T10" fmla="*/ 0 60000 65536"/>
                <a:gd name="T11" fmla="*/ 0 60000 65536"/>
                <a:gd name="T12" fmla="*/ 0 60000 65536"/>
                <a:gd name="T13" fmla="*/ 0 60000 65536"/>
                <a:gd name="T14" fmla="*/ 0 60000 65536"/>
                <a:gd name="T15" fmla="*/ 0 w 1145"/>
                <a:gd name="T16" fmla="*/ 0 h 1001"/>
                <a:gd name="T17" fmla="*/ 1145 w 1145"/>
                <a:gd name="T18" fmla="*/ 1001 h 1001"/>
              </a:gdLst>
              <a:ahLst/>
              <a:cxnLst>
                <a:cxn ang="T10">
                  <a:pos x="T0" y="T1"/>
                </a:cxn>
                <a:cxn ang="T11">
                  <a:pos x="T2" y="T3"/>
                </a:cxn>
                <a:cxn ang="T12">
                  <a:pos x="T4" y="T5"/>
                </a:cxn>
                <a:cxn ang="T13">
                  <a:pos x="T6" y="T7"/>
                </a:cxn>
                <a:cxn ang="T14">
                  <a:pos x="T8" y="T9"/>
                </a:cxn>
              </a:cxnLst>
              <a:rect l="T15" t="T16" r="T17" b="T18"/>
              <a:pathLst>
                <a:path w="1145" h="1001">
                  <a:moveTo>
                    <a:pt x="0" y="699"/>
                  </a:moveTo>
                  <a:lnTo>
                    <a:pt x="852" y="0"/>
                  </a:lnTo>
                  <a:lnTo>
                    <a:pt x="1145" y="415"/>
                  </a:lnTo>
                  <a:lnTo>
                    <a:pt x="144" y="1001"/>
                  </a:lnTo>
                  <a:lnTo>
                    <a:pt x="0" y="6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3" name="Freeform 139"/>
            <p:cNvSpPr>
              <a:spLocks/>
            </p:cNvSpPr>
            <p:nvPr/>
          </p:nvSpPr>
          <p:spPr bwMode="auto">
            <a:xfrm>
              <a:off x="963" y="2241"/>
              <a:ext cx="148" cy="156"/>
            </a:xfrm>
            <a:custGeom>
              <a:avLst/>
              <a:gdLst>
                <a:gd name="T0" fmla="*/ 8 w 446"/>
                <a:gd name="T1" fmla="*/ 41 h 470"/>
                <a:gd name="T2" fmla="*/ 10 w 446"/>
                <a:gd name="T3" fmla="*/ 43 h 470"/>
                <a:gd name="T4" fmla="*/ 12 w 446"/>
                <a:gd name="T5" fmla="*/ 45 h 470"/>
                <a:gd name="T6" fmla="*/ 14 w 446"/>
                <a:gd name="T7" fmla="*/ 47 h 470"/>
                <a:gd name="T8" fmla="*/ 16 w 446"/>
                <a:gd name="T9" fmla="*/ 48 h 470"/>
                <a:gd name="T10" fmla="*/ 19 w 446"/>
                <a:gd name="T11" fmla="*/ 49 h 470"/>
                <a:gd name="T12" fmla="*/ 21 w 446"/>
                <a:gd name="T13" fmla="*/ 50 h 470"/>
                <a:gd name="T14" fmla="*/ 24 w 446"/>
                <a:gd name="T15" fmla="*/ 51 h 470"/>
                <a:gd name="T16" fmla="*/ 26 w 446"/>
                <a:gd name="T17" fmla="*/ 51 h 470"/>
                <a:gd name="T18" fmla="*/ 28 w 446"/>
                <a:gd name="T19" fmla="*/ 52 h 470"/>
                <a:gd name="T20" fmla="*/ 31 w 446"/>
                <a:gd name="T21" fmla="*/ 52 h 470"/>
                <a:gd name="T22" fmla="*/ 33 w 446"/>
                <a:gd name="T23" fmla="*/ 52 h 470"/>
                <a:gd name="T24" fmla="*/ 35 w 446"/>
                <a:gd name="T25" fmla="*/ 51 h 470"/>
                <a:gd name="T26" fmla="*/ 37 w 446"/>
                <a:gd name="T27" fmla="*/ 50 h 470"/>
                <a:gd name="T28" fmla="*/ 39 w 446"/>
                <a:gd name="T29" fmla="*/ 49 h 470"/>
                <a:gd name="T30" fmla="*/ 41 w 446"/>
                <a:gd name="T31" fmla="*/ 48 h 470"/>
                <a:gd name="T32" fmla="*/ 43 w 446"/>
                <a:gd name="T33" fmla="*/ 47 h 470"/>
                <a:gd name="T34" fmla="*/ 46 w 446"/>
                <a:gd name="T35" fmla="*/ 43 h 470"/>
                <a:gd name="T36" fmla="*/ 48 w 446"/>
                <a:gd name="T37" fmla="*/ 39 h 470"/>
                <a:gd name="T38" fmla="*/ 49 w 446"/>
                <a:gd name="T39" fmla="*/ 35 h 470"/>
                <a:gd name="T40" fmla="*/ 49 w 446"/>
                <a:gd name="T41" fmla="*/ 30 h 470"/>
                <a:gd name="T42" fmla="*/ 48 w 446"/>
                <a:gd name="T43" fmla="*/ 26 h 470"/>
                <a:gd name="T44" fmla="*/ 47 w 446"/>
                <a:gd name="T45" fmla="*/ 21 h 470"/>
                <a:gd name="T46" fmla="*/ 44 w 446"/>
                <a:gd name="T47" fmla="*/ 16 h 470"/>
                <a:gd name="T48" fmla="*/ 41 w 446"/>
                <a:gd name="T49" fmla="*/ 11 h 470"/>
                <a:gd name="T50" fmla="*/ 39 w 446"/>
                <a:gd name="T51" fmla="*/ 9 h 470"/>
                <a:gd name="T52" fmla="*/ 37 w 446"/>
                <a:gd name="T53" fmla="*/ 8 h 470"/>
                <a:gd name="T54" fmla="*/ 35 w 446"/>
                <a:gd name="T55" fmla="*/ 6 h 470"/>
                <a:gd name="T56" fmla="*/ 33 w 446"/>
                <a:gd name="T57" fmla="*/ 4 h 470"/>
                <a:gd name="T58" fmla="*/ 30 w 446"/>
                <a:gd name="T59" fmla="*/ 3 h 470"/>
                <a:gd name="T60" fmla="*/ 28 w 446"/>
                <a:gd name="T61" fmla="*/ 2 h 470"/>
                <a:gd name="T62" fmla="*/ 26 w 446"/>
                <a:gd name="T63" fmla="*/ 1 h 470"/>
                <a:gd name="T64" fmla="*/ 23 w 446"/>
                <a:gd name="T65" fmla="*/ 0 h 470"/>
                <a:gd name="T66" fmla="*/ 21 w 446"/>
                <a:gd name="T67" fmla="*/ 0 h 470"/>
                <a:gd name="T68" fmla="*/ 19 w 446"/>
                <a:gd name="T69" fmla="*/ 0 h 470"/>
                <a:gd name="T70" fmla="*/ 17 w 446"/>
                <a:gd name="T71" fmla="*/ 0 h 470"/>
                <a:gd name="T72" fmla="*/ 14 w 446"/>
                <a:gd name="T73" fmla="*/ 0 h 470"/>
                <a:gd name="T74" fmla="*/ 12 w 446"/>
                <a:gd name="T75" fmla="*/ 1 h 470"/>
                <a:gd name="T76" fmla="*/ 10 w 446"/>
                <a:gd name="T77" fmla="*/ 2 h 470"/>
                <a:gd name="T78" fmla="*/ 8 w 446"/>
                <a:gd name="T79" fmla="*/ 3 h 470"/>
                <a:gd name="T80" fmla="*/ 7 w 446"/>
                <a:gd name="T81" fmla="*/ 4 h 470"/>
                <a:gd name="T82" fmla="*/ 4 w 446"/>
                <a:gd name="T83" fmla="*/ 8 h 470"/>
                <a:gd name="T84" fmla="*/ 1 w 446"/>
                <a:gd name="T85" fmla="*/ 12 h 470"/>
                <a:gd name="T86" fmla="*/ 0 w 446"/>
                <a:gd name="T87" fmla="*/ 17 h 470"/>
                <a:gd name="T88" fmla="*/ 0 w 446"/>
                <a:gd name="T89" fmla="*/ 22 h 470"/>
                <a:gd name="T90" fmla="*/ 1 w 446"/>
                <a:gd name="T91" fmla="*/ 27 h 470"/>
                <a:gd name="T92" fmla="*/ 2 w 446"/>
                <a:gd name="T93" fmla="*/ 32 h 470"/>
                <a:gd name="T94" fmla="*/ 5 w 446"/>
                <a:gd name="T95" fmla="*/ 37 h 470"/>
                <a:gd name="T96" fmla="*/ 8 w 446"/>
                <a:gd name="T97" fmla="*/ 41 h 4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6"/>
                <a:gd name="T148" fmla="*/ 0 h 470"/>
                <a:gd name="T149" fmla="*/ 446 w 446"/>
                <a:gd name="T150" fmla="*/ 470 h 4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6" h="470">
                  <a:moveTo>
                    <a:pt x="71" y="375"/>
                  </a:moveTo>
                  <a:lnTo>
                    <a:pt x="89" y="394"/>
                  </a:lnTo>
                  <a:lnTo>
                    <a:pt x="108" y="411"/>
                  </a:lnTo>
                  <a:lnTo>
                    <a:pt x="128" y="425"/>
                  </a:lnTo>
                  <a:lnTo>
                    <a:pt x="149" y="438"/>
                  </a:lnTo>
                  <a:lnTo>
                    <a:pt x="169" y="449"/>
                  </a:lnTo>
                  <a:lnTo>
                    <a:pt x="191" y="457"/>
                  </a:lnTo>
                  <a:lnTo>
                    <a:pt x="213" y="464"/>
                  </a:lnTo>
                  <a:lnTo>
                    <a:pt x="235" y="468"/>
                  </a:lnTo>
                  <a:lnTo>
                    <a:pt x="257" y="470"/>
                  </a:lnTo>
                  <a:lnTo>
                    <a:pt x="278" y="470"/>
                  </a:lnTo>
                  <a:lnTo>
                    <a:pt x="299" y="469"/>
                  </a:lnTo>
                  <a:lnTo>
                    <a:pt x="319" y="465"/>
                  </a:lnTo>
                  <a:lnTo>
                    <a:pt x="338" y="458"/>
                  </a:lnTo>
                  <a:lnTo>
                    <a:pt x="357" y="450"/>
                  </a:lnTo>
                  <a:lnTo>
                    <a:pt x="374" y="439"/>
                  </a:lnTo>
                  <a:lnTo>
                    <a:pt x="390" y="426"/>
                  </a:lnTo>
                  <a:lnTo>
                    <a:pt x="417" y="395"/>
                  </a:lnTo>
                  <a:lnTo>
                    <a:pt x="436" y="358"/>
                  </a:lnTo>
                  <a:lnTo>
                    <a:pt x="445" y="318"/>
                  </a:lnTo>
                  <a:lnTo>
                    <a:pt x="446" y="275"/>
                  </a:lnTo>
                  <a:lnTo>
                    <a:pt x="439" y="231"/>
                  </a:lnTo>
                  <a:lnTo>
                    <a:pt x="424" y="186"/>
                  </a:lnTo>
                  <a:lnTo>
                    <a:pt x="401" y="144"/>
                  </a:lnTo>
                  <a:lnTo>
                    <a:pt x="370" y="103"/>
                  </a:lnTo>
                  <a:lnTo>
                    <a:pt x="353" y="85"/>
                  </a:lnTo>
                  <a:lnTo>
                    <a:pt x="334" y="68"/>
                  </a:lnTo>
                  <a:lnTo>
                    <a:pt x="315" y="53"/>
                  </a:lnTo>
                  <a:lnTo>
                    <a:pt x="294" y="39"/>
                  </a:lnTo>
                  <a:lnTo>
                    <a:pt x="274" y="27"/>
                  </a:lnTo>
                  <a:lnTo>
                    <a:pt x="253" y="18"/>
                  </a:lnTo>
                  <a:lnTo>
                    <a:pt x="233" y="9"/>
                  </a:lnTo>
                  <a:lnTo>
                    <a:pt x="211" y="4"/>
                  </a:lnTo>
                  <a:lnTo>
                    <a:pt x="191" y="1"/>
                  </a:lnTo>
                  <a:lnTo>
                    <a:pt x="169" y="0"/>
                  </a:lnTo>
                  <a:lnTo>
                    <a:pt x="150" y="1"/>
                  </a:lnTo>
                  <a:lnTo>
                    <a:pt x="129" y="3"/>
                  </a:lnTo>
                  <a:lnTo>
                    <a:pt x="111" y="9"/>
                  </a:lnTo>
                  <a:lnTo>
                    <a:pt x="93" y="17"/>
                  </a:lnTo>
                  <a:lnTo>
                    <a:pt x="75" y="27"/>
                  </a:lnTo>
                  <a:lnTo>
                    <a:pt x="59" y="40"/>
                  </a:lnTo>
                  <a:lnTo>
                    <a:pt x="32" y="71"/>
                  </a:lnTo>
                  <a:lnTo>
                    <a:pt x="13" y="109"/>
                  </a:lnTo>
                  <a:lnTo>
                    <a:pt x="2" y="152"/>
                  </a:lnTo>
                  <a:lnTo>
                    <a:pt x="0" y="196"/>
                  </a:lnTo>
                  <a:lnTo>
                    <a:pt x="5" y="243"/>
                  </a:lnTo>
                  <a:lnTo>
                    <a:pt x="19" y="289"/>
                  </a:lnTo>
                  <a:lnTo>
                    <a:pt x="41" y="334"/>
                  </a:lnTo>
                  <a:lnTo>
                    <a:pt x="71" y="3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4" name="Freeform 140"/>
            <p:cNvSpPr>
              <a:spLocks/>
            </p:cNvSpPr>
            <p:nvPr/>
          </p:nvSpPr>
          <p:spPr bwMode="auto">
            <a:xfrm>
              <a:off x="656" y="2450"/>
              <a:ext cx="153" cy="163"/>
            </a:xfrm>
            <a:custGeom>
              <a:avLst/>
              <a:gdLst>
                <a:gd name="T0" fmla="*/ 6 w 459"/>
                <a:gd name="T1" fmla="*/ 43 h 487"/>
                <a:gd name="T2" fmla="*/ 8 w 459"/>
                <a:gd name="T3" fmla="*/ 45 h 487"/>
                <a:gd name="T4" fmla="*/ 9 w 459"/>
                <a:gd name="T5" fmla="*/ 47 h 487"/>
                <a:gd name="T6" fmla="*/ 11 w 459"/>
                <a:gd name="T7" fmla="*/ 49 h 487"/>
                <a:gd name="T8" fmla="*/ 14 w 459"/>
                <a:gd name="T9" fmla="*/ 50 h 487"/>
                <a:gd name="T10" fmla="*/ 16 w 459"/>
                <a:gd name="T11" fmla="*/ 52 h 487"/>
                <a:gd name="T12" fmla="*/ 18 w 459"/>
                <a:gd name="T13" fmla="*/ 53 h 487"/>
                <a:gd name="T14" fmla="*/ 21 w 459"/>
                <a:gd name="T15" fmla="*/ 54 h 487"/>
                <a:gd name="T16" fmla="*/ 23 w 459"/>
                <a:gd name="T17" fmla="*/ 54 h 487"/>
                <a:gd name="T18" fmla="*/ 26 w 459"/>
                <a:gd name="T19" fmla="*/ 55 h 487"/>
                <a:gd name="T20" fmla="*/ 28 w 459"/>
                <a:gd name="T21" fmla="*/ 55 h 487"/>
                <a:gd name="T22" fmla="*/ 31 w 459"/>
                <a:gd name="T23" fmla="*/ 55 h 487"/>
                <a:gd name="T24" fmla="*/ 33 w 459"/>
                <a:gd name="T25" fmla="*/ 54 h 487"/>
                <a:gd name="T26" fmla="*/ 36 w 459"/>
                <a:gd name="T27" fmla="*/ 53 h 487"/>
                <a:gd name="T28" fmla="*/ 38 w 459"/>
                <a:gd name="T29" fmla="*/ 53 h 487"/>
                <a:gd name="T30" fmla="*/ 40 w 459"/>
                <a:gd name="T31" fmla="*/ 51 h 487"/>
                <a:gd name="T32" fmla="*/ 42 w 459"/>
                <a:gd name="T33" fmla="*/ 50 h 487"/>
                <a:gd name="T34" fmla="*/ 46 w 459"/>
                <a:gd name="T35" fmla="*/ 46 h 487"/>
                <a:gd name="T36" fmla="*/ 49 w 459"/>
                <a:gd name="T37" fmla="*/ 42 h 487"/>
                <a:gd name="T38" fmla="*/ 50 w 459"/>
                <a:gd name="T39" fmla="*/ 37 h 487"/>
                <a:gd name="T40" fmla="*/ 51 w 459"/>
                <a:gd name="T41" fmla="*/ 32 h 487"/>
                <a:gd name="T42" fmla="*/ 51 w 459"/>
                <a:gd name="T43" fmla="*/ 27 h 487"/>
                <a:gd name="T44" fmla="*/ 50 w 459"/>
                <a:gd name="T45" fmla="*/ 22 h 487"/>
                <a:gd name="T46" fmla="*/ 48 w 459"/>
                <a:gd name="T47" fmla="*/ 17 h 487"/>
                <a:gd name="T48" fmla="*/ 45 w 459"/>
                <a:gd name="T49" fmla="*/ 12 h 487"/>
                <a:gd name="T50" fmla="*/ 43 w 459"/>
                <a:gd name="T51" fmla="*/ 10 h 487"/>
                <a:gd name="T52" fmla="*/ 41 w 459"/>
                <a:gd name="T53" fmla="*/ 8 h 487"/>
                <a:gd name="T54" fmla="*/ 39 w 459"/>
                <a:gd name="T55" fmla="*/ 6 h 487"/>
                <a:gd name="T56" fmla="*/ 37 w 459"/>
                <a:gd name="T57" fmla="*/ 4 h 487"/>
                <a:gd name="T58" fmla="*/ 35 w 459"/>
                <a:gd name="T59" fmla="*/ 3 h 487"/>
                <a:gd name="T60" fmla="*/ 32 w 459"/>
                <a:gd name="T61" fmla="*/ 2 h 487"/>
                <a:gd name="T62" fmla="*/ 30 w 459"/>
                <a:gd name="T63" fmla="*/ 1 h 487"/>
                <a:gd name="T64" fmla="*/ 28 w 459"/>
                <a:gd name="T65" fmla="*/ 0 h 487"/>
                <a:gd name="T66" fmla="*/ 25 w 459"/>
                <a:gd name="T67" fmla="*/ 0 h 487"/>
                <a:gd name="T68" fmla="*/ 23 w 459"/>
                <a:gd name="T69" fmla="*/ 0 h 487"/>
                <a:gd name="T70" fmla="*/ 20 w 459"/>
                <a:gd name="T71" fmla="*/ 0 h 487"/>
                <a:gd name="T72" fmla="*/ 18 w 459"/>
                <a:gd name="T73" fmla="*/ 0 h 487"/>
                <a:gd name="T74" fmla="*/ 16 w 459"/>
                <a:gd name="T75" fmla="*/ 1 h 487"/>
                <a:gd name="T76" fmla="*/ 13 w 459"/>
                <a:gd name="T77" fmla="*/ 2 h 487"/>
                <a:gd name="T78" fmla="*/ 11 w 459"/>
                <a:gd name="T79" fmla="*/ 3 h 487"/>
                <a:gd name="T80" fmla="*/ 9 w 459"/>
                <a:gd name="T81" fmla="*/ 4 h 487"/>
                <a:gd name="T82" fmla="*/ 6 w 459"/>
                <a:gd name="T83" fmla="*/ 8 h 487"/>
                <a:gd name="T84" fmla="*/ 3 w 459"/>
                <a:gd name="T85" fmla="*/ 12 h 487"/>
                <a:gd name="T86" fmla="*/ 1 w 459"/>
                <a:gd name="T87" fmla="*/ 17 h 487"/>
                <a:gd name="T88" fmla="*/ 0 w 459"/>
                <a:gd name="T89" fmla="*/ 22 h 487"/>
                <a:gd name="T90" fmla="*/ 0 w 459"/>
                <a:gd name="T91" fmla="*/ 27 h 487"/>
                <a:gd name="T92" fmla="*/ 1 w 459"/>
                <a:gd name="T93" fmla="*/ 32 h 487"/>
                <a:gd name="T94" fmla="*/ 3 w 459"/>
                <a:gd name="T95" fmla="*/ 37 h 487"/>
                <a:gd name="T96" fmla="*/ 6 w 459"/>
                <a:gd name="T97" fmla="*/ 43 h 4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9"/>
                <a:gd name="T148" fmla="*/ 0 h 487"/>
                <a:gd name="T149" fmla="*/ 459 w 459"/>
                <a:gd name="T150" fmla="*/ 487 h 4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9" h="487">
                  <a:moveTo>
                    <a:pt x="52" y="380"/>
                  </a:moveTo>
                  <a:lnTo>
                    <a:pt x="68" y="400"/>
                  </a:lnTo>
                  <a:lnTo>
                    <a:pt x="85" y="418"/>
                  </a:lnTo>
                  <a:lnTo>
                    <a:pt x="103" y="434"/>
                  </a:lnTo>
                  <a:lnTo>
                    <a:pt x="124" y="448"/>
                  </a:lnTo>
                  <a:lnTo>
                    <a:pt x="144" y="460"/>
                  </a:lnTo>
                  <a:lnTo>
                    <a:pt x="166" y="469"/>
                  </a:lnTo>
                  <a:lnTo>
                    <a:pt x="188" y="477"/>
                  </a:lnTo>
                  <a:lnTo>
                    <a:pt x="209" y="482"/>
                  </a:lnTo>
                  <a:lnTo>
                    <a:pt x="232" y="486"/>
                  </a:lnTo>
                  <a:lnTo>
                    <a:pt x="254" y="487"/>
                  </a:lnTo>
                  <a:lnTo>
                    <a:pt x="276" y="486"/>
                  </a:lnTo>
                  <a:lnTo>
                    <a:pt x="299" y="482"/>
                  </a:lnTo>
                  <a:lnTo>
                    <a:pt x="320" y="476"/>
                  </a:lnTo>
                  <a:lnTo>
                    <a:pt x="341" y="468"/>
                  </a:lnTo>
                  <a:lnTo>
                    <a:pt x="360" y="457"/>
                  </a:lnTo>
                  <a:lnTo>
                    <a:pt x="380" y="445"/>
                  </a:lnTo>
                  <a:lnTo>
                    <a:pt x="412" y="413"/>
                  </a:lnTo>
                  <a:lnTo>
                    <a:pt x="437" y="375"/>
                  </a:lnTo>
                  <a:lnTo>
                    <a:pt x="452" y="334"/>
                  </a:lnTo>
                  <a:lnTo>
                    <a:pt x="459" y="289"/>
                  </a:lnTo>
                  <a:lnTo>
                    <a:pt x="458" y="244"/>
                  </a:lnTo>
                  <a:lnTo>
                    <a:pt x="449" y="197"/>
                  </a:lnTo>
                  <a:lnTo>
                    <a:pt x="430" y="152"/>
                  </a:lnTo>
                  <a:lnTo>
                    <a:pt x="403" y="109"/>
                  </a:lnTo>
                  <a:lnTo>
                    <a:pt x="387" y="88"/>
                  </a:lnTo>
                  <a:lnTo>
                    <a:pt x="370" y="71"/>
                  </a:lnTo>
                  <a:lnTo>
                    <a:pt x="351" y="55"/>
                  </a:lnTo>
                  <a:lnTo>
                    <a:pt x="332" y="40"/>
                  </a:lnTo>
                  <a:lnTo>
                    <a:pt x="312" y="28"/>
                  </a:lnTo>
                  <a:lnTo>
                    <a:pt x="291" y="18"/>
                  </a:lnTo>
                  <a:lnTo>
                    <a:pt x="270" y="10"/>
                  </a:lnTo>
                  <a:lnTo>
                    <a:pt x="248" y="4"/>
                  </a:lnTo>
                  <a:lnTo>
                    <a:pt x="226" y="1"/>
                  </a:lnTo>
                  <a:lnTo>
                    <a:pt x="205" y="0"/>
                  </a:lnTo>
                  <a:lnTo>
                    <a:pt x="183" y="0"/>
                  </a:lnTo>
                  <a:lnTo>
                    <a:pt x="162" y="3"/>
                  </a:lnTo>
                  <a:lnTo>
                    <a:pt x="141" y="9"/>
                  </a:lnTo>
                  <a:lnTo>
                    <a:pt x="121" y="17"/>
                  </a:lnTo>
                  <a:lnTo>
                    <a:pt x="101" y="27"/>
                  </a:lnTo>
                  <a:lnTo>
                    <a:pt x="83" y="40"/>
                  </a:lnTo>
                  <a:lnTo>
                    <a:pt x="51" y="71"/>
                  </a:lnTo>
                  <a:lnTo>
                    <a:pt x="26" y="109"/>
                  </a:lnTo>
                  <a:lnTo>
                    <a:pt x="9" y="151"/>
                  </a:lnTo>
                  <a:lnTo>
                    <a:pt x="1" y="196"/>
                  </a:lnTo>
                  <a:lnTo>
                    <a:pt x="0" y="243"/>
                  </a:lnTo>
                  <a:lnTo>
                    <a:pt x="9" y="290"/>
                  </a:lnTo>
                  <a:lnTo>
                    <a:pt x="26" y="336"/>
                  </a:lnTo>
                  <a:lnTo>
                    <a:pt x="52" y="3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5" name="Freeform 141"/>
            <p:cNvSpPr>
              <a:spLocks/>
            </p:cNvSpPr>
            <p:nvPr/>
          </p:nvSpPr>
          <p:spPr bwMode="auto">
            <a:xfrm>
              <a:off x="1069" y="2214"/>
              <a:ext cx="92" cy="96"/>
            </a:xfrm>
            <a:custGeom>
              <a:avLst/>
              <a:gdLst>
                <a:gd name="T0" fmla="*/ 5 w 278"/>
                <a:gd name="T1" fmla="*/ 25 h 290"/>
                <a:gd name="T2" fmla="*/ 6 w 278"/>
                <a:gd name="T3" fmla="*/ 26 h 290"/>
                <a:gd name="T4" fmla="*/ 8 w 278"/>
                <a:gd name="T5" fmla="*/ 27 h 290"/>
                <a:gd name="T6" fmla="*/ 9 w 278"/>
                <a:gd name="T7" fmla="*/ 28 h 290"/>
                <a:gd name="T8" fmla="*/ 11 w 278"/>
                <a:gd name="T9" fmla="*/ 29 h 290"/>
                <a:gd name="T10" fmla="*/ 12 w 278"/>
                <a:gd name="T11" fmla="*/ 30 h 290"/>
                <a:gd name="T12" fmla="*/ 13 w 278"/>
                <a:gd name="T13" fmla="*/ 31 h 290"/>
                <a:gd name="T14" fmla="*/ 15 w 278"/>
                <a:gd name="T15" fmla="*/ 31 h 290"/>
                <a:gd name="T16" fmla="*/ 17 w 278"/>
                <a:gd name="T17" fmla="*/ 31 h 290"/>
                <a:gd name="T18" fmla="*/ 18 w 278"/>
                <a:gd name="T19" fmla="*/ 32 h 290"/>
                <a:gd name="T20" fmla="*/ 19 w 278"/>
                <a:gd name="T21" fmla="*/ 32 h 290"/>
                <a:gd name="T22" fmla="*/ 21 w 278"/>
                <a:gd name="T23" fmla="*/ 32 h 290"/>
                <a:gd name="T24" fmla="*/ 22 w 278"/>
                <a:gd name="T25" fmla="*/ 31 h 290"/>
                <a:gd name="T26" fmla="*/ 23 w 278"/>
                <a:gd name="T27" fmla="*/ 31 h 290"/>
                <a:gd name="T28" fmla="*/ 24 w 278"/>
                <a:gd name="T29" fmla="*/ 30 h 290"/>
                <a:gd name="T30" fmla="*/ 26 w 278"/>
                <a:gd name="T31" fmla="*/ 30 h 290"/>
                <a:gd name="T32" fmla="*/ 27 w 278"/>
                <a:gd name="T33" fmla="*/ 29 h 290"/>
                <a:gd name="T34" fmla="*/ 29 w 278"/>
                <a:gd name="T35" fmla="*/ 27 h 290"/>
                <a:gd name="T36" fmla="*/ 30 w 278"/>
                <a:gd name="T37" fmla="*/ 24 h 290"/>
                <a:gd name="T38" fmla="*/ 30 w 278"/>
                <a:gd name="T39" fmla="*/ 22 h 290"/>
                <a:gd name="T40" fmla="*/ 30 w 278"/>
                <a:gd name="T41" fmla="*/ 19 h 290"/>
                <a:gd name="T42" fmla="*/ 30 w 278"/>
                <a:gd name="T43" fmla="*/ 16 h 290"/>
                <a:gd name="T44" fmla="*/ 29 w 278"/>
                <a:gd name="T45" fmla="*/ 13 h 290"/>
                <a:gd name="T46" fmla="*/ 27 w 278"/>
                <a:gd name="T47" fmla="*/ 10 h 290"/>
                <a:gd name="T48" fmla="*/ 25 w 278"/>
                <a:gd name="T49" fmla="*/ 7 h 290"/>
                <a:gd name="T50" fmla="*/ 24 w 278"/>
                <a:gd name="T51" fmla="*/ 5 h 290"/>
                <a:gd name="T52" fmla="*/ 23 w 278"/>
                <a:gd name="T53" fmla="*/ 4 h 290"/>
                <a:gd name="T54" fmla="*/ 21 w 278"/>
                <a:gd name="T55" fmla="*/ 3 h 290"/>
                <a:gd name="T56" fmla="*/ 20 w 278"/>
                <a:gd name="T57" fmla="*/ 2 h 290"/>
                <a:gd name="T58" fmla="*/ 19 w 278"/>
                <a:gd name="T59" fmla="*/ 2 h 290"/>
                <a:gd name="T60" fmla="*/ 17 w 278"/>
                <a:gd name="T61" fmla="*/ 1 h 290"/>
                <a:gd name="T62" fmla="*/ 16 w 278"/>
                <a:gd name="T63" fmla="*/ 1 h 290"/>
                <a:gd name="T64" fmla="*/ 14 w 278"/>
                <a:gd name="T65" fmla="*/ 0 h 290"/>
                <a:gd name="T66" fmla="*/ 13 w 278"/>
                <a:gd name="T67" fmla="*/ 0 h 290"/>
                <a:gd name="T68" fmla="*/ 11 w 278"/>
                <a:gd name="T69" fmla="*/ 0 h 290"/>
                <a:gd name="T70" fmla="*/ 10 w 278"/>
                <a:gd name="T71" fmla="*/ 0 h 290"/>
                <a:gd name="T72" fmla="*/ 9 w 278"/>
                <a:gd name="T73" fmla="*/ 0 h 290"/>
                <a:gd name="T74" fmla="*/ 7 w 278"/>
                <a:gd name="T75" fmla="*/ 1 h 290"/>
                <a:gd name="T76" fmla="*/ 6 w 278"/>
                <a:gd name="T77" fmla="*/ 1 h 290"/>
                <a:gd name="T78" fmla="*/ 5 w 278"/>
                <a:gd name="T79" fmla="*/ 2 h 290"/>
                <a:gd name="T80" fmla="*/ 4 w 278"/>
                <a:gd name="T81" fmla="*/ 3 h 290"/>
                <a:gd name="T82" fmla="*/ 2 w 278"/>
                <a:gd name="T83" fmla="*/ 5 h 290"/>
                <a:gd name="T84" fmla="*/ 1 w 278"/>
                <a:gd name="T85" fmla="*/ 8 h 290"/>
                <a:gd name="T86" fmla="*/ 0 w 278"/>
                <a:gd name="T87" fmla="*/ 10 h 290"/>
                <a:gd name="T88" fmla="*/ 0 w 278"/>
                <a:gd name="T89" fmla="*/ 13 h 290"/>
                <a:gd name="T90" fmla="*/ 0 w 278"/>
                <a:gd name="T91" fmla="*/ 16 h 290"/>
                <a:gd name="T92" fmla="*/ 1 w 278"/>
                <a:gd name="T93" fmla="*/ 20 h 290"/>
                <a:gd name="T94" fmla="*/ 3 w 278"/>
                <a:gd name="T95" fmla="*/ 23 h 290"/>
                <a:gd name="T96" fmla="*/ 5 w 278"/>
                <a:gd name="T97" fmla="*/ 25 h 2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8"/>
                <a:gd name="T148" fmla="*/ 0 h 290"/>
                <a:gd name="T149" fmla="*/ 278 w 278"/>
                <a:gd name="T150" fmla="*/ 290 h 2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8" h="290">
                  <a:moveTo>
                    <a:pt x="46" y="230"/>
                  </a:moveTo>
                  <a:lnTo>
                    <a:pt x="58" y="242"/>
                  </a:lnTo>
                  <a:lnTo>
                    <a:pt x="70" y="252"/>
                  </a:lnTo>
                  <a:lnTo>
                    <a:pt x="82" y="261"/>
                  </a:lnTo>
                  <a:lnTo>
                    <a:pt x="96" y="270"/>
                  </a:lnTo>
                  <a:lnTo>
                    <a:pt x="109" y="276"/>
                  </a:lnTo>
                  <a:lnTo>
                    <a:pt x="122" y="281"/>
                  </a:lnTo>
                  <a:lnTo>
                    <a:pt x="136" y="286"/>
                  </a:lnTo>
                  <a:lnTo>
                    <a:pt x="150" y="288"/>
                  </a:lnTo>
                  <a:lnTo>
                    <a:pt x="163" y="290"/>
                  </a:lnTo>
                  <a:lnTo>
                    <a:pt x="176" y="290"/>
                  </a:lnTo>
                  <a:lnTo>
                    <a:pt x="189" y="289"/>
                  </a:lnTo>
                  <a:lnTo>
                    <a:pt x="202" y="287"/>
                  </a:lnTo>
                  <a:lnTo>
                    <a:pt x="214" y="283"/>
                  </a:lnTo>
                  <a:lnTo>
                    <a:pt x="225" y="278"/>
                  </a:lnTo>
                  <a:lnTo>
                    <a:pt x="236" y="271"/>
                  </a:lnTo>
                  <a:lnTo>
                    <a:pt x="246" y="263"/>
                  </a:lnTo>
                  <a:lnTo>
                    <a:pt x="262" y="244"/>
                  </a:lnTo>
                  <a:lnTo>
                    <a:pt x="273" y="221"/>
                  </a:lnTo>
                  <a:lnTo>
                    <a:pt x="278" y="196"/>
                  </a:lnTo>
                  <a:lnTo>
                    <a:pt x="278" y="169"/>
                  </a:lnTo>
                  <a:lnTo>
                    <a:pt x="274" y="142"/>
                  </a:lnTo>
                  <a:lnTo>
                    <a:pt x="264" y="114"/>
                  </a:lnTo>
                  <a:lnTo>
                    <a:pt x="249" y="87"/>
                  </a:lnTo>
                  <a:lnTo>
                    <a:pt x="230" y="61"/>
                  </a:lnTo>
                  <a:lnTo>
                    <a:pt x="219" y="49"/>
                  </a:lnTo>
                  <a:lnTo>
                    <a:pt x="207" y="40"/>
                  </a:lnTo>
                  <a:lnTo>
                    <a:pt x="194" y="30"/>
                  </a:lnTo>
                  <a:lnTo>
                    <a:pt x="181" y="22"/>
                  </a:lnTo>
                  <a:lnTo>
                    <a:pt x="168" y="15"/>
                  </a:lnTo>
                  <a:lnTo>
                    <a:pt x="155" y="10"/>
                  </a:lnTo>
                  <a:lnTo>
                    <a:pt x="142" y="5"/>
                  </a:lnTo>
                  <a:lnTo>
                    <a:pt x="128" y="2"/>
                  </a:lnTo>
                  <a:lnTo>
                    <a:pt x="115" y="1"/>
                  </a:lnTo>
                  <a:lnTo>
                    <a:pt x="102" y="0"/>
                  </a:lnTo>
                  <a:lnTo>
                    <a:pt x="90" y="1"/>
                  </a:lnTo>
                  <a:lnTo>
                    <a:pt x="78" y="3"/>
                  </a:lnTo>
                  <a:lnTo>
                    <a:pt x="66" y="7"/>
                  </a:lnTo>
                  <a:lnTo>
                    <a:pt x="54" y="13"/>
                  </a:lnTo>
                  <a:lnTo>
                    <a:pt x="43" y="19"/>
                  </a:lnTo>
                  <a:lnTo>
                    <a:pt x="33" y="27"/>
                  </a:lnTo>
                  <a:lnTo>
                    <a:pt x="17" y="46"/>
                  </a:lnTo>
                  <a:lnTo>
                    <a:pt x="6" y="69"/>
                  </a:lnTo>
                  <a:lnTo>
                    <a:pt x="1" y="94"/>
                  </a:lnTo>
                  <a:lnTo>
                    <a:pt x="0" y="121"/>
                  </a:lnTo>
                  <a:lnTo>
                    <a:pt x="4" y="149"/>
                  </a:lnTo>
                  <a:lnTo>
                    <a:pt x="13" y="177"/>
                  </a:lnTo>
                  <a:lnTo>
                    <a:pt x="27" y="204"/>
                  </a:lnTo>
                  <a:lnTo>
                    <a:pt x="46"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6" name="Freeform 142"/>
            <p:cNvSpPr>
              <a:spLocks/>
            </p:cNvSpPr>
            <p:nvPr/>
          </p:nvSpPr>
          <p:spPr bwMode="auto">
            <a:xfrm>
              <a:off x="1021" y="2218"/>
              <a:ext cx="130" cy="134"/>
            </a:xfrm>
            <a:custGeom>
              <a:avLst/>
              <a:gdLst>
                <a:gd name="T0" fmla="*/ 22 w 388"/>
                <a:gd name="T1" fmla="*/ 0 h 402"/>
                <a:gd name="T2" fmla="*/ 0 w 388"/>
                <a:gd name="T3" fmla="*/ 16 h 402"/>
                <a:gd name="T4" fmla="*/ 17 w 388"/>
                <a:gd name="T5" fmla="*/ 45 h 402"/>
                <a:gd name="T6" fmla="*/ 44 w 388"/>
                <a:gd name="T7" fmla="*/ 28 h 402"/>
                <a:gd name="T8" fmla="*/ 22 w 388"/>
                <a:gd name="T9" fmla="*/ 0 h 402"/>
                <a:gd name="T10" fmla="*/ 0 60000 65536"/>
                <a:gd name="T11" fmla="*/ 0 60000 65536"/>
                <a:gd name="T12" fmla="*/ 0 60000 65536"/>
                <a:gd name="T13" fmla="*/ 0 60000 65536"/>
                <a:gd name="T14" fmla="*/ 0 60000 65536"/>
                <a:gd name="T15" fmla="*/ 0 w 388"/>
                <a:gd name="T16" fmla="*/ 0 h 402"/>
                <a:gd name="T17" fmla="*/ 388 w 388"/>
                <a:gd name="T18" fmla="*/ 402 h 402"/>
              </a:gdLst>
              <a:ahLst/>
              <a:cxnLst>
                <a:cxn ang="T10">
                  <a:pos x="T0" y="T1"/>
                </a:cxn>
                <a:cxn ang="T11">
                  <a:pos x="T2" y="T3"/>
                </a:cxn>
                <a:cxn ang="T12">
                  <a:pos x="T4" y="T5"/>
                </a:cxn>
                <a:cxn ang="T13">
                  <a:pos x="T6" y="T7"/>
                </a:cxn>
                <a:cxn ang="T14">
                  <a:pos x="T8" y="T9"/>
                </a:cxn>
              </a:cxnLst>
              <a:rect l="T15" t="T16" r="T17" b="T18"/>
              <a:pathLst>
                <a:path w="388" h="402">
                  <a:moveTo>
                    <a:pt x="194" y="0"/>
                  </a:moveTo>
                  <a:lnTo>
                    <a:pt x="0" y="144"/>
                  </a:lnTo>
                  <a:lnTo>
                    <a:pt x="154" y="402"/>
                  </a:lnTo>
                  <a:lnTo>
                    <a:pt x="388" y="250"/>
                  </a:lnTo>
                  <a:lnTo>
                    <a:pt x="1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7" name="Freeform 143"/>
            <p:cNvSpPr>
              <a:spLocks/>
            </p:cNvSpPr>
            <p:nvPr/>
          </p:nvSpPr>
          <p:spPr bwMode="auto">
            <a:xfrm>
              <a:off x="1197" y="2183"/>
              <a:ext cx="40" cy="42"/>
            </a:xfrm>
            <a:custGeom>
              <a:avLst/>
              <a:gdLst>
                <a:gd name="T0" fmla="*/ 2 w 121"/>
                <a:gd name="T1" fmla="*/ 11 h 124"/>
                <a:gd name="T2" fmla="*/ 4 w 121"/>
                <a:gd name="T3" fmla="*/ 13 h 124"/>
                <a:gd name="T4" fmla="*/ 5 w 121"/>
                <a:gd name="T5" fmla="*/ 13 h 124"/>
                <a:gd name="T6" fmla="*/ 6 w 121"/>
                <a:gd name="T7" fmla="*/ 14 h 124"/>
                <a:gd name="T8" fmla="*/ 7 w 121"/>
                <a:gd name="T9" fmla="*/ 14 h 124"/>
                <a:gd name="T10" fmla="*/ 9 w 121"/>
                <a:gd name="T11" fmla="*/ 14 h 124"/>
                <a:gd name="T12" fmla="*/ 10 w 121"/>
                <a:gd name="T13" fmla="*/ 14 h 124"/>
                <a:gd name="T14" fmla="*/ 11 w 121"/>
                <a:gd name="T15" fmla="*/ 14 h 124"/>
                <a:gd name="T16" fmla="*/ 12 w 121"/>
                <a:gd name="T17" fmla="*/ 13 h 124"/>
                <a:gd name="T18" fmla="*/ 13 w 121"/>
                <a:gd name="T19" fmla="*/ 11 h 124"/>
                <a:gd name="T20" fmla="*/ 13 w 121"/>
                <a:gd name="T21" fmla="*/ 8 h 124"/>
                <a:gd name="T22" fmla="*/ 12 w 121"/>
                <a:gd name="T23" fmla="*/ 6 h 124"/>
                <a:gd name="T24" fmla="*/ 11 w 121"/>
                <a:gd name="T25" fmla="*/ 3 h 124"/>
                <a:gd name="T26" fmla="*/ 10 w 121"/>
                <a:gd name="T27" fmla="*/ 2 h 124"/>
                <a:gd name="T28" fmla="*/ 9 w 121"/>
                <a:gd name="T29" fmla="*/ 1 h 124"/>
                <a:gd name="T30" fmla="*/ 7 w 121"/>
                <a:gd name="T31" fmla="*/ 0 h 124"/>
                <a:gd name="T32" fmla="*/ 6 w 121"/>
                <a:gd name="T33" fmla="*/ 0 h 124"/>
                <a:gd name="T34" fmla="*/ 5 w 121"/>
                <a:gd name="T35" fmla="*/ 0 h 124"/>
                <a:gd name="T36" fmla="*/ 4 w 121"/>
                <a:gd name="T37" fmla="*/ 0 h 124"/>
                <a:gd name="T38" fmla="*/ 3 w 121"/>
                <a:gd name="T39" fmla="*/ 0 h 124"/>
                <a:gd name="T40" fmla="*/ 2 w 121"/>
                <a:gd name="T41" fmla="*/ 1 h 124"/>
                <a:gd name="T42" fmla="*/ 0 w 121"/>
                <a:gd name="T43" fmla="*/ 3 h 124"/>
                <a:gd name="T44" fmla="*/ 0 w 121"/>
                <a:gd name="T45" fmla="*/ 6 h 124"/>
                <a:gd name="T46" fmla="*/ 1 w 121"/>
                <a:gd name="T47" fmla="*/ 8 h 124"/>
                <a:gd name="T48" fmla="*/ 2 w 121"/>
                <a:gd name="T49" fmla="*/ 11 h 1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1"/>
                <a:gd name="T76" fmla="*/ 0 h 124"/>
                <a:gd name="T77" fmla="*/ 121 w 121"/>
                <a:gd name="T78" fmla="*/ 124 h 1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1" h="124">
                  <a:moveTo>
                    <a:pt x="22" y="98"/>
                  </a:moveTo>
                  <a:lnTo>
                    <a:pt x="32" y="108"/>
                  </a:lnTo>
                  <a:lnTo>
                    <a:pt x="43" y="116"/>
                  </a:lnTo>
                  <a:lnTo>
                    <a:pt x="55" y="121"/>
                  </a:lnTo>
                  <a:lnTo>
                    <a:pt x="66" y="123"/>
                  </a:lnTo>
                  <a:lnTo>
                    <a:pt x="78" y="124"/>
                  </a:lnTo>
                  <a:lnTo>
                    <a:pt x="88" y="123"/>
                  </a:lnTo>
                  <a:lnTo>
                    <a:pt x="98" y="120"/>
                  </a:lnTo>
                  <a:lnTo>
                    <a:pt x="107" y="113"/>
                  </a:lnTo>
                  <a:lnTo>
                    <a:pt x="119" y="96"/>
                  </a:lnTo>
                  <a:lnTo>
                    <a:pt x="121" y="74"/>
                  </a:lnTo>
                  <a:lnTo>
                    <a:pt x="113" y="50"/>
                  </a:lnTo>
                  <a:lnTo>
                    <a:pt x="98" y="27"/>
                  </a:lnTo>
                  <a:lnTo>
                    <a:pt x="88" y="17"/>
                  </a:lnTo>
                  <a:lnTo>
                    <a:pt x="78" y="10"/>
                  </a:lnTo>
                  <a:lnTo>
                    <a:pt x="66" y="4"/>
                  </a:lnTo>
                  <a:lnTo>
                    <a:pt x="55" y="1"/>
                  </a:lnTo>
                  <a:lnTo>
                    <a:pt x="43" y="0"/>
                  </a:lnTo>
                  <a:lnTo>
                    <a:pt x="32" y="1"/>
                  </a:lnTo>
                  <a:lnTo>
                    <a:pt x="23" y="4"/>
                  </a:lnTo>
                  <a:lnTo>
                    <a:pt x="14" y="11"/>
                  </a:lnTo>
                  <a:lnTo>
                    <a:pt x="2" y="28"/>
                  </a:lnTo>
                  <a:lnTo>
                    <a:pt x="0" y="51"/>
                  </a:lnTo>
                  <a:lnTo>
                    <a:pt x="6" y="75"/>
                  </a:lnTo>
                  <a:lnTo>
                    <a:pt x="22"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8" name="Freeform 144"/>
            <p:cNvSpPr>
              <a:spLocks/>
            </p:cNvSpPr>
            <p:nvPr/>
          </p:nvSpPr>
          <p:spPr bwMode="auto">
            <a:xfrm>
              <a:off x="1210" y="2194"/>
              <a:ext cx="16" cy="17"/>
            </a:xfrm>
            <a:custGeom>
              <a:avLst/>
              <a:gdLst>
                <a:gd name="T0" fmla="*/ 1 w 47"/>
                <a:gd name="T1" fmla="*/ 5 h 49"/>
                <a:gd name="T2" fmla="*/ 1 w 47"/>
                <a:gd name="T3" fmla="*/ 5 h 49"/>
                <a:gd name="T4" fmla="*/ 2 w 47"/>
                <a:gd name="T5" fmla="*/ 6 h 49"/>
                <a:gd name="T6" fmla="*/ 2 w 47"/>
                <a:gd name="T7" fmla="*/ 6 h 49"/>
                <a:gd name="T8" fmla="*/ 3 w 47"/>
                <a:gd name="T9" fmla="*/ 6 h 49"/>
                <a:gd name="T10" fmla="*/ 3 w 47"/>
                <a:gd name="T11" fmla="*/ 6 h 49"/>
                <a:gd name="T12" fmla="*/ 4 w 47"/>
                <a:gd name="T13" fmla="*/ 6 h 49"/>
                <a:gd name="T14" fmla="*/ 4 w 47"/>
                <a:gd name="T15" fmla="*/ 6 h 49"/>
                <a:gd name="T16" fmla="*/ 5 w 47"/>
                <a:gd name="T17" fmla="*/ 6 h 49"/>
                <a:gd name="T18" fmla="*/ 5 w 47"/>
                <a:gd name="T19" fmla="*/ 5 h 49"/>
                <a:gd name="T20" fmla="*/ 5 w 47"/>
                <a:gd name="T21" fmla="*/ 3 h 49"/>
                <a:gd name="T22" fmla="*/ 5 w 47"/>
                <a:gd name="T23" fmla="*/ 2 h 49"/>
                <a:gd name="T24" fmla="*/ 4 w 47"/>
                <a:gd name="T25" fmla="*/ 1 h 49"/>
                <a:gd name="T26" fmla="*/ 4 w 47"/>
                <a:gd name="T27" fmla="*/ 1 h 49"/>
                <a:gd name="T28" fmla="*/ 3 w 47"/>
                <a:gd name="T29" fmla="*/ 0 h 49"/>
                <a:gd name="T30" fmla="*/ 3 w 47"/>
                <a:gd name="T31" fmla="*/ 0 h 49"/>
                <a:gd name="T32" fmla="*/ 2 w 47"/>
                <a:gd name="T33" fmla="*/ 0 h 49"/>
                <a:gd name="T34" fmla="*/ 2 w 47"/>
                <a:gd name="T35" fmla="*/ 0 h 49"/>
                <a:gd name="T36" fmla="*/ 1 w 47"/>
                <a:gd name="T37" fmla="*/ 0 h 49"/>
                <a:gd name="T38" fmla="*/ 1 w 47"/>
                <a:gd name="T39" fmla="*/ 0 h 49"/>
                <a:gd name="T40" fmla="*/ 0 w 47"/>
                <a:gd name="T41" fmla="*/ 0 h 49"/>
                <a:gd name="T42" fmla="*/ 0 w 47"/>
                <a:gd name="T43" fmla="*/ 1 h 49"/>
                <a:gd name="T44" fmla="*/ 0 w 47"/>
                <a:gd name="T45" fmla="*/ 2 h 49"/>
                <a:gd name="T46" fmla="*/ 0 w 47"/>
                <a:gd name="T47" fmla="*/ 3 h 49"/>
                <a:gd name="T48" fmla="*/ 1 w 47"/>
                <a:gd name="T49" fmla="*/ 5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7"/>
                <a:gd name="T76" fmla="*/ 0 h 49"/>
                <a:gd name="T77" fmla="*/ 47 w 47"/>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7" h="49">
                  <a:moveTo>
                    <a:pt x="8" y="38"/>
                  </a:moveTo>
                  <a:lnTo>
                    <a:pt x="13" y="43"/>
                  </a:lnTo>
                  <a:lnTo>
                    <a:pt x="17" y="46"/>
                  </a:lnTo>
                  <a:lnTo>
                    <a:pt x="21" y="48"/>
                  </a:lnTo>
                  <a:lnTo>
                    <a:pt x="26" y="49"/>
                  </a:lnTo>
                  <a:lnTo>
                    <a:pt x="30" y="49"/>
                  </a:lnTo>
                  <a:lnTo>
                    <a:pt x="34" y="49"/>
                  </a:lnTo>
                  <a:lnTo>
                    <a:pt x="39" y="47"/>
                  </a:lnTo>
                  <a:lnTo>
                    <a:pt x="42" y="45"/>
                  </a:lnTo>
                  <a:lnTo>
                    <a:pt x="46" y="38"/>
                  </a:lnTo>
                  <a:lnTo>
                    <a:pt x="47" y="29"/>
                  </a:lnTo>
                  <a:lnTo>
                    <a:pt x="44" y="20"/>
                  </a:lnTo>
                  <a:lnTo>
                    <a:pt x="39" y="10"/>
                  </a:lnTo>
                  <a:lnTo>
                    <a:pt x="34" y="7"/>
                  </a:lnTo>
                  <a:lnTo>
                    <a:pt x="30" y="4"/>
                  </a:lnTo>
                  <a:lnTo>
                    <a:pt x="26" y="2"/>
                  </a:lnTo>
                  <a:lnTo>
                    <a:pt x="20" y="1"/>
                  </a:lnTo>
                  <a:lnTo>
                    <a:pt x="16" y="0"/>
                  </a:lnTo>
                  <a:lnTo>
                    <a:pt x="12" y="1"/>
                  </a:lnTo>
                  <a:lnTo>
                    <a:pt x="7" y="2"/>
                  </a:lnTo>
                  <a:lnTo>
                    <a:pt x="4" y="4"/>
                  </a:lnTo>
                  <a:lnTo>
                    <a:pt x="0" y="11"/>
                  </a:lnTo>
                  <a:lnTo>
                    <a:pt x="0" y="20"/>
                  </a:lnTo>
                  <a:lnTo>
                    <a:pt x="2" y="30"/>
                  </a:lnTo>
                  <a:lnTo>
                    <a:pt x="8" y="3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69" name="Freeform 145"/>
            <p:cNvSpPr>
              <a:spLocks/>
            </p:cNvSpPr>
            <p:nvPr/>
          </p:nvSpPr>
          <p:spPr bwMode="auto">
            <a:xfrm>
              <a:off x="1215" y="2051"/>
              <a:ext cx="225" cy="156"/>
            </a:xfrm>
            <a:custGeom>
              <a:avLst/>
              <a:gdLst>
                <a:gd name="T0" fmla="*/ 0 w 676"/>
                <a:gd name="T1" fmla="*/ 49 h 467"/>
                <a:gd name="T2" fmla="*/ 75 w 676"/>
                <a:gd name="T3" fmla="*/ 0 h 467"/>
                <a:gd name="T4" fmla="*/ 72 w 676"/>
                <a:gd name="T5" fmla="*/ 6 h 467"/>
                <a:gd name="T6" fmla="*/ 2 w 676"/>
                <a:gd name="T7" fmla="*/ 52 h 467"/>
                <a:gd name="T8" fmla="*/ 1 w 676"/>
                <a:gd name="T9" fmla="*/ 52 h 467"/>
                <a:gd name="T10" fmla="*/ 0 w 676"/>
                <a:gd name="T11" fmla="*/ 51 h 467"/>
                <a:gd name="T12" fmla="*/ 0 w 676"/>
                <a:gd name="T13" fmla="*/ 50 h 467"/>
                <a:gd name="T14" fmla="*/ 0 w 676"/>
                <a:gd name="T15" fmla="*/ 49 h 467"/>
                <a:gd name="T16" fmla="*/ 0 60000 65536"/>
                <a:gd name="T17" fmla="*/ 0 60000 65536"/>
                <a:gd name="T18" fmla="*/ 0 60000 65536"/>
                <a:gd name="T19" fmla="*/ 0 60000 65536"/>
                <a:gd name="T20" fmla="*/ 0 60000 65536"/>
                <a:gd name="T21" fmla="*/ 0 60000 65536"/>
                <a:gd name="T22" fmla="*/ 0 60000 65536"/>
                <a:gd name="T23" fmla="*/ 0 60000 65536"/>
                <a:gd name="T24" fmla="*/ 0 w 676"/>
                <a:gd name="T25" fmla="*/ 0 h 467"/>
                <a:gd name="T26" fmla="*/ 676 w 676"/>
                <a:gd name="T27" fmla="*/ 467 h 4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6" h="467">
                  <a:moveTo>
                    <a:pt x="4" y="442"/>
                  </a:moveTo>
                  <a:lnTo>
                    <a:pt x="676" y="0"/>
                  </a:lnTo>
                  <a:lnTo>
                    <a:pt x="645" y="56"/>
                  </a:lnTo>
                  <a:lnTo>
                    <a:pt x="16" y="467"/>
                  </a:lnTo>
                  <a:lnTo>
                    <a:pt x="12" y="466"/>
                  </a:lnTo>
                  <a:lnTo>
                    <a:pt x="4" y="461"/>
                  </a:lnTo>
                  <a:lnTo>
                    <a:pt x="0" y="453"/>
                  </a:lnTo>
                  <a:lnTo>
                    <a:pt x="4" y="4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0" name="Freeform 146"/>
            <p:cNvSpPr>
              <a:spLocks/>
            </p:cNvSpPr>
            <p:nvPr/>
          </p:nvSpPr>
          <p:spPr bwMode="auto">
            <a:xfrm>
              <a:off x="705" y="2301"/>
              <a:ext cx="316" cy="247"/>
            </a:xfrm>
            <a:custGeom>
              <a:avLst/>
              <a:gdLst>
                <a:gd name="T0" fmla="*/ 83 w 947"/>
                <a:gd name="T1" fmla="*/ 0 h 741"/>
                <a:gd name="T2" fmla="*/ 82 w 947"/>
                <a:gd name="T3" fmla="*/ 1 h 741"/>
                <a:gd name="T4" fmla="*/ 82 w 947"/>
                <a:gd name="T5" fmla="*/ 2 h 741"/>
                <a:gd name="T6" fmla="*/ 82 w 947"/>
                <a:gd name="T7" fmla="*/ 5 h 741"/>
                <a:gd name="T8" fmla="*/ 83 w 947"/>
                <a:gd name="T9" fmla="*/ 8 h 741"/>
                <a:gd name="T10" fmla="*/ 83 w 947"/>
                <a:gd name="T11" fmla="*/ 12 h 741"/>
                <a:gd name="T12" fmla="*/ 85 w 947"/>
                <a:gd name="T13" fmla="*/ 16 h 741"/>
                <a:gd name="T14" fmla="*/ 88 w 947"/>
                <a:gd name="T15" fmla="*/ 20 h 741"/>
                <a:gd name="T16" fmla="*/ 91 w 947"/>
                <a:gd name="T17" fmla="*/ 24 h 741"/>
                <a:gd name="T18" fmla="*/ 91 w 947"/>
                <a:gd name="T19" fmla="*/ 24 h 741"/>
                <a:gd name="T20" fmla="*/ 92 w 947"/>
                <a:gd name="T21" fmla="*/ 25 h 741"/>
                <a:gd name="T22" fmla="*/ 93 w 947"/>
                <a:gd name="T23" fmla="*/ 26 h 741"/>
                <a:gd name="T24" fmla="*/ 95 w 947"/>
                <a:gd name="T25" fmla="*/ 28 h 741"/>
                <a:gd name="T26" fmla="*/ 97 w 947"/>
                <a:gd name="T27" fmla="*/ 29 h 741"/>
                <a:gd name="T28" fmla="*/ 99 w 947"/>
                <a:gd name="T29" fmla="*/ 30 h 741"/>
                <a:gd name="T30" fmla="*/ 102 w 947"/>
                <a:gd name="T31" fmla="*/ 31 h 741"/>
                <a:gd name="T32" fmla="*/ 105 w 947"/>
                <a:gd name="T33" fmla="*/ 31 h 741"/>
                <a:gd name="T34" fmla="*/ 22 w 947"/>
                <a:gd name="T35" fmla="*/ 80 h 741"/>
                <a:gd name="T36" fmla="*/ 22 w 947"/>
                <a:gd name="T37" fmla="*/ 80 h 741"/>
                <a:gd name="T38" fmla="*/ 21 w 947"/>
                <a:gd name="T39" fmla="*/ 81 h 741"/>
                <a:gd name="T40" fmla="*/ 19 w 947"/>
                <a:gd name="T41" fmla="*/ 81 h 741"/>
                <a:gd name="T42" fmla="*/ 16 w 947"/>
                <a:gd name="T43" fmla="*/ 82 h 741"/>
                <a:gd name="T44" fmla="*/ 13 w 947"/>
                <a:gd name="T45" fmla="*/ 82 h 741"/>
                <a:gd name="T46" fmla="*/ 10 w 947"/>
                <a:gd name="T47" fmla="*/ 82 h 741"/>
                <a:gd name="T48" fmla="*/ 8 w 947"/>
                <a:gd name="T49" fmla="*/ 82 h 741"/>
                <a:gd name="T50" fmla="*/ 5 w 947"/>
                <a:gd name="T51" fmla="*/ 80 h 741"/>
                <a:gd name="T52" fmla="*/ 5 w 947"/>
                <a:gd name="T53" fmla="*/ 80 h 741"/>
                <a:gd name="T54" fmla="*/ 4 w 947"/>
                <a:gd name="T55" fmla="*/ 79 h 741"/>
                <a:gd name="T56" fmla="*/ 2 w 947"/>
                <a:gd name="T57" fmla="*/ 78 h 741"/>
                <a:gd name="T58" fmla="*/ 1 w 947"/>
                <a:gd name="T59" fmla="*/ 76 h 741"/>
                <a:gd name="T60" fmla="*/ 0 w 947"/>
                <a:gd name="T61" fmla="*/ 73 h 741"/>
                <a:gd name="T62" fmla="*/ 0 w 947"/>
                <a:gd name="T63" fmla="*/ 71 h 741"/>
                <a:gd name="T64" fmla="*/ 1 w 947"/>
                <a:gd name="T65" fmla="*/ 68 h 741"/>
                <a:gd name="T66" fmla="*/ 3 w 947"/>
                <a:gd name="T67" fmla="*/ 64 h 741"/>
                <a:gd name="T68" fmla="*/ 83 w 947"/>
                <a:gd name="T69" fmla="*/ 0 h 7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7"/>
                <a:gd name="T106" fmla="*/ 0 h 741"/>
                <a:gd name="T107" fmla="*/ 947 w 947"/>
                <a:gd name="T108" fmla="*/ 741 h 7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7" h="741">
                  <a:moveTo>
                    <a:pt x="742" y="0"/>
                  </a:moveTo>
                  <a:lnTo>
                    <a:pt x="741" y="5"/>
                  </a:lnTo>
                  <a:lnTo>
                    <a:pt x="740" y="20"/>
                  </a:lnTo>
                  <a:lnTo>
                    <a:pt x="740" y="43"/>
                  </a:lnTo>
                  <a:lnTo>
                    <a:pt x="742" y="72"/>
                  </a:lnTo>
                  <a:lnTo>
                    <a:pt x="749" y="107"/>
                  </a:lnTo>
                  <a:lnTo>
                    <a:pt x="764" y="142"/>
                  </a:lnTo>
                  <a:lnTo>
                    <a:pt x="787" y="180"/>
                  </a:lnTo>
                  <a:lnTo>
                    <a:pt x="819" y="217"/>
                  </a:lnTo>
                  <a:lnTo>
                    <a:pt x="821" y="220"/>
                  </a:lnTo>
                  <a:lnTo>
                    <a:pt x="828" y="228"/>
                  </a:lnTo>
                  <a:lnTo>
                    <a:pt x="839" y="237"/>
                  </a:lnTo>
                  <a:lnTo>
                    <a:pt x="853" y="249"/>
                  </a:lnTo>
                  <a:lnTo>
                    <a:pt x="871" y="261"/>
                  </a:lnTo>
                  <a:lnTo>
                    <a:pt x="893" y="272"/>
                  </a:lnTo>
                  <a:lnTo>
                    <a:pt x="917" y="278"/>
                  </a:lnTo>
                  <a:lnTo>
                    <a:pt x="947" y="279"/>
                  </a:lnTo>
                  <a:lnTo>
                    <a:pt x="202" y="718"/>
                  </a:lnTo>
                  <a:lnTo>
                    <a:pt x="198" y="720"/>
                  </a:lnTo>
                  <a:lnTo>
                    <a:pt x="186" y="725"/>
                  </a:lnTo>
                  <a:lnTo>
                    <a:pt x="168" y="732"/>
                  </a:lnTo>
                  <a:lnTo>
                    <a:pt x="145" y="738"/>
                  </a:lnTo>
                  <a:lnTo>
                    <a:pt x="119" y="741"/>
                  </a:lnTo>
                  <a:lnTo>
                    <a:pt x="94" y="741"/>
                  </a:lnTo>
                  <a:lnTo>
                    <a:pt x="69" y="735"/>
                  </a:lnTo>
                  <a:lnTo>
                    <a:pt x="46" y="720"/>
                  </a:lnTo>
                  <a:lnTo>
                    <a:pt x="43" y="718"/>
                  </a:lnTo>
                  <a:lnTo>
                    <a:pt x="33" y="710"/>
                  </a:lnTo>
                  <a:lnTo>
                    <a:pt x="22" y="698"/>
                  </a:lnTo>
                  <a:lnTo>
                    <a:pt x="11" y="682"/>
                  </a:lnTo>
                  <a:lnTo>
                    <a:pt x="3" y="661"/>
                  </a:lnTo>
                  <a:lnTo>
                    <a:pt x="0" y="637"/>
                  </a:lnTo>
                  <a:lnTo>
                    <a:pt x="6" y="609"/>
                  </a:lnTo>
                  <a:lnTo>
                    <a:pt x="25" y="576"/>
                  </a:lnTo>
                  <a:lnTo>
                    <a:pt x="7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1" name="Freeform 147"/>
            <p:cNvSpPr>
              <a:spLocks/>
            </p:cNvSpPr>
            <p:nvPr/>
          </p:nvSpPr>
          <p:spPr bwMode="auto">
            <a:xfrm>
              <a:off x="671" y="2472"/>
              <a:ext cx="54" cy="116"/>
            </a:xfrm>
            <a:custGeom>
              <a:avLst/>
              <a:gdLst>
                <a:gd name="T0" fmla="*/ 12 w 163"/>
                <a:gd name="T1" fmla="*/ 0 h 347"/>
                <a:gd name="T2" fmla="*/ 11 w 163"/>
                <a:gd name="T3" fmla="*/ 0 h 347"/>
                <a:gd name="T4" fmla="*/ 10 w 163"/>
                <a:gd name="T5" fmla="*/ 0 h 347"/>
                <a:gd name="T6" fmla="*/ 8 w 163"/>
                <a:gd name="T7" fmla="*/ 1 h 347"/>
                <a:gd name="T8" fmla="*/ 6 w 163"/>
                <a:gd name="T9" fmla="*/ 3 h 347"/>
                <a:gd name="T10" fmla="*/ 4 w 163"/>
                <a:gd name="T11" fmla="*/ 5 h 347"/>
                <a:gd name="T12" fmla="*/ 2 w 163"/>
                <a:gd name="T13" fmla="*/ 8 h 347"/>
                <a:gd name="T14" fmla="*/ 0 w 163"/>
                <a:gd name="T15" fmla="*/ 13 h 347"/>
                <a:gd name="T16" fmla="*/ 0 w 163"/>
                <a:gd name="T17" fmla="*/ 19 h 347"/>
                <a:gd name="T18" fmla="*/ 0 w 163"/>
                <a:gd name="T19" fmla="*/ 20 h 347"/>
                <a:gd name="T20" fmla="*/ 1 w 163"/>
                <a:gd name="T21" fmla="*/ 22 h 347"/>
                <a:gd name="T22" fmla="*/ 1 w 163"/>
                <a:gd name="T23" fmla="*/ 25 h 347"/>
                <a:gd name="T24" fmla="*/ 3 w 163"/>
                <a:gd name="T25" fmla="*/ 28 h 347"/>
                <a:gd name="T26" fmla="*/ 5 w 163"/>
                <a:gd name="T27" fmla="*/ 32 h 347"/>
                <a:gd name="T28" fmla="*/ 8 w 163"/>
                <a:gd name="T29" fmla="*/ 35 h 347"/>
                <a:gd name="T30" fmla="*/ 12 w 163"/>
                <a:gd name="T31" fmla="*/ 37 h 347"/>
                <a:gd name="T32" fmla="*/ 18 w 163"/>
                <a:gd name="T33" fmla="*/ 39 h 347"/>
                <a:gd name="T34" fmla="*/ 15 w 163"/>
                <a:gd name="T35" fmla="*/ 33 h 347"/>
                <a:gd name="T36" fmla="*/ 15 w 163"/>
                <a:gd name="T37" fmla="*/ 33 h 347"/>
                <a:gd name="T38" fmla="*/ 14 w 163"/>
                <a:gd name="T39" fmla="*/ 32 h 347"/>
                <a:gd name="T40" fmla="*/ 12 w 163"/>
                <a:gd name="T41" fmla="*/ 30 h 347"/>
                <a:gd name="T42" fmla="*/ 10 w 163"/>
                <a:gd name="T43" fmla="*/ 28 h 347"/>
                <a:gd name="T44" fmla="*/ 9 w 163"/>
                <a:gd name="T45" fmla="*/ 26 h 347"/>
                <a:gd name="T46" fmla="*/ 7 w 163"/>
                <a:gd name="T47" fmla="*/ 24 h 347"/>
                <a:gd name="T48" fmla="*/ 6 w 163"/>
                <a:gd name="T49" fmla="*/ 21 h 347"/>
                <a:gd name="T50" fmla="*/ 6 w 163"/>
                <a:gd name="T51" fmla="*/ 18 h 347"/>
                <a:gd name="T52" fmla="*/ 6 w 163"/>
                <a:gd name="T53" fmla="*/ 18 h 347"/>
                <a:gd name="T54" fmla="*/ 6 w 163"/>
                <a:gd name="T55" fmla="*/ 17 h 347"/>
                <a:gd name="T56" fmla="*/ 6 w 163"/>
                <a:gd name="T57" fmla="*/ 15 h 347"/>
                <a:gd name="T58" fmla="*/ 6 w 163"/>
                <a:gd name="T59" fmla="*/ 12 h 347"/>
                <a:gd name="T60" fmla="*/ 7 w 163"/>
                <a:gd name="T61" fmla="*/ 10 h 347"/>
                <a:gd name="T62" fmla="*/ 8 w 163"/>
                <a:gd name="T63" fmla="*/ 7 h 347"/>
                <a:gd name="T64" fmla="*/ 9 w 163"/>
                <a:gd name="T65" fmla="*/ 3 h 347"/>
                <a:gd name="T66" fmla="*/ 12 w 163"/>
                <a:gd name="T67" fmla="*/ 0 h 3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3"/>
                <a:gd name="T103" fmla="*/ 0 h 347"/>
                <a:gd name="T104" fmla="*/ 163 w 163"/>
                <a:gd name="T105" fmla="*/ 347 h 3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3" h="347">
                  <a:moveTo>
                    <a:pt x="107" y="0"/>
                  </a:moveTo>
                  <a:lnTo>
                    <a:pt x="103" y="1"/>
                  </a:lnTo>
                  <a:lnTo>
                    <a:pt x="90" y="3"/>
                  </a:lnTo>
                  <a:lnTo>
                    <a:pt x="73" y="10"/>
                  </a:lnTo>
                  <a:lnTo>
                    <a:pt x="52" y="23"/>
                  </a:lnTo>
                  <a:lnTo>
                    <a:pt x="33" y="45"/>
                  </a:lnTo>
                  <a:lnTo>
                    <a:pt x="15" y="75"/>
                  </a:lnTo>
                  <a:lnTo>
                    <a:pt x="4" y="117"/>
                  </a:lnTo>
                  <a:lnTo>
                    <a:pt x="0" y="173"/>
                  </a:lnTo>
                  <a:lnTo>
                    <a:pt x="1" y="180"/>
                  </a:lnTo>
                  <a:lnTo>
                    <a:pt x="5" y="198"/>
                  </a:lnTo>
                  <a:lnTo>
                    <a:pt x="12" y="223"/>
                  </a:lnTo>
                  <a:lnTo>
                    <a:pt x="25" y="253"/>
                  </a:lnTo>
                  <a:lnTo>
                    <a:pt x="46" y="283"/>
                  </a:lnTo>
                  <a:lnTo>
                    <a:pt x="74" y="312"/>
                  </a:lnTo>
                  <a:lnTo>
                    <a:pt x="112" y="334"/>
                  </a:lnTo>
                  <a:lnTo>
                    <a:pt x="163" y="347"/>
                  </a:lnTo>
                  <a:lnTo>
                    <a:pt x="136" y="297"/>
                  </a:lnTo>
                  <a:lnTo>
                    <a:pt x="133" y="294"/>
                  </a:lnTo>
                  <a:lnTo>
                    <a:pt x="123" y="286"/>
                  </a:lnTo>
                  <a:lnTo>
                    <a:pt x="109" y="273"/>
                  </a:lnTo>
                  <a:lnTo>
                    <a:pt x="94" y="254"/>
                  </a:lnTo>
                  <a:lnTo>
                    <a:pt x="78" y="235"/>
                  </a:lnTo>
                  <a:lnTo>
                    <a:pt x="65" y="212"/>
                  </a:lnTo>
                  <a:lnTo>
                    <a:pt x="56" y="188"/>
                  </a:lnTo>
                  <a:lnTo>
                    <a:pt x="53" y="164"/>
                  </a:lnTo>
                  <a:lnTo>
                    <a:pt x="52" y="160"/>
                  </a:lnTo>
                  <a:lnTo>
                    <a:pt x="52" y="150"/>
                  </a:lnTo>
                  <a:lnTo>
                    <a:pt x="52" y="133"/>
                  </a:lnTo>
                  <a:lnTo>
                    <a:pt x="54" y="112"/>
                  </a:lnTo>
                  <a:lnTo>
                    <a:pt x="60" y="87"/>
                  </a:lnTo>
                  <a:lnTo>
                    <a:pt x="69" y="59"/>
                  </a:lnTo>
                  <a:lnTo>
                    <a:pt x="84" y="30"/>
                  </a:lnTo>
                  <a:lnTo>
                    <a:pt x="107" y="0"/>
                  </a:lnTo>
                  <a:close/>
                </a:path>
              </a:pathLst>
            </a:custGeom>
            <a:solidFill>
              <a:srgbClr val="7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2" name="Freeform 148"/>
            <p:cNvSpPr>
              <a:spLocks/>
            </p:cNvSpPr>
            <p:nvPr/>
          </p:nvSpPr>
          <p:spPr bwMode="auto">
            <a:xfrm>
              <a:off x="714" y="2373"/>
              <a:ext cx="307" cy="175"/>
            </a:xfrm>
            <a:custGeom>
              <a:avLst/>
              <a:gdLst>
                <a:gd name="T0" fmla="*/ 0 w 920"/>
                <a:gd name="T1" fmla="*/ 55 h 525"/>
                <a:gd name="T2" fmla="*/ 0 w 920"/>
                <a:gd name="T3" fmla="*/ 55 h 525"/>
                <a:gd name="T4" fmla="*/ 0 w 920"/>
                <a:gd name="T5" fmla="*/ 55 h 525"/>
                <a:gd name="T6" fmla="*/ 1 w 920"/>
                <a:gd name="T7" fmla="*/ 56 h 525"/>
                <a:gd name="T8" fmla="*/ 1 w 920"/>
                <a:gd name="T9" fmla="*/ 56 h 525"/>
                <a:gd name="T10" fmla="*/ 2 w 920"/>
                <a:gd name="T11" fmla="*/ 56 h 525"/>
                <a:gd name="T12" fmla="*/ 3 w 920"/>
                <a:gd name="T13" fmla="*/ 57 h 525"/>
                <a:gd name="T14" fmla="*/ 4 w 920"/>
                <a:gd name="T15" fmla="*/ 57 h 525"/>
                <a:gd name="T16" fmla="*/ 5 w 920"/>
                <a:gd name="T17" fmla="*/ 58 h 525"/>
                <a:gd name="T18" fmla="*/ 6 w 920"/>
                <a:gd name="T19" fmla="*/ 58 h 525"/>
                <a:gd name="T20" fmla="*/ 7 w 920"/>
                <a:gd name="T21" fmla="*/ 58 h 525"/>
                <a:gd name="T22" fmla="*/ 9 w 920"/>
                <a:gd name="T23" fmla="*/ 58 h 525"/>
                <a:gd name="T24" fmla="*/ 11 w 920"/>
                <a:gd name="T25" fmla="*/ 58 h 525"/>
                <a:gd name="T26" fmla="*/ 13 w 920"/>
                <a:gd name="T27" fmla="*/ 58 h 525"/>
                <a:gd name="T28" fmla="*/ 15 w 920"/>
                <a:gd name="T29" fmla="*/ 58 h 525"/>
                <a:gd name="T30" fmla="*/ 17 w 920"/>
                <a:gd name="T31" fmla="*/ 57 h 525"/>
                <a:gd name="T32" fmla="*/ 19 w 920"/>
                <a:gd name="T33" fmla="*/ 56 h 525"/>
                <a:gd name="T34" fmla="*/ 102 w 920"/>
                <a:gd name="T35" fmla="*/ 7 h 525"/>
                <a:gd name="T36" fmla="*/ 102 w 920"/>
                <a:gd name="T37" fmla="*/ 7 h 525"/>
                <a:gd name="T38" fmla="*/ 101 w 920"/>
                <a:gd name="T39" fmla="*/ 7 h 525"/>
                <a:gd name="T40" fmla="*/ 99 w 920"/>
                <a:gd name="T41" fmla="*/ 6 h 525"/>
                <a:gd name="T42" fmla="*/ 97 w 920"/>
                <a:gd name="T43" fmla="*/ 5 h 525"/>
                <a:gd name="T44" fmla="*/ 94 w 920"/>
                <a:gd name="T45" fmla="*/ 4 h 525"/>
                <a:gd name="T46" fmla="*/ 92 w 920"/>
                <a:gd name="T47" fmla="*/ 3 h 525"/>
                <a:gd name="T48" fmla="*/ 90 w 920"/>
                <a:gd name="T49" fmla="*/ 2 h 525"/>
                <a:gd name="T50" fmla="*/ 88 w 920"/>
                <a:gd name="T51" fmla="*/ 0 h 525"/>
                <a:gd name="T52" fmla="*/ 0 w 920"/>
                <a:gd name="T53" fmla="*/ 55 h 5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0"/>
                <a:gd name="T82" fmla="*/ 0 h 525"/>
                <a:gd name="T83" fmla="*/ 920 w 920"/>
                <a:gd name="T84" fmla="*/ 525 h 5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0" h="525">
                  <a:moveTo>
                    <a:pt x="0" y="494"/>
                  </a:moveTo>
                  <a:lnTo>
                    <a:pt x="1" y="495"/>
                  </a:lnTo>
                  <a:lnTo>
                    <a:pt x="2" y="497"/>
                  </a:lnTo>
                  <a:lnTo>
                    <a:pt x="5" y="500"/>
                  </a:lnTo>
                  <a:lnTo>
                    <a:pt x="10" y="504"/>
                  </a:lnTo>
                  <a:lnTo>
                    <a:pt x="16" y="508"/>
                  </a:lnTo>
                  <a:lnTo>
                    <a:pt x="23" y="512"/>
                  </a:lnTo>
                  <a:lnTo>
                    <a:pt x="32" y="517"/>
                  </a:lnTo>
                  <a:lnTo>
                    <a:pt x="42" y="520"/>
                  </a:lnTo>
                  <a:lnTo>
                    <a:pt x="54" y="523"/>
                  </a:lnTo>
                  <a:lnTo>
                    <a:pt x="67" y="525"/>
                  </a:lnTo>
                  <a:lnTo>
                    <a:pt x="81" y="525"/>
                  </a:lnTo>
                  <a:lnTo>
                    <a:pt x="97" y="525"/>
                  </a:lnTo>
                  <a:lnTo>
                    <a:pt x="114" y="522"/>
                  </a:lnTo>
                  <a:lnTo>
                    <a:pt x="133" y="518"/>
                  </a:lnTo>
                  <a:lnTo>
                    <a:pt x="154" y="510"/>
                  </a:lnTo>
                  <a:lnTo>
                    <a:pt x="175" y="501"/>
                  </a:lnTo>
                  <a:lnTo>
                    <a:pt x="920" y="62"/>
                  </a:lnTo>
                  <a:lnTo>
                    <a:pt x="915" y="61"/>
                  </a:lnTo>
                  <a:lnTo>
                    <a:pt x="906" y="59"/>
                  </a:lnTo>
                  <a:lnTo>
                    <a:pt x="889" y="54"/>
                  </a:lnTo>
                  <a:lnTo>
                    <a:pt x="871" y="47"/>
                  </a:lnTo>
                  <a:lnTo>
                    <a:pt x="849" y="39"/>
                  </a:lnTo>
                  <a:lnTo>
                    <a:pt x="829" y="28"/>
                  </a:lnTo>
                  <a:lnTo>
                    <a:pt x="808" y="15"/>
                  </a:lnTo>
                  <a:lnTo>
                    <a:pt x="792" y="0"/>
                  </a:lnTo>
                  <a:lnTo>
                    <a:pt x="0" y="494"/>
                  </a:lnTo>
                  <a:close/>
                </a:path>
              </a:pathLst>
            </a:custGeom>
            <a:solidFill>
              <a:srgbClr val="A3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3" name="Freeform 149"/>
            <p:cNvSpPr>
              <a:spLocks/>
            </p:cNvSpPr>
            <p:nvPr/>
          </p:nvSpPr>
          <p:spPr bwMode="auto">
            <a:xfrm>
              <a:off x="971" y="2275"/>
              <a:ext cx="104" cy="102"/>
            </a:xfrm>
            <a:custGeom>
              <a:avLst/>
              <a:gdLst>
                <a:gd name="T0" fmla="*/ 35 w 312"/>
                <a:gd name="T1" fmla="*/ 33 h 306"/>
                <a:gd name="T2" fmla="*/ 31 w 312"/>
                <a:gd name="T3" fmla="*/ 33 h 306"/>
                <a:gd name="T4" fmla="*/ 28 w 312"/>
                <a:gd name="T5" fmla="*/ 34 h 306"/>
                <a:gd name="T6" fmla="*/ 25 w 312"/>
                <a:gd name="T7" fmla="*/ 34 h 306"/>
                <a:gd name="T8" fmla="*/ 22 w 312"/>
                <a:gd name="T9" fmla="*/ 34 h 306"/>
                <a:gd name="T10" fmla="*/ 19 w 312"/>
                <a:gd name="T11" fmla="*/ 33 h 306"/>
                <a:gd name="T12" fmla="*/ 17 w 312"/>
                <a:gd name="T13" fmla="*/ 32 h 306"/>
                <a:gd name="T14" fmla="*/ 15 w 312"/>
                <a:gd name="T15" fmla="*/ 31 h 306"/>
                <a:gd name="T16" fmla="*/ 13 w 312"/>
                <a:gd name="T17" fmla="*/ 30 h 306"/>
                <a:gd name="T18" fmla="*/ 11 w 312"/>
                <a:gd name="T19" fmla="*/ 29 h 306"/>
                <a:gd name="T20" fmla="*/ 9 w 312"/>
                <a:gd name="T21" fmla="*/ 28 h 306"/>
                <a:gd name="T22" fmla="*/ 8 w 312"/>
                <a:gd name="T23" fmla="*/ 27 h 306"/>
                <a:gd name="T24" fmla="*/ 7 w 312"/>
                <a:gd name="T25" fmla="*/ 26 h 306"/>
                <a:gd name="T26" fmla="*/ 6 w 312"/>
                <a:gd name="T27" fmla="*/ 25 h 306"/>
                <a:gd name="T28" fmla="*/ 6 w 312"/>
                <a:gd name="T29" fmla="*/ 24 h 306"/>
                <a:gd name="T30" fmla="*/ 5 w 312"/>
                <a:gd name="T31" fmla="*/ 24 h 306"/>
                <a:gd name="T32" fmla="*/ 5 w 312"/>
                <a:gd name="T33" fmla="*/ 24 h 306"/>
                <a:gd name="T34" fmla="*/ 2 w 312"/>
                <a:gd name="T35" fmla="*/ 19 h 306"/>
                <a:gd name="T36" fmla="*/ 1 w 312"/>
                <a:gd name="T37" fmla="*/ 15 h 306"/>
                <a:gd name="T38" fmla="*/ 0 w 312"/>
                <a:gd name="T39" fmla="*/ 11 h 306"/>
                <a:gd name="T40" fmla="*/ 0 w 312"/>
                <a:gd name="T41" fmla="*/ 8 h 306"/>
                <a:gd name="T42" fmla="*/ 1 w 312"/>
                <a:gd name="T43" fmla="*/ 5 h 306"/>
                <a:gd name="T44" fmla="*/ 1 w 312"/>
                <a:gd name="T45" fmla="*/ 2 h 306"/>
                <a:gd name="T46" fmla="*/ 2 w 312"/>
                <a:gd name="T47" fmla="*/ 1 h 306"/>
                <a:gd name="T48" fmla="*/ 2 w 312"/>
                <a:gd name="T49" fmla="*/ 0 h 306"/>
                <a:gd name="T50" fmla="*/ 2 w 312"/>
                <a:gd name="T51" fmla="*/ 1 h 306"/>
                <a:gd name="T52" fmla="*/ 2 w 312"/>
                <a:gd name="T53" fmla="*/ 2 h 306"/>
                <a:gd name="T54" fmla="*/ 2 w 312"/>
                <a:gd name="T55" fmla="*/ 5 h 306"/>
                <a:gd name="T56" fmla="*/ 2 w 312"/>
                <a:gd name="T57" fmla="*/ 8 h 306"/>
                <a:gd name="T58" fmla="*/ 3 w 312"/>
                <a:gd name="T59" fmla="*/ 11 h 306"/>
                <a:gd name="T60" fmla="*/ 4 w 312"/>
                <a:gd name="T61" fmla="*/ 15 h 306"/>
                <a:gd name="T62" fmla="*/ 6 w 312"/>
                <a:gd name="T63" fmla="*/ 18 h 306"/>
                <a:gd name="T64" fmla="*/ 8 w 312"/>
                <a:gd name="T65" fmla="*/ 22 h 306"/>
                <a:gd name="T66" fmla="*/ 9 w 312"/>
                <a:gd name="T67" fmla="*/ 22 h 306"/>
                <a:gd name="T68" fmla="*/ 9 w 312"/>
                <a:gd name="T69" fmla="*/ 22 h 306"/>
                <a:gd name="T70" fmla="*/ 10 w 312"/>
                <a:gd name="T71" fmla="*/ 23 h 306"/>
                <a:gd name="T72" fmla="*/ 10 w 312"/>
                <a:gd name="T73" fmla="*/ 24 h 306"/>
                <a:gd name="T74" fmla="*/ 11 w 312"/>
                <a:gd name="T75" fmla="*/ 25 h 306"/>
                <a:gd name="T76" fmla="*/ 13 w 312"/>
                <a:gd name="T77" fmla="*/ 26 h 306"/>
                <a:gd name="T78" fmla="*/ 14 w 312"/>
                <a:gd name="T79" fmla="*/ 27 h 306"/>
                <a:gd name="T80" fmla="*/ 16 w 312"/>
                <a:gd name="T81" fmla="*/ 28 h 306"/>
                <a:gd name="T82" fmla="*/ 18 w 312"/>
                <a:gd name="T83" fmla="*/ 29 h 306"/>
                <a:gd name="T84" fmla="*/ 20 w 312"/>
                <a:gd name="T85" fmla="*/ 30 h 306"/>
                <a:gd name="T86" fmla="*/ 22 w 312"/>
                <a:gd name="T87" fmla="*/ 31 h 306"/>
                <a:gd name="T88" fmla="*/ 24 w 312"/>
                <a:gd name="T89" fmla="*/ 32 h 306"/>
                <a:gd name="T90" fmla="*/ 27 w 312"/>
                <a:gd name="T91" fmla="*/ 33 h 306"/>
                <a:gd name="T92" fmla="*/ 29 w 312"/>
                <a:gd name="T93" fmla="*/ 33 h 306"/>
                <a:gd name="T94" fmla="*/ 32 w 312"/>
                <a:gd name="T95" fmla="*/ 33 h 306"/>
                <a:gd name="T96" fmla="*/ 35 w 312"/>
                <a:gd name="T97" fmla="*/ 33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2"/>
                <a:gd name="T148" fmla="*/ 0 h 306"/>
                <a:gd name="T149" fmla="*/ 312 w 312"/>
                <a:gd name="T150" fmla="*/ 306 h 3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2" h="306">
                  <a:moveTo>
                    <a:pt x="312" y="294"/>
                  </a:moveTo>
                  <a:lnTo>
                    <a:pt x="281" y="301"/>
                  </a:lnTo>
                  <a:lnTo>
                    <a:pt x="251" y="305"/>
                  </a:lnTo>
                  <a:lnTo>
                    <a:pt x="224" y="306"/>
                  </a:lnTo>
                  <a:lnTo>
                    <a:pt x="198" y="302"/>
                  </a:lnTo>
                  <a:lnTo>
                    <a:pt x="174" y="298"/>
                  </a:lnTo>
                  <a:lnTo>
                    <a:pt x="153" y="291"/>
                  </a:lnTo>
                  <a:lnTo>
                    <a:pt x="132" y="282"/>
                  </a:lnTo>
                  <a:lnTo>
                    <a:pt x="115" y="273"/>
                  </a:lnTo>
                  <a:lnTo>
                    <a:pt x="99" y="263"/>
                  </a:lnTo>
                  <a:lnTo>
                    <a:pt x="85" y="253"/>
                  </a:lnTo>
                  <a:lnTo>
                    <a:pt x="73" y="243"/>
                  </a:lnTo>
                  <a:lnTo>
                    <a:pt x="63" y="233"/>
                  </a:lnTo>
                  <a:lnTo>
                    <a:pt x="56" y="226"/>
                  </a:lnTo>
                  <a:lnTo>
                    <a:pt x="50" y="219"/>
                  </a:lnTo>
                  <a:lnTo>
                    <a:pt x="47" y="215"/>
                  </a:lnTo>
                  <a:lnTo>
                    <a:pt x="46" y="214"/>
                  </a:lnTo>
                  <a:lnTo>
                    <a:pt x="20" y="175"/>
                  </a:lnTo>
                  <a:lnTo>
                    <a:pt x="6" y="137"/>
                  </a:lnTo>
                  <a:lnTo>
                    <a:pt x="0" y="102"/>
                  </a:lnTo>
                  <a:lnTo>
                    <a:pt x="1" y="68"/>
                  </a:lnTo>
                  <a:lnTo>
                    <a:pt x="6" y="41"/>
                  </a:lnTo>
                  <a:lnTo>
                    <a:pt x="13" y="20"/>
                  </a:lnTo>
                  <a:lnTo>
                    <a:pt x="18" y="6"/>
                  </a:lnTo>
                  <a:lnTo>
                    <a:pt x="20" y="0"/>
                  </a:lnTo>
                  <a:lnTo>
                    <a:pt x="19" y="6"/>
                  </a:lnTo>
                  <a:lnTo>
                    <a:pt x="18" y="20"/>
                  </a:lnTo>
                  <a:lnTo>
                    <a:pt x="18" y="42"/>
                  </a:lnTo>
                  <a:lnTo>
                    <a:pt x="20" y="69"/>
                  </a:lnTo>
                  <a:lnTo>
                    <a:pt x="25" y="101"/>
                  </a:lnTo>
                  <a:lnTo>
                    <a:pt x="36" y="133"/>
                  </a:lnTo>
                  <a:lnTo>
                    <a:pt x="52" y="165"/>
                  </a:lnTo>
                  <a:lnTo>
                    <a:pt x="76" y="196"/>
                  </a:lnTo>
                  <a:lnTo>
                    <a:pt x="77" y="197"/>
                  </a:lnTo>
                  <a:lnTo>
                    <a:pt x="80" y="201"/>
                  </a:lnTo>
                  <a:lnTo>
                    <a:pt x="86" y="206"/>
                  </a:lnTo>
                  <a:lnTo>
                    <a:pt x="93" y="215"/>
                  </a:lnTo>
                  <a:lnTo>
                    <a:pt x="103" y="224"/>
                  </a:lnTo>
                  <a:lnTo>
                    <a:pt x="115" y="233"/>
                  </a:lnTo>
                  <a:lnTo>
                    <a:pt x="128" y="244"/>
                  </a:lnTo>
                  <a:lnTo>
                    <a:pt x="143" y="254"/>
                  </a:lnTo>
                  <a:lnTo>
                    <a:pt x="159" y="265"/>
                  </a:lnTo>
                  <a:lnTo>
                    <a:pt x="176" y="274"/>
                  </a:lnTo>
                  <a:lnTo>
                    <a:pt x="196" y="283"/>
                  </a:lnTo>
                  <a:lnTo>
                    <a:pt x="217" y="290"/>
                  </a:lnTo>
                  <a:lnTo>
                    <a:pt x="239" y="295"/>
                  </a:lnTo>
                  <a:lnTo>
                    <a:pt x="263" y="297"/>
                  </a:lnTo>
                  <a:lnTo>
                    <a:pt x="286" y="297"/>
                  </a:lnTo>
                  <a:lnTo>
                    <a:pt x="312" y="29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4" name="Freeform 150"/>
            <p:cNvSpPr>
              <a:spLocks/>
            </p:cNvSpPr>
            <p:nvPr/>
          </p:nvSpPr>
          <p:spPr bwMode="auto">
            <a:xfrm>
              <a:off x="1020" y="2247"/>
              <a:ext cx="84" cy="85"/>
            </a:xfrm>
            <a:custGeom>
              <a:avLst/>
              <a:gdLst>
                <a:gd name="T0" fmla="*/ 18 w 252"/>
                <a:gd name="T1" fmla="*/ 0 h 255"/>
                <a:gd name="T2" fmla="*/ 18 w 252"/>
                <a:gd name="T3" fmla="*/ 0 h 255"/>
                <a:gd name="T4" fmla="*/ 18 w 252"/>
                <a:gd name="T5" fmla="*/ 1 h 255"/>
                <a:gd name="T6" fmla="*/ 18 w 252"/>
                <a:gd name="T7" fmla="*/ 3 h 255"/>
                <a:gd name="T8" fmla="*/ 18 w 252"/>
                <a:gd name="T9" fmla="*/ 5 h 255"/>
                <a:gd name="T10" fmla="*/ 19 w 252"/>
                <a:gd name="T11" fmla="*/ 8 h 255"/>
                <a:gd name="T12" fmla="*/ 21 w 252"/>
                <a:gd name="T13" fmla="*/ 11 h 255"/>
                <a:gd name="T14" fmla="*/ 24 w 252"/>
                <a:gd name="T15" fmla="*/ 14 h 255"/>
                <a:gd name="T16" fmla="*/ 28 w 252"/>
                <a:gd name="T17" fmla="*/ 18 h 255"/>
                <a:gd name="T18" fmla="*/ 14 w 252"/>
                <a:gd name="T19" fmla="*/ 27 h 255"/>
                <a:gd name="T20" fmla="*/ 14 w 252"/>
                <a:gd name="T21" fmla="*/ 27 h 255"/>
                <a:gd name="T22" fmla="*/ 13 w 252"/>
                <a:gd name="T23" fmla="*/ 27 h 255"/>
                <a:gd name="T24" fmla="*/ 12 w 252"/>
                <a:gd name="T25" fmla="*/ 28 h 255"/>
                <a:gd name="T26" fmla="*/ 10 w 252"/>
                <a:gd name="T27" fmla="*/ 28 h 255"/>
                <a:gd name="T28" fmla="*/ 9 w 252"/>
                <a:gd name="T29" fmla="*/ 28 h 255"/>
                <a:gd name="T30" fmla="*/ 7 w 252"/>
                <a:gd name="T31" fmla="*/ 28 h 255"/>
                <a:gd name="T32" fmla="*/ 5 w 252"/>
                <a:gd name="T33" fmla="*/ 27 h 255"/>
                <a:gd name="T34" fmla="*/ 3 w 252"/>
                <a:gd name="T35" fmla="*/ 26 h 255"/>
                <a:gd name="T36" fmla="*/ 3 w 252"/>
                <a:gd name="T37" fmla="*/ 25 h 255"/>
                <a:gd name="T38" fmla="*/ 2 w 252"/>
                <a:gd name="T39" fmla="*/ 24 h 255"/>
                <a:gd name="T40" fmla="*/ 1 w 252"/>
                <a:gd name="T41" fmla="*/ 23 h 255"/>
                <a:gd name="T42" fmla="*/ 0 w 252"/>
                <a:gd name="T43" fmla="*/ 21 h 255"/>
                <a:gd name="T44" fmla="*/ 0 w 252"/>
                <a:gd name="T45" fmla="*/ 18 h 255"/>
                <a:gd name="T46" fmla="*/ 0 w 252"/>
                <a:gd name="T47" fmla="*/ 16 h 255"/>
                <a:gd name="T48" fmla="*/ 1 w 252"/>
                <a:gd name="T49" fmla="*/ 13 h 255"/>
                <a:gd name="T50" fmla="*/ 4 w 252"/>
                <a:gd name="T51" fmla="*/ 11 h 255"/>
                <a:gd name="T52" fmla="*/ 18 w 252"/>
                <a:gd name="T53" fmla="*/ 0 h 2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2"/>
                <a:gd name="T82" fmla="*/ 0 h 255"/>
                <a:gd name="T83" fmla="*/ 252 w 252"/>
                <a:gd name="T84" fmla="*/ 255 h 2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2" h="255">
                  <a:moveTo>
                    <a:pt x="162" y="0"/>
                  </a:moveTo>
                  <a:lnTo>
                    <a:pt x="161" y="3"/>
                  </a:lnTo>
                  <a:lnTo>
                    <a:pt x="159" y="13"/>
                  </a:lnTo>
                  <a:lnTo>
                    <a:pt x="158" y="28"/>
                  </a:lnTo>
                  <a:lnTo>
                    <a:pt x="161" y="48"/>
                  </a:lnTo>
                  <a:lnTo>
                    <a:pt x="170" y="71"/>
                  </a:lnTo>
                  <a:lnTo>
                    <a:pt x="186" y="99"/>
                  </a:lnTo>
                  <a:lnTo>
                    <a:pt x="213" y="128"/>
                  </a:lnTo>
                  <a:lnTo>
                    <a:pt x="252" y="161"/>
                  </a:lnTo>
                  <a:lnTo>
                    <a:pt x="124" y="242"/>
                  </a:lnTo>
                  <a:lnTo>
                    <a:pt x="122" y="243"/>
                  </a:lnTo>
                  <a:lnTo>
                    <a:pt x="116" y="246"/>
                  </a:lnTo>
                  <a:lnTo>
                    <a:pt x="107" y="250"/>
                  </a:lnTo>
                  <a:lnTo>
                    <a:pt x="94" y="254"/>
                  </a:lnTo>
                  <a:lnTo>
                    <a:pt x="80" y="255"/>
                  </a:lnTo>
                  <a:lnTo>
                    <a:pt x="63" y="252"/>
                  </a:lnTo>
                  <a:lnTo>
                    <a:pt x="46" y="244"/>
                  </a:lnTo>
                  <a:lnTo>
                    <a:pt x="27" y="230"/>
                  </a:lnTo>
                  <a:lnTo>
                    <a:pt x="25" y="227"/>
                  </a:lnTo>
                  <a:lnTo>
                    <a:pt x="19" y="217"/>
                  </a:lnTo>
                  <a:lnTo>
                    <a:pt x="10" y="203"/>
                  </a:lnTo>
                  <a:lnTo>
                    <a:pt x="4" y="185"/>
                  </a:lnTo>
                  <a:lnTo>
                    <a:pt x="0" y="164"/>
                  </a:lnTo>
                  <a:lnTo>
                    <a:pt x="1" y="141"/>
                  </a:lnTo>
                  <a:lnTo>
                    <a:pt x="11" y="119"/>
                  </a:lnTo>
                  <a:lnTo>
                    <a:pt x="32" y="96"/>
                  </a:lnTo>
                  <a:lnTo>
                    <a:pt x="162" y="0"/>
                  </a:lnTo>
                  <a:close/>
                </a:path>
              </a:pathLst>
            </a:custGeom>
            <a:solidFill>
              <a:srgbClr val="49FFA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5" name="Freeform 151"/>
            <p:cNvSpPr>
              <a:spLocks/>
            </p:cNvSpPr>
            <p:nvPr/>
          </p:nvSpPr>
          <p:spPr bwMode="auto">
            <a:xfrm>
              <a:off x="992" y="2255"/>
              <a:ext cx="34" cy="66"/>
            </a:xfrm>
            <a:custGeom>
              <a:avLst/>
              <a:gdLst>
                <a:gd name="T0" fmla="*/ 12 w 100"/>
                <a:gd name="T1" fmla="*/ 0 h 199"/>
                <a:gd name="T2" fmla="*/ 11 w 100"/>
                <a:gd name="T3" fmla="*/ 0 h 199"/>
                <a:gd name="T4" fmla="*/ 10 w 100"/>
                <a:gd name="T5" fmla="*/ 0 h 199"/>
                <a:gd name="T6" fmla="*/ 9 w 100"/>
                <a:gd name="T7" fmla="*/ 0 h 199"/>
                <a:gd name="T8" fmla="*/ 7 w 100"/>
                <a:gd name="T9" fmla="*/ 0 h 199"/>
                <a:gd name="T10" fmla="*/ 5 w 100"/>
                <a:gd name="T11" fmla="*/ 1 h 199"/>
                <a:gd name="T12" fmla="*/ 3 w 100"/>
                <a:gd name="T13" fmla="*/ 2 h 199"/>
                <a:gd name="T14" fmla="*/ 1 w 100"/>
                <a:gd name="T15" fmla="*/ 3 h 199"/>
                <a:gd name="T16" fmla="*/ 0 w 100"/>
                <a:gd name="T17" fmla="*/ 5 h 199"/>
                <a:gd name="T18" fmla="*/ 0 w 100"/>
                <a:gd name="T19" fmla="*/ 6 h 199"/>
                <a:gd name="T20" fmla="*/ 0 w 100"/>
                <a:gd name="T21" fmla="*/ 7 h 199"/>
                <a:gd name="T22" fmla="*/ 0 w 100"/>
                <a:gd name="T23" fmla="*/ 8 h 199"/>
                <a:gd name="T24" fmla="*/ 0 w 100"/>
                <a:gd name="T25" fmla="*/ 10 h 199"/>
                <a:gd name="T26" fmla="*/ 1 w 100"/>
                <a:gd name="T27" fmla="*/ 12 h 199"/>
                <a:gd name="T28" fmla="*/ 2 w 100"/>
                <a:gd name="T29" fmla="*/ 15 h 199"/>
                <a:gd name="T30" fmla="*/ 3 w 100"/>
                <a:gd name="T31" fmla="*/ 18 h 199"/>
                <a:gd name="T32" fmla="*/ 6 w 100"/>
                <a:gd name="T33" fmla="*/ 22 h 199"/>
                <a:gd name="T34" fmla="*/ 5 w 100"/>
                <a:gd name="T35" fmla="*/ 22 h 199"/>
                <a:gd name="T36" fmla="*/ 5 w 100"/>
                <a:gd name="T37" fmla="*/ 20 h 199"/>
                <a:gd name="T38" fmla="*/ 4 w 100"/>
                <a:gd name="T39" fmla="*/ 18 h 199"/>
                <a:gd name="T40" fmla="*/ 4 w 100"/>
                <a:gd name="T41" fmla="*/ 16 h 199"/>
                <a:gd name="T42" fmla="*/ 3 w 100"/>
                <a:gd name="T43" fmla="*/ 13 h 199"/>
                <a:gd name="T44" fmla="*/ 3 w 100"/>
                <a:gd name="T45" fmla="*/ 10 h 199"/>
                <a:gd name="T46" fmla="*/ 4 w 100"/>
                <a:gd name="T47" fmla="*/ 7 h 199"/>
                <a:gd name="T48" fmla="*/ 5 w 100"/>
                <a:gd name="T49" fmla="*/ 5 h 199"/>
                <a:gd name="T50" fmla="*/ 12 w 100"/>
                <a:gd name="T51" fmla="*/ 0 h 1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
                <a:gd name="T79" fmla="*/ 0 h 199"/>
                <a:gd name="T80" fmla="*/ 100 w 100"/>
                <a:gd name="T81" fmla="*/ 199 h 1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 h="199">
                  <a:moveTo>
                    <a:pt x="100" y="1"/>
                  </a:moveTo>
                  <a:lnTo>
                    <a:pt x="96" y="1"/>
                  </a:lnTo>
                  <a:lnTo>
                    <a:pt x="87" y="0"/>
                  </a:lnTo>
                  <a:lnTo>
                    <a:pt x="74" y="0"/>
                  </a:lnTo>
                  <a:lnTo>
                    <a:pt x="58" y="1"/>
                  </a:lnTo>
                  <a:lnTo>
                    <a:pt x="40" y="6"/>
                  </a:lnTo>
                  <a:lnTo>
                    <a:pt x="25" y="15"/>
                  </a:lnTo>
                  <a:lnTo>
                    <a:pt x="12" y="29"/>
                  </a:lnTo>
                  <a:lnTo>
                    <a:pt x="4" y="49"/>
                  </a:lnTo>
                  <a:lnTo>
                    <a:pt x="3" y="53"/>
                  </a:lnTo>
                  <a:lnTo>
                    <a:pt x="1" y="60"/>
                  </a:lnTo>
                  <a:lnTo>
                    <a:pt x="0" y="73"/>
                  </a:lnTo>
                  <a:lnTo>
                    <a:pt x="1" y="90"/>
                  </a:lnTo>
                  <a:lnTo>
                    <a:pt x="6" y="112"/>
                  </a:lnTo>
                  <a:lnTo>
                    <a:pt x="14" y="138"/>
                  </a:lnTo>
                  <a:lnTo>
                    <a:pt x="28" y="167"/>
                  </a:lnTo>
                  <a:lnTo>
                    <a:pt x="50" y="199"/>
                  </a:lnTo>
                  <a:lnTo>
                    <a:pt x="48" y="195"/>
                  </a:lnTo>
                  <a:lnTo>
                    <a:pt x="44" y="183"/>
                  </a:lnTo>
                  <a:lnTo>
                    <a:pt x="37" y="165"/>
                  </a:lnTo>
                  <a:lnTo>
                    <a:pt x="32" y="142"/>
                  </a:lnTo>
                  <a:lnTo>
                    <a:pt x="27" y="116"/>
                  </a:lnTo>
                  <a:lnTo>
                    <a:pt x="27" y="90"/>
                  </a:lnTo>
                  <a:lnTo>
                    <a:pt x="33" y="66"/>
                  </a:lnTo>
                  <a:lnTo>
                    <a:pt x="45" y="43"/>
                  </a:lnTo>
                  <a:lnTo>
                    <a:pt x="100" y="1"/>
                  </a:lnTo>
                  <a:close/>
                </a:path>
              </a:pathLst>
            </a:custGeom>
            <a:solidFill>
              <a:srgbClr val="3F3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6" name="Freeform 152"/>
            <p:cNvSpPr>
              <a:spLocks/>
            </p:cNvSpPr>
            <p:nvPr/>
          </p:nvSpPr>
          <p:spPr bwMode="auto">
            <a:xfrm>
              <a:off x="1118" y="2204"/>
              <a:ext cx="86" cy="60"/>
            </a:xfrm>
            <a:custGeom>
              <a:avLst/>
              <a:gdLst>
                <a:gd name="T0" fmla="*/ 26 w 260"/>
                <a:gd name="T1" fmla="*/ 0 h 179"/>
                <a:gd name="T2" fmla="*/ 26 w 260"/>
                <a:gd name="T3" fmla="*/ 0 h 179"/>
                <a:gd name="T4" fmla="*/ 26 w 260"/>
                <a:gd name="T5" fmla="*/ 2 h 179"/>
                <a:gd name="T6" fmla="*/ 27 w 260"/>
                <a:gd name="T7" fmla="*/ 3 h 179"/>
                <a:gd name="T8" fmla="*/ 28 w 260"/>
                <a:gd name="T9" fmla="*/ 4 h 179"/>
                <a:gd name="T10" fmla="*/ 3 w 260"/>
                <a:gd name="T11" fmla="*/ 20 h 179"/>
                <a:gd name="T12" fmla="*/ 2 w 260"/>
                <a:gd name="T13" fmla="*/ 20 h 179"/>
                <a:gd name="T14" fmla="*/ 2 w 260"/>
                <a:gd name="T15" fmla="*/ 20 h 179"/>
                <a:gd name="T16" fmla="*/ 1 w 260"/>
                <a:gd name="T17" fmla="*/ 19 h 179"/>
                <a:gd name="T18" fmla="*/ 1 w 260"/>
                <a:gd name="T19" fmla="*/ 19 h 179"/>
                <a:gd name="T20" fmla="*/ 0 w 260"/>
                <a:gd name="T21" fmla="*/ 18 h 179"/>
                <a:gd name="T22" fmla="*/ 0 w 260"/>
                <a:gd name="T23" fmla="*/ 18 h 179"/>
                <a:gd name="T24" fmla="*/ 0 w 260"/>
                <a:gd name="T25" fmla="*/ 17 h 179"/>
                <a:gd name="T26" fmla="*/ 1 w 260"/>
                <a:gd name="T27" fmla="*/ 16 h 179"/>
                <a:gd name="T28" fmla="*/ 26 w 260"/>
                <a:gd name="T29" fmla="*/ 0 h 1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0"/>
                <a:gd name="T46" fmla="*/ 0 h 179"/>
                <a:gd name="T47" fmla="*/ 260 w 260"/>
                <a:gd name="T48" fmla="*/ 179 h 1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0" h="179">
                  <a:moveTo>
                    <a:pt x="236" y="0"/>
                  </a:moveTo>
                  <a:lnTo>
                    <a:pt x="236" y="4"/>
                  </a:lnTo>
                  <a:lnTo>
                    <a:pt x="238" y="15"/>
                  </a:lnTo>
                  <a:lnTo>
                    <a:pt x="244" y="27"/>
                  </a:lnTo>
                  <a:lnTo>
                    <a:pt x="260" y="36"/>
                  </a:lnTo>
                  <a:lnTo>
                    <a:pt x="23" y="179"/>
                  </a:lnTo>
                  <a:lnTo>
                    <a:pt x="21" y="178"/>
                  </a:lnTo>
                  <a:lnTo>
                    <a:pt x="18" y="177"/>
                  </a:lnTo>
                  <a:lnTo>
                    <a:pt x="13" y="173"/>
                  </a:lnTo>
                  <a:lnTo>
                    <a:pt x="6" y="169"/>
                  </a:lnTo>
                  <a:lnTo>
                    <a:pt x="2" y="164"/>
                  </a:lnTo>
                  <a:lnTo>
                    <a:pt x="0" y="157"/>
                  </a:lnTo>
                  <a:lnTo>
                    <a:pt x="0" y="150"/>
                  </a:lnTo>
                  <a:lnTo>
                    <a:pt x="5" y="140"/>
                  </a:lnTo>
                  <a:lnTo>
                    <a:pt x="23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7" name="Freeform 153"/>
            <p:cNvSpPr>
              <a:spLocks/>
            </p:cNvSpPr>
            <p:nvPr/>
          </p:nvSpPr>
          <p:spPr bwMode="auto">
            <a:xfrm>
              <a:off x="701" y="2312"/>
              <a:ext cx="267" cy="192"/>
            </a:xfrm>
            <a:custGeom>
              <a:avLst/>
              <a:gdLst>
                <a:gd name="T0" fmla="*/ 0 w 801"/>
                <a:gd name="T1" fmla="*/ 64 h 576"/>
                <a:gd name="T2" fmla="*/ 89 w 801"/>
                <a:gd name="T3" fmla="*/ 1 h 576"/>
                <a:gd name="T4" fmla="*/ 88 w 801"/>
                <a:gd name="T5" fmla="*/ 0 h 576"/>
                <a:gd name="T6" fmla="*/ 0 w 801"/>
                <a:gd name="T7" fmla="*/ 63 h 576"/>
                <a:gd name="T8" fmla="*/ 0 w 801"/>
                <a:gd name="T9" fmla="*/ 64 h 576"/>
                <a:gd name="T10" fmla="*/ 0 60000 65536"/>
                <a:gd name="T11" fmla="*/ 0 60000 65536"/>
                <a:gd name="T12" fmla="*/ 0 60000 65536"/>
                <a:gd name="T13" fmla="*/ 0 60000 65536"/>
                <a:gd name="T14" fmla="*/ 0 60000 65536"/>
                <a:gd name="T15" fmla="*/ 0 w 801"/>
                <a:gd name="T16" fmla="*/ 0 h 576"/>
                <a:gd name="T17" fmla="*/ 801 w 801"/>
                <a:gd name="T18" fmla="*/ 576 h 576"/>
              </a:gdLst>
              <a:ahLst/>
              <a:cxnLst>
                <a:cxn ang="T10">
                  <a:pos x="T0" y="T1"/>
                </a:cxn>
                <a:cxn ang="T11">
                  <a:pos x="T2" y="T3"/>
                </a:cxn>
                <a:cxn ang="T12">
                  <a:pos x="T4" y="T5"/>
                </a:cxn>
                <a:cxn ang="T13">
                  <a:pos x="T6" y="T7"/>
                </a:cxn>
                <a:cxn ang="T14">
                  <a:pos x="T8" y="T9"/>
                </a:cxn>
              </a:cxnLst>
              <a:rect l="T15" t="T16" r="T17" b="T18"/>
              <a:pathLst>
                <a:path w="801" h="576">
                  <a:moveTo>
                    <a:pt x="4" y="576"/>
                  </a:moveTo>
                  <a:lnTo>
                    <a:pt x="801" y="6"/>
                  </a:lnTo>
                  <a:lnTo>
                    <a:pt x="796" y="0"/>
                  </a:lnTo>
                  <a:lnTo>
                    <a:pt x="0" y="569"/>
                  </a:lnTo>
                  <a:lnTo>
                    <a:pt x="4" y="5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8" name="Freeform 154"/>
            <p:cNvSpPr>
              <a:spLocks/>
            </p:cNvSpPr>
            <p:nvPr/>
          </p:nvSpPr>
          <p:spPr bwMode="auto">
            <a:xfrm>
              <a:off x="716" y="2368"/>
              <a:ext cx="287" cy="188"/>
            </a:xfrm>
            <a:custGeom>
              <a:avLst/>
              <a:gdLst>
                <a:gd name="T0" fmla="*/ 3 w 863"/>
                <a:gd name="T1" fmla="*/ 63 h 565"/>
                <a:gd name="T2" fmla="*/ 95 w 863"/>
                <a:gd name="T3" fmla="*/ 4 h 565"/>
                <a:gd name="T4" fmla="*/ 93 w 863"/>
                <a:gd name="T5" fmla="*/ 0 h 565"/>
                <a:gd name="T6" fmla="*/ 0 w 863"/>
                <a:gd name="T7" fmla="*/ 58 h 565"/>
                <a:gd name="T8" fmla="*/ 3 w 863"/>
                <a:gd name="T9" fmla="*/ 63 h 565"/>
                <a:gd name="T10" fmla="*/ 0 60000 65536"/>
                <a:gd name="T11" fmla="*/ 0 60000 65536"/>
                <a:gd name="T12" fmla="*/ 0 60000 65536"/>
                <a:gd name="T13" fmla="*/ 0 60000 65536"/>
                <a:gd name="T14" fmla="*/ 0 60000 65536"/>
                <a:gd name="T15" fmla="*/ 0 w 863"/>
                <a:gd name="T16" fmla="*/ 0 h 565"/>
                <a:gd name="T17" fmla="*/ 863 w 863"/>
                <a:gd name="T18" fmla="*/ 565 h 565"/>
              </a:gdLst>
              <a:ahLst/>
              <a:cxnLst>
                <a:cxn ang="T10">
                  <a:pos x="T0" y="T1"/>
                </a:cxn>
                <a:cxn ang="T11">
                  <a:pos x="T2" y="T3"/>
                </a:cxn>
                <a:cxn ang="T12">
                  <a:pos x="T4" y="T5"/>
                </a:cxn>
                <a:cxn ang="T13">
                  <a:pos x="T6" y="T7"/>
                </a:cxn>
                <a:cxn ang="T14">
                  <a:pos x="T8" y="T9"/>
                </a:cxn>
              </a:cxnLst>
              <a:rect l="T15" t="T16" r="T17" b="T18"/>
              <a:pathLst>
                <a:path w="863" h="565">
                  <a:moveTo>
                    <a:pt x="24" y="565"/>
                  </a:moveTo>
                  <a:lnTo>
                    <a:pt x="863" y="37"/>
                  </a:lnTo>
                  <a:lnTo>
                    <a:pt x="839" y="0"/>
                  </a:lnTo>
                  <a:lnTo>
                    <a:pt x="0" y="526"/>
                  </a:lnTo>
                  <a:lnTo>
                    <a:pt x="24" y="5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79" name="Freeform 155"/>
            <p:cNvSpPr>
              <a:spLocks/>
            </p:cNvSpPr>
            <p:nvPr/>
          </p:nvSpPr>
          <p:spPr bwMode="auto">
            <a:xfrm>
              <a:off x="1019" y="2247"/>
              <a:ext cx="63" cy="61"/>
            </a:xfrm>
            <a:custGeom>
              <a:avLst/>
              <a:gdLst>
                <a:gd name="T0" fmla="*/ 1 w 188"/>
                <a:gd name="T1" fmla="*/ 20 h 184"/>
                <a:gd name="T2" fmla="*/ 0 w 188"/>
                <a:gd name="T3" fmla="*/ 20 h 184"/>
                <a:gd name="T4" fmla="*/ 0 w 188"/>
                <a:gd name="T5" fmla="*/ 19 h 184"/>
                <a:gd name="T6" fmla="*/ 0 w 188"/>
                <a:gd name="T7" fmla="*/ 18 h 184"/>
                <a:gd name="T8" fmla="*/ 0 w 188"/>
                <a:gd name="T9" fmla="*/ 17 h 184"/>
                <a:gd name="T10" fmla="*/ 0 w 188"/>
                <a:gd name="T11" fmla="*/ 15 h 184"/>
                <a:gd name="T12" fmla="*/ 1 w 188"/>
                <a:gd name="T13" fmla="*/ 14 h 184"/>
                <a:gd name="T14" fmla="*/ 2 w 188"/>
                <a:gd name="T15" fmla="*/ 12 h 184"/>
                <a:gd name="T16" fmla="*/ 4 w 188"/>
                <a:gd name="T17" fmla="*/ 11 h 184"/>
                <a:gd name="T18" fmla="*/ 18 w 188"/>
                <a:gd name="T19" fmla="*/ 0 h 184"/>
                <a:gd name="T20" fmla="*/ 18 w 188"/>
                <a:gd name="T21" fmla="*/ 0 h 184"/>
                <a:gd name="T22" fmla="*/ 18 w 188"/>
                <a:gd name="T23" fmla="*/ 1 h 184"/>
                <a:gd name="T24" fmla="*/ 18 w 188"/>
                <a:gd name="T25" fmla="*/ 2 h 184"/>
                <a:gd name="T26" fmla="*/ 18 w 188"/>
                <a:gd name="T27" fmla="*/ 3 h 184"/>
                <a:gd name="T28" fmla="*/ 18 w 188"/>
                <a:gd name="T29" fmla="*/ 5 h 184"/>
                <a:gd name="T30" fmla="*/ 19 w 188"/>
                <a:gd name="T31" fmla="*/ 7 h 184"/>
                <a:gd name="T32" fmla="*/ 20 w 188"/>
                <a:gd name="T33" fmla="*/ 9 h 184"/>
                <a:gd name="T34" fmla="*/ 21 w 188"/>
                <a:gd name="T35" fmla="*/ 11 h 184"/>
                <a:gd name="T36" fmla="*/ 1 w 188"/>
                <a:gd name="T37" fmla="*/ 20 h 1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
                <a:gd name="T58" fmla="*/ 0 h 184"/>
                <a:gd name="T59" fmla="*/ 188 w 188"/>
                <a:gd name="T60" fmla="*/ 184 h 1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 h="184">
                  <a:moveTo>
                    <a:pt x="5" y="184"/>
                  </a:moveTo>
                  <a:lnTo>
                    <a:pt x="3" y="181"/>
                  </a:lnTo>
                  <a:lnTo>
                    <a:pt x="2" y="175"/>
                  </a:lnTo>
                  <a:lnTo>
                    <a:pt x="0" y="164"/>
                  </a:lnTo>
                  <a:lnTo>
                    <a:pt x="0" y="152"/>
                  </a:lnTo>
                  <a:lnTo>
                    <a:pt x="2" y="138"/>
                  </a:lnTo>
                  <a:lnTo>
                    <a:pt x="8" y="123"/>
                  </a:lnTo>
                  <a:lnTo>
                    <a:pt x="19" y="109"/>
                  </a:lnTo>
                  <a:lnTo>
                    <a:pt x="34" y="96"/>
                  </a:lnTo>
                  <a:lnTo>
                    <a:pt x="164" y="0"/>
                  </a:lnTo>
                  <a:lnTo>
                    <a:pt x="164" y="2"/>
                  </a:lnTo>
                  <a:lnTo>
                    <a:pt x="163" y="8"/>
                  </a:lnTo>
                  <a:lnTo>
                    <a:pt x="162" y="17"/>
                  </a:lnTo>
                  <a:lnTo>
                    <a:pt x="162" y="29"/>
                  </a:lnTo>
                  <a:lnTo>
                    <a:pt x="164" y="43"/>
                  </a:lnTo>
                  <a:lnTo>
                    <a:pt x="168" y="59"/>
                  </a:lnTo>
                  <a:lnTo>
                    <a:pt x="176" y="78"/>
                  </a:lnTo>
                  <a:lnTo>
                    <a:pt x="188" y="96"/>
                  </a:lnTo>
                  <a:lnTo>
                    <a:pt x="5" y="184"/>
                  </a:lnTo>
                  <a:close/>
                </a:path>
              </a:pathLst>
            </a:custGeom>
            <a:solidFill>
              <a:srgbClr val="B2FF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0" name="Freeform 156"/>
            <p:cNvSpPr>
              <a:spLocks/>
            </p:cNvSpPr>
            <p:nvPr/>
          </p:nvSpPr>
          <p:spPr bwMode="auto">
            <a:xfrm>
              <a:off x="1029" y="2298"/>
              <a:ext cx="42" cy="40"/>
            </a:xfrm>
            <a:custGeom>
              <a:avLst/>
              <a:gdLst>
                <a:gd name="T0" fmla="*/ 0 w 125"/>
                <a:gd name="T1" fmla="*/ 0 h 121"/>
                <a:gd name="T2" fmla="*/ 0 w 125"/>
                <a:gd name="T3" fmla="*/ 0 h 121"/>
                <a:gd name="T4" fmla="*/ 0 w 125"/>
                <a:gd name="T5" fmla="*/ 1 h 121"/>
                <a:gd name="T6" fmla="*/ 0 w 125"/>
                <a:gd name="T7" fmla="*/ 3 h 121"/>
                <a:gd name="T8" fmla="*/ 1 w 125"/>
                <a:gd name="T9" fmla="*/ 5 h 121"/>
                <a:gd name="T10" fmla="*/ 2 w 125"/>
                <a:gd name="T11" fmla="*/ 7 h 121"/>
                <a:gd name="T12" fmla="*/ 4 w 125"/>
                <a:gd name="T13" fmla="*/ 9 h 121"/>
                <a:gd name="T14" fmla="*/ 7 w 125"/>
                <a:gd name="T15" fmla="*/ 12 h 121"/>
                <a:gd name="T16" fmla="*/ 11 w 125"/>
                <a:gd name="T17" fmla="*/ 13 h 121"/>
                <a:gd name="T18" fmla="*/ 14 w 125"/>
                <a:gd name="T19" fmla="*/ 11 h 121"/>
                <a:gd name="T20" fmla="*/ 14 w 125"/>
                <a:gd name="T21" fmla="*/ 11 h 121"/>
                <a:gd name="T22" fmla="*/ 12 w 125"/>
                <a:gd name="T23" fmla="*/ 10 h 121"/>
                <a:gd name="T24" fmla="*/ 11 w 125"/>
                <a:gd name="T25" fmla="*/ 10 h 121"/>
                <a:gd name="T26" fmla="*/ 9 w 125"/>
                <a:gd name="T27" fmla="*/ 9 h 121"/>
                <a:gd name="T28" fmla="*/ 6 w 125"/>
                <a:gd name="T29" fmla="*/ 7 h 121"/>
                <a:gd name="T30" fmla="*/ 4 w 125"/>
                <a:gd name="T31" fmla="*/ 6 h 121"/>
                <a:gd name="T32" fmla="*/ 2 w 125"/>
                <a:gd name="T33" fmla="*/ 3 h 121"/>
                <a:gd name="T34" fmla="*/ 0 w 125"/>
                <a:gd name="T35" fmla="*/ 0 h 1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21"/>
                <a:gd name="T56" fmla="*/ 125 w 125"/>
                <a:gd name="T57" fmla="*/ 121 h 1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21">
                  <a:moveTo>
                    <a:pt x="0" y="0"/>
                  </a:moveTo>
                  <a:lnTo>
                    <a:pt x="0" y="4"/>
                  </a:lnTo>
                  <a:lnTo>
                    <a:pt x="0" y="13"/>
                  </a:lnTo>
                  <a:lnTo>
                    <a:pt x="1" y="28"/>
                  </a:lnTo>
                  <a:lnTo>
                    <a:pt x="8" y="46"/>
                  </a:lnTo>
                  <a:lnTo>
                    <a:pt x="19" y="66"/>
                  </a:lnTo>
                  <a:lnTo>
                    <a:pt x="37" y="86"/>
                  </a:lnTo>
                  <a:lnTo>
                    <a:pt x="64" y="105"/>
                  </a:lnTo>
                  <a:lnTo>
                    <a:pt x="101" y="121"/>
                  </a:lnTo>
                  <a:lnTo>
                    <a:pt x="125" y="100"/>
                  </a:lnTo>
                  <a:lnTo>
                    <a:pt x="121" y="99"/>
                  </a:lnTo>
                  <a:lnTo>
                    <a:pt x="110" y="95"/>
                  </a:lnTo>
                  <a:lnTo>
                    <a:pt x="95" y="89"/>
                  </a:lnTo>
                  <a:lnTo>
                    <a:pt x="76" y="80"/>
                  </a:lnTo>
                  <a:lnTo>
                    <a:pt x="55" y="67"/>
                  </a:lnTo>
                  <a:lnTo>
                    <a:pt x="35" y="50"/>
                  </a:lnTo>
                  <a:lnTo>
                    <a:pt x="15" y="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1" name="Freeform 157"/>
            <p:cNvSpPr>
              <a:spLocks/>
            </p:cNvSpPr>
            <p:nvPr/>
          </p:nvSpPr>
          <p:spPr bwMode="auto">
            <a:xfrm>
              <a:off x="1053" y="2287"/>
              <a:ext cx="42" cy="40"/>
            </a:xfrm>
            <a:custGeom>
              <a:avLst/>
              <a:gdLst>
                <a:gd name="T0" fmla="*/ 0 w 125"/>
                <a:gd name="T1" fmla="*/ 0 h 121"/>
                <a:gd name="T2" fmla="*/ 0 w 125"/>
                <a:gd name="T3" fmla="*/ 0 h 121"/>
                <a:gd name="T4" fmla="*/ 0 w 125"/>
                <a:gd name="T5" fmla="*/ 1 h 121"/>
                <a:gd name="T6" fmla="*/ 0 w 125"/>
                <a:gd name="T7" fmla="*/ 3 h 121"/>
                <a:gd name="T8" fmla="*/ 1 w 125"/>
                <a:gd name="T9" fmla="*/ 5 h 121"/>
                <a:gd name="T10" fmla="*/ 2 w 125"/>
                <a:gd name="T11" fmla="*/ 7 h 121"/>
                <a:gd name="T12" fmla="*/ 4 w 125"/>
                <a:gd name="T13" fmla="*/ 9 h 121"/>
                <a:gd name="T14" fmla="*/ 7 w 125"/>
                <a:gd name="T15" fmla="*/ 12 h 121"/>
                <a:gd name="T16" fmla="*/ 11 w 125"/>
                <a:gd name="T17" fmla="*/ 13 h 121"/>
                <a:gd name="T18" fmla="*/ 14 w 125"/>
                <a:gd name="T19" fmla="*/ 11 h 121"/>
                <a:gd name="T20" fmla="*/ 13 w 125"/>
                <a:gd name="T21" fmla="*/ 11 h 121"/>
                <a:gd name="T22" fmla="*/ 12 w 125"/>
                <a:gd name="T23" fmla="*/ 10 h 121"/>
                <a:gd name="T24" fmla="*/ 11 w 125"/>
                <a:gd name="T25" fmla="*/ 10 h 121"/>
                <a:gd name="T26" fmla="*/ 8 w 125"/>
                <a:gd name="T27" fmla="*/ 9 h 121"/>
                <a:gd name="T28" fmla="*/ 6 w 125"/>
                <a:gd name="T29" fmla="*/ 7 h 121"/>
                <a:gd name="T30" fmla="*/ 4 w 125"/>
                <a:gd name="T31" fmla="*/ 6 h 121"/>
                <a:gd name="T32" fmla="*/ 2 w 125"/>
                <a:gd name="T33" fmla="*/ 3 h 121"/>
                <a:gd name="T34" fmla="*/ 0 w 125"/>
                <a:gd name="T35" fmla="*/ 0 h 1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121"/>
                <a:gd name="T56" fmla="*/ 125 w 125"/>
                <a:gd name="T57" fmla="*/ 121 h 1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121">
                  <a:moveTo>
                    <a:pt x="0" y="0"/>
                  </a:moveTo>
                  <a:lnTo>
                    <a:pt x="0" y="3"/>
                  </a:lnTo>
                  <a:lnTo>
                    <a:pt x="0" y="13"/>
                  </a:lnTo>
                  <a:lnTo>
                    <a:pt x="2" y="28"/>
                  </a:lnTo>
                  <a:lnTo>
                    <a:pt x="7" y="45"/>
                  </a:lnTo>
                  <a:lnTo>
                    <a:pt x="18" y="66"/>
                  </a:lnTo>
                  <a:lnTo>
                    <a:pt x="36" y="85"/>
                  </a:lnTo>
                  <a:lnTo>
                    <a:pt x="62" y="105"/>
                  </a:lnTo>
                  <a:lnTo>
                    <a:pt x="99" y="121"/>
                  </a:lnTo>
                  <a:lnTo>
                    <a:pt x="125" y="99"/>
                  </a:lnTo>
                  <a:lnTo>
                    <a:pt x="120" y="98"/>
                  </a:lnTo>
                  <a:lnTo>
                    <a:pt x="110" y="95"/>
                  </a:lnTo>
                  <a:lnTo>
                    <a:pt x="95" y="88"/>
                  </a:lnTo>
                  <a:lnTo>
                    <a:pt x="75" y="80"/>
                  </a:lnTo>
                  <a:lnTo>
                    <a:pt x="55" y="67"/>
                  </a:lnTo>
                  <a:lnTo>
                    <a:pt x="34" y="50"/>
                  </a:lnTo>
                  <a:lnTo>
                    <a:pt x="15" y="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2" name="Freeform 158"/>
            <p:cNvSpPr>
              <a:spLocks/>
            </p:cNvSpPr>
            <p:nvPr/>
          </p:nvSpPr>
          <p:spPr bwMode="auto">
            <a:xfrm>
              <a:off x="1086" y="2228"/>
              <a:ext cx="30" cy="56"/>
            </a:xfrm>
            <a:custGeom>
              <a:avLst/>
              <a:gdLst>
                <a:gd name="T0" fmla="*/ 10 w 89"/>
                <a:gd name="T1" fmla="*/ 1 h 168"/>
                <a:gd name="T2" fmla="*/ 10 w 89"/>
                <a:gd name="T3" fmla="*/ 1 h 168"/>
                <a:gd name="T4" fmla="*/ 9 w 89"/>
                <a:gd name="T5" fmla="*/ 0 h 168"/>
                <a:gd name="T6" fmla="*/ 8 w 89"/>
                <a:gd name="T7" fmla="*/ 0 h 168"/>
                <a:gd name="T8" fmla="*/ 6 w 89"/>
                <a:gd name="T9" fmla="*/ 0 h 168"/>
                <a:gd name="T10" fmla="*/ 4 w 89"/>
                <a:gd name="T11" fmla="*/ 0 h 168"/>
                <a:gd name="T12" fmla="*/ 3 w 89"/>
                <a:gd name="T13" fmla="*/ 1 h 168"/>
                <a:gd name="T14" fmla="*/ 1 w 89"/>
                <a:gd name="T15" fmla="*/ 2 h 168"/>
                <a:gd name="T16" fmla="*/ 0 w 89"/>
                <a:gd name="T17" fmla="*/ 4 h 168"/>
                <a:gd name="T18" fmla="*/ 0 w 89"/>
                <a:gd name="T19" fmla="*/ 4 h 168"/>
                <a:gd name="T20" fmla="*/ 0 w 89"/>
                <a:gd name="T21" fmla="*/ 5 h 168"/>
                <a:gd name="T22" fmla="*/ 0 w 89"/>
                <a:gd name="T23" fmla="*/ 7 h 168"/>
                <a:gd name="T24" fmla="*/ 0 w 89"/>
                <a:gd name="T25" fmla="*/ 9 h 168"/>
                <a:gd name="T26" fmla="*/ 1 w 89"/>
                <a:gd name="T27" fmla="*/ 11 h 168"/>
                <a:gd name="T28" fmla="*/ 2 w 89"/>
                <a:gd name="T29" fmla="*/ 14 h 168"/>
                <a:gd name="T30" fmla="*/ 5 w 89"/>
                <a:gd name="T31" fmla="*/ 16 h 168"/>
                <a:gd name="T32" fmla="*/ 8 w 89"/>
                <a:gd name="T33" fmla="*/ 19 h 168"/>
                <a:gd name="T34" fmla="*/ 8 w 89"/>
                <a:gd name="T35" fmla="*/ 18 h 168"/>
                <a:gd name="T36" fmla="*/ 7 w 89"/>
                <a:gd name="T37" fmla="*/ 17 h 168"/>
                <a:gd name="T38" fmla="*/ 6 w 89"/>
                <a:gd name="T39" fmla="*/ 16 h 168"/>
                <a:gd name="T40" fmla="*/ 4 w 89"/>
                <a:gd name="T41" fmla="*/ 14 h 168"/>
                <a:gd name="T42" fmla="*/ 3 w 89"/>
                <a:gd name="T43" fmla="*/ 11 h 168"/>
                <a:gd name="T44" fmla="*/ 3 w 89"/>
                <a:gd name="T45" fmla="*/ 9 h 168"/>
                <a:gd name="T46" fmla="*/ 3 w 89"/>
                <a:gd name="T47" fmla="*/ 7 h 168"/>
                <a:gd name="T48" fmla="*/ 4 w 89"/>
                <a:gd name="T49" fmla="*/ 5 h 168"/>
                <a:gd name="T50" fmla="*/ 10 w 89"/>
                <a:gd name="T51" fmla="*/ 1 h 1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168"/>
                <a:gd name="T80" fmla="*/ 89 w 89"/>
                <a:gd name="T81" fmla="*/ 168 h 1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168">
                  <a:moveTo>
                    <a:pt x="89" y="9"/>
                  </a:moveTo>
                  <a:lnTo>
                    <a:pt x="86" y="8"/>
                  </a:lnTo>
                  <a:lnTo>
                    <a:pt x="79" y="4"/>
                  </a:lnTo>
                  <a:lnTo>
                    <a:pt x="68" y="2"/>
                  </a:lnTo>
                  <a:lnTo>
                    <a:pt x="54" y="0"/>
                  </a:lnTo>
                  <a:lnTo>
                    <a:pt x="39" y="1"/>
                  </a:lnTo>
                  <a:lnTo>
                    <a:pt x="25" y="5"/>
                  </a:lnTo>
                  <a:lnTo>
                    <a:pt x="12" y="16"/>
                  </a:lnTo>
                  <a:lnTo>
                    <a:pt x="2" y="32"/>
                  </a:lnTo>
                  <a:lnTo>
                    <a:pt x="1" y="36"/>
                  </a:lnTo>
                  <a:lnTo>
                    <a:pt x="0" y="45"/>
                  </a:lnTo>
                  <a:lnTo>
                    <a:pt x="0" y="59"/>
                  </a:lnTo>
                  <a:lnTo>
                    <a:pt x="2" y="78"/>
                  </a:lnTo>
                  <a:lnTo>
                    <a:pt x="8" y="99"/>
                  </a:lnTo>
                  <a:lnTo>
                    <a:pt x="21" y="122"/>
                  </a:lnTo>
                  <a:lnTo>
                    <a:pt x="42" y="146"/>
                  </a:lnTo>
                  <a:lnTo>
                    <a:pt x="71" y="168"/>
                  </a:lnTo>
                  <a:lnTo>
                    <a:pt x="68" y="165"/>
                  </a:lnTo>
                  <a:lnTo>
                    <a:pt x="60" y="155"/>
                  </a:lnTo>
                  <a:lnTo>
                    <a:pt x="49" y="140"/>
                  </a:lnTo>
                  <a:lnTo>
                    <a:pt x="40" y="122"/>
                  </a:lnTo>
                  <a:lnTo>
                    <a:pt x="31" y="102"/>
                  </a:lnTo>
                  <a:lnTo>
                    <a:pt x="26" y="81"/>
                  </a:lnTo>
                  <a:lnTo>
                    <a:pt x="28" y="61"/>
                  </a:lnTo>
                  <a:lnTo>
                    <a:pt x="38" y="43"/>
                  </a:lnTo>
                  <a:lnTo>
                    <a:pt x="89" y="9"/>
                  </a:lnTo>
                  <a:close/>
                </a:path>
              </a:pathLst>
            </a:custGeom>
            <a:solidFill>
              <a:srgbClr val="3F3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3" name="Freeform 159"/>
            <p:cNvSpPr>
              <a:spLocks/>
            </p:cNvSpPr>
            <p:nvPr/>
          </p:nvSpPr>
          <p:spPr bwMode="auto">
            <a:xfrm>
              <a:off x="912" y="2323"/>
              <a:ext cx="14" cy="37"/>
            </a:xfrm>
            <a:custGeom>
              <a:avLst/>
              <a:gdLst>
                <a:gd name="T0" fmla="*/ 0 w 42"/>
                <a:gd name="T1" fmla="*/ 0 h 110"/>
                <a:gd name="T2" fmla="*/ 0 w 42"/>
                <a:gd name="T3" fmla="*/ 1 h 110"/>
                <a:gd name="T4" fmla="*/ 0 w 42"/>
                <a:gd name="T5" fmla="*/ 2 h 110"/>
                <a:gd name="T6" fmla="*/ 0 w 42"/>
                <a:gd name="T7" fmla="*/ 3 h 110"/>
                <a:gd name="T8" fmla="*/ 0 w 42"/>
                <a:gd name="T9" fmla="*/ 4 h 110"/>
                <a:gd name="T10" fmla="*/ 1 w 42"/>
                <a:gd name="T11" fmla="*/ 6 h 110"/>
                <a:gd name="T12" fmla="*/ 1 w 42"/>
                <a:gd name="T13" fmla="*/ 8 h 110"/>
                <a:gd name="T14" fmla="*/ 2 w 42"/>
                <a:gd name="T15" fmla="*/ 10 h 110"/>
                <a:gd name="T16" fmla="*/ 4 w 42"/>
                <a:gd name="T17" fmla="*/ 12 h 110"/>
                <a:gd name="T18" fmla="*/ 4 w 42"/>
                <a:gd name="T19" fmla="*/ 12 h 110"/>
                <a:gd name="T20" fmla="*/ 4 w 42"/>
                <a:gd name="T21" fmla="*/ 12 h 110"/>
                <a:gd name="T22" fmla="*/ 4 w 42"/>
                <a:gd name="T23" fmla="*/ 12 h 110"/>
                <a:gd name="T24" fmla="*/ 4 w 42"/>
                <a:gd name="T25" fmla="*/ 12 h 110"/>
                <a:gd name="T26" fmla="*/ 4 w 42"/>
                <a:gd name="T27" fmla="*/ 12 h 110"/>
                <a:gd name="T28" fmla="*/ 5 w 42"/>
                <a:gd name="T29" fmla="*/ 12 h 110"/>
                <a:gd name="T30" fmla="*/ 5 w 42"/>
                <a:gd name="T31" fmla="*/ 12 h 110"/>
                <a:gd name="T32" fmla="*/ 5 w 42"/>
                <a:gd name="T33" fmla="*/ 12 h 110"/>
                <a:gd name="T34" fmla="*/ 5 w 42"/>
                <a:gd name="T35" fmla="*/ 12 h 110"/>
                <a:gd name="T36" fmla="*/ 5 w 42"/>
                <a:gd name="T37" fmla="*/ 12 h 110"/>
                <a:gd name="T38" fmla="*/ 3 w 42"/>
                <a:gd name="T39" fmla="*/ 10 h 110"/>
                <a:gd name="T40" fmla="*/ 2 w 42"/>
                <a:gd name="T41" fmla="*/ 8 h 110"/>
                <a:gd name="T42" fmla="*/ 2 w 42"/>
                <a:gd name="T43" fmla="*/ 6 h 110"/>
                <a:gd name="T44" fmla="*/ 1 w 42"/>
                <a:gd name="T45" fmla="*/ 4 h 110"/>
                <a:gd name="T46" fmla="*/ 1 w 42"/>
                <a:gd name="T47" fmla="*/ 3 h 110"/>
                <a:gd name="T48" fmla="*/ 1 w 42"/>
                <a:gd name="T49" fmla="*/ 2 h 110"/>
                <a:gd name="T50" fmla="*/ 1 w 42"/>
                <a:gd name="T51" fmla="*/ 1 h 110"/>
                <a:gd name="T52" fmla="*/ 1 w 42"/>
                <a:gd name="T53" fmla="*/ 0 h 110"/>
                <a:gd name="T54" fmla="*/ 1 w 42"/>
                <a:gd name="T55" fmla="*/ 0 h 110"/>
                <a:gd name="T56" fmla="*/ 1 w 42"/>
                <a:gd name="T57" fmla="*/ 0 h 110"/>
                <a:gd name="T58" fmla="*/ 1 w 42"/>
                <a:gd name="T59" fmla="*/ 0 h 110"/>
                <a:gd name="T60" fmla="*/ 1 w 42"/>
                <a:gd name="T61" fmla="*/ 0 h 110"/>
                <a:gd name="T62" fmla="*/ 0 w 42"/>
                <a:gd name="T63" fmla="*/ 0 h 110"/>
                <a:gd name="T64" fmla="*/ 0 w 42"/>
                <a:gd name="T65" fmla="*/ 0 h 110"/>
                <a:gd name="T66" fmla="*/ 0 w 42"/>
                <a:gd name="T67" fmla="*/ 0 h 110"/>
                <a:gd name="T68" fmla="*/ 0 w 42"/>
                <a:gd name="T69" fmla="*/ 0 h 110"/>
                <a:gd name="T70" fmla="*/ 0 w 42"/>
                <a:gd name="T71" fmla="*/ 0 h 110"/>
                <a:gd name="T72" fmla="*/ 0 w 42"/>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
                <a:gd name="T112" fmla="*/ 0 h 110"/>
                <a:gd name="T113" fmla="*/ 42 w 42"/>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 h="110">
                  <a:moveTo>
                    <a:pt x="0" y="4"/>
                  </a:moveTo>
                  <a:lnTo>
                    <a:pt x="0" y="7"/>
                  </a:lnTo>
                  <a:lnTo>
                    <a:pt x="0" y="15"/>
                  </a:lnTo>
                  <a:lnTo>
                    <a:pt x="1" y="25"/>
                  </a:lnTo>
                  <a:lnTo>
                    <a:pt x="3" y="39"/>
                  </a:lnTo>
                  <a:lnTo>
                    <a:pt x="6" y="54"/>
                  </a:lnTo>
                  <a:lnTo>
                    <a:pt x="13" y="71"/>
                  </a:lnTo>
                  <a:lnTo>
                    <a:pt x="21" y="90"/>
                  </a:lnTo>
                  <a:lnTo>
                    <a:pt x="34" y="108"/>
                  </a:lnTo>
                  <a:lnTo>
                    <a:pt x="35" y="109"/>
                  </a:lnTo>
                  <a:lnTo>
                    <a:pt x="38" y="110"/>
                  </a:lnTo>
                  <a:lnTo>
                    <a:pt x="39" y="110"/>
                  </a:lnTo>
                  <a:lnTo>
                    <a:pt x="40" y="109"/>
                  </a:lnTo>
                  <a:lnTo>
                    <a:pt x="41" y="108"/>
                  </a:lnTo>
                  <a:lnTo>
                    <a:pt x="42" y="107"/>
                  </a:lnTo>
                  <a:lnTo>
                    <a:pt x="42" y="105"/>
                  </a:lnTo>
                  <a:lnTo>
                    <a:pt x="41" y="104"/>
                  </a:lnTo>
                  <a:lnTo>
                    <a:pt x="29" y="86"/>
                  </a:lnTo>
                  <a:lnTo>
                    <a:pt x="20" y="69"/>
                  </a:lnTo>
                  <a:lnTo>
                    <a:pt x="14" y="52"/>
                  </a:lnTo>
                  <a:lnTo>
                    <a:pt x="11" y="37"/>
                  </a:lnTo>
                  <a:lnTo>
                    <a:pt x="9" y="24"/>
                  </a:lnTo>
                  <a:lnTo>
                    <a:pt x="7" y="14"/>
                  </a:lnTo>
                  <a:lnTo>
                    <a:pt x="7" y="6"/>
                  </a:lnTo>
                  <a:lnTo>
                    <a:pt x="7" y="4"/>
                  </a:lnTo>
                  <a:lnTo>
                    <a:pt x="7" y="3"/>
                  </a:lnTo>
                  <a:lnTo>
                    <a:pt x="6" y="2"/>
                  </a:lnTo>
                  <a:lnTo>
                    <a:pt x="5" y="1"/>
                  </a:lnTo>
                  <a:lnTo>
                    <a:pt x="4" y="0"/>
                  </a:lnTo>
                  <a:lnTo>
                    <a:pt x="3" y="0"/>
                  </a:lnTo>
                  <a:lnTo>
                    <a:pt x="1" y="1"/>
                  </a:lnTo>
                  <a:lnTo>
                    <a:pt x="0" y="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4" name="Freeform 160"/>
            <p:cNvSpPr>
              <a:spLocks/>
            </p:cNvSpPr>
            <p:nvPr/>
          </p:nvSpPr>
          <p:spPr bwMode="auto">
            <a:xfrm>
              <a:off x="869" y="2350"/>
              <a:ext cx="14" cy="37"/>
            </a:xfrm>
            <a:custGeom>
              <a:avLst/>
              <a:gdLst>
                <a:gd name="T0" fmla="*/ 0 w 42"/>
                <a:gd name="T1" fmla="*/ 0 h 110"/>
                <a:gd name="T2" fmla="*/ 0 w 42"/>
                <a:gd name="T3" fmla="*/ 1 h 110"/>
                <a:gd name="T4" fmla="*/ 0 w 42"/>
                <a:gd name="T5" fmla="*/ 2 h 110"/>
                <a:gd name="T6" fmla="*/ 0 w 42"/>
                <a:gd name="T7" fmla="*/ 3 h 110"/>
                <a:gd name="T8" fmla="*/ 0 w 42"/>
                <a:gd name="T9" fmla="*/ 4 h 110"/>
                <a:gd name="T10" fmla="*/ 1 w 42"/>
                <a:gd name="T11" fmla="*/ 6 h 110"/>
                <a:gd name="T12" fmla="*/ 1 w 42"/>
                <a:gd name="T13" fmla="*/ 8 h 110"/>
                <a:gd name="T14" fmla="*/ 3 w 42"/>
                <a:gd name="T15" fmla="*/ 10 h 110"/>
                <a:gd name="T16" fmla="*/ 4 w 42"/>
                <a:gd name="T17" fmla="*/ 12 h 110"/>
                <a:gd name="T18" fmla="*/ 4 w 42"/>
                <a:gd name="T19" fmla="*/ 12 h 110"/>
                <a:gd name="T20" fmla="*/ 4 w 42"/>
                <a:gd name="T21" fmla="*/ 12 h 110"/>
                <a:gd name="T22" fmla="*/ 4 w 42"/>
                <a:gd name="T23" fmla="*/ 12 h 110"/>
                <a:gd name="T24" fmla="*/ 4 w 42"/>
                <a:gd name="T25" fmla="*/ 12 h 110"/>
                <a:gd name="T26" fmla="*/ 4 w 42"/>
                <a:gd name="T27" fmla="*/ 12 h 110"/>
                <a:gd name="T28" fmla="*/ 5 w 42"/>
                <a:gd name="T29" fmla="*/ 12 h 110"/>
                <a:gd name="T30" fmla="*/ 5 w 42"/>
                <a:gd name="T31" fmla="*/ 12 h 110"/>
                <a:gd name="T32" fmla="*/ 5 w 42"/>
                <a:gd name="T33" fmla="*/ 12 h 110"/>
                <a:gd name="T34" fmla="*/ 5 w 42"/>
                <a:gd name="T35" fmla="*/ 12 h 110"/>
                <a:gd name="T36" fmla="*/ 5 w 42"/>
                <a:gd name="T37" fmla="*/ 12 h 110"/>
                <a:gd name="T38" fmla="*/ 3 w 42"/>
                <a:gd name="T39" fmla="*/ 10 h 110"/>
                <a:gd name="T40" fmla="*/ 2 w 42"/>
                <a:gd name="T41" fmla="*/ 8 h 110"/>
                <a:gd name="T42" fmla="*/ 2 w 42"/>
                <a:gd name="T43" fmla="*/ 6 h 110"/>
                <a:gd name="T44" fmla="*/ 1 w 42"/>
                <a:gd name="T45" fmla="*/ 4 h 110"/>
                <a:gd name="T46" fmla="*/ 1 w 42"/>
                <a:gd name="T47" fmla="*/ 3 h 110"/>
                <a:gd name="T48" fmla="*/ 1 w 42"/>
                <a:gd name="T49" fmla="*/ 1 h 110"/>
                <a:gd name="T50" fmla="*/ 1 w 42"/>
                <a:gd name="T51" fmla="*/ 1 h 110"/>
                <a:gd name="T52" fmla="*/ 1 w 42"/>
                <a:gd name="T53" fmla="*/ 0 h 110"/>
                <a:gd name="T54" fmla="*/ 1 w 42"/>
                <a:gd name="T55" fmla="*/ 0 h 110"/>
                <a:gd name="T56" fmla="*/ 1 w 42"/>
                <a:gd name="T57" fmla="*/ 0 h 110"/>
                <a:gd name="T58" fmla="*/ 1 w 42"/>
                <a:gd name="T59" fmla="*/ 0 h 110"/>
                <a:gd name="T60" fmla="*/ 1 w 42"/>
                <a:gd name="T61" fmla="*/ 0 h 110"/>
                <a:gd name="T62" fmla="*/ 1 w 42"/>
                <a:gd name="T63" fmla="*/ 0 h 110"/>
                <a:gd name="T64" fmla="*/ 0 w 42"/>
                <a:gd name="T65" fmla="*/ 0 h 110"/>
                <a:gd name="T66" fmla="*/ 0 w 42"/>
                <a:gd name="T67" fmla="*/ 0 h 110"/>
                <a:gd name="T68" fmla="*/ 0 w 42"/>
                <a:gd name="T69" fmla="*/ 0 h 110"/>
                <a:gd name="T70" fmla="*/ 0 w 42"/>
                <a:gd name="T71" fmla="*/ 0 h 110"/>
                <a:gd name="T72" fmla="*/ 0 w 42"/>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
                <a:gd name="T112" fmla="*/ 0 h 110"/>
                <a:gd name="T113" fmla="*/ 42 w 42"/>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 h="110">
                  <a:moveTo>
                    <a:pt x="0" y="3"/>
                  </a:moveTo>
                  <a:lnTo>
                    <a:pt x="0" y="6"/>
                  </a:lnTo>
                  <a:lnTo>
                    <a:pt x="0" y="14"/>
                  </a:lnTo>
                  <a:lnTo>
                    <a:pt x="1" y="25"/>
                  </a:lnTo>
                  <a:lnTo>
                    <a:pt x="4" y="38"/>
                  </a:lnTo>
                  <a:lnTo>
                    <a:pt x="7" y="54"/>
                  </a:lnTo>
                  <a:lnTo>
                    <a:pt x="13" y="71"/>
                  </a:lnTo>
                  <a:lnTo>
                    <a:pt x="23" y="89"/>
                  </a:lnTo>
                  <a:lnTo>
                    <a:pt x="35" y="108"/>
                  </a:lnTo>
                  <a:lnTo>
                    <a:pt x="36" y="109"/>
                  </a:lnTo>
                  <a:lnTo>
                    <a:pt x="38" y="110"/>
                  </a:lnTo>
                  <a:lnTo>
                    <a:pt x="39" y="110"/>
                  </a:lnTo>
                  <a:lnTo>
                    <a:pt x="40" y="109"/>
                  </a:lnTo>
                  <a:lnTo>
                    <a:pt x="41" y="108"/>
                  </a:lnTo>
                  <a:lnTo>
                    <a:pt x="42" y="107"/>
                  </a:lnTo>
                  <a:lnTo>
                    <a:pt x="42" y="104"/>
                  </a:lnTo>
                  <a:lnTo>
                    <a:pt x="41" y="103"/>
                  </a:lnTo>
                  <a:lnTo>
                    <a:pt x="30" y="86"/>
                  </a:lnTo>
                  <a:lnTo>
                    <a:pt x="21" y="68"/>
                  </a:lnTo>
                  <a:lnTo>
                    <a:pt x="14" y="52"/>
                  </a:lnTo>
                  <a:lnTo>
                    <a:pt x="11" y="36"/>
                  </a:lnTo>
                  <a:lnTo>
                    <a:pt x="9" y="24"/>
                  </a:lnTo>
                  <a:lnTo>
                    <a:pt x="8" y="13"/>
                  </a:lnTo>
                  <a:lnTo>
                    <a:pt x="8" y="6"/>
                  </a:lnTo>
                  <a:lnTo>
                    <a:pt x="8" y="4"/>
                  </a:lnTo>
                  <a:lnTo>
                    <a:pt x="8" y="3"/>
                  </a:lnTo>
                  <a:lnTo>
                    <a:pt x="7" y="1"/>
                  </a:lnTo>
                  <a:lnTo>
                    <a:pt x="6" y="0"/>
                  </a:lnTo>
                  <a:lnTo>
                    <a:pt x="5" y="0"/>
                  </a:lnTo>
                  <a:lnTo>
                    <a:pt x="4" y="0"/>
                  </a:lnTo>
                  <a:lnTo>
                    <a:pt x="3" y="1"/>
                  </a:lnTo>
                  <a:lnTo>
                    <a:pt x="1"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5" name="Freeform 161"/>
            <p:cNvSpPr>
              <a:spLocks/>
            </p:cNvSpPr>
            <p:nvPr/>
          </p:nvSpPr>
          <p:spPr bwMode="auto">
            <a:xfrm>
              <a:off x="827" y="2383"/>
              <a:ext cx="14" cy="36"/>
            </a:xfrm>
            <a:custGeom>
              <a:avLst/>
              <a:gdLst>
                <a:gd name="T0" fmla="*/ 0 w 41"/>
                <a:gd name="T1" fmla="*/ 0 h 110"/>
                <a:gd name="T2" fmla="*/ 0 w 41"/>
                <a:gd name="T3" fmla="*/ 1 h 110"/>
                <a:gd name="T4" fmla="*/ 0 w 41"/>
                <a:gd name="T5" fmla="*/ 2 h 110"/>
                <a:gd name="T6" fmla="*/ 0 w 41"/>
                <a:gd name="T7" fmla="*/ 3 h 110"/>
                <a:gd name="T8" fmla="*/ 0 w 41"/>
                <a:gd name="T9" fmla="*/ 4 h 110"/>
                <a:gd name="T10" fmla="*/ 1 w 41"/>
                <a:gd name="T11" fmla="*/ 6 h 110"/>
                <a:gd name="T12" fmla="*/ 1 w 41"/>
                <a:gd name="T13" fmla="*/ 8 h 110"/>
                <a:gd name="T14" fmla="*/ 3 w 41"/>
                <a:gd name="T15" fmla="*/ 9 h 110"/>
                <a:gd name="T16" fmla="*/ 4 w 41"/>
                <a:gd name="T17" fmla="*/ 11 h 110"/>
                <a:gd name="T18" fmla="*/ 4 w 41"/>
                <a:gd name="T19" fmla="*/ 11 h 110"/>
                <a:gd name="T20" fmla="*/ 4 w 41"/>
                <a:gd name="T21" fmla="*/ 12 h 110"/>
                <a:gd name="T22" fmla="*/ 4 w 41"/>
                <a:gd name="T23" fmla="*/ 12 h 110"/>
                <a:gd name="T24" fmla="*/ 4 w 41"/>
                <a:gd name="T25" fmla="*/ 12 h 110"/>
                <a:gd name="T26" fmla="*/ 4 w 41"/>
                <a:gd name="T27" fmla="*/ 12 h 110"/>
                <a:gd name="T28" fmla="*/ 5 w 41"/>
                <a:gd name="T29" fmla="*/ 11 h 110"/>
                <a:gd name="T30" fmla="*/ 5 w 41"/>
                <a:gd name="T31" fmla="*/ 11 h 110"/>
                <a:gd name="T32" fmla="*/ 5 w 41"/>
                <a:gd name="T33" fmla="*/ 11 h 110"/>
                <a:gd name="T34" fmla="*/ 5 w 41"/>
                <a:gd name="T35" fmla="*/ 11 h 110"/>
                <a:gd name="T36" fmla="*/ 5 w 41"/>
                <a:gd name="T37" fmla="*/ 11 h 110"/>
                <a:gd name="T38" fmla="*/ 3 w 41"/>
                <a:gd name="T39" fmla="*/ 9 h 110"/>
                <a:gd name="T40" fmla="*/ 2 w 41"/>
                <a:gd name="T41" fmla="*/ 7 h 110"/>
                <a:gd name="T42" fmla="*/ 2 w 41"/>
                <a:gd name="T43" fmla="*/ 6 h 110"/>
                <a:gd name="T44" fmla="*/ 1 w 41"/>
                <a:gd name="T45" fmla="*/ 4 h 110"/>
                <a:gd name="T46" fmla="*/ 1 w 41"/>
                <a:gd name="T47" fmla="*/ 3 h 110"/>
                <a:gd name="T48" fmla="*/ 1 w 41"/>
                <a:gd name="T49" fmla="*/ 1 h 110"/>
                <a:gd name="T50" fmla="*/ 1 w 41"/>
                <a:gd name="T51" fmla="*/ 1 h 110"/>
                <a:gd name="T52" fmla="*/ 1 w 41"/>
                <a:gd name="T53" fmla="*/ 0 h 110"/>
                <a:gd name="T54" fmla="*/ 1 w 41"/>
                <a:gd name="T55" fmla="*/ 0 h 110"/>
                <a:gd name="T56" fmla="*/ 1 w 41"/>
                <a:gd name="T57" fmla="*/ 0 h 110"/>
                <a:gd name="T58" fmla="*/ 1 w 41"/>
                <a:gd name="T59" fmla="*/ 0 h 110"/>
                <a:gd name="T60" fmla="*/ 1 w 41"/>
                <a:gd name="T61" fmla="*/ 0 h 110"/>
                <a:gd name="T62" fmla="*/ 1 w 41"/>
                <a:gd name="T63" fmla="*/ 0 h 110"/>
                <a:gd name="T64" fmla="*/ 0 w 41"/>
                <a:gd name="T65" fmla="*/ 0 h 110"/>
                <a:gd name="T66" fmla="*/ 0 w 41"/>
                <a:gd name="T67" fmla="*/ 0 h 110"/>
                <a:gd name="T68" fmla="*/ 0 w 41"/>
                <a:gd name="T69" fmla="*/ 0 h 110"/>
                <a:gd name="T70" fmla="*/ 0 w 41"/>
                <a:gd name="T71" fmla="*/ 0 h 110"/>
                <a:gd name="T72" fmla="*/ 0 w 41"/>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
                <a:gd name="T112" fmla="*/ 0 h 110"/>
                <a:gd name="T113" fmla="*/ 41 w 41"/>
                <a:gd name="T114" fmla="*/ 110 h 1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 h="110">
                  <a:moveTo>
                    <a:pt x="0" y="3"/>
                  </a:moveTo>
                  <a:lnTo>
                    <a:pt x="0" y="6"/>
                  </a:lnTo>
                  <a:lnTo>
                    <a:pt x="0" y="14"/>
                  </a:lnTo>
                  <a:lnTo>
                    <a:pt x="1" y="25"/>
                  </a:lnTo>
                  <a:lnTo>
                    <a:pt x="4" y="38"/>
                  </a:lnTo>
                  <a:lnTo>
                    <a:pt x="7" y="54"/>
                  </a:lnTo>
                  <a:lnTo>
                    <a:pt x="13" y="71"/>
                  </a:lnTo>
                  <a:lnTo>
                    <a:pt x="22" y="90"/>
                  </a:lnTo>
                  <a:lnTo>
                    <a:pt x="35" y="108"/>
                  </a:lnTo>
                  <a:lnTo>
                    <a:pt x="36" y="109"/>
                  </a:lnTo>
                  <a:lnTo>
                    <a:pt x="37" y="110"/>
                  </a:lnTo>
                  <a:lnTo>
                    <a:pt x="38" y="110"/>
                  </a:lnTo>
                  <a:lnTo>
                    <a:pt x="39" y="109"/>
                  </a:lnTo>
                  <a:lnTo>
                    <a:pt x="40" y="108"/>
                  </a:lnTo>
                  <a:lnTo>
                    <a:pt x="41" y="106"/>
                  </a:lnTo>
                  <a:lnTo>
                    <a:pt x="41" y="105"/>
                  </a:lnTo>
                  <a:lnTo>
                    <a:pt x="40" y="104"/>
                  </a:lnTo>
                  <a:lnTo>
                    <a:pt x="28" y="86"/>
                  </a:lnTo>
                  <a:lnTo>
                    <a:pt x="20" y="68"/>
                  </a:lnTo>
                  <a:lnTo>
                    <a:pt x="14" y="52"/>
                  </a:lnTo>
                  <a:lnTo>
                    <a:pt x="10" y="37"/>
                  </a:lnTo>
                  <a:lnTo>
                    <a:pt x="9" y="24"/>
                  </a:lnTo>
                  <a:lnTo>
                    <a:pt x="8" y="13"/>
                  </a:lnTo>
                  <a:lnTo>
                    <a:pt x="8" y="6"/>
                  </a:lnTo>
                  <a:lnTo>
                    <a:pt x="8" y="4"/>
                  </a:lnTo>
                  <a:lnTo>
                    <a:pt x="8" y="3"/>
                  </a:lnTo>
                  <a:lnTo>
                    <a:pt x="7" y="1"/>
                  </a:lnTo>
                  <a:lnTo>
                    <a:pt x="6" y="0"/>
                  </a:lnTo>
                  <a:lnTo>
                    <a:pt x="5" y="0"/>
                  </a:lnTo>
                  <a:lnTo>
                    <a:pt x="4" y="0"/>
                  </a:lnTo>
                  <a:lnTo>
                    <a:pt x="1" y="1"/>
                  </a:lnTo>
                  <a:lnTo>
                    <a:pt x="0"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6" name="Freeform 162"/>
            <p:cNvSpPr>
              <a:spLocks/>
            </p:cNvSpPr>
            <p:nvPr/>
          </p:nvSpPr>
          <p:spPr bwMode="auto">
            <a:xfrm>
              <a:off x="790" y="2417"/>
              <a:ext cx="11" cy="28"/>
            </a:xfrm>
            <a:custGeom>
              <a:avLst/>
              <a:gdLst>
                <a:gd name="T0" fmla="*/ 1 w 33"/>
                <a:gd name="T1" fmla="*/ 0 h 82"/>
                <a:gd name="T2" fmla="*/ 0 w 33"/>
                <a:gd name="T3" fmla="*/ 0 h 82"/>
                <a:gd name="T4" fmla="*/ 0 w 33"/>
                <a:gd name="T5" fmla="*/ 1 h 82"/>
                <a:gd name="T6" fmla="*/ 0 w 33"/>
                <a:gd name="T7" fmla="*/ 1 h 82"/>
                <a:gd name="T8" fmla="*/ 0 w 33"/>
                <a:gd name="T9" fmla="*/ 3 h 82"/>
                <a:gd name="T10" fmla="*/ 0 w 33"/>
                <a:gd name="T11" fmla="*/ 4 h 82"/>
                <a:gd name="T12" fmla="*/ 1 w 33"/>
                <a:gd name="T13" fmla="*/ 5 h 82"/>
                <a:gd name="T14" fmla="*/ 1 w 33"/>
                <a:gd name="T15" fmla="*/ 7 h 82"/>
                <a:gd name="T16" fmla="*/ 3 w 33"/>
                <a:gd name="T17" fmla="*/ 9 h 82"/>
                <a:gd name="T18" fmla="*/ 3 w 33"/>
                <a:gd name="T19" fmla="*/ 9 h 82"/>
                <a:gd name="T20" fmla="*/ 3 w 33"/>
                <a:gd name="T21" fmla="*/ 10 h 82"/>
                <a:gd name="T22" fmla="*/ 3 w 33"/>
                <a:gd name="T23" fmla="*/ 10 h 82"/>
                <a:gd name="T24" fmla="*/ 3 w 33"/>
                <a:gd name="T25" fmla="*/ 10 h 82"/>
                <a:gd name="T26" fmla="*/ 3 w 33"/>
                <a:gd name="T27" fmla="*/ 10 h 82"/>
                <a:gd name="T28" fmla="*/ 4 w 33"/>
                <a:gd name="T29" fmla="*/ 9 h 82"/>
                <a:gd name="T30" fmla="*/ 4 w 33"/>
                <a:gd name="T31" fmla="*/ 9 h 82"/>
                <a:gd name="T32" fmla="*/ 4 w 33"/>
                <a:gd name="T33" fmla="*/ 9 h 82"/>
                <a:gd name="T34" fmla="*/ 4 w 33"/>
                <a:gd name="T35" fmla="*/ 9 h 82"/>
                <a:gd name="T36" fmla="*/ 4 w 33"/>
                <a:gd name="T37" fmla="*/ 9 h 82"/>
                <a:gd name="T38" fmla="*/ 2 w 33"/>
                <a:gd name="T39" fmla="*/ 7 h 82"/>
                <a:gd name="T40" fmla="*/ 1 w 33"/>
                <a:gd name="T41" fmla="*/ 5 h 82"/>
                <a:gd name="T42" fmla="*/ 1 w 33"/>
                <a:gd name="T43" fmla="*/ 4 h 82"/>
                <a:gd name="T44" fmla="*/ 1 w 33"/>
                <a:gd name="T45" fmla="*/ 3 h 82"/>
                <a:gd name="T46" fmla="*/ 1 w 33"/>
                <a:gd name="T47" fmla="*/ 2 h 82"/>
                <a:gd name="T48" fmla="*/ 1 w 33"/>
                <a:gd name="T49" fmla="*/ 1 h 82"/>
                <a:gd name="T50" fmla="*/ 1 w 33"/>
                <a:gd name="T51" fmla="*/ 1 h 82"/>
                <a:gd name="T52" fmla="*/ 1 w 33"/>
                <a:gd name="T53" fmla="*/ 1 h 82"/>
                <a:gd name="T54" fmla="*/ 1 w 33"/>
                <a:gd name="T55" fmla="*/ 1 h 82"/>
                <a:gd name="T56" fmla="*/ 1 w 33"/>
                <a:gd name="T57" fmla="*/ 0 h 82"/>
                <a:gd name="T58" fmla="*/ 1 w 33"/>
                <a:gd name="T59" fmla="*/ 0 h 82"/>
                <a:gd name="T60" fmla="*/ 1 w 33"/>
                <a:gd name="T61" fmla="*/ 0 h 82"/>
                <a:gd name="T62" fmla="*/ 1 w 33"/>
                <a:gd name="T63" fmla="*/ 0 h 82"/>
                <a:gd name="T64" fmla="*/ 1 w 33"/>
                <a:gd name="T65" fmla="*/ 0 h 82"/>
                <a:gd name="T66" fmla="*/ 1 w 33"/>
                <a:gd name="T67" fmla="*/ 0 h 82"/>
                <a:gd name="T68" fmla="*/ 1 w 33"/>
                <a:gd name="T69" fmla="*/ 0 h 82"/>
                <a:gd name="T70" fmla="*/ 1 w 33"/>
                <a:gd name="T71" fmla="*/ 0 h 82"/>
                <a:gd name="T72" fmla="*/ 1 w 33"/>
                <a:gd name="T73" fmla="*/ 0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3"/>
                <a:gd name="T112" fmla="*/ 0 h 82"/>
                <a:gd name="T113" fmla="*/ 33 w 33"/>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3" h="82">
                  <a:moveTo>
                    <a:pt x="5" y="1"/>
                  </a:moveTo>
                  <a:lnTo>
                    <a:pt x="3" y="3"/>
                  </a:lnTo>
                  <a:lnTo>
                    <a:pt x="1" y="6"/>
                  </a:lnTo>
                  <a:lnTo>
                    <a:pt x="0" y="13"/>
                  </a:lnTo>
                  <a:lnTo>
                    <a:pt x="0" y="22"/>
                  </a:lnTo>
                  <a:lnTo>
                    <a:pt x="1" y="33"/>
                  </a:lnTo>
                  <a:lnTo>
                    <a:pt x="6" y="46"/>
                  </a:lnTo>
                  <a:lnTo>
                    <a:pt x="13" y="62"/>
                  </a:lnTo>
                  <a:lnTo>
                    <a:pt x="25" y="79"/>
                  </a:lnTo>
                  <a:lnTo>
                    <a:pt x="26" y="81"/>
                  </a:lnTo>
                  <a:lnTo>
                    <a:pt x="28" y="82"/>
                  </a:lnTo>
                  <a:lnTo>
                    <a:pt x="29" y="82"/>
                  </a:lnTo>
                  <a:lnTo>
                    <a:pt x="30" y="81"/>
                  </a:lnTo>
                  <a:lnTo>
                    <a:pt x="32" y="79"/>
                  </a:lnTo>
                  <a:lnTo>
                    <a:pt x="33" y="78"/>
                  </a:lnTo>
                  <a:lnTo>
                    <a:pt x="33" y="76"/>
                  </a:lnTo>
                  <a:lnTo>
                    <a:pt x="32" y="75"/>
                  </a:lnTo>
                  <a:lnTo>
                    <a:pt x="21" y="59"/>
                  </a:lnTo>
                  <a:lnTo>
                    <a:pt x="13" y="45"/>
                  </a:lnTo>
                  <a:lnTo>
                    <a:pt x="9" y="33"/>
                  </a:lnTo>
                  <a:lnTo>
                    <a:pt x="8" y="23"/>
                  </a:lnTo>
                  <a:lnTo>
                    <a:pt x="8" y="15"/>
                  </a:lnTo>
                  <a:lnTo>
                    <a:pt x="9" y="9"/>
                  </a:lnTo>
                  <a:lnTo>
                    <a:pt x="10" y="6"/>
                  </a:lnTo>
                  <a:lnTo>
                    <a:pt x="11" y="5"/>
                  </a:lnTo>
                  <a:lnTo>
                    <a:pt x="12" y="4"/>
                  </a:lnTo>
                  <a:lnTo>
                    <a:pt x="12" y="2"/>
                  </a:lnTo>
                  <a:lnTo>
                    <a:pt x="11" y="1"/>
                  </a:lnTo>
                  <a:lnTo>
                    <a:pt x="10" y="0"/>
                  </a:lnTo>
                  <a:lnTo>
                    <a:pt x="9" y="0"/>
                  </a:lnTo>
                  <a:lnTo>
                    <a:pt x="7" y="0"/>
                  </a:lnTo>
                  <a:lnTo>
                    <a:pt x="6" y="0"/>
                  </a:lnTo>
                  <a:lnTo>
                    <a:pt x="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7" name="Freeform 163"/>
            <p:cNvSpPr>
              <a:spLocks/>
            </p:cNvSpPr>
            <p:nvPr/>
          </p:nvSpPr>
          <p:spPr bwMode="auto">
            <a:xfrm>
              <a:off x="809" y="2404"/>
              <a:ext cx="12" cy="24"/>
            </a:xfrm>
            <a:custGeom>
              <a:avLst/>
              <a:gdLst>
                <a:gd name="T0" fmla="*/ 0 w 36"/>
                <a:gd name="T1" fmla="*/ 0 h 71"/>
                <a:gd name="T2" fmla="*/ 1 w 36"/>
                <a:gd name="T3" fmla="*/ 2 h 71"/>
                <a:gd name="T4" fmla="*/ 1 w 36"/>
                <a:gd name="T5" fmla="*/ 4 h 71"/>
                <a:gd name="T6" fmla="*/ 2 w 36"/>
                <a:gd name="T7" fmla="*/ 6 h 71"/>
                <a:gd name="T8" fmla="*/ 3 w 36"/>
                <a:gd name="T9" fmla="*/ 8 h 71"/>
                <a:gd name="T10" fmla="*/ 3 w 36"/>
                <a:gd name="T11" fmla="*/ 8 h 71"/>
                <a:gd name="T12" fmla="*/ 4 w 36"/>
                <a:gd name="T13" fmla="*/ 8 h 71"/>
                <a:gd name="T14" fmla="*/ 4 w 36"/>
                <a:gd name="T15" fmla="*/ 8 h 71"/>
                <a:gd name="T16" fmla="*/ 4 w 36"/>
                <a:gd name="T17" fmla="*/ 8 h 71"/>
                <a:gd name="T18" fmla="*/ 4 w 36"/>
                <a:gd name="T19" fmla="*/ 8 h 71"/>
                <a:gd name="T20" fmla="*/ 4 w 36"/>
                <a:gd name="T21" fmla="*/ 8 h 71"/>
                <a:gd name="T22" fmla="*/ 4 w 36"/>
                <a:gd name="T23" fmla="*/ 8 h 71"/>
                <a:gd name="T24" fmla="*/ 4 w 36"/>
                <a:gd name="T25" fmla="*/ 8 h 71"/>
                <a:gd name="T26" fmla="*/ 4 w 36"/>
                <a:gd name="T27" fmla="*/ 7 h 71"/>
                <a:gd name="T28" fmla="*/ 4 w 36"/>
                <a:gd name="T29" fmla="*/ 7 h 71"/>
                <a:gd name="T30" fmla="*/ 3 w 36"/>
                <a:gd name="T31" fmla="*/ 6 h 71"/>
                <a:gd name="T32" fmla="*/ 2 w 36"/>
                <a:gd name="T33" fmla="*/ 4 h 71"/>
                <a:gd name="T34" fmla="*/ 1 w 36"/>
                <a:gd name="T35" fmla="*/ 2 h 71"/>
                <a:gd name="T36" fmla="*/ 1 w 36"/>
                <a:gd name="T37" fmla="*/ 0 h 71"/>
                <a:gd name="T38" fmla="*/ 1 w 36"/>
                <a:gd name="T39" fmla="*/ 0 h 71"/>
                <a:gd name="T40" fmla="*/ 1 w 36"/>
                <a:gd name="T41" fmla="*/ 0 h 71"/>
                <a:gd name="T42" fmla="*/ 1 w 36"/>
                <a:gd name="T43" fmla="*/ 0 h 71"/>
                <a:gd name="T44" fmla="*/ 0 w 36"/>
                <a:gd name="T45" fmla="*/ 0 h 71"/>
                <a:gd name="T46" fmla="*/ 0 w 36"/>
                <a:gd name="T47" fmla="*/ 0 h 71"/>
                <a:gd name="T48" fmla="*/ 0 w 36"/>
                <a:gd name="T49" fmla="*/ 0 h 71"/>
                <a:gd name="T50" fmla="*/ 0 w 36"/>
                <a:gd name="T51" fmla="*/ 0 h 71"/>
                <a:gd name="T52" fmla="*/ 0 w 36"/>
                <a:gd name="T53" fmla="*/ 0 h 71"/>
                <a:gd name="T54" fmla="*/ 0 w 36"/>
                <a:gd name="T55" fmla="*/ 0 h 71"/>
                <a:gd name="T56" fmla="*/ 0 w 36"/>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
                <a:gd name="T88" fmla="*/ 0 h 71"/>
                <a:gd name="T89" fmla="*/ 36 w 36"/>
                <a:gd name="T90" fmla="*/ 71 h 7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 h="71">
                  <a:moveTo>
                    <a:pt x="0" y="3"/>
                  </a:moveTo>
                  <a:lnTo>
                    <a:pt x="6" y="21"/>
                  </a:lnTo>
                  <a:lnTo>
                    <a:pt x="12" y="39"/>
                  </a:lnTo>
                  <a:lnTo>
                    <a:pt x="21" y="55"/>
                  </a:lnTo>
                  <a:lnTo>
                    <a:pt x="31" y="69"/>
                  </a:lnTo>
                  <a:lnTo>
                    <a:pt x="32" y="70"/>
                  </a:lnTo>
                  <a:lnTo>
                    <a:pt x="33" y="71"/>
                  </a:lnTo>
                  <a:lnTo>
                    <a:pt x="34" y="71"/>
                  </a:lnTo>
                  <a:lnTo>
                    <a:pt x="35" y="70"/>
                  </a:lnTo>
                  <a:lnTo>
                    <a:pt x="36" y="69"/>
                  </a:lnTo>
                  <a:lnTo>
                    <a:pt x="36" y="68"/>
                  </a:lnTo>
                  <a:lnTo>
                    <a:pt x="36" y="67"/>
                  </a:lnTo>
                  <a:lnTo>
                    <a:pt x="35" y="66"/>
                  </a:lnTo>
                  <a:lnTo>
                    <a:pt x="25" y="52"/>
                  </a:lnTo>
                  <a:lnTo>
                    <a:pt x="18" y="35"/>
                  </a:lnTo>
                  <a:lnTo>
                    <a:pt x="11" y="19"/>
                  </a:lnTo>
                  <a:lnTo>
                    <a:pt x="6" y="2"/>
                  </a:lnTo>
                  <a:lnTo>
                    <a:pt x="6" y="1"/>
                  </a:lnTo>
                  <a:lnTo>
                    <a:pt x="5" y="1"/>
                  </a:lnTo>
                  <a:lnTo>
                    <a:pt x="4" y="0"/>
                  </a:lnTo>
                  <a:lnTo>
                    <a:pt x="2" y="0"/>
                  </a:lnTo>
                  <a:lnTo>
                    <a:pt x="1" y="1"/>
                  </a:lnTo>
                  <a:lnTo>
                    <a:pt x="0"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8" name="Freeform 164"/>
            <p:cNvSpPr>
              <a:spLocks/>
            </p:cNvSpPr>
            <p:nvPr/>
          </p:nvSpPr>
          <p:spPr bwMode="auto">
            <a:xfrm>
              <a:off x="848" y="2375"/>
              <a:ext cx="12" cy="23"/>
            </a:xfrm>
            <a:custGeom>
              <a:avLst/>
              <a:gdLst>
                <a:gd name="T0" fmla="*/ 0 w 36"/>
                <a:gd name="T1" fmla="*/ 0 h 70"/>
                <a:gd name="T2" fmla="*/ 1 w 36"/>
                <a:gd name="T3" fmla="*/ 2 h 70"/>
                <a:gd name="T4" fmla="*/ 1 w 36"/>
                <a:gd name="T5" fmla="*/ 4 h 70"/>
                <a:gd name="T6" fmla="*/ 2 w 36"/>
                <a:gd name="T7" fmla="*/ 6 h 70"/>
                <a:gd name="T8" fmla="*/ 3 w 36"/>
                <a:gd name="T9" fmla="*/ 8 h 70"/>
                <a:gd name="T10" fmla="*/ 3 w 36"/>
                <a:gd name="T11" fmla="*/ 8 h 70"/>
                <a:gd name="T12" fmla="*/ 3 w 36"/>
                <a:gd name="T13" fmla="*/ 8 h 70"/>
                <a:gd name="T14" fmla="*/ 4 w 36"/>
                <a:gd name="T15" fmla="*/ 8 h 70"/>
                <a:gd name="T16" fmla="*/ 4 w 36"/>
                <a:gd name="T17" fmla="*/ 8 h 70"/>
                <a:gd name="T18" fmla="*/ 4 w 36"/>
                <a:gd name="T19" fmla="*/ 8 h 70"/>
                <a:gd name="T20" fmla="*/ 4 w 36"/>
                <a:gd name="T21" fmla="*/ 7 h 70"/>
                <a:gd name="T22" fmla="*/ 4 w 36"/>
                <a:gd name="T23" fmla="*/ 7 h 70"/>
                <a:gd name="T24" fmla="*/ 4 w 36"/>
                <a:gd name="T25" fmla="*/ 7 h 70"/>
                <a:gd name="T26" fmla="*/ 4 w 36"/>
                <a:gd name="T27" fmla="*/ 7 h 70"/>
                <a:gd name="T28" fmla="*/ 4 w 36"/>
                <a:gd name="T29" fmla="*/ 7 h 70"/>
                <a:gd name="T30" fmla="*/ 3 w 36"/>
                <a:gd name="T31" fmla="*/ 6 h 70"/>
                <a:gd name="T32" fmla="*/ 2 w 36"/>
                <a:gd name="T33" fmla="*/ 4 h 70"/>
                <a:gd name="T34" fmla="*/ 1 w 36"/>
                <a:gd name="T35" fmla="*/ 2 h 70"/>
                <a:gd name="T36" fmla="*/ 1 w 36"/>
                <a:gd name="T37" fmla="*/ 0 h 70"/>
                <a:gd name="T38" fmla="*/ 1 w 36"/>
                <a:gd name="T39" fmla="*/ 0 h 70"/>
                <a:gd name="T40" fmla="*/ 1 w 36"/>
                <a:gd name="T41" fmla="*/ 0 h 70"/>
                <a:gd name="T42" fmla="*/ 0 w 36"/>
                <a:gd name="T43" fmla="*/ 0 h 70"/>
                <a:gd name="T44" fmla="*/ 0 w 36"/>
                <a:gd name="T45" fmla="*/ 0 h 70"/>
                <a:gd name="T46" fmla="*/ 0 w 36"/>
                <a:gd name="T47" fmla="*/ 0 h 70"/>
                <a:gd name="T48" fmla="*/ 0 w 36"/>
                <a:gd name="T49" fmla="*/ 0 h 70"/>
                <a:gd name="T50" fmla="*/ 0 w 36"/>
                <a:gd name="T51" fmla="*/ 0 h 70"/>
                <a:gd name="T52" fmla="*/ 0 w 36"/>
                <a:gd name="T53" fmla="*/ 0 h 70"/>
                <a:gd name="T54" fmla="*/ 0 w 36"/>
                <a:gd name="T55" fmla="*/ 0 h 70"/>
                <a:gd name="T56" fmla="*/ 0 w 36"/>
                <a:gd name="T57" fmla="*/ 0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
                <a:gd name="T88" fmla="*/ 0 h 70"/>
                <a:gd name="T89" fmla="*/ 36 w 36"/>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 h="70">
                  <a:moveTo>
                    <a:pt x="0" y="3"/>
                  </a:moveTo>
                  <a:lnTo>
                    <a:pt x="5" y="22"/>
                  </a:lnTo>
                  <a:lnTo>
                    <a:pt x="12" y="38"/>
                  </a:lnTo>
                  <a:lnTo>
                    <a:pt x="20" y="54"/>
                  </a:lnTo>
                  <a:lnTo>
                    <a:pt x="31" y="69"/>
                  </a:lnTo>
                  <a:lnTo>
                    <a:pt x="31" y="70"/>
                  </a:lnTo>
                  <a:lnTo>
                    <a:pt x="32" y="70"/>
                  </a:lnTo>
                  <a:lnTo>
                    <a:pt x="33" y="70"/>
                  </a:lnTo>
                  <a:lnTo>
                    <a:pt x="34" y="69"/>
                  </a:lnTo>
                  <a:lnTo>
                    <a:pt x="36" y="68"/>
                  </a:lnTo>
                  <a:lnTo>
                    <a:pt x="36" y="67"/>
                  </a:lnTo>
                  <a:lnTo>
                    <a:pt x="34" y="66"/>
                  </a:lnTo>
                  <a:lnTo>
                    <a:pt x="25" y="52"/>
                  </a:lnTo>
                  <a:lnTo>
                    <a:pt x="17" y="36"/>
                  </a:lnTo>
                  <a:lnTo>
                    <a:pt x="11" y="20"/>
                  </a:lnTo>
                  <a:lnTo>
                    <a:pt x="5" y="2"/>
                  </a:lnTo>
                  <a:lnTo>
                    <a:pt x="5" y="1"/>
                  </a:lnTo>
                  <a:lnTo>
                    <a:pt x="4" y="0"/>
                  </a:lnTo>
                  <a:lnTo>
                    <a:pt x="3" y="0"/>
                  </a:lnTo>
                  <a:lnTo>
                    <a:pt x="2" y="0"/>
                  </a:lnTo>
                  <a:lnTo>
                    <a:pt x="1" y="0"/>
                  </a:lnTo>
                  <a:lnTo>
                    <a:pt x="1" y="1"/>
                  </a:lnTo>
                  <a:lnTo>
                    <a:pt x="0"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89" name="Freeform 165"/>
            <p:cNvSpPr>
              <a:spLocks/>
            </p:cNvSpPr>
            <p:nvPr/>
          </p:nvSpPr>
          <p:spPr bwMode="auto">
            <a:xfrm>
              <a:off x="890" y="2342"/>
              <a:ext cx="12" cy="23"/>
            </a:xfrm>
            <a:custGeom>
              <a:avLst/>
              <a:gdLst>
                <a:gd name="T0" fmla="*/ 0 w 36"/>
                <a:gd name="T1" fmla="*/ 0 h 70"/>
                <a:gd name="T2" fmla="*/ 1 w 36"/>
                <a:gd name="T3" fmla="*/ 2 h 70"/>
                <a:gd name="T4" fmla="*/ 1 w 36"/>
                <a:gd name="T5" fmla="*/ 4 h 70"/>
                <a:gd name="T6" fmla="*/ 2 w 36"/>
                <a:gd name="T7" fmla="*/ 6 h 70"/>
                <a:gd name="T8" fmla="*/ 3 w 36"/>
                <a:gd name="T9" fmla="*/ 7 h 70"/>
                <a:gd name="T10" fmla="*/ 3 w 36"/>
                <a:gd name="T11" fmla="*/ 7 h 70"/>
                <a:gd name="T12" fmla="*/ 3 w 36"/>
                <a:gd name="T13" fmla="*/ 8 h 70"/>
                <a:gd name="T14" fmla="*/ 4 w 36"/>
                <a:gd name="T15" fmla="*/ 8 h 70"/>
                <a:gd name="T16" fmla="*/ 4 w 36"/>
                <a:gd name="T17" fmla="*/ 8 h 70"/>
                <a:gd name="T18" fmla="*/ 4 w 36"/>
                <a:gd name="T19" fmla="*/ 8 h 70"/>
                <a:gd name="T20" fmla="*/ 4 w 36"/>
                <a:gd name="T21" fmla="*/ 7 h 70"/>
                <a:gd name="T22" fmla="*/ 4 w 36"/>
                <a:gd name="T23" fmla="*/ 7 h 70"/>
                <a:gd name="T24" fmla="*/ 4 w 36"/>
                <a:gd name="T25" fmla="*/ 7 h 70"/>
                <a:gd name="T26" fmla="*/ 4 w 36"/>
                <a:gd name="T27" fmla="*/ 7 h 70"/>
                <a:gd name="T28" fmla="*/ 4 w 36"/>
                <a:gd name="T29" fmla="*/ 7 h 70"/>
                <a:gd name="T30" fmla="*/ 3 w 36"/>
                <a:gd name="T31" fmla="*/ 6 h 70"/>
                <a:gd name="T32" fmla="*/ 2 w 36"/>
                <a:gd name="T33" fmla="*/ 4 h 70"/>
                <a:gd name="T34" fmla="*/ 1 w 36"/>
                <a:gd name="T35" fmla="*/ 2 h 70"/>
                <a:gd name="T36" fmla="*/ 1 w 36"/>
                <a:gd name="T37" fmla="*/ 0 h 70"/>
                <a:gd name="T38" fmla="*/ 1 w 36"/>
                <a:gd name="T39" fmla="*/ 0 h 70"/>
                <a:gd name="T40" fmla="*/ 0 w 36"/>
                <a:gd name="T41" fmla="*/ 0 h 70"/>
                <a:gd name="T42" fmla="*/ 0 w 36"/>
                <a:gd name="T43" fmla="*/ 0 h 70"/>
                <a:gd name="T44" fmla="*/ 0 w 36"/>
                <a:gd name="T45" fmla="*/ 0 h 70"/>
                <a:gd name="T46" fmla="*/ 0 w 36"/>
                <a:gd name="T47" fmla="*/ 0 h 70"/>
                <a:gd name="T48" fmla="*/ 0 w 36"/>
                <a:gd name="T49" fmla="*/ 0 h 70"/>
                <a:gd name="T50" fmla="*/ 0 w 36"/>
                <a:gd name="T51" fmla="*/ 0 h 70"/>
                <a:gd name="T52" fmla="*/ 0 w 36"/>
                <a:gd name="T53" fmla="*/ 0 h 70"/>
                <a:gd name="T54" fmla="*/ 0 w 36"/>
                <a:gd name="T55" fmla="*/ 0 h 70"/>
                <a:gd name="T56" fmla="*/ 0 w 36"/>
                <a:gd name="T57" fmla="*/ 0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6"/>
                <a:gd name="T88" fmla="*/ 0 h 70"/>
                <a:gd name="T89" fmla="*/ 36 w 36"/>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6" h="70">
                  <a:moveTo>
                    <a:pt x="0" y="3"/>
                  </a:moveTo>
                  <a:lnTo>
                    <a:pt x="5" y="21"/>
                  </a:lnTo>
                  <a:lnTo>
                    <a:pt x="12" y="38"/>
                  </a:lnTo>
                  <a:lnTo>
                    <a:pt x="19" y="54"/>
                  </a:lnTo>
                  <a:lnTo>
                    <a:pt x="30" y="68"/>
                  </a:lnTo>
                  <a:lnTo>
                    <a:pt x="31" y="69"/>
                  </a:lnTo>
                  <a:lnTo>
                    <a:pt x="32" y="70"/>
                  </a:lnTo>
                  <a:lnTo>
                    <a:pt x="33" y="70"/>
                  </a:lnTo>
                  <a:lnTo>
                    <a:pt x="34" y="69"/>
                  </a:lnTo>
                  <a:lnTo>
                    <a:pt x="36" y="68"/>
                  </a:lnTo>
                  <a:lnTo>
                    <a:pt x="36" y="67"/>
                  </a:lnTo>
                  <a:lnTo>
                    <a:pt x="36" y="66"/>
                  </a:lnTo>
                  <a:lnTo>
                    <a:pt x="34" y="65"/>
                  </a:lnTo>
                  <a:lnTo>
                    <a:pt x="25" y="51"/>
                  </a:lnTo>
                  <a:lnTo>
                    <a:pt x="16" y="36"/>
                  </a:lnTo>
                  <a:lnTo>
                    <a:pt x="10" y="19"/>
                  </a:lnTo>
                  <a:lnTo>
                    <a:pt x="5" y="1"/>
                  </a:lnTo>
                  <a:lnTo>
                    <a:pt x="4" y="0"/>
                  </a:lnTo>
                  <a:lnTo>
                    <a:pt x="3" y="0"/>
                  </a:lnTo>
                  <a:lnTo>
                    <a:pt x="2" y="0"/>
                  </a:lnTo>
                  <a:lnTo>
                    <a:pt x="1" y="0"/>
                  </a:lnTo>
                  <a:lnTo>
                    <a:pt x="0" y="1"/>
                  </a:lnTo>
                  <a:lnTo>
                    <a:pt x="0"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0" name="Freeform 166"/>
            <p:cNvSpPr>
              <a:spLocks/>
            </p:cNvSpPr>
            <p:nvPr/>
          </p:nvSpPr>
          <p:spPr bwMode="auto">
            <a:xfrm>
              <a:off x="769" y="2436"/>
              <a:ext cx="11" cy="23"/>
            </a:xfrm>
            <a:custGeom>
              <a:avLst/>
              <a:gdLst>
                <a:gd name="T0" fmla="*/ 0 w 34"/>
                <a:gd name="T1" fmla="*/ 0 h 70"/>
                <a:gd name="T2" fmla="*/ 0 w 34"/>
                <a:gd name="T3" fmla="*/ 2 h 70"/>
                <a:gd name="T4" fmla="*/ 1 w 34"/>
                <a:gd name="T5" fmla="*/ 4 h 70"/>
                <a:gd name="T6" fmla="*/ 2 w 34"/>
                <a:gd name="T7" fmla="*/ 6 h 70"/>
                <a:gd name="T8" fmla="*/ 3 w 34"/>
                <a:gd name="T9" fmla="*/ 8 h 70"/>
                <a:gd name="T10" fmla="*/ 3 w 34"/>
                <a:gd name="T11" fmla="*/ 8 h 70"/>
                <a:gd name="T12" fmla="*/ 3 w 34"/>
                <a:gd name="T13" fmla="*/ 8 h 70"/>
                <a:gd name="T14" fmla="*/ 3 w 34"/>
                <a:gd name="T15" fmla="*/ 8 h 70"/>
                <a:gd name="T16" fmla="*/ 3 w 34"/>
                <a:gd name="T17" fmla="*/ 8 h 70"/>
                <a:gd name="T18" fmla="*/ 4 w 34"/>
                <a:gd name="T19" fmla="*/ 8 h 70"/>
                <a:gd name="T20" fmla="*/ 4 w 34"/>
                <a:gd name="T21" fmla="*/ 8 h 70"/>
                <a:gd name="T22" fmla="*/ 4 w 34"/>
                <a:gd name="T23" fmla="*/ 7 h 70"/>
                <a:gd name="T24" fmla="*/ 4 w 34"/>
                <a:gd name="T25" fmla="*/ 7 h 70"/>
                <a:gd name="T26" fmla="*/ 4 w 34"/>
                <a:gd name="T27" fmla="*/ 7 h 70"/>
                <a:gd name="T28" fmla="*/ 4 w 34"/>
                <a:gd name="T29" fmla="*/ 7 h 70"/>
                <a:gd name="T30" fmla="*/ 2 w 34"/>
                <a:gd name="T31" fmla="*/ 6 h 70"/>
                <a:gd name="T32" fmla="*/ 2 w 34"/>
                <a:gd name="T33" fmla="*/ 4 h 70"/>
                <a:gd name="T34" fmla="*/ 1 w 34"/>
                <a:gd name="T35" fmla="*/ 2 h 70"/>
                <a:gd name="T36" fmla="*/ 0 w 34"/>
                <a:gd name="T37" fmla="*/ 0 h 70"/>
                <a:gd name="T38" fmla="*/ 0 w 34"/>
                <a:gd name="T39" fmla="*/ 0 h 70"/>
                <a:gd name="T40" fmla="*/ 0 w 34"/>
                <a:gd name="T41" fmla="*/ 0 h 70"/>
                <a:gd name="T42" fmla="*/ 0 w 34"/>
                <a:gd name="T43" fmla="*/ 0 h 70"/>
                <a:gd name="T44" fmla="*/ 0 w 34"/>
                <a:gd name="T45" fmla="*/ 0 h 70"/>
                <a:gd name="T46" fmla="*/ 0 w 34"/>
                <a:gd name="T47" fmla="*/ 0 h 70"/>
                <a:gd name="T48" fmla="*/ 0 w 34"/>
                <a:gd name="T49" fmla="*/ 0 h 70"/>
                <a:gd name="T50" fmla="*/ 0 w 34"/>
                <a:gd name="T51" fmla="*/ 0 h 70"/>
                <a:gd name="T52" fmla="*/ 0 w 34"/>
                <a:gd name="T53" fmla="*/ 0 h 70"/>
                <a:gd name="T54" fmla="*/ 0 w 34"/>
                <a:gd name="T55" fmla="*/ 0 h 70"/>
                <a:gd name="T56" fmla="*/ 0 w 34"/>
                <a:gd name="T57" fmla="*/ 0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70"/>
                <a:gd name="T89" fmla="*/ 34 w 34"/>
                <a:gd name="T90" fmla="*/ 70 h 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70">
                  <a:moveTo>
                    <a:pt x="0" y="3"/>
                  </a:moveTo>
                  <a:lnTo>
                    <a:pt x="4" y="21"/>
                  </a:lnTo>
                  <a:lnTo>
                    <a:pt x="10" y="39"/>
                  </a:lnTo>
                  <a:lnTo>
                    <a:pt x="19" y="55"/>
                  </a:lnTo>
                  <a:lnTo>
                    <a:pt x="30" y="69"/>
                  </a:lnTo>
                  <a:lnTo>
                    <a:pt x="31" y="70"/>
                  </a:lnTo>
                  <a:lnTo>
                    <a:pt x="32" y="70"/>
                  </a:lnTo>
                  <a:lnTo>
                    <a:pt x="33" y="70"/>
                  </a:lnTo>
                  <a:lnTo>
                    <a:pt x="34" y="69"/>
                  </a:lnTo>
                  <a:lnTo>
                    <a:pt x="34" y="68"/>
                  </a:lnTo>
                  <a:lnTo>
                    <a:pt x="34" y="67"/>
                  </a:lnTo>
                  <a:lnTo>
                    <a:pt x="33" y="66"/>
                  </a:lnTo>
                  <a:lnTo>
                    <a:pt x="23" y="52"/>
                  </a:lnTo>
                  <a:lnTo>
                    <a:pt x="16" y="35"/>
                  </a:lnTo>
                  <a:lnTo>
                    <a:pt x="9" y="19"/>
                  </a:lnTo>
                  <a:lnTo>
                    <a:pt x="4" y="2"/>
                  </a:lnTo>
                  <a:lnTo>
                    <a:pt x="4" y="1"/>
                  </a:lnTo>
                  <a:lnTo>
                    <a:pt x="3" y="1"/>
                  </a:lnTo>
                  <a:lnTo>
                    <a:pt x="3" y="0"/>
                  </a:lnTo>
                  <a:lnTo>
                    <a:pt x="2" y="0"/>
                  </a:lnTo>
                  <a:lnTo>
                    <a:pt x="1" y="0"/>
                  </a:lnTo>
                  <a:lnTo>
                    <a:pt x="0" y="1"/>
                  </a:lnTo>
                  <a:lnTo>
                    <a:pt x="0" y="2"/>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1" name="Freeform 167"/>
            <p:cNvSpPr>
              <a:spLocks/>
            </p:cNvSpPr>
            <p:nvPr/>
          </p:nvSpPr>
          <p:spPr bwMode="auto">
            <a:xfrm>
              <a:off x="1020" y="2259"/>
              <a:ext cx="53" cy="36"/>
            </a:xfrm>
            <a:custGeom>
              <a:avLst/>
              <a:gdLst>
                <a:gd name="T0" fmla="*/ 1 w 161"/>
                <a:gd name="T1" fmla="*/ 12 h 108"/>
                <a:gd name="T2" fmla="*/ 17 w 161"/>
                <a:gd name="T3" fmla="*/ 2 h 108"/>
                <a:gd name="T4" fmla="*/ 17 w 161"/>
                <a:gd name="T5" fmla="*/ 2 h 108"/>
                <a:gd name="T6" fmla="*/ 17 w 161"/>
                <a:gd name="T7" fmla="*/ 1 h 108"/>
                <a:gd name="T8" fmla="*/ 17 w 161"/>
                <a:gd name="T9" fmla="*/ 1 h 108"/>
                <a:gd name="T10" fmla="*/ 17 w 161"/>
                <a:gd name="T11" fmla="*/ 1 h 108"/>
                <a:gd name="T12" fmla="*/ 17 w 161"/>
                <a:gd name="T13" fmla="*/ 0 h 108"/>
                <a:gd name="T14" fmla="*/ 17 w 161"/>
                <a:gd name="T15" fmla="*/ 0 h 108"/>
                <a:gd name="T16" fmla="*/ 17 w 161"/>
                <a:gd name="T17" fmla="*/ 0 h 108"/>
                <a:gd name="T18" fmla="*/ 16 w 161"/>
                <a:gd name="T19" fmla="*/ 0 h 108"/>
                <a:gd name="T20" fmla="*/ 16 w 161"/>
                <a:gd name="T21" fmla="*/ 0 h 108"/>
                <a:gd name="T22" fmla="*/ 16 w 161"/>
                <a:gd name="T23" fmla="*/ 0 h 108"/>
                <a:gd name="T24" fmla="*/ 0 w 161"/>
                <a:gd name="T25" fmla="*/ 10 h 108"/>
                <a:gd name="T26" fmla="*/ 0 w 161"/>
                <a:gd name="T27" fmla="*/ 10 h 108"/>
                <a:gd name="T28" fmla="*/ 0 w 161"/>
                <a:gd name="T29" fmla="*/ 11 h 108"/>
                <a:gd name="T30" fmla="*/ 0 w 161"/>
                <a:gd name="T31" fmla="*/ 11 h 108"/>
                <a:gd name="T32" fmla="*/ 0 w 161"/>
                <a:gd name="T33" fmla="*/ 11 h 108"/>
                <a:gd name="T34" fmla="*/ 0 w 161"/>
                <a:gd name="T35" fmla="*/ 11 h 108"/>
                <a:gd name="T36" fmla="*/ 0 w 161"/>
                <a:gd name="T37" fmla="*/ 12 h 108"/>
                <a:gd name="T38" fmla="*/ 1 w 161"/>
                <a:gd name="T39" fmla="*/ 12 h 108"/>
                <a:gd name="T40" fmla="*/ 1 w 161"/>
                <a:gd name="T41" fmla="*/ 12 h 108"/>
                <a:gd name="T42" fmla="*/ 1 w 161"/>
                <a:gd name="T43" fmla="*/ 12 h 108"/>
                <a:gd name="T44" fmla="*/ 1 w 161"/>
                <a:gd name="T45" fmla="*/ 12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1"/>
                <a:gd name="T70" fmla="*/ 0 h 108"/>
                <a:gd name="T71" fmla="*/ 161 w 161"/>
                <a:gd name="T72" fmla="*/ 108 h 1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1" h="108">
                  <a:moveTo>
                    <a:pt x="11" y="107"/>
                  </a:moveTo>
                  <a:lnTo>
                    <a:pt x="158" y="14"/>
                  </a:lnTo>
                  <a:lnTo>
                    <a:pt x="160" y="12"/>
                  </a:lnTo>
                  <a:lnTo>
                    <a:pt x="161" y="8"/>
                  </a:lnTo>
                  <a:lnTo>
                    <a:pt x="161" y="6"/>
                  </a:lnTo>
                  <a:lnTo>
                    <a:pt x="160" y="3"/>
                  </a:lnTo>
                  <a:lnTo>
                    <a:pt x="158" y="1"/>
                  </a:lnTo>
                  <a:lnTo>
                    <a:pt x="155" y="0"/>
                  </a:lnTo>
                  <a:lnTo>
                    <a:pt x="152" y="0"/>
                  </a:lnTo>
                  <a:lnTo>
                    <a:pt x="149" y="1"/>
                  </a:lnTo>
                  <a:lnTo>
                    <a:pt x="4" y="94"/>
                  </a:lnTo>
                  <a:lnTo>
                    <a:pt x="1" y="96"/>
                  </a:lnTo>
                  <a:lnTo>
                    <a:pt x="0" y="98"/>
                  </a:lnTo>
                  <a:lnTo>
                    <a:pt x="0" y="101"/>
                  </a:lnTo>
                  <a:lnTo>
                    <a:pt x="1" y="103"/>
                  </a:lnTo>
                  <a:lnTo>
                    <a:pt x="4" y="105"/>
                  </a:lnTo>
                  <a:lnTo>
                    <a:pt x="6" y="108"/>
                  </a:lnTo>
                  <a:lnTo>
                    <a:pt x="9" y="108"/>
                  </a:lnTo>
                  <a:lnTo>
                    <a:pt x="11"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2" name="Freeform 168"/>
            <p:cNvSpPr>
              <a:spLocks/>
            </p:cNvSpPr>
            <p:nvPr/>
          </p:nvSpPr>
          <p:spPr bwMode="auto">
            <a:xfrm>
              <a:off x="1120" y="2208"/>
              <a:ext cx="75" cy="47"/>
            </a:xfrm>
            <a:custGeom>
              <a:avLst/>
              <a:gdLst>
                <a:gd name="T0" fmla="*/ 1 w 224"/>
                <a:gd name="T1" fmla="*/ 16 h 139"/>
                <a:gd name="T2" fmla="*/ 25 w 224"/>
                <a:gd name="T3" fmla="*/ 2 h 139"/>
                <a:gd name="T4" fmla="*/ 25 w 224"/>
                <a:gd name="T5" fmla="*/ 2 h 139"/>
                <a:gd name="T6" fmla="*/ 25 w 224"/>
                <a:gd name="T7" fmla="*/ 1 h 139"/>
                <a:gd name="T8" fmla="*/ 25 w 224"/>
                <a:gd name="T9" fmla="*/ 1 h 139"/>
                <a:gd name="T10" fmla="*/ 25 w 224"/>
                <a:gd name="T11" fmla="*/ 1 h 139"/>
                <a:gd name="T12" fmla="*/ 25 w 224"/>
                <a:gd name="T13" fmla="*/ 0 h 139"/>
                <a:gd name="T14" fmla="*/ 25 w 224"/>
                <a:gd name="T15" fmla="*/ 0 h 139"/>
                <a:gd name="T16" fmla="*/ 24 w 224"/>
                <a:gd name="T17" fmla="*/ 0 h 139"/>
                <a:gd name="T18" fmla="*/ 24 w 224"/>
                <a:gd name="T19" fmla="*/ 0 h 139"/>
                <a:gd name="T20" fmla="*/ 24 w 224"/>
                <a:gd name="T21" fmla="*/ 0 h 139"/>
                <a:gd name="T22" fmla="*/ 24 w 224"/>
                <a:gd name="T23" fmla="*/ 0 h 139"/>
                <a:gd name="T24" fmla="*/ 0 w 224"/>
                <a:gd name="T25" fmla="*/ 15 h 139"/>
                <a:gd name="T26" fmla="*/ 0 w 224"/>
                <a:gd name="T27" fmla="*/ 15 h 139"/>
                <a:gd name="T28" fmla="*/ 0 w 224"/>
                <a:gd name="T29" fmla="*/ 15 h 139"/>
                <a:gd name="T30" fmla="*/ 0 w 224"/>
                <a:gd name="T31" fmla="*/ 15 h 139"/>
                <a:gd name="T32" fmla="*/ 0 w 224"/>
                <a:gd name="T33" fmla="*/ 15 h 139"/>
                <a:gd name="T34" fmla="*/ 0 w 224"/>
                <a:gd name="T35" fmla="*/ 16 h 139"/>
                <a:gd name="T36" fmla="*/ 0 w 224"/>
                <a:gd name="T37" fmla="*/ 16 h 139"/>
                <a:gd name="T38" fmla="*/ 1 w 224"/>
                <a:gd name="T39" fmla="*/ 16 h 139"/>
                <a:gd name="T40" fmla="*/ 1 w 224"/>
                <a:gd name="T41" fmla="*/ 16 h 139"/>
                <a:gd name="T42" fmla="*/ 1 w 224"/>
                <a:gd name="T43" fmla="*/ 16 h 139"/>
                <a:gd name="T44" fmla="*/ 1 w 224"/>
                <a:gd name="T45" fmla="*/ 16 h 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4"/>
                <a:gd name="T70" fmla="*/ 0 h 139"/>
                <a:gd name="T71" fmla="*/ 224 w 224"/>
                <a:gd name="T72" fmla="*/ 139 h 13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4" h="139">
                  <a:moveTo>
                    <a:pt x="11" y="138"/>
                  </a:moveTo>
                  <a:lnTo>
                    <a:pt x="220" y="14"/>
                  </a:lnTo>
                  <a:lnTo>
                    <a:pt x="222" y="11"/>
                  </a:lnTo>
                  <a:lnTo>
                    <a:pt x="224" y="8"/>
                  </a:lnTo>
                  <a:lnTo>
                    <a:pt x="224" y="6"/>
                  </a:lnTo>
                  <a:lnTo>
                    <a:pt x="222" y="3"/>
                  </a:lnTo>
                  <a:lnTo>
                    <a:pt x="220" y="1"/>
                  </a:lnTo>
                  <a:lnTo>
                    <a:pt x="218" y="0"/>
                  </a:lnTo>
                  <a:lnTo>
                    <a:pt x="215" y="0"/>
                  </a:lnTo>
                  <a:lnTo>
                    <a:pt x="213" y="1"/>
                  </a:lnTo>
                  <a:lnTo>
                    <a:pt x="4" y="126"/>
                  </a:lnTo>
                  <a:lnTo>
                    <a:pt x="1" y="128"/>
                  </a:lnTo>
                  <a:lnTo>
                    <a:pt x="0" y="130"/>
                  </a:lnTo>
                  <a:lnTo>
                    <a:pt x="0" y="133"/>
                  </a:lnTo>
                  <a:lnTo>
                    <a:pt x="1" y="136"/>
                  </a:lnTo>
                  <a:lnTo>
                    <a:pt x="4" y="138"/>
                  </a:lnTo>
                  <a:lnTo>
                    <a:pt x="6" y="139"/>
                  </a:lnTo>
                  <a:lnTo>
                    <a:pt x="9" y="139"/>
                  </a:lnTo>
                  <a:lnTo>
                    <a:pt x="11"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3" name="Freeform 169"/>
            <p:cNvSpPr>
              <a:spLocks/>
            </p:cNvSpPr>
            <p:nvPr/>
          </p:nvSpPr>
          <p:spPr bwMode="auto">
            <a:xfrm>
              <a:off x="646" y="2529"/>
              <a:ext cx="30" cy="62"/>
            </a:xfrm>
            <a:custGeom>
              <a:avLst/>
              <a:gdLst>
                <a:gd name="T0" fmla="*/ 2 w 89"/>
                <a:gd name="T1" fmla="*/ 0 h 188"/>
                <a:gd name="T2" fmla="*/ 2 w 89"/>
                <a:gd name="T3" fmla="*/ 0 h 188"/>
                <a:gd name="T4" fmla="*/ 2 w 89"/>
                <a:gd name="T5" fmla="*/ 2 h 188"/>
                <a:gd name="T6" fmla="*/ 2 w 89"/>
                <a:gd name="T7" fmla="*/ 4 h 188"/>
                <a:gd name="T8" fmla="*/ 2 w 89"/>
                <a:gd name="T9" fmla="*/ 6 h 188"/>
                <a:gd name="T10" fmla="*/ 3 w 89"/>
                <a:gd name="T11" fmla="*/ 9 h 188"/>
                <a:gd name="T12" fmla="*/ 4 w 89"/>
                <a:gd name="T13" fmla="*/ 13 h 188"/>
                <a:gd name="T14" fmla="*/ 7 w 89"/>
                <a:gd name="T15" fmla="*/ 16 h 188"/>
                <a:gd name="T16" fmla="*/ 10 w 89"/>
                <a:gd name="T17" fmla="*/ 20 h 188"/>
                <a:gd name="T18" fmla="*/ 9 w 89"/>
                <a:gd name="T19" fmla="*/ 20 h 188"/>
                <a:gd name="T20" fmla="*/ 8 w 89"/>
                <a:gd name="T21" fmla="*/ 19 h 188"/>
                <a:gd name="T22" fmla="*/ 6 w 89"/>
                <a:gd name="T23" fmla="*/ 17 h 188"/>
                <a:gd name="T24" fmla="*/ 3 w 89"/>
                <a:gd name="T25" fmla="*/ 15 h 188"/>
                <a:gd name="T26" fmla="*/ 1 w 89"/>
                <a:gd name="T27" fmla="*/ 12 h 188"/>
                <a:gd name="T28" fmla="*/ 0 w 89"/>
                <a:gd name="T29" fmla="*/ 9 h 188"/>
                <a:gd name="T30" fmla="*/ 0 w 89"/>
                <a:gd name="T31" fmla="*/ 5 h 188"/>
                <a:gd name="T32" fmla="*/ 2 w 89"/>
                <a:gd name="T33" fmla="*/ 0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188"/>
                <a:gd name="T53" fmla="*/ 89 w 89"/>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188">
                  <a:moveTo>
                    <a:pt x="16" y="0"/>
                  </a:moveTo>
                  <a:lnTo>
                    <a:pt x="15" y="4"/>
                  </a:lnTo>
                  <a:lnTo>
                    <a:pt x="14" y="15"/>
                  </a:lnTo>
                  <a:lnTo>
                    <a:pt x="15" y="33"/>
                  </a:lnTo>
                  <a:lnTo>
                    <a:pt x="17" y="55"/>
                  </a:lnTo>
                  <a:lnTo>
                    <a:pt x="25" y="83"/>
                  </a:lnTo>
                  <a:lnTo>
                    <a:pt x="39" y="116"/>
                  </a:lnTo>
                  <a:lnTo>
                    <a:pt x="59" y="150"/>
                  </a:lnTo>
                  <a:lnTo>
                    <a:pt x="89" y="188"/>
                  </a:lnTo>
                  <a:lnTo>
                    <a:pt x="84" y="185"/>
                  </a:lnTo>
                  <a:lnTo>
                    <a:pt x="69" y="176"/>
                  </a:lnTo>
                  <a:lnTo>
                    <a:pt x="49" y="160"/>
                  </a:lnTo>
                  <a:lnTo>
                    <a:pt x="29" y="139"/>
                  </a:lnTo>
                  <a:lnTo>
                    <a:pt x="11" y="112"/>
                  </a:lnTo>
                  <a:lnTo>
                    <a:pt x="0" y="80"/>
                  </a:lnTo>
                  <a:lnTo>
                    <a:pt x="1" y="43"/>
                  </a:lnTo>
                  <a:lnTo>
                    <a:pt x="1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4" name="Freeform 170"/>
            <p:cNvSpPr>
              <a:spLocks/>
            </p:cNvSpPr>
            <p:nvPr/>
          </p:nvSpPr>
          <p:spPr bwMode="auto">
            <a:xfrm>
              <a:off x="687" y="2551"/>
              <a:ext cx="66" cy="38"/>
            </a:xfrm>
            <a:custGeom>
              <a:avLst/>
              <a:gdLst>
                <a:gd name="T0" fmla="*/ 0 w 198"/>
                <a:gd name="T1" fmla="*/ 1 h 113"/>
                <a:gd name="T2" fmla="*/ 0 w 198"/>
                <a:gd name="T3" fmla="*/ 1 h 113"/>
                <a:gd name="T4" fmla="*/ 0 w 198"/>
                <a:gd name="T5" fmla="*/ 1 h 113"/>
                <a:gd name="T6" fmla="*/ 0 w 198"/>
                <a:gd name="T7" fmla="*/ 2 h 113"/>
                <a:gd name="T8" fmla="*/ 1 w 198"/>
                <a:gd name="T9" fmla="*/ 2 h 113"/>
                <a:gd name="T10" fmla="*/ 1 w 198"/>
                <a:gd name="T11" fmla="*/ 3 h 113"/>
                <a:gd name="T12" fmla="*/ 2 w 198"/>
                <a:gd name="T13" fmla="*/ 4 h 113"/>
                <a:gd name="T14" fmla="*/ 3 w 198"/>
                <a:gd name="T15" fmla="*/ 5 h 113"/>
                <a:gd name="T16" fmla="*/ 4 w 198"/>
                <a:gd name="T17" fmla="*/ 6 h 113"/>
                <a:gd name="T18" fmla="*/ 5 w 198"/>
                <a:gd name="T19" fmla="*/ 7 h 113"/>
                <a:gd name="T20" fmla="*/ 7 w 198"/>
                <a:gd name="T21" fmla="*/ 9 h 113"/>
                <a:gd name="T22" fmla="*/ 9 w 198"/>
                <a:gd name="T23" fmla="*/ 9 h 113"/>
                <a:gd name="T24" fmla="*/ 11 w 198"/>
                <a:gd name="T25" fmla="*/ 10 h 113"/>
                <a:gd name="T26" fmla="*/ 13 w 198"/>
                <a:gd name="T27" fmla="*/ 11 h 113"/>
                <a:gd name="T28" fmla="*/ 16 w 198"/>
                <a:gd name="T29" fmla="*/ 12 h 113"/>
                <a:gd name="T30" fmla="*/ 18 w 198"/>
                <a:gd name="T31" fmla="*/ 12 h 113"/>
                <a:gd name="T32" fmla="*/ 22 w 198"/>
                <a:gd name="T33" fmla="*/ 13 h 113"/>
                <a:gd name="T34" fmla="*/ 22 w 198"/>
                <a:gd name="T35" fmla="*/ 13 h 113"/>
                <a:gd name="T36" fmla="*/ 22 w 198"/>
                <a:gd name="T37" fmla="*/ 13 h 113"/>
                <a:gd name="T38" fmla="*/ 22 w 198"/>
                <a:gd name="T39" fmla="*/ 13 h 113"/>
                <a:gd name="T40" fmla="*/ 22 w 198"/>
                <a:gd name="T41" fmla="*/ 12 h 113"/>
                <a:gd name="T42" fmla="*/ 22 w 198"/>
                <a:gd name="T43" fmla="*/ 12 h 113"/>
                <a:gd name="T44" fmla="*/ 22 w 198"/>
                <a:gd name="T45" fmla="*/ 12 h 113"/>
                <a:gd name="T46" fmla="*/ 22 w 198"/>
                <a:gd name="T47" fmla="*/ 12 h 113"/>
                <a:gd name="T48" fmla="*/ 22 w 198"/>
                <a:gd name="T49" fmla="*/ 12 h 113"/>
                <a:gd name="T50" fmla="*/ 22 w 198"/>
                <a:gd name="T51" fmla="*/ 12 h 113"/>
                <a:gd name="T52" fmla="*/ 22 w 198"/>
                <a:gd name="T53" fmla="*/ 12 h 113"/>
                <a:gd name="T54" fmla="*/ 19 w 198"/>
                <a:gd name="T55" fmla="*/ 12 h 113"/>
                <a:gd name="T56" fmla="*/ 16 w 198"/>
                <a:gd name="T57" fmla="*/ 11 h 113"/>
                <a:gd name="T58" fmla="*/ 13 w 198"/>
                <a:gd name="T59" fmla="*/ 10 h 113"/>
                <a:gd name="T60" fmla="*/ 11 w 198"/>
                <a:gd name="T61" fmla="*/ 10 h 113"/>
                <a:gd name="T62" fmla="*/ 9 w 198"/>
                <a:gd name="T63" fmla="*/ 9 h 113"/>
                <a:gd name="T64" fmla="*/ 8 w 198"/>
                <a:gd name="T65" fmla="*/ 8 h 113"/>
                <a:gd name="T66" fmla="*/ 6 w 198"/>
                <a:gd name="T67" fmla="*/ 7 h 113"/>
                <a:gd name="T68" fmla="*/ 5 w 198"/>
                <a:gd name="T69" fmla="*/ 6 h 113"/>
                <a:gd name="T70" fmla="*/ 4 w 198"/>
                <a:gd name="T71" fmla="*/ 5 h 113"/>
                <a:gd name="T72" fmla="*/ 3 w 198"/>
                <a:gd name="T73" fmla="*/ 4 h 113"/>
                <a:gd name="T74" fmla="*/ 2 w 198"/>
                <a:gd name="T75" fmla="*/ 3 h 113"/>
                <a:gd name="T76" fmla="*/ 2 w 198"/>
                <a:gd name="T77" fmla="*/ 2 h 113"/>
                <a:gd name="T78" fmla="*/ 1 w 198"/>
                <a:gd name="T79" fmla="*/ 1 h 113"/>
                <a:gd name="T80" fmla="*/ 1 w 198"/>
                <a:gd name="T81" fmla="*/ 1 h 113"/>
                <a:gd name="T82" fmla="*/ 1 w 198"/>
                <a:gd name="T83" fmla="*/ 0 h 113"/>
                <a:gd name="T84" fmla="*/ 1 w 198"/>
                <a:gd name="T85" fmla="*/ 0 h 113"/>
                <a:gd name="T86" fmla="*/ 1 w 198"/>
                <a:gd name="T87" fmla="*/ 0 h 113"/>
                <a:gd name="T88" fmla="*/ 1 w 198"/>
                <a:gd name="T89" fmla="*/ 0 h 113"/>
                <a:gd name="T90" fmla="*/ 1 w 198"/>
                <a:gd name="T91" fmla="*/ 0 h 113"/>
                <a:gd name="T92" fmla="*/ 0 w 198"/>
                <a:gd name="T93" fmla="*/ 0 h 113"/>
                <a:gd name="T94" fmla="*/ 0 w 198"/>
                <a:gd name="T95" fmla="*/ 0 h 113"/>
                <a:gd name="T96" fmla="*/ 0 w 198"/>
                <a:gd name="T97" fmla="*/ 0 h 113"/>
                <a:gd name="T98" fmla="*/ 0 w 198"/>
                <a:gd name="T99" fmla="*/ 0 h 113"/>
                <a:gd name="T100" fmla="*/ 0 w 198"/>
                <a:gd name="T101" fmla="*/ 0 h 113"/>
                <a:gd name="T102" fmla="*/ 0 w 198"/>
                <a:gd name="T103" fmla="*/ 1 h 113"/>
                <a:gd name="T104" fmla="*/ 0 w 198"/>
                <a:gd name="T105" fmla="*/ 1 h 1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113"/>
                <a:gd name="T161" fmla="*/ 198 w 198"/>
                <a:gd name="T162" fmla="*/ 113 h 1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113">
                  <a:moveTo>
                    <a:pt x="0" y="5"/>
                  </a:moveTo>
                  <a:lnTo>
                    <a:pt x="0" y="7"/>
                  </a:lnTo>
                  <a:lnTo>
                    <a:pt x="2" y="10"/>
                  </a:lnTo>
                  <a:lnTo>
                    <a:pt x="4" y="15"/>
                  </a:lnTo>
                  <a:lnTo>
                    <a:pt x="8" y="21"/>
                  </a:lnTo>
                  <a:lnTo>
                    <a:pt x="13" y="29"/>
                  </a:lnTo>
                  <a:lnTo>
                    <a:pt x="19" y="38"/>
                  </a:lnTo>
                  <a:lnTo>
                    <a:pt x="28" y="46"/>
                  </a:lnTo>
                  <a:lnTo>
                    <a:pt x="37" y="56"/>
                  </a:lnTo>
                  <a:lnTo>
                    <a:pt x="49" y="66"/>
                  </a:lnTo>
                  <a:lnTo>
                    <a:pt x="63" y="76"/>
                  </a:lnTo>
                  <a:lnTo>
                    <a:pt x="79" y="84"/>
                  </a:lnTo>
                  <a:lnTo>
                    <a:pt x="97" y="93"/>
                  </a:lnTo>
                  <a:lnTo>
                    <a:pt x="117" y="100"/>
                  </a:lnTo>
                  <a:lnTo>
                    <a:pt x="140" y="106"/>
                  </a:lnTo>
                  <a:lnTo>
                    <a:pt x="166" y="111"/>
                  </a:lnTo>
                  <a:lnTo>
                    <a:pt x="194" y="113"/>
                  </a:lnTo>
                  <a:lnTo>
                    <a:pt x="195" y="113"/>
                  </a:lnTo>
                  <a:lnTo>
                    <a:pt x="197" y="112"/>
                  </a:lnTo>
                  <a:lnTo>
                    <a:pt x="198" y="111"/>
                  </a:lnTo>
                  <a:lnTo>
                    <a:pt x="198" y="110"/>
                  </a:lnTo>
                  <a:lnTo>
                    <a:pt x="198" y="109"/>
                  </a:lnTo>
                  <a:lnTo>
                    <a:pt x="197" y="107"/>
                  </a:lnTo>
                  <a:lnTo>
                    <a:pt x="195" y="106"/>
                  </a:lnTo>
                  <a:lnTo>
                    <a:pt x="194" y="106"/>
                  </a:lnTo>
                  <a:lnTo>
                    <a:pt x="167" y="104"/>
                  </a:lnTo>
                  <a:lnTo>
                    <a:pt x="142" y="99"/>
                  </a:lnTo>
                  <a:lnTo>
                    <a:pt x="120" y="93"/>
                  </a:lnTo>
                  <a:lnTo>
                    <a:pt x="100" y="86"/>
                  </a:lnTo>
                  <a:lnTo>
                    <a:pt x="83" y="78"/>
                  </a:lnTo>
                  <a:lnTo>
                    <a:pt x="68" y="69"/>
                  </a:lnTo>
                  <a:lnTo>
                    <a:pt x="55" y="60"/>
                  </a:lnTo>
                  <a:lnTo>
                    <a:pt x="44" y="51"/>
                  </a:lnTo>
                  <a:lnTo>
                    <a:pt x="34" y="42"/>
                  </a:lnTo>
                  <a:lnTo>
                    <a:pt x="26" y="34"/>
                  </a:lnTo>
                  <a:lnTo>
                    <a:pt x="19" y="25"/>
                  </a:lnTo>
                  <a:lnTo>
                    <a:pt x="15" y="17"/>
                  </a:lnTo>
                  <a:lnTo>
                    <a:pt x="10" y="12"/>
                  </a:lnTo>
                  <a:lnTo>
                    <a:pt x="8" y="7"/>
                  </a:lnTo>
                  <a:lnTo>
                    <a:pt x="7" y="3"/>
                  </a:lnTo>
                  <a:lnTo>
                    <a:pt x="6" y="2"/>
                  </a:lnTo>
                  <a:lnTo>
                    <a:pt x="6" y="1"/>
                  </a:lnTo>
                  <a:lnTo>
                    <a:pt x="5" y="0"/>
                  </a:lnTo>
                  <a:lnTo>
                    <a:pt x="3" y="0"/>
                  </a:lnTo>
                  <a:lnTo>
                    <a:pt x="2" y="0"/>
                  </a:lnTo>
                  <a:lnTo>
                    <a:pt x="1" y="1"/>
                  </a:lnTo>
                  <a:lnTo>
                    <a:pt x="0" y="2"/>
                  </a:lnTo>
                  <a:lnTo>
                    <a:pt x="0" y="4"/>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5" name="Freeform 171"/>
            <p:cNvSpPr>
              <a:spLocks/>
            </p:cNvSpPr>
            <p:nvPr/>
          </p:nvSpPr>
          <p:spPr bwMode="auto">
            <a:xfrm>
              <a:off x="1223" y="2063"/>
              <a:ext cx="207" cy="138"/>
            </a:xfrm>
            <a:custGeom>
              <a:avLst/>
              <a:gdLst>
                <a:gd name="T0" fmla="*/ 1 w 621"/>
                <a:gd name="T1" fmla="*/ 45 h 413"/>
                <a:gd name="T2" fmla="*/ 69 w 621"/>
                <a:gd name="T3" fmla="*/ 0 h 413"/>
                <a:gd name="T4" fmla="*/ 68 w 621"/>
                <a:gd name="T5" fmla="*/ 1 h 413"/>
                <a:gd name="T6" fmla="*/ 0 w 621"/>
                <a:gd name="T7" fmla="*/ 46 h 413"/>
                <a:gd name="T8" fmla="*/ 1 w 621"/>
                <a:gd name="T9" fmla="*/ 45 h 413"/>
                <a:gd name="T10" fmla="*/ 0 60000 65536"/>
                <a:gd name="T11" fmla="*/ 0 60000 65536"/>
                <a:gd name="T12" fmla="*/ 0 60000 65536"/>
                <a:gd name="T13" fmla="*/ 0 60000 65536"/>
                <a:gd name="T14" fmla="*/ 0 60000 65536"/>
                <a:gd name="T15" fmla="*/ 0 w 621"/>
                <a:gd name="T16" fmla="*/ 0 h 413"/>
                <a:gd name="T17" fmla="*/ 621 w 621"/>
                <a:gd name="T18" fmla="*/ 413 h 413"/>
              </a:gdLst>
              <a:ahLst/>
              <a:cxnLst>
                <a:cxn ang="T10">
                  <a:pos x="T0" y="T1"/>
                </a:cxn>
                <a:cxn ang="T11">
                  <a:pos x="T2" y="T3"/>
                </a:cxn>
                <a:cxn ang="T12">
                  <a:pos x="T4" y="T5"/>
                </a:cxn>
                <a:cxn ang="T13">
                  <a:pos x="T6" y="T7"/>
                </a:cxn>
                <a:cxn ang="T14">
                  <a:pos x="T8" y="T9"/>
                </a:cxn>
              </a:cxnLst>
              <a:rect l="T15" t="T16" r="T17" b="T18"/>
              <a:pathLst>
                <a:path w="621" h="413">
                  <a:moveTo>
                    <a:pt x="7" y="405"/>
                  </a:moveTo>
                  <a:lnTo>
                    <a:pt x="621" y="0"/>
                  </a:lnTo>
                  <a:lnTo>
                    <a:pt x="609" y="11"/>
                  </a:lnTo>
                  <a:lnTo>
                    <a:pt x="0" y="413"/>
                  </a:lnTo>
                  <a:lnTo>
                    <a:pt x="7"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6" name="Freeform 172"/>
            <p:cNvSpPr>
              <a:spLocks/>
            </p:cNvSpPr>
            <p:nvPr/>
          </p:nvSpPr>
          <p:spPr bwMode="auto">
            <a:xfrm>
              <a:off x="926" y="2366"/>
              <a:ext cx="24" cy="29"/>
            </a:xfrm>
            <a:custGeom>
              <a:avLst/>
              <a:gdLst>
                <a:gd name="T0" fmla="*/ 5 w 72"/>
                <a:gd name="T1" fmla="*/ 9 h 89"/>
                <a:gd name="T2" fmla="*/ 8 w 72"/>
                <a:gd name="T3" fmla="*/ 7 h 89"/>
                <a:gd name="T4" fmla="*/ 3 w 72"/>
                <a:gd name="T5" fmla="*/ 0 h 89"/>
                <a:gd name="T6" fmla="*/ 0 w 72"/>
                <a:gd name="T7" fmla="*/ 2 h 89"/>
                <a:gd name="T8" fmla="*/ 5 w 72"/>
                <a:gd name="T9" fmla="*/ 9 h 89"/>
                <a:gd name="T10" fmla="*/ 0 60000 65536"/>
                <a:gd name="T11" fmla="*/ 0 60000 65536"/>
                <a:gd name="T12" fmla="*/ 0 60000 65536"/>
                <a:gd name="T13" fmla="*/ 0 60000 65536"/>
                <a:gd name="T14" fmla="*/ 0 60000 65536"/>
                <a:gd name="T15" fmla="*/ 0 w 72"/>
                <a:gd name="T16" fmla="*/ 0 h 89"/>
                <a:gd name="T17" fmla="*/ 72 w 72"/>
                <a:gd name="T18" fmla="*/ 89 h 89"/>
              </a:gdLst>
              <a:ahLst/>
              <a:cxnLst>
                <a:cxn ang="T10">
                  <a:pos x="T0" y="T1"/>
                </a:cxn>
                <a:cxn ang="T11">
                  <a:pos x="T2" y="T3"/>
                </a:cxn>
                <a:cxn ang="T12">
                  <a:pos x="T4" y="T5"/>
                </a:cxn>
                <a:cxn ang="T13">
                  <a:pos x="T6" y="T7"/>
                </a:cxn>
                <a:cxn ang="T14">
                  <a:pos x="T8" y="T9"/>
                </a:cxn>
              </a:cxnLst>
              <a:rect l="T15" t="T16" r="T17" b="T18"/>
              <a:pathLst>
                <a:path w="72" h="89">
                  <a:moveTo>
                    <a:pt x="42" y="89"/>
                  </a:moveTo>
                  <a:lnTo>
                    <a:pt x="72" y="72"/>
                  </a:lnTo>
                  <a:lnTo>
                    <a:pt x="30" y="0"/>
                  </a:lnTo>
                  <a:lnTo>
                    <a:pt x="0" y="18"/>
                  </a:lnTo>
                  <a:lnTo>
                    <a:pt x="42" y="89"/>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7" name="Freeform 173"/>
            <p:cNvSpPr>
              <a:spLocks/>
            </p:cNvSpPr>
            <p:nvPr/>
          </p:nvSpPr>
          <p:spPr bwMode="auto">
            <a:xfrm>
              <a:off x="903" y="2381"/>
              <a:ext cx="24" cy="30"/>
            </a:xfrm>
            <a:custGeom>
              <a:avLst/>
              <a:gdLst>
                <a:gd name="T0" fmla="*/ 5 w 72"/>
                <a:gd name="T1" fmla="*/ 10 h 88"/>
                <a:gd name="T2" fmla="*/ 8 w 72"/>
                <a:gd name="T3" fmla="*/ 8 h 88"/>
                <a:gd name="T4" fmla="*/ 3 w 72"/>
                <a:gd name="T5" fmla="*/ 0 h 88"/>
                <a:gd name="T6" fmla="*/ 0 w 72"/>
                <a:gd name="T7" fmla="*/ 2 h 88"/>
                <a:gd name="T8" fmla="*/ 5 w 72"/>
                <a:gd name="T9" fmla="*/ 10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42" y="88"/>
                  </a:moveTo>
                  <a:lnTo>
                    <a:pt x="72" y="71"/>
                  </a:lnTo>
                  <a:lnTo>
                    <a:pt x="30" y="0"/>
                  </a:lnTo>
                  <a:lnTo>
                    <a:pt x="0" y="18"/>
                  </a:lnTo>
                  <a:lnTo>
                    <a:pt x="42" y="88"/>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8" name="Freeform 174"/>
            <p:cNvSpPr>
              <a:spLocks/>
            </p:cNvSpPr>
            <p:nvPr/>
          </p:nvSpPr>
          <p:spPr bwMode="auto">
            <a:xfrm>
              <a:off x="882" y="2395"/>
              <a:ext cx="24" cy="29"/>
            </a:xfrm>
            <a:custGeom>
              <a:avLst/>
              <a:gdLst>
                <a:gd name="T0" fmla="*/ 5 w 72"/>
                <a:gd name="T1" fmla="*/ 10 h 88"/>
                <a:gd name="T2" fmla="*/ 8 w 72"/>
                <a:gd name="T3" fmla="*/ 8 h 88"/>
                <a:gd name="T4" fmla="*/ 3 w 72"/>
                <a:gd name="T5" fmla="*/ 0 h 88"/>
                <a:gd name="T6" fmla="*/ 0 w 72"/>
                <a:gd name="T7" fmla="*/ 2 h 88"/>
                <a:gd name="T8" fmla="*/ 5 w 72"/>
                <a:gd name="T9" fmla="*/ 10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42" y="88"/>
                  </a:moveTo>
                  <a:lnTo>
                    <a:pt x="72" y="71"/>
                  </a:lnTo>
                  <a:lnTo>
                    <a:pt x="30" y="0"/>
                  </a:lnTo>
                  <a:lnTo>
                    <a:pt x="0" y="18"/>
                  </a:lnTo>
                  <a:lnTo>
                    <a:pt x="42" y="88"/>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399" name="Freeform 175"/>
            <p:cNvSpPr>
              <a:spLocks/>
            </p:cNvSpPr>
            <p:nvPr/>
          </p:nvSpPr>
          <p:spPr bwMode="auto">
            <a:xfrm>
              <a:off x="861" y="2408"/>
              <a:ext cx="24" cy="30"/>
            </a:xfrm>
            <a:custGeom>
              <a:avLst/>
              <a:gdLst>
                <a:gd name="T0" fmla="*/ 5 w 72"/>
                <a:gd name="T1" fmla="*/ 10 h 89"/>
                <a:gd name="T2" fmla="*/ 8 w 72"/>
                <a:gd name="T3" fmla="*/ 8 h 89"/>
                <a:gd name="T4" fmla="*/ 3 w 72"/>
                <a:gd name="T5" fmla="*/ 0 h 89"/>
                <a:gd name="T6" fmla="*/ 0 w 72"/>
                <a:gd name="T7" fmla="*/ 2 h 89"/>
                <a:gd name="T8" fmla="*/ 5 w 72"/>
                <a:gd name="T9" fmla="*/ 10 h 89"/>
                <a:gd name="T10" fmla="*/ 0 60000 65536"/>
                <a:gd name="T11" fmla="*/ 0 60000 65536"/>
                <a:gd name="T12" fmla="*/ 0 60000 65536"/>
                <a:gd name="T13" fmla="*/ 0 60000 65536"/>
                <a:gd name="T14" fmla="*/ 0 60000 65536"/>
                <a:gd name="T15" fmla="*/ 0 w 72"/>
                <a:gd name="T16" fmla="*/ 0 h 89"/>
                <a:gd name="T17" fmla="*/ 72 w 72"/>
                <a:gd name="T18" fmla="*/ 89 h 89"/>
              </a:gdLst>
              <a:ahLst/>
              <a:cxnLst>
                <a:cxn ang="T10">
                  <a:pos x="T0" y="T1"/>
                </a:cxn>
                <a:cxn ang="T11">
                  <a:pos x="T2" y="T3"/>
                </a:cxn>
                <a:cxn ang="T12">
                  <a:pos x="T4" y="T5"/>
                </a:cxn>
                <a:cxn ang="T13">
                  <a:pos x="T6" y="T7"/>
                </a:cxn>
                <a:cxn ang="T14">
                  <a:pos x="T8" y="T9"/>
                </a:cxn>
              </a:cxnLst>
              <a:rect l="T15" t="T16" r="T17" b="T18"/>
              <a:pathLst>
                <a:path w="72" h="89">
                  <a:moveTo>
                    <a:pt x="42" y="89"/>
                  </a:moveTo>
                  <a:lnTo>
                    <a:pt x="72" y="71"/>
                  </a:lnTo>
                  <a:lnTo>
                    <a:pt x="30" y="0"/>
                  </a:lnTo>
                  <a:lnTo>
                    <a:pt x="0" y="18"/>
                  </a:lnTo>
                  <a:lnTo>
                    <a:pt x="42" y="89"/>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400" name="Freeform 176"/>
            <p:cNvSpPr>
              <a:spLocks/>
            </p:cNvSpPr>
            <p:nvPr/>
          </p:nvSpPr>
          <p:spPr bwMode="auto">
            <a:xfrm>
              <a:off x="838" y="2421"/>
              <a:ext cx="24" cy="30"/>
            </a:xfrm>
            <a:custGeom>
              <a:avLst/>
              <a:gdLst>
                <a:gd name="T0" fmla="*/ 5 w 72"/>
                <a:gd name="T1" fmla="*/ 10 h 89"/>
                <a:gd name="T2" fmla="*/ 8 w 72"/>
                <a:gd name="T3" fmla="*/ 8 h 89"/>
                <a:gd name="T4" fmla="*/ 3 w 72"/>
                <a:gd name="T5" fmla="*/ 0 h 89"/>
                <a:gd name="T6" fmla="*/ 0 w 72"/>
                <a:gd name="T7" fmla="*/ 2 h 89"/>
                <a:gd name="T8" fmla="*/ 5 w 72"/>
                <a:gd name="T9" fmla="*/ 10 h 89"/>
                <a:gd name="T10" fmla="*/ 0 60000 65536"/>
                <a:gd name="T11" fmla="*/ 0 60000 65536"/>
                <a:gd name="T12" fmla="*/ 0 60000 65536"/>
                <a:gd name="T13" fmla="*/ 0 60000 65536"/>
                <a:gd name="T14" fmla="*/ 0 60000 65536"/>
                <a:gd name="T15" fmla="*/ 0 w 72"/>
                <a:gd name="T16" fmla="*/ 0 h 89"/>
                <a:gd name="T17" fmla="*/ 72 w 72"/>
                <a:gd name="T18" fmla="*/ 89 h 89"/>
              </a:gdLst>
              <a:ahLst/>
              <a:cxnLst>
                <a:cxn ang="T10">
                  <a:pos x="T0" y="T1"/>
                </a:cxn>
                <a:cxn ang="T11">
                  <a:pos x="T2" y="T3"/>
                </a:cxn>
                <a:cxn ang="T12">
                  <a:pos x="T4" y="T5"/>
                </a:cxn>
                <a:cxn ang="T13">
                  <a:pos x="T6" y="T7"/>
                </a:cxn>
                <a:cxn ang="T14">
                  <a:pos x="T8" y="T9"/>
                </a:cxn>
              </a:cxnLst>
              <a:rect l="T15" t="T16" r="T17" b="T18"/>
              <a:pathLst>
                <a:path w="72" h="89">
                  <a:moveTo>
                    <a:pt x="42" y="89"/>
                  </a:moveTo>
                  <a:lnTo>
                    <a:pt x="72" y="71"/>
                  </a:lnTo>
                  <a:lnTo>
                    <a:pt x="30" y="0"/>
                  </a:lnTo>
                  <a:lnTo>
                    <a:pt x="0" y="18"/>
                  </a:lnTo>
                  <a:lnTo>
                    <a:pt x="42" y="89"/>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401" name="Freeform 177"/>
            <p:cNvSpPr>
              <a:spLocks/>
            </p:cNvSpPr>
            <p:nvPr/>
          </p:nvSpPr>
          <p:spPr bwMode="auto">
            <a:xfrm>
              <a:off x="820" y="2433"/>
              <a:ext cx="24" cy="30"/>
            </a:xfrm>
            <a:custGeom>
              <a:avLst/>
              <a:gdLst>
                <a:gd name="T0" fmla="*/ 5 w 72"/>
                <a:gd name="T1" fmla="*/ 10 h 89"/>
                <a:gd name="T2" fmla="*/ 8 w 72"/>
                <a:gd name="T3" fmla="*/ 8 h 89"/>
                <a:gd name="T4" fmla="*/ 3 w 72"/>
                <a:gd name="T5" fmla="*/ 0 h 89"/>
                <a:gd name="T6" fmla="*/ 0 w 72"/>
                <a:gd name="T7" fmla="*/ 2 h 89"/>
                <a:gd name="T8" fmla="*/ 5 w 72"/>
                <a:gd name="T9" fmla="*/ 10 h 89"/>
                <a:gd name="T10" fmla="*/ 0 60000 65536"/>
                <a:gd name="T11" fmla="*/ 0 60000 65536"/>
                <a:gd name="T12" fmla="*/ 0 60000 65536"/>
                <a:gd name="T13" fmla="*/ 0 60000 65536"/>
                <a:gd name="T14" fmla="*/ 0 60000 65536"/>
                <a:gd name="T15" fmla="*/ 0 w 72"/>
                <a:gd name="T16" fmla="*/ 0 h 89"/>
                <a:gd name="T17" fmla="*/ 72 w 72"/>
                <a:gd name="T18" fmla="*/ 89 h 89"/>
              </a:gdLst>
              <a:ahLst/>
              <a:cxnLst>
                <a:cxn ang="T10">
                  <a:pos x="T0" y="T1"/>
                </a:cxn>
                <a:cxn ang="T11">
                  <a:pos x="T2" y="T3"/>
                </a:cxn>
                <a:cxn ang="T12">
                  <a:pos x="T4" y="T5"/>
                </a:cxn>
                <a:cxn ang="T13">
                  <a:pos x="T6" y="T7"/>
                </a:cxn>
                <a:cxn ang="T14">
                  <a:pos x="T8" y="T9"/>
                </a:cxn>
              </a:cxnLst>
              <a:rect l="T15" t="T16" r="T17" b="T18"/>
              <a:pathLst>
                <a:path w="72" h="89">
                  <a:moveTo>
                    <a:pt x="42" y="89"/>
                  </a:moveTo>
                  <a:lnTo>
                    <a:pt x="72" y="70"/>
                  </a:lnTo>
                  <a:lnTo>
                    <a:pt x="30" y="0"/>
                  </a:lnTo>
                  <a:lnTo>
                    <a:pt x="0" y="17"/>
                  </a:lnTo>
                  <a:lnTo>
                    <a:pt x="42" y="89"/>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402" name="Freeform 178"/>
            <p:cNvSpPr>
              <a:spLocks/>
            </p:cNvSpPr>
            <p:nvPr/>
          </p:nvSpPr>
          <p:spPr bwMode="auto">
            <a:xfrm>
              <a:off x="800" y="2446"/>
              <a:ext cx="24" cy="29"/>
            </a:xfrm>
            <a:custGeom>
              <a:avLst/>
              <a:gdLst>
                <a:gd name="T0" fmla="*/ 5 w 73"/>
                <a:gd name="T1" fmla="*/ 10 h 88"/>
                <a:gd name="T2" fmla="*/ 8 w 73"/>
                <a:gd name="T3" fmla="*/ 8 h 88"/>
                <a:gd name="T4" fmla="*/ 3 w 73"/>
                <a:gd name="T5" fmla="*/ 0 h 88"/>
                <a:gd name="T6" fmla="*/ 0 w 73"/>
                <a:gd name="T7" fmla="*/ 2 h 88"/>
                <a:gd name="T8" fmla="*/ 5 w 73"/>
                <a:gd name="T9" fmla="*/ 10 h 88"/>
                <a:gd name="T10" fmla="*/ 0 60000 65536"/>
                <a:gd name="T11" fmla="*/ 0 60000 65536"/>
                <a:gd name="T12" fmla="*/ 0 60000 65536"/>
                <a:gd name="T13" fmla="*/ 0 60000 65536"/>
                <a:gd name="T14" fmla="*/ 0 60000 65536"/>
                <a:gd name="T15" fmla="*/ 0 w 73"/>
                <a:gd name="T16" fmla="*/ 0 h 88"/>
                <a:gd name="T17" fmla="*/ 73 w 73"/>
                <a:gd name="T18" fmla="*/ 88 h 88"/>
              </a:gdLst>
              <a:ahLst/>
              <a:cxnLst>
                <a:cxn ang="T10">
                  <a:pos x="T0" y="T1"/>
                </a:cxn>
                <a:cxn ang="T11">
                  <a:pos x="T2" y="T3"/>
                </a:cxn>
                <a:cxn ang="T12">
                  <a:pos x="T4" y="T5"/>
                </a:cxn>
                <a:cxn ang="T13">
                  <a:pos x="T6" y="T7"/>
                </a:cxn>
                <a:cxn ang="T14">
                  <a:pos x="T8" y="T9"/>
                </a:cxn>
              </a:cxnLst>
              <a:rect l="T15" t="T16" r="T17" b="T18"/>
              <a:pathLst>
                <a:path w="73" h="88">
                  <a:moveTo>
                    <a:pt x="42" y="88"/>
                  </a:moveTo>
                  <a:lnTo>
                    <a:pt x="73" y="71"/>
                  </a:lnTo>
                  <a:lnTo>
                    <a:pt x="31" y="0"/>
                  </a:lnTo>
                  <a:lnTo>
                    <a:pt x="0" y="18"/>
                  </a:lnTo>
                  <a:lnTo>
                    <a:pt x="42" y="88"/>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100403" name="Freeform 179"/>
            <p:cNvSpPr>
              <a:spLocks/>
            </p:cNvSpPr>
            <p:nvPr/>
          </p:nvSpPr>
          <p:spPr bwMode="auto">
            <a:xfrm>
              <a:off x="778" y="2459"/>
              <a:ext cx="24" cy="30"/>
            </a:xfrm>
            <a:custGeom>
              <a:avLst/>
              <a:gdLst>
                <a:gd name="T0" fmla="*/ 5 w 72"/>
                <a:gd name="T1" fmla="*/ 10 h 88"/>
                <a:gd name="T2" fmla="*/ 8 w 72"/>
                <a:gd name="T3" fmla="*/ 8 h 88"/>
                <a:gd name="T4" fmla="*/ 3 w 72"/>
                <a:gd name="T5" fmla="*/ 0 h 88"/>
                <a:gd name="T6" fmla="*/ 0 w 72"/>
                <a:gd name="T7" fmla="*/ 2 h 88"/>
                <a:gd name="T8" fmla="*/ 5 w 72"/>
                <a:gd name="T9" fmla="*/ 10 h 88"/>
                <a:gd name="T10" fmla="*/ 0 60000 65536"/>
                <a:gd name="T11" fmla="*/ 0 60000 65536"/>
                <a:gd name="T12" fmla="*/ 0 60000 65536"/>
                <a:gd name="T13" fmla="*/ 0 60000 65536"/>
                <a:gd name="T14" fmla="*/ 0 60000 65536"/>
                <a:gd name="T15" fmla="*/ 0 w 72"/>
                <a:gd name="T16" fmla="*/ 0 h 88"/>
                <a:gd name="T17" fmla="*/ 72 w 72"/>
                <a:gd name="T18" fmla="*/ 88 h 88"/>
              </a:gdLst>
              <a:ahLst/>
              <a:cxnLst>
                <a:cxn ang="T10">
                  <a:pos x="T0" y="T1"/>
                </a:cxn>
                <a:cxn ang="T11">
                  <a:pos x="T2" y="T3"/>
                </a:cxn>
                <a:cxn ang="T12">
                  <a:pos x="T4" y="T5"/>
                </a:cxn>
                <a:cxn ang="T13">
                  <a:pos x="T6" y="T7"/>
                </a:cxn>
                <a:cxn ang="T14">
                  <a:pos x="T8" y="T9"/>
                </a:cxn>
              </a:cxnLst>
              <a:rect l="T15" t="T16" r="T17" b="T18"/>
              <a:pathLst>
                <a:path w="72" h="88">
                  <a:moveTo>
                    <a:pt x="42" y="88"/>
                  </a:moveTo>
                  <a:lnTo>
                    <a:pt x="72" y="70"/>
                  </a:lnTo>
                  <a:lnTo>
                    <a:pt x="30" y="0"/>
                  </a:lnTo>
                  <a:lnTo>
                    <a:pt x="0" y="17"/>
                  </a:lnTo>
                  <a:lnTo>
                    <a:pt x="42" y="88"/>
                  </a:lnTo>
                  <a:close/>
                </a:path>
              </a:pathLst>
            </a:custGeom>
            <a:solidFill>
              <a:srgbClr val="3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grpSp>
      <p:sp>
        <p:nvSpPr>
          <p:cNvPr id="55" name="Rectangle 2"/>
          <p:cNvSpPr txBox="1">
            <a:spLocks noRot="1" noChangeArrowheads="1"/>
          </p:cNvSpPr>
          <p:nvPr/>
        </p:nvSpPr>
        <p:spPr>
          <a:xfrm>
            <a:off x="5109369" y="5923064"/>
            <a:ext cx="6357937" cy="500062"/>
          </a:xfrm>
          <a:prstGeom prst="rect">
            <a:avLst/>
          </a:prstGeom>
        </p:spPr>
        <p:txBody>
          <a:bodyPr/>
          <a:lstStyle/>
          <a:p>
            <a:pPr>
              <a:defRPr/>
            </a:pPr>
            <a:r>
              <a:rPr lang="es-ES" sz="2400" b="1" dirty="0">
                <a:latin typeface="Cambria" panose="02040503050406030204" pitchFamily="18" charset="0"/>
                <a:ea typeface="Cambria" panose="02040503050406030204" pitchFamily="18" charset="0"/>
                <a:cs typeface="+mj-cs"/>
              </a:rPr>
              <a:t>Punción pleural o </a:t>
            </a:r>
            <a:r>
              <a:rPr lang="es-ES" sz="2400" b="1" dirty="0" err="1">
                <a:latin typeface="Cambria" panose="02040503050406030204" pitchFamily="18" charset="0"/>
                <a:ea typeface="Cambria" panose="02040503050406030204" pitchFamily="18" charset="0"/>
                <a:cs typeface="+mj-cs"/>
              </a:rPr>
              <a:t>Toracocentesis</a:t>
            </a:r>
            <a:r>
              <a:rPr lang="es-ES" sz="2400" b="1" dirty="0">
                <a:latin typeface="Cambria" panose="02040503050406030204" pitchFamily="18" charset="0"/>
                <a:ea typeface="Cambria" panose="02040503050406030204" pitchFamily="18" charset="0"/>
                <a:cs typeface="+mj-cs"/>
              </a:rPr>
              <a:t>: 9</a:t>
            </a:r>
            <a:r>
              <a:rPr lang="es-ES" sz="2400" b="1" baseline="30000" dirty="0">
                <a:latin typeface="Cambria" panose="02040503050406030204" pitchFamily="18" charset="0"/>
                <a:ea typeface="Cambria" panose="02040503050406030204" pitchFamily="18" charset="0"/>
                <a:cs typeface="+mj-cs"/>
              </a:rPr>
              <a:t>no</a:t>
            </a:r>
            <a:r>
              <a:rPr lang="es-ES" sz="2400" b="1" dirty="0">
                <a:latin typeface="Cambria" panose="02040503050406030204" pitchFamily="18" charset="0"/>
                <a:ea typeface="Cambria" panose="02040503050406030204" pitchFamily="18" charset="0"/>
                <a:cs typeface="+mj-cs"/>
              </a:rPr>
              <a:t> EI</a:t>
            </a:r>
          </a:p>
        </p:txBody>
      </p:sp>
    </p:spTree>
    <p:extLst>
      <p:ext uri="{BB962C8B-B14F-4D97-AF65-F5344CB8AC3E}">
        <p14:creationId xmlns:p14="http://schemas.microsoft.com/office/powerpoint/2010/main" val="16928949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34" descr="TB_CX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126" y="1000125"/>
            <a:ext cx="2747963"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Rot="1" noChangeArrowheads="1"/>
          </p:cNvSpPr>
          <p:nvPr/>
        </p:nvSpPr>
        <p:spPr>
          <a:xfrm>
            <a:off x="6381751" y="4572000"/>
            <a:ext cx="3929063" cy="1143000"/>
          </a:xfrm>
          <a:prstGeom prst="rect">
            <a:avLst/>
          </a:prstGeom>
        </p:spPr>
        <p:txBody>
          <a:bodyPr/>
          <a:lstStyle/>
          <a:p>
            <a:pPr>
              <a:defRPr/>
            </a:pPr>
            <a:r>
              <a:rPr lang="es-ES" sz="2800" b="1" dirty="0">
                <a:latin typeface="Cambria" panose="02040503050406030204" pitchFamily="18" charset="0"/>
                <a:ea typeface="Cambria" panose="02040503050406030204" pitchFamily="18" charset="0"/>
                <a:cs typeface="+mj-cs"/>
              </a:rPr>
              <a:t>Caverna tuberculosa</a:t>
            </a:r>
          </a:p>
        </p:txBody>
      </p:sp>
      <p:pic>
        <p:nvPicPr>
          <p:cNvPr id="101380" name="Picture 6" descr="Copia (2) de lung-cancer-frontal-chest-x-ray">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785814"/>
            <a:ext cx="3683000" cy="49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Rot="1" noChangeArrowheads="1"/>
          </p:cNvSpPr>
          <p:nvPr/>
        </p:nvSpPr>
        <p:spPr>
          <a:xfrm>
            <a:off x="2524126" y="5715000"/>
            <a:ext cx="3929063" cy="1143000"/>
          </a:xfrm>
          <a:prstGeom prst="rect">
            <a:avLst/>
          </a:prstGeom>
        </p:spPr>
        <p:txBody>
          <a:bodyPr/>
          <a:lstStyle/>
          <a:p>
            <a:pPr>
              <a:defRPr/>
            </a:pPr>
            <a:r>
              <a:rPr lang="es-ES" sz="2800" b="1" dirty="0">
                <a:latin typeface="Cambria" panose="02040503050406030204" pitchFamily="18" charset="0"/>
                <a:ea typeface="Cambria" panose="02040503050406030204" pitchFamily="18" charset="0"/>
                <a:cs typeface="+mj-cs"/>
              </a:rPr>
              <a:t>Cáncer de pulmón</a:t>
            </a:r>
          </a:p>
        </p:txBody>
      </p:sp>
    </p:spTree>
    <p:extLst>
      <p:ext uri="{BB962C8B-B14F-4D97-AF65-F5344CB8AC3E}">
        <p14:creationId xmlns:p14="http://schemas.microsoft.com/office/powerpoint/2010/main" val="22121852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lstStyle/>
          <a:p>
            <a:pPr eaLnBrk="1" hangingPunct="1"/>
            <a:r>
              <a:rPr lang="es-ES" altLang="es-ES" b="1">
                <a:latin typeface="Arial Black" panose="020B0A04020102020204" pitchFamily="34" charset="0"/>
              </a:rPr>
              <a:t>MEDIASTINO</a:t>
            </a:r>
          </a:p>
        </p:txBody>
      </p:sp>
      <p:sp>
        <p:nvSpPr>
          <p:cNvPr id="212995" name="Rectangle 3"/>
          <p:cNvSpPr>
            <a:spLocks noGrp="1" noRot="1" noChangeArrowheads="1"/>
          </p:cNvSpPr>
          <p:nvPr>
            <p:ph type="body" idx="1"/>
          </p:nvPr>
        </p:nvSpPr>
        <p:spPr>
          <a:xfrm>
            <a:off x="171450" y="1349375"/>
            <a:ext cx="10515600" cy="4351338"/>
          </a:xfrm>
        </p:spPr>
        <p:txBody>
          <a:bodyPr>
            <a:normAutofit/>
          </a:bodyPr>
          <a:lstStyle/>
          <a:p>
            <a:pPr marL="0" indent="0" eaLnBrk="1" hangingPunct="1">
              <a:lnSpc>
                <a:spcPct val="90000"/>
              </a:lnSpc>
              <a:buNone/>
              <a:defRPr/>
            </a:pPr>
            <a:r>
              <a:rPr lang="es-ES" sz="2000" b="1" dirty="0">
                <a:effectLst>
                  <a:outerShdw blurRad="38100" dist="38100" dir="2700000" algn="tl">
                    <a:srgbClr val="FFFFFF"/>
                  </a:outerShdw>
                </a:effectLst>
                <a:latin typeface="Cambria" panose="02040503050406030204" pitchFamily="18" charset="0"/>
                <a:ea typeface="Cambria" panose="02040503050406030204" pitchFamily="18" charset="0"/>
              </a:rPr>
              <a:t>    </a:t>
            </a:r>
            <a:r>
              <a:rPr lang="es-ES" sz="2000" b="1" dirty="0">
                <a:latin typeface="Cambria" panose="02040503050406030204" pitchFamily="18" charset="0"/>
                <a:ea typeface="Cambria" panose="02040503050406030204" pitchFamily="18" charset="0"/>
              </a:rPr>
              <a:t>Es el </a:t>
            </a:r>
            <a:r>
              <a:rPr lang="es-ES" sz="2000" b="1" u="sng" dirty="0" smtClean="0">
                <a:latin typeface="Cambria" panose="02040503050406030204" pitchFamily="18" charset="0"/>
                <a:ea typeface="Cambria" panose="02040503050406030204" pitchFamily="18" charset="0"/>
              </a:rPr>
              <a:t>espacio</a:t>
            </a:r>
            <a:r>
              <a:rPr lang="es-ES" sz="2000" b="1" dirty="0">
                <a:latin typeface="Cambria" panose="02040503050406030204" pitchFamily="18" charset="0"/>
                <a:ea typeface="Cambria" panose="02040503050406030204" pitchFamily="18" charset="0"/>
              </a:rPr>
              <a:t> situado en la parte media de la cavidad torácica comprendido entre las pleuras mediastínicas, siendo sus límites:</a:t>
            </a:r>
          </a:p>
          <a:p>
            <a:pPr>
              <a:buClr>
                <a:srgbClr val="FF0000"/>
              </a:buClr>
              <a:defRPr/>
            </a:pPr>
            <a:r>
              <a:rPr lang="es-ES" sz="2000" b="1" dirty="0">
                <a:latin typeface="Cambria" panose="02040503050406030204" pitchFamily="18" charset="0"/>
                <a:ea typeface="Cambria" panose="02040503050406030204" pitchFamily="18" charset="0"/>
              </a:rPr>
              <a:t>Por los </a:t>
            </a:r>
            <a:r>
              <a:rPr lang="es-ES" sz="2000" b="1" dirty="0" smtClean="0">
                <a:latin typeface="Cambria" panose="02040503050406030204" pitchFamily="18" charset="0"/>
                <a:ea typeface="Cambria" panose="02040503050406030204" pitchFamily="18" charset="0"/>
              </a:rPr>
              <a:t>lados: </a:t>
            </a:r>
            <a:r>
              <a:rPr lang="es-ES" sz="2000" b="1" dirty="0">
                <a:latin typeface="Cambria" panose="02040503050406030204" pitchFamily="18" charset="0"/>
                <a:ea typeface="Cambria" panose="02040503050406030204" pitchFamily="18" charset="0"/>
              </a:rPr>
              <a:t>las pleuras mediastínicas  antes mencionadas </a:t>
            </a:r>
          </a:p>
          <a:p>
            <a:pPr>
              <a:buClr>
                <a:srgbClr val="FF0000"/>
              </a:buClr>
              <a:defRPr/>
            </a:pPr>
            <a:r>
              <a:rPr lang="es-ES" sz="2000" b="1" dirty="0">
                <a:latin typeface="Cambria" panose="02040503050406030204" pitchFamily="18" charset="0"/>
                <a:ea typeface="Cambria" panose="02040503050406030204" pitchFamily="18" charset="0"/>
              </a:rPr>
              <a:t>Por arriba: la abertura torácica superior</a:t>
            </a:r>
          </a:p>
          <a:p>
            <a:pPr>
              <a:buClr>
                <a:srgbClr val="FF0000"/>
              </a:buClr>
              <a:defRPr/>
            </a:pPr>
            <a:r>
              <a:rPr lang="es-ES" sz="2000" b="1" dirty="0">
                <a:latin typeface="Cambria" panose="02040503050406030204" pitchFamily="18" charset="0"/>
                <a:ea typeface="Cambria" panose="02040503050406030204" pitchFamily="18" charset="0"/>
              </a:rPr>
              <a:t>Por abajo:  el músculo diafragma</a:t>
            </a:r>
          </a:p>
          <a:p>
            <a:pPr>
              <a:buClr>
                <a:srgbClr val="FF0000"/>
              </a:buClr>
              <a:defRPr/>
            </a:pPr>
            <a:r>
              <a:rPr lang="es-ES" sz="2000" b="1" dirty="0">
                <a:latin typeface="Cambria" panose="02040503050406030204" pitchFamily="18" charset="0"/>
                <a:ea typeface="Cambria" panose="02040503050406030204" pitchFamily="18" charset="0"/>
              </a:rPr>
              <a:t>Por detrás: las vértebras torácicas </a:t>
            </a:r>
          </a:p>
          <a:p>
            <a:pPr>
              <a:buClr>
                <a:srgbClr val="FF0000"/>
              </a:buClr>
              <a:defRPr/>
            </a:pPr>
            <a:r>
              <a:rPr lang="es-ES" sz="2000" b="1" dirty="0">
                <a:latin typeface="Cambria" panose="02040503050406030204" pitchFamily="18" charset="0"/>
                <a:ea typeface="Cambria" panose="02040503050406030204" pitchFamily="18" charset="0"/>
              </a:rPr>
              <a:t>Por delante: el plastrón </a:t>
            </a:r>
            <a:r>
              <a:rPr lang="es-ES" sz="2000" b="1" dirty="0" err="1">
                <a:latin typeface="Cambria" panose="02040503050406030204" pitchFamily="18" charset="0"/>
                <a:ea typeface="Cambria" panose="02040503050406030204" pitchFamily="18" charset="0"/>
              </a:rPr>
              <a:t>esternocostal</a:t>
            </a:r>
            <a:r>
              <a:rPr lang="es-ES" sz="2000" b="1" dirty="0">
                <a:latin typeface="Cambria" panose="02040503050406030204" pitchFamily="18" charset="0"/>
                <a:ea typeface="Cambria" panose="02040503050406030204" pitchFamily="18" charset="0"/>
              </a:rPr>
              <a:t>.                        </a:t>
            </a:r>
          </a:p>
          <a:p>
            <a:pPr marL="0" indent="0" eaLnBrk="1" hangingPunct="1">
              <a:lnSpc>
                <a:spcPct val="90000"/>
              </a:lnSpc>
              <a:buClr>
                <a:srgbClr val="0066FF"/>
              </a:buClr>
              <a:buNone/>
              <a:defRPr/>
            </a:pPr>
            <a:endParaRPr lang="es-ES" sz="2000" b="1" dirty="0">
              <a:latin typeface="Cambria" panose="02040503050406030204" pitchFamily="18" charset="0"/>
              <a:ea typeface="Cambria" panose="02040503050406030204" pitchFamily="18" charset="0"/>
            </a:endParaRPr>
          </a:p>
        </p:txBody>
      </p:sp>
      <p:pic>
        <p:nvPicPr>
          <p:cNvPr id="4" name="Picture 13" descr="mediastin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299" y="1851331"/>
            <a:ext cx="4181475" cy="483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987008"/>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6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914" y="0"/>
            <a:ext cx="5862637"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Line 3"/>
          <p:cNvSpPr>
            <a:spLocks noChangeShapeType="1"/>
          </p:cNvSpPr>
          <p:nvPr/>
        </p:nvSpPr>
        <p:spPr bwMode="auto">
          <a:xfrm flipV="1">
            <a:off x="7067550" y="2171699"/>
            <a:ext cx="3810000" cy="76199"/>
          </a:xfrm>
          <a:prstGeom prst="line">
            <a:avLst/>
          </a:prstGeom>
          <a:noFill/>
          <a:ln w="76200">
            <a:solidFill>
              <a:srgbClr val="0066FF"/>
            </a:solidFill>
            <a:round/>
            <a:headEnd/>
            <a:tailEnd/>
          </a:ln>
          <a:extLst>
            <a:ext uri="{909E8E84-426E-40DD-AFC4-6F175D3DCCD1}">
              <a14:hiddenFill xmlns:a14="http://schemas.microsoft.com/office/drawing/2010/main">
                <a:noFill/>
              </a14:hiddenFill>
            </a:ext>
          </a:extLst>
        </p:spPr>
        <p:txBody>
          <a:bodyPr wrap="none"/>
          <a:lstStyle/>
          <a:p>
            <a:endParaRPr lang="es-ES" sz="2000">
              <a:latin typeface="Cambria" panose="02040503050406030204" pitchFamily="18" charset="0"/>
              <a:ea typeface="Cambria" panose="02040503050406030204" pitchFamily="18" charset="0"/>
            </a:endParaRPr>
          </a:p>
        </p:txBody>
      </p:sp>
      <p:sp>
        <p:nvSpPr>
          <p:cNvPr id="236548" name="Text Box 4"/>
          <p:cNvSpPr txBox="1">
            <a:spLocks noChangeArrowheads="1"/>
          </p:cNvSpPr>
          <p:nvPr/>
        </p:nvSpPr>
        <p:spPr bwMode="auto">
          <a:xfrm>
            <a:off x="5881688" y="1193801"/>
            <a:ext cx="1500732" cy="707886"/>
          </a:xfrm>
          <a:prstGeom prst="rect">
            <a:avLst/>
          </a:prstGeom>
          <a:noFill/>
          <a:ln w="12700" algn="ctr">
            <a:noFill/>
            <a:miter lim="800000"/>
            <a:headEnd/>
            <a:tailEnd/>
          </a:ln>
        </p:spPr>
        <p:txBody>
          <a:bodyPr wrap="none">
            <a:spAutoFit/>
          </a:bodyPr>
          <a:lstStyle/>
          <a:p>
            <a:pPr>
              <a:defRPr/>
            </a:pPr>
            <a:r>
              <a:rPr lang="es-ES" sz="2000" b="1" dirty="0">
                <a:latin typeface="Cambria" panose="02040503050406030204" pitchFamily="18" charset="0"/>
                <a:ea typeface="Cambria" panose="02040503050406030204" pitchFamily="18" charset="0"/>
              </a:rPr>
              <a:t>Mediastino</a:t>
            </a:r>
          </a:p>
          <a:p>
            <a:pPr>
              <a:defRPr/>
            </a:pPr>
            <a:r>
              <a:rPr lang="es-ES" sz="2000" b="1" dirty="0">
                <a:latin typeface="Cambria" panose="02040503050406030204" pitchFamily="18" charset="0"/>
                <a:ea typeface="Cambria" panose="02040503050406030204" pitchFamily="18" charset="0"/>
              </a:rPr>
              <a:t>superior</a:t>
            </a:r>
          </a:p>
        </p:txBody>
      </p:sp>
      <p:sp>
        <p:nvSpPr>
          <p:cNvPr id="236549" name="Text Box 5"/>
          <p:cNvSpPr txBox="1">
            <a:spLocks noChangeArrowheads="1"/>
          </p:cNvSpPr>
          <p:nvPr/>
        </p:nvSpPr>
        <p:spPr bwMode="auto">
          <a:xfrm>
            <a:off x="5510714" y="2741545"/>
            <a:ext cx="1556836" cy="707886"/>
          </a:xfrm>
          <a:prstGeom prst="rect">
            <a:avLst/>
          </a:prstGeom>
          <a:noFill/>
          <a:ln w="12700" algn="ctr">
            <a:noFill/>
            <a:miter lim="800000"/>
            <a:headEnd/>
            <a:tailEnd/>
          </a:ln>
        </p:spPr>
        <p:txBody>
          <a:bodyPr wrap="none">
            <a:spAutoFit/>
          </a:bodyPr>
          <a:lstStyle/>
          <a:p>
            <a:pPr>
              <a:defRPr/>
            </a:pPr>
            <a:r>
              <a:rPr lang="es-ES" sz="2000" b="1" dirty="0">
                <a:latin typeface="Cambria" panose="02040503050406030204" pitchFamily="18" charset="0"/>
                <a:ea typeface="Cambria" panose="02040503050406030204" pitchFamily="18" charset="0"/>
              </a:rPr>
              <a:t>Mediastino </a:t>
            </a:r>
          </a:p>
          <a:p>
            <a:pPr>
              <a:defRPr/>
            </a:pPr>
            <a:r>
              <a:rPr lang="es-ES" sz="2000" b="1" dirty="0">
                <a:latin typeface="Cambria" panose="02040503050406030204" pitchFamily="18" charset="0"/>
                <a:ea typeface="Cambria" panose="02040503050406030204" pitchFamily="18" charset="0"/>
              </a:rPr>
              <a:t>inferior</a:t>
            </a:r>
          </a:p>
        </p:txBody>
      </p:sp>
      <p:sp>
        <p:nvSpPr>
          <p:cNvPr id="6" name="Rectangle 3"/>
          <p:cNvSpPr txBox="1">
            <a:spLocks noRot="1" noChangeArrowheads="1"/>
          </p:cNvSpPr>
          <p:nvPr/>
        </p:nvSpPr>
        <p:spPr>
          <a:xfrm>
            <a:off x="193675" y="620712"/>
            <a:ext cx="5317039" cy="5976938"/>
          </a:xfrm>
          <a:prstGeom prst="rect">
            <a:avLst/>
          </a:prstGeom>
          <a:ln>
            <a:solidFill>
              <a:srgbClr val="C0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itchFamily="2" charset="2"/>
              <a:buNone/>
              <a:defRPr/>
            </a:pPr>
            <a:r>
              <a:rPr lang="es-ES" sz="2400" smtClean="0">
                <a:effectLst>
                  <a:outerShdw blurRad="38100" dist="38100" dir="2700000" algn="tl">
                    <a:srgbClr val="FFFFFF"/>
                  </a:outerShdw>
                </a:effectLst>
                <a:latin typeface="Cambria" panose="02040503050406030204" pitchFamily="18" charset="0"/>
                <a:ea typeface="Cambria" panose="02040503050406030204" pitchFamily="18" charset="0"/>
              </a:rPr>
              <a:t>    </a:t>
            </a:r>
          </a:p>
          <a:p>
            <a:pPr algn="just">
              <a:buFont typeface="Wingdings" pitchFamily="2" charset="2"/>
              <a:buNone/>
              <a:defRPr/>
            </a:pPr>
            <a:r>
              <a:rPr lang="es-ES" sz="2400" smtClean="0">
                <a:effectLst>
                  <a:outerShdw blurRad="38100" dist="38100" dir="2700000" algn="tl">
                    <a:srgbClr val="FFFFFF"/>
                  </a:outerShdw>
                </a:effectLst>
                <a:latin typeface="Cambria" panose="02040503050406030204" pitchFamily="18" charset="0"/>
                <a:ea typeface="Cambria" panose="02040503050406030204" pitchFamily="18" charset="0"/>
              </a:rPr>
              <a:t>   </a:t>
            </a:r>
            <a:r>
              <a:rPr lang="es-ES" sz="2400" smtClean="0">
                <a:latin typeface="Cambria" panose="02040503050406030204" pitchFamily="18" charset="0"/>
                <a:ea typeface="Cambria" panose="02040503050406030204" pitchFamily="18" charset="0"/>
              </a:rPr>
              <a:t>Este </a:t>
            </a:r>
            <a:r>
              <a:rPr lang="es-ES" sz="2400" u="sng" smtClean="0">
                <a:latin typeface="Cambria" panose="02040503050406030204" pitchFamily="18" charset="0"/>
                <a:ea typeface="Cambria" panose="02040503050406030204" pitchFamily="18" charset="0"/>
              </a:rPr>
              <a:t>espacio</a:t>
            </a:r>
            <a:r>
              <a:rPr lang="es-ES" sz="2400" smtClean="0">
                <a:latin typeface="Cambria" panose="02040503050406030204" pitchFamily="18" charset="0"/>
                <a:ea typeface="Cambria" panose="02040503050406030204" pitchFamily="18" charset="0"/>
              </a:rPr>
              <a:t> se divide por un plano horizontal imaginario que pasa por la bifurcación de la tráquea en superior e inferior; a su vez el inferior se subdivide en anterior, medio y posterior</a:t>
            </a:r>
          </a:p>
          <a:p>
            <a:pPr algn="just">
              <a:buClr>
                <a:srgbClr val="0303FF"/>
              </a:buClr>
              <a:defRPr/>
            </a:pPr>
            <a:r>
              <a:rPr lang="es-ES" sz="2400" smtClean="0">
                <a:solidFill>
                  <a:srgbClr val="C00000"/>
                </a:solidFill>
                <a:latin typeface="Cambria" panose="02040503050406030204" pitchFamily="18" charset="0"/>
                <a:ea typeface="Cambria" panose="02040503050406030204" pitchFamily="18" charset="0"/>
              </a:rPr>
              <a:t>Anterior:</a:t>
            </a:r>
            <a:r>
              <a:rPr lang="es-ES" sz="2400" smtClean="0">
                <a:latin typeface="Cambria" panose="02040503050406030204" pitchFamily="18" charset="0"/>
                <a:ea typeface="Cambria" panose="02040503050406030204" pitchFamily="18" charset="0"/>
              </a:rPr>
              <a:t> desde el plastrón esternocostal hasta la hoja anterior del pericardio parietal</a:t>
            </a:r>
          </a:p>
          <a:p>
            <a:pPr algn="just">
              <a:buClr>
                <a:srgbClr val="0303FF"/>
              </a:buClr>
              <a:defRPr/>
            </a:pPr>
            <a:r>
              <a:rPr lang="es-ES" sz="2400" smtClean="0">
                <a:solidFill>
                  <a:srgbClr val="C00000"/>
                </a:solidFill>
                <a:latin typeface="Cambria" panose="02040503050406030204" pitchFamily="18" charset="0"/>
                <a:ea typeface="Cambria" panose="02040503050406030204" pitchFamily="18" charset="0"/>
              </a:rPr>
              <a:t>Medio: </a:t>
            </a:r>
            <a:r>
              <a:rPr lang="es-ES" sz="2400" smtClean="0">
                <a:latin typeface="Cambria" panose="02040503050406030204" pitchFamily="18" charset="0"/>
                <a:ea typeface="Cambria" panose="02040503050406030204" pitchFamily="18" charset="0"/>
              </a:rPr>
              <a:t>de la hoja anterior a la posterior del pericardio</a:t>
            </a:r>
          </a:p>
          <a:p>
            <a:pPr algn="just">
              <a:buClr>
                <a:srgbClr val="0303FF"/>
              </a:buClr>
              <a:defRPr/>
            </a:pPr>
            <a:r>
              <a:rPr lang="es-ES" sz="2400" smtClean="0">
                <a:solidFill>
                  <a:srgbClr val="C00000"/>
                </a:solidFill>
                <a:latin typeface="Cambria" panose="02040503050406030204" pitchFamily="18" charset="0"/>
                <a:ea typeface="Cambria" panose="02040503050406030204" pitchFamily="18" charset="0"/>
              </a:rPr>
              <a:t>Posterior:  </a:t>
            </a:r>
            <a:r>
              <a:rPr lang="es-ES" sz="2400" smtClean="0">
                <a:latin typeface="Cambria" panose="02040503050406030204" pitchFamily="18" charset="0"/>
                <a:ea typeface="Cambria" panose="02040503050406030204" pitchFamily="18" charset="0"/>
              </a:rPr>
              <a:t>de la hoja posterior del pericardio a las vértebras torácicas.</a:t>
            </a:r>
          </a:p>
          <a:p>
            <a:pPr algn="just">
              <a:defRPr/>
            </a:pPr>
            <a:endParaRPr lang="es-E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3094821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18"/>
          <p:cNvSpPr txBox="1">
            <a:spLocks noChangeArrowheads="1"/>
          </p:cNvSpPr>
          <p:nvPr/>
        </p:nvSpPr>
        <p:spPr bwMode="auto">
          <a:xfrm>
            <a:off x="3667125" y="571501"/>
            <a:ext cx="363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800" b="1" dirty="0">
                <a:solidFill>
                  <a:srgbClr val="000000"/>
                </a:solidFill>
                <a:latin typeface="Cambria" panose="02040503050406030204" pitchFamily="18" charset="0"/>
                <a:ea typeface="Cambria" panose="02040503050406030204" pitchFamily="18" charset="0"/>
              </a:rPr>
              <a:t>Mediastino Superior</a:t>
            </a:r>
          </a:p>
        </p:txBody>
      </p:sp>
      <p:pic>
        <p:nvPicPr>
          <p:cNvPr id="2" name="Imagen 1"/>
          <p:cNvPicPr>
            <a:picLocks noChangeAspect="1"/>
          </p:cNvPicPr>
          <p:nvPr/>
        </p:nvPicPr>
        <p:blipFill>
          <a:blip r:embed="rId2"/>
          <a:stretch>
            <a:fillRect/>
          </a:stretch>
        </p:blipFill>
        <p:spPr>
          <a:xfrm>
            <a:off x="38100" y="1704976"/>
            <a:ext cx="9010970" cy="5082017"/>
          </a:xfrm>
          <a:prstGeom prst="rect">
            <a:avLst/>
          </a:prstGeom>
        </p:spPr>
      </p:pic>
      <p:pic>
        <p:nvPicPr>
          <p:cNvPr id="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708" t="10945" r="32042" b="22278"/>
          <a:stretch>
            <a:fillRect/>
          </a:stretch>
        </p:blipFill>
        <p:spPr bwMode="auto">
          <a:xfrm>
            <a:off x="7765046" y="-216479"/>
            <a:ext cx="454125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7132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0708" t="10945" r="32042" b="22278"/>
          <a:stretch>
            <a:fillRect/>
          </a:stretch>
        </p:blipFill>
        <p:spPr bwMode="auto">
          <a:xfrm>
            <a:off x="7162800" y="607219"/>
            <a:ext cx="5029200" cy="49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4792327" y="1600783"/>
            <a:ext cx="3442766" cy="1200329"/>
          </a:xfrm>
          <a:prstGeom prst="rect">
            <a:avLst/>
          </a:prstGeom>
          <a:noFill/>
          <a:ln w="12700" algn="ctr">
            <a:noFill/>
            <a:miter lim="800000"/>
            <a:headEnd/>
            <a:tailEnd/>
          </a:ln>
        </p:spPr>
        <p:txBody>
          <a:bodyPr wrap="square">
            <a:spAutoFit/>
          </a:bodyPr>
          <a:lstStyle/>
          <a:p>
            <a:pPr>
              <a:defRPr/>
            </a:pPr>
            <a:r>
              <a:rPr lang="es-ES" sz="2400" b="1" dirty="0">
                <a:solidFill>
                  <a:srgbClr val="C00000"/>
                </a:solidFill>
                <a:latin typeface="Cambria" panose="02040503050406030204" pitchFamily="18" charset="0"/>
                <a:ea typeface="Cambria" panose="02040503050406030204" pitchFamily="18" charset="0"/>
              </a:rPr>
              <a:t>Mediastino medio:</a:t>
            </a:r>
          </a:p>
          <a:p>
            <a:pPr>
              <a:defRPr/>
            </a:pPr>
            <a:r>
              <a:rPr lang="es-ES" sz="2400" b="1" dirty="0">
                <a:solidFill>
                  <a:srgbClr val="C00000"/>
                </a:solidFill>
                <a:latin typeface="Cambria" panose="02040503050406030204" pitchFamily="18" charset="0"/>
                <a:ea typeface="Cambria" panose="02040503050406030204" pitchFamily="18" charset="0"/>
              </a:rPr>
              <a:t>Corazón y grandes </a:t>
            </a:r>
          </a:p>
          <a:p>
            <a:pPr>
              <a:defRPr/>
            </a:pPr>
            <a:r>
              <a:rPr lang="es-ES" sz="2400" b="1" dirty="0">
                <a:solidFill>
                  <a:srgbClr val="C00000"/>
                </a:solidFill>
                <a:latin typeface="Cambria" panose="02040503050406030204" pitchFamily="18" charset="0"/>
                <a:ea typeface="Cambria" panose="02040503050406030204" pitchFamily="18" charset="0"/>
              </a:rPr>
              <a:t>vasos</a:t>
            </a:r>
          </a:p>
        </p:txBody>
      </p:sp>
      <p:sp>
        <p:nvSpPr>
          <p:cNvPr id="108548" name="Line 4"/>
          <p:cNvSpPr>
            <a:spLocks noChangeShapeType="1"/>
          </p:cNvSpPr>
          <p:nvPr/>
        </p:nvSpPr>
        <p:spPr bwMode="auto">
          <a:xfrm>
            <a:off x="7510275" y="2324101"/>
            <a:ext cx="2252660" cy="11811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nvGrpSpPr>
          <p:cNvPr id="6" name="Group 2"/>
          <p:cNvGrpSpPr>
            <a:grpSpLocks/>
          </p:cNvGrpSpPr>
          <p:nvPr/>
        </p:nvGrpSpPr>
        <p:grpSpPr bwMode="auto">
          <a:xfrm>
            <a:off x="350839" y="431890"/>
            <a:ext cx="6677025" cy="6337300"/>
            <a:chOff x="567" y="346"/>
            <a:chExt cx="3731" cy="3765"/>
          </a:xfrm>
        </p:grpSpPr>
        <p:pic>
          <p:nvPicPr>
            <p:cNvPr id="7" name="Picture 3" descr="Esofago"/>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67" y="346"/>
              <a:ext cx="2168" cy="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662" y="2101"/>
              <a:ext cx="163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ES" altLang="es-ES" sz="2400" b="1"/>
                <a:t>  Aorta ascendente</a:t>
              </a:r>
            </a:p>
          </p:txBody>
        </p:sp>
        <p:sp>
          <p:nvSpPr>
            <p:cNvPr id="9" name="Text Box 5"/>
            <p:cNvSpPr txBox="1">
              <a:spLocks noChangeArrowheads="1"/>
            </p:cNvSpPr>
            <p:nvPr/>
          </p:nvSpPr>
          <p:spPr bwMode="auto">
            <a:xfrm>
              <a:off x="2267" y="2618"/>
              <a:ext cx="1381"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ES" altLang="es-ES" sz="2400" b="1"/>
                <a:t> Corazón</a:t>
              </a:r>
            </a:p>
          </p:txBody>
        </p:sp>
        <p:sp>
          <p:nvSpPr>
            <p:cNvPr id="10" name="Line 6"/>
            <p:cNvSpPr>
              <a:spLocks noChangeShapeType="1"/>
            </p:cNvSpPr>
            <p:nvPr/>
          </p:nvSpPr>
          <p:spPr bwMode="auto">
            <a:xfrm flipH="1" flipV="1">
              <a:off x="1385" y="1762"/>
              <a:ext cx="1397" cy="467"/>
            </a:xfrm>
            <a:prstGeom prst="line">
              <a:avLst/>
            </a:prstGeom>
            <a:noFill/>
            <a:ln w="381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sp>
          <p:nvSpPr>
            <p:cNvPr id="11" name="Line 7"/>
            <p:cNvSpPr>
              <a:spLocks noChangeShapeType="1"/>
            </p:cNvSpPr>
            <p:nvPr/>
          </p:nvSpPr>
          <p:spPr bwMode="auto">
            <a:xfrm flipH="1" flipV="1">
              <a:off x="1305" y="2398"/>
              <a:ext cx="1575" cy="386"/>
            </a:xfrm>
            <a:prstGeom prst="line">
              <a:avLst/>
            </a:prstGeom>
            <a:noFill/>
            <a:ln w="381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grpSp>
    </p:spTree>
    <p:extLst>
      <p:ext uri="{BB962C8B-B14F-4D97-AF65-F5344CB8AC3E}">
        <p14:creationId xmlns:p14="http://schemas.microsoft.com/office/powerpoint/2010/main" val="1339260653"/>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5"/>
          <p:cNvGraphicFramePr>
            <a:graphicFrameLocks noChangeAspect="1"/>
          </p:cNvGraphicFramePr>
          <p:nvPr>
            <p:extLst>
              <p:ext uri="{D42A27DB-BD31-4B8C-83A1-F6EECF244321}">
                <p14:modId xmlns:p14="http://schemas.microsoft.com/office/powerpoint/2010/main" val="4166388762"/>
              </p:ext>
            </p:extLst>
          </p:nvPr>
        </p:nvGraphicFramePr>
        <p:xfrm>
          <a:off x="4114800" y="-438150"/>
          <a:ext cx="9144000" cy="7239000"/>
        </p:xfrm>
        <a:graphic>
          <a:graphicData uri="http://schemas.openxmlformats.org/presentationml/2006/ole">
            <mc:AlternateContent xmlns:mc="http://schemas.openxmlformats.org/markup-compatibility/2006">
              <mc:Choice xmlns:v="urn:schemas-microsoft-com:vml" Requires="v">
                <p:oleObj spid="_x0000_s11277" name="Diapositiva" r:id="rId3" imgW="4572000" imgH="3429000" progId="PowerPoint.Slide.8">
                  <p:embed/>
                </p:oleObj>
              </mc:Choice>
              <mc:Fallback>
                <p:oleObj name="Diapositiva" r:id="rId3" imgW="4572000" imgH="3429000" progId="PowerPoint.Slide.8">
                  <p:embed/>
                  <p:pic>
                    <p:nvPicPr>
                      <p:cNvPr id="921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38150"/>
                        <a:ext cx="9144000" cy="72390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oleObj>
              </mc:Fallback>
            </mc:AlternateContent>
          </a:graphicData>
        </a:graphic>
      </p:graphicFrame>
      <p:grpSp>
        <p:nvGrpSpPr>
          <p:cNvPr id="10" name="Group 24"/>
          <p:cNvGrpSpPr>
            <a:grpSpLocks/>
          </p:cNvGrpSpPr>
          <p:nvPr/>
        </p:nvGrpSpPr>
        <p:grpSpPr bwMode="auto">
          <a:xfrm>
            <a:off x="8812215" y="4491039"/>
            <a:ext cx="3163888" cy="369887"/>
            <a:chOff x="2914" y="2775"/>
            <a:chExt cx="1993" cy="233"/>
          </a:xfrm>
        </p:grpSpPr>
        <p:sp>
          <p:nvSpPr>
            <p:cNvPr id="11" name="Text Box 9"/>
            <p:cNvSpPr txBox="1">
              <a:spLocks noChangeArrowheads="1"/>
            </p:cNvSpPr>
            <p:nvPr/>
          </p:nvSpPr>
          <p:spPr bwMode="auto">
            <a:xfrm>
              <a:off x="4274" y="2775"/>
              <a:ext cx="633" cy="233"/>
            </a:xfrm>
            <a:prstGeom prst="rect">
              <a:avLst/>
            </a:prstGeom>
            <a:noFill/>
            <a:ln w="12700" algn="ctr">
              <a:noFill/>
              <a:miter lim="800000"/>
              <a:headEnd/>
              <a:tailEnd/>
            </a:ln>
            <a:effectLst/>
          </p:spPr>
          <p:txBody>
            <a:bodyPr wrap="none">
              <a:spAutoFit/>
            </a:bodyPr>
            <a:lstStyle/>
            <a:p>
              <a:pPr>
                <a:defRPr/>
              </a:pP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Esófago</a:t>
              </a:r>
            </a:p>
          </p:txBody>
        </p:sp>
        <p:sp>
          <p:nvSpPr>
            <p:cNvPr id="12" name="Line 13"/>
            <p:cNvSpPr>
              <a:spLocks noChangeShapeType="1"/>
            </p:cNvSpPr>
            <p:nvPr/>
          </p:nvSpPr>
          <p:spPr bwMode="auto">
            <a:xfrm flipH="1">
              <a:off x="2914" y="2899"/>
              <a:ext cx="1361"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13" name="Group 21"/>
          <p:cNvGrpSpPr>
            <a:grpSpLocks/>
          </p:cNvGrpSpPr>
          <p:nvPr/>
        </p:nvGrpSpPr>
        <p:grpSpPr bwMode="auto">
          <a:xfrm>
            <a:off x="8686801" y="3633789"/>
            <a:ext cx="3663950" cy="369887"/>
            <a:chOff x="2835" y="947"/>
            <a:chExt cx="2308" cy="233"/>
          </a:xfrm>
        </p:grpSpPr>
        <p:sp>
          <p:nvSpPr>
            <p:cNvPr id="14" name="Text Box 14"/>
            <p:cNvSpPr txBox="1">
              <a:spLocks noChangeArrowheads="1"/>
            </p:cNvSpPr>
            <p:nvPr/>
          </p:nvSpPr>
          <p:spPr bwMode="auto">
            <a:xfrm>
              <a:off x="4095" y="947"/>
              <a:ext cx="104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000000"/>
                  </a:solidFill>
                  <a:latin typeface="Cambria" panose="02040503050406030204" pitchFamily="18" charset="0"/>
                  <a:ea typeface="Cambria" panose="02040503050406030204" pitchFamily="18" charset="0"/>
                </a:rPr>
                <a:t>Nervios Vagos</a:t>
              </a:r>
            </a:p>
          </p:txBody>
        </p:sp>
        <p:sp>
          <p:nvSpPr>
            <p:cNvPr id="15" name="Line 15"/>
            <p:cNvSpPr>
              <a:spLocks noChangeShapeType="1"/>
            </p:cNvSpPr>
            <p:nvPr/>
          </p:nvSpPr>
          <p:spPr bwMode="auto">
            <a:xfrm flipH="1">
              <a:off x="2835" y="1127"/>
              <a:ext cx="1260" cy="3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16" name="Group 28"/>
          <p:cNvGrpSpPr>
            <a:grpSpLocks/>
          </p:cNvGrpSpPr>
          <p:nvPr/>
        </p:nvGrpSpPr>
        <p:grpSpPr bwMode="auto">
          <a:xfrm>
            <a:off x="4651377" y="4697410"/>
            <a:ext cx="3759200" cy="741361"/>
            <a:chOff x="113" y="2698"/>
            <a:chExt cx="2368" cy="467"/>
          </a:xfrm>
        </p:grpSpPr>
        <p:sp>
          <p:nvSpPr>
            <p:cNvPr id="17" name="Text Box 25"/>
            <p:cNvSpPr txBox="1">
              <a:spLocks noChangeArrowheads="1"/>
            </p:cNvSpPr>
            <p:nvPr/>
          </p:nvSpPr>
          <p:spPr bwMode="auto">
            <a:xfrm>
              <a:off x="113" y="2932"/>
              <a:ext cx="9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000000"/>
                  </a:solidFill>
                  <a:latin typeface="Cambria" panose="02040503050406030204" pitchFamily="18" charset="0"/>
                  <a:ea typeface="Cambria" panose="02040503050406030204" pitchFamily="18" charset="0"/>
                </a:rPr>
                <a:t>Vena Ácigos</a:t>
              </a:r>
            </a:p>
          </p:txBody>
        </p:sp>
        <p:sp>
          <p:nvSpPr>
            <p:cNvPr id="18" name="Line 27"/>
            <p:cNvSpPr>
              <a:spLocks noChangeShapeType="1"/>
            </p:cNvSpPr>
            <p:nvPr/>
          </p:nvSpPr>
          <p:spPr bwMode="auto">
            <a:xfrm flipV="1">
              <a:off x="1088" y="2698"/>
              <a:ext cx="1393" cy="33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19" name="Text Box 4"/>
          <p:cNvSpPr txBox="1">
            <a:spLocks noChangeArrowheads="1"/>
          </p:cNvSpPr>
          <p:nvPr/>
        </p:nvSpPr>
        <p:spPr bwMode="auto">
          <a:xfrm>
            <a:off x="10735011" y="4062414"/>
            <a:ext cx="1784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ES" altLang="es-ES" b="1">
                <a:latin typeface="Cambria" panose="02040503050406030204" pitchFamily="18" charset="0"/>
                <a:ea typeface="Cambria" panose="02040503050406030204" pitchFamily="18" charset="0"/>
              </a:rPr>
              <a:t>  Aorta torácica</a:t>
            </a:r>
          </a:p>
        </p:txBody>
      </p:sp>
      <p:sp>
        <p:nvSpPr>
          <p:cNvPr id="20" name="Line 6"/>
          <p:cNvSpPr>
            <a:spLocks noChangeShapeType="1"/>
          </p:cNvSpPr>
          <p:nvPr/>
        </p:nvSpPr>
        <p:spPr bwMode="auto">
          <a:xfrm flipH="1" flipV="1">
            <a:off x="9043988" y="4205289"/>
            <a:ext cx="1714500" cy="46037"/>
          </a:xfrm>
          <a:prstGeom prst="line">
            <a:avLst/>
          </a:prstGeom>
          <a:noFill/>
          <a:ln w="381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grpSp>
        <p:nvGrpSpPr>
          <p:cNvPr id="21" name="Group 28"/>
          <p:cNvGrpSpPr>
            <a:grpSpLocks/>
          </p:cNvGrpSpPr>
          <p:nvPr/>
        </p:nvGrpSpPr>
        <p:grpSpPr bwMode="auto">
          <a:xfrm>
            <a:off x="4471989" y="2981327"/>
            <a:ext cx="3968750" cy="1430338"/>
            <a:chOff x="-19" y="1797"/>
            <a:chExt cx="2500" cy="901"/>
          </a:xfrm>
        </p:grpSpPr>
        <p:sp>
          <p:nvSpPr>
            <p:cNvPr id="22" name="Text Box 25"/>
            <p:cNvSpPr txBox="1">
              <a:spLocks noChangeArrowheads="1"/>
            </p:cNvSpPr>
            <p:nvPr/>
          </p:nvSpPr>
          <p:spPr bwMode="auto">
            <a:xfrm>
              <a:off x="-19" y="1797"/>
              <a:ext cx="134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000000"/>
                  </a:solidFill>
                  <a:latin typeface="Cambria" panose="02040503050406030204" pitchFamily="18" charset="0"/>
                  <a:ea typeface="Cambria" panose="02040503050406030204" pitchFamily="18" charset="0"/>
                </a:rPr>
                <a:t>Conducto Torácico</a:t>
              </a:r>
            </a:p>
          </p:txBody>
        </p:sp>
        <p:sp>
          <p:nvSpPr>
            <p:cNvPr id="23" name="Line 27"/>
            <p:cNvSpPr>
              <a:spLocks noChangeShapeType="1"/>
            </p:cNvSpPr>
            <p:nvPr/>
          </p:nvSpPr>
          <p:spPr bwMode="auto">
            <a:xfrm>
              <a:off x="1344" y="2030"/>
              <a:ext cx="1137" cy="66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110594" name="Group 2"/>
          <p:cNvGrpSpPr>
            <a:grpSpLocks/>
          </p:cNvGrpSpPr>
          <p:nvPr/>
        </p:nvGrpSpPr>
        <p:grpSpPr bwMode="auto">
          <a:xfrm>
            <a:off x="198439" y="279400"/>
            <a:ext cx="6378575" cy="6337300"/>
            <a:chOff x="567" y="346"/>
            <a:chExt cx="3564" cy="3765"/>
          </a:xfrm>
        </p:grpSpPr>
        <p:pic>
          <p:nvPicPr>
            <p:cNvPr id="110596" name="Picture 3" descr="Esofago"/>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567" y="346"/>
              <a:ext cx="2168" cy="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4"/>
            <p:cNvSpPr txBox="1">
              <a:spLocks noChangeArrowheads="1"/>
            </p:cNvSpPr>
            <p:nvPr/>
          </p:nvSpPr>
          <p:spPr bwMode="auto">
            <a:xfrm>
              <a:off x="2788" y="2303"/>
              <a:ext cx="1343"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ES" altLang="es-ES" sz="2400" b="1"/>
                <a:t>  Aorta torácica</a:t>
              </a:r>
            </a:p>
          </p:txBody>
        </p:sp>
        <p:sp>
          <p:nvSpPr>
            <p:cNvPr id="110598" name="Text Box 5"/>
            <p:cNvSpPr txBox="1">
              <a:spLocks noChangeArrowheads="1"/>
            </p:cNvSpPr>
            <p:nvPr/>
          </p:nvSpPr>
          <p:spPr bwMode="auto">
            <a:xfrm>
              <a:off x="2267" y="2618"/>
              <a:ext cx="1381"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ES" altLang="es-ES" sz="2400" b="1"/>
                <a:t> Esófago</a:t>
              </a:r>
            </a:p>
          </p:txBody>
        </p:sp>
        <p:sp>
          <p:nvSpPr>
            <p:cNvPr id="110599" name="Line 6"/>
            <p:cNvSpPr>
              <a:spLocks noChangeShapeType="1"/>
            </p:cNvSpPr>
            <p:nvPr/>
          </p:nvSpPr>
          <p:spPr bwMode="auto">
            <a:xfrm flipH="1" flipV="1">
              <a:off x="2016" y="2256"/>
              <a:ext cx="816" cy="192"/>
            </a:xfrm>
            <a:prstGeom prst="line">
              <a:avLst/>
            </a:prstGeom>
            <a:noFill/>
            <a:ln w="381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sp>
          <p:nvSpPr>
            <p:cNvPr id="110600" name="Line 7"/>
            <p:cNvSpPr>
              <a:spLocks noChangeShapeType="1"/>
            </p:cNvSpPr>
            <p:nvPr/>
          </p:nvSpPr>
          <p:spPr bwMode="auto">
            <a:xfrm flipH="1" flipV="1">
              <a:off x="1776" y="2544"/>
              <a:ext cx="1104" cy="240"/>
            </a:xfrm>
            <a:prstGeom prst="line">
              <a:avLst/>
            </a:prstGeom>
            <a:noFill/>
            <a:ln w="38100">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s-ES"/>
            </a:p>
          </p:txBody>
        </p:sp>
      </p:grpSp>
      <p:sp>
        <p:nvSpPr>
          <p:cNvPr id="68611" name="Text Box 8"/>
          <p:cNvSpPr txBox="1">
            <a:spLocks noChangeArrowheads="1"/>
          </p:cNvSpPr>
          <p:nvPr/>
        </p:nvSpPr>
        <p:spPr bwMode="auto">
          <a:xfrm>
            <a:off x="4230960" y="1302094"/>
            <a:ext cx="2387192" cy="1077218"/>
          </a:xfrm>
          <a:prstGeom prst="rect">
            <a:avLst/>
          </a:prstGeom>
          <a:noFill/>
          <a:ln w="12700" algn="ctr">
            <a:noFill/>
            <a:miter lim="800000"/>
            <a:headEnd/>
            <a:tailEnd/>
          </a:ln>
        </p:spPr>
        <p:txBody>
          <a:bodyPr wrap="none">
            <a:spAutoFit/>
          </a:bodyPr>
          <a:lstStyle/>
          <a:p>
            <a:pPr>
              <a:defRPr/>
            </a:pPr>
            <a:r>
              <a:rPr lang="es-ES" sz="3200" b="1" dirty="0">
                <a:latin typeface="Cambria" panose="02040503050406030204" pitchFamily="18" charset="0"/>
                <a:ea typeface="Cambria" panose="02040503050406030204" pitchFamily="18" charset="0"/>
              </a:rPr>
              <a:t>Mediastino </a:t>
            </a:r>
            <a:endParaRPr lang="es-ES" sz="3200" b="1" dirty="0" smtClean="0">
              <a:latin typeface="Cambria" panose="02040503050406030204" pitchFamily="18" charset="0"/>
              <a:ea typeface="Cambria" panose="02040503050406030204" pitchFamily="18" charset="0"/>
            </a:endParaRPr>
          </a:p>
          <a:p>
            <a:pPr>
              <a:defRPr/>
            </a:pPr>
            <a:r>
              <a:rPr lang="es-ES" sz="3200" b="1" dirty="0" smtClean="0">
                <a:latin typeface="Cambria" panose="02040503050406030204" pitchFamily="18" charset="0"/>
                <a:ea typeface="Cambria" panose="02040503050406030204" pitchFamily="18" charset="0"/>
              </a:rPr>
              <a:t>posterior</a:t>
            </a:r>
            <a:endParaRPr lang="es-E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569754"/>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lamada ovalada 17"/>
          <p:cNvSpPr/>
          <p:nvPr/>
        </p:nvSpPr>
        <p:spPr>
          <a:xfrm>
            <a:off x="3622040" y="344091"/>
            <a:ext cx="4271554" cy="1436914"/>
          </a:xfrm>
          <a:prstGeom prst="wedgeEllipseCallout">
            <a:avLst/>
          </a:prstGeom>
          <a:scene3d>
            <a:camera prst="orthographicFront"/>
            <a:lightRig rig="threePt" dir="t"/>
          </a:scene3d>
          <a:sp3d>
            <a:bevelT w="24130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rgbClr val="002060"/>
                </a:solidFill>
                <a:effectLst>
                  <a:outerShdw blurRad="38100" dist="38100" dir="2700000" algn="tl">
                    <a:srgbClr val="000000">
                      <a:alpha val="43137"/>
                    </a:srgbClr>
                  </a:outerShdw>
                </a:effectLst>
              </a:rPr>
              <a:t>ESTUDIO INDEPENDIENTE</a:t>
            </a:r>
            <a:endParaRPr lang="es-ES" sz="2400" b="1" dirty="0">
              <a:solidFill>
                <a:srgbClr val="002060"/>
              </a:solidFill>
              <a:effectLst>
                <a:outerShdw blurRad="38100" dist="38100" dir="2700000" algn="tl">
                  <a:srgbClr val="000000">
                    <a:alpha val="43137"/>
                  </a:srgbClr>
                </a:outerShdw>
              </a:effectLst>
            </a:endParaRPr>
          </a:p>
        </p:txBody>
      </p:sp>
      <p:pic>
        <p:nvPicPr>
          <p:cNvPr id="19" name="Picture 33" descr="wxivbiy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501" y="158580"/>
            <a:ext cx="1754187" cy="162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23" descr="hgbakdy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8263" y="96071"/>
            <a:ext cx="8223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ítulo 5"/>
          <p:cNvSpPr>
            <a:spLocks noGrp="1"/>
          </p:cNvSpPr>
          <p:nvPr>
            <p:ph type="title"/>
          </p:nvPr>
        </p:nvSpPr>
        <p:spPr/>
        <p:txBody>
          <a:bodyPr>
            <a:normAutofit/>
          </a:bodyPr>
          <a:lstStyle/>
          <a:p>
            <a:r>
              <a:rPr lang="es-MX" sz="3600" dirty="0" smtClean="0">
                <a:latin typeface="Cambria" panose="02040503050406030204" pitchFamily="18" charset="0"/>
                <a:ea typeface="Cambria" panose="02040503050406030204" pitchFamily="18" charset="0"/>
              </a:rPr>
              <a:t>Revisar en el Libro </a:t>
            </a:r>
            <a:r>
              <a:rPr lang="es-MX" sz="3600" dirty="0" err="1" smtClean="0">
                <a:latin typeface="Cambria" panose="02040503050406030204" pitchFamily="18" charset="0"/>
                <a:ea typeface="Cambria" panose="02040503050406030204" pitchFamily="18" charset="0"/>
              </a:rPr>
              <a:t>Morfofisiología</a:t>
            </a:r>
            <a:r>
              <a:rPr lang="es-MX" sz="3600" dirty="0" smtClean="0">
                <a:latin typeface="Cambria" panose="02040503050406030204" pitchFamily="18" charset="0"/>
                <a:ea typeface="Cambria" panose="02040503050406030204" pitchFamily="18" charset="0"/>
              </a:rPr>
              <a:t> III página 222</a:t>
            </a:r>
            <a:endParaRPr lang="es-E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80457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1952625" y="642938"/>
            <a:ext cx="8229600" cy="1143000"/>
          </a:xfrm>
        </p:spPr>
        <p:txBody>
          <a:bodyPr/>
          <a:lstStyle/>
          <a:p>
            <a:pPr eaLnBrk="1" hangingPunct="1"/>
            <a:r>
              <a:rPr lang="es-ES" altLang="es-ES" sz="3200" b="1" dirty="0">
                <a:latin typeface="Cambria" panose="02040503050406030204" pitchFamily="18" charset="0"/>
                <a:ea typeface="Cambria" panose="02040503050406030204" pitchFamily="18" charset="0"/>
              </a:rPr>
              <a:t>Orden lógico para la descripción de cada estructura:</a:t>
            </a:r>
          </a:p>
        </p:txBody>
      </p:sp>
      <p:sp>
        <p:nvSpPr>
          <p:cNvPr id="205827" name="Rectangle 3"/>
          <p:cNvSpPr>
            <a:spLocks noGrp="1" noRot="1" noChangeArrowheads="1"/>
          </p:cNvSpPr>
          <p:nvPr>
            <p:ph type="body" idx="1"/>
          </p:nvPr>
        </p:nvSpPr>
        <p:spPr/>
        <p:txBody>
          <a:bodyPr/>
          <a:lstStyle/>
          <a:p>
            <a:pPr eaLnBrk="1" hangingPunct="1">
              <a:lnSpc>
                <a:spcPct val="90000"/>
              </a:lnSpc>
              <a:buClr>
                <a:srgbClr val="FF0000"/>
              </a:buClr>
              <a:buFont typeface="Symbol" panose="05050102010706020507" pitchFamily="18" charset="2"/>
              <a:buChar char="ª"/>
            </a:pPr>
            <a:r>
              <a:rPr lang="es-ES" altLang="es-ES" b="1" dirty="0" smtClean="0">
                <a:latin typeface="Cambria" panose="02040503050406030204" pitchFamily="18" charset="0"/>
                <a:ea typeface="Cambria" panose="02040503050406030204" pitchFamily="18" charset="0"/>
              </a:rPr>
              <a:t>Nombre</a:t>
            </a:r>
          </a:p>
          <a:p>
            <a:pPr eaLnBrk="1" hangingPunct="1">
              <a:lnSpc>
                <a:spcPct val="90000"/>
              </a:lnSpc>
              <a:buClr>
                <a:srgbClr val="FF0000"/>
              </a:buClr>
              <a:buFont typeface="Symbol" panose="05050102010706020507" pitchFamily="18" charset="2"/>
              <a:buChar char="ª"/>
            </a:pPr>
            <a:r>
              <a:rPr lang="es-ES" altLang="es-ES" b="1" dirty="0" smtClean="0">
                <a:latin typeface="Cambria" panose="02040503050406030204" pitchFamily="18" charset="0"/>
                <a:ea typeface="Cambria" panose="02040503050406030204" pitchFamily="18" charset="0"/>
              </a:rPr>
              <a:t>Función</a:t>
            </a:r>
          </a:p>
          <a:p>
            <a:pPr eaLnBrk="1" hangingPunct="1">
              <a:lnSpc>
                <a:spcPct val="90000"/>
              </a:lnSpc>
              <a:buClr>
                <a:srgbClr val="FF0000"/>
              </a:buClr>
              <a:buFont typeface="Symbol" panose="05050102010706020507" pitchFamily="18" charset="2"/>
              <a:buChar char="ª"/>
            </a:pPr>
            <a:r>
              <a:rPr lang="es-ES" altLang="es-ES" b="1" dirty="0" smtClean="0">
                <a:latin typeface="Cambria" panose="02040503050406030204" pitchFamily="18" charset="0"/>
                <a:ea typeface="Cambria" panose="02040503050406030204" pitchFamily="18" charset="0"/>
              </a:rPr>
              <a:t>Situación</a:t>
            </a:r>
          </a:p>
          <a:p>
            <a:pPr>
              <a:buClr>
                <a:srgbClr val="FF0000"/>
              </a:buClr>
              <a:buFont typeface="Symbol" panose="05050102010706020507" pitchFamily="18" charset="2"/>
              <a:buChar char="ª"/>
            </a:pPr>
            <a:r>
              <a:rPr lang="es-ES" altLang="es-ES" b="1" dirty="0">
                <a:latin typeface="Cambria" panose="02040503050406030204" pitchFamily="18" charset="0"/>
                <a:ea typeface="Cambria" panose="02040503050406030204" pitchFamily="18" charset="0"/>
              </a:rPr>
              <a:t>Relaciones anatómicas</a:t>
            </a:r>
          </a:p>
          <a:p>
            <a:pPr eaLnBrk="1" hangingPunct="1">
              <a:lnSpc>
                <a:spcPct val="90000"/>
              </a:lnSpc>
              <a:buClr>
                <a:srgbClr val="FF0000"/>
              </a:buClr>
              <a:buFont typeface="Symbol" panose="05050102010706020507" pitchFamily="18" charset="2"/>
              <a:buChar char="ª"/>
            </a:pPr>
            <a:r>
              <a:rPr lang="es-ES" altLang="es-ES" b="1" dirty="0" smtClean="0">
                <a:latin typeface="Cambria" panose="02040503050406030204" pitchFamily="18" charset="0"/>
                <a:ea typeface="Cambria" panose="02040503050406030204" pitchFamily="18" charset="0"/>
              </a:rPr>
              <a:t>Configuración externa</a:t>
            </a:r>
          </a:p>
          <a:p>
            <a:pPr eaLnBrk="1" hangingPunct="1">
              <a:lnSpc>
                <a:spcPct val="90000"/>
              </a:lnSpc>
              <a:buClr>
                <a:srgbClr val="FF0000"/>
              </a:buClr>
              <a:buFont typeface="Symbol" panose="05050102010706020507" pitchFamily="18" charset="2"/>
              <a:buChar char="ª"/>
            </a:pPr>
            <a:r>
              <a:rPr lang="es-ES" altLang="es-ES" b="1" dirty="0" smtClean="0">
                <a:latin typeface="Cambria" panose="02040503050406030204" pitchFamily="18" charset="0"/>
                <a:ea typeface="Cambria" panose="02040503050406030204" pitchFamily="18" charset="0"/>
              </a:rPr>
              <a:t>Configuración interna</a:t>
            </a:r>
          </a:p>
          <a:p>
            <a:pPr eaLnBrk="1" hangingPunct="1">
              <a:lnSpc>
                <a:spcPct val="90000"/>
              </a:lnSpc>
              <a:buClr>
                <a:srgbClr val="FF0000"/>
              </a:buClr>
              <a:buFont typeface="Symbol" panose="05050102010706020507" pitchFamily="18" charset="2"/>
              <a:buChar char="ª"/>
            </a:pPr>
            <a:r>
              <a:rPr lang="es-MX" altLang="es-ES" b="1" dirty="0" smtClean="0">
                <a:latin typeface="Cambria" panose="02040503050406030204" pitchFamily="18" charset="0"/>
                <a:ea typeface="Cambria" panose="02040503050406030204" pitchFamily="18" charset="0"/>
              </a:rPr>
              <a:t>Estructura microscópica (patrón de órgano tubular para vías conductoras y respiratorias, patrón de órgano macizo para pulmón)</a:t>
            </a:r>
            <a:endParaRPr lang="es-ES" altLang="es-ES" b="1" dirty="0" smtClean="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44909183"/>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035198" y="692696"/>
            <a:ext cx="6232796"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rPr>
              <a:t>Conclusiones</a:t>
            </a:r>
            <a:endParaRPr lang="es-E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endParaRPr>
          </a:p>
        </p:txBody>
      </p:sp>
      <p:sp>
        <p:nvSpPr>
          <p:cNvPr id="2" name="Marcador de pie de página 1"/>
          <p:cNvSpPr>
            <a:spLocks noGrp="1"/>
          </p:cNvSpPr>
          <p:nvPr>
            <p:ph type="ftr" sz="quarter" idx="11"/>
          </p:nvPr>
        </p:nvSpPr>
        <p:spPr/>
        <p:txBody>
          <a:bodyPr/>
          <a:lstStyle/>
          <a:p>
            <a:pPr>
              <a:defRPr/>
            </a:pPr>
            <a:r>
              <a:rPr lang="es-ES" smtClean="0"/>
              <a:t>Dra. Hilda Milagros Aguilera Perera. Profesora Auxiliar</a:t>
            </a:r>
            <a:endParaRPr lang="es-ES"/>
          </a:p>
        </p:txBody>
      </p:sp>
      <p:sp>
        <p:nvSpPr>
          <p:cNvPr id="5" name="7 CuadroTexto"/>
          <p:cNvSpPr txBox="1">
            <a:spLocks noChangeArrowheads="1"/>
          </p:cNvSpPr>
          <p:nvPr/>
        </p:nvSpPr>
        <p:spPr bwMode="auto">
          <a:xfrm>
            <a:off x="1159818" y="2735571"/>
            <a:ext cx="54292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3200" dirty="0" smtClean="0">
                <a:latin typeface="Cambria Math" panose="02040503050406030204" pitchFamily="18" charset="0"/>
                <a:ea typeface="Cambria Math" panose="02040503050406030204" pitchFamily="18" charset="0"/>
              </a:rPr>
              <a:t>Próxima actividad: Introducción a la fisiología Respiratoria. </a:t>
            </a:r>
          </a:p>
          <a:p>
            <a:pPr eaLnBrk="1" hangingPunct="1"/>
            <a:r>
              <a:rPr lang="es-ES" altLang="es-ES" sz="3200" dirty="0" smtClean="0">
                <a:latin typeface="Cambria Math" panose="02040503050406030204" pitchFamily="18" charset="0"/>
                <a:ea typeface="Cambria Math" panose="02040503050406030204" pitchFamily="18" charset="0"/>
              </a:rPr>
              <a:t>Ventilación pulmonar</a:t>
            </a:r>
            <a:endParaRPr lang="es-ES" altLang="es-ES" sz="32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562678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46385" y="188913"/>
            <a:ext cx="11288111" cy="1143000"/>
          </a:xfrm>
        </p:spPr>
        <p:txBody>
          <a:bodyPr>
            <a:normAutofit/>
          </a:bodyPr>
          <a:lstStyle/>
          <a:p>
            <a:pPr eaLnBrk="1" hangingPunct="1">
              <a:defRPr/>
            </a:pPr>
            <a:r>
              <a:rPr lang="es-ES" dirty="0" smtClean="0">
                <a:latin typeface="Arial Black" panose="020B0A04020102020204" pitchFamily="34" charset="0"/>
              </a:rPr>
              <a:t>MODELO DE ORGANO TUBULAR</a:t>
            </a:r>
          </a:p>
        </p:txBody>
      </p:sp>
      <p:sp>
        <p:nvSpPr>
          <p:cNvPr id="86019" name="Rectangle 3"/>
          <p:cNvSpPr>
            <a:spLocks noGrp="1" noChangeArrowheads="1"/>
          </p:cNvSpPr>
          <p:nvPr>
            <p:ph type="body" idx="1"/>
          </p:nvPr>
        </p:nvSpPr>
        <p:spPr>
          <a:xfrm>
            <a:off x="1487488" y="1341439"/>
            <a:ext cx="7848601" cy="720725"/>
          </a:xfrm>
        </p:spPr>
        <p:txBody>
          <a:bodyPr/>
          <a:lstStyle/>
          <a:p>
            <a:pPr eaLnBrk="1" hangingPunct="1">
              <a:buFont typeface="Wingdings" panose="05000000000000000000" pitchFamily="2" charset="2"/>
              <a:buChar char="v"/>
              <a:defRPr/>
            </a:pPr>
            <a:r>
              <a:rPr lang="es-ES" b="1" dirty="0" smtClean="0">
                <a:latin typeface="Cambria" panose="02040503050406030204" pitchFamily="18" charset="0"/>
                <a:ea typeface="Cambria" panose="02040503050406030204" pitchFamily="18" charset="0"/>
              </a:rPr>
              <a:t>LUZ:</a:t>
            </a:r>
            <a:r>
              <a:rPr lang="es-ES" dirty="0" smtClean="0">
                <a:latin typeface="Cambria" panose="02040503050406030204" pitchFamily="18" charset="0"/>
                <a:ea typeface="Cambria" panose="02040503050406030204" pitchFamily="18" charset="0"/>
              </a:rPr>
              <a:t> </a:t>
            </a:r>
            <a:r>
              <a:rPr lang="es-ES" dirty="0" smtClean="0">
                <a:effectLst/>
                <a:latin typeface="Cambria" panose="02040503050406030204" pitchFamily="18" charset="0"/>
                <a:ea typeface="Cambria" panose="02040503050406030204" pitchFamily="18" charset="0"/>
              </a:rPr>
              <a:t>Depende del tipo de órgano</a:t>
            </a:r>
          </a:p>
          <a:p>
            <a:pPr eaLnBrk="1" hangingPunct="1">
              <a:buFont typeface="Wingdings" panose="05000000000000000000" pitchFamily="2" charset="2"/>
              <a:buChar char="v"/>
              <a:defRPr/>
            </a:pPr>
            <a:endParaRPr lang="es-ES" dirty="0" smtClean="0">
              <a:latin typeface="Cambria" panose="02040503050406030204" pitchFamily="18" charset="0"/>
              <a:ea typeface="Cambria" panose="02040503050406030204" pitchFamily="18" charset="0"/>
            </a:endParaRPr>
          </a:p>
        </p:txBody>
      </p:sp>
      <p:sp>
        <p:nvSpPr>
          <p:cNvPr id="86020" name="Text Box 4"/>
          <p:cNvSpPr txBox="1">
            <a:spLocks noChangeArrowheads="1"/>
          </p:cNvSpPr>
          <p:nvPr/>
        </p:nvSpPr>
        <p:spPr bwMode="auto">
          <a:xfrm>
            <a:off x="1487487" y="4005264"/>
            <a:ext cx="1719317" cy="584775"/>
          </a:xfrm>
          <a:prstGeom prst="rect">
            <a:avLst/>
          </a:prstGeom>
          <a:noFill/>
          <a:ln>
            <a:noFill/>
          </a:ln>
          <a:effectLst/>
          <a:extLst/>
        </p:spPr>
        <p:txBody>
          <a:bodyPr wrap="none">
            <a:spAutoFit/>
          </a:bodyPr>
          <a:lstStyle/>
          <a:p>
            <a:pPr>
              <a:buClr>
                <a:schemeClr val="hlink"/>
              </a:buClr>
              <a:buFont typeface="Wingdings" pitchFamily="2" charset="2"/>
              <a:buChar char="v"/>
              <a:defRPr/>
            </a:pPr>
            <a:r>
              <a:rPr lang="es-ES" b="1" dirty="0">
                <a:latin typeface="Cambria" panose="02040503050406030204" pitchFamily="18" charset="0"/>
                <a:ea typeface="Cambria" panose="02040503050406030204" pitchFamily="18" charset="0"/>
              </a:rPr>
              <a:t> </a:t>
            </a:r>
            <a:r>
              <a:rPr lang="es-ES" sz="3200" b="1" dirty="0">
                <a:effectLst>
                  <a:outerShdw blurRad="38100" dist="38100" dir="2700000" algn="tl">
                    <a:srgbClr val="000000"/>
                  </a:outerShdw>
                </a:effectLst>
                <a:latin typeface="Cambria" panose="02040503050406030204" pitchFamily="18" charset="0"/>
                <a:ea typeface="Cambria" panose="02040503050406030204" pitchFamily="18" charset="0"/>
              </a:rPr>
              <a:t>PARED</a:t>
            </a:r>
          </a:p>
        </p:txBody>
      </p:sp>
      <p:sp>
        <p:nvSpPr>
          <p:cNvPr id="86021" name="AutoShape 5"/>
          <p:cNvSpPr>
            <a:spLocks/>
          </p:cNvSpPr>
          <p:nvPr/>
        </p:nvSpPr>
        <p:spPr bwMode="auto">
          <a:xfrm>
            <a:off x="3287714" y="1989138"/>
            <a:ext cx="504825" cy="4679950"/>
          </a:xfrm>
          <a:prstGeom prst="leftBrace">
            <a:avLst>
              <a:gd name="adj1" fmla="val 77254"/>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p>
        </p:txBody>
      </p:sp>
      <p:sp>
        <p:nvSpPr>
          <p:cNvPr id="86022" name="Text Box 6"/>
          <p:cNvSpPr txBox="1">
            <a:spLocks noChangeArrowheads="1"/>
          </p:cNvSpPr>
          <p:nvPr/>
        </p:nvSpPr>
        <p:spPr bwMode="auto">
          <a:xfrm>
            <a:off x="3648077" y="1916113"/>
            <a:ext cx="8543924" cy="4832092"/>
          </a:xfrm>
          <a:prstGeom prst="rect">
            <a:avLst/>
          </a:prstGeom>
          <a:noFill/>
          <a:ln>
            <a:noFill/>
          </a:ln>
          <a:effectLst/>
          <a:extLst/>
        </p:spPr>
        <p:txBody>
          <a:bodyPr wrap="square">
            <a:spAutoFit/>
          </a:bodyPr>
          <a:lstStyle/>
          <a:p>
            <a:pPr>
              <a:defRPr/>
            </a:pPr>
            <a:r>
              <a:rPr lang="es-ES" sz="2800" b="1" dirty="0">
                <a:effectLst>
                  <a:outerShdw blurRad="38100" dist="38100" dir="2700000" algn="tl">
                    <a:srgbClr val="000000"/>
                  </a:outerShdw>
                </a:effectLst>
                <a:latin typeface="Cambria" panose="02040503050406030204" pitchFamily="18" charset="0"/>
                <a:ea typeface="Cambria" panose="02040503050406030204" pitchFamily="18" charset="0"/>
              </a:rPr>
              <a:t>MUCOSA:</a:t>
            </a:r>
            <a:r>
              <a:rPr lang="es-ES" sz="2800" dirty="0">
                <a:latin typeface="Cambria" panose="02040503050406030204" pitchFamily="18" charset="0"/>
                <a:ea typeface="Cambria" panose="02040503050406030204" pitchFamily="18" charset="0"/>
              </a:rPr>
              <a:t> - Epitelio: Recubre la luz del </a:t>
            </a:r>
            <a:r>
              <a:rPr lang="es-ES" sz="2800" dirty="0" smtClean="0">
                <a:latin typeface="Cambria" panose="02040503050406030204" pitchFamily="18" charset="0"/>
                <a:ea typeface="Cambria" panose="02040503050406030204" pitchFamily="18" charset="0"/>
              </a:rPr>
              <a:t>órgano</a:t>
            </a:r>
            <a:endParaRPr lang="es-ES" sz="2800" dirty="0">
              <a:latin typeface="Cambria" panose="02040503050406030204" pitchFamily="18" charset="0"/>
              <a:ea typeface="Cambria" panose="02040503050406030204" pitchFamily="18" charset="0"/>
            </a:endParaRPr>
          </a:p>
          <a:p>
            <a:pPr>
              <a:defRPr/>
            </a:pPr>
            <a:r>
              <a:rPr lang="es-ES" sz="2800" dirty="0">
                <a:latin typeface="Cambria" panose="02040503050406030204" pitchFamily="18" charset="0"/>
                <a:ea typeface="Cambria" panose="02040503050406030204" pitchFamily="18" charset="0"/>
              </a:rPr>
              <a:t>                    - Lámina propia (TC)</a:t>
            </a:r>
          </a:p>
          <a:p>
            <a:pPr>
              <a:defRPr/>
            </a:pPr>
            <a:r>
              <a:rPr lang="es-ES" sz="2800" dirty="0">
                <a:latin typeface="Cambria" panose="02040503050406030204" pitchFamily="18" charset="0"/>
                <a:ea typeface="Cambria" panose="02040503050406030204" pitchFamily="18" charset="0"/>
              </a:rPr>
              <a:t>                    - ??(solo donde hay </a:t>
            </a:r>
            <a:r>
              <a:rPr lang="es-ES" sz="2800" dirty="0" err="1">
                <a:latin typeface="Cambria" panose="02040503050406030204" pitchFamily="18" charset="0"/>
                <a:ea typeface="Cambria" panose="02040503050406030204" pitchFamily="18" charset="0"/>
              </a:rPr>
              <a:t>submuc</a:t>
            </a:r>
            <a:r>
              <a:rPr lang="es-ES" sz="2800" dirty="0">
                <a:latin typeface="Cambria" panose="02040503050406030204" pitchFamily="18" charset="0"/>
                <a:ea typeface="Cambria" panose="02040503050406030204" pitchFamily="18" charset="0"/>
              </a:rPr>
              <a:t>)</a:t>
            </a:r>
          </a:p>
          <a:p>
            <a:pPr>
              <a:defRPr/>
            </a:pPr>
            <a:r>
              <a:rPr lang="es-ES" sz="2800" b="1" dirty="0">
                <a:effectLst>
                  <a:outerShdw blurRad="38100" dist="38100" dir="2700000" algn="tl">
                    <a:srgbClr val="000000"/>
                  </a:outerShdw>
                </a:effectLst>
                <a:latin typeface="Cambria" panose="02040503050406030204" pitchFamily="18" charset="0"/>
                <a:ea typeface="Cambria" panose="02040503050406030204" pitchFamily="18" charset="0"/>
              </a:rPr>
              <a:t>SUBMUCOSA:</a:t>
            </a:r>
            <a:r>
              <a:rPr lang="es-ES" sz="2800" dirty="0">
                <a:latin typeface="Cambria" panose="02040503050406030204" pitchFamily="18" charset="0"/>
                <a:ea typeface="Cambria" panose="02040503050406030204" pitchFamily="18" charset="0"/>
              </a:rPr>
              <a:t> </a:t>
            </a:r>
            <a:r>
              <a:rPr lang="es-ES" sz="2400" b="1" dirty="0">
                <a:latin typeface="Cambria" panose="02040503050406030204" pitchFamily="18" charset="0"/>
                <a:ea typeface="Cambria" panose="02040503050406030204" pitchFamily="18" charset="0"/>
              </a:rPr>
              <a:t>(TC)</a:t>
            </a:r>
            <a:r>
              <a:rPr lang="es-ES" dirty="0">
                <a:latin typeface="Cambria" panose="02040503050406030204" pitchFamily="18" charset="0"/>
                <a:ea typeface="Cambria" panose="02040503050406030204" pitchFamily="18" charset="0"/>
              </a:rPr>
              <a:t> </a:t>
            </a:r>
            <a:r>
              <a:rPr lang="es-ES" sz="2800" dirty="0">
                <a:latin typeface="Cambria" panose="02040503050406030204" pitchFamily="18" charset="0"/>
                <a:ea typeface="Cambria" panose="02040503050406030204" pitchFamily="18" charset="0"/>
              </a:rPr>
              <a:t>donde hay glándulas.</a:t>
            </a:r>
          </a:p>
          <a:p>
            <a:pPr>
              <a:defRPr/>
            </a:pPr>
            <a:endParaRPr lang="es-ES" sz="2800" dirty="0">
              <a:latin typeface="Cambria" panose="02040503050406030204" pitchFamily="18" charset="0"/>
              <a:ea typeface="Cambria" panose="02040503050406030204" pitchFamily="18" charset="0"/>
            </a:endParaRPr>
          </a:p>
          <a:p>
            <a:pPr>
              <a:defRPr/>
            </a:pPr>
            <a:r>
              <a:rPr lang="es-ES" sz="2800" b="1" dirty="0">
                <a:effectLst>
                  <a:outerShdw blurRad="38100" dist="38100" dir="2700000" algn="tl">
                    <a:srgbClr val="000000"/>
                  </a:outerShdw>
                </a:effectLst>
                <a:latin typeface="Cambria" panose="02040503050406030204" pitchFamily="18" charset="0"/>
                <a:ea typeface="Cambria" panose="02040503050406030204" pitchFamily="18" charset="0"/>
              </a:rPr>
              <a:t>MUSCULAR:</a:t>
            </a:r>
            <a:r>
              <a:rPr lang="es-ES" sz="2800" dirty="0">
                <a:latin typeface="Cambria" panose="02040503050406030204" pitchFamily="18" charset="0"/>
                <a:ea typeface="Cambria" panose="02040503050406030204" pitchFamily="18" charset="0"/>
              </a:rPr>
              <a:t> Varias capas de Músculo Liso o </a:t>
            </a:r>
          </a:p>
          <a:p>
            <a:pPr>
              <a:defRPr/>
            </a:pPr>
            <a:r>
              <a:rPr lang="es-ES" sz="2800" dirty="0">
                <a:latin typeface="Cambria" panose="02040503050406030204" pitchFamily="18" charset="0"/>
                <a:ea typeface="Cambria" panose="02040503050406030204" pitchFamily="18" charset="0"/>
              </a:rPr>
              <a:t>                          Cartílago Hialino.</a:t>
            </a:r>
          </a:p>
          <a:p>
            <a:pPr>
              <a:defRPr/>
            </a:pPr>
            <a:endParaRPr lang="es-ES" sz="2800" dirty="0">
              <a:latin typeface="Cambria" panose="02040503050406030204" pitchFamily="18" charset="0"/>
              <a:ea typeface="Cambria" panose="02040503050406030204" pitchFamily="18" charset="0"/>
            </a:endParaRPr>
          </a:p>
          <a:p>
            <a:pPr>
              <a:defRPr/>
            </a:pPr>
            <a:r>
              <a:rPr lang="es-ES" sz="2800" b="1" dirty="0">
                <a:effectLst>
                  <a:outerShdw blurRad="38100" dist="38100" dir="2700000" algn="tl">
                    <a:srgbClr val="000000"/>
                  </a:outerShdw>
                </a:effectLst>
                <a:latin typeface="Cambria" panose="02040503050406030204" pitchFamily="18" charset="0"/>
                <a:ea typeface="Cambria" panose="02040503050406030204" pitchFamily="18" charset="0"/>
              </a:rPr>
              <a:t>SEROSA O ADVENTICIA:</a:t>
            </a:r>
            <a:r>
              <a:rPr lang="es-ES" sz="2800" dirty="0">
                <a:latin typeface="Cambria" panose="02040503050406030204" pitchFamily="18" charset="0"/>
                <a:ea typeface="Cambria" panose="02040503050406030204" pitchFamily="18" charset="0"/>
              </a:rPr>
              <a:t> Tejido conectivo </a:t>
            </a:r>
          </a:p>
          <a:p>
            <a:pPr>
              <a:defRPr/>
            </a:pPr>
            <a:r>
              <a:rPr lang="es-ES" sz="2800" dirty="0">
                <a:latin typeface="Cambria" panose="02040503050406030204" pitchFamily="18" charset="0"/>
                <a:ea typeface="Cambria" panose="02040503050406030204" pitchFamily="18" charset="0"/>
              </a:rPr>
              <a:t>laxo recubierto o no por </a:t>
            </a:r>
            <a:r>
              <a:rPr lang="es-ES" sz="2800" b="1" dirty="0" err="1">
                <a:latin typeface="Cambria" panose="02040503050406030204" pitchFamily="18" charset="0"/>
                <a:ea typeface="Cambria" panose="02040503050406030204" pitchFamily="18" charset="0"/>
              </a:rPr>
              <a:t>Mesotelio</a:t>
            </a:r>
            <a:r>
              <a:rPr lang="es-ES" sz="2800" dirty="0">
                <a:latin typeface="Cambria" panose="02040503050406030204" pitchFamily="18" charset="0"/>
                <a:ea typeface="Cambria" panose="02040503050406030204" pitchFamily="18" charset="0"/>
              </a:rPr>
              <a:t>.</a:t>
            </a:r>
          </a:p>
          <a:p>
            <a:pPr>
              <a:defRPr/>
            </a:pPr>
            <a:r>
              <a:rPr lang="es-ES" sz="2800" dirty="0">
                <a:latin typeface="Cambria" panose="02040503050406030204" pitchFamily="18" charset="0"/>
                <a:ea typeface="Cambria" panose="02040503050406030204" pitchFamily="18" charset="0"/>
              </a:rPr>
              <a:t>Recubre al órgano externamente.</a:t>
            </a:r>
          </a:p>
        </p:txBody>
      </p:sp>
    </p:spTree>
    <p:extLst>
      <p:ext uri="{BB962C8B-B14F-4D97-AF65-F5344CB8AC3E}">
        <p14:creationId xmlns:p14="http://schemas.microsoft.com/office/powerpoint/2010/main" val="3087968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idx="4294967295"/>
          </p:nvPr>
        </p:nvSpPr>
        <p:spPr>
          <a:xfrm>
            <a:off x="2381250" y="0"/>
            <a:ext cx="7772400" cy="1143000"/>
          </a:xfrm>
        </p:spPr>
        <p:txBody>
          <a:bodyPr/>
          <a:lstStyle/>
          <a:p>
            <a:pPr eaLnBrk="1" hangingPunct="1"/>
            <a:r>
              <a:rPr lang="es-ES" altLang="es-ES" b="1">
                <a:latin typeface="Arial Black" panose="020B0A04020102020204" pitchFamily="34" charset="0"/>
              </a:rPr>
              <a:t>Cavidad Nasal</a:t>
            </a:r>
          </a:p>
        </p:txBody>
      </p:sp>
      <p:sp>
        <p:nvSpPr>
          <p:cNvPr id="217091" name="Text Box 3"/>
          <p:cNvSpPr txBox="1">
            <a:spLocks noChangeArrowheads="1"/>
          </p:cNvSpPr>
          <p:nvPr/>
        </p:nvSpPr>
        <p:spPr bwMode="auto">
          <a:xfrm>
            <a:off x="2881403" y="1166884"/>
            <a:ext cx="2082621" cy="523220"/>
          </a:xfrm>
          <a:prstGeom prst="rect">
            <a:avLst/>
          </a:prstGeom>
          <a:noFill/>
          <a:ln w="12700" algn="ctr">
            <a:noFill/>
            <a:miter lim="800000"/>
            <a:headEnd/>
            <a:tailEnd/>
          </a:ln>
          <a:effectLst>
            <a:outerShdw blurRad="50800" dist="38100" dir="16200000" rotWithShape="0">
              <a:prstClr val="black">
                <a:alpha val="40000"/>
              </a:prstClr>
            </a:outerShdw>
          </a:effectLst>
        </p:spPr>
        <p:txBody>
          <a:bodyPr wrap="none">
            <a:spAutoFit/>
          </a:bodyPr>
          <a:lstStyle/>
          <a:p>
            <a:pPr algn="ctr" eaLnBrk="0" hangingPunct="0">
              <a:defRPr/>
            </a:pPr>
            <a:r>
              <a:rPr lang="es-ES" sz="2800" b="1" dirty="0">
                <a:latin typeface="Cambria" panose="02040503050406030204" pitchFamily="18" charset="0"/>
                <a:ea typeface="Cambria" panose="02040503050406030204" pitchFamily="18" charset="0"/>
              </a:rPr>
              <a:t>FUNCIONES</a:t>
            </a:r>
          </a:p>
        </p:txBody>
      </p:sp>
      <p:sp>
        <p:nvSpPr>
          <p:cNvPr id="217092" name="Oval 4"/>
          <p:cNvSpPr>
            <a:spLocks noChangeArrowheads="1"/>
          </p:cNvSpPr>
          <p:nvPr/>
        </p:nvSpPr>
        <p:spPr bwMode="auto">
          <a:xfrm>
            <a:off x="76842" y="2060575"/>
            <a:ext cx="3024187" cy="647700"/>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s-ES" sz="2000" b="1" dirty="0">
                <a:solidFill>
                  <a:srgbClr val="000000"/>
                </a:solidFill>
                <a:latin typeface="Cambria" panose="02040503050406030204" pitchFamily="18" charset="0"/>
                <a:ea typeface="Cambria" panose="02040503050406030204" pitchFamily="18" charset="0"/>
              </a:rPr>
              <a:t>Conducción del aire</a:t>
            </a:r>
          </a:p>
        </p:txBody>
      </p:sp>
      <p:sp>
        <p:nvSpPr>
          <p:cNvPr id="217093" name="Oval 5"/>
          <p:cNvSpPr>
            <a:spLocks noChangeArrowheads="1"/>
          </p:cNvSpPr>
          <p:nvPr/>
        </p:nvSpPr>
        <p:spPr bwMode="auto">
          <a:xfrm>
            <a:off x="221303" y="3213100"/>
            <a:ext cx="3708400" cy="647700"/>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s-ES" sz="2000" b="1" dirty="0">
                <a:solidFill>
                  <a:srgbClr val="000000"/>
                </a:solidFill>
                <a:latin typeface="Cambria" panose="02040503050406030204" pitchFamily="18" charset="0"/>
                <a:ea typeface="Cambria" panose="02040503050406030204" pitchFamily="18" charset="0"/>
              </a:rPr>
              <a:t>Acondicionamiento del aire </a:t>
            </a:r>
          </a:p>
        </p:txBody>
      </p:sp>
      <p:sp>
        <p:nvSpPr>
          <p:cNvPr id="217094" name="Oval 6"/>
          <p:cNvSpPr>
            <a:spLocks noChangeArrowheads="1"/>
          </p:cNvSpPr>
          <p:nvPr/>
        </p:nvSpPr>
        <p:spPr bwMode="auto">
          <a:xfrm>
            <a:off x="931502" y="4133456"/>
            <a:ext cx="3024187" cy="647700"/>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s-ES" sz="2000" b="1" dirty="0">
                <a:solidFill>
                  <a:srgbClr val="000000"/>
                </a:solidFill>
                <a:latin typeface="Cambria" panose="02040503050406030204" pitchFamily="18" charset="0"/>
                <a:ea typeface="Cambria" panose="02040503050406030204" pitchFamily="18" charset="0"/>
              </a:rPr>
              <a:t>Olfación</a:t>
            </a:r>
          </a:p>
        </p:txBody>
      </p:sp>
      <p:sp>
        <p:nvSpPr>
          <p:cNvPr id="217095" name="Oval 7"/>
          <p:cNvSpPr>
            <a:spLocks noChangeArrowheads="1"/>
          </p:cNvSpPr>
          <p:nvPr/>
        </p:nvSpPr>
        <p:spPr bwMode="auto">
          <a:xfrm>
            <a:off x="1619497" y="4975547"/>
            <a:ext cx="3887788" cy="936625"/>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s-ES" sz="2000" b="1" dirty="0">
                <a:solidFill>
                  <a:srgbClr val="000000"/>
                </a:solidFill>
                <a:latin typeface="Cambria" panose="02040503050406030204" pitchFamily="18" charset="0"/>
                <a:ea typeface="Cambria" panose="02040503050406030204" pitchFamily="18" charset="0"/>
              </a:rPr>
              <a:t>Fonación</a:t>
            </a:r>
          </a:p>
          <a:p>
            <a:pPr algn="ctr" eaLnBrk="0" hangingPunct="0">
              <a:defRPr/>
            </a:pPr>
            <a:r>
              <a:rPr lang="es-ES" b="1" dirty="0">
                <a:solidFill>
                  <a:srgbClr val="000000"/>
                </a:solidFill>
                <a:latin typeface="Cambria" panose="02040503050406030204" pitchFamily="18" charset="0"/>
                <a:ea typeface="Cambria" panose="02040503050406030204" pitchFamily="18" charset="0"/>
              </a:rPr>
              <a:t>(Dispositivo complementario)</a:t>
            </a:r>
          </a:p>
        </p:txBody>
      </p:sp>
      <p:grpSp>
        <p:nvGrpSpPr>
          <p:cNvPr id="2" name="Group 8"/>
          <p:cNvGrpSpPr>
            <a:grpSpLocks/>
          </p:cNvGrpSpPr>
          <p:nvPr/>
        </p:nvGrpSpPr>
        <p:grpSpPr bwMode="auto">
          <a:xfrm>
            <a:off x="3929706" y="2717802"/>
            <a:ext cx="3529013" cy="1152525"/>
            <a:chOff x="2676" y="1712"/>
            <a:chExt cx="2223" cy="726"/>
          </a:xfrm>
        </p:grpSpPr>
        <p:sp>
          <p:nvSpPr>
            <p:cNvPr id="217097" name="AutoShape 9"/>
            <p:cNvSpPr>
              <a:spLocks noChangeArrowheads="1"/>
            </p:cNvSpPr>
            <p:nvPr/>
          </p:nvSpPr>
          <p:spPr bwMode="auto">
            <a:xfrm>
              <a:off x="2676" y="2149"/>
              <a:ext cx="422" cy="102"/>
            </a:xfrm>
            <a:prstGeom prst="rightArrow">
              <a:avLst>
                <a:gd name="adj1" fmla="val 50000"/>
                <a:gd name="adj2" fmla="val 186813"/>
              </a:avLst>
            </a:prstGeom>
            <a:solidFill>
              <a:srgbClr val="D1F3FF"/>
            </a:solidFill>
            <a:ln w="76200" algn="ctr">
              <a:solidFill>
                <a:srgbClr val="FF0066"/>
              </a:solidFill>
              <a:miter lim="800000"/>
              <a:headEnd/>
              <a:tailEnd/>
            </a:ln>
            <a:effectLst>
              <a:outerShdw dist="107763" dir="2700000"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sp>
          <p:nvSpPr>
            <p:cNvPr id="217098" name="Rectangle 10"/>
            <p:cNvSpPr>
              <a:spLocks noChangeArrowheads="1"/>
            </p:cNvSpPr>
            <p:nvPr/>
          </p:nvSpPr>
          <p:spPr bwMode="auto">
            <a:xfrm>
              <a:off x="3175" y="1712"/>
              <a:ext cx="1724" cy="726"/>
            </a:xfrm>
            <a:prstGeom prst="rect">
              <a:avLst/>
            </a:prstGeom>
            <a:solidFill>
              <a:srgbClr val="D1F3FF"/>
            </a:solidFill>
            <a:ln w="76200" algn="ctr">
              <a:solidFill>
                <a:srgbClr val="FF0066"/>
              </a:solidFill>
              <a:miter lim="800000"/>
              <a:headEnd/>
              <a:tailEnd/>
            </a:ln>
            <a:effectLst>
              <a:outerShdw dist="107763" dir="2700000" algn="ctr" rotWithShape="0">
                <a:schemeClr val="bg2">
                  <a:alpha val="50000"/>
                </a:schemeClr>
              </a:outerShdw>
            </a:effectLst>
          </p:spPr>
          <p:txBody>
            <a:bodyPr wrap="none" anchor="ctr"/>
            <a:lstStyle/>
            <a:p>
              <a:pPr algn="ctr" eaLnBrk="0" hangingPunct="0">
                <a:defRPr/>
              </a:pPr>
              <a:endParaRPr lang="es-ES" sz="2000" b="1" dirty="0">
                <a:solidFill>
                  <a:srgbClr val="FFFFFF"/>
                </a:solidFill>
                <a:latin typeface="Cambria" panose="02040503050406030204" pitchFamily="18" charset="0"/>
                <a:ea typeface="Cambria" panose="02040503050406030204" pitchFamily="18" charset="0"/>
              </a:endParaRPr>
            </a:p>
            <a:p>
              <a:pPr algn="ctr" eaLnBrk="0" hangingPunct="0">
                <a:defRPr/>
              </a:pPr>
              <a:r>
                <a:rPr lang="es-ES" sz="2000" b="1" dirty="0">
                  <a:solidFill>
                    <a:srgbClr val="000000"/>
                  </a:solidFill>
                  <a:latin typeface="Cambria" panose="02040503050406030204" pitchFamily="18" charset="0"/>
                  <a:ea typeface="Cambria" panose="02040503050406030204" pitchFamily="18" charset="0"/>
                </a:rPr>
                <a:t>Purificarlo</a:t>
              </a:r>
            </a:p>
            <a:p>
              <a:pPr algn="ctr" eaLnBrk="0" hangingPunct="0">
                <a:defRPr/>
              </a:pPr>
              <a:r>
                <a:rPr lang="es-ES" sz="2000" b="1" dirty="0">
                  <a:solidFill>
                    <a:srgbClr val="000000"/>
                  </a:solidFill>
                  <a:latin typeface="Cambria" panose="02040503050406030204" pitchFamily="18" charset="0"/>
                  <a:ea typeface="Cambria" panose="02040503050406030204" pitchFamily="18" charset="0"/>
                </a:rPr>
                <a:t>Calentarlo</a:t>
              </a:r>
            </a:p>
            <a:p>
              <a:pPr algn="ctr" eaLnBrk="0" hangingPunct="0">
                <a:defRPr/>
              </a:pPr>
              <a:r>
                <a:rPr lang="es-ES" sz="2000" b="1" dirty="0">
                  <a:solidFill>
                    <a:srgbClr val="000000"/>
                  </a:solidFill>
                  <a:latin typeface="Cambria" panose="02040503050406030204" pitchFamily="18" charset="0"/>
                  <a:ea typeface="Cambria" panose="02040503050406030204" pitchFamily="18" charset="0"/>
                </a:rPr>
                <a:t>Humedecerlo</a:t>
              </a:r>
            </a:p>
            <a:p>
              <a:pPr algn="ctr" eaLnBrk="0" hangingPunct="0">
                <a:defRPr/>
              </a:pPr>
              <a:endParaRPr lang="es-ES" sz="2000" b="1" dirty="0">
                <a:solidFill>
                  <a:srgbClr val="000000"/>
                </a:solidFill>
                <a:latin typeface="Cambria" panose="02040503050406030204" pitchFamily="18" charset="0"/>
                <a:ea typeface="Cambria" panose="02040503050406030204" pitchFamily="18" charset="0"/>
              </a:endParaRPr>
            </a:p>
          </p:txBody>
        </p:sp>
      </p:grpSp>
      <p:pic>
        <p:nvPicPr>
          <p:cNvPr id="11" name="Picture 5" descr="Senos paranas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601" y="2241765"/>
            <a:ext cx="4379306" cy="464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25"/>
          <p:cNvGrpSpPr>
            <a:grpSpLocks/>
          </p:cNvGrpSpPr>
          <p:nvPr/>
        </p:nvGrpSpPr>
        <p:grpSpPr bwMode="auto">
          <a:xfrm>
            <a:off x="9513260" y="4009714"/>
            <a:ext cx="570043" cy="1320008"/>
            <a:chOff x="2381" y="2024"/>
            <a:chExt cx="527" cy="998"/>
          </a:xfrm>
        </p:grpSpPr>
        <p:sp>
          <p:nvSpPr>
            <p:cNvPr id="13" name="Freeform 19"/>
            <p:cNvSpPr>
              <a:spLocks/>
            </p:cNvSpPr>
            <p:nvPr/>
          </p:nvSpPr>
          <p:spPr bwMode="auto">
            <a:xfrm>
              <a:off x="2699" y="2024"/>
              <a:ext cx="209" cy="998"/>
            </a:xfrm>
            <a:custGeom>
              <a:avLst/>
              <a:gdLst>
                <a:gd name="T0" fmla="*/ 0 w 255"/>
                <a:gd name="T1" fmla="*/ 108 h 849"/>
                <a:gd name="T2" fmla="*/ 43 w 255"/>
                <a:gd name="T3" fmla="*/ 166 h 849"/>
                <a:gd name="T4" fmla="*/ 62 w 255"/>
                <a:gd name="T5" fmla="*/ 1167 h 849"/>
                <a:gd name="T6" fmla="*/ 76 w 255"/>
                <a:gd name="T7" fmla="*/ 1774 h 849"/>
                <a:gd name="T8" fmla="*/ 73 w 255"/>
                <a:gd name="T9" fmla="*/ 2204 h 849"/>
                <a:gd name="T10" fmla="*/ 60 w 255"/>
                <a:gd name="T11" fmla="*/ 2229 h 849"/>
                <a:gd name="T12" fmla="*/ 0 w 255"/>
                <a:gd name="T13" fmla="*/ 2229 h 849"/>
                <a:gd name="T14" fmla="*/ 0 60000 65536"/>
                <a:gd name="T15" fmla="*/ 0 60000 65536"/>
                <a:gd name="T16" fmla="*/ 0 60000 65536"/>
                <a:gd name="T17" fmla="*/ 0 60000 65536"/>
                <a:gd name="T18" fmla="*/ 0 60000 65536"/>
                <a:gd name="T19" fmla="*/ 0 60000 65536"/>
                <a:gd name="T20" fmla="*/ 0 60000 65536"/>
                <a:gd name="T21" fmla="*/ 0 w 255"/>
                <a:gd name="T22" fmla="*/ 0 h 849"/>
                <a:gd name="T23" fmla="*/ 255 w 255"/>
                <a:gd name="T24" fmla="*/ 849 h 8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 h="849">
                  <a:moveTo>
                    <a:pt x="0" y="41"/>
                  </a:moveTo>
                  <a:cubicBezTo>
                    <a:pt x="62" y="0"/>
                    <a:pt x="93" y="14"/>
                    <a:pt x="142" y="63"/>
                  </a:cubicBezTo>
                  <a:cubicBezTo>
                    <a:pt x="170" y="185"/>
                    <a:pt x="167" y="327"/>
                    <a:pt x="207" y="443"/>
                  </a:cubicBezTo>
                  <a:cubicBezTo>
                    <a:pt x="219" y="518"/>
                    <a:pt x="226" y="600"/>
                    <a:pt x="250" y="672"/>
                  </a:cubicBezTo>
                  <a:cubicBezTo>
                    <a:pt x="246" y="726"/>
                    <a:pt x="255" y="783"/>
                    <a:pt x="239" y="835"/>
                  </a:cubicBezTo>
                  <a:cubicBezTo>
                    <a:pt x="235" y="849"/>
                    <a:pt x="211" y="844"/>
                    <a:pt x="196" y="845"/>
                  </a:cubicBezTo>
                  <a:cubicBezTo>
                    <a:pt x="131" y="848"/>
                    <a:pt x="65" y="845"/>
                    <a:pt x="0" y="845"/>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onstantia" panose="02030602050306030303" pitchFamily="18" charset="0"/>
              </a:endParaRPr>
            </a:p>
          </p:txBody>
        </p:sp>
        <p:sp>
          <p:nvSpPr>
            <p:cNvPr id="14" name="Freeform 20"/>
            <p:cNvSpPr>
              <a:spLocks/>
            </p:cNvSpPr>
            <p:nvPr/>
          </p:nvSpPr>
          <p:spPr bwMode="auto">
            <a:xfrm flipH="1">
              <a:off x="2381" y="2024"/>
              <a:ext cx="269" cy="995"/>
            </a:xfrm>
            <a:custGeom>
              <a:avLst/>
              <a:gdLst>
                <a:gd name="T0" fmla="*/ 0 w 255"/>
                <a:gd name="T1" fmla="*/ 105 h 849"/>
                <a:gd name="T2" fmla="*/ 196 w 255"/>
                <a:gd name="T3" fmla="*/ 165 h 849"/>
                <a:gd name="T4" fmla="*/ 285 w 255"/>
                <a:gd name="T5" fmla="*/ 1149 h 849"/>
                <a:gd name="T6" fmla="*/ 344 w 255"/>
                <a:gd name="T7" fmla="*/ 1743 h 849"/>
                <a:gd name="T8" fmla="*/ 329 w 255"/>
                <a:gd name="T9" fmla="*/ 2163 h 849"/>
                <a:gd name="T10" fmla="*/ 270 w 255"/>
                <a:gd name="T11" fmla="*/ 2188 h 849"/>
                <a:gd name="T12" fmla="*/ 0 w 255"/>
                <a:gd name="T13" fmla="*/ 2188 h 849"/>
                <a:gd name="T14" fmla="*/ 0 60000 65536"/>
                <a:gd name="T15" fmla="*/ 0 60000 65536"/>
                <a:gd name="T16" fmla="*/ 0 60000 65536"/>
                <a:gd name="T17" fmla="*/ 0 60000 65536"/>
                <a:gd name="T18" fmla="*/ 0 60000 65536"/>
                <a:gd name="T19" fmla="*/ 0 60000 65536"/>
                <a:gd name="T20" fmla="*/ 0 60000 65536"/>
                <a:gd name="T21" fmla="*/ 0 w 255"/>
                <a:gd name="T22" fmla="*/ 0 h 849"/>
                <a:gd name="T23" fmla="*/ 255 w 255"/>
                <a:gd name="T24" fmla="*/ 849 h 8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 h="849">
                  <a:moveTo>
                    <a:pt x="0" y="41"/>
                  </a:moveTo>
                  <a:cubicBezTo>
                    <a:pt x="62" y="0"/>
                    <a:pt x="93" y="14"/>
                    <a:pt x="142" y="63"/>
                  </a:cubicBezTo>
                  <a:cubicBezTo>
                    <a:pt x="170" y="185"/>
                    <a:pt x="167" y="327"/>
                    <a:pt x="207" y="443"/>
                  </a:cubicBezTo>
                  <a:cubicBezTo>
                    <a:pt x="219" y="518"/>
                    <a:pt x="226" y="600"/>
                    <a:pt x="250" y="672"/>
                  </a:cubicBezTo>
                  <a:cubicBezTo>
                    <a:pt x="246" y="726"/>
                    <a:pt x="255" y="783"/>
                    <a:pt x="239" y="835"/>
                  </a:cubicBezTo>
                  <a:cubicBezTo>
                    <a:pt x="235" y="849"/>
                    <a:pt x="211" y="844"/>
                    <a:pt x="196" y="845"/>
                  </a:cubicBezTo>
                  <a:cubicBezTo>
                    <a:pt x="131" y="848"/>
                    <a:pt x="65" y="845"/>
                    <a:pt x="0" y="845"/>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onstantia" panose="02030602050306030303" pitchFamily="18" charset="0"/>
              </a:endParaRPr>
            </a:p>
          </p:txBody>
        </p:sp>
        <p:sp>
          <p:nvSpPr>
            <p:cNvPr id="15" name="Line 24"/>
            <p:cNvSpPr>
              <a:spLocks noChangeShapeType="1"/>
            </p:cNvSpPr>
            <p:nvPr/>
          </p:nvSpPr>
          <p:spPr bwMode="auto">
            <a:xfrm>
              <a:off x="2653" y="3022"/>
              <a:ext cx="136" cy="0"/>
            </a:xfrm>
            <a:prstGeom prst="line">
              <a:avLst/>
            </a:prstGeom>
            <a:noFill/>
            <a:ln w="76200">
              <a:solidFill>
                <a:srgbClr val="0066FF"/>
              </a:solidFill>
              <a:round/>
              <a:headEnd/>
              <a:tailEnd/>
            </a:ln>
            <a:effectLst>
              <a:outerShdw dist="107763" dir="2700000" algn="ctr" rotWithShape="0">
                <a:schemeClr val="bg2">
                  <a:alpha val="50000"/>
                </a:schemeClr>
              </a:outerShdw>
            </a:effectLst>
          </p:spPr>
          <p:txBody>
            <a:bodyPr wrap="none"/>
            <a:lstStyle/>
            <a:p>
              <a:pPr>
                <a:defRPr/>
              </a:pPr>
              <a:endParaRPr lang="es-ES"/>
            </a:p>
          </p:txBody>
        </p:sp>
      </p:grpSp>
      <p:grpSp>
        <p:nvGrpSpPr>
          <p:cNvPr id="16" name="Group 27"/>
          <p:cNvGrpSpPr>
            <a:grpSpLocks/>
          </p:cNvGrpSpPr>
          <p:nvPr/>
        </p:nvGrpSpPr>
        <p:grpSpPr bwMode="auto">
          <a:xfrm>
            <a:off x="6757826" y="5023168"/>
            <a:ext cx="3045997" cy="468219"/>
            <a:chOff x="-208" y="2614"/>
            <a:chExt cx="2816" cy="354"/>
          </a:xfrm>
        </p:grpSpPr>
        <p:sp>
          <p:nvSpPr>
            <p:cNvPr id="17" name="Text Box 21"/>
            <p:cNvSpPr txBox="1">
              <a:spLocks noChangeArrowheads="1"/>
            </p:cNvSpPr>
            <p:nvPr/>
          </p:nvSpPr>
          <p:spPr bwMode="auto">
            <a:xfrm>
              <a:off x="-208" y="2718"/>
              <a:ext cx="10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Septo nasal</a:t>
              </a:r>
            </a:p>
          </p:txBody>
        </p:sp>
        <p:sp>
          <p:nvSpPr>
            <p:cNvPr id="18" name="Line 26"/>
            <p:cNvSpPr>
              <a:spLocks noChangeShapeType="1"/>
            </p:cNvSpPr>
            <p:nvPr/>
          </p:nvSpPr>
          <p:spPr bwMode="auto">
            <a:xfrm flipV="1">
              <a:off x="1190" y="2614"/>
              <a:ext cx="1418" cy="22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19" name="Text Box 3"/>
          <p:cNvSpPr txBox="1">
            <a:spLocks noChangeArrowheads="1"/>
          </p:cNvSpPr>
          <p:nvPr/>
        </p:nvSpPr>
        <p:spPr bwMode="auto">
          <a:xfrm>
            <a:off x="8414347" y="555616"/>
            <a:ext cx="1996957" cy="523220"/>
          </a:xfrm>
          <a:prstGeom prst="rect">
            <a:avLst/>
          </a:prstGeom>
          <a:noFill/>
          <a:ln w="12700" algn="ctr">
            <a:noFill/>
            <a:miter lim="800000"/>
            <a:headEnd/>
            <a:tailEnd/>
          </a:ln>
          <a:effectLst>
            <a:outerShdw blurRad="50800" dist="38100" dir="16200000" rotWithShape="0">
              <a:prstClr val="black">
                <a:alpha val="40000"/>
              </a:prstClr>
            </a:outerShdw>
          </a:effectLst>
        </p:spPr>
        <p:txBody>
          <a:bodyPr wrap="none">
            <a:spAutoFit/>
          </a:bodyPr>
          <a:lstStyle/>
          <a:p>
            <a:pPr algn="ctr" eaLnBrk="0" hangingPunct="0">
              <a:defRPr/>
            </a:pPr>
            <a:r>
              <a:rPr lang="es-ES" sz="2800" b="1" dirty="0" smtClean="0">
                <a:latin typeface="Cambria" panose="02040503050406030204" pitchFamily="18" charset="0"/>
                <a:ea typeface="Cambria" panose="02040503050406030204" pitchFamily="18" charset="0"/>
              </a:rPr>
              <a:t>SITUACIÓN</a:t>
            </a:r>
            <a:endParaRPr lang="es-ES" sz="2800" b="1" dirty="0">
              <a:latin typeface="Cambria" panose="02040503050406030204" pitchFamily="18" charset="0"/>
              <a:ea typeface="Cambria" panose="02040503050406030204" pitchFamily="18" charset="0"/>
            </a:endParaRPr>
          </a:p>
        </p:txBody>
      </p:sp>
      <p:sp>
        <p:nvSpPr>
          <p:cNvPr id="3" name="Rectángulo 2"/>
          <p:cNvSpPr/>
          <p:nvPr/>
        </p:nvSpPr>
        <p:spPr>
          <a:xfrm>
            <a:off x="6090294" y="1177796"/>
            <a:ext cx="6096000" cy="646331"/>
          </a:xfrm>
          <a:prstGeom prst="rect">
            <a:avLst/>
          </a:prstGeom>
        </p:spPr>
        <p:txBody>
          <a:bodyPr>
            <a:spAutoFit/>
          </a:bodyPr>
          <a:lstStyle/>
          <a:p>
            <a:r>
              <a:rPr lang="es-ES" altLang="es-ES" dirty="0" smtClean="0">
                <a:latin typeface="Cambria" panose="02040503050406030204" pitchFamily="18" charset="0"/>
                <a:ea typeface="Cambria" panose="02040503050406030204" pitchFamily="18" charset="0"/>
              </a:rPr>
              <a:t>Céntricamente en </a:t>
            </a:r>
            <a:r>
              <a:rPr lang="es-ES" altLang="es-ES" dirty="0">
                <a:latin typeface="Cambria" panose="02040503050406030204" pitchFamily="18" charset="0"/>
                <a:ea typeface="Cambria" panose="02040503050406030204" pitchFamily="18" charset="0"/>
              </a:rPr>
              <a:t>el cráneo, por debajo de la cavidad craneana, por encima de la cavidad bucal, entre las órbitas</a:t>
            </a:r>
            <a:endParaRPr lang="es-ES" dirty="0">
              <a:latin typeface="Cambria" panose="02040503050406030204" pitchFamily="18" charset="0"/>
              <a:ea typeface="Cambria" panose="02040503050406030204" pitchFamily="18" charset="0"/>
            </a:endParaRPr>
          </a:p>
        </p:txBody>
      </p:sp>
      <p:sp>
        <p:nvSpPr>
          <p:cNvPr id="4" name="Rectángulo 3"/>
          <p:cNvSpPr/>
          <p:nvPr/>
        </p:nvSpPr>
        <p:spPr>
          <a:xfrm>
            <a:off x="6090294" y="1808577"/>
            <a:ext cx="6096000" cy="369332"/>
          </a:xfrm>
          <a:prstGeom prst="rect">
            <a:avLst/>
          </a:prstGeom>
        </p:spPr>
        <p:txBody>
          <a:bodyPr>
            <a:spAutoFit/>
          </a:bodyPr>
          <a:lstStyle/>
          <a:p>
            <a:r>
              <a:rPr lang="es-ES" altLang="es-ES" dirty="0" smtClean="0">
                <a:latin typeface="Cambria" panose="02040503050406030204" pitchFamily="18" charset="0"/>
                <a:ea typeface="Cambria" panose="02040503050406030204" pitchFamily="18" charset="0"/>
              </a:rPr>
              <a:t>Presenta 4 paredes y 2 orificios</a:t>
            </a:r>
            <a:endParaRPr lang="es-E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66920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Conchas nas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38" y="1196976"/>
            <a:ext cx="519906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16"/>
          <p:cNvSpPr txBox="1">
            <a:spLocks noChangeArrowheads="1"/>
          </p:cNvSpPr>
          <p:nvPr/>
        </p:nvSpPr>
        <p:spPr bwMode="auto">
          <a:xfrm>
            <a:off x="1232316" y="500063"/>
            <a:ext cx="101178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3200" b="1" dirty="0" smtClean="0">
                <a:solidFill>
                  <a:srgbClr val="000000"/>
                </a:solidFill>
                <a:latin typeface="Arial Black" panose="020B0A04020102020204" pitchFamily="34" charset="0"/>
              </a:rPr>
              <a:t>Orificios. Comunicación </a:t>
            </a:r>
            <a:r>
              <a:rPr lang="es-ES" altLang="es-ES" sz="3200" b="1" dirty="0">
                <a:solidFill>
                  <a:srgbClr val="000000"/>
                </a:solidFill>
                <a:latin typeface="Arial Black" panose="020B0A04020102020204" pitchFamily="34" charset="0"/>
              </a:rPr>
              <a:t>de la Cavidad Nasal</a:t>
            </a:r>
          </a:p>
        </p:txBody>
      </p:sp>
      <p:grpSp>
        <p:nvGrpSpPr>
          <p:cNvPr id="2" name="Group 27"/>
          <p:cNvGrpSpPr>
            <a:grpSpLocks/>
          </p:cNvGrpSpPr>
          <p:nvPr/>
        </p:nvGrpSpPr>
        <p:grpSpPr bwMode="auto">
          <a:xfrm>
            <a:off x="6773862" y="3429002"/>
            <a:ext cx="5345105" cy="1631950"/>
            <a:chOff x="2608" y="2294"/>
            <a:chExt cx="3367" cy="1028"/>
          </a:xfrm>
        </p:grpSpPr>
        <p:sp>
          <p:nvSpPr>
            <p:cNvPr id="29707" name="Text Box 21"/>
            <p:cNvSpPr txBox="1">
              <a:spLocks noChangeArrowheads="1"/>
            </p:cNvSpPr>
            <p:nvPr/>
          </p:nvSpPr>
          <p:spPr bwMode="auto">
            <a:xfrm>
              <a:off x="3756" y="2294"/>
              <a:ext cx="2219"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Coanas: </a:t>
              </a:r>
            </a:p>
            <a:p>
              <a:pPr eaLnBrk="1" hangingPunct="1"/>
              <a:r>
                <a:rPr lang="es-ES" altLang="es-ES" sz="2000" b="1" dirty="0">
                  <a:solidFill>
                    <a:srgbClr val="000000"/>
                  </a:solidFill>
                  <a:latin typeface="Constantia" panose="02030602050306030303" pitchFamily="18" charset="0"/>
                </a:rPr>
                <a:t>comunican </a:t>
              </a:r>
            </a:p>
            <a:p>
              <a:pPr eaLnBrk="1" hangingPunct="1"/>
              <a:r>
                <a:rPr lang="es-ES" altLang="es-ES" sz="2000" b="1" dirty="0">
                  <a:solidFill>
                    <a:srgbClr val="000000"/>
                  </a:solidFill>
                  <a:latin typeface="Constantia" panose="02030602050306030303" pitchFamily="18" charset="0"/>
                </a:rPr>
                <a:t>con la </a:t>
              </a:r>
            </a:p>
            <a:p>
              <a:pPr eaLnBrk="1" hangingPunct="1"/>
              <a:r>
                <a:rPr lang="es-ES" altLang="es-ES" sz="2000" b="1" dirty="0" smtClean="0">
                  <a:solidFill>
                    <a:srgbClr val="000000"/>
                  </a:solidFill>
                  <a:latin typeface="Constantia" panose="02030602050306030303" pitchFamily="18" charset="0"/>
                </a:rPr>
                <a:t>Rinofaringe o </a:t>
              </a:r>
            </a:p>
            <a:p>
              <a:pPr eaLnBrk="1" hangingPunct="1"/>
              <a:r>
                <a:rPr lang="es-ES" altLang="es-ES" sz="2000" b="1" dirty="0" smtClean="0">
                  <a:solidFill>
                    <a:srgbClr val="000000"/>
                  </a:solidFill>
                  <a:latin typeface="Constantia" panose="02030602050306030303" pitchFamily="18" charset="0"/>
                </a:rPr>
                <a:t>Porción Nasal de la Faringe </a:t>
              </a:r>
              <a:endParaRPr lang="es-ES" altLang="es-ES" sz="2000" b="1" dirty="0">
                <a:solidFill>
                  <a:srgbClr val="000000"/>
                </a:solidFill>
                <a:latin typeface="Constantia" panose="02030602050306030303" pitchFamily="18" charset="0"/>
              </a:endParaRPr>
            </a:p>
          </p:txBody>
        </p:sp>
        <p:sp>
          <p:nvSpPr>
            <p:cNvPr id="29708" name="Line 26"/>
            <p:cNvSpPr>
              <a:spLocks noChangeShapeType="1"/>
            </p:cNvSpPr>
            <p:nvPr/>
          </p:nvSpPr>
          <p:spPr bwMode="auto">
            <a:xfrm flipH="1">
              <a:off x="2608" y="2448"/>
              <a:ext cx="1148" cy="12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7" name="6 Elipse"/>
          <p:cNvSpPr/>
          <p:nvPr/>
        </p:nvSpPr>
        <p:spPr>
          <a:xfrm rot="1044785">
            <a:off x="6610351" y="3406775"/>
            <a:ext cx="212725" cy="11430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3" name="Group 27"/>
          <p:cNvGrpSpPr>
            <a:grpSpLocks/>
          </p:cNvGrpSpPr>
          <p:nvPr/>
        </p:nvGrpSpPr>
        <p:grpSpPr bwMode="auto">
          <a:xfrm>
            <a:off x="1736726" y="4000501"/>
            <a:ext cx="2144713" cy="1323975"/>
            <a:chOff x="3964" y="2924"/>
            <a:chExt cx="1350" cy="834"/>
          </a:xfrm>
        </p:grpSpPr>
        <p:sp>
          <p:nvSpPr>
            <p:cNvPr id="29705" name="Text Box 21"/>
            <p:cNvSpPr txBox="1">
              <a:spLocks noChangeArrowheads="1"/>
            </p:cNvSpPr>
            <p:nvPr/>
          </p:nvSpPr>
          <p:spPr bwMode="auto">
            <a:xfrm>
              <a:off x="3964" y="2924"/>
              <a:ext cx="1025" cy="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a:solidFill>
                    <a:srgbClr val="000000"/>
                  </a:solidFill>
                  <a:latin typeface="Constantia" panose="02030602050306030303" pitchFamily="18" charset="0"/>
                </a:rPr>
                <a:t>Nares: </a:t>
              </a:r>
            </a:p>
            <a:p>
              <a:pPr eaLnBrk="1" hangingPunct="1"/>
              <a:r>
                <a:rPr lang="es-ES" altLang="es-ES" sz="2000" b="1">
                  <a:solidFill>
                    <a:srgbClr val="000000"/>
                  </a:solidFill>
                  <a:latin typeface="Constantia" panose="02030602050306030303" pitchFamily="18" charset="0"/>
                </a:rPr>
                <a:t>comunican </a:t>
              </a:r>
            </a:p>
            <a:p>
              <a:pPr eaLnBrk="1" hangingPunct="1"/>
              <a:r>
                <a:rPr lang="es-ES" altLang="es-ES" sz="2000" b="1">
                  <a:solidFill>
                    <a:srgbClr val="000000"/>
                  </a:solidFill>
                  <a:latin typeface="Constantia" panose="02030602050306030303" pitchFamily="18" charset="0"/>
                </a:rPr>
                <a:t>con el </a:t>
              </a:r>
            </a:p>
            <a:p>
              <a:pPr eaLnBrk="1" hangingPunct="1"/>
              <a:r>
                <a:rPr lang="en-US" altLang="es-ES" sz="2000" b="1">
                  <a:solidFill>
                    <a:srgbClr val="000000"/>
                  </a:solidFill>
                  <a:latin typeface="Constantia" panose="02030602050306030303" pitchFamily="18" charset="0"/>
                </a:rPr>
                <a:t>exterior</a:t>
              </a:r>
              <a:endParaRPr lang="es-ES" altLang="es-ES" sz="2000" b="1">
                <a:solidFill>
                  <a:srgbClr val="000000"/>
                </a:solidFill>
                <a:latin typeface="Constantia" panose="02030602050306030303" pitchFamily="18" charset="0"/>
              </a:endParaRPr>
            </a:p>
          </p:txBody>
        </p:sp>
        <p:sp>
          <p:nvSpPr>
            <p:cNvPr id="29706" name="Line 26"/>
            <p:cNvSpPr>
              <a:spLocks noChangeShapeType="1"/>
            </p:cNvSpPr>
            <p:nvPr/>
          </p:nvSpPr>
          <p:spPr bwMode="auto">
            <a:xfrm>
              <a:off x="4594" y="3059"/>
              <a:ext cx="720" cy="16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11" name="10 Elipse"/>
          <p:cNvSpPr/>
          <p:nvPr/>
        </p:nvSpPr>
        <p:spPr>
          <a:xfrm>
            <a:off x="1666876" y="3429001"/>
            <a:ext cx="1700213"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a:solidFill>
                  <a:schemeClr val="tx1"/>
                </a:solidFill>
              </a:rPr>
              <a:t>Delante</a:t>
            </a:r>
          </a:p>
        </p:txBody>
      </p:sp>
      <p:sp>
        <p:nvSpPr>
          <p:cNvPr id="12" name="11 Elipse"/>
          <p:cNvSpPr/>
          <p:nvPr/>
        </p:nvSpPr>
        <p:spPr>
          <a:xfrm>
            <a:off x="8596313" y="2857501"/>
            <a:ext cx="1700212" cy="5000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rPr>
              <a:t>Detrás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425" y="1260204"/>
            <a:ext cx="2529167" cy="192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766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ln>
            <a:miter lim="800000"/>
            <a:headEnd/>
            <a:tailEnd/>
          </a:ln>
        </p:spPr>
        <p:txBody>
          <a:bodyPr/>
          <a:lstStyle/>
          <a:p>
            <a:pPr algn="ctr" eaLnBrk="1" hangingPunct="1">
              <a:defRPr/>
            </a:pPr>
            <a:r>
              <a:rPr lang="en-US" sz="4000" dirty="0" err="1">
                <a:latin typeface="Arial Black" pitchFamily="34" charset="0"/>
              </a:rPr>
              <a:t>Paredes</a:t>
            </a:r>
            <a:r>
              <a:rPr lang="en-US" sz="4000" dirty="0">
                <a:latin typeface="Arial Black" pitchFamily="34" charset="0"/>
              </a:rPr>
              <a:t> y </a:t>
            </a:r>
            <a:r>
              <a:rPr lang="en-US" sz="4000" dirty="0" err="1">
                <a:latin typeface="Arial Black" pitchFamily="34" charset="0"/>
              </a:rPr>
              <a:t>Meatos</a:t>
            </a:r>
            <a:endParaRPr lang="es-ES" sz="4000" dirty="0">
              <a:latin typeface="Arial Black" pitchFamily="34" charset="0"/>
            </a:endParaRPr>
          </a:p>
        </p:txBody>
      </p:sp>
      <p:pic>
        <p:nvPicPr>
          <p:cNvPr id="34819" name="Picture 5" descr="Senos paranas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3" y="1985964"/>
            <a:ext cx="4595812"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6"/>
          <p:cNvGrpSpPr>
            <a:grpSpLocks/>
          </p:cNvGrpSpPr>
          <p:nvPr/>
        </p:nvGrpSpPr>
        <p:grpSpPr bwMode="auto">
          <a:xfrm>
            <a:off x="2405019" y="5300666"/>
            <a:ext cx="2514600" cy="979488"/>
            <a:chOff x="2877" y="3150"/>
            <a:chExt cx="1584" cy="617"/>
          </a:xfrm>
        </p:grpSpPr>
        <p:sp>
          <p:nvSpPr>
            <p:cNvPr id="34826" name="Text Box 38"/>
            <p:cNvSpPr txBox="1">
              <a:spLocks noChangeArrowheads="1"/>
            </p:cNvSpPr>
            <p:nvPr/>
          </p:nvSpPr>
          <p:spPr bwMode="auto">
            <a:xfrm>
              <a:off x="3745" y="3515"/>
              <a:ext cx="71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000" b="1" dirty="0" smtClean="0">
                  <a:solidFill>
                    <a:srgbClr val="000000"/>
                  </a:solidFill>
                  <a:latin typeface="Constantia" panose="02030602050306030303" pitchFamily="18" charset="0"/>
                </a:rPr>
                <a:t>Inferior</a:t>
              </a:r>
              <a:endParaRPr lang="es-ES" altLang="es-ES" sz="2000" b="1" dirty="0">
                <a:solidFill>
                  <a:srgbClr val="000000"/>
                </a:solidFill>
                <a:latin typeface="Constantia" panose="02030602050306030303" pitchFamily="18" charset="0"/>
              </a:endParaRPr>
            </a:p>
          </p:txBody>
        </p:sp>
        <p:sp>
          <p:nvSpPr>
            <p:cNvPr id="34827" name="Line 41"/>
            <p:cNvSpPr>
              <a:spLocks noChangeShapeType="1"/>
            </p:cNvSpPr>
            <p:nvPr/>
          </p:nvSpPr>
          <p:spPr bwMode="auto">
            <a:xfrm flipH="1" flipV="1">
              <a:off x="2877" y="3150"/>
              <a:ext cx="868" cy="50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34821" name="Line 41"/>
          <p:cNvSpPr>
            <a:spLocks noChangeShapeType="1"/>
          </p:cNvSpPr>
          <p:nvPr/>
        </p:nvSpPr>
        <p:spPr bwMode="auto">
          <a:xfrm flipH="1">
            <a:off x="2385017" y="4671224"/>
            <a:ext cx="1702541" cy="2144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34822" name="Text Box 38"/>
          <p:cNvSpPr txBox="1">
            <a:spLocks noChangeArrowheads="1"/>
          </p:cNvSpPr>
          <p:nvPr/>
        </p:nvSpPr>
        <p:spPr bwMode="auto">
          <a:xfrm>
            <a:off x="4087559" y="4367242"/>
            <a:ext cx="1024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000" b="1" dirty="0" smtClean="0">
                <a:solidFill>
                  <a:srgbClr val="000000"/>
                </a:solidFill>
                <a:latin typeface="Constantia" panose="02030602050306030303" pitchFamily="18" charset="0"/>
              </a:rPr>
              <a:t>Medial</a:t>
            </a:r>
            <a:endParaRPr lang="es-ES" altLang="es-ES" sz="2000" b="1" dirty="0">
              <a:solidFill>
                <a:srgbClr val="000000"/>
              </a:solidFill>
              <a:latin typeface="Constantia" panose="02030602050306030303" pitchFamily="18" charset="0"/>
            </a:endParaRPr>
          </a:p>
        </p:txBody>
      </p:sp>
      <p:grpSp>
        <p:nvGrpSpPr>
          <p:cNvPr id="4" name="Group 46"/>
          <p:cNvGrpSpPr>
            <a:grpSpLocks/>
          </p:cNvGrpSpPr>
          <p:nvPr/>
        </p:nvGrpSpPr>
        <p:grpSpPr bwMode="auto">
          <a:xfrm>
            <a:off x="2657050" y="4908153"/>
            <a:ext cx="2925763" cy="611188"/>
            <a:chOff x="2860" y="3106"/>
            <a:chExt cx="1843" cy="385"/>
          </a:xfrm>
        </p:grpSpPr>
        <p:sp>
          <p:nvSpPr>
            <p:cNvPr id="34824" name="Text Box 38"/>
            <p:cNvSpPr txBox="1">
              <a:spLocks noChangeArrowheads="1"/>
            </p:cNvSpPr>
            <p:nvPr/>
          </p:nvSpPr>
          <p:spPr bwMode="auto">
            <a:xfrm>
              <a:off x="4049" y="3239"/>
              <a:ext cx="65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smtClean="0">
                  <a:solidFill>
                    <a:srgbClr val="000000"/>
                  </a:solidFill>
                  <a:latin typeface="Constantia" panose="02030602050306030303" pitchFamily="18" charset="0"/>
                </a:rPr>
                <a:t>Lateral</a:t>
              </a:r>
              <a:endParaRPr lang="es-ES" altLang="es-ES" sz="2000" b="1" dirty="0">
                <a:solidFill>
                  <a:srgbClr val="000000"/>
                </a:solidFill>
                <a:latin typeface="Constantia" panose="02030602050306030303" pitchFamily="18" charset="0"/>
              </a:endParaRPr>
            </a:p>
          </p:txBody>
        </p:sp>
        <p:sp>
          <p:nvSpPr>
            <p:cNvPr id="34825" name="Line 41"/>
            <p:cNvSpPr>
              <a:spLocks noChangeShapeType="1"/>
            </p:cNvSpPr>
            <p:nvPr/>
          </p:nvSpPr>
          <p:spPr bwMode="auto">
            <a:xfrm flipH="1" flipV="1">
              <a:off x="2860" y="3106"/>
              <a:ext cx="1172" cy="22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12" name="Group 25"/>
          <p:cNvGrpSpPr>
            <a:grpSpLocks/>
          </p:cNvGrpSpPr>
          <p:nvPr/>
        </p:nvGrpSpPr>
        <p:grpSpPr bwMode="auto">
          <a:xfrm>
            <a:off x="2037249" y="3929063"/>
            <a:ext cx="570043" cy="1320008"/>
            <a:chOff x="2381" y="2024"/>
            <a:chExt cx="527" cy="998"/>
          </a:xfrm>
        </p:grpSpPr>
        <p:sp>
          <p:nvSpPr>
            <p:cNvPr id="13" name="Freeform 19"/>
            <p:cNvSpPr>
              <a:spLocks/>
            </p:cNvSpPr>
            <p:nvPr/>
          </p:nvSpPr>
          <p:spPr bwMode="auto">
            <a:xfrm>
              <a:off x="2699" y="2024"/>
              <a:ext cx="209" cy="998"/>
            </a:xfrm>
            <a:custGeom>
              <a:avLst/>
              <a:gdLst>
                <a:gd name="T0" fmla="*/ 0 w 255"/>
                <a:gd name="T1" fmla="*/ 108 h 849"/>
                <a:gd name="T2" fmla="*/ 43 w 255"/>
                <a:gd name="T3" fmla="*/ 166 h 849"/>
                <a:gd name="T4" fmla="*/ 62 w 255"/>
                <a:gd name="T5" fmla="*/ 1167 h 849"/>
                <a:gd name="T6" fmla="*/ 76 w 255"/>
                <a:gd name="T7" fmla="*/ 1774 h 849"/>
                <a:gd name="T8" fmla="*/ 73 w 255"/>
                <a:gd name="T9" fmla="*/ 2204 h 849"/>
                <a:gd name="T10" fmla="*/ 60 w 255"/>
                <a:gd name="T11" fmla="*/ 2229 h 849"/>
                <a:gd name="T12" fmla="*/ 0 w 255"/>
                <a:gd name="T13" fmla="*/ 2229 h 849"/>
                <a:gd name="T14" fmla="*/ 0 60000 65536"/>
                <a:gd name="T15" fmla="*/ 0 60000 65536"/>
                <a:gd name="T16" fmla="*/ 0 60000 65536"/>
                <a:gd name="T17" fmla="*/ 0 60000 65536"/>
                <a:gd name="T18" fmla="*/ 0 60000 65536"/>
                <a:gd name="T19" fmla="*/ 0 60000 65536"/>
                <a:gd name="T20" fmla="*/ 0 60000 65536"/>
                <a:gd name="T21" fmla="*/ 0 w 255"/>
                <a:gd name="T22" fmla="*/ 0 h 849"/>
                <a:gd name="T23" fmla="*/ 255 w 255"/>
                <a:gd name="T24" fmla="*/ 849 h 8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 h="849">
                  <a:moveTo>
                    <a:pt x="0" y="41"/>
                  </a:moveTo>
                  <a:cubicBezTo>
                    <a:pt x="62" y="0"/>
                    <a:pt x="93" y="14"/>
                    <a:pt x="142" y="63"/>
                  </a:cubicBezTo>
                  <a:cubicBezTo>
                    <a:pt x="170" y="185"/>
                    <a:pt x="167" y="327"/>
                    <a:pt x="207" y="443"/>
                  </a:cubicBezTo>
                  <a:cubicBezTo>
                    <a:pt x="219" y="518"/>
                    <a:pt x="226" y="600"/>
                    <a:pt x="250" y="672"/>
                  </a:cubicBezTo>
                  <a:cubicBezTo>
                    <a:pt x="246" y="726"/>
                    <a:pt x="255" y="783"/>
                    <a:pt x="239" y="835"/>
                  </a:cubicBezTo>
                  <a:cubicBezTo>
                    <a:pt x="235" y="849"/>
                    <a:pt x="211" y="844"/>
                    <a:pt x="196" y="845"/>
                  </a:cubicBezTo>
                  <a:cubicBezTo>
                    <a:pt x="131" y="848"/>
                    <a:pt x="65" y="845"/>
                    <a:pt x="0" y="845"/>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onstantia" panose="02030602050306030303" pitchFamily="18" charset="0"/>
              </a:endParaRPr>
            </a:p>
          </p:txBody>
        </p:sp>
        <p:sp>
          <p:nvSpPr>
            <p:cNvPr id="14" name="Freeform 20"/>
            <p:cNvSpPr>
              <a:spLocks/>
            </p:cNvSpPr>
            <p:nvPr/>
          </p:nvSpPr>
          <p:spPr bwMode="auto">
            <a:xfrm flipH="1">
              <a:off x="2381" y="2024"/>
              <a:ext cx="269" cy="995"/>
            </a:xfrm>
            <a:custGeom>
              <a:avLst/>
              <a:gdLst>
                <a:gd name="T0" fmla="*/ 0 w 255"/>
                <a:gd name="T1" fmla="*/ 105 h 849"/>
                <a:gd name="T2" fmla="*/ 196 w 255"/>
                <a:gd name="T3" fmla="*/ 165 h 849"/>
                <a:gd name="T4" fmla="*/ 285 w 255"/>
                <a:gd name="T5" fmla="*/ 1149 h 849"/>
                <a:gd name="T6" fmla="*/ 344 w 255"/>
                <a:gd name="T7" fmla="*/ 1743 h 849"/>
                <a:gd name="T8" fmla="*/ 329 w 255"/>
                <a:gd name="T9" fmla="*/ 2163 h 849"/>
                <a:gd name="T10" fmla="*/ 270 w 255"/>
                <a:gd name="T11" fmla="*/ 2188 h 849"/>
                <a:gd name="T12" fmla="*/ 0 w 255"/>
                <a:gd name="T13" fmla="*/ 2188 h 849"/>
                <a:gd name="T14" fmla="*/ 0 60000 65536"/>
                <a:gd name="T15" fmla="*/ 0 60000 65536"/>
                <a:gd name="T16" fmla="*/ 0 60000 65536"/>
                <a:gd name="T17" fmla="*/ 0 60000 65536"/>
                <a:gd name="T18" fmla="*/ 0 60000 65536"/>
                <a:gd name="T19" fmla="*/ 0 60000 65536"/>
                <a:gd name="T20" fmla="*/ 0 60000 65536"/>
                <a:gd name="T21" fmla="*/ 0 w 255"/>
                <a:gd name="T22" fmla="*/ 0 h 849"/>
                <a:gd name="T23" fmla="*/ 255 w 255"/>
                <a:gd name="T24" fmla="*/ 849 h 8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 h="849">
                  <a:moveTo>
                    <a:pt x="0" y="41"/>
                  </a:moveTo>
                  <a:cubicBezTo>
                    <a:pt x="62" y="0"/>
                    <a:pt x="93" y="14"/>
                    <a:pt x="142" y="63"/>
                  </a:cubicBezTo>
                  <a:cubicBezTo>
                    <a:pt x="170" y="185"/>
                    <a:pt x="167" y="327"/>
                    <a:pt x="207" y="443"/>
                  </a:cubicBezTo>
                  <a:cubicBezTo>
                    <a:pt x="219" y="518"/>
                    <a:pt x="226" y="600"/>
                    <a:pt x="250" y="672"/>
                  </a:cubicBezTo>
                  <a:cubicBezTo>
                    <a:pt x="246" y="726"/>
                    <a:pt x="255" y="783"/>
                    <a:pt x="239" y="835"/>
                  </a:cubicBezTo>
                  <a:cubicBezTo>
                    <a:pt x="235" y="849"/>
                    <a:pt x="211" y="844"/>
                    <a:pt x="196" y="845"/>
                  </a:cubicBezTo>
                  <a:cubicBezTo>
                    <a:pt x="131" y="848"/>
                    <a:pt x="65" y="845"/>
                    <a:pt x="0" y="845"/>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onstantia" panose="02030602050306030303" pitchFamily="18" charset="0"/>
              </a:endParaRPr>
            </a:p>
          </p:txBody>
        </p:sp>
        <p:sp>
          <p:nvSpPr>
            <p:cNvPr id="15" name="Line 24"/>
            <p:cNvSpPr>
              <a:spLocks noChangeShapeType="1"/>
            </p:cNvSpPr>
            <p:nvPr/>
          </p:nvSpPr>
          <p:spPr bwMode="auto">
            <a:xfrm>
              <a:off x="2653" y="3022"/>
              <a:ext cx="136" cy="0"/>
            </a:xfrm>
            <a:prstGeom prst="line">
              <a:avLst/>
            </a:prstGeom>
            <a:noFill/>
            <a:ln w="76200">
              <a:solidFill>
                <a:srgbClr val="0066FF"/>
              </a:solidFill>
              <a:round/>
              <a:headEnd/>
              <a:tailEnd/>
            </a:ln>
            <a:effectLst>
              <a:outerShdw dist="107763" dir="2700000" algn="ctr" rotWithShape="0">
                <a:schemeClr val="bg2">
                  <a:alpha val="50000"/>
                </a:schemeClr>
              </a:outerShdw>
            </a:effectLst>
          </p:spPr>
          <p:txBody>
            <a:bodyPr wrap="none"/>
            <a:lstStyle/>
            <a:p>
              <a:pPr>
                <a:defRPr/>
              </a:pPr>
              <a:endParaRPr lang="es-ES"/>
            </a:p>
          </p:txBody>
        </p:sp>
      </p:grpSp>
      <p:grpSp>
        <p:nvGrpSpPr>
          <p:cNvPr id="16" name="Group 46"/>
          <p:cNvGrpSpPr>
            <a:grpSpLocks/>
          </p:cNvGrpSpPr>
          <p:nvPr/>
        </p:nvGrpSpPr>
        <p:grpSpPr bwMode="auto">
          <a:xfrm>
            <a:off x="2404990" y="3477419"/>
            <a:ext cx="2952753" cy="452438"/>
            <a:chOff x="3000" y="3239"/>
            <a:chExt cx="1860" cy="285"/>
          </a:xfrm>
        </p:grpSpPr>
        <p:sp>
          <p:nvSpPr>
            <p:cNvPr id="17" name="Text Box 38"/>
            <p:cNvSpPr txBox="1">
              <a:spLocks noChangeArrowheads="1"/>
            </p:cNvSpPr>
            <p:nvPr/>
          </p:nvSpPr>
          <p:spPr bwMode="auto">
            <a:xfrm>
              <a:off x="4049" y="3239"/>
              <a:ext cx="81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smtClean="0">
                  <a:solidFill>
                    <a:srgbClr val="000000"/>
                  </a:solidFill>
                  <a:latin typeface="Constantia" panose="02030602050306030303" pitchFamily="18" charset="0"/>
                </a:rPr>
                <a:t>Superior </a:t>
              </a:r>
              <a:endParaRPr lang="es-ES" altLang="es-ES" sz="2000" b="1" dirty="0">
                <a:solidFill>
                  <a:srgbClr val="000000"/>
                </a:solidFill>
                <a:latin typeface="Constantia" panose="02030602050306030303" pitchFamily="18" charset="0"/>
              </a:endParaRPr>
            </a:p>
          </p:txBody>
        </p:sp>
        <p:sp>
          <p:nvSpPr>
            <p:cNvPr id="18" name="Line 41"/>
            <p:cNvSpPr>
              <a:spLocks noChangeShapeType="1"/>
            </p:cNvSpPr>
            <p:nvPr/>
          </p:nvSpPr>
          <p:spPr bwMode="auto">
            <a:xfrm flipH="1">
              <a:off x="3000" y="3375"/>
              <a:ext cx="1060" cy="14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pic>
        <p:nvPicPr>
          <p:cNvPr id="19" name="Picture 2" descr="Septum esqueleto">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725" y="1949450"/>
            <a:ext cx="3958761" cy="3281363"/>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nvGrpSpPr>
          <p:cNvPr id="20" name="Group 7"/>
          <p:cNvGrpSpPr>
            <a:grpSpLocks/>
          </p:cNvGrpSpPr>
          <p:nvPr/>
        </p:nvGrpSpPr>
        <p:grpSpPr bwMode="auto">
          <a:xfrm>
            <a:off x="9778601" y="2229455"/>
            <a:ext cx="1109521" cy="941469"/>
            <a:chOff x="2426" y="1162"/>
            <a:chExt cx="1096" cy="820"/>
          </a:xfrm>
        </p:grpSpPr>
        <p:sp>
          <p:nvSpPr>
            <p:cNvPr id="21" name="Text Box 8"/>
            <p:cNvSpPr txBox="1">
              <a:spLocks noChangeArrowheads="1"/>
            </p:cNvSpPr>
            <p:nvPr/>
          </p:nvSpPr>
          <p:spPr bwMode="auto">
            <a:xfrm>
              <a:off x="2686" y="1162"/>
              <a:ext cx="83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a:solidFill>
                    <a:srgbClr val="000000"/>
                  </a:solidFill>
                  <a:latin typeface="Constantia" panose="02030602050306030303" pitchFamily="18" charset="0"/>
                </a:rPr>
                <a:t>Etmoides</a:t>
              </a:r>
            </a:p>
          </p:txBody>
        </p:sp>
        <p:sp>
          <p:nvSpPr>
            <p:cNvPr id="22" name="Line 9"/>
            <p:cNvSpPr>
              <a:spLocks noChangeShapeType="1"/>
            </p:cNvSpPr>
            <p:nvPr/>
          </p:nvSpPr>
          <p:spPr bwMode="auto">
            <a:xfrm flipH="1">
              <a:off x="2426" y="1392"/>
              <a:ext cx="590" cy="59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23" name="Group 13"/>
          <p:cNvGrpSpPr>
            <a:grpSpLocks/>
          </p:cNvGrpSpPr>
          <p:nvPr/>
        </p:nvGrpSpPr>
        <p:grpSpPr bwMode="auto">
          <a:xfrm>
            <a:off x="9895105" y="4087944"/>
            <a:ext cx="1591393" cy="879469"/>
            <a:chOff x="3152" y="2571"/>
            <a:chExt cx="1572" cy="766"/>
          </a:xfrm>
        </p:grpSpPr>
        <p:sp>
          <p:nvSpPr>
            <p:cNvPr id="24" name="Text Box 14"/>
            <p:cNvSpPr txBox="1">
              <a:spLocks noChangeArrowheads="1"/>
            </p:cNvSpPr>
            <p:nvPr/>
          </p:nvSpPr>
          <p:spPr bwMode="auto">
            <a:xfrm>
              <a:off x="4110" y="3087"/>
              <a:ext cx="6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dirty="0">
                  <a:solidFill>
                    <a:srgbClr val="000000"/>
                  </a:solidFill>
                  <a:latin typeface="Constantia" panose="02030602050306030303" pitchFamily="18" charset="0"/>
                </a:rPr>
                <a:t>Vómer</a:t>
              </a:r>
            </a:p>
          </p:txBody>
        </p:sp>
        <p:sp>
          <p:nvSpPr>
            <p:cNvPr id="25" name="Line 15"/>
            <p:cNvSpPr>
              <a:spLocks noChangeShapeType="1"/>
            </p:cNvSpPr>
            <p:nvPr/>
          </p:nvSpPr>
          <p:spPr bwMode="auto">
            <a:xfrm flipH="1" flipV="1">
              <a:off x="3152" y="2571"/>
              <a:ext cx="1393" cy="48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26" name="Group 19"/>
          <p:cNvGrpSpPr>
            <a:grpSpLocks/>
          </p:cNvGrpSpPr>
          <p:nvPr/>
        </p:nvGrpSpPr>
        <p:grpSpPr bwMode="auto">
          <a:xfrm>
            <a:off x="6780510" y="3677814"/>
            <a:ext cx="2058079" cy="734805"/>
            <a:chOff x="-287" y="2402"/>
            <a:chExt cx="2033" cy="640"/>
          </a:xfrm>
        </p:grpSpPr>
        <p:sp>
          <p:nvSpPr>
            <p:cNvPr id="27" name="Text Box 20"/>
            <p:cNvSpPr txBox="1">
              <a:spLocks noChangeArrowheads="1"/>
            </p:cNvSpPr>
            <p:nvPr/>
          </p:nvSpPr>
          <p:spPr bwMode="auto">
            <a:xfrm>
              <a:off x="-287" y="2402"/>
              <a:ext cx="982"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dirty="0">
                  <a:solidFill>
                    <a:srgbClr val="000000"/>
                  </a:solidFill>
                  <a:latin typeface="Constantia" panose="02030602050306030303" pitchFamily="18" charset="0"/>
                </a:rPr>
                <a:t>Cartílago </a:t>
              </a:r>
            </a:p>
            <a:p>
              <a:r>
                <a:rPr lang="es-ES" altLang="es-ES" sz="2000" b="1" dirty="0">
                  <a:solidFill>
                    <a:srgbClr val="000000"/>
                  </a:solidFill>
                  <a:latin typeface="Constantia" panose="02030602050306030303" pitchFamily="18" charset="0"/>
                </a:rPr>
                <a:t>del</a:t>
              </a:r>
            </a:p>
            <a:p>
              <a:r>
                <a:rPr lang="es-ES" altLang="es-ES" sz="2000" b="1" dirty="0">
                  <a:solidFill>
                    <a:srgbClr val="000000"/>
                  </a:solidFill>
                  <a:latin typeface="Constantia" panose="02030602050306030303" pitchFamily="18" charset="0"/>
                </a:rPr>
                <a:t>Septo nasal</a:t>
              </a:r>
            </a:p>
          </p:txBody>
        </p:sp>
        <p:sp>
          <p:nvSpPr>
            <p:cNvPr id="28" name="Line 21"/>
            <p:cNvSpPr>
              <a:spLocks noChangeShapeType="1"/>
            </p:cNvSpPr>
            <p:nvPr/>
          </p:nvSpPr>
          <p:spPr bwMode="auto">
            <a:xfrm flipV="1">
              <a:off x="875" y="2481"/>
              <a:ext cx="871" cy="9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29" name="Oval 6"/>
          <p:cNvSpPr>
            <a:spLocks noChangeArrowheads="1"/>
          </p:cNvSpPr>
          <p:nvPr/>
        </p:nvSpPr>
        <p:spPr bwMode="auto">
          <a:xfrm>
            <a:off x="7956673" y="5655863"/>
            <a:ext cx="3024187" cy="647700"/>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s-ES" sz="2000" b="1" dirty="0" smtClean="0">
                <a:solidFill>
                  <a:srgbClr val="000000"/>
                </a:solidFill>
                <a:latin typeface="Cambria" panose="02040503050406030204" pitchFamily="18" charset="0"/>
                <a:ea typeface="Cambria" panose="02040503050406030204" pitchFamily="18" charset="0"/>
              </a:rPr>
              <a:t>Pared Medial: Septo</a:t>
            </a:r>
            <a:endParaRPr lang="es-ES" sz="20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4534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4" descr="Conchas nas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064" y="1222376"/>
            <a:ext cx="519906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20"/>
          <p:cNvSpPr txBox="1">
            <a:spLocks noChangeArrowheads="1"/>
          </p:cNvSpPr>
          <p:nvPr/>
        </p:nvSpPr>
        <p:spPr bwMode="auto">
          <a:xfrm>
            <a:off x="2252849" y="357189"/>
            <a:ext cx="683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ES" altLang="es-ES" sz="2800" b="1" dirty="0">
                <a:latin typeface="Arial Black" panose="020B0A04020102020204" pitchFamily="34" charset="0"/>
              </a:rPr>
              <a:t>Pared lateral de la Cavidad Nasal </a:t>
            </a:r>
          </a:p>
          <a:p>
            <a:pPr algn="ctr"/>
            <a:r>
              <a:rPr lang="es-ES" altLang="es-ES" sz="2800" b="1" dirty="0">
                <a:latin typeface="Arial Black" panose="020B0A04020102020204" pitchFamily="34" charset="0"/>
              </a:rPr>
              <a:t>(lado derecho</a:t>
            </a:r>
            <a:r>
              <a:rPr lang="es-ES" altLang="es-ES" sz="2800" b="1" dirty="0" smtClean="0">
                <a:latin typeface="Arial Black" panose="020B0A04020102020204" pitchFamily="34" charset="0"/>
              </a:rPr>
              <a:t>) </a:t>
            </a:r>
            <a:endParaRPr lang="es-ES" altLang="es-ES" sz="2800" b="1" dirty="0">
              <a:latin typeface="Arial Black" panose="020B0A04020102020204" pitchFamily="34" charset="0"/>
            </a:endParaRPr>
          </a:p>
        </p:txBody>
      </p:sp>
      <p:grpSp>
        <p:nvGrpSpPr>
          <p:cNvPr id="2" name="Group 78"/>
          <p:cNvGrpSpPr>
            <a:grpSpLocks/>
          </p:cNvGrpSpPr>
          <p:nvPr/>
        </p:nvGrpSpPr>
        <p:grpSpPr bwMode="auto">
          <a:xfrm>
            <a:off x="546301" y="1851026"/>
            <a:ext cx="3221038" cy="1016000"/>
            <a:chOff x="3426" y="1180"/>
            <a:chExt cx="2029" cy="640"/>
          </a:xfrm>
        </p:grpSpPr>
        <p:sp>
          <p:nvSpPr>
            <p:cNvPr id="33812" name="Text Box 10"/>
            <p:cNvSpPr txBox="1">
              <a:spLocks noChangeArrowheads="1"/>
            </p:cNvSpPr>
            <p:nvPr/>
          </p:nvSpPr>
          <p:spPr bwMode="auto">
            <a:xfrm>
              <a:off x="3426" y="1180"/>
              <a:ext cx="77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dirty="0">
                  <a:solidFill>
                    <a:srgbClr val="000000"/>
                  </a:solidFill>
                  <a:latin typeface="Constantia" panose="02030602050306030303" pitchFamily="18" charset="0"/>
                </a:rPr>
                <a:t>Concha </a:t>
              </a:r>
            </a:p>
            <a:p>
              <a:r>
                <a:rPr lang="es-ES" altLang="es-ES" sz="2000" b="1" dirty="0">
                  <a:solidFill>
                    <a:srgbClr val="000000"/>
                  </a:solidFill>
                  <a:latin typeface="Constantia" panose="02030602050306030303" pitchFamily="18" charset="0"/>
                </a:rPr>
                <a:t>Nasal </a:t>
              </a:r>
            </a:p>
            <a:p>
              <a:r>
                <a:rPr lang="es-ES" altLang="es-ES" sz="2000" b="1" dirty="0">
                  <a:solidFill>
                    <a:srgbClr val="000000"/>
                  </a:solidFill>
                  <a:latin typeface="Constantia" panose="02030602050306030303" pitchFamily="18" charset="0"/>
                </a:rPr>
                <a:t>Superior</a:t>
              </a:r>
            </a:p>
          </p:txBody>
        </p:sp>
        <p:sp>
          <p:nvSpPr>
            <p:cNvPr id="33813" name="Line 11"/>
            <p:cNvSpPr>
              <a:spLocks noChangeShapeType="1"/>
            </p:cNvSpPr>
            <p:nvPr/>
          </p:nvSpPr>
          <p:spPr bwMode="auto">
            <a:xfrm>
              <a:off x="4095" y="1369"/>
              <a:ext cx="1360" cy="32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3" name="Group 80"/>
          <p:cNvGrpSpPr>
            <a:grpSpLocks/>
          </p:cNvGrpSpPr>
          <p:nvPr/>
        </p:nvGrpSpPr>
        <p:grpSpPr bwMode="auto">
          <a:xfrm>
            <a:off x="254757" y="4095752"/>
            <a:ext cx="2566987" cy="1420813"/>
            <a:chOff x="647" y="2413"/>
            <a:chExt cx="1617" cy="895"/>
          </a:xfrm>
        </p:grpSpPr>
        <p:sp>
          <p:nvSpPr>
            <p:cNvPr id="33810" name="Text Box 14"/>
            <p:cNvSpPr txBox="1">
              <a:spLocks noChangeArrowheads="1"/>
            </p:cNvSpPr>
            <p:nvPr/>
          </p:nvSpPr>
          <p:spPr bwMode="auto">
            <a:xfrm>
              <a:off x="647" y="2668"/>
              <a:ext cx="7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dirty="0">
                  <a:solidFill>
                    <a:srgbClr val="000000"/>
                  </a:solidFill>
                  <a:latin typeface="Constantia" panose="02030602050306030303" pitchFamily="18" charset="0"/>
                </a:rPr>
                <a:t>Concha </a:t>
              </a:r>
            </a:p>
            <a:p>
              <a:r>
                <a:rPr lang="es-ES" altLang="es-ES" sz="2000" b="1" dirty="0">
                  <a:solidFill>
                    <a:srgbClr val="000000"/>
                  </a:solidFill>
                  <a:latin typeface="Constantia" panose="02030602050306030303" pitchFamily="18" charset="0"/>
                </a:rPr>
                <a:t>Nasal</a:t>
              </a:r>
            </a:p>
            <a:p>
              <a:r>
                <a:rPr lang="es-ES" altLang="es-ES" sz="2000" b="1" dirty="0">
                  <a:solidFill>
                    <a:srgbClr val="000000"/>
                  </a:solidFill>
                  <a:latin typeface="Constantia" panose="02030602050306030303" pitchFamily="18" charset="0"/>
                </a:rPr>
                <a:t> Inferior</a:t>
              </a:r>
            </a:p>
          </p:txBody>
        </p:sp>
        <p:sp>
          <p:nvSpPr>
            <p:cNvPr id="33811" name="Line 15"/>
            <p:cNvSpPr>
              <a:spLocks noChangeShapeType="1"/>
            </p:cNvSpPr>
            <p:nvPr/>
          </p:nvSpPr>
          <p:spPr bwMode="auto">
            <a:xfrm flipV="1">
              <a:off x="1352" y="2413"/>
              <a:ext cx="912" cy="45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4" name="Group 79"/>
          <p:cNvGrpSpPr>
            <a:grpSpLocks/>
          </p:cNvGrpSpPr>
          <p:nvPr/>
        </p:nvGrpSpPr>
        <p:grpSpPr bwMode="auto">
          <a:xfrm>
            <a:off x="224596" y="3057526"/>
            <a:ext cx="3022600" cy="1016000"/>
            <a:chOff x="-503" y="1975"/>
            <a:chExt cx="1904" cy="640"/>
          </a:xfrm>
        </p:grpSpPr>
        <p:sp>
          <p:nvSpPr>
            <p:cNvPr id="33808" name="Text Box 12"/>
            <p:cNvSpPr txBox="1">
              <a:spLocks noChangeArrowheads="1"/>
            </p:cNvSpPr>
            <p:nvPr/>
          </p:nvSpPr>
          <p:spPr bwMode="auto">
            <a:xfrm>
              <a:off x="-503" y="1975"/>
              <a:ext cx="7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dirty="0">
                  <a:solidFill>
                    <a:srgbClr val="000000"/>
                  </a:solidFill>
                  <a:latin typeface="Constantia" panose="02030602050306030303" pitchFamily="18" charset="0"/>
                </a:rPr>
                <a:t>Concha </a:t>
              </a:r>
            </a:p>
            <a:p>
              <a:r>
                <a:rPr lang="es-ES" altLang="es-ES" sz="2000" b="1" dirty="0">
                  <a:solidFill>
                    <a:srgbClr val="000000"/>
                  </a:solidFill>
                  <a:latin typeface="Constantia" panose="02030602050306030303" pitchFamily="18" charset="0"/>
                </a:rPr>
                <a:t>Nasal</a:t>
              </a:r>
            </a:p>
            <a:p>
              <a:r>
                <a:rPr lang="es-ES" altLang="es-ES" sz="2000" b="1" dirty="0">
                  <a:solidFill>
                    <a:srgbClr val="000000"/>
                  </a:solidFill>
                  <a:latin typeface="Constantia" panose="02030602050306030303" pitchFamily="18" charset="0"/>
                </a:rPr>
                <a:t> media</a:t>
              </a:r>
            </a:p>
          </p:txBody>
        </p:sp>
        <p:sp>
          <p:nvSpPr>
            <p:cNvPr id="33809" name="Line 60"/>
            <p:cNvSpPr>
              <a:spLocks noChangeShapeType="1"/>
            </p:cNvSpPr>
            <p:nvPr/>
          </p:nvSpPr>
          <p:spPr bwMode="auto">
            <a:xfrm>
              <a:off x="180" y="2195"/>
              <a:ext cx="1221" cy="1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32" name="Oval 6"/>
          <p:cNvSpPr>
            <a:spLocks noChangeArrowheads="1"/>
          </p:cNvSpPr>
          <p:nvPr/>
        </p:nvSpPr>
        <p:spPr bwMode="auto">
          <a:xfrm>
            <a:off x="2113805" y="6046789"/>
            <a:ext cx="3024187" cy="647700"/>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s-ES" sz="2000" b="1" dirty="0" smtClean="0">
                <a:solidFill>
                  <a:srgbClr val="000000"/>
                </a:solidFill>
                <a:latin typeface="Cambria" panose="02040503050406030204" pitchFamily="18" charset="0"/>
                <a:ea typeface="Cambria" panose="02040503050406030204" pitchFamily="18" charset="0"/>
              </a:rPr>
              <a:t>Pared Lateral</a:t>
            </a:r>
            <a:endParaRPr lang="es-ES" sz="2000" b="1" dirty="0">
              <a:solidFill>
                <a:srgbClr val="000000"/>
              </a:solidFill>
              <a:latin typeface="Cambria" panose="02040503050406030204" pitchFamily="18" charset="0"/>
              <a:ea typeface="Cambria" panose="02040503050406030204" pitchFamily="18" charset="0"/>
            </a:endParaRPr>
          </a:p>
        </p:txBody>
      </p:sp>
      <p:pic>
        <p:nvPicPr>
          <p:cNvPr id="34" name="Picture 5" descr="Senos paranasa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628775"/>
            <a:ext cx="4595812"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81"/>
          <p:cNvGrpSpPr>
            <a:grpSpLocks/>
          </p:cNvGrpSpPr>
          <p:nvPr/>
        </p:nvGrpSpPr>
        <p:grpSpPr bwMode="auto">
          <a:xfrm>
            <a:off x="4146866" y="2799609"/>
            <a:ext cx="3606921" cy="708025"/>
            <a:chOff x="-1807" y="1525"/>
            <a:chExt cx="3642" cy="446"/>
          </a:xfrm>
        </p:grpSpPr>
        <p:sp>
          <p:nvSpPr>
            <p:cNvPr id="36" name="Text Box 52"/>
            <p:cNvSpPr txBox="1">
              <a:spLocks noChangeArrowheads="1"/>
            </p:cNvSpPr>
            <p:nvPr/>
          </p:nvSpPr>
          <p:spPr bwMode="auto">
            <a:xfrm>
              <a:off x="150" y="1525"/>
              <a:ext cx="1685" cy="446"/>
            </a:xfrm>
            <a:prstGeom prst="rect">
              <a:avLst/>
            </a:prstGeom>
            <a:noFill/>
            <a:ln w="12700" algn="ctr">
              <a:noFill/>
              <a:miter lim="800000"/>
              <a:headEnd/>
              <a:tailEnd/>
            </a:ln>
            <a:effectLst/>
          </p:spPr>
          <p:txBody>
            <a:bodyPr wrap="none">
              <a:spAutoFit/>
            </a:bodyPr>
            <a:lstStyle/>
            <a:p>
              <a:pPr>
                <a:defRPr/>
              </a:pPr>
              <a:r>
                <a:rPr lang="en-US" sz="2000" b="1" dirty="0" err="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Meato</a:t>
              </a:r>
              <a:r>
                <a:rPr lang="en-US" sz="2000"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 Nasal </a:t>
              </a:r>
            </a:p>
            <a:p>
              <a:pPr>
                <a:defRPr/>
              </a:pPr>
              <a:r>
                <a:rPr lang="en-US" sz="2000"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Superior</a:t>
              </a:r>
              <a:endParaRPr lang="es-ES" sz="2000"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37" name="Line 56"/>
            <p:cNvSpPr>
              <a:spLocks noChangeShapeType="1"/>
            </p:cNvSpPr>
            <p:nvPr/>
          </p:nvSpPr>
          <p:spPr bwMode="auto">
            <a:xfrm flipH="1" flipV="1">
              <a:off x="-1807" y="1738"/>
              <a:ext cx="1957"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38" name="Group 82"/>
          <p:cNvGrpSpPr>
            <a:grpSpLocks/>
          </p:cNvGrpSpPr>
          <p:nvPr/>
        </p:nvGrpSpPr>
        <p:grpSpPr bwMode="auto">
          <a:xfrm>
            <a:off x="6562626" y="3689627"/>
            <a:ext cx="3179763" cy="708025"/>
            <a:chOff x="1626" y="1360"/>
            <a:chExt cx="2003" cy="446"/>
          </a:xfrm>
        </p:grpSpPr>
        <p:sp>
          <p:nvSpPr>
            <p:cNvPr id="39" name="Text Box 55"/>
            <p:cNvSpPr txBox="1">
              <a:spLocks noChangeArrowheads="1"/>
            </p:cNvSpPr>
            <p:nvPr/>
          </p:nvSpPr>
          <p:spPr bwMode="auto">
            <a:xfrm>
              <a:off x="1626" y="1360"/>
              <a:ext cx="1031" cy="446"/>
            </a:xfrm>
            <a:prstGeom prst="rect">
              <a:avLst/>
            </a:prstGeom>
            <a:noFill/>
            <a:ln w="12700" algn="ctr">
              <a:noFill/>
              <a:miter lim="800000"/>
              <a:headEnd/>
              <a:tailEnd/>
            </a:ln>
            <a:effectLst/>
          </p:spPr>
          <p:txBody>
            <a:bodyPr wrap="none">
              <a:spAutoFit/>
            </a:bodyPr>
            <a:lstStyle/>
            <a:p>
              <a:pPr>
                <a:defRPr/>
              </a:pPr>
              <a:r>
                <a:rPr lang="es-ES" sz="2000"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Meato Nasal</a:t>
              </a:r>
            </a:p>
            <a:p>
              <a:pPr>
                <a:defRPr/>
              </a:pPr>
              <a:r>
                <a:rPr lang="es-ES" sz="2000"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Medio </a:t>
              </a:r>
              <a:endParaRPr lang="es-ES" sz="2000"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0" name="Line 57"/>
            <p:cNvSpPr>
              <a:spLocks noChangeShapeType="1"/>
            </p:cNvSpPr>
            <p:nvPr/>
          </p:nvSpPr>
          <p:spPr bwMode="auto">
            <a:xfrm flipV="1">
              <a:off x="2130" y="1616"/>
              <a:ext cx="149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41" name="Group 83"/>
          <p:cNvGrpSpPr>
            <a:grpSpLocks/>
          </p:cNvGrpSpPr>
          <p:nvPr/>
        </p:nvGrpSpPr>
        <p:grpSpPr bwMode="auto">
          <a:xfrm>
            <a:off x="6637774" y="4382433"/>
            <a:ext cx="3022601" cy="708025"/>
            <a:chOff x="913" y="2581"/>
            <a:chExt cx="1904" cy="446"/>
          </a:xfrm>
        </p:grpSpPr>
        <p:sp>
          <p:nvSpPr>
            <p:cNvPr id="42" name="Text Box 53"/>
            <p:cNvSpPr txBox="1">
              <a:spLocks noChangeArrowheads="1"/>
            </p:cNvSpPr>
            <p:nvPr/>
          </p:nvSpPr>
          <p:spPr bwMode="auto">
            <a:xfrm>
              <a:off x="913" y="2581"/>
              <a:ext cx="1051" cy="446"/>
            </a:xfrm>
            <a:prstGeom prst="rect">
              <a:avLst/>
            </a:prstGeom>
            <a:noFill/>
            <a:ln w="12700" algn="ctr">
              <a:noFill/>
              <a:miter lim="800000"/>
              <a:headEnd/>
              <a:tailEnd/>
            </a:ln>
            <a:effectLst/>
          </p:spPr>
          <p:txBody>
            <a:bodyPr wrap="none">
              <a:spAutoFit/>
            </a:bodyPr>
            <a:lstStyle/>
            <a:p>
              <a:pPr>
                <a:defRPr/>
              </a:pPr>
              <a:r>
                <a:rPr lang="en-US" sz="2000" b="1" dirty="0" err="1"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Meato</a:t>
              </a:r>
              <a:r>
                <a:rPr lang="en-US" sz="2000"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 Nasal </a:t>
              </a:r>
            </a:p>
            <a:p>
              <a:pPr>
                <a:defRPr/>
              </a:pPr>
              <a:r>
                <a:rPr lang="en-US" sz="2000"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Inferior</a:t>
              </a:r>
              <a:endParaRPr lang="es-ES" sz="2000"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 name="Line 58"/>
            <p:cNvSpPr>
              <a:spLocks noChangeShapeType="1"/>
            </p:cNvSpPr>
            <p:nvPr/>
          </p:nvSpPr>
          <p:spPr bwMode="auto">
            <a:xfrm flipV="1">
              <a:off x="1616" y="2702"/>
              <a:ext cx="1201" cy="20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44" name="Oval 6"/>
          <p:cNvSpPr>
            <a:spLocks noChangeArrowheads="1"/>
          </p:cNvSpPr>
          <p:nvPr/>
        </p:nvSpPr>
        <p:spPr bwMode="auto">
          <a:xfrm>
            <a:off x="8477820" y="1091144"/>
            <a:ext cx="3024187" cy="647700"/>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eaLnBrk="0" hangingPunct="0">
              <a:defRPr/>
            </a:pPr>
            <a:r>
              <a:rPr lang="es-ES" sz="2000" b="1" dirty="0" smtClean="0">
                <a:solidFill>
                  <a:srgbClr val="000000"/>
                </a:solidFill>
                <a:latin typeface="Cambria" panose="02040503050406030204" pitchFamily="18" charset="0"/>
                <a:ea typeface="Cambria" panose="02040503050406030204" pitchFamily="18" charset="0"/>
              </a:rPr>
              <a:t>Corte frontal</a:t>
            </a:r>
            <a:endParaRPr lang="es-ES" sz="2000" b="1" dirty="0">
              <a:solidFill>
                <a:srgbClr val="000000"/>
              </a:solidFill>
              <a:latin typeface="Cambria" panose="02040503050406030204" pitchFamily="18" charset="0"/>
              <a:ea typeface="Cambria" panose="02040503050406030204" pitchFamily="18" charset="0"/>
            </a:endParaRPr>
          </a:p>
        </p:txBody>
      </p:sp>
      <p:sp>
        <p:nvSpPr>
          <p:cNvPr id="45" name="Line 56"/>
          <p:cNvSpPr>
            <a:spLocks noChangeShapeType="1"/>
          </p:cNvSpPr>
          <p:nvPr/>
        </p:nvSpPr>
        <p:spPr bwMode="auto">
          <a:xfrm flipH="1" flipV="1">
            <a:off x="3959659" y="3761864"/>
            <a:ext cx="2602966" cy="17198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sp>
        <p:nvSpPr>
          <p:cNvPr id="46" name="Line 56"/>
          <p:cNvSpPr>
            <a:spLocks noChangeShapeType="1"/>
          </p:cNvSpPr>
          <p:nvPr/>
        </p:nvSpPr>
        <p:spPr bwMode="auto">
          <a:xfrm flipH="1" flipV="1">
            <a:off x="3896594" y="4442305"/>
            <a:ext cx="2741179" cy="35672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sp>
        <p:nvSpPr>
          <p:cNvPr id="48" name="Text Box 55"/>
          <p:cNvSpPr txBox="1">
            <a:spLocks noChangeArrowheads="1"/>
          </p:cNvSpPr>
          <p:nvPr/>
        </p:nvSpPr>
        <p:spPr bwMode="auto">
          <a:xfrm>
            <a:off x="11080384" y="5361049"/>
            <a:ext cx="1069395" cy="1015663"/>
          </a:xfrm>
          <a:prstGeom prst="rect">
            <a:avLst/>
          </a:prstGeom>
          <a:noFill/>
          <a:ln w="12700" algn="ctr">
            <a:noFill/>
            <a:miter lim="800000"/>
            <a:headEnd/>
            <a:tailEnd/>
          </a:ln>
          <a:effectLst/>
        </p:spPr>
        <p:txBody>
          <a:bodyPr wrap="none">
            <a:spAutoFit/>
          </a:bodyPr>
          <a:lstStyle/>
          <a:p>
            <a:pPr>
              <a:defRPr/>
            </a:pPr>
            <a:r>
              <a:rPr lang="es-ES" sz="2000"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Meato </a:t>
            </a:r>
          </a:p>
          <a:p>
            <a:pPr>
              <a:defRPr/>
            </a:pPr>
            <a:r>
              <a:rPr lang="es-ES" sz="2000"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Nasal</a:t>
            </a:r>
          </a:p>
          <a:p>
            <a:pPr>
              <a:defRPr/>
            </a:pPr>
            <a:r>
              <a:rPr lang="es-ES" sz="2000"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Común </a:t>
            </a:r>
            <a:endParaRPr lang="es-ES" sz="2000"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9" name="Line 58"/>
          <p:cNvSpPr>
            <a:spLocks noChangeShapeType="1"/>
          </p:cNvSpPr>
          <p:nvPr/>
        </p:nvSpPr>
        <p:spPr bwMode="auto">
          <a:xfrm flipH="1" flipV="1">
            <a:off x="9817974" y="4442305"/>
            <a:ext cx="1389074" cy="99443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74130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Senos paranas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1628775"/>
            <a:ext cx="4595812"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Rectangle 27"/>
          <p:cNvSpPr>
            <a:spLocks noGrp="1" noRot="1" noChangeArrowheads="1"/>
          </p:cNvSpPr>
          <p:nvPr>
            <p:ph type="title"/>
          </p:nvPr>
        </p:nvSpPr>
        <p:spPr>
          <a:xfrm>
            <a:off x="2024034" y="500042"/>
            <a:ext cx="8305800" cy="1143000"/>
          </a:xfrm>
          <a:ln>
            <a:miter lim="800000"/>
            <a:headEnd/>
            <a:tailEnd/>
          </a:ln>
        </p:spPr>
        <p:txBody>
          <a:bodyPr/>
          <a:lstStyle/>
          <a:p>
            <a:pPr algn="ctr">
              <a:defRPr/>
            </a:pPr>
            <a:r>
              <a:rPr lang="es-ES" sz="4000" b="1" dirty="0">
                <a:solidFill>
                  <a:srgbClr val="000000"/>
                </a:solidFill>
                <a:effectLst>
                  <a:outerShdw blurRad="38100" dist="38100" dir="2700000" algn="tl">
                    <a:srgbClr val="C0C0C0"/>
                  </a:outerShdw>
                </a:effectLst>
                <a:latin typeface="Arial Black" pitchFamily="34" charset="0"/>
              </a:rPr>
              <a:t>Senos </a:t>
            </a:r>
            <a:r>
              <a:rPr lang="es-ES" sz="4000" b="1" dirty="0" smtClean="0">
                <a:solidFill>
                  <a:srgbClr val="000000"/>
                </a:solidFill>
                <a:effectLst>
                  <a:outerShdw blurRad="38100" dist="38100" dir="2700000" algn="tl">
                    <a:srgbClr val="C0C0C0"/>
                  </a:outerShdw>
                </a:effectLst>
                <a:latin typeface="Arial Black" pitchFamily="34" charset="0"/>
              </a:rPr>
              <a:t>paranasales </a:t>
            </a:r>
            <a:endParaRPr lang="es-ES" sz="4000" b="1" dirty="0">
              <a:solidFill>
                <a:srgbClr val="000000"/>
              </a:solidFill>
              <a:effectLst>
                <a:outerShdw blurRad="38100" dist="38100" dir="2700000" algn="tl">
                  <a:srgbClr val="C0C0C0"/>
                </a:outerShdw>
              </a:effectLst>
              <a:latin typeface="Arial Black" pitchFamily="34" charset="0"/>
            </a:endParaRPr>
          </a:p>
        </p:txBody>
      </p:sp>
      <p:pic>
        <p:nvPicPr>
          <p:cNvPr id="35843" name="Picture 29" descr="Senos paranasales sagi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207" y="1628775"/>
            <a:ext cx="46926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4"/>
          <p:cNvGrpSpPr>
            <a:grpSpLocks/>
          </p:cNvGrpSpPr>
          <p:nvPr/>
        </p:nvGrpSpPr>
        <p:grpSpPr bwMode="auto">
          <a:xfrm>
            <a:off x="576908" y="1982789"/>
            <a:ext cx="3260725" cy="725487"/>
            <a:chOff x="327" y="1249"/>
            <a:chExt cx="2054" cy="457"/>
          </a:xfrm>
        </p:grpSpPr>
        <p:sp>
          <p:nvSpPr>
            <p:cNvPr id="35855" name="Text Box 37"/>
            <p:cNvSpPr txBox="1">
              <a:spLocks noChangeArrowheads="1"/>
            </p:cNvSpPr>
            <p:nvPr/>
          </p:nvSpPr>
          <p:spPr bwMode="auto">
            <a:xfrm>
              <a:off x="327" y="1249"/>
              <a:ext cx="10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Seno </a:t>
              </a:r>
              <a:r>
                <a:rPr lang="es-ES" altLang="es-ES" sz="2000" b="1" dirty="0">
                  <a:solidFill>
                    <a:srgbClr val="FF0000"/>
                  </a:solidFill>
                  <a:latin typeface="Constantia" panose="02030602050306030303" pitchFamily="18" charset="0"/>
                </a:rPr>
                <a:t>frontal</a:t>
              </a:r>
            </a:p>
          </p:txBody>
        </p:sp>
        <p:sp>
          <p:nvSpPr>
            <p:cNvPr id="35856" name="Line 39"/>
            <p:cNvSpPr>
              <a:spLocks noChangeShapeType="1"/>
            </p:cNvSpPr>
            <p:nvPr/>
          </p:nvSpPr>
          <p:spPr bwMode="auto">
            <a:xfrm>
              <a:off x="1474" y="1480"/>
              <a:ext cx="907" cy="22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3" name="Group 45"/>
          <p:cNvGrpSpPr>
            <a:grpSpLocks/>
          </p:cNvGrpSpPr>
          <p:nvPr/>
        </p:nvGrpSpPr>
        <p:grpSpPr bwMode="auto">
          <a:xfrm>
            <a:off x="526108" y="2663825"/>
            <a:ext cx="4319587" cy="765175"/>
            <a:chOff x="295" y="1678"/>
            <a:chExt cx="2721" cy="482"/>
          </a:xfrm>
        </p:grpSpPr>
        <p:sp>
          <p:nvSpPr>
            <p:cNvPr id="35853" name="Text Box 34"/>
            <p:cNvSpPr txBox="1">
              <a:spLocks noChangeArrowheads="1"/>
            </p:cNvSpPr>
            <p:nvPr/>
          </p:nvSpPr>
          <p:spPr bwMode="auto">
            <a:xfrm>
              <a:off x="295" y="1678"/>
              <a:ext cx="15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dirty="0">
                  <a:solidFill>
                    <a:srgbClr val="000000"/>
                  </a:solidFill>
                  <a:latin typeface="Constantia" panose="02030602050306030303" pitchFamily="18" charset="0"/>
                </a:rPr>
                <a:t>Celdas </a:t>
              </a:r>
              <a:r>
                <a:rPr lang="es-ES" altLang="es-ES" sz="2000" b="1" dirty="0">
                  <a:solidFill>
                    <a:srgbClr val="FF0000"/>
                  </a:solidFill>
                  <a:latin typeface="Constantia" panose="02030602050306030303" pitchFamily="18" charset="0"/>
                </a:rPr>
                <a:t>etmoidales</a:t>
              </a:r>
            </a:p>
          </p:txBody>
        </p:sp>
        <p:sp>
          <p:nvSpPr>
            <p:cNvPr id="35854" name="Line 40"/>
            <p:cNvSpPr>
              <a:spLocks noChangeShapeType="1"/>
            </p:cNvSpPr>
            <p:nvPr/>
          </p:nvSpPr>
          <p:spPr bwMode="auto">
            <a:xfrm>
              <a:off x="1815" y="1885"/>
              <a:ext cx="1201" cy="2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4" name="Group 46"/>
          <p:cNvGrpSpPr>
            <a:grpSpLocks/>
          </p:cNvGrpSpPr>
          <p:nvPr/>
        </p:nvGrpSpPr>
        <p:grpSpPr bwMode="auto">
          <a:xfrm>
            <a:off x="6069659" y="3363914"/>
            <a:ext cx="2324100" cy="708025"/>
            <a:chOff x="3787" y="2119"/>
            <a:chExt cx="1464" cy="446"/>
          </a:xfrm>
        </p:grpSpPr>
        <p:sp>
          <p:nvSpPr>
            <p:cNvPr id="35851" name="Text Box 38"/>
            <p:cNvSpPr txBox="1">
              <a:spLocks noChangeArrowheads="1"/>
            </p:cNvSpPr>
            <p:nvPr/>
          </p:nvSpPr>
          <p:spPr bwMode="auto">
            <a:xfrm>
              <a:off x="4334" y="2119"/>
              <a:ext cx="91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Seno </a:t>
              </a:r>
              <a:r>
                <a:rPr lang="es-ES" altLang="es-ES" sz="2000" b="1" dirty="0">
                  <a:solidFill>
                    <a:srgbClr val="FF0000"/>
                  </a:solidFill>
                  <a:latin typeface="Constantia" panose="02030602050306030303" pitchFamily="18" charset="0"/>
                </a:rPr>
                <a:t>esfenoidal</a:t>
              </a:r>
            </a:p>
          </p:txBody>
        </p:sp>
        <p:sp>
          <p:nvSpPr>
            <p:cNvPr id="35852" name="Line 41"/>
            <p:cNvSpPr>
              <a:spLocks noChangeShapeType="1"/>
            </p:cNvSpPr>
            <p:nvPr/>
          </p:nvSpPr>
          <p:spPr bwMode="auto">
            <a:xfrm flipH="1">
              <a:off x="3787" y="2387"/>
              <a:ext cx="635" cy="9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5" name="Group 46"/>
          <p:cNvGrpSpPr>
            <a:grpSpLocks/>
          </p:cNvGrpSpPr>
          <p:nvPr/>
        </p:nvGrpSpPr>
        <p:grpSpPr bwMode="auto">
          <a:xfrm>
            <a:off x="219720" y="3281362"/>
            <a:ext cx="4338638" cy="1016000"/>
            <a:chOff x="4069" y="1708"/>
            <a:chExt cx="2733" cy="640"/>
          </a:xfrm>
        </p:grpSpPr>
        <p:sp>
          <p:nvSpPr>
            <p:cNvPr id="35849" name="Text Box 38"/>
            <p:cNvSpPr txBox="1">
              <a:spLocks noChangeArrowheads="1"/>
            </p:cNvSpPr>
            <p:nvPr/>
          </p:nvSpPr>
          <p:spPr bwMode="auto">
            <a:xfrm>
              <a:off x="4069" y="1708"/>
              <a:ext cx="1667"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Desembocadura del </a:t>
              </a:r>
            </a:p>
            <a:p>
              <a:pPr eaLnBrk="1" hangingPunct="1"/>
              <a:r>
                <a:rPr lang="es-ES" altLang="es-ES" sz="2000" b="1" dirty="0">
                  <a:solidFill>
                    <a:srgbClr val="000000"/>
                  </a:solidFill>
                  <a:latin typeface="Constantia" panose="02030602050306030303" pitchFamily="18" charset="0"/>
                </a:rPr>
                <a:t>Seno Frontal   </a:t>
              </a:r>
            </a:p>
            <a:p>
              <a:pPr eaLnBrk="1" hangingPunct="1"/>
              <a:r>
                <a:rPr lang="es-ES" altLang="es-ES" sz="2000" b="1" dirty="0">
                  <a:solidFill>
                    <a:srgbClr val="000000"/>
                  </a:solidFill>
                  <a:latin typeface="Constantia" panose="02030602050306030303" pitchFamily="18" charset="0"/>
                </a:rPr>
                <a:t>y  Maxilar</a:t>
              </a:r>
            </a:p>
          </p:txBody>
        </p:sp>
        <p:sp>
          <p:nvSpPr>
            <p:cNvPr id="35850" name="Line 41"/>
            <p:cNvSpPr>
              <a:spLocks noChangeShapeType="1"/>
            </p:cNvSpPr>
            <p:nvPr/>
          </p:nvSpPr>
          <p:spPr bwMode="auto">
            <a:xfrm>
              <a:off x="5206" y="2058"/>
              <a:ext cx="1596" cy="57"/>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35848" name="Line 41"/>
          <p:cNvSpPr>
            <a:spLocks noChangeShapeType="1"/>
          </p:cNvSpPr>
          <p:nvPr/>
        </p:nvSpPr>
        <p:spPr bwMode="auto">
          <a:xfrm>
            <a:off x="1588168" y="4103858"/>
            <a:ext cx="3059089" cy="3006"/>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nvGrpSpPr>
          <p:cNvPr id="18" name="Group 46"/>
          <p:cNvGrpSpPr>
            <a:grpSpLocks/>
          </p:cNvGrpSpPr>
          <p:nvPr/>
        </p:nvGrpSpPr>
        <p:grpSpPr bwMode="auto">
          <a:xfrm>
            <a:off x="7153277" y="4722812"/>
            <a:ext cx="2103437" cy="1470026"/>
            <a:chOff x="936" y="3200"/>
            <a:chExt cx="1325" cy="926"/>
          </a:xfrm>
        </p:grpSpPr>
        <p:sp>
          <p:nvSpPr>
            <p:cNvPr id="19" name="Text Box 38"/>
            <p:cNvSpPr txBox="1">
              <a:spLocks noChangeArrowheads="1"/>
            </p:cNvSpPr>
            <p:nvPr/>
          </p:nvSpPr>
          <p:spPr bwMode="auto">
            <a:xfrm>
              <a:off x="936" y="3874"/>
              <a:ext cx="110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Seno </a:t>
              </a:r>
              <a:r>
                <a:rPr lang="es-ES" altLang="es-ES" sz="2000" b="1" dirty="0">
                  <a:solidFill>
                    <a:srgbClr val="FF0000"/>
                  </a:solidFill>
                  <a:latin typeface="Constantia" panose="02030602050306030303" pitchFamily="18" charset="0"/>
                </a:rPr>
                <a:t>Maxilar</a:t>
              </a:r>
            </a:p>
          </p:txBody>
        </p:sp>
        <p:sp>
          <p:nvSpPr>
            <p:cNvPr id="20" name="Line 41"/>
            <p:cNvSpPr>
              <a:spLocks noChangeShapeType="1"/>
            </p:cNvSpPr>
            <p:nvPr/>
          </p:nvSpPr>
          <p:spPr bwMode="auto">
            <a:xfrm flipV="1">
              <a:off x="1380" y="3200"/>
              <a:ext cx="881" cy="59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21" name="Group 46"/>
          <p:cNvGrpSpPr>
            <a:grpSpLocks/>
          </p:cNvGrpSpPr>
          <p:nvPr/>
        </p:nvGrpSpPr>
        <p:grpSpPr bwMode="auto">
          <a:xfrm>
            <a:off x="3909074" y="1609896"/>
            <a:ext cx="3529014" cy="2085975"/>
            <a:chOff x="2523" y="1708"/>
            <a:chExt cx="2223" cy="1314"/>
          </a:xfrm>
        </p:grpSpPr>
        <p:sp>
          <p:nvSpPr>
            <p:cNvPr id="22" name="Text Box 38"/>
            <p:cNvSpPr txBox="1">
              <a:spLocks noChangeArrowheads="1"/>
            </p:cNvSpPr>
            <p:nvPr/>
          </p:nvSpPr>
          <p:spPr bwMode="auto">
            <a:xfrm>
              <a:off x="2523" y="1708"/>
              <a:ext cx="222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smtClean="0">
                  <a:solidFill>
                    <a:srgbClr val="000000"/>
                  </a:solidFill>
                  <a:latin typeface="Constantia" panose="02030602050306030303" pitchFamily="18" charset="0"/>
                </a:rPr>
                <a:t>Receso esfeno-</a:t>
              </a:r>
              <a:r>
                <a:rPr lang="es-ES" altLang="es-ES" sz="2000" b="1" dirty="0" err="1" smtClean="0">
                  <a:solidFill>
                    <a:srgbClr val="000000"/>
                  </a:solidFill>
                  <a:latin typeface="Constantia" panose="02030602050306030303" pitchFamily="18" charset="0"/>
                </a:rPr>
                <a:t>etmoioidal</a:t>
              </a:r>
              <a:endParaRPr lang="es-ES" altLang="es-ES" sz="2000" b="1" dirty="0">
                <a:solidFill>
                  <a:srgbClr val="000000"/>
                </a:solidFill>
                <a:latin typeface="Constantia" panose="02030602050306030303" pitchFamily="18" charset="0"/>
              </a:endParaRPr>
            </a:p>
          </p:txBody>
        </p:sp>
        <p:sp>
          <p:nvSpPr>
            <p:cNvPr id="23" name="Line 41"/>
            <p:cNvSpPr>
              <a:spLocks noChangeShapeType="1"/>
            </p:cNvSpPr>
            <p:nvPr/>
          </p:nvSpPr>
          <p:spPr bwMode="auto">
            <a:xfrm>
              <a:off x="2985" y="1933"/>
              <a:ext cx="593" cy="108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pic>
        <p:nvPicPr>
          <p:cNvPr id="24" name="Picture 2" descr="sinus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10" y="4383223"/>
            <a:ext cx="2653707" cy="237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30727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0"/>
          <p:cNvSpPr txBox="1">
            <a:spLocks noChangeArrowheads="1"/>
          </p:cNvSpPr>
          <p:nvPr/>
        </p:nvSpPr>
        <p:spPr bwMode="auto">
          <a:xfrm>
            <a:off x="284279" y="464533"/>
            <a:ext cx="112757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800" b="1" dirty="0" smtClean="0">
                <a:latin typeface="Arial Black" panose="020B0A04020102020204" pitchFamily="34" charset="0"/>
              </a:rPr>
              <a:t>Regiones o Porciones </a:t>
            </a:r>
            <a:r>
              <a:rPr lang="es-ES" altLang="es-ES" sz="2800" b="1" dirty="0">
                <a:latin typeface="Arial Black" panose="020B0A04020102020204" pitchFamily="34" charset="0"/>
              </a:rPr>
              <a:t>de la cavidad nasal (lado derecho)</a:t>
            </a:r>
          </a:p>
        </p:txBody>
      </p:sp>
      <p:pic>
        <p:nvPicPr>
          <p:cNvPr id="37891" name="Picture 4" descr="Conchas nas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38" y="1196976"/>
            <a:ext cx="519906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8"/>
          <p:cNvGrpSpPr>
            <a:grpSpLocks/>
          </p:cNvGrpSpPr>
          <p:nvPr/>
        </p:nvGrpSpPr>
        <p:grpSpPr bwMode="auto">
          <a:xfrm>
            <a:off x="6238875" y="1285876"/>
            <a:ext cx="3735388" cy="1357313"/>
            <a:chOff x="2960" y="824"/>
            <a:chExt cx="2353" cy="855"/>
          </a:xfrm>
        </p:grpSpPr>
        <p:sp>
          <p:nvSpPr>
            <p:cNvPr id="37916" name="Text Box 10"/>
            <p:cNvSpPr txBox="1">
              <a:spLocks noChangeArrowheads="1"/>
            </p:cNvSpPr>
            <p:nvPr/>
          </p:nvSpPr>
          <p:spPr bwMode="auto">
            <a:xfrm>
              <a:off x="4535" y="824"/>
              <a:ext cx="77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a:solidFill>
                    <a:srgbClr val="000000"/>
                  </a:solidFill>
                  <a:latin typeface="Constantia" panose="02030602050306030303" pitchFamily="18" charset="0"/>
                </a:rPr>
                <a:t>Concha </a:t>
              </a:r>
            </a:p>
            <a:p>
              <a:r>
                <a:rPr lang="es-ES" altLang="es-ES" sz="2000" b="1">
                  <a:solidFill>
                    <a:srgbClr val="000000"/>
                  </a:solidFill>
                  <a:latin typeface="Constantia" panose="02030602050306030303" pitchFamily="18" charset="0"/>
                </a:rPr>
                <a:t>Nasal </a:t>
              </a:r>
            </a:p>
            <a:p>
              <a:r>
                <a:rPr lang="es-ES" altLang="es-ES" sz="2000" b="1">
                  <a:solidFill>
                    <a:srgbClr val="000000"/>
                  </a:solidFill>
                  <a:latin typeface="Constantia" panose="02030602050306030303" pitchFamily="18" charset="0"/>
                </a:rPr>
                <a:t>Superior</a:t>
              </a:r>
            </a:p>
          </p:txBody>
        </p:sp>
        <p:sp>
          <p:nvSpPr>
            <p:cNvPr id="37917" name="Line 11"/>
            <p:cNvSpPr>
              <a:spLocks noChangeShapeType="1"/>
            </p:cNvSpPr>
            <p:nvPr/>
          </p:nvSpPr>
          <p:spPr bwMode="auto">
            <a:xfrm flipH="1">
              <a:off x="2960" y="1319"/>
              <a:ext cx="1575" cy="36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3" name="Group 80"/>
          <p:cNvGrpSpPr>
            <a:grpSpLocks/>
          </p:cNvGrpSpPr>
          <p:nvPr/>
        </p:nvGrpSpPr>
        <p:grpSpPr bwMode="auto">
          <a:xfrm>
            <a:off x="6024563" y="4214813"/>
            <a:ext cx="3554412" cy="1016000"/>
            <a:chOff x="180" y="2488"/>
            <a:chExt cx="2239" cy="640"/>
          </a:xfrm>
        </p:grpSpPr>
        <p:sp>
          <p:nvSpPr>
            <p:cNvPr id="37914" name="Text Box 14"/>
            <p:cNvSpPr txBox="1">
              <a:spLocks noChangeArrowheads="1"/>
            </p:cNvSpPr>
            <p:nvPr/>
          </p:nvSpPr>
          <p:spPr bwMode="auto">
            <a:xfrm>
              <a:off x="1665" y="2488"/>
              <a:ext cx="75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a:solidFill>
                    <a:srgbClr val="000000"/>
                  </a:solidFill>
                  <a:latin typeface="Constantia" panose="02030602050306030303" pitchFamily="18" charset="0"/>
                </a:rPr>
                <a:t>Concha </a:t>
              </a:r>
            </a:p>
            <a:p>
              <a:r>
                <a:rPr lang="es-ES" altLang="es-ES" sz="2000" b="1">
                  <a:solidFill>
                    <a:srgbClr val="000000"/>
                  </a:solidFill>
                  <a:latin typeface="Constantia" panose="02030602050306030303" pitchFamily="18" charset="0"/>
                </a:rPr>
                <a:t>Nasal</a:t>
              </a:r>
            </a:p>
            <a:p>
              <a:r>
                <a:rPr lang="es-ES" altLang="es-ES" sz="2000" b="1">
                  <a:solidFill>
                    <a:srgbClr val="000000"/>
                  </a:solidFill>
                  <a:latin typeface="Constantia" panose="02030602050306030303" pitchFamily="18" charset="0"/>
                </a:rPr>
                <a:t> Inferior</a:t>
              </a:r>
            </a:p>
          </p:txBody>
        </p:sp>
        <p:sp>
          <p:nvSpPr>
            <p:cNvPr id="37915" name="Line 15"/>
            <p:cNvSpPr>
              <a:spLocks noChangeShapeType="1"/>
            </p:cNvSpPr>
            <p:nvPr/>
          </p:nvSpPr>
          <p:spPr bwMode="auto">
            <a:xfrm flipH="1" flipV="1">
              <a:off x="180" y="2488"/>
              <a:ext cx="1485" cy="27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4" name="Group 79"/>
          <p:cNvGrpSpPr>
            <a:grpSpLocks/>
          </p:cNvGrpSpPr>
          <p:nvPr/>
        </p:nvGrpSpPr>
        <p:grpSpPr bwMode="auto">
          <a:xfrm>
            <a:off x="6238876" y="3071813"/>
            <a:ext cx="3292475" cy="1016000"/>
            <a:chOff x="-816" y="1984"/>
            <a:chExt cx="2074" cy="640"/>
          </a:xfrm>
        </p:grpSpPr>
        <p:sp>
          <p:nvSpPr>
            <p:cNvPr id="37912" name="Text Box 12"/>
            <p:cNvSpPr txBox="1">
              <a:spLocks noChangeArrowheads="1"/>
            </p:cNvSpPr>
            <p:nvPr/>
          </p:nvSpPr>
          <p:spPr bwMode="auto">
            <a:xfrm>
              <a:off x="534" y="1984"/>
              <a:ext cx="72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000" b="1">
                  <a:solidFill>
                    <a:srgbClr val="000000"/>
                  </a:solidFill>
                  <a:latin typeface="Constantia" panose="02030602050306030303" pitchFamily="18" charset="0"/>
                </a:rPr>
                <a:t>Concha </a:t>
              </a:r>
            </a:p>
            <a:p>
              <a:r>
                <a:rPr lang="es-ES" altLang="es-ES" sz="2000" b="1">
                  <a:solidFill>
                    <a:srgbClr val="000000"/>
                  </a:solidFill>
                  <a:latin typeface="Constantia" panose="02030602050306030303" pitchFamily="18" charset="0"/>
                </a:rPr>
                <a:t>Nasal</a:t>
              </a:r>
            </a:p>
            <a:p>
              <a:r>
                <a:rPr lang="es-ES" altLang="es-ES" sz="2000" b="1">
                  <a:solidFill>
                    <a:srgbClr val="000000"/>
                  </a:solidFill>
                  <a:latin typeface="Constantia" panose="02030602050306030303" pitchFamily="18" charset="0"/>
                </a:rPr>
                <a:t> media</a:t>
              </a:r>
            </a:p>
          </p:txBody>
        </p:sp>
        <p:sp>
          <p:nvSpPr>
            <p:cNvPr id="37913" name="Line 60"/>
            <p:cNvSpPr>
              <a:spLocks noChangeShapeType="1"/>
            </p:cNvSpPr>
            <p:nvPr/>
          </p:nvSpPr>
          <p:spPr bwMode="auto">
            <a:xfrm flipH="1" flipV="1">
              <a:off x="-816" y="2209"/>
              <a:ext cx="1350" cy="2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5" name="Group 81"/>
          <p:cNvGrpSpPr>
            <a:grpSpLocks/>
          </p:cNvGrpSpPr>
          <p:nvPr/>
        </p:nvGrpSpPr>
        <p:grpSpPr bwMode="auto">
          <a:xfrm>
            <a:off x="2174876" y="2347913"/>
            <a:ext cx="3370263" cy="400050"/>
            <a:chOff x="794" y="1525"/>
            <a:chExt cx="2123" cy="252"/>
          </a:xfrm>
        </p:grpSpPr>
        <p:sp>
          <p:nvSpPr>
            <p:cNvPr id="49204" name="Text Box 52"/>
            <p:cNvSpPr txBox="1">
              <a:spLocks noChangeArrowheads="1"/>
            </p:cNvSpPr>
            <p:nvPr/>
          </p:nvSpPr>
          <p:spPr bwMode="auto">
            <a:xfrm>
              <a:off x="794" y="1525"/>
              <a:ext cx="778" cy="252"/>
            </a:xfrm>
            <a:prstGeom prst="rect">
              <a:avLst/>
            </a:prstGeom>
            <a:noFill/>
            <a:ln w="12700" algn="ctr">
              <a:noFill/>
              <a:miter lim="800000"/>
              <a:headEnd/>
              <a:tailEnd/>
            </a:ln>
            <a:effectLst/>
          </p:spPr>
          <p:txBody>
            <a:bodyPr wrap="none">
              <a:spAutoFit/>
            </a:bodyPr>
            <a:lstStyle/>
            <a:p>
              <a:pPr>
                <a:defRPr/>
              </a:pPr>
              <a:r>
                <a:rPr lang="es-ES" sz="2000" b="1" dirty="0">
                  <a:solidFill>
                    <a:srgbClr val="00B050"/>
                  </a:solidFill>
                  <a:effectLst>
                    <a:outerShdw blurRad="38100" dist="38100" dir="2700000" algn="tl">
                      <a:srgbClr val="C0C0C0"/>
                    </a:outerShdw>
                  </a:effectLst>
                  <a:latin typeface="Cambria" panose="02040503050406030204" pitchFamily="18" charset="0"/>
                  <a:ea typeface="Cambria" panose="02040503050406030204" pitchFamily="18" charset="0"/>
                </a:rPr>
                <a:t>Olfatoria</a:t>
              </a:r>
            </a:p>
          </p:txBody>
        </p:sp>
        <p:sp>
          <p:nvSpPr>
            <p:cNvPr id="37911" name="Line 56"/>
            <p:cNvSpPr>
              <a:spLocks noChangeShapeType="1"/>
            </p:cNvSpPr>
            <p:nvPr/>
          </p:nvSpPr>
          <p:spPr bwMode="auto">
            <a:xfrm>
              <a:off x="1610" y="1661"/>
              <a:ext cx="1307" cy="5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sz="2000" b="1">
                <a:solidFill>
                  <a:srgbClr val="FF0000"/>
                </a:solidFill>
                <a:latin typeface="Cambria" panose="02040503050406030204" pitchFamily="18" charset="0"/>
                <a:ea typeface="Cambria" panose="02040503050406030204" pitchFamily="18" charset="0"/>
              </a:endParaRPr>
            </a:p>
          </p:txBody>
        </p:sp>
      </p:grpSp>
      <p:grpSp>
        <p:nvGrpSpPr>
          <p:cNvPr id="6" name="Group 82"/>
          <p:cNvGrpSpPr>
            <a:grpSpLocks/>
          </p:cNvGrpSpPr>
          <p:nvPr/>
        </p:nvGrpSpPr>
        <p:grpSpPr bwMode="auto">
          <a:xfrm>
            <a:off x="1638300" y="2930525"/>
            <a:ext cx="3378200" cy="400050"/>
            <a:chOff x="703" y="1846"/>
            <a:chExt cx="2128" cy="252"/>
          </a:xfrm>
        </p:grpSpPr>
        <p:sp>
          <p:nvSpPr>
            <p:cNvPr id="49207" name="Text Box 55"/>
            <p:cNvSpPr txBox="1">
              <a:spLocks noChangeArrowheads="1"/>
            </p:cNvSpPr>
            <p:nvPr/>
          </p:nvSpPr>
          <p:spPr bwMode="auto">
            <a:xfrm>
              <a:off x="703" y="1846"/>
              <a:ext cx="1082" cy="252"/>
            </a:xfrm>
            <a:prstGeom prst="rect">
              <a:avLst/>
            </a:prstGeom>
            <a:noFill/>
            <a:ln w="12700" algn="ctr">
              <a:noFill/>
              <a:miter lim="800000"/>
              <a:headEnd/>
              <a:tailEnd/>
            </a:ln>
            <a:effectLst/>
          </p:spPr>
          <p:txBody>
            <a:bodyPr wrap="none">
              <a:spAutoFit/>
            </a:bodyPr>
            <a:lstStyle/>
            <a:p>
              <a:pPr>
                <a:defRPr/>
              </a:pPr>
              <a:r>
                <a:rPr lang="es-ES" sz="2000" b="1" dirty="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rPr>
                <a:t>Respiratoria </a:t>
              </a:r>
            </a:p>
          </p:txBody>
        </p:sp>
        <p:sp>
          <p:nvSpPr>
            <p:cNvPr id="37909" name="Line 57"/>
            <p:cNvSpPr>
              <a:spLocks noChangeShapeType="1"/>
            </p:cNvSpPr>
            <p:nvPr/>
          </p:nvSpPr>
          <p:spPr bwMode="auto">
            <a:xfrm>
              <a:off x="1801" y="1998"/>
              <a:ext cx="1030" cy="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sz="2000" b="1">
                <a:solidFill>
                  <a:srgbClr val="FF0000"/>
                </a:solidFill>
                <a:latin typeface="Cambria" panose="02040503050406030204" pitchFamily="18" charset="0"/>
                <a:ea typeface="Cambria" panose="02040503050406030204" pitchFamily="18" charset="0"/>
              </a:endParaRPr>
            </a:p>
          </p:txBody>
        </p:sp>
      </p:grpSp>
      <p:grpSp>
        <p:nvGrpSpPr>
          <p:cNvPr id="7" name="Group 83"/>
          <p:cNvGrpSpPr>
            <a:grpSpLocks/>
          </p:cNvGrpSpPr>
          <p:nvPr/>
        </p:nvGrpSpPr>
        <p:grpSpPr bwMode="auto">
          <a:xfrm>
            <a:off x="1738314" y="4071938"/>
            <a:ext cx="2384425" cy="400050"/>
            <a:chOff x="747" y="2487"/>
            <a:chExt cx="1502" cy="252"/>
          </a:xfrm>
        </p:grpSpPr>
        <p:sp>
          <p:nvSpPr>
            <p:cNvPr id="49205" name="Text Box 53"/>
            <p:cNvSpPr txBox="1">
              <a:spLocks noChangeArrowheads="1"/>
            </p:cNvSpPr>
            <p:nvPr/>
          </p:nvSpPr>
          <p:spPr bwMode="auto">
            <a:xfrm>
              <a:off x="747" y="2487"/>
              <a:ext cx="844" cy="252"/>
            </a:xfrm>
            <a:prstGeom prst="rect">
              <a:avLst/>
            </a:prstGeom>
            <a:noFill/>
            <a:ln w="12700" algn="ctr">
              <a:noFill/>
              <a:miter lim="800000"/>
              <a:headEnd/>
              <a:tailEnd/>
            </a:ln>
            <a:effectLst/>
          </p:spPr>
          <p:txBody>
            <a:bodyPr wrap="none">
              <a:spAutoFit/>
            </a:bodyPr>
            <a:lstStyle/>
            <a:p>
              <a:pPr>
                <a:defRPr/>
              </a:pPr>
              <a:r>
                <a:rPr lang="es-ES" sz="2000" b="1" dirty="0">
                  <a:solidFill>
                    <a:srgbClr val="982DA3"/>
                  </a:solidFill>
                  <a:effectLst>
                    <a:outerShdw blurRad="38100" dist="38100" dir="2700000" algn="tl">
                      <a:srgbClr val="C0C0C0"/>
                    </a:outerShdw>
                  </a:effectLst>
                  <a:latin typeface="Cambria" panose="02040503050406030204" pitchFamily="18" charset="0"/>
                  <a:ea typeface="Cambria" panose="02040503050406030204" pitchFamily="18" charset="0"/>
                </a:rPr>
                <a:t>Vestíbulo</a:t>
              </a:r>
              <a:r>
                <a:rPr lang="es-ES" sz="2000" b="1" dirty="0">
                  <a:solidFill>
                    <a:srgbClr val="FF0000"/>
                  </a:solidFill>
                  <a:effectLst>
                    <a:outerShdw blurRad="38100" dist="38100" dir="2700000" algn="tl">
                      <a:srgbClr val="C0C0C0"/>
                    </a:outerShdw>
                  </a:effectLst>
                  <a:latin typeface="Cambria" panose="02040503050406030204" pitchFamily="18" charset="0"/>
                  <a:ea typeface="Cambria" panose="02040503050406030204" pitchFamily="18" charset="0"/>
                </a:rPr>
                <a:t> </a:t>
              </a:r>
            </a:p>
          </p:txBody>
        </p:sp>
        <p:sp>
          <p:nvSpPr>
            <p:cNvPr id="37907" name="Line 58"/>
            <p:cNvSpPr>
              <a:spLocks noChangeShapeType="1"/>
            </p:cNvSpPr>
            <p:nvPr/>
          </p:nvSpPr>
          <p:spPr bwMode="auto">
            <a:xfrm flipV="1">
              <a:off x="1602" y="2532"/>
              <a:ext cx="647" cy="9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sz="2000" b="1">
                <a:solidFill>
                  <a:srgbClr val="FF0000"/>
                </a:solidFill>
                <a:latin typeface="Cambria" panose="02040503050406030204" pitchFamily="18" charset="0"/>
                <a:ea typeface="Cambria" panose="02040503050406030204" pitchFamily="18" charset="0"/>
              </a:endParaRPr>
            </a:p>
          </p:txBody>
        </p:sp>
      </p:grpSp>
      <p:grpSp>
        <p:nvGrpSpPr>
          <p:cNvPr id="8" name="Group 84"/>
          <p:cNvGrpSpPr>
            <a:grpSpLocks/>
          </p:cNvGrpSpPr>
          <p:nvPr/>
        </p:nvGrpSpPr>
        <p:grpSpPr bwMode="auto">
          <a:xfrm>
            <a:off x="4102101" y="2835276"/>
            <a:ext cx="2468563" cy="1535113"/>
            <a:chOff x="2356" y="1842"/>
            <a:chExt cx="1555" cy="967"/>
          </a:xfrm>
        </p:grpSpPr>
        <p:sp>
          <p:nvSpPr>
            <p:cNvPr id="37904" name="Line 71"/>
            <p:cNvSpPr>
              <a:spLocks noChangeShapeType="1"/>
            </p:cNvSpPr>
            <p:nvPr/>
          </p:nvSpPr>
          <p:spPr bwMode="auto">
            <a:xfrm>
              <a:off x="2653" y="1842"/>
              <a:ext cx="1258" cy="58"/>
            </a:xfrm>
            <a:prstGeom prst="line">
              <a:avLst/>
            </a:prstGeom>
            <a:noFill/>
            <a:ln w="76200">
              <a:solidFill>
                <a:srgbClr val="0066FF"/>
              </a:solidFill>
              <a:round/>
              <a:headEnd/>
              <a:tailEnd/>
            </a:ln>
            <a:extLst>
              <a:ext uri="{909E8E84-426E-40DD-AFC4-6F175D3DCCD1}">
                <a14:hiddenFill xmlns:a14="http://schemas.microsoft.com/office/drawing/2010/main">
                  <a:noFill/>
                </a14:hiddenFill>
              </a:ext>
            </a:extLst>
          </p:spPr>
          <p:txBody>
            <a:bodyPr wrap="none"/>
            <a:lstStyle/>
            <a:p>
              <a:endParaRPr lang="es-ES"/>
            </a:p>
          </p:txBody>
        </p:sp>
        <p:sp>
          <p:nvSpPr>
            <p:cNvPr id="37905" name="Freeform 72"/>
            <p:cNvSpPr>
              <a:spLocks/>
            </p:cNvSpPr>
            <p:nvPr/>
          </p:nvSpPr>
          <p:spPr bwMode="auto">
            <a:xfrm>
              <a:off x="2356" y="2374"/>
              <a:ext cx="231" cy="435"/>
            </a:xfrm>
            <a:custGeom>
              <a:avLst/>
              <a:gdLst>
                <a:gd name="T0" fmla="*/ 0 w 231"/>
                <a:gd name="T1" fmla="*/ 0 h 435"/>
                <a:gd name="T2" fmla="*/ 128 w 231"/>
                <a:gd name="T3" fmla="*/ 141 h 435"/>
                <a:gd name="T4" fmla="*/ 180 w 231"/>
                <a:gd name="T5" fmla="*/ 205 h 435"/>
                <a:gd name="T6" fmla="*/ 231 w 231"/>
                <a:gd name="T7" fmla="*/ 435 h 435"/>
                <a:gd name="T8" fmla="*/ 0 60000 65536"/>
                <a:gd name="T9" fmla="*/ 0 60000 65536"/>
                <a:gd name="T10" fmla="*/ 0 60000 65536"/>
                <a:gd name="T11" fmla="*/ 0 60000 65536"/>
                <a:gd name="T12" fmla="*/ 0 w 231"/>
                <a:gd name="T13" fmla="*/ 0 h 435"/>
                <a:gd name="T14" fmla="*/ 231 w 231"/>
                <a:gd name="T15" fmla="*/ 435 h 435"/>
              </a:gdLst>
              <a:ahLst/>
              <a:cxnLst>
                <a:cxn ang="T8">
                  <a:pos x="T0" y="T1"/>
                </a:cxn>
                <a:cxn ang="T9">
                  <a:pos x="T2" y="T3"/>
                </a:cxn>
                <a:cxn ang="T10">
                  <a:pos x="T4" y="T5"/>
                </a:cxn>
                <a:cxn ang="T11">
                  <a:pos x="T6" y="T7"/>
                </a:cxn>
              </a:cxnLst>
              <a:rect l="T12" t="T13" r="T14" b="T15"/>
              <a:pathLst>
                <a:path w="231" h="435">
                  <a:moveTo>
                    <a:pt x="0" y="0"/>
                  </a:moveTo>
                  <a:cubicBezTo>
                    <a:pt x="55" y="36"/>
                    <a:pt x="82" y="94"/>
                    <a:pt x="128" y="141"/>
                  </a:cubicBezTo>
                  <a:cubicBezTo>
                    <a:pt x="177" y="284"/>
                    <a:pt x="94" y="66"/>
                    <a:pt x="180" y="205"/>
                  </a:cubicBezTo>
                  <a:cubicBezTo>
                    <a:pt x="217" y="265"/>
                    <a:pt x="231" y="365"/>
                    <a:pt x="231" y="435"/>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onstantia" panose="02030602050306030303" pitchFamily="18" charset="0"/>
              </a:endParaRPr>
            </a:p>
          </p:txBody>
        </p:sp>
      </p:grpSp>
      <p:sp>
        <p:nvSpPr>
          <p:cNvPr id="25" name="24 Cerrar llave"/>
          <p:cNvSpPr/>
          <p:nvPr/>
        </p:nvSpPr>
        <p:spPr>
          <a:xfrm>
            <a:off x="9525001" y="3286126"/>
            <a:ext cx="142875" cy="1857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
          </a:p>
        </p:txBody>
      </p:sp>
      <p:sp>
        <p:nvSpPr>
          <p:cNvPr id="26" name="25 Elipse"/>
          <p:cNvSpPr/>
          <p:nvPr/>
        </p:nvSpPr>
        <p:spPr>
          <a:xfrm>
            <a:off x="9739314" y="4000501"/>
            <a:ext cx="928687" cy="500063"/>
          </a:xfrm>
          <a:prstGeom prst="ellipse">
            <a:avLst/>
          </a:prstGeom>
          <a:solidFill>
            <a:schemeClr val="accent2">
              <a:lumMod val="40000"/>
              <a:lumOff val="60000"/>
            </a:schemeClr>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latin typeface="Cambria" panose="02040503050406030204" pitchFamily="18" charset="0"/>
                <a:ea typeface="Cambria" panose="02040503050406030204" pitchFamily="18" charset="0"/>
              </a:rPr>
              <a:t>D</a:t>
            </a:r>
            <a:endParaRPr lang="es-ES" sz="2000" b="1" dirty="0">
              <a:solidFill>
                <a:schemeClr val="tx1"/>
              </a:solidFill>
              <a:latin typeface="Cambria" panose="02040503050406030204" pitchFamily="18" charset="0"/>
              <a:ea typeface="Cambria" panose="02040503050406030204" pitchFamily="18" charset="0"/>
            </a:endParaRPr>
          </a:p>
        </p:txBody>
      </p:sp>
      <p:sp>
        <p:nvSpPr>
          <p:cNvPr id="27" name="26 Elipse"/>
          <p:cNvSpPr/>
          <p:nvPr/>
        </p:nvSpPr>
        <p:spPr>
          <a:xfrm>
            <a:off x="9739314" y="1500188"/>
            <a:ext cx="928687" cy="500062"/>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chemeClr val="tx1"/>
                </a:solidFill>
                <a:latin typeface="Cambria" panose="02040503050406030204" pitchFamily="18" charset="0"/>
                <a:ea typeface="Cambria" panose="02040503050406030204" pitchFamily="18" charset="0"/>
              </a:rPr>
              <a:t>CO</a:t>
            </a:r>
            <a:endParaRPr lang="es-ES" sz="2000" b="1" dirty="0">
              <a:solidFill>
                <a:schemeClr val="tx1"/>
              </a:solidFill>
              <a:latin typeface="Cambria" panose="02040503050406030204" pitchFamily="18" charset="0"/>
              <a:ea typeface="Cambria" panose="02040503050406030204" pitchFamily="18" charset="0"/>
            </a:endParaRPr>
          </a:p>
        </p:txBody>
      </p:sp>
      <p:sp>
        <p:nvSpPr>
          <p:cNvPr id="28" name="27 Elipse"/>
          <p:cNvSpPr/>
          <p:nvPr/>
        </p:nvSpPr>
        <p:spPr>
          <a:xfrm>
            <a:off x="424657" y="5668381"/>
            <a:ext cx="3500438" cy="96202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latin typeface="Cambria" panose="02040503050406030204" pitchFamily="18" charset="0"/>
                <a:ea typeface="Cambria" panose="02040503050406030204" pitchFamily="18" charset="0"/>
              </a:rPr>
              <a:t>CO= Células </a:t>
            </a:r>
            <a:r>
              <a:rPr lang="es-ES" b="1" dirty="0" smtClean="0">
                <a:solidFill>
                  <a:schemeClr val="tx1"/>
                </a:solidFill>
                <a:latin typeface="Cambria" panose="02040503050406030204" pitchFamily="18" charset="0"/>
                <a:ea typeface="Cambria" panose="02040503050406030204" pitchFamily="18" charset="0"/>
              </a:rPr>
              <a:t>Olfatorias (epitelio olfatorio)</a:t>
            </a:r>
            <a:endParaRPr lang="es-ES" b="1" dirty="0">
              <a:solidFill>
                <a:schemeClr val="tx1"/>
              </a:solidFill>
              <a:latin typeface="Cambria" panose="02040503050406030204" pitchFamily="18" charset="0"/>
              <a:ea typeface="Cambria" panose="02040503050406030204" pitchFamily="18" charset="0"/>
            </a:endParaRPr>
          </a:p>
        </p:txBody>
      </p:sp>
      <p:sp>
        <p:nvSpPr>
          <p:cNvPr id="29" name="28 Elipse"/>
          <p:cNvSpPr/>
          <p:nvPr/>
        </p:nvSpPr>
        <p:spPr>
          <a:xfrm>
            <a:off x="5881688" y="5942014"/>
            <a:ext cx="4786312" cy="827088"/>
          </a:xfrm>
          <a:prstGeom prst="ellipse">
            <a:avLst/>
          </a:prstGeom>
          <a:solidFill>
            <a:schemeClr val="accent2">
              <a:lumMod val="40000"/>
              <a:lumOff val="60000"/>
            </a:schemeClr>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b="1" dirty="0">
                <a:solidFill>
                  <a:schemeClr val="tx1"/>
                </a:solidFill>
                <a:latin typeface="Cambria" panose="02040503050406030204" pitchFamily="18" charset="0"/>
                <a:ea typeface="Cambria" panose="02040503050406030204" pitchFamily="18" charset="0"/>
              </a:rPr>
              <a:t>D= Dispositivos para la elaboración mecánica del aire</a:t>
            </a:r>
          </a:p>
        </p:txBody>
      </p:sp>
    </p:spTree>
    <p:extLst>
      <p:ext uri="{BB962C8B-B14F-4D97-AF65-F5344CB8AC3E}">
        <p14:creationId xmlns:p14="http://schemas.microsoft.com/office/powerpoint/2010/main" val="20288741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9" name="Picture 11" descr="fosas nasales 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883960" y="3769722"/>
            <a:ext cx="4953000" cy="2925763"/>
          </a:xfrm>
          <a:noFill/>
          <a:ln>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0"/>
          <p:cNvGrpSpPr>
            <a:grpSpLocks/>
          </p:cNvGrpSpPr>
          <p:nvPr/>
        </p:nvGrpSpPr>
        <p:grpSpPr bwMode="auto">
          <a:xfrm>
            <a:off x="3943912" y="5281022"/>
            <a:ext cx="3516313" cy="695325"/>
            <a:chOff x="710" y="3430"/>
            <a:chExt cx="2215" cy="438"/>
          </a:xfrm>
        </p:grpSpPr>
        <p:sp>
          <p:nvSpPr>
            <p:cNvPr id="58389" name="Text Box 21"/>
            <p:cNvSpPr txBox="1">
              <a:spLocks noChangeArrowheads="1"/>
            </p:cNvSpPr>
            <p:nvPr/>
          </p:nvSpPr>
          <p:spPr bwMode="auto">
            <a:xfrm>
              <a:off x="710" y="3616"/>
              <a:ext cx="1118" cy="252"/>
            </a:xfrm>
            <a:prstGeom prst="rect">
              <a:avLst/>
            </a:prstGeom>
            <a:noFill/>
            <a:ln w="28575">
              <a:solidFill>
                <a:srgbClr val="141100"/>
              </a:solidFill>
              <a:miter lim="800000"/>
              <a:headEnd/>
              <a:tailEnd/>
            </a:ln>
            <a:effectLst/>
            <a:extLst/>
          </p:spPr>
          <p:txBody>
            <a:bodyPr wrap="none">
              <a:spAutoFit/>
            </a:bodyPr>
            <a:lstStyle/>
            <a:p>
              <a:pPr algn="ctr">
                <a:defRPr/>
              </a:pPr>
              <a:r>
                <a:rPr lang="es-ES" sz="2000" dirty="0">
                  <a:latin typeface="Cambria" panose="02040503050406030204" pitchFamily="18" charset="0"/>
                  <a:ea typeface="Cambria" panose="02040503050406030204" pitchFamily="18" charset="0"/>
                </a:rPr>
                <a:t>Lámina propia</a:t>
              </a:r>
            </a:p>
          </p:txBody>
        </p:sp>
        <p:sp>
          <p:nvSpPr>
            <p:cNvPr id="12312" name="Line 22"/>
            <p:cNvSpPr>
              <a:spLocks noChangeShapeType="1"/>
            </p:cNvSpPr>
            <p:nvPr/>
          </p:nvSpPr>
          <p:spPr bwMode="auto">
            <a:xfrm flipV="1">
              <a:off x="1882" y="3430"/>
              <a:ext cx="1043" cy="31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6" name="Group 38"/>
          <p:cNvGrpSpPr>
            <a:grpSpLocks/>
          </p:cNvGrpSpPr>
          <p:nvPr/>
        </p:nvGrpSpPr>
        <p:grpSpPr bwMode="auto">
          <a:xfrm>
            <a:off x="10268510" y="2977560"/>
            <a:ext cx="1657350" cy="1882775"/>
            <a:chOff x="4694" y="1927"/>
            <a:chExt cx="1044" cy="1186"/>
          </a:xfrm>
        </p:grpSpPr>
        <p:sp>
          <p:nvSpPr>
            <p:cNvPr id="12309" name="Line 23"/>
            <p:cNvSpPr>
              <a:spLocks noChangeShapeType="1"/>
            </p:cNvSpPr>
            <p:nvPr/>
          </p:nvSpPr>
          <p:spPr bwMode="auto">
            <a:xfrm flipH="1">
              <a:off x="4694" y="2387"/>
              <a:ext cx="273" cy="72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8394" name="Text Box 26"/>
            <p:cNvSpPr txBox="1">
              <a:spLocks noChangeArrowheads="1"/>
            </p:cNvSpPr>
            <p:nvPr/>
          </p:nvSpPr>
          <p:spPr bwMode="auto">
            <a:xfrm>
              <a:off x="4859" y="1927"/>
              <a:ext cx="879" cy="460"/>
            </a:xfrm>
            <a:prstGeom prst="rect">
              <a:avLst/>
            </a:prstGeom>
            <a:noFill/>
            <a:ln w="28575">
              <a:solidFill>
                <a:srgbClr val="141100"/>
              </a:solidFill>
              <a:miter lim="800000"/>
              <a:headEnd/>
              <a:tailEnd/>
            </a:ln>
            <a:effectLst/>
            <a:extLst/>
          </p:spPr>
          <p:txBody>
            <a:bodyPr wrap="none">
              <a:spAutoFit/>
            </a:bodyPr>
            <a:lstStyle/>
            <a:p>
              <a:pPr algn="ctr">
                <a:defRPr/>
              </a:pPr>
              <a:r>
                <a:rPr lang="es-ES" sz="2000" b="1">
                  <a:latin typeface="Cambria" panose="02040503050406030204" pitchFamily="18" charset="0"/>
                  <a:ea typeface="Cambria" panose="02040503050406030204" pitchFamily="18" charset="0"/>
                </a:rPr>
                <a:t>Cel. </a:t>
              </a:r>
            </a:p>
            <a:p>
              <a:pPr algn="ctr">
                <a:defRPr/>
              </a:pPr>
              <a:r>
                <a:rPr lang="es-ES" sz="2000" b="1">
                  <a:latin typeface="Cambria" panose="02040503050406030204" pitchFamily="18" charset="0"/>
                  <a:ea typeface="Cambria" panose="02040503050406030204" pitchFamily="18" charset="0"/>
                </a:rPr>
                <a:t>Olfatorias</a:t>
              </a:r>
            </a:p>
          </p:txBody>
        </p:sp>
      </p:grpSp>
      <p:grpSp>
        <p:nvGrpSpPr>
          <p:cNvPr id="7" name="Group 41"/>
          <p:cNvGrpSpPr>
            <a:grpSpLocks/>
          </p:cNvGrpSpPr>
          <p:nvPr/>
        </p:nvGrpSpPr>
        <p:grpSpPr bwMode="auto">
          <a:xfrm>
            <a:off x="4988486" y="4849221"/>
            <a:ext cx="3408363" cy="1701800"/>
            <a:chOff x="1368" y="3113"/>
            <a:chExt cx="2147" cy="1072"/>
          </a:xfrm>
        </p:grpSpPr>
        <p:sp>
          <p:nvSpPr>
            <p:cNvPr id="12307" name="Line 24"/>
            <p:cNvSpPr>
              <a:spLocks noChangeShapeType="1"/>
            </p:cNvSpPr>
            <p:nvPr/>
          </p:nvSpPr>
          <p:spPr bwMode="auto">
            <a:xfrm flipV="1">
              <a:off x="2336" y="3113"/>
              <a:ext cx="1179" cy="81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8395" name="Text Box 27"/>
            <p:cNvSpPr txBox="1">
              <a:spLocks noChangeArrowheads="1"/>
            </p:cNvSpPr>
            <p:nvPr/>
          </p:nvSpPr>
          <p:spPr bwMode="auto">
            <a:xfrm>
              <a:off x="1368" y="3933"/>
              <a:ext cx="924"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latin typeface="Cambria" panose="02040503050406030204" pitchFamily="18" charset="0"/>
                  <a:ea typeface="Cambria" panose="02040503050406030204" pitchFamily="18" charset="0"/>
                </a:rPr>
                <a:t>Cel</a:t>
              </a:r>
              <a:r>
                <a:rPr lang="es-ES" sz="2000" b="1" dirty="0">
                  <a:latin typeface="Cambria" panose="02040503050406030204" pitchFamily="18" charset="0"/>
                  <a:ea typeface="Cambria" panose="02040503050406030204" pitchFamily="18" charset="0"/>
                </a:rPr>
                <a:t>. </a:t>
              </a:r>
              <a:r>
                <a:rPr lang="es-ES" sz="2000" dirty="0">
                  <a:latin typeface="Cambria" panose="02040503050406030204" pitchFamily="18" charset="0"/>
                  <a:ea typeface="Cambria" panose="02040503050406030204" pitchFamily="18" charset="0"/>
                </a:rPr>
                <a:t>basales</a:t>
              </a:r>
            </a:p>
          </p:txBody>
        </p:sp>
      </p:grpSp>
      <p:grpSp>
        <p:nvGrpSpPr>
          <p:cNvPr id="8" name="Group 37"/>
          <p:cNvGrpSpPr>
            <a:grpSpLocks/>
          </p:cNvGrpSpPr>
          <p:nvPr/>
        </p:nvGrpSpPr>
        <p:grpSpPr bwMode="auto">
          <a:xfrm>
            <a:off x="8252386" y="3337921"/>
            <a:ext cx="1873250" cy="1289050"/>
            <a:chOff x="3424" y="2119"/>
            <a:chExt cx="1180" cy="812"/>
          </a:xfrm>
        </p:grpSpPr>
        <p:sp>
          <p:nvSpPr>
            <p:cNvPr id="12305" name="Line 25"/>
            <p:cNvSpPr>
              <a:spLocks noChangeShapeType="1"/>
            </p:cNvSpPr>
            <p:nvPr/>
          </p:nvSpPr>
          <p:spPr bwMode="auto">
            <a:xfrm>
              <a:off x="4241" y="2387"/>
              <a:ext cx="363" cy="544"/>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8396" name="Text Box 28"/>
            <p:cNvSpPr txBox="1">
              <a:spLocks noChangeArrowheads="1"/>
            </p:cNvSpPr>
            <p:nvPr/>
          </p:nvSpPr>
          <p:spPr bwMode="auto">
            <a:xfrm>
              <a:off x="3424" y="2119"/>
              <a:ext cx="1049"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latin typeface="Cambria" panose="02040503050406030204" pitchFamily="18" charset="0"/>
                  <a:ea typeface="Cambria" panose="02040503050406030204" pitchFamily="18" charset="0"/>
                </a:rPr>
                <a:t>Cel. de sostén</a:t>
              </a:r>
            </a:p>
          </p:txBody>
        </p:sp>
      </p:grpSp>
      <p:sp>
        <p:nvSpPr>
          <p:cNvPr id="58399" name="Text Box 31"/>
          <p:cNvSpPr txBox="1">
            <a:spLocks noChangeArrowheads="1"/>
          </p:cNvSpPr>
          <p:nvPr/>
        </p:nvSpPr>
        <p:spPr bwMode="auto">
          <a:xfrm>
            <a:off x="623887" y="942965"/>
            <a:ext cx="4824413" cy="923330"/>
          </a:xfrm>
          <a:prstGeom prst="rect">
            <a:avLst/>
          </a:prstGeom>
          <a:noFill/>
          <a:ln>
            <a:noFill/>
          </a:ln>
          <a:effectLst/>
          <a:extLst/>
        </p:spPr>
        <p:txBody>
          <a:bodyPr>
            <a:spAutoFit/>
          </a:bodyPr>
          <a:lstStyle/>
          <a:p>
            <a:pPr>
              <a:defRPr/>
            </a:pPr>
            <a:r>
              <a:rPr lang="es-ES" dirty="0" smtClean="0">
                <a:latin typeface="Cambria" panose="02040503050406030204" pitchFamily="18" charset="0"/>
                <a:ea typeface="Cambria" panose="02040503050406030204" pitchFamily="18" charset="0"/>
              </a:rPr>
              <a:t>En el techo </a:t>
            </a:r>
            <a:r>
              <a:rPr lang="es-ES" dirty="0">
                <a:latin typeface="Cambria" panose="02040503050406030204" pitchFamily="18" charset="0"/>
                <a:ea typeface="Cambria" panose="02040503050406030204" pitchFamily="18" charset="0"/>
              </a:rPr>
              <a:t>y parte superior</a:t>
            </a:r>
          </a:p>
          <a:p>
            <a:pPr>
              <a:defRPr/>
            </a:pPr>
            <a:r>
              <a:rPr lang="es-ES" dirty="0">
                <a:latin typeface="Cambria" panose="02040503050406030204" pitchFamily="18" charset="0"/>
                <a:ea typeface="Cambria" panose="02040503050406030204" pitchFamily="18" charset="0"/>
              </a:rPr>
              <a:t>del tabique y los </a:t>
            </a:r>
            <a:r>
              <a:rPr lang="es-ES" dirty="0" smtClean="0">
                <a:latin typeface="Cambria" panose="02040503050406030204" pitchFamily="18" charset="0"/>
                <a:ea typeface="Cambria" panose="02040503050406030204" pitchFamily="18" charset="0"/>
              </a:rPr>
              <a:t>cornetes o conchas nasales superiores </a:t>
            </a:r>
            <a:endParaRPr lang="es-ES" dirty="0">
              <a:latin typeface="Cambria" panose="02040503050406030204" pitchFamily="18" charset="0"/>
              <a:ea typeface="Cambria" panose="02040503050406030204" pitchFamily="18" charset="0"/>
            </a:endParaRPr>
          </a:p>
        </p:txBody>
      </p:sp>
      <p:grpSp>
        <p:nvGrpSpPr>
          <p:cNvPr id="9" name="Group 39"/>
          <p:cNvGrpSpPr>
            <a:grpSpLocks/>
          </p:cNvGrpSpPr>
          <p:nvPr/>
        </p:nvGrpSpPr>
        <p:grpSpPr bwMode="auto">
          <a:xfrm>
            <a:off x="2816785" y="3769721"/>
            <a:ext cx="4643438" cy="1727200"/>
            <a:chOff x="0" y="2478"/>
            <a:chExt cx="2925" cy="1088"/>
          </a:xfrm>
        </p:grpSpPr>
        <p:sp>
          <p:nvSpPr>
            <p:cNvPr id="58387" name="Text Box 19"/>
            <p:cNvSpPr txBox="1">
              <a:spLocks noChangeArrowheads="1"/>
            </p:cNvSpPr>
            <p:nvPr/>
          </p:nvSpPr>
          <p:spPr bwMode="auto">
            <a:xfrm>
              <a:off x="0" y="3106"/>
              <a:ext cx="2562" cy="460"/>
            </a:xfrm>
            <a:prstGeom prst="rect">
              <a:avLst/>
            </a:prstGeom>
            <a:noFill/>
            <a:ln w="28575">
              <a:solidFill>
                <a:srgbClr val="141100"/>
              </a:solidFill>
              <a:miter lim="800000"/>
              <a:headEnd/>
              <a:tailEnd/>
            </a:ln>
            <a:effectLst/>
            <a:extLst/>
          </p:spPr>
          <p:txBody>
            <a:bodyPr>
              <a:spAutoFit/>
            </a:bodyPr>
            <a:lstStyle/>
            <a:p>
              <a:pPr algn="ctr">
                <a:defRPr/>
              </a:pPr>
              <a:r>
                <a:rPr lang="es-ES" sz="2000" b="1" dirty="0">
                  <a:latin typeface="Cambria" panose="02040503050406030204" pitchFamily="18" charset="0"/>
                  <a:ea typeface="Cambria" panose="02040503050406030204" pitchFamily="18" charset="0"/>
                </a:rPr>
                <a:t>Epitelio </a:t>
              </a:r>
              <a:r>
                <a:rPr lang="es-ES" sz="2000" b="1" dirty="0" err="1">
                  <a:latin typeface="Cambria" panose="02040503050406030204" pitchFamily="18" charset="0"/>
                  <a:ea typeface="Cambria" panose="02040503050406030204" pitchFamily="18" charset="0"/>
                </a:rPr>
                <a:t>Ps</a:t>
              </a:r>
              <a:r>
                <a:rPr lang="es-ES" sz="2000" b="1" dirty="0">
                  <a:latin typeface="Cambria" panose="02040503050406030204" pitchFamily="18" charset="0"/>
                  <a:ea typeface="Cambria" panose="02040503050406030204" pitchFamily="18" charset="0"/>
                </a:rPr>
                <a:t>. Cilíndrico alto con tres tipos de células</a:t>
              </a:r>
            </a:p>
          </p:txBody>
        </p:sp>
        <p:sp>
          <p:nvSpPr>
            <p:cNvPr id="12303" name="AutoShape 32"/>
            <p:cNvSpPr>
              <a:spLocks/>
            </p:cNvSpPr>
            <p:nvPr/>
          </p:nvSpPr>
          <p:spPr bwMode="auto">
            <a:xfrm>
              <a:off x="2835" y="2478"/>
              <a:ext cx="90" cy="635"/>
            </a:xfrm>
            <a:prstGeom prst="rightBrace">
              <a:avLst>
                <a:gd name="adj1" fmla="val 58796"/>
                <a:gd name="adj2" fmla="val 50000"/>
              </a:avLst>
            </a:prstGeom>
            <a:noFill/>
            <a:ln w="28575">
              <a:solidFill>
                <a:srgbClr val="141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latin typeface="Cambria" panose="02040503050406030204" pitchFamily="18" charset="0"/>
                <a:ea typeface="Cambria" panose="02040503050406030204" pitchFamily="18" charset="0"/>
              </a:endParaRPr>
            </a:p>
          </p:txBody>
        </p:sp>
        <p:sp>
          <p:nvSpPr>
            <p:cNvPr id="12304" name="Line 33"/>
            <p:cNvSpPr>
              <a:spLocks noChangeShapeType="1"/>
            </p:cNvSpPr>
            <p:nvPr/>
          </p:nvSpPr>
          <p:spPr bwMode="auto">
            <a:xfrm flipV="1">
              <a:off x="2562" y="2840"/>
              <a:ext cx="318"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sp>
        <p:nvSpPr>
          <p:cNvPr id="32" name="Text Box 20"/>
          <p:cNvSpPr txBox="1">
            <a:spLocks noChangeArrowheads="1"/>
          </p:cNvSpPr>
          <p:nvPr/>
        </p:nvSpPr>
        <p:spPr bwMode="auto">
          <a:xfrm>
            <a:off x="284279" y="54621"/>
            <a:ext cx="844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800" b="1" dirty="0" smtClean="0">
                <a:latin typeface="Arial Black" panose="020B0A04020102020204" pitchFamily="34" charset="0"/>
              </a:rPr>
              <a:t>Región Olfatoria: estructura microscópica</a:t>
            </a:r>
            <a:endParaRPr lang="es-ES" altLang="es-ES" sz="2800" b="1" dirty="0">
              <a:latin typeface="Arial Black" panose="020B0A04020102020204" pitchFamily="34" charset="0"/>
            </a:endParaRPr>
          </a:p>
        </p:txBody>
      </p:sp>
      <p:sp>
        <p:nvSpPr>
          <p:cNvPr id="33" name="AutoShape 11"/>
          <p:cNvSpPr>
            <a:spLocks/>
          </p:cNvSpPr>
          <p:nvPr/>
        </p:nvSpPr>
        <p:spPr bwMode="auto">
          <a:xfrm>
            <a:off x="5303838" y="862022"/>
            <a:ext cx="144462" cy="1944687"/>
          </a:xfrm>
          <a:prstGeom prst="leftBrace">
            <a:avLst>
              <a:gd name="adj1" fmla="val 11218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p>
        </p:txBody>
      </p:sp>
      <p:sp>
        <p:nvSpPr>
          <p:cNvPr id="34" name="Rectangle 12"/>
          <p:cNvSpPr>
            <a:spLocks noChangeArrowheads="1"/>
          </p:cNvSpPr>
          <p:nvPr/>
        </p:nvSpPr>
        <p:spPr bwMode="auto">
          <a:xfrm>
            <a:off x="5303839" y="1034863"/>
            <a:ext cx="65331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just" eaLnBrk="1" hangingPunct="1">
              <a:buFont typeface="Arial" panose="020B0604020202020204" pitchFamily="34" charset="0"/>
              <a:buChar char="•"/>
            </a:pPr>
            <a:r>
              <a:rPr lang="es-ES" altLang="es-ES" sz="2000" dirty="0" smtClean="0">
                <a:latin typeface="Cambria" panose="02040503050406030204" pitchFamily="18" charset="0"/>
                <a:ea typeface="Cambria" panose="02040503050406030204" pitchFamily="18" charset="0"/>
              </a:rPr>
              <a:t>Epitelio </a:t>
            </a:r>
            <a:r>
              <a:rPr lang="es-ES" altLang="es-ES" sz="2000" dirty="0" err="1">
                <a:latin typeface="Cambria" panose="02040503050406030204" pitchFamily="18" charset="0"/>
                <a:ea typeface="Cambria" panose="02040503050406030204" pitchFamily="18" charset="0"/>
              </a:rPr>
              <a:t>Pseudoestratificado</a:t>
            </a:r>
            <a:r>
              <a:rPr lang="es-ES" altLang="es-ES" sz="2000" dirty="0">
                <a:latin typeface="Cambria" panose="02040503050406030204" pitchFamily="18" charset="0"/>
                <a:ea typeface="Cambria" panose="02040503050406030204" pitchFamily="18" charset="0"/>
              </a:rPr>
              <a:t> Cilíndrico </a:t>
            </a:r>
            <a:r>
              <a:rPr lang="es-ES" altLang="es-ES" sz="2000" dirty="0" smtClean="0">
                <a:latin typeface="Cambria" panose="02040503050406030204" pitchFamily="18" charset="0"/>
                <a:ea typeface="Cambria" panose="02040503050406030204" pitchFamily="18" charset="0"/>
              </a:rPr>
              <a:t>ciliado con </a:t>
            </a:r>
            <a:r>
              <a:rPr lang="es-ES" altLang="es-ES" sz="2000" dirty="0">
                <a:latin typeface="Cambria" panose="02040503050406030204" pitchFamily="18" charset="0"/>
                <a:ea typeface="Cambria" panose="02040503050406030204" pitchFamily="18" charset="0"/>
              </a:rPr>
              <a:t>3</a:t>
            </a:r>
            <a:r>
              <a:rPr lang="es-ES" altLang="es-ES" sz="2000" dirty="0" smtClean="0">
                <a:latin typeface="Cambria" panose="02040503050406030204" pitchFamily="18" charset="0"/>
                <a:ea typeface="Cambria" panose="02040503050406030204" pitchFamily="18" charset="0"/>
              </a:rPr>
              <a:t> tipos de células: OLFATORIAS </a:t>
            </a:r>
            <a:r>
              <a:rPr lang="es-ES" sz="2000" dirty="0" smtClean="0">
                <a:latin typeface="Cambria" panose="02040503050406030204" pitchFamily="18" charset="0"/>
                <a:ea typeface="Cambria" panose="02040503050406030204" pitchFamily="18" charset="0"/>
                <a:cs typeface="Verdana" panose="020B0604030504040204" pitchFamily="34" charset="0"/>
              </a:rPr>
              <a:t>(</a:t>
            </a:r>
            <a:r>
              <a:rPr lang="es-ES" sz="2000" dirty="0">
                <a:latin typeface="Cambria" panose="02040503050406030204" pitchFamily="18" charset="0"/>
                <a:ea typeface="Cambria" panose="02040503050406030204" pitchFamily="18" charset="0"/>
                <a:cs typeface="Verdana" panose="020B0604030504040204" pitchFamily="34" charset="0"/>
              </a:rPr>
              <a:t>neuronas bipolares con </a:t>
            </a:r>
            <a:r>
              <a:rPr lang="es-ES" sz="2000" dirty="0" smtClean="0">
                <a:latin typeface="Cambria" panose="02040503050406030204" pitchFamily="18" charset="0"/>
                <a:ea typeface="Cambria" panose="02040503050406030204" pitchFamily="18" charset="0"/>
                <a:cs typeface="Verdana" panose="020B0604030504040204" pitchFamily="34" charset="0"/>
              </a:rPr>
              <a:t>cilios)</a:t>
            </a:r>
            <a:r>
              <a:rPr lang="es-ES" altLang="es-ES" sz="2000" dirty="0" smtClean="0">
                <a:latin typeface="Cambria" panose="02040503050406030204" pitchFamily="18" charset="0"/>
                <a:ea typeface="Cambria" panose="02040503050406030204" pitchFamily="18" charset="0"/>
              </a:rPr>
              <a:t>, basales y de sostén (</a:t>
            </a:r>
            <a:r>
              <a:rPr lang="es-ES" altLang="es-ES" sz="2000" b="1" dirty="0">
                <a:latin typeface="Cambria" panose="02040503050406030204" pitchFamily="18" charset="0"/>
                <a:ea typeface="Cambria" panose="02040503050406030204" pitchFamily="18" charset="0"/>
              </a:rPr>
              <a:t>Epitelio</a:t>
            </a:r>
            <a:r>
              <a:rPr lang="es-ES" altLang="es-ES" sz="2000" dirty="0">
                <a:latin typeface="Cambria" panose="02040503050406030204" pitchFamily="18" charset="0"/>
                <a:ea typeface="Cambria" panose="02040503050406030204" pitchFamily="18" charset="0"/>
              </a:rPr>
              <a:t> </a:t>
            </a:r>
            <a:r>
              <a:rPr lang="es-ES" altLang="es-ES" sz="2000" b="1" dirty="0" smtClean="0">
                <a:latin typeface="Cambria" panose="02040503050406030204" pitchFamily="18" charset="0"/>
                <a:ea typeface="Cambria" panose="02040503050406030204" pitchFamily="18" charset="0"/>
              </a:rPr>
              <a:t>Olfatorio</a:t>
            </a:r>
            <a:r>
              <a:rPr lang="es-ES" altLang="es-ES" sz="20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s-ES" sz="2000" dirty="0" smtClean="0">
                <a:latin typeface="Cambria" panose="02040503050406030204" pitchFamily="18" charset="0"/>
                <a:ea typeface="Cambria" panose="02040503050406030204" pitchFamily="18" charset="0"/>
                <a:cs typeface="Verdana" panose="020B0604030504040204" pitchFamily="34" charset="0"/>
              </a:rPr>
              <a:t>Lámina </a:t>
            </a:r>
            <a:r>
              <a:rPr lang="es-ES" sz="2000" dirty="0">
                <a:latin typeface="Cambria" panose="02040503050406030204" pitchFamily="18" charset="0"/>
                <a:ea typeface="Cambria" panose="02040503050406030204" pitchFamily="18" charset="0"/>
                <a:cs typeface="Verdana" panose="020B0604030504040204" pitchFamily="34" charset="0"/>
              </a:rPr>
              <a:t>propia con glándulas serosas de </a:t>
            </a:r>
            <a:r>
              <a:rPr lang="es-ES" sz="2000" dirty="0" err="1">
                <a:latin typeface="Cambria" panose="02040503050406030204" pitchFamily="18" charset="0"/>
                <a:ea typeface="Cambria" panose="02040503050406030204" pitchFamily="18" charset="0"/>
                <a:cs typeface="Verdana" panose="020B0604030504040204" pitchFamily="34" charset="0"/>
              </a:rPr>
              <a:t>Bowman</a:t>
            </a:r>
            <a:endParaRPr lang="es-ES" sz="2000" dirty="0">
              <a:latin typeface="Cambria" panose="02040503050406030204" pitchFamily="18" charset="0"/>
              <a:ea typeface="Cambria" panose="02040503050406030204" pitchFamily="18" charset="0"/>
              <a:cs typeface="Verdana" panose="020B0604030504040204" pitchFamily="34" charset="0"/>
            </a:endParaRPr>
          </a:p>
          <a:p>
            <a:pPr marL="342900" indent="-342900">
              <a:buFont typeface="Arial" panose="020B0604020202020204" pitchFamily="34" charset="0"/>
              <a:buChar char="•"/>
            </a:pPr>
            <a:r>
              <a:rPr lang="es-ES" sz="2000" dirty="0">
                <a:latin typeface="Cambria" panose="02040503050406030204" pitchFamily="18" charset="0"/>
                <a:ea typeface="Cambria" panose="02040503050406030204" pitchFamily="18" charset="0"/>
                <a:cs typeface="Verdana" panose="020B0604030504040204" pitchFamily="34" charset="0"/>
              </a:rPr>
              <a:t>Vasos sanguíneos y nervios </a:t>
            </a:r>
          </a:p>
          <a:p>
            <a:pPr algn="just" eaLnBrk="1" hangingPunct="1"/>
            <a:r>
              <a:rPr lang="es-ES" altLang="es-ES" sz="2000" dirty="0" smtClean="0">
                <a:latin typeface="Cambria" panose="02040503050406030204" pitchFamily="18" charset="0"/>
                <a:ea typeface="Cambria" panose="02040503050406030204" pitchFamily="18" charset="0"/>
              </a:rPr>
              <a:t>                                     </a:t>
            </a:r>
            <a:endParaRPr lang="es-ES" altLang="es-ES" dirty="0">
              <a:latin typeface="Cambria" panose="02040503050406030204" pitchFamily="18" charset="0"/>
              <a:ea typeface="Cambria" panose="02040503050406030204" pitchFamily="18" charset="0"/>
            </a:endParaRPr>
          </a:p>
        </p:txBody>
      </p:sp>
      <p:pic>
        <p:nvPicPr>
          <p:cNvPr id="35" name="Imagen 34"/>
          <p:cNvPicPr>
            <a:picLocks noChangeAspect="1"/>
          </p:cNvPicPr>
          <p:nvPr/>
        </p:nvPicPr>
        <p:blipFill>
          <a:blip r:embed="rId4"/>
          <a:stretch>
            <a:fillRect/>
          </a:stretch>
        </p:blipFill>
        <p:spPr>
          <a:xfrm>
            <a:off x="184013" y="1866295"/>
            <a:ext cx="5015111" cy="2821000"/>
          </a:xfrm>
          <a:prstGeom prst="rect">
            <a:avLst/>
          </a:prstGeom>
        </p:spPr>
      </p:pic>
    </p:spTree>
    <p:extLst>
      <p:ext uri="{BB962C8B-B14F-4D97-AF65-F5344CB8AC3E}">
        <p14:creationId xmlns:p14="http://schemas.microsoft.com/office/powerpoint/2010/main" val="2094156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2238375" y="0"/>
            <a:ext cx="8229600" cy="1143000"/>
          </a:xfrm>
        </p:spPr>
        <p:txBody>
          <a:bodyPr/>
          <a:lstStyle/>
          <a:p>
            <a:pPr eaLnBrk="1" hangingPunct="1"/>
            <a:r>
              <a:rPr lang="es-ES" altLang="es-ES" sz="4000" b="1" dirty="0">
                <a:latin typeface="Cambria" panose="02040503050406030204" pitchFamily="18" charset="0"/>
                <a:ea typeface="Cambria" panose="02040503050406030204" pitchFamily="18" charset="0"/>
              </a:rPr>
              <a:t>SUMARIO</a:t>
            </a:r>
          </a:p>
        </p:txBody>
      </p:sp>
      <p:sp>
        <p:nvSpPr>
          <p:cNvPr id="60419" name="Rectangle 3"/>
          <p:cNvSpPr>
            <a:spLocks noGrp="1" noRot="1" noChangeArrowheads="1"/>
          </p:cNvSpPr>
          <p:nvPr>
            <p:ph idx="1"/>
          </p:nvPr>
        </p:nvSpPr>
        <p:spPr>
          <a:xfrm>
            <a:off x="859809" y="1196975"/>
            <a:ext cx="10481481" cy="5786438"/>
          </a:xfrm>
        </p:spPr>
        <p:txBody>
          <a:bodyPr>
            <a:normAutofit/>
          </a:bodyPr>
          <a:lstStyle/>
          <a:p>
            <a:pPr marL="274320" indent="-274320" algn="just">
              <a:buClr>
                <a:srgbClr val="FF0000"/>
              </a:buClr>
              <a:buFont typeface="Symbol" pitchFamily="18" charset="2"/>
              <a:buChar char=""/>
              <a:defRPr/>
            </a:pPr>
            <a:r>
              <a:rPr lang="es-ES" b="1" dirty="0" smtClean="0">
                <a:latin typeface="Cambria" panose="02040503050406030204" pitchFamily="18" charset="0"/>
                <a:ea typeface="Cambria" panose="02040503050406030204" pitchFamily="18" charset="0"/>
              </a:rPr>
              <a:t>Generalidades del Aparato Respiratorio: </a:t>
            </a:r>
            <a:r>
              <a:rPr lang="es-ES" dirty="0" smtClean="0">
                <a:latin typeface="Cambria" panose="02040503050406030204" pitchFamily="18" charset="0"/>
                <a:ea typeface="Cambria" panose="02040503050406030204" pitchFamily="18" charset="0"/>
              </a:rPr>
              <a:t>Concepto, componentes y función. </a:t>
            </a:r>
          </a:p>
          <a:p>
            <a:pPr marL="274320" indent="-274320" algn="just">
              <a:buClr>
                <a:srgbClr val="FF0000"/>
              </a:buClr>
              <a:buFont typeface="Symbol" pitchFamily="18" charset="2"/>
              <a:buChar char=""/>
              <a:defRPr/>
            </a:pPr>
            <a:r>
              <a:rPr lang="es-ES" b="1" dirty="0" smtClean="0">
                <a:latin typeface="Cambria" panose="02040503050406030204" pitchFamily="18" charset="0"/>
                <a:ea typeface="Cambria" panose="02040503050406030204" pitchFamily="18" charset="0"/>
                <a:cs typeface="Arial" pitchFamily="34" charset="0"/>
              </a:rPr>
              <a:t>Porción conductora. </a:t>
            </a:r>
            <a:r>
              <a:rPr lang="es-ES" dirty="0" smtClean="0">
                <a:latin typeface="Cambria" panose="02040503050406030204" pitchFamily="18" charset="0"/>
                <a:ea typeface="Cambria" panose="02040503050406030204" pitchFamily="18" charset="0"/>
                <a:cs typeface="Arial" pitchFamily="34" charset="0"/>
              </a:rPr>
              <a:t>Cavidad nasal, senos paranasales, faringe, laringe, tráquea, bronquios </a:t>
            </a:r>
            <a:r>
              <a:rPr lang="es-ES" dirty="0" err="1" smtClean="0">
                <a:latin typeface="Cambria" panose="02040503050406030204" pitchFamily="18" charset="0"/>
                <a:ea typeface="Cambria" panose="02040503050406030204" pitchFamily="18" charset="0"/>
                <a:cs typeface="Arial" pitchFamily="34" charset="0"/>
              </a:rPr>
              <a:t>extrapulmonares</a:t>
            </a:r>
            <a:r>
              <a:rPr lang="es-ES" dirty="0" smtClean="0">
                <a:latin typeface="Cambria" panose="02040503050406030204" pitchFamily="18" charset="0"/>
                <a:ea typeface="Cambria" panose="02040503050406030204" pitchFamily="18" charset="0"/>
                <a:cs typeface="Arial" pitchFamily="34" charset="0"/>
              </a:rPr>
              <a:t> e </a:t>
            </a:r>
            <a:r>
              <a:rPr lang="es-ES" dirty="0" err="1" smtClean="0">
                <a:latin typeface="Cambria" panose="02040503050406030204" pitchFamily="18" charset="0"/>
                <a:ea typeface="Cambria" panose="02040503050406030204" pitchFamily="18" charset="0"/>
                <a:cs typeface="Arial" pitchFamily="34" charset="0"/>
              </a:rPr>
              <a:t>intrapulmonares</a:t>
            </a:r>
            <a:r>
              <a:rPr lang="es-ES" dirty="0" smtClean="0">
                <a:latin typeface="Cambria" panose="02040503050406030204" pitchFamily="18" charset="0"/>
                <a:ea typeface="Cambria" panose="02040503050406030204" pitchFamily="18" charset="0"/>
                <a:cs typeface="Arial" pitchFamily="34" charset="0"/>
              </a:rPr>
              <a:t> y bronquiolos. Situación. Porciones. Relaciones anatómicas. Características </a:t>
            </a:r>
            <a:r>
              <a:rPr lang="es-ES" dirty="0" err="1" smtClean="0">
                <a:latin typeface="Cambria" panose="02040503050406030204" pitchFamily="18" charset="0"/>
                <a:ea typeface="Cambria" panose="02040503050406030204" pitchFamily="18" charset="0"/>
                <a:cs typeface="Arial" pitchFamily="34" charset="0"/>
              </a:rPr>
              <a:t>morfofuncionales</a:t>
            </a:r>
            <a:r>
              <a:rPr lang="es-ES" dirty="0" smtClean="0">
                <a:latin typeface="Cambria" panose="02040503050406030204" pitchFamily="18" charset="0"/>
                <a:ea typeface="Cambria" panose="02040503050406030204" pitchFamily="18" charset="0"/>
                <a:cs typeface="Arial" pitchFamily="34" charset="0"/>
              </a:rPr>
              <a:t>. </a:t>
            </a:r>
          </a:p>
          <a:p>
            <a:pPr marL="274320" indent="-274320" algn="just">
              <a:buClr>
                <a:srgbClr val="FF0000"/>
              </a:buClr>
              <a:buFont typeface="Symbol" pitchFamily="18" charset="2"/>
              <a:buChar char=""/>
              <a:defRPr/>
            </a:pPr>
            <a:r>
              <a:rPr lang="es-ES" b="1" dirty="0" smtClean="0">
                <a:latin typeface="Cambria" panose="02040503050406030204" pitchFamily="18" charset="0"/>
                <a:ea typeface="Cambria" panose="02040503050406030204" pitchFamily="18" charset="0"/>
                <a:cs typeface="Arial" pitchFamily="34" charset="0"/>
              </a:rPr>
              <a:t>Porción respiratoria. </a:t>
            </a:r>
            <a:r>
              <a:rPr lang="es-ES" dirty="0" smtClean="0">
                <a:latin typeface="Cambria" panose="02040503050406030204" pitchFamily="18" charset="0"/>
                <a:ea typeface="Cambria" panose="02040503050406030204" pitchFamily="18" charset="0"/>
                <a:cs typeface="Arial" pitchFamily="34" charset="0"/>
              </a:rPr>
              <a:t>Estructura y funciones. Pulmón. Lóbulos y fisuras. Segmentación pulmonar. Pleura. Cavidad torácica y Mediastino.</a:t>
            </a:r>
            <a:r>
              <a:rPr lang="es-ES" dirty="0" smtClean="0">
                <a:solidFill>
                  <a:srgbClr val="FF0000"/>
                </a:solidFill>
                <a:latin typeface="Cambria" panose="02040503050406030204" pitchFamily="18" charset="0"/>
                <a:ea typeface="Cambria" panose="02040503050406030204" pitchFamily="18" charset="0"/>
                <a:cs typeface="Arial" pitchFamily="34" charset="0"/>
              </a:rPr>
              <a:t> </a:t>
            </a:r>
            <a:r>
              <a:rPr lang="es-ES" dirty="0" smtClean="0">
                <a:latin typeface="Cambria" panose="02040503050406030204" pitchFamily="18" charset="0"/>
                <a:ea typeface="Cambria" panose="02040503050406030204" pitchFamily="18" charset="0"/>
                <a:cs typeface="Arial" pitchFamily="34" charset="0"/>
              </a:rPr>
              <a:t>Características </a:t>
            </a:r>
            <a:r>
              <a:rPr lang="es-ES" dirty="0" err="1" smtClean="0">
                <a:latin typeface="Cambria" panose="02040503050406030204" pitchFamily="18" charset="0"/>
                <a:ea typeface="Cambria" panose="02040503050406030204" pitchFamily="18" charset="0"/>
                <a:cs typeface="Arial" pitchFamily="34" charset="0"/>
              </a:rPr>
              <a:t>morfofuncionales</a:t>
            </a:r>
            <a:r>
              <a:rPr lang="es-ES" dirty="0" smtClean="0">
                <a:latin typeface="Cambria" panose="02040503050406030204" pitchFamily="18" charset="0"/>
                <a:ea typeface="Cambria" panose="02040503050406030204" pitchFamily="18" charset="0"/>
                <a:cs typeface="Arial" pitchFamily="34" charset="0"/>
              </a:rPr>
              <a:t> del pulmón como órgano macizo. Tabique </a:t>
            </a:r>
            <a:r>
              <a:rPr lang="es-ES" dirty="0" err="1" smtClean="0">
                <a:latin typeface="Cambria" panose="02040503050406030204" pitchFamily="18" charset="0"/>
                <a:ea typeface="Cambria" panose="02040503050406030204" pitchFamily="18" charset="0"/>
                <a:cs typeface="Arial" pitchFamily="34" charset="0"/>
              </a:rPr>
              <a:t>interalveolar</a:t>
            </a:r>
            <a:r>
              <a:rPr lang="es-ES" dirty="0" smtClean="0">
                <a:latin typeface="Cambria" panose="02040503050406030204" pitchFamily="18" charset="0"/>
                <a:ea typeface="Cambria" panose="02040503050406030204" pitchFamily="18" charset="0"/>
                <a:cs typeface="Arial" pitchFamily="34" charset="0"/>
              </a:rPr>
              <a:t>.  Barrera aire sangre. </a:t>
            </a:r>
          </a:p>
          <a:p>
            <a:pPr marL="274320" indent="-274320" algn="just">
              <a:buClr>
                <a:srgbClr val="FF0000"/>
              </a:buClr>
              <a:buFont typeface="Symbol" pitchFamily="18" charset="2"/>
              <a:buChar char=""/>
              <a:defRPr/>
            </a:pPr>
            <a:r>
              <a:rPr lang="es-ES" dirty="0" smtClean="0">
                <a:latin typeface="Cambria" panose="02040503050406030204" pitchFamily="18" charset="0"/>
                <a:ea typeface="Cambria" panose="02040503050406030204" pitchFamily="18" charset="0"/>
                <a:cs typeface="Arial" pitchFamily="34" charset="0"/>
              </a:rPr>
              <a:t>Etapas </a:t>
            </a:r>
            <a:r>
              <a:rPr lang="es-ES" dirty="0">
                <a:latin typeface="Cambria" panose="02040503050406030204" pitchFamily="18" charset="0"/>
                <a:ea typeface="Cambria" panose="02040503050406030204" pitchFamily="18" charset="0"/>
                <a:cs typeface="Arial" pitchFamily="34" charset="0"/>
              </a:rPr>
              <a:t>de la maduración pulmonar. </a:t>
            </a:r>
            <a:r>
              <a:rPr lang="es-ES" dirty="0" err="1">
                <a:latin typeface="Cambria" panose="02040503050406030204" pitchFamily="18" charset="0"/>
                <a:ea typeface="Cambria" panose="02040503050406030204" pitchFamily="18" charset="0"/>
                <a:cs typeface="Arial" pitchFamily="34" charset="0"/>
              </a:rPr>
              <a:t>Fosfoslípidos</a:t>
            </a:r>
            <a:r>
              <a:rPr lang="es-ES" dirty="0">
                <a:latin typeface="Cambria" panose="02040503050406030204" pitchFamily="18" charset="0"/>
                <a:ea typeface="Cambria" panose="02040503050406030204" pitchFamily="18" charset="0"/>
                <a:cs typeface="Arial" pitchFamily="34" charset="0"/>
              </a:rPr>
              <a:t>. </a:t>
            </a:r>
            <a:endParaRPr lang="es-ES" b="1" dirty="0" smtClean="0">
              <a:latin typeface="Cambria" panose="02040503050406030204" pitchFamily="18" charset="0"/>
              <a:ea typeface="Cambria" panose="02040503050406030204" pitchFamily="18" charset="0"/>
            </a:endParaRPr>
          </a:p>
          <a:p>
            <a:pPr marL="274320" indent="-274320">
              <a:buClr>
                <a:srgbClr val="FF0000"/>
              </a:buClr>
              <a:buNone/>
              <a:defRPr/>
            </a:pPr>
            <a:r>
              <a:rPr lang="es-ES" b="1" dirty="0" smtClean="0">
                <a:effectLst>
                  <a:outerShdw blurRad="38100" dist="38100" dir="2700000" algn="tl">
                    <a:srgbClr val="FFFFFF"/>
                  </a:outerShdw>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3099945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8" name="Rectangle 10"/>
          <p:cNvSpPr>
            <a:spLocks noChangeArrowheads="1"/>
          </p:cNvSpPr>
          <p:nvPr/>
        </p:nvSpPr>
        <p:spPr bwMode="auto">
          <a:xfrm>
            <a:off x="223585" y="948076"/>
            <a:ext cx="49106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s-ES" altLang="es-ES" sz="2000" dirty="0" smtClean="0">
                <a:latin typeface="Cambria" panose="02040503050406030204" pitchFamily="18" charset="0"/>
                <a:ea typeface="Cambria" panose="02040503050406030204" pitchFamily="18" charset="0"/>
              </a:rPr>
              <a:t>En la concha NS y NM y los 3 meatos y tabique nasal</a:t>
            </a:r>
            <a:endParaRPr lang="es-ES" altLang="es-ES" sz="2000" dirty="0">
              <a:latin typeface="Cambria" panose="02040503050406030204" pitchFamily="18" charset="0"/>
              <a:ea typeface="Cambria" panose="02040503050406030204" pitchFamily="18" charset="0"/>
            </a:endParaRPr>
          </a:p>
          <a:p>
            <a:pPr algn="just" eaLnBrk="1" hangingPunct="1"/>
            <a:r>
              <a:rPr lang="es-ES" altLang="es-ES" sz="2000" dirty="0" smtClean="0">
                <a:latin typeface="Cambria" panose="02040503050406030204" pitchFamily="18" charset="0"/>
                <a:ea typeface="Cambria" panose="02040503050406030204" pitchFamily="18" charset="0"/>
              </a:rPr>
              <a:t>Pituitaria: </a:t>
            </a:r>
            <a:r>
              <a:rPr lang="es-ES" altLang="es-ES" sz="2000" dirty="0">
                <a:latin typeface="Cambria" panose="02040503050406030204" pitchFamily="18" charset="0"/>
                <a:ea typeface="Cambria" panose="02040503050406030204" pitchFamily="18" charset="0"/>
              </a:rPr>
              <a:t>membrana mucosa</a:t>
            </a:r>
          </a:p>
        </p:txBody>
      </p:sp>
      <p:sp>
        <p:nvSpPr>
          <p:cNvPr id="63499" name="AutoShape 11"/>
          <p:cNvSpPr>
            <a:spLocks/>
          </p:cNvSpPr>
          <p:nvPr/>
        </p:nvSpPr>
        <p:spPr bwMode="auto">
          <a:xfrm>
            <a:off x="5303838" y="530942"/>
            <a:ext cx="144462" cy="1944687"/>
          </a:xfrm>
          <a:prstGeom prst="leftBrace">
            <a:avLst>
              <a:gd name="adj1" fmla="val 11218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p>
        </p:txBody>
      </p:sp>
      <p:sp>
        <p:nvSpPr>
          <p:cNvPr id="63500" name="Rectangle 12"/>
          <p:cNvSpPr>
            <a:spLocks noChangeArrowheads="1"/>
          </p:cNvSpPr>
          <p:nvPr/>
        </p:nvSpPr>
        <p:spPr bwMode="auto">
          <a:xfrm>
            <a:off x="5303839" y="609195"/>
            <a:ext cx="60473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just" eaLnBrk="1" hangingPunct="1">
              <a:buFont typeface="Arial" panose="020B0604020202020204" pitchFamily="34" charset="0"/>
              <a:buChar char="•"/>
            </a:pPr>
            <a:r>
              <a:rPr lang="es-ES" altLang="es-ES" sz="2000" dirty="0" smtClean="0">
                <a:latin typeface="Cambria" panose="02040503050406030204" pitchFamily="18" charset="0"/>
                <a:ea typeface="Cambria" panose="02040503050406030204" pitchFamily="18" charset="0"/>
              </a:rPr>
              <a:t>Epitelio </a:t>
            </a:r>
            <a:r>
              <a:rPr lang="es-ES" altLang="es-ES" sz="2000" dirty="0" err="1">
                <a:latin typeface="Cambria" panose="02040503050406030204" pitchFamily="18" charset="0"/>
                <a:ea typeface="Cambria" panose="02040503050406030204" pitchFamily="18" charset="0"/>
              </a:rPr>
              <a:t>Pseudoestratificado</a:t>
            </a:r>
            <a:r>
              <a:rPr lang="es-ES" altLang="es-ES" sz="2000" dirty="0">
                <a:latin typeface="Cambria" panose="02040503050406030204" pitchFamily="18" charset="0"/>
                <a:ea typeface="Cambria" panose="02040503050406030204" pitchFamily="18" charset="0"/>
              </a:rPr>
              <a:t> Cilíndrico </a:t>
            </a:r>
            <a:r>
              <a:rPr lang="es-ES" altLang="es-ES" sz="2000" dirty="0" smtClean="0">
                <a:latin typeface="Cambria" panose="02040503050406030204" pitchFamily="18" charset="0"/>
                <a:ea typeface="Cambria" panose="02040503050406030204" pitchFamily="18" charset="0"/>
              </a:rPr>
              <a:t>Ciliado con </a:t>
            </a:r>
            <a:r>
              <a:rPr lang="es-ES" altLang="es-ES" sz="2000" dirty="0">
                <a:latin typeface="Cambria" panose="02040503050406030204" pitchFamily="18" charset="0"/>
                <a:ea typeface="Cambria" panose="02040503050406030204" pitchFamily="18" charset="0"/>
              </a:rPr>
              <a:t>células  caliciformes </a:t>
            </a:r>
            <a:r>
              <a:rPr lang="es-ES" altLang="es-ES" sz="2000" b="1" dirty="0">
                <a:latin typeface="Cambria" panose="02040503050406030204" pitchFamily="18" charset="0"/>
                <a:ea typeface="Cambria" panose="02040503050406030204" pitchFamily="18" charset="0"/>
              </a:rPr>
              <a:t>(Epitelio respiratorio)</a:t>
            </a:r>
          </a:p>
          <a:p>
            <a:pPr marL="342900" indent="-342900" algn="just">
              <a:buFont typeface="Arial" panose="020B0604020202020204" pitchFamily="34" charset="0"/>
              <a:buChar char="•"/>
            </a:pPr>
            <a:r>
              <a:rPr lang="es-ES" sz="2000" dirty="0" smtClean="0">
                <a:latin typeface="Cambria" panose="02040503050406030204" pitchFamily="18" charset="0"/>
                <a:ea typeface="Cambria" panose="02040503050406030204" pitchFamily="18" charset="0"/>
                <a:cs typeface="Verdana" panose="020B0604030504040204" pitchFamily="34" charset="0"/>
              </a:rPr>
              <a:t>Lámina </a:t>
            </a:r>
            <a:r>
              <a:rPr lang="es-ES" sz="2000" dirty="0">
                <a:latin typeface="Cambria" panose="02040503050406030204" pitchFamily="18" charset="0"/>
                <a:ea typeface="Cambria" panose="02040503050406030204" pitchFamily="18" charset="0"/>
                <a:cs typeface="Verdana" panose="020B0604030504040204" pitchFamily="34" charset="0"/>
              </a:rPr>
              <a:t>propia de tejido conectivo </a:t>
            </a:r>
            <a:r>
              <a:rPr lang="es-ES" sz="2000" dirty="0" smtClean="0">
                <a:latin typeface="Cambria" panose="02040503050406030204" pitchFamily="18" charset="0"/>
                <a:ea typeface="Cambria" panose="02040503050406030204" pitchFamily="18" charset="0"/>
                <a:cs typeface="Verdana" panose="020B0604030504040204" pitchFamily="34" charset="0"/>
              </a:rPr>
              <a:t>con </a:t>
            </a:r>
            <a:r>
              <a:rPr lang="es-ES" sz="2000" dirty="0">
                <a:latin typeface="Cambria" panose="02040503050406030204" pitchFamily="18" charset="0"/>
                <a:ea typeface="Cambria" panose="02040503050406030204" pitchFamily="18" charset="0"/>
                <a:cs typeface="Verdana" panose="020B0604030504040204" pitchFamily="34" charset="0"/>
              </a:rPr>
              <a:t>abundantes </a:t>
            </a:r>
            <a:r>
              <a:rPr lang="es-ES" sz="2000" b="1" dirty="0">
                <a:latin typeface="Cambria" panose="02040503050406030204" pitchFamily="18" charset="0"/>
                <a:ea typeface="Cambria" panose="02040503050406030204" pitchFamily="18" charset="0"/>
                <a:cs typeface="Verdana" panose="020B0604030504040204" pitchFamily="34" charset="0"/>
              </a:rPr>
              <a:t>plexos venosos</a:t>
            </a:r>
            <a:r>
              <a:rPr lang="es-ES" sz="2000" dirty="0">
                <a:latin typeface="Cambria" panose="02040503050406030204" pitchFamily="18" charset="0"/>
                <a:ea typeface="Cambria" panose="02040503050406030204" pitchFamily="18" charset="0"/>
                <a:cs typeface="Verdana" panose="020B0604030504040204" pitchFamily="34" charset="0"/>
              </a:rPr>
              <a:t>. </a:t>
            </a:r>
          </a:p>
          <a:p>
            <a:pPr marL="342900" indent="-342900" algn="just">
              <a:buFont typeface="Arial" panose="020B0604020202020204" pitchFamily="34" charset="0"/>
              <a:buChar char="•"/>
            </a:pPr>
            <a:r>
              <a:rPr lang="es-ES" sz="2000" dirty="0">
                <a:latin typeface="Cambria" panose="02040503050406030204" pitchFamily="18" charset="0"/>
                <a:ea typeface="Cambria" panose="02040503050406030204" pitchFamily="18" charset="0"/>
                <a:cs typeface="Verdana" panose="020B0604030504040204" pitchFamily="34" charset="0"/>
              </a:rPr>
              <a:t>Numerosas </a:t>
            </a:r>
            <a:r>
              <a:rPr lang="es-ES" sz="2000" b="1" dirty="0">
                <a:latin typeface="Cambria" panose="02040503050406030204" pitchFamily="18" charset="0"/>
                <a:ea typeface="Cambria" panose="02040503050406030204" pitchFamily="18" charset="0"/>
                <a:cs typeface="Verdana" panose="020B0604030504040204" pitchFamily="34" charset="0"/>
              </a:rPr>
              <a:t>glándulas</a:t>
            </a:r>
            <a:r>
              <a:rPr lang="es-ES" sz="2000" dirty="0">
                <a:latin typeface="Cambria" panose="02040503050406030204" pitchFamily="18" charset="0"/>
                <a:ea typeface="Cambria" panose="02040503050406030204" pitchFamily="18" charset="0"/>
                <a:cs typeface="Verdana" panose="020B0604030504040204" pitchFamily="34" charset="0"/>
              </a:rPr>
              <a:t> </a:t>
            </a:r>
            <a:r>
              <a:rPr lang="es-ES" sz="2000" b="1" dirty="0">
                <a:latin typeface="Cambria" panose="02040503050406030204" pitchFamily="18" charset="0"/>
                <a:ea typeface="Cambria" panose="02040503050406030204" pitchFamily="18" charset="0"/>
                <a:cs typeface="Verdana" panose="020B0604030504040204" pitchFamily="34" charset="0"/>
              </a:rPr>
              <a:t>mixtas</a:t>
            </a:r>
            <a:r>
              <a:rPr lang="es-ES" sz="2000" dirty="0">
                <a:latin typeface="Cambria" panose="02040503050406030204" pitchFamily="18" charset="0"/>
                <a:ea typeface="Cambria" panose="02040503050406030204" pitchFamily="18" charset="0"/>
                <a:cs typeface="Verdana" panose="020B0604030504040204" pitchFamily="34" charset="0"/>
              </a:rPr>
              <a:t> y gran cantidad de células del sistema inmune</a:t>
            </a:r>
          </a:p>
        </p:txBody>
      </p:sp>
      <p:pic>
        <p:nvPicPr>
          <p:cNvPr id="63501" name="Picture 13" descr="fosas nasale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708275"/>
            <a:ext cx="5991225" cy="3843338"/>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3"/>
          <p:cNvGrpSpPr>
            <a:grpSpLocks/>
          </p:cNvGrpSpPr>
          <p:nvPr/>
        </p:nvGrpSpPr>
        <p:grpSpPr bwMode="auto">
          <a:xfrm>
            <a:off x="1703388" y="3933825"/>
            <a:ext cx="3600450" cy="400050"/>
            <a:chOff x="113" y="2478"/>
            <a:chExt cx="2268" cy="252"/>
          </a:xfrm>
        </p:grpSpPr>
        <p:sp>
          <p:nvSpPr>
            <p:cNvPr id="63503" name="Text Box 15"/>
            <p:cNvSpPr txBox="1">
              <a:spLocks noChangeArrowheads="1"/>
            </p:cNvSpPr>
            <p:nvPr/>
          </p:nvSpPr>
          <p:spPr bwMode="auto">
            <a:xfrm>
              <a:off x="113" y="2478"/>
              <a:ext cx="1120"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Lámina Propia</a:t>
              </a:r>
            </a:p>
          </p:txBody>
        </p:sp>
        <p:sp>
          <p:nvSpPr>
            <p:cNvPr id="11282" name="Line 18"/>
            <p:cNvSpPr>
              <a:spLocks noChangeShapeType="1"/>
            </p:cNvSpPr>
            <p:nvPr/>
          </p:nvSpPr>
          <p:spPr bwMode="auto">
            <a:xfrm flipV="1">
              <a:off x="1338" y="2478"/>
              <a:ext cx="1043" cy="4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3" name="Group 22"/>
          <p:cNvGrpSpPr>
            <a:grpSpLocks/>
          </p:cNvGrpSpPr>
          <p:nvPr/>
        </p:nvGrpSpPr>
        <p:grpSpPr bwMode="auto">
          <a:xfrm>
            <a:off x="1774825" y="2997200"/>
            <a:ext cx="2808288" cy="730250"/>
            <a:chOff x="158" y="1888"/>
            <a:chExt cx="1769" cy="460"/>
          </a:xfrm>
        </p:grpSpPr>
        <p:sp>
          <p:nvSpPr>
            <p:cNvPr id="63502" name="Text Box 14"/>
            <p:cNvSpPr txBox="1">
              <a:spLocks noChangeArrowheads="1"/>
            </p:cNvSpPr>
            <p:nvPr/>
          </p:nvSpPr>
          <p:spPr bwMode="auto">
            <a:xfrm>
              <a:off x="158" y="1888"/>
              <a:ext cx="908" cy="460"/>
            </a:xfrm>
            <a:prstGeom prst="rect">
              <a:avLst/>
            </a:prstGeom>
            <a:noFill/>
            <a:ln w="28575">
              <a:solidFill>
                <a:srgbClr val="141100"/>
              </a:solidFill>
              <a:miter lim="800000"/>
              <a:headEnd/>
              <a:tailEnd/>
            </a:ln>
            <a:effectLst/>
            <a:extLst/>
          </p:spPr>
          <p:txBody>
            <a:bodyPr>
              <a:spAutoFit/>
            </a:bodyPr>
            <a:lstStyle/>
            <a:p>
              <a:pPr algn="ctr">
                <a:defRPr/>
              </a:pPr>
              <a:r>
                <a:rPr lang="es-ES"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Epitelio</a:t>
              </a:r>
            </a:p>
            <a:p>
              <a:pPr algn="ctr">
                <a:defRPr/>
              </a:pPr>
              <a:r>
                <a:rPr lang="es-ES"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PsCCCC</a:t>
              </a:r>
            </a:p>
          </p:txBody>
        </p:sp>
        <p:sp>
          <p:nvSpPr>
            <p:cNvPr id="11279" name="Line 17"/>
            <p:cNvSpPr>
              <a:spLocks noChangeShapeType="1"/>
            </p:cNvSpPr>
            <p:nvPr/>
          </p:nvSpPr>
          <p:spPr bwMode="auto">
            <a:xfrm>
              <a:off x="1066" y="2115"/>
              <a:ext cx="771" cy="45"/>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280" name="AutoShape 21"/>
            <p:cNvSpPr>
              <a:spLocks/>
            </p:cNvSpPr>
            <p:nvPr/>
          </p:nvSpPr>
          <p:spPr bwMode="auto">
            <a:xfrm>
              <a:off x="1882" y="1933"/>
              <a:ext cx="45" cy="363"/>
            </a:xfrm>
            <a:prstGeom prst="rightBrace">
              <a:avLst>
                <a:gd name="adj1" fmla="val 67222"/>
                <a:gd name="adj2" fmla="val 50000"/>
              </a:avLst>
            </a:prstGeom>
            <a:noFill/>
            <a:ln w="28575">
              <a:solidFill>
                <a:srgbClr val="141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4" name="Group 25"/>
          <p:cNvGrpSpPr>
            <a:grpSpLocks/>
          </p:cNvGrpSpPr>
          <p:nvPr/>
        </p:nvGrpSpPr>
        <p:grpSpPr bwMode="auto">
          <a:xfrm>
            <a:off x="1609726" y="4581526"/>
            <a:ext cx="3838575" cy="760413"/>
            <a:chOff x="54" y="2886"/>
            <a:chExt cx="2418" cy="479"/>
          </a:xfrm>
        </p:grpSpPr>
        <p:sp>
          <p:nvSpPr>
            <p:cNvPr id="63504" name="Text Box 16"/>
            <p:cNvSpPr txBox="1">
              <a:spLocks noChangeArrowheads="1"/>
            </p:cNvSpPr>
            <p:nvPr/>
          </p:nvSpPr>
          <p:spPr bwMode="auto">
            <a:xfrm>
              <a:off x="54" y="3113"/>
              <a:ext cx="1452" cy="252"/>
            </a:xfrm>
            <a:prstGeom prst="rect">
              <a:avLst/>
            </a:prstGeom>
            <a:noFill/>
            <a:ln w="28575">
              <a:solidFill>
                <a:srgbClr val="141100"/>
              </a:solidFill>
              <a:miter lim="800000"/>
              <a:headEnd/>
              <a:tailEnd/>
            </a:ln>
            <a:effectLst/>
            <a:extLst/>
          </p:spPr>
          <p:txBody>
            <a:bodyPr wrap="none">
              <a:spAutoFit/>
            </a:bodyPr>
            <a:lstStyle/>
            <a:p>
              <a:pPr>
                <a:defRPr/>
              </a:pPr>
              <a:r>
                <a:rPr lang="es-ES" sz="2000" b="1">
                  <a:latin typeface="Cambria" panose="02040503050406030204" pitchFamily="18" charset="0"/>
                  <a:ea typeface="Cambria" panose="02040503050406030204" pitchFamily="18" charset="0"/>
                </a:rPr>
                <a:t>Glándulas serosas</a:t>
              </a:r>
            </a:p>
          </p:txBody>
        </p:sp>
        <p:sp>
          <p:nvSpPr>
            <p:cNvPr id="11276" name="Line 19"/>
            <p:cNvSpPr>
              <a:spLocks noChangeShapeType="1"/>
            </p:cNvSpPr>
            <p:nvPr/>
          </p:nvSpPr>
          <p:spPr bwMode="auto">
            <a:xfrm flipV="1">
              <a:off x="1610" y="2886"/>
              <a:ext cx="408"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277" name="Line 24"/>
            <p:cNvSpPr>
              <a:spLocks noChangeShapeType="1"/>
            </p:cNvSpPr>
            <p:nvPr/>
          </p:nvSpPr>
          <p:spPr bwMode="auto">
            <a:xfrm flipV="1">
              <a:off x="1655" y="2886"/>
              <a:ext cx="817"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19" name="Text Box 20"/>
          <p:cNvSpPr txBox="1">
            <a:spLocks noChangeArrowheads="1"/>
          </p:cNvSpPr>
          <p:nvPr/>
        </p:nvSpPr>
        <p:spPr bwMode="auto">
          <a:xfrm>
            <a:off x="284279" y="54621"/>
            <a:ext cx="91427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sz="2800" b="1" dirty="0" smtClean="0">
                <a:latin typeface="Arial Black" panose="020B0A04020102020204" pitchFamily="34" charset="0"/>
              </a:rPr>
              <a:t>Región Respiratoria: estructura microscópica</a:t>
            </a:r>
            <a:endParaRPr lang="es-ES" altLang="es-ES" sz="2800" b="1" dirty="0">
              <a:latin typeface="Arial Black" panose="020B0A04020102020204" pitchFamily="34" charset="0"/>
            </a:endParaRPr>
          </a:p>
        </p:txBody>
      </p:sp>
    </p:spTree>
    <p:extLst>
      <p:ext uri="{BB962C8B-B14F-4D97-AF65-F5344CB8AC3E}">
        <p14:creationId xmlns:p14="http://schemas.microsoft.com/office/powerpoint/2010/main" val="1309185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96"/>
            <a:ext cx="7250474" cy="5443538"/>
          </a:xfrm>
          <a:prstGeom prst="rect">
            <a:avLst/>
          </a:prstGeom>
        </p:spPr>
      </p:pic>
      <p:pic>
        <p:nvPicPr>
          <p:cNvPr id="4" name="Imagen 3"/>
          <p:cNvPicPr>
            <a:picLocks noChangeAspect="1"/>
          </p:cNvPicPr>
          <p:nvPr/>
        </p:nvPicPr>
        <p:blipFill>
          <a:blip r:embed="rId3"/>
          <a:stretch>
            <a:fillRect/>
          </a:stretch>
        </p:blipFill>
        <p:spPr>
          <a:xfrm>
            <a:off x="6712168" y="52546"/>
            <a:ext cx="5448300" cy="28956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221" y="2851407"/>
            <a:ext cx="5173645" cy="3884288"/>
          </a:xfrm>
          <a:prstGeom prst="rect">
            <a:avLst/>
          </a:prstGeom>
        </p:spPr>
      </p:pic>
    </p:spTree>
    <p:extLst>
      <p:ext uri="{BB962C8B-B14F-4D97-AF65-F5344CB8AC3E}">
        <p14:creationId xmlns:p14="http://schemas.microsoft.com/office/powerpoint/2010/main" val="20118949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662152" y="285750"/>
            <a:ext cx="11193517" cy="1143000"/>
          </a:xfrm>
        </p:spPr>
        <p:txBody>
          <a:bodyPr>
            <a:normAutofit fontScale="90000"/>
          </a:bodyPr>
          <a:lstStyle/>
          <a:p>
            <a:pPr eaLnBrk="1" hangingPunct="1"/>
            <a:r>
              <a:rPr lang="es-ES" altLang="es-ES" sz="4000" dirty="0" smtClean="0">
                <a:latin typeface="Arial Black" panose="020B0A04020102020204" pitchFamily="34" charset="0"/>
              </a:rPr>
              <a:t>Características de la Pituitaria, membrana que recubre la cavidad nasal</a:t>
            </a:r>
            <a:endParaRPr lang="es-ES" altLang="es-ES" sz="4000" dirty="0">
              <a:latin typeface="Arial Black" panose="020B0A04020102020204" pitchFamily="34" charset="0"/>
            </a:endParaRPr>
          </a:p>
        </p:txBody>
      </p:sp>
      <p:sp>
        <p:nvSpPr>
          <p:cNvPr id="38915" name="Rectangle 3"/>
          <p:cNvSpPr>
            <a:spLocks noGrp="1" noRot="1" noChangeArrowheads="1"/>
          </p:cNvSpPr>
          <p:nvPr>
            <p:ph type="body" idx="1"/>
          </p:nvPr>
        </p:nvSpPr>
        <p:spPr>
          <a:xfrm>
            <a:off x="921626" y="1694794"/>
            <a:ext cx="10934043" cy="4525963"/>
          </a:xfrm>
        </p:spPr>
        <p:txBody>
          <a:bodyPr/>
          <a:lstStyle/>
          <a:p>
            <a:pPr algn="just" eaLnBrk="1" hangingPunct="1">
              <a:buFont typeface="Wingdings 2" panose="05020102010507070707" pitchFamily="18" charset="2"/>
              <a:buNone/>
            </a:pPr>
            <a:r>
              <a:rPr lang="es-ES" altLang="es-ES" dirty="0" smtClean="0">
                <a:latin typeface="Cambria" panose="02040503050406030204" pitchFamily="18" charset="0"/>
                <a:ea typeface="Cambria" panose="02040503050406030204" pitchFamily="18" charset="0"/>
              </a:rPr>
              <a:t>  Presencia de dispositivos  para la elaboración mecánica del aire inspirado:</a:t>
            </a:r>
          </a:p>
          <a:p>
            <a:pPr algn="just">
              <a:buClr>
                <a:srgbClr val="FF0000"/>
              </a:buClr>
              <a:buFont typeface="Symbol" panose="05050102010706020507" pitchFamily="18" charset="2"/>
              <a:buChar char=""/>
            </a:pPr>
            <a:r>
              <a:rPr lang="es-ES" altLang="es-ES" dirty="0" smtClean="0">
                <a:latin typeface="Cambria" panose="02040503050406030204" pitchFamily="18" charset="0"/>
                <a:ea typeface="Cambria" panose="02040503050406030204" pitchFamily="18" charset="0"/>
              </a:rPr>
              <a:t>Epitelio respiratorio</a:t>
            </a:r>
            <a:r>
              <a:rPr lang="es-ES" altLang="es-ES" dirty="0">
                <a:latin typeface="Cambria" panose="02040503050406030204" pitchFamily="18" charset="0"/>
                <a:ea typeface="Cambria" panose="02040503050406030204" pitchFamily="18" charset="0"/>
              </a:rPr>
              <a:t>: </a:t>
            </a:r>
            <a:r>
              <a:rPr lang="es-ES" altLang="es-ES" dirty="0" err="1" smtClean="0">
                <a:latin typeface="Cambria" panose="02040503050406030204" pitchFamily="18" charset="0"/>
                <a:ea typeface="Cambria" panose="02040503050406030204" pitchFamily="18" charset="0"/>
              </a:rPr>
              <a:t>pseudoestratificado</a:t>
            </a:r>
            <a:r>
              <a:rPr lang="es-ES" altLang="es-ES" dirty="0" smtClean="0">
                <a:latin typeface="Cambria" panose="02040503050406030204" pitchFamily="18" charset="0"/>
                <a:ea typeface="Cambria" panose="02040503050406030204" pitchFamily="18" charset="0"/>
              </a:rPr>
              <a:t> cilíndrico </a:t>
            </a:r>
            <a:r>
              <a:rPr lang="es-ES" altLang="es-ES" b="1" dirty="0">
                <a:latin typeface="Cambria" panose="02040503050406030204" pitchFamily="18" charset="0"/>
                <a:ea typeface="Cambria" panose="02040503050406030204" pitchFamily="18" charset="0"/>
              </a:rPr>
              <a:t>ciliado</a:t>
            </a:r>
            <a:r>
              <a:rPr lang="es-ES" altLang="es-ES" dirty="0" smtClean="0">
                <a:latin typeface="Cambria" panose="02040503050406030204" pitchFamily="18" charset="0"/>
                <a:ea typeface="Cambria" panose="02040503050406030204" pitchFamily="18" charset="0"/>
              </a:rPr>
              <a:t>, con células caliciformes (purifican el aire inspirado). </a:t>
            </a:r>
          </a:p>
          <a:p>
            <a:pPr algn="just" eaLnBrk="1" hangingPunct="1">
              <a:buClr>
                <a:srgbClr val="FF0000"/>
              </a:buClr>
              <a:buFont typeface="Symbol" panose="05050102010706020507" pitchFamily="18" charset="2"/>
              <a:buChar char=""/>
            </a:pPr>
            <a:r>
              <a:rPr lang="es-ES" altLang="es-ES" dirty="0" smtClean="0">
                <a:latin typeface="Cambria" panose="02040503050406030204" pitchFamily="18" charset="0"/>
                <a:ea typeface="Cambria" panose="02040503050406030204" pitchFamily="18" charset="0"/>
              </a:rPr>
              <a:t>Presencia de </a:t>
            </a:r>
            <a:r>
              <a:rPr lang="es-ES" altLang="es-ES" b="1" dirty="0" smtClean="0">
                <a:latin typeface="Cambria" panose="02040503050406030204" pitchFamily="18" charset="0"/>
                <a:ea typeface="Cambria" panose="02040503050406030204" pitchFamily="18" charset="0"/>
              </a:rPr>
              <a:t>glándulas mixtas</a:t>
            </a:r>
            <a:r>
              <a:rPr lang="es-ES" altLang="es-ES" dirty="0" smtClean="0">
                <a:latin typeface="Cambria" panose="02040503050406030204" pitchFamily="18" charset="0"/>
                <a:ea typeface="Cambria" panose="02040503050406030204" pitchFamily="18" charset="0"/>
              </a:rPr>
              <a:t> en la mucosa (cuyas secreciones humedecen el aire inspirado).</a:t>
            </a:r>
          </a:p>
          <a:p>
            <a:pPr algn="just">
              <a:buClr>
                <a:srgbClr val="FF0000"/>
              </a:buClr>
              <a:buFont typeface="Symbol" panose="05050102010706020507" pitchFamily="18" charset="2"/>
              <a:buChar char=""/>
            </a:pPr>
            <a:r>
              <a:rPr lang="es-ES" dirty="0">
                <a:latin typeface="Cambria" panose="02040503050406030204" pitchFamily="18" charset="0"/>
                <a:ea typeface="Cambria" panose="02040503050406030204" pitchFamily="18" charset="0"/>
                <a:cs typeface="Verdana" panose="020B0604030504040204" pitchFamily="34" charset="0"/>
              </a:rPr>
              <a:t>Plexos venosos en la lámina propia </a:t>
            </a:r>
            <a:r>
              <a:rPr lang="es-ES" dirty="0" smtClean="0">
                <a:latin typeface="Cambria" panose="02040503050406030204" pitchFamily="18" charset="0"/>
                <a:ea typeface="Cambria" panose="02040503050406030204" pitchFamily="18" charset="0"/>
                <a:cs typeface="Verdana" panose="020B0604030504040204" pitchFamily="34" charset="0"/>
              </a:rPr>
              <a:t>de las conchas nasales media </a:t>
            </a:r>
            <a:r>
              <a:rPr lang="es-ES" dirty="0">
                <a:latin typeface="Cambria" panose="02040503050406030204" pitchFamily="18" charset="0"/>
                <a:ea typeface="Cambria" panose="02040503050406030204" pitchFamily="18" charset="0"/>
                <a:cs typeface="Verdana" panose="020B0604030504040204" pitchFamily="34" charset="0"/>
              </a:rPr>
              <a:t>e inferior</a:t>
            </a:r>
            <a:r>
              <a:rPr lang="es-ES" altLang="es-ES" dirty="0" smtClean="0">
                <a:latin typeface="Cambria" panose="02040503050406030204" pitchFamily="18" charset="0"/>
                <a:ea typeface="Cambria" panose="02040503050406030204" pitchFamily="18" charset="0"/>
              </a:rPr>
              <a:t>, que calientan el aire inspirado. </a:t>
            </a:r>
          </a:p>
          <a:p>
            <a:pPr algn="just" eaLnBrk="1" hangingPunct="1">
              <a:buFont typeface="Wingdings" panose="05000000000000000000" pitchFamily="2" charset="2"/>
              <a:buNone/>
            </a:pPr>
            <a:r>
              <a:rPr lang="es-ES" altLang="es-ES" dirty="0" smtClean="0">
                <a:latin typeface="Cambria" panose="02040503050406030204" pitchFamily="18" charset="0"/>
                <a:ea typeface="Cambria" panose="02040503050406030204" pitchFamily="18" charset="0"/>
              </a:rPr>
              <a:t>          (</a:t>
            </a:r>
            <a:r>
              <a:rPr lang="es-ES" altLang="es-ES" dirty="0" err="1" smtClean="0">
                <a:latin typeface="Cambria" panose="02040503050406030204" pitchFamily="18" charset="0"/>
                <a:ea typeface="Cambria" panose="02040503050406030204" pitchFamily="18" charset="0"/>
              </a:rPr>
              <a:t>Epístaxis</a:t>
            </a:r>
            <a:r>
              <a:rPr lang="es-ES" altLang="es-ES" dirty="0" smtClean="0">
                <a:latin typeface="Cambria" panose="02040503050406030204" pitchFamily="18" charset="0"/>
                <a:ea typeface="Cambria" panose="02040503050406030204" pitchFamily="18" charset="0"/>
              </a:rPr>
              <a:t>: sangramiento nasal </a:t>
            </a:r>
            <a:r>
              <a:rPr lang="es-ES" altLang="es-ES" sz="2400" dirty="0">
                <a:latin typeface="Cambria" panose="02040503050406030204" pitchFamily="18" charset="0"/>
                <a:ea typeface="Cambria" panose="02040503050406030204" pitchFamily="18" charset="0"/>
              </a:rPr>
              <a:t>por trauma o HTA).</a:t>
            </a:r>
          </a:p>
        </p:txBody>
      </p:sp>
    </p:spTree>
    <p:extLst>
      <p:ext uri="{BB962C8B-B14F-4D97-AF65-F5344CB8AC3E}">
        <p14:creationId xmlns:p14="http://schemas.microsoft.com/office/powerpoint/2010/main" val="203205808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a:xfrm>
            <a:off x="1524000" y="457200"/>
            <a:ext cx="4648200" cy="2362200"/>
          </a:xfrm>
        </p:spPr>
        <p:txBody>
          <a:bodyPr/>
          <a:lstStyle/>
          <a:p>
            <a:pPr algn="ctr" eaLnBrk="1" hangingPunct="1"/>
            <a:r>
              <a:rPr lang="en-US" altLang="es-ES" sz="3600">
                <a:latin typeface="Arial Black" panose="020B0A04020102020204" pitchFamily="34" charset="0"/>
              </a:rPr>
              <a:t>Relaciones anatómicas </a:t>
            </a:r>
            <a:br>
              <a:rPr lang="en-US" altLang="es-ES" sz="3600">
                <a:latin typeface="Arial Black" panose="020B0A04020102020204" pitchFamily="34" charset="0"/>
              </a:rPr>
            </a:br>
            <a:r>
              <a:rPr lang="en-US" altLang="es-ES" sz="3600">
                <a:latin typeface="Arial Black" panose="020B0A04020102020204" pitchFamily="34" charset="0"/>
              </a:rPr>
              <a:t>de la cavidad nasal</a:t>
            </a:r>
          </a:p>
        </p:txBody>
      </p:sp>
      <p:graphicFrame>
        <p:nvGraphicFramePr>
          <p:cNvPr id="272387" name="Group 3"/>
          <p:cNvGraphicFramePr>
            <a:graphicFrameLocks noGrp="1"/>
          </p:cNvGraphicFramePr>
          <p:nvPr>
            <p:ph sz="half" idx="1"/>
            <p:extLst>
              <p:ext uri="{D42A27DB-BD31-4B8C-83A1-F6EECF244321}">
                <p14:modId xmlns:p14="http://schemas.microsoft.com/office/powerpoint/2010/main" val="1531891961"/>
              </p:ext>
            </p:extLst>
          </p:nvPr>
        </p:nvGraphicFramePr>
        <p:xfrm>
          <a:off x="1658938" y="3352800"/>
          <a:ext cx="9009062" cy="3505200"/>
        </p:xfrm>
        <a:graphic>
          <a:graphicData uri="http://schemas.openxmlformats.org/drawingml/2006/table">
            <a:tbl>
              <a:tblPr/>
              <a:tblGrid>
                <a:gridCol w="2455862">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11414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Arriba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Abajo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Posterior</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mente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22238"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Lateral</a:t>
                      </a:r>
                    </a:p>
                    <a:p>
                      <a:pPr marL="122238"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mente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6378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Seno frontal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Fosa</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craneal</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ant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Seno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esfenoidal</a:t>
                      </a:r>
                      <a:endPar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Fosa</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craneal</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media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Cavidad</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bucal</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a:t>
                      </a:r>
                      <a:r>
                        <a:rPr kumimoji="0" lang="en-US" sz="18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separada</a:t>
                      </a: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de </a:t>
                      </a:r>
                      <a:r>
                        <a:rPr kumimoji="0" lang="en-US" sz="18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ella</a:t>
                      </a: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por</a:t>
                      </a: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el </a:t>
                      </a:r>
                      <a:r>
                        <a:rPr kumimoji="0" lang="en-US" sz="18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Paladar</a:t>
                      </a: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18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óseo</a:t>
                      </a: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Comunica</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con la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Nasofaringe</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Órbita</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senos</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maxilar</a:t>
                      </a: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y </a:t>
                      </a:r>
                      <a:r>
                        <a:rPr kumimoji="0" lang="en-US" sz="2400" b="0" i="0" u="none" strike="noStrike" cap="none" normalizeH="0" baseline="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etmoidal</a:t>
                      </a: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9956" name="Picture 20" descr="Conchas nasa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77548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orte sagital de cabeza y cuel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4736" y="1295400"/>
            <a:ext cx="33067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8"/>
          <p:cNvSpPr txBox="1">
            <a:spLocks noChangeArrowheads="1"/>
          </p:cNvSpPr>
          <p:nvPr/>
        </p:nvSpPr>
        <p:spPr bwMode="auto">
          <a:xfrm>
            <a:off x="909889" y="1269523"/>
            <a:ext cx="6357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ES" altLang="es-ES" sz="2000" b="1" dirty="0">
                <a:solidFill>
                  <a:srgbClr val="000000"/>
                </a:solidFill>
              </a:rPr>
              <a:t>Conducto  </a:t>
            </a:r>
            <a:r>
              <a:rPr lang="es-ES" altLang="es-ES" sz="2000" b="1" dirty="0" err="1">
                <a:solidFill>
                  <a:srgbClr val="000000"/>
                </a:solidFill>
              </a:rPr>
              <a:t>musculomembranoso</a:t>
            </a:r>
            <a:r>
              <a:rPr lang="es-ES" altLang="es-ES" sz="2000" b="1" dirty="0">
                <a:solidFill>
                  <a:srgbClr val="000000"/>
                </a:solidFill>
              </a:rPr>
              <a:t>, </a:t>
            </a:r>
          </a:p>
          <a:p>
            <a:pPr eaLnBrk="1" hangingPunct="1">
              <a:spcBef>
                <a:spcPct val="0"/>
              </a:spcBef>
              <a:buClrTx/>
              <a:buSzTx/>
              <a:buFontTx/>
              <a:buNone/>
            </a:pPr>
            <a:r>
              <a:rPr lang="es-ES" altLang="es-ES" sz="2000" b="1" dirty="0">
                <a:solidFill>
                  <a:srgbClr val="0000FF"/>
                </a:solidFill>
              </a:rPr>
              <a:t>Longitud</a:t>
            </a:r>
            <a:r>
              <a:rPr lang="es-ES" altLang="es-ES" sz="2000" b="1" dirty="0">
                <a:solidFill>
                  <a:srgbClr val="000000"/>
                </a:solidFill>
              </a:rPr>
              <a:t> 12-14 cm.</a:t>
            </a:r>
          </a:p>
          <a:p>
            <a:pPr eaLnBrk="1" hangingPunct="1">
              <a:spcBef>
                <a:spcPct val="0"/>
              </a:spcBef>
              <a:buClrTx/>
              <a:buSzTx/>
              <a:buFontTx/>
              <a:buNone/>
            </a:pPr>
            <a:r>
              <a:rPr lang="es-ES" altLang="es-ES" sz="2000" b="1" dirty="0">
                <a:solidFill>
                  <a:srgbClr val="0000FF"/>
                </a:solidFill>
              </a:rPr>
              <a:t>Funciones</a:t>
            </a:r>
            <a:r>
              <a:rPr lang="es-ES" altLang="es-ES" sz="2000" b="1" dirty="0">
                <a:solidFill>
                  <a:srgbClr val="000000"/>
                </a:solidFill>
              </a:rPr>
              <a:t>: digestiva y respiratoria</a:t>
            </a:r>
            <a:endParaRPr lang="en-US" altLang="es-ES" sz="2000" b="1" dirty="0">
              <a:solidFill>
                <a:srgbClr val="000000"/>
              </a:solidFill>
            </a:endParaRPr>
          </a:p>
        </p:txBody>
      </p:sp>
      <p:sp>
        <p:nvSpPr>
          <p:cNvPr id="49156" name="AutoShape 9"/>
          <p:cNvSpPr>
            <a:spLocks/>
          </p:cNvSpPr>
          <p:nvPr/>
        </p:nvSpPr>
        <p:spPr bwMode="auto">
          <a:xfrm rot="21334803">
            <a:off x="9028632" y="2537172"/>
            <a:ext cx="316590" cy="2126871"/>
          </a:xfrm>
          <a:prstGeom prst="rightBrace">
            <a:avLst>
              <a:gd name="adj1" fmla="val 139211"/>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ES" altLang="es-ES" sz="1800">
              <a:latin typeface="Arial" panose="020B0604020202020204" pitchFamily="34" charset="0"/>
            </a:endParaRPr>
          </a:p>
        </p:txBody>
      </p:sp>
      <p:sp>
        <p:nvSpPr>
          <p:cNvPr id="49157" name="Line 11"/>
          <p:cNvSpPr>
            <a:spLocks noChangeShapeType="1"/>
          </p:cNvSpPr>
          <p:nvPr/>
        </p:nvSpPr>
        <p:spPr bwMode="auto">
          <a:xfrm flipH="1">
            <a:off x="9426707" y="3285331"/>
            <a:ext cx="1008062" cy="287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9158" name="1 Título"/>
          <p:cNvSpPr>
            <a:spLocks noGrp="1"/>
          </p:cNvSpPr>
          <p:nvPr>
            <p:ph type="title"/>
          </p:nvPr>
        </p:nvSpPr>
        <p:spPr>
          <a:xfrm>
            <a:off x="1828800" y="357188"/>
            <a:ext cx="8839200" cy="838200"/>
          </a:xfrm>
        </p:spPr>
        <p:txBody>
          <a:bodyPr>
            <a:normAutofit fontScale="90000"/>
          </a:bodyPr>
          <a:lstStyle/>
          <a:p>
            <a:r>
              <a:rPr lang="es-ES" altLang="es-ES" sz="3200">
                <a:latin typeface="Arial Black" panose="020B0A04020102020204" pitchFamily="34" charset="0"/>
              </a:rPr>
              <a:t>Faringe. Función. Situación. Extensión . </a:t>
            </a:r>
          </a:p>
        </p:txBody>
      </p:sp>
      <p:sp>
        <p:nvSpPr>
          <p:cNvPr id="9" name="8 Rectángulo"/>
          <p:cNvSpPr/>
          <p:nvPr/>
        </p:nvSpPr>
        <p:spPr>
          <a:xfrm>
            <a:off x="710415" y="2359658"/>
            <a:ext cx="6015038" cy="4154984"/>
          </a:xfrm>
          <a:prstGeom prst="rect">
            <a:avLst/>
          </a:prstGeom>
        </p:spPr>
        <p:txBody>
          <a:bodyPr>
            <a:spAutoFit/>
          </a:bodyPr>
          <a:lstStyle/>
          <a:p>
            <a:pPr eaLnBrk="1" hangingPunct="1">
              <a:defRPr/>
            </a:pPr>
            <a:r>
              <a:rPr lang="es-ES" sz="2400" b="1" dirty="0">
                <a:latin typeface="Cambria" panose="02040503050406030204" pitchFamily="18" charset="0"/>
                <a:ea typeface="Cambria" panose="02040503050406030204" pitchFamily="18" charset="0"/>
                <a:cs typeface="Arial" charset="0"/>
              </a:rPr>
              <a:t>Situación</a:t>
            </a:r>
            <a:r>
              <a:rPr lang="es-ES" sz="2400" dirty="0">
                <a:latin typeface="Cambria" panose="02040503050406030204" pitchFamily="18" charset="0"/>
                <a:ea typeface="Cambria" panose="02040503050406030204" pitchFamily="18" charset="0"/>
                <a:cs typeface="Arial" charset="0"/>
              </a:rPr>
              <a:t>: </a:t>
            </a:r>
          </a:p>
          <a:p>
            <a:pPr eaLnBrk="1" hangingPunct="1">
              <a:defRPr/>
            </a:pPr>
            <a:r>
              <a:rPr lang="es-ES" sz="2400" dirty="0">
                <a:latin typeface="Cambria" panose="02040503050406030204" pitchFamily="18" charset="0"/>
                <a:ea typeface="Cambria" panose="02040503050406030204" pitchFamily="18" charset="0"/>
                <a:cs typeface="Arial" charset="0"/>
              </a:rPr>
              <a:t>Delante de la porción basilar del occipital y las 6 primeras vértebras cervicales y por detrás de </a:t>
            </a:r>
            <a:r>
              <a:rPr lang="es-ES" sz="2400" dirty="0" smtClean="0">
                <a:latin typeface="Cambria" panose="02040503050406030204" pitchFamily="18" charset="0"/>
                <a:ea typeface="Cambria" panose="02040503050406030204" pitchFamily="18" charset="0"/>
                <a:cs typeface="Arial" charset="0"/>
              </a:rPr>
              <a:t>la cavidad </a:t>
            </a:r>
            <a:r>
              <a:rPr lang="es-ES" sz="2400" dirty="0">
                <a:latin typeface="Cambria" panose="02040503050406030204" pitchFamily="18" charset="0"/>
                <a:ea typeface="Cambria" panose="02040503050406030204" pitchFamily="18" charset="0"/>
                <a:cs typeface="Arial" charset="0"/>
              </a:rPr>
              <a:t>nasal, bucal y laringe.</a:t>
            </a:r>
          </a:p>
          <a:p>
            <a:pPr eaLnBrk="1" hangingPunct="1">
              <a:defRPr/>
            </a:pPr>
            <a:endParaRPr lang="es-ES" sz="2400" dirty="0">
              <a:latin typeface="Cambria" panose="02040503050406030204" pitchFamily="18" charset="0"/>
              <a:ea typeface="Cambria" panose="02040503050406030204" pitchFamily="18" charset="0"/>
              <a:cs typeface="Arial" charset="0"/>
            </a:endParaRPr>
          </a:p>
          <a:p>
            <a:pPr eaLnBrk="1" hangingPunct="1">
              <a:defRPr/>
            </a:pPr>
            <a:r>
              <a:rPr lang="es-ES" sz="2400" b="1" dirty="0">
                <a:latin typeface="Cambria" panose="02040503050406030204" pitchFamily="18" charset="0"/>
                <a:ea typeface="Cambria" panose="02040503050406030204" pitchFamily="18" charset="0"/>
                <a:cs typeface="Arial" charset="0"/>
              </a:rPr>
              <a:t>Extensión</a:t>
            </a:r>
            <a:r>
              <a:rPr lang="es-ES" sz="2400" dirty="0">
                <a:latin typeface="Cambria" panose="02040503050406030204" pitchFamily="18" charset="0"/>
                <a:ea typeface="Cambria" panose="02040503050406030204" pitchFamily="18" charset="0"/>
                <a:cs typeface="Arial" charset="0"/>
              </a:rPr>
              <a:t>:</a:t>
            </a:r>
          </a:p>
          <a:p>
            <a:pPr eaLnBrk="1" hangingPunct="1">
              <a:defRPr/>
            </a:pPr>
            <a:r>
              <a:rPr lang="es-ES" sz="2400" dirty="0">
                <a:latin typeface="Cambria" panose="02040503050406030204" pitchFamily="18" charset="0"/>
                <a:ea typeface="Cambria" panose="02040503050406030204" pitchFamily="18" charset="0"/>
                <a:cs typeface="Arial" charset="0"/>
              </a:rPr>
              <a:t>Desde la base del cráneo (insertada en el tubérculo faríngeo de la porción basilar del occipital), hasta el nivel de la VI vértebra cervical  o el borde inferior del </a:t>
            </a:r>
          </a:p>
          <a:p>
            <a:pPr eaLnBrk="1" hangingPunct="1">
              <a:defRPr/>
            </a:pPr>
            <a:r>
              <a:rPr lang="es-ES" sz="2400" dirty="0">
                <a:latin typeface="Cambria" panose="02040503050406030204" pitchFamily="18" charset="0"/>
                <a:ea typeface="Cambria" panose="02040503050406030204" pitchFamily="18" charset="0"/>
                <a:cs typeface="Arial" charset="0"/>
              </a:rPr>
              <a:t>cartílago </a:t>
            </a:r>
            <a:r>
              <a:rPr lang="es-ES" sz="2400" dirty="0" smtClean="0">
                <a:latin typeface="Cambria" panose="02040503050406030204" pitchFamily="18" charset="0"/>
                <a:ea typeface="Cambria" panose="02040503050406030204" pitchFamily="18" charset="0"/>
                <a:cs typeface="Arial" charset="0"/>
              </a:rPr>
              <a:t>cricoides de la laringe. </a:t>
            </a:r>
            <a:endParaRPr lang="es-ES" sz="2400" dirty="0">
              <a:latin typeface="Cambria" panose="02040503050406030204" pitchFamily="18" charset="0"/>
              <a:ea typeface="Cambria" panose="02040503050406030204" pitchFamily="18" charset="0"/>
              <a:cs typeface="Arial" charset="0"/>
            </a:endParaRPr>
          </a:p>
        </p:txBody>
      </p:sp>
      <p:sp>
        <p:nvSpPr>
          <p:cNvPr id="11" name="Line 3"/>
          <p:cNvSpPr>
            <a:spLocks noChangeShapeType="1"/>
          </p:cNvSpPr>
          <p:nvPr/>
        </p:nvSpPr>
        <p:spPr bwMode="auto">
          <a:xfrm flipH="1">
            <a:off x="8782910" y="2667000"/>
            <a:ext cx="152400" cy="14478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2" name="Line 4"/>
          <p:cNvSpPr>
            <a:spLocks noChangeShapeType="1"/>
          </p:cNvSpPr>
          <p:nvPr/>
        </p:nvSpPr>
        <p:spPr bwMode="auto">
          <a:xfrm>
            <a:off x="8782910" y="4114800"/>
            <a:ext cx="304800" cy="12954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3" name="Line 5"/>
          <p:cNvSpPr>
            <a:spLocks noChangeShapeType="1"/>
          </p:cNvSpPr>
          <p:nvPr/>
        </p:nvSpPr>
        <p:spPr bwMode="auto">
          <a:xfrm flipV="1">
            <a:off x="7030310" y="2667000"/>
            <a:ext cx="152400" cy="3048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4" name="Line 6"/>
          <p:cNvSpPr>
            <a:spLocks noChangeShapeType="1"/>
          </p:cNvSpPr>
          <p:nvPr/>
        </p:nvSpPr>
        <p:spPr bwMode="auto">
          <a:xfrm flipV="1">
            <a:off x="7335110" y="2362200"/>
            <a:ext cx="304800" cy="1524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5" name="Line 7"/>
          <p:cNvSpPr>
            <a:spLocks noChangeShapeType="1"/>
          </p:cNvSpPr>
          <p:nvPr/>
        </p:nvSpPr>
        <p:spPr bwMode="auto">
          <a:xfrm>
            <a:off x="7944710" y="2286000"/>
            <a:ext cx="457200" cy="762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6" name="Line 8"/>
          <p:cNvSpPr>
            <a:spLocks noChangeShapeType="1"/>
          </p:cNvSpPr>
          <p:nvPr/>
        </p:nvSpPr>
        <p:spPr bwMode="auto">
          <a:xfrm>
            <a:off x="8630510" y="2514600"/>
            <a:ext cx="304800" cy="15240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7" name="Line 9"/>
          <p:cNvSpPr>
            <a:spLocks noChangeShapeType="1"/>
          </p:cNvSpPr>
          <p:nvPr/>
        </p:nvSpPr>
        <p:spPr bwMode="auto">
          <a:xfrm>
            <a:off x="7030310" y="3200400"/>
            <a:ext cx="533400" cy="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8" name="Line 10"/>
          <p:cNvSpPr>
            <a:spLocks noChangeShapeType="1"/>
          </p:cNvSpPr>
          <p:nvPr/>
        </p:nvSpPr>
        <p:spPr bwMode="auto">
          <a:xfrm flipV="1">
            <a:off x="7487510" y="2895600"/>
            <a:ext cx="228600" cy="30480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19" name="Line 11"/>
          <p:cNvSpPr>
            <a:spLocks noChangeShapeType="1"/>
          </p:cNvSpPr>
          <p:nvPr/>
        </p:nvSpPr>
        <p:spPr bwMode="auto">
          <a:xfrm>
            <a:off x="7716110" y="2895600"/>
            <a:ext cx="685800" cy="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20" name="Line 12"/>
          <p:cNvSpPr>
            <a:spLocks noChangeShapeType="1"/>
          </p:cNvSpPr>
          <p:nvPr/>
        </p:nvSpPr>
        <p:spPr bwMode="auto">
          <a:xfrm>
            <a:off x="8401910" y="2895600"/>
            <a:ext cx="228600" cy="22860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21" name="Line 13"/>
          <p:cNvSpPr>
            <a:spLocks noChangeShapeType="1"/>
          </p:cNvSpPr>
          <p:nvPr/>
        </p:nvSpPr>
        <p:spPr bwMode="auto">
          <a:xfrm>
            <a:off x="8630510" y="3124200"/>
            <a:ext cx="304800" cy="60960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22" name="Line 14">
            <a:hlinkClick r:id="rId4" action="ppaction://hlinksldjump"/>
          </p:cNvPr>
          <p:cNvSpPr>
            <a:spLocks noChangeShapeType="1"/>
          </p:cNvSpPr>
          <p:nvPr/>
        </p:nvSpPr>
        <p:spPr bwMode="auto">
          <a:xfrm>
            <a:off x="8952773" y="3716338"/>
            <a:ext cx="533400" cy="2133600"/>
          </a:xfrm>
          <a:prstGeom prst="line">
            <a:avLst/>
          </a:prstGeom>
          <a:noFill/>
          <a:ln w="38100">
            <a:solidFill>
              <a:srgbClr val="66FF33"/>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3" name="Rectángulo 2"/>
          <p:cNvSpPr/>
          <p:nvPr/>
        </p:nvSpPr>
        <p:spPr>
          <a:xfrm>
            <a:off x="10464607" y="3048000"/>
            <a:ext cx="1317092" cy="369332"/>
          </a:xfrm>
          <a:prstGeom prst="rect">
            <a:avLst/>
          </a:prstGeom>
        </p:spPr>
        <p:txBody>
          <a:bodyPr wrap="none">
            <a:spAutoFit/>
          </a:bodyPr>
          <a:lstStyle/>
          <a:p>
            <a:r>
              <a:rPr lang="es-ES" altLang="es-ES" b="1" dirty="0">
                <a:solidFill>
                  <a:srgbClr val="000000"/>
                </a:solidFill>
                <a:latin typeface="Arial Black" panose="020B0A04020102020204" pitchFamily="34" charset="0"/>
              </a:rPr>
              <a:t>FARINGE</a:t>
            </a:r>
            <a:endParaRPr lang="es-ES" dirty="0"/>
          </a:p>
        </p:txBody>
      </p:sp>
    </p:spTree>
    <p:extLst>
      <p:ext uri="{BB962C8B-B14F-4D97-AF65-F5344CB8AC3E}">
        <p14:creationId xmlns:p14="http://schemas.microsoft.com/office/powerpoint/2010/main" val="698042177"/>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Lx from behi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0072" y="2813884"/>
            <a:ext cx="3121899" cy="395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2"/>
          <p:cNvGraphicFramePr>
            <a:graphicFrameLocks noChangeAspect="1"/>
          </p:cNvGraphicFramePr>
          <p:nvPr/>
        </p:nvGraphicFramePr>
        <p:xfrm>
          <a:off x="3216276" y="0"/>
          <a:ext cx="6010275" cy="6858000"/>
        </p:xfrm>
        <a:graphic>
          <a:graphicData uri="http://schemas.openxmlformats.org/presentationml/2006/ole">
            <mc:AlternateContent xmlns:mc="http://schemas.openxmlformats.org/markup-compatibility/2006">
              <mc:Choice xmlns:v="urn:schemas-microsoft-com:vml" Requires="v">
                <p:oleObj spid="_x0000_s2095" name="Fotografía de Photo Editor" r:id="rId5" imgW="3438095" imgH="3924848" progId="MSPhotoEd.3">
                  <p:embed/>
                </p:oleObj>
              </mc:Choice>
              <mc:Fallback>
                <p:oleObj name="Fotografía de Photo Editor" r:id="rId5" imgW="3438095" imgH="3924848" progId="MSPhotoEd.3">
                  <p:embed/>
                  <p:pic>
                    <p:nvPicPr>
                      <p:cNvPr id="205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6276" y="0"/>
                        <a:ext cx="60102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oleObj>
              </mc:Fallback>
            </mc:AlternateContent>
          </a:graphicData>
        </a:graphic>
      </p:graphicFrame>
      <p:grpSp>
        <p:nvGrpSpPr>
          <p:cNvPr id="2" name="Group 3"/>
          <p:cNvGrpSpPr>
            <a:grpSpLocks/>
          </p:cNvGrpSpPr>
          <p:nvPr/>
        </p:nvGrpSpPr>
        <p:grpSpPr bwMode="auto">
          <a:xfrm>
            <a:off x="6653213" y="1700213"/>
            <a:ext cx="2468562" cy="2520950"/>
            <a:chOff x="3231" y="1071"/>
            <a:chExt cx="1555" cy="1588"/>
          </a:xfrm>
        </p:grpSpPr>
        <p:grpSp>
          <p:nvGrpSpPr>
            <p:cNvPr id="2057" name="Group 4"/>
            <p:cNvGrpSpPr>
              <a:grpSpLocks/>
            </p:cNvGrpSpPr>
            <p:nvPr/>
          </p:nvGrpSpPr>
          <p:grpSpPr bwMode="auto">
            <a:xfrm>
              <a:off x="3231" y="1071"/>
              <a:ext cx="1555" cy="1588"/>
              <a:chOff x="3231" y="1071"/>
              <a:chExt cx="1555" cy="1588"/>
            </a:xfrm>
          </p:grpSpPr>
          <p:sp>
            <p:nvSpPr>
              <p:cNvPr id="2059" name="AutoShape 5"/>
              <p:cNvSpPr>
                <a:spLocks/>
              </p:cNvSpPr>
              <p:nvPr/>
            </p:nvSpPr>
            <p:spPr bwMode="auto">
              <a:xfrm>
                <a:off x="3231" y="1071"/>
                <a:ext cx="227" cy="1588"/>
              </a:xfrm>
              <a:prstGeom prst="rightBrace">
                <a:avLst>
                  <a:gd name="adj1" fmla="val 58297"/>
                  <a:gd name="adj2" fmla="val 50000"/>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onstantia" panose="02030602050306030303" pitchFamily="18" charset="0"/>
                </a:endParaRPr>
              </a:p>
            </p:txBody>
          </p:sp>
          <p:sp>
            <p:nvSpPr>
              <p:cNvPr id="2060" name="Text Box 6"/>
              <p:cNvSpPr txBox="1">
                <a:spLocks noChangeArrowheads="1"/>
              </p:cNvSpPr>
              <p:nvPr/>
            </p:nvSpPr>
            <p:spPr bwMode="auto">
              <a:xfrm>
                <a:off x="4092" y="1748"/>
                <a:ext cx="6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Faringe</a:t>
                </a:r>
              </a:p>
            </p:txBody>
          </p:sp>
        </p:grpSp>
        <p:sp>
          <p:nvSpPr>
            <p:cNvPr id="2058" name="Line 7"/>
            <p:cNvSpPr>
              <a:spLocks noChangeShapeType="1"/>
            </p:cNvSpPr>
            <p:nvPr/>
          </p:nvSpPr>
          <p:spPr bwMode="auto">
            <a:xfrm flipH="1" flipV="1">
              <a:off x="3424" y="1842"/>
              <a:ext cx="681" cy="4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
        <p:nvSpPr>
          <p:cNvPr id="2052" name="Text Box 8"/>
          <p:cNvSpPr txBox="1">
            <a:spLocks noChangeArrowheads="1"/>
          </p:cNvSpPr>
          <p:nvPr/>
        </p:nvSpPr>
        <p:spPr bwMode="auto">
          <a:xfrm>
            <a:off x="95942" y="141372"/>
            <a:ext cx="45581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400" b="1" dirty="0">
                <a:solidFill>
                  <a:srgbClr val="000000"/>
                </a:solidFill>
                <a:latin typeface="Arial Black" panose="020B0A04020102020204" pitchFamily="34" charset="0"/>
              </a:rPr>
              <a:t>FARINGE</a:t>
            </a:r>
            <a:r>
              <a:rPr lang="es-ES" altLang="es-ES" sz="2400" b="1" dirty="0" smtClean="0">
                <a:solidFill>
                  <a:srgbClr val="000000"/>
                </a:solidFill>
                <a:latin typeface="Arial Black" panose="020B0A04020102020204" pitchFamily="34" charset="0"/>
              </a:rPr>
              <a:t>:</a:t>
            </a:r>
            <a:endParaRPr lang="es-ES" altLang="es-ES" sz="2400" b="1" dirty="0">
              <a:solidFill>
                <a:srgbClr val="000000"/>
              </a:solidFill>
              <a:latin typeface="Arial Black" panose="020B0A04020102020204" pitchFamily="34" charset="0"/>
            </a:endParaRPr>
          </a:p>
          <a:p>
            <a:pPr algn="ctr" eaLnBrk="1" hangingPunct="1"/>
            <a:r>
              <a:rPr lang="en-US" altLang="es-ES" sz="2400" b="1" dirty="0" err="1" smtClean="0">
                <a:solidFill>
                  <a:srgbClr val="000000"/>
                </a:solidFill>
                <a:latin typeface="Arial Black" panose="020B0A04020102020204" pitchFamily="34" charset="0"/>
              </a:rPr>
              <a:t>Porciones</a:t>
            </a:r>
            <a:r>
              <a:rPr lang="en-US" altLang="es-ES" sz="2400" b="1" dirty="0" smtClean="0">
                <a:solidFill>
                  <a:srgbClr val="000000"/>
                </a:solidFill>
                <a:latin typeface="Arial Black" panose="020B0A04020102020204" pitchFamily="34" charset="0"/>
              </a:rPr>
              <a:t>. </a:t>
            </a:r>
            <a:r>
              <a:rPr lang="en-US" altLang="es-ES" sz="2400" b="1" dirty="0" err="1" smtClean="0">
                <a:solidFill>
                  <a:srgbClr val="000000"/>
                </a:solidFill>
                <a:latin typeface="Arial Black" panose="020B0A04020102020204" pitchFamily="34" charset="0"/>
              </a:rPr>
              <a:t>Comunicación</a:t>
            </a:r>
            <a:r>
              <a:rPr lang="en-US" altLang="es-ES" sz="2400" b="1" dirty="0" smtClean="0">
                <a:solidFill>
                  <a:srgbClr val="000000"/>
                </a:solidFill>
                <a:latin typeface="Arial Black" panose="020B0A04020102020204" pitchFamily="34" charset="0"/>
              </a:rPr>
              <a:t>.</a:t>
            </a:r>
          </a:p>
          <a:p>
            <a:pPr algn="ctr" eaLnBrk="1" hangingPunct="1"/>
            <a:r>
              <a:rPr lang="en-US" altLang="es-ES" sz="2400" b="1" dirty="0" err="1" smtClean="0">
                <a:solidFill>
                  <a:srgbClr val="000000"/>
                </a:solidFill>
                <a:latin typeface="Arial Black" panose="020B0A04020102020204" pitchFamily="34" charset="0"/>
              </a:rPr>
              <a:t>Funciones</a:t>
            </a:r>
            <a:endParaRPr lang="es-ES" altLang="es-ES" sz="2400" b="1" dirty="0">
              <a:solidFill>
                <a:srgbClr val="000000"/>
              </a:solidFill>
              <a:latin typeface="Arial Black" panose="020B0A04020102020204" pitchFamily="34" charset="0"/>
            </a:endParaRPr>
          </a:p>
        </p:txBody>
      </p:sp>
      <p:sp>
        <p:nvSpPr>
          <p:cNvPr id="10" name="9 Elipse"/>
          <p:cNvSpPr/>
          <p:nvPr/>
        </p:nvSpPr>
        <p:spPr>
          <a:xfrm>
            <a:off x="6319085" y="1785939"/>
            <a:ext cx="342900" cy="48577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Cambria" panose="02040503050406030204" pitchFamily="18" charset="0"/>
                <a:ea typeface="Cambria" panose="02040503050406030204" pitchFamily="18" charset="0"/>
              </a:rPr>
              <a:t>1</a:t>
            </a:r>
            <a:endParaRPr lang="es-ES" sz="2400" b="1" dirty="0">
              <a:solidFill>
                <a:schemeClr val="tx1"/>
              </a:solidFill>
              <a:latin typeface="Cambria" panose="02040503050406030204" pitchFamily="18" charset="0"/>
              <a:ea typeface="Cambria" panose="02040503050406030204" pitchFamily="18" charset="0"/>
            </a:endParaRPr>
          </a:p>
        </p:txBody>
      </p:sp>
      <p:sp>
        <p:nvSpPr>
          <p:cNvPr id="11" name="10 Elipse"/>
          <p:cNvSpPr/>
          <p:nvPr/>
        </p:nvSpPr>
        <p:spPr>
          <a:xfrm>
            <a:off x="6310313" y="2689226"/>
            <a:ext cx="342900" cy="48577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Cambria" panose="02040503050406030204" pitchFamily="18" charset="0"/>
                <a:ea typeface="Cambria" panose="02040503050406030204" pitchFamily="18" charset="0"/>
              </a:rPr>
              <a:t>2</a:t>
            </a:r>
            <a:endParaRPr lang="es-ES" sz="2400" b="1" dirty="0">
              <a:solidFill>
                <a:schemeClr val="tx1"/>
              </a:solidFill>
              <a:latin typeface="Cambria" panose="02040503050406030204" pitchFamily="18" charset="0"/>
              <a:ea typeface="Cambria" panose="02040503050406030204" pitchFamily="18" charset="0"/>
            </a:endParaRPr>
          </a:p>
        </p:txBody>
      </p:sp>
      <p:sp>
        <p:nvSpPr>
          <p:cNvPr id="12" name="11 Elipse"/>
          <p:cNvSpPr/>
          <p:nvPr/>
        </p:nvSpPr>
        <p:spPr>
          <a:xfrm>
            <a:off x="6453188" y="3357564"/>
            <a:ext cx="342900" cy="48577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Cambria" panose="02040503050406030204" pitchFamily="18" charset="0"/>
                <a:ea typeface="Cambria" panose="02040503050406030204" pitchFamily="18" charset="0"/>
              </a:rPr>
              <a:t>3</a:t>
            </a:r>
            <a:endParaRPr lang="es-ES" sz="2400" b="1" dirty="0">
              <a:solidFill>
                <a:schemeClr val="tx1"/>
              </a:solidFill>
              <a:latin typeface="Cambria" panose="02040503050406030204" pitchFamily="18" charset="0"/>
              <a:ea typeface="Cambria" panose="02040503050406030204" pitchFamily="18" charset="0"/>
            </a:endParaRPr>
          </a:p>
        </p:txBody>
      </p:sp>
      <p:sp>
        <p:nvSpPr>
          <p:cNvPr id="14" name="12 Elipse"/>
          <p:cNvSpPr/>
          <p:nvPr/>
        </p:nvSpPr>
        <p:spPr>
          <a:xfrm>
            <a:off x="8242508" y="378399"/>
            <a:ext cx="4786313" cy="21431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smtClean="0">
                <a:solidFill>
                  <a:schemeClr val="tx1"/>
                </a:solidFill>
                <a:latin typeface="Cambria" panose="02040503050406030204" pitchFamily="18" charset="0"/>
                <a:ea typeface="Cambria" panose="02040503050406030204" pitchFamily="18" charset="0"/>
              </a:rPr>
              <a:t>Comunicación</a:t>
            </a:r>
            <a:r>
              <a:rPr lang="en-US" sz="2000" b="1" dirty="0" smtClean="0">
                <a:solidFill>
                  <a:schemeClr val="tx1"/>
                </a:solidFill>
                <a:latin typeface="Cambria" panose="02040503050406030204" pitchFamily="18" charset="0"/>
                <a:ea typeface="Cambria" panose="02040503050406030204" pitchFamily="18" charset="0"/>
              </a:rPr>
              <a:t>:</a:t>
            </a:r>
            <a:endParaRPr lang="en-US" sz="2000" b="1" dirty="0">
              <a:solidFill>
                <a:schemeClr val="tx1"/>
              </a:solidFill>
              <a:latin typeface="Cambria" panose="02040503050406030204" pitchFamily="18" charset="0"/>
              <a:ea typeface="Cambria" panose="02040503050406030204" pitchFamily="18" charset="0"/>
            </a:endParaRPr>
          </a:p>
          <a:p>
            <a:pPr marL="514350" indent="-514350">
              <a:buFontTx/>
              <a:buAutoNum type="arabicPeriod"/>
              <a:defRPr/>
            </a:pPr>
            <a:r>
              <a:rPr lang="en-US" sz="2000" b="1" dirty="0" err="1">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Nasofaringe</a:t>
            </a:r>
            <a:r>
              <a:rPr lang="en-US" sz="2000" b="1" dirty="0">
                <a:solidFill>
                  <a:schemeClr val="tx1"/>
                </a:solidFill>
                <a:latin typeface="Cambria" panose="02040503050406030204" pitchFamily="18" charset="0"/>
                <a:ea typeface="Cambria" panose="02040503050406030204" pitchFamily="18" charset="0"/>
              </a:rPr>
              <a:t>: </a:t>
            </a:r>
          </a:p>
          <a:p>
            <a:pPr marL="514350" indent="-514350">
              <a:buFont typeface="+mj-lt"/>
              <a:buAutoNum type="alphaLcPeriod"/>
              <a:defRPr/>
            </a:pPr>
            <a:r>
              <a:rPr lang="en-US" sz="2000" b="1" dirty="0" err="1">
                <a:solidFill>
                  <a:schemeClr val="tx1"/>
                </a:solidFill>
                <a:latin typeface="Cambria" panose="02040503050406030204" pitchFamily="18" charset="0"/>
                <a:ea typeface="Cambria" panose="02040503050406030204" pitchFamily="18" charset="0"/>
              </a:rPr>
              <a:t>cavidad</a:t>
            </a:r>
            <a:r>
              <a:rPr lang="en-US" sz="2000" b="1" dirty="0">
                <a:solidFill>
                  <a:schemeClr val="tx1"/>
                </a:solidFill>
                <a:latin typeface="Cambria" panose="02040503050406030204" pitchFamily="18" charset="0"/>
                <a:ea typeface="Cambria" panose="02040503050406030204" pitchFamily="18" charset="0"/>
              </a:rPr>
              <a:t> nasal </a:t>
            </a:r>
          </a:p>
          <a:p>
            <a:pPr marL="514350" indent="-514350">
              <a:buFont typeface="+mj-lt"/>
              <a:buAutoNum type="alphaLcPeriod"/>
              <a:defRPr/>
            </a:pP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oido</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medio</a:t>
            </a:r>
            <a:endParaRPr lang="en-US" sz="2000" b="1" dirty="0">
              <a:solidFill>
                <a:schemeClr val="tx1"/>
              </a:solidFill>
              <a:latin typeface="Cambria" panose="02040503050406030204" pitchFamily="18" charset="0"/>
              <a:ea typeface="Cambria" panose="02040503050406030204" pitchFamily="18" charset="0"/>
            </a:endParaRPr>
          </a:p>
          <a:p>
            <a:pPr marL="514350" indent="-514350">
              <a:buFont typeface="+mj-lt"/>
              <a:buAutoNum type="arabicPeriod" startAt="2"/>
              <a:defRPr/>
            </a:pP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rgbClr val="CC00CC"/>
                </a:solidFill>
                <a:latin typeface="Cambria" panose="02040503050406030204" pitchFamily="18" charset="0"/>
                <a:ea typeface="Cambria" panose="02040503050406030204" pitchFamily="18" charset="0"/>
              </a:rPr>
              <a:t>Orofaringe</a:t>
            </a:r>
            <a:r>
              <a:rPr lang="en-US" sz="2000" b="1" dirty="0">
                <a:solidFill>
                  <a:schemeClr val="tx1"/>
                </a:solidFill>
                <a:latin typeface="Cambria" panose="02040503050406030204" pitchFamily="18" charset="0"/>
                <a:ea typeface="Cambria" panose="02040503050406030204" pitchFamily="18" charset="0"/>
              </a:rPr>
              <a:t>:</a:t>
            </a:r>
          </a:p>
          <a:p>
            <a:pPr marL="514350" indent="-514350">
              <a:defRPr/>
            </a:pP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cavidad</a:t>
            </a: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bucal</a:t>
            </a:r>
            <a:endParaRPr lang="en-US" sz="2000" b="1" dirty="0">
              <a:solidFill>
                <a:schemeClr val="tx1"/>
              </a:solidFill>
              <a:latin typeface="Cambria" panose="02040503050406030204" pitchFamily="18" charset="0"/>
              <a:ea typeface="Cambria" panose="02040503050406030204" pitchFamily="18" charset="0"/>
            </a:endParaRPr>
          </a:p>
          <a:p>
            <a:pPr marL="514350" indent="-514350">
              <a:buFont typeface="+mj-lt"/>
              <a:buAutoNum type="arabicPeriod" startAt="3"/>
              <a:defRPr/>
            </a:pPr>
            <a:r>
              <a:rPr lang="en-US" sz="2000" b="1" dirty="0" err="1">
                <a:solidFill>
                  <a:srgbClr val="00B0F0"/>
                </a:solidFill>
                <a:latin typeface="Cambria" panose="02040503050406030204" pitchFamily="18" charset="0"/>
                <a:ea typeface="Cambria" panose="02040503050406030204" pitchFamily="18" charset="0"/>
              </a:rPr>
              <a:t>Laringofaringe</a:t>
            </a:r>
            <a:r>
              <a:rPr lang="en-US" sz="2000" b="1" dirty="0">
                <a:solidFill>
                  <a:schemeClr val="tx1"/>
                </a:solidFill>
                <a:latin typeface="Cambria" panose="02040503050406030204" pitchFamily="18" charset="0"/>
                <a:ea typeface="Cambria" panose="02040503050406030204" pitchFamily="18" charset="0"/>
              </a:rPr>
              <a:t>:</a:t>
            </a:r>
          </a:p>
          <a:p>
            <a:pPr marL="514350" indent="-514350">
              <a:defRPr/>
            </a:pPr>
            <a:r>
              <a:rPr lang="en-US" sz="2000" b="1" dirty="0">
                <a:solidFill>
                  <a:schemeClr val="tx1"/>
                </a:solidFill>
                <a:latin typeface="Cambria" panose="02040503050406030204" pitchFamily="18" charset="0"/>
                <a:ea typeface="Cambria" panose="02040503050406030204" pitchFamily="18" charset="0"/>
              </a:rPr>
              <a:t>      </a:t>
            </a:r>
            <a:r>
              <a:rPr lang="en-US" sz="2000" b="1" dirty="0" err="1">
                <a:solidFill>
                  <a:schemeClr val="tx1"/>
                </a:solidFill>
                <a:latin typeface="Cambria" panose="02040503050406030204" pitchFamily="18" charset="0"/>
                <a:ea typeface="Cambria" panose="02040503050406030204" pitchFamily="18" charset="0"/>
              </a:rPr>
              <a:t>laringe</a:t>
            </a:r>
            <a:endParaRPr lang="es-ES" sz="2000" b="1" dirty="0">
              <a:solidFill>
                <a:schemeClr val="tx1"/>
              </a:solidFill>
              <a:latin typeface="Cambria" panose="02040503050406030204" pitchFamily="18" charset="0"/>
              <a:ea typeface="Cambria" panose="02040503050406030204" pitchFamily="18" charset="0"/>
            </a:endParaRPr>
          </a:p>
        </p:txBody>
      </p:sp>
      <p:pic>
        <p:nvPicPr>
          <p:cNvPr id="15" name="Picture 2"/>
          <p:cNvPicPr>
            <a:picLocks noChangeAspect="1" noChangeArrowheads="1"/>
          </p:cNvPicPr>
          <p:nvPr/>
        </p:nvPicPr>
        <p:blipFill>
          <a:blip r:embed="rId7"/>
          <a:srcRect/>
          <a:stretch>
            <a:fillRect/>
          </a:stretch>
        </p:blipFill>
        <p:spPr>
          <a:xfrm>
            <a:off x="173791" y="3585193"/>
            <a:ext cx="2997702" cy="3272807"/>
          </a:xfrm>
          <a:prstGeom prst="rect">
            <a:avLst/>
          </a:prstGeom>
        </p:spPr>
      </p:pic>
      <p:sp>
        <p:nvSpPr>
          <p:cNvPr id="17" name="3 Rectángulo"/>
          <p:cNvSpPr/>
          <p:nvPr/>
        </p:nvSpPr>
        <p:spPr>
          <a:xfrm>
            <a:off x="7713882" y="3823324"/>
            <a:ext cx="1857375" cy="50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chemeClr val="tx1"/>
                </a:solidFill>
                <a:latin typeface="Cambria" panose="02040503050406030204" pitchFamily="18" charset="0"/>
                <a:ea typeface="Cambria" panose="02040503050406030204" pitchFamily="18" charset="0"/>
              </a:rPr>
              <a:t>Coanas</a:t>
            </a:r>
            <a:endParaRPr lang="es-ES" sz="2000" b="1" dirty="0">
              <a:solidFill>
                <a:schemeClr val="tx1"/>
              </a:solidFill>
              <a:latin typeface="Cambria" panose="02040503050406030204" pitchFamily="18" charset="0"/>
              <a:ea typeface="Cambria" panose="02040503050406030204" pitchFamily="18" charset="0"/>
            </a:endParaRPr>
          </a:p>
        </p:txBody>
      </p:sp>
      <p:sp>
        <p:nvSpPr>
          <p:cNvPr id="18" name="4 Rectángulo"/>
          <p:cNvSpPr/>
          <p:nvPr/>
        </p:nvSpPr>
        <p:spPr>
          <a:xfrm>
            <a:off x="7500143" y="4699295"/>
            <a:ext cx="2857500" cy="500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chemeClr val="tx1"/>
                </a:solidFill>
                <a:latin typeface="Cambria" panose="02040503050406030204" pitchFamily="18" charset="0"/>
                <a:ea typeface="Cambria" panose="02040503050406030204" pitchFamily="18" charset="0"/>
              </a:rPr>
              <a:t>Istmo</a:t>
            </a:r>
            <a:r>
              <a:rPr lang="en-US" sz="2000" b="1" dirty="0">
                <a:solidFill>
                  <a:schemeClr val="tx1"/>
                </a:solidFill>
                <a:latin typeface="Cambria" panose="02040503050406030204" pitchFamily="18" charset="0"/>
                <a:ea typeface="Cambria" panose="02040503050406030204" pitchFamily="18" charset="0"/>
              </a:rPr>
              <a:t> de las </a:t>
            </a:r>
            <a:endParaRPr lang="en-US" sz="2000" b="1" dirty="0" smtClean="0">
              <a:solidFill>
                <a:schemeClr val="tx1"/>
              </a:solidFill>
              <a:latin typeface="Cambria" panose="02040503050406030204" pitchFamily="18" charset="0"/>
              <a:ea typeface="Cambria" panose="02040503050406030204" pitchFamily="18" charset="0"/>
            </a:endParaRPr>
          </a:p>
          <a:p>
            <a:pPr algn="ctr">
              <a:defRPr/>
            </a:pPr>
            <a:r>
              <a:rPr lang="en-US" sz="2000" b="1" dirty="0" err="1" smtClean="0">
                <a:solidFill>
                  <a:schemeClr val="tx1"/>
                </a:solidFill>
                <a:latin typeface="Cambria" panose="02040503050406030204" pitchFamily="18" charset="0"/>
                <a:ea typeface="Cambria" panose="02040503050406030204" pitchFamily="18" charset="0"/>
              </a:rPr>
              <a:t>Fauces</a:t>
            </a:r>
            <a:endParaRPr lang="es-ES" sz="2000" b="1" dirty="0">
              <a:solidFill>
                <a:schemeClr val="tx1"/>
              </a:solidFill>
              <a:latin typeface="Cambria" panose="02040503050406030204" pitchFamily="18" charset="0"/>
              <a:ea typeface="Cambria" panose="02040503050406030204" pitchFamily="18" charset="0"/>
            </a:endParaRPr>
          </a:p>
        </p:txBody>
      </p:sp>
      <p:sp>
        <p:nvSpPr>
          <p:cNvPr id="19" name="5 Rectángulo"/>
          <p:cNvSpPr/>
          <p:nvPr/>
        </p:nvSpPr>
        <p:spPr>
          <a:xfrm>
            <a:off x="7761333" y="5612310"/>
            <a:ext cx="2428875" cy="50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schemeClr val="tx1"/>
                </a:solidFill>
                <a:latin typeface="Cambria" panose="02040503050406030204" pitchFamily="18" charset="0"/>
                <a:ea typeface="Cambria" panose="02040503050406030204" pitchFamily="18" charset="0"/>
              </a:rPr>
              <a:t>Aditus Laríngeo</a:t>
            </a:r>
          </a:p>
        </p:txBody>
      </p:sp>
      <p:cxnSp>
        <p:nvCxnSpPr>
          <p:cNvPr id="20" name="Conector recto de flecha 19"/>
          <p:cNvCxnSpPr/>
          <p:nvPr/>
        </p:nvCxnSpPr>
        <p:spPr>
          <a:xfrm flipV="1">
            <a:off x="9146966" y="4032136"/>
            <a:ext cx="1335047" cy="8244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V="1">
            <a:off x="9569451" y="4773203"/>
            <a:ext cx="665717" cy="18538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9575868" y="5225137"/>
            <a:ext cx="961440" cy="38717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12 Elipse"/>
          <p:cNvSpPr/>
          <p:nvPr/>
        </p:nvSpPr>
        <p:spPr>
          <a:xfrm>
            <a:off x="-538955" y="1504380"/>
            <a:ext cx="5646738" cy="21431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err="1">
                <a:solidFill>
                  <a:schemeClr val="tx1"/>
                </a:solidFill>
                <a:latin typeface="Cambria" panose="02040503050406030204" pitchFamily="18" charset="0"/>
                <a:ea typeface="Cambria" panose="02040503050406030204" pitchFamily="18" charset="0"/>
              </a:rPr>
              <a:t>Porciones</a:t>
            </a:r>
            <a:r>
              <a:rPr lang="en-US" sz="2000" b="1" dirty="0">
                <a:solidFill>
                  <a:schemeClr val="tx1"/>
                </a:solidFill>
                <a:latin typeface="Cambria" panose="02040503050406030204" pitchFamily="18" charset="0"/>
                <a:ea typeface="Cambria" panose="02040503050406030204" pitchFamily="18" charset="0"/>
              </a:rPr>
              <a:t>:</a:t>
            </a:r>
          </a:p>
          <a:p>
            <a:pPr marL="514350" indent="-514350">
              <a:buFontTx/>
              <a:buAutoNum type="arabicPeriod"/>
              <a:defRPr/>
            </a:pPr>
            <a:r>
              <a:rPr lang="en-US" sz="2000" b="1" dirty="0" err="1" smtClean="0">
                <a:solidFill>
                  <a:srgbClr val="FFC000"/>
                </a:solidFill>
                <a:latin typeface="Cambria" panose="02040503050406030204" pitchFamily="18" charset="0"/>
                <a:ea typeface="Cambria" panose="02040503050406030204" pitchFamily="18" charset="0"/>
              </a:rPr>
              <a:t>Porción</a:t>
            </a:r>
            <a:r>
              <a:rPr lang="en-US" sz="2000" b="1" dirty="0" smtClean="0">
                <a:solidFill>
                  <a:srgbClr val="FFC000"/>
                </a:solidFill>
                <a:latin typeface="Cambria" panose="02040503050406030204" pitchFamily="18" charset="0"/>
                <a:ea typeface="Cambria" panose="02040503050406030204" pitchFamily="18" charset="0"/>
              </a:rPr>
              <a:t> nasal, </a:t>
            </a:r>
            <a:r>
              <a:rPr lang="en-US" sz="2000" b="1" dirty="0" err="1" smtClean="0">
                <a:solidFill>
                  <a:srgbClr val="FFC000"/>
                </a:solidFill>
                <a:latin typeface="Cambria" panose="02040503050406030204" pitchFamily="18" charset="0"/>
                <a:ea typeface="Cambria" panose="02040503050406030204" pitchFamily="18" charset="0"/>
              </a:rPr>
              <a:t>Nasofaringe</a:t>
            </a:r>
            <a:r>
              <a:rPr lang="en-US" sz="2000" b="1" dirty="0" smtClean="0">
                <a:solidFill>
                  <a:srgbClr val="FFC000"/>
                </a:solidFill>
                <a:latin typeface="Cambria" panose="02040503050406030204" pitchFamily="18" charset="0"/>
                <a:ea typeface="Cambria" panose="02040503050406030204" pitchFamily="18" charset="0"/>
              </a:rPr>
              <a:t> o </a:t>
            </a:r>
            <a:r>
              <a:rPr lang="en-US" sz="2000" b="1" dirty="0" err="1" smtClean="0">
                <a:solidFill>
                  <a:srgbClr val="FFC000"/>
                </a:solidFill>
                <a:latin typeface="Cambria" panose="02040503050406030204" pitchFamily="18" charset="0"/>
                <a:ea typeface="Cambria" panose="02040503050406030204" pitchFamily="18" charset="0"/>
              </a:rPr>
              <a:t>Rinofaringe</a:t>
            </a:r>
            <a:endParaRPr lang="en-US" sz="2000" b="1" dirty="0">
              <a:solidFill>
                <a:srgbClr val="FFC000"/>
              </a:solidFill>
              <a:latin typeface="Cambria" panose="02040503050406030204" pitchFamily="18" charset="0"/>
              <a:ea typeface="Cambria" panose="02040503050406030204" pitchFamily="18" charset="0"/>
            </a:endParaRPr>
          </a:p>
          <a:p>
            <a:pPr marL="514350" indent="-514350">
              <a:buFontTx/>
              <a:buAutoNum type="arabicPeriod"/>
              <a:defRPr/>
            </a:pPr>
            <a:r>
              <a:rPr lang="en-US" sz="2000" b="1" dirty="0" err="1" smtClean="0">
                <a:solidFill>
                  <a:srgbClr val="CC00CC"/>
                </a:solidFill>
                <a:latin typeface="Cambria" panose="02040503050406030204" pitchFamily="18" charset="0"/>
                <a:ea typeface="Cambria" panose="02040503050406030204" pitchFamily="18" charset="0"/>
              </a:rPr>
              <a:t>Porción</a:t>
            </a:r>
            <a:r>
              <a:rPr lang="en-US" sz="2000" b="1" dirty="0" smtClean="0">
                <a:solidFill>
                  <a:srgbClr val="CC00CC"/>
                </a:solidFill>
                <a:latin typeface="Cambria" panose="02040503050406030204" pitchFamily="18" charset="0"/>
                <a:ea typeface="Cambria" panose="02040503050406030204" pitchFamily="18" charset="0"/>
              </a:rPr>
              <a:t> oral, </a:t>
            </a:r>
            <a:r>
              <a:rPr lang="en-US" sz="2000" b="1" dirty="0" err="1" smtClean="0">
                <a:solidFill>
                  <a:srgbClr val="CC00CC"/>
                </a:solidFill>
                <a:latin typeface="Cambria" panose="02040503050406030204" pitchFamily="18" charset="0"/>
                <a:ea typeface="Cambria" panose="02040503050406030204" pitchFamily="18" charset="0"/>
              </a:rPr>
              <a:t>Orofaringre</a:t>
            </a:r>
            <a:r>
              <a:rPr lang="en-US" sz="2000" b="1" dirty="0" smtClean="0">
                <a:solidFill>
                  <a:srgbClr val="CC00CC"/>
                </a:solidFill>
                <a:latin typeface="Cambria" panose="02040503050406030204" pitchFamily="18" charset="0"/>
                <a:ea typeface="Cambria" panose="02040503050406030204" pitchFamily="18" charset="0"/>
              </a:rPr>
              <a:t> o </a:t>
            </a:r>
            <a:r>
              <a:rPr lang="en-US" sz="2000" b="1" dirty="0" err="1" smtClean="0">
                <a:solidFill>
                  <a:srgbClr val="CC00CC"/>
                </a:solidFill>
                <a:latin typeface="Cambria" panose="02040503050406030204" pitchFamily="18" charset="0"/>
                <a:ea typeface="Cambria" panose="02040503050406030204" pitchFamily="18" charset="0"/>
              </a:rPr>
              <a:t>Bucofaringe</a:t>
            </a:r>
            <a:endParaRPr lang="en-US" sz="2000" b="1" dirty="0">
              <a:solidFill>
                <a:srgbClr val="CC00CC"/>
              </a:solidFill>
              <a:latin typeface="Cambria" panose="02040503050406030204" pitchFamily="18" charset="0"/>
              <a:ea typeface="Cambria" panose="02040503050406030204" pitchFamily="18" charset="0"/>
            </a:endParaRPr>
          </a:p>
          <a:p>
            <a:pPr marL="514350" indent="-514350">
              <a:buFontTx/>
              <a:buAutoNum type="arabicPeriod"/>
              <a:defRPr/>
            </a:pPr>
            <a:r>
              <a:rPr lang="en-US" sz="2000" b="1" dirty="0" err="1" smtClean="0">
                <a:solidFill>
                  <a:srgbClr val="00B0F0"/>
                </a:solidFill>
                <a:latin typeface="Cambria" panose="02040503050406030204" pitchFamily="18" charset="0"/>
                <a:ea typeface="Cambria" panose="02040503050406030204" pitchFamily="18" charset="0"/>
              </a:rPr>
              <a:t>Porción</a:t>
            </a:r>
            <a:r>
              <a:rPr lang="en-US" sz="2000" b="1" dirty="0" smtClean="0">
                <a:solidFill>
                  <a:srgbClr val="00B0F0"/>
                </a:solidFill>
                <a:latin typeface="Cambria" panose="02040503050406030204" pitchFamily="18" charset="0"/>
                <a:ea typeface="Cambria" panose="02040503050406030204" pitchFamily="18" charset="0"/>
              </a:rPr>
              <a:t> </a:t>
            </a:r>
            <a:r>
              <a:rPr lang="en-US" sz="2000" b="1" dirty="0" err="1" smtClean="0">
                <a:solidFill>
                  <a:srgbClr val="00B0F0"/>
                </a:solidFill>
                <a:latin typeface="Cambria" panose="02040503050406030204" pitchFamily="18" charset="0"/>
                <a:ea typeface="Cambria" panose="02040503050406030204" pitchFamily="18" charset="0"/>
              </a:rPr>
              <a:t>Laríngea</a:t>
            </a:r>
            <a:r>
              <a:rPr lang="en-US" sz="2000" b="1" dirty="0" smtClean="0">
                <a:solidFill>
                  <a:srgbClr val="00B0F0"/>
                </a:solidFill>
                <a:latin typeface="Cambria" panose="02040503050406030204" pitchFamily="18" charset="0"/>
                <a:ea typeface="Cambria" panose="02040503050406030204" pitchFamily="18" charset="0"/>
              </a:rPr>
              <a:t> o </a:t>
            </a:r>
            <a:r>
              <a:rPr lang="en-US" sz="2000" b="1" dirty="0" err="1" smtClean="0">
                <a:solidFill>
                  <a:srgbClr val="00B0F0"/>
                </a:solidFill>
                <a:latin typeface="Cambria" panose="02040503050406030204" pitchFamily="18" charset="0"/>
                <a:ea typeface="Cambria" panose="02040503050406030204" pitchFamily="18" charset="0"/>
              </a:rPr>
              <a:t>Laringofaringe</a:t>
            </a:r>
            <a:endParaRPr lang="es-ES" sz="2000" b="1" dirty="0">
              <a:solidFill>
                <a:srgbClr val="00B0F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195405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Pharynx-Waldeyer-circle"/>
          <p:cNvPicPr>
            <a:picLocks noChangeAspect="1" noChangeArrowheads="1"/>
          </p:cNvPicPr>
          <p:nvPr/>
        </p:nvPicPr>
        <p:blipFill>
          <a:blip r:embed="rId4"/>
          <a:srcRect/>
          <a:stretch>
            <a:fillRect/>
          </a:stretch>
        </p:blipFill>
        <p:spPr bwMode="auto">
          <a:xfrm>
            <a:off x="8080435" y="1234283"/>
            <a:ext cx="2943225" cy="5262562"/>
          </a:xfrm>
          <a:prstGeom prst="rect">
            <a:avLst/>
          </a:prstGeom>
          <a:noFill/>
          <a:ln w="9525">
            <a:noFill/>
            <a:miter lim="800000"/>
            <a:headEnd/>
            <a:tailEnd/>
          </a:ln>
        </p:spPr>
      </p:pic>
      <p:graphicFrame>
        <p:nvGraphicFramePr>
          <p:cNvPr id="4098" name="Object 2"/>
          <p:cNvGraphicFramePr>
            <a:graphicFrameLocks noChangeAspect="1"/>
          </p:cNvGraphicFramePr>
          <p:nvPr>
            <p:extLst>
              <p:ext uri="{D42A27DB-BD31-4B8C-83A1-F6EECF244321}">
                <p14:modId xmlns:p14="http://schemas.microsoft.com/office/powerpoint/2010/main" val="2113629393"/>
              </p:ext>
            </p:extLst>
          </p:nvPr>
        </p:nvGraphicFramePr>
        <p:xfrm>
          <a:off x="-15666" y="598489"/>
          <a:ext cx="5594350" cy="6384925"/>
        </p:xfrm>
        <a:graphic>
          <a:graphicData uri="http://schemas.openxmlformats.org/presentationml/2006/ole">
            <mc:AlternateContent xmlns:mc="http://schemas.openxmlformats.org/markup-compatibility/2006">
              <mc:Choice xmlns:v="urn:schemas-microsoft-com:vml" Requires="v">
                <p:oleObj spid="_x0000_s4140" name="Fotografía de Photo Editor" r:id="rId5" imgW="3438095" imgH="3924848" progId="MSPhotoEd.3">
                  <p:embed/>
                </p:oleObj>
              </mc:Choice>
              <mc:Fallback>
                <p:oleObj name="Fotografía de Photo Editor" r:id="rId5" imgW="3438095" imgH="3924848" progId="MSPhotoEd.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66" y="598489"/>
                        <a:ext cx="5594350" cy="638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pic>
                </p:oleObj>
              </mc:Fallback>
            </mc:AlternateContent>
          </a:graphicData>
        </a:graphic>
      </p:graphicFrame>
      <p:sp>
        <p:nvSpPr>
          <p:cNvPr id="3" name="Text Box 15"/>
          <p:cNvSpPr txBox="1">
            <a:spLocks noChangeArrowheads="1"/>
          </p:cNvSpPr>
          <p:nvPr/>
        </p:nvSpPr>
        <p:spPr bwMode="auto">
          <a:xfrm>
            <a:off x="1063324" y="83191"/>
            <a:ext cx="10570262" cy="830997"/>
          </a:xfrm>
          <a:prstGeom prst="rect">
            <a:avLst/>
          </a:prstGeom>
          <a:noFill/>
          <a:ln w="9525">
            <a:noFill/>
            <a:miter lim="800000"/>
            <a:headEnd/>
            <a:tailEnd/>
          </a:ln>
          <a:effectLst/>
        </p:spPr>
        <p:txBody>
          <a:bodyPr wrap="square">
            <a:spAutoFit/>
          </a:bodyPr>
          <a:lstStyle/>
          <a:p>
            <a:pPr algn="ctr" eaLnBrk="0" hangingPunct="0">
              <a:defRPr/>
            </a:pPr>
            <a:r>
              <a:rPr lang="es-ES_tradnl" sz="2400" b="1" dirty="0">
                <a:effectLst>
                  <a:outerShdw blurRad="38100" dist="38100" dir="2700000" algn="tl">
                    <a:srgbClr val="C0C0C0"/>
                  </a:outerShdw>
                </a:effectLst>
                <a:latin typeface="Arial Black" pitchFamily="34" charset="0"/>
              </a:rPr>
              <a:t>Tonsilas o Amígdalas de la Faringe. </a:t>
            </a:r>
            <a:r>
              <a:rPr lang="es-ES_tradnl" sz="2400" b="1" dirty="0" smtClean="0">
                <a:effectLst>
                  <a:outerShdw blurRad="38100" dist="38100" dir="2700000" algn="tl">
                    <a:srgbClr val="C0C0C0"/>
                  </a:outerShdw>
                </a:effectLst>
                <a:latin typeface="Arial Black" pitchFamily="34" charset="0"/>
              </a:rPr>
              <a:t>Anillo linfático epitelial. Funciones</a:t>
            </a:r>
            <a:r>
              <a:rPr lang="es-ES_tradnl" sz="2400" b="1" dirty="0">
                <a:effectLst>
                  <a:outerShdw blurRad="38100" dist="38100" dir="2700000" algn="tl">
                    <a:srgbClr val="C0C0C0"/>
                  </a:outerShdw>
                </a:effectLst>
                <a:latin typeface="Arial Black" pitchFamily="34" charset="0"/>
              </a:rPr>
              <a:t>.</a:t>
            </a:r>
          </a:p>
        </p:txBody>
      </p:sp>
      <p:sp>
        <p:nvSpPr>
          <p:cNvPr id="4100" name="Line 41"/>
          <p:cNvSpPr>
            <a:spLocks noChangeShapeType="1"/>
          </p:cNvSpPr>
          <p:nvPr/>
        </p:nvSpPr>
        <p:spPr bwMode="auto">
          <a:xfrm flipH="1">
            <a:off x="3078373" y="1571625"/>
            <a:ext cx="1571625" cy="5715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101" name="Line 41"/>
          <p:cNvSpPr>
            <a:spLocks noChangeShapeType="1"/>
          </p:cNvSpPr>
          <p:nvPr/>
        </p:nvSpPr>
        <p:spPr bwMode="auto">
          <a:xfrm flipH="1">
            <a:off x="3093296" y="2246129"/>
            <a:ext cx="1714500" cy="714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102" name="Line 41"/>
          <p:cNvSpPr>
            <a:spLocks noChangeShapeType="1"/>
          </p:cNvSpPr>
          <p:nvPr/>
        </p:nvSpPr>
        <p:spPr bwMode="auto">
          <a:xfrm flipH="1">
            <a:off x="2919622" y="3071814"/>
            <a:ext cx="1801812" cy="1428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103" name="Line 41"/>
          <p:cNvSpPr>
            <a:spLocks noChangeShapeType="1"/>
          </p:cNvSpPr>
          <p:nvPr/>
        </p:nvSpPr>
        <p:spPr bwMode="auto">
          <a:xfrm flipH="1" flipV="1">
            <a:off x="2864060" y="3429001"/>
            <a:ext cx="2428875" cy="7143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8" name="7 Rectángulo"/>
          <p:cNvSpPr/>
          <p:nvPr/>
        </p:nvSpPr>
        <p:spPr>
          <a:xfrm>
            <a:off x="3989867" y="4127610"/>
            <a:ext cx="2643187" cy="50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latin typeface="Cambria" panose="02040503050406030204" pitchFamily="18" charset="0"/>
                <a:ea typeface="Cambria" panose="02040503050406030204" pitchFamily="18" charset="0"/>
              </a:rPr>
              <a:t>Tonsila</a:t>
            </a:r>
            <a:r>
              <a:rPr lang="en-US" sz="2400" dirty="0">
                <a:solidFill>
                  <a:schemeClr val="tx1"/>
                </a:solidFill>
                <a:latin typeface="Cambria" panose="02040503050406030204" pitchFamily="18" charset="0"/>
                <a:ea typeface="Cambria" panose="02040503050406030204" pitchFamily="18" charset="0"/>
              </a:rPr>
              <a:t> Lingual</a:t>
            </a:r>
            <a:endParaRPr lang="es-ES" sz="2400" dirty="0">
              <a:solidFill>
                <a:schemeClr val="tx1"/>
              </a:solidFill>
              <a:latin typeface="Cambria" panose="02040503050406030204" pitchFamily="18" charset="0"/>
              <a:ea typeface="Cambria" panose="02040503050406030204" pitchFamily="18" charset="0"/>
            </a:endParaRPr>
          </a:p>
        </p:txBody>
      </p:sp>
      <p:sp>
        <p:nvSpPr>
          <p:cNvPr id="9" name="8 Rectángulo"/>
          <p:cNvSpPr/>
          <p:nvPr/>
        </p:nvSpPr>
        <p:spPr>
          <a:xfrm>
            <a:off x="4385469" y="2893219"/>
            <a:ext cx="1639458" cy="500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latin typeface="Cambria" panose="02040503050406030204" pitchFamily="18" charset="0"/>
                <a:ea typeface="Cambria" panose="02040503050406030204" pitchFamily="18" charset="0"/>
              </a:rPr>
              <a:t>Tonsila</a:t>
            </a:r>
            <a:r>
              <a:rPr lang="en-US" sz="2400" dirty="0">
                <a:solidFill>
                  <a:schemeClr val="tx1"/>
                </a:solidFill>
                <a:latin typeface="Cambria" panose="02040503050406030204" pitchFamily="18" charset="0"/>
                <a:ea typeface="Cambria" panose="02040503050406030204" pitchFamily="18" charset="0"/>
              </a:rPr>
              <a:t> </a:t>
            </a:r>
            <a:r>
              <a:rPr lang="es-ES" sz="2400" dirty="0">
                <a:solidFill>
                  <a:schemeClr val="tx1"/>
                </a:solidFill>
                <a:latin typeface="Cambria" panose="02040503050406030204" pitchFamily="18" charset="0"/>
                <a:ea typeface="Cambria" panose="02040503050406030204" pitchFamily="18" charset="0"/>
              </a:rPr>
              <a:t>Palatina</a:t>
            </a:r>
          </a:p>
        </p:txBody>
      </p:sp>
      <p:sp>
        <p:nvSpPr>
          <p:cNvPr id="10" name="9 Rectángulo"/>
          <p:cNvSpPr/>
          <p:nvPr/>
        </p:nvSpPr>
        <p:spPr>
          <a:xfrm>
            <a:off x="4205897" y="1969955"/>
            <a:ext cx="1734324" cy="500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tx1"/>
                </a:solidFill>
                <a:latin typeface="Cambria" panose="02040503050406030204" pitchFamily="18" charset="0"/>
                <a:ea typeface="Cambria" panose="02040503050406030204" pitchFamily="18" charset="0"/>
              </a:rPr>
              <a:t>Tonsila Tubárica</a:t>
            </a:r>
          </a:p>
        </p:txBody>
      </p:sp>
      <p:sp>
        <p:nvSpPr>
          <p:cNvPr id="11" name="10 Rectángulo"/>
          <p:cNvSpPr/>
          <p:nvPr/>
        </p:nvSpPr>
        <p:spPr>
          <a:xfrm>
            <a:off x="3950546" y="1002346"/>
            <a:ext cx="1628138" cy="50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tx1"/>
                </a:solidFill>
                <a:latin typeface="Cambria" panose="02040503050406030204" pitchFamily="18" charset="0"/>
                <a:ea typeface="Cambria" panose="02040503050406030204" pitchFamily="18" charset="0"/>
              </a:rPr>
              <a:t>Tonsila Faríngea</a:t>
            </a:r>
          </a:p>
        </p:txBody>
      </p:sp>
      <p:sp>
        <p:nvSpPr>
          <p:cNvPr id="12" name="11 Rectángulo"/>
          <p:cNvSpPr/>
          <p:nvPr/>
        </p:nvSpPr>
        <p:spPr>
          <a:xfrm>
            <a:off x="21165" y="4457700"/>
            <a:ext cx="2643188" cy="171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chemeClr val="tx1"/>
                </a:solidFill>
                <a:latin typeface="Cambria" panose="02040503050406030204" pitchFamily="18" charset="0"/>
                <a:ea typeface="Cambria" panose="02040503050406030204" pitchFamily="18" charset="0"/>
              </a:rPr>
              <a:t>Anillo Linfático Epitelial </a:t>
            </a:r>
            <a:r>
              <a:rPr lang="es-ES" sz="2400" dirty="0">
                <a:solidFill>
                  <a:schemeClr val="tx1"/>
                </a:solidFill>
                <a:latin typeface="Cambria" panose="02040503050406030204" pitchFamily="18" charset="0"/>
                <a:ea typeface="Cambria" panose="02040503050406030204" pitchFamily="18" charset="0"/>
              </a:rPr>
              <a:t>(</a:t>
            </a:r>
            <a:r>
              <a:rPr lang="es-ES" sz="2400" dirty="0" err="1">
                <a:solidFill>
                  <a:schemeClr val="tx1"/>
                </a:solidFill>
                <a:latin typeface="Cambria" panose="02040503050406030204" pitchFamily="18" charset="0"/>
                <a:ea typeface="Cambria" panose="02040503050406030204" pitchFamily="18" charset="0"/>
              </a:rPr>
              <a:t>Waldeyer</a:t>
            </a:r>
            <a:r>
              <a:rPr lang="es-ES" sz="2400" dirty="0">
                <a:solidFill>
                  <a:schemeClr val="tx1"/>
                </a:solidFill>
                <a:latin typeface="Cambria" panose="02040503050406030204" pitchFamily="18" charset="0"/>
                <a:ea typeface="Cambria" panose="02040503050406030204" pitchFamily="18" charset="0"/>
              </a:rPr>
              <a:t>): Función de Defensa</a:t>
            </a:r>
          </a:p>
        </p:txBody>
      </p:sp>
      <p:sp>
        <p:nvSpPr>
          <p:cNvPr id="15" name="Oval 4"/>
          <p:cNvSpPr>
            <a:spLocks noChangeArrowheads="1"/>
          </p:cNvSpPr>
          <p:nvPr/>
        </p:nvSpPr>
        <p:spPr bwMode="auto">
          <a:xfrm>
            <a:off x="9850958" y="1961150"/>
            <a:ext cx="152400" cy="152400"/>
          </a:xfrm>
          <a:prstGeom prst="ellipse">
            <a:avLst/>
          </a:prstGeom>
          <a:solidFill>
            <a:schemeClr val="accent2"/>
          </a:solidFill>
          <a:ln w="952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sz="2000">
              <a:latin typeface="Cambria" panose="02040503050406030204" pitchFamily="18" charset="0"/>
              <a:ea typeface="Cambria" panose="02040503050406030204" pitchFamily="18" charset="0"/>
            </a:endParaRPr>
          </a:p>
        </p:txBody>
      </p:sp>
      <p:sp>
        <p:nvSpPr>
          <p:cNvPr id="16" name="Oval 5"/>
          <p:cNvSpPr>
            <a:spLocks noChangeArrowheads="1"/>
          </p:cNvSpPr>
          <p:nvPr/>
        </p:nvSpPr>
        <p:spPr bwMode="auto">
          <a:xfrm>
            <a:off x="2948843" y="2249910"/>
            <a:ext cx="152400" cy="152400"/>
          </a:xfrm>
          <a:prstGeom prst="ellipse">
            <a:avLst/>
          </a:prstGeom>
          <a:solidFill>
            <a:schemeClr val="accent2"/>
          </a:solidFill>
          <a:ln w="9525">
            <a:solidFill>
              <a:schemeClr val="bg2"/>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sz="2000">
              <a:latin typeface="Cambria" panose="02040503050406030204" pitchFamily="18" charset="0"/>
              <a:ea typeface="Cambria" panose="02040503050406030204" pitchFamily="18" charset="0"/>
            </a:endParaRPr>
          </a:p>
        </p:txBody>
      </p:sp>
      <p:sp>
        <p:nvSpPr>
          <p:cNvPr id="20" name="Text Box 11"/>
          <p:cNvSpPr txBox="1">
            <a:spLocks noChangeArrowheads="1"/>
          </p:cNvSpPr>
          <p:nvPr/>
        </p:nvSpPr>
        <p:spPr bwMode="auto">
          <a:xfrm>
            <a:off x="9868103" y="1048222"/>
            <a:ext cx="3195638" cy="707886"/>
          </a:xfrm>
          <a:prstGeom prst="rect">
            <a:avLst/>
          </a:prstGeom>
          <a:noFill/>
          <a:ln w="12700" algn="ctr">
            <a:noFill/>
            <a:miter lim="800000"/>
            <a:headEnd/>
            <a:tailEnd/>
          </a:ln>
          <a:effectLst/>
        </p:spPr>
        <p:txBody>
          <a:bodyPr>
            <a:spAutoFit/>
          </a:bodyPr>
          <a:lstStyle/>
          <a:p>
            <a:pPr algn="ctr">
              <a:defRPr/>
            </a:pPr>
            <a:r>
              <a:rPr lang="es-MX" sz="2000" dirty="0">
                <a:solidFill>
                  <a:schemeClr val="accent4">
                    <a:lumMod val="10000"/>
                  </a:schemeClr>
                </a:solidFill>
                <a:latin typeface="Cambria" panose="02040503050406030204" pitchFamily="18" charset="0"/>
                <a:ea typeface="Cambria" panose="02040503050406030204" pitchFamily="18" charset="0"/>
                <a:cs typeface="Arial" charset="0"/>
              </a:rPr>
              <a:t>Tonsila </a:t>
            </a:r>
            <a:endParaRPr lang="es-MX" sz="2000" dirty="0" smtClean="0">
              <a:solidFill>
                <a:schemeClr val="accent4">
                  <a:lumMod val="10000"/>
                </a:schemeClr>
              </a:solidFill>
              <a:latin typeface="Cambria" panose="02040503050406030204" pitchFamily="18" charset="0"/>
              <a:ea typeface="Cambria" panose="02040503050406030204" pitchFamily="18" charset="0"/>
              <a:cs typeface="Arial" charset="0"/>
            </a:endParaRPr>
          </a:p>
          <a:p>
            <a:pPr algn="ctr">
              <a:defRPr/>
            </a:pPr>
            <a:r>
              <a:rPr lang="es-MX" sz="2000" dirty="0" smtClean="0">
                <a:solidFill>
                  <a:schemeClr val="accent4">
                    <a:lumMod val="10000"/>
                  </a:schemeClr>
                </a:solidFill>
                <a:latin typeface="Cambria" panose="02040503050406030204" pitchFamily="18" charset="0"/>
                <a:ea typeface="Cambria" panose="02040503050406030204" pitchFamily="18" charset="0"/>
                <a:cs typeface="Arial" charset="0"/>
              </a:rPr>
              <a:t>faríngea </a:t>
            </a:r>
            <a:endParaRPr lang="es-MX" sz="2000" dirty="0">
              <a:solidFill>
                <a:schemeClr val="accent4">
                  <a:lumMod val="10000"/>
                </a:schemeClr>
              </a:solidFill>
              <a:latin typeface="Cambria" panose="02040503050406030204" pitchFamily="18" charset="0"/>
              <a:ea typeface="Cambria" panose="02040503050406030204" pitchFamily="18" charset="0"/>
              <a:cs typeface="Arial" charset="0"/>
            </a:endParaRPr>
          </a:p>
        </p:txBody>
      </p:sp>
      <p:sp>
        <p:nvSpPr>
          <p:cNvPr id="21" name="Text Box 12"/>
          <p:cNvSpPr txBox="1">
            <a:spLocks noChangeArrowheads="1"/>
          </p:cNvSpPr>
          <p:nvPr/>
        </p:nvSpPr>
        <p:spPr bwMode="auto">
          <a:xfrm>
            <a:off x="10970926" y="1885301"/>
            <a:ext cx="1204176" cy="707886"/>
          </a:xfrm>
          <a:prstGeom prst="rect">
            <a:avLst/>
          </a:prstGeom>
          <a:noFill/>
          <a:ln w="12700" algn="ctr">
            <a:noFill/>
            <a:miter lim="800000"/>
            <a:headEnd/>
            <a:tailEnd/>
          </a:ln>
          <a:effectLst/>
        </p:spPr>
        <p:txBody>
          <a:bodyPr wrap="none">
            <a:spAutoFit/>
          </a:bodyPr>
          <a:lstStyle/>
          <a:p>
            <a:pPr algn="ctr">
              <a:defRPr/>
            </a:pPr>
            <a:r>
              <a:rPr lang="es-MX" sz="2000" dirty="0">
                <a:solidFill>
                  <a:schemeClr val="accent4">
                    <a:lumMod val="10000"/>
                  </a:schemeClr>
                </a:solidFill>
                <a:latin typeface="Cambria" panose="02040503050406030204" pitchFamily="18" charset="0"/>
                <a:ea typeface="Cambria" panose="02040503050406030204" pitchFamily="18" charset="0"/>
                <a:cs typeface="Arial" charset="0"/>
              </a:rPr>
              <a:t>Tonsilas </a:t>
            </a:r>
          </a:p>
          <a:p>
            <a:pPr algn="ctr">
              <a:defRPr/>
            </a:pPr>
            <a:r>
              <a:rPr lang="es-MX" sz="2000" dirty="0" err="1">
                <a:solidFill>
                  <a:schemeClr val="accent4">
                    <a:lumMod val="10000"/>
                  </a:schemeClr>
                </a:solidFill>
                <a:latin typeface="Cambria" panose="02040503050406030204" pitchFamily="18" charset="0"/>
                <a:ea typeface="Cambria" panose="02040503050406030204" pitchFamily="18" charset="0"/>
                <a:cs typeface="Arial" charset="0"/>
              </a:rPr>
              <a:t>tubáricas</a:t>
            </a:r>
            <a:endParaRPr lang="es-MX" sz="2000" dirty="0">
              <a:solidFill>
                <a:schemeClr val="accent4">
                  <a:lumMod val="10000"/>
                </a:schemeClr>
              </a:solidFill>
              <a:latin typeface="Cambria" panose="02040503050406030204" pitchFamily="18" charset="0"/>
              <a:ea typeface="Cambria" panose="02040503050406030204" pitchFamily="18" charset="0"/>
              <a:cs typeface="Arial" charset="0"/>
            </a:endParaRPr>
          </a:p>
        </p:txBody>
      </p:sp>
      <p:sp>
        <p:nvSpPr>
          <p:cNvPr id="22" name="Text Box 13"/>
          <p:cNvSpPr txBox="1">
            <a:spLocks noChangeArrowheads="1"/>
          </p:cNvSpPr>
          <p:nvPr/>
        </p:nvSpPr>
        <p:spPr bwMode="auto">
          <a:xfrm>
            <a:off x="10970926" y="3877158"/>
            <a:ext cx="984565" cy="707886"/>
          </a:xfrm>
          <a:prstGeom prst="rect">
            <a:avLst/>
          </a:prstGeom>
          <a:noFill/>
          <a:ln w="12700" algn="ctr">
            <a:noFill/>
            <a:miter lim="800000"/>
            <a:headEnd/>
            <a:tailEnd/>
          </a:ln>
          <a:effectLst/>
        </p:spPr>
        <p:txBody>
          <a:bodyPr wrap="none">
            <a:spAutoFit/>
          </a:bodyPr>
          <a:lstStyle/>
          <a:p>
            <a:pPr algn="ctr">
              <a:defRPr/>
            </a:pPr>
            <a:r>
              <a:rPr lang="es-MX" sz="2000" dirty="0" smtClean="0">
                <a:solidFill>
                  <a:schemeClr val="accent4">
                    <a:lumMod val="10000"/>
                  </a:schemeClr>
                </a:solidFill>
                <a:latin typeface="Cambria" panose="02040503050406030204" pitchFamily="18" charset="0"/>
                <a:ea typeface="Cambria" panose="02040503050406030204" pitchFamily="18" charset="0"/>
                <a:cs typeface="Arial" charset="0"/>
              </a:rPr>
              <a:t>Tonsila</a:t>
            </a:r>
          </a:p>
          <a:p>
            <a:pPr algn="ctr">
              <a:defRPr/>
            </a:pPr>
            <a:r>
              <a:rPr lang="es-MX" sz="2000" dirty="0" smtClean="0">
                <a:solidFill>
                  <a:schemeClr val="accent4">
                    <a:lumMod val="10000"/>
                  </a:schemeClr>
                </a:solidFill>
                <a:latin typeface="Cambria" panose="02040503050406030204" pitchFamily="18" charset="0"/>
                <a:ea typeface="Cambria" panose="02040503050406030204" pitchFamily="18" charset="0"/>
                <a:cs typeface="Arial" charset="0"/>
              </a:rPr>
              <a:t> </a:t>
            </a:r>
            <a:r>
              <a:rPr lang="es-MX" sz="2000" dirty="0">
                <a:solidFill>
                  <a:schemeClr val="accent4">
                    <a:lumMod val="10000"/>
                  </a:schemeClr>
                </a:solidFill>
                <a:latin typeface="Cambria" panose="02040503050406030204" pitchFamily="18" charset="0"/>
                <a:ea typeface="Cambria" panose="02040503050406030204" pitchFamily="18" charset="0"/>
                <a:cs typeface="Arial" charset="0"/>
              </a:rPr>
              <a:t>lingual</a:t>
            </a:r>
          </a:p>
        </p:txBody>
      </p:sp>
      <p:sp>
        <p:nvSpPr>
          <p:cNvPr id="23" name="Text Box 14"/>
          <p:cNvSpPr txBox="1">
            <a:spLocks noChangeArrowheads="1"/>
          </p:cNvSpPr>
          <p:nvPr/>
        </p:nvSpPr>
        <p:spPr bwMode="auto">
          <a:xfrm>
            <a:off x="10888196" y="3036646"/>
            <a:ext cx="1206066" cy="707886"/>
          </a:xfrm>
          <a:prstGeom prst="rect">
            <a:avLst/>
          </a:prstGeom>
          <a:noFill/>
          <a:ln w="12700" algn="ctr">
            <a:noFill/>
            <a:miter lim="800000"/>
            <a:headEnd/>
            <a:tailEnd/>
          </a:ln>
          <a:effectLst/>
        </p:spPr>
        <p:txBody>
          <a:bodyPr wrap="square">
            <a:spAutoFit/>
          </a:bodyPr>
          <a:lstStyle/>
          <a:p>
            <a:pPr algn="ctr">
              <a:defRPr/>
            </a:pPr>
            <a:r>
              <a:rPr lang="es-MX" sz="2000" dirty="0">
                <a:solidFill>
                  <a:schemeClr val="accent4">
                    <a:lumMod val="10000"/>
                  </a:schemeClr>
                </a:solidFill>
                <a:latin typeface="Cambria" panose="02040503050406030204" pitchFamily="18" charset="0"/>
                <a:ea typeface="Cambria" panose="02040503050406030204" pitchFamily="18" charset="0"/>
                <a:cs typeface="Arial" charset="0"/>
              </a:rPr>
              <a:t>Tonsilas </a:t>
            </a:r>
            <a:r>
              <a:rPr lang="es-MX" sz="2000" dirty="0" smtClean="0">
                <a:solidFill>
                  <a:schemeClr val="accent4">
                    <a:lumMod val="10000"/>
                  </a:schemeClr>
                </a:solidFill>
                <a:latin typeface="Cambria" panose="02040503050406030204" pitchFamily="18" charset="0"/>
                <a:ea typeface="Cambria" panose="02040503050406030204" pitchFamily="18" charset="0"/>
                <a:cs typeface="Arial" charset="0"/>
              </a:rPr>
              <a:t>palatinas</a:t>
            </a:r>
            <a:endParaRPr lang="es-MX" sz="2000" dirty="0">
              <a:solidFill>
                <a:schemeClr val="accent4">
                  <a:lumMod val="10000"/>
                </a:schemeClr>
              </a:solidFill>
              <a:latin typeface="Cambria" panose="02040503050406030204" pitchFamily="18" charset="0"/>
              <a:ea typeface="Cambria" panose="02040503050406030204" pitchFamily="18" charset="0"/>
              <a:cs typeface="Arial" charset="0"/>
            </a:endParaRPr>
          </a:p>
        </p:txBody>
      </p:sp>
    </p:spTree>
    <p:extLst>
      <p:ext uri="{BB962C8B-B14F-4D97-AF65-F5344CB8AC3E}">
        <p14:creationId xmlns:p14="http://schemas.microsoft.com/office/powerpoint/2010/main" val="22828904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harynx-amigdalitis"/>
          <p:cNvPicPr>
            <a:picLocks noGrp="1" noChangeAspect="1" noChangeArrowheads="1"/>
          </p:cNvPicPr>
          <p:nvPr>
            <p:ph sz="half" idx="3"/>
          </p:nvPr>
        </p:nvPicPr>
        <p:blipFill>
          <a:blip r:embed="rId2">
            <a:extLst>
              <a:ext uri="{28A0092B-C50C-407E-A947-70E740481C1C}">
                <a14:useLocalDpi xmlns:a14="http://schemas.microsoft.com/office/drawing/2010/main" val="0"/>
              </a:ext>
            </a:extLst>
          </a:blip>
          <a:srcRect/>
          <a:stretch>
            <a:fillRect/>
          </a:stretch>
        </p:blipFill>
        <p:spPr>
          <a:xfrm>
            <a:off x="4526430" y="4071938"/>
            <a:ext cx="2765425" cy="2786062"/>
          </a:xfrm>
        </p:spPr>
      </p:pic>
      <p:pic>
        <p:nvPicPr>
          <p:cNvPr id="62467" name="Picture 3" descr="Pharynx-adenoiditis"/>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362917" y="1026319"/>
            <a:ext cx="2928938" cy="2706688"/>
          </a:xfrm>
        </p:spPr>
      </p:pic>
      <p:pic>
        <p:nvPicPr>
          <p:cNvPr id="62468" name="Picture 4" descr="Pharynx-adenoidectomy"/>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929864" y="1119625"/>
            <a:ext cx="3000375" cy="2705100"/>
          </a:xfrm>
        </p:spPr>
      </p:pic>
      <p:pic>
        <p:nvPicPr>
          <p:cNvPr id="624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03" y="1000126"/>
            <a:ext cx="300037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4"/>
          <p:cNvSpPr txBox="1">
            <a:spLocks noChangeArrowheads="1"/>
          </p:cNvSpPr>
          <p:nvPr/>
        </p:nvSpPr>
        <p:spPr bwMode="auto">
          <a:xfrm>
            <a:off x="556586" y="3733007"/>
            <a:ext cx="32861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MX" altLang="es-ES" sz="2400" b="1" dirty="0"/>
              <a:t>Adenoides </a:t>
            </a:r>
            <a:r>
              <a:rPr lang="es-MX" altLang="es-ES" sz="2000" b="1" dirty="0"/>
              <a:t>(Tonsila faríngea hipertrofiada)</a:t>
            </a:r>
          </a:p>
          <a:p>
            <a:pPr eaLnBrk="1" hangingPunct="1">
              <a:spcBef>
                <a:spcPct val="0"/>
              </a:spcBef>
              <a:buClrTx/>
              <a:buSzTx/>
              <a:buFontTx/>
              <a:buNone/>
            </a:pPr>
            <a:endParaRPr lang="es-ES" altLang="es-ES" sz="2000" b="1" dirty="0"/>
          </a:p>
        </p:txBody>
      </p:sp>
      <p:sp>
        <p:nvSpPr>
          <p:cNvPr id="62471" name="1 Título"/>
          <p:cNvSpPr>
            <a:spLocks noGrp="1"/>
          </p:cNvSpPr>
          <p:nvPr>
            <p:ph type="title"/>
          </p:nvPr>
        </p:nvSpPr>
        <p:spPr>
          <a:xfrm>
            <a:off x="1841391" y="158751"/>
            <a:ext cx="8686800" cy="841375"/>
          </a:xfrm>
        </p:spPr>
        <p:txBody>
          <a:bodyPr>
            <a:normAutofit fontScale="90000"/>
          </a:bodyPr>
          <a:lstStyle/>
          <a:p>
            <a:pPr algn="ctr"/>
            <a:r>
              <a:rPr lang="es-ES" altLang="es-ES" sz="3600" dirty="0" smtClean="0">
                <a:latin typeface="Arial Black" panose="020B0A04020102020204" pitchFamily="34" charset="0"/>
              </a:rPr>
              <a:t>ANILLO </a:t>
            </a:r>
            <a:r>
              <a:rPr lang="es-ES" altLang="es-ES" sz="3600" dirty="0">
                <a:latin typeface="Arial Black" panose="020B0A04020102020204" pitchFamily="34" charset="0"/>
              </a:rPr>
              <a:t>LINFATICO </a:t>
            </a:r>
            <a:r>
              <a:rPr lang="es-ES" altLang="es-ES" sz="3600" dirty="0" smtClean="0">
                <a:latin typeface="Arial Black" panose="020B0A04020102020204" pitchFamily="34" charset="0"/>
              </a:rPr>
              <a:t>EPITELIAL. Adenoides y Amigdalitis</a:t>
            </a:r>
            <a:endParaRPr lang="es-ES" altLang="es-ES" sz="3600" dirty="0">
              <a:latin typeface="Arial Black" panose="020B0A04020102020204" pitchFamily="34" charset="0"/>
            </a:endParaRPr>
          </a:p>
        </p:txBody>
      </p:sp>
      <p:sp>
        <p:nvSpPr>
          <p:cNvPr id="8" name="Text Box 4"/>
          <p:cNvSpPr txBox="1">
            <a:spLocks noChangeArrowheads="1"/>
          </p:cNvSpPr>
          <p:nvPr/>
        </p:nvSpPr>
        <p:spPr bwMode="auto">
          <a:xfrm>
            <a:off x="7433744" y="4926012"/>
            <a:ext cx="32861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MX" altLang="es-ES" sz="2400" b="1" dirty="0" smtClean="0"/>
              <a:t>Amigdalitis </a:t>
            </a:r>
            <a:r>
              <a:rPr lang="es-MX" altLang="es-ES" sz="2000" b="1" dirty="0"/>
              <a:t>(Tonsila </a:t>
            </a:r>
            <a:r>
              <a:rPr lang="es-MX" altLang="es-ES" sz="2000" b="1" dirty="0" smtClean="0"/>
              <a:t>palatinas inflamadas e hipertrofiadas)</a:t>
            </a:r>
            <a:endParaRPr lang="es-MX" altLang="es-ES" sz="2000" b="1" dirty="0"/>
          </a:p>
          <a:p>
            <a:pPr eaLnBrk="1" hangingPunct="1">
              <a:spcBef>
                <a:spcPct val="0"/>
              </a:spcBef>
              <a:buClrTx/>
              <a:buSzTx/>
              <a:buFontTx/>
              <a:buNone/>
            </a:pPr>
            <a:endParaRPr lang="es-ES" altLang="es-ES" sz="2000" b="1" dirty="0"/>
          </a:p>
        </p:txBody>
      </p:sp>
    </p:spTree>
    <p:extLst>
      <p:ext uri="{BB962C8B-B14F-4D97-AF65-F5344CB8AC3E}">
        <p14:creationId xmlns:p14="http://schemas.microsoft.com/office/powerpoint/2010/main" val="228907803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
          <p:cNvGraphicFramePr>
            <a:graphicFrameLocks noChangeAspect="1"/>
          </p:cNvGraphicFramePr>
          <p:nvPr>
            <p:extLst>
              <p:ext uri="{D42A27DB-BD31-4B8C-83A1-F6EECF244321}">
                <p14:modId xmlns:p14="http://schemas.microsoft.com/office/powerpoint/2010/main" val="2529197164"/>
              </p:ext>
            </p:extLst>
          </p:nvPr>
        </p:nvGraphicFramePr>
        <p:xfrm>
          <a:off x="92770" y="1090621"/>
          <a:ext cx="4229993" cy="4827761"/>
        </p:xfrm>
        <a:graphic>
          <a:graphicData uri="http://schemas.openxmlformats.org/presentationml/2006/ole">
            <mc:AlternateContent xmlns:mc="http://schemas.openxmlformats.org/markup-compatibility/2006">
              <mc:Choice xmlns:v="urn:schemas-microsoft-com:vml" Requires="v">
                <p:oleObj spid="_x0000_s10303" name="Fotografía de Photo Editor" r:id="rId3" imgW="3438095" imgH="3924848" progId="MSPhotoEd.3">
                  <p:embed/>
                </p:oleObj>
              </mc:Choice>
              <mc:Fallback>
                <p:oleObj name="Fotografía de Photo Editor" r:id="rId3" imgW="3438095" imgH="3924848" progId="MSPhotoEd.3">
                  <p:embed/>
                  <p:pic>
                    <p:nvPicPr>
                      <p:cNvPr id="40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70" y="1090621"/>
                        <a:ext cx="4229993" cy="4827761"/>
                      </a:xfrm>
                      <a:prstGeom prst="rect">
                        <a:avLst/>
                      </a:prstGeom>
                      <a:noFill/>
                      <a:ln>
                        <a:noFill/>
                      </a:ln>
                      <a:effectLst/>
                      <a:extLst/>
                    </p:spPr>
                  </p:pic>
                </p:oleObj>
              </mc:Fallback>
            </mc:AlternateContent>
          </a:graphicData>
        </a:graphic>
      </p:graphicFrame>
      <p:graphicFrame>
        <p:nvGraphicFramePr>
          <p:cNvPr id="64514" name="Object 2"/>
          <p:cNvGraphicFramePr>
            <a:graphicFrameLocks noChangeAspect="1"/>
          </p:cNvGraphicFramePr>
          <p:nvPr>
            <p:extLst>
              <p:ext uri="{D42A27DB-BD31-4B8C-83A1-F6EECF244321}">
                <p14:modId xmlns:p14="http://schemas.microsoft.com/office/powerpoint/2010/main" val="2426948583"/>
              </p:ext>
            </p:extLst>
          </p:nvPr>
        </p:nvGraphicFramePr>
        <p:xfrm>
          <a:off x="6046787" y="996812"/>
          <a:ext cx="3754438" cy="5715000"/>
        </p:xfrm>
        <a:graphic>
          <a:graphicData uri="http://schemas.openxmlformats.org/presentationml/2006/ole">
            <mc:AlternateContent xmlns:mc="http://schemas.openxmlformats.org/markup-compatibility/2006">
              <mc:Choice xmlns:v="urn:schemas-microsoft-com:vml" Requires="v">
                <p:oleObj spid="_x0000_s10304" name="Imagen de mapa de bits" r:id="rId5" imgW="3010320" imgH="4580952" progId="PBrush">
                  <p:embed/>
                </p:oleObj>
              </mc:Choice>
              <mc:Fallback>
                <p:oleObj name="Imagen de mapa de bits" r:id="rId5" imgW="3010320" imgH="4580952" progId="PBrush">
                  <p:embed/>
                  <p:pic>
                    <p:nvPicPr>
                      <p:cNvPr id="645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6787" y="996812"/>
                        <a:ext cx="375443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5" name="Text Box 4"/>
          <p:cNvSpPr txBox="1">
            <a:spLocks noChangeArrowheads="1"/>
          </p:cNvSpPr>
          <p:nvPr/>
        </p:nvSpPr>
        <p:spPr bwMode="auto">
          <a:xfrm>
            <a:off x="9467473" y="3210594"/>
            <a:ext cx="27574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ES" altLang="es-ES" sz="2000" b="1" dirty="0"/>
              <a:t>Lóbulos laterales</a:t>
            </a:r>
          </a:p>
          <a:p>
            <a:pPr eaLnBrk="1" hangingPunct="1">
              <a:spcBef>
                <a:spcPct val="0"/>
              </a:spcBef>
              <a:buClrTx/>
              <a:buSzTx/>
              <a:buFontTx/>
              <a:buNone/>
            </a:pPr>
            <a:r>
              <a:rPr lang="es-ES" altLang="es-ES" sz="2000" b="1" dirty="0"/>
              <a:t>de glándula tiroides</a:t>
            </a:r>
          </a:p>
        </p:txBody>
      </p:sp>
      <p:sp>
        <p:nvSpPr>
          <p:cNvPr id="64516" name="Line 5"/>
          <p:cNvSpPr>
            <a:spLocks noChangeShapeType="1"/>
          </p:cNvSpPr>
          <p:nvPr/>
        </p:nvSpPr>
        <p:spPr bwMode="auto">
          <a:xfrm flipH="1" flipV="1">
            <a:off x="8484012" y="3319296"/>
            <a:ext cx="1047338" cy="99812"/>
          </a:xfrm>
          <a:prstGeom prst="line">
            <a:avLst/>
          </a:prstGeom>
          <a:noFill/>
          <a:ln w="571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64517" name="Text Box 6"/>
          <p:cNvSpPr txBox="1">
            <a:spLocks noChangeArrowheads="1"/>
          </p:cNvSpPr>
          <p:nvPr/>
        </p:nvSpPr>
        <p:spPr bwMode="auto">
          <a:xfrm>
            <a:off x="9662525" y="2668295"/>
            <a:ext cx="2426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ES" altLang="es-ES" sz="2000" b="1" dirty="0"/>
              <a:t>A. Carótida común</a:t>
            </a:r>
          </a:p>
        </p:txBody>
      </p:sp>
      <p:sp>
        <p:nvSpPr>
          <p:cNvPr id="64518" name="Line 7"/>
          <p:cNvSpPr>
            <a:spLocks noChangeShapeType="1"/>
          </p:cNvSpPr>
          <p:nvPr/>
        </p:nvSpPr>
        <p:spPr bwMode="auto">
          <a:xfrm flipH="1" flipV="1">
            <a:off x="8886444" y="2707354"/>
            <a:ext cx="816924" cy="143796"/>
          </a:xfrm>
          <a:prstGeom prst="line">
            <a:avLst/>
          </a:prstGeom>
          <a:noFill/>
          <a:ln w="571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8" name="7 Título"/>
          <p:cNvSpPr>
            <a:spLocks noGrp="1"/>
          </p:cNvSpPr>
          <p:nvPr>
            <p:ph type="title"/>
          </p:nvPr>
        </p:nvSpPr>
        <p:spPr>
          <a:extLst/>
        </p:spPr>
        <p:txBody>
          <a:bodyPr>
            <a:normAutofit fontScale="90000"/>
          </a:bodyPr>
          <a:lstStyle/>
          <a:p>
            <a:pPr>
              <a:defRPr/>
            </a:pPr>
            <a:r>
              <a:rPr lang="es-MX" b="1" dirty="0" smtClean="0">
                <a:solidFill>
                  <a:schemeClr val="tx1"/>
                </a:solidFill>
                <a:latin typeface="Arial Black" pitchFamily="34" charset="0"/>
              </a:rPr>
              <a:t>Relaciones de la</a:t>
            </a:r>
            <a:r>
              <a:rPr lang="es-MX" sz="4000" b="1" dirty="0">
                <a:latin typeface="Arial Black" pitchFamily="34" charset="0"/>
              </a:rPr>
              <a:t> F</a:t>
            </a:r>
            <a:r>
              <a:rPr lang="es-MX" b="1" dirty="0" smtClean="0">
                <a:solidFill>
                  <a:schemeClr val="tx1"/>
                </a:solidFill>
                <a:latin typeface="Arial Black" pitchFamily="34" charset="0"/>
              </a:rPr>
              <a:t>aringe</a:t>
            </a:r>
            <a:br>
              <a:rPr lang="es-MX" b="1" dirty="0" smtClean="0">
                <a:solidFill>
                  <a:schemeClr val="tx1"/>
                </a:solidFill>
                <a:latin typeface="Arial Black" pitchFamily="34" charset="0"/>
              </a:rPr>
            </a:br>
            <a:r>
              <a:rPr lang="es-ES" sz="3200" b="1" dirty="0">
                <a:latin typeface="Arial Black" pitchFamily="34" charset="0"/>
              </a:rPr>
              <a:t/>
            </a:r>
            <a:br>
              <a:rPr lang="es-ES" sz="3200" b="1" dirty="0">
                <a:latin typeface="Arial Black" pitchFamily="34" charset="0"/>
              </a:rPr>
            </a:br>
            <a:endParaRPr lang="es-ES" dirty="0">
              <a:solidFill>
                <a:schemeClr val="tx1"/>
              </a:solidFill>
              <a:latin typeface="Arial Black" pitchFamily="34" charset="0"/>
            </a:endParaRPr>
          </a:p>
        </p:txBody>
      </p:sp>
      <p:sp>
        <p:nvSpPr>
          <p:cNvPr id="64520" name="Text Box 6"/>
          <p:cNvSpPr txBox="1">
            <a:spLocks noChangeArrowheads="1"/>
          </p:cNvSpPr>
          <p:nvPr/>
        </p:nvSpPr>
        <p:spPr bwMode="auto">
          <a:xfrm>
            <a:off x="9589079" y="5720547"/>
            <a:ext cx="11258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ES" altLang="es-ES" sz="2000" b="1" dirty="0"/>
              <a:t>Esófago</a:t>
            </a:r>
          </a:p>
        </p:txBody>
      </p:sp>
      <p:sp>
        <p:nvSpPr>
          <p:cNvPr id="64521" name="Text Box 6"/>
          <p:cNvSpPr txBox="1">
            <a:spLocks noChangeArrowheads="1"/>
          </p:cNvSpPr>
          <p:nvPr/>
        </p:nvSpPr>
        <p:spPr bwMode="auto">
          <a:xfrm>
            <a:off x="9779016" y="1924051"/>
            <a:ext cx="14474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ES" altLang="es-ES" sz="2000" b="1" dirty="0"/>
              <a:t>V. Yugular </a:t>
            </a:r>
          </a:p>
          <a:p>
            <a:pPr eaLnBrk="1" hangingPunct="1">
              <a:spcBef>
                <a:spcPct val="0"/>
              </a:spcBef>
              <a:buClrTx/>
              <a:buSzTx/>
              <a:buFontTx/>
              <a:buNone/>
            </a:pPr>
            <a:r>
              <a:rPr lang="es-ES" altLang="es-ES" sz="2000" b="1" dirty="0"/>
              <a:t>Interna</a:t>
            </a:r>
          </a:p>
        </p:txBody>
      </p:sp>
      <p:sp>
        <p:nvSpPr>
          <p:cNvPr id="64522" name="Line 5"/>
          <p:cNvSpPr>
            <a:spLocks noChangeShapeType="1"/>
          </p:cNvSpPr>
          <p:nvPr/>
        </p:nvSpPr>
        <p:spPr bwMode="auto">
          <a:xfrm flipH="1" flipV="1">
            <a:off x="7827692" y="4590816"/>
            <a:ext cx="1875676" cy="1129731"/>
          </a:xfrm>
          <a:prstGeom prst="line">
            <a:avLst/>
          </a:prstGeom>
          <a:noFill/>
          <a:ln w="571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64523" name="Line 5"/>
          <p:cNvSpPr>
            <a:spLocks noChangeShapeType="1"/>
          </p:cNvSpPr>
          <p:nvPr/>
        </p:nvSpPr>
        <p:spPr bwMode="auto">
          <a:xfrm flipH="1">
            <a:off x="9076150" y="2216150"/>
            <a:ext cx="719137" cy="272255"/>
          </a:xfrm>
          <a:prstGeom prst="line">
            <a:avLst/>
          </a:prstGeom>
          <a:noFill/>
          <a:ln w="571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64524" name="Line 5"/>
          <p:cNvSpPr>
            <a:spLocks noChangeShapeType="1"/>
          </p:cNvSpPr>
          <p:nvPr/>
        </p:nvSpPr>
        <p:spPr bwMode="auto">
          <a:xfrm flipH="1">
            <a:off x="8961849" y="1777875"/>
            <a:ext cx="627230" cy="489076"/>
          </a:xfrm>
          <a:prstGeom prst="line">
            <a:avLst/>
          </a:prstGeom>
          <a:noFill/>
          <a:ln w="5715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64525" name="Text Box 6"/>
          <p:cNvSpPr txBox="1">
            <a:spLocks noChangeArrowheads="1"/>
          </p:cNvSpPr>
          <p:nvPr/>
        </p:nvSpPr>
        <p:spPr bwMode="auto">
          <a:xfrm>
            <a:off x="9546844" y="1525588"/>
            <a:ext cx="10773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ES" altLang="es-ES" sz="2000" b="1" dirty="0"/>
              <a:t>N. Vago</a:t>
            </a:r>
          </a:p>
        </p:txBody>
      </p:sp>
      <p:sp>
        <p:nvSpPr>
          <p:cNvPr id="14" name="Text Box 6"/>
          <p:cNvSpPr txBox="1">
            <a:spLocks noChangeArrowheads="1"/>
          </p:cNvSpPr>
          <p:nvPr/>
        </p:nvSpPr>
        <p:spPr bwMode="auto">
          <a:xfrm>
            <a:off x="7379114" y="2068513"/>
            <a:ext cx="1101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Faringe</a:t>
            </a:r>
          </a:p>
        </p:txBody>
      </p:sp>
      <p:sp>
        <p:nvSpPr>
          <p:cNvPr id="2" name="Rectángulo 1"/>
          <p:cNvSpPr/>
          <p:nvPr/>
        </p:nvSpPr>
        <p:spPr>
          <a:xfrm>
            <a:off x="3295799" y="2427523"/>
            <a:ext cx="3354387" cy="2197525"/>
          </a:xfrm>
          <a:prstGeom prst="rect">
            <a:avLst/>
          </a:prstGeom>
        </p:spPr>
        <p:txBody>
          <a:bodyPr wrap="square">
            <a:spAutoFit/>
          </a:bodyPr>
          <a:lstStyle/>
          <a:p>
            <a:pPr lvl="0" fontAlgn="base">
              <a:spcBef>
                <a:spcPct val="20000"/>
              </a:spcBef>
              <a:spcAft>
                <a:spcPct val="0"/>
              </a:spcAft>
              <a:buClr>
                <a:schemeClr val="hlink"/>
              </a:buClr>
            </a:pPr>
            <a:r>
              <a:rPr lang="es-ES" dirty="0" smtClean="0">
                <a:latin typeface="Cambria" panose="02040503050406030204" pitchFamily="18" charset="0"/>
                <a:ea typeface="Cambria" panose="02040503050406030204" pitchFamily="18" charset="0"/>
              </a:rPr>
              <a:t>Lateral:</a:t>
            </a:r>
          </a:p>
          <a:p>
            <a:pPr marL="285750" lvl="0" indent="-285750"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Nervios </a:t>
            </a:r>
            <a:r>
              <a:rPr lang="es-ES" dirty="0">
                <a:latin typeface="Cambria" panose="02040503050406030204" pitchFamily="18" charset="0"/>
                <a:ea typeface="Cambria" panose="02040503050406030204" pitchFamily="18" charset="0"/>
              </a:rPr>
              <a:t>craneales IX, X, </a:t>
            </a:r>
            <a:r>
              <a:rPr lang="es-ES" dirty="0" smtClean="0">
                <a:latin typeface="Cambria" panose="02040503050406030204" pitchFamily="18" charset="0"/>
                <a:ea typeface="Cambria" panose="02040503050406030204" pitchFamily="18" charset="0"/>
              </a:rPr>
              <a:t>XI</a:t>
            </a:r>
          </a:p>
          <a:p>
            <a:pPr marL="285750" lvl="0" indent="-285750"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Paquete </a:t>
            </a:r>
            <a:r>
              <a:rPr lang="es-ES" dirty="0" err="1" smtClean="0">
                <a:latin typeface="Cambria" panose="02040503050406030204" pitchFamily="18" charset="0"/>
                <a:ea typeface="Cambria" panose="02040503050406030204" pitchFamily="18" charset="0"/>
              </a:rPr>
              <a:t>vásculonervioso</a:t>
            </a:r>
            <a:r>
              <a:rPr lang="es-ES" dirty="0" smtClean="0">
                <a:latin typeface="Cambria" panose="02040503050406030204" pitchFamily="18" charset="0"/>
                <a:ea typeface="Cambria" panose="02040503050406030204" pitchFamily="18" charset="0"/>
              </a:rPr>
              <a:t> del cuello: A. Carótida común, V. </a:t>
            </a:r>
            <a:r>
              <a:rPr lang="es-ES" dirty="0">
                <a:latin typeface="Cambria" panose="02040503050406030204" pitchFamily="18" charset="0"/>
                <a:ea typeface="Cambria" panose="02040503050406030204" pitchFamily="18" charset="0"/>
              </a:rPr>
              <a:t>Y</a:t>
            </a:r>
            <a:r>
              <a:rPr lang="es-ES" dirty="0" smtClean="0">
                <a:latin typeface="Cambria" panose="02040503050406030204" pitchFamily="18" charset="0"/>
                <a:ea typeface="Cambria" panose="02040503050406030204" pitchFamily="18" charset="0"/>
              </a:rPr>
              <a:t>ugular interna </a:t>
            </a:r>
            <a:r>
              <a:rPr lang="es-ES" dirty="0">
                <a:latin typeface="Cambria" panose="02040503050406030204" pitchFamily="18" charset="0"/>
                <a:ea typeface="Cambria" panose="02040503050406030204" pitchFamily="18" charset="0"/>
              </a:rPr>
              <a:t>y </a:t>
            </a:r>
            <a:r>
              <a:rPr lang="es-ES" dirty="0" smtClean="0">
                <a:latin typeface="Cambria" panose="02040503050406030204" pitchFamily="18" charset="0"/>
                <a:ea typeface="Cambria" panose="02040503050406030204" pitchFamily="18" charset="0"/>
              </a:rPr>
              <a:t>XII NC.</a:t>
            </a:r>
            <a:endParaRPr lang="es-ES" dirty="0">
              <a:latin typeface="Cambria" panose="02040503050406030204" pitchFamily="18" charset="0"/>
              <a:ea typeface="Cambria" panose="02040503050406030204" pitchFamily="18" charset="0"/>
            </a:endParaRPr>
          </a:p>
          <a:p>
            <a:pPr marL="285750" lvl="0" indent="-285750"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Lóbulos </a:t>
            </a:r>
            <a:r>
              <a:rPr lang="es-ES" dirty="0">
                <a:latin typeface="Cambria" panose="02040503050406030204" pitchFamily="18" charset="0"/>
                <a:ea typeface="Cambria" panose="02040503050406030204" pitchFamily="18" charset="0"/>
              </a:rPr>
              <a:t>laterales Glándula tiroides</a:t>
            </a:r>
          </a:p>
        </p:txBody>
      </p:sp>
      <p:sp>
        <p:nvSpPr>
          <p:cNvPr id="3" name="Rectángulo 2"/>
          <p:cNvSpPr/>
          <p:nvPr/>
        </p:nvSpPr>
        <p:spPr>
          <a:xfrm>
            <a:off x="242617" y="4039070"/>
            <a:ext cx="6096000" cy="1366528"/>
          </a:xfrm>
          <a:prstGeom prst="rect">
            <a:avLst/>
          </a:prstGeom>
        </p:spPr>
        <p:txBody>
          <a:bodyPr>
            <a:spAutoFit/>
          </a:bodyPr>
          <a:lstStyle/>
          <a:p>
            <a:pPr lvl="0" fontAlgn="base">
              <a:spcBef>
                <a:spcPct val="20000"/>
              </a:spcBef>
              <a:spcAft>
                <a:spcPct val="0"/>
              </a:spcAft>
              <a:buClr>
                <a:schemeClr val="hlink"/>
              </a:buClr>
            </a:pPr>
            <a:r>
              <a:rPr lang="es-ES" dirty="0" smtClean="0">
                <a:latin typeface="Cambria" panose="02040503050406030204" pitchFamily="18" charset="0"/>
                <a:ea typeface="Cambria" panose="02040503050406030204" pitchFamily="18" charset="0"/>
              </a:rPr>
              <a:t>Anterior:</a:t>
            </a:r>
          </a:p>
          <a:p>
            <a:pPr lvl="0" fontAlgn="base">
              <a:spcBef>
                <a:spcPct val="20000"/>
              </a:spcBef>
              <a:spcAft>
                <a:spcPct val="0"/>
              </a:spcAft>
              <a:buClr>
                <a:schemeClr val="hlink"/>
              </a:buClr>
            </a:pPr>
            <a:r>
              <a:rPr lang="es-ES" dirty="0" smtClean="0">
                <a:latin typeface="Cambria" panose="02040503050406030204" pitchFamily="18" charset="0"/>
                <a:ea typeface="Cambria" panose="02040503050406030204" pitchFamily="18" charset="0"/>
              </a:rPr>
              <a:t>Cavidad </a:t>
            </a:r>
            <a:r>
              <a:rPr lang="es-ES" dirty="0">
                <a:latin typeface="Cambria" panose="02040503050406030204" pitchFamily="18" charset="0"/>
                <a:ea typeface="Cambria" panose="02040503050406030204" pitchFamily="18" charset="0"/>
              </a:rPr>
              <a:t>nasal</a:t>
            </a:r>
          </a:p>
          <a:p>
            <a:pPr lvl="0" fontAlgn="base">
              <a:spcBef>
                <a:spcPct val="20000"/>
              </a:spcBef>
              <a:spcAft>
                <a:spcPct val="0"/>
              </a:spcAft>
              <a:buClr>
                <a:schemeClr val="hlink"/>
              </a:buClr>
            </a:pPr>
            <a:r>
              <a:rPr lang="es-ES" dirty="0">
                <a:latin typeface="Cambria" panose="02040503050406030204" pitchFamily="18" charset="0"/>
                <a:ea typeface="Cambria" panose="02040503050406030204" pitchFamily="18" charset="0"/>
              </a:rPr>
              <a:t>Cavidad bucal</a:t>
            </a:r>
          </a:p>
          <a:p>
            <a:pPr lvl="0" fontAlgn="base">
              <a:spcBef>
                <a:spcPct val="20000"/>
              </a:spcBef>
              <a:spcAft>
                <a:spcPct val="0"/>
              </a:spcAft>
              <a:buClr>
                <a:schemeClr val="hlink"/>
              </a:buClr>
            </a:pPr>
            <a:r>
              <a:rPr lang="es-ES" dirty="0">
                <a:latin typeface="Cambria" panose="02040503050406030204" pitchFamily="18" charset="0"/>
                <a:ea typeface="Cambria" panose="02040503050406030204" pitchFamily="18" charset="0"/>
              </a:rPr>
              <a:t>Laringe</a:t>
            </a:r>
          </a:p>
        </p:txBody>
      </p:sp>
      <p:sp>
        <p:nvSpPr>
          <p:cNvPr id="4" name="Rectángulo 3"/>
          <p:cNvSpPr/>
          <p:nvPr/>
        </p:nvSpPr>
        <p:spPr>
          <a:xfrm>
            <a:off x="158832" y="5720548"/>
            <a:ext cx="4213892" cy="1200329"/>
          </a:xfrm>
          <a:prstGeom prst="rect">
            <a:avLst/>
          </a:prstGeom>
        </p:spPr>
        <p:txBody>
          <a:bodyPr wrap="square">
            <a:spAutoFit/>
          </a:bodyPr>
          <a:lstStyle/>
          <a:p>
            <a:r>
              <a:rPr lang="es-ES" dirty="0" smtClean="0">
                <a:latin typeface="Cambria" panose="02040503050406030204" pitchFamily="18" charset="0"/>
                <a:ea typeface="Cambria" panose="02040503050406030204" pitchFamily="18" charset="0"/>
              </a:rPr>
              <a:t>Posterior:</a:t>
            </a:r>
          </a:p>
          <a:p>
            <a:r>
              <a:rPr lang="es-ES" dirty="0" smtClean="0">
                <a:latin typeface="Cambria" panose="02040503050406030204" pitchFamily="18" charset="0"/>
                <a:ea typeface="Cambria" panose="02040503050406030204" pitchFamily="18" charset="0"/>
              </a:rPr>
              <a:t>Porción </a:t>
            </a:r>
            <a:r>
              <a:rPr lang="es-ES" dirty="0">
                <a:latin typeface="Cambria" panose="02040503050406030204" pitchFamily="18" charset="0"/>
                <a:ea typeface="Cambria" panose="02040503050406030204" pitchFamily="18" charset="0"/>
              </a:rPr>
              <a:t>basilar del h. occipital, </a:t>
            </a:r>
            <a:endParaRPr lang="es-ES" dirty="0" smtClean="0">
              <a:latin typeface="Cambria" panose="02040503050406030204" pitchFamily="18" charset="0"/>
              <a:ea typeface="Cambria" panose="02040503050406030204" pitchFamily="18" charset="0"/>
            </a:endParaRPr>
          </a:p>
          <a:p>
            <a:r>
              <a:rPr lang="es-ES" dirty="0" smtClean="0">
                <a:latin typeface="Cambria" panose="02040503050406030204" pitchFamily="18" charset="0"/>
                <a:ea typeface="Cambria" panose="02040503050406030204" pitchFamily="18" charset="0"/>
              </a:rPr>
              <a:t>Vértebras </a:t>
            </a:r>
            <a:r>
              <a:rPr lang="es-ES" dirty="0">
                <a:latin typeface="Cambria" panose="02040503050406030204" pitchFamily="18" charset="0"/>
                <a:ea typeface="Cambria" panose="02040503050406030204" pitchFamily="18" charset="0"/>
              </a:rPr>
              <a:t>cervicales </a:t>
            </a:r>
            <a:r>
              <a:rPr lang="es-ES" dirty="0" smtClean="0">
                <a:latin typeface="Cambria" panose="02040503050406030204" pitchFamily="18" charset="0"/>
                <a:ea typeface="Cambria" panose="02040503050406030204" pitchFamily="18" charset="0"/>
              </a:rPr>
              <a:t>I-VI</a:t>
            </a:r>
          </a:p>
          <a:p>
            <a:r>
              <a:rPr lang="es-MX" dirty="0" smtClean="0">
                <a:latin typeface="Cambria" panose="02040503050406030204" pitchFamily="18" charset="0"/>
                <a:ea typeface="Cambria" panose="02040503050406030204" pitchFamily="18" charset="0"/>
              </a:rPr>
              <a:t>Fascias y músculos</a:t>
            </a:r>
            <a:endParaRPr lang="es-ES" dirty="0">
              <a:latin typeface="Cambria" panose="02040503050406030204" pitchFamily="18" charset="0"/>
              <a:ea typeface="Cambria" panose="02040503050406030204" pitchFamily="18" charset="0"/>
            </a:endParaRPr>
          </a:p>
        </p:txBody>
      </p:sp>
      <p:sp>
        <p:nvSpPr>
          <p:cNvPr id="5" name="Rectángulo 4"/>
          <p:cNvSpPr/>
          <p:nvPr/>
        </p:nvSpPr>
        <p:spPr>
          <a:xfrm>
            <a:off x="3579232" y="4707337"/>
            <a:ext cx="1007392" cy="701731"/>
          </a:xfrm>
          <a:prstGeom prst="rect">
            <a:avLst/>
          </a:prstGeom>
        </p:spPr>
        <p:txBody>
          <a:bodyPr wrap="none">
            <a:spAutoFit/>
          </a:bodyPr>
          <a:lstStyle/>
          <a:p>
            <a:pPr lvl="0" fontAlgn="base">
              <a:spcBef>
                <a:spcPct val="20000"/>
              </a:spcBef>
              <a:spcAft>
                <a:spcPct val="0"/>
              </a:spcAft>
              <a:buClr>
                <a:schemeClr val="hlink"/>
              </a:buClr>
            </a:pPr>
            <a:r>
              <a:rPr lang="es-ES" dirty="0" smtClean="0">
                <a:latin typeface="Cambria" panose="02040503050406030204" pitchFamily="18" charset="0"/>
                <a:ea typeface="Cambria" panose="02040503050406030204" pitchFamily="18" charset="0"/>
              </a:rPr>
              <a:t>Inferior:</a:t>
            </a:r>
          </a:p>
          <a:p>
            <a:pPr lvl="0" fontAlgn="base">
              <a:spcBef>
                <a:spcPct val="20000"/>
              </a:spcBef>
              <a:spcAft>
                <a:spcPct val="0"/>
              </a:spcAft>
              <a:buClr>
                <a:schemeClr val="hlink"/>
              </a:buClr>
            </a:pPr>
            <a:r>
              <a:rPr lang="es-ES" dirty="0" smtClean="0">
                <a:latin typeface="Cambria" panose="02040503050406030204" pitchFamily="18" charset="0"/>
                <a:ea typeface="Cambria" panose="02040503050406030204" pitchFamily="18" charset="0"/>
              </a:rPr>
              <a:t>Esófago</a:t>
            </a:r>
            <a:endParaRPr lang="es-ES" sz="1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894037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a:xfrm>
            <a:off x="1524001" y="1"/>
            <a:ext cx="8893175" cy="1052513"/>
          </a:xfrm>
        </p:spPr>
        <p:txBody>
          <a:bodyPr/>
          <a:lstStyle/>
          <a:p>
            <a:pPr algn="ctr" eaLnBrk="1" hangingPunct="1"/>
            <a:r>
              <a:rPr lang="es-ES" altLang="es-ES" sz="3200">
                <a:latin typeface="Arial Black" panose="020B0A04020102020204" pitchFamily="34" charset="0"/>
              </a:rPr>
              <a:t>Relaciones anatómicas de la faringe</a:t>
            </a:r>
          </a:p>
        </p:txBody>
      </p:sp>
      <p:graphicFrame>
        <p:nvGraphicFramePr>
          <p:cNvPr id="316449" name="Group 33"/>
          <p:cNvGraphicFramePr>
            <a:graphicFrameLocks noGrp="1"/>
          </p:cNvGraphicFramePr>
          <p:nvPr>
            <p:ph sz="half" idx="1"/>
            <p:extLst>
              <p:ext uri="{D42A27DB-BD31-4B8C-83A1-F6EECF244321}">
                <p14:modId xmlns:p14="http://schemas.microsoft.com/office/powerpoint/2010/main" val="2557607459"/>
              </p:ext>
            </p:extLst>
          </p:nvPr>
        </p:nvGraphicFramePr>
        <p:xfrm>
          <a:off x="1712913" y="1363664"/>
          <a:ext cx="8858250" cy="4359219"/>
        </p:xfrm>
        <a:graphic>
          <a:graphicData uri="http://schemas.openxmlformats.org/drawingml/2006/table">
            <a:tbl>
              <a:tblPr/>
              <a:tblGrid>
                <a:gridCol w="2151048">
                  <a:extLst>
                    <a:ext uri="{9D8B030D-6E8A-4147-A177-3AD203B41FA5}">
                      <a16:colId xmlns:a16="http://schemas.microsoft.com/office/drawing/2014/main" val="20000"/>
                    </a:ext>
                  </a:extLst>
                </a:gridCol>
                <a:gridCol w="2584432">
                  <a:extLst>
                    <a:ext uri="{9D8B030D-6E8A-4147-A177-3AD203B41FA5}">
                      <a16:colId xmlns:a16="http://schemas.microsoft.com/office/drawing/2014/main" val="20001"/>
                    </a:ext>
                  </a:extLst>
                </a:gridCol>
                <a:gridCol w="2551113">
                  <a:extLst>
                    <a:ext uri="{9D8B030D-6E8A-4147-A177-3AD203B41FA5}">
                      <a16:colId xmlns:a16="http://schemas.microsoft.com/office/drawing/2014/main" val="20002"/>
                    </a:ext>
                  </a:extLst>
                </a:gridCol>
                <a:gridCol w="1571657">
                  <a:extLst>
                    <a:ext uri="{9D8B030D-6E8A-4147-A177-3AD203B41FA5}">
                      <a16:colId xmlns:a16="http://schemas.microsoft.com/office/drawing/2014/main" val="20003"/>
                    </a:ext>
                  </a:extLst>
                </a:gridCol>
              </a:tblGrid>
              <a:tr h="97860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Delante</a:t>
                      </a:r>
                    </a:p>
                  </a:txBody>
                  <a:tcPr marL="91439" marR="91439"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Detrás</a:t>
                      </a:r>
                    </a:p>
                  </a:txBody>
                  <a:tcPr marL="91439" marR="91439"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Lateralmente</a:t>
                      </a:r>
                    </a:p>
                  </a:txBody>
                  <a:tcPr marL="91439" marR="91439"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22238"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Debajo</a:t>
                      </a:r>
                    </a:p>
                  </a:txBody>
                  <a:tcPr marL="91439" marR="91439"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80612">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Cavidad nasal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Cavidad bucal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Laringe</a:t>
                      </a:r>
                    </a:p>
                  </a:txBody>
                  <a:tcPr marL="91439" marR="91439"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Porción basilar del h. occipital, Vértebras cervicales I-VI, Músculos </a:t>
                      </a:r>
                      <a:r>
                        <a:rPr kumimoji="0" lang="es-ES" sz="2000" b="0" i="0" u="none" strike="noStrike" cap="none" normalizeH="0" baseline="0" noProof="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prevertebrales</a:t>
                      </a: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Fascia</a:t>
                      </a: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a:t>
                      </a:r>
                      <a:r>
                        <a:rPr kumimoji="0" lang="es-ES" sz="2000" b="0" i="0" u="none" strike="noStrike" cap="none" normalizeH="0" baseline="0" noProof="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prevertbral</a:t>
                      </a: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Espacio </a:t>
                      </a:r>
                      <a:r>
                        <a:rPr kumimoji="0" lang="es-ES" sz="2000" b="0" i="0" u="none" strike="noStrike" cap="none" normalizeH="0" baseline="0" noProof="0" dirty="0" err="1"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retrofaríngeo</a:t>
                      </a: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 con tejido conjuntivo laxo</a:t>
                      </a:r>
                    </a:p>
                  </a:txBody>
                  <a:tcPr marL="91439" marR="91439"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Nervios craneales IX, X, XI y XII</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ACI, ACC, VYI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Lóbulos laterales Glándula tiroides</a:t>
                      </a:r>
                    </a:p>
                  </a:txBody>
                  <a:tcPr marL="91439" marR="91439"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rPr>
                        <a:t>Esófago</a:t>
                      </a:r>
                      <a:endParaRPr kumimoji="0" lang="es-ES" sz="2000" b="1" i="0" u="none" strike="noStrike" cap="none" normalizeH="0" baseline="0" noProof="0" dirty="0" smtClean="0">
                        <a:ln>
                          <a:noFill/>
                        </a:ln>
                        <a:solidFill>
                          <a:schemeClr val="tx1"/>
                        </a:solidFill>
                        <a:effectLst>
                          <a:outerShdw blurRad="38100" dist="38100" dir="2700000" algn="tl">
                            <a:srgbClr val="000000"/>
                          </a:outerShdw>
                        </a:effectLst>
                        <a:latin typeface="Cambria" panose="02040503050406030204" pitchFamily="18" charset="0"/>
                        <a:ea typeface="Cambria" panose="02040503050406030204" pitchFamily="18" charset="0"/>
                      </a:endParaRPr>
                    </a:p>
                  </a:txBody>
                  <a:tcPr marL="91439" marR="91439"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212659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1295646" y="428625"/>
            <a:ext cx="9100892" cy="1143000"/>
          </a:xfrm>
        </p:spPr>
        <p:txBody>
          <a:bodyPr/>
          <a:lstStyle/>
          <a:p>
            <a:pPr eaLnBrk="1" hangingPunct="1"/>
            <a:r>
              <a:rPr lang="es-ES" altLang="es-ES" b="1" smtClean="0">
                <a:solidFill>
                  <a:schemeClr val="tx1"/>
                </a:solidFill>
                <a:latin typeface="Cambria" panose="02040503050406030204" pitchFamily="18" charset="0"/>
                <a:ea typeface="Cambria" panose="02040503050406030204" pitchFamily="18" charset="0"/>
              </a:rPr>
              <a:t>OBJETIVO:</a:t>
            </a:r>
          </a:p>
        </p:txBody>
      </p:sp>
      <p:sp>
        <p:nvSpPr>
          <p:cNvPr id="54277" name="Rectangle 5"/>
          <p:cNvSpPr>
            <a:spLocks noGrp="1" noChangeArrowheads="1"/>
          </p:cNvSpPr>
          <p:nvPr>
            <p:ph idx="1"/>
          </p:nvPr>
        </p:nvSpPr>
        <p:spPr>
          <a:xfrm>
            <a:off x="1132764" y="1785938"/>
            <a:ext cx="8563687" cy="4824412"/>
          </a:xfrm>
          <a:ln w="76200" cap="flat">
            <a:noFill/>
          </a:ln>
          <a:effectLst>
            <a:outerShdw dist="40161" dir="1106097" algn="ctr" rotWithShape="0">
              <a:schemeClr val="bg2">
                <a:alpha val="50000"/>
              </a:schemeClr>
            </a:outerShdw>
          </a:effectLst>
        </p:spPr>
        <p:txBody>
          <a:bodyPr vert="horz" lIns="90488" tIns="44450" rIns="90488" bIns="44450" rtlCol="0">
            <a:normAutofit/>
          </a:bodyPr>
          <a:lstStyle/>
          <a:p>
            <a:pPr marL="274320" indent="-274320" algn="just">
              <a:spcBef>
                <a:spcPct val="50000"/>
              </a:spcBef>
              <a:buClr>
                <a:srgbClr val="FF0000"/>
              </a:buClr>
              <a:buSzPct val="90000"/>
              <a:buFont typeface="Symbol" pitchFamily="18" charset="2"/>
              <a:buChar char="ª"/>
              <a:defRPr/>
            </a:pPr>
            <a:r>
              <a:rPr lang="es-ES" dirty="0" smtClean="0">
                <a:latin typeface="Cambria" panose="02040503050406030204" pitchFamily="18" charset="0"/>
                <a:ea typeface="Cambria" panose="02040503050406030204" pitchFamily="18" charset="0"/>
              </a:rPr>
              <a:t>Explicar las características </a:t>
            </a:r>
            <a:r>
              <a:rPr lang="es-ES" dirty="0" err="1" smtClean="0">
                <a:latin typeface="Cambria" panose="02040503050406030204" pitchFamily="18" charset="0"/>
                <a:ea typeface="Cambria" panose="02040503050406030204" pitchFamily="18" charset="0"/>
              </a:rPr>
              <a:t>morfofuncionales</a:t>
            </a:r>
            <a:r>
              <a:rPr lang="es-ES" dirty="0" smtClean="0">
                <a:latin typeface="Cambria" panose="02040503050406030204" pitchFamily="18" charset="0"/>
                <a:ea typeface="Cambria" panose="02040503050406030204" pitchFamily="18" charset="0"/>
              </a:rPr>
              <a:t> de los órganos del sistema respiratorio, atendiendo a su origen, desarrollo y particularidades macro y microscópicas, destacando la interrelación funcional de sus componentes, auxiliándose de los recursos disponibles en soporte digital, maquetas, laminarios, así como la bibliografía básica y complementaria, en función de la formación del Médico General.</a:t>
            </a:r>
          </a:p>
        </p:txBody>
      </p:sp>
    </p:spTree>
    <p:extLst>
      <p:ext uri="{BB962C8B-B14F-4D97-AF65-F5344CB8AC3E}">
        <p14:creationId xmlns:p14="http://schemas.microsoft.com/office/powerpoint/2010/main" val="147448752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livingn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31" y="180375"/>
            <a:ext cx="3200106" cy="358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388" y="2332837"/>
            <a:ext cx="2474913"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6" name="Rectangle 2"/>
          <p:cNvSpPr>
            <a:spLocks noGrp="1" noRot="1" noChangeArrowheads="1"/>
          </p:cNvSpPr>
          <p:nvPr>
            <p:ph type="title"/>
          </p:nvPr>
        </p:nvSpPr>
        <p:spPr>
          <a:xfrm>
            <a:off x="3649328" y="1"/>
            <a:ext cx="8510588" cy="1325563"/>
          </a:xfrm>
          <a:ln>
            <a:miter lim="800000"/>
            <a:headEnd/>
            <a:tailEnd/>
          </a:ln>
        </p:spPr>
        <p:txBody>
          <a:bodyPr/>
          <a:lstStyle/>
          <a:p>
            <a:pPr eaLnBrk="1" hangingPunct="1">
              <a:defRPr/>
            </a:pPr>
            <a:r>
              <a:rPr lang="es-ES" b="1" dirty="0">
                <a:latin typeface="Arial Black" pitchFamily="34" charset="0"/>
              </a:rPr>
              <a:t>LARINGE</a:t>
            </a:r>
          </a:p>
        </p:txBody>
      </p:sp>
      <p:grpSp>
        <p:nvGrpSpPr>
          <p:cNvPr id="2" name="Group 3"/>
          <p:cNvGrpSpPr>
            <a:grpSpLocks/>
          </p:cNvGrpSpPr>
          <p:nvPr/>
        </p:nvGrpSpPr>
        <p:grpSpPr bwMode="auto">
          <a:xfrm>
            <a:off x="6488782" y="3709088"/>
            <a:ext cx="5600700" cy="2793311"/>
            <a:chOff x="1935" y="2370"/>
            <a:chExt cx="3528" cy="1262"/>
          </a:xfrm>
        </p:grpSpPr>
        <p:sp>
          <p:nvSpPr>
            <p:cNvPr id="292868" name="Rectangle 4"/>
            <p:cNvSpPr>
              <a:spLocks noChangeArrowheads="1"/>
            </p:cNvSpPr>
            <p:nvPr/>
          </p:nvSpPr>
          <p:spPr bwMode="auto">
            <a:xfrm>
              <a:off x="1935" y="2750"/>
              <a:ext cx="3528" cy="882"/>
            </a:xfrm>
            <a:prstGeom prst="rect">
              <a:avLst/>
            </a:prstGeom>
            <a:solidFill>
              <a:srgbClr val="E1F7FF"/>
            </a:solidFill>
            <a:ln w="76200" algn="ctr">
              <a:solidFill>
                <a:srgbClr val="000099"/>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400" b="1" i="1" dirty="0">
                  <a:solidFill>
                    <a:srgbClr val="000000"/>
                  </a:solidFill>
                  <a:latin typeface="Cambria" panose="02040503050406030204" pitchFamily="18" charset="0"/>
                  <a:ea typeface="Cambria" panose="02040503050406030204" pitchFamily="18" charset="0"/>
                </a:rPr>
                <a:t>Situación</a:t>
              </a:r>
              <a:r>
                <a:rPr lang="es-ES" sz="2400" b="1" dirty="0">
                  <a:solidFill>
                    <a:srgbClr val="000000"/>
                  </a:solidFill>
                  <a:latin typeface="Cambria" panose="02040503050406030204" pitchFamily="18" charset="0"/>
                  <a:ea typeface="Cambria" panose="02040503050406030204" pitchFamily="18" charset="0"/>
                </a:rPr>
                <a:t>: parte antero superior </a:t>
              </a:r>
            </a:p>
            <a:p>
              <a:pPr algn="ctr">
                <a:defRPr/>
              </a:pPr>
              <a:r>
                <a:rPr lang="es-ES" sz="2400" b="1" dirty="0">
                  <a:solidFill>
                    <a:srgbClr val="000000"/>
                  </a:solidFill>
                  <a:latin typeface="Cambria" panose="02040503050406030204" pitchFamily="18" charset="0"/>
                  <a:ea typeface="Cambria" panose="02040503050406030204" pitchFamily="18" charset="0"/>
                </a:rPr>
                <a:t>y media del cuello,</a:t>
              </a:r>
            </a:p>
            <a:p>
              <a:pPr algn="ctr">
                <a:defRPr/>
              </a:pPr>
              <a:r>
                <a:rPr lang="es-ES" sz="2400" b="1" dirty="0">
                  <a:solidFill>
                    <a:srgbClr val="000000"/>
                  </a:solidFill>
                  <a:latin typeface="Cambria" panose="02040503050406030204" pitchFamily="18" charset="0"/>
                  <a:ea typeface="Cambria" panose="02040503050406030204" pitchFamily="18" charset="0"/>
                </a:rPr>
                <a:t>a nivel de IV, V y VI </a:t>
              </a:r>
            </a:p>
            <a:p>
              <a:pPr algn="ctr">
                <a:defRPr/>
              </a:pPr>
              <a:r>
                <a:rPr lang="es-ES" sz="2400" b="1" dirty="0">
                  <a:solidFill>
                    <a:srgbClr val="000000"/>
                  </a:solidFill>
                  <a:latin typeface="Cambria" panose="02040503050406030204" pitchFamily="18" charset="0"/>
                  <a:ea typeface="Cambria" panose="02040503050406030204" pitchFamily="18" charset="0"/>
                </a:rPr>
                <a:t>vértebras cervicales</a:t>
              </a:r>
            </a:p>
          </p:txBody>
        </p:sp>
        <p:sp>
          <p:nvSpPr>
            <p:cNvPr id="292869" name="AutoShape 5"/>
            <p:cNvSpPr>
              <a:spLocks noChangeArrowheads="1"/>
            </p:cNvSpPr>
            <p:nvPr/>
          </p:nvSpPr>
          <p:spPr bwMode="auto">
            <a:xfrm>
              <a:off x="3159" y="2370"/>
              <a:ext cx="630" cy="273"/>
            </a:xfrm>
            <a:prstGeom prst="downArrow">
              <a:avLst>
                <a:gd name="adj1" fmla="val 50000"/>
                <a:gd name="adj2" fmla="val 25000"/>
              </a:avLst>
            </a:prstGeom>
            <a:solidFill>
              <a:srgbClr val="FF0066"/>
            </a:solidFill>
            <a:ln w="12700" algn="ctr">
              <a:solidFill>
                <a:srgbClr val="000099"/>
              </a:solidFill>
              <a:miter lim="800000"/>
              <a:headEnd/>
              <a:tailEnd/>
            </a:ln>
            <a:effectLst>
              <a:outerShdw dist="107763" dir="2700000"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grpSp>
      <p:sp>
        <p:nvSpPr>
          <p:cNvPr id="292870" name="Oval 6"/>
          <p:cNvSpPr>
            <a:spLocks noChangeArrowheads="1"/>
          </p:cNvSpPr>
          <p:nvPr/>
        </p:nvSpPr>
        <p:spPr bwMode="auto">
          <a:xfrm>
            <a:off x="5214767" y="1310610"/>
            <a:ext cx="6961187" cy="2160587"/>
          </a:xfrm>
          <a:prstGeom prst="ellipse">
            <a:avLst/>
          </a:prstGeom>
          <a:solidFill>
            <a:srgbClr val="E1F7FF"/>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FUNCIONES:</a:t>
            </a:r>
          </a:p>
          <a:p>
            <a:pPr marL="342900" indent="-342900" algn="ctr">
              <a:buFont typeface="Arial" panose="020B0604020202020204" pitchFamily="34" charset="0"/>
              <a:buChar char="•"/>
              <a:defRPr/>
            </a:pPr>
            <a:r>
              <a:rPr lang="es-ES" sz="2000" b="1" dirty="0">
                <a:solidFill>
                  <a:srgbClr val="000000"/>
                </a:solidFill>
                <a:latin typeface="Cambria" panose="02040503050406030204" pitchFamily="18" charset="0"/>
                <a:ea typeface="Cambria" panose="02040503050406030204" pitchFamily="18" charset="0"/>
              </a:rPr>
              <a:t>CONDUCCIÓN DEL AIRE,</a:t>
            </a:r>
          </a:p>
          <a:p>
            <a:pPr marL="342900" indent="-342900" algn="ctr">
              <a:buFont typeface="Arial" panose="020B0604020202020204" pitchFamily="34" charset="0"/>
              <a:buChar char="•"/>
              <a:defRPr/>
            </a:pPr>
            <a:r>
              <a:rPr lang="es-ES" sz="2000" b="1" dirty="0">
                <a:solidFill>
                  <a:srgbClr val="000000"/>
                </a:solidFill>
                <a:latin typeface="Cambria" panose="02040503050406030204" pitchFamily="18" charset="0"/>
                <a:ea typeface="Cambria" panose="02040503050406030204" pitchFamily="18" charset="0"/>
              </a:rPr>
              <a:t>VÁLVULA DE PROTECCIÓN  DE VÍAS </a:t>
            </a:r>
          </a:p>
          <a:p>
            <a:pPr algn="ctr">
              <a:defRPr/>
            </a:pPr>
            <a:r>
              <a:rPr lang="es-ES" sz="2000" b="1" dirty="0">
                <a:solidFill>
                  <a:srgbClr val="000000"/>
                </a:solidFill>
                <a:latin typeface="Cambria" panose="02040503050406030204" pitchFamily="18" charset="0"/>
                <a:ea typeface="Cambria" panose="02040503050406030204" pitchFamily="18" charset="0"/>
              </a:rPr>
              <a:t>RESPIRATORIAS BAJAS, </a:t>
            </a:r>
          </a:p>
          <a:p>
            <a:pPr marL="342900" indent="-342900" algn="ctr">
              <a:buFont typeface="Arial" panose="020B0604020202020204" pitchFamily="34" charset="0"/>
              <a:buChar char="•"/>
              <a:defRPr/>
            </a:pPr>
            <a:r>
              <a:rPr lang="es-ES" sz="2000" b="1" dirty="0">
                <a:solidFill>
                  <a:srgbClr val="000000"/>
                </a:solidFill>
                <a:latin typeface="Cambria" panose="02040503050406030204" pitchFamily="18" charset="0"/>
                <a:ea typeface="Cambria" panose="02040503050406030204" pitchFamily="18" charset="0"/>
              </a:rPr>
              <a:t>ÓRGANO ESENCIAL DE LA FONACIÓN</a:t>
            </a:r>
          </a:p>
          <a:p>
            <a:pPr algn="ctr">
              <a:defRPr/>
            </a:pPr>
            <a:endParaRPr lang="es-ES" sz="2000" b="1" dirty="0">
              <a:solidFill>
                <a:srgbClr val="000000"/>
              </a:solidFill>
              <a:latin typeface="Cambria" panose="02040503050406030204" pitchFamily="18" charset="0"/>
              <a:ea typeface="Cambria" panose="02040503050406030204" pitchFamily="18" charset="0"/>
            </a:endParaRPr>
          </a:p>
        </p:txBody>
      </p:sp>
      <p:sp>
        <p:nvSpPr>
          <p:cNvPr id="47110" name="Line 41"/>
          <p:cNvSpPr>
            <a:spLocks noChangeShapeType="1"/>
          </p:cNvSpPr>
          <p:nvPr/>
        </p:nvSpPr>
        <p:spPr bwMode="auto">
          <a:xfrm flipH="1">
            <a:off x="1942665" y="978568"/>
            <a:ext cx="1859314" cy="146321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10" name="Line 41"/>
          <p:cNvSpPr>
            <a:spLocks noChangeShapeType="1"/>
          </p:cNvSpPr>
          <p:nvPr/>
        </p:nvSpPr>
        <p:spPr bwMode="auto">
          <a:xfrm>
            <a:off x="4122821" y="978568"/>
            <a:ext cx="850232" cy="368968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nvGrpSpPr>
          <p:cNvPr id="11" name="Group 3"/>
          <p:cNvGrpSpPr>
            <a:grpSpLocks/>
          </p:cNvGrpSpPr>
          <p:nvPr/>
        </p:nvGrpSpPr>
        <p:grpSpPr bwMode="auto">
          <a:xfrm rot="21347385">
            <a:off x="5433046" y="3730346"/>
            <a:ext cx="1425575" cy="1272710"/>
            <a:chOff x="3231" y="-133"/>
            <a:chExt cx="898" cy="2792"/>
          </a:xfrm>
        </p:grpSpPr>
        <p:grpSp>
          <p:nvGrpSpPr>
            <p:cNvPr id="12" name="Group 4"/>
            <p:cNvGrpSpPr>
              <a:grpSpLocks/>
            </p:cNvGrpSpPr>
            <p:nvPr/>
          </p:nvGrpSpPr>
          <p:grpSpPr bwMode="auto">
            <a:xfrm>
              <a:off x="3231" y="-133"/>
              <a:ext cx="898" cy="2792"/>
              <a:chOff x="3231" y="-133"/>
              <a:chExt cx="898" cy="2792"/>
            </a:xfrm>
          </p:grpSpPr>
          <p:sp>
            <p:nvSpPr>
              <p:cNvPr id="14" name="AutoShape 5"/>
              <p:cNvSpPr>
                <a:spLocks/>
              </p:cNvSpPr>
              <p:nvPr/>
            </p:nvSpPr>
            <p:spPr bwMode="auto">
              <a:xfrm>
                <a:off x="3231" y="1071"/>
                <a:ext cx="227" cy="1588"/>
              </a:xfrm>
              <a:prstGeom prst="rightBrace">
                <a:avLst>
                  <a:gd name="adj1" fmla="val 58297"/>
                  <a:gd name="adj2" fmla="val 50000"/>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onstantia" panose="02030602050306030303" pitchFamily="18" charset="0"/>
                </a:endParaRPr>
              </a:p>
            </p:txBody>
          </p:sp>
          <p:sp>
            <p:nvSpPr>
              <p:cNvPr id="15" name="Text Box 6"/>
              <p:cNvSpPr txBox="1">
                <a:spLocks noChangeArrowheads="1"/>
              </p:cNvSpPr>
              <p:nvPr/>
            </p:nvSpPr>
            <p:spPr bwMode="auto">
              <a:xfrm rot="252615">
                <a:off x="3433" y="-133"/>
                <a:ext cx="696"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onstantia" panose="02030602050306030303" pitchFamily="18" charset="0"/>
                  </a:rPr>
                  <a:t>L</a:t>
                </a:r>
                <a:r>
                  <a:rPr lang="es-ES" altLang="es-ES" sz="2000" b="1" dirty="0" smtClean="0">
                    <a:solidFill>
                      <a:srgbClr val="000000"/>
                    </a:solidFill>
                    <a:latin typeface="Constantia" panose="02030602050306030303" pitchFamily="18" charset="0"/>
                  </a:rPr>
                  <a:t>aringe</a:t>
                </a:r>
                <a:endParaRPr lang="es-ES" altLang="es-ES" sz="2000" b="1" dirty="0">
                  <a:solidFill>
                    <a:srgbClr val="000000"/>
                  </a:solidFill>
                  <a:latin typeface="Constantia" panose="02030602050306030303" pitchFamily="18" charset="0"/>
                </a:endParaRPr>
              </a:p>
            </p:txBody>
          </p:sp>
        </p:grpSp>
        <p:sp>
          <p:nvSpPr>
            <p:cNvPr id="13" name="Line 7"/>
            <p:cNvSpPr>
              <a:spLocks noChangeShapeType="1"/>
            </p:cNvSpPr>
            <p:nvPr/>
          </p:nvSpPr>
          <p:spPr bwMode="auto">
            <a:xfrm flipV="1">
              <a:off x="3473" y="474"/>
              <a:ext cx="187" cy="139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spTree>
    <p:extLst>
      <p:ext uri="{BB962C8B-B14F-4D97-AF65-F5344CB8AC3E}">
        <p14:creationId xmlns:p14="http://schemas.microsoft.com/office/powerpoint/2010/main" val="15648558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2737602" y="467560"/>
            <a:ext cx="746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s-ES" sz="2800" dirty="0" err="1">
                <a:latin typeface="Arial Black" panose="020B0A04020102020204" pitchFamily="34" charset="0"/>
              </a:rPr>
              <a:t>Relaciones</a:t>
            </a:r>
            <a:r>
              <a:rPr lang="en-US" altLang="es-ES" sz="2800" dirty="0">
                <a:latin typeface="Arial Black" panose="020B0A04020102020204" pitchFamily="34" charset="0"/>
              </a:rPr>
              <a:t> </a:t>
            </a:r>
            <a:r>
              <a:rPr lang="en-US" altLang="es-ES" sz="2800" dirty="0" err="1">
                <a:latin typeface="Arial Black" panose="020B0A04020102020204" pitchFamily="34" charset="0"/>
              </a:rPr>
              <a:t>anatómicas</a:t>
            </a:r>
            <a:r>
              <a:rPr lang="en-US" altLang="es-ES" sz="2800" dirty="0">
                <a:latin typeface="Arial Black" panose="020B0A04020102020204" pitchFamily="34" charset="0"/>
              </a:rPr>
              <a:t> de la </a:t>
            </a:r>
            <a:r>
              <a:rPr lang="en-US" altLang="es-ES" sz="2800" dirty="0" err="1">
                <a:latin typeface="Arial Black" panose="020B0A04020102020204" pitchFamily="34" charset="0"/>
              </a:rPr>
              <a:t>L</a:t>
            </a:r>
            <a:r>
              <a:rPr lang="en-US" altLang="es-ES" sz="2800" b="1" dirty="0" err="1">
                <a:latin typeface="Arial Black" panose="020B0A04020102020204" pitchFamily="34" charset="0"/>
              </a:rPr>
              <a:t>aringe</a:t>
            </a:r>
            <a:r>
              <a:rPr lang="en-US" altLang="es-ES" sz="2800" b="1" dirty="0">
                <a:latin typeface="Arial Black" panose="020B0A04020102020204" pitchFamily="34" charset="0"/>
              </a:rPr>
              <a:t>:</a:t>
            </a:r>
          </a:p>
        </p:txBody>
      </p:sp>
      <p:graphicFrame>
        <p:nvGraphicFramePr>
          <p:cNvPr id="293914" name="Group 26"/>
          <p:cNvGraphicFramePr>
            <a:graphicFrameLocks noGrp="1"/>
          </p:cNvGraphicFramePr>
          <p:nvPr>
            <p:ph sz="half" idx="2"/>
            <p:extLst>
              <p:ext uri="{D42A27DB-BD31-4B8C-83A1-F6EECF244321}">
                <p14:modId xmlns:p14="http://schemas.microsoft.com/office/powerpoint/2010/main" val="1365088110"/>
              </p:ext>
            </p:extLst>
          </p:nvPr>
        </p:nvGraphicFramePr>
        <p:xfrm>
          <a:off x="5330885" y="1714501"/>
          <a:ext cx="6729413" cy="3467099"/>
        </p:xfrm>
        <a:graphic>
          <a:graphicData uri="http://schemas.openxmlformats.org/drawingml/2006/table">
            <a:tbl>
              <a:tblPr/>
              <a:tblGrid>
                <a:gridCol w="2286015">
                  <a:extLst>
                    <a:ext uri="{9D8B030D-6E8A-4147-A177-3AD203B41FA5}">
                      <a16:colId xmlns:a16="http://schemas.microsoft.com/office/drawing/2014/main" val="20000"/>
                    </a:ext>
                  </a:extLst>
                </a:gridCol>
                <a:gridCol w="1598598">
                  <a:extLst>
                    <a:ext uri="{9D8B030D-6E8A-4147-A177-3AD203B41FA5}">
                      <a16:colId xmlns:a16="http://schemas.microsoft.com/office/drawing/2014/main" val="20001"/>
                    </a:ext>
                  </a:extLst>
                </a:gridCol>
                <a:gridCol w="1473236">
                  <a:extLst>
                    <a:ext uri="{9D8B030D-6E8A-4147-A177-3AD203B41FA5}">
                      <a16:colId xmlns:a16="http://schemas.microsoft.com/office/drawing/2014/main" val="20002"/>
                    </a:ext>
                  </a:extLst>
                </a:gridCol>
                <a:gridCol w="1371564">
                  <a:extLst>
                    <a:ext uri="{9D8B030D-6E8A-4147-A177-3AD203B41FA5}">
                      <a16:colId xmlns:a16="http://schemas.microsoft.com/office/drawing/2014/main" val="20003"/>
                    </a:ext>
                  </a:extLst>
                </a:gridCol>
              </a:tblGrid>
              <a:tr h="793992">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Delante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Detrás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smtClean="0">
                          <a:ln>
                            <a:noFill/>
                          </a:ln>
                          <a:solidFill>
                            <a:schemeClr val="tx1"/>
                          </a:solidFill>
                          <a:effectLst/>
                          <a:latin typeface="Cambria" panose="02040503050406030204" pitchFamily="18" charset="0"/>
                          <a:ea typeface="Cambria" panose="02040503050406030204" pitchFamily="18" charset="0"/>
                        </a:rPr>
                        <a:t>Lateral-</a:t>
                      </a:r>
                      <a:r>
                        <a:rPr kumimoji="0" lang="es-ES" sz="2000" b="1" i="0" u="none" strike="noStrike" cap="none" normalizeH="0" baseline="0" noProof="0" smtClean="0">
                          <a:ln>
                            <a:noFill/>
                          </a:ln>
                          <a:solidFill>
                            <a:schemeClr val="tx1"/>
                          </a:solidFill>
                          <a:effectLst/>
                          <a:latin typeface="Cambria" panose="02040503050406030204" pitchFamily="18" charset="0"/>
                          <a:ea typeface="Cambria" panose="02040503050406030204" pitchFamily="18" charset="0"/>
                        </a:rPr>
                        <a:t>mente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smtClean="0">
                          <a:ln>
                            <a:noFill/>
                          </a:ln>
                          <a:solidFill>
                            <a:schemeClr val="tx1"/>
                          </a:solidFill>
                          <a:effectLst/>
                          <a:latin typeface="Cambria" panose="02040503050406030204" pitchFamily="18" charset="0"/>
                          <a:ea typeface="Cambria" panose="02040503050406030204" pitchFamily="18" charset="0"/>
                        </a:rPr>
                        <a:t>Debajo</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0158">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Piel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 </a:t>
                      </a:r>
                      <a:r>
                        <a:rPr kumimoji="0" lang="es-ES" sz="2000" b="0"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Platisma</a:t>
                      </a:r>
                      <a:endPar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Fascia cervical,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 </a:t>
                      </a:r>
                      <a:r>
                        <a:rPr kumimoji="0" lang="es-ES" sz="2000" b="1"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Infrahioideos</a:t>
                      </a: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 </a:t>
                      </a: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(MEH, MET, MOH),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Lóbulos laterales Glándula tiroides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Faringe</a:t>
                      </a: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 pre-vertebrales,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III-IV-V Vértebras Cervicales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Paquete </a:t>
                      </a:r>
                      <a:r>
                        <a:rPr kumimoji="0" lang="es-ES" sz="2000" b="1"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vásculo</a:t>
                      </a: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-nervioso del cuello</a:t>
                      </a: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 ACC, VYI, N. vago, </a:t>
                      </a:r>
                      <a:r>
                        <a:rPr kumimoji="0" lang="es-ES" sz="2000" b="0"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Linfonodos</a:t>
                      </a:r>
                      <a:endPar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Tráquea</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1294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Arriba</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Hueso </a:t>
                      </a: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hioides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 name="Picture 2" descr="livingn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53" y="180375"/>
            <a:ext cx="2736784" cy="306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a:stretch>
            <a:fillRect/>
          </a:stretch>
        </p:blipFill>
        <p:spPr>
          <a:xfrm>
            <a:off x="898633" y="3354758"/>
            <a:ext cx="2507927" cy="1696439"/>
          </a:xfrm>
          <a:prstGeom prst="rect">
            <a:avLst/>
          </a:prstGeom>
        </p:spPr>
      </p:pic>
      <p:pic>
        <p:nvPicPr>
          <p:cNvPr id="8" name="Imagen 7"/>
          <p:cNvPicPr>
            <a:picLocks noChangeAspect="1"/>
          </p:cNvPicPr>
          <p:nvPr/>
        </p:nvPicPr>
        <p:blipFill>
          <a:blip r:embed="rId4"/>
          <a:stretch>
            <a:fillRect/>
          </a:stretch>
        </p:blipFill>
        <p:spPr>
          <a:xfrm>
            <a:off x="1107561" y="5049318"/>
            <a:ext cx="2174108" cy="1659520"/>
          </a:xfrm>
          <a:prstGeom prst="rect">
            <a:avLst/>
          </a:prstGeom>
        </p:spPr>
      </p:pic>
    </p:spTree>
    <p:extLst>
      <p:ext uri="{BB962C8B-B14F-4D97-AF65-F5344CB8AC3E}">
        <p14:creationId xmlns:p14="http://schemas.microsoft.com/office/powerpoint/2010/main" val="324146923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rrowheads="1"/>
          </p:cNvSpPr>
          <p:nvPr>
            <p:ph type="title"/>
          </p:nvPr>
        </p:nvSpPr>
        <p:spPr>
          <a:xfrm>
            <a:off x="1847850" y="-315913"/>
            <a:ext cx="8510588" cy="1325563"/>
          </a:xfrm>
          <a:ln>
            <a:miter lim="800000"/>
            <a:headEnd/>
            <a:tailEnd/>
          </a:ln>
        </p:spPr>
        <p:txBody>
          <a:bodyPr/>
          <a:lstStyle/>
          <a:p>
            <a:pPr eaLnBrk="1" hangingPunct="1">
              <a:defRPr/>
            </a:pPr>
            <a:r>
              <a:rPr lang="es-ES" b="1" dirty="0">
                <a:latin typeface="Arial Black" pitchFamily="34" charset="0"/>
              </a:rPr>
              <a:t>Configuración Externa</a:t>
            </a:r>
          </a:p>
        </p:txBody>
      </p:sp>
      <p:sp>
        <p:nvSpPr>
          <p:cNvPr id="294915" name="Oval 3"/>
          <p:cNvSpPr>
            <a:spLocks noChangeArrowheads="1"/>
          </p:cNvSpPr>
          <p:nvPr/>
        </p:nvSpPr>
        <p:spPr bwMode="auto">
          <a:xfrm>
            <a:off x="1761749" y="1295821"/>
            <a:ext cx="2951162" cy="792163"/>
          </a:xfrm>
          <a:prstGeom prst="ellipse">
            <a:avLst/>
          </a:prstGeom>
          <a:solidFill>
            <a:schemeClr val="accent1">
              <a:lumMod val="40000"/>
              <a:lumOff val="60000"/>
            </a:schemeClr>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CARTILAGOS</a:t>
            </a:r>
          </a:p>
        </p:txBody>
      </p:sp>
      <p:sp>
        <p:nvSpPr>
          <p:cNvPr id="294916" name="Oval 4"/>
          <p:cNvSpPr>
            <a:spLocks noChangeArrowheads="1"/>
          </p:cNvSpPr>
          <p:nvPr/>
        </p:nvSpPr>
        <p:spPr bwMode="auto">
          <a:xfrm>
            <a:off x="1185389" y="3703390"/>
            <a:ext cx="2951162" cy="792163"/>
          </a:xfrm>
          <a:prstGeom prst="ellipse">
            <a:avLst/>
          </a:prstGeom>
          <a:solidFill>
            <a:schemeClr val="accent1">
              <a:lumMod val="40000"/>
              <a:lumOff val="60000"/>
            </a:schemeClr>
          </a:solidFill>
          <a:ln w="76200" algn="ctr">
            <a:solidFill>
              <a:srgbClr val="00B05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MÚSCULOS</a:t>
            </a:r>
          </a:p>
        </p:txBody>
      </p:sp>
      <p:sp>
        <p:nvSpPr>
          <p:cNvPr id="294918" name="Oval 6"/>
          <p:cNvSpPr>
            <a:spLocks noChangeArrowheads="1"/>
          </p:cNvSpPr>
          <p:nvPr/>
        </p:nvSpPr>
        <p:spPr bwMode="auto">
          <a:xfrm>
            <a:off x="5457912" y="715715"/>
            <a:ext cx="2120900" cy="825500"/>
          </a:xfrm>
          <a:prstGeom prst="ellipse">
            <a:avLst/>
          </a:prstGeom>
          <a:solidFill>
            <a:schemeClr val="accent1">
              <a:lumMod val="40000"/>
              <a:lumOff val="60000"/>
            </a:schemeClr>
          </a:solidFill>
          <a:ln w="76200">
            <a:solidFill>
              <a:srgbClr val="FF0066"/>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IMPARES</a:t>
            </a:r>
          </a:p>
        </p:txBody>
      </p:sp>
      <p:grpSp>
        <p:nvGrpSpPr>
          <p:cNvPr id="2" name="Group 7"/>
          <p:cNvGrpSpPr>
            <a:grpSpLocks/>
          </p:cNvGrpSpPr>
          <p:nvPr/>
        </p:nvGrpSpPr>
        <p:grpSpPr bwMode="auto">
          <a:xfrm>
            <a:off x="5673812" y="1652340"/>
            <a:ext cx="1892300" cy="1511300"/>
            <a:chOff x="4241" y="1344"/>
            <a:chExt cx="1192" cy="952"/>
          </a:xfrm>
          <a:solidFill>
            <a:schemeClr val="accent1">
              <a:lumMod val="40000"/>
              <a:lumOff val="60000"/>
            </a:schemeClr>
          </a:solidFill>
        </p:grpSpPr>
        <p:sp>
          <p:nvSpPr>
            <p:cNvPr id="294920" name="Rectangle 8"/>
            <p:cNvSpPr>
              <a:spLocks noChangeArrowheads="1"/>
            </p:cNvSpPr>
            <p:nvPr/>
          </p:nvSpPr>
          <p:spPr bwMode="auto">
            <a:xfrm>
              <a:off x="4241" y="1661"/>
              <a:ext cx="1192" cy="635"/>
            </a:xfrm>
            <a:prstGeom prst="rect">
              <a:avLst/>
            </a:prstGeom>
            <a:grpFill/>
            <a:ln w="76200">
              <a:solidFill>
                <a:srgbClr val="FF0066"/>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TIROIDES</a:t>
              </a:r>
              <a:br>
                <a:rPr lang="es-ES" b="1" dirty="0">
                  <a:solidFill>
                    <a:srgbClr val="000000"/>
                  </a:solidFill>
                  <a:latin typeface="Cambria" panose="02040503050406030204" pitchFamily="18" charset="0"/>
                  <a:ea typeface="Cambria" panose="02040503050406030204" pitchFamily="18" charset="0"/>
                </a:rPr>
              </a:br>
              <a:r>
                <a:rPr lang="es-ES" b="1" dirty="0">
                  <a:solidFill>
                    <a:srgbClr val="000000"/>
                  </a:solidFill>
                  <a:latin typeface="Cambria" panose="02040503050406030204" pitchFamily="18" charset="0"/>
                  <a:ea typeface="Cambria" panose="02040503050406030204" pitchFamily="18" charset="0"/>
                </a:rPr>
                <a:t>CRICOIDES</a:t>
              </a:r>
            </a:p>
            <a:p>
              <a:pPr algn="ctr">
                <a:defRPr/>
              </a:pPr>
              <a:r>
                <a:rPr lang="es-ES" b="1" dirty="0">
                  <a:solidFill>
                    <a:srgbClr val="000000"/>
                  </a:solidFill>
                  <a:latin typeface="Cambria" panose="02040503050406030204" pitchFamily="18" charset="0"/>
                  <a:ea typeface="Cambria" panose="02040503050406030204" pitchFamily="18" charset="0"/>
                </a:rPr>
                <a:t>EPIGLOTIS</a:t>
              </a:r>
            </a:p>
          </p:txBody>
        </p:sp>
        <p:sp>
          <p:nvSpPr>
            <p:cNvPr id="294921" name="AutoShape 9"/>
            <p:cNvSpPr>
              <a:spLocks noChangeArrowheads="1"/>
            </p:cNvSpPr>
            <p:nvPr/>
          </p:nvSpPr>
          <p:spPr bwMode="auto">
            <a:xfrm rot="16200000" flipH="1">
              <a:off x="4628" y="1320"/>
              <a:ext cx="280" cy="328"/>
            </a:xfrm>
            <a:prstGeom prst="rightArrow">
              <a:avLst>
                <a:gd name="adj1" fmla="val 50000"/>
                <a:gd name="adj2" fmla="val 50005"/>
              </a:avLst>
            </a:prstGeom>
            <a:grpFill/>
            <a:ln w="76200">
              <a:solidFill>
                <a:srgbClr val="000099"/>
              </a:solidFill>
              <a:miter lim="800000"/>
              <a:headEnd/>
              <a:tailEnd/>
            </a:ln>
            <a:effectLst>
              <a:outerShdw dist="107763" dir="2700000"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grpSp>
      <p:sp>
        <p:nvSpPr>
          <p:cNvPr id="294922" name="Rectangle 10"/>
          <p:cNvSpPr>
            <a:spLocks noChangeArrowheads="1"/>
          </p:cNvSpPr>
          <p:nvPr/>
        </p:nvSpPr>
        <p:spPr bwMode="auto">
          <a:xfrm>
            <a:off x="5375275" y="4243141"/>
            <a:ext cx="2089150" cy="576263"/>
          </a:xfrm>
          <a:prstGeom prst="rect">
            <a:avLst/>
          </a:prstGeom>
          <a:solidFill>
            <a:schemeClr val="accent1">
              <a:lumMod val="40000"/>
              <a:lumOff val="60000"/>
            </a:schemeClr>
          </a:solidFill>
          <a:ln w="76200" algn="ctr">
            <a:solidFill>
              <a:srgbClr val="00B050"/>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CONSTRICTORES</a:t>
            </a:r>
          </a:p>
        </p:txBody>
      </p:sp>
      <p:sp>
        <p:nvSpPr>
          <p:cNvPr id="294923" name="Rectangle 11"/>
          <p:cNvSpPr>
            <a:spLocks noChangeArrowheads="1"/>
          </p:cNvSpPr>
          <p:nvPr/>
        </p:nvSpPr>
        <p:spPr bwMode="auto">
          <a:xfrm>
            <a:off x="7896225" y="4243141"/>
            <a:ext cx="2160588" cy="576263"/>
          </a:xfrm>
          <a:prstGeom prst="rect">
            <a:avLst/>
          </a:prstGeom>
          <a:solidFill>
            <a:schemeClr val="accent1">
              <a:lumMod val="40000"/>
              <a:lumOff val="60000"/>
            </a:schemeClr>
          </a:solidFill>
          <a:ln w="76200" algn="ctr">
            <a:solidFill>
              <a:srgbClr val="00B050"/>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DILATADORES</a:t>
            </a:r>
          </a:p>
        </p:txBody>
      </p:sp>
      <p:sp>
        <p:nvSpPr>
          <p:cNvPr id="294927" name="Rectangle 15"/>
          <p:cNvSpPr>
            <a:spLocks noChangeArrowheads="1"/>
          </p:cNvSpPr>
          <p:nvPr/>
        </p:nvSpPr>
        <p:spPr bwMode="auto">
          <a:xfrm>
            <a:off x="4568351" y="3379540"/>
            <a:ext cx="6324237" cy="647700"/>
          </a:xfrm>
          <a:prstGeom prst="rect">
            <a:avLst/>
          </a:prstGeom>
          <a:solidFill>
            <a:schemeClr val="accent1">
              <a:lumMod val="40000"/>
              <a:lumOff val="60000"/>
            </a:schemeClr>
          </a:solidFill>
          <a:ln w="76200" algn="ctr">
            <a:solidFill>
              <a:srgbClr val="00B050"/>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b="1" dirty="0" smtClean="0">
                <a:solidFill>
                  <a:srgbClr val="000000"/>
                </a:solidFill>
                <a:latin typeface="Cambria" panose="02040503050406030204" pitchFamily="18" charset="0"/>
                <a:ea typeface="Cambria" panose="02040503050406030204" pitchFamily="18" charset="0"/>
              </a:rPr>
              <a:t>Varían </a:t>
            </a:r>
            <a:r>
              <a:rPr lang="es-ES" b="1" dirty="0">
                <a:solidFill>
                  <a:srgbClr val="000000"/>
                </a:solidFill>
                <a:latin typeface="Cambria" panose="02040503050406030204" pitchFamily="18" charset="0"/>
                <a:ea typeface="Cambria" panose="02040503050406030204" pitchFamily="18" charset="0"/>
              </a:rPr>
              <a:t>la </a:t>
            </a:r>
            <a:r>
              <a:rPr lang="es-ES" b="1" dirty="0" smtClean="0">
                <a:solidFill>
                  <a:srgbClr val="000000"/>
                </a:solidFill>
                <a:latin typeface="Cambria" panose="02040503050406030204" pitchFamily="18" charset="0"/>
                <a:ea typeface="Cambria" panose="02040503050406030204" pitchFamily="18" charset="0"/>
              </a:rPr>
              <a:t>tensión de </a:t>
            </a:r>
            <a:r>
              <a:rPr lang="es-ES" b="1" dirty="0">
                <a:solidFill>
                  <a:srgbClr val="000000"/>
                </a:solidFill>
                <a:latin typeface="Cambria" panose="02040503050406030204" pitchFamily="18" charset="0"/>
                <a:ea typeface="Cambria" panose="02040503050406030204" pitchFamily="18" charset="0"/>
              </a:rPr>
              <a:t>la cuerdas </a:t>
            </a:r>
            <a:r>
              <a:rPr lang="es-ES" b="1" dirty="0" smtClean="0">
                <a:solidFill>
                  <a:srgbClr val="000000"/>
                </a:solidFill>
                <a:latin typeface="Cambria" panose="02040503050406030204" pitchFamily="18" charset="0"/>
                <a:ea typeface="Cambria" panose="02040503050406030204" pitchFamily="18" charset="0"/>
              </a:rPr>
              <a:t>vocales: M. VOCAL</a:t>
            </a:r>
            <a:endParaRPr lang="es-ES" b="1" dirty="0">
              <a:solidFill>
                <a:srgbClr val="000000"/>
              </a:solidFill>
              <a:latin typeface="Cambria" panose="02040503050406030204" pitchFamily="18" charset="0"/>
              <a:ea typeface="Cambria" panose="02040503050406030204" pitchFamily="18" charset="0"/>
            </a:endParaRPr>
          </a:p>
        </p:txBody>
      </p:sp>
      <p:sp>
        <p:nvSpPr>
          <p:cNvPr id="16" name="Oval 5"/>
          <p:cNvSpPr>
            <a:spLocks noChangeArrowheads="1"/>
          </p:cNvSpPr>
          <p:nvPr/>
        </p:nvSpPr>
        <p:spPr bwMode="auto">
          <a:xfrm>
            <a:off x="8207541" y="715715"/>
            <a:ext cx="2120900" cy="825500"/>
          </a:xfrm>
          <a:prstGeom prst="ellipse">
            <a:avLst/>
          </a:prstGeom>
          <a:solidFill>
            <a:schemeClr val="accent1">
              <a:lumMod val="40000"/>
              <a:lumOff val="60000"/>
            </a:schemeClr>
          </a:solidFill>
          <a:ln w="76200">
            <a:solidFill>
              <a:srgbClr val="FF0066"/>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PARES</a:t>
            </a:r>
          </a:p>
        </p:txBody>
      </p:sp>
      <p:grpSp>
        <p:nvGrpSpPr>
          <p:cNvPr id="17" name="Group 12"/>
          <p:cNvGrpSpPr>
            <a:grpSpLocks/>
          </p:cNvGrpSpPr>
          <p:nvPr/>
        </p:nvGrpSpPr>
        <p:grpSpPr bwMode="auto">
          <a:xfrm>
            <a:off x="8063079" y="1653928"/>
            <a:ext cx="2252662" cy="1509712"/>
            <a:chOff x="2381" y="1345"/>
            <a:chExt cx="1419" cy="951"/>
          </a:xfrm>
          <a:solidFill>
            <a:schemeClr val="accent1">
              <a:lumMod val="40000"/>
              <a:lumOff val="60000"/>
            </a:schemeClr>
          </a:solidFill>
        </p:grpSpPr>
        <p:sp>
          <p:nvSpPr>
            <p:cNvPr id="18" name="Rectangle 13"/>
            <p:cNvSpPr>
              <a:spLocks noChangeArrowheads="1"/>
            </p:cNvSpPr>
            <p:nvPr/>
          </p:nvSpPr>
          <p:spPr bwMode="auto">
            <a:xfrm>
              <a:off x="2381" y="1661"/>
              <a:ext cx="1419" cy="635"/>
            </a:xfrm>
            <a:prstGeom prst="rect">
              <a:avLst/>
            </a:prstGeom>
            <a:grpFill/>
            <a:ln w="76200">
              <a:solidFill>
                <a:srgbClr val="FF0066"/>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ARITENOIDES</a:t>
              </a:r>
            </a:p>
            <a:p>
              <a:pPr algn="ctr">
                <a:defRPr/>
              </a:pPr>
              <a:r>
                <a:rPr lang="es-ES" b="1">
                  <a:solidFill>
                    <a:srgbClr val="000000"/>
                  </a:solidFill>
                  <a:latin typeface="Cambria" panose="02040503050406030204" pitchFamily="18" charset="0"/>
                  <a:ea typeface="Cambria" panose="02040503050406030204" pitchFamily="18" charset="0"/>
                </a:rPr>
                <a:t>CORNICULADOS</a:t>
              </a:r>
            </a:p>
            <a:p>
              <a:pPr algn="ctr">
                <a:defRPr/>
              </a:pPr>
              <a:r>
                <a:rPr lang="es-ES" b="1">
                  <a:solidFill>
                    <a:srgbClr val="000000"/>
                  </a:solidFill>
                  <a:latin typeface="Cambria" panose="02040503050406030204" pitchFamily="18" charset="0"/>
                  <a:ea typeface="Cambria" panose="02040503050406030204" pitchFamily="18" charset="0"/>
                </a:rPr>
                <a:t>CUNEIFORMES</a:t>
              </a:r>
            </a:p>
          </p:txBody>
        </p:sp>
        <p:sp>
          <p:nvSpPr>
            <p:cNvPr id="19" name="AutoShape 14"/>
            <p:cNvSpPr>
              <a:spLocks noChangeArrowheads="1"/>
            </p:cNvSpPr>
            <p:nvPr/>
          </p:nvSpPr>
          <p:spPr bwMode="auto">
            <a:xfrm rot="16200000" flipH="1">
              <a:off x="2972" y="1290"/>
              <a:ext cx="280" cy="391"/>
            </a:xfrm>
            <a:prstGeom prst="rightArrow">
              <a:avLst>
                <a:gd name="adj1" fmla="val 50000"/>
                <a:gd name="adj2" fmla="val 50005"/>
              </a:avLst>
            </a:prstGeom>
            <a:grpFill/>
            <a:ln w="76200">
              <a:solidFill>
                <a:srgbClr val="FF0066"/>
              </a:solidFill>
              <a:miter lim="800000"/>
              <a:headEnd/>
              <a:tailEnd/>
            </a:ln>
            <a:effectLst>
              <a:outerShdw dist="107763" dir="2700000"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grpSp>
      <p:sp>
        <p:nvSpPr>
          <p:cNvPr id="20" name="Oval 3"/>
          <p:cNvSpPr>
            <a:spLocks noChangeArrowheads="1"/>
          </p:cNvSpPr>
          <p:nvPr/>
        </p:nvSpPr>
        <p:spPr bwMode="auto">
          <a:xfrm>
            <a:off x="1208300" y="5587080"/>
            <a:ext cx="2951162" cy="792163"/>
          </a:xfrm>
          <a:prstGeom prst="ellipse">
            <a:avLst/>
          </a:prstGeom>
          <a:solidFill>
            <a:schemeClr val="accent1">
              <a:lumMod val="40000"/>
              <a:lumOff val="6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smtClean="0">
                <a:solidFill>
                  <a:srgbClr val="000000"/>
                </a:solidFill>
                <a:latin typeface="Cambria" panose="02040503050406030204" pitchFamily="18" charset="0"/>
                <a:ea typeface="Cambria" panose="02040503050406030204" pitchFamily="18" charset="0"/>
              </a:rPr>
              <a:t>LIGAMENTOS</a:t>
            </a:r>
            <a:endParaRPr lang="es-ES" b="1" dirty="0">
              <a:solidFill>
                <a:srgbClr val="000000"/>
              </a:solidFill>
              <a:latin typeface="Cambria" panose="02040503050406030204" pitchFamily="18" charset="0"/>
              <a:ea typeface="Cambria" panose="02040503050406030204" pitchFamily="18" charset="0"/>
            </a:endParaRPr>
          </a:p>
        </p:txBody>
      </p:sp>
      <p:sp>
        <p:nvSpPr>
          <p:cNvPr id="21" name="Oval 6"/>
          <p:cNvSpPr>
            <a:spLocks noChangeArrowheads="1"/>
          </p:cNvSpPr>
          <p:nvPr/>
        </p:nvSpPr>
        <p:spPr bwMode="auto">
          <a:xfrm>
            <a:off x="4669426" y="5479213"/>
            <a:ext cx="2120900" cy="825500"/>
          </a:xfrm>
          <a:prstGeom prst="ellipse">
            <a:avLst/>
          </a:prstGeom>
          <a:solidFill>
            <a:schemeClr val="accent1">
              <a:lumMod val="40000"/>
              <a:lumOff val="60000"/>
            </a:schemeClr>
          </a:solidFill>
          <a:ln w="76200">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smtClean="0">
                <a:solidFill>
                  <a:srgbClr val="000000"/>
                </a:solidFill>
                <a:latin typeface="Cambria" panose="02040503050406030204" pitchFamily="18" charset="0"/>
                <a:ea typeface="Cambria" panose="02040503050406030204" pitchFamily="18" charset="0"/>
              </a:rPr>
              <a:t>VOCAL</a:t>
            </a:r>
            <a:endParaRPr lang="es-ES" b="1" dirty="0">
              <a:solidFill>
                <a:srgbClr val="000000"/>
              </a:solidFill>
              <a:latin typeface="Cambria" panose="02040503050406030204" pitchFamily="18" charset="0"/>
              <a:ea typeface="Cambria" panose="02040503050406030204" pitchFamily="18" charset="0"/>
            </a:endParaRPr>
          </a:p>
        </p:txBody>
      </p:sp>
      <p:sp>
        <p:nvSpPr>
          <p:cNvPr id="22" name="Oval 5"/>
          <p:cNvSpPr>
            <a:spLocks noChangeArrowheads="1"/>
          </p:cNvSpPr>
          <p:nvPr/>
        </p:nvSpPr>
        <p:spPr bwMode="auto">
          <a:xfrm>
            <a:off x="7006019" y="5452815"/>
            <a:ext cx="2120900" cy="825500"/>
          </a:xfrm>
          <a:prstGeom prst="ellipse">
            <a:avLst/>
          </a:prstGeom>
          <a:solidFill>
            <a:schemeClr val="accent1">
              <a:lumMod val="40000"/>
              <a:lumOff val="60000"/>
            </a:schemeClr>
          </a:solidFill>
          <a:ln w="76200">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MX" b="1" dirty="0" smtClean="0">
                <a:solidFill>
                  <a:srgbClr val="000000"/>
                </a:solidFill>
                <a:latin typeface="Cambria" panose="02040503050406030204" pitchFamily="18" charset="0"/>
                <a:ea typeface="Cambria" panose="02040503050406030204" pitchFamily="18" charset="0"/>
              </a:rPr>
              <a:t>VESTIBULAR</a:t>
            </a:r>
            <a:endParaRPr lang="es-ES" b="1" dirty="0">
              <a:solidFill>
                <a:srgbClr val="000000"/>
              </a:solidFill>
              <a:latin typeface="Cambria" panose="02040503050406030204" pitchFamily="18" charset="0"/>
              <a:ea typeface="Cambria" panose="02040503050406030204" pitchFamily="18" charset="0"/>
            </a:endParaRPr>
          </a:p>
        </p:txBody>
      </p:sp>
      <p:sp>
        <p:nvSpPr>
          <p:cNvPr id="23" name="Oval 5"/>
          <p:cNvSpPr>
            <a:spLocks noChangeArrowheads="1"/>
          </p:cNvSpPr>
          <p:nvPr/>
        </p:nvSpPr>
        <p:spPr bwMode="auto">
          <a:xfrm>
            <a:off x="9500560" y="5460837"/>
            <a:ext cx="2120900" cy="825500"/>
          </a:xfrm>
          <a:prstGeom prst="ellipse">
            <a:avLst/>
          </a:prstGeom>
          <a:solidFill>
            <a:schemeClr val="accent1">
              <a:lumMod val="40000"/>
              <a:lumOff val="60000"/>
            </a:schemeClr>
          </a:solidFill>
          <a:ln w="76200">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MX" b="1" dirty="0" smtClean="0">
                <a:solidFill>
                  <a:srgbClr val="000000"/>
                </a:solidFill>
                <a:latin typeface="Cambria" panose="02040503050406030204" pitchFamily="18" charset="0"/>
                <a:ea typeface="Cambria" panose="02040503050406030204" pitchFamily="18" charset="0"/>
              </a:rPr>
              <a:t>OTROS…</a:t>
            </a:r>
            <a:endParaRPr lang="es-ES"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048726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3575050" y="260351"/>
            <a:ext cx="5035550" cy="523875"/>
          </a:xfrm>
          <a:prstGeom prst="rect">
            <a:avLst/>
          </a:prstGeom>
          <a:noFill/>
          <a:ln w="12700">
            <a:noFill/>
            <a:miter lim="800000"/>
            <a:headEnd/>
            <a:tailEnd/>
          </a:ln>
          <a:effectLst/>
        </p:spPr>
        <p:txBody>
          <a:bodyPr wrap="none">
            <a:spAutoFit/>
          </a:bodyPr>
          <a:lstStyle/>
          <a:p>
            <a:pPr eaLnBrk="0" hangingPunct="0">
              <a:defRPr/>
            </a:pPr>
            <a:r>
              <a:rPr lang="es-ES" sz="2800" b="1" dirty="0">
                <a:effectLst>
                  <a:outerShdw blurRad="38100" dist="38100" dir="2700000" algn="tl">
                    <a:srgbClr val="000000"/>
                  </a:outerShdw>
                </a:effectLst>
                <a:latin typeface="Arial Black" pitchFamily="34" charset="0"/>
              </a:rPr>
              <a:t>Cartílagos de la Laringe.</a:t>
            </a:r>
          </a:p>
        </p:txBody>
      </p:sp>
      <p:pic>
        <p:nvPicPr>
          <p:cNvPr id="51203" name="Picture 3" descr="larin post"/>
          <p:cNvPicPr>
            <a:picLocks noChangeAspect="1" noChangeArrowheads="1"/>
          </p:cNvPicPr>
          <p:nvPr/>
        </p:nvPicPr>
        <p:blipFill>
          <a:blip r:embed="rId2">
            <a:lum bright="-4000" contrast="10000"/>
            <a:extLst>
              <a:ext uri="{28A0092B-C50C-407E-A947-70E740481C1C}">
                <a14:useLocalDpi xmlns:a14="http://schemas.microsoft.com/office/drawing/2010/main" val="0"/>
              </a:ext>
            </a:extLst>
          </a:blip>
          <a:srcRect/>
          <a:stretch>
            <a:fillRect/>
          </a:stretch>
        </p:blipFill>
        <p:spPr bwMode="auto">
          <a:xfrm>
            <a:off x="2424113" y="1125538"/>
            <a:ext cx="467995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0" name="Text Box 4"/>
          <p:cNvSpPr txBox="1">
            <a:spLocks noChangeArrowheads="1"/>
          </p:cNvSpPr>
          <p:nvPr/>
        </p:nvSpPr>
        <p:spPr bwMode="auto">
          <a:xfrm>
            <a:off x="8759826" y="2565400"/>
            <a:ext cx="505267" cy="400110"/>
          </a:xfrm>
          <a:prstGeom prst="rect">
            <a:avLst/>
          </a:prstGeom>
          <a:noFill/>
          <a:ln w="38100">
            <a:solidFill>
              <a:schemeClr val="tx1"/>
            </a:solidFill>
            <a:miter lim="800000"/>
            <a:headEnd/>
            <a:tailEnd/>
          </a:ln>
          <a:effectLst/>
        </p:spPr>
        <p:txBody>
          <a:bodyPr wrap="none">
            <a:spAutoFit/>
          </a:bodyPr>
          <a:lstStyle/>
          <a:p>
            <a:pPr eaLnBrk="0" hangingPunct="0">
              <a:defRPr/>
            </a:pPr>
            <a:r>
              <a:rPr lang="es-ES" sz="2000" b="1">
                <a:solidFill>
                  <a:schemeClr val="bg2"/>
                </a:solidFill>
                <a:effectLst>
                  <a:outerShdw blurRad="38100" dist="38100" dir="2700000" algn="tl">
                    <a:srgbClr val="000000"/>
                  </a:outerShdw>
                </a:effectLst>
                <a:latin typeface="Times New Roman" pitchFamily="18" charset="0"/>
              </a:rPr>
              <a:t>     </a:t>
            </a:r>
          </a:p>
        </p:txBody>
      </p:sp>
      <p:grpSp>
        <p:nvGrpSpPr>
          <p:cNvPr id="51205" name="Group 5"/>
          <p:cNvGrpSpPr>
            <a:grpSpLocks/>
          </p:cNvGrpSpPr>
          <p:nvPr/>
        </p:nvGrpSpPr>
        <p:grpSpPr bwMode="auto">
          <a:xfrm>
            <a:off x="1139825" y="2022475"/>
            <a:ext cx="7556500" cy="685800"/>
            <a:chOff x="0" y="1207"/>
            <a:chExt cx="4760" cy="432"/>
          </a:xfrm>
        </p:grpSpPr>
        <p:sp>
          <p:nvSpPr>
            <p:cNvPr id="295942" name="Text Box 6"/>
            <p:cNvSpPr txBox="1">
              <a:spLocks noChangeArrowheads="1"/>
            </p:cNvSpPr>
            <p:nvPr/>
          </p:nvSpPr>
          <p:spPr bwMode="auto">
            <a:xfrm>
              <a:off x="4604" y="1207"/>
              <a:ext cx="156" cy="250"/>
            </a:xfrm>
            <a:prstGeom prst="rect">
              <a:avLst/>
            </a:prstGeom>
            <a:noFill/>
            <a:ln w="12700">
              <a:noFill/>
              <a:miter lim="800000"/>
              <a:headEnd/>
              <a:tailEnd/>
            </a:ln>
            <a:effectLst/>
          </p:spPr>
          <p:txBody>
            <a:bodyPr wrap="none">
              <a:spAutoFit/>
            </a:bodyPr>
            <a:lstStyle/>
            <a:p>
              <a:pPr eaLnBrk="0" hangingPunct="0">
                <a:defRPr/>
              </a:pPr>
              <a:r>
                <a:rPr lang="es-ES" sz="2000" b="1">
                  <a:solidFill>
                    <a:schemeClr val="bg2"/>
                  </a:solidFill>
                  <a:effectLst>
                    <a:outerShdw blurRad="38100" dist="38100" dir="2700000" algn="tl">
                      <a:srgbClr val="000000"/>
                    </a:outerShdw>
                  </a:effectLst>
                  <a:latin typeface="Times New Roman" pitchFamily="18" charset="0"/>
                </a:rPr>
                <a:t> </a:t>
              </a:r>
            </a:p>
          </p:txBody>
        </p:sp>
        <p:sp>
          <p:nvSpPr>
            <p:cNvPr id="295943" name="Text Box 7"/>
            <p:cNvSpPr txBox="1">
              <a:spLocks noChangeArrowheads="1"/>
            </p:cNvSpPr>
            <p:nvPr/>
          </p:nvSpPr>
          <p:spPr bwMode="auto">
            <a:xfrm>
              <a:off x="0" y="1389"/>
              <a:ext cx="1316" cy="250"/>
            </a:xfrm>
            <a:prstGeom prst="rect">
              <a:avLst/>
            </a:prstGeom>
            <a:noFill/>
            <a:ln w="12700">
              <a:noFill/>
              <a:miter lim="800000"/>
              <a:headEnd/>
              <a:tailEnd/>
            </a:ln>
            <a:effectLst/>
          </p:spPr>
          <p:txBody>
            <a:bodyPr>
              <a:spAutoFit/>
            </a:bodyPr>
            <a:lstStyle/>
            <a:p>
              <a:pPr eaLnBrk="0" hangingPunct="0">
                <a:defRPr/>
              </a:pPr>
              <a:r>
                <a:rPr lang="es-ES" sz="2000" b="1">
                  <a:solidFill>
                    <a:schemeClr val="bg2"/>
                  </a:solidFill>
                  <a:effectLst>
                    <a:outerShdw blurRad="38100" dist="38100" dir="2700000" algn="tl">
                      <a:srgbClr val="000000"/>
                    </a:outerShdw>
                  </a:effectLst>
                  <a:latin typeface="Times New Roman" pitchFamily="18" charset="0"/>
                </a:rPr>
                <a:t> </a:t>
              </a:r>
            </a:p>
          </p:txBody>
        </p:sp>
      </p:grpSp>
      <p:pic>
        <p:nvPicPr>
          <p:cNvPr id="51206" name="Picture 8" descr="respiratorio"/>
          <p:cNvPicPr>
            <a:picLocks noChangeAspect="1" noChangeArrowheads="1"/>
          </p:cNvPicPr>
          <p:nvPr/>
        </p:nvPicPr>
        <p:blipFill>
          <a:blip r:embed="rId3">
            <a:lum bright="-2000" contrast="12000"/>
            <a:extLst>
              <a:ext uri="{28A0092B-C50C-407E-A947-70E740481C1C}">
                <a14:useLocalDpi xmlns:a14="http://schemas.microsoft.com/office/drawing/2010/main" val="0"/>
              </a:ext>
            </a:extLst>
          </a:blip>
          <a:srcRect/>
          <a:stretch>
            <a:fillRect/>
          </a:stretch>
        </p:blipFill>
        <p:spPr bwMode="auto">
          <a:xfrm>
            <a:off x="6456364" y="1412876"/>
            <a:ext cx="452278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9"/>
          <p:cNvSpPr txBox="1">
            <a:spLocks noChangeArrowheads="1"/>
          </p:cNvSpPr>
          <p:nvPr/>
        </p:nvSpPr>
        <p:spPr bwMode="auto">
          <a:xfrm>
            <a:off x="3051175" y="6256338"/>
            <a:ext cx="2091342" cy="369332"/>
          </a:xfrm>
          <a:prstGeom prst="rect">
            <a:avLst/>
          </a:prstGeom>
          <a:solidFill>
            <a:schemeClr val="accent2">
              <a:lumMod val="20000"/>
              <a:lumOff val="80000"/>
            </a:schemeClr>
          </a:solidFill>
          <a:ln>
            <a:noFill/>
          </a:ln>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000000"/>
                </a:solidFill>
                <a:latin typeface="Cambria" panose="02040503050406030204" pitchFamily="18" charset="0"/>
                <a:ea typeface="Cambria" panose="02040503050406030204" pitchFamily="18" charset="0"/>
              </a:rPr>
              <a:t>VISTA POSTERIOR</a:t>
            </a:r>
          </a:p>
        </p:txBody>
      </p:sp>
      <p:sp>
        <p:nvSpPr>
          <p:cNvPr id="51208" name="Text Box 10"/>
          <p:cNvSpPr txBox="1">
            <a:spLocks noChangeArrowheads="1"/>
          </p:cNvSpPr>
          <p:nvPr/>
        </p:nvSpPr>
        <p:spPr bwMode="auto">
          <a:xfrm>
            <a:off x="6940550" y="6184901"/>
            <a:ext cx="1983556" cy="369332"/>
          </a:xfrm>
          <a:prstGeom prst="rect">
            <a:avLst/>
          </a:prstGeom>
          <a:solidFill>
            <a:schemeClr val="accent2">
              <a:lumMod val="20000"/>
              <a:lumOff val="80000"/>
            </a:schemeClr>
          </a:solidFill>
          <a:ln>
            <a:noFill/>
          </a:ln>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ambria" panose="02040503050406030204" pitchFamily="18" charset="0"/>
                <a:ea typeface="Cambria" panose="02040503050406030204" pitchFamily="18" charset="0"/>
              </a:rPr>
              <a:t>VISTA ANTERIOR</a:t>
            </a:r>
          </a:p>
        </p:txBody>
      </p:sp>
      <p:grpSp>
        <p:nvGrpSpPr>
          <p:cNvPr id="3" name="Group 11"/>
          <p:cNvGrpSpPr>
            <a:grpSpLocks/>
          </p:cNvGrpSpPr>
          <p:nvPr/>
        </p:nvGrpSpPr>
        <p:grpSpPr bwMode="auto">
          <a:xfrm>
            <a:off x="1524000" y="3860801"/>
            <a:ext cx="2700338" cy="366713"/>
            <a:chOff x="0" y="2432"/>
            <a:chExt cx="1701" cy="231"/>
          </a:xfrm>
        </p:grpSpPr>
        <p:sp>
          <p:nvSpPr>
            <p:cNvPr id="51228" name="Text Box 12"/>
            <p:cNvSpPr txBox="1">
              <a:spLocks noChangeArrowheads="1"/>
            </p:cNvSpPr>
            <p:nvPr/>
          </p:nvSpPr>
          <p:spPr bwMode="auto">
            <a:xfrm>
              <a:off x="0" y="2432"/>
              <a:ext cx="9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err="1">
                  <a:solidFill>
                    <a:srgbClr val="000000"/>
                  </a:solidFill>
                  <a:latin typeface="Cambria" panose="02040503050406030204" pitchFamily="18" charset="0"/>
                  <a:ea typeface="Cambria" panose="02040503050406030204" pitchFamily="18" charset="0"/>
                </a:rPr>
                <a:t>Aritenoides</a:t>
              </a:r>
              <a:endParaRPr lang="es-ES" altLang="es-ES" b="1" dirty="0">
                <a:solidFill>
                  <a:srgbClr val="000000"/>
                </a:solidFill>
                <a:latin typeface="Cambria" panose="02040503050406030204" pitchFamily="18" charset="0"/>
                <a:ea typeface="Cambria" panose="02040503050406030204" pitchFamily="18" charset="0"/>
              </a:endParaRPr>
            </a:p>
          </p:txBody>
        </p:sp>
        <p:sp>
          <p:nvSpPr>
            <p:cNvPr id="51229" name="Line 13"/>
            <p:cNvSpPr>
              <a:spLocks noChangeShapeType="1"/>
            </p:cNvSpPr>
            <p:nvPr/>
          </p:nvSpPr>
          <p:spPr bwMode="auto">
            <a:xfrm flipV="1">
              <a:off x="884" y="2523"/>
              <a:ext cx="817" cy="9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4" name="Group 14"/>
          <p:cNvGrpSpPr>
            <a:grpSpLocks/>
          </p:cNvGrpSpPr>
          <p:nvPr/>
        </p:nvGrpSpPr>
        <p:grpSpPr bwMode="auto">
          <a:xfrm>
            <a:off x="1524000" y="3429001"/>
            <a:ext cx="2700338" cy="369888"/>
            <a:chOff x="0" y="2160"/>
            <a:chExt cx="1701" cy="233"/>
          </a:xfrm>
        </p:grpSpPr>
        <p:sp>
          <p:nvSpPr>
            <p:cNvPr id="51226" name="Text Box 15"/>
            <p:cNvSpPr txBox="1">
              <a:spLocks noChangeArrowheads="1"/>
            </p:cNvSpPr>
            <p:nvPr/>
          </p:nvSpPr>
          <p:spPr bwMode="auto">
            <a:xfrm>
              <a:off x="0" y="2160"/>
              <a:ext cx="99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err="1">
                  <a:solidFill>
                    <a:srgbClr val="000000"/>
                  </a:solidFill>
                  <a:latin typeface="Cambria" panose="02040503050406030204" pitchFamily="18" charset="0"/>
                  <a:ea typeface="Cambria" panose="02040503050406030204" pitchFamily="18" charset="0"/>
                </a:rPr>
                <a:t>Corniculados</a:t>
              </a:r>
              <a:endParaRPr lang="es-ES" altLang="es-ES" b="1" dirty="0">
                <a:solidFill>
                  <a:srgbClr val="000000"/>
                </a:solidFill>
                <a:latin typeface="Cambria" panose="02040503050406030204" pitchFamily="18" charset="0"/>
                <a:ea typeface="Cambria" panose="02040503050406030204" pitchFamily="18" charset="0"/>
              </a:endParaRPr>
            </a:p>
          </p:txBody>
        </p:sp>
        <p:sp>
          <p:nvSpPr>
            <p:cNvPr id="51227" name="Line 16"/>
            <p:cNvSpPr>
              <a:spLocks noChangeShapeType="1"/>
            </p:cNvSpPr>
            <p:nvPr/>
          </p:nvSpPr>
          <p:spPr bwMode="auto">
            <a:xfrm flipV="1">
              <a:off x="1020" y="2205"/>
              <a:ext cx="681" cy="9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grpSp>
        <p:nvGrpSpPr>
          <p:cNvPr id="5" name="Group 17"/>
          <p:cNvGrpSpPr>
            <a:grpSpLocks/>
          </p:cNvGrpSpPr>
          <p:nvPr/>
        </p:nvGrpSpPr>
        <p:grpSpPr bwMode="auto">
          <a:xfrm>
            <a:off x="1524000" y="2852738"/>
            <a:ext cx="2700338" cy="576262"/>
            <a:chOff x="0" y="1797"/>
            <a:chExt cx="1701" cy="363"/>
          </a:xfrm>
        </p:grpSpPr>
        <p:sp>
          <p:nvSpPr>
            <p:cNvPr id="51224" name="Text Box 18"/>
            <p:cNvSpPr txBox="1">
              <a:spLocks noChangeArrowheads="1"/>
            </p:cNvSpPr>
            <p:nvPr/>
          </p:nvSpPr>
          <p:spPr bwMode="auto">
            <a:xfrm>
              <a:off x="0" y="1797"/>
              <a:ext cx="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ambria" panose="02040503050406030204" pitchFamily="18" charset="0"/>
                  <a:ea typeface="Cambria" panose="02040503050406030204" pitchFamily="18" charset="0"/>
                </a:rPr>
                <a:t>Cuneiformes</a:t>
              </a:r>
            </a:p>
          </p:txBody>
        </p:sp>
        <p:sp>
          <p:nvSpPr>
            <p:cNvPr id="51225" name="Line 19"/>
            <p:cNvSpPr>
              <a:spLocks noChangeShapeType="1"/>
            </p:cNvSpPr>
            <p:nvPr/>
          </p:nvSpPr>
          <p:spPr bwMode="auto">
            <a:xfrm>
              <a:off x="1020" y="1933"/>
              <a:ext cx="681" cy="22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6" name="Group 20"/>
          <p:cNvGrpSpPr>
            <a:grpSpLocks/>
          </p:cNvGrpSpPr>
          <p:nvPr/>
        </p:nvGrpSpPr>
        <p:grpSpPr bwMode="auto">
          <a:xfrm>
            <a:off x="4727576" y="928688"/>
            <a:ext cx="3097213" cy="844550"/>
            <a:chOff x="2018" y="585"/>
            <a:chExt cx="1951" cy="532"/>
          </a:xfrm>
        </p:grpSpPr>
        <p:sp>
          <p:nvSpPr>
            <p:cNvPr id="51221" name="Text Box 21"/>
            <p:cNvSpPr txBox="1">
              <a:spLocks noChangeArrowheads="1"/>
            </p:cNvSpPr>
            <p:nvPr/>
          </p:nvSpPr>
          <p:spPr bwMode="auto">
            <a:xfrm>
              <a:off x="2414" y="585"/>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000000"/>
                  </a:solidFill>
                  <a:latin typeface="Cambria" panose="02040503050406030204" pitchFamily="18" charset="0"/>
                  <a:ea typeface="Cambria" panose="02040503050406030204" pitchFamily="18" charset="0"/>
                </a:rPr>
                <a:t>Epiglotis</a:t>
              </a:r>
            </a:p>
          </p:txBody>
        </p:sp>
        <p:sp>
          <p:nvSpPr>
            <p:cNvPr id="51222" name="Line 22"/>
            <p:cNvSpPr>
              <a:spLocks noChangeShapeType="1"/>
            </p:cNvSpPr>
            <p:nvPr/>
          </p:nvSpPr>
          <p:spPr bwMode="auto">
            <a:xfrm flipH="1">
              <a:off x="2018" y="799"/>
              <a:ext cx="408" cy="22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sp>
          <p:nvSpPr>
            <p:cNvPr id="51223" name="Line 23"/>
            <p:cNvSpPr>
              <a:spLocks noChangeShapeType="1"/>
            </p:cNvSpPr>
            <p:nvPr/>
          </p:nvSpPr>
          <p:spPr bwMode="auto">
            <a:xfrm>
              <a:off x="3198" y="754"/>
              <a:ext cx="771" cy="3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7" name="Group 24"/>
          <p:cNvGrpSpPr>
            <a:grpSpLocks/>
          </p:cNvGrpSpPr>
          <p:nvPr/>
        </p:nvGrpSpPr>
        <p:grpSpPr bwMode="auto">
          <a:xfrm>
            <a:off x="5427663" y="3429000"/>
            <a:ext cx="2324100" cy="369888"/>
            <a:chOff x="2459" y="2160"/>
            <a:chExt cx="1464" cy="233"/>
          </a:xfrm>
        </p:grpSpPr>
        <p:sp>
          <p:nvSpPr>
            <p:cNvPr id="51218" name="Text Box 25"/>
            <p:cNvSpPr txBox="1">
              <a:spLocks noChangeArrowheads="1"/>
            </p:cNvSpPr>
            <p:nvPr/>
          </p:nvSpPr>
          <p:spPr bwMode="auto">
            <a:xfrm>
              <a:off x="2595" y="2160"/>
              <a:ext cx="67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ambria" panose="02040503050406030204" pitchFamily="18" charset="0"/>
                  <a:ea typeface="Cambria" panose="02040503050406030204" pitchFamily="18" charset="0"/>
                </a:rPr>
                <a:t>Tiroides</a:t>
              </a:r>
            </a:p>
          </p:txBody>
        </p:sp>
        <p:sp>
          <p:nvSpPr>
            <p:cNvPr id="51219" name="Line 26"/>
            <p:cNvSpPr>
              <a:spLocks noChangeShapeType="1"/>
            </p:cNvSpPr>
            <p:nvPr/>
          </p:nvSpPr>
          <p:spPr bwMode="auto">
            <a:xfrm flipH="1">
              <a:off x="2459" y="2251"/>
              <a:ext cx="181"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sp>
          <p:nvSpPr>
            <p:cNvPr id="51220" name="Line 27"/>
            <p:cNvSpPr>
              <a:spLocks noChangeShapeType="1"/>
            </p:cNvSpPr>
            <p:nvPr/>
          </p:nvSpPr>
          <p:spPr bwMode="auto">
            <a:xfrm>
              <a:off x="3288" y="2296"/>
              <a:ext cx="635"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8" name="Group 28"/>
          <p:cNvGrpSpPr>
            <a:grpSpLocks/>
          </p:cNvGrpSpPr>
          <p:nvPr/>
        </p:nvGrpSpPr>
        <p:grpSpPr bwMode="auto">
          <a:xfrm>
            <a:off x="4656138" y="4797425"/>
            <a:ext cx="3168650" cy="369888"/>
            <a:chOff x="1973" y="3022"/>
            <a:chExt cx="1996" cy="233"/>
          </a:xfrm>
        </p:grpSpPr>
        <p:sp>
          <p:nvSpPr>
            <p:cNvPr id="51215" name="Text Box 29"/>
            <p:cNvSpPr txBox="1">
              <a:spLocks noChangeArrowheads="1"/>
            </p:cNvSpPr>
            <p:nvPr/>
          </p:nvSpPr>
          <p:spPr bwMode="auto">
            <a:xfrm>
              <a:off x="2653" y="3022"/>
              <a:ext cx="73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ambria" panose="02040503050406030204" pitchFamily="18" charset="0"/>
                  <a:ea typeface="Cambria" panose="02040503050406030204" pitchFamily="18" charset="0"/>
                </a:rPr>
                <a:t>Cricoides</a:t>
              </a:r>
            </a:p>
          </p:txBody>
        </p:sp>
        <p:sp>
          <p:nvSpPr>
            <p:cNvPr id="51216" name="Line 30"/>
            <p:cNvSpPr>
              <a:spLocks noChangeShapeType="1"/>
            </p:cNvSpPr>
            <p:nvPr/>
          </p:nvSpPr>
          <p:spPr bwMode="auto">
            <a:xfrm flipH="1">
              <a:off x="1973" y="3158"/>
              <a:ext cx="68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sp>
          <p:nvSpPr>
            <p:cNvPr id="51217" name="Line 31"/>
            <p:cNvSpPr>
              <a:spLocks noChangeShapeType="1"/>
            </p:cNvSpPr>
            <p:nvPr/>
          </p:nvSpPr>
          <p:spPr bwMode="auto">
            <a:xfrm>
              <a:off x="3424" y="3113"/>
              <a:ext cx="545"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2211579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4597" y="982516"/>
            <a:ext cx="5068524" cy="5610789"/>
          </a:xfrm>
          <a:prstGeom prst="rect">
            <a:avLst/>
          </a:prstGeom>
        </p:spPr>
      </p:pic>
      <p:sp>
        <p:nvSpPr>
          <p:cNvPr id="297986" name="Rectangle 2"/>
          <p:cNvSpPr>
            <a:spLocks noGrp="1" noRot="1" noChangeArrowheads="1"/>
          </p:cNvSpPr>
          <p:nvPr>
            <p:ph type="title"/>
          </p:nvPr>
        </p:nvSpPr>
        <p:spPr>
          <a:xfrm>
            <a:off x="780671" y="191510"/>
            <a:ext cx="3152775" cy="884237"/>
          </a:xfrm>
        </p:spPr>
        <p:txBody>
          <a:bodyPr>
            <a:normAutofit/>
          </a:bodyPr>
          <a:lstStyle/>
          <a:p>
            <a:pPr eaLnBrk="1" hangingPunct="1">
              <a:defRPr/>
            </a:pPr>
            <a:r>
              <a:rPr lang="en-US" sz="2800" b="1" dirty="0" err="1" smtClean="0">
                <a:latin typeface="Arial Black" panose="020B0A04020102020204" pitchFamily="34" charset="0"/>
              </a:rPr>
              <a:t>Ligamentos</a:t>
            </a:r>
            <a:endParaRPr lang="en-US" sz="2400" dirty="0">
              <a:latin typeface="Arial Black" panose="020B0A04020102020204" pitchFamily="34" charset="0"/>
            </a:endParaRPr>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356" y="2402145"/>
            <a:ext cx="3480120" cy="379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9" name="Rectangle 5"/>
          <p:cNvSpPr>
            <a:spLocks noChangeArrowheads="1"/>
          </p:cNvSpPr>
          <p:nvPr/>
        </p:nvSpPr>
        <p:spPr bwMode="auto">
          <a:xfrm>
            <a:off x="10068348" y="5328744"/>
            <a:ext cx="1283108" cy="400110"/>
          </a:xfrm>
          <a:prstGeom prst="rect">
            <a:avLst/>
          </a:prstGeom>
          <a:noFill/>
          <a:ln w="9525">
            <a:noFill/>
            <a:miter lim="800000"/>
            <a:headEnd/>
            <a:tailEnd/>
          </a:ln>
          <a:effectLst/>
        </p:spPr>
        <p:txBody>
          <a:bodyPr wrap="none">
            <a:spAutoFit/>
          </a:bodyPr>
          <a:lstStyle/>
          <a:p>
            <a:pPr>
              <a:defRPr/>
            </a:pPr>
            <a:r>
              <a:rPr lang="en-US" sz="2000" b="1" dirty="0" err="1">
                <a:latin typeface="Cambria" panose="02040503050406030204" pitchFamily="18" charset="0"/>
                <a:ea typeface="Cambria" panose="02040503050406030204" pitchFamily="18" charset="0"/>
              </a:rPr>
              <a:t>Lig</a:t>
            </a:r>
            <a:r>
              <a:rPr lang="en-US" sz="2000" b="1" dirty="0">
                <a:latin typeface="Cambria" panose="02040503050406030204" pitchFamily="18" charset="0"/>
                <a:ea typeface="Cambria" panose="02040503050406030204" pitchFamily="18" charset="0"/>
              </a:rPr>
              <a:t>. </a:t>
            </a:r>
            <a:r>
              <a:rPr lang="en-US" sz="2000" b="1" dirty="0" smtClean="0">
                <a:latin typeface="Cambria" panose="02040503050406030204" pitchFamily="18" charset="0"/>
                <a:ea typeface="Cambria" panose="02040503050406030204" pitchFamily="18" charset="0"/>
              </a:rPr>
              <a:t>Vocal</a:t>
            </a:r>
            <a:endParaRPr lang="en-US" sz="2000" b="1" dirty="0">
              <a:latin typeface="Cambria" panose="02040503050406030204" pitchFamily="18" charset="0"/>
              <a:ea typeface="Cambria" panose="02040503050406030204" pitchFamily="18" charset="0"/>
            </a:endParaRPr>
          </a:p>
        </p:txBody>
      </p:sp>
      <p:sp>
        <p:nvSpPr>
          <p:cNvPr id="53254" name="Line 6"/>
          <p:cNvSpPr>
            <a:spLocks noChangeShapeType="1"/>
          </p:cNvSpPr>
          <p:nvPr/>
        </p:nvSpPr>
        <p:spPr bwMode="auto">
          <a:xfrm flipH="1" flipV="1">
            <a:off x="7888851" y="4349977"/>
            <a:ext cx="1901535" cy="978767"/>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97991" name="Rectangle 7"/>
          <p:cNvSpPr>
            <a:spLocks noChangeArrowheads="1"/>
          </p:cNvSpPr>
          <p:nvPr/>
        </p:nvSpPr>
        <p:spPr bwMode="auto">
          <a:xfrm>
            <a:off x="10254946" y="3902705"/>
            <a:ext cx="1636987" cy="400110"/>
          </a:xfrm>
          <a:prstGeom prst="rect">
            <a:avLst/>
          </a:prstGeom>
          <a:noFill/>
          <a:ln w="9525">
            <a:noFill/>
            <a:miter lim="800000"/>
            <a:headEnd/>
            <a:tailEnd/>
          </a:ln>
          <a:effectLst/>
        </p:spPr>
        <p:txBody>
          <a:bodyPr wrap="none">
            <a:spAutoFit/>
          </a:bodyPr>
          <a:lstStyle/>
          <a:p>
            <a:pPr>
              <a:defRPr/>
            </a:pPr>
            <a:r>
              <a:rPr lang="en-US" sz="2000" dirty="0" err="1">
                <a:effectLst>
                  <a:outerShdw blurRad="38100" dist="38100" dir="2700000" algn="tl">
                    <a:srgbClr val="000000"/>
                  </a:outerShdw>
                </a:effectLst>
                <a:latin typeface="Cambria" panose="02040503050406030204" pitchFamily="18" charset="0"/>
                <a:ea typeface="Cambria" panose="02040503050406030204" pitchFamily="18" charset="0"/>
              </a:rPr>
              <a:t>Cono</a:t>
            </a:r>
            <a:r>
              <a:rPr lang="en-US" sz="2000" dirty="0">
                <a:effectLst>
                  <a:outerShdw blurRad="38100" dist="38100" dir="2700000" algn="tl">
                    <a:srgbClr val="000000"/>
                  </a:outerShdw>
                </a:effectLst>
                <a:latin typeface="Cambria" panose="02040503050406030204" pitchFamily="18" charset="0"/>
                <a:ea typeface="Cambria" panose="02040503050406030204" pitchFamily="18" charset="0"/>
              </a:rPr>
              <a:t> </a:t>
            </a:r>
            <a:r>
              <a:rPr lang="en-US" sz="2000" dirty="0" err="1">
                <a:effectLst>
                  <a:outerShdw blurRad="38100" dist="38100" dir="2700000" algn="tl">
                    <a:srgbClr val="000000"/>
                  </a:outerShdw>
                </a:effectLst>
                <a:latin typeface="Cambria" panose="02040503050406030204" pitchFamily="18" charset="0"/>
                <a:ea typeface="Cambria" panose="02040503050406030204" pitchFamily="18" charset="0"/>
              </a:rPr>
              <a:t>elástico</a:t>
            </a:r>
            <a:endParaRPr lang="en-US" sz="2000" dirty="0">
              <a:effectLst>
                <a:outerShdw blurRad="38100" dist="38100" dir="2700000" algn="tl">
                  <a:srgbClr val="000000"/>
                </a:outerShdw>
              </a:effectLst>
              <a:latin typeface="Cambria" panose="02040503050406030204" pitchFamily="18" charset="0"/>
              <a:ea typeface="Cambria" panose="02040503050406030204" pitchFamily="18" charset="0"/>
            </a:endParaRPr>
          </a:p>
        </p:txBody>
      </p:sp>
      <p:sp>
        <p:nvSpPr>
          <p:cNvPr id="53256" name="Line 8"/>
          <p:cNvSpPr>
            <a:spLocks noChangeShapeType="1"/>
          </p:cNvSpPr>
          <p:nvPr/>
        </p:nvSpPr>
        <p:spPr bwMode="auto">
          <a:xfrm flipH="1">
            <a:off x="8232086" y="4168636"/>
            <a:ext cx="2031256" cy="130487"/>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53258" name="Line 10"/>
          <p:cNvSpPr>
            <a:spLocks noChangeShapeType="1"/>
          </p:cNvSpPr>
          <p:nvPr/>
        </p:nvSpPr>
        <p:spPr bwMode="auto">
          <a:xfrm>
            <a:off x="7696190" y="990600"/>
            <a:ext cx="76200" cy="31242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827" name="Text Box 11"/>
          <p:cNvSpPr txBox="1">
            <a:spLocks noChangeArrowheads="1"/>
          </p:cNvSpPr>
          <p:nvPr/>
        </p:nvSpPr>
        <p:spPr bwMode="auto">
          <a:xfrm>
            <a:off x="7010390" y="253998"/>
            <a:ext cx="1352101" cy="707886"/>
          </a:xfrm>
          <a:prstGeom prst="rect">
            <a:avLst/>
          </a:prstGeom>
          <a:noFill/>
          <a:ln w="9525">
            <a:noFill/>
            <a:miter lim="800000"/>
            <a:headEnd/>
            <a:tailEnd/>
          </a:ln>
        </p:spPr>
        <p:txBody>
          <a:bodyPr wrap="none">
            <a:spAutoFit/>
          </a:bodyPr>
          <a:lstStyle/>
          <a:p>
            <a:pPr>
              <a:defRPr/>
            </a:pPr>
            <a:r>
              <a:rPr lang="en-US" sz="2000" dirty="0" err="1">
                <a:latin typeface="Cambria" panose="02040503050406030204" pitchFamily="18" charset="0"/>
                <a:ea typeface="Cambria" panose="02040503050406030204" pitchFamily="18" charset="0"/>
              </a:rPr>
              <a:t>Hendidura</a:t>
            </a:r>
            <a:endParaRPr lang="en-US" sz="2000" dirty="0">
              <a:latin typeface="Cambria" panose="02040503050406030204" pitchFamily="18" charset="0"/>
              <a:ea typeface="Cambria" panose="02040503050406030204" pitchFamily="18" charset="0"/>
            </a:endParaRPr>
          </a:p>
          <a:p>
            <a:pPr>
              <a:defRPr/>
            </a:pP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glótica</a:t>
            </a:r>
            <a:endParaRPr lang="en-US" sz="2000" dirty="0">
              <a:latin typeface="Cambria" panose="02040503050406030204" pitchFamily="18" charset="0"/>
              <a:ea typeface="Cambria" panose="02040503050406030204" pitchFamily="18" charset="0"/>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3917" y="0"/>
            <a:ext cx="2144248" cy="33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p:cNvSpPr>
            <a:spLocks noChangeShapeType="1"/>
          </p:cNvSpPr>
          <p:nvPr/>
        </p:nvSpPr>
        <p:spPr bwMode="auto">
          <a:xfrm flipV="1">
            <a:off x="10709902" y="2210701"/>
            <a:ext cx="48984" cy="1692003"/>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24374656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Laringe abierta por detrás"/>
          <p:cNvPicPr>
            <a:picLocks noChangeAspect="1" noChangeArrowheads="1"/>
          </p:cNvPicPr>
          <p:nvPr/>
        </p:nvPicPr>
        <p:blipFill>
          <a:blip r:embed="rId3">
            <a:lum bright="-6000" contrast="16000"/>
            <a:extLst>
              <a:ext uri="{28A0092B-C50C-407E-A947-70E740481C1C}">
                <a14:useLocalDpi xmlns:a14="http://schemas.microsoft.com/office/drawing/2010/main" val="0"/>
              </a:ext>
            </a:extLst>
          </a:blip>
          <a:srcRect/>
          <a:stretch>
            <a:fillRect/>
          </a:stretch>
        </p:blipFill>
        <p:spPr bwMode="auto">
          <a:xfrm>
            <a:off x="6725231" y="750384"/>
            <a:ext cx="3293135" cy="606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3667125" y="214313"/>
            <a:ext cx="5099050" cy="584200"/>
          </a:xfrm>
          <a:prstGeom prst="rect">
            <a:avLst/>
          </a:prstGeom>
          <a:noFill/>
          <a:ln w="9525">
            <a:noFill/>
            <a:miter lim="800000"/>
            <a:headEnd/>
            <a:tailEnd/>
          </a:ln>
          <a:effectLst/>
        </p:spPr>
        <p:txBody>
          <a:bodyPr wrap="none">
            <a:spAutoFit/>
          </a:bodyPr>
          <a:lstStyle/>
          <a:p>
            <a:pPr algn="ctr">
              <a:defRPr/>
            </a:pPr>
            <a:r>
              <a:rPr lang="es-ES" sz="3200" b="1" dirty="0">
                <a:latin typeface="Arial Black" pitchFamily="34" charset="0"/>
              </a:rPr>
              <a:t>Configuración</a:t>
            </a:r>
            <a:r>
              <a:rPr lang="en-US" sz="3200" b="1" dirty="0">
                <a:latin typeface="Arial Black" pitchFamily="34" charset="0"/>
              </a:rPr>
              <a:t> </a:t>
            </a:r>
            <a:r>
              <a:rPr lang="en-US" sz="3200" b="1" dirty="0" err="1">
                <a:latin typeface="Arial Black" pitchFamily="34" charset="0"/>
              </a:rPr>
              <a:t>Interna</a:t>
            </a:r>
            <a:endParaRPr lang="es-ES" sz="3200" b="1" dirty="0">
              <a:effectLst>
                <a:outerShdw blurRad="38100" dist="38100" dir="2700000" algn="tl">
                  <a:srgbClr val="C0C0C0"/>
                </a:outerShdw>
              </a:effectLst>
              <a:latin typeface="Arial Black" pitchFamily="34" charset="0"/>
            </a:endParaRPr>
          </a:p>
        </p:txBody>
      </p:sp>
      <p:sp>
        <p:nvSpPr>
          <p:cNvPr id="43012" name="Text Box 4"/>
          <p:cNvSpPr txBox="1">
            <a:spLocks noChangeArrowheads="1"/>
          </p:cNvSpPr>
          <p:nvPr/>
        </p:nvSpPr>
        <p:spPr bwMode="auto">
          <a:xfrm>
            <a:off x="5237310" y="1951038"/>
            <a:ext cx="1943100" cy="707886"/>
          </a:xfrm>
          <a:prstGeom prst="rect">
            <a:avLst/>
          </a:prstGeom>
          <a:noFill/>
          <a:ln w="9525">
            <a:noFill/>
            <a:miter lim="800000"/>
            <a:headEnd/>
            <a:tailEnd/>
          </a:ln>
          <a:effectLst/>
        </p:spPr>
        <p:txBody>
          <a:bodyPr>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Superior o vestíbulo</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013" name="Line 5"/>
          <p:cNvSpPr>
            <a:spLocks noChangeShapeType="1"/>
          </p:cNvSpPr>
          <p:nvPr/>
        </p:nvSpPr>
        <p:spPr bwMode="auto">
          <a:xfrm>
            <a:off x="6459936" y="2324131"/>
            <a:ext cx="1285600" cy="25369"/>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3014" name="Text Box 6"/>
          <p:cNvSpPr txBox="1">
            <a:spLocks noChangeArrowheads="1"/>
          </p:cNvSpPr>
          <p:nvPr/>
        </p:nvSpPr>
        <p:spPr bwMode="auto">
          <a:xfrm>
            <a:off x="5412225" y="2855944"/>
            <a:ext cx="1439863" cy="707886"/>
          </a:xfrm>
          <a:prstGeom prst="rect">
            <a:avLst/>
          </a:prstGeom>
          <a:noFill/>
          <a:ln w="9525">
            <a:noFill/>
            <a:miter lim="800000"/>
            <a:headEnd/>
            <a:tailEnd/>
          </a:ln>
          <a:effectLst/>
        </p:spPr>
        <p:txBody>
          <a:bodyPr>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Media o glótica</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015" name="Line 7"/>
          <p:cNvSpPr>
            <a:spLocks noChangeShapeType="1"/>
          </p:cNvSpPr>
          <p:nvPr/>
        </p:nvSpPr>
        <p:spPr bwMode="auto">
          <a:xfrm flipV="1">
            <a:off x="6336199" y="3003973"/>
            <a:ext cx="1673381" cy="342654"/>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3016" name="Text Box 8"/>
          <p:cNvSpPr txBox="1">
            <a:spLocks noChangeArrowheads="1"/>
          </p:cNvSpPr>
          <p:nvPr/>
        </p:nvSpPr>
        <p:spPr bwMode="auto">
          <a:xfrm>
            <a:off x="5439392" y="4103502"/>
            <a:ext cx="1873250" cy="707886"/>
          </a:xfrm>
          <a:prstGeom prst="rect">
            <a:avLst/>
          </a:prstGeom>
          <a:noFill/>
          <a:ln w="9525">
            <a:noFill/>
            <a:miter lim="800000"/>
            <a:headEnd/>
            <a:tailEnd/>
          </a:ln>
          <a:effectLst/>
        </p:spPr>
        <p:txBody>
          <a:bodyPr>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  Inferior o </a:t>
            </a:r>
            <a:r>
              <a:rPr lang="es-ES_tradnl" sz="2000" b="1" dirty="0" err="1">
                <a:effectLst>
                  <a:outerShdw blurRad="38100" dist="38100" dir="2700000" algn="tl">
                    <a:srgbClr val="C0C0C0"/>
                  </a:outerShdw>
                </a:effectLst>
                <a:latin typeface="Cambria" panose="02040503050406030204" pitchFamily="18" charset="0"/>
                <a:ea typeface="Cambria" panose="02040503050406030204" pitchFamily="18" charset="0"/>
              </a:rPr>
              <a:t>infraglótica</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017" name="Line 9"/>
          <p:cNvSpPr>
            <a:spLocks noChangeShapeType="1"/>
          </p:cNvSpPr>
          <p:nvPr/>
        </p:nvSpPr>
        <p:spPr bwMode="auto">
          <a:xfrm flipV="1">
            <a:off x="6995441" y="3543399"/>
            <a:ext cx="1295400" cy="1008063"/>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3018" name="Text Box 10"/>
          <p:cNvSpPr txBox="1">
            <a:spLocks noChangeArrowheads="1"/>
          </p:cNvSpPr>
          <p:nvPr/>
        </p:nvSpPr>
        <p:spPr bwMode="auto">
          <a:xfrm>
            <a:off x="9904097" y="1532423"/>
            <a:ext cx="1859420" cy="400110"/>
          </a:xfrm>
          <a:prstGeom prst="rect">
            <a:avLst/>
          </a:prstGeom>
          <a:noFill/>
          <a:ln w="9525">
            <a:noFill/>
            <a:miter lim="800000"/>
            <a:headEnd/>
            <a:tailEnd/>
          </a:ln>
          <a:effectLst/>
        </p:spPr>
        <p:txBody>
          <a:bodyPr wrap="none">
            <a:spAutoFit/>
          </a:bodyPr>
          <a:lstStyle/>
          <a:p>
            <a:pPr>
              <a:defRPr/>
            </a:pPr>
            <a:r>
              <a:rPr lang="es-ES_tradnl" sz="2000" b="1" dirty="0" err="1">
                <a:effectLst>
                  <a:outerShdw blurRad="38100" dist="38100" dir="2700000" algn="tl">
                    <a:srgbClr val="C0C0C0"/>
                  </a:outerShdw>
                </a:effectLst>
                <a:latin typeface="Cambria" panose="02040503050406030204" pitchFamily="18" charset="0"/>
                <a:ea typeface="Cambria" panose="02040503050406030204" pitchFamily="18" charset="0"/>
              </a:rPr>
              <a:t>Adito</a:t>
            </a: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 laríngeo</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019" name="Line 11"/>
          <p:cNvSpPr>
            <a:spLocks noChangeShapeType="1"/>
          </p:cNvSpPr>
          <p:nvPr/>
        </p:nvSpPr>
        <p:spPr bwMode="auto">
          <a:xfrm flipH="1" flipV="1">
            <a:off x="8854736" y="1391008"/>
            <a:ext cx="959649" cy="315329"/>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3020" name="Text Box 12"/>
          <p:cNvSpPr txBox="1">
            <a:spLocks noChangeArrowheads="1"/>
          </p:cNvSpPr>
          <p:nvPr/>
        </p:nvSpPr>
        <p:spPr bwMode="auto">
          <a:xfrm>
            <a:off x="9814386" y="2920944"/>
            <a:ext cx="2312621"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Pliegue vestibular</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021" name="Line 13"/>
          <p:cNvSpPr>
            <a:spLocks noChangeShapeType="1"/>
          </p:cNvSpPr>
          <p:nvPr/>
        </p:nvSpPr>
        <p:spPr bwMode="auto">
          <a:xfrm flipH="1" flipV="1">
            <a:off x="8618668" y="2855654"/>
            <a:ext cx="1291526" cy="315339"/>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3022" name="Text Box 14"/>
          <p:cNvSpPr txBox="1">
            <a:spLocks noChangeArrowheads="1"/>
          </p:cNvSpPr>
          <p:nvPr/>
        </p:nvSpPr>
        <p:spPr bwMode="auto">
          <a:xfrm>
            <a:off x="9486229" y="4320310"/>
            <a:ext cx="1727524"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Pliegue vocal</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023" name="Line 15"/>
          <p:cNvSpPr>
            <a:spLocks noChangeShapeType="1"/>
          </p:cNvSpPr>
          <p:nvPr/>
        </p:nvSpPr>
        <p:spPr bwMode="auto">
          <a:xfrm flipH="1" flipV="1">
            <a:off x="8562463" y="3142744"/>
            <a:ext cx="972791" cy="1408717"/>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3024" name="Text Box 16"/>
          <p:cNvSpPr txBox="1">
            <a:spLocks noChangeArrowheads="1"/>
          </p:cNvSpPr>
          <p:nvPr/>
        </p:nvSpPr>
        <p:spPr bwMode="auto">
          <a:xfrm>
            <a:off x="9708956" y="3520769"/>
            <a:ext cx="2451120"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Ventrículo laríngeo</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3025" name="Line 17"/>
          <p:cNvSpPr>
            <a:spLocks noChangeShapeType="1"/>
          </p:cNvSpPr>
          <p:nvPr/>
        </p:nvSpPr>
        <p:spPr bwMode="auto">
          <a:xfrm flipH="1" flipV="1">
            <a:off x="8677408" y="3038507"/>
            <a:ext cx="1031547" cy="638432"/>
          </a:xfrm>
          <a:prstGeom prst="line">
            <a:avLst/>
          </a:prstGeom>
          <a:noFill/>
          <a:ln w="28575">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59410" name="Text Box 18"/>
          <p:cNvSpPr txBox="1">
            <a:spLocks noChangeArrowheads="1"/>
          </p:cNvSpPr>
          <p:nvPr/>
        </p:nvSpPr>
        <p:spPr bwMode="auto">
          <a:xfrm>
            <a:off x="5266566" y="1240245"/>
            <a:ext cx="1351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FF"/>
                </a:solidFill>
                <a:latin typeface="Cambria" panose="02040503050406030204" pitchFamily="18" charset="0"/>
                <a:ea typeface="Cambria" panose="02040503050406030204" pitchFamily="18" charset="0"/>
              </a:rPr>
              <a:t>Porciones</a:t>
            </a:r>
          </a:p>
        </p:txBody>
      </p:sp>
      <p:grpSp>
        <p:nvGrpSpPr>
          <p:cNvPr id="20" name="Group 3"/>
          <p:cNvGrpSpPr>
            <a:grpSpLocks/>
          </p:cNvGrpSpPr>
          <p:nvPr/>
        </p:nvGrpSpPr>
        <p:grpSpPr bwMode="auto">
          <a:xfrm>
            <a:off x="1069516" y="1116807"/>
            <a:ext cx="3617913" cy="4838700"/>
            <a:chOff x="1338" y="1117"/>
            <a:chExt cx="2279" cy="3048"/>
          </a:xfrm>
        </p:grpSpPr>
        <p:grpSp>
          <p:nvGrpSpPr>
            <p:cNvPr id="21" name="Group 4"/>
            <p:cNvGrpSpPr>
              <a:grpSpLocks/>
            </p:cNvGrpSpPr>
            <p:nvPr/>
          </p:nvGrpSpPr>
          <p:grpSpPr bwMode="auto">
            <a:xfrm>
              <a:off x="1587" y="1117"/>
              <a:ext cx="1660" cy="2904"/>
              <a:chOff x="1587" y="1117"/>
              <a:chExt cx="1660" cy="2904"/>
            </a:xfrm>
          </p:grpSpPr>
          <p:sp>
            <p:nvSpPr>
              <p:cNvPr id="24" name="Freeform 5"/>
              <p:cNvSpPr>
                <a:spLocks/>
              </p:cNvSpPr>
              <p:nvPr/>
            </p:nvSpPr>
            <p:spPr bwMode="auto">
              <a:xfrm>
                <a:off x="1587" y="1203"/>
                <a:ext cx="653" cy="2727"/>
              </a:xfrm>
              <a:custGeom>
                <a:avLst/>
                <a:gdLst>
                  <a:gd name="T0" fmla="*/ 51 w 653"/>
                  <a:gd name="T1" fmla="*/ 0 h 2727"/>
                  <a:gd name="T2" fmla="*/ 64 w 653"/>
                  <a:gd name="T3" fmla="*/ 359 h 2727"/>
                  <a:gd name="T4" fmla="*/ 179 w 653"/>
                  <a:gd name="T5" fmla="*/ 640 h 2727"/>
                  <a:gd name="T6" fmla="*/ 256 w 653"/>
                  <a:gd name="T7" fmla="*/ 819 h 2727"/>
                  <a:gd name="T8" fmla="*/ 307 w 653"/>
                  <a:gd name="T9" fmla="*/ 909 h 2727"/>
                  <a:gd name="T10" fmla="*/ 346 w 653"/>
                  <a:gd name="T11" fmla="*/ 947 h 2727"/>
                  <a:gd name="T12" fmla="*/ 474 w 653"/>
                  <a:gd name="T13" fmla="*/ 1178 h 2727"/>
                  <a:gd name="T14" fmla="*/ 461 w 653"/>
                  <a:gd name="T15" fmla="*/ 1280 h 2727"/>
                  <a:gd name="T16" fmla="*/ 423 w 653"/>
                  <a:gd name="T17" fmla="*/ 1267 h 2727"/>
                  <a:gd name="T18" fmla="*/ 346 w 653"/>
                  <a:gd name="T19" fmla="*/ 1242 h 2727"/>
                  <a:gd name="T20" fmla="*/ 269 w 653"/>
                  <a:gd name="T21" fmla="*/ 1178 h 2727"/>
                  <a:gd name="T22" fmla="*/ 205 w 653"/>
                  <a:gd name="T23" fmla="*/ 1114 h 2727"/>
                  <a:gd name="T24" fmla="*/ 128 w 653"/>
                  <a:gd name="T25" fmla="*/ 1088 h 2727"/>
                  <a:gd name="T26" fmla="*/ 13 w 653"/>
                  <a:gd name="T27" fmla="*/ 1101 h 2727"/>
                  <a:gd name="T28" fmla="*/ 0 w 653"/>
                  <a:gd name="T29" fmla="*/ 1139 h 2727"/>
                  <a:gd name="T30" fmla="*/ 13 w 653"/>
                  <a:gd name="T31" fmla="*/ 1293 h 2727"/>
                  <a:gd name="T32" fmla="*/ 26 w 653"/>
                  <a:gd name="T33" fmla="*/ 1331 h 2727"/>
                  <a:gd name="T34" fmla="*/ 141 w 653"/>
                  <a:gd name="T35" fmla="*/ 1408 h 2727"/>
                  <a:gd name="T36" fmla="*/ 295 w 653"/>
                  <a:gd name="T37" fmla="*/ 1511 h 2727"/>
                  <a:gd name="T38" fmla="*/ 551 w 653"/>
                  <a:gd name="T39" fmla="*/ 1613 h 2727"/>
                  <a:gd name="T40" fmla="*/ 589 w 653"/>
                  <a:gd name="T41" fmla="*/ 1639 h 2727"/>
                  <a:gd name="T42" fmla="*/ 627 w 653"/>
                  <a:gd name="T43" fmla="*/ 1651 h 2727"/>
                  <a:gd name="T44" fmla="*/ 653 w 653"/>
                  <a:gd name="T45" fmla="*/ 1741 h 2727"/>
                  <a:gd name="T46" fmla="*/ 640 w 653"/>
                  <a:gd name="T47" fmla="*/ 1792 h 2727"/>
                  <a:gd name="T48" fmla="*/ 563 w 653"/>
                  <a:gd name="T49" fmla="*/ 1818 h 2727"/>
                  <a:gd name="T50" fmla="*/ 448 w 653"/>
                  <a:gd name="T51" fmla="*/ 1907 h 2727"/>
                  <a:gd name="T52" fmla="*/ 423 w 653"/>
                  <a:gd name="T53" fmla="*/ 1946 h 2727"/>
                  <a:gd name="T54" fmla="*/ 384 w 653"/>
                  <a:gd name="T55" fmla="*/ 1971 h 2727"/>
                  <a:gd name="T56" fmla="*/ 359 w 653"/>
                  <a:gd name="T57" fmla="*/ 2048 h 2727"/>
                  <a:gd name="T58" fmla="*/ 320 w 653"/>
                  <a:gd name="T59" fmla="*/ 2125 h 2727"/>
                  <a:gd name="T60" fmla="*/ 295 w 653"/>
                  <a:gd name="T61" fmla="*/ 2727 h 27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53"/>
                  <a:gd name="T94" fmla="*/ 0 h 2727"/>
                  <a:gd name="T95" fmla="*/ 653 w 653"/>
                  <a:gd name="T96" fmla="*/ 2727 h 27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53" h="2727">
                    <a:moveTo>
                      <a:pt x="51" y="0"/>
                    </a:moveTo>
                    <a:cubicBezTo>
                      <a:pt x="55" y="120"/>
                      <a:pt x="53" y="240"/>
                      <a:pt x="64" y="359"/>
                    </a:cubicBezTo>
                    <a:cubicBezTo>
                      <a:pt x="73" y="455"/>
                      <a:pt x="145" y="554"/>
                      <a:pt x="179" y="640"/>
                    </a:cubicBezTo>
                    <a:cubicBezTo>
                      <a:pt x="212" y="723"/>
                      <a:pt x="200" y="735"/>
                      <a:pt x="256" y="819"/>
                    </a:cubicBezTo>
                    <a:cubicBezTo>
                      <a:pt x="275" y="848"/>
                      <a:pt x="287" y="881"/>
                      <a:pt x="307" y="909"/>
                    </a:cubicBezTo>
                    <a:cubicBezTo>
                      <a:pt x="318" y="924"/>
                      <a:pt x="335" y="933"/>
                      <a:pt x="346" y="947"/>
                    </a:cubicBezTo>
                    <a:cubicBezTo>
                      <a:pt x="402" y="1018"/>
                      <a:pt x="452" y="1090"/>
                      <a:pt x="474" y="1178"/>
                    </a:cubicBezTo>
                    <a:cubicBezTo>
                      <a:pt x="470" y="1212"/>
                      <a:pt x="478" y="1250"/>
                      <a:pt x="461" y="1280"/>
                    </a:cubicBezTo>
                    <a:cubicBezTo>
                      <a:pt x="454" y="1292"/>
                      <a:pt x="436" y="1271"/>
                      <a:pt x="423" y="1267"/>
                    </a:cubicBezTo>
                    <a:cubicBezTo>
                      <a:pt x="321" y="1234"/>
                      <a:pt x="447" y="1276"/>
                      <a:pt x="346" y="1242"/>
                    </a:cubicBezTo>
                    <a:cubicBezTo>
                      <a:pt x="282" y="1146"/>
                      <a:pt x="367" y="1260"/>
                      <a:pt x="269" y="1178"/>
                    </a:cubicBezTo>
                    <a:cubicBezTo>
                      <a:pt x="204" y="1124"/>
                      <a:pt x="285" y="1150"/>
                      <a:pt x="205" y="1114"/>
                    </a:cubicBezTo>
                    <a:cubicBezTo>
                      <a:pt x="180" y="1103"/>
                      <a:pt x="128" y="1088"/>
                      <a:pt x="128" y="1088"/>
                    </a:cubicBezTo>
                    <a:cubicBezTo>
                      <a:pt x="90" y="1092"/>
                      <a:pt x="49" y="1087"/>
                      <a:pt x="13" y="1101"/>
                    </a:cubicBezTo>
                    <a:cubicBezTo>
                      <a:pt x="1" y="1106"/>
                      <a:pt x="0" y="1126"/>
                      <a:pt x="0" y="1139"/>
                    </a:cubicBezTo>
                    <a:cubicBezTo>
                      <a:pt x="0" y="1191"/>
                      <a:pt x="6" y="1242"/>
                      <a:pt x="13" y="1293"/>
                    </a:cubicBezTo>
                    <a:cubicBezTo>
                      <a:pt x="15" y="1306"/>
                      <a:pt x="17" y="1322"/>
                      <a:pt x="26" y="1331"/>
                    </a:cubicBezTo>
                    <a:cubicBezTo>
                      <a:pt x="32" y="1337"/>
                      <a:pt x="118" y="1392"/>
                      <a:pt x="141" y="1408"/>
                    </a:cubicBezTo>
                    <a:cubicBezTo>
                      <a:pt x="191" y="1441"/>
                      <a:pt x="241" y="1485"/>
                      <a:pt x="295" y="1511"/>
                    </a:cubicBezTo>
                    <a:cubicBezTo>
                      <a:pt x="378" y="1552"/>
                      <a:pt x="464" y="1584"/>
                      <a:pt x="551" y="1613"/>
                    </a:cubicBezTo>
                    <a:cubicBezTo>
                      <a:pt x="564" y="1622"/>
                      <a:pt x="575" y="1632"/>
                      <a:pt x="589" y="1639"/>
                    </a:cubicBezTo>
                    <a:cubicBezTo>
                      <a:pt x="601" y="1645"/>
                      <a:pt x="618" y="1642"/>
                      <a:pt x="627" y="1651"/>
                    </a:cubicBezTo>
                    <a:cubicBezTo>
                      <a:pt x="633" y="1657"/>
                      <a:pt x="653" y="1740"/>
                      <a:pt x="653" y="1741"/>
                    </a:cubicBezTo>
                    <a:cubicBezTo>
                      <a:pt x="649" y="1758"/>
                      <a:pt x="653" y="1781"/>
                      <a:pt x="640" y="1792"/>
                    </a:cubicBezTo>
                    <a:cubicBezTo>
                      <a:pt x="619" y="1810"/>
                      <a:pt x="586" y="1803"/>
                      <a:pt x="563" y="1818"/>
                    </a:cubicBezTo>
                    <a:cubicBezTo>
                      <a:pt x="521" y="1846"/>
                      <a:pt x="490" y="1880"/>
                      <a:pt x="448" y="1907"/>
                    </a:cubicBezTo>
                    <a:cubicBezTo>
                      <a:pt x="440" y="1920"/>
                      <a:pt x="434" y="1935"/>
                      <a:pt x="423" y="1946"/>
                    </a:cubicBezTo>
                    <a:cubicBezTo>
                      <a:pt x="412" y="1957"/>
                      <a:pt x="392" y="1958"/>
                      <a:pt x="384" y="1971"/>
                    </a:cubicBezTo>
                    <a:cubicBezTo>
                      <a:pt x="370" y="1994"/>
                      <a:pt x="374" y="2026"/>
                      <a:pt x="359" y="2048"/>
                    </a:cubicBezTo>
                    <a:cubicBezTo>
                      <a:pt x="326" y="2098"/>
                      <a:pt x="338" y="2072"/>
                      <a:pt x="320" y="2125"/>
                    </a:cubicBezTo>
                    <a:cubicBezTo>
                      <a:pt x="308" y="2331"/>
                      <a:pt x="295" y="2520"/>
                      <a:pt x="295" y="2727"/>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25" name="Freeform 6"/>
              <p:cNvSpPr>
                <a:spLocks/>
              </p:cNvSpPr>
              <p:nvPr/>
            </p:nvSpPr>
            <p:spPr bwMode="auto">
              <a:xfrm flipH="1">
                <a:off x="2562" y="1117"/>
                <a:ext cx="685" cy="2904"/>
              </a:xfrm>
              <a:custGeom>
                <a:avLst/>
                <a:gdLst>
                  <a:gd name="T0" fmla="*/ 65 w 653"/>
                  <a:gd name="T1" fmla="*/ 0 h 2727"/>
                  <a:gd name="T2" fmla="*/ 81 w 653"/>
                  <a:gd name="T3" fmla="*/ 491 h 2727"/>
                  <a:gd name="T4" fmla="*/ 228 w 653"/>
                  <a:gd name="T5" fmla="*/ 876 h 2727"/>
                  <a:gd name="T6" fmla="*/ 326 w 653"/>
                  <a:gd name="T7" fmla="*/ 1121 h 2727"/>
                  <a:gd name="T8" fmla="*/ 390 w 653"/>
                  <a:gd name="T9" fmla="*/ 1245 h 2727"/>
                  <a:gd name="T10" fmla="*/ 441 w 653"/>
                  <a:gd name="T11" fmla="*/ 1296 h 2727"/>
                  <a:gd name="T12" fmla="*/ 602 w 653"/>
                  <a:gd name="T13" fmla="*/ 1612 h 2727"/>
                  <a:gd name="T14" fmla="*/ 586 w 653"/>
                  <a:gd name="T15" fmla="*/ 1752 h 2727"/>
                  <a:gd name="T16" fmla="*/ 538 w 653"/>
                  <a:gd name="T17" fmla="*/ 1735 h 2727"/>
                  <a:gd name="T18" fmla="*/ 441 w 653"/>
                  <a:gd name="T19" fmla="*/ 1701 h 2727"/>
                  <a:gd name="T20" fmla="*/ 342 w 653"/>
                  <a:gd name="T21" fmla="*/ 1612 h 2727"/>
                  <a:gd name="T22" fmla="*/ 261 w 653"/>
                  <a:gd name="T23" fmla="*/ 1525 h 2727"/>
                  <a:gd name="T24" fmla="*/ 163 w 653"/>
                  <a:gd name="T25" fmla="*/ 1490 h 2727"/>
                  <a:gd name="T26" fmla="*/ 18 w 653"/>
                  <a:gd name="T27" fmla="*/ 1507 h 2727"/>
                  <a:gd name="T28" fmla="*/ 0 w 653"/>
                  <a:gd name="T29" fmla="*/ 1560 h 2727"/>
                  <a:gd name="T30" fmla="*/ 18 w 653"/>
                  <a:gd name="T31" fmla="*/ 1770 h 2727"/>
                  <a:gd name="T32" fmla="*/ 31 w 653"/>
                  <a:gd name="T33" fmla="*/ 1822 h 2727"/>
                  <a:gd name="T34" fmla="*/ 179 w 653"/>
                  <a:gd name="T35" fmla="*/ 1927 h 2727"/>
                  <a:gd name="T36" fmla="*/ 374 w 653"/>
                  <a:gd name="T37" fmla="*/ 2068 h 2727"/>
                  <a:gd name="T38" fmla="*/ 700 w 653"/>
                  <a:gd name="T39" fmla="*/ 2211 h 2727"/>
                  <a:gd name="T40" fmla="*/ 748 w 653"/>
                  <a:gd name="T41" fmla="*/ 2244 h 2727"/>
                  <a:gd name="T42" fmla="*/ 796 w 653"/>
                  <a:gd name="T43" fmla="*/ 2261 h 2727"/>
                  <a:gd name="T44" fmla="*/ 830 w 653"/>
                  <a:gd name="T45" fmla="*/ 2383 h 2727"/>
                  <a:gd name="T46" fmla="*/ 812 w 653"/>
                  <a:gd name="T47" fmla="*/ 2454 h 2727"/>
                  <a:gd name="T48" fmla="*/ 715 w 653"/>
                  <a:gd name="T49" fmla="*/ 2491 h 2727"/>
                  <a:gd name="T50" fmla="*/ 569 w 653"/>
                  <a:gd name="T51" fmla="*/ 2611 h 2727"/>
                  <a:gd name="T52" fmla="*/ 538 w 653"/>
                  <a:gd name="T53" fmla="*/ 2663 h 2727"/>
                  <a:gd name="T54" fmla="*/ 489 w 653"/>
                  <a:gd name="T55" fmla="*/ 2698 h 2727"/>
                  <a:gd name="T56" fmla="*/ 455 w 653"/>
                  <a:gd name="T57" fmla="*/ 2806 h 2727"/>
                  <a:gd name="T58" fmla="*/ 406 w 653"/>
                  <a:gd name="T59" fmla="*/ 2910 h 2727"/>
                  <a:gd name="T60" fmla="*/ 374 w 653"/>
                  <a:gd name="T61" fmla="*/ 3735 h 27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53"/>
                  <a:gd name="T94" fmla="*/ 0 h 2727"/>
                  <a:gd name="T95" fmla="*/ 653 w 653"/>
                  <a:gd name="T96" fmla="*/ 2727 h 27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53" h="2727">
                    <a:moveTo>
                      <a:pt x="51" y="0"/>
                    </a:moveTo>
                    <a:cubicBezTo>
                      <a:pt x="55" y="120"/>
                      <a:pt x="53" y="240"/>
                      <a:pt x="64" y="359"/>
                    </a:cubicBezTo>
                    <a:cubicBezTo>
                      <a:pt x="73" y="455"/>
                      <a:pt x="145" y="554"/>
                      <a:pt x="179" y="640"/>
                    </a:cubicBezTo>
                    <a:cubicBezTo>
                      <a:pt x="212" y="723"/>
                      <a:pt x="200" y="735"/>
                      <a:pt x="256" y="819"/>
                    </a:cubicBezTo>
                    <a:cubicBezTo>
                      <a:pt x="275" y="848"/>
                      <a:pt x="287" y="881"/>
                      <a:pt x="307" y="909"/>
                    </a:cubicBezTo>
                    <a:cubicBezTo>
                      <a:pt x="318" y="924"/>
                      <a:pt x="335" y="933"/>
                      <a:pt x="346" y="947"/>
                    </a:cubicBezTo>
                    <a:cubicBezTo>
                      <a:pt x="402" y="1018"/>
                      <a:pt x="452" y="1090"/>
                      <a:pt x="474" y="1178"/>
                    </a:cubicBezTo>
                    <a:cubicBezTo>
                      <a:pt x="470" y="1212"/>
                      <a:pt x="478" y="1250"/>
                      <a:pt x="461" y="1280"/>
                    </a:cubicBezTo>
                    <a:cubicBezTo>
                      <a:pt x="454" y="1292"/>
                      <a:pt x="436" y="1271"/>
                      <a:pt x="423" y="1267"/>
                    </a:cubicBezTo>
                    <a:cubicBezTo>
                      <a:pt x="321" y="1234"/>
                      <a:pt x="447" y="1276"/>
                      <a:pt x="346" y="1242"/>
                    </a:cubicBezTo>
                    <a:cubicBezTo>
                      <a:pt x="282" y="1146"/>
                      <a:pt x="367" y="1260"/>
                      <a:pt x="269" y="1178"/>
                    </a:cubicBezTo>
                    <a:cubicBezTo>
                      <a:pt x="204" y="1124"/>
                      <a:pt x="285" y="1150"/>
                      <a:pt x="205" y="1114"/>
                    </a:cubicBezTo>
                    <a:cubicBezTo>
                      <a:pt x="180" y="1103"/>
                      <a:pt x="128" y="1088"/>
                      <a:pt x="128" y="1088"/>
                    </a:cubicBezTo>
                    <a:cubicBezTo>
                      <a:pt x="90" y="1092"/>
                      <a:pt x="49" y="1087"/>
                      <a:pt x="13" y="1101"/>
                    </a:cubicBezTo>
                    <a:cubicBezTo>
                      <a:pt x="1" y="1106"/>
                      <a:pt x="0" y="1126"/>
                      <a:pt x="0" y="1139"/>
                    </a:cubicBezTo>
                    <a:cubicBezTo>
                      <a:pt x="0" y="1191"/>
                      <a:pt x="6" y="1242"/>
                      <a:pt x="13" y="1293"/>
                    </a:cubicBezTo>
                    <a:cubicBezTo>
                      <a:pt x="15" y="1306"/>
                      <a:pt x="17" y="1322"/>
                      <a:pt x="26" y="1331"/>
                    </a:cubicBezTo>
                    <a:cubicBezTo>
                      <a:pt x="32" y="1337"/>
                      <a:pt x="118" y="1392"/>
                      <a:pt x="141" y="1408"/>
                    </a:cubicBezTo>
                    <a:cubicBezTo>
                      <a:pt x="191" y="1441"/>
                      <a:pt x="241" y="1485"/>
                      <a:pt x="295" y="1511"/>
                    </a:cubicBezTo>
                    <a:cubicBezTo>
                      <a:pt x="378" y="1552"/>
                      <a:pt x="464" y="1584"/>
                      <a:pt x="551" y="1613"/>
                    </a:cubicBezTo>
                    <a:cubicBezTo>
                      <a:pt x="564" y="1622"/>
                      <a:pt x="575" y="1632"/>
                      <a:pt x="589" y="1639"/>
                    </a:cubicBezTo>
                    <a:cubicBezTo>
                      <a:pt x="601" y="1645"/>
                      <a:pt x="618" y="1642"/>
                      <a:pt x="627" y="1651"/>
                    </a:cubicBezTo>
                    <a:cubicBezTo>
                      <a:pt x="633" y="1657"/>
                      <a:pt x="653" y="1740"/>
                      <a:pt x="653" y="1741"/>
                    </a:cubicBezTo>
                    <a:cubicBezTo>
                      <a:pt x="649" y="1758"/>
                      <a:pt x="653" y="1781"/>
                      <a:pt x="640" y="1792"/>
                    </a:cubicBezTo>
                    <a:cubicBezTo>
                      <a:pt x="619" y="1810"/>
                      <a:pt x="586" y="1803"/>
                      <a:pt x="563" y="1818"/>
                    </a:cubicBezTo>
                    <a:cubicBezTo>
                      <a:pt x="521" y="1846"/>
                      <a:pt x="490" y="1880"/>
                      <a:pt x="448" y="1907"/>
                    </a:cubicBezTo>
                    <a:cubicBezTo>
                      <a:pt x="440" y="1920"/>
                      <a:pt x="434" y="1935"/>
                      <a:pt x="423" y="1946"/>
                    </a:cubicBezTo>
                    <a:cubicBezTo>
                      <a:pt x="412" y="1957"/>
                      <a:pt x="392" y="1958"/>
                      <a:pt x="384" y="1971"/>
                    </a:cubicBezTo>
                    <a:cubicBezTo>
                      <a:pt x="370" y="1994"/>
                      <a:pt x="374" y="2026"/>
                      <a:pt x="359" y="2048"/>
                    </a:cubicBezTo>
                    <a:cubicBezTo>
                      <a:pt x="326" y="2098"/>
                      <a:pt x="338" y="2072"/>
                      <a:pt x="320" y="2125"/>
                    </a:cubicBezTo>
                    <a:cubicBezTo>
                      <a:pt x="308" y="2331"/>
                      <a:pt x="295" y="2520"/>
                      <a:pt x="295" y="2727"/>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grpSp>
        <p:sp>
          <p:nvSpPr>
            <p:cNvPr id="22" name="Freeform 7"/>
            <p:cNvSpPr>
              <a:spLocks/>
            </p:cNvSpPr>
            <p:nvPr/>
          </p:nvSpPr>
          <p:spPr bwMode="auto">
            <a:xfrm>
              <a:off x="1338" y="1207"/>
              <a:ext cx="262" cy="2867"/>
            </a:xfrm>
            <a:custGeom>
              <a:avLst/>
              <a:gdLst>
                <a:gd name="T0" fmla="*/ 51 w 262"/>
                <a:gd name="T1" fmla="*/ 0 h 2867"/>
                <a:gd name="T2" fmla="*/ 64 w 262"/>
                <a:gd name="T3" fmla="*/ 1216 h 2867"/>
                <a:gd name="T4" fmla="*/ 141 w 262"/>
                <a:gd name="T5" fmla="*/ 1523 h 2867"/>
                <a:gd name="T6" fmla="*/ 192 w 262"/>
                <a:gd name="T7" fmla="*/ 1779 h 2867"/>
                <a:gd name="T8" fmla="*/ 217 w 262"/>
                <a:gd name="T9" fmla="*/ 1881 h 2867"/>
                <a:gd name="T10" fmla="*/ 217 w 262"/>
                <a:gd name="T11" fmla="*/ 2496 h 2867"/>
                <a:gd name="T12" fmla="*/ 128 w 262"/>
                <a:gd name="T13" fmla="*/ 2752 h 2867"/>
                <a:gd name="T14" fmla="*/ 89 w 262"/>
                <a:gd name="T15" fmla="*/ 2867 h 2867"/>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2867"/>
                <a:gd name="T26" fmla="*/ 262 w 262"/>
                <a:gd name="T27" fmla="*/ 2867 h 28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2867">
                  <a:moveTo>
                    <a:pt x="51" y="0"/>
                  </a:moveTo>
                  <a:cubicBezTo>
                    <a:pt x="41" y="387"/>
                    <a:pt x="0" y="839"/>
                    <a:pt x="64" y="1216"/>
                  </a:cubicBezTo>
                  <a:cubicBezTo>
                    <a:pt x="82" y="1323"/>
                    <a:pt x="92" y="1426"/>
                    <a:pt x="141" y="1523"/>
                  </a:cubicBezTo>
                  <a:cubicBezTo>
                    <a:pt x="162" y="1608"/>
                    <a:pt x="172" y="1694"/>
                    <a:pt x="192" y="1779"/>
                  </a:cubicBezTo>
                  <a:cubicBezTo>
                    <a:pt x="200" y="1813"/>
                    <a:pt x="217" y="1881"/>
                    <a:pt x="217" y="1881"/>
                  </a:cubicBezTo>
                  <a:cubicBezTo>
                    <a:pt x="233" y="2087"/>
                    <a:pt x="262" y="2290"/>
                    <a:pt x="217" y="2496"/>
                  </a:cubicBezTo>
                  <a:cubicBezTo>
                    <a:pt x="199" y="2581"/>
                    <a:pt x="159" y="2671"/>
                    <a:pt x="128" y="2752"/>
                  </a:cubicBezTo>
                  <a:cubicBezTo>
                    <a:pt x="112" y="2794"/>
                    <a:pt x="89" y="2820"/>
                    <a:pt x="89" y="2867"/>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23" name="Freeform 8"/>
            <p:cNvSpPr>
              <a:spLocks/>
            </p:cNvSpPr>
            <p:nvPr/>
          </p:nvSpPr>
          <p:spPr bwMode="auto">
            <a:xfrm flipH="1">
              <a:off x="3198" y="1253"/>
              <a:ext cx="419" cy="2912"/>
            </a:xfrm>
            <a:custGeom>
              <a:avLst/>
              <a:gdLst>
                <a:gd name="T0" fmla="*/ 537 w 262"/>
                <a:gd name="T1" fmla="*/ 0 h 2867"/>
                <a:gd name="T2" fmla="*/ 667 w 262"/>
                <a:gd name="T3" fmla="*/ 1314 h 2867"/>
                <a:gd name="T4" fmla="*/ 1473 w 262"/>
                <a:gd name="T5" fmla="*/ 1646 h 2867"/>
                <a:gd name="T6" fmla="*/ 2007 w 262"/>
                <a:gd name="T7" fmla="*/ 1923 h 2867"/>
                <a:gd name="T8" fmla="*/ 2271 w 262"/>
                <a:gd name="T9" fmla="*/ 2033 h 2867"/>
                <a:gd name="T10" fmla="*/ 2271 w 262"/>
                <a:gd name="T11" fmla="*/ 2698 h 2867"/>
                <a:gd name="T12" fmla="*/ 1343 w 262"/>
                <a:gd name="T13" fmla="*/ 2975 h 2867"/>
                <a:gd name="T14" fmla="*/ 929 w 262"/>
                <a:gd name="T15" fmla="*/ 3099 h 2867"/>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2867"/>
                <a:gd name="T26" fmla="*/ 262 w 262"/>
                <a:gd name="T27" fmla="*/ 2867 h 28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2867">
                  <a:moveTo>
                    <a:pt x="51" y="0"/>
                  </a:moveTo>
                  <a:cubicBezTo>
                    <a:pt x="41" y="387"/>
                    <a:pt x="0" y="839"/>
                    <a:pt x="64" y="1216"/>
                  </a:cubicBezTo>
                  <a:cubicBezTo>
                    <a:pt x="82" y="1323"/>
                    <a:pt x="92" y="1426"/>
                    <a:pt x="141" y="1523"/>
                  </a:cubicBezTo>
                  <a:cubicBezTo>
                    <a:pt x="162" y="1608"/>
                    <a:pt x="172" y="1694"/>
                    <a:pt x="192" y="1779"/>
                  </a:cubicBezTo>
                  <a:cubicBezTo>
                    <a:pt x="200" y="1813"/>
                    <a:pt x="217" y="1881"/>
                    <a:pt x="217" y="1881"/>
                  </a:cubicBezTo>
                  <a:cubicBezTo>
                    <a:pt x="233" y="2087"/>
                    <a:pt x="262" y="2290"/>
                    <a:pt x="217" y="2496"/>
                  </a:cubicBezTo>
                  <a:cubicBezTo>
                    <a:pt x="199" y="2581"/>
                    <a:pt x="159" y="2671"/>
                    <a:pt x="128" y="2752"/>
                  </a:cubicBezTo>
                  <a:cubicBezTo>
                    <a:pt x="112" y="2794"/>
                    <a:pt x="89" y="2820"/>
                    <a:pt x="89" y="2867"/>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grpSp>
      <p:grpSp>
        <p:nvGrpSpPr>
          <p:cNvPr id="26" name="Group 9"/>
          <p:cNvGrpSpPr>
            <a:grpSpLocks/>
          </p:cNvGrpSpPr>
          <p:nvPr/>
        </p:nvGrpSpPr>
        <p:grpSpPr bwMode="auto">
          <a:xfrm>
            <a:off x="71689" y="3356396"/>
            <a:ext cx="1704975" cy="709613"/>
            <a:chOff x="962" y="2397"/>
            <a:chExt cx="1074" cy="447"/>
          </a:xfrm>
        </p:grpSpPr>
        <p:sp>
          <p:nvSpPr>
            <p:cNvPr id="27" name="Text Box 10"/>
            <p:cNvSpPr txBox="1">
              <a:spLocks noChangeArrowheads="1"/>
            </p:cNvSpPr>
            <p:nvPr/>
          </p:nvSpPr>
          <p:spPr bwMode="auto">
            <a:xfrm>
              <a:off x="962" y="2592"/>
              <a:ext cx="923" cy="252"/>
            </a:xfrm>
            <a:prstGeom prst="rect">
              <a:avLst/>
            </a:prstGeom>
            <a:noFill/>
            <a:ln w="12700" algn="ctr">
              <a:noFill/>
              <a:miter lim="800000"/>
              <a:headEnd/>
              <a:tailEnd/>
            </a:ln>
          </p:spPr>
          <p:txBody>
            <a:bodyPr wrap="none">
              <a:spAutoFit/>
            </a:bodyPr>
            <a:lstStyle/>
            <a:p>
              <a:pPr>
                <a:defRPr/>
              </a:pPr>
              <a:r>
                <a:rPr lang="es-ES" sz="2000" b="1" dirty="0">
                  <a:latin typeface="Cambria" panose="02040503050406030204" pitchFamily="18" charset="0"/>
                  <a:ea typeface="Cambria" panose="02040503050406030204" pitchFamily="18" charset="0"/>
                </a:rPr>
                <a:t>Ventrículo </a:t>
              </a:r>
            </a:p>
          </p:txBody>
        </p:sp>
        <p:sp>
          <p:nvSpPr>
            <p:cNvPr id="28" name="Line 11"/>
            <p:cNvSpPr>
              <a:spLocks noChangeShapeType="1"/>
            </p:cNvSpPr>
            <p:nvPr/>
          </p:nvSpPr>
          <p:spPr bwMode="auto">
            <a:xfrm flipV="1">
              <a:off x="1716" y="2397"/>
              <a:ext cx="320" cy="300"/>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29" name="Group 12"/>
          <p:cNvGrpSpPr>
            <a:grpSpLocks/>
          </p:cNvGrpSpPr>
          <p:nvPr/>
        </p:nvGrpSpPr>
        <p:grpSpPr bwMode="auto">
          <a:xfrm>
            <a:off x="-48543" y="1305346"/>
            <a:ext cx="2085975" cy="1698627"/>
            <a:chOff x="889" y="1085"/>
            <a:chExt cx="1314" cy="1070"/>
          </a:xfrm>
        </p:grpSpPr>
        <p:sp>
          <p:nvSpPr>
            <p:cNvPr id="30" name="Text Box 13"/>
            <p:cNvSpPr txBox="1">
              <a:spLocks noChangeArrowheads="1"/>
            </p:cNvSpPr>
            <p:nvPr/>
          </p:nvSpPr>
          <p:spPr bwMode="auto">
            <a:xfrm>
              <a:off x="889" y="1085"/>
              <a:ext cx="870" cy="446"/>
            </a:xfrm>
            <a:prstGeom prst="rect">
              <a:avLst/>
            </a:prstGeom>
            <a:noFill/>
            <a:ln w="12700" algn="ctr">
              <a:noFill/>
              <a:miter lim="800000"/>
              <a:headEnd/>
              <a:tailEnd/>
            </a:ln>
          </p:spPr>
          <p:txBody>
            <a:bodyPr wrap="none">
              <a:spAutoFit/>
            </a:bodyPr>
            <a:lstStyle/>
            <a:p>
              <a:pPr>
                <a:defRPr/>
              </a:pPr>
              <a:r>
                <a:rPr lang="es-ES" sz="2000" b="1" dirty="0" smtClean="0">
                  <a:latin typeface="Cambria" panose="02040503050406030204" pitchFamily="18" charset="0"/>
                  <a:ea typeface="Cambria" panose="02040503050406030204" pitchFamily="18" charset="0"/>
                </a:rPr>
                <a:t>Pliegue </a:t>
              </a:r>
            </a:p>
            <a:p>
              <a:pPr>
                <a:defRPr/>
              </a:pPr>
              <a:r>
                <a:rPr lang="es-ES" sz="2000" b="1" dirty="0" smtClean="0">
                  <a:latin typeface="Cambria" panose="02040503050406030204" pitchFamily="18" charset="0"/>
                  <a:ea typeface="Cambria" panose="02040503050406030204" pitchFamily="18" charset="0"/>
                </a:rPr>
                <a:t>vestibular</a:t>
              </a:r>
              <a:endParaRPr lang="es-ES" sz="2000" b="1" dirty="0">
                <a:latin typeface="Cambria" panose="02040503050406030204" pitchFamily="18" charset="0"/>
                <a:ea typeface="Cambria" panose="02040503050406030204" pitchFamily="18" charset="0"/>
              </a:endParaRPr>
            </a:p>
          </p:txBody>
        </p:sp>
        <p:sp>
          <p:nvSpPr>
            <p:cNvPr id="31" name="Line 14"/>
            <p:cNvSpPr>
              <a:spLocks noChangeShapeType="1"/>
            </p:cNvSpPr>
            <p:nvPr/>
          </p:nvSpPr>
          <p:spPr bwMode="auto">
            <a:xfrm>
              <a:off x="1322" y="1570"/>
              <a:ext cx="881" cy="585"/>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32" name="Group 15"/>
          <p:cNvGrpSpPr>
            <a:grpSpLocks/>
          </p:cNvGrpSpPr>
          <p:nvPr/>
        </p:nvGrpSpPr>
        <p:grpSpPr bwMode="auto">
          <a:xfrm>
            <a:off x="209228" y="4088049"/>
            <a:ext cx="1965326" cy="1173163"/>
            <a:chOff x="3548" y="2544"/>
            <a:chExt cx="1238" cy="739"/>
          </a:xfrm>
        </p:grpSpPr>
        <p:sp>
          <p:nvSpPr>
            <p:cNvPr id="33" name="Text Box 16"/>
            <p:cNvSpPr txBox="1">
              <a:spLocks noChangeArrowheads="1"/>
            </p:cNvSpPr>
            <p:nvPr/>
          </p:nvSpPr>
          <p:spPr bwMode="auto">
            <a:xfrm>
              <a:off x="3548" y="2837"/>
              <a:ext cx="703" cy="446"/>
            </a:xfrm>
            <a:prstGeom prst="rect">
              <a:avLst/>
            </a:prstGeom>
            <a:noFill/>
            <a:ln w="12700" algn="ctr">
              <a:noFill/>
              <a:miter lim="800000"/>
              <a:headEnd/>
              <a:tailEnd/>
            </a:ln>
          </p:spPr>
          <p:txBody>
            <a:bodyPr wrap="none">
              <a:spAutoFit/>
            </a:bodyPr>
            <a:lstStyle/>
            <a:p>
              <a:pPr>
                <a:defRPr/>
              </a:pPr>
              <a:r>
                <a:rPr lang="es-ES" sz="2000" b="1" dirty="0" smtClean="0">
                  <a:latin typeface="Cambria" panose="02040503050406030204" pitchFamily="18" charset="0"/>
                  <a:ea typeface="Cambria" panose="02040503050406030204" pitchFamily="18" charset="0"/>
                </a:rPr>
                <a:t>Pliegue </a:t>
              </a:r>
            </a:p>
            <a:p>
              <a:pPr>
                <a:defRPr/>
              </a:pPr>
              <a:r>
                <a:rPr lang="es-ES" sz="2000" b="1" dirty="0" smtClean="0">
                  <a:latin typeface="Cambria" panose="02040503050406030204" pitchFamily="18" charset="0"/>
                  <a:ea typeface="Cambria" panose="02040503050406030204" pitchFamily="18" charset="0"/>
                </a:rPr>
                <a:t>vocal</a:t>
              </a:r>
              <a:endParaRPr lang="es-ES" sz="2000" b="1" dirty="0">
                <a:latin typeface="Cambria" panose="02040503050406030204" pitchFamily="18" charset="0"/>
                <a:ea typeface="Cambria" panose="02040503050406030204" pitchFamily="18" charset="0"/>
              </a:endParaRPr>
            </a:p>
          </p:txBody>
        </p:sp>
        <p:sp>
          <p:nvSpPr>
            <p:cNvPr id="34" name="Line 17"/>
            <p:cNvSpPr>
              <a:spLocks noChangeShapeType="1"/>
            </p:cNvSpPr>
            <p:nvPr/>
          </p:nvSpPr>
          <p:spPr bwMode="auto">
            <a:xfrm flipV="1">
              <a:off x="4152" y="2544"/>
              <a:ext cx="634" cy="393"/>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37" name="Line 20"/>
          <p:cNvSpPr>
            <a:spLocks noChangeShapeType="1"/>
          </p:cNvSpPr>
          <p:nvPr/>
        </p:nvSpPr>
        <p:spPr bwMode="auto">
          <a:xfrm flipH="1" flipV="1">
            <a:off x="2248568" y="2075296"/>
            <a:ext cx="3001349" cy="68078"/>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0" name="Line 23"/>
          <p:cNvSpPr>
            <a:spLocks noChangeShapeType="1"/>
          </p:cNvSpPr>
          <p:nvPr/>
        </p:nvSpPr>
        <p:spPr bwMode="auto">
          <a:xfrm flipH="1">
            <a:off x="2871247" y="3287916"/>
            <a:ext cx="2513158" cy="244953"/>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3" name="Line 26"/>
          <p:cNvSpPr>
            <a:spLocks noChangeShapeType="1"/>
          </p:cNvSpPr>
          <p:nvPr/>
        </p:nvSpPr>
        <p:spPr bwMode="auto">
          <a:xfrm flipH="1">
            <a:off x="2808535" y="4677410"/>
            <a:ext cx="2448399" cy="333161"/>
          </a:xfrm>
          <a:prstGeom prst="line">
            <a:avLst/>
          </a:prstGeom>
          <a:noFill/>
          <a:ln w="381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4" name="Line 27"/>
          <p:cNvSpPr>
            <a:spLocks noChangeShapeType="1"/>
          </p:cNvSpPr>
          <p:nvPr/>
        </p:nvSpPr>
        <p:spPr bwMode="auto">
          <a:xfrm>
            <a:off x="2449760" y="3170994"/>
            <a:ext cx="647700" cy="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5" name="Line 28"/>
          <p:cNvSpPr>
            <a:spLocks noChangeShapeType="1"/>
          </p:cNvSpPr>
          <p:nvPr/>
        </p:nvSpPr>
        <p:spPr bwMode="auto">
          <a:xfrm>
            <a:off x="2540669" y="4056204"/>
            <a:ext cx="360363" cy="0"/>
          </a:xfrm>
          <a:prstGeom prst="line">
            <a:avLst/>
          </a:prstGeom>
          <a:noFill/>
          <a:ln w="1270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6" name="Rectangle 29"/>
          <p:cNvSpPr>
            <a:spLocks noChangeArrowheads="1"/>
          </p:cNvSpPr>
          <p:nvPr/>
        </p:nvSpPr>
        <p:spPr bwMode="auto">
          <a:xfrm>
            <a:off x="1624911" y="2337240"/>
            <a:ext cx="2159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b="1" dirty="0">
                <a:solidFill>
                  <a:srgbClr val="FF0000"/>
                </a:solidFill>
              </a:rPr>
              <a:t>Hendidura </a:t>
            </a:r>
          </a:p>
          <a:p>
            <a:pPr algn="ctr" eaLnBrk="1" hangingPunct="1"/>
            <a:r>
              <a:rPr lang="es-ES" altLang="es-ES" b="1" dirty="0">
                <a:solidFill>
                  <a:srgbClr val="FF0000"/>
                </a:solidFill>
              </a:rPr>
              <a:t>vestibular</a:t>
            </a:r>
          </a:p>
        </p:txBody>
      </p:sp>
      <p:sp>
        <p:nvSpPr>
          <p:cNvPr id="47" name="Line 30"/>
          <p:cNvSpPr>
            <a:spLocks noChangeShapeType="1"/>
          </p:cNvSpPr>
          <p:nvPr/>
        </p:nvSpPr>
        <p:spPr bwMode="auto">
          <a:xfrm flipH="1">
            <a:off x="2774951" y="2778893"/>
            <a:ext cx="9773" cy="28603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8" name="Rectangle 31"/>
          <p:cNvSpPr>
            <a:spLocks noChangeArrowheads="1"/>
          </p:cNvSpPr>
          <p:nvPr/>
        </p:nvSpPr>
        <p:spPr bwMode="auto">
          <a:xfrm>
            <a:off x="1623754" y="5230814"/>
            <a:ext cx="2159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b="1" dirty="0">
                <a:solidFill>
                  <a:srgbClr val="0070C0"/>
                </a:solidFill>
              </a:rPr>
              <a:t>Hendidura</a:t>
            </a:r>
          </a:p>
          <a:p>
            <a:pPr algn="ctr" eaLnBrk="1" hangingPunct="1"/>
            <a:r>
              <a:rPr lang="es-ES" altLang="es-ES" b="1" dirty="0">
                <a:solidFill>
                  <a:srgbClr val="0070C0"/>
                </a:solidFill>
              </a:rPr>
              <a:t> glótica</a:t>
            </a:r>
          </a:p>
        </p:txBody>
      </p:sp>
      <p:sp>
        <p:nvSpPr>
          <p:cNvPr id="49" name="Line 32"/>
          <p:cNvSpPr>
            <a:spLocks noChangeShapeType="1"/>
          </p:cNvSpPr>
          <p:nvPr/>
        </p:nvSpPr>
        <p:spPr bwMode="auto">
          <a:xfrm flipV="1">
            <a:off x="2345729" y="4162271"/>
            <a:ext cx="335100" cy="1004249"/>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4" name="Forma libre 3"/>
          <p:cNvSpPr/>
          <p:nvPr/>
        </p:nvSpPr>
        <p:spPr>
          <a:xfrm>
            <a:off x="7457090" y="867105"/>
            <a:ext cx="1734327" cy="1481959"/>
          </a:xfrm>
          <a:custGeom>
            <a:avLst/>
            <a:gdLst>
              <a:gd name="connsiteX0" fmla="*/ 0 w 1734327"/>
              <a:gd name="connsiteY0" fmla="*/ 1387366 h 1481959"/>
              <a:gd name="connsiteX1" fmla="*/ 0 w 1734327"/>
              <a:gd name="connsiteY1" fmla="*/ 1387366 h 1481959"/>
              <a:gd name="connsiteX2" fmla="*/ 47296 w 1734327"/>
              <a:gd name="connsiteY2" fmla="*/ 1261242 h 1481959"/>
              <a:gd name="connsiteX3" fmla="*/ 78827 w 1734327"/>
              <a:gd name="connsiteY3" fmla="*/ 1213945 h 1481959"/>
              <a:gd name="connsiteX4" fmla="*/ 110358 w 1734327"/>
              <a:gd name="connsiteY4" fmla="*/ 1119352 h 1481959"/>
              <a:gd name="connsiteX5" fmla="*/ 173420 w 1734327"/>
              <a:gd name="connsiteY5" fmla="*/ 1024759 h 1481959"/>
              <a:gd name="connsiteX6" fmla="*/ 220717 w 1734327"/>
              <a:gd name="connsiteY6" fmla="*/ 930166 h 1481959"/>
              <a:gd name="connsiteX7" fmla="*/ 236482 w 1734327"/>
              <a:gd name="connsiteY7" fmla="*/ 882869 h 1481959"/>
              <a:gd name="connsiteX8" fmla="*/ 268013 w 1734327"/>
              <a:gd name="connsiteY8" fmla="*/ 835573 h 1481959"/>
              <a:gd name="connsiteX9" fmla="*/ 283779 w 1734327"/>
              <a:gd name="connsiteY9" fmla="*/ 740980 h 1481959"/>
              <a:gd name="connsiteX10" fmla="*/ 315310 w 1734327"/>
              <a:gd name="connsiteY10" fmla="*/ 614856 h 1481959"/>
              <a:gd name="connsiteX11" fmla="*/ 362607 w 1734327"/>
              <a:gd name="connsiteY11" fmla="*/ 520262 h 1481959"/>
              <a:gd name="connsiteX12" fmla="*/ 378372 w 1734327"/>
              <a:gd name="connsiteY12" fmla="*/ 409904 h 1481959"/>
              <a:gd name="connsiteX13" fmla="*/ 425669 w 1734327"/>
              <a:gd name="connsiteY13" fmla="*/ 268014 h 1481959"/>
              <a:gd name="connsiteX14" fmla="*/ 441434 w 1734327"/>
              <a:gd name="connsiteY14" fmla="*/ 204952 h 1481959"/>
              <a:gd name="connsiteX15" fmla="*/ 472965 w 1734327"/>
              <a:gd name="connsiteY15" fmla="*/ 110359 h 1481959"/>
              <a:gd name="connsiteX16" fmla="*/ 567558 w 1734327"/>
              <a:gd name="connsiteY16" fmla="*/ 47297 h 1481959"/>
              <a:gd name="connsiteX17" fmla="*/ 614855 w 1734327"/>
              <a:gd name="connsiteY17" fmla="*/ 15766 h 1481959"/>
              <a:gd name="connsiteX18" fmla="*/ 662151 w 1734327"/>
              <a:gd name="connsiteY18" fmla="*/ 0 h 1481959"/>
              <a:gd name="connsiteX19" fmla="*/ 851338 w 1734327"/>
              <a:gd name="connsiteY19" fmla="*/ 15766 h 1481959"/>
              <a:gd name="connsiteX20" fmla="*/ 914400 w 1734327"/>
              <a:gd name="connsiteY20" fmla="*/ 31531 h 1481959"/>
              <a:gd name="connsiteX21" fmla="*/ 1008993 w 1734327"/>
              <a:gd name="connsiteY21" fmla="*/ 63062 h 1481959"/>
              <a:gd name="connsiteX22" fmla="*/ 1213944 w 1734327"/>
              <a:gd name="connsiteY22" fmla="*/ 78828 h 1481959"/>
              <a:gd name="connsiteX23" fmla="*/ 1261241 w 1734327"/>
              <a:gd name="connsiteY23" fmla="*/ 94593 h 1481959"/>
              <a:gd name="connsiteX24" fmla="*/ 1292772 w 1734327"/>
              <a:gd name="connsiteY24" fmla="*/ 126125 h 1481959"/>
              <a:gd name="connsiteX25" fmla="*/ 1324303 w 1734327"/>
              <a:gd name="connsiteY25" fmla="*/ 173421 h 1481959"/>
              <a:gd name="connsiteX26" fmla="*/ 1355834 w 1734327"/>
              <a:gd name="connsiteY26" fmla="*/ 268014 h 1481959"/>
              <a:gd name="connsiteX27" fmla="*/ 1371600 w 1734327"/>
              <a:gd name="connsiteY27" fmla="*/ 315311 h 1481959"/>
              <a:gd name="connsiteX28" fmla="*/ 1387365 w 1734327"/>
              <a:gd name="connsiteY28" fmla="*/ 362607 h 1481959"/>
              <a:gd name="connsiteX29" fmla="*/ 1403131 w 1734327"/>
              <a:gd name="connsiteY29" fmla="*/ 409904 h 1481959"/>
              <a:gd name="connsiteX30" fmla="*/ 1434662 w 1734327"/>
              <a:gd name="connsiteY30" fmla="*/ 551793 h 1481959"/>
              <a:gd name="connsiteX31" fmla="*/ 1466193 w 1734327"/>
              <a:gd name="connsiteY31" fmla="*/ 583325 h 1481959"/>
              <a:gd name="connsiteX32" fmla="*/ 1481958 w 1734327"/>
              <a:gd name="connsiteY32" fmla="*/ 646387 h 1481959"/>
              <a:gd name="connsiteX33" fmla="*/ 1513489 w 1734327"/>
              <a:gd name="connsiteY33" fmla="*/ 740980 h 1481959"/>
              <a:gd name="connsiteX34" fmla="*/ 1560786 w 1734327"/>
              <a:gd name="connsiteY34" fmla="*/ 914400 h 1481959"/>
              <a:gd name="connsiteX35" fmla="*/ 1576551 w 1734327"/>
              <a:gd name="connsiteY35" fmla="*/ 961697 h 1481959"/>
              <a:gd name="connsiteX36" fmla="*/ 1608082 w 1734327"/>
              <a:gd name="connsiteY36" fmla="*/ 1008993 h 1481959"/>
              <a:gd name="connsiteX37" fmla="*/ 1623848 w 1734327"/>
              <a:gd name="connsiteY37" fmla="*/ 1056290 h 1481959"/>
              <a:gd name="connsiteX38" fmla="*/ 1655379 w 1734327"/>
              <a:gd name="connsiteY38" fmla="*/ 1182414 h 1481959"/>
              <a:gd name="connsiteX39" fmla="*/ 1671144 w 1734327"/>
              <a:gd name="connsiteY39" fmla="*/ 1308538 h 1481959"/>
              <a:gd name="connsiteX40" fmla="*/ 1702676 w 1734327"/>
              <a:gd name="connsiteY40" fmla="*/ 1340069 h 1481959"/>
              <a:gd name="connsiteX41" fmla="*/ 1718441 w 1734327"/>
              <a:gd name="connsiteY41" fmla="*/ 1387366 h 1481959"/>
              <a:gd name="connsiteX42" fmla="*/ 1734207 w 1734327"/>
              <a:gd name="connsiteY42" fmla="*/ 1481959 h 1481959"/>
              <a:gd name="connsiteX43" fmla="*/ 1734207 w 1734327"/>
              <a:gd name="connsiteY43" fmla="*/ 1481959 h 1481959"/>
              <a:gd name="connsiteX44" fmla="*/ 1718441 w 1734327"/>
              <a:gd name="connsiteY44" fmla="*/ 1450428 h 1481959"/>
              <a:gd name="connsiteX45" fmla="*/ 1718441 w 1734327"/>
              <a:gd name="connsiteY45" fmla="*/ 1450428 h 1481959"/>
              <a:gd name="connsiteX46" fmla="*/ 1718441 w 1734327"/>
              <a:gd name="connsiteY46" fmla="*/ 1466193 h 148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34327" h="1481959">
                <a:moveTo>
                  <a:pt x="0" y="1387366"/>
                </a:moveTo>
                <a:lnTo>
                  <a:pt x="0" y="1387366"/>
                </a:lnTo>
                <a:cubicBezTo>
                  <a:pt x="15765" y="1345325"/>
                  <a:pt x="28716" y="1302118"/>
                  <a:pt x="47296" y="1261242"/>
                </a:cubicBezTo>
                <a:cubicBezTo>
                  <a:pt x="55137" y="1243992"/>
                  <a:pt x="71132" y="1231260"/>
                  <a:pt x="78827" y="1213945"/>
                </a:cubicBezTo>
                <a:cubicBezTo>
                  <a:pt x="92326" y="1183573"/>
                  <a:pt x="91922" y="1147007"/>
                  <a:pt x="110358" y="1119352"/>
                </a:cubicBezTo>
                <a:cubicBezTo>
                  <a:pt x="131379" y="1087821"/>
                  <a:pt x="161436" y="1060710"/>
                  <a:pt x="173420" y="1024759"/>
                </a:cubicBezTo>
                <a:cubicBezTo>
                  <a:pt x="195178" y="959487"/>
                  <a:pt x="179968" y="991289"/>
                  <a:pt x="220717" y="930166"/>
                </a:cubicBezTo>
                <a:cubicBezTo>
                  <a:pt x="225972" y="914400"/>
                  <a:pt x="229050" y="897733"/>
                  <a:pt x="236482" y="882869"/>
                </a:cubicBezTo>
                <a:cubicBezTo>
                  <a:pt x="244956" y="865922"/>
                  <a:pt x="262021" y="853548"/>
                  <a:pt x="268013" y="835573"/>
                </a:cubicBezTo>
                <a:cubicBezTo>
                  <a:pt x="278122" y="805247"/>
                  <a:pt x="278061" y="772430"/>
                  <a:pt x="283779" y="740980"/>
                </a:cubicBezTo>
                <a:cubicBezTo>
                  <a:pt x="288920" y="712704"/>
                  <a:pt x="299680" y="646116"/>
                  <a:pt x="315310" y="614856"/>
                </a:cubicBezTo>
                <a:cubicBezTo>
                  <a:pt x="376433" y="492611"/>
                  <a:pt x="322980" y="639141"/>
                  <a:pt x="362607" y="520262"/>
                </a:cubicBezTo>
                <a:cubicBezTo>
                  <a:pt x="367862" y="483476"/>
                  <a:pt x="370016" y="446112"/>
                  <a:pt x="378372" y="409904"/>
                </a:cubicBezTo>
                <a:cubicBezTo>
                  <a:pt x="425700" y="204816"/>
                  <a:pt x="394122" y="394207"/>
                  <a:pt x="425669" y="268014"/>
                </a:cubicBezTo>
                <a:cubicBezTo>
                  <a:pt x="430924" y="246993"/>
                  <a:pt x="435208" y="225706"/>
                  <a:pt x="441434" y="204952"/>
                </a:cubicBezTo>
                <a:cubicBezTo>
                  <a:pt x="450984" y="173117"/>
                  <a:pt x="445310" y="128795"/>
                  <a:pt x="472965" y="110359"/>
                </a:cubicBezTo>
                <a:lnTo>
                  <a:pt x="567558" y="47297"/>
                </a:lnTo>
                <a:cubicBezTo>
                  <a:pt x="583324" y="36787"/>
                  <a:pt x="596880" y="21758"/>
                  <a:pt x="614855" y="15766"/>
                </a:cubicBezTo>
                <a:lnTo>
                  <a:pt x="662151" y="0"/>
                </a:lnTo>
                <a:cubicBezTo>
                  <a:pt x="725213" y="5255"/>
                  <a:pt x="788546" y="7917"/>
                  <a:pt x="851338" y="15766"/>
                </a:cubicBezTo>
                <a:cubicBezTo>
                  <a:pt x="872838" y="18454"/>
                  <a:pt x="893646" y="25305"/>
                  <a:pt x="914400" y="31531"/>
                </a:cubicBezTo>
                <a:cubicBezTo>
                  <a:pt x="946235" y="41081"/>
                  <a:pt x="975854" y="60513"/>
                  <a:pt x="1008993" y="63062"/>
                </a:cubicBezTo>
                <a:lnTo>
                  <a:pt x="1213944" y="78828"/>
                </a:lnTo>
                <a:cubicBezTo>
                  <a:pt x="1229710" y="84083"/>
                  <a:pt x="1246991" y="86043"/>
                  <a:pt x="1261241" y="94593"/>
                </a:cubicBezTo>
                <a:cubicBezTo>
                  <a:pt x="1273987" y="102241"/>
                  <a:pt x="1283487" y="114518"/>
                  <a:pt x="1292772" y="126125"/>
                </a:cubicBezTo>
                <a:cubicBezTo>
                  <a:pt x="1304608" y="140921"/>
                  <a:pt x="1316608" y="156106"/>
                  <a:pt x="1324303" y="173421"/>
                </a:cubicBezTo>
                <a:cubicBezTo>
                  <a:pt x="1337802" y="203793"/>
                  <a:pt x="1345324" y="236483"/>
                  <a:pt x="1355834" y="268014"/>
                </a:cubicBezTo>
                <a:lnTo>
                  <a:pt x="1371600" y="315311"/>
                </a:lnTo>
                <a:lnTo>
                  <a:pt x="1387365" y="362607"/>
                </a:lnTo>
                <a:lnTo>
                  <a:pt x="1403131" y="409904"/>
                </a:lnTo>
                <a:cubicBezTo>
                  <a:pt x="1406316" y="429013"/>
                  <a:pt x="1416748" y="521936"/>
                  <a:pt x="1434662" y="551793"/>
                </a:cubicBezTo>
                <a:cubicBezTo>
                  <a:pt x="1442310" y="564539"/>
                  <a:pt x="1455683" y="572814"/>
                  <a:pt x="1466193" y="583325"/>
                </a:cubicBezTo>
                <a:cubicBezTo>
                  <a:pt x="1471448" y="604346"/>
                  <a:pt x="1475732" y="625633"/>
                  <a:pt x="1481958" y="646387"/>
                </a:cubicBezTo>
                <a:cubicBezTo>
                  <a:pt x="1491508" y="678222"/>
                  <a:pt x="1506971" y="708389"/>
                  <a:pt x="1513489" y="740980"/>
                </a:cubicBezTo>
                <a:cubicBezTo>
                  <a:pt x="1535774" y="852402"/>
                  <a:pt x="1520780" y="794382"/>
                  <a:pt x="1560786" y="914400"/>
                </a:cubicBezTo>
                <a:cubicBezTo>
                  <a:pt x="1566041" y="930166"/>
                  <a:pt x="1567333" y="947870"/>
                  <a:pt x="1576551" y="961697"/>
                </a:cubicBezTo>
                <a:cubicBezTo>
                  <a:pt x="1587061" y="977462"/>
                  <a:pt x="1599608" y="992046"/>
                  <a:pt x="1608082" y="1008993"/>
                </a:cubicBezTo>
                <a:cubicBezTo>
                  <a:pt x="1615514" y="1023857"/>
                  <a:pt x="1619475" y="1040257"/>
                  <a:pt x="1623848" y="1056290"/>
                </a:cubicBezTo>
                <a:cubicBezTo>
                  <a:pt x="1635250" y="1098098"/>
                  <a:pt x="1655379" y="1182414"/>
                  <a:pt x="1655379" y="1182414"/>
                </a:cubicBezTo>
                <a:cubicBezTo>
                  <a:pt x="1660634" y="1224455"/>
                  <a:pt x="1658969" y="1267956"/>
                  <a:pt x="1671144" y="1308538"/>
                </a:cubicBezTo>
                <a:cubicBezTo>
                  <a:pt x="1675415" y="1322775"/>
                  <a:pt x="1695028" y="1327323"/>
                  <a:pt x="1702676" y="1340069"/>
                </a:cubicBezTo>
                <a:cubicBezTo>
                  <a:pt x="1711226" y="1354319"/>
                  <a:pt x="1713876" y="1371387"/>
                  <a:pt x="1718441" y="1387366"/>
                </a:cubicBezTo>
                <a:cubicBezTo>
                  <a:pt x="1736756" y="1451470"/>
                  <a:pt x="1734207" y="1433201"/>
                  <a:pt x="1734207" y="1481959"/>
                </a:cubicBezTo>
                <a:lnTo>
                  <a:pt x="1734207" y="1481959"/>
                </a:lnTo>
                <a:lnTo>
                  <a:pt x="1718441" y="1450428"/>
                </a:lnTo>
                <a:lnTo>
                  <a:pt x="1718441" y="1450428"/>
                </a:lnTo>
                <a:lnTo>
                  <a:pt x="1718441" y="1466193"/>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2343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rrowheads="1"/>
          </p:cNvSpPr>
          <p:nvPr>
            <p:ph type="title"/>
          </p:nvPr>
        </p:nvSpPr>
        <p:spPr>
          <a:xfrm>
            <a:off x="1825625" y="228601"/>
            <a:ext cx="9596354" cy="741363"/>
          </a:xfrm>
        </p:spPr>
        <p:txBody>
          <a:bodyPr>
            <a:normAutofit fontScale="90000"/>
          </a:bodyPr>
          <a:lstStyle/>
          <a:p>
            <a:pPr algn="ctr" eaLnBrk="1" hangingPunct="1">
              <a:defRPr/>
            </a:pPr>
            <a:r>
              <a:rPr lang="es-ES" sz="3200" b="1" dirty="0" err="1" smtClean="0">
                <a:latin typeface="Cambria" panose="02040503050406030204" pitchFamily="18" charset="0"/>
                <a:ea typeface="Cambria" panose="02040503050406030204" pitchFamily="18" charset="0"/>
              </a:rPr>
              <a:t>Aditus</a:t>
            </a:r>
            <a:r>
              <a:rPr lang="es-ES" sz="3200" b="1" dirty="0" smtClean="0">
                <a:latin typeface="Cambria" panose="02040503050406030204" pitchFamily="18" charset="0"/>
                <a:ea typeface="Cambria" panose="02040503050406030204" pitchFamily="18" charset="0"/>
              </a:rPr>
              <a:t> laríngeo: orificio de entrada a la Cavidad de la laringe, aspecto superior</a:t>
            </a:r>
            <a:endParaRPr lang="es-ES" sz="3200" b="1" dirty="0">
              <a:latin typeface="Cambria" panose="02040503050406030204" pitchFamily="18" charset="0"/>
              <a:ea typeface="Cambria" panose="02040503050406030204" pitchFamily="18" charset="0"/>
            </a:endParaRPr>
          </a:p>
        </p:txBody>
      </p:sp>
      <p:pic>
        <p:nvPicPr>
          <p:cNvPr id="6144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62212" y="2049464"/>
            <a:ext cx="4111625" cy="3648075"/>
          </a:xfrm>
          <a:noFill/>
        </p:spPr>
      </p:pic>
      <p:sp>
        <p:nvSpPr>
          <p:cNvPr id="41988" name="Rectangle 4"/>
          <p:cNvSpPr>
            <a:spLocks noChangeArrowheads="1"/>
          </p:cNvSpPr>
          <p:nvPr/>
        </p:nvSpPr>
        <p:spPr bwMode="auto">
          <a:xfrm>
            <a:off x="6050048" y="3644901"/>
            <a:ext cx="1600200" cy="707886"/>
          </a:xfrm>
          <a:prstGeom prst="rect">
            <a:avLst/>
          </a:prstGeom>
          <a:noFill/>
          <a:ln w="9525">
            <a:noFill/>
            <a:miter lim="800000"/>
            <a:headEnd/>
            <a:tailEnd/>
          </a:ln>
        </p:spPr>
        <p:txBody>
          <a:bodyPr>
            <a:spAutoFit/>
          </a:bodyPr>
          <a:lstStyle/>
          <a:p>
            <a:pPr>
              <a:defRPr/>
            </a:pPr>
            <a:r>
              <a:rPr lang="en-US" sz="2000" dirty="0" err="1">
                <a:latin typeface="Cambria" panose="02040503050406030204" pitchFamily="18" charset="0"/>
                <a:ea typeface="Cambria" panose="02040503050406030204" pitchFamily="18" charset="0"/>
              </a:rPr>
              <a:t>Pliegue</a:t>
            </a:r>
            <a:r>
              <a:rPr lang="en-US" sz="2000" dirty="0">
                <a:latin typeface="Cambria" panose="02040503050406030204" pitchFamily="18" charset="0"/>
                <a:ea typeface="Cambria" panose="02040503050406030204" pitchFamily="18" charset="0"/>
              </a:rPr>
              <a:t> </a:t>
            </a:r>
          </a:p>
          <a:p>
            <a:pPr>
              <a:defRPr/>
            </a:pPr>
            <a:r>
              <a:rPr lang="en-US" sz="2000" dirty="0">
                <a:latin typeface="Cambria" panose="02040503050406030204" pitchFamily="18" charset="0"/>
                <a:ea typeface="Cambria" panose="02040503050406030204" pitchFamily="18" charset="0"/>
              </a:rPr>
              <a:t>vestibular</a:t>
            </a:r>
          </a:p>
        </p:txBody>
      </p:sp>
      <p:sp>
        <p:nvSpPr>
          <p:cNvPr id="61446" name="Line 6"/>
          <p:cNvSpPr>
            <a:spLocks noChangeShapeType="1"/>
          </p:cNvSpPr>
          <p:nvPr/>
        </p:nvSpPr>
        <p:spPr bwMode="auto">
          <a:xfrm flipV="1">
            <a:off x="1585998" y="4149726"/>
            <a:ext cx="2160588" cy="14398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1447" name="Line 7"/>
          <p:cNvSpPr>
            <a:spLocks noChangeShapeType="1"/>
          </p:cNvSpPr>
          <p:nvPr/>
        </p:nvSpPr>
        <p:spPr bwMode="auto">
          <a:xfrm flipH="1" flipV="1">
            <a:off x="3962487" y="3429001"/>
            <a:ext cx="2016125" cy="3603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1448" name="Line 8"/>
          <p:cNvSpPr>
            <a:spLocks noChangeShapeType="1"/>
          </p:cNvSpPr>
          <p:nvPr/>
        </p:nvSpPr>
        <p:spPr bwMode="auto">
          <a:xfrm>
            <a:off x="1657437" y="3284538"/>
            <a:ext cx="20161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1993" name="Text Box 9"/>
          <p:cNvSpPr txBox="1">
            <a:spLocks noChangeArrowheads="1"/>
          </p:cNvSpPr>
          <p:nvPr/>
        </p:nvSpPr>
        <p:spPr bwMode="auto">
          <a:xfrm>
            <a:off x="561809" y="3029201"/>
            <a:ext cx="987771" cy="707886"/>
          </a:xfrm>
          <a:prstGeom prst="rect">
            <a:avLst/>
          </a:prstGeom>
          <a:noFill/>
          <a:ln w="9525">
            <a:noFill/>
            <a:miter lim="800000"/>
            <a:headEnd/>
            <a:tailEnd/>
          </a:ln>
        </p:spPr>
        <p:txBody>
          <a:bodyPr wrap="none">
            <a:spAutoFit/>
          </a:bodyPr>
          <a:lstStyle/>
          <a:p>
            <a:pPr>
              <a:defRPr/>
            </a:pPr>
            <a:r>
              <a:rPr lang="en-US" sz="2000" dirty="0" err="1">
                <a:latin typeface="Cambria" panose="02040503050406030204" pitchFamily="18" charset="0"/>
                <a:ea typeface="Cambria" panose="02040503050406030204" pitchFamily="18" charset="0"/>
              </a:rPr>
              <a:t>Pliegue</a:t>
            </a:r>
            <a:endParaRPr lang="en-US" sz="2000" dirty="0">
              <a:latin typeface="Cambria" panose="02040503050406030204" pitchFamily="18" charset="0"/>
              <a:ea typeface="Cambria" panose="02040503050406030204" pitchFamily="18" charset="0"/>
            </a:endParaRPr>
          </a:p>
          <a:p>
            <a:pPr>
              <a:defRPr/>
            </a:pPr>
            <a:r>
              <a:rPr lang="en-US" sz="2000" dirty="0">
                <a:latin typeface="Cambria" panose="02040503050406030204" pitchFamily="18" charset="0"/>
                <a:ea typeface="Cambria" panose="02040503050406030204" pitchFamily="18" charset="0"/>
              </a:rPr>
              <a:t>vocal</a:t>
            </a:r>
          </a:p>
        </p:txBody>
      </p:sp>
      <p:sp>
        <p:nvSpPr>
          <p:cNvPr id="61450" name="Line 10"/>
          <p:cNvSpPr>
            <a:spLocks noChangeShapeType="1"/>
          </p:cNvSpPr>
          <p:nvPr/>
        </p:nvSpPr>
        <p:spPr bwMode="auto">
          <a:xfrm>
            <a:off x="1441537" y="2492376"/>
            <a:ext cx="2376487" cy="5762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1995" name="Text Box 11"/>
          <p:cNvSpPr txBox="1">
            <a:spLocks noChangeArrowheads="1"/>
          </p:cNvSpPr>
          <p:nvPr/>
        </p:nvSpPr>
        <p:spPr bwMode="auto">
          <a:xfrm>
            <a:off x="129692" y="1916114"/>
            <a:ext cx="1352100" cy="707886"/>
          </a:xfrm>
          <a:prstGeom prst="rect">
            <a:avLst/>
          </a:prstGeom>
          <a:noFill/>
          <a:ln w="9525">
            <a:noFill/>
            <a:miter lim="800000"/>
            <a:headEnd/>
            <a:tailEnd/>
          </a:ln>
        </p:spPr>
        <p:txBody>
          <a:bodyPr wrap="none">
            <a:spAutoFit/>
          </a:bodyPr>
          <a:lstStyle/>
          <a:p>
            <a:pPr algn="ctr">
              <a:defRPr/>
            </a:pPr>
            <a:r>
              <a:rPr lang="en-US" sz="2000" dirty="0" err="1">
                <a:latin typeface="Cambria" panose="02040503050406030204" pitchFamily="18" charset="0"/>
                <a:ea typeface="Cambria" panose="02040503050406030204" pitchFamily="18" charset="0"/>
              </a:rPr>
              <a:t>Hendidura</a:t>
            </a:r>
            <a:endParaRPr lang="en-US" sz="2000" dirty="0">
              <a:latin typeface="Cambria" panose="02040503050406030204" pitchFamily="18" charset="0"/>
              <a:ea typeface="Cambria" panose="02040503050406030204" pitchFamily="18" charset="0"/>
            </a:endParaRPr>
          </a:p>
          <a:p>
            <a:pPr algn="ctr">
              <a:defRPr/>
            </a:pPr>
            <a:r>
              <a:rPr lang="en-US" sz="2000" dirty="0" err="1">
                <a:latin typeface="Cambria" panose="02040503050406030204" pitchFamily="18" charset="0"/>
                <a:ea typeface="Cambria" panose="02040503050406030204" pitchFamily="18" charset="0"/>
              </a:rPr>
              <a:t>glótica</a:t>
            </a:r>
            <a:endParaRPr lang="en-US" sz="2000" dirty="0">
              <a:latin typeface="Cambria" panose="02040503050406030204" pitchFamily="18" charset="0"/>
              <a:ea typeface="Cambria" panose="02040503050406030204" pitchFamily="18" charset="0"/>
            </a:endParaRPr>
          </a:p>
        </p:txBody>
      </p:sp>
      <p:sp>
        <p:nvSpPr>
          <p:cNvPr id="61453" name="Text Box 13"/>
          <p:cNvSpPr txBox="1">
            <a:spLocks noChangeArrowheads="1"/>
          </p:cNvSpPr>
          <p:nvPr/>
        </p:nvSpPr>
        <p:spPr bwMode="auto">
          <a:xfrm>
            <a:off x="217574" y="5516563"/>
            <a:ext cx="11431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000">
                <a:latin typeface="Cambria" panose="02040503050406030204" pitchFamily="18" charset="0"/>
                <a:ea typeface="Cambria" panose="02040503050406030204" pitchFamily="18" charset="0"/>
              </a:rPr>
              <a:t>Epiglotis</a:t>
            </a:r>
          </a:p>
        </p:txBody>
      </p:sp>
      <p:sp>
        <p:nvSpPr>
          <p:cNvPr id="61454" name="Line 14"/>
          <p:cNvSpPr>
            <a:spLocks noChangeShapeType="1"/>
          </p:cNvSpPr>
          <p:nvPr/>
        </p:nvSpPr>
        <p:spPr bwMode="auto">
          <a:xfrm flipH="1">
            <a:off x="3969568" y="1693219"/>
            <a:ext cx="128876" cy="124600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41999" name="Text Box 15"/>
          <p:cNvSpPr txBox="1">
            <a:spLocks noChangeArrowheads="1"/>
          </p:cNvSpPr>
          <p:nvPr/>
        </p:nvSpPr>
        <p:spPr bwMode="auto">
          <a:xfrm>
            <a:off x="2986712" y="1246487"/>
            <a:ext cx="2170659" cy="461665"/>
          </a:xfrm>
          <a:prstGeom prst="rect">
            <a:avLst/>
          </a:prstGeom>
          <a:noFill/>
          <a:ln w="9525">
            <a:noFill/>
            <a:miter lim="800000"/>
            <a:headEnd/>
            <a:tailEnd/>
          </a:ln>
        </p:spPr>
        <p:txBody>
          <a:bodyPr wrap="none">
            <a:spAutoFit/>
          </a:bodyPr>
          <a:lstStyle/>
          <a:p>
            <a:pPr>
              <a:defRPr/>
            </a:pPr>
            <a:r>
              <a:rPr lang="es-ES" sz="2400" b="1" dirty="0" err="1" smtClean="0"/>
              <a:t>Aditus</a:t>
            </a:r>
            <a:r>
              <a:rPr lang="es-ES" sz="2400" b="1" dirty="0" smtClean="0"/>
              <a:t> Laríngeo</a:t>
            </a:r>
            <a:endParaRPr lang="es-ES" sz="2400" b="1" dirty="0"/>
          </a:p>
        </p:txBody>
      </p:sp>
      <p:sp>
        <p:nvSpPr>
          <p:cNvPr id="61456" name="Rectangle 4"/>
          <p:cNvSpPr>
            <a:spLocks noChangeArrowheads="1"/>
          </p:cNvSpPr>
          <p:nvPr/>
        </p:nvSpPr>
        <p:spPr bwMode="auto">
          <a:xfrm>
            <a:off x="2723488" y="5559495"/>
            <a:ext cx="27860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000" dirty="0" err="1">
                <a:latin typeface="Cambria" panose="02040503050406030204" pitchFamily="18" charset="0"/>
                <a:ea typeface="Cambria" panose="02040503050406030204" pitchFamily="18" charset="0"/>
              </a:rPr>
              <a:t>Tonsila</a:t>
            </a:r>
            <a:r>
              <a:rPr lang="en-US" altLang="es-ES" sz="2000" dirty="0">
                <a:latin typeface="Cambria" panose="02040503050406030204" pitchFamily="18" charset="0"/>
                <a:ea typeface="Cambria" panose="02040503050406030204" pitchFamily="18" charset="0"/>
              </a:rPr>
              <a:t> Lingual (</a:t>
            </a:r>
            <a:r>
              <a:rPr lang="en-US" altLang="es-ES" sz="2000" dirty="0" err="1">
                <a:latin typeface="Cambria" panose="02040503050406030204" pitchFamily="18" charset="0"/>
                <a:ea typeface="Cambria" panose="02040503050406030204" pitchFamily="18" charset="0"/>
              </a:rPr>
              <a:t>dorso</a:t>
            </a:r>
            <a:r>
              <a:rPr lang="en-US" altLang="es-ES" sz="2000" dirty="0">
                <a:latin typeface="Cambria" panose="02040503050406030204" pitchFamily="18" charset="0"/>
                <a:ea typeface="Cambria" panose="02040503050406030204" pitchFamily="18" charset="0"/>
              </a:rPr>
              <a:t> de la </a:t>
            </a:r>
            <a:r>
              <a:rPr lang="en-US" altLang="es-ES" sz="2000" dirty="0" err="1">
                <a:latin typeface="Cambria" panose="02040503050406030204" pitchFamily="18" charset="0"/>
                <a:ea typeface="Cambria" panose="02040503050406030204" pitchFamily="18" charset="0"/>
              </a:rPr>
              <a:t>lengua</a:t>
            </a:r>
            <a:r>
              <a:rPr lang="en-US" altLang="es-ES" sz="2000" dirty="0">
                <a:latin typeface="Cambria" panose="02040503050406030204" pitchFamily="18" charset="0"/>
                <a:ea typeface="Cambria" panose="02040503050406030204" pitchFamily="18" charset="0"/>
              </a:rPr>
              <a:t>) </a:t>
            </a:r>
          </a:p>
        </p:txBody>
      </p:sp>
      <p:sp>
        <p:nvSpPr>
          <p:cNvPr id="61457" name="Line 7"/>
          <p:cNvSpPr>
            <a:spLocks noChangeShapeType="1"/>
          </p:cNvSpPr>
          <p:nvPr/>
        </p:nvSpPr>
        <p:spPr bwMode="auto">
          <a:xfrm flipH="1" flipV="1">
            <a:off x="4032336" y="5000625"/>
            <a:ext cx="16045" cy="69691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2" name="Elipse 1"/>
          <p:cNvSpPr/>
          <p:nvPr/>
        </p:nvSpPr>
        <p:spPr>
          <a:xfrm>
            <a:off x="3224463" y="2904479"/>
            <a:ext cx="1122948" cy="144830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4"/>
          <a:stretch>
            <a:fillRect/>
          </a:stretch>
        </p:blipFill>
        <p:spPr>
          <a:xfrm>
            <a:off x="8361613" y="1246487"/>
            <a:ext cx="2571750" cy="4876800"/>
          </a:xfrm>
          <a:prstGeom prst="rect">
            <a:avLst/>
          </a:prstGeom>
        </p:spPr>
      </p:pic>
    </p:spTree>
    <p:extLst>
      <p:ext uri="{BB962C8B-B14F-4D97-AF65-F5344CB8AC3E}">
        <p14:creationId xmlns:p14="http://schemas.microsoft.com/office/powerpoint/2010/main" val="170571919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760137" y="1042988"/>
            <a:ext cx="4343400" cy="5295900"/>
          </a:xfrm>
          <a:prstGeom prst="rect">
            <a:avLst/>
          </a:prstGeom>
        </p:spPr>
      </p:pic>
      <p:pic>
        <p:nvPicPr>
          <p:cNvPr id="6349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064" y="823602"/>
            <a:ext cx="2601850" cy="345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69" y="4502024"/>
            <a:ext cx="29241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0698" y="4244849"/>
            <a:ext cx="25336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869951" y="293020"/>
            <a:ext cx="10827195" cy="584775"/>
          </a:xfrm>
          <a:prstGeom prst="rect">
            <a:avLst/>
          </a:prstGeom>
          <a:noFill/>
          <a:ln w="12700" algn="ctr">
            <a:noFill/>
            <a:miter lim="800000"/>
            <a:headEnd/>
            <a:tailEnd/>
          </a:ln>
          <a:effectLst>
            <a:outerShdw dist="107763" dir="2700000" algn="ctr" rotWithShape="0">
              <a:schemeClr val="bg2">
                <a:alpha val="50000"/>
              </a:schemeClr>
            </a:outerShdw>
          </a:effectLst>
        </p:spPr>
        <p:txBody>
          <a:bodyPr wrap="none">
            <a:spAutoFit/>
          </a:bodyPr>
          <a:lstStyle/>
          <a:p>
            <a:pPr>
              <a:defRPr/>
            </a:pPr>
            <a:r>
              <a:rPr lang="es-ES" sz="3200" b="1" dirty="0" err="1">
                <a:latin typeface="Arial Black" pitchFamily="34" charset="0"/>
              </a:rPr>
              <a:t>Laringoscopía</a:t>
            </a:r>
            <a:r>
              <a:rPr lang="es-ES" sz="3200" b="1" dirty="0">
                <a:latin typeface="Arial Black" pitchFamily="34" charset="0"/>
              </a:rPr>
              <a:t> </a:t>
            </a:r>
            <a:r>
              <a:rPr lang="es-ES" sz="3200" b="1" dirty="0" smtClean="0">
                <a:latin typeface="Arial Black" pitchFamily="34" charset="0"/>
              </a:rPr>
              <a:t>indirecta                    Radiografía</a:t>
            </a:r>
            <a:endParaRPr lang="es-ES" sz="3200" b="1" dirty="0">
              <a:latin typeface="Arial Black" pitchFamily="34"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117432" y="3887788"/>
            <a:ext cx="0" cy="0"/>
          </a:xfrm>
          <a:prstGeom prst="rect">
            <a:avLst/>
          </a:prstGeom>
          <a:noFill/>
        </p:spPr>
      </p:pic>
      <p:sp>
        <p:nvSpPr>
          <p:cNvPr id="12" name="Rectangle 7"/>
          <p:cNvSpPr>
            <a:spLocks noChangeArrowheads="1"/>
          </p:cNvSpPr>
          <p:nvPr/>
        </p:nvSpPr>
        <p:spPr bwMode="auto">
          <a:xfrm>
            <a:off x="6441976" y="4180556"/>
            <a:ext cx="1115630" cy="642937"/>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 altLang="es-ES" sz="1800" b="1" dirty="0">
                <a:latin typeface="Arial" panose="020B0604020202020204" pitchFamily="34" charset="0"/>
              </a:rPr>
              <a:t>Pliegue vestibular</a:t>
            </a:r>
          </a:p>
          <a:p>
            <a:pPr algn="ctr" eaLnBrk="1" hangingPunct="1">
              <a:spcBef>
                <a:spcPct val="0"/>
              </a:spcBef>
              <a:buClrTx/>
              <a:buSzTx/>
              <a:buFontTx/>
              <a:buNone/>
            </a:pPr>
            <a:r>
              <a:rPr lang="en-US" altLang="es-ES" sz="1800" b="1" dirty="0">
                <a:latin typeface="Arial" panose="020B0604020202020204" pitchFamily="34" charset="0"/>
              </a:rPr>
              <a:t>(</a:t>
            </a:r>
            <a:r>
              <a:rPr lang="en-US" altLang="es-ES" sz="1800" b="1" dirty="0" err="1">
                <a:latin typeface="Arial" panose="020B0604020202020204" pitchFamily="34" charset="0"/>
              </a:rPr>
              <a:t>Cuerda</a:t>
            </a:r>
            <a:r>
              <a:rPr lang="en-US" altLang="es-ES" sz="1800" b="1" dirty="0">
                <a:latin typeface="Arial" panose="020B0604020202020204" pitchFamily="34" charset="0"/>
              </a:rPr>
              <a:t> </a:t>
            </a:r>
            <a:endParaRPr lang="en-US" altLang="es-ES" sz="1800" b="1" dirty="0" smtClean="0">
              <a:latin typeface="Arial" panose="020B0604020202020204" pitchFamily="34" charset="0"/>
            </a:endParaRPr>
          </a:p>
          <a:p>
            <a:pPr algn="ctr" eaLnBrk="1" hangingPunct="1">
              <a:spcBef>
                <a:spcPct val="0"/>
              </a:spcBef>
              <a:buClrTx/>
              <a:buSzTx/>
              <a:buFontTx/>
              <a:buNone/>
            </a:pPr>
            <a:r>
              <a:rPr lang="en-US" altLang="es-ES" sz="1800" b="1" dirty="0" smtClean="0">
                <a:latin typeface="Arial" panose="020B0604020202020204" pitchFamily="34" charset="0"/>
              </a:rPr>
              <a:t>Vocal </a:t>
            </a:r>
          </a:p>
          <a:p>
            <a:pPr algn="ctr" eaLnBrk="1" hangingPunct="1">
              <a:spcBef>
                <a:spcPct val="0"/>
              </a:spcBef>
              <a:buClrTx/>
              <a:buSzTx/>
              <a:buFontTx/>
              <a:buNone/>
            </a:pPr>
            <a:r>
              <a:rPr lang="en-US" altLang="es-ES" sz="1800" b="1" dirty="0" smtClean="0">
                <a:latin typeface="Arial" panose="020B0604020202020204" pitchFamily="34" charset="0"/>
              </a:rPr>
              <a:t>Falsa</a:t>
            </a:r>
            <a:r>
              <a:rPr lang="en-US" altLang="es-ES" sz="1800" b="1" dirty="0">
                <a:latin typeface="Arial" panose="020B0604020202020204" pitchFamily="34" charset="0"/>
              </a:rPr>
              <a:t>)</a:t>
            </a:r>
            <a:endParaRPr lang="es-ES" altLang="es-ES" sz="1800" b="1" dirty="0">
              <a:latin typeface="Arial" panose="020B0604020202020204" pitchFamily="34" charset="0"/>
            </a:endParaRPr>
          </a:p>
        </p:txBody>
      </p:sp>
      <p:sp>
        <p:nvSpPr>
          <p:cNvPr id="13" name="Rectangle 8"/>
          <p:cNvSpPr>
            <a:spLocks noChangeArrowheads="1"/>
          </p:cNvSpPr>
          <p:nvPr/>
        </p:nvSpPr>
        <p:spPr bwMode="auto">
          <a:xfrm>
            <a:off x="7462092" y="5095876"/>
            <a:ext cx="2300288" cy="100012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 altLang="es-ES" sz="1800" b="1" dirty="0" smtClean="0">
                <a:solidFill>
                  <a:schemeClr val="bg2"/>
                </a:solidFill>
                <a:latin typeface="Arial" panose="020B0604020202020204" pitchFamily="34" charset="0"/>
              </a:rPr>
              <a:t>Pliegue vocal</a:t>
            </a:r>
          </a:p>
          <a:p>
            <a:pPr algn="ctr" eaLnBrk="1" hangingPunct="1">
              <a:spcBef>
                <a:spcPct val="0"/>
              </a:spcBef>
              <a:buClrTx/>
              <a:buSzTx/>
              <a:buFontTx/>
              <a:buNone/>
            </a:pPr>
            <a:r>
              <a:rPr lang="en-US" altLang="es-ES" sz="1800" b="1" dirty="0" smtClean="0">
                <a:solidFill>
                  <a:schemeClr val="bg2"/>
                </a:solidFill>
                <a:latin typeface="Arial" panose="020B0604020202020204" pitchFamily="34" charset="0"/>
              </a:rPr>
              <a:t>(</a:t>
            </a:r>
            <a:r>
              <a:rPr lang="en-US" altLang="es-ES" sz="1800" b="1" dirty="0" err="1" smtClean="0">
                <a:solidFill>
                  <a:schemeClr val="bg2"/>
                </a:solidFill>
                <a:latin typeface="Arial" panose="020B0604020202020204" pitchFamily="34" charset="0"/>
              </a:rPr>
              <a:t>Cuerda</a:t>
            </a:r>
            <a:r>
              <a:rPr lang="en-US" altLang="es-ES" sz="1800" b="1" dirty="0" smtClean="0">
                <a:solidFill>
                  <a:schemeClr val="bg2"/>
                </a:solidFill>
                <a:latin typeface="Arial" panose="020B0604020202020204" pitchFamily="34" charset="0"/>
              </a:rPr>
              <a:t> </a:t>
            </a:r>
          </a:p>
          <a:p>
            <a:pPr algn="ctr" eaLnBrk="1" hangingPunct="1">
              <a:spcBef>
                <a:spcPct val="0"/>
              </a:spcBef>
              <a:buClrTx/>
              <a:buSzTx/>
              <a:buFontTx/>
              <a:buNone/>
            </a:pPr>
            <a:r>
              <a:rPr lang="en-US" altLang="es-ES" sz="1800" b="1" dirty="0" smtClean="0">
                <a:solidFill>
                  <a:schemeClr val="bg2"/>
                </a:solidFill>
                <a:latin typeface="Arial" panose="020B0604020202020204" pitchFamily="34" charset="0"/>
              </a:rPr>
              <a:t>Vocal </a:t>
            </a:r>
          </a:p>
          <a:p>
            <a:pPr algn="ctr" eaLnBrk="1" hangingPunct="1">
              <a:spcBef>
                <a:spcPct val="0"/>
              </a:spcBef>
              <a:buClrTx/>
              <a:buSzTx/>
              <a:buFontTx/>
              <a:buNone/>
            </a:pPr>
            <a:r>
              <a:rPr lang="en-US" altLang="es-ES" sz="1800" b="1" dirty="0" err="1" smtClean="0">
                <a:solidFill>
                  <a:schemeClr val="bg2"/>
                </a:solidFill>
                <a:latin typeface="Arial" panose="020B0604020202020204" pitchFamily="34" charset="0"/>
              </a:rPr>
              <a:t>Verdadera</a:t>
            </a:r>
            <a:r>
              <a:rPr lang="en-US" altLang="es-ES" sz="1800" b="1" dirty="0" smtClean="0">
                <a:solidFill>
                  <a:schemeClr val="bg2"/>
                </a:solidFill>
                <a:latin typeface="Arial" panose="020B0604020202020204" pitchFamily="34" charset="0"/>
              </a:rPr>
              <a:t>)</a:t>
            </a:r>
            <a:endParaRPr lang="es-ES" altLang="es-ES" sz="1800" b="1" dirty="0">
              <a:solidFill>
                <a:schemeClr val="bg2"/>
              </a:solidFill>
              <a:latin typeface="Arial" panose="020B0604020202020204" pitchFamily="34" charset="0"/>
            </a:endParaRPr>
          </a:p>
        </p:txBody>
      </p:sp>
      <p:pic>
        <p:nvPicPr>
          <p:cNvPr id="3" name="Imagen 2"/>
          <p:cNvPicPr>
            <a:picLocks noChangeAspect="1"/>
          </p:cNvPicPr>
          <p:nvPr/>
        </p:nvPicPr>
        <p:blipFill>
          <a:blip r:embed="rId7"/>
          <a:stretch>
            <a:fillRect/>
          </a:stretch>
        </p:blipFill>
        <p:spPr>
          <a:xfrm>
            <a:off x="205436" y="1042988"/>
            <a:ext cx="2512809" cy="2512809"/>
          </a:xfrm>
          <a:prstGeom prst="rect">
            <a:avLst/>
          </a:prstGeom>
        </p:spPr>
      </p:pic>
    </p:spTree>
    <p:extLst>
      <p:ext uri="{BB962C8B-B14F-4D97-AF65-F5344CB8AC3E}">
        <p14:creationId xmlns:p14="http://schemas.microsoft.com/office/powerpoint/2010/main" val="872002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922" y="700516"/>
            <a:ext cx="3806325" cy="587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Invier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516" y="4351496"/>
            <a:ext cx="219551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68613" name="AutoShape 4"/>
          <p:cNvSpPr>
            <a:spLocks/>
          </p:cNvSpPr>
          <p:nvPr/>
        </p:nvSpPr>
        <p:spPr bwMode="auto">
          <a:xfrm>
            <a:off x="8020300" y="1220926"/>
            <a:ext cx="576262" cy="3094399"/>
          </a:xfrm>
          <a:prstGeom prst="rightBrace">
            <a:avLst>
              <a:gd name="adj1" fmla="val 39661"/>
              <a:gd name="adj2" fmla="val 50000"/>
            </a:avLst>
          </a:prstGeom>
          <a:noFill/>
          <a:ln w="3175">
            <a:solidFill>
              <a:srgbClr val="0303FF"/>
            </a:solidFill>
            <a:round/>
            <a:headEnd/>
            <a:tailEnd/>
          </a:ln>
          <a:scene3d>
            <a:camera prst="legacyObliqueBottomLeft"/>
            <a:lightRig rig="legacyFlat3" dir="t"/>
          </a:scene3d>
          <a:sp3d extrusionH="430200" prstMaterial="legacyMatte">
            <a:bevelT w="13500" h="13500" prst="angle"/>
            <a:bevelB w="13500" h="13500" prst="angle"/>
            <a:extrusionClr>
              <a:srgbClr val="0303FF"/>
            </a:extrusionClr>
            <a:contourClr>
              <a:srgbClr val="0303FF"/>
            </a:contourClr>
          </a:sp3d>
          <a:extLst>
            <a:ext uri="{909E8E84-426E-40DD-AFC4-6F175D3DCCD1}">
              <a14:hiddenFill xmlns:a14="http://schemas.microsoft.com/office/drawing/2010/main">
                <a:solidFill>
                  <a:srgbClr val="FFFFFF"/>
                </a:solidFill>
              </a14:hiddenFill>
            </a:ext>
          </a:extLst>
        </p:spPr>
        <p:txBody>
          <a:bodyPr wrap="none" anchor="ctr">
            <a:flatTx/>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sz="2000">
              <a:latin typeface="Cambria" panose="02040503050406030204" pitchFamily="18" charset="0"/>
              <a:ea typeface="Cambria" panose="02040503050406030204" pitchFamily="18" charset="0"/>
            </a:endParaRPr>
          </a:p>
        </p:txBody>
      </p:sp>
      <p:grpSp>
        <p:nvGrpSpPr>
          <p:cNvPr id="2" name="Group 17"/>
          <p:cNvGrpSpPr>
            <a:grpSpLocks/>
          </p:cNvGrpSpPr>
          <p:nvPr/>
        </p:nvGrpSpPr>
        <p:grpSpPr bwMode="auto">
          <a:xfrm>
            <a:off x="6846674" y="4832248"/>
            <a:ext cx="1516062" cy="1419225"/>
            <a:chOff x="2394" y="3062"/>
            <a:chExt cx="955" cy="894"/>
          </a:xfrm>
        </p:grpSpPr>
        <p:sp>
          <p:nvSpPr>
            <p:cNvPr id="202757" name="Text Box 5"/>
            <p:cNvSpPr txBox="1">
              <a:spLocks noChangeArrowheads="1"/>
            </p:cNvSpPr>
            <p:nvPr/>
          </p:nvSpPr>
          <p:spPr bwMode="auto">
            <a:xfrm>
              <a:off x="2394" y="3510"/>
              <a:ext cx="955" cy="446"/>
            </a:xfrm>
            <a:prstGeom prst="rect">
              <a:avLst/>
            </a:prstGeom>
            <a:noFill/>
            <a:ln w="9525">
              <a:noFill/>
              <a:miter lim="800000"/>
              <a:headEnd/>
              <a:tailEnd/>
            </a:ln>
            <a:effectLst/>
          </p:spPr>
          <p:txBody>
            <a:bodyPr wrap="none">
              <a:spAutoFit/>
            </a:bodyPr>
            <a:lstStyle/>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Bronquios</a:t>
              </a:r>
            </a:p>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principales</a:t>
              </a:r>
            </a:p>
          </p:txBody>
        </p:sp>
        <p:sp>
          <p:nvSpPr>
            <p:cNvPr id="68622" name="Line 6"/>
            <p:cNvSpPr>
              <a:spLocks noChangeShapeType="1"/>
            </p:cNvSpPr>
            <p:nvPr/>
          </p:nvSpPr>
          <p:spPr bwMode="auto">
            <a:xfrm flipV="1">
              <a:off x="2786" y="3152"/>
              <a:ext cx="110" cy="360"/>
            </a:xfrm>
            <a:prstGeom prst="line">
              <a:avLst/>
            </a:prstGeom>
            <a:noFill/>
            <a:ln w="28575">
              <a:solidFill>
                <a:srgbClr val="0303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8623" name="Line 7"/>
            <p:cNvSpPr>
              <a:spLocks noChangeShapeType="1"/>
            </p:cNvSpPr>
            <p:nvPr/>
          </p:nvSpPr>
          <p:spPr bwMode="auto">
            <a:xfrm flipH="1" flipV="1">
              <a:off x="2592" y="3062"/>
              <a:ext cx="96" cy="480"/>
            </a:xfrm>
            <a:prstGeom prst="line">
              <a:avLst/>
            </a:prstGeom>
            <a:noFill/>
            <a:ln w="28575">
              <a:solidFill>
                <a:srgbClr val="0303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grpSp>
      <p:sp>
        <p:nvSpPr>
          <p:cNvPr id="17" name="16 Rectángulo"/>
          <p:cNvSpPr/>
          <p:nvPr/>
        </p:nvSpPr>
        <p:spPr>
          <a:xfrm>
            <a:off x="4322008" y="11113"/>
            <a:ext cx="2698750" cy="646113"/>
          </a:xfrm>
          <a:prstGeom prst="rect">
            <a:avLst/>
          </a:prstGeom>
        </p:spPr>
        <p:txBody>
          <a:bodyPr wrap="none">
            <a:spAutoFit/>
          </a:bodyPr>
          <a:lstStyle/>
          <a:p>
            <a:pPr algn="ctr">
              <a:defRPr/>
            </a:pPr>
            <a:r>
              <a:rPr lang="es-ES" sz="3600" b="1" dirty="0">
                <a:solidFill>
                  <a:srgbClr val="000000"/>
                </a:solidFill>
                <a:effectLst>
                  <a:outerShdw blurRad="38100" dist="38100" dir="2700000" algn="tl">
                    <a:srgbClr val="FFFFFF"/>
                  </a:outerShdw>
                </a:effectLst>
                <a:latin typeface="Arial Black" pitchFamily="34" charset="0"/>
              </a:rPr>
              <a:t>TRÁQUEA</a:t>
            </a:r>
          </a:p>
        </p:txBody>
      </p:sp>
      <p:pic>
        <p:nvPicPr>
          <p:cNvPr id="18" name="Picture 3" descr="Bifurcación traque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5" y="4805872"/>
            <a:ext cx="2444902" cy="133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2368582" y="4528792"/>
            <a:ext cx="962123"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Carina</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15" name="Line 6">
            <a:hlinkClick r:id="rId6" action="ppaction://hlinksldjump"/>
          </p:cNvPr>
          <p:cNvSpPr>
            <a:spLocks noChangeShapeType="1"/>
          </p:cNvSpPr>
          <p:nvPr/>
        </p:nvSpPr>
        <p:spPr bwMode="auto">
          <a:xfrm>
            <a:off x="3330704" y="4832248"/>
            <a:ext cx="1275781" cy="508735"/>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grpSp>
        <p:nvGrpSpPr>
          <p:cNvPr id="16" name="Group 3"/>
          <p:cNvGrpSpPr>
            <a:grpSpLocks/>
          </p:cNvGrpSpPr>
          <p:nvPr/>
        </p:nvGrpSpPr>
        <p:grpSpPr bwMode="auto">
          <a:xfrm>
            <a:off x="592007" y="1612533"/>
            <a:ext cx="5643428" cy="2105151"/>
            <a:chOff x="703" y="932"/>
            <a:chExt cx="4976" cy="1727"/>
          </a:xfrm>
        </p:grpSpPr>
        <p:sp>
          <p:nvSpPr>
            <p:cNvPr id="22" name="Rectangle 4"/>
            <p:cNvSpPr>
              <a:spLocks noChangeArrowheads="1"/>
            </p:cNvSpPr>
            <p:nvPr/>
          </p:nvSpPr>
          <p:spPr bwMode="auto">
            <a:xfrm>
              <a:off x="703" y="1480"/>
              <a:ext cx="4976" cy="1179"/>
            </a:xfrm>
            <a:prstGeom prst="rect">
              <a:avLst/>
            </a:prstGeom>
            <a:solidFill>
              <a:srgbClr val="E1F7FF"/>
            </a:solidFill>
            <a:ln w="76200">
              <a:solidFill>
                <a:srgbClr val="00B0F0"/>
              </a:solidFill>
              <a:miter lim="800000"/>
              <a:headEnd/>
              <a:tailEnd/>
            </a:ln>
            <a:effectLst>
              <a:outerShdw dist="107763" dir="2700000" algn="ctr" rotWithShape="0">
                <a:schemeClr val="bg2">
                  <a:alpha val="50000"/>
                </a:schemeClr>
              </a:outerShdw>
            </a:effectLst>
          </p:spPr>
          <p:txBody>
            <a:bodyPr wrap="none" anchor="ctr"/>
            <a:lstStyle/>
            <a:p>
              <a:pPr algn="just">
                <a:defRPr/>
              </a:pP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Se extiende de la VI vértebra cervical a la V torácica.</a:t>
              </a:r>
            </a:p>
            <a:p>
              <a:pPr algn="just">
                <a:defRPr/>
              </a:pP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Constituida por un esqueleto cartilaginoso de </a:t>
              </a:r>
            </a:p>
            <a:p>
              <a:pPr algn="just">
                <a:defRPr/>
              </a:pP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anillos incompletos </a:t>
              </a:r>
              <a:r>
                <a:rPr lang="es-ES"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(16 </a:t>
              </a: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a </a:t>
              </a:r>
              <a:r>
                <a:rPr lang="es-ES"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20), </a:t>
              </a: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los  cuales están unidos  </a:t>
              </a:r>
            </a:p>
            <a:p>
              <a:pPr algn="just">
                <a:defRPr/>
              </a:pP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por los ligamentos </a:t>
              </a:r>
              <a:r>
                <a:rPr lang="es-ES"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anulares.</a:t>
              </a:r>
              <a:endParaRPr lang="es-ES"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a:p>
              <a:pPr algn="just">
                <a:defRPr/>
              </a:pPr>
              <a:r>
                <a:rPr lang="es-MX"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PORCIONES: cervical y torácica</a:t>
              </a:r>
              <a:endPar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p:txBody>
        </p:sp>
        <p:sp>
          <p:nvSpPr>
            <p:cNvPr id="23" name="AutoShape 5"/>
            <p:cNvSpPr>
              <a:spLocks noChangeArrowheads="1"/>
            </p:cNvSpPr>
            <p:nvPr/>
          </p:nvSpPr>
          <p:spPr bwMode="auto">
            <a:xfrm>
              <a:off x="2778" y="932"/>
              <a:ext cx="515" cy="455"/>
            </a:xfrm>
            <a:prstGeom prst="downArrow">
              <a:avLst>
                <a:gd name="adj1" fmla="val 50000"/>
                <a:gd name="adj2" fmla="val 25000"/>
              </a:avLst>
            </a:prstGeom>
            <a:solidFill>
              <a:schemeClr val="accent2">
                <a:lumMod val="40000"/>
                <a:lumOff val="60000"/>
              </a:schemeClr>
            </a:solidFill>
            <a:ln w="76200">
              <a:solidFill>
                <a:srgbClr val="00B0F0"/>
              </a:solidFill>
              <a:miter lim="800000"/>
              <a:headEnd/>
              <a:tailEnd/>
            </a:ln>
            <a:effectLst>
              <a:outerShdw dist="107763" dir="2700000"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grpSp>
      <p:grpSp>
        <p:nvGrpSpPr>
          <p:cNvPr id="24" name="Group 6"/>
          <p:cNvGrpSpPr>
            <a:grpSpLocks/>
          </p:cNvGrpSpPr>
          <p:nvPr/>
        </p:nvGrpSpPr>
        <p:grpSpPr bwMode="auto">
          <a:xfrm>
            <a:off x="308501" y="473035"/>
            <a:ext cx="5531528" cy="1728787"/>
            <a:chOff x="249" y="2795"/>
            <a:chExt cx="5618" cy="1089"/>
          </a:xfrm>
        </p:grpSpPr>
        <p:sp>
          <p:nvSpPr>
            <p:cNvPr id="25" name="AutoShape 7"/>
            <p:cNvSpPr>
              <a:spLocks noChangeArrowheads="1"/>
            </p:cNvSpPr>
            <p:nvPr/>
          </p:nvSpPr>
          <p:spPr bwMode="auto">
            <a:xfrm>
              <a:off x="249" y="2795"/>
              <a:ext cx="1043" cy="1089"/>
            </a:xfrm>
            <a:prstGeom prst="curvedRightArrow">
              <a:avLst>
                <a:gd name="adj1" fmla="val 20882"/>
                <a:gd name="adj2" fmla="val 41764"/>
                <a:gd name="adj3" fmla="val 33333"/>
              </a:avLst>
            </a:prstGeom>
            <a:solidFill>
              <a:srgbClr val="E1F7FF"/>
            </a:solidFill>
            <a:ln w="76200">
              <a:solidFill>
                <a:srgbClr val="00B0F0"/>
              </a:solidFill>
              <a:miter lim="800000"/>
              <a:headEnd/>
              <a:tailEnd/>
            </a:ln>
            <a:effectLst>
              <a:outerShdw dist="107763" dir="2700000"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sp>
          <p:nvSpPr>
            <p:cNvPr id="26" name="AutoShape 8"/>
            <p:cNvSpPr>
              <a:spLocks noChangeArrowheads="1"/>
            </p:cNvSpPr>
            <p:nvPr/>
          </p:nvSpPr>
          <p:spPr bwMode="auto">
            <a:xfrm>
              <a:off x="1192" y="2840"/>
              <a:ext cx="4675" cy="733"/>
            </a:xfrm>
            <a:prstGeom prst="roundRect">
              <a:avLst>
                <a:gd name="adj" fmla="val 16667"/>
              </a:avLst>
            </a:prstGeom>
            <a:solidFill>
              <a:srgbClr val="E1F7FF"/>
            </a:solidFill>
            <a:ln w="76200">
              <a:solidFill>
                <a:srgbClr val="00B0F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Situación: parte </a:t>
              </a:r>
              <a:r>
                <a:rPr lang="es-ES" b="1" dirty="0" err="1">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anteroinferior</a:t>
              </a: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 del cuello </a:t>
              </a:r>
              <a:endParaRPr lang="es-ES"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a:p>
              <a:pPr algn="ctr">
                <a:defRPr/>
              </a:pPr>
              <a:r>
                <a:rPr lang="es-ES"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y </a:t>
              </a: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porción superior del tórax.</a:t>
              </a:r>
            </a:p>
            <a:p>
              <a:pPr algn="ctr">
                <a:defRPr/>
              </a:pPr>
              <a:r>
                <a:rPr lang="es-ES"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Su </a:t>
              </a:r>
              <a:r>
                <a:rPr lang="es-ES"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función es la conducción del aire.</a:t>
              </a:r>
            </a:p>
          </p:txBody>
        </p:sp>
      </p:grpSp>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5811" y="334169"/>
            <a:ext cx="3137688"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580477" y="2046682"/>
            <a:ext cx="2305050" cy="1323439"/>
          </a:xfrm>
          <a:prstGeom prst="rect">
            <a:avLst/>
          </a:prstGeom>
          <a:noFill/>
          <a:ln w="9525">
            <a:noFill/>
            <a:miter lim="800000"/>
            <a:headEnd/>
            <a:tailEnd/>
          </a:ln>
          <a:effectLst/>
        </p:spPr>
        <p:txBody>
          <a:bodyPr>
            <a:spAutoFit/>
          </a:bodyPr>
          <a:lstStyle/>
          <a:p>
            <a:pPr>
              <a:defRPr/>
            </a:pPr>
            <a:r>
              <a:rPr lang="es-ES"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 </a:t>
            </a:r>
            <a:endPar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16-20 </a:t>
            </a:r>
            <a:r>
              <a:rPr lang="es-ES"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anillos cartilaginosos incompletos</a:t>
            </a:r>
            <a:endPar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p:txBody>
      </p:sp>
      <p:sp>
        <p:nvSpPr>
          <p:cNvPr id="21" name="Text Box 5"/>
          <p:cNvSpPr txBox="1">
            <a:spLocks noChangeArrowheads="1"/>
          </p:cNvSpPr>
          <p:nvPr/>
        </p:nvSpPr>
        <p:spPr bwMode="auto">
          <a:xfrm>
            <a:off x="500438" y="5951212"/>
            <a:ext cx="1790555" cy="707886"/>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Bifurcación </a:t>
            </a:r>
          </a:p>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de la Tráquea</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9" name="Line 6">
            <a:hlinkClick r:id="rId6" action="ppaction://hlinksldjump"/>
          </p:cNvPr>
          <p:cNvSpPr>
            <a:spLocks noChangeShapeType="1"/>
          </p:cNvSpPr>
          <p:nvPr/>
        </p:nvSpPr>
        <p:spPr bwMode="auto">
          <a:xfrm flipH="1">
            <a:off x="1385709" y="4832248"/>
            <a:ext cx="982871" cy="317251"/>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pic>
        <p:nvPicPr>
          <p:cNvPr id="3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2736" y="440916"/>
            <a:ext cx="1665269" cy="121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003001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156" y="450524"/>
            <a:ext cx="2362200"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4336381" y="113507"/>
            <a:ext cx="2698750" cy="646113"/>
          </a:xfrm>
          <a:prstGeom prst="rect">
            <a:avLst/>
          </a:prstGeom>
        </p:spPr>
        <p:txBody>
          <a:bodyPr wrap="none">
            <a:spAutoFit/>
          </a:bodyPr>
          <a:lstStyle/>
          <a:p>
            <a:pPr algn="ctr">
              <a:defRPr/>
            </a:pPr>
            <a:r>
              <a:rPr lang="es-ES" sz="3600" b="1" dirty="0">
                <a:solidFill>
                  <a:srgbClr val="000000"/>
                </a:solidFill>
                <a:effectLst>
                  <a:outerShdw blurRad="38100" dist="38100" dir="2700000" algn="tl">
                    <a:srgbClr val="FFFFFF"/>
                  </a:outerShdw>
                </a:effectLst>
                <a:latin typeface="Arial Black" pitchFamily="34" charset="0"/>
              </a:rPr>
              <a:t>TRÁQUEA</a:t>
            </a:r>
          </a:p>
        </p:txBody>
      </p:sp>
      <p:sp>
        <p:nvSpPr>
          <p:cNvPr id="6" name="Text Box 18"/>
          <p:cNvSpPr txBox="1">
            <a:spLocks noChangeArrowheads="1"/>
          </p:cNvSpPr>
          <p:nvPr/>
        </p:nvSpPr>
        <p:spPr bwMode="auto">
          <a:xfrm>
            <a:off x="4643643" y="682160"/>
            <a:ext cx="20842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800" b="1" dirty="0" smtClean="0">
                <a:solidFill>
                  <a:srgbClr val="000000"/>
                </a:solidFill>
              </a:rPr>
              <a:t>Relaciones</a:t>
            </a:r>
            <a:endParaRPr lang="es-ES" altLang="es-ES" sz="2800" b="1" dirty="0">
              <a:solidFill>
                <a:srgbClr val="000000"/>
              </a:solidFill>
            </a:endParaRPr>
          </a:p>
        </p:txBody>
      </p:sp>
      <p:pic>
        <p:nvPicPr>
          <p:cNvPr id="3" name="Imagen 2"/>
          <p:cNvPicPr>
            <a:picLocks noChangeAspect="1"/>
          </p:cNvPicPr>
          <p:nvPr/>
        </p:nvPicPr>
        <p:blipFill>
          <a:blip r:embed="rId3"/>
          <a:stretch>
            <a:fillRect/>
          </a:stretch>
        </p:blipFill>
        <p:spPr>
          <a:xfrm>
            <a:off x="168799" y="1205380"/>
            <a:ext cx="4048125" cy="3638550"/>
          </a:xfrm>
          <a:prstGeom prst="rect">
            <a:avLst/>
          </a:prstGeom>
        </p:spPr>
      </p:pic>
      <p:sp>
        <p:nvSpPr>
          <p:cNvPr id="7" name="Rectángulo 6"/>
          <p:cNvSpPr/>
          <p:nvPr/>
        </p:nvSpPr>
        <p:spPr>
          <a:xfrm>
            <a:off x="4278230" y="1328273"/>
            <a:ext cx="3048000" cy="3360920"/>
          </a:xfrm>
          <a:prstGeom prst="rect">
            <a:avLst/>
          </a:prstGeom>
        </p:spPr>
        <p:txBody>
          <a:bodyPr wrap="square">
            <a:spAutoFit/>
          </a:bodyPr>
          <a:lstStyle/>
          <a:p>
            <a:pPr lvl="0" fontAlgn="base">
              <a:spcBef>
                <a:spcPct val="20000"/>
              </a:spcBef>
              <a:spcAft>
                <a:spcPct val="0"/>
              </a:spcAft>
              <a:buClr>
                <a:schemeClr val="hlink"/>
              </a:buClr>
            </a:pPr>
            <a:r>
              <a:rPr lang="en-US" dirty="0" err="1" smtClean="0">
                <a:latin typeface="Cambria" panose="02040503050406030204" pitchFamily="18" charset="0"/>
                <a:ea typeface="Cambria" panose="02040503050406030204" pitchFamily="18" charset="0"/>
              </a:rPr>
              <a:t>Porción</a:t>
            </a:r>
            <a:r>
              <a:rPr lang="en-US" dirty="0" smtClean="0">
                <a:latin typeface="Cambria" panose="02040503050406030204" pitchFamily="18" charset="0"/>
                <a:ea typeface="Cambria" panose="02040503050406030204" pitchFamily="18" charset="0"/>
              </a:rPr>
              <a:t> cervical</a:t>
            </a:r>
          </a:p>
          <a:p>
            <a:pPr lvl="0" fontAlgn="base">
              <a:spcBef>
                <a:spcPct val="20000"/>
              </a:spcBef>
              <a:spcAft>
                <a:spcPct val="0"/>
              </a:spcAft>
              <a:buClr>
                <a:schemeClr val="hlink"/>
              </a:buClr>
            </a:pPr>
            <a:r>
              <a:rPr lang="en-US" dirty="0" smtClean="0">
                <a:latin typeface="Cambria" panose="02040503050406030204" pitchFamily="18" charset="0"/>
                <a:ea typeface="Cambria" panose="02040503050406030204" pitchFamily="18" charset="0"/>
              </a:rPr>
              <a:t>Anterior:</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Istmo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glándula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tiroides</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 y V. </a:t>
            </a:r>
            <a:r>
              <a:rPr lang="en-US" dirty="0" err="1" smtClean="0">
                <a:latin typeface="Cambria" panose="02040503050406030204" pitchFamily="18" charset="0"/>
                <a:ea typeface="Cambria" panose="02040503050406030204" pitchFamily="18" charset="0"/>
              </a:rPr>
              <a:t>tiroideas</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Arco </a:t>
            </a:r>
            <a:r>
              <a:rPr lang="en-US" dirty="0" err="1" smtClean="0">
                <a:latin typeface="Cambria" panose="02040503050406030204" pitchFamily="18" charset="0"/>
                <a:ea typeface="Cambria" panose="02040503050406030204" pitchFamily="18" charset="0"/>
              </a:rPr>
              <a:t>venoso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yugular</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Timo</a:t>
            </a:r>
            <a:r>
              <a:rPr lang="en-US" dirty="0" smtClean="0">
                <a:latin typeface="Cambria" panose="02040503050406030204" pitchFamily="18" charset="0"/>
                <a:ea typeface="Cambria" panose="02040503050406030204" pitchFamily="18" charset="0"/>
              </a:rPr>
              <a:t>, </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Musculos</a:t>
            </a:r>
            <a:r>
              <a:rPr lang="en-US" dirty="0" smtClean="0">
                <a:latin typeface="Cambria" panose="02040503050406030204" pitchFamily="18" charset="0"/>
                <a:ea typeface="Cambria" panose="02040503050406030204" pitchFamily="18" charset="0"/>
              </a:rPr>
              <a:t> EH, ET</a:t>
            </a: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Ap. cervical </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Músculo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Platisma</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Piel</a:t>
            </a:r>
            <a:endParaRPr lang="en-US" dirty="0">
              <a:latin typeface="Cambria" panose="02040503050406030204" pitchFamily="18" charset="0"/>
              <a:ea typeface="Cambria" panose="02040503050406030204" pitchFamily="18" charset="0"/>
            </a:endParaRPr>
          </a:p>
        </p:txBody>
      </p:sp>
      <p:sp>
        <p:nvSpPr>
          <p:cNvPr id="8" name="Rectángulo 7"/>
          <p:cNvSpPr/>
          <p:nvPr/>
        </p:nvSpPr>
        <p:spPr>
          <a:xfrm>
            <a:off x="10496841" y="5741166"/>
            <a:ext cx="1160959" cy="701731"/>
          </a:xfrm>
          <a:prstGeom prst="rect">
            <a:avLst/>
          </a:prstGeom>
        </p:spPr>
        <p:txBody>
          <a:bodyPr wrap="none">
            <a:spAutoFit/>
          </a:bodyPr>
          <a:lstStyle/>
          <a:p>
            <a:pPr lvl="0" fontAlgn="base">
              <a:spcBef>
                <a:spcPct val="20000"/>
              </a:spcBef>
              <a:spcAft>
                <a:spcPct val="0"/>
              </a:spcAft>
              <a:buClr>
                <a:schemeClr val="hlink"/>
              </a:buClr>
            </a:pPr>
            <a:r>
              <a:rPr lang="en-US" dirty="0" smtClean="0">
                <a:latin typeface="Cambria" panose="02040503050406030204" pitchFamily="18" charset="0"/>
                <a:ea typeface="Cambria" panose="02040503050406030204" pitchFamily="18" charset="0"/>
              </a:rPr>
              <a:t>Posterior:</a:t>
            </a:r>
          </a:p>
          <a:p>
            <a:pPr lvl="0" fontAlgn="base">
              <a:spcBef>
                <a:spcPct val="20000"/>
              </a:spcBef>
              <a:spcAft>
                <a:spcPct val="0"/>
              </a:spcAft>
              <a:buClr>
                <a:schemeClr val="hlink"/>
              </a:buClr>
            </a:pPr>
            <a:r>
              <a:rPr lang="en-US" dirty="0" err="1" smtClean="0">
                <a:latin typeface="Cambria" panose="02040503050406030204" pitchFamily="18" charset="0"/>
                <a:ea typeface="Cambria" panose="02040503050406030204" pitchFamily="18" charset="0"/>
              </a:rPr>
              <a:t>Esófago</a:t>
            </a:r>
            <a:endParaRPr lang="en-US" dirty="0">
              <a:latin typeface="Cambria" panose="02040503050406030204" pitchFamily="18" charset="0"/>
              <a:ea typeface="Cambria" panose="02040503050406030204" pitchFamily="18" charset="0"/>
            </a:endParaRPr>
          </a:p>
        </p:txBody>
      </p:sp>
      <p:sp>
        <p:nvSpPr>
          <p:cNvPr id="9" name="Rectángulo 8"/>
          <p:cNvSpPr/>
          <p:nvPr/>
        </p:nvSpPr>
        <p:spPr>
          <a:xfrm>
            <a:off x="168799" y="4902655"/>
            <a:ext cx="6096000" cy="2031325"/>
          </a:xfrm>
          <a:prstGeom prst="rect">
            <a:avLst/>
          </a:prstGeom>
        </p:spPr>
        <p:txBody>
          <a:bodyPr>
            <a:spAutoFit/>
          </a:bodyPr>
          <a:lstStyle/>
          <a:p>
            <a:pPr marL="533400" lvl="0" indent="-533400" algn="just" fontAlgn="base">
              <a:spcBef>
                <a:spcPct val="20000"/>
              </a:spcBef>
              <a:spcAft>
                <a:spcPct val="0"/>
              </a:spcAft>
              <a:buClr>
                <a:schemeClr val="hlink"/>
              </a:buClr>
            </a:pPr>
            <a:r>
              <a:rPr lang="es-ES" dirty="0" smtClean="0">
                <a:latin typeface="Cambria" panose="02040503050406030204" pitchFamily="18" charset="0"/>
                <a:ea typeface="Cambria" panose="02040503050406030204" pitchFamily="18" charset="0"/>
              </a:rPr>
              <a:t>Laterales:</a:t>
            </a:r>
          </a:p>
          <a:p>
            <a:pPr marL="533400" lvl="0" indent="-533400" algn="just"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Lóbulos laterales de la glándula Tiroides</a:t>
            </a:r>
          </a:p>
          <a:p>
            <a:pPr marL="533400" indent="-533400" algn="just" fontAlgn="base">
              <a:spcBef>
                <a:spcPct val="20000"/>
              </a:spcBef>
              <a:spcAft>
                <a:spcPct val="0"/>
              </a:spcAft>
              <a:buClr>
                <a:schemeClr val="hlink"/>
              </a:buClr>
              <a:buFont typeface="Arial" panose="020B0604020202020204" pitchFamily="34" charset="0"/>
              <a:buChar char="•"/>
            </a:pPr>
            <a:r>
              <a:rPr lang="es-ES" dirty="0">
                <a:latin typeface="Cambria" panose="02040503050406030204" pitchFamily="18" charset="0"/>
                <a:ea typeface="Cambria" panose="02040503050406030204" pitchFamily="18" charset="0"/>
              </a:rPr>
              <a:t>Paquete </a:t>
            </a:r>
            <a:r>
              <a:rPr lang="es-ES" dirty="0" err="1">
                <a:latin typeface="Cambria" panose="02040503050406030204" pitchFamily="18" charset="0"/>
                <a:ea typeface="Cambria" panose="02040503050406030204" pitchFamily="18" charset="0"/>
              </a:rPr>
              <a:t>Vásculo</a:t>
            </a:r>
            <a:r>
              <a:rPr lang="es-ES" dirty="0">
                <a:latin typeface="Cambria" panose="02040503050406030204" pitchFamily="18" charset="0"/>
                <a:ea typeface="Cambria" panose="02040503050406030204" pitchFamily="18" charset="0"/>
              </a:rPr>
              <a:t> nervioso del cuello: ACC, VYI, n. vago</a:t>
            </a:r>
          </a:p>
          <a:p>
            <a:pPr marL="533400" lvl="0" indent="-533400" algn="just"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N. Recurrentes</a:t>
            </a:r>
          </a:p>
          <a:p>
            <a:pPr marL="533400" lvl="0" indent="-533400" algn="just" fontAlgn="base">
              <a:spcBef>
                <a:spcPct val="20000"/>
              </a:spcBef>
              <a:spcAft>
                <a:spcPct val="0"/>
              </a:spcAft>
              <a:buClr>
                <a:schemeClr val="hlink"/>
              </a:buClr>
              <a:buFont typeface="Arial" panose="020B0604020202020204" pitchFamily="34" charset="0"/>
              <a:buChar char="•"/>
            </a:pPr>
            <a:r>
              <a:rPr lang="es-ES" dirty="0" err="1" smtClean="0">
                <a:latin typeface="Cambria" panose="02040503050406030204" pitchFamily="18" charset="0"/>
                <a:ea typeface="Cambria" panose="02040503050406030204" pitchFamily="18" charset="0"/>
              </a:rPr>
              <a:t>Linfonodos</a:t>
            </a:r>
            <a:endParaRPr lang="es-ES" dirty="0" smtClean="0">
              <a:latin typeface="Cambria" panose="02040503050406030204" pitchFamily="18" charset="0"/>
              <a:ea typeface="Cambria" panose="02040503050406030204" pitchFamily="18" charset="0"/>
            </a:endParaRPr>
          </a:p>
          <a:p>
            <a:pPr marL="533400" lvl="0" indent="-533400" algn="just" fontAlgn="base">
              <a:spcBef>
                <a:spcPct val="20000"/>
              </a:spcBef>
              <a:spcAft>
                <a:spcPct val="0"/>
              </a:spcAft>
              <a:buClr>
                <a:schemeClr val="hlink"/>
              </a:buClr>
              <a:buFont typeface="Arial" panose="020B0604020202020204" pitchFamily="34" charset="0"/>
              <a:buChar char="•"/>
            </a:pPr>
            <a:r>
              <a:rPr lang="es-MX" dirty="0" smtClean="0">
                <a:latin typeface="Cambria" panose="02040503050406030204" pitchFamily="18" charset="0"/>
                <a:ea typeface="Cambria" panose="02040503050406030204" pitchFamily="18" charset="0"/>
              </a:rPr>
              <a:t>Pleuras </a:t>
            </a:r>
            <a:r>
              <a:rPr lang="es-MX" dirty="0" err="1" smtClean="0">
                <a:latin typeface="Cambria" panose="02040503050406030204" pitchFamily="18" charset="0"/>
                <a:ea typeface="Cambria" panose="02040503050406030204" pitchFamily="18" charset="0"/>
              </a:rPr>
              <a:t>mediastínicas</a:t>
            </a:r>
            <a:r>
              <a:rPr lang="es-MX" dirty="0" smtClean="0">
                <a:latin typeface="Cambria" panose="02040503050406030204" pitchFamily="18" charset="0"/>
                <a:ea typeface="Cambria" panose="02040503050406030204" pitchFamily="18" charset="0"/>
              </a:rPr>
              <a:t> (en porción torácica)</a:t>
            </a:r>
            <a:endParaRPr lang="es-ES" dirty="0" smtClean="0">
              <a:latin typeface="Cambria" panose="02040503050406030204" pitchFamily="18" charset="0"/>
              <a:ea typeface="Cambria" panose="02040503050406030204" pitchFamily="18" charset="0"/>
            </a:endParaRPr>
          </a:p>
        </p:txBody>
      </p:sp>
      <p:sp>
        <p:nvSpPr>
          <p:cNvPr id="10" name="Rectángulo 9"/>
          <p:cNvSpPr/>
          <p:nvPr/>
        </p:nvSpPr>
        <p:spPr>
          <a:xfrm>
            <a:off x="7380049" y="1309806"/>
            <a:ext cx="2558359" cy="2363724"/>
          </a:xfrm>
          <a:prstGeom prst="rect">
            <a:avLst/>
          </a:prstGeom>
        </p:spPr>
        <p:txBody>
          <a:bodyPr wrap="square">
            <a:spAutoFit/>
          </a:bodyPr>
          <a:lstStyle/>
          <a:p>
            <a:pPr marL="533400" lvl="0" indent="-533400" fontAlgn="base">
              <a:spcBef>
                <a:spcPct val="20000"/>
              </a:spcBef>
              <a:spcAft>
                <a:spcPct val="0"/>
              </a:spcAft>
              <a:buClr>
                <a:schemeClr val="hlink"/>
              </a:buClr>
            </a:pPr>
            <a:r>
              <a:rPr lang="en-US" dirty="0" err="1" smtClean="0">
                <a:latin typeface="Cambria" panose="02040503050406030204" pitchFamily="18" charset="0"/>
                <a:ea typeface="Cambria" panose="02040503050406030204" pitchFamily="18" charset="0"/>
              </a:rPr>
              <a:t>Porción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torácica</a:t>
            </a:r>
            <a:r>
              <a:rPr lang="en-US" dirty="0" smtClean="0">
                <a:latin typeface="Cambria" panose="02040503050406030204" pitchFamily="18" charset="0"/>
                <a:ea typeface="Cambria" panose="02040503050406030204" pitchFamily="18" charset="0"/>
              </a:rPr>
              <a:t>:</a:t>
            </a:r>
          </a:p>
          <a:p>
            <a:pPr marL="533400" lvl="0" indent="-533400" fontAlgn="base">
              <a:spcBef>
                <a:spcPct val="20000"/>
              </a:spcBef>
              <a:spcAft>
                <a:spcPct val="0"/>
              </a:spcAft>
              <a:buClr>
                <a:schemeClr val="hlink"/>
              </a:buClr>
            </a:pPr>
            <a:r>
              <a:rPr lang="en-US" dirty="0" smtClean="0">
                <a:latin typeface="Cambria" panose="02040503050406030204" pitchFamily="18" charset="0"/>
                <a:ea typeface="Cambria" panose="02040503050406030204" pitchFamily="18" charset="0"/>
              </a:rPr>
              <a:t>Anterior</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Timo</a:t>
            </a:r>
            <a:r>
              <a:rPr lang="en-US" dirty="0" smtClean="0">
                <a:latin typeface="Cambria" panose="02040503050406030204" pitchFamily="18" charset="0"/>
                <a:ea typeface="Cambria" panose="02040503050406030204" pitchFamily="18" charset="0"/>
              </a:rPr>
              <a:t> </a:t>
            </a:r>
            <a:r>
              <a:rPr lang="en-US" dirty="0">
                <a:latin typeface="Cambria" panose="02040503050406030204" pitchFamily="18" charset="0"/>
                <a:ea typeface="Cambria" panose="02040503050406030204" pitchFamily="18" charset="0"/>
              </a:rPr>
              <a:t>o </a:t>
            </a:r>
            <a:r>
              <a:rPr lang="en-US" dirty="0" err="1">
                <a:latin typeface="Cambria" panose="02040503050406030204" pitchFamily="18" charset="0"/>
                <a:ea typeface="Cambria" panose="02040503050406030204" pitchFamily="18" charset="0"/>
              </a:rPr>
              <a:t>sus</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restos</a:t>
            </a:r>
            <a:endParaRPr lang="en-US" dirty="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a:latin typeface="Cambria" panose="02040503050406030204" pitchFamily="18" charset="0"/>
                <a:ea typeface="Cambria" panose="02040503050406030204" pitchFamily="18" charset="0"/>
              </a:rPr>
              <a:t>VBCI, </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Arco </a:t>
            </a:r>
            <a:r>
              <a:rPr lang="en-US" dirty="0" err="1">
                <a:latin typeface="Cambria" panose="02040503050406030204" pitchFamily="18" charset="0"/>
                <a:ea typeface="Cambria" panose="02040503050406030204" pitchFamily="18" charset="0"/>
              </a:rPr>
              <a:t>aórtico</a:t>
            </a:r>
            <a:endParaRPr lang="en-US" dirty="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a:latin typeface="Cambria" panose="02040503050406030204" pitchFamily="18" charset="0"/>
                <a:ea typeface="Cambria" panose="02040503050406030204" pitchFamily="18" charset="0"/>
              </a:rPr>
              <a:t>TBC</a:t>
            </a:r>
            <a:r>
              <a:rPr lang="en-US" dirty="0" smtClean="0">
                <a:latin typeface="Cambria" panose="02040503050406030204" pitchFamily="18" charset="0"/>
                <a:ea typeface="Cambria" panose="02040503050406030204" pitchFamily="18" charset="0"/>
              </a:rPr>
              <a:t>,</a:t>
            </a: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ACCI</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3366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602871" y="-508889"/>
            <a:ext cx="2786113" cy="2225233"/>
          </a:xfrm>
          <a:prstGeom prst="rect">
            <a:avLst/>
          </a:prstGeom>
        </p:spPr>
      </p:pic>
      <p:sp>
        <p:nvSpPr>
          <p:cNvPr id="3" name="Elipse 2"/>
          <p:cNvSpPr/>
          <p:nvPr/>
        </p:nvSpPr>
        <p:spPr>
          <a:xfrm>
            <a:off x="435973" y="146528"/>
            <a:ext cx="6991349" cy="914400"/>
          </a:xfrm>
          <a:prstGeom prst="ellipse">
            <a:avLst/>
          </a:prstGeom>
          <a:no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solidFill>
                  <a:schemeClr val="tx1"/>
                </a:solidFill>
                <a:latin typeface="Cambria" panose="02040503050406030204" pitchFamily="18" charset="0"/>
                <a:ea typeface="Cambria" panose="02040503050406030204" pitchFamily="18" charset="0"/>
                <a:cs typeface="Verdana" panose="020B0604030504040204" pitchFamily="34" charset="0"/>
              </a:rPr>
              <a:t>BIBLIOGRAFÍA</a:t>
            </a:r>
            <a:endParaRPr lang="es-ES" sz="3200" b="1" dirty="0">
              <a:solidFill>
                <a:schemeClr val="tx1"/>
              </a:solidFill>
              <a:latin typeface="Cambria" panose="02040503050406030204" pitchFamily="18" charset="0"/>
              <a:ea typeface="Cambria" panose="02040503050406030204" pitchFamily="18" charset="0"/>
              <a:cs typeface="Verdana" panose="020B0604030504040204" pitchFamily="34" charset="0"/>
            </a:endParaRPr>
          </a:p>
        </p:txBody>
      </p:sp>
      <p:sp>
        <p:nvSpPr>
          <p:cNvPr id="4" name="Rectángulo 3"/>
          <p:cNvSpPr/>
          <p:nvPr/>
        </p:nvSpPr>
        <p:spPr>
          <a:xfrm>
            <a:off x="435973" y="1060928"/>
            <a:ext cx="11196394" cy="5262979"/>
          </a:xfrm>
          <a:prstGeom prst="rect">
            <a:avLst/>
          </a:prstGeom>
        </p:spPr>
        <p:txBody>
          <a:bodyPr wrap="square">
            <a:spAutoFit/>
          </a:bodyPr>
          <a:lstStyle/>
          <a:p>
            <a:pPr>
              <a:lnSpc>
                <a:spcPct val="150000"/>
              </a:lnSpc>
            </a:pPr>
            <a:r>
              <a:rPr lang="es-ES" sz="2400" b="1" i="1" u="sng" dirty="0" smtClean="0">
                <a:latin typeface="Cambria" panose="02040503050406030204" pitchFamily="18" charset="0"/>
                <a:ea typeface="Cambria" panose="02040503050406030204" pitchFamily="18" charset="0"/>
                <a:cs typeface="Verdana" panose="020B0604030504040204" pitchFamily="34" charset="0"/>
              </a:rPr>
              <a:t>Básica: </a:t>
            </a:r>
            <a:r>
              <a:rPr lang="es-ES" sz="2400" b="1" dirty="0" smtClean="0">
                <a:latin typeface="Cambria" panose="02040503050406030204" pitchFamily="18" charset="0"/>
                <a:ea typeface="Cambria" panose="02040503050406030204" pitchFamily="18" charset="0"/>
                <a:cs typeface="Verdana" panose="020B0604030504040204" pitchFamily="34" charset="0"/>
              </a:rPr>
              <a:t>Colectivo </a:t>
            </a:r>
            <a:r>
              <a:rPr lang="es-ES" sz="2400" b="1" dirty="0">
                <a:latin typeface="Cambria" panose="02040503050406030204" pitchFamily="18" charset="0"/>
                <a:ea typeface="Cambria" panose="02040503050406030204" pitchFamily="18" charset="0"/>
                <a:cs typeface="Verdana" panose="020B0604030504040204" pitchFamily="34" charset="0"/>
              </a:rPr>
              <a:t>de autores cubanos. </a:t>
            </a:r>
            <a:r>
              <a:rPr lang="es-ES" sz="2400" b="1" dirty="0" smtClean="0">
                <a:latin typeface="Cambria" panose="02040503050406030204" pitchFamily="18" charset="0"/>
                <a:ea typeface="Cambria" panose="02040503050406030204" pitchFamily="18" charset="0"/>
                <a:cs typeface="Verdana" panose="020B0604030504040204" pitchFamily="34" charset="0"/>
              </a:rPr>
              <a:t>Morfofisiología III</a:t>
            </a:r>
            <a:r>
              <a:rPr lang="es-ES" sz="2400" b="1" dirty="0">
                <a:latin typeface="Cambria" panose="02040503050406030204" pitchFamily="18" charset="0"/>
                <a:ea typeface="Cambria" panose="02040503050406030204" pitchFamily="18" charset="0"/>
                <a:cs typeface="Verdana" panose="020B0604030504040204" pitchFamily="34" charset="0"/>
              </a:rPr>
              <a:t>. </a:t>
            </a:r>
            <a:r>
              <a:rPr lang="es-ES" sz="2400" b="1" dirty="0" smtClean="0">
                <a:latin typeface="Cambria" panose="02040503050406030204" pitchFamily="18" charset="0"/>
                <a:ea typeface="Cambria" panose="02040503050406030204" pitchFamily="18" charset="0"/>
                <a:cs typeface="Verdana" panose="020B0604030504040204" pitchFamily="34" charset="0"/>
              </a:rPr>
              <a:t>2007/2015.</a:t>
            </a:r>
          </a:p>
          <a:p>
            <a:pPr>
              <a:lnSpc>
                <a:spcPct val="150000"/>
              </a:lnSpc>
            </a:pPr>
            <a:r>
              <a:rPr lang="es-ES" sz="2400" b="1" i="1" u="sng" dirty="0" smtClean="0">
                <a:latin typeface="Cambria" panose="02040503050406030204" pitchFamily="18" charset="0"/>
                <a:ea typeface="Cambria" panose="02040503050406030204" pitchFamily="18" charset="0"/>
                <a:cs typeface="Verdana" panose="020B0604030504040204" pitchFamily="34" charset="0"/>
              </a:rPr>
              <a:t>Complementaria: </a:t>
            </a:r>
          </a:p>
          <a:p>
            <a:pPr marL="342900" indent="-342900">
              <a:lnSpc>
                <a:spcPct val="150000"/>
              </a:lnSpc>
              <a:buFont typeface="Wingdings" panose="05000000000000000000" pitchFamily="2" charset="2"/>
              <a:buChar char="Ø"/>
            </a:pPr>
            <a:r>
              <a:rPr lang="es-ES" sz="2400" b="1" dirty="0" smtClean="0">
                <a:latin typeface="Cambria" panose="02040503050406030204" pitchFamily="18" charset="0"/>
                <a:ea typeface="Cambria" panose="02040503050406030204" pitchFamily="18" charset="0"/>
                <a:cs typeface="Verdana" panose="020B0604030504040204" pitchFamily="34" charset="0"/>
              </a:rPr>
              <a:t>Junqueira </a:t>
            </a:r>
            <a:r>
              <a:rPr lang="es-ES" sz="2400" b="1" dirty="0">
                <a:latin typeface="Cambria" panose="02040503050406030204" pitchFamily="18" charset="0"/>
                <a:ea typeface="Cambria" panose="02040503050406030204" pitchFamily="18" charset="0"/>
                <a:cs typeface="Verdana" panose="020B0604030504040204" pitchFamily="34" charset="0"/>
              </a:rPr>
              <a:t>LC; Carneiro J. Histología Básica, 5ta. Edición, Barcelona, España. </a:t>
            </a:r>
          </a:p>
          <a:p>
            <a:pPr marL="285750" indent="-285750">
              <a:lnSpc>
                <a:spcPct val="150000"/>
              </a:lnSpc>
              <a:buFont typeface="Wingdings" panose="05000000000000000000" pitchFamily="2" charset="2"/>
              <a:buChar char="Ø"/>
            </a:pPr>
            <a:r>
              <a:rPr lang="es-ES" sz="2400" b="1" dirty="0">
                <a:latin typeface="Cambria" panose="02040503050406030204" pitchFamily="18" charset="0"/>
                <a:ea typeface="Cambria" panose="02040503050406030204" pitchFamily="18" charset="0"/>
                <a:cs typeface="Verdana" panose="020B0604030504040204" pitchFamily="34" charset="0"/>
              </a:rPr>
              <a:t>Laminario virtual de Histología </a:t>
            </a:r>
            <a:r>
              <a:rPr lang="es-ES" sz="2400" b="1" dirty="0" smtClean="0">
                <a:latin typeface="Cambria" panose="02040503050406030204" pitchFamily="18" charset="0"/>
                <a:ea typeface="Cambria" panose="02040503050406030204" pitchFamily="18" charset="0"/>
                <a:cs typeface="Verdana" panose="020B0604030504040204" pitchFamily="34" charset="0"/>
              </a:rPr>
              <a:t>III.</a:t>
            </a:r>
            <a:endParaRPr lang="es-ES" sz="2400" b="1" dirty="0">
              <a:latin typeface="Cambria" panose="02040503050406030204" pitchFamily="18" charset="0"/>
              <a:ea typeface="Cambria" panose="02040503050406030204" pitchFamily="18" charset="0"/>
              <a:cs typeface="Verdana" panose="020B0604030504040204" pitchFamily="34" charset="0"/>
            </a:endParaRPr>
          </a:p>
          <a:p>
            <a:pPr marL="285750" indent="-285750">
              <a:lnSpc>
                <a:spcPct val="150000"/>
              </a:lnSpc>
              <a:buFont typeface="Wingdings" panose="05000000000000000000" pitchFamily="2" charset="2"/>
              <a:buChar char="Ø"/>
            </a:pPr>
            <a:r>
              <a:rPr lang="es-ES" sz="2400" b="1" dirty="0">
                <a:latin typeface="Cambria" panose="02040503050406030204" pitchFamily="18" charset="0"/>
                <a:ea typeface="Cambria" panose="02040503050406030204" pitchFamily="18" charset="0"/>
                <a:cs typeface="Verdana" panose="020B0604030504040204" pitchFamily="34" charset="0"/>
              </a:rPr>
              <a:t>Materiales </a:t>
            </a:r>
            <a:r>
              <a:rPr lang="es-ES" sz="2400" b="1" dirty="0" smtClean="0">
                <a:latin typeface="Cambria" panose="02040503050406030204" pitchFamily="18" charset="0"/>
                <a:ea typeface="Cambria" panose="02040503050406030204" pitchFamily="18" charset="0"/>
                <a:cs typeface="Verdana" panose="020B0604030504040204" pitchFamily="34" charset="0"/>
              </a:rPr>
              <a:t>complementarios.</a:t>
            </a:r>
          </a:p>
          <a:p>
            <a:pPr marL="285750" indent="-285750">
              <a:lnSpc>
                <a:spcPct val="150000"/>
              </a:lnSpc>
              <a:buFont typeface="Wingdings" panose="05000000000000000000" pitchFamily="2" charset="2"/>
              <a:buChar char="Ø"/>
            </a:pPr>
            <a:r>
              <a:rPr lang="en-US" sz="2400" b="1" dirty="0" smtClean="0">
                <a:latin typeface="Cambria" panose="02040503050406030204" pitchFamily="18" charset="0"/>
                <a:ea typeface="Cambria" panose="02040503050406030204" pitchFamily="18" charset="0"/>
                <a:cs typeface="Verdana" panose="020B0604030504040204" pitchFamily="34" charset="0"/>
              </a:rPr>
              <a:t>Anatomía </a:t>
            </a:r>
            <a:r>
              <a:rPr lang="en-US" sz="2400" b="1" dirty="0">
                <a:latin typeface="Cambria" panose="02040503050406030204" pitchFamily="18" charset="0"/>
                <a:ea typeface="Cambria" panose="02040503050406030204" pitchFamily="18" charset="0"/>
                <a:cs typeface="Verdana" panose="020B0604030504040204" pitchFamily="34" charset="0"/>
              </a:rPr>
              <a:t>Humana. </a:t>
            </a:r>
            <a:r>
              <a:rPr lang="en-US" sz="2400" b="1" dirty="0" err="1">
                <a:latin typeface="Cambria" panose="02040503050406030204" pitchFamily="18" charset="0"/>
                <a:ea typeface="Cambria" panose="02040503050406030204" pitchFamily="18" charset="0"/>
                <a:cs typeface="Verdana" panose="020B0604030504040204" pitchFamily="34" charset="0"/>
              </a:rPr>
              <a:t>Prives</a:t>
            </a:r>
            <a:r>
              <a:rPr lang="en-US" sz="2400" b="1" dirty="0">
                <a:latin typeface="Cambria" panose="02040503050406030204" pitchFamily="18" charset="0"/>
                <a:ea typeface="Cambria" panose="02040503050406030204" pitchFamily="18" charset="0"/>
                <a:cs typeface="Verdana" panose="020B0604030504040204" pitchFamily="34" charset="0"/>
              </a:rPr>
              <a:t> </a:t>
            </a:r>
            <a:r>
              <a:rPr lang="en-US" sz="2400" b="1" dirty="0" err="1">
                <a:latin typeface="Cambria" panose="02040503050406030204" pitchFamily="18" charset="0"/>
                <a:ea typeface="Cambria" panose="02040503050406030204" pitchFamily="18" charset="0"/>
                <a:cs typeface="Verdana" panose="020B0604030504040204" pitchFamily="34" charset="0"/>
              </a:rPr>
              <a:t>Tomo</a:t>
            </a:r>
            <a:r>
              <a:rPr lang="en-US" sz="2400" b="1" dirty="0">
                <a:latin typeface="Cambria" panose="02040503050406030204" pitchFamily="18" charset="0"/>
                <a:ea typeface="Cambria" panose="02040503050406030204" pitchFamily="18" charset="0"/>
                <a:cs typeface="Verdana" panose="020B0604030504040204" pitchFamily="34" charset="0"/>
              </a:rPr>
              <a:t> II. </a:t>
            </a:r>
            <a:endParaRPr lang="en-US" sz="2400" b="1" dirty="0" smtClean="0">
              <a:latin typeface="Cambria" panose="02040503050406030204" pitchFamily="18" charset="0"/>
              <a:ea typeface="Cambria" panose="02040503050406030204" pitchFamily="18" charset="0"/>
              <a:cs typeface="Verdana" panose="020B0604030504040204" pitchFamily="34" charset="0"/>
            </a:endParaRPr>
          </a:p>
          <a:p>
            <a:pPr marL="285750" indent="-285750">
              <a:lnSpc>
                <a:spcPct val="150000"/>
              </a:lnSpc>
              <a:buFont typeface="Wingdings" panose="05000000000000000000" pitchFamily="2" charset="2"/>
              <a:buChar char="Ø"/>
            </a:pPr>
            <a:r>
              <a:rPr lang="en-US" sz="2400" b="1" dirty="0" smtClean="0">
                <a:latin typeface="Cambria" panose="02040503050406030204" pitchFamily="18" charset="0"/>
                <a:ea typeface="Cambria" panose="02040503050406030204" pitchFamily="18" charset="0"/>
                <a:cs typeface="Verdana" panose="020B0604030504040204" pitchFamily="34" charset="0"/>
              </a:rPr>
              <a:t>Atlas </a:t>
            </a:r>
            <a:r>
              <a:rPr lang="en-US" sz="2400" b="1" dirty="0">
                <a:latin typeface="Cambria" panose="02040503050406030204" pitchFamily="18" charset="0"/>
                <a:ea typeface="Cambria" panose="02040503050406030204" pitchFamily="18" charset="0"/>
                <a:cs typeface="Verdana" panose="020B0604030504040204" pitchFamily="34" charset="0"/>
              </a:rPr>
              <a:t>de Anatomía Humana. </a:t>
            </a:r>
            <a:r>
              <a:rPr lang="en-US" sz="2400" b="1" dirty="0" err="1">
                <a:latin typeface="Cambria" panose="02040503050406030204" pitchFamily="18" charset="0"/>
                <a:ea typeface="Cambria" panose="02040503050406030204" pitchFamily="18" charset="0"/>
                <a:cs typeface="Verdana" panose="020B0604030504040204" pitchFamily="34" charset="0"/>
              </a:rPr>
              <a:t>Sinelnikov</a:t>
            </a:r>
            <a:r>
              <a:rPr lang="en-US" sz="2400" b="1" dirty="0">
                <a:latin typeface="Cambria" panose="02040503050406030204" pitchFamily="18" charset="0"/>
                <a:ea typeface="Cambria" panose="02040503050406030204" pitchFamily="18" charset="0"/>
                <a:cs typeface="Verdana" panose="020B0604030504040204" pitchFamily="34" charset="0"/>
              </a:rPr>
              <a:t>. </a:t>
            </a:r>
            <a:r>
              <a:rPr lang="en-US" sz="2400" b="1" dirty="0" err="1">
                <a:latin typeface="Cambria" panose="02040503050406030204" pitchFamily="18" charset="0"/>
                <a:ea typeface="Cambria" panose="02040503050406030204" pitchFamily="18" charset="0"/>
                <a:cs typeface="Verdana" panose="020B0604030504040204" pitchFamily="34" charset="0"/>
              </a:rPr>
              <a:t>Tomo</a:t>
            </a:r>
            <a:r>
              <a:rPr lang="en-US" sz="2400" b="1" dirty="0">
                <a:latin typeface="Cambria" panose="02040503050406030204" pitchFamily="18" charset="0"/>
                <a:ea typeface="Cambria" panose="02040503050406030204" pitchFamily="18" charset="0"/>
                <a:cs typeface="Verdana" panose="020B0604030504040204" pitchFamily="34" charset="0"/>
              </a:rPr>
              <a:t> </a:t>
            </a:r>
            <a:r>
              <a:rPr lang="en-US" sz="2400" b="1" dirty="0" smtClean="0">
                <a:latin typeface="Cambria" panose="02040503050406030204" pitchFamily="18" charset="0"/>
                <a:ea typeface="Cambria" panose="02040503050406030204" pitchFamily="18" charset="0"/>
                <a:cs typeface="Verdana" panose="020B0604030504040204" pitchFamily="34" charset="0"/>
              </a:rPr>
              <a:t>III</a:t>
            </a:r>
            <a:endParaRPr lang="en-US" sz="2400" b="1" dirty="0">
              <a:latin typeface="Cambria" panose="02040503050406030204" pitchFamily="18" charset="0"/>
              <a:ea typeface="Cambria" panose="02040503050406030204" pitchFamily="18" charset="0"/>
              <a:cs typeface="Verdana" panose="020B0604030504040204" pitchFamily="34" charset="0"/>
            </a:endParaRPr>
          </a:p>
          <a:p>
            <a:pPr marL="285750" indent="-285750">
              <a:lnSpc>
                <a:spcPct val="150000"/>
              </a:lnSpc>
              <a:buFont typeface="Wingdings" panose="05000000000000000000" pitchFamily="2" charset="2"/>
              <a:buChar char="Ø"/>
            </a:pPr>
            <a:r>
              <a:rPr lang="en-US" sz="2400" b="1" dirty="0" err="1" smtClean="0">
                <a:latin typeface="Cambria" panose="02040503050406030204" pitchFamily="18" charset="0"/>
                <a:ea typeface="Cambria" panose="02040503050406030204" pitchFamily="18" charset="0"/>
                <a:cs typeface="Verdana" panose="020B0604030504040204" pitchFamily="34" charset="0"/>
              </a:rPr>
              <a:t>Folleto</a:t>
            </a:r>
            <a:r>
              <a:rPr lang="en-US" sz="2400" b="1" dirty="0" smtClean="0">
                <a:latin typeface="Cambria" panose="02040503050406030204" pitchFamily="18" charset="0"/>
                <a:ea typeface="Cambria" panose="02040503050406030204" pitchFamily="18" charset="0"/>
                <a:cs typeface="Verdana" panose="020B0604030504040204" pitchFamily="34" charset="0"/>
              </a:rPr>
              <a:t> </a:t>
            </a:r>
            <a:r>
              <a:rPr lang="en-US" sz="2400" b="1" dirty="0" err="1">
                <a:latin typeface="Cambria" panose="02040503050406030204" pitchFamily="18" charset="0"/>
                <a:ea typeface="Cambria" panose="02040503050406030204" pitchFamily="18" charset="0"/>
                <a:cs typeface="Verdana" panose="020B0604030504040204" pitchFamily="34" charset="0"/>
              </a:rPr>
              <a:t>Complementario</a:t>
            </a:r>
            <a:r>
              <a:rPr lang="en-US" sz="2400" b="1" dirty="0">
                <a:latin typeface="Cambria" panose="02040503050406030204" pitchFamily="18" charset="0"/>
                <a:ea typeface="Cambria" panose="02040503050406030204" pitchFamily="18" charset="0"/>
                <a:cs typeface="Verdana" panose="020B0604030504040204" pitchFamily="34" charset="0"/>
              </a:rPr>
              <a:t> de Anatomía II (</a:t>
            </a:r>
            <a:r>
              <a:rPr lang="en-US" sz="2400" b="1" dirty="0" err="1">
                <a:latin typeface="Cambria" panose="02040503050406030204" pitchFamily="18" charset="0"/>
                <a:ea typeface="Cambria" panose="02040503050406030204" pitchFamily="18" charset="0"/>
                <a:cs typeface="Verdana" panose="020B0604030504040204" pitchFamily="34" charset="0"/>
              </a:rPr>
              <a:t>Mediastino</a:t>
            </a:r>
            <a:r>
              <a:rPr lang="en-US" sz="2400" b="1" dirty="0">
                <a:latin typeface="Cambria" panose="02040503050406030204" pitchFamily="18" charset="0"/>
                <a:ea typeface="Cambria" panose="02040503050406030204" pitchFamily="18" charset="0"/>
                <a:cs typeface="Verdana" panose="020B0604030504040204" pitchFamily="34" charset="0"/>
              </a:rPr>
              <a:t>). </a:t>
            </a:r>
          </a:p>
          <a:p>
            <a:pPr marL="285750" indent="-285750">
              <a:lnSpc>
                <a:spcPct val="200000"/>
              </a:lnSpc>
              <a:buFont typeface="Wingdings" panose="05000000000000000000" pitchFamily="2" charset="2"/>
              <a:buChar char="Ø"/>
            </a:pPr>
            <a:endParaRPr lang="es-E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18976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820047" y="200819"/>
            <a:ext cx="6877050" cy="4000500"/>
          </a:xfrm>
          <a:prstGeom prst="rect">
            <a:avLst/>
          </a:prstGeom>
        </p:spPr>
      </p:pic>
      <p:grpSp>
        <p:nvGrpSpPr>
          <p:cNvPr id="2" name="Group 17"/>
          <p:cNvGrpSpPr>
            <a:grpSpLocks/>
          </p:cNvGrpSpPr>
          <p:nvPr/>
        </p:nvGrpSpPr>
        <p:grpSpPr bwMode="auto">
          <a:xfrm>
            <a:off x="3842627" y="2643090"/>
            <a:ext cx="1516063" cy="1130300"/>
            <a:chOff x="2367" y="3062"/>
            <a:chExt cx="955" cy="712"/>
          </a:xfrm>
        </p:grpSpPr>
        <p:sp>
          <p:nvSpPr>
            <p:cNvPr id="202757" name="Text Box 5"/>
            <p:cNvSpPr txBox="1">
              <a:spLocks noChangeArrowheads="1"/>
            </p:cNvSpPr>
            <p:nvPr/>
          </p:nvSpPr>
          <p:spPr bwMode="auto">
            <a:xfrm>
              <a:off x="2367" y="3328"/>
              <a:ext cx="955" cy="446"/>
            </a:xfrm>
            <a:prstGeom prst="rect">
              <a:avLst/>
            </a:prstGeom>
            <a:noFill/>
            <a:ln w="9525">
              <a:noFill/>
              <a:miter lim="800000"/>
              <a:headEnd/>
              <a:tailEnd/>
            </a:ln>
            <a:effectLst/>
          </p:spPr>
          <p:txBody>
            <a:bodyPr wrap="none">
              <a:spAutoFit/>
            </a:bodyPr>
            <a:lstStyle/>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Bronquios</a:t>
              </a:r>
            </a:p>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principales</a:t>
              </a:r>
            </a:p>
          </p:txBody>
        </p:sp>
        <p:sp>
          <p:nvSpPr>
            <p:cNvPr id="6154" name="Line 6"/>
            <p:cNvSpPr>
              <a:spLocks noChangeShapeType="1"/>
            </p:cNvSpPr>
            <p:nvPr/>
          </p:nvSpPr>
          <p:spPr bwMode="auto">
            <a:xfrm flipV="1">
              <a:off x="2861" y="3158"/>
              <a:ext cx="160" cy="168"/>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6155" name="Line 7"/>
            <p:cNvSpPr>
              <a:spLocks noChangeShapeType="1"/>
            </p:cNvSpPr>
            <p:nvPr/>
          </p:nvSpPr>
          <p:spPr bwMode="auto">
            <a:xfrm flipH="1" flipV="1">
              <a:off x="2592" y="3062"/>
              <a:ext cx="130" cy="279"/>
            </a:xfrm>
            <a:prstGeom prst="line">
              <a:avLst/>
            </a:prstGeom>
            <a:noFill/>
            <a:ln w="38100">
              <a:solidFill>
                <a:srgbClr val="0303FF"/>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3" name="Group 15"/>
          <p:cNvGrpSpPr>
            <a:grpSpLocks/>
          </p:cNvGrpSpPr>
          <p:nvPr/>
        </p:nvGrpSpPr>
        <p:grpSpPr bwMode="auto">
          <a:xfrm>
            <a:off x="390746" y="2925371"/>
            <a:ext cx="2786064" cy="3504027"/>
            <a:chOff x="204" y="2613"/>
            <a:chExt cx="1755" cy="1495"/>
          </a:xfrm>
          <a:solidFill>
            <a:schemeClr val="accent2">
              <a:lumMod val="40000"/>
              <a:lumOff val="60000"/>
            </a:schemeClr>
          </a:solidFill>
        </p:grpSpPr>
        <p:sp>
          <p:nvSpPr>
            <p:cNvPr id="202761" name="AutoShape 9"/>
            <p:cNvSpPr>
              <a:spLocks noChangeArrowheads="1"/>
            </p:cNvSpPr>
            <p:nvPr/>
          </p:nvSpPr>
          <p:spPr bwMode="auto">
            <a:xfrm rot="4575334">
              <a:off x="1035" y="2177"/>
              <a:ext cx="297" cy="1169"/>
            </a:xfrm>
            <a:prstGeom prst="curvedRightArrow">
              <a:avLst>
                <a:gd name="adj1" fmla="val 61365"/>
                <a:gd name="adj2" fmla="val 97935"/>
                <a:gd name="adj3" fmla="val 33333"/>
              </a:avLst>
            </a:prstGeom>
            <a:grpFill/>
            <a:ln w="76200">
              <a:solidFill>
                <a:srgbClr val="0066FF"/>
              </a:solidFill>
              <a:miter lim="800000"/>
              <a:headEnd/>
              <a:tailEnd/>
            </a:ln>
            <a:effectLst>
              <a:outerShdw dist="104727" dir="6242175"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sp>
          <p:nvSpPr>
            <p:cNvPr id="202762" name="Rectangle 10"/>
            <p:cNvSpPr>
              <a:spLocks noChangeArrowheads="1"/>
            </p:cNvSpPr>
            <p:nvPr/>
          </p:nvSpPr>
          <p:spPr bwMode="auto">
            <a:xfrm>
              <a:off x="204" y="3072"/>
              <a:ext cx="1755" cy="1036"/>
            </a:xfrm>
            <a:prstGeom prst="rect">
              <a:avLst/>
            </a:prstGeom>
            <a:grpFill/>
            <a:ln w="76200" algn="ctr">
              <a:solidFill>
                <a:srgbClr val="0066FF"/>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6-8 anillos</a:t>
              </a:r>
            </a:p>
            <a:p>
              <a:pPr algn="ctr">
                <a:defRPr/>
              </a:pPr>
              <a:r>
                <a:rPr lang="es-ES" sz="2000" b="1" dirty="0">
                  <a:solidFill>
                    <a:srgbClr val="000000"/>
                  </a:solidFill>
                  <a:latin typeface="Cambria" panose="02040503050406030204" pitchFamily="18" charset="0"/>
                  <a:ea typeface="Cambria" panose="02040503050406030204" pitchFamily="18" charset="0"/>
                </a:rPr>
                <a:t>Más corto</a:t>
              </a:r>
            </a:p>
            <a:p>
              <a:pPr algn="ctr">
                <a:defRPr/>
              </a:pPr>
              <a:r>
                <a:rPr lang="es-ES" sz="2000" b="1" dirty="0">
                  <a:solidFill>
                    <a:srgbClr val="000000"/>
                  </a:solidFill>
                  <a:latin typeface="Cambria" panose="02040503050406030204" pitchFamily="18" charset="0"/>
                  <a:ea typeface="Cambria" panose="02040503050406030204" pitchFamily="18" charset="0"/>
                </a:rPr>
                <a:t>Más ancho</a:t>
              </a:r>
            </a:p>
            <a:p>
              <a:pPr algn="ctr">
                <a:defRPr/>
              </a:pPr>
              <a:r>
                <a:rPr lang="en-US" sz="2000" b="1" dirty="0">
                  <a:solidFill>
                    <a:srgbClr val="000000"/>
                  </a:solidFill>
                  <a:latin typeface="Cambria" panose="02040503050406030204" pitchFamily="18" charset="0"/>
                  <a:ea typeface="Cambria" panose="02040503050406030204" pitchFamily="18" charset="0"/>
                </a:rPr>
                <a:t>Mayor </a:t>
              </a:r>
              <a:r>
                <a:rPr lang="es-ES" sz="2000" b="1" dirty="0">
                  <a:solidFill>
                    <a:srgbClr val="000000"/>
                  </a:solidFill>
                  <a:latin typeface="Cambria" panose="02040503050406030204" pitchFamily="18" charset="0"/>
                  <a:ea typeface="Cambria" panose="02040503050406030204" pitchFamily="18" charset="0"/>
                </a:rPr>
                <a:t>diámetro</a:t>
              </a:r>
            </a:p>
            <a:p>
              <a:pPr algn="ctr">
                <a:defRPr/>
              </a:pPr>
              <a:r>
                <a:rPr lang="es-ES" sz="2000" b="1" dirty="0">
                  <a:solidFill>
                    <a:srgbClr val="000000"/>
                  </a:solidFill>
                  <a:latin typeface="Cambria" panose="02040503050406030204" pitchFamily="18" charset="0"/>
                  <a:ea typeface="Cambria" panose="02040503050406030204" pitchFamily="18" charset="0"/>
                </a:rPr>
                <a:t>Más vertical</a:t>
              </a:r>
            </a:p>
            <a:p>
              <a:pPr algn="ctr">
                <a:defRPr/>
              </a:pPr>
              <a:r>
                <a:rPr lang="en-US" sz="2000" b="1" dirty="0" err="1">
                  <a:solidFill>
                    <a:srgbClr val="000000"/>
                  </a:solidFill>
                  <a:latin typeface="Cambria" panose="02040503050406030204" pitchFamily="18" charset="0"/>
                  <a:ea typeface="Cambria" panose="02040503050406030204" pitchFamily="18" charset="0"/>
                </a:rPr>
                <a:t>Relacionado</a:t>
              </a:r>
              <a:r>
                <a:rPr lang="en-US" sz="2000" b="1" dirty="0">
                  <a:solidFill>
                    <a:srgbClr val="000000"/>
                  </a:solidFill>
                  <a:latin typeface="Cambria" panose="02040503050406030204" pitchFamily="18" charset="0"/>
                  <a:ea typeface="Cambria" panose="02040503050406030204" pitchFamily="18" charset="0"/>
                </a:rPr>
                <a:t> con el </a:t>
              </a:r>
            </a:p>
            <a:p>
              <a:pPr algn="ctr">
                <a:defRPr/>
              </a:pPr>
              <a:r>
                <a:rPr lang="en-US" sz="2000" b="1" dirty="0" err="1">
                  <a:solidFill>
                    <a:srgbClr val="000000"/>
                  </a:solidFill>
                  <a:latin typeface="Cambria" panose="02040503050406030204" pitchFamily="18" charset="0"/>
                  <a:ea typeface="Cambria" panose="02040503050406030204" pitchFamily="18" charset="0"/>
                </a:rPr>
                <a:t>cayado</a:t>
              </a:r>
              <a:r>
                <a:rPr lang="en-US" sz="2000" b="1" dirty="0">
                  <a:solidFill>
                    <a:srgbClr val="000000"/>
                  </a:solidFill>
                  <a:latin typeface="Cambria" panose="02040503050406030204" pitchFamily="18" charset="0"/>
                  <a:ea typeface="Cambria" panose="02040503050406030204" pitchFamily="18" charset="0"/>
                </a:rPr>
                <a:t> de la V. </a:t>
              </a:r>
              <a:r>
                <a:rPr lang="en-US" sz="2000" b="1" dirty="0" err="1">
                  <a:solidFill>
                    <a:srgbClr val="000000"/>
                  </a:solidFill>
                  <a:latin typeface="Cambria" panose="02040503050406030204" pitchFamily="18" charset="0"/>
                  <a:ea typeface="Cambria" panose="02040503050406030204" pitchFamily="18" charset="0"/>
                </a:rPr>
                <a:t>Acigos</a:t>
              </a:r>
              <a:endParaRPr lang="es-ES" sz="2000" b="1" dirty="0">
                <a:solidFill>
                  <a:srgbClr val="000000"/>
                </a:solidFill>
                <a:latin typeface="Cambria" panose="02040503050406030204" pitchFamily="18" charset="0"/>
                <a:ea typeface="Cambria" panose="02040503050406030204" pitchFamily="18" charset="0"/>
              </a:endParaRPr>
            </a:p>
          </p:txBody>
        </p:sp>
      </p:grpSp>
      <p:grpSp>
        <p:nvGrpSpPr>
          <p:cNvPr id="4" name="Group 16"/>
          <p:cNvGrpSpPr>
            <a:grpSpLocks/>
          </p:cNvGrpSpPr>
          <p:nvPr/>
        </p:nvGrpSpPr>
        <p:grpSpPr bwMode="auto">
          <a:xfrm>
            <a:off x="9456749" y="2928935"/>
            <a:ext cx="2500313" cy="3357563"/>
            <a:chOff x="4047" y="2704"/>
            <a:chExt cx="1575" cy="2115"/>
          </a:xfrm>
          <a:solidFill>
            <a:srgbClr val="FF99FF"/>
          </a:solidFill>
        </p:grpSpPr>
        <p:sp>
          <p:nvSpPr>
            <p:cNvPr id="202764" name="Rectangle 12"/>
            <p:cNvSpPr>
              <a:spLocks noChangeArrowheads="1"/>
            </p:cNvSpPr>
            <p:nvPr/>
          </p:nvSpPr>
          <p:spPr bwMode="auto">
            <a:xfrm>
              <a:off x="4047" y="3339"/>
              <a:ext cx="1575" cy="1480"/>
            </a:xfrm>
            <a:prstGeom prst="rect">
              <a:avLst/>
            </a:prstGeom>
            <a:grpFill/>
            <a:ln w="76200" algn="ctr">
              <a:solidFill>
                <a:srgbClr val="0066FF"/>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9-12 anillos</a:t>
              </a:r>
            </a:p>
            <a:p>
              <a:pPr algn="ctr">
                <a:defRPr/>
              </a:pPr>
              <a:r>
                <a:rPr lang="es-ES" sz="2000" b="1" dirty="0">
                  <a:solidFill>
                    <a:srgbClr val="000000"/>
                  </a:solidFill>
                  <a:latin typeface="Cambria" panose="02040503050406030204" pitchFamily="18" charset="0"/>
                  <a:ea typeface="Cambria" panose="02040503050406030204" pitchFamily="18" charset="0"/>
                </a:rPr>
                <a:t>Más largo</a:t>
              </a:r>
            </a:p>
            <a:p>
              <a:pPr algn="ctr">
                <a:defRPr/>
              </a:pPr>
              <a:r>
                <a:rPr lang="es-ES" sz="2000" b="1" dirty="0">
                  <a:solidFill>
                    <a:srgbClr val="000000"/>
                  </a:solidFill>
                  <a:latin typeface="Cambria" panose="02040503050406030204" pitchFamily="18" charset="0"/>
                  <a:ea typeface="Cambria" panose="02040503050406030204" pitchFamily="18" charset="0"/>
                </a:rPr>
                <a:t>Más estrecho</a:t>
              </a:r>
            </a:p>
            <a:p>
              <a:pPr algn="ctr">
                <a:defRPr/>
              </a:pPr>
              <a:r>
                <a:rPr lang="en-US" sz="2000" b="1" dirty="0" err="1">
                  <a:solidFill>
                    <a:srgbClr val="000000"/>
                  </a:solidFill>
                  <a:latin typeface="Cambria" panose="02040503050406030204" pitchFamily="18" charset="0"/>
                  <a:ea typeface="Cambria" panose="02040503050406030204" pitchFamily="18" charset="0"/>
                </a:rPr>
                <a:t>Menor</a:t>
              </a:r>
              <a:r>
                <a:rPr lang="en-US" sz="2000" b="1" dirty="0">
                  <a:solidFill>
                    <a:srgbClr val="000000"/>
                  </a:solidFill>
                  <a:latin typeface="Cambria" panose="02040503050406030204" pitchFamily="18" charset="0"/>
                  <a:ea typeface="Cambria" panose="02040503050406030204" pitchFamily="18" charset="0"/>
                </a:rPr>
                <a:t> </a:t>
              </a:r>
              <a:r>
                <a:rPr lang="es-ES" sz="2000" b="1" dirty="0">
                  <a:solidFill>
                    <a:srgbClr val="000000"/>
                  </a:solidFill>
                  <a:latin typeface="Cambria" panose="02040503050406030204" pitchFamily="18" charset="0"/>
                  <a:ea typeface="Cambria" panose="02040503050406030204" pitchFamily="18" charset="0"/>
                </a:rPr>
                <a:t>diámetro</a:t>
              </a:r>
            </a:p>
            <a:p>
              <a:pPr algn="ctr">
                <a:defRPr/>
              </a:pPr>
              <a:r>
                <a:rPr lang="es-ES" sz="2000" b="1" dirty="0">
                  <a:solidFill>
                    <a:srgbClr val="000000"/>
                  </a:solidFill>
                  <a:latin typeface="Cambria" panose="02040503050406030204" pitchFamily="18" charset="0"/>
                  <a:ea typeface="Cambria" panose="02040503050406030204" pitchFamily="18" charset="0"/>
                </a:rPr>
                <a:t>Más horizontal</a:t>
              </a:r>
            </a:p>
            <a:p>
              <a:pPr algn="ctr">
                <a:defRPr/>
              </a:pPr>
              <a:r>
                <a:rPr lang="en-US" sz="2000" b="1" dirty="0" err="1">
                  <a:solidFill>
                    <a:srgbClr val="000000"/>
                  </a:solidFill>
                  <a:latin typeface="Cambria" panose="02040503050406030204" pitchFamily="18" charset="0"/>
                  <a:ea typeface="Cambria" panose="02040503050406030204" pitchFamily="18" charset="0"/>
                </a:rPr>
                <a:t>Relacionado</a:t>
              </a:r>
              <a:r>
                <a:rPr lang="en-US" sz="2000" b="1" dirty="0">
                  <a:solidFill>
                    <a:srgbClr val="000000"/>
                  </a:solidFill>
                  <a:latin typeface="Cambria" panose="02040503050406030204" pitchFamily="18" charset="0"/>
                  <a:ea typeface="Cambria" panose="02040503050406030204" pitchFamily="18" charset="0"/>
                </a:rPr>
                <a:t> con el </a:t>
              </a:r>
            </a:p>
            <a:p>
              <a:pPr algn="ctr">
                <a:defRPr/>
              </a:pPr>
              <a:r>
                <a:rPr lang="en-US" sz="2000" b="1" dirty="0" err="1">
                  <a:solidFill>
                    <a:srgbClr val="000000"/>
                  </a:solidFill>
                  <a:latin typeface="Cambria" panose="02040503050406030204" pitchFamily="18" charset="0"/>
                  <a:ea typeface="Cambria" panose="02040503050406030204" pitchFamily="18" charset="0"/>
                </a:rPr>
                <a:t>Cayado</a:t>
              </a:r>
              <a:r>
                <a:rPr lang="en-US" sz="2000" b="1" dirty="0">
                  <a:solidFill>
                    <a:srgbClr val="000000"/>
                  </a:solidFill>
                  <a:latin typeface="Cambria" panose="02040503050406030204" pitchFamily="18" charset="0"/>
                  <a:ea typeface="Cambria" panose="02040503050406030204" pitchFamily="18" charset="0"/>
                </a:rPr>
                <a:t> </a:t>
              </a:r>
              <a:r>
                <a:rPr lang="en-US" sz="2000" b="1" dirty="0" err="1" smtClean="0">
                  <a:solidFill>
                    <a:srgbClr val="000000"/>
                  </a:solidFill>
                  <a:latin typeface="Cambria" panose="02040503050406030204" pitchFamily="18" charset="0"/>
                  <a:ea typeface="Cambria" panose="02040503050406030204" pitchFamily="18" charset="0"/>
                </a:rPr>
                <a:t>Aórtico</a:t>
              </a:r>
              <a:endParaRPr lang="es-ES" sz="2000" b="1" dirty="0">
                <a:solidFill>
                  <a:srgbClr val="000000"/>
                </a:solidFill>
                <a:latin typeface="Cambria" panose="02040503050406030204" pitchFamily="18" charset="0"/>
                <a:ea typeface="Cambria" panose="02040503050406030204" pitchFamily="18" charset="0"/>
              </a:endParaRPr>
            </a:p>
          </p:txBody>
        </p:sp>
        <p:sp>
          <p:nvSpPr>
            <p:cNvPr id="202766" name="AutoShape 14"/>
            <p:cNvSpPr>
              <a:spLocks noChangeArrowheads="1"/>
            </p:cNvSpPr>
            <p:nvPr/>
          </p:nvSpPr>
          <p:spPr bwMode="auto">
            <a:xfrm rot="16675615" flipH="1">
              <a:off x="4544" y="2310"/>
              <a:ext cx="381" cy="1169"/>
            </a:xfrm>
            <a:prstGeom prst="curvedRightArrow">
              <a:avLst>
                <a:gd name="adj1" fmla="val 61365"/>
                <a:gd name="adj2" fmla="val 122730"/>
                <a:gd name="adj3" fmla="val 33333"/>
              </a:avLst>
            </a:prstGeom>
            <a:grpFill/>
            <a:ln w="76200">
              <a:solidFill>
                <a:srgbClr val="0066FF"/>
              </a:solidFill>
              <a:miter lim="800000"/>
              <a:headEnd/>
              <a:tailEnd/>
            </a:ln>
            <a:effectLst>
              <a:outerShdw dist="104727" dir="6242175"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grpSp>
      <p:sp>
        <p:nvSpPr>
          <p:cNvPr id="15" name="Text Box 5"/>
          <p:cNvSpPr txBox="1">
            <a:spLocks noChangeArrowheads="1"/>
          </p:cNvSpPr>
          <p:nvPr/>
        </p:nvSpPr>
        <p:spPr bwMode="auto">
          <a:xfrm>
            <a:off x="1344280" y="1428750"/>
            <a:ext cx="1550987" cy="1200150"/>
          </a:xfrm>
          <a:prstGeom prst="rect">
            <a:avLst/>
          </a:prstGeom>
          <a:noFill/>
          <a:ln w="9525">
            <a:noFill/>
            <a:miter lim="800000"/>
            <a:headEnd/>
            <a:tailEnd/>
          </a:ln>
          <a:effectLst/>
        </p:spPr>
        <p:txBody>
          <a:bodyPr wrap="none">
            <a:spAutoFit/>
          </a:bodyPr>
          <a:lstStyle/>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a:t>
            </a:r>
          </a:p>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a:t>
            </a:r>
          </a:p>
          <a:p>
            <a:pPr>
              <a:defRPr/>
            </a:pPr>
            <a:r>
              <a:rPr lang="en-US" sz="2400" b="1" dirty="0" err="1">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Derecho</a:t>
            </a:r>
            <a:endPar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p:txBody>
      </p:sp>
      <p:sp>
        <p:nvSpPr>
          <p:cNvPr id="16" name="Text Box 5"/>
          <p:cNvSpPr txBox="1">
            <a:spLocks noChangeArrowheads="1"/>
          </p:cNvSpPr>
          <p:nvPr/>
        </p:nvSpPr>
        <p:spPr bwMode="auto">
          <a:xfrm>
            <a:off x="9627264" y="1609476"/>
            <a:ext cx="1563570" cy="1200329"/>
          </a:xfrm>
          <a:prstGeom prst="rect">
            <a:avLst/>
          </a:prstGeom>
          <a:noFill/>
          <a:ln w="9525">
            <a:noFill/>
            <a:miter lim="800000"/>
            <a:headEnd/>
            <a:tailEnd/>
          </a:ln>
          <a:effectLst/>
        </p:spPr>
        <p:txBody>
          <a:bodyPr wrap="none">
            <a:spAutoFit/>
          </a:bodyPr>
          <a:lstStyle/>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a:t>
            </a:r>
          </a:p>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 </a:t>
            </a:r>
            <a:endParaRPr lang="es-ES" sz="24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a:p>
            <a:pPr>
              <a:defRPr/>
            </a:pPr>
            <a:r>
              <a:rPr lang="es-ES" sz="24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Izquierdo</a:t>
            </a:r>
            <a:endPar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p:txBody>
      </p:sp>
      <p:sp>
        <p:nvSpPr>
          <p:cNvPr id="17" name="16 Rectángulo"/>
          <p:cNvSpPr/>
          <p:nvPr/>
        </p:nvSpPr>
        <p:spPr>
          <a:xfrm>
            <a:off x="4549936" y="285750"/>
            <a:ext cx="3229154" cy="1077218"/>
          </a:xfrm>
          <a:prstGeom prst="rect">
            <a:avLst/>
          </a:prstGeom>
        </p:spPr>
        <p:txBody>
          <a:bodyPr wrap="none">
            <a:spAutoFit/>
          </a:bodyPr>
          <a:lstStyle/>
          <a:p>
            <a:pPr algn="ctr">
              <a:defRPr/>
            </a:pPr>
            <a:r>
              <a:rPr lang="es-ES" sz="3200" b="1" dirty="0" smtClean="0">
                <a:solidFill>
                  <a:srgbClr val="000000"/>
                </a:solidFill>
                <a:effectLst>
                  <a:outerShdw blurRad="38100" dist="38100" dir="2700000" algn="tl">
                    <a:srgbClr val="FFFFFF"/>
                  </a:outerShdw>
                </a:effectLst>
                <a:latin typeface="Arial Black" pitchFamily="34" charset="0"/>
              </a:rPr>
              <a:t>BRONQUIOS</a:t>
            </a:r>
          </a:p>
          <a:p>
            <a:pPr algn="ctr">
              <a:defRPr/>
            </a:pPr>
            <a:r>
              <a:rPr lang="es-MX" sz="3200" b="1" dirty="0" smtClean="0">
                <a:solidFill>
                  <a:srgbClr val="000000"/>
                </a:solidFill>
                <a:effectLst>
                  <a:outerShdw blurRad="38100" dist="38100" dir="2700000" algn="tl">
                    <a:srgbClr val="FFFFFF"/>
                  </a:outerShdw>
                </a:effectLst>
                <a:latin typeface="Arial Black" pitchFamily="34" charset="0"/>
              </a:rPr>
              <a:t>PRINCIPALES</a:t>
            </a:r>
            <a:endParaRPr lang="es-ES" sz="3200" b="1" dirty="0">
              <a:solidFill>
                <a:srgbClr val="000000"/>
              </a:solidFill>
              <a:effectLst>
                <a:outerShdw blurRad="38100" dist="38100" dir="2700000" algn="tl">
                  <a:srgbClr val="FFFFFF"/>
                </a:outerShdw>
              </a:effectLst>
              <a:latin typeface="Arial Black" pitchFamily="34" charset="0"/>
            </a:endParaRPr>
          </a:p>
        </p:txBody>
      </p:sp>
      <p:grpSp>
        <p:nvGrpSpPr>
          <p:cNvPr id="19" name="Group 17"/>
          <p:cNvGrpSpPr>
            <a:grpSpLocks/>
          </p:cNvGrpSpPr>
          <p:nvPr/>
        </p:nvGrpSpPr>
        <p:grpSpPr bwMode="auto">
          <a:xfrm>
            <a:off x="7069941" y="2519368"/>
            <a:ext cx="1516063" cy="1474789"/>
            <a:chOff x="2232" y="3041"/>
            <a:chExt cx="955" cy="929"/>
          </a:xfrm>
        </p:grpSpPr>
        <p:sp>
          <p:nvSpPr>
            <p:cNvPr id="20" name="Text Box 5"/>
            <p:cNvSpPr txBox="1">
              <a:spLocks noChangeArrowheads="1"/>
            </p:cNvSpPr>
            <p:nvPr/>
          </p:nvSpPr>
          <p:spPr bwMode="auto">
            <a:xfrm>
              <a:off x="2232" y="3524"/>
              <a:ext cx="955" cy="446"/>
            </a:xfrm>
            <a:prstGeom prst="rect">
              <a:avLst/>
            </a:prstGeom>
            <a:noFill/>
            <a:ln w="9525">
              <a:noFill/>
              <a:miter lim="800000"/>
              <a:headEnd/>
              <a:tailEnd/>
            </a:ln>
            <a:effectLst/>
          </p:spPr>
          <p:txBody>
            <a:bodyPr wrap="none">
              <a:spAutoFit/>
            </a:bodyPr>
            <a:lstStyle/>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Bronquios</a:t>
              </a:r>
            </a:p>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principales</a:t>
              </a:r>
            </a:p>
          </p:txBody>
        </p:sp>
        <p:sp>
          <p:nvSpPr>
            <p:cNvPr id="21" name="Line 6"/>
            <p:cNvSpPr>
              <a:spLocks noChangeShapeType="1"/>
            </p:cNvSpPr>
            <p:nvPr/>
          </p:nvSpPr>
          <p:spPr bwMode="auto">
            <a:xfrm flipH="1" flipV="1">
              <a:off x="2477" y="3077"/>
              <a:ext cx="200" cy="442"/>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2" name="Line 7"/>
            <p:cNvSpPr>
              <a:spLocks noChangeShapeType="1"/>
            </p:cNvSpPr>
            <p:nvPr/>
          </p:nvSpPr>
          <p:spPr bwMode="auto">
            <a:xfrm flipV="1">
              <a:off x="2851" y="3041"/>
              <a:ext cx="123" cy="478"/>
            </a:xfrm>
            <a:prstGeom prst="line">
              <a:avLst/>
            </a:prstGeom>
            <a:noFill/>
            <a:ln w="38100">
              <a:solidFill>
                <a:srgbClr val="0303FF"/>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pic>
        <p:nvPicPr>
          <p:cNvPr id="36" name="Imagen 35"/>
          <p:cNvPicPr>
            <a:picLocks noChangeAspect="1"/>
          </p:cNvPicPr>
          <p:nvPr/>
        </p:nvPicPr>
        <p:blipFill>
          <a:blip r:embed="rId4"/>
          <a:stretch>
            <a:fillRect/>
          </a:stretch>
        </p:blipFill>
        <p:spPr>
          <a:xfrm>
            <a:off x="3695299" y="4204011"/>
            <a:ext cx="3028950" cy="2686050"/>
          </a:xfrm>
          <a:prstGeom prst="rect">
            <a:avLst/>
          </a:prstGeom>
        </p:spPr>
      </p:pic>
      <p:sp>
        <p:nvSpPr>
          <p:cNvPr id="37" name="Text Box 4"/>
          <p:cNvSpPr txBox="1">
            <a:spLocks noChangeArrowheads="1"/>
          </p:cNvSpPr>
          <p:nvPr/>
        </p:nvSpPr>
        <p:spPr bwMode="auto">
          <a:xfrm>
            <a:off x="5611909" y="4197238"/>
            <a:ext cx="1751505" cy="369332"/>
          </a:xfrm>
          <a:prstGeom prst="rect">
            <a:avLst/>
          </a:prstGeom>
          <a:noFill/>
          <a:ln w="9525">
            <a:noFill/>
            <a:miter lim="800000"/>
            <a:headEnd/>
            <a:tailEnd/>
          </a:ln>
          <a:effectLst/>
        </p:spPr>
        <p:txBody>
          <a:bodyPr wrap="none">
            <a:spAutoFit/>
          </a:bodyPr>
          <a:lstStyle/>
          <a:p>
            <a:pPr>
              <a:defRPr/>
            </a:pPr>
            <a:r>
              <a:rPr lang="es-ES_tradnl" b="1" dirty="0">
                <a:effectLst>
                  <a:outerShdw blurRad="38100" dist="38100" dir="2700000" algn="tl">
                    <a:srgbClr val="C0C0C0"/>
                  </a:outerShdw>
                </a:effectLst>
                <a:latin typeface="Cambria" panose="02040503050406030204" pitchFamily="18" charset="0"/>
                <a:ea typeface="Cambria" panose="02040503050406030204" pitchFamily="18" charset="0"/>
              </a:rPr>
              <a:t>Cayado aórtico</a:t>
            </a:r>
            <a:endParaRPr lang="es-ES"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38" name="Text Box 10"/>
          <p:cNvSpPr txBox="1">
            <a:spLocks noChangeArrowheads="1"/>
          </p:cNvSpPr>
          <p:nvPr/>
        </p:nvSpPr>
        <p:spPr bwMode="auto">
          <a:xfrm>
            <a:off x="6898866" y="5003466"/>
            <a:ext cx="2135136" cy="369332"/>
          </a:xfrm>
          <a:prstGeom prst="rect">
            <a:avLst/>
          </a:prstGeom>
          <a:noFill/>
          <a:ln w="9525">
            <a:noFill/>
            <a:miter lim="800000"/>
            <a:headEnd/>
            <a:tailEnd/>
          </a:ln>
          <a:effectLst/>
        </p:spPr>
        <p:txBody>
          <a:bodyPr wrap="none">
            <a:spAutoFit/>
          </a:bodyPr>
          <a:lstStyle/>
          <a:p>
            <a:pPr>
              <a:defRPr/>
            </a:pPr>
            <a:r>
              <a:rPr lang="es-ES_tradnl" b="1">
                <a:effectLst>
                  <a:outerShdw blurRad="38100" dist="38100" dir="2700000" algn="tl">
                    <a:srgbClr val="C0C0C0"/>
                  </a:outerShdw>
                </a:effectLst>
                <a:latin typeface="Cambria" panose="02040503050406030204" pitchFamily="18" charset="0"/>
                <a:ea typeface="Cambria" panose="02040503050406030204" pitchFamily="18" charset="0"/>
              </a:rPr>
              <a:t>Bronquios lobares</a:t>
            </a:r>
            <a:endParaRPr lang="es-ES" b="1">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39" name="Text Box 13"/>
          <p:cNvSpPr txBox="1">
            <a:spLocks noChangeArrowheads="1"/>
          </p:cNvSpPr>
          <p:nvPr/>
        </p:nvSpPr>
        <p:spPr bwMode="auto">
          <a:xfrm>
            <a:off x="6529173" y="6091458"/>
            <a:ext cx="2781339" cy="369332"/>
          </a:xfrm>
          <a:prstGeom prst="rect">
            <a:avLst/>
          </a:prstGeom>
          <a:noFill/>
          <a:ln w="9525">
            <a:noFill/>
            <a:miter lim="800000"/>
            <a:headEnd/>
            <a:tailEnd/>
          </a:ln>
          <a:effectLst/>
        </p:spPr>
        <p:txBody>
          <a:bodyPr wrap="none">
            <a:spAutoFit/>
          </a:bodyPr>
          <a:lstStyle/>
          <a:p>
            <a:pPr>
              <a:defRPr/>
            </a:pPr>
            <a:r>
              <a:rPr lang="es-ES_tradnl" b="1" dirty="0">
                <a:effectLst>
                  <a:outerShdw blurRad="38100" dist="38100" dir="2700000" algn="tl">
                    <a:srgbClr val="C0C0C0"/>
                  </a:outerShdw>
                </a:effectLst>
                <a:latin typeface="Cambria" panose="02040503050406030204" pitchFamily="18" charset="0"/>
                <a:ea typeface="Cambria" panose="02040503050406030204" pitchFamily="18" charset="0"/>
              </a:rPr>
              <a:t>Bronquios segmentarios</a:t>
            </a:r>
            <a:endParaRPr lang="es-ES"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0" name="Text Box 15"/>
          <p:cNvSpPr txBox="1">
            <a:spLocks noChangeArrowheads="1"/>
          </p:cNvSpPr>
          <p:nvPr/>
        </p:nvSpPr>
        <p:spPr bwMode="auto">
          <a:xfrm>
            <a:off x="3270626" y="3888541"/>
            <a:ext cx="1551002" cy="646331"/>
          </a:xfrm>
          <a:prstGeom prst="rect">
            <a:avLst/>
          </a:prstGeom>
          <a:noFill/>
          <a:ln w="9525">
            <a:noFill/>
            <a:miter lim="800000"/>
            <a:headEnd/>
            <a:tailEnd/>
          </a:ln>
          <a:effectLst/>
        </p:spPr>
        <p:txBody>
          <a:bodyPr wrap="none">
            <a:spAutoFit/>
          </a:bodyPr>
          <a:lstStyle/>
          <a:p>
            <a:pPr>
              <a:defRPr/>
            </a:pPr>
            <a:r>
              <a:rPr lang="es-ES" b="1" dirty="0" smtClean="0">
                <a:effectLst>
                  <a:outerShdw blurRad="38100" dist="38100" dir="2700000" algn="tl">
                    <a:srgbClr val="C0C0C0"/>
                  </a:outerShdw>
                </a:effectLst>
                <a:latin typeface="Cambria" panose="02040503050406030204" pitchFamily="18" charset="0"/>
                <a:ea typeface="Cambria" panose="02040503050406030204" pitchFamily="18" charset="0"/>
              </a:rPr>
              <a:t>Cayado de la </a:t>
            </a:r>
          </a:p>
          <a:p>
            <a:pPr>
              <a:defRPr/>
            </a:pPr>
            <a:r>
              <a:rPr lang="es-ES" b="1" dirty="0" smtClean="0">
                <a:effectLst>
                  <a:outerShdw blurRad="38100" dist="38100" dir="2700000" algn="tl">
                    <a:srgbClr val="C0C0C0"/>
                  </a:outerShdw>
                </a:effectLst>
                <a:latin typeface="Cambria" panose="02040503050406030204" pitchFamily="18" charset="0"/>
                <a:ea typeface="Cambria" panose="02040503050406030204" pitchFamily="18" charset="0"/>
              </a:rPr>
              <a:t>V. Ácigos</a:t>
            </a:r>
            <a:endParaRPr lang="es-ES"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1" name="Line 17"/>
          <p:cNvSpPr>
            <a:spLocks noChangeShapeType="1"/>
          </p:cNvSpPr>
          <p:nvPr/>
        </p:nvSpPr>
        <p:spPr bwMode="auto">
          <a:xfrm>
            <a:off x="4047555" y="4541630"/>
            <a:ext cx="679611" cy="33166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2" name="Line 18"/>
          <p:cNvSpPr>
            <a:spLocks noChangeShapeType="1"/>
          </p:cNvSpPr>
          <p:nvPr/>
        </p:nvSpPr>
        <p:spPr bwMode="auto">
          <a:xfrm flipH="1">
            <a:off x="5427252" y="4404400"/>
            <a:ext cx="184657" cy="211716"/>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 name="Line 21"/>
          <p:cNvSpPr>
            <a:spLocks noChangeShapeType="1"/>
          </p:cNvSpPr>
          <p:nvPr/>
        </p:nvSpPr>
        <p:spPr bwMode="auto">
          <a:xfrm flipH="1" flipV="1">
            <a:off x="6635341" y="5840078"/>
            <a:ext cx="287337" cy="2159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4" name="Line 22"/>
          <p:cNvSpPr>
            <a:spLocks noChangeShapeType="1"/>
          </p:cNvSpPr>
          <p:nvPr/>
        </p:nvSpPr>
        <p:spPr bwMode="auto">
          <a:xfrm flipH="1">
            <a:off x="5914615" y="5192378"/>
            <a:ext cx="1008062" cy="4318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5" name="Line 23"/>
          <p:cNvSpPr>
            <a:spLocks noChangeShapeType="1"/>
          </p:cNvSpPr>
          <p:nvPr/>
        </p:nvSpPr>
        <p:spPr bwMode="auto">
          <a:xfrm flipH="1">
            <a:off x="5914615" y="5192378"/>
            <a:ext cx="1008062" cy="14446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367690572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1544" y="1196976"/>
            <a:ext cx="3413125" cy="379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2" descr="Estructura tráquea y bronqui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9" y="1594585"/>
            <a:ext cx="30273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3071813" y="34926"/>
            <a:ext cx="4131452" cy="584775"/>
          </a:xfrm>
          <a:prstGeom prst="rect">
            <a:avLst/>
          </a:prstGeom>
          <a:noFill/>
          <a:ln w="9525">
            <a:noFill/>
            <a:miter lim="800000"/>
            <a:headEnd/>
            <a:tailEnd/>
          </a:ln>
          <a:effectLst/>
        </p:spPr>
        <p:txBody>
          <a:bodyPr wrap="none">
            <a:spAutoFit/>
          </a:bodyPr>
          <a:lstStyle/>
          <a:p>
            <a:pPr eaLnBrk="1" hangingPunct="1">
              <a:defRPr/>
            </a:pPr>
            <a:r>
              <a:rPr lang="es-ES_tradnl" sz="3200" b="1" dirty="0" smtClean="0">
                <a:effectLst>
                  <a:outerShdw blurRad="38100" dist="38100" dir="2700000" algn="tl">
                    <a:srgbClr val="C0C0C0"/>
                  </a:outerShdw>
                </a:effectLst>
                <a:latin typeface="Cambria" panose="02040503050406030204" pitchFamily="18" charset="0"/>
                <a:ea typeface="Cambria" panose="02040503050406030204" pitchFamily="18" charset="0"/>
              </a:rPr>
              <a:t>Tráquea y Bronquios</a:t>
            </a:r>
            <a:endParaRPr lang="es-ES" sz="32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101381" name="Text Box 4"/>
          <p:cNvSpPr txBox="1">
            <a:spLocks noChangeArrowheads="1"/>
          </p:cNvSpPr>
          <p:nvPr/>
        </p:nvSpPr>
        <p:spPr bwMode="auto">
          <a:xfrm>
            <a:off x="2063751" y="635001"/>
            <a:ext cx="39401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s-ES_tradnl" altLang="es-ES" sz="2400" b="1" dirty="0">
                <a:solidFill>
                  <a:srgbClr val="0000FF"/>
                </a:solidFill>
                <a:latin typeface="Cambria" panose="02040503050406030204" pitchFamily="18" charset="0"/>
                <a:ea typeface="Cambria" panose="02040503050406030204" pitchFamily="18" charset="0"/>
              </a:rPr>
              <a:t>Anillos cartilaginosos </a:t>
            </a:r>
            <a:r>
              <a:rPr lang="es-ES_tradnl" altLang="es-ES" sz="2400" b="1" dirty="0" smtClean="0">
                <a:solidFill>
                  <a:srgbClr val="0000FF"/>
                </a:solidFill>
                <a:latin typeface="Cambria" panose="02040503050406030204" pitchFamily="18" charset="0"/>
                <a:ea typeface="Cambria" panose="02040503050406030204" pitchFamily="18" charset="0"/>
              </a:rPr>
              <a:t>Incompletos, forma de C</a:t>
            </a:r>
          </a:p>
          <a:p>
            <a:pPr algn="ctr" eaLnBrk="1" hangingPunct="1">
              <a:spcBef>
                <a:spcPct val="0"/>
              </a:spcBef>
              <a:buClrTx/>
              <a:buSzTx/>
              <a:buFontTx/>
              <a:buNone/>
            </a:pPr>
            <a:r>
              <a:rPr lang="es-ES_tradnl" altLang="es-ES" sz="2400" b="1" dirty="0" smtClean="0">
                <a:solidFill>
                  <a:srgbClr val="0000FF"/>
                </a:solidFill>
                <a:latin typeface="Cambria" panose="02040503050406030204" pitchFamily="18" charset="0"/>
                <a:ea typeface="Cambria" panose="02040503050406030204" pitchFamily="18" charset="0"/>
              </a:rPr>
              <a:t>En forma de anillo 0</a:t>
            </a:r>
            <a:endParaRPr lang="es-ES" altLang="es-ES" sz="2400" b="1" dirty="0">
              <a:solidFill>
                <a:srgbClr val="0000FF"/>
              </a:solidFill>
              <a:latin typeface="Cambria" panose="02040503050406030204" pitchFamily="18" charset="0"/>
              <a:ea typeface="Cambria" panose="02040503050406030204" pitchFamily="18" charset="0"/>
            </a:endParaRPr>
          </a:p>
        </p:txBody>
      </p:sp>
      <p:sp>
        <p:nvSpPr>
          <p:cNvPr id="101382" name="Text Box 5"/>
          <p:cNvSpPr txBox="1">
            <a:spLocks noChangeArrowheads="1"/>
          </p:cNvSpPr>
          <p:nvPr/>
        </p:nvSpPr>
        <p:spPr bwMode="auto">
          <a:xfrm>
            <a:off x="1774826" y="5805489"/>
            <a:ext cx="225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s-ES_tradnl" altLang="es-ES" sz="2400" b="1">
                <a:solidFill>
                  <a:srgbClr val="0000FF"/>
                </a:solidFill>
                <a:latin typeface="Cambria" panose="02040503050406030204" pitchFamily="18" charset="0"/>
                <a:ea typeface="Cambria" panose="02040503050406030204" pitchFamily="18" charset="0"/>
              </a:rPr>
              <a:t>Láminas</a:t>
            </a:r>
          </a:p>
          <a:p>
            <a:pPr eaLnBrk="1" hangingPunct="1">
              <a:spcBef>
                <a:spcPct val="0"/>
              </a:spcBef>
              <a:buClrTx/>
              <a:buSzTx/>
              <a:buFontTx/>
              <a:buNone/>
            </a:pPr>
            <a:r>
              <a:rPr lang="es-ES_tradnl" altLang="es-ES" sz="2400" b="1">
                <a:solidFill>
                  <a:srgbClr val="0000FF"/>
                </a:solidFill>
                <a:latin typeface="Cambria" panose="02040503050406030204" pitchFamily="18" charset="0"/>
                <a:ea typeface="Cambria" panose="02040503050406030204" pitchFamily="18" charset="0"/>
              </a:rPr>
              <a:t>cartilaginosas</a:t>
            </a:r>
            <a:endParaRPr lang="es-ES" altLang="es-ES" sz="2400" b="1">
              <a:solidFill>
                <a:srgbClr val="0000FF"/>
              </a:solidFill>
              <a:latin typeface="Cambria" panose="02040503050406030204" pitchFamily="18" charset="0"/>
              <a:ea typeface="Cambria" panose="02040503050406030204" pitchFamily="18" charset="0"/>
            </a:endParaRPr>
          </a:p>
        </p:txBody>
      </p:sp>
      <p:sp>
        <p:nvSpPr>
          <p:cNvPr id="76806" name="Text Box 6"/>
          <p:cNvSpPr txBox="1">
            <a:spLocks noChangeArrowheads="1"/>
          </p:cNvSpPr>
          <p:nvPr/>
        </p:nvSpPr>
        <p:spPr bwMode="auto">
          <a:xfrm>
            <a:off x="6251574" y="965467"/>
            <a:ext cx="4664075" cy="830997"/>
          </a:xfrm>
          <a:prstGeom prst="rect">
            <a:avLst/>
          </a:prstGeom>
          <a:noFill/>
          <a:ln w="9525">
            <a:noFill/>
            <a:miter lim="800000"/>
            <a:headEnd/>
            <a:tailEnd/>
          </a:ln>
          <a:effectLst/>
        </p:spPr>
        <p:txBody>
          <a:bodyPr>
            <a:spAutoFit/>
          </a:bodyPr>
          <a:lstStyle/>
          <a:p>
            <a:pPr eaLnBrk="1" hangingPunct="1">
              <a:defRPr/>
            </a:pPr>
            <a:r>
              <a:rPr lang="es-ES_tradnl" sz="2400" b="1" dirty="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Tráquea </a:t>
            </a:r>
            <a:endParaRPr lang="es-ES_tradnl" sz="2400" b="1" dirty="0" smtClean="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endParaRPr>
          </a:p>
          <a:p>
            <a:pPr eaLnBrk="1" hangingPunct="1">
              <a:defRPr/>
            </a:pPr>
            <a:r>
              <a:rPr lang="es-ES_tradnl" sz="2400" b="1" dirty="0" smtClean="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 </a:t>
            </a:r>
            <a:r>
              <a:rPr lang="es-ES_tradnl" sz="2400" b="1" dirty="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B</a:t>
            </a:r>
            <a:r>
              <a:rPr lang="es-ES_tradnl" sz="2400" b="1" dirty="0" smtClean="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ronquios  principales</a:t>
            </a:r>
            <a:endParaRPr lang="es-ES" sz="2400" b="1" dirty="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76807" name="Text Box 7"/>
          <p:cNvSpPr txBox="1">
            <a:spLocks noChangeArrowheads="1"/>
          </p:cNvSpPr>
          <p:nvPr/>
        </p:nvSpPr>
        <p:spPr bwMode="auto">
          <a:xfrm>
            <a:off x="4212061" y="5750352"/>
            <a:ext cx="2963440" cy="830997"/>
          </a:xfrm>
          <a:prstGeom prst="rect">
            <a:avLst/>
          </a:prstGeom>
          <a:noFill/>
          <a:ln w="9525">
            <a:noFill/>
            <a:miter lim="800000"/>
            <a:headEnd/>
            <a:tailEnd/>
          </a:ln>
          <a:effectLst/>
        </p:spPr>
        <p:txBody>
          <a:bodyPr wrap="none">
            <a:spAutoFit/>
          </a:bodyPr>
          <a:lstStyle/>
          <a:p>
            <a:pPr eaLnBrk="1" hangingPunct="1">
              <a:defRPr/>
            </a:pPr>
            <a:r>
              <a:rPr lang="es-ES_tradnl" sz="2400" b="1" dirty="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 </a:t>
            </a:r>
            <a:r>
              <a:rPr lang="es-ES_tradnl" sz="2400" b="1" dirty="0" smtClean="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Divisiones </a:t>
            </a:r>
            <a:r>
              <a:rPr lang="es-ES_tradnl" sz="2400" b="1" dirty="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restante</a:t>
            </a:r>
          </a:p>
          <a:p>
            <a:pPr eaLnBrk="1" hangingPunct="1">
              <a:defRPr/>
            </a:pPr>
            <a:r>
              <a:rPr lang="es-ES_tradnl" sz="2400" b="1" dirty="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 de los </a:t>
            </a:r>
            <a:r>
              <a:rPr lang="es-ES_tradnl" sz="2400" b="1" dirty="0" smtClean="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rPr>
              <a:t>bronquios</a:t>
            </a:r>
            <a:endParaRPr lang="es-ES" sz="2400" b="1" dirty="0">
              <a:solidFill>
                <a:srgbClr val="FF9933"/>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101386" name="AutoShape 9"/>
          <p:cNvSpPr>
            <a:spLocks/>
          </p:cNvSpPr>
          <p:nvPr/>
        </p:nvSpPr>
        <p:spPr bwMode="auto">
          <a:xfrm>
            <a:off x="3935413" y="5589589"/>
            <a:ext cx="215900" cy="1152525"/>
          </a:xfrm>
          <a:prstGeom prst="leftBrace">
            <a:avLst>
              <a:gd name="adj1" fmla="val 44485"/>
              <a:gd name="adj2" fmla="val 50000"/>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s-ES" altLang="es-ES" sz="1800">
              <a:latin typeface="Arial" panose="020B0604020202020204" pitchFamily="34" charset="0"/>
            </a:endParaRPr>
          </a:p>
        </p:txBody>
      </p:sp>
      <p:pic>
        <p:nvPicPr>
          <p:cNvPr id="10138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237" y="1773239"/>
            <a:ext cx="37719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11"/>
          <p:cNvPicPr>
            <a:picLocks noChangeAspect="1"/>
          </p:cNvPicPr>
          <p:nvPr/>
        </p:nvPicPr>
        <p:blipFill>
          <a:blip r:embed="rId6"/>
          <a:stretch>
            <a:fillRect/>
          </a:stretch>
        </p:blipFill>
        <p:spPr>
          <a:xfrm>
            <a:off x="7493000" y="5059965"/>
            <a:ext cx="1438275" cy="1704975"/>
          </a:xfrm>
          <a:prstGeom prst="rect">
            <a:avLst/>
          </a:prstGeom>
        </p:spPr>
      </p:pic>
      <p:cxnSp>
        <p:nvCxnSpPr>
          <p:cNvPr id="3" name="Conector recto de flecha 2"/>
          <p:cNvCxnSpPr/>
          <p:nvPr/>
        </p:nvCxnSpPr>
        <p:spPr>
          <a:xfrm>
            <a:off x="5795168" y="1251041"/>
            <a:ext cx="414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a:off x="5818187" y="1537435"/>
            <a:ext cx="414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651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688" y="1982133"/>
            <a:ext cx="2997265" cy="2902756"/>
          </a:xfrm>
          <a:prstGeom prst="rect">
            <a:avLst/>
          </a:prstGeom>
        </p:spPr>
      </p:pic>
      <p:sp>
        <p:nvSpPr>
          <p:cNvPr id="18434" name="Rectangle 2"/>
          <p:cNvSpPr>
            <a:spLocks noGrp="1" noChangeArrowheads="1"/>
          </p:cNvSpPr>
          <p:nvPr>
            <p:ph type="title" idx="4294967295"/>
          </p:nvPr>
        </p:nvSpPr>
        <p:spPr>
          <a:xfrm>
            <a:off x="283779" y="-65088"/>
            <a:ext cx="11908221" cy="1143000"/>
          </a:xfrm>
        </p:spPr>
        <p:txBody>
          <a:bodyPr>
            <a:normAutofit/>
          </a:bodyPr>
          <a:lstStyle/>
          <a:p>
            <a:pPr eaLnBrk="1" hangingPunct="1">
              <a:defRPr/>
            </a:pPr>
            <a:r>
              <a:rPr lang="es-ES" sz="3200" dirty="0" smtClean="0">
                <a:latin typeface="Arial Black" panose="020B0A04020102020204" pitchFamily="34" charset="0"/>
              </a:rPr>
              <a:t>Tráquea y Bronquios: estructura microscópica</a:t>
            </a:r>
          </a:p>
        </p:txBody>
      </p:sp>
      <p:sp>
        <p:nvSpPr>
          <p:cNvPr id="18438" name="Rectangle 6"/>
          <p:cNvSpPr>
            <a:spLocks noChangeArrowheads="1"/>
          </p:cNvSpPr>
          <p:nvPr/>
        </p:nvSpPr>
        <p:spPr bwMode="auto">
          <a:xfrm>
            <a:off x="1416051" y="1154113"/>
            <a:ext cx="9432925" cy="762000"/>
          </a:xfrm>
          <a:prstGeom prst="rect">
            <a:avLst/>
          </a:prstGeom>
          <a:noFill/>
          <a:ln>
            <a:noFill/>
          </a:ln>
          <a:effectLst/>
          <a:extLst/>
        </p:spPr>
        <p:txBody>
          <a:bodyPr anchor="ctr">
            <a:spAutoFit/>
          </a:bodyPr>
          <a:lstStyle/>
          <a:p>
            <a:pPr>
              <a:defRPr/>
            </a:pPr>
            <a:r>
              <a:rPr lang="es-ES" sz="2400" b="1" u="sng" dirty="0">
                <a:latin typeface="Cambria" panose="02040503050406030204" pitchFamily="18" charset="0"/>
                <a:ea typeface="Cambria" panose="02040503050406030204" pitchFamily="18" charset="0"/>
              </a:rPr>
              <a:t>Mucosa:</a:t>
            </a:r>
            <a:r>
              <a:rPr lang="es-ES" sz="2400" dirty="0">
                <a:latin typeface="Cambria" panose="02040503050406030204" pitchFamily="18" charset="0"/>
                <a:ea typeface="Cambria" panose="02040503050406030204" pitchFamily="18" charset="0"/>
              </a:rPr>
              <a:t> </a:t>
            </a:r>
            <a:r>
              <a:rPr lang="es-ES" sz="2000" dirty="0">
                <a:latin typeface="Cambria" panose="02040503050406030204" pitchFamily="18" charset="0"/>
                <a:ea typeface="Cambria" panose="02040503050406030204" pitchFamily="18" charset="0"/>
              </a:rPr>
              <a:t>-</a:t>
            </a:r>
            <a:r>
              <a:rPr lang="es-ES" sz="2000" u="sng" dirty="0">
                <a:latin typeface="Cambria" panose="02040503050406030204" pitchFamily="18" charset="0"/>
                <a:ea typeface="Cambria" panose="02040503050406030204" pitchFamily="18" charset="0"/>
              </a:rPr>
              <a:t>Epitelio</a:t>
            </a:r>
            <a:r>
              <a:rPr lang="es-ES" sz="2400" dirty="0">
                <a:latin typeface="Cambria" panose="02040503050406030204" pitchFamily="18" charset="0"/>
                <a:ea typeface="Cambria" panose="02040503050406030204" pitchFamily="18" charset="0"/>
              </a:rPr>
              <a:t> </a:t>
            </a:r>
            <a:r>
              <a:rPr lang="es-ES" sz="2400" dirty="0" err="1">
                <a:latin typeface="Cambria" panose="02040503050406030204" pitchFamily="18" charset="0"/>
                <a:ea typeface="Cambria" panose="02040503050406030204" pitchFamily="18" charset="0"/>
              </a:rPr>
              <a:t>Ps</a:t>
            </a:r>
            <a:r>
              <a:rPr lang="es-ES" sz="2000" dirty="0" err="1">
                <a:latin typeface="Cambria" panose="02040503050406030204" pitchFamily="18" charset="0"/>
                <a:ea typeface="Cambria" panose="02040503050406030204" pitchFamily="18" charset="0"/>
              </a:rPr>
              <a:t>eudoestratificado</a:t>
            </a:r>
            <a:r>
              <a:rPr lang="es-ES" sz="2000" dirty="0">
                <a:latin typeface="Cambria" panose="02040503050406030204" pitchFamily="18" charset="0"/>
                <a:ea typeface="Cambria" panose="02040503050406030204" pitchFamily="18" charset="0"/>
              </a:rPr>
              <a:t> cilíndrico ciliado con células caliciformes que descansa sobre una gruesa lámina basal (mal llamado Epitelio Respiratorio).</a:t>
            </a:r>
          </a:p>
        </p:txBody>
      </p:sp>
      <p:sp>
        <p:nvSpPr>
          <p:cNvPr id="18439" name="Rectangle 7"/>
          <p:cNvSpPr>
            <a:spLocks noChangeArrowheads="1"/>
          </p:cNvSpPr>
          <p:nvPr/>
        </p:nvSpPr>
        <p:spPr bwMode="auto">
          <a:xfrm>
            <a:off x="3025132" y="2638426"/>
            <a:ext cx="2032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s-ES" altLang="es-ES" sz="2000" b="1" dirty="0">
                <a:latin typeface="Cambria" panose="02040503050406030204" pitchFamily="18" charset="0"/>
                <a:ea typeface="Cambria" panose="02040503050406030204" pitchFamily="18" charset="0"/>
              </a:rPr>
              <a:t>Tipos celulares</a:t>
            </a:r>
          </a:p>
          <a:p>
            <a:pPr algn="ctr" eaLnBrk="1" hangingPunct="1"/>
            <a:r>
              <a:rPr lang="es-ES" altLang="es-ES" sz="2000" b="1" dirty="0">
                <a:latin typeface="Cambria" panose="02040503050406030204" pitchFamily="18" charset="0"/>
                <a:ea typeface="Cambria" panose="02040503050406030204" pitchFamily="18" charset="0"/>
              </a:rPr>
              <a:t>presentes en el</a:t>
            </a:r>
          </a:p>
          <a:p>
            <a:pPr algn="ctr" eaLnBrk="1" hangingPunct="1"/>
            <a:r>
              <a:rPr lang="es-ES" altLang="es-ES" sz="2000" b="1" dirty="0">
                <a:latin typeface="Cambria" panose="02040503050406030204" pitchFamily="18" charset="0"/>
                <a:ea typeface="Cambria" panose="02040503050406030204" pitchFamily="18" charset="0"/>
              </a:rPr>
              <a:t> epitelio</a:t>
            </a:r>
          </a:p>
        </p:txBody>
      </p:sp>
      <p:sp>
        <p:nvSpPr>
          <p:cNvPr id="18440" name="Rectangle 8"/>
          <p:cNvSpPr>
            <a:spLocks noChangeArrowheads="1"/>
          </p:cNvSpPr>
          <p:nvPr/>
        </p:nvSpPr>
        <p:spPr bwMode="auto">
          <a:xfrm>
            <a:off x="5185720" y="1844676"/>
            <a:ext cx="698341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s-ES" altLang="es-ES" sz="2000" dirty="0">
                <a:latin typeface="Cambria" panose="02040503050406030204" pitchFamily="18" charset="0"/>
                <a:ea typeface="Cambria" panose="02040503050406030204" pitchFamily="18" charset="0"/>
              </a:rPr>
              <a:t>1.- Células cilíndricas ciliadas. </a:t>
            </a:r>
          </a:p>
          <a:p>
            <a:pPr eaLnBrk="1" hangingPunct="1"/>
            <a:r>
              <a:rPr lang="es-ES" altLang="es-ES" sz="2000" dirty="0">
                <a:latin typeface="Cambria" panose="02040503050406030204" pitchFamily="18" charset="0"/>
                <a:ea typeface="Cambria" panose="02040503050406030204" pitchFamily="18" charset="0"/>
              </a:rPr>
              <a:t>2.- Células caliciformes </a:t>
            </a:r>
          </a:p>
          <a:p>
            <a:pPr eaLnBrk="1" hangingPunct="1"/>
            <a:r>
              <a:rPr lang="es-ES" altLang="es-ES" sz="2000" dirty="0">
                <a:latin typeface="Cambria" panose="02040503050406030204" pitchFamily="18" charset="0"/>
                <a:ea typeface="Cambria" panose="02040503050406030204" pitchFamily="18" charset="0"/>
              </a:rPr>
              <a:t>3.- Células cilíndricas con borde en cepillo tipo I (receptor sensorial)</a:t>
            </a:r>
          </a:p>
          <a:p>
            <a:pPr eaLnBrk="1" hangingPunct="1"/>
            <a:r>
              <a:rPr lang="es-ES" altLang="es-ES" sz="2000" dirty="0">
                <a:latin typeface="Cambria" panose="02040503050406030204" pitchFamily="18" charset="0"/>
                <a:ea typeface="Cambria" panose="02040503050406030204" pitchFamily="18" charset="0"/>
              </a:rPr>
              <a:t>4.- Células cilíndricas con borde en cepillo tipo II (inmadura) </a:t>
            </a:r>
          </a:p>
          <a:p>
            <a:pPr eaLnBrk="1" hangingPunct="1"/>
            <a:r>
              <a:rPr lang="es-ES" altLang="es-ES" sz="2000" dirty="0">
                <a:latin typeface="Cambria" panose="02040503050406030204" pitchFamily="18" charset="0"/>
                <a:ea typeface="Cambria" panose="02040503050406030204" pitchFamily="18" charset="0"/>
              </a:rPr>
              <a:t>5.- Células basales.</a:t>
            </a:r>
          </a:p>
          <a:p>
            <a:pPr eaLnBrk="1" hangingPunct="1"/>
            <a:r>
              <a:rPr lang="es-ES" altLang="es-ES" sz="2000" dirty="0">
                <a:latin typeface="Cambria" panose="02040503050406030204" pitchFamily="18" charset="0"/>
                <a:ea typeface="Cambria" panose="02040503050406030204" pitchFamily="18" charset="0"/>
              </a:rPr>
              <a:t>6.- Células granulosas.</a:t>
            </a:r>
          </a:p>
        </p:txBody>
      </p:sp>
      <p:sp>
        <p:nvSpPr>
          <p:cNvPr id="18441" name="AutoShape 9"/>
          <p:cNvSpPr>
            <a:spLocks/>
          </p:cNvSpPr>
          <p:nvPr/>
        </p:nvSpPr>
        <p:spPr bwMode="auto">
          <a:xfrm>
            <a:off x="4969820" y="1844676"/>
            <a:ext cx="360362" cy="2232025"/>
          </a:xfrm>
          <a:prstGeom prst="leftBrace">
            <a:avLst>
              <a:gd name="adj1" fmla="val 51615"/>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endParaRPr lang="es-ES_tradnl" altLang="es-ES" b="1"/>
          </a:p>
        </p:txBody>
      </p:sp>
      <p:sp>
        <p:nvSpPr>
          <p:cNvPr id="18442" name="Rectangle 10"/>
          <p:cNvSpPr>
            <a:spLocks noChangeArrowheads="1"/>
          </p:cNvSpPr>
          <p:nvPr/>
        </p:nvSpPr>
        <p:spPr bwMode="auto">
          <a:xfrm>
            <a:off x="2855913" y="3951289"/>
            <a:ext cx="9771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s-ES" altLang="es-ES" sz="2000" dirty="0">
                <a:latin typeface="Cambria" panose="02040503050406030204" pitchFamily="18" charset="0"/>
                <a:ea typeface="Cambria" panose="02040503050406030204" pitchFamily="18" charset="0"/>
              </a:rPr>
              <a:t>-</a:t>
            </a:r>
            <a:r>
              <a:rPr lang="es-ES" altLang="es-ES" sz="2000" u="sng" dirty="0">
                <a:latin typeface="Cambria" panose="02040503050406030204" pitchFamily="18" charset="0"/>
                <a:ea typeface="Cambria" panose="02040503050406030204" pitchFamily="18" charset="0"/>
              </a:rPr>
              <a:t>Lámina propia:</a:t>
            </a:r>
            <a:r>
              <a:rPr lang="es-ES" altLang="es-ES" sz="2000" dirty="0">
                <a:latin typeface="Cambria" panose="02040503050406030204" pitchFamily="18" charset="0"/>
                <a:ea typeface="Cambria" panose="02040503050406030204" pitchFamily="18" charset="0"/>
              </a:rPr>
              <a:t> Tejido conectivo laxo, abundante en fibras elásticas,</a:t>
            </a:r>
          </a:p>
          <a:p>
            <a:pPr eaLnBrk="1" hangingPunct="1"/>
            <a:r>
              <a:rPr lang="es-ES" altLang="es-ES" sz="2000" dirty="0">
                <a:latin typeface="Cambria" panose="02040503050406030204" pitchFamily="18" charset="0"/>
                <a:ea typeface="Cambria" panose="02040503050406030204" pitchFamily="18" charset="0"/>
              </a:rPr>
              <a:t> acúmulos de linfocitos y glándulas mucosas.</a:t>
            </a:r>
            <a:r>
              <a:rPr lang="es-ES" altLang="es-ES" sz="2000" u="sng" dirty="0">
                <a:latin typeface="Cambria" panose="02040503050406030204" pitchFamily="18" charset="0"/>
                <a:ea typeface="Cambria" panose="02040503050406030204" pitchFamily="18" charset="0"/>
              </a:rPr>
              <a:t>   </a:t>
            </a:r>
          </a:p>
        </p:txBody>
      </p:sp>
      <p:sp>
        <p:nvSpPr>
          <p:cNvPr id="18444" name="Rectangle 12"/>
          <p:cNvSpPr>
            <a:spLocks noChangeArrowheads="1"/>
          </p:cNvSpPr>
          <p:nvPr/>
        </p:nvSpPr>
        <p:spPr bwMode="auto">
          <a:xfrm>
            <a:off x="2420568" y="4543397"/>
            <a:ext cx="3774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s-ES" altLang="es-ES" sz="2000" dirty="0" smtClean="0">
                <a:latin typeface="Arial" panose="020B0604020202020204" pitchFamily="34" charset="0"/>
              </a:rPr>
              <a:t>-</a:t>
            </a:r>
            <a:r>
              <a:rPr lang="es-ES" altLang="es-ES" sz="2000" u="sng" dirty="0" smtClean="0">
                <a:latin typeface="Cambria" panose="02040503050406030204" pitchFamily="18" charset="0"/>
                <a:ea typeface="Cambria" panose="02040503050406030204" pitchFamily="18" charset="0"/>
              </a:rPr>
              <a:t>Fibras elásticas longitudinales</a:t>
            </a:r>
            <a:r>
              <a:rPr lang="es-ES" altLang="es-ES" sz="2000" dirty="0" smtClean="0">
                <a:latin typeface="Arial" panose="020B0604020202020204" pitchFamily="34" charset="0"/>
              </a:rPr>
              <a:t>   </a:t>
            </a:r>
            <a:endParaRPr lang="es-ES" altLang="es-ES" sz="2000" dirty="0">
              <a:latin typeface="Arial" panose="020B0604020202020204" pitchFamily="34" charset="0"/>
            </a:endParaRPr>
          </a:p>
        </p:txBody>
      </p:sp>
      <p:sp>
        <p:nvSpPr>
          <p:cNvPr id="18445" name="Rectangle 13"/>
          <p:cNvSpPr>
            <a:spLocks noChangeArrowheads="1"/>
          </p:cNvSpPr>
          <p:nvPr/>
        </p:nvSpPr>
        <p:spPr bwMode="auto">
          <a:xfrm>
            <a:off x="1487488" y="4827588"/>
            <a:ext cx="9251951" cy="762000"/>
          </a:xfrm>
          <a:prstGeom prst="rect">
            <a:avLst/>
          </a:prstGeom>
          <a:noFill/>
          <a:ln>
            <a:noFill/>
          </a:ln>
          <a:effectLst/>
          <a:extLst/>
        </p:spPr>
        <p:txBody>
          <a:bodyPr anchor="ctr">
            <a:spAutoFit/>
          </a:bodyPr>
          <a:lstStyle/>
          <a:p>
            <a:pPr>
              <a:defRPr/>
            </a:pP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 </a:t>
            </a:r>
            <a:r>
              <a:rPr lang="es-ES" sz="2400" b="1" u="sng" dirty="0">
                <a:effectLst>
                  <a:outerShdw blurRad="38100" dist="38100" dir="2700000" algn="tl">
                    <a:srgbClr val="000000"/>
                  </a:outerShdw>
                </a:effectLst>
                <a:latin typeface="Cambria" panose="02040503050406030204" pitchFamily="18" charset="0"/>
                <a:ea typeface="Cambria" panose="02040503050406030204" pitchFamily="18" charset="0"/>
              </a:rPr>
              <a:t>Submucosa:</a:t>
            </a:r>
            <a:r>
              <a:rPr lang="es-ES" sz="2400" dirty="0">
                <a:latin typeface="Cambria" panose="02040503050406030204" pitchFamily="18" charset="0"/>
                <a:ea typeface="Cambria" panose="02040503050406030204" pitchFamily="18" charset="0"/>
              </a:rPr>
              <a:t>  </a:t>
            </a:r>
            <a:r>
              <a:rPr lang="es-ES" sz="2000" dirty="0">
                <a:latin typeface="Cambria" panose="02040503050406030204" pitchFamily="18" charset="0"/>
                <a:ea typeface="Cambria" panose="02040503050406030204" pitchFamily="18" charset="0"/>
              </a:rPr>
              <a:t>Tejido </a:t>
            </a:r>
            <a:r>
              <a:rPr lang="es-ES" sz="2000" dirty="0" err="1">
                <a:latin typeface="Cambria" panose="02040503050406030204" pitchFamily="18" charset="0"/>
                <a:ea typeface="Cambria" panose="02040503050406030204" pitchFamily="18" charset="0"/>
              </a:rPr>
              <a:t>fibroconectivo</a:t>
            </a:r>
            <a:r>
              <a:rPr lang="es-ES" sz="2000" dirty="0">
                <a:latin typeface="Cambria" panose="02040503050406030204" pitchFamily="18" charset="0"/>
                <a:ea typeface="Cambria" panose="02040503050406030204" pitchFamily="18" charset="0"/>
              </a:rPr>
              <a:t> </a:t>
            </a:r>
            <a:r>
              <a:rPr lang="es-ES" sz="2000" dirty="0" err="1">
                <a:latin typeface="Cambria" panose="02040503050406030204" pitchFamily="18" charset="0"/>
                <a:ea typeface="Cambria" panose="02040503050406030204" pitchFamily="18" charset="0"/>
              </a:rPr>
              <a:t>aerolar</a:t>
            </a:r>
            <a:r>
              <a:rPr lang="es-ES" sz="2000" dirty="0">
                <a:latin typeface="Cambria" panose="02040503050406030204" pitchFamily="18" charset="0"/>
                <a:ea typeface="Cambria" panose="02040503050406030204" pitchFamily="18" charset="0"/>
              </a:rPr>
              <a:t> laxo. Glándulas mixtas y algunas serosas. Vasos sanguíneos y linfáticos </a:t>
            </a:r>
          </a:p>
        </p:txBody>
      </p:sp>
      <p:sp>
        <p:nvSpPr>
          <p:cNvPr id="18447" name="Text Box 15"/>
          <p:cNvSpPr txBox="1">
            <a:spLocks noChangeArrowheads="1"/>
          </p:cNvSpPr>
          <p:nvPr/>
        </p:nvSpPr>
        <p:spPr bwMode="auto">
          <a:xfrm>
            <a:off x="1487488" y="5457825"/>
            <a:ext cx="10478540" cy="1077218"/>
          </a:xfrm>
          <a:prstGeom prst="rect">
            <a:avLst/>
          </a:prstGeom>
          <a:noFill/>
          <a:ln>
            <a:noFill/>
          </a:ln>
          <a:effectLst/>
          <a:extLst/>
        </p:spPr>
        <p:txBody>
          <a:bodyPr wrap="square">
            <a:spAutoFit/>
          </a:bodyPr>
          <a:lstStyle/>
          <a:p>
            <a:pPr>
              <a:defRPr/>
            </a:pP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 </a:t>
            </a:r>
            <a:r>
              <a:rPr lang="es-ES" sz="2400" b="1" u="sng" dirty="0">
                <a:effectLst>
                  <a:outerShdw blurRad="38100" dist="38100" dir="2700000" algn="tl">
                    <a:srgbClr val="000000"/>
                  </a:outerShdw>
                </a:effectLst>
                <a:latin typeface="Cambria" panose="02040503050406030204" pitchFamily="18" charset="0"/>
                <a:ea typeface="Cambria" panose="02040503050406030204" pitchFamily="18" charset="0"/>
              </a:rPr>
              <a:t>Cartílago hialino</a:t>
            </a: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a:t>
            </a:r>
            <a:r>
              <a:rPr lang="es-ES" sz="2000" dirty="0">
                <a:latin typeface="Cambria" panose="02040503050406030204" pitchFamily="18" charset="0"/>
                <a:ea typeface="Cambria" panose="02040503050406030204" pitchFamily="18" charset="0"/>
              </a:rPr>
              <a:t> Forma anillos en forma de </a:t>
            </a:r>
            <a:r>
              <a:rPr lang="es-ES" sz="2000" dirty="0" smtClean="0">
                <a:latin typeface="Cambria" panose="02040503050406030204" pitchFamily="18" charset="0"/>
                <a:ea typeface="Cambria" panose="02040503050406030204" pitchFamily="18" charset="0"/>
              </a:rPr>
              <a:t>C en la tráquea y de anillo en los bronquios</a:t>
            </a:r>
            <a:r>
              <a:rPr lang="es-ES" dirty="0" smtClean="0">
                <a:latin typeface="Cambria" panose="02040503050406030204" pitchFamily="18" charset="0"/>
                <a:ea typeface="Cambria" panose="02040503050406030204" pitchFamily="18" charset="0"/>
              </a:rPr>
              <a:t>, </a:t>
            </a:r>
            <a:r>
              <a:rPr lang="es-ES" sz="2000" dirty="0">
                <a:latin typeface="Cambria" panose="02040503050406030204" pitchFamily="18" charset="0"/>
                <a:ea typeface="Cambria" panose="02040503050406030204" pitchFamily="18" charset="0"/>
              </a:rPr>
              <a:t>revestidos por </a:t>
            </a:r>
            <a:r>
              <a:rPr lang="es-ES" sz="2000" dirty="0" err="1" smtClean="0">
                <a:latin typeface="Cambria" panose="02040503050406030204" pitchFamily="18" charset="0"/>
                <a:ea typeface="Cambria" panose="02040503050406030204" pitchFamily="18" charset="0"/>
              </a:rPr>
              <a:t>pericondrio</a:t>
            </a:r>
            <a:r>
              <a:rPr lang="es-ES" sz="2000" dirty="0" smtClean="0">
                <a:latin typeface="Cambria" panose="02040503050406030204" pitchFamily="18" charset="0"/>
                <a:ea typeface="Cambria" panose="02040503050406030204" pitchFamily="18" charset="0"/>
              </a:rPr>
              <a:t> que </a:t>
            </a:r>
            <a:r>
              <a:rPr lang="es-ES" sz="2000" dirty="0">
                <a:latin typeface="Cambria" panose="02040503050406030204" pitchFamily="18" charset="0"/>
                <a:ea typeface="Cambria" panose="02040503050406030204" pitchFamily="18" charset="0"/>
              </a:rPr>
              <a:t>se continúa con un tejido conectivo fibroso</a:t>
            </a:r>
            <a:r>
              <a:rPr lang="es-ES" dirty="0">
                <a:latin typeface="Cambria" panose="02040503050406030204" pitchFamily="18" charset="0"/>
                <a:ea typeface="Cambria" panose="02040503050406030204" pitchFamily="18" charset="0"/>
              </a:rPr>
              <a:t>.  S</a:t>
            </a:r>
            <a:r>
              <a:rPr lang="es-ES" sz="2000" dirty="0">
                <a:latin typeface="Cambria" panose="02040503050406030204" pitchFamily="18" charset="0"/>
                <a:ea typeface="Cambria" panose="02040503050406030204" pitchFamily="18" charset="0"/>
              </a:rPr>
              <a:t>e </a:t>
            </a:r>
            <a:r>
              <a:rPr lang="es-ES" sz="2000" dirty="0" smtClean="0">
                <a:latin typeface="Cambria" panose="02040503050406030204" pitchFamily="18" charset="0"/>
                <a:ea typeface="Cambria" panose="02040503050406030204" pitchFamily="18" charset="0"/>
              </a:rPr>
              <a:t>completan en la parte posterior con </a:t>
            </a:r>
            <a:r>
              <a:rPr lang="es-ES" sz="2000" dirty="0">
                <a:latin typeface="Cambria" panose="02040503050406030204" pitchFamily="18" charset="0"/>
                <a:ea typeface="Cambria" panose="02040503050406030204" pitchFamily="18" charset="0"/>
              </a:rPr>
              <a:t>músculo liso.</a:t>
            </a:r>
          </a:p>
        </p:txBody>
      </p:sp>
      <p:sp>
        <p:nvSpPr>
          <p:cNvPr id="18448" name="Text Box 16"/>
          <p:cNvSpPr txBox="1">
            <a:spLocks noChangeArrowheads="1"/>
          </p:cNvSpPr>
          <p:nvPr/>
        </p:nvSpPr>
        <p:spPr bwMode="auto">
          <a:xfrm>
            <a:off x="1487488" y="6333192"/>
            <a:ext cx="4277518" cy="461665"/>
          </a:xfrm>
          <a:prstGeom prst="rect">
            <a:avLst/>
          </a:prstGeom>
          <a:noFill/>
          <a:ln>
            <a:noFill/>
          </a:ln>
          <a:effectLst/>
          <a:extLst/>
        </p:spPr>
        <p:txBody>
          <a:bodyPr wrap="none">
            <a:spAutoFit/>
          </a:bodyPr>
          <a:lstStyle/>
          <a:p>
            <a:pPr>
              <a:defRPr/>
            </a:pP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 </a:t>
            </a:r>
            <a:r>
              <a:rPr lang="es-ES" sz="2400" b="1" u="sng" dirty="0">
                <a:effectLst>
                  <a:outerShdw blurRad="38100" dist="38100" dir="2700000" algn="tl">
                    <a:srgbClr val="000000"/>
                  </a:outerShdw>
                </a:effectLst>
                <a:latin typeface="Cambria" panose="02040503050406030204" pitchFamily="18" charset="0"/>
                <a:ea typeface="Cambria" panose="02040503050406030204" pitchFamily="18" charset="0"/>
              </a:rPr>
              <a:t>Adventicia:</a:t>
            </a:r>
            <a:r>
              <a:rPr lang="es-ES" sz="2000" dirty="0">
                <a:latin typeface="Cambria" panose="02040503050406030204" pitchFamily="18" charset="0"/>
                <a:ea typeface="Cambria" panose="02040503050406030204" pitchFamily="18" charset="0"/>
              </a:rPr>
              <a:t>  Tejido conectivo laxo </a:t>
            </a:r>
          </a:p>
        </p:txBody>
      </p:sp>
    </p:spTree>
    <p:extLst>
      <p:ext uri="{BB962C8B-B14F-4D97-AF65-F5344CB8AC3E}">
        <p14:creationId xmlns:p14="http://schemas.microsoft.com/office/powerpoint/2010/main" val="2487594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9700" y="2922250"/>
            <a:ext cx="2050608" cy="461665"/>
          </a:xfrm>
          <a:prstGeom prst="rect">
            <a:avLst/>
          </a:prstGeom>
        </p:spPr>
        <p:txBody>
          <a:bodyPr wrap="square">
            <a:spAutoFit/>
          </a:bodyPr>
          <a:lstStyle/>
          <a:p>
            <a:r>
              <a:rPr lang="es-ES" sz="2400" b="1" dirty="0">
                <a:solidFill>
                  <a:srgbClr val="002060"/>
                </a:solidFill>
              </a:rPr>
              <a:t>TRÁQUEA</a:t>
            </a:r>
          </a:p>
        </p:txBody>
      </p:sp>
      <p:sp>
        <p:nvSpPr>
          <p:cNvPr id="3" name="Rectángulo 2"/>
          <p:cNvSpPr/>
          <p:nvPr/>
        </p:nvSpPr>
        <p:spPr>
          <a:xfrm>
            <a:off x="2190308" y="765544"/>
            <a:ext cx="1424762" cy="461665"/>
          </a:xfrm>
          <a:prstGeom prst="rect">
            <a:avLst/>
          </a:prstGeom>
        </p:spPr>
        <p:txBody>
          <a:bodyPr wrap="square">
            <a:spAutoFit/>
          </a:bodyPr>
          <a:lstStyle/>
          <a:p>
            <a:r>
              <a:rPr lang="es-ES" sz="2400" b="1" dirty="0">
                <a:solidFill>
                  <a:srgbClr val="002060"/>
                </a:solidFill>
              </a:rPr>
              <a:t>MUCOSA</a:t>
            </a:r>
          </a:p>
        </p:txBody>
      </p:sp>
      <p:sp>
        <p:nvSpPr>
          <p:cNvPr id="4" name="Rectángulo 3"/>
          <p:cNvSpPr/>
          <p:nvPr/>
        </p:nvSpPr>
        <p:spPr>
          <a:xfrm>
            <a:off x="3785189" y="340242"/>
            <a:ext cx="7123815" cy="1015663"/>
          </a:xfrm>
          <a:prstGeom prst="rect">
            <a:avLst/>
          </a:prstGeom>
        </p:spPr>
        <p:txBody>
          <a:bodyPr wrap="square">
            <a:spAutoFit/>
          </a:bodyPr>
          <a:lstStyle/>
          <a:p>
            <a:pPr marL="342900" indent="-342900" algn="just">
              <a:buFont typeface="Wingdings" panose="05000000000000000000" pitchFamily="2" charset="2"/>
              <a:buChar char="§"/>
            </a:pPr>
            <a:r>
              <a:rPr lang="es-ES" sz="2000" dirty="0"/>
              <a:t>Epitelio respiratorio</a:t>
            </a:r>
          </a:p>
          <a:p>
            <a:pPr marL="342900" indent="-342900" algn="just">
              <a:buFont typeface="Wingdings" panose="05000000000000000000" pitchFamily="2" charset="2"/>
              <a:buChar char="§"/>
            </a:pPr>
            <a:r>
              <a:rPr lang="es-ES" sz="2000" dirty="0"/>
              <a:t>Lámina propia de tejido conectivo laxo con abundante tejido linfoide, fibras elásticas y nervios</a:t>
            </a:r>
          </a:p>
        </p:txBody>
      </p:sp>
      <p:sp>
        <p:nvSpPr>
          <p:cNvPr id="5" name="Rectángulo 4"/>
          <p:cNvSpPr/>
          <p:nvPr/>
        </p:nvSpPr>
        <p:spPr>
          <a:xfrm>
            <a:off x="3785189" y="1416326"/>
            <a:ext cx="6868634" cy="400110"/>
          </a:xfrm>
          <a:prstGeom prst="rect">
            <a:avLst/>
          </a:prstGeom>
        </p:spPr>
        <p:txBody>
          <a:bodyPr wrap="square">
            <a:spAutoFit/>
          </a:bodyPr>
          <a:lstStyle/>
          <a:p>
            <a:pPr marL="342900" indent="-342900">
              <a:buFont typeface="Wingdings" panose="05000000000000000000" pitchFamily="2" charset="2"/>
              <a:buChar char="§"/>
            </a:pPr>
            <a:r>
              <a:rPr lang="es-ES" sz="2000" dirty="0" smtClean="0"/>
              <a:t>Fibras </a:t>
            </a:r>
            <a:r>
              <a:rPr lang="es-ES" sz="2000" dirty="0"/>
              <a:t>elásticas longitudinales</a:t>
            </a:r>
          </a:p>
        </p:txBody>
      </p:sp>
      <p:sp>
        <p:nvSpPr>
          <p:cNvPr id="6" name="Rectángulo 5"/>
          <p:cNvSpPr/>
          <p:nvPr/>
        </p:nvSpPr>
        <p:spPr>
          <a:xfrm>
            <a:off x="2041451" y="2368252"/>
            <a:ext cx="1998921" cy="461665"/>
          </a:xfrm>
          <a:prstGeom prst="rect">
            <a:avLst/>
          </a:prstGeom>
        </p:spPr>
        <p:txBody>
          <a:bodyPr wrap="square">
            <a:spAutoFit/>
          </a:bodyPr>
          <a:lstStyle/>
          <a:p>
            <a:r>
              <a:rPr lang="es-ES" sz="2400" b="1" dirty="0">
                <a:solidFill>
                  <a:srgbClr val="002060"/>
                </a:solidFill>
              </a:rPr>
              <a:t>SUBMUCOSA</a:t>
            </a:r>
          </a:p>
        </p:txBody>
      </p:sp>
      <p:sp>
        <p:nvSpPr>
          <p:cNvPr id="7" name="Rectángulo 6"/>
          <p:cNvSpPr/>
          <p:nvPr/>
        </p:nvSpPr>
        <p:spPr>
          <a:xfrm>
            <a:off x="4040372" y="2186902"/>
            <a:ext cx="6868632" cy="1015663"/>
          </a:xfrm>
          <a:prstGeom prst="rect">
            <a:avLst/>
          </a:prstGeom>
        </p:spPr>
        <p:txBody>
          <a:bodyPr wrap="square">
            <a:spAutoFit/>
          </a:bodyPr>
          <a:lstStyle/>
          <a:p>
            <a:pPr algn="just"/>
            <a:r>
              <a:rPr lang="es-ES" sz="2000" dirty="0"/>
              <a:t>Tejido conectivo laxo con vasos sanguíneos, linfáticos y glándulas mucosas y mixtas que abundan entre los anillos cartilaginosos y parte posterior de la tráquea</a:t>
            </a:r>
          </a:p>
        </p:txBody>
      </p:sp>
      <p:sp>
        <p:nvSpPr>
          <p:cNvPr id="8" name="Rectángulo 7"/>
          <p:cNvSpPr/>
          <p:nvPr/>
        </p:nvSpPr>
        <p:spPr>
          <a:xfrm>
            <a:off x="1903228" y="3542168"/>
            <a:ext cx="1998921" cy="1200329"/>
          </a:xfrm>
          <a:prstGeom prst="rect">
            <a:avLst/>
          </a:prstGeom>
        </p:spPr>
        <p:txBody>
          <a:bodyPr wrap="square">
            <a:spAutoFit/>
          </a:bodyPr>
          <a:lstStyle/>
          <a:p>
            <a:r>
              <a:rPr lang="es-ES" sz="2400" b="1" dirty="0">
                <a:solidFill>
                  <a:srgbClr val="002060"/>
                </a:solidFill>
              </a:rPr>
              <a:t>CARTÍLAGO- FIBROSA- MUSCULAR</a:t>
            </a:r>
          </a:p>
        </p:txBody>
      </p:sp>
      <p:sp>
        <p:nvSpPr>
          <p:cNvPr id="9" name="Rectángulo 8"/>
          <p:cNvSpPr/>
          <p:nvPr/>
        </p:nvSpPr>
        <p:spPr>
          <a:xfrm>
            <a:off x="4040372" y="3609541"/>
            <a:ext cx="7442790" cy="1015663"/>
          </a:xfrm>
          <a:prstGeom prst="rect">
            <a:avLst/>
          </a:prstGeom>
        </p:spPr>
        <p:txBody>
          <a:bodyPr wrap="square">
            <a:spAutoFit/>
          </a:bodyPr>
          <a:lstStyle/>
          <a:p>
            <a:pPr algn="just"/>
            <a:r>
              <a:rPr lang="es-ES" sz="2000" dirty="0"/>
              <a:t>Cartílagos </a:t>
            </a:r>
            <a:r>
              <a:rPr lang="es-ES" sz="2000" dirty="0" smtClean="0"/>
              <a:t>hialinos (</a:t>
            </a:r>
            <a:r>
              <a:rPr lang="es-ES" sz="2000" dirty="0"/>
              <a:t>16-20 anillos)en forma de C, abiertos en su parte posterior, cerrados por haces entrelazados de tejido conectivo fibroelástico y músculo liso transversal relacionado con el </a:t>
            </a:r>
            <a:r>
              <a:rPr lang="es-ES" sz="2000" dirty="0" smtClean="0"/>
              <a:t>esófago.</a:t>
            </a:r>
            <a:endParaRPr lang="es-ES" sz="2000" dirty="0"/>
          </a:p>
        </p:txBody>
      </p:sp>
      <p:sp>
        <p:nvSpPr>
          <p:cNvPr id="10" name="Rectángulo 9"/>
          <p:cNvSpPr/>
          <p:nvPr/>
        </p:nvSpPr>
        <p:spPr>
          <a:xfrm>
            <a:off x="2041451" y="5399214"/>
            <a:ext cx="2509284" cy="461665"/>
          </a:xfrm>
          <a:prstGeom prst="rect">
            <a:avLst/>
          </a:prstGeom>
        </p:spPr>
        <p:txBody>
          <a:bodyPr wrap="square">
            <a:spAutoFit/>
          </a:bodyPr>
          <a:lstStyle/>
          <a:p>
            <a:r>
              <a:rPr lang="es-ES" sz="2400" b="1" dirty="0">
                <a:solidFill>
                  <a:srgbClr val="002060"/>
                </a:solidFill>
              </a:rPr>
              <a:t>ADVENTICIA</a:t>
            </a:r>
          </a:p>
        </p:txBody>
      </p:sp>
      <p:sp>
        <p:nvSpPr>
          <p:cNvPr id="11" name="Rectángulo 10"/>
          <p:cNvSpPr/>
          <p:nvPr/>
        </p:nvSpPr>
        <p:spPr>
          <a:xfrm>
            <a:off x="4153989" y="5188689"/>
            <a:ext cx="7095258" cy="707886"/>
          </a:xfrm>
          <a:prstGeom prst="rect">
            <a:avLst/>
          </a:prstGeom>
        </p:spPr>
        <p:txBody>
          <a:bodyPr wrap="square">
            <a:spAutoFit/>
          </a:bodyPr>
          <a:lstStyle/>
          <a:p>
            <a:r>
              <a:rPr lang="es-ES" sz="2000" dirty="0"/>
              <a:t>Tejido conectivo laxo que une este órgano con las demás partes del mediastino</a:t>
            </a:r>
          </a:p>
        </p:txBody>
      </p:sp>
      <p:sp>
        <p:nvSpPr>
          <p:cNvPr id="12" name="Abrir llave 11"/>
          <p:cNvSpPr/>
          <p:nvPr/>
        </p:nvSpPr>
        <p:spPr>
          <a:xfrm>
            <a:off x="1765005" y="765543"/>
            <a:ext cx="293671" cy="5095335"/>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3" name="Abrir llave 12"/>
          <p:cNvSpPr/>
          <p:nvPr/>
        </p:nvSpPr>
        <p:spPr>
          <a:xfrm>
            <a:off x="3615070" y="340242"/>
            <a:ext cx="325567" cy="1655362"/>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4" name="Abrir llave 13"/>
          <p:cNvSpPr/>
          <p:nvPr/>
        </p:nvSpPr>
        <p:spPr>
          <a:xfrm>
            <a:off x="3902149" y="2186902"/>
            <a:ext cx="293671" cy="106005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5" name="Abrir llave 14"/>
          <p:cNvSpPr/>
          <p:nvPr/>
        </p:nvSpPr>
        <p:spPr>
          <a:xfrm>
            <a:off x="3615070" y="3486634"/>
            <a:ext cx="425302" cy="1446346"/>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6" name="Abrir llave 15"/>
          <p:cNvSpPr/>
          <p:nvPr/>
        </p:nvSpPr>
        <p:spPr>
          <a:xfrm>
            <a:off x="3940637" y="5188688"/>
            <a:ext cx="213352" cy="963595"/>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2797096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83779" y="1077912"/>
            <a:ext cx="4983736" cy="4826592"/>
          </a:xfrm>
          <a:prstGeom prst="rect">
            <a:avLst/>
          </a:prstGeom>
        </p:spPr>
      </p:pic>
      <p:pic>
        <p:nvPicPr>
          <p:cNvPr id="3" name="Imagen 2"/>
          <p:cNvPicPr>
            <a:picLocks noChangeAspect="1"/>
          </p:cNvPicPr>
          <p:nvPr/>
        </p:nvPicPr>
        <p:blipFill>
          <a:blip r:embed="rId3"/>
          <a:stretch>
            <a:fillRect/>
          </a:stretch>
        </p:blipFill>
        <p:spPr>
          <a:xfrm>
            <a:off x="5809034" y="1954924"/>
            <a:ext cx="6382966" cy="4682359"/>
          </a:xfrm>
          <a:prstGeom prst="rect">
            <a:avLst/>
          </a:prstGeom>
        </p:spPr>
      </p:pic>
      <p:sp>
        <p:nvSpPr>
          <p:cNvPr id="4" name="Rectangle 2"/>
          <p:cNvSpPr txBox="1">
            <a:spLocks noChangeArrowheads="1"/>
          </p:cNvSpPr>
          <p:nvPr/>
        </p:nvSpPr>
        <p:spPr>
          <a:xfrm>
            <a:off x="283779" y="-65088"/>
            <a:ext cx="11908221"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ES" sz="3200" dirty="0" smtClean="0">
                <a:latin typeface="Arial Black" panose="020B0A04020102020204" pitchFamily="34" charset="0"/>
              </a:rPr>
              <a:t>Tráquea: estructura microscópica</a:t>
            </a:r>
          </a:p>
        </p:txBody>
      </p:sp>
    </p:spTree>
    <p:extLst>
      <p:ext uri="{BB962C8B-B14F-4D97-AF65-F5344CB8AC3E}">
        <p14:creationId xmlns:p14="http://schemas.microsoft.com/office/powerpoint/2010/main" val="70021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463828" y="3673362"/>
            <a:ext cx="5398400" cy="3074276"/>
          </a:xfrm>
          <a:prstGeom prst="rect">
            <a:avLst/>
          </a:prstGeom>
        </p:spPr>
      </p:pic>
      <p:pic>
        <p:nvPicPr>
          <p:cNvPr id="2" name="Imagen 1"/>
          <p:cNvPicPr>
            <a:picLocks noChangeAspect="1"/>
          </p:cNvPicPr>
          <p:nvPr/>
        </p:nvPicPr>
        <p:blipFill>
          <a:blip r:embed="rId3"/>
          <a:stretch>
            <a:fillRect/>
          </a:stretch>
        </p:blipFill>
        <p:spPr>
          <a:xfrm>
            <a:off x="0" y="662155"/>
            <a:ext cx="5829739" cy="3279228"/>
          </a:xfrm>
          <a:prstGeom prst="rect">
            <a:avLst/>
          </a:prstGeom>
        </p:spPr>
      </p:pic>
      <p:pic>
        <p:nvPicPr>
          <p:cNvPr id="3" name="Imagen 2"/>
          <p:cNvPicPr>
            <a:picLocks noChangeAspect="1"/>
          </p:cNvPicPr>
          <p:nvPr/>
        </p:nvPicPr>
        <p:blipFill>
          <a:blip r:embed="rId4"/>
          <a:stretch>
            <a:fillRect/>
          </a:stretch>
        </p:blipFill>
        <p:spPr>
          <a:xfrm>
            <a:off x="6194617" y="409902"/>
            <a:ext cx="5997383" cy="3373820"/>
          </a:xfrm>
          <a:prstGeom prst="rect">
            <a:avLst/>
          </a:prstGeom>
        </p:spPr>
      </p:pic>
      <p:sp>
        <p:nvSpPr>
          <p:cNvPr id="5" name="Rectangle 2"/>
          <p:cNvSpPr txBox="1">
            <a:spLocks noChangeArrowheads="1"/>
          </p:cNvSpPr>
          <p:nvPr/>
        </p:nvSpPr>
        <p:spPr>
          <a:xfrm>
            <a:off x="283779" y="-143918"/>
            <a:ext cx="11908221"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ES" sz="3200" dirty="0" smtClean="0">
                <a:latin typeface="Arial Black" panose="020B0A04020102020204" pitchFamily="34" charset="0"/>
              </a:rPr>
              <a:t>Tráquea: estructura microscópica</a:t>
            </a:r>
          </a:p>
        </p:txBody>
      </p:sp>
    </p:spTree>
    <p:extLst>
      <p:ext uri="{BB962C8B-B14F-4D97-AF65-F5344CB8AC3E}">
        <p14:creationId xmlns:p14="http://schemas.microsoft.com/office/powerpoint/2010/main" val="30405909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Topografía de los pulm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5" y="188913"/>
            <a:ext cx="6938629"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 Box 3"/>
          <p:cNvSpPr txBox="1">
            <a:spLocks noChangeArrowheads="1"/>
          </p:cNvSpPr>
          <p:nvPr/>
        </p:nvSpPr>
        <p:spPr bwMode="auto">
          <a:xfrm>
            <a:off x="3575051" y="188913"/>
            <a:ext cx="5521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3200" b="1">
                <a:solidFill>
                  <a:srgbClr val="000000"/>
                </a:solidFill>
                <a:latin typeface="Arial Black" panose="020B0A04020102020204" pitchFamily="34" charset="0"/>
              </a:rPr>
              <a:t>Pulmones: Situación </a:t>
            </a:r>
          </a:p>
        </p:txBody>
      </p:sp>
      <p:pic>
        <p:nvPicPr>
          <p:cNvPr id="4" name="Picture 2" descr="C:\Users\User\Pictures\caja toracica.jpg"/>
          <p:cNvPicPr>
            <a:picLocks noChangeAspect="1" noChangeArrowheads="1"/>
          </p:cNvPicPr>
          <p:nvPr/>
        </p:nvPicPr>
        <p:blipFill>
          <a:blip r:embed="rId4"/>
          <a:srcRect/>
          <a:stretch>
            <a:fillRect/>
          </a:stretch>
        </p:blipFill>
        <p:spPr bwMode="auto">
          <a:xfrm>
            <a:off x="7338490" y="1081906"/>
            <a:ext cx="4195784" cy="3786873"/>
          </a:xfrm>
          <a:prstGeom prst="rect">
            <a:avLst/>
          </a:prstGeom>
          <a:noFill/>
        </p:spPr>
      </p:pic>
      <p:sp>
        <p:nvSpPr>
          <p:cNvPr id="2" name="Rectángulo 1"/>
          <p:cNvSpPr/>
          <p:nvPr/>
        </p:nvSpPr>
        <p:spPr>
          <a:xfrm>
            <a:off x="6119290" y="5293441"/>
            <a:ext cx="6096000" cy="923330"/>
          </a:xfrm>
          <a:prstGeom prst="rect">
            <a:avLst/>
          </a:prstGeom>
        </p:spPr>
        <p:txBody>
          <a:bodyPr>
            <a:spAutoFit/>
          </a:bodyPr>
          <a:lstStyle/>
          <a:p>
            <a:r>
              <a:rPr lang="es-ES" altLang="es-ES" dirty="0" smtClean="0">
                <a:latin typeface="Cambria" panose="02040503050406030204" pitchFamily="18" charset="0"/>
                <a:ea typeface="Cambria" panose="02040503050406030204" pitchFamily="18" charset="0"/>
              </a:rPr>
              <a:t>En </a:t>
            </a:r>
            <a:r>
              <a:rPr lang="es-ES" altLang="es-ES" dirty="0">
                <a:latin typeface="Cambria" panose="02040503050406030204" pitchFamily="18" charset="0"/>
                <a:ea typeface="Cambria" panose="02040503050406030204" pitchFamily="18" charset="0"/>
              </a:rPr>
              <a:t>las partes laterales de la cavidad torácica, separados por un espacio llamado mediastino, donde se encuentran los otros órganos contenidos en esta cavidad </a:t>
            </a:r>
            <a:endParaRPr lang="es-E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784508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Pulm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889" y="1076828"/>
            <a:ext cx="3995738"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a:off x="6948488" y="5913439"/>
            <a:ext cx="4989512" cy="707886"/>
          </a:xfrm>
          <a:prstGeom prst="rect">
            <a:avLst/>
          </a:prstGeom>
          <a:noFill/>
          <a:ln w="9525">
            <a:noFill/>
            <a:miter lim="800000"/>
            <a:headEnd/>
            <a:tailEnd/>
          </a:ln>
          <a:effectLst/>
        </p:spPr>
        <p:txBody>
          <a:bodyPr>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           </a:t>
            </a:r>
            <a:r>
              <a:rPr lang="es-ES_tradnl" sz="2000" b="1" dirty="0">
                <a:latin typeface="Cambria" panose="02040503050406030204" pitchFamily="18" charset="0"/>
                <a:ea typeface="Cambria" panose="02040503050406030204" pitchFamily="18" charset="0"/>
              </a:rPr>
              <a:t>Base</a:t>
            </a:r>
          </a:p>
          <a:p>
            <a:pPr>
              <a:defRPr/>
            </a:pPr>
            <a:r>
              <a:rPr lang="es-ES_tradnl" sz="2000" b="1" dirty="0">
                <a:latin typeface="Cambria" panose="02040503050406030204" pitchFamily="18" charset="0"/>
                <a:ea typeface="Cambria" panose="02040503050406030204" pitchFamily="18" charset="0"/>
              </a:rPr>
              <a:t>     Cara diafragmática</a:t>
            </a:r>
            <a:endParaRPr lang="es-ES" sz="2000" b="1" dirty="0">
              <a:latin typeface="Cambria" panose="02040503050406030204" pitchFamily="18" charset="0"/>
              <a:ea typeface="Cambria" panose="02040503050406030204" pitchFamily="18" charset="0"/>
            </a:endParaRPr>
          </a:p>
        </p:txBody>
      </p:sp>
      <p:sp>
        <p:nvSpPr>
          <p:cNvPr id="64516" name="Line 4"/>
          <p:cNvSpPr>
            <a:spLocks noChangeShapeType="1"/>
          </p:cNvSpPr>
          <p:nvPr/>
        </p:nvSpPr>
        <p:spPr bwMode="auto">
          <a:xfrm flipH="1" flipV="1">
            <a:off x="8243889" y="5518150"/>
            <a:ext cx="504825" cy="647700"/>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4517" name="Line 5"/>
          <p:cNvSpPr>
            <a:spLocks noChangeShapeType="1"/>
          </p:cNvSpPr>
          <p:nvPr/>
        </p:nvSpPr>
        <p:spPr bwMode="auto">
          <a:xfrm flipV="1">
            <a:off x="8818563" y="5662614"/>
            <a:ext cx="793750" cy="503237"/>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76806" name="Text Box 6"/>
          <p:cNvSpPr txBox="1">
            <a:spLocks noChangeArrowheads="1"/>
          </p:cNvSpPr>
          <p:nvPr/>
        </p:nvSpPr>
        <p:spPr bwMode="auto">
          <a:xfrm>
            <a:off x="1839913" y="0"/>
            <a:ext cx="8470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_tradnl" altLang="es-ES" sz="2800" b="1" dirty="0">
                <a:solidFill>
                  <a:srgbClr val="0000FF"/>
                </a:solidFill>
                <a:latin typeface="Arial Black" panose="020B0A04020102020204" pitchFamily="34" charset="0"/>
              </a:rPr>
              <a:t>Configuración externa de los Pulmones: aspecto, forma, </a:t>
            </a:r>
            <a:r>
              <a:rPr lang="es-ES_tradnl" altLang="es-ES" sz="2800" b="1" dirty="0" smtClean="0">
                <a:solidFill>
                  <a:srgbClr val="0000FF"/>
                </a:solidFill>
                <a:latin typeface="Arial Black" panose="020B0A04020102020204" pitchFamily="34" charset="0"/>
              </a:rPr>
              <a:t>partes.</a:t>
            </a:r>
            <a:endParaRPr lang="es-ES" altLang="es-ES" sz="2800" b="1" dirty="0">
              <a:solidFill>
                <a:srgbClr val="0000FF"/>
              </a:solidFill>
              <a:latin typeface="Arial Black" panose="020B0A04020102020204" pitchFamily="34" charset="0"/>
            </a:endParaRPr>
          </a:p>
        </p:txBody>
      </p:sp>
      <p:sp>
        <p:nvSpPr>
          <p:cNvPr id="64519" name="Text Box 7"/>
          <p:cNvSpPr txBox="1">
            <a:spLocks noChangeArrowheads="1"/>
          </p:cNvSpPr>
          <p:nvPr/>
        </p:nvSpPr>
        <p:spPr bwMode="auto">
          <a:xfrm>
            <a:off x="6290087" y="1534647"/>
            <a:ext cx="839012"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Ápice</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20" name="Text Box 8"/>
          <p:cNvSpPr txBox="1">
            <a:spLocks noChangeArrowheads="1"/>
          </p:cNvSpPr>
          <p:nvPr/>
        </p:nvSpPr>
        <p:spPr bwMode="auto">
          <a:xfrm>
            <a:off x="10322067" y="1408878"/>
            <a:ext cx="839012"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Ápice</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21" name="Line 9"/>
          <p:cNvSpPr>
            <a:spLocks noChangeShapeType="1"/>
          </p:cNvSpPr>
          <p:nvPr/>
        </p:nvSpPr>
        <p:spPr bwMode="auto">
          <a:xfrm>
            <a:off x="6875464" y="1916113"/>
            <a:ext cx="1368425" cy="576262"/>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4522" name="Line 10"/>
          <p:cNvSpPr>
            <a:spLocks noChangeShapeType="1"/>
          </p:cNvSpPr>
          <p:nvPr/>
        </p:nvSpPr>
        <p:spPr bwMode="auto">
          <a:xfrm flipH="1">
            <a:off x="9396413" y="1773238"/>
            <a:ext cx="1295400" cy="576262"/>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4523" name="Text Box 11"/>
          <p:cNvSpPr txBox="1">
            <a:spLocks noChangeArrowheads="1"/>
          </p:cNvSpPr>
          <p:nvPr/>
        </p:nvSpPr>
        <p:spPr bwMode="auto">
          <a:xfrm>
            <a:off x="5576572" y="4908719"/>
            <a:ext cx="1103187" cy="707886"/>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Borde</a:t>
            </a:r>
          </a:p>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inferior</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24" name="Text Box 12"/>
          <p:cNvSpPr txBox="1">
            <a:spLocks noChangeArrowheads="1"/>
          </p:cNvSpPr>
          <p:nvPr/>
        </p:nvSpPr>
        <p:spPr bwMode="auto">
          <a:xfrm>
            <a:off x="10705785" y="4003747"/>
            <a:ext cx="2887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_tradnl" altLang="es-ES" sz="2000" b="1" dirty="0">
                <a:latin typeface="Cambria" panose="02040503050406030204" pitchFamily="18" charset="0"/>
                <a:ea typeface="Cambria" panose="02040503050406030204" pitchFamily="18" charset="0"/>
              </a:rPr>
              <a:t>Incisura</a:t>
            </a:r>
          </a:p>
          <a:p>
            <a:pPr eaLnBrk="1" hangingPunct="1"/>
            <a:r>
              <a:rPr lang="es-ES_tradnl" altLang="es-ES" sz="2000" b="1" dirty="0">
                <a:latin typeface="Cambria" panose="02040503050406030204" pitchFamily="18" charset="0"/>
                <a:ea typeface="Cambria" panose="02040503050406030204" pitchFamily="18" charset="0"/>
              </a:rPr>
              <a:t>cardíaca</a:t>
            </a:r>
            <a:endParaRPr lang="es-ES" altLang="es-ES" sz="2000" b="1" dirty="0">
              <a:latin typeface="Cambria" panose="02040503050406030204" pitchFamily="18" charset="0"/>
              <a:ea typeface="Cambria" panose="02040503050406030204" pitchFamily="18" charset="0"/>
            </a:endParaRPr>
          </a:p>
        </p:txBody>
      </p:sp>
      <p:sp>
        <p:nvSpPr>
          <p:cNvPr id="64525" name="Line 13"/>
          <p:cNvSpPr>
            <a:spLocks noChangeShapeType="1"/>
          </p:cNvSpPr>
          <p:nvPr/>
        </p:nvSpPr>
        <p:spPr bwMode="auto">
          <a:xfrm>
            <a:off x="6550341" y="5317331"/>
            <a:ext cx="1174750" cy="401637"/>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4526" name="Line 14"/>
          <p:cNvSpPr>
            <a:spLocks noChangeShapeType="1"/>
          </p:cNvSpPr>
          <p:nvPr/>
        </p:nvSpPr>
        <p:spPr bwMode="auto">
          <a:xfrm flipH="1">
            <a:off x="9782317" y="4385331"/>
            <a:ext cx="1079500" cy="431800"/>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4527" name="Text Box 15"/>
          <p:cNvSpPr txBox="1">
            <a:spLocks noChangeArrowheads="1"/>
          </p:cNvSpPr>
          <p:nvPr/>
        </p:nvSpPr>
        <p:spPr bwMode="auto">
          <a:xfrm>
            <a:off x="10705785" y="5416550"/>
            <a:ext cx="1496243"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Cara </a:t>
            </a:r>
            <a:r>
              <a:rPr lang="es-ES_tradnl" sz="2000" b="1" dirty="0" smtClean="0">
                <a:effectLst>
                  <a:outerShdw blurRad="38100" dist="38100" dir="2700000" algn="tl">
                    <a:srgbClr val="C0C0C0"/>
                  </a:outerShdw>
                </a:effectLst>
                <a:latin typeface="Cambria" panose="02040503050406030204" pitchFamily="18" charset="0"/>
                <a:ea typeface="Cambria" panose="02040503050406030204" pitchFamily="18" charset="0"/>
              </a:rPr>
              <a:t>Costal</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28" name="Line 16"/>
          <p:cNvSpPr>
            <a:spLocks noChangeShapeType="1"/>
          </p:cNvSpPr>
          <p:nvPr/>
        </p:nvSpPr>
        <p:spPr bwMode="auto">
          <a:xfrm flipH="1" flipV="1">
            <a:off x="10333038" y="4840288"/>
            <a:ext cx="792162" cy="576262"/>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64529" name="Text Box 17"/>
          <p:cNvSpPr txBox="1">
            <a:spLocks noChangeArrowheads="1"/>
          </p:cNvSpPr>
          <p:nvPr/>
        </p:nvSpPr>
        <p:spPr bwMode="auto">
          <a:xfrm>
            <a:off x="5676900" y="3571876"/>
            <a:ext cx="1403350" cy="707886"/>
          </a:xfrm>
          <a:prstGeom prst="rect">
            <a:avLst/>
          </a:prstGeom>
          <a:noFill/>
          <a:ln w="9525">
            <a:noFill/>
            <a:miter lim="800000"/>
            <a:headEnd/>
            <a:tailEnd/>
          </a:ln>
          <a:effectLst/>
        </p:spPr>
        <p:txBody>
          <a:bodyPr>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Borde</a:t>
            </a:r>
          </a:p>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anterior</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30" name="Line 18"/>
          <p:cNvSpPr>
            <a:spLocks noChangeShapeType="1"/>
          </p:cNvSpPr>
          <p:nvPr/>
        </p:nvSpPr>
        <p:spPr bwMode="auto">
          <a:xfrm>
            <a:off x="6934201" y="3887789"/>
            <a:ext cx="1857375" cy="46037"/>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22" name="Line 10"/>
          <p:cNvSpPr>
            <a:spLocks noChangeShapeType="1"/>
          </p:cNvSpPr>
          <p:nvPr/>
        </p:nvSpPr>
        <p:spPr bwMode="auto">
          <a:xfrm flipH="1">
            <a:off x="9396412" y="3113087"/>
            <a:ext cx="1209675" cy="1574007"/>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23" name="Text Box 11"/>
          <p:cNvSpPr txBox="1">
            <a:spLocks noChangeArrowheads="1"/>
          </p:cNvSpPr>
          <p:nvPr/>
        </p:nvSpPr>
        <p:spPr bwMode="auto">
          <a:xfrm>
            <a:off x="10606088" y="2643189"/>
            <a:ext cx="1290418" cy="707886"/>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Borde</a:t>
            </a:r>
          </a:p>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posterior</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4" name="Line 18"/>
          <p:cNvSpPr>
            <a:spLocks noChangeShapeType="1"/>
          </p:cNvSpPr>
          <p:nvPr/>
        </p:nvSpPr>
        <p:spPr bwMode="auto">
          <a:xfrm flipV="1">
            <a:off x="6948488" y="4086225"/>
            <a:ext cx="2139950" cy="57150"/>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sz="2000">
              <a:latin typeface="Cambria" panose="02040503050406030204" pitchFamily="18" charset="0"/>
              <a:ea typeface="Cambria" panose="02040503050406030204" pitchFamily="18" charset="0"/>
            </a:endParaRPr>
          </a:p>
        </p:txBody>
      </p:sp>
      <p:sp>
        <p:nvSpPr>
          <p:cNvPr id="25" name="Rectangle 3"/>
          <p:cNvSpPr>
            <a:spLocks noChangeArrowheads="1"/>
          </p:cNvSpPr>
          <p:nvPr/>
        </p:nvSpPr>
        <p:spPr bwMode="auto">
          <a:xfrm>
            <a:off x="90488" y="1044576"/>
            <a:ext cx="4392612" cy="4392613"/>
          </a:xfrm>
          <a:prstGeom prst="rect">
            <a:avLst/>
          </a:prstGeom>
          <a:solidFill>
            <a:schemeClr val="accent2">
              <a:lumMod val="40000"/>
              <a:lumOff val="60000"/>
            </a:schemeClr>
          </a:solidFill>
          <a:ln w="76200" algn="ctr">
            <a:solidFill>
              <a:srgbClr val="CC00CC"/>
            </a:solidFill>
            <a:miter lim="800000"/>
            <a:headEnd/>
            <a:tailEnd/>
          </a:ln>
          <a:effectLst>
            <a:outerShdw dist="107763" dir="2700000" algn="ctr" rotWithShape="0">
              <a:schemeClr val="bg2">
                <a:alpha val="50000"/>
              </a:schemeClr>
            </a:outerShdw>
          </a:effectLst>
        </p:spPr>
        <p:txBody>
          <a:bodyPr wrap="none" anchor="ctr"/>
          <a:lstStyle/>
          <a:p>
            <a:pPr algn="ctr">
              <a:defRPr/>
            </a:pPr>
            <a:r>
              <a:rPr lang="es-MX" sz="2400" b="1" dirty="0" smtClean="0">
                <a:solidFill>
                  <a:srgbClr val="000000"/>
                </a:solidFill>
                <a:latin typeface="Cambria" panose="02040503050406030204" pitchFamily="18" charset="0"/>
                <a:ea typeface="Cambria" panose="02040503050406030204" pitchFamily="18" charset="0"/>
              </a:rPr>
              <a:t>FORM: cónica</a:t>
            </a:r>
            <a:endParaRPr lang="es-ES" sz="2400" b="1" dirty="0" smtClean="0">
              <a:solidFill>
                <a:srgbClr val="000000"/>
              </a:solidFill>
              <a:latin typeface="Cambria" panose="02040503050406030204" pitchFamily="18" charset="0"/>
              <a:ea typeface="Cambria" panose="02040503050406030204" pitchFamily="18" charset="0"/>
            </a:endParaRPr>
          </a:p>
          <a:p>
            <a:pPr algn="ctr">
              <a:defRPr/>
            </a:pPr>
            <a:r>
              <a:rPr lang="es-ES" sz="2400" b="1" dirty="0" smtClean="0">
                <a:solidFill>
                  <a:srgbClr val="000000"/>
                </a:solidFill>
                <a:latin typeface="Cambria" panose="02040503050406030204" pitchFamily="18" charset="0"/>
                <a:ea typeface="Cambria" panose="02040503050406030204" pitchFamily="18" charset="0"/>
              </a:rPr>
              <a:t>ÁPICE</a:t>
            </a:r>
            <a:endParaRPr lang="es-ES" sz="2400" b="1" dirty="0">
              <a:solidFill>
                <a:srgbClr val="000000"/>
              </a:solidFill>
              <a:latin typeface="Cambria" panose="02040503050406030204" pitchFamily="18" charset="0"/>
              <a:ea typeface="Cambria" panose="02040503050406030204" pitchFamily="18" charset="0"/>
            </a:endParaRPr>
          </a:p>
          <a:p>
            <a:pPr algn="ctr">
              <a:defRPr/>
            </a:pPr>
            <a:r>
              <a:rPr lang="es-ES" sz="2400" b="1" dirty="0" smtClean="0">
                <a:solidFill>
                  <a:srgbClr val="000000"/>
                </a:solidFill>
                <a:latin typeface="Cambria" panose="02040503050406030204" pitchFamily="18" charset="0"/>
                <a:ea typeface="Cambria" panose="02040503050406030204" pitchFamily="18" charset="0"/>
              </a:rPr>
              <a:t>BASE</a:t>
            </a:r>
            <a:r>
              <a:rPr lang="es-ES" sz="2400" b="1" dirty="0">
                <a:solidFill>
                  <a:srgbClr val="000000"/>
                </a:solidFill>
                <a:latin typeface="Cambria" panose="02040503050406030204" pitchFamily="18" charset="0"/>
                <a:ea typeface="Cambria" panose="02040503050406030204" pitchFamily="18" charset="0"/>
              </a:rPr>
              <a:t/>
            </a:r>
            <a:br>
              <a:rPr lang="es-ES" sz="2400" b="1" dirty="0">
                <a:solidFill>
                  <a:srgbClr val="000000"/>
                </a:solidFill>
                <a:latin typeface="Cambria" panose="02040503050406030204" pitchFamily="18" charset="0"/>
                <a:ea typeface="Cambria" panose="02040503050406030204" pitchFamily="18" charset="0"/>
              </a:rPr>
            </a:br>
            <a:endParaRPr lang="es-ES" sz="2400" b="1" dirty="0">
              <a:solidFill>
                <a:srgbClr val="000000"/>
              </a:solidFill>
              <a:latin typeface="Cambria" panose="02040503050406030204" pitchFamily="18" charset="0"/>
              <a:ea typeface="Cambria" panose="02040503050406030204" pitchFamily="18" charset="0"/>
            </a:endParaRPr>
          </a:p>
          <a:p>
            <a:pPr algn="ctr">
              <a:defRPr/>
            </a:pPr>
            <a:r>
              <a:rPr lang="es-ES" sz="2400" b="1" dirty="0">
                <a:solidFill>
                  <a:srgbClr val="000000"/>
                </a:solidFill>
                <a:latin typeface="Cambria" panose="02040503050406030204" pitchFamily="18" charset="0"/>
                <a:ea typeface="Cambria" panose="02040503050406030204" pitchFamily="18" charset="0"/>
              </a:rPr>
              <a:t>3 BORDES: INFERIOR</a:t>
            </a:r>
            <a:br>
              <a:rPr lang="es-ES" sz="2400" b="1" dirty="0">
                <a:solidFill>
                  <a:srgbClr val="000000"/>
                </a:solidFill>
                <a:latin typeface="Cambria" panose="02040503050406030204" pitchFamily="18" charset="0"/>
                <a:ea typeface="Cambria" panose="02040503050406030204" pitchFamily="18" charset="0"/>
              </a:rPr>
            </a:br>
            <a:r>
              <a:rPr lang="es-ES" sz="2400" b="1" dirty="0">
                <a:solidFill>
                  <a:srgbClr val="000000"/>
                </a:solidFill>
                <a:latin typeface="Cambria" panose="02040503050406030204" pitchFamily="18" charset="0"/>
                <a:ea typeface="Cambria" panose="02040503050406030204" pitchFamily="18" charset="0"/>
              </a:rPr>
              <a:t>                      ANTERIOR</a:t>
            </a:r>
          </a:p>
          <a:p>
            <a:pPr algn="ctr">
              <a:defRPr/>
            </a:pPr>
            <a:r>
              <a:rPr lang="es-ES" sz="2400" b="1" dirty="0">
                <a:solidFill>
                  <a:srgbClr val="000000"/>
                </a:solidFill>
                <a:latin typeface="Cambria" panose="02040503050406030204" pitchFamily="18" charset="0"/>
                <a:ea typeface="Cambria" panose="02040503050406030204" pitchFamily="18" charset="0"/>
              </a:rPr>
              <a:t>                        POSTERIOR</a:t>
            </a:r>
          </a:p>
          <a:p>
            <a:pPr algn="ctr">
              <a:defRPr/>
            </a:pPr>
            <a:endParaRPr lang="es-ES" sz="2400" b="1" dirty="0">
              <a:solidFill>
                <a:srgbClr val="000000"/>
              </a:solidFill>
              <a:latin typeface="Cambria" panose="02040503050406030204" pitchFamily="18" charset="0"/>
              <a:ea typeface="Cambria" panose="02040503050406030204" pitchFamily="18" charset="0"/>
            </a:endParaRPr>
          </a:p>
          <a:p>
            <a:pPr algn="ctr">
              <a:defRPr/>
            </a:pPr>
            <a:r>
              <a:rPr lang="es-ES" sz="2400" b="1" dirty="0">
                <a:solidFill>
                  <a:srgbClr val="000000"/>
                </a:solidFill>
                <a:latin typeface="Cambria" panose="02040503050406030204" pitchFamily="18" charset="0"/>
                <a:ea typeface="Cambria" panose="02040503050406030204" pitchFamily="18" charset="0"/>
              </a:rPr>
              <a:t>3 CARAS: DIAFRAGMÁTICA</a:t>
            </a:r>
            <a:br>
              <a:rPr lang="es-ES" sz="2400" b="1" dirty="0">
                <a:solidFill>
                  <a:srgbClr val="000000"/>
                </a:solidFill>
                <a:latin typeface="Cambria" panose="02040503050406030204" pitchFamily="18" charset="0"/>
                <a:ea typeface="Cambria" panose="02040503050406030204" pitchFamily="18" charset="0"/>
              </a:rPr>
            </a:br>
            <a:r>
              <a:rPr lang="es-ES" sz="2400" b="1" dirty="0">
                <a:solidFill>
                  <a:srgbClr val="000000"/>
                </a:solidFill>
                <a:latin typeface="Cambria" panose="02040503050406030204" pitchFamily="18" charset="0"/>
                <a:ea typeface="Cambria" panose="02040503050406030204" pitchFamily="18" charset="0"/>
              </a:rPr>
              <a:t> </a:t>
            </a:r>
            <a:r>
              <a:rPr lang="es-ES" sz="2400" b="1" dirty="0" smtClean="0">
                <a:solidFill>
                  <a:srgbClr val="000000"/>
                </a:solidFill>
                <a:latin typeface="Cambria" panose="02040503050406030204" pitchFamily="18" charset="0"/>
                <a:ea typeface="Cambria" panose="02040503050406030204" pitchFamily="18" charset="0"/>
              </a:rPr>
              <a:t>COSTAL</a:t>
            </a:r>
            <a:endParaRPr lang="es-ES" sz="2400" b="1" dirty="0">
              <a:solidFill>
                <a:srgbClr val="000000"/>
              </a:solidFill>
              <a:latin typeface="Cambria" panose="02040503050406030204" pitchFamily="18" charset="0"/>
              <a:ea typeface="Cambria" panose="02040503050406030204" pitchFamily="18" charset="0"/>
            </a:endParaRPr>
          </a:p>
          <a:p>
            <a:pPr algn="ctr">
              <a:defRPr/>
            </a:pPr>
            <a:r>
              <a:rPr lang="es-ES" sz="2400" b="1" dirty="0">
                <a:solidFill>
                  <a:srgbClr val="000000"/>
                </a:solidFill>
                <a:latin typeface="Cambria" panose="02040503050406030204" pitchFamily="18" charset="0"/>
                <a:ea typeface="Cambria" panose="02040503050406030204" pitchFamily="18" charset="0"/>
              </a:rPr>
              <a:t> MEDIAL</a:t>
            </a:r>
          </a:p>
        </p:txBody>
      </p:sp>
      <p:grpSp>
        <p:nvGrpSpPr>
          <p:cNvPr id="26" name="Group 4"/>
          <p:cNvGrpSpPr>
            <a:grpSpLocks/>
          </p:cNvGrpSpPr>
          <p:nvPr/>
        </p:nvGrpSpPr>
        <p:grpSpPr bwMode="auto">
          <a:xfrm>
            <a:off x="632521" y="5418136"/>
            <a:ext cx="3766405" cy="1365250"/>
            <a:chOff x="515" y="3413"/>
            <a:chExt cx="2494" cy="860"/>
          </a:xfrm>
        </p:grpSpPr>
        <p:sp>
          <p:nvSpPr>
            <p:cNvPr id="27" name="Oval 5"/>
            <p:cNvSpPr>
              <a:spLocks noChangeArrowheads="1"/>
            </p:cNvSpPr>
            <p:nvPr/>
          </p:nvSpPr>
          <p:spPr bwMode="auto">
            <a:xfrm>
              <a:off x="515" y="3638"/>
              <a:ext cx="2494" cy="635"/>
            </a:xfrm>
            <a:prstGeom prst="ellipse">
              <a:avLst/>
            </a:prstGeom>
            <a:solidFill>
              <a:srgbClr val="FF99FF"/>
            </a:solidFill>
            <a:ln w="76200" algn="ctr">
              <a:solidFill>
                <a:srgbClr val="CC00CC"/>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a:solidFill>
                    <a:srgbClr val="000000"/>
                  </a:solidFill>
                  <a:latin typeface="Cambria" panose="02040503050406030204" pitchFamily="18" charset="0"/>
                  <a:ea typeface="Cambria" panose="02040503050406030204" pitchFamily="18" charset="0"/>
                </a:rPr>
                <a:t>HILIO PULMONAR</a:t>
              </a:r>
            </a:p>
          </p:txBody>
        </p:sp>
        <p:sp>
          <p:nvSpPr>
            <p:cNvPr id="28" name="Line 6"/>
            <p:cNvSpPr>
              <a:spLocks noChangeShapeType="1"/>
            </p:cNvSpPr>
            <p:nvPr/>
          </p:nvSpPr>
          <p:spPr bwMode="auto">
            <a:xfrm>
              <a:off x="1698" y="3413"/>
              <a:ext cx="0" cy="471"/>
            </a:xfrm>
            <a:prstGeom prst="line">
              <a:avLst/>
            </a:prstGeom>
            <a:noFill/>
            <a:ln w="76200">
              <a:solidFill>
                <a:srgbClr val="FF0066"/>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52513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descr="Pulm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9" y="981075"/>
            <a:ext cx="43576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Line 4"/>
          <p:cNvSpPr>
            <a:spLocks noChangeShapeType="1"/>
          </p:cNvSpPr>
          <p:nvPr/>
        </p:nvSpPr>
        <p:spPr bwMode="auto">
          <a:xfrm flipH="1">
            <a:off x="6738938" y="2357439"/>
            <a:ext cx="1071562" cy="928687"/>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64517" name="Line 5"/>
          <p:cNvSpPr>
            <a:spLocks noChangeShapeType="1"/>
          </p:cNvSpPr>
          <p:nvPr/>
        </p:nvSpPr>
        <p:spPr bwMode="auto">
          <a:xfrm flipH="1" flipV="1">
            <a:off x="7507289" y="5429251"/>
            <a:ext cx="1277937" cy="214313"/>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78853" name="Text Box 6"/>
          <p:cNvSpPr txBox="1">
            <a:spLocks noChangeArrowheads="1"/>
          </p:cNvSpPr>
          <p:nvPr/>
        </p:nvSpPr>
        <p:spPr bwMode="auto">
          <a:xfrm>
            <a:off x="1839913" y="0"/>
            <a:ext cx="8470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_tradnl" altLang="es-ES" sz="2800" b="1" dirty="0">
                <a:solidFill>
                  <a:srgbClr val="0000FF"/>
                </a:solidFill>
                <a:latin typeface="Arial Black" panose="020B0A04020102020204" pitchFamily="34" charset="0"/>
              </a:rPr>
              <a:t>Configuración externa de los Pulmones: fisuras y lóbulos.</a:t>
            </a:r>
            <a:endParaRPr lang="es-ES" altLang="es-ES" sz="2800" b="1" dirty="0">
              <a:solidFill>
                <a:srgbClr val="0000FF"/>
              </a:solidFill>
              <a:latin typeface="Arial Black" panose="020B0A04020102020204" pitchFamily="34" charset="0"/>
            </a:endParaRPr>
          </a:p>
        </p:txBody>
      </p:sp>
      <p:sp>
        <p:nvSpPr>
          <p:cNvPr id="64519" name="Text Box 7"/>
          <p:cNvSpPr txBox="1">
            <a:spLocks noChangeArrowheads="1"/>
          </p:cNvSpPr>
          <p:nvPr/>
        </p:nvSpPr>
        <p:spPr bwMode="auto">
          <a:xfrm>
            <a:off x="1952626" y="3143251"/>
            <a:ext cx="2662460" cy="461665"/>
          </a:xfrm>
          <a:prstGeom prst="rect">
            <a:avLst/>
          </a:prstGeom>
          <a:noFill/>
          <a:ln w="9525">
            <a:noFill/>
            <a:miter lim="800000"/>
            <a:headEnd/>
            <a:tailEnd/>
          </a:ln>
          <a:effectLst/>
        </p:spPr>
        <p:txBody>
          <a:bodyPr wrap="none">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Fisura Horizontal</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20" name="Text Box 8"/>
          <p:cNvSpPr txBox="1">
            <a:spLocks noChangeArrowheads="1"/>
          </p:cNvSpPr>
          <p:nvPr/>
        </p:nvSpPr>
        <p:spPr bwMode="auto">
          <a:xfrm>
            <a:off x="7167564" y="1857376"/>
            <a:ext cx="2480166" cy="461665"/>
          </a:xfrm>
          <a:prstGeom prst="rect">
            <a:avLst/>
          </a:prstGeom>
          <a:noFill/>
          <a:ln w="9525">
            <a:noFill/>
            <a:miter lim="800000"/>
            <a:headEnd/>
            <a:tailEnd/>
          </a:ln>
          <a:effectLst/>
        </p:spPr>
        <p:txBody>
          <a:bodyPr wrap="none">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Lóbulo Superior</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25" name="Line 13"/>
          <p:cNvSpPr>
            <a:spLocks noChangeShapeType="1"/>
          </p:cNvSpPr>
          <p:nvPr/>
        </p:nvSpPr>
        <p:spPr bwMode="auto">
          <a:xfrm flipV="1">
            <a:off x="5268914" y="5000626"/>
            <a:ext cx="46037" cy="1071563"/>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64527" name="Text Box 15"/>
          <p:cNvSpPr txBox="1">
            <a:spLocks noChangeArrowheads="1"/>
          </p:cNvSpPr>
          <p:nvPr/>
        </p:nvSpPr>
        <p:spPr bwMode="auto">
          <a:xfrm>
            <a:off x="7737476" y="3071814"/>
            <a:ext cx="2228046" cy="461665"/>
          </a:xfrm>
          <a:prstGeom prst="rect">
            <a:avLst/>
          </a:prstGeom>
          <a:noFill/>
          <a:ln w="9525">
            <a:noFill/>
            <a:miter lim="800000"/>
            <a:headEnd/>
            <a:tailEnd/>
          </a:ln>
          <a:effectLst/>
        </p:spPr>
        <p:txBody>
          <a:bodyPr wrap="none">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Fisura Oblicua</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29" name="Text Box 17"/>
          <p:cNvSpPr txBox="1">
            <a:spLocks noChangeArrowheads="1"/>
          </p:cNvSpPr>
          <p:nvPr/>
        </p:nvSpPr>
        <p:spPr bwMode="auto">
          <a:xfrm>
            <a:off x="2595563" y="4429126"/>
            <a:ext cx="1403350" cy="830263"/>
          </a:xfrm>
          <a:prstGeom prst="rect">
            <a:avLst/>
          </a:prstGeom>
          <a:noFill/>
          <a:ln w="9525">
            <a:noFill/>
            <a:miter lim="800000"/>
            <a:headEnd/>
            <a:tailEnd/>
          </a:ln>
          <a:effectLst/>
        </p:spPr>
        <p:txBody>
          <a:bodyPr>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Fisura</a:t>
            </a:r>
          </a:p>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Oblicua</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4533" name="Line 21"/>
          <p:cNvSpPr>
            <a:spLocks noChangeShapeType="1"/>
          </p:cNvSpPr>
          <p:nvPr/>
        </p:nvSpPr>
        <p:spPr bwMode="auto">
          <a:xfrm>
            <a:off x="3738564" y="4718050"/>
            <a:ext cx="642937" cy="139700"/>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64534" name="Line 22"/>
          <p:cNvSpPr>
            <a:spLocks noChangeShapeType="1"/>
          </p:cNvSpPr>
          <p:nvPr/>
        </p:nvSpPr>
        <p:spPr bwMode="auto">
          <a:xfrm>
            <a:off x="3762376" y="3571875"/>
            <a:ext cx="1262063" cy="857250"/>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64535" name="Line 23"/>
          <p:cNvSpPr>
            <a:spLocks noChangeShapeType="1"/>
          </p:cNvSpPr>
          <p:nvPr/>
        </p:nvSpPr>
        <p:spPr bwMode="auto">
          <a:xfrm flipH="1">
            <a:off x="7856538" y="3643314"/>
            <a:ext cx="1439862" cy="503237"/>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2" name="Text Box 8"/>
          <p:cNvSpPr txBox="1">
            <a:spLocks noChangeArrowheads="1"/>
          </p:cNvSpPr>
          <p:nvPr/>
        </p:nvSpPr>
        <p:spPr bwMode="auto">
          <a:xfrm>
            <a:off x="4452939" y="6072189"/>
            <a:ext cx="2111475" cy="461665"/>
          </a:xfrm>
          <a:prstGeom prst="rect">
            <a:avLst/>
          </a:prstGeom>
          <a:noFill/>
          <a:ln w="9525">
            <a:noFill/>
            <a:miter lim="800000"/>
            <a:headEnd/>
            <a:tailEnd/>
          </a:ln>
          <a:effectLst/>
        </p:spPr>
        <p:txBody>
          <a:bodyPr wrap="none">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Lóbulo Medio</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3" name="Text Box 8"/>
          <p:cNvSpPr txBox="1">
            <a:spLocks noChangeArrowheads="1"/>
          </p:cNvSpPr>
          <p:nvPr/>
        </p:nvSpPr>
        <p:spPr bwMode="auto">
          <a:xfrm>
            <a:off x="7881938" y="5786439"/>
            <a:ext cx="2347117" cy="461665"/>
          </a:xfrm>
          <a:prstGeom prst="rect">
            <a:avLst/>
          </a:prstGeom>
          <a:noFill/>
          <a:ln w="9525">
            <a:noFill/>
            <a:miter lim="800000"/>
            <a:headEnd/>
            <a:tailEnd/>
          </a:ln>
          <a:effectLst/>
        </p:spPr>
        <p:txBody>
          <a:bodyPr wrap="none">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Lóbulo Inferior</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4" name="Text Box 8"/>
          <p:cNvSpPr txBox="1">
            <a:spLocks noChangeArrowheads="1"/>
          </p:cNvSpPr>
          <p:nvPr/>
        </p:nvSpPr>
        <p:spPr bwMode="auto">
          <a:xfrm>
            <a:off x="2309814" y="1928814"/>
            <a:ext cx="2480166" cy="461665"/>
          </a:xfrm>
          <a:prstGeom prst="rect">
            <a:avLst/>
          </a:prstGeom>
          <a:noFill/>
          <a:ln w="9525">
            <a:noFill/>
            <a:miter lim="800000"/>
            <a:headEnd/>
            <a:tailEnd/>
          </a:ln>
          <a:effectLst/>
        </p:spPr>
        <p:txBody>
          <a:bodyPr wrap="none">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Lóbulo Superior</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5" name="Text Box 8"/>
          <p:cNvSpPr txBox="1">
            <a:spLocks noChangeArrowheads="1"/>
          </p:cNvSpPr>
          <p:nvPr/>
        </p:nvSpPr>
        <p:spPr bwMode="auto">
          <a:xfrm>
            <a:off x="1738313" y="5857876"/>
            <a:ext cx="2347117" cy="461665"/>
          </a:xfrm>
          <a:prstGeom prst="rect">
            <a:avLst/>
          </a:prstGeom>
          <a:noFill/>
          <a:ln w="9525">
            <a:noFill/>
            <a:miter lim="800000"/>
            <a:headEnd/>
            <a:tailEnd/>
          </a:ln>
          <a:effectLst/>
        </p:spPr>
        <p:txBody>
          <a:bodyPr wrap="none">
            <a:spAutoFit/>
          </a:bodyPr>
          <a:lstStyle/>
          <a:p>
            <a:pPr>
              <a:defRPr/>
            </a:pPr>
            <a:r>
              <a:rPr lang="es-ES_tradnl" sz="2400" b="1" dirty="0">
                <a:effectLst>
                  <a:outerShdw blurRad="38100" dist="38100" dir="2700000" algn="tl">
                    <a:srgbClr val="C0C0C0"/>
                  </a:outerShdw>
                </a:effectLst>
                <a:latin typeface="Cambria" panose="02040503050406030204" pitchFamily="18" charset="0"/>
                <a:ea typeface="Cambria" panose="02040503050406030204" pitchFamily="18" charset="0"/>
              </a:rPr>
              <a:t>Lóbulo Inferior</a:t>
            </a:r>
            <a:endParaRPr lang="es-ES" sz="24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6" name="Line 22"/>
          <p:cNvSpPr>
            <a:spLocks noChangeShapeType="1"/>
          </p:cNvSpPr>
          <p:nvPr/>
        </p:nvSpPr>
        <p:spPr bwMode="auto">
          <a:xfrm>
            <a:off x="4381500" y="2500314"/>
            <a:ext cx="990600" cy="720725"/>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7" name="Line 22"/>
          <p:cNvSpPr>
            <a:spLocks noChangeShapeType="1"/>
          </p:cNvSpPr>
          <p:nvPr/>
        </p:nvSpPr>
        <p:spPr bwMode="auto">
          <a:xfrm flipV="1">
            <a:off x="3738563" y="5435601"/>
            <a:ext cx="1204912" cy="422275"/>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64816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Pulmón izquierdo cara med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727200"/>
            <a:ext cx="331152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descr="Pulmón derecho cara med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9" y="1800225"/>
            <a:ext cx="35972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1847851" y="4673602"/>
            <a:ext cx="2181225" cy="1000126"/>
            <a:chOff x="204" y="2428"/>
            <a:chExt cx="1374" cy="630"/>
          </a:xfrm>
        </p:grpSpPr>
        <p:sp>
          <p:nvSpPr>
            <p:cNvPr id="79902" name="Text Box 12"/>
            <p:cNvSpPr txBox="1">
              <a:spLocks noChangeArrowheads="1"/>
            </p:cNvSpPr>
            <p:nvPr/>
          </p:nvSpPr>
          <p:spPr bwMode="auto">
            <a:xfrm>
              <a:off x="204" y="2535"/>
              <a:ext cx="76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Lóbulo</a:t>
              </a:r>
            </a:p>
            <a:p>
              <a:pPr eaLnBrk="1" hangingPunct="1"/>
              <a:r>
                <a:rPr lang="es-ES" altLang="es-ES" sz="2400" b="1">
                  <a:solidFill>
                    <a:srgbClr val="000000"/>
                  </a:solidFill>
                  <a:latin typeface="Cambria" panose="02040503050406030204" pitchFamily="18" charset="0"/>
                  <a:ea typeface="Cambria" panose="02040503050406030204" pitchFamily="18" charset="0"/>
                </a:rPr>
                <a:t> medio</a:t>
              </a:r>
            </a:p>
          </p:txBody>
        </p:sp>
        <p:sp>
          <p:nvSpPr>
            <p:cNvPr id="79903" name="Line 13"/>
            <p:cNvSpPr>
              <a:spLocks noChangeShapeType="1"/>
            </p:cNvSpPr>
            <p:nvPr/>
          </p:nvSpPr>
          <p:spPr bwMode="auto">
            <a:xfrm flipV="1">
              <a:off x="943" y="2428"/>
              <a:ext cx="635" cy="36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3" name="Group 42"/>
          <p:cNvGrpSpPr>
            <a:grpSpLocks/>
          </p:cNvGrpSpPr>
          <p:nvPr/>
        </p:nvGrpSpPr>
        <p:grpSpPr bwMode="auto">
          <a:xfrm>
            <a:off x="4892676" y="4895850"/>
            <a:ext cx="2454275" cy="1773238"/>
            <a:chOff x="2122" y="2568"/>
            <a:chExt cx="1546" cy="1117"/>
          </a:xfrm>
        </p:grpSpPr>
        <p:sp>
          <p:nvSpPr>
            <p:cNvPr id="79900" name="Text Box 15"/>
            <p:cNvSpPr txBox="1">
              <a:spLocks noChangeArrowheads="1"/>
            </p:cNvSpPr>
            <p:nvPr/>
          </p:nvSpPr>
          <p:spPr bwMode="auto">
            <a:xfrm>
              <a:off x="2200" y="3397"/>
              <a:ext cx="1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Lóbulo inferior</a:t>
              </a:r>
            </a:p>
          </p:txBody>
        </p:sp>
        <p:sp>
          <p:nvSpPr>
            <p:cNvPr id="79901" name="Line 16"/>
            <p:cNvSpPr>
              <a:spLocks noChangeShapeType="1"/>
            </p:cNvSpPr>
            <p:nvPr/>
          </p:nvSpPr>
          <p:spPr bwMode="auto">
            <a:xfrm flipH="1" flipV="1">
              <a:off x="2122" y="2568"/>
              <a:ext cx="408" cy="77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223249" name="Line 17"/>
          <p:cNvSpPr>
            <a:spLocks noChangeShapeType="1"/>
          </p:cNvSpPr>
          <p:nvPr/>
        </p:nvSpPr>
        <p:spPr bwMode="auto">
          <a:xfrm flipV="1">
            <a:off x="6477001" y="4679950"/>
            <a:ext cx="792163" cy="151288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nvGrpSpPr>
          <p:cNvPr id="4" name="Group 39"/>
          <p:cNvGrpSpPr>
            <a:grpSpLocks/>
          </p:cNvGrpSpPr>
          <p:nvPr/>
        </p:nvGrpSpPr>
        <p:grpSpPr bwMode="auto">
          <a:xfrm>
            <a:off x="1992313" y="1655764"/>
            <a:ext cx="2500312" cy="1584325"/>
            <a:chOff x="295" y="527"/>
            <a:chExt cx="1575" cy="998"/>
          </a:xfrm>
        </p:grpSpPr>
        <p:sp>
          <p:nvSpPr>
            <p:cNvPr id="79898" name="Text Box 19"/>
            <p:cNvSpPr txBox="1">
              <a:spLocks noChangeArrowheads="1"/>
            </p:cNvSpPr>
            <p:nvPr/>
          </p:nvSpPr>
          <p:spPr bwMode="auto">
            <a:xfrm>
              <a:off x="295" y="527"/>
              <a:ext cx="157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Lóbulo superior</a:t>
              </a:r>
            </a:p>
          </p:txBody>
        </p:sp>
        <p:sp>
          <p:nvSpPr>
            <p:cNvPr id="79899" name="Line 21"/>
            <p:cNvSpPr>
              <a:spLocks noChangeShapeType="1"/>
            </p:cNvSpPr>
            <p:nvPr/>
          </p:nvSpPr>
          <p:spPr bwMode="auto">
            <a:xfrm>
              <a:off x="1338" y="981"/>
              <a:ext cx="363" cy="54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5" name="Group 43"/>
          <p:cNvGrpSpPr>
            <a:grpSpLocks/>
          </p:cNvGrpSpPr>
          <p:nvPr/>
        </p:nvGrpSpPr>
        <p:grpSpPr bwMode="auto">
          <a:xfrm>
            <a:off x="8472489" y="1368426"/>
            <a:ext cx="1703387" cy="2087563"/>
            <a:chOff x="4377" y="346"/>
            <a:chExt cx="1073" cy="1315"/>
          </a:xfrm>
        </p:grpSpPr>
        <p:sp>
          <p:nvSpPr>
            <p:cNvPr id="79896" name="Text Box 20"/>
            <p:cNvSpPr txBox="1">
              <a:spLocks noChangeArrowheads="1"/>
            </p:cNvSpPr>
            <p:nvPr/>
          </p:nvSpPr>
          <p:spPr bwMode="auto">
            <a:xfrm>
              <a:off x="4558" y="346"/>
              <a:ext cx="892"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Lóbulo </a:t>
              </a:r>
            </a:p>
            <a:p>
              <a:pPr eaLnBrk="1" hangingPunct="1"/>
              <a:r>
                <a:rPr lang="es-ES" altLang="es-ES" sz="2400" b="1">
                  <a:solidFill>
                    <a:srgbClr val="000000"/>
                  </a:solidFill>
                  <a:latin typeface="Cambria" panose="02040503050406030204" pitchFamily="18" charset="0"/>
                  <a:ea typeface="Cambria" panose="02040503050406030204" pitchFamily="18" charset="0"/>
                </a:rPr>
                <a:t>superior</a:t>
              </a:r>
            </a:p>
            <a:p>
              <a:pPr eaLnBrk="1" hangingPunct="1"/>
              <a:endParaRPr lang="es-ES" altLang="es-ES" sz="2400">
                <a:latin typeface="Cambria" panose="02040503050406030204" pitchFamily="18" charset="0"/>
                <a:ea typeface="Cambria" panose="02040503050406030204" pitchFamily="18" charset="0"/>
              </a:endParaRPr>
            </a:p>
          </p:txBody>
        </p:sp>
        <p:sp>
          <p:nvSpPr>
            <p:cNvPr id="79897" name="Line 22"/>
            <p:cNvSpPr>
              <a:spLocks noChangeShapeType="1"/>
            </p:cNvSpPr>
            <p:nvPr/>
          </p:nvSpPr>
          <p:spPr bwMode="auto">
            <a:xfrm flipH="1">
              <a:off x="4377" y="890"/>
              <a:ext cx="363" cy="77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6" name="Group 31"/>
          <p:cNvGrpSpPr>
            <a:grpSpLocks/>
          </p:cNvGrpSpPr>
          <p:nvPr/>
        </p:nvGrpSpPr>
        <p:grpSpPr bwMode="auto">
          <a:xfrm>
            <a:off x="1524000" y="3743325"/>
            <a:ext cx="2852738" cy="908050"/>
            <a:chOff x="0" y="1842"/>
            <a:chExt cx="1797" cy="572"/>
          </a:xfrm>
        </p:grpSpPr>
        <p:grpSp>
          <p:nvGrpSpPr>
            <p:cNvPr id="79892" name="Group 8"/>
            <p:cNvGrpSpPr>
              <a:grpSpLocks/>
            </p:cNvGrpSpPr>
            <p:nvPr/>
          </p:nvGrpSpPr>
          <p:grpSpPr bwMode="auto">
            <a:xfrm>
              <a:off x="0" y="1842"/>
              <a:ext cx="1565" cy="523"/>
              <a:chOff x="0" y="1842"/>
              <a:chExt cx="1565" cy="523"/>
            </a:xfrm>
          </p:grpSpPr>
          <p:sp>
            <p:nvSpPr>
              <p:cNvPr id="79894" name="Text Box 9"/>
              <p:cNvSpPr txBox="1">
                <a:spLocks noChangeArrowheads="1"/>
              </p:cNvSpPr>
              <p:nvPr/>
            </p:nvSpPr>
            <p:spPr bwMode="auto">
              <a:xfrm>
                <a:off x="0" y="1842"/>
                <a:ext cx="104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Fisura</a:t>
                </a:r>
              </a:p>
              <a:p>
                <a:pPr eaLnBrk="1" hangingPunct="1"/>
                <a:r>
                  <a:rPr lang="es-ES" altLang="es-ES" sz="2400" b="1">
                    <a:solidFill>
                      <a:srgbClr val="000000"/>
                    </a:solidFill>
                    <a:latin typeface="Cambria" panose="02040503050406030204" pitchFamily="18" charset="0"/>
                    <a:ea typeface="Cambria" panose="02040503050406030204" pitchFamily="18" charset="0"/>
                  </a:rPr>
                  <a:t>horizontal</a:t>
                </a:r>
              </a:p>
            </p:txBody>
          </p:sp>
          <p:sp>
            <p:nvSpPr>
              <p:cNvPr id="79895" name="Line 10"/>
              <p:cNvSpPr>
                <a:spLocks noChangeShapeType="1"/>
              </p:cNvSpPr>
              <p:nvPr/>
            </p:nvSpPr>
            <p:spPr bwMode="auto">
              <a:xfrm>
                <a:off x="884" y="2069"/>
                <a:ext cx="681" cy="9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79893" name="Freeform 30"/>
            <p:cNvSpPr>
              <a:spLocks/>
            </p:cNvSpPr>
            <p:nvPr/>
          </p:nvSpPr>
          <p:spPr bwMode="auto">
            <a:xfrm>
              <a:off x="1083" y="2043"/>
              <a:ext cx="714" cy="371"/>
            </a:xfrm>
            <a:custGeom>
              <a:avLst/>
              <a:gdLst>
                <a:gd name="T0" fmla="*/ 714 w 714"/>
                <a:gd name="T1" fmla="*/ 0 h 371"/>
                <a:gd name="T2" fmla="*/ 631 w 714"/>
                <a:gd name="T3" fmla="*/ 28 h 371"/>
                <a:gd name="T4" fmla="*/ 590 w 714"/>
                <a:gd name="T5" fmla="*/ 55 h 371"/>
                <a:gd name="T6" fmla="*/ 508 w 714"/>
                <a:gd name="T7" fmla="*/ 83 h 371"/>
                <a:gd name="T8" fmla="*/ 316 w 714"/>
                <a:gd name="T9" fmla="*/ 165 h 371"/>
                <a:gd name="T10" fmla="*/ 275 w 714"/>
                <a:gd name="T11" fmla="*/ 179 h 371"/>
                <a:gd name="T12" fmla="*/ 234 w 714"/>
                <a:gd name="T13" fmla="*/ 192 h 371"/>
                <a:gd name="T14" fmla="*/ 206 w 714"/>
                <a:gd name="T15" fmla="*/ 220 h 371"/>
                <a:gd name="T16" fmla="*/ 165 w 714"/>
                <a:gd name="T17" fmla="*/ 234 h 371"/>
                <a:gd name="T18" fmla="*/ 138 w 714"/>
                <a:gd name="T19" fmla="*/ 275 h 371"/>
                <a:gd name="T20" fmla="*/ 0 w 714"/>
                <a:gd name="T21" fmla="*/ 371 h 3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4"/>
                <a:gd name="T34" fmla="*/ 0 h 371"/>
                <a:gd name="T35" fmla="*/ 714 w 714"/>
                <a:gd name="T36" fmla="*/ 371 h 3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4" h="371">
                  <a:moveTo>
                    <a:pt x="714" y="0"/>
                  </a:moveTo>
                  <a:cubicBezTo>
                    <a:pt x="686" y="9"/>
                    <a:pt x="655" y="12"/>
                    <a:pt x="631" y="28"/>
                  </a:cubicBezTo>
                  <a:cubicBezTo>
                    <a:pt x="617" y="37"/>
                    <a:pt x="605" y="48"/>
                    <a:pt x="590" y="55"/>
                  </a:cubicBezTo>
                  <a:cubicBezTo>
                    <a:pt x="564" y="67"/>
                    <a:pt x="508" y="83"/>
                    <a:pt x="508" y="83"/>
                  </a:cubicBezTo>
                  <a:cubicBezTo>
                    <a:pt x="457" y="132"/>
                    <a:pt x="382" y="142"/>
                    <a:pt x="316" y="165"/>
                  </a:cubicBezTo>
                  <a:cubicBezTo>
                    <a:pt x="302" y="170"/>
                    <a:pt x="289" y="174"/>
                    <a:pt x="275" y="179"/>
                  </a:cubicBezTo>
                  <a:cubicBezTo>
                    <a:pt x="261" y="183"/>
                    <a:pt x="234" y="192"/>
                    <a:pt x="234" y="192"/>
                  </a:cubicBezTo>
                  <a:cubicBezTo>
                    <a:pt x="225" y="201"/>
                    <a:pt x="217" y="213"/>
                    <a:pt x="206" y="220"/>
                  </a:cubicBezTo>
                  <a:cubicBezTo>
                    <a:pt x="194" y="228"/>
                    <a:pt x="176" y="225"/>
                    <a:pt x="165" y="234"/>
                  </a:cubicBezTo>
                  <a:cubicBezTo>
                    <a:pt x="152" y="244"/>
                    <a:pt x="149" y="263"/>
                    <a:pt x="138" y="275"/>
                  </a:cubicBezTo>
                  <a:cubicBezTo>
                    <a:pt x="102" y="317"/>
                    <a:pt x="60" y="371"/>
                    <a:pt x="0" y="371"/>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ambria" panose="02040503050406030204" pitchFamily="18" charset="0"/>
                <a:ea typeface="Cambria" panose="02040503050406030204" pitchFamily="18" charset="0"/>
              </a:endParaRPr>
            </a:p>
          </p:txBody>
        </p:sp>
      </p:grpSp>
      <p:grpSp>
        <p:nvGrpSpPr>
          <p:cNvPr id="8" name="Group 41"/>
          <p:cNvGrpSpPr>
            <a:grpSpLocks/>
          </p:cNvGrpSpPr>
          <p:nvPr/>
        </p:nvGrpSpPr>
        <p:grpSpPr bwMode="auto">
          <a:xfrm>
            <a:off x="6672264" y="2016126"/>
            <a:ext cx="2319337" cy="3744913"/>
            <a:chOff x="3243" y="754"/>
            <a:chExt cx="1461" cy="2359"/>
          </a:xfrm>
        </p:grpSpPr>
        <p:sp>
          <p:nvSpPr>
            <p:cNvPr id="223259" name="Freeform 27"/>
            <p:cNvSpPr>
              <a:spLocks/>
            </p:cNvSpPr>
            <p:nvPr/>
          </p:nvSpPr>
          <p:spPr bwMode="auto">
            <a:xfrm>
              <a:off x="3497" y="1221"/>
              <a:ext cx="370" cy="356"/>
            </a:xfrm>
            <a:custGeom>
              <a:avLst/>
              <a:gdLst/>
              <a:ahLst/>
              <a:cxnLst>
                <a:cxn ang="0">
                  <a:pos x="0" y="0"/>
                </a:cxn>
                <a:cxn ang="0">
                  <a:pos x="69" y="13"/>
                </a:cxn>
                <a:cxn ang="0">
                  <a:pos x="178" y="137"/>
                </a:cxn>
                <a:cxn ang="0">
                  <a:pos x="233" y="192"/>
                </a:cxn>
                <a:cxn ang="0">
                  <a:pos x="261" y="219"/>
                </a:cxn>
                <a:cxn ang="0">
                  <a:pos x="370" y="356"/>
                </a:cxn>
              </a:cxnLst>
              <a:rect l="0" t="0" r="r" b="b"/>
              <a:pathLst>
                <a:path w="370" h="356">
                  <a:moveTo>
                    <a:pt x="0" y="0"/>
                  </a:moveTo>
                  <a:cubicBezTo>
                    <a:pt x="23" y="4"/>
                    <a:pt x="48" y="2"/>
                    <a:pt x="69" y="13"/>
                  </a:cubicBezTo>
                  <a:cubicBezTo>
                    <a:pt x="119" y="41"/>
                    <a:pt x="143" y="96"/>
                    <a:pt x="178" y="137"/>
                  </a:cubicBezTo>
                  <a:cubicBezTo>
                    <a:pt x="195" y="157"/>
                    <a:pt x="215" y="174"/>
                    <a:pt x="233" y="192"/>
                  </a:cubicBezTo>
                  <a:cubicBezTo>
                    <a:pt x="242" y="201"/>
                    <a:pt x="261" y="219"/>
                    <a:pt x="261" y="219"/>
                  </a:cubicBezTo>
                  <a:cubicBezTo>
                    <a:pt x="272" y="253"/>
                    <a:pt x="332" y="356"/>
                    <a:pt x="370" y="356"/>
                  </a:cubicBezTo>
                </a:path>
              </a:pathLst>
            </a:custGeom>
            <a:noFill/>
            <a:ln w="76200" cap="flat" cmpd="sng">
              <a:solidFill>
                <a:srgbClr val="0066FF"/>
              </a:solidFill>
              <a:prstDash val="solid"/>
              <a:round/>
              <a:headEnd/>
              <a:tailEnd/>
            </a:ln>
            <a:effectLst>
              <a:outerShdw dist="107763" dir="2700000" algn="ctr" rotWithShape="0">
                <a:schemeClr val="bg2">
                  <a:alpha val="50000"/>
                </a:schemeClr>
              </a:outerShdw>
            </a:effectLst>
          </p:spPr>
          <p:txBody>
            <a:bodyPr wrap="none"/>
            <a:lstStyle/>
            <a:p>
              <a:pPr>
                <a:defRPr/>
              </a:pPr>
              <a:endParaRPr lang="es-ES">
                <a:latin typeface="Arial" charset="0"/>
              </a:endParaRPr>
            </a:p>
          </p:txBody>
        </p:sp>
        <p:sp>
          <p:nvSpPr>
            <p:cNvPr id="79890" name="Line 6"/>
            <p:cNvSpPr>
              <a:spLocks noChangeShapeType="1"/>
            </p:cNvSpPr>
            <p:nvPr/>
          </p:nvSpPr>
          <p:spPr bwMode="auto">
            <a:xfrm>
              <a:off x="3243" y="754"/>
              <a:ext cx="453" cy="54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223260" name="Freeform 28"/>
            <p:cNvSpPr>
              <a:spLocks/>
            </p:cNvSpPr>
            <p:nvPr/>
          </p:nvSpPr>
          <p:spPr bwMode="auto">
            <a:xfrm>
              <a:off x="3963" y="2153"/>
              <a:ext cx="741" cy="960"/>
            </a:xfrm>
            <a:custGeom>
              <a:avLst/>
              <a:gdLst/>
              <a:ahLst/>
              <a:cxnLst>
                <a:cxn ang="0">
                  <a:pos x="0" y="0"/>
                </a:cxn>
                <a:cxn ang="0">
                  <a:pos x="69" y="206"/>
                </a:cxn>
                <a:cxn ang="0">
                  <a:pos x="110" y="233"/>
                </a:cxn>
                <a:cxn ang="0">
                  <a:pos x="234" y="343"/>
                </a:cxn>
                <a:cxn ang="0">
                  <a:pos x="275" y="357"/>
                </a:cxn>
                <a:cxn ang="0">
                  <a:pos x="343" y="412"/>
                </a:cxn>
                <a:cxn ang="0">
                  <a:pos x="426" y="508"/>
                </a:cxn>
                <a:cxn ang="0">
                  <a:pos x="522" y="631"/>
                </a:cxn>
                <a:cxn ang="0">
                  <a:pos x="549" y="672"/>
                </a:cxn>
                <a:cxn ang="0">
                  <a:pos x="659" y="796"/>
                </a:cxn>
                <a:cxn ang="0">
                  <a:pos x="714" y="905"/>
                </a:cxn>
                <a:cxn ang="0">
                  <a:pos x="741" y="960"/>
                </a:cxn>
              </a:cxnLst>
              <a:rect l="0" t="0" r="r" b="b"/>
              <a:pathLst>
                <a:path w="741" h="960">
                  <a:moveTo>
                    <a:pt x="0" y="0"/>
                  </a:moveTo>
                  <a:cubicBezTo>
                    <a:pt x="11" y="66"/>
                    <a:pt x="18" y="155"/>
                    <a:pt x="69" y="206"/>
                  </a:cubicBezTo>
                  <a:cubicBezTo>
                    <a:pt x="81" y="218"/>
                    <a:pt x="97" y="223"/>
                    <a:pt x="110" y="233"/>
                  </a:cubicBezTo>
                  <a:cubicBezTo>
                    <a:pt x="153" y="268"/>
                    <a:pt x="194" y="303"/>
                    <a:pt x="234" y="343"/>
                  </a:cubicBezTo>
                  <a:cubicBezTo>
                    <a:pt x="244" y="353"/>
                    <a:pt x="262" y="351"/>
                    <a:pt x="275" y="357"/>
                  </a:cubicBezTo>
                  <a:cubicBezTo>
                    <a:pt x="312" y="375"/>
                    <a:pt x="317" y="385"/>
                    <a:pt x="343" y="412"/>
                  </a:cubicBezTo>
                  <a:cubicBezTo>
                    <a:pt x="363" y="469"/>
                    <a:pt x="385" y="467"/>
                    <a:pt x="426" y="508"/>
                  </a:cubicBezTo>
                  <a:cubicBezTo>
                    <a:pt x="444" y="563"/>
                    <a:pt x="481" y="591"/>
                    <a:pt x="522" y="631"/>
                  </a:cubicBezTo>
                  <a:cubicBezTo>
                    <a:pt x="534" y="642"/>
                    <a:pt x="538" y="660"/>
                    <a:pt x="549" y="672"/>
                  </a:cubicBezTo>
                  <a:cubicBezTo>
                    <a:pt x="580" y="709"/>
                    <a:pt x="625" y="762"/>
                    <a:pt x="659" y="796"/>
                  </a:cubicBezTo>
                  <a:cubicBezTo>
                    <a:pt x="690" y="890"/>
                    <a:pt x="665" y="858"/>
                    <a:pt x="714" y="905"/>
                  </a:cubicBezTo>
                  <a:cubicBezTo>
                    <a:pt x="729" y="952"/>
                    <a:pt x="717" y="936"/>
                    <a:pt x="741" y="960"/>
                  </a:cubicBezTo>
                </a:path>
              </a:pathLst>
            </a:custGeom>
            <a:noFill/>
            <a:ln w="76200" cap="flat" cmpd="sng">
              <a:solidFill>
                <a:srgbClr val="0066FF"/>
              </a:solidFill>
              <a:prstDash val="solid"/>
              <a:round/>
              <a:headEnd/>
              <a:tailEnd/>
            </a:ln>
            <a:effectLst>
              <a:outerShdw dist="107763" dir="2700000" algn="ctr" rotWithShape="0">
                <a:schemeClr val="bg2">
                  <a:alpha val="50000"/>
                </a:schemeClr>
              </a:outerShdw>
            </a:effectLst>
          </p:spPr>
          <p:txBody>
            <a:bodyPr wrap="none"/>
            <a:lstStyle/>
            <a:p>
              <a:pPr>
                <a:defRPr/>
              </a:pPr>
              <a:endParaRPr lang="es-ES">
                <a:latin typeface="Arial" charset="0"/>
              </a:endParaRPr>
            </a:p>
          </p:txBody>
        </p:sp>
      </p:grpSp>
      <p:grpSp>
        <p:nvGrpSpPr>
          <p:cNvPr id="9" name="Group 38"/>
          <p:cNvGrpSpPr>
            <a:grpSpLocks/>
          </p:cNvGrpSpPr>
          <p:nvPr/>
        </p:nvGrpSpPr>
        <p:grpSpPr bwMode="auto">
          <a:xfrm>
            <a:off x="3743326" y="1511300"/>
            <a:ext cx="3808413" cy="4300538"/>
            <a:chOff x="1398" y="436"/>
            <a:chExt cx="2399" cy="2709"/>
          </a:xfrm>
        </p:grpSpPr>
        <p:sp>
          <p:nvSpPr>
            <p:cNvPr id="79885" name="Text Box 5"/>
            <p:cNvSpPr txBox="1">
              <a:spLocks noChangeArrowheads="1"/>
            </p:cNvSpPr>
            <p:nvPr/>
          </p:nvSpPr>
          <p:spPr bwMode="auto">
            <a:xfrm>
              <a:off x="2381" y="436"/>
              <a:ext cx="14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Fisura oblicua</a:t>
              </a:r>
            </a:p>
          </p:txBody>
        </p:sp>
        <p:sp>
          <p:nvSpPr>
            <p:cNvPr id="79886" name="Line 7"/>
            <p:cNvSpPr>
              <a:spLocks noChangeShapeType="1"/>
            </p:cNvSpPr>
            <p:nvPr/>
          </p:nvSpPr>
          <p:spPr bwMode="auto">
            <a:xfrm flipH="1">
              <a:off x="2426" y="799"/>
              <a:ext cx="635" cy="63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sp>
          <p:nvSpPr>
            <p:cNvPr id="79887" name="Freeform 33"/>
            <p:cNvSpPr>
              <a:spLocks/>
            </p:cNvSpPr>
            <p:nvPr/>
          </p:nvSpPr>
          <p:spPr bwMode="auto">
            <a:xfrm>
              <a:off x="2139" y="1330"/>
              <a:ext cx="535" cy="439"/>
            </a:xfrm>
            <a:custGeom>
              <a:avLst/>
              <a:gdLst>
                <a:gd name="T0" fmla="*/ 535 w 535"/>
                <a:gd name="T1" fmla="*/ 0 h 439"/>
                <a:gd name="T2" fmla="*/ 453 w 535"/>
                <a:gd name="T3" fmla="*/ 28 h 439"/>
                <a:gd name="T4" fmla="*/ 412 w 535"/>
                <a:gd name="T5" fmla="*/ 41 h 439"/>
                <a:gd name="T6" fmla="*/ 371 w 535"/>
                <a:gd name="T7" fmla="*/ 55 h 439"/>
                <a:gd name="T8" fmla="*/ 302 w 535"/>
                <a:gd name="T9" fmla="*/ 110 h 439"/>
                <a:gd name="T10" fmla="*/ 288 w 535"/>
                <a:gd name="T11" fmla="*/ 151 h 439"/>
                <a:gd name="T12" fmla="*/ 165 w 535"/>
                <a:gd name="T13" fmla="*/ 220 h 439"/>
                <a:gd name="T14" fmla="*/ 138 w 535"/>
                <a:gd name="T15" fmla="*/ 261 h 439"/>
                <a:gd name="T16" fmla="*/ 83 w 535"/>
                <a:gd name="T17" fmla="*/ 316 h 439"/>
                <a:gd name="T18" fmla="*/ 0 w 535"/>
                <a:gd name="T19" fmla="*/ 439 h 4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5"/>
                <a:gd name="T31" fmla="*/ 0 h 439"/>
                <a:gd name="T32" fmla="*/ 535 w 535"/>
                <a:gd name="T33" fmla="*/ 439 h 43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5" h="439">
                  <a:moveTo>
                    <a:pt x="535" y="0"/>
                  </a:moveTo>
                  <a:cubicBezTo>
                    <a:pt x="508" y="9"/>
                    <a:pt x="480" y="19"/>
                    <a:pt x="453" y="28"/>
                  </a:cubicBezTo>
                  <a:cubicBezTo>
                    <a:pt x="439" y="33"/>
                    <a:pt x="426" y="37"/>
                    <a:pt x="412" y="41"/>
                  </a:cubicBezTo>
                  <a:cubicBezTo>
                    <a:pt x="398" y="46"/>
                    <a:pt x="371" y="55"/>
                    <a:pt x="371" y="55"/>
                  </a:cubicBezTo>
                  <a:cubicBezTo>
                    <a:pt x="350" y="76"/>
                    <a:pt x="320" y="87"/>
                    <a:pt x="302" y="110"/>
                  </a:cubicBezTo>
                  <a:cubicBezTo>
                    <a:pt x="293" y="121"/>
                    <a:pt x="298" y="141"/>
                    <a:pt x="288" y="151"/>
                  </a:cubicBezTo>
                  <a:cubicBezTo>
                    <a:pt x="241" y="198"/>
                    <a:pt x="217" y="202"/>
                    <a:pt x="165" y="220"/>
                  </a:cubicBezTo>
                  <a:cubicBezTo>
                    <a:pt x="156" y="234"/>
                    <a:pt x="149" y="249"/>
                    <a:pt x="138" y="261"/>
                  </a:cubicBezTo>
                  <a:cubicBezTo>
                    <a:pt x="121" y="281"/>
                    <a:pt x="83" y="316"/>
                    <a:pt x="83" y="316"/>
                  </a:cubicBezTo>
                  <a:cubicBezTo>
                    <a:pt x="65" y="369"/>
                    <a:pt x="39" y="400"/>
                    <a:pt x="0" y="439"/>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ambria" panose="02040503050406030204" pitchFamily="18" charset="0"/>
                <a:ea typeface="Cambria" panose="02040503050406030204" pitchFamily="18" charset="0"/>
              </a:endParaRPr>
            </a:p>
          </p:txBody>
        </p:sp>
        <p:sp>
          <p:nvSpPr>
            <p:cNvPr id="79888" name="Freeform 34"/>
            <p:cNvSpPr>
              <a:spLocks/>
            </p:cNvSpPr>
            <p:nvPr/>
          </p:nvSpPr>
          <p:spPr bwMode="auto">
            <a:xfrm>
              <a:off x="1398" y="2167"/>
              <a:ext cx="563" cy="978"/>
            </a:xfrm>
            <a:custGeom>
              <a:avLst/>
              <a:gdLst>
                <a:gd name="T0" fmla="*/ 563 w 563"/>
                <a:gd name="T1" fmla="*/ 0 h 978"/>
                <a:gd name="T2" fmla="*/ 412 w 563"/>
                <a:gd name="T3" fmla="*/ 82 h 978"/>
                <a:gd name="T4" fmla="*/ 330 w 563"/>
                <a:gd name="T5" fmla="*/ 356 h 978"/>
                <a:gd name="T6" fmla="*/ 248 w 563"/>
                <a:gd name="T7" fmla="*/ 576 h 978"/>
                <a:gd name="T8" fmla="*/ 83 w 563"/>
                <a:gd name="T9" fmla="*/ 699 h 978"/>
                <a:gd name="T10" fmla="*/ 69 w 563"/>
                <a:gd name="T11" fmla="*/ 740 h 978"/>
                <a:gd name="T12" fmla="*/ 42 w 563"/>
                <a:gd name="T13" fmla="*/ 768 h 978"/>
                <a:gd name="T14" fmla="*/ 15 w 563"/>
                <a:gd name="T15" fmla="*/ 850 h 978"/>
                <a:gd name="T16" fmla="*/ 1 w 563"/>
                <a:gd name="T17" fmla="*/ 932 h 9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3"/>
                <a:gd name="T28" fmla="*/ 0 h 978"/>
                <a:gd name="T29" fmla="*/ 563 w 563"/>
                <a:gd name="T30" fmla="*/ 978 h 9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3" h="978">
                  <a:moveTo>
                    <a:pt x="563" y="0"/>
                  </a:moveTo>
                  <a:cubicBezTo>
                    <a:pt x="463" y="33"/>
                    <a:pt x="491" y="30"/>
                    <a:pt x="412" y="82"/>
                  </a:cubicBezTo>
                  <a:cubicBezTo>
                    <a:pt x="383" y="173"/>
                    <a:pt x="361" y="265"/>
                    <a:pt x="330" y="356"/>
                  </a:cubicBezTo>
                  <a:cubicBezTo>
                    <a:pt x="305" y="428"/>
                    <a:pt x="300" y="515"/>
                    <a:pt x="248" y="576"/>
                  </a:cubicBezTo>
                  <a:cubicBezTo>
                    <a:pt x="176" y="660"/>
                    <a:pt x="165" y="645"/>
                    <a:pt x="83" y="699"/>
                  </a:cubicBezTo>
                  <a:cubicBezTo>
                    <a:pt x="78" y="713"/>
                    <a:pt x="76" y="728"/>
                    <a:pt x="69" y="740"/>
                  </a:cubicBezTo>
                  <a:cubicBezTo>
                    <a:pt x="62" y="751"/>
                    <a:pt x="48" y="756"/>
                    <a:pt x="42" y="768"/>
                  </a:cubicBezTo>
                  <a:cubicBezTo>
                    <a:pt x="29" y="794"/>
                    <a:pt x="15" y="850"/>
                    <a:pt x="15" y="850"/>
                  </a:cubicBezTo>
                  <a:cubicBezTo>
                    <a:pt x="0" y="951"/>
                    <a:pt x="1" y="978"/>
                    <a:pt x="1" y="932"/>
                  </a:cubicBezTo>
                </a:path>
              </a:pathLst>
            </a:custGeom>
            <a:noFill/>
            <a:ln w="76200">
              <a:solidFill>
                <a:srgbClr val="0066FF"/>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latin typeface="Cambria" panose="02040503050406030204" pitchFamily="18" charset="0"/>
                <a:ea typeface="Cambria" panose="02040503050406030204" pitchFamily="18" charset="0"/>
              </a:endParaRPr>
            </a:p>
          </p:txBody>
        </p:sp>
      </p:grpSp>
      <p:sp>
        <p:nvSpPr>
          <p:cNvPr id="37" name="Text Box 6"/>
          <p:cNvSpPr txBox="1">
            <a:spLocks noChangeArrowheads="1"/>
          </p:cNvSpPr>
          <p:nvPr/>
        </p:nvSpPr>
        <p:spPr bwMode="auto">
          <a:xfrm>
            <a:off x="1839913" y="0"/>
            <a:ext cx="8470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_tradnl" altLang="es-ES" sz="2800" b="1" dirty="0">
                <a:solidFill>
                  <a:srgbClr val="0000FF"/>
                </a:solidFill>
                <a:latin typeface="Arial Black" panose="020B0A04020102020204" pitchFamily="34" charset="0"/>
              </a:rPr>
              <a:t>Configuración externa de los Pulmones: fisuras y </a:t>
            </a:r>
            <a:r>
              <a:rPr lang="es-ES_tradnl" altLang="es-ES" sz="2800" b="1" dirty="0" smtClean="0">
                <a:solidFill>
                  <a:srgbClr val="0000FF"/>
                </a:solidFill>
                <a:latin typeface="Arial Black" panose="020B0A04020102020204" pitchFamily="34" charset="0"/>
              </a:rPr>
              <a:t>lóbulos en la CARA MEDIAL.</a:t>
            </a:r>
            <a:endParaRPr lang="es-ES" altLang="es-ES" sz="2800" b="1"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214484197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51763" y="938994"/>
            <a:ext cx="5812858" cy="4774099"/>
          </a:xfrm>
          <a:prstGeom prst="rect">
            <a:avLst/>
          </a:prstGeom>
        </p:spPr>
      </p:pic>
      <p:sp>
        <p:nvSpPr>
          <p:cNvPr id="3" name="Rectangle 5"/>
          <p:cNvSpPr txBox="1">
            <a:spLocks noChangeArrowheads="1"/>
          </p:cNvSpPr>
          <p:nvPr/>
        </p:nvSpPr>
        <p:spPr>
          <a:xfrm>
            <a:off x="294848" y="1048176"/>
            <a:ext cx="5819350" cy="4824412"/>
          </a:xfrm>
          <a:prstGeom prst="rect">
            <a:avLst/>
          </a:prstGeom>
          <a:ln w="76200" cap="flat">
            <a:noFill/>
          </a:ln>
          <a:effectLst>
            <a:outerShdw dist="40161" dir="1106097" algn="ctr" rotWithShape="0">
              <a:schemeClr val="bg2">
                <a:alpha val="50000"/>
              </a:schemeClr>
            </a:outerShdw>
          </a:effectLst>
        </p:spPr>
        <p:txBody>
          <a:bodyPr vert="horz" lIns="90488" tIns="44450" rIns="90488" bIns="4445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just">
              <a:spcBef>
                <a:spcPct val="50000"/>
              </a:spcBef>
              <a:buClr>
                <a:srgbClr val="FF0000"/>
              </a:buClr>
              <a:buSzPct val="90000"/>
              <a:buFont typeface="Symbol" pitchFamily="18" charset="2"/>
              <a:buChar char="ª"/>
              <a:defRPr/>
            </a:pPr>
            <a:r>
              <a:rPr lang="es-ES" dirty="0" smtClean="0">
                <a:latin typeface="Cambria" panose="02040503050406030204" pitchFamily="18" charset="0"/>
                <a:ea typeface="Cambria" panose="02040503050406030204" pitchFamily="18" charset="0"/>
              </a:rPr>
              <a:t>En el IPK se le realiza la necropsia a una paciente fallecida por complicaciones de la COVID, aplicándose diferentes técnicas para su estudio histopatológico.</a:t>
            </a:r>
          </a:p>
          <a:p>
            <a:pPr marL="177800" indent="0" algn="just">
              <a:spcBef>
                <a:spcPct val="50000"/>
              </a:spcBef>
              <a:buClr>
                <a:srgbClr val="FF0000"/>
              </a:buClr>
              <a:buSzPct val="90000"/>
              <a:buNone/>
              <a:defRPr/>
            </a:pPr>
            <a:r>
              <a:rPr lang="es-MX" dirty="0" smtClean="0">
                <a:latin typeface="Cambria" panose="02040503050406030204" pitchFamily="18" charset="0"/>
                <a:ea typeface="Cambria" panose="02040503050406030204" pitchFamily="18" charset="0"/>
              </a:rPr>
              <a:t>En un estudio de Microscopía Laser se observa engrosamiento del tabique alveolar (flecha amarilla), así como gran cantidad de antígenos virales (flecha blanca), lo que confirma el diagnóstico realizado.</a:t>
            </a:r>
          </a:p>
          <a:p>
            <a:pPr marL="274320" indent="-274320" algn="just">
              <a:spcBef>
                <a:spcPct val="50000"/>
              </a:spcBef>
              <a:buClr>
                <a:srgbClr val="FF0000"/>
              </a:buClr>
              <a:buSzPct val="90000"/>
              <a:buFont typeface="Symbol" pitchFamily="18" charset="2"/>
              <a:buChar char="ª"/>
              <a:defRPr/>
            </a:pPr>
            <a:r>
              <a:rPr lang="es-MX" dirty="0" smtClean="0">
                <a:latin typeface="Cambria" panose="02040503050406030204" pitchFamily="18" charset="0"/>
                <a:ea typeface="Cambria" panose="02040503050406030204" pitchFamily="18" charset="0"/>
              </a:rPr>
              <a:t>¿Cuál es la estructura normal del Pulmón?  </a:t>
            </a:r>
            <a:r>
              <a:rPr lang="es-MX" dirty="0">
                <a:latin typeface="Cambria" panose="02040503050406030204" pitchFamily="18" charset="0"/>
                <a:ea typeface="Cambria" panose="02040503050406030204" pitchFamily="18" charset="0"/>
              </a:rPr>
              <a:t>¿</a:t>
            </a:r>
            <a:r>
              <a:rPr lang="es-MX" dirty="0" smtClean="0">
                <a:latin typeface="Cambria" panose="02040503050406030204" pitchFamily="18" charset="0"/>
                <a:ea typeface="Cambria" panose="02040503050406030204" pitchFamily="18" charset="0"/>
              </a:rPr>
              <a:t>Cuáles son sus funciones?</a:t>
            </a:r>
            <a:endParaRPr lang="es-ES" dirty="0">
              <a:latin typeface="Cambria" panose="02040503050406030204" pitchFamily="18" charset="0"/>
              <a:ea typeface="Cambria" panose="02040503050406030204" pitchFamily="18" charset="0"/>
            </a:endParaRPr>
          </a:p>
        </p:txBody>
      </p:sp>
      <p:sp>
        <p:nvSpPr>
          <p:cNvPr id="4" name="10 Rectángulo"/>
          <p:cNvSpPr/>
          <p:nvPr/>
        </p:nvSpPr>
        <p:spPr>
          <a:xfrm>
            <a:off x="1854865" y="124846"/>
            <a:ext cx="3397084"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4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cs typeface="+mn-cs"/>
              </a:rPr>
              <a:t>Problema</a:t>
            </a:r>
            <a:endParaRPr lang="es-E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cs typeface="+mn-cs"/>
            </a:endParaRPr>
          </a:p>
        </p:txBody>
      </p:sp>
      <p:cxnSp>
        <p:nvCxnSpPr>
          <p:cNvPr id="6" name="Conector recto de flecha 5"/>
          <p:cNvCxnSpPr/>
          <p:nvPr/>
        </p:nvCxnSpPr>
        <p:spPr>
          <a:xfrm flipV="1">
            <a:off x="7551684" y="3878317"/>
            <a:ext cx="15766" cy="5202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10904497" y="5008201"/>
            <a:ext cx="15766" cy="5202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V="1">
            <a:off x="10452543" y="3216155"/>
            <a:ext cx="15766" cy="5202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flipV="1">
            <a:off x="9837702" y="3878317"/>
            <a:ext cx="236464" cy="520262"/>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flipV="1">
            <a:off x="7956331" y="3557742"/>
            <a:ext cx="236464" cy="520262"/>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10715302" y="3510453"/>
            <a:ext cx="241743" cy="457222"/>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027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ulmón izquierdo cara med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908050"/>
            <a:ext cx="331152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Pulmón derecho cara med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9" y="981075"/>
            <a:ext cx="35972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4953001" y="3500438"/>
            <a:ext cx="4660900" cy="2563812"/>
            <a:chOff x="2004" y="1618"/>
            <a:chExt cx="2936" cy="1615"/>
          </a:xfrm>
        </p:grpSpPr>
        <p:sp>
          <p:nvSpPr>
            <p:cNvPr id="80925" name="Text Box 12"/>
            <p:cNvSpPr txBox="1">
              <a:spLocks noChangeArrowheads="1"/>
            </p:cNvSpPr>
            <p:nvPr/>
          </p:nvSpPr>
          <p:spPr bwMode="auto">
            <a:xfrm>
              <a:off x="2938" y="2710"/>
              <a:ext cx="200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400" b="1" dirty="0" err="1">
                  <a:solidFill>
                    <a:srgbClr val="000000"/>
                  </a:solidFill>
                  <a:latin typeface="Cambria" panose="02040503050406030204" pitchFamily="18" charset="0"/>
                  <a:ea typeface="Cambria" panose="02040503050406030204" pitchFamily="18" charset="0"/>
                </a:rPr>
                <a:t>Arterias</a:t>
              </a:r>
              <a:r>
                <a:rPr lang="en-US" altLang="es-ES" sz="2400" b="1" dirty="0">
                  <a:solidFill>
                    <a:srgbClr val="000000"/>
                  </a:solidFill>
                  <a:latin typeface="Cambria" panose="02040503050406030204" pitchFamily="18" charset="0"/>
                  <a:ea typeface="Cambria" panose="02040503050406030204" pitchFamily="18" charset="0"/>
                </a:rPr>
                <a:t> </a:t>
              </a:r>
              <a:r>
                <a:rPr lang="en-US" altLang="es-ES" sz="2400" b="1" dirty="0" err="1">
                  <a:solidFill>
                    <a:srgbClr val="000000"/>
                  </a:solidFill>
                  <a:latin typeface="Cambria" panose="02040503050406030204" pitchFamily="18" charset="0"/>
                  <a:ea typeface="Cambria" panose="02040503050406030204" pitchFamily="18" charset="0"/>
                </a:rPr>
                <a:t>bronquiales</a:t>
              </a:r>
              <a:endParaRPr lang="es-ES" altLang="es-ES" sz="2400" b="1" dirty="0">
                <a:solidFill>
                  <a:srgbClr val="000000"/>
                </a:solidFill>
                <a:latin typeface="Cambria" panose="02040503050406030204" pitchFamily="18" charset="0"/>
                <a:ea typeface="Cambria" panose="02040503050406030204" pitchFamily="18" charset="0"/>
              </a:endParaRPr>
            </a:p>
            <a:p>
              <a:pPr eaLnBrk="1" hangingPunct="1"/>
              <a:r>
                <a:rPr lang="es-ES" altLang="es-ES" sz="2400" b="1" dirty="0">
                  <a:solidFill>
                    <a:srgbClr val="000000"/>
                  </a:solidFill>
                  <a:latin typeface="Cambria" panose="02040503050406030204" pitchFamily="18" charset="0"/>
                  <a:ea typeface="Cambria" panose="02040503050406030204" pitchFamily="18" charset="0"/>
                </a:rPr>
                <a:t> </a:t>
              </a:r>
            </a:p>
          </p:txBody>
        </p:sp>
        <p:sp>
          <p:nvSpPr>
            <p:cNvPr id="80926" name="Line 13"/>
            <p:cNvSpPr>
              <a:spLocks noChangeShapeType="1"/>
            </p:cNvSpPr>
            <p:nvPr/>
          </p:nvSpPr>
          <p:spPr bwMode="auto">
            <a:xfrm flipH="1" flipV="1">
              <a:off x="2004" y="1618"/>
              <a:ext cx="977" cy="117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3" name="Group 42"/>
          <p:cNvGrpSpPr>
            <a:grpSpLocks/>
          </p:cNvGrpSpPr>
          <p:nvPr/>
        </p:nvGrpSpPr>
        <p:grpSpPr bwMode="auto">
          <a:xfrm>
            <a:off x="831851" y="3071814"/>
            <a:ext cx="4049713" cy="2474913"/>
            <a:chOff x="-474" y="2568"/>
            <a:chExt cx="2551" cy="1559"/>
          </a:xfrm>
        </p:grpSpPr>
        <p:sp>
          <p:nvSpPr>
            <p:cNvPr id="80923" name="Text Box 15"/>
            <p:cNvSpPr txBox="1">
              <a:spLocks noChangeArrowheads="1"/>
            </p:cNvSpPr>
            <p:nvPr/>
          </p:nvSpPr>
          <p:spPr bwMode="auto">
            <a:xfrm>
              <a:off x="-474" y="3836"/>
              <a:ext cx="180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dirty="0">
                  <a:solidFill>
                    <a:srgbClr val="000000"/>
                  </a:solidFill>
                  <a:latin typeface="Cambria" panose="02040503050406030204" pitchFamily="18" charset="0"/>
                  <a:ea typeface="Cambria" panose="02040503050406030204" pitchFamily="18" charset="0"/>
                </a:rPr>
                <a:t>Bronquio Derecho</a:t>
              </a:r>
            </a:p>
          </p:txBody>
        </p:sp>
        <p:sp>
          <p:nvSpPr>
            <p:cNvPr id="80924" name="Line 16"/>
            <p:cNvSpPr>
              <a:spLocks noChangeShapeType="1"/>
            </p:cNvSpPr>
            <p:nvPr/>
          </p:nvSpPr>
          <p:spPr bwMode="auto">
            <a:xfrm flipV="1">
              <a:off x="525" y="2568"/>
              <a:ext cx="1552" cy="126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223249" name="Line 17"/>
          <p:cNvSpPr>
            <a:spLocks noChangeShapeType="1"/>
          </p:cNvSpPr>
          <p:nvPr/>
        </p:nvSpPr>
        <p:spPr bwMode="auto">
          <a:xfrm flipV="1">
            <a:off x="7362828" y="3286126"/>
            <a:ext cx="239712" cy="2081212"/>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nvGrpSpPr>
          <p:cNvPr id="4" name="Group 39"/>
          <p:cNvGrpSpPr>
            <a:grpSpLocks/>
          </p:cNvGrpSpPr>
          <p:nvPr/>
        </p:nvGrpSpPr>
        <p:grpSpPr bwMode="auto">
          <a:xfrm>
            <a:off x="1881188" y="1000125"/>
            <a:ext cx="2749550" cy="1741488"/>
            <a:chOff x="225" y="630"/>
            <a:chExt cx="1732" cy="1097"/>
          </a:xfrm>
        </p:grpSpPr>
        <p:sp>
          <p:nvSpPr>
            <p:cNvPr id="80921" name="Text Box 19"/>
            <p:cNvSpPr txBox="1">
              <a:spLocks noChangeArrowheads="1"/>
            </p:cNvSpPr>
            <p:nvPr/>
          </p:nvSpPr>
          <p:spPr bwMode="auto">
            <a:xfrm>
              <a:off x="225" y="630"/>
              <a:ext cx="1732"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400" b="1">
                  <a:solidFill>
                    <a:srgbClr val="000000"/>
                  </a:solidFill>
                  <a:latin typeface="Cambria" panose="02040503050406030204" pitchFamily="18" charset="0"/>
                  <a:ea typeface="Cambria" panose="02040503050406030204" pitchFamily="18" charset="0"/>
                </a:rPr>
                <a:t>Arteria pulmonar </a:t>
              </a:r>
            </a:p>
            <a:p>
              <a:pPr eaLnBrk="1" hangingPunct="1"/>
              <a:r>
                <a:rPr lang="en-US" altLang="es-ES" sz="2400" b="1">
                  <a:solidFill>
                    <a:srgbClr val="000000"/>
                  </a:solidFill>
                  <a:latin typeface="Cambria" panose="02040503050406030204" pitchFamily="18" charset="0"/>
                  <a:ea typeface="Cambria" panose="02040503050406030204" pitchFamily="18" charset="0"/>
                </a:rPr>
                <a:t>derecha</a:t>
              </a:r>
              <a:endParaRPr lang="es-ES" altLang="es-ES" sz="2400" b="1">
                <a:solidFill>
                  <a:srgbClr val="000000"/>
                </a:solidFill>
                <a:latin typeface="Cambria" panose="02040503050406030204" pitchFamily="18" charset="0"/>
                <a:ea typeface="Cambria" panose="02040503050406030204" pitchFamily="18" charset="0"/>
              </a:endParaRPr>
            </a:p>
          </p:txBody>
        </p:sp>
        <p:sp>
          <p:nvSpPr>
            <p:cNvPr id="80922" name="Line 21"/>
            <p:cNvSpPr>
              <a:spLocks noChangeShapeType="1"/>
            </p:cNvSpPr>
            <p:nvPr/>
          </p:nvSpPr>
          <p:spPr bwMode="auto">
            <a:xfrm>
              <a:off x="1408" y="998"/>
              <a:ext cx="507" cy="72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5" name="Group 43"/>
          <p:cNvGrpSpPr>
            <a:grpSpLocks/>
          </p:cNvGrpSpPr>
          <p:nvPr/>
        </p:nvGrpSpPr>
        <p:grpSpPr bwMode="auto">
          <a:xfrm>
            <a:off x="8024813" y="725487"/>
            <a:ext cx="2762249" cy="1774825"/>
            <a:chOff x="4095" y="457"/>
            <a:chExt cx="1740" cy="1118"/>
          </a:xfrm>
        </p:grpSpPr>
        <p:sp>
          <p:nvSpPr>
            <p:cNvPr id="80919" name="Text Box 20"/>
            <p:cNvSpPr txBox="1">
              <a:spLocks noChangeArrowheads="1"/>
            </p:cNvSpPr>
            <p:nvPr/>
          </p:nvSpPr>
          <p:spPr bwMode="auto">
            <a:xfrm>
              <a:off x="4783" y="457"/>
              <a:ext cx="1052"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dirty="0">
                  <a:solidFill>
                    <a:srgbClr val="000000"/>
                  </a:solidFill>
                  <a:latin typeface="Cambria" panose="02040503050406030204" pitchFamily="18" charset="0"/>
                  <a:ea typeface="Cambria" panose="02040503050406030204" pitchFamily="18" charset="0"/>
                </a:rPr>
                <a:t>Arteria </a:t>
              </a:r>
            </a:p>
            <a:p>
              <a:pPr eaLnBrk="1" hangingPunct="1"/>
              <a:r>
                <a:rPr lang="es-ES" altLang="es-ES" sz="2400" b="1" dirty="0">
                  <a:solidFill>
                    <a:srgbClr val="000000"/>
                  </a:solidFill>
                  <a:latin typeface="Cambria" panose="02040503050406030204" pitchFamily="18" charset="0"/>
                  <a:ea typeface="Cambria" panose="02040503050406030204" pitchFamily="18" charset="0"/>
                </a:rPr>
                <a:t>pulmonar </a:t>
              </a:r>
            </a:p>
            <a:p>
              <a:pPr eaLnBrk="1" hangingPunct="1"/>
              <a:r>
                <a:rPr lang="es-ES" altLang="es-ES" sz="2400" b="1" dirty="0">
                  <a:solidFill>
                    <a:srgbClr val="000000"/>
                  </a:solidFill>
                  <a:latin typeface="Cambria" panose="02040503050406030204" pitchFamily="18" charset="0"/>
                  <a:ea typeface="Cambria" panose="02040503050406030204" pitchFamily="18" charset="0"/>
                </a:rPr>
                <a:t>Izquierda</a:t>
              </a:r>
            </a:p>
            <a:p>
              <a:pPr eaLnBrk="1" hangingPunct="1"/>
              <a:endParaRPr lang="es-ES" altLang="es-ES" sz="2400" dirty="0">
                <a:latin typeface="Cambria" panose="02040503050406030204" pitchFamily="18" charset="0"/>
                <a:ea typeface="Cambria" panose="02040503050406030204" pitchFamily="18" charset="0"/>
              </a:endParaRPr>
            </a:p>
          </p:txBody>
        </p:sp>
        <p:sp>
          <p:nvSpPr>
            <p:cNvPr id="80920" name="Line 22"/>
            <p:cNvSpPr>
              <a:spLocks noChangeShapeType="1"/>
            </p:cNvSpPr>
            <p:nvPr/>
          </p:nvSpPr>
          <p:spPr bwMode="auto">
            <a:xfrm flipH="1">
              <a:off x="4095" y="890"/>
              <a:ext cx="645" cy="68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80905" name="Text Box 23"/>
          <p:cNvSpPr txBox="1">
            <a:spLocks noChangeArrowheads="1"/>
          </p:cNvSpPr>
          <p:nvPr/>
        </p:nvSpPr>
        <p:spPr bwMode="auto">
          <a:xfrm>
            <a:off x="2927350" y="190649"/>
            <a:ext cx="8138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dirty="0">
                <a:solidFill>
                  <a:srgbClr val="000000"/>
                </a:solidFill>
                <a:latin typeface="Arial Black" panose="020B0A04020102020204" pitchFamily="34" charset="0"/>
              </a:rPr>
              <a:t>CARA MEDIAL DE LOS </a:t>
            </a:r>
            <a:r>
              <a:rPr lang="es-ES" altLang="es-ES" sz="2400" b="1" dirty="0" smtClean="0">
                <a:solidFill>
                  <a:srgbClr val="000000"/>
                </a:solidFill>
                <a:latin typeface="Arial Black" panose="020B0A04020102020204" pitchFamily="34" charset="0"/>
              </a:rPr>
              <a:t>PULMONES. HILIO. RAÍZ</a:t>
            </a:r>
            <a:endParaRPr lang="es-ES" altLang="es-ES" sz="2400" b="1" dirty="0">
              <a:solidFill>
                <a:srgbClr val="000000"/>
              </a:solidFill>
              <a:latin typeface="Arial Black" panose="020B0A04020102020204" pitchFamily="34" charset="0"/>
            </a:endParaRPr>
          </a:p>
        </p:txBody>
      </p:sp>
      <p:grpSp>
        <p:nvGrpSpPr>
          <p:cNvPr id="80906" name="Group 8"/>
          <p:cNvGrpSpPr>
            <a:grpSpLocks/>
          </p:cNvGrpSpPr>
          <p:nvPr/>
        </p:nvGrpSpPr>
        <p:grpSpPr bwMode="auto">
          <a:xfrm>
            <a:off x="1524000" y="2924175"/>
            <a:ext cx="2857500" cy="1200150"/>
            <a:chOff x="0" y="1842"/>
            <a:chExt cx="1800" cy="756"/>
          </a:xfrm>
        </p:grpSpPr>
        <p:sp>
          <p:nvSpPr>
            <p:cNvPr id="80917" name="Text Box 9"/>
            <p:cNvSpPr txBox="1">
              <a:spLocks noChangeArrowheads="1"/>
            </p:cNvSpPr>
            <p:nvPr/>
          </p:nvSpPr>
          <p:spPr bwMode="auto">
            <a:xfrm>
              <a:off x="0" y="1842"/>
              <a:ext cx="126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Venas </a:t>
              </a:r>
            </a:p>
            <a:p>
              <a:pPr eaLnBrk="1" hangingPunct="1"/>
              <a:r>
                <a:rPr lang="es-ES" altLang="es-ES" sz="2400" b="1">
                  <a:solidFill>
                    <a:srgbClr val="000000"/>
                  </a:solidFill>
                  <a:latin typeface="Cambria" panose="02040503050406030204" pitchFamily="18" charset="0"/>
                  <a:ea typeface="Cambria" panose="02040503050406030204" pitchFamily="18" charset="0"/>
                </a:rPr>
                <a:t>pulmonares </a:t>
              </a:r>
            </a:p>
            <a:p>
              <a:pPr eaLnBrk="1" hangingPunct="1"/>
              <a:r>
                <a:rPr lang="es-ES" altLang="es-ES" sz="2400" b="1">
                  <a:solidFill>
                    <a:srgbClr val="000000"/>
                  </a:solidFill>
                  <a:latin typeface="Cambria" panose="02040503050406030204" pitchFamily="18" charset="0"/>
                  <a:ea typeface="Cambria" panose="02040503050406030204" pitchFamily="18" charset="0"/>
                </a:rPr>
                <a:t>derechas</a:t>
              </a:r>
            </a:p>
          </p:txBody>
        </p:sp>
        <p:sp>
          <p:nvSpPr>
            <p:cNvPr id="80918" name="Line 10"/>
            <p:cNvSpPr>
              <a:spLocks noChangeShapeType="1"/>
            </p:cNvSpPr>
            <p:nvPr/>
          </p:nvSpPr>
          <p:spPr bwMode="auto">
            <a:xfrm flipV="1">
              <a:off x="884" y="1935"/>
              <a:ext cx="916" cy="13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80907" name="Line 6"/>
          <p:cNvSpPr>
            <a:spLocks noChangeShapeType="1"/>
          </p:cNvSpPr>
          <p:nvPr/>
        </p:nvSpPr>
        <p:spPr bwMode="auto">
          <a:xfrm>
            <a:off x="6672264" y="1196976"/>
            <a:ext cx="923925" cy="144621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nvGrpSpPr>
          <p:cNvPr id="7" name="Group 38"/>
          <p:cNvGrpSpPr>
            <a:grpSpLocks/>
          </p:cNvGrpSpPr>
          <p:nvPr/>
        </p:nvGrpSpPr>
        <p:grpSpPr bwMode="auto">
          <a:xfrm>
            <a:off x="4953001" y="857250"/>
            <a:ext cx="2011363" cy="1714500"/>
            <a:chOff x="2160" y="540"/>
            <a:chExt cx="1267" cy="1080"/>
          </a:xfrm>
        </p:grpSpPr>
        <p:sp>
          <p:nvSpPr>
            <p:cNvPr id="80915" name="Text Box 5"/>
            <p:cNvSpPr txBox="1">
              <a:spLocks noChangeArrowheads="1"/>
            </p:cNvSpPr>
            <p:nvPr/>
          </p:nvSpPr>
          <p:spPr bwMode="auto">
            <a:xfrm>
              <a:off x="2880" y="540"/>
              <a:ext cx="54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Hilio</a:t>
              </a:r>
            </a:p>
          </p:txBody>
        </p:sp>
        <p:sp>
          <p:nvSpPr>
            <p:cNvPr id="80916" name="Line 7"/>
            <p:cNvSpPr>
              <a:spLocks noChangeShapeType="1"/>
            </p:cNvSpPr>
            <p:nvPr/>
          </p:nvSpPr>
          <p:spPr bwMode="auto">
            <a:xfrm flipH="1">
              <a:off x="2160" y="799"/>
              <a:ext cx="901" cy="82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80909" name="Group 8"/>
          <p:cNvGrpSpPr>
            <a:grpSpLocks/>
          </p:cNvGrpSpPr>
          <p:nvPr/>
        </p:nvGrpSpPr>
        <p:grpSpPr bwMode="auto">
          <a:xfrm>
            <a:off x="8096250" y="2714625"/>
            <a:ext cx="2571750" cy="1843088"/>
            <a:chOff x="-90" y="1662"/>
            <a:chExt cx="1620" cy="1161"/>
          </a:xfrm>
        </p:grpSpPr>
        <p:sp>
          <p:nvSpPr>
            <p:cNvPr id="80913" name="Text Box 9"/>
            <p:cNvSpPr txBox="1">
              <a:spLocks noChangeArrowheads="1"/>
            </p:cNvSpPr>
            <p:nvPr/>
          </p:nvSpPr>
          <p:spPr bwMode="auto">
            <a:xfrm>
              <a:off x="262" y="2067"/>
              <a:ext cx="126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Venas </a:t>
              </a:r>
            </a:p>
            <a:p>
              <a:pPr eaLnBrk="1" hangingPunct="1"/>
              <a:r>
                <a:rPr lang="es-ES" altLang="es-ES" sz="2400" b="1">
                  <a:solidFill>
                    <a:srgbClr val="000000"/>
                  </a:solidFill>
                  <a:latin typeface="Cambria" panose="02040503050406030204" pitchFamily="18" charset="0"/>
                  <a:ea typeface="Cambria" panose="02040503050406030204" pitchFamily="18" charset="0"/>
                </a:rPr>
                <a:t>pulmonares </a:t>
              </a:r>
            </a:p>
            <a:p>
              <a:pPr eaLnBrk="1" hangingPunct="1"/>
              <a:r>
                <a:rPr lang="es-ES" altLang="es-ES" sz="2400" b="1">
                  <a:solidFill>
                    <a:srgbClr val="000000"/>
                  </a:solidFill>
                  <a:latin typeface="Cambria" panose="02040503050406030204" pitchFamily="18" charset="0"/>
                  <a:ea typeface="Cambria" panose="02040503050406030204" pitchFamily="18" charset="0"/>
                </a:rPr>
                <a:t>derechas</a:t>
              </a:r>
            </a:p>
          </p:txBody>
        </p:sp>
        <p:sp>
          <p:nvSpPr>
            <p:cNvPr id="80914" name="Line 10"/>
            <p:cNvSpPr>
              <a:spLocks noChangeShapeType="1"/>
            </p:cNvSpPr>
            <p:nvPr/>
          </p:nvSpPr>
          <p:spPr bwMode="auto">
            <a:xfrm flipH="1" flipV="1">
              <a:off x="-90" y="1662"/>
              <a:ext cx="974" cy="40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80910" name="Group 8"/>
          <p:cNvGrpSpPr>
            <a:grpSpLocks/>
          </p:cNvGrpSpPr>
          <p:nvPr/>
        </p:nvGrpSpPr>
        <p:grpSpPr bwMode="auto">
          <a:xfrm>
            <a:off x="5453063" y="2357438"/>
            <a:ext cx="2214562" cy="857250"/>
            <a:chOff x="405" y="1572"/>
            <a:chExt cx="1395" cy="540"/>
          </a:xfrm>
        </p:grpSpPr>
        <p:sp>
          <p:nvSpPr>
            <p:cNvPr id="80911" name="Text Box 9"/>
            <p:cNvSpPr txBox="1">
              <a:spLocks noChangeArrowheads="1"/>
            </p:cNvSpPr>
            <p:nvPr/>
          </p:nvSpPr>
          <p:spPr bwMode="auto">
            <a:xfrm>
              <a:off x="405" y="1572"/>
              <a:ext cx="103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Bronquio</a:t>
              </a:r>
            </a:p>
            <a:p>
              <a:pPr eaLnBrk="1" hangingPunct="1"/>
              <a:r>
                <a:rPr lang="es-ES" altLang="es-ES" sz="2400" b="1">
                  <a:solidFill>
                    <a:srgbClr val="000000"/>
                  </a:solidFill>
                  <a:latin typeface="Cambria" panose="02040503050406030204" pitchFamily="18" charset="0"/>
                  <a:ea typeface="Cambria" panose="02040503050406030204" pitchFamily="18" charset="0"/>
                </a:rPr>
                <a:t> Izquierdo</a:t>
              </a:r>
            </a:p>
          </p:txBody>
        </p:sp>
        <p:sp>
          <p:nvSpPr>
            <p:cNvPr id="80912" name="Line 10"/>
            <p:cNvSpPr>
              <a:spLocks noChangeShapeType="1"/>
            </p:cNvSpPr>
            <p:nvPr/>
          </p:nvSpPr>
          <p:spPr bwMode="auto">
            <a:xfrm>
              <a:off x="1260" y="1797"/>
              <a:ext cx="540" cy="13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32" name="Oval 5"/>
          <p:cNvSpPr>
            <a:spLocks noChangeArrowheads="1"/>
          </p:cNvSpPr>
          <p:nvPr/>
        </p:nvSpPr>
        <p:spPr bwMode="auto">
          <a:xfrm>
            <a:off x="923072" y="5699128"/>
            <a:ext cx="3766405" cy="1217614"/>
          </a:xfrm>
          <a:prstGeom prst="ellipse">
            <a:avLst/>
          </a:prstGeom>
          <a:noFill/>
          <a:ln w="76200" algn="ctr">
            <a:no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FF0000"/>
                </a:solidFill>
                <a:latin typeface="Cambria" panose="02040503050406030204" pitchFamily="18" charset="0"/>
                <a:ea typeface="Cambria" panose="02040503050406030204" pitchFamily="18" charset="0"/>
              </a:rPr>
              <a:t>HILIO </a:t>
            </a:r>
            <a:r>
              <a:rPr lang="es-ES" sz="2000" b="1" dirty="0" smtClean="0">
                <a:solidFill>
                  <a:srgbClr val="FF0000"/>
                </a:solidFill>
                <a:latin typeface="Cambria" panose="02040503050406030204" pitchFamily="18" charset="0"/>
                <a:ea typeface="Cambria" panose="02040503050406030204" pitchFamily="18" charset="0"/>
              </a:rPr>
              <a:t>PULMONAR: </a:t>
            </a:r>
          </a:p>
          <a:p>
            <a:pPr algn="ctr">
              <a:defRPr/>
            </a:pPr>
            <a:r>
              <a:rPr lang="es-ES" sz="2000" b="1" dirty="0" smtClean="0">
                <a:solidFill>
                  <a:srgbClr val="FF0000"/>
                </a:solidFill>
                <a:latin typeface="Cambria" panose="02040503050406030204" pitchFamily="18" charset="0"/>
                <a:ea typeface="Cambria" panose="02040503050406030204" pitchFamily="18" charset="0"/>
              </a:rPr>
              <a:t>lugar de la cara medial </a:t>
            </a:r>
          </a:p>
          <a:p>
            <a:pPr algn="ctr">
              <a:defRPr/>
            </a:pPr>
            <a:r>
              <a:rPr lang="es-ES" sz="2000" b="1" dirty="0" smtClean="0">
                <a:solidFill>
                  <a:srgbClr val="FF0000"/>
                </a:solidFill>
                <a:latin typeface="Cambria" panose="02040503050406030204" pitchFamily="18" charset="0"/>
                <a:ea typeface="Cambria" panose="02040503050406030204" pitchFamily="18" charset="0"/>
              </a:rPr>
              <a:t>por donde entran </a:t>
            </a:r>
            <a:r>
              <a:rPr lang="es-ES" sz="2000" b="1" dirty="0" err="1" smtClean="0">
                <a:solidFill>
                  <a:srgbClr val="FF0000"/>
                </a:solidFill>
                <a:latin typeface="Cambria" panose="02040503050406030204" pitchFamily="18" charset="0"/>
                <a:ea typeface="Cambria" panose="02040503050406030204" pitchFamily="18" charset="0"/>
              </a:rPr>
              <a:t>ysalen</a:t>
            </a:r>
            <a:r>
              <a:rPr lang="es-ES" sz="2000" b="1" dirty="0" smtClean="0">
                <a:solidFill>
                  <a:srgbClr val="FF0000"/>
                </a:solidFill>
                <a:latin typeface="Cambria" panose="02040503050406030204" pitchFamily="18" charset="0"/>
                <a:ea typeface="Cambria" panose="02040503050406030204" pitchFamily="18" charset="0"/>
              </a:rPr>
              <a:t> estructuras al pulmón</a:t>
            </a:r>
            <a:endParaRPr lang="es-ES" sz="2000" b="1" dirty="0">
              <a:solidFill>
                <a:srgbClr val="FF0000"/>
              </a:solidFill>
              <a:latin typeface="Cambria" panose="02040503050406030204" pitchFamily="18" charset="0"/>
              <a:ea typeface="Cambria" panose="02040503050406030204" pitchFamily="18" charset="0"/>
            </a:endParaRPr>
          </a:p>
        </p:txBody>
      </p:sp>
      <p:sp>
        <p:nvSpPr>
          <p:cNvPr id="35" name="Oval 5"/>
          <p:cNvSpPr>
            <a:spLocks noChangeArrowheads="1"/>
          </p:cNvSpPr>
          <p:nvPr/>
        </p:nvSpPr>
        <p:spPr bwMode="auto">
          <a:xfrm>
            <a:off x="7032628" y="5622928"/>
            <a:ext cx="3766405" cy="1008063"/>
          </a:xfrm>
          <a:prstGeom prst="ellipse">
            <a:avLst/>
          </a:prstGeom>
          <a:noFill/>
          <a:ln w="76200" algn="ctr">
            <a:no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smtClean="0">
                <a:solidFill>
                  <a:srgbClr val="0070C0"/>
                </a:solidFill>
                <a:latin typeface="Cambria" panose="02040503050406030204" pitchFamily="18" charset="0"/>
                <a:ea typeface="Cambria" panose="02040503050406030204" pitchFamily="18" charset="0"/>
              </a:rPr>
              <a:t>RAÍZ  O PEDÍCULO PULMONAR:</a:t>
            </a:r>
          </a:p>
          <a:p>
            <a:pPr algn="ctr">
              <a:defRPr/>
            </a:pPr>
            <a:r>
              <a:rPr lang="es-MX" sz="2000" b="1" dirty="0" smtClean="0">
                <a:solidFill>
                  <a:srgbClr val="0070C0"/>
                </a:solidFill>
                <a:latin typeface="Cambria" panose="02040503050406030204" pitchFamily="18" charset="0"/>
                <a:ea typeface="Cambria" panose="02040503050406030204" pitchFamily="18" charset="0"/>
              </a:rPr>
              <a:t>Conjunto de estructuras que entran y salen por el hilio</a:t>
            </a:r>
            <a:endParaRPr lang="es-ES" sz="2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71144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Pulmón izquierdo cara med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908050"/>
            <a:ext cx="3311525"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descr="Pulmón derecho cara med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9" y="981075"/>
            <a:ext cx="35972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1524000" y="3643314"/>
            <a:ext cx="3714750" cy="890587"/>
            <a:chOff x="0" y="2295"/>
            <a:chExt cx="2340" cy="561"/>
          </a:xfrm>
        </p:grpSpPr>
        <p:sp>
          <p:nvSpPr>
            <p:cNvPr id="81941" name="Text Box 12"/>
            <p:cNvSpPr txBox="1">
              <a:spLocks noChangeArrowheads="1"/>
            </p:cNvSpPr>
            <p:nvPr/>
          </p:nvSpPr>
          <p:spPr bwMode="auto">
            <a:xfrm>
              <a:off x="0" y="2565"/>
              <a:ext cx="8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V. Acigos</a:t>
              </a:r>
            </a:p>
          </p:txBody>
        </p:sp>
        <p:sp>
          <p:nvSpPr>
            <p:cNvPr id="81942" name="Line 13"/>
            <p:cNvSpPr>
              <a:spLocks noChangeShapeType="1"/>
            </p:cNvSpPr>
            <p:nvPr/>
          </p:nvSpPr>
          <p:spPr bwMode="auto">
            <a:xfrm flipV="1">
              <a:off x="943" y="2295"/>
              <a:ext cx="1397" cy="5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3" name="Group 42"/>
          <p:cNvGrpSpPr>
            <a:grpSpLocks/>
          </p:cNvGrpSpPr>
          <p:nvPr/>
        </p:nvGrpSpPr>
        <p:grpSpPr bwMode="auto">
          <a:xfrm>
            <a:off x="4524375" y="4143376"/>
            <a:ext cx="3481388" cy="1711325"/>
            <a:chOff x="1890" y="2610"/>
            <a:chExt cx="2193" cy="1078"/>
          </a:xfrm>
        </p:grpSpPr>
        <p:sp>
          <p:nvSpPr>
            <p:cNvPr id="81939" name="Text Box 15"/>
            <p:cNvSpPr txBox="1">
              <a:spLocks noChangeArrowheads="1"/>
            </p:cNvSpPr>
            <p:nvPr/>
          </p:nvSpPr>
          <p:spPr bwMode="auto">
            <a:xfrm>
              <a:off x="2200" y="3397"/>
              <a:ext cx="188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Impresión cardiaca</a:t>
              </a:r>
            </a:p>
          </p:txBody>
        </p:sp>
        <p:sp>
          <p:nvSpPr>
            <p:cNvPr id="81940" name="Line 16"/>
            <p:cNvSpPr>
              <a:spLocks noChangeShapeType="1"/>
            </p:cNvSpPr>
            <p:nvPr/>
          </p:nvSpPr>
          <p:spPr bwMode="auto">
            <a:xfrm flipH="1" flipV="1">
              <a:off x="1890" y="2610"/>
              <a:ext cx="408" cy="771"/>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223249" name="Line 17"/>
          <p:cNvSpPr>
            <a:spLocks noChangeShapeType="1"/>
          </p:cNvSpPr>
          <p:nvPr/>
        </p:nvSpPr>
        <p:spPr bwMode="auto">
          <a:xfrm flipV="1">
            <a:off x="7675564" y="4085434"/>
            <a:ext cx="866773" cy="146288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grpSp>
        <p:nvGrpSpPr>
          <p:cNvPr id="4" name="Group 39"/>
          <p:cNvGrpSpPr>
            <a:grpSpLocks/>
          </p:cNvGrpSpPr>
          <p:nvPr/>
        </p:nvGrpSpPr>
        <p:grpSpPr bwMode="auto">
          <a:xfrm>
            <a:off x="1738314" y="1428750"/>
            <a:ext cx="2486025" cy="992188"/>
            <a:chOff x="135" y="900"/>
            <a:chExt cx="1566" cy="625"/>
          </a:xfrm>
        </p:grpSpPr>
        <p:sp>
          <p:nvSpPr>
            <p:cNvPr id="81937" name="Text Box 19"/>
            <p:cNvSpPr txBox="1">
              <a:spLocks noChangeArrowheads="1"/>
            </p:cNvSpPr>
            <p:nvPr/>
          </p:nvSpPr>
          <p:spPr bwMode="auto">
            <a:xfrm>
              <a:off x="135" y="900"/>
              <a:ext cx="104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400" b="1" dirty="0">
                  <a:solidFill>
                    <a:srgbClr val="000000"/>
                  </a:solidFill>
                  <a:latin typeface="Cambria" panose="02040503050406030204" pitchFamily="18" charset="0"/>
                  <a:ea typeface="Cambria" panose="02040503050406030204" pitchFamily="18" charset="0"/>
                </a:rPr>
                <a:t>Vena Cava </a:t>
              </a:r>
            </a:p>
            <a:p>
              <a:pPr eaLnBrk="1" hangingPunct="1"/>
              <a:r>
                <a:rPr lang="en-US" altLang="es-ES" sz="2400" b="1" dirty="0">
                  <a:solidFill>
                    <a:srgbClr val="000000"/>
                  </a:solidFill>
                  <a:latin typeface="Cambria" panose="02040503050406030204" pitchFamily="18" charset="0"/>
                  <a:ea typeface="Cambria" panose="02040503050406030204" pitchFamily="18" charset="0"/>
                </a:rPr>
                <a:t>Superior</a:t>
              </a:r>
              <a:endParaRPr lang="es-ES" altLang="es-ES" sz="2400" b="1" dirty="0">
                <a:solidFill>
                  <a:srgbClr val="000000"/>
                </a:solidFill>
                <a:latin typeface="Cambria" panose="02040503050406030204" pitchFamily="18" charset="0"/>
                <a:ea typeface="Cambria" panose="02040503050406030204" pitchFamily="18" charset="0"/>
              </a:endParaRPr>
            </a:p>
          </p:txBody>
        </p:sp>
        <p:sp>
          <p:nvSpPr>
            <p:cNvPr id="81938" name="Line 21"/>
            <p:cNvSpPr>
              <a:spLocks noChangeShapeType="1"/>
            </p:cNvSpPr>
            <p:nvPr/>
          </p:nvSpPr>
          <p:spPr bwMode="auto">
            <a:xfrm>
              <a:off x="1080" y="1170"/>
              <a:ext cx="621" cy="35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5" name="Group 43"/>
          <p:cNvGrpSpPr>
            <a:grpSpLocks/>
          </p:cNvGrpSpPr>
          <p:nvPr/>
        </p:nvGrpSpPr>
        <p:grpSpPr bwMode="auto">
          <a:xfrm>
            <a:off x="8270875" y="1071563"/>
            <a:ext cx="2354263" cy="1200150"/>
            <a:chOff x="4250" y="675"/>
            <a:chExt cx="1483" cy="756"/>
          </a:xfrm>
        </p:grpSpPr>
        <p:sp>
          <p:nvSpPr>
            <p:cNvPr id="81935" name="Text Box 20"/>
            <p:cNvSpPr txBox="1">
              <a:spLocks noChangeArrowheads="1"/>
            </p:cNvSpPr>
            <p:nvPr/>
          </p:nvSpPr>
          <p:spPr bwMode="auto">
            <a:xfrm>
              <a:off x="4770" y="675"/>
              <a:ext cx="963"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400" b="1">
                  <a:solidFill>
                    <a:srgbClr val="000000"/>
                  </a:solidFill>
                  <a:latin typeface="Cambria" panose="02040503050406030204" pitchFamily="18" charset="0"/>
                  <a:ea typeface="Cambria" panose="02040503050406030204" pitchFamily="18" charset="0"/>
                </a:rPr>
                <a:t>Arteria </a:t>
              </a:r>
            </a:p>
            <a:p>
              <a:pPr eaLnBrk="1" hangingPunct="1"/>
              <a:r>
                <a:rPr lang="en-US" altLang="es-ES" sz="2400" b="1">
                  <a:solidFill>
                    <a:srgbClr val="000000"/>
                  </a:solidFill>
                  <a:latin typeface="Cambria" panose="02040503050406030204" pitchFamily="18" charset="0"/>
                  <a:ea typeface="Cambria" panose="02040503050406030204" pitchFamily="18" charset="0"/>
                </a:rPr>
                <a:t>Subclavia</a:t>
              </a:r>
              <a:endParaRPr lang="es-ES" altLang="es-ES" sz="2400" b="1">
                <a:solidFill>
                  <a:srgbClr val="000000"/>
                </a:solidFill>
                <a:latin typeface="Cambria" panose="02040503050406030204" pitchFamily="18" charset="0"/>
                <a:ea typeface="Cambria" panose="02040503050406030204" pitchFamily="18" charset="0"/>
              </a:endParaRPr>
            </a:p>
            <a:p>
              <a:pPr eaLnBrk="1" hangingPunct="1"/>
              <a:endParaRPr lang="es-ES" altLang="es-ES" sz="2400">
                <a:latin typeface="Cambria" panose="02040503050406030204" pitchFamily="18" charset="0"/>
                <a:ea typeface="Cambria" panose="02040503050406030204" pitchFamily="18" charset="0"/>
              </a:endParaRPr>
            </a:p>
          </p:txBody>
        </p:sp>
        <p:sp>
          <p:nvSpPr>
            <p:cNvPr id="81936" name="Line 22"/>
            <p:cNvSpPr>
              <a:spLocks noChangeShapeType="1"/>
            </p:cNvSpPr>
            <p:nvPr/>
          </p:nvSpPr>
          <p:spPr bwMode="auto">
            <a:xfrm flipH="1">
              <a:off x="4250" y="855"/>
              <a:ext cx="520" cy="22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81929" name="Text Box 23"/>
          <p:cNvSpPr txBox="1">
            <a:spLocks noChangeArrowheads="1"/>
          </p:cNvSpPr>
          <p:nvPr/>
        </p:nvSpPr>
        <p:spPr bwMode="auto">
          <a:xfrm>
            <a:off x="749330" y="1"/>
            <a:ext cx="109933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400" b="1" dirty="0">
                <a:solidFill>
                  <a:srgbClr val="000000"/>
                </a:solidFill>
                <a:latin typeface="Arial Black" panose="020B0A04020102020204" pitchFamily="34" charset="0"/>
              </a:rPr>
              <a:t>CARA MEDIAL DE LOS PULMONES:</a:t>
            </a:r>
          </a:p>
          <a:p>
            <a:pPr algn="ctr" eaLnBrk="1" hangingPunct="1"/>
            <a:r>
              <a:rPr lang="en-US" altLang="es-ES" sz="2400" b="1" dirty="0" err="1" smtClean="0">
                <a:solidFill>
                  <a:srgbClr val="000000"/>
                </a:solidFill>
                <a:latin typeface="Arial Black" panose="020B0A04020102020204" pitchFamily="34" charset="0"/>
              </a:rPr>
              <a:t>Impresiones</a:t>
            </a:r>
            <a:r>
              <a:rPr lang="en-US" altLang="es-ES" sz="2400" b="1" dirty="0" smtClean="0">
                <a:solidFill>
                  <a:srgbClr val="000000"/>
                </a:solidFill>
                <a:latin typeface="Arial Black" panose="020B0A04020102020204" pitchFamily="34" charset="0"/>
              </a:rPr>
              <a:t> de las </a:t>
            </a:r>
            <a:r>
              <a:rPr lang="en-US" altLang="es-ES" sz="2400" b="1" dirty="0" err="1" smtClean="0">
                <a:solidFill>
                  <a:srgbClr val="000000"/>
                </a:solidFill>
                <a:latin typeface="Arial Black" panose="020B0A04020102020204" pitchFamily="34" charset="0"/>
              </a:rPr>
              <a:t>estructuras</a:t>
            </a:r>
            <a:r>
              <a:rPr lang="en-US" altLang="es-ES" sz="2400" b="1" dirty="0" smtClean="0">
                <a:solidFill>
                  <a:srgbClr val="000000"/>
                </a:solidFill>
                <a:latin typeface="Arial Black" panose="020B0A04020102020204" pitchFamily="34" charset="0"/>
              </a:rPr>
              <a:t> que se </a:t>
            </a:r>
            <a:r>
              <a:rPr lang="en-US" altLang="es-ES" sz="2400" b="1" dirty="0" err="1" smtClean="0">
                <a:solidFill>
                  <a:srgbClr val="000000"/>
                </a:solidFill>
                <a:latin typeface="Arial Black" panose="020B0A04020102020204" pitchFamily="34" charset="0"/>
              </a:rPr>
              <a:t>relacionan</a:t>
            </a:r>
            <a:r>
              <a:rPr lang="en-US" altLang="es-ES" sz="2400" b="1" dirty="0" smtClean="0">
                <a:solidFill>
                  <a:srgbClr val="000000"/>
                </a:solidFill>
                <a:latin typeface="Arial Black" panose="020B0A04020102020204" pitchFamily="34" charset="0"/>
              </a:rPr>
              <a:t> con el </a:t>
            </a:r>
            <a:r>
              <a:rPr lang="en-US" altLang="es-ES" sz="2400" b="1" dirty="0" err="1" smtClean="0">
                <a:solidFill>
                  <a:srgbClr val="000000"/>
                </a:solidFill>
                <a:latin typeface="Arial Black" panose="020B0A04020102020204" pitchFamily="34" charset="0"/>
              </a:rPr>
              <a:t>pulmón</a:t>
            </a:r>
            <a:endParaRPr lang="es-ES" altLang="es-ES" sz="2400" b="1" dirty="0">
              <a:solidFill>
                <a:srgbClr val="000000"/>
              </a:solidFill>
              <a:latin typeface="Arial Black" panose="020B0A04020102020204" pitchFamily="34" charset="0"/>
            </a:endParaRPr>
          </a:p>
        </p:txBody>
      </p:sp>
      <p:grpSp>
        <p:nvGrpSpPr>
          <p:cNvPr id="81930" name="Group 8"/>
          <p:cNvGrpSpPr>
            <a:grpSpLocks/>
          </p:cNvGrpSpPr>
          <p:nvPr/>
        </p:nvGrpSpPr>
        <p:grpSpPr bwMode="auto">
          <a:xfrm>
            <a:off x="7524750" y="3571876"/>
            <a:ext cx="3024188" cy="461963"/>
            <a:chOff x="-585" y="1122"/>
            <a:chExt cx="1905" cy="291"/>
          </a:xfrm>
        </p:grpSpPr>
        <p:sp>
          <p:nvSpPr>
            <p:cNvPr id="81933" name="Text Box 9"/>
            <p:cNvSpPr txBox="1">
              <a:spLocks noChangeArrowheads="1"/>
            </p:cNvSpPr>
            <p:nvPr/>
          </p:nvSpPr>
          <p:spPr bwMode="auto">
            <a:xfrm>
              <a:off x="514" y="1122"/>
              <a:ext cx="80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400" b="1">
                  <a:solidFill>
                    <a:srgbClr val="000000"/>
                  </a:solidFill>
                  <a:latin typeface="Cambria" panose="02040503050406030204" pitchFamily="18" charset="0"/>
                  <a:ea typeface="Cambria" panose="02040503050406030204" pitchFamily="18" charset="0"/>
                </a:rPr>
                <a:t>Esófago</a:t>
              </a:r>
            </a:p>
          </p:txBody>
        </p:sp>
        <p:sp>
          <p:nvSpPr>
            <p:cNvPr id="81934" name="Line 10"/>
            <p:cNvSpPr>
              <a:spLocks noChangeShapeType="1"/>
            </p:cNvSpPr>
            <p:nvPr/>
          </p:nvSpPr>
          <p:spPr bwMode="auto">
            <a:xfrm flipH="1">
              <a:off x="-585" y="1302"/>
              <a:ext cx="1125" cy="2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
        <p:nvSpPr>
          <p:cNvPr id="81931" name="Line 6"/>
          <p:cNvSpPr>
            <a:spLocks noChangeShapeType="1"/>
          </p:cNvSpPr>
          <p:nvPr/>
        </p:nvSpPr>
        <p:spPr bwMode="auto">
          <a:xfrm>
            <a:off x="6453188" y="2214564"/>
            <a:ext cx="1009650" cy="34607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
        <p:nvSpPr>
          <p:cNvPr id="81932" name="Text Box 5"/>
          <p:cNvSpPr txBox="1">
            <a:spLocks noChangeArrowheads="1"/>
          </p:cNvSpPr>
          <p:nvPr/>
        </p:nvSpPr>
        <p:spPr bwMode="auto">
          <a:xfrm>
            <a:off x="5736301" y="1014235"/>
            <a:ext cx="149079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s-ES" sz="2400" b="1" dirty="0" err="1">
                <a:solidFill>
                  <a:srgbClr val="000000"/>
                </a:solidFill>
                <a:latin typeface="Cambria" panose="02040503050406030204" pitchFamily="18" charset="0"/>
                <a:ea typeface="Cambria" panose="02040503050406030204" pitchFamily="18" charset="0"/>
              </a:rPr>
              <a:t>Cayado</a:t>
            </a:r>
            <a:r>
              <a:rPr lang="en-US" altLang="es-ES" sz="2400" b="1" dirty="0">
                <a:solidFill>
                  <a:srgbClr val="000000"/>
                </a:solidFill>
                <a:latin typeface="Cambria" panose="02040503050406030204" pitchFamily="18" charset="0"/>
                <a:ea typeface="Cambria" panose="02040503050406030204" pitchFamily="18" charset="0"/>
              </a:rPr>
              <a:t> </a:t>
            </a:r>
          </a:p>
          <a:p>
            <a:pPr eaLnBrk="1" hangingPunct="1"/>
            <a:r>
              <a:rPr lang="es-ES" altLang="es-ES" sz="2400" b="1" dirty="0">
                <a:solidFill>
                  <a:srgbClr val="000000"/>
                </a:solidFill>
                <a:latin typeface="Cambria" panose="02040503050406030204" pitchFamily="18" charset="0"/>
                <a:ea typeface="Cambria" panose="02040503050406030204" pitchFamily="18" charset="0"/>
              </a:rPr>
              <a:t>aórtico</a:t>
            </a:r>
            <a:r>
              <a:rPr lang="en-US" altLang="es-ES" sz="2400" b="1" dirty="0">
                <a:solidFill>
                  <a:srgbClr val="000000"/>
                </a:solidFill>
                <a:latin typeface="Cambria" panose="02040503050406030204" pitchFamily="18" charset="0"/>
                <a:ea typeface="Cambria" panose="02040503050406030204" pitchFamily="18" charset="0"/>
              </a:rPr>
              <a:t> y </a:t>
            </a:r>
          </a:p>
          <a:p>
            <a:pPr eaLnBrk="1" hangingPunct="1"/>
            <a:r>
              <a:rPr lang="en-US" altLang="es-ES" sz="2400" b="1" dirty="0">
                <a:solidFill>
                  <a:srgbClr val="000000"/>
                </a:solidFill>
                <a:latin typeface="Cambria" panose="02040503050406030204" pitchFamily="18" charset="0"/>
                <a:ea typeface="Cambria" panose="02040503050406030204" pitchFamily="18" charset="0"/>
              </a:rPr>
              <a:t>Aorta</a:t>
            </a:r>
            <a:endParaRPr lang="es-ES" altLang="es-ES" sz="2400" b="1"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990209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rrowheads="1"/>
          </p:cNvSpPr>
          <p:nvPr>
            <p:ph type="title"/>
          </p:nvPr>
        </p:nvSpPr>
        <p:spPr>
          <a:xfrm>
            <a:off x="426036" y="26944"/>
            <a:ext cx="10515600" cy="1325563"/>
          </a:xfrm>
          <a:ln>
            <a:miter lim="800000"/>
            <a:headEnd/>
            <a:tailEnd/>
          </a:ln>
        </p:spPr>
        <p:txBody>
          <a:bodyPr>
            <a:normAutofit fontScale="90000"/>
          </a:bodyPr>
          <a:lstStyle/>
          <a:p>
            <a:pPr eaLnBrk="1" hangingPunct="1">
              <a:defRPr/>
            </a:pPr>
            <a:r>
              <a:rPr lang="es-ES" sz="4000" b="1" dirty="0">
                <a:latin typeface="Arial Black" pitchFamily="34" charset="0"/>
              </a:rPr>
              <a:t>Concepto de segmento broncopulmonar:</a:t>
            </a:r>
            <a:br>
              <a:rPr lang="es-ES" sz="4000" b="1" dirty="0">
                <a:latin typeface="Arial Black" pitchFamily="34" charset="0"/>
              </a:rPr>
            </a:br>
            <a:endParaRPr lang="es-ES" sz="4000" b="1" dirty="0">
              <a:latin typeface="Arial Black" pitchFamily="34" charset="0"/>
            </a:endParaRPr>
          </a:p>
        </p:txBody>
      </p:sp>
      <p:sp>
        <p:nvSpPr>
          <p:cNvPr id="224259" name="Rectangle 3"/>
          <p:cNvSpPr>
            <a:spLocks noChangeArrowheads="1"/>
          </p:cNvSpPr>
          <p:nvPr/>
        </p:nvSpPr>
        <p:spPr bwMode="auto">
          <a:xfrm>
            <a:off x="1" y="1089944"/>
            <a:ext cx="3561348" cy="3688769"/>
          </a:xfrm>
          <a:prstGeom prst="rect">
            <a:avLst/>
          </a:prstGeom>
          <a:solidFill>
            <a:schemeClr val="accent1">
              <a:lumMod val="20000"/>
              <a:lumOff val="80000"/>
            </a:schemeClr>
          </a:solidFill>
          <a:ln w="76200" algn="ctr">
            <a:solidFill>
              <a:srgbClr val="CC00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s-ES" altLang="es-ES" sz="2000" b="1" dirty="0">
              <a:latin typeface="Cambria" panose="02040503050406030204" pitchFamily="18" charset="0"/>
              <a:ea typeface="Cambria" panose="02040503050406030204" pitchFamily="18" charset="0"/>
            </a:endParaRP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Es la porción del lóbulo del</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 pulmón que</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recibe la rama primaria de</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 un bronquio lobular </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(bronquio segmentario), </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 los ramos </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de la arteria pulmonar y </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restantes estructuras  </a:t>
            </a:r>
          </a:p>
          <a:p>
            <a:pPr algn="ctr" eaLnBrk="1" hangingPunct="1"/>
            <a:r>
              <a:rPr lang="es-ES" altLang="es-ES" sz="2000" b="1" dirty="0">
                <a:solidFill>
                  <a:srgbClr val="000000"/>
                </a:solidFill>
                <a:latin typeface="Cambria" panose="02040503050406030204" pitchFamily="18" charset="0"/>
                <a:ea typeface="Cambria" panose="02040503050406030204" pitchFamily="18" charset="0"/>
              </a:rPr>
              <a:t>del hilio</a:t>
            </a:r>
            <a:r>
              <a:rPr lang="es-ES" altLang="es-ES" sz="2000" b="1" dirty="0" smtClean="0">
                <a:solidFill>
                  <a:srgbClr val="000000"/>
                </a:solidFill>
                <a:latin typeface="Cambria" panose="02040503050406030204" pitchFamily="18" charset="0"/>
                <a:ea typeface="Cambria" panose="02040503050406030204" pitchFamily="18" charset="0"/>
              </a:rPr>
              <a:t>.</a:t>
            </a:r>
          </a:p>
          <a:p>
            <a:pPr algn="ctr" eaLnBrk="1" hangingPunct="1"/>
            <a:r>
              <a:rPr lang="es-MX" altLang="es-ES" sz="2000" b="1" dirty="0" smtClean="0">
                <a:solidFill>
                  <a:srgbClr val="000000"/>
                </a:solidFill>
                <a:latin typeface="Cambria" panose="02040503050406030204" pitchFamily="18" charset="0"/>
                <a:ea typeface="Cambria" panose="02040503050406030204" pitchFamily="18" charset="0"/>
              </a:rPr>
              <a:t>Unidad </a:t>
            </a:r>
            <a:r>
              <a:rPr lang="es-MX" altLang="es-ES" sz="2000" b="1" dirty="0" err="1" smtClean="0">
                <a:solidFill>
                  <a:srgbClr val="000000"/>
                </a:solidFill>
                <a:latin typeface="Cambria" panose="02040503050406030204" pitchFamily="18" charset="0"/>
                <a:ea typeface="Cambria" panose="02040503050406030204" pitchFamily="18" charset="0"/>
              </a:rPr>
              <a:t>anátomofuncional</a:t>
            </a:r>
            <a:r>
              <a:rPr lang="es-MX" altLang="es-ES" sz="2000" b="1" dirty="0" smtClean="0">
                <a:solidFill>
                  <a:srgbClr val="000000"/>
                </a:solidFill>
                <a:latin typeface="Cambria" panose="02040503050406030204" pitchFamily="18" charset="0"/>
                <a:ea typeface="Cambria" panose="02040503050406030204" pitchFamily="18" charset="0"/>
              </a:rPr>
              <a:t> del </a:t>
            </a:r>
          </a:p>
          <a:p>
            <a:pPr algn="ctr" eaLnBrk="1" hangingPunct="1"/>
            <a:r>
              <a:rPr lang="es-MX" altLang="es-ES" sz="2000" b="1" dirty="0" smtClean="0">
                <a:solidFill>
                  <a:srgbClr val="000000"/>
                </a:solidFill>
                <a:latin typeface="Cambria" panose="02040503050406030204" pitchFamily="18" charset="0"/>
                <a:ea typeface="Cambria" panose="02040503050406030204" pitchFamily="18" charset="0"/>
              </a:rPr>
              <a:t>pulmón</a:t>
            </a:r>
            <a:endParaRPr lang="es-ES" altLang="es-ES" sz="2000" b="1" dirty="0">
              <a:solidFill>
                <a:srgbClr val="000000"/>
              </a:solidFill>
              <a:latin typeface="Cambria" panose="02040503050406030204" pitchFamily="18" charset="0"/>
              <a:ea typeface="Cambria" panose="02040503050406030204" pitchFamily="18" charset="0"/>
            </a:endParaRPr>
          </a:p>
        </p:txBody>
      </p:sp>
      <p:pic>
        <p:nvPicPr>
          <p:cNvPr id="4" name="Picture 2" descr="Segmentos broncopulmonares cara an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772" y="1244937"/>
            <a:ext cx="640873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6861260" y="1173500"/>
            <a:ext cx="933450" cy="793750"/>
            <a:chOff x="2109" y="527"/>
            <a:chExt cx="588" cy="500"/>
          </a:xfrm>
        </p:grpSpPr>
        <p:sp>
          <p:nvSpPr>
            <p:cNvPr id="6" name="Text Box 4"/>
            <p:cNvSpPr txBox="1">
              <a:spLocks noChangeArrowheads="1"/>
            </p:cNvSpPr>
            <p:nvPr/>
          </p:nvSpPr>
          <p:spPr bwMode="auto">
            <a:xfrm>
              <a:off x="2109" y="527"/>
              <a:ext cx="588" cy="231"/>
            </a:xfrm>
            <a:prstGeom prst="rect">
              <a:avLst/>
            </a:prstGeom>
            <a:noFill/>
            <a:ln w="12700" algn="ctr">
              <a:noFill/>
              <a:miter lim="800000"/>
              <a:headEnd/>
              <a:tailEnd/>
            </a:ln>
            <a:effectLst/>
          </p:spPr>
          <p:txBody>
            <a:bodyPr wrap="none">
              <a:spAutoFit/>
            </a:bodyPr>
            <a:lstStyle/>
            <a:p>
              <a:pPr>
                <a:defRPr/>
              </a:pPr>
              <a:r>
                <a:rPr lang="es-ES"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Apical </a:t>
              </a:r>
            </a:p>
          </p:txBody>
        </p:sp>
        <p:sp>
          <p:nvSpPr>
            <p:cNvPr id="7" name="Line 5"/>
            <p:cNvSpPr>
              <a:spLocks noChangeShapeType="1"/>
            </p:cNvSpPr>
            <p:nvPr/>
          </p:nvSpPr>
          <p:spPr bwMode="auto">
            <a:xfrm flipH="1">
              <a:off x="2109" y="754"/>
              <a:ext cx="136" cy="27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8" name="Group 6"/>
          <p:cNvGrpSpPr>
            <a:grpSpLocks/>
          </p:cNvGrpSpPr>
          <p:nvPr/>
        </p:nvGrpSpPr>
        <p:grpSpPr bwMode="auto">
          <a:xfrm>
            <a:off x="4176797" y="1776751"/>
            <a:ext cx="1250950" cy="915987"/>
            <a:chOff x="418" y="907"/>
            <a:chExt cx="788" cy="577"/>
          </a:xfrm>
        </p:grpSpPr>
        <p:sp>
          <p:nvSpPr>
            <p:cNvPr id="9" name="Text Box 7"/>
            <p:cNvSpPr txBox="1">
              <a:spLocks noChangeArrowheads="1"/>
            </p:cNvSpPr>
            <p:nvPr/>
          </p:nvSpPr>
          <p:spPr bwMode="auto">
            <a:xfrm>
              <a:off x="418" y="907"/>
              <a:ext cx="788" cy="231"/>
            </a:xfrm>
            <a:prstGeom prst="rect">
              <a:avLst/>
            </a:prstGeom>
            <a:noFill/>
            <a:ln w="12700" algn="ctr">
              <a:noFill/>
              <a:miter lim="800000"/>
              <a:headEnd/>
              <a:tailEnd/>
            </a:ln>
            <a:effectLst/>
          </p:spPr>
          <p:txBody>
            <a:bodyPr wrap="none">
              <a:spAutoFit/>
            </a:bodyPr>
            <a:lstStyle/>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Posterior </a:t>
              </a:r>
            </a:p>
          </p:txBody>
        </p:sp>
        <p:sp>
          <p:nvSpPr>
            <p:cNvPr id="10" name="Line 8"/>
            <p:cNvSpPr>
              <a:spLocks noChangeShapeType="1"/>
            </p:cNvSpPr>
            <p:nvPr/>
          </p:nvSpPr>
          <p:spPr bwMode="auto">
            <a:xfrm>
              <a:off x="1020" y="1257"/>
              <a:ext cx="182" cy="22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11" name="Group 13"/>
          <p:cNvGrpSpPr>
            <a:grpSpLocks/>
          </p:cNvGrpSpPr>
          <p:nvPr/>
        </p:nvGrpSpPr>
        <p:grpSpPr bwMode="auto">
          <a:xfrm>
            <a:off x="3744998" y="3072151"/>
            <a:ext cx="1387475" cy="1133475"/>
            <a:chOff x="146" y="1723"/>
            <a:chExt cx="874" cy="714"/>
          </a:xfrm>
        </p:grpSpPr>
        <p:sp>
          <p:nvSpPr>
            <p:cNvPr id="12" name="Text Box 14"/>
            <p:cNvSpPr txBox="1">
              <a:spLocks noChangeArrowheads="1"/>
            </p:cNvSpPr>
            <p:nvPr/>
          </p:nvSpPr>
          <p:spPr bwMode="auto">
            <a:xfrm>
              <a:off x="146" y="1723"/>
              <a:ext cx="628" cy="231"/>
            </a:xfrm>
            <a:prstGeom prst="rect">
              <a:avLst/>
            </a:prstGeom>
            <a:noFill/>
            <a:ln w="12700" algn="ctr">
              <a:noFill/>
              <a:miter lim="800000"/>
              <a:headEnd/>
              <a:tailEnd/>
            </a:ln>
            <a:effectLst/>
          </p:spPr>
          <p:txBody>
            <a:bodyPr wrap="none">
              <a:spAutoFit/>
            </a:bodyPr>
            <a:lstStyle/>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Lateral </a:t>
              </a:r>
            </a:p>
          </p:txBody>
        </p:sp>
        <p:sp>
          <p:nvSpPr>
            <p:cNvPr id="13" name="Line 15"/>
            <p:cNvSpPr>
              <a:spLocks noChangeShapeType="1"/>
            </p:cNvSpPr>
            <p:nvPr/>
          </p:nvSpPr>
          <p:spPr bwMode="auto">
            <a:xfrm>
              <a:off x="748" y="2028"/>
              <a:ext cx="272" cy="40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14" name="Group 16"/>
          <p:cNvGrpSpPr>
            <a:grpSpLocks/>
          </p:cNvGrpSpPr>
          <p:nvPr/>
        </p:nvGrpSpPr>
        <p:grpSpPr bwMode="auto">
          <a:xfrm>
            <a:off x="6429461" y="4853328"/>
            <a:ext cx="1147763" cy="1366838"/>
            <a:chOff x="1837" y="2845"/>
            <a:chExt cx="723" cy="861"/>
          </a:xfrm>
        </p:grpSpPr>
        <p:sp>
          <p:nvSpPr>
            <p:cNvPr id="15" name="Text Box 17"/>
            <p:cNvSpPr txBox="1">
              <a:spLocks noChangeArrowheads="1"/>
            </p:cNvSpPr>
            <p:nvPr/>
          </p:nvSpPr>
          <p:spPr bwMode="auto">
            <a:xfrm>
              <a:off x="1956" y="3475"/>
              <a:ext cx="604" cy="231"/>
            </a:xfrm>
            <a:prstGeom prst="rect">
              <a:avLst/>
            </a:prstGeom>
            <a:noFill/>
            <a:ln w="12700" algn="ctr">
              <a:noFill/>
              <a:miter lim="800000"/>
              <a:headEnd/>
              <a:tailEnd/>
            </a:ln>
            <a:effectLst/>
          </p:spPr>
          <p:txBody>
            <a:bodyPr wrap="none">
              <a:spAutoFit/>
            </a:bodyPr>
            <a:lstStyle/>
            <a:p>
              <a:pPr>
                <a:defRPr/>
              </a:pPr>
              <a:r>
                <a:rPr lang="es-ES"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Medial </a:t>
              </a:r>
            </a:p>
          </p:txBody>
        </p:sp>
        <p:sp>
          <p:nvSpPr>
            <p:cNvPr id="16" name="Line 18"/>
            <p:cNvSpPr>
              <a:spLocks noChangeShapeType="1"/>
            </p:cNvSpPr>
            <p:nvPr/>
          </p:nvSpPr>
          <p:spPr bwMode="auto">
            <a:xfrm flipH="1" flipV="1">
              <a:off x="1837" y="2845"/>
              <a:ext cx="408" cy="63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17" name="Group 19"/>
          <p:cNvGrpSpPr>
            <a:grpSpLocks/>
          </p:cNvGrpSpPr>
          <p:nvPr/>
        </p:nvGrpSpPr>
        <p:grpSpPr bwMode="auto">
          <a:xfrm>
            <a:off x="9956885" y="3216613"/>
            <a:ext cx="1922462" cy="773113"/>
            <a:chOff x="4059" y="1814"/>
            <a:chExt cx="1211" cy="487"/>
          </a:xfrm>
        </p:grpSpPr>
        <p:sp>
          <p:nvSpPr>
            <p:cNvPr id="18" name="Text Box 20"/>
            <p:cNvSpPr txBox="1">
              <a:spLocks noChangeArrowheads="1"/>
            </p:cNvSpPr>
            <p:nvPr/>
          </p:nvSpPr>
          <p:spPr bwMode="auto">
            <a:xfrm>
              <a:off x="4546" y="1814"/>
              <a:ext cx="724" cy="404"/>
            </a:xfrm>
            <a:prstGeom prst="rect">
              <a:avLst/>
            </a:prstGeom>
            <a:noFill/>
            <a:ln w="12700" algn="ctr">
              <a:noFill/>
              <a:miter lim="800000"/>
              <a:headEnd/>
              <a:tailEnd/>
            </a:ln>
            <a:effectLst/>
          </p:spPr>
          <p:txBody>
            <a:bodyPr wrap="none">
              <a:spAutoFit/>
            </a:bodyPr>
            <a:lstStyle/>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Lingular </a:t>
              </a:r>
            </a:p>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superior</a:t>
              </a:r>
            </a:p>
          </p:txBody>
        </p:sp>
        <p:sp>
          <p:nvSpPr>
            <p:cNvPr id="19" name="Line 21"/>
            <p:cNvSpPr>
              <a:spLocks noChangeShapeType="1"/>
            </p:cNvSpPr>
            <p:nvPr/>
          </p:nvSpPr>
          <p:spPr bwMode="auto">
            <a:xfrm flipH="1">
              <a:off x="4059" y="2028"/>
              <a:ext cx="454" cy="273"/>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20" name="Group 22"/>
          <p:cNvGrpSpPr>
            <a:grpSpLocks/>
          </p:cNvGrpSpPr>
          <p:nvPr/>
        </p:nvGrpSpPr>
        <p:grpSpPr bwMode="auto">
          <a:xfrm>
            <a:off x="9740986" y="4132601"/>
            <a:ext cx="2138362" cy="720725"/>
            <a:chOff x="3923" y="2391"/>
            <a:chExt cx="1347" cy="454"/>
          </a:xfrm>
        </p:grpSpPr>
        <p:sp>
          <p:nvSpPr>
            <p:cNvPr id="21" name="Text Box 23"/>
            <p:cNvSpPr txBox="1">
              <a:spLocks noChangeArrowheads="1"/>
            </p:cNvSpPr>
            <p:nvPr/>
          </p:nvSpPr>
          <p:spPr bwMode="auto">
            <a:xfrm>
              <a:off x="4540" y="2391"/>
              <a:ext cx="730" cy="407"/>
            </a:xfrm>
            <a:prstGeom prst="rect">
              <a:avLst/>
            </a:prstGeom>
            <a:noFill/>
            <a:ln w="12700" algn="ctr">
              <a:noFill/>
              <a:miter lim="800000"/>
              <a:headEnd/>
              <a:tailEnd/>
            </a:ln>
            <a:effectLst/>
          </p:spPr>
          <p:txBody>
            <a:bodyPr wrap="none">
              <a:spAutoFit/>
            </a:bodyPr>
            <a:lstStyle/>
            <a:p>
              <a:pPr>
                <a:defRPr/>
              </a:pPr>
              <a:r>
                <a:rPr lang="es-ES" b="1" dirty="0" err="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Lingular</a:t>
              </a:r>
              <a:r>
                <a:rPr lang="es-ES"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 </a:t>
              </a:r>
              <a:endParaRPr lang="es-ES"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endParaRPr>
            </a:p>
            <a:p>
              <a:pPr>
                <a:defRPr/>
              </a:pPr>
              <a:r>
                <a:rPr lang="es-ES" b="1" dirty="0" smtClean="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inferior</a:t>
              </a:r>
              <a:endParaRPr lang="es-ES" b="1" dirty="0">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22" name="Line 24"/>
            <p:cNvSpPr>
              <a:spLocks noChangeShapeType="1"/>
            </p:cNvSpPr>
            <p:nvPr/>
          </p:nvSpPr>
          <p:spPr bwMode="auto">
            <a:xfrm flipH="1">
              <a:off x="3923" y="2527"/>
              <a:ext cx="635" cy="31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23" name="Group 41"/>
          <p:cNvGrpSpPr>
            <a:grpSpLocks/>
          </p:cNvGrpSpPr>
          <p:nvPr/>
        </p:nvGrpSpPr>
        <p:grpSpPr bwMode="auto">
          <a:xfrm>
            <a:off x="10172786" y="5153366"/>
            <a:ext cx="1982787" cy="646113"/>
            <a:chOff x="4195" y="3034"/>
            <a:chExt cx="1249" cy="407"/>
          </a:xfrm>
        </p:grpSpPr>
        <p:sp>
          <p:nvSpPr>
            <p:cNvPr id="24" name="Text Box 26"/>
            <p:cNvSpPr txBox="1">
              <a:spLocks noChangeArrowheads="1"/>
            </p:cNvSpPr>
            <p:nvPr/>
          </p:nvSpPr>
          <p:spPr bwMode="auto">
            <a:xfrm>
              <a:off x="4772" y="3034"/>
              <a:ext cx="672" cy="407"/>
            </a:xfrm>
            <a:prstGeom prst="rect">
              <a:avLst/>
            </a:prstGeom>
            <a:noFill/>
            <a:ln w="12700" algn="ctr">
              <a:noFill/>
              <a:miter lim="800000"/>
              <a:headEnd/>
              <a:tailEnd/>
            </a:ln>
            <a:effectLst/>
          </p:spPr>
          <p:txBody>
            <a:bodyPr wrap="none">
              <a:spAutoFit/>
            </a:bodyPr>
            <a:lstStyle/>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Basal</a:t>
              </a:r>
            </a:p>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anterior</a:t>
              </a:r>
            </a:p>
          </p:txBody>
        </p:sp>
        <p:sp>
          <p:nvSpPr>
            <p:cNvPr id="25" name="Line 27"/>
            <p:cNvSpPr>
              <a:spLocks noChangeShapeType="1"/>
            </p:cNvSpPr>
            <p:nvPr/>
          </p:nvSpPr>
          <p:spPr bwMode="auto">
            <a:xfrm flipH="1" flipV="1">
              <a:off x="4195" y="3248"/>
              <a:ext cx="590" cy="45"/>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26" name="Group 40"/>
          <p:cNvGrpSpPr>
            <a:grpSpLocks/>
          </p:cNvGrpSpPr>
          <p:nvPr/>
        </p:nvGrpSpPr>
        <p:grpSpPr bwMode="auto">
          <a:xfrm>
            <a:off x="3513222" y="4629490"/>
            <a:ext cx="1403350" cy="646113"/>
            <a:chOff x="0" y="2704"/>
            <a:chExt cx="884" cy="407"/>
          </a:xfrm>
        </p:grpSpPr>
        <p:sp>
          <p:nvSpPr>
            <p:cNvPr id="27" name="Text Box 28"/>
            <p:cNvSpPr txBox="1">
              <a:spLocks noChangeArrowheads="1"/>
            </p:cNvSpPr>
            <p:nvPr/>
          </p:nvSpPr>
          <p:spPr bwMode="auto">
            <a:xfrm>
              <a:off x="0" y="2704"/>
              <a:ext cx="672" cy="407"/>
            </a:xfrm>
            <a:prstGeom prst="rect">
              <a:avLst/>
            </a:prstGeom>
            <a:noFill/>
            <a:ln w="12700" algn="ctr">
              <a:noFill/>
              <a:miter lim="800000"/>
              <a:headEnd/>
              <a:tailEnd/>
            </a:ln>
            <a:effectLst/>
          </p:spPr>
          <p:txBody>
            <a:bodyPr wrap="none">
              <a:spAutoFit/>
            </a:bodyPr>
            <a:lstStyle/>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Basal</a:t>
              </a:r>
            </a:p>
            <a:p>
              <a:pPr>
                <a:defRPr/>
              </a:pPr>
              <a:r>
                <a:rPr lang="es-ES" b="1">
                  <a:solidFill>
                    <a:srgbClr val="000000"/>
                  </a:solidFill>
                  <a:effectLst>
                    <a:outerShdw blurRad="38100" dist="38100" dir="2700000" algn="tl">
                      <a:srgbClr val="C0C0C0"/>
                    </a:outerShdw>
                  </a:effectLst>
                  <a:latin typeface="Cambria" panose="02040503050406030204" pitchFamily="18" charset="0"/>
                  <a:ea typeface="Cambria" panose="02040503050406030204" pitchFamily="18" charset="0"/>
                </a:rPr>
                <a:t>anterior</a:t>
              </a:r>
            </a:p>
          </p:txBody>
        </p:sp>
        <p:sp>
          <p:nvSpPr>
            <p:cNvPr id="28" name="Line 29"/>
            <p:cNvSpPr>
              <a:spLocks noChangeShapeType="1"/>
            </p:cNvSpPr>
            <p:nvPr/>
          </p:nvSpPr>
          <p:spPr bwMode="auto">
            <a:xfrm>
              <a:off x="521" y="2840"/>
              <a:ext cx="363" cy="227"/>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29" name="Group 31"/>
          <p:cNvGrpSpPr>
            <a:grpSpLocks/>
          </p:cNvGrpSpPr>
          <p:nvPr/>
        </p:nvGrpSpPr>
        <p:grpSpPr bwMode="auto">
          <a:xfrm>
            <a:off x="9164722" y="1337012"/>
            <a:ext cx="1938338" cy="628650"/>
            <a:chOff x="3560" y="630"/>
            <a:chExt cx="1221" cy="396"/>
          </a:xfrm>
        </p:grpSpPr>
        <p:sp>
          <p:nvSpPr>
            <p:cNvPr id="30" name="Text Box 32"/>
            <p:cNvSpPr txBox="1">
              <a:spLocks noChangeArrowheads="1"/>
            </p:cNvSpPr>
            <p:nvPr/>
          </p:nvSpPr>
          <p:spPr bwMode="auto">
            <a:xfrm>
              <a:off x="3593" y="630"/>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ambria" panose="02040503050406030204" pitchFamily="18" charset="0"/>
                  <a:ea typeface="Cambria" panose="02040503050406030204" pitchFamily="18" charset="0"/>
                </a:rPr>
                <a:t>Apico-posterior</a:t>
              </a:r>
            </a:p>
          </p:txBody>
        </p:sp>
        <p:sp>
          <p:nvSpPr>
            <p:cNvPr id="31" name="Line 33"/>
            <p:cNvSpPr>
              <a:spLocks noChangeShapeType="1"/>
            </p:cNvSpPr>
            <p:nvPr/>
          </p:nvSpPr>
          <p:spPr bwMode="auto">
            <a:xfrm flipH="1">
              <a:off x="3560" y="845"/>
              <a:ext cx="273" cy="181"/>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32" name="Group 38"/>
          <p:cNvGrpSpPr>
            <a:grpSpLocks/>
          </p:cNvGrpSpPr>
          <p:nvPr/>
        </p:nvGrpSpPr>
        <p:grpSpPr bwMode="auto">
          <a:xfrm>
            <a:off x="3960897" y="2418101"/>
            <a:ext cx="1892300" cy="1131887"/>
            <a:chOff x="282" y="1311"/>
            <a:chExt cx="1192" cy="713"/>
          </a:xfrm>
        </p:grpSpPr>
        <p:sp>
          <p:nvSpPr>
            <p:cNvPr id="33" name="Text Box 35"/>
            <p:cNvSpPr txBox="1">
              <a:spLocks noChangeArrowheads="1"/>
            </p:cNvSpPr>
            <p:nvPr/>
          </p:nvSpPr>
          <p:spPr bwMode="auto">
            <a:xfrm>
              <a:off x="282" y="1311"/>
              <a:ext cx="68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a:solidFill>
                    <a:srgbClr val="000000"/>
                  </a:solidFill>
                  <a:latin typeface="Cambria" panose="02040503050406030204" pitchFamily="18" charset="0"/>
                  <a:ea typeface="Cambria" panose="02040503050406030204" pitchFamily="18" charset="0"/>
                </a:rPr>
                <a:t>Anterior</a:t>
              </a:r>
            </a:p>
          </p:txBody>
        </p:sp>
        <p:sp>
          <p:nvSpPr>
            <p:cNvPr id="34" name="Line 36"/>
            <p:cNvSpPr>
              <a:spLocks noChangeShapeType="1"/>
            </p:cNvSpPr>
            <p:nvPr/>
          </p:nvSpPr>
          <p:spPr bwMode="auto">
            <a:xfrm>
              <a:off x="930" y="1434"/>
              <a:ext cx="544" cy="5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grpSp>
        <p:nvGrpSpPr>
          <p:cNvPr id="35" name="Group 39"/>
          <p:cNvGrpSpPr>
            <a:grpSpLocks/>
          </p:cNvGrpSpPr>
          <p:nvPr/>
        </p:nvGrpSpPr>
        <p:grpSpPr bwMode="auto">
          <a:xfrm>
            <a:off x="9525089" y="2329200"/>
            <a:ext cx="1814513" cy="860425"/>
            <a:chOff x="3787" y="1255"/>
            <a:chExt cx="1143" cy="542"/>
          </a:xfrm>
        </p:grpSpPr>
        <p:sp>
          <p:nvSpPr>
            <p:cNvPr id="36" name="Text Box 34"/>
            <p:cNvSpPr txBox="1">
              <a:spLocks noChangeArrowheads="1"/>
            </p:cNvSpPr>
            <p:nvPr/>
          </p:nvSpPr>
          <p:spPr bwMode="auto">
            <a:xfrm>
              <a:off x="4241" y="1255"/>
              <a:ext cx="68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000000"/>
                  </a:solidFill>
                  <a:latin typeface="Cambria" panose="02040503050406030204" pitchFamily="18" charset="0"/>
                  <a:ea typeface="Cambria" panose="02040503050406030204" pitchFamily="18" charset="0"/>
                </a:rPr>
                <a:t>Anterior</a:t>
              </a:r>
            </a:p>
          </p:txBody>
        </p:sp>
        <p:sp>
          <p:nvSpPr>
            <p:cNvPr id="37" name="Line 37"/>
            <p:cNvSpPr>
              <a:spLocks noChangeShapeType="1"/>
            </p:cNvSpPr>
            <p:nvPr/>
          </p:nvSpPr>
          <p:spPr bwMode="auto">
            <a:xfrm flipH="1">
              <a:off x="3787" y="1434"/>
              <a:ext cx="635" cy="3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0852919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2"/>
          <p:cNvGrpSpPr>
            <a:grpSpLocks/>
          </p:cNvGrpSpPr>
          <p:nvPr/>
        </p:nvGrpSpPr>
        <p:grpSpPr bwMode="auto">
          <a:xfrm>
            <a:off x="1560513" y="115889"/>
            <a:ext cx="9378950" cy="6605587"/>
            <a:chOff x="23" y="73"/>
            <a:chExt cx="5908" cy="4161"/>
          </a:xfrm>
        </p:grpSpPr>
        <p:pic>
          <p:nvPicPr>
            <p:cNvPr id="58371" name="Picture 3" descr="23_09Figureb-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 y="86"/>
              <a:ext cx="4897" cy="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798" y="164"/>
              <a:ext cx="58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s-ES_tradnl" altLang="es-ES" sz="1400" b="1">
                  <a:solidFill>
                    <a:schemeClr val="hlink"/>
                  </a:solidFill>
                  <a:latin typeface="Tahoma" panose="020B0604030504040204" pitchFamily="34" charset="0"/>
                  <a:ea typeface="ヒラギノ角ゴ Pro W3"/>
                  <a:cs typeface="ヒラギノ角ゴ Pro W3"/>
                </a:rPr>
                <a:t>Bronquiolo</a:t>
              </a:r>
              <a:endParaRPr lang="es-ES_tradnl" altLang="es-ES" sz="800">
                <a:solidFill>
                  <a:schemeClr val="hlink"/>
                </a:solidFill>
                <a:latin typeface="Tahoma" panose="020B0604030504040204" pitchFamily="34" charset="0"/>
                <a:ea typeface="ヒラギノ角ゴ Pro W3"/>
                <a:cs typeface="ヒラギノ角ゴ Pro W3"/>
              </a:endParaRPr>
            </a:p>
          </p:txBody>
        </p:sp>
        <p:sp>
          <p:nvSpPr>
            <p:cNvPr id="5" name="Text Box 5"/>
            <p:cNvSpPr txBox="1">
              <a:spLocks noChangeArrowheads="1"/>
            </p:cNvSpPr>
            <p:nvPr/>
          </p:nvSpPr>
          <p:spPr bwMode="auto">
            <a:xfrm>
              <a:off x="340" y="482"/>
              <a:ext cx="1089" cy="381"/>
            </a:xfrm>
            <a:prstGeom prst="rect">
              <a:avLst/>
            </a:prstGeom>
            <a:noFill/>
            <a:ln w="9525">
              <a:noFill/>
              <a:miter lim="800000"/>
              <a:headEnd/>
              <a:tailEnd/>
            </a:ln>
            <a:effectLst/>
          </p:spPr>
          <p:txBody>
            <a:bodyPr wrap="none" lIns="0" tIns="0" rIns="0" bIns="0"/>
            <a:lstStyle/>
            <a:p>
              <a:pPr algn="r" eaLnBrk="0" hangingPunct="0">
                <a:defRPr/>
              </a:pPr>
              <a:r>
                <a:rPr lang="es-ES_tradnl" sz="1400" b="1" dirty="0">
                  <a:solidFill>
                    <a:srgbClr val="FC182E"/>
                  </a:solidFill>
                  <a:latin typeface="Tahoma" pitchFamily="34" charset="0"/>
                  <a:ea typeface="ヒラギノ角ゴ Pro W3" pitchFamily="1" charset="-128"/>
                </a:rPr>
                <a:t>Arteria bronquial</a:t>
              </a:r>
              <a:r>
                <a:rPr lang="es-ES_tradnl" sz="1400" b="1" dirty="0">
                  <a:latin typeface="Tahoma" pitchFamily="34" charset="0"/>
                  <a:ea typeface="ヒラギノ角ゴ Pro W3" pitchFamily="1" charset="-128"/>
                </a:rPr>
                <a:t>,</a:t>
              </a:r>
            </a:p>
            <a:p>
              <a:pPr algn="r" eaLnBrk="0" hangingPunct="0">
                <a:defRPr/>
              </a:pPr>
              <a:r>
                <a:rPr lang="es-ES_tradnl" sz="1400" b="1" dirty="0">
                  <a:latin typeface="Tahoma" pitchFamily="34" charset="0"/>
                  <a:ea typeface="ヒラギノ角ゴ Pro W3" pitchFamily="1" charset="-128"/>
                </a:rPr>
                <a:t> </a:t>
              </a:r>
              <a:r>
                <a:rPr lang="es-ES_tradnl" sz="1400" b="1" dirty="0">
                  <a:solidFill>
                    <a:srgbClr val="0000FF"/>
                  </a:solidFill>
                  <a:latin typeface="Tahoma" pitchFamily="34" charset="0"/>
                  <a:ea typeface="ヒラギノ角ゴ Pro W3" pitchFamily="1" charset="-128"/>
                </a:rPr>
                <a:t>vena </a:t>
              </a:r>
              <a:r>
                <a:rPr lang="es-ES_tradnl" sz="1400" b="1" dirty="0">
                  <a:latin typeface="Tahoma" pitchFamily="34" charset="0"/>
                  <a:ea typeface="ヒラギノ角ゴ Pro W3" pitchFamily="1" charset="-128"/>
                </a:rPr>
                <a:t>y</a:t>
              </a:r>
            </a:p>
            <a:p>
              <a:pPr algn="r" eaLnBrk="0" hangingPunct="0">
                <a:lnSpc>
                  <a:spcPct val="90000"/>
                </a:lnSpc>
                <a:defRPr/>
              </a:pPr>
              <a:r>
                <a:rPr lang="es-ES_tradnl" sz="1400" b="1" dirty="0">
                  <a:solidFill>
                    <a:srgbClr val="FFFF00"/>
                  </a:solidFill>
                  <a:effectLst>
                    <a:outerShdw blurRad="38100" dist="38100" dir="2700000" algn="tl">
                      <a:srgbClr val="C0C0C0"/>
                    </a:outerShdw>
                  </a:effectLst>
                  <a:latin typeface="Tahoma" pitchFamily="34" charset="0"/>
                  <a:ea typeface="ヒラギノ角ゴ Pro W3" pitchFamily="1" charset="-128"/>
                </a:rPr>
                <a:t>nervio</a:t>
              </a:r>
              <a:r>
                <a:rPr lang="es-ES_tradnl" sz="1400" b="1" dirty="0">
                  <a:effectLst>
                    <a:outerShdw blurRad="38100" dist="38100" dir="2700000" algn="tl">
                      <a:srgbClr val="C0C0C0"/>
                    </a:outerShdw>
                  </a:effectLst>
                  <a:latin typeface="Tahoma" pitchFamily="34" charset="0"/>
                  <a:ea typeface="ヒラギノ角ゴ Pro W3" pitchFamily="1" charset="-128"/>
                </a:rPr>
                <a:t> </a:t>
              </a:r>
            </a:p>
          </p:txBody>
        </p:sp>
        <p:sp>
          <p:nvSpPr>
            <p:cNvPr id="58374" name="Text Box 6"/>
            <p:cNvSpPr txBox="1">
              <a:spLocks noChangeArrowheads="1"/>
            </p:cNvSpPr>
            <p:nvPr/>
          </p:nvSpPr>
          <p:spPr bwMode="auto">
            <a:xfrm>
              <a:off x="787" y="1026"/>
              <a:ext cx="574"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s-ES_tradnl" altLang="es-ES" sz="1400" b="1">
                  <a:solidFill>
                    <a:schemeClr val="hlink"/>
                  </a:solidFill>
                  <a:latin typeface="Tahoma" panose="020B0604030504040204" pitchFamily="34" charset="0"/>
                  <a:ea typeface="ヒラギノ角ゴ Pro W3"/>
                  <a:cs typeface="ヒラギノ角ゴ Pro W3"/>
                </a:rPr>
                <a:t>Bronquiolo </a:t>
              </a:r>
            </a:p>
            <a:p>
              <a:pPr algn="r"/>
              <a:r>
                <a:rPr lang="es-ES_tradnl" altLang="es-ES" sz="1400" b="1">
                  <a:solidFill>
                    <a:schemeClr val="hlink"/>
                  </a:solidFill>
                  <a:latin typeface="Tahoma" panose="020B0604030504040204" pitchFamily="34" charset="0"/>
                  <a:ea typeface="ヒラギノ角ゴ Pro W3"/>
                  <a:cs typeface="ヒラギノ角ゴ Pro W3"/>
                </a:rPr>
                <a:t>terminal</a:t>
              </a:r>
              <a:endParaRPr lang="es-ES_tradnl" altLang="es-ES" sz="800">
                <a:solidFill>
                  <a:schemeClr val="hlink"/>
                </a:solidFill>
                <a:latin typeface="Tahoma" panose="020B0604030504040204" pitchFamily="34" charset="0"/>
                <a:ea typeface="ヒラギノ角ゴ Pro W3"/>
                <a:cs typeface="ヒラギノ角ゴ Pro W3"/>
              </a:endParaRPr>
            </a:p>
          </p:txBody>
        </p:sp>
        <p:sp>
          <p:nvSpPr>
            <p:cNvPr id="58375" name="Text Box 7"/>
            <p:cNvSpPr txBox="1">
              <a:spLocks noChangeArrowheads="1"/>
            </p:cNvSpPr>
            <p:nvPr/>
          </p:nvSpPr>
          <p:spPr bwMode="auto">
            <a:xfrm>
              <a:off x="743" y="1376"/>
              <a:ext cx="62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s-ES_tradnl" altLang="es-ES" sz="1400" b="1">
                  <a:solidFill>
                    <a:schemeClr val="hlink"/>
                  </a:solidFill>
                  <a:latin typeface="Tahoma" panose="020B0604030504040204" pitchFamily="34" charset="0"/>
                  <a:ea typeface="ヒラギノ角ゴ Pro W3"/>
                  <a:cs typeface="ヒラギノ角ゴ Pro W3"/>
                </a:rPr>
                <a:t>Bronquiolo </a:t>
              </a:r>
            </a:p>
            <a:p>
              <a:pPr algn="r"/>
              <a:r>
                <a:rPr lang="es-ES_tradnl" altLang="es-ES" sz="1400" b="1">
                  <a:solidFill>
                    <a:schemeClr val="hlink"/>
                  </a:solidFill>
                  <a:latin typeface="Tahoma" panose="020B0604030504040204" pitchFamily="34" charset="0"/>
                  <a:ea typeface="ヒラギノ角ゴ Pro W3"/>
                  <a:cs typeface="ヒラギノ角ゴ Pro W3"/>
                </a:rPr>
                <a:t>respiratorio</a:t>
              </a:r>
              <a:endParaRPr lang="es-ES_tradnl" altLang="es-ES" sz="800">
                <a:solidFill>
                  <a:schemeClr val="hlink"/>
                </a:solidFill>
                <a:latin typeface="Tahoma" panose="020B0604030504040204" pitchFamily="34" charset="0"/>
                <a:ea typeface="ヒラギノ角ゴ Pro W3"/>
                <a:cs typeface="ヒラギノ角ゴ Pro W3"/>
              </a:endParaRPr>
            </a:p>
          </p:txBody>
        </p:sp>
        <p:sp>
          <p:nvSpPr>
            <p:cNvPr id="58376" name="Text Box 8"/>
            <p:cNvSpPr txBox="1">
              <a:spLocks noChangeArrowheads="1"/>
            </p:cNvSpPr>
            <p:nvPr/>
          </p:nvSpPr>
          <p:spPr bwMode="auto">
            <a:xfrm>
              <a:off x="649" y="1682"/>
              <a:ext cx="718"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s-ES_tradnl" altLang="es-ES" sz="1400" b="1">
                  <a:latin typeface="Tahoma" panose="020B0604030504040204" pitchFamily="34" charset="0"/>
                  <a:ea typeface="ヒラギノ角ゴ Pro W3"/>
                  <a:cs typeface="ヒラギノ角ゴ Pro W3"/>
                </a:rPr>
                <a:t>Fibras elásticas</a:t>
              </a:r>
              <a:endParaRPr lang="es-ES_tradnl" altLang="es-ES" sz="800">
                <a:latin typeface="Tahoma" panose="020B0604030504040204" pitchFamily="34" charset="0"/>
                <a:ea typeface="ヒラギノ角ゴ Pro W3"/>
                <a:cs typeface="ヒラギノ角ゴ Pro W3"/>
              </a:endParaRPr>
            </a:p>
          </p:txBody>
        </p:sp>
        <p:sp>
          <p:nvSpPr>
            <p:cNvPr id="58377" name="Text Box 9"/>
            <p:cNvSpPr txBox="1">
              <a:spLocks noChangeArrowheads="1"/>
            </p:cNvSpPr>
            <p:nvPr/>
          </p:nvSpPr>
          <p:spPr bwMode="auto">
            <a:xfrm>
              <a:off x="891" y="1860"/>
              <a:ext cx="472"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s-ES_tradnl" altLang="es-ES" sz="1400" b="1">
                  <a:latin typeface="Tahoma" panose="020B0604030504040204" pitchFamily="34" charset="0"/>
                  <a:ea typeface="ヒラギノ角ゴ Pro W3"/>
                  <a:cs typeface="ヒラギノ角ゴ Pro W3"/>
                </a:rPr>
                <a:t>Lecho </a:t>
              </a:r>
            </a:p>
            <a:p>
              <a:pPr algn="r"/>
              <a:r>
                <a:rPr lang="es-ES_tradnl" altLang="es-ES" sz="1400" b="1">
                  <a:latin typeface="Tahoma" panose="020B0604030504040204" pitchFamily="34" charset="0"/>
                  <a:ea typeface="ヒラギノ角ゴ Pro W3"/>
                  <a:cs typeface="ヒラギノ角ゴ Pro W3"/>
                </a:rPr>
                <a:t>capilar</a:t>
              </a:r>
              <a:endParaRPr lang="es-ES_tradnl" altLang="es-ES" sz="800">
                <a:latin typeface="Tahoma" panose="020B0604030504040204" pitchFamily="34" charset="0"/>
                <a:ea typeface="ヒラギノ角ゴ Pro W3"/>
                <a:cs typeface="ヒラギノ角ゴ Pro W3"/>
              </a:endParaRPr>
            </a:p>
          </p:txBody>
        </p:sp>
        <p:sp>
          <p:nvSpPr>
            <p:cNvPr id="58378" name="Text Box 10"/>
            <p:cNvSpPr txBox="1">
              <a:spLocks noChangeArrowheads="1"/>
            </p:cNvSpPr>
            <p:nvPr/>
          </p:nvSpPr>
          <p:spPr bwMode="auto">
            <a:xfrm>
              <a:off x="23" y="1968"/>
              <a:ext cx="608"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s-ES_tradnl" altLang="es-ES" sz="1400" b="1">
                  <a:latin typeface="Tahoma" panose="020B0604030504040204" pitchFamily="34" charset="0"/>
                  <a:ea typeface="ヒラギノ角ゴ Pro W3"/>
                  <a:cs typeface="ヒラギノ角ゴ Pro W3"/>
                </a:rPr>
                <a:t>Vena</a:t>
              </a:r>
            </a:p>
            <a:p>
              <a:pPr algn="r"/>
              <a:r>
                <a:rPr lang="es-ES_tradnl" altLang="es-ES" sz="1400" b="1">
                  <a:latin typeface="Tahoma" panose="020B0604030504040204" pitchFamily="34" charset="0"/>
                  <a:ea typeface="ヒラギノ角ゴ Pro W3"/>
                  <a:cs typeface="ヒラギノ角ゴ Pro W3"/>
                </a:rPr>
                <a:t> pulmonar</a:t>
              </a:r>
              <a:endParaRPr lang="es-ES_tradnl" altLang="es-ES" sz="800" b="1">
                <a:latin typeface="Tahoma" panose="020B0604030504040204" pitchFamily="34" charset="0"/>
                <a:ea typeface="ヒラギノ角ゴ Pro W3"/>
                <a:cs typeface="ヒラギノ角ゴ Pro W3"/>
              </a:endParaRPr>
            </a:p>
          </p:txBody>
        </p:sp>
        <p:sp>
          <p:nvSpPr>
            <p:cNvPr id="58379" name="Text Box 11"/>
            <p:cNvSpPr txBox="1">
              <a:spLocks noChangeArrowheads="1"/>
            </p:cNvSpPr>
            <p:nvPr/>
          </p:nvSpPr>
          <p:spPr bwMode="auto">
            <a:xfrm>
              <a:off x="2953" y="219"/>
              <a:ext cx="575"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Arteria</a:t>
              </a:r>
            </a:p>
            <a:p>
              <a:r>
                <a:rPr lang="es-ES_tradnl" altLang="es-ES" sz="1400" b="1">
                  <a:latin typeface="Tahoma" panose="020B0604030504040204" pitchFamily="34" charset="0"/>
                  <a:ea typeface="ヒラギノ角ゴ Pro W3"/>
                  <a:cs typeface="ヒラギノ角ゴ Pro W3"/>
                </a:rPr>
                <a:t> pulmonar</a:t>
              </a:r>
              <a:endParaRPr lang="es-ES_tradnl" altLang="es-ES" sz="800">
                <a:latin typeface="Tahoma" panose="020B0604030504040204" pitchFamily="34" charset="0"/>
                <a:ea typeface="ヒラギノ角ゴ Pro W3"/>
                <a:cs typeface="ヒラギノ角ゴ Pro W3"/>
              </a:endParaRPr>
            </a:p>
          </p:txBody>
        </p:sp>
        <p:sp>
          <p:nvSpPr>
            <p:cNvPr id="58380" name="Text Box 12"/>
            <p:cNvSpPr txBox="1">
              <a:spLocks noChangeArrowheads="1"/>
            </p:cNvSpPr>
            <p:nvPr/>
          </p:nvSpPr>
          <p:spPr bwMode="auto">
            <a:xfrm>
              <a:off x="2949" y="762"/>
              <a:ext cx="7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Músculo liso</a:t>
              </a:r>
            </a:p>
          </p:txBody>
        </p:sp>
        <p:sp>
          <p:nvSpPr>
            <p:cNvPr id="58381" name="Text Box 13"/>
            <p:cNvSpPr txBox="1">
              <a:spLocks noChangeArrowheads="1"/>
            </p:cNvSpPr>
            <p:nvPr/>
          </p:nvSpPr>
          <p:spPr bwMode="auto">
            <a:xfrm>
              <a:off x="2676" y="1894"/>
              <a:ext cx="452"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Arteriola</a:t>
              </a:r>
              <a:endParaRPr lang="es-ES_tradnl" altLang="es-ES" sz="1400">
                <a:latin typeface="Tahoma" panose="020B0604030504040204" pitchFamily="34" charset="0"/>
                <a:ea typeface="ヒラギノ角ゴ Pro W3"/>
                <a:cs typeface="ヒラギノ角ゴ Pro W3"/>
              </a:endParaRPr>
            </a:p>
          </p:txBody>
        </p:sp>
        <p:sp>
          <p:nvSpPr>
            <p:cNvPr id="58382" name="Text Box 14"/>
            <p:cNvSpPr txBox="1">
              <a:spLocks noChangeArrowheads="1"/>
            </p:cNvSpPr>
            <p:nvPr/>
          </p:nvSpPr>
          <p:spPr bwMode="auto">
            <a:xfrm>
              <a:off x="3612" y="1955"/>
              <a:ext cx="675"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Vaso linfático </a:t>
              </a:r>
              <a:endParaRPr lang="es-ES_tradnl" altLang="es-ES" sz="1400">
                <a:latin typeface="Tahoma" panose="020B0604030504040204" pitchFamily="34" charset="0"/>
                <a:ea typeface="ヒラギノ角ゴ Pro W3"/>
                <a:cs typeface="ヒラギノ角ゴ Pro W3"/>
              </a:endParaRPr>
            </a:p>
          </p:txBody>
        </p:sp>
        <p:sp>
          <p:nvSpPr>
            <p:cNvPr id="58383" name="Text Box 15"/>
            <p:cNvSpPr txBox="1">
              <a:spLocks noChangeArrowheads="1"/>
            </p:cNvSpPr>
            <p:nvPr/>
          </p:nvSpPr>
          <p:spPr bwMode="auto">
            <a:xfrm>
              <a:off x="2825" y="2147"/>
              <a:ext cx="43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solidFill>
                    <a:schemeClr val="hlink"/>
                  </a:solidFill>
                  <a:latin typeface="Tahoma" panose="020B0604030504040204" pitchFamily="34" charset="0"/>
                  <a:ea typeface="ヒラギノ角ゴ Pro W3"/>
                  <a:cs typeface="ヒラギノ角ゴ Pro W3"/>
                </a:rPr>
                <a:t>Conducto </a:t>
              </a:r>
            </a:p>
            <a:p>
              <a:r>
                <a:rPr lang="es-ES_tradnl" altLang="es-ES" sz="1400" b="1">
                  <a:solidFill>
                    <a:schemeClr val="hlink"/>
                  </a:solidFill>
                  <a:latin typeface="Tahoma" panose="020B0604030504040204" pitchFamily="34" charset="0"/>
                  <a:ea typeface="ヒラギノ角ゴ Pro W3"/>
                  <a:cs typeface="ヒラギノ角ゴ Pro W3"/>
                </a:rPr>
                <a:t>alveolar</a:t>
              </a:r>
              <a:endParaRPr lang="es-ES_tradnl" altLang="es-ES" sz="1400">
                <a:solidFill>
                  <a:schemeClr val="hlink"/>
                </a:solidFill>
                <a:latin typeface="Tahoma" panose="020B0604030504040204" pitchFamily="34" charset="0"/>
                <a:ea typeface="ヒラギノ角ゴ Pro W3"/>
                <a:cs typeface="ヒラギノ角ゴ Pro W3"/>
              </a:endParaRPr>
            </a:p>
          </p:txBody>
        </p:sp>
        <p:sp>
          <p:nvSpPr>
            <p:cNvPr id="58384" name="Text Box 16"/>
            <p:cNvSpPr txBox="1">
              <a:spLocks noChangeArrowheads="1"/>
            </p:cNvSpPr>
            <p:nvPr/>
          </p:nvSpPr>
          <p:spPr bwMode="auto">
            <a:xfrm>
              <a:off x="3613" y="2323"/>
              <a:ext cx="382"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solidFill>
                    <a:schemeClr val="hlink"/>
                  </a:solidFill>
                  <a:latin typeface="Tahoma" panose="020B0604030504040204" pitchFamily="34" charset="0"/>
                  <a:ea typeface="ヒラギノ角ゴ Pro W3"/>
                  <a:cs typeface="ヒラギノ角ゴ Pro W3"/>
                </a:rPr>
                <a:t>Alvéolos</a:t>
              </a:r>
              <a:endParaRPr lang="es-ES_tradnl" altLang="es-ES" sz="1600">
                <a:solidFill>
                  <a:schemeClr val="hlink"/>
                </a:solidFill>
                <a:latin typeface="Tahoma" panose="020B0604030504040204" pitchFamily="34" charset="0"/>
                <a:ea typeface="ヒラギノ角ゴ Pro W3"/>
                <a:cs typeface="ヒラギノ角ゴ Pro W3"/>
              </a:endParaRPr>
            </a:p>
          </p:txBody>
        </p:sp>
        <p:sp>
          <p:nvSpPr>
            <p:cNvPr id="58385" name="Text Box 17"/>
            <p:cNvSpPr txBox="1">
              <a:spLocks noChangeArrowheads="1"/>
            </p:cNvSpPr>
            <p:nvPr/>
          </p:nvSpPr>
          <p:spPr bwMode="auto">
            <a:xfrm>
              <a:off x="4110" y="2668"/>
              <a:ext cx="657"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solidFill>
                    <a:schemeClr val="hlink"/>
                  </a:solidFill>
                  <a:latin typeface="Tahoma" panose="020B0604030504040204" pitchFamily="34" charset="0"/>
                  <a:ea typeface="ヒラギノ角ゴ Pro W3"/>
                  <a:cs typeface="ヒラギノ角ゴ Pro W3"/>
                </a:rPr>
                <a:t>Saco alveolar</a:t>
              </a:r>
              <a:endParaRPr lang="es-ES_tradnl" altLang="es-ES" sz="1400">
                <a:solidFill>
                  <a:schemeClr val="hlink"/>
                </a:solidFill>
                <a:latin typeface="Tahoma" panose="020B0604030504040204" pitchFamily="34" charset="0"/>
                <a:ea typeface="ヒラギノ角ゴ Pro W3"/>
                <a:cs typeface="ヒラギノ角ゴ Pro W3"/>
              </a:endParaRPr>
            </a:p>
          </p:txBody>
        </p:sp>
        <p:sp>
          <p:nvSpPr>
            <p:cNvPr id="58386" name="Text Box 18"/>
            <p:cNvSpPr txBox="1">
              <a:spLocks noChangeArrowheads="1"/>
            </p:cNvSpPr>
            <p:nvPr/>
          </p:nvSpPr>
          <p:spPr bwMode="auto">
            <a:xfrm>
              <a:off x="4114" y="2886"/>
              <a:ext cx="639"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Septum </a:t>
              </a:r>
            </a:p>
            <a:p>
              <a:r>
                <a:rPr lang="es-ES_tradnl" altLang="es-ES" sz="1400" b="1">
                  <a:latin typeface="Tahoma" panose="020B0604030504040204" pitchFamily="34" charset="0"/>
                  <a:ea typeface="ヒラギノ角ゴ Pro W3"/>
                  <a:cs typeface="ヒラギノ角ゴ Pro W3"/>
                </a:rPr>
                <a:t>Interlobular</a:t>
              </a:r>
            </a:p>
            <a:p>
              <a:pPr>
                <a:lnSpc>
                  <a:spcPct val="90000"/>
                </a:lnSpc>
              </a:pPr>
              <a:endParaRPr lang="es-ES_tradnl" altLang="es-ES" sz="1400">
                <a:latin typeface="Tahoma" panose="020B0604030504040204" pitchFamily="34" charset="0"/>
                <a:ea typeface="ヒラギノ角ゴ Pro W3"/>
                <a:cs typeface="ヒラギノ角ゴ Pro W3"/>
              </a:endParaRPr>
            </a:p>
          </p:txBody>
        </p:sp>
        <p:sp>
          <p:nvSpPr>
            <p:cNvPr id="58387" name="Text Box 19"/>
            <p:cNvSpPr txBox="1">
              <a:spLocks noChangeArrowheads="1"/>
            </p:cNvSpPr>
            <p:nvPr/>
          </p:nvSpPr>
          <p:spPr bwMode="auto">
            <a:xfrm>
              <a:off x="4116" y="3222"/>
              <a:ext cx="8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Pleura visceral </a:t>
              </a:r>
              <a:endParaRPr lang="es-ES_tradnl" altLang="es-ES" sz="800">
                <a:latin typeface="Tahoma" panose="020B0604030504040204" pitchFamily="34" charset="0"/>
                <a:ea typeface="ヒラギノ角ゴ Pro W3"/>
                <a:cs typeface="ヒラギノ角ゴ Pro W3"/>
              </a:endParaRPr>
            </a:p>
          </p:txBody>
        </p:sp>
        <p:sp>
          <p:nvSpPr>
            <p:cNvPr id="58388" name="Text Box 20"/>
            <p:cNvSpPr txBox="1">
              <a:spLocks noChangeArrowheads="1"/>
            </p:cNvSpPr>
            <p:nvPr/>
          </p:nvSpPr>
          <p:spPr bwMode="auto">
            <a:xfrm>
              <a:off x="4116" y="3408"/>
              <a:ext cx="73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Cavidad pleural</a:t>
              </a:r>
            </a:p>
          </p:txBody>
        </p:sp>
        <p:sp>
          <p:nvSpPr>
            <p:cNvPr id="58389" name="Text Box 21"/>
            <p:cNvSpPr txBox="1">
              <a:spLocks noChangeArrowheads="1"/>
            </p:cNvSpPr>
            <p:nvPr/>
          </p:nvSpPr>
          <p:spPr bwMode="auto">
            <a:xfrm>
              <a:off x="4120" y="3598"/>
              <a:ext cx="802"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es-ES" sz="1400" b="1">
                  <a:latin typeface="Tahoma" panose="020B0604030504040204" pitchFamily="34" charset="0"/>
                  <a:ea typeface="ヒラギノ角ゴ Pro W3"/>
                  <a:cs typeface="ヒラギノ角ゴ Pro W3"/>
                </a:rPr>
                <a:t>Pleura parietal</a:t>
              </a:r>
            </a:p>
          </p:txBody>
        </p:sp>
        <p:sp>
          <p:nvSpPr>
            <p:cNvPr id="58390" name="Line 22"/>
            <p:cNvSpPr>
              <a:spLocks noChangeShapeType="1"/>
            </p:cNvSpPr>
            <p:nvPr/>
          </p:nvSpPr>
          <p:spPr bwMode="auto">
            <a:xfrm>
              <a:off x="1429" y="255"/>
              <a:ext cx="498" cy="2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1" name="Line 23"/>
            <p:cNvSpPr>
              <a:spLocks noChangeShapeType="1"/>
            </p:cNvSpPr>
            <p:nvPr/>
          </p:nvSpPr>
          <p:spPr bwMode="auto">
            <a:xfrm>
              <a:off x="1399" y="642"/>
              <a:ext cx="262"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2" name="Line 24"/>
            <p:cNvSpPr>
              <a:spLocks noChangeShapeType="1"/>
            </p:cNvSpPr>
            <p:nvPr/>
          </p:nvSpPr>
          <p:spPr bwMode="auto">
            <a:xfrm>
              <a:off x="1393" y="640"/>
              <a:ext cx="39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3" name="Line 25"/>
            <p:cNvSpPr>
              <a:spLocks noChangeShapeType="1"/>
            </p:cNvSpPr>
            <p:nvPr/>
          </p:nvSpPr>
          <p:spPr bwMode="auto">
            <a:xfrm>
              <a:off x="1399" y="642"/>
              <a:ext cx="364" cy="14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4" name="Line 26"/>
            <p:cNvSpPr>
              <a:spLocks noChangeShapeType="1"/>
            </p:cNvSpPr>
            <p:nvPr/>
          </p:nvSpPr>
          <p:spPr bwMode="auto">
            <a:xfrm flipV="1">
              <a:off x="1385" y="1152"/>
              <a:ext cx="124"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5" name="Line 27"/>
            <p:cNvSpPr>
              <a:spLocks noChangeShapeType="1"/>
            </p:cNvSpPr>
            <p:nvPr/>
          </p:nvSpPr>
          <p:spPr bwMode="auto">
            <a:xfrm>
              <a:off x="1391" y="1466"/>
              <a:ext cx="1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6" name="Line 28"/>
            <p:cNvSpPr>
              <a:spLocks noChangeShapeType="1"/>
            </p:cNvSpPr>
            <p:nvPr/>
          </p:nvSpPr>
          <p:spPr bwMode="auto">
            <a:xfrm>
              <a:off x="1489" y="1468"/>
              <a:ext cx="556" cy="3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7" name="Line 29"/>
            <p:cNvSpPr>
              <a:spLocks noChangeShapeType="1"/>
            </p:cNvSpPr>
            <p:nvPr/>
          </p:nvSpPr>
          <p:spPr bwMode="auto">
            <a:xfrm>
              <a:off x="1381" y="1756"/>
              <a:ext cx="180" cy="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8" name="Line 30"/>
            <p:cNvSpPr>
              <a:spLocks noChangeShapeType="1"/>
            </p:cNvSpPr>
            <p:nvPr/>
          </p:nvSpPr>
          <p:spPr bwMode="auto">
            <a:xfrm>
              <a:off x="1561" y="1762"/>
              <a:ext cx="212" cy="62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399" name="Line 31"/>
            <p:cNvSpPr>
              <a:spLocks noChangeShapeType="1"/>
            </p:cNvSpPr>
            <p:nvPr/>
          </p:nvSpPr>
          <p:spPr bwMode="auto">
            <a:xfrm>
              <a:off x="1559" y="1760"/>
              <a:ext cx="360" cy="2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0" name="Line 32"/>
            <p:cNvSpPr>
              <a:spLocks noChangeShapeType="1"/>
            </p:cNvSpPr>
            <p:nvPr/>
          </p:nvSpPr>
          <p:spPr bwMode="auto">
            <a:xfrm flipH="1">
              <a:off x="1241" y="2116"/>
              <a:ext cx="20" cy="55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1" name="Line 33"/>
            <p:cNvSpPr>
              <a:spLocks noChangeShapeType="1"/>
            </p:cNvSpPr>
            <p:nvPr/>
          </p:nvSpPr>
          <p:spPr bwMode="auto">
            <a:xfrm>
              <a:off x="1265" y="2116"/>
              <a:ext cx="276" cy="53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2" name="Line 34"/>
            <p:cNvSpPr>
              <a:spLocks noChangeShapeType="1"/>
            </p:cNvSpPr>
            <p:nvPr/>
          </p:nvSpPr>
          <p:spPr bwMode="auto">
            <a:xfrm>
              <a:off x="661" y="2040"/>
              <a:ext cx="16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3" name="Line 35"/>
            <p:cNvSpPr>
              <a:spLocks noChangeShapeType="1"/>
            </p:cNvSpPr>
            <p:nvPr/>
          </p:nvSpPr>
          <p:spPr bwMode="auto">
            <a:xfrm>
              <a:off x="2571" y="281"/>
              <a:ext cx="34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4" name="Line 36"/>
            <p:cNvSpPr>
              <a:spLocks noChangeShapeType="1"/>
            </p:cNvSpPr>
            <p:nvPr/>
          </p:nvSpPr>
          <p:spPr bwMode="auto">
            <a:xfrm>
              <a:off x="2169" y="832"/>
              <a:ext cx="736" cy="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5" name="Line 37"/>
            <p:cNvSpPr>
              <a:spLocks noChangeShapeType="1"/>
            </p:cNvSpPr>
            <p:nvPr/>
          </p:nvSpPr>
          <p:spPr bwMode="auto">
            <a:xfrm flipV="1">
              <a:off x="2356" y="841"/>
              <a:ext cx="548" cy="15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6" name="Line 38"/>
            <p:cNvSpPr>
              <a:spLocks noChangeShapeType="1"/>
            </p:cNvSpPr>
            <p:nvPr/>
          </p:nvSpPr>
          <p:spPr bwMode="auto">
            <a:xfrm>
              <a:off x="2366" y="1973"/>
              <a:ext cx="294" cy="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7" name="Line 39"/>
            <p:cNvSpPr>
              <a:spLocks noChangeShapeType="1"/>
            </p:cNvSpPr>
            <p:nvPr/>
          </p:nvSpPr>
          <p:spPr bwMode="auto">
            <a:xfrm flipH="1">
              <a:off x="2500" y="2226"/>
              <a:ext cx="188" cy="27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8" name="Line 40"/>
            <p:cNvSpPr>
              <a:spLocks noChangeShapeType="1"/>
            </p:cNvSpPr>
            <p:nvPr/>
          </p:nvSpPr>
          <p:spPr bwMode="auto">
            <a:xfrm flipH="1">
              <a:off x="2621" y="2230"/>
              <a:ext cx="68" cy="41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09" name="Line 41"/>
            <p:cNvSpPr>
              <a:spLocks noChangeShapeType="1"/>
            </p:cNvSpPr>
            <p:nvPr/>
          </p:nvSpPr>
          <p:spPr bwMode="auto">
            <a:xfrm>
              <a:off x="2685" y="2228"/>
              <a:ext cx="114" cy="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0" name="Line 42"/>
            <p:cNvSpPr>
              <a:spLocks noChangeShapeType="1"/>
            </p:cNvSpPr>
            <p:nvPr/>
          </p:nvSpPr>
          <p:spPr bwMode="auto">
            <a:xfrm>
              <a:off x="3289" y="2030"/>
              <a:ext cx="284" cy="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1" name="Line 43"/>
            <p:cNvSpPr>
              <a:spLocks noChangeShapeType="1"/>
            </p:cNvSpPr>
            <p:nvPr/>
          </p:nvSpPr>
          <p:spPr bwMode="auto">
            <a:xfrm flipV="1">
              <a:off x="2539" y="2398"/>
              <a:ext cx="918" cy="6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2" name="Line 44"/>
            <p:cNvSpPr>
              <a:spLocks noChangeShapeType="1"/>
            </p:cNvSpPr>
            <p:nvPr/>
          </p:nvSpPr>
          <p:spPr bwMode="auto">
            <a:xfrm flipV="1">
              <a:off x="3179" y="2398"/>
              <a:ext cx="282" cy="38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3" name="Line 45"/>
            <p:cNvSpPr>
              <a:spLocks noChangeShapeType="1"/>
            </p:cNvSpPr>
            <p:nvPr/>
          </p:nvSpPr>
          <p:spPr bwMode="auto">
            <a:xfrm>
              <a:off x="3453" y="2398"/>
              <a:ext cx="118" cy="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4" name="Line 46"/>
            <p:cNvSpPr>
              <a:spLocks noChangeShapeType="1"/>
            </p:cNvSpPr>
            <p:nvPr/>
          </p:nvSpPr>
          <p:spPr bwMode="auto">
            <a:xfrm flipV="1">
              <a:off x="3063" y="2746"/>
              <a:ext cx="1016" cy="2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5" name="Line 47"/>
            <p:cNvSpPr>
              <a:spLocks noChangeShapeType="1"/>
            </p:cNvSpPr>
            <p:nvPr/>
          </p:nvSpPr>
          <p:spPr bwMode="auto">
            <a:xfrm flipV="1">
              <a:off x="3631" y="2968"/>
              <a:ext cx="448" cy="1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6" name="AutoShape 48"/>
            <p:cNvSpPr>
              <a:spLocks/>
            </p:cNvSpPr>
            <p:nvPr/>
          </p:nvSpPr>
          <p:spPr bwMode="auto">
            <a:xfrm rot="-1707395">
              <a:off x="3919" y="3289"/>
              <a:ext cx="27" cy="163"/>
            </a:xfrm>
            <a:prstGeom prst="rightBracket">
              <a:avLst>
                <a:gd name="adj" fmla="val 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s-ES">
                <a:latin typeface="Calibri" panose="020F0502020204030204" pitchFamily="34" charset="0"/>
              </a:endParaRPr>
            </a:p>
          </p:txBody>
        </p:sp>
        <p:sp>
          <p:nvSpPr>
            <p:cNvPr id="58417" name="Line 49"/>
            <p:cNvSpPr>
              <a:spLocks noChangeShapeType="1"/>
            </p:cNvSpPr>
            <p:nvPr/>
          </p:nvSpPr>
          <p:spPr bwMode="auto">
            <a:xfrm flipV="1">
              <a:off x="3945" y="3296"/>
              <a:ext cx="136" cy="7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8" name="Line 50"/>
            <p:cNvSpPr>
              <a:spLocks noChangeShapeType="1"/>
            </p:cNvSpPr>
            <p:nvPr/>
          </p:nvSpPr>
          <p:spPr bwMode="auto">
            <a:xfrm flipV="1">
              <a:off x="3901" y="3488"/>
              <a:ext cx="186" cy="5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58419" name="AutoShape 51"/>
            <p:cNvSpPr>
              <a:spLocks/>
            </p:cNvSpPr>
            <p:nvPr/>
          </p:nvSpPr>
          <p:spPr bwMode="auto">
            <a:xfrm>
              <a:off x="3990" y="3572"/>
              <a:ext cx="29" cy="200"/>
            </a:xfrm>
            <a:prstGeom prst="rightBracket">
              <a:avLst>
                <a:gd name="adj" fmla="val 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s-ES">
                <a:latin typeface="Calibri" panose="020F0502020204030204" pitchFamily="34" charset="0"/>
              </a:endParaRPr>
            </a:p>
          </p:txBody>
        </p:sp>
        <p:sp>
          <p:nvSpPr>
            <p:cNvPr id="58420" name="Line 52"/>
            <p:cNvSpPr>
              <a:spLocks noChangeShapeType="1"/>
            </p:cNvSpPr>
            <p:nvPr/>
          </p:nvSpPr>
          <p:spPr bwMode="auto">
            <a:xfrm flipV="1">
              <a:off x="4021" y="3676"/>
              <a:ext cx="72" cy="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s-ES"/>
            </a:p>
          </p:txBody>
        </p:sp>
        <p:pic>
          <p:nvPicPr>
            <p:cNvPr id="58421" name="Picture 53" descr="23_09Figure-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706" r="41258" b="70781"/>
            <a:stretch>
              <a:fillRect/>
            </a:stretch>
          </p:blipFill>
          <p:spPr bwMode="auto">
            <a:xfrm>
              <a:off x="3696" y="73"/>
              <a:ext cx="961" cy="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22" name="Picture 54" descr="23_09Figure-U"/>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8743" b="37970"/>
            <a:stretch>
              <a:fillRect/>
            </a:stretch>
          </p:blipFill>
          <p:spPr bwMode="auto">
            <a:xfrm>
              <a:off x="4581" y="147"/>
              <a:ext cx="1350" cy="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Marcador de pie de página 1"/>
          <p:cNvSpPr>
            <a:spLocks noGrp="1"/>
          </p:cNvSpPr>
          <p:nvPr>
            <p:ph type="ftr" sz="quarter" idx="11"/>
          </p:nvPr>
        </p:nvSpPr>
        <p:spPr/>
        <p:txBody>
          <a:bodyPr/>
          <a:lstStyle/>
          <a:p>
            <a:pPr>
              <a:defRPr/>
            </a:pPr>
            <a:r>
              <a:rPr lang="es-ES" smtClean="0"/>
              <a:t>Dra. Hilda Milagros Aguilera Perera. Profesora Auxiliar</a:t>
            </a:r>
            <a:endParaRPr lang="es-ES"/>
          </a:p>
        </p:txBody>
      </p:sp>
    </p:spTree>
    <p:extLst>
      <p:ext uri="{BB962C8B-B14F-4D97-AF65-F5344CB8AC3E}">
        <p14:creationId xmlns:p14="http://schemas.microsoft.com/office/powerpoint/2010/main" val="31485869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298287" y="1920875"/>
            <a:ext cx="7190613" cy="4351338"/>
          </a:xfrm>
        </p:spPr>
        <p:txBody>
          <a:bodyPr/>
          <a:lstStyle/>
          <a:p>
            <a:r>
              <a:rPr lang="es-MX" dirty="0" smtClean="0">
                <a:latin typeface="Cambria" panose="02040503050406030204" pitchFamily="18" charset="0"/>
                <a:ea typeface="Cambria" panose="02040503050406030204" pitchFamily="18" charset="0"/>
              </a:rPr>
              <a:t>Establezca una comparación entre el pulmón derecho y el izquierdo, teniendo en cuenta semejanzas y diferencias entre ellos.</a:t>
            </a:r>
          </a:p>
          <a:p>
            <a:r>
              <a:rPr lang="es-MX" dirty="0" smtClean="0">
                <a:latin typeface="Cambria" panose="02040503050406030204" pitchFamily="18" charset="0"/>
                <a:ea typeface="Cambria" panose="02040503050406030204" pitchFamily="18" charset="0"/>
              </a:rPr>
              <a:t>Compare los bronquios principales en cuanto a su estructura y relaciones.</a:t>
            </a:r>
            <a:endParaRPr lang="es-ES" dirty="0">
              <a:latin typeface="Cambria" panose="02040503050406030204" pitchFamily="18" charset="0"/>
              <a:ea typeface="Cambria" panose="02040503050406030204" pitchFamily="18" charset="0"/>
            </a:endParaRPr>
          </a:p>
        </p:txBody>
      </p:sp>
      <p:pic>
        <p:nvPicPr>
          <p:cNvPr id="5" name="Imagen 4"/>
          <p:cNvPicPr>
            <a:picLocks noChangeAspect="1"/>
          </p:cNvPicPr>
          <p:nvPr/>
        </p:nvPicPr>
        <p:blipFill>
          <a:blip r:embed="rId2"/>
          <a:stretch>
            <a:fillRect/>
          </a:stretch>
        </p:blipFill>
        <p:spPr>
          <a:xfrm>
            <a:off x="7566043" y="4278332"/>
            <a:ext cx="4315894" cy="2510631"/>
          </a:xfrm>
          <a:prstGeom prst="rect">
            <a:avLst/>
          </a:prstGeom>
        </p:spPr>
      </p:pic>
      <p:sp>
        <p:nvSpPr>
          <p:cNvPr id="7" name="Llamada ovalada 6"/>
          <p:cNvSpPr/>
          <p:nvPr/>
        </p:nvSpPr>
        <p:spPr>
          <a:xfrm>
            <a:off x="3622040" y="344091"/>
            <a:ext cx="4271554" cy="1436914"/>
          </a:xfrm>
          <a:prstGeom prst="wedgeEllipseCallout">
            <a:avLst/>
          </a:prstGeom>
          <a:scene3d>
            <a:camera prst="orthographicFront"/>
            <a:lightRig rig="threePt" dir="t"/>
          </a:scene3d>
          <a:sp3d>
            <a:bevelT w="24130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rgbClr val="002060"/>
                </a:solidFill>
                <a:effectLst>
                  <a:outerShdw blurRad="38100" dist="38100" dir="2700000" algn="tl">
                    <a:srgbClr val="000000">
                      <a:alpha val="43137"/>
                    </a:srgbClr>
                  </a:outerShdw>
                </a:effectLst>
              </a:rPr>
              <a:t>ESTUDIO INDEPENDIENTE</a:t>
            </a:r>
            <a:endParaRPr lang="es-ES" sz="2400" b="1" dirty="0">
              <a:solidFill>
                <a:srgbClr val="002060"/>
              </a:solidFill>
              <a:effectLst>
                <a:outerShdw blurRad="38100" dist="38100" dir="2700000" algn="tl">
                  <a:srgbClr val="000000">
                    <a:alpha val="43137"/>
                  </a:srgbClr>
                </a:outerShdw>
              </a:effectLst>
            </a:endParaRPr>
          </a:p>
        </p:txBody>
      </p:sp>
      <p:pic>
        <p:nvPicPr>
          <p:cNvPr id="8" name="Picture 33" descr="wxivbiy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501" y="158580"/>
            <a:ext cx="1754187" cy="162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3" descr="hgbakdy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8263" y="96071"/>
            <a:ext cx="8223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5"/>
          <a:stretch>
            <a:fillRect/>
          </a:stretch>
        </p:blipFill>
        <p:spPr>
          <a:xfrm>
            <a:off x="235952" y="2717550"/>
            <a:ext cx="3669298" cy="4071413"/>
          </a:xfrm>
          <a:prstGeom prst="rect">
            <a:avLst/>
          </a:prstGeom>
        </p:spPr>
      </p:pic>
    </p:spTree>
    <p:extLst>
      <p:ext uri="{BB962C8B-B14F-4D97-AF65-F5344CB8AC3E}">
        <p14:creationId xmlns:p14="http://schemas.microsoft.com/office/powerpoint/2010/main" val="6053869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05791" y="2562003"/>
            <a:ext cx="5152341" cy="523220"/>
          </a:xfrm>
          <a:prstGeom prst="rect">
            <a:avLst/>
          </a:prstGeom>
        </p:spPr>
        <p:txBody>
          <a:bodyPr wrap="square">
            <a:spAutoFit/>
          </a:bodyPr>
          <a:lstStyle/>
          <a:p>
            <a:r>
              <a:rPr lang="es-ES" sz="2800" b="1" dirty="0">
                <a:solidFill>
                  <a:srgbClr val="002060"/>
                </a:solidFill>
              </a:rPr>
              <a:t>ESTROMA</a:t>
            </a:r>
          </a:p>
        </p:txBody>
      </p:sp>
      <p:sp>
        <p:nvSpPr>
          <p:cNvPr id="3" name="Rectángulo 2"/>
          <p:cNvSpPr/>
          <p:nvPr/>
        </p:nvSpPr>
        <p:spPr>
          <a:xfrm>
            <a:off x="1705791" y="5198878"/>
            <a:ext cx="2992915" cy="523220"/>
          </a:xfrm>
          <a:prstGeom prst="rect">
            <a:avLst/>
          </a:prstGeom>
        </p:spPr>
        <p:txBody>
          <a:bodyPr wrap="square">
            <a:spAutoFit/>
          </a:bodyPr>
          <a:lstStyle/>
          <a:p>
            <a:r>
              <a:rPr lang="es-ES" sz="2800" b="1" dirty="0">
                <a:solidFill>
                  <a:srgbClr val="002060"/>
                </a:solidFill>
              </a:rPr>
              <a:t>PARÉNQUIMA</a:t>
            </a:r>
          </a:p>
        </p:txBody>
      </p:sp>
      <p:sp>
        <p:nvSpPr>
          <p:cNvPr id="4" name="Rectángulo 3"/>
          <p:cNvSpPr/>
          <p:nvPr/>
        </p:nvSpPr>
        <p:spPr>
          <a:xfrm>
            <a:off x="3913414" y="1597479"/>
            <a:ext cx="7093132" cy="2308324"/>
          </a:xfrm>
          <a:prstGeom prst="rect">
            <a:avLst/>
          </a:prstGeom>
        </p:spPr>
        <p:txBody>
          <a:bodyPr wrap="square">
            <a:spAutoFit/>
          </a:bodyPr>
          <a:lstStyle/>
          <a:p>
            <a:pPr marL="342900" indent="-342900">
              <a:buFont typeface="Wingdings" panose="05000000000000000000" pitchFamily="2" charset="2"/>
              <a:buChar char="§"/>
            </a:pPr>
            <a:r>
              <a:rPr lang="es-ES" sz="2400" dirty="0">
                <a:latin typeface="Verdana" panose="020B0604030504040204" pitchFamily="34" charset="0"/>
                <a:ea typeface="Verdana" panose="020B0604030504040204" pitchFamily="34" charset="0"/>
                <a:cs typeface="Verdana" panose="020B0604030504040204" pitchFamily="34" charset="0"/>
              </a:rPr>
              <a:t>Carece de cápsula</a:t>
            </a:r>
          </a:p>
          <a:p>
            <a:pPr marL="342900" indent="-342900">
              <a:buFont typeface="Wingdings" panose="05000000000000000000" pitchFamily="2" charset="2"/>
              <a:buChar char="§"/>
            </a:pPr>
            <a:r>
              <a:rPr lang="es-ES" sz="2400" dirty="0">
                <a:latin typeface="Verdana" panose="020B0604030504040204" pitchFamily="34" charset="0"/>
                <a:ea typeface="Verdana" panose="020B0604030504040204" pitchFamily="34" charset="0"/>
                <a:cs typeface="Verdana" panose="020B0604030504040204" pitchFamily="34" charset="0"/>
              </a:rPr>
              <a:t>Pleura visceral</a:t>
            </a:r>
          </a:p>
          <a:p>
            <a:pPr marL="342900" indent="-342900">
              <a:buFont typeface="Wingdings" panose="05000000000000000000" pitchFamily="2" charset="2"/>
              <a:buChar char="§"/>
            </a:pPr>
            <a:r>
              <a:rPr lang="es-ES" sz="2400" dirty="0">
                <a:latin typeface="Verdana" panose="020B0604030504040204" pitchFamily="34" charset="0"/>
                <a:ea typeface="Verdana" panose="020B0604030504040204" pitchFamily="34" charset="0"/>
                <a:cs typeface="Verdana" panose="020B0604030504040204" pitchFamily="34" charset="0"/>
              </a:rPr>
              <a:t>Árbol de tejido conectivo, que acompaña las estructuras  tubulares pulmonares</a:t>
            </a:r>
          </a:p>
          <a:p>
            <a:pPr marL="342900" indent="-342900">
              <a:buFont typeface="Wingdings" panose="05000000000000000000" pitchFamily="2" charset="2"/>
              <a:buChar char="§"/>
            </a:pPr>
            <a:r>
              <a:rPr lang="es-ES" sz="2400" dirty="0">
                <a:latin typeface="Verdana" panose="020B0604030504040204" pitchFamily="34" charset="0"/>
                <a:ea typeface="Verdana" panose="020B0604030504040204" pitchFamily="34" charset="0"/>
                <a:cs typeface="Verdana" panose="020B0604030504040204" pitchFamily="34" charset="0"/>
              </a:rPr>
              <a:t>Tejido intersticial con abundantes fibras elásticas y colágenas</a:t>
            </a:r>
          </a:p>
        </p:txBody>
      </p:sp>
      <p:sp>
        <p:nvSpPr>
          <p:cNvPr id="5" name="Rectángulo 4"/>
          <p:cNvSpPr/>
          <p:nvPr/>
        </p:nvSpPr>
        <p:spPr>
          <a:xfrm>
            <a:off x="4464788" y="4922431"/>
            <a:ext cx="6123746" cy="1200329"/>
          </a:xfrm>
          <a:prstGeom prst="rect">
            <a:avLst/>
          </a:prstGeom>
        </p:spPr>
        <p:txBody>
          <a:bodyPr wrap="square">
            <a:spAutoFit/>
          </a:bodyPr>
          <a:lstStyle/>
          <a:p>
            <a:pPr marL="285750" indent="-285750">
              <a:buFont typeface="Wingdings" panose="05000000000000000000" pitchFamily="2" charset="2"/>
              <a:buChar char="§"/>
            </a:pPr>
            <a:r>
              <a:rPr lang="es-ES" sz="2400" dirty="0">
                <a:latin typeface="Verdana" panose="020B0604030504040204" pitchFamily="34" charset="0"/>
                <a:ea typeface="Verdana" panose="020B0604030504040204" pitchFamily="34" charset="0"/>
                <a:cs typeface="Verdana" panose="020B0604030504040204" pitchFamily="34" charset="0"/>
              </a:rPr>
              <a:t>Porción conductora </a:t>
            </a:r>
            <a:r>
              <a:rPr lang="es-ES" sz="2400" dirty="0" err="1">
                <a:latin typeface="Verdana" panose="020B0604030504040204" pitchFamily="34" charset="0"/>
                <a:ea typeface="Verdana" panose="020B0604030504040204" pitchFamily="34" charset="0"/>
                <a:cs typeface="Verdana" panose="020B0604030504040204" pitchFamily="34" charset="0"/>
              </a:rPr>
              <a:t>intrapulmonar</a:t>
            </a:r>
            <a:endParaRPr lang="es-ES" sz="2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
            </a:pPr>
            <a:endParaRPr lang="es-ES" sz="24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
            </a:pPr>
            <a:r>
              <a:rPr lang="es-ES" sz="2400" dirty="0">
                <a:latin typeface="Verdana" panose="020B0604030504040204" pitchFamily="34" charset="0"/>
                <a:ea typeface="Verdana" panose="020B0604030504040204" pitchFamily="34" charset="0"/>
                <a:cs typeface="Verdana" panose="020B0604030504040204" pitchFamily="34" charset="0"/>
              </a:rPr>
              <a:t>Porción respiratoria</a:t>
            </a:r>
          </a:p>
        </p:txBody>
      </p:sp>
      <p:sp>
        <p:nvSpPr>
          <p:cNvPr id="6" name="Abrir llave 5"/>
          <p:cNvSpPr/>
          <p:nvPr/>
        </p:nvSpPr>
        <p:spPr>
          <a:xfrm>
            <a:off x="3704408" y="1597479"/>
            <a:ext cx="209005" cy="230832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7" name="Abrir llave 6"/>
          <p:cNvSpPr/>
          <p:nvPr/>
        </p:nvSpPr>
        <p:spPr>
          <a:xfrm>
            <a:off x="4174670" y="4922431"/>
            <a:ext cx="431075" cy="1312362"/>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8" name="Text Box 6"/>
          <p:cNvSpPr txBox="1">
            <a:spLocks noChangeArrowheads="1"/>
          </p:cNvSpPr>
          <p:nvPr/>
        </p:nvSpPr>
        <p:spPr bwMode="auto">
          <a:xfrm>
            <a:off x="1720849" y="323850"/>
            <a:ext cx="8470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_tradnl" altLang="es-ES" sz="2800" b="1" dirty="0">
                <a:solidFill>
                  <a:srgbClr val="0000FF"/>
                </a:solidFill>
                <a:latin typeface="Arial Black" panose="020B0A04020102020204" pitchFamily="34" charset="0"/>
              </a:rPr>
              <a:t>Configuración </a:t>
            </a:r>
            <a:r>
              <a:rPr lang="es-ES_tradnl" altLang="es-ES" sz="2800" b="1" dirty="0" smtClean="0">
                <a:solidFill>
                  <a:srgbClr val="0000FF"/>
                </a:solidFill>
                <a:latin typeface="Arial Black" panose="020B0A04020102020204" pitchFamily="34" charset="0"/>
              </a:rPr>
              <a:t>interna </a:t>
            </a:r>
            <a:r>
              <a:rPr lang="es-ES_tradnl" altLang="es-ES" sz="2800" b="1" dirty="0">
                <a:solidFill>
                  <a:srgbClr val="0000FF"/>
                </a:solidFill>
                <a:latin typeface="Arial Black" panose="020B0A04020102020204" pitchFamily="34" charset="0"/>
              </a:rPr>
              <a:t>de los Pulmones: </a:t>
            </a:r>
            <a:r>
              <a:rPr lang="es-ES_tradnl" altLang="es-ES" sz="2800" b="1" dirty="0" smtClean="0">
                <a:solidFill>
                  <a:srgbClr val="0000FF"/>
                </a:solidFill>
                <a:latin typeface="Arial Black" panose="020B0A04020102020204" pitchFamily="34" charset="0"/>
              </a:rPr>
              <a:t>estructura microscópica.</a:t>
            </a:r>
            <a:endParaRPr lang="es-ES" altLang="es-ES" sz="2800" b="1" dirty="0">
              <a:solidFill>
                <a:srgbClr val="0000FF"/>
              </a:solidFill>
              <a:latin typeface="Arial Black" panose="020B0A04020102020204" pitchFamily="34" charset="0"/>
            </a:endParaRPr>
          </a:p>
        </p:txBody>
      </p:sp>
    </p:spTree>
    <p:extLst>
      <p:ext uri="{BB962C8B-B14F-4D97-AF65-F5344CB8AC3E}">
        <p14:creationId xmlns:p14="http://schemas.microsoft.com/office/powerpoint/2010/main" val="35323523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12935" y="-3346"/>
            <a:ext cx="5566130" cy="6864691"/>
          </a:xfrm>
          <a:prstGeom prst="rect">
            <a:avLst/>
          </a:prstGeom>
        </p:spPr>
      </p:pic>
    </p:spTree>
    <p:extLst>
      <p:ext uri="{BB962C8B-B14F-4D97-AF65-F5344CB8AC3E}">
        <p14:creationId xmlns:p14="http://schemas.microsoft.com/office/powerpoint/2010/main" val="26269772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53563" y="808074"/>
            <a:ext cx="4805916" cy="523220"/>
          </a:xfrm>
          <a:prstGeom prst="rect">
            <a:avLst/>
          </a:prstGeom>
        </p:spPr>
        <p:txBody>
          <a:bodyPr wrap="square">
            <a:spAutoFit/>
          </a:bodyPr>
          <a:lstStyle/>
          <a:p>
            <a:r>
              <a:rPr lang="es-ES" sz="2800" b="1" dirty="0" smtClean="0">
                <a:solidFill>
                  <a:srgbClr val="002060"/>
                </a:solidFill>
              </a:rPr>
              <a:t>LOBULILLO PULMONAR </a:t>
            </a:r>
            <a:endParaRPr lang="es-ES" sz="2800" b="1" dirty="0">
              <a:solidFill>
                <a:srgbClr val="002060"/>
              </a:solidFill>
            </a:endParaRPr>
          </a:p>
        </p:txBody>
      </p:sp>
      <p:sp>
        <p:nvSpPr>
          <p:cNvPr id="3" name="Rectángulo 2"/>
          <p:cNvSpPr/>
          <p:nvPr/>
        </p:nvSpPr>
        <p:spPr>
          <a:xfrm>
            <a:off x="1403497" y="1637414"/>
            <a:ext cx="9739423" cy="389561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s-ES" sz="2400" dirty="0">
                <a:latin typeface="Verdana" panose="020B0604030504040204" pitchFamily="34" charset="0"/>
                <a:ea typeface="Verdana" panose="020B0604030504040204" pitchFamily="34" charset="0"/>
                <a:cs typeface="Verdana" panose="020B0604030504040204" pitchFamily="34" charset="0"/>
              </a:rPr>
              <a:t>Unidad estructural y funcional del pulmón</a:t>
            </a:r>
          </a:p>
          <a:p>
            <a:pPr marL="285750" indent="-285750" algn="just">
              <a:lnSpc>
                <a:spcPct val="150000"/>
              </a:lnSpc>
              <a:buFont typeface="Wingdings" panose="05000000000000000000" pitchFamily="2" charset="2"/>
              <a:buChar char="Ø"/>
            </a:pPr>
            <a:r>
              <a:rPr lang="es-ES" sz="2400" dirty="0">
                <a:latin typeface="Verdana" panose="020B0604030504040204" pitchFamily="34" charset="0"/>
                <a:ea typeface="Verdana" panose="020B0604030504040204" pitchFamily="34" charset="0"/>
                <a:cs typeface="Verdana" panose="020B0604030504040204" pitchFamily="34" charset="0"/>
              </a:rPr>
              <a:t>Tiene forma piramidal, su vértice mira al hilio del pulmón y su base descansa en la pleura</a:t>
            </a:r>
          </a:p>
          <a:p>
            <a:pPr marL="285750" indent="-285750" algn="just">
              <a:lnSpc>
                <a:spcPct val="150000"/>
              </a:lnSpc>
              <a:buFont typeface="Wingdings" panose="05000000000000000000" pitchFamily="2" charset="2"/>
              <a:buChar char="Ø"/>
            </a:pPr>
            <a:r>
              <a:rPr lang="es-ES" sz="2400" dirty="0">
                <a:latin typeface="Verdana" panose="020B0604030504040204" pitchFamily="34" charset="0"/>
                <a:ea typeface="Verdana" panose="020B0604030504040204" pitchFamily="34" charset="0"/>
                <a:cs typeface="Verdana" panose="020B0604030504040204" pitchFamily="34" charset="0"/>
              </a:rPr>
              <a:t>Se origina a partir de un bronquiolo terminal que se acompaña de una rama de la arteria pulmonar.</a:t>
            </a:r>
          </a:p>
          <a:p>
            <a:pPr marL="285750" indent="-285750" algn="just">
              <a:lnSpc>
                <a:spcPct val="150000"/>
              </a:lnSpc>
              <a:buFont typeface="Wingdings" panose="05000000000000000000" pitchFamily="2" charset="2"/>
              <a:buChar char="Ø"/>
            </a:pPr>
            <a:r>
              <a:rPr lang="es-ES" sz="2400" dirty="0">
                <a:latin typeface="Verdana" panose="020B0604030504040204" pitchFamily="34" charset="0"/>
                <a:ea typeface="Verdana" panose="020B0604030504040204" pitchFamily="34" charset="0"/>
                <a:cs typeface="Verdana" panose="020B0604030504040204" pitchFamily="34" charset="0"/>
              </a:rPr>
              <a:t>Se compone de bronquiolo respiratorio, conducto alveolar, sacos alveolares y alvéolos</a:t>
            </a:r>
          </a:p>
        </p:txBody>
      </p:sp>
    </p:spTree>
    <p:extLst>
      <p:ext uri="{BB962C8B-B14F-4D97-AF65-F5344CB8AC3E}">
        <p14:creationId xmlns:p14="http://schemas.microsoft.com/office/powerpoint/2010/main" val="33967649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859790" y="2341154"/>
            <a:ext cx="6897189" cy="3252652"/>
          </a:xfrm>
          <a:prstGeom prst="roundRect">
            <a:avLst/>
          </a:prstGeom>
          <a:scene3d>
            <a:camera prst="orthographicFront"/>
            <a:lightRig rig="threePt" dir="t"/>
          </a:scene3d>
          <a:sp3d>
            <a:bevelT w="254000" h="1270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erdana" panose="020B0604030504040204" pitchFamily="34" charset="0"/>
              </a:rPr>
              <a:t>PORCIÓN CONDUCTORA INTRAPULMONAR</a:t>
            </a:r>
            <a:endParaRPr lang="es-E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erdana" panose="020B0604030504040204" pitchFamily="34" charset="0"/>
            </a:endParaRPr>
          </a:p>
        </p:txBody>
      </p:sp>
      <p:pic>
        <p:nvPicPr>
          <p:cNvPr id="4" name="Imagen 3"/>
          <p:cNvPicPr>
            <a:picLocks noChangeAspect="1"/>
          </p:cNvPicPr>
          <p:nvPr/>
        </p:nvPicPr>
        <p:blipFill>
          <a:blip r:embed="rId2"/>
          <a:stretch>
            <a:fillRect/>
          </a:stretch>
        </p:blipFill>
        <p:spPr>
          <a:xfrm>
            <a:off x="8367712" y="3230562"/>
            <a:ext cx="3648075" cy="2962275"/>
          </a:xfrm>
          <a:prstGeom prst="rect">
            <a:avLst/>
          </a:prstGeom>
        </p:spPr>
      </p:pic>
    </p:spTree>
    <p:extLst>
      <p:ext uri="{BB962C8B-B14F-4D97-AF65-F5344CB8AC3E}">
        <p14:creationId xmlns:p14="http://schemas.microsoft.com/office/powerpoint/2010/main" val="15800123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tree bronch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0" y="2885280"/>
            <a:ext cx="5460726" cy="397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Oval 2"/>
          <p:cNvSpPr>
            <a:spLocks noChangeArrowheads="1"/>
          </p:cNvSpPr>
          <p:nvPr/>
        </p:nvSpPr>
        <p:spPr bwMode="auto">
          <a:xfrm>
            <a:off x="1524001" y="260350"/>
            <a:ext cx="3959225" cy="649288"/>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BRONQUIO PRINCIPAL</a:t>
            </a:r>
          </a:p>
        </p:txBody>
      </p:sp>
      <p:sp>
        <p:nvSpPr>
          <p:cNvPr id="227331" name="Oval 3"/>
          <p:cNvSpPr>
            <a:spLocks noChangeArrowheads="1"/>
          </p:cNvSpPr>
          <p:nvPr/>
        </p:nvSpPr>
        <p:spPr bwMode="auto">
          <a:xfrm>
            <a:off x="2640014" y="1052514"/>
            <a:ext cx="3959225" cy="649287"/>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BRONQUIO </a:t>
            </a:r>
            <a:r>
              <a:rPr lang="es-ES" b="1" dirty="0" smtClean="0">
                <a:solidFill>
                  <a:srgbClr val="000000"/>
                </a:solidFill>
                <a:latin typeface="Cambria" panose="02040503050406030204" pitchFamily="18" charset="0"/>
                <a:ea typeface="Cambria" panose="02040503050406030204" pitchFamily="18" charset="0"/>
              </a:rPr>
              <a:t>LOBAR</a:t>
            </a:r>
            <a:endParaRPr lang="es-ES" b="1" dirty="0">
              <a:solidFill>
                <a:srgbClr val="000000"/>
              </a:solidFill>
              <a:latin typeface="Cambria" panose="02040503050406030204" pitchFamily="18" charset="0"/>
              <a:ea typeface="Cambria" panose="02040503050406030204" pitchFamily="18" charset="0"/>
            </a:endParaRPr>
          </a:p>
        </p:txBody>
      </p:sp>
      <p:sp>
        <p:nvSpPr>
          <p:cNvPr id="227332" name="Oval 4"/>
          <p:cNvSpPr>
            <a:spLocks noChangeArrowheads="1"/>
          </p:cNvSpPr>
          <p:nvPr/>
        </p:nvSpPr>
        <p:spPr bwMode="auto">
          <a:xfrm>
            <a:off x="3432176" y="1916114"/>
            <a:ext cx="3959225" cy="649287"/>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BRONQUIO SEGMENTARIO</a:t>
            </a:r>
          </a:p>
        </p:txBody>
      </p:sp>
      <p:sp>
        <p:nvSpPr>
          <p:cNvPr id="227333" name="Oval 5"/>
          <p:cNvSpPr>
            <a:spLocks noChangeArrowheads="1"/>
          </p:cNvSpPr>
          <p:nvPr/>
        </p:nvSpPr>
        <p:spPr bwMode="auto">
          <a:xfrm>
            <a:off x="4224339" y="2708275"/>
            <a:ext cx="3959225" cy="649288"/>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BRONQUIO LOBULILLAR</a:t>
            </a:r>
          </a:p>
        </p:txBody>
      </p:sp>
      <p:sp>
        <p:nvSpPr>
          <p:cNvPr id="227334" name="Oval 6"/>
          <p:cNvSpPr>
            <a:spLocks noChangeArrowheads="1"/>
          </p:cNvSpPr>
          <p:nvPr/>
        </p:nvSpPr>
        <p:spPr bwMode="auto">
          <a:xfrm>
            <a:off x="4800601" y="3500439"/>
            <a:ext cx="3959225" cy="649287"/>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BRONQUIOLO TERMINAL</a:t>
            </a:r>
          </a:p>
        </p:txBody>
      </p:sp>
      <p:sp>
        <p:nvSpPr>
          <p:cNvPr id="227335" name="Oval 7"/>
          <p:cNvSpPr>
            <a:spLocks noChangeArrowheads="1"/>
          </p:cNvSpPr>
          <p:nvPr/>
        </p:nvSpPr>
        <p:spPr bwMode="auto">
          <a:xfrm>
            <a:off x="5303839" y="4365625"/>
            <a:ext cx="3959225" cy="649288"/>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BRONQUIOLO RESPIRATORIO</a:t>
            </a:r>
          </a:p>
        </p:txBody>
      </p:sp>
      <p:sp>
        <p:nvSpPr>
          <p:cNvPr id="227336" name="Oval 8"/>
          <p:cNvSpPr>
            <a:spLocks noChangeArrowheads="1"/>
          </p:cNvSpPr>
          <p:nvPr/>
        </p:nvSpPr>
        <p:spPr bwMode="auto">
          <a:xfrm>
            <a:off x="6167439" y="5157789"/>
            <a:ext cx="3959225" cy="649287"/>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CONDUCTO ALVEOLAR</a:t>
            </a:r>
          </a:p>
        </p:txBody>
      </p:sp>
      <p:sp>
        <p:nvSpPr>
          <p:cNvPr id="227337" name="Oval 9"/>
          <p:cNvSpPr>
            <a:spLocks noChangeArrowheads="1"/>
          </p:cNvSpPr>
          <p:nvPr/>
        </p:nvSpPr>
        <p:spPr bwMode="auto">
          <a:xfrm>
            <a:off x="6708776" y="5876925"/>
            <a:ext cx="3959225" cy="649288"/>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SACO ALVEOLAR</a:t>
            </a:r>
          </a:p>
          <a:p>
            <a:pPr algn="ctr">
              <a:defRPr/>
            </a:pPr>
            <a:r>
              <a:rPr lang="es-ES" b="1">
                <a:solidFill>
                  <a:srgbClr val="000000"/>
                </a:solidFill>
                <a:latin typeface="Cambria" panose="02040503050406030204" pitchFamily="18" charset="0"/>
                <a:ea typeface="Cambria" panose="02040503050406030204" pitchFamily="18" charset="0"/>
              </a:rPr>
              <a:t>ALVÉOLOS</a:t>
            </a:r>
          </a:p>
        </p:txBody>
      </p:sp>
      <p:grpSp>
        <p:nvGrpSpPr>
          <p:cNvPr id="2" name="Group 10"/>
          <p:cNvGrpSpPr>
            <a:grpSpLocks/>
          </p:cNvGrpSpPr>
          <p:nvPr/>
        </p:nvGrpSpPr>
        <p:grpSpPr bwMode="auto">
          <a:xfrm>
            <a:off x="8824778" y="267114"/>
            <a:ext cx="3065466" cy="3860800"/>
            <a:chOff x="4558" y="0"/>
            <a:chExt cx="1931" cy="2432"/>
          </a:xfrm>
        </p:grpSpPr>
        <p:sp>
          <p:nvSpPr>
            <p:cNvPr id="85006" name="AutoShape 11"/>
            <p:cNvSpPr>
              <a:spLocks/>
            </p:cNvSpPr>
            <p:nvPr/>
          </p:nvSpPr>
          <p:spPr bwMode="auto">
            <a:xfrm>
              <a:off x="4558" y="0"/>
              <a:ext cx="272" cy="2432"/>
            </a:xfrm>
            <a:prstGeom prst="rightBrace">
              <a:avLst>
                <a:gd name="adj1" fmla="val 74510"/>
                <a:gd name="adj2" fmla="val 50000"/>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5007" name="Text Box 12"/>
            <p:cNvSpPr txBox="1">
              <a:spLocks noChangeArrowheads="1"/>
            </p:cNvSpPr>
            <p:nvPr/>
          </p:nvSpPr>
          <p:spPr bwMode="auto">
            <a:xfrm>
              <a:off x="4796" y="981"/>
              <a:ext cx="1693"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FF0000"/>
                  </a:solidFill>
                  <a:latin typeface="Arial Black" panose="020B0A04020102020204" pitchFamily="34" charset="0"/>
                </a:rPr>
                <a:t>ÁRBOL</a:t>
              </a:r>
              <a:br>
                <a:rPr lang="es-ES" altLang="es-ES" b="1" dirty="0">
                  <a:solidFill>
                    <a:srgbClr val="FF0000"/>
                  </a:solidFill>
                  <a:latin typeface="Arial Black" panose="020B0A04020102020204" pitchFamily="34" charset="0"/>
                </a:rPr>
              </a:br>
              <a:r>
                <a:rPr lang="es-ES" altLang="es-ES" b="1" dirty="0" smtClean="0">
                  <a:solidFill>
                    <a:srgbClr val="FF0000"/>
                  </a:solidFill>
                  <a:latin typeface="Arial Black" panose="020B0A04020102020204" pitchFamily="34" charset="0"/>
                </a:rPr>
                <a:t>BRONQUIAL</a:t>
              </a:r>
            </a:p>
            <a:p>
              <a:pPr eaLnBrk="1" hangingPunct="1"/>
              <a:r>
                <a:rPr lang="es-MX" altLang="es-ES" b="1" dirty="0" smtClean="0">
                  <a:solidFill>
                    <a:srgbClr val="FF0000"/>
                  </a:solidFill>
                  <a:latin typeface="Arial Black" panose="020B0A04020102020204" pitchFamily="34" charset="0"/>
                </a:rPr>
                <a:t>Porción Conductora</a:t>
              </a:r>
              <a:endParaRPr lang="es-ES" altLang="es-ES" b="1" dirty="0">
                <a:solidFill>
                  <a:srgbClr val="FF0000"/>
                </a:solidFill>
                <a:latin typeface="Arial Black" panose="020B0A04020102020204" pitchFamily="34" charset="0"/>
              </a:endParaRPr>
            </a:p>
          </p:txBody>
        </p:sp>
      </p:grpSp>
      <p:grpSp>
        <p:nvGrpSpPr>
          <p:cNvPr id="3" name="Group 13"/>
          <p:cNvGrpSpPr>
            <a:grpSpLocks/>
          </p:cNvGrpSpPr>
          <p:nvPr/>
        </p:nvGrpSpPr>
        <p:grpSpPr bwMode="auto">
          <a:xfrm>
            <a:off x="10031633" y="4176498"/>
            <a:ext cx="2143935" cy="2349500"/>
            <a:chOff x="1145" y="2637"/>
            <a:chExt cx="1286" cy="1979"/>
          </a:xfrm>
        </p:grpSpPr>
        <p:sp>
          <p:nvSpPr>
            <p:cNvPr id="85004" name="Text Box 14"/>
            <p:cNvSpPr txBox="1">
              <a:spLocks noChangeArrowheads="1"/>
            </p:cNvSpPr>
            <p:nvPr/>
          </p:nvSpPr>
          <p:spPr bwMode="auto">
            <a:xfrm>
              <a:off x="1393" y="2717"/>
              <a:ext cx="1038"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latin typeface="Arial Black" panose="020B0A04020102020204" pitchFamily="34" charset="0"/>
                </a:rPr>
                <a:t>ÁRBOL </a:t>
              </a:r>
              <a:endParaRPr lang="es-ES" altLang="es-ES" b="1" dirty="0" smtClean="0">
                <a:latin typeface="Arial Black" panose="020B0A04020102020204" pitchFamily="34" charset="0"/>
              </a:endParaRPr>
            </a:p>
            <a:p>
              <a:pPr eaLnBrk="1" hangingPunct="1"/>
              <a:r>
                <a:rPr lang="es-ES" altLang="es-ES" b="1" dirty="0" smtClean="0">
                  <a:latin typeface="Arial Black" panose="020B0A04020102020204" pitchFamily="34" charset="0"/>
                </a:rPr>
                <a:t>ALVEOLAR</a:t>
              </a:r>
            </a:p>
            <a:p>
              <a:pPr eaLnBrk="1" hangingPunct="1"/>
              <a:r>
                <a:rPr lang="es-MX" altLang="es-ES" b="1" dirty="0" smtClean="0">
                  <a:latin typeface="Arial Black" panose="020B0A04020102020204" pitchFamily="34" charset="0"/>
                </a:rPr>
                <a:t>Porción </a:t>
              </a:r>
            </a:p>
            <a:p>
              <a:pPr eaLnBrk="1" hangingPunct="1"/>
              <a:r>
                <a:rPr lang="es-MX" altLang="es-ES" b="1" dirty="0" smtClean="0">
                  <a:latin typeface="Arial Black" panose="020B0A04020102020204" pitchFamily="34" charset="0"/>
                </a:rPr>
                <a:t>Respiratoria</a:t>
              </a:r>
              <a:endParaRPr lang="es-ES" altLang="es-ES" b="1" dirty="0">
                <a:latin typeface="Arial Black" panose="020B0A04020102020204" pitchFamily="34" charset="0"/>
              </a:endParaRPr>
            </a:p>
          </p:txBody>
        </p:sp>
        <p:sp>
          <p:nvSpPr>
            <p:cNvPr id="85005" name="AutoShape 15"/>
            <p:cNvSpPr>
              <a:spLocks/>
            </p:cNvSpPr>
            <p:nvPr/>
          </p:nvSpPr>
          <p:spPr bwMode="auto">
            <a:xfrm rot="19503691" flipH="1">
              <a:off x="1145" y="2637"/>
              <a:ext cx="246" cy="1979"/>
            </a:xfrm>
            <a:prstGeom prst="leftBrace">
              <a:avLst>
                <a:gd name="adj1" fmla="val 60631"/>
                <a:gd name="adj2" fmla="val 52882"/>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grpSp>
    </p:spTree>
    <p:extLst>
      <p:ext uri="{BB962C8B-B14F-4D97-AF65-F5344CB8AC3E}">
        <p14:creationId xmlns:p14="http://schemas.microsoft.com/office/powerpoint/2010/main" val="256058670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rrowheads="1"/>
          </p:cNvSpPr>
          <p:nvPr>
            <p:ph type="title"/>
          </p:nvPr>
        </p:nvSpPr>
        <p:spPr>
          <a:xfrm>
            <a:off x="1614417" y="595977"/>
            <a:ext cx="6521450" cy="1184275"/>
          </a:xfrm>
          <a:ln w="76200"/>
        </p:spPr>
        <p:txBody>
          <a:bodyPr>
            <a:normAutofit fontScale="90000"/>
          </a:bodyPr>
          <a:lstStyle/>
          <a:p>
            <a:pPr algn="ctr">
              <a:defRPr/>
            </a:pPr>
            <a:r>
              <a:rPr lang="es-ES" b="1" dirty="0">
                <a:latin typeface="Cambria" panose="02040503050406030204" pitchFamily="18" charset="0"/>
                <a:ea typeface="Cambria" panose="02040503050406030204" pitchFamily="18" charset="0"/>
              </a:rPr>
              <a:t>Sistema Respiratorio</a:t>
            </a:r>
            <a:br>
              <a:rPr lang="es-ES" b="1" dirty="0">
                <a:latin typeface="Cambria" panose="02040503050406030204" pitchFamily="18" charset="0"/>
                <a:ea typeface="Cambria" panose="02040503050406030204" pitchFamily="18" charset="0"/>
              </a:rPr>
            </a:br>
            <a:r>
              <a:rPr lang="es-ES" b="1" dirty="0">
                <a:latin typeface="Cambria" panose="02040503050406030204" pitchFamily="18" charset="0"/>
                <a:ea typeface="Cambria" panose="02040503050406030204" pitchFamily="18" charset="0"/>
              </a:rPr>
              <a:t>CONCEPTO:</a:t>
            </a:r>
          </a:p>
        </p:txBody>
      </p:sp>
      <p:sp>
        <p:nvSpPr>
          <p:cNvPr id="80899" name="Rectangle 3"/>
          <p:cNvSpPr>
            <a:spLocks noGrp="1" noRot="1" noChangeArrowheads="1"/>
          </p:cNvSpPr>
          <p:nvPr>
            <p:ph idx="1"/>
          </p:nvPr>
        </p:nvSpPr>
        <p:spPr>
          <a:xfrm>
            <a:off x="274863" y="2048216"/>
            <a:ext cx="7285997" cy="4416425"/>
          </a:xfrm>
        </p:spPr>
        <p:txBody>
          <a:bodyPr>
            <a:normAutofit lnSpcReduction="10000"/>
          </a:bodyPr>
          <a:lstStyle/>
          <a:p>
            <a:pPr algn="just" eaLnBrk="1" hangingPunct="1">
              <a:lnSpc>
                <a:spcPct val="90000"/>
              </a:lnSpc>
              <a:buClr>
                <a:srgbClr val="FF0000"/>
              </a:buClr>
              <a:buFont typeface="Symbol" panose="05050102010706020507" pitchFamily="18" charset="2"/>
              <a:buChar char="ª"/>
            </a:pPr>
            <a:r>
              <a:rPr lang="es-ES" altLang="es-ES" dirty="0">
                <a:latin typeface="Cambria" panose="02040503050406030204" pitchFamily="18" charset="0"/>
                <a:ea typeface="Cambria" panose="02040503050406030204" pitchFamily="18" charset="0"/>
              </a:rPr>
              <a:t>Conjunto de órganos que sirven para </a:t>
            </a:r>
            <a:r>
              <a:rPr lang="es-ES" altLang="es-ES" dirty="0" smtClean="0">
                <a:latin typeface="Cambria" panose="02040503050406030204" pitchFamily="18" charset="0"/>
                <a:ea typeface="Cambria" panose="02040503050406030204" pitchFamily="18" charset="0"/>
              </a:rPr>
              <a:t>la conducción del aire del </a:t>
            </a:r>
            <a:r>
              <a:rPr lang="es-ES" altLang="es-ES" dirty="0">
                <a:latin typeface="Cambria" panose="02040503050406030204" pitchFamily="18" charset="0"/>
                <a:ea typeface="Cambria" panose="02040503050406030204" pitchFamily="18" charset="0"/>
              </a:rPr>
              <a:t>medio ambiente </a:t>
            </a:r>
            <a:r>
              <a:rPr lang="es-ES" altLang="es-ES" dirty="0" smtClean="0">
                <a:latin typeface="Cambria" panose="02040503050406030204" pitchFamily="18" charset="0"/>
                <a:ea typeface="Cambria" panose="02040503050406030204" pitchFamily="18" charset="0"/>
              </a:rPr>
              <a:t>hasta </a:t>
            </a:r>
            <a:r>
              <a:rPr lang="es-ES" altLang="es-ES" dirty="0">
                <a:latin typeface="Cambria" panose="02040503050406030204" pitchFamily="18" charset="0"/>
                <a:ea typeface="Cambria" panose="02040503050406030204" pitchFamily="18" charset="0"/>
              </a:rPr>
              <a:t>los </a:t>
            </a:r>
            <a:r>
              <a:rPr lang="es-ES" altLang="es-ES" dirty="0" smtClean="0">
                <a:latin typeface="Cambria" panose="02040503050406030204" pitchFamily="18" charset="0"/>
                <a:ea typeface="Cambria" panose="02040503050406030204" pitchFamily="18" charset="0"/>
              </a:rPr>
              <a:t>pulmones durante los procesos de inspiración y espiración (ventilación); </a:t>
            </a:r>
            <a:r>
              <a:rPr lang="es-ES" altLang="es-ES" dirty="0">
                <a:latin typeface="Cambria" panose="02040503050406030204" pitchFamily="18" charset="0"/>
                <a:ea typeface="Cambria" panose="02040503050406030204" pitchFamily="18" charset="0"/>
              </a:rPr>
              <a:t>y una vez en estos, que se produzca el intercambio gaseoso entre el aire contenido en los alveolos pulmonares y la sangre (hematosis).</a:t>
            </a:r>
          </a:p>
          <a:p>
            <a:pPr algn="just" eaLnBrk="1" hangingPunct="1">
              <a:lnSpc>
                <a:spcPct val="90000"/>
              </a:lnSpc>
              <a:buClr>
                <a:srgbClr val="FF0000"/>
              </a:buClr>
              <a:buFont typeface="Symbol" panose="05050102010706020507" pitchFamily="18" charset="2"/>
              <a:buChar char="ª"/>
            </a:pPr>
            <a:r>
              <a:rPr lang="es-ES" altLang="es-ES" dirty="0">
                <a:latin typeface="Cambria" panose="02040503050406030204" pitchFamily="18" charset="0"/>
                <a:ea typeface="Cambria" panose="02040503050406030204" pitchFamily="18" charset="0"/>
              </a:rPr>
              <a:t>Determinadas porciones de este </a:t>
            </a:r>
            <a:r>
              <a:rPr lang="es-ES" altLang="es-ES" dirty="0" smtClean="0">
                <a:latin typeface="Cambria" panose="02040503050406030204" pitchFamily="18" charset="0"/>
                <a:ea typeface="Cambria" panose="02040503050406030204" pitchFamily="18" charset="0"/>
              </a:rPr>
              <a:t>sistema  </a:t>
            </a:r>
            <a:r>
              <a:rPr lang="es-ES" altLang="es-ES" dirty="0">
                <a:latin typeface="Cambria" panose="02040503050406030204" pitchFamily="18" charset="0"/>
                <a:ea typeface="Cambria" panose="02040503050406030204" pitchFamily="18" charset="0"/>
              </a:rPr>
              <a:t>realizan otras funciones como el acondicionamiento del aire inspirado, la olfación  y la fonación.</a:t>
            </a:r>
          </a:p>
        </p:txBody>
      </p:sp>
      <p:pic>
        <p:nvPicPr>
          <p:cNvPr id="4" name="Imagen 3"/>
          <p:cNvPicPr>
            <a:picLocks noChangeAspect="1"/>
          </p:cNvPicPr>
          <p:nvPr/>
        </p:nvPicPr>
        <p:blipFill>
          <a:blip r:embed="rId2"/>
          <a:stretch>
            <a:fillRect/>
          </a:stretch>
        </p:blipFill>
        <p:spPr>
          <a:xfrm>
            <a:off x="7781131" y="1401598"/>
            <a:ext cx="3640138" cy="4257422"/>
          </a:xfrm>
          <a:prstGeom prst="rect">
            <a:avLst/>
          </a:prstGeom>
        </p:spPr>
      </p:pic>
    </p:spTree>
    <p:extLst>
      <p:ext uri="{BB962C8B-B14F-4D97-AF65-F5344CB8AC3E}">
        <p14:creationId xmlns:p14="http://schemas.microsoft.com/office/powerpoint/2010/main" val="52602240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356" y="646173"/>
            <a:ext cx="7038343" cy="5836893"/>
          </a:xfrm>
          <a:prstGeom prst="rect">
            <a:avLst/>
          </a:prstGeom>
        </p:spPr>
      </p:pic>
      <p:sp>
        <p:nvSpPr>
          <p:cNvPr id="3" name="Rectángulo 2"/>
          <p:cNvSpPr/>
          <p:nvPr/>
        </p:nvSpPr>
        <p:spPr>
          <a:xfrm>
            <a:off x="195714" y="1893487"/>
            <a:ext cx="2275368" cy="1200329"/>
          </a:xfrm>
          <a:prstGeom prst="rect">
            <a:avLst/>
          </a:prstGeom>
        </p:spPr>
        <p:txBody>
          <a:bodyPr wrap="square">
            <a:spAutoFit/>
          </a:bodyPr>
          <a:lstStyle/>
          <a:p>
            <a:r>
              <a:rPr lang="es-ES"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BRONQUIOS INTRA-PULMONARES</a:t>
            </a:r>
          </a:p>
        </p:txBody>
      </p:sp>
      <p:sp>
        <p:nvSpPr>
          <p:cNvPr id="4" name="Rectángulo 3"/>
          <p:cNvSpPr/>
          <p:nvPr/>
        </p:nvSpPr>
        <p:spPr>
          <a:xfrm>
            <a:off x="8842264" y="2262818"/>
            <a:ext cx="3517901" cy="461665"/>
          </a:xfrm>
          <a:prstGeom prst="rect">
            <a:avLst/>
          </a:prstGeom>
        </p:spPr>
        <p:txBody>
          <a:bodyPr wrap="square">
            <a:spAutoFit/>
          </a:bodyPr>
          <a:lstStyle/>
          <a:p>
            <a:r>
              <a:rPr lang="es-ES" sz="2400" b="1" dirty="0">
                <a:solidFill>
                  <a:srgbClr val="002060"/>
                </a:solidFill>
                <a:latin typeface="Cambria" panose="02040503050406030204" pitchFamily="18" charset="0"/>
                <a:ea typeface="Cambria" panose="02040503050406030204" pitchFamily="18" charset="0"/>
                <a:cs typeface="Verdana" panose="020B0604030504040204" pitchFamily="34" charset="0"/>
              </a:rPr>
              <a:t>BRONQUIOLOS</a:t>
            </a:r>
          </a:p>
        </p:txBody>
      </p:sp>
    </p:spTree>
    <p:extLst>
      <p:ext uri="{BB962C8B-B14F-4D97-AF65-F5344CB8AC3E}">
        <p14:creationId xmlns:p14="http://schemas.microsoft.com/office/powerpoint/2010/main" val="21840908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95714" y="1893487"/>
            <a:ext cx="2275368" cy="1200329"/>
          </a:xfrm>
          <a:prstGeom prst="rect">
            <a:avLst/>
          </a:prstGeom>
        </p:spPr>
        <p:txBody>
          <a:bodyPr wrap="square">
            <a:spAutoFit/>
          </a:bodyPr>
          <a:lstStyle/>
          <a:p>
            <a:r>
              <a:rPr lang="es-ES"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BRONQUIOS INTRA-PULMONARES</a:t>
            </a:r>
          </a:p>
        </p:txBody>
      </p:sp>
      <p:sp>
        <p:nvSpPr>
          <p:cNvPr id="4" name="Rectángulo 3"/>
          <p:cNvSpPr/>
          <p:nvPr/>
        </p:nvSpPr>
        <p:spPr>
          <a:xfrm>
            <a:off x="2471082" y="659219"/>
            <a:ext cx="1465918" cy="830997"/>
          </a:xfrm>
          <a:prstGeom prst="rect">
            <a:avLst/>
          </a:prstGeom>
        </p:spPr>
        <p:txBody>
          <a:bodyPr wrap="square">
            <a:spAutoFit/>
          </a:bodyPr>
          <a:lstStyle/>
          <a:p>
            <a:endParaRPr lang="es-ES" sz="2400" b="1" dirty="0" smtClean="0">
              <a:solidFill>
                <a:srgbClr val="002060"/>
              </a:solidFill>
              <a:latin typeface="Cambria" panose="02040503050406030204" pitchFamily="18" charset="0"/>
              <a:ea typeface="Cambria" panose="02040503050406030204" pitchFamily="18" charset="0"/>
            </a:endParaRPr>
          </a:p>
          <a:p>
            <a:r>
              <a:rPr lang="es-ES" sz="2400" b="1" dirty="0" smtClean="0">
                <a:solidFill>
                  <a:srgbClr val="002060"/>
                </a:solidFill>
                <a:latin typeface="Cambria" panose="02040503050406030204" pitchFamily="18" charset="0"/>
                <a:ea typeface="Cambria" panose="02040503050406030204" pitchFamily="18" charset="0"/>
              </a:rPr>
              <a:t>MUCOSA</a:t>
            </a:r>
            <a:endParaRPr lang="es-ES" sz="2400" b="1" dirty="0">
              <a:solidFill>
                <a:srgbClr val="002060"/>
              </a:solidFill>
              <a:latin typeface="Cambria" panose="02040503050406030204" pitchFamily="18" charset="0"/>
              <a:ea typeface="Cambria" panose="02040503050406030204" pitchFamily="18" charset="0"/>
            </a:endParaRPr>
          </a:p>
        </p:txBody>
      </p:sp>
      <p:sp>
        <p:nvSpPr>
          <p:cNvPr id="5" name="Rectángulo 4"/>
          <p:cNvSpPr/>
          <p:nvPr/>
        </p:nvSpPr>
        <p:spPr>
          <a:xfrm>
            <a:off x="2529931" y="2453885"/>
            <a:ext cx="2211571" cy="830997"/>
          </a:xfrm>
          <a:prstGeom prst="rect">
            <a:avLst/>
          </a:prstGeom>
        </p:spPr>
        <p:txBody>
          <a:bodyPr wrap="square">
            <a:spAutoFit/>
          </a:bodyPr>
          <a:lstStyle/>
          <a:p>
            <a:endParaRPr lang="es-ES" sz="2400" b="1" dirty="0" smtClean="0">
              <a:solidFill>
                <a:srgbClr val="002060"/>
              </a:solidFill>
              <a:latin typeface="Cambria" panose="02040503050406030204" pitchFamily="18" charset="0"/>
              <a:ea typeface="Cambria" panose="02040503050406030204" pitchFamily="18" charset="0"/>
            </a:endParaRPr>
          </a:p>
          <a:p>
            <a:r>
              <a:rPr lang="es-ES" sz="2400" b="1" dirty="0" smtClean="0">
                <a:solidFill>
                  <a:srgbClr val="002060"/>
                </a:solidFill>
                <a:latin typeface="Cambria" panose="02040503050406030204" pitchFamily="18" charset="0"/>
                <a:ea typeface="Cambria" panose="02040503050406030204" pitchFamily="18" charset="0"/>
              </a:rPr>
              <a:t>SUBMUCOSA</a:t>
            </a:r>
            <a:endParaRPr lang="es-ES" sz="2400" b="1" dirty="0">
              <a:solidFill>
                <a:srgbClr val="002060"/>
              </a:solidFill>
              <a:latin typeface="Cambria" panose="02040503050406030204" pitchFamily="18" charset="0"/>
              <a:ea typeface="Cambria" panose="02040503050406030204" pitchFamily="18" charset="0"/>
            </a:endParaRPr>
          </a:p>
        </p:txBody>
      </p:sp>
      <p:sp>
        <p:nvSpPr>
          <p:cNvPr id="6" name="Rectángulo 5"/>
          <p:cNvSpPr/>
          <p:nvPr/>
        </p:nvSpPr>
        <p:spPr>
          <a:xfrm>
            <a:off x="2631112" y="3469856"/>
            <a:ext cx="1892595" cy="1200329"/>
          </a:xfrm>
          <a:prstGeom prst="rect">
            <a:avLst/>
          </a:prstGeom>
        </p:spPr>
        <p:txBody>
          <a:bodyPr wrap="square">
            <a:spAutoFit/>
          </a:bodyPr>
          <a:lstStyle/>
          <a:p>
            <a:endParaRPr lang="es-ES" sz="2400" b="1" dirty="0" smtClean="0">
              <a:solidFill>
                <a:srgbClr val="002060"/>
              </a:solidFill>
              <a:latin typeface="Cambria" panose="02040503050406030204" pitchFamily="18" charset="0"/>
              <a:ea typeface="Cambria" panose="02040503050406030204" pitchFamily="18" charset="0"/>
            </a:endParaRPr>
          </a:p>
          <a:p>
            <a:r>
              <a:rPr lang="es-ES" sz="2400" b="1" dirty="0" smtClean="0">
                <a:solidFill>
                  <a:srgbClr val="002060"/>
                </a:solidFill>
                <a:latin typeface="Cambria" panose="02040503050406030204" pitchFamily="18" charset="0"/>
                <a:ea typeface="Cambria" panose="02040503050406030204" pitchFamily="18" charset="0"/>
              </a:rPr>
              <a:t>CARTILAGO</a:t>
            </a:r>
            <a:endParaRPr lang="es-ES" sz="2400" b="1" dirty="0">
              <a:solidFill>
                <a:srgbClr val="002060"/>
              </a:solidFill>
              <a:latin typeface="Cambria" panose="02040503050406030204" pitchFamily="18" charset="0"/>
              <a:ea typeface="Cambria" panose="02040503050406030204" pitchFamily="18" charset="0"/>
            </a:endParaRPr>
          </a:p>
          <a:p>
            <a:r>
              <a:rPr lang="es-ES" sz="2400" b="1" dirty="0">
                <a:solidFill>
                  <a:srgbClr val="002060"/>
                </a:solidFill>
                <a:latin typeface="Cambria" panose="02040503050406030204" pitchFamily="18" charset="0"/>
                <a:ea typeface="Cambria" panose="02040503050406030204" pitchFamily="18" charset="0"/>
              </a:rPr>
              <a:t>FIBROSA</a:t>
            </a:r>
          </a:p>
        </p:txBody>
      </p:sp>
      <p:sp>
        <p:nvSpPr>
          <p:cNvPr id="7" name="Rectángulo 6"/>
          <p:cNvSpPr/>
          <p:nvPr/>
        </p:nvSpPr>
        <p:spPr>
          <a:xfrm>
            <a:off x="2485876" y="5182574"/>
            <a:ext cx="2211571" cy="738664"/>
          </a:xfrm>
          <a:prstGeom prst="rect">
            <a:avLst/>
          </a:prstGeom>
        </p:spPr>
        <p:txBody>
          <a:bodyPr wrap="square">
            <a:spAutoFit/>
          </a:bodyPr>
          <a:lstStyle/>
          <a:p>
            <a:endParaRPr lang="es-ES" dirty="0" smtClean="0">
              <a:latin typeface="Cambria" panose="02040503050406030204" pitchFamily="18" charset="0"/>
              <a:ea typeface="Cambria" panose="02040503050406030204" pitchFamily="18" charset="0"/>
            </a:endParaRPr>
          </a:p>
          <a:p>
            <a:r>
              <a:rPr lang="es-ES" sz="2400" b="1" dirty="0" smtClean="0">
                <a:solidFill>
                  <a:srgbClr val="002060"/>
                </a:solidFill>
                <a:latin typeface="Cambria" panose="02040503050406030204" pitchFamily="18" charset="0"/>
                <a:ea typeface="Cambria" panose="02040503050406030204" pitchFamily="18" charset="0"/>
              </a:rPr>
              <a:t>ADVENTICIA</a:t>
            </a:r>
            <a:endParaRPr lang="es-ES" sz="2400" b="1" dirty="0">
              <a:solidFill>
                <a:srgbClr val="002060"/>
              </a:solidFill>
              <a:latin typeface="Cambria" panose="02040503050406030204" pitchFamily="18" charset="0"/>
              <a:ea typeface="Cambria" panose="02040503050406030204" pitchFamily="18" charset="0"/>
            </a:endParaRPr>
          </a:p>
        </p:txBody>
      </p:sp>
      <p:sp>
        <p:nvSpPr>
          <p:cNvPr id="8" name="Rectángulo 7"/>
          <p:cNvSpPr/>
          <p:nvPr/>
        </p:nvSpPr>
        <p:spPr>
          <a:xfrm>
            <a:off x="4136951" y="356905"/>
            <a:ext cx="7166345" cy="1600438"/>
          </a:xfrm>
          <a:prstGeom prst="rect">
            <a:avLst/>
          </a:prstGeom>
        </p:spPr>
        <p:txBody>
          <a:bodyPr wrap="square">
            <a:spAutoFit/>
          </a:bodyPr>
          <a:lstStyle/>
          <a:p>
            <a:endParaRPr lang="es-ES" dirty="0" smtClean="0">
              <a:latin typeface="Cambria" panose="02040503050406030204" pitchFamily="18" charset="0"/>
              <a:ea typeface="Cambria" panose="02040503050406030204" pitchFamily="18" charset="0"/>
            </a:endParaRPr>
          </a:p>
          <a:p>
            <a:pPr marL="285750" indent="-285750" algn="just">
              <a:buFont typeface="Wingdings" panose="05000000000000000000" pitchFamily="2" charset="2"/>
              <a:buChar char="§"/>
            </a:pPr>
            <a:r>
              <a:rPr lang="es-ES" sz="2000" dirty="0" smtClean="0">
                <a:latin typeface="Cambria" panose="02040503050406030204" pitchFamily="18" charset="0"/>
                <a:ea typeface="Cambria" panose="02040503050406030204" pitchFamily="18" charset="0"/>
                <a:cs typeface="Verdana" panose="020B0604030504040204" pitchFamily="34" charset="0"/>
              </a:rPr>
              <a:t>Epitelio </a:t>
            </a:r>
            <a:r>
              <a:rPr lang="es-ES" sz="2000" dirty="0">
                <a:latin typeface="Cambria" panose="02040503050406030204" pitchFamily="18" charset="0"/>
                <a:ea typeface="Cambria" panose="02040503050406030204" pitchFamily="18" charset="0"/>
                <a:cs typeface="Verdana" panose="020B0604030504040204" pitchFamily="34" charset="0"/>
              </a:rPr>
              <a:t>respiratorio hasta epitelio simple cilíndrico </a:t>
            </a:r>
            <a:r>
              <a:rPr lang="es-ES" sz="2000" dirty="0" err="1">
                <a:latin typeface="Cambria" panose="02040503050406030204" pitchFamily="18" charset="0"/>
                <a:ea typeface="Cambria" panose="02040503050406030204" pitchFamily="18" charset="0"/>
                <a:cs typeface="Verdana" panose="020B0604030504040204" pitchFamily="34" charset="0"/>
              </a:rPr>
              <a:t>cccc</a:t>
            </a:r>
            <a:r>
              <a:rPr lang="es-ES" sz="2000" dirty="0">
                <a:latin typeface="Cambria" panose="02040503050406030204" pitchFamily="18" charset="0"/>
                <a:ea typeface="Cambria" panose="02040503050406030204" pitchFamily="18" charset="0"/>
                <a:cs typeface="Verdana" panose="020B0604030504040204" pitchFamily="34" charset="0"/>
              </a:rPr>
              <a:t> </a:t>
            </a:r>
          </a:p>
          <a:p>
            <a:pPr marL="285750" indent="-285750" algn="just">
              <a:buFont typeface="Wingdings" panose="05000000000000000000" pitchFamily="2" charset="2"/>
              <a:buChar char="§"/>
            </a:pPr>
            <a:r>
              <a:rPr lang="es-ES" sz="2000" dirty="0">
                <a:latin typeface="Cambria" panose="02040503050406030204" pitchFamily="18" charset="0"/>
                <a:ea typeface="Cambria" panose="02040503050406030204" pitchFamily="18" charset="0"/>
                <a:cs typeface="Verdana" panose="020B0604030504040204" pitchFamily="34" charset="0"/>
              </a:rPr>
              <a:t>Lámina propia de tejido conectivo con abundantes fibras elásticas y tejido linfoide </a:t>
            </a:r>
          </a:p>
          <a:p>
            <a:pPr marL="285750" indent="-285750" algn="just">
              <a:buFont typeface="Wingdings" panose="05000000000000000000" pitchFamily="2" charset="2"/>
              <a:buChar char="§"/>
            </a:pPr>
            <a:r>
              <a:rPr lang="es-ES" sz="2000" dirty="0">
                <a:latin typeface="Cambria" panose="02040503050406030204" pitchFamily="18" charset="0"/>
                <a:ea typeface="Cambria" panose="02040503050406030204" pitchFamily="18" charset="0"/>
                <a:cs typeface="Verdana" panose="020B0604030504040204" pitchFamily="34" charset="0"/>
              </a:rPr>
              <a:t>Fibras musculares lisas</a:t>
            </a:r>
          </a:p>
        </p:txBody>
      </p:sp>
      <p:sp>
        <p:nvSpPr>
          <p:cNvPr id="9" name="Rectángulo 8"/>
          <p:cNvSpPr/>
          <p:nvPr/>
        </p:nvSpPr>
        <p:spPr>
          <a:xfrm>
            <a:off x="4887430" y="2428703"/>
            <a:ext cx="6868632" cy="984885"/>
          </a:xfrm>
          <a:prstGeom prst="rect">
            <a:avLst/>
          </a:prstGeom>
        </p:spPr>
        <p:txBody>
          <a:bodyPr wrap="square">
            <a:spAutoFit/>
          </a:bodyPr>
          <a:lstStyle/>
          <a:p>
            <a:endParaRPr lang="es-ES" dirty="0" smtClean="0">
              <a:latin typeface="Cambria" panose="02040503050406030204" pitchFamily="18" charset="0"/>
              <a:ea typeface="Cambria" panose="02040503050406030204" pitchFamily="18" charset="0"/>
            </a:endParaRPr>
          </a:p>
          <a:p>
            <a:r>
              <a:rPr lang="es-ES" sz="2000" dirty="0" smtClean="0">
                <a:latin typeface="Cambria" panose="02040503050406030204" pitchFamily="18" charset="0"/>
                <a:ea typeface="Cambria" panose="02040503050406030204" pitchFamily="18" charset="0"/>
                <a:cs typeface="Verdana" panose="020B0604030504040204" pitchFamily="34" charset="0"/>
              </a:rPr>
              <a:t>Tejido </a:t>
            </a:r>
            <a:r>
              <a:rPr lang="es-ES" sz="2000" dirty="0">
                <a:latin typeface="Cambria" panose="02040503050406030204" pitchFamily="18" charset="0"/>
                <a:ea typeface="Cambria" panose="02040503050406030204" pitchFamily="18" charset="0"/>
                <a:cs typeface="Verdana" panose="020B0604030504040204" pitchFamily="34" charset="0"/>
              </a:rPr>
              <a:t>conectivo laxo con abundantes glándulas </a:t>
            </a:r>
            <a:r>
              <a:rPr lang="es-ES" sz="2000" dirty="0" smtClean="0">
                <a:latin typeface="Cambria" panose="02040503050406030204" pitchFamily="18" charset="0"/>
                <a:ea typeface="Cambria" panose="02040503050406030204" pitchFamily="18" charset="0"/>
                <a:cs typeface="Verdana" panose="020B0604030504040204" pitchFamily="34" charset="0"/>
              </a:rPr>
              <a:t>mucosas, Vasos </a:t>
            </a:r>
            <a:r>
              <a:rPr lang="es-ES" sz="2000" dirty="0">
                <a:latin typeface="Cambria" panose="02040503050406030204" pitchFamily="18" charset="0"/>
                <a:ea typeface="Cambria" panose="02040503050406030204" pitchFamily="18" charset="0"/>
                <a:cs typeface="Verdana" panose="020B0604030504040204" pitchFamily="34" charset="0"/>
              </a:rPr>
              <a:t>sanguíneos y linfáticos</a:t>
            </a:r>
          </a:p>
        </p:txBody>
      </p:sp>
      <p:sp>
        <p:nvSpPr>
          <p:cNvPr id="10" name="Rectángulo 9"/>
          <p:cNvSpPr/>
          <p:nvPr/>
        </p:nvSpPr>
        <p:spPr>
          <a:xfrm>
            <a:off x="4690478" y="3240234"/>
            <a:ext cx="6736183" cy="954107"/>
          </a:xfrm>
          <a:prstGeom prst="rect">
            <a:avLst/>
          </a:prstGeom>
        </p:spPr>
        <p:txBody>
          <a:bodyPr wrap="square">
            <a:spAutoFit/>
          </a:bodyPr>
          <a:lstStyle/>
          <a:p>
            <a:endParaRPr lang="es-ES" dirty="0" smtClean="0">
              <a:latin typeface="Cambria" panose="02040503050406030204" pitchFamily="18" charset="0"/>
              <a:ea typeface="Cambria" panose="02040503050406030204" pitchFamily="18" charset="0"/>
            </a:endParaRPr>
          </a:p>
          <a:p>
            <a:endParaRPr lang="es-ES" dirty="0" smtClean="0">
              <a:latin typeface="Cambria" panose="02040503050406030204" pitchFamily="18" charset="0"/>
              <a:ea typeface="Cambria" panose="02040503050406030204" pitchFamily="18" charset="0"/>
            </a:endParaRPr>
          </a:p>
          <a:p>
            <a:r>
              <a:rPr lang="es-ES" sz="2000" dirty="0" smtClean="0">
                <a:latin typeface="Cambria" panose="02040503050406030204" pitchFamily="18" charset="0"/>
                <a:ea typeface="Cambria" panose="02040503050406030204" pitchFamily="18" charset="0"/>
                <a:cs typeface="Verdana" panose="020B0604030504040204" pitchFamily="34" charset="0"/>
              </a:rPr>
              <a:t>Placas </a:t>
            </a:r>
            <a:r>
              <a:rPr lang="es-ES" sz="2000" dirty="0">
                <a:latin typeface="Cambria" panose="02040503050406030204" pitchFamily="18" charset="0"/>
                <a:ea typeface="Cambria" panose="02040503050406030204" pitchFamily="18" charset="0"/>
                <a:cs typeface="Verdana" panose="020B0604030504040204" pitchFamily="34" charset="0"/>
              </a:rPr>
              <a:t>irregulares de cartílago hialino y tejido </a:t>
            </a:r>
            <a:r>
              <a:rPr lang="es-ES" sz="2000" dirty="0" err="1">
                <a:latin typeface="Cambria" panose="02040503050406030204" pitchFamily="18" charset="0"/>
                <a:ea typeface="Cambria" panose="02040503050406030204" pitchFamily="18" charset="0"/>
                <a:cs typeface="Verdana" panose="020B0604030504040204" pitchFamily="34" charset="0"/>
              </a:rPr>
              <a:t>fibroelástico</a:t>
            </a:r>
            <a:endParaRPr lang="es-ES" sz="2000" dirty="0">
              <a:latin typeface="Cambria" panose="02040503050406030204" pitchFamily="18" charset="0"/>
              <a:ea typeface="Cambria" panose="02040503050406030204" pitchFamily="18" charset="0"/>
              <a:cs typeface="Verdana" panose="020B0604030504040204" pitchFamily="34" charset="0"/>
            </a:endParaRPr>
          </a:p>
        </p:txBody>
      </p:sp>
      <p:sp>
        <p:nvSpPr>
          <p:cNvPr id="11" name="Rectángulo 10"/>
          <p:cNvSpPr/>
          <p:nvPr/>
        </p:nvSpPr>
        <p:spPr>
          <a:xfrm>
            <a:off x="4666803" y="4926581"/>
            <a:ext cx="6710033" cy="954107"/>
          </a:xfrm>
          <a:prstGeom prst="rect">
            <a:avLst/>
          </a:prstGeom>
        </p:spPr>
        <p:txBody>
          <a:bodyPr wrap="square">
            <a:spAutoFit/>
          </a:bodyPr>
          <a:lstStyle/>
          <a:p>
            <a:endParaRPr lang="es-ES" dirty="0" smtClean="0">
              <a:latin typeface="Cambria" panose="02040503050406030204" pitchFamily="18" charset="0"/>
              <a:ea typeface="Cambria" panose="02040503050406030204" pitchFamily="18" charset="0"/>
            </a:endParaRPr>
          </a:p>
          <a:p>
            <a:endParaRPr lang="es-ES" dirty="0">
              <a:latin typeface="Cambria" panose="02040503050406030204" pitchFamily="18" charset="0"/>
              <a:ea typeface="Cambria" panose="02040503050406030204" pitchFamily="18" charset="0"/>
            </a:endParaRPr>
          </a:p>
          <a:p>
            <a:r>
              <a:rPr lang="es-ES" sz="2000" dirty="0" smtClean="0">
                <a:latin typeface="Cambria" panose="02040503050406030204" pitchFamily="18" charset="0"/>
                <a:ea typeface="Cambria" panose="02040503050406030204" pitchFamily="18" charset="0"/>
                <a:cs typeface="Verdana" panose="020B0604030504040204" pitchFamily="34" charset="0"/>
              </a:rPr>
              <a:t>Tejido </a:t>
            </a:r>
            <a:r>
              <a:rPr lang="es-ES" sz="2000" dirty="0">
                <a:latin typeface="Cambria" panose="02040503050406030204" pitchFamily="18" charset="0"/>
                <a:ea typeface="Cambria" panose="02040503050406030204" pitchFamily="18" charset="0"/>
                <a:cs typeface="Verdana" panose="020B0604030504040204" pitchFamily="34" charset="0"/>
              </a:rPr>
              <a:t>conectivo laxo que disminuye distalmente.</a:t>
            </a:r>
          </a:p>
        </p:txBody>
      </p:sp>
      <p:sp>
        <p:nvSpPr>
          <p:cNvPr id="12" name="Abrir llave 11"/>
          <p:cNvSpPr/>
          <p:nvPr/>
        </p:nvSpPr>
        <p:spPr>
          <a:xfrm>
            <a:off x="2177749" y="356905"/>
            <a:ext cx="263801" cy="6005795"/>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3" name="Abrir llave 12"/>
          <p:cNvSpPr/>
          <p:nvPr/>
        </p:nvSpPr>
        <p:spPr>
          <a:xfrm>
            <a:off x="3936107" y="593113"/>
            <a:ext cx="192281" cy="1782481"/>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4" name="Abrir llave 13"/>
          <p:cNvSpPr/>
          <p:nvPr/>
        </p:nvSpPr>
        <p:spPr>
          <a:xfrm>
            <a:off x="4544550" y="2626068"/>
            <a:ext cx="215838" cy="751301"/>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5" name="Abrir llave 14"/>
          <p:cNvSpPr/>
          <p:nvPr/>
        </p:nvSpPr>
        <p:spPr>
          <a:xfrm>
            <a:off x="4389727" y="3599373"/>
            <a:ext cx="241902" cy="884671"/>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6" name="Abrir llave 15"/>
          <p:cNvSpPr/>
          <p:nvPr/>
        </p:nvSpPr>
        <p:spPr>
          <a:xfrm>
            <a:off x="4510678" y="5358125"/>
            <a:ext cx="67744" cy="522563"/>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015910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793" y="3358058"/>
            <a:ext cx="5954207" cy="335805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1" y="3358055"/>
            <a:ext cx="6053959" cy="3405352"/>
          </a:xfrm>
          <a:prstGeom prst="rect">
            <a:avLst/>
          </a:prstGeom>
        </p:spPr>
      </p:pic>
      <p:sp>
        <p:nvSpPr>
          <p:cNvPr id="5" name="Rectángulo 4"/>
          <p:cNvSpPr/>
          <p:nvPr/>
        </p:nvSpPr>
        <p:spPr>
          <a:xfrm>
            <a:off x="195713" y="1893487"/>
            <a:ext cx="5180327" cy="461665"/>
          </a:xfrm>
          <a:prstGeom prst="rect">
            <a:avLst/>
          </a:prstGeom>
        </p:spPr>
        <p:txBody>
          <a:bodyPr wrap="square">
            <a:spAutoFit/>
          </a:bodyPr>
          <a:lstStyle/>
          <a:p>
            <a:r>
              <a:rPr lang="es-ES"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BRONQUIOS INTRA-PULMONARES</a:t>
            </a:r>
          </a:p>
        </p:txBody>
      </p:sp>
      <p:pic>
        <p:nvPicPr>
          <p:cNvPr id="2" name="Imagen 1"/>
          <p:cNvPicPr>
            <a:picLocks noChangeAspect="1"/>
          </p:cNvPicPr>
          <p:nvPr/>
        </p:nvPicPr>
        <p:blipFill>
          <a:blip r:embed="rId4"/>
          <a:stretch>
            <a:fillRect/>
          </a:stretch>
        </p:blipFill>
        <p:spPr>
          <a:xfrm>
            <a:off x="6720699" y="94593"/>
            <a:ext cx="3396172" cy="3263462"/>
          </a:xfrm>
          <a:prstGeom prst="rect">
            <a:avLst/>
          </a:prstGeom>
        </p:spPr>
      </p:pic>
    </p:spTree>
    <p:extLst>
      <p:ext uri="{BB962C8B-B14F-4D97-AF65-F5344CB8AC3E}">
        <p14:creationId xmlns:p14="http://schemas.microsoft.com/office/powerpoint/2010/main" val="37493885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esp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1268413"/>
            <a:ext cx="6408738" cy="5257800"/>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sp>
        <p:nvSpPr>
          <p:cNvPr id="50179" name="Text Box 3"/>
          <p:cNvSpPr txBox="1">
            <a:spLocks noChangeArrowheads="1"/>
          </p:cNvSpPr>
          <p:nvPr/>
        </p:nvSpPr>
        <p:spPr bwMode="auto">
          <a:xfrm>
            <a:off x="2927351" y="266700"/>
            <a:ext cx="6264275" cy="584775"/>
          </a:xfrm>
          <a:prstGeom prst="rect">
            <a:avLst/>
          </a:prstGeom>
          <a:noFill/>
          <a:ln>
            <a:noFill/>
          </a:ln>
          <a:effectLst/>
          <a:extLst/>
        </p:spPr>
        <p:txBody>
          <a:bodyPr>
            <a:spAutoFit/>
          </a:bodyPr>
          <a:lstStyle/>
          <a:p>
            <a:pPr algn="ctr">
              <a:defRPr/>
            </a:pPr>
            <a:r>
              <a:rPr lang="es-ES" sz="3200" b="1" dirty="0">
                <a:effectLst>
                  <a:outerShdw blurRad="38100" dist="38100" dir="2700000" algn="tl">
                    <a:srgbClr val="000000"/>
                  </a:outerShdw>
                </a:effectLst>
                <a:latin typeface="Cambria" panose="02040503050406030204" pitchFamily="18" charset="0"/>
                <a:ea typeface="Cambria" panose="02040503050406030204" pitchFamily="18" charset="0"/>
              </a:rPr>
              <a:t>Bronquio </a:t>
            </a:r>
            <a:r>
              <a:rPr lang="es-ES" sz="3200" b="1" dirty="0" err="1">
                <a:effectLst>
                  <a:outerShdw blurRad="38100" dist="38100" dir="2700000" algn="tl">
                    <a:srgbClr val="000000"/>
                  </a:outerShdw>
                </a:effectLst>
                <a:latin typeface="Cambria" panose="02040503050406030204" pitchFamily="18" charset="0"/>
                <a:ea typeface="Cambria" panose="02040503050406030204" pitchFamily="18" charset="0"/>
              </a:rPr>
              <a:t>Intrapulmonar</a:t>
            </a:r>
            <a:endParaRPr lang="es-ES" sz="3200" b="1" dirty="0">
              <a:effectLst>
                <a:outerShdw blurRad="38100" dist="38100" dir="2700000" algn="tl">
                  <a:srgbClr val="000000"/>
                </a:outerShdw>
              </a:effectLst>
              <a:latin typeface="Cambria" panose="02040503050406030204" pitchFamily="18" charset="0"/>
              <a:ea typeface="Cambria" panose="02040503050406030204" pitchFamily="18" charset="0"/>
            </a:endParaRPr>
          </a:p>
        </p:txBody>
      </p:sp>
      <p:sp>
        <p:nvSpPr>
          <p:cNvPr id="21508" name="Text Box 5"/>
          <p:cNvSpPr txBox="1">
            <a:spLocks noChangeArrowheads="1"/>
          </p:cNvSpPr>
          <p:nvPr/>
        </p:nvSpPr>
        <p:spPr bwMode="auto">
          <a:xfrm>
            <a:off x="5356225" y="40973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_tradnl" altLang="es-ES">
              <a:latin typeface="Arial" panose="020B0604020202020204" pitchFamily="34" charset="0"/>
            </a:endParaRPr>
          </a:p>
        </p:txBody>
      </p:sp>
      <p:grpSp>
        <p:nvGrpSpPr>
          <p:cNvPr id="2" name="Group 15"/>
          <p:cNvGrpSpPr>
            <a:grpSpLocks/>
          </p:cNvGrpSpPr>
          <p:nvPr/>
        </p:nvGrpSpPr>
        <p:grpSpPr bwMode="auto">
          <a:xfrm>
            <a:off x="6888164" y="3711575"/>
            <a:ext cx="3779837" cy="1301750"/>
            <a:chOff x="3379" y="2338"/>
            <a:chExt cx="2381" cy="820"/>
          </a:xfrm>
        </p:grpSpPr>
        <p:sp>
          <p:nvSpPr>
            <p:cNvPr id="21518" name="Line 6"/>
            <p:cNvSpPr>
              <a:spLocks noChangeShapeType="1"/>
            </p:cNvSpPr>
            <p:nvPr/>
          </p:nvSpPr>
          <p:spPr bwMode="auto">
            <a:xfrm flipH="1">
              <a:off x="3379" y="2523"/>
              <a:ext cx="1542" cy="635"/>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0183" name="Text Box 7"/>
            <p:cNvSpPr txBox="1">
              <a:spLocks noChangeArrowheads="1"/>
            </p:cNvSpPr>
            <p:nvPr/>
          </p:nvSpPr>
          <p:spPr bwMode="auto">
            <a:xfrm>
              <a:off x="4961" y="2338"/>
              <a:ext cx="799" cy="640"/>
            </a:xfrm>
            <a:prstGeom prst="rect">
              <a:avLst/>
            </a:prstGeom>
            <a:noFill/>
            <a:ln w="28575">
              <a:solidFill>
                <a:srgbClr val="141100"/>
              </a:solidFill>
              <a:miter lim="800000"/>
              <a:headEnd/>
              <a:tailEnd/>
            </a:ln>
            <a:effectLst/>
            <a:extLst/>
          </p:spPr>
          <p:txBody>
            <a:bodyPr wrap="none">
              <a:spAutoFit/>
            </a:bodyPr>
            <a:lstStyle/>
            <a:p>
              <a:pPr algn="ctr">
                <a:defRPr/>
              </a:pPr>
              <a:r>
                <a:rPr lang="es-ES" sz="2000">
                  <a:latin typeface="Cambria" panose="02040503050406030204" pitchFamily="18" charset="0"/>
                  <a:ea typeface="Cambria" panose="02040503050406030204" pitchFamily="18" charset="0"/>
                </a:rPr>
                <a:t>Rama de </a:t>
              </a:r>
            </a:p>
            <a:p>
              <a:pPr algn="ctr">
                <a:defRPr/>
              </a:pPr>
              <a:r>
                <a:rPr lang="es-ES" sz="2000">
                  <a:latin typeface="Cambria" panose="02040503050406030204" pitchFamily="18" charset="0"/>
                  <a:ea typeface="Cambria" panose="02040503050406030204" pitchFamily="18" charset="0"/>
                </a:rPr>
                <a:t>la Arteria </a:t>
              </a:r>
            </a:p>
            <a:p>
              <a:pPr algn="ctr">
                <a:defRPr/>
              </a:pPr>
              <a:r>
                <a:rPr lang="es-ES" sz="2000">
                  <a:latin typeface="Cambria" panose="02040503050406030204" pitchFamily="18" charset="0"/>
                  <a:ea typeface="Cambria" panose="02040503050406030204" pitchFamily="18" charset="0"/>
                </a:rPr>
                <a:t>Pulmonar</a:t>
              </a:r>
            </a:p>
          </p:txBody>
        </p:sp>
      </p:grpSp>
      <p:sp>
        <p:nvSpPr>
          <p:cNvPr id="50184" name="Text Box 8"/>
          <p:cNvSpPr txBox="1">
            <a:spLocks noChangeArrowheads="1"/>
          </p:cNvSpPr>
          <p:nvPr/>
        </p:nvSpPr>
        <p:spPr bwMode="auto">
          <a:xfrm>
            <a:off x="5467350" y="2701926"/>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s-ES" altLang="es-ES" b="1">
                <a:solidFill>
                  <a:srgbClr val="141100"/>
                </a:solidFill>
                <a:latin typeface="Arial" panose="020B0604020202020204" pitchFamily="34" charset="0"/>
              </a:rPr>
              <a:t>LUZ</a:t>
            </a:r>
          </a:p>
        </p:txBody>
      </p:sp>
      <p:grpSp>
        <p:nvGrpSpPr>
          <p:cNvPr id="3" name="Group 16"/>
          <p:cNvGrpSpPr>
            <a:grpSpLocks/>
          </p:cNvGrpSpPr>
          <p:nvPr/>
        </p:nvGrpSpPr>
        <p:grpSpPr bwMode="auto">
          <a:xfrm>
            <a:off x="1635125" y="1911350"/>
            <a:ext cx="4173538" cy="2311400"/>
            <a:chOff x="70" y="1204"/>
            <a:chExt cx="2629" cy="1456"/>
          </a:xfrm>
        </p:grpSpPr>
        <p:sp>
          <p:nvSpPr>
            <p:cNvPr id="21515" name="Line 10"/>
            <p:cNvSpPr>
              <a:spLocks noChangeShapeType="1"/>
            </p:cNvSpPr>
            <p:nvPr/>
          </p:nvSpPr>
          <p:spPr bwMode="auto">
            <a:xfrm>
              <a:off x="884" y="1434"/>
              <a:ext cx="862" cy="4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1516" name="Line 11"/>
            <p:cNvSpPr>
              <a:spLocks noChangeShapeType="1"/>
            </p:cNvSpPr>
            <p:nvPr/>
          </p:nvSpPr>
          <p:spPr bwMode="auto">
            <a:xfrm>
              <a:off x="884" y="1706"/>
              <a:ext cx="1815" cy="954"/>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0188" name="Text Box 12"/>
            <p:cNvSpPr txBox="1">
              <a:spLocks noChangeArrowheads="1"/>
            </p:cNvSpPr>
            <p:nvPr/>
          </p:nvSpPr>
          <p:spPr bwMode="auto">
            <a:xfrm>
              <a:off x="70" y="1204"/>
              <a:ext cx="775" cy="640"/>
            </a:xfrm>
            <a:prstGeom prst="rect">
              <a:avLst/>
            </a:prstGeom>
            <a:noFill/>
            <a:ln w="28575">
              <a:solidFill>
                <a:srgbClr val="141100"/>
              </a:solidFill>
              <a:miter lim="800000"/>
              <a:headEnd/>
              <a:tailEnd/>
            </a:ln>
            <a:effectLst/>
            <a:extLst/>
          </p:spPr>
          <p:txBody>
            <a:bodyPr wrap="none">
              <a:spAutoFit/>
            </a:bodyPr>
            <a:lstStyle/>
            <a:p>
              <a:pPr algn="ctr">
                <a:defRPr/>
              </a:pPr>
              <a:r>
                <a:rPr lang="es-ES" sz="2000">
                  <a:latin typeface="Cambria" panose="02040503050406030204" pitchFamily="18" charset="0"/>
                  <a:ea typeface="Cambria" panose="02040503050406030204" pitchFamily="18" charset="0"/>
                </a:rPr>
                <a:t>Placas de</a:t>
              </a:r>
            </a:p>
            <a:p>
              <a:pPr algn="ctr">
                <a:defRPr/>
              </a:pPr>
              <a:r>
                <a:rPr lang="es-ES" sz="2000">
                  <a:latin typeface="Cambria" panose="02040503050406030204" pitchFamily="18" charset="0"/>
                  <a:ea typeface="Cambria" panose="02040503050406030204" pitchFamily="18" charset="0"/>
                </a:rPr>
                <a:t>Cartílago </a:t>
              </a:r>
            </a:p>
            <a:p>
              <a:pPr algn="ctr">
                <a:defRPr/>
              </a:pPr>
              <a:r>
                <a:rPr lang="es-ES" sz="2000">
                  <a:latin typeface="Cambria" panose="02040503050406030204" pitchFamily="18" charset="0"/>
                  <a:ea typeface="Cambria" panose="02040503050406030204" pitchFamily="18" charset="0"/>
                </a:rPr>
                <a:t>Hialino</a:t>
              </a:r>
            </a:p>
          </p:txBody>
        </p:sp>
      </p:grpSp>
      <p:grpSp>
        <p:nvGrpSpPr>
          <p:cNvPr id="4" name="Group 14"/>
          <p:cNvGrpSpPr>
            <a:grpSpLocks/>
          </p:cNvGrpSpPr>
          <p:nvPr/>
        </p:nvGrpSpPr>
        <p:grpSpPr bwMode="auto">
          <a:xfrm>
            <a:off x="7175500" y="1936750"/>
            <a:ext cx="3492500" cy="915988"/>
            <a:chOff x="3560" y="1220"/>
            <a:chExt cx="2200" cy="577"/>
          </a:xfrm>
        </p:grpSpPr>
        <p:sp>
          <p:nvSpPr>
            <p:cNvPr id="21513" name="Line 9"/>
            <p:cNvSpPr>
              <a:spLocks noChangeShapeType="1"/>
            </p:cNvSpPr>
            <p:nvPr/>
          </p:nvSpPr>
          <p:spPr bwMode="auto">
            <a:xfrm flipH="1">
              <a:off x="3560" y="1434"/>
              <a:ext cx="1361"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0189" name="Text Box 13"/>
            <p:cNvSpPr txBox="1">
              <a:spLocks noChangeArrowheads="1"/>
            </p:cNvSpPr>
            <p:nvPr/>
          </p:nvSpPr>
          <p:spPr bwMode="auto">
            <a:xfrm>
              <a:off x="4921" y="1220"/>
              <a:ext cx="839" cy="460"/>
            </a:xfrm>
            <a:prstGeom prst="rect">
              <a:avLst/>
            </a:prstGeom>
            <a:noFill/>
            <a:ln w="28575">
              <a:solidFill>
                <a:srgbClr val="141100"/>
              </a:solidFill>
              <a:miter lim="800000"/>
              <a:headEnd/>
              <a:tailEnd/>
            </a:ln>
            <a:effectLst/>
            <a:extLst/>
          </p:spPr>
          <p:txBody>
            <a:bodyPr>
              <a:spAutoFit/>
            </a:bodyPr>
            <a:lstStyle/>
            <a:p>
              <a:pPr algn="ctr">
                <a:defRPr/>
              </a:pPr>
              <a:r>
                <a:rPr lang="es-ES" sz="2000">
                  <a:latin typeface="Cambria" panose="02040503050406030204" pitchFamily="18" charset="0"/>
                  <a:ea typeface="Cambria" panose="02040503050406030204" pitchFamily="18" charset="0"/>
                </a:rPr>
                <a:t>Epitelio</a:t>
              </a:r>
            </a:p>
            <a:p>
              <a:pPr algn="ctr">
                <a:defRPr/>
              </a:pPr>
              <a:r>
                <a:rPr lang="es-ES" sz="2000">
                  <a:latin typeface="Cambria" panose="02040503050406030204" pitchFamily="18" charset="0"/>
                  <a:ea typeface="Cambria" panose="02040503050406030204" pitchFamily="18" charset="0"/>
                </a:rPr>
                <a:t>PsCCCC</a:t>
              </a:r>
            </a:p>
          </p:txBody>
        </p:sp>
      </p:grpSp>
    </p:spTree>
    <p:extLst>
      <p:ext uri="{BB962C8B-B14F-4D97-AF65-F5344CB8AC3E}">
        <p14:creationId xmlns:p14="http://schemas.microsoft.com/office/powerpoint/2010/main" val="3104956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ronq pe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663" y="1773238"/>
            <a:ext cx="3790950" cy="4895850"/>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3" descr="bronq intrap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1700213"/>
            <a:ext cx="4838700" cy="3562350"/>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sp>
        <p:nvSpPr>
          <p:cNvPr id="88068" name="Text Box 4"/>
          <p:cNvSpPr txBox="1">
            <a:spLocks noChangeArrowheads="1"/>
          </p:cNvSpPr>
          <p:nvPr/>
        </p:nvSpPr>
        <p:spPr bwMode="auto">
          <a:xfrm>
            <a:off x="9305660" y="400818"/>
            <a:ext cx="2365904" cy="1200329"/>
          </a:xfrm>
          <a:prstGeom prst="rect">
            <a:avLst/>
          </a:prstGeom>
          <a:noFill/>
          <a:ln w="28575">
            <a:solidFill>
              <a:srgbClr val="141100"/>
            </a:solidFill>
            <a:miter lim="800000"/>
            <a:headEnd/>
            <a:tailEnd/>
          </a:ln>
          <a:effectLst/>
          <a:extLst/>
        </p:spPr>
        <p:txBody>
          <a:bodyPr wrap="none">
            <a:spAutoFit/>
          </a:bodyPr>
          <a:lstStyle/>
          <a:p>
            <a:pPr algn="ctr">
              <a:defRPr/>
            </a:pP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Bronquio </a:t>
            </a:r>
          </a:p>
          <a:p>
            <a:pPr algn="ctr">
              <a:defRPr/>
            </a:pPr>
            <a:r>
              <a:rPr lang="es-ES" sz="2400" b="1" dirty="0" err="1">
                <a:effectLst>
                  <a:outerShdw blurRad="38100" dist="38100" dir="2700000" algn="tl">
                    <a:srgbClr val="000000"/>
                  </a:outerShdw>
                </a:effectLst>
                <a:latin typeface="Cambria" panose="02040503050406030204" pitchFamily="18" charset="0"/>
                <a:ea typeface="Cambria" panose="02040503050406030204" pitchFamily="18" charset="0"/>
              </a:rPr>
              <a:t>Intrapulmonar</a:t>
            </a: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 </a:t>
            </a:r>
          </a:p>
          <a:p>
            <a:pPr algn="ctr">
              <a:defRPr/>
            </a:pP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pequeño</a:t>
            </a:r>
          </a:p>
        </p:txBody>
      </p:sp>
      <p:sp>
        <p:nvSpPr>
          <p:cNvPr id="88069" name="Text Box 5"/>
          <p:cNvSpPr txBox="1">
            <a:spLocks noChangeArrowheads="1"/>
          </p:cNvSpPr>
          <p:nvPr/>
        </p:nvSpPr>
        <p:spPr bwMode="auto">
          <a:xfrm>
            <a:off x="208165" y="333376"/>
            <a:ext cx="2365904" cy="1200329"/>
          </a:xfrm>
          <a:prstGeom prst="rect">
            <a:avLst/>
          </a:prstGeom>
          <a:noFill/>
          <a:ln w="28575">
            <a:solidFill>
              <a:srgbClr val="141100"/>
            </a:solidFill>
            <a:miter lim="800000"/>
            <a:headEnd/>
            <a:tailEnd/>
          </a:ln>
          <a:effectLst/>
          <a:extLst/>
        </p:spPr>
        <p:txBody>
          <a:bodyPr wrap="none">
            <a:spAutoFit/>
          </a:bodyPr>
          <a:lstStyle/>
          <a:p>
            <a:pPr algn="ctr">
              <a:defRPr/>
            </a:pP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Bronquio </a:t>
            </a:r>
          </a:p>
          <a:p>
            <a:pPr algn="ctr">
              <a:defRPr/>
            </a:pPr>
            <a:r>
              <a:rPr lang="es-ES" sz="2400" b="1" dirty="0" err="1">
                <a:effectLst>
                  <a:outerShdw blurRad="38100" dist="38100" dir="2700000" algn="tl">
                    <a:srgbClr val="000000"/>
                  </a:outerShdw>
                </a:effectLst>
                <a:latin typeface="Cambria" panose="02040503050406030204" pitchFamily="18" charset="0"/>
                <a:ea typeface="Cambria" panose="02040503050406030204" pitchFamily="18" charset="0"/>
              </a:rPr>
              <a:t>Intrapulmonar</a:t>
            </a: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 </a:t>
            </a:r>
          </a:p>
          <a:p>
            <a:pPr algn="ctr">
              <a:defRPr/>
            </a:pPr>
            <a:r>
              <a:rPr lang="es-ES" sz="2400" b="1" dirty="0">
                <a:effectLst>
                  <a:outerShdw blurRad="38100" dist="38100" dir="2700000" algn="tl">
                    <a:srgbClr val="000000"/>
                  </a:outerShdw>
                </a:effectLst>
                <a:latin typeface="Cambria" panose="02040503050406030204" pitchFamily="18" charset="0"/>
                <a:ea typeface="Cambria" panose="02040503050406030204" pitchFamily="18" charset="0"/>
              </a:rPr>
              <a:t>mayor</a:t>
            </a:r>
          </a:p>
        </p:txBody>
      </p:sp>
      <p:grpSp>
        <p:nvGrpSpPr>
          <p:cNvPr id="2" name="Group 6"/>
          <p:cNvGrpSpPr>
            <a:grpSpLocks/>
          </p:cNvGrpSpPr>
          <p:nvPr/>
        </p:nvGrpSpPr>
        <p:grpSpPr bwMode="auto">
          <a:xfrm>
            <a:off x="5303839" y="1138239"/>
            <a:ext cx="3097212" cy="4738687"/>
            <a:chOff x="2381" y="717"/>
            <a:chExt cx="1951" cy="2985"/>
          </a:xfrm>
        </p:grpSpPr>
        <p:sp>
          <p:nvSpPr>
            <p:cNvPr id="88071" name="Text Box 7"/>
            <p:cNvSpPr txBox="1">
              <a:spLocks noChangeArrowheads="1"/>
            </p:cNvSpPr>
            <p:nvPr/>
          </p:nvSpPr>
          <p:spPr bwMode="auto">
            <a:xfrm>
              <a:off x="2819" y="717"/>
              <a:ext cx="798"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effectLst>
                    <a:outerShdw blurRad="38100" dist="38100" dir="2700000" algn="tl">
                      <a:srgbClr val="000000"/>
                    </a:outerShdw>
                  </a:effectLst>
                  <a:latin typeface="Cambria" panose="02040503050406030204" pitchFamily="18" charset="0"/>
                  <a:ea typeface="Cambria" panose="02040503050406030204" pitchFamily="18" charset="0"/>
                </a:rPr>
                <a:t>Glándulas</a:t>
              </a:r>
            </a:p>
          </p:txBody>
        </p:sp>
        <p:sp>
          <p:nvSpPr>
            <p:cNvPr id="23578" name="Line 8"/>
            <p:cNvSpPr>
              <a:spLocks noChangeShapeType="1"/>
            </p:cNvSpPr>
            <p:nvPr/>
          </p:nvSpPr>
          <p:spPr bwMode="auto">
            <a:xfrm flipH="1">
              <a:off x="2381" y="901"/>
              <a:ext cx="438" cy="579"/>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3579" name="Line 9"/>
            <p:cNvSpPr>
              <a:spLocks noChangeShapeType="1"/>
            </p:cNvSpPr>
            <p:nvPr/>
          </p:nvSpPr>
          <p:spPr bwMode="auto">
            <a:xfrm>
              <a:off x="3617" y="966"/>
              <a:ext cx="715" cy="273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3" name="Group 10"/>
          <p:cNvGrpSpPr>
            <a:grpSpLocks/>
          </p:cNvGrpSpPr>
          <p:nvPr/>
        </p:nvGrpSpPr>
        <p:grpSpPr bwMode="auto">
          <a:xfrm>
            <a:off x="2043114" y="3716338"/>
            <a:ext cx="5780088" cy="2862262"/>
            <a:chOff x="327" y="2341"/>
            <a:chExt cx="3641" cy="1803"/>
          </a:xfrm>
        </p:grpSpPr>
        <p:sp>
          <p:nvSpPr>
            <p:cNvPr id="88075" name="Text Box 11"/>
            <p:cNvSpPr txBox="1">
              <a:spLocks noChangeArrowheads="1"/>
            </p:cNvSpPr>
            <p:nvPr/>
          </p:nvSpPr>
          <p:spPr bwMode="auto">
            <a:xfrm>
              <a:off x="327" y="3504"/>
              <a:ext cx="731" cy="640"/>
            </a:xfrm>
            <a:prstGeom prst="rect">
              <a:avLst/>
            </a:prstGeom>
            <a:noFill/>
            <a:ln w="28575">
              <a:solidFill>
                <a:srgbClr val="141100"/>
              </a:solidFill>
              <a:miter lim="800000"/>
              <a:headEnd/>
              <a:tailEnd/>
            </a:ln>
            <a:effectLst/>
            <a:extLst/>
          </p:spPr>
          <p:txBody>
            <a:bodyPr wrap="none">
              <a:spAutoFit/>
            </a:bodyPr>
            <a:lstStyle/>
            <a:p>
              <a:pPr algn="ctr">
                <a:defRPr/>
              </a:pPr>
              <a:r>
                <a:rPr lang="es-ES" sz="2000">
                  <a:effectLst>
                    <a:outerShdw blurRad="38100" dist="38100" dir="2700000" algn="tl">
                      <a:srgbClr val="000000"/>
                    </a:outerShdw>
                  </a:effectLst>
                  <a:latin typeface="Cambria" panose="02040503050406030204" pitchFamily="18" charset="0"/>
                  <a:ea typeface="Cambria" panose="02040503050406030204" pitchFamily="18" charset="0"/>
                </a:rPr>
                <a:t>Haces de</a:t>
              </a:r>
            </a:p>
            <a:p>
              <a:pPr algn="ctr">
                <a:defRPr/>
              </a:pPr>
              <a:r>
                <a:rPr lang="es-ES" sz="2000">
                  <a:effectLst>
                    <a:outerShdw blurRad="38100" dist="38100" dir="2700000" algn="tl">
                      <a:srgbClr val="000000"/>
                    </a:outerShdw>
                  </a:effectLst>
                  <a:latin typeface="Cambria" panose="02040503050406030204" pitchFamily="18" charset="0"/>
                  <a:ea typeface="Cambria" panose="02040503050406030204" pitchFamily="18" charset="0"/>
                </a:rPr>
                <a:t>Músculo </a:t>
              </a:r>
            </a:p>
            <a:p>
              <a:pPr algn="ctr">
                <a:defRPr/>
              </a:pPr>
              <a:r>
                <a:rPr lang="es-ES" sz="2000">
                  <a:effectLst>
                    <a:outerShdw blurRad="38100" dist="38100" dir="2700000" algn="tl">
                      <a:srgbClr val="000000"/>
                    </a:outerShdw>
                  </a:effectLst>
                  <a:latin typeface="Cambria" panose="02040503050406030204" pitchFamily="18" charset="0"/>
                  <a:ea typeface="Cambria" panose="02040503050406030204" pitchFamily="18" charset="0"/>
                </a:rPr>
                <a:t>Liso</a:t>
              </a:r>
            </a:p>
          </p:txBody>
        </p:sp>
        <p:sp>
          <p:nvSpPr>
            <p:cNvPr id="23575" name="Line 12"/>
            <p:cNvSpPr>
              <a:spLocks noChangeShapeType="1"/>
            </p:cNvSpPr>
            <p:nvPr/>
          </p:nvSpPr>
          <p:spPr bwMode="auto">
            <a:xfrm flipV="1">
              <a:off x="793" y="2341"/>
              <a:ext cx="1906" cy="118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3576" name="Line 13"/>
            <p:cNvSpPr>
              <a:spLocks noChangeShapeType="1"/>
            </p:cNvSpPr>
            <p:nvPr/>
          </p:nvSpPr>
          <p:spPr bwMode="auto">
            <a:xfrm flipV="1">
              <a:off x="793" y="2796"/>
              <a:ext cx="3175" cy="725"/>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4" name="Group 14"/>
          <p:cNvGrpSpPr>
            <a:grpSpLocks/>
          </p:cNvGrpSpPr>
          <p:nvPr/>
        </p:nvGrpSpPr>
        <p:grpSpPr bwMode="auto">
          <a:xfrm>
            <a:off x="5016500" y="406403"/>
            <a:ext cx="3384550" cy="4102101"/>
            <a:chOff x="2200" y="256"/>
            <a:chExt cx="2132" cy="2584"/>
          </a:xfrm>
        </p:grpSpPr>
        <p:sp>
          <p:nvSpPr>
            <p:cNvPr id="88079" name="Text Box 15"/>
            <p:cNvSpPr txBox="1">
              <a:spLocks noChangeArrowheads="1"/>
            </p:cNvSpPr>
            <p:nvPr/>
          </p:nvSpPr>
          <p:spPr bwMode="auto">
            <a:xfrm>
              <a:off x="2515" y="256"/>
              <a:ext cx="1407" cy="252"/>
            </a:xfrm>
            <a:prstGeom prst="rect">
              <a:avLst/>
            </a:prstGeom>
            <a:noFill/>
            <a:ln w="28575">
              <a:solidFill>
                <a:srgbClr val="141100"/>
              </a:solidFill>
              <a:miter lim="800000"/>
              <a:headEnd/>
              <a:tailEnd/>
            </a:ln>
            <a:effectLst/>
            <a:extLst/>
          </p:spPr>
          <p:txBody>
            <a:bodyPr wrap="square">
              <a:spAutoFit/>
            </a:bodyPr>
            <a:lstStyle/>
            <a:p>
              <a:pPr algn="ctr">
                <a:defRPr/>
              </a:pPr>
              <a:r>
                <a:rPr lang="es-ES" sz="2000" dirty="0" smtClean="0">
                  <a:effectLst>
                    <a:outerShdw blurRad="38100" dist="38100" dir="2700000" algn="tl">
                      <a:srgbClr val="000000"/>
                    </a:outerShdw>
                  </a:effectLst>
                  <a:latin typeface="Cambria" panose="02040503050406030204" pitchFamily="18" charset="0"/>
                  <a:ea typeface="Cambria" panose="02040503050406030204" pitchFamily="18" charset="0"/>
                </a:rPr>
                <a:t>Epitelio </a:t>
              </a:r>
              <a:r>
                <a:rPr lang="es-ES" sz="2000" dirty="0" err="1" smtClean="0">
                  <a:effectLst>
                    <a:outerShdw blurRad="38100" dist="38100" dir="2700000" algn="tl">
                      <a:srgbClr val="000000"/>
                    </a:outerShdw>
                  </a:effectLst>
                  <a:latin typeface="Cambria" panose="02040503050406030204" pitchFamily="18" charset="0"/>
                  <a:ea typeface="Cambria" panose="02040503050406030204" pitchFamily="18" charset="0"/>
                </a:rPr>
                <a:t>PsCCCC</a:t>
              </a:r>
              <a:endParaRPr lang="es-ES" sz="2000" dirty="0">
                <a:effectLst>
                  <a:outerShdw blurRad="38100" dist="38100" dir="2700000" algn="tl">
                    <a:srgbClr val="000000"/>
                  </a:outerShdw>
                </a:effectLst>
                <a:latin typeface="Cambria" panose="02040503050406030204" pitchFamily="18" charset="0"/>
                <a:ea typeface="Cambria" panose="02040503050406030204" pitchFamily="18" charset="0"/>
              </a:endParaRPr>
            </a:p>
          </p:txBody>
        </p:sp>
        <p:sp>
          <p:nvSpPr>
            <p:cNvPr id="23572" name="Line 16"/>
            <p:cNvSpPr>
              <a:spLocks noChangeShapeType="1"/>
            </p:cNvSpPr>
            <p:nvPr/>
          </p:nvSpPr>
          <p:spPr bwMode="auto">
            <a:xfrm>
              <a:off x="3922" y="508"/>
              <a:ext cx="410" cy="2332"/>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3573" name="Line 17"/>
            <p:cNvSpPr>
              <a:spLocks noChangeShapeType="1"/>
            </p:cNvSpPr>
            <p:nvPr/>
          </p:nvSpPr>
          <p:spPr bwMode="auto">
            <a:xfrm flipH="1">
              <a:off x="2200" y="508"/>
              <a:ext cx="322" cy="115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5" name="Group 18"/>
          <p:cNvGrpSpPr>
            <a:grpSpLocks/>
          </p:cNvGrpSpPr>
          <p:nvPr/>
        </p:nvGrpSpPr>
        <p:grpSpPr bwMode="auto">
          <a:xfrm>
            <a:off x="4387852" y="3366266"/>
            <a:ext cx="3940175" cy="2867025"/>
            <a:chOff x="1804" y="2115"/>
            <a:chExt cx="2482" cy="1806"/>
          </a:xfrm>
        </p:grpSpPr>
        <p:sp>
          <p:nvSpPr>
            <p:cNvPr id="88083" name="Text Box 19"/>
            <p:cNvSpPr txBox="1">
              <a:spLocks noChangeArrowheads="1"/>
            </p:cNvSpPr>
            <p:nvPr/>
          </p:nvSpPr>
          <p:spPr bwMode="auto">
            <a:xfrm>
              <a:off x="1804" y="3475"/>
              <a:ext cx="1394" cy="446"/>
            </a:xfrm>
            <a:prstGeom prst="rect">
              <a:avLst/>
            </a:prstGeom>
            <a:noFill/>
            <a:ln w="28575">
              <a:solidFill>
                <a:srgbClr val="141100"/>
              </a:solidFill>
              <a:miter lim="800000"/>
              <a:headEnd/>
              <a:tailEnd/>
            </a:ln>
            <a:effectLst/>
            <a:extLst/>
          </p:spPr>
          <p:txBody>
            <a:bodyPr wrap="square">
              <a:spAutoFit/>
            </a:bodyPr>
            <a:lstStyle/>
            <a:p>
              <a:pPr algn="ctr">
                <a:defRPr/>
              </a:pPr>
              <a:r>
                <a:rPr lang="es-ES" sz="2000" dirty="0">
                  <a:effectLst>
                    <a:outerShdw blurRad="38100" dist="38100" dir="2700000" algn="tl">
                      <a:srgbClr val="000000"/>
                    </a:outerShdw>
                  </a:effectLst>
                  <a:latin typeface="Cambria" panose="02040503050406030204" pitchFamily="18" charset="0"/>
                  <a:ea typeface="Cambria" panose="02040503050406030204" pitchFamily="18" charset="0"/>
                </a:rPr>
                <a:t>Placas de</a:t>
              </a:r>
            </a:p>
            <a:p>
              <a:pPr algn="ctr">
                <a:defRPr/>
              </a:pPr>
              <a:r>
                <a:rPr lang="es-ES" sz="2000" dirty="0" smtClean="0">
                  <a:effectLst>
                    <a:outerShdw blurRad="38100" dist="38100" dir="2700000" algn="tl">
                      <a:srgbClr val="000000"/>
                    </a:outerShdw>
                  </a:effectLst>
                  <a:latin typeface="Cambria" panose="02040503050406030204" pitchFamily="18" charset="0"/>
                  <a:ea typeface="Cambria" panose="02040503050406030204" pitchFamily="18" charset="0"/>
                </a:rPr>
                <a:t>Cartílago Hialino</a:t>
              </a:r>
              <a:endParaRPr lang="es-ES" sz="2000" dirty="0">
                <a:effectLst>
                  <a:outerShdw blurRad="38100" dist="38100" dir="2700000" algn="tl">
                    <a:srgbClr val="000000"/>
                  </a:outerShdw>
                </a:effectLst>
                <a:latin typeface="Cambria" panose="02040503050406030204" pitchFamily="18" charset="0"/>
                <a:ea typeface="Cambria" panose="02040503050406030204" pitchFamily="18" charset="0"/>
              </a:endParaRPr>
            </a:p>
          </p:txBody>
        </p:sp>
        <p:sp>
          <p:nvSpPr>
            <p:cNvPr id="23568" name="Line 21"/>
            <p:cNvSpPr>
              <a:spLocks noChangeShapeType="1"/>
            </p:cNvSpPr>
            <p:nvPr/>
          </p:nvSpPr>
          <p:spPr bwMode="auto">
            <a:xfrm flipV="1">
              <a:off x="2744" y="2115"/>
              <a:ext cx="91" cy="1360"/>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3569" name="Line 22"/>
            <p:cNvSpPr>
              <a:spLocks noChangeShapeType="1"/>
            </p:cNvSpPr>
            <p:nvPr/>
          </p:nvSpPr>
          <p:spPr bwMode="auto">
            <a:xfrm flipV="1">
              <a:off x="2925" y="3203"/>
              <a:ext cx="726" cy="272"/>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3570" name="Line 23"/>
            <p:cNvSpPr>
              <a:spLocks noChangeShapeType="1"/>
            </p:cNvSpPr>
            <p:nvPr/>
          </p:nvSpPr>
          <p:spPr bwMode="auto">
            <a:xfrm>
              <a:off x="3198" y="3805"/>
              <a:ext cx="1088" cy="79"/>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6" name="Group 24"/>
          <p:cNvGrpSpPr>
            <a:grpSpLocks/>
          </p:cNvGrpSpPr>
          <p:nvPr/>
        </p:nvGrpSpPr>
        <p:grpSpPr bwMode="auto">
          <a:xfrm>
            <a:off x="3451226" y="4819651"/>
            <a:ext cx="4660900" cy="1868488"/>
            <a:chOff x="1214" y="3036"/>
            <a:chExt cx="2936" cy="1177"/>
          </a:xfrm>
        </p:grpSpPr>
        <p:sp>
          <p:nvSpPr>
            <p:cNvPr id="88089" name="Text Box 25"/>
            <p:cNvSpPr txBox="1">
              <a:spLocks noChangeArrowheads="1"/>
            </p:cNvSpPr>
            <p:nvPr/>
          </p:nvSpPr>
          <p:spPr bwMode="auto">
            <a:xfrm>
              <a:off x="1214" y="3961"/>
              <a:ext cx="844" cy="252"/>
            </a:xfrm>
            <a:prstGeom prst="rect">
              <a:avLst/>
            </a:prstGeom>
            <a:noFill/>
            <a:ln w="28575">
              <a:solidFill>
                <a:srgbClr val="141100"/>
              </a:solidFill>
              <a:miter lim="800000"/>
              <a:headEnd/>
              <a:tailEnd/>
            </a:ln>
            <a:effectLst/>
            <a:extLst/>
          </p:spPr>
          <p:txBody>
            <a:bodyPr wrap="none">
              <a:spAutoFit/>
            </a:bodyPr>
            <a:lstStyle/>
            <a:p>
              <a:pPr>
                <a:defRPr/>
              </a:pPr>
              <a:r>
                <a:rPr lang="es-ES" sz="2000">
                  <a:effectLst>
                    <a:outerShdw blurRad="38100" dist="38100" dir="2700000" algn="tl">
                      <a:srgbClr val="000000"/>
                    </a:outerShdw>
                  </a:effectLst>
                  <a:latin typeface="Cambria" panose="02040503050406030204" pitchFamily="18" charset="0"/>
                  <a:ea typeface="Cambria" panose="02040503050406030204" pitchFamily="18" charset="0"/>
                </a:rPr>
                <a:t>Adventicia</a:t>
              </a:r>
            </a:p>
          </p:txBody>
        </p:sp>
        <p:sp>
          <p:nvSpPr>
            <p:cNvPr id="23564" name="Line 26"/>
            <p:cNvSpPr>
              <a:spLocks noChangeShapeType="1"/>
            </p:cNvSpPr>
            <p:nvPr/>
          </p:nvSpPr>
          <p:spPr bwMode="auto">
            <a:xfrm flipV="1">
              <a:off x="1214" y="3036"/>
              <a:ext cx="590" cy="922"/>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3565" name="Line 27"/>
            <p:cNvSpPr>
              <a:spLocks noChangeShapeType="1"/>
            </p:cNvSpPr>
            <p:nvPr/>
          </p:nvSpPr>
          <p:spPr bwMode="auto">
            <a:xfrm flipV="1">
              <a:off x="2051" y="4020"/>
              <a:ext cx="2099" cy="6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pic>
        <p:nvPicPr>
          <p:cNvPr id="10" name="Imagen 9"/>
          <p:cNvPicPr>
            <a:picLocks noChangeAspect="1"/>
          </p:cNvPicPr>
          <p:nvPr/>
        </p:nvPicPr>
        <p:blipFill>
          <a:blip r:embed="rId5"/>
          <a:stretch>
            <a:fillRect/>
          </a:stretch>
        </p:blipFill>
        <p:spPr>
          <a:xfrm>
            <a:off x="3968" y="1889920"/>
            <a:ext cx="1514475" cy="2647950"/>
          </a:xfrm>
          <a:prstGeom prst="rect">
            <a:avLst/>
          </a:prstGeom>
        </p:spPr>
      </p:pic>
      <p:pic>
        <p:nvPicPr>
          <p:cNvPr id="11" name="Imagen 10"/>
          <p:cNvPicPr>
            <a:picLocks noChangeAspect="1"/>
          </p:cNvPicPr>
          <p:nvPr/>
        </p:nvPicPr>
        <p:blipFill>
          <a:blip r:embed="rId6"/>
          <a:stretch>
            <a:fillRect/>
          </a:stretch>
        </p:blipFill>
        <p:spPr>
          <a:xfrm>
            <a:off x="10636250" y="1889920"/>
            <a:ext cx="1514475" cy="2628900"/>
          </a:xfrm>
          <a:prstGeom prst="rect">
            <a:avLst/>
          </a:prstGeom>
        </p:spPr>
      </p:pic>
    </p:spTree>
    <p:extLst>
      <p:ext uri="{BB962C8B-B14F-4D97-AF65-F5344CB8AC3E}">
        <p14:creationId xmlns:p14="http://schemas.microsoft.com/office/powerpoint/2010/main" val="3444924675"/>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6899" y="1358900"/>
            <a:ext cx="402561" cy="4154984"/>
          </a:xfrm>
          <a:prstGeom prst="rect">
            <a:avLst/>
          </a:prstGeom>
        </p:spPr>
        <p:txBody>
          <a:bodyPr wrap="square">
            <a:spAutoFit/>
          </a:bodyPr>
          <a:lstStyle/>
          <a:p>
            <a:r>
              <a:rPr lang="es-ES" sz="2400" b="1" dirty="0">
                <a:solidFill>
                  <a:srgbClr val="002060"/>
                </a:solidFill>
                <a:latin typeface="Verdana" panose="020B0604030504040204" pitchFamily="34" charset="0"/>
                <a:ea typeface="Verdana" panose="020B0604030504040204" pitchFamily="34" charset="0"/>
                <a:cs typeface="Verdana" panose="020B0604030504040204" pitchFamily="34" charset="0"/>
              </a:rPr>
              <a:t>BRONQUIOLOS</a:t>
            </a:r>
          </a:p>
        </p:txBody>
      </p:sp>
      <p:sp>
        <p:nvSpPr>
          <p:cNvPr id="3" name="Rectángulo 2"/>
          <p:cNvSpPr/>
          <p:nvPr/>
        </p:nvSpPr>
        <p:spPr>
          <a:xfrm>
            <a:off x="1503060" y="1509793"/>
            <a:ext cx="2101841" cy="461665"/>
          </a:xfrm>
          <a:prstGeom prst="rect">
            <a:avLst/>
          </a:prstGeom>
        </p:spPr>
        <p:txBody>
          <a:bodyPr wrap="square">
            <a:spAutoFit/>
          </a:bodyPr>
          <a:lstStyle/>
          <a:p>
            <a:r>
              <a:rPr lang="es-ES" sz="2400" b="1" dirty="0">
                <a:solidFill>
                  <a:srgbClr val="002060"/>
                </a:solidFill>
              </a:rPr>
              <a:t>MUCOSA</a:t>
            </a:r>
          </a:p>
        </p:txBody>
      </p:sp>
      <p:sp>
        <p:nvSpPr>
          <p:cNvPr id="4" name="Rectángulo 3"/>
          <p:cNvSpPr/>
          <p:nvPr/>
        </p:nvSpPr>
        <p:spPr>
          <a:xfrm>
            <a:off x="1543061" y="3278974"/>
            <a:ext cx="2194560" cy="830997"/>
          </a:xfrm>
          <a:prstGeom prst="rect">
            <a:avLst/>
          </a:prstGeom>
        </p:spPr>
        <p:txBody>
          <a:bodyPr wrap="square">
            <a:spAutoFit/>
          </a:bodyPr>
          <a:lstStyle/>
          <a:p>
            <a:r>
              <a:rPr lang="es-ES" sz="2400" b="1" dirty="0">
                <a:solidFill>
                  <a:srgbClr val="002060"/>
                </a:solidFill>
              </a:rPr>
              <a:t>MUSCULAR</a:t>
            </a:r>
          </a:p>
          <a:p>
            <a:r>
              <a:rPr lang="es-ES" sz="2400" b="1" dirty="0">
                <a:solidFill>
                  <a:srgbClr val="002060"/>
                </a:solidFill>
              </a:rPr>
              <a:t>(Desarrollada)</a:t>
            </a:r>
          </a:p>
        </p:txBody>
      </p:sp>
      <p:sp>
        <p:nvSpPr>
          <p:cNvPr id="5" name="Rectángulo 4"/>
          <p:cNvSpPr/>
          <p:nvPr/>
        </p:nvSpPr>
        <p:spPr>
          <a:xfrm>
            <a:off x="1503060" y="5513884"/>
            <a:ext cx="1932023" cy="461665"/>
          </a:xfrm>
          <a:prstGeom prst="rect">
            <a:avLst/>
          </a:prstGeom>
        </p:spPr>
        <p:txBody>
          <a:bodyPr wrap="square">
            <a:spAutoFit/>
          </a:bodyPr>
          <a:lstStyle/>
          <a:p>
            <a:r>
              <a:rPr lang="es-ES" sz="2400" b="1" dirty="0">
                <a:solidFill>
                  <a:srgbClr val="002060"/>
                </a:solidFill>
              </a:rPr>
              <a:t>ADVENTICIA</a:t>
            </a:r>
          </a:p>
        </p:txBody>
      </p:sp>
      <p:sp>
        <p:nvSpPr>
          <p:cNvPr id="7" name="Rectángulo 6"/>
          <p:cNvSpPr/>
          <p:nvPr/>
        </p:nvSpPr>
        <p:spPr>
          <a:xfrm>
            <a:off x="3617600" y="852390"/>
            <a:ext cx="7655442" cy="1631216"/>
          </a:xfrm>
          <a:prstGeom prst="rect">
            <a:avLst/>
          </a:prstGeom>
        </p:spPr>
        <p:txBody>
          <a:bodyPr wrap="square">
            <a:spAutoFit/>
          </a:bodyPr>
          <a:lstStyle/>
          <a:p>
            <a:pPr marL="342900" indent="-342900" algn="just">
              <a:buFont typeface="Wingdings" panose="05000000000000000000" pitchFamily="2" charset="2"/>
              <a:buChar char="§"/>
            </a:pPr>
            <a:r>
              <a:rPr lang="es-ES" sz="2000" dirty="0">
                <a:latin typeface="Verdana" panose="020B0604030504040204" pitchFamily="34" charset="0"/>
                <a:ea typeface="Verdana" panose="020B0604030504040204" pitchFamily="34" charset="0"/>
                <a:cs typeface="Verdana" panose="020B0604030504040204" pitchFamily="34" charset="0"/>
              </a:rPr>
              <a:t>Epitelio de simple cilíndrico </a:t>
            </a:r>
            <a:r>
              <a:rPr lang="es-ES" sz="2000" dirty="0" err="1">
                <a:latin typeface="Verdana" panose="020B0604030504040204" pitchFamily="34" charset="0"/>
                <a:ea typeface="Verdana" panose="020B0604030504040204" pitchFamily="34" charset="0"/>
                <a:cs typeface="Verdana" panose="020B0604030504040204" pitchFamily="34" charset="0"/>
              </a:rPr>
              <a:t>cccc</a:t>
            </a:r>
            <a:r>
              <a:rPr lang="es-ES" sz="2000" dirty="0">
                <a:latin typeface="Verdana" panose="020B0604030504040204" pitchFamily="34" charset="0"/>
                <a:ea typeface="Verdana" panose="020B0604030504040204" pitchFamily="34" charset="0"/>
                <a:cs typeface="Verdana" panose="020B0604030504040204" pitchFamily="34" charset="0"/>
              </a:rPr>
              <a:t> hasta cúbico con cilios sin células caliciformes en los más pequeños, con </a:t>
            </a:r>
            <a:r>
              <a:rPr lang="es-ES" sz="2000" u="sng" dirty="0">
                <a:latin typeface="Verdana" panose="020B0604030504040204" pitchFamily="34" charset="0"/>
                <a:ea typeface="Verdana" panose="020B0604030504040204" pitchFamily="34" charset="0"/>
                <a:cs typeface="Verdana" panose="020B0604030504040204" pitchFamily="34" charset="0"/>
              </a:rPr>
              <a:t>células de Clara </a:t>
            </a:r>
          </a:p>
          <a:p>
            <a:pPr marL="342900" indent="-342900" algn="just">
              <a:buFont typeface="Wingdings" panose="05000000000000000000" pitchFamily="2" charset="2"/>
              <a:buChar char="§"/>
            </a:pPr>
            <a:r>
              <a:rPr lang="es-ES" sz="2000" dirty="0">
                <a:latin typeface="Verdana" panose="020B0604030504040204" pitchFamily="34" charset="0"/>
                <a:ea typeface="Verdana" panose="020B0604030504040204" pitchFamily="34" charset="0"/>
                <a:cs typeface="Verdana" panose="020B0604030504040204" pitchFamily="34" charset="0"/>
              </a:rPr>
              <a:t>Tejido conectivo laxo</a:t>
            </a:r>
          </a:p>
          <a:p>
            <a:pPr marL="342900" indent="-342900" algn="just">
              <a:buFont typeface="Wingdings" panose="05000000000000000000" pitchFamily="2" charset="2"/>
              <a:buChar char="§"/>
            </a:pPr>
            <a:r>
              <a:rPr lang="es-ES" sz="2000" dirty="0">
                <a:latin typeface="Verdana" panose="020B0604030504040204" pitchFamily="34" charset="0"/>
                <a:ea typeface="Verdana" panose="020B0604030504040204" pitchFamily="34" charset="0"/>
                <a:cs typeface="Verdana" panose="020B0604030504040204" pitchFamily="34" charset="0"/>
              </a:rPr>
              <a:t> presenta numerosos pliegues</a:t>
            </a:r>
          </a:p>
        </p:txBody>
      </p:sp>
      <p:sp>
        <p:nvSpPr>
          <p:cNvPr id="8" name="Rectángulo 7"/>
          <p:cNvSpPr/>
          <p:nvPr/>
        </p:nvSpPr>
        <p:spPr>
          <a:xfrm>
            <a:off x="3979088" y="3478865"/>
            <a:ext cx="7655442" cy="707886"/>
          </a:xfrm>
          <a:prstGeom prst="rect">
            <a:avLst/>
          </a:prstGeom>
        </p:spPr>
        <p:txBody>
          <a:bodyPr wrap="square">
            <a:spAutoFit/>
          </a:bodyPr>
          <a:lstStyle/>
          <a:p>
            <a:pPr algn="just"/>
            <a:r>
              <a:rPr lang="es-ES" sz="2000" dirty="0">
                <a:latin typeface="Verdana" panose="020B0604030504040204" pitchFamily="34" charset="0"/>
                <a:ea typeface="Verdana" panose="020B0604030504040204" pitchFamily="34" charset="0"/>
                <a:cs typeface="Verdana" panose="020B0604030504040204" pitchFamily="34" charset="0"/>
              </a:rPr>
              <a:t>Músculo liso, relativamente más  gruesa que en los bronquios, tejido conectivo entre las fibras musculares</a:t>
            </a:r>
          </a:p>
        </p:txBody>
      </p:sp>
      <p:sp>
        <p:nvSpPr>
          <p:cNvPr id="9" name="Rectángulo 8"/>
          <p:cNvSpPr/>
          <p:nvPr/>
        </p:nvSpPr>
        <p:spPr>
          <a:xfrm>
            <a:off x="3841160" y="5364059"/>
            <a:ext cx="7400260" cy="707886"/>
          </a:xfrm>
          <a:prstGeom prst="rect">
            <a:avLst/>
          </a:prstGeom>
        </p:spPr>
        <p:txBody>
          <a:bodyPr wrap="square">
            <a:spAutoFit/>
          </a:bodyPr>
          <a:lstStyle/>
          <a:p>
            <a:r>
              <a:rPr lang="es-ES" sz="2000" dirty="0">
                <a:latin typeface="Verdana" panose="020B0604030504040204" pitchFamily="34" charset="0"/>
                <a:ea typeface="Verdana" panose="020B0604030504040204" pitchFamily="34" charset="0"/>
                <a:cs typeface="Verdana" panose="020B0604030504040204" pitchFamily="34" charset="0"/>
              </a:rPr>
              <a:t>Tejido conectivo laxo, muy fina hasta casi desaparecer en los bronquiolos terminales</a:t>
            </a:r>
          </a:p>
        </p:txBody>
      </p:sp>
      <p:sp>
        <p:nvSpPr>
          <p:cNvPr id="10" name="Abrir llave 9"/>
          <p:cNvSpPr/>
          <p:nvPr/>
        </p:nvSpPr>
        <p:spPr>
          <a:xfrm>
            <a:off x="1084282" y="469901"/>
            <a:ext cx="458779" cy="6083300"/>
          </a:xfrm>
          <a:prstGeom prst="leftBrace">
            <a:avLst>
              <a:gd name="adj1" fmla="val 0"/>
              <a:gd name="adj2" fmla="val 50000"/>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1" name="Abrir llave 10"/>
          <p:cNvSpPr/>
          <p:nvPr/>
        </p:nvSpPr>
        <p:spPr>
          <a:xfrm>
            <a:off x="3101300" y="832492"/>
            <a:ext cx="339633" cy="1671012"/>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2" name="Abrir llave 11"/>
          <p:cNvSpPr/>
          <p:nvPr/>
        </p:nvSpPr>
        <p:spPr>
          <a:xfrm>
            <a:off x="3671341" y="3278974"/>
            <a:ext cx="169819" cy="1089826"/>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3" name="Abrir llave 12"/>
          <p:cNvSpPr/>
          <p:nvPr/>
        </p:nvSpPr>
        <p:spPr>
          <a:xfrm>
            <a:off x="3451771" y="5417487"/>
            <a:ext cx="169819" cy="654458"/>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5022965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74781"/>
            <a:ext cx="6154192" cy="3461733"/>
          </a:xfrm>
          <a:prstGeom prst="rect">
            <a:avLst/>
          </a:prstGeom>
        </p:spPr>
      </p:pic>
      <p:pic>
        <p:nvPicPr>
          <p:cNvPr id="3" name="Imagen 2"/>
          <p:cNvPicPr>
            <a:picLocks noChangeAspect="1"/>
          </p:cNvPicPr>
          <p:nvPr/>
        </p:nvPicPr>
        <p:blipFill>
          <a:blip r:embed="rId3"/>
          <a:stretch>
            <a:fillRect/>
          </a:stretch>
        </p:blipFill>
        <p:spPr>
          <a:xfrm>
            <a:off x="6280321" y="3237845"/>
            <a:ext cx="5779464" cy="3352143"/>
          </a:xfrm>
          <a:prstGeom prst="rect">
            <a:avLst/>
          </a:prstGeom>
        </p:spPr>
      </p:pic>
      <p:sp>
        <p:nvSpPr>
          <p:cNvPr id="5" name="Rectángulo 4"/>
          <p:cNvSpPr/>
          <p:nvPr/>
        </p:nvSpPr>
        <p:spPr>
          <a:xfrm>
            <a:off x="2031560" y="1419210"/>
            <a:ext cx="3517901" cy="461665"/>
          </a:xfrm>
          <a:prstGeom prst="rect">
            <a:avLst/>
          </a:prstGeom>
        </p:spPr>
        <p:txBody>
          <a:bodyPr wrap="square">
            <a:spAutoFit/>
          </a:bodyPr>
          <a:lstStyle/>
          <a:p>
            <a:r>
              <a:rPr lang="es-ES" sz="2400" b="1" dirty="0">
                <a:solidFill>
                  <a:srgbClr val="002060"/>
                </a:solidFill>
                <a:latin typeface="Cambria" panose="02040503050406030204" pitchFamily="18" charset="0"/>
                <a:ea typeface="Cambria" panose="02040503050406030204" pitchFamily="18" charset="0"/>
                <a:cs typeface="Verdana" panose="020B0604030504040204" pitchFamily="34" charset="0"/>
              </a:rPr>
              <a:t>BRONQUIOLOS</a:t>
            </a:r>
          </a:p>
        </p:txBody>
      </p:sp>
      <p:pic>
        <p:nvPicPr>
          <p:cNvPr id="6" name="Imagen 5"/>
          <p:cNvPicPr>
            <a:picLocks noChangeAspect="1"/>
          </p:cNvPicPr>
          <p:nvPr/>
        </p:nvPicPr>
        <p:blipFill>
          <a:blip r:embed="rId4"/>
          <a:stretch>
            <a:fillRect/>
          </a:stretch>
        </p:blipFill>
        <p:spPr>
          <a:xfrm>
            <a:off x="9147284" y="6979"/>
            <a:ext cx="3048000" cy="3095625"/>
          </a:xfrm>
          <a:prstGeom prst="rect">
            <a:avLst/>
          </a:prstGeom>
        </p:spPr>
      </p:pic>
    </p:spTree>
    <p:extLst>
      <p:ext uri="{BB962C8B-B14F-4D97-AF65-F5344CB8AC3E}">
        <p14:creationId xmlns:p14="http://schemas.microsoft.com/office/powerpoint/2010/main" val="12132785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2927351" y="406401"/>
            <a:ext cx="6264275" cy="1200329"/>
          </a:xfrm>
          <a:prstGeom prst="rect">
            <a:avLst/>
          </a:prstGeom>
          <a:noFill/>
          <a:ln>
            <a:noFill/>
          </a:ln>
          <a:effectLst/>
          <a:extLst/>
        </p:spPr>
        <p:txBody>
          <a:bodyPr>
            <a:spAutoFit/>
          </a:bodyPr>
          <a:lstStyle/>
          <a:p>
            <a:pPr algn="ctr">
              <a:defRPr/>
            </a:pPr>
            <a:r>
              <a:rPr lang="es-ES" sz="3600" dirty="0">
                <a:latin typeface="Cambria" panose="02040503050406030204" pitchFamily="18" charset="0"/>
                <a:ea typeface="Cambria" panose="02040503050406030204" pitchFamily="18" charset="0"/>
              </a:rPr>
              <a:t>Bronquiolo</a:t>
            </a:r>
          </a:p>
          <a:p>
            <a:pPr algn="ctr">
              <a:defRPr/>
            </a:pPr>
            <a:endParaRPr lang="es-ES" sz="3600" dirty="0">
              <a:latin typeface="Cambria" panose="02040503050406030204" pitchFamily="18" charset="0"/>
              <a:ea typeface="Cambria" panose="02040503050406030204" pitchFamily="18" charset="0"/>
            </a:endParaRPr>
          </a:p>
        </p:txBody>
      </p:sp>
      <p:pic>
        <p:nvPicPr>
          <p:cNvPr id="26627" name="Picture 18" descr="bronquio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412875"/>
            <a:ext cx="7289800" cy="4508500"/>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5"/>
          <p:cNvGrpSpPr>
            <a:grpSpLocks/>
          </p:cNvGrpSpPr>
          <p:nvPr/>
        </p:nvGrpSpPr>
        <p:grpSpPr bwMode="auto">
          <a:xfrm>
            <a:off x="2632076" y="188913"/>
            <a:ext cx="1546225" cy="2087562"/>
            <a:chOff x="3878" y="119"/>
            <a:chExt cx="974" cy="1315"/>
          </a:xfrm>
        </p:grpSpPr>
        <p:sp>
          <p:nvSpPr>
            <p:cNvPr id="52243" name="Text Box 19"/>
            <p:cNvSpPr txBox="1">
              <a:spLocks noChangeArrowheads="1"/>
            </p:cNvSpPr>
            <p:nvPr/>
          </p:nvSpPr>
          <p:spPr bwMode="auto">
            <a:xfrm>
              <a:off x="3923" y="119"/>
              <a:ext cx="929" cy="652"/>
            </a:xfrm>
            <a:prstGeom prst="rect">
              <a:avLst/>
            </a:prstGeom>
            <a:noFill/>
            <a:ln w="28575">
              <a:solidFill>
                <a:srgbClr val="141100"/>
              </a:solidFill>
              <a:miter lim="800000"/>
              <a:headEnd/>
              <a:tailEnd/>
            </a:ln>
            <a:effectLst/>
            <a:extLst/>
          </p:spPr>
          <p:txBody>
            <a:bodyPr>
              <a:spAutoFit/>
            </a:bodyPr>
            <a:lstStyle/>
            <a:p>
              <a:pPr algn="ctr">
                <a:defRPr/>
              </a:pPr>
              <a:r>
                <a:rPr lang="es-ES" sz="2000" b="1">
                  <a:latin typeface="Cambria" panose="02040503050406030204" pitchFamily="18" charset="0"/>
                  <a:ea typeface="Cambria" panose="02040503050406030204" pitchFamily="18" charset="0"/>
                </a:rPr>
                <a:t>Epitelio</a:t>
              </a:r>
            </a:p>
            <a:p>
              <a:pPr algn="ctr">
                <a:defRPr/>
              </a:pPr>
              <a:r>
                <a:rPr lang="es-ES" sz="2000" b="1">
                  <a:latin typeface="Cambria" panose="02040503050406030204" pitchFamily="18" charset="0"/>
                  <a:ea typeface="Cambria" panose="02040503050406030204" pitchFamily="18" charset="0"/>
                </a:rPr>
                <a:t>Simple Cilíndrico</a:t>
              </a:r>
            </a:p>
          </p:txBody>
        </p:sp>
        <p:sp>
          <p:nvSpPr>
            <p:cNvPr id="26635" name="Line 20"/>
            <p:cNvSpPr>
              <a:spLocks noChangeShapeType="1"/>
            </p:cNvSpPr>
            <p:nvPr/>
          </p:nvSpPr>
          <p:spPr bwMode="auto">
            <a:xfrm flipH="1">
              <a:off x="3878" y="754"/>
              <a:ext cx="363" cy="680"/>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3" name="Group 26"/>
          <p:cNvGrpSpPr>
            <a:grpSpLocks/>
          </p:cNvGrpSpPr>
          <p:nvPr/>
        </p:nvGrpSpPr>
        <p:grpSpPr bwMode="auto">
          <a:xfrm>
            <a:off x="249238" y="4365625"/>
            <a:ext cx="2082800" cy="2386013"/>
            <a:chOff x="661" y="2750"/>
            <a:chExt cx="1312" cy="1503"/>
          </a:xfrm>
        </p:grpSpPr>
        <p:sp>
          <p:nvSpPr>
            <p:cNvPr id="52245" name="Text Box 21"/>
            <p:cNvSpPr txBox="1">
              <a:spLocks noChangeArrowheads="1"/>
            </p:cNvSpPr>
            <p:nvPr/>
          </p:nvSpPr>
          <p:spPr bwMode="auto">
            <a:xfrm>
              <a:off x="661" y="3793"/>
              <a:ext cx="1312" cy="460"/>
            </a:xfrm>
            <a:prstGeom prst="rect">
              <a:avLst/>
            </a:prstGeom>
            <a:noFill/>
            <a:ln w="28575">
              <a:solidFill>
                <a:srgbClr val="141100"/>
              </a:solidFill>
              <a:miter lim="800000"/>
              <a:headEnd/>
              <a:tailEnd/>
            </a:ln>
            <a:effectLst/>
            <a:extLst/>
          </p:spPr>
          <p:txBody>
            <a:bodyPr>
              <a:spAutoFit/>
            </a:bodyPr>
            <a:lstStyle/>
            <a:p>
              <a:pPr algn="ctr">
                <a:defRPr/>
              </a:pPr>
              <a:r>
                <a:rPr lang="es-ES" sz="2000" b="1" dirty="0">
                  <a:latin typeface="Cambria" panose="02040503050406030204" pitchFamily="18" charset="0"/>
                  <a:ea typeface="Cambria" panose="02040503050406030204" pitchFamily="18" charset="0"/>
                </a:rPr>
                <a:t>Capa Muscular </a:t>
              </a:r>
            </a:p>
            <a:p>
              <a:pPr algn="ctr">
                <a:defRPr/>
              </a:pPr>
              <a:r>
                <a:rPr lang="es-ES" sz="2000" b="1" dirty="0">
                  <a:latin typeface="Cambria" panose="02040503050406030204" pitchFamily="18" charset="0"/>
                  <a:ea typeface="Cambria" panose="02040503050406030204" pitchFamily="18" charset="0"/>
                </a:rPr>
                <a:t>gruesa</a:t>
              </a:r>
            </a:p>
          </p:txBody>
        </p:sp>
        <p:sp>
          <p:nvSpPr>
            <p:cNvPr id="26633" name="Line 22"/>
            <p:cNvSpPr>
              <a:spLocks noChangeShapeType="1"/>
            </p:cNvSpPr>
            <p:nvPr/>
          </p:nvSpPr>
          <p:spPr bwMode="auto">
            <a:xfrm flipV="1">
              <a:off x="1429" y="2750"/>
              <a:ext cx="544" cy="104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sp>
        <p:nvSpPr>
          <p:cNvPr id="52247" name="Text Box 23"/>
          <p:cNvSpPr txBox="1">
            <a:spLocks noChangeArrowheads="1"/>
          </p:cNvSpPr>
          <p:nvPr/>
        </p:nvSpPr>
        <p:spPr bwMode="auto">
          <a:xfrm>
            <a:off x="3763963" y="6237288"/>
            <a:ext cx="3288785" cy="369332"/>
          </a:xfrm>
          <a:prstGeom prst="rect">
            <a:avLst/>
          </a:prstGeom>
          <a:noFill/>
          <a:ln w="28575">
            <a:solidFill>
              <a:srgbClr val="141100"/>
            </a:solidFill>
            <a:miter lim="800000"/>
            <a:headEnd/>
            <a:tailEnd/>
          </a:ln>
          <a:effectLst/>
          <a:extLst/>
        </p:spPr>
        <p:txBody>
          <a:bodyPr wrap="none">
            <a:spAutoFit/>
          </a:bodyPr>
          <a:lstStyle/>
          <a:p>
            <a:pPr>
              <a:defRPr/>
            </a:pPr>
            <a:r>
              <a:rPr lang="es-ES" b="1">
                <a:latin typeface="Cambria" panose="02040503050406030204" pitchFamily="18" charset="0"/>
                <a:ea typeface="Cambria" panose="02040503050406030204" pitchFamily="18" charset="0"/>
              </a:rPr>
              <a:t>No hay Glándulas ni Cartílago</a:t>
            </a:r>
          </a:p>
        </p:txBody>
      </p:sp>
      <p:sp>
        <p:nvSpPr>
          <p:cNvPr id="52251" name="Text Box 27"/>
          <p:cNvSpPr txBox="1">
            <a:spLocks noChangeArrowheads="1"/>
          </p:cNvSpPr>
          <p:nvPr/>
        </p:nvSpPr>
        <p:spPr bwMode="auto">
          <a:xfrm>
            <a:off x="3463925" y="2946401"/>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s-ES" altLang="es-ES" b="1">
                <a:solidFill>
                  <a:srgbClr val="141100"/>
                </a:solidFill>
              </a:rPr>
              <a:t>LUZ</a:t>
            </a:r>
          </a:p>
        </p:txBody>
      </p:sp>
      <p:pic>
        <p:nvPicPr>
          <p:cNvPr id="12" name="Imagen 11"/>
          <p:cNvPicPr>
            <a:picLocks noChangeAspect="1"/>
          </p:cNvPicPr>
          <p:nvPr/>
        </p:nvPicPr>
        <p:blipFill>
          <a:blip r:embed="rId3"/>
          <a:stretch>
            <a:fillRect/>
          </a:stretch>
        </p:blipFill>
        <p:spPr>
          <a:xfrm>
            <a:off x="9132093" y="36514"/>
            <a:ext cx="3048000" cy="3095625"/>
          </a:xfrm>
          <a:prstGeom prst="rect">
            <a:avLst/>
          </a:prstGeom>
        </p:spPr>
      </p:pic>
    </p:spTree>
    <p:extLst>
      <p:ext uri="{BB962C8B-B14F-4D97-AF65-F5344CB8AC3E}">
        <p14:creationId xmlns:p14="http://schemas.microsoft.com/office/powerpoint/2010/main" val="10290914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bronquio_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188" y="428626"/>
            <a:ext cx="4227512"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descr="Ch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813" y="1857376"/>
            <a:ext cx="3465512"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7" descr="SHC_Asthm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9939" y="4643439"/>
            <a:ext cx="24288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4 CuadroTexto"/>
          <p:cNvSpPr txBox="1">
            <a:spLocks noChangeArrowheads="1"/>
          </p:cNvSpPr>
          <p:nvPr/>
        </p:nvSpPr>
        <p:spPr bwMode="auto">
          <a:xfrm>
            <a:off x="6524626" y="571501"/>
            <a:ext cx="3643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s-ES_tradnl" altLang="es-ES" sz="3600" b="1"/>
              <a:t>Asma bronquial</a:t>
            </a:r>
          </a:p>
        </p:txBody>
      </p:sp>
    </p:spTree>
    <p:extLst>
      <p:ext uri="{BB962C8B-B14F-4D97-AF65-F5344CB8AC3E}">
        <p14:creationId xmlns:p14="http://schemas.microsoft.com/office/powerpoint/2010/main" val="374093556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epitelio bronqui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2185988"/>
            <a:ext cx="7289800" cy="4483100"/>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sp>
        <p:nvSpPr>
          <p:cNvPr id="69638" name="Rectangle 6"/>
          <p:cNvSpPr>
            <a:spLocks noChangeArrowheads="1"/>
          </p:cNvSpPr>
          <p:nvPr/>
        </p:nvSpPr>
        <p:spPr bwMode="auto">
          <a:xfrm>
            <a:off x="1538288" y="-100013"/>
            <a:ext cx="8229600" cy="1143001"/>
          </a:xfrm>
          <a:prstGeom prst="rect">
            <a:avLst/>
          </a:prstGeom>
          <a:noFill/>
          <a:ln>
            <a:noFill/>
          </a:ln>
          <a:effectLst/>
          <a:extLst/>
        </p:spPr>
        <p:txBody>
          <a:bodyPr anchor="ctr"/>
          <a:lstStyle/>
          <a:p>
            <a:pPr algn="ctr">
              <a:defRPr/>
            </a:pPr>
            <a:r>
              <a:rPr lang="es-ES" sz="3600" b="1" dirty="0">
                <a:latin typeface="Cambria" panose="02040503050406030204" pitchFamily="18" charset="0"/>
                <a:ea typeface="Cambria" panose="02040503050406030204" pitchFamily="18" charset="0"/>
              </a:rPr>
              <a:t>Epitelio </a:t>
            </a:r>
            <a:r>
              <a:rPr lang="es-ES" sz="3600" b="1" dirty="0" err="1">
                <a:latin typeface="Cambria" panose="02040503050406030204" pitchFamily="18" charset="0"/>
                <a:ea typeface="Cambria" panose="02040503050406030204" pitchFamily="18" charset="0"/>
              </a:rPr>
              <a:t>Bronquiolar</a:t>
            </a:r>
            <a:r>
              <a:rPr lang="es-ES" sz="3600" b="1" dirty="0">
                <a:latin typeface="Cambria" panose="02040503050406030204" pitchFamily="18" charset="0"/>
                <a:ea typeface="Cambria" panose="02040503050406030204" pitchFamily="18" charset="0"/>
              </a:rPr>
              <a:t>: </a:t>
            </a:r>
          </a:p>
        </p:txBody>
      </p:sp>
      <p:grpSp>
        <p:nvGrpSpPr>
          <p:cNvPr id="2" name="Group 22"/>
          <p:cNvGrpSpPr>
            <a:grpSpLocks/>
          </p:cNvGrpSpPr>
          <p:nvPr/>
        </p:nvGrpSpPr>
        <p:grpSpPr bwMode="auto">
          <a:xfrm>
            <a:off x="5664200" y="1306514"/>
            <a:ext cx="2243138" cy="1978025"/>
            <a:chOff x="2608" y="823"/>
            <a:chExt cx="1413" cy="1246"/>
          </a:xfrm>
        </p:grpSpPr>
        <p:sp>
          <p:nvSpPr>
            <p:cNvPr id="69639" name="Text Box 7"/>
            <p:cNvSpPr txBox="1">
              <a:spLocks noChangeArrowheads="1"/>
            </p:cNvSpPr>
            <p:nvPr/>
          </p:nvSpPr>
          <p:spPr bwMode="auto">
            <a:xfrm>
              <a:off x="2835" y="823"/>
              <a:ext cx="1186"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Células Ciliadas</a:t>
              </a:r>
            </a:p>
          </p:txBody>
        </p:sp>
        <p:sp>
          <p:nvSpPr>
            <p:cNvPr id="27667" name="Line 8"/>
            <p:cNvSpPr>
              <a:spLocks noChangeShapeType="1"/>
            </p:cNvSpPr>
            <p:nvPr/>
          </p:nvSpPr>
          <p:spPr bwMode="auto">
            <a:xfrm flipH="1">
              <a:off x="2608" y="1071"/>
              <a:ext cx="499" cy="81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7668" name="Line 9"/>
            <p:cNvSpPr>
              <a:spLocks noChangeShapeType="1"/>
            </p:cNvSpPr>
            <p:nvPr/>
          </p:nvSpPr>
          <p:spPr bwMode="auto">
            <a:xfrm flipH="1">
              <a:off x="3016" y="1071"/>
              <a:ext cx="318" cy="99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3" name="Group 23"/>
          <p:cNvGrpSpPr>
            <a:grpSpLocks/>
          </p:cNvGrpSpPr>
          <p:nvPr/>
        </p:nvGrpSpPr>
        <p:grpSpPr bwMode="auto">
          <a:xfrm>
            <a:off x="3000375" y="1268414"/>
            <a:ext cx="2551113" cy="1728787"/>
            <a:chOff x="930" y="799"/>
            <a:chExt cx="1607" cy="1089"/>
          </a:xfrm>
        </p:grpSpPr>
        <p:sp>
          <p:nvSpPr>
            <p:cNvPr id="69642" name="Text Box 10"/>
            <p:cNvSpPr txBox="1">
              <a:spLocks noChangeArrowheads="1"/>
            </p:cNvSpPr>
            <p:nvPr/>
          </p:nvSpPr>
          <p:spPr bwMode="auto">
            <a:xfrm>
              <a:off x="1111" y="799"/>
              <a:ext cx="1426"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Células de De Clara</a:t>
              </a:r>
            </a:p>
          </p:txBody>
        </p:sp>
        <p:sp>
          <p:nvSpPr>
            <p:cNvPr id="27663" name="Line 11"/>
            <p:cNvSpPr>
              <a:spLocks noChangeShapeType="1"/>
            </p:cNvSpPr>
            <p:nvPr/>
          </p:nvSpPr>
          <p:spPr bwMode="auto">
            <a:xfrm flipH="1">
              <a:off x="1292" y="1071"/>
              <a:ext cx="273" cy="72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7664" name="Line 12"/>
            <p:cNvSpPr>
              <a:spLocks noChangeShapeType="1"/>
            </p:cNvSpPr>
            <p:nvPr/>
          </p:nvSpPr>
          <p:spPr bwMode="auto">
            <a:xfrm flipH="1">
              <a:off x="1791" y="1071"/>
              <a:ext cx="91" cy="771"/>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7665" name="Line 13"/>
            <p:cNvSpPr>
              <a:spLocks noChangeShapeType="1"/>
            </p:cNvSpPr>
            <p:nvPr/>
          </p:nvSpPr>
          <p:spPr bwMode="auto">
            <a:xfrm flipH="1">
              <a:off x="930" y="1071"/>
              <a:ext cx="272" cy="817"/>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4" name="Group 20"/>
          <p:cNvGrpSpPr>
            <a:grpSpLocks/>
          </p:cNvGrpSpPr>
          <p:nvPr/>
        </p:nvGrpSpPr>
        <p:grpSpPr bwMode="auto">
          <a:xfrm>
            <a:off x="9048751" y="2465388"/>
            <a:ext cx="1655763" cy="1250950"/>
            <a:chOff x="4740" y="1553"/>
            <a:chExt cx="1043" cy="788"/>
          </a:xfrm>
        </p:grpSpPr>
        <p:sp>
          <p:nvSpPr>
            <p:cNvPr id="27660" name="AutoShape 14"/>
            <p:cNvSpPr>
              <a:spLocks/>
            </p:cNvSpPr>
            <p:nvPr/>
          </p:nvSpPr>
          <p:spPr bwMode="auto">
            <a:xfrm>
              <a:off x="4740" y="1570"/>
              <a:ext cx="90" cy="771"/>
            </a:xfrm>
            <a:prstGeom prst="rightBrace">
              <a:avLst>
                <a:gd name="adj1" fmla="val 71389"/>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latin typeface="Cambria" panose="02040503050406030204" pitchFamily="18" charset="0"/>
                <a:ea typeface="Cambria" panose="02040503050406030204" pitchFamily="18" charset="0"/>
              </a:endParaRPr>
            </a:p>
          </p:txBody>
        </p:sp>
        <p:sp>
          <p:nvSpPr>
            <p:cNvPr id="69648" name="Text Box 16"/>
            <p:cNvSpPr txBox="1">
              <a:spLocks noChangeArrowheads="1"/>
            </p:cNvSpPr>
            <p:nvPr/>
          </p:nvSpPr>
          <p:spPr bwMode="auto">
            <a:xfrm>
              <a:off x="4854" y="1553"/>
              <a:ext cx="929" cy="652"/>
            </a:xfrm>
            <a:prstGeom prst="rect">
              <a:avLst/>
            </a:prstGeom>
            <a:noFill/>
            <a:ln w="28575">
              <a:solidFill>
                <a:srgbClr val="141100"/>
              </a:solidFill>
              <a:miter lim="800000"/>
              <a:headEnd/>
              <a:tailEnd/>
            </a:ln>
            <a:effectLst/>
            <a:extLst/>
          </p:spPr>
          <p:txBody>
            <a:bodyPr>
              <a:spAutoFit/>
            </a:bodyPr>
            <a:lstStyle/>
            <a:p>
              <a:pPr algn="ctr">
                <a:defRPr/>
              </a:pPr>
              <a:r>
                <a:rPr lang="es-ES" sz="2000">
                  <a:latin typeface="Cambria" panose="02040503050406030204" pitchFamily="18" charset="0"/>
                  <a:ea typeface="Cambria" panose="02040503050406030204" pitchFamily="18" charset="0"/>
                </a:rPr>
                <a:t>Epitelio</a:t>
              </a:r>
            </a:p>
            <a:p>
              <a:pPr algn="ctr">
                <a:defRPr/>
              </a:pPr>
              <a:r>
                <a:rPr lang="es-ES" sz="2000">
                  <a:latin typeface="Cambria" panose="02040503050406030204" pitchFamily="18" charset="0"/>
                  <a:ea typeface="Cambria" panose="02040503050406030204" pitchFamily="18" charset="0"/>
                </a:rPr>
                <a:t>Simple Cilíndrico</a:t>
              </a:r>
            </a:p>
          </p:txBody>
        </p:sp>
      </p:grpSp>
      <p:grpSp>
        <p:nvGrpSpPr>
          <p:cNvPr id="5" name="Group 21"/>
          <p:cNvGrpSpPr>
            <a:grpSpLocks/>
          </p:cNvGrpSpPr>
          <p:nvPr/>
        </p:nvGrpSpPr>
        <p:grpSpPr bwMode="auto">
          <a:xfrm>
            <a:off x="9047164" y="3860801"/>
            <a:ext cx="1620837" cy="2663825"/>
            <a:chOff x="4739" y="2432"/>
            <a:chExt cx="1021" cy="1678"/>
          </a:xfrm>
        </p:grpSpPr>
        <p:sp>
          <p:nvSpPr>
            <p:cNvPr id="27658" name="AutoShape 15"/>
            <p:cNvSpPr>
              <a:spLocks/>
            </p:cNvSpPr>
            <p:nvPr/>
          </p:nvSpPr>
          <p:spPr bwMode="auto">
            <a:xfrm>
              <a:off x="4739" y="2432"/>
              <a:ext cx="91" cy="1678"/>
            </a:xfrm>
            <a:prstGeom prst="rightBrace">
              <a:avLst>
                <a:gd name="adj1" fmla="val 15366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latin typeface="Cambria" panose="02040503050406030204" pitchFamily="18" charset="0"/>
                <a:ea typeface="Cambria" panose="02040503050406030204" pitchFamily="18" charset="0"/>
              </a:endParaRPr>
            </a:p>
          </p:txBody>
        </p:sp>
        <p:sp>
          <p:nvSpPr>
            <p:cNvPr id="69649" name="Text Box 17"/>
            <p:cNvSpPr txBox="1">
              <a:spLocks noChangeArrowheads="1"/>
            </p:cNvSpPr>
            <p:nvPr/>
          </p:nvSpPr>
          <p:spPr bwMode="auto">
            <a:xfrm>
              <a:off x="4830" y="3067"/>
              <a:ext cx="930" cy="460"/>
            </a:xfrm>
            <a:prstGeom prst="rect">
              <a:avLst/>
            </a:prstGeom>
            <a:noFill/>
            <a:ln w="28575">
              <a:solidFill>
                <a:srgbClr val="141100"/>
              </a:solidFill>
              <a:miter lim="800000"/>
              <a:headEnd/>
              <a:tailEnd/>
            </a:ln>
            <a:effectLst/>
            <a:extLst/>
          </p:spPr>
          <p:txBody>
            <a:bodyPr>
              <a:spAutoFit/>
            </a:bodyPr>
            <a:lstStyle/>
            <a:p>
              <a:pPr algn="ctr">
                <a:defRPr/>
              </a:pPr>
              <a:r>
                <a:rPr lang="es-ES" sz="2000">
                  <a:latin typeface="Cambria" panose="02040503050406030204" pitchFamily="18" charset="0"/>
                  <a:ea typeface="Cambria" panose="02040503050406030204" pitchFamily="18" charset="0"/>
                </a:rPr>
                <a:t>Capa </a:t>
              </a:r>
            </a:p>
            <a:p>
              <a:pPr algn="ctr">
                <a:defRPr/>
              </a:pPr>
              <a:r>
                <a:rPr lang="es-ES" sz="2000">
                  <a:latin typeface="Cambria" panose="02040503050406030204" pitchFamily="18" charset="0"/>
                  <a:ea typeface="Cambria" panose="02040503050406030204" pitchFamily="18" charset="0"/>
                </a:rPr>
                <a:t>Muscular </a:t>
              </a:r>
            </a:p>
          </p:txBody>
        </p:sp>
      </p:grpSp>
      <p:pic>
        <p:nvPicPr>
          <p:cNvPr id="27656" name="Picture 18" descr="bronquio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188914"/>
            <a:ext cx="2303462" cy="1800225"/>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sp>
        <p:nvSpPr>
          <p:cNvPr id="27657" name="Rectangle 19"/>
          <p:cNvSpPr>
            <a:spLocks noChangeArrowheads="1"/>
          </p:cNvSpPr>
          <p:nvPr/>
        </p:nvSpPr>
        <p:spPr bwMode="auto">
          <a:xfrm>
            <a:off x="8975726" y="1196975"/>
            <a:ext cx="288925" cy="287338"/>
          </a:xfrm>
          <a:prstGeom prst="rect">
            <a:avLst/>
          </a:prstGeom>
          <a:noFill/>
          <a:ln w="28575">
            <a:solidFill>
              <a:srgbClr val="1411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p>
        </p:txBody>
      </p:sp>
    </p:spTree>
    <p:extLst>
      <p:ext uri="{BB962C8B-B14F-4D97-AF65-F5344CB8AC3E}">
        <p14:creationId xmlns:p14="http://schemas.microsoft.com/office/powerpoint/2010/main" val="37659061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a:xfrm>
            <a:off x="382137" y="285751"/>
            <a:ext cx="11614245" cy="968375"/>
          </a:xfrm>
        </p:spPr>
        <p:txBody>
          <a:bodyPr>
            <a:normAutofit fontScale="90000"/>
          </a:bodyPr>
          <a:lstStyle/>
          <a:p>
            <a:pPr eaLnBrk="1" hangingPunct="1"/>
            <a:r>
              <a:rPr lang="es-ES" altLang="es-ES" b="1" dirty="0" smtClean="0">
                <a:latin typeface="Cambria" panose="02040503050406030204" pitchFamily="18" charset="0"/>
                <a:ea typeface="Cambria" panose="02040503050406030204" pitchFamily="18" charset="0"/>
              </a:rPr>
              <a:t>Componentes desde el punto de vista topográfico</a:t>
            </a:r>
            <a:endParaRPr lang="es-ES" altLang="es-ES" b="1" dirty="0">
              <a:latin typeface="Cambria" panose="02040503050406030204" pitchFamily="18" charset="0"/>
              <a:ea typeface="Cambria" panose="02040503050406030204" pitchFamily="18" charset="0"/>
            </a:endParaRPr>
          </a:p>
        </p:txBody>
      </p:sp>
      <p:sp>
        <p:nvSpPr>
          <p:cNvPr id="150532" name="Oval 4"/>
          <p:cNvSpPr>
            <a:spLocks noChangeArrowheads="1"/>
          </p:cNvSpPr>
          <p:nvPr/>
        </p:nvSpPr>
        <p:spPr bwMode="auto">
          <a:xfrm>
            <a:off x="1919288" y="1989138"/>
            <a:ext cx="2735262" cy="1008062"/>
          </a:xfrm>
          <a:prstGeom prst="ellipse">
            <a:avLst/>
          </a:prstGeom>
          <a:solidFill>
            <a:schemeClr val="accent2">
              <a:lumMod val="20000"/>
              <a:lumOff val="80000"/>
            </a:schemeClr>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VÍAS</a:t>
            </a:r>
          </a:p>
          <a:p>
            <a:pPr algn="ctr">
              <a:defRPr/>
            </a:pPr>
            <a:r>
              <a:rPr lang="es-ES" sz="2000" b="1" dirty="0">
                <a:solidFill>
                  <a:srgbClr val="000000"/>
                </a:solidFill>
                <a:latin typeface="Cambria" panose="02040503050406030204" pitchFamily="18" charset="0"/>
                <a:ea typeface="Cambria" panose="02040503050406030204" pitchFamily="18" charset="0"/>
              </a:rPr>
              <a:t>RESPIRATORIAS</a:t>
            </a:r>
          </a:p>
        </p:txBody>
      </p:sp>
      <p:sp>
        <p:nvSpPr>
          <p:cNvPr id="150533" name="Oval 5"/>
          <p:cNvSpPr>
            <a:spLocks noChangeArrowheads="1"/>
          </p:cNvSpPr>
          <p:nvPr/>
        </p:nvSpPr>
        <p:spPr bwMode="auto">
          <a:xfrm>
            <a:off x="2024063" y="5276851"/>
            <a:ext cx="2735262" cy="1000125"/>
          </a:xfrm>
          <a:prstGeom prst="ellipse">
            <a:avLst/>
          </a:prstGeom>
          <a:solidFill>
            <a:schemeClr val="accent1">
              <a:lumMod val="20000"/>
              <a:lumOff val="80000"/>
            </a:schemeClr>
          </a:solidFill>
          <a:ln w="76200" algn="ctr">
            <a:solidFill>
              <a:srgbClr val="FF0066"/>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ÓRGANOS </a:t>
            </a:r>
            <a:br>
              <a:rPr lang="es-ES" sz="2000" b="1" dirty="0">
                <a:solidFill>
                  <a:srgbClr val="000000"/>
                </a:solidFill>
                <a:latin typeface="Cambria" panose="02040503050406030204" pitchFamily="18" charset="0"/>
                <a:ea typeface="Cambria" panose="02040503050406030204" pitchFamily="18" charset="0"/>
              </a:rPr>
            </a:br>
            <a:r>
              <a:rPr lang="es-ES" sz="2000" b="1" dirty="0">
                <a:solidFill>
                  <a:srgbClr val="000000"/>
                </a:solidFill>
                <a:latin typeface="Cambria" panose="02040503050406030204" pitchFamily="18" charset="0"/>
                <a:ea typeface="Cambria" panose="02040503050406030204" pitchFamily="18" charset="0"/>
              </a:rPr>
              <a:t>RESPIRATORIOS</a:t>
            </a:r>
          </a:p>
        </p:txBody>
      </p:sp>
      <p:grpSp>
        <p:nvGrpSpPr>
          <p:cNvPr id="2" name="Group 20"/>
          <p:cNvGrpSpPr>
            <a:grpSpLocks/>
          </p:cNvGrpSpPr>
          <p:nvPr/>
        </p:nvGrpSpPr>
        <p:grpSpPr bwMode="auto">
          <a:xfrm>
            <a:off x="5016500" y="5445125"/>
            <a:ext cx="4679950" cy="863600"/>
            <a:chOff x="2200" y="3430"/>
            <a:chExt cx="2948" cy="544"/>
          </a:xfrm>
          <a:solidFill>
            <a:schemeClr val="accent1">
              <a:lumMod val="40000"/>
              <a:lumOff val="60000"/>
            </a:schemeClr>
          </a:solidFill>
        </p:grpSpPr>
        <p:sp>
          <p:nvSpPr>
            <p:cNvPr id="150538" name="Rectangle 10"/>
            <p:cNvSpPr>
              <a:spLocks noChangeArrowheads="1"/>
            </p:cNvSpPr>
            <p:nvPr/>
          </p:nvSpPr>
          <p:spPr bwMode="auto">
            <a:xfrm>
              <a:off x="3515" y="3430"/>
              <a:ext cx="1633" cy="544"/>
            </a:xfrm>
            <a:prstGeom prst="rect">
              <a:avLst/>
            </a:prstGeom>
            <a:grpFill/>
            <a:ln w="76200" algn="ctr">
              <a:solidFill>
                <a:srgbClr val="FF0066"/>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a:solidFill>
                    <a:srgbClr val="000000"/>
                  </a:solidFill>
                  <a:latin typeface="Cambria" panose="02040503050406030204" pitchFamily="18" charset="0"/>
                  <a:ea typeface="Cambria" panose="02040503050406030204" pitchFamily="18" charset="0"/>
                </a:rPr>
                <a:t>PULMONES</a:t>
              </a:r>
            </a:p>
          </p:txBody>
        </p:sp>
        <p:sp>
          <p:nvSpPr>
            <p:cNvPr id="23570" name="Line 13"/>
            <p:cNvSpPr>
              <a:spLocks noChangeShapeType="1"/>
            </p:cNvSpPr>
            <p:nvPr/>
          </p:nvSpPr>
          <p:spPr bwMode="auto">
            <a:xfrm>
              <a:off x="2200" y="3702"/>
              <a:ext cx="1088" cy="0"/>
            </a:xfrm>
            <a:prstGeom prst="line">
              <a:avLst/>
            </a:prstGeom>
            <a:grpFill/>
            <a:ln w="76200">
              <a:solidFill>
                <a:srgbClr val="FF0066"/>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grpSp>
      <p:grpSp>
        <p:nvGrpSpPr>
          <p:cNvPr id="3" name="Group 18"/>
          <p:cNvGrpSpPr>
            <a:grpSpLocks/>
          </p:cNvGrpSpPr>
          <p:nvPr/>
        </p:nvGrpSpPr>
        <p:grpSpPr bwMode="auto">
          <a:xfrm>
            <a:off x="4718051" y="1412876"/>
            <a:ext cx="4906963" cy="1008063"/>
            <a:chOff x="2012" y="890"/>
            <a:chExt cx="3091" cy="635"/>
          </a:xfrm>
          <a:solidFill>
            <a:srgbClr val="FFC000"/>
          </a:solidFill>
        </p:grpSpPr>
        <p:sp>
          <p:nvSpPr>
            <p:cNvPr id="23565" name="Text Box 6"/>
            <p:cNvSpPr txBox="1">
              <a:spLocks noChangeArrowheads="1"/>
            </p:cNvSpPr>
            <p:nvPr/>
          </p:nvSpPr>
          <p:spPr bwMode="auto">
            <a:xfrm>
              <a:off x="2381" y="1026"/>
              <a:ext cx="562" cy="252"/>
            </a:xfrm>
            <a:prstGeom prst="rect">
              <a:avLst/>
            </a:prstGeom>
            <a:solidFill>
              <a:srgbClr val="FFC000"/>
            </a:solidFill>
            <a:ln w="57150"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ambria" panose="02040503050406030204" pitchFamily="18" charset="0"/>
                  <a:ea typeface="Cambria" panose="02040503050406030204" pitchFamily="18" charset="0"/>
                </a:rPr>
                <a:t>ALTAS</a:t>
              </a:r>
            </a:p>
          </p:txBody>
        </p:sp>
        <p:sp>
          <p:nvSpPr>
            <p:cNvPr id="150536" name="Rectangle 8"/>
            <p:cNvSpPr>
              <a:spLocks noChangeArrowheads="1"/>
            </p:cNvSpPr>
            <p:nvPr/>
          </p:nvSpPr>
          <p:spPr bwMode="auto">
            <a:xfrm>
              <a:off x="3424" y="890"/>
              <a:ext cx="1679" cy="635"/>
            </a:xfrm>
            <a:prstGeom prst="rect">
              <a:avLst/>
            </a:prstGeom>
            <a:grpFill/>
            <a:ln w="76200" algn="ctr">
              <a:solidFill>
                <a:srgbClr val="FF0066"/>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a:solidFill>
                    <a:srgbClr val="000000"/>
                  </a:solidFill>
                  <a:latin typeface="Cambria" panose="02040503050406030204" pitchFamily="18" charset="0"/>
                  <a:ea typeface="Cambria" panose="02040503050406030204" pitchFamily="18" charset="0"/>
                </a:rPr>
                <a:t>CAVIDAD NASAL</a:t>
              </a:r>
            </a:p>
            <a:p>
              <a:pPr algn="ctr">
                <a:defRPr/>
              </a:pPr>
              <a:r>
                <a:rPr lang="es-ES" sz="2000" b="1">
                  <a:solidFill>
                    <a:srgbClr val="000000"/>
                  </a:solidFill>
                  <a:latin typeface="Cambria" panose="02040503050406030204" pitchFamily="18" charset="0"/>
                  <a:ea typeface="Cambria" panose="02040503050406030204" pitchFamily="18" charset="0"/>
                </a:rPr>
                <a:t>FARINGE</a:t>
              </a:r>
            </a:p>
          </p:txBody>
        </p:sp>
        <p:sp>
          <p:nvSpPr>
            <p:cNvPr id="23567" name="Line 11"/>
            <p:cNvSpPr>
              <a:spLocks noChangeShapeType="1"/>
            </p:cNvSpPr>
            <p:nvPr/>
          </p:nvSpPr>
          <p:spPr bwMode="auto">
            <a:xfrm flipV="1">
              <a:off x="2012" y="1216"/>
              <a:ext cx="317" cy="227"/>
            </a:xfrm>
            <a:prstGeom prst="line">
              <a:avLst/>
            </a:prstGeom>
            <a:grpFill/>
            <a:ln w="76200">
              <a:solidFill>
                <a:srgbClr val="FF0066"/>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sp>
          <p:nvSpPr>
            <p:cNvPr id="23568" name="Line 14"/>
            <p:cNvSpPr>
              <a:spLocks noChangeShapeType="1"/>
            </p:cNvSpPr>
            <p:nvPr/>
          </p:nvSpPr>
          <p:spPr bwMode="auto">
            <a:xfrm>
              <a:off x="3060" y="1162"/>
              <a:ext cx="318" cy="0"/>
            </a:xfrm>
            <a:prstGeom prst="line">
              <a:avLst/>
            </a:prstGeom>
            <a:grpFill/>
            <a:ln w="76200">
              <a:solidFill>
                <a:srgbClr val="FF0066"/>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grpSp>
      <p:grpSp>
        <p:nvGrpSpPr>
          <p:cNvPr id="4" name="Group 23"/>
          <p:cNvGrpSpPr>
            <a:grpSpLocks/>
          </p:cNvGrpSpPr>
          <p:nvPr/>
        </p:nvGrpSpPr>
        <p:grpSpPr bwMode="auto">
          <a:xfrm>
            <a:off x="4800600" y="2852739"/>
            <a:ext cx="4895850" cy="2016125"/>
            <a:chOff x="2064" y="1797"/>
            <a:chExt cx="3084" cy="1270"/>
          </a:xfrm>
          <a:solidFill>
            <a:schemeClr val="accent2">
              <a:lumMod val="40000"/>
              <a:lumOff val="60000"/>
            </a:schemeClr>
          </a:solidFill>
        </p:grpSpPr>
        <p:grpSp>
          <p:nvGrpSpPr>
            <p:cNvPr id="23560" name="Group 22"/>
            <p:cNvGrpSpPr>
              <a:grpSpLocks/>
            </p:cNvGrpSpPr>
            <p:nvPr/>
          </p:nvGrpSpPr>
          <p:grpSpPr bwMode="auto">
            <a:xfrm>
              <a:off x="2064" y="1797"/>
              <a:ext cx="3084" cy="1270"/>
              <a:chOff x="2064" y="1797"/>
              <a:chExt cx="3084" cy="1270"/>
            </a:xfrm>
            <a:grpFill/>
          </p:grpSpPr>
          <p:sp>
            <p:nvSpPr>
              <p:cNvPr id="23562" name="Text Box 7"/>
              <p:cNvSpPr txBox="1">
                <a:spLocks noChangeArrowheads="1"/>
              </p:cNvSpPr>
              <p:nvPr/>
            </p:nvSpPr>
            <p:spPr bwMode="auto">
              <a:xfrm>
                <a:off x="2381" y="2251"/>
                <a:ext cx="581" cy="252"/>
              </a:xfrm>
              <a:prstGeom prst="rect">
                <a:avLst/>
              </a:prstGeom>
              <a:solidFill>
                <a:schemeClr val="accent2">
                  <a:lumMod val="40000"/>
                  <a:lumOff val="60000"/>
                </a:schemeClr>
              </a:solidFill>
              <a:ln w="57150" algn="ctr">
                <a:solidFill>
                  <a:srgbClr val="FF0066"/>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ambria" panose="02040503050406030204" pitchFamily="18" charset="0"/>
                    <a:ea typeface="Cambria" panose="02040503050406030204" pitchFamily="18" charset="0"/>
                  </a:rPr>
                  <a:t>BAJAS</a:t>
                </a:r>
              </a:p>
            </p:txBody>
          </p:sp>
          <p:sp>
            <p:nvSpPr>
              <p:cNvPr id="150537" name="Rectangle 9"/>
              <p:cNvSpPr>
                <a:spLocks noChangeArrowheads="1"/>
              </p:cNvSpPr>
              <p:nvPr/>
            </p:nvSpPr>
            <p:spPr bwMode="auto">
              <a:xfrm>
                <a:off x="3424" y="1797"/>
                <a:ext cx="1724" cy="1270"/>
              </a:xfrm>
              <a:prstGeom prst="rect">
                <a:avLst/>
              </a:prstGeom>
              <a:grpFill/>
              <a:ln w="57150" algn="ctr">
                <a:solidFill>
                  <a:srgbClr val="FF0066"/>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LARINGE</a:t>
                </a:r>
              </a:p>
              <a:p>
                <a:pPr algn="ctr">
                  <a:defRPr/>
                </a:pPr>
                <a:r>
                  <a:rPr lang="es-ES" sz="2000" b="1" dirty="0">
                    <a:solidFill>
                      <a:srgbClr val="000000"/>
                    </a:solidFill>
                    <a:latin typeface="Cambria" panose="02040503050406030204" pitchFamily="18" charset="0"/>
                    <a:ea typeface="Cambria" panose="02040503050406030204" pitchFamily="18" charset="0"/>
                  </a:rPr>
                  <a:t>TRÁQUEA</a:t>
                </a:r>
              </a:p>
              <a:p>
                <a:pPr algn="ctr">
                  <a:defRPr/>
                </a:pPr>
                <a:r>
                  <a:rPr lang="es-ES" sz="2000" b="1" dirty="0">
                    <a:solidFill>
                      <a:srgbClr val="000000"/>
                    </a:solidFill>
                    <a:latin typeface="Cambria" panose="02040503050406030204" pitchFamily="18" charset="0"/>
                    <a:ea typeface="Cambria" panose="02040503050406030204" pitchFamily="18" charset="0"/>
                  </a:rPr>
                  <a:t>BRONQUIOS</a:t>
                </a:r>
              </a:p>
              <a:p>
                <a:pPr algn="ctr">
                  <a:defRPr/>
                </a:pPr>
                <a:r>
                  <a:rPr lang="es-ES" sz="2000" b="1" dirty="0">
                    <a:solidFill>
                      <a:srgbClr val="000000"/>
                    </a:solidFill>
                    <a:latin typeface="Cambria" panose="02040503050406030204" pitchFamily="18" charset="0"/>
                    <a:ea typeface="Cambria" panose="02040503050406030204" pitchFamily="18" charset="0"/>
                  </a:rPr>
                  <a:t>(</a:t>
                </a:r>
                <a:r>
                  <a:rPr lang="es-ES" sz="2000" b="1" dirty="0" err="1">
                    <a:solidFill>
                      <a:srgbClr val="000000"/>
                    </a:solidFill>
                    <a:latin typeface="Cambria" panose="02040503050406030204" pitchFamily="18" charset="0"/>
                    <a:ea typeface="Cambria" panose="02040503050406030204" pitchFamily="18" charset="0"/>
                  </a:rPr>
                  <a:t>Extrapulmonares</a:t>
                </a:r>
                <a:r>
                  <a:rPr lang="es-ES" sz="2000" b="1" dirty="0">
                    <a:solidFill>
                      <a:srgbClr val="000000"/>
                    </a:solidFill>
                    <a:latin typeface="Cambria" panose="02040503050406030204" pitchFamily="18" charset="0"/>
                    <a:ea typeface="Cambria" panose="02040503050406030204" pitchFamily="18" charset="0"/>
                  </a:rPr>
                  <a:t> e</a:t>
                </a:r>
              </a:p>
              <a:p>
                <a:pPr algn="ctr">
                  <a:defRPr/>
                </a:pPr>
                <a:r>
                  <a:rPr lang="es-ES" sz="2000" b="1" dirty="0" err="1">
                    <a:solidFill>
                      <a:srgbClr val="000000"/>
                    </a:solidFill>
                    <a:latin typeface="Cambria" panose="02040503050406030204" pitchFamily="18" charset="0"/>
                    <a:ea typeface="Cambria" panose="02040503050406030204" pitchFamily="18" charset="0"/>
                  </a:rPr>
                  <a:t>Intrapulmonares</a:t>
                </a:r>
                <a:r>
                  <a:rPr lang="es-ES" b="1" dirty="0">
                    <a:solidFill>
                      <a:srgbClr val="000000"/>
                    </a:solidFill>
                    <a:latin typeface="Cambria" panose="02040503050406030204" pitchFamily="18" charset="0"/>
                    <a:ea typeface="Cambria" panose="02040503050406030204" pitchFamily="18" charset="0"/>
                  </a:rPr>
                  <a:t>)</a:t>
                </a:r>
              </a:p>
            </p:txBody>
          </p:sp>
          <p:sp>
            <p:nvSpPr>
              <p:cNvPr id="23564" name="Line 12"/>
              <p:cNvSpPr>
                <a:spLocks noChangeShapeType="1"/>
              </p:cNvSpPr>
              <p:nvPr/>
            </p:nvSpPr>
            <p:spPr bwMode="auto">
              <a:xfrm>
                <a:off x="2064" y="1797"/>
                <a:ext cx="317" cy="363"/>
              </a:xfrm>
              <a:prstGeom prst="line">
                <a:avLst/>
              </a:prstGeom>
              <a:grpFill/>
              <a:ln w="57150">
                <a:solidFill>
                  <a:srgbClr val="FF0066"/>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grpSp>
        <p:sp>
          <p:nvSpPr>
            <p:cNvPr id="23561" name="Line 16"/>
            <p:cNvSpPr>
              <a:spLocks noChangeShapeType="1"/>
            </p:cNvSpPr>
            <p:nvPr/>
          </p:nvSpPr>
          <p:spPr bwMode="auto">
            <a:xfrm>
              <a:off x="3077" y="2387"/>
              <a:ext cx="318" cy="0"/>
            </a:xfrm>
            <a:prstGeom prst="line">
              <a:avLst/>
            </a:prstGeom>
            <a:grpFill/>
            <a:ln w="57150">
              <a:solidFill>
                <a:srgbClr val="FF0066"/>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70064786"/>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193" y="2152650"/>
            <a:ext cx="7709557" cy="457922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50" y="1042988"/>
            <a:ext cx="5560046" cy="4049439"/>
          </a:xfrm>
          <a:prstGeom prst="rect">
            <a:avLst/>
          </a:prstGeom>
        </p:spPr>
      </p:pic>
      <p:sp>
        <p:nvSpPr>
          <p:cNvPr id="6" name="Rectangle 6"/>
          <p:cNvSpPr>
            <a:spLocks noChangeArrowheads="1"/>
          </p:cNvSpPr>
          <p:nvPr/>
        </p:nvSpPr>
        <p:spPr bwMode="auto">
          <a:xfrm>
            <a:off x="1538288" y="-100013"/>
            <a:ext cx="8229600" cy="1143001"/>
          </a:xfrm>
          <a:prstGeom prst="rect">
            <a:avLst/>
          </a:prstGeom>
          <a:noFill/>
          <a:ln>
            <a:noFill/>
          </a:ln>
          <a:effectLst/>
          <a:extLst/>
        </p:spPr>
        <p:txBody>
          <a:bodyPr anchor="ctr"/>
          <a:lstStyle/>
          <a:p>
            <a:pPr algn="ctr">
              <a:defRPr/>
            </a:pPr>
            <a:r>
              <a:rPr lang="es-ES" sz="3600" b="1" dirty="0">
                <a:latin typeface="Cambria" panose="02040503050406030204" pitchFamily="18" charset="0"/>
                <a:ea typeface="Cambria" panose="02040503050406030204" pitchFamily="18" charset="0"/>
              </a:rPr>
              <a:t>Epitelio </a:t>
            </a:r>
            <a:r>
              <a:rPr lang="es-ES" sz="3600" b="1" dirty="0" err="1">
                <a:latin typeface="Cambria" panose="02040503050406030204" pitchFamily="18" charset="0"/>
                <a:ea typeface="Cambria" panose="02040503050406030204" pitchFamily="18" charset="0"/>
              </a:rPr>
              <a:t>Bronquiolar</a:t>
            </a:r>
            <a:r>
              <a:rPr lang="es-ES" sz="3600" b="1"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6520680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ronquiolo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532628"/>
            <a:ext cx="4902200" cy="3061848"/>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55568" y="0"/>
            <a:ext cx="10834880" cy="1569660"/>
          </a:xfrm>
          <a:prstGeom prst="rect">
            <a:avLst/>
          </a:prstGeom>
          <a:noFill/>
        </p:spPr>
        <p:txBody>
          <a:bodyPr wrap="square" rtlCol="0">
            <a:spAutoFit/>
          </a:bodyPr>
          <a:lstStyle/>
          <a:p>
            <a:pPr algn="just">
              <a:lnSpc>
                <a:spcPct val="150000"/>
              </a:lnSpc>
            </a:pPr>
            <a:r>
              <a:rPr lang="es-ES" sz="2400" b="1" dirty="0" smtClean="0">
                <a:solidFill>
                  <a:srgbClr val="002060"/>
                </a:solidFill>
                <a:latin typeface="Cambria" panose="02040503050406030204" pitchFamily="18" charset="0"/>
                <a:ea typeface="Cambria" panose="02040503050406030204" pitchFamily="18" charset="0"/>
              </a:rPr>
              <a:t>BRONQUIOLOS TERMINALES:</a:t>
            </a:r>
          </a:p>
          <a:p>
            <a:pPr marL="342900" indent="-342900" algn="just">
              <a:buFont typeface="Wingdings" panose="05000000000000000000" pitchFamily="2" charset="2"/>
              <a:buChar char="ü"/>
            </a:pPr>
            <a:r>
              <a:rPr lang="es-ES" sz="2000" dirty="0">
                <a:latin typeface="Cambria" panose="02040503050406030204" pitchFamily="18" charset="0"/>
                <a:ea typeface="Cambria" panose="02040503050406030204" pitchFamily="18" charset="0"/>
              </a:rPr>
              <a:t>R</a:t>
            </a:r>
            <a:r>
              <a:rPr lang="es-ES" sz="2000" dirty="0" smtClean="0">
                <a:latin typeface="Cambria" panose="02040503050406030204" pitchFamily="18" charset="0"/>
                <a:ea typeface="Cambria" panose="02040503050406030204" pitchFamily="18" charset="0"/>
              </a:rPr>
              <a:t>amas más pequeñas que emiten los bronquiolos </a:t>
            </a:r>
          </a:p>
          <a:p>
            <a:pPr marL="342900" indent="-342900" algn="just">
              <a:buFont typeface="Wingdings" panose="05000000000000000000" pitchFamily="2" charset="2"/>
              <a:buChar char="ü"/>
            </a:pPr>
            <a:r>
              <a:rPr lang="es-ES" sz="2000" dirty="0">
                <a:latin typeface="Cambria" panose="02040503050406030204" pitchFamily="18" charset="0"/>
                <a:ea typeface="Cambria" panose="02040503050406030204" pitchFamily="18" charset="0"/>
              </a:rPr>
              <a:t>C</a:t>
            </a:r>
            <a:r>
              <a:rPr lang="es-ES" sz="2000" dirty="0" smtClean="0">
                <a:latin typeface="Cambria" panose="02040503050406030204" pitchFamily="18" charset="0"/>
                <a:ea typeface="Cambria" panose="02040503050406030204" pitchFamily="18" charset="0"/>
              </a:rPr>
              <a:t>onstituyen el final de las vías conductoras del sistema respiratorio.</a:t>
            </a:r>
          </a:p>
          <a:p>
            <a:pPr marL="342900" indent="-342900" algn="just">
              <a:buFont typeface="Wingdings" panose="05000000000000000000" pitchFamily="2" charset="2"/>
              <a:buChar char="ü"/>
            </a:pPr>
            <a:r>
              <a:rPr lang="es-ES" sz="2000" dirty="0" smtClean="0">
                <a:latin typeface="Cambria" panose="02040503050406030204" pitchFamily="18" charset="0"/>
                <a:ea typeface="Cambria" panose="02040503050406030204" pitchFamily="18" charset="0"/>
              </a:rPr>
              <a:t>Se dividen para dar lugar al bronquiolo respiratorio</a:t>
            </a:r>
            <a:endParaRPr lang="es-ES" sz="2000" dirty="0">
              <a:latin typeface="Cambria" panose="02040503050406030204" pitchFamily="18" charset="0"/>
              <a:ea typeface="Cambria" panose="02040503050406030204" pitchFamily="18" charset="0"/>
            </a:endParaRPr>
          </a:p>
        </p:txBody>
      </p:sp>
      <p:pic>
        <p:nvPicPr>
          <p:cNvPr id="4" name="Imagen 3"/>
          <p:cNvPicPr>
            <a:picLocks noChangeAspect="1"/>
          </p:cNvPicPr>
          <p:nvPr/>
        </p:nvPicPr>
        <p:blipFill>
          <a:blip r:embed="rId4"/>
          <a:stretch>
            <a:fillRect/>
          </a:stretch>
        </p:blipFill>
        <p:spPr>
          <a:xfrm>
            <a:off x="4425950" y="1639243"/>
            <a:ext cx="7766050" cy="3979564"/>
          </a:xfrm>
          <a:prstGeom prst="rect">
            <a:avLst/>
          </a:prstGeom>
        </p:spPr>
      </p:pic>
      <p:grpSp>
        <p:nvGrpSpPr>
          <p:cNvPr id="6" name="Group 14"/>
          <p:cNvGrpSpPr>
            <a:grpSpLocks/>
          </p:cNvGrpSpPr>
          <p:nvPr/>
        </p:nvGrpSpPr>
        <p:grpSpPr bwMode="auto">
          <a:xfrm>
            <a:off x="3705226" y="5281275"/>
            <a:ext cx="3738563" cy="1162050"/>
            <a:chOff x="3198" y="3158"/>
            <a:chExt cx="2355" cy="732"/>
          </a:xfrm>
        </p:grpSpPr>
        <p:sp>
          <p:nvSpPr>
            <p:cNvPr id="7" name="Text Box 8"/>
            <p:cNvSpPr txBox="1">
              <a:spLocks noChangeArrowheads="1"/>
            </p:cNvSpPr>
            <p:nvPr/>
          </p:nvSpPr>
          <p:spPr bwMode="auto">
            <a:xfrm>
              <a:off x="4241" y="3430"/>
              <a:ext cx="1312" cy="460"/>
            </a:xfrm>
            <a:prstGeom prst="rect">
              <a:avLst/>
            </a:prstGeom>
            <a:noFill/>
            <a:ln w="28575">
              <a:solidFill>
                <a:srgbClr val="141100"/>
              </a:solidFill>
              <a:miter lim="800000"/>
              <a:headEnd/>
              <a:tailEnd/>
            </a:ln>
            <a:effectLst/>
            <a:extLst/>
          </p:spPr>
          <p:txBody>
            <a:bodyPr>
              <a:spAutoFit/>
            </a:bodyPr>
            <a:lstStyle/>
            <a:p>
              <a:pPr algn="ctr">
                <a:defRPr/>
              </a:pPr>
              <a:r>
                <a:rPr lang="es-ES" sz="2000">
                  <a:latin typeface="Cambria" panose="02040503050406030204" pitchFamily="18" charset="0"/>
                  <a:ea typeface="Cambria" panose="02040503050406030204" pitchFamily="18" charset="0"/>
                </a:rPr>
                <a:t>Capa Muscular </a:t>
              </a:r>
            </a:p>
            <a:p>
              <a:pPr algn="ctr">
                <a:defRPr/>
              </a:pPr>
              <a:r>
                <a:rPr lang="es-ES" sz="2000">
                  <a:latin typeface="Cambria" panose="02040503050406030204" pitchFamily="18" charset="0"/>
                  <a:ea typeface="Cambria" panose="02040503050406030204" pitchFamily="18" charset="0"/>
                </a:rPr>
                <a:t>fina</a:t>
              </a:r>
            </a:p>
          </p:txBody>
        </p:sp>
        <p:sp>
          <p:nvSpPr>
            <p:cNvPr id="8" name="Line 10"/>
            <p:cNvSpPr>
              <a:spLocks noChangeShapeType="1"/>
            </p:cNvSpPr>
            <p:nvPr/>
          </p:nvSpPr>
          <p:spPr bwMode="auto">
            <a:xfrm flipH="1" flipV="1">
              <a:off x="3198" y="3158"/>
              <a:ext cx="1043" cy="40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9" name="Group 13"/>
          <p:cNvGrpSpPr>
            <a:grpSpLocks/>
          </p:cNvGrpSpPr>
          <p:nvPr/>
        </p:nvGrpSpPr>
        <p:grpSpPr bwMode="auto">
          <a:xfrm>
            <a:off x="681438" y="2157413"/>
            <a:ext cx="2482850" cy="1908175"/>
            <a:chOff x="1361" y="1095"/>
            <a:chExt cx="1564" cy="1202"/>
          </a:xfrm>
        </p:grpSpPr>
        <p:sp>
          <p:nvSpPr>
            <p:cNvPr id="10" name="Text Box 11"/>
            <p:cNvSpPr txBox="1">
              <a:spLocks noChangeArrowheads="1"/>
            </p:cNvSpPr>
            <p:nvPr/>
          </p:nvSpPr>
          <p:spPr bwMode="auto">
            <a:xfrm>
              <a:off x="1361" y="1095"/>
              <a:ext cx="929" cy="652"/>
            </a:xfrm>
            <a:prstGeom prst="rect">
              <a:avLst/>
            </a:prstGeom>
            <a:noFill/>
            <a:ln w="28575">
              <a:solidFill>
                <a:srgbClr val="141100"/>
              </a:solidFill>
              <a:miter lim="800000"/>
              <a:headEnd/>
              <a:tailEnd/>
            </a:ln>
            <a:effectLst/>
            <a:extLst/>
          </p:spPr>
          <p:txBody>
            <a:bodyPr>
              <a:spAutoFit/>
            </a:bodyPr>
            <a:lstStyle/>
            <a:p>
              <a:pPr algn="ctr">
                <a:defRPr/>
              </a:pPr>
              <a:r>
                <a:rPr lang="es-ES" sz="2000">
                  <a:latin typeface="Cambria" panose="02040503050406030204" pitchFamily="18" charset="0"/>
                  <a:ea typeface="Cambria" panose="02040503050406030204" pitchFamily="18" charset="0"/>
                </a:rPr>
                <a:t>Epitelio</a:t>
              </a:r>
            </a:p>
            <a:p>
              <a:pPr algn="ctr">
                <a:defRPr/>
              </a:pPr>
              <a:r>
                <a:rPr lang="es-ES" sz="2000">
                  <a:latin typeface="Cambria" panose="02040503050406030204" pitchFamily="18" charset="0"/>
                  <a:ea typeface="Cambria" panose="02040503050406030204" pitchFamily="18" charset="0"/>
                </a:rPr>
                <a:t>Simple Cúbico</a:t>
              </a:r>
            </a:p>
          </p:txBody>
        </p:sp>
        <p:sp>
          <p:nvSpPr>
            <p:cNvPr id="11" name="Line 12"/>
            <p:cNvSpPr>
              <a:spLocks noChangeShapeType="1"/>
            </p:cNvSpPr>
            <p:nvPr/>
          </p:nvSpPr>
          <p:spPr bwMode="auto">
            <a:xfrm>
              <a:off x="2290" y="1747"/>
              <a:ext cx="635" cy="550"/>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403352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745817"/>
            <a:ext cx="5620009" cy="4788199"/>
          </a:xfrm>
          <a:prstGeom prst="rect">
            <a:avLst/>
          </a:prstGeom>
        </p:spPr>
      </p:pic>
      <p:sp>
        <p:nvSpPr>
          <p:cNvPr id="3" name="CuadroTexto 2"/>
          <p:cNvSpPr txBox="1"/>
          <p:nvPr/>
        </p:nvSpPr>
        <p:spPr>
          <a:xfrm>
            <a:off x="455568" y="0"/>
            <a:ext cx="10834880" cy="577787"/>
          </a:xfrm>
          <a:prstGeom prst="rect">
            <a:avLst/>
          </a:prstGeom>
          <a:noFill/>
        </p:spPr>
        <p:txBody>
          <a:bodyPr wrap="square" rtlCol="0">
            <a:spAutoFit/>
          </a:bodyPr>
          <a:lstStyle/>
          <a:p>
            <a:pPr algn="just">
              <a:lnSpc>
                <a:spcPct val="150000"/>
              </a:lnSpc>
            </a:pPr>
            <a:r>
              <a:rPr lang="es-ES" sz="2400" b="1" dirty="0" smtClean="0">
                <a:solidFill>
                  <a:srgbClr val="002060"/>
                </a:solidFill>
                <a:latin typeface="Cambria" panose="02040503050406030204" pitchFamily="18" charset="0"/>
                <a:ea typeface="Cambria" panose="02040503050406030204" pitchFamily="18" charset="0"/>
              </a:rPr>
              <a:t>BRONQUIOLOS TERMINALES</a:t>
            </a:r>
          </a:p>
        </p:txBody>
      </p:sp>
      <p:pic>
        <p:nvPicPr>
          <p:cNvPr id="4" name="Picture 4" descr="bronquiolo resp y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172" y="917585"/>
            <a:ext cx="6136428" cy="4616432"/>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17"/>
          <p:cNvGrpSpPr>
            <a:grpSpLocks/>
          </p:cNvGrpSpPr>
          <p:nvPr/>
        </p:nvGrpSpPr>
        <p:grpSpPr bwMode="auto">
          <a:xfrm>
            <a:off x="5568951" y="223839"/>
            <a:ext cx="2395538" cy="973137"/>
            <a:chOff x="340" y="141"/>
            <a:chExt cx="1509" cy="613"/>
          </a:xfrm>
        </p:grpSpPr>
        <p:sp>
          <p:nvSpPr>
            <p:cNvPr id="6" name="Text Box 5"/>
            <p:cNvSpPr txBox="1">
              <a:spLocks noChangeArrowheads="1"/>
            </p:cNvSpPr>
            <p:nvPr/>
          </p:nvSpPr>
          <p:spPr bwMode="auto">
            <a:xfrm>
              <a:off x="340" y="141"/>
              <a:ext cx="1509"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latin typeface="Cambria" panose="02040503050406030204" pitchFamily="18" charset="0"/>
                  <a:ea typeface="Cambria" panose="02040503050406030204" pitchFamily="18" charset="0"/>
                </a:rPr>
                <a:t>Bronquiolo terminal</a:t>
              </a:r>
            </a:p>
          </p:txBody>
        </p:sp>
        <p:sp>
          <p:nvSpPr>
            <p:cNvPr id="7" name="Line 10"/>
            <p:cNvSpPr>
              <a:spLocks noChangeShapeType="1"/>
            </p:cNvSpPr>
            <p:nvPr/>
          </p:nvSpPr>
          <p:spPr bwMode="auto">
            <a:xfrm flipH="1">
              <a:off x="1111" y="391"/>
              <a:ext cx="136"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8" name="Group 18"/>
          <p:cNvGrpSpPr>
            <a:grpSpLocks/>
          </p:cNvGrpSpPr>
          <p:nvPr/>
        </p:nvGrpSpPr>
        <p:grpSpPr bwMode="auto">
          <a:xfrm>
            <a:off x="7188350" y="2914650"/>
            <a:ext cx="2782888" cy="3313113"/>
            <a:chOff x="2913" y="-1720"/>
            <a:chExt cx="1753" cy="2087"/>
          </a:xfrm>
        </p:grpSpPr>
        <p:sp>
          <p:nvSpPr>
            <p:cNvPr id="9" name="Text Box 6"/>
            <p:cNvSpPr txBox="1">
              <a:spLocks noChangeArrowheads="1"/>
            </p:cNvSpPr>
            <p:nvPr/>
          </p:nvSpPr>
          <p:spPr bwMode="auto">
            <a:xfrm>
              <a:off x="2913" y="115"/>
              <a:ext cx="1753"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latin typeface="Cambria" panose="02040503050406030204" pitchFamily="18" charset="0"/>
                  <a:ea typeface="Cambria" panose="02040503050406030204" pitchFamily="18" charset="0"/>
                </a:rPr>
                <a:t>Bronquiolo respiratorio</a:t>
              </a:r>
            </a:p>
          </p:txBody>
        </p:sp>
        <p:sp>
          <p:nvSpPr>
            <p:cNvPr id="10" name="Line 11"/>
            <p:cNvSpPr>
              <a:spLocks noChangeShapeType="1"/>
            </p:cNvSpPr>
            <p:nvPr/>
          </p:nvSpPr>
          <p:spPr bwMode="auto">
            <a:xfrm flipV="1">
              <a:off x="2913" y="-1720"/>
              <a:ext cx="630" cy="1835"/>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Tree>
    <p:extLst>
      <p:ext uri="{BB962C8B-B14F-4D97-AF65-F5344CB8AC3E}">
        <p14:creationId xmlns:p14="http://schemas.microsoft.com/office/powerpoint/2010/main" val="28235872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Arbol Bronquial">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476251"/>
            <a:ext cx="5040312" cy="583247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7137400" y="2349500"/>
            <a:ext cx="35639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S" sz="2400" b="1"/>
              <a:t>Disposición del árbol</a:t>
            </a:r>
          </a:p>
          <a:p>
            <a:pPr algn="ctr" eaLnBrk="1" hangingPunct="1"/>
            <a:r>
              <a:rPr lang="es-ES" altLang="es-ES" sz="2400" b="1"/>
              <a:t>bronquial en el pulmón</a:t>
            </a:r>
          </a:p>
          <a:p>
            <a:pPr algn="ctr" eaLnBrk="1" hangingPunct="1"/>
            <a:r>
              <a:rPr lang="es-ES" altLang="es-ES" sz="2400" b="1"/>
              <a:t>derecho</a:t>
            </a:r>
          </a:p>
          <a:p>
            <a:pPr algn="ctr" eaLnBrk="1" hangingPunct="1"/>
            <a:r>
              <a:rPr lang="es-ES" altLang="es-ES" sz="2400" b="1"/>
              <a:t>(estudio contrastado)</a:t>
            </a:r>
          </a:p>
        </p:txBody>
      </p:sp>
    </p:spTree>
    <p:extLst>
      <p:ext uri="{BB962C8B-B14F-4D97-AF65-F5344CB8AC3E}">
        <p14:creationId xmlns:p14="http://schemas.microsoft.com/office/powerpoint/2010/main" val="885264751"/>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9477" y="1313636"/>
            <a:ext cx="5754043" cy="4603234"/>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1504136"/>
            <a:ext cx="5238750" cy="3609975"/>
          </a:xfrm>
          <a:prstGeom prst="rect">
            <a:avLst/>
          </a:prstGeom>
        </p:spPr>
      </p:pic>
    </p:spTree>
    <p:extLst>
      <p:ext uri="{BB962C8B-B14F-4D97-AF65-F5344CB8AC3E}">
        <p14:creationId xmlns:p14="http://schemas.microsoft.com/office/powerpoint/2010/main" val="15102620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lamada ovalada 2"/>
          <p:cNvSpPr/>
          <p:nvPr/>
        </p:nvSpPr>
        <p:spPr>
          <a:xfrm>
            <a:off x="3622040" y="344091"/>
            <a:ext cx="4271554" cy="1436914"/>
          </a:xfrm>
          <a:prstGeom prst="wedgeEllipseCallout">
            <a:avLst/>
          </a:prstGeom>
          <a:scene3d>
            <a:camera prst="orthographicFront"/>
            <a:lightRig rig="threePt" dir="t"/>
          </a:scene3d>
          <a:sp3d>
            <a:bevelT w="24130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rgbClr val="002060"/>
                </a:solidFill>
                <a:effectLst>
                  <a:outerShdw blurRad="38100" dist="38100" dir="2700000" algn="tl">
                    <a:srgbClr val="000000">
                      <a:alpha val="43137"/>
                    </a:srgbClr>
                  </a:outerShdw>
                </a:effectLst>
              </a:rPr>
              <a:t>ESTUDIO INDEPENDIENTE</a:t>
            </a:r>
            <a:endParaRPr lang="es-ES" sz="2400" b="1" dirty="0">
              <a:solidFill>
                <a:srgbClr val="002060"/>
              </a:solidFill>
              <a:effectLst>
                <a:outerShdw blurRad="38100" dist="38100" dir="2700000" algn="tl">
                  <a:srgbClr val="000000">
                    <a:alpha val="43137"/>
                  </a:srgbClr>
                </a:outerShdw>
              </a:effectLst>
            </a:endParaRPr>
          </a:p>
        </p:txBody>
      </p:sp>
      <p:sp>
        <p:nvSpPr>
          <p:cNvPr id="4" name="CuadroTexto 3"/>
          <p:cNvSpPr txBox="1"/>
          <p:nvPr/>
        </p:nvSpPr>
        <p:spPr>
          <a:xfrm>
            <a:off x="990599" y="2222500"/>
            <a:ext cx="9740901" cy="2862322"/>
          </a:xfrm>
          <a:prstGeom prst="rect">
            <a:avLst/>
          </a:prstGeom>
          <a:noFill/>
        </p:spPr>
        <p:txBody>
          <a:bodyPr wrap="square" rtlCol="0">
            <a:spAutoFit/>
          </a:bodyPr>
          <a:lstStyle/>
          <a:p>
            <a:pPr marL="457200" indent="-457200" algn="just">
              <a:lnSpc>
                <a:spcPct val="150000"/>
              </a:lnSpc>
              <a:buAutoNum type="arabicPeriod"/>
            </a:pPr>
            <a:r>
              <a:rPr lang="es-ES" sz="24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erdana" panose="020B0604030504040204" pitchFamily="34" charset="0"/>
              </a:rPr>
              <a:t>REALIZAR UN CUADRO COMPARATIVO DE LAS CARACTERÍSTICAS MORFOFUNCIONALES  ENTRE  BRONQUIO EXTRAPULMONAR Y BRONQUIO INTRAPULMONAR</a:t>
            </a:r>
          </a:p>
          <a:p>
            <a:pPr algn="just">
              <a:lnSpc>
                <a:spcPct val="150000"/>
              </a:lnSpc>
            </a:pPr>
            <a:endParaRPr lang="es-ES" sz="24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erdana" panose="020B0604030504040204" pitchFamily="34" charset="0"/>
            </a:endParaRPr>
          </a:p>
          <a:p>
            <a:pPr algn="just">
              <a:lnSpc>
                <a:spcPct val="150000"/>
              </a:lnSpc>
            </a:pPr>
            <a:r>
              <a:rPr lang="es-ES" sz="2400" b="1" dirty="0"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erdana" panose="020B0604030504040204" pitchFamily="34" charset="0"/>
              </a:rPr>
              <a:t>2. CARACTERÍSTICAS DE LAS CÉLULAS DEL EPITELIO RESPIRATORIO.</a:t>
            </a:r>
            <a:endParaRPr lang="es-ES"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erdana" panose="020B0604030504040204" pitchFamily="34" charset="0"/>
            </a:endParaRPr>
          </a:p>
        </p:txBody>
      </p:sp>
      <p:pic>
        <p:nvPicPr>
          <p:cNvPr id="5" name="Picture 33" descr="wxivbiy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501" y="158580"/>
            <a:ext cx="1754187" cy="1622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3" descr="hgbakdy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8263" y="96071"/>
            <a:ext cx="8223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8522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040129" y="738051"/>
            <a:ext cx="6903722" cy="3252652"/>
          </a:xfrm>
          <a:prstGeom prst="roundRect">
            <a:avLst/>
          </a:prstGeom>
          <a:scene3d>
            <a:camera prst="orthographicFront"/>
            <a:lightRig rig="threePt" dir="t"/>
          </a:scene3d>
          <a:sp3d>
            <a:bevelT w="266700" h="1333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b="1" dirty="0" smtClean="0">
                <a:solidFill>
                  <a:srgbClr val="002060"/>
                </a:solidFill>
                <a:latin typeface="Cambria" panose="02040503050406030204" pitchFamily="18" charset="0"/>
                <a:ea typeface="Cambria" panose="02040503050406030204" pitchFamily="18" charset="0"/>
              </a:rPr>
              <a:t>PORCIÓN RESPIRATORIA</a:t>
            </a:r>
          </a:p>
        </p:txBody>
      </p:sp>
      <p:pic>
        <p:nvPicPr>
          <p:cNvPr id="3" name="Picture 2" descr="Lobulillo pulmon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7046" y="2819672"/>
            <a:ext cx="3255854" cy="304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6662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tree bronch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0" y="2885280"/>
            <a:ext cx="5460726" cy="397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Oval 2"/>
          <p:cNvSpPr>
            <a:spLocks noChangeArrowheads="1"/>
          </p:cNvSpPr>
          <p:nvPr/>
        </p:nvSpPr>
        <p:spPr bwMode="auto">
          <a:xfrm>
            <a:off x="1524001" y="260350"/>
            <a:ext cx="3959225" cy="649288"/>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BRONQUIO PRINCIPAL</a:t>
            </a:r>
          </a:p>
        </p:txBody>
      </p:sp>
      <p:sp>
        <p:nvSpPr>
          <p:cNvPr id="227331" name="Oval 3"/>
          <p:cNvSpPr>
            <a:spLocks noChangeArrowheads="1"/>
          </p:cNvSpPr>
          <p:nvPr/>
        </p:nvSpPr>
        <p:spPr bwMode="auto">
          <a:xfrm>
            <a:off x="2640014" y="1052514"/>
            <a:ext cx="3959225" cy="649287"/>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BRONQUIO LOBULAR</a:t>
            </a:r>
          </a:p>
        </p:txBody>
      </p:sp>
      <p:sp>
        <p:nvSpPr>
          <p:cNvPr id="227332" name="Oval 4"/>
          <p:cNvSpPr>
            <a:spLocks noChangeArrowheads="1"/>
          </p:cNvSpPr>
          <p:nvPr/>
        </p:nvSpPr>
        <p:spPr bwMode="auto">
          <a:xfrm>
            <a:off x="3432176" y="1916114"/>
            <a:ext cx="3959225" cy="649287"/>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BRONQUIO SEGMENTARIO</a:t>
            </a:r>
          </a:p>
        </p:txBody>
      </p:sp>
      <p:sp>
        <p:nvSpPr>
          <p:cNvPr id="227333" name="Oval 5"/>
          <p:cNvSpPr>
            <a:spLocks noChangeArrowheads="1"/>
          </p:cNvSpPr>
          <p:nvPr/>
        </p:nvSpPr>
        <p:spPr bwMode="auto">
          <a:xfrm>
            <a:off x="4224339" y="2708275"/>
            <a:ext cx="3959225" cy="649288"/>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BRONQUIO LOBULILLAR</a:t>
            </a:r>
          </a:p>
        </p:txBody>
      </p:sp>
      <p:sp>
        <p:nvSpPr>
          <p:cNvPr id="227334" name="Oval 6"/>
          <p:cNvSpPr>
            <a:spLocks noChangeArrowheads="1"/>
          </p:cNvSpPr>
          <p:nvPr/>
        </p:nvSpPr>
        <p:spPr bwMode="auto">
          <a:xfrm>
            <a:off x="4800601" y="3500439"/>
            <a:ext cx="3959225" cy="649287"/>
          </a:xfrm>
          <a:prstGeom prst="ellipse">
            <a:avLst/>
          </a:prstGeom>
          <a:solidFill>
            <a:schemeClr val="accent2">
              <a:lumMod val="60000"/>
              <a:lumOff val="4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BRONQUIOLO TERMINAL</a:t>
            </a:r>
          </a:p>
        </p:txBody>
      </p:sp>
      <p:sp>
        <p:nvSpPr>
          <p:cNvPr id="227335" name="Oval 7"/>
          <p:cNvSpPr>
            <a:spLocks noChangeArrowheads="1"/>
          </p:cNvSpPr>
          <p:nvPr/>
        </p:nvSpPr>
        <p:spPr bwMode="auto">
          <a:xfrm>
            <a:off x="5303839" y="4365625"/>
            <a:ext cx="3959225" cy="649288"/>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BRONQUIOLO RESPIRATORIO</a:t>
            </a:r>
          </a:p>
        </p:txBody>
      </p:sp>
      <p:sp>
        <p:nvSpPr>
          <p:cNvPr id="227336" name="Oval 8"/>
          <p:cNvSpPr>
            <a:spLocks noChangeArrowheads="1"/>
          </p:cNvSpPr>
          <p:nvPr/>
        </p:nvSpPr>
        <p:spPr bwMode="auto">
          <a:xfrm>
            <a:off x="6167439" y="5157789"/>
            <a:ext cx="3959225" cy="649287"/>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CONDUCTO ALVEOLAR</a:t>
            </a:r>
          </a:p>
        </p:txBody>
      </p:sp>
      <p:sp>
        <p:nvSpPr>
          <p:cNvPr id="227337" name="Oval 9"/>
          <p:cNvSpPr>
            <a:spLocks noChangeArrowheads="1"/>
          </p:cNvSpPr>
          <p:nvPr/>
        </p:nvSpPr>
        <p:spPr bwMode="auto">
          <a:xfrm>
            <a:off x="6708776" y="5876925"/>
            <a:ext cx="3959225" cy="649288"/>
          </a:xfrm>
          <a:prstGeom prst="ellipse">
            <a:avLst/>
          </a:prstGeom>
          <a:solidFill>
            <a:schemeClr val="accent2">
              <a:lumMod val="60000"/>
              <a:lumOff val="40000"/>
            </a:schemeClr>
          </a:solidFill>
          <a:ln w="76200" algn="ctr">
            <a:solidFill>
              <a:srgbClr val="FF0000"/>
            </a:solidFill>
            <a:round/>
            <a:headEnd/>
            <a:tailEnd/>
          </a:ln>
          <a:effectLst>
            <a:outerShdw dist="107763" dir="2700000" algn="ctr" rotWithShape="0">
              <a:schemeClr val="bg2">
                <a:alpha val="50000"/>
              </a:schemeClr>
            </a:outerShdw>
          </a:effectLst>
        </p:spPr>
        <p:txBody>
          <a:bodyPr wrap="none" anchor="ctr"/>
          <a:lstStyle/>
          <a:p>
            <a:pPr algn="ctr">
              <a:defRPr/>
            </a:pPr>
            <a:r>
              <a:rPr lang="es-ES" b="1">
                <a:solidFill>
                  <a:srgbClr val="000000"/>
                </a:solidFill>
                <a:latin typeface="Cambria" panose="02040503050406030204" pitchFamily="18" charset="0"/>
                <a:ea typeface="Cambria" panose="02040503050406030204" pitchFamily="18" charset="0"/>
              </a:rPr>
              <a:t>SACO ALVEOLAR</a:t>
            </a:r>
          </a:p>
          <a:p>
            <a:pPr algn="ctr">
              <a:defRPr/>
            </a:pPr>
            <a:r>
              <a:rPr lang="es-ES" b="1">
                <a:solidFill>
                  <a:srgbClr val="000000"/>
                </a:solidFill>
                <a:latin typeface="Cambria" panose="02040503050406030204" pitchFamily="18" charset="0"/>
                <a:ea typeface="Cambria" panose="02040503050406030204" pitchFamily="18" charset="0"/>
              </a:rPr>
              <a:t>ALVÉOLOS</a:t>
            </a:r>
          </a:p>
        </p:txBody>
      </p:sp>
      <p:grpSp>
        <p:nvGrpSpPr>
          <p:cNvPr id="2" name="Group 10"/>
          <p:cNvGrpSpPr>
            <a:grpSpLocks/>
          </p:cNvGrpSpPr>
          <p:nvPr/>
        </p:nvGrpSpPr>
        <p:grpSpPr bwMode="auto">
          <a:xfrm>
            <a:off x="8824778" y="267114"/>
            <a:ext cx="3065466" cy="3860800"/>
            <a:chOff x="4558" y="0"/>
            <a:chExt cx="1931" cy="2432"/>
          </a:xfrm>
        </p:grpSpPr>
        <p:sp>
          <p:nvSpPr>
            <p:cNvPr id="85006" name="AutoShape 11"/>
            <p:cNvSpPr>
              <a:spLocks/>
            </p:cNvSpPr>
            <p:nvPr/>
          </p:nvSpPr>
          <p:spPr bwMode="auto">
            <a:xfrm>
              <a:off x="4558" y="0"/>
              <a:ext cx="272" cy="2432"/>
            </a:xfrm>
            <a:prstGeom prst="rightBrace">
              <a:avLst>
                <a:gd name="adj1" fmla="val 74510"/>
                <a:gd name="adj2" fmla="val 50000"/>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sp>
          <p:nvSpPr>
            <p:cNvPr id="85007" name="Text Box 12"/>
            <p:cNvSpPr txBox="1">
              <a:spLocks noChangeArrowheads="1"/>
            </p:cNvSpPr>
            <p:nvPr/>
          </p:nvSpPr>
          <p:spPr bwMode="auto">
            <a:xfrm>
              <a:off x="4796" y="981"/>
              <a:ext cx="1693"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latin typeface="Arial Black" panose="020B0A04020102020204" pitchFamily="34" charset="0"/>
                </a:rPr>
                <a:t>ÁRBOL</a:t>
              </a:r>
              <a:br>
                <a:rPr lang="es-ES" altLang="es-ES" b="1" dirty="0">
                  <a:latin typeface="Arial Black" panose="020B0A04020102020204" pitchFamily="34" charset="0"/>
                </a:rPr>
              </a:br>
              <a:r>
                <a:rPr lang="es-ES" altLang="es-ES" b="1" dirty="0" smtClean="0">
                  <a:latin typeface="Arial Black" panose="020B0A04020102020204" pitchFamily="34" charset="0"/>
                </a:rPr>
                <a:t>BRONQUIAL</a:t>
              </a:r>
            </a:p>
            <a:p>
              <a:pPr eaLnBrk="1" hangingPunct="1"/>
              <a:r>
                <a:rPr lang="es-MX" altLang="es-ES" b="1" dirty="0" smtClean="0">
                  <a:latin typeface="Arial Black" panose="020B0A04020102020204" pitchFamily="34" charset="0"/>
                </a:rPr>
                <a:t>Porción Conductora</a:t>
              </a:r>
              <a:endParaRPr lang="es-ES" altLang="es-ES" b="1" dirty="0">
                <a:latin typeface="Arial Black" panose="020B0A04020102020204" pitchFamily="34" charset="0"/>
              </a:endParaRPr>
            </a:p>
          </p:txBody>
        </p:sp>
      </p:grpSp>
      <p:grpSp>
        <p:nvGrpSpPr>
          <p:cNvPr id="3" name="Group 13"/>
          <p:cNvGrpSpPr>
            <a:grpSpLocks/>
          </p:cNvGrpSpPr>
          <p:nvPr/>
        </p:nvGrpSpPr>
        <p:grpSpPr bwMode="auto">
          <a:xfrm>
            <a:off x="10031633" y="4176498"/>
            <a:ext cx="2143935" cy="2349500"/>
            <a:chOff x="1145" y="2637"/>
            <a:chExt cx="1286" cy="1979"/>
          </a:xfrm>
        </p:grpSpPr>
        <p:sp>
          <p:nvSpPr>
            <p:cNvPr id="85004" name="Text Box 14"/>
            <p:cNvSpPr txBox="1">
              <a:spLocks noChangeArrowheads="1"/>
            </p:cNvSpPr>
            <p:nvPr/>
          </p:nvSpPr>
          <p:spPr bwMode="auto">
            <a:xfrm>
              <a:off x="1393" y="2717"/>
              <a:ext cx="1038"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b="1" dirty="0">
                  <a:solidFill>
                    <a:srgbClr val="FF0000"/>
                  </a:solidFill>
                  <a:latin typeface="Arial Black" panose="020B0A04020102020204" pitchFamily="34" charset="0"/>
                </a:rPr>
                <a:t>ÁRBOL </a:t>
              </a:r>
              <a:endParaRPr lang="es-ES" altLang="es-ES" b="1" dirty="0" smtClean="0">
                <a:solidFill>
                  <a:srgbClr val="FF0000"/>
                </a:solidFill>
                <a:latin typeface="Arial Black" panose="020B0A04020102020204" pitchFamily="34" charset="0"/>
              </a:endParaRPr>
            </a:p>
            <a:p>
              <a:pPr eaLnBrk="1" hangingPunct="1"/>
              <a:r>
                <a:rPr lang="es-ES" altLang="es-ES" b="1" dirty="0" smtClean="0">
                  <a:solidFill>
                    <a:srgbClr val="FF0000"/>
                  </a:solidFill>
                  <a:latin typeface="Arial Black" panose="020B0A04020102020204" pitchFamily="34" charset="0"/>
                </a:rPr>
                <a:t>ALVEOLAR</a:t>
              </a:r>
            </a:p>
            <a:p>
              <a:pPr eaLnBrk="1" hangingPunct="1"/>
              <a:r>
                <a:rPr lang="es-MX" altLang="es-ES" b="1" dirty="0" smtClean="0">
                  <a:solidFill>
                    <a:srgbClr val="FF0000"/>
                  </a:solidFill>
                  <a:latin typeface="Arial Black" panose="020B0A04020102020204" pitchFamily="34" charset="0"/>
                </a:rPr>
                <a:t>Porción </a:t>
              </a:r>
            </a:p>
            <a:p>
              <a:pPr eaLnBrk="1" hangingPunct="1"/>
              <a:r>
                <a:rPr lang="es-MX" altLang="es-ES" b="1" dirty="0" smtClean="0">
                  <a:solidFill>
                    <a:srgbClr val="FF0000"/>
                  </a:solidFill>
                  <a:latin typeface="Arial Black" panose="020B0A04020102020204" pitchFamily="34" charset="0"/>
                </a:rPr>
                <a:t>Respiratoria</a:t>
              </a:r>
              <a:endParaRPr lang="es-ES" altLang="es-ES" b="1" dirty="0">
                <a:solidFill>
                  <a:srgbClr val="FF0000"/>
                </a:solidFill>
                <a:latin typeface="Arial Black" panose="020B0A04020102020204" pitchFamily="34" charset="0"/>
              </a:endParaRPr>
            </a:p>
          </p:txBody>
        </p:sp>
        <p:sp>
          <p:nvSpPr>
            <p:cNvPr id="85005" name="AutoShape 15"/>
            <p:cNvSpPr>
              <a:spLocks/>
            </p:cNvSpPr>
            <p:nvPr/>
          </p:nvSpPr>
          <p:spPr bwMode="auto">
            <a:xfrm rot="19503691" flipH="1">
              <a:off x="1145" y="2637"/>
              <a:ext cx="246" cy="1979"/>
            </a:xfrm>
            <a:prstGeom prst="leftBrace">
              <a:avLst>
                <a:gd name="adj1" fmla="val 60631"/>
                <a:gd name="adj2" fmla="val 52882"/>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ES"/>
            </a:p>
          </p:txBody>
        </p:sp>
      </p:grpSp>
    </p:spTree>
    <p:extLst>
      <p:ext uri="{BB962C8B-B14F-4D97-AF65-F5344CB8AC3E}">
        <p14:creationId xmlns:p14="http://schemas.microsoft.com/office/powerpoint/2010/main" val="81024095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opia (2) de respzone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138" y="1571625"/>
            <a:ext cx="3916362"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3582474" y="428626"/>
            <a:ext cx="47349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_tradnl" altLang="es-ES" sz="2400" b="1" dirty="0">
                <a:latin typeface="Cambria" panose="02040503050406030204" pitchFamily="18" charset="0"/>
                <a:ea typeface="Cambria" panose="02040503050406030204" pitchFamily="18" charset="0"/>
              </a:rPr>
              <a:t>Componentes del </a:t>
            </a:r>
            <a:r>
              <a:rPr lang="es-ES_tradnl" altLang="es-ES" sz="2400" b="1" dirty="0" smtClean="0">
                <a:latin typeface="Cambria" panose="02040503050406030204" pitchFamily="18" charset="0"/>
                <a:ea typeface="Cambria" panose="02040503050406030204" pitchFamily="18" charset="0"/>
              </a:rPr>
              <a:t>Árbol Alveolar</a:t>
            </a:r>
            <a:endParaRPr lang="es-ES_tradnl" altLang="es-ES" sz="2400" b="1" dirty="0">
              <a:latin typeface="Cambria" panose="02040503050406030204" pitchFamily="18" charset="0"/>
              <a:ea typeface="Cambria" panose="02040503050406030204" pitchFamily="18" charset="0"/>
            </a:endParaRPr>
          </a:p>
          <a:p>
            <a:pPr algn="ctr" eaLnBrk="1" hangingPunct="1"/>
            <a:r>
              <a:rPr lang="es-ES_tradnl" altLang="es-ES" sz="2400" b="1" dirty="0">
                <a:solidFill>
                  <a:srgbClr val="FF0000"/>
                </a:solidFill>
                <a:latin typeface="Cambria" panose="02040503050406030204" pitchFamily="18" charset="0"/>
                <a:ea typeface="Cambria" panose="02040503050406030204" pitchFamily="18" charset="0"/>
              </a:rPr>
              <a:t>(Porción respiratoria)</a:t>
            </a:r>
            <a:endParaRPr lang="es-ES" altLang="es-ES" sz="2400" b="1" dirty="0">
              <a:solidFill>
                <a:srgbClr val="FF0000"/>
              </a:solidFill>
              <a:latin typeface="Cambria" panose="02040503050406030204" pitchFamily="18" charset="0"/>
              <a:ea typeface="Cambria" panose="02040503050406030204" pitchFamily="18" charset="0"/>
            </a:endParaRPr>
          </a:p>
        </p:txBody>
      </p:sp>
      <p:pic>
        <p:nvPicPr>
          <p:cNvPr id="880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6" y="1354139"/>
            <a:ext cx="454342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2277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386242" y="2076450"/>
            <a:ext cx="3569660" cy="4590789"/>
          </a:xfrm>
          <a:prstGeom prst="rect">
            <a:avLst/>
          </a:prstGeom>
        </p:spPr>
      </p:pic>
      <p:sp>
        <p:nvSpPr>
          <p:cNvPr id="2" name="Rectángulo 1"/>
          <p:cNvSpPr/>
          <p:nvPr/>
        </p:nvSpPr>
        <p:spPr>
          <a:xfrm>
            <a:off x="205315" y="1320293"/>
            <a:ext cx="2700670" cy="954107"/>
          </a:xfrm>
          <a:prstGeom prst="rect">
            <a:avLst/>
          </a:prstGeom>
        </p:spPr>
        <p:txBody>
          <a:bodyPr wrap="square">
            <a:spAutoFit/>
          </a:bodyPr>
          <a:lstStyle/>
          <a:p>
            <a:r>
              <a:rPr lang="es-ES"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Bronquiolo </a:t>
            </a:r>
          </a:p>
          <a:p>
            <a:r>
              <a:rPr lang="es-ES" sz="28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Respiratorio</a:t>
            </a:r>
          </a:p>
        </p:txBody>
      </p:sp>
      <p:sp>
        <p:nvSpPr>
          <p:cNvPr id="3" name="Rectángulo 2"/>
          <p:cNvSpPr/>
          <p:nvPr/>
        </p:nvSpPr>
        <p:spPr>
          <a:xfrm>
            <a:off x="2955851" y="871870"/>
            <a:ext cx="8272130" cy="1938992"/>
          </a:xfrm>
          <a:prstGeom prst="rect">
            <a:avLst/>
          </a:prstGeom>
        </p:spPr>
        <p:txBody>
          <a:bodyPr wrap="square">
            <a:spAutoFit/>
          </a:bodyPr>
          <a:lstStyle/>
          <a:p>
            <a:pPr marL="342900" indent="-342900" algn="just">
              <a:buFont typeface="Wingdings" panose="05000000000000000000" pitchFamily="2" charset="2"/>
              <a:buChar char="§"/>
            </a:pPr>
            <a:r>
              <a:rPr lang="es-ES" sz="2400" dirty="0">
                <a:latin typeface="Cambria" panose="02040503050406030204" pitchFamily="18" charset="0"/>
                <a:ea typeface="Cambria" panose="02040503050406030204" pitchFamily="18" charset="0"/>
              </a:rPr>
              <a:t>Alvéolos en su pared que van aumentando en número</a:t>
            </a:r>
          </a:p>
          <a:p>
            <a:pPr marL="342900" indent="-342900" algn="just">
              <a:buFont typeface="Wingdings" panose="05000000000000000000" pitchFamily="2" charset="2"/>
              <a:buChar char="§"/>
            </a:pPr>
            <a:r>
              <a:rPr lang="es-ES" sz="2400" dirty="0">
                <a:latin typeface="Cambria" panose="02040503050406030204" pitchFamily="18" charset="0"/>
                <a:ea typeface="Cambria" panose="02040503050406030204" pitchFamily="18" charset="0"/>
              </a:rPr>
              <a:t>Epitelio simple cúbico bajo con escasos cilios que desaparecen en los más pequeños</a:t>
            </a:r>
          </a:p>
          <a:p>
            <a:pPr marL="342900" indent="-342900" algn="just">
              <a:buFont typeface="Wingdings" panose="05000000000000000000" pitchFamily="2" charset="2"/>
              <a:buChar char="§"/>
            </a:pPr>
            <a:r>
              <a:rPr lang="es-ES" sz="2400" dirty="0">
                <a:latin typeface="Cambria" panose="02040503050406030204" pitchFamily="18" charset="0"/>
                <a:ea typeface="Cambria" panose="02040503050406030204" pitchFamily="18" charset="0"/>
              </a:rPr>
              <a:t>Fibras musculares lisas y elásticas que no constituye una túnica media bien estructurada </a:t>
            </a:r>
          </a:p>
        </p:txBody>
      </p:sp>
      <p:sp>
        <p:nvSpPr>
          <p:cNvPr id="4" name="Rectángulo 3"/>
          <p:cNvSpPr/>
          <p:nvPr/>
        </p:nvSpPr>
        <p:spPr>
          <a:xfrm>
            <a:off x="205315" y="4178152"/>
            <a:ext cx="6953693" cy="2246769"/>
          </a:xfrm>
          <a:prstGeom prst="rect">
            <a:avLst/>
          </a:prstGeom>
        </p:spPr>
        <p:txBody>
          <a:bodyPr wrap="square">
            <a:spAutoFit/>
          </a:bodyPr>
          <a:lstStyle/>
          <a:p>
            <a:r>
              <a:rPr lang="es-E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El bronquiolo </a:t>
            </a:r>
            <a:r>
              <a:rPr lang="es-ES" sz="2800" b="1" i="1" u="sng" dirty="0">
                <a:solidFill>
                  <a:srgbClr val="CC33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No</a:t>
            </a:r>
            <a:r>
              <a:rPr lang="es-E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posee:</a:t>
            </a:r>
          </a:p>
          <a:p>
            <a:r>
              <a:rPr lang="es-E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Nódulos linfáticos.</a:t>
            </a:r>
          </a:p>
          <a:p>
            <a:r>
              <a:rPr lang="es-E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 Cartílagos.</a:t>
            </a:r>
          </a:p>
          <a:p>
            <a:r>
              <a:rPr lang="es-E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 Submucosa.</a:t>
            </a:r>
          </a:p>
          <a:p>
            <a:r>
              <a:rPr lang="es-ES"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 Glándulas. </a:t>
            </a:r>
          </a:p>
        </p:txBody>
      </p:sp>
      <p:sp>
        <p:nvSpPr>
          <p:cNvPr id="5" name="Abrir llave 4"/>
          <p:cNvSpPr/>
          <p:nvPr/>
        </p:nvSpPr>
        <p:spPr>
          <a:xfrm>
            <a:off x="2552700" y="871869"/>
            <a:ext cx="303418" cy="179513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pic>
        <p:nvPicPr>
          <p:cNvPr id="6" name="Imagen 5"/>
          <p:cNvPicPr>
            <a:picLocks noChangeAspect="1"/>
          </p:cNvPicPr>
          <p:nvPr/>
        </p:nvPicPr>
        <p:blipFill>
          <a:blip r:embed="rId3"/>
          <a:stretch>
            <a:fillRect/>
          </a:stretch>
        </p:blipFill>
        <p:spPr>
          <a:xfrm>
            <a:off x="4292600" y="4714614"/>
            <a:ext cx="3238500" cy="1952625"/>
          </a:xfrm>
          <a:prstGeom prst="rect">
            <a:avLst/>
          </a:prstGeom>
        </p:spPr>
      </p:pic>
      <p:sp>
        <p:nvSpPr>
          <p:cNvPr id="12" name="Elipse 11"/>
          <p:cNvSpPr/>
          <p:nvPr/>
        </p:nvSpPr>
        <p:spPr>
          <a:xfrm rot="20247428">
            <a:off x="9949120" y="3966332"/>
            <a:ext cx="732213" cy="10076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927942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23_01Figur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36525"/>
            <a:ext cx="7462838"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5951289" y="1484313"/>
            <a:ext cx="3457576" cy="379412"/>
            <a:chOff x="1973" y="935"/>
            <a:chExt cx="2178" cy="239"/>
          </a:xfrm>
          <a:solidFill>
            <a:schemeClr val="bg2">
              <a:lumMod val="90000"/>
            </a:schemeClr>
          </a:solidFill>
        </p:grpSpPr>
        <p:sp>
          <p:nvSpPr>
            <p:cNvPr id="4" name="Text Box 6"/>
            <p:cNvSpPr txBox="1">
              <a:spLocks noChangeArrowheads="1"/>
            </p:cNvSpPr>
            <p:nvPr/>
          </p:nvSpPr>
          <p:spPr bwMode="auto">
            <a:xfrm>
              <a:off x="3379" y="935"/>
              <a:ext cx="772" cy="239"/>
            </a:xfrm>
            <a:prstGeom prst="rect">
              <a:avLst/>
            </a:prstGeom>
            <a:solidFill>
              <a:srgbClr val="FFC000"/>
            </a:solidFill>
            <a:ln w="38100" algn="ctr">
              <a:solidFill>
                <a:srgbClr val="FF0066"/>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FARINGE</a:t>
              </a:r>
            </a:p>
          </p:txBody>
        </p:sp>
        <p:sp>
          <p:nvSpPr>
            <p:cNvPr id="5" name="Line 13"/>
            <p:cNvSpPr>
              <a:spLocks noChangeShapeType="1"/>
            </p:cNvSpPr>
            <p:nvPr/>
          </p:nvSpPr>
          <p:spPr bwMode="auto">
            <a:xfrm flipH="1">
              <a:off x="1973" y="1026"/>
              <a:ext cx="1406" cy="0"/>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grpSp>
      <p:grpSp>
        <p:nvGrpSpPr>
          <p:cNvPr id="6" name="Group 35"/>
          <p:cNvGrpSpPr>
            <a:grpSpLocks/>
          </p:cNvGrpSpPr>
          <p:nvPr/>
        </p:nvGrpSpPr>
        <p:grpSpPr bwMode="auto">
          <a:xfrm>
            <a:off x="5790951" y="2768601"/>
            <a:ext cx="3775076" cy="379412"/>
            <a:chOff x="1872" y="1744"/>
            <a:chExt cx="2378" cy="239"/>
          </a:xfrm>
          <a:solidFill>
            <a:schemeClr val="bg2">
              <a:lumMod val="90000"/>
            </a:schemeClr>
          </a:solidFill>
        </p:grpSpPr>
        <p:sp>
          <p:nvSpPr>
            <p:cNvPr id="7" name="Text Box 8"/>
            <p:cNvSpPr txBox="1">
              <a:spLocks noChangeArrowheads="1"/>
            </p:cNvSpPr>
            <p:nvPr/>
          </p:nvSpPr>
          <p:spPr bwMode="auto">
            <a:xfrm>
              <a:off x="3414" y="1744"/>
              <a:ext cx="836" cy="239"/>
            </a:xfrm>
            <a:prstGeom prst="rect">
              <a:avLst/>
            </a:prstGeom>
            <a:solidFill>
              <a:schemeClr val="accent2">
                <a:lumMod val="40000"/>
                <a:lumOff val="60000"/>
              </a:schemeClr>
            </a:solidFill>
            <a:ln w="38100" algn="ctr">
              <a:solidFill>
                <a:srgbClr val="FF0066"/>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TRÁQUEA</a:t>
              </a:r>
            </a:p>
          </p:txBody>
        </p:sp>
        <p:sp>
          <p:nvSpPr>
            <p:cNvPr id="8" name="Line 15"/>
            <p:cNvSpPr>
              <a:spLocks noChangeShapeType="1"/>
            </p:cNvSpPr>
            <p:nvPr/>
          </p:nvSpPr>
          <p:spPr bwMode="auto">
            <a:xfrm flipH="1" flipV="1">
              <a:off x="1872" y="1842"/>
              <a:ext cx="1542" cy="2"/>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grpSp>
      <p:grpSp>
        <p:nvGrpSpPr>
          <p:cNvPr id="9" name="Group 37"/>
          <p:cNvGrpSpPr>
            <a:grpSpLocks/>
          </p:cNvGrpSpPr>
          <p:nvPr/>
        </p:nvGrpSpPr>
        <p:grpSpPr bwMode="auto">
          <a:xfrm>
            <a:off x="4741614" y="5360988"/>
            <a:ext cx="1955800" cy="1339850"/>
            <a:chOff x="1663" y="3616"/>
            <a:chExt cx="1232" cy="844"/>
          </a:xfrm>
          <a:solidFill>
            <a:schemeClr val="bg2">
              <a:lumMod val="90000"/>
            </a:schemeClr>
          </a:solidFill>
        </p:grpSpPr>
        <p:sp>
          <p:nvSpPr>
            <p:cNvPr id="10" name="Text Box 9"/>
            <p:cNvSpPr txBox="1">
              <a:spLocks noChangeArrowheads="1"/>
            </p:cNvSpPr>
            <p:nvPr/>
          </p:nvSpPr>
          <p:spPr bwMode="auto">
            <a:xfrm>
              <a:off x="1955" y="4221"/>
              <a:ext cx="940" cy="239"/>
            </a:xfrm>
            <a:prstGeom prst="rect">
              <a:avLst/>
            </a:prstGeom>
            <a:grpFill/>
            <a:ln w="38100" algn="ctr">
              <a:solidFill>
                <a:srgbClr val="FF0066"/>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PULMONES</a:t>
              </a:r>
            </a:p>
          </p:txBody>
        </p:sp>
        <p:sp>
          <p:nvSpPr>
            <p:cNvPr id="11" name="Line 19"/>
            <p:cNvSpPr>
              <a:spLocks noChangeShapeType="1"/>
            </p:cNvSpPr>
            <p:nvPr/>
          </p:nvSpPr>
          <p:spPr bwMode="auto">
            <a:xfrm rot="1911179" flipH="1" flipV="1">
              <a:off x="1663" y="3705"/>
              <a:ext cx="637" cy="376"/>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sp>
          <p:nvSpPr>
            <p:cNvPr id="12" name="Line 20"/>
            <p:cNvSpPr>
              <a:spLocks noChangeShapeType="1"/>
            </p:cNvSpPr>
            <p:nvPr/>
          </p:nvSpPr>
          <p:spPr bwMode="auto">
            <a:xfrm rot="5195175" flipH="1" flipV="1">
              <a:off x="2283" y="3740"/>
              <a:ext cx="595" cy="347"/>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grpSp>
      <p:grpSp>
        <p:nvGrpSpPr>
          <p:cNvPr id="13" name="Group 32"/>
          <p:cNvGrpSpPr>
            <a:grpSpLocks/>
          </p:cNvGrpSpPr>
          <p:nvPr/>
        </p:nvGrpSpPr>
        <p:grpSpPr bwMode="auto">
          <a:xfrm>
            <a:off x="7030790" y="658813"/>
            <a:ext cx="2954338" cy="379413"/>
            <a:chOff x="2653" y="415"/>
            <a:chExt cx="1861" cy="239"/>
          </a:xfrm>
          <a:solidFill>
            <a:schemeClr val="bg2">
              <a:lumMod val="90000"/>
            </a:schemeClr>
          </a:solidFill>
        </p:grpSpPr>
        <p:sp>
          <p:nvSpPr>
            <p:cNvPr id="14" name="Text Box 5"/>
            <p:cNvSpPr txBox="1">
              <a:spLocks noChangeArrowheads="1"/>
            </p:cNvSpPr>
            <p:nvPr/>
          </p:nvSpPr>
          <p:spPr bwMode="auto">
            <a:xfrm>
              <a:off x="3198" y="415"/>
              <a:ext cx="1316" cy="239"/>
            </a:xfrm>
            <a:prstGeom prst="rect">
              <a:avLst/>
            </a:prstGeom>
            <a:solidFill>
              <a:srgbClr val="FFC000"/>
            </a:solidFill>
            <a:ln w="38100" algn="ctr">
              <a:solidFill>
                <a:srgbClr val="FF0066"/>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CAVIDAD NASAL</a:t>
              </a:r>
            </a:p>
          </p:txBody>
        </p:sp>
        <p:sp>
          <p:nvSpPr>
            <p:cNvPr id="15" name="Line 21"/>
            <p:cNvSpPr>
              <a:spLocks noChangeShapeType="1"/>
            </p:cNvSpPr>
            <p:nvPr/>
          </p:nvSpPr>
          <p:spPr bwMode="auto">
            <a:xfrm flipH="1">
              <a:off x="2653" y="572"/>
              <a:ext cx="545" cy="0"/>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grpSp>
      <p:grpSp>
        <p:nvGrpSpPr>
          <p:cNvPr id="16" name="Group 34"/>
          <p:cNvGrpSpPr>
            <a:grpSpLocks/>
          </p:cNvGrpSpPr>
          <p:nvPr/>
        </p:nvGrpSpPr>
        <p:grpSpPr bwMode="auto">
          <a:xfrm>
            <a:off x="6103689" y="2276476"/>
            <a:ext cx="3233738" cy="379413"/>
            <a:chOff x="2069" y="1434"/>
            <a:chExt cx="2037" cy="239"/>
          </a:xfrm>
          <a:solidFill>
            <a:schemeClr val="bg2">
              <a:lumMod val="90000"/>
            </a:schemeClr>
          </a:solidFill>
        </p:grpSpPr>
        <p:sp>
          <p:nvSpPr>
            <p:cNvPr id="17" name="Text Box 7"/>
            <p:cNvSpPr txBox="1">
              <a:spLocks noChangeArrowheads="1"/>
            </p:cNvSpPr>
            <p:nvPr/>
          </p:nvSpPr>
          <p:spPr bwMode="auto">
            <a:xfrm>
              <a:off x="3334" y="1434"/>
              <a:ext cx="772" cy="239"/>
            </a:xfrm>
            <a:prstGeom prst="rect">
              <a:avLst/>
            </a:prstGeom>
            <a:solidFill>
              <a:schemeClr val="accent2">
                <a:lumMod val="40000"/>
                <a:lumOff val="60000"/>
              </a:schemeClr>
            </a:solidFill>
            <a:ln w="38100" algn="ctr">
              <a:solidFill>
                <a:srgbClr val="FF0066"/>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LARINGE</a:t>
              </a:r>
            </a:p>
          </p:txBody>
        </p:sp>
        <p:sp>
          <p:nvSpPr>
            <p:cNvPr id="18" name="Line 27"/>
            <p:cNvSpPr>
              <a:spLocks noChangeShapeType="1"/>
            </p:cNvSpPr>
            <p:nvPr/>
          </p:nvSpPr>
          <p:spPr bwMode="auto">
            <a:xfrm flipH="1" flipV="1">
              <a:off x="2069" y="1434"/>
              <a:ext cx="1265" cy="45"/>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grpSp>
      <p:grpSp>
        <p:nvGrpSpPr>
          <p:cNvPr id="19" name="Group 36"/>
          <p:cNvGrpSpPr>
            <a:grpSpLocks/>
          </p:cNvGrpSpPr>
          <p:nvPr/>
        </p:nvGrpSpPr>
        <p:grpSpPr bwMode="auto">
          <a:xfrm>
            <a:off x="5662365" y="3240088"/>
            <a:ext cx="4103687" cy="836614"/>
            <a:chOff x="2297" y="1993"/>
            <a:chExt cx="2585" cy="527"/>
          </a:xfrm>
          <a:solidFill>
            <a:schemeClr val="bg2">
              <a:lumMod val="90000"/>
            </a:schemeClr>
          </a:solidFill>
        </p:grpSpPr>
        <p:sp>
          <p:nvSpPr>
            <p:cNvPr id="20" name="Text Box 11"/>
            <p:cNvSpPr txBox="1">
              <a:spLocks noChangeArrowheads="1"/>
            </p:cNvSpPr>
            <p:nvPr/>
          </p:nvSpPr>
          <p:spPr bwMode="auto">
            <a:xfrm>
              <a:off x="3856" y="1993"/>
              <a:ext cx="1026" cy="233"/>
            </a:xfrm>
            <a:prstGeom prst="rect">
              <a:avLst/>
            </a:prstGeom>
            <a:solidFill>
              <a:schemeClr val="accent2">
                <a:lumMod val="40000"/>
                <a:lumOff val="60000"/>
              </a:schemeClr>
            </a:solidFill>
            <a:ln w="28575" algn="ctr">
              <a:solidFill>
                <a:srgbClr val="FF0066"/>
              </a:solidFill>
              <a:miter lim="800000"/>
              <a:headEnd/>
              <a:tailEnd/>
            </a:ln>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BRONQUIOS</a:t>
              </a:r>
            </a:p>
          </p:txBody>
        </p:sp>
        <p:sp>
          <p:nvSpPr>
            <p:cNvPr id="21" name="Line 30"/>
            <p:cNvSpPr>
              <a:spLocks noChangeShapeType="1"/>
            </p:cNvSpPr>
            <p:nvPr/>
          </p:nvSpPr>
          <p:spPr bwMode="auto">
            <a:xfrm flipH="1">
              <a:off x="2297" y="1993"/>
              <a:ext cx="1543" cy="527"/>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sp>
          <p:nvSpPr>
            <p:cNvPr id="22" name="Line 31"/>
            <p:cNvSpPr>
              <a:spLocks noChangeShapeType="1"/>
            </p:cNvSpPr>
            <p:nvPr/>
          </p:nvSpPr>
          <p:spPr bwMode="auto">
            <a:xfrm flipH="1">
              <a:off x="2575" y="2232"/>
              <a:ext cx="1265" cy="288"/>
            </a:xfrm>
            <a:prstGeom prst="line">
              <a:avLst/>
            </a:prstGeom>
            <a:grpFill/>
            <a:ln w="38100">
              <a:solidFill>
                <a:srgbClr val="FF0066"/>
              </a:solidFill>
              <a:round/>
              <a:headEnd/>
              <a:tailEnd type="triangle" w="med" len="med"/>
            </a:ln>
            <a:extLst/>
          </p:spPr>
          <p:txBody>
            <a:bodyPr wrap="none"/>
            <a:lstStyle/>
            <a:p>
              <a:pPr>
                <a:defRPr/>
              </a:pPr>
              <a:endParaRPr lang="es-ES">
                <a:latin typeface="Arial" charset="0"/>
                <a:cs typeface="Arial" charset="0"/>
              </a:endParaRPr>
            </a:p>
          </p:txBody>
        </p:sp>
      </p:grpSp>
      <p:sp>
        <p:nvSpPr>
          <p:cNvPr id="23" name="Text Box 9"/>
          <p:cNvSpPr txBox="1">
            <a:spLocks noChangeArrowheads="1"/>
          </p:cNvSpPr>
          <p:nvPr/>
        </p:nvSpPr>
        <p:spPr bwMode="auto">
          <a:xfrm>
            <a:off x="1631951" y="1493839"/>
            <a:ext cx="3311525" cy="369887"/>
          </a:xfrm>
          <a:prstGeom prst="rect">
            <a:avLst/>
          </a:prstGeom>
          <a:solidFill>
            <a:srgbClr val="FFC000"/>
          </a:solidFill>
          <a:ln w="38100" algn="ctr">
            <a:solidFill>
              <a:srgbClr val="FF0066"/>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VÍAS RESPIRATORIAS ALTAS</a:t>
            </a:r>
          </a:p>
        </p:txBody>
      </p:sp>
      <p:sp>
        <p:nvSpPr>
          <p:cNvPr id="24" name="Text Box 9"/>
          <p:cNvSpPr txBox="1">
            <a:spLocks noChangeArrowheads="1"/>
          </p:cNvSpPr>
          <p:nvPr/>
        </p:nvSpPr>
        <p:spPr bwMode="auto">
          <a:xfrm>
            <a:off x="1631951" y="2286000"/>
            <a:ext cx="3311525" cy="369888"/>
          </a:xfrm>
          <a:prstGeom prst="rect">
            <a:avLst/>
          </a:prstGeom>
          <a:solidFill>
            <a:schemeClr val="accent2">
              <a:lumMod val="40000"/>
              <a:lumOff val="60000"/>
            </a:schemeClr>
          </a:solidFill>
          <a:ln w="38100" algn="ctr">
            <a:solidFill>
              <a:srgbClr val="FF0066"/>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VÍAS RESPIRATORIAS BAJAS</a:t>
            </a:r>
          </a:p>
        </p:txBody>
      </p:sp>
      <p:sp>
        <p:nvSpPr>
          <p:cNvPr id="25" name="Text Box 9"/>
          <p:cNvSpPr txBox="1">
            <a:spLocks noChangeArrowheads="1"/>
          </p:cNvSpPr>
          <p:nvPr/>
        </p:nvSpPr>
        <p:spPr bwMode="auto">
          <a:xfrm>
            <a:off x="1601788" y="5599114"/>
            <a:ext cx="2037813" cy="646331"/>
          </a:xfrm>
          <a:prstGeom prst="rect">
            <a:avLst/>
          </a:prstGeom>
          <a:solidFill>
            <a:schemeClr val="bg2">
              <a:lumMod val="90000"/>
            </a:schemeClr>
          </a:solidFill>
          <a:ln w="38100" algn="ctr">
            <a:solidFill>
              <a:srgbClr val="FF0066"/>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ES" b="1" dirty="0">
                <a:solidFill>
                  <a:srgbClr val="000000"/>
                </a:solidFill>
                <a:latin typeface="Constantia" pitchFamily="18" charset="0"/>
              </a:rPr>
              <a:t>ÓRGANOS RESPIRATORIOS </a:t>
            </a:r>
          </a:p>
        </p:txBody>
      </p:sp>
      <p:sp>
        <p:nvSpPr>
          <p:cNvPr id="2" name="Marcador de pie de página 1"/>
          <p:cNvSpPr>
            <a:spLocks noGrp="1"/>
          </p:cNvSpPr>
          <p:nvPr>
            <p:ph type="ftr" sz="quarter" idx="11"/>
          </p:nvPr>
        </p:nvSpPr>
        <p:spPr/>
        <p:txBody>
          <a:bodyPr/>
          <a:lstStyle/>
          <a:p>
            <a:pPr>
              <a:defRPr/>
            </a:pPr>
            <a:r>
              <a:rPr lang="es-ES" smtClean="0"/>
              <a:t>Dra. Hilda Milagros Aguilera Perera. Profesora Auxiliar</a:t>
            </a:r>
            <a:endParaRPr lang="es-ES"/>
          </a:p>
        </p:txBody>
      </p:sp>
    </p:spTree>
    <p:extLst>
      <p:ext uri="{BB962C8B-B14F-4D97-AF65-F5344CB8AC3E}">
        <p14:creationId xmlns:p14="http://schemas.microsoft.com/office/powerpoint/2010/main" val="28597043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pPr eaLnBrk="1" hangingPunct="1">
              <a:buFont typeface="Wingdings" panose="05000000000000000000" pitchFamily="2" charset="2"/>
              <a:buNone/>
              <a:defRPr/>
            </a:pPr>
            <a:r>
              <a:rPr lang="es-ES" smtClean="0"/>
              <a:t> </a:t>
            </a:r>
          </a:p>
        </p:txBody>
      </p:sp>
      <p:sp>
        <p:nvSpPr>
          <p:cNvPr id="27653" name="Rectangle 5"/>
          <p:cNvSpPr>
            <a:spLocks noChangeArrowheads="1"/>
          </p:cNvSpPr>
          <p:nvPr/>
        </p:nvSpPr>
        <p:spPr bwMode="auto">
          <a:xfrm>
            <a:off x="1981200" y="549275"/>
            <a:ext cx="8229600" cy="1143000"/>
          </a:xfrm>
          <a:prstGeom prst="rect">
            <a:avLst/>
          </a:prstGeom>
          <a:noFill/>
          <a:ln>
            <a:noFill/>
          </a:ln>
          <a:effectLst/>
          <a:extLst/>
        </p:spPr>
        <p:txBody>
          <a:bodyPr anchor="ctr"/>
          <a:lstStyle/>
          <a:p>
            <a:pPr algn="ctr">
              <a:defRPr/>
            </a:pPr>
            <a:r>
              <a:rPr lang="es-ES" sz="3600" b="1" dirty="0">
                <a:latin typeface="Cambria" panose="02040503050406030204" pitchFamily="18" charset="0"/>
                <a:ea typeface="Cambria" panose="02040503050406030204" pitchFamily="18" charset="0"/>
              </a:rPr>
              <a:t>Bronquiolo respiratorio:</a:t>
            </a:r>
          </a:p>
        </p:txBody>
      </p:sp>
      <p:sp>
        <p:nvSpPr>
          <p:cNvPr id="27654" name="Text Box 6"/>
          <p:cNvSpPr txBox="1">
            <a:spLocks noChangeArrowheads="1"/>
          </p:cNvSpPr>
          <p:nvPr/>
        </p:nvSpPr>
        <p:spPr bwMode="auto">
          <a:xfrm>
            <a:off x="1708150" y="1557339"/>
            <a:ext cx="8853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s-ES" altLang="es-ES" sz="2400">
                <a:latin typeface="Arial" panose="020B0604020202020204" pitchFamily="34" charset="0"/>
              </a:rPr>
              <a:t>Tubo corto y ramificado de paredes discontinuas, interrumpidos</a:t>
            </a:r>
          </a:p>
          <a:p>
            <a:pPr eaLnBrk="1" hangingPunct="1"/>
            <a:r>
              <a:rPr lang="es-ES" altLang="es-ES" sz="2400">
                <a:latin typeface="Arial" panose="020B0604020202020204" pitchFamily="34" charset="0"/>
              </a:rPr>
              <a:t> por dilataciones saculares, los alveolos.</a:t>
            </a:r>
          </a:p>
        </p:txBody>
      </p:sp>
      <p:sp>
        <p:nvSpPr>
          <p:cNvPr id="27655" name="Rectangle 7"/>
          <p:cNvSpPr>
            <a:spLocks noChangeArrowheads="1"/>
          </p:cNvSpPr>
          <p:nvPr/>
        </p:nvSpPr>
        <p:spPr bwMode="auto">
          <a:xfrm>
            <a:off x="1774826" y="2379663"/>
            <a:ext cx="9432925" cy="762000"/>
          </a:xfrm>
          <a:prstGeom prst="rect">
            <a:avLst/>
          </a:prstGeom>
          <a:noFill/>
          <a:ln>
            <a:noFill/>
          </a:ln>
          <a:effectLst/>
          <a:extLst/>
        </p:spPr>
        <p:txBody>
          <a:bodyPr anchor="ctr">
            <a:spAutoFit/>
          </a:bodyPr>
          <a:lstStyle/>
          <a:p>
            <a:pPr>
              <a:defRPr/>
            </a:pPr>
            <a:r>
              <a:rPr lang="es-ES" sz="2400" b="1" u="sng">
                <a:effectLst>
                  <a:outerShdw blurRad="38100" dist="38100" dir="2700000" algn="tl">
                    <a:srgbClr val="000000"/>
                  </a:outerShdw>
                </a:effectLst>
                <a:latin typeface="Arial" pitchFamily="34" charset="0"/>
              </a:rPr>
              <a:t>Mucosa:</a:t>
            </a:r>
            <a:r>
              <a:rPr lang="es-ES" sz="2400">
                <a:latin typeface="Arial" pitchFamily="34" charset="0"/>
              </a:rPr>
              <a:t> </a:t>
            </a:r>
            <a:r>
              <a:rPr lang="es-ES" sz="2000">
                <a:latin typeface="Arial" pitchFamily="34" charset="0"/>
              </a:rPr>
              <a:t>-</a:t>
            </a:r>
            <a:r>
              <a:rPr lang="es-ES" sz="2000" u="sng">
                <a:latin typeface="Arial" pitchFamily="34" charset="0"/>
              </a:rPr>
              <a:t>Epitelio</a:t>
            </a:r>
            <a:r>
              <a:rPr lang="es-ES" sz="2000">
                <a:latin typeface="Arial" pitchFamily="34" charset="0"/>
              </a:rPr>
              <a:t> comienza simple cúbico con algunas cilios, los cuales </a:t>
            </a:r>
          </a:p>
          <a:p>
            <a:pPr>
              <a:defRPr/>
            </a:pPr>
            <a:r>
              <a:rPr lang="es-ES" sz="2000">
                <a:latin typeface="Arial" pitchFamily="34" charset="0"/>
              </a:rPr>
              <a:t>se van perdiendo en las sucesivas ramificaciones, haciéndose simple plano.</a:t>
            </a:r>
            <a:r>
              <a:rPr lang="es-ES"/>
              <a:t> </a:t>
            </a:r>
          </a:p>
        </p:txBody>
      </p:sp>
      <p:sp>
        <p:nvSpPr>
          <p:cNvPr id="27656" name="Text Box 8"/>
          <p:cNvSpPr txBox="1">
            <a:spLocks noChangeArrowheads="1"/>
          </p:cNvSpPr>
          <p:nvPr/>
        </p:nvSpPr>
        <p:spPr bwMode="auto">
          <a:xfrm>
            <a:off x="1774826" y="3098800"/>
            <a:ext cx="8448675" cy="762000"/>
          </a:xfrm>
          <a:prstGeom prst="rect">
            <a:avLst/>
          </a:prstGeom>
          <a:noFill/>
          <a:ln>
            <a:noFill/>
          </a:ln>
          <a:effectLst/>
          <a:extLst/>
        </p:spPr>
        <p:txBody>
          <a:bodyPr wrap="none">
            <a:spAutoFit/>
          </a:bodyPr>
          <a:lstStyle/>
          <a:p>
            <a:pPr>
              <a:defRPr/>
            </a:pPr>
            <a:r>
              <a:rPr lang="es-ES" sz="2400" b="1" u="sng">
                <a:effectLst>
                  <a:outerShdw blurRad="38100" dist="38100" dir="2700000" algn="tl">
                    <a:srgbClr val="000000"/>
                  </a:outerShdw>
                </a:effectLst>
                <a:latin typeface="Arial" pitchFamily="34" charset="0"/>
              </a:rPr>
              <a:t>Capa Muscular:</a:t>
            </a:r>
            <a:r>
              <a:rPr lang="es-ES" sz="2000" b="1">
                <a:latin typeface="Arial" pitchFamily="34" charset="0"/>
              </a:rPr>
              <a:t> </a:t>
            </a:r>
            <a:r>
              <a:rPr lang="es-ES" sz="2000">
                <a:latin typeface="Arial" pitchFamily="34" charset="0"/>
              </a:rPr>
              <a:t>Rodeado externamente por fibras musculares lisas y</a:t>
            </a:r>
          </a:p>
          <a:p>
            <a:pPr>
              <a:defRPr/>
            </a:pPr>
            <a:r>
              <a:rPr lang="es-ES" sz="2000">
                <a:latin typeface="Arial" pitchFamily="34" charset="0"/>
              </a:rPr>
              <a:t> fibras elásticas.</a:t>
            </a:r>
          </a:p>
        </p:txBody>
      </p:sp>
      <p:pic>
        <p:nvPicPr>
          <p:cNvPr id="27657" name="Picture 9" descr="bronquiolo res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860801"/>
            <a:ext cx="4033838" cy="2854325"/>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9"/>
          <p:cNvGrpSpPr>
            <a:grpSpLocks/>
          </p:cNvGrpSpPr>
          <p:nvPr/>
        </p:nvGrpSpPr>
        <p:grpSpPr bwMode="auto">
          <a:xfrm>
            <a:off x="3432176" y="3716338"/>
            <a:ext cx="5616575" cy="3141662"/>
            <a:chOff x="1202" y="2341"/>
            <a:chExt cx="3538" cy="1979"/>
          </a:xfrm>
        </p:grpSpPr>
        <p:pic>
          <p:nvPicPr>
            <p:cNvPr id="30736" name="Picture 11" descr="bronquiolo resp 1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 y="2341"/>
              <a:ext cx="1905" cy="1979"/>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sp>
          <p:nvSpPr>
            <p:cNvPr id="30737" name="Rectangle 12"/>
            <p:cNvSpPr>
              <a:spLocks noChangeArrowheads="1"/>
            </p:cNvSpPr>
            <p:nvPr/>
          </p:nvSpPr>
          <p:spPr bwMode="auto">
            <a:xfrm>
              <a:off x="1202" y="3067"/>
              <a:ext cx="273" cy="590"/>
            </a:xfrm>
            <a:prstGeom prst="rect">
              <a:avLst/>
            </a:prstGeom>
            <a:noFill/>
            <a:ln w="28575">
              <a:solidFill>
                <a:srgbClr val="1411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p>
          </p:txBody>
        </p:sp>
        <p:sp>
          <p:nvSpPr>
            <p:cNvPr id="30738" name="Line 13"/>
            <p:cNvSpPr>
              <a:spLocks noChangeShapeType="1"/>
            </p:cNvSpPr>
            <p:nvPr/>
          </p:nvSpPr>
          <p:spPr bwMode="auto">
            <a:xfrm flipV="1">
              <a:off x="1474" y="2341"/>
              <a:ext cx="1406" cy="726"/>
            </a:xfrm>
            <a:prstGeom prst="line">
              <a:avLst/>
            </a:prstGeom>
            <a:noFill/>
            <a:ln w="28575">
              <a:solidFill>
                <a:srgbClr val="1411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0739" name="Line 14"/>
            <p:cNvSpPr>
              <a:spLocks noChangeShapeType="1"/>
            </p:cNvSpPr>
            <p:nvPr/>
          </p:nvSpPr>
          <p:spPr bwMode="auto">
            <a:xfrm>
              <a:off x="1474" y="3657"/>
              <a:ext cx="1361" cy="663"/>
            </a:xfrm>
            <a:prstGeom prst="line">
              <a:avLst/>
            </a:prstGeom>
            <a:noFill/>
            <a:ln w="28575">
              <a:solidFill>
                <a:srgbClr val="141100"/>
              </a:solidFill>
              <a:round/>
              <a:headEnd/>
              <a:tailEnd/>
            </a:ln>
            <a:extLst>
              <a:ext uri="{909E8E84-426E-40DD-AFC4-6F175D3DCCD1}">
                <a14:hiddenFill xmlns:a14="http://schemas.microsoft.com/office/drawing/2010/main">
                  <a:noFill/>
                </a14:hiddenFill>
              </a:ext>
            </a:extLst>
          </p:spPr>
          <p:txBody>
            <a:bodyPr/>
            <a:lstStyle/>
            <a:p>
              <a:endParaRPr lang="es-ES"/>
            </a:p>
          </p:txBody>
        </p:sp>
      </p:grpSp>
      <p:grpSp>
        <p:nvGrpSpPr>
          <p:cNvPr id="3" name="Group 21"/>
          <p:cNvGrpSpPr>
            <a:grpSpLocks/>
          </p:cNvGrpSpPr>
          <p:nvPr/>
        </p:nvGrpSpPr>
        <p:grpSpPr bwMode="auto">
          <a:xfrm>
            <a:off x="8472488" y="3711575"/>
            <a:ext cx="1903412" cy="869950"/>
            <a:chOff x="4377" y="2338"/>
            <a:chExt cx="1199" cy="548"/>
          </a:xfrm>
        </p:grpSpPr>
        <p:sp>
          <p:nvSpPr>
            <p:cNvPr id="27663" name="Text Box 15"/>
            <p:cNvSpPr txBox="1">
              <a:spLocks noChangeArrowheads="1"/>
            </p:cNvSpPr>
            <p:nvPr/>
          </p:nvSpPr>
          <p:spPr bwMode="auto">
            <a:xfrm>
              <a:off x="4876" y="2338"/>
              <a:ext cx="700" cy="252"/>
            </a:xfrm>
            <a:prstGeom prst="rect">
              <a:avLst/>
            </a:prstGeom>
            <a:noFill/>
            <a:ln w="28575">
              <a:solidFill>
                <a:srgbClr val="141100"/>
              </a:solidFill>
              <a:miter lim="800000"/>
              <a:headEnd/>
              <a:tailEnd/>
            </a:ln>
            <a:effectLst/>
            <a:extLst/>
          </p:spPr>
          <p:txBody>
            <a:bodyPr wrap="none">
              <a:spAutoFit/>
            </a:bodyPr>
            <a:lstStyle/>
            <a:p>
              <a:pPr>
                <a:defRPr/>
              </a:pPr>
              <a:r>
                <a:rPr lang="es-ES" sz="2000" b="1">
                  <a:effectLst>
                    <a:outerShdw blurRad="38100" dist="38100" dir="2700000" algn="tl">
                      <a:srgbClr val="000000"/>
                    </a:outerShdw>
                  </a:effectLst>
                  <a:latin typeface="Arial" pitchFamily="34" charset="0"/>
                </a:rPr>
                <a:t>Alveolo</a:t>
              </a:r>
            </a:p>
          </p:txBody>
        </p:sp>
        <p:sp>
          <p:nvSpPr>
            <p:cNvPr id="30735" name="Line 16"/>
            <p:cNvSpPr>
              <a:spLocks noChangeShapeType="1"/>
            </p:cNvSpPr>
            <p:nvPr/>
          </p:nvSpPr>
          <p:spPr bwMode="auto">
            <a:xfrm flipH="1">
              <a:off x="4377" y="2478"/>
              <a:ext cx="499" cy="40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4" name="Group 20"/>
          <p:cNvGrpSpPr>
            <a:grpSpLocks/>
          </p:cNvGrpSpPr>
          <p:nvPr/>
        </p:nvGrpSpPr>
        <p:grpSpPr bwMode="auto">
          <a:xfrm>
            <a:off x="8688389" y="5872163"/>
            <a:ext cx="1882775" cy="730250"/>
            <a:chOff x="4513" y="3699"/>
            <a:chExt cx="1186" cy="460"/>
          </a:xfrm>
        </p:grpSpPr>
        <p:sp>
          <p:nvSpPr>
            <p:cNvPr id="27665" name="Text Box 17"/>
            <p:cNvSpPr txBox="1">
              <a:spLocks noChangeArrowheads="1"/>
            </p:cNvSpPr>
            <p:nvPr/>
          </p:nvSpPr>
          <p:spPr bwMode="auto">
            <a:xfrm>
              <a:off x="4854" y="3699"/>
              <a:ext cx="845" cy="460"/>
            </a:xfrm>
            <a:prstGeom prst="rect">
              <a:avLst/>
            </a:prstGeom>
            <a:noFill/>
            <a:ln w="28575">
              <a:solidFill>
                <a:srgbClr val="141100"/>
              </a:solidFill>
              <a:miter lim="800000"/>
              <a:headEnd/>
              <a:tailEnd/>
            </a:ln>
            <a:effectLst/>
            <a:extLst/>
          </p:spPr>
          <p:txBody>
            <a:bodyPr wrap="none">
              <a:spAutoFit/>
            </a:bodyPr>
            <a:lstStyle/>
            <a:p>
              <a:pPr algn="ctr">
                <a:defRPr/>
              </a:pPr>
              <a:r>
                <a:rPr lang="es-ES" sz="2000" b="1">
                  <a:effectLst>
                    <a:outerShdw blurRad="38100" dist="38100" dir="2700000" algn="tl">
                      <a:srgbClr val="000000"/>
                    </a:outerShdw>
                  </a:effectLst>
                  <a:latin typeface="Arial" pitchFamily="34" charset="0"/>
                </a:rPr>
                <a:t>Capa </a:t>
              </a:r>
            </a:p>
            <a:p>
              <a:pPr algn="ctr">
                <a:defRPr/>
              </a:pPr>
              <a:r>
                <a:rPr lang="es-ES" sz="2000" b="1">
                  <a:effectLst>
                    <a:outerShdw blurRad="38100" dist="38100" dir="2700000" algn="tl">
                      <a:srgbClr val="000000"/>
                    </a:outerShdw>
                  </a:effectLst>
                  <a:latin typeface="Arial" pitchFamily="34" charset="0"/>
                </a:rPr>
                <a:t>muscular</a:t>
              </a:r>
            </a:p>
          </p:txBody>
        </p:sp>
        <p:sp>
          <p:nvSpPr>
            <p:cNvPr id="30733" name="Line 18"/>
            <p:cNvSpPr>
              <a:spLocks noChangeShapeType="1"/>
            </p:cNvSpPr>
            <p:nvPr/>
          </p:nvSpPr>
          <p:spPr bwMode="auto">
            <a:xfrm flipH="1" flipV="1">
              <a:off x="4513" y="3748"/>
              <a:ext cx="363" cy="13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Tree>
    <p:extLst>
      <p:ext uri="{BB962C8B-B14F-4D97-AF65-F5344CB8AC3E}">
        <p14:creationId xmlns:p14="http://schemas.microsoft.com/office/powerpoint/2010/main" val="20037186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591" y="1527175"/>
            <a:ext cx="4697410" cy="4310063"/>
          </a:xfrm>
          <a:prstGeom prst="rect">
            <a:avLst/>
          </a:prstGeom>
        </p:spPr>
      </p:pic>
      <p:pic>
        <p:nvPicPr>
          <p:cNvPr id="3" name="Picture 4" descr="bronquiolo resp y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825500"/>
            <a:ext cx="7264400" cy="5207000"/>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17"/>
          <p:cNvGrpSpPr>
            <a:grpSpLocks/>
          </p:cNvGrpSpPr>
          <p:nvPr/>
        </p:nvGrpSpPr>
        <p:grpSpPr bwMode="auto">
          <a:xfrm>
            <a:off x="44451" y="225427"/>
            <a:ext cx="2408238" cy="971550"/>
            <a:chOff x="592" y="142"/>
            <a:chExt cx="1517" cy="612"/>
          </a:xfrm>
        </p:grpSpPr>
        <p:sp>
          <p:nvSpPr>
            <p:cNvPr id="5" name="Text Box 5"/>
            <p:cNvSpPr txBox="1">
              <a:spLocks noChangeArrowheads="1"/>
            </p:cNvSpPr>
            <p:nvPr/>
          </p:nvSpPr>
          <p:spPr bwMode="auto">
            <a:xfrm>
              <a:off x="592" y="142"/>
              <a:ext cx="1517"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latin typeface="Cambria" panose="02040503050406030204" pitchFamily="18" charset="0"/>
                  <a:ea typeface="Cambria" panose="02040503050406030204" pitchFamily="18" charset="0"/>
                </a:rPr>
                <a:t>Bronquiolo </a:t>
              </a:r>
              <a:r>
                <a:rPr lang="es-ES" sz="2000" dirty="0" smtClean="0">
                  <a:latin typeface="Cambria" panose="02040503050406030204" pitchFamily="18" charset="0"/>
                  <a:ea typeface="Cambria" panose="02040503050406030204" pitchFamily="18" charset="0"/>
                </a:rPr>
                <a:t>terminal</a:t>
              </a:r>
              <a:endParaRPr lang="es-ES" sz="2000" dirty="0">
                <a:latin typeface="Cambria" panose="02040503050406030204" pitchFamily="18" charset="0"/>
                <a:ea typeface="Cambria" panose="02040503050406030204" pitchFamily="18" charset="0"/>
              </a:endParaRPr>
            </a:p>
          </p:txBody>
        </p:sp>
        <p:sp>
          <p:nvSpPr>
            <p:cNvPr id="6" name="Line 10"/>
            <p:cNvSpPr>
              <a:spLocks noChangeShapeType="1"/>
            </p:cNvSpPr>
            <p:nvPr/>
          </p:nvSpPr>
          <p:spPr bwMode="auto">
            <a:xfrm flipH="1">
              <a:off x="1111" y="391"/>
              <a:ext cx="136"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7" name="Group 18"/>
          <p:cNvGrpSpPr>
            <a:grpSpLocks/>
          </p:cNvGrpSpPr>
          <p:nvPr/>
        </p:nvGrpSpPr>
        <p:grpSpPr bwMode="auto">
          <a:xfrm>
            <a:off x="2236788" y="182564"/>
            <a:ext cx="4275138" cy="2022475"/>
            <a:chOff x="1973" y="115"/>
            <a:chExt cx="2693" cy="1274"/>
          </a:xfrm>
        </p:grpSpPr>
        <p:sp>
          <p:nvSpPr>
            <p:cNvPr id="8" name="Text Box 6"/>
            <p:cNvSpPr txBox="1">
              <a:spLocks noChangeArrowheads="1"/>
            </p:cNvSpPr>
            <p:nvPr/>
          </p:nvSpPr>
          <p:spPr bwMode="auto">
            <a:xfrm>
              <a:off x="2913" y="115"/>
              <a:ext cx="1753"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Bronquiolo respiratorio</a:t>
              </a:r>
            </a:p>
          </p:txBody>
        </p:sp>
        <p:sp>
          <p:nvSpPr>
            <p:cNvPr id="9" name="Line 11"/>
            <p:cNvSpPr>
              <a:spLocks noChangeShapeType="1"/>
            </p:cNvSpPr>
            <p:nvPr/>
          </p:nvSpPr>
          <p:spPr bwMode="auto">
            <a:xfrm flipH="1">
              <a:off x="1973" y="391"/>
              <a:ext cx="998" cy="99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10" name="Group 20"/>
          <p:cNvGrpSpPr>
            <a:grpSpLocks/>
          </p:cNvGrpSpPr>
          <p:nvPr/>
        </p:nvGrpSpPr>
        <p:grpSpPr bwMode="auto">
          <a:xfrm>
            <a:off x="1155701" y="3573463"/>
            <a:ext cx="2192338" cy="3130550"/>
            <a:chOff x="1292" y="2251"/>
            <a:chExt cx="1381" cy="1972"/>
          </a:xfrm>
        </p:grpSpPr>
        <p:sp>
          <p:nvSpPr>
            <p:cNvPr id="11" name="Text Box 7"/>
            <p:cNvSpPr txBox="1">
              <a:spLocks noChangeArrowheads="1"/>
            </p:cNvSpPr>
            <p:nvPr/>
          </p:nvSpPr>
          <p:spPr bwMode="auto">
            <a:xfrm>
              <a:off x="1292" y="3971"/>
              <a:ext cx="1381"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Conducto Alveolar</a:t>
              </a:r>
            </a:p>
          </p:txBody>
        </p:sp>
        <p:sp>
          <p:nvSpPr>
            <p:cNvPr id="12" name="Line 12"/>
            <p:cNvSpPr>
              <a:spLocks noChangeShapeType="1"/>
            </p:cNvSpPr>
            <p:nvPr/>
          </p:nvSpPr>
          <p:spPr bwMode="auto">
            <a:xfrm flipV="1">
              <a:off x="2154" y="2251"/>
              <a:ext cx="499" cy="172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13" name="Group 19"/>
          <p:cNvGrpSpPr>
            <a:grpSpLocks/>
          </p:cNvGrpSpPr>
          <p:nvPr/>
        </p:nvGrpSpPr>
        <p:grpSpPr bwMode="auto">
          <a:xfrm>
            <a:off x="4232277" y="4222750"/>
            <a:ext cx="1820863" cy="2552700"/>
            <a:chOff x="3230" y="2660"/>
            <a:chExt cx="1147" cy="1608"/>
          </a:xfrm>
        </p:grpSpPr>
        <p:sp>
          <p:nvSpPr>
            <p:cNvPr id="14" name="Text Box 8"/>
            <p:cNvSpPr txBox="1">
              <a:spLocks noChangeArrowheads="1"/>
            </p:cNvSpPr>
            <p:nvPr/>
          </p:nvSpPr>
          <p:spPr bwMode="auto">
            <a:xfrm>
              <a:off x="3230" y="4016"/>
              <a:ext cx="1041"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Saco Alveolar</a:t>
              </a:r>
            </a:p>
          </p:txBody>
        </p:sp>
        <p:sp>
          <p:nvSpPr>
            <p:cNvPr id="15" name="Line 13"/>
            <p:cNvSpPr>
              <a:spLocks noChangeShapeType="1"/>
            </p:cNvSpPr>
            <p:nvPr/>
          </p:nvSpPr>
          <p:spPr bwMode="auto">
            <a:xfrm flipV="1">
              <a:off x="4014" y="3068"/>
              <a:ext cx="363" cy="952"/>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16" name="Line 14"/>
            <p:cNvSpPr>
              <a:spLocks noChangeShapeType="1"/>
            </p:cNvSpPr>
            <p:nvPr/>
          </p:nvSpPr>
          <p:spPr bwMode="auto">
            <a:xfrm flipV="1">
              <a:off x="3606" y="2660"/>
              <a:ext cx="726" cy="1360"/>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17" name="Group 21"/>
          <p:cNvGrpSpPr>
            <a:grpSpLocks/>
          </p:cNvGrpSpPr>
          <p:nvPr/>
        </p:nvGrpSpPr>
        <p:grpSpPr bwMode="auto">
          <a:xfrm>
            <a:off x="6629397" y="5013326"/>
            <a:ext cx="1235075" cy="1617663"/>
            <a:chOff x="4740" y="3158"/>
            <a:chExt cx="778" cy="1019"/>
          </a:xfrm>
        </p:grpSpPr>
        <p:sp>
          <p:nvSpPr>
            <p:cNvPr id="18" name="Text Box 9"/>
            <p:cNvSpPr txBox="1">
              <a:spLocks noChangeArrowheads="1"/>
            </p:cNvSpPr>
            <p:nvPr/>
          </p:nvSpPr>
          <p:spPr bwMode="auto">
            <a:xfrm>
              <a:off x="4818" y="3925"/>
              <a:ext cx="700"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Alveolos</a:t>
              </a:r>
            </a:p>
          </p:txBody>
        </p:sp>
        <p:sp>
          <p:nvSpPr>
            <p:cNvPr id="19" name="Line 15"/>
            <p:cNvSpPr>
              <a:spLocks noChangeShapeType="1"/>
            </p:cNvSpPr>
            <p:nvPr/>
          </p:nvSpPr>
          <p:spPr bwMode="auto">
            <a:xfrm flipH="1" flipV="1">
              <a:off x="4740" y="3158"/>
              <a:ext cx="453" cy="771"/>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0" name="Line 16"/>
            <p:cNvSpPr>
              <a:spLocks noChangeShapeType="1"/>
            </p:cNvSpPr>
            <p:nvPr/>
          </p:nvSpPr>
          <p:spPr bwMode="auto">
            <a:xfrm flipH="1" flipV="1">
              <a:off x="5103" y="3294"/>
              <a:ext cx="272" cy="635"/>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51417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79749" y="2143721"/>
            <a:ext cx="3628651" cy="4666654"/>
          </a:xfrm>
          <a:prstGeom prst="rect">
            <a:avLst/>
          </a:prstGeom>
        </p:spPr>
      </p:pic>
      <p:sp>
        <p:nvSpPr>
          <p:cNvPr id="2" name="Rectángulo 1"/>
          <p:cNvSpPr/>
          <p:nvPr/>
        </p:nvSpPr>
        <p:spPr>
          <a:xfrm>
            <a:off x="736600" y="133350"/>
            <a:ext cx="7353299" cy="523220"/>
          </a:xfrm>
          <a:prstGeom prst="rect">
            <a:avLst/>
          </a:prstGeom>
        </p:spPr>
        <p:txBody>
          <a:bodyPr wrap="square">
            <a:spAutoFit/>
          </a:bodyPr>
          <a:lstStyle/>
          <a:p>
            <a:r>
              <a:rPr lang="es-ES" sz="2800" b="1" dirty="0" smtClean="0">
                <a:solidFill>
                  <a:srgbClr val="002060"/>
                </a:solidFill>
                <a:effectLst>
                  <a:outerShdw blurRad="38100" dist="38100" dir="2700000" algn="tl">
                    <a:srgbClr val="000000">
                      <a:alpha val="43137"/>
                    </a:srgbClr>
                  </a:outerShdw>
                </a:effectLst>
              </a:rPr>
              <a:t>CONDUCTO ALVEOLAR</a:t>
            </a:r>
            <a:endParaRPr lang="es-ES" sz="2800" b="1" dirty="0">
              <a:solidFill>
                <a:srgbClr val="002060"/>
              </a:solidFill>
              <a:effectLst>
                <a:outerShdw blurRad="38100" dist="38100" dir="2700000" algn="tl">
                  <a:srgbClr val="000000">
                    <a:alpha val="43137"/>
                  </a:srgbClr>
                </a:outerShdw>
              </a:effectLst>
            </a:endParaRPr>
          </a:p>
        </p:txBody>
      </p:sp>
      <p:sp>
        <p:nvSpPr>
          <p:cNvPr id="3" name="Rectángulo 2"/>
          <p:cNvSpPr/>
          <p:nvPr/>
        </p:nvSpPr>
        <p:spPr>
          <a:xfrm>
            <a:off x="79749" y="688748"/>
            <a:ext cx="6069169" cy="2308324"/>
          </a:xfrm>
          <a:prstGeom prst="rect">
            <a:avLst/>
          </a:prstGeom>
        </p:spPr>
        <p:txBody>
          <a:bodyPr wrap="square">
            <a:spAutoFit/>
          </a:bodyPr>
          <a:lstStyle/>
          <a:p>
            <a:pPr marL="342900" indent="-342900">
              <a:buFont typeface="Wingdings" panose="05000000000000000000" pitchFamily="2" charset="2"/>
              <a:buChar char="ü"/>
            </a:pPr>
            <a:r>
              <a:rPr lang="es-ES" sz="2400" dirty="0" smtClean="0">
                <a:latin typeface="Cambria" panose="02040503050406030204" pitchFamily="18" charset="0"/>
                <a:ea typeface="Cambria" panose="02040503050406030204" pitchFamily="18" charset="0"/>
              </a:rPr>
              <a:t>Forma </a:t>
            </a:r>
            <a:r>
              <a:rPr lang="es-ES" sz="2400" dirty="0">
                <a:latin typeface="Cambria" panose="02040503050406030204" pitchFamily="18" charset="0"/>
                <a:ea typeface="Cambria" panose="02040503050406030204" pitchFamily="18" charset="0"/>
              </a:rPr>
              <a:t>de cono</a:t>
            </a:r>
          </a:p>
          <a:p>
            <a:pPr marL="342900" indent="-342900">
              <a:buFont typeface="Wingdings" panose="05000000000000000000" pitchFamily="2" charset="2"/>
              <a:buChar char="ü"/>
            </a:pPr>
            <a:r>
              <a:rPr lang="es-ES" sz="2400" dirty="0">
                <a:latin typeface="Cambria" panose="02040503050406030204" pitchFamily="18" charset="0"/>
                <a:ea typeface="Cambria" panose="02040503050406030204" pitchFamily="18" charset="0"/>
              </a:rPr>
              <a:t>Abundantes alvéolos en su pared</a:t>
            </a:r>
          </a:p>
          <a:p>
            <a:pPr marL="342900" indent="-342900">
              <a:buFont typeface="Wingdings" panose="05000000000000000000" pitchFamily="2" charset="2"/>
              <a:buChar char="ü"/>
            </a:pPr>
            <a:r>
              <a:rPr lang="es-ES" sz="2400" dirty="0" smtClean="0">
                <a:latin typeface="Cambria" panose="02040503050406030204" pitchFamily="18" charset="0"/>
                <a:ea typeface="Cambria" panose="02040503050406030204" pitchFamily="18" charset="0"/>
              </a:rPr>
              <a:t>Rodeado por tejido </a:t>
            </a:r>
            <a:r>
              <a:rPr lang="es-ES" sz="2400" dirty="0">
                <a:latin typeface="Cambria" panose="02040503050406030204" pitchFamily="18" charset="0"/>
                <a:ea typeface="Cambria" panose="02040503050406030204" pitchFamily="18" charset="0"/>
              </a:rPr>
              <a:t>conectivo fibroelástico</a:t>
            </a:r>
          </a:p>
          <a:p>
            <a:pPr marL="342900" indent="-342900">
              <a:buFont typeface="Wingdings" panose="05000000000000000000" pitchFamily="2" charset="2"/>
              <a:buChar char="ü"/>
            </a:pPr>
            <a:r>
              <a:rPr lang="es-ES" sz="2400" dirty="0">
                <a:latin typeface="Cambria" panose="02040503050406030204" pitchFamily="18" charset="0"/>
                <a:ea typeface="Cambria" panose="02040503050406030204" pitchFamily="18" charset="0"/>
              </a:rPr>
              <a:t>Termina en los sacos alveolares</a:t>
            </a:r>
          </a:p>
          <a:p>
            <a:pPr marL="342900" indent="-342900">
              <a:buFont typeface="Wingdings" panose="05000000000000000000" pitchFamily="2" charset="2"/>
              <a:buChar char="ü"/>
            </a:pPr>
            <a:r>
              <a:rPr lang="es-ES" sz="2400" dirty="0">
                <a:latin typeface="Cambria" panose="02040503050406030204" pitchFamily="18" charset="0"/>
                <a:ea typeface="Cambria" panose="02040503050406030204" pitchFamily="18" charset="0"/>
              </a:rPr>
              <a:t>Es la última porción que tiene fibras musculares lisas.</a:t>
            </a:r>
          </a:p>
        </p:txBody>
      </p:sp>
      <p:pic>
        <p:nvPicPr>
          <p:cNvPr id="5" name="Imagen 4"/>
          <p:cNvPicPr>
            <a:picLocks noChangeAspect="1"/>
          </p:cNvPicPr>
          <p:nvPr/>
        </p:nvPicPr>
        <p:blipFill>
          <a:blip r:embed="rId3"/>
          <a:stretch>
            <a:fillRect/>
          </a:stretch>
        </p:blipFill>
        <p:spPr>
          <a:xfrm>
            <a:off x="6045200" y="642610"/>
            <a:ext cx="6000750" cy="5796290"/>
          </a:xfrm>
          <a:prstGeom prst="rect">
            <a:avLst/>
          </a:prstGeom>
        </p:spPr>
      </p:pic>
      <p:sp>
        <p:nvSpPr>
          <p:cNvPr id="6" name="Elipse 5"/>
          <p:cNvSpPr/>
          <p:nvPr/>
        </p:nvSpPr>
        <p:spPr>
          <a:xfrm rot="21360342">
            <a:off x="1827124" y="4949789"/>
            <a:ext cx="424717" cy="7056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367607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6953250" y="152400"/>
            <a:ext cx="5238750" cy="3657600"/>
          </a:xfrm>
          <a:prstGeom prst="rect">
            <a:avLst/>
          </a:prstGeom>
        </p:spPr>
      </p:pic>
      <p:sp>
        <p:nvSpPr>
          <p:cNvPr id="3" name="Rectángulo 2"/>
          <p:cNvSpPr/>
          <p:nvPr/>
        </p:nvSpPr>
        <p:spPr>
          <a:xfrm>
            <a:off x="3708400" y="152400"/>
            <a:ext cx="4152900" cy="523220"/>
          </a:xfrm>
          <a:prstGeom prst="rect">
            <a:avLst/>
          </a:prstGeom>
        </p:spPr>
        <p:txBody>
          <a:bodyPr wrap="square">
            <a:spAutoFit/>
          </a:bodyPr>
          <a:lstStyle/>
          <a:p>
            <a:r>
              <a:rPr lang="es-ES" sz="2800" b="1" dirty="0" smtClean="0">
                <a:solidFill>
                  <a:srgbClr val="002060"/>
                </a:solidFill>
                <a:effectLst>
                  <a:outerShdw blurRad="38100" dist="38100" dir="2700000" algn="tl">
                    <a:srgbClr val="000000">
                      <a:alpha val="43137"/>
                    </a:srgbClr>
                  </a:outerShdw>
                </a:effectLst>
              </a:rPr>
              <a:t>SACOS ALVEOLARES</a:t>
            </a:r>
            <a:endParaRPr lang="es-ES" sz="2800" b="1" dirty="0">
              <a:solidFill>
                <a:srgbClr val="002060"/>
              </a:solidFill>
              <a:effectLst>
                <a:outerShdw blurRad="38100" dist="38100" dir="2700000" algn="tl">
                  <a:srgbClr val="000000">
                    <a:alpha val="43137"/>
                  </a:srgbClr>
                </a:outerShdw>
              </a:effectLst>
            </a:endParaRPr>
          </a:p>
        </p:txBody>
      </p:sp>
      <p:sp>
        <p:nvSpPr>
          <p:cNvPr id="4" name="Rectángulo 3"/>
          <p:cNvSpPr/>
          <p:nvPr/>
        </p:nvSpPr>
        <p:spPr>
          <a:xfrm>
            <a:off x="170269" y="821948"/>
            <a:ext cx="9246781" cy="1015663"/>
          </a:xfrm>
          <a:prstGeom prst="rect">
            <a:avLst/>
          </a:prstGeom>
        </p:spPr>
        <p:txBody>
          <a:bodyPr wrap="square">
            <a:spAutoFit/>
          </a:bodyPr>
          <a:lstStyle/>
          <a:p>
            <a:pPr marL="342900" indent="-342900">
              <a:buFont typeface="Wingdings" panose="05000000000000000000" pitchFamily="2" charset="2"/>
              <a:buChar char="ü"/>
            </a:pPr>
            <a:r>
              <a:rPr lang="es-ES" sz="2000" b="1" dirty="0">
                <a:latin typeface="Cambria" panose="02040503050406030204" pitchFamily="18" charset="0"/>
                <a:ea typeface="Cambria" panose="02040503050406030204" pitchFamily="18" charset="0"/>
              </a:rPr>
              <a:t>Conjunto de alvéolos que forman un espacio como ramillete de </a:t>
            </a:r>
            <a:r>
              <a:rPr lang="es-ES" sz="2000" b="1" dirty="0" smtClean="0">
                <a:latin typeface="Cambria" panose="02040503050406030204" pitchFamily="18" charset="0"/>
                <a:ea typeface="Cambria" panose="02040503050406030204" pitchFamily="18" charset="0"/>
              </a:rPr>
              <a:t>uvas</a:t>
            </a:r>
          </a:p>
          <a:p>
            <a:pPr marL="342900" indent="-342900">
              <a:buFont typeface="Wingdings" panose="05000000000000000000" pitchFamily="2" charset="2"/>
              <a:buChar char="ü"/>
            </a:pPr>
            <a:r>
              <a:rPr lang="es-ES" altLang="es-ES" sz="2000" b="1" dirty="0">
                <a:latin typeface="Cambria" panose="02040503050406030204" pitchFamily="18" charset="0"/>
                <a:ea typeface="Cambria" panose="02040503050406030204" pitchFamily="18" charset="0"/>
              </a:rPr>
              <a:t>Acúmulos de alveolos que se abren en una cavidad </a:t>
            </a:r>
            <a:r>
              <a:rPr lang="es-ES" altLang="es-ES" sz="2000" b="1" dirty="0" smtClean="0">
                <a:latin typeface="Cambria" panose="02040503050406030204" pitchFamily="18" charset="0"/>
                <a:ea typeface="Cambria" panose="02040503050406030204" pitchFamily="18" charset="0"/>
              </a:rPr>
              <a:t>común</a:t>
            </a:r>
            <a:endParaRPr lang="es-ES" sz="2000" b="1" dirty="0">
              <a:latin typeface="Cambria" panose="02040503050406030204" pitchFamily="18" charset="0"/>
              <a:ea typeface="Cambria" panose="02040503050406030204" pitchFamily="18" charset="0"/>
            </a:endParaRPr>
          </a:p>
          <a:p>
            <a:pPr marL="342900" indent="-342900">
              <a:buFont typeface="Wingdings" panose="05000000000000000000" pitchFamily="2" charset="2"/>
              <a:buChar char="ü"/>
            </a:pPr>
            <a:r>
              <a:rPr lang="es-ES" sz="2000" b="1" dirty="0">
                <a:latin typeface="Cambria" panose="02040503050406030204" pitchFamily="18" charset="0"/>
                <a:ea typeface="Cambria" panose="02040503050406030204" pitchFamily="18" charset="0"/>
              </a:rPr>
              <a:t>En ellos desembocan los conductos alveolares</a:t>
            </a:r>
          </a:p>
        </p:txBody>
      </p:sp>
      <p:pic>
        <p:nvPicPr>
          <p:cNvPr id="7" name="Imagen 6"/>
          <p:cNvPicPr>
            <a:picLocks noChangeAspect="1"/>
          </p:cNvPicPr>
          <p:nvPr/>
        </p:nvPicPr>
        <p:blipFill>
          <a:blip r:embed="rId4"/>
          <a:stretch>
            <a:fillRect/>
          </a:stretch>
        </p:blipFill>
        <p:spPr>
          <a:xfrm>
            <a:off x="3852457" y="3162300"/>
            <a:ext cx="6205944" cy="3714750"/>
          </a:xfrm>
          <a:prstGeom prst="rect">
            <a:avLst/>
          </a:prstGeom>
        </p:spPr>
      </p:pic>
      <p:pic>
        <p:nvPicPr>
          <p:cNvPr id="2" name="Imagen 1"/>
          <p:cNvPicPr>
            <a:picLocks noChangeAspect="1"/>
          </p:cNvPicPr>
          <p:nvPr/>
        </p:nvPicPr>
        <p:blipFill>
          <a:blip r:embed="rId5"/>
          <a:stretch>
            <a:fillRect/>
          </a:stretch>
        </p:blipFill>
        <p:spPr>
          <a:xfrm>
            <a:off x="79749" y="2143721"/>
            <a:ext cx="3628651" cy="4666654"/>
          </a:xfrm>
          <a:prstGeom prst="rect">
            <a:avLst/>
          </a:prstGeom>
        </p:spPr>
      </p:pic>
      <p:sp>
        <p:nvSpPr>
          <p:cNvPr id="8" name="Elipse 7"/>
          <p:cNvSpPr/>
          <p:nvPr/>
        </p:nvSpPr>
        <p:spPr>
          <a:xfrm>
            <a:off x="652720" y="5334000"/>
            <a:ext cx="1008988" cy="110685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481858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9749" y="2143721"/>
            <a:ext cx="3628651" cy="4666654"/>
          </a:xfrm>
          <a:prstGeom prst="rect">
            <a:avLst/>
          </a:prstGeom>
        </p:spPr>
      </p:pic>
      <p:pic>
        <p:nvPicPr>
          <p:cNvPr id="6" name="Imagen 5"/>
          <p:cNvPicPr>
            <a:picLocks noChangeAspect="1"/>
          </p:cNvPicPr>
          <p:nvPr/>
        </p:nvPicPr>
        <p:blipFill>
          <a:blip r:embed="rId4"/>
          <a:stretch>
            <a:fillRect/>
          </a:stretch>
        </p:blipFill>
        <p:spPr>
          <a:xfrm>
            <a:off x="5489575" y="2320925"/>
            <a:ext cx="6467475" cy="4270456"/>
          </a:xfrm>
          <a:prstGeom prst="rect">
            <a:avLst/>
          </a:prstGeom>
        </p:spPr>
      </p:pic>
      <p:sp>
        <p:nvSpPr>
          <p:cNvPr id="3" name="Rectángulo 2"/>
          <p:cNvSpPr/>
          <p:nvPr/>
        </p:nvSpPr>
        <p:spPr>
          <a:xfrm>
            <a:off x="1104900" y="88900"/>
            <a:ext cx="3353187" cy="523220"/>
          </a:xfrm>
          <a:prstGeom prst="rect">
            <a:avLst/>
          </a:prstGeom>
        </p:spPr>
        <p:txBody>
          <a:bodyPr wrap="square">
            <a:spAutoFit/>
          </a:bodyPr>
          <a:lstStyle/>
          <a:p>
            <a:r>
              <a:rPr lang="es-ES" sz="2800" b="1" dirty="0" smtClean="0">
                <a:solidFill>
                  <a:srgbClr val="002060"/>
                </a:solidFill>
                <a:effectLst>
                  <a:outerShdw blurRad="38100" dist="38100" dir="2700000" algn="tl">
                    <a:srgbClr val="000000">
                      <a:alpha val="43137"/>
                    </a:srgbClr>
                  </a:outerShdw>
                </a:effectLst>
              </a:rPr>
              <a:t>ALVÉOLOS </a:t>
            </a:r>
            <a:endParaRPr lang="es-ES" sz="2800" b="1" dirty="0">
              <a:solidFill>
                <a:srgbClr val="002060"/>
              </a:solidFill>
              <a:effectLst>
                <a:outerShdw blurRad="38100" dist="38100" dir="2700000" algn="tl">
                  <a:srgbClr val="000000">
                    <a:alpha val="43137"/>
                  </a:srgbClr>
                </a:outerShdw>
              </a:effectLst>
            </a:endParaRPr>
          </a:p>
        </p:txBody>
      </p:sp>
      <p:sp>
        <p:nvSpPr>
          <p:cNvPr id="4" name="Rectángulo 3"/>
          <p:cNvSpPr/>
          <p:nvPr/>
        </p:nvSpPr>
        <p:spPr>
          <a:xfrm>
            <a:off x="318385" y="612120"/>
            <a:ext cx="9263765" cy="1938992"/>
          </a:xfrm>
          <a:prstGeom prst="rect">
            <a:avLst/>
          </a:prstGeom>
        </p:spPr>
        <p:txBody>
          <a:bodyPr wrap="square">
            <a:spAutoFit/>
          </a:bodyPr>
          <a:lstStyle/>
          <a:p>
            <a:pPr marL="342900" indent="-342900" algn="just">
              <a:buFont typeface="Wingdings" panose="05000000000000000000" pitchFamily="2" charset="2"/>
              <a:buChar char="ü"/>
            </a:pPr>
            <a:r>
              <a:rPr lang="es-ES" sz="2000" dirty="0">
                <a:latin typeface="Cambria" panose="02040503050406030204" pitchFamily="18" charset="0"/>
                <a:ea typeface="Cambria" panose="02040503050406030204" pitchFamily="18" charset="0"/>
                <a:cs typeface="Verdana" panose="020B0604030504040204" pitchFamily="34" charset="0"/>
              </a:rPr>
              <a:t>Es la unidad </a:t>
            </a:r>
            <a:r>
              <a:rPr lang="es-ES" sz="2000" dirty="0" smtClean="0">
                <a:latin typeface="Cambria" panose="02040503050406030204" pitchFamily="18" charset="0"/>
                <a:ea typeface="Cambria" panose="02040503050406030204" pitchFamily="18" charset="0"/>
                <a:cs typeface="Verdana" panose="020B0604030504040204" pitchFamily="34" charset="0"/>
              </a:rPr>
              <a:t>más pequeña </a:t>
            </a:r>
            <a:r>
              <a:rPr lang="es-ES" sz="2000" dirty="0">
                <a:latin typeface="Cambria" panose="02040503050406030204" pitchFamily="18" charset="0"/>
                <a:ea typeface="Cambria" panose="02040503050406030204" pitchFamily="18" charset="0"/>
                <a:cs typeface="Verdana" panose="020B0604030504040204" pitchFamily="34" charset="0"/>
              </a:rPr>
              <a:t>de la porción respiratoria</a:t>
            </a:r>
          </a:p>
          <a:p>
            <a:pPr marL="342900" indent="-342900" algn="just">
              <a:buFont typeface="Wingdings" panose="05000000000000000000" pitchFamily="2" charset="2"/>
              <a:buChar char="ü"/>
            </a:pPr>
            <a:r>
              <a:rPr lang="es-ES" sz="2000" dirty="0">
                <a:latin typeface="Cambria" panose="02040503050406030204" pitchFamily="18" charset="0"/>
                <a:ea typeface="Cambria" panose="02040503050406030204" pitchFamily="18" charset="0"/>
                <a:cs typeface="Verdana" panose="020B0604030504040204" pitchFamily="34" charset="0"/>
              </a:rPr>
              <a:t>Tiene forma </a:t>
            </a:r>
            <a:r>
              <a:rPr lang="es-ES" sz="2000" dirty="0" smtClean="0">
                <a:latin typeface="Cambria" panose="02040503050406030204" pitchFamily="18" charset="0"/>
                <a:ea typeface="Cambria" panose="02040503050406030204" pitchFamily="18" charset="0"/>
                <a:cs typeface="Verdana" panose="020B0604030504040204" pitchFamily="34" charset="0"/>
              </a:rPr>
              <a:t>hexagonal </a:t>
            </a:r>
          </a:p>
          <a:p>
            <a:pPr marL="342900" indent="-342900" algn="just">
              <a:buFont typeface="Wingdings" panose="05000000000000000000" pitchFamily="2" charset="2"/>
              <a:buChar char="ü"/>
            </a:pPr>
            <a:r>
              <a:rPr lang="es-ES" sz="2000" dirty="0" smtClean="0">
                <a:latin typeface="Cambria" panose="02040503050406030204" pitchFamily="18" charset="0"/>
                <a:ea typeface="Cambria" panose="02040503050406030204" pitchFamily="18" charset="0"/>
              </a:rPr>
              <a:t>comparten sus paredes</a:t>
            </a:r>
            <a:r>
              <a:rPr lang="es-ES" sz="2000" dirty="0">
                <a:latin typeface="Cambria" panose="02040503050406030204" pitchFamily="18" charset="0"/>
                <a:ea typeface="Cambria" panose="02040503050406030204" pitchFamily="18" charset="0"/>
              </a:rPr>
              <a:t>, las que constituyen “Tabiques </a:t>
            </a:r>
            <a:r>
              <a:rPr lang="es-ES" sz="2000" dirty="0" err="1">
                <a:latin typeface="Cambria" panose="02040503050406030204" pitchFamily="18" charset="0"/>
                <a:ea typeface="Cambria" panose="02040503050406030204" pitchFamily="18" charset="0"/>
              </a:rPr>
              <a:t>interalveolares</a:t>
            </a:r>
            <a:r>
              <a:rPr lang="es-ES" sz="2000" dirty="0">
                <a:latin typeface="Cambria" panose="02040503050406030204" pitchFamily="18" charset="0"/>
                <a:ea typeface="Cambria" panose="02040503050406030204" pitchFamily="18" charset="0"/>
              </a:rPr>
              <a:t>”. </a:t>
            </a:r>
          </a:p>
          <a:p>
            <a:pPr marL="342900" indent="-342900" algn="just">
              <a:buFont typeface="Wingdings" panose="05000000000000000000" pitchFamily="2" charset="2"/>
              <a:buChar char="ü"/>
            </a:pPr>
            <a:r>
              <a:rPr lang="es-ES" sz="2000" dirty="0" smtClean="0">
                <a:latin typeface="Cambria" panose="02040503050406030204" pitchFamily="18" charset="0"/>
                <a:ea typeface="Cambria" panose="02040503050406030204" pitchFamily="18" charset="0"/>
                <a:cs typeface="Verdana" panose="020B0604030504040204" pitchFamily="34" charset="0"/>
              </a:rPr>
              <a:t>Separados </a:t>
            </a:r>
            <a:r>
              <a:rPr lang="es-ES" sz="2000" dirty="0">
                <a:latin typeface="Cambria" panose="02040503050406030204" pitchFamily="18" charset="0"/>
                <a:ea typeface="Cambria" panose="02040503050406030204" pitchFamily="18" charset="0"/>
                <a:cs typeface="Verdana" panose="020B0604030504040204" pitchFamily="34" charset="0"/>
              </a:rPr>
              <a:t>por el tabique interalveolar</a:t>
            </a:r>
          </a:p>
          <a:p>
            <a:pPr marL="342900" indent="-342900" algn="just">
              <a:buFont typeface="Wingdings" panose="05000000000000000000" pitchFamily="2" charset="2"/>
              <a:buChar char="ü"/>
            </a:pPr>
            <a:r>
              <a:rPr lang="es-ES" sz="2000" dirty="0">
                <a:latin typeface="Cambria" panose="02040503050406030204" pitchFamily="18" charset="0"/>
                <a:ea typeface="Cambria" panose="02040503050406030204" pitchFamily="18" charset="0"/>
                <a:cs typeface="Verdana" panose="020B0604030504040204" pitchFamily="34" charset="0"/>
              </a:rPr>
              <a:t>Poseen poros mediante los cuales </a:t>
            </a:r>
            <a:r>
              <a:rPr lang="es-ES" sz="2000" dirty="0" smtClean="0">
                <a:latin typeface="Cambria" panose="02040503050406030204" pitchFamily="18" charset="0"/>
                <a:ea typeface="Cambria" panose="02040503050406030204" pitchFamily="18" charset="0"/>
                <a:cs typeface="Verdana" panose="020B0604030504040204" pitchFamily="34" charset="0"/>
              </a:rPr>
              <a:t>se </a:t>
            </a:r>
            <a:r>
              <a:rPr lang="es-ES" sz="2000" dirty="0">
                <a:latin typeface="Cambria" panose="02040503050406030204" pitchFamily="18" charset="0"/>
                <a:ea typeface="Cambria" panose="02040503050406030204" pitchFamily="18" charset="0"/>
                <a:cs typeface="Verdana" panose="020B0604030504040204" pitchFamily="34" charset="0"/>
              </a:rPr>
              <a:t>comunican</a:t>
            </a:r>
          </a:p>
          <a:p>
            <a:pPr marL="342900" indent="-342900" algn="just">
              <a:buFont typeface="Wingdings" panose="05000000000000000000" pitchFamily="2" charset="2"/>
              <a:buChar char="ü"/>
            </a:pPr>
            <a:r>
              <a:rPr lang="es-ES" sz="2000" dirty="0">
                <a:latin typeface="Cambria" panose="02040503050406030204" pitchFamily="18" charset="0"/>
                <a:ea typeface="Cambria" panose="02040503050406030204" pitchFamily="18" charset="0"/>
                <a:cs typeface="Verdana" panose="020B0604030504040204" pitchFamily="34" charset="0"/>
              </a:rPr>
              <a:t>Epitelio simple plano con 2 tipos </a:t>
            </a:r>
            <a:r>
              <a:rPr lang="es-ES" sz="2000" dirty="0" smtClean="0">
                <a:latin typeface="Cambria" panose="02040503050406030204" pitchFamily="18" charset="0"/>
                <a:ea typeface="Cambria" panose="02040503050406030204" pitchFamily="18" charset="0"/>
                <a:cs typeface="Verdana" panose="020B0604030504040204" pitchFamily="34" charset="0"/>
              </a:rPr>
              <a:t>celulares</a:t>
            </a:r>
            <a:endParaRPr lang="es-ES" sz="2000" dirty="0">
              <a:latin typeface="Cambria" panose="02040503050406030204" pitchFamily="18" charset="0"/>
              <a:ea typeface="Cambria" panose="02040503050406030204" pitchFamily="18" charset="0"/>
              <a:cs typeface="Verdana" panose="020B0604030504040204" pitchFamily="34" charset="0"/>
            </a:endParaRPr>
          </a:p>
        </p:txBody>
      </p:sp>
      <p:sp>
        <p:nvSpPr>
          <p:cNvPr id="7" name="Elipse 6"/>
          <p:cNvSpPr/>
          <p:nvPr/>
        </p:nvSpPr>
        <p:spPr>
          <a:xfrm>
            <a:off x="1143000" y="6076951"/>
            <a:ext cx="304800" cy="285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240494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29338" y="838270"/>
            <a:ext cx="2083981" cy="1200329"/>
          </a:xfrm>
          <a:prstGeom prst="rect">
            <a:avLst/>
          </a:prstGeom>
        </p:spPr>
        <p:txBody>
          <a:bodyPr wrap="square">
            <a:spAutoFit/>
          </a:bodyPr>
          <a:lstStyle/>
          <a:p>
            <a:r>
              <a:rPr lang="es-ES" sz="2400" b="1" dirty="0">
                <a:solidFill>
                  <a:srgbClr val="002060"/>
                </a:solidFill>
              </a:rPr>
              <a:t>TABIQUE INTER-ALVEOLAR</a:t>
            </a:r>
          </a:p>
        </p:txBody>
      </p:sp>
      <p:sp>
        <p:nvSpPr>
          <p:cNvPr id="3" name="Rectángulo 2"/>
          <p:cNvSpPr/>
          <p:nvPr/>
        </p:nvSpPr>
        <p:spPr>
          <a:xfrm>
            <a:off x="3166374" y="443867"/>
            <a:ext cx="7612913" cy="1876732"/>
          </a:xfrm>
          <a:prstGeom prst="rect">
            <a:avLst/>
          </a:prstGeom>
        </p:spPr>
        <p:txBody>
          <a:bodyPr wrap="square">
            <a:spAutoFit/>
          </a:bodyPr>
          <a:lstStyle/>
          <a:p>
            <a:pPr algn="just">
              <a:lnSpc>
                <a:spcPct val="150000"/>
              </a:lnSpc>
            </a:pPr>
            <a:r>
              <a:rPr lang="es-ES" sz="2000" dirty="0">
                <a:latin typeface="Verdana" panose="020B0604030504040204" pitchFamily="34" charset="0"/>
                <a:ea typeface="Verdana" panose="020B0604030504040204" pitchFamily="34" charset="0"/>
                <a:cs typeface="Verdana" panose="020B0604030504040204" pitchFamily="34" charset="0"/>
              </a:rPr>
              <a:t>Epitelio simple plano alveolar y su lámina basal Tejido conectivo laxo: fibras reticulares y elásticas finas y abundante red capilar	 Epitelio simple plano alveolar y su lámina basal </a:t>
            </a:r>
          </a:p>
        </p:txBody>
      </p:sp>
      <p:sp>
        <p:nvSpPr>
          <p:cNvPr id="4" name="Rectángulo 3"/>
          <p:cNvSpPr/>
          <p:nvPr/>
        </p:nvSpPr>
        <p:spPr>
          <a:xfrm>
            <a:off x="595423" y="3982995"/>
            <a:ext cx="2551813" cy="1200329"/>
          </a:xfrm>
          <a:prstGeom prst="rect">
            <a:avLst/>
          </a:prstGeom>
        </p:spPr>
        <p:txBody>
          <a:bodyPr wrap="square">
            <a:spAutoFit/>
          </a:bodyPr>
          <a:lstStyle/>
          <a:p>
            <a:r>
              <a:rPr lang="es-ES" sz="2400" b="1" dirty="0">
                <a:solidFill>
                  <a:srgbClr val="002060"/>
                </a:solidFill>
              </a:rPr>
              <a:t>CÉLULAS DEL TABIQUE INTERALVEOLAR</a:t>
            </a:r>
          </a:p>
        </p:txBody>
      </p:sp>
      <p:sp>
        <p:nvSpPr>
          <p:cNvPr id="5" name="Abrir llave 4"/>
          <p:cNvSpPr/>
          <p:nvPr/>
        </p:nvSpPr>
        <p:spPr>
          <a:xfrm>
            <a:off x="2594344" y="574159"/>
            <a:ext cx="415556" cy="1746440"/>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6" name="CuadroTexto 5"/>
          <p:cNvSpPr txBox="1"/>
          <p:nvPr/>
        </p:nvSpPr>
        <p:spPr>
          <a:xfrm>
            <a:off x="3487479" y="3296093"/>
            <a:ext cx="7464056" cy="2862322"/>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s-ES" sz="2000" dirty="0" smtClean="0">
                <a:latin typeface="Verdana" panose="020B0604030504040204" pitchFamily="34" charset="0"/>
                <a:ea typeface="Verdana" panose="020B0604030504040204" pitchFamily="34" charset="0"/>
                <a:cs typeface="Verdana" panose="020B0604030504040204" pitchFamily="34" charset="0"/>
              </a:rPr>
              <a:t>Neumocito tipo I (célula epitelial plana)</a:t>
            </a:r>
          </a:p>
          <a:p>
            <a:pPr marL="342900" indent="-342900">
              <a:lnSpc>
                <a:spcPct val="150000"/>
              </a:lnSpc>
              <a:buFont typeface="Wingdings" panose="05000000000000000000" pitchFamily="2" charset="2"/>
              <a:buChar char="§"/>
            </a:pPr>
            <a:r>
              <a:rPr lang="es-ES" sz="2000" dirty="0" smtClean="0">
                <a:latin typeface="Verdana" panose="020B0604030504040204" pitchFamily="34" charset="0"/>
                <a:ea typeface="Verdana" panose="020B0604030504040204" pitchFamily="34" charset="0"/>
                <a:cs typeface="Verdana" panose="020B0604030504040204" pitchFamily="34" charset="0"/>
              </a:rPr>
              <a:t>Neumocito tipo II (célula alveolar)</a:t>
            </a:r>
          </a:p>
          <a:p>
            <a:pPr marL="342900" indent="-342900">
              <a:lnSpc>
                <a:spcPct val="150000"/>
              </a:lnSpc>
              <a:buFont typeface="Wingdings" panose="05000000000000000000" pitchFamily="2" charset="2"/>
              <a:buChar char="§"/>
            </a:pPr>
            <a:r>
              <a:rPr lang="es-ES" sz="2000" dirty="0" smtClean="0">
                <a:latin typeface="Verdana" panose="020B0604030504040204" pitchFamily="34" charset="0"/>
                <a:ea typeface="Verdana" panose="020B0604030504040204" pitchFamily="34" charset="0"/>
                <a:cs typeface="Verdana" panose="020B0604030504040204" pitchFamily="34" charset="0"/>
              </a:rPr>
              <a:t>Células endoteliales</a:t>
            </a:r>
          </a:p>
          <a:p>
            <a:pPr marL="342900" indent="-342900">
              <a:lnSpc>
                <a:spcPct val="150000"/>
              </a:lnSpc>
              <a:buFont typeface="Wingdings" panose="05000000000000000000" pitchFamily="2" charset="2"/>
              <a:buChar char="§"/>
            </a:pPr>
            <a:r>
              <a:rPr lang="es-ES" sz="2000" dirty="0" smtClean="0">
                <a:latin typeface="Verdana" panose="020B0604030504040204" pitchFamily="34" charset="0"/>
                <a:ea typeface="Verdana" panose="020B0604030504040204" pitchFamily="34" charset="0"/>
                <a:cs typeface="Verdana" panose="020B0604030504040204" pitchFamily="34" charset="0"/>
              </a:rPr>
              <a:t>Macrófagos alveolares</a:t>
            </a:r>
          </a:p>
          <a:p>
            <a:pPr marL="342900" indent="-342900">
              <a:lnSpc>
                <a:spcPct val="150000"/>
              </a:lnSpc>
              <a:buFont typeface="Wingdings" panose="05000000000000000000" pitchFamily="2" charset="2"/>
              <a:buChar char="§"/>
            </a:pPr>
            <a:r>
              <a:rPr lang="es-ES" sz="2000" dirty="0" smtClean="0">
                <a:latin typeface="Verdana" panose="020B0604030504040204" pitchFamily="34" charset="0"/>
                <a:ea typeface="Verdana" panose="020B0604030504040204" pitchFamily="34" charset="0"/>
                <a:cs typeface="Verdana" panose="020B0604030504040204" pitchFamily="34" charset="0"/>
              </a:rPr>
              <a:t>Células sanguíneas (dentro de los capilares)</a:t>
            </a:r>
          </a:p>
          <a:p>
            <a:pPr marL="342900" indent="-342900">
              <a:lnSpc>
                <a:spcPct val="150000"/>
              </a:lnSpc>
              <a:buFont typeface="Wingdings" panose="05000000000000000000" pitchFamily="2" charset="2"/>
              <a:buChar char="§"/>
            </a:pPr>
            <a:r>
              <a:rPr lang="es-ES" sz="2000" dirty="0" smtClean="0">
                <a:latin typeface="Verdana" panose="020B0604030504040204" pitchFamily="34" charset="0"/>
                <a:ea typeface="Verdana" panose="020B0604030504040204" pitchFamily="34" charset="0"/>
                <a:cs typeface="Verdana" panose="020B0604030504040204" pitchFamily="34" charset="0"/>
              </a:rPr>
              <a:t>fibroblastos</a:t>
            </a:r>
            <a:endParaRPr lang="es-ES" sz="2000" dirty="0">
              <a:latin typeface="Verdana" panose="020B0604030504040204" pitchFamily="34" charset="0"/>
              <a:ea typeface="Verdana" panose="020B0604030504040204" pitchFamily="34" charset="0"/>
              <a:cs typeface="Verdana" panose="020B0604030504040204" pitchFamily="34" charset="0"/>
            </a:endParaRPr>
          </a:p>
        </p:txBody>
      </p:sp>
      <p:sp>
        <p:nvSpPr>
          <p:cNvPr id="7" name="Abrir llave 6"/>
          <p:cNvSpPr/>
          <p:nvPr/>
        </p:nvSpPr>
        <p:spPr>
          <a:xfrm>
            <a:off x="3125910" y="3296093"/>
            <a:ext cx="239590" cy="2862322"/>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48828725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19180" y="90811"/>
            <a:ext cx="7293934" cy="523220"/>
          </a:xfrm>
          <a:prstGeom prst="rect">
            <a:avLst/>
          </a:prstGeom>
        </p:spPr>
        <p:txBody>
          <a:bodyPr wrap="square">
            <a:spAutoFit/>
          </a:bodyPr>
          <a:lstStyle/>
          <a:p>
            <a:r>
              <a:rPr lang="es-ES" sz="2800" b="1" dirty="0" smtClean="0">
                <a:solidFill>
                  <a:srgbClr val="002060"/>
                </a:solidFill>
                <a:effectLst>
                  <a:outerShdw blurRad="38100" dist="38100" dir="2700000" algn="tl">
                    <a:srgbClr val="000000">
                      <a:alpha val="43137"/>
                    </a:srgbClr>
                  </a:outerShdw>
                </a:effectLst>
              </a:rPr>
              <a:t>CÉLULAS DEL EPITELIO ALVEOLAR</a:t>
            </a:r>
            <a:endParaRPr lang="es-ES" sz="2800" b="1" dirty="0">
              <a:solidFill>
                <a:srgbClr val="002060"/>
              </a:solidFill>
              <a:effectLst>
                <a:outerShdw blurRad="38100" dist="38100" dir="2700000" algn="tl">
                  <a:srgbClr val="000000">
                    <a:alpha val="43137"/>
                  </a:srgbClr>
                </a:outerShdw>
              </a:effectLst>
            </a:endParaRPr>
          </a:p>
        </p:txBody>
      </p:sp>
      <p:sp>
        <p:nvSpPr>
          <p:cNvPr id="3" name="Rectángulo 2"/>
          <p:cNvSpPr/>
          <p:nvPr/>
        </p:nvSpPr>
        <p:spPr>
          <a:xfrm>
            <a:off x="177800" y="711200"/>
            <a:ext cx="6769100" cy="5662384"/>
          </a:xfrm>
          <a:prstGeom prst="rect">
            <a:avLst/>
          </a:prstGeom>
        </p:spPr>
        <p:txBody>
          <a:bodyPr wrap="square">
            <a:spAutoFit/>
          </a:bodyPr>
          <a:lstStyle/>
          <a:p>
            <a:pPr algn="just">
              <a:lnSpc>
                <a:spcPct val="150000"/>
              </a:lnSpc>
            </a:pPr>
            <a:r>
              <a:rPr lang="es-ES" sz="2000" b="1" u="sng" dirty="0">
                <a:solidFill>
                  <a:srgbClr val="002060"/>
                </a:solidFill>
                <a:latin typeface="Verdana" panose="020B0604030504040204" pitchFamily="34" charset="0"/>
                <a:ea typeface="Verdana" panose="020B0604030504040204" pitchFamily="34" charset="0"/>
                <a:cs typeface="Verdana" panose="020B0604030504040204" pitchFamily="34" charset="0"/>
              </a:rPr>
              <a:t>Las células alveolares epiteliales planas </a:t>
            </a:r>
            <a:r>
              <a:rPr lang="es-ES" sz="2000" dirty="0" smtClean="0">
                <a:latin typeface="Verdana" panose="020B0604030504040204" pitchFamily="34" charset="0"/>
                <a:ea typeface="Verdana" panose="020B0604030504040204" pitchFamily="34" charset="0"/>
                <a:cs typeface="Verdana" panose="020B0604030504040204" pitchFamily="34" charset="0"/>
              </a:rPr>
              <a:t>(Neumocito </a:t>
            </a:r>
            <a:r>
              <a:rPr lang="es-ES" sz="2000" dirty="0">
                <a:latin typeface="Verdana" panose="020B0604030504040204" pitchFamily="34" charset="0"/>
                <a:ea typeface="Verdana" panose="020B0604030504040204" pitchFamily="34" charset="0"/>
                <a:cs typeface="Verdana" panose="020B0604030504040204" pitchFamily="34" charset="0"/>
              </a:rPr>
              <a:t>tipo </a:t>
            </a:r>
            <a:r>
              <a:rPr lang="es-ES" sz="2000" dirty="0" smtClean="0">
                <a:latin typeface="Verdana" panose="020B0604030504040204" pitchFamily="34" charset="0"/>
                <a:ea typeface="Verdana" panose="020B0604030504040204" pitchFamily="34" charset="0"/>
                <a:cs typeface="Verdana" panose="020B0604030504040204" pitchFamily="34" charset="0"/>
              </a:rPr>
              <a:t>I, células </a:t>
            </a:r>
            <a:r>
              <a:rPr lang="es-ES" sz="2000" dirty="0">
                <a:latin typeface="Verdana" panose="020B0604030504040204" pitchFamily="34" charset="0"/>
                <a:ea typeface="Verdana" panose="020B0604030504040204" pitchFamily="34" charset="0"/>
                <a:cs typeface="Verdana" panose="020B0604030504040204" pitchFamily="34" charset="0"/>
              </a:rPr>
              <a:t>alveolares pequeñas o células pulmonares </a:t>
            </a:r>
            <a:r>
              <a:rPr lang="es-ES" sz="2000" dirty="0" smtClean="0">
                <a:latin typeface="Verdana" panose="020B0604030504040204" pitchFamily="34" charset="0"/>
                <a:ea typeface="Verdana" panose="020B0604030504040204" pitchFamily="34" charset="0"/>
                <a:cs typeface="Verdana" panose="020B0604030504040204" pitchFamily="34" charset="0"/>
              </a:rPr>
              <a:t>epiteliales)</a:t>
            </a:r>
          </a:p>
          <a:p>
            <a:pPr algn="just">
              <a:lnSpc>
                <a:spcPct val="150000"/>
              </a:lnSpc>
            </a:pPr>
            <a:r>
              <a:rPr lang="es-ES" sz="2000" dirty="0" smtClean="0">
                <a:latin typeface="Verdana" panose="020B0604030504040204" pitchFamily="34" charset="0"/>
                <a:ea typeface="Verdana" panose="020B0604030504040204" pitchFamily="34" charset="0"/>
                <a:cs typeface="Verdana" panose="020B0604030504040204" pitchFamily="34" charset="0"/>
              </a:rPr>
              <a:t>Son </a:t>
            </a:r>
            <a:r>
              <a:rPr lang="es-ES" sz="2000" dirty="0">
                <a:latin typeface="Verdana" panose="020B0604030504040204" pitchFamily="34" charset="0"/>
                <a:ea typeface="Verdana" panose="020B0604030504040204" pitchFamily="34" charset="0"/>
                <a:cs typeface="Verdana" panose="020B0604030504040204" pitchFamily="34" charset="0"/>
              </a:rPr>
              <a:t>células planas de citoplasma muy escaso y un núcleo </a:t>
            </a:r>
            <a:r>
              <a:rPr lang="es-ES" sz="2000" dirty="0" smtClean="0">
                <a:latin typeface="Verdana" panose="020B0604030504040204" pitchFamily="34" charset="0"/>
                <a:ea typeface="Verdana" panose="020B0604030504040204" pitchFamily="34" charset="0"/>
                <a:cs typeface="Verdana" panose="020B0604030504040204" pitchFamily="34" charset="0"/>
              </a:rPr>
              <a:t>aplanado, se </a:t>
            </a:r>
            <a:r>
              <a:rPr lang="es-ES" sz="2000" dirty="0">
                <a:latin typeface="Verdana" panose="020B0604030504040204" pitchFamily="34" charset="0"/>
                <a:ea typeface="Verdana" panose="020B0604030504040204" pitchFamily="34" charset="0"/>
                <a:cs typeface="Verdana" panose="020B0604030504040204" pitchFamily="34" charset="0"/>
              </a:rPr>
              <a:t>extienden sobre la membrana basal. </a:t>
            </a:r>
            <a:endParaRPr lang="es-ES" sz="20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s-ES" sz="2000" dirty="0" smtClean="0">
                <a:latin typeface="Verdana" panose="020B0604030504040204" pitchFamily="34" charset="0"/>
                <a:ea typeface="Verdana" panose="020B0604030504040204" pitchFamily="34" charset="0"/>
                <a:cs typeface="Verdana" panose="020B0604030504040204" pitchFamily="34" charset="0"/>
              </a:rPr>
              <a:t>M/E:  pocos organitos y numerosas </a:t>
            </a:r>
            <a:r>
              <a:rPr lang="es-ES" sz="2000" dirty="0">
                <a:latin typeface="Verdana" panose="020B0604030504040204" pitchFamily="34" charset="0"/>
                <a:ea typeface="Verdana" panose="020B0604030504040204" pitchFamily="34" charset="0"/>
                <a:cs typeface="Verdana" panose="020B0604030504040204" pitchFamily="34" charset="0"/>
              </a:rPr>
              <a:t>vesículas </a:t>
            </a:r>
            <a:r>
              <a:rPr lang="es-ES" sz="2000" dirty="0" smtClean="0">
                <a:latin typeface="Verdana" panose="020B0604030504040204" pitchFamily="34" charset="0"/>
                <a:ea typeface="Verdana" panose="020B0604030504040204" pitchFamily="34" charset="0"/>
                <a:cs typeface="Verdana" panose="020B0604030504040204" pitchFamily="34" charset="0"/>
              </a:rPr>
              <a:t>pinocíticas</a:t>
            </a:r>
            <a:r>
              <a:rPr lang="es-ES" sz="2000" dirty="0">
                <a:latin typeface="Verdana" panose="020B0604030504040204" pitchFamily="34" charset="0"/>
                <a:ea typeface="Verdana" panose="020B0604030504040204" pitchFamily="34" charset="0"/>
                <a:cs typeface="Verdana" panose="020B0604030504040204" pitchFamily="34" charset="0"/>
              </a:rPr>
              <a:t>. </a:t>
            </a:r>
            <a:endParaRPr lang="es-ES" sz="20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s-ES" sz="2000" dirty="0">
                <a:latin typeface="Verdana" panose="020B0604030504040204" pitchFamily="34" charset="0"/>
                <a:ea typeface="Verdana" panose="020B0604030504040204" pitchFamily="34" charset="0"/>
                <a:cs typeface="Verdana" panose="020B0604030504040204" pitchFamily="34" charset="0"/>
              </a:rPr>
              <a:t>E</a:t>
            </a:r>
            <a:r>
              <a:rPr lang="es-ES" sz="2000" dirty="0" smtClean="0">
                <a:latin typeface="Verdana" panose="020B0604030504040204" pitchFamily="34" charset="0"/>
                <a:ea typeface="Verdana" panose="020B0604030504040204" pitchFamily="34" charset="0"/>
                <a:cs typeface="Verdana" panose="020B0604030504040204" pitchFamily="34" charset="0"/>
              </a:rPr>
              <a:t>stán </a:t>
            </a:r>
            <a:r>
              <a:rPr lang="es-ES" sz="2000" dirty="0">
                <a:latin typeface="Verdana" panose="020B0604030504040204" pitchFamily="34" charset="0"/>
                <a:ea typeface="Verdana" panose="020B0604030504040204" pitchFamily="34" charset="0"/>
                <a:cs typeface="Verdana" panose="020B0604030504040204" pitchFamily="34" charset="0"/>
              </a:rPr>
              <a:t>muy extendidas en el alvéolo, 50 veces más que los </a:t>
            </a:r>
            <a:r>
              <a:rPr lang="es-ES" sz="2000" dirty="0" smtClean="0">
                <a:latin typeface="Verdana" panose="020B0604030504040204" pitchFamily="34" charset="0"/>
                <a:ea typeface="Verdana" panose="020B0604030504040204" pitchFamily="34" charset="0"/>
                <a:cs typeface="Verdana" panose="020B0604030504040204" pitchFamily="34" charset="0"/>
              </a:rPr>
              <a:t>Neumocitos </a:t>
            </a:r>
            <a:r>
              <a:rPr lang="es-ES" sz="2000" dirty="0">
                <a:latin typeface="Verdana" panose="020B0604030504040204" pitchFamily="34" charset="0"/>
                <a:ea typeface="Verdana" panose="020B0604030504040204" pitchFamily="34" charset="0"/>
                <a:cs typeface="Verdana" panose="020B0604030504040204" pitchFamily="34" charset="0"/>
              </a:rPr>
              <a:t>tipo II con los cuales están unidas mediante uniones ocluyentes. A través de su citoplasma difunden los gases </a:t>
            </a:r>
            <a:r>
              <a:rPr lang="es-ES" sz="2000" dirty="0" smtClean="0">
                <a:latin typeface="Verdana" panose="020B0604030504040204" pitchFamily="34" charset="0"/>
                <a:ea typeface="Verdana" panose="020B0604030504040204" pitchFamily="34" charset="0"/>
                <a:cs typeface="Verdana" panose="020B0604030504040204" pitchFamily="34" charset="0"/>
              </a:rPr>
              <a:t>O</a:t>
            </a:r>
            <a:r>
              <a:rPr lang="es-ES" sz="2000" baseline="-25000" dirty="0">
                <a:latin typeface="Verdana" panose="020B0604030504040204" pitchFamily="34" charset="0"/>
                <a:ea typeface="Verdana" panose="020B0604030504040204" pitchFamily="34" charset="0"/>
                <a:cs typeface="Verdana" panose="020B0604030504040204" pitchFamily="34" charset="0"/>
              </a:rPr>
              <a:t> 2</a:t>
            </a:r>
            <a:r>
              <a:rPr lang="es-ES" sz="2000" dirty="0" smtClean="0">
                <a:latin typeface="Verdana" panose="020B0604030504040204" pitchFamily="34" charset="0"/>
                <a:ea typeface="Verdana" panose="020B0604030504040204" pitchFamily="34" charset="0"/>
                <a:cs typeface="Verdana" panose="020B0604030504040204" pitchFamily="34" charset="0"/>
              </a:rPr>
              <a:t>  </a:t>
            </a:r>
            <a:r>
              <a:rPr lang="es-ES" sz="2000" dirty="0">
                <a:latin typeface="Verdana" panose="020B0604030504040204" pitchFamily="34" charset="0"/>
                <a:ea typeface="Verdana" panose="020B0604030504040204" pitchFamily="34" charset="0"/>
                <a:cs typeface="Verdana" panose="020B0604030504040204" pitchFamily="34" charset="0"/>
              </a:rPr>
              <a:t>y </a:t>
            </a:r>
            <a:r>
              <a:rPr lang="es-ES" sz="2000" dirty="0" smtClean="0">
                <a:latin typeface="Verdana" panose="020B0604030504040204" pitchFamily="34" charset="0"/>
                <a:ea typeface="Verdana" panose="020B0604030504040204" pitchFamily="34" charset="0"/>
                <a:cs typeface="Verdana" panose="020B0604030504040204" pitchFamily="34" charset="0"/>
              </a:rPr>
              <a:t>CO</a:t>
            </a:r>
            <a:r>
              <a:rPr lang="es-ES" sz="2000" baseline="-25000" dirty="0">
                <a:latin typeface="Verdana" panose="020B0604030504040204" pitchFamily="34" charset="0"/>
                <a:ea typeface="Verdana" panose="020B0604030504040204" pitchFamily="34" charset="0"/>
                <a:cs typeface="Verdana" panose="020B0604030504040204" pitchFamily="34" charset="0"/>
              </a:rPr>
              <a:t> 2</a:t>
            </a:r>
            <a:r>
              <a:rPr lang="es-ES" sz="2000" dirty="0" smtClean="0">
                <a:latin typeface="Verdana" panose="020B0604030504040204" pitchFamily="34" charset="0"/>
                <a:ea typeface="Verdana" panose="020B0604030504040204" pitchFamily="34" charset="0"/>
                <a:cs typeface="Verdana" panose="020B0604030504040204" pitchFamily="34" charset="0"/>
              </a:rPr>
              <a:t>.</a:t>
            </a:r>
            <a:endParaRPr lang="es-ES" sz="2000" dirty="0">
              <a:latin typeface="Verdana" panose="020B0604030504040204" pitchFamily="34" charset="0"/>
              <a:ea typeface="Verdana" panose="020B0604030504040204" pitchFamily="34" charset="0"/>
              <a:cs typeface="Verdana" panose="020B0604030504040204" pitchFamily="34" charset="0"/>
            </a:endParaRPr>
          </a:p>
        </p:txBody>
      </p:sp>
      <p:pic>
        <p:nvPicPr>
          <p:cNvPr id="4" name="Imagen 3"/>
          <p:cNvPicPr>
            <a:picLocks noChangeAspect="1"/>
          </p:cNvPicPr>
          <p:nvPr/>
        </p:nvPicPr>
        <p:blipFill>
          <a:blip r:embed="rId3"/>
          <a:stretch>
            <a:fillRect/>
          </a:stretch>
        </p:blipFill>
        <p:spPr>
          <a:xfrm>
            <a:off x="7135813" y="1220847"/>
            <a:ext cx="5056187" cy="4705350"/>
          </a:xfrm>
          <a:prstGeom prst="rect">
            <a:avLst/>
          </a:prstGeom>
        </p:spPr>
      </p:pic>
    </p:spTree>
    <p:extLst>
      <p:ext uri="{BB962C8B-B14F-4D97-AF65-F5344CB8AC3E}">
        <p14:creationId xmlns:p14="http://schemas.microsoft.com/office/powerpoint/2010/main" val="35703797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9401" y="190500"/>
            <a:ext cx="6946900" cy="6647974"/>
          </a:xfrm>
          <a:prstGeom prst="rect">
            <a:avLst/>
          </a:prstGeom>
        </p:spPr>
        <p:txBody>
          <a:bodyPr wrap="square">
            <a:spAutoFit/>
          </a:bodyPr>
          <a:lstStyle/>
          <a:p>
            <a:pPr algn="just">
              <a:lnSpc>
                <a:spcPct val="150000"/>
              </a:lnSpc>
            </a:pPr>
            <a:r>
              <a:rPr lang="es-ES" sz="2400" b="1" u="sng" dirty="0">
                <a:solidFill>
                  <a:srgbClr val="002060"/>
                </a:solidFill>
                <a:effectLst>
                  <a:outerShdw blurRad="38100" dist="38100" dir="2700000" algn="tl">
                    <a:srgbClr val="000000">
                      <a:alpha val="43137"/>
                    </a:srgbClr>
                  </a:outerShdw>
                </a:effectLst>
              </a:rPr>
              <a:t>Las células alveolares grandes </a:t>
            </a:r>
            <a:r>
              <a:rPr lang="es-ES" sz="2000" dirty="0">
                <a:latin typeface="Verdana" panose="020B0604030504040204" pitchFamily="34" charset="0"/>
                <a:ea typeface="Verdana" panose="020B0604030504040204" pitchFamily="34" charset="0"/>
                <a:cs typeface="Verdana" panose="020B0604030504040204" pitchFamily="34" charset="0"/>
              </a:rPr>
              <a:t>(neumocitos tipo II</a:t>
            </a:r>
            <a:r>
              <a:rPr lang="es-ES" sz="2000" dirty="0" smtClean="0">
                <a:latin typeface="Verdana" panose="020B0604030504040204" pitchFamily="34" charset="0"/>
                <a:ea typeface="Verdana" panose="020B0604030504040204" pitchFamily="34" charset="0"/>
                <a:cs typeface="Verdana" panose="020B0604030504040204" pitchFamily="34" charset="0"/>
              </a:rPr>
              <a:t>)</a:t>
            </a:r>
          </a:p>
          <a:p>
            <a:pPr algn="just">
              <a:lnSpc>
                <a:spcPct val="150000"/>
              </a:lnSpc>
            </a:pPr>
            <a:r>
              <a:rPr lang="es-ES" sz="2000" dirty="0" smtClean="0">
                <a:latin typeface="Verdana" panose="020B0604030504040204" pitchFamily="34" charset="0"/>
                <a:ea typeface="Verdana" panose="020B0604030504040204" pitchFamily="34" charset="0"/>
                <a:cs typeface="Verdana" panose="020B0604030504040204" pitchFamily="34" charset="0"/>
              </a:rPr>
              <a:t>M/O</a:t>
            </a:r>
            <a:r>
              <a:rPr lang="es-ES" sz="2000" dirty="0">
                <a:latin typeface="Verdana" panose="020B0604030504040204" pitchFamily="34" charset="0"/>
                <a:ea typeface="Verdana" panose="020B0604030504040204" pitchFamily="34" charset="0"/>
                <a:cs typeface="Verdana" panose="020B0604030504040204" pitchFamily="34" charset="0"/>
              </a:rPr>
              <a:t>: forma </a:t>
            </a:r>
            <a:r>
              <a:rPr lang="es-ES" sz="2000" dirty="0" smtClean="0">
                <a:latin typeface="Verdana" panose="020B0604030504040204" pitchFamily="34" charset="0"/>
                <a:ea typeface="Verdana" panose="020B0604030504040204" pitchFamily="34" charset="0"/>
                <a:cs typeface="Verdana" panose="020B0604030504040204" pitchFamily="34" charset="0"/>
              </a:rPr>
              <a:t>romboidal, núcleos </a:t>
            </a:r>
            <a:r>
              <a:rPr lang="es-ES" sz="2000" dirty="0">
                <a:latin typeface="Verdana" panose="020B0604030504040204" pitchFamily="34" charset="0"/>
                <a:ea typeface="Verdana" panose="020B0604030504040204" pitchFamily="34" charset="0"/>
                <a:cs typeface="Verdana" panose="020B0604030504040204" pitchFamily="34" charset="0"/>
              </a:rPr>
              <a:t>vesiculares grandes y el citoplasma </a:t>
            </a:r>
            <a:r>
              <a:rPr lang="es-ES" sz="2000" dirty="0" smtClean="0">
                <a:latin typeface="Verdana" panose="020B0604030504040204" pitchFamily="34" charset="0"/>
                <a:ea typeface="Verdana" panose="020B0604030504040204" pitchFamily="34" charset="0"/>
                <a:cs typeface="Verdana" panose="020B0604030504040204" pitchFamily="34" charset="0"/>
              </a:rPr>
              <a:t>vacuolado</a:t>
            </a:r>
          </a:p>
          <a:p>
            <a:pPr algn="just">
              <a:lnSpc>
                <a:spcPct val="150000"/>
              </a:lnSpc>
            </a:pPr>
            <a:r>
              <a:rPr lang="es-ES" sz="2000" dirty="0" smtClean="0">
                <a:latin typeface="Verdana" panose="020B0604030504040204" pitchFamily="34" charset="0"/>
                <a:ea typeface="Verdana" panose="020B0604030504040204" pitchFamily="34" charset="0"/>
                <a:cs typeface="Verdana" panose="020B0604030504040204" pitchFamily="34" charset="0"/>
              </a:rPr>
              <a:t>M/E: mitocondrias </a:t>
            </a:r>
            <a:r>
              <a:rPr lang="es-ES" sz="2000" dirty="0">
                <a:latin typeface="Verdana" panose="020B0604030504040204" pitchFamily="34" charset="0"/>
                <a:ea typeface="Verdana" panose="020B0604030504040204" pitchFamily="34" charset="0"/>
                <a:cs typeface="Verdana" panose="020B0604030504040204" pitchFamily="34" charset="0"/>
              </a:rPr>
              <a:t>bien desarrolladas, microvellosidades cortas en su superficie apical, el RER, el REL y el aparato de Golgi dispersos, cuerpos multilaminares. </a:t>
            </a:r>
            <a:endParaRPr lang="es-ES" sz="20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s-ES" sz="2000" dirty="0" smtClean="0">
                <a:latin typeface="Verdana" panose="020B0604030504040204" pitchFamily="34" charset="0"/>
                <a:ea typeface="Verdana" panose="020B0604030504040204" pitchFamily="34" charset="0"/>
                <a:cs typeface="Verdana" panose="020B0604030504040204" pitchFamily="34" charset="0"/>
              </a:rPr>
              <a:t>Los </a:t>
            </a:r>
            <a:r>
              <a:rPr lang="es-ES" sz="2000" dirty="0">
                <a:latin typeface="Verdana" panose="020B0604030504040204" pitchFamily="34" charset="0"/>
                <a:ea typeface="Verdana" panose="020B0604030504040204" pitchFamily="34" charset="0"/>
                <a:cs typeface="Verdana" panose="020B0604030504040204" pitchFamily="34" charset="0"/>
              </a:rPr>
              <a:t>cuerpos multilaminares son </a:t>
            </a:r>
            <a:r>
              <a:rPr lang="es-ES" sz="2000" dirty="0" err="1">
                <a:latin typeface="Verdana" panose="020B0604030504040204" pitchFamily="34" charset="0"/>
                <a:ea typeface="Verdana" panose="020B0604030504040204" pitchFamily="34" charset="0"/>
                <a:cs typeface="Verdana" panose="020B0604030504040204" pitchFamily="34" charset="0"/>
              </a:rPr>
              <a:t>elctrondensos</a:t>
            </a:r>
            <a:r>
              <a:rPr lang="es-ES" sz="2000" dirty="0">
                <a:latin typeface="Verdana" panose="020B0604030504040204" pitchFamily="34" charset="0"/>
                <a:ea typeface="Verdana" panose="020B0604030504040204" pitchFamily="34" charset="0"/>
                <a:cs typeface="Verdana" panose="020B0604030504040204" pitchFamily="34" charset="0"/>
              </a:rPr>
              <a:t> y poseen fosfolípidos, </a:t>
            </a:r>
            <a:r>
              <a:rPr lang="es-ES" sz="2000" dirty="0" err="1">
                <a:latin typeface="Verdana" panose="020B0604030504040204" pitchFamily="34" charset="0"/>
                <a:ea typeface="Verdana" panose="020B0604030504040204" pitchFamily="34" charset="0"/>
                <a:cs typeface="Verdana" panose="020B0604030504040204" pitchFamily="34" charset="0"/>
              </a:rPr>
              <a:t>mucopolisacaridos</a:t>
            </a:r>
            <a:r>
              <a:rPr lang="es-ES" sz="2000" dirty="0">
                <a:latin typeface="Verdana" panose="020B0604030504040204" pitchFamily="34" charset="0"/>
                <a:ea typeface="Verdana" panose="020B0604030504040204" pitchFamily="34" charset="0"/>
                <a:cs typeface="Verdana" panose="020B0604030504040204" pitchFamily="34" charset="0"/>
              </a:rPr>
              <a:t> y proteínas (incluyendo hidrolasas </a:t>
            </a:r>
            <a:r>
              <a:rPr lang="es-ES" sz="2000" dirty="0" err="1">
                <a:latin typeface="Verdana" panose="020B0604030504040204" pitchFamily="34" charset="0"/>
                <a:ea typeface="Verdana" panose="020B0604030504040204" pitchFamily="34" charset="0"/>
                <a:cs typeface="Verdana" panose="020B0604030504040204" pitchFamily="34" charset="0"/>
              </a:rPr>
              <a:t>lisosómicas</a:t>
            </a:r>
            <a:r>
              <a:rPr lang="es-ES" sz="2000" dirty="0">
                <a:latin typeface="Verdana" panose="020B0604030504040204" pitchFamily="34" charset="0"/>
                <a:ea typeface="Verdana" panose="020B0604030504040204" pitchFamily="34" charset="0"/>
                <a:cs typeface="Verdana" panose="020B0604030504040204" pitchFamily="34" charset="0"/>
              </a:rPr>
              <a:t>), dichos cuerpos son productos de la síntesis del componente </a:t>
            </a:r>
            <a:r>
              <a:rPr lang="es-ES" sz="2000" dirty="0" err="1">
                <a:latin typeface="Verdana" panose="020B0604030504040204" pitchFamily="34" charset="0"/>
                <a:ea typeface="Verdana" panose="020B0604030504040204" pitchFamily="34" charset="0"/>
                <a:cs typeface="Verdana" panose="020B0604030504040204" pitchFamily="34" charset="0"/>
              </a:rPr>
              <a:t>tensioactivo</a:t>
            </a:r>
            <a:r>
              <a:rPr lang="es-ES" sz="2000" dirty="0">
                <a:latin typeface="Verdana" panose="020B0604030504040204" pitchFamily="34" charset="0"/>
                <a:ea typeface="Verdana" panose="020B0604030504040204" pitchFamily="34" charset="0"/>
                <a:cs typeface="Verdana" panose="020B0604030504040204" pitchFamily="34" charset="0"/>
              </a:rPr>
              <a:t> del material que reviste los alvéolos (surfactante).</a:t>
            </a:r>
          </a:p>
        </p:txBody>
      </p:sp>
      <p:pic>
        <p:nvPicPr>
          <p:cNvPr id="4" name="Imagen 3"/>
          <p:cNvPicPr>
            <a:picLocks noChangeAspect="1"/>
          </p:cNvPicPr>
          <p:nvPr/>
        </p:nvPicPr>
        <p:blipFill>
          <a:blip r:embed="rId2"/>
          <a:stretch>
            <a:fillRect/>
          </a:stretch>
        </p:blipFill>
        <p:spPr>
          <a:xfrm>
            <a:off x="7226301" y="1228724"/>
            <a:ext cx="4965699" cy="4702175"/>
          </a:xfrm>
          <a:prstGeom prst="rect">
            <a:avLst/>
          </a:prstGeom>
        </p:spPr>
      </p:pic>
    </p:spTree>
    <p:extLst>
      <p:ext uri="{BB962C8B-B14F-4D97-AF65-F5344CB8AC3E}">
        <p14:creationId xmlns:p14="http://schemas.microsoft.com/office/powerpoint/2010/main" val="31370841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30300" y="1003300"/>
            <a:ext cx="9672379" cy="5262979"/>
          </a:xfrm>
          <a:prstGeom prst="rect">
            <a:avLst/>
          </a:prstGeom>
        </p:spPr>
        <p:txBody>
          <a:bodyPr wrap="square">
            <a:spAutoFit/>
          </a:bodyPr>
          <a:lstStyle/>
          <a:p>
            <a:pPr algn="just">
              <a:lnSpc>
                <a:spcPct val="150000"/>
              </a:lnSpc>
            </a:pPr>
            <a:r>
              <a:rPr lang="es-ES" sz="2400" dirty="0">
                <a:latin typeface="Verdana" panose="020B0604030504040204" pitchFamily="34" charset="0"/>
                <a:ea typeface="Verdana" panose="020B0604030504040204" pitchFamily="34" charset="0"/>
                <a:cs typeface="Verdana" panose="020B0604030504040204" pitchFamily="34" charset="0"/>
              </a:rPr>
              <a:t>En la luz alveolar aparecen con frecuencia </a:t>
            </a:r>
            <a:r>
              <a:rPr lang="es-ES" sz="2800"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macrófagos</a:t>
            </a:r>
            <a:r>
              <a:rPr lang="es-ES" sz="2400" b="1" dirty="0">
                <a:latin typeface="Verdana" panose="020B0604030504040204" pitchFamily="34" charset="0"/>
                <a:ea typeface="Verdana" panose="020B0604030504040204" pitchFamily="34" charset="0"/>
                <a:cs typeface="Verdana" panose="020B0604030504040204" pitchFamily="34" charset="0"/>
              </a:rPr>
              <a:t> </a:t>
            </a:r>
            <a:r>
              <a:rPr lang="es-ES" sz="2400" dirty="0">
                <a:latin typeface="Verdana" panose="020B0604030504040204" pitchFamily="34" charset="0"/>
                <a:ea typeface="Verdana" panose="020B0604030504040204" pitchFamily="34" charset="0"/>
                <a:cs typeface="Verdana" panose="020B0604030504040204" pitchFamily="34" charset="0"/>
              </a:rPr>
              <a:t>que protegen la región respiratoria de la contaminación por microorganismos y por partículas inhaladas</a:t>
            </a:r>
            <a:r>
              <a:rPr lang="es-ES" sz="2400" dirty="0" smtClean="0">
                <a:latin typeface="Verdana" panose="020B0604030504040204" pitchFamily="34" charset="0"/>
                <a:ea typeface="Verdana" panose="020B0604030504040204" pitchFamily="34" charset="0"/>
                <a:cs typeface="Verdana" panose="020B0604030504040204" pitchFamily="34" charset="0"/>
              </a:rPr>
              <a:t>.</a:t>
            </a:r>
          </a:p>
          <a:p>
            <a:pPr algn="just">
              <a:lnSpc>
                <a:spcPct val="150000"/>
              </a:lnSpc>
            </a:pPr>
            <a:endParaRPr lang="es-ES" sz="2400" dirty="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r>
              <a:rPr lang="es-ES" sz="2400" dirty="0">
                <a:latin typeface="Verdana" panose="020B0604030504040204" pitchFamily="34" charset="0"/>
                <a:ea typeface="Verdana" panose="020B0604030504040204" pitchFamily="34" charset="0"/>
                <a:cs typeface="Verdana" panose="020B0604030504040204" pitchFamily="34" charset="0"/>
              </a:rPr>
              <a:t>Los</a:t>
            </a:r>
            <a:r>
              <a:rPr lang="es-ES" sz="2400" b="1" dirty="0">
                <a:latin typeface="Verdana" panose="020B0604030504040204" pitchFamily="34" charset="0"/>
                <a:ea typeface="Verdana" panose="020B0604030504040204" pitchFamily="34" charset="0"/>
                <a:cs typeface="Verdana" panose="020B0604030504040204" pitchFamily="34" charset="0"/>
              </a:rPr>
              <a:t> </a:t>
            </a:r>
            <a:r>
              <a:rPr lang="es-ES" sz="2800" b="1" i="1"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fibroblastos</a:t>
            </a:r>
            <a:r>
              <a:rPr lang="es-ES" sz="2400" b="1" dirty="0">
                <a:latin typeface="Verdana" panose="020B0604030504040204" pitchFamily="34" charset="0"/>
                <a:ea typeface="Verdana" panose="020B0604030504040204" pitchFamily="34" charset="0"/>
                <a:cs typeface="Verdana" panose="020B0604030504040204" pitchFamily="34" charset="0"/>
              </a:rPr>
              <a:t> </a:t>
            </a:r>
            <a:r>
              <a:rPr lang="es-ES" sz="2400" dirty="0">
                <a:latin typeface="Verdana" panose="020B0604030504040204" pitchFamily="34" charset="0"/>
                <a:ea typeface="Verdana" panose="020B0604030504040204" pitchFamily="34" charset="0"/>
                <a:cs typeface="Verdana" panose="020B0604030504040204" pitchFamily="34" charset="0"/>
              </a:rPr>
              <a:t>(células </a:t>
            </a:r>
            <a:r>
              <a:rPr lang="es-ES" sz="2400" dirty="0" err="1">
                <a:latin typeface="Verdana" panose="020B0604030504040204" pitchFamily="34" charset="0"/>
                <a:ea typeface="Verdana" panose="020B0604030504040204" pitchFamily="34" charset="0"/>
                <a:cs typeface="Verdana" panose="020B0604030504040204" pitchFamily="34" charset="0"/>
              </a:rPr>
              <a:t>septales</a:t>
            </a:r>
            <a:r>
              <a:rPr lang="es-ES" sz="2400" dirty="0">
                <a:latin typeface="Verdana" panose="020B0604030504040204" pitchFamily="34" charset="0"/>
                <a:ea typeface="Verdana" panose="020B0604030504040204" pitchFamily="34" charset="0"/>
                <a:cs typeface="Verdana" panose="020B0604030504040204" pitchFamily="34" charset="0"/>
              </a:rPr>
              <a:t>) se consideran el elemento más abundante del intersticio del tabique y tienen como función el mantenimiento y reparación del tejido pulmonar.</a:t>
            </a:r>
          </a:p>
          <a:p>
            <a:pPr algn="just">
              <a:lnSpc>
                <a:spcPct val="150000"/>
              </a:lnSpc>
            </a:pPr>
            <a:r>
              <a:rPr lang="es-ES" sz="2400" b="1"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800943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108953" y="1797050"/>
            <a:ext cx="4030661" cy="3791247"/>
          </a:xfrm>
          <a:prstGeom prst="rect">
            <a:avLst/>
          </a:prstGeom>
        </p:spPr>
      </p:pic>
      <p:pic>
        <p:nvPicPr>
          <p:cNvPr id="3" name="Picture 4" descr="alveolos y B A-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4" y="1022350"/>
            <a:ext cx="7775575"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1"/>
          <p:cNvGrpSpPr>
            <a:grpSpLocks/>
          </p:cNvGrpSpPr>
          <p:nvPr/>
        </p:nvGrpSpPr>
        <p:grpSpPr bwMode="auto">
          <a:xfrm>
            <a:off x="3840165" y="3789364"/>
            <a:ext cx="966788" cy="2625725"/>
            <a:chOff x="2731" y="2387"/>
            <a:chExt cx="609" cy="1654"/>
          </a:xfrm>
        </p:grpSpPr>
        <p:sp>
          <p:nvSpPr>
            <p:cNvPr id="5" name="Text Box 5"/>
            <p:cNvSpPr txBox="1">
              <a:spLocks noChangeArrowheads="1"/>
            </p:cNvSpPr>
            <p:nvPr/>
          </p:nvSpPr>
          <p:spPr bwMode="auto">
            <a:xfrm>
              <a:off x="2731" y="3789"/>
              <a:ext cx="609" cy="252"/>
            </a:xfrm>
            <a:prstGeom prst="rect">
              <a:avLst/>
            </a:prstGeom>
            <a:solidFill>
              <a:schemeClr val="bg1"/>
            </a:solid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Capilar</a:t>
              </a:r>
            </a:p>
          </p:txBody>
        </p:sp>
        <p:sp>
          <p:nvSpPr>
            <p:cNvPr id="6" name="Line 6"/>
            <p:cNvSpPr>
              <a:spLocks noChangeShapeType="1"/>
            </p:cNvSpPr>
            <p:nvPr/>
          </p:nvSpPr>
          <p:spPr bwMode="auto">
            <a:xfrm flipV="1">
              <a:off x="3061" y="2387"/>
              <a:ext cx="91" cy="140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7" name="Group 20"/>
          <p:cNvGrpSpPr>
            <a:grpSpLocks/>
          </p:cNvGrpSpPr>
          <p:nvPr/>
        </p:nvGrpSpPr>
        <p:grpSpPr bwMode="auto">
          <a:xfrm>
            <a:off x="4652964" y="3429001"/>
            <a:ext cx="3657600" cy="3063875"/>
            <a:chOff x="3243" y="2160"/>
            <a:chExt cx="2304" cy="1930"/>
          </a:xfrm>
        </p:grpSpPr>
        <p:sp>
          <p:nvSpPr>
            <p:cNvPr id="8" name="Text Box 7"/>
            <p:cNvSpPr txBox="1">
              <a:spLocks noChangeArrowheads="1"/>
            </p:cNvSpPr>
            <p:nvPr/>
          </p:nvSpPr>
          <p:spPr bwMode="auto">
            <a:xfrm>
              <a:off x="3515" y="3838"/>
              <a:ext cx="2032" cy="252"/>
            </a:xfrm>
            <a:prstGeom prst="rect">
              <a:avLst/>
            </a:prstGeom>
            <a:solidFill>
              <a:schemeClr val="bg1"/>
            </a:solid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Célula Endotelial del capilar</a:t>
              </a:r>
            </a:p>
          </p:txBody>
        </p:sp>
        <p:sp>
          <p:nvSpPr>
            <p:cNvPr id="9" name="Line 8"/>
            <p:cNvSpPr>
              <a:spLocks noChangeShapeType="1"/>
            </p:cNvSpPr>
            <p:nvPr/>
          </p:nvSpPr>
          <p:spPr bwMode="auto">
            <a:xfrm flipH="1" flipV="1">
              <a:off x="3243" y="2160"/>
              <a:ext cx="816" cy="167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10" name="Group 25"/>
          <p:cNvGrpSpPr>
            <a:grpSpLocks/>
          </p:cNvGrpSpPr>
          <p:nvPr/>
        </p:nvGrpSpPr>
        <p:grpSpPr bwMode="auto">
          <a:xfrm>
            <a:off x="5445124" y="1"/>
            <a:ext cx="1403350" cy="2060575"/>
            <a:chOff x="3742" y="0"/>
            <a:chExt cx="884" cy="1298"/>
          </a:xfrm>
        </p:grpSpPr>
        <p:sp>
          <p:nvSpPr>
            <p:cNvPr id="11" name="Text Box 9"/>
            <p:cNvSpPr txBox="1">
              <a:spLocks noChangeArrowheads="1"/>
            </p:cNvSpPr>
            <p:nvPr/>
          </p:nvSpPr>
          <p:spPr bwMode="auto">
            <a:xfrm>
              <a:off x="3820" y="0"/>
              <a:ext cx="806" cy="252"/>
            </a:xfrm>
            <a:prstGeom prst="rect">
              <a:avLst/>
            </a:prstGeom>
            <a:solidFill>
              <a:schemeClr val="bg2"/>
            </a:solid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Eosinófilo</a:t>
              </a:r>
            </a:p>
          </p:txBody>
        </p:sp>
        <p:sp>
          <p:nvSpPr>
            <p:cNvPr id="12" name="Line 10"/>
            <p:cNvSpPr>
              <a:spLocks noChangeShapeType="1"/>
            </p:cNvSpPr>
            <p:nvPr/>
          </p:nvSpPr>
          <p:spPr bwMode="auto">
            <a:xfrm flipH="1">
              <a:off x="3742" y="275"/>
              <a:ext cx="181" cy="102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13" name="Group 18"/>
          <p:cNvGrpSpPr>
            <a:grpSpLocks/>
          </p:cNvGrpSpPr>
          <p:nvPr/>
        </p:nvGrpSpPr>
        <p:grpSpPr bwMode="auto">
          <a:xfrm>
            <a:off x="2132014" y="327026"/>
            <a:ext cx="2076450" cy="2957513"/>
            <a:chOff x="1655" y="206"/>
            <a:chExt cx="1308" cy="1863"/>
          </a:xfrm>
        </p:grpSpPr>
        <p:sp>
          <p:nvSpPr>
            <p:cNvPr id="14" name="Text Box 11"/>
            <p:cNvSpPr txBox="1">
              <a:spLocks noChangeArrowheads="1"/>
            </p:cNvSpPr>
            <p:nvPr/>
          </p:nvSpPr>
          <p:spPr bwMode="auto">
            <a:xfrm>
              <a:off x="1655" y="206"/>
              <a:ext cx="1308" cy="252"/>
            </a:xfrm>
            <a:prstGeom prst="rect">
              <a:avLst/>
            </a:prstGeom>
            <a:solidFill>
              <a:schemeClr val="bg2"/>
            </a:solid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Neumocito Tipo I</a:t>
              </a:r>
            </a:p>
          </p:txBody>
        </p:sp>
        <p:sp>
          <p:nvSpPr>
            <p:cNvPr id="15" name="Line 12"/>
            <p:cNvSpPr>
              <a:spLocks noChangeShapeType="1"/>
            </p:cNvSpPr>
            <p:nvPr/>
          </p:nvSpPr>
          <p:spPr bwMode="auto">
            <a:xfrm>
              <a:off x="2290" y="482"/>
              <a:ext cx="272" cy="1587"/>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16" name="Group 22"/>
          <p:cNvGrpSpPr>
            <a:grpSpLocks/>
          </p:cNvGrpSpPr>
          <p:nvPr/>
        </p:nvGrpSpPr>
        <p:grpSpPr bwMode="auto">
          <a:xfrm>
            <a:off x="1052513" y="4797425"/>
            <a:ext cx="2160588" cy="2135188"/>
            <a:chOff x="975" y="2795"/>
            <a:chExt cx="1361" cy="1345"/>
          </a:xfrm>
        </p:grpSpPr>
        <p:sp>
          <p:nvSpPr>
            <p:cNvPr id="17" name="Text Box 13"/>
            <p:cNvSpPr txBox="1">
              <a:spLocks noChangeArrowheads="1"/>
            </p:cNvSpPr>
            <p:nvPr/>
          </p:nvSpPr>
          <p:spPr bwMode="auto">
            <a:xfrm>
              <a:off x="975" y="3888"/>
              <a:ext cx="1361" cy="252"/>
            </a:xfrm>
            <a:prstGeom prst="rect">
              <a:avLst/>
            </a:prstGeom>
            <a:solidFill>
              <a:schemeClr val="bg1"/>
            </a:solid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Neumocito Tipo II</a:t>
              </a:r>
            </a:p>
          </p:txBody>
        </p:sp>
        <p:sp>
          <p:nvSpPr>
            <p:cNvPr id="18" name="Line 14"/>
            <p:cNvSpPr>
              <a:spLocks noChangeShapeType="1"/>
            </p:cNvSpPr>
            <p:nvPr/>
          </p:nvSpPr>
          <p:spPr bwMode="auto">
            <a:xfrm flipV="1">
              <a:off x="1837" y="2795"/>
              <a:ext cx="45" cy="1089"/>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19" name="Group 24"/>
          <p:cNvGrpSpPr>
            <a:grpSpLocks/>
          </p:cNvGrpSpPr>
          <p:nvPr/>
        </p:nvGrpSpPr>
        <p:grpSpPr bwMode="auto">
          <a:xfrm>
            <a:off x="167481" y="392907"/>
            <a:ext cx="1331913" cy="2376487"/>
            <a:chOff x="123" y="255"/>
            <a:chExt cx="839" cy="1497"/>
          </a:xfrm>
        </p:grpSpPr>
        <p:sp>
          <p:nvSpPr>
            <p:cNvPr id="20" name="Text Box 15"/>
            <p:cNvSpPr txBox="1">
              <a:spLocks noChangeArrowheads="1"/>
            </p:cNvSpPr>
            <p:nvPr/>
          </p:nvSpPr>
          <p:spPr bwMode="auto">
            <a:xfrm>
              <a:off x="123" y="255"/>
              <a:ext cx="839" cy="252"/>
            </a:xfrm>
            <a:prstGeom prst="rect">
              <a:avLst/>
            </a:prstGeom>
            <a:solidFill>
              <a:schemeClr val="bg2"/>
            </a:solid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Macrófago</a:t>
              </a:r>
            </a:p>
          </p:txBody>
        </p:sp>
        <p:sp>
          <p:nvSpPr>
            <p:cNvPr id="21" name="Line 16"/>
            <p:cNvSpPr>
              <a:spLocks noChangeShapeType="1"/>
            </p:cNvSpPr>
            <p:nvPr/>
          </p:nvSpPr>
          <p:spPr bwMode="auto">
            <a:xfrm flipH="1">
              <a:off x="431" y="527"/>
              <a:ext cx="23" cy="1225"/>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1729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idx="4294967295"/>
          </p:nvPr>
        </p:nvSpPr>
        <p:spPr>
          <a:xfrm>
            <a:off x="362606" y="203776"/>
            <a:ext cx="11829394" cy="968375"/>
          </a:xfrm>
          <a:noFill/>
        </p:spPr>
        <p:txBody>
          <a:bodyPr/>
          <a:lstStyle/>
          <a:p>
            <a:pPr eaLnBrk="1" hangingPunct="1"/>
            <a:r>
              <a:rPr lang="es-ES" altLang="es-ES" sz="2400" b="1" dirty="0" smtClean="0">
                <a:latin typeface="Cambria" panose="02040503050406030204" pitchFamily="18" charset="0"/>
                <a:ea typeface="Cambria" panose="02040503050406030204" pitchFamily="18" charset="0"/>
              </a:rPr>
              <a:t>Desde el punto de vista funcional,  </a:t>
            </a:r>
            <a:r>
              <a:rPr lang="es-ES" altLang="es-ES" sz="2400" b="1" dirty="0">
                <a:latin typeface="Cambria" panose="02040503050406030204" pitchFamily="18" charset="0"/>
                <a:ea typeface="Cambria" panose="02040503050406030204" pitchFamily="18" charset="0"/>
              </a:rPr>
              <a:t>acuerdo a la participación de los componentes del SR en el proceso </a:t>
            </a:r>
            <a:r>
              <a:rPr lang="es-ES" altLang="es-ES" sz="2400" b="1" dirty="0" smtClean="0">
                <a:latin typeface="Cambria" panose="02040503050406030204" pitchFamily="18" charset="0"/>
                <a:ea typeface="Cambria" panose="02040503050406030204" pitchFamily="18" charset="0"/>
              </a:rPr>
              <a:t>respiratorio </a:t>
            </a:r>
            <a:r>
              <a:rPr lang="es-ES" altLang="es-ES" sz="2400" b="1" dirty="0">
                <a:latin typeface="Cambria" panose="02040503050406030204" pitchFamily="18" charset="0"/>
                <a:ea typeface="Cambria" panose="02040503050406030204" pitchFamily="18" charset="0"/>
              </a:rPr>
              <a:t>se dividen en: </a:t>
            </a:r>
          </a:p>
        </p:txBody>
      </p:sp>
      <p:sp>
        <p:nvSpPr>
          <p:cNvPr id="291843" name="Oval 3"/>
          <p:cNvSpPr>
            <a:spLocks noChangeArrowheads="1"/>
          </p:cNvSpPr>
          <p:nvPr/>
        </p:nvSpPr>
        <p:spPr bwMode="auto">
          <a:xfrm>
            <a:off x="1666876" y="1989138"/>
            <a:ext cx="2735263" cy="1008062"/>
          </a:xfrm>
          <a:prstGeom prst="ellipse">
            <a:avLst/>
          </a:prstGeom>
          <a:solidFill>
            <a:schemeClr val="accent2">
              <a:lumMod val="20000"/>
              <a:lumOff val="80000"/>
            </a:schemeClr>
          </a:solidFill>
          <a:ln w="76200" algn="ctr">
            <a:solidFill>
              <a:srgbClr val="CC00CC"/>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Porción conductora</a:t>
            </a:r>
          </a:p>
        </p:txBody>
      </p:sp>
      <p:sp>
        <p:nvSpPr>
          <p:cNvPr id="291844" name="Oval 4"/>
          <p:cNvSpPr>
            <a:spLocks noChangeArrowheads="1"/>
          </p:cNvSpPr>
          <p:nvPr/>
        </p:nvSpPr>
        <p:spPr bwMode="auto">
          <a:xfrm>
            <a:off x="1992313" y="5229226"/>
            <a:ext cx="2735262" cy="1008063"/>
          </a:xfrm>
          <a:prstGeom prst="ellipse">
            <a:avLst/>
          </a:prstGeom>
          <a:solidFill>
            <a:schemeClr val="accent1">
              <a:lumMod val="40000"/>
              <a:lumOff val="60000"/>
            </a:schemeClr>
          </a:solidFill>
          <a:ln w="76200" algn="ctr">
            <a:solidFill>
              <a:srgbClr val="CC00CC"/>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a:solidFill>
                  <a:srgbClr val="000000"/>
                </a:solidFill>
                <a:latin typeface="Cambria" panose="02040503050406030204" pitchFamily="18" charset="0"/>
                <a:ea typeface="Cambria" panose="02040503050406030204" pitchFamily="18" charset="0"/>
              </a:rPr>
              <a:t>Porción </a:t>
            </a:r>
          </a:p>
          <a:p>
            <a:pPr algn="ctr">
              <a:defRPr/>
            </a:pPr>
            <a:r>
              <a:rPr lang="es-ES" sz="2000" b="1">
                <a:solidFill>
                  <a:srgbClr val="000000"/>
                </a:solidFill>
                <a:latin typeface="Cambria" panose="02040503050406030204" pitchFamily="18" charset="0"/>
                <a:ea typeface="Cambria" panose="02040503050406030204" pitchFamily="18" charset="0"/>
              </a:rPr>
              <a:t>respiratoria</a:t>
            </a:r>
          </a:p>
        </p:txBody>
      </p:sp>
      <p:grpSp>
        <p:nvGrpSpPr>
          <p:cNvPr id="2" name="Group 5"/>
          <p:cNvGrpSpPr>
            <a:grpSpLocks/>
          </p:cNvGrpSpPr>
          <p:nvPr/>
        </p:nvGrpSpPr>
        <p:grpSpPr bwMode="auto">
          <a:xfrm>
            <a:off x="5016501" y="5229226"/>
            <a:ext cx="5294313" cy="1412875"/>
            <a:chOff x="2200" y="3430"/>
            <a:chExt cx="3335" cy="544"/>
          </a:xfrm>
          <a:solidFill>
            <a:schemeClr val="accent1">
              <a:lumMod val="40000"/>
              <a:lumOff val="60000"/>
            </a:schemeClr>
          </a:solidFill>
        </p:grpSpPr>
        <p:sp>
          <p:nvSpPr>
            <p:cNvPr id="291846" name="Rectangle 6"/>
            <p:cNvSpPr>
              <a:spLocks noChangeArrowheads="1"/>
            </p:cNvSpPr>
            <p:nvPr/>
          </p:nvSpPr>
          <p:spPr bwMode="auto">
            <a:xfrm>
              <a:off x="3515" y="3430"/>
              <a:ext cx="2020" cy="544"/>
            </a:xfrm>
            <a:prstGeom prst="rect">
              <a:avLst/>
            </a:prstGeom>
            <a:solidFill>
              <a:schemeClr val="accent1">
                <a:lumMod val="40000"/>
                <a:lumOff val="60000"/>
              </a:schemeClr>
            </a:solidFill>
            <a:ln w="76200" algn="ctr">
              <a:solidFill>
                <a:srgbClr val="CC00CC"/>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b="1" dirty="0">
                  <a:solidFill>
                    <a:srgbClr val="000000"/>
                  </a:solidFill>
                  <a:latin typeface="Cambria" panose="02040503050406030204" pitchFamily="18" charset="0"/>
                  <a:ea typeface="Cambria" panose="02040503050406030204" pitchFamily="18" charset="0"/>
                </a:rPr>
                <a:t>Bronquiolos  </a:t>
              </a:r>
            </a:p>
            <a:p>
              <a:pPr algn="ctr">
                <a:defRPr/>
              </a:pPr>
              <a:r>
                <a:rPr lang="es-ES" b="1" dirty="0">
                  <a:solidFill>
                    <a:srgbClr val="000000"/>
                  </a:solidFill>
                  <a:latin typeface="Cambria" panose="02040503050406030204" pitchFamily="18" charset="0"/>
                  <a:ea typeface="Cambria" panose="02040503050406030204" pitchFamily="18" charset="0"/>
                </a:rPr>
                <a:t>respiratorios, conductos </a:t>
              </a:r>
            </a:p>
            <a:p>
              <a:pPr algn="ctr">
                <a:defRPr/>
              </a:pPr>
              <a:r>
                <a:rPr lang="es-ES" b="1" dirty="0">
                  <a:solidFill>
                    <a:srgbClr val="000000"/>
                  </a:solidFill>
                  <a:latin typeface="Cambria" panose="02040503050406030204" pitchFamily="18" charset="0"/>
                  <a:ea typeface="Cambria" panose="02040503050406030204" pitchFamily="18" charset="0"/>
                </a:rPr>
                <a:t>alveolares, sacos</a:t>
              </a:r>
            </a:p>
            <a:p>
              <a:pPr algn="ctr">
                <a:defRPr/>
              </a:pPr>
              <a:r>
                <a:rPr lang="es-ES" b="1" dirty="0">
                  <a:solidFill>
                    <a:srgbClr val="000000"/>
                  </a:solidFill>
                  <a:latin typeface="Cambria" panose="02040503050406030204" pitchFamily="18" charset="0"/>
                  <a:ea typeface="Cambria" panose="02040503050406030204" pitchFamily="18" charset="0"/>
                </a:rPr>
                <a:t>alveolares y</a:t>
              </a:r>
            </a:p>
            <a:p>
              <a:pPr algn="ctr">
                <a:defRPr/>
              </a:pPr>
              <a:r>
                <a:rPr lang="es-ES" b="1" dirty="0">
                  <a:solidFill>
                    <a:srgbClr val="000000"/>
                  </a:solidFill>
                  <a:latin typeface="Cambria" panose="02040503050406030204" pitchFamily="18" charset="0"/>
                  <a:ea typeface="Cambria" panose="02040503050406030204" pitchFamily="18" charset="0"/>
                </a:rPr>
                <a:t>alvéolos</a:t>
              </a:r>
            </a:p>
          </p:txBody>
        </p:sp>
        <p:sp>
          <p:nvSpPr>
            <p:cNvPr id="24593" name="Line 7"/>
            <p:cNvSpPr>
              <a:spLocks noChangeShapeType="1"/>
            </p:cNvSpPr>
            <p:nvPr/>
          </p:nvSpPr>
          <p:spPr bwMode="auto">
            <a:xfrm>
              <a:off x="2200" y="3702"/>
              <a:ext cx="1088" cy="0"/>
            </a:xfrm>
            <a:prstGeom prst="line">
              <a:avLst/>
            </a:prstGeom>
            <a:grpFill/>
            <a:ln w="76200">
              <a:solidFill>
                <a:srgbClr val="CC00CC"/>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grpSp>
      <p:grpSp>
        <p:nvGrpSpPr>
          <p:cNvPr id="3" name="Group 8"/>
          <p:cNvGrpSpPr>
            <a:grpSpLocks/>
          </p:cNvGrpSpPr>
          <p:nvPr/>
        </p:nvGrpSpPr>
        <p:grpSpPr bwMode="auto">
          <a:xfrm>
            <a:off x="4381501" y="1143001"/>
            <a:ext cx="6094413" cy="1254125"/>
            <a:chOff x="1800" y="899"/>
            <a:chExt cx="3839" cy="635"/>
          </a:xfrm>
          <a:solidFill>
            <a:schemeClr val="accent1">
              <a:lumMod val="40000"/>
              <a:lumOff val="60000"/>
            </a:schemeClr>
          </a:solidFill>
        </p:grpSpPr>
        <p:sp>
          <p:nvSpPr>
            <p:cNvPr id="24588" name="Text Box 9"/>
            <p:cNvSpPr txBox="1">
              <a:spLocks noChangeArrowheads="1"/>
            </p:cNvSpPr>
            <p:nvPr/>
          </p:nvSpPr>
          <p:spPr bwMode="auto">
            <a:xfrm>
              <a:off x="2160" y="1026"/>
              <a:ext cx="1485" cy="358"/>
            </a:xfrm>
            <a:prstGeom prst="rect">
              <a:avLst/>
            </a:prstGeom>
            <a:solidFill>
              <a:schemeClr val="accent2">
                <a:lumMod val="40000"/>
                <a:lumOff val="60000"/>
              </a:schemeClr>
            </a:solidFill>
            <a:ln w="57150" algn="ctr">
              <a:solidFill>
                <a:srgbClr val="CC00CC"/>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ambria" panose="02040503050406030204" pitchFamily="18" charset="0"/>
                  <a:ea typeface="Cambria" panose="02040503050406030204" pitchFamily="18" charset="0"/>
                </a:rPr>
                <a:t>Vías</a:t>
              </a:r>
            </a:p>
            <a:p>
              <a:pPr eaLnBrk="1" hangingPunct="1"/>
              <a:r>
                <a:rPr lang="es-ES" altLang="es-ES" sz="2000" b="1" dirty="0" err="1">
                  <a:solidFill>
                    <a:srgbClr val="000000"/>
                  </a:solidFill>
                  <a:latin typeface="Cambria" panose="02040503050406030204" pitchFamily="18" charset="0"/>
                  <a:ea typeface="Cambria" panose="02040503050406030204" pitchFamily="18" charset="0"/>
                </a:rPr>
                <a:t>Extrapulmonares</a:t>
              </a:r>
              <a:endParaRPr lang="es-ES" altLang="es-ES" sz="2000" b="1" dirty="0">
                <a:solidFill>
                  <a:srgbClr val="000000"/>
                </a:solidFill>
                <a:latin typeface="Cambria" panose="02040503050406030204" pitchFamily="18" charset="0"/>
                <a:ea typeface="Cambria" panose="02040503050406030204" pitchFamily="18" charset="0"/>
              </a:endParaRPr>
            </a:p>
          </p:txBody>
        </p:sp>
        <p:sp>
          <p:nvSpPr>
            <p:cNvPr id="291850" name="Rectangle 10"/>
            <p:cNvSpPr>
              <a:spLocks noChangeArrowheads="1"/>
            </p:cNvSpPr>
            <p:nvPr/>
          </p:nvSpPr>
          <p:spPr bwMode="auto">
            <a:xfrm>
              <a:off x="3960" y="899"/>
              <a:ext cx="1679" cy="635"/>
            </a:xfrm>
            <a:prstGeom prst="rect">
              <a:avLst/>
            </a:prstGeom>
            <a:solidFill>
              <a:schemeClr val="accent2">
                <a:lumMod val="40000"/>
                <a:lumOff val="60000"/>
              </a:schemeClr>
            </a:solidFill>
            <a:ln w="57150" algn="ctr">
              <a:solidFill>
                <a:srgbClr val="CC00CC"/>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dirty="0">
                  <a:solidFill>
                    <a:srgbClr val="000000"/>
                  </a:solidFill>
                  <a:latin typeface="Cambria" panose="02040503050406030204" pitchFamily="18" charset="0"/>
                  <a:ea typeface="Cambria" panose="02040503050406030204" pitchFamily="18" charset="0"/>
                </a:rPr>
                <a:t>Cavidad nasal</a:t>
              </a:r>
            </a:p>
            <a:p>
              <a:pPr algn="ctr">
                <a:defRPr/>
              </a:pPr>
              <a:r>
                <a:rPr lang="es-ES" sz="2000" dirty="0">
                  <a:solidFill>
                    <a:srgbClr val="000000"/>
                  </a:solidFill>
                  <a:latin typeface="Cambria" panose="02040503050406030204" pitchFamily="18" charset="0"/>
                  <a:ea typeface="Cambria" panose="02040503050406030204" pitchFamily="18" charset="0"/>
                </a:rPr>
                <a:t>Faringe, Laringe, </a:t>
              </a:r>
            </a:p>
            <a:p>
              <a:pPr algn="ctr">
                <a:defRPr/>
              </a:pPr>
              <a:r>
                <a:rPr lang="es-ES" sz="2000" dirty="0">
                  <a:solidFill>
                    <a:srgbClr val="000000"/>
                  </a:solidFill>
                  <a:latin typeface="Cambria" panose="02040503050406030204" pitchFamily="18" charset="0"/>
                  <a:ea typeface="Cambria" panose="02040503050406030204" pitchFamily="18" charset="0"/>
                </a:rPr>
                <a:t>Tráquea, </a:t>
              </a:r>
              <a:r>
                <a:rPr lang="es-ES" sz="2000" dirty="0" smtClean="0">
                  <a:solidFill>
                    <a:srgbClr val="000000"/>
                  </a:solidFill>
                  <a:latin typeface="Cambria" panose="02040503050406030204" pitchFamily="18" charset="0"/>
                  <a:ea typeface="Cambria" panose="02040503050406030204" pitchFamily="18" charset="0"/>
                </a:rPr>
                <a:t> </a:t>
              </a:r>
              <a:endParaRPr lang="es-ES" sz="2000" dirty="0">
                <a:solidFill>
                  <a:srgbClr val="000000"/>
                </a:solidFill>
                <a:latin typeface="Cambria" panose="02040503050406030204" pitchFamily="18" charset="0"/>
                <a:ea typeface="Cambria" panose="02040503050406030204" pitchFamily="18" charset="0"/>
              </a:endParaRPr>
            </a:p>
            <a:p>
              <a:pPr algn="ctr">
                <a:defRPr/>
              </a:pPr>
              <a:r>
                <a:rPr lang="es-ES" sz="2000" dirty="0">
                  <a:solidFill>
                    <a:srgbClr val="000000"/>
                  </a:solidFill>
                  <a:latin typeface="Cambria" panose="02040503050406030204" pitchFamily="18" charset="0"/>
                  <a:ea typeface="Cambria" panose="02040503050406030204" pitchFamily="18" charset="0"/>
                </a:rPr>
                <a:t>Bronquios principales</a:t>
              </a:r>
            </a:p>
          </p:txBody>
        </p:sp>
        <p:sp>
          <p:nvSpPr>
            <p:cNvPr id="24590" name="Line 11"/>
            <p:cNvSpPr>
              <a:spLocks noChangeShapeType="1"/>
            </p:cNvSpPr>
            <p:nvPr/>
          </p:nvSpPr>
          <p:spPr bwMode="auto">
            <a:xfrm flipV="1">
              <a:off x="1800" y="1207"/>
              <a:ext cx="317" cy="227"/>
            </a:xfrm>
            <a:prstGeom prst="line">
              <a:avLst/>
            </a:prstGeom>
            <a:grpFill/>
            <a:ln w="57150">
              <a:solidFill>
                <a:srgbClr val="CC00CC"/>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sp>
          <p:nvSpPr>
            <p:cNvPr id="24591" name="Line 12"/>
            <p:cNvSpPr>
              <a:spLocks noChangeShapeType="1"/>
            </p:cNvSpPr>
            <p:nvPr/>
          </p:nvSpPr>
          <p:spPr bwMode="auto">
            <a:xfrm>
              <a:off x="3642" y="1261"/>
              <a:ext cx="318" cy="0"/>
            </a:xfrm>
            <a:prstGeom prst="line">
              <a:avLst/>
            </a:prstGeom>
            <a:grpFill/>
            <a:ln w="57150">
              <a:solidFill>
                <a:srgbClr val="CC00CC"/>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grpSp>
      <p:grpSp>
        <p:nvGrpSpPr>
          <p:cNvPr id="24583" name="Group 14"/>
          <p:cNvGrpSpPr>
            <a:grpSpLocks/>
          </p:cNvGrpSpPr>
          <p:nvPr/>
        </p:nvGrpSpPr>
        <p:grpSpPr bwMode="auto">
          <a:xfrm>
            <a:off x="4095751" y="2852739"/>
            <a:ext cx="8096250" cy="2016125"/>
            <a:chOff x="1666" y="1797"/>
            <a:chExt cx="5100" cy="1270"/>
          </a:xfrm>
          <a:solidFill>
            <a:schemeClr val="accent2">
              <a:lumMod val="60000"/>
              <a:lumOff val="40000"/>
            </a:schemeClr>
          </a:solidFill>
        </p:grpSpPr>
        <p:sp>
          <p:nvSpPr>
            <p:cNvPr id="24585" name="Text Box 15"/>
            <p:cNvSpPr txBox="1">
              <a:spLocks noChangeArrowheads="1"/>
            </p:cNvSpPr>
            <p:nvPr/>
          </p:nvSpPr>
          <p:spPr bwMode="auto">
            <a:xfrm>
              <a:off x="1666" y="2251"/>
              <a:ext cx="1506" cy="446"/>
            </a:xfrm>
            <a:prstGeom prst="rect">
              <a:avLst/>
            </a:prstGeom>
            <a:grpFill/>
            <a:ln w="57150" algn="ctr">
              <a:solidFill>
                <a:srgbClr val="CC00CC"/>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S" altLang="es-ES" sz="2000" b="1" dirty="0">
                  <a:solidFill>
                    <a:srgbClr val="000000"/>
                  </a:solidFill>
                  <a:latin typeface="Cambria" panose="02040503050406030204" pitchFamily="18" charset="0"/>
                  <a:ea typeface="Cambria" panose="02040503050406030204" pitchFamily="18" charset="0"/>
                </a:rPr>
                <a:t>Vías</a:t>
              </a:r>
            </a:p>
            <a:p>
              <a:pPr eaLnBrk="1" hangingPunct="1"/>
              <a:r>
                <a:rPr lang="es-ES" altLang="es-ES" sz="2000" b="1" dirty="0" err="1">
                  <a:solidFill>
                    <a:srgbClr val="000000"/>
                  </a:solidFill>
                  <a:latin typeface="Cambria" panose="02040503050406030204" pitchFamily="18" charset="0"/>
                  <a:ea typeface="Cambria" panose="02040503050406030204" pitchFamily="18" charset="0"/>
                </a:rPr>
                <a:t>Intrapulmonares</a:t>
              </a:r>
              <a:endParaRPr lang="es-ES" altLang="es-ES" sz="2000" b="1" dirty="0">
                <a:solidFill>
                  <a:srgbClr val="000000"/>
                </a:solidFill>
                <a:latin typeface="Cambria" panose="02040503050406030204" pitchFamily="18" charset="0"/>
                <a:ea typeface="Cambria" panose="02040503050406030204" pitchFamily="18" charset="0"/>
              </a:endParaRPr>
            </a:p>
          </p:txBody>
        </p:sp>
        <p:sp>
          <p:nvSpPr>
            <p:cNvPr id="291856" name="Rectangle 16"/>
            <p:cNvSpPr>
              <a:spLocks noChangeArrowheads="1"/>
            </p:cNvSpPr>
            <p:nvPr/>
          </p:nvSpPr>
          <p:spPr bwMode="auto">
            <a:xfrm>
              <a:off x="3514" y="1797"/>
              <a:ext cx="3252" cy="1270"/>
            </a:xfrm>
            <a:prstGeom prst="rect">
              <a:avLst/>
            </a:prstGeom>
            <a:grpFill/>
            <a:ln w="57150" algn="ctr">
              <a:solidFill>
                <a:srgbClr val="CC00CC"/>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dirty="0" smtClean="0">
                  <a:solidFill>
                    <a:srgbClr val="000000"/>
                  </a:solidFill>
                  <a:latin typeface="Cambria" panose="02040503050406030204" pitchFamily="18" charset="0"/>
                  <a:ea typeface="Cambria" panose="02040503050406030204" pitchFamily="18" charset="0"/>
                </a:rPr>
                <a:t>Bronquios </a:t>
              </a:r>
              <a:r>
                <a:rPr lang="es-ES" sz="2000" b="1" dirty="0" err="1" smtClean="0">
                  <a:solidFill>
                    <a:srgbClr val="000000"/>
                  </a:solidFill>
                  <a:latin typeface="Cambria" panose="02040503050406030204" pitchFamily="18" charset="0"/>
                  <a:ea typeface="Cambria" panose="02040503050406030204" pitchFamily="18" charset="0"/>
                </a:rPr>
                <a:t>Intrapulmonares</a:t>
              </a:r>
              <a:r>
                <a:rPr lang="es-ES" sz="2000" b="1" dirty="0" smtClean="0">
                  <a:solidFill>
                    <a:srgbClr val="000000"/>
                  </a:solidFill>
                  <a:latin typeface="Cambria" panose="02040503050406030204" pitchFamily="18" charset="0"/>
                  <a:ea typeface="Cambria" panose="02040503050406030204" pitchFamily="18" charset="0"/>
                </a:rPr>
                <a:t> </a:t>
              </a:r>
            </a:p>
            <a:p>
              <a:pPr algn="ctr">
                <a:defRPr/>
              </a:pPr>
              <a:r>
                <a:rPr lang="es-ES" sz="2000" b="1" dirty="0" smtClean="0">
                  <a:solidFill>
                    <a:srgbClr val="000000"/>
                  </a:solidFill>
                  <a:latin typeface="Cambria" panose="02040503050406030204" pitchFamily="18" charset="0"/>
                  <a:ea typeface="Cambria" panose="02040503050406030204" pitchFamily="18" charset="0"/>
                </a:rPr>
                <a:t>(2º, 3º , 4º orden…), </a:t>
              </a:r>
              <a:endParaRPr lang="es-ES" sz="2000" b="1" dirty="0">
                <a:solidFill>
                  <a:srgbClr val="000000"/>
                </a:solidFill>
                <a:latin typeface="Cambria" panose="02040503050406030204" pitchFamily="18" charset="0"/>
                <a:ea typeface="Cambria" panose="02040503050406030204" pitchFamily="18" charset="0"/>
              </a:endParaRPr>
            </a:p>
            <a:p>
              <a:pPr algn="ctr">
                <a:defRPr/>
              </a:pPr>
              <a:r>
                <a:rPr lang="es-ES" sz="2000" b="1" dirty="0">
                  <a:solidFill>
                    <a:srgbClr val="000000"/>
                  </a:solidFill>
                  <a:latin typeface="Cambria" panose="02040503050406030204" pitchFamily="18" charset="0"/>
                  <a:ea typeface="Cambria" panose="02040503050406030204" pitchFamily="18" charset="0"/>
                </a:rPr>
                <a:t>Bronquiolos (</a:t>
              </a:r>
              <a:r>
                <a:rPr lang="es-ES" sz="2000" b="1" dirty="0" smtClean="0">
                  <a:solidFill>
                    <a:srgbClr val="000000"/>
                  </a:solidFill>
                  <a:latin typeface="Cambria" panose="02040503050406030204" pitchFamily="18" charset="0"/>
                  <a:ea typeface="Cambria" panose="02040503050406030204" pitchFamily="18" charset="0"/>
                </a:rPr>
                <a:t>1mm de diámetro),</a:t>
              </a:r>
            </a:p>
            <a:p>
              <a:pPr algn="ctr">
                <a:defRPr/>
              </a:pPr>
              <a:r>
                <a:rPr lang="es-ES" sz="2000" b="1" dirty="0" smtClean="0">
                  <a:solidFill>
                    <a:srgbClr val="000000"/>
                  </a:solidFill>
                  <a:latin typeface="Cambria" panose="02040503050406030204" pitchFamily="18" charset="0"/>
                  <a:ea typeface="Cambria" panose="02040503050406030204" pitchFamily="18" charset="0"/>
                </a:rPr>
                <a:t>hasta los Bronquiolos terminales </a:t>
              </a:r>
            </a:p>
            <a:p>
              <a:pPr algn="ctr">
                <a:defRPr/>
              </a:pPr>
              <a:r>
                <a:rPr lang="es-ES" sz="2000" b="1" dirty="0" smtClean="0">
                  <a:solidFill>
                    <a:srgbClr val="000000"/>
                  </a:solidFill>
                  <a:latin typeface="Cambria" panose="02040503050406030204" pitchFamily="18" charset="0"/>
                  <a:ea typeface="Cambria" panose="02040503050406030204" pitchFamily="18" charset="0"/>
                </a:rPr>
                <a:t>(0,5 mm de diámetro)</a:t>
              </a:r>
              <a:endParaRPr lang="es-ES" b="1" dirty="0">
                <a:solidFill>
                  <a:srgbClr val="000000"/>
                </a:solidFill>
                <a:latin typeface="Cambria" panose="02040503050406030204" pitchFamily="18" charset="0"/>
                <a:ea typeface="Cambria" panose="02040503050406030204" pitchFamily="18" charset="0"/>
              </a:endParaRPr>
            </a:p>
          </p:txBody>
        </p:sp>
        <p:sp>
          <p:nvSpPr>
            <p:cNvPr id="24587" name="Line 17"/>
            <p:cNvSpPr>
              <a:spLocks noChangeShapeType="1"/>
            </p:cNvSpPr>
            <p:nvPr/>
          </p:nvSpPr>
          <p:spPr bwMode="auto">
            <a:xfrm>
              <a:off x="1711" y="1797"/>
              <a:ext cx="315" cy="408"/>
            </a:xfrm>
            <a:prstGeom prst="line">
              <a:avLst/>
            </a:prstGeom>
            <a:grpFill/>
            <a:ln w="57150">
              <a:solidFill>
                <a:srgbClr val="CC00CC"/>
              </a:solidFill>
              <a:round/>
              <a:headEnd/>
              <a:tailEnd type="triangle" w="med" len="med"/>
            </a:ln>
            <a:extLst/>
          </p:spPr>
          <p:txBody>
            <a:bodyPr wrap="none"/>
            <a:lstStyle/>
            <a:p>
              <a:endParaRPr lang="es-ES">
                <a:latin typeface="Cambria" panose="02040503050406030204" pitchFamily="18" charset="0"/>
                <a:ea typeface="Cambria" panose="02040503050406030204" pitchFamily="18" charset="0"/>
              </a:endParaRPr>
            </a:p>
          </p:txBody>
        </p:sp>
      </p:grpSp>
      <p:sp>
        <p:nvSpPr>
          <p:cNvPr id="24584" name="Line 12"/>
          <p:cNvSpPr>
            <a:spLocks noChangeShapeType="1"/>
          </p:cNvSpPr>
          <p:nvPr/>
        </p:nvSpPr>
        <p:spPr bwMode="auto">
          <a:xfrm>
            <a:off x="6524626" y="3929063"/>
            <a:ext cx="504825" cy="0"/>
          </a:xfrm>
          <a:prstGeom prst="line">
            <a:avLst/>
          </a:prstGeom>
          <a:noFill/>
          <a:ln w="76200">
            <a:solidFill>
              <a:srgbClr val="CC00CC"/>
            </a:solidFill>
            <a:round/>
            <a:headEnd/>
            <a:tailEnd type="triangle" w="med" len="med"/>
          </a:ln>
          <a:extLst>
            <a:ext uri="{909E8E84-426E-40DD-AFC4-6F175D3DCCD1}">
              <a14:hiddenFill xmlns:a14="http://schemas.microsoft.com/office/drawing/2010/main">
                <a:noFill/>
              </a14:hiddenFill>
            </a:ext>
          </a:extLst>
        </p:spPr>
        <p:txBody>
          <a:bodyPr wrap="none"/>
          <a:lstStyle/>
          <a:p>
            <a:endParaRPr lang="es-ES"/>
          </a:p>
        </p:txBody>
      </p:sp>
    </p:spTree>
    <p:extLst>
      <p:ext uri="{BB962C8B-B14F-4D97-AF65-F5344CB8AC3E}">
        <p14:creationId xmlns:p14="http://schemas.microsoft.com/office/powerpoint/2010/main" val="2401955264"/>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251763" y="938994"/>
            <a:ext cx="5812858" cy="4774099"/>
          </a:xfrm>
          <a:prstGeom prst="rect">
            <a:avLst/>
          </a:prstGeom>
        </p:spPr>
      </p:pic>
      <p:sp>
        <p:nvSpPr>
          <p:cNvPr id="3" name="Rectangle 5"/>
          <p:cNvSpPr txBox="1">
            <a:spLocks noChangeArrowheads="1"/>
          </p:cNvSpPr>
          <p:nvPr/>
        </p:nvSpPr>
        <p:spPr>
          <a:xfrm>
            <a:off x="286224" y="849288"/>
            <a:ext cx="5819350" cy="3549291"/>
          </a:xfrm>
          <a:prstGeom prst="rect">
            <a:avLst/>
          </a:prstGeom>
          <a:ln w="76200" cap="flat">
            <a:noFill/>
          </a:ln>
          <a:effectLst>
            <a:outerShdw dist="40161" dir="1106097" algn="ctr" rotWithShape="0">
              <a:schemeClr val="bg2">
                <a:alpha val="50000"/>
              </a:schemeClr>
            </a:outerShdw>
          </a:effectLst>
        </p:spPr>
        <p:txBody>
          <a:bodyPr vert="horz" lIns="90488" tIns="44450" rIns="90488" bIns="4445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lgn="just">
              <a:spcBef>
                <a:spcPct val="50000"/>
              </a:spcBef>
              <a:buClr>
                <a:srgbClr val="FF0000"/>
              </a:buClr>
              <a:buSzPct val="90000"/>
              <a:buNone/>
              <a:defRPr/>
            </a:pPr>
            <a:r>
              <a:rPr lang="es-MX" dirty="0" smtClean="0">
                <a:latin typeface="Cambria" panose="02040503050406030204" pitchFamily="18" charset="0"/>
                <a:ea typeface="Cambria" panose="02040503050406030204" pitchFamily="18" charset="0"/>
              </a:rPr>
              <a:t>En un estudio de Microscopía Laser se observa engrosamiento del tabique alveolar (flecha amarilla), así como gran cantidad de antígenos virales (flecha blanca), lo que confirma el diagnóstico realizado.</a:t>
            </a:r>
          </a:p>
          <a:p>
            <a:pPr marL="274320" indent="-274320" algn="just">
              <a:spcBef>
                <a:spcPct val="50000"/>
              </a:spcBef>
              <a:buClr>
                <a:srgbClr val="FF0000"/>
              </a:buClr>
              <a:buSzPct val="90000"/>
              <a:buFont typeface="Symbol" pitchFamily="18" charset="2"/>
              <a:buChar char="ª"/>
              <a:defRPr/>
            </a:pPr>
            <a:r>
              <a:rPr lang="es-MX" dirty="0" smtClean="0">
                <a:latin typeface="Cambria" panose="02040503050406030204" pitchFamily="18" charset="0"/>
                <a:ea typeface="Cambria" panose="02040503050406030204" pitchFamily="18" charset="0"/>
              </a:rPr>
              <a:t>¿Cuál es la estructura normal del Pulmón?  </a:t>
            </a:r>
            <a:r>
              <a:rPr lang="es-MX" dirty="0">
                <a:latin typeface="Cambria" panose="02040503050406030204" pitchFamily="18" charset="0"/>
                <a:ea typeface="Cambria" panose="02040503050406030204" pitchFamily="18" charset="0"/>
              </a:rPr>
              <a:t>¿</a:t>
            </a:r>
            <a:r>
              <a:rPr lang="es-MX" dirty="0" smtClean="0">
                <a:latin typeface="Cambria" panose="02040503050406030204" pitchFamily="18" charset="0"/>
                <a:ea typeface="Cambria" panose="02040503050406030204" pitchFamily="18" charset="0"/>
              </a:rPr>
              <a:t>Cuáles son sus funciones?</a:t>
            </a:r>
            <a:endParaRPr lang="es-ES" dirty="0">
              <a:latin typeface="Cambria" panose="02040503050406030204" pitchFamily="18" charset="0"/>
              <a:ea typeface="Cambria" panose="02040503050406030204" pitchFamily="18" charset="0"/>
            </a:endParaRPr>
          </a:p>
        </p:txBody>
      </p:sp>
      <p:sp>
        <p:nvSpPr>
          <p:cNvPr id="4" name="10 Rectángulo"/>
          <p:cNvSpPr/>
          <p:nvPr/>
        </p:nvSpPr>
        <p:spPr>
          <a:xfrm>
            <a:off x="1854865" y="124846"/>
            <a:ext cx="3397084" cy="70788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4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cs typeface="+mn-cs"/>
              </a:rPr>
              <a:t>Problema</a:t>
            </a:r>
            <a:endParaRPr lang="es-E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Georgia" panose="02040502050405020303" pitchFamily="18" charset="0"/>
              <a:cs typeface="+mn-cs"/>
            </a:endParaRPr>
          </a:p>
        </p:txBody>
      </p:sp>
      <p:cxnSp>
        <p:nvCxnSpPr>
          <p:cNvPr id="6" name="Conector recto de flecha 5"/>
          <p:cNvCxnSpPr/>
          <p:nvPr/>
        </p:nvCxnSpPr>
        <p:spPr>
          <a:xfrm flipV="1">
            <a:off x="7551684" y="3878317"/>
            <a:ext cx="15766" cy="5202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10904497" y="5008201"/>
            <a:ext cx="15766" cy="5202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V="1">
            <a:off x="10452543" y="3216155"/>
            <a:ext cx="15766" cy="52026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flipV="1">
            <a:off x="9837702" y="3878317"/>
            <a:ext cx="236464" cy="520262"/>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flipV="1">
            <a:off x="7956331" y="3557742"/>
            <a:ext cx="236464" cy="520262"/>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a:off x="10715302" y="3510453"/>
            <a:ext cx="241743" cy="457222"/>
          </a:xfrm>
          <a:prstGeom prst="straightConnector1">
            <a:avLst/>
          </a:prstGeom>
          <a:ln w="76200">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3"/>
          <a:stretch>
            <a:fillRect/>
          </a:stretch>
        </p:blipFill>
        <p:spPr>
          <a:xfrm>
            <a:off x="1809977" y="4138448"/>
            <a:ext cx="2771843" cy="2607201"/>
          </a:xfrm>
          <a:prstGeom prst="rect">
            <a:avLst/>
          </a:prstGeom>
        </p:spPr>
      </p:pic>
    </p:spTree>
    <p:extLst>
      <p:ext uri="{BB962C8B-B14F-4D97-AF65-F5344CB8AC3E}">
        <p14:creationId xmlns:p14="http://schemas.microsoft.com/office/powerpoint/2010/main" val="12969439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158" y="227012"/>
            <a:ext cx="7636042" cy="6335529"/>
          </a:xfrm>
          <a:prstGeom prst="rect">
            <a:avLst/>
          </a:prstGeom>
        </p:spPr>
      </p:pic>
    </p:spTree>
    <p:extLst>
      <p:ext uri="{BB962C8B-B14F-4D97-AF65-F5344CB8AC3E}">
        <p14:creationId xmlns:p14="http://schemas.microsoft.com/office/powerpoint/2010/main" val="39134821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509822" y="680484"/>
            <a:ext cx="6315741" cy="1020725"/>
          </a:xfrm>
          <a:prstGeom prst="roundRect">
            <a:avLst/>
          </a:prstGeom>
          <a:scene3d>
            <a:camera prst="orthographicFront"/>
            <a:lightRig rig="threePt" dir="t"/>
          </a:scene3d>
          <a:sp3d>
            <a:bevelT w="196850" h="1206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rgbClr val="002060"/>
                </a:solidFill>
                <a:effectLst>
                  <a:outerShdw blurRad="38100" dist="38100" dir="2700000" algn="tl">
                    <a:srgbClr val="000000">
                      <a:alpha val="43137"/>
                    </a:srgbClr>
                  </a:outerShdw>
                </a:effectLst>
              </a:rPr>
              <a:t>BARRERA SANGRE-AIRE</a:t>
            </a:r>
            <a:endParaRPr lang="es-ES" sz="2800" b="1" dirty="0">
              <a:solidFill>
                <a:srgbClr val="002060"/>
              </a:solidFill>
              <a:effectLst>
                <a:outerShdw blurRad="38100" dist="38100" dir="2700000" algn="tl">
                  <a:srgbClr val="000000">
                    <a:alpha val="43137"/>
                  </a:srgbClr>
                </a:outerShdw>
              </a:effectLst>
            </a:endParaRPr>
          </a:p>
        </p:txBody>
      </p:sp>
      <p:sp>
        <p:nvSpPr>
          <p:cNvPr id="7" name="Rectángulo 6"/>
          <p:cNvSpPr/>
          <p:nvPr/>
        </p:nvSpPr>
        <p:spPr>
          <a:xfrm>
            <a:off x="2483461" y="2147776"/>
            <a:ext cx="5863097" cy="2862322"/>
          </a:xfrm>
          <a:prstGeom prst="rect">
            <a:avLst/>
          </a:prstGeom>
        </p:spPr>
        <p:txBody>
          <a:bodyPr wrap="square">
            <a:spAutoFit/>
          </a:bodyPr>
          <a:lstStyle/>
          <a:p>
            <a:pPr marL="342900" indent="-342900">
              <a:lnSpc>
                <a:spcPct val="150000"/>
              </a:lnSpc>
              <a:buFont typeface="Wingdings" panose="05000000000000000000" pitchFamily="2" charset="2"/>
              <a:buChar char="§"/>
            </a:pPr>
            <a:r>
              <a:rPr lang="es-ES" sz="2000" b="1" dirty="0"/>
              <a:t>Endotelio continuo de los capilares </a:t>
            </a:r>
          </a:p>
          <a:p>
            <a:pPr marL="342900" indent="-342900">
              <a:lnSpc>
                <a:spcPct val="150000"/>
              </a:lnSpc>
              <a:buFont typeface="Wingdings" panose="05000000000000000000" pitchFamily="2" charset="2"/>
              <a:buChar char="§"/>
            </a:pPr>
            <a:r>
              <a:rPr lang="es-ES" sz="2000" b="1" dirty="0"/>
              <a:t>Membrana basal del capilar continuo</a:t>
            </a:r>
          </a:p>
          <a:p>
            <a:pPr marL="342900" indent="-342900">
              <a:lnSpc>
                <a:spcPct val="150000"/>
              </a:lnSpc>
              <a:buFont typeface="Wingdings" panose="05000000000000000000" pitchFamily="2" charset="2"/>
              <a:buChar char="§"/>
            </a:pPr>
            <a:r>
              <a:rPr lang="es-ES" sz="2000" b="1" dirty="0"/>
              <a:t>Zona difusa </a:t>
            </a:r>
          </a:p>
          <a:p>
            <a:pPr marL="342900" indent="-342900">
              <a:lnSpc>
                <a:spcPct val="150000"/>
              </a:lnSpc>
              <a:buFont typeface="Wingdings" panose="05000000000000000000" pitchFamily="2" charset="2"/>
              <a:buChar char="§"/>
            </a:pPr>
            <a:r>
              <a:rPr lang="es-ES" sz="2000" b="1" dirty="0"/>
              <a:t>Membrana basal del </a:t>
            </a:r>
            <a:r>
              <a:rPr lang="es-ES" sz="2000" b="1" dirty="0" err="1"/>
              <a:t>neumocito</a:t>
            </a:r>
            <a:r>
              <a:rPr lang="es-ES" sz="2000" b="1" dirty="0"/>
              <a:t> tipo I</a:t>
            </a:r>
          </a:p>
          <a:p>
            <a:pPr marL="342900" indent="-342900">
              <a:lnSpc>
                <a:spcPct val="150000"/>
              </a:lnSpc>
              <a:buFont typeface="Wingdings" panose="05000000000000000000" pitchFamily="2" charset="2"/>
              <a:buChar char="§"/>
            </a:pPr>
            <a:r>
              <a:rPr lang="es-ES" sz="2000" b="1" dirty="0"/>
              <a:t>Citoplasma de la célula epitelial alveolar</a:t>
            </a:r>
          </a:p>
          <a:p>
            <a:pPr marL="342900" indent="-342900">
              <a:lnSpc>
                <a:spcPct val="150000"/>
              </a:lnSpc>
              <a:buFont typeface="Wingdings" panose="05000000000000000000" pitchFamily="2" charset="2"/>
              <a:buChar char="§"/>
            </a:pPr>
            <a:r>
              <a:rPr lang="es-ES" sz="2000" b="1" dirty="0"/>
              <a:t>Película del surfactante pulmonar</a:t>
            </a:r>
          </a:p>
        </p:txBody>
      </p:sp>
      <p:pic>
        <p:nvPicPr>
          <p:cNvPr id="10" name="Imagen 9"/>
          <p:cNvPicPr>
            <a:picLocks noChangeAspect="1"/>
          </p:cNvPicPr>
          <p:nvPr/>
        </p:nvPicPr>
        <p:blipFill>
          <a:blip r:embed="rId3"/>
          <a:stretch>
            <a:fillRect/>
          </a:stretch>
        </p:blipFill>
        <p:spPr>
          <a:xfrm>
            <a:off x="8867553" y="854577"/>
            <a:ext cx="3324447" cy="4308995"/>
          </a:xfrm>
          <a:prstGeom prst="rect">
            <a:avLst/>
          </a:prstGeom>
        </p:spPr>
      </p:pic>
      <p:sp>
        <p:nvSpPr>
          <p:cNvPr id="11" name="Almacenamiento de acceso directo 10"/>
          <p:cNvSpPr/>
          <p:nvPr/>
        </p:nvSpPr>
        <p:spPr>
          <a:xfrm rot="19817060">
            <a:off x="5983418" y="5106961"/>
            <a:ext cx="2486025" cy="1214755"/>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ES" sz="2000" b="1" kern="1200" dirty="0">
                <a:solidFill>
                  <a:srgbClr val="FFFFFF"/>
                </a:solidFill>
                <a:effectLst/>
                <a:ea typeface="Times New Roman" panose="02020603050405020304" pitchFamily="18" charset="0"/>
                <a:cs typeface="Times New Roman" panose="02020603050405020304" pitchFamily="18" charset="0"/>
              </a:rPr>
              <a:t>Luz alveolar O</a:t>
            </a:r>
            <a:r>
              <a:rPr lang="es-ES" sz="2000" b="1" kern="1200" baseline="-25000" dirty="0">
                <a:solidFill>
                  <a:srgbClr val="FFFFFF"/>
                </a:solidFill>
                <a:effectLst/>
                <a:ea typeface="Times New Roman" panose="02020603050405020304" pitchFamily="18" charset="0"/>
                <a:cs typeface="Times New Roman" panose="02020603050405020304" pitchFamily="18" charset="0"/>
              </a:rPr>
              <a:t>2</a:t>
            </a:r>
            <a:endParaRPr lang="es-ES" sz="1200" dirty="0">
              <a:effectLst/>
              <a:latin typeface="Times New Roman" panose="02020603050405020304" pitchFamily="18" charset="0"/>
              <a:ea typeface="Times New Roman" panose="02020603050405020304" pitchFamily="18" charset="0"/>
            </a:endParaRPr>
          </a:p>
        </p:txBody>
      </p:sp>
      <p:sp>
        <p:nvSpPr>
          <p:cNvPr id="12" name="Almacenamiento de acceso directo 11"/>
          <p:cNvSpPr/>
          <p:nvPr/>
        </p:nvSpPr>
        <p:spPr>
          <a:xfrm rot="20235329">
            <a:off x="124104" y="2094168"/>
            <a:ext cx="2250440" cy="1092200"/>
          </a:xfrm>
          <a:prstGeom prst="flowChartMagneticDrum">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s-ES" sz="2000" b="1" kern="1200">
                <a:solidFill>
                  <a:srgbClr val="002060"/>
                </a:solidFill>
                <a:effectLst/>
                <a:ea typeface="Times New Roman" panose="02020603050405020304" pitchFamily="18" charset="0"/>
                <a:cs typeface="Times New Roman" panose="02020603050405020304" pitchFamily="18" charset="0"/>
              </a:rPr>
              <a:t>Luz del capilar  CO</a:t>
            </a:r>
            <a:r>
              <a:rPr lang="es-ES" sz="2000" b="1" kern="1200" baseline="-25000">
                <a:solidFill>
                  <a:srgbClr val="002060"/>
                </a:solidFill>
                <a:effectLst/>
                <a:ea typeface="Times New Roman" panose="02020603050405020304" pitchFamily="18" charset="0"/>
                <a:cs typeface="Times New Roman" panose="02020603050405020304" pitchFamily="18" charset="0"/>
              </a:rPr>
              <a:t>2</a:t>
            </a:r>
            <a:endParaRPr lang="es-ES"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86888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27909" y="45426"/>
            <a:ext cx="9731828" cy="6767147"/>
          </a:xfrm>
          <a:prstGeom prst="rect">
            <a:avLst/>
          </a:prstGeom>
        </p:spPr>
      </p:pic>
      <p:sp>
        <p:nvSpPr>
          <p:cNvPr id="4" name="Rectángulo 3"/>
          <p:cNvSpPr/>
          <p:nvPr/>
        </p:nvSpPr>
        <p:spPr>
          <a:xfrm>
            <a:off x="8309791" y="3054350"/>
            <a:ext cx="745309" cy="19431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Elipse 4"/>
          <p:cNvSpPr/>
          <p:nvPr/>
        </p:nvSpPr>
        <p:spPr>
          <a:xfrm>
            <a:off x="1600200" y="4025900"/>
            <a:ext cx="4851400" cy="990600"/>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2781300" y="5255283"/>
            <a:ext cx="3543300" cy="76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Citoplasma adelgazado del endotelio capilar </a:t>
            </a:r>
          </a:p>
        </p:txBody>
      </p:sp>
      <p:sp>
        <p:nvSpPr>
          <p:cNvPr id="9" name="Rectángulo 8"/>
          <p:cNvSpPr/>
          <p:nvPr/>
        </p:nvSpPr>
        <p:spPr>
          <a:xfrm>
            <a:off x="2997200" y="3142213"/>
            <a:ext cx="3543300" cy="76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Citoplasma adelgazado </a:t>
            </a:r>
            <a:r>
              <a:rPr lang="es-ES" sz="2000" b="1" dirty="0" smtClean="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de la célula epitelial</a:t>
            </a:r>
            <a:endParaRPr lang="es-ES" sz="2000" b="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ángulo 9"/>
          <p:cNvSpPr/>
          <p:nvPr/>
        </p:nvSpPr>
        <p:spPr>
          <a:xfrm>
            <a:off x="7607300" y="6114073"/>
            <a:ext cx="23241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374071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26988"/>
            <a:ext cx="8229600" cy="1143001"/>
          </a:xfrm>
        </p:spPr>
        <p:txBody>
          <a:bodyPr/>
          <a:lstStyle/>
          <a:p>
            <a:pPr eaLnBrk="1" hangingPunct="1">
              <a:defRPr/>
            </a:pPr>
            <a:r>
              <a:rPr lang="es-ES" dirty="0" smtClean="0">
                <a:latin typeface="Arial Black" panose="020B0A04020102020204" pitchFamily="34" charset="0"/>
              </a:rPr>
              <a:t>Barrera Sangre- Aire:</a:t>
            </a:r>
          </a:p>
        </p:txBody>
      </p:sp>
      <p:sp>
        <p:nvSpPr>
          <p:cNvPr id="38915" name="Rectangle 3"/>
          <p:cNvSpPr>
            <a:spLocks noGrp="1" noChangeArrowheads="1"/>
          </p:cNvSpPr>
          <p:nvPr>
            <p:ph type="body" sz="half" idx="1"/>
          </p:nvPr>
        </p:nvSpPr>
        <p:spPr>
          <a:xfrm>
            <a:off x="1054894" y="903287"/>
            <a:ext cx="7499350" cy="2663825"/>
          </a:xfrm>
        </p:spPr>
        <p:txBody>
          <a:bodyPr>
            <a:normAutofit fontScale="92500" lnSpcReduction="20000"/>
          </a:bodyPr>
          <a:lstStyle/>
          <a:p>
            <a:pPr eaLnBrk="1" hangingPunct="1">
              <a:buFont typeface="Wingdings" panose="05000000000000000000" pitchFamily="2" charset="2"/>
              <a:buNone/>
              <a:defRPr/>
            </a:pPr>
            <a:r>
              <a:rPr lang="es-ES" sz="2400" dirty="0">
                <a:latin typeface="Cambria" panose="02040503050406030204" pitchFamily="18" charset="0"/>
                <a:ea typeface="Cambria" panose="02040503050406030204" pitchFamily="18" charset="0"/>
              </a:rPr>
              <a:t>Constituidas por:</a:t>
            </a:r>
          </a:p>
          <a:p>
            <a:pPr eaLnBrk="1" hangingPunct="1">
              <a:defRPr/>
            </a:pPr>
            <a:r>
              <a:rPr lang="es-ES" sz="2400" dirty="0">
                <a:latin typeface="Cambria" panose="02040503050406030204" pitchFamily="18" charset="0"/>
                <a:ea typeface="Cambria" panose="02040503050406030204" pitchFamily="18" charset="0"/>
              </a:rPr>
              <a:t>Citoplasma de las células </a:t>
            </a:r>
            <a:r>
              <a:rPr lang="es-ES" sz="2400" dirty="0" smtClean="0">
                <a:latin typeface="Cambria" panose="02040503050406030204" pitchFamily="18" charset="0"/>
                <a:ea typeface="Cambria" panose="02040503050406030204" pitchFamily="18" charset="0"/>
              </a:rPr>
              <a:t>endoteliales del capilar.</a:t>
            </a:r>
            <a:endParaRPr lang="es-ES" sz="2400" dirty="0">
              <a:latin typeface="Cambria" panose="02040503050406030204" pitchFamily="18" charset="0"/>
              <a:ea typeface="Cambria" panose="02040503050406030204" pitchFamily="18" charset="0"/>
            </a:endParaRPr>
          </a:p>
          <a:p>
            <a:pPr eaLnBrk="1" hangingPunct="1">
              <a:defRPr/>
            </a:pPr>
            <a:r>
              <a:rPr lang="es-ES" sz="2400" dirty="0">
                <a:latin typeface="Cambria" panose="02040503050406030204" pitchFamily="18" charset="0"/>
                <a:ea typeface="Cambria" panose="02040503050406030204" pitchFamily="18" charset="0"/>
              </a:rPr>
              <a:t>Membrana basal del endotelio.</a:t>
            </a:r>
          </a:p>
          <a:p>
            <a:pPr eaLnBrk="1" hangingPunct="1">
              <a:defRPr/>
            </a:pPr>
            <a:r>
              <a:rPr lang="es-ES" sz="2400" dirty="0">
                <a:latin typeface="Cambria" panose="02040503050406030204" pitchFamily="18" charset="0"/>
                <a:ea typeface="Cambria" panose="02040503050406030204" pitchFamily="18" charset="0"/>
              </a:rPr>
              <a:t>Zona difusa.</a:t>
            </a:r>
          </a:p>
          <a:p>
            <a:pPr eaLnBrk="1" hangingPunct="1">
              <a:defRPr/>
            </a:pPr>
            <a:r>
              <a:rPr lang="es-ES" sz="2400" dirty="0">
                <a:latin typeface="Cambria" panose="02040503050406030204" pitchFamily="18" charset="0"/>
                <a:ea typeface="Cambria" panose="02040503050406030204" pitchFamily="18" charset="0"/>
              </a:rPr>
              <a:t>Membrana basal de las células del </a:t>
            </a:r>
            <a:r>
              <a:rPr lang="es-ES" sz="2400" dirty="0" smtClean="0">
                <a:latin typeface="Cambria" panose="02040503050406030204" pitchFamily="18" charset="0"/>
                <a:ea typeface="Cambria" panose="02040503050406030204" pitchFamily="18" charset="0"/>
              </a:rPr>
              <a:t>epitelio alveolar.</a:t>
            </a:r>
            <a:endParaRPr lang="es-ES" sz="2400" dirty="0">
              <a:latin typeface="Cambria" panose="02040503050406030204" pitchFamily="18" charset="0"/>
              <a:ea typeface="Cambria" panose="02040503050406030204" pitchFamily="18" charset="0"/>
            </a:endParaRPr>
          </a:p>
          <a:p>
            <a:pPr eaLnBrk="1" hangingPunct="1">
              <a:defRPr/>
            </a:pPr>
            <a:r>
              <a:rPr lang="es-ES" sz="2400" dirty="0">
                <a:latin typeface="Cambria" panose="02040503050406030204" pitchFamily="18" charset="0"/>
                <a:ea typeface="Cambria" panose="02040503050406030204" pitchFamily="18" charset="0"/>
              </a:rPr>
              <a:t>Citoplasma de las células epiteliales.</a:t>
            </a:r>
          </a:p>
          <a:p>
            <a:pPr eaLnBrk="1" hangingPunct="1">
              <a:defRPr/>
            </a:pPr>
            <a:r>
              <a:rPr lang="es-ES" sz="2400" dirty="0">
                <a:latin typeface="Cambria" panose="02040503050406030204" pitchFamily="18" charset="0"/>
                <a:ea typeface="Cambria" panose="02040503050406030204" pitchFamily="18" charset="0"/>
              </a:rPr>
              <a:t>Película líquida (sustancia surfactante).</a:t>
            </a:r>
          </a:p>
        </p:txBody>
      </p:sp>
      <p:pic>
        <p:nvPicPr>
          <p:cNvPr id="38916" name="Picture 4" descr="alveolos y B A-S 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857376" y="3933825"/>
            <a:ext cx="4670425" cy="2889250"/>
          </a:xfrm>
          <a:noFill/>
          <a:extLst>
            <a:ext uri="{909E8E84-426E-40DD-AFC4-6F175D3DCCD1}">
              <a14:hiddenFill xmlns:a14="http://schemas.microsoft.com/office/drawing/2010/main">
                <a:solidFill>
                  <a:srgbClr val="FFFFFF"/>
                </a:solidFill>
              </a14:hiddenFill>
            </a:ext>
          </a:extLst>
        </p:spPr>
      </p:pic>
      <p:grpSp>
        <p:nvGrpSpPr>
          <p:cNvPr id="2" name="Group 16"/>
          <p:cNvGrpSpPr>
            <a:grpSpLocks/>
          </p:cNvGrpSpPr>
          <p:nvPr/>
        </p:nvGrpSpPr>
        <p:grpSpPr bwMode="auto">
          <a:xfrm>
            <a:off x="3792539" y="3952875"/>
            <a:ext cx="6480175" cy="2139950"/>
            <a:chOff x="1429" y="2490"/>
            <a:chExt cx="4082" cy="1348"/>
          </a:xfrm>
        </p:grpSpPr>
        <p:sp>
          <p:nvSpPr>
            <p:cNvPr id="37900" name="Rectangle 6"/>
            <p:cNvSpPr>
              <a:spLocks noChangeArrowheads="1"/>
            </p:cNvSpPr>
            <p:nvPr/>
          </p:nvSpPr>
          <p:spPr bwMode="auto">
            <a:xfrm>
              <a:off x="1429" y="3113"/>
              <a:ext cx="589" cy="725"/>
            </a:xfrm>
            <a:prstGeom prst="rect">
              <a:avLst/>
            </a:prstGeom>
            <a:noFill/>
            <a:ln w="28575">
              <a:solidFill>
                <a:srgbClr val="1411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p>
          </p:txBody>
        </p:sp>
        <p:pic>
          <p:nvPicPr>
            <p:cNvPr id="37901" name="Picture 7" descr="Barrera 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 y="2490"/>
              <a:ext cx="1905" cy="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Line 10"/>
            <p:cNvSpPr>
              <a:spLocks noChangeShapeType="1"/>
            </p:cNvSpPr>
            <p:nvPr/>
          </p:nvSpPr>
          <p:spPr bwMode="auto">
            <a:xfrm flipV="1">
              <a:off x="2018" y="2523"/>
              <a:ext cx="1588" cy="590"/>
            </a:xfrm>
            <a:prstGeom prst="line">
              <a:avLst/>
            </a:prstGeom>
            <a:noFill/>
            <a:ln w="28575">
              <a:solidFill>
                <a:srgbClr val="1411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37903" name="Line 11"/>
            <p:cNvSpPr>
              <a:spLocks noChangeShapeType="1"/>
            </p:cNvSpPr>
            <p:nvPr/>
          </p:nvSpPr>
          <p:spPr bwMode="auto">
            <a:xfrm>
              <a:off x="2018" y="3838"/>
              <a:ext cx="1588" cy="0"/>
            </a:xfrm>
            <a:prstGeom prst="line">
              <a:avLst/>
            </a:prstGeom>
            <a:noFill/>
            <a:ln w="28575">
              <a:solidFill>
                <a:srgbClr val="141100"/>
              </a:solidFill>
              <a:round/>
              <a:headEnd/>
              <a:tailEnd/>
            </a:ln>
            <a:extLst>
              <a:ext uri="{909E8E84-426E-40DD-AFC4-6F175D3DCCD1}">
                <a14:hiddenFill xmlns:a14="http://schemas.microsoft.com/office/drawing/2010/main">
                  <a:noFill/>
                </a14:hiddenFill>
              </a:ext>
            </a:extLst>
          </p:spPr>
          <p:txBody>
            <a:bodyPr/>
            <a:lstStyle/>
            <a:p>
              <a:endParaRPr lang="es-ES"/>
            </a:p>
          </p:txBody>
        </p:sp>
      </p:grpSp>
      <p:grpSp>
        <p:nvGrpSpPr>
          <p:cNvPr id="3" name="Group 17"/>
          <p:cNvGrpSpPr>
            <a:grpSpLocks/>
          </p:cNvGrpSpPr>
          <p:nvPr/>
        </p:nvGrpSpPr>
        <p:grpSpPr bwMode="auto">
          <a:xfrm>
            <a:off x="7194552" y="3213100"/>
            <a:ext cx="3586163" cy="1079500"/>
            <a:chOff x="3572" y="2024"/>
            <a:chExt cx="2259" cy="680"/>
          </a:xfrm>
        </p:grpSpPr>
        <p:sp>
          <p:nvSpPr>
            <p:cNvPr id="38924" name="Text Box 12"/>
            <p:cNvSpPr txBox="1">
              <a:spLocks noChangeArrowheads="1"/>
            </p:cNvSpPr>
            <p:nvPr/>
          </p:nvSpPr>
          <p:spPr bwMode="auto">
            <a:xfrm>
              <a:off x="3572" y="2024"/>
              <a:ext cx="2259" cy="252"/>
            </a:xfrm>
            <a:prstGeom prst="rect">
              <a:avLst/>
            </a:prstGeom>
            <a:noFill/>
            <a:ln w="28575">
              <a:solidFill>
                <a:srgbClr val="141100"/>
              </a:solidFill>
              <a:miter lim="800000"/>
              <a:headEnd/>
              <a:tailEnd/>
            </a:ln>
            <a:effectLst/>
            <a:extLst/>
          </p:spPr>
          <p:txBody>
            <a:bodyPr wrap="none">
              <a:spAutoFit/>
            </a:bodyPr>
            <a:lstStyle/>
            <a:p>
              <a:pPr>
                <a:defRPr/>
              </a:pPr>
              <a:r>
                <a:rPr lang="es-ES" sz="2000" b="1">
                  <a:effectLst>
                    <a:outerShdw blurRad="38100" dist="38100" dir="2700000" algn="tl">
                      <a:srgbClr val="000000"/>
                    </a:outerShdw>
                  </a:effectLst>
                  <a:latin typeface="Arial" pitchFamily="34" charset="0"/>
                </a:rPr>
                <a:t>Célula Endotelial del capilar</a:t>
              </a:r>
            </a:p>
          </p:txBody>
        </p:sp>
        <p:sp>
          <p:nvSpPr>
            <p:cNvPr id="37899" name="Line 14"/>
            <p:cNvSpPr>
              <a:spLocks noChangeShapeType="1"/>
            </p:cNvSpPr>
            <p:nvPr/>
          </p:nvSpPr>
          <p:spPr bwMode="auto">
            <a:xfrm>
              <a:off x="4740" y="2296"/>
              <a:ext cx="90" cy="40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grpSp>
        <p:nvGrpSpPr>
          <p:cNvPr id="4" name="Group 18"/>
          <p:cNvGrpSpPr>
            <a:grpSpLocks/>
          </p:cNvGrpSpPr>
          <p:nvPr/>
        </p:nvGrpSpPr>
        <p:grpSpPr bwMode="auto">
          <a:xfrm>
            <a:off x="7424738" y="4724400"/>
            <a:ext cx="2259012" cy="1912938"/>
            <a:chOff x="3717" y="2976"/>
            <a:chExt cx="1423" cy="1205"/>
          </a:xfrm>
        </p:grpSpPr>
        <p:sp>
          <p:nvSpPr>
            <p:cNvPr id="38925" name="Text Box 13"/>
            <p:cNvSpPr txBox="1">
              <a:spLocks noChangeArrowheads="1"/>
            </p:cNvSpPr>
            <p:nvPr/>
          </p:nvSpPr>
          <p:spPr bwMode="auto">
            <a:xfrm>
              <a:off x="3717" y="3929"/>
              <a:ext cx="1423" cy="252"/>
            </a:xfrm>
            <a:prstGeom prst="rect">
              <a:avLst/>
            </a:prstGeom>
            <a:noFill/>
            <a:ln w="28575">
              <a:solidFill>
                <a:srgbClr val="141100"/>
              </a:solidFill>
              <a:miter lim="800000"/>
              <a:headEnd/>
              <a:tailEnd/>
            </a:ln>
            <a:effectLst/>
            <a:extLst/>
          </p:spPr>
          <p:txBody>
            <a:bodyPr wrap="none">
              <a:spAutoFit/>
            </a:bodyPr>
            <a:lstStyle/>
            <a:p>
              <a:pPr>
                <a:defRPr/>
              </a:pPr>
              <a:r>
                <a:rPr lang="es-ES" sz="2000" b="1">
                  <a:effectLst>
                    <a:outerShdw blurRad="38100" dist="38100" dir="2700000" algn="tl">
                      <a:srgbClr val="000000"/>
                    </a:outerShdw>
                  </a:effectLst>
                  <a:latin typeface="Arial" pitchFamily="34" charset="0"/>
                </a:rPr>
                <a:t>Neumocito Tipo I</a:t>
              </a:r>
            </a:p>
          </p:txBody>
        </p:sp>
        <p:sp>
          <p:nvSpPr>
            <p:cNvPr id="37897" name="Line 15"/>
            <p:cNvSpPr>
              <a:spLocks noChangeShapeType="1"/>
            </p:cNvSpPr>
            <p:nvPr/>
          </p:nvSpPr>
          <p:spPr bwMode="auto">
            <a:xfrm flipV="1">
              <a:off x="4014" y="2976"/>
              <a:ext cx="0" cy="95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grpSp>
    </p:spTree>
    <p:extLst>
      <p:ext uri="{BB962C8B-B14F-4D97-AF65-F5344CB8AC3E}">
        <p14:creationId xmlns:p14="http://schemas.microsoft.com/office/powerpoint/2010/main" val="21281239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obulillo pulmon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256" y="2904182"/>
            <a:ext cx="4100707"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1425576" y="73026"/>
            <a:ext cx="9315450" cy="1143000"/>
          </a:xfrm>
        </p:spPr>
        <p:txBody>
          <a:bodyPr>
            <a:normAutofit fontScale="90000"/>
          </a:bodyPr>
          <a:lstStyle/>
          <a:p>
            <a:pPr algn="ctr" eaLnBrk="1" hangingPunct="1">
              <a:defRPr/>
            </a:pPr>
            <a:r>
              <a:rPr lang="es-ES" b="1" dirty="0" smtClean="0">
                <a:latin typeface="Cambria" panose="02040503050406030204" pitchFamily="18" charset="0"/>
                <a:ea typeface="Cambria" panose="02040503050406030204" pitchFamily="18" charset="0"/>
              </a:rPr>
              <a:t>Resumen de la Estructura Interna del Pulmón: Lobulillo Pulmonar:</a:t>
            </a:r>
            <a:r>
              <a:rPr lang="es-ES" sz="4000" b="1" dirty="0">
                <a:latin typeface="Cambria" panose="02040503050406030204" pitchFamily="18" charset="0"/>
                <a:ea typeface="Cambria" panose="02040503050406030204" pitchFamily="18" charset="0"/>
              </a:rPr>
              <a:t> </a:t>
            </a:r>
          </a:p>
        </p:txBody>
      </p:sp>
      <p:sp>
        <p:nvSpPr>
          <p:cNvPr id="39939" name="Rectangle 3"/>
          <p:cNvSpPr>
            <a:spLocks noGrp="1" noChangeArrowheads="1"/>
          </p:cNvSpPr>
          <p:nvPr>
            <p:ph type="body" idx="1"/>
          </p:nvPr>
        </p:nvSpPr>
        <p:spPr>
          <a:xfrm>
            <a:off x="476251" y="1196976"/>
            <a:ext cx="11323525" cy="4504067"/>
          </a:xfrm>
        </p:spPr>
        <p:txBody>
          <a:bodyPr>
            <a:normAutofit fontScale="92500" lnSpcReduction="10000"/>
          </a:bodyPr>
          <a:lstStyle/>
          <a:p>
            <a:pPr algn="just" eaLnBrk="1" hangingPunct="1">
              <a:buFont typeface="Wingdings" panose="05000000000000000000" pitchFamily="2" charset="2"/>
              <a:buNone/>
              <a:defRPr/>
            </a:pPr>
            <a:r>
              <a:rPr lang="es-ES" sz="2400" b="1" u="sng" dirty="0" smtClean="0">
                <a:latin typeface="Cambria" panose="02040503050406030204" pitchFamily="18" charset="0"/>
                <a:ea typeface="Cambria" panose="02040503050406030204" pitchFamily="18" charset="0"/>
              </a:rPr>
              <a:t>Macroscópicamente</a:t>
            </a:r>
            <a:r>
              <a:rPr lang="es-ES" sz="2400" b="1" u="sng" dirty="0">
                <a:latin typeface="Cambria" panose="02040503050406030204" pitchFamily="18" charset="0"/>
                <a:ea typeface="Cambria" panose="02040503050406030204" pitchFamily="18" charset="0"/>
              </a:rPr>
              <a:t>:</a:t>
            </a:r>
            <a:r>
              <a:rPr lang="es-ES" dirty="0">
                <a:latin typeface="Cambria" panose="02040503050406030204" pitchFamily="18" charset="0"/>
                <a:ea typeface="Cambria" panose="02040503050406030204" pitchFamily="18" charset="0"/>
              </a:rPr>
              <a:t> </a:t>
            </a:r>
            <a:r>
              <a:rPr lang="es-ES" sz="2400" dirty="0">
                <a:latin typeface="Cambria" panose="02040503050406030204" pitchFamily="18" charset="0"/>
                <a:ea typeface="Cambria" panose="02040503050406030204" pitchFamily="18" charset="0"/>
              </a:rPr>
              <a:t>Se divide en </a:t>
            </a:r>
            <a:r>
              <a:rPr lang="es-ES" sz="2400" b="1" i="1" dirty="0">
                <a:latin typeface="Cambria" panose="02040503050406030204" pitchFamily="18" charset="0"/>
                <a:ea typeface="Cambria" panose="02040503050406030204" pitchFamily="18" charset="0"/>
              </a:rPr>
              <a:t>lóbulos</a:t>
            </a:r>
            <a:r>
              <a:rPr lang="es-ES" sz="2400" dirty="0">
                <a:latin typeface="Cambria" panose="02040503050406030204" pitchFamily="18" charset="0"/>
                <a:ea typeface="Cambria" panose="02040503050406030204" pitchFamily="18" charset="0"/>
              </a:rPr>
              <a:t>, 3 el  pulmón derecho y 2 </a:t>
            </a:r>
            <a:r>
              <a:rPr lang="es-ES" sz="2400" dirty="0" smtClean="0">
                <a:latin typeface="Cambria" panose="02040503050406030204" pitchFamily="18" charset="0"/>
                <a:ea typeface="Cambria" panose="02040503050406030204" pitchFamily="18" charset="0"/>
              </a:rPr>
              <a:t>el </a:t>
            </a:r>
            <a:r>
              <a:rPr lang="es-ES" sz="2400" dirty="0">
                <a:latin typeface="Cambria" panose="02040503050406030204" pitchFamily="18" charset="0"/>
                <a:ea typeface="Cambria" panose="02040503050406030204" pitchFamily="18" charset="0"/>
              </a:rPr>
              <a:t>pulmón izquierdo. </a:t>
            </a:r>
            <a:r>
              <a:rPr lang="es-ES" sz="2400" dirty="0" smtClean="0">
                <a:latin typeface="Cambria" panose="02040503050406030204" pitchFamily="18" charset="0"/>
                <a:ea typeface="Cambria" panose="02040503050406030204" pitchFamily="18" charset="0"/>
              </a:rPr>
              <a:t>Cada lóbulo a </a:t>
            </a:r>
            <a:r>
              <a:rPr lang="es-ES" sz="2400" dirty="0">
                <a:latin typeface="Cambria" panose="02040503050406030204" pitchFamily="18" charset="0"/>
                <a:ea typeface="Cambria" panose="02040503050406030204" pitchFamily="18" charset="0"/>
              </a:rPr>
              <a:t>su  vez se subdividen en </a:t>
            </a:r>
            <a:r>
              <a:rPr lang="es-ES" sz="2400" b="1" i="1" dirty="0">
                <a:latin typeface="Cambria" panose="02040503050406030204" pitchFamily="18" charset="0"/>
                <a:ea typeface="Cambria" panose="02040503050406030204" pitchFamily="18" charset="0"/>
              </a:rPr>
              <a:t>segmentos</a:t>
            </a:r>
            <a:r>
              <a:rPr lang="es-ES" sz="2400" dirty="0">
                <a:latin typeface="Cambria" panose="02040503050406030204" pitchFamily="18" charset="0"/>
                <a:ea typeface="Cambria" panose="02040503050406030204" pitchFamily="18" charset="0"/>
              </a:rPr>
              <a:t> </a:t>
            </a:r>
            <a:r>
              <a:rPr lang="es-ES" sz="2400" b="1" i="1" dirty="0">
                <a:latin typeface="Cambria" panose="02040503050406030204" pitchFamily="18" charset="0"/>
                <a:ea typeface="Cambria" panose="02040503050406030204" pitchFamily="18" charset="0"/>
              </a:rPr>
              <a:t>broncopulmonares</a:t>
            </a:r>
            <a:r>
              <a:rPr lang="es-ES" sz="2400" dirty="0">
                <a:latin typeface="Cambria" panose="02040503050406030204" pitchFamily="18" charset="0"/>
                <a:ea typeface="Cambria" panose="02040503050406030204" pitchFamily="18" charset="0"/>
              </a:rPr>
              <a:t>, </a:t>
            </a:r>
            <a:r>
              <a:rPr lang="es-ES" sz="2400" dirty="0" smtClean="0">
                <a:latin typeface="Cambria" panose="02040503050406030204" pitchFamily="18" charset="0"/>
                <a:ea typeface="Cambria" panose="02040503050406030204" pitchFamily="18" charset="0"/>
              </a:rPr>
              <a:t>10 </a:t>
            </a:r>
            <a:r>
              <a:rPr lang="es-ES" sz="2400" dirty="0">
                <a:latin typeface="Cambria" panose="02040503050406030204" pitchFamily="18" charset="0"/>
                <a:ea typeface="Cambria" panose="02040503050406030204" pitchFamily="18" charset="0"/>
              </a:rPr>
              <a:t>en el pulmón derecho y 9 en el izquierdo. Cada segmento esta rodeado por </a:t>
            </a:r>
            <a:r>
              <a:rPr lang="es-ES" sz="2400" dirty="0" smtClean="0">
                <a:latin typeface="Cambria" panose="02040503050406030204" pitchFamily="18" charset="0"/>
                <a:ea typeface="Cambria" panose="02040503050406030204" pitchFamily="18" charset="0"/>
              </a:rPr>
              <a:t>tabiques </a:t>
            </a:r>
            <a:r>
              <a:rPr lang="es-ES" sz="2400" dirty="0">
                <a:latin typeface="Cambria" panose="02040503050406030204" pitchFamily="18" charset="0"/>
                <a:ea typeface="Cambria" panose="02040503050406030204" pitchFamily="18" charset="0"/>
              </a:rPr>
              <a:t>de tejido conectivo </a:t>
            </a:r>
            <a:r>
              <a:rPr lang="es-ES" sz="2400" dirty="0" err="1" smtClean="0">
                <a:latin typeface="Cambria" panose="02040503050406030204" pitchFamily="18" charset="0"/>
                <a:ea typeface="Cambria" panose="02040503050406030204" pitchFamily="18" charset="0"/>
              </a:rPr>
              <a:t>intersegmentarios</a:t>
            </a:r>
            <a:r>
              <a:rPr lang="es-ES" sz="2400" dirty="0" smtClean="0">
                <a:latin typeface="Cambria" panose="02040503050406030204" pitchFamily="18" charset="0"/>
                <a:ea typeface="Cambria" panose="02040503050406030204" pitchFamily="18" charset="0"/>
              </a:rPr>
              <a:t>, que a su vez emiten tabiques </a:t>
            </a:r>
            <a:r>
              <a:rPr lang="es-ES" sz="2400" dirty="0">
                <a:latin typeface="Cambria" panose="02040503050406030204" pitchFamily="18" charset="0"/>
                <a:ea typeface="Cambria" panose="02040503050406030204" pitchFamily="18" charset="0"/>
              </a:rPr>
              <a:t>que </a:t>
            </a:r>
            <a:r>
              <a:rPr lang="es-ES" sz="2400" dirty="0" smtClean="0">
                <a:latin typeface="Cambria" panose="02040503050406030204" pitchFamily="18" charset="0"/>
                <a:ea typeface="Cambria" panose="02040503050406030204" pitchFamily="18" charset="0"/>
              </a:rPr>
              <a:t>dividen cada segmento en porciones más pequeñas, los </a:t>
            </a:r>
            <a:r>
              <a:rPr lang="es-ES" sz="2400" b="1" i="1" dirty="0" smtClean="0">
                <a:latin typeface="Cambria" panose="02040503050406030204" pitchFamily="18" charset="0"/>
                <a:ea typeface="Cambria" panose="02040503050406030204" pitchFamily="18" charset="0"/>
              </a:rPr>
              <a:t>lobulillos</a:t>
            </a:r>
            <a:r>
              <a:rPr lang="es-ES" sz="2400" dirty="0" smtClean="0">
                <a:latin typeface="Cambria" panose="02040503050406030204" pitchFamily="18" charset="0"/>
                <a:ea typeface="Cambria" panose="02040503050406030204" pitchFamily="18" charset="0"/>
              </a:rPr>
              <a:t> </a:t>
            </a:r>
            <a:r>
              <a:rPr lang="es-ES" sz="2400" b="1" i="1" dirty="0" smtClean="0">
                <a:latin typeface="Cambria" panose="02040503050406030204" pitchFamily="18" charset="0"/>
                <a:ea typeface="Cambria" panose="02040503050406030204" pitchFamily="18" charset="0"/>
              </a:rPr>
              <a:t>pulmonares</a:t>
            </a:r>
            <a:r>
              <a:rPr lang="es-ES" sz="2400" dirty="0" smtClean="0">
                <a:latin typeface="Cambria" panose="02040503050406030204" pitchFamily="18" charset="0"/>
                <a:ea typeface="Cambria" panose="02040503050406030204" pitchFamily="18" charset="0"/>
              </a:rPr>
              <a:t>.</a:t>
            </a:r>
            <a:endParaRPr lang="es-ES" sz="2400" dirty="0">
              <a:latin typeface="Cambria" panose="02040503050406030204" pitchFamily="18" charset="0"/>
              <a:ea typeface="Cambria" panose="02040503050406030204" pitchFamily="18" charset="0"/>
            </a:endParaRPr>
          </a:p>
          <a:p>
            <a:pPr algn="just" eaLnBrk="1" hangingPunct="1">
              <a:buFont typeface="Wingdings" panose="05000000000000000000" pitchFamily="2" charset="2"/>
              <a:buNone/>
              <a:defRPr/>
            </a:pPr>
            <a:r>
              <a:rPr lang="es-ES" sz="2400" b="1" u="sng" dirty="0" smtClean="0">
                <a:latin typeface="Cambria" panose="02040503050406030204" pitchFamily="18" charset="0"/>
                <a:ea typeface="Cambria" panose="02040503050406030204" pitchFamily="18" charset="0"/>
              </a:rPr>
              <a:t>Lobulillo </a:t>
            </a:r>
            <a:r>
              <a:rPr lang="es-ES" sz="2400" b="1" u="sng" dirty="0">
                <a:latin typeface="Cambria" panose="02040503050406030204" pitchFamily="18" charset="0"/>
                <a:ea typeface="Cambria" panose="02040503050406030204" pitchFamily="18" charset="0"/>
              </a:rPr>
              <a:t>Pulmonar:</a:t>
            </a:r>
            <a:r>
              <a:rPr lang="es-ES" dirty="0">
                <a:latin typeface="Cambria" panose="02040503050406030204" pitchFamily="18" charset="0"/>
                <a:ea typeface="Cambria" panose="02040503050406030204" pitchFamily="18" charset="0"/>
              </a:rPr>
              <a:t> </a:t>
            </a:r>
            <a:r>
              <a:rPr lang="es-ES" sz="2600" i="1" dirty="0">
                <a:latin typeface="Cambria" panose="02040503050406030204" pitchFamily="18" charset="0"/>
                <a:ea typeface="Cambria" panose="02040503050406030204" pitchFamily="18" charset="0"/>
              </a:rPr>
              <a:t>La unidad estructural del pulmón</a:t>
            </a:r>
            <a:r>
              <a:rPr lang="es-ES" sz="2400" dirty="0">
                <a:latin typeface="Cambria" panose="02040503050406030204" pitchFamily="18" charset="0"/>
                <a:ea typeface="Cambria" panose="02040503050406030204" pitchFamily="18" charset="0"/>
              </a:rPr>
              <a:t>.</a:t>
            </a:r>
          </a:p>
          <a:p>
            <a:pPr algn="just" eaLnBrk="1" hangingPunct="1">
              <a:buFont typeface="Wingdings" panose="05000000000000000000" pitchFamily="2" charset="2"/>
              <a:buNone/>
              <a:defRPr/>
            </a:pPr>
            <a:r>
              <a:rPr lang="es-ES" sz="2400" b="1" u="sng" dirty="0">
                <a:latin typeface="Cambria" panose="02040503050406030204" pitchFamily="18" charset="0"/>
                <a:ea typeface="Cambria" panose="02040503050406030204" pitchFamily="18" charset="0"/>
              </a:rPr>
              <a:t>Histológicamente:</a:t>
            </a:r>
            <a:r>
              <a:rPr lang="es-ES" dirty="0">
                <a:latin typeface="Cambria" panose="02040503050406030204" pitchFamily="18" charset="0"/>
                <a:ea typeface="Cambria" panose="02040503050406030204" pitchFamily="18" charset="0"/>
              </a:rPr>
              <a:t> </a:t>
            </a:r>
            <a:r>
              <a:rPr lang="es-ES" sz="2400" dirty="0">
                <a:latin typeface="Cambria" panose="02040503050406030204" pitchFamily="18" charset="0"/>
                <a:ea typeface="Cambria" panose="02040503050406030204" pitchFamily="18" charset="0"/>
              </a:rPr>
              <a:t>Forma piramidal, </a:t>
            </a:r>
            <a:endParaRPr lang="es-ES" sz="2400" dirty="0" smtClean="0">
              <a:latin typeface="Cambria" panose="02040503050406030204" pitchFamily="18" charset="0"/>
              <a:ea typeface="Cambria" panose="02040503050406030204" pitchFamily="18" charset="0"/>
            </a:endParaRPr>
          </a:p>
          <a:p>
            <a:pPr algn="just" eaLnBrk="1" hangingPunct="1">
              <a:buFont typeface="Wingdings" panose="05000000000000000000" pitchFamily="2" charset="2"/>
              <a:buNone/>
              <a:defRPr/>
            </a:pPr>
            <a:r>
              <a:rPr lang="es-ES" sz="2400" dirty="0" smtClean="0">
                <a:latin typeface="Cambria" panose="02040503050406030204" pitchFamily="18" charset="0"/>
                <a:ea typeface="Cambria" panose="02040503050406030204" pitchFamily="18" charset="0"/>
              </a:rPr>
              <a:t>su </a:t>
            </a:r>
            <a:r>
              <a:rPr lang="es-ES" sz="2400" dirty="0">
                <a:latin typeface="Cambria" panose="02040503050406030204" pitchFamily="18" charset="0"/>
                <a:ea typeface="Cambria" panose="02040503050406030204" pitchFamily="18" charset="0"/>
              </a:rPr>
              <a:t>base se encuentra hacia la </a:t>
            </a:r>
            <a:r>
              <a:rPr lang="es-ES" sz="2400" dirty="0" smtClean="0">
                <a:latin typeface="Cambria" panose="02040503050406030204" pitchFamily="18" charset="0"/>
                <a:ea typeface="Cambria" panose="02040503050406030204" pitchFamily="18" charset="0"/>
              </a:rPr>
              <a:t>superficie pulmonar </a:t>
            </a:r>
          </a:p>
          <a:p>
            <a:pPr algn="just" eaLnBrk="1" hangingPunct="1">
              <a:buFont typeface="Wingdings" panose="05000000000000000000" pitchFamily="2" charset="2"/>
              <a:buNone/>
              <a:defRPr/>
            </a:pPr>
            <a:r>
              <a:rPr lang="es-ES" sz="2400" dirty="0" smtClean="0">
                <a:latin typeface="Cambria" panose="02040503050406030204" pitchFamily="18" charset="0"/>
                <a:ea typeface="Cambria" panose="02040503050406030204" pitchFamily="18" charset="0"/>
              </a:rPr>
              <a:t>y </a:t>
            </a:r>
            <a:r>
              <a:rPr lang="es-ES" sz="2400" dirty="0">
                <a:latin typeface="Cambria" panose="02040503050406030204" pitchFamily="18" charset="0"/>
                <a:ea typeface="Cambria" panose="02040503050406030204" pitchFamily="18" charset="0"/>
              </a:rPr>
              <a:t>el vértice hacia el hilio.</a:t>
            </a:r>
          </a:p>
          <a:p>
            <a:pPr algn="just" eaLnBrk="1" hangingPunct="1">
              <a:buFontTx/>
              <a:buChar char="-"/>
              <a:defRPr/>
            </a:pPr>
            <a:r>
              <a:rPr lang="es-ES" sz="2400" dirty="0" smtClean="0">
                <a:latin typeface="Cambria" panose="02040503050406030204" pitchFamily="18" charset="0"/>
                <a:ea typeface="Cambria" panose="02040503050406030204" pitchFamily="18" charset="0"/>
              </a:rPr>
              <a:t>Por el Vértice del lobulillo entran un bronquiolo</a:t>
            </a:r>
          </a:p>
          <a:p>
            <a:pPr marL="0" indent="0" algn="just" eaLnBrk="1" hangingPunct="1">
              <a:buNone/>
              <a:defRPr/>
            </a:pPr>
            <a:r>
              <a:rPr lang="es-ES" sz="2400" dirty="0" smtClean="0">
                <a:latin typeface="Cambria" panose="02040503050406030204" pitchFamily="18" charset="0"/>
                <a:ea typeface="Cambria" panose="02040503050406030204" pitchFamily="18" charset="0"/>
              </a:rPr>
              <a:t>terminal </a:t>
            </a:r>
            <a:r>
              <a:rPr lang="es-ES" sz="2400" dirty="0">
                <a:latin typeface="Cambria" panose="02040503050406030204" pitchFamily="18" charset="0"/>
                <a:ea typeface="Cambria" panose="02040503050406030204" pitchFamily="18" charset="0"/>
              </a:rPr>
              <a:t>acompañado de una rama de la arteria </a:t>
            </a:r>
          </a:p>
          <a:p>
            <a:pPr algn="just" eaLnBrk="1" hangingPunct="1">
              <a:buFontTx/>
              <a:buNone/>
              <a:defRPr/>
            </a:pPr>
            <a:r>
              <a:rPr lang="es-ES" sz="2400" dirty="0">
                <a:latin typeface="Cambria" panose="02040503050406030204" pitchFamily="18" charset="0"/>
                <a:ea typeface="Cambria" panose="02040503050406030204" pitchFamily="18" charset="0"/>
              </a:rPr>
              <a:t>pulmonar (sangre </a:t>
            </a:r>
            <a:r>
              <a:rPr lang="es-ES" sz="2400" dirty="0" smtClean="0">
                <a:latin typeface="Cambria" panose="02040503050406030204" pitchFamily="18" charset="0"/>
                <a:ea typeface="Cambria" panose="02040503050406030204" pitchFamily="18" charset="0"/>
              </a:rPr>
              <a:t>venosa rica en CO</a:t>
            </a:r>
            <a:r>
              <a:rPr lang="es-ES" sz="2400" baseline="-25000" dirty="0" smtClean="0">
                <a:latin typeface="Cambria" panose="02040503050406030204" pitchFamily="18" charset="0"/>
                <a:ea typeface="Cambria" panose="02040503050406030204" pitchFamily="18" charset="0"/>
              </a:rPr>
              <a:t>2</a:t>
            </a:r>
            <a:r>
              <a:rPr lang="es-ES" sz="2400" dirty="0" smtClean="0">
                <a:latin typeface="Cambria" panose="02040503050406030204" pitchFamily="18" charset="0"/>
                <a:ea typeface="Cambria" panose="02040503050406030204" pitchFamily="18" charset="0"/>
              </a:rPr>
              <a:t>).</a:t>
            </a:r>
            <a:endParaRPr lang="es-ES" sz="2400" dirty="0">
              <a:latin typeface="Cambria" panose="02040503050406030204" pitchFamily="18" charset="0"/>
              <a:ea typeface="Cambria" panose="02040503050406030204" pitchFamily="18" charset="0"/>
            </a:endParaRPr>
          </a:p>
          <a:p>
            <a:pPr algn="just" eaLnBrk="1" hangingPunct="1">
              <a:buFontTx/>
              <a:buNone/>
              <a:defRPr/>
            </a:pPr>
            <a:endParaRPr lang="es-ES" sz="2000" dirty="0">
              <a:latin typeface="Cambria" panose="02040503050406030204" pitchFamily="18" charset="0"/>
              <a:ea typeface="Cambria" panose="02040503050406030204" pitchFamily="18" charset="0"/>
            </a:endParaRPr>
          </a:p>
        </p:txBody>
      </p:sp>
      <p:sp>
        <p:nvSpPr>
          <p:cNvPr id="5" name="Text Box 9"/>
          <p:cNvSpPr txBox="1">
            <a:spLocks noChangeArrowheads="1"/>
          </p:cNvSpPr>
          <p:nvPr/>
        </p:nvSpPr>
        <p:spPr bwMode="auto">
          <a:xfrm>
            <a:off x="9655102" y="2904183"/>
            <a:ext cx="1618905" cy="707886"/>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Bronquiolo </a:t>
            </a:r>
            <a:endParaRPr lang="es-ES_tradnl" sz="2000" b="1" dirty="0" smtClean="0">
              <a:effectLst>
                <a:outerShdw blurRad="38100" dist="38100" dir="2700000" algn="tl">
                  <a:srgbClr val="C0C0C0"/>
                </a:outerShdw>
              </a:effectLst>
              <a:latin typeface="Cambria" panose="02040503050406030204" pitchFamily="18" charset="0"/>
              <a:ea typeface="Cambria" panose="02040503050406030204" pitchFamily="18" charset="0"/>
            </a:endParaRPr>
          </a:p>
          <a:p>
            <a:pPr>
              <a:defRPr/>
            </a:pPr>
            <a:r>
              <a:rPr lang="es-ES_tradnl" sz="2000" b="1" dirty="0" smtClean="0">
                <a:effectLst>
                  <a:outerShdw blurRad="38100" dist="38100" dir="2700000" algn="tl">
                    <a:srgbClr val="C0C0C0"/>
                  </a:outerShdw>
                </a:effectLst>
                <a:latin typeface="Cambria" panose="02040503050406030204" pitchFamily="18" charset="0"/>
                <a:ea typeface="Cambria" panose="02040503050406030204" pitchFamily="18" charset="0"/>
              </a:rPr>
              <a:t>respiratorio</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6" name="Line 11"/>
          <p:cNvSpPr>
            <a:spLocks noChangeShapeType="1"/>
          </p:cNvSpPr>
          <p:nvPr/>
        </p:nvSpPr>
        <p:spPr bwMode="auto">
          <a:xfrm flipH="1">
            <a:off x="9215439" y="3694114"/>
            <a:ext cx="936625" cy="142875"/>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7" name="Text Box 12"/>
          <p:cNvSpPr txBox="1">
            <a:spLocks noChangeArrowheads="1"/>
          </p:cNvSpPr>
          <p:nvPr/>
        </p:nvSpPr>
        <p:spPr bwMode="auto">
          <a:xfrm>
            <a:off x="10453783" y="4302613"/>
            <a:ext cx="1351204" cy="707886"/>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Conducto </a:t>
            </a:r>
            <a:endParaRPr lang="es-ES_tradnl" sz="2000" b="1" dirty="0" smtClean="0">
              <a:effectLst>
                <a:outerShdw blurRad="38100" dist="38100" dir="2700000" algn="tl">
                  <a:srgbClr val="C0C0C0"/>
                </a:outerShdw>
              </a:effectLst>
              <a:latin typeface="Cambria" panose="02040503050406030204" pitchFamily="18" charset="0"/>
              <a:ea typeface="Cambria" panose="02040503050406030204" pitchFamily="18" charset="0"/>
            </a:endParaRPr>
          </a:p>
          <a:p>
            <a:pPr>
              <a:defRPr/>
            </a:pPr>
            <a:r>
              <a:rPr lang="es-ES_tradnl" sz="2000" b="1" dirty="0" smtClean="0">
                <a:effectLst>
                  <a:outerShdw blurRad="38100" dist="38100" dir="2700000" algn="tl">
                    <a:srgbClr val="C0C0C0"/>
                  </a:outerShdw>
                </a:effectLst>
                <a:latin typeface="Cambria" panose="02040503050406030204" pitchFamily="18" charset="0"/>
                <a:ea typeface="Cambria" panose="02040503050406030204" pitchFamily="18" charset="0"/>
              </a:rPr>
              <a:t>alveolar</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8" name="Line 13"/>
          <p:cNvSpPr>
            <a:spLocks noChangeShapeType="1"/>
          </p:cNvSpPr>
          <p:nvPr/>
        </p:nvSpPr>
        <p:spPr bwMode="auto">
          <a:xfrm flipH="1">
            <a:off x="9683751" y="4833295"/>
            <a:ext cx="812799" cy="59322"/>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9" name="Text Box 16"/>
          <p:cNvSpPr txBox="1">
            <a:spLocks noChangeArrowheads="1"/>
          </p:cNvSpPr>
          <p:nvPr/>
        </p:nvSpPr>
        <p:spPr bwMode="auto">
          <a:xfrm>
            <a:off x="10969325" y="5366991"/>
            <a:ext cx="1140505" cy="707886"/>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Saco </a:t>
            </a:r>
            <a:endParaRPr lang="es-ES_tradnl" sz="2000" b="1" dirty="0" smtClean="0">
              <a:effectLst>
                <a:outerShdw blurRad="38100" dist="38100" dir="2700000" algn="tl">
                  <a:srgbClr val="C0C0C0"/>
                </a:outerShdw>
              </a:effectLst>
              <a:latin typeface="Cambria" panose="02040503050406030204" pitchFamily="18" charset="0"/>
              <a:ea typeface="Cambria" panose="02040503050406030204" pitchFamily="18" charset="0"/>
            </a:endParaRPr>
          </a:p>
          <a:p>
            <a:pPr>
              <a:defRPr/>
            </a:pPr>
            <a:r>
              <a:rPr lang="es-ES_tradnl" sz="2000" b="1" dirty="0" smtClean="0">
                <a:effectLst>
                  <a:outerShdw blurRad="38100" dist="38100" dir="2700000" algn="tl">
                    <a:srgbClr val="C0C0C0"/>
                  </a:outerShdw>
                </a:effectLst>
                <a:latin typeface="Cambria" panose="02040503050406030204" pitchFamily="18" charset="0"/>
                <a:ea typeface="Cambria" panose="02040503050406030204" pitchFamily="18" charset="0"/>
              </a:rPr>
              <a:t>alveolar</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10" name="Text Box 17"/>
          <p:cNvSpPr txBox="1">
            <a:spLocks noChangeArrowheads="1"/>
          </p:cNvSpPr>
          <p:nvPr/>
        </p:nvSpPr>
        <p:spPr bwMode="auto">
          <a:xfrm>
            <a:off x="10741025" y="6358689"/>
            <a:ext cx="1058751" cy="400110"/>
          </a:xfrm>
          <a:prstGeom prst="rect">
            <a:avLst/>
          </a:prstGeom>
          <a:noFill/>
          <a:ln w="9525">
            <a:noFill/>
            <a:miter lim="800000"/>
            <a:headEnd/>
            <a:tailEnd/>
          </a:ln>
          <a:effectLst/>
        </p:spPr>
        <p:txBody>
          <a:bodyPr wrap="none">
            <a:spAutoFit/>
          </a:bodyPr>
          <a:lstStyle/>
          <a:p>
            <a:pPr>
              <a:defRPr/>
            </a:pPr>
            <a:r>
              <a:rPr lang="es-ES_tradnl" sz="2000" b="1" dirty="0">
                <a:effectLst>
                  <a:outerShdw blurRad="38100" dist="38100" dir="2700000" algn="tl">
                    <a:srgbClr val="C0C0C0"/>
                  </a:outerShdw>
                </a:effectLst>
                <a:latin typeface="Cambria" panose="02040503050406030204" pitchFamily="18" charset="0"/>
                <a:ea typeface="Cambria" panose="02040503050406030204" pitchFamily="18" charset="0"/>
              </a:rPr>
              <a:t>Alveolo</a:t>
            </a:r>
            <a:endParaRPr lang="es-ES" sz="2000"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11" name="Line 18"/>
          <p:cNvSpPr>
            <a:spLocks noChangeShapeType="1"/>
          </p:cNvSpPr>
          <p:nvPr/>
        </p:nvSpPr>
        <p:spPr bwMode="auto">
          <a:xfrm flipH="1">
            <a:off x="10328227" y="5701043"/>
            <a:ext cx="674735" cy="54255"/>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12" name="Line 19"/>
          <p:cNvSpPr>
            <a:spLocks noChangeShapeType="1"/>
          </p:cNvSpPr>
          <p:nvPr/>
        </p:nvSpPr>
        <p:spPr bwMode="auto">
          <a:xfrm flipH="1" flipV="1">
            <a:off x="10203235" y="6483712"/>
            <a:ext cx="586629" cy="150063"/>
          </a:xfrm>
          <a:prstGeom prst="line">
            <a:avLst/>
          </a:prstGeom>
          <a:noFill/>
          <a:ln w="38100">
            <a:solidFill>
              <a:srgbClr val="0066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37678744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ulm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463" y="765176"/>
            <a:ext cx="4176712" cy="5616575"/>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3" descr="pulmon pleu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765176"/>
            <a:ext cx="4321175" cy="5616575"/>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927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idx="4294967295"/>
          </p:nvPr>
        </p:nvSpPr>
        <p:spPr>
          <a:xfrm>
            <a:off x="1524000" y="228601"/>
            <a:ext cx="8510588" cy="1325563"/>
          </a:xfrm>
        </p:spPr>
        <p:txBody>
          <a:bodyPr/>
          <a:lstStyle/>
          <a:p>
            <a:pPr eaLnBrk="1" hangingPunct="1">
              <a:defRPr/>
            </a:pPr>
            <a:r>
              <a:rPr lang="es-ES" sz="4000" b="1">
                <a:solidFill>
                  <a:srgbClr val="000000"/>
                </a:solidFill>
                <a:effectLst>
                  <a:outerShdw blurRad="38100" dist="38100" dir="2700000" algn="tl">
                    <a:srgbClr val="FFFFFF"/>
                  </a:outerShdw>
                </a:effectLst>
              </a:rPr>
              <a:t> </a:t>
            </a:r>
          </a:p>
        </p:txBody>
      </p:sp>
      <p:sp>
        <p:nvSpPr>
          <p:cNvPr id="204803" name="Rectangle 3"/>
          <p:cNvSpPr>
            <a:spLocks noGrp="1" noRot="1" noChangeArrowheads="1"/>
          </p:cNvSpPr>
          <p:nvPr>
            <p:ph type="body" idx="4294967295"/>
          </p:nvPr>
        </p:nvSpPr>
        <p:spPr>
          <a:xfrm>
            <a:off x="1524000" y="765176"/>
            <a:ext cx="9144000" cy="6092825"/>
          </a:xfrm>
        </p:spPr>
        <p:txBody>
          <a:bodyPr/>
          <a:lstStyle/>
          <a:p>
            <a:pPr algn="just" eaLnBrk="1" hangingPunct="1">
              <a:lnSpc>
                <a:spcPct val="80000"/>
              </a:lnSpc>
              <a:buClr>
                <a:srgbClr val="FFFF00"/>
              </a:buClr>
            </a:pPr>
            <a:r>
              <a:rPr lang="es-ES" altLang="es-ES" sz="2400" dirty="0"/>
              <a:t>Los órganos  que forman las vías respiratorias constituyen un sistema tubular.</a:t>
            </a:r>
          </a:p>
          <a:p>
            <a:pPr algn="just" eaLnBrk="1" hangingPunct="1">
              <a:lnSpc>
                <a:spcPct val="80000"/>
              </a:lnSpc>
              <a:buClr>
                <a:srgbClr val="FFFF00"/>
              </a:buClr>
            </a:pPr>
            <a:r>
              <a:rPr lang="es-ES" altLang="es-ES" sz="2400" dirty="0"/>
              <a:t>Se dividen de acuerdo a su situación en: vías altas las que están en  cabeza y porción superior del cuello y bajas las que están localizadas en porción media e inferior del cuello y en la cavidad torácica.</a:t>
            </a:r>
          </a:p>
          <a:p>
            <a:pPr algn="just" eaLnBrk="1" hangingPunct="1">
              <a:lnSpc>
                <a:spcPct val="80000"/>
              </a:lnSpc>
              <a:buClr>
                <a:srgbClr val="FFFF00"/>
              </a:buClr>
            </a:pPr>
            <a:r>
              <a:rPr lang="es-ES" altLang="es-ES" sz="2400" dirty="0"/>
              <a:t>Todas independientemente de que participen en otra función constituyen vías de paso  a la entrada y salida del aire.</a:t>
            </a:r>
          </a:p>
          <a:p>
            <a:pPr algn="just" eaLnBrk="1" hangingPunct="1">
              <a:lnSpc>
                <a:spcPct val="80000"/>
              </a:lnSpc>
              <a:buClr>
                <a:srgbClr val="FFFF00"/>
              </a:buClr>
            </a:pPr>
            <a:r>
              <a:rPr lang="es-ES" altLang="es-ES" sz="2400" dirty="0"/>
              <a:t>Como todo sistema tubular están constituidos por capas (interna o mucosa, </a:t>
            </a:r>
            <a:r>
              <a:rPr lang="es-ES" altLang="es-ES" sz="2400" dirty="0" smtClean="0"/>
              <a:t>submucosa, </a:t>
            </a:r>
            <a:r>
              <a:rPr lang="es-ES" altLang="es-ES" sz="2400" dirty="0" err="1" smtClean="0"/>
              <a:t>fibromusculocartilaginosa</a:t>
            </a:r>
            <a:r>
              <a:rPr lang="es-ES" altLang="es-ES" sz="2400" dirty="0" smtClean="0"/>
              <a:t> </a:t>
            </a:r>
            <a:r>
              <a:rPr lang="es-ES" altLang="es-ES" sz="2400" dirty="0"/>
              <a:t>y externa o adventicia) las cuales poseen características particulares de acuerdo a la función específica que realiza cada segmento. </a:t>
            </a:r>
          </a:p>
          <a:p>
            <a:pPr algn="just" eaLnBrk="1" hangingPunct="1">
              <a:lnSpc>
                <a:spcPct val="80000"/>
              </a:lnSpc>
              <a:buClr>
                <a:srgbClr val="FFFF00"/>
              </a:buClr>
            </a:pPr>
            <a:r>
              <a:rPr lang="es-ES" altLang="es-ES" sz="2400" dirty="0"/>
              <a:t>Por lo anterior sus paredes son rígidas reforzadas por un esqueleto que garantiza la permeabilidad de su luz para la libre circulación del aire.</a:t>
            </a:r>
          </a:p>
          <a:p>
            <a:pPr algn="just" eaLnBrk="1" hangingPunct="1">
              <a:lnSpc>
                <a:spcPct val="80000"/>
              </a:lnSpc>
              <a:buClr>
                <a:srgbClr val="FFFF00"/>
              </a:buClr>
            </a:pPr>
            <a:r>
              <a:rPr lang="es-ES" altLang="es-ES" sz="2400" dirty="0"/>
              <a:t>El esqueleto óseo predomina en las vías altas y el cartilaginoso en las bajas.</a:t>
            </a:r>
          </a:p>
        </p:txBody>
      </p:sp>
      <p:sp>
        <p:nvSpPr>
          <p:cNvPr id="204804" name="Oval 4"/>
          <p:cNvSpPr>
            <a:spLocks noChangeArrowheads="1"/>
          </p:cNvSpPr>
          <p:nvPr/>
        </p:nvSpPr>
        <p:spPr bwMode="auto">
          <a:xfrm>
            <a:off x="4008438" y="0"/>
            <a:ext cx="3168650" cy="647700"/>
          </a:xfrm>
          <a:prstGeom prst="ellipse">
            <a:avLst/>
          </a:prstGeom>
          <a:solidFill>
            <a:schemeClr val="accent2">
              <a:lumMod val="60000"/>
              <a:lumOff val="40000"/>
            </a:schemeClr>
          </a:solidFill>
          <a:ln w="5715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sz="2000" b="1">
                <a:solidFill>
                  <a:srgbClr val="000000"/>
                </a:solidFill>
                <a:latin typeface="Arial" charset="0"/>
              </a:rPr>
              <a:t>RESUMEN</a:t>
            </a:r>
          </a:p>
        </p:txBody>
      </p:sp>
    </p:spTree>
    <p:extLst>
      <p:ext uri="{BB962C8B-B14F-4D97-AF65-F5344CB8AC3E}">
        <p14:creationId xmlns:p14="http://schemas.microsoft.com/office/powerpoint/2010/main" val="147658199"/>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p:txBody>
          <a:bodyPr/>
          <a:lstStyle/>
          <a:p>
            <a:pPr eaLnBrk="1" hangingPunct="1"/>
            <a:r>
              <a:rPr lang="es-ES" altLang="es-ES" b="1" smtClean="0">
                <a:solidFill>
                  <a:schemeClr val="tx1"/>
                </a:solidFill>
                <a:latin typeface="Arial Black" panose="020B0A04020102020204" pitchFamily="34" charset="0"/>
              </a:rPr>
              <a:t>Pleura</a:t>
            </a:r>
          </a:p>
        </p:txBody>
      </p:sp>
      <p:sp>
        <p:nvSpPr>
          <p:cNvPr id="251907" name="Rectangle 3"/>
          <p:cNvSpPr>
            <a:spLocks noGrp="1" noRot="1" noChangeArrowheads="1"/>
          </p:cNvSpPr>
          <p:nvPr>
            <p:ph type="body" idx="1"/>
          </p:nvPr>
        </p:nvSpPr>
        <p:spPr>
          <a:xfrm>
            <a:off x="587095" y="1564713"/>
            <a:ext cx="5578642" cy="4351338"/>
          </a:xfrm>
        </p:spPr>
        <p:txBody>
          <a:bodyPr>
            <a:normAutofit/>
          </a:bodyPr>
          <a:lstStyle/>
          <a:p>
            <a:pPr eaLnBrk="1" hangingPunct="1"/>
            <a:r>
              <a:rPr lang="es-ES" altLang="es-ES" sz="2400" b="1" dirty="0" smtClean="0">
                <a:latin typeface="Cambria" panose="02040503050406030204" pitchFamily="18" charset="0"/>
                <a:ea typeface="Cambria" panose="02040503050406030204" pitchFamily="18" charset="0"/>
              </a:rPr>
              <a:t>Membrana serosa que envuelve a ambos pulmones,  posee 2 hojas:</a:t>
            </a:r>
          </a:p>
        </p:txBody>
      </p:sp>
      <p:sp>
        <p:nvSpPr>
          <p:cNvPr id="251908" name="Oval 4"/>
          <p:cNvSpPr>
            <a:spLocks noChangeArrowheads="1"/>
          </p:cNvSpPr>
          <p:nvPr/>
        </p:nvSpPr>
        <p:spPr bwMode="auto">
          <a:xfrm>
            <a:off x="283954" y="2826253"/>
            <a:ext cx="2748338" cy="945647"/>
          </a:xfrm>
          <a:prstGeom prst="ellipse">
            <a:avLst/>
          </a:prstGeom>
          <a:solidFill>
            <a:schemeClr val="accent1">
              <a:lumMod val="40000"/>
              <a:lumOff val="6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smtClean="0">
                <a:solidFill>
                  <a:srgbClr val="000000"/>
                </a:solidFill>
                <a:latin typeface="Cambria" panose="02040503050406030204" pitchFamily="18" charset="0"/>
                <a:ea typeface="Cambria" panose="02040503050406030204" pitchFamily="18" charset="0"/>
              </a:rPr>
              <a:t>VISCERAL</a:t>
            </a:r>
          </a:p>
          <a:p>
            <a:pPr algn="ctr">
              <a:defRPr/>
            </a:pPr>
            <a:r>
              <a:rPr lang="es-MX" b="1" dirty="0" smtClean="0">
                <a:solidFill>
                  <a:srgbClr val="000000"/>
                </a:solidFill>
                <a:latin typeface="Cambria" panose="02040503050406030204" pitchFamily="18" charset="0"/>
                <a:ea typeface="Cambria" panose="02040503050406030204" pitchFamily="18" charset="0"/>
              </a:rPr>
              <a:t>Tapiza al pulmón</a:t>
            </a:r>
            <a:endParaRPr lang="es-ES" b="1" dirty="0">
              <a:solidFill>
                <a:srgbClr val="000000"/>
              </a:solidFill>
              <a:latin typeface="Cambria" panose="02040503050406030204" pitchFamily="18" charset="0"/>
              <a:ea typeface="Cambria" panose="02040503050406030204" pitchFamily="18" charset="0"/>
            </a:endParaRPr>
          </a:p>
        </p:txBody>
      </p:sp>
      <p:sp>
        <p:nvSpPr>
          <p:cNvPr id="251909" name="Oval 5"/>
          <p:cNvSpPr>
            <a:spLocks noChangeArrowheads="1"/>
          </p:cNvSpPr>
          <p:nvPr/>
        </p:nvSpPr>
        <p:spPr bwMode="auto">
          <a:xfrm>
            <a:off x="3586538" y="2767806"/>
            <a:ext cx="2871287" cy="1004094"/>
          </a:xfrm>
          <a:prstGeom prst="ellipse">
            <a:avLst/>
          </a:prstGeom>
          <a:solidFill>
            <a:schemeClr val="accent1">
              <a:lumMod val="40000"/>
              <a:lumOff val="6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ES" b="1" dirty="0" smtClean="0">
                <a:solidFill>
                  <a:srgbClr val="000000"/>
                </a:solidFill>
                <a:latin typeface="Cambria" panose="02040503050406030204" pitchFamily="18" charset="0"/>
                <a:ea typeface="Cambria" panose="02040503050406030204" pitchFamily="18" charset="0"/>
              </a:rPr>
              <a:t>PARIETAL</a:t>
            </a:r>
          </a:p>
          <a:p>
            <a:pPr algn="ctr">
              <a:defRPr/>
            </a:pPr>
            <a:r>
              <a:rPr lang="es-MX" b="1" dirty="0" smtClean="0">
                <a:solidFill>
                  <a:srgbClr val="000000"/>
                </a:solidFill>
                <a:latin typeface="Cambria" panose="02040503050406030204" pitchFamily="18" charset="0"/>
                <a:ea typeface="Cambria" panose="02040503050406030204" pitchFamily="18" charset="0"/>
              </a:rPr>
              <a:t>Tapiza las paredes</a:t>
            </a:r>
            <a:endParaRPr lang="es-ES" b="1" dirty="0">
              <a:solidFill>
                <a:srgbClr val="000000"/>
              </a:solidFill>
              <a:latin typeface="Cambria" panose="02040503050406030204" pitchFamily="18" charset="0"/>
              <a:ea typeface="Cambria" panose="02040503050406030204" pitchFamily="18" charset="0"/>
            </a:endParaRPr>
          </a:p>
        </p:txBody>
      </p:sp>
      <p:sp>
        <p:nvSpPr>
          <p:cNvPr id="251910" name="Rectangle 6"/>
          <p:cNvSpPr>
            <a:spLocks noChangeArrowheads="1"/>
          </p:cNvSpPr>
          <p:nvPr/>
        </p:nvSpPr>
        <p:spPr bwMode="auto">
          <a:xfrm>
            <a:off x="227445" y="5536568"/>
            <a:ext cx="8102203" cy="1007681"/>
          </a:xfrm>
          <a:prstGeom prst="rect">
            <a:avLst/>
          </a:prstGeom>
          <a:solidFill>
            <a:schemeClr val="accent1">
              <a:lumMod val="40000"/>
              <a:lumOff val="60000"/>
            </a:schemeClr>
          </a:solidFill>
          <a:ln w="76200" algn="ctr">
            <a:solidFill>
              <a:srgbClr val="FFFF00"/>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400" b="1" dirty="0">
                <a:solidFill>
                  <a:srgbClr val="000000"/>
                </a:solidFill>
                <a:latin typeface="Cambria" panose="02040503050406030204" pitchFamily="18" charset="0"/>
                <a:ea typeface="Cambria" panose="02040503050406030204" pitchFamily="18" charset="0"/>
              </a:rPr>
              <a:t>Actúa permitiendo el deslizamiento de </a:t>
            </a:r>
            <a:r>
              <a:rPr lang="es-ES" sz="2400" b="1" dirty="0" smtClean="0">
                <a:solidFill>
                  <a:srgbClr val="000000"/>
                </a:solidFill>
                <a:latin typeface="Cambria" panose="02040503050406030204" pitchFamily="18" charset="0"/>
                <a:ea typeface="Cambria" panose="02040503050406030204" pitchFamily="18" charset="0"/>
              </a:rPr>
              <a:t>sus hojas </a:t>
            </a:r>
            <a:endParaRPr lang="es-ES" sz="2400" b="1" dirty="0">
              <a:solidFill>
                <a:srgbClr val="000000"/>
              </a:solidFill>
              <a:latin typeface="Cambria" panose="02040503050406030204" pitchFamily="18" charset="0"/>
              <a:ea typeface="Cambria" panose="02040503050406030204" pitchFamily="18" charset="0"/>
            </a:endParaRPr>
          </a:p>
          <a:p>
            <a:pPr algn="ctr">
              <a:defRPr/>
            </a:pPr>
            <a:r>
              <a:rPr lang="es-ES" sz="2400" b="1" dirty="0">
                <a:solidFill>
                  <a:srgbClr val="000000"/>
                </a:solidFill>
                <a:latin typeface="Cambria" panose="02040503050406030204" pitchFamily="18" charset="0"/>
                <a:ea typeface="Cambria" panose="02040503050406030204" pitchFamily="18" charset="0"/>
              </a:rPr>
              <a:t>Facilita el movimiento de los pulmones</a:t>
            </a:r>
          </a:p>
        </p:txBody>
      </p:sp>
      <p:pic>
        <p:nvPicPr>
          <p:cNvPr id="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708" t="14723" r="29208" b="22278"/>
          <a:stretch>
            <a:fillRect/>
          </a:stretch>
        </p:blipFill>
        <p:spPr>
          <a:xfrm>
            <a:off x="6685757" y="196056"/>
            <a:ext cx="5643563" cy="5143500"/>
          </a:xfrm>
          <a:prstGeom prst="rect">
            <a:avLst/>
          </a:prstGeom>
          <a:noFill/>
        </p:spPr>
      </p:pic>
      <p:sp>
        <p:nvSpPr>
          <p:cNvPr id="2" name="Flecha izquierda y arriba 1"/>
          <p:cNvSpPr/>
          <p:nvPr/>
        </p:nvSpPr>
        <p:spPr>
          <a:xfrm rot="2863882">
            <a:off x="2956260" y="3409950"/>
            <a:ext cx="850392"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Oval 4"/>
          <p:cNvSpPr>
            <a:spLocks noChangeArrowheads="1"/>
          </p:cNvSpPr>
          <p:nvPr/>
        </p:nvSpPr>
        <p:spPr bwMode="auto">
          <a:xfrm>
            <a:off x="2002247" y="4311035"/>
            <a:ext cx="2748338" cy="340808"/>
          </a:xfrm>
          <a:prstGeom prst="ellipse">
            <a:avLst/>
          </a:prstGeom>
          <a:solidFill>
            <a:schemeClr val="accent1">
              <a:lumMod val="40000"/>
              <a:lumOff val="60000"/>
            </a:schemeClr>
          </a:solidFill>
          <a:ln w="76200" algn="ctr">
            <a:solidFill>
              <a:srgbClr val="FFFF00"/>
            </a:solidFill>
            <a:round/>
            <a:headEnd/>
            <a:tailEnd/>
          </a:ln>
          <a:effectLst>
            <a:outerShdw dist="107763" dir="2700000" algn="ctr" rotWithShape="0">
              <a:schemeClr val="bg2">
                <a:alpha val="50000"/>
              </a:schemeClr>
            </a:outerShdw>
          </a:effectLst>
        </p:spPr>
        <p:txBody>
          <a:bodyPr wrap="none" anchor="ctr"/>
          <a:lstStyle/>
          <a:p>
            <a:pPr algn="ctr">
              <a:defRPr/>
            </a:pPr>
            <a:r>
              <a:rPr lang="es-MX" b="1" dirty="0" smtClean="0">
                <a:solidFill>
                  <a:srgbClr val="000000"/>
                </a:solidFill>
                <a:latin typeface="Cambria" panose="02040503050406030204" pitchFamily="18" charset="0"/>
                <a:ea typeface="Cambria" panose="02040503050406030204" pitchFamily="18" charset="0"/>
              </a:rPr>
              <a:t>CAVIDAD PLEURAL</a:t>
            </a:r>
            <a:endParaRPr lang="es-ES" b="1" dirty="0">
              <a:solidFill>
                <a:srgbClr val="000000"/>
              </a:solidFill>
              <a:latin typeface="Cambria" panose="02040503050406030204" pitchFamily="18" charset="0"/>
              <a:ea typeface="Cambria" panose="02040503050406030204" pitchFamily="18" charset="0"/>
            </a:endParaRPr>
          </a:p>
        </p:txBody>
      </p:sp>
      <p:sp>
        <p:nvSpPr>
          <p:cNvPr id="3" name="Rectángulo 2"/>
          <p:cNvSpPr/>
          <p:nvPr/>
        </p:nvSpPr>
        <p:spPr>
          <a:xfrm>
            <a:off x="283954" y="4724873"/>
            <a:ext cx="8250446" cy="646331"/>
          </a:xfrm>
          <a:prstGeom prst="rect">
            <a:avLst/>
          </a:prstGeom>
        </p:spPr>
        <p:txBody>
          <a:bodyPr wrap="square">
            <a:spAutoFit/>
          </a:bodyPr>
          <a:lstStyle/>
          <a:p>
            <a:pPr>
              <a:buClr>
                <a:srgbClr val="0303FF"/>
              </a:buClr>
            </a:pPr>
            <a:r>
              <a:rPr lang="es-ES" altLang="es-ES" dirty="0">
                <a:latin typeface="Cambria" panose="02040503050406030204" pitchFamily="18" charset="0"/>
                <a:ea typeface="Cambria" panose="02040503050406030204" pitchFamily="18" charset="0"/>
              </a:rPr>
              <a:t>Es el espacio comprendido entre las hojas parietal y visceral de la pleura</a:t>
            </a:r>
            <a:r>
              <a:rPr lang="es-ES" altLang="es-ES" dirty="0" smtClean="0">
                <a:latin typeface="Cambria" panose="02040503050406030204" pitchFamily="18" charset="0"/>
                <a:ea typeface="Cambria" panose="02040503050406030204" pitchFamily="18" charset="0"/>
              </a:rPr>
              <a:t>.</a:t>
            </a:r>
          </a:p>
          <a:p>
            <a:pPr>
              <a:buClr>
                <a:srgbClr val="0303FF"/>
              </a:buClr>
            </a:pPr>
            <a:r>
              <a:rPr lang="es-ES" altLang="es-ES" dirty="0" smtClean="0">
                <a:latin typeface="Cambria" panose="02040503050406030204" pitchFamily="18" charset="0"/>
                <a:ea typeface="Cambria" panose="02040503050406030204" pitchFamily="18" charset="0"/>
              </a:rPr>
              <a:t>Contiene líquido pleural. </a:t>
            </a:r>
            <a:endParaRPr lang="es-ES" altLang="es-E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8048387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rrowheads="1"/>
          </p:cNvSpPr>
          <p:nvPr>
            <p:ph type="title"/>
          </p:nvPr>
        </p:nvSpPr>
        <p:spPr>
          <a:xfrm>
            <a:off x="475247" y="134144"/>
            <a:ext cx="8229600" cy="1143000"/>
          </a:xfrm>
        </p:spPr>
        <p:txBody>
          <a:bodyPr/>
          <a:lstStyle/>
          <a:p>
            <a:pPr eaLnBrk="1" hangingPunct="1">
              <a:defRPr/>
            </a:pPr>
            <a:r>
              <a:rPr lang="es-ES" sz="4800" b="1" dirty="0" smtClean="0">
                <a:latin typeface="Arial Black" panose="020B0A04020102020204" pitchFamily="34" charset="0"/>
              </a:rPr>
              <a:t>Pleura Parietal</a:t>
            </a:r>
            <a:endParaRPr lang="es-ES" sz="4800" b="1" dirty="0">
              <a:latin typeface="Arial Black" panose="020B0A04020102020204" pitchFamily="34" charset="0"/>
            </a:endParaRPr>
          </a:p>
        </p:txBody>
      </p:sp>
      <p:sp>
        <p:nvSpPr>
          <p:cNvPr id="210947" name="Rectangle 3"/>
          <p:cNvSpPr>
            <a:spLocks noGrp="1" noRot="1" noChangeArrowheads="1"/>
          </p:cNvSpPr>
          <p:nvPr>
            <p:ph type="body" idx="1"/>
          </p:nvPr>
        </p:nvSpPr>
        <p:spPr>
          <a:xfrm>
            <a:off x="332665" y="1211639"/>
            <a:ext cx="6385926" cy="2112963"/>
          </a:xfrm>
        </p:spPr>
        <p:txBody>
          <a:bodyPr>
            <a:normAutofit fontScale="92500" lnSpcReduction="20000"/>
          </a:bodyPr>
          <a:lstStyle/>
          <a:p>
            <a:pPr marL="0" indent="0" eaLnBrk="1" hangingPunct="1">
              <a:buClr>
                <a:srgbClr val="0303FF"/>
              </a:buClr>
              <a:buNone/>
            </a:pPr>
            <a:r>
              <a:rPr lang="es-ES" altLang="es-ES" dirty="0" smtClean="0">
                <a:latin typeface="Cambria" panose="02040503050406030204" pitchFamily="18" charset="0"/>
                <a:ea typeface="Cambria" panose="02040503050406030204" pitchFamily="18" charset="0"/>
              </a:rPr>
              <a:t>La Pleura Parietal presenta: </a:t>
            </a:r>
          </a:p>
          <a:p>
            <a:pPr eaLnBrk="1" hangingPunct="1">
              <a:buClr>
                <a:srgbClr val="0303FF"/>
              </a:buClr>
            </a:pPr>
            <a:r>
              <a:rPr lang="es-ES" altLang="es-ES" dirty="0" smtClean="0">
                <a:latin typeface="Cambria" panose="02040503050406030204" pitchFamily="18" charset="0"/>
                <a:ea typeface="Cambria" panose="02040503050406030204" pitchFamily="18" charset="0"/>
              </a:rPr>
              <a:t>Cúpula pleural, </a:t>
            </a:r>
          </a:p>
          <a:p>
            <a:pPr eaLnBrk="1" hangingPunct="1">
              <a:buClr>
                <a:srgbClr val="0303FF"/>
              </a:buClr>
            </a:pPr>
            <a:r>
              <a:rPr lang="es-ES" altLang="es-ES" dirty="0" smtClean="0">
                <a:latin typeface="Cambria" panose="02040503050406030204" pitchFamily="18" charset="0"/>
                <a:ea typeface="Cambria" panose="02040503050406030204" pitchFamily="18" charset="0"/>
              </a:rPr>
              <a:t>Pleura costal, </a:t>
            </a:r>
          </a:p>
          <a:p>
            <a:pPr eaLnBrk="1" hangingPunct="1">
              <a:buClr>
                <a:srgbClr val="0303FF"/>
              </a:buClr>
            </a:pPr>
            <a:r>
              <a:rPr lang="es-ES" altLang="es-ES" dirty="0" smtClean="0">
                <a:latin typeface="Cambria" panose="02040503050406030204" pitchFamily="18" charset="0"/>
                <a:ea typeface="Cambria" panose="02040503050406030204" pitchFamily="18" charset="0"/>
              </a:rPr>
              <a:t>Pleura diafragmática y </a:t>
            </a:r>
          </a:p>
          <a:p>
            <a:pPr eaLnBrk="1" hangingPunct="1">
              <a:buClr>
                <a:srgbClr val="0303FF"/>
              </a:buClr>
            </a:pPr>
            <a:r>
              <a:rPr lang="es-ES" altLang="es-ES" dirty="0" smtClean="0">
                <a:latin typeface="Cambria" panose="02040503050406030204" pitchFamily="18" charset="0"/>
                <a:ea typeface="Cambria" panose="02040503050406030204" pitchFamily="18" charset="0"/>
              </a:rPr>
              <a:t>Pleura </a:t>
            </a:r>
            <a:r>
              <a:rPr lang="es-ES" altLang="es-ES" dirty="0" err="1" smtClean="0">
                <a:latin typeface="Cambria" panose="02040503050406030204" pitchFamily="18" charset="0"/>
                <a:ea typeface="Cambria" panose="02040503050406030204" pitchFamily="18" charset="0"/>
              </a:rPr>
              <a:t>mediastínica</a:t>
            </a:r>
            <a:endParaRPr lang="es-ES" altLang="es-ES" dirty="0" smtClean="0">
              <a:latin typeface="Cambria" panose="02040503050406030204" pitchFamily="18" charset="0"/>
              <a:ea typeface="Cambria" panose="02040503050406030204" pitchFamily="18" charset="0"/>
            </a:endParaRPr>
          </a:p>
        </p:txBody>
      </p:sp>
      <p:sp>
        <p:nvSpPr>
          <p:cNvPr id="210949" name="Rectangle 5"/>
          <p:cNvSpPr>
            <a:spLocks noChangeArrowheads="1"/>
          </p:cNvSpPr>
          <p:nvPr/>
        </p:nvSpPr>
        <p:spPr bwMode="auto">
          <a:xfrm>
            <a:off x="180264" y="3714751"/>
            <a:ext cx="5287085" cy="1901784"/>
          </a:xfrm>
          <a:prstGeom prst="rect">
            <a:avLst/>
          </a:prstGeom>
          <a:solidFill>
            <a:schemeClr val="accent1">
              <a:lumMod val="40000"/>
              <a:lumOff val="60000"/>
            </a:schemeClr>
          </a:solidFill>
          <a:ln w="76200" algn="ctr">
            <a:solidFill>
              <a:srgbClr val="CC00CC"/>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dirty="0" smtClean="0">
                <a:solidFill>
                  <a:srgbClr val="000000"/>
                </a:solidFill>
                <a:latin typeface="Cambria" panose="02040503050406030204" pitchFamily="18" charset="0"/>
                <a:ea typeface="Cambria" panose="02040503050406030204" pitchFamily="18" charset="0"/>
              </a:rPr>
              <a:t>SENOS O RECESOS </a:t>
            </a:r>
            <a:r>
              <a:rPr lang="es-ES" sz="2000" b="1" dirty="0">
                <a:solidFill>
                  <a:srgbClr val="000000"/>
                </a:solidFill>
                <a:latin typeface="Cambria" panose="02040503050406030204" pitchFamily="18" charset="0"/>
                <a:ea typeface="Cambria" panose="02040503050406030204" pitchFamily="18" charset="0"/>
              </a:rPr>
              <a:t>PLEURALES</a:t>
            </a:r>
          </a:p>
          <a:p>
            <a:pPr algn="ctr">
              <a:defRPr/>
            </a:pPr>
            <a:r>
              <a:rPr lang="es-ES" sz="1600" dirty="0">
                <a:solidFill>
                  <a:srgbClr val="000000"/>
                </a:solidFill>
                <a:latin typeface="Cambria" panose="02040503050406030204" pitchFamily="18" charset="0"/>
                <a:ea typeface="Cambria" panose="02040503050406030204" pitchFamily="18" charset="0"/>
                <a:cs typeface="Arial" charset="0"/>
              </a:rPr>
              <a:t>(ESPACIOS DE RESERVA E/ 2 PORCIONES </a:t>
            </a:r>
          </a:p>
          <a:p>
            <a:pPr algn="ctr">
              <a:defRPr/>
            </a:pPr>
            <a:r>
              <a:rPr lang="es-ES" sz="1600" dirty="0">
                <a:solidFill>
                  <a:srgbClr val="000000"/>
                </a:solidFill>
                <a:latin typeface="Cambria" panose="02040503050406030204" pitchFamily="18" charset="0"/>
                <a:ea typeface="Cambria" panose="02040503050406030204" pitchFamily="18" charset="0"/>
                <a:cs typeface="Arial" charset="0"/>
              </a:rPr>
              <a:t>DE LA HOJA PARIETAL</a:t>
            </a:r>
            <a:r>
              <a:rPr lang="es-ES" sz="1600" dirty="0" smtClean="0">
                <a:solidFill>
                  <a:srgbClr val="000000"/>
                </a:solidFill>
                <a:latin typeface="Cambria" panose="02040503050406030204" pitchFamily="18" charset="0"/>
                <a:ea typeface="Cambria" panose="02040503050406030204" pitchFamily="18" charset="0"/>
                <a:cs typeface="Arial" charset="0"/>
              </a:rPr>
              <a:t>)</a:t>
            </a:r>
          </a:p>
          <a:p>
            <a:pPr algn="ctr">
              <a:defRPr/>
            </a:pPr>
            <a:r>
              <a:rPr lang="es-MX" sz="1600" dirty="0" smtClean="0">
                <a:solidFill>
                  <a:srgbClr val="000000"/>
                </a:solidFill>
                <a:latin typeface="Cambria" panose="02040503050406030204" pitchFamily="18" charset="0"/>
                <a:ea typeface="Cambria" panose="02040503050406030204" pitchFamily="18" charset="0"/>
                <a:cs typeface="Arial" charset="0"/>
              </a:rPr>
              <a:t>Donde la pleura parietal no está en contacto</a:t>
            </a:r>
          </a:p>
          <a:p>
            <a:pPr algn="ctr">
              <a:defRPr/>
            </a:pPr>
            <a:r>
              <a:rPr lang="es-MX" sz="1600" dirty="0" smtClean="0">
                <a:solidFill>
                  <a:srgbClr val="000000"/>
                </a:solidFill>
                <a:latin typeface="Cambria" panose="02040503050406030204" pitchFamily="18" charset="0"/>
                <a:ea typeface="Cambria" panose="02040503050406030204" pitchFamily="18" charset="0"/>
                <a:cs typeface="Arial" charset="0"/>
              </a:rPr>
              <a:t> con la pleura visceral</a:t>
            </a:r>
            <a:endParaRPr lang="es-ES" sz="1600" dirty="0">
              <a:solidFill>
                <a:srgbClr val="000000"/>
              </a:solidFill>
              <a:latin typeface="Cambria" panose="02040503050406030204" pitchFamily="18" charset="0"/>
              <a:ea typeface="Cambria" panose="02040503050406030204" pitchFamily="18" charset="0"/>
              <a:cs typeface="Arial" charset="0"/>
            </a:endParaRPr>
          </a:p>
          <a:p>
            <a:pPr algn="ctr">
              <a:defRPr/>
            </a:pPr>
            <a:endParaRPr lang="es-ES" sz="2000" b="1" dirty="0">
              <a:solidFill>
                <a:srgbClr val="000000"/>
              </a:solidFill>
              <a:latin typeface="Cambria" panose="02040503050406030204" pitchFamily="18" charset="0"/>
              <a:ea typeface="Cambria" panose="02040503050406030204" pitchFamily="18" charset="0"/>
            </a:endParaRPr>
          </a:p>
        </p:txBody>
      </p:sp>
      <p:grpSp>
        <p:nvGrpSpPr>
          <p:cNvPr id="2" name="Group 6"/>
          <p:cNvGrpSpPr>
            <a:grpSpLocks/>
          </p:cNvGrpSpPr>
          <p:nvPr/>
        </p:nvGrpSpPr>
        <p:grpSpPr bwMode="auto">
          <a:xfrm>
            <a:off x="5109453" y="4666259"/>
            <a:ext cx="5016501" cy="1285036"/>
            <a:chOff x="2406" y="3618"/>
            <a:chExt cx="3160" cy="490"/>
          </a:xfrm>
          <a:solidFill>
            <a:schemeClr val="accent1">
              <a:lumMod val="40000"/>
              <a:lumOff val="60000"/>
            </a:schemeClr>
          </a:solidFill>
        </p:grpSpPr>
        <p:sp>
          <p:nvSpPr>
            <p:cNvPr id="210951" name="Oval 7"/>
            <p:cNvSpPr>
              <a:spLocks noChangeArrowheads="1"/>
            </p:cNvSpPr>
            <p:nvPr/>
          </p:nvSpPr>
          <p:spPr bwMode="auto">
            <a:xfrm>
              <a:off x="2981" y="3618"/>
              <a:ext cx="2585" cy="490"/>
            </a:xfrm>
            <a:prstGeom prst="ellipse">
              <a:avLst/>
            </a:prstGeom>
            <a:grpFill/>
            <a:ln w="76200" algn="ctr">
              <a:solidFill>
                <a:srgbClr val="CC00CC"/>
              </a:solidFill>
              <a:round/>
              <a:headEnd/>
              <a:tailEnd/>
            </a:ln>
            <a:effectLst>
              <a:outerShdw dist="107763" dir="2700000" algn="ctr" rotWithShape="0">
                <a:schemeClr val="bg2">
                  <a:alpha val="50000"/>
                </a:schemeClr>
              </a:outerShdw>
            </a:effectLst>
          </p:spPr>
          <p:txBody>
            <a:bodyPr wrap="none" anchor="ctr"/>
            <a:lstStyle/>
            <a:p>
              <a:pPr algn="ctr">
                <a:defRPr/>
              </a:pPr>
              <a:endParaRPr lang="es-ES" sz="2000" b="1" dirty="0">
                <a:solidFill>
                  <a:srgbClr val="000000"/>
                </a:solidFill>
                <a:latin typeface="Cambria" panose="02040503050406030204" pitchFamily="18" charset="0"/>
                <a:ea typeface="Cambria" panose="02040503050406030204" pitchFamily="18" charset="0"/>
              </a:endParaRPr>
            </a:p>
            <a:p>
              <a:pPr algn="ctr">
                <a:defRPr/>
              </a:pPr>
              <a:r>
                <a:rPr lang="es-ES" sz="2000" b="1" dirty="0">
                  <a:solidFill>
                    <a:srgbClr val="000000"/>
                  </a:solidFill>
                  <a:latin typeface="Cambria" panose="02040503050406030204" pitchFamily="18" charset="0"/>
                  <a:ea typeface="Cambria" panose="02040503050406030204" pitchFamily="18" charset="0"/>
                </a:rPr>
                <a:t>COSTODIAFRAGMÁTICO</a:t>
              </a:r>
            </a:p>
            <a:p>
              <a:pPr algn="ctr">
                <a:defRPr/>
              </a:pPr>
              <a:r>
                <a:rPr lang="es-ES" sz="2000" b="1" dirty="0">
                  <a:solidFill>
                    <a:srgbClr val="000000"/>
                  </a:solidFill>
                  <a:latin typeface="Cambria" panose="02040503050406030204" pitchFamily="18" charset="0"/>
                  <a:ea typeface="Cambria" panose="02040503050406030204" pitchFamily="18" charset="0"/>
                  <a:cs typeface="Arial" charset="0"/>
                </a:rPr>
                <a:t>COSTOMEDIASTÍNICO</a:t>
              </a:r>
            </a:p>
            <a:p>
              <a:pPr algn="ctr">
                <a:defRPr/>
              </a:pPr>
              <a:endParaRPr lang="es-ES" sz="2000" b="1" dirty="0">
                <a:solidFill>
                  <a:srgbClr val="000000"/>
                </a:solidFill>
                <a:latin typeface="Cambria" panose="02040503050406030204" pitchFamily="18" charset="0"/>
                <a:ea typeface="Cambria" panose="02040503050406030204" pitchFamily="18" charset="0"/>
              </a:endParaRPr>
            </a:p>
            <a:p>
              <a:pPr algn="ctr">
                <a:defRPr/>
              </a:pPr>
              <a:endParaRPr lang="es-ES" sz="2000" b="1" dirty="0">
                <a:solidFill>
                  <a:srgbClr val="000000"/>
                </a:solidFill>
                <a:latin typeface="Cambria" panose="02040503050406030204" pitchFamily="18" charset="0"/>
                <a:ea typeface="Cambria" panose="02040503050406030204" pitchFamily="18" charset="0"/>
              </a:endParaRPr>
            </a:p>
          </p:txBody>
        </p:sp>
        <p:sp>
          <p:nvSpPr>
            <p:cNvPr id="210952" name="Line 8"/>
            <p:cNvSpPr>
              <a:spLocks noChangeShapeType="1"/>
            </p:cNvSpPr>
            <p:nvPr/>
          </p:nvSpPr>
          <p:spPr bwMode="auto">
            <a:xfrm>
              <a:off x="2406" y="3863"/>
              <a:ext cx="575" cy="0"/>
            </a:xfrm>
            <a:prstGeom prst="line">
              <a:avLst/>
            </a:prstGeom>
            <a:grpFill/>
            <a:ln w="76200">
              <a:solidFill>
                <a:srgbClr val="CC00CC"/>
              </a:solidFill>
              <a:round/>
              <a:headEnd/>
              <a:tailEnd type="triangle" w="med" len="med"/>
            </a:ln>
            <a:effectLst>
              <a:outerShdw dist="107763" dir="2700000" algn="ctr" rotWithShape="0">
                <a:schemeClr val="bg2">
                  <a:alpha val="50000"/>
                </a:schemeClr>
              </a:outerShdw>
            </a:effectLst>
          </p:spPr>
          <p:txBody>
            <a:bodyPr wrap="none"/>
            <a:lstStyle/>
            <a:p>
              <a:pPr>
                <a:defRPr/>
              </a:pPr>
              <a:endParaRPr lang="es-ES">
                <a:latin typeface="Cambria" panose="02040503050406030204" pitchFamily="18" charset="0"/>
                <a:ea typeface="Cambria" panose="02040503050406030204" pitchFamily="18" charset="0"/>
              </a:endParaRPr>
            </a:p>
          </p:txBody>
        </p:sp>
      </p:gr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t="1215" b="4761"/>
          <a:stretch>
            <a:fillRect/>
          </a:stretch>
        </p:blipFill>
        <p:spPr>
          <a:xfrm>
            <a:off x="7065460" y="46040"/>
            <a:ext cx="4419600" cy="4389437"/>
          </a:xfrm>
          <a:prstGeom prst="rect">
            <a:avLst/>
          </a:prstGeom>
          <a:noFill/>
        </p:spPr>
      </p:pic>
    </p:spTree>
    <p:extLst>
      <p:ext uri="{BB962C8B-B14F-4D97-AF65-F5344CB8AC3E}">
        <p14:creationId xmlns:p14="http://schemas.microsoft.com/office/powerpoint/2010/main" val="349774238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1196</TotalTime>
  <Words>6447</Words>
  <Application>Microsoft Office PowerPoint</Application>
  <PresentationFormat>Panorámica</PresentationFormat>
  <Paragraphs>1131</Paragraphs>
  <Slides>110</Slides>
  <Notes>34</Notes>
  <HiddenSlides>2</HiddenSlides>
  <MMClips>0</MMClips>
  <ScaleCrop>false</ScaleCrop>
  <HeadingPairs>
    <vt:vector size="8" baseType="variant">
      <vt:variant>
        <vt:lpstr>Fuentes usadas</vt:lpstr>
      </vt:variant>
      <vt:variant>
        <vt:i4>18</vt:i4>
      </vt:variant>
      <vt:variant>
        <vt:lpstr>Tema</vt:lpstr>
      </vt:variant>
      <vt:variant>
        <vt:i4>1</vt:i4>
      </vt:variant>
      <vt:variant>
        <vt:lpstr>Servidores OLE incrustados</vt:lpstr>
      </vt:variant>
      <vt:variant>
        <vt:i4>3</vt:i4>
      </vt:variant>
      <vt:variant>
        <vt:lpstr>Títulos de diapositiva</vt:lpstr>
      </vt:variant>
      <vt:variant>
        <vt:i4>110</vt:i4>
      </vt:variant>
    </vt:vector>
  </HeadingPairs>
  <TitlesOfParts>
    <vt:vector size="132" baseType="lpstr">
      <vt:lpstr>Arial</vt:lpstr>
      <vt:lpstr>Arial Black</vt:lpstr>
      <vt:lpstr>Bodoni MT Black</vt:lpstr>
      <vt:lpstr>Brush Script MT</vt:lpstr>
      <vt:lpstr>Calibri</vt:lpstr>
      <vt:lpstr>Calibri Light</vt:lpstr>
      <vt:lpstr>Cambria</vt:lpstr>
      <vt:lpstr>Cambria Math</vt:lpstr>
      <vt:lpstr>Constantia</vt:lpstr>
      <vt:lpstr>Georgia</vt:lpstr>
      <vt:lpstr>Lucida Handwriting</vt:lpstr>
      <vt:lpstr>Symbol</vt:lpstr>
      <vt:lpstr>Tahoma</vt:lpstr>
      <vt:lpstr>Times New Roman</vt:lpstr>
      <vt:lpstr>Verdana</vt:lpstr>
      <vt:lpstr>Wingdings</vt:lpstr>
      <vt:lpstr>Wingdings 2</vt:lpstr>
      <vt:lpstr>ヒラギノ角ゴ Pro W3</vt:lpstr>
      <vt:lpstr>Tema de Office</vt:lpstr>
      <vt:lpstr>Fotografía de Photo Editor</vt:lpstr>
      <vt:lpstr>Imagen de mapa de bits</vt:lpstr>
      <vt:lpstr>Diapositiva</vt:lpstr>
      <vt:lpstr>Presentación de PowerPoint</vt:lpstr>
      <vt:lpstr>SUMARIO</vt:lpstr>
      <vt:lpstr>OBJETIVO:</vt:lpstr>
      <vt:lpstr>Presentación de PowerPoint</vt:lpstr>
      <vt:lpstr>Presentación de PowerPoint</vt:lpstr>
      <vt:lpstr>Sistema Respiratorio CONCEPTO:</vt:lpstr>
      <vt:lpstr>Componentes desde el punto de vista topográfico</vt:lpstr>
      <vt:lpstr>Presentación de PowerPoint</vt:lpstr>
      <vt:lpstr>Desde el punto de vista funcional,  acuerdo a la participación de los componentes del SR en el proceso respiratorio se dividen en: </vt:lpstr>
      <vt:lpstr>Presentación de PowerPoint</vt:lpstr>
      <vt:lpstr>Orden lógico para la descripción de cada estructura:</vt:lpstr>
      <vt:lpstr>MODELO DE ORGANO TUBULAR</vt:lpstr>
      <vt:lpstr>Cavidad Nasal</vt:lpstr>
      <vt:lpstr>Presentación de PowerPoint</vt:lpstr>
      <vt:lpstr>Paredes y Meatos</vt:lpstr>
      <vt:lpstr>Presentación de PowerPoint</vt:lpstr>
      <vt:lpstr>Senos paranasales </vt:lpstr>
      <vt:lpstr>Presentación de PowerPoint</vt:lpstr>
      <vt:lpstr>Presentación de PowerPoint</vt:lpstr>
      <vt:lpstr>Presentación de PowerPoint</vt:lpstr>
      <vt:lpstr>Presentación de PowerPoint</vt:lpstr>
      <vt:lpstr>Características de la Pituitaria, membrana que recubre la cavidad nasal</vt:lpstr>
      <vt:lpstr>Relaciones anatómicas  de la cavidad nasal</vt:lpstr>
      <vt:lpstr>Faringe. Función. Situación. Extensión . </vt:lpstr>
      <vt:lpstr>Presentación de PowerPoint</vt:lpstr>
      <vt:lpstr>Presentación de PowerPoint</vt:lpstr>
      <vt:lpstr>ANILLO LINFATICO EPITELIAL. Adenoides y Amigdalitis</vt:lpstr>
      <vt:lpstr>Relaciones de la Faringe  </vt:lpstr>
      <vt:lpstr>Relaciones anatómicas de la faringe</vt:lpstr>
      <vt:lpstr>LARINGE</vt:lpstr>
      <vt:lpstr>Presentación de PowerPoint</vt:lpstr>
      <vt:lpstr>Configuración Externa</vt:lpstr>
      <vt:lpstr>Presentación de PowerPoint</vt:lpstr>
      <vt:lpstr>Ligamentos</vt:lpstr>
      <vt:lpstr>Presentación de PowerPoint</vt:lpstr>
      <vt:lpstr>Aditus laríngeo: orificio de entrada a la Cavidad de la laringe, aspecto superior</vt:lpstr>
      <vt:lpstr>Presentación de PowerPoint</vt:lpstr>
      <vt:lpstr>Presentación de PowerPoint</vt:lpstr>
      <vt:lpstr>Presentación de PowerPoint</vt:lpstr>
      <vt:lpstr>Presentación de PowerPoint</vt:lpstr>
      <vt:lpstr>Presentación de PowerPoint</vt:lpstr>
      <vt:lpstr>Tráquea y Bronquios: estructura microscópica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Concepto de segmento broncopulmonar: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Barrera Sangre- Aire:</vt:lpstr>
      <vt:lpstr>Resumen de la Estructura Interna del Pulmón: Lobulillo Pulmonar: </vt:lpstr>
      <vt:lpstr>Presentación de PowerPoint</vt:lpstr>
      <vt:lpstr> </vt:lpstr>
      <vt:lpstr>Pleura</vt:lpstr>
      <vt:lpstr>Pleura Parietal</vt:lpstr>
      <vt:lpstr>Presentación de PowerPoint</vt:lpstr>
      <vt:lpstr>Presentación de PowerPoint</vt:lpstr>
      <vt:lpstr>Presentación de PowerPoint</vt:lpstr>
      <vt:lpstr>Presentación de PowerPoint</vt:lpstr>
      <vt:lpstr>MEDIASTINO</vt:lpstr>
      <vt:lpstr>Presentación de PowerPoint</vt:lpstr>
      <vt:lpstr>Presentación de PowerPoint</vt:lpstr>
      <vt:lpstr>Presentación de PowerPoint</vt:lpstr>
      <vt:lpstr>Presentación de PowerPoint</vt:lpstr>
      <vt:lpstr>Revisar en el Libro Morfofisiología III página 222</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Dra. Hilda Aguilera</dc:creator>
  <cp:lastModifiedBy>Dra. Hilda Aguilera</cp:lastModifiedBy>
  <cp:revision>93</cp:revision>
  <dcterms:created xsi:type="dcterms:W3CDTF">2021-01-07T07:34:30Z</dcterms:created>
  <dcterms:modified xsi:type="dcterms:W3CDTF">2021-01-11T05:51:06Z</dcterms:modified>
</cp:coreProperties>
</file>