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6" r:id="rId2"/>
    <p:sldId id="287" r:id="rId3"/>
    <p:sldId id="295" r:id="rId4"/>
    <p:sldId id="296" r:id="rId5"/>
    <p:sldId id="297" r:id="rId6"/>
    <p:sldId id="298" r:id="rId7"/>
    <p:sldId id="272" r:id="rId8"/>
    <p:sldId id="300" r:id="rId9"/>
    <p:sldId id="304" r:id="rId10"/>
    <p:sldId id="305" r:id="rId11"/>
    <p:sldId id="306" r:id="rId12"/>
    <p:sldId id="307" r:id="rId13"/>
    <p:sldId id="308" r:id="rId14"/>
    <p:sldId id="309" r:id="rId15"/>
    <p:sldId id="303" r:id="rId16"/>
    <p:sldId id="291"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72F940D-8D60-446F-B91E-BCEF8EA0A367}">
          <p14:sldIdLst>
            <p14:sldId id="286"/>
            <p14:sldId id="287"/>
            <p14:sldId id="295"/>
            <p14:sldId id="296"/>
            <p14:sldId id="297"/>
            <p14:sldId id="298"/>
            <p14:sldId id="272"/>
            <p14:sldId id="300"/>
            <p14:sldId id="304"/>
            <p14:sldId id="305"/>
            <p14:sldId id="306"/>
            <p14:sldId id="307"/>
            <p14:sldId id="308"/>
            <p14:sldId id="309"/>
            <p14:sldId id="303"/>
            <p14:sldId id="2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94434" autoAdjust="0"/>
  </p:normalViewPr>
  <p:slideViewPr>
    <p:cSldViewPr snapToGrid="0">
      <p:cViewPr varScale="1">
        <p:scale>
          <a:sx n="70" d="100"/>
          <a:sy n="70" d="100"/>
        </p:scale>
        <p:origin x="7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CF26D-35A6-40DB-AA17-DAAC3CE1590C}" type="datetimeFigureOut">
              <a:rPr lang="es-ES" smtClean="0"/>
              <a:pPr/>
              <a:t>21/04/2022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F24E0-681A-4142-AB87-BDAA9151D9E6}" type="slidenum">
              <a:rPr lang="es-ES" smtClean="0"/>
              <a:pPr/>
              <a:t>‹Nº›</a:t>
            </a:fld>
            <a:endParaRPr lang="es-ES"/>
          </a:p>
        </p:txBody>
      </p:sp>
    </p:spTree>
    <p:extLst>
      <p:ext uri="{BB962C8B-B14F-4D97-AF65-F5344CB8AC3E}">
        <p14:creationId xmlns:p14="http://schemas.microsoft.com/office/powerpoint/2010/main" val="163768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BAF24E0-681A-4142-AB87-BDAA9151D9E6}" type="slidenum">
              <a:rPr lang="es-ES" smtClean="0"/>
              <a:pPr/>
              <a:t>6</a:t>
            </a:fld>
            <a:endParaRPr lang="es-ES"/>
          </a:p>
        </p:txBody>
      </p:sp>
    </p:spTree>
    <p:extLst>
      <p:ext uri="{BB962C8B-B14F-4D97-AF65-F5344CB8AC3E}">
        <p14:creationId xmlns:p14="http://schemas.microsoft.com/office/powerpoint/2010/main" val="424985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EDF1E0-FBF9-4F23-8E51-D0AC8E50428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EDF1E0-FBF9-4F23-8E51-D0AC8E50428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EDF1E0-FBF9-4F23-8E51-D0AC8E504282}" type="slidenum">
              <a:rPr lang="es-ES" smtClean="0"/>
              <a:pPr/>
              <a:t>‹Nº›</a:t>
            </a:fld>
            <a:endParaRPr lang="es-E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EDF1E0-FBF9-4F23-8E51-D0AC8E504282}" type="slidenum">
              <a:rPr lang="es-ES" smtClean="0"/>
              <a:pPr/>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EDF1E0-FBF9-4F23-8E51-D0AC8E50428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8EDF1E0-FBF9-4F23-8E51-D0AC8E504282}" type="slidenum">
              <a:rPr lang="es-ES" smtClean="0"/>
              <a:pPr/>
              <a:t>‹Nº›</a:t>
            </a:fld>
            <a:endParaRPr lang="es-ES"/>
          </a:p>
        </p:txBody>
      </p:sp>
      <p:sp>
        <p:nvSpPr>
          <p:cNvPr id="9" name="Content Placeholder 8"/>
          <p:cNvSpPr>
            <a:spLocks noGrp="1"/>
          </p:cNvSpPr>
          <p:nvPr>
            <p:ph sz="quarter" idx="13"/>
          </p:nvPr>
        </p:nvSpPr>
        <p:spPr>
          <a:xfrm>
            <a:off x="902207"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8EDF1E0-FBF9-4F23-8E51-D0AC8E50428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8EDF1E0-FBF9-4F23-8E51-D0AC8E50428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8EDF1E0-FBF9-4F23-8E51-D0AC8E50428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8EDF1E0-FBF9-4F23-8E51-D0AC8E504282}" type="slidenum">
              <a:rPr lang="es-ES" smtClean="0"/>
              <a:pPr/>
              <a:t>‹Nº›</a:t>
            </a:fld>
            <a:endParaRPr lang="es-E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2AF4E7-8609-4857-B4D0-B52B0C97321D}" type="datetimeFigureOut">
              <a:rPr lang="es-ES" smtClean="0"/>
              <a:pPr/>
              <a:t>21/04/2022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8EDF1E0-FBF9-4F23-8E51-D0AC8E504282}" type="slidenum">
              <a:rPr lang="es-ES" smtClean="0"/>
              <a:pPr/>
              <a:t>‹Nº›</a:t>
            </a:fld>
            <a:endParaRPr lang="es-E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612AF4E7-8609-4857-B4D0-B52B0C97321D}" type="datetimeFigureOut">
              <a:rPr lang="es-ES" smtClean="0"/>
              <a:pPr/>
              <a:t>21/04/2022</a:t>
            </a:fld>
            <a:endParaRPr lang="es-E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A8EDF1E0-FBF9-4F23-8E51-D0AC8E504282}" type="slidenum">
              <a:rPr lang="es-ES" smtClean="0"/>
              <a:pPr/>
              <a:t>‹Nº›</a:t>
            </a:fld>
            <a:endParaRPr lang="es-E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subTitle" idx="4294967295"/>
          </p:nvPr>
        </p:nvSpPr>
        <p:spPr>
          <a:xfrm>
            <a:off x="1877485" y="1371600"/>
            <a:ext cx="8636000" cy="685800"/>
          </a:xfrm>
        </p:spPr>
        <p:txBody>
          <a:bodyPr/>
          <a:lstStyle/>
          <a:p>
            <a:pPr marL="0" indent="0" algn="ctr" eaLnBrk="1" hangingPunct="1">
              <a:lnSpc>
                <a:spcPct val="80000"/>
              </a:lnSpc>
              <a:buFontTx/>
              <a:buNone/>
            </a:pPr>
            <a:r>
              <a:rPr lang="es-MX" sz="4400" b="1" dirty="0" smtClean="0">
                <a:solidFill>
                  <a:schemeClr val="tx1"/>
                </a:solidFill>
              </a:rPr>
              <a:t>CURSO</a:t>
            </a:r>
            <a:r>
              <a:rPr lang="es-MX" sz="2800" b="1" dirty="0" smtClean="0">
                <a:solidFill>
                  <a:schemeClr val="tx1"/>
                </a:solidFill>
              </a:rPr>
              <a:t> </a:t>
            </a:r>
            <a:r>
              <a:rPr lang="es-MX" sz="4400" b="1" dirty="0" smtClean="0">
                <a:solidFill>
                  <a:schemeClr val="tx1"/>
                </a:solidFill>
              </a:rPr>
              <a:t>PROPIO</a:t>
            </a:r>
          </a:p>
        </p:txBody>
      </p:sp>
      <p:pic>
        <p:nvPicPr>
          <p:cNvPr id="1229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9200" y="1841500"/>
            <a:ext cx="508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ángulo 3"/>
          <p:cNvSpPr>
            <a:spLocks noChangeArrowheads="1"/>
          </p:cNvSpPr>
          <p:nvPr/>
        </p:nvSpPr>
        <p:spPr bwMode="auto">
          <a:xfrm>
            <a:off x="2463800" y="5041900"/>
            <a:ext cx="767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800" b="1" dirty="0"/>
              <a:t>Dra. </a:t>
            </a:r>
            <a:r>
              <a:rPr lang="es-ES" sz="2800" b="1" dirty="0" smtClean="0"/>
              <a:t>Lisett González </a:t>
            </a:r>
            <a:r>
              <a:rPr lang="es-ES" sz="2800" b="1" dirty="0" err="1" smtClean="0"/>
              <a:t>González</a:t>
            </a:r>
            <a:endParaRPr lang="es-ES" sz="2800" b="1" dirty="0" smtClean="0"/>
          </a:p>
          <a:p>
            <a:pPr algn="ctr"/>
            <a:r>
              <a:rPr lang="es-ES" sz="2800" b="1" dirty="0" smtClean="0"/>
              <a:t>Especialista </a:t>
            </a:r>
            <a:r>
              <a:rPr lang="es-ES" sz="2800" b="1" dirty="0"/>
              <a:t>de Primer Grado en </a:t>
            </a:r>
          </a:p>
          <a:p>
            <a:pPr algn="ctr"/>
            <a:r>
              <a:rPr lang="es-ES" sz="2800" b="1" dirty="0"/>
              <a:t>Medicina General Integral.</a:t>
            </a:r>
          </a:p>
          <a:p>
            <a:endParaRPr lang="es-ES" sz="2800" b="1" dirty="0"/>
          </a:p>
        </p:txBody>
      </p:sp>
    </p:spTree>
    <p:extLst>
      <p:ext uri="{BB962C8B-B14F-4D97-AF65-F5344CB8AC3E}">
        <p14:creationId xmlns:p14="http://schemas.microsoft.com/office/powerpoint/2010/main" val="1524589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248" y="272955"/>
            <a:ext cx="10972800" cy="1252728"/>
          </a:xfrm>
        </p:spPr>
        <p:txBody>
          <a:bodyPr/>
          <a:lstStyle/>
          <a:p>
            <a:r>
              <a:rPr lang="pt-BR" b="1" dirty="0" smtClean="0">
                <a:solidFill>
                  <a:schemeClr val="tx1"/>
                </a:solidFill>
                <a:latin typeface="+mn-lt"/>
                <a:cs typeface="Aharoni" panose="02010803020104030203" pitchFamily="2" charset="-79"/>
              </a:rPr>
              <a:t>Subsistema de Vigilancia</a:t>
            </a:r>
            <a:endParaRPr lang="pt-BR" b="1" dirty="0">
              <a:solidFill>
                <a:schemeClr val="tx1"/>
              </a:solidFill>
              <a:latin typeface="+mn-lt"/>
              <a:cs typeface="Aharoni" panose="02010803020104030203" pitchFamily="2" charset="-79"/>
            </a:endParaRPr>
          </a:p>
        </p:txBody>
      </p:sp>
      <p:sp>
        <p:nvSpPr>
          <p:cNvPr id="17" name="Elipse 16"/>
          <p:cNvSpPr/>
          <p:nvPr/>
        </p:nvSpPr>
        <p:spPr>
          <a:xfrm>
            <a:off x="1479645" y="2679636"/>
            <a:ext cx="2982034" cy="125702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Vigilancia de enfermedades transmisibles por vacunas</a:t>
            </a:r>
            <a:endParaRPr lang="pt-BR" sz="2000" dirty="0">
              <a:solidFill>
                <a:schemeClr val="tx1"/>
              </a:solidFill>
            </a:endParaRPr>
          </a:p>
        </p:txBody>
      </p:sp>
      <p:sp>
        <p:nvSpPr>
          <p:cNvPr id="18" name="Elipse 17"/>
          <p:cNvSpPr/>
          <p:nvPr/>
        </p:nvSpPr>
        <p:spPr>
          <a:xfrm>
            <a:off x="4544703" y="1783561"/>
            <a:ext cx="2729553" cy="128575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solidFill>
                  <a:schemeClr val="tx1"/>
                </a:solidFill>
              </a:rPr>
              <a:t>Vigilancia Clínica</a:t>
            </a:r>
            <a:endParaRPr lang="pt-BR" sz="2400" dirty="0">
              <a:solidFill>
                <a:schemeClr val="tx1"/>
              </a:solidFill>
            </a:endParaRPr>
          </a:p>
        </p:txBody>
      </p:sp>
      <p:sp>
        <p:nvSpPr>
          <p:cNvPr id="19" name="Elipse 18"/>
          <p:cNvSpPr/>
          <p:nvPr/>
        </p:nvSpPr>
        <p:spPr>
          <a:xfrm>
            <a:off x="7357280" y="2679636"/>
            <a:ext cx="2975211" cy="125702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rPr>
              <a:t>Vigilancia de laboratorio</a:t>
            </a:r>
          </a:p>
        </p:txBody>
      </p:sp>
      <p:sp>
        <p:nvSpPr>
          <p:cNvPr id="20" name="Elipse 19"/>
          <p:cNvSpPr/>
          <p:nvPr/>
        </p:nvSpPr>
        <p:spPr>
          <a:xfrm>
            <a:off x="7730316" y="4182325"/>
            <a:ext cx="3098042" cy="13511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Estadísticas </a:t>
            </a:r>
            <a:r>
              <a:rPr lang="es-ES" dirty="0">
                <a:solidFill>
                  <a:schemeClr val="tx1"/>
                </a:solidFill>
              </a:rPr>
              <a:t>vitales, morbilidad y servicios sectoriales y extrasectoriales</a:t>
            </a:r>
            <a:endParaRPr lang="pt-BR" dirty="0">
              <a:solidFill>
                <a:schemeClr val="tx1"/>
              </a:solidFill>
            </a:endParaRPr>
          </a:p>
        </p:txBody>
      </p:sp>
      <p:sp>
        <p:nvSpPr>
          <p:cNvPr id="21" name="Elipse 20"/>
          <p:cNvSpPr/>
          <p:nvPr/>
        </p:nvSpPr>
        <p:spPr>
          <a:xfrm rot="10800000" flipH="1" flipV="1">
            <a:off x="4544704" y="5090615"/>
            <a:ext cx="3099178" cy="144666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Investigación epidemiológica</a:t>
            </a:r>
            <a:endParaRPr lang="pt-BR" sz="2400" dirty="0">
              <a:solidFill>
                <a:schemeClr val="tx1"/>
              </a:solidFill>
            </a:endParaRPr>
          </a:p>
        </p:txBody>
      </p:sp>
      <p:sp>
        <p:nvSpPr>
          <p:cNvPr id="22" name="Elipse 21"/>
          <p:cNvSpPr/>
          <p:nvPr/>
        </p:nvSpPr>
        <p:spPr>
          <a:xfrm>
            <a:off x="1360227" y="4182325"/>
            <a:ext cx="3220870" cy="134034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Suministro de recursos técnico-materiales y de servicios</a:t>
            </a:r>
            <a:endParaRPr lang="pt-BR" sz="2000" dirty="0">
              <a:solidFill>
                <a:schemeClr val="tx1"/>
              </a:solidFill>
            </a:endParaRPr>
          </a:p>
        </p:txBody>
      </p:sp>
    </p:spTree>
    <p:extLst>
      <p:ext uri="{BB962C8B-B14F-4D97-AF65-F5344CB8AC3E}">
        <p14:creationId xmlns:p14="http://schemas.microsoft.com/office/powerpoint/2010/main" val="306325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2757" y="2019869"/>
            <a:ext cx="9877777" cy="4107976"/>
          </a:xfrm>
        </p:spPr>
        <p:txBody>
          <a:bodyPr>
            <a:normAutofit fontScale="25000" lnSpcReduction="20000"/>
          </a:bodyPr>
          <a:lstStyle/>
          <a:p>
            <a:r>
              <a:rPr lang="es-ES" sz="16000" u="sng" dirty="0" smtClean="0">
                <a:solidFill>
                  <a:schemeClr val="tx1"/>
                </a:solidFill>
              </a:rPr>
              <a:t>Nivel </a:t>
            </a:r>
            <a:r>
              <a:rPr lang="es-ES" sz="16000" u="sng" dirty="0">
                <a:solidFill>
                  <a:schemeClr val="tx1"/>
                </a:solidFill>
              </a:rPr>
              <a:t>Central </a:t>
            </a:r>
            <a:r>
              <a:rPr lang="es-ES" sz="16000" u="sng" dirty="0" smtClean="0">
                <a:solidFill>
                  <a:schemeClr val="tx1"/>
                </a:solidFill>
              </a:rPr>
              <a:t>o </a:t>
            </a:r>
            <a:r>
              <a:rPr lang="es-ES" sz="16000" u="sng" dirty="0">
                <a:solidFill>
                  <a:schemeClr val="tx1"/>
                </a:solidFill>
              </a:rPr>
              <a:t>Nacional</a:t>
            </a:r>
            <a:r>
              <a:rPr lang="es-ES" sz="6700" u="sng" dirty="0">
                <a:solidFill>
                  <a:schemeClr val="tx1"/>
                </a:solidFill>
              </a:rPr>
              <a:t>: </a:t>
            </a:r>
            <a:r>
              <a:rPr lang="es-ES" sz="9600" dirty="0">
                <a:solidFill>
                  <a:schemeClr val="tx1"/>
                </a:solidFill>
              </a:rPr>
              <a:t>Define las políticas que hay que seguir, </a:t>
            </a:r>
            <a:r>
              <a:rPr lang="es-ES" sz="9600" dirty="0" smtClean="0">
                <a:solidFill>
                  <a:schemeClr val="tx1"/>
                </a:solidFill>
              </a:rPr>
              <a:t>elabora objetivos </a:t>
            </a:r>
            <a:r>
              <a:rPr lang="es-ES" sz="9600" dirty="0">
                <a:solidFill>
                  <a:schemeClr val="tx1"/>
                </a:solidFill>
              </a:rPr>
              <a:t>y tareas generales y aprueba el sistema. Ejecuta acciones y apoya a las provincias. Consolida e interpreta los datos </a:t>
            </a:r>
            <a:r>
              <a:rPr lang="es-ES" sz="9600" dirty="0" smtClean="0">
                <a:solidFill>
                  <a:schemeClr val="tx1"/>
                </a:solidFill>
              </a:rPr>
              <a:t>provinciales.</a:t>
            </a:r>
          </a:p>
          <a:p>
            <a:pPr marL="0" indent="0">
              <a:buNone/>
            </a:pPr>
            <a:endParaRPr lang="es-ES" sz="2800" dirty="0" smtClean="0">
              <a:solidFill>
                <a:schemeClr val="tx1"/>
              </a:solidFill>
            </a:endParaRPr>
          </a:p>
          <a:p>
            <a:r>
              <a:rPr lang="es-ES" sz="16000" u="sng" dirty="0">
                <a:solidFill>
                  <a:schemeClr val="tx1"/>
                </a:solidFill>
              </a:rPr>
              <a:t>Nivel Provincial</a:t>
            </a:r>
            <a:r>
              <a:rPr lang="es-ES" sz="6700" u="sng" dirty="0">
                <a:solidFill>
                  <a:schemeClr val="tx1"/>
                </a:solidFill>
              </a:rPr>
              <a:t>: </a:t>
            </a:r>
            <a:r>
              <a:rPr lang="es-ES" sz="9600" dirty="0">
                <a:solidFill>
                  <a:schemeClr val="tx1"/>
                </a:solidFill>
              </a:rPr>
              <a:t>Ajustan la vigilancia a las características de su territorio, realizan acciones ejecutivas y de apoyo en el nivel local. Consolida e interpreta los datos </a:t>
            </a:r>
            <a:r>
              <a:rPr lang="es-ES" sz="9600" dirty="0" smtClean="0">
                <a:solidFill>
                  <a:schemeClr val="tx1"/>
                </a:solidFill>
              </a:rPr>
              <a:t>municipales</a:t>
            </a:r>
          </a:p>
          <a:p>
            <a:pPr marL="0" indent="0">
              <a:buNone/>
            </a:pPr>
            <a:endParaRPr lang="es-ES" sz="3800" dirty="0" smtClean="0">
              <a:solidFill>
                <a:schemeClr val="tx1"/>
              </a:solidFill>
            </a:endParaRPr>
          </a:p>
          <a:p>
            <a:r>
              <a:rPr lang="es-ES" sz="16000" u="sng" dirty="0">
                <a:solidFill>
                  <a:schemeClr val="tx1"/>
                </a:solidFill>
              </a:rPr>
              <a:t>Nivel </a:t>
            </a:r>
            <a:r>
              <a:rPr lang="es-ES" sz="16000" u="sng" dirty="0" smtClean="0">
                <a:solidFill>
                  <a:schemeClr val="tx1"/>
                </a:solidFill>
              </a:rPr>
              <a:t>Local o Municipal</a:t>
            </a:r>
            <a:r>
              <a:rPr lang="es-ES" sz="5100" dirty="0" smtClean="0">
                <a:solidFill>
                  <a:schemeClr val="tx1"/>
                </a:solidFill>
              </a:rPr>
              <a:t>: </a:t>
            </a:r>
            <a:r>
              <a:rPr lang="es-ES" sz="9600" dirty="0">
                <a:solidFill>
                  <a:schemeClr val="tx1"/>
                </a:solidFill>
              </a:rPr>
              <a:t>Aquí se concibe y ejecuta la política y programas de salud, recoge datos de su territorio y puede confirmarlos, informa al nivel provincial.</a:t>
            </a:r>
            <a:endParaRPr lang="pt-BR" sz="9600" dirty="0">
              <a:solidFill>
                <a:schemeClr val="tx1"/>
              </a:solidFill>
            </a:endParaRPr>
          </a:p>
          <a:p>
            <a:pPr marL="0" indent="0">
              <a:buNone/>
            </a:pPr>
            <a:r>
              <a:rPr lang="es-ES" sz="7400" dirty="0"/>
              <a:t/>
            </a:r>
            <a:br>
              <a:rPr lang="es-ES" sz="7400" dirty="0"/>
            </a:br>
            <a:endParaRPr lang="pt-BR" sz="7400" dirty="0"/>
          </a:p>
        </p:txBody>
      </p:sp>
      <p:sp>
        <p:nvSpPr>
          <p:cNvPr id="2" name="Título 1"/>
          <p:cNvSpPr>
            <a:spLocks noGrp="1"/>
          </p:cNvSpPr>
          <p:nvPr>
            <p:ph type="title"/>
          </p:nvPr>
        </p:nvSpPr>
        <p:spPr>
          <a:xfrm>
            <a:off x="1162757" y="338328"/>
            <a:ext cx="9877778" cy="1252728"/>
          </a:xfrm>
        </p:spPr>
        <p:txBody>
          <a:bodyPr>
            <a:normAutofit/>
          </a:bodyPr>
          <a:lstStyle/>
          <a:p>
            <a:r>
              <a:rPr lang="pt-BR" sz="3200" b="1" dirty="0" smtClean="0">
                <a:solidFill>
                  <a:schemeClr val="tx1"/>
                </a:solidFill>
              </a:rPr>
              <a:t>ORGANIZACIÓN DE LOS SISTEMAS DE VIGILANCIA </a:t>
            </a:r>
            <a:endParaRPr lang="pt-BR" sz="3200" b="1" dirty="0">
              <a:solidFill>
                <a:schemeClr val="tx1"/>
              </a:solidFill>
            </a:endParaRPr>
          </a:p>
        </p:txBody>
      </p:sp>
      <p:sp>
        <p:nvSpPr>
          <p:cNvPr id="4" name="Rectángulo 3"/>
          <p:cNvSpPr/>
          <p:nvPr/>
        </p:nvSpPr>
        <p:spPr>
          <a:xfrm>
            <a:off x="3048000" y="2068564"/>
            <a:ext cx="6096000" cy="373757"/>
          </a:xfrm>
          <a:prstGeom prst="rect">
            <a:avLst/>
          </a:prstGeom>
        </p:spPr>
        <p:txBody>
          <a:bodyPr>
            <a:spAutoFit/>
          </a:bodyPr>
          <a:lstStyle/>
          <a:p>
            <a:pPr>
              <a:lnSpc>
                <a:spcPct val="107000"/>
              </a:lnSpc>
              <a:spcAft>
                <a:spcPts val="0"/>
              </a:spcAft>
            </a:pPr>
            <a:r>
              <a:rPr lang="es-ES" dirty="0" smtClean="0">
                <a:latin typeface="Arial" panose="020B0604020202020204" pitchFamily="34" charset="0"/>
                <a:ea typeface="Times New Roman" panose="02020603050405020304" pitchFamily="18" charset="0"/>
              </a:rPr>
              <a:t>-</a:t>
            </a:r>
            <a:endParaRPr lang="pt-BR" dirty="0"/>
          </a:p>
        </p:txBody>
      </p:sp>
    </p:spTree>
    <p:extLst>
      <p:ext uri="{BB962C8B-B14F-4D97-AF65-F5344CB8AC3E}">
        <p14:creationId xmlns:p14="http://schemas.microsoft.com/office/powerpoint/2010/main" val="396845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tx1"/>
                </a:solidFill>
              </a:rPr>
              <a:t>Componentes del sistema de vigilancia</a:t>
            </a:r>
            <a:endParaRPr lang="pt-BR" b="1" dirty="0">
              <a:solidFill>
                <a:schemeClr val="tx1"/>
              </a:solidFill>
            </a:endParaRPr>
          </a:p>
        </p:txBody>
      </p:sp>
      <p:sp>
        <p:nvSpPr>
          <p:cNvPr id="3" name="Flecha abajo 2"/>
          <p:cNvSpPr/>
          <p:nvPr/>
        </p:nvSpPr>
        <p:spPr>
          <a:xfrm rot="3893054">
            <a:off x="2517269" y="1827058"/>
            <a:ext cx="45832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Flecha abajo 4"/>
          <p:cNvSpPr/>
          <p:nvPr/>
        </p:nvSpPr>
        <p:spPr>
          <a:xfrm>
            <a:off x="5476095" y="211154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Flecha abajo 5"/>
          <p:cNvSpPr/>
          <p:nvPr/>
        </p:nvSpPr>
        <p:spPr>
          <a:xfrm rot="18180954">
            <a:off x="8676413" y="188165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ángulo 6"/>
          <p:cNvSpPr/>
          <p:nvPr/>
        </p:nvSpPr>
        <p:spPr>
          <a:xfrm>
            <a:off x="783904" y="3439234"/>
            <a:ext cx="2483893" cy="109182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1"/>
                </a:solidFill>
              </a:rPr>
              <a:t>Táctico o a corto plazo</a:t>
            </a:r>
            <a:endParaRPr lang="pt-BR" sz="3200" dirty="0">
              <a:solidFill>
                <a:schemeClr val="tx1"/>
              </a:solidFill>
            </a:endParaRPr>
          </a:p>
        </p:txBody>
      </p:sp>
      <p:sp>
        <p:nvSpPr>
          <p:cNvPr id="9" name="Rectángulo 8"/>
          <p:cNvSpPr/>
          <p:nvPr/>
        </p:nvSpPr>
        <p:spPr>
          <a:xfrm>
            <a:off x="4511957" y="3439234"/>
            <a:ext cx="2674961" cy="109182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1"/>
                </a:solidFill>
              </a:rPr>
              <a:t>Estratégico o a largo plazo</a:t>
            </a:r>
            <a:endParaRPr lang="pt-BR" sz="3200" dirty="0">
              <a:solidFill>
                <a:schemeClr val="tx1"/>
              </a:solidFill>
            </a:endParaRPr>
          </a:p>
        </p:txBody>
      </p:sp>
      <p:sp>
        <p:nvSpPr>
          <p:cNvPr id="10" name="Rectángulo 9"/>
          <p:cNvSpPr/>
          <p:nvPr/>
        </p:nvSpPr>
        <p:spPr>
          <a:xfrm>
            <a:off x="8376490" y="3439235"/>
            <a:ext cx="2443032"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1"/>
                </a:solidFill>
              </a:rPr>
              <a:t>Evaluativo</a:t>
            </a:r>
            <a:endParaRPr lang="pt-BR" sz="3200" dirty="0">
              <a:solidFill>
                <a:schemeClr val="tx1"/>
              </a:solidFill>
            </a:endParaRPr>
          </a:p>
        </p:txBody>
      </p:sp>
    </p:spTree>
    <p:extLst>
      <p:ext uri="{BB962C8B-B14F-4D97-AF65-F5344CB8AC3E}">
        <p14:creationId xmlns:p14="http://schemas.microsoft.com/office/powerpoint/2010/main" val="66686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solidFill>
                  <a:schemeClr val="tx1"/>
                </a:solidFill>
              </a:rPr>
              <a:t>S</a:t>
            </a:r>
            <a:r>
              <a:rPr lang="es-ES" b="1" dirty="0" smtClean="0">
                <a:solidFill>
                  <a:schemeClr val="tx1"/>
                </a:solidFill>
              </a:rPr>
              <a:t>ucesos </a:t>
            </a:r>
            <a:r>
              <a:rPr lang="es-ES" b="1" dirty="0">
                <a:solidFill>
                  <a:schemeClr val="tx1"/>
                </a:solidFill>
              </a:rPr>
              <a:t>que se deben tener en cuenta para la vigilancia </a:t>
            </a:r>
            <a:endParaRPr lang="pt-BR" dirty="0">
              <a:solidFill>
                <a:schemeClr val="tx1"/>
              </a:solidFill>
            </a:endParaRPr>
          </a:p>
        </p:txBody>
      </p:sp>
      <p:sp>
        <p:nvSpPr>
          <p:cNvPr id="3" name="Flecha abajo 2"/>
          <p:cNvSpPr/>
          <p:nvPr/>
        </p:nvSpPr>
        <p:spPr>
          <a:xfrm rot="3893054">
            <a:off x="2517269" y="1827058"/>
            <a:ext cx="45832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Flecha abajo 4"/>
          <p:cNvSpPr/>
          <p:nvPr/>
        </p:nvSpPr>
        <p:spPr>
          <a:xfrm>
            <a:off x="5476095" y="211154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Flecha abajo 5"/>
          <p:cNvSpPr/>
          <p:nvPr/>
        </p:nvSpPr>
        <p:spPr>
          <a:xfrm rot="18180954">
            <a:off x="8676413" y="188165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ángulo 6"/>
          <p:cNvSpPr/>
          <p:nvPr/>
        </p:nvSpPr>
        <p:spPr>
          <a:xfrm>
            <a:off x="783904" y="3439234"/>
            <a:ext cx="2483893" cy="109182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DAÑOS A LA SALUD</a:t>
            </a:r>
            <a:endParaRPr lang="pt-BR" sz="2800" dirty="0">
              <a:solidFill>
                <a:schemeClr val="tx1"/>
              </a:solidFill>
            </a:endParaRPr>
          </a:p>
        </p:txBody>
      </p:sp>
      <p:sp>
        <p:nvSpPr>
          <p:cNvPr id="9" name="Rectángulo 8"/>
          <p:cNvSpPr/>
          <p:nvPr/>
        </p:nvSpPr>
        <p:spPr>
          <a:xfrm>
            <a:off x="4511957" y="3439234"/>
            <a:ext cx="2674961" cy="109182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chemeClr val="tx1"/>
                </a:solidFill>
              </a:rPr>
              <a:t>CONDICIONES ASOCIADAS</a:t>
            </a:r>
            <a:endParaRPr lang="pt-BR" sz="2800" dirty="0">
              <a:solidFill>
                <a:schemeClr val="tx1"/>
              </a:solidFill>
            </a:endParaRPr>
          </a:p>
        </p:txBody>
      </p:sp>
      <p:sp>
        <p:nvSpPr>
          <p:cNvPr id="4" name="Rectángulo 3"/>
          <p:cNvSpPr/>
          <p:nvPr/>
        </p:nvSpPr>
        <p:spPr>
          <a:xfrm>
            <a:off x="8431078" y="3439234"/>
            <a:ext cx="2743200"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ESTADO DE </a:t>
            </a:r>
            <a:r>
              <a:rPr lang="es-ES" sz="1600" b="1" dirty="0">
                <a:solidFill>
                  <a:schemeClr val="tx1"/>
                </a:solidFill>
              </a:rPr>
              <a:t>SATISFACCION DE LA POBLACION SOBRE LA ATENCION MÉDICA DE LOS SERVICIOS DE SALUD</a:t>
            </a:r>
            <a:endParaRPr lang="pt-BR" sz="1600" dirty="0">
              <a:solidFill>
                <a:schemeClr val="tx1"/>
              </a:solidFill>
            </a:endParaRPr>
          </a:p>
        </p:txBody>
      </p:sp>
    </p:spTree>
    <p:extLst>
      <p:ext uri="{BB962C8B-B14F-4D97-AF65-F5344CB8AC3E}">
        <p14:creationId xmlns:p14="http://schemas.microsoft.com/office/powerpoint/2010/main" val="158109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78425" y="1520167"/>
            <a:ext cx="9689910" cy="4401205"/>
          </a:xfrm>
          <a:prstGeom prst="rect">
            <a:avLst/>
          </a:prstGeom>
        </p:spPr>
        <p:txBody>
          <a:bodyPr wrap="square">
            <a:spAutoFit/>
          </a:bodyPr>
          <a:lstStyle/>
          <a:p>
            <a:r>
              <a:rPr lang="pt-BR" dirty="0">
                <a:latin typeface="Arial" panose="020B0604020202020204" pitchFamily="34" charset="0"/>
                <a:ea typeface="Times New Roman" panose="02020603050405020304" pitchFamily="18" charset="0"/>
              </a:rPr>
              <a:t> </a:t>
            </a:r>
            <a:r>
              <a:rPr lang="es-ES" sz="2800" dirty="0">
                <a:latin typeface="Arial" panose="020B0604020202020204" pitchFamily="34" charset="0"/>
                <a:ea typeface="Times New Roman" panose="02020603050405020304" pitchFamily="18" charset="0"/>
              </a:rPr>
              <a:t>Finalmente resulta imprescindible para el éxito de la vigilancia en salud la participación comunitaria y de la intersectorialidad ,donde es muy útil el aporte de los líderes formales y no informales de la comunidad(amas de casa, brigadistas sanitarias, jubilados), así como también la colaboración de las organizaciones políticas y de masa (CDR, FMC, UJC, PCC, los pioneros, estudiantes, entidades del </a:t>
            </a:r>
            <a:r>
              <a:rPr lang="es-ES" sz="2800" dirty="0" smtClean="0">
                <a:latin typeface="Arial" panose="020B0604020202020204" pitchFamily="34" charset="0"/>
                <a:ea typeface="Times New Roman" panose="02020603050405020304" pitchFamily="18" charset="0"/>
              </a:rPr>
              <a:t>gobierno, delegado </a:t>
            </a:r>
            <a:r>
              <a:rPr lang="es-ES" sz="2800" dirty="0">
                <a:latin typeface="Arial" panose="020B0604020202020204" pitchFamily="34" charset="0"/>
                <a:ea typeface="Times New Roman" panose="02020603050405020304" pitchFamily="18" charset="0"/>
              </a:rPr>
              <a:t>del poder </a:t>
            </a:r>
            <a:r>
              <a:rPr lang="es-ES" sz="2800" dirty="0" smtClean="0">
                <a:latin typeface="Arial" panose="020B0604020202020204" pitchFamily="34" charset="0"/>
                <a:ea typeface="Times New Roman" panose="02020603050405020304" pitchFamily="18" charset="0"/>
              </a:rPr>
              <a:t>popular e </a:t>
            </a:r>
            <a:r>
              <a:rPr lang="es-ES" sz="2800" dirty="0">
                <a:latin typeface="Arial" panose="020B0604020202020204" pitchFamily="34" charset="0"/>
                <a:ea typeface="Times New Roman" panose="02020603050405020304" pitchFamily="18" charset="0"/>
              </a:rPr>
              <a:t>instituciones locales comunitarias(educación, cultura, INDER, comercio, gastronomía).</a:t>
            </a:r>
            <a:endParaRPr lang="pt-BR" sz="2800" dirty="0"/>
          </a:p>
        </p:txBody>
      </p:sp>
    </p:spTree>
    <p:extLst>
      <p:ext uri="{BB962C8B-B14F-4D97-AF65-F5344CB8AC3E}">
        <p14:creationId xmlns:p14="http://schemas.microsoft.com/office/powerpoint/2010/main" val="280040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idx="4294967295"/>
          </p:nvPr>
        </p:nvSpPr>
        <p:spPr>
          <a:xfrm>
            <a:off x="609600" y="1981201"/>
            <a:ext cx="11582400" cy="3997325"/>
          </a:xfrm>
        </p:spPr>
        <p:txBody>
          <a:bodyPr/>
          <a:lstStyle/>
          <a:p>
            <a:pPr marL="0" indent="0" eaLnBrk="1" hangingPunct="1">
              <a:buFont typeface="Wingdings 2" pitchFamily="18" charset="2"/>
              <a:buNone/>
            </a:pPr>
            <a:endParaRPr lang="es-MX" sz="2400" dirty="0" smtClean="0">
              <a:solidFill>
                <a:schemeClr val="tx1"/>
              </a:solidFill>
              <a:latin typeface="Arial" charset="0"/>
              <a:cs typeface="Arial" charset="0"/>
            </a:endParaRPr>
          </a:p>
          <a:p>
            <a:r>
              <a:rPr lang="es-ES" sz="2800" dirty="0">
                <a:solidFill>
                  <a:schemeClr val="tx1"/>
                </a:solidFill>
              </a:rPr>
              <a:t>Toledo Curbelo G. Fundamentos de Salud Pública. Tomo I páginas 31 –39</a:t>
            </a:r>
            <a:endParaRPr lang="pt-BR" sz="2800" dirty="0">
              <a:solidFill>
                <a:schemeClr val="tx1"/>
              </a:solidFill>
            </a:endParaRPr>
          </a:p>
          <a:p>
            <a:r>
              <a:rPr lang="es-ES" sz="2800" dirty="0">
                <a:solidFill>
                  <a:schemeClr val="tx1"/>
                </a:solidFill>
              </a:rPr>
              <a:t>Álvarez Sintes. Medicina General Integral. Salud y Medicina. 2014. Vol III Capítulo 77 Vigilancia epidemiológica y vigilancia en Salud. pág 760- 766. </a:t>
            </a:r>
            <a:endParaRPr lang="pt-BR" sz="2800" dirty="0">
              <a:solidFill>
                <a:schemeClr val="tx1"/>
              </a:solidFill>
            </a:endParaRPr>
          </a:p>
          <a:p>
            <a:r>
              <a:rPr lang="es-ES" sz="2800" dirty="0">
                <a:solidFill>
                  <a:schemeClr val="tx1"/>
                </a:solidFill>
              </a:rPr>
              <a:t>OPS Serie Epidemiología y </a:t>
            </a:r>
            <a:r>
              <a:rPr lang="es-ES" sz="2800" dirty="0" smtClean="0">
                <a:solidFill>
                  <a:schemeClr val="tx1"/>
                </a:solidFill>
              </a:rPr>
              <a:t>Salud </a:t>
            </a:r>
            <a:r>
              <a:rPr lang="es-ES" sz="2800" dirty="0">
                <a:solidFill>
                  <a:schemeClr val="tx1"/>
                </a:solidFill>
              </a:rPr>
              <a:t>Vigilancia </a:t>
            </a:r>
            <a:r>
              <a:rPr lang="es-ES" sz="2800" dirty="0" smtClean="0">
                <a:solidFill>
                  <a:schemeClr val="tx1"/>
                </a:solidFill>
              </a:rPr>
              <a:t>Epidemiológica.</a:t>
            </a:r>
            <a:endParaRPr lang="es-ES" sz="2800" b="1" dirty="0" smtClean="0">
              <a:solidFill>
                <a:schemeClr val="tx1"/>
              </a:solidFill>
              <a:latin typeface="Arial" charset="0"/>
            </a:endParaRPr>
          </a:p>
        </p:txBody>
      </p:sp>
      <p:sp>
        <p:nvSpPr>
          <p:cNvPr id="2" name="1 Rectángulo"/>
          <p:cNvSpPr/>
          <p:nvPr/>
        </p:nvSpPr>
        <p:spPr>
          <a:xfrm>
            <a:off x="4503761" y="1190672"/>
            <a:ext cx="3057511" cy="79052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es-ES" sz="4400" b="1" dirty="0">
                <a:ln w="0"/>
                <a:effectLst>
                  <a:reflection blurRad="12700" stA="50000" endPos="50000" dist="5000" dir="5400000" sy="-100000" rotWithShape="0"/>
                </a:effectLst>
              </a:rPr>
              <a:t>Bibliografía</a:t>
            </a:r>
            <a:endParaRPr lang="en-US" sz="4400" b="1" dirty="0">
              <a:ln w="0"/>
              <a:effectLst>
                <a:reflection blurRad="12700" stA="50000" endPos="50000" dist="5000" dir="5400000" sy="-100000" rotWithShape="0"/>
              </a:effectLst>
            </a:endParaRPr>
          </a:p>
        </p:txBody>
      </p:sp>
      <p:pic>
        <p:nvPicPr>
          <p:cNvPr id="49156" name="Picture 1"/>
          <p:cNvPicPr>
            <a:picLocks noChangeAspect="1" noChangeArrowheads="1"/>
          </p:cNvPicPr>
          <p:nvPr/>
        </p:nvPicPr>
        <p:blipFill>
          <a:blip r:embed="rId2"/>
          <a:srcRect/>
          <a:stretch>
            <a:fillRect/>
          </a:stretch>
        </p:blipFill>
        <p:spPr bwMode="auto">
          <a:xfrm>
            <a:off x="8949898" y="4578351"/>
            <a:ext cx="2760133" cy="14001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solidFill>
                  <a:schemeClr val="tx1"/>
                </a:solidFill>
              </a:rPr>
              <a:t>Estudio </a:t>
            </a:r>
            <a:r>
              <a:rPr lang="es-MX" dirty="0">
                <a:solidFill>
                  <a:schemeClr val="tx1"/>
                </a:solidFill>
              </a:rPr>
              <a:t>Independiente</a:t>
            </a:r>
          </a:p>
        </p:txBody>
      </p:sp>
      <p:sp>
        <p:nvSpPr>
          <p:cNvPr id="3" name="2 Marcador de contenido"/>
          <p:cNvSpPr>
            <a:spLocks noGrp="1"/>
          </p:cNvSpPr>
          <p:nvPr>
            <p:ph idx="1"/>
          </p:nvPr>
        </p:nvSpPr>
        <p:spPr>
          <a:xfrm>
            <a:off x="1000879" y="2483894"/>
            <a:ext cx="9877777" cy="1487606"/>
          </a:xfrm>
        </p:spPr>
        <p:txBody>
          <a:bodyPr>
            <a:normAutofit/>
          </a:bodyPr>
          <a:lstStyle/>
          <a:p>
            <a:pPr marL="0" indent="0">
              <a:buNone/>
            </a:pPr>
            <a:r>
              <a:rPr lang="es-MX" sz="3200" dirty="0">
                <a:solidFill>
                  <a:schemeClr val="tx1"/>
                </a:solidFill>
              </a:rPr>
              <a:t>Realice </a:t>
            </a:r>
            <a:r>
              <a:rPr lang="es-MX" sz="3200" dirty="0" smtClean="0">
                <a:solidFill>
                  <a:schemeClr val="tx1"/>
                </a:solidFill>
              </a:rPr>
              <a:t>estudio independiente del:</a:t>
            </a:r>
          </a:p>
          <a:p>
            <a:r>
              <a:rPr lang="es-MX" sz="2800" dirty="0" smtClean="0">
                <a:solidFill>
                  <a:schemeClr val="tx1"/>
                </a:solidFill>
              </a:rPr>
              <a:t>Tema #1  Vigilancia en Salud</a:t>
            </a:r>
          </a:p>
        </p:txBody>
      </p:sp>
    </p:spTree>
    <p:extLst>
      <p:ext uri="{BB962C8B-B14F-4D97-AF65-F5344CB8AC3E}">
        <p14:creationId xmlns:p14="http://schemas.microsoft.com/office/powerpoint/2010/main" val="1091573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4639" y="417394"/>
            <a:ext cx="11582400" cy="838200"/>
          </a:xfrm>
        </p:spPr>
        <p:txBody>
          <a:bodyPr/>
          <a:lstStyle/>
          <a:p>
            <a:pPr>
              <a:defRPr/>
            </a:pPr>
            <a:r>
              <a:rPr lang="es-MX" b="1" dirty="0" smtClean="0">
                <a:solidFill>
                  <a:schemeClr val="tx1"/>
                </a:solidFill>
                <a:latin typeface="Arial" panose="020B0604020202020204" pitchFamily="34" charset="0"/>
                <a:cs typeface="Arial" panose="020B0604020202020204" pitchFamily="34" charset="0"/>
              </a:rPr>
              <a:t>Presentación del programa</a:t>
            </a:r>
            <a:endParaRPr lang="es-MX" b="1" dirty="0">
              <a:solidFill>
                <a:schemeClr val="tx1"/>
              </a:solidFill>
              <a:latin typeface="Arial" panose="020B0604020202020204" pitchFamily="34" charset="0"/>
              <a:cs typeface="Arial" panose="020B0604020202020204" pitchFamily="34" charset="0"/>
            </a:endParaRPr>
          </a:p>
        </p:txBody>
      </p:sp>
      <p:sp>
        <p:nvSpPr>
          <p:cNvPr id="13315" name="Marcador de contenido 2"/>
          <p:cNvSpPr>
            <a:spLocks noGrp="1"/>
          </p:cNvSpPr>
          <p:nvPr>
            <p:ph idx="1"/>
          </p:nvPr>
        </p:nvSpPr>
        <p:spPr>
          <a:xfrm>
            <a:off x="339331" y="1637731"/>
            <a:ext cx="11411391" cy="4749421"/>
          </a:xfrm>
        </p:spPr>
        <p:txBody>
          <a:bodyPr>
            <a:normAutofit/>
          </a:bodyPr>
          <a:lstStyle/>
          <a:p>
            <a:pPr marL="0" indent="0">
              <a:buFont typeface="Wingdings 2" pitchFamily="18" charset="2"/>
              <a:buNone/>
              <a:defRPr/>
            </a:pPr>
            <a:endParaRPr lang="es-ES" sz="1600" b="1" dirty="0" smtClean="0">
              <a:solidFill>
                <a:schemeClr val="tx1"/>
              </a:solidFill>
              <a:latin typeface="Arial" panose="020B0604020202020204" pitchFamily="34" charset="0"/>
              <a:cs typeface="Arial" panose="020B0604020202020204" pitchFamily="34" charset="0"/>
            </a:endParaRPr>
          </a:p>
          <a:p>
            <a:pPr marL="0" indent="0">
              <a:buFont typeface="Wingdings 2" pitchFamily="18" charset="2"/>
              <a:buNone/>
              <a:defRPr/>
            </a:pPr>
            <a:r>
              <a:rPr lang="es-ES" sz="2000" b="1" dirty="0" smtClean="0">
                <a:solidFill>
                  <a:schemeClr val="tx1"/>
                </a:solidFill>
                <a:latin typeface="Arial" panose="020B0604020202020204" pitchFamily="34" charset="0"/>
                <a:cs typeface="Arial" panose="020B0604020202020204" pitchFamily="34" charset="0"/>
              </a:rPr>
              <a:t>No</a:t>
            </a:r>
            <a:r>
              <a:rPr lang="es-ES" sz="2000" b="1" dirty="0">
                <a:solidFill>
                  <a:schemeClr val="tx1"/>
                </a:solidFill>
                <a:latin typeface="Arial" panose="020B0604020202020204" pitchFamily="34" charset="0"/>
                <a:cs typeface="Arial" panose="020B0604020202020204" pitchFamily="34" charset="0"/>
              </a:rPr>
              <a:t>. de SEMANAS: 6</a:t>
            </a:r>
            <a:r>
              <a:rPr lang="es-ES" sz="2000" b="1" dirty="0" smtClean="0">
                <a:solidFill>
                  <a:schemeClr val="tx1"/>
                </a:solidFill>
                <a:latin typeface="Arial" panose="020B0604020202020204" pitchFamily="34" charset="0"/>
                <a:cs typeface="Arial" panose="020B0604020202020204" pitchFamily="34" charset="0"/>
              </a:rPr>
              <a:t> </a:t>
            </a:r>
            <a:r>
              <a:rPr lang="es-ES" sz="2000" b="1" dirty="0">
                <a:solidFill>
                  <a:schemeClr val="tx1"/>
                </a:solidFill>
                <a:latin typeface="Arial" panose="020B0604020202020204" pitchFamily="34" charset="0"/>
                <a:cs typeface="Arial" panose="020B0604020202020204" pitchFamily="34" charset="0"/>
              </a:rPr>
              <a:t>semanas  </a:t>
            </a:r>
            <a:endParaRPr lang="es-ES" sz="2000" b="1" dirty="0" smtClean="0">
              <a:solidFill>
                <a:schemeClr val="tx1"/>
              </a:solidFill>
              <a:latin typeface="Arial" panose="020B0604020202020204" pitchFamily="34" charset="0"/>
              <a:cs typeface="Arial" panose="020B0604020202020204" pitchFamily="34" charset="0"/>
            </a:endParaRPr>
          </a:p>
          <a:p>
            <a:pPr marL="0" indent="0">
              <a:buFont typeface="Wingdings 2" pitchFamily="18" charset="2"/>
              <a:buNone/>
              <a:defRPr/>
            </a:pPr>
            <a:r>
              <a:rPr lang="es-ES" sz="2000" b="1" dirty="0" smtClean="0">
                <a:solidFill>
                  <a:schemeClr val="tx1"/>
                </a:solidFill>
                <a:latin typeface="Arial" panose="020B0604020202020204" pitchFamily="34" charset="0"/>
                <a:cs typeface="Arial" panose="020B0604020202020204" pitchFamily="34" charset="0"/>
              </a:rPr>
              <a:t>Educación </a:t>
            </a:r>
            <a:r>
              <a:rPr lang="es-ES" sz="2000" b="1" dirty="0" smtClean="0">
                <a:solidFill>
                  <a:schemeClr val="tx1"/>
                </a:solidFill>
                <a:latin typeface="Arial" panose="020B0604020202020204" pitchFamily="34" charset="0"/>
                <a:cs typeface="Arial" panose="020B0604020202020204" pitchFamily="34" charset="0"/>
              </a:rPr>
              <a:t>en </a:t>
            </a:r>
            <a:r>
              <a:rPr lang="es-ES" sz="2000" b="1" dirty="0" smtClean="0">
                <a:solidFill>
                  <a:schemeClr val="tx1"/>
                </a:solidFill>
                <a:latin typeface="Arial" panose="020B0604020202020204" pitchFamily="34" charset="0"/>
                <a:cs typeface="Arial" panose="020B0604020202020204" pitchFamily="34" charset="0"/>
              </a:rPr>
              <a:t>el trabajo: 40 horas       Conferencias: 4 horas </a:t>
            </a:r>
          </a:p>
          <a:p>
            <a:pPr marL="0" indent="0">
              <a:buFont typeface="Wingdings 2" pitchFamily="18" charset="2"/>
              <a:buNone/>
              <a:defRPr/>
            </a:pPr>
            <a:r>
              <a:rPr lang="es-ES" sz="2000" b="1" dirty="0" smtClean="0">
                <a:solidFill>
                  <a:schemeClr val="tx1"/>
                </a:solidFill>
                <a:latin typeface="Arial" panose="020B0604020202020204" pitchFamily="34" charset="0"/>
                <a:cs typeface="Arial" panose="020B0604020202020204" pitchFamily="34" charset="0"/>
              </a:rPr>
              <a:t>Total de horas: 44  </a:t>
            </a:r>
            <a:r>
              <a:rPr lang="es-ES" sz="2000" b="1" dirty="0" smtClean="0">
                <a:solidFill>
                  <a:schemeClr val="tx1"/>
                </a:solidFill>
                <a:latin typeface="Arial" panose="020B0604020202020204" pitchFamily="34" charset="0"/>
                <a:cs typeface="Arial" panose="020B0604020202020204" pitchFamily="34" charset="0"/>
              </a:rPr>
              <a:t>horas     </a:t>
            </a:r>
            <a:endParaRPr lang="es-ES" sz="2000" b="1" dirty="0" smtClean="0">
              <a:solidFill>
                <a:schemeClr val="tx1"/>
              </a:solidFill>
              <a:latin typeface="Arial" panose="020B0604020202020204" pitchFamily="34" charset="0"/>
              <a:cs typeface="Arial" panose="020B0604020202020204" pitchFamily="34" charset="0"/>
            </a:endParaRPr>
          </a:p>
          <a:p>
            <a:pPr marL="0" indent="0">
              <a:buFont typeface="Wingdings 2" pitchFamily="18" charset="2"/>
              <a:buNone/>
              <a:defRPr/>
            </a:pPr>
            <a:r>
              <a:rPr lang="es-ES" sz="2000" b="1" dirty="0" smtClean="0">
                <a:solidFill>
                  <a:schemeClr val="tx1"/>
                </a:solidFill>
                <a:latin typeface="Arial" panose="020B0604020202020204" pitchFamily="34" charset="0"/>
                <a:cs typeface="Arial" panose="020B0604020202020204" pitchFamily="34" charset="0"/>
              </a:rPr>
              <a:t> </a:t>
            </a:r>
            <a:r>
              <a:rPr lang="es-ES_tradnl" sz="2000" b="1" dirty="0" smtClean="0">
                <a:solidFill>
                  <a:schemeClr val="tx1"/>
                </a:solidFill>
                <a:latin typeface="Arial" panose="020B0604020202020204" pitchFamily="34" charset="0"/>
                <a:cs typeface="Arial" panose="020B0604020202020204" pitchFamily="34" charset="0"/>
              </a:rPr>
              <a:t>FRECUENCIA</a:t>
            </a:r>
            <a:r>
              <a:rPr lang="es-ES_tradnl" sz="2000" b="1" dirty="0">
                <a:solidFill>
                  <a:schemeClr val="tx1"/>
                </a:solidFill>
                <a:latin typeface="Arial" panose="020B0604020202020204" pitchFamily="34" charset="0"/>
                <a:cs typeface="Arial" panose="020B0604020202020204" pitchFamily="34" charset="0"/>
              </a:rPr>
              <a:t>: 2</a:t>
            </a:r>
            <a:r>
              <a:rPr lang="es-ES_tradnl" sz="2000" b="1" dirty="0" smtClean="0">
                <a:solidFill>
                  <a:schemeClr val="tx1"/>
                </a:solidFill>
                <a:latin typeface="Arial" panose="020B0604020202020204" pitchFamily="34" charset="0"/>
                <a:cs typeface="Arial" panose="020B0604020202020204" pitchFamily="34" charset="0"/>
              </a:rPr>
              <a:t> </a:t>
            </a:r>
            <a:r>
              <a:rPr lang="es-ES_tradnl" sz="2000" b="1" dirty="0">
                <a:solidFill>
                  <a:schemeClr val="tx1"/>
                </a:solidFill>
                <a:latin typeface="Arial" panose="020B0604020202020204" pitchFamily="34" charset="0"/>
                <a:cs typeface="Arial" panose="020B0604020202020204" pitchFamily="34" charset="0"/>
              </a:rPr>
              <a:t>horas a la semana</a:t>
            </a:r>
            <a:r>
              <a:rPr lang="es-ES_tradnl" sz="2000" b="1" dirty="0" smtClean="0">
                <a:solidFill>
                  <a:schemeClr val="tx1"/>
                </a:solidFill>
                <a:latin typeface="Arial" panose="020B0604020202020204" pitchFamily="34" charset="0"/>
                <a:cs typeface="Arial" panose="020B0604020202020204" pitchFamily="34" charset="0"/>
              </a:rPr>
              <a:t>.</a:t>
            </a:r>
          </a:p>
          <a:p>
            <a:pPr marL="0" indent="0">
              <a:buFont typeface="Wingdings 2" pitchFamily="18" charset="2"/>
              <a:buNone/>
              <a:defRPr/>
            </a:pPr>
            <a:endParaRPr lang="es-ES" sz="2000" b="1" dirty="0"/>
          </a:p>
          <a:p>
            <a:pPr marL="0" indent="0">
              <a:buFont typeface="Wingdings 2" pitchFamily="18" charset="2"/>
              <a:buNone/>
              <a:defRPr/>
            </a:pPr>
            <a:r>
              <a:rPr lang="es-ES" b="1" dirty="0" smtClean="0"/>
              <a:t> </a:t>
            </a:r>
            <a:r>
              <a:rPr lang="es-ES" sz="2400" b="1" dirty="0">
                <a:solidFill>
                  <a:schemeClr val="tx1"/>
                </a:solidFill>
                <a:latin typeface="Arial" panose="020B0604020202020204" pitchFamily="34" charset="0"/>
                <a:cs typeface="Arial" panose="020B0604020202020204" pitchFamily="34" charset="0"/>
              </a:rPr>
              <a:t>PLAN TEMÁTICO</a:t>
            </a:r>
            <a:r>
              <a:rPr lang="es-ES" sz="2400" b="1" dirty="0" smtClean="0">
                <a:solidFill>
                  <a:schemeClr val="tx1"/>
                </a:solidFill>
                <a:latin typeface="Arial" panose="020B0604020202020204" pitchFamily="34" charset="0"/>
                <a:cs typeface="Arial" panose="020B0604020202020204" pitchFamily="34" charset="0"/>
              </a:rPr>
              <a:t>:</a:t>
            </a:r>
            <a:endParaRPr lang="es-MX" sz="2000" b="1" dirty="0" smtClean="0">
              <a:solidFill>
                <a:schemeClr val="tx1"/>
              </a:solidFill>
              <a:latin typeface="Arial" panose="020B0604020202020204" pitchFamily="34" charset="0"/>
              <a:cs typeface="Arial" panose="020B0604020202020204" pitchFamily="34" charset="0"/>
            </a:endParaRPr>
          </a:p>
          <a:p>
            <a:pPr>
              <a:defRPr/>
            </a:pPr>
            <a:r>
              <a:rPr lang="es-ES_tradnl" sz="2000" b="1" dirty="0" smtClean="0">
                <a:solidFill>
                  <a:schemeClr val="tx1"/>
                </a:solidFill>
                <a:latin typeface="Arial" panose="020B0604020202020204" pitchFamily="34" charset="0"/>
                <a:cs typeface="Arial" panose="020B0604020202020204" pitchFamily="34" charset="0"/>
              </a:rPr>
              <a:t>TEMA I Vigilancia en salud.</a:t>
            </a:r>
            <a:endParaRPr lang="es-MX" sz="2000" b="1" dirty="0" smtClean="0">
              <a:solidFill>
                <a:schemeClr val="tx1"/>
              </a:solidFill>
              <a:latin typeface="Arial" panose="020B0604020202020204" pitchFamily="34" charset="0"/>
              <a:cs typeface="Arial" panose="020B0604020202020204" pitchFamily="34" charset="0"/>
            </a:endParaRPr>
          </a:p>
          <a:p>
            <a:pPr>
              <a:defRPr/>
            </a:pPr>
            <a:r>
              <a:rPr lang="es-ES_tradnl" sz="2000" b="1" dirty="0" smtClean="0">
                <a:solidFill>
                  <a:schemeClr val="tx1"/>
                </a:solidFill>
                <a:latin typeface="Arial" panose="020B0604020202020204" pitchFamily="34" charset="0"/>
                <a:cs typeface="Arial" panose="020B0604020202020204" pitchFamily="34" charset="0"/>
              </a:rPr>
              <a:t>TEMA II Vigilancia ambiental.</a:t>
            </a:r>
          </a:p>
          <a:p>
            <a:pPr>
              <a:defRPr/>
            </a:pPr>
            <a:r>
              <a:rPr lang="es-ES_tradnl" sz="2000" b="1" dirty="0" smtClean="0">
                <a:solidFill>
                  <a:schemeClr val="tx1"/>
                </a:solidFill>
                <a:latin typeface="Arial" panose="020B0604020202020204" pitchFamily="34" charset="0"/>
                <a:cs typeface="Arial" panose="020B0604020202020204" pitchFamily="34" charset="0"/>
              </a:rPr>
              <a:t>TEMA III Sistema de vigilancia en la APS.</a:t>
            </a:r>
          </a:p>
          <a:p>
            <a:pPr marL="0" indent="0">
              <a:buNone/>
              <a:defRPr/>
            </a:pPr>
            <a:endParaRPr lang="es-ES_tradnl" sz="2000" b="1" dirty="0" smtClean="0">
              <a:solidFill>
                <a:schemeClr val="tx1"/>
              </a:solidFill>
              <a:latin typeface="Arial" panose="020B0604020202020204" pitchFamily="34" charset="0"/>
              <a:cs typeface="Arial" panose="020B0604020202020204" pitchFamily="34" charset="0"/>
            </a:endParaRPr>
          </a:p>
          <a:p>
            <a:pPr marL="0" indent="0">
              <a:buNone/>
              <a:defRPr/>
            </a:pPr>
            <a:r>
              <a:rPr lang="es-ES_tradnl" sz="2000" b="1" dirty="0" smtClean="0">
                <a:solidFill>
                  <a:schemeClr val="tx1"/>
                </a:solidFill>
                <a:latin typeface="Arial" panose="020B0604020202020204" pitchFamily="34" charset="0"/>
                <a:cs typeface="Arial" panose="020B0604020202020204" pitchFamily="34" charset="0"/>
              </a:rPr>
              <a:t>EVALUCIÓN FINAL: </a:t>
            </a:r>
            <a:r>
              <a:rPr lang="es-ES_tradnl" sz="2000" b="1" dirty="0" smtClean="0">
                <a:solidFill>
                  <a:schemeClr val="tx1"/>
                </a:solidFill>
                <a:latin typeface="Arial" panose="020B0604020202020204" pitchFamily="34" charset="0"/>
                <a:cs typeface="Arial" panose="020B0604020202020204" pitchFamily="34" charset="0"/>
              </a:rPr>
              <a:t>Entrega de Trabajo Final.Revisión bibliográfica. Fecha de entrega 23/5/2022 en el Departamento de Ciencias Clínicas.</a:t>
            </a:r>
            <a:endParaRPr lang="es-ES_tradnl" sz="2000" b="1" dirty="0" smtClean="0">
              <a:solidFill>
                <a:schemeClr val="tx1"/>
              </a:solidFill>
              <a:latin typeface="Arial" panose="020B0604020202020204" pitchFamily="34" charset="0"/>
              <a:cs typeface="Arial" panose="020B0604020202020204" pitchFamily="34" charset="0"/>
            </a:endParaRPr>
          </a:p>
          <a:p>
            <a:pPr>
              <a:defRPr/>
            </a:pPr>
            <a:endParaRPr lang="es-MX" sz="2000" b="1" dirty="0" smtClean="0">
              <a:solidFill>
                <a:schemeClr val="tx1"/>
              </a:solidFill>
              <a:latin typeface="Arial" panose="020B0604020202020204" pitchFamily="34" charset="0"/>
              <a:cs typeface="Arial" panose="020B0604020202020204" pitchFamily="34" charset="0"/>
            </a:endParaRPr>
          </a:p>
          <a:p>
            <a:pPr>
              <a:defRPr/>
            </a:pPr>
            <a:endParaRPr lang="es-MX" sz="2000" b="1" dirty="0" smtClean="0">
              <a:solidFill>
                <a:schemeClr val="tx1"/>
              </a:solidFill>
              <a:latin typeface="Arial" panose="020B0604020202020204" pitchFamily="34" charset="0"/>
              <a:cs typeface="Arial" panose="020B0604020202020204" pitchFamily="34" charset="0"/>
            </a:endParaRPr>
          </a:p>
          <a:p>
            <a:pPr marL="0" indent="0">
              <a:buFont typeface="Wingdings 2" pitchFamily="18" charset="2"/>
              <a:buNone/>
              <a:defRPr/>
            </a:pPr>
            <a:endParaRPr lang="es-MX" b="1" dirty="0"/>
          </a:p>
        </p:txBody>
      </p:sp>
    </p:spTree>
    <p:extLst>
      <p:ext uri="{BB962C8B-B14F-4D97-AF65-F5344CB8AC3E}">
        <p14:creationId xmlns:p14="http://schemas.microsoft.com/office/powerpoint/2010/main" val="198292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6400" y="1448875"/>
            <a:ext cx="11684000" cy="461665"/>
          </a:xfrm>
          <a:prstGeom prst="rect">
            <a:avLst/>
          </a:prstGeom>
        </p:spPr>
        <p:txBody>
          <a:bodyPr>
            <a:spAutoFit/>
          </a:bodyPr>
          <a:lstStyle/>
          <a:p>
            <a:pPr algn="ctr">
              <a:defRPr/>
            </a:pPr>
            <a:r>
              <a:rPr lang="es-ES" sz="2400" b="1" dirty="0">
                <a:solidFill>
                  <a:prstClr val="black"/>
                </a:solidFill>
                <a:effectLst>
                  <a:outerShdw blurRad="38100" dist="38100" dir="2700000" algn="tl">
                    <a:srgbClr val="000000">
                      <a:alpha val="43137"/>
                    </a:srgbClr>
                  </a:outerShdw>
                  <a:reflection blurRad="12700" stA="48000" endA="300" endPos="55000" dir="5400000" sy="-90000" algn="bl" rotWithShape="0"/>
                </a:effectLst>
                <a:latin typeface="Arial" panose="020B0604020202020204" pitchFamily="34" charset="0"/>
                <a:cs typeface="Arial" pitchFamily="34" charset="0"/>
              </a:rPr>
              <a:t> </a:t>
            </a:r>
            <a:r>
              <a:rPr lang="es-ES" sz="2400" b="1" dirty="0">
                <a:solidFill>
                  <a:prstClr val="black"/>
                </a:solidFill>
                <a:effectLst>
                  <a:reflection blurRad="12700" stA="48000" endA="300" endPos="55000" dir="5400000" sy="-90000" algn="bl" rotWithShape="0"/>
                </a:effectLst>
                <a:latin typeface="Arial" panose="020B0604020202020204" pitchFamily="34" charset="0"/>
                <a:cs typeface="Arial" pitchFamily="34" charset="0"/>
              </a:rPr>
              <a:t>.</a:t>
            </a:r>
            <a:r>
              <a:rPr lang="es-ES" sz="2400" dirty="0">
                <a:solidFill>
                  <a:prstClr val="black"/>
                </a:solidFill>
                <a:effectLst>
                  <a:reflection blurRad="12700" stA="48000" endA="300" endPos="55000" dir="5400000" sy="-90000" algn="bl" rotWithShape="0"/>
                </a:effectLst>
                <a:latin typeface="Garamond"/>
              </a:rPr>
              <a:t> </a:t>
            </a:r>
            <a:endParaRPr lang="es-MX" dirty="0">
              <a:latin typeface="Arial" panose="020B0604020202020204" pitchFamily="34" charset="0"/>
            </a:endParaRPr>
          </a:p>
        </p:txBody>
      </p:sp>
      <p:sp>
        <p:nvSpPr>
          <p:cNvPr id="5" name="Rectángulo 4"/>
          <p:cNvSpPr/>
          <p:nvPr/>
        </p:nvSpPr>
        <p:spPr>
          <a:xfrm>
            <a:off x="609601" y="151328"/>
            <a:ext cx="10566400" cy="5478423"/>
          </a:xfrm>
          <a:prstGeom prst="rect">
            <a:avLst/>
          </a:prstGeom>
        </p:spPr>
        <p:txBody>
          <a:bodyPr>
            <a:spAutoFit/>
          </a:bodyPr>
          <a:lstStyle/>
          <a:p>
            <a:pPr>
              <a:defRPr/>
            </a:pPr>
            <a:endParaRPr lang="es-ES" sz="3600" b="1" cap="all" dirty="0" smtClean="0">
              <a:solidFill>
                <a:prstClr val="black"/>
              </a:solidFill>
              <a:effectLst>
                <a:reflection blurRad="12700" stA="48000" endA="300" endPos="55000" dir="5400000" sy="-90000" algn="bl" rotWithShape="0"/>
              </a:effectLst>
              <a:latin typeface="Arial" panose="020B0604020202020204" pitchFamily="34" charset="0"/>
              <a:cs typeface="Arial" pitchFamily="34" charset="0"/>
            </a:endParaRPr>
          </a:p>
          <a:p>
            <a:pPr>
              <a:defRPr/>
            </a:pPr>
            <a:endParaRPr lang="es-ES" sz="3600" b="1" cap="all" dirty="0" smtClean="0">
              <a:solidFill>
                <a:prstClr val="black"/>
              </a:solidFill>
              <a:effectLst>
                <a:reflection blurRad="12700" stA="48000" endA="300" endPos="55000" dir="5400000" sy="-90000" algn="bl" rotWithShape="0"/>
              </a:effectLst>
              <a:latin typeface="Arial" panose="020B0604020202020204" pitchFamily="34" charset="0"/>
              <a:cs typeface="Arial" pitchFamily="34" charset="0"/>
            </a:endParaRPr>
          </a:p>
          <a:p>
            <a:pPr>
              <a:defRPr/>
            </a:pPr>
            <a:r>
              <a:rPr lang="es-ES" sz="3600" b="1" cap="all" dirty="0" smtClean="0">
                <a:solidFill>
                  <a:prstClr val="black"/>
                </a:solidFill>
                <a:effectLst>
                  <a:reflection blurRad="12700" stA="48000" endA="300" endPos="55000" dir="5400000" sy="-90000" algn="bl" rotWithShape="0"/>
                </a:effectLst>
                <a:latin typeface="Arial" panose="020B0604020202020204" pitchFamily="34" charset="0"/>
                <a:cs typeface="Arial" pitchFamily="34" charset="0"/>
              </a:rPr>
              <a:t>Tema I</a:t>
            </a:r>
            <a:endParaRPr lang="es-ES" sz="3600" b="1" cap="all" dirty="0">
              <a:solidFill>
                <a:prstClr val="black"/>
              </a:solidFill>
              <a:effectLst>
                <a:reflection blurRad="12700" stA="48000" endA="300" endPos="55000" dir="5400000" sy="-90000" algn="bl" rotWithShape="0"/>
              </a:effectLst>
              <a:latin typeface="Arial" panose="020B0604020202020204" pitchFamily="34" charset="0"/>
              <a:cs typeface="Arial" pitchFamily="34" charset="0"/>
            </a:endParaRPr>
          </a:p>
          <a:p>
            <a:pPr>
              <a:defRPr/>
            </a:pPr>
            <a:endParaRPr lang="es-ES" sz="3600" b="1" cap="all" dirty="0" smtClean="0">
              <a:solidFill>
                <a:prstClr val="black"/>
              </a:solidFill>
              <a:effectLst>
                <a:reflection blurRad="12700" stA="48000" endA="300" endPos="55000" dir="5400000" sy="-90000" algn="bl" rotWithShape="0"/>
              </a:effectLst>
              <a:latin typeface="Arial" panose="020B0604020202020204" pitchFamily="34" charset="0"/>
              <a:cs typeface="Arial" pitchFamily="34" charset="0"/>
            </a:endParaRPr>
          </a:p>
          <a:p>
            <a:pPr>
              <a:defRPr/>
            </a:pPr>
            <a:endParaRPr lang="es-ES" sz="2000" b="1" dirty="0" smtClean="0">
              <a:solidFill>
                <a:prstClr val="black"/>
              </a:solidFill>
              <a:effectLst>
                <a:reflection blurRad="12700" stA="48000" endA="300" endPos="55000" dir="5400000" sy="-90000" algn="bl" rotWithShape="0"/>
              </a:effectLst>
              <a:latin typeface="Arial" panose="020B0604020202020204" pitchFamily="34" charset="0"/>
              <a:cs typeface="Arial" pitchFamily="34" charset="0"/>
            </a:endParaRPr>
          </a:p>
          <a:p>
            <a:pPr>
              <a:defRPr/>
            </a:pPr>
            <a:r>
              <a:rPr lang="es-ES" sz="4000" b="1" dirty="0" smtClean="0">
                <a:solidFill>
                  <a:prstClr val="black"/>
                </a:solidFill>
                <a:effectLst>
                  <a:reflection blurRad="12700" stA="48000" endA="300" endPos="55000" dir="5400000" sy="-90000" algn="bl" rotWithShape="0"/>
                </a:effectLst>
                <a:latin typeface="Arial" panose="020B0604020202020204" pitchFamily="34" charset="0"/>
                <a:cs typeface="Arial" pitchFamily="34" charset="0"/>
              </a:rPr>
              <a:t> </a:t>
            </a:r>
            <a:r>
              <a:rPr lang="es-ES_tradnl" sz="4000" b="1" dirty="0" smtClean="0">
                <a:latin typeface="Arial" panose="020B0604020202020204" pitchFamily="34" charset="0"/>
              </a:rPr>
              <a:t> </a:t>
            </a:r>
            <a:r>
              <a:rPr lang="es-ES_tradnl" sz="4400" b="1" dirty="0" smtClean="0">
                <a:latin typeface="Arial" panose="020B0604020202020204" pitchFamily="34" charset="0"/>
              </a:rPr>
              <a:t>Vigilancia en salud</a:t>
            </a:r>
            <a:endParaRPr lang="es-ES_tradnl" sz="4400" b="1" dirty="0">
              <a:latin typeface="Arial" panose="020B0604020202020204" pitchFamily="34" charset="0"/>
            </a:endParaRPr>
          </a:p>
          <a:p>
            <a:pPr>
              <a:defRPr/>
            </a:pPr>
            <a:endParaRPr lang="es-ES_tradnl" sz="4400" b="1" dirty="0">
              <a:latin typeface="Arial" panose="020B0604020202020204" pitchFamily="34" charset="0"/>
            </a:endParaRPr>
          </a:p>
          <a:p>
            <a:pPr>
              <a:defRPr/>
            </a:pPr>
            <a:endParaRPr lang="es-ES_tradnl" sz="2400" b="1" dirty="0">
              <a:latin typeface="Arial" panose="020B0604020202020204" pitchFamily="34" charset="0"/>
            </a:endParaRPr>
          </a:p>
          <a:p>
            <a:pPr>
              <a:defRPr/>
            </a:pPr>
            <a:endParaRPr lang="es-ES" sz="1600" b="1" dirty="0">
              <a:latin typeface="Arial" panose="020B0604020202020204" pitchFamily="34" charset="0"/>
            </a:endParaRPr>
          </a:p>
          <a:p>
            <a:pPr>
              <a:defRPr/>
            </a:pPr>
            <a:endParaRPr lang="es-MX" sz="1800" dirty="0">
              <a:latin typeface="Arial" panose="020B0604020202020204" pitchFamily="34" charset="0"/>
            </a:endParaRPr>
          </a:p>
          <a:p>
            <a:pPr>
              <a:defRPr/>
            </a:pPr>
            <a:endParaRPr lang="es-ES" sz="2000" b="1" dirty="0">
              <a:solidFill>
                <a:prstClr val="black"/>
              </a:solidFill>
              <a:effectLst>
                <a:reflection blurRad="12700" stA="48000" endA="300" endPos="55000" dir="5400000" sy="-90000" algn="bl" rotWithShape="0"/>
              </a:effectLst>
              <a:latin typeface="Arial" panose="020B0604020202020204" pitchFamily="34" charset="0"/>
              <a:cs typeface="Arial" pitchFamily="34" charset="0"/>
            </a:endParaRPr>
          </a:p>
          <a:p>
            <a:pPr>
              <a:defRPr/>
            </a:pPr>
            <a:endParaRPr lang="es-ES" sz="2000" b="1" dirty="0">
              <a:solidFill>
                <a:prstClr val="black"/>
              </a:solidFill>
              <a:effectLst>
                <a:reflection blurRad="12700" stA="48000" endA="300" endPos="55000" dir="5400000" sy="-90000" algn="bl" rotWithShape="0"/>
              </a:effectLst>
              <a:latin typeface="Arial" panose="020B0604020202020204" pitchFamily="34" charset="0"/>
              <a:cs typeface="Arial" pitchFamily="34" charset="0"/>
            </a:endParaRPr>
          </a:p>
        </p:txBody>
      </p:sp>
      <p:pic>
        <p:nvPicPr>
          <p:cNvPr id="18436" name="Imagen 5"/>
          <p:cNvPicPr>
            <a:picLocks noChangeAspect="1"/>
          </p:cNvPicPr>
          <p:nvPr/>
        </p:nvPicPr>
        <p:blipFill>
          <a:blip r:embed="rId2"/>
          <a:srcRect/>
          <a:stretch>
            <a:fillRect/>
          </a:stretch>
        </p:blipFill>
        <p:spPr bwMode="auto">
          <a:xfrm>
            <a:off x="8819555" y="4399395"/>
            <a:ext cx="3629891" cy="2458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6726" y="3117273"/>
            <a:ext cx="9730854" cy="3046988"/>
          </a:xfrm>
          <a:prstGeom prst="rect">
            <a:avLst/>
          </a:prstGeom>
          <a:noFill/>
          <a:ln w="57150">
            <a:solidFill>
              <a:schemeClr val="tx1"/>
            </a:solidFill>
          </a:ln>
        </p:spPr>
        <p:txBody>
          <a:bodyPr wrap="square" rtlCol="0">
            <a:spAutoFit/>
          </a:bodyPr>
          <a:lstStyle/>
          <a:p>
            <a:pPr algn="just"/>
            <a:endParaRPr lang="es-ES" sz="2400" dirty="0">
              <a:latin typeface="Arial" panose="020B0604020202020204" pitchFamily="34" charset="0"/>
              <a:cs typeface="Arial" panose="020B0604020202020204" pitchFamily="34" charset="0"/>
            </a:endParaRPr>
          </a:p>
          <a:p>
            <a:r>
              <a:rPr lang="es-ES" sz="2400" b="1" dirty="0" smtClean="0">
                <a:latin typeface="Arial" panose="020B0604020202020204" pitchFamily="34" charset="0"/>
                <a:cs typeface="Arial" panose="020B0604020202020204" pitchFamily="34" charset="0"/>
              </a:rPr>
              <a:t>OBJETIVOS:</a:t>
            </a:r>
            <a:r>
              <a:rPr lang="es-ES" sz="2400" dirty="0" smtClean="0">
                <a:latin typeface="Arial" panose="020B0604020202020204" pitchFamily="34" charset="0"/>
                <a:cs typeface="Arial" panose="020B0604020202020204" pitchFamily="34" charset="0"/>
              </a:rPr>
              <a:t>-</a:t>
            </a:r>
            <a:r>
              <a:rPr lang="es-ES" sz="2400" dirty="0"/>
              <a:t>Enunciar el concepto de vigilancia en salud. Determinar la importancia del sistema de vigilancia en el nivel primario de atención. Conocer los subsistemas que integran el sistema de vigilancia epidemiológica. Conocer los componentes táctico, estratégico y evaluativo del sistema. Conocer los sucesos que se deben tener en cuenta para la</a:t>
            </a:r>
            <a:r>
              <a:rPr lang="es-ES" sz="2400" b="1" dirty="0"/>
              <a:t> </a:t>
            </a:r>
            <a:r>
              <a:rPr lang="es-ES" sz="2400" dirty="0"/>
              <a:t>vigilancia.</a:t>
            </a:r>
            <a:endParaRPr lang="pt-BR" sz="2400" dirty="0"/>
          </a:p>
          <a:p>
            <a:endParaRPr lang="es-ES" sz="2400" b="1" dirty="0" smtClean="0">
              <a:latin typeface="Arial" panose="020B0604020202020204" pitchFamily="34" charset="0"/>
              <a:cs typeface="Arial" panose="020B0604020202020204" pitchFamily="34" charset="0"/>
            </a:endParaRPr>
          </a:p>
        </p:txBody>
      </p:sp>
      <p:sp>
        <p:nvSpPr>
          <p:cNvPr id="3" name="CuadroTexto 1"/>
          <p:cNvSpPr txBox="1"/>
          <p:nvPr/>
        </p:nvSpPr>
        <p:spPr>
          <a:xfrm>
            <a:off x="726726" y="1409224"/>
            <a:ext cx="9730854" cy="1938992"/>
          </a:xfrm>
          <a:prstGeom prst="rect">
            <a:avLst/>
          </a:prstGeom>
          <a:noFill/>
          <a:ln w="57150">
            <a:solidFill>
              <a:schemeClr val="tx1"/>
            </a:solidFill>
          </a:ln>
        </p:spPr>
        <p:txBody>
          <a:bodyPr wrap="square" rtlCol="0">
            <a:spAutoFit/>
          </a:bodyPr>
          <a:lstStyle/>
          <a:p>
            <a:pPr algn="just"/>
            <a:r>
              <a:rPr lang="es-ES" sz="2400" b="1" dirty="0" smtClean="0">
                <a:latin typeface="Arial" panose="020B0604020202020204" pitchFamily="34" charset="0"/>
                <a:cs typeface="Arial" panose="020B0604020202020204" pitchFamily="34" charset="0"/>
              </a:rPr>
              <a:t>SUMARIO: </a:t>
            </a:r>
            <a:r>
              <a:rPr lang="es-ES" sz="2400" dirty="0" smtClean="0"/>
              <a:t>Concepto </a:t>
            </a:r>
            <a:r>
              <a:rPr lang="es-ES" sz="2400" dirty="0"/>
              <a:t>de vigilancia en salud. Tipos. Importancia y etapas del sistema de vigilancia. Subsistemas que integran el sistema de vigilancia en salud. Componentes táctico, estratégico y evaluativo del sistema.</a:t>
            </a:r>
            <a:r>
              <a:rPr lang="es-ES" sz="2400" b="1" dirty="0"/>
              <a:t> </a:t>
            </a:r>
            <a:r>
              <a:rPr lang="es-ES" sz="2400" dirty="0"/>
              <a:t>Sucesos que se deben tener en cuenta para la</a:t>
            </a:r>
            <a:r>
              <a:rPr lang="es-ES" sz="2400" b="1" dirty="0"/>
              <a:t> </a:t>
            </a:r>
            <a:r>
              <a:rPr lang="es-ES" sz="2400" dirty="0"/>
              <a:t>vigilancia.</a:t>
            </a:r>
            <a:r>
              <a:rPr lang="es-ES" sz="2400" b="1" dirty="0"/>
              <a:t> </a:t>
            </a:r>
            <a:endParaRPr lang="pt-BR" sz="2400" dirty="0"/>
          </a:p>
          <a:p>
            <a:pPr algn="just"/>
            <a:endParaRPr lang="es-ES" sz="2400" dirty="0">
              <a:latin typeface="Arial" panose="020B0604020202020204" pitchFamily="34" charset="0"/>
              <a:cs typeface="Arial" panose="020B0604020202020204" pitchFamily="34" charset="0"/>
            </a:endParaRPr>
          </a:p>
        </p:txBody>
      </p:sp>
      <p:pic>
        <p:nvPicPr>
          <p:cNvPr id="4" name="Picture 8" descr="libros_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15612" y="4846061"/>
            <a:ext cx="1476375" cy="1700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15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427018" y="4343400"/>
            <a:ext cx="9245600" cy="685800"/>
          </a:xfrm>
        </p:spPr>
        <p:txBody>
          <a:bodyPr>
            <a:normAutofit fontScale="90000"/>
          </a:bodyPr>
          <a:lstStyle/>
          <a:p>
            <a:pPr eaLnBrk="1" hangingPunct="1"/>
            <a:r>
              <a:rPr lang="es-ES" b="1" dirty="0" smtClean="0">
                <a:solidFill>
                  <a:schemeClr val="tx1"/>
                </a:solidFill>
                <a:effectLst>
                  <a:outerShdw blurRad="38100" dist="38100" dir="2700000" algn="tl">
                    <a:srgbClr val="000000">
                      <a:alpha val="43137"/>
                    </a:srgbClr>
                  </a:outerShdw>
                </a:effectLst>
                <a:latin typeface="Arial" charset="0"/>
                <a:cs typeface="Arial" charset="0"/>
              </a:rPr>
              <a:t>¿Qué se entiende por vigilancia en salud  ? </a:t>
            </a:r>
          </a:p>
        </p:txBody>
      </p:sp>
      <p:sp>
        <p:nvSpPr>
          <p:cNvPr id="2" name="Flecha a la derecha con muesca 1"/>
          <p:cNvSpPr/>
          <p:nvPr/>
        </p:nvSpPr>
        <p:spPr>
          <a:xfrm rot="5400000">
            <a:off x="5739245" y="3427846"/>
            <a:ext cx="713509" cy="812800"/>
          </a:xfrm>
          <a:prstGeom prst="notched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120" y="1219200"/>
            <a:ext cx="2770043" cy="225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p:txBody>
          <a:bodyPr>
            <a:normAutofit/>
          </a:bodyPr>
          <a:lstStyle/>
          <a:p>
            <a:pPr algn="l"/>
            <a:r>
              <a:rPr lang="es-MX" sz="1800" b="1" dirty="0" smtClean="0">
                <a:solidFill>
                  <a:schemeClr val="tx1"/>
                </a:solidFill>
                <a:latin typeface="Arial" charset="0"/>
                <a:cs typeface="Arial" charset="0"/>
              </a:rPr>
              <a:t/>
            </a:r>
            <a:br>
              <a:rPr lang="es-MX" sz="1800" b="1" dirty="0" smtClean="0">
                <a:solidFill>
                  <a:schemeClr val="tx1"/>
                </a:solidFill>
                <a:latin typeface="Arial" charset="0"/>
                <a:cs typeface="Arial" charset="0"/>
              </a:rPr>
            </a:br>
            <a:r>
              <a:rPr lang="es-MX" sz="1800" b="1" dirty="0" smtClean="0">
                <a:solidFill>
                  <a:schemeClr val="tx1"/>
                </a:solidFill>
                <a:latin typeface="Arial" charset="0"/>
                <a:cs typeface="Arial" charset="0"/>
              </a:rPr>
              <a:t>                                                    </a:t>
            </a:r>
            <a:r>
              <a:rPr lang="es-MX" sz="3600" b="1" dirty="0" smtClean="0">
                <a:solidFill>
                  <a:schemeClr val="tx1"/>
                </a:solidFill>
                <a:latin typeface="Arial" pitchFamily="34" charset="0"/>
                <a:cs typeface="Arial" pitchFamily="34" charset="0"/>
              </a:rPr>
              <a:t>Vigilancia </a:t>
            </a:r>
            <a:r>
              <a:rPr lang="es-MX" sz="3600" b="1" dirty="0">
                <a:solidFill>
                  <a:schemeClr val="tx1"/>
                </a:solidFill>
                <a:latin typeface="Arial" pitchFamily="34" charset="0"/>
                <a:cs typeface="Arial" pitchFamily="34" charset="0"/>
              </a:rPr>
              <a:t>en salud:</a:t>
            </a:r>
            <a:endParaRPr lang="es-MX" sz="3600" dirty="0" smtClean="0">
              <a:solidFill>
                <a:schemeClr val="tx1"/>
              </a:solidFill>
              <a:latin typeface="Arial" charset="0"/>
              <a:cs typeface="Arial" charset="0"/>
            </a:endParaRPr>
          </a:p>
        </p:txBody>
      </p:sp>
      <p:sp>
        <p:nvSpPr>
          <p:cNvPr id="23555" name="Marcador de contenido 2"/>
          <p:cNvSpPr>
            <a:spLocks noGrp="1"/>
          </p:cNvSpPr>
          <p:nvPr>
            <p:ph idx="1"/>
          </p:nvPr>
        </p:nvSpPr>
        <p:spPr>
          <a:xfrm>
            <a:off x="1603264" y="2725715"/>
            <a:ext cx="9798819" cy="2872076"/>
          </a:xfrm>
        </p:spPr>
        <p:txBody>
          <a:bodyPr>
            <a:normAutofit/>
          </a:bodyPr>
          <a:lstStyle/>
          <a:p>
            <a:pPr marL="0" indent="0" algn="just">
              <a:buNone/>
            </a:pPr>
            <a:r>
              <a:rPr lang="es-ES" sz="2800" dirty="0">
                <a:solidFill>
                  <a:schemeClr val="tx1"/>
                </a:solidFill>
              </a:rPr>
              <a:t>Se define como el seguimiento, recolección sistemática, análisis e interpretación de datos sobre eventos de salud o condiciones relacionadas para ser utilizados en la planificación , implementación y evaluación de programas de salud, incluyendo como elemento básico la diseminación de dicha información a los que necesiten conocerla.</a:t>
            </a:r>
            <a:endParaRPr lang="pt-BR" sz="2800" dirty="0">
              <a:solidFill>
                <a:schemeClr val="tx1"/>
              </a:solidFill>
            </a:endParaRPr>
          </a:p>
          <a:p>
            <a:pPr marL="0" indent="0" algn="just" eaLnBrk="1" hangingPunct="1">
              <a:buFont typeface="Wingdings 2" pitchFamily="18" charset="2"/>
              <a:buNone/>
            </a:pPr>
            <a:endParaRPr lang="es-MX" b="1" dirty="0" smtClean="0">
              <a:solidFill>
                <a:schemeClr val="tx1"/>
              </a:solidFill>
              <a:latin typeface="Arial" pitchFamily="34" charset="0"/>
              <a:cs typeface="Arial" pitchFamily="34" charset="0"/>
            </a:endParaRPr>
          </a:p>
        </p:txBody>
      </p:sp>
      <p:sp>
        <p:nvSpPr>
          <p:cNvPr id="23557" name="Rectangle 6"/>
          <p:cNvSpPr>
            <a:spLocks noChangeArrowheads="1"/>
          </p:cNvSpPr>
          <p:nvPr/>
        </p:nvSpPr>
        <p:spPr bwMode="auto">
          <a:xfrm rot="-2804142">
            <a:off x="118614" y="2645572"/>
            <a:ext cx="1960271" cy="461665"/>
          </a:xfrm>
          <a:prstGeom prst="rect">
            <a:avLst/>
          </a:prstGeom>
          <a:solidFill>
            <a:schemeClr val="bg1"/>
          </a:solidFill>
          <a:ln w="9525">
            <a:noFill/>
            <a:miter lim="800000"/>
            <a:headEnd/>
            <a:tailEnd/>
          </a:ln>
        </p:spPr>
        <p:txBody>
          <a:bodyPr wrap="square">
            <a:spAutoFit/>
          </a:bodyPr>
          <a:lstStyle/>
          <a:p>
            <a:pPr eaLnBrk="1" hangingPunct="1"/>
            <a:r>
              <a:rPr lang="es-ES" sz="2400" b="1" dirty="0" smtClean="0">
                <a:latin typeface="Constantia" pitchFamily="18" charset="0"/>
              </a:rPr>
              <a:t>Concepto</a:t>
            </a:r>
            <a:endParaRPr lang="es-ES" sz="2400" b="1" dirty="0">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8320" y="2798618"/>
            <a:ext cx="11155680" cy="3438410"/>
          </a:xfrm>
          <a:ln w="57150">
            <a:solidFill>
              <a:schemeClr val="tx1"/>
            </a:solidFill>
          </a:ln>
        </p:spPr>
        <p:txBody>
          <a:bodyPr>
            <a:normAutofit lnSpcReduction="10000"/>
          </a:bodyPr>
          <a:lstStyle/>
          <a:p>
            <a:pPr>
              <a:buNone/>
            </a:pPr>
            <a:r>
              <a:rPr lang="es-ES" sz="2800" dirty="0" smtClean="0">
                <a:solidFill>
                  <a:schemeClr val="tx1"/>
                </a:solidFill>
              </a:rPr>
              <a:t>-</a:t>
            </a:r>
            <a:r>
              <a:rPr lang="es-ES" dirty="0" smtClean="0">
                <a:solidFill>
                  <a:schemeClr val="tx1"/>
                </a:solidFill>
              </a:rPr>
              <a:t>Permiten conocer la situación de los problemas de salud</a:t>
            </a:r>
          </a:p>
          <a:p>
            <a:pPr>
              <a:buNone/>
            </a:pPr>
            <a:r>
              <a:rPr lang="es-ES" dirty="0" smtClean="0">
                <a:solidFill>
                  <a:schemeClr val="tx1"/>
                </a:solidFill>
              </a:rPr>
              <a:t>-Proveen los datos necesarios sobre diferentes factores complejos que intervienen en la ocurrencia de distintos problemas de salud</a:t>
            </a:r>
          </a:p>
          <a:p>
            <a:pPr>
              <a:buNone/>
            </a:pPr>
            <a:r>
              <a:rPr lang="es-ES" dirty="0" smtClean="0">
                <a:solidFill>
                  <a:schemeClr val="tx1"/>
                </a:solidFill>
              </a:rPr>
              <a:t>-Facilitan </a:t>
            </a:r>
            <a:r>
              <a:rPr lang="es-ES" dirty="0">
                <a:solidFill>
                  <a:schemeClr val="tx1"/>
                </a:solidFill>
              </a:rPr>
              <a:t>la formulación de orientaciones sobre bases objetivas, con el fin de prevenir y controlar los problemas de salud</a:t>
            </a:r>
            <a:r>
              <a:rPr lang="es-ES" dirty="0" smtClean="0">
                <a:solidFill>
                  <a:schemeClr val="tx1"/>
                </a:solidFill>
              </a:rPr>
              <a:t>.</a:t>
            </a:r>
          </a:p>
          <a:p>
            <a:pPr>
              <a:buNone/>
            </a:pPr>
            <a:r>
              <a:rPr lang="es-ES" dirty="0" smtClean="0">
                <a:solidFill>
                  <a:schemeClr val="tx1"/>
                </a:solidFill>
              </a:rPr>
              <a:t>-Permiten prevenir y actuar con más precisión y efectividad en las acciones frente a brotes epidémicos y epizoóticos.</a:t>
            </a:r>
          </a:p>
          <a:p>
            <a:pPr>
              <a:buNone/>
            </a:pPr>
            <a:r>
              <a:rPr lang="es-ES" dirty="0" smtClean="0">
                <a:solidFill>
                  <a:schemeClr val="tx1"/>
                </a:solidFill>
              </a:rPr>
              <a:t>-Facilitan la toma de decisiones de los niveles ejecutivos de las instituciones de salud y del gobierno.</a:t>
            </a:r>
          </a:p>
        </p:txBody>
      </p:sp>
      <p:sp>
        <p:nvSpPr>
          <p:cNvPr id="2" name="Título 1"/>
          <p:cNvSpPr>
            <a:spLocks noGrp="1"/>
          </p:cNvSpPr>
          <p:nvPr>
            <p:ph type="title"/>
          </p:nvPr>
        </p:nvSpPr>
        <p:spPr>
          <a:xfrm>
            <a:off x="1930400" y="900545"/>
            <a:ext cx="8026400" cy="1468582"/>
          </a:xfrm>
          <a:ln w="76200">
            <a:solidFill>
              <a:schemeClr val="tx1"/>
            </a:solidFill>
          </a:ln>
        </p:spPr>
        <p:txBody>
          <a:bodyPr>
            <a:normAutofit/>
          </a:bodyPr>
          <a:lstStyle/>
          <a:p>
            <a:r>
              <a:rPr lang="es-ES" sz="3600" b="1" dirty="0" smtClean="0">
                <a:solidFill>
                  <a:schemeClr val="tx1"/>
                </a:solidFill>
              </a:rPr>
              <a:t>Importancia del sistema de vigilancia en salud</a:t>
            </a:r>
            <a:endParaRPr lang="es-ES" sz="3600" b="1" dirty="0">
              <a:solidFill>
                <a:schemeClr val="tx1"/>
              </a:solidFill>
            </a:endParaRPr>
          </a:p>
        </p:txBody>
      </p:sp>
    </p:spTree>
    <p:extLst>
      <p:ext uri="{BB962C8B-B14F-4D97-AF65-F5344CB8AC3E}">
        <p14:creationId xmlns:p14="http://schemas.microsoft.com/office/powerpoint/2010/main" val="2162330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Marcador de contenido 2"/>
          <p:cNvSpPr>
            <a:spLocks noGrp="1"/>
          </p:cNvSpPr>
          <p:nvPr>
            <p:ph idx="4294967295"/>
          </p:nvPr>
        </p:nvSpPr>
        <p:spPr>
          <a:xfrm>
            <a:off x="1199804" y="2538461"/>
            <a:ext cx="9879012" cy="3451225"/>
          </a:xfrm>
          <a:ln w="57150">
            <a:solidFill>
              <a:schemeClr val="tx1"/>
            </a:solidFill>
          </a:ln>
        </p:spPr>
        <p:txBody>
          <a:bodyPr>
            <a:normAutofit lnSpcReduction="10000"/>
          </a:bodyPr>
          <a:lstStyle/>
          <a:p>
            <a:pPr lvl="0"/>
            <a:r>
              <a:rPr lang="es-ES" sz="2800" dirty="0">
                <a:solidFill>
                  <a:schemeClr val="tx1"/>
                </a:solidFill>
              </a:rPr>
              <a:t>Sistema de registro adecuado </a:t>
            </a:r>
            <a:endParaRPr lang="pt-BR" sz="2800" dirty="0">
              <a:solidFill>
                <a:schemeClr val="tx1"/>
              </a:solidFill>
            </a:endParaRPr>
          </a:p>
          <a:p>
            <a:pPr lvl="0"/>
            <a:r>
              <a:rPr lang="es-ES" sz="2800" dirty="0">
                <a:solidFill>
                  <a:schemeClr val="tx1"/>
                </a:solidFill>
              </a:rPr>
              <a:t>Búsqueda activa de información</a:t>
            </a:r>
            <a:endParaRPr lang="pt-BR" sz="2800" dirty="0">
              <a:solidFill>
                <a:schemeClr val="tx1"/>
              </a:solidFill>
            </a:endParaRPr>
          </a:p>
          <a:p>
            <a:pPr lvl="0"/>
            <a:r>
              <a:rPr lang="es-ES" sz="2800" dirty="0">
                <a:solidFill>
                  <a:schemeClr val="tx1"/>
                </a:solidFill>
              </a:rPr>
              <a:t>Plena conciencia de las autoridades de salud</a:t>
            </a:r>
            <a:endParaRPr lang="pt-BR" sz="2800" dirty="0">
              <a:solidFill>
                <a:schemeClr val="tx1"/>
              </a:solidFill>
            </a:endParaRPr>
          </a:p>
          <a:p>
            <a:pPr lvl="0"/>
            <a:r>
              <a:rPr lang="es-ES" sz="2800" dirty="0">
                <a:solidFill>
                  <a:schemeClr val="tx1"/>
                </a:solidFill>
              </a:rPr>
              <a:t>Formación científica del personal</a:t>
            </a:r>
            <a:endParaRPr lang="pt-BR" sz="2800" dirty="0">
              <a:solidFill>
                <a:schemeClr val="tx1"/>
              </a:solidFill>
            </a:endParaRPr>
          </a:p>
          <a:p>
            <a:pPr lvl="0"/>
            <a:r>
              <a:rPr lang="es-ES" sz="2800" dirty="0">
                <a:solidFill>
                  <a:schemeClr val="tx1"/>
                </a:solidFill>
              </a:rPr>
              <a:t>Coordinación intrasectorial: epidemiologia, saneamiento, atención médica</a:t>
            </a:r>
            <a:endParaRPr lang="pt-BR" sz="2800" dirty="0">
              <a:solidFill>
                <a:schemeClr val="tx1"/>
              </a:solidFill>
            </a:endParaRPr>
          </a:p>
          <a:p>
            <a:pPr lvl="0"/>
            <a:r>
              <a:rPr lang="es-ES" sz="2800" dirty="0">
                <a:solidFill>
                  <a:schemeClr val="tx1"/>
                </a:solidFill>
              </a:rPr>
              <a:t>Participación activa de informantes en la comunidad.</a:t>
            </a:r>
            <a:endParaRPr lang="pt-BR" sz="2800" dirty="0">
              <a:solidFill>
                <a:schemeClr val="tx1"/>
              </a:solidFill>
            </a:endParaRPr>
          </a:p>
          <a:p>
            <a:pPr marL="385763" indent="-385763">
              <a:buNone/>
            </a:pPr>
            <a:endParaRPr lang="es-MX" sz="2600" b="1" dirty="0" smtClean="0">
              <a:solidFill>
                <a:schemeClr val="tx1"/>
              </a:solidFill>
            </a:endParaRPr>
          </a:p>
        </p:txBody>
      </p:sp>
      <p:sp>
        <p:nvSpPr>
          <p:cNvPr id="24578" name="Título 1"/>
          <p:cNvSpPr>
            <a:spLocks noGrp="1"/>
          </p:cNvSpPr>
          <p:nvPr>
            <p:ph type="title" idx="4294967295"/>
          </p:nvPr>
        </p:nvSpPr>
        <p:spPr>
          <a:xfrm>
            <a:off x="1765025" y="675363"/>
            <a:ext cx="8307023" cy="779463"/>
          </a:xfrm>
          <a:ln w="57150">
            <a:solidFill>
              <a:schemeClr val="tx1"/>
            </a:solidFill>
          </a:ln>
        </p:spPr>
        <p:txBody>
          <a:bodyPr>
            <a:normAutofit/>
          </a:bodyPr>
          <a:lstStyle/>
          <a:p>
            <a:pPr algn="ctr"/>
            <a:r>
              <a:rPr lang="es-MX" sz="3200" b="1" dirty="0" smtClean="0">
                <a:solidFill>
                  <a:schemeClr val="tx1"/>
                </a:solidFill>
              </a:rPr>
              <a:t>ETAPAS DEL SISTEMA DE VIGILANCIA</a:t>
            </a:r>
          </a:p>
        </p:txBody>
      </p:sp>
      <p:sp>
        <p:nvSpPr>
          <p:cNvPr id="5" name="AutoShape 4"/>
          <p:cNvSpPr>
            <a:spLocks noChangeArrowheads="1"/>
          </p:cNvSpPr>
          <p:nvPr/>
        </p:nvSpPr>
        <p:spPr bwMode="auto">
          <a:xfrm rot="5400000">
            <a:off x="5607424" y="1661089"/>
            <a:ext cx="654340" cy="828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amma/>
                  <a:shade val="46275"/>
                  <a:invGamma/>
                </a:schemeClr>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s-ES" sz="675">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tx1"/>
                </a:solidFill>
              </a:rPr>
              <a:t>Tipos de sistemas de vigilancia</a:t>
            </a:r>
            <a:endParaRPr lang="pt-BR" b="1" dirty="0">
              <a:solidFill>
                <a:schemeClr val="tx1"/>
              </a:solidFill>
            </a:endParaRPr>
          </a:p>
        </p:txBody>
      </p:sp>
      <p:sp>
        <p:nvSpPr>
          <p:cNvPr id="3" name="Flecha abajo 2"/>
          <p:cNvSpPr/>
          <p:nvPr/>
        </p:nvSpPr>
        <p:spPr>
          <a:xfrm rot="3893054">
            <a:off x="2517269" y="1827058"/>
            <a:ext cx="45832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Flecha abajo 4"/>
          <p:cNvSpPr/>
          <p:nvPr/>
        </p:nvSpPr>
        <p:spPr>
          <a:xfrm>
            <a:off x="5476095" y="211154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Flecha abajo 5"/>
          <p:cNvSpPr/>
          <p:nvPr/>
        </p:nvSpPr>
        <p:spPr>
          <a:xfrm rot="18180954">
            <a:off x="8676413" y="188165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ángulo 6"/>
          <p:cNvSpPr/>
          <p:nvPr/>
        </p:nvSpPr>
        <p:spPr>
          <a:xfrm>
            <a:off x="783904" y="3439234"/>
            <a:ext cx="2483893" cy="109182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1"/>
                </a:solidFill>
              </a:rPr>
              <a:t>Pasiva</a:t>
            </a:r>
            <a:endParaRPr lang="pt-BR" sz="3200" dirty="0">
              <a:solidFill>
                <a:schemeClr val="tx1"/>
              </a:solidFill>
            </a:endParaRPr>
          </a:p>
        </p:txBody>
      </p:sp>
      <p:sp>
        <p:nvSpPr>
          <p:cNvPr id="9" name="Rectángulo 8"/>
          <p:cNvSpPr/>
          <p:nvPr/>
        </p:nvSpPr>
        <p:spPr>
          <a:xfrm>
            <a:off x="4511957" y="3439234"/>
            <a:ext cx="2674961" cy="109182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1"/>
                </a:solidFill>
              </a:rPr>
              <a:t>Activa</a:t>
            </a:r>
            <a:endParaRPr lang="pt-BR" sz="3200" dirty="0">
              <a:solidFill>
                <a:schemeClr val="tx1"/>
              </a:solidFill>
            </a:endParaRPr>
          </a:p>
        </p:txBody>
      </p:sp>
      <p:sp>
        <p:nvSpPr>
          <p:cNvPr id="10" name="Rectángulo 9"/>
          <p:cNvSpPr/>
          <p:nvPr/>
        </p:nvSpPr>
        <p:spPr>
          <a:xfrm>
            <a:off x="8376490" y="3439235"/>
            <a:ext cx="2443032"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solidFill>
                  <a:schemeClr val="tx1"/>
                </a:solidFill>
              </a:rPr>
              <a:t>Especializada</a:t>
            </a:r>
            <a:endParaRPr lang="pt-BR" sz="2800" dirty="0">
              <a:solidFill>
                <a:schemeClr val="tx1"/>
              </a:solidFill>
            </a:endParaRPr>
          </a:p>
        </p:txBody>
      </p:sp>
    </p:spTree>
    <p:extLst>
      <p:ext uri="{BB962C8B-B14F-4D97-AF65-F5344CB8AC3E}">
        <p14:creationId xmlns:p14="http://schemas.microsoft.com/office/powerpoint/2010/main" val="4097522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2065</TotalTime>
  <Words>760</Words>
  <Application>Microsoft Office PowerPoint</Application>
  <PresentationFormat>Panorámica</PresentationFormat>
  <Paragraphs>86</Paragraphs>
  <Slides>16</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Aharoni</vt:lpstr>
      <vt:lpstr>Arial</vt:lpstr>
      <vt:lpstr>Calibri</vt:lpstr>
      <vt:lpstr>Candara</vt:lpstr>
      <vt:lpstr>Constantia</vt:lpstr>
      <vt:lpstr>Garamond</vt:lpstr>
      <vt:lpstr>Symbol</vt:lpstr>
      <vt:lpstr>Times New Roman</vt:lpstr>
      <vt:lpstr>Wingdings 2</vt:lpstr>
      <vt:lpstr>Forma de onda</vt:lpstr>
      <vt:lpstr>Presentación de PowerPoint</vt:lpstr>
      <vt:lpstr>Presentación del programa</vt:lpstr>
      <vt:lpstr>Presentación de PowerPoint</vt:lpstr>
      <vt:lpstr>Presentación de PowerPoint</vt:lpstr>
      <vt:lpstr>¿Qué se entiende por vigilancia en salud  ? </vt:lpstr>
      <vt:lpstr>                                                     Vigilancia en salud:</vt:lpstr>
      <vt:lpstr>Importancia del sistema de vigilancia en salud</vt:lpstr>
      <vt:lpstr>ETAPAS DEL SISTEMA DE VIGILANCIA</vt:lpstr>
      <vt:lpstr>Tipos de sistemas de vigilancia</vt:lpstr>
      <vt:lpstr>Subsistema de Vigilancia</vt:lpstr>
      <vt:lpstr>ORGANIZACIÓN DE LOS SISTEMAS DE VIGILANCIA </vt:lpstr>
      <vt:lpstr>Componentes del sistema de vigilancia</vt:lpstr>
      <vt:lpstr>Sucesos que se deben tener en cuenta para la vigilancia </vt:lpstr>
      <vt:lpstr>Presentación de PowerPoint</vt:lpstr>
      <vt:lpstr>Presentación de PowerPoint</vt:lpstr>
      <vt:lpstr>Estudio Independiente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REVISION BIBLIOGRÀFICA</dc:title>
  <dc:creator>Dr</dc:creator>
  <cp:lastModifiedBy>FCMSAGUA</cp:lastModifiedBy>
  <cp:revision>292</cp:revision>
  <dcterms:created xsi:type="dcterms:W3CDTF">2017-06-19T21:05:56Z</dcterms:created>
  <dcterms:modified xsi:type="dcterms:W3CDTF">2022-04-21T17:05:42Z</dcterms:modified>
</cp:coreProperties>
</file>