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8" r:id="rId3"/>
    <p:sldId id="257" r:id="rId4"/>
    <p:sldId id="259" r:id="rId5"/>
    <p:sldId id="277" r:id="rId6"/>
    <p:sldId id="278" r:id="rId7"/>
    <p:sldId id="260" r:id="rId8"/>
    <p:sldId id="279" r:id="rId9"/>
    <p:sldId id="261" r:id="rId10"/>
    <p:sldId id="262" r:id="rId11"/>
    <p:sldId id="280" r:id="rId12"/>
    <p:sldId id="264" r:id="rId13"/>
    <p:sldId id="263" r:id="rId14"/>
    <p:sldId id="281" r:id="rId15"/>
    <p:sldId id="265" r:id="rId16"/>
    <p:sldId id="282" r:id="rId17"/>
    <p:sldId id="283" r:id="rId18"/>
    <p:sldId id="266" r:id="rId19"/>
    <p:sldId id="284" r:id="rId20"/>
    <p:sldId id="285" r:id="rId21"/>
    <p:sldId id="267" r:id="rId22"/>
    <p:sldId id="268" r:id="rId23"/>
    <p:sldId id="269" r:id="rId24"/>
    <p:sldId id="270" r:id="rId25"/>
    <p:sldId id="271" r:id="rId26"/>
    <p:sldId id="272" r:id="rId27"/>
    <p:sldId id="273" r:id="rId28"/>
    <p:sldId id="274" r:id="rId29"/>
    <p:sldId id="286" r:id="rId30"/>
    <p:sldId id="275" r:id="rId31"/>
    <p:sldId id="276" r:id="rId3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0145" autoAdjust="0"/>
  </p:normalViewPr>
  <p:slideViewPr>
    <p:cSldViewPr>
      <p:cViewPr varScale="1">
        <p:scale>
          <a:sx n="72" d="100"/>
          <a:sy n="72" d="100"/>
        </p:scale>
        <p:origin x="-151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FAEC09-0406-4A7B-AA47-DA4C032CDF88}" type="datetimeFigureOut">
              <a:rPr lang="es-ES" smtClean="0"/>
              <a:t>08/03/2021</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DA0466-3462-46BE-962A-1A4B54449E40}" type="slidenum">
              <a:rPr lang="es-ES" smtClean="0"/>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Se caracterizan por infiltrados </a:t>
            </a:r>
            <a:r>
              <a:rPr lang="es-ES" dirty="0" err="1" smtClean="0"/>
              <a:t>eosinófilos</a:t>
            </a:r>
            <a:r>
              <a:rPr lang="es-ES" dirty="0" smtClean="0"/>
              <a:t> en el  esófago, estómago o intestino con </a:t>
            </a:r>
            <a:r>
              <a:rPr lang="es-ES" dirty="0" err="1" smtClean="0"/>
              <a:t>eosinofilia</a:t>
            </a:r>
            <a:r>
              <a:rPr lang="es-ES" dirty="0" smtClean="0"/>
              <a:t> periférica. </a:t>
            </a:r>
          </a:p>
          <a:p>
            <a:r>
              <a:rPr lang="es-ES" dirty="0" smtClean="0"/>
              <a:t>Ambos trastornos pueden tener consecuencias graves y es importante diferenciarlos por su implicación terapéutica  </a:t>
            </a:r>
          </a:p>
          <a:p>
            <a:r>
              <a:rPr lang="es-ES" dirty="0" smtClean="0"/>
              <a:t>Muchos estudios han señalado a la alergia alimentaria como la responsable, y casi la mitad de los pacientes con GEE tienen </a:t>
            </a:r>
          </a:p>
          <a:p>
            <a:r>
              <a:rPr lang="es-ES" dirty="0" smtClean="0"/>
              <a:t>características atópicas </a:t>
            </a:r>
          </a:p>
        </p:txBody>
      </p:sp>
      <p:sp>
        <p:nvSpPr>
          <p:cNvPr id="4" name="3 Marcador de número de diapositiva"/>
          <p:cNvSpPr>
            <a:spLocks noGrp="1"/>
          </p:cNvSpPr>
          <p:nvPr>
            <p:ph type="sldNum" sz="quarter" idx="10"/>
          </p:nvPr>
        </p:nvSpPr>
        <p:spPr/>
        <p:txBody>
          <a:bodyPr/>
          <a:lstStyle/>
          <a:p>
            <a:fld id="{B2DA0466-3462-46BE-962A-1A4B54449E40}" type="slidenum">
              <a:rPr lang="es-ES" smtClean="0"/>
              <a:t>4</a:t>
            </a:fld>
            <a:endParaRPr lang="es-E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Los hidratos de carbono, azúcares, almidones y polisacáridos tienen una estructura compleja y deben ser descompuestos por  enzimas para lograr su digestión, absorción y asimilación óptimas. </a:t>
            </a:r>
          </a:p>
          <a:p>
            <a:r>
              <a:rPr lang="es-ES" dirty="0" smtClean="0"/>
              <a:t>Pueden aparecer reacciones adversas cuando existe un déficit de las enzimas responsables de la descomposición de los hidratos de carbono, especialmente de los disacáridos.</a:t>
            </a:r>
          </a:p>
          <a:p>
            <a:endParaRPr lang="es-ES" dirty="0"/>
          </a:p>
        </p:txBody>
      </p:sp>
      <p:sp>
        <p:nvSpPr>
          <p:cNvPr id="4" name="3 Marcador de número de diapositiva"/>
          <p:cNvSpPr>
            <a:spLocks noGrp="1"/>
          </p:cNvSpPr>
          <p:nvPr>
            <p:ph type="sldNum" sz="quarter" idx="10"/>
          </p:nvPr>
        </p:nvSpPr>
        <p:spPr/>
        <p:txBody>
          <a:bodyPr/>
          <a:lstStyle/>
          <a:p>
            <a:fld id="{B2DA0466-3462-46BE-962A-1A4B54449E40}" type="slidenum">
              <a:rPr lang="es-ES" smtClean="0"/>
              <a:t>15</a:t>
            </a:fld>
            <a:endParaRPr lang="es-E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También existen la mala digestión y la </a:t>
            </a:r>
            <a:r>
              <a:rPr lang="es-ES" dirty="0" err="1" smtClean="0"/>
              <a:t>hipoabsorción</a:t>
            </a:r>
            <a:r>
              <a:rPr lang="es-ES" dirty="0" smtClean="0"/>
              <a:t> de </a:t>
            </a:r>
            <a:r>
              <a:rPr lang="es-ES" dirty="0" err="1" smtClean="0"/>
              <a:t>fructo</a:t>
            </a:r>
            <a:r>
              <a:rPr lang="es-ES" dirty="0" smtClean="0"/>
              <a:t>-, </a:t>
            </a:r>
            <a:r>
              <a:rPr lang="es-ES" dirty="0" err="1" smtClean="0"/>
              <a:t>oligo</a:t>
            </a:r>
            <a:r>
              <a:rPr lang="es-ES" dirty="0" smtClean="0"/>
              <a:t>-, di- y monosacáridos, y de azúcares </a:t>
            </a:r>
            <a:r>
              <a:rPr lang="es-ES" dirty="0" err="1" smtClean="0"/>
              <a:t>polialcohólicos</a:t>
            </a:r>
            <a:r>
              <a:rPr lang="es-ES" dirty="0" smtClean="0"/>
              <a:t> (FODMAP). Entre ellos están los azúcares y los polialcoholes sorbitol, </a:t>
            </a:r>
            <a:r>
              <a:rPr lang="es-ES" dirty="0" err="1" smtClean="0"/>
              <a:t>maltitol</a:t>
            </a:r>
            <a:r>
              <a:rPr lang="es-ES" dirty="0" smtClean="0"/>
              <a:t> y otros. </a:t>
            </a:r>
          </a:p>
          <a:p>
            <a:r>
              <a:rPr lang="es-ES" dirty="0" smtClean="0"/>
              <a:t>Las intolerancias provocan diarrea, retortijones y flatulencia. </a:t>
            </a:r>
          </a:p>
          <a:p>
            <a:r>
              <a:rPr lang="es-ES" dirty="0" smtClean="0"/>
              <a:t>Parecen ser más frecuentes en personas con un trastorno GI funcional de base, como el síndrome del intestino irritable. </a:t>
            </a:r>
          </a:p>
          <a:p>
            <a:r>
              <a:rPr lang="es-ES" dirty="0" smtClean="0"/>
              <a:t>Los síntomas GI referidos tras la ingesta de zumos de fruta podrían estar relacionados con una intolerancia a la fructosa, un problema resultante del uso generalizado del sirope de maíz (muy rico en fructosa) en la manufactura y procesamiento de los alimentos (v. la dieta FODMAP en el </a:t>
            </a:r>
            <a:r>
              <a:rPr lang="es-ES" b="1" dirty="0" smtClean="0">
                <a:solidFill>
                  <a:srgbClr val="FF0000"/>
                </a:solidFill>
              </a:rPr>
              <a:t>capítulo 29</a:t>
            </a:r>
            <a:r>
              <a:rPr lang="es-ES" dirty="0" smtClean="0"/>
              <a:t>). </a:t>
            </a:r>
          </a:p>
          <a:p>
            <a:r>
              <a:rPr lang="es-ES" dirty="0" smtClean="0"/>
              <a:t>Existen varias herramientas para valorar la ingesta de FODMAP </a:t>
            </a:r>
          </a:p>
          <a:p>
            <a:endParaRPr lang="es-ES" dirty="0"/>
          </a:p>
        </p:txBody>
      </p:sp>
      <p:sp>
        <p:nvSpPr>
          <p:cNvPr id="4" name="3 Marcador de número de diapositiva"/>
          <p:cNvSpPr>
            <a:spLocks noGrp="1"/>
          </p:cNvSpPr>
          <p:nvPr>
            <p:ph type="sldNum" sz="quarter" idx="10"/>
          </p:nvPr>
        </p:nvSpPr>
        <p:spPr/>
        <p:txBody>
          <a:bodyPr/>
          <a:lstStyle/>
          <a:p>
            <a:fld id="{B2DA0466-3462-46BE-962A-1A4B54449E40}" type="slidenum">
              <a:rPr lang="es-ES" smtClean="0"/>
              <a:t>16</a:t>
            </a:fld>
            <a:endParaRPr lang="es-E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También existen la mala digestión y la </a:t>
            </a:r>
            <a:r>
              <a:rPr lang="es-ES" dirty="0" err="1" smtClean="0"/>
              <a:t>hipoabsorción</a:t>
            </a:r>
            <a:r>
              <a:rPr lang="es-ES" dirty="0" smtClean="0"/>
              <a:t> de </a:t>
            </a:r>
            <a:r>
              <a:rPr lang="es-ES" dirty="0" err="1" smtClean="0"/>
              <a:t>fructo</a:t>
            </a:r>
            <a:r>
              <a:rPr lang="es-ES" dirty="0" smtClean="0"/>
              <a:t>-, </a:t>
            </a:r>
            <a:r>
              <a:rPr lang="es-ES" dirty="0" err="1" smtClean="0"/>
              <a:t>oligo</a:t>
            </a:r>
            <a:r>
              <a:rPr lang="es-ES" dirty="0" smtClean="0"/>
              <a:t>-, di- y monosacáridos, y de azúcares </a:t>
            </a:r>
            <a:r>
              <a:rPr lang="es-ES" dirty="0" err="1" smtClean="0"/>
              <a:t>polialcohólicos</a:t>
            </a:r>
            <a:r>
              <a:rPr lang="es-ES" dirty="0" smtClean="0"/>
              <a:t> (FODMAP). Entre ellos están los azúcares y los polialcoholes sorbitol, </a:t>
            </a:r>
            <a:r>
              <a:rPr lang="es-ES" dirty="0" err="1" smtClean="0"/>
              <a:t>maltitol</a:t>
            </a:r>
            <a:r>
              <a:rPr lang="es-ES" dirty="0" smtClean="0"/>
              <a:t> y otros. </a:t>
            </a:r>
          </a:p>
          <a:p>
            <a:r>
              <a:rPr lang="es-ES" dirty="0" smtClean="0"/>
              <a:t>Las intolerancias provocan diarrea, retortijones y flatulencia. </a:t>
            </a:r>
          </a:p>
        </p:txBody>
      </p:sp>
      <p:sp>
        <p:nvSpPr>
          <p:cNvPr id="4" name="3 Marcador de número de diapositiva"/>
          <p:cNvSpPr>
            <a:spLocks noGrp="1"/>
          </p:cNvSpPr>
          <p:nvPr>
            <p:ph type="sldNum" sz="quarter" idx="10"/>
          </p:nvPr>
        </p:nvSpPr>
        <p:spPr/>
        <p:txBody>
          <a:bodyPr/>
          <a:lstStyle/>
          <a:p>
            <a:fld id="{B2DA0466-3462-46BE-962A-1A4B54449E40}" type="slidenum">
              <a:rPr lang="es-ES" smtClean="0"/>
              <a:t>17</a:t>
            </a:fld>
            <a:endParaRPr lang="es-E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El diagnóstico de RAA requiere la identificación del alimento o ingrediente bajo sospecha, la demostración de que el alimento  causa una respuesta adversa y la verificación de la respuesta, mediada o no por el sistema inmunitario. </a:t>
            </a:r>
          </a:p>
        </p:txBody>
      </p:sp>
      <p:sp>
        <p:nvSpPr>
          <p:cNvPr id="4" name="3 Marcador de número de diapositiva"/>
          <p:cNvSpPr>
            <a:spLocks noGrp="1"/>
          </p:cNvSpPr>
          <p:nvPr>
            <p:ph type="sldNum" sz="quarter" idx="10"/>
          </p:nvPr>
        </p:nvSpPr>
        <p:spPr/>
        <p:txBody>
          <a:bodyPr/>
          <a:lstStyle/>
          <a:p>
            <a:fld id="{B2DA0466-3462-46BE-962A-1A4B54449E40}" type="slidenum">
              <a:rPr lang="es-ES" smtClean="0"/>
              <a:t>18</a:t>
            </a:fld>
            <a:endParaRPr lang="es-E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La primera herramienta diagnóstica es la historia clínica detallada, seguida de las pruebas complementarias adecuadas. </a:t>
            </a:r>
          </a:p>
          <a:p>
            <a:r>
              <a:rPr lang="es-ES" dirty="0" smtClean="0"/>
              <a:t>Los análisis bioquímicos pueden descartar causas no alérgicas de los síntomas. </a:t>
            </a:r>
          </a:p>
          <a:p>
            <a:r>
              <a:rPr lang="es-ES" dirty="0" smtClean="0"/>
              <a:t>Las pruebas útiles comprenden el hemograma, pruebas en heces buscando sustancias reductoras, huevos, parásitos o sangre oculta; prueba del hidrógeno en aire espirado, pruebas de permeabilidad intestinal, pruebas genéticas de enfermedad celíaca y perfiles de sensibilidad al gluten, pruebas de </a:t>
            </a:r>
            <a:r>
              <a:rPr lang="es-ES" dirty="0" err="1" smtClean="0"/>
              <a:t>sobrecrecimiento</a:t>
            </a:r>
            <a:r>
              <a:rPr lang="es-ES" dirty="0" smtClean="0"/>
              <a:t> bacteriano del intestino delgado (SBID), y una prueba del cloruro en sudor para la fibrosis quística.</a:t>
            </a:r>
          </a:p>
          <a:p>
            <a:r>
              <a:rPr lang="es-ES" dirty="0" smtClean="0"/>
              <a:t>Las pruebas para diagnosticar las reacciones adversas a los alimentos y para identificar la respuesta inmunitaria no deberían realizarse solas, sino conjuntamente con la historia clínica, la exploración física y la valoración nutricional. </a:t>
            </a:r>
          </a:p>
          <a:p>
            <a:endParaRPr lang="es-ES" dirty="0"/>
          </a:p>
        </p:txBody>
      </p:sp>
      <p:sp>
        <p:nvSpPr>
          <p:cNvPr id="4" name="3 Marcador de número de diapositiva"/>
          <p:cNvSpPr>
            <a:spLocks noGrp="1"/>
          </p:cNvSpPr>
          <p:nvPr>
            <p:ph type="sldNum" sz="quarter" idx="10"/>
          </p:nvPr>
        </p:nvSpPr>
        <p:spPr/>
        <p:txBody>
          <a:bodyPr/>
          <a:lstStyle/>
          <a:p>
            <a:fld id="{B2DA0466-3462-46BE-962A-1A4B54449E40}" type="slidenum">
              <a:rPr lang="es-ES" smtClean="0"/>
              <a:t>19</a:t>
            </a:fld>
            <a:endParaRPr lang="es-E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La primera herramienta diagnóstica es la historia clínica detallada, seguida de las pruebas complementarias adecuadas. </a:t>
            </a:r>
          </a:p>
          <a:p>
            <a:r>
              <a:rPr lang="es-ES" dirty="0" smtClean="0"/>
              <a:t>Los análisis bioquímicos pueden descartar causas no alérgicas de los síntomas. </a:t>
            </a:r>
          </a:p>
          <a:p>
            <a:r>
              <a:rPr lang="es-ES" dirty="0" smtClean="0"/>
              <a:t>Las pruebas útiles comprenden el hemograma, pruebas en heces buscando sustancias reductoras, huevos, parásitos o sangre oculta; prueba del hidrógeno en aire espirado, pruebas de permeabilidad intestinal, pruebas genéticas de enfermedad celíaca y perfiles de sensibilidad al gluten, pruebas de </a:t>
            </a:r>
            <a:r>
              <a:rPr lang="es-ES" dirty="0" err="1" smtClean="0"/>
              <a:t>sobrecrecimiento</a:t>
            </a:r>
            <a:r>
              <a:rPr lang="es-ES" dirty="0" smtClean="0"/>
              <a:t> bacteriano del intestino delgado (SBID), y una prueba del cloruro en sudor para la fibrosis quística.</a:t>
            </a:r>
          </a:p>
          <a:p>
            <a:endParaRPr lang="es-ES" dirty="0"/>
          </a:p>
        </p:txBody>
      </p:sp>
      <p:sp>
        <p:nvSpPr>
          <p:cNvPr id="4" name="3 Marcador de número de diapositiva"/>
          <p:cNvSpPr>
            <a:spLocks noGrp="1"/>
          </p:cNvSpPr>
          <p:nvPr>
            <p:ph type="sldNum" sz="quarter" idx="10"/>
          </p:nvPr>
        </p:nvSpPr>
        <p:spPr/>
        <p:txBody>
          <a:bodyPr/>
          <a:lstStyle/>
          <a:p>
            <a:fld id="{B2DA0466-3462-46BE-962A-1A4B54449E40}" type="slidenum">
              <a:rPr lang="es-ES" smtClean="0"/>
              <a:t>20</a:t>
            </a:fld>
            <a:endParaRPr lang="es-E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La patogenia y la prevención de las alergias son el objeto de intensas investigaciones, así como la influencia de la genética y ciertos factores ambientales, como las primeras exposiciones y  la alimentación inicial. Las directrices de prevención de alergias han pasado gradualmente de la eliminación del alérgeno a la valoración de la influencia de factores dietéticos específicos en el desarrollo y la prevención de las alergias </a:t>
            </a:r>
          </a:p>
          <a:p>
            <a:pPr>
              <a:buNone/>
            </a:pPr>
            <a:endParaRPr lang="es-ES" dirty="0" smtClean="0"/>
          </a:p>
          <a:p>
            <a:r>
              <a:rPr lang="es-ES" dirty="0" smtClean="0"/>
              <a:t>Gestación y lactancia. exposición a alérgenos</a:t>
            </a:r>
          </a:p>
          <a:p>
            <a:r>
              <a:rPr lang="es-ES" dirty="0" smtClean="0"/>
              <a:t>La estrategia tradicional para la prevención de alergias alimentarias ha consistido en eliminar los alérgenos alimentarios en  la dieta materna y el periodo posnatal precoz. Sin embargo, no  hay indicios de que las restricciones dietéticas maternas durante la gestación sirvan para prevenir la </a:t>
            </a:r>
            <a:r>
              <a:rPr lang="es-ES" dirty="0" err="1" smtClean="0"/>
              <a:t>atopia</a:t>
            </a:r>
            <a:r>
              <a:rPr lang="es-ES" dirty="0" smtClean="0"/>
              <a:t> en los lactantes. </a:t>
            </a:r>
          </a:p>
          <a:p>
            <a:r>
              <a:rPr lang="es-ES" dirty="0" smtClean="0"/>
              <a:t>La restricción alimentaria durante la lactancia materna para evitar exposiciones a antígenos no parece prevenir la </a:t>
            </a:r>
            <a:r>
              <a:rPr lang="es-ES" dirty="0" err="1" smtClean="0"/>
              <a:t>atopia</a:t>
            </a:r>
            <a:r>
              <a:rPr lang="es-ES" dirty="0" smtClean="0"/>
              <a:t>, con la posible excepción del eccema atópico. No obstante, investigaciones recientes indican que la exposición a antígenos alimentarios en el ambiente «seguro» de la gestación y la leche materna es más probable que produzca tolerancia en el lactante que sensibilización a esos alimentos. </a:t>
            </a:r>
          </a:p>
          <a:p>
            <a:r>
              <a:rPr lang="es-ES" dirty="0" smtClean="0"/>
              <a:t>Actualmente se están realizando estudios sobre la alimentación del lactante para dilucidar el concepto de tolerancia oral y definir el efecto del retraso en la introducción de alimentos sólidos y </a:t>
            </a:r>
            <a:r>
              <a:rPr lang="es-ES" dirty="0" err="1" smtClean="0"/>
              <a:t>alergénicos</a:t>
            </a:r>
            <a:r>
              <a:rPr lang="es-ES" dirty="0" smtClean="0"/>
              <a:t> sobre la aparición de alergias.</a:t>
            </a:r>
          </a:p>
          <a:p>
            <a:endParaRPr lang="es-ES" dirty="0" smtClean="0"/>
          </a:p>
          <a:p>
            <a:endParaRPr lang="es-ES" dirty="0"/>
          </a:p>
        </p:txBody>
      </p:sp>
      <p:sp>
        <p:nvSpPr>
          <p:cNvPr id="4" name="3 Marcador de número de diapositiva"/>
          <p:cNvSpPr>
            <a:spLocks noGrp="1"/>
          </p:cNvSpPr>
          <p:nvPr>
            <p:ph type="sldNum" sz="quarter" idx="10"/>
          </p:nvPr>
        </p:nvSpPr>
        <p:spPr/>
        <p:txBody>
          <a:bodyPr/>
          <a:lstStyle/>
          <a:p>
            <a:fld id="{B2DA0466-3462-46BE-962A-1A4B54449E40}" type="slidenum">
              <a:rPr lang="es-ES" smtClean="0"/>
              <a:t>21</a:t>
            </a:fld>
            <a:endParaRPr lang="es-E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Se recomienda encarecidamente la lactancia materna sin restricciones dietéticas a la madre,  aunque no está clara la influencia real de la lactancia materna en la prevención de alergias. </a:t>
            </a:r>
          </a:p>
          <a:p>
            <a:r>
              <a:rPr lang="es-ES" dirty="0" smtClean="0"/>
              <a:t>Hay indicios de que la lactancia  materna exclusiva durante al menos 3 meses protege frente a las </a:t>
            </a:r>
            <a:r>
              <a:rPr lang="es-ES" dirty="0" err="1" smtClean="0"/>
              <a:t>sibilancias</a:t>
            </a:r>
            <a:r>
              <a:rPr lang="es-ES" dirty="0" smtClean="0"/>
              <a:t> en los primeros meses de vida  </a:t>
            </a:r>
          </a:p>
          <a:p>
            <a:r>
              <a:rPr lang="es-ES" dirty="0" smtClean="0"/>
              <a:t>En lactantes con alto riesgo de padecer </a:t>
            </a:r>
            <a:r>
              <a:rPr lang="es-ES" dirty="0" err="1" smtClean="0"/>
              <a:t>atopia</a:t>
            </a:r>
            <a:r>
              <a:rPr lang="es-ES" dirty="0" smtClean="0"/>
              <a:t> (lactantes con un familiar de primer grado que tenga alergia) se recomienda la lactancia materna exclusiva durante al menos 4 meses. </a:t>
            </a:r>
          </a:p>
          <a:p>
            <a:r>
              <a:rPr lang="es-ES" dirty="0" smtClean="0"/>
              <a:t>Se cree que continuar con la lactancia materna cuando se introducen los alimentos sólidos  ayuda a prevenir la aparición de alergias alimentarias</a:t>
            </a:r>
          </a:p>
          <a:p>
            <a:r>
              <a:rPr lang="es-ES" dirty="0" smtClean="0"/>
              <a:t>La sensibilidad a la leche materna es rara pero sí está descrita. </a:t>
            </a:r>
          </a:p>
          <a:p>
            <a:r>
              <a:rPr lang="es-ES" dirty="0" smtClean="0"/>
              <a:t>Los alérgenos de la dieta materna, como leche de vaca, huevos y cacahuetes, pueden pasar a la leche de la madre y  causar sensibilización y después reacciones alérgicas en el lactante. </a:t>
            </a:r>
          </a:p>
          <a:p>
            <a:r>
              <a:rPr lang="es-ES" dirty="0" smtClean="0"/>
              <a:t>Las provocaciones con cada alimento determinarán la relación entre síntomas y alimentos. La madre toma un alimento de sospecha antes de dar el pecho y se vigila la aparición de síntomas en el lactante hasta 24 h después de la toma. </a:t>
            </a:r>
          </a:p>
          <a:p>
            <a:r>
              <a:rPr lang="es-ES" dirty="0" smtClean="0"/>
              <a:t>Si se determina que un alimento da un resultado positivo en la provocación, se elimina ese alimento de la dieta materna y se anima a la madre a seguir dando el pecho. </a:t>
            </a:r>
          </a:p>
          <a:p>
            <a:r>
              <a:rPr lang="es-ES" dirty="0" smtClean="0"/>
              <a:t>Hay que evaluar la suficiencia nutricional de la dieta materna cuando se suprimen grupos de alimentos.</a:t>
            </a:r>
          </a:p>
          <a:p>
            <a:endParaRPr lang="es-ES" dirty="0" smtClean="0"/>
          </a:p>
          <a:p>
            <a:endParaRPr lang="es-ES" dirty="0"/>
          </a:p>
        </p:txBody>
      </p:sp>
      <p:sp>
        <p:nvSpPr>
          <p:cNvPr id="4" name="3 Marcador de número de diapositiva"/>
          <p:cNvSpPr>
            <a:spLocks noGrp="1"/>
          </p:cNvSpPr>
          <p:nvPr>
            <p:ph type="sldNum" sz="quarter" idx="10"/>
          </p:nvPr>
        </p:nvSpPr>
        <p:spPr/>
        <p:txBody>
          <a:bodyPr/>
          <a:lstStyle/>
          <a:p>
            <a:fld id="{B2DA0466-3462-46BE-962A-1A4B54449E40}" type="slidenum">
              <a:rPr lang="es-ES" smtClean="0"/>
              <a:t>23</a:t>
            </a:fld>
            <a:endParaRPr lang="es-E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En lactantes con alto riesgo de padecer </a:t>
            </a:r>
            <a:r>
              <a:rPr lang="es-ES" dirty="0" err="1" smtClean="0"/>
              <a:t>atopia</a:t>
            </a:r>
            <a:r>
              <a:rPr lang="es-ES" dirty="0" smtClean="0"/>
              <a:t> que no tomen exclusivamente leche materna durante 4-6 meses, se recomienda una leche parcial o ampliamente hidrolizada para sustituir las leches provenientes de la leche de vaca. </a:t>
            </a:r>
          </a:p>
          <a:p>
            <a:r>
              <a:rPr lang="es-ES" dirty="0" smtClean="0"/>
              <a:t>Las leches ampliamente hidrolizadas quizás protejan más que las parcialmente  hidrolizadas respecto a la prevención de la </a:t>
            </a:r>
            <a:r>
              <a:rPr lang="es-ES" dirty="0" err="1" smtClean="0"/>
              <a:t>atopia</a:t>
            </a:r>
            <a:r>
              <a:rPr lang="es-ES" dirty="0" smtClean="0"/>
              <a:t>.</a:t>
            </a:r>
          </a:p>
          <a:p>
            <a:r>
              <a:rPr lang="es-ES" dirty="0" smtClean="0"/>
              <a:t>Las leches maternizadas a base de soja no ofrecen ventajas en cuanto a la prevención de alergias y algunos lactantes presentan reacciones adversas a estas leches. </a:t>
            </a:r>
          </a:p>
          <a:p>
            <a:r>
              <a:rPr lang="es-ES" dirty="0" smtClean="0"/>
              <a:t>En ciertas alergias pueden utilizarse leches a base de aminoácidos, pero no están bien estudiadas en la prevención de la </a:t>
            </a:r>
            <a:r>
              <a:rPr lang="es-ES" dirty="0" err="1" smtClean="0"/>
              <a:t>atopia</a:t>
            </a:r>
            <a:r>
              <a:rPr lang="es-ES" dirty="0" smtClean="0"/>
              <a:t>. </a:t>
            </a:r>
          </a:p>
          <a:p>
            <a:endParaRPr lang="es-ES" dirty="0"/>
          </a:p>
        </p:txBody>
      </p:sp>
      <p:sp>
        <p:nvSpPr>
          <p:cNvPr id="4" name="3 Marcador de número de diapositiva"/>
          <p:cNvSpPr>
            <a:spLocks noGrp="1"/>
          </p:cNvSpPr>
          <p:nvPr>
            <p:ph type="sldNum" sz="quarter" idx="10"/>
          </p:nvPr>
        </p:nvSpPr>
        <p:spPr/>
        <p:txBody>
          <a:bodyPr/>
          <a:lstStyle/>
          <a:p>
            <a:fld id="{B2DA0466-3462-46BE-962A-1A4B54449E40}" type="slidenum">
              <a:rPr lang="es-ES" smtClean="0"/>
              <a:t>24</a:t>
            </a:fld>
            <a:endParaRPr lang="es-E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Se recomienda no introducir alimentos sólidos ni complementarios distintos de la leche materna o de biberón hasta los 4-6 meses de edad. </a:t>
            </a:r>
          </a:p>
          <a:p>
            <a:r>
              <a:rPr lang="es-ES" dirty="0" smtClean="0"/>
              <a:t>No hay datos convincentes de que retrasar la introducción más allá de ese momento prevenga la aparición de </a:t>
            </a:r>
            <a:r>
              <a:rPr lang="es-ES" dirty="0" err="1" smtClean="0"/>
              <a:t>atopia</a:t>
            </a:r>
            <a:r>
              <a:rPr lang="es-ES" dirty="0" smtClean="0"/>
              <a:t>, y esto también concierne a la introducción de alimentos considerados muy </a:t>
            </a:r>
            <a:r>
              <a:rPr lang="es-ES" dirty="0" err="1" smtClean="0"/>
              <a:t>alergénicos</a:t>
            </a:r>
            <a:r>
              <a:rPr lang="es-ES" dirty="0" smtClean="0"/>
              <a:t>, como cacahuetes, huevos y pescado. </a:t>
            </a:r>
          </a:p>
          <a:p>
            <a:r>
              <a:rPr lang="es-ES" dirty="0" smtClean="0"/>
              <a:t>Aunque se promueve la exposición precoz a ciertos antígenos alimentarios como el trigo y el gluten para favorecer su tolerancia oral, esta técnica no ha demostrado ser eficaz </a:t>
            </a:r>
          </a:p>
          <a:p>
            <a:endParaRPr lang="es-ES" dirty="0"/>
          </a:p>
        </p:txBody>
      </p:sp>
      <p:sp>
        <p:nvSpPr>
          <p:cNvPr id="4" name="3 Marcador de número de diapositiva"/>
          <p:cNvSpPr>
            <a:spLocks noGrp="1"/>
          </p:cNvSpPr>
          <p:nvPr>
            <p:ph type="sldNum" sz="quarter" idx="10"/>
          </p:nvPr>
        </p:nvSpPr>
        <p:spPr/>
        <p:txBody>
          <a:bodyPr/>
          <a:lstStyle/>
          <a:p>
            <a:fld id="{B2DA0466-3462-46BE-962A-1A4B54449E40}" type="slidenum">
              <a:rPr lang="es-ES" smtClean="0"/>
              <a:t>25</a:t>
            </a:fld>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La identificación del alérgeno específico no siempre es posible. </a:t>
            </a:r>
          </a:p>
          <a:p>
            <a:r>
              <a:rPr lang="es-ES" dirty="0" smtClean="0"/>
              <a:t>Un régimen de eliminación exhaustivo puede mejorar los síntomas de la EE </a:t>
            </a:r>
          </a:p>
          <a:p>
            <a:r>
              <a:rPr lang="es-ES" dirty="0" smtClean="0"/>
              <a:t>La GEE puede aparecer a cualquier edad y los síntomas se confunden fácilmente con los de los trastornos GI funcionales. </a:t>
            </a:r>
          </a:p>
          <a:p>
            <a:r>
              <a:rPr lang="es-ES" dirty="0" smtClean="0"/>
              <a:t>Es importante realizar una valoración nutricional en estos dos problemas porque la introducción de un régimen de eliminación dirigido a identificar y excluir los alimentos responsables puede ser sumamente útil.</a:t>
            </a:r>
          </a:p>
          <a:p>
            <a:endParaRPr lang="es-ES" dirty="0"/>
          </a:p>
        </p:txBody>
      </p:sp>
      <p:sp>
        <p:nvSpPr>
          <p:cNvPr id="4" name="3 Marcador de número de diapositiva"/>
          <p:cNvSpPr>
            <a:spLocks noGrp="1"/>
          </p:cNvSpPr>
          <p:nvPr>
            <p:ph type="sldNum" sz="quarter" idx="10"/>
          </p:nvPr>
        </p:nvSpPr>
        <p:spPr/>
        <p:txBody>
          <a:bodyPr/>
          <a:lstStyle/>
          <a:p>
            <a:fld id="{B2DA0466-3462-46BE-962A-1A4B54449E40}" type="slidenum">
              <a:rPr lang="es-ES" smtClean="0"/>
              <a:t>5</a:t>
            </a:fld>
            <a:endParaRPr lang="es-E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Las dietas ricas en antioxidantes, como  b-carotenos, vitamina C, vitamina E, cinc y selenio, podrían prevenir la aparición de alergias alimentarias. </a:t>
            </a:r>
          </a:p>
          <a:p>
            <a:r>
              <a:rPr lang="es-ES" dirty="0" smtClean="0"/>
              <a:t>Se han encontrado asociaciones positivas entre la situación de la madre durante la gestación respecto a los antioxidantes y las respuestas  inmunitarias en sangre de cordón umbilical. </a:t>
            </a:r>
          </a:p>
          <a:p>
            <a:r>
              <a:rPr lang="es-ES" dirty="0" smtClean="0"/>
              <a:t>Una mayor ingesta materna de verduras de hoja verde y amarilla, cítricos y b-caroteno durante la gestación se asociaba significativamente con un menor riesgo de eccema, pero no de </a:t>
            </a:r>
            <a:r>
              <a:rPr lang="es-ES" dirty="0" err="1" smtClean="0"/>
              <a:t>sibilancias</a:t>
            </a:r>
            <a:r>
              <a:rPr lang="es-ES" dirty="0" smtClean="0"/>
              <a:t>, en los lactantes. </a:t>
            </a:r>
          </a:p>
          <a:p>
            <a:r>
              <a:rPr lang="es-ES" dirty="0" smtClean="0"/>
              <a:t>El consumo materno de vitamina E estaba relacionado de forma inversamente proporcional con el riesgo de </a:t>
            </a:r>
            <a:r>
              <a:rPr lang="es-ES" dirty="0" err="1" smtClean="0"/>
              <a:t>sibilancias</a:t>
            </a:r>
            <a:r>
              <a:rPr lang="es-ES" dirty="0" smtClean="0"/>
              <a:t> pero no de eccema.</a:t>
            </a:r>
          </a:p>
          <a:p>
            <a:r>
              <a:rPr lang="es-ES" dirty="0" smtClean="0"/>
              <a:t>Así pues, el aumento del consumo de frutas y verduras, como fuente de antioxidantes, durante la gestación podría ser una estrategia eficaz para reducir el riesgo de alergias.</a:t>
            </a:r>
          </a:p>
          <a:p>
            <a:endParaRPr lang="es-ES" dirty="0"/>
          </a:p>
        </p:txBody>
      </p:sp>
      <p:sp>
        <p:nvSpPr>
          <p:cNvPr id="4" name="3 Marcador de número de diapositiva"/>
          <p:cNvSpPr>
            <a:spLocks noGrp="1"/>
          </p:cNvSpPr>
          <p:nvPr>
            <p:ph type="sldNum" sz="quarter" idx="10"/>
          </p:nvPr>
        </p:nvSpPr>
        <p:spPr/>
        <p:txBody>
          <a:bodyPr/>
          <a:lstStyle/>
          <a:p>
            <a:fld id="{B2DA0466-3462-46BE-962A-1A4B54449E40}" type="slidenum">
              <a:rPr lang="es-ES" smtClean="0"/>
              <a:t>26</a:t>
            </a:fld>
            <a:endParaRPr lang="es-E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El déficit de ácido fólico se ha relacionado con varios trastornos caracterizados por una activación exagerada de la respuesta inmunitaria celular, mediada por los Th1 </a:t>
            </a:r>
          </a:p>
          <a:p>
            <a:r>
              <a:rPr lang="es-ES" dirty="0" smtClean="0"/>
              <a:t>El reconocimiento de los efectos </a:t>
            </a:r>
            <a:r>
              <a:rPr lang="es-ES" dirty="0" err="1" smtClean="0"/>
              <a:t>epigenéticos</a:t>
            </a:r>
            <a:r>
              <a:rPr lang="es-ES" dirty="0" smtClean="0"/>
              <a:t> del ácido fólico de la dieta sobre la aparición de asma ha supuesto un interesante  avance. </a:t>
            </a:r>
          </a:p>
          <a:p>
            <a:r>
              <a:rPr lang="es-ES" dirty="0" smtClean="0"/>
              <a:t>La </a:t>
            </a:r>
            <a:r>
              <a:rPr lang="es-ES" dirty="0" err="1" smtClean="0"/>
              <a:t>atopia</a:t>
            </a:r>
            <a:r>
              <a:rPr lang="es-ES" dirty="0" smtClean="0"/>
              <a:t> tal vez esté relacionada con una alteración del metabolismo del fólico, si bien este efecto es incierto, ya que un estudio demostró que el suplemento prenatal de fólico se asociaba con un mayor número de </a:t>
            </a:r>
            <a:r>
              <a:rPr lang="es-ES" dirty="0" err="1" smtClean="0"/>
              <a:t>sibilancias</a:t>
            </a:r>
            <a:r>
              <a:rPr lang="es-ES" dirty="0" smtClean="0"/>
              <a:t>  en los niños, mientras que otro estudio arrojó el resultado contrario</a:t>
            </a:r>
          </a:p>
          <a:p>
            <a:endParaRPr lang="es-ES" dirty="0"/>
          </a:p>
        </p:txBody>
      </p:sp>
      <p:sp>
        <p:nvSpPr>
          <p:cNvPr id="4" name="3 Marcador de número de diapositiva"/>
          <p:cNvSpPr>
            <a:spLocks noGrp="1"/>
          </p:cNvSpPr>
          <p:nvPr>
            <p:ph type="sldNum" sz="quarter" idx="10"/>
          </p:nvPr>
        </p:nvSpPr>
        <p:spPr/>
        <p:txBody>
          <a:bodyPr/>
          <a:lstStyle/>
          <a:p>
            <a:fld id="{B2DA0466-3462-46BE-962A-1A4B54449E40}" type="slidenum">
              <a:rPr lang="es-ES" smtClean="0"/>
              <a:t>27</a:t>
            </a:fld>
            <a:endParaRPr lang="es-E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Los prebióticos son </a:t>
            </a:r>
            <a:r>
              <a:rPr lang="es-ES" dirty="0" err="1" smtClean="0"/>
              <a:t>oligosacáridos</a:t>
            </a:r>
            <a:r>
              <a:rPr lang="es-ES" dirty="0" smtClean="0"/>
              <a:t> no digeribles y fermentables que estimulan el crecimiento y la actividad bacteriana en el colon, mientras que los </a:t>
            </a:r>
            <a:r>
              <a:rPr lang="es-ES" dirty="0" err="1" smtClean="0"/>
              <a:t>Probióticos</a:t>
            </a:r>
            <a:r>
              <a:rPr lang="es-ES" dirty="0" smtClean="0"/>
              <a:t> son microorganismos vivos beneficiosos para la salud del huésped. </a:t>
            </a:r>
          </a:p>
          <a:p>
            <a:r>
              <a:rPr lang="es-ES" dirty="0" smtClean="0"/>
              <a:t>Aún no se ha estudiado exhaustivamente su influencia en la prevención de alergias, y debería dilucidarse el efecto de la cepa concreta, el momento, la dosis y los factores ambientales que afectan a la colonización, y los factores genéticos del huésped. </a:t>
            </a:r>
          </a:p>
          <a:p>
            <a:r>
              <a:rPr lang="es-ES" dirty="0" smtClean="0"/>
              <a:t>La administración de estas sustancias durante el último mes de la gestación, o bien al lactante durante 6 meses (ya sea a través de la leche materna o directamente) quizás reduzca la incidencia de eccema atópico relacionado con alergias alimentarias en el lactante. </a:t>
            </a:r>
          </a:p>
          <a:p>
            <a:r>
              <a:rPr lang="es-ES" dirty="0" smtClean="0"/>
              <a:t>No obstante, es necesario investigar más sobre la administración de </a:t>
            </a:r>
            <a:r>
              <a:rPr lang="es-ES" dirty="0" err="1" smtClean="0"/>
              <a:t>probióticos</a:t>
            </a:r>
            <a:r>
              <a:rPr lang="es-ES" dirty="0" smtClean="0"/>
              <a:t> a los lactantes para prevenir alergias, y los estudios no han logrado resultados sistemáticos </a:t>
            </a:r>
          </a:p>
          <a:p>
            <a:endParaRPr lang="es-ES" dirty="0"/>
          </a:p>
        </p:txBody>
      </p:sp>
      <p:sp>
        <p:nvSpPr>
          <p:cNvPr id="4" name="3 Marcador de número de diapositiva"/>
          <p:cNvSpPr>
            <a:spLocks noGrp="1"/>
          </p:cNvSpPr>
          <p:nvPr>
            <p:ph type="sldNum" sz="quarter" idx="10"/>
          </p:nvPr>
        </p:nvSpPr>
        <p:spPr/>
        <p:txBody>
          <a:bodyPr/>
          <a:lstStyle/>
          <a:p>
            <a:fld id="{B2DA0466-3462-46BE-962A-1A4B54449E40}" type="slidenum">
              <a:rPr lang="es-ES" smtClean="0"/>
              <a:t>28</a:t>
            </a:fld>
            <a:endParaRPr lang="es-E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Los prebióticos son </a:t>
            </a:r>
            <a:r>
              <a:rPr lang="es-ES" dirty="0" err="1" smtClean="0"/>
              <a:t>oligosacáridos</a:t>
            </a:r>
            <a:r>
              <a:rPr lang="es-ES" dirty="0" smtClean="0"/>
              <a:t> no digeribles y fermentables que estimulan el crecimiento y la actividad bacteriana en el colon, mientras que los </a:t>
            </a:r>
            <a:r>
              <a:rPr lang="es-ES" dirty="0" err="1" smtClean="0"/>
              <a:t>Probióticos</a:t>
            </a:r>
            <a:r>
              <a:rPr lang="es-ES" dirty="0" smtClean="0"/>
              <a:t> son microorganismos vivos beneficiosos para la salud del huésped. </a:t>
            </a:r>
          </a:p>
          <a:p>
            <a:r>
              <a:rPr lang="es-ES" dirty="0" smtClean="0"/>
              <a:t>Aún no se ha estudiado exhaustivamente su influencia en la prevención de alergias, y debería dilucidarse el efecto de la cepa concreta, el momento, la dosis y los factores ambientales que afectan a la colonización, y los factores genéticos del huésped. </a:t>
            </a:r>
          </a:p>
          <a:p>
            <a:r>
              <a:rPr lang="es-ES" dirty="0" smtClean="0"/>
              <a:t>La administración de estas sustancias durante el último mes de la gestación, o bien al lactante durante 6 meses (ya sea a través de la leche materna o directamente) quizás reduzca la incidencia de eccema atópico relacionado con alergias alimentarias en el lactante. </a:t>
            </a:r>
          </a:p>
          <a:p>
            <a:r>
              <a:rPr lang="es-ES" dirty="0" smtClean="0"/>
              <a:t>No obstante, es necesario investigar más sobre la administración de </a:t>
            </a:r>
            <a:r>
              <a:rPr lang="es-ES" dirty="0" err="1" smtClean="0"/>
              <a:t>probióticos</a:t>
            </a:r>
            <a:r>
              <a:rPr lang="es-ES" smtClean="0"/>
              <a:t> a los lactantes para prevenir alergias, y los estudios no han logrado resultados sistemáticos </a:t>
            </a:r>
          </a:p>
          <a:p>
            <a:endParaRPr lang="es-ES"/>
          </a:p>
        </p:txBody>
      </p:sp>
      <p:sp>
        <p:nvSpPr>
          <p:cNvPr id="4" name="3 Marcador de número de diapositiva"/>
          <p:cNvSpPr>
            <a:spLocks noGrp="1"/>
          </p:cNvSpPr>
          <p:nvPr>
            <p:ph type="sldNum" sz="quarter" idx="10"/>
          </p:nvPr>
        </p:nvSpPr>
        <p:spPr/>
        <p:txBody>
          <a:bodyPr/>
          <a:lstStyle/>
          <a:p>
            <a:fld id="{B2DA0466-3462-46BE-962A-1A4B54449E40}" type="slidenum">
              <a:rPr lang="es-ES" smtClean="0"/>
              <a:t>29</a:t>
            </a:fld>
            <a:endParaRPr lang="es-E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La influencia de los ácidos grasos </a:t>
            </a:r>
            <a:r>
              <a:rPr lang="es-ES" dirty="0" err="1" smtClean="0"/>
              <a:t>poliinsaturados</a:t>
            </a:r>
            <a:r>
              <a:rPr lang="es-ES" dirty="0" smtClean="0"/>
              <a:t> (AGPI w-3 y  w-6) en la aparición de alergias ha sido objeto de investigación  porque los AGPI tienen efectos sobre la función inmunitaria y  la inflamación. </a:t>
            </a:r>
          </a:p>
          <a:p>
            <a:r>
              <a:rPr lang="es-ES" dirty="0" smtClean="0"/>
              <a:t>Algunos estudios han indicado que el consumo materno de aceite de pescado en la gestación protege frente a la aparición de asma, eccemas y sensibilizaciones alérgicas. Sin embargo, una revisión sistemática reciente indicó que no es probable que la administración de aceites w-3 y w-6 ejerza un efecto importante en la prevención primaria de la sensibilización ni de la alergia. </a:t>
            </a:r>
          </a:p>
          <a:p>
            <a:r>
              <a:rPr lang="es-ES" dirty="0" smtClean="0"/>
              <a:t>Es necesario realizar más estudios para aclarar la importancia de los ácidos grasos en la prevención de alergias y su función en la cascada de la inflamación. Mientras tanto, se recomienda incluir en la dieta materna AGPI w-3 de origen vegetal (semillas de lino, cañamones, semillas de chía, verdolaga, soja orgánica, nueces) y animal (pescado salvaje apto para el consumo).</a:t>
            </a:r>
          </a:p>
          <a:p>
            <a:endParaRPr lang="es-ES" dirty="0"/>
          </a:p>
        </p:txBody>
      </p:sp>
      <p:sp>
        <p:nvSpPr>
          <p:cNvPr id="4" name="3 Marcador de número de diapositiva"/>
          <p:cNvSpPr>
            <a:spLocks noGrp="1"/>
          </p:cNvSpPr>
          <p:nvPr>
            <p:ph type="sldNum" sz="quarter" idx="10"/>
          </p:nvPr>
        </p:nvSpPr>
        <p:spPr/>
        <p:txBody>
          <a:bodyPr/>
          <a:lstStyle/>
          <a:p>
            <a:fld id="{B2DA0466-3462-46BE-962A-1A4B54449E40}" type="slidenum">
              <a:rPr lang="es-ES" smtClean="0"/>
              <a:t>30</a:t>
            </a:fld>
            <a:endParaRPr lang="es-E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Se ha propuesto que el aumento de las alergias alimentarias infantiles podría deberse a una mayor prevalencia de déficit  de vitamina D. </a:t>
            </a:r>
          </a:p>
          <a:p>
            <a:r>
              <a:rPr lang="es-ES" dirty="0" smtClean="0"/>
              <a:t>El déficit de esta vitamina en un período crítico del desarrollo aumenta la susceptibilidad a la colonización intestinal por parte de una flora microbiana anómala y a las infecciones GI, contribuyendo así a un intestino demasiado  poroso y a una exposición inadecuada del sistema inmunitario a alérgenos alimentarios. </a:t>
            </a:r>
          </a:p>
          <a:p>
            <a:r>
              <a:rPr lang="es-ES" dirty="0" smtClean="0"/>
              <a:t>La vitamina D ayuda a promover la </a:t>
            </a:r>
            <a:r>
              <a:rPr lang="es-ES" dirty="0" err="1" smtClean="0"/>
              <a:t>inmunorregulación</a:t>
            </a:r>
            <a:r>
              <a:rPr lang="es-ES" dirty="0" smtClean="0"/>
              <a:t> a través de la diferenciación de los linfocitos T, y se ha descubierto que está asociada con un menor riesgo de </a:t>
            </a:r>
            <a:r>
              <a:rPr lang="es-ES" dirty="0" err="1" smtClean="0"/>
              <a:t>sibilancias</a:t>
            </a:r>
            <a:r>
              <a:rPr lang="es-ES" dirty="0" smtClean="0"/>
              <a:t> en lactantes </a:t>
            </a:r>
          </a:p>
          <a:p>
            <a:r>
              <a:rPr lang="es-ES" dirty="0" smtClean="0"/>
              <a:t>Algunos estudios preliminares indican que la corrección precoz del déficit de vitamina D podría favorecer la inmunidad de las mucosas, una ecología microbiana saludable y tolerancia a los alérgenos, y quizás también prevenir la aparición de alergias alimentarias </a:t>
            </a:r>
          </a:p>
          <a:p>
            <a:endParaRPr lang="es-ES" dirty="0"/>
          </a:p>
        </p:txBody>
      </p:sp>
      <p:sp>
        <p:nvSpPr>
          <p:cNvPr id="4" name="3 Marcador de número de diapositiva"/>
          <p:cNvSpPr>
            <a:spLocks noGrp="1"/>
          </p:cNvSpPr>
          <p:nvPr>
            <p:ph type="sldNum" sz="quarter" idx="10"/>
          </p:nvPr>
        </p:nvSpPr>
        <p:spPr/>
        <p:txBody>
          <a:bodyPr/>
          <a:lstStyle/>
          <a:p>
            <a:fld id="{B2DA0466-3462-46BE-962A-1A4B54449E40}" type="slidenum">
              <a:rPr lang="es-ES" smtClean="0"/>
              <a:t>31</a:t>
            </a:fld>
            <a:endParaRPr 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smtClean="0"/>
          </a:p>
          <a:p>
            <a:r>
              <a:rPr lang="es-ES" dirty="0" smtClean="0"/>
              <a:t>Es importante realizar una valoración nutricional en estos dos problemas porque la introducción de un régimen de eliminación dirigido a identificar y excluir los alimentos responsables puede ser sumamente útil.</a:t>
            </a:r>
          </a:p>
          <a:p>
            <a:endParaRPr lang="es-ES" dirty="0"/>
          </a:p>
        </p:txBody>
      </p:sp>
      <p:sp>
        <p:nvSpPr>
          <p:cNvPr id="4" name="3 Marcador de número de diapositiva"/>
          <p:cNvSpPr>
            <a:spLocks noGrp="1"/>
          </p:cNvSpPr>
          <p:nvPr>
            <p:ph type="sldNum" sz="quarter" idx="10"/>
          </p:nvPr>
        </p:nvSpPr>
        <p:spPr/>
        <p:txBody>
          <a:bodyPr/>
          <a:lstStyle/>
          <a:p>
            <a:fld id="{B2DA0466-3462-46BE-962A-1A4B54449E40}" type="slidenum">
              <a:rPr lang="es-ES" smtClean="0"/>
              <a:t>6</a:t>
            </a:fld>
            <a:endParaRPr lang="es-E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Reacción mediada por células </a:t>
            </a:r>
          </a:p>
          <a:p>
            <a:r>
              <a:rPr lang="es-ES" dirty="0" smtClean="0"/>
              <a:t>Se observa con más frecuencia en lactantes alimentados con leche maternizada, y habitualmente está provocado por las proteínas de la leche de vaca o de la soja</a:t>
            </a:r>
          </a:p>
          <a:p>
            <a:r>
              <a:rPr lang="es-ES" dirty="0" smtClean="0"/>
              <a:t>Es menos frecuente con leche de oveja o cabra.</a:t>
            </a:r>
          </a:p>
          <a:p>
            <a:r>
              <a:rPr lang="es-ES" dirty="0" smtClean="0"/>
              <a:t>En ocasiones el SEPPA se presenta en bebés con lactancia materna, presumiblemente causado por las proteínas de la leche que toma la madre y pasan a su propia leche. </a:t>
            </a:r>
          </a:p>
          <a:p>
            <a:r>
              <a:rPr lang="es-ES" dirty="0" smtClean="0"/>
              <a:t>El lactante reacciona con vómitos, diarrea, escaso crecimiento y letargo. </a:t>
            </a:r>
          </a:p>
          <a:p>
            <a:r>
              <a:rPr lang="es-ES" dirty="0" smtClean="0"/>
              <a:t>En la </a:t>
            </a:r>
            <a:r>
              <a:rPr lang="es-ES" dirty="0" err="1" smtClean="0"/>
              <a:t>proctocolitis</a:t>
            </a:r>
            <a:r>
              <a:rPr lang="es-ES" dirty="0" smtClean="0"/>
              <a:t> provocada por proteínas también se observan heces sanguinolentas y llenas de mucosidad. </a:t>
            </a:r>
          </a:p>
          <a:p>
            <a:r>
              <a:rPr lang="es-ES" dirty="0" smtClean="0"/>
              <a:t>Los anticuerpos </a:t>
            </a:r>
            <a:r>
              <a:rPr lang="es-ES" dirty="0" err="1" smtClean="0"/>
              <a:t>IgE</a:t>
            </a:r>
            <a:r>
              <a:rPr lang="es-ES" dirty="0" smtClean="0"/>
              <a:t> específicos para alimentos no son útiles en este diagnóstico </a:t>
            </a:r>
          </a:p>
          <a:p>
            <a:r>
              <a:rPr lang="es-ES" dirty="0" smtClean="0"/>
              <a:t>Confirmar el SEPPA es difícil porque simula otros trastornos GI inflamatorios.</a:t>
            </a:r>
          </a:p>
          <a:p>
            <a:endParaRPr lang="es-ES" dirty="0"/>
          </a:p>
        </p:txBody>
      </p:sp>
      <p:sp>
        <p:nvSpPr>
          <p:cNvPr id="4" name="3 Marcador de número de diapositiva"/>
          <p:cNvSpPr>
            <a:spLocks noGrp="1"/>
          </p:cNvSpPr>
          <p:nvPr>
            <p:ph type="sldNum" sz="quarter" idx="10"/>
          </p:nvPr>
        </p:nvSpPr>
        <p:spPr/>
        <p:txBody>
          <a:bodyPr/>
          <a:lstStyle/>
          <a:p>
            <a:fld id="{B2DA0466-3462-46BE-962A-1A4B54449E40}" type="slidenum">
              <a:rPr lang="es-ES" smtClean="0"/>
              <a:t>7</a:t>
            </a:fld>
            <a:endParaRPr lang="es-E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El lactante reacciona con vómitos, diarrea, escaso crecimiento y letargo. </a:t>
            </a:r>
          </a:p>
          <a:p>
            <a:r>
              <a:rPr lang="es-ES" dirty="0" smtClean="0"/>
              <a:t>En la </a:t>
            </a:r>
            <a:r>
              <a:rPr lang="es-ES" dirty="0" err="1" smtClean="0"/>
              <a:t>proctocolitis</a:t>
            </a:r>
            <a:r>
              <a:rPr lang="es-ES" dirty="0" smtClean="0"/>
              <a:t> provocada por proteínas también se observan heces sanguinolentas y llenas de mucosidad. </a:t>
            </a:r>
          </a:p>
          <a:p>
            <a:r>
              <a:rPr lang="es-ES" dirty="0" smtClean="0"/>
              <a:t>Los anticuerpos </a:t>
            </a:r>
            <a:r>
              <a:rPr lang="es-ES" dirty="0" err="1" smtClean="0"/>
              <a:t>IgE</a:t>
            </a:r>
            <a:r>
              <a:rPr lang="es-ES" dirty="0" smtClean="0"/>
              <a:t> específicos para alimentos no son útiles en este diagnóstico </a:t>
            </a:r>
          </a:p>
          <a:p>
            <a:r>
              <a:rPr lang="es-ES" dirty="0" smtClean="0"/>
              <a:t>Confirmar el SEPPA es difícil porque simula otros trastornos GI inflamatorios.</a:t>
            </a:r>
          </a:p>
          <a:p>
            <a:endParaRPr lang="es-ES" dirty="0"/>
          </a:p>
        </p:txBody>
      </p:sp>
      <p:sp>
        <p:nvSpPr>
          <p:cNvPr id="4" name="3 Marcador de número de diapositiva"/>
          <p:cNvSpPr>
            <a:spLocks noGrp="1"/>
          </p:cNvSpPr>
          <p:nvPr>
            <p:ph type="sldNum" sz="quarter" idx="10"/>
          </p:nvPr>
        </p:nvSpPr>
        <p:spPr/>
        <p:txBody>
          <a:bodyPr/>
          <a:lstStyle/>
          <a:p>
            <a:fld id="{B2DA0466-3462-46BE-962A-1A4B54449E40}" type="slidenum">
              <a:rPr lang="es-ES" smtClean="0"/>
              <a:t>8</a:t>
            </a:fld>
            <a:endParaRPr lang="es-E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Son causadas por mecanismos no inmunológicos, como reacciones tóxicas, farmacológicas, metabólicas o idiosincrásicas. </a:t>
            </a:r>
          </a:p>
          <a:p>
            <a:r>
              <a:rPr lang="es-ES" dirty="0" smtClean="0"/>
              <a:t>Las intolerancias alimentarias son mucho más frecuentes que las alergias alimentarias. </a:t>
            </a:r>
          </a:p>
          <a:p>
            <a:endParaRPr lang="es-ES" dirty="0"/>
          </a:p>
        </p:txBody>
      </p:sp>
      <p:sp>
        <p:nvSpPr>
          <p:cNvPr id="4" name="3 Marcador de número de diapositiva"/>
          <p:cNvSpPr>
            <a:spLocks noGrp="1"/>
          </p:cNvSpPr>
          <p:nvPr>
            <p:ph type="sldNum" sz="quarter" idx="10"/>
          </p:nvPr>
        </p:nvSpPr>
        <p:spPr/>
        <p:txBody>
          <a:bodyPr/>
          <a:lstStyle/>
          <a:p>
            <a:fld id="{B2DA0466-3462-46BE-962A-1A4B54449E40}" type="slidenum">
              <a:rPr lang="es-ES" smtClean="0"/>
              <a:t>10</a:t>
            </a:fld>
            <a:endParaRPr lang="es-E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Clínicamente es importante diferenciar una intolerancia alimentaria de una alergia alimentaria mediada por la inmunidad. </a:t>
            </a:r>
          </a:p>
          <a:p>
            <a:r>
              <a:rPr lang="es-ES" dirty="0" smtClean="0"/>
              <a:t>Los síntomas causados por la intolerancia alimentaria son generalmente parecidos a los de la alergia alimentaria y comprenden manifestaciones GI, cutáneas y respiratorias </a:t>
            </a:r>
          </a:p>
          <a:p>
            <a:endParaRPr lang="es-ES" dirty="0"/>
          </a:p>
        </p:txBody>
      </p:sp>
      <p:sp>
        <p:nvSpPr>
          <p:cNvPr id="4" name="3 Marcador de número de diapositiva"/>
          <p:cNvSpPr>
            <a:spLocks noGrp="1"/>
          </p:cNvSpPr>
          <p:nvPr>
            <p:ph type="sldNum" sz="quarter" idx="10"/>
          </p:nvPr>
        </p:nvSpPr>
        <p:spPr/>
        <p:txBody>
          <a:bodyPr/>
          <a:lstStyle/>
          <a:p>
            <a:fld id="{B2DA0466-3462-46BE-962A-1A4B54449E40}" type="slidenum">
              <a:rPr lang="es-ES" smtClean="0"/>
              <a:t>11</a:t>
            </a:fld>
            <a:endParaRPr lang="es-E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La </a:t>
            </a:r>
            <a:r>
              <a:rPr lang="es-ES" dirty="0" err="1" smtClean="0"/>
              <a:t>intolerncia</a:t>
            </a:r>
            <a:r>
              <a:rPr lang="es-ES" baseline="0" dirty="0" smtClean="0"/>
              <a:t> a la lactosa es</a:t>
            </a:r>
            <a:r>
              <a:rPr lang="es-ES" dirty="0" smtClean="0"/>
              <a:t> la RAA más frecuente</a:t>
            </a:r>
          </a:p>
          <a:p>
            <a:r>
              <a:rPr lang="es-ES" dirty="0" smtClean="0"/>
              <a:t>En la mayoría de los casos se debe a una reducción genética de la lactasa intestinal. </a:t>
            </a:r>
          </a:p>
          <a:p>
            <a:r>
              <a:rPr lang="es-ES" dirty="0" smtClean="0"/>
              <a:t>La mitad de la población mundial presenta </a:t>
            </a:r>
            <a:r>
              <a:rPr lang="es-ES" dirty="0" err="1" smtClean="0"/>
              <a:t>hipolactasia</a:t>
            </a:r>
            <a:endParaRPr lang="es-ES" dirty="0" smtClean="0"/>
          </a:p>
          <a:p>
            <a:r>
              <a:rPr lang="es-ES" dirty="0" smtClean="0"/>
              <a:t>Unas horas después de la ingesta de lactosa aparece distensión abdominal, retortijones, flatulencia y diarrea. </a:t>
            </a:r>
          </a:p>
          <a:p>
            <a:endParaRPr lang="es-ES" dirty="0"/>
          </a:p>
        </p:txBody>
      </p:sp>
      <p:sp>
        <p:nvSpPr>
          <p:cNvPr id="4" name="3 Marcador de número de diapositiva"/>
          <p:cNvSpPr>
            <a:spLocks noGrp="1"/>
          </p:cNvSpPr>
          <p:nvPr>
            <p:ph type="sldNum" sz="quarter" idx="10"/>
          </p:nvPr>
        </p:nvSpPr>
        <p:spPr/>
        <p:txBody>
          <a:bodyPr/>
          <a:lstStyle/>
          <a:p>
            <a:fld id="{B2DA0466-3462-46BE-962A-1A4B54449E40}" type="slidenum">
              <a:rPr lang="es-ES" smtClean="0"/>
              <a:t>13</a:t>
            </a:fld>
            <a:endParaRPr lang="es-E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Como los síntomas son parecidos, a menudo la intolerancia a la lactosa se confunde con alergia a la leche de vaca; sin embargo, algunas personas alérgicas a la leche de vaca también pueden sufrir reacciones respiratorias o anafilácticas. </a:t>
            </a:r>
          </a:p>
          <a:p>
            <a:r>
              <a:rPr lang="es-ES" dirty="0" smtClean="0"/>
              <a:t>  </a:t>
            </a:r>
            <a:endParaRPr lang="es-ES" dirty="0"/>
          </a:p>
        </p:txBody>
      </p:sp>
      <p:sp>
        <p:nvSpPr>
          <p:cNvPr id="4" name="3 Marcador de número de diapositiva"/>
          <p:cNvSpPr>
            <a:spLocks noGrp="1"/>
          </p:cNvSpPr>
          <p:nvPr>
            <p:ph type="sldNum" sz="quarter" idx="10"/>
          </p:nvPr>
        </p:nvSpPr>
        <p:spPr/>
        <p:txBody>
          <a:bodyPr/>
          <a:lstStyle/>
          <a:p>
            <a:fld id="{B2DA0466-3462-46BE-962A-1A4B54449E40}" type="slidenum">
              <a:rPr lang="es-ES" smtClean="0"/>
              <a:t>14</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08/03/2021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08/03/2021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08/03/2021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08/03/2021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pPr/>
              <a:t>08/03/2021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7A847CFC-816F-41D0-AAC0-9BF4FEBC753E}" type="datetimeFigureOut">
              <a:rPr lang="es-ES" smtClean="0"/>
              <a:pPr/>
              <a:t>08/03/2021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7A847CFC-816F-41D0-AAC0-9BF4FEBC753E}" type="datetimeFigureOut">
              <a:rPr lang="es-ES" smtClean="0"/>
              <a:pPr/>
              <a:t>08/03/2021</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7A847CFC-816F-41D0-AAC0-9BF4FEBC753E}" type="datetimeFigureOut">
              <a:rPr lang="es-ES" smtClean="0"/>
              <a:pPr/>
              <a:t>08/03/2021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pPr/>
              <a:t>08/03/2021</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08/03/2021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08/03/2021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47CFC-816F-41D0-AAC0-9BF4FEBC753E}" type="datetimeFigureOut">
              <a:rPr lang="es-ES" smtClean="0"/>
              <a:pPr/>
              <a:t>08/03/2021</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FADFE-3B8F-471C-ABF0-DBC7717ECBB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b="1" dirty="0" smtClean="0"/>
              <a:t>Reacciones adversas a los alimentos</a:t>
            </a:r>
            <a:endParaRPr lang="es-ES" b="1" dirty="0"/>
          </a:p>
        </p:txBody>
      </p:sp>
      <p:sp>
        <p:nvSpPr>
          <p:cNvPr id="3" name="2 Subtítulo"/>
          <p:cNvSpPr>
            <a:spLocks noGrp="1"/>
          </p:cNvSpPr>
          <p:nvPr>
            <p:ph type="subTitle" idx="1"/>
          </p:nvPr>
        </p:nvSpPr>
        <p:spPr>
          <a:xfrm>
            <a:off x="5586442" y="5314960"/>
            <a:ext cx="3271838" cy="971560"/>
          </a:xfrm>
        </p:spPr>
        <p:txBody>
          <a:bodyPr>
            <a:normAutofit/>
          </a:bodyPr>
          <a:lstStyle/>
          <a:p>
            <a:pPr algn="r"/>
            <a:r>
              <a:rPr lang="es-ES" sz="1600" b="1" dirty="0" err="1" smtClean="0">
                <a:solidFill>
                  <a:schemeClr val="tx1"/>
                </a:solidFill>
              </a:rPr>
              <a:t>Dr.C.</a:t>
            </a:r>
            <a:r>
              <a:rPr lang="es-ES" sz="1600" b="1" dirty="0" smtClean="0">
                <a:solidFill>
                  <a:schemeClr val="tx1"/>
                </a:solidFill>
              </a:rPr>
              <a:t> Alfredo Hierro González</a:t>
            </a:r>
          </a:p>
          <a:p>
            <a:pPr algn="r"/>
            <a:r>
              <a:rPr lang="es-ES" sz="1600" b="1" dirty="0" smtClean="0">
                <a:solidFill>
                  <a:schemeClr val="tx1"/>
                </a:solidFill>
              </a:rPr>
              <a:t>Especialista en Gastroenterología</a:t>
            </a:r>
          </a:p>
          <a:p>
            <a:pPr algn="r"/>
            <a:r>
              <a:rPr lang="es-ES" sz="1600" b="1" dirty="0" smtClean="0">
                <a:solidFill>
                  <a:schemeClr val="tx1"/>
                </a:solidFill>
              </a:rPr>
              <a:t>Instituto de Gastroenterología</a:t>
            </a:r>
            <a:endParaRPr lang="es-ES" sz="1600"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857240"/>
            <a:ext cx="8229600" cy="1143000"/>
          </a:xfrm>
        </p:spPr>
        <p:txBody>
          <a:bodyPr>
            <a:noAutofit/>
          </a:bodyPr>
          <a:lstStyle/>
          <a:p>
            <a:r>
              <a:rPr lang="es-ES" sz="3600" b="1" u="sng" dirty="0" smtClean="0"/>
              <a:t>Intolerancias alimentarias. </a:t>
            </a:r>
            <a:r>
              <a:rPr lang="es-ES" sz="3600" b="1" u="sng" dirty="0" smtClean="0"/>
              <a:t/>
            </a:r>
            <a:br>
              <a:rPr lang="es-ES" sz="3600" b="1" u="sng" dirty="0" smtClean="0"/>
            </a:br>
            <a:r>
              <a:rPr lang="es-ES" sz="3600" b="1" u="sng" dirty="0" smtClean="0"/>
              <a:t>Sensibilidad </a:t>
            </a:r>
            <a:r>
              <a:rPr lang="es-ES" sz="3600" b="1" u="sng" dirty="0" smtClean="0"/>
              <a:t>alimentaria no alérgica (RAA)</a:t>
            </a:r>
            <a:endParaRPr lang="es-ES" sz="3600" b="1" u="sng" dirty="0"/>
          </a:p>
        </p:txBody>
      </p:sp>
      <p:sp>
        <p:nvSpPr>
          <p:cNvPr id="3" name="2 Marcador de contenido"/>
          <p:cNvSpPr>
            <a:spLocks noGrp="1"/>
          </p:cNvSpPr>
          <p:nvPr>
            <p:ph idx="1"/>
          </p:nvPr>
        </p:nvSpPr>
        <p:spPr>
          <a:xfrm>
            <a:off x="457200" y="2743208"/>
            <a:ext cx="8229600" cy="2900370"/>
          </a:xfrm>
        </p:spPr>
        <p:txBody>
          <a:bodyPr>
            <a:normAutofit/>
          </a:bodyPr>
          <a:lstStyle/>
          <a:p>
            <a:r>
              <a:rPr lang="es-ES" b="1" dirty="0" smtClean="0"/>
              <a:t>Causadas </a:t>
            </a:r>
            <a:r>
              <a:rPr lang="es-ES" b="1" dirty="0" smtClean="0"/>
              <a:t>por mecanismos no inmunológicos, </a:t>
            </a:r>
            <a:r>
              <a:rPr lang="es-ES" b="1" dirty="0" smtClean="0"/>
              <a:t>como reacciones </a:t>
            </a:r>
            <a:r>
              <a:rPr lang="es-ES" b="1" dirty="0" smtClean="0"/>
              <a:t>tóxicas, farmacológicas, metabólicas o idiosincrásicas. </a:t>
            </a:r>
          </a:p>
          <a:p>
            <a:r>
              <a:rPr lang="es-ES" b="1" dirty="0" smtClean="0"/>
              <a:t>Son </a:t>
            </a:r>
            <a:r>
              <a:rPr lang="es-ES" b="1" dirty="0" smtClean="0"/>
              <a:t>mucho más frecuentes que las alergias </a:t>
            </a:r>
            <a:r>
              <a:rPr lang="es-ES" b="1" dirty="0" smtClean="0"/>
              <a:t>alimentarias</a:t>
            </a:r>
            <a:endParaRPr lang="es-ES" b="1" dirty="0" smtClean="0"/>
          </a:p>
          <a:p>
            <a:endParaRPr lang="es-E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928678"/>
            <a:ext cx="8229600" cy="1143000"/>
          </a:xfrm>
        </p:spPr>
        <p:txBody>
          <a:bodyPr>
            <a:noAutofit/>
          </a:bodyPr>
          <a:lstStyle/>
          <a:p>
            <a:r>
              <a:rPr lang="es-ES" sz="3600" b="1" u="sng" dirty="0" smtClean="0"/>
              <a:t>Intolerancias alimentarias. </a:t>
            </a:r>
            <a:r>
              <a:rPr lang="es-ES" sz="3600" b="1" u="sng" dirty="0" smtClean="0"/>
              <a:t/>
            </a:r>
            <a:br>
              <a:rPr lang="es-ES" sz="3600" b="1" u="sng" dirty="0" smtClean="0"/>
            </a:br>
            <a:r>
              <a:rPr lang="es-ES" sz="3600" b="1" u="sng" dirty="0" smtClean="0"/>
              <a:t>Sensibilidad </a:t>
            </a:r>
            <a:r>
              <a:rPr lang="es-ES" sz="3600" b="1" u="sng" dirty="0" smtClean="0"/>
              <a:t>alimentaria no alérgica (RAA)</a:t>
            </a:r>
            <a:endParaRPr lang="es-ES" sz="3600" b="1" u="sng" dirty="0"/>
          </a:p>
        </p:txBody>
      </p:sp>
      <p:sp>
        <p:nvSpPr>
          <p:cNvPr id="3" name="2 Marcador de contenido"/>
          <p:cNvSpPr>
            <a:spLocks noGrp="1"/>
          </p:cNvSpPr>
          <p:nvPr>
            <p:ph idx="1"/>
          </p:nvPr>
        </p:nvSpPr>
        <p:spPr>
          <a:xfrm>
            <a:off x="457200" y="2743208"/>
            <a:ext cx="8229600" cy="2900370"/>
          </a:xfrm>
        </p:spPr>
        <p:txBody>
          <a:bodyPr>
            <a:normAutofit/>
          </a:bodyPr>
          <a:lstStyle/>
          <a:p>
            <a:r>
              <a:rPr lang="es-ES" b="1" dirty="0" smtClean="0"/>
              <a:t>Es </a:t>
            </a:r>
            <a:r>
              <a:rPr lang="es-ES" b="1" dirty="0" smtClean="0"/>
              <a:t>importante </a:t>
            </a:r>
            <a:r>
              <a:rPr lang="es-ES" b="1" dirty="0" smtClean="0"/>
              <a:t>diferenciarlas de </a:t>
            </a:r>
            <a:r>
              <a:rPr lang="es-ES" b="1" dirty="0" smtClean="0"/>
              <a:t>una alergia alimentaria mediada por la </a:t>
            </a:r>
            <a:r>
              <a:rPr lang="es-ES" b="1" dirty="0" smtClean="0"/>
              <a:t>inmunidad </a:t>
            </a:r>
            <a:endParaRPr lang="es-ES" b="1" dirty="0" smtClean="0"/>
          </a:p>
          <a:p>
            <a:r>
              <a:rPr lang="es-ES" b="1" dirty="0" smtClean="0"/>
              <a:t>Sus </a:t>
            </a:r>
            <a:r>
              <a:rPr lang="es-ES" b="1" dirty="0" smtClean="0"/>
              <a:t>síntomas </a:t>
            </a:r>
            <a:r>
              <a:rPr lang="es-ES" b="1" dirty="0" smtClean="0"/>
              <a:t>son </a:t>
            </a:r>
            <a:r>
              <a:rPr lang="es-ES" b="1" dirty="0" smtClean="0"/>
              <a:t>generalmente parecidos a los de la alergia alimentaria y comprenden manifestaciones GI, cutáneas y respiratorias </a:t>
            </a:r>
            <a:endParaRPr lang="es-ES"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Usuario\Downloads\Screenshot-2021-2-3 Krause Dietoterapia - krause_dietoterapia_13ed pdf(1).png"/>
          <p:cNvPicPr>
            <a:picLocks noChangeAspect="1" noChangeArrowheads="1"/>
          </p:cNvPicPr>
          <p:nvPr/>
        </p:nvPicPr>
        <p:blipFill>
          <a:blip r:embed="rId2"/>
          <a:srcRect/>
          <a:stretch>
            <a:fillRect/>
          </a:stretch>
        </p:blipFill>
        <p:spPr bwMode="auto">
          <a:xfrm>
            <a:off x="433387" y="757237"/>
            <a:ext cx="8277225" cy="5343525"/>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u="sng" dirty="0" smtClean="0"/>
              <a:t>Intolerancia a la lactosa</a:t>
            </a:r>
            <a:endParaRPr lang="es-ES" b="1" u="sng" dirty="0"/>
          </a:p>
        </p:txBody>
      </p:sp>
      <p:sp>
        <p:nvSpPr>
          <p:cNvPr id="3" name="2 Marcador de contenido"/>
          <p:cNvSpPr>
            <a:spLocks noGrp="1"/>
          </p:cNvSpPr>
          <p:nvPr>
            <p:ph idx="1"/>
          </p:nvPr>
        </p:nvSpPr>
        <p:spPr/>
        <p:txBody>
          <a:bodyPr>
            <a:normAutofit/>
          </a:bodyPr>
          <a:lstStyle/>
          <a:p>
            <a:r>
              <a:rPr lang="es-ES" b="1" dirty="0" smtClean="0"/>
              <a:t>Es la RAA más frecuente</a:t>
            </a:r>
          </a:p>
          <a:p>
            <a:r>
              <a:rPr lang="es-ES" b="1" dirty="0" smtClean="0"/>
              <a:t>En la mayoría de los casos se debe a una reducción genética de la lactasa intestinal. </a:t>
            </a:r>
          </a:p>
          <a:p>
            <a:r>
              <a:rPr lang="es-ES" b="1" dirty="0" smtClean="0"/>
              <a:t>La mitad de la población mundial presenta </a:t>
            </a:r>
            <a:r>
              <a:rPr lang="es-ES" b="1" dirty="0" err="1" smtClean="0"/>
              <a:t>hipolactasia</a:t>
            </a:r>
            <a:endParaRPr lang="es-ES" b="1" dirty="0" smtClean="0"/>
          </a:p>
          <a:p>
            <a:r>
              <a:rPr lang="es-ES" b="1" dirty="0" smtClean="0"/>
              <a:t>Unas horas después de la ingesta de lactosa aparece distensión abdominal, retortijones, flatulencia y </a:t>
            </a:r>
            <a:r>
              <a:rPr lang="es-ES" b="1" dirty="0" smtClean="0"/>
              <a:t>diarrea</a:t>
            </a:r>
            <a:endParaRPr lang="es-E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u="sng" dirty="0" smtClean="0"/>
              <a:t>Intolerancia a la lactosa</a:t>
            </a:r>
            <a:endParaRPr lang="es-ES" b="1" u="sng" dirty="0"/>
          </a:p>
        </p:txBody>
      </p:sp>
      <p:sp>
        <p:nvSpPr>
          <p:cNvPr id="3" name="2 Marcador de contenido"/>
          <p:cNvSpPr>
            <a:spLocks noGrp="1"/>
          </p:cNvSpPr>
          <p:nvPr>
            <p:ph idx="1"/>
          </p:nvPr>
        </p:nvSpPr>
        <p:spPr>
          <a:xfrm>
            <a:off x="457200" y="1885952"/>
            <a:ext cx="8229600" cy="3971940"/>
          </a:xfrm>
        </p:spPr>
        <p:txBody>
          <a:bodyPr>
            <a:normAutofit/>
          </a:bodyPr>
          <a:lstStyle/>
          <a:p>
            <a:pPr>
              <a:buNone/>
            </a:pPr>
            <a:r>
              <a:rPr lang="es-ES" dirty="0" smtClean="0"/>
              <a:t>    </a:t>
            </a:r>
            <a:r>
              <a:rPr lang="es-ES" b="1" dirty="0" smtClean="0"/>
              <a:t>Los </a:t>
            </a:r>
            <a:r>
              <a:rPr lang="es-ES" b="1" dirty="0" smtClean="0"/>
              <a:t>síntomas son </a:t>
            </a:r>
            <a:r>
              <a:rPr lang="es-ES" b="1" dirty="0" smtClean="0"/>
              <a:t>parecidos </a:t>
            </a:r>
            <a:r>
              <a:rPr lang="es-ES" b="1" dirty="0" smtClean="0"/>
              <a:t>a </a:t>
            </a:r>
            <a:r>
              <a:rPr lang="es-ES" b="1" dirty="0" smtClean="0"/>
              <a:t>la </a:t>
            </a:r>
            <a:r>
              <a:rPr lang="es-ES" b="1" dirty="0" smtClean="0"/>
              <a:t>intolerancia a la </a:t>
            </a:r>
            <a:r>
              <a:rPr lang="es-ES" b="1" dirty="0" smtClean="0"/>
              <a:t>lactosa</a:t>
            </a:r>
          </a:p>
          <a:p>
            <a:pPr>
              <a:buNone/>
            </a:pPr>
            <a:r>
              <a:rPr lang="es-ES" b="1" dirty="0" smtClean="0"/>
              <a:t> </a:t>
            </a:r>
            <a:r>
              <a:rPr lang="es-ES" b="1" dirty="0" smtClean="0"/>
              <a:t>  </a:t>
            </a:r>
            <a:r>
              <a:rPr lang="es-ES" b="1" dirty="0" smtClean="0"/>
              <a:t> </a:t>
            </a:r>
          </a:p>
          <a:p>
            <a:pPr>
              <a:buNone/>
            </a:pPr>
            <a:r>
              <a:rPr lang="es-ES" b="1" dirty="0" smtClean="0"/>
              <a:t>    A menudo se </a:t>
            </a:r>
            <a:r>
              <a:rPr lang="es-ES" b="1" dirty="0" smtClean="0"/>
              <a:t>confunde con </a:t>
            </a:r>
            <a:r>
              <a:rPr lang="es-ES" b="1" dirty="0" smtClean="0"/>
              <a:t>la alergia </a:t>
            </a:r>
            <a:r>
              <a:rPr lang="es-ES" b="1" dirty="0" smtClean="0"/>
              <a:t>a la leche de </a:t>
            </a:r>
            <a:r>
              <a:rPr lang="es-ES" b="1" dirty="0" smtClean="0"/>
              <a:t>vaca pero en esta ultima, los pacientes pueden </a:t>
            </a:r>
            <a:r>
              <a:rPr lang="es-ES" b="1" dirty="0" smtClean="0"/>
              <a:t>sufrir reacciones respiratorias o </a:t>
            </a:r>
            <a:r>
              <a:rPr lang="es-ES" b="1" dirty="0" smtClean="0"/>
              <a:t>anafilácticas </a:t>
            </a:r>
            <a:endParaRPr lang="es-E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u="sng" dirty="0" smtClean="0"/>
              <a:t>Intolerancia a los hidratos de carbono</a:t>
            </a:r>
            <a:endParaRPr lang="es-ES" b="1" u="sng" dirty="0"/>
          </a:p>
        </p:txBody>
      </p:sp>
      <p:sp>
        <p:nvSpPr>
          <p:cNvPr id="3" name="2 Marcador de contenido"/>
          <p:cNvSpPr>
            <a:spLocks noGrp="1"/>
          </p:cNvSpPr>
          <p:nvPr>
            <p:ph idx="1"/>
          </p:nvPr>
        </p:nvSpPr>
        <p:spPr/>
        <p:txBody>
          <a:bodyPr>
            <a:normAutofit fontScale="92500"/>
          </a:bodyPr>
          <a:lstStyle/>
          <a:p>
            <a:r>
              <a:rPr lang="es-ES" b="1" dirty="0" smtClean="0"/>
              <a:t>Los hidratos de </a:t>
            </a:r>
            <a:r>
              <a:rPr lang="es-ES" b="1" dirty="0" smtClean="0"/>
              <a:t>carbono (azúcares</a:t>
            </a:r>
            <a:r>
              <a:rPr lang="es-ES" b="1" dirty="0" smtClean="0"/>
              <a:t>, almidones y </a:t>
            </a:r>
            <a:r>
              <a:rPr lang="es-ES" b="1" dirty="0" smtClean="0"/>
              <a:t>polisacáridos) </a:t>
            </a:r>
            <a:r>
              <a:rPr lang="es-ES" b="1" dirty="0" smtClean="0"/>
              <a:t>tienen una estructura </a:t>
            </a:r>
            <a:r>
              <a:rPr lang="es-ES" b="1" dirty="0" smtClean="0"/>
              <a:t>compleja</a:t>
            </a:r>
          </a:p>
          <a:p>
            <a:r>
              <a:rPr lang="es-ES" b="1" dirty="0" smtClean="0"/>
              <a:t>Deben </a:t>
            </a:r>
            <a:r>
              <a:rPr lang="es-ES" b="1" dirty="0" smtClean="0"/>
              <a:t>ser descompuestos por  enzimas para lograr su digestión, absorción y asimilación </a:t>
            </a:r>
            <a:r>
              <a:rPr lang="es-ES" b="1" dirty="0" smtClean="0"/>
              <a:t>óptimas </a:t>
            </a:r>
            <a:endParaRPr lang="es-ES" b="1" dirty="0" smtClean="0"/>
          </a:p>
          <a:p>
            <a:r>
              <a:rPr lang="es-ES" b="1" dirty="0" smtClean="0"/>
              <a:t>Pueden aparecer reacciones adversas cuando existe un déficit de las enzimas responsables de la descomposición de los hidratos de carbono, especialmente de los </a:t>
            </a:r>
            <a:r>
              <a:rPr lang="es-ES" b="1" dirty="0" smtClean="0"/>
              <a:t>disacáridos</a:t>
            </a:r>
            <a:endParaRPr lang="es-ES" dirty="0" smtClean="0"/>
          </a:p>
          <a:p>
            <a:endParaRPr lang="es-E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u="sng" dirty="0" smtClean="0"/>
              <a:t>Intolerancia a los hidratos de carbono</a:t>
            </a:r>
            <a:endParaRPr lang="es-ES" b="1" u="sng" dirty="0"/>
          </a:p>
        </p:txBody>
      </p:sp>
      <p:sp>
        <p:nvSpPr>
          <p:cNvPr id="3" name="2 Marcador de contenido"/>
          <p:cNvSpPr>
            <a:spLocks noGrp="1"/>
          </p:cNvSpPr>
          <p:nvPr>
            <p:ph idx="1"/>
          </p:nvPr>
        </p:nvSpPr>
        <p:spPr/>
        <p:txBody>
          <a:bodyPr>
            <a:normAutofit/>
          </a:bodyPr>
          <a:lstStyle/>
          <a:p>
            <a:r>
              <a:rPr lang="es-ES" b="1" dirty="0" smtClean="0"/>
              <a:t>También </a:t>
            </a:r>
            <a:r>
              <a:rPr lang="es-ES" b="1" dirty="0" smtClean="0"/>
              <a:t>existen la mala digestión y la </a:t>
            </a:r>
            <a:r>
              <a:rPr lang="es-ES" b="1" dirty="0" err="1" smtClean="0"/>
              <a:t>hipoabsorción</a:t>
            </a:r>
            <a:r>
              <a:rPr lang="es-ES" b="1" dirty="0" smtClean="0"/>
              <a:t> de </a:t>
            </a:r>
            <a:r>
              <a:rPr lang="es-ES" b="1" dirty="0" err="1" smtClean="0"/>
              <a:t>fructo</a:t>
            </a:r>
            <a:r>
              <a:rPr lang="es-ES" b="1" dirty="0" smtClean="0"/>
              <a:t>-, </a:t>
            </a:r>
            <a:r>
              <a:rPr lang="es-ES" b="1" dirty="0" err="1" smtClean="0"/>
              <a:t>oligo</a:t>
            </a:r>
            <a:r>
              <a:rPr lang="es-ES" b="1" dirty="0" smtClean="0"/>
              <a:t>-, di- y monosacáridos, y de azúcares </a:t>
            </a:r>
            <a:r>
              <a:rPr lang="es-ES" b="1" dirty="0" err="1" smtClean="0"/>
              <a:t>polialcohólicos</a:t>
            </a:r>
            <a:r>
              <a:rPr lang="es-ES" b="1" dirty="0" smtClean="0"/>
              <a:t> (FODMAP). Entre ellos están los azúcares y los polialcoholes sorbitol, </a:t>
            </a:r>
            <a:r>
              <a:rPr lang="es-ES" b="1" dirty="0" err="1" smtClean="0"/>
              <a:t>maltitol</a:t>
            </a:r>
            <a:r>
              <a:rPr lang="es-ES" b="1" dirty="0" smtClean="0"/>
              <a:t> y otros. </a:t>
            </a:r>
          </a:p>
          <a:p>
            <a:r>
              <a:rPr lang="es-ES" b="1" dirty="0" smtClean="0"/>
              <a:t>Parecen </a:t>
            </a:r>
            <a:r>
              <a:rPr lang="es-ES" b="1" dirty="0" smtClean="0"/>
              <a:t>ser más frecuentes en personas con un trastorno GI funcional de base, como el síndrome del intestino irritable. </a:t>
            </a:r>
          </a:p>
          <a:p>
            <a:endParaRPr lang="es-E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928678"/>
            <a:ext cx="8229600" cy="1143000"/>
          </a:xfrm>
        </p:spPr>
        <p:txBody>
          <a:bodyPr>
            <a:normAutofit fontScale="90000"/>
          </a:bodyPr>
          <a:lstStyle/>
          <a:p>
            <a:r>
              <a:rPr lang="es-ES" b="1" u="sng" dirty="0" smtClean="0"/>
              <a:t>Intolerancia a los hidratos de carbono</a:t>
            </a:r>
            <a:endParaRPr lang="es-ES" b="1" u="sng" dirty="0"/>
          </a:p>
        </p:txBody>
      </p:sp>
      <p:sp>
        <p:nvSpPr>
          <p:cNvPr id="3" name="2 Marcador de contenido"/>
          <p:cNvSpPr>
            <a:spLocks noGrp="1"/>
          </p:cNvSpPr>
          <p:nvPr>
            <p:ph idx="1"/>
          </p:nvPr>
        </p:nvSpPr>
        <p:spPr>
          <a:xfrm>
            <a:off x="428596" y="2714620"/>
            <a:ext cx="8229600" cy="3257560"/>
          </a:xfrm>
        </p:spPr>
        <p:txBody>
          <a:bodyPr>
            <a:normAutofit lnSpcReduction="10000"/>
          </a:bodyPr>
          <a:lstStyle/>
          <a:p>
            <a:pPr>
              <a:buNone/>
            </a:pPr>
            <a:r>
              <a:rPr lang="es-ES" dirty="0" smtClean="0"/>
              <a:t>   </a:t>
            </a:r>
            <a:r>
              <a:rPr lang="es-ES" b="1" dirty="0" smtClean="0"/>
              <a:t>Los </a:t>
            </a:r>
            <a:r>
              <a:rPr lang="es-ES" b="1" dirty="0" smtClean="0"/>
              <a:t>síntomas GI referidos tras la ingesta de zumos de fruta podrían estar relacionados con una intolerancia a la fructosa, un problema resultante del uso generalizado del sirope de maíz (muy rico en fructosa) en la manufactura y procesamiento de los </a:t>
            </a:r>
            <a:r>
              <a:rPr lang="es-ES" b="1" dirty="0" smtClean="0"/>
              <a:t>alimentos</a:t>
            </a:r>
            <a:endParaRPr lang="es-ES" b="1"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42926"/>
            <a:ext cx="8229600" cy="1143000"/>
          </a:xfrm>
        </p:spPr>
        <p:txBody>
          <a:bodyPr/>
          <a:lstStyle/>
          <a:p>
            <a:r>
              <a:rPr lang="es-ES" b="1" u="sng" dirty="0" smtClean="0"/>
              <a:t>Valoración</a:t>
            </a:r>
            <a:endParaRPr lang="es-ES" b="1" u="sng" dirty="0"/>
          </a:p>
        </p:txBody>
      </p:sp>
      <p:sp>
        <p:nvSpPr>
          <p:cNvPr id="3" name="2 Marcador de contenido"/>
          <p:cNvSpPr>
            <a:spLocks noGrp="1"/>
          </p:cNvSpPr>
          <p:nvPr>
            <p:ph idx="1"/>
          </p:nvPr>
        </p:nvSpPr>
        <p:spPr>
          <a:xfrm>
            <a:off x="457200" y="2100266"/>
            <a:ext cx="8229600" cy="3543312"/>
          </a:xfrm>
        </p:spPr>
        <p:txBody>
          <a:bodyPr>
            <a:normAutofit/>
          </a:bodyPr>
          <a:lstStyle/>
          <a:p>
            <a:r>
              <a:rPr lang="es-ES" b="1" dirty="0" smtClean="0"/>
              <a:t>El diagnóstico de RAA </a:t>
            </a:r>
            <a:r>
              <a:rPr lang="es-ES" b="1" dirty="0" smtClean="0"/>
              <a:t>requiere de:</a:t>
            </a:r>
          </a:p>
          <a:p>
            <a:pPr lvl="1"/>
            <a:r>
              <a:rPr lang="es-ES" b="1" dirty="0" smtClean="0"/>
              <a:t>La </a:t>
            </a:r>
            <a:r>
              <a:rPr lang="es-ES" b="1" dirty="0" smtClean="0"/>
              <a:t>identificación del alimento o ingrediente bajo </a:t>
            </a:r>
            <a:r>
              <a:rPr lang="es-ES" b="1" dirty="0" smtClean="0"/>
              <a:t>sospecha</a:t>
            </a:r>
          </a:p>
          <a:p>
            <a:pPr lvl="1"/>
            <a:r>
              <a:rPr lang="es-ES" b="1" dirty="0" smtClean="0"/>
              <a:t>La </a:t>
            </a:r>
            <a:r>
              <a:rPr lang="es-ES" b="1" dirty="0" smtClean="0"/>
              <a:t>demostración de que el alimento  causa una respuesta </a:t>
            </a:r>
            <a:r>
              <a:rPr lang="es-ES" b="1" dirty="0" smtClean="0"/>
              <a:t>adversa</a:t>
            </a:r>
          </a:p>
          <a:p>
            <a:pPr lvl="1"/>
            <a:r>
              <a:rPr lang="es-ES" b="1" dirty="0" smtClean="0"/>
              <a:t>La </a:t>
            </a:r>
            <a:r>
              <a:rPr lang="es-ES" b="1" dirty="0" smtClean="0"/>
              <a:t>verificación de la respuesta, mediada o no por el sistema </a:t>
            </a:r>
            <a:r>
              <a:rPr lang="es-ES" b="1" dirty="0" smtClean="0"/>
              <a:t>inmunitario </a:t>
            </a:r>
            <a:endParaRPr lang="es-ES" b="1" dirty="0" smtClean="0"/>
          </a:p>
          <a:p>
            <a:endParaRPr lang="es-E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u="sng" dirty="0" smtClean="0"/>
              <a:t>Valoración</a:t>
            </a:r>
            <a:endParaRPr lang="es-ES" b="1" u="sng" dirty="0"/>
          </a:p>
        </p:txBody>
      </p:sp>
      <p:sp>
        <p:nvSpPr>
          <p:cNvPr id="3" name="2 Marcador de contenido"/>
          <p:cNvSpPr>
            <a:spLocks noGrp="1"/>
          </p:cNvSpPr>
          <p:nvPr>
            <p:ph idx="1"/>
          </p:nvPr>
        </p:nvSpPr>
        <p:spPr/>
        <p:txBody>
          <a:bodyPr>
            <a:normAutofit fontScale="85000" lnSpcReduction="20000"/>
          </a:bodyPr>
          <a:lstStyle/>
          <a:p>
            <a:r>
              <a:rPr lang="es-ES" dirty="0" smtClean="0"/>
              <a:t>Herramientas diagnósticas:</a:t>
            </a:r>
          </a:p>
          <a:p>
            <a:pPr lvl="1"/>
            <a:r>
              <a:rPr lang="es-ES" dirty="0" smtClean="0"/>
              <a:t>La </a:t>
            </a:r>
            <a:r>
              <a:rPr lang="es-ES" dirty="0" smtClean="0"/>
              <a:t>historia clínica </a:t>
            </a:r>
            <a:r>
              <a:rPr lang="es-ES" dirty="0" smtClean="0"/>
              <a:t>detallada</a:t>
            </a:r>
          </a:p>
          <a:p>
            <a:pPr lvl="1"/>
            <a:r>
              <a:rPr lang="es-ES" dirty="0" smtClean="0"/>
              <a:t>Pruebas </a:t>
            </a:r>
            <a:r>
              <a:rPr lang="es-ES" dirty="0" smtClean="0"/>
              <a:t>complementarias </a:t>
            </a:r>
            <a:r>
              <a:rPr lang="es-ES" dirty="0" smtClean="0"/>
              <a:t>adecuadas </a:t>
            </a:r>
            <a:endParaRPr lang="es-ES" dirty="0" smtClean="0"/>
          </a:p>
          <a:p>
            <a:pPr lvl="2"/>
            <a:r>
              <a:rPr lang="es-ES" dirty="0" smtClean="0"/>
              <a:t>Los </a:t>
            </a:r>
            <a:r>
              <a:rPr lang="es-ES" dirty="0" smtClean="0"/>
              <a:t>análisis bioquímicos pueden descartar causas no alérgicas de los </a:t>
            </a:r>
            <a:r>
              <a:rPr lang="es-ES" dirty="0" smtClean="0"/>
              <a:t>síntomas</a:t>
            </a:r>
          </a:p>
          <a:p>
            <a:pPr lvl="2"/>
            <a:r>
              <a:rPr lang="es-ES" dirty="0" smtClean="0"/>
              <a:t>Hemograma</a:t>
            </a:r>
          </a:p>
          <a:p>
            <a:pPr lvl="2"/>
            <a:r>
              <a:rPr lang="es-ES" dirty="0" smtClean="0"/>
              <a:t>Examen de las heces </a:t>
            </a:r>
            <a:r>
              <a:rPr lang="es-ES" dirty="0" smtClean="0"/>
              <a:t>buscando sustancias reductoras, huevos, parásitos o sangre </a:t>
            </a:r>
            <a:r>
              <a:rPr lang="es-ES" dirty="0" smtClean="0"/>
              <a:t>oculta</a:t>
            </a:r>
          </a:p>
          <a:p>
            <a:pPr lvl="2"/>
            <a:r>
              <a:rPr lang="es-ES" dirty="0" smtClean="0"/>
              <a:t>Prueba </a:t>
            </a:r>
            <a:r>
              <a:rPr lang="es-ES" dirty="0" smtClean="0"/>
              <a:t>del hidrógeno en aire </a:t>
            </a:r>
            <a:r>
              <a:rPr lang="es-ES" dirty="0" smtClean="0"/>
              <a:t>espirado</a:t>
            </a:r>
          </a:p>
          <a:p>
            <a:pPr lvl="2"/>
            <a:r>
              <a:rPr lang="es-ES" dirty="0" smtClean="0"/>
              <a:t>Pruebas </a:t>
            </a:r>
            <a:r>
              <a:rPr lang="es-ES" dirty="0" smtClean="0"/>
              <a:t>de permeabilidad </a:t>
            </a:r>
            <a:r>
              <a:rPr lang="es-ES" dirty="0" smtClean="0"/>
              <a:t>intestinal</a:t>
            </a:r>
          </a:p>
          <a:p>
            <a:pPr lvl="2"/>
            <a:r>
              <a:rPr lang="es-ES" dirty="0" smtClean="0"/>
              <a:t>Pruebas </a:t>
            </a:r>
            <a:r>
              <a:rPr lang="es-ES" dirty="0" smtClean="0"/>
              <a:t>genéticas de enfermedad celíaca y perfiles de sensibilidad al </a:t>
            </a:r>
            <a:r>
              <a:rPr lang="es-ES" dirty="0" smtClean="0"/>
              <a:t>gluten</a:t>
            </a:r>
          </a:p>
          <a:p>
            <a:pPr lvl="2"/>
            <a:r>
              <a:rPr lang="es-ES" dirty="0" smtClean="0"/>
              <a:t>Pruebas </a:t>
            </a:r>
            <a:r>
              <a:rPr lang="es-ES" dirty="0" smtClean="0"/>
              <a:t>de </a:t>
            </a:r>
            <a:r>
              <a:rPr lang="es-ES" dirty="0" err="1" smtClean="0"/>
              <a:t>sobrecrecimiento</a:t>
            </a:r>
            <a:r>
              <a:rPr lang="es-ES" dirty="0" smtClean="0"/>
              <a:t> bacteriano del intestino </a:t>
            </a:r>
            <a:r>
              <a:rPr lang="es-ES" dirty="0" smtClean="0"/>
              <a:t>delgado</a:t>
            </a:r>
          </a:p>
          <a:p>
            <a:pPr lvl="2"/>
            <a:r>
              <a:rPr lang="es-ES" dirty="0" smtClean="0"/>
              <a:t>Prueba </a:t>
            </a:r>
            <a:r>
              <a:rPr lang="es-ES" dirty="0" smtClean="0"/>
              <a:t>del cloruro en sudor para la fibrosis quística.</a:t>
            </a:r>
          </a:p>
          <a:p>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uario\Downloads\Screenshot-2021-2-3 Krause Dietoterapia - krause_dietoterapia_13ed pdf.png"/>
          <p:cNvPicPr>
            <a:picLocks noChangeAspect="1" noChangeArrowheads="1"/>
          </p:cNvPicPr>
          <p:nvPr/>
        </p:nvPicPr>
        <p:blipFill>
          <a:blip r:embed="rId2"/>
          <a:srcRect/>
          <a:stretch>
            <a:fillRect/>
          </a:stretch>
        </p:blipFill>
        <p:spPr bwMode="auto">
          <a:xfrm>
            <a:off x="357187" y="1252537"/>
            <a:ext cx="8429625" cy="4352925"/>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u="sng" dirty="0" smtClean="0"/>
              <a:t>Valoración</a:t>
            </a:r>
            <a:endParaRPr lang="es-ES" b="1" u="sng" dirty="0"/>
          </a:p>
        </p:txBody>
      </p:sp>
      <p:sp>
        <p:nvSpPr>
          <p:cNvPr id="3" name="2 Marcador de contenido"/>
          <p:cNvSpPr>
            <a:spLocks noGrp="1"/>
          </p:cNvSpPr>
          <p:nvPr>
            <p:ph idx="1"/>
          </p:nvPr>
        </p:nvSpPr>
        <p:spPr>
          <a:xfrm>
            <a:off x="457200" y="2028828"/>
            <a:ext cx="8229600" cy="3186122"/>
          </a:xfrm>
        </p:spPr>
        <p:txBody>
          <a:bodyPr>
            <a:normAutofit/>
          </a:bodyPr>
          <a:lstStyle/>
          <a:p>
            <a:pPr>
              <a:buNone/>
            </a:pPr>
            <a:r>
              <a:rPr lang="es-ES" b="1" dirty="0" smtClean="0"/>
              <a:t>    Las </a:t>
            </a:r>
            <a:r>
              <a:rPr lang="es-ES" b="1" dirty="0" smtClean="0"/>
              <a:t>pruebas para diagnosticar las reacciones adversas a los alimentos y para identificar la respuesta inmunitaria no deberían realizarse solas, sino conjuntamente con la historia clínica, la exploración física y la valoración </a:t>
            </a:r>
            <a:r>
              <a:rPr lang="es-ES" b="1" dirty="0" smtClean="0"/>
              <a:t>nutricional </a:t>
            </a:r>
            <a:endParaRPr lang="es-ES" b="1" dirty="0" smtClean="0"/>
          </a:p>
          <a:p>
            <a:endParaRPr lang="es-E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600" b="1" u="sng" dirty="0" smtClean="0"/>
              <a:t>Prevención de las alergias alimentarias</a:t>
            </a:r>
            <a:endParaRPr lang="es-ES" sz="3600" b="1" u="sng" dirty="0"/>
          </a:p>
        </p:txBody>
      </p:sp>
      <p:sp>
        <p:nvSpPr>
          <p:cNvPr id="3" name="2 Marcador de contenido"/>
          <p:cNvSpPr>
            <a:spLocks noGrp="1"/>
          </p:cNvSpPr>
          <p:nvPr>
            <p:ph idx="1"/>
          </p:nvPr>
        </p:nvSpPr>
        <p:spPr/>
        <p:txBody>
          <a:bodyPr>
            <a:normAutofit fontScale="77500" lnSpcReduction="20000"/>
          </a:bodyPr>
          <a:lstStyle/>
          <a:p>
            <a:pPr>
              <a:buNone/>
            </a:pPr>
            <a:r>
              <a:rPr lang="es-ES" b="1" dirty="0" smtClean="0"/>
              <a:t>     Las </a:t>
            </a:r>
            <a:r>
              <a:rPr lang="es-ES" b="1" dirty="0" smtClean="0"/>
              <a:t>directrices de prevención de alergias han pasado gradualmente de la eliminación del alérgeno a la valoración de la influencia de factores dietéticos específicos en el desarrollo y la prevención de las alergias </a:t>
            </a:r>
          </a:p>
          <a:p>
            <a:pPr>
              <a:buNone/>
            </a:pPr>
            <a:endParaRPr lang="es-ES" b="1" dirty="0" smtClean="0"/>
          </a:p>
          <a:p>
            <a:pPr>
              <a:buNone/>
            </a:pPr>
            <a:r>
              <a:rPr lang="es-ES" b="1" dirty="0" smtClean="0"/>
              <a:t>Gestación y lactancia. exposición a alérgenos</a:t>
            </a:r>
          </a:p>
          <a:p>
            <a:r>
              <a:rPr lang="es-ES" b="1" dirty="0" smtClean="0"/>
              <a:t>No  </a:t>
            </a:r>
            <a:r>
              <a:rPr lang="es-ES" b="1" dirty="0" smtClean="0"/>
              <a:t>hay indicios de que las restricciones dietéticas maternas durante la gestación sirvan para prevenir la </a:t>
            </a:r>
            <a:r>
              <a:rPr lang="es-ES" b="1" dirty="0" err="1" smtClean="0"/>
              <a:t>atopia</a:t>
            </a:r>
            <a:r>
              <a:rPr lang="es-ES" b="1" dirty="0" smtClean="0"/>
              <a:t> en los lactantes. </a:t>
            </a:r>
          </a:p>
          <a:p>
            <a:r>
              <a:rPr lang="es-ES" b="1" dirty="0" smtClean="0"/>
              <a:t>La restricción alimentaria durante la lactancia materna para evitar exposiciones a antígenos no parece prevenir la </a:t>
            </a:r>
            <a:r>
              <a:rPr lang="es-ES" b="1" dirty="0" err="1" smtClean="0"/>
              <a:t>atopia</a:t>
            </a:r>
            <a:r>
              <a:rPr lang="es-ES" b="1" dirty="0" smtClean="0"/>
              <a:t>, con la posible excepción del eccema atópico. </a:t>
            </a:r>
          </a:p>
          <a:p>
            <a:endParaRPr lang="es-E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b="1" dirty="0" smtClean="0"/>
              <a:t>lactancia materna</a:t>
            </a:r>
            <a:endParaRPr lang="es-ES" b="1" dirty="0"/>
          </a:p>
        </p:txBody>
      </p:sp>
      <p:sp>
        <p:nvSpPr>
          <p:cNvPr id="3" name="2 Marcador de contenido"/>
          <p:cNvSpPr>
            <a:spLocks noGrp="1"/>
          </p:cNvSpPr>
          <p:nvPr>
            <p:ph idx="1"/>
          </p:nvPr>
        </p:nvSpPr>
        <p:spPr/>
        <p:txBody>
          <a:bodyPr>
            <a:normAutofit/>
          </a:bodyPr>
          <a:lstStyle/>
          <a:p>
            <a:r>
              <a:rPr lang="es-ES" b="1" dirty="0" smtClean="0"/>
              <a:t>La leche materna contiene un ejército de compuestos inmunológicamente activos como el factor transformador del crecimiento beta, la </a:t>
            </a:r>
            <a:r>
              <a:rPr lang="es-ES" b="1" dirty="0" err="1" smtClean="0"/>
              <a:t>lactoferrina</a:t>
            </a:r>
            <a:r>
              <a:rPr lang="es-ES" b="1" dirty="0" smtClean="0"/>
              <a:t>, </a:t>
            </a:r>
            <a:r>
              <a:rPr lang="es-ES" b="1" dirty="0" err="1" smtClean="0"/>
              <a:t>lisozimas</a:t>
            </a:r>
            <a:r>
              <a:rPr lang="es-ES" b="1" dirty="0" smtClean="0"/>
              <a:t>, ácidos grasos de cadena larga, antioxidantes e </a:t>
            </a:r>
            <a:r>
              <a:rPr lang="es-ES" b="1" dirty="0" err="1" smtClean="0"/>
              <a:t>IgA</a:t>
            </a:r>
            <a:r>
              <a:rPr lang="es-ES" b="1" dirty="0" smtClean="0"/>
              <a:t> secretora (</a:t>
            </a:r>
            <a:r>
              <a:rPr lang="es-ES" b="1" dirty="0" err="1" smtClean="0"/>
              <a:t>sIgA</a:t>
            </a:r>
            <a:r>
              <a:rPr lang="es-ES" b="1" dirty="0" smtClean="0"/>
              <a:t>), y todos actúan sobre el desarrollo inmunitario, tolerancia oral incluida, ayudando a reforzar la barrera intestino-epitelial </a:t>
            </a:r>
            <a:endParaRPr lang="es-E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714356"/>
            <a:ext cx="8229600" cy="5500726"/>
          </a:xfrm>
        </p:spPr>
        <p:txBody>
          <a:bodyPr>
            <a:normAutofit fontScale="70000" lnSpcReduction="20000"/>
          </a:bodyPr>
          <a:lstStyle/>
          <a:p>
            <a:pPr algn="just"/>
            <a:r>
              <a:rPr lang="es-ES" b="1" dirty="0" smtClean="0"/>
              <a:t>Se recomienda encarecidamente la lactancia materna sin restricciones dietéticas a la </a:t>
            </a:r>
            <a:r>
              <a:rPr lang="es-ES" b="1" dirty="0" smtClean="0"/>
              <a:t>madre </a:t>
            </a:r>
            <a:endParaRPr lang="es-ES" b="1" dirty="0" smtClean="0"/>
          </a:p>
          <a:p>
            <a:pPr algn="just"/>
            <a:r>
              <a:rPr lang="es-ES" b="1" dirty="0" smtClean="0"/>
              <a:t>La </a:t>
            </a:r>
            <a:r>
              <a:rPr lang="es-ES" b="1" dirty="0" smtClean="0"/>
              <a:t>lactancia  materna exclusiva durante al menos 3 meses protege frente a las </a:t>
            </a:r>
            <a:r>
              <a:rPr lang="es-ES" b="1" dirty="0" err="1" smtClean="0"/>
              <a:t>sibilancias</a:t>
            </a:r>
            <a:r>
              <a:rPr lang="es-ES" b="1" dirty="0" smtClean="0"/>
              <a:t> en los primeros meses de vida  </a:t>
            </a:r>
          </a:p>
          <a:p>
            <a:pPr algn="just"/>
            <a:r>
              <a:rPr lang="es-ES" b="1" dirty="0" smtClean="0"/>
              <a:t>En lactantes con alto riesgo de padecer </a:t>
            </a:r>
            <a:r>
              <a:rPr lang="es-ES" b="1" dirty="0" err="1" smtClean="0"/>
              <a:t>atopia</a:t>
            </a:r>
            <a:r>
              <a:rPr lang="es-ES" b="1" dirty="0" smtClean="0"/>
              <a:t> (lactantes con un familiar de primer grado que tenga alergia) se recomienda la lactancia materna exclusiva durante al menos 4 meses. </a:t>
            </a:r>
          </a:p>
          <a:p>
            <a:pPr algn="just"/>
            <a:r>
              <a:rPr lang="es-ES" b="1" dirty="0" smtClean="0"/>
              <a:t>Se cree que continuar con la lactancia materna cuando se introducen los alimentos sólidos  ayuda a prevenir la aparición de alergias alimentarias</a:t>
            </a:r>
          </a:p>
          <a:p>
            <a:pPr algn="just"/>
            <a:r>
              <a:rPr lang="es-ES" b="1" dirty="0" smtClean="0"/>
              <a:t>La sensibilidad a la leche materna es rara pero sí está </a:t>
            </a:r>
            <a:r>
              <a:rPr lang="es-ES" b="1" dirty="0" smtClean="0"/>
              <a:t>descrita </a:t>
            </a:r>
            <a:endParaRPr lang="es-ES" b="1" dirty="0" smtClean="0"/>
          </a:p>
          <a:p>
            <a:pPr algn="just"/>
            <a:r>
              <a:rPr lang="es-ES" b="1" dirty="0" smtClean="0"/>
              <a:t>Los alérgenos de la dieta materna, como leche de vaca, huevos y cacahuetes, pueden pasar a la leche de la madre y  causar sensibilización y después reacciones alérgicas en el </a:t>
            </a:r>
            <a:r>
              <a:rPr lang="es-ES" b="1" dirty="0" smtClean="0"/>
              <a:t>lactante </a:t>
            </a:r>
            <a:endParaRPr lang="es-ES" b="1" dirty="0" smtClean="0"/>
          </a:p>
          <a:p>
            <a:pPr algn="just"/>
            <a:r>
              <a:rPr lang="es-ES" b="1" dirty="0" smtClean="0"/>
              <a:t>Las provocaciones con cada alimento determinarán la relación entre síntomas y </a:t>
            </a:r>
            <a:r>
              <a:rPr lang="es-ES" b="1" dirty="0" smtClean="0"/>
              <a:t>alimentos. </a:t>
            </a:r>
            <a:endParaRPr lang="es-ES" b="1" dirty="0" smtClean="0"/>
          </a:p>
          <a:p>
            <a:pPr algn="just"/>
            <a:r>
              <a:rPr lang="es-ES" b="1" dirty="0" smtClean="0"/>
              <a:t>Hay </a:t>
            </a:r>
            <a:r>
              <a:rPr lang="es-ES" b="1" dirty="0" smtClean="0"/>
              <a:t>que evaluar la suficiencia nutricional de la dieta materna cuando se suprimen grupos de </a:t>
            </a:r>
            <a:r>
              <a:rPr lang="es-ES" b="1" dirty="0" smtClean="0"/>
              <a:t>alimentos</a:t>
            </a:r>
            <a:endParaRPr lang="es-ES"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b="1" dirty="0" smtClean="0"/>
              <a:t>Elección de la leche maternizada</a:t>
            </a:r>
            <a:endParaRPr lang="es-ES" b="1" dirty="0"/>
          </a:p>
        </p:txBody>
      </p:sp>
      <p:sp>
        <p:nvSpPr>
          <p:cNvPr id="3" name="2 Marcador de contenido"/>
          <p:cNvSpPr>
            <a:spLocks noGrp="1"/>
          </p:cNvSpPr>
          <p:nvPr>
            <p:ph idx="1"/>
          </p:nvPr>
        </p:nvSpPr>
        <p:spPr/>
        <p:txBody>
          <a:bodyPr>
            <a:normAutofit fontScale="92500" lnSpcReduction="20000"/>
          </a:bodyPr>
          <a:lstStyle/>
          <a:p>
            <a:r>
              <a:rPr lang="es-ES" b="1" dirty="0" smtClean="0"/>
              <a:t>En lactantes con alto riesgo de padecer </a:t>
            </a:r>
            <a:r>
              <a:rPr lang="es-ES" b="1" dirty="0" err="1" smtClean="0"/>
              <a:t>atopia</a:t>
            </a:r>
            <a:r>
              <a:rPr lang="es-ES" b="1" dirty="0" smtClean="0"/>
              <a:t> que no tomen exclusivamente leche materna durante 4-6 meses, se recomienda una leche parcial o ampliamente hidrolizada para sustituir las leches provenientes de la leche de vaca. </a:t>
            </a:r>
          </a:p>
          <a:p>
            <a:r>
              <a:rPr lang="es-ES" b="1" dirty="0" smtClean="0"/>
              <a:t>Las </a:t>
            </a:r>
            <a:r>
              <a:rPr lang="es-ES" b="1" dirty="0" smtClean="0"/>
              <a:t>leches maternizadas a base de soja no ofrecen ventajas en cuanto a la prevención de alergias y algunos lactantes presentan reacciones adversas a estas leches. </a:t>
            </a:r>
          </a:p>
          <a:p>
            <a:r>
              <a:rPr lang="es-ES" b="1" dirty="0" smtClean="0"/>
              <a:t>En ciertas alergias pueden utilizarse leches a base de </a:t>
            </a:r>
            <a:r>
              <a:rPr lang="es-ES" b="1" dirty="0" smtClean="0"/>
              <a:t>aminoácidos </a:t>
            </a:r>
            <a:endParaRPr lang="es-ES"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b="1" dirty="0" smtClean="0"/>
              <a:t>Introducción de alimentos sólidos</a:t>
            </a:r>
            <a:endParaRPr lang="es-ES" b="1" dirty="0"/>
          </a:p>
        </p:txBody>
      </p:sp>
      <p:sp>
        <p:nvSpPr>
          <p:cNvPr id="3" name="2 Marcador de contenido"/>
          <p:cNvSpPr>
            <a:spLocks noGrp="1"/>
          </p:cNvSpPr>
          <p:nvPr>
            <p:ph idx="1"/>
          </p:nvPr>
        </p:nvSpPr>
        <p:spPr>
          <a:xfrm>
            <a:off x="457200" y="1743076"/>
            <a:ext cx="8229600" cy="3900502"/>
          </a:xfrm>
        </p:spPr>
        <p:txBody>
          <a:bodyPr>
            <a:normAutofit/>
          </a:bodyPr>
          <a:lstStyle/>
          <a:p>
            <a:r>
              <a:rPr lang="es-ES" b="1" dirty="0" smtClean="0"/>
              <a:t>Se recomienda no introducir alimentos sólidos ni complementarios distintos de la leche materna o de biberón hasta los 4-6 meses de edad. </a:t>
            </a:r>
          </a:p>
          <a:p>
            <a:r>
              <a:rPr lang="es-ES" b="1" dirty="0" smtClean="0"/>
              <a:t>No hay datos convincentes de que retrasar la introducción más allá de ese momento prevenga la aparición de </a:t>
            </a:r>
            <a:r>
              <a:rPr lang="es-ES" b="1" dirty="0" err="1" smtClean="0"/>
              <a:t>atopia</a:t>
            </a:r>
            <a:r>
              <a:rPr lang="es-ES" b="1" dirty="0" smtClean="0"/>
              <a:t>. </a:t>
            </a:r>
            <a:endParaRPr lang="es-ES" b="1" dirty="0" smtClean="0"/>
          </a:p>
          <a:p>
            <a:endParaRPr lang="es-E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b="1" dirty="0" smtClean="0"/>
              <a:t>Antioxidantes</a:t>
            </a:r>
            <a:endParaRPr lang="es-ES" b="1" dirty="0"/>
          </a:p>
        </p:txBody>
      </p:sp>
      <p:sp>
        <p:nvSpPr>
          <p:cNvPr id="3" name="2 Marcador de contenido"/>
          <p:cNvSpPr>
            <a:spLocks noGrp="1"/>
          </p:cNvSpPr>
          <p:nvPr>
            <p:ph idx="1"/>
          </p:nvPr>
        </p:nvSpPr>
        <p:spPr>
          <a:xfrm>
            <a:off x="457200" y="1957390"/>
            <a:ext cx="8229600" cy="3328998"/>
          </a:xfrm>
        </p:spPr>
        <p:txBody>
          <a:bodyPr>
            <a:normAutofit/>
          </a:bodyPr>
          <a:lstStyle/>
          <a:p>
            <a:r>
              <a:rPr lang="es-ES" b="1" dirty="0" smtClean="0"/>
              <a:t>Las dietas ricas en </a:t>
            </a:r>
            <a:r>
              <a:rPr lang="es-ES" b="1" dirty="0" smtClean="0"/>
              <a:t>antioxidantes podrían </a:t>
            </a:r>
            <a:r>
              <a:rPr lang="es-ES" b="1" dirty="0" smtClean="0"/>
              <a:t>prevenir la aparición de alergias alimentarias. </a:t>
            </a:r>
          </a:p>
          <a:p>
            <a:r>
              <a:rPr lang="es-ES" b="1" dirty="0" smtClean="0"/>
              <a:t>El </a:t>
            </a:r>
            <a:r>
              <a:rPr lang="es-ES" b="1" dirty="0" smtClean="0"/>
              <a:t>aumento del consumo de frutas y verduras, como fuente de antioxidantes, durante la gestación podría ser una estrategia eficaz para reducir el riesgo de alergias.</a:t>
            </a:r>
          </a:p>
          <a:p>
            <a:endParaRPr lang="es-E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b="1" dirty="0" smtClean="0"/>
              <a:t>Ácido fólico</a:t>
            </a:r>
            <a:endParaRPr lang="es-ES" b="1" dirty="0"/>
          </a:p>
        </p:txBody>
      </p:sp>
      <p:sp>
        <p:nvSpPr>
          <p:cNvPr id="3" name="2 Marcador de contenido"/>
          <p:cNvSpPr>
            <a:spLocks noGrp="1"/>
          </p:cNvSpPr>
          <p:nvPr>
            <p:ph idx="1"/>
          </p:nvPr>
        </p:nvSpPr>
        <p:spPr>
          <a:xfrm>
            <a:off x="457200" y="2100266"/>
            <a:ext cx="8229600" cy="3400436"/>
          </a:xfrm>
        </p:spPr>
        <p:txBody>
          <a:bodyPr>
            <a:normAutofit/>
          </a:bodyPr>
          <a:lstStyle/>
          <a:p>
            <a:r>
              <a:rPr lang="es-ES" b="1" dirty="0" smtClean="0"/>
              <a:t>El déficit de ácido fólico se ha relacionado con varios trastornos caracterizados por una activación exagerada de la respuesta inmunitaria celular, mediada por los Th1 </a:t>
            </a:r>
          </a:p>
          <a:p>
            <a:r>
              <a:rPr lang="es-ES" b="1" dirty="0" smtClean="0"/>
              <a:t>La </a:t>
            </a:r>
            <a:r>
              <a:rPr lang="es-ES" b="1" dirty="0" err="1" smtClean="0"/>
              <a:t>atopia</a:t>
            </a:r>
            <a:r>
              <a:rPr lang="es-ES" b="1" dirty="0" smtClean="0"/>
              <a:t> tal vez esté relacionada con una alteración del metabolismo del </a:t>
            </a:r>
            <a:r>
              <a:rPr lang="es-ES" b="1" dirty="0" smtClean="0"/>
              <a:t>fólico</a:t>
            </a:r>
            <a:endParaRPr lang="es-ES"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b="1" dirty="0" smtClean="0"/>
              <a:t>Prebióticos y </a:t>
            </a:r>
            <a:r>
              <a:rPr lang="es-ES" b="1" dirty="0" err="1" smtClean="0"/>
              <a:t>probióticos</a:t>
            </a:r>
            <a:endParaRPr lang="es-ES" b="1" dirty="0"/>
          </a:p>
        </p:txBody>
      </p:sp>
      <p:sp>
        <p:nvSpPr>
          <p:cNvPr id="3" name="2 Marcador de contenido"/>
          <p:cNvSpPr>
            <a:spLocks noGrp="1"/>
          </p:cNvSpPr>
          <p:nvPr>
            <p:ph idx="1"/>
          </p:nvPr>
        </p:nvSpPr>
        <p:spPr>
          <a:xfrm>
            <a:off x="457200" y="2028828"/>
            <a:ext cx="8229600" cy="3400436"/>
          </a:xfrm>
        </p:spPr>
        <p:txBody>
          <a:bodyPr>
            <a:normAutofit/>
          </a:bodyPr>
          <a:lstStyle/>
          <a:p>
            <a:r>
              <a:rPr lang="es-ES" b="1" dirty="0" smtClean="0"/>
              <a:t>Los prebióticos son </a:t>
            </a:r>
            <a:r>
              <a:rPr lang="es-ES" b="1" dirty="0" err="1" smtClean="0"/>
              <a:t>oligosacáridos</a:t>
            </a:r>
            <a:r>
              <a:rPr lang="es-ES" b="1" dirty="0" smtClean="0"/>
              <a:t> no digeribles y fermentables que estimulan el crecimiento y la actividad bacteriana en el </a:t>
            </a:r>
            <a:r>
              <a:rPr lang="es-ES" b="1" dirty="0" smtClean="0"/>
              <a:t>colon</a:t>
            </a:r>
          </a:p>
          <a:p>
            <a:r>
              <a:rPr lang="es-ES" b="1" dirty="0" smtClean="0"/>
              <a:t>Los </a:t>
            </a:r>
            <a:r>
              <a:rPr lang="es-ES" b="1" dirty="0" err="1" smtClean="0"/>
              <a:t>Probióticos</a:t>
            </a:r>
            <a:r>
              <a:rPr lang="es-ES" b="1" dirty="0" smtClean="0"/>
              <a:t> son microorganismos vivos beneficiosos para la salud del </a:t>
            </a:r>
            <a:r>
              <a:rPr lang="es-ES" b="1" dirty="0" smtClean="0"/>
              <a:t>huésped </a:t>
            </a:r>
            <a:endParaRPr lang="es-ES" b="1"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b="1" dirty="0" smtClean="0"/>
              <a:t>Prebióticos y </a:t>
            </a:r>
            <a:r>
              <a:rPr lang="es-ES" b="1" dirty="0" err="1" smtClean="0"/>
              <a:t>probióticos</a:t>
            </a:r>
            <a:endParaRPr lang="es-ES" b="1" dirty="0"/>
          </a:p>
        </p:txBody>
      </p:sp>
      <p:sp>
        <p:nvSpPr>
          <p:cNvPr id="3" name="2 Marcador de contenido"/>
          <p:cNvSpPr>
            <a:spLocks noGrp="1"/>
          </p:cNvSpPr>
          <p:nvPr>
            <p:ph idx="1"/>
          </p:nvPr>
        </p:nvSpPr>
        <p:spPr/>
        <p:txBody>
          <a:bodyPr>
            <a:normAutofit lnSpcReduction="10000"/>
          </a:bodyPr>
          <a:lstStyle/>
          <a:p>
            <a:r>
              <a:rPr lang="es-ES" b="1" dirty="0" smtClean="0"/>
              <a:t>Aún </a:t>
            </a:r>
            <a:r>
              <a:rPr lang="es-ES" b="1" dirty="0" smtClean="0"/>
              <a:t>no se ha estudiado exhaustivamente su influencia en la prevención de </a:t>
            </a:r>
            <a:r>
              <a:rPr lang="es-ES" b="1" dirty="0" smtClean="0"/>
              <a:t>alergias </a:t>
            </a:r>
            <a:endParaRPr lang="es-ES" b="1" dirty="0" smtClean="0"/>
          </a:p>
          <a:p>
            <a:r>
              <a:rPr lang="es-ES" b="1" dirty="0" smtClean="0"/>
              <a:t>La administración de estas sustancias durante el último mes de la gestación, o bien al lactante durante 6 meses (ya sea a través de la leche materna o directamente) quizás reduzca la incidencia de eccema atópico relacionado con alergias alimentarias en el lactante.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 sz="3200" b="1" u="sng" dirty="0" smtClean="0"/>
              <a:t>Reacciones no mediadas por </a:t>
            </a:r>
            <a:r>
              <a:rPr lang="es-ES" sz="3200" b="1" u="sng" dirty="0" err="1" smtClean="0"/>
              <a:t>IgE</a:t>
            </a:r>
            <a:r>
              <a:rPr lang="es-ES" sz="3200" b="1" u="sng" dirty="0" smtClean="0"/>
              <a:t> o </a:t>
            </a:r>
            <a:r>
              <a:rPr lang="es-ES" sz="3200" b="1" u="sng" dirty="0" smtClean="0"/>
              <a:t/>
            </a:r>
            <a:br>
              <a:rPr lang="es-ES" sz="3200" b="1" u="sng" dirty="0" smtClean="0"/>
            </a:br>
            <a:r>
              <a:rPr lang="es-ES" sz="3200" b="1" u="sng" dirty="0" smtClean="0"/>
              <a:t>Reacciones </a:t>
            </a:r>
            <a:r>
              <a:rPr lang="es-ES" sz="3200" b="1" u="sng" dirty="0" smtClean="0"/>
              <a:t>por anticuerpos </a:t>
            </a:r>
            <a:r>
              <a:rPr lang="es-ES" sz="3200" b="1" u="sng" dirty="0" smtClean="0"/>
              <a:t>mixtos</a:t>
            </a:r>
            <a:endParaRPr lang="es-ES" sz="3200" b="1" u="sng" dirty="0"/>
          </a:p>
        </p:txBody>
      </p:sp>
      <p:sp>
        <p:nvSpPr>
          <p:cNvPr id="3" name="2 Marcador de contenido"/>
          <p:cNvSpPr>
            <a:spLocks noGrp="1"/>
          </p:cNvSpPr>
          <p:nvPr>
            <p:ph idx="1"/>
          </p:nvPr>
        </p:nvSpPr>
        <p:spPr/>
        <p:txBody>
          <a:bodyPr>
            <a:normAutofit lnSpcReduction="10000"/>
          </a:bodyPr>
          <a:lstStyle/>
          <a:p>
            <a:r>
              <a:rPr lang="es-ES" b="1" dirty="0" smtClean="0"/>
              <a:t>Las reacciones mediadas por otros anticuerpos distintos de la </a:t>
            </a:r>
            <a:r>
              <a:rPr lang="es-ES" b="1" dirty="0" err="1" smtClean="0"/>
              <a:t>IgE</a:t>
            </a:r>
            <a:r>
              <a:rPr lang="es-ES" b="1" dirty="0" smtClean="0"/>
              <a:t> posiblemente también participen en la enfermedad celíaca, las enteropatías </a:t>
            </a:r>
            <a:r>
              <a:rPr lang="es-ES" b="1" dirty="0" smtClean="0"/>
              <a:t>perdedoras de proteínas</a:t>
            </a:r>
            <a:r>
              <a:rPr lang="es-ES" b="1" dirty="0" smtClean="0"/>
              <a:t>, la esofagitis </a:t>
            </a:r>
            <a:r>
              <a:rPr lang="es-ES" b="1" dirty="0" err="1" smtClean="0"/>
              <a:t>eosinófila</a:t>
            </a:r>
            <a:r>
              <a:rPr lang="es-ES" b="1" dirty="0" smtClean="0"/>
              <a:t>, </a:t>
            </a:r>
            <a:r>
              <a:rPr lang="es-ES" b="1" dirty="0" smtClean="0"/>
              <a:t>la gastroenteritis </a:t>
            </a:r>
            <a:r>
              <a:rPr lang="es-ES" b="1" dirty="0" err="1" smtClean="0"/>
              <a:t>eosinófila</a:t>
            </a:r>
            <a:r>
              <a:rPr lang="es-ES" b="1" dirty="0" smtClean="0"/>
              <a:t> </a:t>
            </a:r>
            <a:r>
              <a:rPr lang="es-ES" b="1" dirty="0" smtClean="0"/>
              <a:t>y </a:t>
            </a:r>
            <a:r>
              <a:rPr lang="es-ES" b="1" dirty="0" smtClean="0"/>
              <a:t>la colitis ulcerosa. </a:t>
            </a:r>
          </a:p>
          <a:p>
            <a:r>
              <a:rPr lang="es-ES" b="1" dirty="0" smtClean="0"/>
              <a:t>Probablemente están implicados múltiples componentes del sistema inmunitario, con distintos mecanismos </a:t>
            </a:r>
            <a:r>
              <a:rPr lang="es-ES" b="1" dirty="0" err="1" smtClean="0"/>
              <a:t>fisiopatológicos</a:t>
            </a:r>
            <a:r>
              <a:rPr lang="es-ES" b="1" dirty="0" smtClean="0"/>
              <a:t>.</a:t>
            </a:r>
          </a:p>
          <a:p>
            <a:endParaRPr lang="es-E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Ácidos grasos </a:t>
            </a:r>
            <a:r>
              <a:rPr lang="es-ES" b="1" dirty="0" err="1" smtClean="0"/>
              <a:t>poliinsaturados</a:t>
            </a:r>
            <a:r>
              <a:rPr lang="es-ES" b="1" dirty="0" smtClean="0"/>
              <a:t> </a:t>
            </a:r>
            <a:r>
              <a:rPr lang="es-ES" b="1" dirty="0" smtClean="0"/>
              <a:t>(</a:t>
            </a:r>
            <a:r>
              <a:rPr lang="es-ES" b="1" dirty="0" smtClean="0"/>
              <a:t>A</a:t>
            </a:r>
            <a:r>
              <a:rPr lang="es-ES" b="1" dirty="0" smtClean="0"/>
              <a:t>GPI</a:t>
            </a:r>
            <a:r>
              <a:rPr lang="es-ES" b="1" dirty="0" smtClean="0"/>
              <a:t>)</a:t>
            </a:r>
            <a:endParaRPr lang="es-ES" b="1" dirty="0"/>
          </a:p>
        </p:txBody>
      </p:sp>
      <p:sp>
        <p:nvSpPr>
          <p:cNvPr id="3" name="2 Marcador de contenido"/>
          <p:cNvSpPr>
            <a:spLocks noGrp="1"/>
          </p:cNvSpPr>
          <p:nvPr>
            <p:ph idx="1"/>
          </p:nvPr>
        </p:nvSpPr>
        <p:spPr/>
        <p:txBody>
          <a:bodyPr>
            <a:normAutofit/>
          </a:bodyPr>
          <a:lstStyle/>
          <a:p>
            <a:r>
              <a:rPr lang="es-ES" b="1" dirty="0" smtClean="0"/>
              <a:t>La influencia de los ácidos grasos </a:t>
            </a:r>
            <a:r>
              <a:rPr lang="es-ES" b="1" dirty="0" err="1" smtClean="0"/>
              <a:t>poliinsaturados</a:t>
            </a:r>
            <a:r>
              <a:rPr lang="es-ES" b="1" dirty="0" smtClean="0"/>
              <a:t> (AGPI w-3 y  w-6) en la aparición de alergias ha sido objeto de </a:t>
            </a:r>
            <a:r>
              <a:rPr lang="es-ES" b="1" dirty="0" smtClean="0"/>
              <a:t>investigación</a:t>
            </a:r>
            <a:endParaRPr lang="es-ES" b="1" dirty="0" smtClean="0"/>
          </a:p>
          <a:p>
            <a:r>
              <a:rPr lang="es-ES" b="1" dirty="0" smtClean="0"/>
              <a:t>Algunos estudios han indicado que el consumo materno de aceite de pescado en la gestación protege frente a la aparición de asma, eccemas y sensibilizaciones </a:t>
            </a:r>
            <a:r>
              <a:rPr lang="es-ES" b="1" dirty="0" smtClean="0"/>
              <a:t>alérgicas. </a:t>
            </a:r>
            <a:endParaRPr lang="es-ES" b="1" dirty="0" smtClean="0"/>
          </a:p>
          <a:p>
            <a:endParaRPr lang="es-E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b="1" dirty="0" smtClean="0"/>
              <a:t>Vitamina D</a:t>
            </a:r>
            <a:endParaRPr lang="es-ES" b="1" dirty="0"/>
          </a:p>
        </p:txBody>
      </p:sp>
      <p:sp>
        <p:nvSpPr>
          <p:cNvPr id="3" name="2 Marcador de contenido"/>
          <p:cNvSpPr>
            <a:spLocks noGrp="1"/>
          </p:cNvSpPr>
          <p:nvPr>
            <p:ph idx="1"/>
          </p:nvPr>
        </p:nvSpPr>
        <p:spPr/>
        <p:txBody>
          <a:bodyPr>
            <a:normAutofit fontScale="85000" lnSpcReduction="20000"/>
          </a:bodyPr>
          <a:lstStyle/>
          <a:p>
            <a:r>
              <a:rPr lang="es-ES" b="1" dirty="0" smtClean="0"/>
              <a:t>Se ha propuesto que el aumento de las alergias alimentarias infantiles podría deberse a una mayor prevalencia de déficit  de vitamina D. </a:t>
            </a:r>
            <a:endParaRPr lang="es-ES" b="1" dirty="0" smtClean="0"/>
          </a:p>
          <a:p>
            <a:endParaRPr lang="es-ES" b="1" dirty="0" smtClean="0"/>
          </a:p>
          <a:p>
            <a:r>
              <a:rPr lang="es-ES" b="1" dirty="0" smtClean="0"/>
              <a:t>La </a:t>
            </a:r>
            <a:r>
              <a:rPr lang="es-ES" b="1" dirty="0" smtClean="0"/>
              <a:t>vitamina D ayuda a promover la </a:t>
            </a:r>
            <a:r>
              <a:rPr lang="es-ES" b="1" dirty="0" err="1" smtClean="0"/>
              <a:t>inmunorregulación</a:t>
            </a:r>
            <a:endParaRPr lang="es-ES" b="1" dirty="0" smtClean="0"/>
          </a:p>
          <a:p>
            <a:endParaRPr lang="es-ES" b="1" dirty="0" smtClean="0"/>
          </a:p>
          <a:p>
            <a:r>
              <a:rPr lang="es-ES" b="1" dirty="0" smtClean="0"/>
              <a:t>Algunos estudios </a:t>
            </a:r>
            <a:r>
              <a:rPr lang="es-ES" b="1" dirty="0" smtClean="0"/>
              <a:t>indican </a:t>
            </a:r>
            <a:r>
              <a:rPr lang="es-ES" b="1" dirty="0" smtClean="0"/>
              <a:t>que la corrección precoz del déficit de vitamina D podría favorecer la inmunidad de las mucosas, una ecología microbiana saludable y tolerancia a los alérgenos, y quizás también prevenir la aparición de alergias </a:t>
            </a:r>
            <a:r>
              <a:rPr lang="es-ES" b="1" dirty="0" smtClean="0"/>
              <a:t>alimentarias. </a:t>
            </a:r>
            <a:endParaRPr lang="es-E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u="sng" dirty="0" smtClean="0"/>
              <a:t>Esofagitis </a:t>
            </a:r>
            <a:r>
              <a:rPr lang="es-ES" b="1" u="sng" dirty="0" err="1" smtClean="0"/>
              <a:t>eosinófila</a:t>
            </a:r>
            <a:r>
              <a:rPr lang="es-ES" b="1" u="sng" dirty="0" smtClean="0"/>
              <a:t> (EE) </a:t>
            </a:r>
            <a:r>
              <a:rPr lang="es-ES" b="1" u="sng" dirty="0" smtClean="0"/>
              <a:t> </a:t>
            </a:r>
            <a:r>
              <a:rPr lang="es-ES" b="1" u="sng" dirty="0" smtClean="0"/>
              <a:t>G</a:t>
            </a:r>
            <a:r>
              <a:rPr lang="es-ES" b="1" u="sng" dirty="0" smtClean="0"/>
              <a:t>astroenteritis </a:t>
            </a:r>
            <a:r>
              <a:rPr lang="es-ES" b="1" u="sng" dirty="0" err="1" smtClean="0"/>
              <a:t>eosinófila</a:t>
            </a:r>
            <a:r>
              <a:rPr lang="es-ES" b="1" u="sng" dirty="0" smtClean="0"/>
              <a:t> (GEE)</a:t>
            </a:r>
            <a:endParaRPr lang="es-ES" b="1" u="sng" dirty="0"/>
          </a:p>
        </p:txBody>
      </p:sp>
      <p:sp>
        <p:nvSpPr>
          <p:cNvPr id="3" name="2 Marcador de contenido"/>
          <p:cNvSpPr>
            <a:spLocks noGrp="1"/>
          </p:cNvSpPr>
          <p:nvPr>
            <p:ph idx="1"/>
          </p:nvPr>
        </p:nvSpPr>
        <p:spPr/>
        <p:txBody>
          <a:bodyPr>
            <a:normAutofit fontScale="85000" lnSpcReduction="20000"/>
          </a:bodyPr>
          <a:lstStyle/>
          <a:p>
            <a:endParaRPr lang="es-ES" dirty="0" smtClean="0"/>
          </a:p>
          <a:p>
            <a:r>
              <a:rPr lang="es-ES" b="1" dirty="0" smtClean="0"/>
              <a:t>Se caracterizan por infiltrados </a:t>
            </a:r>
            <a:r>
              <a:rPr lang="es-ES" b="1" dirty="0" err="1" smtClean="0"/>
              <a:t>eosinófilos</a:t>
            </a:r>
            <a:r>
              <a:rPr lang="es-ES" b="1" dirty="0" smtClean="0"/>
              <a:t> en el  esófago, estómago o intestino con </a:t>
            </a:r>
            <a:r>
              <a:rPr lang="es-ES" b="1" dirty="0" err="1" smtClean="0"/>
              <a:t>eosinofilia</a:t>
            </a:r>
            <a:r>
              <a:rPr lang="es-ES" b="1" dirty="0" smtClean="0"/>
              <a:t> periférica. </a:t>
            </a:r>
          </a:p>
          <a:p>
            <a:r>
              <a:rPr lang="es-ES" b="1" dirty="0" smtClean="0"/>
              <a:t>Pueden </a:t>
            </a:r>
            <a:r>
              <a:rPr lang="es-ES" b="1" dirty="0" smtClean="0"/>
              <a:t>tener consecuencias </a:t>
            </a:r>
            <a:r>
              <a:rPr lang="es-ES" b="1" dirty="0" smtClean="0"/>
              <a:t>graves</a:t>
            </a:r>
          </a:p>
          <a:p>
            <a:r>
              <a:rPr lang="es-ES" b="1" dirty="0" smtClean="0"/>
              <a:t>Es </a:t>
            </a:r>
            <a:r>
              <a:rPr lang="es-ES" b="1" dirty="0" smtClean="0"/>
              <a:t>importante diferenciarlos por su implicación terapéutica  </a:t>
            </a:r>
          </a:p>
          <a:p>
            <a:r>
              <a:rPr lang="es-ES" b="1" dirty="0" smtClean="0"/>
              <a:t>Se ha </a:t>
            </a:r>
            <a:r>
              <a:rPr lang="es-ES" b="1" dirty="0" smtClean="0"/>
              <a:t>señalado a la alergia alimentaria como la </a:t>
            </a:r>
            <a:r>
              <a:rPr lang="es-ES" b="1" dirty="0" smtClean="0"/>
              <a:t>responsable</a:t>
            </a:r>
          </a:p>
          <a:p>
            <a:r>
              <a:rPr lang="es-ES" b="1" dirty="0" smtClean="0"/>
              <a:t>Casi </a:t>
            </a:r>
            <a:r>
              <a:rPr lang="es-ES" b="1" dirty="0" smtClean="0"/>
              <a:t>la mitad de los pacientes con GEE tienen </a:t>
            </a:r>
            <a:r>
              <a:rPr lang="es-ES" b="1" dirty="0" smtClean="0"/>
              <a:t>características </a:t>
            </a:r>
            <a:r>
              <a:rPr lang="es-ES" b="1" dirty="0" smtClean="0"/>
              <a:t>atópicas </a:t>
            </a:r>
          </a:p>
          <a:p>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u="sng" dirty="0" smtClean="0"/>
              <a:t>Esofagitis </a:t>
            </a:r>
            <a:r>
              <a:rPr lang="es-ES" b="1" u="sng" dirty="0" err="1" smtClean="0"/>
              <a:t>eosinófila</a:t>
            </a:r>
            <a:r>
              <a:rPr lang="es-ES" b="1" u="sng" dirty="0" smtClean="0"/>
              <a:t> (EE) </a:t>
            </a:r>
            <a:r>
              <a:rPr lang="es-ES" b="1" u="sng" dirty="0" smtClean="0"/>
              <a:t> </a:t>
            </a:r>
            <a:r>
              <a:rPr lang="es-ES" b="1" u="sng" dirty="0" smtClean="0"/>
              <a:t>G</a:t>
            </a:r>
            <a:r>
              <a:rPr lang="es-ES" b="1" u="sng" dirty="0" smtClean="0"/>
              <a:t>astroenteritis </a:t>
            </a:r>
            <a:r>
              <a:rPr lang="es-ES" b="1" u="sng" dirty="0" err="1" smtClean="0"/>
              <a:t>eosinófila</a:t>
            </a:r>
            <a:r>
              <a:rPr lang="es-ES" b="1" u="sng" dirty="0" smtClean="0"/>
              <a:t> (GEE)</a:t>
            </a:r>
            <a:endParaRPr lang="es-ES" b="1" u="sng" dirty="0"/>
          </a:p>
        </p:txBody>
      </p:sp>
      <p:sp>
        <p:nvSpPr>
          <p:cNvPr id="3" name="2 Marcador de contenido"/>
          <p:cNvSpPr>
            <a:spLocks noGrp="1"/>
          </p:cNvSpPr>
          <p:nvPr>
            <p:ph idx="1"/>
          </p:nvPr>
        </p:nvSpPr>
        <p:spPr/>
        <p:txBody>
          <a:bodyPr>
            <a:normAutofit/>
          </a:bodyPr>
          <a:lstStyle/>
          <a:p>
            <a:endParaRPr lang="es-ES" dirty="0" smtClean="0"/>
          </a:p>
          <a:p>
            <a:r>
              <a:rPr lang="es-ES" b="1" dirty="0" smtClean="0"/>
              <a:t>La </a:t>
            </a:r>
            <a:r>
              <a:rPr lang="es-ES" b="1" dirty="0" smtClean="0"/>
              <a:t>identificación del alérgeno específico no siempre es </a:t>
            </a:r>
            <a:r>
              <a:rPr lang="es-ES" b="1" dirty="0" smtClean="0"/>
              <a:t>posible </a:t>
            </a:r>
            <a:endParaRPr lang="es-ES" b="1" dirty="0" smtClean="0"/>
          </a:p>
          <a:p>
            <a:r>
              <a:rPr lang="es-ES" b="1" dirty="0" smtClean="0"/>
              <a:t>Un régimen de eliminación exhaustivo puede mejorar los síntomas de la EE </a:t>
            </a:r>
          </a:p>
          <a:p>
            <a:r>
              <a:rPr lang="es-ES" b="1" dirty="0" smtClean="0"/>
              <a:t>La GEE puede aparecer a cualquier edad y los síntomas se confunden fácilmente con los de los trastornos GI funcionales. </a:t>
            </a:r>
          </a:p>
          <a:p>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u="sng" dirty="0" smtClean="0"/>
              <a:t>Esofagitis </a:t>
            </a:r>
            <a:r>
              <a:rPr lang="es-ES" b="1" u="sng" dirty="0" err="1" smtClean="0"/>
              <a:t>eosinófila</a:t>
            </a:r>
            <a:r>
              <a:rPr lang="es-ES" b="1" u="sng" dirty="0" smtClean="0"/>
              <a:t> (EE) </a:t>
            </a:r>
            <a:r>
              <a:rPr lang="es-ES" b="1" u="sng" dirty="0" smtClean="0"/>
              <a:t> </a:t>
            </a:r>
            <a:r>
              <a:rPr lang="es-ES" b="1" u="sng" dirty="0" smtClean="0"/>
              <a:t>G</a:t>
            </a:r>
            <a:r>
              <a:rPr lang="es-ES" b="1" u="sng" dirty="0" smtClean="0"/>
              <a:t>astroenteritis </a:t>
            </a:r>
            <a:r>
              <a:rPr lang="es-ES" b="1" u="sng" dirty="0" err="1" smtClean="0"/>
              <a:t>eosinófila</a:t>
            </a:r>
            <a:r>
              <a:rPr lang="es-ES" b="1" u="sng" dirty="0" smtClean="0"/>
              <a:t> (GEE)</a:t>
            </a:r>
            <a:endParaRPr lang="es-ES" b="1" u="sng" dirty="0"/>
          </a:p>
        </p:txBody>
      </p:sp>
      <p:sp>
        <p:nvSpPr>
          <p:cNvPr id="3" name="2 Marcador de contenido"/>
          <p:cNvSpPr>
            <a:spLocks noGrp="1"/>
          </p:cNvSpPr>
          <p:nvPr>
            <p:ph idx="1"/>
          </p:nvPr>
        </p:nvSpPr>
        <p:spPr>
          <a:xfrm>
            <a:off x="457200" y="1885952"/>
            <a:ext cx="8229600" cy="3471874"/>
          </a:xfrm>
        </p:spPr>
        <p:txBody>
          <a:bodyPr>
            <a:normAutofit/>
          </a:bodyPr>
          <a:lstStyle/>
          <a:p>
            <a:endParaRPr lang="es-ES" dirty="0" smtClean="0"/>
          </a:p>
          <a:p>
            <a:r>
              <a:rPr lang="es-ES" b="1" dirty="0" smtClean="0"/>
              <a:t>Es </a:t>
            </a:r>
            <a:r>
              <a:rPr lang="es-ES" b="1" dirty="0" smtClean="0"/>
              <a:t>importante realizar una valoración nutricional en estos dos problemas porque la introducción de un régimen de eliminación dirigido a identificar y excluir los alimentos responsables puede ser sumamente útil.</a:t>
            </a:r>
          </a:p>
          <a:p>
            <a:endParaRPr lang="es-E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sz="3600" b="1" u="sng" dirty="0" smtClean="0"/>
              <a:t>Síndromes de enterocolitis provocada </a:t>
            </a:r>
            <a:br>
              <a:rPr lang="es-ES" sz="3600" b="1" u="sng" dirty="0" smtClean="0"/>
            </a:br>
            <a:r>
              <a:rPr lang="es-ES" sz="3600" b="1" u="sng" dirty="0" smtClean="0"/>
              <a:t>por proteínas alimentarias (SEPPA)</a:t>
            </a:r>
            <a:endParaRPr lang="es-ES" u="sng" dirty="0"/>
          </a:p>
        </p:txBody>
      </p:sp>
      <p:sp>
        <p:nvSpPr>
          <p:cNvPr id="3" name="2 Marcador de contenido"/>
          <p:cNvSpPr>
            <a:spLocks noGrp="1"/>
          </p:cNvSpPr>
          <p:nvPr>
            <p:ph idx="1"/>
          </p:nvPr>
        </p:nvSpPr>
        <p:spPr/>
        <p:txBody>
          <a:bodyPr>
            <a:normAutofit fontScale="92500" lnSpcReduction="10000"/>
          </a:bodyPr>
          <a:lstStyle/>
          <a:p>
            <a:r>
              <a:rPr lang="es-ES" b="1" dirty="0" smtClean="0"/>
              <a:t>Reacción mediada por células </a:t>
            </a:r>
          </a:p>
          <a:p>
            <a:r>
              <a:rPr lang="es-ES" b="1" dirty="0" smtClean="0"/>
              <a:t>Se observa con más frecuencia en lactantes alimentados con leche </a:t>
            </a:r>
            <a:r>
              <a:rPr lang="es-ES" b="1" dirty="0" smtClean="0"/>
              <a:t>maternizada</a:t>
            </a:r>
          </a:p>
          <a:p>
            <a:r>
              <a:rPr lang="es-ES" b="1" dirty="0" smtClean="0"/>
              <a:t>Habitualmente </a:t>
            </a:r>
            <a:r>
              <a:rPr lang="es-ES" b="1" dirty="0" smtClean="0"/>
              <a:t>está provocado por las proteínas de la leche de vaca o de la soja</a:t>
            </a:r>
          </a:p>
          <a:p>
            <a:r>
              <a:rPr lang="es-ES" b="1" dirty="0" smtClean="0"/>
              <a:t>Es menos frecuente con leche de oveja o cabra.</a:t>
            </a:r>
          </a:p>
          <a:p>
            <a:r>
              <a:rPr lang="es-ES" b="1" dirty="0" smtClean="0"/>
              <a:t>En ocasiones el SEPPA se presenta en bebés con lactancia </a:t>
            </a:r>
            <a:r>
              <a:rPr lang="es-ES" b="1" dirty="0" smtClean="0"/>
              <a:t>materna (proteínas </a:t>
            </a:r>
            <a:r>
              <a:rPr lang="es-ES" b="1" dirty="0" smtClean="0"/>
              <a:t>de la leche que toma la madre y pasan a su propia </a:t>
            </a:r>
            <a:r>
              <a:rPr lang="es-ES" b="1" dirty="0" smtClean="0"/>
              <a:t>leche) </a:t>
            </a:r>
            <a:endParaRPr lang="es-ES" b="1"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sz="3600" b="1" u="sng" dirty="0" smtClean="0"/>
              <a:t>Síndromes de enterocolitis provocada </a:t>
            </a:r>
            <a:br>
              <a:rPr lang="es-ES" sz="3600" b="1" u="sng" dirty="0" smtClean="0"/>
            </a:br>
            <a:r>
              <a:rPr lang="es-ES" sz="3600" b="1" u="sng" dirty="0" smtClean="0"/>
              <a:t>por proteínas alimentarias (SEPPA)</a:t>
            </a:r>
            <a:endParaRPr lang="es-ES" u="sng" dirty="0"/>
          </a:p>
        </p:txBody>
      </p:sp>
      <p:sp>
        <p:nvSpPr>
          <p:cNvPr id="3" name="2 Marcador de contenido"/>
          <p:cNvSpPr>
            <a:spLocks noGrp="1"/>
          </p:cNvSpPr>
          <p:nvPr>
            <p:ph idx="1"/>
          </p:nvPr>
        </p:nvSpPr>
        <p:spPr>
          <a:xfrm>
            <a:off x="457200" y="1600200"/>
            <a:ext cx="8401080" cy="4525963"/>
          </a:xfrm>
        </p:spPr>
        <p:txBody>
          <a:bodyPr>
            <a:normAutofit/>
          </a:bodyPr>
          <a:lstStyle/>
          <a:p>
            <a:r>
              <a:rPr lang="es-ES" b="1" dirty="0" smtClean="0"/>
              <a:t>El </a:t>
            </a:r>
            <a:r>
              <a:rPr lang="es-ES" b="1" dirty="0" smtClean="0"/>
              <a:t>lactante reacciona con vómitos, diarrea, escaso crecimiento y letargo. </a:t>
            </a:r>
          </a:p>
          <a:p>
            <a:r>
              <a:rPr lang="es-ES" b="1" dirty="0" smtClean="0"/>
              <a:t>En la </a:t>
            </a:r>
            <a:r>
              <a:rPr lang="es-ES" b="1" dirty="0" err="1" smtClean="0"/>
              <a:t>proctocolitis</a:t>
            </a:r>
            <a:r>
              <a:rPr lang="es-ES" b="1" dirty="0" smtClean="0"/>
              <a:t> provocada por </a:t>
            </a:r>
            <a:r>
              <a:rPr lang="es-ES" b="1" dirty="0" smtClean="0"/>
              <a:t>proteínas </a:t>
            </a:r>
            <a:r>
              <a:rPr lang="es-ES" b="1" dirty="0" smtClean="0"/>
              <a:t>se observan heces </a:t>
            </a:r>
            <a:r>
              <a:rPr lang="es-ES" b="1" dirty="0" smtClean="0"/>
              <a:t>con mucus y sangre </a:t>
            </a:r>
            <a:endParaRPr lang="es-ES" b="1" dirty="0" smtClean="0"/>
          </a:p>
          <a:p>
            <a:r>
              <a:rPr lang="es-ES" b="1" dirty="0" smtClean="0"/>
              <a:t>Los anticuerpos </a:t>
            </a:r>
            <a:r>
              <a:rPr lang="es-ES" b="1" dirty="0" err="1" smtClean="0"/>
              <a:t>IgE</a:t>
            </a:r>
            <a:r>
              <a:rPr lang="es-ES" b="1" dirty="0" smtClean="0"/>
              <a:t> específicos para alimentos no son útiles en este diagnóstico </a:t>
            </a:r>
          </a:p>
          <a:p>
            <a:r>
              <a:rPr lang="es-ES" b="1" dirty="0" smtClean="0"/>
              <a:t>Simula </a:t>
            </a:r>
            <a:r>
              <a:rPr lang="es-ES" b="1" dirty="0" smtClean="0"/>
              <a:t>otros trastornos GI </a:t>
            </a:r>
            <a:r>
              <a:rPr lang="es-ES" b="1" dirty="0" smtClean="0"/>
              <a:t>inflamatorios (dificulta el diagnóstico)</a:t>
            </a:r>
            <a:endParaRPr lang="es-ES" b="1"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 sz="3200" b="1" u="sng" dirty="0" smtClean="0"/>
              <a:t>Síndromes de enterocolitis provocada </a:t>
            </a:r>
            <a:br>
              <a:rPr lang="es-ES" sz="3200" b="1" u="sng" dirty="0" smtClean="0"/>
            </a:br>
            <a:r>
              <a:rPr lang="es-ES" sz="3200" b="1" u="sng" dirty="0" smtClean="0"/>
              <a:t>por proteínas alimentarias (SEPPA)</a:t>
            </a:r>
            <a:endParaRPr lang="es-ES" sz="3200" b="1" u="sng" dirty="0"/>
          </a:p>
        </p:txBody>
      </p:sp>
      <p:sp>
        <p:nvSpPr>
          <p:cNvPr id="3" name="2 Marcador de contenido"/>
          <p:cNvSpPr>
            <a:spLocks noGrp="1"/>
          </p:cNvSpPr>
          <p:nvPr>
            <p:ph idx="1"/>
          </p:nvPr>
        </p:nvSpPr>
        <p:spPr/>
        <p:txBody>
          <a:bodyPr>
            <a:normAutofit/>
          </a:bodyPr>
          <a:lstStyle/>
          <a:p>
            <a:r>
              <a:rPr lang="es-ES" b="1" dirty="0" smtClean="0"/>
              <a:t>Hay que cambiar al lactante a una leche con </a:t>
            </a:r>
            <a:r>
              <a:rPr lang="es-ES" b="1" dirty="0" smtClean="0"/>
              <a:t>caseína </a:t>
            </a:r>
            <a:r>
              <a:rPr lang="es-ES" b="1" dirty="0" smtClean="0"/>
              <a:t>extensamente </a:t>
            </a:r>
            <a:r>
              <a:rPr lang="es-ES" b="1" dirty="0" smtClean="0"/>
              <a:t>hidrolizada </a:t>
            </a:r>
            <a:endParaRPr lang="es-ES" b="1" dirty="0" smtClean="0"/>
          </a:p>
          <a:p>
            <a:r>
              <a:rPr lang="es-ES" b="1" dirty="0" smtClean="0"/>
              <a:t>Si no la tolera, podría necesitar una fórmula </a:t>
            </a:r>
            <a:r>
              <a:rPr lang="es-ES" b="1" dirty="0" smtClean="0"/>
              <a:t>elemental </a:t>
            </a:r>
            <a:endParaRPr lang="es-ES" b="1" dirty="0" smtClean="0"/>
          </a:p>
          <a:p>
            <a:r>
              <a:rPr lang="es-ES" b="1" dirty="0" smtClean="0"/>
              <a:t>Mantener la lactancia materna</a:t>
            </a:r>
            <a:r>
              <a:rPr lang="es-ES" b="1" dirty="0" smtClean="0"/>
              <a:t>, eliminar la leche de vaca de </a:t>
            </a:r>
            <a:r>
              <a:rPr lang="es-ES" b="1" dirty="0" smtClean="0"/>
              <a:t>la dieta de </a:t>
            </a:r>
            <a:r>
              <a:rPr lang="es-ES" b="1" dirty="0" smtClean="0"/>
              <a:t>la madre </a:t>
            </a:r>
          </a:p>
          <a:p>
            <a:r>
              <a:rPr lang="es-ES" b="1" dirty="0" smtClean="0"/>
              <a:t>El SEPPA suele ser transitorio y desaparece en unas pocas semanas o </a:t>
            </a:r>
            <a:r>
              <a:rPr lang="es-ES" b="1" dirty="0" smtClean="0"/>
              <a:t>meses</a:t>
            </a:r>
            <a:endParaRPr lang="es-ES" b="1" dirty="0" smtClean="0"/>
          </a:p>
          <a:p>
            <a:endParaRPr lang="es-ES" dirty="0"/>
          </a:p>
        </p:txBody>
      </p:sp>
    </p:spTree>
  </p:cSld>
  <p:clrMapOvr>
    <a:masterClrMapping/>
  </p:clrMapOvr>
</p:sld>
</file>

<file path=ppt/theme/theme1.xml><?xml version="1.0" encoding="utf-8"?>
<a:theme xmlns:a="http://schemas.openxmlformats.org/drawingml/2006/main" name="Tema de 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TotalTime>
  <Words>4208</Words>
  <PresentationFormat>Presentación en pantalla (4:3)</PresentationFormat>
  <Paragraphs>244</Paragraphs>
  <Slides>31</Slides>
  <Notes>25</Notes>
  <HiddenSlides>0</HiddenSlides>
  <MMClips>0</MMClips>
  <ScaleCrop>false</ScaleCrop>
  <HeadingPairs>
    <vt:vector size="4" baseType="variant">
      <vt:variant>
        <vt:lpstr>Tema</vt:lpstr>
      </vt:variant>
      <vt:variant>
        <vt:i4>1</vt:i4>
      </vt:variant>
      <vt:variant>
        <vt:lpstr>Títulos de diapositiva</vt:lpstr>
      </vt:variant>
      <vt:variant>
        <vt:i4>31</vt:i4>
      </vt:variant>
    </vt:vector>
  </HeadingPairs>
  <TitlesOfParts>
    <vt:vector size="32" baseType="lpstr">
      <vt:lpstr>Tema de Office</vt:lpstr>
      <vt:lpstr>Reacciones adversas a los alimentos</vt:lpstr>
      <vt:lpstr>Diapositiva 2</vt:lpstr>
      <vt:lpstr>Reacciones no mediadas por IgE o  Reacciones por anticuerpos mixtos</vt:lpstr>
      <vt:lpstr>Esofagitis eosinófila (EE)  Gastroenteritis eosinófila (GEE)</vt:lpstr>
      <vt:lpstr>Esofagitis eosinófila (EE)  Gastroenteritis eosinófila (GEE)</vt:lpstr>
      <vt:lpstr>Esofagitis eosinófila (EE)  Gastroenteritis eosinófila (GEE)</vt:lpstr>
      <vt:lpstr>Síndromes de enterocolitis provocada  por proteínas alimentarias (SEPPA)</vt:lpstr>
      <vt:lpstr>Síndromes de enterocolitis provocada  por proteínas alimentarias (SEPPA)</vt:lpstr>
      <vt:lpstr>Síndromes de enterocolitis provocada  por proteínas alimentarias (SEPPA)</vt:lpstr>
      <vt:lpstr>Intolerancias alimentarias.  Sensibilidad alimentaria no alérgica (RAA)</vt:lpstr>
      <vt:lpstr>Intolerancias alimentarias.  Sensibilidad alimentaria no alérgica (RAA)</vt:lpstr>
      <vt:lpstr>Diapositiva 12</vt:lpstr>
      <vt:lpstr>Intolerancia a la lactosa</vt:lpstr>
      <vt:lpstr>Intolerancia a la lactosa</vt:lpstr>
      <vt:lpstr>Intolerancia a los hidratos de carbono</vt:lpstr>
      <vt:lpstr>Intolerancia a los hidratos de carbono</vt:lpstr>
      <vt:lpstr>Intolerancia a los hidratos de carbono</vt:lpstr>
      <vt:lpstr>Valoración</vt:lpstr>
      <vt:lpstr>Valoración</vt:lpstr>
      <vt:lpstr>Valoración</vt:lpstr>
      <vt:lpstr>Prevención de las alergias alimentarias</vt:lpstr>
      <vt:lpstr>lactancia materna</vt:lpstr>
      <vt:lpstr>Diapositiva 23</vt:lpstr>
      <vt:lpstr>Elección de la leche maternizada</vt:lpstr>
      <vt:lpstr>Introducción de alimentos sólidos</vt:lpstr>
      <vt:lpstr>Antioxidantes</vt:lpstr>
      <vt:lpstr>Ácido fólico</vt:lpstr>
      <vt:lpstr>Prebióticos y probióticos</vt:lpstr>
      <vt:lpstr>Prebióticos y probióticos</vt:lpstr>
      <vt:lpstr>Ácidos grasos poliinsaturados (AGPI)</vt:lpstr>
      <vt:lpstr>Vitamina 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Usuario</dc:creator>
  <cp:lastModifiedBy>Usuario</cp:lastModifiedBy>
  <cp:revision>18</cp:revision>
  <dcterms:created xsi:type="dcterms:W3CDTF">2021-02-03T15:01:33Z</dcterms:created>
  <dcterms:modified xsi:type="dcterms:W3CDTF">2021-03-08T17:49:35Z</dcterms:modified>
</cp:coreProperties>
</file>