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81" r:id="rId3"/>
    <p:sldId id="285" r:id="rId4"/>
    <p:sldId id="286" r:id="rId5"/>
    <p:sldId id="296" r:id="rId6"/>
    <p:sldId id="307" r:id="rId7"/>
    <p:sldId id="308" r:id="rId8"/>
    <p:sldId id="297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01" r:id="rId20"/>
    <p:sldId id="302" r:id="rId21"/>
    <p:sldId id="303" r:id="rId22"/>
    <p:sldId id="304" r:id="rId23"/>
    <p:sldId id="305" r:id="rId24"/>
    <p:sldId id="306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399"/>
    <a:srgbClr val="6CA5D8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43" d="100"/>
          <a:sy n="43" d="100"/>
        </p:scale>
        <p:origin x="101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6" name="AutoShape 34"/>
          <p:cNvSpPr>
            <a:spLocks noChangeArrowheads="1"/>
          </p:cNvSpPr>
          <p:nvPr/>
        </p:nvSpPr>
        <p:spPr bwMode="gray">
          <a:xfrm flipH="1">
            <a:off x="684213" y="4494213"/>
            <a:ext cx="647700" cy="444500"/>
          </a:xfrm>
          <a:prstGeom prst="homePlate">
            <a:avLst>
              <a:gd name="adj" fmla="val 36429"/>
            </a:avLst>
          </a:prstGeom>
          <a:gradFill rotWithShape="1">
            <a:gsLst>
              <a:gs pos="0">
                <a:schemeClr val="accent2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110" name="AutoShape 38"/>
          <p:cNvSpPr>
            <a:spLocks noChangeArrowheads="1"/>
          </p:cNvSpPr>
          <p:nvPr/>
        </p:nvSpPr>
        <p:spPr bwMode="gray">
          <a:xfrm flipH="1">
            <a:off x="914400" y="4495800"/>
            <a:ext cx="647700" cy="449263"/>
          </a:xfrm>
          <a:prstGeom prst="homePlate">
            <a:avLst>
              <a:gd name="adj" fmla="val 36042"/>
            </a:avLst>
          </a:prstGeom>
          <a:gradFill rotWithShape="1">
            <a:gsLst>
              <a:gs pos="0">
                <a:schemeClr val="accent2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grpSp>
        <p:nvGrpSpPr>
          <p:cNvPr id="3120" name="Group 48"/>
          <p:cNvGrpSpPr>
            <a:grpSpLocks/>
          </p:cNvGrpSpPr>
          <p:nvPr/>
        </p:nvGrpSpPr>
        <p:grpSpPr bwMode="auto">
          <a:xfrm>
            <a:off x="1204913" y="4495800"/>
            <a:ext cx="7939087" cy="471488"/>
            <a:chOff x="759" y="2832"/>
            <a:chExt cx="5001" cy="297"/>
          </a:xfrm>
        </p:grpSpPr>
        <p:sp>
          <p:nvSpPr>
            <p:cNvPr id="3114" name="Rectangle 42"/>
            <p:cNvSpPr>
              <a:spLocks noChangeArrowheads="1"/>
            </p:cNvSpPr>
            <p:nvPr userDrawn="1"/>
          </p:nvSpPr>
          <p:spPr bwMode="gray">
            <a:xfrm>
              <a:off x="953" y="2832"/>
              <a:ext cx="4807" cy="297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116" name="AutoShape 44"/>
            <p:cNvSpPr>
              <a:spLocks noChangeArrowheads="1"/>
            </p:cNvSpPr>
            <p:nvPr userDrawn="1"/>
          </p:nvSpPr>
          <p:spPr bwMode="gray">
            <a:xfrm flipH="1">
              <a:off x="759" y="2832"/>
              <a:ext cx="393" cy="288"/>
            </a:xfrm>
            <a:prstGeom prst="homePlate">
              <a:avLst>
                <a:gd name="adj" fmla="val 34115"/>
              </a:avLst>
            </a:prstGeom>
            <a:solidFill>
              <a:srgbClr val="00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685800" y="3033713"/>
            <a:ext cx="7239000" cy="1371600"/>
          </a:xfrm>
          <a:effectLst>
            <a:outerShdw dist="28398" dir="1593903" algn="ctr" rotWithShape="0">
              <a:schemeClr val="bg1"/>
            </a:outerShdw>
          </a:effectLst>
        </p:spPr>
        <p:txBody>
          <a:bodyPr/>
          <a:lstStyle>
            <a:lvl1pPr algn="l">
              <a:defRPr sz="40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553200"/>
            <a:ext cx="2133600" cy="168275"/>
          </a:xfrm>
        </p:spPr>
        <p:txBody>
          <a:bodyPr/>
          <a:lstStyle>
            <a:lvl1pPr>
              <a:defRPr sz="14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553200"/>
            <a:ext cx="2895600" cy="168275"/>
          </a:xfrm>
        </p:spPr>
        <p:txBody>
          <a:bodyPr/>
          <a:lstStyle>
            <a:lvl1pPr algn="ctr">
              <a:defRPr sz="14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553200"/>
            <a:ext cx="2133600" cy="168275"/>
          </a:xfrm>
        </p:spPr>
        <p:txBody>
          <a:bodyPr/>
          <a:lstStyle>
            <a:lvl1pPr algn="r">
              <a:defRPr sz="1400">
                <a:effectLst/>
              </a:defRPr>
            </a:lvl1pPr>
          </a:lstStyle>
          <a:p>
            <a:fld id="{33655FB1-DDF6-4395-AACF-C3EBFD63A034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black">
          <a:xfrm>
            <a:off x="7302500" y="304800"/>
            <a:ext cx="1460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600200" y="4505325"/>
            <a:ext cx="75438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7E0C1-A587-481D-B303-40E70C7FAA0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4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202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202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7EFDF-450E-4FF7-8E57-AF5D3510D2A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05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467600" cy="56356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es-ES" smtClean="0"/>
              <a:t>Haga clic en el icono para agregar una tabla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1524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62638" y="6461125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048000" y="6483350"/>
            <a:ext cx="2133600" cy="241300"/>
          </a:xfrm>
        </p:spPr>
        <p:txBody>
          <a:bodyPr/>
          <a:lstStyle>
            <a:lvl1pPr>
              <a:defRPr/>
            </a:lvl1pPr>
          </a:lstStyle>
          <a:p>
            <a:fld id="{10A121E5-B01B-4B7A-8A3D-0747F263A5A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0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FF7DE-1743-474A-9CCE-8FAFA93ADEE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17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07844-BC98-4EA1-B8A2-69A648B964C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4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EB1F8-E4A6-4F79-A906-27899852499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1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7DAC6-2E64-47D3-B107-BA70CC456F1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28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3DF84-756B-4533-B68C-D5C33A61C4C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10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01863-82AF-4F4E-9CFB-F65BF781276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97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10BFC-AA97-4F7E-B8A9-3E377FFF45D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35F34-28EA-4A39-A05B-8C7FB2AD6A1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Line 30"/>
          <p:cNvSpPr>
            <a:spLocks noChangeShapeType="1"/>
          </p:cNvSpPr>
          <p:nvPr/>
        </p:nvSpPr>
        <p:spPr bwMode="auto">
          <a:xfrm>
            <a:off x="250825" y="650875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gray">
          <a:xfrm>
            <a:off x="8859838" y="0"/>
            <a:ext cx="284162" cy="688498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64" name="AutoShape 40"/>
          <p:cNvSpPr>
            <a:spLocks noChangeArrowheads="1"/>
          </p:cNvSpPr>
          <p:nvPr/>
        </p:nvSpPr>
        <p:spPr bwMode="gray">
          <a:xfrm rot="10800000" flipH="1">
            <a:off x="83534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65" name="AutoShape 41"/>
          <p:cNvSpPr>
            <a:spLocks noChangeArrowheads="1"/>
          </p:cNvSpPr>
          <p:nvPr/>
        </p:nvSpPr>
        <p:spPr bwMode="gray">
          <a:xfrm rot="10800000" flipH="1">
            <a:off x="78962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611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2638" y="6461125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ltGray">
          <a:xfrm>
            <a:off x="8859838" y="0"/>
            <a:ext cx="284162" cy="688498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57" name="AutoShape 33"/>
          <p:cNvSpPr>
            <a:spLocks noChangeArrowheads="1"/>
          </p:cNvSpPr>
          <p:nvPr/>
        </p:nvSpPr>
        <p:spPr bwMode="ltGray">
          <a:xfrm rot="10800000" flipH="1">
            <a:off x="83534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55" name="AutoShape 31"/>
          <p:cNvSpPr>
            <a:spLocks noChangeArrowheads="1"/>
          </p:cNvSpPr>
          <p:nvPr/>
        </p:nvSpPr>
        <p:spPr bwMode="ltGray">
          <a:xfrm rot="10800000" flipH="1">
            <a:off x="78962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67" name="AutoShape 43"/>
          <p:cNvSpPr>
            <a:spLocks noChangeArrowheads="1"/>
          </p:cNvSpPr>
          <p:nvPr/>
        </p:nvSpPr>
        <p:spPr bwMode="gray">
          <a:xfrm rot="10800000" flipH="1">
            <a:off x="7604125" y="0"/>
            <a:ext cx="549275" cy="755650"/>
          </a:xfrm>
          <a:prstGeom prst="homePlate">
            <a:avLst>
              <a:gd name="adj" fmla="val 25000"/>
            </a:avLst>
          </a:prstGeom>
          <a:solidFill>
            <a:srgbClr val="6CA5D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3886200" y="0"/>
            <a:ext cx="3825875" cy="758825"/>
          </a:xfrm>
          <a:prstGeom prst="rect">
            <a:avLst/>
          </a:prstGeom>
          <a:gradFill rotWithShape="1">
            <a:gsLst>
              <a:gs pos="0">
                <a:srgbClr val="6CA5D8">
                  <a:gamma/>
                  <a:tint val="0"/>
                  <a:invGamma/>
                </a:srgbClr>
              </a:gs>
              <a:gs pos="100000">
                <a:srgbClr val="6CA5D8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58" name="AutoShape 34"/>
          <p:cNvSpPr>
            <a:spLocks noChangeArrowheads="1"/>
          </p:cNvSpPr>
          <p:nvPr/>
        </p:nvSpPr>
        <p:spPr bwMode="gray">
          <a:xfrm rot="10800000" flipH="1">
            <a:off x="7477125" y="0"/>
            <a:ext cx="676275" cy="752475"/>
          </a:xfrm>
          <a:prstGeom prst="homePlate">
            <a:avLst>
              <a:gd name="adj" fmla="val 25000"/>
            </a:avLst>
          </a:prstGeom>
          <a:solidFill>
            <a:srgbClr val="6CA5D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graphicFrame>
        <p:nvGraphicFramePr>
          <p:cNvPr id="1052" name="Object 28"/>
          <p:cNvGraphicFramePr>
            <a:graphicFrameLocks noChangeAspect="1"/>
          </p:cNvGraphicFramePr>
          <p:nvPr/>
        </p:nvGraphicFramePr>
        <p:xfrm>
          <a:off x="0" y="11113"/>
          <a:ext cx="3910013" cy="375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Image" r:id="rId15" imgW="5320635" imgH="5168254" progId="Photoshop.Image.6">
                  <p:embed/>
                </p:oleObj>
              </mc:Choice>
              <mc:Fallback>
                <p:oleObj name="Image" r:id="rId15" imgW="5320635" imgH="5168254" progId="Photoshop.Image.6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2345" t="23158"/>
                      <a:stretch>
                        <a:fillRect/>
                      </a:stretch>
                    </p:blipFill>
                    <p:spPr bwMode="ltGray">
                      <a:xfrm>
                        <a:off x="0" y="11113"/>
                        <a:ext cx="3910013" cy="3757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22238"/>
            <a:ext cx="7467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0" y="6483350"/>
            <a:ext cx="21336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fld id="{F818C72F-689C-41CA-A247-B5694D3FE5D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6 CuadroTexto"/>
          <p:cNvSpPr txBox="1">
            <a:spLocks noChangeArrowheads="1"/>
          </p:cNvSpPr>
          <p:nvPr/>
        </p:nvSpPr>
        <p:spPr bwMode="auto">
          <a:xfrm>
            <a:off x="202521" y="389880"/>
            <a:ext cx="86409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chemeClr val="tx1">
                    <a:lumMod val="50000"/>
                  </a:schemeClr>
                </a:solidFill>
                <a:latin typeface="Calibri" pitchFamily="34" charset="0"/>
              </a:defRPr>
            </a:lvl1pPr>
            <a:lvl2pPr marL="742950" indent="-285750">
              <a:defRPr>
                <a:latin typeface="Calibri" pitchFamily="34" charset="0"/>
              </a:defRPr>
            </a:lvl2pPr>
            <a:lvl3pPr marL="1143000" indent="-228600">
              <a:defRPr>
                <a:latin typeface="Calibri" pitchFamily="34" charset="0"/>
              </a:defRPr>
            </a:lvl3pPr>
            <a:lvl4pPr marL="1600200" indent="-228600">
              <a:defRPr>
                <a:latin typeface="Calibri" pitchFamily="34" charset="0"/>
              </a:defRPr>
            </a:lvl4pPr>
            <a:lvl5pPr marL="2057400" indent="-228600">
              <a:defRPr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9pPr>
          </a:lstStyle>
          <a:p>
            <a:r>
              <a:rPr lang="es-ES" dirty="0"/>
              <a:t>Asignatura: </a:t>
            </a:r>
            <a:r>
              <a:rPr lang="es-ES" dirty="0" smtClean="0"/>
              <a:t>Metodología de la Investigación y Estadística</a:t>
            </a:r>
            <a:endParaRPr lang="es-ES" dirty="0"/>
          </a:p>
        </p:txBody>
      </p:sp>
      <p:sp>
        <p:nvSpPr>
          <p:cNvPr id="28" name="7 CuadroTexto"/>
          <p:cNvSpPr txBox="1">
            <a:spLocks noChangeArrowheads="1"/>
          </p:cNvSpPr>
          <p:nvPr/>
        </p:nvSpPr>
        <p:spPr bwMode="auto">
          <a:xfrm>
            <a:off x="503028" y="912316"/>
            <a:ext cx="75517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s-ES" sz="2400" b="1" dirty="0">
                <a:solidFill>
                  <a:schemeClr val="tx1">
                    <a:lumMod val="50000"/>
                  </a:schemeClr>
                </a:solidFill>
              </a:rPr>
              <a:t>Tema </a:t>
            </a:r>
            <a:r>
              <a:rPr lang="es-ES" sz="2400" b="1" dirty="0" smtClean="0">
                <a:solidFill>
                  <a:schemeClr val="tx1">
                    <a:lumMod val="50000"/>
                  </a:schemeClr>
                </a:solidFill>
              </a:rPr>
              <a:t>2: </a:t>
            </a:r>
            <a:r>
              <a:rPr lang="es-ES" sz="2400" b="1" dirty="0" smtClean="0"/>
              <a:t>Estadística </a:t>
            </a:r>
            <a:r>
              <a:rPr lang="es-ES" sz="2400" b="1" dirty="0"/>
              <a:t>descriptiva</a:t>
            </a:r>
            <a:r>
              <a:rPr lang="es-ES" sz="2400" b="1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es-ES" sz="24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50889" y="2852936"/>
            <a:ext cx="834422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2200" dirty="0" smtClean="0">
                <a:solidFill>
                  <a:srgbClr val="000000"/>
                </a:solidFill>
              </a:rPr>
              <a:t>Etapas que constituyen el procesamiento. Organización, resumen y presentación. Características  de la organización. Concepto de variable. Clasificación de la información atendiendo al tipo de variable. Cualitativa y cuantitativa.</a:t>
            </a:r>
          </a:p>
          <a:p>
            <a:pPr algn="just"/>
            <a:r>
              <a:rPr lang="es-VE" sz="2200" dirty="0" smtClean="0">
                <a:solidFill>
                  <a:srgbClr val="000000"/>
                </a:solidFill>
              </a:rPr>
              <a:t>Distribuciones de frecuencia según el tipo de variable. Concepto de clase o intervalo. Límite superior e inferior de clase. Rango. Longitud o amplitud de la clase. Frecuencia absoluta, relativa y acumulada.</a:t>
            </a:r>
            <a:endParaRPr lang="es-ES_tradnl" sz="2200" dirty="0">
              <a:solidFill>
                <a:srgbClr val="000000"/>
              </a:solidFill>
            </a:endParaRPr>
          </a:p>
        </p:txBody>
      </p:sp>
      <p:sp>
        <p:nvSpPr>
          <p:cNvPr id="8" name="9 CuadroTexto"/>
          <p:cNvSpPr txBox="1">
            <a:spLocks noChangeArrowheads="1"/>
          </p:cNvSpPr>
          <p:nvPr/>
        </p:nvSpPr>
        <p:spPr bwMode="auto">
          <a:xfrm>
            <a:off x="3468478" y="1772816"/>
            <a:ext cx="1620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2400" dirty="0">
                <a:solidFill>
                  <a:srgbClr val="000000"/>
                </a:solidFill>
              </a:rPr>
              <a:t>SUMARIO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87760" y="26064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ES_tradnl" b="1" u="sng" dirty="0"/>
              <a:t>Ejemplos de variables</a:t>
            </a:r>
            <a:endParaRPr lang="es-PR" dirty="0"/>
          </a:p>
          <a:p>
            <a:pPr marL="0" indent="0">
              <a:buNone/>
            </a:pPr>
            <a:r>
              <a:rPr lang="es-ES_tradnl" dirty="0" smtClean="0"/>
              <a:t>El </a:t>
            </a:r>
            <a:r>
              <a:rPr lang="es-ES_tradnl" dirty="0"/>
              <a:t>sexo, color de la piel, el peso, nivel escolar, cantidad de </a:t>
            </a:r>
            <a:r>
              <a:rPr lang="es-ES_tradnl" dirty="0" smtClean="0"/>
              <a:t>personas, </a:t>
            </a:r>
            <a:r>
              <a:rPr lang="es-ES_tradnl" dirty="0"/>
              <a:t>edad, </a:t>
            </a:r>
            <a:r>
              <a:rPr lang="en-US" dirty="0" err="1" smtClean="0"/>
              <a:t>grado</a:t>
            </a:r>
            <a:r>
              <a:rPr lang="en-US" dirty="0" smtClean="0"/>
              <a:t> de </a:t>
            </a:r>
            <a:r>
              <a:rPr lang="en-US" dirty="0" err="1" smtClean="0"/>
              <a:t>quemaduras</a:t>
            </a:r>
            <a:endParaRPr lang="es-ES_tradnl" dirty="0" smtClean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 smtClean="0"/>
              <a:t>¿</a:t>
            </a:r>
            <a:r>
              <a:rPr lang="es-ES_tradnl" dirty="0"/>
              <a:t>Pueden ser medidas las variables de la misma forma? ¿Pueden ser tratadas de igual manera?</a:t>
            </a:r>
            <a:endParaRPr lang="es-PR" dirty="0"/>
          </a:p>
          <a:p>
            <a:endParaRPr lang="es-PR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es-PR" sz="3200" b="1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08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u="sng" dirty="0" smtClean="0"/>
              <a:t>Variable cualitativa</a:t>
            </a:r>
            <a:endParaRPr lang="es-P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2476871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Permite </a:t>
            </a:r>
            <a:r>
              <a:rPr lang="es-MX" dirty="0"/>
              <a:t>clasificar los elementos solo de acuerdo con los atributos comunes que exhiben cada uno de ellos. No se mide en términos numéricos.</a:t>
            </a:r>
            <a:endParaRPr lang="es-PR" dirty="0"/>
          </a:p>
          <a:p>
            <a:r>
              <a:rPr lang="es-PR" dirty="0"/>
              <a:t> </a:t>
            </a:r>
            <a:endParaRPr lang="es-PR" b="1" u="sng" dirty="0"/>
          </a:p>
          <a:p>
            <a:endParaRPr lang="es-PR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es-PR" sz="3200" b="1" dirty="0">
              <a:latin typeface="Baskerville Old Face" pitchFamily="18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064920"/>
              </p:ext>
            </p:extLst>
          </p:nvPr>
        </p:nvGraphicFramePr>
        <p:xfrm>
          <a:off x="971600" y="3573016"/>
          <a:ext cx="741682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2"/>
                <a:gridCol w="37084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err="1" smtClean="0"/>
                        <a:t>sexo</a:t>
                      </a:r>
                      <a:endParaRPr lang="es-P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/>
                        <a:t>Grado</a:t>
                      </a:r>
                      <a:r>
                        <a:rPr lang="en-US" sz="3600" dirty="0" smtClean="0"/>
                        <a:t> de </a:t>
                      </a:r>
                      <a:r>
                        <a:rPr lang="en-US" sz="3600" dirty="0" err="1" smtClean="0"/>
                        <a:t>quemaduras</a:t>
                      </a:r>
                      <a:endParaRPr lang="es-PR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Color de la </a:t>
                      </a:r>
                      <a:r>
                        <a:rPr lang="en-US" sz="3600" dirty="0" err="1" smtClean="0"/>
                        <a:t>piel</a:t>
                      </a:r>
                      <a:endParaRPr lang="es-P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/>
                        <a:t>Nivel</a:t>
                      </a:r>
                      <a:r>
                        <a:rPr lang="en-US" sz="3600" dirty="0" smtClean="0"/>
                        <a:t> escolar</a:t>
                      </a:r>
                      <a:endParaRPr lang="es-PR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79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4860032" y="2492896"/>
            <a:ext cx="3816424" cy="37444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R"/>
          </a:p>
        </p:txBody>
      </p:sp>
      <p:sp>
        <p:nvSpPr>
          <p:cNvPr id="9" name="8 Rectángulo"/>
          <p:cNvSpPr/>
          <p:nvPr/>
        </p:nvSpPr>
        <p:spPr>
          <a:xfrm>
            <a:off x="755576" y="2492896"/>
            <a:ext cx="3816424" cy="37444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R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_tradnl" u="sng" dirty="0"/>
              <a:t>Cualitativa nominal</a:t>
            </a:r>
            <a:endParaRPr lang="es-PR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PR" dirty="0"/>
              <a:t> </a:t>
            </a:r>
          </a:p>
          <a:p>
            <a:pPr algn="just"/>
            <a:r>
              <a:rPr lang="es-ES_tradnl" dirty="0" smtClean="0"/>
              <a:t>Cuando </a:t>
            </a:r>
            <a:r>
              <a:rPr lang="es-ES_tradnl" dirty="0"/>
              <a:t>la escala cualitativa presenta </a:t>
            </a:r>
            <a:r>
              <a:rPr lang="es-ES_tradnl" b="1" dirty="0"/>
              <a:t>categorías no ordenadas</a:t>
            </a:r>
            <a:r>
              <a:rPr lang="es-ES_tradnl" dirty="0"/>
              <a:t>, es decir, no es posible establecer diferencias de rango entre ellas.  </a:t>
            </a:r>
            <a:endParaRPr lang="es-ES_tradnl" dirty="0" smtClean="0"/>
          </a:p>
          <a:p>
            <a:pPr algn="just"/>
            <a:r>
              <a:rPr lang="es-ES_tradnl" dirty="0" smtClean="0"/>
              <a:t>Dicotómica: Tiene dos categoría</a:t>
            </a:r>
          </a:p>
          <a:p>
            <a:pPr algn="just"/>
            <a:r>
              <a:rPr lang="es-ES_tradnl" dirty="0" err="1" smtClean="0"/>
              <a:t>Politómicas</a:t>
            </a:r>
            <a:r>
              <a:rPr lang="es-ES_tradnl" dirty="0" smtClean="0"/>
              <a:t>: 3 o más categorías</a:t>
            </a:r>
            <a:endParaRPr lang="es-PR" dirty="0"/>
          </a:p>
          <a:p>
            <a:endParaRPr lang="es-PR" dirty="0"/>
          </a:p>
          <a:p>
            <a:endParaRPr lang="es-PR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ES_tradnl" u="sng" dirty="0"/>
              <a:t>Cualitativa </a:t>
            </a:r>
            <a:r>
              <a:rPr lang="es-ES_tradnl" u="sng" dirty="0" smtClean="0"/>
              <a:t>ordinal</a:t>
            </a:r>
            <a:endParaRPr lang="es-PR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860032" y="2564904"/>
            <a:ext cx="3816424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dirty="0" smtClean="0"/>
              <a:t>Cuando </a:t>
            </a:r>
            <a:r>
              <a:rPr lang="es-ES_tradnl" dirty="0"/>
              <a:t>existen </a:t>
            </a:r>
            <a:r>
              <a:rPr lang="es-ES_tradnl" b="1" dirty="0"/>
              <a:t>categorías ordenadas</a:t>
            </a:r>
            <a:r>
              <a:rPr lang="es-ES_tradnl" dirty="0"/>
              <a:t> que permiten establecer comparaciones entre ellas.</a:t>
            </a:r>
            <a:endParaRPr lang="es-PR" dirty="0"/>
          </a:p>
          <a:p>
            <a:pPr marL="0" indent="0" algn="just">
              <a:buNone/>
            </a:pPr>
            <a:endParaRPr lang="es-PR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es-PR" sz="3200" b="1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3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u="sng" dirty="0" smtClean="0"/>
              <a:t>Variable cualitativa</a:t>
            </a:r>
            <a:endParaRPr lang="es-P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2476871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Permite </a:t>
            </a:r>
            <a:r>
              <a:rPr lang="es-MX" dirty="0"/>
              <a:t>clasificar los elementos solo de acuerdo con los atributos comunes que exhiben cada uno de ellos. No se mide en términos numéricos.</a:t>
            </a:r>
            <a:endParaRPr lang="es-PR" dirty="0"/>
          </a:p>
          <a:p>
            <a:r>
              <a:rPr lang="es-PR" dirty="0"/>
              <a:t> </a:t>
            </a:r>
            <a:endParaRPr lang="es-PR" b="1" u="sng" dirty="0"/>
          </a:p>
          <a:p>
            <a:endParaRPr lang="es-PR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es-PR" sz="3200" b="1" dirty="0">
              <a:latin typeface="Baskerville Old Face" pitchFamily="18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815805"/>
              </p:ext>
            </p:extLst>
          </p:nvPr>
        </p:nvGraphicFramePr>
        <p:xfrm>
          <a:off x="971600" y="3573016"/>
          <a:ext cx="741682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2"/>
                <a:gridCol w="37084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err="1" smtClean="0"/>
                        <a:t>sexo</a:t>
                      </a:r>
                      <a:endParaRPr lang="es-P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/>
                        <a:t>Grado</a:t>
                      </a:r>
                      <a:r>
                        <a:rPr lang="en-US" sz="3600" dirty="0" smtClean="0"/>
                        <a:t> de </a:t>
                      </a:r>
                      <a:r>
                        <a:rPr lang="en-US" sz="3600" dirty="0" err="1" smtClean="0"/>
                        <a:t>quemaduras</a:t>
                      </a:r>
                      <a:endParaRPr lang="es-PR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Color de la </a:t>
                      </a:r>
                      <a:r>
                        <a:rPr lang="en-US" sz="3600" dirty="0" err="1" smtClean="0"/>
                        <a:t>piel</a:t>
                      </a:r>
                      <a:endParaRPr lang="es-P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/>
                        <a:t>Nivel</a:t>
                      </a:r>
                      <a:r>
                        <a:rPr lang="en-US" sz="3600" dirty="0" smtClean="0"/>
                        <a:t> escolar</a:t>
                      </a:r>
                      <a:endParaRPr lang="es-PR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83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/>
              <a:t>Variable cuantitativa (</a:t>
            </a:r>
            <a:r>
              <a:rPr lang="es-ES" b="1" u="sng" dirty="0" smtClean="0"/>
              <a:t>medibles)</a:t>
            </a:r>
            <a:endParaRPr lang="es-P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ES" dirty="0" smtClean="0"/>
              <a:t>Aquí la escala no </a:t>
            </a:r>
            <a:r>
              <a:rPr lang="es-ES" b="1" dirty="0" smtClean="0"/>
              <a:t>se distingue</a:t>
            </a:r>
            <a:r>
              <a:rPr lang="es-ES" dirty="0" smtClean="0"/>
              <a:t> por poseer cierto atributo o no, sino </a:t>
            </a:r>
            <a:r>
              <a:rPr lang="es-ES" b="1" dirty="0" smtClean="0"/>
              <a:t>por su cantidad</a:t>
            </a:r>
            <a:r>
              <a:rPr lang="es-ES" dirty="0" smtClean="0"/>
              <a:t>. Es más precisa que la cualitativa porque además de permitir la diferenciación entre unos elementos y otros, señala cuán grande son las diferencias observadas.</a:t>
            </a:r>
            <a:endParaRPr lang="es-PR" b="1" dirty="0" smtClean="0"/>
          </a:p>
          <a:p>
            <a:endParaRPr lang="es-PR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es-PR" sz="3200" b="1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00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5220072" y="2204864"/>
            <a:ext cx="3672408" cy="38164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R"/>
          </a:p>
        </p:txBody>
      </p:sp>
      <p:sp>
        <p:nvSpPr>
          <p:cNvPr id="9" name="8 Rectángulo"/>
          <p:cNvSpPr/>
          <p:nvPr/>
        </p:nvSpPr>
        <p:spPr>
          <a:xfrm>
            <a:off x="899592" y="2204864"/>
            <a:ext cx="4032448" cy="38164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R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/>
              <a:t>Variable cuantitativa</a:t>
            </a:r>
            <a:endParaRPr lang="es-PR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_tradnl" dirty="0" smtClean="0"/>
              <a:t>Discreta</a:t>
            </a:r>
            <a:endParaRPr lang="es-PR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819844" y="2174875"/>
            <a:ext cx="4040188" cy="395128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s-ES_tradnl" dirty="0" smtClean="0"/>
              <a:t>Una </a:t>
            </a:r>
            <a:r>
              <a:rPr lang="es-ES_tradnl" dirty="0"/>
              <a:t>escala se considera discreta cuando </a:t>
            </a:r>
            <a:r>
              <a:rPr lang="es-ES_tradnl" b="1" dirty="0"/>
              <a:t>solo admite un número finito de valores numéricos o infinito numerable</a:t>
            </a:r>
            <a:r>
              <a:rPr lang="es-ES_tradnl" dirty="0"/>
              <a:t>. </a:t>
            </a:r>
            <a:endParaRPr lang="es-PR" dirty="0"/>
          </a:p>
          <a:p>
            <a:pPr marL="0" indent="0" algn="just">
              <a:buNone/>
            </a:pPr>
            <a:r>
              <a:rPr lang="es-ES_tradnl" dirty="0" smtClean="0"/>
              <a:t>Se </a:t>
            </a:r>
            <a:r>
              <a:rPr lang="es-ES_tradnl" dirty="0"/>
              <a:t>asocia a la </a:t>
            </a:r>
            <a:r>
              <a:rPr lang="es-ES_tradnl" b="1" dirty="0"/>
              <a:t>operación de contar</a:t>
            </a:r>
            <a:endParaRPr lang="es-PR" dirty="0"/>
          </a:p>
          <a:p>
            <a:pPr marL="0" indent="0" algn="just">
              <a:buNone/>
            </a:pPr>
            <a:r>
              <a:rPr lang="es-ES_tradnl" dirty="0"/>
              <a:t> </a:t>
            </a:r>
            <a:endParaRPr lang="es-PR" dirty="0"/>
          </a:p>
          <a:p>
            <a:endParaRPr lang="es-PR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ES_tradnl" dirty="0" smtClean="0"/>
              <a:t>Continua</a:t>
            </a:r>
            <a:endParaRPr lang="es-PR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5292080" y="2390899"/>
            <a:ext cx="3528392" cy="31263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_tradnl" dirty="0" smtClean="0"/>
              <a:t>Se </a:t>
            </a:r>
            <a:r>
              <a:rPr lang="es-ES_tradnl" dirty="0"/>
              <a:t>distingue porque </a:t>
            </a:r>
            <a:r>
              <a:rPr lang="es-ES_tradnl" b="1" dirty="0"/>
              <a:t>entre dos valores</a:t>
            </a:r>
            <a:r>
              <a:rPr lang="es-ES_tradnl" dirty="0"/>
              <a:t> dados siempre </a:t>
            </a:r>
            <a:r>
              <a:rPr lang="es-ES_tradnl" b="1" dirty="0"/>
              <a:t>es posible</a:t>
            </a:r>
            <a:r>
              <a:rPr lang="es-ES_tradnl" dirty="0"/>
              <a:t> encontrar </a:t>
            </a:r>
            <a:r>
              <a:rPr lang="es-ES_tradnl" b="1" dirty="0"/>
              <a:t>valores intermedios.</a:t>
            </a:r>
            <a:r>
              <a:rPr lang="es-ES_tradnl" dirty="0"/>
              <a:t> </a:t>
            </a:r>
            <a:endParaRPr lang="es-PR" dirty="0"/>
          </a:p>
          <a:p>
            <a:pPr marL="0" indent="0">
              <a:buNone/>
            </a:pPr>
            <a:r>
              <a:rPr lang="es-ES_tradnl" dirty="0" smtClean="0"/>
              <a:t>Se </a:t>
            </a:r>
            <a:r>
              <a:rPr lang="es-ES_tradnl" dirty="0"/>
              <a:t>plantea que esta escala </a:t>
            </a:r>
            <a:r>
              <a:rPr lang="es-ES_tradnl" b="1" dirty="0"/>
              <a:t>surge por medición. </a:t>
            </a:r>
            <a:endParaRPr lang="es-PR" dirty="0"/>
          </a:p>
          <a:p>
            <a:pPr marL="0" indent="0">
              <a:buNone/>
            </a:pPr>
            <a:endParaRPr lang="es-PR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es-PR" sz="3200" b="1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86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5004048" y="2276872"/>
            <a:ext cx="3888432" cy="38164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R"/>
          </a:p>
        </p:txBody>
      </p:sp>
      <p:sp>
        <p:nvSpPr>
          <p:cNvPr id="2" name="1 Rectángulo"/>
          <p:cNvSpPr/>
          <p:nvPr/>
        </p:nvSpPr>
        <p:spPr>
          <a:xfrm>
            <a:off x="899592" y="2276872"/>
            <a:ext cx="3888432" cy="38164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R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/>
              <a:t>Variable cuantitativa</a:t>
            </a:r>
            <a:endParaRPr lang="es-PR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_tradnl" u="sng" dirty="0" smtClean="0"/>
              <a:t>Discreta</a:t>
            </a:r>
            <a:endParaRPr lang="es-PR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819844" y="2174875"/>
            <a:ext cx="4040188" cy="3951288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cantidad </a:t>
            </a:r>
            <a:r>
              <a:rPr lang="es-ES_tradnl" dirty="0"/>
              <a:t>de veces que una persona asiste al médico en 1 año </a:t>
            </a:r>
          </a:p>
          <a:p>
            <a:r>
              <a:rPr lang="es-ES_tradnl" dirty="0" smtClean="0"/>
              <a:t> </a:t>
            </a:r>
            <a:r>
              <a:rPr lang="es-ES_tradnl" dirty="0"/>
              <a:t>número de embarazos que ha tenido una mujer en su vida </a:t>
            </a:r>
            <a:r>
              <a:rPr lang="es-ES_tradnl" dirty="0" smtClean="0"/>
              <a:t>fértil</a:t>
            </a:r>
          </a:p>
          <a:p>
            <a:r>
              <a:rPr lang="es-ES_tradnl" dirty="0" smtClean="0"/>
              <a:t>las </a:t>
            </a:r>
            <a:r>
              <a:rPr lang="es-ES_tradnl" dirty="0"/>
              <a:t>calificaciones de exámenes en la escala 2,3,4,5. </a:t>
            </a:r>
            <a:endParaRPr lang="es-PR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ES_tradnl" u="sng" dirty="0" smtClean="0"/>
              <a:t>Continua</a:t>
            </a:r>
            <a:endParaRPr lang="es-PR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922713" y="2174875"/>
            <a:ext cx="4041775" cy="3951288"/>
          </a:xfrm>
        </p:spPr>
        <p:txBody>
          <a:bodyPr>
            <a:normAutofit/>
          </a:bodyPr>
          <a:lstStyle/>
          <a:p>
            <a:r>
              <a:rPr lang="es-ES_tradnl" dirty="0" smtClean="0"/>
              <a:t>   </a:t>
            </a:r>
            <a:r>
              <a:rPr lang="es-ES_tradnl" sz="3200" dirty="0" smtClean="0"/>
              <a:t>El </a:t>
            </a:r>
            <a:r>
              <a:rPr lang="es-ES_tradnl" sz="3200" dirty="0"/>
              <a:t>peso </a:t>
            </a:r>
            <a:endParaRPr lang="es-ES_tradnl" sz="3200" dirty="0" smtClean="0"/>
          </a:p>
          <a:p>
            <a:r>
              <a:rPr lang="es-ES_tradnl" sz="3200" dirty="0" smtClean="0"/>
              <a:t>   Temperatura</a:t>
            </a:r>
          </a:p>
          <a:p>
            <a:r>
              <a:rPr lang="es-ES_tradnl" sz="3200" dirty="0" smtClean="0"/>
              <a:t>   la talla</a:t>
            </a:r>
          </a:p>
          <a:p>
            <a:r>
              <a:rPr lang="es-ES_tradnl" sz="3200" dirty="0" smtClean="0"/>
              <a:t>   colesterol</a:t>
            </a:r>
            <a:endParaRPr lang="es-PR" sz="3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es-PR" sz="3200" b="1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97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yudaimiOAR\map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" y="769938"/>
            <a:ext cx="8664575" cy="531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40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yudaimiOAR\variable cuantitativa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32" y="620688"/>
            <a:ext cx="8647464" cy="580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23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/>
          <p:cNvSpPr>
            <a:spLocks noGrp="1"/>
          </p:cNvSpPr>
          <p:nvPr>
            <p:ph type="title"/>
          </p:nvPr>
        </p:nvSpPr>
        <p:spPr>
          <a:xfrm>
            <a:off x="457200" y="1353270"/>
            <a:ext cx="7467600" cy="563562"/>
          </a:xfrm>
        </p:spPr>
        <p:txBody>
          <a:bodyPr/>
          <a:lstStyle/>
          <a:p>
            <a:pPr eaLnBrk="1" hangingPunct="1"/>
            <a:r>
              <a:rPr lang="es-ES" b="1" dirty="0" smtClean="0">
                <a:solidFill>
                  <a:srgbClr val="000000"/>
                </a:solidFill>
              </a:rPr>
              <a:t>Organización de la información. </a:t>
            </a:r>
            <a:endParaRPr lang="es-ES" dirty="0" smtClean="0">
              <a:solidFill>
                <a:srgbClr val="000000"/>
              </a:solidFill>
            </a:endParaRPr>
          </a:p>
        </p:txBody>
      </p:sp>
      <p:sp>
        <p:nvSpPr>
          <p:cNvPr id="24579" name="5 CuadroTexto"/>
          <p:cNvSpPr txBox="1">
            <a:spLocks noChangeArrowheads="1"/>
          </p:cNvSpPr>
          <p:nvPr/>
        </p:nvSpPr>
        <p:spPr bwMode="auto">
          <a:xfrm>
            <a:off x="344488" y="2565400"/>
            <a:ext cx="844073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O" sz="2800">
                <a:solidFill>
                  <a:srgbClr val="000000"/>
                </a:solidFill>
                <a:latin typeface="Calibri" pitchFamily="34" charset="0"/>
              </a:rPr>
              <a:t>Forma de organizar o agrupar los datos  en las diferentes </a:t>
            </a:r>
            <a:r>
              <a:rPr lang="es-CO" sz="2800" b="1">
                <a:solidFill>
                  <a:srgbClr val="000000"/>
                </a:solidFill>
                <a:latin typeface="Calibri" pitchFamily="34" charset="0"/>
              </a:rPr>
              <a:t>clases o categorías  </a:t>
            </a:r>
            <a:r>
              <a:rPr lang="es-CO" sz="2800">
                <a:solidFill>
                  <a:srgbClr val="000000"/>
                </a:solidFill>
                <a:latin typeface="Calibri" pitchFamily="34" charset="0"/>
              </a:rPr>
              <a:t> según una escala única, </a:t>
            </a:r>
            <a:endParaRPr lang="es-E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4580" name="7 CuadroTexto"/>
          <p:cNvSpPr txBox="1">
            <a:spLocks noChangeArrowheads="1"/>
          </p:cNvSpPr>
          <p:nvPr/>
        </p:nvSpPr>
        <p:spPr bwMode="auto">
          <a:xfrm>
            <a:off x="285750" y="4000500"/>
            <a:ext cx="8643938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O" sz="2800">
                <a:solidFill>
                  <a:srgbClr val="000000"/>
                </a:solidFill>
              </a:rPr>
              <a:t>Confeccionar la distribución de frecuencias consistirá en definir las clases en que serán agrupados los elementos, clasificarlos y, por último, calcular cuántos pertenecen a cada clase.</a:t>
            </a:r>
            <a:endParaRPr lang="en-US" sz="2800">
              <a:solidFill>
                <a:srgbClr val="000000"/>
              </a:solidFill>
            </a:endParaRPr>
          </a:p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  <p:sp>
        <p:nvSpPr>
          <p:cNvPr id="24581" name="Rectangle 2"/>
          <p:cNvSpPr txBox="1">
            <a:spLocks noChangeArrowheads="1"/>
          </p:cNvSpPr>
          <p:nvPr/>
        </p:nvSpPr>
        <p:spPr bwMode="auto">
          <a:xfrm>
            <a:off x="1258888" y="2065412"/>
            <a:ext cx="554513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3200" b="1" dirty="0">
                <a:solidFill>
                  <a:srgbClr val="000000"/>
                </a:solidFill>
              </a:rPr>
              <a:t>Escalas</a:t>
            </a:r>
            <a:r>
              <a:rPr lang="en-US" sz="3200" b="1" dirty="0">
                <a:solidFill>
                  <a:srgbClr val="000000"/>
                </a:solidFill>
              </a:rPr>
              <a:t> de </a:t>
            </a:r>
            <a:r>
              <a:rPr lang="es-ES" sz="3200" b="1" dirty="0">
                <a:solidFill>
                  <a:srgbClr val="000000"/>
                </a:solidFill>
              </a:rPr>
              <a:t>clasificación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1143000" y="71438"/>
            <a:ext cx="7143750" cy="46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VE" sz="2400" b="1">
                <a:solidFill>
                  <a:srgbClr val="000000"/>
                </a:solidFill>
              </a:rPr>
              <a:t>Metodología de la investigación y Estadística</a:t>
            </a:r>
            <a:endParaRPr lang="es-E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25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4 CuadroTexto"/>
          <p:cNvSpPr txBox="1">
            <a:spLocks noChangeArrowheads="1"/>
          </p:cNvSpPr>
          <p:nvPr/>
        </p:nvSpPr>
        <p:spPr bwMode="auto">
          <a:xfrm>
            <a:off x="0" y="-27384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VE" sz="2400" b="1" dirty="0">
                <a:solidFill>
                  <a:srgbClr val="000000"/>
                </a:solidFill>
              </a:rPr>
              <a:t>Metodología de la </a:t>
            </a:r>
            <a:r>
              <a:rPr lang="es-VE" sz="2400" b="1" dirty="0" smtClean="0">
                <a:solidFill>
                  <a:srgbClr val="000000"/>
                </a:solidFill>
              </a:rPr>
              <a:t>Investigación </a:t>
            </a:r>
            <a:r>
              <a:rPr lang="es-VE" sz="2400" b="1" dirty="0">
                <a:solidFill>
                  <a:srgbClr val="000000"/>
                </a:solidFill>
              </a:rPr>
              <a:t>y Estadística</a:t>
            </a:r>
            <a:endParaRPr lang="es-ES" sz="2400" dirty="0">
              <a:solidFill>
                <a:srgbClr val="000000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0" y="332656"/>
            <a:ext cx="614362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s-ES" sz="2400" b="1" dirty="0">
                <a:solidFill>
                  <a:srgbClr val="000000"/>
                </a:solidFill>
                <a:ea typeface="+mj-ea"/>
                <a:cs typeface="+mj-cs"/>
              </a:rPr>
              <a:t/>
            </a:r>
            <a:br>
              <a:rPr lang="es-ES" sz="2400" b="1" dirty="0">
                <a:solidFill>
                  <a:srgbClr val="000000"/>
                </a:solidFill>
                <a:ea typeface="+mj-ea"/>
                <a:cs typeface="+mj-cs"/>
              </a:rPr>
            </a:br>
            <a:r>
              <a:rPr lang="es-ES" sz="2400" b="1" dirty="0" smtClean="0">
                <a:solidFill>
                  <a:srgbClr val="000000"/>
                </a:solidFill>
                <a:cs typeface="+mn-cs"/>
              </a:rPr>
              <a:t>Tema 2:Estadística </a:t>
            </a:r>
            <a:r>
              <a:rPr lang="es-ES" sz="2400" b="1" dirty="0">
                <a:solidFill>
                  <a:srgbClr val="000000"/>
                </a:solidFill>
                <a:cs typeface="+mn-cs"/>
              </a:rPr>
              <a:t>descriptiva. </a:t>
            </a:r>
            <a:br>
              <a:rPr lang="es-ES" sz="2400" b="1" dirty="0">
                <a:solidFill>
                  <a:srgbClr val="000000"/>
                </a:solidFill>
                <a:cs typeface="+mn-cs"/>
              </a:rPr>
            </a:br>
            <a:r>
              <a:rPr lang="es-ES" sz="2400" b="1" dirty="0">
                <a:solidFill>
                  <a:srgbClr val="000000"/>
                </a:solidFill>
                <a:ea typeface="+mj-ea"/>
                <a:cs typeface="+mj-cs"/>
              </a:rPr>
              <a:t> 	</a:t>
            </a:r>
            <a:endParaRPr lang="es-ES" sz="2400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sp>
        <p:nvSpPr>
          <p:cNvPr id="4100" name="1 CuadroTexto"/>
          <p:cNvSpPr txBox="1">
            <a:spLocks noChangeArrowheads="1"/>
          </p:cNvSpPr>
          <p:nvPr/>
        </p:nvSpPr>
        <p:spPr bwMode="auto">
          <a:xfrm>
            <a:off x="250700" y="1196752"/>
            <a:ext cx="871378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2000" dirty="0">
                <a:solidFill>
                  <a:srgbClr val="000000"/>
                </a:solidFill>
              </a:rPr>
              <a:t>OBJETIVOS</a:t>
            </a:r>
          </a:p>
          <a:p>
            <a:pPr eaLnBrk="1" hangingPunct="1"/>
            <a:endParaRPr lang="es-ES" sz="2000" dirty="0">
              <a:solidFill>
                <a:srgbClr val="000000"/>
              </a:solidFill>
            </a:endParaRPr>
          </a:p>
          <a:p>
            <a:pPr eaLnBrk="1" hangingPunct="1"/>
            <a:endParaRPr lang="es-ES" sz="2000" dirty="0">
              <a:solidFill>
                <a:srgbClr val="000000"/>
              </a:solidFill>
            </a:endParaRPr>
          </a:p>
          <a:p>
            <a:pPr eaLnBrk="1" hangingPunct="1"/>
            <a:endParaRPr lang="es-ES" sz="2000" dirty="0">
              <a:solidFill>
                <a:srgbClr val="000000"/>
              </a:solidFill>
            </a:endParaRPr>
          </a:p>
          <a:p>
            <a:pPr eaLnBrk="1" hangingPunct="1"/>
            <a:r>
              <a:rPr lang="es-ES" sz="2000" dirty="0" smtClean="0">
                <a:solidFill>
                  <a:srgbClr val="000000"/>
                </a:solidFill>
              </a:rPr>
              <a:t>4- Clasificar </a:t>
            </a:r>
            <a:r>
              <a:rPr lang="es-ES" sz="2000" dirty="0">
                <a:solidFill>
                  <a:srgbClr val="000000"/>
                </a:solidFill>
              </a:rPr>
              <a:t>los tipos de variables y las escalas de clasificación.</a:t>
            </a:r>
          </a:p>
          <a:p>
            <a:pPr eaLnBrk="1" hangingPunct="1"/>
            <a:endParaRPr lang="es-ES" sz="2000" dirty="0">
              <a:solidFill>
                <a:srgbClr val="000000"/>
              </a:solidFill>
            </a:endParaRPr>
          </a:p>
          <a:p>
            <a:pPr eaLnBrk="1" hangingPunct="1"/>
            <a:r>
              <a:rPr lang="es-ES" sz="2000" dirty="0">
                <a:solidFill>
                  <a:srgbClr val="000000"/>
                </a:solidFill>
              </a:rPr>
              <a:t>5- </a:t>
            </a:r>
            <a:r>
              <a:rPr lang="es-ES" sz="2000" dirty="0" smtClean="0">
                <a:solidFill>
                  <a:srgbClr val="000000"/>
                </a:solidFill>
              </a:rPr>
              <a:t>Distribuir datos en tabla de frecuencias.  </a:t>
            </a:r>
            <a:endParaRPr lang="es-ES" sz="2000" dirty="0">
              <a:solidFill>
                <a:srgbClr val="000000"/>
              </a:solidFill>
            </a:endParaRPr>
          </a:p>
          <a:p>
            <a:pPr eaLnBrk="1" hangingPunct="1"/>
            <a:endParaRPr lang="es-E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56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/>
          <p:cNvSpPr>
            <a:spLocks noGrp="1"/>
          </p:cNvSpPr>
          <p:nvPr>
            <p:ph type="title"/>
          </p:nvPr>
        </p:nvSpPr>
        <p:spPr>
          <a:xfrm>
            <a:off x="457200" y="698301"/>
            <a:ext cx="8186738" cy="930499"/>
          </a:xfrm>
        </p:spPr>
        <p:txBody>
          <a:bodyPr/>
          <a:lstStyle/>
          <a:p>
            <a:pPr eaLnBrk="1" hangingPunct="1"/>
            <a:r>
              <a:rPr lang="es-E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Organización de la información. </a:t>
            </a:r>
            <a:endParaRPr lang="es-E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2 CuadroTexto"/>
          <p:cNvSpPr txBox="1">
            <a:spLocks noChangeArrowheads="1"/>
          </p:cNvSpPr>
          <p:nvPr/>
        </p:nvSpPr>
        <p:spPr bwMode="auto">
          <a:xfrm>
            <a:off x="545671" y="2289001"/>
            <a:ext cx="807243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O" sz="3000" dirty="0">
                <a:solidFill>
                  <a:srgbClr val="000000"/>
                </a:solidFill>
              </a:rPr>
              <a:t>Exhaustiva</a:t>
            </a:r>
            <a:r>
              <a:rPr lang="es-CO" sz="3000" i="1" dirty="0">
                <a:solidFill>
                  <a:srgbClr val="000000"/>
                </a:solidFill>
              </a:rPr>
              <a:t>, </a:t>
            </a:r>
            <a:r>
              <a:rPr lang="es-CO" sz="3000" dirty="0">
                <a:solidFill>
                  <a:srgbClr val="000000"/>
                </a:solidFill>
              </a:rPr>
              <a:t>que el número de </a:t>
            </a:r>
            <a:r>
              <a:rPr lang="es-CO" sz="3000" i="1" dirty="0">
                <a:solidFill>
                  <a:srgbClr val="000000"/>
                </a:solidFill>
              </a:rPr>
              <a:t>clases o categorías </a:t>
            </a:r>
            <a:r>
              <a:rPr lang="es-CO" sz="3000" dirty="0">
                <a:solidFill>
                  <a:srgbClr val="000000"/>
                </a:solidFill>
              </a:rPr>
              <a:t>que la constituyen garanticen que todos los elementos que integran la población puedan </a:t>
            </a:r>
            <a:r>
              <a:rPr lang="es-ES" sz="3000" dirty="0">
                <a:solidFill>
                  <a:srgbClr val="000000"/>
                </a:solidFill>
              </a:rPr>
              <a:t>ser clasificados.</a:t>
            </a:r>
          </a:p>
          <a:p>
            <a:pPr algn="ctr" eaLnBrk="1" hangingPunct="1"/>
            <a:endParaRPr lang="es-ES" sz="3000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s-CO" sz="3000" dirty="0">
                <a:solidFill>
                  <a:srgbClr val="000000"/>
                </a:solidFill>
              </a:rPr>
              <a:t>Mutuamente  excluyentes</a:t>
            </a:r>
            <a:r>
              <a:rPr lang="es-CO" sz="3000" i="1" dirty="0">
                <a:solidFill>
                  <a:srgbClr val="000000"/>
                </a:solidFill>
              </a:rPr>
              <a:t>, </a:t>
            </a:r>
            <a:r>
              <a:rPr lang="es-CO" sz="3000" dirty="0">
                <a:solidFill>
                  <a:srgbClr val="000000"/>
                </a:solidFill>
              </a:rPr>
              <a:t>de forma tal que no quede duda de en qué clase debe ser incluido cada uno de los elementos que conforman la muestra o la población.</a:t>
            </a:r>
          </a:p>
          <a:p>
            <a:pPr eaLnBrk="1" hangingPunct="1"/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25604" name="3 CuadroTexto"/>
          <p:cNvSpPr txBox="1">
            <a:spLocks noChangeArrowheads="1"/>
          </p:cNvSpPr>
          <p:nvPr/>
        </p:nvSpPr>
        <p:spPr bwMode="auto">
          <a:xfrm>
            <a:off x="571500" y="1357313"/>
            <a:ext cx="5500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2400">
                <a:solidFill>
                  <a:srgbClr val="000000"/>
                </a:solidFill>
              </a:rPr>
              <a:t>Requisitos a cumplir por una escala:</a:t>
            </a:r>
          </a:p>
        </p:txBody>
      </p:sp>
      <p:sp>
        <p:nvSpPr>
          <p:cNvPr id="7" name="7 CuadroTexto"/>
          <p:cNvSpPr txBox="1">
            <a:spLocks noChangeArrowheads="1"/>
          </p:cNvSpPr>
          <p:nvPr/>
        </p:nvSpPr>
        <p:spPr bwMode="auto">
          <a:xfrm>
            <a:off x="1143000" y="71438"/>
            <a:ext cx="7143750" cy="46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VE" sz="2400" b="1" dirty="0">
                <a:solidFill>
                  <a:srgbClr val="000000"/>
                </a:solidFill>
              </a:rPr>
              <a:t>Metodología de la investigación y Estadística</a:t>
            </a:r>
            <a:endParaRPr lang="es-E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6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/>
          <p:cNvSpPr>
            <a:spLocks noGrp="1"/>
          </p:cNvSpPr>
          <p:nvPr>
            <p:ph type="title"/>
          </p:nvPr>
        </p:nvSpPr>
        <p:spPr>
          <a:xfrm>
            <a:off x="981075" y="1412776"/>
            <a:ext cx="7467600" cy="1290538"/>
          </a:xfrm>
        </p:spPr>
        <p:txBody>
          <a:bodyPr/>
          <a:lstStyle/>
          <a:p>
            <a:pPr eaLnBrk="1" hangingPunct="1"/>
            <a:r>
              <a:rPr lang="es-ES" sz="4000" b="1" dirty="0" smtClean="0">
                <a:solidFill>
                  <a:srgbClr val="000000"/>
                </a:solidFill>
              </a:rPr>
              <a:t>Organización de la información. </a:t>
            </a:r>
            <a:endParaRPr lang="es-ES" sz="4000" dirty="0" smtClean="0">
              <a:solidFill>
                <a:srgbClr val="000000"/>
              </a:solidFill>
            </a:endParaRPr>
          </a:p>
        </p:txBody>
      </p:sp>
      <p:sp>
        <p:nvSpPr>
          <p:cNvPr id="26627" name="3 CuadroTexto"/>
          <p:cNvSpPr txBox="1">
            <a:spLocks noChangeArrowheads="1"/>
          </p:cNvSpPr>
          <p:nvPr/>
        </p:nvSpPr>
        <p:spPr bwMode="auto">
          <a:xfrm>
            <a:off x="334871" y="3149997"/>
            <a:ext cx="8534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O" sz="2800" dirty="0">
                <a:solidFill>
                  <a:srgbClr val="000000"/>
                </a:solidFill>
              </a:rPr>
              <a:t>Las escalas de clasificación pueden ser cualitativas o cuantitativas.</a:t>
            </a:r>
            <a:endParaRPr lang="es-ES" sz="2800" dirty="0">
              <a:solidFill>
                <a:srgbClr val="000000"/>
              </a:solidFill>
            </a:endParaRPr>
          </a:p>
        </p:txBody>
      </p:sp>
      <p:sp>
        <p:nvSpPr>
          <p:cNvPr id="26628" name="3 CuadroTexto"/>
          <p:cNvSpPr txBox="1">
            <a:spLocks noChangeArrowheads="1"/>
          </p:cNvSpPr>
          <p:nvPr/>
        </p:nvSpPr>
        <p:spPr bwMode="auto">
          <a:xfrm>
            <a:off x="345892" y="4509120"/>
            <a:ext cx="8534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O" sz="2800" dirty="0">
                <a:solidFill>
                  <a:srgbClr val="000000"/>
                </a:solidFill>
              </a:rPr>
              <a:t>Las escalas de clasificación cualitativas tienen las clases o categorías de la variable.</a:t>
            </a:r>
            <a:endParaRPr lang="es-ES" sz="2800" dirty="0">
              <a:solidFill>
                <a:srgbClr val="000000"/>
              </a:solidFill>
            </a:endParaRPr>
          </a:p>
        </p:txBody>
      </p:sp>
      <p:sp>
        <p:nvSpPr>
          <p:cNvPr id="10" name="7 CuadroTexto"/>
          <p:cNvSpPr txBox="1">
            <a:spLocks noChangeArrowheads="1"/>
          </p:cNvSpPr>
          <p:nvPr/>
        </p:nvSpPr>
        <p:spPr bwMode="auto">
          <a:xfrm>
            <a:off x="1143000" y="71438"/>
            <a:ext cx="7143750" cy="46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VE" sz="2400" b="1" dirty="0">
                <a:solidFill>
                  <a:srgbClr val="000000"/>
                </a:solidFill>
              </a:rPr>
              <a:t>Metodología de la investigación y Estadística</a:t>
            </a:r>
            <a:endParaRPr lang="es-E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05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5398" y="1504603"/>
            <a:ext cx="8856662" cy="49180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s-E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Intervalos de clases</a:t>
            </a:r>
            <a:r>
              <a:rPr lang="es-E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 Son las clases que la conforman 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s-E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Limites de clase inferior y superior</a:t>
            </a:r>
            <a:r>
              <a:rPr lang="es-E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Son los menores y mayores valores que delimitan las clases.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s-E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Amplitud del intervalo : </a:t>
            </a:r>
            <a:r>
              <a:rPr lang="es-E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 el rango de unidades que  abarca la clase.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s-E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 obtienen por la diferencia entre LRS e LRI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s-E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Marca de clase</a:t>
            </a:r>
            <a:r>
              <a:rPr lang="es-E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Es el punto medio de la clase.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s-E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Se obtiene por la semisuma de los LCS y LCI.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s-E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M.C = LCS+LCI/ 2 . Ej. 20+24/2 = 22.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s-E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Clases abiertas</a:t>
            </a:r>
            <a:r>
              <a:rPr lang="es-E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Son aquellas clases que le faltan el límite inferior o superior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3 CuadroTexto"/>
          <p:cNvSpPr txBox="1">
            <a:spLocks noChangeArrowheads="1"/>
          </p:cNvSpPr>
          <p:nvPr/>
        </p:nvSpPr>
        <p:spPr bwMode="auto">
          <a:xfrm>
            <a:off x="284262" y="980728"/>
            <a:ext cx="6230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O" sz="2800" dirty="0">
                <a:solidFill>
                  <a:srgbClr val="000000"/>
                </a:solidFill>
              </a:rPr>
              <a:t>Escalas de clasificación cuantitativas.</a:t>
            </a:r>
            <a:endParaRPr lang="es-ES" sz="2800" dirty="0">
              <a:solidFill>
                <a:srgbClr val="000000"/>
              </a:solidFill>
            </a:endParaRPr>
          </a:p>
        </p:txBody>
      </p:sp>
      <p:sp>
        <p:nvSpPr>
          <p:cNvPr id="7" name="7 CuadroTexto"/>
          <p:cNvSpPr txBox="1">
            <a:spLocks noChangeArrowheads="1"/>
          </p:cNvSpPr>
          <p:nvPr/>
        </p:nvSpPr>
        <p:spPr bwMode="auto">
          <a:xfrm>
            <a:off x="1143000" y="71438"/>
            <a:ext cx="7143750" cy="46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VE" sz="2400" b="1" dirty="0">
                <a:solidFill>
                  <a:srgbClr val="000000"/>
                </a:solidFill>
              </a:rPr>
              <a:t>Metodología de la investigación y Estadística</a:t>
            </a:r>
            <a:endParaRPr lang="es-E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78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3 CuadroTexto"/>
          <p:cNvSpPr txBox="1">
            <a:spLocks noChangeArrowheads="1"/>
          </p:cNvSpPr>
          <p:nvPr/>
        </p:nvSpPr>
        <p:spPr bwMode="auto">
          <a:xfrm>
            <a:off x="179512" y="1268760"/>
            <a:ext cx="8534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O" sz="2800" dirty="0">
                <a:solidFill>
                  <a:srgbClr val="000000"/>
                </a:solidFill>
              </a:rPr>
              <a:t>Escalas de clasificación cuantitativas. </a:t>
            </a:r>
          </a:p>
          <a:p>
            <a:pPr algn="just" eaLnBrk="1" hangingPunct="1"/>
            <a:r>
              <a:rPr lang="es-CO" sz="2800" dirty="0">
                <a:solidFill>
                  <a:srgbClr val="000000"/>
                </a:solidFill>
              </a:rPr>
              <a:t>Pasos para su construcción. </a:t>
            </a:r>
            <a:endParaRPr lang="es-ES" sz="2800" dirty="0">
              <a:solidFill>
                <a:srgbClr val="000000"/>
              </a:solidFill>
            </a:endParaRPr>
          </a:p>
        </p:txBody>
      </p:sp>
      <p:sp>
        <p:nvSpPr>
          <p:cNvPr id="28675" name="3 CuadroTexto"/>
          <p:cNvSpPr txBox="1">
            <a:spLocks noChangeArrowheads="1"/>
          </p:cNvSpPr>
          <p:nvPr/>
        </p:nvSpPr>
        <p:spPr bwMode="auto">
          <a:xfrm>
            <a:off x="179512" y="2492896"/>
            <a:ext cx="8678863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s-ES" sz="2400" dirty="0">
                <a:solidFill>
                  <a:srgbClr val="000000"/>
                </a:solidFill>
              </a:rPr>
              <a:t>Definir el número de clases o categorías que tendrá la escala.</a:t>
            </a:r>
          </a:p>
          <a:p>
            <a:pPr eaLnBrk="1" hangingPunct="1">
              <a:buFontTx/>
              <a:buAutoNum type="arabicPeriod"/>
            </a:pPr>
            <a:r>
              <a:rPr lang="es-ES" sz="2400" dirty="0">
                <a:solidFill>
                  <a:srgbClr val="000000"/>
                </a:solidFill>
              </a:rPr>
              <a:t>Calcular el rango o recorrido.</a:t>
            </a:r>
          </a:p>
          <a:p>
            <a:pPr eaLnBrk="1" hangingPunct="1">
              <a:buFontTx/>
              <a:buAutoNum type="arabicPeriod"/>
            </a:pPr>
            <a:r>
              <a:rPr lang="es-ES" sz="2400" dirty="0">
                <a:solidFill>
                  <a:srgbClr val="000000"/>
                </a:solidFill>
              </a:rPr>
              <a:t>Calcular la amplitud de clase:  A=Rango/No clases</a:t>
            </a:r>
          </a:p>
          <a:p>
            <a:pPr eaLnBrk="1" hangingPunct="1">
              <a:buFontTx/>
              <a:buAutoNum type="arabicPeriod"/>
            </a:pPr>
            <a:r>
              <a:rPr lang="es-ES" sz="2400" dirty="0">
                <a:solidFill>
                  <a:srgbClr val="000000"/>
                </a:solidFill>
              </a:rPr>
              <a:t>Buscar el menor valor, o limite inferior de la primera clase o intervalo.</a:t>
            </a:r>
          </a:p>
          <a:p>
            <a:pPr eaLnBrk="1" hangingPunct="1">
              <a:buFontTx/>
              <a:buAutoNum type="arabicPeriod"/>
            </a:pPr>
            <a:r>
              <a:rPr lang="es-ES" sz="2400" dirty="0">
                <a:solidFill>
                  <a:srgbClr val="000000"/>
                </a:solidFill>
              </a:rPr>
              <a:t>Calcular los límites inferiores de las clases o intervalos.</a:t>
            </a:r>
          </a:p>
          <a:p>
            <a:pPr eaLnBrk="1" hangingPunct="1">
              <a:buFontTx/>
              <a:buAutoNum type="arabicPeriod"/>
            </a:pPr>
            <a:r>
              <a:rPr lang="es-ES" sz="2400" dirty="0">
                <a:solidFill>
                  <a:srgbClr val="000000"/>
                </a:solidFill>
              </a:rPr>
              <a:t>Calcular los límites superiores de las clases o intervalos.</a:t>
            </a:r>
          </a:p>
        </p:txBody>
      </p:sp>
      <p:sp>
        <p:nvSpPr>
          <p:cNvPr id="6" name="7 CuadroTexto"/>
          <p:cNvSpPr txBox="1">
            <a:spLocks noChangeArrowheads="1"/>
          </p:cNvSpPr>
          <p:nvPr/>
        </p:nvSpPr>
        <p:spPr bwMode="auto">
          <a:xfrm>
            <a:off x="1143000" y="71438"/>
            <a:ext cx="7143750" cy="46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VE" sz="2400" b="1" dirty="0">
                <a:solidFill>
                  <a:srgbClr val="000000"/>
                </a:solidFill>
              </a:rPr>
              <a:t>Metodología de la investigación y Estadística</a:t>
            </a:r>
            <a:endParaRPr lang="es-E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53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3 CuadroTexto"/>
          <p:cNvSpPr txBox="1">
            <a:spLocks noChangeArrowheads="1"/>
          </p:cNvSpPr>
          <p:nvPr/>
        </p:nvSpPr>
        <p:spPr bwMode="auto">
          <a:xfrm>
            <a:off x="323850" y="1612652"/>
            <a:ext cx="8534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O" sz="2800" b="1" dirty="0">
                <a:solidFill>
                  <a:srgbClr val="000000"/>
                </a:solidFill>
              </a:rPr>
              <a:t>Distribución de frecuencias </a:t>
            </a:r>
            <a:r>
              <a:rPr lang="es-CO" sz="2800" dirty="0">
                <a:solidFill>
                  <a:srgbClr val="000000"/>
                </a:solidFill>
              </a:rPr>
              <a:t>es cuando a las escalas de clasificación se les asocian los valores de las frecuencias de cada clase o categoría.</a:t>
            </a:r>
            <a:endParaRPr lang="es-ES" sz="2800" dirty="0">
              <a:solidFill>
                <a:srgbClr val="000000"/>
              </a:solidFill>
            </a:endParaRPr>
          </a:p>
        </p:txBody>
      </p:sp>
      <p:sp>
        <p:nvSpPr>
          <p:cNvPr id="29699" name="4 CuadroTexto"/>
          <p:cNvSpPr txBox="1">
            <a:spLocks noChangeArrowheads="1"/>
          </p:cNvSpPr>
          <p:nvPr/>
        </p:nvSpPr>
        <p:spPr bwMode="auto">
          <a:xfrm>
            <a:off x="971550" y="2997200"/>
            <a:ext cx="5688013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s-ES" sz="2400">
                <a:solidFill>
                  <a:srgbClr val="000000"/>
                </a:solidFill>
              </a:rPr>
              <a:t>Las frecuencias pueden ser:</a:t>
            </a:r>
          </a:p>
          <a:p>
            <a:pPr lvl="1" eaLnBrk="1" hangingPunct="1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s-ES" sz="2400">
                <a:solidFill>
                  <a:srgbClr val="000000"/>
                </a:solidFill>
              </a:rPr>
              <a:t>Absolutas</a:t>
            </a:r>
          </a:p>
          <a:p>
            <a:pPr lvl="1" eaLnBrk="1" hangingPunct="1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s-ES" sz="2400">
                <a:solidFill>
                  <a:srgbClr val="000000"/>
                </a:solidFill>
              </a:rPr>
              <a:t>Relativas</a:t>
            </a:r>
          </a:p>
          <a:p>
            <a:pPr lvl="1" eaLnBrk="1" hangingPunct="1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s-ES" sz="2400">
                <a:solidFill>
                  <a:srgbClr val="000000"/>
                </a:solidFill>
              </a:rPr>
              <a:t>Absolutas acumuladas</a:t>
            </a:r>
          </a:p>
          <a:p>
            <a:pPr lvl="1" eaLnBrk="1" hangingPunct="1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s-ES" sz="2400">
                <a:solidFill>
                  <a:srgbClr val="000000"/>
                </a:solidFill>
              </a:rPr>
              <a:t>Relativas acumuladas</a:t>
            </a:r>
          </a:p>
        </p:txBody>
      </p:sp>
      <p:sp>
        <p:nvSpPr>
          <p:cNvPr id="6" name="7 CuadroTexto"/>
          <p:cNvSpPr txBox="1">
            <a:spLocks noChangeArrowheads="1"/>
          </p:cNvSpPr>
          <p:nvPr/>
        </p:nvSpPr>
        <p:spPr bwMode="auto">
          <a:xfrm>
            <a:off x="1143000" y="71438"/>
            <a:ext cx="7143750" cy="46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VE" sz="2400" b="1" dirty="0">
                <a:solidFill>
                  <a:srgbClr val="000000"/>
                </a:solidFill>
              </a:rPr>
              <a:t>Metodología de la investigación y Estadística</a:t>
            </a:r>
            <a:endParaRPr lang="es-E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64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Título"/>
          <p:cNvSpPr>
            <a:spLocks noGrp="1"/>
          </p:cNvSpPr>
          <p:nvPr>
            <p:ph type="title"/>
          </p:nvPr>
        </p:nvSpPr>
        <p:spPr>
          <a:xfrm>
            <a:off x="611560" y="1484784"/>
            <a:ext cx="6753225" cy="651123"/>
          </a:xfrm>
        </p:spPr>
        <p:txBody>
          <a:bodyPr/>
          <a:lstStyle/>
          <a:p>
            <a:pPr algn="l" eaLnBrk="1" hangingPunct="1"/>
            <a:r>
              <a:rPr lang="es-ES" sz="3600" dirty="0" smtClean="0">
                <a:solidFill>
                  <a:srgbClr val="000000"/>
                </a:solidFill>
              </a:rPr>
              <a:t>Método estadístico. </a:t>
            </a:r>
          </a:p>
        </p:txBody>
      </p:sp>
      <p:sp>
        <p:nvSpPr>
          <p:cNvPr id="8195" name="4 CuadroTexto"/>
          <p:cNvSpPr txBox="1">
            <a:spLocks noChangeArrowheads="1"/>
          </p:cNvSpPr>
          <p:nvPr/>
        </p:nvSpPr>
        <p:spPr bwMode="auto">
          <a:xfrm>
            <a:off x="285750" y="2708920"/>
            <a:ext cx="85693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O" sz="3200" dirty="0">
                <a:solidFill>
                  <a:srgbClr val="000000"/>
                </a:solidFill>
                <a:latin typeface="Calibri" pitchFamily="34" charset="0"/>
              </a:rPr>
              <a:t>Es el método científico aplicado a una ciencia en particular, en este caso, la Estadística. </a:t>
            </a:r>
            <a:endParaRPr lang="es-ES" sz="3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199" name="4 CuadroTexto"/>
          <p:cNvSpPr txBox="1">
            <a:spLocks noChangeArrowheads="1"/>
          </p:cNvSpPr>
          <p:nvPr/>
        </p:nvSpPr>
        <p:spPr bwMode="auto">
          <a:xfrm>
            <a:off x="1143000" y="0"/>
            <a:ext cx="7143750" cy="46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VE" sz="2400" b="1">
                <a:solidFill>
                  <a:srgbClr val="000000"/>
                </a:solidFill>
              </a:rPr>
              <a:t>Metodología de la investigación y Estadística</a:t>
            </a:r>
            <a:endParaRPr lang="es-E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88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4 CuadroTexto"/>
          <p:cNvSpPr txBox="1">
            <a:spLocks noChangeArrowheads="1"/>
          </p:cNvSpPr>
          <p:nvPr/>
        </p:nvSpPr>
        <p:spPr bwMode="auto">
          <a:xfrm>
            <a:off x="1071563" y="1340768"/>
            <a:ext cx="60567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s-ES" sz="3200" dirty="0">
                <a:solidFill>
                  <a:srgbClr val="000000"/>
                </a:solidFill>
              </a:rPr>
              <a:t> Método Estadístico. Etapas </a:t>
            </a:r>
          </a:p>
        </p:txBody>
      </p:sp>
      <p:sp>
        <p:nvSpPr>
          <p:cNvPr id="9221" name="4 CuadroTexto"/>
          <p:cNvSpPr txBox="1">
            <a:spLocks noChangeArrowheads="1"/>
          </p:cNvSpPr>
          <p:nvPr/>
        </p:nvSpPr>
        <p:spPr bwMode="auto">
          <a:xfrm>
            <a:off x="1143000" y="0"/>
            <a:ext cx="7143750" cy="46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VE" sz="2400" b="1">
                <a:solidFill>
                  <a:srgbClr val="000000"/>
                </a:solidFill>
              </a:rPr>
              <a:t>Metodología de la investigación y Estadística</a:t>
            </a:r>
            <a:endParaRPr lang="es-ES" sz="2400">
              <a:solidFill>
                <a:srgbClr val="000000"/>
              </a:solidFill>
            </a:endParaRPr>
          </a:p>
        </p:txBody>
      </p:sp>
      <p:sp>
        <p:nvSpPr>
          <p:cNvPr id="9220" name="20 CuadroTexto"/>
          <p:cNvSpPr txBox="1">
            <a:spLocks noChangeArrowheads="1"/>
          </p:cNvSpPr>
          <p:nvPr/>
        </p:nvSpPr>
        <p:spPr bwMode="auto">
          <a:xfrm>
            <a:off x="755576" y="2492896"/>
            <a:ext cx="721518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s-CO" sz="3200" dirty="0">
                <a:solidFill>
                  <a:srgbClr val="000000"/>
                </a:solidFill>
              </a:rPr>
              <a:t>Planificación de la investigación.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s-CO" sz="3200" dirty="0">
                <a:solidFill>
                  <a:srgbClr val="000000"/>
                </a:solidFill>
              </a:rPr>
              <a:t>Recolección de la información.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s-CO" sz="3200" dirty="0">
                <a:solidFill>
                  <a:srgbClr val="000000"/>
                </a:solidFill>
              </a:rPr>
              <a:t>Procesamiento de los datos.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s-CO" sz="3200" dirty="0">
                <a:solidFill>
                  <a:srgbClr val="000000"/>
                </a:solidFill>
              </a:rPr>
              <a:t>Análisis e interpretación.</a:t>
            </a:r>
          </a:p>
        </p:txBody>
      </p:sp>
    </p:spTree>
    <p:extLst>
      <p:ext uri="{BB962C8B-B14F-4D97-AF65-F5344CB8AC3E}">
        <p14:creationId xmlns:p14="http://schemas.microsoft.com/office/powerpoint/2010/main" val="93048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10 CuadroTexto"/>
          <p:cNvSpPr txBox="1">
            <a:spLocks noChangeArrowheads="1"/>
          </p:cNvSpPr>
          <p:nvPr/>
        </p:nvSpPr>
        <p:spPr bwMode="auto">
          <a:xfrm>
            <a:off x="1143000" y="71438"/>
            <a:ext cx="7143750" cy="46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VE" sz="2400" b="1">
                <a:solidFill>
                  <a:srgbClr val="000000"/>
                </a:solidFill>
              </a:rPr>
              <a:t>Metodología de la investigación y Estadística</a:t>
            </a:r>
            <a:endParaRPr lang="es-ES" sz="2400">
              <a:solidFill>
                <a:srgbClr val="000000"/>
              </a:solidFill>
            </a:endParaRPr>
          </a:p>
        </p:txBody>
      </p:sp>
      <p:sp>
        <p:nvSpPr>
          <p:cNvPr id="19459" name="4 CuadroTexto"/>
          <p:cNvSpPr txBox="1">
            <a:spLocks noChangeArrowheads="1"/>
          </p:cNvSpPr>
          <p:nvPr/>
        </p:nvSpPr>
        <p:spPr bwMode="auto">
          <a:xfrm>
            <a:off x="214313" y="1071563"/>
            <a:ext cx="8715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s-ES" sz="2400">
                <a:solidFill>
                  <a:srgbClr val="000000"/>
                </a:solidFill>
              </a:rPr>
              <a:t> Método Estadístico.  Etapa de procesamiento de información.</a:t>
            </a:r>
          </a:p>
        </p:txBody>
      </p:sp>
      <p:sp>
        <p:nvSpPr>
          <p:cNvPr id="19460" name="13 CuadroTexto"/>
          <p:cNvSpPr txBox="1">
            <a:spLocks noChangeArrowheads="1"/>
          </p:cNvSpPr>
          <p:nvPr/>
        </p:nvSpPr>
        <p:spPr bwMode="auto">
          <a:xfrm>
            <a:off x="1285875" y="2143125"/>
            <a:ext cx="292893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s-ES" sz="2800">
                <a:solidFill>
                  <a:srgbClr val="000000"/>
                </a:solidFill>
              </a:rPr>
              <a:t>1. Organización </a:t>
            </a:r>
          </a:p>
          <a:p>
            <a:pPr eaLnBrk="1" hangingPunct="1">
              <a:lnSpc>
                <a:spcPct val="200000"/>
              </a:lnSpc>
            </a:pPr>
            <a:r>
              <a:rPr lang="es-ES" sz="2800">
                <a:solidFill>
                  <a:srgbClr val="000000"/>
                </a:solidFill>
              </a:rPr>
              <a:t>2. Resumen </a:t>
            </a:r>
          </a:p>
          <a:p>
            <a:pPr eaLnBrk="1" hangingPunct="1">
              <a:lnSpc>
                <a:spcPct val="200000"/>
              </a:lnSpc>
            </a:pPr>
            <a:r>
              <a:rPr lang="es-ES" sz="2800">
                <a:solidFill>
                  <a:srgbClr val="000000"/>
                </a:solidFill>
              </a:rPr>
              <a:t>3. Presentación </a:t>
            </a:r>
          </a:p>
        </p:txBody>
      </p:sp>
    </p:spTree>
    <p:extLst>
      <p:ext uri="{BB962C8B-B14F-4D97-AF65-F5344CB8AC3E}">
        <p14:creationId xmlns:p14="http://schemas.microsoft.com/office/powerpoint/2010/main" val="127394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-2809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Estudio</a:t>
            </a:r>
            <a:r>
              <a:rPr lang="en-US" dirty="0" smtClean="0"/>
              <a:t> individual</a:t>
            </a:r>
            <a:endParaRPr lang="es-PR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1115616" y="1340768"/>
            <a:ext cx="781236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/>
              <a:t>Se quiere realizar un estudio en el consultorio </a:t>
            </a:r>
            <a:r>
              <a:rPr lang="es-ES" dirty="0" smtClean="0"/>
              <a:t>médico # 15 para conocer si las personas están bajo peso o </a:t>
            </a:r>
            <a:r>
              <a:rPr lang="es-ES" dirty="0" err="1" smtClean="0"/>
              <a:t>nó</a:t>
            </a:r>
            <a:r>
              <a:rPr lang="es-ES" dirty="0" smtClean="0"/>
              <a:t>. </a:t>
            </a:r>
            <a:r>
              <a:rPr lang="es-ES" dirty="0"/>
              <a:t>Para ello se tomó </a:t>
            </a:r>
            <a:r>
              <a:rPr lang="es-ES" dirty="0" smtClean="0"/>
              <a:t>120 personas </a:t>
            </a:r>
            <a:r>
              <a:rPr lang="es-ES" dirty="0"/>
              <a:t>de </a:t>
            </a:r>
            <a:r>
              <a:rPr lang="es-ES" dirty="0" smtClean="0"/>
              <a:t>las 250 </a:t>
            </a:r>
            <a:r>
              <a:rPr lang="es-ES" dirty="0"/>
              <a:t>que hay en el consultorio.</a:t>
            </a:r>
            <a:endParaRPr lang="es-PR" dirty="0"/>
          </a:p>
          <a:p>
            <a:pPr marL="0" indent="0">
              <a:buNone/>
            </a:pPr>
            <a:r>
              <a:rPr lang="es-ES" dirty="0"/>
              <a:t>a. Determine la población y la muestra.</a:t>
            </a:r>
            <a:endParaRPr lang="es-PR" dirty="0"/>
          </a:p>
          <a:p>
            <a:pPr marL="0" indent="0">
              <a:buNone/>
            </a:pPr>
            <a:r>
              <a:rPr lang="es-ES" dirty="0"/>
              <a:t>b. ¿Qué información pedirías para este estudio?</a:t>
            </a:r>
            <a:endParaRPr lang="es-PR" dirty="0"/>
          </a:p>
          <a:p>
            <a:endParaRPr lang="es-PR" dirty="0"/>
          </a:p>
        </p:txBody>
      </p:sp>
      <p:sp>
        <p:nvSpPr>
          <p:cNvPr id="5" name="4 Rectángulo"/>
          <p:cNvSpPr/>
          <p:nvPr/>
        </p:nvSpPr>
        <p:spPr>
          <a:xfrm>
            <a:off x="0" y="0"/>
            <a:ext cx="9716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es-PR" sz="4000" b="1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6699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Posibles</a:t>
            </a:r>
            <a:r>
              <a:rPr lang="en-US" dirty="0" smtClean="0"/>
              <a:t> </a:t>
            </a:r>
            <a:r>
              <a:rPr lang="en-US" dirty="0" err="1" smtClean="0"/>
              <a:t>respuetas</a:t>
            </a:r>
            <a:endParaRPr lang="es-PR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es-PR" sz="3200" b="1" dirty="0">
              <a:latin typeface="Baskerville Old Face" pitchFamily="18" charset="0"/>
            </a:endParaRPr>
          </a:p>
        </p:txBody>
      </p:sp>
      <p:pic>
        <p:nvPicPr>
          <p:cNvPr id="7169" name="Picture 1" descr="C:\Users\yudaimibc\Desktop\postales\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64641"/>
            <a:ext cx="1800225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yudaimibc\Desktop\postales\as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815462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yudaimibc\Desktop\postales\eda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912" y="2060848"/>
            <a:ext cx="27622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5292080" y="148478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sexo</a:t>
            </a:r>
            <a:endParaRPr lang="es-P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115616" y="4195647"/>
            <a:ext cx="1785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edad</a:t>
            </a:r>
            <a:endParaRPr lang="es-P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7172" name="Picture 4" descr="C:\Users\yudaimibc\Desktop\postales\ali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81299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14 CuadroTexto"/>
          <p:cNvSpPr txBox="1"/>
          <p:nvPr/>
        </p:nvSpPr>
        <p:spPr>
          <a:xfrm>
            <a:off x="3181253" y="451881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Hábitos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alimenticios</a:t>
            </a:r>
            <a:endParaRPr lang="es-P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771799" y="3872481"/>
            <a:ext cx="6084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Cantidad de comidas al día</a:t>
            </a:r>
            <a:endParaRPr lang="es-P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876742" y="764476"/>
            <a:ext cx="2279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Nivel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escolar</a:t>
            </a:r>
            <a:endParaRPr lang="es-P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7496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3 CuadroTexto"/>
          <p:cNvSpPr txBox="1">
            <a:spLocks noChangeArrowheads="1"/>
          </p:cNvSpPr>
          <p:nvPr/>
        </p:nvSpPr>
        <p:spPr bwMode="auto">
          <a:xfrm>
            <a:off x="500063" y="2714625"/>
            <a:ext cx="828675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s-CO" sz="2600">
                <a:solidFill>
                  <a:srgbClr val="000000"/>
                </a:solidFill>
              </a:rPr>
              <a:t>Característica de la población o universo que puede</a:t>
            </a:r>
          </a:p>
          <a:p>
            <a:pPr algn="just" eaLnBrk="1" hangingPunct="1">
              <a:lnSpc>
                <a:spcPct val="150000"/>
              </a:lnSpc>
            </a:pPr>
            <a:r>
              <a:rPr lang="es-CO" sz="2600">
                <a:solidFill>
                  <a:srgbClr val="000000"/>
                </a:solidFill>
              </a:rPr>
              <a:t>asumir diferentes comportamientos, valores, o grados de intensidad entre los </a:t>
            </a:r>
            <a:r>
              <a:rPr lang="es-ES" sz="2600">
                <a:solidFill>
                  <a:srgbClr val="000000"/>
                </a:solidFill>
              </a:rPr>
              <a:t>diferentes elementos, individuos o unidades de análisis.</a:t>
            </a:r>
          </a:p>
        </p:txBody>
      </p:sp>
      <p:sp>
        <p:nvSpPr>
          <p:cNvPr id="20483" name="Text Box 12"/>
          <p:cNvSpPr txBox="1">
            <a:spLocks noChangeArrowheads="1"/>
          </p:cNvSpPr>
          <p:nvPr/>
        </p:nvSpPr>
        <p:spPr bwMode="auto">
          <a:xfrm>
            <a:off x="755650" y="2052712"/>
            <a:ext cx="2736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 dirty="0">
                <a:solidFill>
                  <a:srgbClr val="000000"/>
                </a:solidFill>
              </a:rPr>
              <a:t>Variable</a:t>
            </a:r>
          </a:p>
        </p:txBody>
      </p:sp>
      <p:sp>
        <p:nvSpPr>
          <p:cNvPr id="20486" name="9 CuadroTexto"/>
          <p:cNvSpPr txBox="1">
            <a:spLocks noChangeArrowheads="1"/>
          </p:cNvSpPr>
          <p:nvPr/>
        </p:nvSpPr>
        <p:spPr bwMode="auto">
          <a:xfrm>
            <a:off x="1143000" y="71438"/>
            <a:ext cx="7143750" cy="46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VE" sz="2400" b="1">
                <a:solidFill>
                  <a:srgbClr val="000000"/>
                </a:solidFill>
              </a:rPr>
              <a:t>Metodología de la investigación y Estadística</a:t>
            </a:r>
            <a:endParaRPr lang="es-E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74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87065"/>
            <a:ext cx="8661538" cy="58284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64494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c014l">
  <a:themeElements>
    <a:clrScheme name="sample 3">
      <a:dk1>
        <a:srgbClr val="000066"/>
      </a:dk1>
      <a:lt1>
        <a:srgbClr val="FFFFFF"/>
      </a:lt1>
      <a:dk2>
        <a:srgbClr val="175B5B"/>
      </a:dk2>
      <a:lt2>
        <a:srgbClr val="C0C0C0"/>
      </a:lt2>
      <a:accent1>
        <a:srgbClr val="7DB038"/>
      </a:accent1>
      <a:accent2>
        <a:srgbClr val="6CA5D8"/>
      </a:accent2>
      <a:accent3>
        <a:srgbClr val="FFFFFF"/>
      </a:accent3>
      <a:accent4>
        <a:srgbClr val="000056"/>
      </a:accent4>
      <a:accent5>
        <a:srgbClr val="BFD4AE"/>
      </a:accent5>
      <a:accent6>
        <a:srgbClr val="6195C4"/>
      </a:accent6>
      <a:hlink>
        <a:srgbClr val="5D4BC7"/>
      </a:hlink>
      <a:folHlink>
        <a:srgbClr val="878FA5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333333"/>
        </a:dk1>
        <a:lt1>
          <a:srgbClr val="FFFFFF"/>
        </a:lt1>
        <a:dk2>
          <a:srgbClr val="003366"/>
        </a:dk2>
        <a:lt2>
          <a:srgbClr val="B2B2B2"/>
        </a:lt2>
        <a:accent1>
          <a:srgbClr val="3C96C8"/>
        </a:accent1>
        <a:accent2>
          <a:srgbClr val="E2AF52"/>
        </a:accent2>
        <a:accent3>
          <a:srgbClr val="FFFFFF"/>
        </a:accent3>
        <a:accent4>
          <a:srgbClr val="2A2A2A"/>
        </a:accent4>
        <a:accent5>
          <a:srgbClr val="AFC9E0"/>
        </a:accent5>
        <a:accent6>
          <a:srgbClr val="CD9E49"/>
        </a:accent6>
        <a:hlink>
          <a:srgbClr val="576CD5"/>
        </a:hlink>
        <a:folHlink>
          <a:srgbClr val="6EBC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00"/>
        </a:dk1>
        <a:lt1>
          <a:srgbClr val="FFFFFF"/>
        </a:lt1>
        <a:dk2>
          <a:srgbClr val="000066"/>
        </a:dk2>
        <a:lt2>
          <a:srgbClr val="DDDDDD"/>
        </a:lt2>
        <a:accent1>
          <a:srgbClr val="E47F6E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EFC0BA"/>
        </a:accent5>
        <a:accent6>
          <a:srgbClr val="00B98A"/>
        </a:accent6>
        <a:hlink>
          <a:srgbClr val="7648EA"/>
        </a:hlink>
        <a:folHlink>
          <a:srgbClr val="6E96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66"/>
        </a:dk1>
        <a:lt1>
          <a:srgbClr val="FFFFFF"/>
        </a:lt1>
        <a:dk2>
          <a:srgbClr val="175B5B"/>
        </a:dk2>
        <a:lt2>
          <a:srgbClr val="C0C0C0"/>
        </a:lt2>
        <a:accent1>
          <a:srgbClr val="7DB038"/>
        </a:accent1>
        <a:accent2>
          <a:srgbClr val="6CA5D8"/>
        </a:accent2>
        <a:accent3>
          <a:srgbClr val="FFFFFF"/>
        </a:accent3>
        <a:accent4>
          <a:srgbClr val="000056"/>
        </a:accent4>
        <a:accent5>
          <a:srgbClr val="BFD4AE"/>
        </a:accent5>
        <a:accent6>
          <a:srgbClr val="6195C4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cdb2004c014l</Template>
  <TotalTime>169</TotalTime>
  <Words>1009</Words>
  <Application>Microsoft Office PowerPoint</Application>
  <PresentationFormat>Presentación en pantalla (4:3)</PresentationFormat>
  <Paragraphs>131</Paragraphs>
  <Slides>24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3" baseType="lpstr">
      <vt:lpstr>Aharoni</vt:lpstr>
      <vt:lpstr>Arial</vt:lpstr>
      <vt:lpstr>Baskerville Old Face</vt:lpstr>
      <vt:lpstr>Calibri</vt:lpstr>
      <vt:lpstr>Times New Roman</vt:lpstr>
      <vt:lpstr>Verdana</vt:lpstr>
      <vt:lpstr>Wingdings</vt:lpstr>
      <vt:lpstr>cdb2004c014l</vt:lpstr>
      <vt:lpstr>Image</vt:lpstr>
      <vt:lpstr>Presentación de PowerPoint</vt:lpstr>
      <vt:lpstr>Presentación de PowerPoint</vt:lpstr>
      <vt:lpstr>Método estadístico. </vt:lpstr>
      <vt:lpstr>Presentación de PowerPoint</vt:lpstr>
      <vt:lpstr>Presentación de PowerPoint</vt:lpstr>
      <vt:lpstr> Estudio individual</vt:lpstr>
      <vt:lpstr>Posibles respuetas</vt:lpstr>
      <vt:lpstr>Presentación de PowerPoint</vt:lpstr>
      <vt:lpstr>Presentación de PowerPoint</vt:lpstr>
      <vt:lpstr>Presentación de PowerPoint</vt:lpstr>
      <vt:lpstr>Variable cualitativa</vt:lpstr>
      <vt:lpstr>Presentación de PowerPoint</vt:lpstr>
      <vt:lpstr>Variable cualitativa</vt:lpstr>
      <vt:lpstr>Variable cuantitativa (medibles)</vt:lpstr>
      <vt:lpstr>Variable cuantitativa</vt:lpstr>
      <vt:lpstr>Variable cuantitativa</vt:lpstr>
      <vt:lpstr>Presentación de PowerPoint</vt:lpstr>
      <vt:lpstr>Presentación de PowerPoint</vt:lpstr>
      <vt:lpstr>Organización de la información. </vt:lpstr>
      <vt:lpstr>Organización de la información. </vt:lpstr>
      <vt:lpstr>Organización de la información. </vt:lpstr>
      <vt:lpstr>Presentación de PowerPoint</vt:lpstr>
      <vt:lpstr>Presentación de PowerPoint</vt:lpstr>
      <vt:lpstr>Presentación de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</dc:creator>
  <cp:lastModifiedBy>Tania Minerva Pérez Valladares</cp:lastModifiedBy>
  <cp:revision>24</cp:revision>
  <dcterms:created xsi:type="dcterms:W3CDTF">2015-02-06T14:27:31Z</dcterms:created>
  <dcterms:modified xsi:type="dcterms:W3CDTF">2019-02-26T19:05:32Z</dcterms:modified>
</cp:coreProperties>
</file>