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58" r:id="rId5"/>
    <p:sldId id="259" r:id="rId6"/>
    <p:sldId id="265" r:id="rId7"/>
    <p:sldId id="260" r:id="rId8"/>
    <p:sldId id="261" r:id="rId9"/>
    <p:sldId id="262" r:id="rId10"/>
    <p:sldId id="263" r:id="rId11"/>
    <p:sldId id="264" r:id="rId1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4AA0E-373F-4EAD-8874-D5634EF6DF43}" type="datetimeFigureOut">
              <a:rPr lang="es-ES" smtClean="0"/>
              <a:t>29/07/2019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BFD1B-61A0-44FD-A2D9-1678896792F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39509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4AA0E-373F-4EAD-8874-D5634EF6DF43}" type="datetimeFigureOut">
              <a:rPr lang="es-ES" smtClean="0"/>
              <a:t>29/07/2019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BFD1B-61A0-44FD-A2D9-1678896792F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37564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4AA0E-373F-4EAD-8874-D5634EF6DF43}" type="datetimeFigureOut">
              <a:rPr lang="es-ES" smtClean="0"/>
              <a:t>29/07/2019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BFD1B-61A0-44FD-A2D9-1678896792F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87490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4AA0E-373F-4EAD-8874-D5634EF6DF43}" type="datetimeFigureOut">
              <a:rPr lang="es-ES" smtClean="0"/>
              <a:t>29/07/2019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BFD1B-61A0-44FD-A2D9-1678896792F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87317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4AA0E-373F-4EAD-8874-D5634EF6DF43}" type="datetimeFigureOut">
              <a:rPr lang="es-ES" smtClean="0"/>
              <a:t>29/07/2019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BFD1B-61A0-44FD-A2D9-1678896792F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04679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4AA0E-373F-4EAD-8874-D5634EF6DF43}" type="datetimeFigureOut">
              <a:rPr lang="es-ES" smtClean="0"/>
              <a:t>29/07/2019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BFD1B-61A0-44FD-A2D9-1678896792F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77359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4AA0E-373F-4EAD-8874-D5634EF6DF43}" type="datetimeFigureOut">
              <a:rPr lang="es-ES" smtClean="0"/>
              <a:t>29/07/2019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BFD1B-61A0-44FD-A2D9-1678896792F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28261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4AA0E-373F-4EAD-8874-D5634EF6DF43}" type="datetimeFigureOut">
              <a:rPr lang="es-ES" smtClean="0"/>
              <a:t>29/07/2019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BFD1B-61A0-44FD-A2D9-1678896792F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99235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4AA0E-373F-4EAD-8874-D5634EF6DF43}" type="datetimeFigureOut">
              <a:rPr lang="es-ES" smtClean="0"/>
              <a:t>29/07/2019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BFD1B-61A0-44FD-A2D9-1678896792F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61714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4AA0E-373F-4EAD-8874-D5634EF6DF43}" type="datetimeFigureOut">
              <a:rPr lang="es-ES" smtClean="0"/>
              <a:t>29/07/2019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BFD1B-61A0-44FD-A2D9-1678896792F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91114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4AA0E-373F-4EAD-8874-D5634EF6DF43}" type="datetimeFigureOut">
              <a:rPr lang="es-ES" smtClean="0"/>
              <a:t>29/07/2019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BFD1B-61A0-44FD-A2D9-1678896792F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28629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24AA0E-373F-4EAD-8874-D5634EF6DF43}" type="datetimeFigureOut">
              <a:rPr lang="es-ES" smtClean="0"/>
              <a:t>29/07/2019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2BFD1B-61A0-44FD-A2D9-1678896792F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90814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71093" y="1753428"/>
            <a:ext cx="10049814" cy="2387600"/>
          </a:xfrm>
        </p:spPr>
        <p:txBody>
          <a:bodyPr>
            <a:normAutofit fontScale="90000"/>
          </a:bodyPr>
          <a:lstStyle/>
          <a:p>
            <a:r>
              <a:rPr lang="es-ES" dirty="0"/>
              <a:t>Primeros </a:t>
            </a:r>
            <a:r>
              <a:rPr lang="es-ES" dirty="0" smtClean="0"/>
              <a:t>auxilios </a:t>
            </a:r>
            <a:br>
              <a:rPr lang="es-ES" dirty="0" smtClean="0"/>
            </a:br>
            <a:r>
              <a:rPr lang="es-ES" dirty="0"/>
              <a:t>o</a:t>
            </a:r>
            <a:r>
              <a:rPr lang="es-ES" dirty="0" smtClean="0"/>
              <a:t> 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Asistencia </a:t>
            </a:r>
            <a:r>
              <a:rPr lang="es-ES" dirty="0" smtClean="0"/>
              <a:t>primaria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806532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009917"/>
          </a:xfrm>
        </p:spPr>
        <p:txBody>
          <a:bodyPr/>
          <a:lstStyle/>
          <a:p>
            <a:pPr algn="ctr"/>
            <a:r>
              <a:rPr lang="es-ES_tradnl" b="1" dirty="0"/>
              <a:t>Resumen </a:t>
            </a:r>
            <a:r>
              <a:rPr lang="es-ES" dirty="0"/>
              <a:t/>
            </a:r>
            <a:br>
              <a:rPr lang="es-ES" dirty="0"/>
            </a:br>
            <a:r>
              <a:rPr lang="es-ES_tradnl" dirty="0"/>
              <a:t>Los primeros auxilios </a:t>
            </a:r>
            <a:r>
              <a:rPr lang="es-ES" dirty="0"/>
              <a:t>son las primeras  medidas que se aplican  al lesionado en el lugar donde ocurre el accidente con el objetivo de salvarle la vida, evitarle complicaciones y  secuelas. </a:t>
            </a:r>
          </a:p>
        </p:txBody>
      </p:sp>
    </p:spTree>
    <p:extLst>
      <p:ext uri="{BB962C8B-B14F-4D97-AF65-F5344CB8AC3E}">
        <p14:creationId xmlns:p14="http://schemas.microsoft.com/office/powerpoint/2010/main" val="39089028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035675"/>
          </a:xfrm>
        </p:spPr>
        <p:txBody>
          <a:bodyPr>
            <a:normAutofit fontScale="90000"/>
          </a:bodyPr>
          <a:lstStyle/>
          <a:p>
            <a:r>
              <a:rPr lang="es-ES" b="1" dirty="0"/>
              <a:t>Cuestionario</a:t>
            </a:r>
            <a:r>
              <a:rPr lang="es-ES" dirty="0"/>
              <a:t/>
            </a:r>
            <a:br>
              <a:rPr lang="es-ES" dirty="0"/>
            </a:br>
            <a:r>
              <a:rPr lang="es-ES" dirty="0"/>
              <a:t>¿Qué son los primeros auxilios?</a:t>
            </a:r>
            <a:br>
              <a:rPr lang="es-ES" dirty="0"/>
            </a:br>
            <a:r>
              <a:rPr lang="es-ES" dirty="0"/>
              <a:t>¿Qué es la auto asistencia y la asistencia mutua?</a:t>
            </a:r>
            <a:br>
              <a:rPr lang="es-ES" dirty="0"/>
            </a:br>
            <a:r>
              <a:rPr lang="es-ES" dirty="0"/>
              <a:t>Mencione las medidas aplicadas en la auto asistencia.</a:t>
            </a:r>
            <a:br>
              <a:rPr lang="es-ES" dirty="0"/>
            </a:br>
            <a:r>
              <a:rPr lang="es-ES" dirty="0"/>
              <a:t>Mencione las medidas aplicadas en la asistencia mutua.</a:t>
            </a:r>
            <a:br>
              <a:rPr lang="es-ES" dirty="0"/>
            </a:br>
            <a:r>
              <a:rPr lang="es-ES"/>
              <a:t>Exponga las indicaciones generales en la prestación de los primeros  auxilios</a:t>
            </a:r>
            <a:r>
              <a:rPr lang="es-ES" smtClean="0"/>
              <a:t>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672565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12124" y="365125"/>
            <a:ext cx="11243256" cy="6190221"/>
          </a:xfrm>
        </p:spPr>
        <p:txBody>
          <a:bodyPr>
            <a:noAutofit/>
          </a:bodyPr>
          <a:lstStyle/>
          <a:p>
            <a:pPr algn="ctr"/>
            <a:r>
              <a:rPr lang="es-ES" sz="2800" b="1" dirty="0"/>
              <a:t>Primeros auxilios</a:t>
            </a:r>
            <a:r>
              <a:rPr lang="es-ES" sz="2800" dirty="0"/>
              <a:t>.</a:t>
            </a:r>
            <a:br>
              <a:rPr lang="es-ES" sz="2800" dirty="0"/>
            </a:br>
            <a:r>
              <a:rPr lang="es-ES" sz="2800" dirty="0"/>
              <a:t>Son las  medidas que se aplican de forma inmediata y provisional al lesionado en el lugar donde ocurre el accidente, fundamentalmente, con los medios propios y los que los rodean (telas, palos, hierbas, etc.) Esta se presta mediante la auto </a:t>
            </a:r>
            <a:r>
              <a:rPr lang="es-ES" sz="2800" dirty="0" smtClean="0"/>
              <a:t>asistencia, la </a:t>
            </a:r>
            <a:r>
              <a:rPr lang="es-ES" sz="2800" dirty="0"/>
              <a:t>asistencia </a:t>
            </a:r>
            <a:r>
              <a:rPr lang="es-ES" sz="2800" dirty="0" smtClean="0"/>
              <a:t>mutua y la asistencia sanitaria.</a:t>
            </a:r>
            <a:r>
              <a:rPr lang="es-ES" sz="2800" dirty="0"/>
              <a:t/>
            </a:r>
            <a:br>
              <a:rPr lang="es-ES" sz="2800" dirty="0"/>
            </a:br>
            <a:r>
              <a:rPr lang="es-ES" sz="2800" dirty="0"/>
              <a:t>Existen múltiples  ejemplos que demuestran que en situaciones  difíciles, hay personas que han  salvado su vida o la de otra persona mediante la auto asistencia y la asistencia mutua, dependiendo solamente de sus conocimientos  y la utilizando de medios propios y alternativos que puedan encontrar a su alrededor. </a:t>
            </a:r>
            <a:r>
              <a:rPr lang="es-ES" sz="2800" dirty="0" smtClean="0"/>
              <a:t/>
            </a:r>
            <a:br>
              <a:rPr lang="es-ES" sz="2800" dirty="0" smtClean="0"/>
            </a:br>
            <a:r>
              <a:rPr lang="es-ES" sz="2800" dirty="0" smtClean="0"/>
              <a:t>Está </a:t>
            </a:r>
            <a:r>
              <a:rPr lang="es-ES" sz="2800" dirty="0"/>
              <a:t>demostrado que no hay asistencia más rápida que la que el propio herido o lesionado  se puede brindar.</a:t>
            </a:r>
            <a:br>
              <a:rPr lang="es-ES" sz="2800" dirty="0"/>
            </a:br>
            <a:r>
              <a:rPr lang="es-ES" sz="2800" dirty="0"/>
              <a:t>Por esta razón, es indispensable que todo personal, de Salud Pública y de la población en general, independientemente de las misiones que cumpla, domine las principales medidas de la auto asistencia y de la asistencia mutua</a:t>
            </a:r>
            <a:r>
              <a:rPr lang="es-ES" sz="2800" dirty="0" smtClean="0"/>
              <a:t>.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1785916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Título"/>
          <p:cNvSpPr>
            <a:spLocks noGrp="1"/>
          </p:cNvSpPr>
          <p:nvPr>
            <p:ph type="title"/>
          </p:nvPr>
        </p:nvSpPr>
        <p:spPr>
          <a:xfrm>
            <a:off x="1981200" y="277813"/>
            <a:ext cx="8229600" cy="765376"/>
          </a:xfrm>
        </p:spPr>
        <p:txBody>
          <a:bodyPr/>
          <a:lstStyle/>
          <a:p>
            <a:pPr algn="ctr" eaLnBrk="1" hangingPunct="1"/>
            <a:r>
              <a:rPr lang="es-ES" altLang="es-ES" sz="3200" b="1" dirty="0">
                <a:solidFill>
                  <a:srgbClr val="000000"/>
                </a:solidFill>
              </a:rPr>
              <a:t>Objetivos de la asistencia primaria (1ros. auxilios)</a:t>
            </a:r>
            <a:endParaRPr lang="es-ES" altLang="es-ES" sz="3200" b="1" dirty="0"/>
          </a:p>
        </p:txBody>
      </p:sp>
      <p:sp>
        <p:nvSpPr>
          <p:cNvPr id="3" name="2 Rectángulo redondeado"/>
          <p:cNvSpPr/>
          <p:nvPr/>
        </p:nvSpPr>
        <p:spPr>
          <a:xfrm>
            <a:off x="1775520" y="1043189"/>
            <a:ext cx="8640960" cy="5473521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buFont typeface="Arial" pitchFamily="34" charset="0"/>
              <a:buChar char="•"/>
              <a:defRPr/>
            </a:pPr>
            <a:r>
              <a:rPr lang="es-ES" sz="3600" b="1" dirty="0">
                <a:solidFill>
                  <a:srgbClr val="000000"/>
                </a:solidFill>
              </a:rPr>
              <a:t> </a:t>
            </a:r>
            <a:r>
              <a:rPr lang="es-ES" sz="2800" b="1" dirty="0">
                <a:solidFill>
                  <a:srgbClr val="000000"/>
                </a:solidFill>
                <a:latin typeface="+mj-lt"/>
              </a:rPr>
              <a:t>Conservar la vida.</a:t>
            </a: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s-ES" sz="2800" b="1" dirty="0">
                <a:solidFill>
                  <a:srgbClr val="000000"/>
                </a:solidFill>
                <a:latin typeface="+mj-lt"/>
              </a:rPr>
              <a:t> Evitar complicaciones físicas y psicológicas.</a:t>
            </a: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s-ES" sz="2800" b="1" dirty="0">
                <a:solidFill>
                  <a:srgbClr val="000000"/>
                </a:solidFill>
                <a:latin typeface="+mj-lt"/>
              </a:rPr>
              <a:t> Ayudar a la recuperación</a:t>
            </a: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s-ES" sz="2800" b="1" dirty="0">
                <a:solidFill>
                  <a:srgbClr val="000000"/>
                </a:solidFill>
                <a:latin typeface="+mj-lt"/>
              </a:rPr>
              <a:t> Asegurar el traslado de los accidentados a un centro asistencial</a:t>
            </a:r>
            <a:r>
              <a:rPr lang="es-ES" sz="2800" b="1" dirty="0" smtClean="0">
                <a:solidFill>
                  <a:srgbClr val="000000"/>
                </a:solidFill>
                <a:latin typeface="+mj-lt"/>
              </a:rPr>
              <a:t>.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s-ES" sz="2800" b="1" dirty="0">
                <a:solidFill>
                  <a:srgbClr val="000000"/>
                </a:solidFill>
                <a:latin typeface="+mj-lt"/>
              </a:rPr>
              <a:t>Aliviar el dolor y la ansiedad  del lesionado o enfermo.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s-ES" sz="2800" b="1" dirty="0">
                <a:solidFill>
                  <a:srgbClr val="000000"/>
                </a:solidFill>
                <a:latin typeface="+mj-lt"/>
              </a:rPr>
              <a:t>Evitar complicaciones  físicas y psicológicas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s-ES" sz="2800" b="1" dirty="0">
                <a:solidFill>
                  <a:srgbClr val="000000"/>
                </a:solidFill>
                <a:latin typeface="+mj-lt"/>
              </a:rPr>
              <a:t>Evitar la muerte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s-ES" sz="2800" b="1" dirty="0">
                <a:solidFill>
                  <a:srgbClr val="000000"/>
                </a:solidFill>
                <a:latin typeface="+mj-lt"/>
              </a:rPr>
              <a:t>Asegurar su traslado y su atención</a:t>
            </a:r>
          </a:p>
          <a:p>
            <a:pPr>
              <a:defRPr/>
            </a:pPr>
            <a:r>
              <a:rPr lang="es-ES" sz="2800" b="1" dirty="0">
                <a:solidFill>
                  <a:srgbClr val="000000"/>
                </a:solidFill>
                <a:latin typeface="+mj-lt"/>
              </a:rPr>
              <a:t>    especializada</a:t>
            </a:r>
            <a:r>
              <a:rPr lang="es-ES" sz="2800" b="1" dirty="0" smtClean="0">
                <a:solidFill>
                  <a:srgbClr val="000000"/>
                </a:solidFill>
                <a:latin typeface="+mj-lt"/>
              </a:rPr>
              <a:t>.</a:t>
            </a:r>
            <a:endParaRPr lang="es-ES" sz="2800" b="1" dirty="0">
              <a:solidFill>
                <a:srgbClr val="00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77379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6502758" cy="6177343"/>
          </a:xfrm>
        </p:spPr>
        <p:txBody>
          <a:bodyPr>
            <a:noAutofit/>
          </a:bodyPr>
          <a:lstStyle/>
          <a:p>
            <a:r>
              <a:rPr lang="es-ES" sz="3200" b="1" dirty="0"/>
              <a:t>Auto asistencia</a:t>
            </a:r>
            <a:r>
              <a:rPr lang="es-ES" sz="3200" dirty="0"/>
              <a:t/>
            </a:r>
            <a:br>
              <a:rPr lang="es-ES" sz="3200" dirty="0"/>
            </a:br>
            <a:r>
              <a:rPr lang="es-ES" sz="3200" dirty="0"/>
              <a:t>La auto asistencia son los primeros auxilios que el propio lesionado se presta a sí mismo.</a:t>
            </a:r>
            <a:br>
              <a:rPr lang="es-ES" sz="3200" dirty="0"/>
            </a:br>
            <a:r>
              <a:rPr lang="es-ES" sz="3200" dirty="0"/>
              <a:t>Entre las principales medidas que incluye la auto asistencia se encuentran:</a:t>
            </a:r>
            <a:br>
              <a:rPr lang="es-ES" sz="3200" dirty="0"/>
            </a:br>
            <a:r>
              <a:rPr lang="es-ES" sz="3200" dirty="0" smtClean="0"/>
              <a:t>-Controlar </a:t>
            </a:r>
            <a:r>
              <a:rPr lang="es-ES" sz="3200" dirty="0"/>
              <a:t>la hemorragia externa aguda.</a:t>
            </a:r>
            <a:br>
              <a:rPr lang="es-ES" sz="3200" dirty="0"/>
            </a:br>
            <a:r>
              <a:rPr lang="es-ES" sz="3200" dirty="0" smtClean="0"/>
              <a:t>-Cubrir </a:t>
            </a:r>
            <a:r>
              <a:rPr lang="es-ES" sz="3200" dirty="0"/>
              <a:t>heridas y quemaduras para evitar la recontaminación.</a:t>
            </a:r>
            <a:br>
              <a:rPr lang="es-ES" sz="3200" dirty="0"/>
            </a:br>
            <a:r>
              <a:rPr lang="es-ES" sz="3200" dirty="0" smtClean="0"/>
              <a:t>-Realizar </a:t>
            </a:r>
            <a:r>
              <a:rPr lang="es-ES" sz="3200" dirty="0"/>
              <a:t>algunas inmovilizaciones en lesiones de los miembros</a:t>
            </a:r>
            <a:r>
              <a:rPr lang="es-ES" sz="3200" dirty="0" smtClean="0"/>
              <a:t>.</a:t>
            </a:r>
            <a:endParaRPr lang="es-ES" sz="3200" dirty="0"/>
          </a:p>
        </p:txBody>
      </p:sp>
      <p:pic>
        <p:nvPicPr>
          <p:cNvPr id="3" name="Imagen 2" descr="C:\Users\CM\Desktop\Fotos de primeros auxilios\CYMERA_20151218_112612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80508" y="1929661"/>
            <a:ext cx="4706691" cy="33635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540445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6322454" cy="6306131"/>
          </a:xfrm>
        </p:spPr>
        <p:txBody>
          <a:bodyPr>
            <a:noAutofit/>
          </a:bodyPr>
          <a:lstStyle/>
          <a:p>
            <a:r>
              <a:rPr lang="es-ES" sz="3200" b="1" dirty="0"/>
              <a:t>Asistencia mutua</a:t>
            </a:r>
            <a:r>
              <a:rPr lang="es-ES" sz="3200" dirty="0"/>
              <a:t/>
            </a:r>
            <a:br>
              <a:rPr lang="es-ES" sz="3200" dirty="0"/>
            </a:br>
            <a:r>
              <a:rPr lang="es-ES" sz="3200" dirty="0"/>
              <a:t>La asistencia mutua es la asistencia primaria que un lesionado o no, le presta a otro lesionado.</a:t>
            </a:r>
            <a:br>
              <a:rPr lang="es-ES" sz="3200" dirty="0"/>
            </a:br>
            <a:r>
              <a:rPr lang="es-ES" sz="3200" dirty="0"/>
              <a:t>La asistencia mutua incluye, las medidas siguientes:</a:t>
            </a:r>
            <a:br>
              <a:rPr lang="es-ES" sz="3200" dirty="0"/>
            </a:br>
            <a:r>
              <a:rPr lang="es-ES" sz="3200" dirty="0"/>
              <a:t>Controlar el compromiso respiratorio.</a:t>
            </a:r>
            <a:br>
              <a:rPr lang="es-ES" sz="3200" dirty="0"/>
            </a:br>
            <a:r>
              <a:rPr lang="es-ES" sz="3200" dirty="0"/>
              <a:t>Controlar la hemorragia externa aguda.</a:t>
            </a:r>
            <a:br>
              <a:rPr lang="es-ES" sz="3200" dirty="0"/>
            </a:br>
            <a:r>
              <a:rPr lang="es-ES" sz="3200" dirty="0"/>
              <a:t>Cubrir heridas y quemaduras para evitar su recontaminación.</a:t>
            </a:r>
            <a:br>
              <a:rPr lang="es-ES" sz="3200" dirty="0"/>
            </a:br>
            <a:r>
              <a:rPr lang="es-ES" sz="3200" dirty="0"/>
              <a:t>Realizar las principales  inmovilizaciones de las extremidades</a:t>
            </a:r>
            <a:r>
              <a:rPr lang="es-ES" sz="3200" dirty="0" smtClean="0"/>
              <a:t>.</a:t>
            </a:r>
            <a:endParaRPr lang="es-ES" sz="3200" dirty="0"/>
          </a:p>
        </p:txBody>
      </p:sp>
      <p:pic>
        <p:nvPicPr>
          <p:cNvPr id="3" name="Imagen 2" descr="C:\Users\CM\Desktop\Fotos de vendajes\HPIM5661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25720" y="928472"/>
            <a:ext cx="3645570" cy="5382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5742788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12124" y="365125"/>
            <a:ext cx="11333408" cy="6125827"/>
          </a:xfrm>
        </p:spPr>
        <p:txBody>
          <a:bodyPr>
            <a:normAutofit fontScale="90000"/>
          </a:bodyPr>
          <a:lstStyle/>
          <a:p>
            <a:r>
              <a:rPr lang="es-ES" b="1" dirty="0" smtClean="0"/>
              <a:t>Asistencia sanitaria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Es la que realiza personal entrenado o especializado (enfermeros, paramédicos, bomberos, médicos, brigadista sanitario) en el lugar del accidente o desastre, sus acciones están dirigidas a:</a:t>
            </a:r>
            <a:br>
              <a:rPr lang="es-ES" dirty="0" smtClean="0"/>
            </a:br>
            <a:r>
              <a:rPr lang="es-ES" dirty="0" smtClean="0"/>
              <a:t>-Control de la asfixia</a:t>
            </a:r>
            <a:br>
              <a:rPr lang="es-ES" dirty="0" smtClean="0"/>
            </a:br>
            <a:r>
              <a:rPr lang="es-ES" dirty="0" smtClean="0"/>
              <a:t>-Tratamiento del paro respiratorio, aplicando métodos de respiración artificial</a:t>
            </a:r>
            <a:br>
              <a:rPr lang="es-ES" dirty="0" smtClean="0"/>
            </a:br>
            <a:r>
              <a:rPr lang="es-ES" dirty="0" smtClean="0"/>
              <a:t>-Tratamiento al shock</a:t>
            </a:r>
            <a:br>
              <a:rPr lang="es-ES" dirty="0" smtClean="0"/>
            </a:br>
            <a:r>
              <a:rPr lang="es-ES" dirty="0" smtClean="0"/>
              <a:t>-Atención a las heridas y quemaduras</a:t>
            </a:r>
            <a:br>
              <a:rPr lang="es-ES" dirty="0" smtClean="0"/>
            </a:br>
            <a:r>
              <a:rPr lang="es-ES" dirty="0" smtClean="0"/>
              <a:t>-Preparación para la evacuación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756743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881129"/>
          </a:xfrm>
        </p:spPr>
        <p:txBody>
          <a:bodyPr/>
          <a:lstStyle/>
          <a:p>
            <a:pPr algn="ctr"/>
            <a:r>
              <a:rPr lang="es-ES" dirty="0"/>
              <a:t>Para prestarse la auto asistencia y la asistencia mutua, los lesionados pueden disponer de apósitos,  de sus propios medios de vestuario y de materiales existentes en el lugar donde ocurrió la eventualidad</a:t>
            </a:r>
            <a:r>
              <a:rPr lang="es-ES" dirty="0" smtClean="0"/>
              <a:t>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242911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34851" y="365125"/>
            <a:ext cx="11449318" cy="6164464"/>
          </a:xfrm>
        </p:spPr>
        <p:txBody>
          <a:bodyPr>
            <a:normAutofit fontScale="90000"/>
          </a:bodyPr>
          <a:lstStyle/>
          <a:p>
            <a:pPr lvl="0"/>
            <a:r>
              <a:rPr lang="es-ES" sz="2200" b="1" dirty="0"/>
              <a:t>Indicaciones generales a cumplir en la prestación de los primeros  auxilios.</a:t>
            </a:r>
            <a:br>
              <a:rPr lang="es-ES" sz="2200" b="1" dirty="0"/>
            </a:br>
            <a:r>
              <a:rPr lang="es-ES" sz="2200" dirty="0" smtClean="0"/>
              <a:t>-Proceder </a:t>
            </a:r>
            <a:r>
              <a:rPr lang="es-ES" sz="2200" dirty="0"/>
              <a:t>con seguridad y rapidez, pero sin precipitaciones, evitando realizar movimientos bruscos que puedan afectar al </a:t>
            </a:r>
            <a:r>
              <a:rPr lang="es-ES" sz="2200" dirty="0" smtClean="0"/>
              <a:t>lesionado</a:t>
            </a:r>
            <a:br>
              <a:rPr lang="es-ES" sz="2200" dirty="0" smtClean="0"/>
            </a:br>
            <a:r>
              <a:rPr lang="es-ES" sz="2200" dirty="0" smtClean="0"/>
              <a:t>-Actuar </a:t>
            </a:r>
            <a:r>
              <a:rPr lang="es-ES" sz="2200" dirty="0"/>
              <a:t>con tranquilidad, hablar en un tono natural, facilitar la ventilación y evitar aglomeración de personas alrededor de los lesionados.</a:t>
            </a:r>
            <a:br>
              <a:rPr lang="es-ES" sz="2200" dirty="0"/>
            </a:br>
            <a:r>
              <a:rPr lang="es-ES" sz="2200" dirty="0" smtClean="0"/>
              <a:t>-Al </a:t>
            </a:r>
            <a:r>
              <a:rPr lang="es-ES" sz="2200" dirty="0"/>
              <a:t>sufrir una lesión es necesario mantener la ecuanimidad, auto controlarse, y hacer todo lo posible por auto aplicarse las medidas que correspondan.</a:t>
            </a:r>
            <a:br>
              <a:rPr lang="es-ES" sz="2200" dirty="0"/>
            </a:br>
            <a:r>
              <a:rPr lang="es-ES" sz="2200" dirty="0" smtClean="0"/>
              <a:t>-La </a:t>
            </a:r>
            <a:r>
              <a:rPr lang="es-ES" sz="2200" dirty="0"/>
              <a:t>conversación con el accidentado es muy útil, pues las respuestas a las preguntas que se formulen ayudan a descartar la pérdida del conocimiento.</a:t>
            </a:r>
            <a:br>
              <a:rPr lang="es-ES" sz="2200" dirty="0"/>
            </a:br>
            <a:r>
              <a:rPr lang="es-ES" sz="2200" dirty="0" smtClean="0"/>
              <a:t>-Dejar </a:t>
            </a:r>
            <a:r>
              <a:rPr lang="es-ES" sz="2200" dirty="0"/>
              <a:t>al accidentado acostado, de ser posible sobre la espalda. Pues al pretender sentarlo o ponerlo de pie, puede desmayarse y agravar la lesión que tenga.</a:t>
            </a:r>
            <a:br>
              <a:rPr lang="es-ES" sz="2200" dirty="0"/>
            </a:br>
            <a:r>
              <a:rPr lang="es-ES" sz="2200" dirty="0" smtClean="0"/>
              <a:t>-Una </a:t>
            </a:r>
            <a:r>
              <a:rPr lang="es-ES" sz="2200" dirty="0"/>
              <a:t>movilización incorrecta puede agravar la posible fractura de vértebras o de otro hueso.</a:t>
            </a:r>
            <a:br>
              <a:rPr lang="es-ES" sz="2200" dirty="0"/>
            </a:br>
            <a:r>
              <a:rPr lang="es-ES" sz="2200" dirty="0" smtClean="0"/>
              <a:t>-Atender </a:t>
            </a:r>
            <a:r>
              <a:rPr lang="es-ES" sz="2200" dirty="0"/>
              <a:t>al color de la cara: Si está pálida, mantenga la cabeza </a:t>
            </a:r>
            <a:r>
              <a:rPr lang="es-ES" sz="2200" dirty="0" smtClean="0"/>
              <a:t>baja.</a:t>
            </a:r>
            <a:br>
              <a:rPr lang="es-ES" sz="2200" dirty="0" smtClean="0"/>
            </a:br>
            <a:r>
              <a:rPr lang="es-ES" sz="2200" dirty="0" smtClean="0"/>
              <a:t>-Si </a:t>
            </a:r>
            <a:r>
              <a:rPr lang="es-ES" sz="2200" dirty="0"/>
              <a:t>está enrojecida, se puede levantar un poco.</a:t>
            </a:r>
            <a:br>
              <a:rPr lang="es-ES" sz="2200" dirty="0"/>
            </a:br>
            <a:r>
              <a:rPr lang="es-ES" sz="2200" dirty="0" smtClean="0"/>
              <a:t>-Si </a:t>
            </a:r>
            <a:r>
              <a:rPr lang="es-ES" sz="2200" dirty="0"/>
              <a:t>el lesionado está vomitando, póngale la cara de lado para evitar que el vómito pase a las vías respiratorias (bronco aspiración). </a:t>
            </a:r>
            <a:br>
              <a:rPr lang="es-ES" sz="2200" dirty="0"/>
            </a:br>
            <a:r>
              <a:rPr lang="es-ES" sz="2200" dirty="0" smtClean="0"/>
              <a:t>-Si </a:t>
            </a:r>
            <a:r>
              <a:rPr lang="es-ES" sz="2200" dirty="0"/>
              <a:t>ha perdido el conocimiento, debe colocarse al enfermo con la cabeza más baja que los pies.</a:t>
            </a:r>
            <a:br>
              <a:rPr lang="es-ES" sz="2200" dirty="0"/>
            </a:br>
            <a:r>
              <a:rPr lang="es-ES" sz="2200" dirty="0" smtClean="0"/>
              <a:t>-Para </a:t>
            </a:r>
            <a:r>
              <a:rPr lang="es-ES" sz="2200" dirty="0"/>
              <a:t>atender la parte lesionada es indispensable descubrirla, es decir, quitar o rasgar las ropas que la cubren como es el caso de las quemaduras. En las asfixias es necesario aflojar el vestuario, el cinto, corbata, etc. </a:t>
            </a:r>
            <a:r>
              <a:rPr lang="es-ES" sz="2200" dirty="0" smtClean="0"/>
              <a:t/>
            </a:r>
            <a:br>
              <a:rPr lang="es-ES" sz="2200" dirty="0" smtClean="0"/>
            </a:br>
            <a:r>
              <a:rPr lang="es-ES" sz="2200" b="1" dirty="0"/>
              <a:t>-</a:t>
            </a:r>
            <a:r>
              <a:rPr lang="es-ES" sz="2200" dirty="0"/>
              <a:t>Si el lesionado está frío o sudoroso, aplíquele calor con mantas calientes, cubriéndolo por encima y por debajo. Puede aplicarse bolsas, botellas con agua caliente, arena caliente, papel de periódico, otros</a:t>
            </a:r>
            <a:r>
              <a:rPr lang="es-ES" sz="2200" dirty="0" smtClean="0"/>
              <a:t>.</a:t>
            </a:r>
            <a:endParaRPr lang="es-ES" sz="2200" dirty="0"/>
          </a:p>
        </p:txBody>
      </p:sp>
    </p:spTree>
    <p:extLst>
      <p:ext uri="{BB962C8B-B14F-4D97-AF65-F5344CB8AC3E}">
        <p14:creationId xmlns:p14="http://schemas.microsoft.com/office/powerpoint/2010/main" val="18649591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7577" y="365125"/>
            <a:ext cx="11603865" cy="6177343"/>
          </a:xfrm>
        </p:spPr>
        <p:txBody>
          <a:bodyPr>
            <a:noAutofit/>
          </a:bodyPr>
          <a:lstStyle/>
          <a:p>
            <a:pPr lvl="0"/>
            <a:r>
              <a:rPr lang="es-ES" sz="2000" b="1" dirty="0"/>
              <a:t>Indicaciones generales a cumplir en la prestación de los primeros  </a:t>
            </a:r>
            <a:r>
              <a:rPr lang="es-ES" sz="2000" b="1" dirty="0" smtClean="0"/>
              <a:t>auxilios (continuación).</a:t>
            </a:r>
            <a:br>
              <a:rPr lang="es-ES" sz="2000" b="1" dirty="0" smtClean="0"/>
            </a:br>
            <a:r>
              <a:rPr lang="es-ES" sz="2000" dirty="0" smtClean="0"/>
              <a:t>-Si </a:t>
            </a:r>
            <a:r>
              <a:rPr lang="es-ES" sz="2000" dirty="0"/>
              <a:t>existe hemorragia, detenerla inmediatamente, porque la pérdida de sangre compromete la vida al lesionado y puede llevarlo a la muerte en breve plazo. </a:t>
            </a:r>
            <a:br>
              <a:rPr lang="es-ES" sz="2000" dirty="0"/>
            </a:br>
            <a:r>
              <a:rPr lang="es-ES" sz="2000" dirty="0" smtClean="0"/>
              <a:t>-Si </a:t>
            </a:r>
            <a:r>
              <a:rPr lang="es-ES" sz="2000" dirty="0"/>
              <a:t>se sospecha de fractura: por el dolor y la deformidad de una región determinada, se inmovilizará con tablillas o con lo que tengamos a mano.</a:t>
            </a:r>
            <a:br>
              <a:rPr lang="es-ES" sz="2000" dirty="0"/>
            </a:br>
            <a:r>
              <a:rPr lang="es-ES" sz="2000" dirty="0" smtClean="0"/>
              <a:t>-No </a:t>
            </a:r>
            <a:r>
              <a:rPr lang="es-ES" sz="2000" dirty="0"/>
              <a:t>debe ver las lesiones. Es posible que al ver la intensidad de la fractura, hemorragia, herida, etc. se agrave su estado general.</a:t>
            </a:r>
            <a:br>
              <a:rPr lang="es-ES" sz="2000" dirty="0"/>
            </a:br>
            <a:r>
              <a:rPr lang="es-ES" sz="2000" dirty="0" smtClean="0"/>
              <a:t>-Se </a:t>
            </a:r>
            <a:r>
              <a:rPr lang="es-ES" sz="2000" dirty="0"/>
              <a:t>le extraerá de la boca cualquier cuerpo extraño que pueda dificultar la respiración. Si es una prótesis puede desprenderse y caer en las vías digestivas o producir obstrucción de las vías respiratorias.</a:t>
            </a:r>
            <a:br>
              <a:rPr lang="es-ES" sz="2000" dirty="0"/>
            </a:br>
            <a:r>
              <a:rPr lang="es-ES" sz="2000" dirty="0" smtClean="0"/>
              <a:t>-No </a:t>
            </a:r>
            <a:r>
              <a:rPr lang="es-ES" sz="2000" dirty="0"/>
              <a:t>dar bebidas como estimulantes a un accidentando hasta no precisar su gravedad, si está inconsciente, puede asfixiarse al pasar el líquido a las vías respiratorias y si tiene una lesión interna: puede agravarse.</a:t>
            </a:r>
            <a:br>
              <a:rPr lang="es-ES" sz="2000" dirty="0"/>
            </a:br>
            <a:r>
              <a:rPr lang="es-ES" sz="2000" dirty="0" smtClean="0"/>
              <a:t>-Las </a:t>
            </a:r>
            <a:r>
              <a:rPr lang="es-ES" sz="2000" dirty="0"/>
              <a:t>bebidas alcohólicas, como estimulantes a un accidentado, pudieran perjudicarlo.</a:t>
            </a:r>
            <a:br>
              <a:rPr lang="es-ES" sz="2000" dirty="0"/>
            </a:br>
            <a:r>
              <a:rPr lang="es-ES" sz="2000" dirty="0" smtClean="0"/>
              <a:t>-Si </a:t>
            </a:r>
            <a:r>
              <a:rPr lang="es-ES" sz="2000" dirty="0"/>
              <a:t>después de reconocerlo cuidadosamente no tuviésemos duda de su estado favorable, puede administrársele un poco de café o té caliente.</a:t>
            </a:r>
            <a:br>
              <a:rPr lang="es-ES" sz="2000" dirty="0"/>
            </a:br>
            <a:r>
              <a:rPr lang="es-ES" sz="2000" dirty="0" smtClean="0"/>
              <a:t>-El </a:t>
            </a:r>
            <a:r>
              <a:rPr lang="es-ES" sz="2000" dirty="0"/>
              <a:t>que presta los primeros auxilios no debe ausentarse sin antes de dar todos los datos sobre el tipo, forma del accidente, lesiones y medidas aplicadas. </a:t>
            </a:r>
            <a:br>
              <a:rPr lang="es-ES" sz="2000" dirty="0"/>
            </a:br>
            <a:r>
              <a:rPr lang="es-ES" sz="2000" dirty="0" smtClean="0"/>
              <a:t>-Si </a:t>
            </a:r>
            <a:r>
              <a:rPr lang="es-ES" sz="2000" dirty="0"/>
              <a:t>la herida es pequeña y no presenta hemorragia, bastara con lavarla con agua y jabón y protegerla con un apósito o paño limpio para evitar una infección..</a:t>
            </a:r>
            <a:br>
              <a:rPr lang="es-ES" sz="2000" dirty="0"/>
            </a:br>
            <a:r>
              <a:rPr lang="es-ES" sz="2000" dirty="0" smtClean="0"/>
              <a:t>-Cuando </a:t>
            </a:r>
            <a:r>
              <a:rPr lang="es-ES" sz="2000" dirty="0"/>
              <a:t>se trate de objetos encarnados no intentar sacarlos, solo se hará en casos extremos, cuando peligre la vida pero se procederá con mucho cuidado.</a:t>
            </a:r>
            <a:br>
              <a:rPr lang="es-ES" sz="2000" dirty="0"/>
            </a:br>
            <a:r>
              <a:rPr lang="es-ES" sz="2000" dirty="0" smtClean="0"/>
              <a:t>-Si </a:t>
            </a:r>
            <a:r>
              <a:rPr lang="es-ES" sz="2000" dirty="0"/>
              <a:t>la herida es en el abdomen se cubrirá con gasa, apósito o paños limpios. En caso de salida de las vísceras, no se tratará de introducirlas, sino se mojarán con suero fisiológico o agua hervida y se acudirá lo más rápidamente posible al médico, de acuerdo con las circunstancias del </a:t>
            </a:r>
            <a:r>
              <a:rPr lang="es-ES" sz="2000" dirty="0" smtClean="0"/>
              <a:t>momento</a:t>
            </a:r>
            <a:r>
              <a:rPr lang="es-ES" sz="2400" dirty="0" smtClean="0"/>
              <a:t>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2262796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141</Words>
  <Application>Microsoft Office PowerPoint</Application>
  <PresentationFormat>Panorámica</PresentationFormat>
  <Paragraphs>20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Tema de Office</vt:lpstr>
      <vt:lpstr>Primeros auxilios  o  Asistencia primaria</vt:lpstr>
      <vt:lpstr>Primeros auxilios. Son las  medidas que se aplican de forma inmediata y provisional al lesionado en el lugar donde ocurre el accidente, fundamentalmente, con los medios propios y los que los rodean (telas, palos, hierbas, etc.) Esta se presta mediante la auto asistencia, la asistencia mutua y la asistencia sanitaria. Existen múltiples  ejemplos que demuestran que en situaciones  difíciles, hay personas que han  salvado su vida o la de otra persona mediante la auto asistencia y la asistencia mutua, dependiendo solamente de sus conocimientos  y la utilizando de medios propios y alternativos que puedan encontrar a su alrededor.  Está demostrado que no hay asistencia más rápida que la que el propio herido o lesionado  se puede brindar. Por esta razón, es indispensable que todo personal, de Salud Pública y de la población en general, independientemente de las misiones que cumpla, domine las principales medidas de la auto asistencia y de la asistencia mutua.</vt:lpstr>
      <vt:lpstr>Objetivos de la asistencia primaria (1ros. auxilios)</vt:lpstr>
      <vt:lpstr>Auto asistencia La auto asistencia son los primeros auxilios que el propio lesionado se presta a sí mismo. Entre las principales medidas que incluye la auto asistencia se encuentran: -Controlar la hemorragia externa aguda. -Cubrir heridas y quemaduras para evitar la recontaminación. -Realizar algunas inmovilizaciones en lesiones de los miembros.</vt:lpstr>
      <vt:lpstr>Asistencia mutua La asistencia mutua es la asistencia primaria que un lesionado o no, le presta a otro lesionado. La asistencia mutua incluye, las medidas siguientes: Controlar el compromiso respiratorio. Controlar la hemorragia externa aguda. Cubrir heridas y quemaduras para evitar su recontaminación. Realizar las principales  inmovilizaciones de las extremidades.</vt:lpstr>
      <vt:lpstr>Asistencia sanitaria Es la que realiza personal entrenado o especializado (enfermeros, paramédicos, bomberos, médicos, brigadista sanitario) en el lugar del accidente o desastre, sus acciones están dirigidas a: -Control de la asfixia -Tratamiento del paro respiratorio, aplicando métodos de respiración artificial -Tratamiento al shock -Atención a las heridas y quemaduras -Preparación para la evacuación</vt:lpstr>
      <vt:lpstr>Para prestarse la auto asistencia y la asistencia mutua, los lesionados pueden disponer de apósitos,  de sus propios medios de vestuario y de materiales existentes en el lugar donde ocurrió la eventualidad.</vt:lpstr>
      <vt:lpstr>Indicaciones generales a cumplir en la prestación de los primeros  auxilios. -Proceder con seguridad y rapidez, pero sin precipitaciones, evitando realizar movimientos bruscos que puedan afectar al lesionado -Actuar con tranquilidad, hablar en un tono natural, facilitar la ventilación y evitar aglomeración de personas alrededor de los lesionados. -Al sufrir una lesión es necesario mantener la ecuanimidad, auto controlarse, y hacer todo lo posible por auto aplicarse las medidas que correspondan. -La conversación con el accidentado es muy útil, pues las respuestas a las preguntas que se formulen ayudan a descartar la pérdida del conocimiento. -Dejar al accidentado acostado, de ser posible sobre la espalda. Pues al pretender sentarlo o ponerlo de pie, puede desmayarse y agravar la lesión que tenga. -Una movilización incorrecta puede agravar la posible fractura de vértebras o de otro hueso. -Atender al color de la cara: Si está pálida, mantenga la cabeza baja. -Si está enrojecida, se puede levantar un poco. -Si el lesionado está vomitando, póngale la cara de lado para evitar que el vómito pase a las vías respiratorias (bronco aspiración).  -Si ha perdido el conocimiento, debe colocarse al enfermo con la cabeza más baja que los pies. -Para atender la parte lesionada es indispensable descubrirla, es decir, quitar o rasgar las ropas que la cubren como es el caso de las quemaduras. En las asfixias es necesario aflojar el vestuario, el cinto, corbata, etc.  -Si el lesionado está frío o sudoroso, aplíquele calor con mantas calientes, cubriéndolo por encima y por debajo. Puede aplicarse bolsas, botellas con agua caliente, arena caliente, papel de periódico, otros.</vt:lpstr>
      <vt:lpstr>Indicaciones generales a cumplir en la prestación de los primeros  auxilios (continuación). -Si existe hemorragia, detenerla inmediatamente, porque la pérdida de sangre compromete la vida al lesionado y puede llevarlo a la muerte en breve plazo.  -Si se sospecha de fractura: por el dolor y la deformidad de una región determinada, se inmovilizará con tablillas o con lo que tengamos a mano. -No debe ver las lesiones. Es posible que al ver la intensidad de la fractura, hemorragia, herida, etc. se agrave su estado general. -Se le extraerá de la boca cualquier cuerpo extraño que pueda dificultar la respiración. Si es una prótesis puede desprenderse y caer en las vías digestivas o producir obstrucción de las vías respiratorias. -No dar bebidas como estimulantes a un accidentando hasta no precisar su gravedad, si está inconsciente, puede asfixiarse al pasar el líquido a las vías respiratorias y si tiene una lesión interna: puede agravarse. -Las bebidas alcohólicas, como estimulantes a un accidentado, pudieran perjudicarlo. -Si después de reconocerlo cuidadosamente no tuviésemos duda de su estado favorable, puede administrársele un poco de café o té caliente. -El que presta los primeros auxilios no debe ausentarse sin antes de dar todos los datos sobre el tipo, forma del accidente, lesiones y medidas aplicadas.  -Si la herida es pequeña y no presenta hemorragia, bastara con lavarla con agua y jabón y protegerla con un apósito o paño limpio para evitar una infección.. -Cuando se trate de objetos encarnados no intentar sacarlos, solo se hará en casos extremos, cuando peligre la vida pero se procederá con mucho cuidado. -Si la herida es en el abdomen se cubrirá con gasa, apósito o paños limpios. En caso de salida de las vísceras, no se tratará de introducirlas, sino se mojarán con suero fisiológico o agua hervida y se acudirá lo más rápidamente posible al médico, de acuerdo con las circunstancias del momento.</vt:lpstr>
      <vt:lpstr>Resumen  Los primeros auxilios son las primeras  medidas que se aplican  al lesionado en el lugar donde ocurre el accidente con el objetivo de salvarle la vida, evitarle complicaciones y  secuelas. </vt:lpstr>
      <vt:lpstr>Cuestionario ¿Qué son los primeros auxilios? ¿Qué es la auto asistencia y la asistencia mutua? Mencione las medidas aplicadas en la auto asistencia. Mencione las medidas aplicadas en la asistencia mutua. Exponga las indicaciones generales en la prestación de los primeros  auxilios.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Primeros auxilios.  Auto asistencia y asistencia mutua</dc:title>
  <dc:creator>user</dc:creator>
  <cp:lastModifiedBy>user</cp:lastModifiedBy>
  <cp:revision>4</cp:revision>
  <dcterms:created xsi:type="dcterms:W3CDTF">2019-07-29T13:25:34Z</dcterms:created>
  <dcterms:modified xsi:type="dcterms:W3CDTF">2019-07-29T19:50:29Z</dcterms:modified>
</cp:coreProperties>
</file>