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83" r:id="rId2"/>
    <p:sldId id="256" r:id="rId3"/>
    <p:sldId id="257" r:id="rId4"/>
    <p:sldId id="258" r:id="rId5"/>
    <p:sldId id="259" r:id="rId6"/>
    <p:sldId id="260" r:id="rId7"/>
    <p:sldId id="261" r:id="rId8"/>
    <p:sldId id="288" r:id="rId9"/>
    <p:sldId id="262" r:id="rId10"/>
    <p:sldId id="289" r:id="rId11"/>
    <p:sldId id="284" r:id="rId12"/>
    <p:sldId id="263" r:id="rId13"/>
    <p:sldId id="264" r:id="rId14"/>
    <p:sldId id="265" r:id="rId15"/>
    <p:sldId id="285" r:id="rId16"/>
    <p:sldId id="266" r:id="rId17"/>
    <p:sldId id="267" r:id="rId18"/>
    <p:sldId id="268" r:id="rId19"/>
    <p:sldId id="269" r:id="rId20"/>
    <p:sldId id="270" r:id="rId21"/>
    <p:sldId id="271" r:id="rId22"/>
    <p:sldId id="290" r:id="rId23"/>
    <p:sldId id="272" r:id="rId24"/>
    <p:sldId id="273" r:id="rId25"/>
    <p:sldId id="274" r:id="rId26"/>
    <p:sldId id="291" r:id="rId27"/>
    <p:sldId id="275" r:id="rId28"/>
    <p:sldId id="292" r:id="rId29"/>
    <p:sldId id="276" r:id="rId30"/>
    <p:sldId id="293" r:id="rId31"/>
    <p:sldId id="277" r:id="rId32"/>
    <p:sldId id="294" r:id="rId33"/>
    <p:sldId id="278" r:id="rId34"/>
    <p:sldId id="279" r:id="rId35"/>
    <p:sldId id="296" r:id="rId36"/>
    <p:sldId id="295" r:id="rId37"/>
    <p:sldId id="297" r:id="rId38"/>
    <p:sldId id="298" r:id="rId39"/>
    <p:sldId id="299" r:id="rId40"/>
    <p:sldId id="300" r:id="rId41"/>
    <p:sldId id="301" r:id="rId42"/>
    <p:sldId id="302" r:id="rId4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522" autoAdjust="0"/>
  </p:normalViewPr>
  <p:slideViewPr>
    <p:cSldViewPr>
      <p:cViewPr varScale="1">
        <p:scale>
          <a:sx n="89" d="100"/>
          <a:sy n="89" d="100"/>
        </p:scale>
        <p:origin x="-22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564C8A-1D48-4927-ACB5-E1DD346A7C30}" type="datetimeFigureOut">
              <a:rPr lang="es-ES" smtClean="0"/>
              <a:pPr/>
              <a:t>08/03/2021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D101F6-28D2-4A90-9BA7-5FC526D9EFA7}" type="slidenum">
              <a:rPr lang="es-ES" smtClean="0"/>
              <a:pPr/>
              <a:t>‹Nº›</a:t>
            </a:fld>
            <a:endParaRPr lang="es-ES"/>
          </a:p>
        </p:txBody>
      </p:sp>
    </p:spTree>
    <p:extLst>
      <p:ext uri="{BB962C8B-B14F-4D97-AF65-F5344CB8AC3E}">
        <p14:creationId xmlns:p14="http://schemas.microsoft.com/office/powerpoint/2010/main" val="349654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En una gran parte de los pacientes críticos se observa una imposibilidad absoluta de ingerir alimentos y el resto suele presentar anorexia o </a:t>
            </a:r>
            <a:r>
              <a:rPr lang="es-ES" dirty="0" err="1" smtClean="0"/>
              <a:t>hiporexia</a:t>
            </a:r>
            <a:r>
              <a:rPr lang="es-ES" dirty="0" smtClean="0"/>
              <a:t> marcada. Muchos de ellos experimentan algún grado de </a:t>
            </a:r>
            <a:r>
              <a:rPr lang="es-ES" dirty="0" err="1" smtClean="0"/>
              <a:t>hipermetabolismo</a:t>
            </a:r>
            <a:r>
              <a:rPr lang="es-ES" dirty="0" smtClean="0"/>
              <a:t>, mal absorción intestinal y aumento de las perdidas de líquidos nutricionalmente importantes. La existencia de uno o más de estos factores determina la instalación en general de cuadros de desnutrición secundarias que pueden incidir en el pronóstico del paciente. </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85000" lnSpcReduction="20000"/>
          </a:bodyPr>
          <a:lstStyle/>
          <a:p>
            <a:r>
              <a:rPr lang="es-ES" b="1" dirty="0" smtClean="0"/>
              <a:t>Contraindicaciones de la Alimentación </a:t>
            </a:r>
            <a:r>
              <a:rPr lang="es-ES" b="1" dirty="0" err="1" smtClean="0"/>
              <a:t>Enteral</a:t>
            </a:r>
            <a:endParaRPr lang="es-ES" dirty="0" smtClean="0"/>
          </a:p>
          <a:p>
            <a:r>
              <a:rPr lang="es-ES" dirty="0" smtClean="0"/>
              <a:t>Por otra parte disponemos en la actualidad de poca información para determinar si la alimentación </a:t>
            </a:r>
            <a:r>
              <a:rPr lang="es-ES" dirty="0" err="1" smtClean="0"/>
              <a:t>enteral</a:t>
            </a:r>
            <a:r>
              <a:rPr lang="es-ES" dirty="0" smtClean="0"/>
              <a:t> podría resultar contraproducente para el aparato digestivo al producir </a:t>
            </a:r>
            <a:r>
              <a:rPr lang="es-ES" dirty="0" err="1" smtClean="0"/>
              <a:t>sobrecrecimiento</a:t>
            </a:r>
            <a:r>
              <a:rPr lang="es-ES" dirty="0" smtClean="0"/>
              <a:t> bacteriano intestinal o producir un daño mucoso, si apareciera una distensión abdominal o diarrea con deterioro claro del estado general del paciente de un origen poco claro entonces la alimentación </a:t>
            </a:r>
            <a:r>
              <a:rPr lang="es-ES" dirty="0" err="1" smtClean="0"/>
              <a:t>enteral</a:t>
            </a:r>
            <a:r>
              <a:rPr lang="es-ES" dirty="0" smtClean="0"/>
              <a:t> deberá ser suspendida inmediatamente.</a:t>
            </a:r>
          </a:p>
          <a:p>
            <a:r>
              <a:rPr lang="es-ES" dirty="0" smtClean="0"/>
              <a:t>Los trastornos metabólicos como la </a:t>
            </a:r>
            <a:r>
              <a:rPr lang="es-ES" dirty="0" err="1" smtClean="0"/>
              <a:t>hiperglicemia</a:t>
            </a:r>
            <a:r>
              <a:rPr lang="es-ES" dirty="0" smtClean="0"/>
              <a:t> no controlada, </a:t>
            </a:r>
            <a:r>
              <a:rPr lang="es-ES" dirty="0" err="1" smtClean="0"/>
              <a:t>hipopotasemio</a:t>
            </a:r>
            <a:r>
              <a:rPr lang="es-ES" dirty="0" smtClean="0"/>
              <a:t>, </a:t>
            </a:r>
            <a:r>
              <a:rPr lang="es-ES" dirty="0" err="1" smtClean="0"/>
              <a:t>hipofosfatemia</a:t>
            </a:r>
            <a:r>
              <a:rPr lang="es-ES" dirty="0" smtClean="0"/>
              <a:t> y otras alteraciones de tipo electrolítico severo pueden acentuarse con la alimentación </a:t>
            </a:r>
            <a:r>
              <a:rPr lang="es-ES" dirty="0" err="1" smtClean="0"/>
              <a:t>enteral</a:t>
            </a:r>
            <a:r>
              <a:rPr lang="es-ES" dirty="0" smtClean="0"/>
              <a:t> y deben ser corregidas totalmente antes de iniciar la alimentación </a:t>
            </a:r>
            <a:r>
              <a:rPr lang="es-ES" dirty="0" err="1" smtClean="0"/>
              <a:t>enteral</a:t>
            </a:r>
            <a:r>
              <a:rPr lang="es-ES" dirty="0" smtClean="0"/>
              <a:t>.</a:t>
            </a:r>
          </a:p>
          <a:p>
            <a:r>
              <a:rPr lang="es-ES" dirty="0" smtClean="0"/>
              <a:t>Durante un cuadro clínico de hemorragia digestiva aguda el inicio y mantenimiento de la alimentación </a:t>
            </a:r>
            <a:r>
              <a:rPr lang="es-ES" dirty="0" err="1" smtClean="0"/>
              <a:t>enteral</a:t>
            </a:r>
            <a:r>
              <a:rPr lang="es-ES" dirty="0" smtClean="0"/>
              <a:t> deja de ser prioritario y su mantenimiento podría complicar el cuadro clínico del paciente, lo mismo ocurre en paciente con clínica de Enterocolitis Aguda Activa.</a:t>
            </a:r>
          </a:p>
          <a:p>
            <a:r>
              <a:rPr lang="es-ES" dirty="0" smtClean="0"/>
              <a:t>Cuando existe también un alto riesgo de </a:t>
            </a:r>
            <a:r>
              <a:rPr lang="es-ES" dirty="0" err="1" smtClean="0"/>
              <a:t>broncoaspiración</a:t>
            </a:r>
            <a:r>
              <a:rPr lang="es-ES" dirty="0" smtClean="0"/>
              <a:t> y no es posible realizar la alimentación </a:t>
            </a:r>
            <a:r>
              <a:rPr lang="es-ES" dirty="0" err="1" smtClean="0"/>
              <a:t>yeyunal</a:t>
            </a:r>
            <a:r>
              <a:rPr lang="es-ES" dirty="0" smtClean="0"/>
              <a:t> debe de considerarse preferiblemente utilizar la vía parenteral para un correcto soporte nutricional del paciente.</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11</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Vía de Acceso </a:t>
            </a:r>
            <a:r>
              <a:rPr lang="es-ES" b="1" dirty="0" err="1" smtClean="0"/>
              <a:t>Enteral</a:t>
            </a:r>
            <a:endParaRPr lang="es-ES" dirty="0" smtClean="0"/>
          </a:p>
          <a:p>
            <a:r>
              <a:rPr lang="es-ES" dirty="0" smtClean="0"/>
              <a:t>La infusión de alimento puede realizarse en el estómago o en el intestino delgado. La infusión en el estómago permite realizar tanto la administración de alimento en bolos como también una perfusión en forma continua a bajo volumen minuto, en cambio el intestino delgado a diferencia del estomago solo tolera una infusión en forma continua a un bajo volumen minuto.</a:t>
            </a:r>
          </a:p>
          <a:p>
            <a:r>
              <a:rPr lang="es-ES" dirty="0" smtClean="0"/>
              <a:t>En los casos de pancreatitis aguda se recomienda iniciar la alimentación a nivel </a:t>
            </a:r>
            <a:r>
              <a:rPr lang="es-ES" dirty="0" err="1" smtClean="0"/>
              <a:t>yeyunal</a:t>
            </a:r>
            <a:r>
              <a:rPr lang="es-ES" dirty="0" smtClean="0"/>
              <a:t> para evitar de esta forma la zona </a:t>
            </a:r>
            <a:r>
              <a:rPr lang="es-ES" dirty="0" err="1" smtClean="0"/>
              <a:t>antroduodenal</a:t>
            </a:r>
            <a:r>
              <a:rPr lang="es-ES" dirty="0" smtClean="0"/>
              <a:t> donde la estimulación de la secreción pancreática es mayor así también en las fístulas gástricas o duodenales en las cuales es necesario infundir la dieta en forma distal a la zona afectada.</a:t>
            </a:r>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14</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Vías de Administración</a:t>
            </a:r>
            <a:endParaRPr lang="es-ES" dirty="0" smtClean="0"/>
          </a:p>
          <a:p>
            <a:r>
              <a:rPr lang="es-ES" dirty="0" smtClean="0"/>
              <a:t>Las diferentes vías de administración de las dietas líquidas son.</a:t>
            </a:r>
          </a:p>
          <a:p>
            <a:r>
              <a:rPr lang="es-ES" dirty="0" smtClean="0"/>
              <a:t>1. Oral</a:t>
            </a:r>
          </a:p>
          <a:p>
            <a:r>
              <a:rPr lang="es-ES" dirty="0" smtClean="0"/>
              <a:t>2. </a:t>
            </a:r>
            <a:r>
              <a:rPr lang="es-ES" dirty="0" err="1" smtClean="0"/>
              <a:t>Esofagostomía</a:t>
            </a:r>
            <a:endParaRPr lang="es-ES" dirty="0" smtClean="0"/>
          </a:p>
          <a:p>
            <a:r>
              <a:rPr lang="es-ES" dirty="0" smtClean="0"/>
              <a:t>3. </a:t>
            </a:r>
            <a:r>
              <a:rPr lang="es-ES" dirty="0" err="1" smtClean="0"/>
              <a:t>Farigostomía</a:t>
            </a:r>
            <a:endParaRPr lang="es-ES" dirty="0" smtClean="0"/>
          </a:p>
          <a:p>
            <a:r>
              <a:rPr lang="es-ES" dirty="0" smtClean="0"/>
              <a:t>4. Sonda </a:t>
            </a:r>
            <a:r>
              <a:rPr lang="es-ES" dirty="0" err="1" smtClean="0"/>
              <a:t>Nasogástrica</a:t>
            </a:r>
            <a:endParaRPr lang="es-ES" dirty="0" smtClean="0"/>
          </a:p>
          <a:p>
            <a:r>
              <a:rPr lang="es-ES" dirty="0" smtClean="0"/>
              <a:t>5. Sonda </a:t>
            </a:r>
            <a:r>
              <a:rPr lang="es-ES" dirty="0" err="1" smtClean="0"/>
              <a:t>Nasoyeyunal</a:t>
            </a:r>
            <a:endParaRPr lang="es-ES" dirty="0" smtClean="0"/>
          </a:p>
          <a:p>
            <a:r>
              <a:rPr lang="es-ES" dirty="0" smtClean="0"/>
              <a:t>6. Gastrostomía</a:t>
            </a:r>
          </a:p>
          <a:p>
            <a:r>
              <a:rPr lang="es-ES" dirty="0" smtClean="0"/>
              <a:t>7. </a:t>
            </a:r>
            <a:r>
              <a:rPr lang="es-ES" dirty="0" err="1" smtClean="0"/>
              <a:t>Yeyunostomía</a:t>
            </a: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15</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Clasificación de las fórmulas para Alimentación </a:t>
            </a:r>
            <a:r>
              <a:rPr lang="es-ES" b="1" dirty="0" err="1" smtClean="0"/>
              <a:t>Enteral</a:t>
            </a:r>
            <a:endParaRPr lang="es-ES" dirty="0" smtClean="0"/>
          </a:p>
          <a:p>
            <a:r>
              <a:rPr lang="es-ES" dirty="0" smtClean="0"/>
              <a:t>La dieta </a:t>
            </a:r>
            <a:r>
              <a:rPr lang="es-ES" dirty="0" err="1" smtClean="0"/>
              <a:t>enteral</a:t>
            </a:r>
            <a:r>
              <a:rPr lang="es-ES" dirty="0" smtClean="0"/>
              <a:t> debe aportar todos los elementos que el enfermo requiere adaptándose a las condiciones </a:t>
            </a:r>
            <a:r>
              <a:rPr lang="es-ES" dirty="0" err="1" smtClean="0"/>
              <a:t>hidroelectrolíticas</a:t>
            </a:r>
            <a:r>
              <a:rPr lang="es-ES" dirty="0" smtClean="0"/>
              <a:t> y metabólicas particulares del paciente, además debe de tener como condición importante la suficiente fluidez y estabilidad como para ser administrada sin inconvenientes mecánicos a través de una sonda de calibre fino.</a:t>
            </a:r>
          </a:p>
          <a:p>
            <a:r>
              <a:rPr lang="es-ES" dirty="0" smtClean="0"/>
              <a:t>Las dietas </a:t>
            </a:r>
            <a:r>
              <a:rPr lang="es-ES" dirty="0" err="1" smtClean="0"/>
              <a:t>enterales</a:t>
            </a:r>
            <a:r>
              <a:rPr lang="es-ES" dirty="0" smtClean="0"/>
              <a:t> pueden realizarse con alimentos convencionales licuados o con productos nutricionales comerciales.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16</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1. </a:t>
            </a:r>
            <a:r>
              <a:rPr lang="es-ES" b="1" dirty="0" smtClean="0"/>
              <a:t>Dietas Elementales</a:t>
            </a:r>
            <a:endParaRPr lang="es-ES" dirty="0" smtClean="0"/>
          </a:p>
          <a:p>
            <a:r>
              <a:rPr lang="es-ES" dirty="0" smtClean="0"/>
              <a:t>Se desarrollaron ampliamente al emplearse las dietas compactas en polvo de los programas del espacio y de los trabajos de </a:t>
            </a:r>
            <a:r>
              <a:rPr lang="es-ES" dirty="0" err="1" smtClean="0"/>
              <a:t>Winitz</a:t>
            </a:r>
            <a:r>
              <a:rPr lang="es-ES" dirty="0" smtClean="0"/>
              <a:t>. Por esta razón se conocían popularmente como las dietas del espacio.</a:t>
            </a:r>
          </a:p>
          <a:p>
            <a:r>
              <a:rPr lang="es-ES" dirty="0" smtClean="0"/>
              <a:t>Las características generales de las formulas elementales consisten en que son mezclas de aminoácidos libres como fuente de nitrógeno, glucosa y/o hidrolizados de almidón como principal fuente calórica y de carbohidratos, grasa en mínimas cantidades solo para cubrir las necesidades de los ácidos grasos esenciales y ser vehículo de vitaminas liposolubles.</a:t>
            </a:r>
          </a:p>
          <a:p>
            <a:r>
              <a:rPr lang="es-ES" dirty="0" smtClean="0"/>
              <a:t>A dilución normal son </a:t>
            </a:r>
            <a:r>
              <a:rPr lang="es-ES" dirty="0" err="1" smtClean="0"/>
              <a:t>hiperosmolares</a:t>
            </a:r>
            <a:r>
              <a:rPr lang="es-ES" dirty="0" smtClean="0"/>
              <a:t>, tienen un </a:t>
            </a:r>
            <a:r>
              <a:rPr lang="es-ES" dirty="0" err="1" smtClean="0"/>
              <a:t>ph</a:t>
            </a:r>
            <a:r>
              <a:rPr lang="es-ES" dirty="0" smtClean="0"/>
              <a:t> ácido y son de mal sabor, por lo que se les agrega saborizantes lo cual incrementa aun más la </a:t>
            </a:r>
            <a:r>
              <a:rPr lang="es-ES" dirty="0" err="1" smtClean="0"/>
              <a:t>osmolaridad</a:t>
            </a:r>
            <a:r>
              <a:rPr lang="es-ES" dirty="0" smtClean="0"/>
              <a:t>, a este grupo pertenece el </a:t>
            </a:r>
            <a:r>
              <a:rPr lang="es-ES" dirty="0" err="1" smtClean="0"/>
              <a:t>Vivonex</a:t>
            </a:r>
            <a:r>
              <a:rPr lang="es-ES" dirty="0" smtClean="0"/>
              <a:t> </a:t>
            </a:r>
            <a:r>
              <a:rPr lang="es-ES" dirty="0" err="1" smtClean="0"/>
              <a:t>Standart</a:t>
            </a:r>
            <a:r>
              <a:rPr lang="es-ES" dirty="0" smtClean="0"/>
              <a:t>, el </a:t>
            </a:r>
            <a:r>
              <a:rPr lang="es-ES" dirty="0" err="1" smtClean="0"/>
              <a:t>Vivonex</a:t>
            </a:r>
            <a:r>
              <a:rPr lang="es-ES" dirty="0" smtClean="0"/>
              <a:t> HN, </a:t>
            </a:r>
            <a:r>
              <a:rPr lang="es-ES" dirty="0" err="1" smtClean="0"/>
              <a:t>Vivonex</a:t>
            </a:r>
            <a:r>
              <a:rPr lang="es-ES" dirty="0" smtClean="0"/>
              <a:t> Ten, el </a:t>
            </a:r>
            <a:r>
              <a:rPr lang="es-ES" dirty="0" err="1" smtClean="0"/>
              <a:t>Travasord</a:t>
            </a:r>
            <a:r>
              <a:rPr lang="es-ES" dirty="0" smtClean="0"/>
              <a:t> HN y el VITAL HN.</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17</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85000" lnSpcReduction="20000"/>
          </a:bodyPr>
          <a:lstStyle/>
          <a:p>
            <a:r>
              <a:rPr lang="es-ES" b="1" dirty="0" smtClean="0"/>
              <a:t>Características Generales</a:t>
            </a:r>
            <a:endParaRPr lang="es-ES" dirty="0" smtClean="0"/>
          </a:p>
          <a:p>
            <a:r>
              <a:rPr lang="es-ES" dirty="0" smtClean="0"/>
              <a:t>Sus características son:</a:t>
            </a:r>
          </a:p>
          <a:p>
            <a:r>
              <a:rPr lang="es-ES" dirty="0" smtClean="0"/>
              <a:t>Son liquidas y libres de fibra.</a:t>
            </a:r>
          </a:p>
          <a:p>
            <a:r>
              <a:rPr lang="es-ES" dirty="0" smtClean="0"/>
              <a:t>Contienen proteínas en forma de aminoácidos libres en los siguientes porcentajes.</a:t>
            </a:r>
          </a:p>
          <a:p>
            <a:r>
              <a:rPr lang="es-ES" dirty="0" err="1" smtClean="0"/>
              <a:t>Vivonex</a:t>
            </a:r>
            <a:r>
              <a:rPr lang="es-ES" dirty="0" smtClean="0"/>
              <a:t> </a:t>
            </a:r>
            <a:r>
              <a:rPr lang="es-ES" dirty="0" err="1" smtClean="0"/>
              <a:t>Standart</a:t>
            </a:r>
            <a:r>
              <a:rPr lang="es-ES" dirty="0" smtClean="0"/>
              <a:t> 8.2%</a:t>
            </a:r>
          </a:p>
          <a:p>
            <a:r>
              <a:rPr lang="es-ES" dirty="0" err="1" smtClean="0"/>
              <a:t>Vivonex</a:t>
            </a:r>
            <a:r>
              <a:rPr lang="es-ES" dirty="0" smtClean="0"/>
              <a:t> HN 17.8%</a:t>
            </a:r>
          </a:p>
          <a:p>
            <a:r>
              <a:rPr lang="es-ES" dirty="0" err="1" smtClean="0"/>
              <a:t>Vivonex</a:t>
            </a:r>
            <a:r>
              <a:rPr lang="es-ES" dirty="0" smtClean="0"/>
              <a:t> Ten 15,3% con un 30% de aminoácidos de cadena ramificada.</a:t>
            </a:r>
          </a:p>
          <a:p>
            <a:r>
              <a:rPr lang="es-ES" dirty="0" smtClean="0"/>
              <a:t>Las dietas elementales se desarrollaron en 1960 teniendo como principio que los aminoácidos libres se absorbían en una forma más rápida y eficiente. Los estudios actuales demuestran que la presencia de un sistema de transporte activo de </a:t>
            </a:r>
            <a:r>
              <a:rPr lang="es-ES" dirty="0" err="1" smtClean="0"/>
              <a:t>dipéptidos</a:t>
            </a:r>
            <a:r>
              <a:rPr lang="es-ES" dirty="0" smtClean="0"/>
              <a:t> y </a:t>
            </a:r>
            <a:r>
              <a:rPr lang="es-ES" dirty="0" err="1" smtClean="0"/>
              <a:t>tripéptidos</a:t>
            </a:r>
            <a:r>
              <a:rPr lang="es-ES" dirty="0" smtClean="0"/>
              <a:t> en la membrana del cepillo intestinal favorece la absorción en comparación con los aminoácidos libres. Se demuestra también que el aumento de peso producido por las dietas elementales con alto contenido de nitrógeno se debe a la retención de agua y formación de tejido adiposo sin favorecer la síntesis proteica o la ganancia de masa muscular por convertirse en urea, sin embargo parece ser que el porcentaje mayor de aminoácidos de cadena ramificada que contiene el </a:t>
            </a:r>
            <a:r>
              <a:rPr lang="es-ES" dirty="0" err="1" smtClean="0"/>
              <a:t>Vivonex</a:t>
            </a:r>
            <a:r>
              <a:rPr lang="es-ES" dirty="0" smtClean="0"/>
              <a:t> Ten contrarrestan este efecto.</a:t>
            </a:r>
          </a:p>
          <a:p>
            <a:r>
              <a:rPr lang="es-ES" dirty="0" smtClean="0"/>
              <a:t>Contiene entre un 70 a 90 % de carbohidratos en forma de </a:t>
            </a:r>
            <a:r>
              <a:rPr lang="es-ES" dirty="0" err="1" smtClean="0"/>
              <a:t>oligosacáridos</a:t>
            </a:r>
            <a:r>
              <a:rPr lang="es-ES" dirty="0" smtClean="0"/>
              <a:t> (</a:t>
            </a:r>
            <a:r>
              <a:rPr lang="es-ES" dirty="0" err="1" smtClean="0"/>
              <a:t>Vivonex</a:t>
            </a:r>
            <a:r>
              <a:rPr lang="es-ES" dirty="0" smtClean="0"/>
              <a:t> </a:t>
            </a:r>
            <a:r>
              <a:rPr lang="es-ES" dirty="0" err="1" smtClean="0"/>
              <a:t>Standart</a:t>
            </a:r>
            <a:r>
              <a:rPr lang="es-ES" dirty="0" smtClean="0"/>
              <a:t>, </a:t>
            </a:r>
            <a:r>
              <a:rPr lang="es-ES" dirty="0" err="1" smtClean="0"/>
              <a:t>Vivonex</a:t>
            </a:r>
            <a:r>
              <a:rPr lang="es-ES" dirty="0" smtClean="0"/>
              <a:t> HN y el </a:t>
            </a:r>
            <a:r>
              <a:rPr lang="es-ES" dirty="0" err="1" smtClean="0"/>
              <a:t>Travasorb</a:t>
            </a:r>
            <a:r>
              <a:rPr lang="es-ES" dirty="0" smtClean="0"/>
              <a:t> HN) y en forma de </a:t>
            </a:r>
            <a:r>
              <a:rPr lang="es-ES" dirty="0" err="1" smtClean="0"/>
              <a:t>matodextrinas</a:t>
            </a:r>
            <a:r>
              <a:rPr lang="es-ES" dirty="0" smtClean="0"/>
              <a:t> (</a:t>
            </a:r>
            <a:r>
              <a:rPr lang="es-ES" dirty="0" err="1" smtClean="0"/>
              <a:t>Vivonex</a:t>
            </a:r>
            <a:r>
              <a:rPr lang="es-ES" dirty="0" smtClean="0"/>
              <a:t> Ten y el Vital HN) están libres de lactosa.</a:t>
            </a:r>
          </a:p>
          <a:p>
            <a:r>
              <a:rPr lang="es-ES" dirty="0" smtClean="0"/>
              <a:t>Los lípidos son ácidos grasos esenciales en cantidades mínimas del orden del 1%. El </a:t>
            </a:r>
            <a:r>
              <a:rPr lang="es-ES" dirty="0" err="1" smtClean="0"/>
              <a:t>Vivonex</a:t>
            </a:r>
            <a:r>
              <a:rPr lang="es-ES" dirty="0" smtClean="0"/>
              <a:t> Ten contiene 2,5%, se diferencia el Vital HN y El </a:t>
            </a:r>
            <a:r>
              <a:rPr lang="es-ES" dirty="0" err="1" smtClean="0"/>
              <a:t>Travasorb</a:t>
            </a:r>
            <a:r>
              <a:rPr lang="es-ES" dirty="0" smtClean="0"/>
              <a:t> HN por su contenido mayor de grasa alrededor del 10% y triglicéridos de cadena media.</a:t>
            </a:r>
          </a:p>
          <a:p>
            <a:r>
              <a:rPr lang="es-ES" dirty="0" smtClean="0"/>
              <a:t>A dilución normal producen 1Kcal/</a:t>
            </a:r>
            <a:r>
              <a:rPr lang="es-ES" dirty="0" err="1" smtClean="0"/>
              <a:t>ml.S</a:t>
            </a:r>
            <a:endParaRPr lang="es-ES" dirty="0" smtClean="0"/>
          </a:p>
          <a:p>
            <a:r>
              <a:rPr lang="es-ES" dirty="0" smtClean="0"/>
              <a:t>La </a:t>
            </a:r>
            <a:r>
              <a:rPr lang="es-ES" dirty="0" err="1" smtClean="0"/>
              <a:t>osmolaridad</a:t>
            </a:r>
            <a:r>
              <a:rPr lang="es-ES" dirty="0" smtClean="0"/>
              <a:t> es elevada entre 450 a 600 </a:t>
            </a:r>
            <a:r>
              <a:rPr lang="es-ES" dirty="0" err="1" smtClean="0"/>
              <a:t>mOsm</a:t>
            </a:r>
            <a:r>
              <a:rPr lang="es-ES" dirty="0" smtClean="0"/>
              <a:t>/kg agua El </a:t>
            </a:r>
            <a:r>
              <a:rPr lang="es-ES" dirty="0" err="1" smtClean="0"/>
              <a:t>Vivonex</a:t>
            </a:r>
            <a:r>
              <a:rPr lang="es-ES" dirty="0" smtClean="0"/>
              <a:t> HN tiene el mayor valor 810 </a:t>
            </a:r>
            <a:r>
              <a:rPr lang="es-ES" dirty="0" err="1" smtClean="0"/>
              <a:t>mOsm</a:t>
            </a:r>
            <a:r>
              <a:rPr lang="es-ES" dirty="0" smtClean="0"/>
              <a:t>/kg agua</a:t>
            </a:r>
          </a:p>
          <a:p>
            <a:r>
              <a:rPr lang="es-ES" dirty="0" smtClean="0"/>
              <a:t>Son de mal olor y sabor por lo que deben ser administrados a través de un tubo. Si se indican por vía oral el empleo de saborizantes, de hielo y de pitillos logran contrarrestar en algo los efectos adversos,</a:t>
            </a:r>
          </a:p>
          <a:p>
            <a:r>
              <a:rPr lang="es-ES" dirty="0" smtClean="0"/>
              <a:t>Inhiben la secreción gástrica, intestinal y pancreática.</a:t>
            </a:r>
          </a:p>
          <a:p>
            <a:r>
              <a:rPr lang="es-ES" dirty="0" smtClean="0"/>
              <a:t>Tienen un tiempo de tránsito intestinal elevado.</a:t>
            </a:r>
          </a:p>
          <a:p>
            <a:r>
              <a:rPr lang="es-ES" dirty="0" smtClean="0"/>
              <a:t>. Son de fácil absorción y baja viscosidad</a:t>
            </a:r>
          </a:p>
          <a:p>
            <a:r>
              <a:rPr lang="es-ES" dirty="0" smtClean="0"/>
              <a:t>Se debe evaluar las necesidades de electrolitos, vitaminas y elementos traza para que cumplan con los requerimientos individuales.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18</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Indicaciones</a:t>
            </a:r>
            <a:endParaRPr lang="es-ES" dirty="0" smtClean="0"/>
          </a:p>
          <a:p>
            <a:r>
              <a:rPr lang="es-ES" dirty="0" smtClean="0"/>
              <a:t>Se emplean en pacientes con alteraciones severas en la absorción causadas por lesiones en nivel de la mucosa intestinal, disminución de la longitud del intestino, alteraciones de la secreción enzimática o en aquellas entidades en las cuales se quiera producir una mínima estimulación del páncreas.</a:t>
            </a:r>
          </a:p>
          <a:p>
            <a:r>
              <a:rPr lang="es-ES" dirty="0" smtClean="0"/>
              <a:t>Se considera su utilización en las</a:t>
            </a:r>
            <a:r>
              <a:rPr lang="es-ES" b="1" dirty="0" smtClean="0"/>
              <a:t> siguientes condiciones específicas</a:t>
            </a:r>
            <a:endParaRPr lang="es-ES" dirty="0" smtClean="0"/>
          </a:p>
          <a:p>
            <a:r>
              <a:rPr lang="es-ES" dirty="0" smtClean="0"/>
              <a:t>1. Desnutrición Crónica</a:t>
            </a:r>
          </a:p>
          <a:p>
            <a:r>
              <a:rPr lang="es-ES" dirty="0" smtClean="0"/>
              <a:t>2. Síndrome de Intestino Corto</a:t>
            </a:r>
          </a:p>
          <a:p>
            <a:r>
              <a:rPr lang="es-ES" dirty="0" smtClean="0"/>
              <a:t>3. Pancreatitis</a:t>
            </a:r>
          </a:p>
          <a:p>
            <a:r>
              <a:rPr lang="es-ES" dirty="0" smtClean="0"/>
              <a:t>4. </a:t>
            </a:r>
            <a:r>
              <a:rPr lang="es-ES" dirty="0" err="1" smtClean="0"/>
              <a:t>Preparacion</a:t>
            </a:r>
            <a:r>
              <a:rPr lang="es-ES" dirty="0" smtClean="0"/>
              <a:t> intestinal preoperatoria y exámenes diagnósticos radiográficos.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19</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Contraindicaciones de las Dietas Elementales</a:t>
            </a:r>
            <a:endParaRPr lang="es-ES" dirty="0" smtClean="0"/>
          </a:p>
          <a:p>
            <a:r>
              <a:rPr lang="es-ES" dirty="0" smtClean="0"/>
              <a:t>1. Pacientes menores de tres meses de edad quienes no toleran formulas hipertónicas.</a:t>
            </a:r>
          </a:p>
          <a:p>
            <a:r>
              <a:rPr lang="es-ES" dirty="0" smtClean="0"/>
              <a:t>2. Síndromes de intestino corto con resecciones intestinales extensas en los cuales se requieren un soporte nutricional mixto (parenteral-</a:t>
            </a:r>
            <a:r>
              <a:rPr lang="es-ES" dirty="0" err="1" smtClean="0"/>
              <a:t>enteral</a:t>
            </a:r>
            <a:r>
              <a:rPr lang="es-ES" dirty="0" smtClean="0"/>
              <a:t>) y en los cuales la administración exclusiva de estas fórmulas van a resultar insuficientes.</a:t>
            </a:r>
          </a:p>
          <a:p>
            <a:r>
              <a:rPr lang="es-ES" dirty="0" smtClean="0"/>
              <a:t>3. Fístulas </a:t>
            </a:r>
            <a:r>
              <a:rPr lang="es-ES" dirty="0" err="1" smtClean="0"/>
              <a:t>Yeyunales</a:t>
            </a:r>
            <a:r>
              <a:rPr lang="es-ES" dirty="0" smtClean="0"/>
              <a:t>.</a:t>
            </a:r>
          </a:p>
          <a:p>
            <a:r>
              <a:rPr lang="es-ES" dirty="0" smtClean="0"/>
              <a:t>4. Síndromes Severos de </a:t>
            </a:r>
            <a:r>
              <a:rPr lang="es-ES" dirty="0" err="1" smtClean="0"/>
              <a:t>Malabsorción</a:t>
            </a:r>
            <a:endParaRPr lang="es-ES" dirty="0" smtClean="0"/>
          </a:p>
          <a:p>
            <a:r>
              <a:rPr lang="es-ES" dirty="0" smtClean="0"/>
              <a:t>5. Pacientes </a:t>
            </a:r>
            <a:r>
              <a:rPr lang="es-ES" dirty="0" err="1" smtClean="0"/>
              <a:t>gastrectomizados</a:t>
            </a:r>
            <a:r>
              <a:rPr lang="es-ES" dirty="0" smtClean="0"/>
              <a:t> que no toleran fórmulas con un alto contenido de carbohidratos, en quienes se presenta el síndrome de vaciamiento rápido (dumping)</a:t>
            </a:r>
          </a:p>
          <a:p>
            <a:r>
              <a:rPr lang="es-ES" dirty="0" smtClean="0"/>
              <a:t>6. Pacientes con alteraciones en el metabolismo de los carbohidratos(diabéticos) o que estén recibiendo altas dosis de esteroides.</a:t>
            </a:r>
          </a:p>
          <a:p>
            <a:r>
              <a:rPr lang="es-ES" dirty="0" smtClean="0"/>
              <a:t>7. Pacientes </a:t>
            </a:r>
            <a:r>
              <a:rPr lang="es-ES" dirty="0" err="1" smtClean="0"/>
              <a:t>hipermetabólicos</a:t>
            </a:r>
            <a:r>
              <a:rPr lang="es-ES" dirty="0" smtClean="0"/>
              <a:t> que presentan hiperglucemia y en los cuales la administración exclusiva de la alimentación </a:t>
            </a:r>
            <a:r>
              <a:rPr lang="es-ES" dirty="0" err="1" smtClean="0"/>
              <a:t>enteral</a:t>
            </a:r>
            <a:r>
              <a:rPr lang="es-ES" dirty="0" smtClean="0"/>
              <a:t> es insuficiente.</a:t>
            </a:r>
          </a:p>
          <a:p>
            <a:r>
              <a:rPr lang="es-ES" dirty="0" smtClean="0"/>
              <a:t>8. Presencia de un tracto gastrointestinal </a:t>
            </a:r>
            <a:r>
              <a:rPr lang="es-ES" dirty="0" err="1" smtClean="0"/>
              <a:t>funcionante</a:t>
            </a:r>
            <a:r>
              <a:rPr lang="es-ES" dirty="0" smtClean="0"/>
              <a:t> donde se pueden usar formulas de mayor complejidad que son menos costosas, proporcionan una menor </a:t>
            </a:r>
            <a:r>
              <a:rPr lang="es-ES" dirty="0" err="1" smtClean="0"/>
              <a:t>osmolaridad</a:t>
            </a:r>
            <a:r>
              <a:rPr lang="es-ES" dirty="0" smtClean="0"/>
              <a:t> y son más tolerables.</a:t>
            </a:r>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20</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Fórmulas </a:t>
            </a:r>
            <a:r>
              <a:rPr lang="es-ES" b="1" dirty="0" err="1" smtClean="0"/>
              <a:t>Semielementales</a:t>
            </a:r>
            <a:r>
              <a:rPr lang="es-ES" b="1" dirty="0" smtClean="0"/>
              <a:t> </a:t>
            </a:r>
            <a:r>
              <a:rPr lang="es-ES" b="1" dirty="0" err="1" smtClean="0"/>
              <a:t>Isoosmolares</a:t>
            </a:r>
            <a:r>
              <a:rPr lang="es-ES" b="1" dirty="0" smtClean="0"/>
              <a:t> por Tubo</a:t>
            </a:r>
            <a:endParaRPr lang="es-ES" dirty="0" smtClean="0"/>
          </a:p>
          <a:p>
            <a:r>
              <a:rPr lang="es-ES" dirty="0" smtClean="0"/>
              <a:t>Se encuentran dentro de este grupo aquellas fórmulas que contienen los diferentes nutrientes parcialmente hidrolizados. Presentan como característica fundamental una distribución equilibrada de sus componentes es decir contienen cantidades de proteínas del orden del 20%, carbohidratos en un 50% y grasas en un 30%.</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21</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smtClean="0"/>
          </a:p>
          <a:p>
            <a:r>
              <a:rPr lang="es-ES" dirty="0" smtClean="0"/>
              <a:t>"</a:t>
            </a:r>
            <a:r>
              <a:rPr lang="es-ES" b="1" dirty="0" smtClean="0"/>
              <a:t>Características Generales"</a:t>
            </a:r>
            <a:endParaRPr lang="es-ES" dirty="0" smtClean="0"/>
          </a:p>
          <a:p>
            <a:r>
              <a:rPr lang="es-ES" dirty="0" smtClean="0"/>
              <a:t>1. Son líquidas y libres de fibra.</a:t>
            </a:r>
          </a:p>
          <a:p>
            <a:r>
              <a:rPr lang="es-ES" dirty="0" smtClean="0"/>
              <a:t>2. Contienen proteínas en forma de hidrolizados que facilitan la absorción.</a:t>
            </a:r>
          </a:p>
          <a:p>
            <a:r>
              <a:rPr lang="es-ES" dirty="0" smtClean="0"/>
              <a:t>3. Los carbohidratos son </a:t>
            </a:r>
            <a:r>
              <a:rPr lang="es-ES" dirty="0" err="1" smtClean="0"/>
              <a:t>maltodetrinas</a:t>
            </a:r>
            <a:r>
              <a:rPr lang="es-ES" dirty="0" smtClean="0"/>
              <a:t> y están libres de lactosa</a:t>
            </a:r>
          </a:p>
          <a:p>
            <a:r>
              <a:rPr lang="es-ES" dirty="0" smtClean="0"/>
              <a:t>4. A dilución normal proporcionan 1kcal/ml.</a:t>
            </a:r>
          </a:p>
          <a:p>
            <a:r>
              <a:rPr lang="es-ES" dirty="0" smtClean="0"/>
              <a:t>5. Son </a:t>
            </a:r>
            <a:r>
              <a:rPr lang="es-ES" dirty="0" err="1" smtClean="0"/>
              <a:t>isoosmolares</a:t>
            </a:r>
            <a:r>
              <a:rPr lang="es-ES" dirty="0" smtClean="0"/>
              <a:t> 300 </a:t>
            </a:r>
            <a:r>
              <a:rPr lang="es-ES" dirty="0" err="1" smtClean="0"/>
              <a:t>mOsm</a:t>
            </a:r>
            <a:r>
              <a:rPr lang="es-ES" dirty="0" smtClean="0"/>
              <a:t>/kg de agua.</a:t>
            </a:r>
          </a:p>
          <a:p>
            <a:r>
              <a:rPr lang="es-ES" dirty="0" smtClean="0"/>
              <a:t>6. Son de mal olor y sabor por esta razón deben administrarse a través de un tubo.</a:t>
            </a:r>
          </a:p>
          <a:p>
            <a:r>
              <a:rPr lang="es-ES" dirty="0" smtClean="0"/>
              <a:t>7. Los electrolitos deben ajustarse a las necesidades individuales.</a:t>
            </a:r>
          </a:p>
          <a:p>
            <a:r>
              <a:rPr lang="es-ES" dirty="0" smtClean="0"/>
              <a:t>8. Son ejemplos de esta el </a:t>
            </a:r>
            <a:r>
              <a:rPr lang="es-ES" dirty="0" err="1" smtClean="0"/>
              <a:t>Osmolite</a:t>
            </a:r>
            <a:r>
              <a:rPr lang="es-ES" dirty="0" smtClean="0"/>
              <a:t> HN y el </a:t>
            </a:r>
            <a:r>
              <a:rPr lang="es-ES" dirty="0" err="1" smtClean="0"/>
              <a:t>Travasorb</a:t>
            </a:r>
            <a:r>
              <a:rPr lang="es-ES" dirty="0" smtClean="0"/>
              <a:t> MCT</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22</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La alimentación </a:t>
            </a:r>
            <a:r>
              <a:rPr lang="es-ES" dirty="0" err="1" smtClean="0"/>
              <a:t>enteral</a:t>
            </a:r>
            <a:r>
              <a:rPr lang="es-ES" dirty="0" smtClean="0"/>
              <a:t> consiste en la introducción de nutrientes a través de una Sonda colocada en la luz del aparato digestivo con la finalidad de nutrir a los pacientes que por diferentes circunstancias no alcanzan a ingerir la suficiente cantidad de alimentos para poder mantener o alcanzar un estado nutricional satisfactorio. </a:t>
            </a:r>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En el paciente critico el funcionamiento del aparato digestivo puede estar comprometido directamente por la enfermedad de fondo, por la proximidad de una cirugía abdominal o en forma secundaria a un compromiso sistémico. Estos factores determinan que un numero importante de pacientes críticos tengan una menor tolerancia a la alimentación </a:t>
            </a:r>
            <a:r>
              <a:rPr lang="es-ES" dirty="0" err="1" smtClean="0"/>
              <a:t>enteral</a:t>
            </a:r>
            <a:r>
              <a:rPr lang="es-ES" dirty="0" smtClean="0"/>
              <a:t> y que su elección requiera de un cuidado y monitoreo especial.</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a:t>
            </a:r>
            <a:r>
              <a:rPr lang="es-ES" b="1" dirty="0" smtClean="0"/>
              <a:t>Indicaciones"</a:t>
            </a:r>
            <a:endParaRPr lang="es-ES" dirty="0" smtClean="0"/>
          </a:p>
          <a:p>
            <a:r>
              <a:rPr lang="es-ES" dirty="0" smtClean="0"/>
              <a:t>Se emplean en pacientes con alteraciones moderadas de la absorción intestinal ya sea por daño de la mucosa o alteración enzimática.</a:t>
            </a:r>
          </a:p>
          <a:p>
            <a:r>
              <a:rPr lang="es-ES" dirty="0" smtClean="0"/>
              <a:t>Se consideran las siguientes indicaciones específicas:</a:t>
            </a:r>
          </a:p>
          <a:p>
            <a:r>
              <a:rPr lang="es-ES" dirty="0" smtClean="0"/>
              <a:t>1. </a:t>
            </a:r>
            <a:r>
              <a:rPr lang="es-ES" dirty="0" err="1" smtClean="0"/>
              <a:t>Desnutricion</a:t>
            </a:r>
            <a:r>
              <a:rPr lang="es-ES" dirty="0" smtClean="0"/>
              <a:t> crónica moderada con inanición prolongada, esto incluye aquellos pacientes con cifras de albúmina menores de 3 mg/dl.</a:t>
            </a:r>
          </a:p>
          <a:p>
            <a:r>
              <a:rPr lang="es-ES" dirty="0" smtClean="0"/>
              <a:t>2. Pacientes con cáncer</a:t>
            </a:r>
          </a:p>
          <a:p>
            <a:r>
              <a:rPr lang="es-ES" dirty="0" smtClean="0"/>
              <a:t>3. Pacientes neurológicos en la fase inicial de su alimentación durante la cual se emplea una terapia mixta con nutrición parenteral y en los cuales se esta tratando de acondicionar la vía </a:t>
            </a:r>
            <a:r>
              <a:rPr lang="es-ES" dirty="0" err="1" smtClean="0"/>
              <a:t>enteral</a:t>
            </a:r>
            <a:r>
              <a:rPr lang="es-ES" dirty="0" smtClean="0"/>
              <a:t> como único medio de soporte nutricional.</a:t>
            </a:r>
          </a:p>
          <a:p>
            <a:r>
              <a:rPr lang="es-ES" dirty="0" smtClean="0"/>
              <a:t>4. En pacientes en estado critico en los cuales se puede tratar de administrar en forma adicional a la vía parenteral un soporte </a:t>
            </a:r>
            <a:r>
              <a:rPr lang="es-ES" dirty="0" err="1" smtClean="0"/>
              <a:t>enteral</a:t>
            </a:r>
            <a:r>
              <a:rPr lang="es-ES" dirty="0" smtClean="0"/>
              <a:t> que contenga los nutrientes parcialmente hidrolizados que facilite la absorción.</a:t>
            </a:r>
          </a:p>
          <a:p>
            <a:r>
              <a:rPr lang="es-ES" dirty="0" smtClean="0"/>
              <a:t>5. Adaptación intestinal por </a:t>
            </a:r>
            <a:r>
              <a:rPr lang="es-ES" dirty="0" err="1" smtClean="0"/>
              <a:t>malabsorción</a:t>
            </a:r>
            <a:r>
              <a:rPr lang="es-ES" dirty="0" smtClean="0"/>
              <a:t> por resecciones intestinales parciales o por transición entre la alimentación parenteral y la vía </a:t>
            </a:r>
            <a:r>
              <a:rPr lang="es-ES" dirty="0" err="1" smtClean="0"/>
              <a:t>enteral</a:t>
            </a:r>
            <a:r>
              <a:rPr lang="es-ES" dirty="0" smtClean="0"/>
              <a:t>.</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23</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a:t>
            </a:r>
            <a:r>
              <a:rPr lang="es-ES" b="1" dirty="0" smtClean="0"/>
              <a:t>Contraindicaciones"</a:t>
            </a:r>
            <a:endParaRPr lang="es-ES" dirty="0" smtClean="0"/>
          </a:p>
          <a:p>
            <a:r>
              <a:rPr lang="es-ES" dirty="0" smtClean="0"/>
              <a:t>1. En la fase inicial del soporte nutricional de pacientes con síndrome de intestino corto.</a:t>
            </a:r>
          </a:p>
          <a:p>
            <a:r>
              <a:rPr lang="es-ES" dirty="0" smtClean="0"/>
              <a:t>2. Pancreatitis por elevado contenido de grasas</a:t>
            </a:r>
          </a:p>
          <a:p>
            <a:r>
              <a:rPr lang="es-ES" dirty="0" smtClean="0"/>
              <a:t>3. En pacientes con </a:t>
            </a:r>
            <a:r>
              <a:rPr lang="es-ES" dirty="0" err="1" smtClean="0"/>
              <a:t>malabsorción</a:t>
            </a:r>
            <a:r>
              <a:rPr lang="es-ES" dirty="0" smtClean="0"/>
              <a:t> grasa</a:t>
            </a:r>
          </a:p>
          <a:p>
            <a:r>
              <a:rPr lang="es-ES" dirty="0" smtClean="0"/>
              <a:t>4. Cuando el tracto gastrointestinal se encuentra funcionando normalmente.</a:t>
            </a:r>
          </a:p>
          <a:p>
            <a:r>
              <a:rPr lang="es-ES" dirty="0" smtClean="0"/>
              <a:t>5. En fórmula de suplemento a través de la vía oral.</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24</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Fórmulas </a:t>
            </a:r>
            <a:r>
              <a:rPr lang="es-ES" b="1" dirty="0" err="1" smtClean="0"/>
              <a:t>Semielementales</a:t>
            </a:r>
            <a:r>
              <a:rPr lang="es-ES" b="1" dirty="0" smtClean="0"/>
              <a:t> ligeramente </a:t>
            </a:r>
            <a:r>
              <a:rPr lang="es-ES" b="1" dirty="0" err="1" smtClean="0"/>
              <a:t>hiperosmolares</a:t>
            </a:r>
            <a:endParaRPr lang="es-ES" dirty="0" smtClean="0"/>
          </a:p>
          <a:p>
            <a:r>
              <a:rPr lang="es-ES" dirty="0" smtClean="0"/>
              <a:t>Son fórmulas balanceadas que presentan una distribución calórica normal, como el ENSURE. Se emplea en pacientes con deficiencias leves en la absorción, se emplean por vía oral o por tubo en forma de suplemento o como dietas líquidas.</a:t>
            </a:r>
          </a:p>
          <a:p>
            <a:r>
              <a:rPr lang="es-ES" dirty="0" smtClean="0"/>
              <a:t> </a:t>
            </a:r>
          </a:p>
          <a:p>
            <a:r>
              <a:rPr lang="es-ES" b="1" dirty="0" smtClean="0"/>
              <a:t>"Características Generales"</a:t>
            </a:r>
            <a:endParaRPr lang="es-ES" dirty="0" smtClean="0"/>
          </a:p>
          <a:p>
            <a:r>
              <a:rPr lang="es-ES" dirty="0" smtClean="0"/>
              <a:t>1. Son liquidas y libres de fibra</a:t>
            </a:r>
          </a:p>
          <a:p>
            <a:r>
              <a:rPr lang="es-ES" dirty="0" smtClean="0"/>
              <a:t>2. Contienen hidrolizados de proteína de soya y de caseína que representan el 14% del valor calórico total.</a:t>
            </a:r>
          </a:p>
          <a:p>
            <a:r>
              <a:rPr lang="es-ES" dirty="0" smtClean="0"/>
              <a:t>3. Los lípidos son triglicéridos de cadena larga derivados del aceite de maíz y constituyen el 30% del valor calórico total.</a:t>
            </a:r>
          </a:p>
          <a:p>
            <a:r>
              <a:rPr lang="es-ES" dirty="0" smtClean="0"/>
              <a:t>4. Los carbohidratos son hidrolizados de almidón de maíz y sacarosa y son libres de lactosa. Este nutriente representa el 50% del valor calórico total.</a:t>
            </a:r>
          </a:p>
          <a:p>
            <a:r>
              <a:rPr lang="es-ES" dirty="0" smtClean="0"/>
              <a:t>5. Son ligeramente </a:t>
            </a:r>
            <a:r>
              <a:rPr lang="es-ES" dirty="0" err="1" smtClean="0"/>
              <a:t>hiperosmolares</a:t>
            </a:r>
            <a:r>
              <a:rPr lang="es-ES" dirty="0" smtClean="0"/>
              <a:t> 450 </a:t>
            </a:r>
            <a:r>
              <a:rPr lang="es-ES" dirty="0" err="1" smtClean="0"/>
              <a:t>mOsm</a:t>
            </a:r>
            <a:r>
              <a:rPr lang="es-ES" dirty="0" smtClean="0"/>
              <a:t>/kg de agua.</a:t>
            </a:r>
          </a:p>
          <a:p>
            <a:r>
              <a:rPr lang="es-ES" dirty="0" smtClean="0"/>
              <a:t>6. Poseen una densidad calórica de 1 </a:t>
            </a:r>
            <a:r>
              <a:rPr lang="es-ES" dirty="0" err="1" smtClean="0"/>
              <a:t>kcal</a:t>
            </a:r>
            <a:r>
              <a:rPr lang="es-ES" dirty="0" smtClean="0"/>
              <a:t>/ml.</a:t>
            </a:r>
          </a:p>
          <a:p>
            <a:r>
              <a:rPr lang="es-ES" dirty="0" smtClean="0"/>
              <a:t>7. En cantidades adecuadas proveen vitaminas y minerales suficientes para el adulto sin embargo se recomienda realizar controles que determinen las necesidades individuales de cada paciente.</a:t>
            </a:r>
          </a:p>
          <a:p>
            <a:r>
              <a:rPr lang="es-ES" dirty="0" smtClean="0"/>
              <a:t>8. Requieren funciones proteolíticas y </a:t>
            </a:r>
            <a:r>
              <a:rPr lang="es-ES" dirty="0" err="1" smtClean="0"/>
              <a:t>lipolíticas</a:t>
            </a:r>
            <a:r>
              <a:rPr lang="es-ES" dirty="0" smtClean="0"/>
              <a:t> normales o ligeramente disminuidas.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25</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Fórmulas </a:t>
            </a:r>
            <a:r>
              <a:rPr lang="es-ES" b="1" dirty="0" err="1" smtClean="0"/>
              <a:t>Semielementales</a:t>
            </a:r>
            <a:r>
              <a:rPr lang="es-ES" b="1" dirty="0" smtClean="0"/>
              <a:t> ligeramente </a:t>
            </a:r>
            <a:r>
              <a:rPr lang="es-ES" b="1" dirty="0" err="1" smtClean="0"/>
              <a:t>hiperosmolares</a:t>
            </a:r>
            <a:endParaRPr lang="es-ES" dirty="0" smtClean="0"/>
          </a:p>
          <a:p>
            <a:r>
              <a:rPr lang="es-ES" dirty="0" smtClean="0"/>
              <a:t>Son fórmulas balanceadas que presentan una distribución calórica normal, como el ENSURE. Se emplea en pacientes con deficiencias leves en la absorción, se emplean por vía oral o por tubo en forma de suplemento o como dietas líquidas.</a:t>
            </a:r>
          </a:p>
          <a:p>
            <a:r>
              <a:rPr lang="es-ES" dirty="0" smtClean="0"/>
              <a:t> </a:t>
            </a:r>
          </a:p>
          <a:p>
            <a:r>
              <a:rPr lang="es-ES" b="1" dirty="0" smtClean="0"/>
              <a:t>"Características Generales"</a:t>
            </a:r>
            <a:endParaRPr lang="es-ES" dirty="0" smtClean="0"/>
          </a:p>
          <a:p>
            <a:r>
              <a:rPr lang="es-ES" dirty="0" smtClean="0"/>
              <a:t>1. Son liquidas y libres de fibra</a:t>
            </a:r>
          </a:p>
          <a:p>
            <a:r>
              <a:rPr lang="es-ES" dirty="0" smtClean="0"/>
              <a:t>2. Contienen hidrolizados de proteína de soya y de caseína que representan el 14% del valor calórico total.</a:t>
            </a:r>
          </a:p>
          <a:p>
            <a:r>
              <a:rPr lang="es-ES" dirty="0" smtClean="0"/>
              <a:t>3. Los lípidos son triglicéridos de cadena larga derivados del aceite de maíz y constituyen el 30% del valor calórico total.</a:t>
            </a:r>
          </a:p>
          <a:p>
            <a:r>
              <a:rPr lang="es-ES" dirty="0" smtClean="0"/>
              <a:t>4. Los carbohidratos son hidrolizados de almidón de maíz y sacarosa y son libres de lactosa. Este nutriente representa el 50% del valor calórico total.</a:t>
            </a:r>
          </a:p>
          <a:p>
            <a:r>
              <a:rPr lang="es-ES" dirty="0" smtClean="0"/>
              <a:t>5. Son ligeramente </a:t>
            </a:r>
            <a:r>
              <a:rPr lang="es-ES" dirty="0" err="1" smtClean="0"/>
              <a:t>hiperosmolares</a:t>
            </a:r>
            <a:r>
              <a:rPr lang="es-ES" dirty="0" smtClean="0"/>
              <a:t> 450 </a:t>
            </a:r>
            <a:r>
              <a:rPr lang="es-ES" dirty="0" err="1" smtClean="0"/>
              <a:t>mOsm</a:t>
            </a:r>
            <a:r>
              <a:rPr lang="es-ES" dirty="0" smtClean="0"/>
              <a:t>/kg de agua.</a:t>
            </a:r>
          </a:p>
          <a:p>
            <a:r>
              <a:rPr lang="es-ES" dirty="0" smtClean="0"/>
              <a:t>6. Poseen una densidad calórica de 1 </a:t>
            </a:r>
            <a:r>
              <a:rPr lang="es-ES" dirty="0" err="1" smtClean="0"/>
              <a:t>kcal</a:t>
            </a:r>
            <a:r>
              <a:rPr lang="es-ES" dirty="0" smtClean="0"/>
              <a:t>/ml.</a:t>
            </a:r>
          </a:p>
          <a:p>
            <a:r>
              <a:rPr lang="es-ES" dirty="0" smtClean="0"/>
              <a:t>7. En cantidades adecuadas proveen vitaminas y minerales suficientes para el adulto sin embargo se recomienda realizar controles que determinen las necesidades individuales de cada paciente.</a:t>
            </a:r>
          </a:p>
          <a:p>
            <a:r>
              <a:rPr lang="es-ES" dirty="0" smtClean="0"/>
              <a:t>8. Requieren funciones proteolíticas y </a:t>
            </a:r>
            <a:r>
              <a:rPr lang="es-ES" dirty="0" err="1" smtClean="0"/>
              <a:t>lipolíticas</a:t>
            </a:r>
            <a:r>
              <a:rPr lang="es-ES" dirty="0" smtClean="0"/>
              <a:t> normales o ligeramente disminuidas.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26</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a:t>
            </a:r>
            <a:r>
              <a:rPr lang="es-ES" b="1" dirty="0" smtClean="0"/>
              <a:t>Indicaciones"</a:t>
            </a:r>
            <a:endParaRPr lang="es-ES" dirty="0" smtClean="0"/>
          </a:p>
          <a:p>
            <a:r>
              <a:rPr lang="es-ES" dirty="0" smtClean="0"/>
              <a:t>Se pueden emplear como suplemento o como dietas liquidas balanceadas en alteraciones que conserven total o parcialmente las funciones proteolíticas o </a:t>
            </a:r>
            <a:r>
              <a:rPr lang="es-ES" dirty="0" err="1" smtClean="0"/>
              <a:t>lipolíticas</a:t>
            </a:r>
            <a:r>
              <a:rPr lang="es-ES" dirty="0" smtClean="0"/>
              <a:t> en forma de suplemento o como dietas líquidas balanceadas por periodos de tiempo prolongados.</a:t>
            </a:r>
          </a:p>
          <a:p>
            <a:r>
              <a:rPr lang="es-ES" dirty="0" smtClean="0"/>
              <a:t>Están indicadas sus usos en pacientes que padecen de cáncer, pancreatitis crónica, en las últimas etapas de soporte nutricional en pacientes neurológicos, en desnutrición leve o moderada, en pacientes de la tercera edad y en cirugías maxilofaciales.</a:t>
            </a:r>
          </a:p>
          <a:p>
            <a:r>
              <a:rPr lang="es-ES" dirty="0" smtClean="0"/>
              <a:t> </a:t>
            </a:r>
          </a:p>
          <a:p>
            <a:r>
              <a:rPr lang="es-ES" dirty="0" smtClean="0"/>
              <a:t>"</a:t>
            </a:r>
            <a:r>
              <a:rPr lang="es-ES" b="1" dirty="0" smtClean="0"/>
              <a:t>Contraindicaciones"</a:t>
            </a:r>
            <a:endParaRPr lang="es-ES" dirty="0" smtClean="0"/>
          </a:p>
          <a:p>
            <a:r>
              <a:rPr lang="es-ES" dirty="0" smtClean="0"/>
              <a:t>Se deben emplear con mucha cautela en pacientes diabéticos en los cuales se recomienda hacer una dilución de la formula al 50 o 75% y complementarla con módulos de proteína y grasa para completar el valor proteico y calórico total. No deben emplearse en pacientes con fístulas intestinales altas o de alto debito a menos que se pueda localizar la sonda de alimentación por debajo de la lesión.</a:t>
            </a:r>
          </a:p>
          <a:p>
            <a:r>
              <a:rPr lang="es-ES" dirty="0" smtClean="0"/>
              <a:t>Están contraindicadas su uso en las fases </a:t>
            </a:r>
            <a:r>
              <a:rPr lang="es-ES" dirty="0" err="1" smtClean="0"/>
              <a:t>iniciales</a:t>
            </a:r>
            <a:r>
              <a:rPr lang="es-ES" dirty="0" smtClean="0"/>
              <a:t> del síndrome de intestino corto y en el soporte nutricional inicial de una pancreatitis.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27</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 </a:t>
            </a:r>
          </a:p>
          <a:p>
            <a:r>
              <a:rPr lang="es-ES" dirty="0" smtClean="0"/>
              <a:t>"</a:t>
            </a:r>
            <a:r>
              <a:rPr lang="es-ES" b="1" dirty="0" smtClean="0"/>
              <a:t>Contraindicaciones"</a:t>
            </a:r>
            <a:endParaRPr lang="es-ES" dirty="0" smtClean="0"/>
          </a:p>
          <a:p>
            <a:r>
              <a:rPr lang="es-ES" dirty="0" smtClean="0"/>
              <a:t>Se deben emplear con mucha cautela en pacientes diabéticos en los cuales se recomienda hacer una dilución de la formula al 50 o 75% y complementarla con módulos de proteína y grasa para completar el valor proteico y calórico total. No deben emplearse en pacientes con fístulas intestinales altas o de alto debito a menos que se pueda localizar la sonda de alimentación por debajo de la lesión.</a:t>
            </a:r>
          </a:p>
          <a:p>
            <a:r>
              <a:rPr lang="es-ES" dirty="0" smtClean="0"/>
              <a:t>Están contraindicadas su uso en las fases </a:t>
            </a:r>
            <a:r>
              <a:rPr lang="es-ES" dirty="0" err="1" smtClean="0"/>
              <a:t>iniciales</a:t>
            </a:r>
            <a:r>
              <a:rPr lang="es-ES" dirty="0" smtClean="0"/>
              <a:t> del síndrome de intestino corto y en el soporte nutricional inicial de una pancreatitis.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28</a:t>
            </a:fld>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Fórmulas Nutricionales con adición de fibra</a:t>
            </a:r>
            <a:endParaRPr lang="es-ES" dirty="0" smtClean="0"/>
          </a:p>
          <a:p>
            <a:r>
              <a:rPr lang="es-ES" dirty="0" smtClean="0"/>
              <a:t>Se dispone de dos tipos comerciales que contiene adición de fibra y son el </a:t>
            </a:r>
            <a:r>
              <a:rPr lang="es-ES" dirty="0" err="1" smtClean="0"/>
              <a:t>Jevity</a:t>
            </a:r>
            <a:r>
              <a:rPr lang="es-ES" dirty="0" smtClean="0"/>
              <a:t> y el ENSURE F. A pesar de encontrarse en una clasificación diferente por presentar este componente adicional se deben de colocar dentro de los grupos anteriormente mencionados que los clasifican de acuerdo con su facilidad de absorción por el nivel de hidrólisis que presentan los diferentes nutrientes.</a:t>
            </a:r>
          </a:p>
          <a:p>
            <a:r>
              <a:rPr lang="es-ES" dirty="0" smtClean="0"/>
              <a:t>Normalmente la fibra alcanza el colon donde las bacterias de la flora la degradan en mayor o menor grado produciendo ácidos grasos de cadena corta, anhídrido carbónico, hidrógeno, metano y agua. Algunos de estos productos son esenciales para un correcto funcionamiento </a:t>
            </a:r>
            <a:r>
              <a:rPr lang="es-ES" dirty="0" err="1" smtClean="0"/>
              <a:t>colónico</a:t>
            </a:r>
            <a:r>
              <a:rPr lang="es-ES" dirty="0" smtClean="0"/>
              <a:t>, un ejemplo los ácidos grasos de cadena corta como el butirato son </a:t>
            </a:r>
            <a:r>
              <a:rPr lang="es-ES" dirty="0" err="1" smtClean="0"/>
              <a:t>metabolitos</a:t>
            </a:r>
            <a:r>
              <a:rPr lang="es-ES" dirty="0" smtClean="0"/>
              <a:t> preferenciales de la célula </a:t>
            </a:r>
            <a:r>
              <a:rPr lang="es-ES" dirty="0" err="1" smtClean="0"/>
              <a:t>colónica</a:t>
            </a:r>
            <a:r>
              <a:rPr lang="es-ES" dirty="0" smtClean="0"/>
              <a:t> y ejercen un efecto trófico sobre la mucosa del colon, el agregado de fibra a la dieta reduce la </a:t>
            </a:r>
            <a:r>
              <a:rPr lang="es-ES" dirty="0" err="1" smtClean="0"/>
              <a:t>traslocación</a:t>
            </a:r>
            <a:r>
              <a:rPr lang="es-ES" dirty="0" smtClean="0"/>
              <a:t> bacteriana secundaria a la utilización de dietas liquidas en animales de experimentación.</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29</a:t>
            </a:fld>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Fórmulas Nutricionales con adición de fibra</a:t>
            </a:r>
            <a:endParaRPr lang="es-ES" dirty="0" smtClean="0"/>
          </a:p>
          <a:p>
            <a:r>
              <a:rPr lang="es-ES" dirty="0" smtClean="0"/>
              <a:t>En la práctica clínica la inclusión de fibra en la formulación </a:t>
            </a:r>
            <a:r>
              <a:rPr lang="es-ES" dirty="0" err="1" smtClean="0"/>
              <a:t>enteral</a:t>
            </a:r>
            <a:r>
              <a:rPr lang="es-ES" dirty="0" smtClean="0"/>
              <a:t> tiende a reducir la incidencia tanto de diarrea como de constipación y a corregir las alteraciones en la composición fecal observadas durante el consumo de dietas liquidas sin fibra, sin embargo su indicación y sus efectos colaterales en el paciente critico todavía no están totalmente claros.</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30</a:t>
            </a:fld>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clasifican dentro de este grupo aquellas formulas en las cuales los nutrientes no se encuentran previamente hidrolizados y por lo tanto requieren de una función proteolítica y </a:t>
            </a:r>
            <a:r>
              <a:rPr lang="es-ES" dirty="0" err="1" smtClean="0"/>
              <a:t>lipolítica</a:t>
            </a:r>
            <a:r>
              <a:rPr lang="es-ES" dirty="0" smtClean="0"/>
              <a:t> normal, además requieren de una superficie de absorción intestinal completa ya que contienen lactosa y son </a:t>
            </a:r>
            <a:r>
              <a:rPr lang="es-ES" dirty="0" err="1" smtClean="0"/>
              <a:t>hiperosmolares</a:t>
            </a:r>
            <a:r>
              <a:rPr lang="es-ES" dirty="0" smtClean="0"/>
              <a:t>, se deben emplear como suplementos en individuos sanos.</a:t>
            </a:r>
          </a:p>
          <a:p>
            <a:r>
              <a:rPr lang="es-ES" dirty="0" smtClean="0"/>
              <a:t>Son ejemplos de esta fórmula el </a:t>
            </a:r>
            <a:r>
              <a:rPr lang="es-ES" dirty="0" err="1" smtClean="0"/>
              <a:t>Complan</a:t>
            </a:r>
            <a:r>
              <a:rPr lang="es-ES" dirty="0" smtClean="0"/>
              <a:t>.</a:t>
            </a:r>
          </a:p>
          <a:p>
            <a:r>
              <a:rPr lang="es-ES" dirty="0" smtClean="0"/>
              <a:t>"Características Generales"</a:t>
            </a:r>
          </a:p>
          <a:p>
            <a:r>
              <a:rPr lang="es-ES" dirty="0" smtClean="0"/>
              <a:t>1. Son líquidas y libres de fibra</a:t>
            </a:r>
          </a:p>
          <a:p>
            <a:r>
              <a:rPr lang="es-ES" dirty="0" smtClean="0"/>
              <a:t>2. La proteína se encuentra entera en cantidades alrededor del 20%</a:t>
            </a:r>
          </a:p>
          <a:p>
            <a:r>
              <a:rPr lang="es-ES" dirty="0" smtClean="0"/>
              <a:t>3. Los carbohidratos constituyen entre el 55 y 65% de las calorías totales en forma de lactosa, sacarosa y </a:t>
            </a:r>
            <a:r>
              <a:rPr lang="es-ES" dirty="0" err="1" smtClean="0"/>
              <a:t>maltodextrinas</a:t>
            </a:r>
            <a:r>
              <a:rPr lang="es-ES" dirty="0" smtClean="0"/>
              <a:t>.</a:t>
            </a:r>
          </a:p>
          <a:p>
            <a:r>
              <a:rPr lang="es-ES" dirty="0" smtClean="0"/>
              <a:t>4. El </a:t>
            </a:r>
            <a:r>
              <a:rPr lang="es-ES" dirty="0" err="1" smtClean="0"/>
              <a:t>Complan</a:t>
            </a:r>
            <a:r>
              <a:rPr lang="es-ES" dirty="0" smtClean="0"/>
              <a:t> tiene triglicéridos de cadena larga saturados e insaturados en un 33%.</a:t>
            </a:r>
          </a:p>
          <a:p>
            <a:r>
              <a:rPr lang="es-ES" dirty="0" smtClean="0"/>
              <a:t>5. La densidad calórica depende de la dilución que se emplee.</a:t>
            </a:r>
          </a:p>
          <a:p>
            <a:r>
              <a:rPr lang="es-ES" dirty="0" smtClean="0"/>
              <a:t>6. Requieren una función proteolítica y </a:t>
            </a:r>
            <a:r>
              <a:rPr lang="es-ES" dirty="0" err="1" smtClean="0"/>
              <a:t>lipolítica</a:t>
            </a:r>
            <a:r>
              <a:rPr lang="es-ES" dirty="0" smtClean="0"/>
              <a:t> normal con un tracto gastrointestinal completo.</a:t>
            </a:r>
          </a:p>
          <a:p>
            <a:r>
              <a:rPr lang="es-ES" dirty="0" smtClean="0"/>
              <a:t> </a:t>
            </a:r>
          </a:p>
          <a:p>
            <a:r>
              <a:rPr lang="es-ES" dirty="0" smtClean="0"/>
              <a:t>"</a:t>
            </a:r>
            <a:r>
              <a:rPr lang="es-ES" b="1" dirty="0" smtClean="0"/>
              <a:t>Indicación y Contraindicación"</a:t>
            </a:r>
            <a:endParaRPr lang="es-ES" dirty="0" smtClean="0"/>
          </a:p>
          <a:p>
            <a:r>
              <a:rPr lang="es-ES" dirty="0" smtClean="0"/>
              <a:t>Como se mencionó anteriormente deben emplearse básicamente como suplemento para aumentar el contenido calórico y nutricional de la dieta, para deportistas o para personas que deseen aumentar de peso.</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31</a:t>
            </a:fld>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clasifican dentro de este grupo aquellas formulas en las cuales los nutrientes no se encuentran previamente hidrolizados y por lo tanto requieren de una función proteolítica y </a:t>
            </a:r>
            <a:r>
              <a:rPr lang="es-ES" dirty="0" err="1" smtClean="0"/>
              <a:t>lipolítica</a:t>
            </a:r>
            <a:r>
              <a:rPr lang="es-ES" dirty="0" smtClean="0"/>
              <a:t> normal, además requieren de una superficie de absorción intestinal completa ya que contienen lactosa y son </a:t>
            </a:r>
            <a:r>
              <a:rPr lang="es-ES" dirty="0" err="1" smtClean="0"/>
              <a:t>hiperosmolares</a:t>
            </a:r>
            <a:r>
              <a:rPr lang="es-ES" dirty="0" smtClean="0"/>
              <a:t>, se deben emplear como suplementos en individuos sanos.</a:t>
            </a:r>
          </a:p>
          <a:p>
            <a:r>
              <a:rPr lang="es-ES" dirty="0" smtClean="0"/>
              <a:t>Son ejemplos de esta fórmula el </a:t>
            </a:r>
            <a:r>
              <a:rPr lang="es-ES" dirty="0" err="1" smtClean="0"/>
              <a:t>Complan</a:t>
            </a:r>
            <a:r>
              <a:rPr lang="es-ES" dirty="0" smtClean="0"/>
              <a:t>.</a:t>
            </a:r>
          </a:p>
          <a:p>
            <a:r>
              <a:rPr lang="es-ES" dirty="0" smtClean="0"/>
              <a:t>"Características Generales"</a:t>
            </a:r>
          </a:p>
          <a:p>
            <a:r>
              <a:rPr lang="es-ES" dirty="0" smtClean="0"/>
              <a:t>1. Son líquidas y libres de fibra</a:t>
            </a:r>
          </a:p>
          <a:p>
            <a:r>
              <a:rPr lang="es-ES" dirty="0" smtClean="0"/>
              <a:t>2. La proteína se encuentra entera en cantidades alrededor del 20%</a:t>
            </a:r>
          </a:p>
          <a:p>
            <a:r>
              <a:rPr lang="es-ES" dirty="0" smtClean="0"/>
              <a:t>3. Los carbohidratos constituyen entre el 55 y 65% de las calorías totales en forma de lactosa, sacarosa y </a:t>
            </a:r>
            <a:r>
              <a:rPr lang="es-ES" dirty="0" err="1" smtClean="0"/>
              <a:t>maltodextrinas</a:t>
            </a:r>
            <a:r>
              <a:rPr lang="es-ES" dirty="0" smtClean="0"/>
              <a:t>.</a:t>
            </a:r>
          </a:p>
          <a:p>
            <a:r>
              <a:rPr lang="es-ES" dirty="0" smtClean="0"/>
              <a:t>4. El </a:t>
            </a:r>
            <a:r>
              <a:rPr lang="es-ES" dirty="0" err="1" smtClean="0"/>
              <a:t>Complan</a:t>
            </a:r>
            <a:r>
              <a:rPr lang="es-ES" dirty="0" smtClean="0"/>
              <a:t> tiene triglicéridos de cadena larga saturados e insaturados en un 33%.</a:t>
            </a:r>
          </a:p>
          <a:p>
            <a:r>
              <a:rPr lang="es-ES" dirty="0" smtClean="0"/>
              <a:t>5. La densidad calórica depende de la dilución que se emplee.</a:t>
            </a:r>
          </a:p>
          <a:p>
            <a:r>
              <a:rPr lang="es-ES" dirty="0" smtClean="0"/>
              <a:t>6. Requieren una función proteolítica y </a:t>
            </a:r>
            <a:r>
              <a:rPr lang="es-ES" dirty="0" err="1" smtClean="0"/>
              <a:t>lipolítica</a:t>
            </a:r>
            <a:r>
              <a:rPr lang="es-ES" dirty="0" smtClean="0"/>
              <a:t> normal con un tracto gastrointestinal completo.</a:t>
            </a:r>
          </a:p>
          <a:p>
            <a:r>
              <a:rPr lang="es-ES" dirty="0" smtClean="0"/>
              <a:t> </a:t>
            </a:r>
          </a:p>
          <a:p>
            <a:r>
              <a:rPr lang="es-ES" dirty="0" smtClean="0"/>
              <a:t>"</a:t>
            </a:r>
            <a:r>
              <a:rPr lang="es-ES" b="1" dirty="0" smtClean="0"/>
              <a:t>Indicación y Contraindicación"</a:t>
            </a:r>
            <a:endParaRPr lang="es-ES" dirty="0" smtClean="0"/>
          </a:p>
          <a:p>
            <a:r>
              <a:rPr lang="es-ES" dirty="0" smtClean="0"/>
              <a:t>Como se mencionó anteriormente deben emplearse básicamente como suplemento para aumentar el contenido calórico y nutricional de la dieta, para deportistas o para personas que deseen aumentar de peso.</a:t>
            </a:r>
          </a:p>
          <a:p>
            <a:r>
              <a:rPr lang="es-ES" smtClean="0"/>
              <a:t> </a:t>
            </a:r>
          </a:p>
          <a:p>
            <a:endParaRPr lang="es-ES"/>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En los pacientes críticamente enfermos son sumamente frecuentes las alteraciones funcionales y estructurales del aparato digestivo, por otra parte el tubo digestivo tiene en su luz noxas que de ser absorbidas pueden producir un daño local o sistémico, por lo mismo el mantenimiento de su capacidad de barrera del intestino es una función primordial, la falla intestinal no solo determina la aparición de una mala tolerancia </a:t>
            </a:r>
            <a:r>
              <a:rPr lang="es-ES" dirty="0" err="1" smtClean="0"/>
              <a:t>enteral</a:t>
            </a:r>
            <a:r>
              <a:rPr lang="es-ES" dirty="0" smtClean="0"/>
              <a:t> sino que también es la responsable del paso de los gérmenes y toxinas desde la luz del intestino hacia el resto del organismo causando de esta forma </a:t>
            </a:r>
            <a:r>
              <a:rPr lang="es-ES" dirty="0" err="1" smtClean="0"/>
              <a:t>endotoxemia</a:t>
            </a:r>
            <a:r>
              <a:rPr lang="es-ES" dirty="0" smtClean="0"/>
              <a:t> y </a:t>
            </a:r>
            <a:r>
              <a:rPr lang="es-ES" dirty="0" err="1" smtClean="0"/>
              <a:t>sepsis</a:t>
            </a:r>
            <a:r>
              <a:rPr lang="es-ES" dirty="0" smtClean="0"/>
              <a:t> de origen intestinal conocida también como </a:t>
            </a:r>
            <a:r>
              <a:rPr lang="es-ES" dirty="0" err="1" smtClean="0"/>
              <a:t>traslocación</a:t>
            </a:r>
            <a:r>
              <a:rPr lang="es-ES" dirty="0" smtClean="0"/>
              <a:t> de gérmenes y bacterias. </a:t>
            </a:r>
          </a:p>
          <a:p>
            <a:r>
              <a:rPr lang="es-ES" dirty="0" smtClean="0"/>
              <a:t>Esta teoría tiene cada vez mayor apoyo y nos indica fuertemente el papel protagónico que desempeña el intestino en la iniciación y el mantenimiento de la infección y el shock del paciente crítico.</a:t>
            </a:r>
          </a:p>
          <a:p>
            <a:r>
              <a:rPr lang="es-ES" dirty="0" smtClean="0"/>
              <a:t>La alimentación </a:t>
            </a:r>
            <a:r>
              <a:rPr lang="es-ES" dirty="0" err="1" smtClean="0"/>
              <a:t>enteral</a:t>
            </a:r>
            <a:r>
              <a:rPr lang="es-ES" dirty="0" smtClean="0"/>
              <a:t> actualmente se acepta su acción trófica sobre el aparato digestivo o a través de otros mecanismos aun no aclarados totalmente y es útil la utilización de la alimentación </a:t>
            </a:r>
            <a:r>
              <a:rPr lang="es-ES" dirty="0" err="1" smtClean="0"/>
              <a:t>enteral</a:t>
            </a:r>
            <a:r>
              <a:rPr lang="es-ES" dirty="0" smtClean="0"/>
              <a:t> en el paciente critico para prevenir o reducir las alteraciones de barrera, por esta razón se sugiere que la iniciación precoz de la alimentación </a:t>
            </a:r>
            <a:r>
              <a:rPr lang="es-ES" dirty="0" err="1" smtClean="0"/>
              <a:t>enteral</a:t>
            </a:r>
            <a:r>
              <a:rPr lang="es-ES" dirty="0" smtClean="0"/>
              <a:t> en el paciente critico junto con la incorporación de nutrientes tales como </a:t>
            </a:r>
            <a:r>
              <a:rPr lang="es-ES" dirty="0" err="1" smtClean="0"/>
              <a:t>arginina</a:t>
            </a:r>
            <a:r>
              <a:rPr lang="es-ES" dirty="0" smtClean="0"/>
              <a:t>, </a:t>
            </a:r>
            <a:r>
              <a:rPr lang="es-ES" dirty="0" err="1" smtClean="0"/>
              <a:t>glutamina</a:t>
            </a:r>
            <a:r>
              <a:rPr lang="es-ES" dirty="0" smtClean="0"/>
              <a:t>, ácidos grasos omega tres y nucleótidos de </a:t>
            </a:r>
            <a:r>
              <a:rPr lang="es-ES" dirty="0" err="1" smtClean="0"/>
              <a:t>Rna</a:t>
            </a:r>
            <a:r>
              <a:rPr lang="es-ES" dirty="0" smtClean="0"/>
              <a:t> podrían mejorar aun más los beneficios de la alimentación </a:t>
            </a:r>
            <a:r>
              <a:rPr lang="es-ES" dirty="0" err="1" smtClean="0"/>
              <a:t>enteral</a:t>
            </a:r>
            <a:r>
              <a:rPr lang="es-ES" dirty="0" smtClean="0"/>
              <a:t> sobre el aparato digestivo y modular la respuesta inmunológica e inflamatoria del paciente crítico.</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4</a:t>
            </a:fld>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denominan así aquellas fórmulas que son fuente exclusiva de un nutriente y se emplean para elevar el contenido del mismo dentro de una fórmula ya preparada como suplemento específico de un nutriente y para diseñar una alimentación </a:t>
            </a:r>
            <a:r>
              <a:rPr lang="es-ES" dirty="0" err="1" smtClean="0"/>
              <a:t>enteral</a:t>
            </a:r>
            <a:r>
              <a:rPr lang="es-ES" dirty="0" smtClean="0"/>
              <a:t> líquida de acuerdo con las necesidades individuales.</a:t>
            </a:r>
          </a:p>
          <a:p>
            <a:r>
              <a:rPr lang="es-ES" dirty="0" smtClean="0"/>
              <a:t>Existen módulos de proteínas, grasas y de carbohidratos como también de vitaminas, minerales y elementos trazas.</a:t>
            </a:r>
          </a:p>
          <a:p>
            <a:r>
              <a:rPr lang="es-ES" dirty="0" smtClean="0"/>
              <a:t>Los módulos de proteínas están hechos a base de </a:t>
            </a:r>
            <a:r>
              <a:rPr lang="es-ES" dirty="0" err="1" smtClean="0"/>
              <a:t>caseinato</a:t>
            </a:r>
            <a:r>
              <a:rPr lang="es-ES" dirty="0" smtClean="0"/>
              <a:t> de calcio o hidrolizados de suero entre un 75 y 90% y contamos con el </a:t>
            </a:r>
            <a:r>
              <a:rPr lang="es-ES" dirty="0" err="1" smtClean="0"/>
              <a:t>Casec</a:t>
            </a:r>
            <a:r>
              <a:rPr lang="es-ES" dirty="0" smtClean="0"/>
              <a:t>, </a:t>
            </a:r>
            <a:r>
              <a:rPr lang="es-ES" dirty="0" err="1" smtClean="0"/>
              <a:t>Promod</a:t>
            </a:r>
            <a:r>
              <a:rPr lang="es-ES" dirty="0" smtClean="0"/>
              <a:t>; contienen un mínimo de grasa.</a:t>
            </a:r>
          </a:p>
          <a:p>
            <a:r>
              <a:rPr lang="es-ES" dirty="0" smtClean="0"/>
              <a:t>Los módulos de grasa pueden ser los mismos aceites vegetales que van a proporcionar triglicéridos de cadena larga como el MCT OIL el cual es fuente de triglicéridos de cadena media (aceite de coco) con un equivalente calórico de 8,3 </a:t>
            </a:r>
            <a:r>
              <a:rPr lang="es-ES" dirty="0" err="1" smtClean="0"/>
              <a:t>kcal</a:t>
            </a:r>
            <a:r>
              <a:rPr lang="es-ES" dirty="0" smtClean="0"/>
              <a:t>/ml.</a:t>
            </a:r>
          </a:p>
          <a:p>
            <a:r>
              <a:rPr lang="es-ES" dirty="0" smtClean="0"/>
              <a:t>Los módulos de carbohidratos son </a:t>
            </a:r>
            <a:r>
              <a:rPr lang="es-ES" dirty="0" err="1" smtClean="0"/>
              <a:t>maltodextrinas</a:t>
            </a:r>
            <a:r>
              <a:rPr lang="es-ES" dirty="0" smtClean="0"/>
              <a:t>, existe también la glucosa como tal o el </a:t>
            </a:r>
            <a:r>
              <a:rPr lang="es-ES" dirty="0" err="1" smtClean="0"/>
              <a:t>Glucodin</a:t>
            </a:r>
            <a:r>
              <a:rPr lang="es-ES" dirty="0" smtClean="0"/>
              <a:t> cuyo equivalente calórico es de 3,4kcal/gr.</a:t>
            </a:r>
          </a:p>
          <a:p>
            <a:r>
              <a:rPr lang="es-ES" dirty="0" smtClean="0"/>
              <a:t> </a:t>
            </a:r>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33</a:t>
            </a:fld>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r>
              <a:rPr lang="es-ES" b="1" dirty="0" smtClean="0"/>
              <a:t>Fórmulas Especiales</a:t>
            </a:r>
            <a:endParaRPr lang="es-ES" dirty="0" smtClean="0"/>
          </a:p>
          <a:p>
            <a:r>
              <a:rPr lang="es-ES" dirty="0" smtClean="0"/>
              <a:t>Existen fórmulas con características especiales que son empleadas en patologías específicas como son la insuficiencia renal, hepática o respiratoria.</a:t>
            </a:r>
          </a:p>
          <a:p>
            <a:r>
              <a:rPr lang="es-ES" dirty="0" smtClean="0"/>
              <a:t>Para aquellos pacientes con insuficiencia renal se han indicado fórmulas que contienen una distribución de aminoácidos esenciales y algunos no esenciales correspondientes al 6,9%, </a:t>
            </a:r>
            <a:r>
              <a:rPr lang="es-ES" dirty="0" err="1" smtClean="0"/>
              <a:t>oligosacaridos</a:t>
            </a:r>
            <a:r>
              <a:rPr lang="es-ES" dirty="0" smtClean="0"/>
              <a:t> 81,1% y triglicéridos de cadena media y larga 18,6% en una proporción </a:t>
            </a:r>
            <a:r>
              <a:rPr lang="es-ES" u="sng" dirty="0" smtClean="0"/>
              <a:t>De 70:30.</a:t>
            </a:r>
            <a:r>
              <a:rPr lang="es-ES" dirty="0" smtClean="0"/>
              <a:t> Es una fórmula elemental </a:t>
            </a:r>
            <a:r>
              <a:rPr lang="es-ES" dirty="0" err="1" smtClean="0"/>
              <a:t>hiperosmolar</a:t>
            </a:r>
            <a:r>
              <a:rPr lang="es-ES" dirty="0" smtClean="0"/>
              <a:t> (590mOsm/kg de agua) con una densidad calórica equivalente a 1,35 </a:t>
            </a:r>
            <a:r>
              <a:rPr lang="es-ES" dirty="0" err="1" smtClean="0"/>
              <a:t>kcal</a:t>
            </a:r>
            <a:r>
              <a:rPr lang="es-ES" dirty="0" smtClean="0"/>
              <a:t>/ml a dilución normal, es libre de electrolitos y de vitaminas liposolubles, se pueden agregar saborizantes.</a:t>
            </a:r>
          </a:p>
          <a:p>
            <a:r>
              <a:rPr lang="es-ES" dirty="0" smtClean="0"/>
              <a:t>Las fórmulas especiales hepáticas se utilizan en pacientes con falla hepática, es una fórmula elemental con un alto contenido de aminoácidos ramificados y un bajo contenido de aromáticos, con calorías no proteicas derivadas principalmente de </a:t>
            </a:r>
            <a:r>
              <a:rPr lang="es-ES" dirty="0" err="1" smtClean="0"/>
              <a:t>oligosacaridos</a:t>
            </a:r>
            <a:r>
              <a:rPr lang="es-ES" dirty="0" smtClean="0"/>
              <a:t> y de lípidos.</a:t>
            </a:r>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34</a:t>
            </a:fld>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r>
              <a:rPr lang="es-ES" b="1" dirty="0" smtClean="0"/>
              <a:t>Fórmulas Especiales</a:t>
            </a:r>
            <a:endParaRPr lang="es-ES" dirty="0" smtClean="0"/>
          </a:p>
          <a:p>
            <a:r>
              <a:rPr lang="es-ES" dirty="0" smtClean="0"/>
              <a:t>Existen fórmulas con características especiales que son empleadas en patologías específicas como son la insuficiencia renal, hepática o respiratoria.</a:t>
            </a:r>
          </a:p>
          <a:p>
            <a:r>
              <a:rPr lang="es-ES" dirty="0" smtClean="0"/>
              <a:t>Para aquellos pacientes con insuficiencia renal se han indicado fórmulas que contienen una distribución de aminoácidos esenciales y algunos no esenciales correspondientes al 6,9%, </a:t>
            </a:r>
            <a:r>
              <a:rPr lang="es-ES" dirty="0" err="1" smtClean="0"/>
              <a:t>oligosacaridos</a:t>
            </a:r>
            <a:r>
              <a:rPr lang="es-ES" dirty="0" smtClean="0"/>
              <a:t> 81,1% y triglicéridos de cadena media y larga 18,6% en una proporción </a:t>
            </a:r>
            <a:r>
              <a:rPr lang="es-ES" u="sng" dirty="0" smtClean="0"/>
              <a:t>De 70:30.</a:t>
            </a:r>
            <a:r>
              <a:rPr lang="es-ES" dirty="0" smtClean="0"/>
              <a:t> Es una fórmula elemental </a:t>
            </a:r>
            <a:r>
              <a:rPr lang="es-ES" dirty="0" err="1" smtClean="0"/>
              <a:t>hiperosmolar</a:t>
            </a:r>
            <a:r>
              <a:rPr lang="es-ES" dirty="0" smtClean="0"/>
              <a:t> (590mOsm/kg de agua) con una densidad calórica equivalente a 1,35 </a:t>
            </a:r>
            <a:r>
              <a:rPr lang="es-ES" dirty="0" err="1" smtClean="0"/>
              <a:t>kcal</a:t>
            </a:r>
            <a:r>
              <a:rPr lang="es-ES" dirty="0" smtClean="0"/>
              <a:t>/ml a dilución normal, es libre de electrolitos y de vitaminas liposolubles, se pueden agregar saborizantes.</a:t>
            </a:r>
          </a:p>
          <a:p>
            <a:r>
              <a:rPr lang="es-ES" dirty="0" smtClean="0"/>
              <a:t>Las fórmulas especiales hepáticas se utilizan en pacientes con falla hepática, es una fórmula elemental con un alto contenido de aminoácidos ramificados y un bajo contenido de aromáticos, con calorías no proteicas derivadas principalmente de </a:t>
            </a:r>
            <a:r>
              <a:rPr lang="es-ES" dirty="0" err="1" smtClean="0"/>
              <a:t>oligosacaridos</a:t>
            </a:r>
            <a:r>
              <a:rPr lang="es-ES" dirty="0" smtClean="0"/>
              <a:t> y de lípidos.</a:t>
            </a:r>
          </a:p>
          <a:p>
            <a:r>
              <a:rPr lang="es-ES" dirty="0" smtClean="0"/>
              <a:t>Para los pacientes con problemas respiratorios contamos con el PULMOCARE la cual es una formula </a:t>
            </a:r>
            <a:r>
              <a:rPr lang="es-ES" dirty="0" err="1" smtClean="0"/>
              <a:t>semielemental</a:t>
            </a:r>
            <a:r>
              <a:rPr lang="es-ES" dirty="0" smtClean="0"/>
              <a:t> ligeramente </a:t>
            </a:r>
            <a:r>
              <a:rPr lang="es-ES" dirty="0" err="1" smtClean="0"/>
              <a:t>hiperosmolar</a:t>
            </a:r>
            <a:r>
              <a:rPr lang="es-ES" dirty="0" smtClean="0"/>
              <a:t> que presenta una distribución calórica especial que tiene como objeto disminuir el aporte de carbohidratos y por lo tanto la excreción de CO2, contiene proteínas en forma de hidrolizados de </a:t>
            </a:r>
            <a:r>
              <a:rPr lang="es-ES" dirty="0" err="1" smtClean="0"/>
              <a:t>caseinato</a:t>
            </a:r>
            <a:r>
              <a:rPr lang="es-ES" dirty="0" smtClean="0"/>
              <a:t> de sodio y calcio, los carbohidratos son hidrolizados de maíz y sacarosa en el 28% y los lípidos en forma de aceite de maíz en el orden de 55%, tiene una densidad calórica de 1,5kcal/ml, la </a:t>
            </a:r>
            <a:r>
              <a:rPr lang="es-ES" dirty="0" err="1" smtClean="0"/>
              <a:t>osmolaridad</a:t>
            </a:r>
            <a:r>
              <a:rPr lang="es-ES" dirty="0" smtClean="0"/>
              <a:t> es de 490 </a:t>
            </a:r>
            <a:r>
              <a:rPr lang="es-ES" dirty="0" err="1" smtClean="0"/>
              <a:t>mOsm</a:t>
            </a:r>
            <a:r>
              <a:rPr lang="es-ES" dirty="0" smtClean="0"/>
              <a:t>/kg y se puede emplear por la vía oral o por tubo.</a:t>
            </a:r>
          </a:p>
          <a:p>
            <a:r>
              <a:rPr lang="es-ES" dirty="0" smtClean="0"/>
              <a:t>Otra de las fórmulas </a:t>
            </a:r>
            <a:r>
              <a:rPr lang="es-ES" dirty="0" err="1" smtClean="0"/>
              <a:t>enterales</a:t>
            </a:r>
            <a:r>
              <a:rPr lang="es-ES" dirty="0" smtClean="0"/>
              <a:t> que es de gran importancia para el manejo de nuestros pacientes diabéticos es el GLUCERNA. Presenta como principal característica un bajo contenido de carbohidratos, es alto en proteínas y con un moderado contenido graso, es ideal para el paciente diabético o con hiperglucemia secundaria a la </a:t>
            </a:r>
            <a:r>
              <a:rPr lang="es-ES" dirty="0" err="1" smtClean="0"/>
              <a:t>sepsis</a:t>
            </a:r>
            <a:r>
              <a:rPr lang="es-ES" dirty="0" smtClean="0"/>
              <a:t> o al trauma.</a:t>
            </a:r>
          </a:p>
          <a:p>
            <a:r>
              <a:rPr lang="es-ES" dirty="0" smtClean="0"/>
              <a:t>Para los pacientes muy injuriados existen fórmulas comerciales que contienen una elevada proporción de aminoácidos de cadena ramificada 44-50% con una baja relación calorías nitrógeno 80-1001. El precio de todas estas formulaciones es mayor y todavía no esta claro que logren un beneficio clínico significativo.</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35</a:t>
            </a:fld>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r>
              <a:rPr lang="es-ES" b="1" dirty="0" smtClean="0"/>
              <a:t>Fórmulas Especiales</a:t>
            </a:r>
            <a:endParaRPr lang="es-ES" dirty="0" smtClean="0"/>
          </a:p>
          <a:p>
            <a:r>
              <a:rPr lang="es-ES" dirty="0" smtClean="0"/>
              <a:t>Para los pacientes con problemas respiratorios contamos con el PULMOCARE la cual es una formula </a:t>
            </a:r>
            <a:r>
              <a:rPr lang="es-ES" dirty="0" err="1" smtClean="0"/>
              <a:t>semielemental</a:t>
            </a:r>
            <a:r>
              <a:rPr lang="es-ES" dirty="0" smtClean="0"/>
              <a:t> ligeramente </a:t>
            </a:r>
            <a:r>
              <a:rPr lang="es-ES" dirty="0" err="1" smtClean="0"/>
              <a:t>hiperosmolar</a:t>
            </a:r>
            <a:r>
              <a:rPr lang="es-ES" dirty="0" smtClean="0"/>
              <a:t> que presenta una distribución calórica especial que tiene como objeto disminuir el aporte de carbohidratos y por lo tanto la excreción de CO2, contiene proteínas en forma de hidrolizados de </a:t>
            </a:r>
            <a:r>
              <a:rPr lang="es-ES" dirty="0" err="1" smtClean="0"/>
              <a:t>caseinato</a:t>
            </a:r>
            <a:r>
              <a:rPr lang="es-ES" dirty="0" smtClean="0"/>
              <a:t> de sodio y calcio, los carbohidratos son hidrolizados de maíz y sacarosa en el 28% y los lípidos en forma de aceite de maíz en el orden de 55%, tiene una densidad calórica de 1,5kcal/ml, la </a:t>
            </a:r>
            <a:r>
              <a:rPr lang="es-ES" dirty="0" err="1" smtClean="0"/>
              <a:t>osmolaridad</a:t>
            </a:r>
            <a:r>
              <a:rPr lang="es-ES" dirty="0" smtClean="0"/>
              <a:t> es de 490 </a:t>
            </a:r>
            <a:r>
              <a:rPr lang="es-ES" dirty="0" err="1" smtClean="0"/>
              <a:t>mOsm</a:t>
            </a:r>
            <a:r>
              <a:rPr lang="es-ES" dirty="0" smtClean="0"/>
              <a:t>/kg y se puede emplear por la vía oral o por tubo.</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36</a:t>
            </a:fld>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r>
              <a:rPr lang="es-ES" b="1" dirty="0" smtClean="0"/>
              <a:t>Fórmulas Especiales</a:t>
            </a:r>
            <a:endParaRPr lang="es-ES" dirty="0" smtClean="0"/>
          </a:p>
          <a:p>
            <a:r>
              <a:rPr lang="es-ES" dirty="0" smtClean="0"/>
              <a:t>Otra de las fórmulas </a:t>
            </a:r>
            <a:r>
              <a:rPr lang="es-ES" dirty="0" err="1" smtClean="0"/>
              <a:t>enterales</a:t>
            </a:r>
            <a:r>
              <a:rPr lang="es-ES" dirty="0" smtClean="0"/>
              <a:t> que es de gran importancia para el manejo de nuestros pacientes diabéticos es el GLUCERNA. Presenta como principal característica un bajo contenido de carbohidratos, es alto en proteínas y con un moderado contenido graso, es ideal para el paciente diabético o con hiperglucemia secundaria a la </a:t>
            </a:r>
            <a:r>
              <a:rPr lang="es-ES" dirty="0" err="1" smtClean="0"/>
              <a:t>sepsis</a:t>
            </a:r>
            <a:r>
              <a:rPr lang="es-ES" dirty="0" smtClean="0"/>
              <a:t> o al trauma.</a:t>
            </a:r>
          </a:p>
          <a:p>
            <a:r>
              <a:rPr lang="es-ES" dirty="0" smtClean="0"/>
              <a:t>Para los pacientes muy injuriados existen fórmulas comerciales que contienen una elevada proporción de aminoácidos de cadena ramificada 44-50% con una baja relación calorías nitrógeno 80-1001. El precio de todas estas formulaciones es mayor y todavía no esta claro que logren un beneficio clínico significativo.</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37</a:t>
            </a:fld>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r>
              <a:rPr lang="es-ES" b="1" dirty="0" smtClean="0"/>
              <a:t>Complicaciones de la Alimentación </a:t>
            </a:r>
            <a:r>
              <a:rPr lang="es-ES" b="1" dirty="0" err="1" smtClean="0"/>
              <a:t>Enteral</a:t>
            </a:r>
            <a:endParaRPr lang="es-ES" dirty="0" smtClean="0"/>
          </a:p>
          <a:p>
            <a:r>
              <a:rPr lang="es-ES" dirty="0" smtClean="0"/>
              <a:t>Las principales complicaciones de la alimentación </a:t>
            </a:r>
            <a:r>
              <a:rPr lang="es-ES" dirty="0" err="1" smtClean="0"/>
              <a:t>enteral</a:t>
            </a:r>
            <a:r>
              <a:rPr lang="es-ES" dirty="0" smtClean="0"/>
              <a:t> están agrupadas dentro de cuatro categorías que son:</a:t>
            </a:r>
          </a:p>
          <a:p>
            <a:r>
              <a:rPr lang="es-ES" dirty="0" smtClean="0"/>
              <a:t>1. Mecánicas</a:t>
            </a:r>
          </a:p>
          <a:p>
            <a:r>
              <a:rPr lang="es-ES" dirty="0" smtClean="0"/>
              <a:t>2. Gastrointestinales</a:t>
            </a:r>
          </a:p>
          <a:p>
            <a:r>
              <a:rPr lang="es-ES" dirty="0" smtClean="0"/>
              <a:t>3. Infecciosas</a:t>
            </a:r>
          </a:p>
          <a:p>
            <a:r>
              <a:rPr lang="es-ES" dirty="0" smtClean="0"/>
              <a:t>4. Metabólicas</a:t>
            </a:r>
          </a:p>
          <a:p>
            <a:r>
              <a:rPr lang="es-ES" dirty="0" smtClean="0"/>
              <a:t> </a:t>
            </a:r>
          </a:p>
          <a:p>
            <a:r>
              <a:rPr lang="es-ES" b="1" dirty="0" smtClean="0"/>
              <a:t>Causas Mecánicas</a:t>
            </a:r>
            <a:endParaRPr lang="es-ES" dirty="0" smtClean="0"/>
          </a:p>
          <a:p>
            <a:r>
              <a:rPr lang="es-ES" dirty="0" smtClean="0"/>
              <a:t>1. Molestia nasofaríngea y se produce por la presencia del tubo, por la ausencia de la masticación, por la producción normal o aumentada de saliva y por la respiración a través de la boca.</a:t>
            </a:r>
          </a:p>
          <a:p>
            <a:r>
              <a:rPr lang="es-ES" dirty="0" smtClean="0"/>
              <a:t>2. Erosión o necrosis nasal: Debido a la presión que ejerce la sonda en el ala de la nariz y se evita con el empleo de sondas de calibre delgadas y esparadrapo antialérgico para fijarlas suavemente.</a:t>
            </a:r>
          </a:p>
          <a:p>
            <a:r>
              <a:rPr lang="es-ES" dirty="0" smtClean="0"/>
              <a:t>3. Sinusitis y otitis media aguda.</a:t>
            </a:r>
          </a:p>
          <a:p>
            <a:r>
              <a:rPr lang="es-ES" dirty="0" smtClean="0"/>
              <a:t>4. Taponamiento de la sonda: Esto ocurre principalmente cuando se emplean sondas de alimentación de muy pequeño calibre, fórmulas viscosas y cuando no se lava la sonda una vez infundida la alimentación.</a:t>
            </a:r>
          </a:p>
          <a:p>
            <a:r>
              <a:rPr lang="es-ES" dirty="0" smtClean="0"/>
              <a:t>5. Erosión de la mucosa esofágica: Es ocasionada por decúbito sobre la mucosa del esófago, cuando se están empleando sondas rígidas y de grueso calibre por periodos prolongados, puede ocurrir también cuando existe un reflujo </a:t>
            </a:r>
            <a:r>
              <a:rPr lang="es-ES" dirty="0" err="1" smtClean="0"/>
              <a:t>gastroesofágico</a:t>
            </a:r>
            <a:r>
              <a:rPr lang="es-ES" dirty="0" smtClean="0"/>
              <a:t> al estar el esfínter permanentemente abierto por la presencia de la sonda </a:t>
            </a:r>
            <a:r>
              <a:rPr lang="es-ES" dirty="0" err="1" smtClean="0"/>
              <a:t>nasogástrica</a:t>
            </a:r>
            <a:r>
              <a:rPr lang="es-ES" dirty="0" smtClean="0"/>
              <a:t>.</a:t>
            </a:r>
          </a:p>
          <a:p>
            <a:r>
              <a:rPr lang="es-ES" dirty="0" smtClean="0"/>
              <a:t>6. Desplazamiento del tubo: Esto ocurre generalmente por movimientos involuntarios o voluntarios del paciente que van a producir la movilización o el retiro parcial o total de la sonda de alimentación, lo que va a ocasionar la infusión de la fórmula a nivel del esófago lo que a su vez va a favorecer la </a:t>
            </a:r>
            <a:r>
              <a:rPr lang="es-ES" dirty="0" err="1" smtClean="0"/>
              <a:t>broncoaspiración</a:t>
            </a:r>
            <a:r>
              <a:rPr lang="es-ES" dirty="0" smtClean="0"/>
              <a:t>, </a:t>
            </a:r>
            <a:r>
              <a:rPr lang="es-ES" dirty="0" err="1" smtClean="0"/>
              <a:t>ocacionalmente</a:t>
            </a:r>
            <a:r>
              <a:rPr lang="es-ES" dirty="0" smtClean="0"/>
              <a:t> el desplazamiento de la sonda de alimentación puede ser el origen de una perforación esofágica.</a:t>
            </a:r>
          </a:p>
          <a:p>
            <a:r>
              <a:rPr lang="es-ES" dirty="0" smtClean="0"/>
              <a:t> </a:t>
            </a:r>
          </a:p>
          <a:p>
            <a:r>
              <a:rPr lang="es-ES" b="1" dirty="0" smtClean="0"/>
              <a:t>Complicaciones Gastrointestinales</a:t>
            </a:r>
            <a:endParaRPr lang="es-ES" dirty="0" smtClean="0"/>
          </a:p>
          <a:p>
            <a:r>
              <a:rPr lang="es-ES" dirty="0" smtClean="0"/>
              <a:t>Las principales complicaciones de este grupo son la diarrea, la constipación, la nausea y el vómito.</a:t>
            </a:r>
          </a:p>
          <a:p>
            <a:r>
              <a:rPr lang="es-ES" dirty="0" smtClean="0"/>
              <a:t> </a:t>
            </a:r>
          </a:p>
          <a:p>
            <a:r>
              <a:rPr lang="es-ES" dirty="0" smtClean="0"/>
              <a:t>Diarrea</a:t>
            </a:r>
          </a:p>
          <a:p>
            <a:r>
              <a:rPr lang="es-ES" dirty="0" smtClean="0"/>
              <a:t>Las causas son:</a:t>
            </a:r>
          </a:p>
          <a:p>
            <a:r>
              <a:rPr lang="es-ES" dirty="0" smtClean="0"/>
              <a:t>1. Deshidratación. El primer principio para obtener éxito con la alimentación </a:t>
            </a:r>
            <a:r>
              <a:rPr lang="es-ES" dirty="0" err="1" smtClean="0"/>
              <a:t>enteral</a:t>
            </a:r>
            <a:r>
              <a:rPr lang="es-ES" dirty="0" smtClean="0"/>
              <a:t> líquida es suministrarla a un intestino bien hidratado, de lo contrario no se va a absorber y favorece los cuadros diarreicos.</a:t>
            </a:r>
          </a:p>
          <a:p>
            <a:r>
              <a:rPr lang="es-ES" dirty="0" smtClean="0"/>
              <a:t>2. Selección inapropiada de la fórmula: Esto se produce cuando no se realiza una correcta evaluación del funcionamiento del tracto gastrointestinal, y se eligen soluciones complejas o </a:t>
            </a:r>
            <a:r>
              <a:rPr lang="es-ES" dirty="0" err="1" smtClean="0"/>
              <a:t>hiperosmolares</a:t>
            </a:r>
            <a:r>
              <a:rPr lang="es-ES" dirty="0" smtClean="0"/>
              <a:t> que no pueden absorberse.</a:t>
            </a:r>
          </a:p>
          <a:p>
            <a:r>
              <a:rPr lang="es-ES" dirty="0" smtClean="0"/>
              <a:t>3. Incremento rápido o simultaneo de la concentración y el volumen.</a:t>
            </a:r>
          </a:p>
          <a:p>
            <a:r>
              <a:rPr lang="es-ES" dirty="0" smtClean="0"/>
              <a:t>4. </a:t>
            </a:r>
            <a:r>
              <a:rPr lang="es-ES" dirty="0" err="1" smtClean="0"/>
              <a:t>Hiperosmolaridad</a:t>
            </a:r>
            <a:r>
              <a:rPr lang="es-ES" dirty="0" smtClean="0"/>
              <a:t>: En pacientes con </a:t>
            </a:r>
            <a:r>
              <a:rPr lang="es-ES" dirty="0" err="1" smtClean="0"/>
              <a:t>hipoalbuminemia</a:t>
            </a:r>
            <a:r>
              <a:rPr lang="es-ES" dirty="0" smtClean="0"/>
              <a:t> las fórmulas de alimentación </a:t>
            </a:r>
            <a:r>
              <a:rPr lang="es-ES" dirty="0" err="1" smtClean="0"/>
              <a:t>hiperosmolar</a:t>
            </a:r>
            <a:r>
              <a:rPr lang="es-ES" dirty="0" smtClean="0"/>
              <a:t> no son bien toleradas por eso deben acondicionarse a la capacidad de absorción.</a:t>
            </a:r>
          </a:p>
          <a:p>
            <a:r>
              <a:rPr lang="es-ES" dirty="0" smtClean="0"/>
              <a:t>5. Administración de medicamentos: Los antibióticos destruyen la flora bacteriana normal del tracto gastrointestinal, por otra parte existen antiácidos que producen cuadros de diarrea.</a:t>
            </a:r>
          </a:p>
          <a:p>
            <a:r>
              <a:rPr lang="es-ES" dirty="0" smtClean="0"/>
              <a:t>6. Fórmulas heladas: Se evita la diarrea producida por esta causa si se deja a temperatura ambiente la mezcla durante una hora antes de ser administrada al paciente o si la infusión de la misma se hace lenta inicialmente hasta que la formula este a temperatura ambiente.</a:t>
            </a:r>
          </a:p>
          <a:p>
            <a:r>
              <a:rPr lang="es-ES" dirty="0" smtClean="0"/>
              <a:t>7. Deficiencia de lactasa: Es muy común observar en el paciente adulto y hospitalizado por lo tanto es preferible escoger siempre formulas alimentarias que estén libres de lactosa.</a:t>
            </a:r>
          </a:p>
          <a:p>
            <a:r>
              <a:rPr lang="es-ES" dirty="0" smtClean="0"/>
              <a:t>8. Mal absorción de grasa: Se deben emplear fórmulas que contengan menos cantidad de grasa o bien empleando triglicéridos de cadena media.</a:t>
            </a:r>
          </a:p>
          <a:p>
            <a:r>
              <a:rPr lang="es-ES" dirty="0" smtClean="0"/>
              <a:t> </a:t>
            </a:r>
          </a:p>
          <a:p>
            <a:r>
              <a:rPr lang="es-ES" b="1" dirty="0" smtClean="0"/>
              <a:t>Constipación</a:t>
            </a:r>
            <a:endParaRPr lang="es-ES" dirty="0" smtClean="0"/>
          </a:p>
          <a:p>
            <a:r>
              <a:rPr lang="es-ES" dirty="0" smtClean="0"/>
              <a:t>Deshidratación e </a:t>
            </a:r>
            <a:r>
              <a:rPr lang="es-ES" dirty="0" err="1" smtClean="0"/>
              <a:t>impactación</a:t>
            </a:r>
            <a:r>
              <a:rPr lang="es-ES" dirty="0" smtClean="0"/>
              <a:t>: Se puede observar esta complicación en aquellos pacientes que tienen pérdidas adicionales por hipertermia y sudoración, como es el caso del paciente neurológico, es preferible en este tipo de pacientes tratar de obtener balances de líquidos positivos entre 500 a 1000 ml para poder evitar la </a:t>
            </a:r>
            <a:r>
              <a:rPr lang="es-ES" dirty="0" err="1" smtClean="0"/>
              <a:t>impactación</a:t>
            </a:r>
            <a:r>
              <a:rPr lang="es-ES" dirty="0" smtClean="0"/>
              <a:t> fecal.</a:t>
            </a:r>
          </a:p>
          <a:p>
            <a:r>
              <a:rPr lang="es-ES" dirty="0" smtClean="0"/>
              <a:t> </a:t>
            </a:r>
          </a:p>
          <a:p>
            <a:r>
              <a:rPr lang="es-ES" b="1" dirty="0" smtClean="0"/>
              <a:t>Náusea y Vómito</a:t>
            </a:r>
            <a:endParaRPr lang="es-ES" dirty="0" smtClean="0"/>
          </a:p>
          <a:p>
            <a:r>
              <a:rPr lang="es-ES" dirty="0" smtClean="0"/>
              <a:t>1. Son producidos por el olor y sabor desagradables, originados principalmente por las fórmulas elementales. Se puede evitar la náusea y el vomito empleando saborizantes, hielo o cambiando la fórmula tan pronto como sea posible.</a:t>
            </a:r>
          </a:p>
          <a:p>
            <a:r>
              <a:rPr lang="es-ES" dirty="0" err="1" smtClean="0"/>
              <a:t>Hiperosmolaridad</a:t>
            </a:r>
            <a:r>
              <a:rPr lang="es-ES" dirty="0" smtClean="0"/>
              <a:t> e infusión rápida: Se puede producir residuos gástricos mayores a 100 ml después de la alimentación </a:t>
            </a:r>
            <a:r>
              <a:rPr lang="es-ES" dirty="0" err="1" smtClean="0"/>
              <a:t>enteral</a:t>
            </a:r>
            <a:r>
              <a:rPr lang="es-ES" dirty="0" smtClean="0"/>
              <a:t> por bolos.</a:t>
            </a:r>
          </a:p>
          <a:p>
            <a:r>
              <a:rPr lang="es-ES" dirty="0" smtClean="0"/>
              <a:t>3. Intolerancia a la lactosa o un excesivo contenido de grasa en la fórmula: Pueden generar nausea y vómito por lo cual se sugiere realizar una correcta historia nutricional o disminuir o evitar el uso de lactosa y no sobrepasar mas del 30% de las calorías totales en forma de grasa.</a:t>
            </a:r>
          </a:p>
          <a:p>
            <a:r>
              <a:rPr lang="es-ES" dirty="0" smtClean="0"/>
              <a:t> </a:t>
            </a:r>
          </a:p>
          <a:p>
            <a:r>
              <a:rPr lang="es-ES" b="1" dirty="0" smtClean="0"/>
              <a:t>Infecciosas</a:t>
            </a:r>
            <a:endParaRPr lang="es-ES" dirty="0" smtClean="0"/>
          </a:p>
          <a:p>
            <a:r>
              <a:rPr lang="es-ES" b="1" dirty="0" smtClean="0"/>
              <a:t>1. </a:t>
            </a:r>
            <a:r>
              <a:rPr lang="es-ES" b="1" dirty="0" err="1" smtClean="0"/>
              <a:t>Broncoaspiración</a:t>
            </a:r>
            <a:r>
              <a:rPr lang="es-ES" b="1" dirty="0" smtClean="0"/>
              <a:t>:</a:t>
            </a:r>
            <a:r>
              <a:rPr lang="es-ES" dirty="0" smtClean="0"/>
              <a:t> Esta es la principal complicación mecánica que ocasiona infección respiratoria, y se produce por la presencia de la sonda que mantiene abierto el paso del contenido gástrico a través del cardias, como también por la </a:t>
            </a:r>
            <a:r>
              <a:rPr lang="es-ES" dirty="0" err="1" smtClean="0"/>
              <a:t>atonia</a:t>
            </a:r>
            <a:r>
              <a:rPr lang="es-ES" dirty="0" smtClean="0"/>
              <a:t> gástrica que pueden presentar los pacientes postquirúrgicos, comatosos o con daños neurológicos.</a:t>
            </a:r>
          </a:p>
          <a:p>
            <a:r>
              <a:rPr lang="es-ES" dirty="0" smtClean="0"/>
              <a:t>Se puede prevenir aunque no evitar totalmente manteniendo la cabecera del paciente en una posición de 30 grados, evaluando el residuo gástrico o empleando la sonda </a:t>
            </a:r>
            <a:r>
              <a:rPr lang="es-ES" dirty="0" err="1" smtClean="0"/>
              <a:t>nasoyeyunal</a:t>
            </a:r>
            <a:r>
              <a:rPr lang="es-ES" dirty="0" smtClean="0"/>
              <a:t> en aquellos pacientes que presenten un riesgo mayor.</a:t>
            </a:r>
          </a:p>
          <a:p>
            <a:r>
              <a:rPr lang="es-ES" dirty="0" smtClean="0"/>
              <a:t>En pacientes neurológicos con un Glasgow menor de 6 se recomienda emplear la nutrición parenteral por el alto riesgo de presentar un cuadro de </a:t>
            </a:r>
            <a:r>
              <a:rPr lang="es-ES" dirty="0" err="1" smtClean="0"/>
              <a:t>broncoaspiración</a:t>
            </a:r>
            <a:r>
              <a:rPr lang="es-ES" dirty="0" smtClean="0"/>
              <a:t>.</a:t>
            </a:r>
          </a:p>
          <a:p>
            <a:r>
              <a:rPr lang="es-ES" dirty="0" smtClean="0"/>
              <a:t>2.</a:t>
            </a:r>
            <a:r>
              <a:rPr lang="es-ES" b="1" dirty="0" smtClean="0"/>
              <a:t> Contaminación</a:t>
            </a:r>
            <a:r>
              <a:rPr lang="es-ES" dirty="0" smtClean="0"/>
              <a:t>: La contaminación de la fórmula que se utiliza para la alimentación puede ser producida por la manipulación de la fórmula por parte del personal que la prepara, reparte o almacena o del que finalmente la instala al paciente, por la misma razón el personal debe estar bien capacitado, las fórmulas refrigeradas deben permanecer en medio ambiente hasta una hora antes de ser administradas.</a:t>
            </a:r>
          </a:p>
          <a:p>
            <a:r>
              <a:rPr lang="es-ES" dirty="0" smtClean="0"/>
              <a:t>En pacientes neurológicos con un Glasgow menor de 6 se recomienda emplear la nutrición parenteral por el alto riesgo de presentar un cuadro de </a:t>
            </a:r>
            <a:r>
              <a:rPr lang="es-ES" dirty="0" err="1" smtClean="0"/>
              <a:t>broncoaspiracion</a:t>
            </a:r>
            <a:r>
              <a:rPr lang="es-ES" dirty="0" smtClean="0"/>
              <a:t>.</a:t>
            </a:r>
          </a:p>
          <a:p>
            <a:r>
              <a:rPr lang="es-ES" b="1" dirty="0" smtClean="0"/>
              <a:t>Metabólicas</a:t>
            </a:r>
            <a:endParaRPr lang="es-ES" dirty="0" smtClean="0"/>
          </a:p>
          <a:p>
            <a:r>
              <a:rPr lang="es-ES" dirty="0" smtClean="0"/>
              <a:t>1. </a:t>
            </a:r>
            <a:r>
              <a:rPr lang="es-ES" dirty="0" err="1" smtClean="0"/>
              <a:t>Deshidratacion</a:t>
            </a:r>
            <a:r>
              <a:rPr lang="es-ES" dirty="0" smtClean="0"/>
              <a:t>: Ocurre por la administración de fórmulas </a:t>
            </a:r>
            <a:r>
              <a:rPr lang="es-ES" dirty="0" err="1" smtClean="0"/>
              <a:t>hiperosmolares</a:t>
            </a:r>
            <a:r>
              <a:rPr lang="es-ES" dirty="0" smtClean="0"/>
              <a:t> en aquellos pacientes que no pueden manifestar la sensación de la sed.</a:t>
            </a:r>
          </a:p>
          <a:p>
            <a:r>
              <a:rPr lang="es-ES" dirty="0" smtClean="0"/>
              <a:t>2. </a:t>
            </a:r>
            <a:r>
              <a:rPr lang="es-ES" dirty="0" err="1" smtClean="0"/>
              <a:t>Hiper</a:t>
            </a:r>
            <a:r>
              <a:rPr lang="es-ES" dirty="0" smtClean="0"/>
              <a:t> o </a:t>
            </a:r>
            <a:r>
              <a:rPr lang="es-ES" dirty="0" err="1" smtClean="0"/>
              <a:t>Hipoglicemia</a:t>
            </a:r>
            <a:r>
              <a:rPr lang="es-ES" dirty="0" smtClean="0"/>
              <a:t>: Se produce en aquellos pacientes diabéticos en los cuales la administración de insulina o </a:t>
            </a:r>
            <a:r>
              <a:rPr lang="es-ES" dirty="0" err="1" smtClean="0"/>
              <a:t>hipoglucemiantes</a:t>
            </a:r>
            <a:r>
              <a:rPr lang="es-ES" dirty="0" smtClean="0"/>
              <a:t> es insuficiente o en quienes estén recibiendo tratamiento se suspende en forma súbita la alimentación </a:t>
            </a:r>
            <a:r>
              <a:rPr lang="es-ES" dirty="0" err="1" smtClean="0"/>
              <a:t>enteral</a:t>
            </a:r>
            <a:r>
              <a:rPr lang="es-ES" dirty="0" smtClean="0"/>
              <a:t>.</a:t>
            </a:r>
          </a:p>
          <a:p>
            <a:r>
              <a:rPr lang="es-ES" dirty="0" smtClean="0"/>
              <a:t>3. Desequilibrios electrolíticos </a:t>
            </a:r>
            <a:r>
              <a:rPr lang="es-ES" u="sng" dirty="0" err="1" smtClean="0"/>
              <a:t>Hipercalcemia</a:t>
            </a:r>
            <a:r>
              <a:rPr lang="es-ES" dirty="0" smtClean="0"/>
              <a:t>: Es producido por el alto contenido de potasio en las fórmulas, acidosis e insuficiencia renal.</a:t>
            </a:r>
          </a:p>
          <a:p>
            <a:r>
              <a:rPr lang="es-ES" u="sng" dirty="0" err="1" smtClean="0"/>
              <a:t>Hipocalcemia</a:t>
            </a:r>
            <a:r>
              <a:rPr lang="es-ES" u="sng" dirty="0" smtClean="0"/>
              <a:t> e </a:t>
            </a:r>
            <a:r>
              <a:rPr lang="es-ES" u="sng" dirty="0" err="1" smtClean="0"/>
              <a:t>Hipofosfatemia</a:t>
            </a:r>
            <a:r>
              <a:rPr lang="es-ES" u="sng" dirty="0" smtClean="0"/>
              <a:t>:</a:t>
            </a:r>
            <a:r>
              <a:rPr lang="es-ES" dirty="0" smtClean="0"/>
              <a:t> Se observa en pacientes con malnutrición severa o en quienes se esta usando insulina.</a:t>
            </a:r>
          </a:p>
          <a:p>
            <a:r>
              <a:rPr lang="es-ES" u="sng" dirty="0" err="1" smtClean="0"/>
              <a:t>Hiponatremia</a:t>
            </a:r>
            <a:r>
              <a:rPr lang="es-ES" u="sng" dirty="0" smtClean="0"/>
              <a:t>: </a:t>
            </a:r>
            <a:r>
              <a:rPr lang="es-ES" dirty="0" smtClean="0"/>
              <a:t>Se pude deber cuando el paciente está </a:t>
            </a:r>
            <a:r>
              <a:rPr lang="es-ES" dirty="0" err="1" smtClean="0"/>
              <a:t>sobrehidratado</a:t>
            </a:r>
            <a:r>
              <a:rPr lang="es-ES" dirty="0" smtClean="0"/>
              <a:t> en estado </a:t>
            </a:r>
            <a:r>
              <a:rPr lang="es-ES" dirty="0" err="1" smtClean="0"/>
              <a:t>dilucional</a:t>
            </a:r>
            <a:r>
              <a:rPr lang="es-ES" dirty="0" smtClean="0"/>
              <a:t> o cuando está sometido a una nutrición </a:t>
            </a:r>
            <a:r>
              <a:rPr lang="es-ES" dirty="0" err="1" smtClean="0"/>
              <a:t>enteral</a:t>
            </a:r>
            <a:r>
              <a:rPr lang="es-ES" dirty="0" smtClean="0"/>
              <a:t> prolongada.</a:t>
            </a:r>
          </a:p>
          <a:p>
            <a:r>
              <a:rPr lang="es-ES" u="sng" dirty="0" err="1" smtClean="0"/>
              <a:t>Hipomagnesemia</a:t>
            </a:r>
            <a:r>
              <a:rPr lang="es-ES" u="sng" dirty="0" smtClean="0"/>
              <a:t>:</a:t>
            </a:r>
            <a:r>
              <a:rPr lang="es-ES" dirty="0" smtClean="0"/>
              <a:t> Es producida por niveles bajos de proteínas transportadoras.</a:t>
            </a:r>
          </a:p>
          <a:p>
            <a:r>
              <a:rPr lang="es-ES" dirty="0" smtClean="0"/>
              <a:t>4. </a:t>
            </a:r>
            <a:r>
              <a:rPr lang="es-ES" u="sng" dirty="0" smtClean="0"/>
              <a:t>Hipovitaminosis K:</a:t>
            </a:r>
            <a:r>
              <a:rPr lang="es-ES" dirty="0" smtClean="0"/>
              <a:t> Puede ser debido al bajo aporte de esta en las fórmulas de alimentación </a:t>
            </a:r>
            <a:r>
              <a:rPr lang="es-ES" dirty="0" err="1" smtClean="0"/>
              <a:t>enteral</a:t>
            </a:r>
            <a:endParaRPr lang="es-ES" dirty="0" smtClean="0"/>
          </a:p>
          <a:p>
            <a:r>
              <a:rPr lang="es-ES" dirty="0" smtClean="0"/>
              <a:t>5. </a:t>
            </a:r>
            <a:r>
              <a:rPr lang="es-ES" u="sng" dirty="0" err="1" smtClean="0"/>
              <a:t>Sobrehidratación</a:t>
            </a:r>
            <a:r>
              <a:rPr lang="es-ES" u="sng" dirty="0" smtClean="0"/>
              <a:t>:</a:t>
            </a:r>
            <a:r>
              <a:rPr lang="es-ES" dirty="0" smtClean="0"/>
              <a:t> Es producido principalmente por un inadecuado balance de líquidos en los pacientes desnutridos y bajo terapia de realimentación.</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38</a:t>
            </a:fld>
            <a:endParaRPr 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r>
              <a:rPr lang="es-ES" b="1" dirty="0" smtClean="0"/>
              <a:t>Complicaciones de la Alimentación </a:t>
            </a:r>
            <a:r>
              <a:rPr lang="es-ES" b="1" dirty="0" err="1" smtClean="0"/>
              <a:t>Enteral</a:t>
            </a:r>
            <a:endParaRPr lang="es-ES" dirty="0" smtClean="0"/>
          </a:p>
          <a:p>
            <a:r>
              <a:rPr lang="es-ES" dirty="0" smtClean="0"/>
              <a:t>Las principales complicaciones de la alimentación </a:t>
            </a:r>
            <a:r>
              <a:rPr lang="es-ES" dirty="0" err="1" smtClean="0"/>
              <a:t>enteral</a:t>
            </a:r>
            <a:r>
              <a:rPr lang="es-ES" dirty="0" smtClean="0"/>
              <a:t> están agrupadas dentro de cuatro categorías que son:</a:t>
            </a:r>
          </a:p>
          <a:p>
            <a:r>
              <a:rPr lang="es-ES" dirty="0" smtClean="0"/>
              <a:t>1. Mecánicas</a:t>
            </a:r>
          </a:p>
          <a:p>
            <a:r>
              <a:rPr lang="es-ES" dirty="0" smtClean="0"/>
              <a:t>2. Gastrointestinales</a:t>
            </a:r>
          </a:p>
          <a:p>
            <a:r>
              <a:rPr lang="es-ES" dirty="0" smtClean="0"/>
              <a:t>3. Infecciosas</a:t>
            </a:r>
          </a:p>
          <a:p>
            <a:r>
              <a:rPr lang="es-ES" dirty="0" smtClean="0"/>
              <a:t>4. Metabólicas</a:t>
            </a:r>
          </a:p>
          <a:p>
            <a:r>
              <a:rPr lang="es-ES" dirty="0" smtClean="0"/>
              <a:t> </a:t>
            </a:r>
          </a:p>
          <a:p>
            <a:r>
              <a:rPr lang="es-ES" b="1" dirty="0" smtClean="0"/>
              <a:t>Causas Mecánicas</a:t>
            </a:r>
            <a:endParaRPr lang="es-ES" dirty="0" smtClean="0"/>
          </a:p>
          <a:p>
            <a:r>
              <a:rPr lang="es-ES" dirty="0" smtClean="0"/>
              <a:t>1. Molestia nasofaríngea y se produce por la presencia del tubo, por la ausencia de la masticación, por la producción normal o aumentada de saliva y por la respiración a través de la boca.</a:t>
            </a:r>
          </a:p>
          <a:p>
            <a:r>
              <a:rPr lang="es-ES" dirty="0" smtClean="0"/>
              <a:t>2. Erosión o necrosis nasal: Debido a la presión que ejerce la sonda en el ala de la nariz y se evita con el empleo de sondas de calibre delgadas y esparadrapo antialérgico para fijarlas suavemente.</a:t>
            </a:r>
          </a:p>
          <a:p>
            <a:r>
              <a:rPr lang="es-ES" dirty="0" smtClean="0"/>
              <a:t>3. Sinusitis y otitis media aguda.</a:t>
            </a:r>
          </a:p>
          <a:p>
            <a:r>
              <a:rPr lang="es-ES" dirty="0" smtClean="0"/>
              <a:t>4. Taponamiento de la sonda: Esto ocurre principalmente cuando se emplean sondas de alimentación de muy pequeño calibre, fórmulas viscosas y cuando no se lava la sonda una vez infundida la alimentación.</a:t>
            </a:r>
          </a:p>
          <a:p>
            <a:r>
              <a:rPr lang="es-ES" dirty="0" smtClean="0"/>
              <a:t>5. Erosión de la mucosa esofágica: Es ocasionada por decúbito sobre la mucosa del esófago, cuando se están empleando sondas rígidas y de grueso calibre por periodos prolongados, puede ocurrir también cuando existe un reflujo </a:t>
            </a:r>
            <a:r>
              <a:rPr lang="es-ES" dirty="0" err="1" smtClean="0"/>
              <a:t>gastroesofágico</a:t>
            </a:r>
            <a:r>
              <a:rPr lang="es-ES" dirty="0" smtClean="0"/>
              <a:t> al estar el esfínter permanentemente abierto por la presencia de la sonda </a:t>
            </a:r>
            <a:r>
              <a:rPr lang="es-ES" dirty="0" err="1" smtClean="0"/>
              <a:t>nasogástrica</a:t>
            </a:r>
            <a:r>
              <a:rPr lang="es-ES" dirty="0" smtClean="0"/>
              <a:t>.</a:t>
            </a:r>
          </a:p>
          <a:p>
            <a:r>
              <a:rPr lang="es-ES" dirty="0" smtClean="0"/>
              <a:t>6. Desplazamiento del tubo: Esto ocurre generalmente por movimientos involuntarios o voluntarios del paciente que van a producir la movilización o el retiro parcial o total de la sonda de alimentación, lo que va a ocasionar la infusión de la fórmula a nivel del esófago lo que a su vez va a favorecer la </a:t>
            </a:r>
            <a:r>
              <a:rPr lang="es-ES" dirty="0" err="1" smtClean="0"/>
              <a:t>broncoaspiración</a:t>
            </a:r>
            <a:r>
              <a:rPr lang="es-ES" dirty="0" smtClean="0"/>
              <a:t>, </a:t>
            </a:r>
            <a:r>
              <a:rPr lang="es-ES" dirty="0" err="1" smtClean="0"/>
              <a:t>ocacionalmente</a:t>
            </a:r>
            <a:r>
              <a:rPr lang="es-ES" dirty="0" smtClean="0"/>
              <a:t> el desplazamiento de la sonda de alimentación puede ser el origen de una perforación esofágica.</a:t>
            </a:r>
          </a:p>
          <a:p>
            <a:r>
              <a:rPr lang="es-ES" dirty="0" smtClean="0"/>
              <a:t> </a:t>
            </a:r>
          </a:p>
          <a:p>
            <a:r>
              <a:rPr lang="es-ES" b="1" dirty="0" smtClean="0"/>
              <a:t>Complicaciones Gastrointestinales</a:t>
            </a:r>
            <a:endParaRPr lang="es-ES" dirty="0" smtClean="0"/>
          </a:p>
          <a:p>
            <a:r>
              <a:rPr lang="es-ES" dirty="0" smtClean="0"/>
              <a:t>Las principales complicaciones de este grupo son la diarrea, la constipación, la nausea y el vómito.</a:t>
            </a:r>
          </a:p>
          <a:p>
            <a:r>
              <a:rPr lang="es-ES" dirty="0" smtClean="0"/>
              <a:t> </a:t>
            </a:r>
          </a:p>
          <a:p>
            <a:r>
              <a:rPr lang="es-ES" dirty="0" smtClean="0"/>
              <a:t>Diarrea</a:t>
            </a:r>
          </a:p>
          <a:p>
            <a:r>
              <a:rPr lang="es-ES" dirty="0" smtClean="0"/>
              <a:t>Las causas son:</a:t>
            </a:r>
          </a:p>
          <a:p>
            <a:r>
              <a:rPr lang="es-ES" dirty="0" smtClean="0"/>
              <a:t>1. Deshidratación. El primer principio para obtener éxito con la alimentación </a:t>
            </a:r>
            <a:r>
              <a:rPr lang="es-ES" dirty="0" err="1" smtClean="0"/>
              <a:t>enteral</a:t>
            </a:r>
            <a:r>
              <a:rPr lang="es-ES" dirty="0" smtClean="0"/>
              <a:t> líquida es suministrarla a un intestino bien hidratado, de lo contrario no se va a absorber y favorece los cuadros diarreicos.</a:t>
            </a:r>
          </a:p>
          <a:p>
            <a:r>
              <a:rPr lang="es-ES" dirty="0" smtClean="0"/>
              <a:t>2. Selección inapropiada de la fórmula: Esto se produce cuando no se realiza una correcta evaluación del funcionamiento del tracto gastrointestinal, y se eligen soluciones complejas o </a:t>
            </a:r>
            <a:r>
              <a:rPr lang="es-ES" dirty="0" err="1" smtClean="0"/>
              <a:t>hiperosmolares</a:t>
            </a:r>
            <a:r>
              <a:rPr lang="es-ES" dirty="0" smtClean="0"/>
              <a:t> que no pueden absorberse.</a:t>
            </a:r>
          </a:p>
          <a:p>
            <a:r>
              <a:rPr lang="es-ES" dirty="0" smtClean="0"/>
              <a:t>3. Incremento rápido o simultaneo de la concentración y el volumen.</a:t>
            </a:r>
          </a:p>
          <a:p>
            <a:r>
              <a:rPr lang="es-ES" dirty="0" smtClean="0"/>
              <a:t>4. </a:t>
            </a:r>
            <a:r>
              <a:rPr lang="es-ES" dirty="0" err="1" smtClean="0"/>
              <a:t>Hiperosmolaridad</a:t>
            </a:r>
            <a:r>
              <a:rPr lang="es-ES" dirty="0" smtClean="0"/>
              <a:t>: En pacientes con </a:t>
            </a:r>
            <a:r>
              <a:rPr lang="es-ES" dirty="0" err="1" smtClean="0"/>
              <a:t>hipoalbuminemia</a:t>
            </a:r>
            <a:r>
              <a:rPr lang="es-ES" dirty="0" smtClean="0"/>
              <a:t> las fórmulas de alimentación </a:t>
            </a:r>
            <a:r>
              <a:rPr lang="es-ES" dirty="0" err="1" smtClean="0"/>
              <a:t>hiperosmolar</a:t>
            </a:r>
            <a:r>
              <a:rPr lang="es-ES" dirty="0" smtClean="0"/>
              <a:t> no son bien toleradas por eso deben acondicionarse a la capacidad de absorción.</a:t>
            </a:r>
          </a:p>
          <a:p>
            <a:r>
              <a:rPr lang="es-ES" dirty="0" smtClean="0"/>
              <a:t>5. Administración de medicamentos: Los antibióticos destruyen la flora bacteriana normal del tracto gastrointestinal, por otra parte existen antiácidos que producen cuadros de diarrea.</a:t>
            </a:r>
          </a:p>
          <a:p>
            <a:r>
              <a:rPr lang="es-ES" dirty="0" smtClean="0"/>
              <a:t>6. Fórmulas heladas: Se evita la diarrea producida por esta causa si se deja a temperatura ambiente la mezcla durante una hora antes de ser administrada al paciente o si la infusión de la misma se hace lenta inicialmente hasta que la formula este a temperatura ambiente.</a:t>
            </a:r>
          </a:p>
          <a:p>
            <a:r>
              <a:rPr lang="es-ES" dirty="0" smtClean="0"/>
              <a:t>7. Deficiencia de lactasa: Es muy común observar en el paciente adulto y hospitalizado por lo tanto es preferible escoger siempre formulas alimentarias que estén libres de lactosa.</a:t>
            </a:r>
          </a:p>
          <a:p>
            <a:r>
              <a:rPr lang="es-ES" dirty="0" smtClean="0"/>
              <a:t>8. Mal absorción de grasa: Se deben emplear fórmulas que contengan menos cantidad de grasa o bien empleando triglicéridos de cadena media.</a:t>
            </a:r>
          </a:p>
          <a:p>
            <a:r>
              <a:rPr lang="es-ES" dirty="0" smtClean="0"/>
              <a:t> </a:t>
            </a:r>
          </a:p>
          <a:p>
            <a:r>
              <a:rPr lang="es-ES" b="1" dirty="0" smtClean="0"/>
              <a:t>Constipación</a:t>
            </a:r>
            <a:endParaRPr lang="es-ES" dirty="0" smtClean="0"/>
          </a:p>
          <a:p>
            <a:r>
              <a:rPr lang="es-ES" dirty="0" smtClean="0"/>
              <a:t>Deshidratación e </a:t>
            </a:r>
            <a:r>
              <a:rPr lang="es-ES" dirty="0" err="1" smtClean="0"/>
              <a:t>impactación</a:t>
            </a:r>
            <a:r>
              <a:rPr lang="es-ES" dirty="0" smtClean="0"/>
              <a:t>: Se puede observar esta complicación en aquellos pacientes que tienen pérdidas adicionales por hipertermia y sudoración, como es el caso del paciente neurológico, es preferible en este tipo de pacientes tratar de obtener balances de líquidos positivos entre 500 a 1000 ml para poder evitar la </a:t>
            </a:r>
            <a:r>
              <a:rPr lang="es-ES" dirty="0" err="1" smtClean="0"/>
              <a:t>impactación</a:t>
            </a:r>
            <a:r>
              <a:rPr lang="es-ES" dirty="0" smtClean="0"/>
              <a:t> fecal.</a:t>
            </a:r>
          </a:p>
          <a:p>
            <a:r>
              <a:rPr lang="es-ES" dirty="0" smtClean="0"/>
              <a:t> </a:t>
            </a:r>
          </a:p>
          <a:p>
            <a:r>
              <a:rPr lang="es-ES" b="1" dirty="0" smtClean="0"/>
              <a:t>Náusea y Vómito</a:t>
            </a:r>
            <a:endParaRPr lang="es-ES" dirty="0" smtClean="0"/>
          </a:p>
          <a:p>
            <a:r>
              <a:rPr lang="es-ES" dirty="0" smtClean="0"/>
              <a:t>1. Son producidos por el olor y sabor desagradables, originados principalmente por las fórmulas elementales. Se puede evitar la náusea y el vomito empleando saborizantes, hielo o cambiando la fórmula tan pronto como sea posible.</a:t>
            </a:r>
          </a:p>
          <a:p>
            <a:r>
              <a:rPr lang="es-ES" dirty="0" err="1" smtClean="0"/>
              <a:t>Hiperosmolaridad</a:t>
            </a:r>
            <a:r>
              <a:rPr lang="es-ES" dirty="0" smtClean="0"/>
              <a:t> e infusión rápida: Se puede producir residuos gástricos mayores a 100 ml después de la alimentación </a:t>
            </a:r>
            <a:r>
              <a:rPr lang="es-ES" dirty="0" err="1" smtClean="0"/>
              <a:t>enteral</a:t>
            </a:r>
            <a:r>
              <a:rPr lang="es-ES" dirty="0" smtClean="0"/>
              <a:t> por bolos.</a:t>
            </a:r>
          </a:p>
          <a:p>
            <a:r>
              <a:rPr lang="es-ES" dirty="0" smtClean="0"/>
              <a:t>3. Intolerancia a la lactosa o un excesivo contenido de grasa en la fórmula: Pueden generar nausea y vómito por lo cual se sugiere realizar una correcta historia nutricional o disminuir o evitar el uso de lactosa y no sobrepasar mas del 30% de las calorías totales en forma de grasa.</a:t>
            </a:r>
          </a:p>
          <a:p>
            <a:r>
              <a:rPr lang="es-ES" dirty="0" smtClean="0"/>
              <a:t> </a:t>
            </a:r>
          </a:p>
          <a:p>
            <a:r>
              <a:rPr lang="es-ES" b="1" dirty="0" smtClean="0"/>
              <a:t>Infecciosas</a:t>
            </a:r>
            <a:endParaRPr lang="es-ES" dirty="0" smtClean="0"/>
          </a:p>
          <a:p>
            <a:r>
              <a:rPr lang="es-ES" b="1" dirty="0" smtClean="0"/>
              <a:t>1. </a:t>
            </a:r>
            <a:r>
              <a:rPr lang="es-ES" b="1" dirty="0" err="1" smtClean="0"/>
              <a:t>Broncoaspiración</a:t>
            </a:r>
            <a:r>
              <a:rPr lang="es-ES" b="1" dirty="0" smtClean="0"/>
              <a:t>:</a:t>
            </a:r>
            <a:r>
              <a:rPr lang="es-ES" dirty="0" smtClean="0"/>
              <a:t> Esta es la principal complicación mecánica que ocasiona infección respiratoria, y se produce por la presencia de la sonda que mantiene abierto el paso del contenido gástrico a través del cardias, como también por la </a:t>
            </a:r>
            <a:r>
              <a:rPr lang="es-ES" dirty="0" err="1" smtClean="0"/>
              <a:t>atonia</a:t>
            </a:r>
            <a:r>
              <a:rPr lang="es-ES" dirty="0" smtClean="0"/>
              <a:t> gástrica que pueden presentar los pacientes postquirúrgicos, comatosos o con daños neurológicos.</a:t>
            </a:r>
          </a:p>
          <a:p>
            <a:r>
              <a:rPr lang="es-ES" dirty="0" smtClean="0"/>
              <a:t>Se puede prevenir aunque no evitar totalmente manteniendo la cabecera del paciente en una posición de 30 grados, evaluando el residuo gástrico o empleando la sonda </a:t>
            </a:r>
            <a:r>
              <a:rPr lang="es-ES" dirty="0" err="1" smtClean="0"/>
              <a:t>nasoyeyunal</a:t>
            </a:r>
            <a:r>
              <a:rPr lang="es-ES" dirty="0" smtClean="0"/>
              <a:t> en aquellos pacientes que presenten un riesgo mayor.</a:t>
            </a:r>
          </a:p>
          <a:p>
            <a:r>
              <a:rPr lang="es-ES" dirty="0" smtClean="0"/>
              <a:t>En pacientes neurológicos con un Glasgow menor de 6 se recomienda emplear la nutrición parenteral por el alto riesgo de presentar un cuadro de </a:t>
            </a:r>
            <a:r>
              <a:rPr lang="es-ES" dirty="0" err="1" smtClean="0"/>
              <a:t>broncoaspiración</a:t>
            </a:r>
            <a:r>
              <a:rPr lang="es-ES" dirty="0" smtClean="0"/>
              <a:t>.</a:t>
            </a:r>
          </a:p>
          <a:p>
            <a:r>
              <a:rPr lang="es-ES" dirty="0" smtClean="0"/>
              <a:t>2.</a:t>
            </a:r>
            <a:r>
              <a:rPr lang="es-ES" b="1" dirty="0" smtClean="0"/>
              <a:t> Contaminación</a:t>
            </a:r>
            <a:r>
              <a:rPr lang="es-ES" dirty="0" smtClean="0"/>
              <a:t>: La contaminación de la fórmula que se utiliza para la alimentación puede ser producida por la manipulación de la fórmula por parte del personal que la prepara, reparte o almacena o del que finalmente la instala al paciente, por la misma razón el personal debe estar bien capacitado, las fórmulas refrigeradas deben permanecer en medio ambiente hasta una hora antes de ser administradas.</a:t>
            </a:r>
          </a:p>
          <a:p>
            <a:r>
              <a:rPr lang="es-ES" dirty="0" smtClean="0"/>
              <a:t>En pacientes neurológicos con un Glasgow menor de 6 se recomienda emplear la nutrición parenteral por el alto riesgo de presentar un cuadro de </a:t>
            </a:r>
            <a:r>
              <a:rPr lang="es-ES" dirty="0" err="1" smtClean="0"/>
              <a:t>broncoaspiracion</a:t>
            </a:r>
            <a:r>
              <a:rPr lang="es-ES" dirty="0" smtClean="0"/>
              <a:t>.</a:t>
            </a:r>
          </a:p>
          <a:p>
            <a:r>
              <a:rPr lang="es-ES" b="1" dirty="0" smtClean="0"/>
              <a:t>Metabólicas</a:t>
            </a:r>
            <a:endParaRPr lang="es-ES" dirty="0" smtClean="0"/>
          </a:p>
          <a:p>
            <a:r>
              <a:rPr lang="es-ES" dirty="0" smtClean="0"/>
              <a:t>1. </a:t>
            </a:r>
            <a:r>
              <a:rPr lang="es-ES" dirty="0" err="1" smtClean="0"/>
              <a:t>Deshidratacion</a:t>
            </a:r>
            <a:r>
              <a:rPr lang="es-ES" dirty="0" smtClean="0"/>
              <a:t>: Ocurre por la administración de fórmulas </a:t>
            </a:r>
            <a:r>
              <a:rPr lang="es-ES" dirty="0" err="1" smtClean="0"/>
              <a:t>hiperosmolares</a:t>
            </a:r>
            <a:r>
              <a:rPr lang="es-ES" dirty="0" smtClean="0"/>
              <a:t> en aquellos pacientes que no pueden manifestar la sensación de la sed.</a:t>
            </a:r>
          </a:p>
          <a:p>
            <a:r>
              <a:rPr lang="es-ES" dirty="0" smtClean="0"/>
              <a:t>2. </a:t>
            </a:r>
            <a:r>
              <a:rPr lang="es-ES" dirty="0" err="1" smtClean="0"/>
              <a:t>Hiper</a:t>
            </a:r>
            <a:r>
              <a:rPr lang="es-ES" dirty="0" smtClean="0"/>
              <a:t> o </a:t>
            </a:r>
            <a:r>
              <a:rPr lang="es-ES" dirty="0" err="1" smtClean="0"/>
              <a:t>Hipoglicemia</a:t>
            </a:r>
            <a:r>
              <a:rPr lang="es-ES" dirty="0" smtClean="0"/>
              <a:t>: Se produce en aquellos pacientes diabéticos en los cuales la administración de insulina o </a:t>
            </a:r>
            <a:r>
              <a:rPr lang="es-ES" dirty="0" err="1" smtClean="0"/>
              <a:t>hipoglucemiantes</a:t>
            </a:r>
            <a:r>
              <a:rPr lang="es-ES" dirty="0" smtClean="0"/>
              <a:t> es insuficiente o en quienes estén recibiendo tratamiento se suspende en forma súbita la alimentación </a:t>
            </a:r>
            <a:r>
              <a:rPr lang="es-ES" dirty="0" err="1" smtClean="0"/>
              <a:t>enteral</a:t>
            </a:r>
            <a:r>
              <a:rPr lang="es-ES" dirty="0" smtClean="0"/>
              <a:t>.</a:t>
            </a:r>
          </a:p>
          <a:p>
            <a:r>
              <a:rPr lang="es-ES" dirty="0" smtClean="0"/>
              <a:t>3. Desequilibrios electrolíticos </a:t>
            </a:r>
            <a:r>
              <a:rPr lang="es-ES" u="sng" dirty="0" err="1" smtClean="0"/>
              <a:t>Hipercalcemia</a:t>
            </a:r>
            <a:r>
              <a:rPr lang="es-ES" dirty="0" smtClean="0"/>
              <a:t>: Es producido por el alto contenido de potasio en las fórmulas, acidosis e insuficiencia renal.</a:t>
            </a:r>
          </a:p>
          <a:p>
            <a:r>
              <a:rPr lang="es-ES" u="sng" dirty="0" err="1" smtClean="0"/>
              <a:t>Hipocalcemia</a:t>
            </a:r>
            <a:r>
              <a:rPr lang="es-ES" u="sng" dirty="0" smtClean="0"/>
              <a:t> e </a:t>
            </a:r>
            <a:r>
              <a:rPr lang="es-ES" u="sng" dirty="0" err="1" smtClean="0"/>
              <a:t>Hipofosfatemia</a:t>
            </a:r>
            <a:r>
              <a:rPr lang="es-ES" u="sng" dirty="0" smtClean="0"/>
              <a:t>:</a:t>
            </a:r>
            <a:r>
              <a:rPr lang="es-ES" dirty="0" smtClean="0"/>
              <a:t> Se observa en pacientes con malnutrición severa o en quienes se esta usando insulina.</a:t>
            </a:r>
          </a:p>
          <a:p>
            <a:r>
              <a:rPr lang="es-ES" u="sng" dirty="0" err="1" smtClean="0"/>
              <a:t>Hiponatremia</a:t>
            </a:r>
            <a:r>
              <a:rPr lang="es-ES" u="sng" dirty="0" smtClean="0"/>
              <a:t>: </a:t>
            </a:r>
            <a:r>
              <a:rPr lang="es-ES" dirty="0" smtClean="0"/>
              <a:t>Se pude deber cuando el paciente está </a:t>
            </a:r>
            <a:r>
              <a:rPr lang="es-ES" dirty="0" err="1" smtClean="0"/>
              <a:t>sobrehidratado</a:t>
            </a:r>
            <a:r>
              <a:rPr lang="es-ES" dirty="0" smtClean="0"/>
              <a:t> en estado </a:t>
            </a:r>
            <a:r>
              <a:rPr lang="es-ES" dirty="0" err="1" smtClean="0"/>
              <a:t>dilucional</a:t>
            </a:r>
            <a:r>
              <a:rPr lang="es-ES" dirty="0" smtClean="0"/>
              <a:t> o cuando está sometido a una nutrición </a:t>
            </a:r>
            <a:r>
              <a:rPr lang="es-ES" dirty="0" err="1" smtClean="0"/>
              <a:t>enteral</a:t>
            </a:r>
            <a:r>
              <a:rPr lang="es-ES" dirty="0" smtClean="0"/>
              <a:t> prolongada.</a:t>
            </a:r>
          </a:p>
          <a:p>
            <a:r>
              <a:rPr lang="es-ES" u="sng" dirty="0" err="1" smtClean="0"/>
              <a:t>Hipomagnesemia</a:t>
            </a:r>
            <a:r>
              <a:rPr lang="es-ES" u="sng" dirty="0" smtClean="0"/>
              <a:t>:</a:t>
            </a:r>
            <a:r>
              <a:rPr lang="es-ES" dirty="0" smtClean="0"/>
              <a:t> Es producida por niveles bajos de proteínas transportadoras.</a:t>
            </a:r>
          </a:p>
          <a:p>
            <a:r>
              <a:rPr lang="es-ES" dirty="0" smtClean="0"/>
              <a:t>4. </a:t>
            </a:r>
            <a:r>
              <a:rPr lang="es-ES" u="sng" dirty="0" smtClean="0"/>
              <a:t>Hipovitaminosis K:</a:t>
            </a:r>
            <a:r>
              <a:rPr lang="es-ES" dirty="0" smtClean="0"/>
              <a:t> Puede ser debido al bajo aporte de esta en las fórmulas de alimentación </a:t>
            </a:r>
            <a:r>
              <a:rPr lang="es-ES" dirty="0" err="1" smtClean="0"/>
              <a:t>enteral</a:t>
            </a:r>
            <a:endParaRPr lang="es-ES" dirty="0" smtClean="0"/>
          </a:p>
          <a:p>
            <a:r>
              <a:rPr lang="es-ES" dirty="0" smtClean="0"/>
              <a:t>5. </a:t>
            </a:r>
            <a:r>
              <a:rPr lang="es-ES" u="sng" dirty="0" err="1" smtClean="0"/>
              <a:t>Sobrehidratación</a:t>
            </a:r>
            <a:r>
              <a:rPr lang="es-ES" u="sng" dirty="0" smtClean="0"/>
              <a:t>:</a:t>
            </a:r>
            <a:r>
              <a:rPr lang="es-ES" dirty="0" smtClean="0"/>
              <a:t> Es producido principalmente por un inadecuado balance de líquidos en los pacientes desnutridos y bajo terapia de realimentación.</a:t>
            </a:r>
          </a:p>
          <a:p>
            <a:r>
              <a:rPr lang="es-ES" smtClean="0"/>
              <a:t> </a:t>
            </a:r>
          </a:p>
          <a:p>
            <a:endParaRPr lang="es-ES"/>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39</a:t>
            </a:fld>
            <a:endParaRPr 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r>
              <a:rPr lang="es-ES" b="1" dirty="0" smtClean="0"/>
              <a:t>Complicaciones de la Alimentación </a:t>
            </a:r>
            <a:r>
              <a:rPr lang="es-ES" b="1" dirty="0" err="1" smtClean="0"/>
              <a:t>Enteral</a:t>
            </a:r>
            <a:endParaRPr lang="es-ES" dirty="0" smtClean="0"/>
          </a:p>
          <a:p>
            <a:r>
              <a:rPr lang="es-ES" dirty="0" smtClean="0"/>
              <a:t>Las principales complicaciones de la alimentación </a:t>
            </a:r>
            <a:r>
              <a:rPr lang="es-ES" dirty="0" err="1" smtClean="0"/>
              <a:t>enteral</a:t>
            </a:r>
            <a:r>
              <a:rPr lang="es-ES" dirty="0" smtClean="0"/>
              <a:t> están agrupadas dentro de cuatro categorías que son:</a:t>
            </a:r>
          </a:p>
          <a:p>
            <a:r>
              <a:rPr lang="es-ES" dirty="0" smtClean="0"/>
              <a:t>1. Mecánicas</a:t>
            </a:r>
          </a:p>
          <a:p>
            <a:r>
              <a:rPr lang="es-ES" dirty="0" smtClean="0"/>
              <a:t>2. Gastrointestinales</a:t>
            </a:r>
          </a:p>
          <a:p>
            <a:r>
              <a:rPr lang="es-ES" dirty="0" smtClean="0"/>
              <a:t>3. Infecciosas</a:t>
            </a:r>
          </a:p>
          <a:p>
            <a:r>
              <a:rPr lang="es-ES" dirty="0" smtClean="0"/>
              <a:t>4. Metabólicas</a:t>
            </a:r>
          </a:p>
          <a:p>
            <a:r>
              <a:rPr lang="es-ES" dirty="0" smtClean="0"/>
              <a:t> </a:t>
            </a:r>
          </a:p>
          <a:p>
            <a:r>
              <a:rPr lang="es-ES" b="1" dirty="0" smtClean="0"/>
              <a:t>Causas Mecánicas</a:t>
            </a:r>
            <a:endParaRPr lang="es-ES" dirty="0" smtClean="0"/>
          </a:p>
          <a:p>
            <a:r>
              <a:rPr lang="es-ES" dirty="0" smtClean="0"/>
              <a:t>1. Molestia nasofaríngea y se produce por la presencia del tubo, por la ausencia de la masticación, por la producción normal o aumentada de saliva y por la respiración a través de la boca.</a:t>
            </a:r>
          </a:p>
          <a:p>
            <a:r>
              <a:rPr lang="es-ES" dirty="0" smtClean="0"/>
              <a:t>2. Erosión o necrosis nasal: Debido a la presión que ejerce la sonda en el ala de la nariz y se evita con el empleo de sondas de calibre delgadas y esparadrapo antialérgico para fijarlas suavemente.</a:t>
            </a:r>
          </a:p>
          <a:p>
            <a:r>
              <a:rPr lang="es-ES" dirty="0" smtClean="0"/>
              <a:t>3. Sinusitis y otitis media aguda.</a:t>
            </a:r>
          </a:p>
          <a:p>
            <a:r>
              <a:rPr lang="es-ES" dirty="0" smtClean="0"/>
              <a:t>4. Taponamiento de la sonda: Esto ocurre principalmente cuando se emplean sondas de alimentación de muy pequeño calibre, fórmulas viscosas y cuando no se lava la sonda una vez infundida la alimentación.</a:t>
            </a:r>
          </a:p>
          <a:p>
            <a:r>
              <a:rPr lang="es-ES" dirty="0" smtClean="0"/>
              <a:t>5. Erosión de la mucosa esofágica: Es ocasionada por decúbito sobre la mucosa del esófago, cuando se están empleando sondas rígidas y de grueso calibre por periodos prolongados, puede ocurrir también cuando existe un reflujo </a:t>
            </a:r>
            <a:r>
              <a:rPr lang="es-ES" dirty="0" err="1" smtClean="0"/>
              <a:t>gastroesofágico</a:t>
            </a:r>
            <a:r>
              <a:rPr lang="es-ES" dirty="0" smtClean="0"/>
              <a:t> al estar el esfínter permanentemente abierto por la presencia de la sonda </a:t>
            </a:r>
            <a:r>
              <a:rPr lang="es-ES" dirty="0" err="1" smtClean="0"/>
              <a:t>nasogástrica</a:t>
            </a:r>
            <a:r>
              <a:rPr lang="es-ES" dirty="0" smtClean="0"/>
              <a:t>.</a:t>
            </a:r>
          </a:p>
          <a:p>
            <a:r>
              <a:rPr lang="es-ES" dirty="0" smtClean="0"/>
              <a:t>6. Desplazamiento del tubo: Esto ocurre generalmente por movimientos involuntarios o voluntarios del paciente que van a producir la movilización o el retiro parcial o total de la sonda de alimentación, lo que va a ocasionar la infusión de la fórmula a nivel del esófago lo que a su vez va a favorecer la </a:t>
            </a:r>
            <a:r>
              <a:rPr lang="es-ES" dirty="0" err="1" smtClean="0"/>
              <a:t>broncoaspiración</a:t>
            </a:r>
            <a:r>
              <a:rPr lang="es-ES" dirty="0" smtClean="0"/>
              <a:t>, </a:t>
            </a:r>
            <a:r>
              <a:rPr lang="es-ES" dirty="0" err="1" smtClean="0"/>
              <a:t>ocacionalmente</a:t>
            </a:r>
            <a:r>
              <a:rPr lang="es-ES" dirty="0" smtClean="0"/>
              <a:t> el desplazamiento de la sonda de alimentación puede ser el origen de una perforación esofágica.</a:t>
            </a:r>
          </a:p>
          <a:p>
            <a:r>
              <a:rPr lang="es-ES" dirty="0" smtClean="0"/>
              <a:t> </a:t>
            </a:r>
          </a:p>
          <a:p>
            <a:r>
              <a:rPr lang="es-ES" b="1" dirty="0" smtClean="0"/>
              <a:t>Complicaciones Gastrointestinales</a:t>
            </a:r>
            <a:endParaRPr lang="es-ES" dirty="0" smtClean="0"/>
          </a:p>
          <a:p>
            <a:r>
              <a:rPr lang="es-ES" dirty="0" smtClean="0"/>
              <a:t>Las principales complicaciones de este grupo son la diarrea, la constipación, la nausea y el vómito.</a:t>
            </a:r>
          </a:p>
          <a:p>
            <a:r>
              <a:rPr lang="es-ES" dirty="0" smtClean="0"/>
              <a:t> </a:t>
            </a:r>
          </a:p>
          <a:p>
            <a:r>
              <a:rPr lang="es-ES" dirty="0" smtClean="0"/>
              <a:t>Diarrea</a:t>
            </a:r>
          </a:p>
          <a:p>
            <a:r>
              <a:rPr lang="es-ES" dirty="0" smtClean="0"/>
              <a:t>Las causas son:</a:t>
            </a:r>
          </a:p>
          <a:p>
            <a:r>
              <a:rPr lang="es-ES" dirty="0" smtClean="0"/>
              <a:t>1. Deshidratación. El primer principio para obtener éxito con la alimentación </a:t>
            </a:r>
            <a:r>
              <a:rPr lang="es-ES" dirty="0" err="1" smtClean="0"/>
              <a:t>enteral</a:t>
            </a:r>
            <a:r>
              <a:rPr lang="es-ES" dirty="0" smtClean="0"/>
              <a:t> líquida es suministrarla a un intestino bien hidratado, de lo contrario no se va a absorber y favorece los cuadros diarreicos.</a:t>
            </a:r>
          </a:p>
          <a:p>
            <a:r>
              <a:rPr lang="es-ES" dirty="0" smtClean="0"/>
              <a:t>2. Selección inapropiada de la fórmula: Esto se produce cuando no se realiza una correcta evaluación del funcionamiento del tracto gastrointestinal, y se eligen soluciones complejas o </a:t>
            </a:r>
            <a:r>
              <a:rPr lang="es-ES" dirty="0" err="1" smtClean="0"/>
              <a:t>hiperosmolares</a:t>
            </a:r>
            <a:r>
              <a:rPr lang="es-ES" dirty="0" smtClean="0"/>
              <a:t> que no pueden absorberse.</a:t>
            </a:r>
          </a:p>
          <a:p>
            <a:r>
              <a:rPr lang="es-ES" dirty="0" smtClean="0"/>
              <a:t>3. Incremento rápido o simultaneo de la concentración y el volumen.</a:t>
            </a:r>
          </a:p>
          <a:p>
            <a:r>
              <a:rPr lang="es-ES" dirty="0" smtClean="0"/>
              <a:t>4. </a:t>
            </a:r>
            <a:r>
              <a:rPr lang="es-ES" dirty="0" err="1" smtClean="0"/>
              <a:t>Hiperosmolaridad</a:t>
            </a:r>
            <a:r>
              <a:rPr lang="es-ES" dirty="0" smtClean="0"/>
              <a:t>: En pacientes con </a:t>
            </a:r>
            <a:r>
              <a:rPr lang="es-ES" dirty="0" err="1" smtClean="0"/>
              <a:t>hipoalbuminemia</a:t>
            </a:r>
            <a:r>
              <a:rPr lang="es-ES" dirty="0" smtClean="0"/>
              <a:t> las fórmulas de alimentación </a:t>
            </a:r>
            <a:r>
              <a:rPr lang="es-ES" dirty="0" err="1" smtClean="0"/>
              <a:t>hiperosmolar</a:t>
            </a:r>
            <a:r>
              <a:rPr lang="es-ES" dirty="0" smtClean="0"/>
              <a:t> no son bien toleradas por eso deben acondicionarse a la capacidad de absorción.</a:t>
            </a:r>
          </a:p>
          <a:p>
            <a:r>
              <a:rPr lang="es-ES" dirty="0" smtClean="0"/>
              <a:t>5. Administración de medicamentos: Los antibióticos destruyen la flora bacteriana normal del tracto gastrointestinal, por otra parte existen antiácidos que producen cuadros de diarrea.</a:t>
            </a:r>
          </a:p>
          <a:p>
            <a:r>
              <a:rPr lang="es-ES" dirty="0" smtClean="0"/>
              <a:t>6. Fórmulas heladas: Se evita la diarrea producida por esta causa si se deja a temperatura ambiente la mezcla durante una hora antes de ser administrada al paciente o si la infusión de la misma se hace lenta inicialmente hasta que la formula este a temperatura ambiente.</a:t>
            </a:r>
          </a:p>
          <a:p>
            <a:r>
              <a:rPr lang="es-ES" dirty="0" smtClean="0"/>
              <a:t>7. Deficiencia de lactasa: Es muy común observar en el paciente adulto y hospitalizado por lo tanto es preferible escoger siempre formulas alimentarias que estén libres de lactosa.</a:t>
            </a:r>
          </a:p>
          <a:p>
            <a:r>
              <a:rPr lang="es-ES" dirty="0" smtClean="0"/>
              <a:t>8. Mal absorción de grasa: Se deben emplear fórmulas que contengan menos cantidad de grasa o bien empleando triglicéridos de cadena media.</a:t>
            </a:r>
          </a:p>
          <a:p>
            <a:r>
              <a:rPr lang="es-ES" dirty="0" smtClean="0"/>
              <a:t> </a:t>
            </a:r>
          </a:p>
          <a:p>
            <a:r>
              <a:rPr lang="es-ES" b="1" dirty="0" smtClean="0"/>
              <a:t>Constipación</a:t>
            </a:r>
            <a:endParaRPr lang="es-ES" dirty="0" smtClean="0"/>
          </a:p>
          <a:p>
            <a:r>
              <a:rPr lang="es-ES" dirty="0" smtClean="0"/>
              <a:t>Deshidratación e </a:t>
            </a:r>
            <a:r>
              <a:rPr lang="es-ES" dirty="0" err="1" smtClean="0"/>
              <a:t>impactación</a:t>
            </a:r>
            <a:r>
              <a:rPr lang="es-ES" dirty="0" smtClean="0"/>
              <a:t>: Se puede observar esta complicación en aquellos pacientes que tienen pérdidas adicionales por hipertermia y sudoración, como es el caso del paciente neurológico, es preferible en este tipo de pacientes tratar de obtener balances de líquidos positivos entre 500 a 1000 ml para poder evitar la </a:t>
            </a:r>
            <a:r>
              <a:rPr lang="es-ES" dirty="0" err="1" smtClean="0"/>
              <a:t>impactación</a:t>
            </a:r>
            <a:r>
              <a:rPr lang="es-ES" dirty="0" smtClean="0"/>
              <a:t> fecal.</a:t>
            </a:r>
          </a:p>
          <a:p>
            <a:r>
              <a:rPr lang="es-ES" dirty="0" smtClean="0"/>
              <a:t> </a:t>
            </a:r>
          </a:p>
          <a:p>
            <a:r>
              <a:rPr lang="es-ES" b="1" dirty="0" smtClean="0"/>
              <a:t>Náusea y Vómito</a:t>
            </a:r>
            <a:endParaRPr lang="es-ES" dirty="0" smtClean="0"/>
          </a:p>
          <a:p>
            <a:r>
              <a:rPr lang="es-ES" dirty="0" smtClean="0"/>
              <a:t>1. Son producidos por el olor y sabor desagradables, originados principalmente por las fórmulas elementales. Se puede evitar la náusea y el vomito empleando saborizantes, hielo o cambiando la fórmula tan pronto como sea posible.</a:t>
            </a:r>
          </a:p>
          <a:p>
            <a:r>
              <a:rPr lang="es-ES" dirty="0" err="1" smtClean="0"/>
              <a:t>Hiperosmolaridad</a:t>
            </a:r>
            <a:r>
              <a:rPr lang="es-ES" dirty="0" smtClean="0"/>
              <a:t> e infusión rápida: Se puede producir residuos gástricos mayores a 100 ml después de la alimentación </a:t>
            </a:r>
            <a:r>
              <a:rPr lang="es-ES" dirty="0" err="1" smtClean="0"/>
              <a:t>enteral</a:t>
            </a:r>
            <a:r>
              <a:rPr lang="es-ES" dirty="0" smtClean="0"/>
              <a:t> por bolos.</a:t>
            </a:r>
          </a:p>
          <a:p>
            <a:r>
              <a:rPr lang="es-ES" dirty="0" smtClean="0"/>
              <a:t>3. Intolerancia a la lactosa o un excesivo contenido de grasa en la fórmula: Pueden generar nausea y vómito por lo cual se sugiere realizar una correcta historia nutricional o disminuir o evitar el uso de lactosa y no sobrepasar mas del 30% de las calorías totales en forma de grasa.</a:t>
            </a:r>
          </a:p>
          <a:p>
            <a:r>
              <a:rPr lang="es-ES" dirty="0" smtClean="0"/>
              <a:t> </a:t>
            </a:r>
          </a:p>
          <a:p>
            <a:r>
              <a:rPr lang="es-ES" b="1" dirty="0" smtClean="0"/>
              <a:t>Infecciosas</a:t>
            </a:r>
            <a:endParaRPr lang="es-ES" dirty="0" smtClean="0"/>
          </a:p>
          <a:p>
            <a:r>
              <a:rPr lang="es-ES" b="1" dirty="0" smtClean="0"/>
              <a:t>1. </a:t>
            </a:r>
            <a:r>
              <a:rPr lang="es-ES" b="1" dirty="0" err="1" smtClean="0"/>
              <a:t>Broncoaspiración</a:t>
            </a:r>
            <a:r>
              <a:rPr lang="es-ES" b="1" dirty="0" smtClean="0"/>
              <a:t>:</a:t>
            </a:r>
            <a:r>
              <a:rPr lang="es-ES" dirty="0" smtClean="0"/>
              <a:t> Esta es la principal complicación mecánica que ocasiona infección respiratoria, y se produce por la presencia de la sonda que mantiene abierto el paso del contenido gástrico a través del cardias, como también por la </a:t>
            </a:r>
            <a:r>
              <a:rPr lang="es-ES" dirty="0" err="1" smtClean="0"/>
              <a:t>atonia</a:t>
            </a:r>
            <a:r>
              <a:rPr lang="es-ES" dirty="0" smtClean="0"/>
              <a:t> gástrica que pueden presentar los pacientes postquirúrgicos, comatosos o con daños neurológicos.</a:t>
            </a:r>
          </a:p>
          <a:p>
            <a:r>
              <a:rPr lang="es-ES" dirty="0" smtClean="0"/>
              <a:t>Se puede prevenir aunque no evitar totalmente manteniendo la cabecera del paciente en una posición de 30 grados, evaluando el residuo gástrico o empleando la sonda </a:t>
            </a:r>
            <a:r>
              <a:rPr lang="es-ES" dirty="0" err="1" smtClean="0"/>
              <a:t>nasoyeyunal</a:t>
            </a:r>
            <a:r>
              <a:rPr lang="es-ES" dirty="0" smtClean="0"/>
              <a:t> en aquellos pacientes que presenten un riesgo mayor.</a:t>
            </a:r>
          </a:p>
          <a:p>
            <a:r>
              <a:rPr lang="es-ES" dirty="0" smtClean="0"/>
              <a:t>En pacientes neurológicos con un Glasgow menor de 6 se recomienda emplear la nutrición parenteral por el alto riesgo de presentar un cuadro de </a:t>
            </a:r>
            <a:r>
              <a:rPr lang="es-ES" dirty="0" err="1" smtClean="0"/>
              <a:t>broncoaspiración</a:t>
            </a:r>
            <a:r>
              <a:rPr lang="es-ES" dirty="0" smtClean="0"/>
              <a:t>.</a:t>
            </a:r>
          </a:p>
          <a:p>
            <a:r>
              <a:rPr lang="es-ES" dirty="0" smtClean="0"/>
              <a:t>2.</a:t>
            </a:r>
            <a:r>
              <a:rPr lang="es-ES" b="1" dirty="0" smtClean="0"/>
              <a:t> Contaminación</a:t>
            </a:r>
            <a:r>
              <a:rPr lang="es-ES" dirty="0" smtClean="0"/>
              <a:t>: La contaminación de la fórmula que se utiliza para la alimentación puede ser producida por la manipulación de la fórmula por parte del personal que la prepara, reparte o almacena o del que finalmente la instala al paciente, por la misma razón el personal debe estar bien capacitado, las fórmulas refrigeradas deben permanecer en medio ambiente hasta una hora antes de ser administradas.</a:t>
            </a:r>
          </a:p>
          <a:p>
            <a:r>
              <a:rPr lang="es-ES" dirty="0" smtClean="0"/>
              <a:t>En pacientes neurológicos con un Glasgow menor de 6 se recomienda emplear la nutrición parenteral por el alto riesgo de presentar un cuadro de </a:t>
            </a:r>
            <a:r>
              <a:rPr lang="es-ES" dirty="0" err="1" smtClean="0"/>
              <a:t>broncoaspiracion</a:t>
            </a:r>
            <a:r>
              <a:rPr lang="es-ES" dirty="0" smtClean="0"/>
              <a:t>.</a:t>
            </a:r>
          </a:p>
          <a:p>
            <a:r>
              <a:rPr lang="es-ES" b="1" dirty="0" smtClean="0"/>
              <a:t>Metabólicas</a:t>
            </a:r>
            <a:endParaRPr lang="es-ES" dirty="0" smtClean="0"/>
          </a:p>
          <a:p>
            <a:r>
              <a:rPr lang="es-ES" dirty="0" smtClean="0"/>
              <a:t>1. </a:t>
            </a:r>
            <a:r>
              <a:rPr lang="es-ES" dirty="0" err="1" smtClean="0"/>
              <a:t>Deshidratacion</a:t>
            </a:r>
            <a:r>
              <a:rPr lang="es-ES" dirty="0" smtClean="0"/>
              <a:t>: Ocurre por la administración de fórmulas </a:t>
            </a:r>
            <a:r>
              <a:rPr lang="es-ES" dirty="0" err="1" smtClean="0"/>
              <a:t>hiperosmolares</a:t>
            </a:r>
            <a:r>
              <a:rPr lang="es-ES" dirty="0" smtClean="0"/>
              <a:t> en aquellos pacientes que no pueden manifestar la sensación de la sed.</a:t>
            </a:r>
          </a:p>
          <a:p>
            <a:r>
              <a:rPr lang="es-ES" dirty="0" smtClean="0"/>
              <a:t>2. </a:t>
            </a:r>
            <a:r>
              <a:rPr lang="es-ES" dirty="0" err="1" smtClean="0"/>
              <a:t>Hiper</a:t>
            </a:r>
            <a:r>
              <a:rPr lang="es-ES" dirty="0" smtClean="0"/>
              <a:t> o </a:t>
            </a:r>
            <a:r>
              <a:rPr lang="es-ES" dirty="0" err="1" smtClean="0"/>
              <a:t>Hipoglicemia</a:t>
            </a:r>
            <a:r>
              <a:rPr lang="es-ES" dirty="0" smtClean="0"/>
              <a:t>: Se produce en aquellos pacientes diabéticos en los cuales la administración de insulina o </a:t>
            </a:r>
            <a:r>
              <a:rPr lang="es-ES" dirty="0" err="1" smtClean="0"/>
              <a:t>hipoglucemiantes</a:t>
            </a:r>
            <a:r>
              <a:rPr lang="es-ES" dirty="0" smtClean="0"/>
              <a:t> es insuficiente o en quienes estén recibiendo tratamiento se suspende en forma súbita la alimentación </a:t>
            </a:r>
            <a:r>
              <a:rPr lang="es-ES" dirty="0" err="1" smtClean="0"/>
              <a:t>enteral</a:t>
            </a:r>
            <a:r>
              <a:rPr lang="es-ES" dirty="0" smtClean="0"/>
              <a:t>.</a:t>
            </a:r>
          </a:p>
          <a:p>
            <a:r>
              <a:rPr lang="es-ES" dirty="0" smtClean="0"/>
              <a:t>3. Desequilibrios electrolíticos </a:t>
            </a:r>
            <a:r>
              <a:rPr lang="es-ES" u="sng" dirty="0" err="1" smtClean="0"/>
              <a:t>Hipercalcemia</a:t>
            </a:r>
            <a:r>
              <a:rPr lang="es-ES" dirty="0" smtClean="0"/>
              <a:t>: Es producido por el alto contenido de potasio en las fórmulas, acidosis e insuficiencia renal.</a:t>
            </a:r>
          </a:p>
          <a:p>
            <a:r>
              <a:rPr lang="es-ES" u="sng" dirty="0" err="1" smtClean="0"/>
              <a:t>Hipocalcemia</a:t>
            </a:r>
            <a:r>
              <a:rPr lang="es-ES" u="sng" dirty="0" smtClean="0"/>
              <a:t> e </a:t>
            </a:r>
            <a:r>
              <a:rPr lang="es-ES" u="sng" dirty="0" err="1" smtClean="0"/>
              <a:t>Hipofosfatemia</a:t>
            </a:r>
            <a:r>
              <a:rPr lang="es-ES" u="sng" dirty="0" smtClean="0"/>
              <a:t>:</a:t>
            </a:r>
            <a:r>
              <a:rPr lang="es-ES" dirty="0" smtClean="0"/>
              <a:t> Se observa en pacientes con malnutrición severa o en quienes se esta usando insulina.</a:t>
            </a:r>
          </a:p>
          <a:p>
            <a:r>
              <a:rPr lang="es-ES" u="sng" dirty="0" err="1" smtClean="0"/>
              <a:t>Hiponatremia</a:t>
            </a:r>
            <a:r>
              <a:rPr lang="es-ES" u="sng" dirty="0" smtClean="0"/>
              <a:t>: </a:t>
            </a:r>
            <a:r>
              <a:rPr lang="es-ES" dirty="0" smtClean="0"/>
              <a:t>Se pude deber cuando el paciente está </a:t>
            </a:r>
            <a:r>
              <a:rPr lang="es-ES" dirty="0" err="1" smtClean="0"/>
              <a:t>sobrehidratado</a:t>
            </a:r>
            <a:r>
              <a:rPr lang="es-ES" dirty="0" smtClean="0"/>
              <a:t> en estado </a:t>
            </a:r>
            <a:r>
              <a:rPr lang="es-ES" dirty="0" err="1" smtClean="0"/>
              <a:t>dilucional</a:t>
            </a:r>
            <a:r>
              <a:rPr lang="es-ES" dirty="0" smtClean="0"/>
              <a:t> o cuando está sometido a una nutrición </a:t>
            </a:r>
            <a:r>
              <a:rPr lang="es-ES" dirty="0" err="1" smtClean="0"/>
              <a:t>enteral</a:t>
            </a:r>
            <a:r>
              <a:rPr lang="es-ES" dirty="0" smtClean="0"/>
              <a:t> prolongada.</a:t>
            </a:r>
          </a:p>
          <a:p>
            <a:r>
              <a:rPr lang="es-ES" u="sng" dirty="0" err="1" smtClean="0"/>
              <a:t>Hipomagnesemia</a:t>
            </a:r>
            <a:r>
              <a:rPr lang="es-ES" u="sng" dirty="0" smtClean="0"/>
              <a:t>:</a:t>
            </a:r>
            <a:r>
              <a:rPr lang="es-ES" dirty="0" smtClean="0"/>
              <a:t> Es producida por niveles bajos de proteínas transportadoras.</a:t>
            </a:r>
          </a:p>
          <a:p>
            <a:r>
              <a:rPr lang="es-ES" dirty="0" smtClean="0"/>
              <a:t>4. </a:t>
            </a:r>
            <a:r>
              <a:rPr lang="es-ES" u="sng" dirty="0" smtClean="0"/>
              <a:t>Hipovitaminosis K:</a:t>
            </a:r>
            <a:r>
              <a:rPr lang="es-ES" dirty="0" smtClean="0"/>
              <a:t> Puede ser debido al bajo aporte de esta en las fórmulas de alimentación </a:t>
            </a:r>
            <a:r>
              <a:rPr lang="es-ES" dirty="0" err="1" smtClean="0"/>
              <a:t>enteral</a:t>
            </a:r>
            <a:endParaRPr lang="es-ES" dirty="0" smtClean="0"/>
          </a:p>
          <a:p>
            <a:r>
              <a:rPr lang="es-ES" dirty="0" smtClean="0"/>
              <a:t>5. </a:t>
            </a:r>
            <a:r>
              <a:rPr lang="es-ES" u="sng" dirty="0" err="1" smtClean="0"/>
              <a:t>Sobrehidratación</a:t>
            </a:r>
            <a:r>
              <a:rPr lang="es-ES" u="sng" dirty="0" smtClean="0"/>
              <a:t>:</a:t>
            </a:r>
            <a:r>
              <a:rPr lang="es-ES" dirty="0" smtClean="0"/>
              <a:t> Es producido principalmente por un inadecuado balance de líquidos en los pacientes desnutridos y bajo terapia de realimentación.</a:t>
            </a:r>
          </a:p>
          <a:p>
            <a:r>
              <a:rPr lang="es-ES" smtClean="0"/>
              <a:t> </a:t>
            </a:r>
          </a:p>
          <a:p>
            <a:endParaRPr lang="es-ES"/>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40</a:t>
            </a:fld>
            <a:endParaRPr lang="es-E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32500" lnSpcReduction="20000"/>
          </a:bodyPr>
          <a:lstStyle/>
          <a:p>
            <a:r>
              <a:rPr lang="es-ES" b="1" dirty="0" smtClean="0"/>
              <a:t>Complicaciones de la Alimentación </a:t>
            </a:r>
            <a:r>
              <a:rPr lang="es-ES" b="1" dirty="0" err="1" smtClean="0"/>
              <a:t>Enteral</a:t>
            </a:r>
            <a:endParaRPr lang="es-ES" dirty="0" smtClean="0"/>
          </a:p>
          <a:p>
            <a:r>
              <a:rPr lang="es-ES" dirty="0" smtClean="0"/>
              <a:t>Las principales complicaciones de la alimentación </a:t>
            </a:r>
            <a:r>
              <a:rPr lang="es-ES" dirty="0" err="1" smtClean="0"/>
              <a:t>enteral</a:t>
            </a:r>
            <a:r>
              <a:rPr lang="es-ES" dirty="0" smtClean="0"/>
              <a:t> están agrupadas dentro de cuatro categorías que son:</a:t>
            </a:r>
          </a:p>
          <a:p>
            <a:r>
              <a:rPr lang="es-ES" dirty="0" smtClean="0"/>
              <a:t>1. Mecánicas</a:t>
            </a:r>
          </a:p>
          <a:p>
            <a:r>
              <a:rPr lang="es-ES" dirty="0" smtClean="0"/>
              <a:t>2. Gastrointestinales</a:t>
            </a:r>
          </a:p>
          <a:p>
            <a:r>
              <a:rPr lang="es-ES" dirty="0" smtClean="0"/>
              <a:t>3. Infecciosas</a:t>
            </a:r>
          </a:p>
          <a:p>
            <a:r>
              <a:rPr lang="es-ES" dirty="0" smtClean="0"/>
              <a:t>4. Metabólicas</a:t>
            </a:r>
          </a:p>
          <a:p>
            <a:r>
              <a:rPr lang="es-ES" dirty="0" smtClean="0"/>
              <a:t> </a:t>
            </a:r>
          </a:p>
          <a:p>
            <a:r>
              <a:rPr lang="es-ES" b="1" dirty="0" smtClean="0"/>
              <a:t>Causas Mecánicas</a:t>
            </a:r>
            <a:endParaRPr lang="es-ES" dirty="0" smtClean="0"/>
          </a:p>
          <a:p>
            <a:r>
              <a:rPr lang="es-ES" dirty="0" smtClean="0"/>
              <a:t>1. Molestia nasofaríngea y se produce por la presencia del tubo, por la ausencia de la masticación, por la producción normal o aumentada de saliva y por la respiración a través de la boca.</a:t>
            </a:r>
          </a:p>
          <a:p>
            <a:r>
              <a:rPr lang="es-ES" dirty="0" smtClean="0"/>
              <a:t>2. Erosión o necrosis nasal: Debido a la presión que ejerce la sonda en el ala de la nariz y se evita con el empleo de sondas de calibre delgadas y esparadrapo antialérgico para fijarlas suavemente.</a:t>
            </a:r>
          </a:p>
          <a:p>
            <a:r>
              <a:rPr lang="es-ES" dirty="0" smtClean="0"/>
              <a:t>3. Sinusitis y otitis media aguda.</a:t>
            </a:r>
          </a:p>
          <a:p>
            <a:r>
              <a:rPr lang="es-ES" dirty="0" smtClean="0"/>
              <a:t>4. Taponamiento de la sonda: Esto ocurre principalmente cuando se emplean sondas de alimentación de muy pequeño calibre, fórmulas viscosas y cuando no se lava la sonda una vez infundida la alimentación.</a:t>
            </a:r>
          </a:p>
          <a:p>
            <a:r>
              <a:rPr lang="es-ES" dirty="0" smtClean="0"/>
              <a:t>5. Erosión de la mucosa esofágica: Es ocasionada por decúbito sobre la mucosa del esófago, cuando se están empleando sondas rígidas y de grueso calibre por periodos prolongados, puede ocurrir también cuando existe un reflujo </a:t>
            </a:r>
            <a:r>
              <a:rPr lang="es-ES" dirty="0" err="1" smtClean="0"/>
              <a:t>gastroesofágico</a:t>
            </a:r>
            <a:r>
              <a:rPr lang="es-ES" dirty="0" smtClean="0"/>
              <a:t> al estar el esfínter permanentemente abierto por la presencia de la sonda </a:t>
            </a:r>
            <a:r>
              <a:rPr lang="es-ES" dirty="0" err="1" smtClean="0"/>
              <a:t>nasogástrica</a:t>
            </a:r>
            <a:r>
              <a:rPr lang="es-ES" dirty="0" smtClean="0"/>
              <a:t>.</a:t>
            </a:r>
          </a:p>
          <a:p>
            <a:r>
              <a:rPr lang="es-ES" dirty="0" smtClean="0"/>
              <a:t>6. Desplazamiento del tubo: Esto ocurre generalmente por movimientos involuntarios o voluntarios del paciente que van a producir la movilización o el retiro parcial o total de la sonda de alimentación, lo que va a ocasionar la infusión de la fórmula a nivel del esófago lo que a su vez va a favorecer la </a:t>
            </a:r>
            <a:r>
              <a:rPr lang="es-ES" dirty="0" err="1" smtClean="0"/>
              <a:t>broncoaspiración</a:t>
            </a:r>
            <a:r>
              <a:rPr lang="es-ES" dirty="0" smtClean="0"/>
              <a:t>, </a:t>
            </a:r>
            <a:r>
              <a:rPr lang="es-ES" dirty="0" err="1" smtClean="0"/>
              <a:t>ocacionalmente</a:t>
            </a:r>
            <a:r>
              <a:rPr lang="es-ES" dirty="0" smtClean="0"/>
              <a:t> el desplazamiento de la sonda de alimentación puede ser el origen de una perforación esofágica.</a:t>
            </a:r>
          </a:p>
          <a:p>
            <a:r>
              <a:rPr lang="es-ES" dirty="0" smtClean="0"/>
              <a:t> </a:t>
            </a:r>
          </a:p>
          <a:p>
            <a:r>
              <a:rPr lang="es-ES" b="1" dirty="0" smtClean="0"/>
              <a:t>Complicaciones Gastrointestinales</a:t>
            </a:r>
            <a:endParaRPr lang="es-ES" dirty="0" smtClean="0"/>
          </a:p>
          <a:p>
            <a:r>
              <a:rPr lang="es-ES" dirty="0" smtClean="0"/>
              <a:t>Las principales complicaciones de este grupo son la diarrea, la constipación, la nausea y el vómito.</a:t>
            </a:r>
          </a:p>
          <a:p>
            <a:r>
              <a:rPr lang="es-ES" dirty="0" smtClean="0"/>
              <a:t> </a:t>
            </a:r>
          </a:p>
          <a:p>
            <a:r>
              <a:rPr lang="es-ES" dirty="0" smtClean="0"/>
              <a:t>Diarrea</a:t>
            </a:r>
          </a:p>
          <a:p>
            <a:r>
              <a:rPr lang="es-ES" dirty="0" smtClean="0"/>
              <a:t>Las causas son:</a:t>
            </a:r>
          </a:p>
          <a:p>
            <a:r>
              <a:rPr lang="es-ES" dirty="0" smtClean="0"/>
              <a:t>1. Deshidratación. El primer principio para obtener éxito con la alimentación </a:t>
            </a:r>
            <a:r>
              <a:rPr lang="es-ES" dirty="0" err="1" smtClean="0"/>
              <a:t>enteral</a:t>
            </a:r>
            <a:r>
              <a:rPr lang="es-ES" dirty="0" smtClean="0"/>
              <a:t> líquida es suministrarla a un intestino bien hidratado, de lo contrario no se va a absorber y favorece los cuadros diarreicos.</a:t>
            </a:r>
          </a:p>
          <a:p>
            <a:r>
              <a:rPr lang="es-ES" dirty="0" smtClean="0"/>
              <a:t>2. Selección inapropiada de la fórmula: Esto se produce cuando no se realiza una correcta evaluación del funcionamiento del tracto gastrointestinal, y se eligen soluciones complejas o </a:t>
            </a:r>
            <a:r>
              <a:rPr lang="es-ES" dirty="0" err="1" smtClean="0"/>
              <a:t>hiperosmolares</a:t>
            </a:r>
            <a:r>
              <a:rPr lang="es-ES" dirty="0" smtClean="0"/>
              <a:t> que no pueden absorberse.</a:t>
            </a:r>
          </a:p>
          <a:p>
            <a:r>
              <a:rPr lang="es-ES" dirty="0" smtClean="0"/>
              <a:t>3. Incremento rápido o simultaneo de la concentración y el volumen.</a:t>
            </a:r>
          </a:p>
          <a:p>
            <a:r>
              <a:rPr lang="es-ES" dirty="0" smtClean="0"/>
              <a:t>4. </a:t>
            </a:r>
            <a:r>
              <a:rPr lang="es-ES" dirty="0" err="1" smtClean="0"/>
              <a:t>Hiperosmolaridad</a:t>
            </a:r>
            <a:r>
              <a:rPr lang="es-ES" dirty="0" smtClean="0"/>
              <a:t>: En pacientes con </a:t>
            </a:r>
            <a:r>
              <a:rPr lang="es-ES" dirty="0" err="1" smtClean="0"/>
              <a:t>hipoalbuminemia</a:t>
            </a:r>
            <a:r>
              <a:rPr lang="es-ES" dirty="0" smtClean="0"/>
              <a:t> las fórmulas de alimentación </a:t>
            </a:r>
            <a:r>
              <a:rPr lang="es-ES" dirty="0" err="1" smtClean="0"/>
              <a:t>hiperosmolar</a:t>
            </a:r>
            <a:r>
              <a:rPr lang="es-ES" dirty="0" smtClean="0"/>
              <a:t> no son bien toleradas por eso deben acondicionarse a la capacidad de absorción.</a:t>
            </a:r>
          </a:p>
          <a:p>
            <a:r>
              <a:rPr lang="es-ES" dirty="0" smtClean="0"/>
              <a:t>5. Administración de medicamentos: Los antibióticos destruyen la flora bacteriana normal del tracto gastrointestinal, por otra parte existen antiácidos que producen cuadros de diarrea.</a:t>
            </a:r>
          </a:p>
          <a:p>
            <a:r>
              <a:rPr lang="es-ES" dirty="0" smtClean="0"/>
              <a:t>6. Fórmulas heladas: Se evita la diarrea producida por esta causa si se deja a temperatura ambiente la mezcla durante una hora antes de ser administrada al paciente o si la infusión de la misma se hace lenta inicialmente hasta que la formula este a temperatura ambiente.</a:t>
            </a:r>
          </a:p>
          <a:p>
            <a:r>
              <a:rPr lang="es-ES" dirty="0" smtClean="0"/>
              <a:t>7. Deficiencia de lactasa: Es muy común observar en el paciente adulto y hospitalizado por lo tanto es preferible escoger siempre formulas alimentarias que estén libres de lactosa.</a:t>
            </a:r>
          </a:p>
          <a:p>
            <a:r>
              <a:rPr lang="es-ES" dirty="0" smtClean="0"/>
              <a:t>8. Mal absorción de grasa: Se deben emplear fórmulas que contengan menos cantidad de grasa o bien empleando triglicéridos de cadena media.</a:t>
            </a:r>
          </a:p>
          <a:p>
            <a:r>
              <a:rPr lang="es-ES" dirty="0" smtClean="0"/>
              <a:t> </a:t>
            </a:r>
          </a:p>
          <a:p>
            <a:r>
              <a:rPr lang="es-ES" b="1" dirty="0" smtClean="0"/>
              <a:t>Constipación</a:t>
            </a:r>
            <a:endParaRPr lang="es-ES" dirty="0" smtClean="0"/>
          </a:p>
          <a:p>
            <a:r>
              <a:rPr lang="es-ES" dirty="0" smtClean="0"/>
              <a:t>Deshidratación e </a:t>
            </a:r>
            <a:r>
              <a:rPr lang="es-ES" dirty="0" err="1" smtClean="0"/>
              <a:t>impactación</a:t>
            </a:r>
            <a:r>
              <a:rPr lang="es-ES" dirty="0" smtClean="0"/>
              <a:t>: Se puede observar esta complicación en aquellos pacientes que tienen pérdidas adicionales por hipertermia y sudoración, como es el caso del paciente neurológico, es preferible en este tipo de pacientes tratar de obtener balances de líquidos positivos entre 500 a 1000 ml para poder evitar la </a:t>
            </a:r>
            <a:r>
              <a:rPr lang="es-ES" dirty="0" err="1" smtClean="0"/>
              <a:t>impactación</a:t>
            </a:r>
            <a:r>
              <a:rPr lang="es-ES" dirty="0" smtClean="0"/>
              <a:t> fecal.</a:t>
            </a:r>
          </a:p>
          <a:p>
            <a:r>
              <a:rPr lang="es-ES" dirty="0" smtClean="0"/>
              <a:t> </a:t>
            </a:r>
          </a:p>
          <a:p>
            <a:r>
              <a:rPr lang="es-ES" b="1" dirty="0" smtClean="0"/>
              <a:t>Náusea y Vómito</a:t>
            </a:r>
            <a:endParaRPr lang="es-ES" dirty="0" smtClean="0"/>
          </a:p>
          <a:p>
            <a:r>
              <a:rPr lang="es-ES" dirty="0" smtClean="0"/>
              <a:t>1. Son producidos por el olor y sabor desagradables, originados principalmente por las fórmulas elementales. Se puede evitar la náusea y el vomito empleando saborizantes, hielo o cambiando la fórmula tan pronto como sea posible.</a:t>
            </a:r>
          </a:p>
          <a:p>
            <a:r>
              <a:rPr lang="es-ES" dirty="0" err="1" smtClean="0"/>
              <a:t>Hiperosmolaridad</a:t>
            </a:r>
            <a:r>
              <a:rPr lang="es-ES" dirty="0" smtClean="0"/>
              <a:t> e infusión rápida: Se puede producir residuos gástricos mayores a 100 ml después de la alimentación </a:t>
            </a:r>
            <a:r>
              <a:rPr lang="es-ES" dirty="0" err="1" smtClean="0"/>
              <a:t>enteral</a:t>
            </a:r>
            <a:r>
              <a:rPr lang="es-ES" dirty="0" smtClean="0"/>
              <a:t> por bolos.</a:t>
            </a:r>
          </a:p>
          <a:p>
            <a:r>
              <a:rPr lang="es-ES" dirty="0" smtClean="0"/>
              <a:t>3. Intolerancia a la lactosa o un excesivo contenido de grasa en la fórmula: Pueden generar nausea y vómito por lo cual se sugiere realizar una correcta historia nutricional o disminuir o evitar el uso de lactosa y no sobrepasar mas del 30% de las calorías totales en forma de grasa.</a:t>
            </a:r>
          </a:p>
          <a:p>
            <a:r>
              <a:rPr lang="es-ES" dirty="0" smtClean="0"/>
              <a:t> </a:t>
            </a:r>
          </a:p>
          <a:p>
            <a:r>
              <a:rPr lang="es-ES" b="1" dirty="0" smtClean="0"/>
              <a:t>Infecciosas</a:t>
            </a:r>
            <a:endParaRPr lang="es-ES" dirty="0" smtClean="0"/>
          </a:p>
          <a:p>
            <a:r>
              <a:rPr lang="es-ES" b="1" dirty="0" smtClean="0"/>
              <a:t>1. </a:t>
            </a:r>
            <a:r>
              <a:rPr lang="es-ES" b="1" dirty="0" err="1" smtClean="0"/>
              <a:t>Broncoaspiración</a:t>
            </a:r>
            <a:r>
              <a:rPr lang="es-ES" b="1" dirty="0" smtClean="0"/>
              <a:t>:</a:t>
            </a:r>
            <a:r>
              <a:rPr lang="es-ES" dirty="0" smtClean="0"/>
              <a:t> Esta es la principal complicación mecánica que ocasiona infección respiratoria, y se produce por la presencia de la sonda que mantiene abierto el paso del contenido gástrico a través del cardias, como también por la </a:t>
            </a:r>
            <a:r>
              <a:rPr lang="es-ES" dirty="0" err="1" smtClean="0"/>
              <a:t>atonia</a:t>
            </a:r>
            <a:r>
              <a:rPr lang="es-ES" dirty="0" smtClean="0"/>
              <a:t> gástrica que pueden presentar los pacientes postquirúrgicos, comatosos o con daños neurológicos.</a:t>
            </a:r>
          </a:p>
          <a:p>
            <a:r>
              <a:rPr lang="es-ES" dirty="0" smtClean="0"/>
              <a:t>Se puede prevenir aunque no evitar totalmente manteniendo la cabecera del paciente en una posición de 30 grados, evaluando el residuo gástrico o empleando la sonda </a:t>
            </a:r>
            <a:r>
              <a:rPr lang="es-ES" dirty="0" err="1" smtClean="0"/>
              <a:t>nasoyeyunal</a:t>
            </a:r>
            <a:r>
              <a:rPr lang="es-ES" dirty="0" smtClean="0"/>
              <a:t> en aquellos pacientes que presenten un riesgo mayor.</a:t>
            </a:r>
          </a:p>
          <a:p>
            <a:r>
              <a:rPr lang="es-ES" dirty="0" smtClean="0"/>
              <a:t>En pacientes neurológicos con un Glasgow menor de 6 se recomienda emplear la nutrición parenteral por el alto riesgo de presentar un cuadro de </a:t>
            </a:r>
            <a:r>
              <a:rPr lang="es-ES" dirty="0" err="1" smtClean="0"/>
              <a:t>broncoaspiración</a:t>
            </a:r>
            <a:r>
              <a:rPr lang="es-ES" dirty="0" smtClean="0"/>
              <a:t>.</a:t>
            </a:r>
          </a:p>
          <a:p>
            <a:r>
              <a:rPr lang="es-ES" dirty="0" smtClean="0"/>
              <a:t>2.</a:t>
            </a:r>
            <a:r>
              <a:rPr lang="es-ES" b="1" dirty="0" smtClean="0"/>
              <a:t> Contaminación</a:t>
            </a:r>
            <a:r>
              <a:rPr lang="es-ES" dirty="0" smtClean="0"/>
              <a:t>: La contaminación de la fórmula que se utiliza para la alimentación puede ser producida por la manipulación de la fórmula por parte del personal que la prepara, reparte o almacena o del que finalmente la instala al paciente, por la misma razón el personal debe estar bien capacitado, las fórmulas refrigeradas deben permanecer en medio ambiente hasta una hora antes de ser administradas.</a:t>
            </a:r>
          </a:p>
          <a:p>
            <a:r>
              <a:rPr lang="es-ES" dirty="0" smtClean="0"/>
              <a:t>En pacientes neurológicos con un Glasgow menor de 6 se recomienda emplear la nutrición parenteral por el alto riesgo de presentar un cuadro de </a:t>
            </a:r>
            <a:r>
              <a:rPr lang="es-ES" dirty="0" err="1" smtClean="0"/>
              <a:t>broncoaspiracion</a:t>
            </a:r>
            <a:r>
              <a:rPr lang="es-ES" dirty="0" smtClean="0"/>
              <a:t>.</a:t>
            </a:r>
          </a:p>
          <a:p>
            <a:r>
              <a:rPr lang="es-ES" b="1" dirty="0" smtClean="0"/>
              <a:t>Metabólicas</a:t>
            </a:r>
            <a:endParaRPr lang="es-ES" dirty="0" smtClean="0"/>
          </a:p>
          <a:p>
            <a:r>
              <a:rPr lang="es-ES" dirty="0" smtClean="0"/>
              <a:t>1. </a:t>
            </a:r>
            <a:r>
              <a:rPr lang="es-ES" dirty="0" err="1" smtClean="0"/>
              <a:t>Deshidratacion</a:t>
            </a:r>
            <a:r>
              <a:rPr lang="es-ES" dirty="0" smtClean="0"/>
              <a:t>: Ocurre por la administración de fórmulas </a:t>
            </a:r>
            <a:r>
              <a:rPr lang="es-ES" dirty="0" err="1" smtClean="0"/>
              <a:t>hiperosmolares</a:t>
            </a:r>
            <a:r>
              <a:rPr lang="es-ES" dirty="0" smtClean="0"/>
              <a:t> en aquellos pacientes que no pueden manifestar la sensación de la sed.</a:t>
            </a:r>
          </a:p>
          <a:p>
            <a:r>
              <a:rPr lang="es-ES" dirty="0" smtClean="0"/>
              <a:t>2. </a:t>
            </a:r>
            <a:r>
              <a:rPr lang="es-ES" dirty="0" err="1" smtClean="0"/>
              <a:t>Hiper</a:t>
            </a:r>
            <a:r>
              <a:rPr lang="es-ES" dirty="0" smtClean="0"/>
              <a:t> o </a:t>
            </a:r>
            <a:r>
              <a:rPr lang="es-ES" dirty="0" err="1" smtClean="0"/>
              <a:t>Hipoglicemia</a:t>
            </a:r>
            <a:r>
              <a:rPr lang="es-ES" dirty="0" smtClean="0"/>
              <a:t>: Se produce en aquellos pacientes diabéticos en los cuales la administración de insulina o </a:t>
            </a:r>
            <a:r>
              <a:rPr lang="es-ES" dirty="0" err="1" smtClean="0"/>
              <a:t>hipoglucemiantes</a:t>
            </a:r>
            <a:r>
              <a:rPr lang="es-ES" dirty="0" smtClean="0"/>
              <a:t> es insuficiente o en quienes estén recibiendo tratamiento se suspende en forma súbita la alimentación </a:t>
            </a:r>
            <a:r>
              <a:rPr lang="es-ES" dirty="0" err="1" smtClean="0"/>
              <a:t>enteral</a:t>
            </a:r>
            <a:r>
              <a:rPr lang="es-ES" dirty="0" smtClean="0"/>
              <a:t>.</a:t>
            </a:r>
          </a:p>
          <a:p>
            <a:r>
              <a:rPr lang="es-ES" dirty="0" smtClean="0"/>
              <a:t>3. Desequilibrios electrolíticos </a:t>
            </a:r>
            <a:r>
              <a:rPr lang="es-ES" u="sng" dirty="0" err="1" smtClean="0"/>
              <a:t>Hipercalcemia</a:t>
            </a:r>
            <a:r>
              <a:rPr lang="es-ES" dirty="0" smtClean="0"/>
              <a:t>: Es producido por el alto contenido de potasio en las fórmulas, acidosis e insuficiencia renal.</a:t>
            </a:r>
          </a:p>
          <a:p>
            <a:r>
              <a:rPr lang="es-ES" u="sng" dirty="0" err="1" smtClean="0"/>
              <a:t>Hipocalcemia</a:t>
            </a:r>
            <a:r>
              <a:rPr lang="es-ES" u="sng" dirty="0" smtClean="0"/>
              <a:t> e </a:t>
            </a:r>
            <a:r>
              <a:rPr lang="es-ES" u="sng" dirty="0" err="1" smtClean="0"/>
              <a:t>Hipofosfatemia</a:t>
            </a:r>
            <a:r>
              <a:rPr lang="es-ES" u="sng" dirty="0" smtClean="0"/>
              <a:t>:</a:t>
            </a:r>
            <a:r>
              <a:rPr lang="es-ES" dirty="0" smtClean="0"/>
              <a:t> Se observa en pacientes con malnutrición severa o en quienes se esta usando insulina.</a:t>
            </a:r>
          </a:p>
          <a:p>
            <a:r>
              <a:rPr lang="es-ES" u="sng" dirty="0" err="1" smtClean="0"/>
              <a:t>Hiponatremia</a:t>
            </a:r>
            <a:r>
              <a:rPr lang="es-ES" u="sng" dirty="0" smtClean="0"/>
              <a:t>: </a:t>
            </a:r>
            <a:r>
              <a:rPr lang="es-ES" dirty="0" smtClean="0"/>
              <a:t>Se pude deber cuando el paciente está </a:t>
            </a:r>
            <a:r>
              <a:rPr lang="es-ES" dirty="0" err="1" smtClean="0"/>
              <a:t>sobrehidratado</a:t>
            </a:r>
            <a:r>
              <a:rPr lang="es-ES" dirty="0" smtClean="0"/>
              <a:t> en estado </a:t>
            </a:r>
            <a:r>
              <a:rPr lang="es-ES" dirty="0" err="1" smtClean="0"/>
              <a:t>dilucional</a:t>
            </a:r>
            <a:r>
              <a:rPr lang="es-ES" dirty="0" smtClean="0"/>
              <a:t> o cuando está sometido a una nutrición </a:t>
            </a:r>
            <a:r>
              <a:rPr lang="es-ES" dirty="0" err="1" smtClean="0"/>
              <a:t>enteral</a:t>
            </a:r>
            <a:r>
              <a:rPr lang="es-ES" dirty="0" smtClean="0"/>
              <a:t> prolongada.</a:t>
            </a:r>
          </a:p>
          <a:p>
            <a:r>
              <a:rPr lang="es-ES" u="sng" dirty="0" err="1" smtClean="0"/>
              <a:t>Hipomagnesemia</a:t>
            </a:r>
            <a:r>
              <a:rPr lang="es-ES" u="sng" dirty="0" smtClean="0"/>
              <a:t>:</a:t>
            </a:r>
            <a:r>
              <a:rPr lang="es-ES" dirty="0" smtClean="0"/>
              <a:t> Es producida por niveles bajos de proteínas transportadoras.</a:t>
            </a:r>
          </a:p>
          <a:p>
            <a:r>
              <a:rPr lang="es-ES" dirty="0" smtClean="0"/>
              <a:t>4. </a:t>
            </a:r>
            <a:r>
              <a:rPr lang="es-ES" u="sng" dirty="0" smtClean="0"/>
              <a:t>Hipovitaminosis K:</a:t>
            </a:r>
            <a:r>
              <a:rPr lang="es-ES" dirty="0" smtClean="0"/>
              <a:t> Puede ser debido al bajo aporte de esta en las fórmulas de alimentación </a:t>
            </a:r>
            <a:r>
              <a:rPr lang="es-ES" dirty="0" err="1" smtClean="0"/>
              <a:t>enteral</a:t>
            </a:r>
            <a:endParaRPr lang="es-ES" dirty="0" smtClean="0"/>
          </a:p>
          <a:p>
            <a:r>
              <a:rPr lang="es-ES" dirty="0" smtClean="0"/>
              <a:t>5. </a:t>
            </a:r>
            <a:r>
              <a:rPr lang="es-ES" u="sng" dirty="0" err="1" smtClean="0"/>
              <a:t>Sobrehidratación</a:t>
            </a:r>
            <a:r>
              <a:rPr lang="es-ES" u="sng" dirty="0" smtClean="0"/>
              <a:t>:</a:t>
            </a:r>
            <a:r>
              <a:rPr lang="es-ES" dirty="0" smtClean="0"/>
              <a:t> Es producido principalmente por un inadecuado balance de líquidos en los pacientes desnutridos y bajo terapia de realimentación.</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41</a:t>
            </a:fld>
            <a:endParaRPr lang="es-E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Oscar </a:t>
            </a:r>
            <a:r>
              <a:rPr lang="es-ES" dirty="0" err="1" smtClean="0"/>
              <a:t>Castillero</a:t>
            </a:r>
            <a:r>
              <a:rPr lang="es-ES" dirty="0" smtClean="0"/>
              <a:t> </a:t>
            </a:r>
            <a:r>
              <a:rPr lang="es-ES" dirty="0" err="1" smtClean="0"/>
              <a:t>Mimenza</a:t>
            </a:r>
            <a:r>
              <a:rPr lang="es-ES" dirty="0" smtClean="0"/>
              <a:t>. Nutrición enteral: tipos, definición y usos con pacientes. Psicología y mente. Disponible en: https://psicologiaymente.com/nutricion/nutricion-enteral</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 Álvarez, J.; Peláez, N. y Muñoz, A. (2006). Utilización clínica e la Nutrición Enteral. Nutrición Hospitalaria, 21 (Supl.2).; 87-99. Alcalá de Henares, Madrid.</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 Lama, R.A. (s.f.). Nutrición enteral. Protocolos diagnósticos y terapéuticos de Gastroenterología, Hepatología y Nutrición Pediátrica. SEGHNP-AEP. Hospital Infantil Universitario de la Paz. Universidad Autónoma de Madrid.</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    </a:t>
            </a:r>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42</a:t>
            </a:fld>
            <a:endParaRPr lang="es-ES"/>
          </a:p>
        </p:txBody>
      </p:sp>
    </p:spTree>
    <p:extLst>
      <p:ext uri="{BB962C8B-B14F-4D97-AF65-F5344CB8AC3E}">
        <p14:creationId xmlns:p14="http://schemas.microsoft.com/office/powerpoint/2010/main" val="2104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I</a:t>
            </a:r>
            <a:r>
              <a:rPr lang="es-ES" b="1" dirty="0" smtClean="0"/>
              <a:t>ndicaciones</a:t>
            </a:r>
            <a:endParaRPr lang="es-ES" dirty="0" smtClean="0"/>
          </a:p>
          <a:p>
            <a:r>
              <a:rPr lang="es-ES" dirty="0" smtClean="0"/>
              <a:t>Todo paciente críticamente enfermo debe ser evaluado siempre desde el punto de vista nutricional, la indicación debe ser analizada sobre sus antecedentes y su estado nutricional actual y sobre todo en una estimación de su futuro nutricional y una correcta evaluación de su ingesta y del tiempo y grado de estrés metabólico al que estará sujeto.</a:t>
            </a:r>
          </a:p>
          <a:p>
            <a:r>
              <a:rPr lang="es-ES" dirty="0" smtClean="0"/>
              <a:t>La alimentación </a:t>
            </a:r>
            <a:r>
              <a:rPr lang="es-ES" dirty="0" err="1" smtClean="0"/>
              <a:t>enteral</a:t>
            </a:r>
            <a:r>
              <a:rPr lang="es-ES" dirty="0" smtClean="0"/>
              <a:t> como utiliza el intestino tiene algunas ventajas con respecto a la alimentación parenteral:</a:t>
            </a:r>
          </a:p>
          <a:p>
            <a:r>
              <a:rPr lang="es-ES" dirty="0" smtClean="0"/>
              <a:t>1. Menor riesgo de infección sistémica.</a:t>
            </a:r>
          </a:p>
          <a:p>
            <a:r>
              <a:rPr lang="es-ES" dirty="0" smtClean="0"/>
              <a:t>2. Técnicamente es más sencilla.</a:t>
            </a:r>
          </a:p>
          <a:p>
            <a:r>
              <a:rPr lang="es-ES" dirty="0" smtClean="0"/>
              <a:t>3. Es más económica que la alimentación parenteral.</a:t>
            </a:r>
          </a:p>
          <a:p>
            <a:r>
              <a:rPr lang="es-ES" dirty="0" smtClean="0"/>
              <a:t>4. Reduce las alteraciones de la barrera intestinal secundarias al ayuno.</a:t>
            </a:r>
          </a:p>
          <a:p>
            <a:r>
              <a:rPr lang="es-ES" dirty="0" smtClean="0"/>
              <a:t>5. Mantiene un estímulo trófico sobre el aparato digestivo el uso y el inicio de la alimentación parenteral en el paciente critico únicamente debe de indicarse e iniciarse en aquellos pacientes en los cuales la alimentación </a:t>
            </a:r>
            <a:r>
              <a:rPr lang="es-ES" dirty="0" err="1" smtClean="0"/>
              <a:t>enteral</a:t>
            </a:r>
            <a:r>
              <a:rPr lang="es-ES" dirty="0" smtClean="0"/>
              <a:t> este contraindicada o como complemento de una alimentación </a:t>
            </a:r>
            <a:r>
              <a:rPr lang="es-ES" dirty="0" err="1" smtClean="0"/>
              <a:t>enteral</a:t>
            </a:r>
            <a:r>
              <a:rPr lang="es-ES" dirty="0" smtClean="0"/>
              <a:t> insuficiente.</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5</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El comienzo de la alimentación </a:t>
            </a:r>
            <a:r>
              <a:rPr lang="es-ES" dirty="0" err="1" smtClean="0"/>
              <a:t>enteral</a:t>
            </a:r>
            <a:r>
              <a:rPr lang="es-ES" dirty="0" smtClean="0"/>
              <a:t> no debe ser protocolizado como un procedimiento de urgencia. Su iniciación no debe posponerse durante mucho tiempo ya que es preferible evitar la desnutrición que revertirla una vez que ya este instalada. Por lo tanto parece aconsejable la utilización de la alimentación </a:t>
            </a:r>
            <a:r>
              <a:rPr lang="es-ES" dirty="0" err="1" smtClean="0"/>
              <a:t>enteral</a:t>
            </a:r>
            <a:r>
              <a:rPr lang="es-ES" dirty="0" smtClean="0"/>
              <a:t> precoz desde las primeras horas de haber sido ingresado el paciente crítico a la unidad de cuidados intensivos aun cuando no sea posible cubrir todos los requerimientos nutricionales por esta vía.</a:t>
            </a:r>
          </a:p>
          <a:p>
            <a:r>
              <a:rPr lang="es-ES" dirty="0" smtClean="0"/>
              <a:t>La alimentación </a:t>
            </a:r>
            <a:r>
              <a:rPr lang="es-ES" dirty="0" err="1" smtClean="0"/>
              <a:t>enteral</a:t>
            </a:r>
            <a:r>
              <a:rPr lang="es-ES" dirty="0" smtClean="0"/>
              <a:t> se emplea en pacientes con alteraciones moderadas de la absorción intestinal ya sea por daño de la mucosa o alteración enzimática.</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consideran las </a:t>
            </a:r>
            <a:r>
              <a:rPr lang="es-ES" b="1" dirty="0" smtClean="0"/>
              <a:t>siguientes indicaciones especificas para iniciar Alimentación </a:t>
            </a:r>
            <a:r>
              <a:rPr lang="es-ES" b="1" dirty="0" err="1" smtClean="0"/>
              <a:t>Entera</a:t>
            </a:r>
            <a:r>
              <a:rPr lang="es-ES" dirty="0" err="1" smtClean="0"/>
              <a:t>l</a:t>
            </a:r>
            <a:r>
              <a:rPr lang="es-ES" dirty="0" smtClean="0"/>
              <a:t>:</a:t>
            </a:r>
          </a:p>
          <a:p>
            <a:r>
              <a:rPr lang="es-ES" dirty="0" smtClean="0"/>
              <a:t>1. Desnutrición crónica moderada con inanición prolongada , esto incluye a aquellos pacientes con cifras de albúmina menores de 3mg dl.</a:t>
            </a:r>
          </a:p>
          <a:p>
            <a:r>
              <a:rPr lang="es-ES" dirty="0" smtClean="0"/>
              <a:t>2. </a:t>
            </a:r>
            <a:r>
              <a:rPr lang="es-ES" dirty="0" err="1" smtClean="0"/>
              <a:t>Adaptacion</a:t>
            </a:r>
            <a:r>
              <a:rPr lang="es-ES" dirty="0" smtClean="0"/>
              <a:t> intestinal por mala absorción, por resecciones intestinales parciales o por transición entre la alimentación parenteral y la vía </a:t>
            </a:r>
            <a:r>
              <a:rPr lang="es-ES" dirty="0" err="1" smtClean="0"/>
              <a:t>enteral</a:t>
            </a:r>
            <a:r>
              <a:rPr lang="es-ES" dirty="0" smtClean="0"/>
              <a:t>.</a:t>
            </a:r>
          </a:p>
          <a:p>
            <a:r>
              <a:rPr lang="es-ES" dirty="0" smtClean="0"/>
              <a:t>3. Pacientes con cáncer.</a:t>
            </a:r>
          </a:p>
          <a:p>
            <a:r>
              <a:rPr lang="es-ES" dirty="0" smtClean="0"/>
              <a:t>4. Pacientes neurológicos en fase inicial de su alimentación durante la cual se emplea una terapia mixta con nutrición parenteral y en los cuales se está tratando de condicionar la vía </a:t>
            </a:r>
            <a:r>
              <a:rPr lang="es-ES" dirty="0" err="1" smtClean="0"/>
              <a:t>enteral</a:t>
            </a:r>
            <a:r>
              <a:rPr lang="es-ES" dirty="0" smtClean="0"/>
              <a:t> como único medio de soporte nutricional.</a:t>
            </a:r>
          </a:p>
          <a:p>
            <a:r>
              <a:rPr lang="es-ES" dirty="0" smtClean="0"/>
              <a:t>5. En pacientes en estado critico en los cuales se puede tratar de administrar en forma adicional a la vía parenteral un soporte </a:t>
            </a:r>
            <a:r>
              <a:rPr lang="es-ES" dirty="0" err="1" smtClean="0"/>
              <a:t>enteral</a:t>
            </a:r>
            <a:r>
              <a:rPr lang="es-ES" dirty="0" smtClean="0"/>
              <a:t> que contenga los nutrientes parcialmente hidrolizados que facilita su absorción.</a:t>
            </a:r>
          </a:p>
          <a:p>
            <a:r>
              <a:rPr lang="es-ES" dirty="0" smtClean="0"/>
              <a:t>6. Fallas de órganos y sistemas Respiratorio, Cardiaco Renal, Hepático, Intestinal, Sistema Nervioso Central, Falla Orgánica Múltiple.</a:t>
            </a:r>
          </a:p>
          <a:p>
            <a:r>
              <a:rPr lang="es-ES" dirty="0" smtClean="0"/>
              <a:t>7. Enfermedad Gastrointestinal-Obstrucción Esofágica, Enfermedad inflamatoria Intestinal Fístulas del aparato digestivo.</a:t>
            </a:r>
          </a:p>
          <a:p>
            <a:r>
              <a:rPr lang="es-ES" dirty="0" smtClean="0"/>
              <a:t>8. </a:t>
            </a:r>
            <a:r>
              <a:rPr lang="es-ES" dirty="0" err="1" smtClean="0"/>
              <a:t>Hipermetabolismo</a:t>
            </a:r>
            <a:r>
              <a:rPr lang="es-ES" dirty="0" smtClean="0"/>
              <a:t>-Traumatismo, Quemaduras, </a:t>
            </a:r>
            <a:r>
              <a:rPr lang="es-ES" dirty="0" err="1" smtClean="0"/>
              <a:t>Sepsis</a:t>
            </a:r>
            <a:r>
              <a:rPr lang="es-ES" dirty="0" smtClean="0"/>
              <a:t> y Post operatorio de cirugía mayor.</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7</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8</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85000" lnSpcReduction="20000"/>
          </a:bodyPr>
          <a:lstStyle/>
          <a:p>
            <a:r>
              <a:rPr lang="es-ES" b="1" dirty="0" smtClean="0"/>
              <a:t>Contraindicaciones de la Alimentación </a:t>
            </a:r>
            <a:r>
              <a:rPr lang="es-ES" b="1" dirty="0" err="1" smtClean="0"/>
              <a:t>Enteral</a:t>
            </a:r>
            <a:endParaRPr lang="es-ES" dirty="0" smtClean="0"/>
          </a:p>
          <a:p>
            <a:r>
              <a:rPr lang="es-ES" dirty="0" smtClean="0"/>
              <a:t>En los pacientes críticamente enfermos que se encuentran con un cuadro clínico de inestabilidad hemodinámica, con uso de agentes inotrópicos y con una dificultad para poder mantener una perfusión tisular adecuada el inicio de alimentación </a:t>
            </a:r>
            <a:r>
              <a:rPr lang="es-ES" dirty="0" err="1" smtClean="0"/>
              <a:t>enteral</a:t>
            </a:r>
            <a:r>
              <a:rPr lang="es-ES" dirty="0" smtClean="0"/>
              <a:t> no estaría indicado ya que puede profundizar las alteraciones hemodinámicas y metabólicas del paciente y lo indicado seria tratar de estabilizar al paciente desde el punto de vista </a:t>
            </a:r>
            <a:r>
              <a:rPr lang="es-ES" dirty="0" err="1" smtClean="0"/>
              <a:t>hemodinámico</a:t>
            </a:r>
            <a:r>
              <a:rPr lang="es-ES" dirty="0" smtClean="0"/>
              <a:t> para luego iniciar un régimen de alimentación </a:t>
            </a:r>
            <a:r>
              <a:rPr lang="es-ES" dirty="0" err="1" smtClean="0"/>
              <a:t>enteral</a:t>
            </a:r>
            <a:r>
              <a:rPr lang="es-ES" dirty="0" smtClean="0"/>
              <a:t>.</a:t>
            </a:r>
          </a:p>
          <a:p>
            <a:r>
              <a:rPr lang="es-ES" dirty="0" smtClean="0"/>
              <a:t>La utilización de drogas </a:t>
            </a:r>
            <a:r>
              <a:rPr lang="es-ES" dirty="0" err="1" smtClean="0"/>
              <a:t>vasoactivas</a:t>
            </a:r>
            <a:r>
              <a:rPr lang="es-ES" dirty="0" smtClean="0"/>
              <a:t> no constituye en sí misma una contraindicación absoluta si se logra mantener una condición hemodinámica satisfactoria que permita una buena perfusión tisular.</a:t>
            </a:r>
          </a:p>
          <a:p>
            <a:r>
              <a:rPr lang="es-ES" dirty="0" smtClean="0"/>
              <a:t>La presencia de un íleo intestinal ya sea este paralítico o mecánico contraindica totalmente el inicio de alimentación </a:t>
            </a:r>
            <a:r>
              <a:rPr lang="es-ES" dirty="0" err="1" smtClean="0"/>
              <a:t>enteral</a:t>
            </a:r>
            <a:r>
              <a:rPr lang="es-ES" dirty="0" smtClean="0"/>
              <a:t> y el uso del intestino para la alimentación hasta su completa resolución.</a:t>
            </a:r>
          </a:p>
          <a:p>
            <a:r>
              <a:rPr lang="es-ES" dirty="0" smtClean="0"/>
              <a:t>Una situación importante de recordar es que después de una cirugía abdominal o un traumatismo abdominal el íleo es preferentemente de origen gástrico y </a:t>
            </a:r>
            <a:r>
              <a:rPr lang="es-ES" dirty="0" err="1" smtClean="0"/>
              <a:t>colónico</a:t>
            </a:r>
            <a:r>
              <a:rPr lang="es-ES" dirty="0" smtClean="0"/>
              <a:t> y no del intestino delgado por lo tanto en estas situaciones si es posible iniciar la alimentación </a:t>
            </a:r>
            <a:r>
              <a:rPr lang="es-ES" dirty="0" err="1" smtClean="0"/>
              <a:t>enteral</a:t>
            </a:r>
            <a:r>
              <a:rPr lang="es-ES" dirty="0" smtClean="0"/>
              <a:t> siempre y cuando la infusión de la alimentación se realice exclusiva y directamente en la luz del intestino delgado.</a:t>
            </a:r>
          </a:p>
          <a:p>
            <a:r>
              <a:rPr lang="es-ES" dirty="0" smtClean="0"/>
              <a:t>En aquellos paciente con fallas </a:t>
            </a:r>
            <a:r>
              <a:rPr lang="es-ES" dirty="0" err="1" smtClean="0"/>
              <a:t>multiorgánicas</a:t>
            </a:r>
            <a:r>
              <a:rPr lang="es-ES" dirty="0" smtClean="0"/>
              <a:t> la alimentación </a:t>
            </a:r>
            <a:r>
              <a:rPr lang="es-ES" dirty="0" err="1" smtClean="0"/>
              <a:t>enteral</a:t>
            </a:r>
            <a:r>
              <a:rPr lang="es-ES" dirty="0" smtClean="0"/>
              <a:t> parecería ser insuficiente debido a la baja tolerancia que presenta el intestino en estos casos. Por otra parte disponemos en la actualidad de poca información para determinar si la alimentación </a:t>
            </a:r>
            <a:r>
              <a:rPr lang="es-ES" dirty="0" err="1" smtClean="0"/>
              <a:t>enteral</a:t>
            </a:r>
            <a:r>
              <a:rPr lang="es-ES" dirty="0" smtClean="0"/>
              <a:t> podría resultar contraproducente para el aparato digestivo al producir </a:t>
            </a:r>
            <a:r>
              <a:rPr lang="es-ES" dirty="0" err="1" smtClean="0"/>
              <a:t>sobrecrecimiento</a:t>
            </a:r>
            <a:r>
              <a:rPr lang="es-ES" dirty="0" smtClean="0"/>
              <a:t> bacteriano intestinal o producir un daño mucoso, si apareciera una distensión abdominal o diarrea con deterioro claro del estado general del paciente de un origen poco claro entonces la alimentación </a:t>
            </a:r>
            <a:r>
              <a:rPr lang="es-ES" dirty="0" err="1" smtClean="0"/>
              <a:t>enteral</a:t>
            </a:r>
            <a:r>
              <a:rPr lang="es-ES" dirty="0" smtClean="0"/>
              <a:t> deberá ser suspendida inmediatamente.</a:t>
            </a:r>
          </a:p>
          <a:p>
            <a:r>
              <a:rPr lang="es-ES" dirty="0" smtClean="0"/>
              <a:t>Los trastornos metabólicos como la </a:t>
            </a:r>
            <a:r>
              <a:rPr lang="es-ES" dirty="0" err="1" smtClean="0"/>
              <a:t>hiperglicemia</a:t>
            </a:r>
            <a:r>
              <a:rPr lang="es-ES" dirty="0" smtClean="0"/>
              <a:t> no controlada, </a:t>
            </a:r>
            <a:r>
              <a:rPr lang="es-ES" dirty="0" err="1" smtClean="0"/>
              <a:t>hipopotasemio</a:t>
            </a:r>
            <a:r>
              <a:rPr lang="es-ES" dirty="0" smtClean="0"/>
              <a:t>, </a:t>
            </a:r>
            <a:r>
              <a:rPr lang="es-ES" dirty="0" err="1" smtClean="0"/>
              <a:t>hipofosfatemia</a:t>
            </a:r>
            <a:r>
              <a:rPr lang="es-ES" dirty="0" smtClean="0"/>
              <a:t> y otras alteraciones de tipo electrolítico severo pueden acentuarse con la alimentación </a:t>
            </a:r>
            <a:r>
              <a:rPr lang="es-ES" dirty="0" err="1" smtClean="0"/>
              <a:t>enteral</a:t>
            </a:r>
            <a:r>
              <a:rPr lang="es-ES" dirty="0" smtClean="0"/>
              <a:t> y deben ser corregidas totalmente antes de iniciar la alimentación </a:t>
            </a:r>
            <a:r>
              <a:rPr lang="es-ES" dirty="0" err="1" smtClean="0"/>
              <a:t>enteral</a:t>
            </a:r>
            <a:r>
              <a:rPr lang="es-ES" dirty="0" smtClean="0"/>
              <a:t>.</a:t>
            </a:r>
          </a:p>
          <a:p>
            <a:r>
              <a:rPr lang="es-ES" dirty="0" smtClean="0"/>
              <a:t>Durante un cuadro clínico de hemorragia digestiva aguda el inicio y mantenimiento de la alimentación </a:t>
            </a:r>
            <a:r>
              <a:rPr lang="es-ES" dirty="0" err="1" smtClean="0"/>
              <a:t>enteral</a:t>
            </a:r>
            <a:r>
              <a:rPr lang="es-ES" dirty="0" smtClean="0"/>
              <a:t> deja de ser prioritario y su mantenimiento podría complicar el cuadro clínico del paciente, lo mismo ocurre en paciente con clínica de Enterocolitis Aguda Activa.</a:t>
            </a:r>
          </a:p>
          <a:p>
            <a:r>
              <a:rPr lang="es-ES" dirty="0" smtClean="0"/>
              <a:t>Cuando existe también un alto riesgo de </a:t>
            </a:r>
            <a:r>
              <a:rPr lang="es-ES" dirty="0" err="1" smtClean="0"/>
              <a:t>broncoaspiración</a:t>
            </a:r>
            <a:r>
              <a:rPr lang="es-ES" dirty="0" smtClean="0"/>
              <a:t> y no es posible realizar la alimentación </a:t>
            </a:r>
            <a:r>
              <a:rPr lang="es-ES" dirty="0" err="1" smtClean="0"/>
              <a:t>yeyunal</a:t>
            </a:r>
            <a:r>
              <a:rPr lang="es-ES" dirty="0" smtClean="0"/>
              <a:t> debe de considerarse preferiblemente utilizar la vía parenteral para un correcto soporte nutricional del paciente.</a:t>
            </a:r>
          </a:p>
          <a:p>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9</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85000" lnSpcReduction="20000"/>
          </a:bodyPr>
          <a:lstStyle/>
          <a:p>
            <a:r>
              <a:rPr lang="es-ES" b="1" dirty="0" smtClean="0"/>
              <a:t>Contraindicaciones de la Alimentación </a:t>
            </a:r>
            <a:r>
              <a:rPr lang="es-ES" b="1" dirty="0" err="1" smtClean="0"/>
              <a:t>Enteral</a:t>
            </a:r>
            <a:endParaRPr lang="es-ES" dirty="0" smtClean="0"/>
          </a:p>
          <a:p>
            <a:r>
              <a:rPr lang="es-ES" dirty="0" smtClean="0"/>
              <a:t>En los pacientes críticamente enfermos que se encuentran con un cuadro clínico de inestabilidad hemodinámica, con uso de agentes inotrópicos y con una dificultad para poder mantener una perfusión tisular adecuada el inicio de alimentación </a:t>
            </a:r>
            <a:r>
              <a:rPr lang="es-ES" dirty="0" err="1" smtClean="0"/>
              <a:t>enteral</a:t>
            </a:r>
            <a:r>
              <a:rPr lang="es-ES" dirty="0" smtClean="0"/>
              <a:t> no estaría indicado ya que puede profundizar las alteraciones hemodinámicas y metabólicas del paciente y lo indicado seria tratar de estabilizar al paciente desde el punto de vista </a:t>
            </a:r>
            <a:r>
              <a:rPr lang="es-ES" dirty="0" err="1" smtClean="0"/>
              <a:t>hemodinámico</a:t>
            </a:r>
            <a:r>
              <a:rPr lang="es-ES" dirty="0" smtClean="0"/>
              <a:t> para luego iniciar un régimen de alimentación </a:t>
            </a:r>
            <a:r>
              <a:rPr lang="es-ES" dirty="0" err="1" smtClean="0"/>
              <a:t>enteral</a:t>
            </a:r>
            <a:r>
              <a:rPr lang="es-ES" dirty="0" smtClean="0"/>
              <a:t>.</a:t>
            </a:r>
          </a:p>
          <a:p>
            <a:r>
              <a:rPr lang="es-ES" dirty="0" smtClean="0"/>
              <a:t>La utilización de drogas </a:t>
            </a:r>
            <a:r>
              <a:rPr lang="es-ES" dirty="0" err="1" smtClean="0"/>
              <a:t>vasoactivas</a:t>
            </a:r>
            <a:r>
              <a:rPr lang="es-ES" dirty="0" smtClean="0"/>
              <a:t> no constituye en sí misma una contraindicación absoluta si se logra mantener una condición hemodinámica satisfactoria que permita una buena perfusión tisular.</a:t>
            </a:r>
          </a:p>
          <a:p>
            <a:r>
              <a:rPr lang="es-ES" dirty="0" smtClean="0"/>
              <a:t>La presencia de un íleo intestinal ya sea este paralítico o mecánico contraindica totalmente el inicio de alimentación </a:t>
            </a:r>
            <a:r>
              <a:rPr lang="es-ES" dirty="0" err="1" smtClean="0"/>
              <a:t>enteral</a:t>
            </a:r>
            <a:r>
              <a:rPr lang="es-ES" dirty="0" smtClean="0"/>
              <a:t> y el uso del intestino para la alimentación hasta su completa resolución.</a:t>
            </a:r>
          </a:p>
          <a:p>
            <a:r>
              <a:rPr lang="es-ES" dirty="0" smtClean="0"/>
              <a:t>Una situación importante de recordar es que después de una cirugía abdominal o un traumatismo abdominal el íleo es preferentemente de origen gástrico y </a:t>
            </a:r>
            <a:r>
              <a:rPr lang="es-ES" dirty="0" err="1" smtClean="0"/>
              <a:t>colónico</a:t>
            </a:r>
            <a:r>
              <a:rPr lang="es-ES" dirty="0" smtClean="0"/>
              <a:t> y no del intestino delgado por lo tanto en estas situaciones si es posible iniciar la alimentación </a:t>
            </a:r>
            <a:r>
              <a:rPr lang="es-ES" dirty="0" err="1" smtClean="0"/>
              <a:t>enteral</a:t>
            </a:r>
            <a:r>
              <a:rPr lang="es-ES" dirty="0" smtClean="0"/>
              <a:t> siempre y cuando la infusión de la alimentación se realice exclusiva y directamente en la luz del intestino delgado.</a:t>
            </a:r>
          </a:p>
          <a:p>
            <a:r>
              <a:rPr lang="es-ES" dirty="0" smtClean="0"/>
              <a:t>En aquellos paciente con fallas </a:t>
            </a:r>
            <a:r>
              <a:rPr lang="es-ES" dirty="0" err="1" smtClean="0"/>
              <a:t>multiorgánicas</a:t>
            </a:r>
            <a:r>
              <a:rPr lang="es-ES" dirty="0" smtClean="0"/>
              <a:t> la alimentación </a:t>
            </a:r>
            <a:r>
              <a:rPr lang="es-ES" dirty="0" err="1" smtClean="0"/>
              <a:t>enteral</a:t>
            </a:r>
            <a:r>
              <a:rPr lang="es-ES" dirty="0" smtClean="0"/>
              <a:t> parecería ser insuficiente debido a la baja tolerancia que presenta el intestino en estos casos. </a:t>
            </a:r>
            <a:endParaRPr lang="es-ES" dirty="0"/>
          </a:p>
        </p:txBody>
      </p:sp>
      <p:sp>
        <p:nvSpPr>
          <p:cNvPr id="4" name="3 Marcador de número de diapositiva"/>
          <p:cNvSpPr>
            <a:spLocks noGrp="1"/>
          </p:cNvSpPr>
          <p:nvPr>
            <p:ph type="sldNum" sz="quarter" idx="10"/>
          </p:nvPr>
        </p:nvSpPr>
        <p:spPr/>
        <p:txBody>
          <a:bodyPr/>
          <a:lstStyle/>
          <a:p>
            <a:fld id="{9CD101F6-28D2-4A90-9BA7-5FC526D9EFA7}"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medicosecuador.com/" TargetMode="External"/><Relationship Id="rId7" Type="http://schemas.openxmlformats.org/officeDocument/2006/relationships/hyperlink" Target="https://psicologiaymente.com/nutricion/nutricion-entera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sefh.es/bibliotecavirtual/mivyna/miv21.pdf" TargetMode="External"/><Relationship Id="rId5" Type="http://schemas.openxmlformats.org/officeDocument/2006/relationships/hyperlink" Target="https://www.elsevier.es/es-revista-medicina-integral-63-pdf-13038580" TargetMode="External"/><Relationship Id="rId4" Type="http://schemas.openxmlformats.org/officeDocument/2006/relationships/hyperlink" Target="https://www.tuasaude.com/es/nutricion-entera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1571612"/>
            <a:ext cx="7143800" cy="1143000"/>
          </a:xfrm>
        </p:spPr>
        <p:txBody>
          <a:bodyPr/>
          <a:lstStyle/>
          <a:p>
            <a:r>
              <a:rPr lang="es-ES" b="1" dirty="0" smtClean="0"/>
              <a:t>DIETAS ENTERALES</a:t>
            </a:r>
            <a:endParaRPr lang="es-ES" b="1" dirty="0"/>
          </a:p>
        </p:txBody>
      </p:sp>
      <p:sp>
        <p:nvSpPr>
          <p:cNvPr id="3" name="2 Marcador de contenido"/>
          <p:cNvSpPr>
            <a:spLocks noGrp="1"/>
          </p:cNvSpPr>
          <p:nvPr>
            <p:ph idx="1"/>
          </p:nvPr>
        </p:nvSpPr>
        <p:spPr>
          <a:xfrm>
            <a:off x="1285852" y="4500570"/>
            <a:ext cx="7615262" cy="1785950"/>
          </a:xfrm>
        </p:spPr>
        <p:txBody>
          <a:bodyPr>
            <a:normAutofit lnSpcReduction="10000"/>
          </a:bodyPr>
          <a:lstStyle/>
          <a:p>
            <a:pPr algn="r">
              <a:buNone/>
            </a:pPr>
            <a:r>
              <a:rPr lang="es-ES" sz="1600" b="1" dirty="0" err="1" smtClean="0"/>
              <a:t>Dr.C.</a:t>
            </a:r>
            <a:r>
              <a:rPr lang="es-ES" sz="1600" b="1" dirty="0" smtClean="0"/>
              <a:t> Alfredo Hierro González. (MD, </a:t>
            </a:r>
            <a:r>
              <a:rPr lang="es-ES" sz="1600" b="1" dirty="0" err="1" smtClean="0"/>
              <a:t>PhD</a:t>
            </a:r>
            <a:r>
              <a:rPr lang="es-ES" sz="1600" b="1" dirty="0" smtClean="0"/>
              <a:t>)</a:t>
            </a:r>
          </a:p>
          <a:p>
            <a:pPr algn="r">
              <a:buNone/>
            </a:pPr>
            <a:r>
              <a:rPr lang="es-ES" sz="1600" b="1" dirty="0" smtClean="0"/>
              <a:t>Especialista de I grado en MGI.</a:t>
            </a:r>
          </a:p>
          <a:p>
            <a:pPr algn="r">
              <a:buNone/>
            </a:pPr>
            <a:r>
              <a:rPr lang="es-ES" sz="1600" b="1" dirty="0" smtClean="0"/>
              <a:t>Especialista de II grado en Gastroenterología.</a:t>
            </a:r>
          </a:p>
          <a:p>
            <a:pPr algn="r">
              <a:buNone/>
            </a:pPr>
            <a:r>
              <a:rPr lang="es-ES" sz="1600" b="1" dirty="0" err="1" smtClean="0"/>
              <a:t>Master</a:t>
            </a:r>
            <a:r>
              <a:rPr lang="es-ES" sz="1600" b="1" dirty="0" smtClean="0"/>
              <a:t> en Longevidad Satisfactoria, Enfermedades Infecciosas y Nutrición en Salud.</a:t>
            </a:r>
          </a:p>
          <a:p>
            <a:pPr algn="r">
              <a:buNone/>
            </a:pPr>
            <a:r>
              <a:rPr lang="es-ES" sz="1600" b="1" dirty="0" smtClean="0"/>
              <a:t>Profesor e Investigador Auxiliar.</a:t>
            </a:r>
          </a:p>
          <a:p>
            <a:pPr algn="r">
              <a:buNone/>
            </a:pPr>
            <a:r>
              <a:rPr lang="es-ES" sz="1600" b="1" dirty="0" smtClean="0"/>
              <a:t>Instituto de Gastroenterología.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Autofit/>
          </a:bodyPr>
          <a:lstStyle/>
          <a:p>
            <a:r>
              <a:rPr lang="es-ES" sz="3200" b="1" u="sng" dirty="0" smtClean="0"/>
              <a:t>Contraindicaciones de la Alimentación </a:t>
            </a:r>
            <a:r>
              <a:rPr lang="es-ES" sz="3200" b="1" u="sng" dirty="0" err="1" smtClean="0"/>
              <a:t>Enteral</a:t>
            </a:r>
            <a:endParaRPr lang="es-ES" sz="3200" u="sng" dirty="0"/>
          </a:p>
        </p:txBody>
      </p:sp>
      <p:sp>
        <p:nvSpPr>
          <p:cNvPr id="3" name="2 Marcador de contenido"/>
          <p:cNvSpPr>
            <a:spLocks noGrp="1"/>
          </p:cNvSpPr>
          <p:nvPr>
            <p:ph idx="1"/>
          </p:nvPr>
        </p:nvSpPr>
        <p:spPr>
          <a:xfrm>
            <a:off x="457200" y="1214422"/>
            <a:ext cx="8401080" cy="5143536"/>
          </a:xfrm>
        </p:spPr>
        <p:txBody>
          <a:bodyPr>
            <a:normAutofit lnSpcReduction="10000"/>
          </a:bodyPr>
          <a:lstStyle/>
          <a:p>
            <a:r>
              <a:rPr lang="es-ES" b="1" dirty="0" smtClean="0"/>
              <a:t>Posterior a una cirugía abdominal o un traumatismo abdominal el íleo es preferentemente de origen gástrico y </a:t>
            </a:r>
            <a:r>
              <a:rPr lang="es-ES" b="1" dirty="0" err="1" smtClean="0"/>
              <a:t>colónico</a:t>
            </a:r>
            <a:r>
              <a:rPr lang="es-ES" b="1" dirty="0" smtClean="0"/>
              <a:t> y no del intestino delgado por lo tanto en estas situaciones si es posible iniciar la alimentación </a:t>
            </a:r>
            <a:r>
              <a:rPr lang="es-ES" b="1" dirty="0" err="1" smtClean="0"/>
              <a:t>enteral</a:t>
            </a:r>
            <a:r>
              <a:rPr lang="es-ES" b="1" dirty="0" smtClean="0"/>
              <a:t> siempre y cuando la infusión de la alimentación se realice exclusiva y directamente en la luz del intestino delgado</a:t>
            </a:r>
          </a:p>
          <a:p>
            <a:endParaRPr lang="es-ES" b="1" dirty="0" smtClean="0"/>
          </a:p>
          <a:p>
            <a:r>
              <a:rPr lang="es-ES" b="1" dirty="0" smtClean="0"/>
              <a:t>Paciente con fallas </a:t>
            </a:r>
            <a:r>
              <a:rPr lang="es-ES" b="1" dirty="0" err="1" smtClean="0"/>
              <a:t>multiorgánicas</a:t>
            </a:r>
            <a:endParaRPr lang="es-ES"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Autofit/>
          </a:bodyPr>
          <a:lstStyle/>
          <a:p>
            <a:r>
              <a:rPr lang="es-ES" sz="3200" b="1" u="sng" dirty="0" smtClean="0"/>
              <a:t>Contraindicaciones de la Alimentación </a:t>
            </a:r>
            <a:r>
              <a:rPr lang="es-ES" sz="3200" b="1" u="sng" dirty="0" err="1" smtClean="0"/>
              <a:t>Enteral</a:t>
            </a:r>
            <a:endParaRPr lang="es-ES" sz="3200" u="sng" dirty="0"/>
          </a:p>
        </p:txBody>
      </p:sp>
      <p:sp>
        <p:nvSpPr>
          <p:cNvPr id="3" name="2 Marcador de contenido"/>
          <p:cNvSpPr>
            <a:spLocks noGrp="1"/>
          </p:cNvSpPr>
          <p:nvPr>
            <p:ph idx="1"/>
          </p:nvPr>
        </p:nvSpPr>
        <p:spPr>
          <a:xfrm>
            <a:off x="457200" y="1428736"/>
            <a:ext cx="8229600" cy="4786346"/>
          </a:xfrm>
        </p:spPr>
        <p:txBody>
          <a:bodyPr>
            <a:normAutofit fontScale="77500" lnSpcReduction="20000"/>
          </a:bodyPr>
          <a:lstStyle/>
          <a:p>
            <a:r>
              <a:rPr lang="es-ES" b="1" dirty="0" smtClean="0"/>
              <a:t>Si apareciera una distensión abdominal o diarrea con deterioro claro del estado general, la alimentación </a:t>
            </a:r>
            <a:r>
              <a:rPr lang="es-ES" b="1" dirty="0" err="1" smtClean="0"/>
              <a:t>enteral</a:t>
            </a:r>
            <a:r>
              <a:rPr lang="es-ES" b="1" dirty="0" smtClean="0"/>
              <a:t> deberá ser suspendida inmediatamente.</a:t>
            </a:r>
          </a:p>
          <a:p>
            <a:pPr>
              <a:buNone/>
            </a:pPr>
            <a:endParaRPr lang="es-ES" b="1" dirty="0" smtClean="0"/>
          </a:p>
          <a:p>
            <a:r>
              <a:rPr lang="es-ES" b="1" dirty="0" smtClean="0"/>
              <a:t>Los trastornos metabólicos (</a:t>
            </a:r>
            <a:r>
              <a:rPr lang="es-ES" b="1" dirty="0" err="1" smtClean="0"/>
              <a:t>hiperglicemia</a:t>
            </a:r>
            <a:r>
              <a:rPr lang="es-ES" b="1" dirty="0" smtClean="0"/>
              <a:t> no controlada, </a:t>
            </a:r>
            <a:r>
              <a:rPr lang="es-ES" b="1" dirty="0" err="1" smtClean="0"/>
              <a:t>hipopotasemia</a:t>
            </a:r>
            <a:r>
              <a:rPr lang="es-ES" b="1" dirty="0" smtClean="0"/>
              <a:t>, </a:t>
            </a:r>
            <a:r>
              <a:rPr lang="es-ES" b="1" dirty="0" err="1" smtClean="0"/>
              <a:t>hipofosfatemia</a:t>
            </a:r>
            <a:r>
              <a:rPr lang="es-ES" b="1" dirty="0" smtClean="0"/>
              <a:t> y otras alteraciones de tipo electrolítico severo)</a:t>
            </a:r>
          </a:p>
          <a:p>
            <a:pPr>
              <a:buNone/>
            </a:pPr>
            <a:endParaRPr lang="es-ES" b="1" dirty="0" smtClean="0"/>
          </a:p>
          <a:p>
            <a:r>
              <a:rPr lang="es-ES" b="1" dirty="0" smtClean="0"/>
              <a:t>Durante un cuadro clínico de hemorragia digestiva aguda </a:t>
            </a:r>
          </a:p>
          <a:p>
            <a:pPr>
              <a:buNone/>
            </a:pPr>
            <a:endParaRPr lang="es-ES" b="1" dirty="0" smtClean="0"/>
          </a:p>
          <a:p>
            <a:r>
              <a:rPr lang="es-ES" b="1" dirty="0" smtClean="0"/>
              <a:t>Enterocolitis Aguda Activa.</a:t>
            </a:r>
          </a:p>
          <a:p>
            <a:pPr>
              <a:buNone/>
            </a:pPr>
            <a:endParaRPr lang="es-ES" b="1" dirty="0" smtClean="0"/>
          </a:p>
          <a:p>
            <a:r>
              <a:rPr lang="es-ES" b="1" dirty="0" smtClean="0"/>
              <a:t>Alto riesgo de </a:t>
            </a:r>
            <a:r>
              <a:rPr lang="es-ES" b="1" dirty="0" err="1" smtClean="0"/>
              <a:t>broncoaspiración</a:t>
            </a:r>
            <a:endParaRPr lang="es-ES"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802"/>
            <a:ext cx="8229600" cy="1143000"/>
          </a:xfrm>
        </p:spPr>
        <p:txBody>
          <a:bodyPr>
            <a:normAutofit fontScale="90000"/>
          </a:bodyPr>
          <a:lstStyle/>
          <a:p>
            <a:r>
              <a:rPr lang="es-ES" b="1" u="sng" dirty="0" smtClean="0"/>
              <a:t>Contraindicaciones Absolutas de Alimentación </a:t>
            </a:r>
            <a:r>
              <a:rPr lang="es-ES" b="1" u="sng" dirty="0" err="1" smtClean="0"/>
              <a:t>Enteral</a:t>
            </a:r>
            <a:endParaRPr lang="es-ES" u="sng" dirty="0"/>
          </a:p>
        </p:txBody>
      </p:sp>
      <p:sp>
        <p:nvSpPr>
          <p:cNvPr id="3" name="2 Marcador de contenido"/>
          <p:cNvSpPr>
            <a:spLocks noGrp="1"/>
          </p:cNvSpPr>
          <p:nvPr>
            <p:ph idx="1"/>
          </p:nvPr>
        </p:nvSpPr>
        <p:spPr>
          <a:xfrm>
            <a:off x="1000100" y="2500306"/>
            <a:ext cx="7358114" cy="2828932"/>
          </a:xfrm>
        </p:spPr>
        <p:txBody>
          <a:bodyPr/>
          <a:lstStyle/>
          <a:p>
            <a:r>
              <a:rPr lang="es-ES" b="1" dirty="0" smtClean="0"/>
              <a:t>Inestabilidad hemodinámica</a:t>
            </a:r>
          </a:p>
          <a:p>
            <a:r>
              <a:rPr lang="es-ES" b="1" dirty="0" smtClean="0"/>
              <a:t>Íleo intestinal-enterocolitis activa</a:t>
            </a:r>
          </a:p>
          <a:p>
            <a:r>
              <a:rPr lang="es-ES" b="1" dirty="0" smtClean="0"/>
              <a:t>Hemorragia digestiva activa severa </a:t>
            </a:r>
          </a:p>
          <a:p>
            <a:r>
              <a:rPr lang="es-ES" b="1" dirty="0" err="1" smtClean="0"/>
              <a:t>Hiperglicemia</a:t>
            </a:r>
            <a:r>
              <a:rPr lang="es-ES" b="1" dirty="0" smtClean="0"/>
              <a:t> no controlada</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Contraindicación Relativas de Alimentación </a:t>
            </a:r>
            <a:r>
              <a:rPr lang="es-ES" sz="3600" b="1" u="sng" dirty="0" err="1" smtClean="0"/>
              <a:t>Enteral</a:t>
            </a:r>
            <a:endParaRPr lang="es-ES" sz="3600" u="sng" dirty="0"/>
          </a:p>
        </p:txBody>
      </p:sp>
      <p:sp>
        <p:nvSpPr>
          <p:cNvPr id="3" name="2 Marcador de contenido"/>
          <p:cNvSpPr>
            <a:spLocks noGrp="1"/>
          </p:cNvSpPr>
          <p:nvPr>
            <p:ph idx="1"/>
          </p:nvPr>
        </p:nvSpPr>
        <p:spPr/>
        <p:txBody>
          <a:bodyPr>
            <a:normAutofit fontScale="92500"/>
          </a:bodyPr>
          <a:lstStyle/>
          <a:p>
            <a:pPr>
              <a:buNone/>
            </a:pPr>
            <a:r>
              <a:rPr lang="es-ES" b="1" dirty="0" smtClean="0"/>
              <a:t>1. Falla grave de más de tres parénquimas</a:t>
            </a:r>
          </a:p>
          <a:p>
            <a:pPr>
              <a:buNone/>
            </a:pPr>
            <a:r>
              <a:rPr lang="es-ES" b="1" dirty="0" smtClean="0"/>
              <a:t>2. </a:t>
            </a:r>
            <a:r>
              <a:rPr lang="es-ES" b="1" dirty="0" err="1" smtClean="0"/>
              <a:t>Seudo</a:t>
            </a:r>
            <a:r>
              <a:rPr lang="es-ES" b="1" dirty="0" smtClean="0"/>
              <a:t>-obstrucción intestinal</a:t>
            </a:r>
          </a:p>
          <a:p>
            <a:pPr>
              <a:buNone/>
            </a:pPr>
            <a:r>
              <a:rPr lang="es-ES" b="1" dirty="0" smtClean="0"/>
              <a:t>3. Alto riesgo de </a:t>
            </a:r>
            <a:r>
              <a:rPr lang="es-ES" b="1" dirty="0" err="1" smtClean="0"/>
              <a:t>broncoaspiración</a:t>
            </a:r>
            <a:r>
              <a:rPr lang="es-ES" b="1" dirty="0" smtClean="0"/>
              <a:t> no controlable</a:t>
            </a:r>
          </a:p>
          <a:p>
            <a:pPr>
              <a:buNone/>
            </a:pPr>
            <a:r>
              <a:rPr lang="es-ES" b="1" dirty="0" smtClean="0"/>
              <a:t>4. Desequilibrio electrolítico</a:t>
            </a:r>
          </a:p>
          <a:p>
            <a:pPr>
              <a:buNone/>
            </a:pPr>
            <a:r>
              <a:rPr lang="es-ES" b="1" dirty="0" smtClean="0"/>
              <a:t>5. Pancreatitis</a:t>
            </a:r>
          </a:p>
          <a:p>
            <a:pPr>
              <a:buNone/>
            </a:pPr>
            <a:r>
              <a:rPr lang="es-ES" b="1" dirty="0" smtClean="0"/>
              <a:t>6. En forma de suplemento a través de la vía oral</a:t>
            </a:r>
          </a:p>
          <a:p>
            <a:pPr>
              <a:buNone/>
            </a:pPr>
            <a:r>
              <a:rPr lang="es-ES" b="1" dirty="0" smtClean="0"/>
              <a:t>7. Cuando el tracto intestinal se encuentra </a:t>
            </a:r>
            <a:r>
              <a:rPr lang="es-ES" b="1" dirty="0" err="1" smtClean="0"/>
              <a:t>funcionante</a:t>
            </a:r>
            <a:endParaRPr lang="es-ES"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a:bodyPr>
          <a:lstStyle/>
          <a:p>
            <a:r>
              <a:rPr lang="es-ES" b="1" u="sng" dirty="0" smtClean="0"/>
              <a:t>Vía de Acceso </a:t>
            </a:r>
            <a:r>
              <a:rPr lang="es-ES" b="1" u="sng" dirty="0" err="1" smtClean="0"/>
              <a:t>Enteral</a:t>
            </a:r>
            <a:endParaRPr lang="es-ES" u="sng" dirty="0"/>
          </a:p>
        </p:txBody>
      </p:sp>
      <p:sp>
        <p:nvSpPr>
          <p:cNvPr id="3" name="2 Marcador de contenido"/>
          <p:cNvSpPr>
            <a:spLocks noGrp="1"/>
          </p:cNvSpPr>
          <p:nvPr>
            <p:ph idx="1"/>
          </p:nvPr>
        </p:nvSpPr>
        <p:spPr>
          <a:xfrm>
            <a:off x="457200" y="1214422"/>
            <a:ext cx="8229600" cy="5143536"/>
          </a:xfrm>
        </p:spPr>
        <p:txBody>
          <a:bodyPr>
            <a:normAutofit fontScale="85000" lnSpcReduction="20000"/>
          </a:bodyPr>
          <a:lstStyle/>
          <a:p>
            <a:r>
              <a:rPr lang="es-ES" b="1" dirty="0" smtClean="0"/>
              <a:t>La infusión de alimento puede realizarse en el estómago o en el intestino delgado. </a:t>
            </a:r>
          </a:p>
          <a:p>
            <a:pPr>
              <a:buNone/>
            </a:pPr>
            <a:endParaRPr lang="es-ES" b="1" dirty="0" smtClean="0"/>
          </a:p>
          <a:p>
            <a:r>
              <a:rPr lang="es-ES" b="1" dirty="0" smtClean="0"/>
              <a:t>La infusión en el estómago permite realizar tanto la administración de alimento en bolos como también una perfusión en forma continua a bajo volumen minuto, en cambio el intestino delgado a diferencia del estómago solo tolera una infusión en forma continua a un bajo volumen minuto.</a:t>
            </a:r>
          </a:p>
          <a:p>
            <a:pPr>
              <a:buNone/>
            </a:pPr>
            <a:endParaRPr lang="es-ES" b="1" dirty="0" smtClean="0"/>
          </a:p>
          <a:p>
            <a:r>
              <a:rPr lang="es-ES" b="1" dirty="0" smtClean="0"/>
              <a:t>En los casos de pancreatitis aguda y en las fístulas gástricas o duodenales se recomienda iniciar la alimentación a nivel </a:t>
            </a:r>
            <a:r>
              <a:rPr lang="es-ES" b="1" dirty="0" err="1" smtClean="0"/>
              <a:t>yeyunal</a:t>
            </a:r>
            <a:r>
              <a:rPr lang="es-ES" b="1" dirty="0" smtClean="0"/>
              <a:t> (infundir la dieta en forma distal a la zona afectada).</a:t>
            </a:r>
          </a:p>
          <a:p>
            <a:pPr>
              <a:buNone/>
            </a:pPr>
            <a:endParaRPr lang="es-E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Vías de Administración</a:t>
            </a:r>
            <a:endParaRPr lang="es-ES" u="sng" dirty="0"/>
          </a:p>
        </p:txBody>
      </p:sp>
      <p:sp>
        <p:nvSpPr>
          <p:cNvPr id="3" name="2 Marcador de contenido"/>
          <p:cNvSpPr>
            <a:spLocks noGrp="1"/>
          </p:cNvSpPr>
          <p:nvPr>
            <p:ph idx="1"/>
          </p:nvPr>
        </p:nvSpPr>
        <p:spPr>
          <a:xfrm>
            <a:off x="2171712" y="1600200"/>
            <a:ext cx="5472122" cy="4525963"/>
          </a:xfrm>
        </p:spPr>
        <p:txBody>
          <a:bodyPr>
            <a:normAutofit lnSpcReduction="10000"/>
          </a:bodyPr>
          <a:lstStyle/>
          <a:p>
            <a:pPr>
              <a:buNone/>
            </a:pPr>
            <a:r>
              <a:rPr lang="es-ES" b="1" dirty="0" smtClean="0"/>
              <a:t>Dietas líquidas.</a:t>
            </a:r>
          </a:p>
          <a:p>
            <a:pPr>
              <a:buNone/>
            </a:pPr>
            <a:r>
              <a:rPr lang="es-ES" b="1" dirty="0" smtClean="0"/>
              <a:t>	1. Oral</a:t>
            </a:r>
          </a:p>
          <a:p>
            <a:pPr>
              <a:buNone/>
            </a:pPr>
            <a:r>
              <a:rPr lang="es-ES" b="1" dirty="0" smtClean="0"/>
              <a:t>	2. </a:t>
            </a:r>
            <a:r>
              <a:rPr lang="es-ES" b="1" dirty="0" err="1" smtClean="0"/>
              <a:t>Esofagostomía</a:t>
            </a:r>
            <a:endParaRPr lang="es-ES" b="1" dirty="0" smtClean="0"/>
          </a:p>
          <a:p>
            <a:pPr>
              <a:buNone/>
            </a:pPr>
            <a:r>
              <a:rPr lang="es-ES" b="1" dirty="0" smtClean="0"/>
              <a:t>	3. </a:t>
            </a:r>
            <a:r>
              <a:rPr lang="es-ES" b="1" dirty="0" err="1" smtClean="0"/>
              <a:t>Farigostomía</a:t>
            </a:r>
            <a:endParaRPr lang="es-ES" b="1" dirty="0" smtClean="0"/>
          </a:p>
          <a:p>
            <a:pPr>
              <a:buNone/>
            </a:pPr>
            <a:r>
              <a:rPr lang="es-ES" b="1" dirty="0" smtClean="0"/>
              <a:t>	4. Sonda </a:t>
            </a:r>
            <a:r>
              <a:rPr lang="es-ES" b="1" dirty="0" err="1" smtClean="0"/>
              <a:t>Nasogástrica</a:t>
            </a:r>
            <a:endParaRPr lang="es-ES" b="1" dirty="0" smtClean="0"/>
          </a:p>
          <a:p>
            <a:pPr>
              <a:buNone/>
            </a:pPr>
            <a:r>
              <a:rPr lang="es-ES" b="1" dirty="0" smtClean="0"/>
              <a:t>	5. Sonda </a:t>
            </a:r>
            <a:r>
              <a:rPr lang="es-ES" b="1" dirty="0" err="1" smtClean="0"/>
              <a:t>Nasoyeyunal</a:t>
            </a:r>
            <a:endParaRPr lang="es-ES" b="1" dirty="0" smtClean="0"/>
          </a:p>
          <a:p>
            <a:pPr>
              <a:buNone/>
            </a:pPr>
            <a:r>
              <a:rPr lang="es-ES" b="1" dirty="0" smtClean="0"/>
              <a:t>	6. Gastrostomía</a:t>
            </a:r>
          </a:p>
          <a:p>
            <a:pPr>
              <a:buNone/>
            </a:pPr>
            <a:r>
              <a:rPr lang="es-ES" b="1" dirty="0" smtClean="0"/>
              <a:t>	7. </a:t>
            </a:r>
            <a:r>
              <a:rPr lang="es-ES" b="1" dirty="0" err="1" smtClean="0"/>
              <a:t>Yeyunostomía</a:t>
            </a:r>
            <a:endParaRPr lang="es-ES" b="1" dirty="0" smtClean="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ES" sz="3200" b="1" u="sng" dirty="0" smtClean="0"/>
              <a:t>Clasificación de las fórmulas para </a:t>
            </a:r>
            <a:br>
              <a:rPr lang="es-ES" sz="3200" b="1" u="sng" dirty="0" smtClean="0"/>
            </a:br>
            <a:r>
              <a:rPr lang="es-ES" sz="3200" b="1" u="sng" dirty="0" smtClean="0"/>
              <a:t>Alimentación </a:t>
            </a:r>
            <a:r>
              <a:rPr lang="es-ES" sz="3200" b="1" u="sng" dirty="0" err="1" smtClean="0"/>
              <a:t>Enteral</a:t>
            </a:r>
            <a:endParaRPr lang="es-ES" sz="3200" u="sng" dirty="0"/>
          </a:p>
        </p:txBody>
      </p:sp>
      <p:sp>
        <p:nvSpPr>
          <p:cNvPr id="3" name="2 Marcador de contenido"/>
          <p:cNvSpPr>
            <a:spLocks noGrp="1"/>
          </p:cNvSpPr>
          <p:nvPr>
            <p:ph idx="1"/>
          </p:nvPr>
        </p:nvSpPr>
        <p:spPr>
          <a:xfrm>
            <a:off x="285720" y="1500174"/>
            <a:ext cx="8572560" cy="4786346"/>
          </a:xfrm>
        </p:spPr>
        <p:txBody>
          <a:bodyPr>
            <a:normAutofit fontScale="85000" lnSpcReduction="10000"/>
          </a:bodyPr>
          <a:lstStyle/>
          <a:p>
            <a:r>
              <a:rPr lang="es-ES" b="1" dirty="0" smtClean="0"/>
              <a:t>Debe aportar todos los elementos que el enfermo requiere adaptándose a las condiciones </a:t>
            </a:r>
            <a:r>
              <a:rPr lang="es-ES" b="1" dirty="0" err="1" smtClean="0"/>
              <a:t>hidroelectrolíticas</a:t>
            </a:r>
            <a:r>
              <a:rPr lang="es-ES" b="1" dirty="0" smtClean="0"/>
              <a:t> y metabólicas particulares del paciente</a:t>
            </a:r>
          </a:p>
          <a:p>
            <a:endParaRPr lang="es-ES" b="1" dirty="0" smtClean="0"/>
          </a:p>
          <a:p>
            <a:r>
              <a:rPr lang="es-ES" b="1" dirty="0" smtClean="0"/>
              <a:t>Debe tener suficiente fluidez y estabilidad para ser administrada sin inconvenientes mecánicos a través de una sonda de calibre fino.</a:t>
            </a:r>
          </a:p>
          <a:p>
            <a:endParaRPr lang="es-ES" b="1" dirty="0" smtClean="0"/>
          </a:p>
          <a:p>
            <a:r>
              <a:rPr lang="es-ES" b="1" dirty="0" smtClean="0"/>
              <a:t>Pueden realizarse con alimentos convencionales licuados o con productos nutricionales comerciales.</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11156"/>
          </a:xfrm>
        </p:spPr>
        <p:txBody>
          <a:bodyPr>
            <a:normAutofit fontScale="90000"/>
          </a:bodyPr>
          <a:lstStyle/>
          <a:p>
            <a:r>
              <a:rPr lang="es-ES" b="1" u="sng" dirty="0" smtClean="0"/>
              <a:t>Dietas Elementales</a:t>
            </a:r>
            <a:endParaRPr lang="es-ES" u="sng" dirty="0"/>
          </a:p>
        </p:txBody>
      </p:sp>
      <p:sp>
        <p:nvSpPr>
          <p:cNvPr id="3" name="2 Marcador de contenido"/>
          <p:cNvSpPr>
            <a:spLocks noGrp="1"/>
          </p:cNvSpPr>
          <p:nvPr>
            <p:ph idx="1"/>
          </p:nvPr>
        </p:nvSpPr>
        <p:spPr>
          <a:xfrm>
            <a:off x="285720" y="1000108"/>
            <a:ext cx="8401080" cy="5500726"/>
          </a:xfrm>
        </p:spPr>
        <p:txBody>
          <a:bodyPr>
            <a:normAutofit fontScale="92500" lnSpcReduction="20000"/>
          </a:bodyPr>
          <a:lstStyle/>
          <a:p>
            <a:r>
              <a:rPr lang="es-ES" b="1" dirty="0" smtClean="0"/>
              <a:t>Son mezclas de</a:t>
            </a:r>
          </a:p>
          <a:p>
            <a:pPr lvl="1"/>
            <a:r>
              <a:rPr lang="es-ES" b="1" dirty="0" smtClean="0"/>
              <a:t>Aminoácidos libres como fuente de nitrógeno</a:t>
            </a:r>
          </a:p>
          <a:p>
            <a:pPr lvl="1"/>
            <a:r>
              <a:rPr lang="es-ES" b="1" dirty="0" smtClean="0"/>
              <a:t>Glucosa y/o hidrolizados de almidón como principal fuente calórica y de carbohidratos</a:t>
            </a:r>
          </a:p>
          <a:p>
            <a:pPr lvl="1"/>
            <a:r>
              <a:rPr lang="es-ES" b="1" dirty="0" smtClean="0"/>
              <a:t>Grasa en mínimas cantidades solo para cubrir las necesidades de los ácidos grasos esenciales y ser vehículo de vitaminas liposolubles.</a:t>
            </a:r>
          </a:p>
          <a:p>
            <a:r>
              <a:rPr lang="es-ES" b="1" dirty="0" smtClean="0"/>
              <a:t>A dilución normal son </a:t>
            </a:r>
            <a:r>
              <a:rPr lang="es-ES" b="1" dirty="0" err="1" smtClean="0"/>
              <a:t>hiperosmolares</a:t>
            </a:r>
            <a:endParaRPr lang="es-ES" b="1" dirty="0" smtClean="0"/>
          </a:p>
          <a:p>
            <a:r>
              <a:rPr lang="es-ES" b="1" dirty="0" smtClean="0"/>
              <a:t>Tienen un </a:t>
            </a:r>
            <a:r>
              <a:rPr lang="es-ES" b="1" dirty="0" err="1" smtClean="0"/>
              <a:t>ph</a:t>
            </a:r>
            <a:r>
              <a:rPr lang="es-ES" b="1" dirty="0" smtClean="0"/>
              <a:t> ácido</a:t>
            </a:r>
          </a:p>
          <a:p>
            <a:r>
              <a:rPr lang="es-ES" b="1" dirty="0" smtClean="0"/>
              <a:t>Mal sabor</a:t>
            </a:r>
          </a:p>
          <a:p>
            <a:pPr>
              <a:buNone/>
            </a:pPr>
            <a:endParaRPr lang="es-ES" b="1" u="sng" dirty="0" smtClean="0"/>
          </a:p>
          <a:p>
            <a:pPr>
              <a:buNone/>
            </a:pPr>
            <a:r>
              <a:rPr lang="es-ES" b="1" u="sng" dirty="0" smtClean="0"/>
              <a:t>Ejemplos: </a:t>
            </a:r>
            <a:r>
              <a:rPr lang="es-ES" b="1" dirty="0" err="1" smtClean="0"/>
              <a:t>Vivonex</a:t>
            </a:r>
            <a:r>
              <a:rPr lang="es-ES" b="1" dirty="0" smtClean="0"/>
              <a:t> </a:t>
            </a:r>
            <a:r>
              <a:rPr lang="es-ES" b="1" dirty="0" err="1" smtClean="0"/>
              <a:t>Standart</a:t>
            </a:r>
            <a:r>
              <a:rPr lang="es-ES" b="1" dirty="0" smtClean="0"/>
              <a:t>,  </a:t>
            </a:r>
            <a:r>
              <a:rPr lang="es-ES" b="1" dirty="0" err="1" smtClean="0"/>
              <a:t>Vivonex</a:t>
            </a:r>
            <a:r>
              <a:rPr lang="es-ES" b="1" dirty="0" smtClean="0"/>
              <a:t> HN, </a:t>
            </a:r>
            <a:r>
              <a:rPr lang="es-ES" b="1" dirty="0" err="1" smtClean="0"/>
              <a:t>Vivonex</a:t>
            </a:r>
            <a:r>
              <a:rPr lang="es-ES" b="1" dirty="0" smtClean="0"/>
              <a:t> Ten, el </a:t>
            </a:r>
            <a:r>
              <a:rPr lang="es-ES" b="1" dirty="0" err="1" smtClean="0"/>
              <a:t>Travasord</a:t>
            </a:r>
            <a:r>
              <a:rPr lang="es-ES" b="1" dirty="0" smtClean="0"/>
              <a:t> HN y el VITAL HN.</a:t>
            </a: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ES" b="1" dirty="0" smtClean="0"/>
              <a:t>Dietas Elementales</a:t>
            </a:r>
            <a:endParaRPr lang="es-ES" dirty="0"/>
          </a:p>
        </p:txBody>
      </p:sp>
      <p:sp>
        <p:nvSpPr>
          <p:cNvPr id="3" name="2 Marcador de contenido"/>
          <p:cNvSpPr>
            <a:spLocks noGrp="1"/>
          </p:cNvSpPr>
          <p:nvPr>
            <p:ph idx="1"/>
          </p:nvPr>
        </p:nvSpPr>
        <p:spPr>
          <a:xfrm>
            <a:off x="457200" y="1196752"/>
            <a:ext cx="8229600" cy="5446958"/>
          </a:xfrm>
        </p:spPr>
        <p:txBody>
          <a:bodyPr>
            <a:normAutofit fontScale="47500" lnSpcReduction="20000"/>
          </a:bodyPr>
          <a:lstStyle/>
          <a:p>
            <a:pPr>
              <a:buNone/>
            </a:pPr>
            <a:r>
              <a:rPr lang="es-ES" sz="5900" b="1" dirty="0" smtClean="0"/>
              <a:t>Características Generales</a:t>
            </a:r>
            <a:endParaRPr lang="es-ES" sz="5900" dirty="0" smtClean="0"/>
          </a:p>
          <a:p>
            <a:r>
              <a:rPr lang="es-ES" sz="4400" b="1" dirty="0" smtClean="0"/>
              <a:t>Son liquidas y libres de fibra.</a:t>
            </a:r>
          </a:p>
          <a:p>
            <a:r>
              <a:rPr lang="es-ES" sz="4400" b="1" dirty="0" smtClean="0"/>
              <a:t>Contienen proteínas en forma de aminoácidos libres </a:t>
            </a:r>
          </a:p>
          <a:p>
            <a:r>
              <a:rPr lang="es-ES" sz="4400" b="1" dirty="0" smtClean="0"/>
              <a:t>Contiene entre un 70 a 90 % de carbohidratos en forma de </a:t>
            </a:r>
            <a:r>
              <a:rPr lang="es-ES" sz="4400" b="1" dirty="0" err="1" smtClean="0"/>
              <a:t>oligosacáridos</a:t>
            </a:r>
            <a:r>
              <a:rPr lang="es-ES" sz="4400" b="1" dirty="0" smtClean="0"/>
              <a:t> y en forma de </a:t>
            </a:r>
            <a:r>
              <a:rPr lang="es-ES" sz="4400" b="1" dirty="0" err="1" smtClean="0"/>
              <a:t>matodextrinas</a:t>
            </a:r>
            <a:r>
              <a:rPr lang="es-ES" sz="4400" b="1" dirty="0" smtClean="0"/>
              <a:t>, están libres de lactosa.</a:t>
            </a:r>
          </a:p>
          <a:p>
            <a:r>
              <a:rPr lang="es-ES" sz="4400" b="1" dirty="0" smtClean="0"/>
              <a:t>Los lípidos son ácidos grasos esenciales en cantidades mínimas del orden del 1%. </a:t>
            </a:r>
          </a:p>
          <a:p>
            <a:r>
              <a:rPr lang="es-ES" sz="4400" b="1" dirty="0" smtClean="0"/>
              <a:t>A dilución normal producen 1Kcal/</a:t>
            </a:r>
            <a:r>
              <a:rPr lang="es-ES" sz="4400" b="1" dirty="0" err="1" smtClean="0"/>
              <a:t>ml.S</a:t>
            </a:r>
            <a:endParaRPr lang="es-ES" sz="4400" b="1" dirty="0" smtClean="0"/>
          </a:p>
          <a:p>
            <a:r>
              <a:rPr lang="es-ES" sz="4400" b="1" dirty="0" smtClean="0"/>
              <a:t>La </a:t>
            </a:r>
            <a:r>
              <a:rPr lang="es-ES" sz="4400" b="1" dirty="0" err="1" smtClean="0"/>
              <a:t>osmolaridad</a:t>
            </a:r>
            <a:r>
              <a:rPr lang="es-ES" sz="4400" b="1" dirty="0" smtClean="0"/>
              <a:t> es elevada entre 450 a 600 </a:t>
            </a:r>
            <a:r>
              <a:rPr lang="es-ES" sz="4400" b="1" dirty="0" err="1" smtClean="0"/>
              <a:t>mOsm</a:t>
            </a:r>
            <a:r>
              <a:rPr lang="es-ES" sz="4400" b="1" dirty="0" smtClean="0"/>
              <a:t>/kg agua</a:t>
            </a:r>
          </a:p>
          <a:p>
            <a:r>
              <a:rPr lang="es-ES" sz="4400" b="1" dirty="0" smtClean="0"/>
              <a:t>Son de mal olor y sabor por lo que deben ser administrados a través de un tubo. </a:t>
            </a:r>
          </a:p>
          <a:p>
            <a:r>
              <a:rPr lang="es-ES" sz="4400" b="1" dirty="0" smtClean="0"/>
              <a:t>Inhiben la secreción gástrica, intestinal y pancreática.</a:t>
            </a:r>
          </a:p>
          <a:p>
            <a:r>
              <a:rPr lang="es-ES" sz="4400" b="1" dirty="0" smtClean="0"/>
              <a:t>Tienen un tiempo de tránsito intestinal elevado.</a:t>
            </a:r>
          </a:p>
          <a:p>
            <a:r>
              <a:rPr lang="es-ES" sz="4400" b="1" dirty="0" smtClean="0"/>
              <a:t>Son de fácil absorción y baja viscosidad</a:t>
            </a:r>
          </a:p>
          <a:p>
            <a:r>
              <a:rPr lang="es-ES" sz="4400" b="1" dirty="0" smtClean="0"/>
              <a:t>Se debe evaluar las necesidades de electrolitos, vitaminas y elementos traza para que cumplan con los requerimientos individuales.</a:t>
            </a:r>
          </a:p>
          <a:p>
            <a:pPr>
              <a:buNone/>
            </a:pP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Dietas Elementales</a:t>
            </a:r>
            <a:endParaRPr lang="es-ES" dirty="0"/>
          </a:p>
        </p:txBody>
      </p:sp>
      <p:sp>
        <p:nvSpPr>
          <p:cNvPr id="3" name="2 Marcador de contenido"/>
          <p:cNvSpPr>
            <a:spLocks noGrp="1"/>
          </p:cNvSpPr>
          <p:nvPr>
            <p:ph idx="1"/>
          </p:nvPr>
        </p:nvSpPr>
        <p:spPr/>
        <p:txBody>
          <a:bodyPr>
            <a:normAutofit/>
          </a:bodyPr>
          <a:lstStyle/>
          <a:p>
            <a:pPr>
              <a:buNone/>
            </a:pPr>
            <a:r>
              <a:rPr lang="es-ES" b="1" dirty="0" smtClean="0"/>
              <a:t>Indicaciones</a:t>
            </a:r>
            <a:endParaRPr lang="es-ES" dirty="0" smtClean="0"/>
          </a:p>
          <a:p>
            <a:pPr>
              <a:buNone/>
            </a:pPr>
            <a:r>
              <a:rPr lang="es-ES" dirty="0" smtClean="0"/>
              <a:t>	</a:t>
            </a:r>
            <a:r>
              <a:rPr lang="es-ES" b="1" dirty="0" smtClean="0"/>
              <a:t>1. Desnutrición Crónica</a:t>
            </a:r>
          </a:p>
          <a:p>
            <a:pPr>
              <a:buNone/>
            </a:pPr>
            <a:r>
              <a:rPr lang="es-ES" b="1" dirty="0" smtClean="0"/>
              <a:t>	2. Síndrome de Intestino Corto</a:t>
            </a:r>
          </a:p>
          <a:p>
            <a:pPr>
              <a:buNone/>
            </a:pPr>
            <a:r>
              <a:rPr lang="es-ES" b="1" dirty="0" smtClean="0"/>
              <a:t>	3. Pancreatitis</a:t>
            </a:r>
          </a:p>
          <a:p>
            <a:pPr>
              <a:buNone/>
            </a:pPr>
            <a:r>
              <a:rPr lang="es-ES" b="1" dirty="0" smtClean="0"/>
              <a:t>	4. Preparación intestinal preoperatoria y exámenes diagnósticos radiográficos.</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ES" b="1" u="sng" dirty="0" smtClean="0"/>
              <a:t>Pacientes críticos </a:t>
            </a:r>
            <a:endParaRPr lang="es-ES" b="1" u="sng" dirty="0"/>
          </a:p>
        </p:txBody>
      </p:sp>
      <p:sp>
        <p:nvSpPr>
          <p:cNvPr id="3" name="2 Marcador de contenido"/>
          <p:cNvSpPr>
            <a:spLocks noGrp="1"/>
          </p:cNvSpPr>
          <p:nvPr>
            <p:ph idx="1"/>
          </p:nvPr>
        </p:nvSpPr>
        <p:spPr>
          <a:xfrm>
            <a:off x="457200" y="1214422"/>
            <a:ext cx="8229600" cy="3857651"/>
          </a:xfrm>
        </p:spPr>
        <p:txBody>
          <a:bodyPr>
            <a:normAutofit lnSpcReduction="10000"/>
          </a:bodyPr>
          <a:lstStyle/>
          <a:p>
            <a:r>
              <a:rPr lang="es-ES" b="1" dirty="0" smtClean="0"/>
              <a:t>Imposibilidad absoluta de ingerir alimentos</a:t>
            </a:r>
          </a:p>
          <a:p>
            <a:r>
              <a:rPr lang="es-ES" b="1" dirty="0" smtClean="0"/>
              <a:t>Anorexia o </a:t>
            </a:r>
            <a:r>
              <a:rPr lang="es-ES" b="1" dirty="0" err="1" smtClean="0"/>
              <a:t>hiporexia</a:t>
            </a:r>
            <a:r>
              <a:rPr lang="es-ES" b="1" dirty="0" smtClean="0"/>
              <a:t> marcada </a:t>
            </a:r>
          </a:p>
          <a:p>
            <a:pPr>
              <a:buNone/>
            </a:pPr>
            <a:r>
              <a:rPr lang="es-ES" b="1" dirty="0" smtClean="0"/>
              <a:t>Muchos de ellos experimentan </a:t>
            </a:r>
          </a:p>
          <a:p>
            <a:r>
              <a:rPr lang="es-ES" b="1" dirty="0" err="1" smtClean="0"/>
              <a:t>Hipermetabolismo</a:t>
            </a:r>
            <a:r>
              <a:rPr lang="es-ES" b="1" dirty="0" smtClean="0"/>
              <a:t> </a:t>
            </a:r>
          </a:p>
          <a:p>
            <a:r>
              <a:rPr lang="es-ES" b="1" dirty="0" smtClean="0"/>
              <a:t>Mal absorción intestinal</a:t>
            </a:r>
          </a:p>
          <a:p>
            <a:r>
              <a:rPr lang="es-ES" b="1" dirty="0" smtClean="0"/>
              <a:t>Aumento de las perdidas de líquidos nutricionalmente importantes. </a:t>
            </a:r>
          </a:p>
          <a:p>
            <a:pPr>
              <a:buNone/>
            </a:pPr>
            <a:endParaRPr lang="es-ES" b="1" dirty="0" smtClean="0"/>
          </a:p>
          <a:p>
            <a:pPr>
              <a:buNone/>
            </a:pPr>
            <a:endParaRPr lang="es-ES" b="1" dirty="0"/>
          </a:p>
        </p:txBody>
      </p:sp>
      <p:sp>
        <p:nvSpPr>
          <p:cNvPr id="4" name="3 CuadroTexto"/>
          <p:cNvSpPr txBox="1"/>
          <p:nvPr/>
        </p:nvSpPr>
        <p:spPr>
          <a:xfrm>
            <a:off x="1285852" y="5364320"/>
            <a:ext cx="6572296" cy="707886"/>
          </a:xfrm>
          <a:prstGeom prst="rect">
            <a:avLst/>
          </a:prstGeom>
          <a:noFill/>
        </p:spPr>
        <p:txBody>
          <a:bodyPr wrap="square" rtlCol="0">
            <a:spAutoFit/>
          </a:bodyPr>
          <a:lstStyle/>
          <a:p>
            <a:r>
              <a:rPr lang="es-ES" sz="4000" b="1" dirty="0" smtClean="0"/>
              <a:t>DESNUTRICIÓN SECUNDARIA</a:t>
            </a:r>
            <a:endParaRPr lang="es-ES" sz="4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Dietas Elementales. Contraindicaciones </a:t>
            </a:r>
            <a:endParaRPr lang="es-ES" dirty="0"/>
          </a:p>
        </p:txBody>
      </p:sp>
      <p:sp>
        <p:nvSpPr>
          <p:cNvPr id="3" name="2 Marcador de contenido"/>
          <p:cNvSpPr>
            <a:spLocks noGrp="1"/>
          </p:cNvSpPr>
          <p:nvPr>
            <p:ph idx="1"/>
          </p:nvPr>
        </p:nvSpPr>
        <p:spPr/>
        <p:txBody>
          <a:bodyPr>
            <a:normAutofit fontScale="77500" lnSpcReduction="20000"/>
          </a:bodyPr>
          <a:lstStyle/>
          <a:p>
            <a:pPr>
              <a:buNone/>
            </a:pPr>
            <a:r>
              <a:rPr lang="es-ES" b="1" dirty="0" smtClean="0"/>
              <a:t>1. Pacientes menores de tres meses.</a:t>
            </a:r>
          </a:p>
          <a:p>
            <a:pPr>
              <a:buNone/>
            </a:pPr>
            <a:r>
              <a:rPr lang="es-ES" b="1" dirty="0" smtClean="0"/>
              <a:t>2. Síndromes de intestino corto con resecciones intestinales extensas</a:t>
            </a:r>
          </a:p>
          <a:p>
            <a:pPr>
              <a:buNone/>
            </a:pPr>
            <a:r>
              <a:rPr lang="es-ES" b="1" dirty="0" smtClean="0"/>
              <a:t>3. Fístulas </a:t>
            </a:r>
            <a:r>
              <a:rPr lang="es-ES" b="1" dirty="0" err="1" smtClean="0"/>
              <a:t>Yeyunales</a:t>
            </a:r>
            <a:r>
              <a:rPr lang="es-ES" b="1" dirty="0" smtClean="0"/>
              <a:t>.</a:t>
            </a:r>
          </a:p>
          <a:p>
            <a:pPr>
              <a:buNone/>
            </a:pPr>
            <a:r>
              <a:rPr lang="es-ES" b="1" dirty="0" smtClean="0"/>
              <a:t>4. Síndromes Severos de Mala absorción</a:t>
            </a:r>
          </a:p>
          <a:p>
            <a:pPr>
              <a:buNone/>
            </a:pPr>
            <a:r>
              <a:rPr lang="es-ES" b="1" dirty="0" smtClean="0"/>
              <a:t>5. Pacientes </a:t>
            </a:r>
            <a:r>
              <a:rPr lang="es-ES" b="1" dirty="0" err="1" smtClean="0"/>
              <a:t>gastrectomizados</a:t>
            </a:r>
            <a:r>
              <a:rPr lang="es-ES" b="1" dirty="0" smtClean="0"/>
              <a:t> que no toleran fórmulas con un alto contenido de carbohidratos. (dumping)</a:t>
            </a:r>
          </a:p>
          <a:p>
            <a:pPr>
              <a:buNone/>
            </a:pPr>
            <a:r>
              <a:rPr lang="es-ES" b="1" dirty="0" smtClean="0"/>
              <a:t>6. Pacientes con alteraciones en el metabolismo de los carbohidratos(diabéticos) o que estén recibiendo altas dosis de esteroides.</a:t>
            </a:r>
          </a:p>
          <a:p>
            <a:pPr>
              <a:buNone/>
            </a:pPr>
            <a:r>
              <a:rPr lang="es-ES" b="1" dirty="0" smtClean="0"/>
              <a:t>7. Pacientes </a:t>
            </a:r>
            <a:r>
              <a:rPr lang="es-ES" b="1" dirty="0" err="1" smtClean="0"/>
              <a:t>hipermetabólicos</a:t>
            </a:r>
            <a:r>
              <a:rPr lang="es-ES" b="1" dirty="0" smtClean="0"/>
              <a:t> que presentan hiperglucemia.</a:t>
            </a:r>
          </a:p>
          <a:p>
            <a:pPr>
              <a:buNone/>
            </a:pPr>
            <a:r>
              <a:rPr lang="es-ES" b="1" dirty="0" smtClean="0"/>
              <a:t>8. Presencia de un tracto gastrointestinal </a:t>
            </a:r>
            <a:r>
              <a:rPr lang="es-ES" b="1" dirty="0" err="1" smtClean="0"/>
              <a:t>funcionante</a:t>
            </a:r>
            <a:endParaRPr lang="es-ES" b="1" dirty="0" smtClean="0"/>
          </a:p>
          <a:p>
            <a:endParaRPr lang="es-E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Autofit/>
          </a:bodyPr>
          <a:lstStyle/>
          <a:p>
            <a:r>
              <a:rPr lang="es-ES" sz="3200" b="1" u="sng" dirty="0" smtClean="0"/>
              <a:t>Fórmulas </a:t>
            </a:r>
            <a:r>
              <a:rPr lang="es-ES" sz="3200" b="1" u="sng" dirty="0" err="1" smtClean="0"/>
              <a:t>Semi</a:t>
            </a:r>
            <a:r>
              <a:rPr lang="es-ES" sz="3200" b="1" u="sng" dirty="0" smtClean="0"/>
              <a:t>-elementales </a:t>
            </a:r>
            <a:br>
              <a:rPr lang="es-ES" sz="3200" b="1" u="sng" dirty="0" smtClean="0"/>
            </a:br>
            <a:r>
              <a:rPr lang="es-ES" sz="3200" b="1" u="sng" dirty="0" err="1" smtClean="0"/>
              <a:t>Iso-osmolares</a:t>
            </a:r>
            <a:r>
              <a:rPr lang="es-ES" sz="3200" b="1" u="sng" dirty="0" smtClean="0"/>
              <a:t> por Tubo</a:t>
            </a:r>
            <a:endParaRPr lang="es-ES" sz="3200" u="sng" dirty="0"/>
          </a:p>
        </p:txBody>
      </p:sp>
      <p:sp>
        <p:nvSpPr>
          <p:cNvPr id="3" name="2 Marcador de contenido"/>
          <p:cNvSpPr>
            <a:spLocks noGrp="1"/>
          </p:cNvSpPr>
          <p:nvPr>
            <p:ph idx="1"/>
          </p:nvPr>
        </p:nvSpPr>
        <p:spPr>
          <a:xfrm>
            <a:off x="571472" y="1785926"/>
            <a:ext cx="8001056" cy="4572032"/>
          </a:xfrm>
        </p:spPr>
        <p:txBody>
          <a:bodyPr>
            <a:noAutofit/>
          </a:bodyPr>
          <a:lstStyle/>
          <a:p>
            <a:r>
              <a:rPr lang="es-ES" b="1" dirty="0" smtClean="0"/>
              <a:t>Fórmulas que contienen los diferentes nutrientes parcialmente hidrolizados. </a:t>
            </a:r>
          </a:p>
          <a:p>
            <a:r>
              <a:rPr lang="es-ES" b="1" dirty="0" smtClean="0"/>
              <a:t>Presentan como característica fundamental una distribución equilibrada de sus componentes </a:t>
            </a:r>
          </a:p>
          <a:p>
            <a:pPr lvl="1"/>
            <a:r>
              <a:rPr lang="es-ES" sz="2400" b="1" dirty="0" smtClean="0"/>
              <a:t>Proteínas del orden del 20%</a:t>
            </a:r>
          </a:p>
          <a:p>
            <a:pPr lvl="1"/>
            <a:r>
              <a:rPr lang="es-ES" sz="2400" b="1" dirty="0" smtClean="0"/>
              <a:t>Carbohidratos en un 50% </a:t>
            </a:r>
          </a:p>
          <a:p>
            <a:pPr lvl="1"/>
            <a:r>
              <a:rPr lang="es-ES" sz="2400" b="1" dirty="0" smtClean="0"/>
              <a:t>Grasas en un 30%.</a:t>
            </a:r>
          </a:p>
          <a:p>
            <a:pPr>
              <a:buNone/>
            </a:pPr>
            <a:r>
              <a:rPr lang="es-ES"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Autofit/>
          </a:bodyPr>
          <a:lstStyle/>
          <a:p>
            <a:r>
              <a:rPr lang="es-ES" sz="3200" b="1" u="sng" dirty="0" smtClean="0"/>
              <a:t>Fórmulas </a:t>
            </a:r>
            <a:r>
              <a:rPr lang="es-ES" sz="3200" b="1" u="sng" dirty="0" err="1" smtClean="0"/>
              <a:t>Semi</a:t>
            </a:r>
            <a:r>
              <a:rPr lang="es-ES" sz="3200" b="1" u="sng" dirty="0" smtClean="0"/>
              <a:t>-elementales </a:t>
            </a:r>
            <a:br>
              <a:rPr lang="es-ES" sz="3200" b="1" u="sng" dirty="0" smtClean="0"/>
            </a:br>
            <a:r>
              <a:rPr lang="es-ES" sz="3200" b="1" u="sng" dirty="0" err="1" smtClean="0"/>
              <a:t>Isoosmolares</a:t>
            </a:r>
            <a:r>
              <a:rPr lang="es-ES" sz="3200" b="1" u="sng" dirty="0" smtClean="0"/>
              <a:t> por Tubo</a:t>
            </a:r>
            <a:endParaRPr lang="es-ES" sz="3200" u="sng" dirty="0"/>
          </a:p>
        </p:txBody>
      </p:sp>
      <p:sp>
        <p:nvSpPr>
          <p:cNvPr id="3" name="2 Marcador de contenido"/>
          <p:cNvSpPr>
            <a:spLocks noGrp="1"/>
          </p:cNvSpPr>
          <p:nvPr>
            <p:ph idx="1"/>
          </p:nvPr>
        </p:nvSpPr>
        <p:spPr>
          <a:xfrm>
            <a:off x="428596" y="1285860"/>
            <a:ext cx="8286808" cy="5357850"/>
          </a:xfrm>
        </p:spPr>
        <p:txBody>
          <a:bodyPr>
            <a:noAutofit/>
          </a:bodyPr>
          <a:lstStyle/>
          <a:p>
            <a:pPr>
              <a:buNone/>
            </a:pPr>
            <a:r>
              <a:rPr lang="es-ES" sz="2400" b="1" u="sng" dirty="0" smtClean="0"/>
              <a:t>Características Generales</a:t>
            </a:r>
            <a:endParaRPr lang="es-ES" sz="2400" u="sng" dirty="0" smtClean="0"/>
          </a:p>
          <a:p>
            <a:pPr>
              <a:buNone/>
            </a:pPr>
            <a:r>
              <a:rPr lang="es-ES" sz="2400" b="1" dirty="0" smtClean="0"/>
              <a:t>1. Son líquidas y libres de fibra.</a:t>
            </a:r>
          </a:p>
          <a:p>
            <a:pPr>
              <a:buNone/>
            </a:pPr>
            <a:r>
              <a:rPr lang="es-ES" sz="2400" b="1" dirty="0" smtClean="0"/>
              <a:t>2. Contienen proteínas en forma de hidrolizados que facilitan la absorción.</a:t>
            </a:r>
          </a:p>
          <a:p>
            <a:pPr>
              <a:buNone/>
            </a:pPr>
            <a:r>
              <a:rPr lang="es-ES" sz="2400" b="1" dirty="0" smtClean="0"/>
              <a:t>3. Los carbohidratos son </a:t>
            </a:r>
            <a:r>
              <a:rPr lang="es-ES" sz="2400" b="1" dirty="0" err="1" smtClean="0"/>
              <a:t>maltodetrinas</a:t>
            </a:r>
            <a:r>
              <a:rPr lang="es-ES" sz="2400" b="1" dirty="0" smtClean="0"/>
              <a:t> y están libres de lactosa</a:t>
            </a:r>
          </a:p>
          <a:p>
            <a:pPr>
              <a:buNone/>
            </a:pPr>
            <a:r>
              <a:rPr lang="es-ES" sz="2400" b="1" dirty="0" smtClean="0"/>
              <a:t>4. A dilución normal proporcionan 1kcal/ml.</a:t>
            </a:r>
          </a:p>
          <a:p>
            <a:pPr>
              <a:buNone/>
            </a:pPr>
            <a:r>
              <a:rPr lang="es-ES" sz="2400" b="1" dirty="0" smtClean="0"/>
              <a:t>5. Son </a:t>
            </a:r>
            <a:r>
              <a:rPr lang="es-ES" sz="2400" b="1" dirty="0" err="1" smtClean="0"/>
              <a:t>iso-osmolares</a:t>
            </a:r>
            <a:r>
              <a:rPr lang="es-ES" sz="2400" b="1" dirty="0" smtClean="0"/>
              <a:t> 300 </a:t>
            </a:r>
            <a:r>
              <a:rPr lang="es-ES" sz="2400" b="1" dirty="0" err="1" smtClean="0"/>
              <a:t>mOsm</a:t>
            </a:r>
            <a:r>
              <a:rPr lang="es-ES" sz="2400" b="1" dirty="0" smtClean="0"/>
              <a:t>/kg de agua.</a:t>
            </a:r>
          </a:p>
          <a:p>
            <a:pPr>
              <a:buNone/>
            </a:pPr>
            <a:r>
              <a:rPr lang="es-ES" sz="2400" b="1" dirty="0" smtClean="0"/>
              <a:t>6. Son de mal olor y sabor por esta razón deben administrarse a través de un tubo.</a:t>
            </a:r>
          </a:p>
          <a:p>
            <a:pPr>
              <a:buNone/>
            </a:pPr>
            <a:r>
              <a:rPr lang="es-ES" sz="2400" b="1" dirty="0" smtClean="0"/>
              <a:t>7. Los electrolitos deben ajustarse a las necesidades individuales.</a:t>
            </a:r>
          </a:p>
          <a:p>
            <a:pPr>
              <a:buNone/>
            </a:pPr>
            <a:r>
              <a:rPr lang="es-ES" sz="2400" b="1" dirty="0" smtClean="0"/>
              <a:t>Ejemplos: </a:t>
            </a:r>
            <a:r>
              <a:rPr lang="es-ES" sz="2400" b="1" dirty="0" err="1" smtClean="0"/>
              <a:t>Osmolite</a:t>
            </a:r>
            <a:r>
              <a:rPr lang="es-ES" sz="2400" b="1" dirty="0" smtClean="0"/>
              <a:t> HN y el </a:t>
            </a:r>
            <a:r>
              <a:rPr lang="es-ES" sz="2400" b="1" dirty="0" err="1" smtClean="0"/>
              <a:t>Travasorb</a:t>
            </a:r>
            <a:r>
              <a:rPr lang="es-ES" sz="2400" b="1" dirty="0" smtClean="0"/>
              <a:t> MCT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Autofit/>
          </a:bodyPr>
          <a:lstStyle/>
          <a:p>
            <a:r>
              <a:rPr lang="es-ES" sz="3200" b="1" dirty="0" smtClean="0"/>
              <a:t>Fórmulas </a:t>
            </a:r>
            <a:r>
              <a:rPr lang="es-ES" sz="3200" b="1" dirty="0" err="1" smtClean="0"/>
              <a:t>Semi</a:t>
            </a:r>
            <a:r>
              <a:rPr lang="es-ES" sz="3200" b="1" dirty="0" smtClean="0"/>
              <a:t>-elementales </a:t>
            </a:r>
            <a:br>
              <a:rPr lang="es-ES" sz="3200" b="1" dirty="0" smtClean="0"/>
            </a:br>
            <a:r>
              <a:rPr lang="es-ES" sz="3200" b="1" dirty="0" err="1" smtClean="0"/>
              <a:t>Iso-osmolares</a:t>
            </a:r>
            <a:r>
              <a:rPr lang="es-ES" sz="3200" b="1" dirty="0" smtClean="0"/>
              <a:t> por Tubo</a:t>
            </a:r>
            <a:endParaRPr lang="es-ES" sz="3200" dirty="0"/>
          </a:p>
        </p:txBody>
      </p:sp>
      <p:sp>
        <p:nvSpPr>
          <p:cNvPr id="3" name="2 Marcador de contenido"/>
          <p:cNvSpPr>
            <a:spLocks noGrp="1"/>
          </p:cNvSpPr>
          <p:nvPr>
            <p:ph idx="1"/>
          </p:nvPr>
        </p:nvSpPr>
        <p:spPr>
          <a:xfrm>
            <a:off x="457200" y="1357298"/>
            <a:ext cx="8401080" cy="5214974"/>
          </a:xfrm>
        </p:spPr>
        <p:txBody>
          <a:bodyPr>
            <a:noAutofit/>
          </a:bodyPr>
          <a:lstStyle/>
          <a:p>
            <a:pPr>
              <a:buNone/>
            </a:pPr>
            <a:r>
              <a:rPr lang="es-ES" sz="2000" b="1" u="sng" dirty="0" smtClean="0"/>
              <a:t>Indicaciones</a:t>
            </a:r>
            <a:endParaRPr lang="es-ES" sz="2000" u="sng" dirty="0" smtClean="0"/>
          </a:p>
          <a:p>
            <a:r>
              <a:rPr lang="es-ES" sz="2000" dirty="0" smtClean="0"/>
              <a:t>Pacientes con alteraciones moderadas de la absorción intestinal ya sea por daño de la mucosa o alteración enzimática.</a:t>
            </a:r>
          </a:p>
          <a:p>
            <a:pPr>
              <a:buNone/>
            </a:pPr>
            <a:endParaRPr lang="es-ES" sz="2000" b="1" u="sng" dirty="0" smtClean="0"/>
          </a:p>
          <a:p>
            <a:pPr>
              <a:buNone/>
            </a:pPr>
            <a:r>
              <a:rPr lang="es-ES" sz="2000" b="1" u="sng" dirty="0" smtClean="0"/>
              <a:t>Indicaciones específicas:</a:t>
            </a:r>
          </a:p>
          <a:p>
            <a:pPr>
              <a:buNone/>
            </a:pPr>
            <a:r>
              <a:rPr lang="es-ES" sz="2000" dirty="0" smtClean="0"/>
              <a:t>1. Desnutrición crónica moderada con inanición prolongada, esto incluye aquellos pacientes con cifras de albúmina menores de 3 mg/dl.</a:t>
            </a:r>
          </a:p>
          <a:p>
            <a:pPr>
              <a:buNone/>
            </a:pPr>
            <a:r>
              <a:rPr lang="es-ES" sz="2000" dirty="0" smtClean="0"/>
              <a:t>2. Pacientes con cáncer</a:t>
            </a:r>
          </a:p>
          <a:p>
            <a:pPr>
              <a:buNone/>
            </a:pPr>
            <a:r>
              <a:rPr lang="es-ES" sz="2000" dirty="0" smtClean="0"/>
              <a:t>3. Pacientes neurológicos en la fase inicial de su alimentación.</a:t>
            </a:r>
          </a:p>
          <a:p>
            <a:pPr>
              <a:buNone/>
            </a:pPr>
            <a:r>
              <a:rPr lang="es-ES" sz="2000" dirty="0" smtClean="0"/>
              <a:t>4. En pacientes en estado critico en los cuales se puede tratar de administrar en forma adicional a la vía parenteral.</a:t>
            </a:r>
          </a:p>
          <a:p>
            <a:pPr>
              <a:buNone/>
            </a:pPr>
            <a:r>
              <a:rPr lang="es-ES" sz="2000" dirty="0" smtClean="0"/>
              <a:t>5. Adaptación intestinal por mala absorción por resecciones intestinales parciales o por transición entre la alimentación parenteral y la vía enteral.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Fórmulas </a:t>
            </a:r>
            <a:r>
              <a:rPr lang="es-ES" b="1" u="sng" dirty="0" err="1" smtClean="0"/>
              <a:t>Semi</a:t>
            </a:r>
            <a:r>
              <a:rPr lang="es-ES" b="1" u="sng" dirty="0" smtClean="0"/>
              <a:t>-elementales </a:t>
            </a:r>
            <a:br>
              <a:rPr lang="es-ES" b="1" u="sng" dirty="0" smtClean="0"/>
            </a:br>
            <a:r>
              <a:rPr lang="es-ES" b="1" u="sng" dirty="0" err="1" smtClean="0"/>
              <a:t>Iso-osmolares</a:t>
            </a:r>
            <a:r>
              <a:rPr lang="es-ES" b="1" u="sng" dirty="0" smtClean="0"/>
              <a:t> por Tubo</a:t>
            </a:r>
            <a:endParaRPr lang="es-ES" u="sng" dirty="0"/>
          </a:p>
        </p:txBody>
      </p:sp>
      <p:sp>
        <p:nvSpPr>
          <p:cNvPr id="3" name="2 Marcador de contenido"/>
          <p:cNvSpPr>
            <a:spLocks noGrp="1"/>
          </p:cNvSpPr>
          <p:nvPr>
            <p:ph idx="1"/>
          </p:nvPr>
        </p:nvSpPr>
        <p:spPr/>
        <p:txBody>
          <a:bodyPr>
            <a:normAutofit fontScale="92500" lnSpcReduction="10000"/>
          </a:bodyPr>
          <a:lstStyle/>
          <a:p>
            <a:pPr>
              <a:buNone/>
            </a:pPr>
            <a:r>
              <a:rPr lang="es-ES" b="1" u="sng" dirty="0" smtClean="0"/>
              <a:t>Contraindicaciones</a:t>
            </a:r>
            <a:endParaRPr lang="es-ES" u="sng" dirty="0" smtClean="0"/>
          </a:p>
          <a:p>
            <a:pPr>
              <a:buNone/>
            </a:pPr>
            <a:r>
              <a:rPr lang="es-ES" b="1" dirty="0" smtClean="0"/>
              <a:t>1. En la fase inicial del soporte nutricional de pacientes con síndrome de intestino corto.</a:t>
            </a:r>
          </a:p>
          <a:p>
            <a:pPr>
              <a:buNone/>
            </a:pPr>
            <a:r>
              <a:rPr lang="es-ES" b="1" dirty="0" smtClean="0"/>
              <a:t>2. Pancreatitis por elevado contenido de grasas</a:t>
            </a:r>
          </a:p>
          <a:p>
            <a:pPr>
              <a:buNone/>
            </a:pPr>
            <a:r>
              <a:rPr lang="es-ES" b="1" dirty="0" smtClean="0"/>
              <a:t>3. En pacientes con mala absorción grasa</a:t>
            </a:r>
          </a:p>
          <a:p>
            <a:pPr>
              <a:buNone/>
            </a:pPr>
            <a:r>
              <a:rPr lang="es-ES" b="1" dirty="0" smtClean="0"/>
              <a:t>4. Cuando el tracto gastrointestinal se encuentra funcionando normalmente.</a:t>
            </a:r>
          </a:p>
          <a:p>
            <a:pPr>
              <a:buNone/>
            </a:pPr>
            <a:r>
              <a:rPr lang="es-ES" b="1" dirty="0" smtClean="0"/>
              <a:t>5. En fórmula de suplemento a través de la vía oral.</a:t>
            </a:r>
          </a:p>
          <a:p>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Fórmulas </a:t>
            </a:r>
            <a:r>
              <a:rPr lang="es-ES" b="1" u="sng" dirty="0" err="1" smtClean="0"/>
              <a:t>Semi</a:t>
            </a:r>
            <a:r>
              <a:rPr lang="es-ES" b="1" u="sng" dirty="0" smtClean="0"/>
              <a:t>-elementales ligeramente </a:t>
            </a:r>
            <a:r>
              <a:rPr lang="es-ES" b="1" u="sng" dirty="0" err="1" smtClean="0"/>
              <a:t>hiperosmolares</a:t>
            </a:r>
            <a:endParaRPr lang="es-ES" u="sng" dirty="0"/>
          </a:p>
        </p:txBody>
      </p:sp>
      <p:sp>
        <p:nvSpPr>
          <p:cNvPr id="3" name="2 Marcador de contenido"/>
          <p:cNvSpPr>
            <a:spLocks noGrp="1"/>
          </p:cNvSpPr>
          <p:nvPr>
            <p:ph idx="1"/>
          </p:nvPr>
        </p:nvSpPr>
        <p:spPr>
          <a:xfrm>
            <a:off x="457200" y="1957390"/>
            <a:ext cx="8229600" cy="3900502"/>
          </a:xfrm>
        </p:spPr>
        <p:txBody>
          <a:bodyPr>
            <a:normAutofit/>
          </a:bodyPr>
          <a:lstStyle/>
          <a:p>
            <a:r>
              <a:rPr lang="es-ES" b="1" dirty="0" smtClean="0"/>
              <a:t>Son fórmulas balanceadas</a:t>
            </a:r>
          </a:p>
          <a:p>
            <a:r>
              <a:rPr lang="es-ES" b="1" dirty="0" smtClean="0"/>
              <a:t>Presentan una distribución calórica normal (ENSURE). </a:t>
            </a:r>
          </a:p>
          <a:p>
            <a:r>
              <a:rPr lang="es-ES" b="1" dirty="0" smtClean="0"/>
              <a:t>Se emplea en pacientes con deficiencias leves en la absorción.</a:t>
            </a:r>
          </a:p>
          <a:p>
            <a:r>
              <a:rPr lang="es-ES" b="1" dirty="0" smtClean="0"/>
              <a:t>Se emplean por vía oral o por tubo en forma de suplemento o como dietas líquidas.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Autofit/>
          </a:bodyPr>
          <a:lstStyle/>
          <a:p>
            <a:r>
              <a:rPr lang="es-ES" sz="2800" b="1" u="sng" dirty="0" smtClean="0"/>
              <a:t>Fórmulas </a:t>
            </a:r>
            <a:r>
              <a:rPr lang="es-ES" sz="2800" b="1" u="sng" dirty="0" err="1" smtClean="0"/>
              <a:t>Semi</a:t>
            </a:r>
            <a:r>
              <a:rPr lang="es-ES" sz="2800" b="1" u="sng" dirty="0" smtClean="0"/>
              <a:t>-elementales </a:t>
            </a:r>
            <a:br>
              <a:rPr lang="es-ES" sz="2800" b="1" u="sng" dirty="0" smtClean="0"/>
            </a:br>
            <a:r>
              <a:rPr lang="es-ES" sz="2800" b="1" u="sng" dirty="0" smtClean="0"/>
              <a:t>ligeramente </a:t>
            </a:r>
            <a:r>
              <a:rPr lang="es-ES" sz="2800" b="1" u="sng" dirty="0" err="1" smtClean="0"/>
              <a:t>hiperosmolares</a:t>
            </a:r>
            <a:endParaRPr lang="es-ES" sz="2800" u="sng" dirty="0"/>
          </a:p>
        </p:txBody>
      </p:sp>
      <p:sp>
        <p:nvSpPr>
          <p:cNvPr id="3" name="2 Marcador de contenido"/>
          <p:cNvSpPr>
            <a:spLocks noGrp="1"/>
          </p:cNvSpPr>
          <p:nvPr>
            <p:ph idx="1"/>
          </p:nvPr>
        </p:nvSpPr>
        <p:spPr>
          <a:xfrm>
            <a:off x="285720" y="1214422"/>
            <a:ext cx="8643998" cy="5043510"/>
          </a:xfrm>
        </p:spPr>
        <p:txBody>
          <a:bodyPr>
            <a:noAutofit/>
          </a:bodyPr>
          <a:lstStyle/>
          <a:p>
            <a:pPr>
              <a:buNone/>
            </a:pPr>
            <a:r>
              <a:rPr lang="es-ES" sz="2400" b="1" u="sng" dirty="0" smtClean="0"/>
              <a:t>Características Generales</a:t>
            </a:r>
            <a:endParaRPr lang="es-ES" sz="2400" u="sng" dirty="0" smtClean="0"/>
          </a:p>
          <a:p>
            <a:pPr>
              <a:buNone/>
            </a:pPr>
            <a:r>
              <a:rPr lang="es-ES" sz="2000" b="1" dirty="0" smtClean="0"/>
              <a:t>1. Son líquidas y libres de fibra</a:t>
            </a:r>
          </a:p>
          <a:p>
            <a:pPr>
              <a:buNone/>
            </a:pPr>
            <a:r>
              <a:rPr lang="es-ES" sz="2000" b="1" dirty="0" smtClean="0"/>
              <a:t>2. Contienen hidrolizados de proteína de soya y de caseína que representan el 14% del valor calórico total.</a:t>
            </a:r>
          </a:p>
          <a:p>
            <a:pPr>
              <a:buNone/>
            </a:pPr>
            <a:r>
              <a:rPr lang="es-ES" sz="2000" b="1" dirty="0" smtClean="0"/>
              <a:t>3. Los lípidos son triglicéridos de cadena larga derivados del aceite de maíz y constituyen el 30% del valor calórico total.</a:t>
            </a:r>
          </a:p>
          <a:p>
            <a:pPr>
              <a:buNone/>
            </a:pPr>
            <a:r>
              <a:rPr lang="es-ES" sz="2000" b="1" dirty="0" smtClean="0"/>
              <a:t>4. Los carbohidratos son hidrolizados de almidón de maíz y sacarosa y son libres de lactosa. Este nutriente representa el 50% del valor calórico total.</a:t>
            </a:r>
          </a:p>
          <a:p>
            <a:pPr>
              <a:buNone/>
            </a:pPr>
            <a:r>
              <a:rPr lang="es-ES" sz="2000" b="1" dirty="0" smtClean="0"/>
              <a:t>5. Son ligeramente </a:t>
            </a:r>
            <a:r>
              <a:rPr lang="es-ES" sz="2000" b="1" dirty="0" err="1" smtClean="0"/>
              <a:t>hiperosmolares</a:t>
            </a:r>
            <a:r>
              <a:rPr lang="es-ES" sz="2000" b="1" dirty="0" smtClean="0"/>
              <a:t> 450 </a:t>
            </a:r>
            <a:r>
              <a:rPr lang="es-ES" sz="2000" b="1" dirty="0" err="1" smtClean="0"/>
              <a:t>mOsm</a:t>
            </a:r>
            <a:r>
              <a:rPr lang="es-ES" sz="2000" b="1" dirty="0" smtClean="0"/>
              <a:t>/kg de agua.</a:t>
            </a:r>
          </a:p>
          <a:p>
            <a:pPr>
              <a:buNone/>
            </a:pPr>
            <a:r>
              <a:rPr lang="es-ES" sz="2000" b="1" dirty="0" smtClean="0"/>
              <a:t>6. Poseen una densidad calórica de 1 </a:t>
            </a:r>
            <a:r>
              <a:rPr lang="es-ES" sz="2000" b="1" dirty="0" err="1" smtClean="0"/>
              <a:t>kcal</a:t>
            </a:r>
            <a:r>
              <a:rPr lang="es-ES" sz="2000" b="1" dirty="0" smtClean="0"/>
              <a:t>/ml.</a:t>
            </a:r>
          </a:p>
          <a:p>
            <a:pPr>
              <a:buNone/>
            </a:pPr>
            <a:r>
              <a:rPr lang="es-ES" sz="2000" b="1" dirty="0" smtClean="0"/>
              <a:t>7. En cantidades adecuadas proveen vitaminas y minerales suficientes para el adulto.</a:t>
            </a:r>
          </a:p>
          <a:p>
            <a:pPr>
              <a:buNone/>
            </a:pPr>
            <a:r>
              <a:rPr lang="es-ES" sz="2000" b="1" dirty="0" smtClean="0"/>
              <a:t>8. Requieren funciones proteolíticas y </a:t>
            </a:r>
            <a:r>
              <a:rPr lang="es-ES" sz="2000" b="1" dirty="0" err="1" smtClean="0"/>
              <a:t>lipolíticas</a:t>
            </a:r>
            <a:r>
              <a:rPr lang="es-ES" sz="2000" b="1" dirty="0" smtClean="0"/>
              <a:t> normales o ligeramente disminuidas.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Fórmulas </a:t>
            </a:r>
            <a:r>
              <a:rPr lang="es-ES" b="1" dirty="0" err="1" smtClean="0"/>
              <a:t>Semi</a:t>
            </a:r>
            <a:r>
              <a:rPr lang="es-ES" b="1" dirty="0" smtClean="0"/>
              <a:t>-elementales ligeramente </a:t>
            </a:r>
            <a:r>
              <a:rPr lang="es-ES" b="1" dirty="0" err="1" smtClean="0"/>
              <a:t>hiperosmolares</a:t>
            </a:r>
            <a:endParaRPr lang="es-ES" dirty="0"/>
          </a:p>
        </p:txBody>
      </p:sp>
      <p:sp>
        <p:nvSpPr>
          <p:cNvPr id="3" name="2 Marcador de contenido"/>
          <p:cNvSpPr>
            <a:spLocks noGrp="1"/>
          </p:cNvSpPr>
          <p:nvPr>
            <p:ph idx="1"/>
          </p:nvPr>
        </p:nvSpPr>
        <p:spPr/>
        <p:txBody>
          <a:bodyPr>
            <a:normAutofit fontScale="85000" lnSpcReduction="20000"/>
          </a:bodyPr>
          <a:lstStyle/>
          <a:p>
            <a:pPr>
              <a:buNone/>
            </a:pPr>
            <a:r>
              <a:rPr lang="es-ES" b="1" u="sng" dirty="0" smtClean="0"/>
              <a:t>Indicaciones</a:t>
            </a:r>
            <a:endParaRPr lang="es-ES" u="sng" dirty="0" smtClean="0"/>
          </a:p>
          <a:p>
            <a:r>
              <a:rPr lang="es-ES" b="1" dirty="0" smtClean="0"/>
              <a:t>Como suplemento o como dietas líquidas balanceadas en alteraciones que conserven total o parcialmente las funciones proteolíticas o </a:t>
            </a:r>
            <a:r>
              <a:rPr lang="es-ES" b="1" dirty="0" err="1" smtClean="0"/>
              <a:t>lipolíticas</a:t>
            </a:r>
            <a:r>
              <a:rPr lang="es-ES" b="1" dirty="0" smtClean="0"/>
              <a:t>.</a:t>
            </a:r>
          </a:p>
          <a:p>
            <a:r>
              <a:rPr lang="es-ES" b="1" dirty="0" smtClean="0"/>
              <a:t>En pacientes con cáncer</a:t>
            </a:r>
          </a:p>
          <a:p>
            <a:r>
              <a:rPr lang="es-ES" b="1" dirty="0" smtClean="0"/>
              <a:t>En pacientes con pancreatitis crónica</a:t>
            </a:r>
          </a:p>
          <a:p>
            <a:r>
              <a:rPr lang="es-ES" b="1" dirty="0" smtClean="0"/>
              <a:t>En las últimas etapas de soporte nutricional en pacientes neurológicos</a:t>
            </a:r>
          </a:p>
          <a:p>
            <a:r>
              <a:rPr lang="es-ES" b="1" dirty="0" smtClean="0"/>
              <a:t>En la desnutrición leve o moderada</a:t>
            </a:r>
          </a:p>
          <a:p>
            <a:r>
              <a:rPr lang="es-ES" b="1" dirty="0" smtClean="0"/>
              <a:t>Pacientes de la tercera edad</a:t>
            </a:r>
          </a:p>
          <a:p>
            <a:r>
              <a:rPr lang="es-ES" b="1" dirty="0" smtClean="0"/>
              <a:t>Cirugías maxilofaciales.</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Fórmulas </a:t>
            </a:r>
            <a:r>
              <a:rPr lang="es-ES" b="1" u="sng" dirty="0" err="1" smtClean="0"/>
              <a:t>Semi</a:t>
            </a:r>
            <a:r>
              <a:rPr lang="es-ES" b="1" u="sng" dirty="0" smtClean="0"/>
              <a:t>-elementales ligeramente </a:t>
            </a:r>
            <a:r>
              <a:rPr lang="es-ES" b="1" u="sng" dirty="0" err="1" smtClean="0"/>
              <a:t>hiperosmolares</a:t>
            </a:r>
            <a:endParaRPr lang="es-ES" u="sng" dirty="0"/>
          </a:p>
        </p:txBody>
      </p:sp>
      <p:sp>
        <p:nvSpPr>
          <p:cNvPr id="3" name="2 Marcador de contenido"/>
          <p:cNvSpPr>
            <a:spLocks noGrp="1"/>
          </p:cNvSpPr>
          <p:nvPr>
            <p:ph idx="1"/>
          </p:nvPr>
        </p:nvSpPr>
        <p:spPr/>
        <p:txBody>
          <a:bodyPr>
            <a:normAutofit fontScale="92500" lnSpcReduction="10000"/>
          </a:bodyPr>
          <a:lstStyle/>
          <a:p>
            <a:pPr>
              <a:buNone/>
            </a:pPr>
            <a:r>
              <a:rPr lang="es-ES" dirty="0" smtClean="0"/>
              <a:t> </a:t>
            </a:r>
            <a:r>
              <a:rPr lang="es-ES" b="1" dirty="0" smtClean="0"/>
              <a:t>Contraindicaciones</a:t>
            </a:r>
            <a:endParaRPr lang="es-ES" dirty="0" smtClean="0"/>
          </a:p>
          <a:p>
            <a:r>
              <a:rPr lang="es-ES" b="1" dirty="0" smtClean="0"/>
              <a:t>Se deben emplear con mucha cautela en pacientes diabéticos. </a:t>
            </a:r>
          </a:p>
          <a:p>
            <a:r>
              <a:rPr lang="es-ES" b="1" dirty="0" smtClean="0"/>
              <a:t>No deben emplearse en pacientes con fístulas intestinales altas o de alto debito a menos que se pueda localizar la sonda de alimentación por debajo de la lesión.</a:t>
            </a:r>
          </a:p>
          <a:p>
            <a:r>
              <a:rPr lang="es-ES" b="1" dirty="0" smtClean="0"/>
              <a:t>Están contraindicadas su uso en las fases </a:t>
            </a:r>
            <a:r>
              <a:rPr lang="es-ES" b="1" dirty="0" err="1" smtClean="0"/>
              <a:t>iniciales</a:t>
            </a:r>
            <a:r>
              <a:rPr lang="es-ES" b="1" dirty="0" smtClean="0"/>
              <a:t> del síndrome de intestino corto y en el soporte nutricional inicial de una pancreatitis.</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Fórmulas Nutricionales con adición de fibra</a:t>
            </a:r>
            <a:endParaRPr lang="es-ES" u="sng" dirty="0"/>
          </a:p>
        </p:txBody>
      </p:sp>
      <p:sp>
        <p:nvSpPr>
          <p:cNvPr id="3" name="2 Marcador de contenido"/>
          <p:cNvSpPr>
            <a:spLocks noGrp="1"/>
          </p:cNvSpPr>
          <p:nvPr>
            <p:ph idx="1"/>
          </p:nvPr>
        </p:nvSpPr>
        <p:spPr/>
        <p:txBody>
          <a:bodyPr>
            <a:normAutofit fontScale="77500" lnSpcReduction="20000"/>
          </a:bodyPr>
          <a:lstStyle/>
          <a:p>
            <a:r>
              <a:rPr lang="es-ES" b="1" dirty="0" smtClean="0"/>
              <a:t>Se dispone de dos tipos comerciales </a:t>
            </a:r>
          </a:p>
          <a:p>
            <a:pPr lvl="1"/>
            <a:r>
              <a:rPr lang="es-ES" b="1" dirty="0" smtClean="0"/>
              <a:t>El </a:t>
            </a:r>
            <a:r>
              <a:rPr lang="es-ES" b="1" dirty="0" err="1" smtClean="0"/>
              <a:t>Jevity</a:t>
            </a:r>
            <a:endParaRPr lang="es-ES" b="1" dirty="0" smtClean="0"/>
          </a:p>
          <a:p>
            <a:pPr lvl="1"/>
            <a:r>
              <a:rPr lang="es-ES" b="1" dirty="0" smtClean="0"/>
              <a:t>El ENSURE F. </a:t>
            </a:r>
          </a:p>
          <a:p>
            <a:r>
              <a:rPr lang="es-ES" b="1" dirty="0" smtClean="0"/>
              <a:t>Normalmente la fibra alcanza el colon donde las bacterias de la flora la degradan en mayor o menor grado produciendo ácidos grasos de cadena corta, anhídrido carbónico, hidrógeno, metano y agua. Algunos de estos productos son esenciales para un correcto funcionamiento </a:t>
            </a:r>
            <a:r>
              <a:rPr lang="es-ES" b="1" dirty="0" err="1" smtClean="0"/>
              <a:t>colónico</a:t>
            </a:r>
            <a:r>
              <a:rPr lang="es-ES" b="1" dirty="0" smtClean="0"/>
              <a:t>, un ejemplo los AGCC como el butirato son </a:t>
            </a:r>
            <a:r>
              <a:rPr lang="es-ES" b="1" dirty="0" err="1" smtClean="0"/>
              <a:t>metabolitos</a:t>
            </a:r>
            <a:r>
              <a:rPr lang="es-ES" b="1" dirty="0" smtClean="0"/>
              <a:t> preferenciales de la célula </a:t>
            </a:r>
            <a:r>
              <a:rPr lang="es-ES" b="1" dirty="0" err="1" smtClean="0"/>
              <a:t>colónica</a:t>
            </a:r>
            <a:r>
              <a:rPr lang="es-ES" b="1" dirty="0" smtClean="0"/>
              <a:t> y ejercen un efecto trófico sobre la mucosa del colon, el agregado de fibra a la dieta reduce la </a:t>
            </a:r>
            <a:r>
              <a:rPr lang="es-ES" b="1" dirty="0" err="1" smtClean="0"/>
              <a:t>traslocación</a:t>
            </a:r>
            <a:r>
              <a:rPr lang="es-ES" b="1" dirty="0" smtClean="0"/>
              <a:t> bacteriana secundaria a la utilización de dietas liquidas.</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Alimentación </a:t>
            </a:r>
            <a:r>
              <a:rPr lang="es-ES" b="1" u="sng" dirty="0" err="1" smtClean="0"/>
              <a:t>Enteral</a:t>
            </a:r>
            <a:endParaRPr lang="es-ES" b="1" u="sng" dirty="0"/>
          </a:p>
        </p:txBody>
      </p:sp>
      <p:sp>
        <p:nvSpPr>
          <p:cNvPr id="3" name="2 Marcador de contenido"/>
          <p:cNvSpPr>
            <a:spLocks noGrp="1"/>
          </p:cNvSpPr>
          <p:nvPr>
            <p:ph idx="1"/>
          </p:nvPr>
        </p:nvSpPr>
        <p:spPr>
          <a:xfrm>
            <a:off x="457200" y="1600201"/>
            <a:ext cx="8229600" cy="3757626"/>
          </a:xfrm>
        </p:spPr>
        <p:txBody>
          <a:bodyPr>
            <a:normAutofit/>
          </a:bodyPr>
          <a:lstStyle/>
          <a:p>
            <a:pPr>
              <a:buNone/>
            </a:pPr>
            <a:r>
              <a:rPr lang="es-ES" dirty="0" smtClean="0"/>
              <a:t>	</a:t>
            </a:r>
            <a:r>
              <a:rPr lang="es-ES" b="1" dirty="0" smtClean="0"/>
              <a:t>Introducción de nutrientes a través de una Sonda colocada en la luz del aparato digestivo con la finalidad de nutrir a los pacientes que por diferentes circunstancias no alcanzan a ingerir la suficiente cantidad de alimentos para poder mantener o alcanzar un estado nutricional satisfactorio.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Fórmulas Nutricionales con adición de fibra</a:t>
            </a:r>
            <a:endParaRPr lang="es-ES" u="sng" dirty="0"/>
          </a:p>
        </p:txBody>
      </p:sp>
      <p:sp>
        <p:nvSpPr>
          <p:cNvPr id="3" name="2 Marcador de contenido"/>
          <p:cNvSpPr>
            <a:spLocks noGrp="1"/>
          </p:cNvSpPr>
          <p:nvPr>
            <p:ph idx="1"/>
          </p:nvPr>
        </p:nvSpPr>
        <p:spPr/>
        <p:txBody>
          <a:bodyPr>
            <a:normAutofit lnSpcReduction="10000"/>
          </a:bodyPr>
          <a:lstStyle/>
          <a:p>
            <a:r>
              <a:rPr lang="es-ES" b="1" dirty="0" smtClean="0"/>
              <a:t>En la práctica clínica la inclusión de fibra en la formulación </a:t>
            </a:r>
            <a:r>
              <a:rPr lang="es-ES" b="1" dirty="0" err="1" smtClean="0"/>
              <a:t>enteral</a:t>
            </a:r>
            <a:r>
              <a:rPr lang="es-ES" b="1" dirty="0" smtClean="0"/>
              <a:t> tiende a reducir la incidencia tanto de diarrea como de constipación y a corregir las alteraciones en la composición fecal observadas durante el consumo de dietas liquidas sin fibra.</a:t>
            </a:r>
          </a:p>
          <a:p>
            <a:r>
              <a:rPr lang="es-ES" b="1" dirty="0" smtClean="0"/>
              <a:t>Su indicación y sus efectos colaterales en el paciente critico todavía no están totalmente claros.</a:t>
            </a:r>
          </a:p>
          <a:p>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Fórmulas Complejas</a:t>
            </a:r>
            <a:endParaRPr lang="es-ES" dirty="0"/>
          </a:p>
        </p:txBody>
      </p:sp>
      <p:sp>
        <p:nvSpPr>
          <p:cNvPr id="3" name="2 Marcador de contenido"/>
          <p:cNvSpPr>
            <a:spLocks noGrp="1"/>
          </p:cNvSpPr>
          <p:nvPr>
            <p:ph idx="1"/>
          </p:nvPr>
        </p:nvSpPr>
        <p:spPr/>
        <p:txBody>
          <a:bodyPr>
            <a:normAutofit/>
          </a:bodyPr>
          <a:lstStyle/>
          <a:p>
            <a:r>
              <a:rPr lang="es-ES" b="1" dirty="0" smtClean="0"/>
              <a:t>Fórmulas en las cuales los nutrientes no se encuentran previamente hidrolizados y por lo tanto requieren de una función proteolítica y </a:t>
            </a:r>
            <a:r>
              <a:rPr lang="es-ES" b="1" dirty="0" err="1" smtClean="0"/>
              <a:t>lipolítica</a:t>
            </a:r>
            <a:r>
              <a:rPr lang="es-ES" b="1" dirty="0" smtClean="0"/>
              <a:t> normal</a:t>
            </a:r>
          </a:p>
          <a:p>
            <a:r>
              <a:rPr lang="es-ES" b="1" dirty="0" smtClean="0"/>
              <a:t>Requieren de una superficie de absorción intestinal completa ya que contienen lactosa y son </a:t>
            </a:r>
            <a:r>
              <a:rPr lang="es-ES" b="1" dirty="0" err="1" smtClean="0"/>
              <a:t>hiperosmolares</a:t>
            </a:r>
            <a:r>
              <a:rPr lang="es-ES" b="1" dirty="0" smtClean="0"/>
              <a:t>, se deben emplear como suplementos en individuos sanos.</a:t>
            </a:r>
          </a:p>
          <a:p>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fontScale="90000"/>
          </a:bodyPr>
          <a:lstStyle/>
          <a:p>
            <a:r>
              <a:rPr lang="es-ES" b="1" u="sng" dirty="0" smtClean="0"/>
              <a:t>Fórmulas Complejas</a:t>
            </a:r>
            <a:endParaRPr lang="es-ES" u="sng" dirty="0"/>
          </a:p>
        </p:txBody>
      </p:sp>
      <p:sp>
        <p:nvSpPr>
          <p:cNvPr id="3" name="2 Marcador de contenido"/>
          <p:cNvSpPr>
            <a:spLocks noGrp="1"/>
          </p:cNvSpPr>
          <p:nvPr>
            <p:ph idx="1"/>
          </p:nvPr>
        </p:nvSpPr>
        <p:spPr>
          <a:xfrm>
            <a:off x="457200" y="1000108"/>
            <a:ext cx="8229600" cy="5429288"/>
          </a:xfrm>
        </p:spPr>
        <p:txBody>
          <a:bodyPr>
            <a:normAutofit fontScale="70000" lnSpcReduction="20000"/>
          </a:bodyPr>
          <a:lstStyle/>
          <a:p>
            <a:pPr>
              <a:buNone/>
            </a:pPr>
            <a:r>
              <a:rPr lang="es-ES" b="1" u="sng" dirty="0" smtClean="0"/>
              <a:t>Características Generales</a:t>
            </a:r>
          </a:p>
          <a:p>
            <a:pPr>
              <a:buNone/>
            </a:pPr>
            <a:r>
              <a:rPr lang="es-ES" b="1" dirty="0" smtClean="0"/>
              <a:t>1. Son líquidas y libres de fibra</a:t>
            </a:r>
          </a:p>
          <a:p>
            <a:pPr>
              <a:buNone/>
            </a:pPr>
            <a:r>
              <a:rPr lang="es-ES" b="1" dirty="0" smtClean="0"/>
              <a:t>2. La proteína se encuentra entera en cantidades alrededor del 20%</a:t>
            </a:r>
          </a:p>
          <a:p>
            <a:pPr>
              <a:buNone/>
            </a:pPr>
            <a:r>
              <a:rPr lang="es-ES" b="1" dirty="0" smtClean="0"/>
              <a:t>3. Los carbohidratos constituyen entre el 55 y 65% de las calorías totales en forma de lactosa, sacarosa y </a:t>
            </a:r>
            <a:r>
              <a:rPr lang="es-ES" b="1" dirty="0" err="1" smtClean="0"/>
              <a:t>maltodextrinas</a:t>
            </a:r>
            <a:r>
              <a:rPr lang="es-ES" b="1" dirty="0" smtClean="0"/>
              <a:t>.</a:t>
            </a:r>
          </a:p>
          <a:p>
            <a:pPr>
              <a:buNone/>
            </a:pPr>
            <a:r>
              <a:rPr lang="es-ES" b="1" dirty="0" smtClean="0"/>
              <a:t>4. El </a:t>
            </a:r>
            <a:r>
              <a:rPr lang="es-ES" b="1" dirty="0" err="1" smtClean="0"/>
              <a:t>Complan</a:t>
            </a:r>
            <a:r>
              <a:rPr lang="es-ES" b="1" dirty="0" smtClean="0"/>
              <a:t> tiene triglicéridos de cadena larga saturados e insaturados en un 33%.</a:t>
            </a:r>
          </a:p>
          <a:p>
            <a:pPr>
              <a:buNone/>
            </a:pPr>
            <a:r>
              <a:rPr lang="es-ES" b="1" dirty="0" smtClean="0"/>
              <a:t>5. La densidad calórica depende de la dilución que se emplee.</a:t>
            </a:r>
          </a:p>
          <a:p>
            <a:pPr>
              <a:buNone/>
            </a:pPr>
            <a:r>
              <a:rPr lang="es-ES" b="1" dirty="0" smtClean="0"/>
              <a:t>6. Requieren una función proteolítica y </a:t>
            </a:r>
            <a:r>
              <a:rPr lang="es-ES" b="1" dirty="0" err="1" smtClean="0"/>
              <a:t>lipolítica</a:t>
            </a:r>
            <a:r>
              <a:rPr lang="es-ES" b="1" dirty="0" smtClean="0"/>
              <a:t> normal con un tracto gastrointestinal completo.</a:t>
            </a:r>
          </a:p>
          <a:p>
            <a:pPr>
              <a:buNone/>
            </a:pPr>
            <a:endParaRPr lang="es-ES" dirty="0" smtClean="0"/>
          </a:p>
          <a:p>
            <a:pPr>
              <a:buNone/>
            </a:pPr>
            <a:r>
              <a:rPr lang="es-ES" b="1" u="sng" dirty="0" smtClean="0"/>
              <a:t>Indicación y Contraindicación</a:t>
            </a:r>
            <a:endParaRPr lang="es-ES" u="sng" dirty="0" smtClean="0"/>
          </a:p>
          <a:p>
            <a:r>
              <a:rPr lang="es-ES" b="1" dirty="0" smtClean="0"/>
              <a:t>Como suplemento para aumentar el contenido calórico y nutricional de la dieta, para deportistas o para personas que deseen aumentar de peso.</a:t>
            </a:r>
          </a:p>
          <a:p>
            <a:endParaRPr lang="es-E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Fórmulas Modulares</a:t>
            </a:r>
            <a:endParaRPr lang="es-ES" u="sng" dirty="0"/>
          </a:p>
        </p:txBody>
      </p:sp>
      <p:sp>
        <p:nvSpPr>
          <p:cNvPr id="3" name="2 Marcador de contenido"/>
          <p:cNvSpPr>
            <a:spLocks noGrp="1"/>
          </p:cNvSpPr>
          <p:nvPr>
            <p:ph idx="1"/>
          </p:nvPr>
        </p:nvSpPr>
        <p:spPr>
          <a:xfrm>
            <a:off x="457200" y="1285860"/>
            <a:ext cx="8229600" cy="5214974"/>
          </a:xfrm>
        </p:spPr>
        <p:txBody>
          <a:bodyPr>
            <a:normAutofit fontScale="77500" lnSpcReduction="20000"/>
          </a:bodyPr>
          <a:lstStyle/>
          <a:p>
            <a:r>
              <a:rPr lang="es-ES" b="1" dirty="0" smtClean="0"/>
              <a:t>Fórmulas que son fuente exclusiva de un nutriente</a:t>
            </a:r>
          </a:p>
          <a:p>
            <a:r>
              <a:rPr lang="es-ES" b="1" dirty="0" smtClean="0"/>
              <a:t>Existen módulos de proteínas, grasas y de carbohidratos como también de vitaminas, minerales y elementos trazas.</a:t>
            </a:r>
          </a:p>
          <a:p>
            <a:r>
              <a:rPr lang="es-ES" b="1" dirty="0" smtClean="0"/>
              <a:t>Los módulos de proteínas están hechos a base de </a:t>
            </a:r>
            <a:r>
              <a:rPr lang="es-ES" b="1" dirty="0" err="1" smtClean="0"/>
              <a:t>caseinato</a:t>
            </a:r>
            <a:r>
              <a:rPr lang="es-ES" b="1" dirty="0" smtClean="0"/>
              <a:t> de calcio o hidrolizados de suero entre un 75 y 90% (</a:t>
            </a:r>
            <a:r>
              <a:rPr lang="es-ES" b="1" dirty="0" err="1" smtClean="0"/>
              <a:t>Casec</a:t>
            </a:r>
            <a:r>
              <a:rPr lang="es-ES" b="1" dirty="0" smtClean="0"/>
              <a:t>, </a:t>
            </a:r>
            <a:r>
              <a:rPr lang="es-ES" b="1" dirty="0" err="1" smtClean="0"/>
              <a:t>Promod</a:t>
            </a:r>
            <a:r>
              <a:rPr lang="es-ES" b="1" dirty="0" smtClean="0"/>
              <a:t>) contienen un mínimo de grasa.</a:t>
            </a:r>
          </a:p>
          <a:p>
            <a:r>
              <a:rPr lang="es-ES" b="1" dirty="0" smtClean="0"/>
              <a:t>Los módulos de grasa pueden ser los mismos aceites vegetales que van a proporcionar triglicéridos de cadena larga (MCT OIL) el cual es fuente de triglicéridos de cadena media (aceite de coco) con un equivalente calórico de 8,3 </a:t>
            </a:r>
            <a:r>
              <a:rPr lang="es-ES" b="1" dirty="0" err="1" smtClean="0"/>
              <a:t>kcal</a:t>
            </a:r>
            <a:r>
              <a:rPr lang="es-ES" b="1" dirty="0" smtClean="0"/>
              <a:t>/ml.</a:t>
            </a:r>
          </a:p>
          <a:p>
            <a:r>
              <a:rPr lang="es-ES" b="1" dirty="0" smtClean="0"/>
              <a:t>Los módulos de carbohidratos son </a:t>
            </a:r>
            <a:r>
              <a:rPr lang="es-ES" b="1" dirty="0" err="1" smtClean="0"/>
              <a:t>maltodextrinas</a:t>
            </a:r>
            <a:r>
              <a:rPr lang="es-ES" b="1" dirty="0" smtClean="0"/>
              <a:t>, existe también la glucosa como tal o el </a:t>
            </a:r>
            <a:r>
              <a:rPr lang="es-ES" b="1" dirty="0" err="1" smtClean="0"/>
              <a:t>Glucodin</a:t>
            </a:r>
            <a:r>
              <a:rPr lang="es-ES" b="1" dirty="0" smtClean="0"/>
              <a:t> cuyo equivalente calórico es de 3,4kcal/gr.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rmAutofit fontScale="90000"/>
          </a:bodyPr>
          <a:lstStyle/>
          <a:p>
            <a:r>
              <a:rPr lang="es-ES" b="1" u="sng" dirty="0" smtClean="0"/>
              <a:t>Fórmulas Especiales</a:t>
            </a:r>
            <a:endParaRPr lang="es-ES" u="sng" dirty="0"/>
          </a:p>
        </p:txBody>
      </p:sp>
      <p:sp>
        <p:nvSpPr>
          <p:cNvPr id="3" name="2 Marcador de contenido"/>
          <p:cNvSpPr>
            <a:spLocks noGrp="1"/>
          </p:cNvSpPr>
          <p:nvPr>
            <p:ph idx="1"/>
          </p:nvPr>
        </p:nvSpPr>
        <p:spPr>
          <a:xfrm>
            <a:off x="457200" y="928670"/>
            <a:ext cx="8229600" cy="5197493"/>
          </a:xfrm>
        </p:spPr>
        <p:txBody>
          <a:bodyPr>
            <a:normAutofit fontScale="85000" lnSpcReduction="20000"/>
          </a:bodyPr>
          <a:lstStyle/>
          <a:p>
            <a:r>
              <a:rPr lang="es-ES" b="1" dirty="0" smtClean="0"/>
              <a:t>Son empleadas en patologías específicas como son la insuficiencia renal, hepática o respiratoria.</a:t>
            </a:r>
          </a:p>
          <a:p>
            <a:r>
              <a:rPr lang="es-ES" b="1" dirty="0" smtClean="0"/>
              <a:t>Para aquellos pacientes con insuficiencia renal se han indicado fórmulas que contienen una distribución de:</a:t>
            </a:r>
          </a:p>
          <a:p>
            <a:pPr lvl="1"/>
            <a:r>
              <a:rPr lang="es-ES" b="1" dirty="0" smtClean="0"/>
              <a:t> aminoácidos esenciales y algunos no esenciales correspondientes al 6,9%</a:t>
            </a:r>
          </a:p>
          <a:p>
            <a:pPr lvl="1"/>
            <a:r>
              <a:rPr lang="es-ES" b="1" dirty="0" err="1" smtClean="0"/>
              <a:t>oligosacaridos</a:t>
            </a:r>
            <a:r>
              <a:rPr lang="es-ES" b="1" dirty="0" smtClean="0"/>
              <a:t> 81,1% </a:t>
            </a:r>
          </a:p>
          <a:p>
            <a:pPr lvl="1"/>
            <a:r>
              <a:rPr lang="es-ES" b="1" dirty="0" smtClean="0"/>
              <a:t>triglicéridos de cadena media y larga 18,6% en una proporción </a:t>
            </a:r>
            <a:r>
              <a:rPr lang="es-ES" b="1" u="sng" dirty="0" smtClean="0"/>
              <a:t>De 70:30.</a:t>
            </a:r>
            <a:r>
              <a:rPr lang="es-ES" b="1" dirty="0" smtClean="0"/>
              <a:t> </a:t>
            </a:r>
          </a:p>
          <a:p>
            <a:pPr lvl="1">
              <a:buNone/>
            </a:pPr>
            <a:endParaRPr lang="es-ES" b="1" dirty="0" smtClean="0"/>
          </a:p>
          <a:p>
            <a:pPr lvl="1" algn="just">
              <a:buNone/>
            </a:pPr>
            <a:r>
              <a:rPr lang="es-ES" b="1" dirty="0" smtClean="0"/>
              <a:t>    Es una fórmula elemental </a:t>
            </a:r>
            <a:r>
              <a:rPr lang="es-ES" b="1" dirty="0" err="1" smtClean="0"/>
              <a:t>hiperosmolar</a:t>
            </a:r>
            <a:r>
              <a:rPr lang="es-ES" b="1" dirty="0" smtClean="0"/>
              <a:t> (590mOsm/kg de agua) con una densidad calórica equivalente a 1,35 kcal/ml a dilución normal, es libre de electrolitos y de vitaminas liposolubles, se pueden agregar saborizantes</a:t>
            </a:r>
            <a:r>
              <a:rPr lang="es-ES" dirty="0" smtClean="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Fórmulas Especiales</a:t>
            </a:r>
            <a:endParaRPr lang="es-ES" u="sng" dirty="0"/>
          </a:p>
        </p:txBody>
      </p:sp>
      <p:sp>
        <p:nvSpPr>
          <p:cNvPr id="3" name="2 Marcador de contenido"/>
          <p:cNvSpPr>
            <a:spLocks noGrp="1"/>
          </p:cNvSpPr>
          <p:nvPr>
            <p:ph idx="1"/>
          </p:nvPr>
        </p:nvSpPr>
        <p:spPr/>
        <p:txBody>
          <a:bodyPr>
            <a:normAutofit/>
          </a:bodyPr>
          <a:lstStyle/>
          <a:p>
            <a:pPr marL="0" indent="0">
              <a:buNone/>
            </a:pPr>
            <a:r>
              <a:rPr lang="es-ES" b="1" u="sng" dirty="0" smtClean="0"/>
              <a:t>Las fórmulas especiales hepáticas </a:t>
            </a:r>
          </a:p>
          <a:p>
            <a:r>
              <a:rPr lang="es-ES" dirty="0" smtClean="0"/>
              <a:t>Se utilizan en pacientes con falla hepática</a:t>
            </a:r>
          </a:p>
          <a:p>
            <a:r>
              <a:rPr lang="es-ES" dirty="0" smtClean="0"/>
              <a:t>Es una fórmula elemental con:</a:t>
            </a:r>
          </a:p>
          <a:p>
            <a:pPr lvl="1"/>
            <a:r>
              <a:rPr lang="es-ES" dirty="0" smtClean="0"/>
              <a:t>Alto contenido de aminoácidos ramificados </a:t>
            </a:r>
          </a:p>
          <a:p>
            <a:pPr lvl="1"/>
            <a:r>
              <a:rPr lang="es-ES" dirty="0" smtClean="0"/>
              <a:t>Bajo contenido de aminoácidos aromáticos</a:t>
            </a:r>
          </a:p>
          <a:p>
            <a:pPr lvl="1"/>
            <a:r>
              <a:rPr lang="es-ES" dirty="0" smtClean="0"/>
              <a:t>Con calorías no proteicas derivadas principalmente de </a:t>
            </a:r>
            <a:r>
              <a:rPr lang="es-ES" dirty="0" err="1" smtClean="0"/>
              <a:t>oligosacaridos</a:t>
            </a:r>
            <a:r>
              <a:rPr lang="es-ES" dirty="0" smtClean="0"/>
              <a:t> y de lípidos.</a:t>
            </a:r>
          </a:p>
          <a:p>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Fórmulas Especiales</a:t>
            </a:r>
            <a:endParaRPr lang="es-ES" u="sng" dirty="0"/>
          </a:p>
        </p:txBody>
      </p:sp>
      <p:sp>
        <p:nvSpPr>
          <p:cNvPr id="3" name="2 Marcador de contenido"/>
          <p:cNvSpPr>
            <a:spLocks noGrp="1"/>
          </p:cNvSpPr>
          <p:nvPr>
            <p:ph idx="1"/>
          </p:nvPr>
        </p:nvSpPr>
        <p:spPr/>
        <p:txBody>
          <a:bodyPr>
            <a:normAutofit fontScale="92500" lnSpcReduction="20000"/>
          </a:bodyPr>
          <a:lstStyle/>
          <a:p>
            <a:r>
              <a:rPr lang="es-ES" dirty="0" smtClean="0"/>
              <a:t>Para los pacientes con </a:t>
            </a:r>
            <a:r>
              <a:rPr lang="es-ES" b="1" u="sng" dirty="0" smtClean="0"/>
              <a:t>problemas respiratorios </a:t>
            </a:r>
            <a:r>
              <a:rPr lang="es-ES" dirty="0" smtClean="0"/>
              <a:t>contamos con el PULMOCARE </a:t>
            </a:r>
          </a:p>
          <a:p>
            <a:r>
              <a:rPr lang="es-ES" dirty="0" smtClean="0"/>
              <a:t>Es una formula </a:t>
            </a:r>
            <a:r>
              <a:rPr lang="es-ES" dirty="0" err="1" smtClean="0"/>
              <a:t>semi</a:t>
            </a:r>
            <a:r>
              <a:rPr lang="es-ES" dirty="0" smtClean="0"/>
              <a:t>-elemental ligeramente </a:t>
            </a:r>
            <a:r>
              <a:rPr lang="es-ES" dirty="0" err="1" smtClean="0"/>
              <a:t>hiper-osmolar</a:t>
            </a:r>
            <a:r>
              <a:rPr lang="es-ES" dirty="0" smtClean="0"/>
              <a:t> </a:t>
            </a:r>
          </a:p>
          <a:p>
            <a:r>
              <a:rPr lang="es-ES" dirty="0" smtClean="0"/>
              <a:t>Presenta una distribución calórica especial que tiene como objeto disminuir el aporte de carbohidratos y por lo tanto la excreción de CO</a:t>
            </a:r>
            <a:r>
              <a:rPr lang="es-ES" baseline="-25000" dirty="0" smtClean="0"/>
              <a:t>2</a:t>
            </a:r>
            <a:r>
              <a:rPr lang="es-ES" dirty="0" smtClean="0"/>
              <a:t>. </a:t>
            </a:r>
          </a:p>
          <a:p>
            <a:r>
              <a:rPr lang="es-ES" dirty="0" smtClean="0"/>
              <a:t>Densidad calórica de 1,5kcal/ml</a:t>
            </a:r>
          </a:p>
          <a:p>
            <a:r>
              <a:rPr lang="es-ES" dirty="0" err="1" smtClean="0"/>
              <a:t>Osmolaridad</a:t>
            </a:r>
            <a:r>
              <a:rPr lang="es-ES" dirty="0" smtClean="0"/>
              <a:t> es de 490 </a:t>
            </a:r>
            <a:r>
              <a:rPr lang="es-ES" dirty="0" err="1" smtClean="0"/>
              <a:t>mOsm</a:t>
            </a:r>
            <a:r>
              <a:rPr lang="es-ES" dirty="0" smtClean="0"/>
              <a:t>/kg</a:t>
            </a:r>
          </a:p>
          <a:p>
            <a:r>
              <a:rPr lang="es-ES" dirty="0" smtClean="0"/>
              <a:t>Se puede emplear por la vía oral o por tubo.</a:t>
            </a:r>
          </a:p>
          <a:p>
            <a:endParaRPr lang="es-E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Fórmulas Especiales</a:t>
            </a:r>
            <a:endParaRPr lang="es-ES" u="sng" dirty="0"/>
          </a:p>
        </p:txBody>
      </p:sp>
      <p:sp>
        <p:nvSpPr>
          <p:cNvPr id="3" name="2 Marcador de contenido"/>
          <p:cNvSpPr>
            <a:spLocks noGrp="1"/>
          </p:cNvSpPr>
          <p:nvPr>
            <p:ph idx="1"/>
          </p:nvPr>
        </p:nvSpPr>
        <p:spPr/>
        <p:txBody>
          <a:bodyPr>
            <a:normAutofit fontScale="85000" lnSpcReduction="10000"/>
          </a:bodyPr>
          <a:lstStyle/>
          <a:p>
            <a:r>
              <a:rPr lang="es-ES" b="1" dirty="0" smtClean="0"/>
              <a:t>Otra de las fórmulas </a:t>
            </a:r>
            <a:r>
              <a:rPr lang="es-ES" b="1" dirty="0" err="1" smtClean="0"/>
              <a:t>enterales</a:t>
            </a:r>
            <a:r>
              <a:rPr lang="es-ES" b="1" dirty="0" smtClean="0"/>
              <a:t> que es de gran importancia para el manejo de nuestros pacientes diabéticos es el GLUCERNA. Presenta como principal característica un bajo contenido de carbohidratos, es alto en proteínas y con un moderado contenido graso, es ideal para el paciente diabético o con hiperglucemia secundaria a la </a:t>
            </a:r>
            <a:r>
              <a:rPr lang="es-ES" b="1" dirty="0" err="1" smtClean="0"/>
              <a:t>sepsis</a:t>
            </a:r>
            <a:r>
              <a:rPr lang="es-ES" b="1" dirty="0" smtClean="0"/>
              <a:t> o al trauma.</a:t>
            </a:r>
          </a:p>
          <a:p>
            <a:r>
              <a:rPr lang="es-ES" b="1" dirty="0" smtClean="0"/>
              <a:t>Para los pacientes muy injuriados existen fórmulas comerciales que contienen una elevada proporción de aminoácidos de cadena ramificada 44-50% con una baja relación calorías nitrógeno 80-1001. </a:t>
            </a:r>
          </a:p>
          <a:p>
            <a:endParaRPr lang="es-E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u="sng" dirty="0" smtClean="0"/>
              <a:t>Complicaciones de la Alimentación </a:t>
            </a:r>
            <a:r>
              <a:rPr lang="es-ES" sz="3600" b="1" u="sng" dirty="0" err="1" smtClean="0"/>
              <a:t>Enteral</a:t>
            </a:r>
            <a:endParaRPr lang="es-ES" sz="3600" u="sng" dirty="0"/>
          </a:p>
        </p:txBody>
      </p:sp>
      <p:sp>
        <p:nvSpPr>
          <p:cNvPr id="3" name="2 Marcador de contenido"/>
          <p:cNvSpPr>
            <a:spLocks noGrp="1"/>
          </p:cNvSpPr>
          <p:nvPr>
            <p:ph idx="1"/>
          </p:nvPr>
        </p:nvSpPr>
        <p:spPr>
          <a:xfrm>
            <a:off x="957266" y="1885952"/>
            <a:ext cx="7758138" cy="4043378"/>
          </a:xfrm>
        </p:spPr>
        <p:txBody>
          <a:bodyPr>
            <a:normAutofit/>
          </a:bodyPr>
          <a:lstStyle/>
          <a:p>
            <a:pPr>
              <a:buNone/>
            </a:pPr>
            <a:r>
              <a:rPr lang="es-ES" b="1" u="sng" dirty="0" smtClean="0"/>
              <a:t>Causas Mecánicas</a:t>
            </a:r>
            <a:endParaRPr lang="es-ES" u="sng" dirty="0" smtClean="0"/>
          </a:p>
          <a:p>
            <a:pPr>
              <a:buNone/>
            </a:pPr>
            <a:r>
              <a:rPr lang="es-ES" sz="2800" b="1" dirty="0" smtClean="0"/>
              <a:t>1. Molestia nasofaríngea.</a:t>
            </a:r>
          </a:p>
          <a:p>
            <a:pPr>
              <a:buNone/>
            </a:pPr>
            <a:r>
              <a:rPr lang="es-ES" sz="2800" b="1" dirty="0" smtClean="0"/>
              <a:t>2. Erosión o necrosis nasal.</a:t>
            </a:r>
          </a:p>
          <a:p>
            <a:pPr>
              <a:buNone/>
            </a:pPr>
            <a:r>
              <a:rPr lang="es-ES" sz="2800" b="1" dirty="0" smtClean="0"/>
              <a:t>3. Sinusitis y otitis media aguda.</a:t>
            </a:r>
          </a:p>
          <a:p>
            <a:pPr>
              <a:buNone/>
            </a:pPr>
            <a:r>
              <a:rPr lang="es-ES" sz="2800" b="1" dirty="0" smtClean="0"/>
              <a:t>4. Taponamiento de la sonda.</a:t>
            </a:r>
          </a:p>
          <a:p>
            <a:pPr>
              <a:buNone/>
            </a:pPr>
            <a:r>
              <a:rPr lang="es-ES" sz="2800" b="1" dirty="0" smtClean="0"/>
              <a:t>5. Erosión de la mucosa esofágica.</a:t>
            </a:r>
          </a:p>
          <a:p>
            <a:pPr>
              <a:buNone/>
            </a:pPr>
            <a:r>
              <a:rPr lang="es-ES" sz="2800" b="1" dirty="0" smtClean="0"/>
              <a:t>6. Desplazamiento del tubo.</a:t>
            </a:r>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rmAutofit fontScale="90000"/>
          </a:bodyPr>
          <a:lstStyle/>
          <a:p>
            <a:r>
              <a:rPr lang="es-ES" sz="3600" b="1" dirty="0" smtClean="0"/>
              <a:t>Complicaciones de la alimentación </a:t>
            </a:r>
            <a:r>
              <a:rPr lang="es-ES" sz="3600" b="1" dirty="0"/>
              <a:t>e</a:t>
            </a:r>
            <a:r>
              <a:rPr lang="es-ES" sz="3600" b="1" dirty="0" smtClean="0"/>
              <a:t>nteral</a:t>
            </a:r>
            <a:endParaRPr lang="es-ES" sz="3600" dirty="0"/>
          </a:p>
        </p:txBody>
      </p:sp>
      <p:sp>
        <p:nvSpPr>
          <p:cNvPr id="3" name="2 Marcador de contenido"/>
          <p:cNvSpPr>
            <a:spLocks noGrp="1"/>
          </p:cNvSpPr>
          <p:nvPr>
            <p:ph idx="1"/>
          </p:nvPr>
        </p:nvSpPr>
        <p:spPr>
          <a:xfrm>
            <a:off x="457200" y="857232"/>
            <a:ext cx="8401080" cy="5715040"/>
          </a:xfrm>
        </p:spPr>
        <p:txBody>
          <a:bodyPr>
            <a:noAutofit/>
          </a:bodyPr>
          <a:lstStyle/>
          <a:p>
            <a:pPr>
              <a:buNone/>
            </a:pPr>
            <a:r>
              <a:rPr lang="es-ES" sz="2000" b="1" u="sng" dirty="0" smtClean="0"/>
              <a:t>Complicaciones Gastrointestinales</a:t>
            </a:r>
          </a:p>
          <a:p>
            <a:pPr>
              <a:buNone/>
            </a:pPr>
            <a:r>
              <a:rPr lang="es-ES" sz="1800" b="1" dirty="0" smtClean="0"/>
              <a:t>Diarrea. Las causas son:</a:t>
            </a:r>
          </a:p>
          <a:p>
            <a:pPr>
              <a:buNone/>
            </a:pPr>
            <a:r>
              <a:rPr lang="es-ES" sz="1800" b="1" dirty="0" smtClean="0"/>
              <a:t>	1. Deshidratación. </a:t>
            </a:r>
          </a:p>
          <a:p>
            <a:pPr>
              <a:buNone/>
            </a:pPr>
            <a:r>
              <a:rPr lang="es-ES" sz="1800" b="1" dirty="0" smtClean="0"/>
              <a:t>	2. Selección inapropiada de la fórmula.</a:t>
            </a:r>
          </a:p>
          <a:p>
            <a:pPr>
              <a:buNone/>
            </a:pPr>
            <a:r>
              <a:rPr lang="es-ES" sz="1800" b="1" dirty="0" smtClean="0"/>
              <a:t>	3. Incremento rápido o simultaneo de la concentración y el volumen.</a:t>
            </a:r>
          </a:p>
          <a:p>
            <a:pPr>
              <a:buNone/>
            </a:pPr>
            <a:r>
              <a:rPr lang="es-ES" sz="1800" b="1" dirty="0" smtClean="0"/>
              <a:t>	4. </a:t>
            </a:r>
            <a:r>
              <a:rPr lang="es-ES" sz="1800" b="1" dirty="0" err="1" smtClean="0"/>
              <a:t>Hiperosmolaridad</a:t>
            </a:r>
            <a:r>
              <a:rPr lang="es-ES" sz="1800" b="1" dirty="0" smtClean="0"/>
              <a:t>.</a:t>
            </a:r>
          </a:p>
          <a:p>
            <a:pPr>
              <a:buNone/>
            </a:pPr>
            <a:r>
              <a:rPr lang="es-ES" sz="1800" b="1" dirty="0" smtClean="0"/>
              <a:t>	5. Administración de medicamentos.</a:t>
            </a:r>
          </a:p>
          <a:p>
            <a:pPr>
              <a:buNone/>
            </a:pPr>
            <a:r>
              <a:rPr lang="es-ES" sz="1800" b="1" dirty="0" smtClean="0"/>
              <a:t>	6. Fórmulas heladas.</a:t>
            </a:r>
          </a:p>
          <a:p>
            <a:pPr>
              <a:buNone/>
            </a:pPr>
            <a:r>
              <a:rPr lang="es-ES" sz="1800" b="1" dirty="0" smtClean="0"/>
              <a:t>	7. Deficiencia de lactasa.</a:t>
            </a:r>
          </a:p>
          <a:p>
            <a:pPr>
              <a:buNone/>
            </a:pPr>
            <a:r>
              <a:rPr lang="es-ES" sz="1800" b="1" dirty="0" smtClean="0"/>
              <a:t>	8. Mala absorción de grasa.</a:t>
            </a:r>
          </a:p>
          <a:p>
            <a:pPr>
              <a:buNone/>
            </a:pPr>
            <a:r>
              <a:rPr lang="es-ES" sz="1800" b="1" dirty="0" smtClean="0"/>
              <a:t> Constipación</a:t>
            </a:r>
          </a:p>
          <a:p>
            <a:pPr>
              <a:buNone/>
            </a:pPr>
            <a:r>
              <a:rPr lang="es-ES" sz="1800" b="1" dirty="0" smtClean="0"/>
              <a:t>	1. Deshidratación e </a:t>
            </a:r>
            <a:r>
              <a:rPr lang="es-ES" sz="1800" b="1" dirty="0" err="1" smtClean="0"/>
              <a:t>impactación</a:t>
            </a:r>
            <a:r>
              <a:rPr lang="es-ES" sz="1800" b="1" dirty="0" smtClean="0"/>
              <a:t>.</a:t>
            </a:r>
          </a:p>
          <a:p>
            <a:pPr>
              <a:buNone/>
            </a:pPr>
            <a:r>
              <a:rPr lang="es-ES" sz="1800" b="1" dirty="0" smtClean="0"/>
              <a:t> Náusea y Vómito</a:t>
            </a:r>
          </a:p>
          <a:p>
            <a:pPr>
              <a:buNone/>
            </a:pPr>
            <a:r>
              <a:rPr lang="es-ES" sz="1800" b="1" dirty="0" smtClean="0"/>
              <a:t>	1. Son producidos por el olor y sabor desagradables.</a:t>
            </a:r>
          </a:p>
          <a:p>
            <a:pPr>
              <a:buNone/>
            </a:pPr>
            <a:r>
              <a:rPr lang="es-ES" sz="1800" b="1" dirty="0" smtClean="0"/>
              <a:t>	2. </a:t>
            </a:r>
            <a:r>
              <a:rPr lang="es-ES" sz="1800" b="1" dirty="0" err="1" smtClean="0"/>
              <a:t>Hiperosmolaridad</a:t>
            </a:r>
            <a:r>
              <a:rPr lang="es-ES" sz="1800" b="1" dirty="0" smtClean="0"/>
              <a:t> e infusión rápida.</a:t>
            </a:r>
          </a:p>
          <a:p>
            <a:pPr>
              <a:buNone/>
            </a:pPr>
            <a:r>
              <a:rPr lang="es-ES" sz="1800" b="1" dirty="0" smtClean="0"/>
              <a:t>	3. Intolerancia a la lactosa o un excesivo contenido de grasa en la fórmula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Alimentación </a:t>
            </a:r>
            <a:r>
              <a:rPr lang="es-ES" b="1" u="sng" dirty="0"/>
              <a:t>E</a:t>
            </a:r>
            <a:r>
              <a:rPr lang="es-ES" b="1" u="sng" dirty="0" smtClean="0"/>
              <a:t>nteral</a:t>
            </a:r>
            <a:endParaRPr lang="es-ES" b="1" u="sng" dirty="0"/>
          </a:p>
        </p:txBody>
      </p:sp>
      <p:sp>
        <p:nvSpPr>
          <p:cNvPr id="3" name="2 Marcador de contenido"/>
          <p:cNvSpPr>
            <a:spLocks noGrp="1"/>
          </p:cNvSpPr>
          <p:nvPr>
            <p:ph idx="1"/>
          </p:nvPr>
        </p:nvSpPr>
        <p:spPr>
          <a:xfrm>
            <a:off x="457200" y="1600200"/>
            <a:ext cx="8401080" cy="4525963"/>
          </a:xfrm>
        </p:spPr>
        <p:txBody>
          <a:bodyPr>
            <a:normAutofit fontScale="92500"/>
          </a:bodyPr>
          <a:lstStyle/>
          <a:p>
            <a:r>
              <a:rPr lang="es-ES" b="1" dirty="0" smtClean="0"/>
              <a:t>Acción trófica sobre el aparato digestivo</a:t>
            </a:r>
          </a:p>
          <a:p>
            <a:r>
              <a:rPr lang="es-ES" b="1" dirty="0" smtClean="0"/>
              <a:t>Prevenir o reducir las alteraciones de barrera</a:t>
            </a:r>
          </a:p>
          <a:p>
            <a:r>
              <a:rPr lang="es-ES" b="1" dirty="0" smtClean="0"/>
              <a:t>Se sugiere que la iniciación sea precoz en el paciente crítico.</a:t>
            </a:r>
          </a:p>
          <a:p>
            <a:r>
              <a:rPr lang="es-ES" b="1" dirty="0" smtClean="0"/>
              <a:t>La incorporación de nutrientes (arginina, glutamina, ácidos grasos omega 3 y nucleótidos de RNA) podrían mejorar sus beneficios sobre el aparato digestivo y modular la respuesta inmunológica e inflamatoria del paciente crítico.</a:t>
            </a:r>
          </a:p>
          <a:p>
            <a:endParaRPr lang="es-E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642918"/>
            <a:ext cx="8229600" cy="1143000"/>
          </a:xfrm>
        </p:spPr>
        <p:txBody>
          <a:bodyPr>
            <a:normAutofit/>
          </a:bodyPr>
          <a:lstStyle/>
          <a:p>
            <a:r>
              <a:rPr lang="es-ES" sz="3600" b="1" dirty="0" smtClean="0"/>
              <a:t>Complicaciones de la alimentación </a:t>
            </a:r>
            <a:r>
              <a:rPr lang="es-ES" sz="3600" b="1" dirty="0"/>
              <a:t>e</a:t>
            </a:r>
            <a:r>
              <a:rPr lang="es-ES" sz="3600" b="1" dirty="0" smtClean="0"/>
              <a:t>nteral</a:t>
            </a:r>
            <a:endParaRPr lang="es-ES" sz="3600" dirty="0"/>
          </a:p>
        </p:txBody>
      </p:sp>
      <p:sp>
        <p:nvSpPr>
          <p:cNvPr id="3" name="2 Marcador de contenido"/>
          <p:cNvSpPr>
            <a:spLocks noGrp="1"/>
          </p:cNvSpPr>
          <p:nvPr>
            <p:ph idx="1"/>
          </p:nvPr>
        </p:nvSpPr>
        <p:spPr>
          <a:xfrm>
            <a:off x="457200" y="1957390"/>
            <a:ext cx="8401080" cy="3971940"/>
          </a:xfrm>
        </p:spPr>
        <p:txBody>
          <a:bodyPr>
            <a:normAutofit/>
          </a:bodyPr>
          <a:lstStyle/>
          <a:p>
            <a:pPr>
              <a:buNone/>
            </a:pPr>
            <a:r>
              <a:rPr lang="es-ES" sz="3500" b="1" dirty="0" smtClean="0"/>
              <a:t>Infecciosas</a:t>
            </a:r>
            <a:endParaRPr lang="es-ES" sz="3500" dirty="0" smtClean="0"/>
          </a:p>
          <a:p>
            <a:pPr marL="514350" indent="-514350">
              <a:buAutoNum type="arabicPeriod"/>
            </a:pPr>
            <a:r>
              <a:rPr lang="es-ES" b="1" dirty="0" err="1" smtClean="0"/>
              <a:t>Broncoaspiración</a:t>
            </a:r>
            <a:r>
              <a:rPr lang="es-ES" b="1" dirty="0" smtClean="0"/>
              <a:t> </a:t>
            </a:r>
            <a:r>
              <a:rPr lang="es-ES" sz="2600" dirty="0" smtClean="0"/>
              <a:t>(principal complicación mecánica) </a:t>
            </a:r>
            <a:endParaRPr lang="es-ES" dirty="0" smtClean="0"/>
          </a:p>
          <a:p>
            <a:pPr marL="514350" indent="-514350">
              <a:buNone/>
            </a:pPr>
            <a:r>
              <a:rPr lang="es-ES" dirty="0" smtClean="0"/>
              <a:t>      En pacientes neurológicos con un Glasgow menor de 6 se recomienda emplear la nutrición parenteral por el alto riesgo de presentar un cuadro de </a:t>
            </a:r>
            <a:r>
              <a:rPr lang="es-ES" dirty="0" err="1" smtClean="0"/>
              <a:t>broncoaspiración</a:t>
            </a:r>
            <a:r>
              <a:rPr lang="es-ES" dirty="0" smtClean="0"/>
              <a:t>.</a:t>
            </a:r>
          </a:p>
          <a:p>
            <a:pPr>
              <a:buNone/>
            </a:pPr>
            <a:r>
              <a:rPr lang="es-ES" dirty="0" smtClean="0"/>
              <a:t>2.</a:t>
            </a:r>
            <a:r>
              <a:rPr lang="es-ES" b="1" dirty="0" smtClean="0"/>
              <a:t> Contaminación.  </a:t>
            </a:r>
            <a:endParaRPr lang="es-E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Complicaciones de la alimentación </a:t>
            </a:r>
            <a:r>
              <a:rPr lang="es-ES" sz="3600" b="1" dirty="0"/>
              <a:t>e</a:t>
            </a:r>
            <a:r>
              <a:rPr lang="es-ES" sz="3600" b="1" dirty="0" smtClean="0"/>
              <a:t>nteral</a:t>
            </a:r>
            <a:endParaRPr lang="es-ES" sz="3600" dirty="0"/>
          </a:p>
        </p:txBody>
      </p:sp>
      <p:sp>
        <p:nvSpPr>
          <p:cNvPr id="3" name="2 Marcador de contenido"/>
          <p:cNvSpPr>
            <a:spLocks noGrp="1"/>
          </p:cNvSpPr>
          <p:nvPr>
            <p:ph idx="1"/>
          </p:nvPr>
        </p:nvSpPr>
        <p:spPr>
          <a:xfrm>
            <a:off x="1071538" y="1600200"/>
            <a:ext cx="7615262" cy="4525963"/>
          </a:xfrm>
        </p:spPr>
        <p:txBody>
          <a:bodyPr>
            <a:normAutofit fontScale="77500" lnSpcReduction="20000"/>
          </a:bodyPr>
          <a:lstStyle/>
          <a:p>
            <a:pPr>
              <a:buNone/>
            </a:pPr>
            <a:endParaRPr lang="es-ES" b="1" dirty="0" smtClean="0"/>
          </a:p>
          <a:p>
            <a:pPr>
              <a:buNone/>
            </a:pPr>
            <a:r>
              <a:rPr lang="es-ES" b="1" dirty="0" smtClean="0"/>
              <a:t>Metabólicas</a:t>
            </a:r>
            <a:endParaRPr lang="es-ES" dirty="0" smtClean="0"/>
          </a:p>
          <a:p>
            <a:pPr>
              <a:buNone/>
            </a:pPr>
            <a:r>
              <a:rPr lang="es-ES" dirty="0" smtClean="0"/>
              <a:t>1. Deshidratación</a:t>
            </a:r>
          </a:p>
          <a:p>
            <a:pPr>
              <a:buNone/>
            </a:pPr>
            <a:r>
              <a:rPr lang="es-ES" dirty="0" smtClean="0"/>
              <a:t>2. </a:t>
            </a:r>
            <a:r>
              <a:rPr lang="es-ES" dirty="0" err="1" smtClean="0"/>
              <a:t>Hiper</a:t>
            </a:r>
            <a:r>
              <a:rPr lang="es-ES" dirty="0" smtClean="0"/>
              <a:t> o Hipoglicemia</a:t>
            </a:r>
          </a:p>
          <a:p>
            <a:pPr>
              <a:buNone/>
            </a:pPr>
            <a:r>
              <a:rPr lang="es-ES" dirty="0" smtClean="0"/>
              <a:t>3. Desequilibrios electrolíticos </a:t>
            </a:r>
          </a:p>
          <a:p>
            <a:pPr>
              <a:buNone/>
            </a:pPr>
            <a:r>
              <a:rPr lang="es-ES" dirty="0" smtClean="0"/>
              <a:t>	Hipercalcemia</a:t>
            </a:r>
          </a:p>
          <a:p>
            <a:pPr>
              <a:buNone/>
            </a:pPr>
            <a:r>
              <a:rPr lang="es-ES" dirty="0" smtClean="0"/>
              <a:t>	Hipocalcemia e </a:t>
            </a:r>
            <a:r>
              <a:rPr lang="es-ES" dirty="0" err="1" smtClean="0"/>
              <a:t>Hipofosfatemia</a:t>
            </a:r>
            <a:endParaRPr lang="es-ES" dirty="0" smtClean="0"/>
          </a:p>
          <a:p>
            <a:pPr>
              <a:buNone/>
            </a:pPr>
            <a:r>
              <a:rPr lang="es-ES" dirty="0" smtClean="0"/>
              <a:t>	Hiponatremia</a:t>
            </a:r>
          </a:p>
          <a:p>
            <a:pPr>
              <a:buNone/>
            </a:pPr>
            <a:r>
              <a:rPr lang="es-ES" dirty="0" smtClean="0"/>
              <a:t>	</a:t>
            </a:r>
            <a:r>
              <a:rPr lang="es-ES" dirty="0" err="1" smtClean="0"/>
              <a:t>Hipomagnesemia</a:t>
            </a:r>
            <a:endParaRPr lang="es-ES" dirty="0" smtClean="0"/>
          </a:p>
          <a:p>
            <a:pPr>
              <a:buNone/>
            </a:pPr>
            <a:r>
              <a:rPr lang="es-ES" dirty="0" smtClean="0"/>
              <a:t>4. Hipovitaminosis K</a:t>
            </a:r>
          </a:p>
          <a:p>
            <a:pPr>
              <a:buNone/>
            </a:pPr>
            <a:r>
              <a:rPr lang="es-ES" dirty="0" smtClean="0"/>
              <a:t>5. </a:t>
            </a:r>
            <a:r>
              <a:rPr lang="es-ES" dirty="0" err="1" smtClean="0"/>
              <a:t>Sobrehidratación</a:t>
            </a:r>
            <a:endParaRPr lang="es-ES" dirty="0" smtClean="0"/>
          </a:p>
          <a:p>
            <a:pPr>
              <a:buNone/>
            </a:pPr>
            <a:endParaRPr lang="es-E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Bibliografía</a:t>
            </a:r>
            <a:endParaRPr lang="es-ES"/>
          </a:p>
        </p:txBody>
      </p:sp>
      <p:sp>
        <p:nvSpPr>
          <p:cNvPr id="3" name="2 Marcador de contenido"/>
          <p:cNvSpPr>
            <a:spLocks noGrp="1"/>
          </p:cNvSpPr>
          <p:nvPr>
            <p:ph idx="1"/>
          </p:nvPr>
        </p:nvSpPr>
        <p:spPr/>
        <p:txBody>
          <a:bodyPr>
            <a:normAutofit fontScale="47500" lnSpcReduction="20000"/>
          </a:bodyPr>
          <a:lstStyle/>
          <a:p>
            <a:r>
              <a:rPr lang="es-ES" dirty="0" smtClean="0"/>
              <a:t>Sánchez </a:t>
            </a:r>
            <a:r>
              <a:rPr lang="es-ES" dirty="0" err="1" smtClean="0"/>
              <a:t>Hilbron</a:t>
            </a:r>
            <a:r>
              <a:rPr lang="es-ES" dirty="0" smtClean="0"/>
              <a:t> Alberto. </a:t>
            </a:r>
            <a:r>
              <a:rPr lang="es-ES" dirty="0"/>
              <a:t>Alimentación Enteral. </a:t>
            </a:r>
            <a:r>
              <a:rPr lang="es-ES" dirty="0" smtClean="0"/>
              <a:t>Disponible en: </a:t>
            </a:r>
            <a:r>
              <a:rPr lang="es-ES" dirty="0" smtClean="0">
                <a:hlinkClick r:id="rId3"/>
              </a:rPr>
              <a:t>http</a:t>
            </a:r>
            <a:r>
              <a:rPr lang="es-ES" dirty="0">
                <a:hlinkClick r:id="rId3"/>
              </a:rPr>
              <a:t>://www.medicosecuador.com</a:t>
            </a:r>
            <a:r>
              <a:rPr lang="es-ES" dirty="0" smtClean="0">
                <a:hlinkClick r:id="rId3"/>
              </a:rPr>
              <a:t>/</a:t>
            </a:r>
            <a:r>
              <a:rPr lang="es-ES" dirty="0" smtClean="0"/>
              <a:t> </a:t>
            </a:r>
          </a:p>
          <a:p>
            <a:endParaRPr lang="es-ES" dirty="0"/>
          </a:p>
          <a:p>
            <a:r>
              <a:rPr lang="es-ES" dirty="0"/>
              <a:t>Tatiana </a:t>
            </a:r>
            <a:r>
              <a:rPr lang="es-ES" dirty="0" err="1" smtClean="0"/>
              <a:t>Zanin</a:t>
            </a:r>
            <a:r>
              <a:rPr lang="es-ES" dirty="0" smtClean="0"/>
              <a:t>. Nutrición </a:t>
            </a:r>
            <a:r>
              <a:rPr lang="es-ES" dirty="0"/>
              <a:t>enteral: qué es, indicación, tipos y complicaciones. </a:t>
            </a:r>
            <a:r>
              <a:rPr lang="es-ES" dirty="0">
                <a:hlinkClick r:id="rId4"/>
              </a:rPr>
              <a:t>https://www.tuasaude.com/es/nutricion-enteral</a:t>
            </a:r>
            <a:r>
              <a:rPr lang="es-ES" dirty="0" smtClean="0">
                <a:hlinkClick r:id="rId4"/>
              </a:rPr>
              <a:t>/</a:t>
            </a:r>
            <a:r>
              <a:rPr lang="es-ES" dirty="0" smtClean="0"/>
              <a:t> </a:t>
            </a:r>
            <a:endParaRPr lang="es-ES" dirty="0"/>
          </a:p>
          <a:p>
            <a:endParaRPr lang="es-ES" dirty="0"/>
          </a:p>
          <a:p>
            <a:r>
              <a:rPr lang="es-ES" dirty="0" err="1" smtClean="0"/>
              <a:t>Ostabal</a:t>
            </a:r>
            <a:r>
              <a:rPr lang="es-ES" dirty="0" smtClean="0"/>
              <a:t> </a:t>
            </a:r>
            <a:r>
              <a:rPr lang="es-ES" dirty="0" err="1" smtClean="0"/>
              <a:t>Artigasa</a:t>
            </a:r>
            <a:r>
              <a:rPr lang="es-ES" dirty="0" err="1"/>
              <a:t>MI</a:t>
            </a:r>
            <a:r>
              <a:rPr lang="es-ES" dirty="0" smtClean="0"/>
              <a:t>. la </a:t>
            </a:r>
            <a:r>
              <a:rPr lang="es-ES" dirty="0"/>
              <a:t>nutrición </a:t>
            </a:r>
            <a:r>
              <a:rPr lang="es-ES" dirty="0" smtClean="0"/>
              <a:t>enteral. Medicina Integral  2002;40(7</a:t>
            </a:r>
            <a:r>
              <a:rPr lang="es-ES" dirty="0"/>
              <a:t>):310-7 </a:t>
            </a:r>
            <a:r>
              <a:rPr lang="es-ES" dirty="0" smtClean="0"/>
              <a:t>Disponible en: </a:t>
            </a:r>
            <a:r>
              <a:rPr lang="es-ES" dirty="0" smtClean="0">
                <a:hlinkClick r:id="rId5"/>
              </a:rPr>
              <a:t>https</a:t>
            </a:r>
            <a:r>
              <a:rPr lang="es-ES" dirty="0">
                <a:hlinkClick r:id="rId5"/>
              </a:rPr>
              <a:t>://</a:t>
            </a:r>
            <a:r>
              <a:rPr lang="es-ES" dirty="0" smtClean="0">
                <a:hlinkClick r:id="rId5"/>
              </a:rPr>
              <a:t>www.elsevier.es/es-revista-medicina-integral-63-pdf-13038580</a:t>
            </a:r>
            <a:r>
              <a:rPr lang="es-ES" dirty="0" smtClean="0"/>
              <a:t> </a:t>
            </a:r>
          </a:p>
          <a:p>
            <a:endParaRPr lang="es-ES" dirty="0" smtClean="0"/>
          </a:p>
          <a:p>
            <a:r>
              <a:rPr lang="es-ES" dirty="0"/>
              <a:t>Carbonell </a:t>
            </a:r>
            <a:r>
              <a:rPr lang="es-ES" dirty="0" smtClean="0"/>
              <a:t>Ramón. CAPÍTULO21 NUTRICIÓN </a:t>
            </a:r>
            <a:r>
              <a:rPr lang="es-ES" dirty="0"/>
              <a:t>ENTERAL: INDICACIONESY COMPLICACIONES EN ELPACIENTE MÉDICO. </a:t>
            </a:r>
            <a:r>
              <a:rPr lang="es-ES" dirty="0" smtClean="0"/>
              <a:t>Disponible en: </a:t>
            </a:r>
            <a:r>
              <a:rPr lang="es-ES" dirty="0" smtClean="0">
                <a:hlinkClick r:id="rId6"/>
              </a:rPr>
              <a:t>https</a:t>
            </a:r>
            <a:r>
              <a:rPr lang="es-ES" dirty="0">
                <a:hlinkClick r:id="rId6"/>
              </a:rPr>
              <a:t>://</a:t>
            </a:r>
            <a:r>
              <a:rPr lang="es-ES" dirty="0" smtClean="0">
                <a:hlinkClick r:id="rId6"/>
              </a:rPr>
              <a:t>www.sefh.es/bibliotecavirtual/mivyna/miv21.pdf</a:t>
            </a:r>
            <a:r>
              <a:rPr lang="es-ES" dirty="0" smtClean="0"/>
              <a:t>  </a:t>
            </a:r>
          </a:p>
          <a:p>
            <a:endParaRPr lang="es-ES" dirty="0" smtClean="0"/>
          </a:p>
          <a:p>
            <a:r>
              <a:rPr lang="es-ES" dirty="0" smtClean="0"/>
              <a:t>Oscar </a:t>
            </a:r>
            <a:r>
              <a:rPr lang="es-ES" dirty="0" err="1"/>
              <a:t>Castillero</a:t>
            </a:r>
            <a:r>
              <a:rPr lang="es-ES" dirty="0"/>
              <a:t> </a:t>
            </a:r>
            <a:r>
              <a:rPr lang="es-ES" dirty="0" err="1"/>
              <a:t>Mimenza</a:t>
            </a:r>
            <a:r>
              <a:rPr lang="es-ES" dirty="0"/>
              <a:t>. Nutrición enteral: tipos, definición y usos con pacientes. Psicología y mente. Disponible en: </a:t>
            </a:r>
            <a:r>
              <a:rPr lang="es-ES" dirty="0">
                <a:hlinkClick r:id="rId7"/>
              </a:rPr>
              <a:t>https://</a:t>
            </a:r>
            <a:r>
              <a:rPr lang="es-ES" dirty="0" smtClean="0">
                <a:hlinkClick r:id="rId7"/>
              </a:rPr>
              <a:t>psicologiaymente.com/nutricion/nutricion-enteral</a:t>
            </a:r>
            <a:r>
              <a:rPr lang="es-ES" dirty="0" smtClean="0"/>
              <a:t> </a:t>
            </a:r>
            <a:endParaRPr lang="es-ES" dirty="0"/>
          </a:p>
          <a:p>
            <a:endParaRPr lang="es-ES" dirty="0"/>
          </a:p>
          <a:p>
            <a:r>
              <a:rPr lang="es-ES" dirty="0" smtClean="0"/>
              <a:t>Álvarez</a:t>
            </a:r>
            <a:r>
              <a:rPr lang="es-ES" dirty="0"/>
              <a:t>, J.; Peláez, N. y Muñoz, A. (2006). Utilización clínica e la Nutrición Enteral. Nutrición Hospitalaria, 21 (Supl.2).; 87-99. Alcalá de Henares, Madrid.</a:t>
            </a:r>
          </a:p>
          <a:p>
            <a:endParaRPr lang="es-ES" dirty="0"/>
          </a:p>
          <a:p>
            <a:r>
              <a:rPr lang="es-ES" dirty="0" smtClean="0"/>
              <a:t>Lama</a:t>
            </a:r>
            <a:r>
              <a:rPr lang="es-ES" dirty="0"/>
              <a:t>, R.A. (s.f.). Nutrición enteral. Protocolos diagnósticos y terapéuticos de Gastroenterología, Hepatología y Nutrición Pediátrica. SEGHNP-AEP. Hospital Infantil Universitario de la Paz. Universidad Autónoma de Madrid.</a:t>
            </a:r>
          </a:p>
          <a:p>
            <a:endParaRPr lang="es-ES" dirty="0"/>
          </a:p>
        </p:txBody>
      </p:sp>
    </p:spTree>
    <p:extLst>
      <p:ext uri="{BB962C8B-B14F-4D97-AF65-F5344CB8AC3E}">
        <p14:creationId xmlns:p14="http://schemas.microsoft.com/office/powerpoint/2010/main" val="199340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u="sng" dirty="0" smtClean="0"/>
              <a:t>Ventajas con respecto a la alimentación parenteral</a:t>
            </a:r>
            <a:endParaRPr lang="es-ES" sz="3600" b="1" u="sng" dirty="0"/>
          </a:p>
        </p:txBody>
      </p:sp>
      <p:sp>
        <p:nvSpPr>
          <p:cNvPr id="3" name="2 Marcador de contenido"/>
          <p:cNvSpPr>
            <a:spLocks noGrp="1"/>
          </p:cNvSpPr>
          <p:nvPr>
            <p:ph idx="1"/>
          </p:nvPr>
        </p:nvSpPr>
        <p:spPr>
          <a:xfrm>
            <a:off x="285720" y="1600200"/>
            <a:ext cx="8572560" cy="4757758"/>
          </a:xfrm>
        </p:spPr>
        <p:txBody>
          <a:bodyPr>
            <a:normAutofit fontScale="85000" lnSpcReduction="20000"/>
          </a:bodyPr>
          <a:lstStyle/>
          <a:p>
            <a:pPr>
              <a:buNone/>
            </a:pPr>
            <a:r>
              <a:rPr lang="es-ES" b="1" dirty="0" smtClean="0"/>
              <a:t>1. Menor riesgo de infección sistémica.</a:t>
            </a:r>
          </a:p>
          <a:p>
            <a:pPr>
              <a:buNone/>
            </a:pPr>
            <a:r>
              <a:rPr lang="es-ES" b="1" dirty="0" smtClean="0"/>
              <a:t>2. Técnicamente es más sencilla.</a:t>
            </a:r>
          </a:p>
          <a:p>
            <a:pPr>
              <a:buNone/>
            </a:pPr>
            <a:r>
              <a:rPr lang="es-ES" b="1" dirty="0" smtClean="0"/>
              <a:t>3. Es más económica que la alimentación parenteral.</a:t>
            </a:r>
          </a:p>
          <a:p>
            <a:pPr>
              <a:buNone/>
            </a:pPr>
            <a:r>
              <a:rPr lang="es-ES" b="1" dirty="0" smtClean="0"/>
              <a:t>4. Reduce las alteraciones de la barrera intestinal secundarias al ayuno</a:t>
            </a:r>
          </a:p>
          <a:p>
            <a:pPr>
              <a:buNone/>
            </a:pPr>
            <a:r>
              <a:rPr lang="es-ES" b="1" dirty="0" smtClean="0"/>
              <a:t>5. Mantiene un estímulo trófico sobre el aparato digestivo</a:t>
            </a:r>
          </a:p>
          <a:p>
            <a:endParaRPr lang="es-ES" b="1" dirty="0" smtClean="0"/>
          </a:p>
          <a:p>
            <a:pPr>
              <a:buNone/>
            </a:pPr>
            <a:r>
              <a:rPr lang="es-ES" b="1" dirty="0" smtClean="0"/>
              <a:t> 	El uso y el inicio de la alimentación parenteral en el paciente crítico únicamente debe de indicarse e iniciarse en aquellos pacientes en los cuales la alimentación </a:t>
            </a:r>
            <a:r>
              <a:rPr lang="es-ES" b="1" dirty="0" err="1" smtClean="0"/>
              <a:t>enteral</a:t>
            </a:r>
            <a:r>
              <a:rPr lang="es-ES" b="1" dirty="0" smtClean="0"/>
              <a:t> este contraindicada o como complemento de una alimentación </a:t>
            </a:r>
            <a:r>
              <a:rPr lang="es-ES" b="1" dirty="0" err="1" smtClean="0"/>
              <a:t>enteral</a:t>
            </a:r>
            <a:r>
              <a:rPr lang="es-ES" b="1" dirty="0" smtClean="0"/>
              <a:t> insuficiente.</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500042"/>
            <a:ext cx="8572560" cy="5929354"/>
          </a:xfrm>
        </p:spPr>
        <p:txBody>
          <a:bodyPr>
            <a:normAutofit fontScale="85000" lnSpcReduction="20000"/>
          </a:bodyPr>
          <a:lstStyle/>
          <a:p>
            <a:r>
              <a:rPr lang="es-ES" b="1" dirty="0" smtClean="0"/>
              <a:t>El comienzo de la alimentación enteral no debe ser protocolizado como un procedimiento de urgencia </a:t>
            </a:r>
          </a:p>
          <a:p>
            <a:pPr marL="0" indent="0">
              <a:buNone/>
            </a:pPr>
            <a:endParaRPr lang="es-ES" b="1" dirty="0" smtClean="0"/>
          </a:p>
          <a:p>
            <a:r>
              <a:rPr lang="es-ES" b="1" dirty="0" smtClean="0"/>
              <a:t>Su iniciación no debe posponerse durante mucho tiempo ya que es preferible evitar la desnutrición que revertirla una vez que ya este instalada.</a:t>
            </a:r>
          </a:p>
          <a:p>
            <a:pPr>
              <a:buNone/>
            </a:pPr>
            <a:r>
              <a:rPr lang="es-ES" b="1" dirty="0" smtClean="0"/>
              <a:t> </a:t>
            </a:r>
          </a:p>
          <a:p>
            <a:r>
              <a:rPr lang="es-ES" b="1" dirty="0" smtClean="0"/>
              <a:t>Parece aconsejable la utilización de la alimentación </a:t>
            </a:r>
            <a:r>
              <a:rPr lang="es-ES" b="1" dirty="0" err="1" smtClean="0"/>
              <a:t>enteral</a:t>
            </a:r>
            <a:r>
              <a:rPr lang="es-ES" b="1" dirty="0" smtClean="0"/>
              <a:t> precoz desde las primeras horas aun cuando no sea posible cubrir todos los requerimientos nutricionales por esta vía.</a:t>
            </a:r>
          </a:p>
          <a:p>
            <a:pPr>
              <a:buNone/>
            </a:pPr>
            <a:endParaRPr lang="es-ES" b="1" dirty="0" smtClean="0"/>
          </a:p>
          <a:p>
            <a:r>
              <a:rPr lang="es-ES" b="1" dirty="0" smtClean="0"/>
              <a:t>La alimentación </a:t>
            </a:r>
            <a:r>
              <a:rPr lang="es-ES" b="1" dirty="0" err="1" smtClean="0"/>
              <a:t>enteral</a:t>
            </a:r>
            <a:r>
              <a:rPr lang="es-ES" b="1" dirty="0" smtClean="0"/>
              <a:t> se emplea en pacientes con alteraciones moderadas de la absorción intestinal ya sea por daño de la mucosa o alteración enzimática.</a:t>
            </a:r>
            <a:endParaRPr lang="es-E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Autofit/>
          </a:bodyPr>
          <a:lstStyle/>
          <a:p>
            <a:r>
              <a:rPr lang="es-ES" sz="2400" b="1" u="sng" dirty="0" smtClean="0"/>
              <a:t>Indicaciones especificas para iniciar Alimentación </a:t>
            </a:r>
            <a:r>
              <a:rPr lang="es-ES" sz="2400" b="1" u="sng" dirty="0" err="1" smtClean="0"/>
              <a:t>Enteral</a:t>
            </a:r>
            <a:r>
              <a:rPr lang="es-ES" sz="2400" b="1" u="sng" dirty="0" smtClean="0"/>
              <a:t>.</a:t>
            </a:r>
          </a:p>
        </p:txBody>
      </p:sp>
      <p:sp>
        <p:nvSpPr>
          <p:cNvPr id="3" name="2 Marcador de contenido"/>
          <p:cNvSpPr>
            <a:spLocks noGrp="1"/>
          </p:cNvSpPr>
          <p:nvPr>
            <p:ph idx="1"/>
          </p:nvPr>
        </p:nvSpPr>
        <p:spPr/>
        <p:txBody>
          <a:bodyPr>
            <a:normAutofit fontScale="92500" lnSpcReduction="10000"/>
          </a:bodyPr>
          <a:lstStyle/>
          <a:p>
            <a:pPr>
              <a:buNone/>
            </a:pPr>
            <a:r>
              <a:rPr lang="es-ES" b="1" dirty="0" smtClean="0"/>
              <a:t>1. Desnutrición crónica moderada con inanición prolongada, esto incluye a aquellos pacientes con cifras de albúmina menores de 3mg dl.</a:t>
            </a:r>
          </a:p>
          <a:p>
            <a:pPr>
              <a:buNone/>
            </a:pPr>
            <a:r>
              <a:rPr lang="es-ES" b="1" dirty="0" smtClean="0"/>
              <a:t>2. Adaptación intestinal por mala absorción, por resecciones intestinales parciales o por transición entre la alimentación parenteral y la vía </a:t>
            </a:r>
            <a:r>
              <a:rPr lang="es-ES" b="1" dirty="0" err="1" smtClean="0"/>
              <a:t>enteral</a:t>
            </a:r>
            <a:r>
              <a:rPr lang="es-ES" b="1" dirty="0" smtClean="0"/>
              <a:t>.</a:t>
            </a:r>
          </a:p>
          <a:p>
            <a:pPr>
              <a:buNone/>
            </a:pPr>
            <a:r>
              <a:rPr lang="es-ES" b="1" dirty="0" smtClean="0"/>
              <a:t>3. Pacientes con cáncer</a:t>
            </a:r>
          </a:p>
          <a:p>
            <a:pPr>
              <a:buNone/>
            </a:pPr>
            <a:r>
              <a:rPr lang="es-ES" b="1" dirty="0" smtClean="0"/>
              <a:t>4. Pacientes neurológicos en fase inicial de su alimentación.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Indicaciones especificas para iniciar Alimentación </a:t>
            </a:r>
            <a:r>
              <a:rPr lang="es-ES" sz="3200" b="1" u="sng" dirty="0" err="1" smtClean="0"/>
              <a:t>Entera</a:t>
            </a:r>
            <a:r>
              <a:rPr lang="es-ES" sz="3200" u="sng" dirty="0" err="1" smtClean="0"/>
              <a:t>l</a:t>
            </a:r>
            <a:r>
              <a:rPr lang="es-ES" sz="3200" u="sng" dirty="0" smtClean="0"/>
              <a:t>. </a:t>
            </a:r>
            <a:r>
              <a:rPr lang="es-ES" sz="2000" b="1" u="sng" dirty="0" smtClean="0"/>
              <a:t>Cont.</a:t>
            </a:r>
            <a:endParaRPr lang="es-ES" sz="3200" b="1" u="sng" dirty="0" smtClean="0"/>
          </a:p>
        </p:txBody>
      </p:sp>
      <p:sp>
        <p:nvSpPr>
          <p:cNvPr id="3" name="2 Marcador de contenido"/>
          <p:cNvSpPr>
            <a:spLocks noGrp="1"/>
          </p:cNvSpPr>
          <p:nvPr>
            <p:ph idx="1"/>
          </p:nvPr>
        </p:nvSpPr>
        <p:spPr>
          <a:xfrm>
            <a:off x="357158" y="1600200"/>
            <a:ext cx="8501122" cy="4900634"/>
          </a:xfrm>
        </p:spPr>
        <p:txBody>
          <a:bodyPr>
            <a:normAutofit fontScale="92500" lnSpcReduction="20000"/>
          </a:bodyPr>
          <a:lstStyle/>
          <a:p>
            <a:pPr>
              <a:buNone/>
            </a:pPr>
            <a:r>
              <a:rPr lang="es-ES" b="1" dirty="0" smtClean="0"/>
              <a:t>5. En pacientes en estado crítico en los cuales se puede tratar de administrar en forma adicional a la vía parenteral un soporte </a:t>
            </a:r>
            <a:r>
              <a:rPr lang="es-ES" b="1" dirty="0" err="1" smtClean="0"/>
              <a:t>enteral</a:t>
            </a:r>
            <a:r>
              <a:rPr lang="es-ES" b="1" dirty="0" smtClean="0"/>
              <a:t> que contenga los nutrientes parcialmente hidrolizados que facilita su absorción.</a:t>
            </a:r>
          </a:p>
          <a:p>
            <a:pPr>
              <a:buNone/>
            </a:pPr>
            <a:r>
              <a:rPr lang="es-ES" b="1" dirty="0" smtClean="0"/>
              <a:t>6. Fallas de órganos y sistemas. Falla Orgánica Múltiple.</a:t>
            </a:r>
          </a:p>
          <a:p>
            <a:pPr>
              <a:buNone/>
            </a:pPr>
            <a:r>
              <a:rPr lang="es-ES" b="1" dirty="0" smtClean="0"/>
              <a:t>7. Enfermedad Gastrointestinal-Obstrucción Esofágica, Enfermedad inflamatoria Intestinal, Fístulas del aparato digestivo.</a:t>
            </a:r>
          </a:p>
          <a:p>
            <a:pPr>
              <a:buNone/>
            </a:pPr>
            <a:r>
              <a:rPr lang="es-ES" b="1" dirty="0" smtClean="0"/>
              <a:t>8. </a:t>
            </a:r>
            <a:r>
              <a:rPr lang="es-ES" b="1" dirty="0" err="1" smtClean="0"/>
              <a:t>Hipermetabolismo</a:t>
            </a:r>
            <a:r>
              <a:rPr lang="es-ES" b="1" dirty="0" smtClean="0"/>
              <a:t>: traumatismo, quemaduras, </a:t>
            </a:r>
            <a:r>
              <a:rPr lang="es-ES" b="1" dirty="0"/>
              <a:t>s</a:t>
            </a:r>
            <a:r>
              <a:rPr lang="es-ES" b="1" dirty="0" smtClean="0"/>
              <a:t>epsis y post operatorio de cirugía mayor.</a:t>
            </a:r>
            <a:endParaRPr lang="es-E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Autofit/>
          </a:bodyPr>
          <a:lstStyle/>
          <a:p>
            <a:r>
              <a:rPr lang="es-ES" sz="3200" b="1" u="sng" dirty="0" smtClean="0"/>
              <a:t>Contraindicaciones de la Alimentación </a:t>
            </a:r>
            <a:r>
              <a:rPr lang="es-ES" sz="3200" b="1" u="sng" dirty="0" err="1" smtClean="0"/>
              <a:t>Enteral</a:t>
            </a:r>
            <a:endParaRPr lang="es-ES" sz="3200" u="sng" dirty="0"/>
          </a:p>
        </p:txBody>
      </p:sp>
      <p:sp>
        <p:nvSpPr>
          <p:cNvPr id="3" name="2 Marcador de contenido"/>
          <p:cNvSpPr>
            <a:spLocks noGrp="1"/>
          </p:cNvSpPr>
          <p:nvPr>
            <p:ph idx="1"/>
          </p:nvPr>
        </p:nvSpPr>
        <p:spPr>
          <a:xfrm>
            <a:off x="457200" y="928670"/>
            <a:ext cx="8401080" cy="5429288"/>
          </a:xfrm>
        </p:spPr>
        <p:txBody>
          <a:bodyPr>
            <a:normAutofit fontScale="92500" lnSpcReduction="10000"/>
          </a:bodyPr>
          <a:lstStyle/>
          <a:p>
            <a:r>
              <a:rPr lang="es-ES" b="1" dirty="0" smtClean="0"/>
              <a:t>En los pacientes críticamente enfermos, con inestabilidad hemodinámica, con uso de agentes inotrópicos y dificultad para poder mantener una perfusión tisular adecuada.</a:t>
            </a:r>
          </a:p>
          <a:p>
            <a:pPr>
              <a:buNone/>
            </a:pPr>
            <a:endParaRPr lang="es-ES" b="1" dirty="0" smtClean="0"/>
          </a:p>
          <a:p>
            <a:r>
              <a:rPr lang="es-ES" b="1" dirty="0" smtClean="0"/>
              <a:t>La utilización de drogas </a:t>
            </a:r>
            <a:r>
              <a:rPr lang="es-ES" b="1" dirty="0" err="1" smtClean="0"/>
              <a:t>vasoactivas</a:t>
            </a:r>
            <a:r>
              <a:rPr lang="es-ES" b="1" dirty="0" smtClean="0"/>
              <a:t> no constituye en sí misma una contraindicación absoluta</a:t>
            </a:r>
          </a:p>
          <a:p>
            <a:pPr>
              <a:buNone/>
            </a:pPr>
            <a:endParaRPr lang="es-ES" b="1" dirty="0" smtClean="0"/>
          </a:p>
          <a:p>
            <a:r>
              <a:rPr lang="es-ES" b="1" dirty="0" smtClean="0"/>
              <a:t>La presencia de un íleo intestinal (paralítico o mecánico) contraindica totalmente el inicio de alimentación </a:t>
            </a:r>
            <a:r>
              <a:rPr lang="es-ES" b="1" dirty="0" err="1" smtClean="0"/>
              <a:t>enteral</a:t>
            </a:r>
            <a:r>
              <a:rPr lang="es-ES" b="1" dirty="0" smtClean="0"/>
              <a:t> y el uso del intestino para la alimentación hasta su completa resolución.</a:t>
            </a:r>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2234</TotalTime>
  <Words>7742</Words>
  <Application>Microsoft Office PowerPoint</Application>
  <PresentationFormat>Presentación en pantalla (4:3)</PresentationFormat>
  <Paragraphs>784</Paragraphs>
  <Slides>42</Slides>
  <Notes>39</Notes>
  <HiddenSlides>0</HiddenSlides>
  <MMClips>0</MMClips>
  <ScaleCrop>false</ScaleCrop>
  <HeadingPairs>
    <vt:vector size="4" baseType="variant">
      <vt:variant>
        <vt:lpstr>Tema</vt:lpstr>
      </vt:variant>
      <vt:variant>
        <vt:i4>1</vt:i4>
      </vt:variant>
      <vt:variant>
        <vt:lpstr>Títulos de diapositiva</vt:lpstr>
      </vt:variant>
      <vt:variant>
        <vt:i4>42</vt:i4>
      </vt:variant>
    </vt:vector>
  </HeadingPairs>
  <TitlesOfParts>
    <vt:vector size="43" baseType="lpstr">
      <vt:lpstr>Tema de Office</vt:lpstr>
      <vt:lpstr>DIETAS ENTERALES</vt:lpstr>
      <vt:lpstr>Pacientes críticos </vt:lpstr>
      <vt:lpstr>Alimentación Enteral</vt:lpstr>
      <vt:lpstr>Alimentación Enteral</vt:lpstr>
      <vt:lpstr>Ventajas con respecto a la alimentación parenteral</vt:lpstr>
      <vt:lpstr>Presentación de PowerPoint</vt:lpstr>
      <vt:lpstr>Indicaciones especificas para iniciar Alimentación Enteral.</vt:lpstr>
      <vt:lpstr>Indicaciones especificas para iniciar Alimentación Enteral. Cont.</vt:lpstr>
      <vt:lpstr>Contraindicaciones de la Alimentación Enteral</vt:lpstr>
      <vt:lpstr>Contraindicaciones de la Alimentación Enteral</vt:lpstr>
      <vt:lpstr>Contraindicaciones de la Alimentación Enteral</vt:lpstr>
      <vt:lpstr>Contraindicaciones Absolutas de Alimentación Enteral</vt:lpstr>
      <vt:lpstr>Contraindicación Relativas de Alimentación Enteral</vt:lpstr>
      <vt:lpstr>Vía de Acceso Enteral</vt:lpstr>
      <vt:lpstr>Vías de Administración</vt:lpstr>
      <vt:lpstr>Clasificación de las fórmulas para  Alimentación Enteral</vt:lpstr>
      <vt:lpstr>Dietas Elementales</vt:lpstr>
      <vt:lpstr>Dietas Elementales</vt:lpstr>
      <vt:lpstr>Dietas Elementales</vt:lpstr>
      <vt:lpstr>Dietas Elementales. Contraindicaciones </vt:lpstr>
      <vt:lpstr>Fórmulas Semi-elementales  Iso-osmolares por Tubo</vt:lpstr>
      <vt:lpstr>Fórmulas Semi-elementales  Isoosmolares por Tubo</vt:lpstr>
      <vt:lpstr>Fórmulas Semi-elementales  Iso-osmolares por Tubo</vt:lpstr>
      <vt:lpstr>Fórmulas Semi-elementales  Iso-osmolares por Tubo</vt:lpstr>
      <vt:lpstr>Fórmulas Semi-elementales ligeramente hiperosmolares</vt:lpstr>
      <vt:lpstr>Fórmulas Semi-elementales  ligeramente hiperosmolares</vt:lpstr>
      <vt:lpstr>Fórmulas Semi-elementales ligeramente hiperosmolares</vt:lpstr>
      <vt:lpstr>Fórmulas Semi-elementales ligeramente hiperosmolares</vt:lpstr>
      <vt:lpstr>Fórmulas Nutricionales con adición de fibra</vt:lpstr>
      <vt:lpstr>Fórmulas Nutricionales con adición de fibra</vt:lpstr>
      <vt:lpstr>Fórmulas Complejas</vt:lpstr>
      <vt:lpstr>Fórmulas Complejas</vt:lpstr>
      <vt:lpstr>Fórmulas Modulares</vt:lpstr>
      <vt:lpstr>Fórmulas Especiales</vt:lpstr>
      <vt:lpstr>Fórmulas Especiales</vt:lpstr>
      <vt:lpstr>Fórmulas Especiales</vt:lpstr>
      <vt:lpstr>Fórmulas Especiales</vt:lpstr>
      <vt:lpstr>Complicaciones de la Alimentación Enteral</vt:lpstr>
      <vt:lpstr>Complicaciones de la alimentación enteral</vt:lpstr>
      <vt:lpstr>Complicaciones de la alimentación enteral</vt:lpstr>
      <vt:lpstr>Complicaciones de la alimentación enteral</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DOCENCIA-IGE</cp:lastModifiedBy>
  <cp:revision>29</cp:revision>
  <dcterms:created xsi:type="dcterms:W3CDTF">2019-12-08T15:12:34Z</dcterms:created>
  <dcterms:modified xsi:type="dcterms:W3CDTF">2021-03-08T16:30:08Z</dcterms:modified>
</cp:coreProperties>
</file>