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  <p:sldMasterId id="2147483703" r:id="rId2"/>
    <p:sldMasterId id="2147483724" r:id="rId3"/>
  </p:sldMasterIdLst>
  <p:notesMasterIdLst>
    <p:notesMasterId r:id="rId15"/>
  </p:notesMasterIdLst>
  <p:sldIdLst>
    <p:sldId id="368" r:id="rId4"/>
    <p:sldId id="367" r:id="rId5"/>
    <p:sldId id="366" r:id="rId6"/>
    <p:sldId id="273" r:id="rId7"/>
    <p:sldId id="353" r:id="rId8"/>
    <p:sldId id="354" r:id="rId9"/>
    <p:sldId id="355" r:id="rId10"/>
    <p:sldId id="358" r:id="rId11"/>
    <p:sldId id="360" r:id="rId12"/>
    <p:sldId id="362" r:id="rId13"/>
    <p:sldId id="3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201" autoAdjust="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F239-4481-453F-8872-550C435E630E}" type="datetimeFigureOut">
              <a:rPr lang="es-MX" smtClean="0"/>
              <a:t>09/01/2024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2EEB-C3B2-4A20-BD65-1CE89E6004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47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b) Sin derecho a examinar por insuficiente aprovechamiento en las evaluaciones docentes: se anota SD/E en el espacio de la firma del estudiante (que significa sin derecho por evaluación) y como tiene derecho a presentarse en la segunda y la tercera convocatoria de examen, se le anota la calificación obtenida en la convocatoria que corresponda.</a:t>
            </a:r>
          </a:p>
          <a:p>
            <a:r>
              <a:rPr lang="es-MX" dirty="0"/>
              <a:t>c) Sin derecho a examinar por no cumplir los requisitos de asistencia: se anota SD/A en el espacio de la firma del estudiante (que significa sin derecho por ausencias) y en el espacio de la calificación del examen de la primera convocatoria se pone 2. Se repite en la segunda y tercera convocatoria de  examen</a:t>
            </a:r>
          </a:p>
          <a:p>
            <a:r>
              <a:rPr lang="es-MX" b="1" dirty="0"/>
              <a:t>ARTÍCULO 275. </a:t>
            </a:r>
            <a:r>
              <a:rPr lang="es-MX" dirty="0"/>
              <a:t>Constituye una </a:t>
            </a:r>
            <a:r>
              <a:rPr lang="es-MX" b="1" u="sng" dirty="0"/>
              <a:t>violación de la disciplina laboral </a:t>
            </a:r>
            <a:r>
              <a:rPr lang="es-MX" dirty="0"/>
              <a:t>que el </a:t>
            </a:r>
            <a:r>
              <a:rPr lang="es-MX" b="1" u="sng" dirty="0"/>
              <a:t>profesor no entregue un Acta de Examen </a:t>
            </a:r>
            <a:r>
              <a:rPr lang="es-MX" dirty="0"/>
              <a:t>y la asignatura no sea incluida en la información estadística de resultados de la evaluación. Los decanos o directores analizarán</a:t>
            </a:r>
          </a:p>
          <a:p>
            <a:r>
              <a:rPr lang="es-MX" dirty="0"/>
              <a:t>estos casos en sus respectivos consejos de dirección y adoptarán las medidas disciplinarias correspondientes, según la legislación vigente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62EEB-C3B2-4A20-BD65-1CE89E600441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30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147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-1" y="-1"/>
            <a:ext cx="12191999" cy="6857999"/>
          </a:xfrm>
          <a:prstGeom prst="triangle">
            <a:avLst>
              <a:gd name="adj" fmla="val 2896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FADE6738-9B24-46DC-A806-C322EE3B9BD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" y="-8705"/>
            <a:ext cx="12191997" cy="6760463"/>
          </a:xfrm>
          <a:custGeom>
            <a:avLst/>
            <a:gdLst>
              <a:gd name="connsiteX0" fmla="*/ 0 w 9143998"/>
              <a:gd name="connsiteY0" fmla="*/ 0 h 5070347"/>
              <a:gd name="connsiteX1" fmla="*/ 9143998 w 9143998"/>
              <a:gd name="connsiteY1" fmla="*/ 0 h 5070347"/>
              <a:gd name="connsiteX2" fmla="*/ 7095742 w 9143998"/>
              <a:gd name="connsiteY2" fmla="*/ 5070347 h 507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3998" h="5070347">
                <a:moveTo>
                  <a:pt x="0" y="0"/>
                </a:moveTo>
                <a:lnTo>
                  <a:pt x="9143998" y="0"/>
                </a:lnTo>
                <a:lnTo>
                  <a:pt x="7095742" y="50703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52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8127" y="3452117"/>
            <a:ext cx="4619788" cy="3405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94478" y="1"/>
            <a:ext cx="3169873" cy="3405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190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720000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4368107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8016213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004957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72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301171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0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2909" y="1892831"/>
            <a:ext cx="5376000" cy="1344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2909" y="3332990"/>
            <a:ext cx="5376000" cy="1344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92909" y="4773150"/>
            <a:ext cx="5376000" cy="1344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68199" y="1892831"/>
            <a:ext cx="5424000" cy="1344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6068199" y="3332990"/>
            <a:ext cx="5424000" cy="1344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068199" y="4773150"/>
            <a:ext cx="5424000" cy="1344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235944" y="2012905"/>
            <a:ext cx="144000" cy="11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6235944" y="3453064"/>
            <a:ext cx="144000" cy="11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6235944" y="4893223"/>
            <a:ext cx="144000" cy="11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6FC884E-37FC-4F8B-B0AE-73C03E156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D578CCDF-B86D-478C-B990-CBB1FB880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22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796819"/>
            <a:ext cx="12192000" cy="3072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147" name="Picture 3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988" y="1468635"/>
            <a:ext cx="3257725" cy="40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KBM-정애\014-Fullppt\PNG이미지\핸드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09" y="2751561"/>
            <a:ext cx="2455191" cy="297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894960" y="1872791"/>
            <a:ext cx="2270565" cy="302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52907" y="2874128"/>
            <a:ext cx="1370029" cy="2157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2A023F0-0472-4D05-8356-F4D9C9FB7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F744C2FB-3B15-44C3-A8D1-154006879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23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4786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8196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265465"/>
            <a:ext cx="8832981" cy="44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91744" y="1846420"/>
            <a:ext cx="4224469" cy="3112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120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29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073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5305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6423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265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616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3713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9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282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457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7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257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439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9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1584" y="34314"/>
            <a:ext cx="9840416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722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6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xmlns="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601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76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3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5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11214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47298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081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4851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300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>
          <a:xfrm rot="18846045">
            <a:off x="5577341" y="436851"/>
            <a:ext cx="5241411" cy="451845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40150" y="1787153"/>
            <a:ext cx="2688300" cy="3309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329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4271797" y="-3096"/>
            <a:ext cx="36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4995856" y="5774987"/>
            <a:ext cx="2200288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5388864" y="5991747"/>
            <a:ext cx="1414272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391797" y="2"/>
            <a:ext cx="336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2572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54504" y="1568923"/>
            <a:ext cx="249568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83807" y="1568082"/>
            <a:ext cx="249568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13109" y="1567241"/>
            <a:ext cx="249568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42413" y="1566400"/>
            <a:ext cx="249568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100634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88543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29937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559239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0113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6" y="601925"/>
            <a:ext cx="4376052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18277" y="779695"/>
            <a:ext cx="3988779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24606" y="1727823"/>
            <a:ext cx="4074453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112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4" y="3332990"/>
            <a:ext cx="4800533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5067" y="3686187"/>
            <a:ext cx="2281876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29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452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0904" y="743253"/>
            <a:ext cx="3456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16597" y="743253"/>
            <a:ext cx="3456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373751" y="743253"/>
            <a:ext cx="3456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4256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79867" y="1"/>
            <a:ext cx="4032267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96133" y="3429000"/>
            <a:ext cx="201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79867" y="3429000"/>
            <a:ext cx="201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029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34683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405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30960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07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935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751851" y="851534"/>
            <a:ext cx="576064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514173" y="2"/>
            <a:ext cx="4677827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40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306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76807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996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30327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93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48212" y="1569096"/>
            <a:ext cx="2438400" cy="230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4507" y="1569096"/>
            <a:ext cx="2438400" cy="230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04507" y="4014818"/>
            <a:ext cx="2438400" cy="230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548212" y="4014818"/>
            <a:ext cx="2438400" cy="230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91917" y="1569096"/>
            <a:ext cx="2438400" cy="23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8860803" y="1569096"/>
            <a:ext cx="24384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8860803" y="4014812"/>
            <a:ext cx="2438400" cy="23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891917" y="4014812"/>
            <a:ext cx="2438400" cy="23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04E2E11-A6E0-49CA-B50A-B4CE00AA5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87C6EABD-F67F-49B4-A51B-E101FB5998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24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515445"/>
            <a:ext cx="4896544" cy="48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96834" y="1729352"/>
            <a:ext cx="4433516" cy="309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849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70574"/>
            <a:ext cx="2438400" cy="2496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438400" y="4056444"/>
            <a:ext cx="2438400" cy="2496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438400" y="1570851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876800" y="1570574"/>
            <a:ext cx="2438400" cy="2496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315200" y="4056444"/>
            <a:ext cx="2438400" cy="24962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76800" y="4056444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056444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15200" y="1570851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753600" y="4056444"/>
            <a:ext cx="2438400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753600" y="1570574"/>
            <a:ext cx="2438400" cy="24962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BC411CE2-DDDA-4E92-AC47-8E2E7BFBD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C17BD2BE-B5DC-44EE-ADF8-C3DB99AFA2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346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34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99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2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15721D3-EE52-E38B-2DF0-84B88D1E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A90CA1-C0EC-D53F-1D21-2A1B7A946F33}"/>
              </a:ext>
            </a:extLst>
          </p:cNvPr>
          <p:cNvSpPr txBox="1"/>
          <p:nvPr/>
        </p:nvSpPr>
        <p:spPr>
          <a:xfrm>
            <a:off x="3328416" y="310896"/>
            <a:ext cx="44262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Curso escolar 2024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BF24DCC-F9EA-04C8-70F0-0402983B6209}"/>
              </a:ext>
            </a:extLst>
          </p:cNvPr>
          <p:cNvSpPr txBox="1"/>
          <p:nvPr/>
        </p:nvSpPr>
        <p:spPr>
          <a:xfrm>
            <a:off x="412242" y="2225814"/>
            <a:ext cx="6369051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4000" b="1" dirty="0">
                <a:latin typeface="Calisto MT" panose="02040603050505030304" pitchFamily="18" charset="0"/>
              </a:rPr>
              <a:t>Resoluciones, indicaciones</a:t>
            </a:r>
          </a:p>
          <a:p>
            <a:pPr algn="ctr"/>
            <a:r>
              <a:rPr lang="es-MX" sz="4000" b="1" dirty="0">
                <a:latin typeface="Calisto MT" panose="02040603050505030304" pitchFamily="18" charset="0"/>
              </a:rPr>
              <a:t> y circulares metodológicas </a:t>
            </a:r>
          </a:p>
          <a:p>
            <a:pPr algn="ctr"/>
            <a:r>
              <a:rPr lang="es-MX" sz="4000" b="1" dirty="0">
                <a:latin typeface="Calisto MT" panose="02040603050505030304" pitchFamily="18" charset="0"/>
              </a:rPr>
              <a:t>vigentes.</a:t>
            </a:r>
          </a:p>
        </p:txBody>
      </p:sp>
    </p:spTree>
    <p:extLst>
      <p:ext uri="{BB962C8B-B14F-4D97-AF65-F5344CB8AC3E}">
        <p14:creationId xmlns:p14="http://schemas.microsoft.com/office/powerpoint/2010/main" val="418995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795740A-241E-E664-E007-3633E1B5084B}"/>
              </a:ext>
            </a:extLst>
          </p:cNvPr>
          <p:cNvSpPr txBox="1"/>
          <p:nvPr/>
        </p:nvSpPr>
        <p:spPr>
          <a:xfrm>
            <a:off x="3598164" y="848606"/>
            <a:ext cx="6099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INDICACIÓN </a:t>
            </a:r>
            <a:r>
              <a:rPr lang="es-MX" sz="4000" b="1" dirty="0" smtClean="0">
                <a:solidFill>
                  <a:srgbClr val="0000FF"/>
                </a:solidFill>
                <a:latin typeface="Calisto MT" panose="02040603050505030304" pitchFamily="18" charset="0"/>
              </a:rPr>
              <a:t>No. </a:t>
            </a:r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550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E2083B7-02FE-2C28-866F-D5479BB10F10}"/>
              </a:ext>
            </a:extLst>
          </p:cNvPr>
          <p:cNvSpPr txBox="1"/>
          <p:nvPr/>
        </p:nvSpPr>
        <p:spPr>
          <a:xfrm>
            <a:off x="2468880" y="2721114"/>
            <a:ext cx="868378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4000" b="1" dirty="0"/>
              <a:t>Internado vertical carrera Medicina</a:t>
            </a:r>
          </a:p>
        </p:txBody>
      </p:sp>
    </p:spTree>
    <p:extLst>
      <p:ext uri="{BB962C8B-B14F-4D97-AF65-F5344CB8AC3E}">
        <p14:creationId xmlns:p14="http://schemas.microsoft.com/office/powerpoint/2010/main" val="24818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B7E0178-5566-FFCF-9130-24C7F85E2BAE}"/>
              </a:ext>
            </a:extLst>
          </p:cNvPr>
          <p:cNvSpPr txBox="1"/>
          <p:nvPr/>
        </p:nvSpPr>
        <p:spPr>
          <a:xfrm>
            <a:off x="2980944" y="848606"/>
            <a:ext cx="7923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RESOLUCIÓN No.115 /23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971B4A4-CDD1-D26D-F698-C331ED3FA451}"/>
              </a:ext>
            </a:extLst>
          </p:cNvPr>
          <p:cNvSpPr txBox="1"/>
          <p:nvPr/>
        </p:nvSpPr>
        <p:spPr>
          <a:xfrm>
            <a:off x="3046476" y="2246299"/>
            <a:ext cx="756056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4000" b="1" dirty="0"/>
              <a:t>Indicaciones de manejo de la lengua materna, en particular las de ortografía, redacción y expresión oral.</a:t>
            </a:r>
          </a:p>
        </p:txBody>
      </p:sp>
    </p:spTree>
    <p:extLst>
      <p:ext uri="{BB962C8B-B14F-4D97-AF65-F5344CB8AC3E}">
        <p14:creationId xmlns:p14="http://schemas.microsoft.com/office/powerpoint/2010/main" val="21920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DE651C2-98B7-7A01-7977-D1772F462D80}"/>
              </a:ext>
            </a:extLst>
          </p:cNvPr>
          <p:cNvSpPr txBox="1"/>
          <p:nvPr/>
        </p:nvSpPr>
        <p:spPr>
          <a:xfrm>
            <a:off x="3472795" y="34761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RESOLUCIÓN 119 /21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1150B54-5D29-0487-8B91-E6646AC007E3}"/>
              </a:ext>
            </a:extLst>
          </p:cNvPr>
          <p:cNvSpPr txBox="1"/>
          <p:nvPr/>
        </p:nvSpPr>
        <p:spPr>
          <a:xfrm>
            <a:off x="3202647" y="1536174"/>
            <a:ext cx="6636297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sz="4000" b="1" dirty="0"/>
              <a:t>"Manual de normas y procedimientos para la organización, ejecución y</a:t>
            </a:r>
          </a:p>
          <a:p>
            <a:pPr algn="just"/>
            <a:r>
              <a:rPr lang="es-MX" sz="4000" b="1" dirty="0"/>
              <a:t>control del proceso de ingreso a la Educación Superior"</a:t>
            </a:r>
          </a:p>
        </p:txBody>
      </p:sp>
    </p:spTree>
    <p:extLst>
      <p:ext uri="{BB962C8B-B14F-4D97-AF65-F5344CB8AC3E}">
        <p14:creationId xmlns:p14="http://schemas.microsoft.com/office/powerpoint/2010/main" val="405105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C27477F-BC18-6265-AED1-F3F011AF2CAB}"/>
              </a:ext>
            </a:extLst>
          </p:cNvPr>
          <p:cNvSpPr txBox="1"/>
          <p:nvPr/>
        </p:nvSpPr>
        <p:spPr>
          <a:xfrm>
            <a:off x="2614863" y="922239"/>
            <a:ext cx="9288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RESOLUCIÓN MINISTERIAL  47/22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B1D1CAB-1E04-29B8-9BD9-89F06E6C8008}"/>
              </a:ext>
            </a:extLst>
          </p:cNvPr>
          <p:cNvSpPr txBox="1"/>
          <p:nvPr/>
        </p:nvSpPr>
        <p:spPr>
          <a:xfrm>
            <a:off x="2895599" y="2453715"/>
            <a:ext cx="872690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4000" b="1" dirty="0"/>
              <a:t>Reglamento organizativo del proceso docente y de dirección del</a:t>
            </a:r>
          </a:p>
          <a:p>
            <a:pPr algn="just"/>
            <a:r>
              <a:rPr lang="es-MX" sz="4000" b="1" dirty="0"/>
              <a:t>trabajo docente y metodológico para las carreras universitarias.</a:t>
            </a:r>
          </a:p>
        </p:txBody>
      </p:sp>
    </p:spTree>
    <p:extLst>
      <p:ext uri="{BB962C8B-B14F-4D97-AF65-F5344CB8AC3E}">
        <p14:creationId xmlns:p14="http://schemas.microsoft.com/office/powerpoint/2010/main" val="22514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>
            <a:off x="3061179" y="2591681"/>
            <a:ext cx="737601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853184" y="3555815"/>
            <a:ext cx="7680287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2853189" y="5537999"/>
            <a:ext cx="7584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487802F-989A-D092-2970-B36988580604}"/>
              </a:ext>
            </a:extLst>
          </p:cNvPr>
          <p:cNvSpPr txBox="1"/>
          <p:nvPr/>
        </p:nvSpPr>
        <p:spPr>
          <a:xfrm>
            <a:off x="3898230" y="429611"/>
            <a:ext cx="7376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INSTRUCCIÓN  No. 3/2015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25BC12C-B52F-7CC3-4D7C-B7B76D64A9ED}"/>
              </a:ext>
            </a:extLst>
          </p:cNvPr>
          <p:cNvSpPr txBox="1"/>
          <p:nvPr/>
        </p:nvSpPr>
        <p:spPr>
          <a:xfrm>
            <a:off x="2853184" y="1970765"/>
            <a:ext cx="79248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Metodología </a:t>
            </a:r>
            <a:r>
              <a:rPr kumimoji="0" lang="es-ES" altLang="es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 la  </a:t>
            </a:r>
            <a:r>
              <a:rPr kumimoji="0" lang="es-ES" altLang="es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calificación </a:t>
            </a:r>
            <a:r>
              <a:rPr kumimoji="0" lang="es-ES" altLang="es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altLang="es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exámenes  parciales y  finales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 las  carreras de Ciencias Médicas.</a:t>
            </a:r>
          </a:p>
        </p:txBody>
      </p:sp>
    </p:spTree>
    <p:extLst>
      <p:ext uri="{BB962C8B-B14F-4D97-AF65-F5344CB8AC3E}">
        <p14:creationId xmlns:p14="http://schemas.microsoft.com/office/powerpoint/2010/main" val="15487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116A347-3EDA-97FF-5B83-9AC9CB955702}"/>
              </a:ext>
            </a:extLst>
          </p:cNvPr>
          <p:cNvSpPr txBox="1"/>
          <p:nvPr/>
        </p:nvSpPr>
        <p:spPr>
          <a:xfrm>
            <a:off x="3930316" y="45487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RESOLUCIÓN 132/20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2DD3FEE-C237-1F4F-1EFC-E9A5FB7D4E3C}"/>
              </a:ext>
            </a:extLst>
          </p:cNvPr>
          <p:cNvSpPr txBox="1"/>
          <p:nvPr/>
        </p:nvSpPr>
        <p:spPr>
          <a:xfrm>
            <a:off x="2614862" y="1386371"/>
            <a:ext cx="8967538" cy="5016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4000" b="1" dirty="0"/>
              <a:t>Orientaciones metodológicas que instrumentan la Resolución 132/20 del ministro de salud pública y las </a:t>
            </a:r>
          </a:p>
          <a:p>
            <a:pPr algn="just"/>
            <a:r>
              <a:rPr lang="es-MX" sz="4000" b="1" dirty="0"/>
              <a:t>indicaciones de la dirección de docencia médica para reorganizar y culminar el curso escolar 2019 – 2020 en las carreras de Ciencias Médicas.</a:t>
            </a:r>
          </a:p>
        </p:txBody>
      </p:sp>
    </p:spTree>
    <p:extLst>
      <p:ext uri="{BB962C8B-B14F-4D97-AF65-F5344CB8AC3E}">
        <p14:creationId xmlns:p14="http://schemas.microsoft.com/office/powerpoint/2010/main" val="7912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3805C93-CD3C-97FD-D819-3EEC46907F51}"/>
              </a:ext>
            </a:extLst>
          </p:cNvPr>
          <p:cNvSpPr txBox="1"/>
          <p:nvPr/>
        </p:nvSpPr>
        <p:spPr>
          <a:xfrm>
            <a:off x="3866147" y="1556084"/>
            <a:ext cx="5998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RESOLUCIÓN  29 /2015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5A2139A-AB4E-7E34-027B-C9A85B19EBF0}"/>
              </a:ext>
            </a:extLst>
          </p:cNvPr>
          <p:cNvSpPr txBox="1"/>
          <p:nvPr/>
        </p:nvSpPr>
        <p:spPr>
          <a:xfrm>
            <a:off x="2470776" y="2903621"/>
            <a:ext cx="8877751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s-MX" sz="4000" b="1" dirty="0"/>
              <a:t>Metodología para la ejecución de </a:t>
            </a:r>
          </a:p>
          <a:p>
            <a:pPr algn="just"/>
            <a:r>
              <a:rPr lang="es-MX" sz="4000" b="1" dirty="0"/>
              <a:t>los exámenes estatales en las </a:t>
            </a:r>
          </a:p>
          <a:p>
            <a:pPr algn="just"/>
            <a:r>
              <a:rPr lang="es-MX" sz="4000" b="1" dirty="0"/>
              <a:t>Universidades de Ciencias Médicas</a:t>
            </a:r>
          </a:p>
        </p:txBody>
      </p:sp>
    </p:spTree>
    <p:extLst>
      <p:ext uri="{BB962C8B-B14F-4D97-AF65-F5344CB8AC3E}">
        <p14:creationId xmlns:p14="http://schemas.microsoft.com/office/powerpoint/2010/main" val="42020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58BBE37-528D-F255-BCD2-A78A80201DD7}"/>
              </a:ext>
            </a:extLst>
          </p:cNvPr>
          <p:cNvSpPr txBox="1"/>
          <p:nvPr/>
        </p:nvSpPr>
        <p:spPr>
          <a:xfrm>
            <a:off x="3284357" y="1049468"/>
            <a:ext cx="709491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4000" b="1" dirty="0"/>
              <a:t>Protocolo para ejecutar y controlar el desarrollo de la </a:t>
            </a:r>
            <a:r>
              <a:rPr lang="es-MX" sz="4000" b="1" u="sng" dirty="0"/>
              <a:t>Educación en el Trabajo </a:t>
            </a:r>
            <a:r>
              <a:rPr lang="es-MX" sz="4000" b="1" dirty="0"/>
              <a:t>en Ciencias Médicas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F4991B-4607-F252-7532-1E85270F8809}"/>
              </a:ext>
            </a:extLst>
          </p:cNvPr>
          <p:cNvSpPr txBox="1"/>
          <p:nvPr/>
        </p:nvSpPr>
        <p:spPr>
          <a:xfrm>
            <a:off x="5873774" y="4460566"/>
            <a:ext cx="4374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1 diciembre / 2022</a:t>
            </a:r>
          </a:p>
        </p:txBody>
      </p:sp>
    </p:spTree>
    <p:extLst>
      <p:ext uri="{BB962C8B-B14F-4D97-AF65-F5344CB8AC3E}">
        <p14:creationId xmlns:p14="http://schemas.microsoft.com/office/powerpoint/2010/main" val="40066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4807761-11D7-F60E-8CEB-03CD4142C2A8}"/>
              </a:ext>
            </a:extLst>
          </p:cNvPr>
          <p:cNvSpPr txBox="1"/>
          <p:nvPr/>
        </p:nvSpPr>
        <p:spPr>
          <a:xfrm>
            <a:off x="3240504" y="248471"/>
            <a:ext cx="6609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RESOLUCIÓN No.80 /22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24B6293-41CD-27FB-BACE-CEDAAAC066EC}"/>
              </a:ext>
            </a:extLst>
          </p:cNvPr>
          <p:cNvSpPr txBox="1"/>
          <p:nvPr/>
        </p:nvSpPr>
        <p:spPr>
          <a:xfrm>
            <a:off x="2518611" y="1429832"/>
            <a:ext cx="8101263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4000" b="1" dirty="0"/>
              <a:t>“Manual para la gestión de los procesos en las secretarías de las instituciones de educación superior”.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4B917CB-D948-C037-EB04-44AEA95CCDF4}"/>
              </a:ext>
            </a:extLst>
          </p:cNvPr>
          <p:cNvSpPr txBox="1"/>
          <p:nvPr/>
        </p:nvSpPr>
        <p:spPr>
          <a:xfrm>
            <a:off x="2518611" y="4360023"/>
            <a:ext cx="563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Registros de asistencia y evaluación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B1CACF2-8247-BDEB-5107-2BD07054CEC2}"/>
              </a:ext>
            </a:extLst>
          </p:cNvPr>
          <p:cNvSpPr txBox="1"/>
          <p:nvPr/>
        </p:nvSpPr>
        <p:spPr>
          <a:xfrm>
            <a:off x="2518610" y="4966501"/>
            <a:ext cx="9247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Acta de Comparecencia a Examen Final (7) días hábiles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81C6E727-2EA7-608F-BE14-3BD0443821FF}"/>
              </a:ext>
            </a:extLst>
          </p:cNvPr>
          <p:cNvSpPr txBox="1"/>
          <p:nvPr/>
        </p:nvSpPr>
        <p:spPr>
          <a:xfrm>
            <a:off x="2518610" y="5579293"/>
            <a:ext cx="9058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Los símbolos o claves a utilizar por el profesor en el Acta de Comparecencia a Examen Final</a:t>
            </a:r>
          </a:p>
        </p:txBody>
      </p:sp>
    </p:spTree>
    <p:extLst>
      <p:ext uri="{BB962C8B-B14F-4D97-AF65-F5344CB8AC3E}">
        <p14:creationId xmlns:p14="http://schemas.microsoft.com/office/powerpoint/2010/main" val="20454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F9CF778-92EF-3B71-DAC4-D6260D10FE3B}"/>
              </a:ext>
            </a:extLst>
          </p:cNvPr>
          <p:cNvSpPr txBox="1"/>
          <p:nvPr/>
        </p:nvSpPr>
        <p:spPr>
          <a:xfrm>
            <a:off x="3934206" y="245102"/>
            <a:ext cx="6947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00FF"/>
                </a:solidFill>
                <a:latin typeface="Calisto MT" panose="02040603050505030304" pitchFamily="18" charset="0"/>
              </a:rPr>
              <a:t>RESOLUCIÓN No. 60/11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80E2F9B-C381-FBCF-234F-62C0CDDD9353}"/>
              </a:ext>
            </a:extLst>
          </p:cNvPr>
          <p:cNvSpPr txBox="1"/>
          <p:nvPr/>
        </p:nvSpPr>
        <p:spPr>
          <a:xfrm>
            <a:off x="2537460" y="1431143"/>
            <a:ext cx="892911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4000" b="1" dirty="0"/>
              <a:t>Sistema de Control Interno que se diseñe y se decida implementar en su órgano, organismo, organización y entidad.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893E164-A783-3976-6E32-B8C64E9F5223}"/>
              </a:ext>
            </a:extLst>
          </p:cNvPr>
          <p:cNvSpPr txBox="1"/>
          <p:nvPr/>
        </p:nvSpPr>
        <p:spPr>
          <a:xfrm>
            <a:off x="2919984" y="4266582"/>
            <a:ext cx="81274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acceso restringido a los recursos,  y registros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4315086-36BE-6E94-DED2-6D5BA23D0DFC}"/>
              </a:ext>
            </a:extLst>
          </p:cNvPr>
          <p:cNvSpPr txBox="1"/>
          <p:nvPr/>
        </p:nvSpPr>
        <p:spPr>
          <a:xfrm>
            <a:off x="2919984" y="4980580"/>
            <a:ext cx="74874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control de las tecnologías de la información y las comunicaciones: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BA0A162-99ED-C7C9-A318-C19786387275}"/>
              </a:ext>
            </a:extLst>
          </p:cNvPr>
          <p:cNvSpPr txBox="1"/>
          <p:nvPr/>
        </p:nvSpPr>
        <p:spPr>
          <a:xfrm>
            <a:off x="2919984" y="6151233"/>
            <a:ext cx="81274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Control indicadores de rendimiento y de desempeño</a:t>
            </a:r>
          </a:p>
        </p:txBody>
      </p:sp>
    </p:spTree>
    <p:extLst>
      <p:ext uri="{BB962C8B-B14F-4D97-AF65-F5344CB8AC3E}">
        <p14:creationId xmlns:p14="http://schemas.microsoft.com/office/powerpoint/2010/main" val="31468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3FE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440</TotalTime>
  <Words>476</Words>
  <Application>Microsoft Office PowerPoint</Application>
  <PresentationFormat>Panorámica</PresentationFormat>
  <Paragraphs>41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Calibri</vt:lpstr>
      <vt:lpstr>Calisto MT</vt:lpstr>
      <vt:lpstr>Contents Slide Master</vt:lpstr>
      <vt:lpstr>1_Contents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5354421871</dc:creator>
  <cp:lastModifiedBy>FCMSAGUA</cp:lastModifiedBy>
  <cp:revision>121</cp:revision>
  <dcterms:created xsi:type="dcterms:W3CDTF">2022-09-25T12:08:49Z</dcterms:created>
  <dcterms:modified xsi:type="dcterms:W3CDTF">2024-01-09T16:56:42Z</dcterms:modified>
</cp:coreProperties>
</file>