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5"/>
  </p:notesMasterIdLst>
  <p:sldIdLst>
    <p:sldId id="326" r:id="rId4"/>
    <p:sldId id="277" r:id="rId5"/>
    <p:sldId id="287" r:id="rId6"/>
    <p:sldId id="293" r:id="rId7"/>
    <p:sldId id="294" r:id="rId8"/>
    <p:sldId id="303" r:id="rId9"/>
    <p:sldId id="304" r:id="rId10"/>
    <p:sldId id="288" r:id="rId11"/>
    <p:sldId id="290" r:id="rId12"/>
    <p:sldId id="295" r:id="rId13"/>
    <p:sldId id="314" r:id="rId14"/>
    <p:sldId id="315" r:id="rId15"/>
    <p:sldId id="316" r:id="rId16"/>
    <p:sldId id="317" r:id="rId17"/>
    <p:sldId id="318" r:id="rId18"/>
    <p:sldId id="320" r:id="rId19"/>
    <p:sldId id="306" r:id="rId20"/>
    <p:sldId id="307" r:id="rId21"/>
    <p:sldId id="310" r:id="rId22"/>
    <p:sldId id="308" r:id="rId23"/>
    <p:sldId id="297" r:id="rId24"/>
    <p:sldId id="305" r:id="rId25"/>
    <p:sldId id="259" r:id="rId26"/>
    <p:sldId id="296" r:id="rId27"/>
    <p:sldId id="321" r:id="rId28"/>
    <p:sldId id="299" r:id="rId29"/>
    <p:sldId id="300" r:id="rId30"/>
    <p:sldId id="298" r:id="rId31"/>
    <p:sldId id="322" r:id="rId32"/>
    <p:sldId id="323" r:id="rId33"/>
    <p:sldId id="3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E0F6FA9C-F7CA-40D8-B293-3E6CC9E40AB7}"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10"/>
          </p:nvPr>
        </p:nvSpPr>
        <p:spPr/>
        <p:txBody>
          <a:bodyPr/>
          <a:lstStyle/>
          <a:p>
            <a:fld id="{E0F6FA9C-F7CA-40D8-B293-3E6CC9E40AB7}"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endParaRPr lang="es-ES" smtClean="0"/>
          </a:p>
        </p:txBody>
      </p:sp>
      <p:sp>
        <p:nvSpPr>
          <p:cNvPr id="4" name="Marcador de fecha 3"/>
          <p:cNvSpPr>
            <a:spLocks noGrp="1"/>
          </p:cNvSpPr>
          <p:nvPr>
            <p:ph type="dt" sz="half" idx="10"/>
          </p:nvPr>
        </p:nvSpPr>
        <p:spPr/>
        <p:txBody>
          <a:bodyPr/>
          <a:lstStyle/>
          <a:p>
            <a:fld id="{E0F6FA9C-F7CA-40D8-B293-3E6CC9E40AB7}"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Marcador de fecha 4"/>
          <p:cNvSpPr>
            <a:spLocks noGrp="1"/>
          </p:cNvSpPr>
          <p:nvPr>
            <p:ph type="dt" sz="half" idx="10"/>
          </p:nvPr>
        </p:nvSpPr>
        <p:spPr/>
        <p:txBody>
          <a:bodyPr/>
          <a:lstStyle/>
          <a:p>
            <a:fld id="{E0F6FA9C-F7CA-40D8-B293-3E6CC9E40AB7}" type="datetimeFigureOut">
              <a:rPr lang="es-ES" smtClean="0"/>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endParaRPr lang="es-ES" smtClean="0"/>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endParaRPr lang="es-ES" smtClean="0"/>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Marcador de fecha 6"/>
          <p:cNvSpPr>
            <a:spLocks noGrp="1"/>
          </p:cNvSpPr>
          <p:nvPr>
            <p:ph type="dt" sz="half" idx="10"/>
          </p:nvPr>
        </p:nvSpPr>
        <p:spPr/>
        <p:txBody>
          <a:bodyPr/>
          <a:lstStyle/>
          <a:p>
            <a:fld id="{E0F6FA9C-F7CA-40D8-B293-3E6CC9E40AB7}" type="datetimeFigureOut">
              <a:rPr lang="es-ES" smtClean="0"/>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0F6FA9C-F7CA-40D8-B293-3E6CC9E40AB7}" type="datetimeFigureOut">
              <a:rPr lang="es-ES" smtClean="0"/>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F6FA9C-F7CA-40D8-B293-3E6CC9E40AB7}" type="datetimeFigureOut">
              <a:rPr lang="es-ES" smtClean="0"/>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endParaRPr lang="es-ES" smtClean="0"/>
          </a:p>
        </p:txBody>
      </p:sp>
      <p:sp>
        <p:nvSpPr>
          <p:cNvPr id="5" name="Marcador de fecha 4"/>
          <p:cNvSpPr>
            <a:spLocks noGrp="1"/>
          </p:cNvSpPr>
          <p:nvPr>
            <p:ph type="dt" sz="half" idx="10"/>
          </p:nvPr>
        </p:nvSpPr>
        <p:spPr/>
        <p:txBody>
          <a:bodyPr/>
          <a:lstStyle/>
          <a:p>
            <a:fld id="{E0F6FA9C-F7CA-40D8-B293-3E6CC9E40AB7}" type="datetimeFigureOut">
              <a:rPr lang="es-ES" smtClean="0"/>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endParaRPr lang="es-ES" smtClean="0"/>
          </a:p>
        </p:txBody>
      </p:sp>
      <p:sp>
        <p:nvSpPr>
          <p:cNvPr id="5" name="Marcador de fecha 4"/>
          <p:cNvSpPr>
            <a:spLocks noGrp="1"/>
          </p:cNvSpPr>
          <p:nvPr>
            <p:ph type="dt" sz="half" idx="10"/>
          </p:nvPr>
        </p:nvSpPr>
        <p:spPr/>
        <p:txBody>
          <a:bodyPr/>
          <a:lstStyle/>
          <a:p>
            <a:fld id="{E0F6FA9C-F7CA-40D8-B293-3E6CC9E40AB7}" type="datetimeFigureOut">
              <a:rPr lang="es-ES" smtClean="0"/>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10"/>
          </p:nvPr>
        </p:nvSpPr>
        <p:spPr/>
        <p:txBody>
          <a:bodyPr/>
          <a:lstStyle/>
          <a:p>
            <a:fld id="{E0F6FA9C-F7CA-40D8-B293-3E6CC9E40AB7}"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10"/>
          </p:nvPr>
        </p:nvSpPr>
        <p:spPr/>
        <p:txBody>
          <a:bodyPr/>
          <a:lstStyle/>
          <a:p>
            <a:fld id="{E0F6FA9C-F7CA-40D8-B293-3E6CC9E40AB7}" type="datetimeFigureOut">
              <a:rPr lang="es-ES" smtClean="0"/>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A8AA2D-C2B1-4BB0-B991-4AED0E044059}" type="slidenum">
              <a:rPr lang="es-ES" smtClean="0"/>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6FA9C-F7CA-40D8-B293-3E6CC9E40AB7}" type="datetimeFigureOut">
              <a:rPr lang="es-ES" smtClean="0"/>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8AA2D-C2B1-4BB0-B991-4AED0E044059}" type="slidenum">
              <a:rPr lang="es-ES" smtClean="0"/>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s-ES" altLang="en-US">
                <a:latin typeface="Arial" panose="020B0604020202020204" pitchFamily="34" charset="0"/>
                <a:cs typeface="Arial" panose="020B0604020202020204" pitchFamily="34" charset="0"/>
              </a:rPr>
              <a:t>Prótesis Parcial Fija</a:t>
            </a:r>
            <a:endParaRPr lang="es-ES" alt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806508"/>
            <a:ext cx="9144000" cy="1655762"/>
          </a:xfrm>
        </p:spPr>
        <p:txBody>
          <a:bodyPr/>
          <a:p>
            <a:pPr algn="l"/>
            <a:r>
              <a:rPr lang="es-ES" altLang="en-US">
                <a:latin typeface="Arial" panose="020B0604020202020204" pitchFamily="34" charset="0"/>
                <a:cs typeface="Arial" panose="020B0604020202020204" pitchFamily="34" charset="0"/>
              </a:rPr>
              <a:t>Profesores: Dr.C Taimy Aragón Mariño</a:t>
            </a:r>
            <a:endParaRPr lang="es-ES" altLang="en-US">
              <a:latin typeface="Arial" panose="020B0604020202020204" pitchFamily="34" charset="0"/>
              <a:cs typeface="Arial" panose="020B0604020202020204" pitchFamily="34" charset="0"/>
            </a:endParaRPr>
          </a:p>
          <a:p>
            <a:pPr algn="l"/>
            <a:r>
              <a:rPr lang="es-ES" altLang="en-US">
                <a:latin typeface="Arial" panose="020B0604020202020204" pitchFamily="34" charset="0"/>
                <a:cs typeface="Arial" panose="020B0604020202020204" pitchFamily="34" charset="0"/>
              </a:rPr>
              <a:t>                    Ms.C Juan Cardentey García</a:t>
            </a: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pPr algn="ctr"/>
            <a:r>
              <a:rPr lang="es-ES" altLang="en-US">
                <a:latin typeface="Arial" panose="020B0604020202020204" pitchFamily="34" charset="0"/>
                <a:cs typeface="Arial" panose="020B0604020202020204" pitchFamily="34" charset="0"/>
              </a:rPr>
              <a:t>RETENEDORES</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16685"/>
            <a:ext cx="10515600" cy="4351338"/>
          </a:xfrm>
        </p:spPr>
        <p:txBody>
          <a:bodyPr/>
          <a:p>
            <a:pPr marL="0" indent="0" algn="just">
              <a:buNone/>
            </a:pPr>
            <a:r>
              <a:rPr lang="es-ES" altLang="en-US">
                <a:latin typeface="Arial" panose="020B0604020202020204" pitchFamily="34" charset="0"/>
                <a:cs typeface="Arial" panose="020B0604020202020204" pitchFamily="34" charset="0"/>
              </a:rPr>
              <a:t>S</a:t>
            </a:r>
            <a:r>
              <a:rPr lang="en-US">
                <a:latin typeface="Arial" panose="020B0604020202020204" pitchFamily="34" charset="0"/>
                <a:cs typeface="Arial" panose="020B0604020202020204" pitchFamily="34" charset="0"/>
              </a:rPr>
              <a:t>on los elementos de la prótesis parcial fija que impiden el desalojo de la misma. Estos retenedores exigen la preparaci</a:t>
            </a:r>
            <a:r>
              <a:rPr lang="es-ES" altLang="en-US">
                <a:latin typeface="Arial" panose="020B0604020202020204" pitchFamily="34" charset="0"/>
                <a:cs typeface="Arial" panose="020B0604020202020204" pitchFamily="34" charset="0"/>
              </a:rPr>
              <a:t>ón</a:t>
            </a:r>
            <a:r>
              <a:rPr lang="en-US">
                <a:latin typeface="Arial" panose="020B0604020202020204" pitchFamily="34" charset="0"/>
                <a:cs typeface="Arial" panose="020B0604020202020204" pitchFamily="34" charset="0"/>
              </a:rPr>
              <a:t> de los dientes pilares según el tipo de restauración preexistente. Dichas preparaciones actúan como soporte de estas restauraciones y transmiten las car</a:t>
            </a:r>
            <a:r>
              <a:rPr lang="es-ES" altLang="en-US">
                <a:latin typeface="Arial" panose="020B0604020202020204" pitchFamily="34" charset="0"/>
                <a:cs typeface="Arial" panose="020B0604020202020204" pitchFamily="34" charset="0"/>
              </a:rPr>
              <a:t>g</a:t>
            </a:r>
            <a:r>
              <a:rPr lang="en-US">
                <a:latin typeface="Arial" panose="020B0604020202020204" pitchFamily="34" charset="0"/>
                <a:cs typeface="Arial" panose="020B0604020202020204" pitchFamily="34" charset="0"/>
              </a:rPr>
              <a:t>as al hueso alveolar. Los retenedores se clasifican en:</a:t>
            </a:r>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Extracoronales</a:t>
            </a:r>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Intracoronales</a:t>
            </a:r>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Intrarradiculares</a:t>
            </a:r>
            <a:endParaRPr lang="en-US">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1">
            <a:extLst>
              <a:ext uri="{28A0092B-C50C-407E-A947-70E740481C1C}">
                <a14:useLocalDpi xmlns:a14="http://schemas.microsoft.com/office/drawing/2010/main" val="0"/>
              </a:ext>
            </a:extLst>
          </a:blip>
          <a:srcRect l="39363" t="65073" r="38978" b="1814"/>
          <a:stretch>
            <a:fillRect/>
          </a:stretch>
        </p:blipFill>
        <p:spPr>
          <a:xfrm>
            <a:off x="3950970" y="4359275"/>
            <a:ext cx="3097530" cy="1665605"/>
          </a:xfrm>
          <a:prstGeom prst="rect">
            <a:avLst/>
          </a:prstGeom>
        </p:spPr>
      </p:pic>
      <p:pic>
        <p:nvPicPr>
          <p:cNvPr id="5" name="Imagen 3"/>
          <p:cNvPicPr>
            <a:picLocks noChangeAspect="1"/>
          </p:cNvPicPr>
          <p:nvPr/>
        </p:nvPicPr>
        <p:blipFill>
          <a:blip r:embed="rId1">
            <a:extLst>
              <a:ext uri="{28A0092B-C50C-407E-A947-70E740481C1C}">
                <a14:useLocalDpi xmlns:a14="http://schemas.microsoft.com/office/drawing/2010/main" val="0"/>
              </a:ext>
            </a:extLst>
          </a:blip>
          <a:srcRect l="67710" t="45498" r="14931" b="33722"/>
          <a:stretch>
            <a:fillRect/>
          </a:stretch>
        </p:blipFill>
        <p:spPr>
          <a:xfrm>
            <a:off x="7048500" y="4443095"/>
            <a:ext cx="2802255" cy="1505585"/>
          </a:xfrm>
          <a:prstGeom prst="rect">
            <a:avLst/>
          </a:prstGeom>
        </p:spPr>
      </p:pic>
      <p:pic>
        <p:nvPicPr>
          <p:cNvPr id="7" name="Imagen 3"/>
          <p:cNvPicPr>
            <a:picLocks noChangeAspect="1"/>
          </p:cNvPicPr>
          <p:nvPr/>
        </p:nvPicPr>
        <p:blipFill>
          <a:blip r:embed="rId1">
            <a:extLst>
              <a:ext uri="{28A0092B-C50C-407E-A947-70E740481C1C}">
                <a14:useLocalDpi xmlns:a14="http://schemas.microsoft.com/office/drawing/2010/main" val="0"/>
              </a:ext>
            </a:extLst>
          </a:blip>
          <a:srcRect l="69609" t="70665" r="14931" b="3339"/>
          <a:stretch>
            <a:fillRect/>
          </a:stretch>
        </p:blipFill>
        <p:spPr>
          <a:xfrm>
            <a:off x="9959975" y="4429760"/>
            <a:ext cx="1570355" cy="1551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Retenedores extracoronales</a:t>
            </a:r>
            <a:endParaRPr lang="es-ES" altLang="en-US">
              <a:latin typeface="Arial" panose="020B0604020202020204" pitchFamily="34" charset="0"/>
              <a:cs typeface="Arial" panose="020B0604020202020204" pitchFamily="34" charset="0"/>
            </a:endParaRPr>
          </a:p>
        </p:txBody>
      </p:sp>
      <p:sp>
        <p:nvSpPr>
          <p:cNvPr id="7" name="Content Placeholder 6"/>
          <p:cNvSpPr/>
          <p:nvPr>
            <p:ph sz="half" idx="1"/>
          </p:nvPr>
        </p:nvSpPr>
        <p:spPr>
          <a:xfrm>
            <a:off x="838200" y="1825625"/>
            <a:ext cx="10515600" cy="4351655"/>
          </a:xfrm>
        </p:spPr>
        <p:txBody>
          <a:bodyPr/>
          <a:p>
            <a:pPr marL="0" indent="0" algn="just">
              <a:buNone/>
            </a:pPr>
            <a:r>
              <a:rPr lang="es-ES" altLang="en-US">
                <a:latin typeface="Arial" panose="020B0604020202020204" pitchFamily="34" charset="0"/>
                <a:cs typeface="Arial" panose="020B0604020202020204" pitchFamily="34" charset="0"/>
              </a:rPr>
              <a:t>Se ubican en la superficie externa de la corona del diente. Se les denomina coronas, pueden ser completas o parciales.</a:t>
            </a:r>
            <a:endParaRPr lang="es-ES" altLang="en-US">
              <a:latin typeface="Arial" panose="020B0604020202020204" pitchFamily="34" charset="0"/>
              <a:cs typeface="Arial" panose="020B0604020202020204" pitchFamily="34" charset="0"/>
            </a:endParaRPr>
          </a:p>
        </p:txBody>
      </p:sp>
      <p:pic>
        <p:nvPicPr>
          <p:cNvPr id="5" name="Imagen 4"/>
          <p:cNvPicPr>
            <a:picLocks noChangeAspect="1"/>
          </p:cNvPicPr>
          <p:nvPr>
            <p:ph sz="half" idx="2"/>
          </p:nvPr>
        </p:nvPicPr>
        <p:blipFill rotWithShape="1">
          <a:blip r:embed="rId1">
            <a:extLst>
              <a:ext uri="{28A0092B-C50C-407E-A947-70E740481C1C}">
                <a14:useLocalDpi xmlns:a14="http://schemas.microsoft.com/office/drawing/2010/main" val="0"/>
              </a:ext>
            </a:extLst>
          </a:blip>
          <a:srcRect r="13279"/>
          <a:stretch>
            <a:fillRect/>
          </a:stretch>
        </p:blipFill>
        <p:spPr>
          <a:xfrm>
            <a:off x="3963670" y="3179445"/>
            <a:ext cx="4264660" cy="319468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Retenedores intracoronales</a:t>
            </a:r>
            <a:endParaRPr lang="es-ES" altLang="en-US">
              <a:latin typeface="Arial" panose="020B0604020202020204" pitchFamily="34" charset="0"/>
              <a:cs typeface="Arial" panose="020B0604020202020204" pitchFamily="34" charset="0"/>
            </a:endParaRPr>
          </a:p>
        </p:txBody>
      </p:sp>
      <p:sp>
        <p:nvSpPr>
          <p:cNvPr id="7" name="Content Placeholder 6"/>
          <p:cNvSpPr/>
          <p:nvPr>
            <p:ph sz="half" idx="1"/>
          </p:nvPr>
        </p:nvSpPr>
        <p:spPr>
          <a:xfrm>
            <a:off x="838200" y="1825625"/>
            <a:ext cx="10515600" cy="4351655"/>
          </a:xfrm>
        </p:spPr>
        <p:txBody>
          <a:bodyPr/>
          <a:p>
            <a:pPr marL="0" indent="0" algn="just">
              <a:buNone/>
            </a:pPr>
            <a:r>
              <a:rPr lang="es-ES" altLang="en-US">
                <a:latin typeface="Arial" panose="020B0604020202020204" pitchFamily="34" charset="0"/>
                <a:cs typeface="Arial" panose="020B0604020202020204" pitchFamily="34" charset="0"/>
              </a:rPr>
              <a:t>Se ubican en la superficie interna de la corona del diente. Cuando es una restauración individual se le denomina incrustación; cuando forma parte de un puente fijo se le denomina retenedor intracoronal.</a:t>
            </a:r>
            <a:endParaRPr lang="es-ES" altLang="en-US">
              <a:latin typeface="Arial" panose="020B0604020202020204" pitchFamily="34" charset="0"/>
              <a:cs typeface="Arial" panose="020B0604020202020204" pitchFamily="34" charset="0"/>
            </a:endParaRPr>
          </a:p>
        </p:txBody>
      </p:sp>
      <p:pic>
        <p:nvPicPr>
          <p:cNvPr id="8" name="Picture 3076"/>
          <p:cNvPicPr>
            <a:picLocks noChangeAspect="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bwMode="auto">
          <a:xfrm>
            <a:off x="7463155" y="4079240"/>
            <a:ext cx="3890645" cy="2428240"/>
          </a:xfrm>
          <a:prstGeom prst="rect">
            <a:avLst/>
          </a:prstGeom>
          <a:noFill/>
          <a:ln>
            <a:noFill/>
          </a:ln>
        </p:spPr>
      </p:pic>
      <p:pic>
        <p:nvPicPr>
          <p:cNvPr id="10" name="Imagen 8"/>
          <p:cNvPicPr>
            <a:picLocks noChangeAspect="1"/>
          </p:cNvPicPr>
          <p:nvPr/>
        </p:nvPicPr>
        <p:blipFill rotWithShape="1">
          <a:blip r:embed="rId2">
            <a:extLst>
              <a:ext uri="{28A0092B-C50C-407E-A947-70E740481C1C}">
                <a14:useLocalDpi xmlns:a14="http://schemas.microsoft.com/office/drawing/2010/main" val="0"/>
              </a:ext>
            </a:extLst>
          </a:blip>
          <a:srcRect l="-1259" t="-1436" r="1259" b="51795"/>
          <a:stretch>
            <a:fillRect/>
          </a:stretch>
        </p:blipFill>
        <p:spPr>
          <a:xfrm>
            <a:off x="1555115" y="3549650"/>
            <a:ext cx="5099685" cy="28543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ndira\Downloads\imagesa.jpg"/>
          <p:cNvPicPr>
            <a:picLocks noChangeAspect="1" noChangeArrowheads="1"/>
          </p:cNvPicPr>
          <p:nvPr/>
        </p:nvPicPr>
        <p:blipFill>
          <a:blip r:embed="rId1"/>
          <a:srcRect/>
          <a:stretch>
            <a:fillRect/>
          </a:stretch>
        </p:blipFill>
        <p:spPr bwMode="auto">
          <a:xfrm>
            <a:off x="6719570" y="1730375"/>
            <a:ext cx="4561840" cy="4699635"/>
          </a:xfrm>
          <a:prstGeom prst="rect">
            <a:avLst/>
          </a:prstGeom>
          <a:noFill/>
          <a:ln w="9525">
            <a:noFill/>
            <a:miter lim="800000"/>
            <a:headEnd/>
            <a:tailEnd/>
          </a:ln>
          <a:effectLst>
            <a:glow rad="228600">
              <a:schemeClr val="accent4">
                <a:satMod val="175000"/>
                <a:alpha val="40000"/>
              </a:schemeClr>
            </a:glow>
          </a:effectLst>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61" y="1730327"/>
            <a:ext cx="4923693" cy="4687838"/>
          </a:xfrm>
          <a:prstGeom prst="rect">
            <a:avLst/>
          </a:prstGeom>
        </p:spPr>
      </p:pic>
      <p:sp>
        <p:nvSpPr>
          <p:cNvPr id="11" name="Title 8"/>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n-US">
                <a:latin typeface="Arial" panose="020B0604020202020204" pitchFamily="34" charset="0"/>
                <a:cs typeface="Arial" panose="020B0604020202020204" pitchFamily="34" charset="0"/>
              </a:rPr>
              <a:t>Retenedores intracoronales</a:t>
            </a:r>
            <a:endParaRPr lang="es-E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631190" y="1604010"/>
            <a:ext cx="10929620" cy="3969385"/>
          </a:xfrm>
          <a:prstGeom prst="rect">
            <a:avLst/>
          </a:prstGeom>
          <a:noFill/>
        </p:spPr>
        <p:txBody>
          <a:bodyPr wrap="square" rtlCol="0">
            <a:spAutoFit/>
          </a:bodyPr>
          <a:p>
            <a:pPr algn="just"/>
            <a:r>
              <a:rPr lang="es-ES" sz="2800" dirty="0">
                <a:latin typeface="Arial" panose="020B0604020202020204" pitchFamily="34" charset="0"/>
                <a:ea typeface="Calibri" panose="020F0502020204030204" charset="0"/>
                <a:cs typeface="Arial" panose="020B0604020202020204" pitchFamily="34" charset="0"/>
                <a:sym typeface="+mn-ea"/>
              </a:rPr>
              <a:t>Se ubican en dientes desvitalizados que ya tienen tratamiento pulporradicular. </a:t>
            </a:r>
            <a:r>
              <a:rPr lang="es-ES" altLang="en-US" sz="2800">
                <a:latin typeface="Arial" panose="020B0604020202020204" pitchFamily="34" charset="0"/>
                <a:cs typeface="Arial" panose="020B0604020202020204" pitchFamily="34" charset="0"/>
              </a:rPr>
              <a:t>Se les denomina coronas con espiga, restauran totalmente la corona del diente.</a:t>
            </a:r>
            <a:endParaRPr lang="es-ES" altLang="en-US" sz="2800">
              <a:latin typeface="Arial" panose="020B0604020202020204" pitchFamily="34" charset="0"/>
              <a:cs typeface="Arial" panose="020B0604020202020204" pitchFamily="34" charset="0"/>
            </a:endParaRPr>
          </a:p>
          <a:p>
            <a:pPr algn="just"/>
            <a:endParaRPr lang="es-ES" altLang="en-US" sz="2800">
              <a:latin typeface="Arial" panose="020B0604020202020204" pitchFamily="34" charset="0"/>
              <a:cs typeface="Arial" panose="020B0604020202020204" pitchFamily="34" charset="0"/>
            </a:endParaRPr>
          </a:p>
          <a:p>
            <a:pPr algn="just"/>
            <a:r>
              <a:rPr lang="es-ES" altLang="en-US" sz="2800">
                <a:latin typeface="Arial" panose="020B0604020202020204" pitchFamily="34" charset="0"/>
                <a:cs typeface="Arial" panose="020B0604020202020204" pitchFamily="34" charset="0"/>
              </a:rPr>
              <a:t>Tipos:</a:t>
            </a:r>
            <a:endParaRPr lang="es-ES" altLang="en-US" sz="28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altLang="en-US" sz="2800">
                <a:latin typeface="Arial" panose="020B0604020202020204" pitchFamily="34" charset="0"/>
                <a:cs typeface="Arial" panose="020B0604020202020204" pitchFamily="34" charset="0"/>
              </a:rPr>
              <a:t>Corona con espiga Davis</a:t>
            </a:r>
            <a:endParaRPr lang="es-ES" altLang="en-US" sz="28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altLang="en-US" sz="2800">
                <a:latin typeface="Arial" panose="020B0604020202020204" pitchFamily="34" charset="0"/>
                <a:cs typeface="Arial" panose="020B0604020202020204" pitchFamily="34" charset="0"/>
              </a:rPr>
              <a:t>Corona con espiga núcleo vaciado</a:t>
            </a:r>
            <a:endParaRPr lang="es-ES" altLang="en-US" sz="28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altLang="en-US" sz="2800">
                <a:latin typeface="Arial" panose="020B0604020202020204" pitchFamily="34" charset="0"/>
                <a:cs typeface="Arial" panose="020B0604020202020204" pitchFamily="34" charset="0"/>
              </a:rPr>
              <a:t>Corona Richmond</a:t>
            </a:r>
            <a:endParaRPr lang="es-ES" altLang="en-US" sz="28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altLang="en-US" sz="2800">
                <a:latin typeface="Arial" panose="020B0604020202020204" pitchFamily="34" charset="0"/>
                <a:cs typeface="Arial" panose="020B0604020202020204" pitchFamily="34" charset="0"/>
              </a:rPr>
              <a:t>Corona Davis modificada</a:t>
            </a:r>
            <a:endParaRPr lang="es-ES" altLang="en-US" sz="2800">
              <a:latin typeface="Arial" panose="020B0604020202020204" pitchFamily="34" charset="0"/>
              <a:cs typeface="Arial" panose="020B0604020202020204" pitchFamily="34" charset="0"/>
            </a:endParaRPr>
          </a:p>
        </p:txBody>
      </p:sp>
      <p:sp>
        <p:nvSpPr>
          <p:cNvPr id="10" name="Title 8"/>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n-US">
                <a:latin typeface="Arial" panose="020B0604020202020204" pitchFamily="34" charset="0"/>
                <a:cs typeface="Arial" panose="020B0604020202020204" pitchFamily="34" charset="0"/>
              </a:rPr>
              <a:t>Retenedores intrarradiculares</a:t>
            </a:r>
            <a:endParaRPr lang="es-ES" altLang="en-US">
              <a:latin typeface="Arial" panose="020B0604020202020204" pitchFamily="34" charset="0"/>
              <a:cs typeface="Arial" panose="020B0604020202020204" pitchFamily="34" charset="0"/>
            </a:endParaRPr>
          </a:p>
        </p:txBody>
      </p:sp>
      <p:pic>
        <p:nvPicPr>
          <p:cNvPr id="12" name="Imagen 3"/>
          <p:cNvPicPr>
            <a:picLocks noChangeAspect="1"/>
          </p:cNvPicPr>
          <p:nvPr/>
        </p:nvPicPr>
        <p:blipFill>
          <a:blip r:embed="rId1"/>
          <a:srcRect l="41066"/>
          <a:stretch>
            <a:fillRect/>
          </a:stretch>
        </p:blipFill>
        <p:spPr>
          <a:xfrm>
            <a:off x="6837680" y="5003165"/>
            <a:ext cx="2210435" cy="1700530"/>
          </a:xfrm>
          <a:prstGeom prst="rect">
            <a:avLst/>
          </a:prstGeom>
        </p:spPr>
      </p:pic>
      <p:pic>
        <p:nvPicPr>
          <p:cNvPr id="13" name="Imagen 4"/>
          <p:cNvPicPr>
            <a:picLocks noChangeAspect="1"/>
          </p:cNvPicPr>
          <p:nvPr/>
        </p:nvPicPr>
        <p:blipFill>
          <a:blip r:embed="rId2"/>
          <a:srcRect l="10358" t="19798" r="25024" b="20419"/>
          <a:stretch>
            <a:fillRect/>
          </a:stretch>
        </p:blipFill>
        <p:spPr>
          <a:xfrm>
            <a:off x="6837680" y="2876550"/>
            <a:ext cx="2210435" cy="1982470"/>
          </a:xfrm>
          <a:prstGeom prst="rect">
            <a:avLst/>
          </a:prstGeom>
        </p:spPr>
      </p:pic>
      <p:pic>
        <p:nvPicPr>
          <p:cNvPr id="2" name="Imagen 4"/>
          <p:cNvPicPr>
            <a:picLocks noChangeAspect="1"/>
          </p:cNvPicPr>
          <p:nvPr/>
        </p:nvPicPr>
        <p:blipFill>
          <a:blip r:embed="rId3"/>
          <a:stretch>
            <a:fillRect/>
          </a:stretch>
        </p:blipFill>
        <p:spPr>
          <a:xfrm>
            <a:off x="9048115" y="2877185"/>
            <a:ext cx="3114675" cy="38265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973764" y="2166424"/>
            <a:ext cx="3597042" cy="3151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35040" y="2166424"/>
            <a:ext cx="3995737" cy="3151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itle 8"/>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n-US">
                <a:latin typeface="Arial" panose="020B0604020202020204" pitchFamily="34" charset="0"/>
                <a:cs typeface="Arial" panose="020B0604020202020204" pitchFamily="34" charset="0"/>
              </a:rPr>
              <a:t>Retenedores intrarradiculares</a:t>
            </a: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2732" y="1824477"/>
            <a:ext cx="10510088" cy="4431030"/>
          </a:xfrm>
          <a:prstGeom prst="rect">
            <a:avLst/>
          </a:prstGeom>
        </p:spPr>
        <p:txBody>
          <a:bodyPr wrap="square">
            <a:spAutoFit/>
          </a:bodyPr>
          <a:lstStyle/>
          <a:p>
            <a:pPr marL="342900" lvl="0" indent="-342900" algn="just">
              <a:lnSpc>
                <a:spcPct val="150000"/>
              </a:lnSpc>
              <a:buFont typeface="+mj-lt"/>
              <a:buAutoNum type="arabicPeriod"/>
            </a:pPr>
            <a:r>
              <a:rPr lang="es-ES" sz="2800" dirty="0" smtClean="0">
                <a:latin typeface="Arial" panose="020B0604020202020204" pitchFamily="34" charset="0"/>
                <a:ea typeface="Calibri" panose="020F0502020204030204" charset="0"/>
                <a:cs typeface="Arial" panose="020B0604020202020204" pitchFamily="34" charset="0"/>
              </a:rPr>
              <a:t>Presencia </a:t>
            </a:r>
            <a:r>
              <a:rPr lang="es-ES" sz="2800" dirty="0">
                <a:latin typeface="Arial" panose="020B0604020202020204" pitchFamily="34" charset="0"/>
                <a:ea typeface="Calibri" panose="020F0502020204030204" charset="0"/>
                <a:cs typeface="Arial" panose="020B0604020202020204" pitchFamily="34" charset="0"/>
              </a:rPr>
              <a:t>y extensión de caries en el diente.</a:t>
            </a:r>
            <a:endParaRPr lang="en-US" sz="2800" dirty="0">
              <a:latin typeface="Arial" panose="020B0604020202020204" pitchFamily="34" charset="0"/>
              <a:ea typeface="Calibri" panose="020F0502020204030204" charset="0"/>
              <a:cs typeface="Arial" panose="020B0604020202020204" pitchFamily="34" charset="0"/>
            </a:endParaRPr>
          </a:p>
          <a:p>
            <a:pPr marL="342900" lvl="0" indent="-342900" algn="just">
              <a:lnSpc>
                <a:spcPct val="150000"/>
              </a:lnSpc>
              <a:buFont typeface="+mj-lt"/>
              <a:buAutoNum type="arabicPeriod"/>
            </a:pPr>
            <a:r>
              <a:rPr lang="es-ES" sz="2800" dirty="0">
                <a:latin typeface="Arial" panose="020B0604020202020204" pitchFamily="34" charset="0"/>
                <a:ea typeface="Calibri" panose="020F0502020204030204" charset="0"/>
                <a:cs typeface="Arial" panose="020B0604020202020204" pitchFamily="34" charset="0"/>
              </a:rPr>
              <a:t>Presencia y extensión de obturaciones en el diente.</a:t>
            </a:r>
            <a:endParaRPr lang="en-US" sz="2800" dirty="0">
              <a:latin typeface="Arial" panose="020B0604020202020204" pitchFamily="34" charset="0"/>
              <a:ea typeface="Calibri" panose="020F0502020204030204" charset="0"/>
              <a:cs typeface="Arial" panose="020B0604020202020204" pitchFamily="34" charset="0"/>
            </a:endParaRPr>
          </a:p>
          <a:p>
            <a:pPr marL="342900" lvl="0" indent="-342900" algn="just">
              <a:lnSpc>
                <a:spcPct val="150000"/>
              </a:lnSpc>
              <a:buFont typeface="+mj-lt"/>
              <a:buAutoNum type="arabicPeriod"/>
            </a:pPr>
            <a:r>
              <a:rPr lang="es-ES" sz="2800" dirty="0">
                <a:latin typeface="Arial" panose="020B0604020202020204" pitchFamily="34" charset="0"/>
                <a:ea typeface="Calibri" panose="020F0502020204030204" charset="0"/>
                <a:cs typeface="Arial" panose="020B0604020202020204" pitchFamily="34" charset="0"/>
              </a:rPr>
              <a:t>Relaciones funcionales con el tejido gingival contiguo.</a:t>
            </a:r>
            <a:endParaRPr lang="en-US" sz="2800" dirty="0">
              <a:latin typeface="Arial" panose="020B0604020202020204" pitchFamily="34" charset="0"/>
              <a:ea typeface="Calibri" panose="020F0502020204030204" charset="0"/>
              <a:cs typeface="Arial" panose="020B0604020202020204" pitchFamily="34" charset="0"/>
            </a:endParaRPr>
          </a:p>
          <a:p>
            <a:pPr marL="342900" lvl="0" indent="-342900" algn="just">
              <a:lnSpc>
                <a:spcPct val="150000"/>
              </a:lnSpc>
              <a:buFont typeface="+mj-lt"/>
              <a:buAutoNum type="arabicPeriod"/>
            </a:pPr>
            <a:r>
              <a:rPr lang="es-ES" sz="2800" dirty="0">
                <a:latin typeface="Arial" panose="020B0604020202020204" pitchFamily="34" charset="0"/>
                <a:ea typeface="Calibri" panose="020F0502020204030204" charset="0"/>
                <a:cs typeface="Arial" panose="020B0604020202020204" pitchFamily="34" charset="0"/>
              </a:rPr>
              <a:t>Morfología de la corona del diente.</a:t>
            </a:r>
            <a:endParaRPr lang="en-US" sz="2800" dirty="0">
              <a:latin typeface="Arial" panose="020B0604020202020204" pitchFamily="34" charset="0"/>
              <a:ea typeface="Calibri" panose="020F0502020204030204" charset="0"/>
              <a:cs typeface="Arial" panose="020B0604020202020204" pitchFamily="34" charset="0"/>
            </a:endParaRPr>
          </a:p>
          <a:p>
            <a:pPr marL="342900" lvl="0" indent="-342900" algn="just">
              <a:lnSpc>
                <a:spcPct val="150000"/>
              </a:lnSpc>
              <a:buFont typeface="+mj-lt"/>
              <a:buAutoNum type="arabicPeriod"/>
            </a:pPr>
            <a:r>
              <a:rPr lang="es-ES" sz="2800" dirty="0">
                <a:latin typeface="Arial" panose="020B0604020202020204" pitchFamily="34" charset="0"/>
                <a:ea typeface="Calibri" panose="020F0502020204030204" charset="0"/>
                <a:cs typeface="Arial" panose="020B0604020202020204" pitchFamily="34" charset="0"/>
              </a:rPr>
              <a:t>Alineación del diente con respecto a otros dientes pilares.</a:t>
            </a:r>
            <a:endParaRPr lang="en-US" sz="2800" dirty="0">
              <a:latin typeface="Arial" panose="020B0604020202020204" pitchFamily="34" charset="0"/>
              <a:ea typeface="Calibri" panose="020F0502020204030204" charset="0"/>
              <a:cs typeface="Arial" panose="020B0604020202020204" pitchFamily="34" charset="0"/>
            </a:endParaRPr>
          </a:p>
          <a:p>
            <a:pPr marL="342900" lvl="0" indent="-342900" algn="just">
              <a:lnSpc>
                <a:spcPct val="150000"/>
              </a:lnSpc>
              <a:buFont typeface="+mj-lt"/>
              <a:buAutoNum type="arabicPeriod"/>
            </a:pPr>
            <a:r>
              <a:rPr lang="es-ES" sz="2800" dirty="0">
                <a:latin typeface="Arial" panose="020B0604020202020204" pitchFamily="34" charset="0"/>
                <a:ea typeface="Calibri" panose="020F0502020204030204" charset="0"/>
                <a:cs typeface="Arial" panose="020B0604020202020204" pitchFamily="34" charset="0"/>
              </a:rPr>
              <a:t>Actividad de caries y estimación de futura actividad de caries.</a:t>
            </a:r>
            <a:endParaRPr lang="en-US" sz="2800" dirty="0">
              <a:latin typeface="Arial" panose="020B0604020202020204" pitchFamily="34" charset="0"/>
              <a:ea typeface="Calibri" panose="020F0502020204030204" charset="0"/>
              <a:cs typeface="Arial" panose="020B0604020202020204" pitchFamily="34" charset="0"/>
            </a:endParaRPr>
          </a:p>
          <a:p>
            <a:pPr lvl="0" algn="just">
              <a:lnSpc>
                <a:spcPct val="150000"/>
              </a:lnSpc>
            </a:pPr>
            <a:endParaRPr lang="en-US" sz="2000" dirty="0">
              <a:latin typeface="Arial" panose="020B0604020202020204" pitchFamily="34" charset="0"/>
              <a:ea typeface="Calibri" panose="020F0502020204030204" charset="0"/>
              <a:cs typeface="Arial" panose="020B0604020202020204" pitchFamily="34" charset="0"/>
            </a:endParaRPr>
          </a:p>
        </p:txBody>
      </p:sp>
      <p:sp>
        <p:nvSpPr>
          <p:cNvPr id="10" name="Title 8"/>
          <p:cNvSpPr>
            <a:spLocks noGrp="1"/>
          </p:cNvSpPr>
          <p:nvPr/>
        </p:nvSpPr>
        <p:spPr>
          <a:xfrm>
            <a:off x="838200" y="365125"/>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n-US">
                <a:latin typeface="Arial" panose="020B0604020202020204" pitchFamily="34" charset="0"/>
                <a:cs typeface="Arial" panose="020B0604020202020204" pitchFamily="34" charset="0"/>
              </a:rPr>
              <a:t>Elementos a tener en cuenta para seleccionar el tipo de retenedor</a:t>
            </a:r>
            <a:endParaRPr lang="es-E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CONECTORES</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p>
            <a:pPr marL="0" indent="0" algn="just">
              <a:buNone/>
            </a:pPr>
            <a:r>
              <a:rPr lang="es-ES" altLang="en-US">
                <a:latin typeface="Arial" panose="020B0604020202020204" pitchFamily="34" charset="0"/>
                <a:cs typeface="Arial" panose="020B0604020202020204" pitchFamily="34" charset="0"/>
              </a:rPr>
              <a:t>Es el elemento de la prótesis parcial fija que representa el punto de unión entre el póntico y el retenedor, y representa el punto de contacto modificado entre el puente fijo y el diente adyacente.</a:t>
            </a:r>
            <a:endParaRPr lang="es-ES" altLang="en-US">
              <a:latin typeface="Arial" panose="020B0604020202020204" pitchFamily="34" charset="0"/>
              <a:cs typeface="Arial" panose="020B0604020202020204" pitchFamily="34" charset="0"/>
            </a:endParaRPr>
          </a:p>
        </p:txBody>
      </p:sp>
      <p:pic>
        <p:nvPicPr>
          <p:cNvPr id="11" name="Content Placeholder 10"/>
          <p:cNvPicPr>
            <a:picLocks noChangeAspect="1"/>
          </p:cNvPicPr>
          <p:nvPr>
            <p:ph sz="half" idx="2"/>
          </p:nvPr>
        </p:nvPicPr>
        <p:blipFill>
          <a:blip r:embed="rId1"/>
          <a:srcRect l="43099" t="42969" r="31742" b="25208"/>
          <a:stretch>
            <a:fillRect/>
          </a:stretch>
        </p:blipFill>
        <p:spPr>
          <a:xfrm>
            <a:off x="3184525" y="3257550"/>
            <a:ext cx="5837555" cy="3281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PÓNTICO O DIENTE ARTIFICIAL</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p>
            <a:pPr algn="just"/>
            <a:r>
              <a:rPr lang="es-ES" altLang="en-US">
                <a:latin typeface="Arial" panose="020B0604020202020204" pitchFamily="34" charset="0"/>
                <a:cs typeface="Arial" panose="020B0604020202020204" pitchFamily="34" charset="0"/>
                <a:sym typeface="+mn-ea"/>
              </a:rPr>
              <a:t>E</a:t>
            </a:r>
            <a:r>
              <a:rPr lang="en-US">
                <a:latin typeface="Arial" panose="020B0604020202020204" pitchFamily="34" charset="0"/>
                <a:cs typeface="Arial" panose="020B0604020202020204" pitchFamily="34" charset="0"/>
                <a:sym typeface="+mn-ea"/>
              </a:rPr>
              <a:t>s el elemento suspendido de una </a:t>
            </a:r>
            <a:r>
              <a:rPr lang="es-ES" altLang="en-US">
                <a:latin typeface="Arial" panose="020B0604020202020204" pitchFamily="34" charset="0"/>
                <a:cs typeface="Arial" panose="020B0604020202020204" pitchFamily="34" charset="0"/>
                <a:sym typeface="+mn-ea"/>
              </a:rPr>
              <a:t>prótesis parcial fija que </a:t>
            </a:r>
            <a:r>
              <a:rPr lang="en-US">
                <a:latin typeface="Arial" panose="020B0604020202020204" pitchFamily="34" charset="0"/>
                <a:cs typeface="Arial" panose="020B0604020202020204" pitchFamily="34" charset="0"/>
                <a:sym typeface="+mn-ea"/>
              </a:rPr>
              <a:t>reemplaza el diente natural perdido restableciendo su función. El póntico está unido a los retenedores por medio del conector.</a:t>
            </a:r>
            <a:endParaRPr lang="en-US">
              <a:latin typeface="Arial" panose="020B0604020202020204" pitchFamily="34" charset="0"/>
              <a:cs typeface="Arial" panose="020B0604020202020204" pitchFamily="34" charset="0"/>
              <a:sym typeface="+mn-ea"/>
            </a:endParaRPr>
          </a:p>
          <a:p>
            <a:pPr algn="just"/>
            <a:endParaRPr lang="en-US">
              <a:latin typeface="Arial" panose="020B0604020202020204" pitchFamily="34" charset="0"/>
              <a:cs typeface="Arial" panose="020B0604020202020204" pitchFamily="34" charset="0"/>
              <a:sym typeface="+mn-ea"/>
            </a:endParaRPr>
          </a:p>
          <a:p>
            <a:pPr algn="just"/>
            <a:r>
              <a:rPr lang="en-US">
                <a:latin typeface="Arial" panose="020B0604020202020204" pitchFamily="34" charset="0"/>
                <a:cs typeface="Arial" panose="020B0604020202020204" pitchFamily="34" charset="0"/>
                <a:sym typeface="+mn-ea"/>
              </a:rPr>
              <a:t>Teniendo en cuenta el material de construcción, un póntico puede ser de: metal, porcelana, resina acrílica o combinados.</a:t>
            </a:r>
            <a:endParaRPr lang="en-US">
              <a:latin typeface="Arial" panose="020B0604020202020204" pitchFamily="34" charset="0"/>
              <a:cs typeface="Arial" panose="020B0604020202020204" pitchFamily="34" charset="0"/>
            </a:endParaRPr>
          </a:p>
          <a:p>
            <a:pPr algn="just"/>
            <a:endParaRPr lang="en-US">
              <a:latin typeface="Arial" panose="020B0604020202020204" pitchFamily="34" charset="0"/>
              <a:cs typeface="Arial" panose="020B0604020202020204" pitchFamily="34" charset="0"/>
              <a:sym typeface="+mn-ea"/>
            </a:endParaRPr>
          </a:p>
          <a:p>
            <a:pPr algn="just"/>
            <a:endParaRPr lang="en-US">
              <a:latin typeface="Arial" panose="020B0604020202020204" pitchFamily="34" charset="0"/>
              <a:cs typeface="Arial" panose="020B0604020202020204" pitchFamily="34" charset="0"/>
              <a:sym typeface="+mn-ea"/>
            </a:endParaRPr>
          </a:p>
          <a:p>
            <a:pPr algn="just"/>
            <a:endParaRPr lang="en-US">
              <a:latin typeface="Arial" panose="020B0604020202020204" pitchFamily="34" charset="0"/>
              <a:cs typeface="Arial" panose="020B0604020202020204" pitchFamily="34" charset="0"/>
              <a:sym typeface="+mn-ea"/>
            </a:endParaRPr>
          </a:p>
          <a:p>
            <a:pPr algn="just"/>
            <a:endParaRPr lang="en-US">
              <a:latin typeface="Arial" panose="020B0604020202020204" pitchFamily="34" charset="0"/>
              <a:cs typeface="Arial" panose="020B0604020202020204" pitchFamily="34" charset="0"/>
              <a:sym typeface="+mn-ea"/>
            </a:endParaRPr>
          </a:p>
          <a:p>
            <a:pPr algn="just"/>
            <a:endParaRPr lang="en-US">
              <a:latin typeface="Arial" panose="020B0604020202020204" pitchFamily="34" charset="0"/>
              <a:cs typeface="Arial" panose="020B0604020202020204" pitchFamily="34" charset="0"/>
            </a:endParaRPr>
          </a:p>
          <a:p>
            <a:pPr algn="just"/>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Imagen 3"/>
          <p:cNvPicPr>
            <a:picLocks noChangeAspect="1"/>
          </p:cNvPicPr>
          <p:nvPr>
            <p:ph idx="1"/>
          </p:nvPr>
        </p:nvPicPr>
        <p:blipFill rotWithShape="1">
          <a:blip r:embed="rId1" cstate="print">
            <a:extLst>
              <a:ext uri="{28A0092B-C50C-407E-A947-70E740481C1C}">
                <a14:useLocalDpi xmlns:a14="http://schemas.microsoft.com/office/drawing/2010/main" val="0"/>
              </a:ext>
            </a:extLst>
          </a:blip>
          <a:srcRect t="9051" b="46850"/>
          <a:stretch>
            <a:fillRect/>
          </a:stretch>
        </p:blipFill>
        <p:spPr>
          <a:xfrm>
            <a:off x="472440" y="525780"/>
            <a:ext cx="11330940" cy="57886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Prótesis parcial fija</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p>
            <a:pPr marL="0" indent="0" algn="just">
              <a:buNone/>
            </a:pPr>
            <a:r>
              <a:rPr lang="es-ES" altLang="en-US">
                <a:latin typeface="Arial" panose="020B0604020202020204" pitchFamily="34" charset="0"/>
                <a:cs typeface="Arial" panose="020B0604020202020204" pitchFamily="34" charset="0"/>
              </a:rPr>
              <a:t>E</a:t>
            </a:r>
            <a:r>
              <a:rPr lang="en-US">
                <a:latin typeface="Arial" panose="020B0604020202020204" pitchFamily="34" charset="0"/>
                <a:cs typeface="Arial" panose="020B0604020202020204" pitchFamily="34" charset="0"/>
              </a:rPr>
              <a:t>s </a:t>
            </a:r>
            <a:r>
              <a:rPr lang="es-ES" altLang="en-US">
                <a:latin typeface="Arial" panose="020B0604020202020204" pitchFamily="34" charset="0"/>
                <a:cs typeface="Arial" panose="020B0604020202020204" pitchFamily="34" charset="0"/>
              </a:rPr>
              <a:t>un tipo de prótesis estomatológica no removible que reemplaza uno o más dientes perdidos, apoyándose en dientes pilares naturales o implantes adyacentes al espacio desdentado.</a:t>
            </a:r>
            <a:endParaRPr lang="es-ES" altLang="en-US">
              <a:latin typeface="Arial" panose="020B0604020202020204" pitchFamily="34" charset="0"/>
              <a:cs typeface="Arial" panose="020B0604020202020204" pitchFamily="34" charset="0"/>
            </a:endParaRPr>
          </a:p>
          <a:p>
            <a:pPr marL="0" indent="0" algn="just">
              <a:buNone/>
            </a:pPr>
            <a:endParaRPr lang="en-US">
              <a:latin typeface="Arial" panose="020B0604020202020204" pitchFamily="34" charset="0"/>
              <a:cs typeface="Arial" panose="020B0604020202020204" pitchFamily="34" charset="0"/>
            </a:endParaRPr>
          </a:p>
          <a:p>
            <a:pPr marL="0" indent="0" algn="just">
              <a:buNone/>
            </a:pPr>
            <a:r>
              <a:rPr lang="es-ES" altLang="en-US">
                <a:latin typeface="Arial" panose="020B0604020202020204" pitchFamily="34" charset="0"/>
                <a:cs typeface="Arial" panose="020B0604020202020204" pitchFamily="34" charset="0"/>
              </a:rPr>
              <a:t>Está cementada o fijada de forma permanente, por lo que </a:t>
            </a:r>
            <a:r>
              <a:rPr lang="en-US">
                <a:latin typeface="Arial" panose="020B0604020202020204" pitchFamily="34" charset="0"/>
                <a:cs typeface="Arial" panose="020B0604020202020204" pitchFamily="34" charset="0"/>
              </a:rPr>
              <a:t>no puede ser retirada por el paciente</a:t>
            </a:r>
            <a:r>
              <a:rPr lang="es-ES" altLang="en-US">
                <a:latin typeface="Arial" panose="020B0604020202020204" pitchFamily="34" charset="0"/>
                <a:cs typeface="Arial" panose="020B0604020202020204" pitchFamily="34" charset="0"/>
              </a:rPr>
              <a:t>; s</a:t>
            </a:r>
            <a:r>
              <a:rPr lang="en-US">
                <a:latin typeface="Arial" panose="020B0604020202020204" pitchFamily="34" charset="0"/>
                <a:cs typeface="Arial" panose="020B0604020202020204" pitchFamily="34" charset="0"/>
              </a:rPr>
              <a:t>olo puede ser retirada por el es</a:t>
            </a:r>
            <a:r>
              <a:rPr lang="es-ES">
                <a:latin typeface="Arial" panose="020B0604020202020204" pitchFamily="34" charset="0"/>
                <a:cs typeface="Arial" panose="020B0604020202020204" pitchFamily="34" charset="0"/>
              </a:rPr>
              <a:t>tomatólogo</a:t>
            </a:r>
            <a:r>
              <a:rPr lang="en-US">
                <a:latin typeface="Arial" panose="020B0604020202020204" pitchFamily="34" charset="0"/>
                <a:cs typeface="Arial" panose="020B0604020202020204" pitchFamily="34" charset="0"/>
              </a:rPr>
              <a:t> a expensas del deterioro de la prótesis o de los dientes pilares. </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algn="just"/>
            <a:r>
              <a:rPr lang="es-ES" altLang="en-US">
                <a:latin typeface="Arial" panose="020B0604020202020204" pitchFamily="34" charset="0"/>
                <a:cs typeface="Arial" panose="020B0604020202020204" pitchFamily="34" charset="0"/>
                <a:sym typeface="+mn-ea"/>
              </a:rPr>
              <a:t>F</a:t>
            </a:r>
            <a:r>
              <a:rPr lang="en-US">
                <a:latin typeface="Arial" panose="020B0604020202020204" pitchFamily="34" charset="0"/>
                <a:cs typeface="Arial" panose="020B0604020202020204" pitchFamily="34" charset="0"/>
                <a:sym typeface="+mn-ea"/>
              </a:rPr>
              <a:t>actores que determinan la elección de un póntico </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p>
            <a:pPr marL="0" indent="0">
              <a:buNone/>
            </a:pPr>
            <a:r>
              <a:rPr lang="en-US">
                <a:latin typeface="Arial" panose="020B0604020202020204" pitchFamily="34" charset="0"/>
                <a:cs typeface="Arial" panose="020B0604020202020204" pitchFamily="34" charset="0"/>
                <a:sym typeface="+mn-ea"/>
              </a:rPr>
              <a:t>1. Longitud de la brecha desdentada </a:t>
            </a: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sym typeface="+mn-ea"/>
              </a:rPr>
              <a:t>2. Espacio real disponible</a:t>
            </a: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sym typeface="+mn-ea"/>
              </a:rPr>
              <a:t>3. Estética </a:t>
            </a: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sym typeface="+mn-ea"/>
              </a:rPr>
              <a:t>4. Función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Requisitos de un póntico</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p>
            <a:pPr algn="just"/>
            <a:r>
              <a:rPr lang="en-US">
                <a:latin typeface="Arial" panose="020B0604020202020204" pitchFamily="34" charset="0"/>
                <a:cs typeface="Arial" panose="020B0604020202020204" pitchFamily="34" charset="0"/>
              </a:rPr>
              <a:t>Estéticos: cuando reúne las condiciones de forma, tamaño y color del diente que se va a sustituir, y guarda armonía con los restantes. </a:t>
            </a:r>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Mecánicos: cuando el póntico restablece la función del diente que sustituye.</a:t>
            </a:r>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Biológicos: cuando no constituye un agente lesivo a los tejidos blandos y es aceptado por ellos.</a:t>
            </a:r>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Higiénicos: el póntico debe ser de fácil limpieza y debe permitir que los alimentos se deslicen sobre su superficie.</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pPr algn="ctr"/>
            <a:r>
              <a:rPr lang="es-ES" altLang="en-US">
                <a:latin typeface="Arial" panose="020B0604020202020204" pitchFamily="34" charset="0"/>
                <a:cs typeface="Arial" panose="020B0604020202020204" pitchFamily="34" charset="0"/>
              </a:rPr>
              <a:t>DIENTE PILAR O DE SOPORTE</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10515600" cy="4351655"/>
          </a:xfrm>
        </p:spPr>
        <p:txBody>
          <a:bodyPr/>
          <a:p>
            <a:pPr marL="0" indent="0" algn="just">
              <a:buNone/>
            </a:pPr>
            <a:r>
              <a:rPr lang="es-ES" altLang="en-US">
                <a:latin typeface="Arial" panose="020B0604020202020204" pitchFamily="34" charset="0"/>
                <a:cs typeface="Arial" panose="020B0604020202020204" pitchFamily="34" charset="0"/>
              </a:rPr>
              <a:t>Es un diente natural que se utiliza </a:t>
            </a:r>
            <a:r>
              <a:rPr lang="es-ES" altLang="en-US">
                <a:latin typeface="Arial" panose="020B0604020202020204" pitchFamily="34" charset="0"/>
                <a:cs typeface="Arial" panose="020B0604020202020204" pitchFamily="34" charset="0"/>
                <a:sym typeface="+mn-ea"/>
              </a:rPr>
              <a:t>para sostener la prótesis parcial fija, siempre y cuando la </a:t>
            </a:r>
            <a:r>
              <a:rPr lang="es-ES" altLang="en-US">
                <a:latin typeface="Arial" panose="020B0604020202020204" pitchFamily="34" charset="0"/>
                <a:cs typeface="Arial" panose="020B0604020202020204" pitchFamily="34" charset="0"/>
              </a:rPr>
              <a:t>proporción y configuración corona-raíz sea adecuada.</a:t>
            </a:r>
            <a:endParaRPr lang="es-ES" altLang="en-US">
              <a:latin typeface="Arial" panose="020B0604020202020204" pitchFamily="34" charset="0"/>
              <a:cs typeface="Arial" panose="020B0604020202020204" pitchFamily="34" charset="0"/>
            </a:endParaRPr>
          </a:p>
        </p:txBody>
      </p:sp>
      <p:pic>
        <p:nvPicPr>
          <p:cNvPr id="4" name="Imagen 3"/>
          <p:cNvPicPr>
            <a:picLocks noChangeAspect="1"/>
          </p:cNvPicPr>
          <p:nvPr>
            <p:ph sz="half" idx="2"/>
          </p:nvPr>
        </p:nvPicPr>
        <p:blipFill>
          <a:blip r:embed="rId1">
            <a:extLst>
              <a:ext uri="{28A0092B-C50C-407E-A947-70E740481C1C}">
                <a14:useLocalDpi xmlns:a14="http://schemas.microsoft.com/office/drawing/2010/main" val="0"/>
              </a:ext>
            </a:extLst>
          </a:blip>
          <a:srcRect l="30355" t="48289" r="33407" b="9113"/>
          <a:stretch>
            <a:fillRect/>
          </a:stretch>
        </p:blipFill>
        <p:spPr>
          <a:xfrm>
            <a:off x="5307330" y="2800985"/>
            <a:ext cx="5474335" cy="36175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80050" y="732058"/>
            <a:ext cx="4432935" cy="4603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S" sz="2400" b="1" dirty="0" smtClean="0">
                <a:latin typeface="Arial" panose="020B0604020202020204" pitchFamily="34" charset="0"/>
                <a:cs typeface="Arial" panose="020B0604020202020204" pitchFamily="34" charset="0"/>
              </a:rPr>
              <a:t>PRINCIPIOS BIOMECÁNICOS</a:t>
            </a:r>
            <a:endParaRPr lang="es-ES" sz="2400" b="1" dirty="0" smtClean="0">
              <a:latin typeface="Arial" panose="020B0604020202020204" pitchFamily="34" charset="0"/>
              <a:cs typeface="Arial" panose="020B0604020202020204" pitchFamily="34" charset="0"/>
            </a:endParaRPr>
          </a:p>
        </p:txBody>
      </p:sp>
      <p:cxnSp>
        <p:nvCxnSpPr>
          <p:cNvPr id="6" name="Conector recto de flecha 5"/>
          <p:cNvCxnSpPr/>
          <p:nvPr/>
        </p:nvCxnSpPr>
        <p:spPr>
          <a:xfrm flipH="1">
            <a:off x="2914650" y="1374140"/>
            <a:ext cx="878205" cy="1665605"/>
          </a:xfrm>
          <a:prstGeom prst="straightConnector1">
            <a:avLst/>
          </a:prstGeom>
          <a:ln>
            <a:tailEnd type="triangle" w="med" len="med"/>
          </a:ln>
        </p:spPr>
        <p:style>
          <a:lnRef idx="1">
            <a:schemeClr val="accent5"/>
          </a:lnRef>
          <a:fillRef idx="2">
            <a:schemeClr val="accent5"/>
          </a:fillRef>
          <a:effectRef idx="1">
            <a:schemeClr val="accent5"/>
          </a:effectRef>
          <a:fontRef idx="minor">
            <a:schemeClr val="dk1"/>
          </a:fontRef>
        </p:style>
      </p:cxnSp>
      <p:cxnSp>
        <p:nvCxnSpPr>
          <p:cNvPr id="8" name="Conector recto de flecha 7"/>
          <p:cNvCxnSpPr/>
          <p:nvPr/>
        </p:nvCxnSpPr>
        <p:spPr>
          <a:xfrm>
            <a:off x="6081257" y="1512916"/>
            <a:ext cx="0" cy="2244437"/>
          </a:xfrm>
          <a:prstGeom prst="straightConnector1">
            <a:avLst/>
          </a:prstGeom>
          <a:ln>
            <a:tailEnd type="triangle" w="med" len="med"/>
          </a:ln>
        </p:spPr>
        <p:style>
          <a:lnRef idx="1">
            <a:schemeClr val="accent5"/>
          </a:lnRef>
          <a:fillRef idx="2">
            <a:schemeClr val="accent5"/>
          </a:fillRef>
          <a:effectRef idx="1">
            <a:schemeClr val="accent5"/>
          </a:effectRef>
          <a:fontRef idx="minor">
            <a:schemeClr val="dk1"/>
          </a:fontRef>
        </p:style>
      </p:cxnSp>
      <p:cxnSp>
        <p:nvCxnSpPr>
          <p:cNvPr id="10" name="Conector recto de flecha 9"/>
          <p:cNvCxnSpPr/>
          <p:nvPr/>
        </p:nvCxnSpPr>
        <p:spPr>
          <a:xfrm>
            <a:off x="7957185" y="1422400"/>
            <a:ext cx="969010" cy="1423035"/>
          </a:xfrm>
          <a:prstGeom prst="straightConnector1">
            <a:avLst/>
          </a:prstGeom>
          <a:ln>
            <a:tailEnd type="triangle" w="med" len="med"/>
          </a:ln>
        </p:spPr>
        <p:style>
          <a:lnRef idx="1">
            <a:schemeClr val="accent5"/>
          </a:lnRef>
          <a:fillRef idx="2">
            <a:schemeClr val="accent5"/>
          </a:fillRef>
          <a:effectRef idx="1">
            <a:schemeClr val="accent5"/>
          </a:effectRef>
          <a:fontRef idx="minor">
            <a:schemeClr val="dk1"/>
          </a:fontRef>
        </p:style>
      </p:cxnSp>
      <p:sp>
        <p:nvSpPr>
          <p:cNvPr id="11" name="Elipse 10"/>
          <p:cNvSpPr/>
          <p:nvPr/>
        </p:nvSpPr>
        <p:spPr>
          <a:xfrm>
            <a:off x="702310" y="3186430"/>
            <a:ext cx="3086100" cy="177355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dirty="0">
                <a:solidFill>
                  <a:schemeClr val="tx1"/>
                </a:solidFill>
                <a:latin typeface="Arial" panose="020B0604020202020204" pitchFamily="34" charset="0"/>
                <a:cs typeface="Arial" panose="020B0604020202020204" pitchFamily="34" charset="0"/>
              </a:rPr>
              <a:t>RETENCIÓN</a:t>
            </a:r>
            <a:endParaRPr lang="es-ES" sz="2400" dirty="0">
              <a:solidFill>
                <a:schemeClr val="tx1"/>
              </a:solidFill>
              <a:latin typeface="Arial" panose="020B0604020202020204" pitchFamily="34" charset="0"/>
              <a:cs typeface="Arial" panose="020B0604020202020204" pitchFamily="34" charset="0"/>
            </a:endParaRPr>
          </a:p>
        </p:txBody>
      </p:sp>
      <p:sp>
        <p:nvSpPr>
          <p:cNvPr id="12" name="Elipse 11"/>
          <p:cNvSpPr/>
          <p:nvPr/>
        </p:nvSpPr>
        <p:spPr>
          <a:xfrm>
            <a:off x="4487023" y="3934691"/>
            <a:ext cx="3333706" cy="177338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dirty="0" smtClean="0">
                <a:solidFill>
                  <a:schemeClr val="tx1"/>
                </a:solidFill>
                <a:latin typeface="Arial" panose="020B0604020202020204" pitchFamily="34" charset="0"/>
                <a:cs typeface="Arial" panose="020B0604020202020204" pitchFamily="34" charset="0"/>
              </a:rPr>
              <a:t>ESTABILIDAD</a:t>
            </a:r>
            <a:endParaRPr lang="es-ES" sz="2400" dirty="0" smtClean="0">
              <a:solidFill>
                <a:schemeClr val="tx1"/>
              </a:solidFill>
              <a:latin typeface="Arial" panose="020B0604020202020204" pitchFamily="34" charset="0"/>
              <a:cs typeface="Arial" panose="020B0604020202020204" pitchFamily="34" charset="0"/>
            </a:endParaRPr>
          </a:p>
        </p:txBody>
      </p:sp>
      <p:sp>
        <p:nvSpPr>
          <p:cNvPr id="13" name="Elipse 12"/>
          <p:cNvSpPr/>
          <p:nvPr/>
        </p:nvSpPr>
        <p:spPr>
          <a:xfrm>
            <a:off x="8181426" y="3128126"/>
            <a:ext cx="3301365" cy="177338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dirty="0" smtClean="0">
                <a:solidFill>
                  <a:schemeClr val="tx1"/>
                </a:solidFill>
                <a:latin typeface="Arial" panose="020B0604020202020204" pitchFamily="34" charset="0"/>
                <a:cs typeface="Arial" panose="020B0604020202020204" pitchFamily="34" charset="0"/>
              </a:rPr>
              <a:t>SOPORTE</a:t>
            </a:r>
            <a:endParaRPr lang="es-ES" sz="24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71500" y="453390"/>
          <a:ext cx="11090275" cy="5825490"/>
        </p:xfrm>
        <a:graphic>
          <a:graphicData uri="http://schemas.openxmlformats.org/drawingml/2006/table">
            <a:tbl>
              <a:tblPr firstRow="1" bandRow="1">
                <a:tableStyleId>{5940675A-B579-460E-94D1-54222C63F5DA}</a:tableStyleId>
              </a:tblPr>
              <a:tblGrid>
                <a:gridCol w="3375660"/>
                <a:gridCol w="3374390"/>
                <a:gridCol w="4340225"/>
              </a:tblGrid>
              <a:tr h="521335">
                <a:tc gridSpan="3">
                  <a:txBody>
                    <a:bodyPr/>
                    <a:p>
                      <a:pPr indent="0" algn="ctr">
                        <a:buNone/>
                      </a:pPr>
                      <a:r>
                        <a:rPr lang="en-US" sz="4000" b="1">
                          <a:latin typeface="Arial" panose="020B0604020202020204" pitchFamily="34" charset="0"/>
                          <a:cs typeface="Arial" panose="020B0604020202020204" pitchFamily="34" charset="0"/>
                        </a:rPr>
                        <a:t>Formas de retención </a:t>
                      </a:r>
                      <a:endParaRPr lang="en-US" sz="4000" b="1">
                        <a:latin typeface="Arial" panose="020B0604020202020204" pitchFamily="3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1970">
                <a:tc>
                  <a:txBody>
                    <a:bodyPr/>
                    <a:p>
                      <a:pPr indent="0" algn="ctr">
                        <a:buNone/>
                      </a:pPr>
                      <a:r>
                        <a:rPr lang="en-US" sz="2800" b="0">
                          <a:latin typeface="Arial" panose="020B0604020202020204" pitchFamily="34" charset="0"/>
                          <a:cs typeface="Arial" panose="020B0604020202020204" pitchFamily="34" charset="0"/>
                        </a:rPr>
                        <a:t>Extracoronales</a:t>
                      </a:r>
                      <a:endParaRPr lang="en-US" sz="2800" b="0">
                        <a:latin typeface="Arial" panose="020B0604020202020204" pitchFamily="34" charset="0"/>
                        <a:ea typeface="Calibri" panose="020F050202020403020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Arial" panose="020B0604020202020204" pitchFamily="34" charset="0"/>
                          <a:cs typeface="Arial" panose="020B0604020202020204" pitchFamily="34" charset="0"/>
                        </a:rPr>
                        <a:t>Intracoronales</a:t>
                      </a:r>
                      <a:endParaRPr lang="en-US" sz="2800" b="0">
                        <a:latin typeface="Arial" panose="020B0604020202020204" pitchFamily="34" charset="0"/>
                        <a:ea typeface="Calibri" panose="020F050202020403020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Arial" panose="020B0604020202020204" pitchFamily="34" charset="0"/>
                          <a:cs typeface="Arial" panose="020B0604020202020204" pitchFamily="34" charset="0"/>
                        </a:rPr>
                        <a:t>Intrarradiculares</a:t>
                      </a:r>
                      <a:endParaRPr lang="en-US" sz="2800" b="0">
                        <a:latin typeface="Arial" panose="020B0604020202020204" pitchFamily="34" charset="0"/>
                        <a:ea typeface="Calibri" panose="020F050202020403020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7945">
                <a:tc>
                  <a:txBody>
                    <a:bodyPr/>
                    <a:p>
                      <a:pPr indent="0">
                        <a:buNone/>
                      </a:pPr>
                      <a:r>
                        <a:rPr lang="es-ES" altLang="en-US" sz="2800">
                          <a:latin typeface="Arial" panose="020B0604020202020204" pitchFamily="34" charset="0"/>
                          <a:cs typeface="Arial" panose="020B0604020202020204" pitchFamily="34" charset="0"/>
                          <a:sym typeface="+mn-ea"/>
                        </a:rPr>
                        <a:t>La retención se logra por la </a:t>
                      </a:r>
                      <a:r>
                        <a:rPr lang="es-ES" altLang="en-US" sz="2800" b="1">
                          <a:latin typeface="Arial" panose="020B0604020202020204" pitchFamily="34" charset="0"/>
                          <a:cs typeface="Arial" panose="020B0604020202020204" pitchFamily="34" charset="0"/>
                          <a:sym typeface="+mn-ea"/>
                        </a:rPr>
                        <a:t>resistencia friccional </a:t>
                      </a:r>
                      <a:r>
                        <a:rPr lang="es-ES" altLang="en-US" sz="2800">
                          <a:latin typeface="Arial" panose="020B0604020202020204" pitchFamily="34" charset="0"/>
                          <a:cs typeface="Arial" panose="020B0604020202020204" pitchFamily="34" charset="0"/>
                          <a:sym typeface="+mn-ea"/>
                        </a:rPr>
                        <a:t>ejercida entre las paredes externas de la preparación y las paredes internas de la restauración.</a:t>
                      </a:r>
                      <a:endParaRPr lang="en-US" sz="2800">
                        <a:latin typeface="Arial" panose="020B0604020202020204" pitchFamily="34" charset="0"/>
                        <a:cs typeface="Arial" panose="020B0604020202020204" pitchFamily="34" charset="0"/>
                      </a:endParaRPr>
                    </a:p>
                    <a:p>
                      <a:pPr indent="0">
                        <a:buNone/>
                      </a:pPr>
                      <a:endParaRPr lang="en-US" sz="2800" b="0">
                        <a:latin typeface="Arial" panose="020B0604020202020204" pitchFamily="34" charset="0"/>
                        <a:ea typeface="Calibri" panose="020F050202020403020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s-ES" altLang="en-US" sz="2800">
                          <a:latin typeface="Arial" panose="020B0604020202020204" pitchFamily="34" charset="0"/>
                          <a:cs typeface="Arial" panose="020B0604020202020204" pitchFamily="34" charset="0"/>
                          <a:sym typeface="+mn-ea"/>
                        </a:rPr>
                        <a:t>La retención se logra por la </a:t>
                      </a:r>
                      <a:r>
                        <a:rPr lang="es-ES" altLang="en-US" sz="2800" b="1">
                          <a:latin typeface="Arial" panose="020B0604020202020204" pitchFamily="34" charset="0"/>
                          <a:cs typeface="Arial" panose="020B0604020202020204" pitchFamily="34" charset="0"/>
                          <a:sym typeface="+mn-ea"/>
                        </a:rPr>
                        <a:t>resistencia friccional </a:t>
                      </a:r>
                      <a:r>
                        <a:rPr lang="es-ES" altLang="en-US" sz="2800">
                          <a:latin typeface="Arial" panose="020B0604020202020204" pitchFamily="34" charset="0"/>
                          <a:cs typeface="Arial" panose="020B0604020202020204" pitchFamily="34" charset="0"/>
                          <a:sym typeface="+mn-ea"/>
                        </a:rPr>
                        <a:t>ejercida entre las paredes internas de la preparación y las paredes externas de la restauración.</a:t>
                      </a:r>
                      <a:endParaRPr lang="en-US" sz="2800">
                        <a:latin typeface="Arial" panose="020B0604020202020204" pitchFamily="34" charset="0"/>
                        <a:cs typeface="Arial" panose="020B0604020202020204" pitchFamily="34" charset="0"/>
                      </a:endParaRPr>
                    </a:p>
                    <a:p>
                      <a:pPr indent="0">
                        <a:buNone/>
                      </a:pPr>
                      <a:endParaRPr lang="en-US" sz="2800" b="0">
                        <a:latin typeface="Arial" panose="020B0604020202020204" pitchFamily="34" charset="0"/>
                        <a:ea typeface="Calibri" panose="020F0502020204030204" charset="0"/>
                        <a:cs typeface="Arial" panose="020B0604020202020204" pitchFamily="34" charset="0"/>
                      </a:endParaRPr>
                    </a:p>
                    <a:p>
                      <a:pPr indent="0">
                        <a:buNone/>
                      </a:pPr>
                      <a:endParaRPr lang="en-US" sz="2800" b="0">
                        <a:latin typeface="Arial" panose="020B0604020202020204" pitchFamily="34" charset="0"/>
                        <a:ea typeface="Calibri" panose="020F050202020403020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s-ES" altLang="en-US" sz="2800" b="1">
                          <a:latin typeface="Arial" panose="020B0604020202020204" pitchFamily="34" charset="0"/>
                          <a:cs typeface="Arial" panose="020B0604020202020204" pitchFamily="34" charset="0"/>
                        </a:rPr>
                        <a:t>Resistencia friccional</a:t>
                      </a:r>
                      <a:r>
                        <a:rPr lang="es-ES" altLang="en-US" sz="2800" b="0">
                          <a:latin typeface="Arial" panose="020B0604020202020204" pitchFamily="34" charset="0"/>
                          <a:cs typeface="Arial" panose="020B0604020202020204" pitchFamily="34" charset="0"/>
                        </a:rPr>
                        <a:t> entre las paredes del conducto radicular y las paredes externas del perno intrarradicular.</a:t>
                      </a:r>
                      <a:endParaRPr lang="es-ES" altLang="en-US" sz="2800" b="0">
                        <a:latin typeface="Arial" panose="020B0604020202020204" pitchFamily="34" charset="0"/>
                        <a:cs typeface="Arial" panose="020B0604020202020204" pitchFamily="34" charset="0"/>
                      </a:endParaRPr>
                    </a:p>
                    <a:p>
                      <a:pPr indent="0">
                        <a:buNone/>
                      </a:pPr>
                      <a:r>
                        <a:rPr lang="en-US" sz="2800" b="1">
                          <a:latin typeface="Arial" panose="020B0604020202020204" pitchFamily="34" charset="0"/>
                          <a:cs typeface="Arial" panose="020B0604020202020204" pitchFamily="34" charset="0"/>
                        </a:rPr>
                        <a:t>Resistencia a la acción de palanca</a:t>
                      </a:r>
                      <a:r>
                        <a:rPr lang="es-ES" altLang="en-US" sz="2800" b="1">
                          <a:latin typeface="Arial" panose="020B0604020202020204" pitchFamily="34" charset="0"/>
                          <a:cs typeface="Arial" panose="020B0604020202020204" pitchFamily="34" charset="0"/>
                        </a:rPr>
                        <a:t>: </a:t>
                      </a:r>
                      <a:r>
                        <a:rPr lang="es-ES" altLang="en-US" sz="2800">
                          <a:latin typeface="Arial" panose="020B0604020202020204" pitchFamily="34" charset="0"/>
                          <a:cs typeface="Arial" panose="020B0604020202020204" pitchFamily="34" charset="0"/>
                          <a:sym typeface="+mn-ea"/>
                        </a:rPr>
                        <a:t>brazo de resistencia mayor o igual que el brazo de potencia.</a:t>
                      </a:r>
                      <a:endParaRPr lang="es-ES" altLang="en-US" sz="2800">
                        <a:latin typeface="Arial" panose="020B0604020202020204" pitchFamily="34" charset="0"/>
                        <a:cs typeface="Arial" panose="020B0604020202020204" pitchFamily="34" charset="0"/>
                        <a:sym typeface="+mn-ea"/>
                      </a:endParaRPr>
                    </a:p>
                    <a:p>
                      <a:pPr indent="0">
                        <a:buNone/>
                      </a:pPr>
                      <a:r>
                        <a:rPr lang="en-US" sz="2800" b="1">
                          <a:latin typeface="Arial" panose="020B0604020202020204" pitchFamily="34" charset="0"/>
                          <a:cs typeface="Arial" panose="020B0604020202020204" pitchFamily="34" charset="0"/>
                          <a:sym typeface="+mn-ea"/>
                        </a:rPr>
                        <a:t>Resistencia a la rotación</a:t>
                      </a:r>
                      <a:r>
                        <a:rPr lang="es-ES" altLang="en-US" sz="2800" b="1">
                          <a:latin typeface="Arial" panose="020B0604020202020204" pitchFamily="34" charset="0"/>
                          <a:cs typeface="Arial" panose="020B0604020202020204" pitchFamily="34" charset="0"/>
                          <a:sym typeface="+mn-ea"/>
                        </a:rPr>
                        <a:t>.</a:t>
                      </a:r>
                      <a:endParaRPr lang="es-ES" altLang="en-US" sz="2800">
                        <a:latin typeface="Arial" panose="020B0604020202020204" pitchFamily="34" charset="0"/>
                        <a:cs typeface="Arial" panose="020B0604020202020204" pitchFamily="34" charset="0"/>
                      </a:endParaRPr>
                    </a:p>
                    <a:p>
                      <a:pPr indent="0">
                        <a:buNone/>
                      </a:pPr>
                      <a:endParaRPr lang="es-ES" altLang="en-US" sz="2800" b="1">
                        <a:latin typeface="Arial" panose="020B0604020202020204" pitchFamily="34" charset="0"/>
                        <a:ea typeface="Calibri" panose="020F0502020204030204" charset="0"/>
                        <a:cs typeface="Arial" panose="020B0604020202020204" pitchFamily="3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ESTUDIO INDEPENDIENTE</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p>
            <a:pPr marL="514350" indent="-514350" algn="just">
              <a:buAutoNum type="arabicPeriod"/>
            </a:pPr>
            <a:r>
              <a:rPr lang="es-ES" altLang="en-US">
                <a:latin typeface="Arial" panose="020B0604020202020204" pitchFamily="34" charset="0"/>
                <a:cs typeface="Arial" panose="020B0604020202020204" pitchFamily="34" charset="0"/>
              </a:rPr>
              <a:t>Cómo se logra cumplir con el principio de resistencia a la rotación en una preparación intrarradicular</a:t>
            </a:r>
            <a:r>
              <a:rPr lang="en-US">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marL="514350" indent="-514350" algn="just">
              <a:buAutoNum type="arabicPeriod"/>
            </a:pPr>
            <a:r>
              <a:rPr lang="es-ES" altLang="en-US">
                <a:latin typeface="Arial" panose="020B0604020202020204" pitchFamily="34" charset="0"/>
                <a:cs typeface="Arial" panose="020B0604020202020204" pitchFamily="34" charset="0"/>
              </a:rPr>
              <a:t>Qué sustancias irrigadoras de origen natural se pueden utilizar durante el tratamiento endodóntico?</a:t>
            </a:r>
            <a:endParaRPr lang="es-ES" altLang="en-US">
              <a:latin typeface="Arial" panose="020B0604020202020204" pitchFamily="34" charset="0"/>
              <a:cs typeface="Arial" panose="020B0604020202020204" pitchFamily="34" charset="0"/>
            </a:endParaRPr>
          </a:p>
          <a:p>
            <a:pPr marL="514350" indent="-514350" algn="just">
              <a:buAutoNum type="arabicPeriod"/>
            </a:pPr>
            <a:r>
              <a:rPr lang="es-ES" altLang="en-US">
                <a:latin typeface="Arial" panose="020B0604020202020204" pitchFamily="34" charset="0"/>
                <a:cs typeface="Arial" panose="020B0604020202020204" pitchFamily="34" charset="0"/>
              </a:rPr>
              <a:t>Qué métodos de retracción gingival existen? Qué importancia tiene la retracción gingival?</a:t>
            </a:r>
            <a:endParaRPr lang="es-ES" altLang="en-US">
              <a:latin typeface="Arial" panose="020B0604020202020204" pitchFamily="34" charset="0"/>
              <a:cs typeface="Arial" panose="020B0604020202020204" pitchFamily="34" charset="0"/>
            </a:endParaRPr>
          </a:p>
          <a:p>
            <a:pPr marL="514350" indent="-514350" algn="just">
              <a:buAutoNum type="arabicPeriod"/>
            </a:pP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74090" y="2324100"/>
            <a:ext cx="10515600" cy="1325563"/>
          </a:xfrm>
        </p:spPr>
        <p:txBody>
          <a:bodyPr/>
          <a:p>
            <a:pPr algn="ctr"/>
            <a:r>
              <a:rPr lang="es-ES" altLang="en-US" sz="5400">
                <a:latin typeface="Arial" panose="020B0604020202020204" pitchFamily="34" charset="0"/>
                <a:cs typeface="Arial" panose="020B0604020202020204" pitchFamily="34" charset="0"/>
              </a:rPr>
              <a:t>Preguntas de autoevaluación</a:t>
            </a:r>
            <a:endParaRPr lang="es-ES" altLang="en-US" sz="540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1165840" cy="1325880"/>
          </a:xfrm>
        </p:spPr>
        <p:txBody>
          <a:bodyPr>
            <a:normAutofit fontScale="90000"/>
          </a:bodyPr>
          <a:p>
            <a:r>
              <a:rPr lang="es-ES" altLang="en-US" sz="3200">
                <a:latin typeface="Arial" panose="020B0604020202020204" pitchFamily="34" charset="0"/>
                <a:cs typeface="Arial" panose="020B0604020202020204" pitchFamily="34" charset="0"/>
              </a:rPr>
              <a:t>A continuación le brindamos una serie de elementos, enumere cada elemento según se corresponda con la imagen.</a:t>
            </a:r>
            <a:endParaRPr lang="es-ES" altLang="en-US" sz="3200">
              <a:latin typeface="Arial" panose="020B0604020202020204" pitchFamily="34" charset="0"/>
              <a:cs typeface="Arial" panose="020B0604020202020204" pitchFamily="34" charset="0"/>
            </a:endParaRPr>
          </a:p>
        </p:txBody>
      </p:sp>
      <p:sp>
        <p:nvSpPr>
          <p:cNvPr id="3" name="Rectangles 2"/>
          <p:cNvSpPr/>
          <p:nvPr/>
        </p:nvSpPr>
        <p:spPr>
          <a:xfrm>
            <a:off x="4475480" y="1588770"/>
            <a:ext cx="2694940" cy="605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4" name="Content Placeholder 13"/>
          <p:cNvPicPr>
            <a:picLocks noChangeAspect="1"/>
          </p:cNvPicPr>
          <p:nvPr>
            <p:ph sz="half" idx="2"/>
          </p:nvPr>
        </p:nvPicPr>
        <p:blipFill>
          <a:blip r:embed="rId1"/>
          <a:srcRect l="27733" t="38413" r="41593" b="22607"/>
          <a:stretch>
            <a:fillRect/>
          </a:stretch>
        </p:blipFill>
        <p:spPr>
          <a:xfrm>
            <a:off x="4766945" y="1588770"/>
            <a:ext cx="6898640" cy="4927600"/>
          </a:xfrm>
          <a:prstGeom prst="rect">
            <a:avLst/>
          </a:prstGeom>
        </p:spPr>
      </p:pic>
      <p:sp>
        <p:nvSpPr>
          <p:cNvPr id="16" name="Text Box 15"/>
          <p:cNvSpPr txBox="1"/>
          <p:nvPr/>
        </p:nvSpPr>
        <p:spPr>
          <a:xfrm>
            <a:off x="679450" y="2532380"/>
            <a:ext cx="3921125" cy="2861310"/>
          </a:xfrm>
          <a:prstGeom prst="rect">
            <a:avLst/>
          </a:prstGeom>
          <a:noFill/>
        </p:spPr>
        <p:txBody>
          <a:bodyPr wrap="square" rtlCol="0">
            <a:spAutoFit/>
          </a:bodyPr>
          <a:p>
            <a:pPr marL="457200" indent="-457200">
              <a:buFont typeface="+mj-lt"/>
              <a:buAutoNum type="alphaLcParenR"/>
            </a:pPr>
            <a:r>
              <a:rPr lang="es-ES" altLang="en-US" sz="2000">
                <a:latin typeface="Arial" panose="020B0604020202020204" pitchFamily="34" charset="0"/>
                <a:cs typeface="Arial" panose="020B0604020202020204" pitchFamily="34" charset="0"/>
              </a:rPr>
              <a:t>___ Reborde edéntulo</a:t>
            </a:r>
            <a:endParaRPr lang="es-ES" altLang="en-US" sz="2000">
              <a:latin typeface="Arial" panose="020B0604020202020204" pitchFamily="34" charset="0"/>
              <a:cs typeface="Arial" panose="020B0604020202020204" pitchFamily="34" charset="0"/>
            </a:endParaRPr>
          </a:p>
          <a:p>
            <a:pPr marL="457200" indent="-457200">
              <a:buFont typeface="+mj-lt"/>
              <a:buAutoNum type="alphaLcParenR"/>
            </a:pPr>
            <a:r>
              <a:rPr lang="es-ES" altLang="en-US" sz="2000">
                <a:latin typeface="Arial" panose="020B0604020202020204" pitchFamily="34" charset="0"/>
                <a:cs typeface="Arial" panose="020B0604020202020204" pitchFamily="34" charset="0"/>
              </a:rPr>
              <a:t>___ Póntico</a:t>
            </a:r>
            <a:endParaRPr lang="es-ES" altLang="en-US" sz="2000">
              <a:latin typeface="Arial" panose="020B0604020202020204" pitchFamily="34" charset="0"/>
              <a:cs typeface="Arial" panose="020B0604020202020204" pitchFamily="34" charset="0"/>
            </a:endParaRPr>
          </a:p>
          <a:p>
            <a:pPr marL="457200" indent="-457200">
              <a:buFont typeface="+mj-lt"/>
              <a:buAutoNum type="alphaLcParenR"/>
            </a:pPr>
            <a:r>
              <a:rPr lang="es-ES" altLang="en-US" sz="2000">
                <a:latin typeface="Arial" panose="020B0604020202020204" pitchFamily="34" charset="0"/>
                <a:cs typeface="Arial" panose="020B0604020202020204" pitchFamily="34" charset="0"/>
                <a:sym typeface="+mn-ea"/>
              </a:rPr>
              <a:t>___ Reborde desdentado</a:t>
            </a:r>
            <a:endParaRPr lang="es-ES" altLang="en-US" sz="2000">
              <a:latin typeface="Arial" panose="020B0604020202020204" pitchFamily="34" charset="0"/>
              <a:cs typeface="Arial" panose="020B0604020202020204" pitchFamily="34" charset="0"/>
              <a:sym typeface="+mn-ea"/>
            </a:endParaRPr>
          </a:p>
          <a:p>
            <a:pPr marL="457200" indent="-457200">
              <a:buFont typeface="+mj-lt"/>
              <a:buAutoNum type="alphaLcParenR"/>
            </a:pPr>
            <a:r>
              <a:rPr lang="es-ES" altLang="en-US" sz="2000">
                <a:latin typeface="Arial" panose="020B0604020202020204" pitchFamily="34" charset="0"/>
                <a:cs typeface="Arial" panose="020B0604020202020204" pitchFamily="34" charset="0"/>
              </a:rPr>
              <a:t>___ </a:t>
            </a:r>
            <a:r>
              <a:rPr lang="es-ES" altLang="en-US" sz="2000">
                <a:latin typeface="Arial" panose="020B0604020202020204" pitchFamily="34" charset="0"/>
                <a:cs typeface="Arial" panose="020B0604020202020204" pitchFamily="34" charset="0"/>
                <a:sym typeface="+mn-ea"/>
              </a:rPr>
              <a:t>Retenedor</a:t>
            </a:r>
            <a:endParaRPr lang="es-ES" altLang="en-US" sz="2000">
              <a:latin typeface="Arial" panose="020B0604020202020204" pitchFamily="34" charset="0"/>
              <a:cs typeface="Arial" panose="020B0604020202020204" pitchFamily="34" charset="0"/>
              <a:sym typeface="+mn-ea"/>
            </a:endParaRPr>
          </a:p>
          <a:p>
            <a:pPr marL="457200" indent="-457200">
              <a:buFont typeface="+mj-lt"/>
              <a:buAutoNum type="alphaLcParenR"/>
            </a:pPr>
            <a:r>
              <a:rPr lang="es-ES" altLang="en-US" sz="2000">
                <a:latin typeface="Arial" panose="020B0604020202020204" pitchFamily="34" charset="0"/>
                <a:cs typeface="Arial" panose="020B0604020202020204" pitchFamily="34" charset="0"/>
              </a:rPr>
              <a:t>___ </a:t>
            </a:r>
            <a:r>
              <a:rPr lang="es-ES" altLang="en-US" sz="2000">
                <a:latin typeface="Arial" panose="020B0604020202020204" pitchFamily="34" charset="0"/>
                <a:cs typeface="Arial" panose="020B0604020202020204" pitchFamily="34" charset="0"/>
                <a:sym typeface="+mn-ea"/>
              </a:rPr>
              <a:t>Conector</a:t>
            </a:r>
            <a:endParaRPr lang="es-ES" altLang="en-US" sz="2000">
              <a:latin typeface="Arial" panose="020B0604020202020204" pitchFamily="34" charset="0"/>
              <a:cs typeface="Arial" panose="020B0604020202020204" pitchFamily="34" charset="0"/>
              <a:sym typeface="+mn-ea"/>
            </a:endParaRPr>
          </a:p>
          <a:p>
            <a:pPr marL="457200" indent="-457200">
              <a:buFont typeface="+mj-lt"/>
              <a:buAutoNum type="alphaLcParenR"/>
            </a:pPr>
            <a:r>
              <a:rPr lang="es-ES" altLang="en-US" sz="2000">
                <a:latin typeface="Arial" panose="020B0604020202020204" pitchFamily="34" charset="0"/>
                <a:cs typeface="Arial" panose="020B0604020202020204" pitchFamily="34" charset="0"/>
              </a:rPr>
              <a:t>___ </a:t>
            </a:r>
            <a:r>
              <a:rPr lang="es-ES" altLang="en-US" sz="2000">
                <a:latin typeface="Arial" panose="020B0604020202020204" pitchFamily="34" charset="0"/>
                <a:cs typeface="Arial" panose="020B0604020202020204" pitchFamily="34" charset="0"/>
                <a:sym typeface="+mn-ea"/>
              </a:rPr>
              <a:t>Diente pilar</a:t>
            </a:r>
            <a:endParaRPr lang="es-ES" altLang="en-US" sz="2000">
              <a:latin typeface="Arial" panose="020B0604020202020204" pitchFamily="34" charset="0"/>
              <a:cs typeface="Arial" panose="020B0604020202020204" pitchFamily="34" charset="0"/>
              <a:sym typeface="+mn-ea"/>
            </a:endParaRPr>
          </a:p>
          <a:p>
            <a:pPr marL="457200" indent="-457200">
              <a:buFont typeface="+mj-lt"/>
              <a:buAutoNum type="alphaLcParenR"/>
            </a:pPr>
            <a:r>
              <a:rPr lang="es-ES" altLang="en-US" sz="2000">
                <a:latin typeface="Arial" panose="020B0604020202020204" pitchFamily="34" charset="0"/>
                <a:cs typeface="Arial" panose="020B0604020202020204" pitchFamily="34" charset="0"/>
              </a:rPr>
              <a:t>___ Preparación del pilar</a:t>
            </a:r>
            <a:endParaRPr lang="es-ES" altLang="en-US" sz="2000">
              <a:latin typeface="Arial" panose="020B0604020202020204" pitchFamily="34" charset="0"/>
              <a:cs typeface="Arial" panose="020B0604020202020204" pitchFamily="34" charset="0"/>
            </a:endParaRPr>
          </a:p>
          <a:p>
            <a:endParaRPr lang="es-ES" altLang="en-US" sz="2000">
              <a:latin typeface="Arial" panose="020B0604020202020204" pitchFamily="34" charset="0"/>
              <a:cs typeface="Arial" panose="020B0604020202020204" pitchFamily="34" charset="0"/>
            </a:endParaRPr>
          </a:p>
          <a:p>
            <a:endParaRPr lang="es-ES" alt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46050"/>
            <a:ext cx="10515600" cy="1325563"/>
          </a:xfrm>
        </p:spPr>
        <p:txBody>
          <a:bodyPr>
            <a:noAutofit/>
          </a:bodyPr>
          <a:p>
            <a:pPr algn="just"/>
            <a:r>
              <a:rPr lang="es-ES" altLang="en-US" sz="2800">
                <a:latin typeface="Arial" panose="020B0604020202020204" pitchFamily="34" charset="0"/>
                <a:cs typeface="Arial" panose="020B0604020202020204" pitchFamily="34" charset="0"/>
              </a:rPr>
              <a:t>A continuación le ofrecemos una serie de enunciados verdaderos (V) o falsos (F). Seleccione la alternativa correcta.</a:t>
            </a:r>
            <a:endParaRPr lang="es-ES" altLang="en-US" sz="28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2805" y="1358265"/>
            <a:ext cx="10515600" cy="4351338"/>
          </a:xfrm>
        </p:spPr>
        <p:txBody>
          <a:bodyPr>
            <a:noAutofit/>
          </a:bodyPr>
          <a:p>
            <a:pPr marL="514350" indent="-514350">
              <a:buFont typeface="+mj-lt"/>
              <a:buAutoNum type="alphaLcParenR"/>
            </a:pPr>
            <a:r>
              <a:rPr lang="es-ES" altLang="en-US" sz="1600"/>
              <a:t>___ La prótesis parcial fija es dentomucosoportada porque transmite las cargas al hueso alveolar por vía dental y mucosal.</a:t>
            </a:r>
            <a:endParaRPr lang="es-ES" altLang="en-US" sz="1600"/>
          </a:p>
          <a:p>
            <a:pPr marL="514350" indent="-514350">
              <a:buFont typeface="+mj-lt"/>
              <a:buAutoNum type="alphaLcParenR"/>
            </a:pPr>
            <a:r>
              <a:rPr lang="es-ES" altLang="en-US" sz="1600"/>
              <a:t>___ En la corona con espiga tipo Richmond, el perno intrarradicular y las tres cuartas partes de la porción coronaria son vaciadas en una sola unidad metálica, y se le coloca un frente estético.</a:t>
            </a:r>
            <a:endParaRPr lang="es-ES" altLang="en-US" sz="1600"/>
          </a:p>
          <a:p>
            <a:pPr marL="514350" indent="-514350">
              <a:buFont typeface="+mj-lt"/>
              <a:buAutoNum type="alphaLcParenR"/>
            </a:pPr>
            <a:r>
              <a:rPr lang="es-ES" altLang="en-US" sz="1600"/>
              <a:t>___ En una preparación intracoronal, la forma de retención se establece entre las paredes internas de la restauración y las</a:t>
            </a:r>
            <a:r>
              <a:rPr lang="es-ES" altLang="en-US" sz="1600">
                <a:sym typeface="+mn-ea"/>
              </a:rPr>
              <a:t> paredes externas de la preparación.</a:t>
            </a:r>
            <a:endParaRPr lang="es-ES" altLang="en-US" sz="1600"/>
          </a:p>
          <a:p>
            <a:pPr marL="514350" indent="-514350">
              <a:buFont typeface="+mj-lt"/>
              <a:buAutoNum type="alphaLcParenR"/>
            </a:pPr>
            <a:r>
              <a:rPr lang="es-ES" altLang="en-US" sz="1600"/>
              <a:t>___ La corona con espiga tipo Davis consta de dos partes diferentes: la corona y el perno intrarradicular unido al núcleo coronario.</a:t>
            </a:r>
            <a:endParaRPr lang="es-ES" altLang="en-US" sz="1600"/>
          </a:p>
          <a:p>
            <a:pPr marL="514350" indent="-514350">
              <a:buFont typeface="+mj-lt"/>
              <a:buAutoNum type="alphaLcParenR"/>
            </a:pPr>
            <a:r>
              <a:rPr lang="es-ES" altLang="en-US" sz="1600"/>
              <a:t>___ En molares se recomienda el póntico higiénico y en dientes anteriores se recomienda el póntico en silla de montar modificada.</a:t>
            </a:r>
            <a:endParaRPr lang="es-ES" altLang="en-US" sz="1600"/>
          </a:p>
          <a:p>
            <a:pPr marL="514350" indent="-514350">
              <a:buFont typeface="+mj-lt"/>
              <a:buAutoNum type="alphaLcParenR"/>
            </a:pPr>
            <a:r>
              <a:rPr lang="es-ES" altLang="en-US" sz="1600"/>
              <a:t>___ Un puente fijo complejo es aquel donde se combinan un puente fijo anterior con uno posterior mediante el canino.</a:t>
            </a:r>
            <a:endParaRPr lang="es-ES" altLang="en-US" sz="1600"/>
          </a:p>
          <a:p>
            <a:pPr marL="514350" indent="-514350">
              <a:buFont typeface="+mj-lt"/>
              <a:buAutoNum type="alphaLcParenR"/>
            </a:pPr>
            <a:r>
              <a:rPr lang="es-ES" altLang="en-US" sz="1600"/>
              <a:t>___ El puente fijo semirrígido es aquel donde e</a:t>
            </a:r>
            <a:r>
              <a:rPr lang="es-ES" altLang="en-US" sz="1600">
                <a:latin typeface="Arial" panose="020B0604020202020204" pitchFamily="34" charset="0"/>
                <a:cs typeface="Arial" panose="020B0604020202020204" pitchFamily="34" charset="0"/>
                <a:sym typeface="+mn-ea"/>
              </a:rPr>
              <a:t>l póntico </a:t>
            </a:r>
            <a:r>
              <a:rPr lang="en-US" sz="1600">
                <a:latin typeface="Arial" panose="020B0604020202020204" pitchFamily="34" charset="0"/>
                <a:cs typeface="Arial" panose="020B0604020202020204" pitchFamily="34" charset="0"/>
                <a:sym typeface="+mn-ea"/>
              </a:rPr>
              <a:t>se encuentra rígidamente unido por un</a:t>
            </a:r>
            <a:r>
              <a:rPr lang="es-ES" altLang="en-US" sz="1600">
                <a:latin typeface="Arial" panose="020B0604020202020204" pitchFamily="34" charset="0"/>
                <a:cs typeface="Arial" panose="020B0604020202020204" pitchFamily="34" charset="0"/>
                <a:sym typeface="+mn-ea"/>
              </a:rPr>
              <a:t> </a:t>
            </a:r>
            <a:r>
              <a:rPr lang="en-US" sz="1600">
                <a:latin typeface="Arial" panose="020B0604020202020204" pitchFamily="34" charset="0"/>
                <a:cs typeface="Arial" panose="020B0604020202020204" pitchFamily="34" charset="0"/>
                <a:sym typeface="+mn-ea"/>
              </a:rPr>
              <a:t>extremo a</a:t>
            </a:r>
            <a:r>
              <a:rPr lang="es-ES" altLang="en-US" sz="1600">
                <a:latin typeface="Arial" panose="020B0604020202020204" pitchFamily="34" charset="0"/>
                <a:cs typeface="Arial" panose="020B0604020202020204" pitchFamily="34" charset="0"/>
                <a:sym typeface="+mn-ea"/>
              </a:rPr>
              <a:t>l </a:t>
            </a:r>
            <a:r>
              <a:rPr lang="en-US" sz="1600">
                <a:latin typeface="Arial" panose="020B0604020202020204" pitchFamily="34" charset="0"/>
                <a:cs typeface="Arial" panose="020B0604020202020204" pitchFamily="34" charset="0"/>
                <a:sym typeface="+mn-ea"/>
              </a:rPr>
              <a:t>diente</a:t>
            </a:r>
            <a:r>
              <a:rPr lang="es-ES" altLang="en-US" sz="1600">
                <a:latin typeface="Arial" panose="020B0604020202020204" pitchFamily="34" charset="0"/>
                <a:cs typeface="Arial" panose="020B0604020202020204" pitchFamily="34" charset="0"/>
                <a:sym typeface="+mn-ea"/>
              </a:rPr>
              <a:t> </a:t>
            </a:r>
            <a:r>
              <a:rPr lang="en-US" sz="1600">
                <a:latin typeface="Arial" panose="020B0604020202020204" pitchFamily="34" charset="0"/>
                <a:cs typeface="Arial" panose="020B0604020202020204" pitchFamily="34" charset="0"/>
                <a:sym typeface="+mn-ea"/>
              </a:rPr>
              <a:t>soporte y por el otro extremo establece un punto de contacto o de apoyo </a:t>
            </a:r>
            <a:r>
              <a:rPr lang="es-ES" altLang="en-US" sz="1600">
                <a:latin typeface="Arial" panose="020B0604020202020204" pitchFamily="34" charset="0"/>
                <a:cs typeface="Arial" panose="020B0604020202020204" pitchFamily="34" charset="0"/>
                <a:sym typeface="+mn-ea"/>
              </a:rPr>
              <a:t>con el diente adyacente</a:t>
            </a:r>
            <a:r>
              <a:rPr lang="en-US" sz="1600">
                <a:latin typeface="Arial" panose="020B0604020202020204" pitchFamily="34" charset="0"/>
                <a:cs typeface="Arial" panose="020B0604020202020204" pitchFamily="34" charset="0"/>
                <a:sym typeface="+mn-ea"/>
              </a:rPr>
              <a:t>. </a:t>
            </a:r>
            <a:endParaRPr lang="en-US" sz="1600">
              <a:latin typeface="Arial" panose="020B0604020202020204" pitchFamily="34" charset="0"/>
              <a:cs typeface="Arial" panose="020B0604020202020204" pitchFamily="34" charset="0"/>
              <a:sym typeface="+mn-ea"/>
            </a:endParaRPr>
          </a:p>
          <a:p>
            <a:pPr marL="514350" indent="-514350">
              <a:buFont typeface="+mj-lt"/>
              <a:buAutoNum type="alphaLcParenR"/>
            </a:pPr>
            <a:endParaRPr lang="es-ES" altLang="en-US" sz="1600"/>
          </a:p>
          <a:p>
            <a:pPr marL="342900" indent="-342900">
              <a:buFont typeface="+mj-lt"/>
              <a:buAutoNum type="alphaUcPeriod"/>
            </a:pPr>
            <a:r>
              <a:rPr lang="es-ES" altLang="en-US" sz="1600"/>
              <a:t>V, F, F, F; V, V, V</a:t>
            </a:r>
            <a:endParaRPr lang="es-ES" altLang="en-US" sz="1600"/>
          </a:p>
          <a:p>
            <a:pPr marL="342900" indent="-342900">
              <a:buFont typeface="+mj-lt"/>
              <a:buAutoNum type="alphaUcPeriod"/>
            </a:pPr>
            <a:r>
              <a:rPr lang="es-ES" altLang="en-US" sz="1600">
                <a:sym typeface="+mn-ea"/>
              </a:rPr>
              <a:t>F, V, F, F, V, V, V</a:t>
            </a:r>
            <a:endParaRPr lang="es-ES" altLang="en-US" sz="1600">
              <a:sym typeface="+mn-ea"/>
            </a:endParaRPr>
          </a:p>
          <a:p>
            <a:pPr marL="342900" indent="-342900">
              <a:buFont typeface="+mj-lt"/>
              <a:buAutoNum type="alphaUcPeriod"/>
            </a:pPr>
            <a:r>
              <a:rPr lang="es-ES" altLang="en-US" sz="1600">
                <a:sym typeface="+mn-ea"/>
              </a:rPr>
              <a:t>F, V, F, F, V, V, F</a:t>
            </a:r>
            <a:r>
              <a:rPr lang="es-ES" altLang="en-US" sz="1600"/>
              <a:t> </a:t>
            </a:r>
            <a:endParaRPr lang="es-ES" altLang="en-US" sz="1600"/>
          </a:p>
          <a:p>
            <a:pPr marL="342900" indent="-342900">
              <a:buFont typeface="+mj-lt"/>
              <a:buAutoNum type="alphaUcPeriod"/>
            </a:pPr>
            <a:r>
              <a:rPr lang="es-ES" altLang="en-US" sz="1600">
                <a:sym typeface="+mn-ea"/>
              </a:rPr>
              <a:t>F, V, F, V, F, V, F</a:t>
            </a:r>
            <a:endParaRPr lang="es-ES" altLang="en-US" sz="160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Caso clínico #1</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22730"/>
            <a:ext cx="10515600" cy="4654550"/>
          </a:xfrm>
        </p:spPr>
        <p:txBody>
          <a:bodyPr>
            <a:normAutofit fontScale="70000"/>
          </a:bodyPr>
          <a:p>
            <a:pPr marL="0" indent="0" algn="just">
              <a:buNone/>
            </a:pPr>
            <a:r>
              <a:rPr lang="es-ES" altLang="en-US">
                <a:latin typeface="Arial" panose="020B0604020202020204" pitchFamily="34" charset="0"/>
                <a:cs typeface="Arial" panose="020B0604020202020204" pitchFamily="34" charset="0"/>
              </a:rPr>
              <a:t>Paciente femenina de 27 años acude a consulta para rehabilitación. Al examen intraoral se observa ausencia de 22 y 23, los cuales perdió debido a caries dental. Presenta coloración oscura de 21, obturación MOD de 24. Al examen radiográfico de la zona se observa TPR en 21 y 25 correctamente obturados y sin rarefacción apical. Según el caso, responda:</a:t>
            </a:r>
            <a:endParaRPr lang="es-ES" altLang="en-US">
              <a:latin typeface="Arial" panose="020B0604020202020204" pitchFamily="34" charset="0"/>
              <a:cs typeface="Arial" panose="020B0604020202020204" pitchFamily="34" charset="0"/>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Clasifique d</a:t>
            </a:r>
            <a:r>
              <a:rPr lang="en-US">
                <a:latin typeface="Arial" panose="020B0604020202020204" pitchFamily="34" charset="0"/>
                <a:cs typeface="Arial" panose="020B0604020202020204" pitchFamily="34" charset="0"/>
                <a:sym typeface="+mn-ea"/>
              </a:rPr>
              <a:t>e acuerdo con la ubicación del puente</a:t>
            </a:r>
            <a:r>
              <a:rPr lang="es-ES" altLang="en-US">
                <a:latin typeface="Arial" panose="020B0604020202020204" pitchFamily="34" charset="0"/>
                <a:cs typeface="Arial" panose="020B0604020202020204" pitchFamily="34" charset="0"/>
                <a:sym typeface="+mn-ea"/>
              </a:rPr>
              <a:t> fijo</a:t>
            </a:r>
            <a:r>
              <a:rPr lang="en-US">
                <a:latin typeface="Arial" panose="020B0604020202020204" pitchFamily="34" charset="0"/>
                <a:cs typeface="Arial" panose="020B0604020202020204" pitchFamily="34" charset="0"/>
                <a:sym typeface="+mn-ea"/>
              </a:rPr>
              <a:t> en el ar</a:t>
            </a:r>
            <a:r>
              <a:rPr lang="es-ES" altLang="en-US">
                <a:latin typeface="Arial" panose="020B0604020202020204" pitchFamily="34" charset="0"/>
                <a:cs typeface="Arial" panose="020B0604020202020204" pitchFamily="34" charset="0"/>
                <a:sym typeface="+mn-ea"/>
              </a:rPr>
              <a:t>co.</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atin typeface="Arial" panose="020B0604020202020204" pitchFamily="34" charset="0"/>
                <a:cs typeface="Arial" panose="020B0604020202020204" pitchFamily="34" charset="0"/>
                <a:sym typeface="+mn-ea"/>
              </a:rPr>
              <a:t>Cómo clasificaría teniendo en cuenta la </a:t>
            </a:r>
            <a:r>
              <a:rPr lang="en-US">
                <a:latin typeface="Arial" panose="020B0604020202020204" pitchFamily="34" charset="0"/>
                <a:cs typeface="Arial" panose="020B0604020202020204" pitchFamily="34" charset="0"/>
                <a:sym typeface="+mn-ea"/>
              </a:rPr>
              <a:t>forma de unión o conexión de</a:t>
            </a:r>
            <a:r>
              <a:rPr lang="es-ES" altLang="en-US">
                <a:latin typeface="Arial" panose="020B0604020202020204" pitchFamily="34" charset="0"/>
                <a:cs typeface="Arial" panose="020B0604020202020204" pitchFamily="34" charset="0"/>
                <a:sym typeface="+mn-ea"/>
              </a:rPr>
              <a:t> los pónticos a los retenedores?</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atin typeface="Arial" panose="020B0604020202020204" pitchFamily="34" charset="0"/>
                <a:cs typeface="Arial" panose="020B0604020202020204" pitchFamily="34" charset="0"/>
                <a:sym typeface="+mn-ea"/>
              </a:rPr>
              <a:t>Según la combinación, cómo se clasifica este puente fijo?</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Cómo usted rehabilitaría este caso? Qué dientes usted utilizaría como pilares y por qué? </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Qué retenedores usted seleccionaría para cada pilar? Diga su forma de retención.</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 Explique el protocolo a seguir para la confección de una preparación intrarradicular.</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Cómo usted realizaría la retracción gingival en este caso?</a:t>
            </a: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sz="3200">
                <a:latin typeface="Arial" panose="020B0604020202020204" pitchFamily="34" charset="0"/>
                <a:cs typeface="Arial" panose="020B0604020202020204" pitchFamily="34" charset="0"/>
                <a:sym typeface="+mn-ea"/>
              </a:rPr>
              <a:t>Elementos constitutivos de una prótesis parcial fija</a:t>
            </a:r>
            <a:endParaRPr lang="en-US" sz="3200">
              <a:latin typeface="Arial" panose="020B0604020202020204" pitchFamily="34" charset="0"/>
              <a:cs typeface="Arial" panose="020B0604020202020204" pitchFamily="34" charset="0"/>
              <a:sym typeface="+mn-ea"/>
            </a:endParaRPr>
          </a:p>
        </p:txBody>
      </p:sp>
      <p:sp>
        <p:nvSpPr>
          <p:cNvPr id="3" name="Content Placeholder 2"/>
          <p:cNvSpPr>
            <a:spLocks noGrp="1"/>
          </p:cNvSpPr>
          <p:nvPr>
            <p:ph sz="half" idx="1"/>
          </p:nvPr>
        </p:nvSpPr>
        <p:spPr>
          <a:xfrm>
            <a:off x="779780" y="1825625"/>
            <a:ext cx="5181600" cy="4351338"/>
          </a:xfrm>
        </p:spPr>
        <p:txBody>
          <a:bodyPr/>
          <a:p>
            <a:pPr marL="0" indent="0">
              <a:buNone/>
            </a:pPr>
            <a:r>
              <a:rPr lang="en-US" sz="2400">
                <a:latin typeface="Arial" panose="020B0604020202020204" pitchFamily="34" charset="0"/>
                <a:cs typeface="Arial" panose="020B0604020202020204" pitchFamily="34" charset="0"/>
              </a:rPr>
              <a:t>1. Retenedores</a:t>
            </a:r>
            <a:endParaRPr lang="en-US" sz="24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2. Conectores</a:t>
            </a:r>
            <a:endParaRPr lang="en-US" sz="24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3. Póntico o diente artificial</a:t>
            </a:r>
            <a:endParaRPr lang="en-US" sz="24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4. Diente pilar </a:t>
            </a:r>
            <a:r>
              <a:rPr lang="es-ES" altLang="en-US" sz="2400">
                <a:latin typeface="Arial" panose="020B0604020202020204" pitchFamily="34" charset="0"/>
                <a:cs typeface="Arial" panose="020B0604020202020204" pitchFamily="34" charset="0"/>
              </a:rPr>
              <a:t>o de soporte</a:t>
            </a:r>
            <a:endParaRPr lang="es-ES" altLang="en-US" sz="2400">
              <a:latin typeface="Arial" panose="020B0604020202020204" pitchFamily="34" charset="0"/>
              <a:cs typeface="Arial" panose="020B0604020202020204" pitchFamily="34" charset="0"/>
            </a:endParaRPr>
          </a:p>
        </p:txBody>
      </p:sp>
      <p:pic>
        <p:nvPicPr>
          <p:cNvPr id="11" name="Content Placeholder 10"/>
          <p:cNvPicPr>
            <a:picLocks noChangeAspect="1"/>
          </p:cNvPicPr>
          <p:nvPr>
            <p:ph sz="half" idx="2"/>
          </p:nvPr>
        </p:nvPicPr>
        <p:blipFill>
          <a:blip r:embed="rId1"/>
          <a:srcRect l="43099" t="42969" r="31742" b="25208"/>
          <a:stretch>
            <a:fillRect/>
          </a:stretch>
        </p:blipFill>
        <p:spPr>
          <a:xfrm>
            <a:off x="4895215" y="2527300"/>
            <a:ext cx="7131685" cy="4009390"/>
          </a:xfrm>
          <a:prstGeom prst="rect">
            <a:avLst/>
          </a:prstGeom>
        </p:spPr>
      </p:pic>
      <p:sp>
        <p:nvSpPr>
          <p:cNvPr id="12" name="Text Box 11"/>
          <p:cNvSpPr txBox="1"/>
          <p:nvPr/>
        </p:nvSpPr>
        <p:spPr>
          <a:xfrm>
            <a:off x="6154420" y="3012440"/>
            <a:ext cx="380365" cy="521970"/>
          </a:xfrm>
          <a:prstGeom prst="rect">
            <a:avLst/>
          </a:prstGeom>
          <a:noFill/>
        </p:spPr>
        <p:txBody>
          <a:bodyPr wrap="none" rtlCol="0">
            <a:spAutoFit/>
          </a:bodyPr>
          <a:p>
            <a:r>
              <a:rPr lang="es-ES" altLang="en-US" sz="2800" b="1">
                <a:latin typeface="Arial" panose="020B0604020202020204" pitchFamily="34" charset="0"/>
                <a:cs typeface="Arial" panose="020B0604020202020204" pitchFamily="34" charset="0"/>
              </a:rPr>
              <a:t>1</a:t>
            </a:r>
            <a:endParaRPr lang="es-ES" altLang="en-US" sz="2800" b="1">
              <a:latin typeface="Arial" panose="020B0604020202020204" pitchFamily="34" charset="0"/>
              <a:cs typeface="Arial" panose="020B0604020202020204" pitchFamily="34" charset="0"/>
            </a:endParaRPr>
          </a:p>
        </p:txBody>
      </p:sp>
      <p:sp>
        <p:nvSpPr>
          <p:cNvPr id="13" name="Text Box 12"/>
          <p:cNvSpPr txBox="1"/>
          <p:nvPr/>
        </p:nvSpPr>
        <p:spPr>
          <a:xfrm>
            <a:off x="7136765" y="4512310"/>
            <a:ext cx="380365" cy="521970"/>
          </a:xfrm>
          <a:prstGeom prst="rect">
            <a:avLst/>
          </a:prstGeom>
          <a:noFill/>
        </p:spPr>
        <p:txBody>
          <a:bodyPr wrap="none" rtlCol="0">
            <a:spAutoFit/>
          </a:bodyPr>
          <a:p>
            <a:r>
              <a:rPr lang="es-ES" altLang="en-US" sz="2800" b="1">
                <a:latin typeface="Arial" panose="020B0604020202020204" pitchFamily="34" charset="0"/>
                <a:cs typeface="Arial" panose="020B0604020202020204" pitchFamily="34" charset="0"/>
              </a:rPr>
              <a:t>2</a:t>
            </a:r>
            <a:endParaRPr lang="es-ES" altLang="en-US" sz="2800" b="1">
              <a:latin typeface="Arial" panose="020B0604020202020204" pitchFamily="34" charset="0"/>
              <a:cs typeface="Arial" panose="020B0604020202020204" pitchFamily="34" charset="0"/>
            </a:endParaRPr>
          </a:p>
        </p:txBody>
      </p:sp>
      <p:sp>
        <p:nvSpPr>
          <p:cNvPr id="14" name="Text Box 13"/>
          <p:cNvSpPr txBox="1"/>
          <p:nvPr/>
        </p:nvSpPr>
        <p:spPr>
          <a:xfrm>
            <a:off x="7722235" y="3186430"/>
            <a:ext cx="408940" cy="583565"/>
          </a:xfrm>
          <a:prstGeom prst="rect">
            <a:avLst/>
          </a:prstGeom>
          <a:noFill/>
        </p:spPr>
        <p:txBody>
          <a:bodyPr wrap="none" rtlCol="0">
            <a:spAutoFit/>
          </a:bodyPr>
          <a:p>
            <a:r>
              <a:rPr lang="es-ES" altLang="en-US" sz="3200" b="1">
                <a:latin typeface="Arial" panose="020B0604020202020204" pitchFamily="34" charset="0"/>
                <a:cs typeface="Arial" panose="020B0604020202020204" pitchFamily="34" charset="0"/>
              </a:rPr>
              <a:t>3</a:t>
            </a:r>
            <a:endParaRPr lang="es-ES" altLang="en-US" sz="3200" b="1">
              <a:latin typeface="Arial" panose="020B0604020202020204" pitchFamily="34" charset="0"/>
              <a:cs typeface="Arial" panose="020B0604020202020204" pitchFamily="34" charset="0"/>
            </a:endParaRPr>
          </a:p>
        </p:txBody>
      </p:sp>
      <p:sp>
        <p:nvSpPr>
          <p:cNvPr id="15" name="Text Box 14"/>
          <p:cNvSpPr txBox="1"/>
          <p:nvPr/>
        </p:nvSpPr>
        <p:spPr>
          <a:xfrm>
            <a:off x="6154420" y="3973195"/>
            <a:ext cx="380365" cy="521970"/>
          </a:xfrm>
          <a:prstGeom prst="rect">
            <a:avLst/>
          </a:prstGeom>
          <a:noFill/>
        </p:spPr>
        <p:txBody>
          <a:bodyPr wrap="none" rtlCol="0">
            <a:spAutoFit/>
          </a:bodyPr>
          <a:p>
            <a:r>
              <a:rPr lang="es-ES" altLang="en-US" sz="2800" b="1">
                <a:latin typeface="Arial" panose="020B0604020202020204" pitchFamily="34" charset="0"/>
                <a:cs typeface="Arial" panose="020B0604020202020204" pitchFamily="34" charset="0"/>
              </a:rPr>
              <a:t>4</a:t>
            </a:r>
            <a:endParaRPr lang="es-ES" altLang="en-US" sz="2800" b="1">
              <a:latin typeface="Arial" panose="020B0604020202020204" pitchFamily="34" charset="0"/>
              <a:cs typeface="Arial" panose="020B0604020202020204" pitchFamily="34" charset="0"/>
            </a:endParaRPr>
          </a:p>
        </p:txBody>
      </p:sp>
      <p:sp>
        <p:nvSpPr>
          <p:cNvPr id="17" name="Text Box 16"/>
          <p:cNvSpPr txBox="1"/>
          <p:nvPr/>
        </p:nvSpPr>
        <p:spPr>
          <a:xfrm>
            <a:off x="9859645" y="4041775"/>
            <a:ext cx="380365" cy="521970"/>
          </a:xfrm>
          <a:prstGeom prst="rect">
            <a:avLst/>
          </a:prstGeom>
          <a:noFill/>
        </p:spPr>
        <p:txBody>
          <a:bodyPr wrap="none" rtlCol="0">
            <a:spAutoFit/>
          </a:bodyPr>
          <a:p>
            <a:r>
              <a:rPr lang="es-ES" altLang="en-US" sz="2800" b="1">
                <a:latin typeface="Arial" panose="020B0604020202020204" pitchFamily="34" charset="0"/>
                <a:cs typeface="Arial" panose="020B0604020202020204" pitchFamily="34" charset="0"/>
              </a:rPr>
              <a:t>4</a:t>
            </a:r>
            <a:endParaRPr lang="es-ES" altLang="en-US" sz="2800" b="1">
              <a:latin typeface="Arial" panose="020B0604020202020204" pitchFamily="34" charset="0"/>
              <a:cs typeface="Arial" panose="020B0604020202020204" pitchFamily="34" charset="0"/>
            </a:endParaRPr>
          </a:p>
        </p:txBody>
      </p:sp>
      <p:sp>
        <p:nvSpPr>
          <p:cNvPr id="20" name="Text Box 19"/>
          <p:cNvSpPr txBox="1"/>
          <p:nvPr/>
        </p:nvSpPr>
        <p:spPr>
          <a:xfrm>
            <a:off x="9801225" y="2891155"/>
            <a:ext cx="380365" cy="521970"/>
          </a:xfrm>
          <a:prstGeom prst="rect">
            <a:avLst/>
          </a:prstGeom>
          <a:noFill/>
        </p:spPr>
        <p:txBody>
          <a:bodyPr wrap="none" rtlCol="0">
            <a:spAutoFit/>
          </a:bodyPr>
          <a:p>
            <a:r>
              <a:rPr lang="es-ES" altLang="en-US" sz="2800" b="1">
                <a:latin typeface="Arial" panose="020B0604020202020204" pitchFamily="34" charset="0"/>
                <a:cs typeface="Arial" panose="020B0604020202020204" pitchFamily="34" charset="0"/>
              </a:rPr>
              <a:t>1</a:t>
            </a:r>
            <a:endParaRPr lang="es-ES" altLang="en-US" sz="2800" b="1">
              <a:latin typeface="Arial" panose="020B0604020202020204" pitchFamily="34" charset="0"/>
              <a:cs typeface="Arial" panose="020B0604020202020204" pitchFamily="34" charset="0"/>
            </a:endParaRPr>
          </a:p>
        </p:txBody>
      </p:sp>
      <p:sp>
        <p:nvSpPr>
          <p:cNvPr id="22" name="Text Box 21"/>
          <p:cNvSpPr txBox="1"/>
          <p:nvPr/>
        </p:nvSpPr>
        <p:spPr>
          <a:xfrm>
            <a:off x="8432165" y="4551680"/>
            <a:ext cx="380365" cy="521970"/>
          </a:xfrm>
          <a:prstGeom prst="rect">
            <a:avLst/>
          </a:prstGeom>
          <a:noFill/>
        </p:spPr>
        <p:txBody>
          <a:bodyPr wrap="none" rtlCol="0">
            <a:spAutoFit/>
          </a:bodyPr>
          <a:p>
            <a:r>
              <a:rPr lang="es-ES" altLang="en-US" sz="2800" b="1">
                <a:latin typeface="Arial" panose="020B0604020202020204" pitchFamily="34" charset="0"/>
                <a:cs typeface="Arial" panose="020B0604020202020204" pitchFamily="34" charset="0"/>
              </a:rPr>
              <a:t>2</a:t>
            </a:r>
            <a:endParaRPr lang="es-ES" altLang="en-US" sz="2800" b="1">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fontScale="70000"/>
          </a:bodyPr>
          <a:p>
            <a:pPr marL="0" indent="0" algn="just">
              <a:buNone/>
            </a:pPr>
            <a:r>
              <a:rPr lang="es-ES" altLang="en-US">
                <a:latin typeface="Arial" panose="020B0604020202020204" pitchFamily="34" charset="0"/>
                <a:cs typeface="Arial" panose="020B0604020202020204" pitchFamily="34" charset="0"/>
              </a:rPr>
              <a:t>Paciente masculino de 22 años acude a consulta por traumatismo dentoalveolar en dientes 11 y 21. </a:t>
            </a:r>
            <a:r>
              <a:rPr lang="es-ES" altLang="en-US">
                <a:latin typeface="Arial" panose="020B0604020202020204" pitchFamily="34" charset="0"/>
                <a:cs typeface="Arial" panose="020B0604020202020204" pitchFamily="34" charset="0"/>
                <a:sym typeface="+mn-ea"/>
              </a:rPr>
              <a:t> Al examen radiográfico se observa buena configuración radicular, sin fractura.</a:t>
            </a:r>
            <a:r>
              <a:rPr lang="es-ES" altLang="en-US">
                <a:latin typeface="Arial" panose="020B0604020202020204" pitchFamily="34" charset="0"/>
                <a:cs typeface="Arial" panose="020B0604020202020204" pitchFamily="34" charset="0"/>
              </a:rPr>
              <a:t> Al examen intraoral el diente 11 presenta fractura no complicada de corona, extensa, que involucra esmalte y dentina; el diente 21 presenta fractura complicada de corona que involucra esmalte, dentina y pulpa; pruebas eléctrica y térmica positiva, percusión negativa. Se decide rehabilitar mediante prótesis parcial fija.</a:t>
            </a:r>
            <a:endParaRPr lang="es-ES" altLang="en-US">
              <a:latin typeface="Arial" panose="020B0604020202020204" pitchFamily="34" charset="0"/>
              <a:cs typeface="Arial" panose="020B0604020202020204" pitchFamily="34" charset="0"/>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Clasifique d</a:t>
            </a:r>
            <a:r>
              <a:rPr lang="en-US">
                <a:latin typeface="Arial" panose="020B0604020202020204" pitchFamily="34" charset="0"/>
                <a:cs typeface="Arial" panose="020B0604020202020204" pitchFamily="34" charset="0"/>
                <a:sym typeface="+mn-ea"/>
              </a:rPr>
              <a:t>e acuerdo con la ubicación del puente</a:t>
            </a:r>
            <a:r>
              <a:rPr lang="es-ES" altLang="en-US">
                <a:latin typeface="Arial" panose="020B0604020202020204" pitchFamily="34" charset="0"/>
                <a:cs typeface="Arial" panose="020B0604020202020204" pitchFamily="34" charset="0"/>
                <a:sym typeface="+mn-ea"/>
              </a:rPr>
              <a:t> fijo</a:t>
            </a:r>
            <a:r>
              <a:rPr lang="en-US">
                <a:latin typeface="Arial" panose="020B0604020202020204" pitchFamily="34" charset="0"/>
                <a:cs typeface="Arial" panose="020B0604020202020204" pitchFamily="34" charset="0"/>
                <a:sym typeface="+mn-ea"/>
              </a:rPr>
              <a:t> en el ar</a:t>
            </a:r>
            <a:r>
              <a:rPr lang="es-ES" altLang="en-US">
                <a:latin typeface="Arial" panose="020B0604020202020204" pitchFamily="34" charset="0"/>
                <a:cs typeface="Arial" panose="020B0604020202020204" pitchFamily="34" charset="0"/>
                <a:sym typeface="+mn-ea"/>
              </a:rPr>
              <a:t>co.</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Cómo usted rehabilitaría este caso? Argumente.</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Qué retenedores usted seleccionaría para cada pilar? Diga su forma de retención.</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Qué técnica de obturación de conducto usted utilizaría para este caso?</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Explique el protocolo a seguir para la confección de una preparación intrarradicular.</a:t>
            </a:r>
            <a:endParaRPr lang="es-ES" altLang="en-US">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a:latin typeface="Arial" panose="020B0604020202020204" pitchFamily="34" charset="0"/>
                <a:cs typeface="Arial" panose="020B0604020202020204" pitchFamily="34" charset="0"/>
                <a:sym typeface="+mn-ea"/>
              </a:rPr>
              <a:t>Cómo usted realizaría la retracción gingival en este caso?</a:t>
            </a:r>
            <a:endParaRPr lang="es-ES" altLang="en-US">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Caso clínico #2</a:t>
            </a: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19100" y="1296035"/>
            <a:ext cx="8336280" cy="5062855"/>
          </a:xfrm>
        </p:spPr>
        <p:txBody>
          <a:bodyPr/>
          <a:p>
            <a:pPr marL="0" indent="0" algn="just">
              <a:buNone/>
            </a:pPr>
            <a:r>
              <a:rPr lang="es-ES" altLang="en-US" sz="1800">
                <a:latin typeface="Arial" panose="020B0604020202020204" pitchFamily="34" charset="0"/>
                <a:cs typeface="Arial" panose="020B0604020202020204" pitchFamily="34" charset="0"/>
                <a:sym typeface="+mn-ea"/>
              </a:rPr>
              <a:t>Paciente femenina de 63 años acude a consulta para rehabilitación de 14 mediante prótesis parcial fija. Refiere que hace 5 años es portadora de una corona con espiga en dicho diente que se le ha desalojado en varias ocasiones. Al examinar la corona con espiga se observa un perno muy fino y corto. Al explorar el conducto superficialmente se detecta ausencia de abocardado. Al examen radiográfico se observan conductos adecuadamente obturados, con ausencia de proceso pericapical. Se decide confeccionar nueva restauración intrarradicular.</a:t>
            </a:r>
            <a:endParaRPr lang="es-ES" altLang="en-US" sz="1800">
              <a:latin typeface="Arial" panose="020B0604020202020204" pitchFamily="34" charset="0"/>
              <a:cs typeface="Arial" panose="020B0604020202020204" pitchFamily="34" charset="0"/>
            </a:endParaRPr>
          </a:p>
          <a:p>
            <a:pPr marL="514350" indent="-514350" algn="just">
              <a:buFont typeface="+mj-lt"/>
              <a:buAutoNum type="alphaLcParenR"/>
            </a:pPr>
            <a:r>
              <a:rPr lang="es-ES" sz="1800">
                <a:latin typeface="Arial" panose="020B0604020202020204" pitchFamily="34" charset="0"/>
                <a:cs typeface="Arial" panose="020B0604020202020204" pitchFamily="34" charset="0"/>
                <a:sym typeface="+mn-ea"/>
              </a:rPr>
              <a:t>Qué técnica radiográfica usted considera que se indicó para la exploración radiográfica?</a:t>
            </a:r>
            <a:endParaRPr lang="es-ES" sz="1800">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sz="1800">
                <a:latin typeface="Arial" panose="020B0604020202020204" pitchFamily="34" charset="0"/>
                <a:cs typeface="Arial" panose="020B0604020202020204" pitchFamily="34" charset="0"/>
                <a:sym typeface="+mn-ea"/>
              </a:rPr>
              <a:t>Qué factores usted cree que contribuyeron al fallo de la rehabilitación previa?</a:t>
            </a:r>
            <a:endParaRPr lang="es-ES" altLang="en-US" sz="1800">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sz="1800">
                <a:latin typeface="Arial" panose="020B0604020202020204" pitchFamily="34" charset="0"/>
                <a:cs typeface="Arial" panose="020B0604020202020204" pitchFamily="34" charset="0"/>
                <a:sym typeface="+mn-ea"/>
              </a:rPr>
              <a:t>Cómo usted lograría cumplir con los principios de resistencia y retención en este caso? </a:t>
            </a:r>
            <a:endParaRPr lang="es-ES" altLang="en-US" sz="1800">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sz="1800">
                <a:latin typeface="Arial" panose="020B0604020202020204" pitchFamily="34" charset="0"/>
                <a:cs typeface="Arial" panose="020B0604020202020204" pitchFamily="34" charset="0"/>
                <a:sym typeface="+mn-ea"/>
              </a:rPr>
              <a:t>Explique el protocolo a seguir para la confección de una preparación intrarradicular.</a:t>
            </a:r>
            <a:endParaRPr lang="es-ES" altLang="en-US" sz="1800">
              <a:latin typeface="Arial" panose="020B0604020202020204" pitchFamily="34" charset="0"/>
              <a:cs typeface="Arial" panose="020B0604020202020204" pitchFamily="34" charset="0"/>
              <a:sym typeface="+mn-ea"/>
            </a:endParaRPr>
          </a:p>
          <a:p>
            <a:pPr marL="514350" indent="-514350" algn="just">
              <a:buFont typeface="+mj-lt"/>
              <a:buAutoNum type="alphaLcParenR"/>
            </a:pPr>
            <a:r>
              <a:rPr lang="es-ES" altLang="en-US" sz="1800">
                <a:latin typeface="Arial" panose="020B0604020202020204" pitchFamily="34" charset="0"/>
                <a:cs typeface="Arial" panose="020B0604020202020204" pitchFamily="34" charset="0"/>
                <a:sym typeface="+mn-ea"/>
              </a:rPr>
              <a:t>Cómo usted realizaría la retracción gingival en este caso?</a:t>
            </a:r>
            <a:endParaRPr lang="es-ES" altLang="en-US" sz="1800">
              <a:latin typeface="Arial" panose="020B0604020202020204" pitchFamily="34" charset="0"/>
              <a:cs typeface="Arial" panose="020B0604020202020204" pitchFamily="34" charset="0"/>
            </a:endParaRPr>
          </a:p>
          <a:p>
            <a:endParaRPr lang="es-ES" altLang="en-US" sz="1800">
              <a:latin typeface="Arial" panose="020B0604020202020204" pitchFamily="34" charset="0"/>
              <a:cs typeface="Arial" panose="020B0604020202020204" pitchFamily="34" charset="0"/>
            </a:endParaRPr>
          </a:p>
        </p:txBody>
      </p:sp>
      <p:pic>
        <p:nvPicPr>
          <p:cNvPr id="14338" name="Picture 5" descr="IMG-20250604-WA0012"/>
          <p:cNvPicPr>
            <a:picLocks noChangeAspect="1"/>
          </p:cNvPicPr>
          <p:nvPr/>
        </p:nvPicPr>
        <p:blipFill>
          <a:blip r:embed="rId1"/>
          <a:srcRect b="40092"/>
          <a:stretch>
            <a:fillRect/>
          </a:stretch>
        </p:blipFill>
        <p:spPr>
          <a:xfrm>
            <a:off x="8997950" y="1393825"/>
            <a:ext cx="3058160" cy="3814445"/>
          </a:xfrm>
          <a:prstGeom prst="rect">
            <a:avLst/>
          </a:prstGeom>
          <a:noFill/>
          <a:ln w="9525">
            <a:noFill/>
          </a:ln>
        </p:spPr>
      </p:pic>
      <p:sp>
        <p:nvSpPr>
          <p:cNvPr id="4" name="Title 3"/>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Caso clínico #3</a:t>
            </a: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s-ES" altLang="en-US">
                <a:latin typeface="Arial" panose="020B0604020202020204" pitchFamily="34" charset="0"/>
                <a:cs typeface="Arial" panose="020B0604020202020204" pitchFamily="34" charset="0"/>
              </a:rPr>
              <a:t>Clasificación de la prótesis parcial fija</a:t>
            </a:r>
            <a:endParaRPr lang="es-ES" altLang="en-US">
              <a:latin typeface="Arial" panose="020B0604020202020204" pitchFamily="34" charset="0"/>
              <a:cs typeface="Arial" panose="020B0604020202020204" pitchFamily="34" charset="0"/>
            </a:endParaRPr>
          </a:p>
        </p:txBody>
      </p:sp>
      <p:pic>
        <p:nvPicPr>
          <p:cNvPr id="4" name="Imagen 1"/>
          <p:cNvPicPr>
            <a:picLocks noChangeAspect="1"/>
          </p:cNvPicPr>
          <p:nvPr>
            <p:ph sz="half" idx="2"/>
          </p:nvPr>
        </p:nvPicPr>
        <p:blipFill>
          <a:blip r:embed="rId1">
            <a:extLst>
              <a:ext uri="{28A0092B-C50C-407E-A947-70E740481C1C}">
                <a14:useLocalDpi xmlns:a14="http://schemas.microsoft.com/office/drawing/2010/main" val="0"/>
              </a:ext>
            </a:extLst>
          </a:blip>
          <a:srcRect l="66299" t="40446" r="12799" b="27241"/>
          <a:stretch>
            <a:fillRect/>
          </a:stretch>
        </p:blipFill>
        <p:spPr>
          <a:xfrm rot="10800000">
            <a:off x="6430010" y="2617470"/>
            <a:ext cx="5761990" cy="3212465"/>
          </a:xfrm>
          <a:prstGeom prst="rect">
            <a:avLst/>
          </a:prstGeom>
        </p:spPr>
      </p:pic>
      <p:pic>
        <p:nvPicPr>
          <p:cNvPr id="5" name="Imagen 3"/>
          <p:cNvPicPr>
            <a:picLocks noChangeAspect="1"/>
          </p:cNvPicPr>
          <p:nvPr/>
        </p:nvPicPr>
        <p:blipFill>
          <a:blip r:embed="rId2">
            <a:extLst>
              <a:ext uri="{28A0092B-C50C-407E-A947-70E740481C1C}">
                <a14:useLocalDpi xmlns:a14="http://schemas.microsoft.com/office/drawing/2010/main" val="0"/>
              </a:ext>
            </a:extLst>
          </a:blip>
          <a:srcRect l="37726" t="43911" r="41370" b="37393"/>
          <a:stretch>
            <a:fillRect/>
          </a:stretch>
        </p:blipFill>
        <p:spPr>
          <a:xfrm rot="10800000">
            <a:off x="178435" y="2778125"/>
            <a:ext cx="5810885" cy="2905760"/>
          </a:xfrm>
          <a:prstGeom prst="rect">
            <a:avLst/>
          </a:prstGeom>
        </p:spPr>
      </p:pic>
      <p:sp>
        <p:nvSpPr>
          <p:cNvPr id="6" name="Text Box 5"/>
          <p:cNvSpPr txBox="1"/>
          <p:nvPr/>
        </p:nvSpPr>
        <p:spPr>
          <a:xfrm>
            <a:off x="7971790" y="1973580"/>
            <a:ext cx="2178050" cy="521970"/>
          </a:xfrm>
          <a:prstGeom prst="rect">
            <a:avLst/>
          </a:prstGeom>
          <a:noFill/>
        </p:spPr>
        <p:txBody>
          <a:bodyPr wrap="none" rtlCol="0" anchor="t">
            <a:spAutoFit/>
          </a:bodyPr>
          <a:p>
            <a:r>
              <a:rPr lang="es-ES" altLang="en-US" sz="2800">
                <a:latin typeface="Arial" panose="020B0604020202020204" pitchFamily="34" charset="0"/>
                <a:cs typeface="Arial" panose="020B0604020202020204" pitchFamily="34" charset="0"/>
                <a:sym typeface="+mn-ea"/>
              </a:rPr>
              <a:t>puentes fijos</a:t>
            </a:r>
            <a:endParaRPr lang="es-ES" altLang="en-US" sz="2800">
              <a:latin typeface="Arial" panose="020B0604020202020204" pitchFamily="34" charset="0"/>
              <a:cs typeface="Arial" panose="020B0604020202020204" pitchFamily="34" charset="0"/>
              <a:sym typeface="+mn-ea"/>
            </a:endParaRPr>
          </a:p>
        </p:txBody>
      </p:sp>
      <p:sp>
        <p:nvSpPr>
          <p:cNvPr id="7" name="Text Box 6"/>
          <p:cNvSpPr txBox="1"/>
          <p:nvPr/>
        </p:nvSpPr>
        <p:spPr>
          <a:xfrm>
            <a:off x="838200" y="1973580"/>
            <a:ext cx="4467225" cy="521970"/>
          </a:xfrm>
          <a:prstGeom prst="rect">
            <a:avLst/>
          </a:prstGeom>
          <a:noFill/>
        </p:spPr>
        <p:txBody>
          <a:bodyPr wrap="none" rtlCol="0" anchor="t">
            <a:spAutoFit/>
          </a:bodyPr>
          <a:p>
            <a:pPr marL="0" indent="0">
              <a:buNone/>
            </a:pPr>
            <a:r>
              <a:rPr lang="es-ES" altLang="en-US" sz="2800">
                <a:latin typeface="Arial" panose="020B0604020202020204" pitchFamily="34" charset="0"/>
                <a:cs typeface="Arial" panose="020B0604020202020204" pitchFamily="34" charset="0"/>
                <a:sym typeface="+mn-ea"/>
              </a:rPr>
              <a:t>restauraciones individuales</a:t>
            </a:r>
            <a:endParaRPr lang="es-ES" altLang="en-US" sz="2800">
              <a:latin typeface="Arial" panose="020B0604020202020204" pitchFamily="34" charset="0"/>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pPr algn="ctr"/>
            <a:r>
              <a:rPr lang="es-ES" altLang="en-US">
                <a:latin typeface="Arial" panose="020B0604020202020204" pitchFamily="34" charset="0"/>
                <a:cs typeface="Arial" panose="020B0604020202020204" pitchFamily="34" charset="0"/>
                <a:sym typeface="+mn-ea"/>
              </a:rPr>
              <a:t>Clasificación de la prótesis parcial fija</a:t>
            </a:r>
            <a:endParaRPr lang="en-US"/>
          </a:p>
        </p:txBody>
      </p:sp>
      <p:sp>
        <p:nvSpPr>
          <p:cNvPr id="3" name="Content Placeholder 2"/>
          <p:cNvSpPr>
            <a:spLocks noGrp="1"/>
          </p:cNvSpPr>
          <p:nvPr>
            <p:ph idx="1"/>
          </p:nvPr>
        </p:nvSpPr>
        <p:spPr/>
        <p:txBody>
          <a:bodyPr>
            <a:normAutofit fontScale="90000"/>
          </a:bodyPr>
          <a:p>
            <a:pPr marL="0" indent="0" algn="just">
              <a:buNone/>
            </a:pPr>
            <a:r>
              <a:rPr lang="en-US">
                <a:latin typeface="Arial" panose="020B0604020202020204" pitchFamily="34" charset="0"/>
                <a:cs typeface="Arial" panose="020B0604020202020204" pitchFamily="34" charset="0"/>
              </a:rPr>
              <a:t>De acuerdo con la forma de unión o conexión de</a:t>
            </a:r>
            <a:r>
              <a:rPr lang="es-ES" altLang="en-US">
                <a:latin typeface="Arial" panose="020B0604020202020204" pitchFamily="34" charset="0"/>
                <a:cs typeface="Arial" panose="020B0604020202020204" pitchFamily="34" charset="0"/>
              </a:rPr>
              <a:t>l póntico al retenedor,</a:t>
            </a:r>
            <a:r>
              <a:rPr lang="en-US">
                <a:latin typeface="Arial" panose="020B0604020202020204" pitchFamily="34" charset="0"/>
                <a:cs typeface="Arial" panose="020B0604020202020204" pitchFamily="34" charset="0"/>
              </a:rPr>
              <a:t> </a:t>
            </a:r>
            <a:r>
              <a:rPr lang="es-ES" altLang="en-US">
                <a:latin typeface="Arial" panose="020B0604020202020204" pitchFamily="34" charset="0"/>
                <a:cs typeface="Arial" panose="020B0604020202020204" pitchFamily="34" charset="0"/>
              </a:rPr>
              <a:t>los puentes fijos </a:t>
            </a:r>
            <a:r>
              <a:rPr lang="en-US">
                <a:latin typeface="Arial" panose="020B0604020202020204" pitchFamily="34" charset="0"/>
                <a:cs typeface="Arial" panose="020B0604020202020204" pitchFamily="34" charset="0"/>
              </a:rPr>
              <a:t>puede</a:t>
            </a:r>
            <a:r>
              <a:rPr lang="es-ES" altLang="en-US">
                <a:latin typeface="Arial" panose="020B0604020202020204" pitchFamily="34" charset="0"/>
                <a:cs typeface="Arial" panose="020B0604020202020204" pitchFamily="34" charset="0"/>
              </a:rPr>
              <a:t>n</a:t>
            </a:r>
            <a:r>
              <a:rPr lang="en-US">
                <a:latin typeface="Arial" panose="020B0604020202020204" pitchFamily="34" charset="0"/>
                <a:cs typeface="Arial" panose="020B0604020202020204" pitchFamily="34" charset="0"/>
              </a:rPr>
              <a:t> ser:</a:t>
            </a:r>
            <a:endParaRPr lang="en-US">
              <a:latin typeface="Arial" panose="020B0604020202020204" pitchFamily="34" charset="0"/>
              <a:cs typeface="Arial" panose="020B0604020202020204" pitchFamily="34" charset="0"/>
            </a:endParaRPr>
          </a:p>
          <a:p>
            <a:pPr algn="just"/>
            <a:r>
              <a:rPr lang="en-US" b="1">
                <a:latin typeface="Arial" panose="020B0604020202020204" pitchFamily="34" charset="0"/>
                <a:cs typeface="Arial" panose="020B0604020202020204" pitchFamily="34" charset="0"/>
              </a:rPr>
              <a:t>Puente fijo rígido: </a:t>
            </a:r>
            <a:r>
              <a:rPr lang="en-US">
                <a:latin typeface="Arial" panose="020B0604020202020204" pitchFamily="34" charset="0"/>
                <a:cs typeface="Arial" panose="020B0604020202020204" pitchFamily="34" charset="0"/>
              </a:rPr>
              <a:t>cuando</a:t>
            </a:r>
            <a:r>
              <a:rPr lang="es-ES" altLang="en-US">
                <a:latin typeface="Arial" panose="020B0604020202020204" pitchFamily="34" charset="0"/>
                <a:cs typeface="Arial" panose="020B0604020202020204" pitchFamily="34" charset="0"/>
              </a:rPr>
              <a:t> el póntico </a:t>
            </a:r>
            <a:r>
              <a:rPr lang="en-US">
                <a:latin typeface="Arial" panose="020B0604020202020204" pitchFamily="34" charset="0"/>
                <a:cs typeface="Arial" panose="020B0604020202020204" pitchFamily="34" charset="0"/>
              </a:rPr>
              <a:t>se encuentra rígidamente unido a los dientes pilares e impide el movimiento individual de los mismos.</a:t>
            </a:r>
            <a:endParaRPr lang="en-US">
              <a:latin typeface="Arial" panose="020B0604020202020204" pitchFamily="34" charset="0"/>
              <a:cs typeface="Arial" panose="020B0604020202020204" pitchFamily="34" charset="0"/>
            </a:endParaRPr>
          </a:p>
          <a:p>
            <a:pPr algn="just"/>
            <a:r>
              <a:rPr lang="en-US" b="1">
                <a:latin typeface="Arial" panose="020B0604020202020204" pitchFamily="34" charset="0"/>
                <a:cs typeface="Arial" panose="020B0604020202020204" pitchFamily="34" charset="0"/>
              </a:rPr>
              <a:t>Puente fijo semirrígido: </a:t>
            </a:r>
            <a:r>
              <a:rPr lang="en-US">
                <a:latin typeface="Arial" panose="020B0604020202020204" pitchFamily="34" charset="0"/>
                <a:cs typeface="Arial" panose="020B0604020202020204" pitchFamily="34" charset="0"/>
              </a:rPr>
              <a:t>cuando </a:t>
            </a:r>
            <a:r>
              <a:rPr lang="es-ES" altLang="en-US">
                <a:latin typeface="Arial" panose="020B0604020202020204" pitchFamily="34" charset="0"/>
                <a:cs typeface="Arial" panose="020B0604020202020204" pitchFamily="34" charset="0"/>
              </a:rPr>
              <a:t>el póntico </a:t>
            </a:r>
            <a:r>
              <a:rPr lang="en-US">
                <a:latin typeface="Arial" panose="020B0604020202020204" pitchFamily="34" charset="0"/>
                <a:cs typeface="Arial" panose="020B0604020202020204" pitchFamily="34" charset="0"/>
              </a:rPr>
              <a:t>está unido rígidamente al pilar posterior y establece una conexión no rígida con el diente pilar anterior, lo que permite cierto movimiento individual del diente soporte.</a:t>
            </a:r>
            <a:endParaRPr lang="en-US">
              <a:latin typeface="Arial" panose="020B0604020202020204" pitchFamily="34" charset="0"/>
              <a:cs typeface="Arial" panose="020B0604020202020204" pitchFamily="34" charset="0"/>
            </a:endParaRPr>
          </a:p>
          <a:p>
            <a:pPr algn="just"/>
            <a:r>
              <a:rPr lang="en-US" b="1">
                <a:latin typeface="Arial" panose="020B0604020202020204" pitchFamily="34" charset="0"/>
                <a:cs typeface="Arial" panose="020B0604020202020204" pitchFamily="34" charset="0"/>
              </a:rPr>
              <a:t>Puente fijo voladizo: </a:t>
            </a:r>
            <a:r>
              <a:rPr lang="en-US">
                <a:latin typeface="Arial" panose="020B0604020202020204" pitchFamily="34" charset="0"/>
                <a:cs typeface="Arial" panose="020B0604020202020204" pitchFamily="34" charset="0"/>
              </a:rPr>
              <a:t>cuando </a:t>
            </a:r>
            <a:r>
              <a:rPr lang="es-ES" altLang="en-US">
                <a:latin typeface="Arial" panose="020B0604020202020204" pitchFamily="34" charset="0"/>
                <a:cs typeface="Arial" panose="020B0604020202020204" pitchFamily="34" charset="0"/>
              </a:rPr>
              <a:t>el póntico </a:t>
            </a:r>
            <a:r>
              <a:rPr lang="en-US">
                <a:latin typeface="Arial" panose="020B0604020202020204" pitchFamily="34" charset="0"/>
                <a:cs typeface="Arial" panose="020B0604020202020204" pitchFamily="34" charset="0"/>
              </a:rPr>
              <a:t>se encuentra rígidamente unido por un</a:t>
            </a:r>
            <a:r>
              <a:rPr lang="es-ES" altLang="en-US">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extremo a</a:t>
            </a:r>
            <a:r>
              <a:rPr lang="es-ES" altLang="en-US">
                <a:latin typeface="Arial" panose="020B0604020202020204" pitchFamily="34" charset="0"/>
                <a:cs typeface="Arial" panose="020B0604020202020204" pitchFamily="34" charset="0"/>
              </a:rPr>
              <a:t>l </a:t>
            </a:r>
            <a:r>
              <a:rPr lang="en-US">
                <a:latin typeface="Arial" panose="020B0604020202020204" pitchFamily="34" charset="0"/>
                <a:cs typeface="Arial" panose="020B0604020202020204" pitchFamily="34" charset="0"/>
              </a:rPr>
              <a:t>diente</a:t>
            </a:r>
            <a:r>
              <a:rPr lang="es-ES" altLang="en-US">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soporte y por el otro extremo establece un punto de contacto o de apoyo </a:t>
            </a:r>
            <a:r>
              <a:rPr lang="es-ES" altLang="en-US">
                <a:latin typeface="Arial" panose="020B0604020202020204" pitchFamily="34" charset="0"/>
                <a:cs typeface="Arial" panose="020B0604020202020204" pitchFamily="34" charset="0"/>
              </a:rPr>
              <a:t>con el diente adyacente</a:t>
            </a:r>
            <a:r>
              <a:rPr lang="en-US">
                <a:latin typeface="Arial" panose="020B0604020202020204" pitchFamily="34" charset="0"/>
                <a:cs typeface="Arial" panose="020B0604020202020204" pitchFamily="34" charset="0"/>
              </a:rPr>
              <a:t>. Este tipo de puente se indica excepcionalmente. </a:t>
            </a:r>
            <a:endParaRPr lang="en-US">
              <a:latin typeface="Arial" panose="020B0604020202020204" pitchFamily="34" charset="0"/>
              <a:cs typeface="Arial" panose="020B0604020202020204" pitchFamily="34" charset="0"/>
            </a:endParaRPr>
          </a:p>
          <a:p>
            <a:pPr algn="just"/>
            <a:endParaRPr lang="en-US">
              <a:latin typeface="Arial" panose="020B0604020202020204" pitchFamily="34" charset="0"/>
              <a:cs typeface="Arial" panose="020B0604020202020204" pitchFamily="34" charset="0"/>
            </a:endParaRPr>
          </a:p>
          <a:p>
            <a:pPr marL="0" indent="0" algn="just">
              <a:buNone/>
            </a:pPr>
            <a:endParaRPr lang="en-US">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a:bodyPr>
          <a:p>
            <a:pPr marL="0" indent="0" algn="just">
              <a:buNone/>
            </a:pPr>
            <a:r>
              <a:rPr lang="en-US">
                <a:latin typeface="Arial" panose="020B0604020202020204" pitchFamily="34" charset="0"/>
                <a:cs typeface="Arial" panose="020B0604020202020204" pitchFamily="34" charset="0"/>
                <a:sym typeface="+mn-ea"/>
              </a:rPr>
              <a:t>De acuerdo con la ubicación del puente</a:t>
            </a:r>
            <a:r>
              <a:rPr lang="es-ES" altLang="en-US">
                <a:latin typeface="Arial" panose="020B0604020202020204" pitchFamily="34" charset="0"/>
                <a:cs typeface="Arial" panose="020B0604020202020204" pitchFamily="34" charset="0"/>
                <a:sym typeface="+mn-ea"/>
              </a:rPr>
              <a:t> fijo</a:t>
            </a:r>
            <a:r>
              <a:rPr lang="en-US">
                <a:latin typeface="Arial" panose="020B0604020202020204" pitchFamily="34" charset="0"/>
                <a:cs typeface="Arial" panose="020B0604020202020204" pitchFamily="34" charset="0"/>
                <a:sym typeface="+mn-ea"/>
              </a:rPr>
              <a:t> en el arco</a:t>
            </a:r>
            <a:r>
              <a:rPr lang="es-ES" altLang="en-US">
                <a:latin typeface="Arial" panose="020B0604020202020204" pitchFamily="34" charset="0"/>
                <a:cs typeface="Arial" panose="020B0604020202020204" pitchFamily="34" charset="0"/>
                <a:sym typeface="+mn-ea"/>
              </a:rPr>
              <a:t>:</a:t>
            </a:r>
            <a:endParaRPr lang="es-ES" altLang="en-US">
              <a:latin typeface="Arial" panose="020B0604020202020204" pitchFamily="34" charset="0"/>
              <a:cs typeface="Arial" panose="020B0604020202020204" pitchFamily="34" charset="0"/>
              <a:sym typeface="+mn-ea"/>
            </a:endParaRPr>
          </a:p>
          <a:p>
            <a:pPr algn="just"/>
            <a:r>
              <a:rPr lang="en-US" b="1">
                <a:latin typeface="Arial" panose="020B0604020202020204" pitchFamily="34" charset="0"/>
                <a:cs typeface="Arial" panose="020B0604020202020204" pitchFamily="34" charset="0"/>
                <a:sym typeface="+mn-ea"/>
              </a:rPr>
              <a:t>Puente fijo anterior o labial: </a:t>
            </a:r>
            <a:r>
              <a:rPr lang="en-US">
                <a:latin typeface="Arial" panose="020B0604020202020204" pitchFamily="34" charset="0"/>
                <a:cs typeface="Arial" panose="020B0604020202020204" pitchFamily="34" charset="0"/>
                <a:sym typeface="+mn-ea"/>
              </a:rPr>
              <a:t>ocupa la región de los incisivos y caninos. Puede ser unilateral o bilateral si rebasa la línea media.</a:t>
            </a:r>
            <a:endParaRPr lang="en-US">
              <a:latin typeface="Arial" panose="020B0604020202020204" pitchFamily="34" charset="0"/>
              <a:cs typeface="Arial" panose="020B0604020202020204" pitchFamily="34" charset="0"/>
            </a:endParaRPr>
          </a:p>
          <a:p>
            <a:pPr algn="just"/>
            <a:r>
              <a:rPr lang="en-US" b="1">
                <a:latin typeface="Arial" panose="020B0604020202020204" pitchFamily="34" charset="0"/>
                <a:cs typeface="Arial" panose="020B0604020202020204" pitchFamily="34" charset="0"/>
                <a:sym typeface="+mn-ea"/>
              </a:rPr>
              <a:t>Puente fijo posterior o bucal:</a:t>
            </a:r>
            <a:r>
              <a:rPr lang="en-US">
                <a:latin typeface="Arial" panose="020B0604020202020204" pitchFamily="34" charset="0"/>
                <a:cs typeface="Arial" panose="020B0604020202020204" pitchFamily="34" charset="0"/>
                <a:sym typeface="+mn-ea"/>
              </a:rPr>
              <a:t> se extiende del canino hacia atrás y abarca la zona de los premolares y molares. Es unilateral y se extiende en l</a:t>
            </a:r>
            <a:r>
              <a:rPr lang="es-ES" altLang="en-US">
                <a:latin typeface="Arial" panose="020B0604020202020204" pitchFamily="34" charset="0"/>
                <a:cs typeface="Arial" panose="020B0604020202020204" pitchFamily="34" charset="0"/>
                <a:sym typeface="+mn-ea"/>
              </a:rPr>
              <a:t>í</a:t>
            </a:r>
            <a:r>
              <a:rPr lang="en-US">
                <a:latin typeface="Arial" panose="020B0604020202020204" pitchFamily="34" charset="0"/>
                <a:cs typeface="Arial" panose="020B0604020202020204" pitchFamily="34" charset="0"/>
                <a:sym typeface="+mn-ea"/>
              </a:rPr>
              <a:t>nea recta.</a:t>
            </a:r>
            <a:endParaRPr lang="en-US">
              <a:latin typeface="Arial" panose="020B0604020202020204" pitchFamily="34" charset="0"/>
              <a:cs typeface="Arial" panose="020B0604020202020204" pitchFamily="34" charset="0"/>
            </a:endParaRPr>
          </a:p>
        </p:txBody>
      </p:sp>
      <p:sp>
        <p:nvSpPr>
          <p:cNvPr id="4" name="Title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n-US">
                <a:latin typeface="Arial" panose="020B0604020202020204" pitchFamily="34" charset="0"/>
                <a:cs typeface="Arial" panose="020B0604020202020204" pitchFamily="34" charset="0"/>
                <a:sym typeface="+mn-ea"/>
              </a:rPr>
              <a:t>Clasificación de la prótesis parcial fija</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lgn="just">
              <a:buNone/>
            </a:pPr>
            <a:r>
              <a:rPr lang="en-US">
                <a:latin typeface="Arial" panose="020B0604020202020204" pitchFamily="34" charset="0"/>
                <a:cs typeface="Arial" panose="020B0604020202020204" pitchFamily="34" charset="0"/>
                <a:sym typeface="+mn-ea"/>
              </a:rPr>
              <a:t>De acuerdo con la combinación: </a:t>
            </a:r>
            <a:endParaRPr lang="en-US">
              <a:latin typeface="Arial" panose="020B0604020202020204" pitchFamily="34" charset="0"/>
              <a:cs typeface="Arial" panose="020B0604020202020204" pitchFamily="34" charset="0"/>
            </a:endParaRPr>
          </a:p>
          <a:p>
            <a:pPr algn="just"/>
            <a:r>
              <a:rPr lang="en-US" b="1">
                <a:latin typeface="Arial" panose="020B0604020202020204" pitchFamily="34" charset="0"/>
                <a:cs typeface="Arial" panose="020B0604020202020204" pitchFamily="34" charset="0"/>
                <a:sym typeface="+mn-ea"/>
              </a:rPr>
              <a:t>Puente fijo compuesto: </a:t>
            </a:r>
            <a:r>
              <a:rPr lang="en-US">
                <a:latin typeface="Arial" panose="020B0604020202020204" pitchFamily="34" charset="0"/>
                <a:cs typeface="Arial" panose="020B0604020202020204" pitchFamily="34" charset="0"/>
                <a:sym typeface="+mn-ea"/>
              </a:rPr>
              <a:t>en una misma rehabilitación se combina un puente fijo semirrígido o voladizo con un puente rígido.</a:t>
            </a:r>
            <a:endParaRPr lang="en-US">
              <a:latin typeface="Arial" panose="020B0604020202020204" pitchFamily="34" charset="0"/>
              <a:cs typeface="Arial" panose="020B0604020202020204" pitchFamily="34" charset="0"/>
            </a:endParaRPr>
          </a:p>
          <a:p>
            <a:pPr algn="just"/>
            <a:r>
              <a:rPr lang="en-US" b="1">
                <a:latin typeface="Arial" panose="020B0604020202020204" pitchFamily="34" charset="0"/>
                <a:cs typeface="Arial" panose="020B0604020202020204" pitchFamily="34" charset="0"/>
                <a:sym typeface="+mn-ea"/>
              </a:rPr>
              <a:t>Puente fijo complejo:</a:t>
            </a:r>
            <a:r>
              <a:rPr lang="en-US">
                <a:latin typeface="Arial" panose="020B0604020202020204" pitchFamily="34" charset="0"/>
                <a:cs typeface="Arial" panose="020B0604020202020204" pitchFamily="34" charset="0"/>
                <a:sym typeface="+mn-ea"/>
              </a:rPr>
              <a:t> en una misma rehabilitación se combina un puente fijo anterior con un puente fijo posterior a través del canino, funcionando este como pilar o como póntico.</a:t>
            </a:r>
            <a:endParaRPr lang="en-US">
              <a:latin typeface="Arial" panose="020B0604020202020204" pitchFamily="34" charset="0"/>
              <a:cs typeface="Arial" panose="020B0604020202020204" pitchFamily="34" charset="0"/>
            </a:endParaRPr>
          </a:p>
          <a:p>
            <a:pPr algn="just"/>
            <a:endParaRPr lang="en-US">
              <a:latin typeface="Arial" panose="020B0604020202020204" pitchFamily="34" charset="0"/>
              <a:cs typeface="Arial" panose="020B0604020202020204" pitchFamily="34" charset="0"/>
            </a:endParaRPr>
          </a:p>
        </p:txBody>
      </p:sp>
      <p:sp>
        <p:nvSpPr>
          <p:cNvPr id="5" name="Title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altLang="en-US">
                <a:latin typeface="Arial" panose="020B0604020202020204" pitchFamily="34" charset="0"/>
                <a:cs typeface="Arial" panose="020B0604020202020204" pitchFamily="34" charset="0"/>
                <a:sym typeface="+mn-ea"/>
              </a:rPr>
              <a:t>Clasificación de la prótesis parcial fija</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s-ES" altLang="en-US">
                <a:latin typeface="Arial" panose="020B0604020202020204" pitchFamily="34" charset="0"/>
                <a:cs typeface="Arial" panose="020B0604020202020204" pitchFamily="34" charset="0"/>
              </a:rPr>
              <a:t>La clasificación nos permite:</a:t>
            </a:r>
            <a:endParaRPr lang="es-ES" alt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p>
            <a:r>
              <a:rPr lang="es-ES" altLang="en-US">
                <a:latin typeface="Arial" panose="020B0604020202020204" pitchFamily="34" charset="0"/>
                <a:cs typeface="Arial" panose="020B0604020202020204" pitchFamily="34" charset="0"/>
              </a:rPr>
              <a:t>Seleccionar el diseño adecuado según el caso clínico.</a:t>
            </a:r>
            <a:endParaRPr lang="es-ES" altLang="en-US">
              <a:latin typeface="Arial" panose="020B0604020202020204" pitchFamily="34" charset="0"/>
              <a:cs typeface="Arial" panose="020B0604020202020204" pitchFamily="34" charset="0"/>
            </a:endParaRPr>
          </a:p>
          <a:p>
            <a:endParaRPr lang="es-ES" altLang="en-US">
              <a:latin typeface="Arial" panose="020B0604020202020204" pitchFamily="34" charset="0"/>
              <a:cs typeface="Arial" panose="020B0604020202020204" pitchFamily="34" charset="0"/>
            </a:endParaRPr>
          </a:p>
          <a:p>
            <a:r>
              <a:rPr lang="es-ES" altLang="en-US">
                <a:latin typeface="Arial" panose="020B0604020202020204" pitchFamily="34" charset="0"/>
                <a:cs typeface="Arial" panose="020B0604020202020204" pitchFamily="34" charset="0"/>
              </a:rPr>
              <a:t>Prever riesgos biomecánicos.</a:t>
            </a:r>
            <a:endParaRPr lang="es-ES" altLang="en-US">
              <a:latin typeface="Arial" panose="020B0604020202020204" pitchFamily="34" charset="0"/>
              <a:cs typeface="Arial" panose="020B0604020202020204" pitchFamily="34" charset="0"/>
            </a:endParaRPr>
          </a:p>
          <a:p>
            <a:endParaRPr lang="es-ES" altLang="en-US">
              <a:latin typeface="Arial" panose="020B0604020202020204" pitchFamily="34" charset="0"/>
              <a:cs typeface="Arial" panose="020B0604020202020204" pitchFamily="34" charset="0"/>
            </a:endParaRPr>
          </a:p>
          <a:p>
            <a:r>
              <a:rPr lang="es-ES" altLang="en-US">
                <a:latin typeface="Arial" panose="020B0604020202020204" pitchFamily="34" charset="0"/>
                <a:cs typeface="Arial" panose="020B0604020202020204" pitchFamily="34" charset="0"/>
              </a:rPr>
              <a:t>Optimizar estética y función.</a:t>
            </a:r>
            <a:endParaRPr lang="es-ES" altLang="en-US">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srcRect/>
          <a:stretch>
            <a:fillRect/>
          </a:stretch>
        </p:blipFill>
        <p:spPr bwMode="auto">
          <a:xfrm>
            <a:off x="6086475" y="3419475"/>
            <a:ext cx="19050" cy="19050"/>
          </a:xfrm>
          <a:prstGeom prst="rect">
            <a:avLst/>
          </a:prstGeom>
          <a:noFill/>
          <a:ln w="9525">
            <a:noFill/>
            <a:miter lim="800000"/>
            <a:headEnd/>
            <a:tailEnd/>
          </a:ln>
          <a:effectLst/>
        </p:spPr>
      </p:pic>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9051" b="66233"/>
          <a:stretch>
            <a:fillRect/>
          </a:stretch>
        </p:blipFill>
        <p:spPr>
          <a:xfrm>
            <a:off x="314960" y="205105"/>
            <a:ext cx="11368405" cy="6198870"/>
          </a:xfrm>
          <a:prstGeom prst="rect">
            <a:avLst/>
          </a:prstGeom>
        </p:spPr>
      </p:pic>
      <p:sp>
        <p:nvSpPr>
          <p:cNvPr id="2" name="Text Box 1"/>
          <p:cNvSpPr txBox="1"/>
          <p:nvPr/>
        </p:nvSpPr>
        <p:spPr>
          <a:xfrm>
            <a:off x="5050790" y="5596255"/>
            <a:ext cx="2588260" cy="368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s-ES" altLang="en-US" b="1">
                <a:latin typeface="Arial" panose="020B0604020202020204" pitchFamily="34" charset="0"/>
                <a:cs typeface="Arial" panose="020B0604020202020204" pitchFamily="34" charset="0"/>
              </a:rPr>
              <a:t>Reborde desdentado</a:t>
            </a:r>
            <a:endParaRPr lang="es-ES" altLang="en-US"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10423</Words>
  <Application>WPS Presentation</Application>
  <PresentationFormat>Widescreen</PresentationFormat>
  <Paragraphs>243</Paragraphs>
  <Slides>31</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31</vt:i4>
      </vt:variant>
    </vt:vector>
  </HeadingPairs>
  <TitlesOfParts>
    <vt:vector size="40" baseType="lpstr">
      <vt:lpstr>Arial</vt:lpstr>
      <vt:lpstr>SimSun</vt:lpstr>
      <vt:lpstr>Wingdings</vt:lpstr>
      <vt:lpstr>Microsoft YaHei</vt:lpstr>
      <vt:lpstr>Arial Unicode MS</vt:lpstr>
      <vt:lpstr>Calibri Light</vt:lpstr>
      <vt:lpstr>Calibri</vt:lpstr>
      <vt:lpstr>Office Theme</vt:lpstr>
      <vt:lpstr>Tema de Office</vt:lpstr>
      <vt:lpstr>Prótesis Parcial Fija</vt:lpstr>
      <vt:lpstr>Prótesis parcial fija</vt:lpstr>
      <vt:lpstr>Elementos constitutivos de una prótesis parcial fija</vt:lpstr>
      <vt:lpstr>Clasificación de la prótesis parcial fija</vt:lpstr>
      <vt:lpstr>Clasificación de la prótesis parcial fija</vt:lpstr>
      <vt:lpstr>PowerPoint 演示文稿</vt:lpstr>
      <vt:lpstr>PowerPoint 演示文稿</vt:lpstr>
      <vt:lpstr>La clasificación nos permite:</vt:lpstr>
      <vt:lpstr>PowerPoint 演示文稿</vt:lpstr>
      <vt:lpstr>RETENEDORES</vt:lpstr>
      <vt:lpstr>Retenedores extracoronales</vt:lpstr>
      <vt:lpstr>Retenedores intracoronales</vt:lpstr>
      <vt:lpstr>PowerPoint 演示文稿</vt:lpstr>
      <vt:lpstr>PowerPoint 演示文稿</vt:lpstr>
      <vt:lpstr>PowerPoint 演示文稿</vt:lpstr>
      <vt:lpstr>PowerPoint 演示文稿</vt:lpstr>
      <vt:lpstr>CONECTORES</vt:lpstr>
      <vt:lpstr>PÓNTICO O DIENTE ARTIFICIAL</vt:lpstr>
      <vt:lpstr>PowerPoint 演示文稿</vt:lpstr>
      <vt:lpstr>Factores que determinan la elección de un póntico </vt:lpstr>
      <vt:lpstr>Requisitos de un póntico</vt:lpstr>
      <vt:lpstr>DIENTE PILAR O DE SOPORTE</vt:lpstr>
      <vt:lpstr>PowerPoint 演示文稿</vt:lpstr>
      <vt:lpstr>PowerPoint 演示文稿</vt:lpstr>
      <vt:lpstr>ESTUDIO INDEPENDIENTE</vt:lpstr>
      <vt:lpstr>Preguntas de autoevaluación</vt:lpstr>
      <vt:lpstr>A continuación le brindamos una serie de elementos, enumere cada elemento según se corresponda con la imagen.</vt:lpstr>
      <vt:lpstr>A continuación le ofrecemos una serie de enunciados verdaderos (V) o falsos (F). Seleccione la alternativa correcta.</vt:lpstr>
      <vt:lpstr>Caso clínico #1</vt:lpstr>
      <vt:lpstr>Caso clínico #2</vt:lpstr>
      <vt:lpstr>Caso clínico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YONITA</dc:creator>
  <cp:lastModifiedBy>Administrador</cp:lastModifiedBy>
  <cp:revision>25</cp:revision>
  <dcterms:created xsi:type="dcterms:W3CDTF">2026-02-28T23:55:00Z</dcterms:created>
  <dcterms:modified xsi:type="dcterms:W3CDTF">2026-03-01T13:02:57Z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EDBF166EE769432CABA426243772B2F2</vt:lpwstr>
  </property>
  <property fmtid="{D5CDD505-2E9C-101B-9397-08002B2CF9AE}" pid="3" name="KSOProductBuildVer">
    <vt:lpwstr>1033-11.2.0.11306</vt:lpwstr>
  </property>
</Properties>
</file>