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46"/>
  </p:notesMasterIdLst>
  <p:sldIdLst>
    <p:sldId id="256" r:id="rId4"/>
    <p:sldId id="258" r:id="rId5"/>
    <p:sldId id="289" r:id="rId6"/>
    <p:sldId id="291" r:id="rId7"/>
    <p:sldId id="290" r:id="rId8"/>
    <p:sldId id="296" r:id="rId9"/>
    <p:sldId id="294" r:id="rId10"/>
    <p:sldId id="295" r:id="rId11"/>
    <p:sldId id="292" r:id="rId12"/>
    <p:sldId id="297" r:id="rId13"/>
    <p:sldId id="298" r:id="rId14"/>
    <p:sldId id="299" r:id="rId15"/>
    <p:sldId id="300" r:id="rId16"/>
    <p:sldId id="287" r:id="rId17"/>
    <p:sldId id="260" r:id="rId18"/>
    <p:sldId id="261" r:id="rId19"/>
    <p:sldId id="262" r:id="rId20"/>
    <p:sldId id="263" r:id="rId21"/>
    <p:sldId id="264" r:id="rId22"/>
    <p:sldId id="265" r:id="rId23"/>
    <p:sldId id="266" r:id="rId24"/>
    <p:sldId id="268" r:id="rId25"/>
    <p:sldId id="270" r:id="rId26"/>
    <p:sldId id="271" r:id="rId27"/>
    <p:sldId id="272" r:id="rId28"/>
    <p:sldId id="288" r:id="rId29"/>
    <p:sldId id="273" r:id="rId30"/>
    <p:sldId id="274" r:id="rId31"/>
    <p:sldId id="275" r:id="rId32"/>
    <p:sldId id="276" r:id="rId33"/>
    <p:sldId id="277" r:id="rId34"/>
    <p:sldId id="278" r:id="rId35"/>
    <p:sldId id="279" r:id="rId36"/>
    <p:sldId id="280" r:id="rId37"/>
    <p:sldId id="281" r:id="rId38"/>
    <p:sldId id="282" r:id="rId39"/>
    <p:sldId id="283" r:id="rId40"/>
    <p:sldId id="284" r:id="rId41"/>
    <p:sldId id="285" r:id="rId42"/>
    <p:sldId id="286" r:id="rId43"/>
    <p:sldId id="302" r:id="rId44"/>
    <p:sldId id="301" r:id="rId4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016" autoAdjust="0"/>
  </p:normalViewPr>
  <p:slideViewPr>
    <p:cSldViewPr>
      <p:cViewPr varScale="1">
        <p:scale>
          <a:sx n="100" d="100"/>
          <a:sy n="100" d="100"/>
        </p:scale>
        <p:origin x="-1860" y="-90"/>
      </p:cViewPr>
      <p:guideLst>
        <p:guide orient="horz" pos="2160"/>
        <p:guide pos="288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viewProps" Target="viewProps.xml"/><Relationship Id="rId8"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E3ECA7-CE78-481C-929C-DF27B353F9FC}"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s-MX"/>
        </a:p>
      </dgm:t>
    </dgm:pt>
    <dgm:pt modelId="{13C12CD2-1BA4-4BF8-910E-DDAE8F974509}">
      <dgm:prSet phldrT="[Texto]"/>
      <dgm:spPr/>
      <dgm:t>
        <a:bodyPr/>
        <a:lstStyle/>
        <a:p>
          <a:r>
            <a:rPr lang="es-MX" dirty="0" smtClean="0"/>
            <a:t>Desnutrición proteico energética</a:t>
          </a:r>
          <a:endParaRPr lang="es-MX" dirty="0"/>
        </a:p>
      </dgm:t>
    </dgm:pt>
    <dgm:pt modelId="{CDEB0944-FED2-4908-8941-C84B6B8BC9E8}" type="parTrans" cxnId="{A617EF9A-F001-4235-8582-84229BFB3A4B}">
      <dgm:prSet/>
      <dgm:spPr/>
      <dgm:t>
        <a:bodyPr/>
        <a:lstStyle/>
        <a:p>
          <a:endParaRPr lang="es-MX"/>
        </a:p>
      </dgm:t>
    </dgm:pt>
    <dgm:pt modelId="{E69D2A23-2BAF-4B1F-8460-56F29FCE83E3}" type="sibTrans" cxnId="{A617EF9A-F001-4235-8582-84229BFB3A4B}">
      <dgm:prSet/>
      <dgm:spPr/>
      <dgm:t>
        <a:bodyPr/>
        <a:lstStyle/>
        <a:p>
          <a:endParaRPr lang="es-MX"/>
        </a:p>
      </dgm:t>
    </dgm:pt>
    <dgm:pt modelId="{DA2A9AED-A638-46B3-BD4A-1D5B9EA2A77A}">
      <dgm:prSet phldrT="[Texto]"/>
      <dgm:spPr/>
      <dgm:t>
        <a:bodyPr/>
        <a:lstStyle/>
        <a:p>
          <a:r>
            <a:rPr lang="es-MX" dirty="0" smtClean="0"/>
            <a:t>Primaria</a:t>
          </a:r>
          <a:endParaRPr lang="es-MX" dirty="0"/>
        </a:p>
      </dgm:t>
    </dgm:pt>
    <dgm:pt modelId="{0C14DC75-63B7-42D9-A463-C9C27B6B57E7}" type="parTrans" cxnId="{AE816F91-770E-4474-ACD4-97EE2C83A5E4}">
      <dgm:prSet/>
      <dgm:spPr/>
      <dgm:t>
        <a:bodyPr/>
        <a:lstStyle/>
        <a:p>
          <a:endParaRPr lang="es-MX"/>
        </a:p>
      </dgm:t>
    </dgm:pt>
    <dgm:pt modelId="{B3466B77-A41E-424E-935A-18EF16F4DB10}" type="sibTrans" cxnId="{AE816F91-770E-4474-ACD4-97EE2C83A5E4}">
      <dgm:prSet/>
      <dgm:spPr/>
      <dgm:t>
        <a:bodyPr/>
        <a:lstStyle/>
        <a:p>
          <a:endParaRPr lang="es-MX"/>
        </a:p>
      </dgm:t>
    </dgm:pt>
    <dgm:pt modelId="{29FC80EF-3FC0-4D01-9393-75C70DB812F4}">
      <dgm:prSet phldrT="[Texto]"/>
      <dgm:spPr/>
      <dgm:t>
        <a:bodyPr/>
        <a:lstStyle/>
        <a:p>
          <a:r>
            <a:rPr lang="es-MX" dirty="0" smtClean="0"/>
            <a:t>Secundaria</a:t>
          </a:r>
          <a:endParaRPr lang="es-MX" dirty="0"/>
        </a:p>
      </dgm:t>
    </dgm:pt>
    <dgm:pt modelId="{BACE6D0D-059F-4CA0-998C-E328B501F50C}" type="parTrans" cxnId="{6CF340B7-E3CA-4731-80EB-AD88C1DEEA1C}">
      <dgm:prSet/>
      <dgm:spPr/>
      <dgm:t>
        <a:bodyPr/>
        <a:lstStyle/>
        <a:p>
          <a:endParaRPr lang="es-MX"/>
        </a:p>
      </dgm:t>
    </dgm:pt>
    <dgm:pt modelId="{71BB290A-0DE8-4986-9987-27A2DBC6DA21}" type="sibTrans" cxnId="{6CF340B7-E3CA-4731-80EB-AD88C1DEEA1C}">
      <dgm:prSet/>
      <dgm:spPr/>
      <dgm:t>
        <a:bodyPr/>
        <a:lstStyle/>
        <a:p>
          <a:endParaRPr lang="es-MX"/>
        </a:p>
      </dgm:t>
    </dgm:pt>
    <dgm:pt modelId="{1A71485C-770F-4018-B615-8329A012F060}">
      <dgm:prSet phldrT="[Texto]"/>
      <dgm:spPr/>
      <dgm:t>
        <a:bodyPr/>
        <a:lstStyle/>
        <a:p>
          <a:r>
            <a:rPr lang="es-MX" dirty="0" smtClean="0"/>
            <a:t>Mixta</a:t>
          </a:r>
          <a:endParaRPr lang="es-MX" dirty="0"/>
        </a:p>
      </dgm:t>
    </dgm:pt>
    <dgm:pt modelId="{AF2307E7-60EC-4AC4-B759-DE48878C9B1D}" type="parTrans" cxnId="{82E67C01-18F7-4391-AF43-EDF71BB6813F}">
      <dgm:prSet/>
      <dgm:spPr/>
      <dgm:t>
        <a:bodyPr/>
        <a:lstStyle/>
        <a:p>
          <a:endParaRPr lang="es-MX"/>
        </a:p>
      </dgm:t>
    </dgm:pt>
    <dgm:pt modelId="{EFFE115D-7495-47A4-BD7D-BD75F5194C41}" type="sibTrans" cxnId="{82E67C01-18F7-4391-AF43-EDF71BB6813F}">
      <dgm:prSet/>
      <dgm:spPr/>
      <dgm:t>
        <a:bodyPr/>
        <a:lstStyle/>
        <a:p>
          <a:endParaRPr lang="es-MX"/>
        </a:p>
      </dgm:t>
    </dgm:pt>
    <dgm:pt modelId="{2180DD10-0B59-4C92-BBAC-8D280A7E2154}" type="pres">
      <dgm:prSet presAssocID="{F4E3ECA7-CE78-481C-929C-DF27B353F9FC}" presName="composite" presStyleCnt="0">
        <dgm:presLayoutVars>
          <dgm:chMax val="1"/>
          <dgm:dir/>
          <dgm:resizeHandles val="exact"/>
        </dgm:presLayoutVars>
      </dgm:prSet>
      <dgm:spPr/>
      <dgm:t>
        <a:bodyPr/>
        <a:lstStyle/>
        <a:p>
          <a:endParaRPr lang="es-MX"/>
        </a:p>
      </dgm:t>
    </dgm:pt>
    <dgm:pt modelId="{B4E0D18E-8B2A-4C5E-BF84-D01DED49AC37}" type="pres">
      <dgm:prSet presAssocID="{13C12CD2-1BA4-4BF8-910E-DDAE8F974509}" presName="roof" presStyleLbl="dkBgShp" presStyleIdx="0" presStyleCnt="2"/>
      <dgm:spPr/>
      <dgm:t>
        <a:bodyPr/>
        <a:lstStyle/>
        <a:p>
          <a:endParaRPr lang="es-MX"/>
        </a:p>
      </dgm:t>
    </dgm:pt>
    <dgm:pt modelId="{66D1BBF6-A78E-4401-8D07-79ABB4246555}" type="pres">
      <dgm:prSet presAssocID="{13C12CD2-1BA4-4BF8-910E-DDAE8F974509}" presName="pillars" presStyleCnt="0"/>
      <dgm:spPr/>
    </dgm:pt>
    <dgm:pt modelId="{139F8982-277D-4107-BF30-8E229DCF23D2}" type="pres">
      <dgm:prSet presAssocID="{13C12CD2-1BA4-4BF8-910E-DDAE8F974509}" presName="pillar1" presStyleLbl="node1" presStyleIdx="0" presStyleCnt="3">
        <dgm:presLayoutVars>
          <dgm:bulletEnabled val="1"/>
        </dgm:presLayoutVars>
      </dgm:prSet>
      <dgm:spPr/>
      <dgm:t>
        <a:bodyPr/>
        <a:lstStyle/>
        <a:p>
          <a:endParaRPr lang="es-MX"/>
        </a:p>
      </dgm:t>
    </dgm:pt>
    <dgm:pt modelId="{5154B4AA-1A7C-4977-8D9F-4CB9E158BDC2}" type="pres">
      <dgm:prSet presAssocID="{29FC80EF-3FC0-4D01-9393-75C70DB812F4}" presName="pillarX" presStyleLbl="node1" presStyleIdx="1" presStyleCnt="3">
        <dgm:presLayoutVars>
          <dgm:bulletEnabled val="1"/>
        </dgm:presLayoutVars>
      </dgm:prSet>
      <dgm:spPr/>
      <dgm:t>
        <a:bodyPr/>
        <a:lstStyle/>
        <a:p>
          <a:endParaRPr lang="es-MX"/>
        </a:p>
      </dgm:t>
    </dgm:pt>
    <dgm:pt modelId="{AECC4B08-4D43-4CD8-BAC6-3497CA377973}" type="pres">
      <dgm:prSet presAssocID="{1A71485C-770F-4018-B615-8329A012F060}" presName="pillarX" presStyleLbl="node1" presStyleIdx="2" presStyleCnt="3">
        <dgm:presLayoutVars>
          <dgm:bulletEnabled val="1"/>
        </dgm:presLayoutVars>
      </dgm:prSet>
      <dgm:spPr/>
      <dgm:t>
        <a:bodyPr/>
        <a:lstStyle/>
        <a:p>
          <a:endParaRPr lang="es-MX"/>
        </a:p>
      </dgm:t>
    </dgm:pt>
    <dgm:pt modelId="{35126EDA-0459-4D43-9F25-3E4CB265D6B5}" type="pres">
      <dgm:prSet presAssocID="{13C12CD2-1BA4-4BF8-910E-DDAE8F974509}" presName="base" presStyleLbl="dkBgShp" presStyleIdx="1" presStyleCnt="2"/>
      <dgm:spPr/>
    </dgm:pt>
  </dgm:ptLst>
  <dgm:cxnLst>
    <dgm:cxn modelId="{AE816F91-770E-4474-ACD4-97EE2C83A5E4}" srcId="{13C12CD2-1BA4-4BF8-910E-DDAE8F974509}" destId="{DA2A9AED-A638-46B3-BD4A-1D5B9EA2A77A}" srcOrd="0" destOrd="0" parTransId="{0C14DC75-63B7-42D9-A463-C9C27B6B57E7}" sibTransId="{B3466B77-A41E-424E-935A-18EF16F4DB10}"/>
    <dgm:cxn modelId="{321E1719-6589-4DFC-8B52-0C65D9CD27F5}" type="presOf" srcId="{1A71485C-770F-4018-B615-8329A012F060}" destId="{AECC4B08-4D43-4CD8-BAC6-3497CA377973}" srcOrd="0" destOrd="0" presId="urn:microsoft.com/office/officeart/2005/8/layout/hList3"/>
    <dgm:cxn modelId="{6CF340B7-E3CA-4731-80EB-AD88C1DEEA1C}" srcId="{13C12CD2-1BA4-4BF8-910E-DDAE8F974509}" destId="{29FC80EF-3FC0-4D01-9393-75C70DB812F4}" srcOrd="1" destOrd="0" parTransId="{BACE6D0D-059F-4CA0-998C-E328B501F50C}" sibTransId="{71BB290A-0DE8-4986-9987-27A2DBC6DA21}"/>
    <dgm:cxn modelId="{A617EF9A-F001-4235-8582-84229BFB3A4B}" srcId="{F4E3ECA7-CE78-481C-929C-DF27B353F9FC}" destId="{13C12CD2-1BA4-4BF8-910E-DDAE8F974509}" srcOrd="0" destOrd="0" parTransId="{CDEB0944-FED2-4908-8941-C84B6B8BC9E8}" sibTransId="{E69D2A23-2BAF-4B1F-8460-56F29FCE83E3}"/>
    <dgm:cxn modelId="{C7B29088-42DE-4916-9F08-3585501A93F1}" type="presOf" srcId="{13C12CD2-1BA4-4BF8-910E-DDAE8F974509}" destId="{B4E0D18E-8B2A-4C5E-BF84-D01DED49AC37}" srcOrd="0" destOrd="0" presId="urn:microsoft.com/office/officeart/2005/8/layout/hList3"/>
    <dgm:cxn modelId="{94EF59E2-B0DE-4E1E-8C16-D40B2F02B97A}" type="presOf" srcId="{DA2A9AED-A638-46B3-BD4A-1D5B9EA2A77A}" destId="{139F8982-277D-4107-BF30-8E229DCF23D2}" srcOrd="0" destOrd="0" presId="urn:microsoft.com/office/officeart/2005/8/layout/hList3"/>
    <dgm:cxn modelId="{82E67C01-18F7-4391-AF43-EDF71BB6813F}" srcId="{13C12CD2-1BA4-4BF8-910E-DDAE8F974509}" destId="{1A71485C-770F-4018-B615-8329A012F060}" srcOrd="2" destOrd="0" parTransId="{AF2307E7-60EC-4AC4-B759-DE48878C9B1D}" sibTransId="{EFFE115D-7495-47A4-BD7D-BD75F5194C41}"/>
    <dgm:cxn modelId="{9F2C4847-6AAB-40A7-81B4-FD368A75E56D}" type="presOf" srcId="{29FC80EF-3FC0-4D01-9393-75C70DB812F4}" destId="{5154B4AA-1A7C-4977-8D9F-4CB9E158BDC2}" srcOrd="0" destOrd="0" presId="urn:microsoft.com/office/officeart/2005/8/layout/hList3"/>
    <dgm:cxn modelId="{93DF6B16-81B1-48C9-98EE-D6467866A53B}" type="presOf" srcId="{F4E3ECA7-CE78-481C-929C-DF27B353F9FC}" destId="{2180DD10-0B59-4C92-BBAC-8D280A7E2154}" srcOrd="0" destOrd="0" presId="urn:microsoft.com/office/officeart/2005/8/layout/hList3"/>
    <dgm:cxn modelId="{7693B222-D110-4700-AA75-9D76E1C13425}" type="presParOf" srcId="{2180DD10-0B59-4C92-BBAC-8D280A7E2154}" destId="{B4E0D18E-8B2A-4C5E-BF84-D01DED49AC37}" srcOrd="0" destOrd="0" presId="urn:microsoft.com/office/officeart/2005/8/layout/hList3"/>
    <dgm:cxn modelId="{451AAA2E-432C-49BB-86FD-B50C52805616}" type="presParOf" srcId="{2180DD10-0B59-4C92-BBAC-8D280A7E2154}" destId="{66D1BBF6-A78E-4401-8D07-79ABB4246555}" srcOrd="1" destOrd="0" presId="urn:microsoft.com/office/officeart/2005/8/layout/hList3"/>
    <dgm:cxn modelId="{CA50D421-5D14-442D-BE71-63EE068BC75F}" type="presParOf" srcId="{66D1BBF6-A78E-4401-8D07-79ABB4246555}" destId="{139F8982-277D-4107-BF30-8E229DCF23D2}" srcOrd="0" destOrd="0" presId="urn:microsoft.com/office/officeart/2005/8/layout/hList3"/>
    <dgm:cxn modelId="{B678DFD9-0143-458C-935E-BC5DC518953D}" type="presParOf" srcId="{66D1BBF6-A78E-4401-8D07-79ABB4246555}" destId="{5154B4AA-1A7C-4977-8D9F-4CB9E158BDC2}" srcOrd="1" destOrd="0" presId="urn:microsoft.com/office/officeart/2005/8/layout/hList3"/>
    <dgm:cxn modelId="{790F4B2E-5801-414F-B88E-DB663F22E9A8}" type="presParOf" srcId="{66D1BBF6-A78E-4401-8D07-79ABB4246555}" destId="{AECC4B08-4D43-4CD8-BAC6-3497CA377973}" srcOrd="2" destOrd="0" presId="urn:microsoft.com/office/officeart/2005/8/layout/hList3"/>
    <dgm:cxn modelId="{B754EA85-EFDF-4240-8DF5-6CF7E97B131F}" type="presParOf" srcId="{2180DD10-0B59-4C92-BBAC-8D280A7E2154}" destId="{35126EDA-0459-4D43-9F25-3E4CB265D6B5}"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2C469C-2922-43F3-A7FC-1BC4E5629243}"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s-MX"/>
        </a:p>
      </dgm:t>
    </dgm:pt>
    <dgm:pt modelId="{4031A9CF-948C-46D6-BC02-DD9A319D1B35}">
      <dgm:prSet phldrT="[Texto]"/>
      <dgm:spPr/>
      <dgm:t>
        <a:bodyPr/>
        <a:lstStyle/>
        <a:p>
          <a:r>
            <a:rPr lang="es-MX" dirty="0" smtClean="0"/>
            <a:t>De acuerdo al grado predominante de deficiencia</a:t>
          </a:r>
          <a:endParaRPr lang="es-MX" dirty="0"/>
        </a:p>
      </dgm:t>
    </dgm:pt>
    <dgm:pt modelId="{55964BFB-2E5D-4D0F-B245-B3533F8FD136}" type="parTrans" cxnId="{7708F828-9FE2-4225-8B55-9EE70742EE96}">
      <dgm:prSet/>
      <dgm:spPr/>
      <dgm:t>
        <a:bodyPr/>
        <a:lstStyle/>
        <a:p>
          <a:endParaRPr lang="es-MX"/>
        </a:p>
      </dgm:t>
    </dgm:pt>
    <dgm:pt modelId="{52397C07-EFE3-4A47-8DE0-B07FDB4418C8}" type="sibTrans" cxnId="{7708F828-9FE2-4225-8B55-9EE70742EE96}">
      <dgm:prSet/>
      <dgm:spPr/>
      <dgm:t>
        <a:bodyPr/>
        <a:lstStyle/>
        <a:p>
          <a:endParaRPr lang="es-MX"/>
        </a:p>
      </dgm:t>
    </dgm:pt>
    <dgm:pt modelId="{88C5BE3F-C641-4572-9612-E90813CE4CAB}">
      <dgm:prSet phldrT="[Texto]"/>
      <dgm:spPr/>
      <dgm:t>
        <a:bodyPr/>
        <a:lstStyle/>
        <a:p>
          <a:r>
            <a:rPr lang="es-MX" dirty="0" smtClean="0"/>
            <a:t>Marasmo</a:t>
          </a:r>
          <a:endParaRPr lang="es-MX" dirty="0"/>
        </a:p>
      </dgm:t>
    </dgm:pt>
    <dgm:pt modelId="{9E8D1367-A8D7-49DA-AE8F-E7C0CB2DC9F0}" type="parTrans" cxnId="{DB78D6B0-732D-4205-B18B-9AC20303FD5F}">
      <dgm:prSet/>
      <dgm:spPr/>
      <dgm:t>
        <a:bodyPr/>
        <a:lstStyle/>
        <a:p>
          <a:endParaRPr lang="es-MX"/>
        </a:p>
      </dgm:t>
    </dgm:pt>
    <dgm:pt modelId="{5DD0EEAF-229F-4498-A68B-7DC4B096BFE4}" type="sibTrans" cxnId="{DB78D6B0-732D-4205-B18B-9AC20303FD5F}">
      <dgm:prSet/>
      <dgm:spPr/>
      <dgm:t>
        <a:bodyPr/>
        <a:lstStyle/>
        <a:p>
          <a:endParaRPr lang="es-MX"/>
        </a:p>
      </dgm:t>
    </dgm:pt>
    <dgm:pt modelId="{34C2DC9D-324B-45FA-849D-429836EC68A1}">
      <dgm:prSet phldrT="[Texto]"/>
      <dgm:spPr/>
      <dgm:t>
        <a:bodyPr/>
        <a:lstStyle/>
        <a:p>
          <a:r>
            <a:rPr lang="es-MX" dirty="0" err="1" smtClean="0"/>
            <a:t>Kwashiorkor</a:t>
          </a:r>
          <a:endParaRPr lang="es-MX" dirty="0"/>
        </a:p>
      </dgm:t>
    </dgm:pt>
    <dgm:pt modelId="{7A360556-BFE9-4B1B-BD41-35A9926E46BD}" type="parTrans" cxnId="{8E304268-CF67-4E58-8D27-CB264BDD9D70}">
      <dgm:prSet/>
      <dgm:spPr/>
      <dgm:t>
        <a:bodyPr/>
        <a:lstStyle/>
        <a:p>
          <a:endParaRPr lang="es-MX"/>
        </a:p>
      </dgm:t>
    </dgm:pt>
    <dgm:pt modelId="{FE1881F2-7720-4D80-BE86-E2085548742E}" type="sibTrans" cxnId="{8E304268-CF67-4E58-8D27-CB264BDD9D70}">
      <dgm:prSet/>
      <dgm:spPr/>
      <dgm:t>
        <a:bodyPr/>
        <a:lstStyle/>
        <a:p>
          <a:endParaRPr lang="es-MX"/>
        </a:p>
      </dgm:t>
    </dgm:pt>
    <dgm:pt modelId="{BF89BFF8-8CD0-4C4C-916A-8FD77462216B}" type="pres">
      <dgm:prSet presAssocID="{492C469C-2922-43F3-A7FC-1BC4E5629243}" presName="Name0" presStyleCnt="0">
        <dgm:presLayoutVars>
          <dgm:dir/>
          <dgm:resizeHandles val="exact"/>
        </dgm:presLayoutVars>
      </dgm:prSet>
      <dgm:spPr/>
      <dgm:t>
        <a:bodyPr/>
        <a:lstStyle/>
        <a:p>
          <a:endParaRPr lang="es-MX"/>
        </a:p>
      </dgm:t>
    </dgm:pt>
    <dgm:pt modelId="{7A205328-3278-4AE1-A5B4-E8B83F3BA4D2}" type="pres">
      <dgm:prSet presAssocID="{4031A9CF-948C-46D6-BC02-DD9A319D1B35}" presName="node" presStyleLbl="node1" presStyleIdx="0" presStyleCnt="3" custScaleX="174150">
        <dgm:presLayoutVars>
          <dgm:bulletEnabled val="1"/>
        </dgm:presLayoutVars>
      </dgm:prSet>
      <dgm:spPr/>
      <dgm:t>
        <a:bodyPr/>
        <a:lstStyle/>
        <a:p>
          <a:endParaRPr lang="es-MX"/>
        </a:p>
      </dgm:t>
    </dgm:pt>
    <dgm:pt modelId="{F8CD83DC-CD9F-457C-998E-5AFA0747A8A1}" type="pres">
      <dgm:prSet presAssocID="{52397C07-EFE3-4A47-8DE0-B07FDB4418C8}" presName="sibTrans" presStyleLbl="sibTrans2D1" presStyleIdx="0" presStyleCnt="3"/>
      <dgm:spPr/>
      <dgm:t>
        <a:bodyPr/>
        <a:lstStyle/>
        <a:p>
          <a:endParaRPr lang="es-MX"/>
        </a:p>
      </dgm:t>
    </dgm:pt>
    <dgm:pt modelId="{1182739D-1D8A-4BF3-A68F-995AA7E6B257}" type="pres">
      <dgm:prSet presAssocID="{52397C07-EFE3-4A47-8DE0-B07FDB4418C8}" presName="connectorText" presStyleLbl="sibTrans2D1" presStyleIdx="0" presStyleCnt="3"/>
      <dgm:spPr/>
      <dgm:t>
        <a:bodyPr/>
        <a:lstStyle/>
        <a:p>
          <a:endParaRPr lang="es-MX"/>
        </a:p>
      </dgm:t>
    </dgm:pt>
    <dgm:pt modelId="{FEEBFF65-2519-4AE6-9123-D8D3F249458C}" type="pres">
      <dgm:prSet presAssocID="{88C5BE3F-C641-4572-9612-E90813CE4CAB}" presName="node" presStyleLbl="node1" presStyleIdx="1" presStyleCnt="3">
        <dgm:presLayoutVars>
          <dgm:bulletEnabled val="1"/>
        </dgm:presLayoutVars>
      </dgm:prSet>
      <dgm:spPr/>
      <dgm:t>
        <a:bodyPr/>
        <a:lstStyle/>
        <a:p>
          <a:endParaRPr lang="es-MX"/>
        </a:p>
      </dgm:t>
    </dgm:pt>
    <dgm:pt modelId="{5F1A8EBB-A5C2-4607-B78A-2A0B9601968D}" type="pres">
      <dgm:prSet presAssocID="{5DD0EEAF-229F-4498-A68B-7DC4B096BFE4}" presName="sibTrans" presStyleLbl="sibTrans2D1" presStyleIdx="1" presStyleCnt="3"/>
      <dgm:spPr/>
      <dgm:t>
        <a:bodyPr/>
        <a:lstStyle/>
        <a:p>
          <a:endParaRPr lang="es-MX"/>
        </a:p>
      </dgm:t>
    </dgm:pt>
    <dgm:pt modelId="{FDDE9DB0-19A2-4292-9212-2AC70FAC9F0B}" type="pres">
      <dgm:prSet presAssocID="{5DD0EEAF-229F-4498-A68B-7DC4B096BFE4}" presName="connectorText" presStyleLbl="sibTrans2D1" presStyleIdx="1" presStyleCnt="3"/>
      <dgm:spPr/>
      <dgm:t>
        <a:bodyPr/>
        <a:lstStyle/>
        <a:p>
          <a:endParaRPr lang="es-MX"/>
        </a:p>
      </dgm:t>
    </dgm:pt>
    <dgm:pt modelId="{C3AD61A4-20BB-47D3-BE3B-A83D4D63AC43}" type="pres">
      <dgm:prSet presAssocID="{34C2DC9D-324B-45FA-849D-429836EC68A1}" presName="node" presStyleLbl="node1" presStyleIdx="2" presStyleCnt="3">
        <dgm:presLayoutVars>
          <dgm:bulletEnabled val="1"/>
        </dgm:presLayoutVars>
      </dgm:prSet>
      <dgm:spPr/>
      <dgm:t>
        <a:bodyPr/>
        <a:lstStyle/>
        <a:p>
          <a:endParaRPr lang="es-MX"/>
        </a:p>
      </dgm:t>
    </dgm:pt>
    <dgm:pt modelId="{56D3D960-DD62-49EC-9763-184318F96D65}" type="pres">
      <dgm:prSet presAssocID="{FE1881F2-7720-4D80-BE86-E2085548742E}" presName="sibTrans" presStyleLbl="sibTrans2D1" presStyleIdx="2" presStyleCnt="3"/>
      <dgm:spPr/>
      <dgm:t>
        <a:bodyPr/>
        <a:lstStyle/>
        <a:p>
          <a:endParaRPr lang="es-MX"/>
        </a:p>
      </dgm:t>
    </dgm:pt>
    <dgm:pt modelId="{381C4337-5A8C-4ED4-A247-DC62F969C77A}" type="pres">
      <dgm:prSet presAssocID="{FE1881F2-7720-4D80-BE86-E2085548742E}" presName="connectorText" presStyleLbl="sibTrans2D1" presStyleIdx="2" presStyleCnt="3"/>
      <dgm:spPr/>
      <dgm:t>
        <a:bodyPr/>
        <a:lstStyle/>
        <a:p>
          <a:endParaRPr lang="es-MX"/>
        </a:p>
      </dgm:t>
    </dgm:pt>
  </dgm:ptLst>
  <dgm:cxnLst>
    <dgm:cxn modelId="{01781429-6798-4578-B62B-E9BDF4E09F2F}" type="presOf" srcId="{FE1881F2-7720-4D80-BE86-E2085548742E}" destId="{381C4337-5A8C-4ED4-A247-DC62F969C77A}" srcOrd="1" destOrd="0" presId="urn:microsoft.com/office/officeart/2005/8/layout/cycle7"/>
    <dgm:cxn modelId="{7708F828-9FE2-4225-8B55-9EE70742EE96}" srcId="{492C469C-2922-43F3-A7FC-1BC4E5629243}" destId="{4031A9CF-948C-46D6-BC02-DD9A319D1B35}" srcOrd="0" destOrd="0" parTransId="{55964BFB-2E5D-4D0F-B245-B3533F8FD136}" sibTransId="{52397C07-EFE3-4A47-8DE0-B07FDB4418C8}"/>
    <dgm:cxn modelId="{2BFB4BB2-BA8E-4597-8F6B-C029AA217220}" type="presOf" srcId="{52397C07-EFE3-4A47-8DE0-B07FDB4418C8}" destId="{1182739D-1D8A-4BF3-A68F-995AA7E6B257}" srcOrd="1" destOrd="0" presId="urn:microsoft.com/office/officeart/2005/8/layout/cycle7"/>
    <dgm:cxn modelId="{F631BAD2-B132-4AC3-918B-8CF1B7F33381}" type="presOf" srcId="{52397C07-EFE3-4A47-8DE0-B07FDB4418C8}" destId="{F8CD83DC-CD9F-457C-998E-5AFA0747A8A1}" srcOrd="0" destOrd="0" presId="urn:microsoft.com/office/officeart/2005/8/layout/cycle7"/>
    <dgm:cxn modelId="{2F457600-13B5-482D-962F-D37E317E1A1B}" type="presOf" srcId="{492C469C-2922-43F3-A7FC-1BC4E5629243}" destId="{BF89BFF8-8CD0-4C4C-916A-8FD77462216B}" srcOrd="0" destOrd="0" presId="urn:microsoft.com/office/officeart/2005/8/layout/cycle7"/>
    <dgm:cxn modelId="{EB5162D5-A014-4F2B-A4B6-813E3FCC4FA5}" type="presOf" srcId="{FE1881F2-7720-4D80-BE86-E2085548742E}" destId="{56D3D960-DD62-49EC-9763-184318F96D65}" srcOrd="0" destOrd="0" presId="urn:microsoft.com/office/officeart/2005/8/layout/cycle7"/>
    <dgm:cxn modelId="{4C06C178-7E28-422D-8CC7-965FCEBA8E3B}" type="presOf" srcId="{88C5BE3F-C641-4572-9612-E90813CE4CAB}" destId="{FEEBFF65-2519-4AE6-9123-D8D3F249458C}" srcOrd="0" destOrd="0" presId="urn:microsoft.com/office/officeart/2005/8/layout/cycle7"/>
    <dgm:cxn modelId="{8E304268-CF67-4E58-8D27-CB264BDD9D70}" srcId="{492C469C-2922-43F3-A7FC-1BC4E5629243}" destId="{34C2DC9D-324B-45FA-849D-429836EC68A1}" srcOrd="2" destOrd="0" parTransId="{7A360556-BFE9-4B1B-BD41-35A9926E46BD}" sibTransId="{FE1881F2-7720-4D80-BE86-E2085548742E}"/>
    <dgm:cxn modelId="{DB78D6B0-732D-4205-B18B-9AC20303FD5F}" srcId="{492C469C-2922-43F3-A7FC-1BC4E5629243}" destId="{88C5BE3F-C641-4572-9612-E90813CE4CAB}" srcOrd="1" destOrd="0" parTransId="{9E8D1367-A8D7-49DA-AE8F-E7C0CB2DC9F0}" sibTransId="{5DD0EEAF-229F-4498-A68B-7DC4B096BFE4}"/>
    <dgm:cxn modelId="{FC807D3B-F878-49EC-B701-B8B32FB35415}" type="presOf" srcId="{4031A9CF-948C-46D6-BC02-DD9A319D1B35}" destId="{7A205328-3278-4AE1-A5B4-E8B83F3BA4D2}" srcOrd="0" destOrd="0" presId="urn:microsoft.com/office/officeart/2005/8/layout/cycle7"/>
    <dgm:cxn modelId="{5D6E3257-2C0C-4AEF-9572-869199A1583A}" type="presOf" srcId="{5DD0EEAF-229F-4498-A68B-7DC4B096BFE4}" destId="{5F1A8EBB-A5C2-4607-B78A-2A0B9601968D}" srcOrd="0" destOrd="0" presId="urn:microsoft.com/office/officeart/2005/8/layout/cycle7"/>
    <dgm:cxn modelId="{ABA236D3-DE1E-45BF-961A-2BA78923602C}" type="presOf" srcId="{34C2DC9D-324B-45FA-849D-429836EC68A1}" destId="{C3AD61A4-20BB-47D3-BE3B-A83D4D63AC43}" srcOrd="0" destOrd="0" presId="urn:microsoft.com/office/officeart/2005/8/layout/cycle7"/>
    <dgm:cxn modelId="{C416DF71-B653-4268-AD08-C43D387C492B}" type="presOf" srcId="{5DD0EEAF-229F-4498-A68B-7DC4B096BFE4}" destId="{FDDE9DB0-19A2-4292-9212-2AC70FAC9F0B}" srcOrd="1" destOrd="0" presId="urn:microsoft.com/office/officeart/2005/8/layout/cycle7"/>
    <dgm:cxn modelId="{35B16F2D-321E-4CC4-B831-04DB61520A5D}" type="presParOf" srcId="{BF89BFF8-8CD0-4C4C-916A-8FD77462216B}" destId="{7A205328-3278-4AE1-A5B4-E8B83F3BA4D2}" srcOrd="0" destOrd="0" presId="urn:microsoft.com/office/officeart/2005/8/layout/cycle7"/>
    <dgm:cxn modelId="{997D22BF-0D35-43C3-841B-5935BD0B5D0F}" type="presParOf" srcId="{BF89BFF8-8CD0-4C4C-916A-8FD77462216B}" destId="{F8CD83DC-CD9F-457C-998E-5AFA0747A8A1}" srcOrd="1" destOrd="0" presId="urn:microsoft.com/office/officeart/2005/8/layout/cycle7"/>
    <dgm:cxn modelId="{A8067A89-7D10-401C-BF39-639972268730}" type="presParOf" srcId="{F8CD83DC-CD9F-457C-998E-5AFA0747A8A1}" destId="{1182739D-1D8A-4BF3-A68F-995AA7E6B257}" srcOrd="0" destOrd="0" presId="urn:microsoft.com/office/officeart/2005/8/layout/cycle7"/>
    <dgm:cxn modelId="{7B8641A0-7ACC-4384-95B2-878D719757C5}" type="presParOf" srcId="{BF89BFF8-8CD0-4C4C-916A-8FD77462216B}" destId="{FEEBFF65-2519-4AE6-9123-D8D3F249458C}" srcOrd="2" destOrd="0" presId="urn:microsoft.com/office/officeart/2005/8/layout/cycle7"/>
    <dgm:cxn modelId="{9C31E0E9-F23E-4297-B831-CBF0CFDC4C69}" type="presParOf" srcId="{BF89BFF8-8CD0-4C4C-916A-8FD77462216B}" destId="{5F1A8EBB-A5C2-4607-B78A-2A0B9601968D}" srcOrd="3" destOrd="0" presId="urn:microsoft.com/office/officeart/2005/8/layout/cycle7"/>
    <dgm:cxn modelId="{10AF8243-C072-4755-A4B3-3F1DC0FC9203}" type="presParOf" srcId="{5F1A8EBB-A5C2-4607-B78A-2A0B9601968D}" destId="{FDDE9DB0-19A2-4292-9212-2AC70FAC9F0B}" srcOrd="0" destOrd="0" presId="urn:microsoft.com/office/officeart/2005/8/layout/cycle7"/>
    <dgm:cxn modelId="{12E8344C-4A45-44F2-8E6A-19C69473EFF2}" type="presParOf" srcId="{BF89BFF8-8CD0-4C4C-916A-8FD77462216B}" destId="{C3AD61A4-20BB-47D3-BE3B-A83D4D63AC43}" srcOrd="4" destOrd="0" presId="urn:microsoft.com/office/officeart/2005/8/layout/cycle7"/>
    <dgm:cxn modelId="{FC2CD44D-8ABE-4DFB-A6AF-DE10B34A77A7}" type="presParOf" srcId="{BF89BFF8-8CD0-4C4C-916A-8FD77462216B}" destId="{56D3D960-DD62-49EC-9763-184318F96D65}" srcOrd="5" destOrd="0" presId="urn:microsoft.com/office/officeart/2005/8/layout/cycle7"/>
    <dgm:cxn modelId="{533380E7-2FB6-4F80-93A0-0FFA20984C76}" type="presParOf" srcId="{56D3D960-DD62-49EC-9763-184318F96D65}" destId="{381C4337-5A8C-4ED4-A247-DC62F969C77A}"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32484B-4153-4653-9B67-5BF78906B413}"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s-US"/>
        </a:p>
      </dgm:t>
    </dgm:pt>
    <dgm:pt modelId="{4BE6798A-2F05-4255-875F-854E15DD2B01}">
      <dgm:prSet phldrT="[Texto]"/>
      <dgm:spPr/>
      <dgm:t>
        <a:bodyPr/>
        <a:lstStyle/>
        <a:p>
          <a:pPr algn="ctr"/>
          <a:r>
            <a:rPr lang="es-ES" b="1" dirty="0" smtClean="0">
              <a:latin typeface="Arial" pitchFamily="34" charset="0"/>
              <a:cs typeface="Arial" pitchFamily="34" charset="0"/>
            </a:rPr>
            <a:t>Ingerir cualquier alimento</a:t>
          </a:r>
        </a:p>
      </dgm:t>
    </dgm:pt>
    <dgm:pt modelId="{59315464-837A-4A3B-91BA-57038FEF9C6D}" type="parTrans" cxnId="{1AE0D2F7-BD62-402C-A935-870FB0ED2440}">
      <dgm:prSet/>
      <dgm:spPr/>
      <dgm:t>
        <a:bodyPr/>
        <a:lstStyle/>
        <a:p>
          <a:endParaRPr lang="es-US" b="1"/>
        </a:p>
      </dgm:t>
    </dgm:pt>
    <dgm:pt modelId="{2E956732-FE6D-445F-9FDF-1C06FA881411}" type="sibTrans" cxnId="{1AE0D2F7-BD62-402C-A935-870FB0ED2440}">
      <dgm:prSet/>
      <dgm:spPr/>
      <dgm:t>
        <a:bodyPr/>
        <a:lstStyle/>
        <a:p>
          <a:endParaRPr lang="es-US" b="1"/>
        </a:p>
      </dgm:t>
    </dgm:pt>
    <dgm:pt modelId="{A83D95E7-1602-40D5-A520-C20A9C3D9AE1}">
      <dgm:prSet phldrT="[Texto]" custT="1"/>
      <dgm:spPr/>
      <dgm:t>
        <a:bodyPr/>
        <a:lstStyle/>
        <a:p>
          <a:pPr algn="ctr"/>
          <a:r>
            <a:rPr lang="es-ES" sz="2000" b="1" dirty="0" smtClean="0">
              <a:latin typeface="Arial" pitchFamily="34" charset="0"/>
              <a:cs typeface="Arial" pitchFamily="34" charset="0"/>
            </a:rPr>
            <a:t>Procurar una dieta que contenga elementos nutritivos de buena calidad</a:t>
          </a:r>
          <a:endParaRPr lang="es-US" sz="2000" b="1" dirty="0">
            <a:latin typeface="Arial" pitchFamily="34" charset="0"/>
            <a:cs typeface="Arial" pitchFamily="34" charset="0"/>
          </a:endParaRPr>
        </a:p>
      </dgm:t>
    </dgm:pt>
    <dgm:pt modelId="{4920A7BB-188A-4228-9920-ECBE752B3B34}" type="parTrans" cxnId="{72088A1F-0BF8-49EB-A8D2-512E7A5B501D}">
      <dgm:prSet/>
      <dgm:spPr/>
      <dgm:t>
        <a:bodyPr/>
        <a:lstStyle/>
        <a:p>
          <a:endParaRPr lang="es-US" b="1"/>
        </a:p>
      </dgm:t>
    </dgm:pt>
    <dgm:pt modelId="{0DFEA9A2-21C2-4B49-B84F-13D83CBB384C}" type="sibTrans" cxnId="{72088A1F-0BF8-49EB-A8D2-512E7A5B501D}">
      <dgm:prSet/>
      <dgm:spPr/>
      <dgm:t>
        <a:bodyPr/>
        <a:lstStyle/>
        <a:p>
          <a:endParaRPr lang="es-US" b="1"/>
        </a:p>
      </dgm:t>
    </dgm:pt>
    <dgm:pt modelId="{7E2FB333-7677-4B4E-9573-89394EFE88C1}">
      <dgm:prSet phldrT="[Texto]" custT="1"/>
      <dgm:spPr/>
      <dgm:t>
        <a:bodyPr/>
        <a:lstStyle/>
        <a:p>
          <a:pPr algn="ctr"/>
          <a:r>
            <a:rPr lang="es-ES" sz="2000" b="1" dirty="0" smtClean="0">
              <a:latin typeface="Arial" pitchFamily="34" charset="0"/>
              <a:cs typeface="Arial" pitchFamily="34" charset="0"/>
            </a:rPr>
            <a:t>Suministrar al organismo, por medio de los alimentos a través del acto de comer, los nutrientes que se requieren para un óptimo funcionamiento del organismo</a:t>
          </a:r>
          <a:endParaRPr lang="es-US" sz="2000" b="1" dirty="0">
            <a:latin typeface="Arial" pitchFamily="34" charset="0"/>
            <a:cs typeface="Arial" pitchFamily="34" charset="0"/>
          </a:endParaRPr>
        </a:p>
      </dgm:t>
    </dgm:pt>
    <dgm:pt modelId="{55D6AC31-538A-4912-831A-70E65DA662C3}" type="parTrans" cxnId="{6E6C856E-3DE2-4108-A63A-931957E3D6C9}">
      <dgm:prSet/>
      <dgm:spPr/>
      <dgm:t>
        <a:bodyPr/>
        <a:lstStyle/>
        <a:p>
          <a:endParaRPr lang="es-US" b="1"/>
        </a:p>
      </dgm:t>
    </dgm:pt>
    <dgm:pt modelId="{A8E95C63-16A2-49C9-A0F9-007F72C8EA61}" type="sibTrans" cxnId="{6E6C856E-3DE2-4108-A63A-931957E3D6C9}">
      <dgm:prSet/>
      <dgm:spPr/>
      <dgm:t>
        <a:bodyPr/>
        <a:lstStyle/>
        <a:p>
          <a:endParaRPr lang="es-US" b="1"/>
        </a:p>
      </dgm:t>
    </dgm:pt>
    <dgm:pt modelId="{15DF0204-D22B-4E96-A313-F1A88068C632}" type="pres">
      <dgm:prSet presAssocID="{DB32484B-4153-4653-9B67-5BF78906B413}" presName="rootnode" presStyleCnt="0">
        <dgm:presLayoutVars>
          <dgm:chMax/>
          <dgm:chPref/>
          <dgm:dir/>
          <dgm:animLvl val="lvl"/>
        </dgm:presLayoutVars>
      </dgm:prSet>
      <dgm:spPr/>
      <dgm:t>
        <a:bodyPr/>
        <a:lstStyle/>
        <a:p>
          <a:endParaRPr lang="es-US"/>
        </a:p>
      </dgm:t>
    </dgm:pt>
    <dgm:pt modelId="{AD083081-32C9-46D3-87D7-3CD3C59BC6C6}" type="pres">
      <dgm:prSet presAssocID="{4BE6798A-2F05-4255-875F-854E15DD2B01}" presName="composite" presStyleCnt="0"/>
      <dgm:spPr/>
    </dgm:pt>
    <dgm:pt modelId="{B65D3174-3E0C-4FB7-9649-9D6F81CEE25F}" type="pres">
      <dgm:prSet presAssocID="{4BE6798A-2F05-4255-875F-854E15DD2B01}" presName="LShape" presStyleLbl="alignNode1" presStyleIdx="0" presStyleCnt="5"/>
      <dgm:spPr>
        <a:solidFill>
          <a:srgbClr val="92D050"/>
        </a:solidFill>
      </dgm:spPr>
    </dgm:pt>
    <dgm:pt modelId="{5E1DD1FF-21A8-4D61-BCAB-6794995A5139}" type="pres">
      <dgm:prSet presAssocID="{4BE6798A-2F05-4255-875F-854E15DD2B01}" presName="ParentText" presStyleLbl="revTx" presStyleIdx="0" presStyleCnt="3" custScaleX="86960" custScaleY="50418" custLinFactNeighborX="-4297" custLinFactNeighborY="-22917">
        <dgm:presLayoutVars>
          <dgm:chMax val="0"/>
          <dgm:chPref val="0"/>
          <dgm:bulletEnabled val="1"/>
        </dgm:presLayoutVars>
      </dgm:prSet>
      <dgm:spPr/>
      <dgm:t>
        <a:bodyPr/>
        <a:lstStyle/>
        <a:p>
          <a:endParaRPr lang="es-US"/>
        </a:p>
      </dgm:t>
    </dgm:pt>
    <dgm:pt modelId="{0107E16F-AEF5-4F4E-9F9D-57746E315B08}" type="pres">
      <dgm:prSet presAssocID="{4BE6798A-2F05-4255-875F-854E15DD2B01}" presName="Triangle" presStyleLbl="alignNode1" presStyleIdx="1" presStyleCnt="5"/>
      <dgm:spPr>
        <a:solidFill>
          <a:srgbClr val="FFC000"/>
        </a:solidFill>
      </dgm:spPr>
    </dgm:pt>
    <dgm:pt modelId="{41CF6E78-A76E-4E2B-A2B4-8FC86733D5C1}" type="pres">
      <dgm:prSet presAssocID="{2E956732-FE6D-445F-9FDF-1C06FA881411}" presName="sibTrans" presStyleCnt="0"/>
      <dgm:spPr/>
    </dgm:pt>
    <dgm:pt modelId="{6E69FC11-27A6-40C0-AA73-A3B0D9E8CC7A}" type="pres">
      <dgm:prSet presAssocID="{2E956732-FE6D-445F-9FDF-1C06FA881411}" presName="space" presStyleCnt="0"/>
      <dgm:spPr/>
    </dgm:pt>
    <dgm:pt modelId="{532AA878-6AC8-4EF1-906D-A5A605698F65}" type="pres">
      <dgm:prSet presAssocID="{A83D95E7-1602-40D5-A520-C20A9C3D9AE1}" presName="composite" presStyleCnt="0"/>
      <dgm:spPr/>
    </dgm:pt>
    <dgm:pt modelId="{829F4ADC-35BF-4971-BE29-9D1DE2D5EEAD}" type="pres">
      <dgm:prSet presAssocID="{A83D95E7-1602-40D5-A520-C20A9C3D9AE1}" presName="LShape" presStyleLbl="alignNode1" presStyleIdx="2" presStyleCnt="5"/>
      <dgm:spPr>
        <a:solidFill>
          <a:srgbClr val="FFFF00"/>
        </a:solidFill>
      </dgm:spPr>
    </dgm:pt>
    <dgm:pt modelId="{E5B15584-585F-4C77-A7CC-1B35ED2475DC}" type="pres">
      <dgm:prSet presAssocID="{A83D95E7-1602-40D5-A520-C20A9C3D9AE1}" presName="ParentText" presStyleLbl="revTx" presStyleIdx="1" presStyleCnt="3">
        <dgm:presLayoutVars>
          <dgm:chMax val="0"/>
          <dgm:chPref val="0"/>
          <dgm:bulletEnabled val="1"/>
        </dgm:presLayoutVars>
      </dgm:prSet>
      <dgm:spPr/>
      <dgm:t>
        <a:bodyPr/>
        <a:lstStyle/>
        <a:p>
          <a:endParaRPr lang="es-US"/>
        </a:p>
      </dgm:t>
    </dgm:pt>
    <dgm:pt modelId="{7A89932C-93A5-437D-97ED-E1C727FD17AE}" type="pres">
      <dgm:prSet presAssocID="{A83D95E7-1602-40D5-A520-C20A9C3D9AE1}" presName="Triangle" presStyleLbl="alignNode1" presStyleIdx="3" presStyleCnt="5"/>
      <dgm:spPr>
        <a:solidFill>
          <a:srgbClr val="FFC000"/>
        </a:solidFill>
      </dgm:spPr>
    </dgm:pt>
    <dgm:pt modelId="{39F02F3D-DD64-495A-909C-0901FBEB54AF}" type="pres">
      <dgm:prSet presAssocID="{0DFEA9A2-21C2-4B49-B84F-13D83CBB384C}" presName="sibTrans" presStyleCnt="0"/>
      <dgm:spPr/>
    </dgm:pt>
    <dgm:pt modelId="{E752E0EF-56A6-4D29-8B83-6784C3B2BA55}" type="pres">
      <dgm:prSet presAssocID="{0DFEA9A2-21C2-4B49-B84F-13D83CBB384C}" presName="space" presStyleCnt="0"/>
      <dgm:spPr/>
    </dgm:pt>
    <dgm:pt modelId="{97EE2CC4-89AE-4011-9CBE-3066552B2321}" type="pres">
      <dgm:prSet presAssocID="{7E2FB333-7677-4B4E-9573-89394EFE88C1}" presName="composite" presStyleCnt="0"/>
      <dgm:spPr/>
    </dgm:pt>
    <dgm:pt modelId="{4D254370-D31F-489E-8014-373EF4C5BAB6}" type="pres">
      <dgm:prSet presAssocID="{7E2FB333-7677-4B4E-9573-89394EFE88C1}" presName="LShape" presStyleLbl="alignNode1" presStyleIdx="4" presStyleCnt="5"/>
      <dgm:spPr>
        <a:solidFill>
          <a:srgbClr val="FF0000"/>
        </a:solidFill>
      </dgm:spPr>
    </dgm:pt>
    <dgm:pt modelId="{34CB3ECD-7A0E-4861-959E-6B02947E4F24}" type="pres">
      <dgm:prSet presAssocID="{7E2FB333-7677-4B4E-9573-89394EFE88C1}" presName="ParentText" presStyleLbl="revTx" presStyleIdx="2" presStyleCnt="3" custScaleY="67371" custLinFactNeighborX="2212" custLinFactNeighborY="-9986">
        <dgm:presLayoutVars>
          <dgm:chMax val="0"/>
          <dgm:chPref val="0"/>
          <dgm:bulletEnabled val="1"/>
        </dgm:presLayoutVars>
      </dgm:prSet>
      <dgm:spPr/>
      <dgm:t>
        <a:bodyPr/>
        <a:lstStyle/>
        <a:p>
          <a:endParaRPr lang="es-US"/>
        </a:p>
      </dgm:t>
    </dgm:pt>
  </dgm:ptLst>
  <dgm:cxnLst>
    <dgm:cxn modelId="{5CF765A5-3CC9-425D-BD6E-9B8386FC2B52}" type="presOf" srcId="{A83D95E7-1602-40D5-A520-C20A9C3D9AE1}" destId="{E5B15584-585F-4C77-A7CC-1B35ED2475DC}" srcOrd="0" destOrd="0" presId="urn:microsoft.com/office/officeart/2009/3/layout/StepUpProcess"/>
    <dgm:cxn modelId="{D6B20C31-5251-47E0-94A6-AC99A0D2AF52}" type="presOf" srcId="{DB32484B-4153-4653-9B67-5BF78906B413}" destId="{15DF0204-D22B-4E96-A313-F1A88068C632}" srcOrd="0" destOrd="0" presId="urn:microsoft.com/office/officeart/2009/3/layout/StepUpProcess"/>
    <dgm:cxn modelId="{924E84E9-13CE-45E6-A7C9-50EB08CCA68B}" type="presOf" srcId="{4BE6798A-2F05-4255-875F-854E15DD2B01}" destId="{5E1DD1FF-21A8-4D61-BCAB-6794995A5139}" srcOrd="0" destOrd="0" presId="urn:microsoft.com/office/officeart/2009/3/layout/StepUpProcess"/>
    <dgm:cxn modelId="{72088A1F-0BF8-49EB-A8D2-512E7A5B501D}" srcId="{DB32484B-4153-4653-9B67-5BF78906B413}" destId="{A83D95E7-1602-40D5-A520-C20A9C3D9AE1}" srcOrd="1" destOrd="0" parTransId="{4920A7BB-188A-4228-9920-ECBE752B3B34}" sibTransId="{0DFEA9A2-21C2-4B49-B84F-13D83CBB384C}"/>
    <dgm:cxn modelId="{6E6C856E-3DE2-4108-A63A-931957E3D6C9}" srcId="{DB32484B-4153-4653-9B67-5BF78906B413}" destId="{7E2FB333-7677-4B4E-9573-89394EFE88C1}" srcOrd="2" destOrd="0" parTransId="{55D6AC31-538A-4912-831A-70E65DA662C3}" sibTransId="{A8E95C63-16A2-49C9-A0F9-007F72C8EA61}"/>
    <dgm:cxn modelId="{A60990F5-A60D-47F7-8889-33DB89924155}" type="presOf" srcId="{7E2FB333-7677-4B4E-9573-89394EFE88C1}" destId="{34CB3ECD-7A0E-4861-959E-6B02947E4F24}" srcOrd="0" destOrd="0" presId="urn:microsoft.com/office/officeart/2009/3/layout/StepUpProcess"/>
    <dgm:cxn modelId="{1AE0D2F7-BD62-402C-A935-870FB0ED2440}" srcId="{DB32484B-4153-4653-9B67-5BF78906B413}" destId="{4BE6798A-2F05-4255-875F-854E15DD2B01}" srcOrd="0" destOrd="0" parTransId="{59315464-837A-4A3B-91BA-57038FEF9C6D}" sibTransId="{2E956732-FE6D-445F-9FDF-1C06FA881411}"/>
    <dgm:cxn modelId="{CEC1DD12-FF94-4B8A-A65B-B851EAA14312}" type="presParOf" srcId="{15DF0204-D22B-4E96-A313-F1A88068C632}" destId="{AD083081-32C9-46D3-87D7-3CD3C59BC6C6}" srcOrd="0" destOrd="0" presId="urn:microsoft.com/office/officeart/2009/3/layout/StepUpProcess"/>
    <dgm:cxn modelId="{5A9C801D-2C99-47CB-9776-BDBF05FC445C}" type="presParOf" srcId="{AD083081-32C9-46D3-87D7-3CD3C59BC6C6}" destId="{B65D3174-3E0C-4FB7-9649-9D6F81CEE25F}" srcOrd="0" destOrd="0" presId="urn:microsoft.com/office/officeart/2009/3/layout/StepUpProcess"/>
    <dgm:cxn modelId="{E91459C3-9911-4656-8104-AE3A4BDBFADD}" type="presParOf" srcId="{AD083081-32C9-46D3-87D7-3CD3C59BC6C6}" destId="{5E1DD1FF-21A8-4D61-BCAB-6794995A5139}" srcOrd="1" destOrd="0" presId="urn:microsoft.com/office/officeart/2009/3/layout/StepUpProcess"/>
    <dgm:cxn modelId="{1727AB92-9B46-4F85-AE11-4B37BE2429F4}" type="presParOf" srcId="{AD083081-32C9-46D3-87D7-3CD3C59BC6C6}" destId="{0107E16F-AEF5-4F4E-9F9D-57746E315B08}" srcOrd="2" destOrd="0" presId="urn:microsoft.com/office/officeart/2009/3/layout/StepUpProcess"/>
    <dgm:cxn modelId="{A324CF4A-198B-4917-ACC6-43FAD47D2E88}" type="presParOf" srcId="{15DF0204-D22B-4E96-A313-F1A88068C632}" destId="{41CF6E78-A76E-4E2B-A2B4-8FC86733D5C1}" srcOrd="1" destOrd="0" presId="urn:microsoft.com/office/officeart/2009/3/layout/StepUpProcess"/>
    <dgm:cxn modelId="{B9204E4B-C1AB-43EF-9E43-FAF8300B293B}" type="presParOf" srcId="{41CF6E78-A76E-4E2B-A2B4-8FC86733D5C1}" destId="{6E69FC11-27A6-40C0-AA73-A3B0D9E8CC7A}" srcOrd="0" destOrd="0" presId="urn:microsoft.com/office/officeart/2009/3/layout/StepUpProcess"/>
    <dgm:cxn modelId="{23C4739F-5F08-46EF-B7E7-84038B985D34}" type="presParOf" srcId="{15DF0204-D22B-4E96-A313-F1A88068C632}" destId="{532AA878-6AC8-4EF1-906D-A5A605698F65}" srcOrd="2" destOrd="0" presId="urn:microsoft.com/office/officeart/2009/3/layout/StepUpProcess"/>
    <dgm:cxn modelId="{2317CFB7-C5B1-48C7-A043-50AEAA8C4543}" type="presParOf" srcId="{532AA878-6AC8-4EF1-906D-A5A605698F65}" destId="{829F4ADC-35BF-4971-BE29-9D1DE2D5EEAD}" srcOrd="0" destOrd="0" presId="urn:microsoft.com/office/officeart/2009/3/layout/StepUpProcess"/>
    <dgm:cxn modelId="{526F6759-2FF1-4D32-B649-DD0C4051B11A}" type="presParOf" srcId="{532AA878-6AC8-4EF1-906D-A5A605698F65}" destId="{E5B15584-585F-4C77-A7CC-1B35ED2475DC}" srcOrd="1" destOrd="0" presId="urn:microsoft.com/office/officeart/2009/3/layout/StepUpProcess"/>
    <dgm:cxn modelId="{32F24572-1FBF-4466-AA5D-0BC88B3DDBCA}" type="presParOf" srcId="{532AA878-6AC8-4EF1-906D-A5A605698F65}" destId="{7A89932C-93A5-437D-97ED-E1C727FD17AE}" srcOrd="2" destOrd="0" presId="urn:microsoft.com/office/officeart/2009/3/layout/StepUpProcess"/>
    <dgm:cxn modelId="{87ED28A3-B302-40CD-8096-11DD56DB8B81}" type="presParOf" srcId="{15DF0204-D22B-4E96-A313-F1A88068C632}" destId="{39F02F3D-DD64-495A-909C-0901FBEB54AF}" srcOrd="3" destOrd="0" presId="urn:microsoft.com/office/officeart/2009/3/layout/StepUpProcess"/>
    <dgm:cxn modelId="{7AAB426E-4FDD-4C0B-857A-ADB9D2994156}" type="presParOf" srcId="{39F02F3D-DD64-495A-909C-0901FBEB54AF}" destId="{E752E0EF-56A6-4D29-8B83-6784C3B2BA55}" srcOrd="0" destOrd="0" presId="urn:microsoft.com/office/officeart/2009/3/layout/StepUpProcess"/>
    <dgm:cxn modelId="{B79BB99A-4A79-495F-93F8-9633DA1D9901}" type="presParOf" srcId="{15DF0204-D22B-4E96-A313-F1A88068C632}" destId="{97EE2CC4-89AE-4011-9CBE-3066552B2321}" srcOrd="4" destOrd="0" presId="urn:microsoft.com/office/officeart/2009/3/layout/StepUpProcess"/>
    <dgm:cxn modelId="{2AAF1FC8-CC3B-4994-A114-35216E6FE077}" type="presParOf" srcId="{97EE2CC4-89AE-4011-9CBE-3066552B2321}" destId="{4D254370-D31F-489E-8014-373EF4C5BAB6}" srcOrd="0" destOrd="0" presId="urn:microsoft.com/office/officeart/2009/3/layout/StepUpProcess"/>
    <dgm:cxn modelId="{F6C7B0C7-A9DA-453A-A2FF-D082B538D127}" type="presParOf" srcId="{97EE2CC4-89AE-4011-9CBE-3066552B2321}" destId="{34CB3ECD-7A0E-4861-959E-6B02947E4F24}"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2E79636-6B1B-4762-9E97-427BEFDDD905}" type="doc">
      <dgm:prSet loTypeId="urn:microsoft.com/office/officeart/2005/8/layout/radial5" loCatId="cycle" qsTypeId="urn:microsoft.com/office/officeart/2005/8/quickstyle/simple5" qsCatId="simple" csTypeId="urn:microsoft.com/office/officeart/2005/8/colors/colorful2" csCatId="colorful" phldr="1"/>
      <dgm:spPr/>
      <dgm:t>
        <a:bodyPr/>
        <a:lstStyle/>
        <a:p>
          <a:endParaRPr lang="es-US"/>
        </a:p>
      </dgm:t>
    </dgm:pt>
    <dgm:pt modelId="{7B4A955A-922D-4871-8BB5-DEF69E5332ED}">
      <dgm:prSet phldrT="[Texto]" custT="1"/>
      <dgm:spPr>
        <a:solidFill>
          <a:srgbClr val="00B0F0"/>
        </a:solidFill>
        <a:ln w="76200"/>
      </dgm:spPr>
      <dgm:t>
        <a:bodyPr/>
        <a:lstStyle/>
        <a:p>
          <a:r>
            <a:rPr lang="es-ES" sz="2000" b="1" dirty="0" smtClean="0">
              <a:solidFill>
                <a:schemeClr val="tx1"/>
              </a:solidFill>
              <a:latin typeface="Arial" pitchFamily="34" charset="0"/>
              <a:cs typeface="Arial" pitchFamily="34" charset="0"/>
            </a:rPr>
            <a:t>Dieta </a:t>
          </a:r>
        </a:p>
        <a:p>
          <a:r>
            <a:rPr lang="es-ES" sz="2000" b="1" dirty="0" smtClean="0">
              <a:solidFill>
                <a:schemeClr val="tx1"/>
              </a:solidFill>
              <a:latin typeface="Arial" pitchFamily="34" charset="0"/>
              <a:cs typeface="Arial" pitchFamily="34" charset="0"/>
            </a:rPr>
            <a:t>Saludable</a:t>
          </a:r>
          <a:endParaRPr lang="es-US" sz="2000" b="1" dirty="0">
            <a:solidFill>
              <a:schemeClr val="tx1"/>
            </a:solidFill>
            <a:latin typeface="Arial" pitchFamily="34" charset="0"/>
            <a:cs typeface="Arial" pitchFamily="34" charset="0"/>
          </a:endParaRPr>
        </a:p>
      </dgm:t>
    </dgm:pt>
    <dgm:pt modelId="{18C3250F-72FE-413A-A4D0-A2232C65C3DC}" type="parTrans" cxnId="{A0DB0300-41B9-424D-AD43-4BCF78A1D50A}">
      <dgm:prSet/>
      <dgm:spPr/>
      <dgm:t>
        <a:bodyPr/>
        <a:lstStyle/>
        <a:p>
          <a:endParaRPr lang="es-US" sz="2400">
            <a:latin typeface="Arial" pitchFamily="34" charset="0"/>
            <a:cs typeface="Arial" pitchFamily="34" charset="0"/>
          </a:endParaRPr>
        </a:p>
      </dgm:t>
    </dgm:pt>
    <dgm:pt modelId="{713D5DA5-017A-4316-BFD0-8C238105AFB8}" type="sibTrans" cxnId="{A0DB0300-41B9-424D-AD43-4BCF78A1D50A}">
      <dgm:prSet/>
      <dgm:spPr/>
      <dgm:t>
        <a:bodyPr/>
        <a:lstStyle/>
        <a:p>
          <a:endParaRPr lang="es-US" sz="2400">
            <a:latin typeface="Arial" pitchFamily="34" charset="0"/>
            <a:cs typeface="Arial" pitchFamily="34" charset="0"/>
          </a:endParaRPr>
        </a:p>
      </dgm:t>
    </dgm:pt>
    <dgm:pt modelId="{A1596650-15BA-4FAA-B948-78A554E5D975}">
      <dgm:prSet phldrT="[Texto]" custT="1">
        <dgm:style>
          <a:lnRef idx="2">
            <a:schemeClr val="dk1"/>
          </a:lnRef>
          <a:fillRef idx="1">
            <a:schemeClr val="lt1"/>
          </a:fillRef>
          <a:effectRef idx="0">
            <a:schemeClr val="dk1"/>
          </a:effectRef>
          <a:fontRef idx="minor">
            <a:schemeClr val="dk1"/>
          </a:fontRef>
        </dgm:style>
      </dgm:prSet>
      <dgm:spPr>
        <a:solidFill>
          <a:srgbClr val="00FF00"/>
        </a:solidFill>
      </dgm:spPr>
      <dgm:t>
        <a:bodyPr/>
        <a:lstStyle/>
        <a:p>
          <a:r>
            <a:rPr lang="es-ES" sz="2000" b="1" dirty="0" smtClean="0">
              <a:solidFill>
                <a:schemeClr val="tx1"/>
              </a:solidFill>
              <a:latin typeface="Arial" pitchFamily="34" charset="0"/>
              <a:cs typeface="Arial" pitchFamily="34" charset="0"/>
            </a:rPr>
            <a:t>Variada</a:t>
          </a:r>
          <a:endParaRPr lang="es-US" sz="2000" b="1" dirty="0">
            <a:solidFill>
              <a:schemeClr val="tx1"/>
            </a:solidFill>
            <a:latin typeface="Arial" pitchFamily="34" charset="0"/>
            <a:cs typeface="Arial" pitchFamily="34" charset="0"/>
          </a:endParaRPr>
        </a:p>
      </dgm:t>
    </dgm:pt>
    <dgm:pt modelId="{DB1481CD-4C77-48D8-8486-7127ABFD9E4D}" type="parTrans" cxnId="{1D85F40B-32F2-4C75-852A-37099AE4741D}">
      <dgm:prSet custT="1"/>
      <dgm:spPr/>
      <dgm:t>
        <a:bodyPr/>
        <a:lstStyle/>
        <a:p>
          <a:endParaRPr lang="es-US" sz="1400">
            <a:latin typeface="Arial" pitchFamily="34" charset="0"/>
            <a:cs typeface="Arial" pitchFamily="34" charset="0"/>
          </a:endParaRPr>
        </a:p>
      </dgm:t>
    </dgm:pt>
    <dgm:pt modelId="{7E62A91B-3B0D-408A-8C3F-FAD5A4F756FF}" type="sibTrans" cxnId="{1D85F40B-32F2-4C75-852A-37099AE4741D}">
      <dgm:prSet/>
      <dgm:spPr/>
      <dgm:t>
        <a:bodyPr/>
        <a:lstStyle/>
        <a:p>
          <a:endParaRPr lang="es-US" sz="2400">
            <a:latin typeface="Arial" pitchFamily="34" charset="0"/>
            <a:cs typeface="Arial" pitchFamily="34" charset="0"/>
          </a:endParaRPr>
        </a:p>
      </dgm:t>
    </dgm:pt>
    <dgm:pt modelId="{F8200F6F-4EDE-4B89-A37F-4681BD6122FA}">
      <dgm:prSet phldrT="[Texto]" custT="1">
        <dgm:style>
          <a:lnRef idx="2">
            <a:schemeClr val="dk1"/>
          </a:lnRef>
          <a:fillRef idx="1">
            <a:schemeClr val="lt1"/>
          </a:fillRef>
          <a:effectRef idx="0">
            <a:schemeClr val="dk1"/>
          </a:effectRef>
          <a:fontRef idx="minor">
            <a:schemeClr val="dk1"/>
          </a:fontRef>
        </dgm:style>
      </dgm:prSet>
      <dgm:spPr>
        <a:solidFill>
          <a:srgbClr val="FF5050"/>
        </a:solidFill>
      </dgm:spPr>
      <dgm:t>
        <a:bodyPr/>
        <a:lstStyle/>
        <a:p>
          <a:r>
            <a:rPr lang="es-ES" sz="2000" b="1" dirty="0" smtClean="0">
              <a:solidFill>
                <a:schemeClr val="tx1"/>
              </a:solidFill>
              <a:latin typeface="Arial" pitchFamily="34" charset="0"/>
              <a:cs typeface="Arial" pitchFamily="34" charset="0"/>
            </a:rPr>
            <a:t>Equilibrada</a:t>
          </a:r>
          <a:endParaRPr lang="es-US" sz="2000" b="1" dirty="0">
            <a:solidFill>
              <a:schemeClr val="tx1"/>
            </a:solidFill>
            <a:latin typeface="Arial" pitchFamily="34" charset="0"/>
            <a:cs typeface="Arial" pitchFamily="34" charset="0"/>
          </a:endParaRPr>
        </a:p>
      </dgm:t>
    </dgm:pt>
    <dgm:pt modelId="{62DEC595-2F0B-494D-9D90-D7689DCD9DA9}" type="parTrans" cxnId="{7BCD523C-DAA0-49BE-8CE5-EBE86D338F0C}">
      <dgm:prSet custT="1"/>
      <dgm:spPr/>
      <dgm:t>
        <a:bodyPr/>
        <a:lstStyle/>
        <a:p>
          <a:endParaRPr lang="es-US" sz="1400">
            <a:latin typeface="Arial" pitchFamily="34" charset="0"/>
            <a:cs typeface="Arial" pitchFamily="34" charset="0"/>
          </a:endParaRPr>
        </a:p>
      </dgm:t>
    </dgm:pt>
    <dgm:pt modelId="{B8C681F1-3B45-4D45-9748-8217D2FE3A2E}" type="sibTrans" cxnId="{7BCD523C-DAA0-49BE-8CE5-EBE86D338F0C}">
      <dgm:prSet/>
      <dgm:spPr/>
      <dgm:t>
        <a:bodyPr/>
        <a:lstStyle/>
        <a:p>
          <a:endParaRPr lang="es-US" sz="2400">
            <a:latin typeface="Arial" pitchFamily="34" charset="0"/>
            <a:cs typeface="Arial" pitchFamily="34" charset="0"/>
          </a:endParaRPr>
        </a:p>
      </dgm:t>
    </dgm:pt>
    <dgm:pt modelId="{44ED7D3E-C556-4CE8-87B8-C989E46F5FE2}">
      <dgm:prSet phldrT="[Texto]" custT="1">
        <dgm:style>
          <a:lnRef idx="2">
            <a:schemeClr val="dk1"/>
          </a:lnRef>
          <a:fillRef idx="1">
            <a:schemeClr val="lt1"/>
          </a:fillRef>
          <a:effectRef idx="0">
            <a:schemeClr val="dk1"/>
          </a:effectRef>
          <a:fontRef idx="minor">
            <a:schemeClr val="dk1"/>
          </a:fontRef>
        </dgm:style>
      </dgm:prSet>
      <dgm:spPr>
        <a:solidFill>
          <a:srgbClr val="FFCCCC"/>
        </a:solidFill>
      </dgm:spPr>
      <dgm:t>
        <a:bodyPr/>
        <a:lstStyle/>
        <a:p>
          <a:r>
            <a:rPr lang="es-ES" sz="2000" b="1" dirty="0" smtClean="0">
              <a:solidFill>
                <a:schemeClr val="tx1"/>
              </a:solidFill>
              <a:latin typeface="Arial" pitchFamily="34" charset="0"/>
              <a:cs typeface="Arial" pitchFamily="34" charset="0"/>
            </a:rPr>
            <a:t>Inocua</a:t>
          </a:r>
          <a:endParaRPr lang="es-US" sz="2000" b="1" dirty="0">
            <a:solidFill>
              <a:schemeClr val="tx1"/>
            </a:solidFill>
            <a:latin typeface="Arial" pitchFamily="34" charset="0"/>
            <a:cs typeface="Arial" pitchFamily="34" charset="0"/>
          </a:endParaRPr>
        </a:p>
      </dgm:t>
    </dgm:pt>
    <dgm:pt modelId="{63B2689D-310D-4769-9CE8-2C41D8F6AB4E}" type="parTrans" cxnId="{4E966137-D91C-4701-BA0B-BB041A8743B1}">
      <dgm:prSet custT="1"/>
      <dgm:spPr/>
      <dgm:t>
        <a:bodyPr/>
        <a:lstStyle/>
        <a:p>
          <a:endParaRPr lang="es-US" sz="1400">
            <a:latin typeface="Arial" pitchFamily="34" charset="0"/>
            <a:cs typeface="Arial" pitchFamily="34" charset="0"/>
          </a:endParaRPr>
        </a:p>
      </dgm:t>
    </dgm:pt>
    <dgm:pt modelId="{5F22E464-29CF-4848-B287-4BC3B34CECDA}" type="sibTrans" cxnId="{4E966137-D91C-4701-BA0B-BB041A8743B1}">
      <dgm:prSet/>
      <dgm:spPr/>
      <dgm:t>
        <a:bodyPr/>
        <a:lstStyle/>
        <a:p>
          <a:endParaRPr lang="es-US" sz="2400">
            <a:latin typeface="Arial" pitchFamily="34" charset="0"/>
            <a:cs typeface="Arial" pitchFamily="34" charset="0"/>
          </a:endParaRPr>
        </a:p>
      </dgm:t>
    </dgm:pt>
    <dgm:pt modelId="{62B36109-BF25-4D87-86FD-B9DB80D9342B}">
      <dgm:prSet phldrT="[Texto]" custT="1">
        <dgm:style>
          <a:lnRef idx="2">
            <a:schemeClr val="dk1"/>
          </a:lnRef>
          <a:fillRef idx="1">
            <a:schemeClr val="lt1"/>
          </a:fillRef>
          <a:effectRef idx="0">
            <a:schemeClr val="dk1"/>
          </a:effectRef>
          <a:fontRef idx="minor">
            <a:schemeClr val="dk1"/>
          </a:fontRef>
        </dgm:style>
      </dgm:prSet>
      <dgm:spPr>
        <a:solidFill>
          <a:srgbClr val="00FFFF"/>
        </a:solidFill>
        <a:ln/>
      </dgm:spPr>
      <dgm:t>
        <a:bodyPr/>
        <a:lstStyle/>
        <a:p>
          <a:r>
            <a:rPr lang="es-ES" sz="2000" b="1" dirty="0" smtClean="0">
              <a:solidFill>
                <a:schemeClr val="tx1"/>
              </a:solidFill>
              <a:latin typeface="Arial" pitchFamily="34" charset="0"/>
              <a:cs typeface="Arial" pitchFamily="34" charset="0"/>
            </a:rPr>
            <a:t>Adecuada</a:t>
          </a:r>
          <a:r>
            <a:rPr lang="es-ES" sz="1800" b="1" dirty="0" smtClean="0">
              <a:solidFill>
                <a:schemeClr val="tx1"/>
              </a:solidFill>
              <a:latin typeface="Arial" pitchFamily="34" charset="0"/>
              <a:cs typeface="Arial" pitchFamily="34" charset="0"/>
            </a:rPr>
            <a:t> </a:t>
          </a:r>
          <a:endParaRPr lang="es-US" sz="1800" b="1" dirty="0">
            <a:solidFill>
              <a:schemeClr val="tx1"/>
            </a:solidFill>
            <a:latin typeface="Arial" pitchFamily="34" charset="0"/>
            <a:cs typeface="Arial" pitchFamily="34" charset="0"/>
          </a:endParaRPr>
        </a:p>
      </dgm:t>
    </dgm:pt>
    <dgm:pt modelId="{7E0F2443-BD05-4A12-A59D-BACAA764F818}" type="parTrans" cxnId="{612451FB-5AE1-4B7C-81D3-97970D7744D7}">
      <dgm:prSet custT="1"/>
      <dgm:spPr/>
      <dgm:t>
        <a:bodyPr/>
        <a:lstStyle/>
        <a:p>
          <a:endParaRPr lang="es-US" sz="1400">
            <a:latin typeface="Arial" pitchFamily="34" charset="0"/>
            <a:cs typeface="Arial" pitchFamily="34" charset="0"/>
          </a:endParaRPr>
        </a:p>
      </dgm:t>
    </dgm:pt>
    <dgm:pt modelId="{9A6DC022-9D6D-42F6-89CA-3F000DF02CA4}" type="sibTrans" cxnId="{612451FB-5AE1-4B7C-81D3-97970D7744D7}">
      <dgm:prSet/>
      <dgm:spPr/>
      <dgm:t>
        <a:bodyPr/>
        <a:lstStyle/>
        <a:p>
          <a:endParaRPr lang="es-US" sz="2400">
            <a:latin typeface="Arial" pitchFamily="34" charset="0"/>
            <a:cs typeface="Arial" pitchFamily="34" charset="0"/>
          </a:endParaRPr>
        </a:p>
      </dgm:t>
    </dgm:pt>
    <dgm:pt modelId="{0990F3BC-D6E6-45D6-A7AD-10617378A3B3}">
      <dgm:prSet phldrT="[Texto]" phldr="1"/>
      <dgm:spPr/>
      <dgm:t>
        <a:bodyPr/>
        <a:lstStyle/>
        <a:p>
          <a:endParaRPr lang="es-US" sz="2400" dirty="0">
            <a:latin typeface="Arial" pitchFamily="34" charset="0"/>
            <a:cs typeface="Arial" pitchFamily="34" charset="0"/>
          </a:endParaRPr>
        </a:p>
      </dgm:t>
    </dgm:pt>
    <dgm:pt modelId="{106E862F-0ACB-44B2-B35A-AB96ECD2C9B7}" type="parTrans" cxnId="{4501AE8C-689F-4083-827A-4FDFD73BB0E5}">
      <dgm:prSet/>
      <dgm:spPr/>
      <dgm:t>
        <a:bodyPr/>
        <a:lstStyle/>
        <a:p>
          <a:endParaRPr lang="es-US" sz="2400">
            <a:latin typeface="Arial" pitchFamily="34" charset="0"/>
            <a:cs typeface="Arial" pitchFamily="34" charset="0"/>
          </a:endParaRPr>
        </a:p>
      </dgm:t>
    </dgm:pt>
    <dgm:pt modelId="{4A924A9A-B2B1-4093-9617-CE19C1626AF7}" type="sibTrans" cxnId="{4501AE8C-689F-4083-827A-4FDFD73BB0E5}">
      <dgm:prSet/>
      <dgm:spPr/>
      <dgm:t>
        <a:bodyPr/>
        <a:lstStyle/>
        <a:p>
          <a:endParaRPr lang="es-US" sz="2400">
            <a:latin typeface="Arial" pitchFamily="34" charset="0"/>
            <a:cs typeface="Arial" pitchFamily="34" charset="0"/>
          </a:endParaRPr>
        </a:p>
      </dgm:t>
    </dgm:pt>
    <dgm:pt modelId="{CC3146CE-676F-461D-B40A-F4D39168D393}">
      <dgm:prSet phldrT="[Texto]" custT="1">
        <dgm:style>
          <a:lnRef idx="2">
            <a:schemeClr val="dk1"/>
          </a:lnRef>
          <a:fillRef idx="1">
            <a:schemeClr val="lt1"/>
          </a:fillRef>
          <a:effectRef idx="0">
            <a:schemeClr val="dk1"/>
          </a:effectRef>
          <a:fontRef idx="minor">
            <a:schemeClr val="dk1"/>
          </a:fontRef>
        </dgm:style>
      </dgm:prSet>
      <dgm:spPr>
        <a:solidFill>
          <a:srgbClr val="FFC000"/>
        </a:solidFill>
      </dgm:spPr>
      <dgm:t>
        <a:bodyPr/>
        <a:lstStyle/>
        <a:p>
          <a:r>
            <a:rPr lang="es-ES" sz="2000" b="1" dirty="0" smtClean="0">
              <a:solidFill>
                <a:schemeClr val="tx1"/>
              </a:solidFill>
              <a:latin typeface="Arial" pitchFamily="34" charset="0"/>
              <a:cs typeface="Arial" pitchFamily="34" charset="0"/>
            </a:rPr>
            <a:t>Completa</a:t>
          </a:r>
          <a:endParaRPr lang="es-US" sz="2000" b="1" dirty="0">
            <a:solidFill>
              <a:schemeClr val="tx1"/>
            </a:solidFill>
            <a:latin typeface="Arial" pitchFamily="34" charset="0"/>
            <a:cs typeface="Arial" pitchFamily="34" charset="0"/>
          </a:endParaRPr>
        </a:p>
      </dgm:t>
    </dgm:pt>
    <dgm:pt modelId="{B3C26077-D692-411A-B44D-AA7466E09EAD}" type="parTrans" cxnId="{FAD68568-6FEE-4E2E-9E09-52218FC46DB9}">
      <dgm:prSet custT="1"/>
      <dgm:spPr/>
      <dgm:t>
        <a:bodyPr/>
        <a:lstStyle/>
        <a:p>
          <a:endParaRPr lang="es-US" sz="1400">
            <a:latin typeface="Arial" pitchFamily="34" charset="0"/>
            <a:cs typeface="Arial" pitchFamily="34" charset="0"/>
          </a:endParaRPr>
        </a:p>
      </dgm:t>
    </dgm:pt>
    <dgm:pt modelId="{FEF85A1E-E84B-4FFB-8A75-ADE361BEC3C7}" type="sibTrans" cxnId="{FAD68568-6FEE-4E2E-9E09-52218FC46DB9}">
      <dgm:prSet/>
      <dgm:spPr/>
      <dgm:t>
        <a:bodyPr/>
        <a:lstStyle/>
        <a:p>
          <a:endParaRPr lang="es-US" sz="2400">
            <a:latin typeface="Arial" pitchFamily="34" charset="0"/>
            <a:cs typeface="Arial" pitchFamily="34" charset="0"/>
          </a:endParaRPr>
        </a:p>
      </dgm:t>
    </dgm:pt>
    <dgm:pt modelId="{F242ED1E-B0F6-486D-98BE-09D51B5A16A3}">
      <dgm:prSet phldrT="[Texto]" custT="1">
        <dgm:style>
          <a:lnRef idx="2">
            <a:schemeClr val="dk1"/>
          </a:lnRef>
          <a:fillRef idx="1">
            <a:schemeClr val="lt1"/>
          </a:fillRef>
          <a:effectRef idx="0">
            <a:schemeClr val="dk1"/>
          </a:effectRef>
          <a:fontRef idx="minor">
            <a:schemeClr val="dk1"/>
          </a:fontRef>
        </dgm:style>
      </dgm:prSet>
      <dgm:spPr>
        <a:solidFill>
          <a:schemeClr val="accent6">
            <a:lumMod val="60000"/>
            <a:lumOff val="40000"/>
          </a:schemeClr>
        </a:solidFill>
      </dgm:spPr>
      <dgm:t>
        <a:bodyPr/>
        <a:lstStyle/>
        <a:p>
          <a:r>
            <a:rPr lang="es-ES" sz="2000" b="1" dirty="0" smtClean="0">
              <a:solidFill>
                <a:schemeClr val="tx1"/>
              </a:solidFill>
              <a:latin typeface="Arial" pitchFamily="34" charset="0"/>
              <a:cs typeface="Arial" pitchFamily="34" charset="0"/>
            </a:rPr>
            <a:t>Suficiente</a:t>
          </a:r>
          <a:endParaRPr lang="es-US" sz="2000" b="1" dirty="0">
            <a:solidFill>
              <a:schemeClr val="tx1"/>
            </a:solidFill>
            <a:latin typeface="Arial" pitchFamily="34" charset="0"/>
            <a:cs typeface="Arial" pitchFamily="34" charset="0"/>
          </a:endParaRPr>
        </a:p>
      </dgm:t>
    </dgm:pt>
    <dgm:pt modelId="{A007C03B-7AE2-4D75-BA86-EE6FF3A0E2FF}" type="parTrans" cxnId="{B8A4C292-22A5-48CC-A1E8-10D98213E591}">
      <dgm:prSet custT="1"/>
      <dgm:spPr/>
      <dgm:t>
        <a:bodyPr/>
        <a:lstStyle/>
        <a:p>
          <a:endParaRPr lang="es-US" sz="1400">
            <a:latin typeface="Arial" pitchFamily="34" charset="0"/>
            <a:cs typeface="Arial" pitchFamily="34" charset="0"/>
          </a:endParaRPr>
        </a:p>
      </dgm:t>
    </dgm:pt>
    <dgm:pt modelId="{7FEE6644-9BFE-47F4-8650-0CB9DEAC8B83}" type="sibTrans" cxnId="{B8A4C292-22A5-48CC-A1E8-10D98213E591}">
      <dgm:prSet/>
      <dgm:spPr/>
      <dgm:t>
        <a:bodyPr/>
        <a:lstStyle/>
        <a:p>
          <a:endParaRPr lang="es-US" sz="2400">
            <a:latin typeface="Arial" pitchFamily="34" charset="0"/>
            <a:cs typeface="Arial" pitchFamily="34" charset="0"/>
          </a:endParaRPr>
        </a:p>
      </dgm:t>
    </dgm:pt>
    <dgm:pt modelId="{50E6F854-176D-4638-BBC1-BC4EFAD5B40F}" type="pres">
      <dgm:prSet presAssocID="{62E79636-6B1B-4762-9E97-427BEFDDD905}" presName="Name0" presStyleCnt="0">
        <dgm:presLayoutVars>
          <dgm:chMax val="1"/>
          <dgm:dir/>
          <dgm:animLvl val="ctr"/>
          <dgm:resizeHandles val="exact"/>
        </dgm:presLayoutVars>
      </dgm:prSet>
      <dgm:spPr/>
      <dgm:t>
        <a:bodyPr/>
        <a:lstStyle/>
        <a:p>
          <a:endParaRPr lang="es-US"/>
        </a:p>
      </dgm:t>
    </dgm:pt>
    <dgm:pt modelId="{8582E819-F58A-4206-992E-3D5F0AE85737}" type="pres">
      <dgm:prSet presAssocID="{7B4A955A-922D-4871-8BB5-DEF69E5332ED}" presName="centerShape" presStyleLbl="node0" presStyleIdx="0" presStyleCnt="1" custScaleX="123599"/>
      <dgm:spPr/>
      <dgm:t>
        <a:bodyPr/>
        <a:lstStyle/>
        <a:p>
          <a:endParaRPr lang="es-US"/>
        </a:p>
      </dgm:t>
    </dgm:pt>
    <dgm:pt modelId="{3D6D8927-98AA-49E9-A02C-705386DE05F6}" type="pres">
      <dgm:prSet presAssocID="{DB1481CD-4C77-48D8-8486-7127ABFD9E4D}" presName="parTrans" presStyleLbl="sibTrans2D1" presStyleIdx="0" presStyleCnt="6"/>
      <dgm:spPr/>
      <dgm:t>
        <a:bodyPr/>
        <a:lstStyle/>
        <a:p>
          <a:endParaRPr lang="es-US"/>
        </a:p>
      </dgm:t>
    </dgm:pt>
    <dgm:pt modelId="{94A51B11-3ACB-40AA-A39D-B949C23C2379}" type="pres">
      <dgm:prSet presAssocID="{DB1481CD-4C77-48D8-8486-7127ABFD9E4D}" presName="connectorText" presStyleLbl="sibTrans2D1" presStyleIdx="0" presStyleCnt="6"/>
      <dgm:spPr/>
      <dgm:t>
        <a:bodyPr/>
        <a:lstStyle/>
        <a:p>
          <a:endParaRPr lang="es-US"/>
        </a:p>
      </dgm:t>
    </dgm:pt>
    <dgm:pt modelId="{3CBA9421-4891-4848-984D-FC49FEDF4244}" type="pres">
      <dgm:prSet presAssocID="{A1596650-15BA-4FAA-B948-78A554E5D975}" presName="node" presStyleLbl="node1" presStyleIdx="0" presStyleCnt="6" custScaleX="152334" custScaleY="81221" custRadScaleRad="100186" custRadScaleInc="-460">
        <dgm:presLayoutVars>
          <dgm:bulletEnabled val="1"/>
        </dgm:presLayoutVars>
      </dgm:prSet>
      <dgm:spPr/>
      <dgm:t>
        <a:bodyPr/>
        <a:lstStyle/>
        <a:p>
          <a:endParaRPr lang="es-US"/>
        </a:p>
      </dgm:t>
    </dgm:pt>
    <dgm:pt modelId="{4AE93594-508D-4E11-8DCC-F3456E58D4BA}" type="pres">
      <dgm:prSet presAssocID="{62DEC595-2F0B-494D-9D90-D7689DCD9DA9}" presName="parTrans" presStyleLbl="sibTrans2D1" presStyleIdx="1" presStyleCnt="6"/>
      <dgm:spPr/>
      <dgm:t>
        <a:bodyPr/>
        <a:lstStyle/>
        <a:p>
          <a:endParaRPr lang="es-US"/>
        </a:p>
      </dgm:t>
    </dgm:pt>
    <dgm:pt modelId="{6E8B370A-FF5F-4AB6-B432-D85932D0876A}" type="pres">
      <dgm:prSet presAssocID="{62DEC595-2F0B-494D-9D90-D7689DCD9DA9}" presName="connectorText" presStyleLbl="sibTrans2D1" presStyleIdx="1" presStyleCnt="6"/>
      <dgm:spPr/>
      <dgm:t>
        <a:bodyPr/>
        <a:lstStyle/>
        <a:p>
          <a:endParaRPr lang="es-US"/>
        </a:p>
      </dgm:t>
    </dgm:pt>
    <dgm:pt modelId="{BCF412D1-EDC5-42F5-A6A5-467628E945A7}" type="pres">
      <dgm:prSet presAssocID="{F8200F6F-4EDE-4B89-A37F-4681BD6122FA}" presName="node" presStyleLbl="node1" presStyleIdx="1" presStyleCnt="6" custScaleX="131083" custScaleY="75667" custRadScaleRad="125997" custRadScaleInc="7042">
        <dgm:presLayoutVars>
          <dgm:bulletEnabled val="1"/>
        </dgm:presLayoutVars>
      </dgm:prSet>
      <dgm:spPr/>
      <dgm:t>
        <a:bodyPr/>
        <a:lstStyle/>
        <a:p>
          <a:endParaRPr lang="es-US"/>
        </a:p>
      </dgm:t>
    </dgm:pt>
    <dgm:pt modelId="{E9F5145C-E577-4E75-B5F5-11CC274F9E4F}" type="pres">
      <dgm:prSet presAssocID="{63B2689D-310D-4769-9CE8-2C41D8F6AB4E}" presName="parTrans" presStyleLbl="sibTrans2D1" presStyleIdx="2" presStyleCnt="6"/>
      <dgm:spPr/>
      <dgm:t>
        <a:bodyPr/>
        <a:lstStyle/>
        <a:p>
          <a:endParaRPr lang="es-US"/>
        </a:p>
      </dgm:t>
    </dgm:pt>
    <dgm:pt modelId="{1282AA30-B349-41E7-94A9-125BBE111681}" type="pres">
      <dgm:prSet presAssocID="{63B2689D-310D-4769-9CE8-2C41D8F6AB4E}" presName="connectorText" presStyleLbl="sibTrans2D1" presStyleIdx="2" presStyleCnt="6"/>
      <dgm:spPr/>
      <dgm:t>
        <a:bodyPr/>
        <a:lstStyle/>
        <a:p>
          <a:endParaRPr lang="es-US"/>
        </a:p>
      </dgm:t>
    </dgm:pt>
    <dgm:pt modelId="{6A5336A9-E36A-44EE-826A-B20A912993F9}" type="pres">
      <dgm:prSet presAssocID="{44ED7D3E-C556-4CE8-87B8-C989E46F5FE2}" presName="node" presStyleLbl="node1" presStyleIdx="2" presStyleCnt="6" custScaleX="130570" custScaleY="82448" custRadScaleRad="124731" custRadScaleInc="-35676">
        <dgm:presLayoutVars>
          <dgm:bulletEnabled val="1"/>
        </dgm:presLayoutVars>
      </dgm:prSet>
      <dgm:spPr/>
      <dgm:t>
        <a:bodyPr/>
        <a:lstStyle/>
        <a:p>
          <a:endParaRPr lang="es-US"/>
        </a:p>
      </dgm:t>
    </dgm:pt>
    <dgm:pt modelId="{F1BE2199-EDD5-4165-865A-7BE80AC89F9E}" type="pres">
      <dgm:prSet presAssocID="{7E0F2443-BD05-4A12-A59D-BACAA764F818}" presName="parTrans" presStyleLbl="sibTrans2D1" presStyleIdx="3" presStyleCnt="6"/>
      <dgm:spPr/>
      <dgm:t>
        <a:bodyPr/>
        <a:lstStyle/>
        <a:p>
          <a:endParaRPr lang="es-US"/>
        </a:p>
      </dgm:t>
    </dgm:pt>
    <dgm:pt modelId="{70D7DDBC-3EEF-458F-A33D-A02736315D15}" type="pres">
      <dgm:prSet presAssocID="{7E0F2443-BD05-4A12-A59D-BACAA764F818}" presName="connectorText" presStyleLbl="sibTrans2D1" presStyleIdx="3" presStyleCnt="6"/>
      <dgm:spPr/>
      <dgm:t>
        <a:bodyPr/>
        <a:lstStyle/>
        <a:p>
          <a:endParaRPr lang="es-US"/>
        </a:p>
      </dgm:t>
    </dgm:pt>
    <dgm:pt modelId="{D677534F-09FF-4C57-8F4D-56FCAFA4460A}" type="pres">
      <dgm:prSet presAssocID="{62B36109-BF25-4D87-86FD-B9DB80D9342B}" presName="node" presStyleLbl="node1" presStyleIdx="3" presStyleCnt="6" custScaleX="137695" custScaleY="74062" custRadScaleRad="104106" custRadScaleInc="-5134">
        <dgm:presLayoutVars>
          <dgm:bulletEnabled val="1"/>
        </dgm:presLayoutVars>
      </dgm:prSet>
      <dgm:spPr/>
      <dgm:t>
        <a:bodyPr/>
        <a:lstStyle/>
        <a:p>
          <a:endParaRPr lang="es-US"/>
        </a:p>
      </dgm:t>
    </dgm:pt>
    <dgm:pt modelId="{9F39DD67-B1D3-4167-94F4-3747575D225A}" type="pres">
      <dgm:prSet presAssocID="{B3C26077-D692-411A-B44D-AA7466E09EAD}" presName="parTrans" presStyleLbl="sibTrans2D1" presStyleIdx="4" presStyleCnt="6"/>
      <dgm:spPr/>
      <dgm:t>
        <a:bodyPr/>
        <a:lstStyle/>
        <a:p>
          <a:endParaRPr lang="es-US"/>
        </a:p>
      </dgm:t>
    </dgm:pt>
    <dgm:pt modelId="{C66AC2AF-7759-4105-B978-2239E526FEB4}" type="pres">
      <dgm:prSet presAssocID="{B3C26077-D692-411A-B44D-AA7466E09EAD}" presName="connectorText" presStyleLbl="sibTrans2D1" presStyleIdx="4" presStyleCnt="6"/>
      <dgm:spPr/>
      <dgm:t>
        <a:bodyPr/>
        <a:lstStyle/>
        <a:p>
          <a:endParaRPr lang="es-US"/>
        </a:p>
      </dgm:t>
    </dgm:pt>
    <dgm:pt modelId="{B3ADE368-85A5-4223-94EF-1ABD29F5C287}" type="pres">
      <dgm:prSet presAssocID="{CC3146CE-676F-461D-B40A-F4D39168D393}" presName="node" presStyleLbl="node1" presStyleIdx="4" presStyleCnt="6" custScaleX="116857" custScaleY="73590" custRadScaleRad="131698" custRadScaleInc="14656">
        <dgm:presLayoutVars>
          <dgm:bulletEnabled val="1"/>
        </dgm:presLayoutVars>
      </dgm:prSet>
      <dgm:spPr/>
      <dgm:t>
        <a:bodyPr/>
        <a:lstStyle/>
        <a:p>
          <a:endParaRPr lang="es-US"/>
        </a:p>
      </dgm:t>
    </dgm:pt>
    <dgm:pt modelId="{E464BFEB-036C-4DC1-96D3-ABA04471059A}" type="pres">
      <dgm:prSet presAssocID="{A007C03B-7AE2-4D75-BA86-EE6FF3A0E2FF}" presName="parTrans" presStyleLbl="sibTrans2D1" presStyleIdx="5" presStyleCnt="6"/>
      <dgm:spPr/>
      <dgm:t>
        <a:bodyPr/>
        <a:lstStyle/>
        <a:p>
          <a:endParaRPr lang="es-US"/>
        </a:p>
      </dgm:t>
    </dgm:pt>
    <dgm:pt modelId="{51290755-C3C5-4C65-9442-37F30C6663C9}" type="pres">
      <dgm:prSet presAssocID="{A007C03B-7AE2-4D75-BA86-EE6FF3A0E2FF}" presName="connectorText" presStyleLbl="sibTrans2D1" presStyleIdx="5" presStyleCnt="6"/>
      <dgm:spPr/>
      <dgm:t>
        <a:bodyPr/>
        <a:lstStyle/>
        <a:p>
          <a:endParaRPr lang="es-US"/>
        </a:p>
      </dgm:t>
    </dgm:pt>
    <dgm:pt modelId="{B9028FB2-F182-40D9-96CB-D98AAC10C860}" type="pres">
      <dgm:prSet presAssocID="{F242ED1E-B0F6-486D-98BE-09D51B5A16A3}" presName="node" presStyleLbl="node1" presStyleIdx="5" presStyleCnt="6" custScaleX="124965" custScaleY="71848" custRadScaleRad="129716" custRadScaleInc="-15575">
        <dgm:presLayoutVars>
          <dgm:bulletEnabled val="1"/>
        </dgm:presLayoutVars>
      </dgm:prSet>
      <dgm:spPr/>
      <dgm:t>
        <a:bodyPr/>
        <a:lstStyle/>
        <a:p>
          <a:endParaRPr lang="es-US"/>
        </a:p>
      </dgm:t>
    </dgm:pt>
  </dgm:ptLst>
  <dgm:cxnLst>
    <dgm:cxn modelId="{8E694401-5A12-44F8-9BE8-968636F87DA0}" type="presOf" srcId="{62DEC595-2F0B-494D-9D90-D7689DCD9DA9}" destId="{4AE93594-508D-4E11-8DCC-F3456E58D4BA}" srcOrd="0" destOrd="0" presId="urn:microsoft.com/office/officeart/2005/8/layout/radial5"/>
    <dgm:cxn modelId="{2771FC4C-C03F-41E2-9097-6D219B5BF155}" type="presOf" srcId="{CC3146CE-676F-461D-B40A-F4D39168D393}" destId="{B3ADE368-85A5-4223-94EF-1ABD29F5C287}" srcOrd="0" destOrd="0" presId="urn:microsoft.com/office/officeart/2005/8/layout/radial5"/>
    <dgm:cxn modelId="{81C10F6F-9E25-4A9E-8DEA-D6492F986810}" type="presOf" srcId="{63B2689D-310D-4769-9CE8-2C41D8F6AB4E}" destId="{1282AA30-B349-41E7-94A9-125BBE111681}" srcOrd="1" destOrd="0" presId="urn:microsoft.com/office/officeart/2005/8/layout/radial5"/>
    <dgm:cxn modelId="{D3840F36-C1E9-4814-8633-75C42A2AE894}" type="presOf" srcId="{62E79636-6B1B-4762-9E97-427BEFDDD905}" destId="{50E6F854-176D-4638-BBC1-BC4EFAD5B40F}" srcOrd="0" destOrd="0" presId="urn:microsoft.com/office/officeart/2005/8/layout/radial5"/>
    <dgm:cxn modelId="{A0DB0300-41B9-424D-AD43-4BCF78A1D50A}" srcId="{62E79636-6B1B-4762-9E97-427BEFDDD905}" destId="{7B4A955A-922D-4871-8BB5-DEF69E5332ED}" srcOrd="0" destOrd="0" parTransId="{18C3250F-72FE-413A-A4D0-A2232C65C3DC}" sibTransId="{713D5DA5-017A-4316-BFD0-8C238105AFB8}"/>
    <dgm:cxn modelId="{E38564C9-B152-441F-B1D4-D21A1078F9CE}" type="presOf" srcId="{62DEC595-2F0B-494D-9D90-D7689DCD9DA9}" destId="{6E8B370A-FF5F-4AB6-B432-D85932D0876A}" srcOrd="1" destOrd="0" presId="urn:microsoft.com/office/officeart/2005/8/layout/radial5"/>
    <dgm:cxn modelId="{D2937B51-68F5-4B3E-985E-4A172EF244E7}" type="presOf" srcId="{63B2689D-310D-4769-9CE8-2C41D8F6AB4E}" destId="{E9F5145C-E577-4E75-B5F5-11CC274F9E4F}" srcOrd="0" destOrd="0" presId="urn:microsoft.com/office/officeart/2005/8/layout/radial5"/>
    <dgm:cxn modelId="{272D7082-017C-4A40-B5C0-F76CDEB13E2B}" type="presOf" srcId="{62B36109-BF25-4D87-86FD-B9DB80D9342B}" destId="{D677534F-09FF-4C57-8F4D-56FCAFA4460A}" srcOrd="0" destOrd="0" presId="urn:microsoft.com/office/officeart/2005/8/layout/radial5"/>
    <dgm:cxn modelId="{B8A4C292-22A5-48CC-A1E8-10D98213E591}" srcId="{7B4A955A-922D-4871-8BB5-DEF69E5332ED}" destId="{F242ED1E-B0F6-486D-98BE-09D51B5A16A3}" srcOrd="5" destOrd="0" parTransId="{A007C03B-7AE2-4D75-BA86-EE6FF3A0E2FF}" sibTransId="{7FEE6644-9BFE-47F4-8650-0CB9DEAC8B83}"/>
    <dgm:cxn modelId="{EE95D7EB-EC92-4C76-9ABB-0E250AC757FB}" type="presOf" srcId="{7B4A955A-922D-4871-8BB5-DEF69E5332ED}" destId="{8582E819-F58A-4206-992E-3D5F0AE85737}" srcOrd="0" destOrd="0" presId="urn:microsoft.com/office/officeart/2005/8/layout/radial5"/>
    <dgm:cxn modelId="{CD36EA37-81F5-4153-9049-DA3F0ED57A06}" type="presOf" srcId="{A007C03B-7AE2-4D75-BA86-EE6FF3A0E2FF}" destId="{E464BFEB-036C-4DC1-96D3-ABA04471059A}" srcOrd="0" destOrd="0" presId="urn:microsoft.com/office/officeart/2005/8/layout/radial5"/>
    <dgm:cxn modelId="{2BAE219D-DFB9-484C-839F-5CB267A6B708}" type="presOf" srcId="{44ED7D3E-C556-4CE8-87B8-C989E46F5FE2}" destId="{6A5336A9-E36A-44EE-826A-B20A912993F9}" srcOrd="0" destOrd="0" presId="urn:microsoft.com/office/officeart/2005/8/layout/radial5"/>
    <dgm:cxn modelId="{01F29686-772D-4F5A-8EA3-D2A1144DEBE2}" type="presOf" srcId="{DB1481CD-4C77-48D8-8486-7127ABFD9E4D}" destId="{94A51B11-3ACB-40AA-A39D-B949C23C2379}" srcOrd="1" destOrd="0" presId="urn:microsoft.com/office/officeart/2005/8/layout/radial5"/>
    <dgm:cxn modelId="{1D85F40B-32F2-4C75-852A-37099AE4741D}" srcId="{7B4A955A-922D-4871-8BB5-DEF69E5332ED}" destId="{A1596650-15BA-4FAA-B948-78A554E5D975}" srcOrd="0" destOrd="0" parTransId="{DB1481CD-4C77-48D8-8486-7127ABFD9E4D}" sibTransId="{7E62A91B-3B0D-408A-8C3F-FAD5A4F756FF}"/>
    <dgm:cxn modelId="{7BCD523C-DAA0-49BE-8CE5-EBE86D338F0C}" srcId="{7B4A955A-922D-4871-8BB5-DEF69E5332ED}" destId="{F8200F6F-4EDE-4B89-A37F-4681BD6122FA}" srcOrd="1" destOrd="0" parTransId="{62DEC595-2F0B-494D-9D90-D7689DCD9DA9}" sibTransId="{B8C681F1-3B45-4D45-9748-8217D2FE3A2E}"/>
    <dgm:cxn modelId="{86D535B1-9342-48EC-8C52-A76B2BE41562}" type="presOf" srcId="{F8200F6F-4EDE-4B89-A37F-4681BD6122FA}" destId="{BCF412D1-EDC5-42F5-A6A5-467628E945A7}" srcOrd="0" destOrd="0" presId="urn:microsoft.com/office/officeart/2005/8/layout/radial5"/>
    <dgm:cxn modelId="{99522557-C172-421D-9C4A-0095E4070A4B}" type="presOf" srcId="{F242ED1E-B0F6-486D-98BE-09D51B5A16A3}" destId="{B9028FB2-F182-40D9-96CB-D98AAC10C860}" srcOrd="0" destOrd="0" presId="urn:microsoft.com/office/officeart/2005/8/layout/radial5"/>
    <dgm:cxn modelId="{F860DF62-30EE-4A90-885B-AA0CB746B779}" type="presOf" srcId="{7E0F2443-BD05-4A12-A59D-BACAA764F818}" destId="{70D7DDBC-3EEF-458F-A33D-A02736315D15}" srcOrd="1" destOrd="0" presId="urn:microsoft.com/office/officeart/2005/8/layout/radial5"/>
    <dgm:cxn modelId="{1931E959-C317-408B-B35D-4109D1FF5E29}" type="presOf" srcId="{7E0F2443-BD05-4A12-A59D-BACAA764F818}" destId="{F1BE2199-EDD5-4165-865A-7BE80AC89F9E}" srcOrd="0" destOrd="0" presId="urn:microsoft.com/office/officeart/2005/8/layout/radial5"/>
    <dgm:cxn modelId="{4E966137-D91C-4701-BA0B-BB041A8743B1}" srcId="{7B4A955A-922D-4871-8BB5-DEF69E5332ED}" destId="{44ED7D3E-C556-4CE8-87B8-C989E46F5FE2}" srcOrd="2" destOrd="0" parTransId="{63B2689D-310D-4769-9CE8-2C41D8F6AB4E}" sibTransId="{5F22E464-29CF-4848-B287-4BC3B34CECDA}"/>
    <dgm:cxn modelId="{40796403-4140-4066-98A1-0CADFBA2B922}" type="presOf" srcId="{DB1481CD-4C77-48D8-8486-7127ABFD9E4D}" destId="{3D6D8927-98AA-49E9-A02C-705386DE05F6}" srcOrd="0" destOrd="0" presId="urn:microsoft.com/office/officeart/2005/8/layout/radial5"/>
    <dgm:cxn modelId="{557B1042-B355-4AE7-BEAF-20390C7862CF}" type="presOf" srcId="{B3C26077-D692-411A-B44D-AA7466E09EAD}" destId="{9F39DD67-B1D3-4167-94F4-3747575D225A}" srcOrd="0" destOrd="0" presId="urn:microsoft.com/office/officeart/2005/8/layout/radial5"/>
    <dgm:cxn modelId="{86A7C322-9603-4600-BA49-7A82289036E8}" type="presOf" srcId="{A007C03B-7AE2-4D75-BA86-EE6FF3A0E2FF}" destId="{51290755-C3C5-4C65-9442-37F30C6663C9}" srcOrd="1" destOrd="0" presId="urn:microsoft.com/office/officeart/2005/8/layout/radial5"/>
    <dgm:cxn modelId="{1AA3E7A1-0CEC-4ED8-A3D8-5F1B52C0241F}" type="presOf" srcId="{B3C26077-D692-411A-B44D-AA7466E09EAD}" destId="{C66AC2AF-7759-4105-B978-2239E526FEB4}" srcOrd="1" destOrd="0" presId="urn:microsoft.com/office/officeart/2005/8/layout/radial5"/>
    <dgm:cxn modelId="{FAD68568-6FEE-4E2E-9E09-52218FC46DB9}" srcId="{7B4A955A-922D-4871-8BB5-DEF69E5332ED}" destId="{CC3146CE-676F-461D-B40A-F4D39168D393}" srcOrd="4" destOrd="0" parTransId="{B3C26077-D692-411A-B44D-AA7466E09EAD}" sibTransId="{FEF85A1E-E84B-4FFB-8A75-ADE361BEC3C7}"/>
    <dgm:cxn modelId="{D5334908-22E9-426D-A12E-CE8A3C7AB952}" type="presOf" srcId="{A1596650-15BA-4FAA-B948-78A554E5D975}" destId="{3CBA9421-4891-4848-984D-FC49FEDF4244}" srcOrd="0" destOrd="0" presId="urn:microsoft.com/office/officeart/2005/8/layout/radial5"/>
    <dgm:cxn modelId="{4501AE8C-689F-4083-827A-4FDFD73BB0E5}" srcId="{62E79636-6B1B-4762-9E97-427BEFDDD905}" destId="{0990F3BC-D6E6-45D6-A7AD-10617378A3B3}" srcOrd="1" destOrd="0" parTransId="{106E862F-0ACB-44B2-B35A-AB96ECD2C9B7}" sibTransId="{4A924A9A-B2B1-4093-9617-CE19C1626AF7}"/>
    <dgm:cxn modelId="{612451FB-5AE1-4B7C-81D3-97970D7744D7}" srcId="{7B4A955A-922D-4871-8BB5-DEF69E5332ED}" destId="{62B36109-BF25-4D87-86FD-B9DB80D9342B}" srcOrd="3" destOrd="0" parTransId="{7E0F2443-BD05-4A12-A59D-BACAA764F818}" sibTransId="{9A6DC022-9D6D-42F6-89CA-3F000DF02CA4}"/>
    <dgm:cxn modelId="{C1B3AB34-7F4E-4649-8716-E2C249BC4507}" type="presParOf" srcId="{50E6F854-176D-4638-BBC1-BC4EFAD5B40F}" destId="{8582E819-F58A-4206-992E-3D5F0AE85737}" srcOrd="0" destOrd="0" presId="urn:microsoft.com/office/officeart/2005/8/layout/radial5"/>
    <dgm:cxn modelId="{57760164-FF31-4CB3-9D8D-E9E9A2B49229}" type="presParOf" srcId="{50E6F854-176D-4638-BBC1-BC4EFAD5B40F}" destId="{3D6D8927-98AA-49E9-A02C-705386DE05F6}" srcOrd="1" destOrd="0" presId="urn:microsoft.com/office/officeart/2005/8/layout/radial5"/>
    <dgm:cxn modelId="{687BF871-BB27-431E-AFA1-1242E9F4B689}" type="presParOf" srcId="{3D6D8927-98AA-49E9-A02C-705386DE05F6}" destId="{94A51B11-3ACB-40AA-A39D-B949C23C2379}" srcOrd="0" destOrd="0" presId="urn:microsoft.com/office/officeart/2005/8/layout/radial5"/>
    <dgm:cxn modelId="{7B6DFE96-5492-467E-BB9E-D42728D5BF00}" type="presParOf" srcId="{50E6F854-176D-4638-BBC1-BC4EFAD5B40F}" destId="{3CBA9421-4891-4848-984D-FC49FEDF4244}" srcOrd="2" destOrd="0" presId="urn:microsoft.com/office/officeart/2005/8/layout/radial5"/>
    <dgm:cxn modelId="{BDD99C3F-2254-4DB0-94C9-55A90DFE7C63}" type="presParOf" srcId="{50E6F854-176D-4638-BBC1-BC4EFAD5B40F}" destId="{4AE93594-508D-4E11-8DCC-F3456E58D4BA}" srcOrd="3" destOrd="0" presId="urn:microsoft.com/office/officeart/2005/8/layout/radial5"/>
    <dgm:cxn modelId="{111F8826-4003-4EC5-AAE3-542F3CDCB2D9}" type="presParOf" srcId="{4AE93594-508D-4E11-8DCC-F3456E58D4BA}" destId="{6E8B370A-FF5F-4AB6-B432-D85932D0876A}" srcOrd="0" destOrd="0" presId="urn:microsoft.com/office/officeart/2005/8/layout/radial5"/>
    <dgm:cxn modelId="{40F3E0FF-E0DA-4001-A231-569172ECF474}" type="presParOf" srcId="{50E6F854-176D-4638-BBC1-BC4EFAD5B40F}" destId="{BCF412D1-EDC5-42F5-A6A5-467628E945A7}" srcOrd="4" destOrd="0" presId="urn:microsoft.com/office/officeart/2005/8/layout/radial5"/>
    <dgm:cxn modelId="{B87111A7-6FEB-4F3B-9319-73579DADC45E}" type="presParOf" srcId="{50E6F854-176D-4638-BBC1-BC4EFAD5B40F}" destId="{E9F5145C-E577-4E75-B5F5-11CC274F9E4F}" srcOrd="5" destOrd="0" presId="urn:microsoft.com/office/officeart/2005/8/layout/radial5"/>
    <dgm:cxn modelId="{15D81F96-80EA-478C-8CEB-10649DD5A5B5}" type="presParOf" srcId="{E9F5145C-E577-4E75-B5F5-11CC274F9E4F}" destId="{1282AA30-B349-41E7-94A9-125BBE111681}" srcOrd="0" destOrd="0" presId="urn:microsoft.com/office/officeart/2005/8/layout/radial5"/>
    <dgm:cxn modelId="{2B44AF66-DD5E-48BB-BB9C-729487533B30}" type="presParOf" srcId="{50E6F854-176D-4638-BBC1-BC4EFAD5B40F}" destId="{6A5336A9-E36A-44EE-826A-B20A912993F9}" srcOrd="6" destOrd="0" presId="urn:microsoft.com/office/officeart/2005/8/layout/radial5"/>
    <dgm:cxn modelId="{496CE9CD-B661-45DD-9D7A-13250A18403A}" type="presParOf" srcId="{50E6F854-176D-4638-BBC1-BC4EFAD5B40F}" destId="{F1BE2199-EDD5-4165-865A-7BE80AC89F9E}" srcOrd="7" destOrd="0" presId="urn:microsoft.com/office/officeart/2005/8/layout/radial5"/>
    <dgm:cxn modelId="{BF77316A-DB04-4669-B19E-059D7C51DD9B}" type="presParOf" srcId="{F1BE2199-EDD5-4165-865A-7BE80AC89F9E}" destId="{70D7DDBC-3EEF-458F-A33D-A02736315D15}" srcOrd="0" destOrd="0" presId="urn:microsoft.com/office/officeart/2005/8/layout/radial5"/>
    <dgm:cxn modelId="{A77727C4-B741-415E-8A34-75D801894EE0}" type="presParOf" srcId="{50E6F854-176D-4638-BBC1-BC4EFAD5B40F}" destId="{D677534F-09FF-4C57-8F4D-56FCAFA4460A}" srcOrd="8" destOrd="0" presId="urn:microsoft.com/office/officeart/2005/8/layout/radial5"/>
    <dgm:cxn modelId="{4C9C261F-5A8A-42C9-8F83-4790C39DD5DE}" type="presParOf" srcId="{50E6F854-176D-4638-BBC1-BC4EFAD5B40F}" destId="{9F39DD67-B1D3-4167-94F4-3747575D225A}" srcOrd="9" destOrd="0" presId="urn:microsoft.com/office/officeart/2005/8/layout/radial5"/>
    <dgm:cxn modelId="{FF543C73-EECD-43F1-9E27-9328F31C65F5}" type="presParOf" srcId="{9F39DD67-B1D3-4167-94F4-3747575D225A}" destId="{C66AC2AF-7759-4105-B978-2239E526FEB4}" srcOrd="0" destOrd="0" presId="urn:microsoft.com/office/officeart/2005/8/layout/radial5"/>
    <dgm:cxn modelId="{05D22FEB-1FF7-4BC5-B997-DE2A0D9E29A2}" type="presParOf" srcId="{50E6F854-176D-4638-BBC1-BC4EFAD5B40F}" destId="{B3ADE368-85A5-4223-94EF-1ABD29F5C287}" srcOrd="10" destOrd="0" presId="urn:microsoft.com/office/officeart/2005/8/layout/radial5"/>
    <dgm:cxn modelId="{763ED1D5-CE55-4CFE-AA69-D68EF341132C}" type="presParOf" srcId="{50E6F854-176D-4638-BBC1-BC4EFAD5B40F}" destId="{E464BFEB-036C-4DC1-96D3-ABA04471059A}" srcOrd="11" destOrd="0" presId="urn:microsoft.com/office/officeart/2005/8/layout/radial5"/>
    <dgm:cxn modelId="{839B81B3-5FAC-4660-AC33-CD67CECBEAD7}" type="presParOf" srcId="{E464BFEB-036C-4DC1-96D3-ABA04471059A}" destId="{51290755-C3C5-4C65-9442-37F30C6663C9}" srcOrd="0" destOrd="0" presId="urn:microsoft.com/office/officeart/2005/8/layout/radial5"/>
    <dgm:cxn modelId="{82890F44-1EB1-46FF-BF50-328CBBD7EFBB}" type="presParOf" srcId="{50E6F854-176D-4638-BBC1-BC4EFAD5B40F}" destId="{B9028FB2-F182-40D9-96CB-D98AAC10C860}" srcOrd="12" destOrd="0" presId="urn:microsoft.com/office/officeart/2005/8/layout/radial5"/>
  </dgm:cxnLst>
  <dgm:bg>
    <a:solidFill>
      <a:schemeClr val="tx2">
        <a:lumMod val="20000"/>
        <a:lumOff val="80000"/>
      </a:schemeClr>
    </a:solidFill>
  </dgm:bg>
  <dgm:whole>
    <a:ln w="57150">
      <a:solidFill>
        <a:schemeClr val="tx1"/>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E0D18E-8B2A-4C5E-BF84-D01DED49AC37}">
      <dsp:nvSpPr>
        <dsp:cNvPr id="0" name=""/>
        <dsp:cNvSpPr/>
      </dsp:nvSpPr>
      <dsp:spPr>
        <a:xfrm>
          <a:off x="0" y="0"/>
          <a:ext cx="6096000" cy="121920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s-MX" sz="3400" kern="1200" dirty="0" smtClean="0"/>
            <a:t>Desnutrición proteico energética</a:t>
          </a:r>
          <a:endParaRPr lang="es-MX" sz="3400" kern="1200" dirty="0"/>
        </a:p>
      </dsp:txBody>
      <dsp:txXfrm>
        <a:off x="0" y="0"/>
        <a:ext cx="6096000" cy="1219200"/>
      </dsp:txXfrm>
    </dsp:sp>
    <dsp:sp modelId="{139F8982-277D-4107-BF30-8E229DCF23D2}">
      <dsp:nvSpPr>
        <dsp:cNvPr id="0" name=""/>
        <dsp:cNvSpPr/>
      </dsp:nvSpPr>
      <dsp:spPr>
        <a:xfrm>
          <a:off x="2976" y="1219200"/>
          <a:ext cx="2030015" cy="25603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MX" sz="3100" kern="1200" dirty="0" smtClean="0"/>
            <a:t>Primaria</a:t>
          </a:r>
          <a:endParaRPr lang="es-MX" sz="3100" kern="1200" dirty="0"/>
        </a:p>
      </dsp:txBody>
      <dsp:txXfrm>
        <a:off x="2976" y="1219200"/>
        <a:ext cx="2030015" cy="2560320"/>
      </dsp:txXfrm>
    </dsp:sp>
    <dsp:sp modelId="{5154B4AA-1A7C-4977-8D9F-4CB9E158BDC2}">
      <dsp:nvSpPr>
        <dsp:cNvPr id="0" name=""/>
        <dsp:cNvSpPr/>
      </dsp:nvSpPr>
      <dsp:spPr>
        <a:xfrm>
          <a:off x="2032992" y="1219200"/>
          <a:ext cx="2030015" cy="25603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MX" sz="3100" kern="1200" dirty="0" smtClean="0"/>
            <a:t>Secundaria</a:t>
          </a:r>
          <a:endParaRPr lang="es-MX" sz="3100" kern="1200" dirty="0"/>
        </a:p>
      </dsp:txBody>
      <dsp:txXfrm>
        <a:off x="2032992" y="1219200"/>
        <a:ext cx="2030015" cy="2560320"/>
      </dsp:txXfrm>
    </dsp:sp>
    <dsp:sp modelId="{AECC4B08-4D43-4CD8-BAC6-3497CA377973}">
      <dsp:nvSpPr>
        <dsp:cNvPr id="0" name=""/>
        <dsp:cNvSpPr/>
      </dsp:nvSpPr>
      <dsp:spPr>
        <a:xfrm>
          <a:off x="4063007" y="1219200"/>
          <a:ext cx="2030015" cy="25603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MX" sz="3100" kern="1200" dirty="0" smtClean="0"/>
            <a:t>Mixta</a:t>
          </a:r>
          <a:endParaRPr lang="es-MX" sz="3100" kern="1200" dirty="0"/>
        </a:p>
      </dsp:txBody>
      <dsp:txXfrm>
        <a:off x="4063007" y="1219200"/>
        <a:ext cx="2030015" cy="2560320"/>
      </dsp:txXfrm>
    </dsp:sp>
    <dsp:sp modelId="{35126EDA-0459-4D43-9F25-3E4CB265D6B5}">
      <dsp:nvSpPr>
        <dsp:cNvPr id="0" name=""/>
        <dsp:cNvSpPr/>
      </dsp:nvSpPr>
      <dsp:spPr>
        <a:xfrm>
          <a:off x="0" y="3779520"/>
          <a:ext cx="6096000" cy="28448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205328-3278-4AE1-A5B4-E8B83F3BA4D2}">
      <dsp:nvSpPr>
        <dsp:cNvPr id="0" name=""/>
        <dsp:cNvSpPr/>
      </dsp:nvSpPr>
      <dsp:spPr>
        <a:xfrm>
          <a:off x="1800196" y="1349"/>
          <a:ext cx="3960447" cy="11370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s-MX" sz="2500" kern="1200" dirty="0" smtClean="0"/>
            <a:t>De acuerdo al grado predominante de deficiencia</a:t>
          </a:r>
          <a:endParaRPr lang="es-MX" sz="2500" kern="1200" dirty="0"/>
        </a:p>
      </dsp:txBody>
      <dsp:txXfrm>
        <a:off x="1833500" y="34653"/>
        <a:ext cx="3893839" cy="1070471"/>
      </dsp:txXfrm>
    </dsp:sp>
    <dsp:sp modelId="{F8CD83DC-CD9F-457C-998E-5AFA0747A8A1}">
      <dsp:nvSpPr>
        <dsp:cNvPr id="0" name=""/>
        <dsp:cNvSpPr/>
      </dsp:nvSpPr>
      <dsp:spPr>
        <a:xfrm rot="3600000">
          <a:off x="4126697" y="1997255"/>
          <a:ext cx="1185397" cy="397977"/>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s-MX" sz="1700" kern="1200"/>
        </a:p>
      </dsp:txBody>
      <dsp:txXfrm>
        <a:off x="4246090" y="2076850"/>
        <a:ext cx="946611" cy="238787"/>
      </dsp:txXfrm>
    </dsp:sp>
    <dsp:sp modelId="{FEEBFF65-2519-4AE6-9123-D8D3F249458C}">
      <dsp:nvSpPr>
        <dsp:cNvPr id="0" name=""/>
        <dsp:cNvSpPr/>
      </dsp:nvSpPr>
      <dsp:spPr>
        <a:xfrm>
          <a:off x="4521293" y="3254058"/>
          <a:ext cx="2274158" cy="11370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s-MX" sz="2500" kern="1200" dirty="0" smtClean="0"/>
            <a:t>Marasmo</a:t>
          </a:r>
          <a:endParaRPr lang="es-MX" sz="2500" kern="1200" dirty="0"/>
        </a:p>
      </dsp:txBody>
      <dsp:txXfrm>
        <a:off x="4554597" y="3287362"/>
        <a:ext cx="2207550" cy="1070471"/>
      </dsp:txXfrm>
    </dsp:sp>
    <dsp:sp modelId="{5F1A8EBB-A5C2-4607-B78A-2A0B9601968D}">
      <dsp:nvSpPr>
        <dsp:cNvPr id="0" name=""/>
        <dsp:cNvSpPr/>
      </dsp:nvSpPr>
      <dsp:spPr>
        <a:xfrm rot="10800000">
          <a:off x="3187721" y="3623609"/>
          <a:ext cx="1185397" cy="397977"/>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s-MX" sz="1700" kern="1200"/>
        </a:p>
      </dsp:txBody>
      <dsp:txXfrm rot="10800000">
        <a:off x="3307114" y="3703204"/>
        <a:ext cx="946611" cy="238787"/>
      </dsp:txXfrm>
    </dsp:sp>
    <dsp:sp modelId="{C3AD61A4-20BB-47D3-BE3B-A83D4D63AC43}">
      <dsp:nvSpPr>
        <dsp:cNvPr id="0" name=""/>
        <dsp:cNvSpPr/>
      </dsp:nvSpPr>
      <dsp:spPr>
        <a:xfrm>
          <a:off x="765387" y="3254058"/>
          <a:ext cx="2274158" cy="11370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s-MX" sz="2500" kern="1200" dirty="0" err="1" smtClean="0"/>
            <a:t>Kwashiorkor</a:t>
          </a:r>
          <a:endParaRPr lang="es-MX" sz="2500" kern="1200" dirty="0"/>
        </a:p>
      </dsp:txBody>
      <dsp:txXfrm>
        <a:off x="798691" y="3287362"/>
        <a:ext cx="2207550" cy="1070471"/>
      </dsp:txXfrm>
    </dsp:sp>
    <dsp:sp modelId="{56D3D960-DD62-49EC-9763-184318F96D65}">
      <dsp:nvSpPr>
        <dsp:cNvPr id="0" name=""/>
        <dsp:cNvSpPr/>
      </dsp:nvSpPr>
      <dsp:spPr>
        <a:xfrm rot="18000000">
          <a:off x="2248745" y="1997255"/>
          <a:ext cx="1185397" cy="397977"/>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s-MX" sz="1700" kern="1200"/>
        </a:p>
      </dsp:txBody>
      <dsp:txXfrm>
        <a:off x="2368138" y="2076850"/>
        <a:ext cx="946611" cy="2387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5D3174-3E0C-4FB7-9649-9D6F81CEE25F}">
      <dsp:nvSpPr>
        <dsp:cNvPr id="0" name=""/>
        <dsp:cNvSpPr/>
      </dsp:nvSpPr>
      <dsp:spPr>
        <a:xfrm rot="5400000">
          <a:off x="515316" y="1970525"/>
          <a:ext cx="1537772" cy="2558818"/>
        </a:xfrm>
        <a:prstGeom prst="corner">
          <a:avLst>
            <a:gd name="adj1" fmla="val 16120"/>
            <a:gd name="adj2" fmla="val 16110"/>
          </a:avLst>
        </a:prstGeom>
        <a:solidFill>
          <a:srgbClr val="92D05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1DD1FF-21A8-4D61-BCAB-6794995A5139}">
      <dsp:nvSpPr>
        <dsp:cNvPr id="0" name=""/>
        <dsp:cNvSpPr/>
      </dsp:nvSpPr>
      <dsp:spPr>
        <a:xfrm>
          <a:off x="309977" y="2773008"/>
          <a:ext cx="2008876" cy="1020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ctr" defTabSz="933450">
            <a:lnSpc>
              <a:spcPct val="90000"/>
            </a:lnSpc>
            <a:spcBef>
              <a:spcPct val="0"/>
            </a:spcBef>
            <a:spcAft>
              <a:spcPct val="35000"/>
            </a:spcAft>
          </a:pPr>
          <a:r>
            <a:rPr lang="es-ES" sz="2100" b="1" kern="1200" dirty="0" smtClean="0">
              <a:latin typeface="Arial" pitchFamily="34" charset="0"/>
              <a:cs typeface="Arial" pitchFamily="34" charset="0"/>
            </a:rPr>
            <a:t>Ingerir cualquier alimento</a:t>
          </a:r>
        </a:p>
      </dsp:txBody>
      <dsp:txXfrm>
        <a:off x="309977" y="2773008"/>
        <a:ext cx="2008876" cy="1020940"/>
      </dsp:txXfrm>
    </dsp:sp>
    <dsp:sp modelId="{0107E16F-AEF5-4F4E-9F9D-57746E315B08}">
      <dsp:nvSpPr>
        <dsp:cNvPr id="0" name=""/>
        <dsp:cNvSpPr/>
      </dsp:nvSpPr>
      <dsp:spPr>
        <a:xfrm>
          <a:off x="2132869" y="1782142"/>
          <a:ext cx="435870" cy="435870"/>
        </a:xfrm>
        <a:prstGeom prst="triangle">
          <a:avLst>
            <a:gd name="adj" fmla="val 100000"/>
          </a:avLst>
        </a:prstGeom>
        <a:solidFill>
          <a:srgbClr val="FFC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9F4ADC-35BF-4971-BE29-9D1DE2D5EEAD}">
      <dsp:nvSpPr>
        <dsp:cNvPr id="0" name=""/>
        <dsp:cNvSpPr/>
      </dsp:nvSpPr>
      <dsp:spPr>
        <a:xfrm rot="5400000">
          <a:off x="3343349" y="1270725"/>
          <a:ext cx="1537772" cy="2558818"/>
        </a:xfrm>
        <a:prstGeom prst="corner">
          <a:avLst>
            <a:gd name="adj1" fmla="val 16120"/>
            <a:gd name="adj2" fmla="val 16110"/>
          </a:avLst>
        </a:prstGeom>
        <a:solidFill>
          <a:srgbClr val="FFFF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B15584-585F-4C77-A7CC-1B35ED2475DC}">
      <dsp:nvSpPr>
        <dsp:cNvPr id="0" name=""/>
        <dsp:cNvSpPr/>
      </dsp:nvSpPr>
      <dsp:spPr>
        <a:xfrm>
          <a:off x="3086657" y="2035261"/>
          <a:ext cx="2310116" cy="20249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ctr" defTabSz="889000">
            <a:lnSpc>
              <a:spcPct val="90000"/>
            </a:lnSpc>
            <a:spcBef>
              <a:spcPct val="0"/>
            </a:spcBef>
            <a:spcAft>
              <a:spcPct val="35000"/>
            </a:spcAft>
          </a:pPr>
          <a:r>
            <a:rPr lang="es-ES" sz="2000" b="1" kern="1200" dirty="0" smtClean="0">
              <a:latin typeface="Arial" pitchFamily="34" charset="0"/>
              <a:cs typeface="Arial" pitchFamily="34" charset="0"/>
            </a:rPr>
            <a:t>Procurar una dieta que contenga elementos nutritivos de buena calidad</a:t>
          </a:r>
          <a:endParaRPr lang="es-US" sz="2000" b="1" kern="1200" dirty="0">
            <a:latin typeface="Arial" pitchFamily="34" charset="0"/>
            <a:cs typeface="Arial" pitchFamily="34" charset="0"/>
          </a:endParaRPr>
        </a:p>
      </dsp:txBody>
      <dsp:txXfrm>
        <a:off x="3086657" y="2035261"/>
        <a:ext cx="2310116" cy="2024952"/>
      </dsp:txXfrm>
    </dsp:sp>
    <dsp:sp modelId="{7A89932C-93A5-437D-97ED-E1C727FD17AE}">
      <dsp:nvSpPr>
        <dsp:cNvPr id="0" name=""/>
        <dsp:cNvSpPr/>
      </dsp:nvSpPr>
      <dsp:spPr>
        <a:xfrm>
          <a:off x="4960902" y="1082342"/>
          <a:ext cx="435870" cy="435870"/>
        </a:xfrm>
        <a:prstGeom prst="triangle">
          <a:avLst>
            <a:gd name="adj" fmla="val 100000"/>
          </a:avLst>
        </a:prstGeom>
        <a:solidFill>
          <a:srgbClr val="FFC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254370-D31F-489E-8014-373EF4C5BAB6}">
      <dsp:nvSpPr>
        <dsp:cNvPr id="0" name=""/>
        <dsp:cNvSpPr/>
      </dsp:nvSpPr>
      <dsp:spPr>
        <a:xfrm rot="5400000">
          <a:off x="6171383" y="901286"/>
          <a:ext cx="1537772" cy="2558818"/>
        </a:xfrm>
        <a:prstGeom prst="corner">
          <a:avLst>
            <a:gd name="adj1" fmla="val 16120"/>
            <a:gd name="adj2" fmla="val 16110"/>
          </a:avLst>
        </a:prstGeom>
        <a:solidFill>
          <a:srgbClr val="FF0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CB3ECD-7A0E-4861-959E-6B02947E4F24}">
      <dsp:nvSpPr>
        <dsp:cNvPr id="0" name=""/>
        <dsp:cNvSpPr/>
      </dsp:nvSpPr>
      <dsp:spPr>
        <a:xfrm>
          <a:off x="5919483" y="1793971"/>
          <a:ext cx="2310116" cy="13642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ctr" defTabSz="889000">
            <a:lnSpc>
              <a:spcPct val="90000"/>
            </a:lnSpc>
            <a:spcBef>
              <a:spcPct val="0"/>
            </a:spcBef>
            <a:spcAft>
              <a:spcPct val="35000"/>
            </a:spcAft>
          </a:pPr>
          <a:r>
            <a:rPr lang="es-ES" sz="2000" b="1" kern="1200" dirty="0" smtClean="0">
              <a:latin typeface="Arial" pitchFamily="34" charset="0"/>
              <a:cs typeface="Arial" pitchFamily="34" charset="0"/>
            </a:rPr>
            <a:t>Suministrar al organismo, por medio de los alimentos a través del acto de comer, los nutrientes que se requieren para un óptimo funcionamiento del organismo</a:t>
          </a:r>
          <a:endParaRPr lang="es-US" sz="2000" b="1" kern="1200" dirty="0">
            <a:latin typeface="Arial" pitchFamily="34" charset="0"/>
            <a:cs typeface="Arial" pitchFamily="34" charset="0"/>
          </a:endParaRPr>
        </a:p>
      </dsp:txBody>
      <dsp:txXfrm>
        <a:off x="5919483" y="1793971"/>
        <a:ext cx="2310116" cy="13642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82E819-F58A-4206-992E-3D5F0AE85737}">
      <dsp:nvSpPr>
        <dsp:cNvPr id="0" name=""/>
        <dsp:cNvSpPr/>
      </dsp:nvSpPr>
      <dsp:spPr>
        <a:xfrm>
          <a:off x="3355366" y="2397499"/>
          <a:ext cx="1774016" cy="1435300"/>
        </a:xfrm>
        <a:prstGeom prst="ellipse">
          <a:avLst/>
        </a:prstGeom>
        <a:solidFill>
          <a:srgbClr val="00B0F0"/>
        </a:solidFill>
        <a:ln w="76200">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ES" sz="2000" b="1" kern="1200" dirty="0" smtClean="0">
              <a:solidFill>
                <a:schemeClr val="tx1"/>
              </a:solidFill>
              <a:latin typeface="Arial" pitchFamily="34" charset="0"/>
              <a:cs typeface="Arial" pitchFamily="34" charset="0"/>
            </a:rPr>
            <a:t>Dieta </a:t>
          </a:r>
        </a:p>
        <a:p>
          <a:pPr lvl="0" algn="ctr" defTabSz="889000">
            <a:lnSpc>
              <a:spcPct val="90000"/>
            </a:lnSpc>
            <a:spcBef>
              <a:spcPct val="0"/>
            </a:spcBef>
            <a:spcAft>
              <a:spcPct val="35000"/>
            </a:spcAft>
          </a:pPr>
          <a:r>
            <a:rPr lang="es-ES" sz="2000" b="1" kern="1200" dirty="0" smtClean="0">
              <a:solidFill>
                <a:schemeClr val="tx1"/>
              </a:solidFill>
              <a:latin typeface="Arial" pitchFamily="34" charset="0"/>
              <a:cs typeface="Arial" pitchFamily="34" charset="0"/>
            </a:rPr>
            <a:t>Saludable</a:t>
          </a:r>
          <a:endParaRPr lang="es-US" sz="2000" b="1" kern="1200" dirty="0">
            <a:solidFill>
              <a:schemeClr val="tx1"/>
            </a:solidFill>
            <a:latin typeface="Arial" pitchFamily="34" charset="0"/>
            <a:cs typeface="Arial" pitchFamily="34" charset="0"/>
          </a:endParaRPr>
        </a:p>
      </dsp:txBody>
      <dsp:txXfrm>
        <a:off x="3615165" y="2607694"/>
        <a:ext cx="1254418" cy="1014910"/>
      </dsp:txXfrm>
    </dsp:sp>
    <dsp:sp modelId="{3D6D8927-98AA-49E9-A02C-705386DE05F6}">
      <dsp:nvSpPr>
        <dsp:cNvPr id="0" name=""/>
        <dsp:cNvSpPr/>
      </dsp:nvSpPr>
      <dsp:spPr>
        <a:xfrm rot="16191720">
          <a:off x="4001693" y="1686163"/>
          <a:ext cx="475807" cy="551860"/>
        </a:xfrm>
        <a:prstGeom prst="righ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s-US" sz="1400" kern="1200">
            <a:latin typeface="Arial" pitchFamily="34" charset="0"/>
            <a:cs typeface="Arial" pitchFamily="34" charset="0"/>
          </a:endParaRPr>
        </a:p>
      </dsp:txBody>
      <dsp:txXfrm rot="10800000">
        <a:off x="4073236" y="1867906"/>
        <a:ext cx="333065" cy="331116"/>
      </dsp:txXfrm>
    </dsp:sp>
    <dsp:sp modelId="{3CBA9421-4891-4848-984D-FC49FEDF4244}">
      <dsp:nvSpPr>
        <dsp:cNvPr id="0" name=""/>
        <dsp:cNvSpPr/>
      </dsp:nvSpPr>
      <dsp:spPr>
        <a:xfrm>
          <a:off x="3000614" y="181440"/>
          <a:ext cx="2472562" cy="1318313"/>
        </a:xfrm>
        <a:prstGeom prst="ellipse">
          <a:avLst/>
        </a:prstGeom>
        <a:solidFill>
          <a:srgbClr val="00FF00"/>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ES" sz="2000" b="1" kern="1200" dirty="0" smtClean="0">
              <a:solidFill>
                <a:schemeClr val="tx1"/>
              </a:solidFill>
              <a:latin typeface="Arial" pitchFamily="34" charset="0"/>
              <a:cs typeface="Arial" pitchFamily="34" charset="0"/>
            </a:rPr>
            <a:t>Variada</a:t>
          </a:r>
          <a:endParaRPr lang="es-US" sz="2000" b="1" kern="1200" dirty="0">
            <a:solidFill>
              <a:schemeClr val="tx1"/>
            </a:solidFill>
            <a:latin typeface="Arial" pitchFamily="34" charset="0"/>
            <a:cs typeface="Arial" pitchFamily="34" charset="0"/>
          </a:endParaRPr>
        </a:p>
      </dsp:txBody>
      <dsp:txXfrm>
        <a:off x="3362712" y="374502"/>
        <a:ext cx="1748366" cy="932189"/>
      </dsp:txXfrm>
    </dsp:sp>
    <dsp:sp modelId="{4AE93594-508D-4E11-8DCC-F3456E58D4BA}">
      <dsp:nvSpPr>
        <dsp:cNvPr id="0" name=""/>
        <dsp:cNvSpPr/>
      </dsp:nvSpPr>
      <dsp:spPr>
        <a:xfrm rot="19926756">
          <a:off x="5170223" y="2189251"/>
          <a:ext cx="600757" cy="551860"/>
        </a:xfrm>
        <a:prstGeom prst="rightArrow">
          <a:avLst>
            <a:gd name="adj1" fmla="val 60000"/>
            <a:gd name="adj2" fmla="val 50000"/>
          </a:avLst>
        </a:prstGeom>
        <a:gradFill rotWithShape="0">
          <a:gsLst>
            <a:gs pos="0">
              <a:schemeClr val="accent2">
                <a:hueOff val="936304"/>
                <a:satOff val="-1168"/>
                <a:lumOff val="275"/>
                <a:alphaOff val="0"/>
                <a:shade val="51000"/>
                <a:satMod val="130000"/>
              </a:schemeClr>
            </a:gs>
            <a:gs pos="80000">
              <a:schemeClr val="accent2">
                <a:hueOff val="936304"/>
                <a:satOff val="-1168"/>
                <a:lumOff val="275"/>
                <a:alphaOff val="0"/>
                <a:shade val="93000"/>
                <a:satMod val="130000"/>
              </a:schemeClr>
            </a:gs>
            <a:gs pos="100000">
              <a:schemeClr val="accent2">
                <a:hueOff val="936304"/>
                <a:satOff val="-1168"/>
                <a:lumOff val="27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s-US" sz="1400" kern="1200">
            <a:latin typeface="Arial" pitchFamily="34" charset="0"/>
            <a:cs typeface="Arial" pitchFamily="34" charset="0"/>
          </a:endParaRPr>
        </a:p>
      </dsp:txBody>
      <dsp:txXfrm>
        <a:off x="5179836" y="2338342"/>
        <a:ext cx="435199" cy="331116"/>
      </dsp:txXfrm>
    </dsp:sp>
    <dsp:sp modelId="{BCF412D1-EDC5-42F5-A6A5-467628E945A7}">
      <dsp:nvSpPr>
        <dsp:cNvPr id="0" name=""/>
        <dsp:cNvSpPr/>
      </dsp:nvSpPr>
      <dsp:spPr>
        <a:xfrm>
          <a:off x="5706911" y="1163083"/>
          <a:ext cx="2127633" cy="1228165"/>
        </a:xfrm>
        <a:prstGeom prst="ellipse">
          <a:avLst/>
        </a:prstGeom>
        <a:solidFill>
          <a:srgbClr val="FF5050"/>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ES" sz="2000" b="1" kern="1200" dirty="0" smtClean="0">
              <a:solidFill>
                <a:schemeClr val="tx1"/>
              </a:solidFill>
              <a:latin typeface="Arial" pitchFamily="34" charset="0"/>
              <a:cs typeface="Arial" pitchFamily="34" charset="0"/>
            </a:rPr>
            <a:t>Equilibrada</a:t>
          </a:r>
          <a:endParaRPr lang="es-US" sz="2000" b="1" kern="1200" dirty="0">
            <a:solidFill>
              <a:schemeClr val="tx1"/>
            </a:solidFill>
            <a:latin typeface="Arial" pitchFamily="34" charset="0"/>
            <a:cs typeface="Arial" pitchFamily="34" charset="0"/>
          </a:endParaRPr>
        </a:p>
      </dsp:txBody>
      <dsp:txXfrm>
        <a:off x="6018496" y="1342944"/>
        <a:ext cx="1504463" cy="868443"/>
      </dsp:txXfrm>
    </dsp:sp>
    <dsp:sp modelId="{E9F5145C-E577-4E75-B5F5-11CC274F9E4F}">
      <dsp:nvSpPr>
        <dsp:cNvPr id="0" name=""/>
        <dsp:cNvSpPr/>
      </dsp:nvSpPr>
      <dsp:spPr>
        <a:xfrm rot="1157832">
          <a:off x="5246748" y="3282511"/>
          <a:ext cx="523335" cy="551860"/>
        </a:xfrm>
        <a:prstGeom prst="rightArrow">
          <a:avLst>
            <a:gd name="adj1" fmla="val 60000"/>
            <a:gd name="adj2" fmla="val 50000"/>
          </a:avLst>
        </a:prstGeom>
        <a:gradFill rotWithShape="0">
          <a:gsLst>
            <a:gs pos="0">
              <a:schemeClr val="accent2">
                <a:hueOff val="1872608"/>
                <a:satOff val="-2336"/>
                <a:lumOff val="549"/>
                <a:alphaOff val="0"/>
                <a:shade val="51000"/>
                <a:satMod val="130000"/>
              </a:schemeClr>
            </a:gs>
            <a:gs pos="80000">
              <a:schemeClr val="accent2">
                <a:hueOff val="1872608"/>
                <a:satOff val="-2336"/>
                <a:lumOff val="549"/>
                <a:alphaOff val="0"/>
                <a:shade val="93000"/>
                <a:satMod val="130000"/>
              </a:schemeClr>
            </a:gs>
            <a:gs pos="100000">
              <a:schemeClr val="accent2">
                <a:hueOff val="1872608"/>
                <a:satOff val="-2336"/>
                <a:lumOff val="54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s-US" sz="1400" kern="1200">
            <a:latin typeface="Arial" pitchFamily="34" charset="0"/>
            <a:cs typeface="Arial" pitchFamily="34" charset="0"/>
          </a:endParaRPr>
        </a:p>
      </dsp:txBody>
      <dsp:txXfrm>
        <a:off x="5251158" y="3366941"/>
        <a:ext cx="366335" cy="331116"/>
      </dsp:txXfrm>
    </dsp:sp>
    <dsp:sp modelId="{6A5336A9-E36A-44EE-826A-B20A912993F9}">
      <dsp:nvSpPr>
        <dsp:cNvPr id="0" name=""/>
        <dsp:cNvSpPr/>
      </dsp:nvSpPr>
      <dsp:spPr>
        <a:xfrm>
          <a:off x="5855433" y="3381859"/>
          <a:ext cx="2119307" cy="1338229"/>
        </a:xfrm>
        <a:prstGeom prst="ellipse">
          <a:avLst/>
        </a:prstGeom>
        <a:solidFill>
          <a:srgbClr val="FFCCCC"/>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ES" sz="2000" b="1" kern="1200" dirty="0" smtClean="0">
              <a:solidFill>
                <a:schemeClr val="tx1"/>
              </a:solidFill>
              <a:latin typeface="Arial" pitchFamily="34" charset="0"/>
              <a:cs typeface="Arial" pitchFamily="34" charset="0"/>
            </a:rPr>
            <a:t>Inocua</a:t>
          </a:r>
          <a:endParaRPr lang="es-US" sz="2000" b="1" kern="1200" dirty="0">
            <a:solidFill>
              <a:schemeClr val="tx1"/>
            </a:solidFill>
            <a:latin typeface="Arial" pitchFamily="34" charset="0"/>
            <a:cs typeface="Arial" pitchFamily="34" charset="0"/>
          </a:endParaRPr>
        </a:p>
      </dsp:txBody>
      <dsp:txXfrm>
        <a:off x="6165798" y="3577838"/>
        <a:ext cx="1498577" cy="946271"/>
      </dsp:txXfrm>
    </dsp:sp>
    <dsp:sp modelId="{F1BE2199-EDD5-4165-865A-7BE80AC89F9E}">
      <dsp:nvSpPr>
        <dsp:cNvPr id="0" name=""/>
        <dsp:cNvSpPr/>
      </dsp:nvSpPr>
      <dsp:spPr>
        <a:xfrm rot="5307588">
          <a:off x="3998463" y="4063149"/>
          <a:ext cx="553640" cy="551860"/>
        </a:xfrm>
        <a:prstGeom prst="rightArrow">
          <a:avLst>
            <a:gd name="adj1" fmla="val 60000"/>
            <a:gd name="adj2" fmla="val 50000"/>
          </a:avLst>
        </a:prstGeom>
        <a:gradFill rotWithShape="0">
          <a:gsLst>
            <a:gs pos="0">
              <a:schemeClr val="accent2">
                <a:hueOff val="2808911"/>
                <a:satOff val="-3503"/>
                <a:lumOff val="824"/>
                <a:alphaOff val="0"/>
                <a:shade val="51000"/>
                <a:satMod val="130000"/>
              </a:schemeClr>
            </a:gs>
            <a:gs pos="80000">
              <a:schemeClr val="accent2">
                <a:hueOff val="2808911"/>
                <a:satOff val="-3503"/>
                <a:lumOff val="824"/>
                <a:alphaOff val="0"/>
                <a:shade val="93000"/>
                <a:satMod val="130000"/>
              </a:schemeClr>
            </a:gs>
            <a:gs pos="100000">
              <a:schemeClr val="accent2">
                <a:hueOff val="2808911"/>
                <a:satOff val="-3503"/>
                <a:lumOff val="82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s-US" sz="1400" kern="1200">
            <a:latin typeface="Arial" pitchFamily="34" charset="0"/>
            <a:cs typeface="Arial" pitchFamily="34" charset="0"/>
          </a:endParaRPr>
        </a:p>
      </dsp:txBody>
      <dsp:txXfrm>
        <a:off x="4079017" y="4090772"/>
        <a:ext cx="388082" cy="331116"/>
      </dsp:txXfrm>
    </dsp:sp>
    <dsp:sp modelId="{D677534F-09FF-4C57-8F4D-56FCAFA4460A}">
      <dsp:nvSpPr>
        <dsp:cNvPr id="0" name=""/>
        <dsp:cNvSpPr/>
      </dsp:nvSpPr>
      <dsp:spPr>
        <a:xfrm>
          <a:off x="3188425" y="4876794"/>
          <a:ext cx="2234954" cy="1202114"/>
        </a:xfrm>
        <a:prstGeom prst="ellipse">
          <a:avLst/>
        </a:prstGeom>
        <a:solidFill>
          <a:srgbClr val="00FFFF"/>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ES" sz="2000" b="1" kern="1200" dirty="0" smtClean="0">
              <a:solidFill>
                <a:schemeClr val="tx1"/>
              </a:solidFill>
              <a:latin typeface="Arial" pitchFamily="34" charset="0"/>
              <a:cs typeface="Arial" pitchFamily="34" charset="0"/>
            </a:rPr>
            <a:t>Adecuada</a:t>
          </a:r>
          <a:r>
            <a:rPr lang="es-ES" sz="1800" b="1" kern="1200" dirty="0" smtClean="0">
              <a:solidFill>
                <a:schemeClr val="tx1"/>
              </a:solidFill>
              <a:latin typeface="Arial" pitchFamily="34" charset="0"/>
              <a:cs typeface="Arial" pitchFamily="34" charset="0"/>
            </a:rPr>
            <a:t> </a:t>
          </a:r>
          <a:endParaRPr lang="es-US" sz="1800" b="1" kern="1200" dirty="0">
            <a:solidFill>
              <a:schemeClr val="tx1"/>
            </a:solidFill>
            <a:latin typeface="Arial" pitchFamily="34" charset="0"/>
            <a:cs typeface="Arial" pitchFamily="34" charset="0"/>
          </a:endParaRPr>
        </a:p>
      </dsp:txBody>
      <dsp:txXfrm>
        <a:off x="3515726" y="5052840"/>
        <a:ext cx="1580352" cy="850022"/>
      </dsp:txXfrm>
    </dsp:sp>
    <dsp:sp modelId="{9F39DD67-B1D3-4167-94F4-3747575D225A}">
      <dsp:nvSpPr>
        <dsp:cNvPr id="0" name=""/>
        <dsp:cNvSpPr/>
      </dsp:nvSpPr>
      <dsp:spPr>
        <a:xfrm rot="9263808">
          <a:off x="2561312" y="3478820"/>
          <a:ext cx="692606" cy="551860"/>
        </a:xfrm>
        <a:prstGeom prst="rightArrow">
          <a:avLst>
            <a:gd name="adj1" fmla="val 60000"/>
            <a:gd name="adj2" fmla="val 50000"/>
          </a:avLst>
        </a:prstGeom>
        <a:gradFill rotWithShape="0">
          <a:gsLst>
            <a:gs pos="0">
              <a:schemeClr val="accent2">
                <a:hueOff val="3745215"/>
                <a:satOff val="-4671"/>
                <a:lumOff val="1098"/>
                <a:alphaOff val="0"/>
                <a:shade val="51000"/>
                <a:satMod val="130000"/>
              </a:schemeClr>
            </a:gs>
            <a:gs pos="80000">
              <a:schemeClr val="accent2">
                <a:hueOff val="3745215"/>
                <a:satOff val="-4671"/>
                <a:lumOff val="1098"/>
                <a:alphaOff val="0"/>
                <a:shade val="93000"/>
                <a:satMod val="130000"/>
              </a:schemeClr>
            </a:gs>
            <a:gs pos="100000">
              <a:schemeClr val="accent2">
                <a:hueOff val="3745215"/>
                <a:satOff val="-4671"/>
                <a:lumOff val="109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s-US" sz="1400" kern="1200">
            <a:latin typeface="Arial" pitchFamily="34" charset="0"/>
            <a:cs typeface="Arial" pitchFamily="34" charset="0"/>
          </a:endParaRPr>
        </a:p>
      </dsp:txBody>
      <dsp:txXfrm rot="10800000">
        <a:off x="2718742" y="3553420"/>
        <a:ext cx="527048" cy="331116"/>
      </dsp:txXfrm>
    </dsp:sp>
    <dsp:sp modelId="{B3ADE368-85A5-4223-94EF-1ABD29F5C287}">
      <dsp:nvSpPr>
        <dsp:cNvPr id="0" name=""/>
        <dsp:cNvSpPr/>
      </dsp:nvSpPr>
      <dsp:spPr>
        <a:xfrm>
          <a:off x="597614" y="3810004"/>
          <a:ext cx="1896728" cy="1194453"/>
        </a:xfrm>
        <a:prstGeom prst="ellipse">
          <a:avLst/>
        </a:prstGeom>
        <a:solidFill>
          <a:srgbClr val="FFC000"/>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ES" sz="2000" b="1" kern="1200" dirty="0" smtClean="0">
              <a:solidFill>
                <a:schemeClr val="tx1"/>
              </a:solidFill>
              <a:latin typeface="Arial" pitchFamily="34" charset="0"/>
              <a:cs typeface="Arial" pitchFamily="34" charset="0"/>
            </a:rPr>
            <a:t>Completa</a:t>
          </a:r>
          <a:endParaRPr lang="es-US" sz="2000" b="1" kern="1200" dirty="0">
            <a:solidFill>
              <a:schemeClr val="tx1"/>
            </a:solidFill>
            <a:latin typeface="Arial" pitchFamily="34" charset="0"/>
            <a:cs typeface="Arial" pitchFamily="34" charset="0"/>
          </a:endParaRPr>
        </a:p>
      </dsp:txBody>
      <dsp:txXfrm>
        <a:off x="875383" y="3984928"/>
        <a:ext cx="1341190" cy="844605"/>
      </dsp:txXfrm>
    </dsp:sp>
    <dsp:sp modelId="{E464BFEB-036C-4DC1-96D3-ABA04471059A}">
      <dsp:nvSpPr>
        <dsp:cNvPr id="0" name=""/>
        <dsp:cNvSpPr/>
      </dsp:nvSpPr>
      <dsp:spPr>
        <a:xfrm rot="12319650">
          <a:off x="2610410" y="2221311"/>
          <a:ext cx="652785" cy="551860"/>
        </a:xfrm>
        <a:prstGeom prst="rightArrow">
          <a:avLst>
            <a:gd name="adj1" fmla="val 60000"/>
            <a:gd name="adj2" fmla="val 50000"/>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s-US" sz="1400" kern="1200">
            <a:latin typeface="Arial" pitchFamily="34" charset="0"/>
            <a:cs typeface="Arial" pitchFamily="34" charset="0"/>
          </a:endParaRPr>
        </a:p>
      </dsp:txBody>
      <dsp:txXfrm rot="10800000">
        <a:off x="2768011" y="2367095"/>
        <a:ext cx="487227" cy="331116"/>
      </dsp:txXfrm>
    </dsp:sp>
    <dsp:sp modelId="{B9028FB2-F182-40D9-96CB-D98AAC10C860}">
      <dsp:nvSpPr>
        <dsp:cNvPr id="0" name=""/>
        <dsp:cNvSpPr/>
      </dsp:nvSpPr>
      <dsp:spPr>
        <a:xfrm>
          <a:off x="566300" y="1272218"/>
          <a:ext cx="2028331" cy="1166178"/>
        </a:xfrm>
        <a:prstGeom prst="ellipse">
          <a:avLst/>
        </a:prstGeom>
        <a:solidFill>
          <a:schemeClr val="accent6">
            <a:lumMod val="60000"/>
            <a:lumOff val="40000"/>
          </a:schemeClr>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ES" sz="2000" b="1" kern="1200" dirty="0" smtClean="0">
              <a:solidFill>
                <a:schemeClr val="tx1"/>
              </a:solidFill>
              <a:latin typeface="Arial" pitchFamily="34" charset="0"/>
              <a:cs typeface="Arial" pitchFamily="34" charset="0"/>
            </a:rPr>
            <a:t>Suficiente</a:t>
          </a:r>
          <a:endParaRPr lang="es-US" sz="2000" b="1" kern="1200" dirty="0">
            <a:solidFill>
              <a:schemeClr val="tx1"/>
            </a:solidFill>
            <a:latin typeface="Arial" pitchFamily="34" charset="0"/>
            <a:cs typeface="Arial" pitchFamily="34" charset="0"/>
          </a:endParaRPr>
        </a:p>
      </dsp:txBody>
      <dsp:txXfrm>
        <a:off x="863342" y="1443001"/>
        <a:ext cx="1434247" cy="824612"/>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8DAB8E-3BE1-4981-9BA1-B698C4963D35}" type="datetimeFigureOut">
              <a:rPr lang="es-MX" smtClean="0"/>
              <a:t>28/02/2021</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2FDD50-DF10-426C-B338-5E06264EA0BD}" type="slidenum">
              <a:rPr lang="es-MX" smtClean="0"/>
              <a:t>‹Nº›</a:t>
            </a:fld>
            <a:endParaRPr lang="es-MX"/>
          </a:p>
        </p:txBody>
      </p:sp>
    </p:spTree>
    <p:extLst>
      <p:ext uri="{BB962C8B-B14F-4D97-AF65-F5344CB8AC3E}">
        <p14:creationId xmlns:p14="http://schemas.microsoft.com/office/powerpoint/2010/main" val="4033743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revpediatria.sld.cu/index.php/ped/article/view/1055/515"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err="1" smtClean="0">
                <a:solidFill>
                  <a:prstClr val="black"/>
                </a:solidFill>
              </a:rPr>
              <a:t>Publicación</a:t>
            </a:r>
            <a:r>
              <a:rPr lang="en-US" sz="1200" b="1" dirty="0" smtClean="0">
                <a:solidFill>
                  <a:prstClr val="black"/>
                </a:solidFill>
              </a:rPr>
              <a:t> </a:t>
            </a:r>
            <a:r>
              <a:rPr lang="en-US" sz="1200" b="1" dirty="0" err="1" smtClean="0">
                <a:solidFill>
                  <a:prstClr val="black"/>
                </a:solidFill>
              </a:rPr>
              <a:t>sobre</a:t>
            </a:r>
            <a:r>
              <a:rPr lang="en-US" sz="1200" b="1" dirty="0" smtClean="0">
                <a:solidFill>
                  <a:prstClr val="black"/>
                </a:solidFill>
              </a:rPr>
              <a:t> </a:t>
            </a:r>
            <a:r>
              <a:rPr lang="en-US" sz="1200" b="1" dirty="0" err="1" smtClean="0">
                <a:solidFill>
                  <a:prstClr val="black"/>
                </a:solidFill>
              </a:rPr>
              <a:t>Cumbre</a:t>
            </a:r>
            <a:r>
              <a:rPr lang="en-US" sz="1200" b="1" dirty="0" smtClean="0">
                <a:solidFill>
                  <a:prstClr val="black"/>
                </a:solidFill>
              </a:rPr>
              <a:t> Mundial de la </a:t>
            </a:r>
            <a:r>
              <a:rPr lang="en-US" sz="1200" b="1" dirty="0" err="1" smtClean="0">
                <a:solidFill>
                  <a:prstClr val="black"/>
                </a:solidFill>
              </a:rPr>
              <a:t>Infancia</a:t>
            </a:r>
            <a:r>
              <a:rPr lang="en-US" sz="1200" b="1" dirty="0" smtClean="0">
                <a:solidFill>
                  <a:prstClr val="black"/>
                </a:solidFill>
              </a:rPr>
              <a:t>, en :  </a:t>
            </a:r>
            <a:r>
              <a:rPr lang="en-US" sz="1200" b="1" dirty="0" smtClean="0">
                <a:solidFill>
                  <a:prstClr val="black"/>
                </a:solidFill>
                <a:hlinkClick r:id="rId3"/>
              </a:rPr>
              <a:t>http://www.revpediatria.sld.cu/index.php/ped/article/view/1055/515</a:t>
            </a:r>
            <a:endParaRPr lang="en-US" sz="1200" b="1" dirty="0" smtClean="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smtClean="0">
              <a:solidFill>
                <a:prstClr val="black"/>
              </a:solidFill>
            </a:endParaRPr>
          </a:p>
          <a:p>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1</a:t>
            </a:fld>
            <a:endParaRPr lang="es-MX"/>
          </a:p>
        </p:txBody>
      </p:sp>
    </p:spTree>
    <p:extLst>
      <p:ext uri="{BB962C8B-B14F-4D97-AF65-F5344CB8AC3E}">
        <p14:creationId xmlns:p14="http://schemas.microsoft.com/office/powerpoint/2010/main" val="26750604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smtClean="0"/>
              <a:t>La DPE presenta manifestaciones clínicas según el grado predominante de deficiencia, se identifica la fundamentalmente energética denominada marasmo y la proteica, que es el </a:t>
            </a:r>
            <a:r>
              <a:rPr lang="es-MX" dirty="0" err="1" smtClean="0"/>
              <a:t>Kwashiorkor</a:t>
            </a:r>
            <a:r>
              <a:rPr lang="es-MX" dirty="0" smtClean="0"/>
              <a:t>, pueden evolucionar de manera ligera, moderada o severa.</a:t>
            </a:r>
          </a:p>
          <a:p>
            <a:r>
              <a:rPr lang="es-MX" sz="1200" b="0" i="0" u="none" strike="noStrike" kern="1200" baseline="0" dirty="0" smtClean="0">
                <a:solidFill>
                  <a:schemeClr val="tx1"/>
                </a:solidFill>
                <a:latin typeface="+mn-lt"/>
                <a:ea typeface="+mn-ea"/>
                <a:cs typeface="+mn-cs"/>
              </a:rPr>
              <a:t>El marasmo es la forma clínica más frecuente, se presenta generalmente en lactantes con destete precoz, alimentación inadecuada, con la consecuente instauración de la lactancia artificial en condiciones </a:t>
            </a:r>
            <a:r>
              <a:rPr lang="es-MX" sz="1200" b="0" i="0" u="none" strike="noStrike" kern="1200" baseline="0" dirty="0" err="1" smtClean="0">
                <a:solidFill>
                  <a:schemeClr val="tx1"/>
                </a:solidFill>
                <a:latin typeface="+mn-lt"/>
                <a:ea typeface="+mn-ea"/>
                <a:cs typeface="+mn-cs"/>
              </a:rPr>
              <a:t>higienicoambientales</a:t>
            </a:r>
            <a:r>
              <a:rPr lang="es-MX" sz="1200" b="0" i="0" u="none" strike="noStrike" kern="1200" baseline="0" dirty="0" smtClean="0">
                <a:solidFill>
                  <a:schemeClr val="tx1"/>
                </a:solidFill>
                <a:latin typeface="+mn-lt"/>
                <a:ea typeface="+mn-ea"/>
                <a:cs typeface="+mn-cs"/>
              </a:rPr>
              <a:t> inadecuadas, lo que determina la aparición de la llamada diarrea de destete. Este es el punto de partida de un círculo entre diarrea, intolerancia digestiva y desnutrición, que va conduciendo a una progresiva emaciación. Se produce por ingestión energética insuficiente para cubrir necesidades. En niños mayores las formas ligera y moderada evolucionan a la cronicidad, con trastorno del crecimiento y retardo de la talla. Es la </a:t>
            </a:r>
            <a:r>
              <a:rPr lang="pt-BR" sz="1200" b="0" i="0" u="none" strike="noStrike" kern="1200" baseline="0" dirty="0" smtClean="0">
                <a:solidFill>
                  <a:schemeClr val="tx1"/>
                </a:solidFill>
                <a:latin typeface="+mn-lt"/>
                <a:ea typeface="+mn-ea"/>
                <a:cs typeface="+mn-cs"/>
              </a:rPr>
              <a:t>forma de DPE  predominantemente calórica.</a:t>
            </a:r>
          </a:p>
          <a:p>
            <a:r>
              <a:rPr lang="es-MX" sz="1200" b="0" i="0" u="none" strike="noStrike" kern="1200" baseline="0" dirty="0" smtClean="0">
                <a:solidFill>
                  <a:schemeClr val="tx1"/>
                </a:solidFill>
                <a:latin typeface="+mn-lt"/>
                <a:ea typeface="+mn-ea"/>
                <a:cs typeface="+mn-cs"/>
              </a:rPr>
              <a:t>En la forma clínica </a:t>
            </a:r>
            <a:r>
              <a:rPr lang="es-MX" sz="1200" b="0" i="0" u="none" strike="noStrike" kern="1200" baseline="0" dirty="0" err="1" smtClean="0">
                <a:solidFill>
                  <a:schemeClr val="tx1"/>
                </a:solidFill>
                <a:latin typeface="+mn-lt"/>
                <a:ea typeface="+mn-ea"/>
                <a:cs typeface="+mn-cs"/>
              </a:rPr>
              <a:t>Kwashiorkor</a:t>
            </a:r>
            <a:r>
              <a:rPr lang="es-MX" sz="1200" b="0" i="0" u="none" strike="noStrike" kern="1200" baseline="0" dirty="0" smtClean="0">
                <a:solidFill>
                  <a:schemeClr val="tx1"/>
                </a:solidFill>
                <a:latin typeface="+mn-lt"/>
                <a:ea typeface="+mn-ea"/>
                <a:cs typeface="+mn-cs"/>
              </a:rPr>
              <a:t>, existen antecedentes de ingestión de hidratos de carbono y baja de proteínas. La historia natural más frecuente ocurre en niños en el segundo año de vida, con lactancia prolongada, en los que se suprime bruscamente la lactancia y reciben una alimentación sobre la base de carbohidratos. Puede ocurrir en cualquier edad cuando por diferentes causas se consume una dieta muy pobre en proteínas. La baja concentración de albúmina plasmática provoca disminución de presión </a:t>
            </a:r>
            <a:r>
              <a:rPr lang="es-MX" sz="1200" b="0" i="0" u="none" strike="noStrike" kern="1200" baseline="0" dirty="0" err="1" smtClean="0">
                <a:solidFill>
                  <a:schemeClr val="tx1"/>
                </a:solidFill>
                <a:latin typeface="+mn-lt"/>
                <a:ea typeface="+mn-ea"/>
                <a:cs typeface="+mn-cs"/>
              </a:rPr>
              <a:t>oncótica</a:t>
            </a:r>
            <a:r>
              <a:rPr lang="es-MX" sz="1200" b="0" i="0" u="none" strike="noStrike" kern="1200" baseline="0" dirty="0" smtClean="0">
                <a:solidFill>
                  <a:schemeClr val="tx1"/>
                </a:solidFill>
                <a:latin typeface="+mn-lt"/>
                <a:ea typeface="+mn-ea"/>
                <a:cs typeface="+mn-cs"/>
              </a:rPr>
              <a:t> y edema, que es un signo patognomónico de la enfermedad. La síntesis alterada de </a:t>
            </a:r>
            <a:r>
              <a:rPr lang="es-MX" sz="1200" b="0" i="0" u="none" strike="noStrike" kern="1200" baseline="0" dirty="0" err="1" smtClean="0">
                <a:solidFill>
                  <a:schemeClr val="tx1"/>
                </a:solidFill>
                <a:latin typeface="+mn-lt"/>
                <a:ea typeface="+mn-ea"/>
                <a:cs typeface="+mn-cs"/>
              </a:rPr>
              <a:t>betalipoproteína</a:t>
            </a:r>
            <a:r>
              <a:rPr lang="es-MX" sz="1200" b="0" i="0" u="none" strike="noStrike" kern="1200" baseline="0" dirty="0" smtClean="0">
                <a:solidFill>
                  <a:schemeClr val="tx1"/>
                </a:solidFill>
                <a:latin typeface="+mn-lt"/>
                <a:ea typeface="+mn-ea"/>
                <a:cs typeface="+mn-cs"/>
              </a:rPr>
              <a:t> produce esteatosis hepática. En la deficiencia grave aparecen alteraciones del crecimiento, de la respuesta inmunitaria, de la reparación tisular (alteraciones de la piel, mucosas y coloración del pelo) y de producción de enzimas y hormonas.</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12</a:t>
            </a:fld>
            <a:endParaRPr lang="es-MX"/>
          </a:p>
        </p:txBody>
      </p:sp>
    </p:spTree>
    <p:extLst>
      <p:ext uri="{BB962C8B-B14F-4D97-AF65-F5344CB8AC3E}">
        <p14:creationId xmlns:p14="http://schemas.microsoft.com/office/powerpoint/2010/main" val="6201252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sz="1200" b="0" i="0" u="none" strike="noStrike" kern="1200" baseline="0" dirty="0" smtClean="0">
                <a:solidFill>
                  <a:schemeClr val="tx1"/>
                </a:solidFill>
                <a:latin typeface="+mn-lt"/>
                <a:ea typeface="+mn-ea"/>
                <a:cs typeface="+mn-cs"/>
              </a:rPr>
              <a:t>El diagnóstico de la DPE debe contemplar los elementos siguientes: </a:t>
            </a:r>
          </a:p>
          <a:p>
            <a:r>
              <a:rPr lang="es-MX" sz="1200" b="0" i="0" u="none" strike="noStrike" kern="1200" baseline="0" dirty="0" smtClean="0">
                <a:solidFill>
                  <a:schemeClr val="tx1"/>
                </a:solidFill>
                <a:latin typeface="+mn-lt"/>
                <a:ea typeface="+mn-ea"/>
                <a:cs typeface="+mn-cs"/>
              </a:rPr>
              <a:t> Etiológico: si la enfermedad es primaria, secundaria o</a:t>
            </a:r>
          </a:p>
          <a:p>
            <a:r>
              <a:rPr lang="es-MX" sz="1200" b="0" i="0" u="none" strike="noStrike" kern="1200" baseline="0" dirty="0" smtClean="0">
                <a:solidFill>
                  <a:schemeClr val="tx1"/>
                </a:solidFill>
                <a:latin typeface="+mn-lt"/>
                <a:ea typeface="+mn-ea"/>
                <a:cs typeface="+mn-cs"/>
              </a:rPr>
              <a:t>mixta.</a:t>
            </a:r>
          </a:p>
          <a:p>
            <a:r>
              <a:rPr lang="es-MX" sz="1200" b="0" i="0" u="none" strike="noStrike" kern="1200" baseline="0" dirty="0" smtClean="0">
                <a:solidFill>
                  <a:schemeClr val="tx1"/>
                </a:solidFill>
                <a:latin typeface="+mn-lt"/>
                <a:ea typeface="+mn-ea"/>
                <a:cs typeface="+mn-cs"/>
              </a:rPr>
              <a:t> Evolutivo: si la enfermedad es aguda, subaguda o crónica y en qué etapa se halla.</a:t>
            </a:r>
          </a:p>
          <a:p>
            <a:r>
              <a:rPr lang="es-MX" sz="1200" b="0" i="0" u="none" strike="noStrike" kern="1200" baseline="0" dirty="0" smtClean="0">
                <a:solidFill>
                  <a:schemeClr val="tx1"/>
                </a:solidFill>
                <a:latin typeface="+mn-lt"/>
                <a:ea typeface="+mn-ea"/>
                <a:cs typeface="+mn-cs"/>
              </a:rPr>
              <a:t> Forma clínica (línea de desarrollo) en que se encuentra (marasmo o </a:t>
            </a:r>
            <a:r>
              <a:rPr lang="es-MX" sz="1200" b="0" i="0" u="none" strike="noStrike" kern="1200" baseline="0" dirty="0" err="1" smtClean="0">
                <a:solidFill>
                  <a:schemeClr val="tx1"/>
                </a:solidFill>
                <a:latin typeface="+mn-lt"/>
                <a:ea typeface="+mn-ea"/>
                <a:cs typeface="+mn-cs"/>
              </a:rPr>
              <a:t>kwashiorkor</a:t>
            </a:r>
            <a:r>
              <a:rPr lang="es-MX" sz="1200" b="0" i="0" u="none" strike="noStrike" kern="1200" baseline="0" dirty="0" smtClean="0">
                <a:solidFill>
                  <a:schemeClr val="tx1"/>
                </a:solidFill>
                <a:latin typeface="+mn-lt"/>
                <a:ea typeface="+mn-ea"/>
                <a:cs typeface="+mn-cs"/>
              </a:rPr>
              <a:t>).</a:t>
            </a:r>
          </a:p>
          <a:p>
            <a:r>
              <a:rPr lang="es-MX" sz="1200" b="0" i="0" u="none" strike="noStrike" kern="1200" baseline="0" dirty="0" smtClean="0">
                <a:solidFill>
                  <a:schemeClr val="tx1"/>
                </a:solidFill>
                <a:latin typeface="+mn-lt"/>
                <a:ea typeface="+mn-ea"/>
                <a:cs typeface="+mn-cs"/>
              </a:rPr>
              <a:t>En el proceso de desequilibrio de nutrientes y energía que caracteriza la desnutrición, el organismo pasa por distintas etapas, cada una con peculiaridades muy definidas. Estas etapas son:</a:t>
            </a:r>
          </a:p>
          <a:p>
            <a:r>
              <a:rPr lang="es-MX" sz="1200" b="0" i="0" u="none" strike="noStrike" kern="1200" baseline="0" dirty="0" smtClean="0">
                <a:solidFill>
                  <a:schemeClr val="tx1"/>
                </a:solidFill>
                <a:latin typeface="+mn-lt"/>
                <a:ea typeface="+mn-ea"/>
                <a:cs typeface="+mn-cs"/>
              </a:rPr>
              <a:t> Compensación.</a:t>
            </a:r>
          </a:p>
          <a:p>
            <a:r>
              <a:rPr lang="es-MX" sz="1200" b="0" i="0" u="none" strike="noStrike" kern="1200" baseline="0" dirty="0" smtClean="0">
                <a:solidFill>
                  <a:schemeClr val="tx1"/>
                </a:solidFill>
                <a:latin typeface="+mn-lt"/>
                <a:ea typeface="+mn-ea"/>
                <a:cs typeface="+mn-cs"/>
              </a:rPr>
              <a:t> Descompensación.</a:t>
            </a:r>
          </a:p>
          <a:p>
            <a:r>
              <a:rPr lang="es-MX" sz="1200" b="0" i="0" u="none" strike="noStrike" kern="1200" baseline="0" dirty="0" smtClean="0">
                <a:solidFill>
                  <a:schemeClr val="tx1"/>
                </a:solidFill>
                <a:latin typeface="+mn-lt"/>
                <a:ea typeface="+mn-ea"/>
                <a:cs typeface="+mn-cs"/>
              </a:rPr>
              <a:t> Recuperación.</a:t>
            </a:r>
          </a:p>
          <a:p>
            <a:r>
              <a:rPr lang="es-MX" sz="1200" b="0" i="0" u="none" strike="noStrike" kern="1200" baseline="0" dirty="0" smtClean="0">
                <a:solidFill>
                  <a:schemeClr val="tx1"/>
                </a:solidFill>
                <a:latin typeface="+mn-lt"/>
                <a:ea typeface="+mn-ea"/>
                <a:cs typeface="+mn-cs"/>
              </a:rPr>
              <a:t> </a:t>
            </a:r>
            <a:r>
              <a:rPr lang="es-MX" sz="1200" b="0" i="0" u="none" strike="noStrike" kern="1200" baseline="0" dirty="0" err="1" smtClean="0">
                <a:solidFill>
                  <a:schemeClr val="tx1"/>
                </a:solidFill>
                <a:latin typeface="+mn-lt"/>
                <a:ea typeface="+mn-ea"/>
                <a:cs typeface="+mn-cs"/>
              </a:rPr>
              <a:t>Homeorresis</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13</a:t>
            </a:fld>
            <a:endParaRPr lang="es-MX"/>
          </a:p>
        </p:txBody>
      </p:sp>
    </p:spTree>
    <p:extLst>
      <p:ext uri="{BB962C8B-B14F-4D97-AF65-F5344CB8AC3E}">
        <p14:creationId xmlns:p14="http://schemas.microsoft.com/office/powerpoint/2010/main" val="13223579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891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US" dirty="0" smtClean="0"/>
              <a:t>Existen diferencias a la hora de utilizar términos</a:t>
            </a:r>
            <a:r>
              <a:rPr lang="es-US" baseline="0" dirty="0" smtClean="0"/>
              <a:t> en el caso de la nutrición. Los médicos y personal de la salud debe tener claro las diferencias entre ellos. Como verán entre comer, alimentarse y nutrirse existen diferencias, aunque tienen el factor común de el ingreso de nutrientes al organismo. Observen:</a:t>
            </a:r>
          </a:p>
          <a:p>
            <a:pPr marL="171450" indent="-171450" eaLnBrk="1" hangingPunct="1">
              <a:spcBef>
                <a:spcPct val="0"/>
              </a:spcBef>
              <a:buFontTx/>
              <a:buChar char="-"/>
            </a:pPr>
            <a:r>
              <a:rPr lang="es-US" baseline="0" dirty="0" smtClean="0"/>
              <a:t>Comer: cualquier alimento.</a:t>
            </a:r>
          </a:p>
          <a:p>
            <a:pPr marL="171450" indent="-171450" eaLnBrk="1" hangingPunct="1">
              <a:spcBef>
                <a:spcPct val="0"/>
              </a:spcBef>
              <a:buFontTx/>
              <a:buChar char="-"/>
            </a:pPr>
            <a:r>
              <a:rPr lang="es-US" baseline="0" dirty="0" smtClean="0"/>
              <a:t>- Alimentarse: se refiere a la calidad de los nutrientes.</a:t>
            </a:r>
          </a:p>
          <a:p>
            <a:pPr marL="171450" indent="-171450" eaLnBrk="1" hangingPunct="1">
              <a:spcBef>
                <a:spcPct val="0"/>
              </a:spcBef>
              <a:buFontTx/>
              <a:buChar char="-"/>
            </a:pPr>
            <a:r>
              <a:rPr lang="es-US" baseline="0" dirty="0" smtClean="0"/>
              <a:t>- Nutrirse: a los alimentos que se requieren para el óptimo funcionamiento del organismo. Si se tiene en cuenta que no todos los organismos necesitan lo mismo siempre, es fundamental conocer </a:t>
            </a:r>
            <a:r>
              <a:rPr lang="es-US" b="1" i="0" baseline="0" dirty="0" smtClean="0"/>
              <a:t>cómo</a:t>
            </a:r>
            <a:r>
              <a:rPr lang="es-US" baseline="0" dirty="0" smtClean="0"/>
              <a:t> nutrirse o indicar la nutrición.</a:t>
            </a:r>
            <a:endParaRPr lang="es-US" dirty="0" smtClean="0"/>
          </a:p>
        </p:txBody>
      </p:sp>
      <p:sp>
        <p:nvSpPr>
          <p:cNvPr id="8196"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DCF1E48-C74B-499F-A645-CE90DE710CAC}" type="slidenum">
              <a:rPr lang="en-US" smtClean="0"/>
              <a:pPr fontAlgn="base">
                <a:spcBef>
                  <a:spcPct val="0"/>
                </a:spcBef>
                <a:spcAft>
                  <a:spcPct val="0"/>
                </a:spcAft>
                <a:defRPr/>
              </a:pPr>
              <a:t>15</a:t>
            </a:fld>
            <a:endParaRPr lang="en-US" smtClean="0"/>
          </a:p>
        </p:txBody>
      </p:sp>
      <p:sp>
        <p:nvSpPr>
          <p:cNvPr id="8197" name="4 Marcador de pie de página"/>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smtClean="0"/>
          </a:p>
        </p:txBody>
      </p:sp>
      <p:sp>
        <p:nvSpPr>
          <p:cNvPr id="8198" name="5 Marcador de encabezado"/>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s-ES" smtClean="0"/>
              <a:t>Desde etapas antiguas los conceptos de belleza fueron cambiando. Modernidad implica cambios</a:t>
            </a:r>
            <a:endParaRPr lang="en-US" smtClean="0"/>
          </a:p>
        </p:txBody>
      </p:sp>
    </p:spTree>
    <p:extLst>
      <p:ext uri="{BB962C8B-B14F-4D97-AF65-F5344CB8AC3E}">
        <p14:creationId xmlns:p14="http://schemas.microsoft.com/office/powerpoint/2010/main" val="27750350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smtClean="0"/>
              <a:t>La nutrición adecuada se</a:t>
            </a:r>
            <a:r>
              <a:rPr lang="es-MX" baseline="0" dirty="0" smtClean="0"/>
              <a:t> encuentra estrechamente relacionada con una dieta saludable, que significa que los que se suministra al organismo de acuerdo a sus necesidades sea variada y equilibrada en los alimentos que la componen, con elementos inocuos. Sea adecuada a la persona o paciente, completa en requerimientos y suficiente de acuerdo a las necesidades específicas del niño o adolescente. La </a:t>
            </a:r>
            <a:r>
              <a:rPr lang="es-MX" baseline="0" dirty="0" smtClean="0"/>
              <a:t>explicación </a:t>
            </a:r>
            <a:r>
              <a:rPr lang="es-MX" baseline="0" dirty="0" smtClean="0"/>
              <a:t>se amplía en la próxima diapositiva.</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16</a:t>
            </a:fld>
            <a:endParaRPr lang="es-MX"/>
          </a:p>
        </p:txBody>
      </p:sp>
    </p:spTree>
    <p:extLst>
      <p:ext uri="{BB962C8B-B14F-4D97-AF65-F5344CB8AC3E}">
        <p14:creationId xmlns:p14="http://schemas.microsoft.com/office/powerpoint/2010/main" val="29756136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smtClean="0"/>
              <a:t>Aquí se describe las características de una dieta balanceada. Como podrán apreciar hay aspectos básicos, dependientes de los nutrientes,  y las</a:t>
            </a:r>
            <a:r>
              <a:rPr lang="es-MX" baseline="0" dirty="0" smtClean="0"/>
              <a:t> relacionadas al individuo. Esto significa que una dieta es balanceada cuando está en función de las características del que las va a consumir y sus necesidades; la cantidad, calidad y suficiencia varía de un niño a otro en dependencia de variables propias del sujeto.</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17</a:t>
            </a:fld>
            <a:endParaRPr lang="es-MX"/>
          </a:p>
        </p:txBody>
      </p:sp>
    </p:spTree>
    <p:extLst>
      <p:ext uri="{BB962C8B-B14F-4D97-AF65-F5344CB8AC3E}">
        <p14:creationId xmlns:p14="http://schemas.microsoft.com/office/powerpoint/2010/main" val="29973109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smtClean="0"/>
              <a:t>Los alimentos se agrupan en</a:t>
            </a:r>
            <a:r>
              <a:rPr lang="es-MX" baseline="0" dirty="0" smtClean="0"/>
              <a:t> 7 grupos básicos. El conocimiento de estos grupos es útil pues a la hora de diseñar dietas y menús se eligen de acuerdo a los tipos de nutrientes que aportan.</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18</a:t>
            </a:fld>
            <a:endParaRPr lang="es-MX"/>
          </a:p>
        </p:txBody>
      </p:sp>
    </p:spTree>
    <p:extLst>
      <p:ext uri="{BB962C8B-B14F-4D97-AF65-F5344CB8AC3E}">
        <p14:creationId xmlns:p14="http://schemas.microsoft.com/office/powerpoint/2010/main" val="22944445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smtClean="0"/>
              <a:t>Estos nutrientes pueden ser: macronutrientes (que incluyen a las proteínas, grasas y carbohidratos y los micronutrientes, muy importantes en la alimentación para el crecimiento y desarrollo, capacidades inmunológicas, cognitivas de la infancia. No olvidar los micronutrientes;</a:t>
            </a:r>
            <a:r>
              <a:rPr lang="es-MX" baseline="0" dirty="0" smtClean="0"/>
              <a:t> el déficit de hierro es el más frecuente de los déficits nutricionales en la población cubana.</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19</a:t>
            </a:fld>
            <a:endParaRPr lang="es-MX"/>
          </a:p>
        </p:txBody>
      </p:sp>
    </p:spTree>
    <p:extLst>
      <p:ext uri="{BB962C8B-B14F-4D97-AF65-F5344CB8AC3E}">
        <p14:creationId xmlns:p14="http://schemas.microsoft.com/office/powerpoint/2010/main" val="20986903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smtClean="0"/>
              <a:t>Como</a:t>
            </a:r>
            <a:r>
              <a:rPr lang="es-MX" baseline="0" dirty="0" smtClean="0"/>
              <a:t> se puede apreciar, las necesidades de macronutrientes en la dieta para el aporte de energía diaria, varía en los diferentes grupos de edades pediátricas. La proteína animal, la grasa vegetal y los carbohidratos complejos llevan un buen porcentaje de la energía diaria en todas las edades. Si lo analizamos por grupos de edades:</a:t>
            </a:r>
          </a:p>
          <a:p>
            <a:r>
              <a:rPr lang="es-MX" baseline="0" dirty="0" smtClean="0"/>
              <a:t>- En el primer </a:t>
            </a:r>
            <a:r>
              <a:rPr lang="es-MX" baseline="0" dirty="0" smtClean="0"/>
              <a:t>año </a:t>
            </a:r>
            <a:r>
              <a:rPr lang="es-MX" baseline="0" dirty="0" smtClean="0"/>
              <a:t>de vida las proteínas de origen animal, la grasa vegetal, y los carbohidratos complejos son importantes.</a:t>
            </a:r>
          </a:p>
          <a:p>
            <a:pPr marL="171450" indent="-171450">
              <a:buFontTx/>
              <a:buChar char="-"/>
            </a:pPr>
            <a:r>
              <a:rPr lang="es-MX" baseline="0" dirty="0" smtClean="0"/>
              <a:t>En la etapa pre </a:t>
            </a:r>
            <a:r>
              <a:rPr lang="es-MX" baseline="0" dirty="0" smtClean="0"/>
              <a:t>escolar </a:t>
            </a:r>
            <a:r>
              <a:rPr lang="es-MX" baseline="0" dirty="0" smtClean="0"/>
              <a:t>son los carbohidratos en general y la grasa vegetal los que más se requieren.</a:t>
            </a:r>
          </a:p>
          <a:p>
            <a:pPr marL="171450" indent="-171450">
              <a:buFontTx/>
              <a:buChar char="-"/>
            </a:pPr>
            <a:r>
              <a:rPr lang="es-MX" baseline="0" dirty="0" smtClean="0"/>
              <a:t>En la edad escolar y hasta los 13 años, son los carbohidratos y las grasas los que más se requieren.</a:t>
            </a:r>
          </a:p>
          <a:p>
            <a:pPr marL="171450" indent="-171450">
              <a:buFontTx/>
              <a:buChar char="-"/>
            </a:pPr>
            <a:r>
              <a:rPr lang="es-MX" baseline="0" dirty="0" smtClean="0"/>
              <a:t>Obsérvese que para el aporte de energía diaria, el azúcar tiene menos de un 10% como requerimiento.</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20</a:t>
            </a:fld>
            <a:endParaRPr lang="es-MX"/>
          </a:p>
        </p:txBody>
      </p:sp>
    </p:spTree>
    <p:extLst>
      <p:ext uri="{BB962C8B-B14F-4D97-AF65-F5344CB8AC3E}">
        <p14:creationId xmlns:p14="http://schemas.microsoft.com/office/powerpoint/2010/main" val="9615052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smtClean="0"/>
              <a:t>Aquí les ofrecemos opciones de intercambio de alimentos a la hora de confeccionar una dieta o indicar alimentos para una buena nutrición.</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21</a:t>
            </a:fld>
            <a:endParaRPr lang="es-MX"/>
          </a:p>
        </p:txBody>
      </p:sp>
    </p:spTree>
    <p:extLst>
      <p:ext uri="{BB962C8B-B14F-4D97-AF65-F5344CB8AC3E}">
        <p14:creationId xmlns:p14="http://schemas.microsoft.com/office/powerpoint/2010/main" val="4985594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smtClean="0"/>
              <a:t>Siguiendo lo planteado sobre el</a:t>
            </a:r>
            <a:r>
              <a:rPr lang="es-MX" baseline="0" dirty="0" smtClean="0"/>
              <a:t> concepto de la dieta balanceada, en el primer año de vida, donde las fórmulas lácteas son importantes, van disminuyendo a medida que el niño crece, siendo necesario solamente 4 tomas de 8 onzas al año de vida. Destacar que la mejor leche para el niño es la leche materna, que ofrece ventajas a la madre y al bebé. Ella debe mantenerse de manera exclusiva durante los primeros 6 meses de vida, y puede ofrecerse hasta los dos años de vida.</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22</a:t>
            </a:fld>
            <a:endParaRPr lang="es-MX"/>
          </a:p>
        </p:txBody>
      </p:sp>
    </p:spTree>
    <p:extLst>
      <p:ext uri="{BB962C8B-B14F-4D97-AF65-F5344CB8AC3E}">
        <p14:creationId xmlns:p14="http://schemas.microsoft.com/office/powerpoint/2010/main" val="3847802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2</a:t>
            </a:fld>
            <a:endParaRPr lang="es-MX"/>
          </a:p>
        </p:txBody>
      </p:sp>
    </p:spTree>
    <p:extLst>
      <p:ext uri="{BB962C8B-B14F-4D97-AF65-F5344CB8AC3E}">
        <p14:creationId xmlns:p14="http://schemas.microsoft.com/office/powerpoint/2010/main" val="37683049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smtClean="0"/>
              <a:t>Es imprescindible para una buena nutrición, mantener hasta los 6 meses de vida,</a:t>
            </a:r>
            <a:r>
              <a:rPr lang="es-MX" baseline="0" dirty="0" smtClean="0"/>
              <a:t> la lactancia materna exclusiva. A partir de esa edad comenzar con la ablactación, de acuerdo con el esquema de ablactación cubano.</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23</a:t>
            </a:fld>
            <a:endParaRPr lang="es-MX"/>
          </a:p>
        </p:txBody>
      </p:sp>
    </p:spTree>
    <p:extLst>
      <p:ext uri="{BB962C8B-B14F-4D97-AF65-F5344CB8AC3E}">
        <p14:creationId xmlns:p14="http://schemas.microsoft.com/office/powerpoint/2010/main" val="39187365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_tradnl" dirty="0" smtClean="0"/>
              <a:t>Existe un cambio en la alimentación del niño a partir de los 6 meses, una verdadera transición alimentaria, donde deja de recibir la leche de su propia especie, para recibir alimentos no propios de su especie. Estos se deben introducir</a:t>
            </a:r>
            <a:r>
              <a:rPr lang="es-ES_tradnl" baseline="0" dirty="0" smtClean="0"/>
              <a:t> de manera progresiva, comenzando por la introducción de un alimento solamente, esperar al menos tres días para la introducción de uno nuevo. Todo inicialmente en pequeñas </a:t>
            </a:r>
            <a:r>
              <a:rPr lang="es-ES_tradnl" baseline="0" dirty="0" smtClean="0"/>
              <a:t>porciones o n el caso de los lácteos, diluidos hasta su total seguridad, reduciendo progresivamente la dilución hasta llegar  la dilución adecuada.</a:t>
            </a:r>
            <a:endParaRPr lang="es-ES_tradnl" dirty="0"/>
          </a:p>
        </p:txBody>
      </p:sp>
      <p:sp>
        <p:nvSpPr>
          <p:cNvPr id="4" name="3 Marcador de número de diapositiva"/>
          <p:cNvSpPr>
            <a:spLocks noGrp="1"/>
          </p:cNvSpPr>
          <p:nvPr>
            <p:ph type="sldNum" sz="quarter" idx="10"/>
          </p:nvPr>
        </p:nvSpPr>
        <p:spPr/>
        <p:txBody>
          <a:bodyPr/>
          <a:lstStyle/>
          <a:p>
            <a:fld id="{FABC1440-AB2E-4D60-85E3-4D0BC986E881}" type="slidenum">
              <a:rPr lang="es-ES_tradnl" smtClean="0"/>
              <a:pPr/>
              <a:t>24</a:t>
            </a:fld>
            <a:endParaRPr lang="es-ES_tradnl"/>
          </a:p>
        </p:txBody>
      </p:sp>
    </p:spTree>
    <p:extLst>
      <p:ext uri="{BB962C8B-B14F-4D97-AF65-F5344CB8AC3E}">
        <p14:creationId xmlns:p14="http://schemas.microsoft.com/office/powerpoint/2010/main" val="42557663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smtClean="0"/>
              <a:t>Es importante</a:t>
            </a:r>
            <a:r>
              <a:rPr lang="es-MX" baseline="0" dirty="0" smtClean="0"/>
              <a:t> el conocimiento de las Guías alimentarias para niños y niñas cubanos, pues favorece seguir en nuestro contexto una nutrición adecuada, previniendo la desnutrición.</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25</a:t>
            </a:fld>
            <a:endParaRPr lang="es-MX"/>
          </a:p>
        </p:txBody>
      </p:sp>
    </p:spTree>
    <p:extLst>
      <p:ext uri="{BB962C8B-B14F-4D97-AF65-F5344CB8AC3E}">
        <p14:creationId xmlns:p14="http://schemas.microsoft.com/office/powerpoint/2010/main" val="24142217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smtClean="0"/>
              <a:t>Aquí les ofrecemos las esencias de cada una de las guías alimentarias para niñas y niños cubanos.</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27</a:t>
            </a:fld>
            <a:endParaRPr lang="es-MX"/>
          </a:p>
        </p:txBody>
      </p:sp>
    </p:spTree>
    <p:extLst>
      <p:ext uri="{BB962C8B-B14F-4D97-AF65-F5344CB8AC3E}">
        <p14:creationId xmlns:p14="http://schemas.microsoft.com/office/powerpoint/2010/main" val="32200754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err="1" smtClean="0"/>
              <a:t>Tips</a:t>
            </a:r>
            <a:r>
              <a:rPr lang="es-MX" dirty="0" smtClean="0"/>
              <a:t> en la alimentación de los niños cubanos</a:t>
            </a:r>
            <a:r>
              <a:rPr lang="es-MX" baseline="0" dirty="0" smtClean="0"/>
              <a:t> mayores de dos años de edad.</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29</a:t>
            </a:fld>
            <a:endParaRPr lang="es-MX"/>
          </a:p>
        </p:txBody>
      </p:sp>
    </p:spTree>
    <p:extLst>
      <p:ext uri="{BB962C8B-B14F-4D97-AF65-F5344CB8AC3E}">
        <p14:creationId xmlns:p14="http://schemas.microsoft.com/office/powerpoint/2010/main" val="30435577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smtClean="0"/>
              <a:t>Deben consultar la bibliografía que se les adjunta en carpeta.</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42</a:t>
            </a:fld>
            <a:endParaRPr lang="es-MX"/>
          </a:p>
        </p:txBody>
      </p:sp>
    </p:spTree>
    <p:extLst>
      <p:ext uri="{BB962C8B-B14F-4D97-AF65-F5344CB8AC3E}">
        <p14:creationId xmlns:p14="http://schemas.microsoft.com/office/powerpoint/2010/main" val="4172296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sz="1200" b="0" i="0" u="none" strike="noStrike" kern="1200" baseline="0" dirty="0" smtClean="0">
              <a:solidFill>
                <a:schemeClr val="tx1"/>
              </a:solidFill>
              <a:latin typeface="+mn-lt"/>
              <a:ea typeface="+mn-ea"/>
              <a:cs typeface="+mn-cs"/>
            </a:endParaRPr>
          </a:p>
          <a:p>
            <a:r>
              <a:rPr lang="es-MX" sz="1200" b="0" i="0" u="none" strike="noStrike" kern="1200" baseline="0" dirty="0" smtClean="0">
                <a:solidFill>
                  <a:schemeClr val="tx1"/>
                </a:solidFill>
                <a:latin typeface="+mn-lt"/>
                <a:ea typeface="+mn-ea"/>
                <a:cs typeface="+mn-cs"/>
              </a:rPr>
              <a:t>La desnutrición, se considera un trastorno de la composición corporal, consecuente al aporte insuficiente respecto a las necesidades del organismo, que se traduce frecuentemente por disminución del compartimento graso y muscular y que interfiere con la respuesta normal del huésped frente a la enfermedad y el tratamiento. Se </a:t>
            </a:r>
            <a:r>
              <a:rPr lang="es-MX" sz="1200" b="0" i="0" u="none" strike="noStrike" kern="1200" baseline="0" dirty="0" err="1" smtClean="0">
                <a:solidFill>
                  <a:schemeClr val="tx1"/>
                </a:solidFill>
                <a:latin typeface="+mn-lt"/>
                <a:ea typeface="+mn-ea"/>
                <a:cs typeface="+mn-cs"/>
              </a:rPr>
              <a:t>referiere</a:t>
            </a:r>
            <a:r>
              <a:rPr lang="es-MX" sz="1200" b="0" i="0" u="none" strike="noStrike" kern="1200" baseline="0" dirty="0" smtClean="0">
                <a:solidFill>
                  <a:schemeClr val="tx1"/>
                </a:solidFill>
                <a:latin typeface="+mn-lt"/>
                <a:ea typeface="+mn-ea"/>
                <a:cs typeface="+mn-cs"/>
              </a:rPr>
              <a:t> a los procesos carenciales nutricionales que afectan a los niños. Se detecta clínicamente por signos y síntomas físicos, medidas antropométricas y pruebas bioquímicas.</a:t>
            </a:r>
          </a:p>
          <a:p>
            <a:r>
              <a:rPr lang="es-MX" sz="1200" b="0" i="0" u="none" strike="noStrike" kern="1200" baseline="0" dirty="0" smtClean="0">
                <a:solidFill>
                  <a:schemeClr val="tx1"/>
                </a:solidFill>
                <a:latin typeface="+mn-lt"/>
                <a:ea typeface="+mn-ea"/>
                <a:cs typeface="+mn-cs"/>
              </a:rPr>
              <a:t>Generalmente en las edades pediátricas y en nuestro país, la respuesta inflamatoria al estrés que genera toda patología ya sea aguda o crónica, iniciará una cascada de eventos en una intensidad variable, entre los que destacan la </a:t>
            </a:r>
            <a:r>
              <a:rPr lang="es-MX" sz="1200" b="0" i="0" u="none" strike="noStrike" kern="1200" baseline="0" dirty="0" err="1" smtClean="0">
                <a:solidFill>
                  <a:schemeClr val="tx1"/>
                </a:solidFill>
                <a:latin typeface="+mn-lt"/>
                <a:ea typeface="+mn-ea"/>
                <a:cs typeface="+mn-cs"/>
              </a:rPr>
              <a:t>hiporexia</a:t>
            </a:r>
            <a:r>
              <a:rPr lang="es-MX" sz="1200" b="0" i="0" u="none" strike="noStrike" kern="1200" baseline="0" dirty="0" smtClean="0">
                <a:solidFill>
                  <a:schemeClr val="tx1"/>
                </a:solidFill>
                <a:latin typeface="+mn-lt"/>
                <a:ea typeface="+mn-ea"/>
                <a:cs typeface="+mn-cs"/>
              </a:rPr>
              <a:t> y/o anorexia, la alteración de la digestión o absorción de nutrientes, el aumento de los requerimientos nutricionales, la reducción de la síntesis proteica y aumento del catabolismo que inexorablemente, a menos que se ponga en marcha el soporte nutricional oportuno, conllevan el deterioro o empeoramiento del estado nutricional. </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4</a:t>
            </a:fld>
            <a:endParaRPr lang="es-MX"/>
          </a:p>
        </p:txBody>
      </p:sp>
    </p:spTree>
    <p:extLst>
      <p:ext uri="{BB962C8B-B14F-4D97-AF65-F5344CB8AC3E}">
        <p14:creationId xmlns:p14="http://schemas.microsoft.com/office/powerpoint/2010/main" val="92624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sz="1200" b="0" i="0" u="none" strike="noStrike" kern="1200" baseline="0" dirty="0" smtClean="0">
              <a:solidFill>
                <a:schemeClr val="tx1"/>
              </a:solidFill>
              <a:latin typeface="+mn-lt"/>
              <a:ea typeface="+mn-ea"/>
              <a:cs typeface="+mn-cs"/>
            </a:endParaRPr>
          </a:p>
          <a:p>
            <a:r>
              <a:rPr lang="es-MX" dirty="0" smtClean="0"/>
              <a:t>La malnutrición tiene dos vertientes: por defecto o por exceso. Nuestra conferencia estará dirigida a la malnutrición por defecto, también conocida como desnutrición proteico energética. Ella se puede presentar como una desnutrición</a:t>
            </a:r>
            <a:r>
              <a:rPr lang="es-MX" baseline="0" dirty="0" smtClean="0"/>
              <a:t> franca o una desnutrición </a:t>
            </a:r>
            <a:r>
              <a:rPr lang="es-MX" baseline="0" dirty="0" err="1" smtClean="0"/>
              <a:t>subóptima</a:t>
            </a:r>
            <a:r>
              <a:rPr lang="es-MX" baseline="0" dirty="0" smtClean="0"/>
              <a:t>, el niño puede tener una apariencia nutricional normal, pero contar con déficit nutricionales.</a:t>
            </a:r>
          </a:p>
          <a:p>
            <a:r>
              <a:rPr lang="es-MX" baseline="0" dirty="0" smtClean="0"/>
              <a:t>Como pueden apreciar, las repercusiones y expresividad del problema se dan en el retraso del crecimiento y del desarrollo ponderal y capacidades cognitivas, en diversos grados.</a:t>
            </a:r>
            <a:r>
              <a:rPr lang="es-MX" dirty="0" smtClean="0"/>
              <a:t> </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5</a:t>
            </a:fld>
            <a:endParaRPr lang="es-MX"/>
          </a:p>
        </p:txBody>
      </p:sp>
    </p:spTree>
    <p:extLst>
      <p:ext uri="{BB962C8B-B14F-4D97-AF65-F5344CB8AC3E}">
        <p14:creationId xmlns:p14="http://schemas.microsoft.com/office/powerpoint/2010/main" val="2898963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sz="1200" b="0" i="0" u="none" strike="noStrike" kern="1200" baseline="0" dirty="0" smtClean="0">
                <a:solidFill>
                  <a:schemeClr val="tx1"/>
                </a:solidFill>
                <a:latin typeface="+mn-lt"/>
                <a:ea typeface="+mn-ea"/>
                <a:cs typeface="+mn-cs"/>
              </a:rPr>
              <a:t>La desnutrición energética proteica (DPE) ha sido definida por la OMS como un rango de condiciones patológicas que surgen de la falta coincidente en proporciones variables de energía y proteínas, presentándose más frecuentemente en lactantes y niños pequeños, y comúnmente asociadas a infecciones. </a:t>
            </a:r>
          </a:p>
          <a:p>
            <a:endParaRPr lang="es-MX" sz="1200" b="0" i="0" u="none" strike="noStrike" kern="1200" baseline="0" dirty="0" smtClean="0">
              <a:solidFill>
                <a:schemeClr val="tx1"/>
              </a:solidFill>
              <a:latin typeface="+mn-lt"/>
              <a:ea typeface="+mn-ea"/>
              <a:cs typeface="+mn-cs"/>
            </a:endParaRPr>
          </a:p>
          <a:p>
            <a:r>
              <a:rPr lang="es-MX" sz="1200" b="0" i="0" u="none" strike="noStrike" kern="1200" baseline="0" dirty="0" smtClean="0">
                <a:solidFill>
                  <a:schemeClr val="tx1"/>
                </a:solidFill>
                <a:latin typeface="+mn-lt"/>
                <a:ea typeface="+mn-ea"/>
                <a:cs typeface="+mn-cs"/>
              </a:rPr>
              <a:t>Se presenta con mayor frecuencia y gravedad en los países que tienen elevados índices de pobreza y de inseguridad alimentaria, tipo de familia y socio- económicos. En los países subdesarrollados, en condiciones de pobreza, bajos ingresos, vivir en zonas rurales se identifican como factores de riesgo.</a:t>
            </a:r>
          </a:p>
          <a:p>
            <a:r>
              <a:rPr lang="es-MX" sz="1200" b="0" i="0" u="none" strike="noStrike" kern="1200" baseline="0" dirty="0" smtClean="0">
                <a:solidFill>
                  <a:schemeClr val="tx1"/>
                </a:solidFill>
                <a:latin typeface="+mn-lt"/>
                <a:ea typeface="+mn-ea"/>
                <a:cs typeface="+mn-cs"/>
              </a:rPr>
              <a:t>Se describe también la «desnutrición oculta» como una afección que se caracteriza por carencias nutricionales ocultas detrás de un cuerpo normal o incluso, con exceso de peso.</a:t>
            </a:r>
          </a:p>
          <a:p>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6</a:t>
            </a:fld>
            <a:endParaRPr lang="es-MX"/>
          </a:p>
        </p:txBody>
      </p:sp>
    </p:spTree>
    <p:extLst>
      <p:ext uri="{BB962C8B-B14F-4D97-AF65-F5344CB8AC3E}">
        <p14:creationId xmlns:p14="http://schemas.microsoft.com/office/powerpoint/2010/main" val="4128764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smtClean="0"/>
              <a:t>La desnutrición proteica energética primaria es determinada por factores</a:t>
            </a:r>
            <a:r>
              <a:rPr lang="es-MX" baseline="0" dirty="0" smtClean="0"/>
              <a:t> ajenas al individuo, es decir, de orden ambiental (social, cultural, económico, político, climático y otros).</a:t>
            </a:r>
          </a:p>
          <a:p>
            <a:r>
              <a:rPr lang="es-MX" baseline="0" dirty="0" smtClean="0"/>
              <a:t>Es secundaria cuando tiene su origen en una condición o enfermedad del sujeto.</a:t>
            </a:r>
          </a:p>
          <a:p>
            <a:r>
              <a:rPr lang="es-MX" baseline="0" dirty="0" smtClean="0"/>
              <a:t>Con frecuencia se asocian factores primarios y secundarios en un sujeto, nombrándose entonces, de causa mixta.</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7</a:t>
            </a:fld>
            <a:endParaRPr lang="es-MX"/>
          </a:p>
        </p:txBody>
      </p:sp>
    </p:spTree>
    <p:extLst>
      <p:ext uri="{BB962C8B-B14F-4D97-AF65-F5344CB8AC3E}">
        <p14:creationId xmlns:p14="http://schemas.microsoft.com/office/powerpoint/2010/main" val="1865464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smtClean="0"/>
              <a:t>El esquema muestra las etapas evolutivas en los que se señalan las acciones fundamentales a realizar en cada una: la prevención en la situación de riesgo, el tratamiento en el período patogénico, y la rehabilitación en el período post patogénico.</a:t>
            </a:r>
          </a:p>
          <a:p>
            <a:r>
              <a:rPr lang="es-MX" sz="1200" b="0" i="0" u="none" strike="noStrike" kern="1200" baseline="0" dirty="0" smtClean="0">
                <a:solidFill>
                  <a:schemeClr val="tx1"/>
                </a:solidFill>
                <a:latin typeface="+mn-lt"/>
                <a:ea typeface="+mn-ea"/>
                <a:cs typeface="+mn-cs"/>
              </a:rPr>
              <a:t>Se observan diferentes </a:t>
            </a:r>
            <a:r>
              <a:rPr lang="es-MX" sz="1200" b="0" i="1" u="none" strike="noStrike" kern="1200" baseline="0" dirty="0" smtClean="0">
                <a:solidFill>
                  <a:schemeClr val="tx1"/>
                </a:solidFill>
                <a:latin typeface="+mn-lt"/>
                <a:ea typeface="+mn-ea"/>
                <a:cs typeface="+mn-cs"/>
              </a:rPr>
              <a:t>períodos</a:t>
            </a:r>
            <a:r>
              <a:rPr lang="es-MX" sz="1200" b="0" i="0" u="none" strike="noStrike" kern="1200" baseline="0" dirty="0" smtClean="0">
                <a:solidFill>
                  <a:schemeClr val="tx1"/>
                </a:solidFill>
                <a:latin typeface="+mn-lt"/>
                <a:ea typeface="+mn-ea"/>
                <a:cs typeface="+mn-cs"/>
              </a:rPr>
              <a:t>, desde la etapa </a:t>
            </a:r>
            <a:r>
              <a:rPr lang="es-MX" sz="1200" b="0" i="0" u="none" strike="noStrike" kern="1200" baseline="0" dirty="0" err="1" smtClean="0">
                <a:solidFill>
                  <a:schemeClr val="tx1"/>
                </a:solidFill>
                <a:latin typeface="+mn-lt"/>
                <a:ea typeface="+mn-ea"/>
                <a:cs typeface="+mn-cs"/>
              </a:rPr>
              <a:t>prepatogénica</a:t>
            </a:r>
            <a:r>
              <a:rPr lang="es-MX" sz="1200" b="0" i="0" u="none" strike="noStrike" kern="1200" baseline="0" dirty="0" smtClean="0">
                <a:solidFill>
                  <a:schemeClr val="tx1"/>
                </a:solidFill>
                <a:latin typeface="+mn-lt"/>
                <a:ea typeface="+mn-ea"/>
                <a:cs typeface="+mn-cs"/>
              </a:rPr>
              <a:t>, donde aparecen factores condicionantes adversos, aún no existe un desequilibrio entre los aportes de energía y</a:t>
            </a:r>
          </a:p>
          <a:p>
            <a:r>
              <a:rPr lang="es-MX" sz="1200" b="0" i="0" u="none" strike="noStrike" kern="1200" baseline="0" dirty="0" smtClean="0">
                <a:solidFill>
                  <a:schemeClr val="tx1"/>
                </a:solidFill>
                <a:latin typeface="+mn-lt"/>
                <a:ea typeface="+mn-ea"/>
                <a:cs typeface="+mn-cs"/>
              </a:rPr>
              <a:t>nutrientes y las necesidades, hasta pasar a un período patogénico donde el desequilibrio entre los aportes de energía y nutrientes se presentan, y el organismo utiliza las reservas. Puede estar presente un estadio Subclínico o clínico de la enfermedad y más tarde llega un período </a:t>
            </a:r>
            <a:r>
              <a:rPr lang="es-MX" sz="1200" b="0" i="0" u="none" strike="noStrike" kern="1200" baseline="0" dirty="0" err="1" smtClean="0">
                <a:solidFill>
                  <a:schemeClr val="tx1"/>
                </a:solidFill>
                <a:latin typeface="+mn-lt"/>
                <a:ea typeface="+mn-ea"/>
                <a:cs typeface="+mn-cs"/>
              </a:rPr>
              <a:t>pospatogénico</a:t>
            </a:r>
            <a:r>
              <a:rPr lang="es-MX" sz="1200" b="0" i="0" u="none" strike="noStrike" kern="1200" baseline="0" dirty="0" smtClean="0">
                <a:solidFill>
                  <a:schemeClr val="tx1"/>
                </a:solidFill>
                <a:latin typeface="+mn-lt"/>
                <a:ea typeface="+mn-ea"/>
                <a:cs typeface="+mn-cs"/>
              </a:rPr>
              <a:t> con posible recuperación nutricional sin secuelas o implicar formas graves y la muerte. Existe la posibilidad de evolucionar hacia una afección del crecimiento y presencia de </a:t>
            </a:r>
            <a:r>
              <a:rPr lang="es-MX" sz="1200" b="0" i="0" u="none" strike="noStrike" kern="1200" baseline="0" dirty="0" err="1" smtClean="0">
                <a:solidFill>
                  <a:schemeClr val="tx1"/>
                </a:solidFill>
                <a:latin typeface="+mn-lt"/>
                <a:ea typeface="+mn-ea"/>
                <a:cs typeface="+mn-cs"/>
              </a:rPr>
              <a:t>homeorresis</a:t>
            </a:r>
            <a:r>
              <a:rPr lang="es-MX" sz="1200" b="0" i="0" u="none" strike="noStrike" kern="1200" baseline="0" dirty="0" smtClean="0">
                <a:solidFill>
                  <a:schemeClr val="tx1"/>
                </a:solidFill>
                <a:latin typeface="+mn-lt"/>
                <a:ea typeface="+mn-ea"/>
                <a:cs typeface="+mn-cs"/>
              </a:rPr>
              <a:t>, si el estado deficitario se prolonga y el organismo establece un reajuste metabólico, que reduce las necesidades celulares de nutrientes y energía; el individuo toma una morfología casi armónica, donde se evidencia disociación entre edad cronológica y biológica (presenta peso, talla, composición corporal, maduración y capacidad intelectual de un niño menor)</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8</a:t>
            </a:fld>
            <a:endParaRPr lang="es-MX"/>
          </a:p>
        </p:txBody>
      </p:sp>
    </p:spTree>
    <p:extLst>
      <p:ext uri="{BB962C8B-B14F-4D97-AF65-F5344CB8AC3E}">
        <p14:creationId xmlns:p14="http://schemas.microsoft.com/office/powerpoint/2010/main" val="23311605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smtClean="0"/>
              <a:t>En los países del Tercer mundo o del mundo subdesarrollado,</a:t>
            </a:r>
            <a:r>
              <a:rPr lang="es-MX" baseline="0" dirty="0" smtClean="0"/>
              <a:t> los factores socioeconómicos y políticos juegan un papel de importancia; de igual manera los </a:t>
            </a:r>
            <a:r>
              <a:rPr lang="es-MX" baseline="0" dirty="0" err="1" smtClean="0"/>
              <a:t>socioambientales</a:t>
            </a:r>
            <a:r>
              <a:rPr lang="es-MX" baseline="0" dirty="0" smtClean="0"/>
              <a:t>. Los niveles de pobreza, vivir en zonas rurales, los bajos ingresos familiares, el tipo de familia de acuerdo a su funcionalidad, la accesibilidad a los servicios básicos de salud y nutricionales para la infancia. Contar con agua potable, alcantarillado, vivienda digna constituyen determinantes sociodemográficos. La anemia gestacional es factor frecuente en nuestro medio; cobra importancia el buen estado nutricional materno.</a:t>
            </a:r>
          </a:p>
          <a:p>
            <a:r>
              <a:rPr lang="es-MX" baseline="0" dirty="0" smtClean="0"/>
              <a:t>Entre los factores psicosociales se encuentra el nivel escolar y educacional familiar y fundamentalmente materna, la violencia intrafamiliar presenciada por los niños, o sufrida por ellos como víctimas que conllevan a trastornos del sueño, crisis de estrés y trastornos del sueño.</a:t>
            </a:r>
          </a:p>
          <a:p>
            <a:r>
              <a:rPr lang="es-MX" baseline="0" dirty="0" smtClean="0"/>
              <a:t>Las anomalías congénitas son factores de riesgo para la desnutrición, con particular importancia aquellas que afectan el tubo digestivo, las cardiovasculares, las respiratorias y los errores innatos del metabolismo. En general, se puede decir que todas.</a:t>
            </a:r>
          </a:p>
          <a:p>
            <a:r>
              <a:rPr lang="es-MX" baseline="0" dirty="0" smtClean="0"/>
              <a:t>Enfermedades congénitas como las infecciones congénitas (rubeola y sarampión), las consanguinidades, la madre alcohólica, drogadicta, representan factores de riesgo dependientes de la madre.</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9</a:t>
            </a:fld>
            <a:endParaRPr lang="es-MX"/>
          </a:p>
        </p:txBody>
      </p:sp>
    </p:spTree>
    <p:extLst>
      <p:ext uri="{BB962C8B-B14F-4D97-AF65-F5344CB8AC3E}">
        <p14:creationId xmlns:p14="http://schemas.microsoft.com/office/powerpoint/2010/main" val="17024484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smtClean="0"/>
              <a:t>Los antecedentes patológicos personales incluyen: </a:t>
            </a:r>
          </a:p>
          <a:p>
            <a:pPr marL="171450" indent="-171450">
              <a:buFont typeface="Arial" pitchFamily="34" charset="0"/>
              <a:buChar char="•"/>
            </a:pPr>
            <a:r>
              <a:rPr lang="es-MX" dirty="0" smtClean="0"/>
              <a:t>los Prenatales (anemia, pobre ganancia de peso u otra alteración en el embarazo).</a:t>
            </a:r>
          </a:p>
          <a:p>
            <a:r>
              <a:rPr lang="es-MX" dirty="0" smtClean="0"/>
              <a:t> Personales (diarreas, parasitismo intestinal, infecciones y otras enfermedades).</a:t>
            </a:r>
          </a:p>
          <a:p>
            <a:r>
              <a:rPr lang="es-MX" dirty="0" smtClean="0"/>
              <a:t> Familiares (trastornos nutricionales o enfermedades).</a:t>
            </a:r>
          </a:p>
          <a:p>
            <a:r>
              <a:rPr lang="es-MX" dirty="0" smtClean="0"/>
              <a:t>El examen físico:</a:t>
            </a:r>
          </a:p>
          <a:p>
            <a:r>
              <a:rPr lang="es-MX" dirty="0" smtClean="0"/>
              <a:t>Estado de las mucosas (palidez): características del panículo adiposo (disminuido).</a:t>
            </a:r>
          </a:p>
          <a:p>
            <a:r>
              <a:rPr lang="es-MX" dirty="0" smtClean="0"/>
              <a:t> Edemas: lesiones de la piel (hipo o </a:t>
            </a:r>
            <a:r>
              <a:rPr lang="es-MX" dirty="0" err="1" smtClean="0"/>
              <a:t>hiperpigmentada</a:t>
            </a:r>
            <a:r>
              <a:rPr lang="es-MX" dirty="0" smtClean="0"/>
              <a:t>, manchas en pintura cuarteada). Cabello frágil y/o quebradizo con cambios de color.</a:t>
            </a:r>
          </a:p>
          <a:p>
            <a:r>
              <a:rPr lang="es-MX" dirty="0" smtClean="0"/>
              <a:t> Realizar siempre examen otorrinolaringológico para descartar otitis media.</a:t>
            </a:r>
          </a:p>
          <a:p>
            <a:r>
              <a:rPr lang="es-MX" dirty="0" smtClean="0"/>
              <a:t>La evaluación antropométrica incluye las mediciones y el cálculo de los índices.</a:t>
            </a:r>
          </a:p>
          <a:p>
            <a:r>
              <a:rPr lang="es-MX" sz="1200" b="0" i="1" u="none" strike="noStrike" kern="1200" baseline="0" dirty="0" smtClean="0">
                <a:solidFill>
                  <a:schemeClr val="tx1"/>
                </a:solidFill>
                <a:latin typeface="+mn-lt"/>
                <a:ea typeface="+mn-ea"/>
                <a:cs typeface="+mn-cs"/>
              </a:rPr>
              <a:t>Mediciones</a:t>
            </a:r>
            <a:r>
              <a:rPr lang="es-MX" sz="1200" b="0" i="0" u="none" strike="noStrike" kern="1200" baseline="0" dirty="0" smtClean="0">
                <a:solidFill>
                  <a:schemeClr val="tx1"/>
                </a:solidFill>
                <a:latin typeface="+mn-lt"/>
                <a:ea typeface="+mn-ea"/>
                <a:cs typeface="+mn-cs"/>
              </a:rPr>
              <a:t>. De las dimensiones físicas y composición del cuerpo las más usadas son: peso corporal (kg), talla (cm), circunferencia cefálica (cm) circunferencia media del brazo (cm), pliegue </a:t>
            </a:r>
            <a:r>
              <a:rPr lang="es-MX" sz="1200" b="0" i="0" u="none" strike="noStrike" kern="1200" baseline="0" dirty="0" err="1" smtClean="0">
                <a:solidFill>
                  <a:schemeClr val="tx1"/>
                </a:solidFill>
                <a:latin typeface="+mn-lt"/>
                <a:ea typeface="+mn-ea"/>
                <a:cs typeface="+mn-cs"/>
              </a:rPr>
              <a:t>tricipital</a:t>
            </a:r>
            <a:r>
              <a:rPr lang="es-MX" sz="1200" b="0" i="0" u="none" strike="noStrike" kern="1200" baseline="0" dirty="0" smtClean="0">
                <a:solidFill>
                  <a:schemeClr val="tx1"/>
                </a:solidFill>
                <a:latin typeface="+mn-lt"/>
                <a:ea typeface="+mn-ea"/>
                <a:cs typeface="+mn-cs"/>
              </a:rPr>
              <a:t> (mm), esta última cuando se dispone de un calibrador de grasa o </a:t>
            </a:r>
            <a:r>
              <a:rPr lang="es-MX" sz="1200" b="0" i="0" u="none" strike="noStrike" kern="1200" baseline="0" dirty="0" err="1" smtClean="0">
                <a:solidFill>
                  <a:schemeClr val="tx1"/>
                </a:solidFill>
                <a:latin typeface="+mn-lt"/>
                <a:ea typeface="+mn-ea"/>
                <a:cs typeface="+mn-cs"/>
              </a:rPr>
              <a:t>plicómetro</a:t>
            </a:r>
            <a:r>
              <a:rPr lang="es-MX" sz="1200" b="0" i="0" u="none" strike="noStrike" kern="1200" baseline="0" dirty="0" smtClean="0">
                <a:solidFill>
                  <a:schemeClr val="tx1"/>
                </a:solidFill>
                <a:latin typeface="+mn-lt"/>
                <a:ea typeface="+mn-ea"/>
                <a:cs typeface="+mn-cs"/>
              </a:rPr>
              <a:t>. Estas mediciones deben ser tomadas con el mayor rigor posible para obtener un dato primario de calidad. </a:t>
            </a:r>
            <a:r>
              <a:rPr lang="es-MX" sz="1200" b="0" i="1" u="none" strike="noStrike" kern="1200" baseline="0" dirty="0" smtClean="0">
                <a:solidFill>
                  <a:schemeClr val="tx1"/>
                </a:solidFill>
                <a:latin typeface="+mn-lt"/>
                <a:ea typeface="+mn-ea"/>
                <a:cs typeface="+mn-cs"/>
              </a:rPr>
              <a:t>Índices</a:t>
            </a:r>
            <a:r>
              <a:rPr lang="es-MX" sz="1200" b="0" i="0" u="none" strike="noStrike" kern="1200" baseline="0" dirty="0" smtClean="0">
                <a:solidFill>
                  <a:schemeClr val="tx1"/>
                </a:solidFill>
                <a:latin typeface="+mn-lt"/>
                <a:ea typeface="+mn-ea"/>
                <a:cs typeface="+mn-cs"/>
              </a:rPr>
              <a:t>. Combinaciones de mediciones necesarias para su interpretación. Peso para la talla. El índice del estado nutricional actual es relativamente independiente de la edad. El bajo peso para la talla es un índice de emaciación y puede ser precipitado por infecciones. Cuando no es el adecuado, es el resultado de una falta</a:t>
            </a:r>
          </a:p>
          <a:p>
            <a:r>
              <a:rPr lang="es-MX" sz="1200" b="0" i="0" u="none" strike="noStrike" kern="1200" baseline="0" dirty="0" smtClean="0">
                <a:solidFill>
                  <a:schemeClr val="tx1"/>
                </a:solidFill>
                <a:latin typeface="+mn-lt"/>
                <a:ea typeface="+mn-ea"/>
                <a:cs typeface="+mn-cs"/>
              </a:rPr>
              <a:t>de ganancia de peso o de pérdida de peso reciente: malnutrición por defecto o aumento de peso continuado de carácter crónico o relativamente reciente: malnutrición</a:t>
            </a:r>
          </a:p>
          <a:p>
            <a:r>
              <a:rPr lang="es-MX" sz="1200" b="0" i="0" u="none" strike="noStrike" kern="1200" baseline="0" dirty="0" smtClean="0">
                <a:solidFill>
                  <a:schemeClr val="tx1"/>
                </a:solidFill>
                <a:latin typeface="+mn-lt"/>
                <a:ea typeface="+mn-ea"/>
                <a:cs typeface="+mn-cs"/>
              </a:rPr>
              <a:t>por exceso.</a:t>
            </a:r>
          </a:p>
          <a:p>
            <a:r>
              <a:rPr lang="es-MX" sz="1200" b="0" i="0" u="none" strike="noStrike" kern="1200" baseline="0" dirty="0" smtClean="0">
                <a:solidFill>
                  <a:schemeClr val="tx1"/>
                </a:solidFill>
                <a:latin typeface="+mn-lt"/>
                <a:ea typeface="+mn-ea"/>
                <a:cs typeface="+mn-cs"/>
              </a:rPr>
              <a:t>Después de 1982 Cuba viene utilizando para clasificar la DPE las curvas de crecimiento en forma de percentiles, modo más común de expresar las gráficas de crecimiento. Para la obtención de las curvas nacionales se estimaron los percentiles: 3; 10; 25; 50; 75; 90 y 97.</a:t>
            </a:r>
            <a:endParaRPr lang="es-MX" dirty="0" smtClean="0"/>
          </a:p>
          <a:p>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11</a:t>
            </a:fld>
            <a:endParaRPr lang="es-MX"/>
          </a:p>
        </p:txBody>
      </p:sp>
    </p:spTree>
    <p:extLst>
      <p:ext uri="{BB962C8B-B14F-4D97-AF65-F5344CB8AC3E}">
        <p14:creationId xmlns:p14="http://schemas.microsoft.com/office/powerpoint/2010/main" val="797876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C71D61B9-F9E9-432C-BAB7-74A03AFE187C}" type="datetimeFigureOut">
              <a:rPr lang="es-MX" smtClean="0"/>
              <a:t>28/02/2021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8CB9E93-A8B9-4AD1-AA44-3A424D6F8E5C}" type="slidenum">
              <a:rPr lang="es-MX" smtClean="0"/>
              <a:t>‹Nº›</a:t>
            </a:fld>
            <a:endParaRPr lang="es-MX"/>
          </a:p>
        </p:txBody>
      </p:sp>
    </p:spTree>
    <p:extLst>
      <p:ext uri="{BB962C8B-B14F-4D97-AF65-F5344CB8AC3E}">
        <p14:creationId xmlns:p14="http://schemas.microsoft.com/office/powerpoint/2010/main" val="1419544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71D61B9-F9E9-432C-BAB7-74A03AFE187C}" type="datetimeFigureOut">
              <a:rPr lang="es-MX" smtClean="0"/>
              <a:t>28/02/2021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8CB9E93-A8B9-4AD1-AA44-3A424D6F8E5C}" type="slidenum">
              <a:rPr lang="es-MX" smtClean="0"/>
              <a:t>‹Nº›</a:t>
            </a:fld>
            <a:endParaRPr lang="es-MX"/>
          </a:p>
        </p:txBody>
      </p:sp>
    </p:spTree>
    <p:extLst>
      <p:ext uri="{BB962C8B-B14F-4D97-AF65-F5344CB8AC3E}">
        <p14:creationId xmlns:p14="http://schemas.microsoft.com/office/powerpoint/2010/main" val="2085651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71D61B9-F9E9-432C-BAB7-74A03AFE187C}" type="datetimeFigureOut">
              <a:rPr lang="es-MX" smtClean="0"/>
              <a:t>28/02/2021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8CB9E93-A8B9-4AD1-AA44-3A424D6F8E5C}" type="slidenum">
              <a:rPr lang="es-MX" smtClean="0"/>
              <a:t>‹Nº›</a:t>
            </a:fld>
            <a:endParaRPr lang="es-MX"/>
          </a:p>
        </p:txBody>
      </p:sp>
    </p:spTree>
    <p:extLst>
      <p:ext uri="{BB962C8B-B14F-4D97-AF65-F5344CB8AC3E}">
        <p14:creationId xmlns:p14="http://schemas.microsoft.com/office/powerpoint/2010/main" val="1296632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_tradn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_tradnl"/>
          </a:p>
        </p:txBody>
      </p:sp>
      <p:sp>
        <p:nvSpPr>
          <p:cNvPr id="4" name="3 Marcador de fecha"/>
          <p:cNvSpPr>
            <a:spLocks noGrp="1"/>
          </p:cNvSpPr>
          <p:nvPr>
            <p:ph type="dt" sz="half" idx="10"/>
          </p:nvPr>
        </p:nvSpPr>
        <p:spPr/>
        <p:txBody>
          <a:bodyPr/>
          <a:lstStyle/>
          <a:p>
            <a:fld id="{54402BA7-43BA-4DC4-9715-EFD134C894DB}" type="datetimeFigureOut">
              <a:rPr lang="es-ES_tradnl" smtClean="0">
                <a:solidFill>
                  <a:prstClr val="black">
                    <a:tint val="75000"/>
                  </a:prstClr>
                </a:solidFill>
              </a:rPr>
              <a:pPr/>
              <a:t>28/02/2021</a:t>
            </a:fld>
            <a:endParaRPr lang="es-ES_tradn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_tradn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3310986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54402BA7-43BA-4DC4-9715-EFD134C894DB}" type="datetimeFigureOut">
              <a:rPr lang="es-ES_tradnl" smtClean="0">
                <a:solidFill>
                  <a:prstClr val="black">
                    <a:tint val="75000"/>
                  </a:prstClr>
                </a:solidFill>
              </a:rPr>
              <a:pPr/>
              <a:t>28/02/2021</a:t>
            </a:fld>
            <a:endParaRPr lang="es-ES_tradn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_tradn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10076189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4402BA7-43BA-4DC4-9715-EFD134C894DB}" type="datetimeFigureOut">
              <a:rPr lang="es-ES_tradnl" smtClean="0">
                <a:solidFill>
                  <a:prstClr val="black">
                    <a:tint val="75000"/>
                  </a:prstClr>
                </a:solidFill>
              </a:rPr>
              <a:pPr/>
              <a:t>28/02/2021</a:t>
            </a:fld>
            <a:endParaRPr lang="es-ES_tradn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_tradn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18590310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fecha"/>
          <p:cNvSpPr>
            <a:spLocks noGrp="1"/>
          </p:cNvSpPr>
          <p:nvPr>
            <p:ph type="dt" sz="half" idx="10"/>
          </p:nvPr>
        </p:nvSpPr>
        <p:spPr/>
        <p:txBody>
          <a:bodyPr/>
          <a:lstStyle/>
          <a:p>
            <a:fld id="{54402BA7-43BA-4DC4-9715-EFD134C894DB}" type="datetimeFigureOut">
              <a:rPr lang="es-ES_tradnl" smtClean="0">
                <a:solidFill>
                  <a:prstClr val="black">
                    <a:tint val="75000"/>
                  </a:prstClr>
                </a:solidFill>
              </a:rPr>
              <a:pPr/>
              <a:t>28/02/2021</a:t>
            </a:fld>
            <a:endParaRPr lang="es-ES_tradn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_tradn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9342926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7" name="6 Marcador de fecha"/>
          <p:cNvSpPr>
            <a:spLocks noGrp="1"/>
          </p:cNvSpPr>
          <p:nvPr>
            <p:ph type="dt" sz="half" idx="10"/>
          </p:nvPr>
        </p:nvSpPr>
        <p:spPr/>
        <p:txBody>
          <a:bodyPr/>
          <a:lstStyle/>
          <a:p>
            <a:fld id="{54402BA7-43BA-4DC4-9715-EFD134C894DB}" type="datetimeFigureOut">
              <a:rPr lang="es-ES_tradnl" smtClean="0">
                <a:solidFill>
                  <a:prstClr val="black">
                    <a:tint val="75000"/>
                  </a:prstClr>
                </a:solidFill>
              </a:rPr>
              <a:pPr/>
              <a:t>28/02/2021</a:t>
            </a:fld>
            <a:endParaRPr lang="es-ES_tradnl">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ES_tradnl">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25596964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fecha"/>
          <p:cNvSpPr>
            <a:spLocks noGrp="1"/>
          </p:cNvSpPr>
          <p:nvPr>
            <p:ph type="dt" sz="half" idx="10"/>
          </p:nvPr>
        </p:nvSpPr>
        <p:spPr/>
        <p:txBody>
          <a:bodyPr/>
          <a:lstStyle/>
          <a:p>
            <a:fld id="{54402BA7-43BA-4DC4-9715-EFD134C894DB}" type="datetimeFigureOut">
              <a:rPr lang="es-ES_tradnl" smtClean="0">
                <a:solidFill>
                  <a:prstClr val="black">
                    <a:tint val="75000"/>
                  </a:prstClr>
                </a:solidFill>
              </a:rPr>
              <a:pPr/>
              <a:t>28/02/2021</a:t>
            </a:fld>
            <a:endParaRPr lang="es-ES_tradnl">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ES_tradnl">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41577918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4402BA7-43BA-4DC4-9715-EFD134C894DB}" type="datetimeFigureOut">
              <a:rPr lang="es-ES_tradnl" smtClean="0">
                <a:solidFill>
                  <a:prstClr val="black">
                    <a:tint val="75000"/>
                  </a:prstClr>
                </a:solidFill>
              </a:rPr>
              <a:pPr/>
              <a:t>28/02/2021</a:t>
            </a:fld>
            <a:endParaRPr lang="es-ES_tradnl">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ES_tradnl">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26036616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_tradn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4402BA7-43BA-4DC4-9715-EFD134C894DB}" type="datetimeFigureOut">
              <a:rPr lang="es-ES_tradnl" smtClean="0">
                <a:solidFill>
                  <a:prstClr val="black">
                    <a:tint val="75000"/>
                  </a:prstClr>
                </a:solidFill>
              </a:rPr>
              <a:pPr/>
              <a:t>28/02/2021</a:t>
            </a:fld>
            <a:endParaRPr lang="es-ES_tradn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_tradn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1176229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71D61B9-F9E9-432C-BAB7-74A03AFE187C}" type="datetimeFigureOut">
              <a:rPr lang="es-MX" smtClean="0"/>
              <a:t>28/02/2021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8CB9E93-A8B9-4AD1-AA44-3A424D6F8E5C}" type="slidenum">
              <a:rPr lang="es-MX" smtClean="0"/>
              <a:t>‹Nº›</a:t>
            </a:fld>
            <a:endParaRPr lang="es-MX"/>
          </a:p>
        </p:txBody>
      </p:sp>
    </p:spTree>
    <p:extLst>
      <p:ext uri="{BB962C8B-B14F-4D97-AF65-F5344CB8AC3E}">
        <p14:creationId xmlns:p14="http://schemas.microsoft.com/office/powerpoint/2010/main" val="12193073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_tradn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4402BA7-43BA-4DC4-9715-EFD134C894DB}" type="datetimeFigureOut">
              <a:rPr lang="es-ES_tradnl" smtClean="0">
                <a:solidFill>
                  <a:prstClr val="black">
                    <a:tint val="75000"/>
                  </a:prstClr>
                </a:solidFill>
              </a:rPr>
              <a:pPr/>
              <a:t>28/02/2021</a:t>
            </a:fld>
            <a:endParaRPr lang="es-ES_tradn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_tradn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17716849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54402BA7-43BA-4DC4-9715-EFD134C894DB}" type="datetimeFigureOut">
              <a:rPr lang="es-ES_tradnl" smtClean="0">
                <a:solidFill>
                  <a:prstClr val="black">
                    <a:tint val="75000"/>
                  </a:prstClr>
                </a:solidFill>
              </a:rPr>
              <a:pPr/>
              <a:t>28/02/2021</a:t>
            </a:fld>
            <a:endParaRPr lang="es-ES_tradn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_tradn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7966508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54402BA7-43BA-4DC4-9715-EFD134C894DB}" type="datetimeFigureOut">
              <a:rPr lang="es-ES_tradnl" smtClean="0">
                <a:solidFill>
                  <a:prstClr val="black">
                    <a:tint val="75000"/>
                  </a:prstClr>
                </a:solidFill>
              </a:rPr>
              <a:pPr/>
              <a:t>28/02/2021</a:t>
            </a:fld>
            <a:endParaRPr lang="es-ES_tradn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_tradn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12887753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513160" y="685800"/>
            <a:ext cx="7543800" cy="2743200"/>
          </a:xfrm>
        </p:spPr>
        <p:txBody>
          <a:bodyPr anchor="ctr">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13159" y="4114800"/>
            <a:ext cx="6401991"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BE451C3-0FF4-47C4-B829-773ADF60F88C}" type="datetimeFigureOut">
              <a:rPr lang="en-US" smtClean="0">
                <a:solidFill>
                  <a:prstClr val="black">
                    <a:tint val="75000"/>
                  </a:prstClr>
                </a:solidFill>
              </a:rPr>
              <a:pPr/>
              <a:t>2/28/2021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prstClr val="black">
                    <a:tint val="75000"/>
                  </a:prstClr>
                </a:solidFill>
              </a:rPr>
              <a:pPr/>
              <a:t>‹Nº›</a:t>
            </a:fld>
            <a:endParaRPr lang="en-US" dirty="0">
              <a:solidFill>
                <a:prstClr val="black">
                  <a:tint val="75000"/>
                </a:prstClr>
              </a:solidFill>
            </a:endParaRPr>
          </a:p>
        </p:txBody>
      </p:sp>
    </p:spTree>
    <p:extLst>
      <p:ext uri="{BB962C8B-B14F-4D97-AF65-F5344CB8AC3E}">
        <p14:creationId xmlns:p14="http://schemas.microsoft.com/office/powerpoint/2010/main" val="951612008"/>
      </p:ext>
    </p:extLst>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C71D61B9-F9E9-432C-BAB7-74A03AFE187C}" type="datetimeFigureOut">
              <a:rPr lang="es-MX" smtClean="0">
                <a:solidFill>
                  <a:prstClr val="black">
                    <a:tint val="75000"/>
                  </a:prstClr>
                </a:solidFill>
              </a:rPr>
              <a:pPr/>
              <a:t>28/02/2021</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08CB9E93-A8B9-4AD1-AA44-3A424D6F8E5C}"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4535860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71D61B9-F9E9-432C-BAB7-74A03AFE187C}" type="datetimeFigureOut">
              <a:rPr lang="es-MX" smtClean="0">
                <a:solidFill>
                  <a:prstClr val="black">
                    <a:tint val="75000"/>
                  </a:prstClr>
                </a:solidFill>
              </a:rPr>
              <a:pPr/>
              <a:t>28/02/2021</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08CB9E93-A8B9-4AD1-AA44-3A424D6F8E5C}"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9326442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71D61B9-F9E9-432C-BAB7-74A03AFE187C}" type="datetimeFigureOut">
              <a:rPr lang="es-MX" smtClean="0">
                <a:solidFill>
                  <a:prstClr val="black">
                    <a:tint val="75000"/>
                  </a:prstClr>
                </a:solidFill>
              </a:rPr>
              <a:pPr/>
              <a:t>28/02/2021</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08CB9E93-A8B9-4AD1-AA44-3A424D6F8E5C}"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448912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C71D61B9-F9E9-432C-BAB7-74A03AFE187C}" type="datetimeFigureOut">
              <a:rPr lang="es-MX" smtClean="0">
                <a:solidFill>
                  <a:prstClr val="black">
                    <a:tint val="75000"/>
                  </a:prstClr>
                </a:solidFill>
              </a:rPr>
              <a:pPr/>
              <a:t>28/02/2021</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08CB9E93-A8B9-4AD1-AA44-3A424D6F8E5C}"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5682154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C71D61B9-F9E9-432C-BAB7-74A03AFE187C}" type="datetimeFigureOut">
              <a:rPr lang="es-MX" smtClean="0">
                <a:solidFill>
                  <a:prstClr val="black">
                    <a:tint val="75000"/>
                  </a:prstClr>
                </a:solidFill>
              </a:rPr>
              <a:pPr/>
              <a:t>28/02/2021</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08CB9E93-A8B9-4AD1-AA44-3A424D6F8E5C}"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60078762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C71D61B9-F9E9-432C-BAB7-74A03AFE187C}" type="datetimeFigureOut">
              <a:rPr lang="es-MX" smtClean="0">
                <a:solidFill>
                  <a:prstClr val="black">
                    <a:tint val="75000"/>
                  </a:prstClr>
                </a:solidFill>
              </a:rPr>
              <a:pPr/>
              <a:t>28/02/2021</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08CB9E93-A8B9-4AD1-AA44-3A424D6F8E5C}"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21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71D61B9-F9E9-432C-BAB7-74A03AFE187C}" type="datetimeFigureOut">
              <a:rPr lang="es-MX" smtClean="0"/>
              <a:t>28/02/2021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8CB9E93-A8B9-4AD1-AA44-3A424D6F8E5C}" type="slidenum">
              <a:rPr lang="es-MX" smtClean="0"/>
              <a:t>‹Nº›</a:t>
            </a:fld>
            <a:endParaRPr lang="es-MX"/>
          </a:p>
        </p:txBody>
      </p:sp>
    </p:spTree>
    <p:extLst>
      <p:ext uri="{BB962C8B-B14F-4D97-AF65-F5344CB8AC3E}">
        <p14:creationId xmlns:p14="http://schemas.microsoft.com/office/powerpoint/2010/main" val="17193507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71D61B9-F9E9-432C-BAB7-74A03AFE187C}" type="datetimeFigureOut">
              <a:rPr lang="es-MX" smtClean="0">
                <a:solidFill>
                  <a:prstClr val="black">
                    <a:tint val="75000"/>
                  </a:prstClr>
                </a:solidFill>
              </a:rPr>
              <a:pPr/>
              <a:t>28/02/2021</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08CB9E93-A8B9-4AD1-AA44-3A424D6F8E5C}"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4744954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71D61B9-F9E9-432C-BAB7-74A03AFE187C}" type="datetimeFigureOut">
              <a:rPr lang="es-MX" smtClean="0">
                <a:solidFill>
                  <a:prstClr val="black">
                    <a:tint val="75000"/>
                  </a:prstClr>
                </a:solidFill>
              </a:rPr>
              <a:pPr/>
              <a:t>28/02/2021</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08CB9E93-A8B9-4AD1-AA44-3A424D6F8E5C}"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555233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71D61B9-F9E9-432C-BAB7-74A03AFE187C}" type="datetimeFigureOut">
              <a:rPr lang="es-MX" smtClean="0">
                <a:solidFill>
                  <a:prstClr val="black">
                    <a:tint val="75000"/>
                  </a:prstClr>
                </a:solidFill>
              </a:rPr>
              <a:pPr/>
              <a:t>28/02/2021</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08CB9E93-A8B9-4AD1-AA44-3A424D6F8E5C}"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3017940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71D61B9-F9E9-432C-BAB7-74A03AFE187C}" type="datetimeFigureOut">
              <a:rPr lang="es-MX" smtClean="0">
                <a:solidFill>
                  <a:prstClr val="black">
                    <a:tint val="75000"/>
                  </a:prstClr>
                </a:solidFill>
              </a:rPr>
              <a:pPr/>
              <a:t>28/02/2021</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08CB9E93-A8B9-4AD1-AA44-3A424D6F8E5C}"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2169353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71D61B9-F9E9-432C-BAB7-74A03AFE187C}" type="datetimeFigureOut">
              <a:rPr lang="es-MX" smtClean="0">
                <a:solidFill>
                  <a:prstClr val="black">
                    <a:tint val="75000"/>
                  </a:prstClr>
                </a:solidFill>
              </a:rPr>
              <a:pPr/>
              <a:t>28/02/2021</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08CB9E93-A8B9-4AD1-AA44-3A424D6F8E5C}"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126040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C71D61B9-F9E9-432C-BAB7-74A03AFE187C}" type="datetimeFigureOut">
              <a:rPr lang="es-MX" smtClean="0"/>
              <a:t>28/02/2021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8CB9E93-A8B9-4AD1-AA44-3A424D6F8E5C}" type="slidenum">
              <a:rPr lang="es-MX" smtClean="0"/>
              <a:t>‹Nº›</a:t>
            </a:fld>
            <a:endParaRPr lang="es-MX"/>
          </a:p>
        </p:txBody>
      </p:sp>
    </p:spTree>
    <p:extLst>
      <p:ext uri="{BB962C8B-B14F-4D97-AF65-F5344CB8AC3E}">
        <p14:creationId xmlns:p14="http://schemas.microsoft.com/office/powerpoint/2010/main" val="4219647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C71D61B9-F9E9-432C-BAB7-74A03AFE187C}" type="datetimeFigureOut">
              <a:rPr lang="es-MX" smtClean="0"/>
              <a:t>28/02/2021</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08CB9E93-A8B9-4AD1-AA44-3A424D6F8E5C}" type="slidenum">
              <a:rPr lang="es-MX" smtClean="0"/>
              <a:t>‹Nº›</a:t>
            </a:fld>
            <a:endParaRPr lang="es-MX"/>
          </a:p>
        </p:txBody>
      </p:sp>
    </p:spTree>
    <p:extLst>
      <p:ext uri="{BB962C8B-B14F-4D97-AF65-F5344CB8AC3E}">
        <p14:creationId xmlns:p14="http://schemas.microsoft.com/office/powerpoint/2010/main" val="1387720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C71D61B9-F9E9-432C-BAB7-74A03AFE187C}" type="datetimeFigureOut">
              <a:rPr lang="es-MX" smtClean="0"/>
              <a:t>28/02/2021</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08CB9E93-A8B9-4AD1-AA44-3A424D6F8E5C}" type="slidenum">
              <a:rPr lang="es-MX" smtClean="0"/>
              <a:t>‹Nº›</a:t>
            </a:fld>
            <a:endParaRPr lang="es-MX"/>
          </a:p>
        </p:txBody>
      </p:sp>
    </p:spTree>
    <p:extLst>
      <p:ext uri="{BB962C8B-B14F-4D97-AF65-F5344CB8AC3E}">
        <p14:creationId xmlns:p14="http://schemas.microsoft.com/office/powerpoint/2010/main" val="2508917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71D61B9-F9E9-432C-BAB7-74A03AFE187C}" type="datetimeFigureOut">
              <a:rPr lang="es-MX" smtClean="0"/>
              <a:t>28/02/2021</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08CB9E93-A8B9-4AD1-AA44-3A424D6F8E5C}" type="slidenum">
              <a:rPr lang="es-MX" smtClean="0"/>
              <a:t>‹Nº›</a:t>
            </a:fld>
            <a:endParaRPr lang="es-MX"/>
          </a:p>
        </p:txBody>
      </p:sp>
    </p:spTree>
    <p:extLst>
      <p:ext uri="{BB962C8B-B14F-4D97-AF65-F5344CB8AC3E}">
        <p14:creationId xmlns:p14="http://schemas.microsoft.com/office/powerpoint/2010/main" val="2277388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71D61B9-F9E9-432C-BAB7-74A03AFE187C}" type="datetimeFigureOut">
              <a:rPr lang="es-MX" smtClean="0"/>
              <a:t>28/02/2021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8CB9E93-A8B9-4AD1-AA44-3A424D6F8E5C}" type="slidenum">
              <a:rPr lang="es-MX" smtClean="0"/>
              <a:t>‹Nº›</a:t>
            </a:fld>
            <a:endParaRPr lang="es-MX"/>
          </a:p>
        </p:txBody>
      </p:sp>
    </p:spTree>
    <p:extLst>
      <p:ext uri="{BB962C8B-B14F-4D97-AF65-F5344CB8AC3E}">
        <p14:creationId xmlns:p14="http://schemas.microsoft.com/office/powerpoint/2010/main" val="3579507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71D61B9-F9E9-432C-BAB7-74A03AFE187C}" type="datetimeFigureOut">
              <a:rPr lang="es-MX" smtClean="0"/>
              <a:t>28/02/2021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8CB9E93-A8B9-4AD1-AA44-3A424D6F8E5C}" type="slidenum">
              <a:rPr lang="es-MX" smtClean="0"/>
              <a:t>‹Nº›</a:t>
            </a:fld>
            <a:endParaRPr lang="es-MX"/>
          </a:p>
        </p:txBody>
      </p:sp>
    </p:spTree>
    <p:extLst>
      <p:ext uri="{BB962C8B-B14F-4D97-AF65-F5344CB8AC3E}">
        <p14:creationId xmlns:p14="http://schemas.microsoft.com/office/powerpoint/2010/main" val="1762545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1D61B9-F9E9-432C-BAB7-74A03AFE187C}" type="datetimeFigureOut">
              <a:rPr lang="es-MX" smtClean="0"/>
              <a:t>28/02/2021</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CB9E93-A8B9-4AD1-AA44-3A424D6F8E5C}" type="slidenum">
              <a:rPr lang="es-MX" smtClean="0"/>
              <a:t>‹Nº›</a:t>
            </a:fld>
            <a:endParaRPr lang="es-MX"/>
          </a:p>
        </p:txBody>
      </p:sp>
    </p:spTree>
    <p:extLst>
      <p:ext uri="{BB962C8B-B14F-4D97-AF65-F5344CB8AC3E}">
        <p14:creationId xmlns:p14="http://schemas.microsoft.com/office/powerpoint/2010/main" val="3212181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402BA7-43BA-4DC4-9715-EFD134C894DB}" type="datetimeFigureOut">
              <a:rPr lang="es-ES_tradnl" smtClean="0">
                <a:solidFill>
                  <a:prstClr val="black">
                    <a:tint val="75000"/>
                  </a:prstClr>
                </a:solidFill>
              </a:rPr>
              <a:pPr/>
              <a:t>28/02/2021</a:t>
            </a:fld>
            <a:endParaRPr lang="es-ES_tradnl">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13324080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1D61B9-F9E9-432C-BAB7-74A03AFE187C}" type="datetimeFigureOut">
              <a:rPr lang="es-MX" smtClean="0">
                <a:solidFill>
                  <a:prstClr val="black">
                    <a:tint val="75000"/>
                  </a:prstClr>
                </a:solidFill>
              </a:rPr>
              <a:pPr/>
              <a:t>28/02/2021</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CB9E93-A8B9-4AD1-AA44-3A424D6F8E5C}"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58563551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1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380312" y="649346"/>
            <a:ext cx="1002197" cy="369332"/>
          </a:xfrm>
          <a:prstGeom prst="rect">
            <a:avLst/>
          </a:prstGeom>
          <a:noFill/>
        </p:spPr>
        <p:txBody>
          <a:bodyPr wrap="none" rtlCol="0">
            <a:spAutoFit/>
          </a:bodyPr>
          <a:lstStyle/>
          <a:p>
            <a:r>
              <a:rPr lang="es-MX" dirty="0" smtClean="0"/>
              <a:t>Logo IGE</a:t>
            </a:r>
            <a:endParaRPr lang="es-MX" dirty="0"/>
          </a:p>
        </p:txBody>
      </p:sp>
      <p:pic>
        <p:nvPicPr>
          <p:cNvPr id="5"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560" y="358614"/>
            <a:ext cx="1308743" cy="950796"/>
          </a:xfrm>
          <a:prstGeom prst="rect">
            <a:avLst/>
          </a:prstGeom>
        </p:spPr>
      </p:pic>
      <p:sp>
        <p:nvSpPr>
          <p:cNvPr id="7" name="6 Rectángulo"/>
          <p:cNvSpPr/>
          <p:nvPr/>
        </p:nvSpPr>
        <p:spPr>
          <a:xfrm>
            <a:off x="35496" y="2649686"/>
            <a:ext cx="9041321" cy="923330"/>
          </a:xfrm>
          <a:prstGeom prst="rect">
            <a:avLst/>
          </a:prstGeom>
          <a:noFill/>
          <a:ln w="28575">
            <a:solidFill>
              <a:schemeClr val="accent1"/>
            </a:solidFill>
          </a:ln>
        </p:spPr>
        <p:txBody>
          <a:bodyPr wrap="none" lIns="91440" tIns="45720" rIns="91440" bIns="45720">
            <a:spAutoFit/>
          </a:bodyPr>
          <a:lstStyle/>
          <a:p>
            <a:pPr algn="ctr"/>
            <a:r>
              <a:rPr lang="es-E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DESNUTRICIÓN EN PEDIATRÍA</a:t>
            </a:r>
            <a:endParaRPr lang="es-E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8" name="7 CuadroTexto"/>
          <p:cNvSpPr txBox="1"/>
          <p:nvPr/>
        </p:nvSpPr>
        <p:spPr>
          <a:xfrm>
            <a:off x="5600738" y="5589240"/>
            <a:ext cx="2787686" cy="738664"/>
          </a:xfrm>
          <a:prstGeom prst="rect">
            <a:avLst/>
          </a:prstGeom>
          <a:noFill/>
        </p:spPr>
        <p:txBody>
          <a:bodyPr wrap="none" rtlCol="0">
            <a:spAutoFit/>
          </a:bodyPr>
          <a:lstStyle/>
          <a:p>
            <a:r>
              <a:rPr lang="es-MX" sz="1400" i="1" dirty="0" smtClean="0">
                <a:solidFill>
                  <a:schemeClr val="tx1">
                    <a:lumMod val="65000"/>
                    <a:lumOff val="35000"/>
                  </a:schemeClr>
                </a:solidFill>
              </a:rPr>
              <a:t>Dr. C. Lourdes B. Alpizar Caballero.</a:t>
            </a:r>
          </a:p>
          <a:p>
            <a:r>
              <a:rPr lang="es-MX" sz="1400" i="1" dirty="0" smtClean="0">
                <a:solidFill>
                  <a:schemeClr val="tx1">
                    <a:lumMod val="65000"/>
                    <a:lumOff val="35000"/>
                  </a:schemeClr>
                </a:solidFill>
              </a:rPr>
              <a:t>Especialista de II Grado en Pediatría</a:t>
            </a:r>
          </a:p>
          <a:p>
            <a:r>
              <a:rPr lang="es-MX" sz="1400" i="1" dirty="0" smtClean="0">
                <a:solidFill>
                  <a:schemeClr val="tx1">
                    <a:lumMod val="65000"/>
                    <a:lumOff val="35000"/>
                  </a:schemeClr>
                </a:solidFill>
              </a:rPr>
              <a:t>Profesora Titular y Consultante.</a:t>
            </a:r>
            <a:endParaRPr lang="es-MX" sz="1400" i="1" dirty="0">
              <a:solidFill>
                <a:schemeClr val="tx1">
                  <a:lumMod val="65000"/>
                  <a:lumOff val="35000"/>
                </a:schemeClr>
              </a:solidFill>
            </a:endParaRPr>
          </a:p>
        </p:txBody>
      </p:sp>
    </p:spTree>
    <p:extLst>
      <p:ext uri="{BB962C8B-B14F-4D97-AF65-F5344CB8AC3E}">
        <p14:creationId xmlns:p14="http://schemas.microsoft.com/office/powerpoint/2010/main" val="3126528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52870" y="2420888"/>
            <a:ext cx="6892591" cy="1384995"/>
          </a:xfrm>
          <a:prstGeom prst="rect">
            <a:avLst/>
          </a:prstGeom>
          <a:noFill/>
          <a:ln>
            <a:solidFill>
              <a:srgbClr val="0070C0"/>
            </a:solidFill>
          </a:ln>
        </p:spPr>
        <p:txBody>
          <a:bodyPr wrap="none" lIns="91440" tIns="45720" rIns="91440" bIns="45720">
            <a:spAutoFit/>
          </a:bodyPr>
          <a:lstStyle/>
          <a:p>
            <a:pPr algn="ctr"/>
            <a:r>
              <a:rPr lang="es-MX"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Manifestaciones clínicas esenciales </a:t>
            </a:r>
            <a:endParaRPr lang="es-MX"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r>
              <a:rPr lang="es-MX"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de la desnutrición proteico energética (DPE), </a:t>
            </a:r>
          </a:p>
          <a:p>
            <a:pPr algn="ctr"/>
            <a:r>
              <a:rPr lang="es-MX"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y </a:t>
            </a:r>
            <a:r>
              <a:rPr lang="es-MX"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su diagnóstico</a:t>
            </a:r>
            <a:endParaRPr lang="es-ES" sz="2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1019244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763688" y="1311151"/>
            <a:ext cx="5415137" cy="523220"/>
          </a:xfrm>
          <a:prstGeom prst="rect">
            <a:avLst/>
          </a:prstGeom>
          <a:noFill/>
          <a:ln w="28575">
            <a:solidFill>
              <a:srgbClr val="0070C0"/>
            </a:solidFill>
          </a:ln>
        </p:spPr>
        <p:txBody>
          <a:bodyPr wrap="none" rtlCol="0">
            <a:spAutoFit/>
          </a:bodyPr>
          <a:lstStyle/>
          <a:p>
            <a:r>
              <a:rPr lang="es-MX" sz="2800" dirty="0" smtClean="0"/>
              <a:t>Evaluación clínica y antropométrica.</a:t>
            </a:r>
            <a:endParaRPr lang="es-MX" sz="2800" dirty="0"/>
          </a:p>
        </p:txBody>
      </p:sp>
      <p:sp>
        <p:nvSpPr>
          <p:cNvPr id="3" name="2 CuadroTexto"/>
          <p:cNvSpPr txBox="1"/>
          <p:nvPr/>
        </p:nvSpPr>
        <p:spPr>
          <a:xfrm>
            <a:off x="1513967" y="2335520"/>
            <a:ext cx="6149569" cy="3539430"/>
          </a:xfrm>
          <a:prstGeom prst="rect">
            <a:avLst/>
          </a:prstGeom>
          <a:noFill/>
        </p:spPr>
        <p:txBody>
          <a:bodyPr wrap="none" rtlCol="0">
            <a:spAutoFit/>
          </a:bodyPr>
          <a:lstStyle/>
          <a:p>
            <a:pPr marL="457200" indent="-457200">
              <a:lnSpc>
                <a:spcPct val="200000"/>
              </a:lnSpc>
              <a:buFont typeface="Arial" pitchFamily="34" charset="0"/>
              <a:buChar char="•"/>
            </a:pPr>
            <a:r>
              <a:rPr lang="es-MX" sz="2800" dirty="0" smtClean="0"/>
              <a:t>Antecedentes </a:t>
            </a:r>
            <a:r>
              <a:rPr lang="es-MX" sz="2800" dirty="0"/>
              <a:t>patológicos </a:t>
            </a:r>
            <a:r>
              <a:rPr lang="es-MX" sz="2800" dirty="0" smtClean="0"/>
              <a:t>personales.</a:t>
            </a:r>
            <a:endParaRPr lang="es-MX" sz="2800" dirty="0"/>
          </a:p>
          <a:p>
            <a:pPr marL="457200" indent="-457200">
              <a:lnSpc>
                <a:spcPct val="200000"/>
              </a:lnSpc>
              <a:buFont typeface="Arial" pitchFamily="34" charset="0"/>
              <a:buChar char="•"/>
            </a:pPr>
            <a:r>
              <a:rPr lang="es-MX" sz="2800" dirty="0" smtClean="0"/>
              <a:t>Examen físico.</a:t>
            </a:r>
            <a:endParaRPr lang="es-MX" sz="2800" dirty="0"/>
          </a:p>
          <a:p>
            <a:pPr marL="457200" indent="-457200">
              <a:lnSpc>
                <a:spcPct val="200000"/>
              </a:lnSpc>
              <a:buFont typeface="Arial" pitchFamily="34" charset="0"/>
              <a:buChar char="•"/>
            </a:pPr>
            <a:r>
              <a:rPr lang="es-MX" sz="2800" dirty="0" smtClean="0"/>
              <a:t>Evaluación antropométrica.</a:t>
            </a:r>
          </a:p>
          <a:p>
            <a:pPr marL="457200" indent="74613">
              <a:buFont typeface="Wingdings" pitchFamily="2" charset="2"/>
              <a:buChar char="ü"/>
            </a:pPr>
            <a:r>
              <a:rPr lang="es-MX" sz="2400" i="1" dirty="0"/>
              <a:t>Curvas de peso para la </a:t>
            </a:r>
            <a:r>
              <a:rPr lang="es-MX" sz="2400" i="1" dirty="0" smtClean="0"/>
              <a:t>talla.</a:t>
            </a:r>
          </a:p>
          <a:p>
            <a:pPr marL="457200" indent="74613">
              <a:buFont typeface="Wingdings" pitchFamily="2" charset="2"/>
              <a:buChar char="ü"/>
            </a:pPr>
            <a:r>
              <a:rPr lang="es-MX" sz="2400" i="1" dirty="0"/>
              <a:t>Curvas de talla para la </a:t>
            </a:r>
            <a:r>
              <a:rPr lang="es-MX" sz="2400" i="1" dirty="0" smtClean="0"/>
              <a:t>edad.</a:t>
            </a:r>
            <a:endParaRPr lang="es-MX" sz="2400" dirty="0"/>
          </a:p>
        </p:txBody>
      </p:sp>
    </p:spTree>
    <p:extLst>
      <p:ext uri="{BB962C8B-B14F-4D97-AF65-F5344CB8AC3E}">
        <p14:creationId xmlns:p14="http://schemas.microsoft.com/office/powerpoint/2010/main" val="1045030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017751" y="980728"/>
            <a:ext cx="5146537" cy="523220"/>
          </a:xfrm>
          <a:prstGeom prst="rect">
            <a:avLst/>
          </a:prstGeom>
          <a:noFill/>
          <a:ln>
            <a:solidFill>
              <a:srgbClr val="0070C0"/>
            </a:solidFill>
          </a:ln>
        </p:spPr>
        <p:txBody>
          <a:bodyPr wrap="none" rtlCol="0">
            <a:spAutoFit/>
          </a:bodyPr>
          <a:lstStyle/>
          <a:p>
            <a:r>
              <a:rPr lang="es-MX" sz="2800" dirty="0" smtClean="0"/>
              <a:t>Manifestaciones clínicas de la DPE</a:t>
            </a:r>
            <a:endParaRPr lang="es-MX" sz="2800" dirty="0"/>
          </a:p>
        </p:txBody>
      </p:sp>
      <p:graphicFrame>
        <p:nvGraphicFramePr>
          <p:cNvPr id="4" name="3 Diagrama"/>
          <p:cNvGraphicFramePr/>
          <p:nvPr>
            <p:extLst>
              <p:ext uri="{D42A27DB-BD31-4B8C-83A1-F6EECF244321}">
                <p14:modId xmlns:p14="http://schemas.microsoft.com/office/powerpoint/2010/main" val="3625689583"/>
              </p:ext>
            </p:extLst>
          </p:nvPr>
        </p:nvGraphicFramePr>
        <p:xfrm>
          <a:off x="971600" y="1772816"/>
          <a:ext cx="7560840" cy="4392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20279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619672" y="413956"/>
            <a:ext cx="6438494" cy="369332"/>
          </a:xfrm>
          <a:prstGeom prst="rect">
            <a:avLst/>
          </a:prstGeom>
          <a:noFill/>
          <a:ln>
            <a:solidFill>
              <a:srgbClr val="0070C0"/>
            </a:solidFill>
          </a:ln>
        </p:spPr>
        <p:txBody>
          <a:bodyPr wrap="none" rtlCol="0">
            <a:spAutoFit/>
          </a:bodyPr>
          <a:lstStyle/>
          <a:p>
            <a:r>
              <a:rPr lang="es-MX" dirty="0" smtClean="0"/>
              <a:t>Elementos </a:t>
            </a:r>
            <a:r>
              <a:rPr lang="es-MX" dirty="0"/>
              <a:t>clínicos diferenciales entre el marasmo y el </a:t>
            </a:r>
            <a:r>
              <a:rPr lang="es-MX" dirty="0" err="1"/>
              <a:t>Kwashiorkor</a:t>
            </a:r>
            <a:endParaRPr lang="es-MX" dirty="0"/>
          </a:p>
        </p:txBody>
      </p:sp>
      <p:graphicFrame>
        <p:nvGraphicFramePr>
          <p:cNvPr id="4" name="3 Tabla"/>
          <p:cNvGraphicFramePr>
            <a:graphicFrameLocks noGrp="1"/>
          </p:cNvGraphicFramePr>
          <p:nvPr>
            <p:extLst>
              <p:ext uri="{D42A27DB-BD31-4B8C-83A1-F6EECF244321}">
                <p14:modId xmlns:p14="http://schemas.microsoft.com/office/powerpoint/2010/main" val="3466202534"/>
              </p:ext>
            </p:extLst>
          </p:nvPr>
        </p:nvGraphicFramePr>
        <p:xfrm>
          <a:off x="1" y="1124744"/>
          <a:ext cx="9144000" cy="5117314"/>
        </p:xfrm>
        <a:graphic>
          <a:graphicData uri="http://schemas.openxmlformats.org/drawingml/2006/table">
            <a:tbl>
              <a:tblPr firstRow="1" bandRow="1">
                <a:tableStyleId>{5C22544A-7EE6-4342-B048-85BDC9FD1C3A}</a:tableStyleId>
              </a:tblPr>
              <a:tblGrid>
                <a:gridCol w="3048000"/>
                <a:gridCol w="3048000"/>
                <a:gridCol w="3048000"/>
              </a:tblGrid>
              <a:tr h="392914">
                <a:tc>
                  <a:txBody>
                    <a:bodyPr/>
                    <a:lstStyle/>
                    <a:p>
                      <a:pPr algn="ctr"/>
                      <a:r>
                        <a:rPr lang="es-MX" sz="1600" dirty="0" smtClean="0"/>
                        <a:t>Síntomas</a:t>
                      </a:r>
                      <a:endParaRPr lang="es-MX" sz="1600" dirty="0"/>
                    </a:p>
                  </a:txBody>
                  <a:tcPr/>
                </a:tc>
                <a:tc>
                  <a:txBody>
                    <a:bodyPr/>
                    <a:lstStyle/>
                    <a:p>
                      <a:pPr algn="ctr"/>
                      <a:r>
                        <a:rPr lang="es-MX" sz="1600" dirty="0" smtClean="0"/>
                        <a:t>Marasmo</a:t>
                      </a:r>
                      <a:endParaRPr lang="es-MX" sz="1600" dirty="0"/>
                    </a:p>
                  </a:txBody>
                  <a:tcPr/>
                </a:tc>
                <a:tc>
                  <a:txBody>
                    <a:bodyPr/>
                    <a:lstStyle/>
                    <a:p>
                      <a:pPr algn="ctr"/>
                      <a:r>
                        <a:rPr lang="es-MX" sz="1600" dirty="0" err="1" smtClean="0"/>
                        <a:t>Kwashiorkor</a:t>
                      </a:r>
                      <a:endParaRPr lang="es-MX" sz="1600" dirty="0"/>
                    </a:p>
                  </a:txBody>
                  <a:tcPr/>
                </a:tc>
              </a:tr>
              <a:tr h="4647646">
                <a:tc>
                  <a:txBody>
                    <a:bodyPr/>
                    <a:lstStyle/>
                    <a:p>
                      <a:pPr algn="l"/>
                      <a:r>
                        <a:rPr lang="es-MX" sz="1600" b="0" i="0" u="none" strike="noStrike" baseline="0" dirty="0" smtClean="0">
                          <a:solidFill>
                            <a:srgbClr val="231F20"/>
                          </a:solidFill>
                          <a:latin typeface="Times New Roman"/>
                        </a:rPr>
                        <a:t>Detención crecimiento </a:t>
                      </a:r>
                    </a:p>
                    <a:p>
                      <a:pPr algn="l"/>
                      <a:r>
                        <a:rPr lang="es-MX" sz="1600" b="0" i="0" u="none" strike="noStrike" baseline="0" dirty="0" smtClean="0">
                          <a:solidFill>
                            <a:srgbClr val="231F20"/>
                          </a:solidFill>
                          <a:latin typeface="Times New Roman"/>
                        </a:rPr>
                        <a:t>Atrofia muscular </a:t>
                      </a:r>
                    </a:p>
                    <a:p>
                      <a:pPr algn="l"/>
                      <a:r>
                        <a:rPr lang="es-MX" sz="1600" b="0" i="0" u="none" strike="noStrike" baseline="0" dirty="0" smtClean="0">
                          <a:solidFill>
                            <a:srgbClr val="231F20"/>
                          </a:solidFill>
                          <a:latin typeface="Times New Roman"/>
                        </a:rPr>
                        <a:t>Facies</a:t>
                      </a:r>
                    </a:p>
                    <a:p>
                      <a:pPr algn="l"/>
                      <a:r>
                        <a:rPr lang="es-MX" sz="1600" b="0" i="0" u="none" strike="noStrike" baseline="0" dirty="0" smtClean="0">
                          <a:solidFill>
                            <a:srgbClr val="231F20"/>
                          </a:solidFill>
                          <a:latin typeface="Times New Roman"/>
                        </a:rPr>
                        <a:t>Tejido adiposo </a:t>
                      </a:r>
                    </a:p>
                    <a:p>
                      <a:pPr algn="l"/>
                      <a:r>
                        <a:rPr lang="es-MX" sz="1600" b="0" i="0" u="none" strike="noStrike" baseline="0" dirty="0" smtClean="0">
                          <a:solidFill>
                            <a:srgbClr val="231F20"/>
                          </a:solidFill>
                          <a:latin typeface="Times New Roman"/>
                        </a:rPr>
                        <a:t>Edemas </a:t>
                      </a:r>
                    </a:p>
                    <a:p>
                      <a:pPr algn="l"/>
                      <a:endParaRPr lang="es-MX" sz="1600" b="0" i="0" u="none" strike="noStrike" baseline="0" dirty="0" smtClean="0">
                        <a:solidFill>
                          <a:srgbClr val="231F20"/>
                        </a:solidFill>
                        <a:latin typeface="Times New Roman"/>
                      </a:endParaRPr>
                    </a:p>
                    <a:p>
                      <a:pPr algn="l"/>
                      <a:endParaRPr lang="es-MX" sz="1600" b="0" i="0" u="none" strike="noStrike" baseline="0" dirty="0" smtClean="0">
                        <a:solidFill>
                          <a:srgbClr val="231F20"/>
                        </a:solidFill>
                        <a:latin typeface="Times New Roman"/>
                      </a:endParaRPr>
                    </a:p>
                    <a:p>
                      <a:pPr algn="l"/>
                      <a:r>
                        <a:rPr lang="es-MX" sz="1600" b="0" i="0" u="none" strike="noStrike" baseline="0" dirty="0" smtClean="0">
                          <a:solidFill>
                            <a:srgbClr val="231F20"/>
                          </a:solidFill>
                          <a:latin typeface="Times New Roman"/>
                        </a:rPr>
                        <a:t>Albúmina sérica </a:t>
                      </a:r>
                    </a:p>
                    <a:p>
                      <a:pPr algn="l"/>
                      <a:r>
                        <a:rPr lang="es-MX" sz="1600" b="0" i="0" u="none" strike="noStrike" baseline="0" dirty="0" smtClean="0">
                          <a:solidFill>
                            <a:srgbClr val="231F20"/>
                          </a:solidFill>
                          <a:latin typeface="Times New Roman"/>
                        </a:rPr>
                        <a:t>Cabellos Ralo </a:t>
                      </a:r>
                    </a:p>
                    <a:p>
                      <a:pPr algn="l"/>
                      <a:endParaRPr lang="es-MX" sz="1600" b="0" i="0" u="none" strike="noStrike" baseline="0" dirty="0" smtClean="0">
                        <a:solidFill>
                          <a:srgbClr val="231F20"/>
                        </a:solidFill>
                        <a:latin typeface="Times New Roman"/>
                      </a:endParaRPr>
                    </a:p>
                    <a:p>
                      <a:pPr algn="l"/>
                      <a:r>
                        <a:rPr lang="es-MX" sz="1600" b="0" i="0" u="none" strike="noStrike" baseline="0" dirty="0" smtClean="0">
                          <a:solidFill>
                            <a:srgbClr val="231F20"/>
                          </a:solidFill>
                          <a:latin typeface="Times New Roman"/>
                        </a:rPr>
                        <a:t>Piel Pálida</a:t>
                      </a:r>
                    </a:p>
                    <a:p>
                      <a:pPr algn="l"/>
                      <a:r>
                        <a:rPr lang="es-MX" sz="1600" b="0" i="0" u="none" strike="noStrike" baseline="0" dirty="0" smtClean="0">
                          <a:solidFill>
                            <a:srgbClr val="231F20"/>
                          </a:solidFill>
                          <a:latin typeface="Times New Roman"/>
                        </a:rPr>
                        <a:t>Apetito</a:t>
                      </a:r>
                    </a:p>
                    <a:p>
                      <a:pPr algn="l"/>
                      <a:r>
                        <a:rPr lang="es-MX" sz="1600" b="0" i="0" u="none" strike="noStrike" baseline="0" dirty="0" smtClean="0">
                          <a:solidFill>
                            <a:srgbClr val="231F20"/>
                          </a:solidFill>
                          <a:latin typeface="Times New Roman"/>
                        </a:rPr>
                        <a:t>Comportamiento </a:t>
                      </a:r>
                    </a:p>
                    <a:p>
                      <a:pPr algn="l"/>
                      <a:endParaRPr lang="es-MX" sz="1600" b="0" i="0" u="none" strike="noStrike" baseline="0" dirty="0" smtClean="0">
                        <a:solidFill>
                          <a:srgbClr val="231F20"/>
                        </a:solidFill>
                        <a:latin typeface="Times New Roman"/>
                      </a:endParaRPr>
                    </a:p>
                    <a:p>
                      <a:pPr algn="l"/>
                      <a:r>
                        <a:rPr lang="es-MX" sz="1600" b="0" i="0" u="none" strike="noStrike" baseline="0" dirty="0" smtClean="0">
                          <a:solidFill>
                            <a:srgbClr val="231F20"/>
                          </a:solidFill>
                          <a:latin typeface="Times New Roman"/>
                        </a:rPr>
                        <a:t>Diarrea y deshidratación </a:t>
                      </a:r>
                    </a:p>
                    <a:p>
                      <a:pPr algn="l"/>
                      <a:endParaRPr lang="es-MX" sz="1600" b="0" i="0" u="none" strike="noStrike" baseline="0" dirty="0" smtClean="0">
                        <a:solidFill>
                          <a:srgbClr val="231F20"/>
                        </a:solidFill>
                        <a:latin typeface="Times New Roman"/>
                      </a:endParaRPr>
                    </a:p>
                    <a:p>
                      <a:pPr algn="l"/>
                      <a:r>
                        <a:rPr lang="es-MX" sz="1600" b="0" i="0" u="none" strike="noStrike" baseline="0" dirty="0" smtClean="0">
                          <a:solidFill>
                            <a:srgbClr val="231F20"/>
                          </a:solidFill>
                          <a:latin typeface="Times New Roman"/>
                        </a:rPr>
                        <a:t>Hígado </a:t>
                      </a:r>
                    </a:p>
                    <a:p>
                      <a:pPr algn="l"/>
                      <a:endParaRPr lang="es-MX" sz="1600" b="0" i="0" u="none" strike="noStrike" baseline="0" dirty="0" smtClean="0">
                        <a:solidFill>
                          <a:srgbClr val="231F20"/>
                        </a:solidFill>
                        <a:latin typeface="Times New Roman"/>
                      </a:endParaRPr>
                    </a:p>
                    <a:p>
                      <a:pPr algn="l"/>
                      <a:r>
                        <a:rPr lang="es-MX" sz="1600" b="0" i="0" u="none" strike="noStrike" baseline="0" dirty="0" smtClean="0">
                          <a:solidFill>
                            <a:srgbClr val="231F20"/>
                          </a:solidFill>
                          <a:latin typeface="Times New Roman"/>
                        </a:rPr>
                        <a:t>Déficit vitamínico</a:t>
                      </a:r>
                      <a:endParaRPr lang="es-MX" sz="1600" dirty="0"/>
                    </a:p>
                  </a:txBody>
                  <a:tcPr/>
                </a:tc>
                <a:tc>
                  <a:txBody>
                    <a:bodyPr/>
                    <a:lstStyle/>
                    <a:p>
                      <a:pPr algn="l"/>
                      <a:r>
                        <a:rPr lang="es-MX" sz="1600" b="0" i="0" u="none" strike="noStrike" baseline="0" dirty="0" smtClean="0">
                          <a:solidFill>
                            <a:srgbClr val="231F20"/>
                          </a:solidFill>
                          <a:latin typeface="Times New Roman"/>
                        </a:rPr>
                        <a:t>Muy intenso </a:t>
                      </a:r>
                    </a:p>
                    <a:p>
                      <a:pPr algn="l"/>
                      <a:r>
                        <a:rPr lang="es-MX" sz="1600" b="0" i="0" u="none" strike="noStrike" baseline="0" dirty="0" smtClean="0">
                          <a:solidFill>
                            <a:srgbClr val="231F20"/>
                          </a:solidFill>
                          <a:latin typeface="Times New Roman"/>
                        </a:rPr>
                        <a:t>Significativa </a:t>
                      </a:r>
                    </a:p>
                    <a:p>
                      <a:pPr algn="l"/>
                      <a:r>
                        <a:rPr lang="es-MX" sz="1600" b="0" i="0" u="none" strike="noStrike" baseline="0" dirty="0" smtClean="0">
                          <a:solidFill>
                            <a:srgbClr val="231F20"/>
                          </a:solidFill>
                          <a:latin typeface="Times New Roman"/>
                        </a:rPr>
                        <a:t> De anciano </a:t>
                      </a:r>
                    </a:p>
                    <a:p>
                      <a:pPr algn="l"/>
                      <a:r>
                        <a:rPr lang="es-MX" sz="1600" b="0" i="0" u="none" strike="noStrike" baseline="0" dirty="0" smtClean="0">
                          <a:solidFill>
                            <a:srgbClr val="231F20"/>
                          </a:solidFill>
                          <a:latin typeface="Times New Roman"/>
                        </a:rPr>
                        <a:t>Muy disminuido o ausente </a:t>
                      </a:r>
                    </a:p>
                    <a:p>
                      <a:pPr algn="l"/>
                      <a:r>
                        <a:rPr lang="es-MX" sz="1600" b="0" i="0" u="none" strike="noStrike" baseline="0" dirty="0" smtClean="0">
                          <a:solidFill>
                            <a:srgbClr val="231F20"/>
                          </a:solidFill>
                          <a:latin typeface="Times New Roman"/>
                        </a:rPr>
                        <a:t>No</a:t>
                      </a:r>
                      <a:r>
                        <a:rPr lang="es-MX" sz="1600" b="1" i="0" u="none" strike="noStrike" baseline="0" dirty="0" smtClean="0">
                          <a:solidFill>
                            <a:srgbClr val="231F20"/>
                          </a:solidFill>
                          <a:latin typeface="Times New Roman"/>
                        </a:rPr>
                        <a:t> </a:t>
                      </a:r>
                    </a:p>
                    <a:p>
                      <a:pPr algn="l"/>
                      <a:endParaRPr lang="es-MX" sz="1600" b="0" i="0" u="none" strike="noStrike" baseline="0" dirty="0" smtClean="0">
                        <a:solidFill>
                          <a:srgbClr val="231F20"/>
                        </a:solidFill>
                        <a:latin typeface="Times New Roman"/>
                      </a:endParaRPr>
                    </a:p>
                    <a:p>
                      <a:pPr algn="l"/>
                      <a:endParaRPr lang="es-MX" sz="1600" b="0" i="0" u="none" strike="noStrike" baseline="0" dirty="0" smtClean="0">
                        <a:solidFill>
                          <a:srgbClr val="231F20"/>
                        </a:solidFill>
                        <a:latin typeface="Times New Roman"/>
                      </a:endParaRPr>
                    </a:p>
                    <a:p>
                      <a:pPr algn="l"/>
                      <a:r>
                        <a:rPr lang="es-MX" sz="1600" b="0" i="0" u="none" strike="noStrike" baseline="0" dirty="0" smtClean="0">
                          <a:solidFill>
                            <a:srgbClr val="231F20"/>
                          </a:solidFill>
                          <a:latin typeface="Times New Roman"/>
                        </a:rPr>
                        <a:t>A veces disminuida </a:t>
                      </a:r>
                    </a:p>
                    <a:p>
                      <a:pPr algn="l"/>
                      <a:r>
                        <a:rPr lang="es-MX" sz="1600" b="0" i="0" u="none" strike="noStrike" baseline="0" dirty="0" smtClean="0">
                          <a:solidFill>
                            <a:srgbClr val="231F20"/>
                          </a:solidFill>
                          <a:latin typeface="Times New Roman"/>
                        </a:rPr>
                        <a:t> Ralo (escaso) </a:t>
                      </a:r>
                    </a:p>
                    <a:p>
                      <a:pPr algn="l"/>
                      <a:endParaRPr lang="es-MX" sz="1600" b="0" i="0" u="none" strike="noStrike" baseline="0" dirty="0" smtClean="0">
                        <a:solidFill>
                          <a:srgbClr val="231F20"/>
                        </a:solidFill>
                        <a:latin typeface="Times New Roman"/>
                      </a:endParaRPr>
                    </a:p>
                    <a:p>
                      <a:pPr algn="l"/>
                      <a:r>
                        <a:rPr lang="es-MX" sz="1600" b="0" i="0" u="none" strike="noStrike" baseline="0" dirty="0" smtClean="0">
                          <a:solidFill>
                            <a:srgbClr val="231F20"/>
                          </a:solidFill>
                          <a:latin typeface="Times New Roman"/>
                        </a:rPr>
                        <a:t>Piel Pálida </a:t>
                      </a:r>
                    </a:p>
                    <a:p>
                      <a:pPr algn="l"/>
                      <a:r>
                        <a:rPr lang="es-MX" sz="1600" b="0" i="0" u="none" strike="noStrike" baseline="0" dirty="0" smtClean="0">
                          <a:solidFill>
                            <a:srgbClr val="231F20"/>
                          </a:solidFill>
                          <a:latin typeface="Times New Roman"/>
                        </a:rPr>
                        <a:t>Apetito Aumentado </a:t>
                      </a:r>
                    </a:p>
                    <a:p>
                      <a:pPr algn="l"/>
                      <a:r>
                        <a:rPr lang="es-MX" sz="1600" b="0" i="0" u="none" strike="noStrike" baseline="0" dirty="0" smtClean="0">
                          <a:solidFill>
                            <a:srgbClr val="231F20"/>
                          </a:solidFill>
                          <a:latin typeface="Times New Roman"/>
                        </a:rPr>
                        <a:t>Mirada angustiada. Vivacidad </a:t>
                      </a:r>
                    </a:p>
                    <a:p>
                      <a:pPr algn="l"/>
                      <a:endParaRPr lang="es-MX" sz="1600" b="0" i="0" u="none" strike="noStrike" baseline="0" dirty="0" smtClean="0">
                        <a:solidFill>
                          <a:srgbClr val="231F20"/>
                        </a:solidFill>
                        <a:latin typeface="Times New Roman"/>
                      </a:endParaRPr>
                    </a:p>
                    <a:p>
                      <a:pPr algn="l"/>
                      <a:r>
                        <a:rPr lang="es-MX" sz="1600" b="0" i="0" u="none" strike="noStrike" baseline="0" dirty="0" smtClean="0">
                          <a:solidFill>
                            <a:srgbClr val="231F20"/>
                          </a:solidFill>
                          <a:latin typeface="Times New Roman"/>
                        </a:rPr>
                        <a:t>Frecuente </a:t>
                      </a:r>
                    </a:p>
                    <a:p>
                      <a:pPr algn="l"/>
                      <a:endParaRPr lang="es-MX" sz="1600" b="0" i="0" u="none" strike="noStrike" baseline="0" dirty="0" smtClean="0">
                        <a:solidFill>
                          <a:srgbClr val="231F20"/>
                        </a:solidFill>
                        <a:latin typeface="Times New Roman"/>
                      </a:endParaRPr>
                    </a:p>
                    <a:p>
                      <a:pPr algn="l"/>
                      <a:r>
                        <a:rPr lang="es-MX" sz="1600" b="0" i="0" u="none" strike="noStrike" baseline="0" dirty="0" smtClean="0">
                          <a:solidFill>
                            <a:srgbClr val="231F20"/>
                          </a:solidFill>
                          <a:latin typeface="Times New Roman"/>
                        </a:rPr>
                        <a:t>Generalmente normal </a:t>
                      </a:r>
                    </a:p>
                    <a:p>
                      <a:pPr algn="l"/>
                      <a:endParaRPr lang="es-MX" sz="1600" b="0" i="0" u="none" strike="noStrike" baseline="0" dirty="0" smtClean="0">
                        <a:solidFill>
                          <a:srgbClr val="231F20"/>
                        </a:solidFill>
                        <a:latin typeface="Times New Roman"/>
                      </a:endParaRPr>
                    </a:p>
                    <a:p>
                      <a:pPr algn="l"/>
                      <a:r>
                        <a:rPr lang="es-MX" sz="1600" b="0" i="0" u="none" strike="noStrike" baseline="0" dirty="0" smtClean="0">
                          <a:solidFill>
                            <a:srgbClr val="231F20"/>
                          </a:solidFill>
                          <a:latin typeface="Times New Roman"/>
                        </a:rPr>
                        <a:t>En ocasiones </a:t>
                      </a:r>
                      <a:endParaRPr lang="es-MX" sz="1600" dirty="0"/>
                    </a:p>
                  </a:txBody>
                  <a:tcPr/>
                </a:tc>
                <a:tc>
                  <a:txBody>
                    <a:bodyPr/>
                    <a:lstStyle/>
                    <a:p>
                      <a:pPr algn="l"/>
                      <a:r>
                        <a:rPr lang="es-MX" sz="1600" b="0" i="0" u="none" strike="noStrike" baseline="0" dirty="0" smtClean="0">
                          <a:solidFill>
                            <a:srgbClr val="231F20"/>
                          </a:solidFill>
                          <a:latin typeface="Times New Roman"/>
                        </a:rPr>
                        <a:t>Menos marcado</a:t>
                      </a:r>
                    </a:p>
                    <a:p>
                      <a:pPr algn="l"/>
                      <a:r>
                        <a:rPr lang="es-MX" sz="1600" b="0" i="0" u="none" strike="noStrike" baseline="0" dirty="0" smtClean="0">
                          <a:solidFill>
                            <a:srgbClr val="231F20"/>
                          </a:solidFill>
                          <a:latin typeface="Times New Roman"/>
                        </a:rPr>
                        <a:t>Muy significativa</a:t>
                      </a:r>
                    </a:p>
                    <a:p>
                      <a:pPr algn="l"/>
                      <a:r>
                        <a:rPr lang="es-MX" sz="1600" b="0" i="0" u="none" strike="noStrike" baseline="0" dirty="0" smtClean="0">
                          <a:solidFill>
                            <a:srgbClr val="231F20"/>
                          </a:solidFill>
                          <a:latin typeface="Times New Roman"/>
                        </a:rPr>
                        <a:t>Facies lunar</a:t>
                      </a:r>
                    </a:p>
                    <a:p>
                      <a:pPr algn="l"/>
                      <a:r>
                        <a:rPr lang="es-MX" sz="1600" b="0" i="0" u="none" strike="noStrike" baseline="0" dirty="0" smtClean="0">
                          <a:solidFill>
                            <a:srgbClr val="231F20"/>
                          </a:solidFill>
                          <a:latin typeface="Times New Roman"/>
                        </a:rPr>
                        <a:t>Poco disminuido</a:t>
                      </a:r>
                    </a:p>
                    <a:p>
                      <a:pPr algn="l"/>
                      <a:r>
                        <a:rPr lang="es-MX" sz="1600" b="0" i="0" u="none" strike="noStrike" baseline="0" dirty="0" smtClean="0">
                          <a:solidFill>
                            <a:srgbClr val="231F20"/>
                          </a:solidFill>
                          <a:latin typeface="Times New Roman"/>
                        </a:rPr>
                        <a:t>Si, a veces intenso, que interesan tobillos y ascienden hasta los muslos</a:t>
                      </a:r>
                    </a:p>
                    <a:p>
                      <a:pPr algn="l"/>
                      <a:r>
                        <a:rPr lang="es-MX" sz="1600" b="0" i="0" u="none" strike="noStrike" baseline="0" dirty="0" smtClean="0">
                          <a:solidFill>
                            <a:srgbClr val="231F20"/>
                          </a:solidFill>
                          <a:latin typeface="Times New Roman"/>
                        </a:rPr>
                        <a:t> Disminuida</a:t>
                      </a:r>
                    </a:p>
                    <a:p>
                      <a:pPr algn="l"/>
                      <a:r>
                        <a:rPr lang="es-MX" sz="1600" b="0" i="0" u="none" strike="noStrike" baseline="0" dirty="0" err="1" smtClean="0">
                          <a:solidFill>
                            <a:srgbClr val="231F20"/>
                          </a:solidFill>
                          <a:latin typeface="Times New Roman"/>
                        </a:rPr>
                        <a:t>Despigmentado</a:t>
                      </a:r>
                      <a:r>
                        <a:rPr lang="es-MX" sz="1600" b="0" i="0" u="none" strike="noStrike" baseline="0" dirty="0" smtClean="0">
                          <a:solidFill>
                            <a:srgbClr val="231F20"/>
                          </a:solidFill>
                          <a:latin typeface="Times New Roman"/>
                        </a:rPr>
                        <a:t> (signo de la bandera)</a:t>
                      </a:r>
                    </a:p>
                    <a:p>
                      <a:pPr algn="l"/>
                      <a:r>
                        <a:rPr lang="es-MX" sz="1600" b="0" i="0" u="none" strike="noStrike" baseline="0" dirty="0" smtClean="0">
                          <a:solidFill>
                            <a:srgbClr val="231F20"/>
                          </a:solidFill>
                          <a:latin typeface="Times New Roman"/>
                        </a:rPr>
                        <a:t>Dermatosis </a:t>
                      </a:r>
                      <a:r>
                        <a:rPr lang="es-MX" sz="1600" b="0" i="0" u="none" strike="noStrike" baseline="0" dirty="0" err="1" smtClean="0">
                          <a:solidFill>
                            <a:srgbClr val="231F20"/>
                          </a:solidFill>
                          <a:latin typeface="Times New Roman"/>
                        </a:rPr>
                        <a:t>pelagroide</a:t>
                      </a:r>
                      <a:endParaRPr lang="es-MX" sz="1600" b="0" i="0" u="none" strike="noStrike" baseline="0" dirty="0" smtClean="0">
                        <a:solidFill>
                          <a:srgbClr val="231F20"/>
                        </a:solidFill>
                        <a:latin typeface="Times New Roman"/>
                      </a:endParaRPr>
                    </a:p>
                    <a:p>
                      <a:pPr algn="l"/>
                      <a:r>
                        <a:rPr lang="es-MX" sz="1600" b="0" i="0" u="none" strike="noStrike" baseline="0" dirty="0" smtClean="0">
                          <a:solidFill>
                            <a:srgbClr val="231F20"/>
                          </a:solidFill>
                          <a:latin typeface="Times New Roman"/>
                        </a:rPr>
                        <a:t>Disminuido</a:t>
                      </a:r>
                    </a:p>
                    <a:p>
                      <a:pPr algn="l"/>
                      <a:r>
                        <a:rPr lang="es-MX" sz="1600" b="0" i="0" u="none" strike="noStrike" baseline="0" dirty="0" smtClean="0">
                          <a:solidFill>
                            <a:srgbClr val="231F20"/>
                          </a:solidFill>
                          <a:latin typeface="Times New Roman"/>
                        </a:rPr>
                        <a:t>Apatía, letargo, llanto</a:t>
                      </a:r>
                    </a:p>
                    <a:p>
                      <a:pPr algn="l"/>
                      <a:r>
                        <a:rPr lang="es-MX" sz="1600" b="0" i="0" u="none" strike="noStrike" baseline="0" dirty="0" smtClean="0">
                          <a:solidFill>
                            <a:srgbClr val="231F20"/>
                          </a:solidFill>
                          <a:latin typeface="Times New Roman"/>
                        </a:rPr>
                        <a:t>Diarrea y deshidratación </a:t>
                      </a:r>
                    </a:p>
                    <a:p>
                      <a:pPr algn="l"/>
                      <a:r>
                        <a:rPr lang="es-MX" sz="1600" b="0" i="0" u="none" strike="noStrike" baseline="0" dirty="0" smtClean="0">
                          <a:solidFill>
                            <a:srgbClr val="231F20"/>
                          </a:solidFill>
                          <a:latin typeface="Times New Roman"/>
                        </a:rPr>
                        <a:t>En ocasiones</a:t>
                      </a:r>
                    </a:p>
                    <a:p>
                      <a:pPr algn="l"/>
                      <a:endParaRPr lang="es-MX" sz="1600" b="0" i="0" u="none" strike="noStrike" baseline="0" dirty="0" smtClean="0">
                        <a:solidFill>
                          <a:srgbClr val="231F20"/>
                        </a:solidFill>
                        <a:latin typeface="Times New Roman"/>
                      </a:endParaRPr>
                    </a:p>
                    <a:p>
                      <a:pPr algn="l"/>
                      <a:r>
                        <a:rPr lang="es-MX" sz="1600" b="0" i="0" u="none" strike="noStrike" baseline="0" dirty="0" smtClean="0">
                          <a:solidFill>
                            <a:srgbClr val="231F20"/>
                          </a:solidFill>
                          <a:latin typeface="Times New Roman"/>
                        </a:rPr>
                        <a:t>Hepatomegalia (esteatosis)</a:t>
                      </a:r>
                    </a:p>
                    <a:p>
                      <a:pPr algn="l"/>
                      <a:endParaRPr lang="es-MX" sz="1600" b="0" i="0" u="none" strike="noStrike" baseline="0" dirty="0" smtClean="0">
                        <a:solidFill>
                          <a:srgbClr val="231F20"/>
                        </a:solidFill>
                        <a:latin typeface="Times New Roman"/>
                      </a:endParaRPr>
                    </a:p>
                    <a:p>
                      <a:pPr algn="l"/>
                      <a:r>
                        <a:rPr lang="es-MX" sz="1600" b="0" i="0" u="none" strike="noStrike" baseline="0" dirty="0" smtClean="0">
                          <a:solidFill>
                            <a:srgbClr val="231F20"/>
                          </a:solidFill>
                          <a:latin typeface="Times New Roman"/>
                        </a:rPr>
                        <a:t>Frecuente</a:t>
                      </a:r>
                      <a:endParaRPr lang="es-MX" sz="1600" dirty="0"/>
                    </a:p>
                  </a:txBody>
                  <a:tcPr/>
                </a:tc>
              </a:tr>
            </a:tbl>
          </a:graphicData>
        </a:graphic>
      </p:graphicFrame>
    </p:spTree>
    <p:extLst>
      <p:ext uri="{BB962C8B-B14F-4D97-AF65-F5344CB8AC3E}">
        <p14:creationId xmlns:p14="http://schemas.microsoft.com/office/powerpoint/2010/main" val="2908261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309161" y="2090172"/>
            <a:ext cx="6525697" cy="1754326"/>
          </a:xfrm>
          <a:prstGeom prst="rect">
            <a:avLst/>
          </a:prstGeom>
          <a:noFill/>
        </p:spPr>
        <p:txBody>
          <a:bodyPr wrap="none" lIns="91440" tIns="45720" rIns="91440" bIns="45720">
            <a:spAutoFit/>
          </a:bodyPr>
          <a:lstStyle/>
          <a:p>
            <a:pPr algn="ctr"/>
            <a:r>
              <a:rPr lang="es-E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Bases esenciales </a:t>
            </a:r>
          </a:p>
          <a:p>
            <a:pPr algn="ctr"/>
            <a:r>
              <a:rPr lang="es-E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de la nutrición infantil</a:t>
            </a:r>
            <a:endParaRPr lang="es-E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24571845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Diagrama"/>
          <p:cNvGraphicFramePr/>
          <p:nvPr/>
        </p:nvGraphicFramePr>
        <p:xfrm>
          <a:off x="381000" y="533400"/>
          <a:ext cx="8229600" cy="53403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291" name="7 CuadroTexto"/>
          <p:cNvSpPr txBox="1">
            <a:spLocks noChangeArrowheads="1"/>
          </p:cNvSpPr>
          <p:nvPr/>
        </p:nvSpPr>
        <p:spPr bwMode="auto">
          <a:xfrm>
            <a:off x="762000" y="2214554"/>
            <a:ext cx="1295400" cy="461665"/>
          </a:xfrm>
          <a:prstGeom prst="rect">
            <a:avLst/>
          </a:prstGeom>
          <a:noFill/>
          <a:ln w="9525">
            <a:noFill/>
            <a:miter lim="800000"/>
            <a:headEnd/>
            <a:tailEnd/>
          </a:ln>
        </p:spPr>
        <p:txBody>
          <a:bodyPr wrap="square">
            <a:spAutoFit/>
          </a:bodyPr>
          <a:lstStyle/>
          <a:p>
            <a:pPr algn="ctr"/>
            <a:r>
              <a:rPr lang="es-ES" sz="2400" b="1" dirty="0"/>
              <a:t>Comer</a:t>
            </a:r>
            <a:endParaRPr lang="es-US" sz="2400" b="1" dirty="0"/>
          </a:p>
        </p:txBody>
      </p:sp>
      <p:sp>
        <p:nvSpPr>
          <p:cNvPr id="12292" name="11 CuadroTexto"/>
          <p:cNvSpPr txBox="1">
            <a:spLocks noChangeArrowheads="1"/>
          </p:cNvSpPr>
          <p:nvPr/>
        </p:nvSpPr>
        <p:spPr bwMode="auto">
          <a:xfrm>
            <a:off x="3429000" y="1716088"/>
            <a:ext cx="1752600" cy="461665"/>
          </a:xfrm>
          <a:prstGeom prst="rect">
            <a:avLst/>
          </a:prstGeom>
          <a:noFill/>
          <a:ln w="9525">
            <a:noFill/>
            <a:miter lim="800000"/>
            <a:headEnd/>
            <a:tailEnd/>
          </a:ln>
        </p:spPr>
        <p:txBody>
          <a:bodyPr>
            <a:spAutoFit/>
          </a:bodyPr>
          <a:lstStyle/>
          <a:p>
            <a:pPr algn="ctr"/>
            <a:r>
              <a:rPr lang="es-ES" sz="2400" b="1" dirty="0"/>
              <a:t>Alimentarse</a:t>
            </a:r>
            <a:endParaRPr lang="es-US" sz="2400" b="1" dirty="0"/>
          </a:p>
        </p:txBody>
      </p:sp>
      <p:sp>
        <p:nvSpPr>
          <p:cNvPr id="12293" name="12 CuadroTexto"/>
          <p:cNvSpPr txBox="1">
            <a:spLocks noChangeArrowheads="1"/>
          </p:cNvSpPr>
          <p:nvPr/>
        </p:nvSpPr>
        <p:spPr bwMode="auto">
          <a:xfrm>
            <a:off x="6400800" y="1316038"/>
            <a:ext cx="1752600" cy="461665"/>
          </a:xfrm>
          <a:prstGeom prst="rect">
            <a:avLst/>
          </a:prstGeom>
          <a:noFill/>
          <a:ln w="9525">
            <a:noFill/>
            <a:miter lim="800000"/>
            <a:headEnd/>
            <a:tailEnd/>
          </a:ln>
        </p:spPr>
        <p:txBody>
          <a:bodyPr>
            <a:spAutoFit/>
          </a:bodyPr>
          <a:lstStyle/>
          <a:p>
            <a:pPr algn="ctr"/>
            <a:r>
              <a:rPr lang="es-ES" sz="2400" b="1" dirty="0"/>
              <a:t>Nutrirse</a:t>
            </a:r>
            <a:endParaRPr lang="es-US" sz="2400" b="1" dirty="0"/>
          </a:p>
        </p:txBody>
      </p:sp>
      <p:sp>
        <p:nvSpPr>
          <p:cNvPr id="6" name="5 Rectángulo"/>
          <p:cNvSpPr/>
          <p:nvPr/>
        </p:nvSpPr>
        <p:spPr>
          <a:xfrm>
            <a:off x="642910" y="5072074"/>
            <a:ext cx="5357850" cy="1214446"/>
          </a:xfrm>
          <a:prstGeom prst="rect">
            <a:avLst/>
          </a:prstGeom>
          <a:solidFill>
            <a:schemeClr val="accent1">
              <a:lumMod val="20000"/>
              <a:lumOff val="80000"/>
            </a:schemeClr>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pitchFamily="34" charset="0"/>
                <a:cs typeface="Arial" pitchFamily="34" charset="0"/>
              </a:rPr>
              <a:t>¿</a:t>
            </a:r>
            <a:r>
              <a:rPr lang="en-US" sz="2400" b="1" dirty="0" err="1" smtClean="0">
                <a:solidFill>
                  <a:schemeClr val="tx1"/>
                </a:solidFill>
                <a:latin typeface="Arial" pitchFamily="34" charset="0"/>
                <a:cs typeface="Arial" pitchFamily="34" charset="0"/>
              </a:rPr>
              <a:t>Conocemos</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estos</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términos</a:t>
            </a:r>
            <a:r>
              <a:rPr lang="en-US" sz="2400" b="1" dirty="0" smtClean="0">
                <a:solidFill>
                  <a:schemeClr val="tx1"/>
                </a:solidFill>
                <a:latin typeface="Arial" pitchFamily="34" charset="0"/>
                <a:cs typeface="Arial" pitchFamily="34" charset="0"/>
              </a:rPr>
              <a:t>? </a:t>
            </a:r>
            <a:endParaRPr lang="es-ES_tradnl" sz="24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9716686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17 Diagrama"/>
          <p:cNvGraphicFramePr/>
          <p:nvPr/>
        </p:nvGraphicFramePr>
        <p:xfrm>
          <a:off x="381000" y="381000"/>
          <a:ext cx="8534400" cy="6172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83634681"/>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428596" y="304800"/>
          <a:ext cx="8215370" cy="6431280"/>
        </p:xfrm>
        <a:graphic>
          <a:graphicData uri="http://schemas.openxmlformats.org/drawingml/2006/table">
            <a:tbl>
              <a:tblPr firstRow="1" bandRow="1">
                <a:tableStyleId>{3B4B98B0-60AC-42C2-AFA5-B58CD77FA1E5}</a:tableStyleId>
              </a:tblPr>
              <a:tblGrid>
                <a:gridCol w="1518808"/>
                <a:gridCol w="6696562"/>
              </a:tblGrid>
              <a:tr h="368251">
                <a:tc gridSpan="2">
                  <a:txBody>
                    <a:bodyPr/>
                    <a:lstStyle/>
                    <a:p>
                      <a:pPr algn="ctr"/>
                      <a:r>
                        <a:rPr lang="es-ES" sz="2000" dirty="0" smtClean="0">
                          <a:latin typeface="Arial" pitchFamily="34" charset="0"/>
                          <a:cs typeface="Arial" pitchFamily="34" charset="0"/>
                        </a:rPr>
                        <a:t>Dieta</a:t>
                      </a:r>
                      <a:r>
                        <a:rPr lang="es-ES" sz="2000" baseline="0" dirty="0" smtClean="0">
                          <a:latin typeface="Arial" pitchFamily="34" charset="0"/>
                          <a:cs typeface="Arial" pitchFamily="34" charset="0"/>
                        </a:rPr>
                        <a:t> Balanceada (Saludable) </a:t>
                      </a:r>
                      <a:endParaRPr lang="es-US" sz="2000" dirty="0">
                        <a:latin typeface="Arial" pitchFamily="34" charset="0"/>
                        <a:cs typeface="Arial" pitchFamily="34" charset="0"/>
                      </a:endParaRPr>
                    </a:p>
                  </a:txBody>
                  <a:tcPr>
                    <a:solidFill>
                      <a:schemeClr val="tx2">
                        <a:lumMod val="20000"/>
                        <a:lumOff val="80000"/>
                      </a:schemeClr>
                    </a:solidFill>
                  </a:tcPr>
                </a:tc>
                <a:tc hMerge="1">
                  <a:txBody>
                    <a:bodyPr/>
                    <a:lstStyle/>
                    <a:p>
                      <a:endParaRPr lang="es-US"/>
                    </a:p>
                  </a:txBody>
                  <a:tcPr/>
                </a:tc>
              </a:tr>
              <a:tr h="656251">
                <a:tc>
                  <a:txBody>
                    <a:bodyPr/>
                    <a:lstStyle/>
                    <a:p>
                      <a:pPr algn="just"/>
                      <a:r>
                        <a:rPr lang="es-ES" sz="2000" dirty="0" smtClean="0">
                          <a:latin typeface="Arial" pitchFamily="34" charset="0"/>
                          <a:cs typeface="Arial" pitchFamily="34" charset="0"/>
                        </a:rPr>
                        <a:t>Suficiente </a:t>
                      </a:r>
                      <a:endParaRPr lang="es-US" sz="2000" b="1" dirty="0">
                        <a:latin typeface="Arial" pitchFamily="34" charset="0"/>
                        <a:cs typeface="Arial"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2000" dirty="0" smtClean="0">
                          <a:latin typeface="Arial" pitchFamily="34" charset="0"/>
                          <a:cs typeface="Arial" pitchFamily="34" charset="0"/>
                        </a:rPr>
                        <a:t>Significa que las cantidades de alimentos que suministre la dieta</a:t>
                      </a:r>
                      <a:r>
                        <a:rPr lang="es-ES" sz="2000" baseline="0" dirty="0" smtClean="0">
                          <a:latin typeface="Arial" pitchFamily="34" charset="0"/>
                          <a:cs typeface="Arial" pitchFamily="34" charset="0"/>
                        </a:rPr>
                        <a:t> deben producir saciedad.</a:t>
                      </a:r>
                      <a:endParaRPr lang="es-US" sz="2000" dirty="0" smtClean="0">
                        <a:latin typeface="Arial" pitchFamily="34" charset="0"/>
                        <a:cs typeface="Arial" pitchFamily="34" charset="0"/>
                      </a:endParaRPr>
                    </a:p>
                  </a:txBody>
                  <a:tcPr/>
                </a:tc>
              </a:tr>
              <a:tr h="934790">
                <a:tc>
                  <a:txBody>
                    <a:bodyPr/>
                    <a:lstStyle/>
                    <a:p>
                      <a:pPr algn="just"/>
                      <a:r>
                        <a:rPr lang="es-ES" sz="2000" dirty="0" smtClean="0">
                          <a:latin typeface="Arial" pitchFamily="34" charset="0"/>
                          <a:cs typeface="Arial" pitchFamily="34" charset="0"/>
                        </a:rPr>
                        <a:t>Variada</a:t>
                      </a:r>
                      <a:r>
                        <a:rPr lang="es-ES" sz="2000" baseline="0" dirty="0" smtClean="0">
                          <a:latin typeface="Arial" pitchFamily="34" charset="0"/>
                          <a:cs typeface="Arial" pitchFamily="34" charset="0"/>
                        </a:rPr>
                        <a:t> </a:t>
                      </a:r>
                      <a:endParaRPr lang="es-US" sz="2000" b="1" dirty="0">
                        <a:latin typeface="Arial" pitchFamily="34" charset="0"/>
                        <a:cs typeface="Arial"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2000" dirty="0" smtClean="0">
                          <a:latin typeface="Arial" pitchFamily="34" charset="0"/>
                          <a:cs typeface="Arial" pitchFamily="34" charset="0"/>
                        </a:rPr>
                        <a:t>Incluye diferentes alimentos en cada comida, y que un mismo alimento sea preparado de diversos formas a través de distintas técnicas culinarias.  </a:t>
                      </a:r>
                      <a:endParaRPr lang="es-US" sz="2000" dirty="0" smtClean="0">
                        <a:latin typeface="Arial" pitchFamily="34" charset="0"/>
                        <a:cs typeface="Arial" pitchFamily="34" charset="0"/>
                      </a:endParaRPr>
                    </a:p>
                  </a:txBody>
                  <a:tcPr/>
                </a:tc>
              </a:tr>
              <a:tr h="651520">
                <a:tc>
                  <a:txBody>
                    <a:bodyPr/>
                    <a:lstStyle/>
                    <a:p>
                      <a:pPr algn="just"/>
                      <a:r>
                        <a:rPr lang="es-ES" sz="2000" dirty="0" smtClean="0">
                          <a:latin typeface="Arial" pitchFamily="34" charset="0"/>
                          <a:cs typeface="Arial" pitchFamily="34" charset="0"/>
                        </a:rPr>
                        <a:t>Completa </a:t>
                      </a:r>
                      <a:endParaRPr lang="es-US" sz="2000" b="1" dirty="0">
                        <a:latin typeface="Arial" pitchFamily="34" charset="0"/>
                        <a:cs typeface="Arial"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2000" dirty="0" smtClean="0">
                          <a:latin typeface="Arial" pitchFamily="34" charset="0"/>
                          <a:cs typeface="Arial" pitchFamily="34" charset="0"/>
                        </a:rPr>
                        <a:t>Es aquella que contiene nutrientes necesarios para</a:t>
                      </a:r>
                      <a:r>
                        <a:rPr lang="es-ES" sz="2000" baseline="0" dirty="0" smtClean="0">
                          <a:latin typeface="Arial" pitchFamily="34" charset="0"/>
                          <a:cs typeface="Arial" pitchFamily="34" charset="0"/>
                        </a:rPr>
                        <a:t> el buen funcionamiento del organismo</a:t>
                      </a:r>
                      <a:endParaRPr lang="es-US" sz="2000" dirty="0" smtClean="0">
                        <a:latin typeface="Arial" pitchFamily="34" charset="0"/>
                        <a:cs typeface="Arial" pitchFamily="34" charset="0"/>
                      </a:endParaRPr>
                    </a:p>
                  </a:txBody>
                  <a:tcPr/>
                </a:tc>
              </a:tr>
              <a:tr h="1501329">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2000" dirty="0" smtClean="0">
                          <a:latin typeface="Arial" pitchFamily="34" charset="0"/>
                          <a:cs typeface="Arial" pitchFamily="34" charset="0"/>
                        </a:rPr>
                        <a:t>Armónica -Equilibrada</a:t>
                      </a:r>
                      <a:endParaRPr lang="es-US" sz="2000" dirty="0" smtClean="0">
                        <a:latin typeface="Arial" pitchFamily="34" charset="0"/>
                        <a:cs typeface="Arial" pitchFamily="34" charset="0"/>
                      </a:endParaRPr>
                    </a:p>
                    <a:p>
                      <a:pPr algn="just"/>
                      <a:endParaRPr lang="es-US" sz="2000" b="1" dirty="0">
                        <a:latin typeface="Arial" pitchFamily="34" charset="0"/>
                        <a:cs typeface="Arial"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2000" dirty="0" smtClean="0">
                          <a:latin typeface="Arial" pitchFamily="34" charset="0"/>
                          <a:cs typeface="Arial" pitchFamily="34" charset="0"/>
                        </a:rPr>
                        <a:t>Los nutrientes responsables</a:t>
                      </a:r>
                      <a:r>
                        <a:rPr lang="es-ES" sz="2000" baseline="0" dirty="0" smtClean="0">
                          <a:latin typeface="Arial" pitchFamily="34" charset="0"/>
                          <a:cs typeface="Arial" pitchFamily="34" charset="0"/>
                        </a:rPr>
                        <a:t> del aporte de energía deben mantener el equilibrio. Debe corresponderse con el recomendado.</a:t>
                      </a:r>
                    </a:p>
                    <a:p>
                      <a:pPr marL="0" marR="0" indent="0" algn="just" defTabSz="914400" rtl="0" eaLnBrk="1" fontAlgn="auto" latinLnBrk="0" hangingPunct="1">
                        <a:lnSpc>
                          <a:spcPct val="100000"/>
                        </a:lnSpc>
                        <a:spcBef>
                          <a:spcPts val="0"/>
                        </a:spcBef>
                        <a:spcAft>
                          <a:spcPts val="0"/>
                        </a:spcAft>
                        <a:buClrTx/>
                        <a:buSzTx/>
                        <a:buFontTx/>
                        <a:buNone/>
                        <a:tabLst/>
                        <a:defRPr/>
                      </a:pPr>
                      <a:r>
                        <a:rPr lang="es-ES" sz="2000" dirty="0" smtClean="0">
                          <a:latin typeface="Arial" pitchFamily="34" charset="0"/>
                          <a:cs typeface="Arial" pitchFamily="34" charset="0"/>
                        </a:rPr>
                        <a:t>Proteínas 10-15%   Grasas 15-30%   Carbohidratos 55-75%</a:t>
                      </a:r>
                      <a:endParaRPr lang="es-US" sz="2000" dirty="0" smtClean="0">
                        <a:latin typeface="Arial" pitchFamily="34" charset="0"/>
                        <a:cs typeface="Arial" pitchFamily="34" charset="0"/>
                      </a:endParaRPr>
                    </a:p>
                  </a:txBody>
                  <a:tcPr/>
                </a:tc>
              </a:tr>
              <a:tr h="934790">
                <a:tc>
                  <a:txBody>
                    <a:bodyPr/>
                    <a:lstStyle/>
                    <a:p>
                      <a:pPr algn="just"/>
                      <a:r>
                        <a:rPr lang="es-ES" sz="2000" dirty="0" smtClean="0">
                          <a:latin typeface="Arial" pitchFamily="34" charset="0"/>
                          <a:cs typeface="Arial" pitchFamily="34" charset="0"/>
                        </a:rPr>
                        <a:t>Adecuada</a:t>
                      </a:r>
                      <a:endParaRPr lang="es-US" sz="2000" b="1" dirty="0">
                        <a:latin typeface="Arial" pitchFamily="34" charset="0"/>
                        <a:cs typeface="Arial" pitchFamily="34" charset="0"/>
                      </a:endParaRPr>
                    </a:p>
                  </a:txBody>
                  <a:tcPr/>
                </a:tc>
                <a:tc>
                  <a:txBody>
                    <a:bodyPr/>
                    <a:lstStyle/>
                    <a:p>
                      <a:pPr algn="just"/>
                      <a:r>
                        <a:rPr lang="es-ES" sz="2000" dirty="0" smtClean="0">
                          <a:latin typeface="Arial" pitchFamily="34" charset="0"/>
                          <a:cs typeface="Arial" pitchFamily="34" charset="0"/>
                        </a:rPr>
                        <a:t>Debe considerar sexo, edad, actividad física y estado fisiológico del individuo</a:t>
                      </a:r>
                      <a:r>
                        <a:rPr lang="es-ES" sz="2000" baseline="0" dirty="0" smtClean="0">
                          <a:latin typeface="Arial" pitchFamily="34" charset="0"/>
                          <a:cs typeface="Arial" pitchFamily="34" charset="0"/>
                        </a:rPr>
                        <a:t> de acuerdo a los requerimientos nutricionales.</a:t>
                      </a:r>
                      <a:endParaRPr lang="es-US" sz="2000" dirty="0">
                        <a:latin typeface="Arial" pitchFamily="34" charset="0"/>
                        <a:cs typeface="Arial" pitchFamily="34" charset="0"/>
                      </a:endParaRPr>
                    </a:p>
                  </a:txBody>
                  <a:tcPr/>
                </a:tc>
              </a:tr>
              <a:tr h="934790">
                <a:tc>
                  <a:txBody>
                    <a:bodyPr/>
                    <a:lstStyle/>
                    <a:p>
                      <a:pPr algn="just"/>
                      <a:r>
                        <a:rPr lang="es-ES" sz="2000" dirty="0" smtClean="0">
                          <a:latin typeface="Arial" pitchFamily="34" charset="0"/>
                          <a:cs typeface="Arial" pitchFamily="34" charset="0"/>
                        </a:rPr>
                        <a:t>Inocua</a:t>
                      </a:r>
                      <a:endParaRPr lang="es-US" sz="2000" b="1" dirty="0">
                        <a:latin typeface="Arial" pitchFamily="34" charset="0"/>
                        <a:cs typeface="Arial" pitchFamily="34" charset="0"/>
                      </a:endParaRPr>
                    </a:p>
                  </a:txBody>
                  <a:tcPr/>
                </a:tc>
                <a:tc>
                  <a:txBody>
                    <a:bodyPr/>
                    <a:lstStyle/>
                    <a:p>
                      <a:pPr algn="just"/>
                      <a:r>
                        <a:rPr lang="es-ES" sz="2000" dirty="0" smtClean="0">
                          <a:latin typeface="Arial" pitchFamily="34" charset="0"/>
                          <a:cs typeface="Arial" pitchFamily="34" charset="0"/>
                        </a:rPr>
                        <a:t>Es la dieta cuyo consumo habitual no implica riesgos para la salud.</a:t>
                      </a:r>
                      <a:r>
                        <a:rPr lang="es-ES" sz="2000" baseline="0" dirty="0" smtClean="0">
                          <a:latin typeface="Arial" pitchFamily="34" charset="0"/>
                          <a:cs typeface="Arial" pitchFamily="34" charset="0"/>
                        </a:rPr>
                        <a:t> (E</a:t>
                      </a:r>
                      <a:r>
                        <a:rPr lang="es-ES" sz="2000" dirty="0" smtClean="0">
                          <a:latin typeface="Arial" pitchFamily="34" charset="0"/>
                          <a:cs typeface="Arial" pitchFamily="34" charset="0"/>
                        </a:rPr>
                        <a:t>xenta de microorganismos patógenos, tóxicos y contaminantes).</a:t>
                      </a:r>
                      <a:endParaRPr lang="es-US" sz="2000" dirty="0">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val="8235371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71500" y="928688"/>
            <a:ext cx="8001000" cy="492125"/>
          </a:xfrm>
          <a:prstGeom prst="rect">
            <a:avLst/>
          </a:prstGeom>
          <a:solidFill>
            <a:schemeClr val="tx2">
              <a:lumMod val="20000"/>
              <a:lumOff val="80000"/>
            </a:schemeClr>
          </a:solidFill>
          <a:ln w="57150">
            <a:solidFill>
              <a:schemeClr val="tx1"/>
            </a:solidFill>
          </a:ln>
        </p:spPr>
        <p:txBody>
          <a:bodyPr>
            <a:spAutoFit/>
          </a:bodyPr>
          <a:lstStyle/>
          <a:p>
            <a:pPr algn="ctr">
              <a:defRPr/>
            </a:pPr>
            <a:r>
              <a:rPr lang="es-ES" sz="2600" b="1" dirty="0">
                <a:latin typeface="Arial" pitchFamily="34" charset="0"/>
                <a:cs typeface="Arial" pitchFamily="34" charset="0"/>
              </a:rPr>
              <a:t>Clasificación en Grupos Básicos de Alimentos</a:t>
            </a:r>
          </a:p>
        </p:txBody>
      </p:sp>
      <p:graphicFrame>
        <p:nvGraphicFramePr>
          <p:cNvPr id="4" name="3 Tabla"/>
          <p:cNvGraphicFramePr>
            <a:graphicFrameLocks noGrp="1"/>
          </p:cNvGraphicFramePr>
          <p:nvPr/>
        </p:nvGraphicFramePr>
        <p:xfrm>
          <a:off x="714375" y="1928813"/>
          <a:ext cx="7786742" cy="4053840"/>
        </p:xfrm>
        <a:graphic>
          <a:graphicData uri="http://schemas.openxmlformats.org/drawingml/2006/table">
            <a:tbl>
              <a:tblPr firstRow="1" bandRow="1">
                <a:tableStyleId>{72833802-FEF1-4C79-8D5D-14CF1EAF98D9}</a:tableStyleId>
              </a:tblPr>
              <a:tblGrid>
                <a:gridCol w="2857520"/>
                <a:gridCol w="2857520"/>
                <a:gridCol w="2071702"/>
              </a:tblGrid>
              <a:tr h="370840">
                <a:tc>
                  <a:txBody>
                    <a:bodyPr/>
                    <a:lstStyle/>
                    <a:p>
                      <a:pPr algn="ctr"/>
                      <a:r>
                        <a:rPr lang="es-ES" sz="2000" b="1" dirty="0" smtClean="0">
                          <a:solidFill>
                            <a:schemeClr val="tx1"/>
                          </a:solidFill>
                        </a:rPr>
                        <a:t>GBA</a:t>
                      </a:r>
                      <a:endParaRPr lang="es-ES" sz="2000" b="1" dirty="0">
                        <a:solidFill>
                          <a:schemeClr val="tx1"/>
                        </a:solidFill>
                      </a:endParaRPr>
                    </a:p>
                  </a:txBody>
                  <a:tcPr/>
                </a:tc>
                <a:tc>
                  <a:txBody>
                    <a:bodyPr/>
                    <a:lstStyle/>
                    <a:p>
                      <a:pPr algn="ctr"/>
                      <a:r>
                        <a:rPr lang="es-ES" sz="2000" dirty="0" smtClean="0">
                          <a:solidFill>
                            <a:schemeClr val="tx1"/>
                          </a:solidFill>
                        </a:rPr>
                        <a:t>Alimentos </a:t>
                      </a:r>
                      <a:endParaRPr lang="es-ES" sz="2000" dirty="0">
                        <a:solidFill>
                          <a:schemeClr val="tx1"/>
                        </a:solidFill>
                      </a:endParaRPr>
                    </a:p>
                  </a:txBody>
                  <a:tcPr>
                    <a:solidFill>
                      <a:schemeClr val="tx2">
                        <a:lumMod val="20000"/>
                        <a:lumOff val="80000"/>
                      </a:schemeClr>
                    </a:solidFill>
                  </a:tcPr>
                </a:tc>
                <a:tc>
                  <a:txBody>
                    <a:bodyPr/>
                    <a:lstStyle/>
                    <a:p>
                      <a:pPr algn="ctr"/>
                      <a:r>
                        <a:rPr lang="es-ES" sz="2000" dirty="0" smtClean="0">
                          <a:solidFill>
                            <a:schemeClr val="tx1"/>
                          </a:solidFill>
                        </a:rPr>
                        <a:t>Fuente de…</a:t>
                      </a:r>
                      <a:endParaRPr lang="es-ES" sz="2000" dirty="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800" b="1" dirty="0" smtClean="0"/>
                        <a:t>Grupo I</a:t>
                      </a:r>
                      <a:r>
                        <a:rPr lang="es-ES" sz="1400" dirty="0" smtClean="0"/>
                        <a:t>: Cereales y viandas.</a:t>
                      </a:r>
                      <a:endParaRPr lang="es-ES" sz="1400" dirty="0"/>
                    </a:p>
                  </a:txBody>
                  <a:tcPr>
                    <a:solidFill>
                      <a:srgbClr val="FFC000"/>
                    </a:solidFill>
                  </a:tcPr>
                </a:tc>
                <a:tc>
                  <a:txBody>
                    <a:bodyPr/>
                    <a:lstStyle/>
                    <a:p>
                      <a:r>
                        <a:rPr lang="es-ES" sz="1400" dirty="0" smtClean="0"/>
                        <a:t>Arroz, maíz, pan, pastas,</a:t>
                      </a:r>
                      <a:r>
                        <a:rPr lang="es-ES" sz="1400" baseline="0" dirty="0" smtClean="0"/>
                        <a:t> boniato, papa, malanga, yuca…</a:t>
                      </a:r>
                      <a:endParaRPr lang="es-ES" sz="1400" dirty="0"/>
                    </a:p>
                  </a:txBody>
                  <a:tcPr>
                    <a:solidFill>
                      <a:schemeClr val="tx2">
                        <a:lumMod val="20000"/>
                        <a:lumOff val="80000"/>
                      </a:schemeClr>
                    </a:solidFill>
                  </a:tcPr>
                </a:tc>
                <a:tc>
                  <a:txBody>
                    <a:bodyPr/>
                    <a:lstStyle/>
                    <a:p>
                      <a:r>
                        <a:rPr lang="es-ES" sz="1400" dirty="0" smtClean="0"/>
                        <a:t>Energía, carbohidratos complejos.</a:t>
                      </a:r>
                      <a:endParaRPr lang="es-ES" sz="1400" dirty="0"/>
                    </a:p>
                  </a:txBody>
                  <a:tcPr>
                    <a:solidFill>
                      <a:srgbClr val="92D050"/>
                    </a:solidFill>
                  </a:tcPr>
                </a:tc>
              </a:tr>
              <a:tr h="370840">
                <a:tc>
                  <a:txBody>
                    <a:bodyPr/>
                    <a:lstStyle/>
                    <a:p>
                      <a:r>
                        <a:rPr lang="es-ES" sz="1800" b="1" dirty="0" smtClean="0"/>
                        <a:t>Grupo II</a:t>
                      </a:r>
                      <a:r>
                        <a:rPr lang="es-ES" sz="1800" dirty="0" smtClean="0"/>
                        <a:t>: </a:t>
                      </a:r>
                      <a:r>
                        <a:rPr lang="es-ES" sz="1400" dirty="0" smtClean="0"/>
                        <a:t>Vegetales.</a:t>
                      </a:r>
                      <a:endParaRPr lang="es-ES" sz="1400" dirty="0"/>
                    </a:p>
                  </a:txBody>
                  <a:tcPr>
                    <a:solidFill>
                      <a:srgbClr val="FFC000"/>
                    </a:solidFill>
                  </a:tcPr>
                </a:tc>
                <a:tc>
                  <a:txBody>
                    <a:bodyPr/>
                    <a:lstStyle/>
                    <a:p>
                      <a:r>
                        <a:rPr lang="es-ES" sz="1400" dirty="0" smtClean="0"/>
                        <a:t>Tomate, lechuga, col, pepino,  espinaca, calabaza…</a:t>
                      </a:r>
                      <a:endParaRPr lang="es-ES" sz="1400" dirty="0"/>
                    </a:p>
                  </a:txBody>
                  <a:tcPr>
                    <a:solidFill>
                      <a:schemeClr val="tx2">
                        <a:lumMod val="20000"/>
                        <a:lumOff val="80000"/>
                      </a:schemeClr>
                    </a:solidFill>
                  </a:tcPr>
                </a:tc>
                <a:tc>
                  <a:txBody>
                    <a:bodyPr/>
                    <a:lstStyle/>
                    <a:p>
                      <a:r>
                        <a:rPr lang="es-ES" sz="1400" dirty="0" smtClean="0"/>
                        <a:t>Vitaminas, minerales, fibra</a:t>
                      </a:r>
                      <a:r>
                        <a:rPr lang="es-ES" sz="1400" baseline="0" dirty="0" smtClean="0"/>
                        <a:t> dietética.</a:t>
                      </a:r>
                      <a:endParaRPr lang="es-ES" sz="1400" dirty="0"/>
                    </a:p>
                  </a:txBody>
                  <a:tcPr>
                    <a:solidFill>
                      <a:srgbClr val="92D050"/>
                    </a:solidFill>
                  </a:tcPr>
                </a:tc>
              </a:tr>
              <a:tr h="370840">
                <a:tc>
                  <a:txBody>
                    <a:bodyPr/>
                    <a:lstStyle/>
                    <a:p>
                      <a:r>
                        <a:rPr lang="es-ES" sz="1600" b="1" dirty="0" smtClean="0"/>
                        <a:t>Grupo III</a:t>
                      </a:r>
                      <a:r>
                        <a:rPr lang="es-ES" sz="1400" dirty="0" smtClean="0"/>
                        <a:t>: Frutas.</a:t>
                      </a:r>
                      <a:endParaRPr lang="es-ES" sz="1400" dirty="0"/>
                    </a:p>
                  </a:txBody>
                  <a:tcPr>
                    <a:solidFill>
                      <a:srgbClr val="FFC000"/>
                    </a:solidFill>
                  </a:tcPr>
                </a:tc>
                <a:tc>
                  <a:txBody>
                    <a:bodyPr/>
                    <a:lstStyle/>
                    <a:p>
                      <a:r>
                        <a:rPr lang="es-ES" sz="1400" dirty="0" smtClean="0"/>
                        <a:t>Naranja, plátano, piña, mango, melón, guayaba…</a:t>
                      </a:r>
                      <a:endParaRPr lang="es-ES" sz="1400" dirty="0"/>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400" dirty="0" smtClean="0"/>
                        <a:t>Vitaminas, minerales, fibra</a:t>
                      </a:r>
                      <a:r>
                        <a:rPr lang="es-ES" sz="1400" baseline="0" dirty="0" smtClean="0"/>
                        <a:t> dietética.</a:t>
                      </a:r>
                      <a:endParaRPr lang="es-ES" sz="1400" dirty="0" smtClean="0"/>
                    </a:p>
                  </a:txBody>
                  <a:tcPr>
                    <a:solidFill>
                      <a:srgbClr val="92D050"/>
                    </a:solidFill>
                  </a:tcPr>
                </a:tc>
              </a:tr>
              <a:tr h="370840">
                <a:tc>
                  <a:txBody>
                    <a:bodyPr/>
                    <a:lstStyle/>
                    <a:p>
                      <a:r>
                        <a:rPr lang="es-ES" sz="1600" b="1" dirty="0" smtClean="0"/>
                        <a:t>Grupo</a:t>
                      </a:r>
                      <a:r>
                        <a:rPr lang="es-ES" sz="1600" b="1" baseline="0" dirty="0" smtClean="0"/>
                        <a:t> IV</a:t>
                      </a:r>
                      <a:r>
                        <a:rPr lang="es-ES" sz="1400" baseline="0" dirty="0" smtClean="0"/>
                        <a:t>: Carnes, aves, pescados, huevos  y leguminosas.</a:t>
                      </a:r>
                      <a:endParaRPr lang="es-ES" sz="1400" dirty="0"/>
                    </a:p>
                  </a:txBody>
                  <a:tcPr>
                    <a:solidFill>
                      <a:srgbClr val="FFC000"/>
                    </a:solidFill>
                  </a:tcPr>
                </a:tc>
                <a:tc>
                  <a:txBody>
                    <a:bodyPr/>
                    <a:lstStyle/>
                    <a:p>
                      <a:r>
                        <a:rPr lang="es-ES" sz="1400" dirty="0" smtClean="0"/>
                        <a:t>Cerdo, pollo, pescados, mariscos, huevo de gallina, frijoles…</a:t>
                      </a:r>
                      <a:endParaRPr lang="es-ES" sz="1400" dirty="0"/>
                    </a:p>
                  </a:txBody>
                  <a:tcPr>
                    <a:solidFill>
                      <a:schemeClr val="tx2">
                        <a:lumMod val="20000"/>
                        <a:lumOff val="80000"/>
                      </a:schemeClr>
                    </a:solidFill>
                  </a:tcPr>
                </a:tc>
                <a:tc>
                  <a:txBody>
                    <a:bodyPr/>
                    <a:lstStyle/>
                    <a:p>
                      <a:r>
                        <a:rPr lang="es-ES" sz="1400" dirty="0" smtClean="0"/>
                        <a:t>Proteínas, hierro.</a:t>
                      </a:r>
                      <a:endParaRPr lang="es-ES" sz="1400" dirty="0"/>
                    </a:p>
                  </a:txBody>
                  <a:tcPr>
                    <a:solidFill>
                      <a:srgbClr val="92D050"/>
                    </a:solidFill>
                  </a:tcPr>
                </a:tc>
              </a:tr>
              <a:tr h="370840">
                <a:tc>
                  <a:txBody>
                    <a:bodyPr/>
                    <a:lstStyle/>
                    <a:p>
                      <a:r>
                        <a:rPr lang="es-ES" sz="1600" b="1" dirty="0" smtClean="0"/>
                        <a:t>Grupo V</a:t>
                      </a:r>
                      <a:r>
                        <a:rPr lang="es-ES" sz="1400" dirty="0" smtClean="0"/>
                        <a:t>:</a:t>
                      </a:r>
                      <a:r>
                        <a:rPr lang="es-ES" sz="1400" baseline="0" dirty="0" smtClean="0"/>
                        <a:t> Leche, yogurt y quesos.</a:t>
                      </a:r>
                      <a:endParaRPr lang="es-ES" sz="1400" dirty="0"/>
                    </a:p>
                  </a:txBody>
                  <a:tcPr>
                    <a:solidFill>
                      <a:srgbClr val="FFC000"/>
                    </a:solidFill>
                  </a:tcPr>
                </a:tc>
                <a:tc>
                  <a:txBody>
                    <a:bodyPr/>
                    <a:lstStyle/>
                    <a:p>
                      <a:r>
                        <a:rPr lang="es-ES" sz="1400" dirty="0" smtClean="0"/>
                        <a:t>Leche en polvo, yogurt natural,  queso blanco, queso fundido… </a:t>
                      </a:r>
                      <a:endParaRPr lang="es-ES" sz="1400" dirty="0"/>
                    </a:p>
                  </a:txBody>
                  <a:tcPr>
                    <a:solidFill>
                      <a:schemeClr val="tx2">
                        <a:lumMod val="20000"/>
                        <a:lumOff val="80000"/>
                      </a:schemeClr>
                    </a:solidFill>
                  </a:tcPr>
                </a:tc>
                <a:tc>
                  <a:txBody>
                    <a:bodyPr/>
                    <a:lstStyle/>
                    <a:p>
                      <a:r>
                        <a:rPr lang="es-ES" sz="1400" dirty="0" smtClean="0"/>
                        <a:t>Proteínas, calcio.</a:t>
                      </a:r>
                      <a:endParaRPr lang="es-ES" sz="1400" dirty="0"/>
                    </a:p>
                  </a:txBody>
                  <a:tcPr>
                    <a:solidFill>
                      <a:srgbClr val="92D050"/>
                    </a:solidFill>
                  </a:tcPr>
                </a:tc>
              </a:tr>
              <a:tr h="370840">
                <a:tc>
                  <a:txBody>
                    <a:bodyPr/>
                    <a:lstStyle/>
                    <a:p>
                      <a:r>
                        <a:rPr lang="es-ES" sz="1600" b="1" dirty="0" smtClean="0"/>
                        <a:t>Grupo VI</a:t>
                      </a:r>
                      <a:r>
                        <a:rPr lang="es-ES" sz="1400" dirty="0" smtClean="0"/>
                        <a:t>: Grasas.</a:t>
                      </a:r>
                      <a:endParaRPr lang="es-ES" sz="1400" dirty="0"/>
                    </a:p>
                  </a:txBody>
                  <a:tcPr>
                    <a:solidFill>
                      <a:srgbClr val="FFC000"/>
                    </a:solidFill>
                  </a:tcPr>
                </a:tc>
                <a:tc>
                  <a:txBody>
                    <a:bodyPr/>
                    <a:lstStyle/>
                    <a:p>
                      <a:r>
                        <a:rPr lang="es-ES" sz="1400" dirty="0" smtClean="0"/>
                        <a:t>Aceites, mantecas, mantequilla, queso crema, aguacate…</a:t>
                      </a:r>
                      <a:endParaRPr lang="es-ES" sz="1400" dirty="0"/>
                    </a:p>
                  </a:txBody>
                  <a:tcPr>
                    <a:solidFill>
                      <a:schemeClr val="tx2">
                        <a:lumMod val="20000"/>
                        <a:lumOff val="80000"/>
                      </a:schemeClr>
                    </a:solidFill>
                  </a:tcPr>
                </a:tc>
                <a:tc>
                  <a:txBody>
                    <a:bodyPr/>
                    <a:lstStyle/>
                    <a:p>
                      <a:r>
                        <a:rPr lang="es-ES" sz="1400" dirty="0" smtClean="0"/>
                        <a:t>Energía, grasas.</a:t>
                      </a:r>
                      <a:endParaRPr lang="es-ES" sz="1400" dirty="0"/>
                    </a:p>
                  </a:txBody>
                  <a:tcPr>
                    <a:solidFill>
                      <a:srgbClr val="92D050"/>
                    </a:solidFill>
                  </a:tcPr>
                </a:tc>
              </a:tr>
              <a:tr h="370840">
                <a:tc>
                  <a:txBody>
                    <a:bodyPr/>
                    <a:lstStyle/>
                    <a:p>
                      <a:r>
                        <a:rPr lang="es-ES" sz="1600" b="1" dirty="0" smtClean="0"/>
                        <a:t>Grupo VII</a:t>
                      </a:r>
                      <a:r>
                        <a:rPr lang="es-ES" sz="1400" dirty="0" smtClean="0"/>
                        <a:t>: Azúcar y dulces</a:t>
                      </a:r>
                      <a:endParaRPr lang="es-ES" sz="1400" dirty="0"/>
                    </a:p>
                  </a:txBody>
                  <a:tcPr>
                    <a:solidFill>
                      <a:srgbClr val="FFC000"/>
                    </a:solidFill>
                  </a:tcPr>
                </a:tc>
                <a:tc>
                  <a:txBody>
                    <a:bodyPr/>
                    <a:lstStyle/>
                    <a:p>
                      <a:r>
                        <a:rPr lang="es-ES" sz="1400" dirty="0" smtClean="0"/>
                        <a:t>Azúcar, miel, caramelos, chocolates, dulces caseros….</a:t>
                      </a:r>
                      <a:endParaRPr lang="es-ES" sz="1400" dirty="0"/>
                    </a:p>
                  </a:txBody>
                  <a:tcPr>
                    <a:solidFill>
                      <a:schemeClr val="tx2">
                        <a:lumMod val="20000"/>
                        <a:lumOff val="80000"/>
                      </a:schemeClr>
                    </a:solidFill>
                  </a:tcPr>
                </a:tc>
                <a:tc>
                  <a:txBody>
                    <a:bodyPr/>
                    <a:lstStyle/>
                    <a:p>
                      <a:r>
                        <a:rPr lang="es-ES" sz="1400" dirty="0" smtClean="0"/>
                        <a:t>Energía, carbohidratos</a:t>
                      </a:r>
                      <a:r>
                        <a:rPr lang="es-ES" sz="1400" baseline="0" dirty="0" smtClean="0"/>
                        <a:t> simples.</a:t>
                      </a:r>
                      <a:endParaRPr lang="es-ES" sz="1400" dirty="0"/>
                    </a:p>
                  </a:txBody>
                  <a:tcPr>
                    <a:solidFill>
                      <a:srgbClr val="92D050"/>
                    </a:solidFill>
                  </a:tcPr>
                </a:tc>
              </a:tr>
            </a:tbl>
          </a:graphicData>
        </a:graphic>
      </p:graphicFrame>
    </p:spTree>
    <p:extLst>
      <p:ext uri="{BB962C8B-B14F-4D97-AF65-F5344CB8AC3E}">
        <p14:creationId xmlns:p14="http://schemas.microsoft.com/office/powerpoint/2010/main" val="382810688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395288" y="950913"/>
            <a:ext cx="8389937" cy="461665"/>
          </a:xfrm>
          <a:prstGeom prst="rect">
            <a:avLst/>
          </a:prstGeom>
          <a:solidFill>
            <a:schemeClr val="tx2">
              <a:lumMod val="20000"/>
              <a:lumOff val="80000"/>
            </a:schemeClr>
          </a:solidFill>
          <a:ln w="38100">
            <a:solidFill>
              <a:schemeClr val="tx1"/>
            </a:solidFill>
            <a:miter lim="800000"/>
            <a:headEnd/>
            <a:tailEnd/>
          </a:ln>
        </p:spPr>
        <p:txBody>
          <a:bodyPr anchor="ctr">
            <a:spAutoFit/>
          </a:bodyPr>
          <a:lstStyle/>
          <a:p>
            <a:pPr algn="ctr" fontAlgn="auto">
              <a:spcBef>
                <a:spcPts val="0"/>
              </a:spcBef>
              <a:spcAft>
                <a:spcPts val="0"/>
              </a:spcAft>
              <a:defRPr/>
            </a:pPr>
            <a:r>
              <a:rPr lang="es-ES" sz="2400" b="1" dirty="0">
                <a:latin typeface="Arial" pitchFamily="34" charset="0"/>
                <a:cs typeface="Arial" pitchFamily="34" charset="0"/>
              </a:rPr>
              <a:t>Nutrientes presentes en los alimentos</a:t>
            </a:r>
          </a:p>
        </p:txBody>
      </p:sp>
      <p:sp>
        <p:nvSpPr>
          <p:cNvPr id="3" name="Text Box 3"/>
          <p:cNvSpPr txBox="1">
            <a:spLocks noChangeArrowheads="1"/>
          </p:cNvSpPr>
          <p:nvPr/>
        </p:nvSpPr>
        <p:spPr bwMode="auto">
          <a:xfrm>
            <a:off x="285750" y="2428875"/>
            <a:ext cx="2668588" cy="461963"/>
          </a:xfrm>
          <a:prstGeom prst="rect">
            <a:avLst/>
          </a:prstGeom>
          <a:solidFill>
            <a:schemeClr val="tx2">
              <a:lumMod val="20000"/>
              <a:lumOff val="80000"/>
            </a:schemeClr>
          </a:solidFill>
          <a:ln w="38100">
            <a:solidFill>
              <a:schemeClr val="tx1"/>
            </a:solidFill>
            <a:miter lim="800000"/>
            <a:headEnd/>
            <a:tailEnd/>
          </a:ln>
        </p:spPr>
        <p:txBody>
          <a:bodyPr wrap="none">
            <a:spAutoFit/>
          </a:bodyPr>
          <a:lstStyle/>
          <a:p>
            <a:pPr fontAlgn="auto">
              <a:spcBef>
                <a:spcPts val="0"/>
              </a:spcBef>
              <a:spcAft>
                <a:spcPts val="0"/>
              </a:spcAft>
              <a:defRPr/>
            </a:pPr>
            <a:r>
              <a:rPr lang="es-ES" sz="2400" b="1" dirty="0">
                <a:latin typeface="Comic Sans MS" pitchFamily="66" charset="0"/>
              </a:rPr>
              <a:t>Macronutrientes</a:t>
            </a:r>
            <a:r>
              <a:rPr lang="es-ES" sz="2400" b="1" dirty="0">
                <a:latin typeface="+mn-lt"/>
              </a:rPr>
              <a:t> </a:t>
            </a:r>
          </a:p>
        </p:txBody>
      </p:sp>
      <p:sp>
        <p:nvSpPr>
          <p:cNvPr id="4" name="Text Box 4"/>
          <p:cNvSpPr txBox="1">
            <a:spLocks noChangeArrowheads="1"/>
          </p:cNvSpPr>
          <p:nvPr/>
        </p:nvSpPr>
        <p:spPr bwMode="auto">
          <a:xfrm>
            <a:off x="428625" y="4286250"/>
            <a:ext cx="2584450" cy="461963"/>
          </a:xfrm>
          <a:prstGeom prst="rect">
            <a:avLst/>
          </a:prstGeom>
          <a:solidFill>
            <a:schemeClr val="tx2">
              <a:lumMod val="20000"/>
              <a:lumOff val="80000"/>
            </a:schemeClr>
          </a:solidFill>
          <a:ln w="38100">
            <a:solidFill>
              <a:schemeClr val="tx1"/>
            </a:solidFill>
            <a:miter lim="800000"/>
            <a:headEnd/>
            <a:tailEnd/>
          </a:ln>
        </p:spPr>
        <p:txBody>
          <a:bodyPr>
            <a:spAutoFit/>
          </a:bodyPr>
          <a:lstStyle/>
          <a:p>
            <a:pPr fontAlgn="auto">
              <a:spcBef>
                <a:spcPts val="0"/>
              </a:spcBef>
              <a:spcAft>
                <a:spcPts val="0"/>
              </a:spcAft>
              <a:defRPr/>
            </a:pPr>
            <a:r>
              <a:rPr lang="es-ES" sz="2400" b="1" dirty="0">
                <a:latin typeface="Comic Sans MS" pitchFamily="66" charset="0"/>
              </a:rPr>
              <a:t>Micronutrientes</a:t>
            </a:r>
            <a:r>
              <a:rPr lang="es-ES" sz="2400" b="1" dirty="0">
                <a:latin typeface="+mn-lt"/>
              </a:rPr>
              <a:t> </a:t>
            </a:r>
          </a:p>
        </p:txBody>
      </p:sp>
      <p:sp>
        <p:nvSpPr>
          <p:cNvPr id="10245" name="Text Box 5"/>
          <p:cNvSpPr txBox="1">
            <a:spLocks noChangeArrowheads="1"/>
          </p:cNvSpPr>
          <p:nvPr/>
        </p:nvSpPr>
        <p:spPr bwMode="auto">
          <a:xfrm>
            <a:off x="3743325" y="2000250"/>
            <a:ext cx="1674813" cy="461963"/>
          </a:xfrm>
          <a:prstGeom prst="rect">
            <a:avLst/>
          </a:prstGeom>
          <a:noFill/>
          <a:ln w="9525">
            <a:noFill/>
            <a:miter lim="800000"/>
            <a:headEnd/>
            <a:tailEnd/>
          </a:ln>
        </p:spPr>
        <p:txBody>
          <a:bodyPr wrap="none">
            <a:spAutoFit/>
          </a:bodyPr>
          <a:lstStyle/>
          <a:p>
            <a:r>
              <a:rPr lang="es-ES" sz="2400" b="1">
                <a:latin typeface="Comic Sans MS" pitchFamily="66" charset="0"/>
              </a:rPr>
              <a:t>Proteínas </a:t>
            </a:r>
          </a:p>
        </p:txBody>
      </p:sp>
      <p:sp>
        <p:nvSpPr>
          <p:cNvPr id="10246" name="Text Box 6"/>
          <p:cNvSpPr txBox="1">
            <a:spLocks noChangeArrowheads="1"/>
          </p:cNvSpPr>
          <p:nvPr/>
        </p:nvSpPr>
        <p:spPr bwMode="auto">
          <a:xfrm>
            <a:off x="3962400" y="2571750"/>
            <a:ext cx="1219200" cy="457200"/>
          </a:xfrm>
          <a:prstGeom prst="rect">
            <a:avLst/>
          </a:prstGeom>
          <a:noFill/>
          <a:ln w="9525">
            <a:noFill/>
            <a:miter lim="800000"/>
            <a:headEnd/>
            <a:tailEnd/>
          </a:ln>
        </p:spPr>
        <p:txBody>
          <a:bodyPr wrap="none">
            <a:spAutoFit/>
          </a:bodyPr>
          <a:lstStyle/>
          <a:p>
            <a:r>
              <a:rPr lang="es-ES" sz="2400" b="1">
                <a:latin typeface="Comic Sans MS" pitchFamily="66" charset="0"/>
              </a:rPr>
              <a:t>Grasas</a:t>
            </a:r>
          </a:p>
        </p:txBody>
      </p:sp>
      <p:sp>
        <p:nvSpPr>
          <p:cNvPr id="10247" name="Text Box 7"/>
          <p:cNvSpPr txBox="1">
            <a:spLocks noChangeArrowheads="1"/>
          </p:cNvSpPr>
          <p:nvPr/>
        </p:nvSpPr>
        <p:spPr bwMode="auto">
          <a:xfrm>
            <a:off x="3395663" y="3200400"/>
            <a:ext cx="2392362" cy="461963"/>
          </a:xfrm>
          <a:prstGeom prst="rect">
            <a:avLst/>
          </a:prstGeom>
          <a:noFill/>
          <a:ln w="9525">
            <a:noFill/>
            <a:miter lim="800000"/>
            <a:headEnd/>
            <a:tailEnd/>
          </a:ln>
        </p:spPr>
        <p:txBody>
          <a:bodyPr wrap="none">
            <a:spAutoFit/>
          </a:bodyPr>
          <a:lstStyle/>
          <a:p>
            <a:r>
              <a:rPr lang="es-ES" sz="2400" b="1">
                <a:latin typeface="Comic Sans MS" pitchFamily="66" charset="0"/>
              </a:rPr>
              <a:t>Carbohidratos </a:t>
            </a:r>
          </a:p>
        </p:txBody>
      </p:sp>
      <p:sp>
        <p:nvSpPr>
          <p:cNvPr id="10248" name="Text Box 8"/>
          <p:cNvSpPr txBox="1">
            <a:spLocks noChangeArrowheads="1"/>
          </p:cNvSpPr>
          <p:nvPr/>
        </p:nvSpPr>
        <p:spPr bwMode="auto">
          <a:xfrm>
            <a:off x="3717925" y="4000500"/>
            <a:ext cx="1736725" cy="461963"/>
          </a:xfrm>
          <a:prstGeom prst="rect">
            <a:avLst/>
          </a:prstGeom>
          <a:noFill/>
          <a:ln w="9525">
            <a:noFill/>
            <a:miter lim="800000"/>
            <a:headEnd/>
            <a:tailEnd/>
          </a:ln>
        </p:spPr>
        <p:txBody>
          <a:bodyPr wrap="none">
            <a:spAutoFit/>
          </a:bodyPr>
          <a:lstStyle/>
          <a:p>
            <a:r>
              <a:rPr lang="es-ES" sz="2400" b="1">
                <a:latin typeface="Comic Sans MS" pitchFamily="66" charset="0"/>
              </a:rPr>
              <a:t>Vitaminas </a:t>
            </a:r>
          </a:p>
        </p:txBody>
      </p:sp>
      <p:sp>
        <p:nvSpPr>
          <p:cNvPr id="10249" name="Text Box 9"/>
          <p:cNvSpPr txBox="1">
            <a:spLocks noChangeArrowheads="1"/>
          </p:cNvSpPr>
          <p:nvPr/>
        </p:nvSpPr>
        <p:spPr bwMode="auto">
          <a:xfrm>
            <a:off x="3735388" y="4714875"/>
            <a:ext cx="1735137" cy="461963"/>
          </a:xfrm>
          <a:prstGeom prst="rect">
            <a:avLst/>
          </a:prstGeom>
          <a:noFill/>
          <a:ln w="9525">
            <a:noFill/>
            <a:miter lim="800000"/>
            <a:headEnd/>
            <a:tailEnd/>
          </a:ln>
        </p:spPr>
        <p:txBody>
          <a:bodyPr wrap="none">
            <a:spAutoFit/>
          </a:bodyPr>
          <a:lstStyle/>
          <a:p>
            <a:r>
              <a:rPr lang="es-ES" sz="2400" b="1">
                <a:latin typeface="Comic Sans MS" pitchFamily="66" charset="0"/>
              </a:rPr>
              <a:t>Minerales </a:t>
            </a:r>
          </a:p>
        </p:txBody>
      </p:sp>
      <p:sp>
        <p:nvSpPr>
          <p:cNvPr id="10250" name="Text Box 10"/>
          <p:cNvSpPr txBox="1">
            <a:spLocks noChangeArrowheads="1"/>
          </p:cNvSpPr>
          <p:nvPr/>
        </p:nvSpPr>
        <p:spPr bwMode="auto">
          <a:xfrm>
            <a:off x="357188" y="5500688"/>
            <a:ext cx="8572500" cy="461962"/>
          </a:xfrm>
          <a:prstGeom prst="rect">
            <a:avLst/>
          </a:prstGeom>
          <a:noFill/>
          <a:ln w="9525">
            <a:noFill/>
            <a:miter lim="800000"/>
            <a:headEnd/>
            <a:tailEnd/>
          </a:ln>
        </p:spPr>
        <p:txBody>
          <a:bodyPr>
            <a:spAutoFit/>
          </a:bodyPr>
          <a:lstStyle/>
          <a:p>
            <a:r>
              <a:rPr lang="es-ES" sz="2400" b="1">
                <a:latin typeface="Comic Sans MS" pitchFamily="66" charset="0"/>
              </a:rPr>
              <a:t>Otras sustancias: Fibra dietética, fitoquímicos, agua…</a:t>
            </a:r>
          </a:p>
        </p:txBody>
      </p:sp>
      <p:sp>
        <p:nvSpPr>
          <p:cNvPr id="10251" name="Text Box 15"/>
          <p:cNvSpPr txBox="1">
            <a:spLocks noChangeArrowheads="1"/>
          </p:cNvSpPr>
          <p:nvPr/>
        </p:nvSpPr>
        <p:spPr bwMode="auto">
          <a:xfrm>
            <a:off x="6300788" y="1989138"/>
            <a:ext cx="1157287" cy="396875"/>
          </a:xfrm>
          <a:prstGeom prst="rect">
            <a:avLst/>
          </a:prstGeom>
          <a:noFill/>
          <a:ln w="9525">
            <a:noFill/>
            <a:miter lim="800000"/>
            <a:headEnd/>
            <a:tailEnd/>
          </a:ln>
        </p:spPr>
        <p:txBody>
          <a:bodyPr wrap="none">
            <a:spAutoFit/>
          </a:bodyPr>
          <a:lstStyle/>
          <a:p>
            <a:r>
              <a:rPr lang="es-ES" sz="2000" b="1">
                <a:latin typeface="Georgia" pitchFamily="18" charset="0"/>
              </a:rPr>
              <a:t>4 Kcal/g</a:t>
            </a:r>
          </a:p>
        </p:txBody>
      </p:sp>
      <p:sp>
        <p:nvSpPr>
          <p:cNvPr id="10252" name="Text Box 16"/>
          <p:cNvSpPr txBox="1">
            <a:spLocks noChangeArrowheads="1"/>
          </p:cNvSpPr>
          <p:nvPr/>
        </p:nvSpPr>
        <p:spPr bwMode="auto">
          <a:xfrm>
            <a:off x="6286500" y="3230563"/>
            <a:ext cx="1157288" cy="396875"/>
          </a:xfrm>
          <a:prstGeom prst="rect">
            <a:avLst/>
          </a:prstGeom>
          <a:noFill/>
          <a:ln w="9525">
            <a:noFill/>
            <a:miter lim="800000"/>
            <a:headEnd/>
            <a:tailEnd/>
          </a:ln>
        </p:spPr>
        <p:txBody>
          <a:bodyPr wrap="none">
            <a:spAutoFit/>
          </a:bodyPr>
          <a:lstStyle/>
          <a:p>
            <a:r>
              <a:rPr lang="es-ES" sz="2000" b="1">
                <a:latin typeface="Georgia" pitchFamily="18" charset="0"/>
              </a:rPr>
              <a:t>4 Kcal/g</a:t>
            </a:r>
          </a:p>
        </p:txBody>
      </p:sp>
      <p:sp>
        <p:nvSpPr>
          <p:cNvPr id="10253" name="Text Box 17"/>
          <p:cNvSpPr txBox="1">
            <a:spLocks noChangeArrowheads="1"/>
          </p:cNvSpPr>
          <p:nvPr/>
        </p:nvSpPr>
        <p:spPr bwMode="auto">
          <a:xfrm>
            <a:off x="6300788" y="2565400"/>
            <a:ext cx="1157287" cy="396875"/>
          </a:xfrm>
          <a:prstGeom prst="rect">
            <a:avLst/>
          </a:prstGeom>
          <a:noFill/>
          <a:ln w="9525">
            <a:noFill/>
            <a:miter lim="800000"/>
            <a:headEnd/>
            <a:tailEnd/>
          </a:ln>
        </p:spPr>
        <p:txBody>
          <a:bodyPr wrap="none">
            <a:spAutoFit/>
          </a:bodyPr>
          <a:lstStyle/>
          <a:p>
            <a:r>
              <a:rPr lang="es-ES" sz="2000" b="1">
                <a:latin typeface="Georgia" pitchFamily="18" charset="0"/>
              </a:rPr>
              <a:t>9 Kcal/g</a:t>
            </a:r>
          </a:p>
        </p:txBody>
      </p:sp>
      <p:sp>
        <p:nvSpPr>
          <p:cNvPr id="15" name="14 Corchetes"/>
          <p:cNvSpPr/>
          <p:nvPr/>
        </p:nvSpPr>
        <p:spPr>
          <a:xfrm>
            <a:off x="3071813" y="2000250"/>
            <a:ext cx="2928937" cy="1928813"/>
          </a:xfrm>
          <a:prstGeom prst="bracketPair">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s-ES_tradnl"/>
          </a:p>
        </p:txBody>
      </p:sp>
      <p:sp>
        <p:nvSpPr>
          <p:cNvPr id="16" name="15 Corchetes"/>
          <p:cNvSpPr/>
          <p:nvPr/>
        </p:nvSpPr>
        <p:spPr>
          <a:xfrm>
            <a:off x="3214688" y="4071938"/>
            <a:ext cx="2714625" cy="1214437"/>
          </a:xfrm>
          <a:prstGeom prst="bracketPair">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s-ES_tradnl"/>
          </a:p>
        </p:txBody>
      </p:sp>
      <p:sp>
        <p:nvSpPr>
          <p:cNvPr id="17" name="16 Flecha derecha"/>
          <p:cNvSpPr/>
          <p:nvPr/>
        </p:nvSpPr>
        <p:spPr>
          <a:xfrm>
            <a:off x="5643570" y="2214554"/>
            <a:ext cx="642937" cy="21431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solidFill>
                <a:srgbClr val="FF0000"/>
              </a:solidFill>
            </a:endParaRPr>
          </a:p>
        </p:txBody>
      </p:sp>
      <p:sp>
        <p:nvSpPr>
          <p:cNvPr id="18" name="17 Flecha derecha"/>
          <p:cNvSpPr/>
          <p:nvPr/>
        </p:nvSpPr>
        <p:spPr>
          <a:xfrm flipV="1">
            <a:off x="5643570" y="2714620"/>
            <a:ext cx="642937" cy="21431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19" name="18 Flecha derecha"/>
          <p:cNvSpPr/>
          <p:nvPr/>
        </p:nvSpPr>
        <p:spPr>
          <a:xfrm flipV="1">
            <a:off x="5643563" y="3286125"/>
            <a:ext cx="642937" cy="214313"/>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Tree>
    <p:extLst>
      <p:ext uri="{BB962C8B-B14F-4D97-AF65-F5344CB8AC3E}">
        <p14:creationId xmlns:p14="http://schemas.microsoft.com/office/powerpoint/2010/main" val="158731037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a:bodyPr>
          <a:lstStyle/>
          <a:p>
            <a:r>
              <a:rPr lang="en-US" sz="2800" dirty="0" smtClean="0"/>
              <a:t> </a:t>
            </a:r>
            <a:r>
              <a:rPr lang="en-US" sz="2600" dirty="0" err="1" smtClean="0"/>
              <a:t>Abordar</a:t>
            </a:r>
            <a:r>
              <a:rPr lang="en-US" sz="2600" dirty="0" smtClean="0"/>
              <a:t> de </a:t>
            </a:r>
            <a:r>
              <a:rPr lang="en-US" sz="2600" dirty="0" err="1" smtClean="0"/>
              <a:t>manera</a:t>
            </a:r>
            <a:r>
              <a:rPr lang="en-US" sz="2600" dirty="0" smtClean="0"/>
              <a:t> general los </a:t>
            </a:r>
            <a:r>
              <a:rPr lang="en-US" sz="2600" dirty="0" err="1" smtClean="0"/>
              <a:t>conceptos</a:t>
            </a:r>
            <a:r>
              <a:rPr lang="en-US" sz="2600" dirty="0" smtClean="0"/>
              <a:t> </a:t>
            </a:r>
            <a:r>
              <a:rPr lang="en-US" sz="2600" dirty="0" err="1" smtClean="0"/>
              <a:t>básicos</a:t>
            </a:r>
            <a:r>
              <a:rPr lang="en-US" sz="2600" dirty="0" smtClean="0"/>
              <a:t> y </a:t>
            </a:r>
            <a:r>
              <a:rPr lang="en-US" sz="2600" dirty="0" err="1" smtClean="0"/>
              <a:t>términos</a:t>
            </a:r>
            <a:r>
              <a:rPr lang="en-US" sz="2600" dirty="0" smtClean="0"/>
              <a:t> </a:t>
            </a:r>
            <a:r>
              <a:rPr lang="en-US" sz="2600" dirty="0" err="1" smtClean="0"/>
              <a:t>relacionados</a:t>
            </a:r>
            <a:r>
              <a:rPr lang="en-US" sz="2600" dirty="0" smtClean="0"/>
              <a:t> a la </a:t>
            </a:r>
            <a:r>
              <a:rPr lang="en-US" sz="2600" dirty="0" err="1" smtClean="0"/>
              <a:t>nutrición</a:t>
            </a:r>
            <a:r>
              <a:rPr lang="en-US" sz="2600" dirty="0" smtClean="0"/>
              <a:t> y </a:t>
            </a:r>
            <a:r>
              <a:rPr lang="en-US" sz="2600" dirty="0" err="1" smtClean="0"/>
              <a:t>malnutrición</a:t>
            </a:r>
            <a:r>
              <a:rPr lang="en-US" sz="2600" dirty="0" smtClean="0"/>
              <a:t> en </a:t>
            </a:r>
            <a:r>
              <a:rPr lang="en-US" sz="2600" dirty="0" err="1" smtClean="0"/>
              <a:t>Pediatría</a:t>
            </a:r>
            <a:r>
              <a:rPr lang="en-US" sz="2600" dirty="0" smtClean="0"/>
              <a:t>.</a:t>
            </a:r>
          </a:p>
          <a:p>
            <a:r>
              <a:rPr lang="en-US" sz="2600" dirty="0" err="1" smtClean="0"/>
              <a:t>Clasificar</a:t>
            </a:r>
            <a:r>
              <a:rPr lang="en-US" sz="2600" dirty="0" smtClean="0"/>
              <a:t> </a:t>
            </a:r>
            <a:r>
              <a:rPr lang="en-US" sz="2600" dirty="0" err="1" smtClean="0"/>
              <a:t>las</a:t>
            </a:r>
            <a:r>
              <a:rPr lang="en-US" sz="2600" dirty="0" smtClean="0"/>
              <a:t> </a:t>
            </a:r>
            <a:r>
              <a:rPr lang="en-US" sz="2600" dirty="0" err="1" smtClean="0"/>
              <a:t>vertientes</a:t>
            </a:r>
            <a:r>
              <a:rPr lang="en-US" sz="2600" dirty="0" smtClean="0"/>
              <a:t> de la </a:t>
            </a:r>
            <a:r>
              <a:rPr lang="en-US" sz="2600" dirty="0" err="1" smtClean="0"/>
              <a:t>malnutrición</a:t>
            </a:r>
            <a:r>
              <a:rPr lang="en-US" sz="2600" dirty="0" smtClean="0"/>
              <a:t> en </a:t>
            </a:r>
            <a:r>
              <a:rPr lang="en-US" sz="2600" dirty="0" err="1" smtClean="0"/>
              <a:t>Pediatría</a:t>
            </a:r>
            <a:r>
              <a:rPr lang="en-US" sz="2600" dirty="0" smtClean="0"/>
              <a:t> y </a:t>
            </a:r>
            <a:r>
              <a:rPr lang="en-US" sz="2600" dirty="0" err="1" smtClean="0"/>
              <a:t>sus</a:t>
            </a:r>
            <a:r>
              <a:rPr lang="en-US" sz="2600" dirty="0" smtClean="0"/>
              <a:t> </a:t>
            </a:r>
            <a:r>
              <a:rPr lang="en-US" sz="2600" dirty="0" err="1" smtClean="0"/>
              <a:t>causas</a:t>
            </a:r>
            <a:r>
              <a:rPr lang="en-US" sz="2600" dirty="0" smtClean="0"/>
              <a:t>.</a:t>
            </a:r>
          </a:p>
          <a:p>
            <a:r>
              <a:rPr lang="en-US" sz="2600" dirty="0" err="1" smtClean="0"/>
              <a:t>Factores</a:t>
            </a:r>
            <a:r>
              <a:rPr lang="en-US" sz="2600" dirty="0" smtClean="0"/>
              <a:t> de </a:t>
            </a:r>
            <a:r>
              <a:rPr lang="en-US" sz="2600" dirty="0" err="1" smtClean="0"/>
              <a:t>riesgo</a:t>
            </a:r>
            <a:r>
              <a:rPr lang="en-US" sz="2600" dirty="0" smtClean="0"/>
              <a:t> de </a:t>
            </a:r>
            <a:r>
              <a:rPr lang="en-US" sz="2600" dirty="0" err="1" smtClean="0"/>
              <a:t>malnutrición</a:t>
            </a:r>
            <a:r>
              <a:rPr lang="en-US" sz="2600" dirty="0" smtClean="0"/>
              <a:t>.</a:t>
            </a:r>
          </a:p>
          <a:p>
            <a:r>
              <a:rPr lang="en-US" sz="2600" dirty="0" err="1" smtClean="0"/>
              <a:t>Manifestaciones</a:t>
            </a:r>
            <a:r>
              <a:rPr lang="en-US" sz="2600" dirty="0" smtClean="0"/>
              <a:t> </a:t>
            </a:r>
            <a:r>
              <a:rPr lang="en-US" sz="2600" dirty="0" err="1" smtClean="0"/>
              <a:t>clínicas</a:t>
            </a:r>
            <a:r>
              <a:rPr lang="en-US" sz="2600" dirty="0" smtClean="0"/>
              <a:t> </a:t>
            </a:r>
            <a:r>
              <a:rPr lang="en-US" sz="2600" dirty="0" err="1" smtClean="0"/>
              <a:t>esenciales</a:t>
            </a:r>
            <a:r>
              <a:rPr lang="en-US" sz="2600" dirty="0"/>
              <a:t> </a:t>
            </a:r>
            <a:r>
              <a:rPr lang="en-US" sz="2600" dirty="0" smtClean="0"/>
              <a:t>y </a:t>
            </a:r>
            <a:r>
              <a:rPr lang="en-US" sz="2600" dirty="0" err="1" smtClean="0"/>
              <a:t>su</a:t>
            </a:r>
            <a:r>
              <a:rPr lang="en-US" sz="2600" dirty="0" smtClean="0"/>
              <a:t> </a:t>
            </a:r>
            <a:r>
              <a:rPr lang="en-US" sz="2600" dirty="0" err="1" smtClean="0"/>
              <a:t>diagnóstico</a:t>
            </a:r>
            <a:r>
              <a:rPr lang="en-US" sz="2600" dirty="0" smtClean="0"/>
              <a:t>.</a:t>
            </a:r>
          </a:p>
          <a:p>
            <a:r>
              <a:rPr lang="en-US" sz="2600" dirty="0" err="1" smtClean="0"/>
              <a:t>Actualizar</a:t>
            </a:r>
            <a:r>
              <a:rPr lang="en-US" sz="2600" dirty="0" smtClean="0"/>
              <a:t> </a:t>
            </a:r>
            <a:r>
              <a:rPr lang="en-US" sz="2600" dirty="0" err="1" smtClean="0"/>
              <a:t>las</a:t>
            </a:r>
            <a:r>
              <a:rPr lang="en-US" sz="2600" dirty="0" smtClean="0"/>
              <a:t> bases </a:t>
            </a:r>
            <a:r>
              <a:rPr lang="en-US" sz="2600" dirty="0" err="1" smtClean="0"/>
              <a:t>esenciales</a:t>
            </a:r>
            <a:r>
              <a:rPr lang="en-US" sz="2600" dirty="0" smtClean="0"/>
              <a:t> de la </a:t>
            </a:r>
            <a:r>
              <a:rPr lang="en-US" sz="2600" dirty="0" err="1" smtClean="0"/>
              <a:t>nutrición</a:t>
            </a:r>
            <a:r>
              <a:rPr lang="en-US" sz="2600" dirty="0" smtClean="0"/>
              <a:t> </a:t>
            </a:r>
            <a:r>
              <a:rPr lang="en-US" sz="2600" dirty="0" err="1" smtClean="0"/>
              <a:t>infantil</a:t>
            </a:r>
            <a:r>
              <a:rPr lang="en-US" sz="2600" dirty="0" smtClean="0"/>
              <a:t> </a:t>
            </a:r>
            <a:r>
              <a:rPr lang="en-US" sz="2600" dirty="0" err="1" smtClean="0"/>
              <a:t>dirigidas</a:t>
            </a:r>
            <a:r>
              <a:rPr lang="en-US" sz="2600" dirty="0" smtClean="0"/>
              <a:t> al </a:t>
            </a:r>
            <a:r>
              <a:rPr lang="en-US" sz="2600" dirty="0" err="1" smtClean="0"/>
              <a:t>aporte</a:t>
            </a:r>
            <a:r>
              <a:rPr lang="en-US" sz="2600" dirty="0" smtClean="0"/>
              <a:t> de macro y </a:t>
            </a:r>
            <a:r>
              <a:rPr lang="en-US" sz="2600" dirty="0" err="1" smtClean="0"/>
              <a:t>micronutrientes</a:t>
            </a:r>
            <a:r>
              <a:rPr lang="en-US" sz="2600" dirty="0" smtClean="0"/>
              <a:t>.</a:t>
            </a:r>
          </a:p>
          <a:p>
            <a:r>
              <a:rPr lang="en-US" sz="2600" dirty="0" err="1" smtClean="0"/>
              <a:t>Revisar</a:t>
            </a:r>
            <a:r>
              <a:rPr lang="en-US" sz="2600" dirty="0" smtClean="0"/>
              <a:t> los </a:t>
            </a:r>
            <a:r>
              <a:rPr lang="en-US" sz="2600" dirty="0" err="1" smtClean="0"/>
              <a:t>requerimientos</a:t>
            </a:r>
            <a:r>
              <a:rPr lang="en-US" sz="2600" dirty="0" smtClean="0"/>
              <a:t> </a:t>
            </a:r>
            <a:r>
              <a:rPr lang="en-US" sz="2600" dirty="0" err="1" smtClean="0"/>
              <a:t>energético-nutrimentales</a:t>
            </a:r>
            <a:r>
              <a:rPr lang="en-US" sz="2600" dirty="0" smtClean="0"/>
              <a:t>  </a:t>
            </a:r>
            <a:r>
              <a:rPr lang="en-US" sz="2600" dirty="0" err="1" smtClean="0"/>
              <a:t>aceptados</a:t>
            </a:r>
            <a:r>
              <a:rPr lang="en-US" sz="2600" dirty="0" smtClean="0"/>
              <a:t> en </a:t>
            </a:r>
            <a:r>
              <a:rPr lang="en-US" sz="2600" dirty="0" err="1" smtClean="0"/>
              <a:t>las</a:t>
            </a:r>
            <a:r>
              <a:rPr lang="en-US" sz="2600" dirty="0" smtClean="0"/>
              <a:t> </a:t>
            </a:r>
            <a:r>
              <a:rPr lang="en-US" sz="2600" dirty="0" err="1" smtClean="0"/>
              <a:t>Guías</a:t>
            </a:r>
            <a:r>
              <a:rPr lang="en-US" sz="2600" dirty="0" smtClean="0"/>
              <a:t> </a:t>
            </a:r>
            <a:r>
              <a:rPr lang="en-US" sz="2600" dirty="0" err="1" smtClean="0"/>
              <a:t>más</a:t>
            </a:r>
            <a:r>
              <a:rPr lang="en-US" sz="2600" dirty="0" smtClean="0"/>
              <a:t> </a:t>
            </a:r>
            <a:r>
              <a:rPr lang="en-US" sz="2600" dirty="0" err="1" smtClean="0"/>
              <a:t>recientes</a:t>
            </a:r>
            <a:r>
              <a:rPr lang="en-US" sz="2600" dirty="0"/>
              <a:t> </a:t>
            </a:r>
            <a:r>
              <a:rPr lang="en-US" sz="2600" dirty="0" err="1" smtClean="0"/>
              <a:t>desde</a:t>
            </a:r>
            <a:r>
              <a:rPr lang="en-US" sz="2600" dirty="0" smtClean="0"/>
              <a:t> los </a:t>
            </a:r>
            <a:r>
              <a:rPr lang="en-US" sz="2600" dirty="0" err="1" smtClean="0"/>
              <a:t>recursos</a:t>
            </a:r>
            <a:r>
              <a:rPr lang="en-US" sz="2600" dirty="0" smtClean="0"/>
              <a:t> </a:t>
            </a:r>
            <a:r>
              <a:rPr lang="en-US" sz="2600" dirty="0" err="1" smtClean="0"/>
              <a:t>alimentarios</a:t>
            </a:r>
            <a:r>
              <a:rPr lang="en-US" sz="2600" dirty="0" smtClean="0"/>
              <a:t> en Cuba. </a:t>
            </a:r>
            <a:endParaRPr lang="es-ES_tradnl" sz="2600" dirty="0"/>
          </a:p>
        </p:txBody>
      </p:sp>
      <p:sp>
        <p:nvSpPr>
          <p:cNvPr id="4" name="3 Rectángulo"/>
          <p:cNvSpPr/>
          <p:nvPr/>
        </p:nvSpPr>
        <p:spPr>
          <a:xfrm>
            <a:off x="2627784" y="332656"/>
            <a:ext cx="3079753" cy="923330"/>
          </a:xfrm>
          <a:prstGeom prst="rect">
            <a:avLst/>
          </a:prstGeom>
          <a:noFill/>
        </p:spPr>
        <p:txBody>
          <a:bodyPr wrap="none" lIns="91440" tIns="45720" rIns="91440" bIns="45720">
            <a:spAutoFit/>
          </a:bodyPr>
          <a:lstStyle/>
          <a:p>
            <a:pPr algn="ctr"/>
            <a:r>
              <a:rPr lang="es-ES" sz="5400" b="1" dirty="0">
                <a:ln w="28575" cmpd="sng">
                  <a:solidFill>
                    <a:srgbClr val="0070C0"/>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Objetivos </a:t>
            </a:r>
            <a:endParaRPr lang="es-ES" sz="5400" b="1" cap="none" spc="0" dirty="0">
              <a:ln w="28575" cmpd="sng">
                <a:solidFill>
                  <a:srgbClr val="0070C0"/>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33750634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42938" y="785813"/>
            <a:ext cx="8215312" cy="830262"/>
          </a:xfrm>
          <a:prstGeom prst="rect">
            <a:avLst/>
          </a:prstGeom>
          <a:solidFill>
            <a:schemeClr val="tx2">
              <a:lumMod val="20000"/>
              <a:lumOff val="80000"/>
            </a:schemeClr>
          </a:solidFill>
          <a:ln w="38100">
            <a:solidFill>
              <a:schemeClr val="tx1"/>
            </a:solidFill>
          </a:ln>
        </p:spPr>
        <p:txBody>
          <a:bodyPr>
            <a:spAutoFit/>
          </a:bodyPr>
          <a:lstStyle/>
          <a:p>
            <a:pPr algn="ctr">
              <a:defRPr/>
            </a:pPr>
            <a:r>
              <a:rPr lang="es-ES" sz="2400" b="1" dirty="0">
                <a:latin typeface="Arial" pitchFamily="34" charset="0"/>
                <a:cs typeface="Arial" pitchFamily="34" charset="0"/>
              </a:rPr>
              <a:t>Porciento de la energía diaria que debe aportar cada </a:t>
            </a:r>
            <a:r>
              <a:rPr lang="es-ES" sz="2400" b="1" dirty="0" err="1">
                <a:latin typeface="Arial" pitchFamily="34" charset="0"/>
                <a:cs typeface="Arial" pitchFamily="34" charset="0"/>
              </a:rPr>
              <a:t>macronutriente</a:t>
            </a:r>
            <a:endParaRPr lang="es-ES" sz="2400" b="1" dirty="0">
              <a:latin typeface="Arial" pitchFamily="34" charset="0"/>
              <a:cs typeface="Arial" pitchFamily="34" charset="0"/>
            </a:endParaRPr>
          </a:p>
        </p:txBody>
      </p:sp>
      <p:graphicFrame>
        <p:nvGraphicFramePr>
          <p:cNvPr id="5" name="4 Tabla"/>
          <p:cNvGraphicFramePr>
            <a:graphicFrameLocks noGrp="1"/>
          </p:cNvGraphicFramePr>
          <p:nvPr/>
        </p:nvGraphicFramePr>
        <p:xfrm>
          <a:off x="928688" y="1928813"/>
          <a:ext cx="7285287" cy="3175000"/>
        </p:xfrm>
        <a:graphic>
          <a:graphicData uri="http://schemas.openxmlformats.org/drawingml/2006/table">
            <a:tbl>
              <a:tblPr firstRow="1" bandRow="1">
                <a:tableStyleId>{72833802-FEF1-4C79-8D5D-14CF1EAF98D9}</a:tableStyleId>
              </a:tblPr>
              <a:tblGrid>
                <a:gridCol w="2045018"/>
                <a:gridCol w="882968"/>
                <a:gridCol w="928694"/>
                <a:gridCol w="729741"/>
                <a:gridCol w="785818"/>
                <a:gridCol w="785818"/>
                <a:gridCol w="1127230"/>
              </a:tblGrid>
              <a:tr h="370840">
                <a:tc>
                  <a:txBody>
                    <a:bodyPr/>
                    <a:lstStyle/>
                    <a:p>
                      <a:pPr algn="ctr"/>
                      <a:r>
                        <a:rPr lang="es-ES" sz="1600" dirty="0" err="1" smtClean="0">
                          <a:solidFill>
                            <a:schemeClr val="tx1"/>
                          </a:solidFill>
                          <a:latin typeface="Arial" pitchFamily="34" charset="0"/>
                          <a:cs typeface="Arial" pitchFamily="34" charset="0"/>
                        </a:rPr>
                        <a:t>Macronutriente</a:t>
                      </a:r>
                      <a:r>
                        <a:rPr lang="es-ES" sz="1600" dirty="0" smtClean="0">
                          <a:solidFill>
                            <a:schemeClr val="tx1"/>
                          </a:solidFill>
                          <a:latin typeface="Arial" pitchFamily="34" charset="0"/>
                          <a:cs typeface="Arial" pitchFamily="34" charset="0"/>
                        </a:rPr>
                        <a:t> </a:t>
                      </a:r>
                      <a:endParaRPr lang="es-ES" sz="1600" dirty="0">
                        <a:solidFill>
                          <a:schemeClr val="tx1"/>
                        </a:solidFill>
                        <a:latin typeface="Arial" pitchFamily="34" charset="0"/>
                        <a:cs typeface="Arial" pitchFamily="34" charset="0"/>
                      </a:endParaRPr>
                    </a:p>
                  </a:txBody>
                  <a:tcPr>
                    <a:solidFill>
                      <a:srgbClr val="FFC000"/>
                    </a:solidFill>
                  </a:tcPr>
                </a:tc>
                <a:tc>
                  <a:txBody>
                    <a:bodyPr/>
                    <a:lstStyle/>
                    <a:p>
                      <a:pPr algn="ctr"/>
                      <a:r>
                        <a:rPr lang="es-ES" sz="1600" dirty="0" smtClean="0">
                          <a:solidFill>
                            <a:schemeClr val="tx1"/>
                          </a:solidFill>
                          <a:latin typeface="Arial" pitchFamily="34" charset="0"/>
                          <a:cs typeface="Arial" pitchFamily="34" charset="0"/>
                        </a:rPr>
                        <a:t>0-6 </a:t>
                      </a:r>
                    </a:p>
                    <a:p>
                      <a:pPr algn="ctr"/>
                      <a:r>
                        <a:rPr lang="es-ES" sz="1600" dirty="0" smtClean="0">
                          <a:solidFill>
                            <a:schemeClr val="tx1"/>
                          </a:solidFill>
                          <a:latin typeface="Arial" pitchFamily="34" charset="0"/>
                          <a:cs typeface="Arial" pitchFamily="34" charset="0"/>
                        </a:rPr>
                        <a:t>meses</a:t>
                      </a:r>
                      <a:endParaRPr lang="es-ES" sz="1600" dirty="0">
                        <a:solidFill>
                          <a:schemeClr val="tx1"/>
                        </a:solidFill>
                        <a:latin typeface="Arial" pitchFamily="34" charset="0"/>
                        <a:cs typeface="Arial" pitchFamily="34" charset="0"/>
                      </a:endParaRPr>
                    </a:p>
                  </a:txBody>
                  <a:tcPr>
                    <a:solidFill>
                      <a:srgbClr val="FFC000"/>
                    </a:solidFill>
                  </a:tcPr>
                </a:tc>
                <a:tc>
                  <a:txBody>
                    <a:bodyPr/>
                    <a:lstStyle/>
                    <a:p>
                      <a:pPr algn="ctr"/>
                      <a:r>
                        <a:rPr lang="es-ES" sz="1600" dirty="0" smtClean="0">
                          <a:solidFill>
                            <a:schemeClr val="tx1"/>
                          </a:solidFill>
                          <a:latin typeface="Arial" pitchFamily="34" charset="0"/>
                          <a:cs typeface="Arial" pitchFamily="34" charset="0"/>
                        </a:rPr>
                        <a:t>6-12 meses</a:t>
                      </a:r>
                      <a:endParaRPr lang="es-ES" sz="1600" dirty="0">
                        <a:solidFill>
                          <a:schemeClr val="tx1"/>
                        </a:solidFill>
                        <a:latin typeface="Arial" pitchFamily="34" charset="0"/>
                        <a:cs typeface="Arial" pitchFamily="34" charset="0"/>
                      </a:endParaRPr>
                    </a:p>
                  </a:txBody>
                  <a:tcPr>
                    <a:solidFill>
                      <a:srgbClr val="FFC000"/>
                    </a:solidFill>
                  </a:tcPr>
                </a:tc>
                <a:tc>
                  <a:txBody>
                    <a:bodyPr/>
                    <a:lstStyle/>
                    <a:p>
                      <a:pPr algn="ctr"/>
                      <a:r>
                        <a:rPr lang="es-ES" sz="1600" dirty="0" smtClean="0">
                          <a:solidFill>
                            <a:schemeClr val="tx1"/>
                          </a:solidFill>
                          <a:latin typeface="Arial" pitchFamily="34" charset="0"/>
                          <a:cs typeface="Arial" pitchFamily="34" charset="0"/>
                        </a:rPr>
                        <a:t>1-2 años</a:t>
                      </a:r>
                      <a:endParaRPr lang="es-ES" sz="1600" dirty="0">
                        <a:solidFill>
                          <a:schemeClr val="tx1"/>
                        </a:solidFill>
                        <a:latin typeface="Arial" pitchFamily="34" charset="0"/>
                        <a:cs typeface="Arial" pitchFamily="34" charset="0"/>
                      </a:endParaRPr>
                    </a:p>
                  </a:txBody>
                  <a:tcPr>
                    <a:solidFill>
                      <a:srgbClr val="FFC000"/>
                    </a:solidFill>
                  </a:tcPr>
                </a:tc>
                <a:tc>
                  <a:txBody>
                    <a:bodyPr/>
                    <a:lstStyle/>
                    <a:p>
                      <a:pPr algn="ctr"/>
                      <a:r>
                        <a:rPr lang="es-ES" sz="1600" dirty="0" smtClean="0">
                          <a:solidFill>
                            <a:schemeClr val="tx1"/>
                          </a:solidFill>
                          <a:latin typeface="Arial" pitchFamily="34" charset="0"/>
                          <a:cs typeface="Arial" pitchFamily="34" charset="0"/>
                        </a:rPr>
                        <a:t>3-6 años</a:t>
                      </a:r>
                      <a:endParaRPr lang="es-ES" sz="1600" dirty="0">
                        <a:solidFill>
                          <a:schemeClr val="tx1"/>
                        </a:solidFill>
                        <a:latin typeface="Arial" pitchFamily="34" charset="0"/>
                        <a:cs typeface="Arial" pitchFamily="34" charset="0"/>
                      </a:endParaRPr>
                    </a:p>
                  </a:txBody>
                  <a:tcPr>
                    <a:solidFill>
                      <a:srgbClr val="FFC000"/>
                    </a:solidFill>
                  </a:tcPr>
                </a:tc>
                <a:tc>
                  <a:txBody>
                    <a:bodyPr/>
                    <a:lstStyle/>
                    <a:p>
                      <a:pPr algn="ctr"/>
                      <a:r>
                        <a:rPr lang="es-ES" sz="1600" dirty="0" smtClean="0">
                          <a:solidFill>
                            <a:schemeClr val="tx1"/>
                          </a:solidFill>
                          <a:latin typeface="Arial" pitchFamily="34" charset="0"/>
                          <a:cs typeface="Arial" pitchFamily="34" charset="0"/>
                        </a:rPr>
                        <a:t>7-13 años</a:t>
                      </a:r>
                      <a:endParaRPr lang="es-ES" sz="1600" dirty="0">
                        <a:solidFill>
                          <a:schemeClr val="tx1"/>
                        </a:solidFill>
                        <a:latin typeface="Arial" pitchFamily="34" charset="0"/>
                        <a:cs typeface="Arial" pitchFamily="34" charset="0"/>
                      </a:endParaRPr>
                    </a:p>
                  </a:txBody>
                  <a:tcPr>
                    <a:solidFill>
                      <a:srgbClr val="FFC000"/>
                    </a:solidFill>
                  </a:tcPr>
                </a:tc>
                <a:tc>
                  <a:txBody>
                    <a:bodyPr/>
                    <a:lstStyle/>
                    <a:p>
                      <a:pPr algn="ctr"/>
                      <a:r>
                        <a:rPr lang="es-ES" sz="1600" dirty="0" smtClean="0">
                          <a:solidFill>
                            <a:schemeClr val="tx1"/>
                          </a:solidFill>
                          <a:latin typeface="Arial" pitchFamily="34" charset="0"/>
                          <a:cs typeface="Arial" pitchFamily="34" charset="0"/>
                        </a:rPr>
                        <a:t>Más de 13 años</a:t>
                      </a:r>
                      <a:endParaRPr lang="es-ES" sz="1600" dirty="0">
                        <a:solidFill>
                          <a:schemeClr val="tx1"/>
                        </a:solidFill>
                        <a:latin typeface="Arial" pitchFamily="34" charset="0"/>
                        <a:cs typeface="Arial" pitchFamily="34" charset="0"/>
                      </a:endParaRPr>
                    </a:p>
                  </a:txBody>
                  <a:tcPr>
                    <a:solidFill>
                      <a:srgbClr val="FFC000"/>
                    </a:solidFill>
                  </a:tcPr>
                </a:tc>
              </a:tr>
              <a:tr h="370840">
                <a:tc>
                  <a:txBody>
                    <a:bodyPr/>
                    <a:lstStyle/>
                    <a:p>
                      <a:r>
                        <a:rPr lang="es-ES" sz="1600" dirty="0" smtClean="0">
                          <a:solidFill>
                            <a:schemeClr val="tx1"/>
                          </a:solidFill>
                        </a:rPr>
                        <a:t>Proteína total (%)</a:t>
                      </a:r>
                      <a:endParaRPr lang="es-ES" sz="1600" dirty="0">
                        <a:solidFill>
                          <a:schemeClr val="tx1"/>
                        </a:solidFill>
                      </a:endParaRPr>
                    </a:p>
                  </a:txBody>
                  <a:tcPr/>
                </a:tc>
                <a:tc>
                  <a:txBody>
                    <a:bodyPr/>
                    <a:lstStyle/>
                    <a:p>
                      <a:pPr algn="ctr"/>
                      <a:r>
                        <a:rPr lang="es-ES" sz="1600" dirty="0" smtClean="0">
                          <a:latin typeface="Arial" pitchFamily="34" charset="0"/>
                          <a:cs typeface="Arial" pitchFamily="34" charset="0"/>
                        </a:rPr>
                        <a:t>10</a:t>
                      </a:r>
                      <a:endParaRPr lang="es-ES" sz="1600" dirty="0">
                        <a:latin typeface="Arial" pitchFamily="34" charset="0"/>
                        <a:cs typeface="Arial" pitchFamily="34" charset="0"/>
                      </a:endParaRPr>
                    </a:p>
                  </a:txBody>
                  <a:tcPr/>
                </a:tc>
                <a:tc>
                  <a:txBody>
                    <a:bodyPr/>
                    <a:lstStyle/>
                    <a:p>
                      <a:pPr algn="ctr"/>
                      <a:r>
                        <a:rPr lang="es-ES" sz="1600" dirty="0" smtClean="0">
                          <a:latin typeface="Arial" pitchFamily="34" charset="0"/>
                          <a:cs typeface="Arial" pitchFamily="34" charset="0"/>
                        </a:rPr>
                        <a:t>10</a:t>
                      </a:r>
                      <a:endParaRPr lang="es-ES" sz="1600" dirty="0">
                        <a:latin typeface="Arial" pitchFamily="34" charset="0"/>
                        <a:cs typeface="Arial" pitchFamily="34" charset="0"/>
                      </a:endParaRPr>
                    </a:p>
                  </a:txBody>
                  <a:tcPr/>
                </a:tc>
                <a:tc>
                  <a:txBody>
                    <a:bodyPr/>
                    <a:lstStyle/>
                    <a:p>
                      <a:pPr algn="ctr"/>
                      <a:r>
                        <a:rPr lang="es-ES" sz="1600" dirty="0" smtClean="0">
                          <a:latin typeface="Arial" pitchFamily="34" charset="0"/>
                          <a:cs typeface="Arial" pitchFamily="34" charset="0"/>
                        </a:rPr>
                        <a:t>12</a:t>
                      </a:r>
                      <a:endParaRPr lang="es-ES" sz="1600" dirty="0">
                        <a:latin typeface="Arial" pitchFamily="34" charset="0"/>
                        <a:cs typeface="Arial" pitchFamily="34" charset="0"/>
                      </a:endParaRPr>
                    </a:p>
                  </a:txBody>
                  <a:tcPr/>
                </a:tc>
                <a:tc>
                  <a:txBody>
                    <a:bodyPr/>
                    <a:lstStyle/>
                    <a:p>
                      <a:pPr algn="ctr"/>
                      <a:r>
                        <a:rPr lang="es-ES" sz="1600" dirty="0" smtClean="0">
                          <a:latin typeface="Arial" pitchFamily="34" charset="0"/>
                          <a:cs typeface="Arial" pitchFamily="34" charset="0"/>
                        </a:rPr>
                        <a:t>12</a:t>
                      </a:r>
                      <a:endParaRPr lang="es-ES" sz="1600" dirty="0">
                        <a:latin typeface="Arial" pitchFamily="34" charset="0"/>
                        <a:cs typeface="Arial" pitchFamily="34" charset="0"/>
                      </a:endParaRPr>
                    </a:p>
                  </a:txBody>
                  <a:tcPr/>
                </a:tc>
                <a:tc>
                  <a:txBody>
                    <a:bodyPr/>
                    <a:lstStyle/>
                    <a:p>
                      <a:pPr algn="ctr"/>
                      <a:r>
                        <a:rPr lang="es-ES" sz="1600" dirty="0" smtClean="0">
                          <a:latin typeface="Arial" pitchFamily="34" charset="0"/>
                          <a:cs typeface="Arial" pitchFamily="34" charset="0"/>
                        </a:rPr>
                        <a:t>12</a:t>
                      </a:r>
                      <a:endParaRPr lang="es-ES" sz="1600" dirty="0">
                        <a:latin typeface="Arial" pitchFamily="34" charset="0"/>
                        <a:cs typeface="Arial" pitchFamily="34" charset="0"/>
                      </a:endParaRPr>
                    </a:p>
                  </a:txBody>
                  <a:tcPr/>
                </a:tc>
                <a:tc>
                  <a:txBody>
                    <a:bodyPr/>
                    <a:lstStyle/>
                    <a:p>
                      <a:pPr algn="ctr"/>
                      <a:r>
                        <a:rPr lang="es-ES" sz="1600" dirty="0" smtClean="0">
                          <a:latin typeface="Arial" pitchFamily="34" charset="0"/>
                          <a:cs typeface="Arial" pitchFamily="34" charset="0"/>
                        </a:rPr>
                        <a:t>12</a:t>
                      </a:r>
                      <a:endParaRPr lang="es-ES" sz="1600" dirty="0">
                        <a:latin typeface="Arial" pitchFamily="34" charset="0"/>
                        <a:cs typeface="Arial" pitchFamily="34" charset="0"/>
                      </a:endParaRPr>
                    </a:p>
                  </a:txBody>
                  <a:tcPr/>
                </a:tc>
              </a:tr>
              <a:tr h="370840">
                <a:tc>
                  <a:txBody>
                    <a:bodyPr/>
                    <a:lstStyle/>
                    <a:p>
                      <a:r>
                        <a:rPr lang="es-ES" sz="1600" dirty="0" smtClean="0">
                          <a:solidFill>
                            <a:schemeClr val="tx1"/>
                          </a:solidFill>
                        </a:rPr>
                        <a:t>Proteína animal (%)</a:t>
                      </a:r>
                      <a:endParaRPr lang="es-ES" sz="1600" dirty="0">
                        <a:solidFill>
                          <a:schemeClr val="tx1"/>
                        </a:solidFill>
                      </a:endParaRPr>
                    </a:p>
                  </a:txBody>
                  <a:tcPr/>
                </a:tc>
                <a:tc>
                  <a:txBody>
                    <a:bodyPr/>
                    <a:lstStyle/>
                    <a:p>
                      <a:pPr algn="ctr"/>
                      <a:r>
                        <a:rPr lang="es-ES" sz="1600" dirty="0" smtClean="0">
                          <a:latin typeface="Arial" pitchFamily="34" charset="0"/>
                          <a:cs typeface="Arial" pitchFamily="34" charset="0"/>
                        </a:rPr>
                        <a:t>70</a:t>
                      </a:r>
                      <a:endParaRPr lang="es-ES" sz="1600" dirty="0">
                        <a:latin typeface="Arial" pitchFamily="34" charset="0"/>
                        <a:cs typeface="Arial" pitchFamily="34" charset="0"/>
                      </a:endParaRPr>
                    </a:p>
                  </a:txBody>
                  <a:tcPr/>
                </a:tc>
                <a:tc>
                  <a:txBody>
                    <a:bodyPr/>
                    <a:lstStyle/>
                    <a:p>
                      <a:pPr algn="ctr"/>
                      <a:r>
                        <a:rPr lang="es-ES" sz="1600" dirty="0" smtClean="0">
                          <a:latin typeface="Arial" pitchFamily="34" charset="0"/>
                          <a:cs typeface="Arial" pitchFamily="34" charset="0"/>
                        </a:rPr>
                        <a:t>70</a:t>
                      </a:r>
                      <a:endParaRPr lang="es-ES" sz="1600" dirty="0">
                        <a:latin typeface="Arial" pitchFamily="34" charset="0"/>
                        <a:cs typeface="Arial" pitchFamily="34" charset="0"/>
                      </a:endParaRPr>
                    </a:p>
                  </a:txBody>
                  <a:tcPr/>
                </a:tc>
                <a:tc>
                  <a:txBody>
                    <a:bodyPr/>
                    <a:lstStyle/>
                    <a:p>
                      <a:pPr algn="ctr"/>
                      <a:r>
                        <a:rPr lang="es-ES" sz="1600" dirty="0" smtClean="0">
                          <a:latin typeface="Arial" pitchFamily="34" charset="0"/>
                          <a:cs typeface="Arial" pitchFamily="34" charset="0"/>
                        </a:rPr>
                        <a:t>50</a:t>
                      </a:r>
                      <a:endParaRPr lang="es-ES" sz="1600" dirty="0">
                        <a:latin typeface="Arial" pitchFamily="34" charset="0"/>
                        <a:cs typeface="Arial" pitchFamily="34" charset="0"/>
                      </a:endParaRPr>
                    </a:p>
                  </a:txBody>
                  <a:tcPr/>
                </a:tc>
                <a:tc>
                  <a:txBody>
                    <a:bodyPr/>
                    <a:lstStyle/>
                    <a:p>
                      <a:pPr algn="ctr"/>
                      <a:r>
                        <a:rPr lang="es-ES" sz="1600" dirty="0" smtClean="0">
                          <a:latin typeface="Arial" pitchFamily="34" charset="0"/>
                          <a:cs typeface="Arial" pitchFamily="34" charset="0"/>
                        </a:rPr>
                        <a:t>50</a:t>
                      </a:r>
                      <a:endParaRPr lang="es-ES" sz="1600" dirty="0">
                        <a:latin typeface="Arial" pitchFamily="34" charset="0"/>
                        <a:cs typeface="Arial" pitchFamily="34" charset="0"/>
                      </a:endParaRPr>
                    </a:p>
                  </a:txBody>
                  <a:tcPr/>
                </a:tc>
                <a:tc>
                  <a:txBody>
                    <a:bodyPr/>
                    <a:lstStyle/>
                    <a:p>
                      <a:pPr algn="ctr"/>
                      <a:r>
                        <a:rPr lang="es-ES" sz="1600" dirty="0" smtClean="0">
                          <a:latin typeface="Arial" pitchFamily="34" charset="0"/>
                          <a:cs typeface="Arial" pitchFamily="34" charset="0"/>
                        </a:rPr>
                        <a:t>50</a:t>
                      </a:r>
                      <a:endParaRPr lang="es-ES" sz="1600" dirty="0">
                        <a:latin typeface="Arial" pitchFamily="34" charset="0"/>
                        <a:cs typeface="Arial" pitchFamily="34" charset="0"/>
                      </a:endParaRPr>
                    </a:p>
                  </a:txBody>
                  <a:tcPr/>
                </a:tc>
                <a:tc>
                  <a:txBody>
                    <a:bodyPr/>
                    <a:lstStyle/>
                    <a:p>
                      <a:pPr algn="ctr"/>
                      <a:r>
                        <a:rPr lang="es-ES" sz="1600" dirty="0" smtClean="0">
                          <a:latin typeface="Arial" pitchFamily="34" charset="0"/>
                          <a:cs typeface="Arial" pitchFamily="34" charset="0"/>
                        </a:rPr>
                        <a:t>50</a:t>
                      </a:r>
                      <a:endParaRPr lang="es-ES" sz="1600" dirty="0">
                        <a:latin typeface="Arial" pitchFamily="34" charset="0"/>
                        <a:cs typeface="Arial" pitchFamily="34" charset="0"/>
                      </a:endParaRPr>
                    </a:p>
                  </a:txBody>
                  <a:tcPr/>
                </a:tc>
              </a:tr>
              <a:tr h="370840">
                <a:tc>
                  <a:txBody>
                    <a:bodyPr/>
                    <a:lstStyle/>
                    <a:p>
                      <a:r>
                        <a:rPr lang="es-ES" sz="1600" dirty="0" smtClean="0">
                          <a:solidFill>
                            <a:schemeClr val="tx1"/>
                          </a:solidFill>
                        </a:rPr>
                        <a:t>Grasa</a:t>
                      </a:r>
                      <a:r>
                        <a:rPr lang="es-ES" sz="1600" baseline="0" dirty="0" smtClean="0">
                          <a:solidFill>
                            <a:schemeClr val="tx1"/>
                          </a:solidFill>
                        </a:rPr>
                        <a:t> total</a:t>
                      </a:r>
                      <a:r>
                        <a:rPr lang="es-ES" sz="1600" dirty="0" smtClean="0">
                          <a:solidFill>
                            <a:schemeClr val="tx1"/>
                          </a:solidFill>
                        </a:rPr>
                        <a:t> (%)</a:t>
                      </a:r>
                      <a:endParaRPr lang="es-ES" sz="1600" dirty="0">
                        <a:solidFill>
                          <a:schemeClr val="tx1"/>
                        </a:solidFill>
                      </a:endParaRPr>
                    </a:p>
                  </a:txBody>
                  <a:tcPr/>
                </a:tc>
                <a:tc>
                  <a:txBody>
                    <a:bodyPr/>
                    <a:lstStyle/>
                    <a:p>
                      <a:pPr algn="ctr"/>
                      <a:r>
                        <a:rPr lang="es-ES" sz="1600" dirty="0" smtClean="0">
                          <a:latin typeface="Arial" pitchFamily="34" charset="0"/>
                          <a:cs typeface="Arial" pitchFamily="34" charset="0"/>
                        </a:rPr>
                        <a:t>40</a:t>
                      </a:r>
                      <a:endParaRPr lang="es-ES" sz="1600" dirty="0">
                        <a:latin typeface="Arial" pitchFamily="34" charset="0"/>
                        <a:cs typeface="Arial" pitchFamily="34" charset="0"/>
                      </a:endParaRPr>
                    </a:p>
                  </a:txBody>
                  <a:tcPr/>
                </a:tc>
                <a:tc>
                  <a:txBody>
                    <a:bodyPr/>
                    <a:lstStyle/>
                    <a:p>
                      <a:pPr algn="ctr"/>
                      <a:r>
                        <a:rPr lang="es-ES" sz="1600" dirty="0" smtClean="0">
                          <a:latin typeface="Arial" pitchFamily="34" charset="0"/>
                          <a:cs typeface="Arial" pitchFamily="34" charset="0"/>
                        </a:rPr>
                        <a:t>35</a:t>
                      </a:r>
                      <a:endParaRPr lang="es-ES" sz="1600" dirty="0">
                        <a:latin typeface="Arial" pitchFamily="34" charset="0"/>
                        <a:cs typeface="Arial" pitchFamily="34" charset="0"/>
                      </a:endParaRPr>
                    </a:p>
                  </a:txBody>
                  <a:tcPr/>
                </a:tc>
                <a:tc>
                  <a:txBody>
                    <a:bodyPr/>
                    <a:lstStyle/>
                    <a:p>
                      <a:pPr algn="ctr"/>
                      <a:r>
                        <a:rPr lang="es-ES" sz="1600" dirty="0" smtClean="0">
                          <a:latin typeface="Arial" pitchFamily="34" charset="0"/>
                          <a:cs typeface="Arial" pitchFamily="34" charset="0"/>
                        </a:rPr>
                        <a:t>35</a:t>
                      </a:r>
                      <a:endParaRPr lang="es-ES" sz="1600" dirty="0">
                        <a:latin typeface="Arial" pitchFamily="34" charset="0"/>
                        <a:cs typeface="Arial" pitchFamily="34" charset="0"/>
                      </a:endParaRPr>
                    </a:p>
                  </a:txBody>
                  <a:tcPr/>
                </a:tc>
                <a:tc>
                  <a:txBody>
                    <a:bodyPr/>
                    <a:lstStyle/>
                    <a:p>
                      <a:pPr algn="ctr"/>
                      <a:r>
                        <a:rPr lang="es-ES" sz="1600" dirty="0" smtClean="0">
                          <a:latin typeface="Arial" pitchFamily="34" charset="0"/>
                          <a:cs typeface="Arial" pitchFamily="34" charset="0"/>
                        </a:rPr>
                        <a:t>25</a:t>
                      </a:r>
                      <a:endParaRPr lang="es-ES" sz="1600" dirty="0">
                        <a:latin typeface="Arial" pitchFamily="34" charset="0"/>
                        <a:cs typeface="Arial" pitchFamily="34" charset="0"/>
                      </a:endParaRPr>
                    </a:p>
                  </a:txBody>
                  <a:tcPr/>
                </a:tc>
                <a:tc>
                  <a:txBody>
                    <a:bodyPr/>
                    <a:lstStyle/>
                    <a:p>
                      <a:pPr algn="ctr"/>
                      <a:r>
                        <a:rPr lang="es-ES" sz="1600" dirty="0" smtClean="0">
                          <a:latin typeface="Arial" pitchFamily="34" charset="0"/>
                          <a:cs typeface="Arial" pitchFamily="34" charset="0"/>
                        </a:rPr>
                        <a:t>23</a:t>
                      </a:r>
                      <a:endParaRPr lang="es-ES" sz="1600" dirty="0">
                        <a:latin typeface="Arial" pitchFamily="34" charset="0"/>
                        <a:cs typeface="Arial" pitchFamily="34" charset="0"/>
                      </a:endParaRPr>
                    </a:p>
                  </a:txBody>
                  <a:tcPr/>
                </a:tc>
                <a:tc>
                  <a:txBody>
                    <a:bodyPr/>
                    <a:lstStyle/>
                    <a:p>
                      <a:pPr algn="ctr"/>
                      <a:r>
                        <a:rPr lang="es-ES" sz="1600" dirty="0" smtClean="0">
                          <a:latin typeface="Arial" pitchFamily="34" charset="0"/>
                          <a:cs typeface="Arial" pitchFamily="34" charset="0"/>
                        </a:rPr>
                        <a:t>20</a:t>
                      </a:r>
                      <a:endParaRPr lang="es-ES" sz="1600" dirty="0">
                        <a:latin typeface="Arial" pitchFamily="34" charset="0"/>
                        <a:cs typeface="Arial" pitchFamily="34" charset="0"/>
                      </a:endParaRPr>
                    </a:p>
                  </a:txBody>
                  <a:tcPr/>
                </a:tc>
              </a:tr>
              <a:tr h="370840">
                <a:tc>
                  <a:txBody>
                    <a:bodyPr/>
                    <a:lstStyle/>
                    <a:p>
                      <a:r>
                        <a:rPr lang="es-ES" sz="1600" dirty="0" smtClean="0">
                          <a:solidFill>
                            <a:schemeClr val="tx1"/>
                          </a:solidFill>
                        </a:rPr>
                        <a:t>Grasa</a:t>
                      </a:r>
                      <a:r>
                        <a:rPr lang="es-ES" sz="1600" baseline="0" dirty="0" smtClean="0">
                          <a:solidFill>
                            <a:schemeClr val="tx1"/>
                          </a:solidFill>
                        </a:rPr>
                        <a:t> vegetal </a:t>
                      </a:r>
                      <a:r>
                        <a:rPr lang="es-ES" sz="1600" dirty="0" smtClean="0">
                          <a:solidFill>
                            <a:schemeClr val="tx1"/>
                          </a:solidFill>
                        </a:rPr>
                        <a:t>(%)</a:t>
                      </a:r>
                      <a:endParaRPr lang="es-ES" sz="1600" dirty="0">
                        <a:solidFill>
                          <a:schemeClr val="tx1"/>
                        </a:solidFill>
                      </a:endParaRPr>
                    </a:p>
                  </a:txBody>
                  <a:tcPr/>
                </a:tc>
                <a:tc>
                  <a:txBody>
                    <a:bodyPr/>
                    <a:lstStyle/>
                    <a:p>
                      <a:pPr algn="ctr"/>
                      <a:r>
                        <a:rPr lang="es-ES" sz="1600" dirty="0" smtClean="0">
                          <a:latin typeface="Arial" pitchFamily="34" charset="0"/>
                          <a:cs typeface="Arial" pitchFamily="34" charset="0"/>
                        </a:rPr>
                        <a:t>60</a:t>
                      </a:r>
                      <a:endParaRPr lang="es-ES" sz="1600" dirty="0">
                        <a:latin typeface="Arial" pitchFamily="34" charset="0"/>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smtClean="0">
                          <a:latin typeface="Arial" pitchFamily="34" charset="0"/>
                          <a:cs typeface="Arial" pitchFamily="34" charset="0"/>
                        </a:rPr>
                        <a:t>60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smtClean="0">
                          <a:latin typeface="Arial" pitchFamily="34" charset="0"/>
                          <a:cs typeface="Arial" pitchFamily="34" charset="0"/>
                        </a:rPr>
                        <a:t>60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smtClean="0">
                          <a:latin typeface="Arial" pitchFamily="34" charset="0"/>
                          <a:cs typeface="Arial" pitchFamily="34" charset="0"/>
                        </a:rPr>
                        <a:t>60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smtClean="0">
                          <a:latin typeface="Arial" pitchFamily="34" charset="0"/>
                          <a:cs typeface="Arial" pitchFamily="34" charset="0"/>
                        </a:rPr>
                        <a:t>60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smtClean="0">
                          <a:latin typeface="Arial" pitchFamily="34" charset="0"/>
                          <a:cs typeface="Arial" pitchFamily="34" charset="0"/>
                        </a:rPr>
                        <a:t>60</a:t>
                      </a:r>
                    </a:p>
                  </a:txBody>
                  <a:tcPr/>
                </a:tc>
              </a:tr>
              <a:tr h="370840">
                <a:tc>
                  <a:txBody>
                    <a:bodyPr/>
                    <a:lstStyle/>
                    <a:p>
                      <a:r>
                        <a:rPr lang="es-ES" sz="1600" dirty="0" smtClean="0">
                          <a:solidFill>
                            <a:schemeClr val="tx1"/>
                          </a:solidFill>
                        </a:rPr>
                        <a:t>Carbohidratos (%)*</a:t>
                      </a:r>
                      <a:endParaRPr lang="es-ES" sz="1600" dirty="0">
                        <a:solidFill>
                          <a:schemeClr val="tx1"/>
                        </a:solidFill>
                      </a:endParaRPr>
                    </a:p>
                  </a:txBody>
                  <a:tcPr/>
                </a:tc>
                <a:tc>
                  <a:txBody>
                    <a:bodyPr/>
                    <a:lstStyle/>
                    <a:p>
                      <a:pPr algn="ctr"/>
                      <a:r>
                        <a:rPr lang="es-ES" sz="1600" b="1" dirty="0" smtClean="0">
                          <a:solidFill>
                            <a:srgbClr val="FF0000"/>
                          </a:solidFill>
                          <a:latin typeface="Arial" pitchFamily="34" charset="0"/>
                          <a:cs typeface="Arial" pitchFamily="34" charset="0"/>
                        </a:rPr>
                        <a:t>50</a:t>
                      </a:r>
                      <a:endParaRPr lang="es-ES" sz="1600" b="1" dirty="0">
                        <a:solidFill>
                          <a:srgbClr val="FF0000"/>
                        </a:solidFill>
                        <a:latin typeface="Arial" pitchFamily="34" charset="0"/>
                        <a:cs typeface="Arial" pitchFamily="34" charset="0"/>
                      </a:endParaRPr>
                    </a:p>
                  </a:txBody>
                  <a:tcPr/>
                </a:tc>
                <a:tc>
                  <a:txBody>
                    <a:bodyPr/>
                    <a:lstStyle/>
                    <a:p>
                      <a:pPr algn="ctr"/>
                      <a:r>
                        <a:rPr lang="es-ES" sz="1600" b="1" dirty="0" smtClean="0">
                          <a:solidFill>
                            <a:srgbClr val="FF0000"/>
                          </a:solidFill>
                          <a:latin typeface="Arial" pitchFamily="34" charset="0"/>
                          <a:cs typeface="Arial" pitchFamily="34" charset="0"/>
                        </a:rPr>
                        <a:t>55</a:t>
                      </a:r>
                      <a:endParaRPr lang="es-ES" sz="1600" b="1" dirty="0">
                        <a:solidFill>
                          <a:srgbClr val="FF0000"/>
                        </a:solidFill>
                        <a:latin typeface="Arial" pitchFamily="34" charset="0"/>
                        <a:cs typeface="Arial" pitchFamily="34" charset="0"/>
                      </a:endParaRPr>
                    </a:p>
                  </a:txBody>
                  <a:tcPr/>
                </a:tc>
                <a:tc>
                  <a:txBody>
                    <a:bodyPr/>
                    <a:lstStyle/>
                    <a:p>
                      <a:pPr algn="ctr"/>
                      <a:r>
                        <a:rPr lang="es-ES" sz="1600" b="1" dirty="0" smtClean="0">
                          <a:solidFill>
                            <a:srgbClr val="FF0000"/>
                          </a:solidFill>
                          <a:latin typeface="Arial" pitchFamily="34" charset="0"/>
                          <a:cs typeface="Arial" pitchFamily="34" charset="0"/>
                        </a:rPr>
                        <a:t>53</a:t>
                      </a:r>
                      <a:endParaRPr lang="es-ES" sz="1600" b="1" dirty="0">
                        <a:solidFill>
                          <a:srgbClr val="FF0000"/>
                        </a:solidFill>
                        <a:latin typeface="Arial" pitchFamily="34" charset="0"/>
                        <a:cs typeface="Arial" pitchFamily="34" charset="0"/>
                      </a:endParaRPr>
                    </a:p>
                  </a:txBody>
                  <a:tcPr/>
                </a:tc>
                <a:tc>
                  <a:txBody>
                    <a:bodyPr/>
                    <a:lstStyle/>
                    <a:p>
                      <a:pPr algn="ctr"/>
                      <a:r>
                        <a:rPr lang="es-ES" sz="1600" b="1" dirty="0" smtClean="0">
                          <a:solidFill>
                            <a:srgbClr val="FF0000"/>
                          </a:solidFill>
                          <a:latin typeface="Arial" pitchFamily="34" charset="0"/>
                          <a:cs typeface="Arial" pitchFamily="34" charset="0"/>
                        </a:rPr>
                        <a:t>63</a:t>
                      </a:r>
                      <a:endParaRPr lang="es-ES" sz="1600" b="1" dirty="0">
                        <a:solidFill>
                          <a:srgbClr val="FF0000"/>
                        </a:solidFill>
                        <a:latin typeface="Arial" pitchFamily="34" charset="0"/>
                        <a:cs typeface="Arial" pitchFamily="34" charset="0"/>
                      </a:endParaRPr>
                    </a:p>
                  </a:txBody>
                  <a:tcPr/>
                </a:tc>
                <a:tc>
                  <a:txBody>
                    <a:bodyPr/>
                    <a:lstStyle/>
                    <a:p>
                      <a:pPr algn="ctr"/>
                      <a:r>
                        <a:rPr lang="es-ES" sz="1600" b="1" dirty="0" smtClean="0">
                          <a:solidFill>
                            <a:srgbClr val="FF0000"/>
                          </a:solidFill>
                          <a:latin typeface="Arial" pitchFamily="34" charset="0"/>
                          <a:cs typeface="Arial" pitchFamily="34" charset="0"/>
                        </a:rPr>
                        <a:t>65</a:t>
                      </a:r>
                      <a:endParaRPr lang="es-ES" sz="1600" b="1" dirty="0">
                        <a:solidFill>
                          <a:srgbClr val="FF0000"/>
                        </a:solidFill>
                        <a:latin typeface="Arial" pitchFamily="34" charset="0"/>
                        <a:cs typeface="Arial" pitchFamily="34" charset="0"/>
                      </a:endParaRPr>
                    </a:p>
                  </a:txBody>
                  <a:tcPr/>
                </a:tc>
                <a:tc>
                  <a:txBody>
                    <a:bodyPr/>
                    <a:lstStyle/>
                    <a:p>
                      <a:pPr algn="ctr"/>
                      <a:r>
                        <a:rPr lang="es-ES" sz="1600" b="1" dirty="0" smtClean="0">
                          <a:solidFill>
                            <a:srgbClr val="FF0000"/>
                          </a:solidFill>
                          <a:latin typeface="Arial" pitchFamily="34" charset="0"/>
                          <a:cs typeface="Arial" pitchFamily="34" charset="0"/>
                        </a:rPr>
                        <a:t>68</a:t>
                      </a:r>
                      <a:endParaRPr lang="es-ES" sz="1600" b="1" dirty="0">
                        <a:solidFill>
                          <a:srgbClr val="FF0000"/>
                        </a:solidFill>
                        <a:latin typeface="Arial" pitchFamily="34" charset="0"/>
                        <a:cs typeface="Arial" pitchFamily="34" charset="0"/>
                      </a:endParaRPr>
                    </a:p>
                  </a:txBody>
                  <a:tcPr/>
                </a:tc>
              </a:tr>
              <a:tr h="370840">
                <a:tc>
                  <a:txBody>
                    <a:bodyPr/>
                    <a:lstStyle/>
                    <a:p>
                      <a:r>
                        <a:rPr lang="es-ES" sz="1600" dirty="0" err="1" smtClean="0">
                          <a:solidFill>
                            <a:schemeClr val="tx1"/>
                          </a:solidFill>
                        </a:rPr>
                        <a:t>Carb</a:t>
                      </a:r>
                      <a:r>
                        <a:rPr lang="es-ES" sz="1600" dirty="0" smtClean="0">
                          <a:solidFill>
                            <a:schemeClr val="tx1"/>
                          </a:solidFill>
                        </a:rPr>
                        <a:t>. complejos (%)</a:t>
                      </a:r>
                      <a:endParaRPr lang="es-ES" sz="1600" dirty="0">
                        <a:solidFill>
                          <a:schemeClr val="tx1"/>
                        </a:solidFill>
                      </a:endParaRPr>
                    </a:p>
                  </a:txBody>
                  <a:tcPr/>
                </a:tc>
                <a:tc>
                  <a:txBody>
                    <a:bodyPr/>
                    <a:lstStyle/>
                    <a:p>
                      <a:pPr algn="ctr"/>
                      <a:r>
                        <a:rPr lang="es-ES" sz="1600" dirty="0" smtClean="0">
                          <a:latin typeface="Arial" pitchFamily="34" charset="0"/>
                          <a:cs typeface="Arial" pitchFamily="34" charset="0"/>
                        </a:rPr>
                        <a:t>75</a:t>
                      </a:r>
                      <a:endParaRPr lang="es-ES" sz="1600" dirty="0">
                        <a:latin typeface="Arial" pitchFamily="34" charset="0"/>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smtClean="0">
                          <a:latin typeface="Arial" pitchFamily="34" charset="0"/>
                          <a:cs typeface="Arial" pitchFamily="34" charset="0"/>
                        </a:rPr>
                        <a:t>75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smtClean="0">
                          <a:latin typeface="Arial" pitchFamily="34" charset="0"/>
                          <a:cs typeface="Arial" pitchFamily="34" charset="0"/>
                        </a:rPr>
                        <a:t>75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smtClean="0">
                          <a:latin typeface="Arial" pitchFamily="34" charset="0"/>
                          <a:cs typeface="Arial" pitchFamily="34" charset="0"/>
                        </a:rPr>
                        <a:t>75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smtClean="0">
                          <a:latin typeface="Arial" pitchFamily="34" charset="0"/>
                          <a:cs typeface="Arial" pitchFamily="34" charset="0"/>
                        </a:rPr>
                        <a:t>75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smtClean="0">
                          <a:latin typeface="Arial" pitchFamily="34" charset="0"/>
                          <a:cs typeface="Arial" pitchFamily="34" charset="0"/>
                        </a:rPr>
                        <a:t>75</a:t>
                      </a:r>
                    </a:p>
                  </a:txBody>
                  <a:tcPr/>
                </a:tc>
              </a:tr>
              <a:tr h="370840">
                <a:tc>
                  <a:txBody>
                    <a:bodyPr/>
                    <a:lstStyle/>
                    <a:p>
                      <a:r>
                        <a:rPr lang="es-ES" sz="1600" dirty="0" smtClean="0">
                          <a:solidFill>
                            <a:schemeClr val="tx1"/>
                          </a:solidFill>
                        </a:rPr>
                        <a:t>Azúcar (%)</a:t>
                      </a:r>
                      <a:endParaRPr lang="es-ES" sz="1600" dirty="0">
                        <a:solidFill>
                          <a:schemeClr val="tx1"/>
                        </a:solidFill>
                      </a:endParaRPr>
                    </a:p>
                  </a:txBody>
                  <a:tcPr/>
                </a:tc>
                <a:tc>
                  <a:txBody>
                    <a:bodyPr/>
                    <a:lstStyle/>
                    <a:p>
                      <a:pPr algn="ctr"/>
                      <a:r>
                        <a:rPr lang="es-ES" sz="1600" dirty="0" smtClean="0">
                          <a:latin typeface="Arial" pitchFamily="34" charset="0"/>
                          <a:cs typeface="Arial" pitchFamily="34" charset="0"/>
                        </a:rPr>
                        <a:t>&lt; 10</a:t>
                      </a:r>
                      <a:endParaRPr lang="es-ES" sz="1600" dirty="0">
                        <a:latin typeface="Arial" pitchFamily="34" charset="0"/>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smtClean="0">
                          <a:latin typeface="Arial" pitchFamily="34" charset="0"/>
                          <a:cs typeface="Arial" pitchFamily="34" charset="0"/>
                        </a:rPr>
                        <a:t>&lt; 10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smtClean="0">
                          <a:latin typeface="Arial" pitchFamily="34" charset="0"/>
                          <a:cs typeface="Arial" pitchFamily="34" charset="0"/>
                        </a:rPr>
                        <a:t>&lt; 10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smtClean="0">
                          <a:latin typeface="Arial" pitchFamily="34" charset="0"/>
                          <a:cs typeface="Arial" pitchFamily="34" charset="0"/>
                        </a:rPr>
                        <a:t>&lt; 10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smtClean="0">
                          <a:latin typeface="Arial" pitchFamily="34" charset="0"/>
                          <a:cs typeface="Arial" pitchFamily="34" charset="0"/>
                        </a:rPr>
                        <a:t>&lt; 10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smtClean="0">
                          <a:latin typeface="Arial" pitchFamily="34" charset="0"/>
                          <a:cs typeface="Arial" pitchFamily="34" charset="0"/>
                        </a:rPr>
                        <a:t>&lt; 10</a:t>
                      </a:r>
                    </a:p>
                  </a:txBody>
                  <a:tcPr/>
                </a:tc>
              </a:tr>
            </a:tbl>
          </a:graphicData>
        </a:graphic>
      </p:graphicFrame>
      <p:sp>
        <p:nvSpPr>
          <p:cNvPr id="6" name="5 CuadroTexto"/>
          <p:cNvSpPr txBox="1"/>
          <p:nvPr/>
        </p:nvSpPr>
        <p:spPr>
          <a:xfrm>
            <a:off x="1071563" y="5357813"/>
            <a:ext cx="7215187" cy="523875"/>
          </a:xfrm>
          <a:prstGeom prst="rect">
            <a:avLst/>
          </a:prstGeom>
          <a:noFill/>
        </p:spPr>
        <p:txBody>
          <a:bodyPr>
            <a:spAutoFit/>
          </a:bodyPr>
          <a:lstStyle/>
          <a:p>
            <a:pPr>
              <a:defRPr/>
            </a:pPr>
            <a:r>
              <a:rPr lang="es-ES" sz="1400" dirty="0">
                <a:latin typeface="+mn-lt"/>
              </a:rPr>
              <a:t>* El porciento de la energía aportada por los carbohidratos se calcula por diferencia una vez que sean establecidas el resto de las recomendaciones.</a:t>
            </a:r>
          </a:p>
        </p:txBody>
      </p:sp>
    </p:spTree>
    <p:extLst>
      <p:ext uri="{BB962C8B-B14F-4D97-AF65-F5344CB8AC3E}">
        <p14:creationId xmlns:p14="http://schemas.microsoft.com/office/powerpoint/2010/main" val="1295712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57158" y="428604"/>
            <a:ext cx="8215312" cy="461963"/>
          </a:xfrm>
          <a:prstGeom prst="rect">
            <a:avLst/>
          </a:prstGeom>
          <a:solidFill>
            <a:schemeClr val="tx2">
              <a:lumMod val="20000"/>
              <a:lumOff val="80000"/>
            </a:schemeClr>
          </a:solidFill>
          <a:ln w="57150">
            <a:solidFill>
              <a:schemeClr val="tx1"/>
            </a:solidFill>
          </a:ln>
        </p:spPr>
        <p:txBody>
          <a:bodyPr>
            <a:spAutoFit/>
          </a:bodyPr>
          <a:lstStyle/>
          <a:p>
            <a:pPr algn="ctr">
              <a:defRPr/>
            </a:pPr>
            <a:r>
              <a:rPr lang="es-ES" sz="2400" b="1" dirty="0">
                <a:latin typeface="Arial" pitchFamily="34" charset="0"/>
                <a:cs typeface="Arial" pitchFamily="34" charset="0"/>
              </a:rPr>
              <a:t>Tabla de intercambios de alimentos </a:t>
            </a:r>
          </a:p>
        </p:txBody>
      </p:sp>
      <p:graphicFrame>
        <p:nvGraphicFramePr>
          <p:cNvPr id="4" name="3 Tabla"/>
          <p:cNvGraphicFramePr>
            <a:graphicFrameLocks noGrp="1"/>
          </p:cNvGraphicFramePr>
          <p:nvPr/>
        </p:nvGraphicFramePr>
        <p:xfrm>
          <a:off x="357188" y="1143000"/>
          <a:ext cx="8358218" cy="5039694"/>
        </p:xfrm>
        <a:graphic>
          <a:graphicData uri="http://schemas.openxmlformats.org/drawingml/2006/table">
            <a:tbl>
              <a:tblPr>
                <a:tableStyleId>{5DA37D80-6434-44D0-A028-1B22A696006F}</a:tableStyleId>
              </a:tblPr>
              <a:tblGrid>
                <a:gridCol w="882091"/>
                <a:gridCol w="1342077"/>
                <a:gridCol w="3718704"/>
                <a:gridCol w="586950"/>
                <a:gridCol w="655789"/>
                <a:gridCol w="551306"/>
                <a:gridCol w="621301"/>
              </a:tblGrid>
              <a:tr h="0">
                <a:tc rowSpan="2">
                  <a:txBody>
                    <a:bodyPr/>
                    <a:lstStyle/>
                    <a:p>
                      <a:pPr algn="ctr">
                        <a:lnSpc>
                          <a:spcPct val="115000"/>
                        </a:lnSpc>
                        <a:spcAft>
                          <a:spcPts val="0"/>
                        </a:spcAft>
                      </a:pPr>
                      <a:r>
                        <a:rPr lang="es-ES" sz="1000" b="1" dirty="0" smtClean="0">
                          <a:solidFill>
                            <a:schemeClr val="tx1"/>
                          </a:solidFill>
                          <a:latin typeface="Arial" pitchFamily="34" charset="0"/>
                          <a:cs typeface="Arial" pitchFamily="34" charset="0"/>
                        </a:rPr>
                        <a:t>GBA</a:t>
                      </a:r>
                      <a:endParaRPr lang="es-ES" sz="1000" b="1" dirty="0">
                        <a:solidFill>
                          <a:schemeClr val="tx1"/>
                        </a:solidFill>
                        <a:latin typeface="Arial" pitchFamily="34" charset="0"/>
                        <a:ea typeface="Times New Roman"/>
                        <a:cs typeface="Arial" pitchFamily="34" charset="0"/>
                      </a:endParaRPr>
                    </a:p>
                  </a:txBody>
                  <a:tcPr marL="27857" marR="27857" marT="0" marB="0" anchor="ctr"/>
                </a:tc>
                <a:tc rowSpan="2">
                  <a:txBody>
                    <a:bodyPr/>
                    <a:lstStyle/>
                    <a:p>
                      <a:pPr algn="ctr">
                        <a:lnSpc>
                          <a:spcPct val="115000"/>
                        </a:lnSpc>
                        <a:spcAft>
                          <a:spcPts val="0"/>
                        </a:spcAft>
                      </a:pPr>
                      <a:r>
                        <a:rPr lang="es-ES" sz="1000" b="1" dirty="0">
                          <a:solidFill>
                            <a:schemeClr val="tx1"/>
                          </a:solidFill>
                          <a:latin typeface="+mn-lt"/>
                        </a:rPr>
                        <a:t>Unidad de intercambio</a:t>
                      </a:r>
                      <a:endParaRPr lang="es-ES" sz="1000" b="1" dirty="0">
                        <a:solidFill>
                          <a:schemeClr val="tx1"/>
                        </a:solidFill>
                        <a:latin typeface="+mn-lt"/>
                        <a:ea typeface="Times New Roman"/>
                      </a:endParaRPr>
                    </a:p>
                  </a:txBody>
                  <a:tcPr marL="27857" marR="27857" marT="0" marB="0" anchor="ctr"/>
                </a:tc>
                <a:tc rowSpan="2">
                  <a:txBody>
                    <a:bodyPr/>
                    <a:lstStyle/>
                    <a:p>
                      <a:pPr algn="ctr">
                        <a:lnSpc>
                          <a:spcPct val="115000"/>
                        </a:lnSpc>
                        <a:spcAft>
                          <a:spcPts val="0"/>
                        </a:spcAft>
                      </a:pPr>
                      <a:r>
                        <a:rPr lang="es-ES" sz="1000" b="1" dirty="0">
                          <a:solidFill>
                            <a:schemeClr val="tx1"/>
                          </a:solidFill>
                          <a:latin typeface="+mn-lt"/>
                        </a:rPr>
                        <a:t>Cantidad de alimentos para intercambiar</a:t>
                      </a:r>
                      <a:endParaRPr lang="es-ES" sz="1000" b="1" dirty="0">
                        <a:solidFill>
                          <a:schemeClr val="tx1"/>
                        </a:solidFill>
                        <a:latin typeface="+mn-lt"/>
                        <a:ea typeface="Times New Roman"/>
                      </a:endParaRPr>
                    </a:p>
                  </a:txBody>
                  <a:tcPr marL="27857" marR="27857" marT="0" marB="0" anchor="ctr"/>
                </a:tc>
                <a:tc gridSpan="4">
                  <a:txBody>
                    <a:bodyPr/>
                    <a:lstStyle/>
                    <a:p>
                      <a:pPr algn="ctr">
                        <a:lnSpc>
                          <a:spcPct val="115000"/>
                        </a:lnSpc>
                        <a:spcAft>
                          <a:spcPts val="0"/>
                        </a:spcAft>
                      </a:pPr>
                      <a:r>
                        <a:rPr lang="es-ES" sz="1000" b="1" dirty="0">
                          <a:solidFill>
                            <a:schemeClr val="tx1"/>
                          </a:solidFill>
                          <a:latin typeface="+mn-lt"/>
                        </a:rPr>
                        <a:t>Composición aproximada</a:t>
                      </a:r>
                      <a:endParaRPr lang="es-ES" sz="1000" b="1" dirty="0">
                        <a:solidFill>
                          <a:schemeClr val="tx1"/>
                        </a:solidFill>
                        <a:latin typeface="+mn-lt"/>
                        <a:ea typeface="Times New Roman"/>
                      </a:endParaRPr>
                    </a:p>
                  </a:txBody>
                  <a:tcPr marL="27857" marR="27857" marT="0" marB="0" anchor="ctr"/>
                </a:tc>
                <a:tc hMerge="1">
                  <a:txBody>
                    <a:bodyPr/>
                    <a:lstStyle/>
                    <a:p>
                      <a:endParaRPr lang="es-ES"/>
                    </a:p>
                  </a:txBody>
                  <a:tcPr/>
                </a:tc>
                <a:tc hMerge="1">
                  <a:txBody>
                    <a:bodyPr/>
                    <a:lstStyle/>
                    <a:p>
                      <a:endParaRPr lang="es-ES"/>
                    </a:p>
                  </a:txBody>
                  <a:tcPr/>
                </a:tc>
                <a:tc hMerge="1">
                  <a:txBody>
                    <a:bodyPr/>
                    <a:lstStyle/>
                    <a:p>
                      <a:endParaRPr lang="es-ES"/>
                    </a:p>
                  </a:txBody>
                  <a:tcPr/>
                </a:tc>
              </a:tr>
              <a:tr h="339031">
                <a:tc vMerge="1">
                  <a:txBody>
                    <a:bodyPr/>
                    <a:lstStyle/>
                    <a:p>
                      <a:endParaRPr lang="es-ES"/>
                    </a:p>
                  </a:txBody>
                  <a:tcPr/>
                </a:tc>
                <a:tc vMerge="1">
                  <a:txBody>
                    <a:bodyPr/>
                    <a:lstStyle/>
                    <a:p>
                      <a:endParaRPr lang="es-ES"/>
                    </a:p>
                  </a:txBody>
                  <a:tcPr/>
                </a:tc>
                <a:tc vMerge="1">
                  <a:txBody>
                    <a:bodyPr/>
                    <a:lstStyle/>
                    <a:p>
                      <a:endParaRPr lang="es-ES"/>
                    </a:p>
                  </a:txBody>
                  <a:tcPr/>
                </a:tc>
                <a:tc>
                  <a:txBody>
                    <a:bodyPr/>
                    <a:lstStyle/>
                    <a:p>
                      <a:pPr algn="ctr">
                        <a:lnSpc>
                          <a:spcPct val="115000"/>
                        </a:lnSpc>
                        <a:spcAft>
                          <a:spcPts val="0"/>
                        </a:spcAft>
                      </a:pPr>
                      <a:r>
                        <a:rPr lang="es-ES" sz="1000" b="1" dirty="0">
                          <a:solidFill>
                            <a:schemeClr val="tx1"/>
                          </a:solidFill>
                          <a:latin typeface="+mn-lt"/>
                        </a:rPr>
                        <a:t>Energía</a:t>
                      </a:r>
                    </a:p>
                    <a:p>
                      <a:pPr algn="ctr">
                        <a:lnSpc>
                          <a:spcPct val="115000"/>
                        </a:lnSpc>
                        <a:spcAft>
                          <a:spcPts val="0"/>
                        </a:spcAft>
                      </a:pPr>
                      <a:r>
                        <a:rPr lang="es-ES" sz="1000" b="1" dirty="0">
                          <a:solidFill>
                            <a:schemeClr val="tx1"/>
                          </a:solidFill>
                          <a:latin typeface="+mn-lt"/>
                        </a:rPr>
                        <a:t>(Kcal)</a:t>
                      </a:r>
                      <a:endParaRPr lang="es-ES" sz="1000" b="1" dirty="0">
                        <a:solidFill>
                          <a:schemeClr val="tx1"/>
                        </a:solidFill>
                        <a:latin typeface="+mn-lt"/>
                        <a:ea typeface="Times New Roman"/>
                      </a:endParaRPr>
                    </a:p>
                  </a:txBody>
                  <a:tcPr marL="27857" marR="27857" marT="0" marB="0" anchor="ctr"/>
                </a:tc>
                <a:tc>
                  <a:txBody>
                    <a:bodyPr/>
                    <a:lstStyle/>
                    <a:p>
                      <a:pPr algn="ctr">
                        <a:lnSpc>
                          <a:spcPct val="115000"/>
                        </a:lnSpc>
                        <a:spcAft>
                          <a:spcPts val="0"/>
                        </a:spcAft>
                      </a:pPr>
                      <a:r>
                        <a:rPr lang="es-ES" sz="1000" b="1" dirty="0">
                          <a:solidFill>
                            <a:schemeClr val="tx1"/>
                          </a:solidFill>
                          <a:latin typeface="+mn-lt"/>
                        </a:rPr>
                        <a:t>Proteína</a:t>
                      </a:r>
                    </a:p>
                    <a:p>
                      <a:pPr algn="ctr">
                        <a:lnSpc>
                          <a:spcPct val="115000"/>
                        </a:lnSpc>
                        <a:spcAft>
                          <a:spcPts val="0"/>
                        </a:spcAft>
                      </a:pPr>
                      <a:r>
                        <a:rPr lang="es-ES" sz="1000" b="1" dirty="0">
                          <a:solidFill>
                            <a:schemeClr val="tx1"/>
                          </a:solidFill>
                          <a:latin typeface="+mn-lt"/>
                        </a:rPr>
                        <a:t>(g)</a:t>
                      </a:r>
                      <a:endParaRPr lang="es-ES" sz="1000" b="1" dirty="0">
                        <a:solidFill>
                          <a:schemeClr val="tx1"/>
                        </a:solidFill>
                        <a:latin typeface="+mn-lt"/>
                        <a:ea typeface="Times New Roman"/>
                      </a:endParaRPr>
                    </a:p>
                  </a:txBody>
                  <a:tcPr marL="27857" marR="27857" marT="0" marB="0" anchor="ctr"/>
                </a:tc>
                <a:tc>
                  <a:txBody>
                    <a:bodyPr/>
                    <a:lstStyle/>
                    <a:p>
                      <a:pPr algn="ctr">
                        <a:lnSpc>
                          <a:spcPct val="115000"/>
                        </a:lnSpc>
                        <a:spcAft>
                          <a:spcPts val="0"/>
                        </a:spcAft>
                      </a:pPr>
                      <a:r>
                        <a:rPr lang="es-ES" sz="1000" b="1" dirty="0">
                          <a:solidFill>
                            <a:schemeClr val="tx1"/>
                          </a:solidFill>
                          <a:latin typeface="+mn-lt"/>
                        </a:rPr>
                        <a:t>Grasa</a:t>
                      </a:r>
                    </a:p>
                    <a:p>
                      <a:pPr algn="ctr">
                        <a:lnSpc>
                          <a:spcPct val="115000"/>
                        </a:lnSpc>
                        <a:spcAft>
                          <a:spcPts val="0"/>
                        </a:spcAft>
                      </a:pPr>
                      <a:r>
                        <a:rPr lang="es-ES" sz="1000" b="1" dirty="0">
                          <a:solidFill>
                            <a:schemeClr val="tx1"/>
                          </a:solidFill>
                          <a:latin typeface="+mn-lt"/>
                        </a:rPr>
                        <a:t>(g)</a:t>
                      </a:r>
                      <a:endParaRPr lang="es-ES" sz="1000" b="1" dirty="0">
                        <a:solidFill>
                          <a:schemeClr val="tx1"/>
                        </a:solidFill>
                        <a:latin typeface="+mn-lt"/>
                        <a:ea typeface="Times New Roman"/>
                      </a:endParaRPr>
                    </a:p>
                  </a:txBody>
                  <a:tcPr marL="27857" marR="27857" marT="0" marB="0" anchor="ctr"/>
                </a:tc>
                <a:tc>
                  <a:txBody>
                    <a:bodyPr/>
                    <a:lstStyle/>
                    <a:p>
                      <a:pPr algn="ctr">
                        <a:lnSpc>
                          <a:spcPct val="115000"/>
                        </a:lnSpc>
                        <a:spcAft>
                          <a:spcPts val="0"/>
                        </a:spcAft>
                      </a:pPr>
                      <a:r>
                        <a:rPr lang="es-ES" sz="1000" b="1" dirty="0">
                          <a:solidFill>
                            <a:schemeClr val="tx1"/>
                          </a:solidFill>
                          <a:latin typeface="+mn-lt"/>
                        </a:rPr>
                        <a:t>HC</a:t>
                      </a:r>
                    </a:p>
                    <a:p>
                      <a:pPr algn="ctr">
                        <a:lnSpc>
                          <a:spcPct val="115000"/>
                        </a:lnSpc>
                        <a:spcAft>
                          <a:spcPts val="0"/>
                        </a:spcAft>
                      </a:pPr>
                      <a:r>
                        <a:rPr lang="es-ES" sz="1000" b="1" dirty="0">
                          <a:solidFill>
                            <a:schemeClr val="tx1"/>
                          </a:solidFill>
                          <a:latin typeface="+mn-lt"/>
                        </a:rPr>
                        <a:t>(g)</a:t>
                      </a:r>
                      <a:endParaRPr lang="es-ES" sz="1000" b="1" dirty="0">
                        <a:solidFill>
                          <a:schemeClr val="tx1"/>
                        </a:solidFill>
                        <a:latin typeface="+mn-lt"/>
                        <a:ea typeface="Times New Roman"/>
                      </a:endParaRPr>
                    </a:p>
                  </a:txBody>
                  <a:tcPr marL="27857" marR="27857" marT="0" marB="0" anchor="ctr"/>
                </a:tc>
              </a:tr>
              <a:tr h="870189">
                <a:tc>
                  <a:txBody>
                    <a:bodyPr/>
                    <a:lstStyle/>
                    <a:p>
                      <a:pPr marL="36195" algn="l">
                        <a:lnSpc>
                          <a:spcPct val="115000"/>
                        </a:lnSpc>
                        <a:spcAft>
                          <a:spcPts val="0"/>
                        </a:spcAft>
                      </a:pPr>
                      <a:r>
                        <a:rPr lang="es-ES" sz="1000" b="1" dirty="0" smtClean="0">
                          <a:solidFill>
                            <a:schemeClr val="tx1"/>
                          </a:solidFill>
                          <a:latin typeface="Arial" pitchFamily="34" charset="0"/>
                          <a:ea typeface="Times New Roman"/>
                          <a:cs typeface="Arial" pitchFamily="34" charset="0"/>
                        </a:rPr>
                        <a:t>Cereales y viandas</a:t>
                      </a:r>
                      <a:endParaRPr lang="es-ES" sz="1000" b="1" dirty="0">
                        <a:solidFill>
                          <a:schemeClr val="tx1"/>
                        </a:solidFill>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000" dirty="0" smtClean="0">
                          <a:latin typeface="Arial" pitchFamily="34" charset="0"/>
                          <a:ea typeface="Times New Roman"/>
                          <a:cs typeface="Arial" pitchFamily="34" charset="0"/>
                        </a:rPr>
                        <a:t>¼ taza de arroz (46g)</a:t>
                      </a:r>
                      <a:endParaRPr lang="es-ES" sz="1000" dirty="0">
                        <a:latin typeface="Arial" pitchFamily="34" charset="0"/>
                        <a:ea typeface="Times New Roman"/>
                        <a:cs typeface="Arial" pitchFamily="34" charset="0"/>
                      </a:endParaRPr>
                    </a:p>
                  </a:txBody>
                  <a:tcPr marL="27857" marR="27857" marT="0" marB="0" anchor="ctr"/>
                </a:tc>
                <a:tc>
                  <a:txBody>
                    <a:bodyPr/>
                    <a:lstStyle/>
                    <a:p>
                      <a:pPr algn="just">
                        <a:lnSpc>
                          <a:spcPct val="115000"/>
                        </a:lnSpc>
                        <a:spcAft>
                          <a:spcPts val="0"/>
                        </a:spcAft>
                      </a:pPr>
                      <a:r>
                        <a:rPr lang="es-ES" sz="1000" dirty="0" smtClean="0">
                          <a:latin typeface="Arial" pitchFamily="34" charset="0"/>
                          <a:ea typeface="Times New Roman"/>
                          <a:cs typeface="Arial" pitchFamily="34" charset="0"/>
                        </a:rPr>
                        <a:t>1/3 taza de harina de maíz (61g)</a:t>
                      </a:r>
                    </a:p>
                    <a:p>
                      <a:pPr algn="just">
                        <a:lnSpc>
                          <a:spcPct val="115000"/>
                        </a:lnSpc>
                        <a:spcAft>
                          <a:spcPts val="0"/>
                        </a:spcAft>
                      </a:pPr>
                      <a:r>
                        <a:rPr lang="es-ES" sz="1000" dirty="0" smtClean="0">
                          <a:latin typeface="Arial" pitchFamily="34" charset="0"/>
                          <a:ea typeface="Times New Roman"/>
                          <a:cs typeface="Arial" pitchFamily="34" charset="0"/>
                        </a:rPr>
                        <a:t>1/3 taza de pastas alimenticias (52g)</a:t>
                      </a:r>
                    </a:p>
                    <a:p>
                      <a:pPr algn="just">
                        <a:lnSpc>
                          <a:spcPct val="115000"/>
                        </a:lnSpc>
                        <a:spcAft>
                          <a:spcPts val="0"/>
                        </a:spcAft>
                      </a:pPr>
                      <a:r>
                        <a:rPr lang="es-ES" sz="1000" dirty="0" smtClean="0">
                          <a:latin typeface="Arial" pitchFamily="34" charset="0"/>
                          <a:ea typeface="Times New Roman"/>
                          <a:cs typeface="Arial" pitchFamily="34" charset="0"/>
                        </a:rPr>
                        <a:t>1 rebanada ½ </a:t>
                      </a:r>
                      <a:r>
                        <a:rPr lang="es-ES" sz="1000" dirty="0" err="1" smtClean="0">
                          <a:latin typeface="Arial" pitchFamily="34" charset="0"/>
                          <a:ea typeface="Times New Roman"/>
                          <a:cs typeface="Arial" pitchFamily="34" charset="0"/>
                        </a:rPr>
                        <a:t>plg</a:t>
                      </a:r>
                      <a:r>
                        <a:rPr lang="es-ES" sz="1000" dirty="0" smtClean="0">
                          <a:latin typeface="Arial" pitchFamily="34" charset="0"/>
                          <a:ea typeface="Times New Roman"/>
                          <a:cs typeface="Arial" pitchFamily="34" charset="0"/>
                        </a:rPr>
                        <a:t> pan de flauta (30g)</a:t>
                      </a:r>
                    </a:p>
                    <a:p>
                      <a:pPr algn="just">
                        <a:lnSpc>
                          <a:spcPct val="115000"/>
                        </a:lnSpc>
                        <a:spcAft>
                          <a:spcPts val="0"/>
                        </a:spcAft>
                      </a:pPr>
                      <a:r>
                        <a:rPr lang="es-ES" sz="1000" dirty="0" smtClean="0">
                          <a:latin typeface="Arial" pitchFamily="34" charset="0"/>
                          <a:ea typeface="Times New Roman"/>
                          <a:cs typeface="Arial" pitchFamily="34" charset="0"/>
                        </a:rPr>
                        <a:t>1 papa mediana (100g)</a:t>
                      </a:r>
                    </a:p>
                    <a:p>
                      <a:pPr algn="just">
                        <a:lnSpc>
                          <a:spcPct val="115000"/>
                        </a:lnSpc>
                        <a:spcAft>
                          <a:spcPts val="0"/>
                        </a:spcAft>
                      </a:pPr>
                      <a:r>
                        <a:rPr lang="es-ES" sz="1000" dirty="0" smtClean="0">
                          <a:latin typeface="Arial" pitchFamily="34" charset="0"/>
                          <a:ea typeface="Times New Roman"/>
                          <a:cs typeface="Arial" pitchFamily="34" charset="0"/>
                        </a:rPr>
                        <a:t>1 malanga mediana (80g)</a:t>
                      </a:r>
                      <a:endParaRPr lang="es-ES" sz="1000" dirty="0">
                        <a:latin typeface="Arial" pitchFamily="34" charset="0"/>
                        <a:ea typeface="Times New Roman"/>
                        <a:cs typeface="Arial" pitchFamily="34" charset="0"/>
                      </a:endParaRPr>
                    </a:p>
                  </a:txBody>
                  <a:tcPr marL="27857" marR="27857" marT="0" marB="0"/>
                </a:tc>
                <a:tc>
                  <a:txBody>
                    <a:bodyPr/>
                    <a:lstStyle/>
                    <a:p>
                      <a:pPr algn="ctr">
                        <a:lnSpc>
                          <a:spcPct val="115000"/>
                        </a:lnSpc>
                        <a:spcAft>
                          <a:spcPts val="0"/>
                        </a:spcAft>
                      </a:pPr>
                      <a:r>
                        <a:rPr lang="es-ES" sz="1600" dirty="0" smtClean="0">
                          <a:latin typeface="Arial" pitchFamily="34" charset="0"/>
                          <a:ea typeface="Times New Roman"/>
                          <a:cs typeface="Arial" pitchFamily="34" charset="0"/>
                        </a:rPr>
                        <a:t>72</a:t>
                      </a:r>
                      <a:endParaRPr lang="es-ES" sz="1600" dirty="0">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600" dirty="0" smtClean="0">
                          <a:latin typeface="Arial" pitchFamily="34" charset="0"/>
                          <a:ea typeface="Times New Roman"/>
                          <a:cs typeface="Arial" pitchFamily="34" charset="0"/>
                        </a:rPr>
                        <a:t>2.0</a:t>
                      </a:r>
                      <a:endParaRPr lang="es-ES" sz="1600" dirty="0">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600" dirty="0" smtClean="0">
                          <a:latin typeface="Arial" pitchFamily="34" charset="0"/>
                          <a:ea typeface="Times New Roman"/>
                          <a:cs typeface="Arial" pitchFamily="34" charset="0"/>
                        </a:rPr>
                        <a:t>0.35</a:t>
                      </a:r>
                      <a:endParaRPr lang="es-ES" sz="1600" dirty="0">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600" dirty="0" smtClean="0">
                          <a:latin typeface="Arial" pitchFamily="34" charset="0"/>
                          <a:ea typeface="Times New Roman"/>
                          <a:cs typeface="Arial" pitchFamily="34" charset="0"/>
                        </a:rPr>
                        <a:t>15.2</a:t>
                      </a:r>
                      <a:endParaRPr lang="es-ES" sz="1600" dirty="0">
                        <a:latin typeface="Arial" pitchFamily="34" charset="0"/>
                        <a:ea typeface="Times New Roman"/>
                        <a:cs typeface="Arial" pitchFamily="34" charset="0"/>
                      </a:endParaRPr>
                    </a:p>
                  </a:txBody>
                  <a:tcPr marL="27857" marR="27857" marT="0" marB="0" anchor="ctr"/>
                </a:tc>
              </a:tr>
              <a:tr h="694456">
                <a:tc>
                  <a:txBody>
                    <a:bodyPr/>
                    <a:lstStyle/>
                    <a:p>
                      <a:pPr algn="just">
                        <a:lnSpc>
                          <a:spcPct val="115000"/>
                        </a:lnSpc>
                        <a:spcAft>
                          <a:spcPts val="0"/>
                        </a:spcAft>
                      </a:pPr>
                      <a:r>
                        <a:rPr lang="es-ES" sz="1000" b="1" dirty="0" smtClean="0">
                          <a:solidFill>
                            <a:schemeClr val="tx1"/>
                          </a:solidFill>
                          <a:latin typeface="Arial" pitchFamily="34" charset="0"/>
                          <a:ea typeface="Times New Roman"/>
                          <a:cs typeface="Arial" pitchFamily="34" charset="0"/>
                        </a:rPr>
                        <a:t>Vegetales</a:t>
                      </a:r>
                      <a:r>
                        <a:rPr lang="es-ES" sz="1000" b="1" dirty="0" smtClean="0">
                          <a:solidFill>
                            <a:schemeClr val="accent2">
                              <a:lumMod val="75000"/>
                            </a:schemeClr>
                          </a:solidFill>
                          <a:latin typeface="Arial" pitchFamily="34" charset="0"/>
                          <a:ea typeface="Times New Roman"/>
                          <a:cs typeface="Arial" pitchFamily="34" charset="0"/>
                        </a:rPr>
                        <a:t> </a:t>
                      </a:r>
                      <a:endParaRPr lang="es-ES" sz="1000" b="1" dirty="0">
                        <a:solidFill>
                          <a:schemeClr val="accent2">
                            <a:lumMod val="75000"/>
                          </a:schemeClr>
                        </a:solidFill>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000" dirty="0" smtClean="0">
                          <a:latin typeface="Arial" pitchFamily="34" charset="0"/>
                          <a:ea typeface="Times New Roman"/>
                          <a:cs typeface="Arial" pitchFamily="34" charset="0"/>
                        </a:rPr>
                        <a:t>½</a:t>
                      </a:r>
                      <a:r>
                        <a:rPr lang="es-ES" sz="1000" baseline="0" dirty="0" smtClean="0">
                          <a:latin typeface="Arial" pitchFamily="34" charset="0"/>
                          <a:ea typeface="Times New Roman"/>
                          <a:cs typeface="Arial" pitchFamily="34" charset="0"/>
                        </a:rPr>
                        <a:t> taza v</a:t>
                      </a:r>
                      <a:r>
                        <a:rPr lang="es-ES" sz="1000" dirty="0" smtClean="0">
                          <a:latin typeface="Arial" pitchFamily="34" charset="0"/>
                          <a:ea typeface="Times New Roman"/>
                          <a:cs typeface="Arial" pitchFamily="34" charset="0"/>
                        </a:rPr>
                        <a:t>egetales de hoja hervidos</a:t>
                      </a:r>
                      <a:endParaRPr lang="es-ES" sz="1000" dirty="0">
                        <a:latin typeface="Arial" pitchFamily="34" charset="0"/>
                        <a:ea typeface="Times New Roman"/>
                        <a:cs typeface="Arial" pitchFamily="34" charset="0"/>
                      </a:endParaRPr>
                    </a:p>
                  </a:txBody>
                  <a:tcPr marL="27857" marR="27857" marT="0" marB="0" anchor="ctr"/>
                </a:tc>
                <a:tc>
                  <a:txBody>
                    <a:bodyPr/>
                    <a:lstStyle/>
                    <a:p>
                      <a:pPr algn="just">
                        <a:lnSpc>
                          <a:spcPct val="115000"/>
                        </a:lnSpc>
                        <a:spcAft>
                          <a:spcPts val="0"/>
                        </a:spcAft>
                      </a:pPr>
                      <a:r>
                        <a:rPr lang="es-ES" sz="1000" dirty="0" smtClean="0">
                          <a:latin typeface="Arial" pitchFamily="34" charset="0"/>
                          <a:ea typeface="Times New Roman"/>
                          <a:cs typeface="Arial" pitchFamily="34" charset="0"/>
                        </a:rPr>
                        <a:t>½</a:t>
                      </a:r>
                      <a:r>
                        <a:rPr lang="es-ES" sz="1000" baseline="0" dirty="0" smtClean="0">
                          <a:latin typeface="Arial" pitchFamily="34" charset="0"/>
                          <a:ea typeface="Times New Roman"/>
                          <a:cs typeface="Arial" pitchFamily="34" charset="0"/>
                        </a:rPr>
                        <a:t> taza calabaza hervida (100g)</a:t>
                      </a:r>
                    </a:p>
                    <a:p>
                      <a:pPr algn="just">
                        <a:lnSpc>
                          <a:spcPct val="115000"/>
                        </a:lnSpc>
                        <a:spcAft>
                          <a:spcPts val="0"/>
                        </a:spcAft>
                      </a:pPr>
                      <a:r>
                        <a:rPr lang="es-ES" sz="1000" baseline="0" dirty="0" smtClean="0">
                          <a:latin typeface="Arial" pitchFamily="34" charset="0"/>
                          <a:ea typeface="Times New Roman"/>
                          <a:cs typeface="Arial" pitchFamily="34" charset="0"/>
                        </a:rPr>
                        <a:t>1 zanahoria mediana hervida (75g)</a:t>
                      </a:r>
                    </a:p>
                    <a:p>
                      <a:pPr marL="0" marR="0" indent="0" algn="just" defTabSz="914400" rtl="0" eaLnBrk="1" fontAlgn="auto" latinLnBrk="0" hangingPunct="1">
                        <a:lnSpc>
                          <a:spcPct val="115000"/>
                        </a:lnSpc>
                        <a:spcBef>
                          <a:spcPts val="0"/>
                        </a:spcBef>
                        <a:spcAft>
                          <a:spcPts val="0"/>
                        </a:spcAft>
                        <a:buClrTx/>
                        <a:buSzTx/>
                        <a:buFontTx/>
                        <a:buNone/>
                        <a:tabLst/>
                        <a:defRPr/>
                      </a:pPr>
                      <a:r>
                        <a:rPr lang="es-ES" sz="1000" dirty="0" smtClean="0">
                          <a:latin typeface="Arial" pitchFamily="34" charset="0"/>
                          <a:ea typeface="Times New Roman"/>
                          <a:cs typeface="Arial" pitchFamily="34" charset="0"/>
                        </a:rPr>
                        <a:t>½</a:t>
                      </a:r>
                      <a:r>
                        <a:rPr lang="es-ES" sz="1000" baseline="0" dirty="0" smtClean="0">
                          <a:latin typeface="Arial" pitchFamily="34" charset="0"/>
                          <a:ea typeface="Times New Roman"/>
                          <a:cs typeface="Arial" pitchFamily="34" charset="0"/>
                        </a:rPr>
                        <a:t> taza habichuela hervida (100g)</a:t>
                      </a:r>
                    </a:p>
                    <a:p>
                      <a:pPr marL="0" marR="0" indent="0" algn="just" defTabSz="914400" rtl="0" eaLnBrk="1" fontAlgn="auto" latinLnBrk="0" hangingPunct="1">
                        <a:lnSpc>
                          <a:spcPct val="115000"/>
                        </a:lnSpc>
                        <a:spcBef>
                          <a:spcPts val="0"/>
                        </a:spcBef>
                        <a:spcAft>
                          <a:spcPts val="0"/>
                        </a:spcAft>
                        <a:buClrTx/>
                        <a:buSzTx/>
                        <a:buFontTx/>
                        <a:buNone/>
                        <a:tabLst/>
                        <a:defRPr/>
                      </a:pPr>
                      <a:r>
                        <a:rPr lang="es-ES" sz="1000" dirty="0" smtClean="0">
                          <a:latin typeface="Arial" pitchFamily="34" charset="0"/>
                          <a:ea typeface="Times New Roman"/>
                          <a:cs typeface="Arial" pitchFamily="34" charset="0"/>
                        </a:rPr>
                        <a:t>½</a:t>
                      </a:r>
                      <a:r>
                        <a:rPr lang="es-ES" sz="1000" baseline="0" dirty="0" smtClean="0">
                          <a:latin typeface="Arial" pitchFamily="34" charset="0"/>
                          <a:ea typeface="Times New Roman"/>
                          <a:cs typeface="Arial" pitchFamily="34" charset="0"/>
                        </a:rPr>
                        <a:t> taza remolacha hervida (65g)</a:t>
                      </a:r>
                      <a:endParaRPr lang="es-ES" sz="1000" dirty="0">
                        <a:latin typeface="Arial" pitchFamily="34" charset="0"/>
                        <a:ea typeface="Times New Roman"/>
                        <a:cs typeface="Arial" pitchFamily="34" charset="0"/>
                      </a:endParaRPr>
                    </a:p>
                  </a:txBody>
                  <a:tcPr marL="27857" marR="27857" marT="0" marB="0"/>
                </a:tc>
                <a:tc>
                  <a:txBody>
                    <a:bodyPr/>
                    <a:lstStyle/>
                    <a:p>
                      <a:pPr algn="ctr">
                        <a:lnSpc>
                          <a:spcPct val="115000"/>
                        </a:lnSpc>
                        <a:spcAft>
                          <a:spcPts val="0"/>
                        </a:spcAft>
                      </a:pPr>
                      <a:r>
                        <a:rPr lang="es-ES" sz="1600" dirty="0" smtClean="0">
                          <a:latin typeface="Arial" pitchFamily="34" charset="0"/>
                          <a:ea typeface="Times New Roman"/>
                          <a:cs typeface="Arial" pitchFamily="34" charset="0"/>
                        </a:rPr>
                        <a:t>24</a:t>
                      </a:r>
                      <a:endParaRPr lang="es-ES" sz="1600" dirty="0">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600" dirty="0" smtClean="0">
                          <a:latin typeface="Arial" pitchFamily="34" charset="0"/>
                          <a:ea typeface="Times New Roman"/>
                          <a:cs typeface="Arial" pitchFamily="34" charset="0"/>
                        </a:rPr>
                        <a:t>1.12</a:t>
                      </a:r>
                      <a:endParaRPr lang="es-ES" sz="1600" dirty="0">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600" dirty="0" smtClean="0">
                          <a:latin typeface="Arial" pitchFamily="34" charset="0"/>
                          <a:ea typeface="Times New Roman"/>
                          <a:cs typeface="Arial" pitchFamily="34" charset="0"/>
                        </a:rPr>
                        <a:t>0.17</a:t>
                      </a:r>
                      <a:endParaRPr lang="es-ES" sz="1600" dirty="0">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600" dirty="0" smtClean="0">
                          <a:latin typeface="Arial" pitchFamily="34" charset="0"/>
                          <a:ea typeface="Times New Roman"/>
                          <a:cs typeface="Arial" pitchFamily="34" charset="0"/>
                        </a:rPr>
                        <a:t>4.6</a:t>
                      </a:r>
                      <a:endParaRPr lang="es-ES" sz="1600" dirty="0">
                        <a:latin typeface="Arial" pitchFamily="34" charset="0"/>
                        <a:ea typeface="Times New Roman"/>
                        <a:cs typeface="Arial" pitchFamily="34" charset="0"/>
                      </a:endParaRPr>
                    </a:p>
                  </a:txBody>
                  <a:tcPr marL="27857" marR="27857" marT="0" marB="0" anchor="ctr"/>
                </a:tc>
              </a:tr>
              <a:tr h="693136">
                <a:tc>
                  <a:txBody>
                    <a:bodyPr/>
                    <a:lstStyle/>
                    <a:p>
                      <a:pPr algn="just">
                        <a:lnSpc>
                          <a:spcPct val="115000"/>
                        </a:lnSpc>
                        <a:spcAft>
                          <a:spcPts val="0"/>
                        </a:spcAft>
                      </a:pPr>
                      <a:r>
                        <a:rPr lang="es-ES" sz="1000" b="1" dirty="0" smtClean="0">
                          <a:solidFill>
                            <a:schemeClr val="tx1"/>
                          </a:solidFill>
                          <a:latin typeface="Arial" pitchFamily="34" charset="0"/>
                          <a:ea typeface="Times New Roman"/>
                          <a:cs typeface="Arial" pitchFamily="34" charset="0"/>
                        </a:rPr>
                        <a:t>Frutas</a:t>
                      </a:r>
                      <a:endParaRPr lang="es-ES" sz="1000" b="1" dirty="0">
                        <a:solidFill>
                          <a:schemeClr val="tx1"/>
                        </a:solidFill>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000" dirty="0" smtClean="0">
                          <a:latin typeface="Arial" pitchFamily="34" charset="0"/>
                          <a:ea typeface="Times New Roman"/>
                          <a:cs typeface="Arial" pitchFamily="34" charset="0"/>
                        </a:rPr>
                        <a:t>1</a:t>
                      </a:r>
                      <a:r>
                        <a:rPr lang="es-ES" sz="1000" baseline="0" dirty="0" smtClean="0">
                          <a:latin typeface="Arial" pitchFamily="34" charset="0"/>
                          <a:ea typeface="Times New Roman"/>
                          <a:cs typeface="Arial" pitchFamily="34" charset="0"/>
                        </a:rPr>
                        <a:t> plátano fruta mediano (50g)</a:t>
                      </a:r>
                      <a:endParaRPr lang="es-ES" sz="1000" dirty="0">
                        <a:latin typeface="Arial" pitchFamily="34" charset="0"/>
                        <a:ea typeface="Times New Roman"/>
                        <a:cs typeface="Arial" pitchFamily="34" charset="0"/>
                      </a:endParaRPr>
                    </a:p>
                  </a:txBody>
                  <a:tcPr marL="27857" marR="27857" marT="0" marB="0" anchor="ctr"/>
                </a:tc>
                <a:tc>
                  <a:txBody>
                    <a:bodyPr/>
                    <a:lstStyle/>
                    <a:p>
                      <a:pPr algn="just">
                        <a:lnSpc>
                          <a:spcPct val="115000"/>
                        </a:lnSpc>
                        <a:spcAft>
                          <a:spcPts val="0"/>
                        </a:spcAft>
                      </a:pPr>
                      <a:r>
                        <a:rPr lang="es-ES" sz="1000" dirty="0" smtClean="0">
                          <a:latin typeface="Arial" pitchFamily="34" charset="0"/>
                          <a:ea typeface="Times New Roman"/>
                          <a:cs typeface="Arial" pitchFamily="34" charset="0"/>
                        </a:rPr>
                        <a:t>1 guayaba mediana (75g)</a:t>
                      </a:r>
                    </a:p>
                    <a:p>
                      <a:pPr algn="just">
                        <a:lnSpc>
                          <a:spcPct val="115000"/>
                        </a:lnSpc>
                        <a:spcAft>
                          <a:spcPts val="0"/>
                        </a:spcAft>
                      </a:pPr>
                      <a:r>
                        <a:rPr lang="es-ES" sz="1000" dirty="0" smtClean="0">
                          <a:latin typeface="Arial" pitchFamily="34" charset="0"/>
                          <a:ea typeface="Times New Roman"/>
                          <a:cs typeface="Arial" pitchFamily="34" charset="0"/>
                        </a:rPr>
                        <a:t>1 mango</a:t>
                      </a:r>
                      <a:r>
                        <a:rPr lang="es-ES" sz="1000" baseline="0" dirty="0" smtClean="0">
                          <a:latin typeface="Arial" pitchFamily="34" charset="0"/>
                          <a:ea typeface="Times New Roman"/>
                          <a:cs typeface="Arial" pitchFamily="34" charset="0"/>
                        </a:rPr>
                        <a:t> mediano (145g)</a:t>
                      </a:r>
                    </a:p>
                    <a:p>
                      <a:pPr algn="just">
                        <a:lnSpc>
                          <a:spcPct val="115000"/>
                        </a:lnSpc>
                        <a:spcAft>
                          <a:spcPts val="0"/>
                        </a:spcAft>
                      </a:pPr>
                      <a:r>
                        <a:rPr lang="es-ES" sz="1000" baseline="0" dirty="0" smtClean="0">
                          <a:latin typeface="Arial" pitchFamily="34" charset="0"/>
                          <a:ea typeface="Times New Roman"/>
                          <a:cs typeface="Arial" pitchFamily="34" charset="0"/>
                        </a:rPr>
                        <a:t>1 naranja mediana (130g)</a:t>
                      </a:r>
                    </a:p>
                    <a:p>
                      <a:pPr algn="just">
                        <a:lnSpc>
                          <a:spcPct val="115000"/>
                        </a:lnSpc>
                        <a:spcAft>
                          <a:spcPts val="0"/>
                        </a:spcAft>
                      </a:pPr>
                      <a:r>
                        <a:rPr lang="es-ES" sz="1000" dirty="0" smtClean="0">
                          <a:latin typeface="Arial" pitchFamily="34" charset="0"/>
                          <a:ea typeface="Times New Roman"/>
                          <a:cs typeface="Arial" pitchFamily="34" charset="0"/>
                        </a:rPr>
                        <a:t>½</a:t>
                      </a:r>
                      <a:r>
                        <a:rPr lang="es-ES" sz="1000" baseline="0" dirty="0" smtClean="0">
                          <a:latin typeface="Arial" pitchFamily="34" charset="0"/>
                          <a:ea typeface="Times New Roman"/>
                          <a:cs typeface="Arial" pitchFamily="34" charset="0"/>
                        </a:rPr>
                        <a:t> taza de fruta bomba (165g)</a:t>
                      </a:r>
                    </a:p>
                  </a:txBody>
                  <a:tcPr marL="27857" marR="27857" marT="0" marB="0"/>
                </a:tc>
                <a:tc>
                  <a:txBody>
                    <a:bodyPr/>
                    <a:lstStyle/>
                    <a:p>
                      <a:pPr algn="ctr">
                        <a:lnSpc>
                          <a:spcPct val="115000"/>
                        </a:lnSpc>
                        <a:spcAft>
                          <a:spcPts val="0"/>
                        </a:spcAft>
                      </a:pPr>
                      <a:r>
                        <a:rPr lang="es-ES" sz="1600" dirty="0" smtClean="0">
                          <a:latin typeface="Arial" pitchFamily="34" charset="0"/>
                          <a:ea typeface="Times New Roman"/>
                          <a:cs typeface="Arial" pitchFamily="34" charset="0"/>
                        </a:rPr>
                        <a:t>60</a:t>
                      </a:r>
                      <a:endParaRPr lang="es-ES" sz="1600" dirty="0">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600" dirty="0" smtClean="0">
                          <a:latin typeface="Arial" pitchFamily="34" charset="0"/>
                          <a:ea typeface="Times New Roman"/>
                          <a:cs typeface="Arial" pitchFamily="34" charset="0"/>
                        </a:rPr>
                        <a:t>0.75</a:t>
                      </a:r>
                      <a:endParaRPr lang="es-ES" sz="1600" dirty="0">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600" dirty="0" smtClean="0">
                          <a:latin typeface="Arial" pitchFamily="34" charset="0"/>
                          <a:ea typeface="Times New Roman"/>
                          <a:cs typeface="Arial" pitchFamily="34" charset="0"/>
                        </a:rPr>
                        <a:t>0.3</a:t>
                      </a:r>
                      <a:endParaRPr lang="es-ES" sz="1600" dirty="0">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600" dirty="0" smtClean="0">
                          <a:latin typeface="Arial" pitchFamily="34" charset="0"/>
                          <a:ea typeface="Times New Roman"/>
                          <a:cs typeface="Arial" pitchFamily="34" charset="0"/>
                        </a:rPr>
                        <a:t>15.3</a:t>
                      </a:r>
                      <a:endParaRPr lang="es-ES" sz="1600" dirty="0">
                        <a:latin typeface="Arial" pitchFamily="34" charset="0"/>
                        <a:ea typeface="Times New Roman"/>
                        <a:cs typeface="Arial" pitchFamily="34" charset="0"/>
                      </a:endParaRPr>
                    </a:p>
                  </a:txBody>
                  <a:tcPr marL="27857" marR="27857" marT="0" marB="0" anchor="ctr"/>
                </a:tc>
              </a:tr>
              <a:tr h="455308">
                <a:tc>
                  <a:txBody>
                    <a:bodyPr/>
                    <a:lstStyle/>
                    <a:p>
                      <a:pPr algn="l">
                        <a:lnSpc>
                          <a:spcPct val="115000"/>
                        </a:lnSpc>
                        <a:spcAft>
                          <a:spcPts val="0"/>
                        </a:spcAft>
                      </a:pPr>
                      <a:r>
                        <a:rPr lang="es-ES" sz="1000" b="1" dirty="0" smtClean="0">
                          <a:solidFill>
                            <a:schemeClr val="tx1"/>
                          </a:solidFill>
                          <a:latin typeface="Arial" pitchFamily="34" charset="0"/>
                          <a:ea typeface="Times New Roman"/>
                          <a:cs typeface="Arial" pitchFamily="34" charset="0"/>
                        </a:rPr>
                        <a:t>Carnes, aves, pescado huevo y frijoles</a:t>
                      </a:r>
                      <a:endParaRPr lang="es-ES" sz="1000" b="1" dirty="0">
                        <a:solidFill>
                          <a:schemeClr val="tx1"/>
                        </a:solidFill>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000" dirty="0" smtClean="0">
                          <a:latin typeface="Arial" pitchFamily="34" charset="0"/>
                          <a:ea typeface="Times New Roman"/>
                          <a:cs typeface="Arial" pitchFamily="34" charset="0"/>
                        </a:rPr>
                        <a:t>1 muslo de pollo (30g)</a:t>
                      </a:r>
                      <a:endParaRPr lang="es-ES" sz="1000" dirty="0">
                        <a:latin typeface="Arial" pitchFamily="34" charset="0"/>
                        <a:ea typeface="Times New Roman"/>
                        <a:cs typeface="Arial" pitchFamily="34" charset="0"/>
                      </a:endParaRPr>
                    </a:p>
                  </a:txBody>
                  <a:tcPr marL="27857" marR="27857" marT="0" marB="0" anchor="ctr"/>
                </a:tc>
                <a:tc>
                  <a:txBody>
                    <a:bodyPr/>
                    <a:lstStyle/>
                    <a:p>
                      <a:pPr algn="just">
                        <a:lnSpc>
                          <a:spcPct val="115000"/>
                        </a:lnSpc>
                        <a:spcAft>
                          <a:spcPts val="0"/>
                        </a:spcAft>
                      </a:pPr>
                      <a:r>
                        <a:rPr lang="es-ES" sz="1000" dirty="0" smtClean="0">
                          <a:latin typeface="Arial" pitchFamily="34" charset="0"/>
                          <a:ea typeface="Times New Roman"/>
                          <a:cs typeface="Arial" pitchFamily="34" charset="0"/>
                        </a:rPr>
                        <a:t>3 cucharadas de carne magra (30g)</a:t>
                      </a:r>
                    </a:p>
                    <a:p>
                      <a:pPr algn="just">
                        <a:lnSpc>
                          <a:spcPct val="115000"/>
                        </a:lnSpc>
                        <a:spcAft>
                          <a:spcPts val="0"/>
                        </a:spcAft>
                      </a:pPr>
                      <a:r>
                        <a:rPr lang="es-ES" sz="1000" dirty="0" smtClean="0">
                          <a:latin typeface="Arial" pitchFamily="34" charset="0"/>
                          <a:ea typeface="Times New Roman"/>
                          <a:cs typeface="Arial" pitchFamily="34" charset="0"/>
                        </a:rPr>
                        <a:t>½ pescado</a:t>
                      </a:r>
                      <a:r>
                        <a:rPr lang="es-ES" sz="1000" baseline="0" dirty="0" smtClean="0">
                          <a:latin typeface="Arial" pitchFamily="34" charset="0"/>
                          <a:ea typeface="Times New Roman"/>
                          <a:cs typeface="Arial" pitchFamily="34" charset="0"/>
                        </a:rPr>
                        <a:t> mediano (30g)</a:t>
                      </a:r>
                    </a:p>
                    <a:p>
                      <a:pPr algn="just">
                        <a:lnSpc>
                          <a:spcPct val="115000"/>
                        </a:lnSpc>
                        <a:spcAft>
                          <a:spcPts val="0"/>
                        </a:spcAft>
                      </a:pPr>
                      <a:r>
                        <a:rPr lang="es-ES" sz="1000" baseline="0" dirty="0" smtClean="0">
                          <a:latin typeface="Arial" pitchFamily="34" charset="0"/>
                          <a:ea typeface="Times New Roman"/>
                          <a:cs typeface="Arial" pitchFamily="34" charset="0"/>
                        </a:rPr>
                        <a:t>¼ taza de frijoles drenados (60g)</a:t>
                      </a:r>
                    </a:p>
                    <a:p>
                      <a:pPr algn="just">
                        <a:lnSpc>
                          <a:spcPct val="115000"/>
                        </a:lnSpc>
                        <a:spcAft>
                          <a:spcPts val="0"/>
                        </a:spcAft>
                      </a:pPr>
                      <a:r>
                        <a:rPr lang="es-ES" sz="1000" baseline="0" dirty="0" smtClean="0">
                          <a:latin typeface="Arial" pitchFamily="34" charset="0"/>
                          <a:ea typeface="Times New Roman"/>
                          <a:cs typeface="Arial" pitchFamily="34" charset="0"/>
                        </a:rPr>
                        <a:t>1 huevo de gallina (50g)</a:t>
                      </a:r>
                      <a:endParaRPr lang="es-ES" sz="1000" dirty="0">
                        <a:latin typeface="Arial" pitchFamily="34" charset="0"/>
                        <a:ea typeface="Times New Roman"/>
                        <a:cs typeface="Arial" pitchFamily="34" charset="0"/>
                      </a:endParaRPr>
                    </a:p>
                  </a:txBody>
                  <a:tcPr marL="27857" marR="27857" marT="0" marB="0"/>
                </a:tc>
                <a:tc>
                  <a:txBody>
                    <a:bodyPr/>
                    <a:lstStyle/>
                    <a:p>
                      <a:pPr algn="ctr">
                        <a:lnSpc>
                          <a:spcPct val="115000"/>
                        </a:lnSpc>
                        <a:spcAft>
                          <a:spcPts val="0"/>
                        </a:spcAft>
                      </a:pPr>
                      <a:r>
                        <a:rPr lang="es-ES" sz="1600" dirty="0" smtClean="0">
                          <a:latin typeface="Arial" pitchFamily="34" charset="0"/>
                          <a:ea typeface="Times New Roman"/>
                          <a:cs typeface="Arial" pitchFamily="34" charset="0"/>
                        </a:rPr>
                        <a:t>69</a:t>
                      </a:r>
                      <a:endParaRPr lang="es-ES" sz="1600" dirty="0">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600" dirty="0" smtClean="0">
                          <a:latin typeface="Arial" pitchFamily="34" charset="0"/>
                          <a:ea typeface="Times New Roman"/>
                          <a:cs typeface="Arial" pitchFamily="34" charset="0"/>
                        </a:rPr>
                        <a:t>6.6</a:t>
                      </a:r>
                      <a:endParaRPr lang="es-ES" sz="1600" dirty="0">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600" dirty="0" smtClean="0">
                          <a:latin typeface="Arial" pitchFamily="34" charset="0"/>
                          <a:ea typeface="Times New Roman"/>
                          <a:cs typeface="Arial" pitchFamily="34" charset="0"/>
                        </a:rPr>
                        <a:t>2.96</a:t>
                      </a:r>
                      <a:endParaRPr lang="es-ES" sz="1600" dirty="0">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600" dirty="0" smtClean="0">
                          <a:latin typeface="Arial" pitchFamily="34" charset="0"/>
                          <a:ea typeface="Times New Roman"/>
                          <a:cs typeface="Arial" pitchFamily="34" charset="0"/>
                        </a:rPr>
                        <a:t>2.5</a:t>
                      </a:r>
                      <a:endParaRPr lang="es-ES" sz="1600" dirty="0">
                        <a:latin typeface="Arial" pitchFamily="34" charset="0"/>
                        <a:ea typeface="Times New Roman"/>
                        <a:cs typeface="Arial" pitchFamily="34" charset="0"/>
                      </a:endParaRPr>
                    </a:p>
                  </a:txBody>
                  <a:tcPr marL="27857" marR="27857" marT="0" marB="0" anchor="ctr"/>
                </a:tc>
              </a:tr>
              <a:tr h="339031">
                <a:tc>
                  <a:txBody>
                    <a:bodyPr/>
                    <a:lstStyle/>
                    <a:p>
                      <a:pPr algn="l">
                        <a:lnSpc>
                          <a:spcPct val="115000"/>
                        </a:lnSpc>
                        <a:spcAft>
                          <a:spcPts val="0"/>
                        </a:spcAft>
                      </a:pPr>
                      <a:r>
                        <a:rPr lang="es-ES" sz="1000" b="1" dirty="0" smtClean="0">
                          <a:solidFill>
                            <a:schemeClr val="tx1"/>
                          </a:solidFill>
                          <a:latin typeface="Arial" pitchFamily="34" charset="0"/>
                          <a:ea typeface="Times New Roman"/>
                          <a:cs typeface="Arial" pitchFamily="34" charset="0"/>
                        </a:rPr>
                        <a:t>Leche, yogurt y</a:t>
                      </a:r>
                      <a:r>
                        <a:rPr lang="es-ES" sz="1000" b="1" baseline="0" dirty="0" smtClean="0">
                          <a:solidFill>
                            <a:schemeClr val="tx1"/>
                          </a:solidFill>
                          <a:latin typeface="Arial" pitchFamily="34" charset="0"/>
                          <a:ea typeface="Times New Roman"/>
                          <a:cs typeface="Arial" pitchFamily="34" charset="0"/>
                        </a:rPr>
                        <a:t> queso</a:t>
                      </a:r>
                      <a:endParaRPr lang="es-ES" sz="1000" b="1" dirty="0">
                        <a:solidFill>
                          <a:schemeClr val="tx1"/>
                        </a:solidFill>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000" dirty="0" smtClean="0">
                          <a:latin typeface="Arial" pitchFamily="34" charset="0"/>
                          <a:ea typeface="Times New Roman"/>
                          <a:cs typeface="Arial" pitchFamily="34" charset="0"/>
                        </a:rPr>
                        <a:t>1 taza de leche fluida (240g)</a:t>
                      </a:r>
                      <a:endParaRPr lang="es-ES" sz="1000" dirty="0">
                        <a:latin typeface="Arial" pitchFamily="34" charset="0"/>
                        <a:ea typeface="Times New Roman"/>
                        <a:cs typeface="Arial" pitchFamily="34" charset="0"/>
                      </a:endParaRPr>
                    </a:p>
                  </a:txBody>
                  <a:tcPr marL="27857" marR="27857" marT="0" marB="0" anchor="ct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s-ES" sz="1000" dirty="0" smtClean="0">
                          <a:latin typeface="Arial" pitchFamily="34" charset="0"/>
                          <a:ea typeface="Times New Roman"/>
                          <a:cs typeface="Arial" pitchFamily="34" charset="0"/>
                        </a:rPr>
                        <a:t>1 taza de leche en polvo reconstituida (4 </a:t>
                      </a:r>
                      <a:r>
                        <a:rPr lang="es-ES" sz="1000" dirty="0" err="1" smtClean="0">
                          <a:latin typeface="Arial" pitchFamily="34" charset="0"/>
                          <a:ea typeface="Times New Roman"/>
                          <a:cs typeface="Arial" pitchFamily="34" charset="0"/>
                        </a:rPr>
                        <a:t>cdas</a:t>
                      </a:r>
                      <a:r>
                        <a:rPr lang="es-ES" sz="1000" dirty="0" smtClean="0">
                          <a:latin typeface="Arial" pitchFamily="34" charset="0"/>
                          <a:ea typeface="Times New Roman"/>
                          <a:cs typeface="Arial" pitchFamily="34" charset="0"/>
                        </a:rPr>
                        <a:t> de polvo/240g)</a:t>
                      </a:r>
                    </a:p>
                    <a:p>
                      <a:pPr marL="0" marR="0" indent="0" algn="just" defTabSz="914400" rtl="0" eaLnBrk="1" fontAlgn="auto" latinLnBrk="0" hangingPunct="1">
                        <a:lnSpc>
                          <a:spcPct val="115000"/>
                        </a:lnSpc>
                        <a:spcBef>
                          <a:spcPts val="0"/>
                        </a:spcBef>
                        <a:spcAft>
                          <a:spcPts val="0"/>
                        </a:spcAft>
                        <a:buClrTx/>
                        <a:buSzTx/>
                        <a:buFontTx/>
                        <a:buNone/>
                        <a:tabLst/>
                        <a:defRPr/>
                      </a:pPr>
                      <a:r>
                        <a:rPr lang="es-ES" sz="1000" dirty="0" smtClean="0">
                          <a:latin typeface="Arial" pitchFamily="34" charset="0"/>
                          <a:ea typeface="Times New Roman"/>
                          <a:cs typeface="Arial" pitchFamily="34" charset="0"/>
                        </a:rPr>
                        <a:t>1 taza de yogurt</a:t>
                      </a:r>
                      <a:r>
                        <a:rPr lang="es-ES" sz="1000" baseline="0" dirty="0" smtClean="0">
                          <a:latin typeface="Arial" pitchFamily="34" charset="0"/>
                          <a:ea typeface="Times New Roman"/>
                          <a:cs typeface="Arial" pitchFamily="34" charset="0"/>
                        </a:rPr>
                        <a:t> (240g)</a:t>
                      </a:r>
                    </a:p>
                    <a:p>
                      <a:pPr marL="0" marR="0" indent="0" algn="just" defTabSz="914400" rtl="0" eaLnBrk="1" fontAlgn="auto" latinLnBrk="0" hangingPunct="1">
                        <a:lnSpc>
                          <a:spcPct val="115000"/>
                        </a:lnSpc>
                        <a:spcBef>
                          <a:spcPts val="0"/>
                        </a:spcBef>
                        <a:spcAft>
                          <a:spcPts val="0"/>
                        </a:spcAft>
                        <a:buClrTx/>
                        <a:buSzTx/>
                        <a:buFontTx/>
                        <a:buNone/>
                        <a:tabLst/>
                        <a:defRPr/>
                      </a:pPr>
                      <a:r>
                        <a:rPr lang="es-ES" sz="1000" baseline="0" dirty="0" smtClean="0">
                          <a:latin typeface="Arial" pitchFamily="34" charset="0"/>
                          <a:ea typeface="Times New Roman"/>
                          <a:cs typeface="Arial" pitchFamily="34" charset="0"/>
                        </a:rPr>
                        <a:t>1 porción similar al tamaño de una cajita de fósforos (30g)</a:t>
                      </a:r>
                      <a:endParaRPr lang="es-ES" sz="1000" dirty="0">
                        <a:latin typeface="Arial" pitchFamily="34" charset="0"/>
                        <a:ea typeface="Times New Roman"/>
                        <a:cs typeface="Arial" pitchFamily="34" charset="0"/>
                      </a:endParaRPr>
                    </a:p>
                  </a:txBody>
                  <a:tcPr marL="27857" marR="27857" marT="0" marB="0"/>
                </a:tc>
                <a:tc>
                  <a:txBody>
                    <a:bodyPr/>
                    <a:lstStyle/>
                    <a:p>
                      <a:pPr algn="ctr">
                        <a:lnSpc>
                          <a:spcPct val="115000"/>
                        </a:lnSpc>
                        <a:spcAft>
                          <a:spcPts val="0"/>
                        </a:spcAft>
                      </a:pPr>
                      <a:r>
                        <a:rPr lang="es-ES" sz="1600" dirty="0" smtClean="0">
                          <a:latin typeface="Arial" pitchFamily="34" charset="0"/>
                          <a:ea typeface="Times New Roman"/>
                          <a:cs typeface="Arial" pitchFamily="34" charset="0"/>
                        </a:rPr>
                        <a:t>120</a:t>
                      </a:r>
                      <a:endParaRPr lang="es-ES" sz="1600" dirty="0">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600" dirty="0" smtClean="0">
                          <a:latin typeface="Arial" pitchFamily="34" charset="0"/>
                          <a:ea typeface="Times New Roman"/>
                          <a:cs typeface="Arial" pitchFamily="34" charset="0"/>
                        </a:rPr>
                        <a:t>7.0</a:t>
                      </a:r>
                      <a:endParaRPr lang="es-ES" sz="1600" dirty="0">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600" dirty="0" smtClean="0">
                          <a:latin typeface="Arial" pitchFamily="34" charset="0"/>
                          <a:ea typeface="Times New Roman"/>
                          <a:cs typeface="Arial" pitchFamily="34" charset="0"/>
                        </a:rPr>
                        <a:t>5.0</a:t>
                      </a:r>
                      <a:endParaRPr lang="es-ES" sz="1600" dirty="0">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600" dirty="0" smtClean="0">
                          <a:latin typeface="Arial" pitchFamily="34" charset="0"/>
                          <a:ea typeface="Times New Roman"/>
                          <a:cs typeface="Arial" pitchFamily="34" charset="0"/>
                        </a:rPr>
                        <a:t>14.0</a:t>
                      </a:r>
                      <a:endParaRPr lang="es-ES" sz="1600" dirty="0">
                        <a:latin typeface="Arial" pitchFamily="34" charset="0"/>
                        <a:ea typeface="Times New Roman"/>
                        <a:cs typeface="Arial" pitchFamily="34" charset="0"/>
                      </a:endParaRPr>
                    </a:p>
                  </a:txBody>
                  <a:tcPr marL="27857" marR="27857" marT="0" marB="0" anchor="ctr"/>
                </a:tc>
              </a:tr>
              <a:tr h="607078">
                <a:tc>
                  <a:txBody>
                    <a:bodyPr/>
                    <a:lstStyle/>
                    <a:p>
                      <a:pPr algn="just">
                        <a:lnSpc>
                          <a:spcPct val="115000"/>
                        </a:lnSpc>
                        <a:spcAft>
                          <a:spcPts val="0"/>
                        </a:spcAft>
                      </a:pPr>
                      <a:r>
                        <a:rPr lang="es-ES" sz="1000" b="1" dirty="0" smtClean="0">
                          <a:solidFill>
                            <a:schemeClr val="tx1"/>
                          </a:solidFill>
                          <a:latin typeface="Arial" pitchFamily="34" charset="0"/>
                          <a:ea typeface="Times New Roman"/>
                          <a:cs typeface="Arial" pitchFamily="34" charset="0"/>
                        </a:rPr>
                        <a:t>Grasas </a:t>
                      </a:r>
                      <a:endParaRPr lang="es-ES" sz="1000" b="1" dirty="0">
                        <a:solidFill>
                          <a:schemeClr val="tx1"/>
                        </a:solidFill>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000" dirty="0" smtClean="0">
                          <a:latin typeface="Arial" pitchFamily="34" charset="0"/>
                          <a:ea typeface="Times New Roman"/>
                          <a:cs typeface="Arial" pitchFamily="34" charset="0"/>
                        </a:rPr>
                        <a:t>1 </a:t>
                      </a:r>
                      <a:r>
                        <a:rPr lang="es-ES" sz="1000" dirty="0" err="1" smtClean="0">
                          <a:latin typeface="Arial" pitchFamily="34" charset="0"/>
                          <a:ea typeface="Times New Roman"/>
                          <a:cs typeface="Arial" pitchFamily="34" charset="0"/>
                        </a:rPr>
                        <a:t>cdta</a:t>
                      </a:r>
                      <a:r>
                        <a:rPr lang="es-ES" sz="1000" dirty="0" smtClean="0">
                          <a:latin typeface="Arial" pitchFamily="34" charset="0"/>
                          <a:ea typeface="Times New Roman"/>
                          <a:cs typeface="Arial" pitchFamily="34" charset="0"/>
                        </a:rPr>
                        <a:t> de aceite (5cc)</a:t>
                      </a:r>
                      <a:endParaRPr lang="es-ES" sz="1000" dirty="0">
                        <a:latin typeface="Arial" pitchFamily="34" charset="0"/>
                        <a:ea typeface="Times New Roman"/>
                        <a:cs typeface="Arial" pitchFamily="34" charset="0"/>
                      </a:endParaRPr>
                    </a:p>
                  </a:txBody>
                  <a:tcPr marL="27857" marR="27857" marT="0" marB="0" anchor="ctr"/>
                </a:tc>
                <a:tc>
                  <a:txBody>
                    <a:bodyPr/>
                    <a:lstStyle/>
                    <a:p>
                      <a:pPr algn="just">
                        <a:lnSpc>
                          <a:spcPct val="115000"/>
                        </a:lnSpc>
                        <a:spcAft>
                          <a:spcPts val="0"/>
                        </a:spcAft>
                      </a:pPr>
                      <a:r>
                        <a:rPr lang="es-ES" sz="1000" dirty="0" smtClean="0">
                          <a:latin typeface="Arial" pitchFamily="34" charset="0"/>
                          <a:ea typeface="Times New Roman"/>
                          <a:cs typeface="Arial" pitchFamily="34" charset="0"/>
                        </a:rPr>
                        <a:t>1 </a:t>
                      </a:r>
                      <a:r>
                        <a:rPr lang="es-ES" sz="1000" dirty="0" err="1" smtClean="0">
                          <a:latin typeface="Arial" pitchFamily="34" charset="0"/>
                          <a:ea typeface="Times New Roman"/>
                          <a:cs typeface="Arial" pitchFamily="34" charset="0"/>
                        </a:rPr>
                        <a:t>cdta</a:t>
                      </a:r>
                      <a:r>
                        <a:rPr lang="es-ES" sz="1000" dirty="0" smtClean="0">
                          <a:latin typeface="Arial" pitchFamily="34" charset="0"/>
                          <a:ea typeface="Times New Roman"/>
                          <a:cs typeface="Arial" pitchFamily="34" charset="0"/>
                        </a:rPr>
                        <a:t> de mantequilla (5g)</a:t>
                      </a:r>
                    </a:p>
                    <a:p>
                      <a:pPr marL="0" marR="0" indent="0" algn="just" defTabSz="914400" rtl="0" eaLnBrk="1" fontAlgn="auto" latinLnBrk="0" hangingPunct="1">
                        <a:lnSpc>
                          <a:spcPct val="115000"/>
                        </a:lnSpc>
                        <a:spcBef>
                          <a:spcPts val="0"/>
                        </a:spcBef>
                        <a:spcAft>
                          <a:spcPts val="0"/>
                        </a:spcAft>
                        <a:buClrTx/>
                        <a:buSzTx/>
                        <a:buFontTx/>
                        <a:buNone/>
                        <a:tabLst/>
                        <a:defRPr/>
                      </a:pPr>
                      <a:r>
                        <a:rPr lang="es-ES" sz="1000" dirty="0" smtClean="0">
                          <a:latin typeface="Arial" pitchFamily="34" charset="0"/>
                          <a:ea typeface="Times New Roman"/>
                          <a:cs typeface="Arial" pitchFamily="34" charset="0"/>
                        </a:rPr>
                        <a:t>1 </a:t>
                      </a:r>
                      <a:r>
                        <a:rPr lang="es-ES" sz="1000" dirty="0" err="1" smtClean="0">
                          <a:latin typeface="Arial" pitchFamily="34" charset="0"/>
                          <a:ea typeface="Times New Roman"/>
                          <a:cs typeface="Arial" pitchFamily="34" charset="0"/>
                        </a:rPr>
                        <a:t>cdta</a:t>
                      </a:r>
                      <a:r>
                        <a:rPr lang="es-ES" sz="1000" dirty="0" smtClean="0">
                          <a:latin typeface="Arial" pitchFamily="34" charset="0"/>
                          <a:ea typeface="Times New Roman"/>
                          <a:cs typeface="Arial" pitchFamily="34" charset="0"/>
                        </a:rPr>
                        <a:t> de mayonesa (5g)</a:t>
                      </a:r>
                    </a:p>
                    <a:p>
                      <a:pPr marL="0" marR="0" indent="0" algn="just" defTabSz="914400" rtl="0" eaLnBrk="1" fontAlgn="auto" latinLnBrk="0" hangingPunct="1">
                        <a:lnSpc>
                          <a:spcPct val="115000"/>
                        </a:lnSpc>
                        <a:spcBef>
                          <a:spcPts val="0"/>
                        </a:spcBef>
                        <a:spcAft>
                          <a:spcPts val="0"/>
                        </a:spcAft>
                        <a:buClrTx/>
                        <a:buSzTx/>
                        <a:buFontTx/>
                        <a:buNone/>
                        <a:tabLst/>
                        <a:defRPr/>
                      </a:pPr>
                      <a:r>
                        <a:rPr lang="es-ES" sz="1000" dirty="0" smtClean="0">
                          <a:latin typeface="Arial" pitchFamily="34" charset="0"/>
                          <a:ea typeface="Times New Roman"/>
                          <a:cs typeface="Arial" pitchFamily="34" charset="0"/>
                        </a:rPr>
                        <a:t>1 </a:t>
                      </a:r>
                      <a:r>
                        <a:rPr lang="es-ES" sz="1000" dirty="0" err="1" smtClean="0">
                          <a:latin typeface="Arial" pitchFamily="34" charset="0"/>
                          <a:ea typeface="Times New Roman"/>
                          <a:cs typeface="Arial" pitchFamily="34" charset="0"/>
                        </a:rPr>
                        <a:t>cdta</a:t>
                      </a:r>
                      <a:r>
                        <a:rPr lang="es-ES" sz="1000" dirty="0" smtClean="0">
                          <a:latin typeface="Arial" pitchFamily="34" charset="0"/>
                          <a:ea typeface="Times New Roman"/>
                          <a:cs typeface="Arial" pitchFamily="34" charset="0"/>
                        </a:rPr>
                        <a:t> de queso crema (5g)</a:t>
                      </a:r>
                      <a:endParaRPr lang="es-ES" sz="1000" dirty="0">
                        <a:latin typeface="Arial" pitchFamily="34" charset="0"/>
                        <a:ea typeface="Times New Roman"/>
                        <a:cs typeface="Arial" pitchFamily="34" charset="0"/>
                      </a:endParaRPr>
                    </a:p>
                  </a:txBody>
                  <a:tcPr marL="27857" marR="27857" marT="0" marB="0"/>
                </a:tc>
                <a:tc>
                  <a:txBody>
                    <a:bodyPr/>
                    <a:lstStyle/>
                    <a:p>
                      <a:pPr algn="ctr">
                        <a:lnSpc>
                          <a:spcPct val="115000"/>
                        </a:lnSpc>
                        <a:spcAft>
                          <a:spcPts val="0"/>
                        </a:spcAft>
                      </a:pPr>
                      <a:r>
                        <a:rPr lang="es-ES" sz="1600" dirty="0" smtClean="0">
                          <a:latin typeface="Arial" pitchFamily="34" charset="0"/>
                          <a:ea typeface="Times New Roman"/>
                          <a:cs typeface="Arial" pitchFamily="34" charset="0"/>
                        </a:rPr>
                        <a:t>45</a:t>
                      </a:r>
                      <a:endParaRPr lang="es-ES" sz="1600" dirty="0">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600" dirty="0" smtClean="0">
                          <a:latin typeface="Arial" pitchFamily="34" charset="0"/>
                          <a:ea typeface="Times New Roman"/>
                          <a:cs typeface="Arial" pitchFamily="34" charset="0"/>
                        </a:rPr>
                        <a:t>-</a:t>
                      </a:r>
                      <a:endParaRPr lang="es-ES" sz="1600" dirty="0">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600" dirty="0" smtClean="0">
                          <a:latin typeface="Arial" pitchFamily="34" charset="0"/>
                          <a:ea typeface="Times New Roman"/>
                          <a:cs typeface="Arial" pitchFamily="34" charset="0"/>
                        </a:rPr>
                        <a:t>5.0</a:t>
                      </a:r>
                      <a:endParaRPr lang="es-ES" sz="1600" dirty="0">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600" dirty="0" smtClean="0">
                          <a:latin typeface="Arial" pitchFamily="34" charset="0"/>
                          <a:ea typeface="Times New Roman"/>
                          <a:cs typeface="Arial" pitchFamily="34" charset="0"/>
                        </a:rPr>
                        <a:t>-</a:t>
                      </a:r>
                      <a:endParaRPr lang="es-ES" sz="1600" dirty="0">
                        <a:latin typeface="Arial" pitchFamily="34" charset="0"/>
                        <a:ea typeface="Times New Roman"/>
                        <a:cs typeface="Arial" pitchFamily="34" charset="0"/>
                      </a:endParaRPr>
                    </a:p>
                  </a:txBody>
                  <a:tcPr marL="27857" marR="27857" marT="0" marB="0" anchor="ctr"/>
                </a:tc>
              </a:tr>
              <a:tr h="401636">
                <a:tc>
                  <a:txBody>
                    <a:bodyPr/>
                    <a:lstStyle/>
                    <a:p>
                      <a:pPr algn="l">
                        <a:lnSpc>
                          <a:spcPct val="115000"/>
                        </a:lnSpc>
                        <a:spcAft>
                          <a:spcPts val="0"/>
                        </a:spcAft>
                      </a:pPr>
                      <a:r>
                        <a:rPr lang="es-ES" sz="1000" b="1" dirty="0" smtClean="0">
                          <a:solidFill>
                            <a:schemeClr val="tx1"/>
                          </a:solidFill>
                          <a:latin typeface="Arial" pitchFamily="34" charset="0"/>
                          <a:ea typeface="Times New Roman"/>
                          <a:cs typeface="Arial" pitchFamily="34" charset="0"/>
                        </a:rPr>
                        <a:t>Azúcar y dulces</a:t>
                      </a:r>
                      <a:endParaRPr lang="es-ES" sz="1000" b="1" dirty="0">
                        <a:solidFill>
                          <a:schemeClr val="tx1"/>
                        </a:solidFill>
                        <a:latin typeface="Arial" pitchFamily="34" charset="0"/>
                        <a:ea typeface="Times New Roman"/>
                        <a:cs typeface="Arial" pitchFamily="34" charset="0"/>
                      </a:endParaRPr>
                    </a:p>
                  </a:txBody>
                  <a:tcPr marL="27857" marR="27857"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s-ES" sz="1000" dirty="0" smtClean="0">
                          <a:latin typeface="Arial" pitchFamily="34" charset="0"/>
                          <a:ea typeface="Times New Roman"/>
                          <a:cs typeface="Arial" pitchFamily="34" charset="0"/>
                        </a:rPr>
                        <a:t>1 </a:t>
                      </a:r>
                      <a:r>
                        <a:rPr lang="es-ES" sz="1000" dirty="0" err="1" smtClean="0">
                          <a:latin typeface="Arial" pitchFamily="34" charset="0"/>
                          <a:ea typeface="Times New Roman"/>
                          <a:cs typeface="Arial" pitchFamily="34" charset="0"/>
                        </a:rPr>
                        <a:t>cdta</a:t>
                      </a:r>
                      <a:r>
                        <a:rPr lang="es-ES" sz="1000" dirty="0" smtClean="0">
                          <a:latin typeface="Arial" pitchFamily="34" charset="0"/>
                          <a:ea typeface="Times New Roman"/>
                          <a:cs typeface="Arial" pitchFamily="34" charset="0"/>
                        </a:rPr>
                        <a:t> de azúcar (4g)</a:t>
                      </a:r>
                    </a:p>
                    <a:p>
                      <a:pPr algn="ctr">
                        <a:lnSpc>
                          <a:spcPct val="115000"/>
                        </a:lnSpc>
                        <a:spcAft>
                          <a:spcPts val="0"/>
                        </a:spcAft>
                      </a:pPr>
                      <a:endParaRPr lang="es-ES" sz="1000" dirty="0">
                        <a:latin typeface="Arial" pitchFamily="34" charset="0"/>
                        <a:ea typeface="Times New Roman"/>
                        <a:cs typeface="Arial" pitchFamily="34" charset="0"/>
                      </a:endParaRPr>
                    </a:p>
                  </a:txBody>
                  <a:tcPr marL="27857" marR="27857" marT="0" marB="0" anchor="ct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s-ES" sz="1000" dirty="0" smtClean="0">
                          <a:latin typeface="Arial" pitchFamily="34" charset="0"/>
                          <a:ea typeface="Times New Roman"/>
                          <a:cs typeface="Arial" pitchFamily="34" charset="0"/>
                        </a:rPr>
                        <a:t>1 </a:t>
                      </a:r>
                      <a:r>
                        <a:rPr lang="es-ES" sz="1000" dirty="0" err="1" smtClean="0">
                          <a:latin typeface="Arial" pitchFamily="34" charset="0"/>
                          <a:ea typeface="Times New Roman"/>
                          <a:cs typeface="Arial" pitchFamily="34" charset="0"/>
                        </a:rPr>
                        <a:t>cdta</a:t>
                      </a:r>
                      <a:r>
                        <a:rPr lang="es-ES" sz="1000" dirty="0" smtClean="0">
                          <a:latin typeface="Arial" pitchFamily="34" charset="0"/>
                          <a:ea typeface="Times New Roman"/>
                          <a:cs typeface="Arial" pitchFamily="34" charset="0"/>
                        </a:rPr>
                        <a:t> de miel (7g)</a:t>
                      </a:r>
                    </a:p>
                    <a:p>
                      <a:pPr marL="0" marR="0" indent="0" algn="just" defTabSz="914400" rtl="0" eaLnBrk="1" fontAlgn="auto" latinLnBrk="0" hangingPunct="1">
                        <a:lnSpc>
                          <a:spcPct val="115000"/>
                        </a:lnSpc>
                        <a:spcBef>
                          <a:spcPts val="0"/>
                        </a:spcBef>
                        <a:spcAft>
                          <a:spcPts val="0"/>
                        </a:spcAft>
                        <a:buClrTx/>
                        <a:buSzTx/>
                        <a:buFontTx/>
                        <a:buNone/>
                        <a:tabLst/>
                        <a:defRPr/>
                      </a:pPr>
                      <a:r>
                        <a:rPr lang="es-ES" sz="1000" dirty="0" smtClean="0">
                          <a:latin typeface="Arial" pitchFamily="34" charset="0"/>
                          <a:ea typeface="Times New Roman"/>
                          <a:cs typeface="Arial" pitchFamily="34" charset="0"/>
                        </a:rPr>
                        <a:t>1 caramelo (7g)</a:t>
                      </a:r>
                      <a:endParaRPr lang="es-ES" sz="1000" dirty="0">
                        <a:latin typeface="Arial" pitchFamily="34" charset="0"/>
                        <a:ea typeface="Times New Roman"/>
                        <a:cs typeface="Arial" pitchFamily="34" charset="0"/>
                      </a:endParaRPr>
                    </a:p>
                  </a:txBody>
                  <a:tcPr marL="27857" marR="27857" marT="0" marB="0"/>
                </a:tc>
                <a:tc>
                  <a:txBody>
                    <a:bodyPr/>
                    <a:lstStyle/>
                    <a:p>
                      <a:pPr algn="ctr">
                        <a:lnSpc>
                          <a:spcPct val="115000"/>
                        </a:lnSpc>
                        <a:spcAft>
                          <a:spcPts val="0"/>
                        </a:spcAft>
                      </a:pPr>
                      <a:r>
                        <a:rPr lang="es-ES" sz="1600" dirty="0" smtClean="0">
                          <a:latin typeface="Arial" pitchFamily="34" charset="0"/>
                          <a:ea typeface="Times New Roman"/>
                          <a:cs typeface="Arial" pitchFamily="34" charset="0"/>
                        </a:rPr>
                        <a:t>16</a:t>
                      </a:r>
                      <a:endParaRPr lang="es-ES" sz="1600" dirty="0">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600" dirty="0" smtClean="0">
                          <a:latin typeface="Arial" pitchFamily="34" charset="0"/>
                          <a:ea typeface="Times New Roman"/>
                          <a:cs typeface="Arial" pitchFamily="34" charset="0"/>
                        </a:rPr>
                        <a:t>-</a:t>
                      </a:r>
                      <a:endParaRPr lang="es-ES" sz="1600" dirty="0">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600" dirty="0" smtClean="0">
                          <a:latin typeface="Arial" pitchFamily="34" charset="0"/>
                          <a:ea typeface="Times New Roman"/>
                          <a:cs typeface="Arial" pitchFamily="34" charset="0"/>
                        </a:rPr>
                        <a:t>-</a:t>
                      </a:r>
                      <a:endParaRPr lang="es-ES" sz="1600" dirty="0">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600" dirty="0" smtClean="0">
                          <a:latin typeface="Arial" pitchFamily="34" charset="0"/>
                          <a:ea typeface="Times New Roman"/>
                          <a:cs typeface="Arial" pitchFamily="34" charset="0"/>
                        </a:rPr>
                        <a:t>4</a:t>
                      </a:r>
                      <a:endParaRPr lang="es-ES" sz="1600" dirty="0">
                        <a:latin typeface="Arial" pitchFamily="34" charset="0"/>
                        <a:ea typeface="Times New Roman"/>
                        <a:cs typeface="Arial" pitchFamily="34" charset="0"/>
                      </a:endParaRPr>
                    </a:p>
                  </a:txBody>
                  <a:tcPr marL="27857" marR="27857" marT="0" marB="0" anchor="ctr"/>
                </a:tc>
              </a:tr>
            </a:tbl>
          </a:graphicData>
        </a:graphic>
      </p:graphicFrame>
    </p:spTree>
    <p:extLst>
      <p:ext uri="{BB962C8B-B14F-4D97-AF65-F5344CB8AC3E}">
        <p14:creationId xmlns:p14="http://schemas.microsoft.com/office/powerpoint/2010/main" val="1603886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428625" y="2357431"/>
          <a:ext cx="7929619" cy="3969901"/>
        </p:xfrm>
        <a:graphic>
          <a:graphicData uri="http://schemas.openxmlformats.org/drawingml/2006/table">
            <a:tbl>
              <a:tblPr/>
              <a:tblGrid>
                <a:gridCol w="2652145"/>
                <a:gridCol w="2633232"/>
                <a:gridCol w="2644242"/>
              </a:tblGrid>
              <a:tr h="845949">
                <a:tc>
                  <a:txBody>
                    <a:bodyPr/>
                    <a:lstStyle/>
                    <a:p>
                      <a:pPr marL="457200" algn="ctr">
                        <a:lnSpc>
                          <a:spcPct val="115000"/>
                        </a:lnSpc>
                        <a:spcAft>
                          <a:spcPts val="0"/>
                        </a:spcAft>
                      </a:pPr>
                      <a:r>
                        <a:rPr lang="es-ES_tradnl" sz="2000" b="1" dirty="0">
                          <a:latin typeface="Arial"/>
                          <a:ea typeface="Calibri"/>
                          <a:cs typeface="Times New Roman"/>
                        </a:rPr>
                        <a:t>Edad en meses</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c>
                  <a:txBody>
                    <a:bodyPr/>
                    <a:lstStyle/>
                    <a:p>
                      <a:pPr marL="457200" algn="ctr">
                        <a:lnSpc>
                          <a:spcPct val="115000"/>
                        </a:lnSpc>
                        <a:spcAft>
                          <a:spcPts val="0"/>
                        </a:spcAft>
                      </a:pPr>
                      <a:r>
                        <a:rPr lang="es-ES_tradnl" sz="2000" b="1" dirty="0">
                          <a:latin typeface="Arial"/>
                          <a:ea typeface="Calibri"/>
                          <a:cs typeface="Times New Roman"/>
                        </a:rPr>
                        <a:t>Número de tomas al día</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c>
                  <a:txBody>
                    <a:bodyPr/>
                    <a:lstStyle/>
                    <a:p>
                      <a:pPr marL="457200" algn="ctr">
                        <a:lnSpc>
                          <a:spcPct val="115000"/>
                        </a:lnSpc>
                        <a:spcAft>
                          <a:spcPts val="1000"/>
                        </a:spcAft>
                      </a:pPr>
                      <a:r>
                        <a:rPr lang="es-ES_tradnl" sz="2000" b="1" dirty="0">
                          <a:latin typeface="Arial"/>
                          <a:ea typeface="Calibri"/>
                          <a:cs typeface="Times New Roman"/>
                        </a:rPr>
                        <a:t>Cantidad por toma</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r>
              <a:tr h="780988">
                <a:tc>
                  <a:txBody>
                    <a:bodyPr/>
                    <a:lstStyle/>
                    <a:p>
                      <a:pPr marL="457200" algn="ctr">
                        <a:lnSpc>
                          <a:spcPct val="115000"/>
                        </a:lnSpc>
                        <a:spcAft>
                          <a:spcPts val="0"/>
                        </a:spcAft>
                      </a:pPr>
                      <a:r>
                        <a:rPr lang="es-ES_tradnl" sz="2000" dirty="0">
                          <a:latin typeface="Arial"/>
                          <a:ea typeface="Calibri"/>
                          <a:cs typeface="Times New Roman"/>
                        </a:rPr>
                        <a:t>0 a 3 meses</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0"/>
                        </a:spcAft>
                      </a:pPr>
                      <a:r>
                        <a:rPr lang="es-ES_tradnl" sz="2000" dirty="0">
                          <a:latin typeface="Arial"/>
                          <a:ea typeface="Calibri"/>
                          <a:cs typeface="Times New Roman"/>
                        </a:rPr>
                        <a:t>8</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1000"/>
                        </a:spcAft>
                      </a:pPr>
                      <a:r>
                        <a:rPr lang="es-ES_tradnl" sz="2000" dirty="0">
                          <a:latin typeface="Arial"/>
                          <a:ea typeface="Calibri"/>
                          <a:cs typeface="Times New Roman"/>
                        </a:rPr>
                        <a:t>4 onzas</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0988">
                <a:tc>
                  <a:txBody>
                    <a:bodyPr/>
                    <a:lstStyle/>
                    <a:p>
                      <a:pPr marL="457200" algn="ctr">
                        <a:lnSpc>
                          <a:spcPct val="115000"/>
                        </a:lnSpc>
                        <a:spcAft>
                          <a:spcPts val="0"/>
                        </a:spcAft>
                      </a:pPr>
                      <a:r>
                        <a:rPr lang="es-ES_tradnl" sz="2000" dirty="0">
                          <a:latin typeface="Arial"/>
                          <a:ea typeface="Calibri"/>
                          <a:cs typeface="Times New Roman"/>
                        </a:rPr>
                        <a:t>4 a 5 meses</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0"/>
                        </a:spcAft>
                      </a:pPr>
                      <a:r>
                        <a:rPr lang="es-ES_tradnl" sz="2000" dirty="0">
                          <a:latin typeface="Arial"/>
                          <a:ea typeface="Calibri"/>
                          <a:cs typeface="Times New Roman"/>
                        </a:rPr>
                        <a:t>6</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1000"/>
                        </a:spcAft>
                      </a:pPr>
                      <a:r>
                        <a:rPr lang="es-ES_tradnl" sz="2000" dirty="0">
                          <a:latin typeface="Arial"/>
                          <a:ea typeface="Calibri"/>
                          <a:cs typeface="Times New Roman"/>
                        </a:rPr>
                        <a:t>5 onzas</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0988">
                <a:tc>
                  <a:txBody>
                    <a:bodyPr/>
                    <a:lstStyle/>
                    <a:p>
                      <a:pPr marL="457200" algn="ctr">
                        <a:lnSpc>
                          <a:spcPct val="115000"/>
                        </a:lnSpc>
                        <a:spcAft>
                          <a:spcPts val="0"/>
                        </a:spcAft>
                      </a:pPr>
                      <a:r>
                        <a:rPr lang="es-ES_tradnl" sz="2000" dirty="0">
                          <a:latin typeface="Arial"/>
                          <a:ea typeface="Calibri"/>
                          <a:cs typeface="Times New Roman"/>
                        </a:rPr>
                        <a:t>6 a 12 meses</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0"/>
                        </a:spcAft>
                      </a:pPr>
                      <a:r>
                        <a:rPr lang="es-ES_tradnl" sz="2000" dirty="0">
                          <a:latin typeface="Arial"/>
                          <a:ea typeface="Calibri"/>
                          <a:cs typeface="Times New Roman"/>
                        </a:rPr>
                        <a:t>4</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1000"/>
                        </a:spcAft>
                      </a:pPr>
                      <a:r>
                        <a:rPr lang="es-ES_tradnl" sz="2000" dirty="0">
                          <a:latin typeface="Arial"/>
                          <a:ea typeface="Calibri"/>
                          <a:cs typeface="Times New Roman"/>
                        </a:rPr>
                        <a:t>8 onzas</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0988">
                <a:tc>
                  <a:txBody>
                    <a:bodyPr/>
                    <a:lstStyle/>
                    <a:p>
                      <a:pPr marL="457200" algn="ctr">
                        <a:lnSpc>
                          <a:spcPct val="115000"/>
                        </a:lnSpc>
                        <a:spcAft>
                          <a:spcPts val="0"/>
                        </a:spcAft>
                      </a:pPr>
                      <a:r>
                        <a:rPr lang="es-ES_tradnl" sz="2000" dirty="0">
                          <a:latin typeface="Arial"/>
                          <a:ea typeface="Calibri"/>
                          <a:cs typeface="Times New Roman"/>
                        </a:rPr>
                        <a:t>12 a 24 meses</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0"/>
                        </a:spcAft>
                      </a:pPr>
                      <a:r>
                        <a:rPr lang="es-ES_tradnl" sz="2000" dirty="0">
                          <a:latin typeface="Arial"/>
                          <a:ea typeface="Calibri"/>
                          <a:cs typeface="Times New Roman"/>
                        </a:rPr>
                        <a:t>4</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1000"/>
                        </a:spcAft>
                      </a:pPr>
                      <a:r>
                        <a:rPr lang="es-ES_tradnl" sz="2000" dirty="0">
                          <a:latin typeface="Arial"/>
                          <a:ea typeface="Calibri"/>
                          <a:cs typeface="Times New Roman"/>
                        </a:rPr>
                        <a:t>8 onzas</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2 Rectángulo"/>
          <p:cNvSpPr/>
          <p:nvPr/>
        </p:nvSpPr>
        <p:spPr>
          <a:xfrm>
            <a:off x="642910" y="1000108"/>
            <a:ext cx="7643814" cy="928694"/>
          </a:xfrm>
          <a:prstGeom prst="rect">
            <a:avLst/>
          </a:prstGeom>
          <a:solidFill>
            <a:schemeClr val="tx2">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err="1">
                <a:solidFill>
                  <a:schemeClr val="tx1"/>
                </a:solidFill>
                <a:latin typeface="Arial" pitchFamily="34" charset="0"/>
                <a:cs typeface="Arial" pitchFamily="34" charset="0"/>
              </a:rPr>
              <a:t>Frecuencia</a:t>
            </a:r>
            <a:r>
              <a:rPr lang="en-US" sz="2400" b="1" dirty="0">
                <a:solidFill>
                  <a:schemeClr val="tx1"/>
                </a:solidFill>
                <a:latin typeface="Arial" pitchFamily="34" charset="0"/>
                <a:cs typeface="Arial" pitchFamily="34" charset="0"/>
              </a:rPr>
              <a:t> y </a:t>
            </a:r>
            <a:r>
              <a:rPr lang="en-US" sz="2400" b="1" dirty="0" err="1">
                <a:solidFill>
                  <a:schemeClr val="tx1"/>
                </a:solidFill>
                <a:latin typeface="Arial" pitchFamily="34" charset="0"/>
                <a:cs typeface="Arial" pitchFamily="34" charset="0"/>
              </a:rPr>
              <a:t>cantidades</a:t>
            </a:r>
            <a:r>
              <a:rPr lang="en-US" sz="2400" b="1" dirty="0">
                <a:solidFill>
                  <a:schemeClr val="tx1"/>
                </a:solidFill>
                <a:latin typeface="Arial" pitchFamily="34" charset="0"/>
                <a:cs typeface="Arial" pitchFamily="34" charset="0"/>
              </a:rPr>
              <a:t> de </a:t>
            </a:r>
            <a:r>
              <a:rPr lang="en-US" sz="2400" b="1" dirty="0" err="1">
                <a:solidFill>
                  <a:schemeClr val="tx1"/>
                </a:solidFill>
                <a:latin typeface="Arial" pitchFamily="34" charset="0"/>
                <a:cs typeface="Arial" pitchFamily="34" charset="0"/>
              </a:rPr>
              <a:t>fórmulas</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lácteas</a:t>
            </a:r>
            <a:r>
              <a:rPr lang="en-US" sz="2400" b="1" dirty="0">
                <a:solidFill>
                  <a:schemeClr val="tx1"/>
                </a:solidFill>
                <a:latin typeface="Arial" pitchFamily="34" charset="0"/>
                <a:cs typeface="Arial" pitchFamily="34" charset="0"/>
              </a:rPr>
              <a:t> a </a:t>
            </a:r>
            <a:r>
              <a:rPr lang="en-US" sz="2400" b="1" dirty="0" err="1">
                <a:solidFill>
                  <a:schemeClr val="tx1"/>
                </a:solidFill>
                <a:latin typeface="Arial" pitchFamily="34" charset="0"/>
                <a:cs typeface="Arial" pitchFamily="34" charset="0"/>
              </a:rPr>
              <a:t>ofrecer</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hasta</a:t>
            </a:r>
            <a:r>
              <a:rPr lang="en-US" sz="2400" b="1" dirty="0">
                <a:solidFill>
                  <a:schemeClr val="tx1"/>
                </a:solidFill>
                <a:latin typeface="Arial" pitchFamily="34" charset="0"/>
                <a:cs typeface="Arial" pitchFamily="34" charset="0"/>
              </a:rPr>
              <a:t> los dos </a:t>
            </a:r>
            <a:r>
              <a:rPr lang="en-US" sz="2400" b="1" dirty="0" err="1">
                <a:solidFill>
                  <a:schemeClr val="tx1"/>
                </a:solidFill>
                <a:latin typeface="Arial" pitchFamily="34" charset="0"/>
                <a:cs typeface="Arial" pitchFamily="34" charset="0"/>
              </a:rPr>
              <a:t>años</a:t>
            </a:r>
            <a:r>
              <a:rPr lang="en-US" sz="2400" b="1" dirty="0">
                <a:solidFill>
                  <a:schemeClr val="tx1"/>
                </a:solidFill>
                <a:latin typeface="Arial" pitchFamily="34" charset="0"/>
                <a:cs typeface="Arial" pitchFamily="34" charset="0"/>
              </a:rPr>
              <a:t> de </a:t>
            </a:r>
            <a:r>
              <a:rPr lang="en-US" sz="2400" b="1" dirty="0" err="1">
                <a:solidFill>
                  <a:schemeClr val="tx1"/>
                </a:solidFill>
                <a:latin typeface="Arial" pitchFamily="34" charset="0"/>
                <a:cs typeface="Arial" pitchFamily="34" charset="0"/>
              </a:rPr>
              <a:t>edad</a:t>
            </a:r>
            <a:endParaRPr lang="es-ES_tradnl" sz="24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868305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4" name="Picture 4" descr="mujer_lactando"/>
          <p:cNvPicPr>
            <a:picLocks noChangeAspect="1" noChangeArrowheads="1"/>
          </p:cNvPicPr>
          <p:nvPr/>
        </p:nvPicPr>
        <p:blipFill>
          <a:blip r:embed="rId3"/>
          <a:srcRect/>
          <a:stretch>
            <a:fillRect/>
          </a:stretch>
        </p:blipFill>
        <p:spPr bwMode="auto">
          <a:xfrm>
            <a:off x="250824" y="1785926"/>
            <a:ext cx="2606663" cy="2928957"/>
          </a:xfrm>
          <a:prstGeom prst="rect">
            <a:avLst/>
          </a:prstGeom>
          <a:noFill/>
          <a:ln w="38100">
            <a:solidFill>
              <a:schemeClr val="tx1"/>
            </a:solidFill>
          </a:ln>
        </p:spPr>
      </p:pic>
      <p:sp>
        <p:nvSpPr>
          <p:cNvPr id="51207" name="Text Box 7"/>
          <p:cNvSpPr txBox="1">
            <a:spLocks noChangeArrowheads="1"/>
          </p:cNvSpPr>
          <p:nvPr/>
        </p:nvSpPr>
        <p:spPr bwMode="auto">
          <a:xfrm>
            <a:off x="3071802" y="928670"/>
            <a:ext cx="4214842" cy="1077218"/>
          </a:xfrm>
          <a:prstGeom prst="rect">
            <a:avLst/>
          </a:prstGeom>
          <a:solidFill>
            <a:schemeClr val="tx2">
              <a:lumMod val="20000"/>
              <a:lumOff val="80000"/>
            </a:schemeClr>
          </a:solidFill>
          <a:ln w="38100">
            <a:solidFill>
              <a:schemeClr val="tx1"/>
            </a:solidFill>
            <a:miter lim="800000"/>
            <a:headEnd/>
            <a:tailEnd/>
          </a:ln>
          <a:effectLst/>
        </p:spPr>
        <p:txBody>
          <a:bodyPr wrap="square">
            <a:spAutoFit/>
          </a:bodyPr>
          <a:lstStyle/>
          <a:p>
            <a:pPr algn="ctr"/>
            <a:r>
              <a:rPr lang="es-ES" sz="3200" b="1" dirty="0"/>
              <a:t>Lactantes y niños </a:t>
            </a:r>
          </a:p>
          <a:p>
            <a:pPr algn="ctr"/>
            <a:r>
              <a:rPr lang="es-ES" sz="3200" b="1" dirty="0"/>
              <a:t>pequeños</a:t>
            </a:r>
          </a:p>
        </p:txBody>
      </p:sp>
      <p:sp>
        <p:nvSpPr>
          <p:cNvPr id="51210" name="Text Box 10"/>
          <p:cNvSpPr txBox="1">
            <a:spLocks noChangeArrowheads="1"/>
          </p:cNvSpPr>
          <p:nvPr/>
        </p:nvSpPr>
        <p:spPr bwMode="auto">
          <a:xfrm>
            <a:off x="3286116" y="3571876"/>
            <a:ext cx="3440702" cy="2554545"/>
          </a:xfrm>
          <a:prstGeom prst="rect">
            <a:avLst/>
          </a:prstGeom>
          <a:solidFill>
            <a:schemeClr val="tx2">
              <a:lumMod val="20000"/>
              <a:lumOff val="80000"/>
            </a:schemeClr>
          </a:solidFill>
          <a:ln w="38100">
            <a:solidFill>
              <a:schemeClr val="tx1"/>
            </a:solidFill>
            <a:miter lim="800000"/>
            <a:headEnd/>
            <a:tailEnd/>
          </a:ln>
          <a:effectLst/>
        </p:spPr>
        <p:txBody>
          <a:bodyPr wrap="square">
            <a:spAutoFit/>
          </a:bodyPr>
          <a:lstStyle/>
          <a:p>
            <a:pPr algn="ctr"/>
            <a:r>
              <a:rPr lang="es-ES" sz="3200" b="1" dirty="0"/>
              <a:t>Lactancia materna </a:t>
            </a:r>
          </a:p>
          <a:p>
            <a:pPr algn="ctr"/>
            <a:r>
              <a:rPr lang="es-ES" sz="3200" b="1" dirty="0"/>
              <a:t>exclusiva</a:t>
            </a:r>
          </a:p>
          <a:p>
            <a:pPr algn="ctr"/>
            <a:endParaRPr lang="es-ES" sz="3200" b="1" dirty="0"/>
          </a:p>
          <a:p>
            <a:pPr algn="ctr"/>
            <a:r>
              <a:rPr lang="es-ES" sz="3200" b="1" dirty="0"/>
              <a:t>Alimentación </a:t>
            </a:r>
          </a:p>
          <a:p>
            <a:pPr algn="ctr"/>
            <a:r>
              <a:rPr lang="es-ES" sz="3200" b="1" dirty="0"/>
              <a:t>complementaria</a:t>
            </a:r>
          </a:p>
        </p:txBody>
      </p:sp>
      <p:sp>
        <p:nvSpPr>
          <p:cNvPr id="5" name="4 Flecha abajo"/>
          <p:cNvSpPr/>
          <p:nvPr/>
        </p:nvSpPr>
        <p:spPr>
          <a:xfrm>
            <a:off x="4857752" y="2285992"/>
            <a:ext cx="500066" cy="928694"/>
          </a:xfrm>
          <a:prstGeom prst="downArrow">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4071485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2 Grupo"/>
          <p:cNvGrpSpPr>
            <a:grpSpLocks/>
          </p:cNvGrpSpPr>
          <p:nvPr/>
        </p:nvGrpSpPr>
        <p:grpSpPr bwMode="auto">
          <a:xfrm>
            <a:off x="785786" y="2143116"/>
            <a:ext cx="7286625" cy="928687"/>
            <a:chOff x="2500298" y="2214554"/>
            <a:chExt cx="3337845" cy="928694"/>
          </a:xfrm>
          <a:solidFill>
            <a:schemeClr val="tx2">
              <a:lumMod val="20000"/>
              <a:lumOff val="80000"/>
            </a:schemeClr>
          </a:solidFill>
        </p:grpSpPr>
        <p:grpSp>
          <p:nvGrpSpPr>
            <p:cNvPr id="3" name="8 Grupo"/>
            <p:cNvGrpSpPr>
              <a:grpSpLocks/>
            </p:cNvGrpSpPr>
            <p:nvPr/>
          </p:nvGrpSpPr>
          <p:grpSpPr bwMode="auto">
            <a:xfrm>
              <a:off x="2860262" y="2214554"/>
              <a:ext cx="2977881" cy="928694"/>
              <a:chOff x="2645948" y="2071678"/>
              <a:chExt cx="2977881" cy="928694"/>
            </a:xfrm>
            <a:grpFill/>
          </p:grpSpPr>
          <p:sp>
            <p:nvSpPr>
              <p:cNvPr id="7" name="6 Triángulo rectángulo"/>
              <p:cNvSpPr/>
              <p:nvPr/>
            </p:nvSpPr>
            <p:spPr>
              <a:xfrm rot="10800000">
                <a:off x="2645948" y="2071678"/>
                <a:ext cx="1147521" cy="928694"/>
              </a:xfrm>
              <a:prstGeom prst="rtTriangle">
                <a:avLst/>
              </a:prstGeom>
              <a:grp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8" name="7 Rectángulo"/>
              <p:cNvSpPr/>
              <p:nvPr/>
            </p:nvSpPr>
            <p:spPr>
              <a:xfrm>
                <a:off x="3791287" y="2071678"/>
                <a:ext cx="1832542" cy="928694"/>
              </a:xfrm>
              <a:prstGeom prst="rect">
                <a:avLst/>
              </a:prstGeom>
              <a:grp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lang="es-ES" dirty="0"/>
              </a:p>
            </p:txBody>
          </p:sp>
        </p:grpSp>
        <p:grpSp>
          <p:nvGrpSpPr>
            <p:cNvPr id="4" name="9 Grupo"/>
            <p:cNvGrpSpPr>
              <a:grpSpLocks/>
            </p:cNvGrpSpPr>
            <p:nvPr/>
          </p:nvGrpSpPr>
          <p:grpSpPr bwMode="auto">
            <a:xfrm rot="10800000">
              <a:off x="2500298" y="2214554"/>
              <a:ext cx="1439855" cy="928694"/>
              <a:chOff x="4760925" y="2071678"/>
              <a:chExt cx="1439855" cy="928694"/>
            </a:xfrm>
            <a:grpFill/>
          </p:grpSpPr>
          <p:sp>
            <p:nvSpPr>
              <p:cNvPr id="11" name="10 Triángulo rectángulo"/>
              <p:cNvSpPr/>
              <p:nvPr/>
            </p:nvSpPr>
            <p:spPr>
              <a:xfrm rot="10800000">
                <a:off x="4770379" y="2071678"/>
                <a:ext cx="1141703" cy="928694"/>
              </a:xfrm>
              <a:prstGeom prst="rtTriangle">
                <a:avLst/>
              </a:prstGeom>
              <a:grp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12" name="11 Rectángulo"/>
              <p:cNvSpPr/>
              <p:nvPr/>
            </p:nvSpPr>
            <p:spPr>
              <a:xfrm rot="10800000">
                <a:off x="5912082" y="2071678"/>
                <a:ext cx="298152" cy="928694"/>
              </a:xfrm>
              <a:prstGeom prst="rect">
                <a:avLst/>
              </a:prstGeom>
              <a:grp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lang="es-ES" dirty="0"/>
              </a:p>
            </p:txBody>
          </p:sp>
        </p:grpSp>
      </p:grpSp>
      <p:sp>
        <p:nvSpPr>
          <p:cNvPr id="17411" name="Text Box 3"/>
          <p:cNvSpPr txBox="1">
            <a:spLocks noChangeArrowheads="1"/>
          </p:cNvSpPr>
          <p:nvPr/>
        </p:nvSpPr>
        <p:spPr bwMode="auto">
          <a:xfrm>
            <a:off x="1071563" y="857250"/>
            <a:ext cx="7143750" cy="461665"/>
          </a:xfrm>
          <a:prstGeom prst="rect">
            <a:avLst/>
          </a:prstGeom>
          <a:solidFill>
            <a:schemeClr val="tx2">
              <a:lumMod val="20000"/>
              <a:lumOff val="80000"/>
            </a:schemeClr>
          </a:solidFill>
          <a:ln w="57150">
            <a:solidFill>
              <a:schemeClr val="tx1"/>
            </a:solidFill>
            <a:miter lim="800000"/>
            <a:headEnd/>
            <a:tailEnd/>
          </a:ln>
        </p:spPr>
        <p:txBody>
          <a:bodyPr>
            <a:spAutoFit/>
          </a:bodyPr>
          <a:lstStyle/>
          <a:p>
            <a:pPr algn="ctr"/>
            <a:r>
              <a:rPr lang="es-MX" sz="2400" b="1" dirty="0">
                <a:latin typeface="Arial" pitchFamily="34" charset="0"/>
                <a:cs typeface="Arial" pitchFamily="34" charset="0"/>
              </a:rPr>
              <a:t>Transición alimentaria</a:t>
            </a:r>
            <a:endParaRPr lang="es-ES" sz="2400" b="1" dirty="0">
              <a:latin typeface="Arial" pitchFamily="34" charset="0"/>
              <a:cs typeface="Arial" pitchFamily="34" charset="0"/>
            </a:endParaRPr>
          </a:p>
        </p:txBody>
      </p:sp>
      <p:cxnSp>
        <p:nvCxnSpPr>
          <p:cNvPr id="16" name="15 Conector recto"/>
          <p:cNvCxnSpPr/>
          <p:nvPr/>
        </p:nvCxnSpPr>
        <p:spPr>
          <a:xfrm rot="5400000">
            <a:off x="1464468" y="3250407"/>
            <a:ext cx="214313" cy="0"/>
          </a:xfrm>
          <a:prstGeom prst="line">
            <a:avLst/>
          </a:prstGeom>
        </p:spPr>
        <p:style>
          <a:lnRef idx="3">
            <a:schemeClr val="accent2"/>
          </a:lnRef>
          <a:fillRef idx="0">
            <a:schemeClr val="accent2"/>
          </a:fillRef>
          <a:effectRef idx="2">
            <a:schemeClr val="accent2"/>
          </a:effectRef>
          <a:fontRef idx="minor">
            <a:schemeClr val="tx1"/>
          </a:fontRef>
        </p:style>
      </p:cxnSp>
      <p:sp>
        <p:nvSpPr>
          <p:cNvPr id="17413" name="16 CuadroTexto"/>
          <p:cNvSpPr txBox="1">
            <a:spLocks noChangeArrowheads="1"/>
          </p:cNvSpPr>
          <p:nvPr/>
        </p:nvSpPr>
        <p:spPr bwMode="auto">
          <a:xfrm>
            <a:off x="1000125" y="2357438"/>
            <a:ext cx="1048557" cy="646331"/>
          </a:xfrm>
          <a:prstGeom prst="rect">
            <a:avLst/>
          </a:prstGeom>
          <a:solidFill>
            <a:schemeClr val="accent3">
              <a:lumMod val="60000"/>
              <a:lumOff val="40000"/>
            </a:schemeClr>
          </a:solidFill>
          <a:ln w="57150">
            <a:solidFill>
              <a:schemeClr val="tx1"/>
            </a:solidFill>
            <a:miter lim="800000"/>
            <a:headEnd/>
            <a:tailEnd/>
          </a:ln>
        </p:spPr>
        <p:txBody>
          <a:bodyPr wrap="none">
            <a:spAutoFit/>
          </a:bodyPr>
          <a:lstStyle/>
          <a:p>
            <a:pPr algn="ctr"/>
            <a:r>
              <a:rPr lang="es-ES" b="1" dirty="0"/>
              <a:t>Leche</a:t>
            </a:r>
          </a:p>
          <a:p>
            <a:pPr algn="ctr"/>
            <a:r>
              <a:rPr lang="es-ES" b="1" dirty="0"/>
              <a:t> materna</a:t>
            </a:r>
          </a:p>
        </p:txBody>
      </p:sp>
      <p:sp>
        <p:nvSpPr>
          <p:cNvPr id="17414" name="17 CuadroTexto"/>
          <p:cNvSpPr txBox="1">
            <a:spLocks noChangeArrowheads="1"/>
          </p:cNvSpPr>
          <p:nvPr/>
        </p:nvSpPr>
        <p:spPr bwMode="auto">
          <a:xfrm>
            <a:off x="5000625" y="2428875"/>
            <a:ext cx="1482009" cy="461665"/>
          </a:xfrm>
          <a:prstGeom prst="rect">
            <a:avLst/>
          </a:prstGeom>
          <a:noFill/>
          <a:ln w="9525">
            <a:noFill/>
            <a:miter lim="800000"/>
            <a:headEnd/>
            <a:tailEnd/>
          </a:ln>
        </p:spPr>
        <p:txBody>
          <a:bodyPr wrap="none">
            <a:spAutoFit/>
          </a:bodyPr>
          <a:lstStyle/>
          <a:p>
            <a:r>
              <a:rPr lang="es-ES" sz="2400" b="1" dirty="0"/>
              <a:t>Alimentos</a:t>
            </a:r>
          </a:p>
        </p:txBody>
      </p:sp>
      <p:cxnSp>
        <p:nvCxnSpPr>
          <p:cNvPr id="21" name="20 Conector recto"/>
          <p:cNvCxnSpPr/>
          <p:nvPr/>
        </p:nvCxnSpPr>
        <p:spPr>
          <a:xfrm rot="5400000">
            <a:off x="3964781" y="3250407"/>
            <a:ext cx="214313"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22" name="21 Conector recto"/>
          <p:cNvCxnSpPr/>
          <p:nvPr/>
        </p:nvCxnSpPr>
        <p:spPr>
          <a:xfrm rot="5400000">
            <a:off x="821531" y="3250407"/>
            <a:ext cx="214313" cy="0"/>
          </a:xfrm>
          <a:prstGeom prst="line">
            <a:avLst/>
          </a:prstGeom>
        </p:spPr>
        <p:style>
          <a:lnRef idx="3">
            <a:schemeClr val="accent2"/>
          </a:lnRef>
          <a:fillRef idx="0">
            <a:schemeClr val="accent2"/>
          </a:fillRef>
          <a:effectRef idx="2">
            <a:schemeClr val="accent2"/>
          </a:effectRef>
          <a:fontRef idx="minor">
            <a:schemeClr val="tx1"/>
          </a:fontRef>
        </p:style>
      </p:cxnSp>
      <p:sp>
        <p:nvSpPr>
          <p:cNvPr id="24" name="23 CuadroTexto"/>
          <p:cNvSpPr txBox="1"/>
          <p:nvPr/>
        </p:nvSpPr>
        <p:spPr>
          <a:xfrm>
            <a:off x="857250" y="4572000"/>
            <a:ext cx="3325813" cy="646331"/>
          </a:xfrm>
          <a:prstGeom prst="rect">
            <a:avLst/>
          </a:prstGeom>
          <a:solidFill>
            <a:schemeClr val="accent3">
              <a:lumMod val="60000"/>
              <a:lumOff val="40000"/>
            </a:schemeClr>
          </a:solidFill>
          <a:ln w="57150">
            <a:solidFill>
              <a:schemeClr val="tx1"/>
            </a:solidFill>
          </a:ln>
        </p:spPr>
        <p:txBody>
          <a:bodyPr wrap="square">
            <a:spAutoFit/>
          </a:bodyPr>
          <a:lstStyle/>
          <a:p>
            <a:pPr algn="ctr">
              <a:defRPr/>
            </a:pPr>
            <a:r>
              <a:rPr lang="es-ES" b="1" dirty="0">
                <a:latin typeface="Arial" charset="0"/>
              </a:rPr>
              <a:t>0 a 6 meses</a:t>
            </a:r>
          </a:p>
          <a:p>
            <a:pPr algn="ctr">
              <a:defRPr/>
            </a:pPr>
            <a:r>
              <a:rPr lang="es-ES" b="1" dirty="0">
                <a:latin typeface="Arial" charset="0"/>
              </a:rPr>
              <a:t>Lactancia Materna Exclusiva</a:t>
            </a:r>
          </a:p>
        </p:txBody>
      </p:sp>
      <p:sp>
        <p:nvSpPr>
          <p:cNvPr id="25" name="24 Flecha abajo"/>
          <p:cNvSpPr/>
          <p:nvPr/>
        </p:nvSpPr>
        <p:spPr>
          <a:xfrm>
            <a:off x="1143000" y="3429000"/>
            <a:ext cx="214313" cy="1000125"/>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dirty="0">
              <a:solidFill>
                <a:schemeClr val="tx1"/>
              </a:solidFill>
            </a:endParaRPr>
          </a:p>
        </p:txBody>
      </p:sp>
      <p:sp>
        <p:nvSpPr>
          <p:cNvPr id="26" name="25 Flecha doblada hacia arriba"/>
          <p:cNvSpPr/>
          <p:nvPr/>
        </p:nvSpPr>
        <p:spPr>
          <a:xfrm rot="5400000">
            <a:off x="2866232" y="3420268"/>
            <a:ext cx="558800" cy="576263"/>
          </a:xfrm>
          <a:prstGeom prst="bentUpArrow">
            <a:avLst>
              <a:gd name="adj1" fmla="val 17331"/>
              <a:gd name="adj2" fmla="val 25000"/>
              <a:gd name="adj3" fmla="val 25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27" name="26 CuadroTexto"/>
          <p:cNvSpPr txBox="1"/>
          <p:nvPr/>
        </p:nvSpPr>
        <p:spPr>
          <a:xfrm>
            <a:off x="4071934" y="3643314"/>
            <a:ext cx="3929089" cy="646331"/>
          </a:xfrm>
          <a:prstGeom prst="rect">
            <a:avLst/>
          </a:prstGeom>
          <a:solidFill>
            <a:schemeClr val="tx2">
              <a:lumMod val="20000"/>
              <a:lumOff val="80000"/>
            </a:schemeClr>
          </a:solidFill>
          <a:ln w="57150">
            <a:solidFill>
              <a:schemeClr val="tx1"/>
            </a:solidFill>
          </a:ln>
        </p:spPr>
        <p:txBody>
          <a:bodyPr wrap="square">
            <a:spAutoFit/>
          </a:bodyPr>
          <a:lstStyle/>
          <a:p>
            <a:pPr algn="ctr">
              <a:defRPr/>
            </a:pPr>
            <a:r>
              <a:rPr lang="es-ES" b="1" dirty="0">
                <a:latin typeface="Arial" charset="0"/>
              </a:rPr>
              <a:t>A partir de 6 meses</a:t>
            </a:r>
          </a:p>
          <a:p>
            <a:pPr algn="ctr">
              <a:defRPr/>
            </a:pPr>
            <a:r>
              <a:rPr lang="es-ES" b="1" dirty="0">
                <a:latin typeface="Arial" charset="0"/>
              </a:rPr>
              <a:t>Alimentación complementaria</a:t>
            </a:r>
          </a:p>
        </p:txBody>
      </p:sp>
    </p:spTree>
    <p:extLst>
      <p:ext uri="{BB962C8B-B14F-4D97-AF65-F5344CB8AC3E}">
        <p14:creationId xmlns:p14="http://schemas.microsoft.com/office/powerpoint/2010/main" val="13635395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J:\TESIS\guias menor de dos años\docs\afiche_ultimo.jpg"/>
          <p:cNvPicPr>
            <a:picLocks noChangeAspect="1" noChangeArrowheads="1"/>
          </p:cNvPicPr>
          <p:nvPr/>
        </p:nvPicPr>
        <p:blipFill>
          <a:blip r:embed="rId3"/>
          <a:srcRect/>
          <a:stretch>
            <a:fillRect/>
          </a:stretch>
        </p:blipFill>
        <p:spPr bwMode="auto">
          <a:xfrm>
            <a:off x="4214813" y="285729"/>
            <a:ext cx="4643437" cy="6572272"/>
          </a:xfrm>
          <a:prstGeom prst="rect">
            <a:avLst/>
          </a:prstGeom>
          <a:noFill/>
          <a:ln w="57150">
            <a:solidFill>
              <a:schemeClr val="tx1"/>
            </a:solidFill>
            <a:miter lim="800000"/>
            <a:headEnd/>
            <a:tailEnd/>
          </a:ln>
        </p:spPr>
      </p:pic>
      <p:sp>
        <p:nvSpPr>
          <p:cNvPr id="3" name="Text Box 3"/>
          <p:cNvSpPr txBox="1">
            <a:spLocks noChangeArrowheads="1"/>
          </p:cNvSpPr>
          <p:nvPr/>
        </p:nvSpPr>
        <p:spPr bwMode="auto">
          <a:xfrm>
            <a:off x="785813" y="714375"/>
            <a:ext cx="3214687" cy="1815882"/>
          </a:xfrm>
          <a:prstGeom prst="rect">
            <a:avLst/>
          </a:prstGeom>
          <a:solidFill>
            <a:schemeClr val="tx2">
              <a:lumMod val="20000"/>
              <a:lumOff val="80000"/>
            </a:schemeClr>
          </a:solidFill>
          <a:ln w="57150">
            <a:solidFill>
              <a:schemeClr val="tx1"/>
            </a:solidFill>
            <a:miter lim="800000"/>
            <a:headEnd/>
            <a:tailEnd/>
          </a:ln>
        </p:spPr>
        <p:txBody>
          <a:bodyPr wrap="square">
            <a:spAutoFit/>
          </a:bodyPr>
          <a:lstStyle/>
          <a:p>
            <a:pPr algn="ctr" fontAlgn="auto">
              <a:spcBef>
                <a:spcPts val="0"/>
              </a:spcBef>
              <a:spcAft>
                <a:spcPts val="0"/>
              </a:spcAft>
              <a:defRPr/>
            </a:pPr>
            <a:r>
              <a:rPr lang="es-MX" sz="2800" b="1" dirty="0">
                <a:solidFill>
                  <a:schemeClr val="accent2">
                    <a:lumMod val="75000"/>
                  </a:schemeClr>
                </a:solidFill>
                <a:latin typeface="+mn-lt"/>
                <a:cs typeface="+mn-cs"/>
              </a:rPr>
              <a:t>Guías Alimentarias para niñas y niños cubanos hasta dos años de edad</a:t>
            </a:r>
            <a:endParaRPr lang="es-ES" sz="2800" b="1" dirty="0">
              <a:solidFill>
                <a:schemeClr val="accent2">
                  <a:lumMod val="75000"/>
                </a:schemeClr>
              </a:solidFill>
              <a:latin typeface="+mn-lt"/>
              <a:cs typeface="+mn-cs"/>
            </a:endParaRPr>
          </a:p>
        </p:txBody>
      </p:sp>
      <p:sp>
        <p:nvSpPr>
          <p:cNvPr id="4" name="3 CuadroTexto"/>
          <p:cNvSpPr txBox="1"/>
          <p:nvPr/>
        </p:nvSpPr>
        <p:spPr>
          <a:xfrm>
            <a:off x="785786" y="3857628"/>
            <a:ext cx="3286120" cy="1200329"/>
          </a:xfrm>
          <a:prstGeom prst="rect">
            <a:avLst/>
          </a:prstGeom>
          <a:solidFill>
            <a:schemeClr val="tx2">
              <a:lumMod val="20000"/>
              <a:lumOff val="80000"/>
            </a:schemeClr>
          </a:solidFill>
          <a:ln w="57150">
            <a:solidFill>
              <a:schemeClr val="tx1"/>
            </a:solidFill>
          </a:ln>
        </p:spPr>
        <p:txBody>
          <a:bodyPr wrap="square">
            <a:spAutoFit/>
          </a:bodyPr>
          <a:lstStyle/>
          <a:p>
            <a:pPr algn="ctr">
              <a:defRPr/>
            </a:pPr>
            <a:r>
              <a:rPr lang="es-ES" sz="2400" b="1" dirty="0" smtClean="0">
                <a:latin typeface="+mn-lt"/>
              </a:rPr>
              <a:t>Una </a:t>
            </a:r>
            <a:r>
              <a:rPr lang="es-ES" sz="2400" b="1" dirty="0">
                <a:latin typeface="+mn-lt"/>
              </a:rPr>
              <a:t>alimentación saludable desde la más temprana </a:t>
            </a:r>
            <a:r>
              <a:rPr lang="es-ES" sz="2400" b="1" dirty="0" smtClean="0">
                <a:latin typeface="+mn-lt"/>
              </a:rPr>
              <a:t>edad</a:t>
            </a:r>
            <a:endParaRPr lang="es-ES" sz="2400" b="1" dirty="0">
              <a:latin typeface="+mn-lt"/>
            </a:endParaRPr>
          </a:p>
        </p:txBody>
      </p:sp>
    </p:spTree>
    <p:extLst>
      <p:ext uri="{BB962C8B-B14F-4D97-AF65-F5344CB8AC3E}">
        <p14:creationId xmlns:p14="http://schemas.microsoft.com/office/powerpoint/2010/main" val="1212546152"/>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55002" y="2404045"/>
            <a:ext cx="8121454" cy="1384995"/>
          </a:xfrm>
          <a:prstGeom prst="rect">
            <a:avLst/>
          </a:prstGeom>
          <a:noFill/>
        </p:spPr>
        <p:txBody>
          <a:bodyPr wrap="none" lIns="91440" tIns="45720" rIns="91440" bIns="45720">
            <a:spAutoFit/>
          </a:bodyPr>
          <a:lstStyle/>
          <a:p>
            <a:pPr algn="ctr"/>
            <a:r>
              <a:rPr lang="es-MX"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a:t>
            </a:r>
            <a:r>
              <a:rPr lang="es-MX" sz="2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equerimientos energético-nutrimentales  aceptados </a:t>
            </a:r>
          </a:p>
          <a:p>
            <a:pPr algn="ctr"/>
            <a:r>
              <a:rPr lang="es-MX" sz="2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en las Guías más recientes </a:t>
            </a:r>
          </a:p>
          <a:p>
            <a:pPr algn="ctr"/>
            <a:r>
              <a:rPr lang="es-MX" sz="2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desde los recursos alimentarios en Cuba. </a:t>
            </a:r>
          </a:p>
        </p:txBody>
      </p:sp>
    </p:spTree>
    <p:extLst>
      <p:ext uri="{BB962C8B-B14F-4D97-AF65-F5344CB8AC3E}">
        <p14:creationId xmlns:p14="http://schemas.microsoft.com/office/powerpoint/2010/main" val="33842800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500063" y="428604"/>
            <a:ext cx="8215312" cy="830997"/>
          </a:xfrm>
          <a:prstGeom prst="rect">
            <a:avLst/>
          </a:prstGeom>
          <a:solidFill>
            <a:schemeClr val="tx2">
              <a:lumMod val="20000"/>
              <a:lumOff val="80000"/>
            </a:schemeClr>
          </a:solidFill>
          <a:ln w="57150">
            <a:solidFill>
              <a:schemeClr val="tx1"/>
            </a:solidFill>
          </a:ln>
        </p:spPr>
        <p:txBody>
          <a:bodyPr wrap="square">
            <a:spAutoFit/>
          </a:bodyPr>
          <a:lstStyle/>
          <a:p>
            <a:pPr algn="ctr">
              <a:defRPr/>
            </a:pPr>
            <a:r>
              <a:rPr lang="es-ES" sz="2400" b="1" dirty="0">
                <a:latin typeface="+mn-lt"/>
              </a:rPr>
              <a:t>Guías alimentarias para niñas y niños cubanos hasta dos años de edad</a:t>
            </a:r>
          </a:p>
        </p:txBody>
      </p:sp>
      <p:sp>
        <p:nvSpPr>
          <p:cNvPr id="4" name="3 CuadroTexto"/>
          <p:cNvSpPr txBox="1"/>
          <p:nvPr/>
        </p:nvSpPr>
        <p:spPr>
          <a:xfrm>
            <a:off x="928688" y="1714500"/>
            <a:ext cx="7643812" cy="4800600"/>
          </a:xfrm>
          <a:prstGeom prst="rect">
            <a:avLst/>
          </a:prstGeom>
          <a:noFill/>
        </p:spPr>
        <p:txBody>
          <a:bodyPr>
            <a:spAutoFit/>
          </a:bodyPr>
          <a:lstStyle/>
          <a:p>
            <a:pPr marL="342900" indent="-342900">
              <a:defRPr/>
            </a:pPr>
            <a:r>
              <a:rPr lang="es-ES" b="1" dirty="0">
                <a:latin typeface="+mn-lt"/>
              </a:rPr>
              <a:t>Guía 1. </a:t>
            </a:r>
            <a:r>
              <a:rPr lang="es-ES" dirty="0">
                <a:latin typeface="+mn-lt"/>
              </a:rPr>
              <a:t>El mejor comienzo de la vida, es alimentar a las niñas y niños nada más que con leche materna durante los primeros 6 meses.</a:t>
            </a:r>
          </a:p>
          <a:p>
            <a:pPr marL="342900" indent="-342900">
              <a:defRPr/>
            </a:pPr>
            <a:r>
              <a:rPr lang="es-ES" b="1" dirty="0">
                <a:latin typeface="+mn-lt"/>
              </a:rPr>
              <a:t>Guía 2. </a:t>
            </a:r>
            <a:r>
              <a:rPr lang="es-ES" dirty="0">
                <a:latin typeface="+mn-lt"/>
              </a:rPr>
              <a:t>La lactancia materna es un acto de amor.</a:t>
            </a:r>
          </a:p>
          <a:p>
            <a:pPr marL="342900" indent="-342900">
              <a:defRPr/>
            </a:pPr>
            <a:r>
              <a:rPr lang="es-ES" b="1" dirty="0">
                <a:latin typeface="+mn-lt"/>
              </a:rPr>
              <a:t>Guía 3. </a:t>
            </a:r>
            <a:r>
              <a:rPr lang="es-ES" dirty="0">
                <a:latin typeface="+mn-lt"/>
              </a:rPr>
              <a:t>Complemente  la leche materna a partir de los 6 meses, dándole a la niña o niño en forma progresiva una alimentación variada.</a:t>
            </a:r>
          </a:p>
          <a:p>
            <a:pPr marL="342900" indent="-342900">
              <a:defRPr/>
            </a:pPr>
            <a:r>
              <a:rPr lang="es-ES" b="1" dirty="0">
                <a:latin typeface="+mn-lt"/>
              </a:rPr>
              <a:t>Guía 4. </a:t>
            </a:r>
            <a:r>
              <a:rPr lang="es-ES" dirty="0">
                <a:latin typeface="+mn-lt"/>
              </a:rPr>
              <a:t>Los alimentos naturales son más saludables y nutritivos. Ofrézcalos sin adicionar azúcar ni sal.</a:t>
            </a:r>
          </a:p>
          <a:p>
            <a:pPr marL="342900" indent="-342900">
              <a:defRPr/>
            </a:pPr>
            <a:r>
              <a:rPr lang="es-ES" b="1" dirty="0">
                <a:latin typeface="+mn-lt"/>
              </a:rPr>
              <a:t>Guía 5. </a:t>
            </a:r>
            <a:r>
              <a:rPr lang="es-ES" dirty="0">
                <a:latin typeface="+mn-lt"/>
              </a:rPr>
              <a:t>Para prevenir la anemia en las niñas y niños, procure darles a partir de los 6 meses de nacido carnes rojas y pollo frecuentemente, y además después de los 8 meses hígado y pescado.</a:t>
            </a:r>
          </a:p>
          <a:p>
            <a:pPr marL="342900" indent="-342900">
              <a:defRPr/>
            </a:pPr>
            <a:r>
              <a:rPr lang="es-ES" b="1" dirty="0">
                <a:latin typeface="+mn-lt"/>
              </a:rPr>
              <a:t>Guía 6. </a:t>
            </a:r>
            <a:r>
              <a:rPr lang="es-ES" dirty="0">
                <a:latin typeface="+mn-lt"/>
              </a:rPr>
              <a:t>Después del año de edad, niñas y niños pueden comer todos los alimentos que consumo el resto de la familia.</a:t>
            </a:r>
          </a:p>
          <a:p>
            <a:pPr marL="342900" indent="-342900">
              <a:defRPr/>
            </a:pPr>
            <a:r>
              <a:rPr lang="es-ES" b="1" dirty="0">
                <a:latin typeface="+mn-lt"/>
              </a:rPr>
              <a:t>Guía 7. </a:t>
            </a:r>
            <a:r>
              <a:rPr lang="es-ES" dirty="0">
                <a:latin typeface="+mn-lt"/>
              </a:rPr>
              <a:t>para prevenir enfermedades en niñas y niños ponga en práctica cuidados higiénicos en el manejo de los alientos.</a:t>
            </a:r>
          </a:p>
          <a:p>
            <a:pPr marL="342900" indent="-342900">
              <a:defRPr/>
            </a:pPr>
            <a:r>
              <a:rPr lang="es-ES" b="1" dirty="0">
                <a:latin typeface="+mn-lt"/>
              </a:rPr>
              <a:t>Guía 8. </a:t>
            </a:r>
            <a:r>
              <a:rPr lang="es-ES" dirty="0">
                <a:latin typeface="+mn-lt"/>
              </a:rPr>
              <a:t>El cariño un “alimento” importante y necesario. Alimente a su niña o niño despacio y pacientemente, anímelo a comer sin forzarlo en un ambiente agradable y sin distracciones.</a:t>
            </a:r>
          </a:p>
        </p:txBody>
      </p:sp>
    </p:spTree>
    <p:extLst>
      <p:ext uri="{BB962C8B-B14F-4D97-AF65-F5344CB8AC3E}">
        <p14:creationId xmlns:p14="http://schemas.microsoft.com/office/powerpoint/2010/main" val="15205759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GuiasAlimentariasCuba"/>
          <p:cNvPicPr>
            <a:picLocks noChangeAspect="1" noChangeArrowheads="1"/>
          </p:cNvPicPr>
          <p:nvPr/>
        </p:nvPicPr>
        <p:blipFill>
          <a:blip r:embed="rId2"/>
          <a:srcRect/>
          <a:stretch>
            <a:fillRect/>
          </a:stretch>
        </p:blipFill>
        <p:spPr bwMode="auto">
          <a:xfrm>
            <a:off x="4429125" y="500063"/>
            <a:ext cx="4378325" cy="6053137"/>
          </a:xfrm>
          <a:prstGeom prst="rect">
            <a:avLst/>
          </a:prstGeom>
          <a:noFill/>
          <a:ln w="57150">
            <a:solidFill>
              <a:schemeClr val="tx1"/>
            </a:solidFill>
            <a:miter lim="800000"/>
            <a:headEnd/>
            <a:tailEnd/>
          </a:ln>
        </p:spPr>
      </p:pic>
      <p:sp>
        <p:nvSpPr>
          <p:cNvPr id="21507" name="Text Box 3"/>
          <p:cNvSpPr txBox="1">
            <a:spLocks noChangeArrowheads="1"/>
          </p:cNvSpPr>
          <p:nvPr/>
        </p:nvSpPr>
        <p:spPr bwMode="auto">
          <a:xfrm>
            <a:off x="785813" y="714375"/>
            <a:ext cx="3214687" cy="1815882"/>
          </a:xfrm>
          <a:prstGeom prst="rect">
            <a:avLst/>
          </a:prstGeom>
          <a:solidFill>
            <a:schemeClr val="tx2">
              <a:lumMod val="20000"/>
              <a:lumOff val="80000"/>
            </a:schemeClr>
          </a:solidFill>
          <a:ln w="57150">
            <a:solidFill>
              <a:schemeClr val="accent1"/>
            </a:solidFill>
            <a:miter lim="800000"/>
            <a:headEnd/>
            <a:tailEnd/>
          </a:ln>
        </p:spPr>
        <p:txBody>
          <a:bodyPr wrap="square">
            <a:spAutoFit/>
          </a:bodyPr>
          <a:lstStyle/>
          <a:p>
            <a:pPr algn="ctr" fontAlgn="auto">
              <a:spcBef>
                <a:spcPts val="0"/>
              </a:spcBef>
              <a:spcAft>
                <a:spcPts val="0"/>
              </a:spcAft>
              <a:defRPr/>
            </a:pPr>
            <a:r>
              <a:rPr lang="es-MX" sz="2800" b="1" dirty="0">
                <a:solidFill>
                  <a:schemeClr val="accent2">
                    <a:lumMod val="75000"/>
                  </a:schemeClr>
                </a:solidFill>
                <a:latin typeface="+mn-lt"/>
                <a:cs typeface="+mn-cs"/>
              </a:rPr>
              <a:t>Guías Alimentarias para la población cubana mayor de dos años</a:t>
            </a:r>
            <a:endParaRPr lang="es-ES" sz="2800" b="1" dirty="0">
              <a:solidFill>
                <a:schemeClr val="accent2">
                  <a:lumMod val="75000"/>
                </a:schemeClr>
              </a:solidFill>
              <a:latin typeface="+mn-lt"/>
              <a:cs typeface="+mn-cs"/>
            </a:endParaRPr>
          </a:p>
        </p:txBody>
      </p:sp>
      <p:sp>
        <p:nvSpPr>
          <p:cNvPr id="21508" name="Rectangle 4"/>
          <p:cNvSpPr>
            <a:spLocks noChangeArrowheads="1"/>
          </p:cNvSpPr>
          <p:nvPr/>
        </p:nvSpPr>
        <p:spPr bwMode="auto">
          <a:xfrm>
            <a:off x="928662" y="3214686"/>
            <a:ext cx="2989288" cy="2528889"/>
          </a:xfrm>
          <a:prstGeom prst="rect">
            <a:avLst/>
          </a:prstGeom>
          <a:solidFill>
            <a:schemeClr val="tx2">
              <a:lumMod val="20000"/>
              <a:lumOff val="80000"/>
            </a:schemeClr>
          </a:solidFill>
          <a:ln w="57150">
            <a:solidFill>
              <a:schemeClr val="tx1"/>
            </a:solidFill>
            <a:miter lim="800000"/>
            <a:headEnd/>
            <a:tailEnd/>
          </a:ln>
        </p:spPr>
        <p:txBody>
          <a:bodyPr anchor="ctr"/>
          <a:lstStyle/>
          <a:p>
            <a:pPr algn="ctr" fontAlgn="auto">
              <a:lnSpc>
                <a:spcPct val="95000"/>
              </a:lnSpc>
              <a:spcBef>
                <a:spcPts val="0"/>
              </a:spcBef>
              <a:spcAft>
                <a:spcPts val="0"/>
              </a:spcAft>
              <a:defRPr/>
            </a:pPr>
            <a:r>
              <a:rPr lang="es-ES" sz="2400" b="1" dirty="0">
                <a:latin typeface="+mn-lt"/>
                <a:cs typeface="+mn-cs"/>
              </a:rPr>
              <a:t>Para facilitar la selección de una alimentación variada seleccione alimentos de todos los grupos básicos </a:t>
            </a:r>
            <a:endParaRPr lang="ar-SA" sz="2400" b="1" dirty="0">
              <a:latin typeface="+mn-lt"/>
            </a:endParaRPr>
          </a:p>
        </p:txBody>
      </p:sp>
    </p:spTree>
    <p:extLst>
      <p:ext uri="{BB962C8B-B14F-4D97-AF65-F5344CB8AC3E}">
        <p14:creationId xmlns:p14="http://schemas.microsoft.com/office/powerpoint/2010/main" val="2650140433"/>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ChangeArrowheads="1"/>
          </p:cNvSpPr>
          <p:nvPr/>
        </p:nvSpPr>
        <p:spPr bwMode="auto">
          <a:xfrm>
            <a:off x="642938" y="1785938"/>
            <a:ext cx="7858125" cy="5016500"/>
          </a:xfrm>
          <a:prstGeom prst="rect">
            <a:avLst/>
          </a:prstGeom>
          <a:noFill/>
          <a:ln w="9525">
            <a:noFill/>
            <a:miter lim="800000"/>
            <a:headEnd/>
            <a:tailEnd/>
          </a:ln>
        </p:spPr>
        <p:txBody>
          <a:bodyPr anchor="ctr">
            <a:spAutoFit/>
          </a:bodyPr>
          <a:lstStyle/>
          <a:p>
            <a:pPr marL="342900" indent="-342900">
              <a:defRPr/>
            </a:pPr>
            <a:endParaRPr lang="es-ES" sz="2000" dirty="0">
              <a:latin typeface="+mn-lt"/>
            </a:endParaRPr>
          </a:p>
          <a:p>
            <a:pPr marL="342900" indent="-342900">
              <a:buFontTx/>
              <a:buAutoNum type="arabicPeriod"/>
              <a:defRPr/>
            </a:pPr>
            <a:r>
              <a:rPr lang="es-ES" sz="2000" dirty="0">
                <a:latin typeface="+mn-lt"/>
              </a:rPr>
              <a:t>Una alimentación variada durante el día es agradable y necesaria a su salud.</a:t>
            </a:r>
          </a:p>
          <a:p>
            <a:pPr marL="342900" indent="-342900">
              <a:buFontTx/>
              <a:buAutoNum type="arabicPeriod"/>
              <a:defRPr/>
            </a:pPr>
            <a:r>
              <a:rPr lang="es-ES" sz="2000" dirty="0">
                <a:latin typeface="+mn-lt"/>
              </a:rPr>
              <a:t>Consuma vegetales todos los días. Llénese de vida.</a:t>
            </a:r>
          </a:p>
          <a:p>
            <a:pPr marL="342900" indent="-342900">
              <a:buFontTx/>
              <a:buAutoNum type="arabicPeriod"/>
              <a:defRPr/>
            </a:pPr>
            <a:r>
              <a:rPr lang="es-ES" sz="2000" dirty="0">
                <a:latin typeface="+mn-lt"/>
              </a:rPr>
              <a:t>Consuma frutas naturales y aumentará su vitalidad.</a:t>
            </a:r>
          </a:p>
          <a:p>
            <a:pPr marL="342900" indent="-342900">
              <a:buFontTx/>
              <a:buAutoNum type="arabicPeriod"/>
              <a:defRPr/>
            </a:pPr>
            <a:r>
              <a:rPr lang="es-ES" sz="2000" dirty="0">
                <a:latin typeface="+mn-lt"/>
              </a:rPr>
              <a:t>Prefiera los aceites vegetales. La manteca es más costosa para su salud.</a:t>
            </a:r>
          </a:p>
          <a:p>
            <a:pPr marL="342900" indent="-342900">
              <a:buFontTx/>
              <a:buAutoNum type="arabicPeriod"/>
              <a:defRPr/>
            </a:pPr>
            <a:r>
              <a:rPr lang="es-ES" sz="2000" dirty="0">
                <a:latin typeface="+mn-lt"/>
              </a:rPr>
              <a:t>El pescado y el pollo son las carnes más saludables.</a:t>
            </a:r>
          </a:p>
          <a:p>
            <a:pPr marL="342900" indent="-342900">
              <a:buFontTx/>
              <a:buAutoNum type="arabicPeriod"/>
              <a:defRPr/>
            </a:pPr>
            <a:r>
              <a:rPr lang="es-ES" sz="2000" dirty="0">
                <a:latin typeface="+mn-lt"/>
              </a:rPr>
              <a:t>Disminuya el consumo de azúcar. </a:t>
            </a:r>
          </a:p>
          <a:p>
            <a:pPr marL="342900" indent="-342900">
              <a:buFontTx/>
              <a:buAutoNum type="arabicPeriod"/>
              <a:defRPr/>
            </a:pPr>
            <a:r>
              <a:rPr lang="es-ES" sz="2000" dirty="0">
                <a:latin typeface="+mn-lt"/>
              </a:rPr>
              <a:t>Disminuya el consumo de sal. Comience por no añadirla en la mesa.</a:t>
            </a:r>
          </a:p>
          <a:p>
            <a:pPr marL="342900" indent="-342900">
              <a:buFontTx/>
              <a:buAutoNum type="arabicPeriod"/>
              <a:defRPr/>
            </a:pPr>
            <a:r>
              <a:rPr lang="es-ES" sz="2000" dirty="0">
                <a:latin typeface="+mn-lt"/>
              </a:rPr>
              <a:t>Un buen día comienza con un desayuno. Consuma algún alimento en la mañana.</a:t>
            </a:r>
          </a:p>
          <a:p>
            <a:pPr marL="342900" indent="-342900">
              <a:buFontTx/>
              <a:buAutoNum type="arabicPeriod"/>
              <a:defRPr/>
            </a:pPr>
            <a:r>
              <a:rPr lang="es-ES" sz="2000" dirty="0">
                <a:latin typeface="+mn-lt"/>
              </a:rPr>
              <a:t>Conozca el peso saludable para su estatura. Manténgase en forma.</a:t>
            </a:r>
          </a:p>
          <a:p>
            <a:pPr marL="342900" indent="-342900" eaLnBrk="0" hangingPunct="0">
              <a:buFontTx/>
              <a:buAutoNum type="arabicPeriod"/>
              <a:defRPr/>
            </a:pPr>
            <a:endParaRPr lang="es-ES" sz="2000" dirty="0">
              <a:latin typeface="+mn-lt"/>
            </a:endParaRPr>
          </a:p>
        </p:txBody>
      </p:sp>
      <p:sp>
        <p:nvSpPr>
          <p:cNvPr id="22531" name="Text Box 4"/>
          <p:cNvSpPr txBox="1">
            <a:spLocks noChangeArrowheads="1"/>
          </p:cNvSpPr>
          <p:nvPr/>
        </p:nvSpPr>
        <p:spPr bwMode="auto">
          <a:xfrm>
            <a:off x="642938" y="785813"/>
            <a:ext cx="7764462" cy="954087"/>
          </a:xfrm>
          <a:prstGeom prst="rect">
            <a:avLst/>
          </a:prstGeom>
          <a:solidFill>
            <a:schemeClr val="tx2">
              <a:lumMod val="20000"/>
              <a:lumOff val="80000"/>
            </a:schemeClr>
          </a:solidFill>
          <a:ln w="57150">
            <a:solidFill>
              <a:schemeClr val="tx1"/>
            </a:solidFill>
            <a:miter lim="800000"/>
            <a:headEnd/>
            <a:tailEnd/>
          </a:ln>
        </p:spPr>
        <p:txBody>
          <a:bodyPr>
            <a:spAutoFit/>
          </a:bodyPr>
          <a:lstStyle/>
          <a:p>
            <a:pPr algn="ctr" fontAlgn="auto">
              <a:spcBef>
                <a:spcPts val="0"/>
              </a:spcBef>
              <a:spcAft>
                <a:spcPts val="0"/>
              </a:spcAft>
              <a:defRPr/>
            </a:pPr>
            <a:r>
              <a:rPr lang="es-MX" sz="2800" b="1" dirty="0">
                <a:latin typeface="+mn-lt"/>
                <a:cs typeface="+mn-cs"/>
              </a:rPr>
              <a:t>Guías Alimentarias para la población cubana mayor de dos años de edad</a:t>
            </a:r>
            <a:endParaRPr lang="es-ES" sz="2800" b="1" dirty="0">
              <a:latin typeface="+mn-lt"/>
              <a:cs typeface="+mn-cs"/>
            </a:endParaRPr>
          </a:p>
        </p:txBody>
      </p:sp>
    </p:spTree>
    <p:extLst>
      <p:ext uri="{BB962C8B-B14F-4D97-AF65-F5344CB8AC3E}">
        <p14:creationId xmlns:p14="http://schemas.microsoft.com/office/powerpoint/2010/main" val="52933201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854753" y="2492896"/>
            <a:ext cx="5434501" cy="923330"/>
          </a:xfrm>
          <a:prstGeom prst="rect">
            <a:avLst/>
          </a:prstGeom>
          <a:noFill/>
        </p:spPr>
        <p:txBody>
          <a:bodyPr wrap="none" lIns="91440" tIns="45720" rIns="91440" bIns="45720">
            <a:spAutoFit/>
          </a:bodyPr>
          <a:lstStyle/>
          <a:p>
            <a:pPr algn="ctr"/>
            <a:r>
              <a:rPr lang="es-E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Conceptos básicos</a:t>
            </a:r>
            <a:endParaRPr lang="es-E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22634942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Título"/>
          <p:cNvSpPr>
            <a:spLocks noGrp="1"/>
          </p:cNvSpPr>
          <p:nvPr>
            <p:ph type="title"/>
          </p:nvPr>
        </p:nvSpPr>
        <p:spPr>
          <a:solidFill>
            <a:schemeClr val="tx2">
              <a:lumMod val="20000"/>
              <a:lumOff val="80000"/>
            </a:schemeClr>
          </a:solidFill>
          <a:ln w="57150">
            <a:solidFill>
              <a:schemeClr val="tx1"/>
            </a:solidFill>
          </a:ln>
        </p:spPr>
        <p:txBody>
          <a:bodyPr/>
          <a:lstStyle/>
          <a:p>
            <a:r>
              <a:rPr lang="en-US" sz="2800" b="1" dirty="0" err="1" smtClean="0">
                <a:solidFill>
                  <a:schemeClr val="tx1"/>
                </a:solidFill>
                <a:latin typeface="Arial" pitchFamily="34" charset="0"/>
                <a:cs typeface="Arial" pitchFamily="34" charset="0"/>
              </a:rPr>
              <a:t>Aportes</a:t>
            </a:r>
            <a:r>
              <a:rPr lang="en-US" sz="2800" b="1" dirty="0" smtClean="0">
                <a:solidFill>
                  <a:schemeClr val="tx1"/>
                </a:solidFill>
                <a:latin typeface="Arial" pitchFamily="34" charset="0"/>
                <a:cs typeface="Arial" pitchFamily="34" charset="0"/>
              </a:rPr>
              <a:t> </a:t>
            </a:r>
            <a:r>
              <a:rPr lang="en-US" sz="2800" b="1" dirty="0" err="1" smtClean="0">
                <a:solidFill>
                  <a:schemeClr val="tx1"/>
                </a:solidFill>
                <a:latin typeface="Arial" pitchFamily="34" charset="0"/>
                <a:cs typeface="Arial" pitchFamily="34" charset="0"/>
              </a:rPr>
              <a:t>energéticos</a:t>
            </a:r>
            <a:r>
              <a:rPr lang="en-US" sz="2800" b="1" dirty="0" smtClean="0">
                <a:solidFill>
                  <a:schemeClr val="tx1"/>
                </a:solidFill>
                <a:latin typeface="Arial" pitchFamily="34" charset="0"/>
                <a:cs typeface="Arial" pitchFamily="34" charset="0"/>
              </a:rPr>
              <a:t> de la </a:t>
            </a:r>
            <a:r>
              <a:rPr lang="en-US" sz="2800" b="1" dirty="0" err="1" smtClean="0">
                <a:solidFill>
                  <a:schemeClr val="tx1"/>
                </a:solidFill>
                <a:latin typeface="Arial" pitchFamily="34" charset="0"/>
                <a:cs typeface="Arial" pitchFamily="34" charset="0"/>
              </a:rPr>
              <a:t>Dieta</a:t>
            </a:r>
            <a:r>
              <a:rPr lang="en-US" sz="2800" b="1" dirty="0" smtClean="0">
                <a:solidFill>
                  <a:schemeClr val="tx1"/>
                </a:solidFill>
                <a:latin typeface="Arial" pitchFamily="34" charset="0"/>
                <a:cs typeface="Arial" pitchFamily="34" charset="0"/>
              </a:rPr>
              <a:t> </a:t>
            </a:r>
            <a:r>
              <a:rPr lang="en-US" sz="2800" b="1" dirty="0" err="1" smtClean="0">
                <a:solidFill>
                  <a:schemeClr val="tx1"/>
                </a:solidFill>
                <a:latin typeface="Arial" pitchFamily="34" charset="0"/>
                <a:cs typeface="Arial" pitchFamily="34" charset="0"/>
              </a:rPr>
              <a:t>básica</a:t>
            </a:r>
            <a:r>
              <a:rPr lang="en-US" sz="2800" b="1" dirty="0" smtClean="0">
                <a:solidFill>
                  <a:schemeClr val="tx1"/>
                </a:solidFill>
                <a:latin typeface="Arial" pitchFamily="34" charset="0"/>
                <a:cs typeface="Arial" pitchFamily="34" charset="0"/>
              </a:rPr>
              <a:t> o </a:t>
            </a:r>
            <a:r>
              <a:rPr lang="en-US" sz="2800" b="1" dirty="0" err="1" smtClean="0">
                <a:solidFill>
                  <a:schemeClr val="tx1"/>
                </a:solidFill>
                <a:latin typeface="Arial" pitchFamily="34" charset="0"/>
                <a:cs typeface="Arial" pitchFamily="34" charset="0"/>
              </a:rPr>
              <a:t>libre</a:t>
            </a:r>
            <a:r>
              <a:rPr lang="en-US" sz="2800" b="1" dirty="0" smtClean="0">
                <a:solidFill>
                  <a:schemeClr val="tx1"/>
                </a:solidFill>
                <a:latin typeface="Arial" pitchFamily="34" charset="0"/>
                <a:cs typeface="Arial" pitchFamily="34" charset="0"/>
              </a:rPr>
              <a:t> </a:t>
            </a:r>
            <a:r>
              <a:rPr lang="en-US" sz="2800" b="1" dirty="0" err="1" smtClean="0">
                <a:solidFill>
                  <a:schemeClr val="tx1"/>
                </a:solidFill>
                <a:latin typeface="Arial" pitchFamily="34" charset="0"/>
                <a:cs typeface="Arial" pitchFamily="34" charset="0"/>
              </a:rPr>
              <a:t>según</a:t>
            </a:r>
            <a:r>
              <a:rPr lang="en-US" sz="2800" b="1" dirty="0" smtClean="0">
                <a:solidFill>
                  <a:schemeClr val="tx1"/>
                </a:solidFill>
                <a:latin typeface="Arial" pitchFamily="34" charset="0"/>
                <a:cs typeface="Arial" pitchFamily="34" charset="0"/>
              </a:rPr>
              <a:t> los </a:t>
            </a:r>
            <a:r>
              <a:rPr lang="en-US" sz="2800" b="1" dirty="0" err="1" smtClean="0">
                <a:solidFill>
                  <a:schemeClr val="tx1"/>
                </a:solidFill>
                <a:latin typeface="Arial" pitchFamily="34" charset="0"/>
                <a:cs typeface="Arial" pitchFamily="34" charset="0"/>
              </a:rPr>
              <a:t>rangos</a:t>
            </a:r>
            <a:r>
              <a:rPr lang="en-US" sz="2800" b="1" dirty="0" smtClean="0">
                <a:solidFill>
                  <a:schemeClr val="tx1"/>
                </a:solidFill>
                <a:latin typeface="Arial" pitchFamily="34" charset="0"/>
                <a:cs typeface="Arial" pitchFamily="34" charset="0"/>
              </a:rPr>
              <a:t> de </a:t>
            </a:r>
            <a:r>
              <a:rPr lang="en-US" sz="2800" b="1" dirty="0" err="1" smtClean="0">
                <a:solidFill>
                  <a:schemeClr val="tx1"/>
                </a:solidFill>
                <a:latin typeface="Arial" pitchFamily="34" charset="0"/>
                <a:cs typeface="Arial" pitchFamily="34" charset="0"/>
              </a:rPr>
              <a:t>edades</a:t>
            </a:r>
            <a:endParaRPr lang="es-ES_tradnl" sz="2800" b="1" dirty="0" smtClean="0">
              <a:solidFill>
                <a:schemeClr val="tx1"/>
              </a:solidFill>
              <a:latin typeface="Arial" pitchFamily="34" charset="0"/>
              <a:cs typeface="Arial" pitchFamily="34" charset="0"/>
            </a:endParaRPr>
          </a:p>
        </p:txBody>
      </p:sp>
      <p:sp>
        <p:nvSpPr>
          <p:cNvPr id="22531" name="2 Marcador de contenido"/>
          <p:cNvSpPr>
            <a:spLocks noGrp="1"/>
          </p:cNvSpPr>
          <p:nvPr>
            <p:ph idx="1"/>
          </p:nvPr>
        </p:nvSpPr>
        <p:spPr>
          <a:xfrm>
            <a:off x="457200" y="2214563"/>
            <a:ext cx="8229600" cy="4286250"/>
          </a:xfrm>
          <a:solidFill>
            <a:schemeClr val="tx2">
              <a:lumMod val="20000"/>
              <a:lumOff val="80000"/>
            </a:schemeClr>
          </a:solidFill>
          <a:ln w="57150">
            <a:solidFill>
              <a:schemeClr val="tx1"/>
            </a:solidFill>
          </a:ln>
        </p:spPr>
        <p:txBody>
          <a:bodyPr>
            <a:normAutofit fontScale="92500" lnSpcReduction="20000"/>
          </a:bodyPr>
          <a:lstStyle/>
          <a:p>
            <a:pPr>
              <a:buFont typeface="Wingdings" pitchFamily="2" charset="2"/>
              <a:buChar char="q"/>
            </a:pPr>
            <a:r>
              <a:rPr lang="en-US" dirty="0" smtClean="0">
                <a:latin typeface="Arial" pitchFamily="34" charset="0"/>
                <a:cs typeface="Arial" pitchFamily="34" charset="0"/>
              </a:rPr>
              <a:t> 6 </a:t>
            </a:r>
            <a:r>
              <a:rPr lang="en-US" dirty="0" err="1" smtClean="0">
                <a:latin typeface="Arial" pitchFamily="34" charset="0"/>
                <a:cs typeface="Arial" pitchFamily="34" charset="0"/>
              </a:rPr>
              <a:t>meses</a:t>
            </a:r>
            <a:r>
              <a:rPr lang="en-US" dirty="0" smtClean="0">
                <a:latin typeface="Arial" pitchFamily="34" charset="0"/>
                <a:cs typeface="Arial" pitchFamily="34" charset="0"/>
              </a:rPr>
              <a:t> – 1 </a:t>
            </a:r>
            <a:r>
              <a:rPr lang="en-US" dirty="0" err="1" smtClean="0">
                <a:latin typeface="Arial" pitchFamily="34" charset="0"/>
                <a:cs typeface="Arial" pitchFamily="34" charset="0"/>
              </a:rPr>
              <a:t>año</a:t>
            </a:r>
            <a:r>
              <a:rPr lang="en-US" dirty="0" smtClean="0">
                <a:latin typeface="Arial" pitchFamily="34" charset="0"/>
                <a:cs typeface="Arial" pitchFamily="34" charset="0"/>
              </a:rPr>
              <a:t>                       956 kcal</a:t>
            </a:r>
          </a:p>
          <a:p>
            <a:pPr>
              <a:buFont typeface="Wingdings 2" pitchFamily="18" charset="2"/>
              <a:buNone/>
            </a:pPr>
            <a:endParaRPr lang="en-US" dirty="0" smtClean="0">
              <a:latin typeface="Arial" pitchFamily="34" charset="0"/>
              <a:cs typeface="Arial" pitchFamily="34" charset="0"/>
            </a:endParaRPr>
          </a:p>
          <a:p>
            <a:pPr>
              <a:buFont typeface="Wingdings" pitchFamily="2" charset="2"/>
              <a:buChar char="q"/>
            </a:pPr>
            <a:r>
              <a:rPr lang="en-US" dirty="0" smtClean="0">
                <a:latin typeface="Arial" pitchFamily="34" charset="0"/>
                <a:cs typeface="Arial" pitchFamily="34" charset="0"/>
              </a:rPr>
              <a:t> 1  - 5 </a:t>
            </a:r>
            <a:r>
              <a:rPr lang="en-US" dirty="0" err="1" smtClean="0">
                <a:latin typeface="Arial" pitchFamily="34" charset="0"/>
                <a:cs typeface="Arial" pitchFamily="34" charset="0"/>
              </a:rPr>
              <a:t>años</a:t>
            </a:r>
            <a:r>
              <a:rPr lang="en-US" dirty="0" smtClean="0">
                <a:latin typeface="Arial" pitchFamily="34" charset="0"/>
                <a:cs typeface="Arial" pitchFamily="34" charset="0"/>
              </a:rPr>
              <a:t>                             1500 kcal</a:t>
            </a:r>
          </a:p>
          <a:p>
            <a:pPr>
              <a:buFont typeface="Wingdings 2" pitchFamily="18" charset="2"/>
              <a:buNone/>
            </a:pPr>
            <a:endParaRPr lang="en-US" dirty="0" smtClean="0">
              <a:latin typeface="Arial" pitchFamily="34" charset="0"/>
              <a:cs typeface="Arial" pitchFamily="34" charset="0"/>
            </a:endParaRPr>
          </a:p>
          <a:p>
            <a:pPr>
              <a:buFont typeface="Wingdings" pitchFamily="2" charset="2"/>
              <a:buChar char="q"/>
            </a:pPr>
            <a:r>
              <a:rPr lang="en-US" dirty="0" smtClean="0">
                <a:latin typeface="Arial" pitchFamily="34" charset="0"/>
                <a:cs typeface="Arial" pitchFamily="34" charset="0"/>
              </a:rPr>
              <a:t> 6 – 9 </a:t>
            </a:r>
            <a:r>
              <a:rPr lang="en-US" dirty="0" err="1" smtClean="0">
                <a:latin typeface="Arial" pitchFamily="34" charset="0"/>
                <a:cs typeface="Arial" pitchFamily="34" charset="0"/>
              </a:rPr>
              <a:t>años</a:t>
            </a:r>
            <a:r>
              <a:rPr lang="en-US" dirty="0" smtClean="0">
                <a:latin typeface="Arial" pitchFamily="34" charset="0"/>
                <a:cs typeface="Arial" pitchFamily="34" charset="0"/>
              </a:rPr>
              <a:t>                             1800  kcal</a:t>
            </a:r>
          </a:p>
          <a:p>
            <a:pPr>
              <a:buFont typeface="Wingdings 2" pitchFamily="18" charset="2"/>
              <a:buNone/>
            </a:pPr>
            <a:endParaRPr lang="en-US" dirty="0" smtClean="0">
              <a:latin typeface="Arial" pitchFamily="34" charset="0"/>
              <a:cs typeface="Arial" pitchFamily="34" charset="0"/>
            </a:endParaRPr>
          </a:p>
          <a:p>
            <a:pPr>
              <a:buFont typeface="Wingdings" pitchFamily="2" charset="2"/>
              <a:buChar char="q"/>
            </a:pPr>
            <a:r>
              <a:rPr lang="en-US" dirty="0" smtClean="0">
                <a:latin typeface="Arial" pitchFamily="34" charset="0"/>
                <a:cs typeface="Arial" pitchFamily="34" charset="0"/>
              </a:rPr>
              <a:t>10 – 13 </a:t>
            </a:r>
            <a:r>
              <a:rPr lang="en-US" dirty="0" err="1" smtClean="0">
                <a:latin typeface="Arial" pitchFamily="34" charset="0"/>
                <a:cs typeface="Arial" pitchFamily="34" charset="0"/>
              </a:rPr>
              <a:t>años</a:t>
            </a:r>
            <a:r>
              <a:rPr lang="en-US" dirty="0" smtClean="0">
                <a:latin typeface="Arial" pitchFamily="34" charset="0"/>
                <a:cs typeface="Arial" pitchFamily="34" charset="0"/>
              </a:rPr>
              <a:t>                           2300  kcal</a:t>
            </a:r>
          </a:p>
          <a:p>
            <a:pPr>
              <a:buFont typeface="Wingdings 2" pitchFamily="18" charset="2"/>
              <a:buNone/>
            </a:pPr>
            <a:endParaRPr lang="en-US" dirty="0" smtClean="0">
              <a:latin typeface="Arial" pitchFamily="34" charset="0"/>
              <a:cs typeface="Arial" pitchFamily="34" charset="0"/>
            </a:endParaRPr>
          </a:p>
          <a:p>
            <a:pPr>
              <a:buFont typeface="Wingdings" pitchFamily="2" charset="2"/>
              <a:buChar char="q"/>
            </a:pPr>
            <a:r>
              <a:rPr lang="en-US" dirty="0" smtClean="0">
                <a:latin typeface="Arial" pitchFamily="34" charset="0"/>
                <a:cs typeface="Arial" pitchFamily="34" charset="0"/>
              </a:rPr>
              <a:t> 14 - 17 </a:t>
            </a:r>
            <a:r>
              <a:rPr lang="en-US" dirty="0" err="1" smtClean="0">
                <a:latin typeface="Arial" pitchFamily="34" charset="0"/>
                <a:cs typeface="Arial" pitchFamily="34" charset="0"/>
              </a:rPr>
              <a:t>años</a:t>
            </a:r>
            <a:r>
              <a:rPr lang="en-US" dirty="0" smtClean="0">
                <a:latin typeface="Arial" pitchFamily="34" charset="0"/>
                <a:cs typeface="Arial" pitchFamily="34" charset="0"/>
              </a:rPr>
              <a:t>                          2700  kcal</a:t>
            </a:r>
            <a:endParaRPr lang="es-ES_tradnl" dirty="0" smtClean="0">
              <a:latin typeface="Arial" pitchFamily="34" charset="0"/>
              <a:cs typeface="Arial" pitchFamily="34" charset="0"/>
            </a:endParaRPr>
          </a:p>
        </p:txBody>
      </p:sp>
    </p:spTree>
    <p:extLst>
      <p:ext uri="{BB962C8B-B14F-4D97-AF65-F5344CB8AC3E}">
        <p14:creationId xmlns:p14="http://schemas.microsoft.com/office/powerpoint/2010/main" val="26472273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Título"/>
          <p:cNvSpPr>
            <a:spLocks noGrp="1"/>
          </p:cNvSpPr>
          <p:nvPr>
            <p:ph type="title"/>
          </p:nvPr>
        </p:nvSpPr>
        <p:spPr>
          <a:xfrm>
            <a:off x="428596" y="428604"/>
            <a:ext cx="8229600" cy="857235"/>
          </a:xfrm>
          <a:solidFill>
            <a:schemeClr val="tx2">
              <a:lumMod val="20000"/>
              <a:lumOff val="80000"/>
            </a:schemeClr>
          </a:solidFill>
          <a:ln w="38100">
            <a:solidFill>
              <a:schemeClr val="tx1"/>
            </a:solidFill>
          </a:ln>
        </p:spPr>
        <p:txBody>
          <a:bodyPr>
            <a:noAutofit/>
          </a:bodyPr>
          <a:lstStyle/>
          <a:p>
            <a:pPr algn="ctr"/>
            <a:r>
              <a:rPr lang="en-US" sz="2800" dirty="0" err="1" smtClean="0">
                <a:solidFill>
                  <a:schemeClr val="tx1"/>
                </a:solidFill>
                <a:latin typeface="Arial" pitchFamily="34" charset="0"/>
                <a:cs typeface="Arial" pitchFamily="34" charset="0"/>
              </a:rPr>
              <a:t>Aportes</a:t>
            </a:r>
            <a:r>
              <a:rPr lang="en-US" sz="2800" dirty="0" smtClean="0">
                <a:solidFill>
                  <a:schemeClr val="tx1"/>
                </a:solidFill>
                <a:latin typeface="Arial" pitchFamily="34" charset="0"/>
                <a:cs typeface="Arial" pitchFamily="34" charset="0"/>
              </a:rPr>
              <a:t> </a:t>
            </a:r>
            <a:r>
              <a:rPr lang="en-US" sz="2800" dirty="0" err="1" smtClean="0">
                <a:solidFill>
                  <a:schemeClr val="tx1"/>
                </a:solidFill>
                <a:latin typeface="Arial" pitchFamily="34" charset="0"/>
                <a:cs typeface="Arial" pitchFamily="34" charset="0"/>
              </a:rPr>
              <a:t>energéticos</a:t>
            </a:r>
            <a:r>
              <a:rPr lang="en-US" sz="2800" dirty="0" smtClean="0">
                <a:solidFill>
                  <a:schemeClr val="tx1"/>
                </a:solidFill>
                <a:latin typeface="Arial" pitchFamily="34" charset="0"/>
                <a:cs typeface="Arial" pitchFamily="34" charset="0"/>
              </a:rPr>
              <a:t> de </a:t>
            </a:r>
            <a:r>
              <a:rPr lang="en-US" sz="2800" dirty="0" err="1" smtClean="0">
                <a:solidFill>
                  <a:schemeClr val="tx1"/>
                </a:solidFill>
                <a:latin typeface="Arial" pitchFamily="34" charset="0"/>
                <a:cs typeface="Arial" pitchFamily="34" charset="0"/>
              </a:rPr>
              <a:t>algunos</a:t>
            </a:r>
            <a:r>
              <a:rPr lang="en-US" sz="2800" dirty="0" smtClean="0">
                <a:solidFill>
                  <a:schemeClr val="tx1"/>
                </a:solidFill>
                <a:latin typeface="Arial" pitchFamily="34" charset="0"/>
                <a:cs typeface="Arial" pitchFamily="34" charset="0"/>
              </a:rPr>
              <a:t> </a:t>
            </a:r>
            <a:r>
              <a:rPr lang="en-US" sz="2800" dirty="0" err="1" smtClean="0">
                <a:solidFill>
                  <a:schemeClr val="tx1"/>
                </a:solidFill>
                <a:latin typeface="Arial" pitchFamily="34" charset="0"/>
                <a:cs typeface="Arial" pitchFamily="34" charset="0"/>
              </a:rPr>
              <a:t>diseños</a:t>
            </a:r>
            <a:r>
              <a:rPr lang="en-US" sz="2800" dirty="0" smtClean="0">
                <a:solidFill>
                  <a:schemeClr val="tx1"/>
                </a:solidFill>
                <a:latin typeface="Arial" pitchFamily="34" charset="0"/>
                <a:cs typeface="Arial" pitchFamily="34" charset="0"/>
              </a:rPr>
              <a:t> </a:t>
            </a:r>
            <a:r>
              <a:rPr lang="en-US" sz="2800" dirty="0" err="1" smtClean="0">
                <a:solidFill>
                  <a:schemeClr val="tx1"/>
                </a:solidFill>
                <a:latin typeface="Arial" pitchFamily="34" charset="0"/>
                <a:cs typeface="Arial" pitchFamily="34" charset="0"/>
              </a:rPr>
              <a:t>dietéticos</a:t>
            </a:r>
            <a:r>
              <a:rPr lang="en-US" sz="2800" dirty="0" smtClean="0">
                <a:solidFill>
                  <a:schemeClr val="tx1"/>
                </a:solidFill>
                <a:latin typeface="Arial" pitchFamily="34" charset="0"/>
                <a:cs typeface="Arial" pitchFamily="34" charset="0"/>
              </a:rPr>
              <a:t> </a:t>
            </a:r>
            <a:r>
              <a:rPr lang="en-US" sz="2800" dirty="0" err="1" smtClean="0">
                <a:solidFill>
                  <a:schemeClr val="tx1"/>
                </a:solidFill>
                <a:latin typeface="Arial" pitchFamily="34" charset="0"/>
                <a:cs typeface="Arial" pitchFamily="34" charset="0"/>
              </a:rPr>
              <a:t>utilizados</a:t>
            </a:r>
            <a:r>
              <a:rPr lang="en-US" sz="2800" dirty="0" smtClean="0">
                <a:solidFill>
                  <a:schemeClr val="tx1"/>
                </a:solidFill>
                <a:latin typeface="Arial" pitchFamily="34" charset="0"/>
                <a:cs typeface="Arial" pitchFamily="34" charset="0"/>
              </a:rPr>
              <a:t> en </a:t>
            </a:r>
            <a:r>
              <a:rPr lang="en-US" sz="2800" dirty="0" err="1" smtClean="0">
                <a:solidFill>
                  <a:schemeClr val="tx1"/>
                </a:solidFill>
                <a:latin typeface="Arial" pitchFamily="34" charset="0"/>
                <a:cs typeface="Arial" pitchFamily="34" charset="0"/>
              </a:rPr>
              <a:t>Pediatría</a:t>
            </a:r>
            <a:endParaRPr lang="es-ES_tradnl" sz="2800" dirty="0" smtClean="0">
              <a:solidFill>
                <a:schemeClr val="tx1"/>
              </a:solidFill>
              <a:latin typeface="Arial" pitchFamily="34" charset="0"/>
              <a:cs typeface="Arial" pitchFamily="34" charset="0"/>
            </a:endParaRPr>
          </a:p>
        </p:txBody>
      </p:sp>
      <p:sp>
        <p:nvSpPr>
          <p:cNvPr id="23555" name="2 Marcador de contenido"/>
          <p:cNvSpPr>
            <a:spLocks noGrp="1"/>
          </p:cNvSpPr>
          <p:nvPr>
            <p:ph idx="1"/>
          </p:nvPr>
        </p:nvSpPr>
        <p:spPr>
          <a:xfrm>
            <a:off x="457200" y="1428737"/>
            <a:ext cx="8229600" cy="5214952"/>
          </a:xfrm>
          <a:solidFill>
            <a:schemeClr val="tx2">
              <a:lumMod val="20000"/>
              <a:lumOff val="80000"/>
            </a:schemeClr>
          </a:solidFill>
          <a:ln w="57150">
            <a:solidFill>
              <a:schemeClr val="tx1"/>
            </a:solidFill>
          </a:ln>
        </p:spPr>
        <p:txBody>
          <a:bodyPr>
            <a:normAutofit/>
          </a:bodyPr>
          <a:lstStyle/>
          <a:p>
            <a:pPr marL="0" lvl="1" indent="0">
              <a:buFont typeface="Wingdings 2" pitchFamily="18" charset="2"/>
              <a:buNone/>
            </a:pPr>
            <a:r>
              <a:rPr lang="en-US" sz="2400" dirty="0" err="1" smtClean="0">
                <a:latin typeface="Arial" pitchFamily="34" charset="0"/>
                <a:cs typeface="Arial" pitchFamily="34" charset="0"/>
              </a:rPr>
              <a:t>Leche</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humana</a:t>
            </a:r>
            <a:r>
              <a:rPr lang="en-US" sz="2400" dirty="0" smtClean="0">
                <a:latin typeface="Arial" pitchFamily="34" charset="0"/>
                <a:cs typeface="Arial" pitchFamily="34" charset="0"/>
              </a:rPr>
              <a:t>                       20 kcal/</a:t>
            </a:r>
            <a:r>
              <a:rPr lang="en-US" sz="2400" dirty="0" err="1" smtClean="0">
                <a:latin typeface="Arial" pitchFamily="34" charset="0"/>
                <a:cs typeface="Arial" pitchFamily="34" charset="0"/>
              </a:rPr>
              <a:t>onza</a:t>
            </a:r>
            <a:endParaRPr lang="en-US" sz="2400" dirty="0" smtClean="0">
              <a:latin typeface="Arial" pitchFamily="34" charset="0"/>
              <a:cs typeface="Arial" pitchFamily="34" charset="0"/>
            </a:endParaRPr>
          </a:p>
          <a:p>
            <a:pPr marL="0" lvl="1" indent="0">
              <a:buFont typeface="Wingdings 2" pitchFamily="18" charset="2"/>
              <a:buNone/>
              <a:tabLst>
                <a:tab pos="355600" algn="l"/>
                <a:tab pos="630238" algn="l"/>
              </a:tabLst>
            </a:pPr>
            <a:r>
              <a:rPr lang="en-US" sz="2400" dirty="0" err="1" smtClean="0">
                <a:latin typeface="Arial" pitchFamily="34" charset="0"/>
                <a:cs typeface="Arial" pitchFamily="34" charset="0"/>
              </a:rPr>
              <a:t>Leche</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fluida</a:t>
            </a:r>
            <a:r>
              <a:rPr lang="en-US" sz="2400" dirty="0" smtClean="0">
                <a:latin typeface="Arial" pitchFamily="34" charset="0"/>
                <a:cs typeface="Arial" pitchFamily="34" charset="0"/>
              </a:rPr>
              <a:t> de </a:t>
            </a:r>
            <a:r>
              <a:rPr lang="en-US" sz="2400" dirty="0" err="1" smtClean="0">
                <a:latin typeface="Arial" pitchFamily="34" charset="0"/>
                <a:cs typeface="Arial" pitchFamily="34" charset="0"/>
              </a:rPr>
              <a:t>vaca</a:t>
            </a:r>
            <a:r>
              <a:rPr lang="en-US" sz="2400" dirty="0" smtClean="0">
                <a:latin typeface="Arial" pitchFamily="34" charset="0"/>
                <a:cs typeface="Arial" pitchFamily="34" charset="0"/>
              </a:rPr>
              <a:t>              </a:t>
            </a:r>
            <a:r>
              <a:rPr lang="en-US" dirty="0" smtClean="0">
                <a:latin typeface="Arial" pitchFamily="34" charset="0"/>
                <a:cs typeface="Arial" pitchFamily="34" charset="0"/>
              </a:rPr>
              <a:t>20 kcal /</a:t>
            </a:r>
            <a:r>
              <a:rPr lang="en-US" dirty="0" err="1" smtClean="0">
                <a:latin typeface="Arial" pitchFamily="34" charset="0"/>
                <a:cs typeface="Arial" pitchFamily="34" charset="0"/>
              </a:rPr>
              <a:t>onza</a:t>
            </a:r>
            <a:endParaRPr lang="en-US" sz="2400" dirty="0" smtClean="0">
              <a:latin typeface="Arial" pitchFamily="34" charset="0"/>
              <a:cs typeface="Arial" pitchFamily="34" charset="0"/>
            </a:endParaRPr>
          </a:p>
          <a:p>
            <a:pPr marL="0" indent="0">
              <a:buFont typeface="Wingdings 2" pitchFamily="18" charset="2"/>
              <a:buNone/>
            </a:pPr>
            <a:r>
              <a:rPr lang="en-US" sz="2400" dirty="0" err="1" smtClean="0">
                <a:latin typeface="Arial" pitchFamily="34" charset="0"/>
                <a:cs typeface="Arial" pitchFamily="34" charset="0"/>
              </a:rPr>
              <a:t>Leche</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entera</a:t>
            </a:r>
            <a:r>
              <a:rPr lang="en-US" sz="2400" dirty="0" smtClean="0">
                <a:latin typeface="Arial" pitchFamily="34" charset="0"/>
                <a:cs typeface="Arial" pitchFamily="34" charset="0"/>
              </a:rPr>
              <a:t> en </a:t>
            </a:r>
            <a:r>
              <a:rPr lang="en-US" sz="2400" dirty="0" err="1" smtClean="0">
                <a:latin typeface="Arial" pitchFamily="34" charset="0"/>
                <a:cs typeface="Arial" pitchFamily="34" charset="0"/>
              </a:rPr>
              <a:t>polvo</a:t>
            </a:r>
            <a:r>
              <a:rPr lang="en-US" sz="2400" dirty="0" smtClean="0">
                <a:latin typeface="Arial" pitchFamily="34" charset="0"/>
                <a:cs typeface="Arial" pitchFamily="34" charset="0"/>
              </a:rPr>
              <a:t>            20 kcal/</a:t>
            </a:r>
            <a:r>
              <a:rPr lang="en-US" sz="2400" dirty="0" err="1" smtClean="0">
                <a:latin typeface="Arial" pitchFamily="34" charset="0"/>
                <a:cs typeface="Arial" pitchFamily="34" charset="0"/>
              </a:rPr>
              <a:t>onza</a:t>
            </a:r>
            <a:endParaRPr lang="en-US" sz="2400" dirty="0" smtClean="0">
              <a:latin typeface="Arial" pitchFamily="34" charset="0"/>
              <a:cs typeface="Arial" pitchFamily="34" charset="0"/>
            </a:endParaRPr>
          </a:p>
          <a:p>
            <a:pPr marL="0" indent="0">
              <a:buFont typeface="Wingdings 2" pitchFamily="18" charset="2"/>
              <a:buNone/>
            </a:pPr>
            <a:r>
              <a:rPr lang="en-US" sz="2400" dirty="0" err="1" smtClean="0">
                <a:latin typeface="Arial" pitchFamily="34" charset="0"/>
                <a:cs typeface="Arial" pitchFamily="34" charset="0"/>
              </a:rPr>
              <a:t>Leche</a:t>
            </a:r>
            <a:r>
              <a:rPr lang="en-US" sz="2400" dirty="0" smtClean="0">
                <a:latin typeface="Arial" pitchFamily="34" charset="0"/>
                <a:cs typeface="Arial" pitchFamily="34" charset="0"/>
              </a:rPr>
              <a:t> de </a:t>
            </a:r>
            <a:r>
              <a:rPr lang="en-US" sz="2400" dirty="0" err="1" smtClean="0">
                <a:latin typeface="Arial" pitchFamily="34" charset="0"/>
                <a:cs typeface="Arial" pitchFamily="34" charset="0"/>
              </a:rPr>
              <a:t>cabra</a:t>
            </a:r>
            <a:r>
              <a:rPr lang="en-US" sz="2400" dirty="0" smtClean="0">
                <a:latin typeface="Arial" pitchFamily="34" charset="0"/>
                <a:cs typeface="Arial" pitchFamily="34" charset="0"/>
              </a:rPr>
              <a:t>                      21 kcal/</a:t>
            </a:r>
            <a:r>
              <a:rPr lang="en-US" sz="2400" dirty="0" err="1" smtClean="0">
                <a:latin typeface="Arial" pitchFamily="34" charset="0"/>
                <a:cs typeface="Arial" pitchFamily="34" charset="0"/>
              </a:rPr>
              <a:t>onza</a:t>
            </a:r>
            <a:endParaRPr lang="en-US" sz="2400" dirty="0" smtClean="0">
              <a:latin typeface="Arial" pitchFamily="34" charset="0"/>
              <a:cs typeface="Arial" pitchFamily="34" charset="0"/>
            </a:endParaRPr>
          </a:p>
          <a:p>
            <a:pPr marL="0" indent="0">
              <a:buFont typeface="Wingdings 2" pitchFamily="18" charset="2"/>
              <a:buNone/>
            </a:pPr>
            <a:r>
              <a:rPr lang="en-US" sz="2400" dirty="0" err="1" smtClean="0">
                <a:latin typeface="Arial" pitchFamily="34" charset="0"/>
                <a:cs typeface="Arial" pitchFamily="34" charset="0"/>
              </a:rPr>
              <a:t>Yogur</a:t>
            </a:r>
            <a:r>
              <a:rPr lang="en-US" sz="2400" dirty="0" smtClean="0">
                <a:latin typeface="Arial" pitchFamily="34" charset="0"/>
                <a:cs typeface="Arial" pitchFamily="34" charset="0"/>
              </a:rPr>
              <a:t> natural                         16 kcal/</a:t>
            </a:r>
            <a:r>
              <a:rPr lang="en-US" sz="2400" dirty="0" err="1" smtClean="0">
                <a:latin typeface="Arial" pitchFamily="34" charset="0"/>
                <a:cs typeface="Arial" pitchFamily="34" charset="0"/>
              </a:rPr>
              <a:t>onza</a:t>
            </a:r>
            <a:endParaRPr lang="en-US" sz="2400" dirty="0" smtClean="0">
              <a:latin typeface="Arial" pitchFamily="34" charset="0"/>
              <a:cs typeface="Arial" pitchFamily="34" charset="0"/>
            </a:endParaRPr>
          </a:p>
          <a:p>
            <a:pPr marL="0" indent="0">
              <a:buFont typeface="Wingdings 2" pitchFamily="18" charset="2"/>
              <a:buNone/>
            </a:pPr>
            <a:r>
              <a:rPr lang="en-US" sz="2400" dirty="0" err="1" smtClean="0">
                <a:latin typeface="Arial" pitchFamily="34" charset="0"/>
                <a:cs typeface="Arial" pitchFamily="34" charset="0"/>
              </a:rPr>
              <a:t>Yogur</a:t>
            </a:r>
            <a:r>
              <a:rPr lang="en-US" sz="2400" dirty="0" smtClean="0">
                <a:latin typeface="Arial" pitchFamily="34" charset="0"/>
                <a:cs typeface="Arial" pitchFamily="34" charset="0"/>
              </a:rPr>
              <a:t> de soya                        21 kcal/</a:t>
            </a:r>
            <a:r>
              <a:rPr lang="en-US" sz="2400" dirty="0" err="1" smtClean="0">
                <a:latin typeface="Arial" pitchFamily="34" charset="0"/>
                <a:cs typeface="Arial" pitchFamily="34" charset="0"/>
              </a:rPr>
              <a:t>onza</a:t>
            </a:r>
            <a:endParaRPr lang="en-US" sz="2400" dirty="0" smtClean="0">
              <a:latin typeface="Arial" pitchFamily="34" charset="0"/>
              <a:cs typeface="Arial" pitchFamily="34" charset="0"/>
            </a:endParaRPr>
          </a:p>
          <a:p>
            <a:pPr marL="0" indent="0">
              <a:buFont typeface="Wingdings 2" pitchFamily="18" charset="2"/>
              <a:buNone/>
            </a:pPr>
            <a:r>
              <a:rPr lang="en-US" sz="2400" dirty="0" err="1" smtClean="0">
                <a:latin typeface="Arial" pitchFamily="34" charset="0"/>
                <a:cs typeface="Arial" pitchFamily="34" charset="0"/>
              </a:rPr>
              <a:t>Licuado</a:t>
            </a:r>
            <a:r>
              <a:rPr lang="en-US" sz="2400" dirty="0" smtClean="0">
                <a:latin typeface="Arial" pitchFamily="34" charset="0"/>
                <a:cs typeface="Arial" pitchFamily="34" charset="0"/>
              </a:rPr>
              <a:t>                                  45 kcal/</a:t>
            </a:r>
            <a:r>
              <a:rPr lang="en-US" sz="2400" dirty="0" err="1" smtClean="0">
                <a:latin typeface="Arial" pitchFamily="34" charset="0"/>
                <a:cs typeface="Arial" pitchFamily="34" charset="0"/>
              </a:rPr>
              <a:t>onza</a:t>
            </a:r>
            <a:endParaRPr lang="en-US" sz="2400" dirty="0" smtClean="0">
              <a:latin typeface="Arial" pitchFamily="34" charset="0"/>
              <a:cs typeface="Arial" pitchFamily="34" charset="0"/>
            </a:endParaRPr>
          </a:p>
          <a:p>
            <a:pPr marL="0" indent="0">
              <a:buFont typeface="Wingdings 2" pitchFamily="18" charset="2"/>
              <a:buNone/>
            </a:pPr>
            <a:r>
              <a:rPr lang="en-US" sz="2400" dirty="0" err="1" smtClean="0">
                <a:latin typeface="Arial" pitchFamily="34" charset="0"/>
                <a:cs typeface="Arial" pitchFamily="34" charset="0"/>
              </a:rPr>
              <a:t>Licuado</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hiperproteico</a:t>
            </a:r>
            <a:r>
              <a:rPr lang="en-US" sz="2400" dirty="0" smtClean="0">
                <a:latin typeface="Arial" pitchFamily="34" charset="0"/>
                <a:cs typeface="Arial" pitchFamily="34" charset="0"/>
              </a:rPr>
              <a:t>            64 kcal/</a:t>
            </a:r>
            <a:r>
              <a:rPr lang="en-US" sz="2400" dirty="0" err="1" smtClean="0">
                <a:latin typeface="Arial" pitchFamily="34" charset="0"/>
                <a:cs typeface="Arial" pitchFamily="34" charset="0"/>
              </a:rPr>
              <a:t>onza</a:t>
            </a:r>
            <a:endParaRPr lang="en-US" sz="2400" dirty="0" smtClean="0">
              <a:latin typeface="Arial" pitchFamily="34" charset="0"/>
              <a:cs typeface="Arial" pitchFamily="34" charset="0"/>
            </a:endParaRPr>
          </a:p>
          <a:p>
            <a:pPr marL="0" indent="0">
              <a:buFont typeface="Wingdings 2" pitchFamily="18" charset="2"/>
              <a:buNone/>
            </a:pPr>
            <a:r>
              <a:rPr lang="en-US" sz="2400" dirty="0" err="1" smtClean="0">
                <a:latin typeface="Arial" pitchFamily="34" charset="0"/>
                <a:cs typeface="Arial" pitchFamily="34" charset="0"/>
              </a:rPr>
              <a:t>Fórmula</a:t>
            </a:r>
            <a:r>
              <a:rPr lang="en-US" sz="2400" dirty="0" smtClean="0">
                <a:latin typeface="Arial" pitchFamily="34" charset="0"/>
                <a:cs typeface="Arial" pitchFamily="34" charset="0"/>
              </a:rPr>
              <a:t> elemental o basal    23 kcal/</a:t>
            </a:r>
            <a:r>
              <a:rPr lang="en-US" sz="2400" dirty="0" err="1" smtClean="0">
                <a:latin typeface="Arial" pitchFamily="34" charset="0"/>
                <a:cs typeface="Arial" pitchFamily="34" charset="0"/>
              </a:rPr>
              <a:t>onza</a:t>
            </a:r>
            <a:endParaRPr lang="en-US" sz="2400" dirty="0" smtClean="0">
              <a:latin typeface="Arial" pitchFamily="34" charset="0"/>
              <a:cs typeface="Arial" pitchFamily="34" charset="0"/>
            </a:endParaRPr>
          </a:p>
          <a:p>
            <a:pPr marL="0" indent="0">
              <a:buFont typeface="Wingdings 2" pitchFamily="18" charset="2"/>
              <a:buNone/>
            </a:pPr>
            <a:r>
              <a:rPr lang="en-US" sz="2400" dirty="0" err="1" smtClean="0">
                <a:latin typeface="Arial" pitchFamily="34" charset="0"/>
                <a:cs typeface="Arial" pitchFamily="34" charset="0"/>
              </a:rPr>
              <a:t>Dieta</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Libre</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niño</a:t>
            </a:r>
            <a:r>
              <a:rPr lang="en-US" sz="2400" dirty="0" smtClean="0">
                <a:latin typeface="Arial" pitchFamily="34" charset="0"/>
                <a:cs typeface="Arial" pitchFamily="34" charset="0"/>
              </a:rPr>
              <a:t> escolar)       2100 kcal/</a:t>
            </a:r>
            <a:r>
              <a:rPr lang="en-US" sz="2400" dirty="0" err="1" smtClean="0">
                <a:latin typeface="Arial" pitchFamily="34" charset="0"/>
                <a:cs typeface="Arial" pitchFamily="34" charset="0"/>
              </a:rPr>
              <a:t>día</a:t>
            </a:r>
            <a:endParaRPr lang="en-US" sz="2400" dirty="0" smtClean="0">
              <a:latin typeface="Arial" pitchFamily="34" charset="0"/>
              <a:cs typeface="Arial" pitchFamily="34" charset="0"/>
            </a:endParaRPr>
          </a:p>
          <a:p>
            <a:pPr marL="0" indent="0">
              <a:buFont typeface="Wingdings 2" pitchFamily="18" charset="2"/>
              <a:buNone/>
            </a:pPr>
            <a:r>
              <a:rPr lang="en-US" sz="2400" dirty="0" err="1" smtClean="0">
                <a:latin typeface="Arial" pitchFamily="34" charset="0"/>
                <a:cs typeface="Arial" pitchFamily="34" charset="0"/>
              </a:rPr>
              <a:t>Dieta</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Libre</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adolescente</a:t>
            </a:r>
            <a:r>
              <a:rPr lang="en-US" sz="2400" dirty="0" smtClean="0">
                <a:latin typeface="Arial" pitchFamily="34" charset="0"/>
                <a:cs typeface="Arial" pitchFamily="34" charset="0"/>
              </a:rPr>
              <a:t>)       2700 kcal/</a:t>
            </a:r>
            <a:r>
              <a:rPr lang="en-US" sz="2400" dirty="0" err="1" smtClean="0">
                <a:latin typeface="Arial" pitchFamily="34" charset="0"/>
                <a:cs typeface="Arial" pitchFamily="34" charset="0"/>
              </a:rPr>
              <a:t>día</a:t>
            </a:r>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24948147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a:solidFill>
            <a:schemeClr val="tx2">
              <a:lumMod val="20000"/>
              <a:lumOff val="80000"/>
            </a:schemeClr>
          </a:solidFill>
          <a:ln w="57150">
            <a:solidFill>
              <a:schemeClr val="tx1"/>
            </a:solidFill>
          </a:ln>
        </p:spPr>
        <p:txBody>
          <a:bodyPr>
            <a:normAutofit/>
          </a:bodyPr>
          <a:lstStyle/>
          <a:p>
            <a:r>
              <a:rPr lang="en-US" sz="3200" b="1" dirty="0" err="1" smtClean="0"/>
              <a:t>Leche</a:t>
            </a:r>
            <a:r>
              <a:rPr lang="en-US" sz="3200" b="1" dirty="0" smtClean="0"/>
              <a:t> </a:t>
            </a:r>
            <a:r>
              <a:rPr lang="en-US" sz="3200" b="1" dirty="0" err="1" smtClean="0"/>
              <a:t>Entera</a:t>
            </a:r>
            <a:r>
              <a:rPr lang="en-US" sz="3200" b="1" dirty="0" smtClean="0"/>
              <a:t> en </a:t>
            </a:r>
            <a:r>
              <a:rPr lang="en-US" sz="3200" b="1" dirty="0" err="1" smtClean="0"/>
              <a:t>polvo</a:t>
            </a:r>
            <a:endParaRPr lang="es-ES_tradnl" sz="3200" b="1" dirty="0"/>
          </a:p>
        </p:txBody>
      </p:sp>
      <p:sp>
        <p:nvSpPr>
          <p:cNvPr id="3" name="2 Marcador de contenido"/>
          <p:cNvSpPr>
            <a:spLocks noGrp="1"/>
          </p:cNvSpPr>
          <p:nvPr>
            <p:ph idx="1"/>
          </p:nvPr>
        </p:nvSpPr>
        <p:spPr>
          <a:xfrm>
            <a:off x="457200" y="1571612"/>
            <a:ext cx="8229600" cy="5000660"/>
          </a:xfrm>
        </p:spPr>
        <p:txBody>
          <a:bodyPr>
            <a:normAutofit fontScale="92500" lnSpcReduction="20000"/>
          </a:bodyPr>
          <a:lstStyle/>
          <a:p>
            <a:r>
              <a:rPr lang="en-US" sz="2400" dirty="0" err="1" smtClean="0"/>
              <a:t>Bolsa</a:t>
            </a:r>
            <a:r>
              <a:rPr lang="en-US" sz="2400" dirty="0" smtClean="0"/>
              <a:t> de 1Kg </a:t>
            </a:r>
          </a:p>
          <a:p>
            <a:r>
              <a:rPr lang="en-US" sz="2400" dirty="0" err="1" smtClean="0"/>
              <a:t>Composición</a:t>
            </a:r>
            <a:r>
              <a:rPr lang="en-US" sz="2400" dirty="0" smtClean="0"/>
              <a:t>  </a:t>
            </a:r>
            <a:r>
              <a:rPr lang="en-US" sz="2400" dirty="0" err="1" smtClean="0"/>
              <a:t>por</a:t>
            </a:r>
            <a:r>
              <a:rPr lang="en-US" sz="2400" dirty="0" smtClean="0"/>
              <a:t>  100g de </a:t>
            </a:r>
            <a:r>
              <a:rPr lang="en-US" sz="2400" dirty="0" err="1" smtClean="0"/>
              <a:t>producto</a:t>
            </a:r>
            <a:endParaRPr lang="en-US" sz="2400" dirty="0" smtClean="0"/>
          </a:p>
          <a:p>
            <a:pPr>
              <a:buNone/>
            </a:pPr>
            <a:r>
              <a:rPr lang="en-US" sz="2400" dirty="0" smtClean="0"/>
              <a:t>      CH: 39,10g  G: 26,00g  P: 24,30g</a:t>
            </a:r>
          </a:p>
          <a:p>
            <a:pPr>
              <a:buNone/>
            </a:pPr>
            <a:r>
              <a:rPr lang="en-US" sz="2400" dirty="0" smtClean="0"/>
              <a:t>       </a:t>
            </a:r>
            <a:r>
              <a:rPr lang="en-US" sz="2400" dirty="0" err="1" smtClean="0"/>
              <a:t>Energ</a:t>
            </a:r>
            <a:r>
              <a:rPr lang="es-ES_tradnl" sz="2400" dirty="0" err="1" smtClean="0"/>
              <a:t>ía</a:t>
            </a:r>
            <a:r>
              <a:rPr lang="es-ES_tradnl" sz="2400" dirty="0" smtClean="0"/>
              <a:t>: 487,60 </a:t>
            </a:r>
            <a:r>
              <a:rPr lang="es-ES_tradnl" sz="2400" dirty="0" err="1" smtClean="0"/>
              <a:t>kcal</a:t>
            </a:r>
            <a:r>
              <a:rPr lang="es-ES_tradnl" sz="2400" dirty="0" smtClean="0"/>
              <a:t>   Enriquecida con Hierro y Zinc </a:t>
            </a:r>
          </a:p>
          <a:p>
            <a:pPr>
              <a:buNone/>
            </a:pPr>
            <a:r>
              <a:rPr lang="en-US" sz="2400" dirty="0" smtClean="0"/>
              <a:t>       </a:t>
            </a:r>
            <a:r>
              <a:rPr lang="en-US" sz="2400" dirty="0" err="1" smtClean="0"/>
              <a:t>Aporta</a:t>
            </a:r>
            <a:r>
              <a:rPr lang="en-US" sz="2400" dirty="0" smtClean="0"/>
              <a:t> 20kcal/</a:t>
            </a:r>
            <a:r>
              <a:rPr lang="en-US" sz="2400" dirty="0" err="1" smtClean="0"/>
              <a:t>onza</a:t>
            </a:r>
            <a:endParaRPr lang="es-ES_tradnl" sz="2400" dirty="0" smtClean="0"/>
          </a:p>
          <a:p>
            <a:pPr>
              <a:buNone/>
            </a:pPr>
            <a:endParaRPr lang="en-US" sz="2400" dirty="0" smtClean="0"/>
          </a:p>
          <a:p>
            <a:r>
              <a:rPr lang="en-US" sz="2400" dirty="0" err="1" smtClean="0"/>
              <a:t>Instrucciones</a:t>
            </a:r>
            <a:r>
              <a:rPr lang="en-US" sz="2400" dirty="0" smtClean="0"/>
              <a:t> </a:t>
            </a:r>
            <a:r>
              <a:rPr lang="en-US" sz="2400" dirty="0" err="1" smtClean="0"/>
              <a:t>para</a:t>
            </a:r>
            <a:r>
              <a:rPr lang="en-US" sz="2400" dirty="0" smtClean="0"/>
              <a:t> el </a:t>
            </a:r>
            <a:r>
              <a:rPr lang="en-US" sz="2400" dirty="0" err="1" smtClean="0"/>
              <a:t>uso</a:t>
            </a:r>
            <a:r>
              <a:rPr lang="en-US" sz="2400" dirty="0" smtClean="0"/>
              <a:t>: </a:t>
            </a:r>
          </a:p>
          <a:p>
            <a:pPr>
              <a:buNone/>
            </a:pPr>
            <a:endParaRPr lang="en-US" sz="2400" dirty="0" smtClean="0"/>
          </a:p>
          <a:p>
            <a:pPr>
              <a:buNone/>
            </a:pPr>
            <a:r>
              <a:rPr lang="en-US" sz="2400" dirty="0" smtClean="0"/>
              <a:t>Para </a:t>
            </a:r>
            <a:r>
              <a:rPr lang="en-US" sz="2400" dirty="0" err="1" smtClean="0"/>
              <a:t>obtener</a:t>
            </a:r>
            <a:r>
              <a:rPr lang="en-US" sz="2400" dirty="0" smtClean="0"/>
              <a:t> 1 </a:t>
            </a:r>
            <a:r>
              <a:rPr lang="en-US" sz="2400" dirty="0" err="1" smtClean="0"/>
              <a:t>litro</a:t>
            </a:r>
            <a:r>
              <a:rPr lang="en-US" sz="2400" dirty="0" smtClean="0"/>
              <a:t> de </a:t>
            </a:r>
            <a:r>
              <a:rPr lang="en-US" sz="2400" dirty="0" err="1" smtClean="0"/>
              <a:t>leche</a:t>
            </a:r>
            <a:r>
              <a:rPr lang="en-US" sz="2400" dirty="0" smtClean="0"/>
              <a:t> </a:t>
            </a:r>
            <a:r>
              <a:rPr lang="en-US" sz="2400" dirty="0" err="1" smtClean="0"/>
              <a:t>fluida</a:t>
            </a:r>
            <a:r>
              <a:rPr lang="en-US" sz="2400" dirty="0" smtClean="0"/>
              <a:t>:  </a:t>
            </a:r>
          </a:p>
          <a:p>
            <a:pPr>
              <a:buNone/>
            </a:pPr>
            <a:r>
              <a:rPr lang="en-US" sz="2400" dirty="0" err="1" smtClean="0"/>
              <a:t>Disolver</a:t>
            </a:r>
            <a:r>
              <a:rPr lang="en-US" sz="2400" dirty="0" smtClean="0"/>
              <a:t> 16 </a:t>
            </a:r>
            <a:r>
              <a:rPr lang="en-US" sz="2400" dirty="0" err="1" smtClean="0"/>
              <a:t>cucharadas</a:t>
            </a:r>
            <a:r>
              <a:rPr lang="en-US" sz="2400" dirty="0" smtClean="0"/>
              <a:t>  de </a:t>
            </a:r>
            <a:r>
              <a:rPr lang="en-US" sz="2400" dirty="0" err="1" smtClean="0"/>
              <a:t>polvo</a:t>
            </a:r>
            <a:r>
              <a:rPr lang="en-US" sz="2400" dirty="0" smtClean="0"/>
              <a:t> en  500 ml de </a:t>
            </a:r>
            <a:r>
              <a:rPr lang="en-US" sz="2400" dirty="0" err="1" smtClean="0"/>
              <a:t>agua</a:t>
            </a:r>
            <a:r>
              <a:rPr lang="en-US" sz="2400" dirty="0" smtClean="0"/>
              <a:t> (</a:t>
            </a:r>
            <a:r>
              <a:rPr lang="en-US" sz="2400" dirty="0" err="1" smtClean="0"/>
              <a:t>medio</a:t>
            </a:r>
            <a:r>
              <a:rPr lang="en-US" sz="2400" dirty="0" smtClean="0"/>
              <a:t> </a:t>
            </a:r>
            <a:r>
              <a:rPr lang="en-US" sz="2400" dirty="0" err="1" smtClean="0"/>
              <a:t>litro</a:t>
            </a:r>
            <a:r>
              <a:rPr lang="en-US" sz="2400" dirty="0" smtClean="0"/>
              <a:t>)  </a:t>
            </a:r>
            <a:r>
              <a:rPr lang="en-US" sz="2400" dirty="0" err="1" smtClean="0"/>
              <a:t>previamente</a:t>
            </a:r>
            <a:r>
              <a:rPr lang="en-US" sz="2400" dirty="0" smtClean="0"/>
              <a:t> </a:t>
            </a:r>
            <a:r>
              <a:rPr lang="en-US" sz="2400" dirty="0" err="1" smtClean="0"/>
              <a:t>hervida</a:t>
            </a:r>
            <a:r>
              <a:rPr lang="en-US" sz="2400" dirty="0" smtClean="0"/>
              <a:t> y </a:t>
            </a:r>
            <a:r>
              <a:rPr lang="en-US" sz="2400" dirty="0" err="1" smtClean="0"/>
              <a:t>refrescada</a:t>
            </a:r>
            <a:r>
              <a:rPr lang="en-US" sz="2400" dirty="0" smtClean="0"/>
              <a:t> y </a:t>
            </a:r>
            <a:r>
              <a:rPr lang="en-US" sz="2400" dirty="0" err="1" smtClean="0"/>
              <a:t>añadir</a:t>
            </a:r>
            <a:r>
              <a:rPr lang="en-US" sz="2400" dirty="0" smtClean="0"/>
              <a:t> </a:t>
            </a:r>
            <a:r>
              <a:rPr lang="en-US" sz="2400" dirty="0" err="1" smtClean="0"/>
              <a:t>después</a:t>
            </a:r>
            <a:r>
              <a:rPr lang="en-US" sz="2400" dirty="0" smtClean="0"/>
              <a:t> el </a:t>
            </a:r>
            <a:r>
              <a:rPr lang="en-US" sz="2400" dirty="0" err="1" smtClean="0"/>
              <a:t>resto</a:t>
            </a:r>
            <a:r>
              <a:rPr lang="en-US" sz="2400" dirty="0" smtClean="0"/>
              <a:t>  del </a:t>
            </a:r>
            <a:r>
              <a:rPr lang="en-US" sz="2400" dirty="0" err="1" smtClean="0"/>
              <a:t>agua</a:t>
            </a:r>
            <a:endParaRPr lang="en-US" sz="2400" dirty="0" smtClean="0"/>
          </a:p>
          <a:p>
            <a:pPr>
              <a:buNone/>
            </a:pPr>
            <a:r>
              <a:rPr lang="en-US" sz="2400" dirty="0" err="1" smtClean="0"/>
              <a:t>Conservar</a:t>
            </a:r>
            <a:r>
              <a:rPr lang="en-US" sz="2400" dirty="0" smtClean="0"/>
              <a:t> a </a:t>
            </a:r>
            <a:r>
              <a:rPr lang="en-US" sz="2400" dirty="0" err="1" smtClean="0"/>
              <a:t>temperatura</a:t>
            </a:r>
            <a:r>
              <a:rPr lang="en-US" sz="2400" dirty="0" smtClean="0"/>
              <a:t> </a:t>
            </a:r>
            <a:r>
              <a:rPr lang="en-US" sz="2400" dirty="0" err="1" smtClean="0"/>
              <a:t>ambiente</a:t>
            </a:r>
            <a:r>
              <a:rPr lang="en-US" sz="2400" dirty="0" smtClean="0"/>
              <a:t> en </a:t>
            </a:r>
            <a:r>
              <a:rPr lang="en-US" sz="2400" dirty="0" err="1" smtClean="0"/>
              <a:t>lugar</a:t>
            </a:r>
            <a:r>
              <a:rPr lang="en-US" sz="2400" dirty="0" smtClean="0"/>
              <a:t> fresco y </a:t>
            </a:r>
            <a:r>
              <a:rPr lang="en-US" sz="2400" dirty="0" err="1" smtClean="0"/>
              <a:t>seco</a:t>
            </a:r>
            <a:endParaRPr lang="en-US" sz="2400" dirty="0" smtClean="0"/>
          </a:p>
          <a:p>
            <a:pPr>
              <a:buNone/>
            </a:pPr>
            <a:endParaRPr lang="en-US" sz="2400" dirty="0" smtClean="0"/>
          </a:p>
          <a:p>
            <a:pPr>
              <a:buNone/>
            </a:pPr>
            <a:r>
              <a:rPr lang="en-US" sz="2200" i="1" dirty="0" err="1" smtClean="0"/>
              <a:t>Producto</a:t>
            </a:r>
            <a:r>
              <a:rPr lang="en-US" sz="2200" i="1" dirty="0" smtClean="0"/>
              <a:t> </a:t>
            </a:r>
            <a:r>
              <a:rPr lang="en-US" sz="2200" i="1" dirty="0" err="1" smtClean="0"/>
              <a:t>cubano</a:t>
            </a:r>
            <a:r>
              <a:rPr lang="en-US" sz="2200" i="1" dirty="0" smtClean="0"/>
              <a:t> </a:t>
            </a:r>
          </a:p>
          <a:p>
            <a:pPr>
              <a:buNone/>
            </a:pPr>
            <a:endParaRPr lang="en-US" sz="2400" dirty="0" smtClean="0"/>
          </a:p>
        </p:txBody>
      </p:sp>
    </p:spTree>
    <p:extLst>
      <p:ext uri="{BB962C8B-B14F-4D97-AF65-F5344CB8AC3E}">
        <p14:creationId xmlns:p14="http://schemas.microsoft.com/office/powerpoint/2010/main" val="9181623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082660"/>
          </a:xfrm>
          <a:solidFill>
            <a:schemeClr val="tx2">
              <a:lumMod val="20000"/>
              <a:lumOff val="80000"/>
            </a:schemeClr>
          </a:solidFill>
          <a:ln w="57150">
            <a:solidFill>
              <a:schemeClr val="tx1"/>
            </a:solidFill>
          </a:ln>
        </p:spPr>
        <p:txBody>
          <a:bodyPr>
            <a:normAutofit/>
          </a:bodyPr>
          <a:lstStyle/>
          <a:p>
            <a:r>
              <a:rPr lang="en-US" sz="3200" b="1" dirty="0" err="1" smtClean="0"/>
              <a:t>Lactosán</a:t>
            </a:r>
            <a:r>
              <a:rPr lang="en-US" sz="3200" b="1" dirty="0" smtClean="0"/>
              <a:t>  (</a:t>
            </a:r>
            <a:r>
              <a:rPr lang="en-US" sz="3200" b="1" dirty="0" err="1" smtClean="0"/>
              <a:t>leche</a:t>
            </a:r>
            <a:r>
              <a:rPr lang="en-US" sz="3200" b="1" dirty="0" smtClean="0"/>
              <a:t> </a:t>
            </a:r>
            <a:r>
              <a:rPr lang="en-US" sz="3200" b="1" dirty="0" err="1" smtClean="0"/>
              <a:t>maternizada</a:t>
            </a:r>
            <a:r>
              <a:rPr lang="en-US" sz="3200" b="1" dirty="0" smtClean="0"/>
              <a:t> en </a:t>
            </a:r>
            <a:r>
              <a:rPr lang="en-US" sz="3200" b="1" dirty="0" err="1" smtClean="0"/>
              <a:t>polvo</a:t>
            </a:r>
            <a:r>
              <a:rPr lang="en-US" sz="3200" b="1" dirty="0" smtClean="0"/>
              <a:t>) </a:t>
            </a:r>
            <a:endParaRPr lang="es-ES_tradnl" sz="3200" b="1" dirty="0"/>
          </a:p>
        </p:txBody>
      </p:sp>
      <p:sp>
        <p:nvSpPr>
          <p:cNvPr id="3" name="2 Marcador de contenido"/>
          <p:cNvSpPr>
            <a:spLocks noGrp="1"/>
          </p:cNvSpPr>
          <p:nvPr>
            <p:ph idx="1"/>
          </p:nvPr>
        </p:nvSpPr>
        <p:spPr>
          <a:xfrm>
            <a:off x="457200" y="1600200"/>
            <a:ext cx="8229600" cy="4757758"/>
          </a:xfrm>
        </p:spPr>
        <p:txBody>
          <a:bodyPr>
            <a:normAutofit fontScale="92500" lnSpcReduction="10000"/>
          </a:bodyPr>
          <a:lstStyle/>
          <a:p>
            <a:r>
              <a:rPr lang="en-US" sz="2800" dirty="0" err="1" smtClean="0"/>
              <a:t>Bolsa</a:t>
            </a:r>
            <a:r>
              <a:rPr lang="en-US" sz="2800" dirty="0" smtClean="0"/>
              <a:t> de 500 g  </a:t>
            </a:r>
            <a:r>
              <a:rPr lang="en-US" sz="2800" dirty="0" err="1" smtClean="0"/>
              <a:t>Ingredientes</a:t>
            </a:r>
            <a:r>
              <a:rPr lang="en-US" sz="2800" dirty="0" smtClean="0"/>
              <a:t>: </a:t>
            </a:r>
            <a:r>
              <a:rPr lang="en-US" sz="2800" dirty="0" err="1" smtClean="0"/>
              <a:t>leche</a:t>
            </a:r>
            <a:r>
              <a:rPr lang="en-US" sz="2800" dirty="0" smtClean="0"/>
              <a:t> </a:t>
            </a:r>
            <a:r>
              <a:rPr lang="en-US" sz="2800" dirty="0" err="1" smtClean="0"/>
              <a:t>fresca</a:t>
            </a:r>
            <a:r>
              <a:rPr lang="en-US" sz="2800" dirty="0" smtClean="0"/>
              <a:t> de </a:t>
            </a:r>
            <a:r>
              <a:rPr lang="en-US" sz="2800" dirty="0" err="1" smtClean="0"/>
              <a:t>vaca</a:t>
            </a:r>
            <a:r>
              <a:rPr lang="en-US" sz="2800" dirty="0" smtClean="0"/>
              <a:t> de </a:t>
            </a:r>
            <a:r>
              <a:rPr lang="en-US" sz="2800" dirty="0" err="1" smtClean="0"/>
              <a:t>excelente</a:t>
            </a:r>
            <a:r>
              <a:rPr lang="en-US" sz="2800" dirty="0" smtClean="0"/>
              <a:t> </a:t>
            </a:r>
            <a:r>
              <a:rPr lang="en-US" sz="2800" dirty="0" err="1" smtClean="0"/>
              <a:t>calidad</a:t>
            </a:r>
            <a:r>
              <a:rPr lang="en-US" sz="2800" dirty="0" smtClean="0"/>
              <a:t> , </a:t>
            </a:r>
            <a:r>
              <a:rPr lang="en-US" sz="2800" dirty="0" err="1" smtClean="0"/>
              <a:t>lactosa</a:t>
            </a:r>
            <a:r>
              <a:rPr lang="en-US" sz="2800" dirty="0" smtClean="0"/>
              <a:t>, </a:t>
            </a:r>
            <a:r>
              <a:rPr lang="en-US" sz="2800" dirty="0" err="1" smtClean="0"/>
              <a:t>Vitaminas</a:t>
            </a:r>
            <a:r>
              <a:rPr lang="en-US" sz="2800" dirty="0" smtClean="0"/>
              <a:t>: A, D3, B1, B2, Ca, P. Fe. </a:t>
            </a:r>
          </a:p>
          <a:p>
            <a:r>
              <a:rPr lang="en-US" sz="2800" dirty="0" err="1" smtClean="0"/>
              <a:t>Por</a:t>
            </a:r>
            <a:r>
              <a:rPr lang="en-US" sz="2800" dirty="0" smtClean="0"/>
              <a:t> </a:t>
            </a:r>
            <a:r>
              <a:rPr lang="en-US" sz="2800" dirty="0" err="1" smtClean="0"/>
              <a:t>cada</a:t>
            </a:r>
            <a:r>
              <a:rPr lang="en-US" sz="2800" dirty="0" smtClean="0"/>
              <a:t> 100g  </a:t>
            </a:r>
            <a:r>
              <a:rPr lang="en-US" sz="2800" dirty="0" err="1" smtClean="0"/>
              <a:t>contiene</a:t>
            </a:r>
            <a:r>
              <a:rPr lang="en-US" sz="2800" dirty="0" smtClean="0"/>
              <a:t>:</a:t>
            </a:r>
          </a:p>
          <a:p>
            <a:pPr>
              <a:buNone/>
            </a:pPr>
            <a:r>
              <a:rPr lang="en-US" sz="2800" dirty="0" smtClean="0"/>
              <a:t>     P: 15,2g  G: 24,2g  HC: 57,5g </a:t>
            </a:r>
          </a:p>
          <a:p>
            <a:pPr>
              <a:buNone/>
            </a:pPr>
            <a:r>
              <a:rPr lang="en-US" sz="2800" dirty="0" smtClean="0"/>
              <a:t>    Valor </a:t>
            </a:r>
            <a:r>
              <a:rPr lang="en-US" sz="2800" dirty="0" err="1" smtClean="0"/>
              <a:t>energético</a:t>
            </a:r>
            <a:r>
              <a:rPr lang="en-US" sz="2800" dirty="0" smtClean="0"/>
              <a:t>: 20 kcal/</a:t>
            </a:r>
            <a:r>
              <a:rPr lang="en-US" sz="2800" dirty="0" err="1" smtClean="0"/>
              <a:t>onza</a:t>
            </a:r>
            <a:endParaRPr lang="en-US" sz="2800" dirty="0" smtClean="0"/>
          </a:p>
          <a:p>
            <a:pPr>
              <a:buNone/>
            </a:pPr>
            <a:endParaRPr lang="en-US" sz="2800" dirty="0" smtClean="0"/>
          </a:p>
          <a:p>
            <a:r>
              <a:rPr lang="en-US" sz="2800" dirty="0" smtClean="0"/>
              <a:t> </a:t>
            </a:r>
            <a:r>
              <a:rPr lang="en-US" sz="2800" dirty="0" err="1" smtClean="0"/>
              <a:t>Instrucciones</a:t>
            </a:r>
            <a:r>
              <a:rPr lang="en-US" sz="2800" dirty="0" smtClean="0"/>
              <a:t> </a:t>
            </a:r>
            <a:r>
              <a:rPr lang="en-US" sz="2800" dirty="0" err="1" smtClean="0"/>
              <a:t>para</a:t>
            </a:r>
            <a:r>
              <a:rPr lang="en-US" sz="2800" dirty="0" smtClean="0"/>
              <a:t> el </a:t>
            </a:r>
            <a:r>
              <a:rPr lang="en-US" sz="2800" dirty="0" err="1" smtClean="0"/>
              <a:t>uso</a:t>
            </a:r>
            <a:r>
              <a:rPr lang="en-US" sz="2800" dirty="0" smtClean="0"/>
              <a:t>:  </a:t>
            </a:r>
            <a:r>
              <a:rPr lang="en-US" sz="2800" dirty="0" err="1" smtClean="0"/>
              <a:t>Disolver</a:t>
            </a:r>
            <a:r>
              <a:rPr lang="en-US" sz="2800" dirty="0" smtClean="0"/>
              <a:t> 16 </a:t>
            </a:r>
            <a:r>
              <a:rPr lang="en-US" sz="2800" dirty="0" err="1" smtClean="0"/>
              <a:t>cucharadas</a:t>
            </a:r>
            <a:r>
              <a:rPr lang="en-US" sz="2800" dirty="0" smtClean="0"/>
              <a:t> del </a:t>
            </a:r>
            <a:r>
              <a:rPr lang="en-US" sz="2800" dirty="0" err="1" smtClean="0"/>
              <a:t>producto</a:t>
            </a:r>
            <a:r>
              <a:rPr lang="en-US" sz="2800" dirty="0" smtClean="0"/>
              <a:t> en </a:t>
            </a:r>
            <a:r>
              <a:rPr lang="en-US" sz="2800" dirty="0" err="1" smtClean="0"/>
              <a:t>medio</a:t>
            </a:r>
            <a:r>
              <a:rPr lang="en-US" sz="2800" dirty="0" smtClean="0"/>
              <a:t> </a:t>
            </a:r>
            <a:r>
              <a:rPr lang="en-US" sz="2800" dirty="0" err="1" smtClean="0"/>
              <a:t>litro</a:t>
            </a:r>
            <a:r>
              <a:rPr lang="en-US" sz="2800" dirty="0" smtClean="0"/>
              <a:t> de </a:t>
            </a:r>
            <a:r>
              <a:rPr lang="en-US" sz="2800" dirty="0" err="1" smtClean="0"/>
              <a:t>agua</a:t>
            </a:r>
            <a:r>
              <a:rPr lang="en-US" sz="2800" dirty="0" smtClean="0"/>
              <a:t> tibia </a:t>
            </a:r>
            <a:r>
              <a:rPr lang="en-US" sz="2800" dirty="0" err="1" smtClean="0"/>
              <a:t>previamente</a:t>
            </a:r>
            <a:r>
              <a:rPr lang="en-US" sz="2800" dirty="0" smtClean="0"/>
              <a:t> </a:t>
            </a:r>
            <a:r>
              <a:rPr lang="en-US" sz="2800" dirty="0" err="1" smtClean="0"/>
              <a:t>hervida</a:t>
            </a:r>
            <a:r>
              <a:rPr lang="en-US" sz="2800" dirty="0" smtClean="0"/>
              <a:t> y </a:t>
            </a:r>
            <a:r>
              <a:rPr lang="en-US" sz="2800" dirty="0" err="1" smtClean="0"/>
              <a:t>agitar</a:t>
            </a:r>
            <a:r>
              <a:rPr lang="en-US" sz="2800" dirty="0" smtClean="0"/>
              <a:t> </a:t>
            </a:r>
            <a:r>
              <a:rPr lang="en-US" sz="2800" dirty="0" err="1" smtClean="0"/>
              <a:t>hasta</a:t>
            </a:r>
            <a:r>
              <a:rPr lang="en-US" sz="2800" dirty="0" smtClean="0"/>
              <a:t> </a:t>
            </a:r>
            <a:r>
              <a:rPr lang="en-US" sz="2800" dirty="0" err="1" smtClean="0"/>
              <a:t>su</a:t>
            </a:r>
            <a:r>
              <a:rPr lang="en-US" sz="2800" dirty="0" smtClean="0"/>
              <a:t> total </a:t>
            </a:r>
            <a:r>
              <a:rPr lang="en-US" sz="2800" dirty="0" err="1" smtClean="0"/>
              <a:t>dilución</a:t>
            </a:r>
            <a:r>
              <a:rPr lang="en-US" sz="2800" dirty="0" smtClean="0"/>
              <a:t>, </a:t>
            </a:r>
            <a:r>
              <a:rPr lang="en-US" sz="2800" dirty="0" err="1" smtClean="0"/>
              <a:t>completar</a:t>
            </a:r>
            <a:r>
              <a:rPr lang="en-US" sz="2800" dirty="0" smtClean="0"/>
              <a:t> con </a:t>
            </a:r>
            <a:r>
              <a:rPr lang="en-US" sz="2800" dirty="0" err="1" smtClean="0"/>
              <a:t>agua</a:t>
            </a:r>
            <a:r>
              <a:rPr lang="en-US" sz="2800" dirty="0" smtClean="0"/>
              <a:t> </a:t>
            </a:r>
            <a:r>
              <a:rPr lang="en-US" sz="2800" dirty="0" err="1" smtClean="0"/>
              <a:t>hervida</a:t>
            </a:r>
            <a:r>
              <a:rPr lang="en-US" sz="2800" dirty="0" smtClean="0"/>
              <a:t> </a:t>
            </a:r>
            <a:r>
              <a:rPr lang="en-US" sz="2800" dirty="0" err="1" smtClean="0"/>
              <a:t>hasta</a:t>
            </a:r>
            <a:r>
              <a:rPr lang="en-US" sz="2800" dirty="0" smtClean="0"/>
              <a:t> </a:t>
            </a:r>
            <a:r>
              <a:rPr lang="en-US" sz="2800" dirty="0" err="1" smtClean="0"/>
              <a:t>alcanzar</a:t>
            </a:r>
            <a:r>
              <a:rPr lang="en-US" sz="2800" dirty="0" smtClean="0"/>
              <a:t> 1 </a:t>
            </a:r>
            <a:r>
              <a:rPr lang="en-US" sz="2800" dirty="0" err="1" smtClean="0"/>
              <a:t>litro</a:t>
            </a:r>
            <a:r>
              <a:rPr lang="en-US" sz="2800" dirty="0" smtClean="0"/>
              <a:t>. </a:t>
            </a:r>
            <a:r>
              <a:rPr lang="en-US" sz="2800" dirty="0" err="1" smtClean="0"/>
              <a:t>Conservar</a:t>
            </a:r>
            <a:r>
              <a:rPr lang="en-US" sz="2800" dirty="0" smtClean="0"/>
              <a:t> en </a:t>
            </a:r>
            <a:r>
              <a:rPr lang="en-US" sz="2800" dirty="0" err="1" smtClean="0"/>
              <a:t>frío</a:t>
            </a:r>
            <a:r>
              <a:rPr lang="en-US" sz="2800" dirty="0" smtClean="0"/>
              <a:t>. </a:t>
            </a:r>
          </a:p>
          <a:p>
            <a:pPr>
              <a:buNone/>
            </a:pPr>
            <a:r>
              <a:rPr lang="en-US" sz="2200" b="1" i="1" dirty="0" err="1" smtClean="0"/>
              <a:t>Producto</a:t>
            </a:r>
            <a:r>
              <a:rPr lang="en-US" sz="2200" b="1" i="1" dirty="0" smtClean="0"/>
              <a:t> </a:t>
            </a:r>
            <a:r>
              <a:rPr lang="en-US" sz="2200" b="1" i="1" dirty="0" err="1" smtClean="0"/>
              <a:t>Cubano</a:t>
            </a:r>
            <a:r>
              <a:rPr lang="en-US" sz="2200" dirty="0" smtClean="0"/>
              <a:t>.</a:t>
            </a:r>
          </a:p>
          <a:p>
            <a:pPr>
              <a:buNone/>
            </a:pPr>
            <a:endParaRPr lang="es-ES_tradnl" sz="2800" dirty="0"/>
          </a:p>
        </p:txBody>
      </p:sp>
    </p:spTree>
    <p:extLst>
      <p:ext uri="{BB962C8B-B14F-4D97-AF65-F5344CB8AC3E}">
        <p14:creationId xmlns:p14="http://schemas.microsoft.com/office/powerpoint/2010/main" val="39044240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500174"/>
            <a:ext cx="8229600" cy="5000660"/>
          </a:xfrm>
        </p:spPr>
        <p:txBody>
          <a:bodyPr>
            <a:normAutofit fontScale="92500" lnSpcReduction="20000"/>
          </a:bodyPr>
          <a:lstStyle/>
          <a:p>
            <a:pPr>
              <a:buNone/>
            </a:pPr>
            <a:r>
              <a:rPr lang="en-US" sz="2800" dirty="0" smtClean="0"/>
              <a:t>     </a:t>
            </a:r>
            <a:r>
              <a:rPr lang="en-US" sz="2800" dirty="0" err="1" smtClean="0"/>
              <a:t>Bolsa</a:t>
            </a:r>
            <a:r>
              <a:rPr lang="en-US" sz="2800" dirty="0" smtClean="0"/>
              <a:t> de 500g . Para </a:t>
            </a:r>
            <a:r>
              <a:rPr lang="en-US" sz="2800" dirty="0" err="1" smtClean="0"/>
              <a:t>lactantes</a:t>
            </a:r>
            <a:r>
              <a:rPr lang="en-US" sz="2800" dirty="0" smtClean="0"/>
              <a:t> </a:t>
            </a:r>
            <a:r>
              <a:rPr lang="en-US" sz="2800" dirty="0" err="1" smtClean="0"/>
              <a:t>intolerantes</a:t>
            </a:r>
            <a:r>
              <a:rPr lang="en-US" sz="2800" dirty="0" smtClean="0"/>
              <a:t> a </a:t>
            </a:r>
            <a:r>
              <a:rPr lang="en-US" sz="2800" dirty="0" err="1" smtClean="0"/>
              <a:t>las</a:t>
            </a:r>
            <a:r>
              <a:rPr lang="en-US" sz="2800" dirty="0" smtClean="0"/>
              <a:t> </a:t>
            </a:r>
            <a:r>
              <a:rPr lang="en-US" sz="2800" dirty="0" err="1" smtClean="0"/>
              <a:t>proteínas</a:t>
            </a:r>
            <a:r>
              <a:rPr lang="en-US" sz="2800" dirty="0" smtClean="0"/>
              <a:t> de </a:t>
            </a:r>
            <a:r>
              <a:rPr lang="en-US" sz="2800" dirty="0" err="1" smtClean="0"/>
              <a:t>origen</a:t>
            </a:r>
            <a:r>
              <a:rPr lang="en-US" sz="2800" dirty="0" smtClean="0"/>
              <a:t> animal o a la </a:t>
            </a:r>
            <a:r>
              <a:rPr lang="en-US" sz="2800" dirty="0" err="1" smtClean="0"/>
              <a:t>lactosa</a:t>
            </a:r>
            <a:r>
              <a:rPr lang="en-US" sz="2800" dirty="0" smtClean="0"/>
              <a:t> y  </a:t>
            </a:r>
            <a:r>
              <a:rPr lang="en-US" sz="2800" dirty="0" err="1" smtClean="0"/>
              <a:t>que</a:t>
            </a:r>
            <a:r>
              <a:rPr lang="en-US" sz="2800" dirty="0" smtClean="0"/>
              <a:t> </a:t>
            </a:r>
            <a:r>
              <a:rPr lang="en-US" sz="2800" dirty="0" err="1" smtClean="0"/>
              <a:t>estén</a:t>
            </a:r>
            <a:r>
              <a:rPr lang="en-US" sz="2800" dirty="0" smtClean="0"/>
              <a:t> </a:t>
            </a:r>
            <a:r>
              <a:rPr lang="en-US" sz="2800" dirty="0" err="1" smtClean="0"/>
              <a:t>afectados</a:t>
            </a:r>
            <a:r>
              <a:rPr lang="en-US" sz="2800" dirty="0" smtClean="0"/>
              <a:t> </a:t>
            </a:r>
            <a:r>
              <a:rPr lang="en-US" sz="2800" dirty="0" err="1" smtClean="0"/>
              <a:t>por</a:t>
            </a:r>
            <a:r>
              <a:rPr lang="en-US" sz="2800" dirty="0" smtClean="0"/>
              <a:t> </a:t>
            </a:r>
            <a:r>
              <a:rPr lang="en-US" sz="2800" dirty="0" err="1" smtClean="0"/>
              <a:t>diarreas</a:t>
            </a:r>
            <a:r>
              <a:rPr lang="en-US" sz="2800" dirty="0" smtClean="0"/>
              <a:t> </a:t>
            </a:r>
            <a:r>
              <a:rPr lang="en-US" sz="2800" dirty="0" err="1" smtClean="0"/>
              <a:t>persistentes</a:t>
            </a:r>
            <a:r>
              <a:rPr lang="en-US" sz="2800" dirty="0" smtClean="0"/>
              <a:t>.</a:t>
            </a:r>
          </a:p>
          <a:p>
            <a:pPr>
              <a:buNone/>
            </a:pPr>
            <a:r>
              <a:rPr lang="en-US" sz="2800" dirty="0" err="1" smtClean="0"/>
              <a:t>Por</a:t>
            </a:r>
            <a:r>
              <a:rPr lang="en-US" sz="2800" dirty="0" smtClean="0"/>
              <a:t> </a:t>
            </a:r>
            <a:r>
              <a:rPr lang="en-US" sz="2800" dirty="0" err="1" smtClean="0"/>
              <a:t>cada</a:t>
            </a:r>
            <a:r>
              <a:rPr lang="en-US" sz="2800" dirty="0" smtClean="0"/>
              <a:t> 100g de </a:t>
            </a:r>
            <a:r>
              <a:rPr lang="en-US" sz="2800" dirty="0" err="1" smtClean="0"/>
              <a:t>polvo</a:t>
            </a:r>
            <a:r>
              <a:rPr lang="en-US" sz="2800" dirty="0" smtClean="0"/>
              <a:t> </a:t>
            </a:r>
            <a:r>
              <a:rPr lang="en-US" sz="2800" dirty="0" err="1" smtClean="0"/>
              <a:t>contiene</a:t>
            </a:r>
            <a:r>
              <a:rPr lang="en-US" sz="2800" dirty="0" smtClean="0"/>
              <a:t> P: 12,0g  G: 22,1g  </a:t>
            </a:r>
          </a:p>
          <a:p>
            <a:pPr>
              <a:buNone/>
            </a:pPr>
            <a:r>
              <a:rPr lang="en-US" sz="2800" dirty="0" smtClean="0"/>
              <a:t>     HC:  61,3g Valor </a:t>
            </a:r>
            <a:r>
              <a:rPr lang="en-US" sz="2800" dirty="0" err="1" smtClean="0"/>
              <a:t>energético</a:t>
            </a:r>
            <a:r>
              <a:rPr lang="en-US" sz="2800" dirty="0" smtClean="0"/>
              <a:t>: 492 kcal    </a:t>
            </a:r>
            <a:r>
              <a:rPr lang="en-US" sz="2800" dirty="0" err="1" smtClean="0"/>
              <a:t>Aprox</a:t>
            </a:r>
            <a:r>
              <a:rPr lang="en-US" sz="2800" dirty="0" smtClean="0"/>
              <a:t>. 24 kcal/</a:t>
            </a:r>
            <a:r>
              <a:rPr lang="en-US" sz="2800" dirty="0" err="1" smtClean="0"/>
              <a:t>onza</a:t>
            </a:r>
            <a:endParaRPr lang="en-US" sz="2800" dirty="0" smtClean="0"/>
          </a:p>
          <a:p>
            <a:pPr>
              <a:buNone/>
            </a:pPr>
            <a:r>
              <a:rPr lang="en-US" sz="2800" dirty="0" err="1" smtClean="0"/>
              <a:t>Contiene</a:t>
            </a:r>
            <a:r>
              <a:rPr lang="en-US" sz="2800" dirty="0" smtClean="0"/>
              <a:t> </a:t>
            </a:r>
            <a:r>
              <a:rPr lang="en-US" sz="2800" dirty="0" err="1" smtClean="0"/>
              <a:t>además</a:t>
            </a:r>
            <a:r>
              <a:rPr lang="en-US" sz="2800" dirty="0" smtClean="0"/>
              <a:t>: </a:t>
            </a:r>
            <a:r>
              <a:rPr lang="en-US" sz="2800" dirty="0" err="1" smtClean="0"/>
              <a:t>Vitaminas</a:t>
            </a:r>
            <a:r>
              <a:rPr lang="en-US" sz="2800" dirty="0" smtClean="0"/>
              <a:t>: A, C, E, D, B1, B2, B6, B12 y </a:t>
            </a:r>
            <a:r>
              <a:rPr lang="en-US" sz="2800" dirty="0" err="1" smtClean="0"/>
              <a:t>Ácido</a:t>
            </a:r>
            <a:r>
              <a:rPr lang="en-US" sz="2800" dirty="0" smtClean="0"/>
              <a:t> </a:t>
            </a:r>
            <a:r>
              <a:rPr lang="en-US" sz="2800" dirty="0" err="1" smtClean="0"/>
              <a:t>fólico</a:t>
            </a:r>
            <a:r>
              <a:rPr lang="en-US" sz="2800" dirty="0" smtClean="0"/>
              <a:t>  y </a:t>
            </a:r>
            <a:r>
              <a:rPr lang="en-US" sz="2800" dirty="0" err="1" smtClean="0"/>
              <a:t>minerales</a:t>
            </a:r>
            <a:r>
              <a:rPr lang="en-US" sz="2800" dirty="0" smtClean="0"/>
              <a:t> y </a:t>
            </a:r>
            <a:r>
              <a:rPr lang="en-US" sz="2800" dirty="0" err="1" smtClean="0"/>
              <a:t>oligoelementos</a:t>
            </a:r>
            <a:r>
              <a:rPr lang="en-US" sz="2800" dirty="0" smtClean="0"/>
              <a:t>:  Na, Ca, P, Fe, Zn.  </a:t>
            </a:r>
          </a:p>
          <a:p>
            <a:pPr>
              <a:buNone/>
            </a:pPr>
            <a:r>
              <a:rPr lang="en-US" sz="2800" dirty="0" smtClean="0"/>
              <a:t> </a:t>
            </a:r>
            <a:r>
              <a:rPr lang="en-US" sz="2800" dirty="0" err="1" smtClean="0"/>
              <a:t>Instrucciones</a:t>
            </a:r>
            <a:r>
              <a:rPr lang="en-US" sz="2800" dirty="0" smtClean="0"/>
              <a:t> </a:t>
            </a:r>
            <a:r>
              <a:rPr lang="en-US" sz="2800" dirty="0" err="1" smtClean="0"/>
              <a:t>para</a:t>
            </a:r>
            <a:r>
              <a:rPr lang="en-US" sz="2800" dirty="0" smtClean="0"/>
              <a:t> </a:t>
            </a:r>
            <a:r>
              <a:rPr lang="en-US" sz="2800" dirty="0" err="1" smtClean="0"/>
              <a:t>su</a:t>
            </a:r>
            <a:r>
              <a:rPr lang="en-US" sz="2800" dirty="0" smtClean="0"/>
              <a:t> </a:t>
            </a:r>
            <a:r>
              <a:rPr lang="en-US" sz="2800" dirty="0" err="1" smtClean="0"/>
              <a:t>uso</a:t>
            </a:r>
            <a:r>
              <a:rPr lang="en-US" sz="2800" dirty="0" smtClean="0"/>
              <a:t>: </a:t>
            </a:r>
            <a:r>
              <a:rPr lang="en-US" sz="2800" dirty="0" err="1" smtClean="0"/>
              <a:t>disolver</a:t>
            </a:r>
            <a:r>
              <a:rPr lang="en-US" sz="2800" dirty="0" smtClean="0"/>
              <a:t> 21 </a:t>
            </a:r>
            <a:r>
              <a:rPr lang="en-US" sz="2800" dirty="0" err="1" smtClean="0"/>
              <a:t>cucharadas</a:t>
            </a:r>
            <a:r>
              <a:rPr lang="en-US" sz="2800" dirty="0" smtClean="0"/>
              <a:t> </a:t>
            </a:r>
            <a:r>
              <a:rPr lang="en-US" sz="2800" dirty="0" err="1" smtClean="0"/>
              <a:t>sopera</a:t>
            </a:r>
            <a:r>
              <a:rPr lang="en-US" sz="2800" dirty="0" smtClean="0"/>
              <a:t> rasa y </a:t>
            </a:r>
            <a:r>
              <a:rPr lang="en-US" sz="2800" dirty="0" err="1" smtClean="0"/>
              <a:t>agua</a:t>
            </a:r>
            <a:r>
              <a:rPr lang="en-US" sz="2800" dirty="0" smtClean="0"/>
              <a:t> </a:t>
            </a:r>
            <a:r>
              <a:rPr lang="en-US" sz="2800" dirty="0" err="1" smtClean="0"/>
              <a:t>previamente</a:t>
            </a:r>
            <a:r>
              <a:rPr lang="en-US" sz="2800" dirty="0" smtClean="0"/>
              <a:t> </a:t>
            </a:r>
            <a:r>
              <a:rPr lang="en-US" sz="2800" dirty="0" err="1" smtClean="0"/>
              <a:t>hervida</a:t>
            </a:r>
            <a:r>
              <a:rPr lang="en-US" sz="2800" dirty="0" smtClean="0"/>
              <a:t> y </a:t>
            </a:r>
            <a:r>
              <a:rPr lang="en-US" sz="2800" dirty="0" err="1" smtClean="0"/>
              <a:t>fresca</a:t>
            </a:r>
            <a:r>
              <a:rPr lang="en-US" sz="2800" dirty="0" smtClean="0"/>
              <a:t> </a:t>
            </a:r>
            <a:r>
              <a:rPr lang="en-US" sz="2800" dirty="0" err="1" smtClean="0"/>
              <a:t>para</a:t>
            </a:r>
            <a:r>
              <a:rPr lang="en-US" sz="2800" dirty="0" smtClean="0"/>
              <a:t> </a:t>
            </a:r>
            <a:r>
              <a:rPr lang="en-US" sz="2800" dirty="0" err="1" smtClean="0"/>
              <a:t>completar</a:t>
            </a:r>
            <a:r>
              <a:rPr lang="en-US" sz="2800" dirty="0" smtClean="0"/>
              <a:t> 1 </a:t>
            </a:r>
            <a:r>
              <a:rPr lang="en-US" sz="2800" dirty="0" err="1" smtClean="0"/>
              <a:t>litro</a:t>
            </a:r>
            <a:r>
              <a:rPr lang="en-US" sz="2800" dirty="0" smtClean="0"/>
              <a:t>. </a:t>
            </a:r>
            <a:r>
              <a:rPr lang="en-US" sz="2800" dirty="0" err="1" smtClean="0"/>
              <a:t>Someter</a:t>
            </a:r>
            <a:r>
              <a:rPr lang="en-US" sz="2800" dirty="0" smtClean="0"/>
              <a:t> </a:t>
            </a:r>
            <a:r>
              <a:rPr lang="en-US" sz="2800" dirty="0" err="1" smtClean="0"/>
              <a:t>después</a:t>
            </a:r>
            <a:r>
              <a:rPr lang="en-US" sz="2800" dirty="0" smtClean="0"/>
              <a:t> a </a:t>
            </a:r>
            <a:r>
              <a:rPr lang="en-US" sz="2800" dirty="0" err="1" smtClean="0"/>
              <a:t>tratamiento</a:t>
            </a:r>
            <a:r>
              <a:rPr lang="en-US" sz="2800" dirty="0" smtClean="0"/>
              <a:t> </a:t>
            </a:r>
            <a:r>
              <a:rPr lang="en-US" sz="2800" dirty="0" err="1" smtClean="0"/>
              <a:t>térmico</a:t>
            </a:r>
            <a:r>
              <a:rPr lang="en-US" sz="2800" dirty="0" smtClean="0"/>
              <a:t> </a:t>
            </a:r>
            <a:r>
              <a:rPr lang="en-US" sz="2800" dirty="0" err="1" smtClean="0"/>
              <a:t>hasta</a:t>
            </a:r>
            <a:r>
              <a:rPr lang="en-US" sz="2800" dirty="0" smtClean="0"/>
              <a:t> </a:t>
            </a:r>
            <a:r>
              <a:rPr lang="en-US" sz="2800" dirty="0" err="1" smtClean="0"/>
              <a:t>temperaturas</a:t>
            </a:r>
            <a:r>
              <a:rPr lang="en-US" sz="2800" dirty="0" smtClean="0"/>
              <a:t> </a:t>
            </a:r>
            <a:r>
              <a:rPr lang="en-US" sz="2800" dirty="0" err="1" smtClean="0"/>
              <a:t>próximas</a:t>
            </a:r>
            <a:r>
              <a:rPr lang="en-US" sz="2800" dirty="0" smtClean="0"/>
              <a:t> a </a:t>
            </a:r>
            <a:r>
              <a:rPr lang="en-US" sz="2800" dirty="0" err="1" smtClean="0"/>
              <a:t>ebullición</a:t>
            </a:r>
            <a:r>
              <a:rPr lang="en-US" sz="2800" dirty="0" smtClean="0"/>
              <a:t>.  NO LLEVA AZÚCAR. </a:t>
            </a:r>
          </a:p>
          <a:p>
            <a:pPr>
              <a:buNone/>
            </a:pPr>
            <a:r>
              <a:rPr lang="en-US" sz="2000" b="1" i="1" dirty="0" err="1" smtClean="0"/>
              <a:t>Producto</a:t>
            </a:r>
            <a:r>
              <a:rPr lang="en-US" sz="2000" b="1" i="1" dirty="0" smtClean="0"/>
              <a:t> </a:t>
            </a:r>
            <a:r>
              <a:rPr lang="en-US" sz="2000" b="1" i="1" dirty="0" err="1" smtClean="0"/>
              <a:t>cubano</a:t>
            </a:r>
            <a:r>
              <a:rPr lang="en-US" sz="2000" b="1" i="1" dirty="0" smtClean="0"/>
              <a:t>. </a:t>
            </a:r>
            <a:endParaRPr lang="es-ES_tradnl" sz="2200" b="1" i="1" dirty="0"/>
          </a:p>
        </p:txBody>
      </p:sp>
      <p:sp>
        <p:nvSpPr>
          <p:cNvPr id="4" name="3 Rectángulo"/>
          <p:cNvSpPr/>
          <p:nvPr/>
        </p:nvSpPr>
        <p:spPr>
          <a:xfrm>
            <a:off x="2143108" y="357166"/>
            <a:ext cx="4929222" cy="928694"/>
          </a:xfrm>
          <a:prstGeom prst="rect">
            <a:avLst/>
          </a:prstGeom>
          <a:solidFill>
            <a:schemeClr val="tx2">
              <a:lumMod val="20000"/>
              <a:lumOff val="8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prstClr val="black"/>
                </a:solidFill>
              </a:rPr>
              <a:t>Prolacsín</a:t>
            </a:r>
            <a:endParaRPr lang="es-ES_tradnl" sz="3200" b="1" dirty="0">
              <a:solidFill>
                <a:prstClr val="black"/>
              </a:solidFill>
            </a:endParaRPr>
          </a:p>
        </p:txBody>
      </p:sp>
    </p:spTree>
    <p:extLst>
      <p:ext uri="{BB962C8B-B14F-4D97-AF65-F5344CB8AC3E}">
        <p14:creationId xmlns:p14="http://schemas.microsoft.com/office/powerpoint/2010/main" val="28032505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tx2">
              <a:lumMod val="20000"/>
              <a:lumOff val="80000"/>
            </a:schemeClr>
          </a:solidFill>
          <a:ln w="57150">
            <a:solidFill>
              <a:schemeClr val="tx1"/>
            </a:solidFill>
          </a:ln>
        </p:spPr>
        <p:txBody>
          <a:bodyPr>
            <a:normAutofit/>
          </a:bodyPr>
          <a:lstStyle/>
          <a:p>
            <a:r>
              <a:rPr lang="en-US" sz="2800" dirty="0" err="1" smtClean="0">
                <a:latin typeface="Arial" pitchFamily="34" charset="0"/>
                <a:cs typeface="Arial" pitchFamily="34" charset="0"/>
              </a:rPr>
              <a:t>Otros</a:t>
            </a:r>
            <a:r>
              <a:rPr lang="en-US" sz="2800" dirty="0" smtClean="0">
                <a:latin typeface="Arial" pitchFamily="34" charset="0"/>
                <a:cs typeface="Arial" pitchFamily="34" charset="0"/>
              </a:rPr>
              <a:t> </a:t>
            </a:r>
            <a:r>
              <a:rPr lang="en-US" sz="2800" smtClean="0">
                <a:latin typeface="Arial" pitchFamily="34" charset="0"/>
                <a:cs typeface="Arial" pitchFamily="34" charset="0"/>
              </a:rPr>
              <a:t>nutrientes</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enterales</a:t>
            </a:r>
            <a:r>
              <a:rPr lang="en-US" sz="2800" dirty="0" smtClean="0">
                <a:latin typeface="Arial" pitchFamily="34" charset="0"/>
                <a:cs typeface="Arial" pitchFamily="34" charset="0"/>
              </a:rPr>
              <a:t> en </a:t>
            </a:r>
            <a:r>
              <a:rPr lang="en-US" sz="2800" dirty="0" err="1" smtClean="0">
                <a:latin typeface="Arial" pitchFamily="34" charset="0"/>
                <a:cs typeface="Arial" pitchFamily="34" charset="0"/>
              </a:rPr>
              <a:t>polvo</a:t>
            </a:r>
            <a:r>
              <a:rPr lang="en-US" sz="2800" dirty="0" smtClean="0">
                <a:latin typeface="Arial" pitchFamily="34" charset="0"/>
                <a:cs typeface="Arial" pitchFamily="34" charset="0"/>
              </a:rPr>
              <a:t> de </a:t>
            </a:r>
            <a:r>
              <a:rPr lang="en-US" sz="2800" dirty="0" err="1" smtClean="0">
                <a:latin typeface="Arial" pitchFamily="34" charset="0"/>
                <a:cs typeface="Arial" pitchFamily="34" charset="0"/>
              </a:rPr>
              <a:t>producción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nacional</a:t>
            </a:r>
            <a:endParaRPr lang="es-ES_tradnl" sz="2800" dirty="0">
              <a:latin typeface="Arial" pitchFamily="34" charset="0"/>
              <a:cs typeface="Arial" pitchFamily="34" charset="0"/>
            </a:endParaRPr>
          </a:p>
        </p:txBody>
      </p:sp>
      <p:sp>
        <p:nvSpPr>
          <p:cNvPr id="3" name="2 Marcador de contenido"/>
          <p:cNvSpPr>
            <a:spLocks noGrp="1"/>
          </p:cNvSpPr>
          <p:nvPr>
            <p:ph idx="1"/>
          </p:nvPr>
        </p:nvSpPr>
        <p:spPr>
          <a:xfrm>
            <a:off x="457200" y="2000240"/>
            <a:ext cx="8229600" cy="4125923"/>
          </a:xfrm>
          <a:noFill/>
          <a:ln w="38100">
            <a:solidFill>
              <a:schemeClr val="tx1"/>
            </a:solidFill>
          </a:ln>
        </p:spPr>
        <p:txBody>
          <a:bodyPr>
            <a:normAutofit fontScale="92500" lnSpcReduction="10000"/>
          </a:bodyPr>
          <a:lstStyle/>
          <a:p>
            <a:r>
              <a:rPr lang="en-US" sz="2400" b="1" dirty="0" smtClean="0"/>
              <a:t>NUTRIAL I   </a:t>
            </a:r>
            <a:r>
              <a:rPr lang="en-US" sz="2400" dirty="0" err="1" smtClean="0"/>
              <a:t>Contiene</a:t>
            </a:r>
            <a:r>
              <a:rPr lang="en-US" sz="2400" dirty="0" smtClean="0"/>
              <a:t> </a:t>
            </a:r>
            <a:r>
              <a:rPr lang="en-US" sz="2400" dirty="0" err="1" smtClean="0"/>
              <a:t>Maltodextrina</a:t>
            </a:r>
            <a:r>
              <a:rPr lang="en-US" sz="2400" dirty="0" smtClean="0"/>
              <a:t>, </a:t>
            </a:r>
            <a:r>
              <a:rPr lang="en-US" sz="2400" dirty="0" err="1" smtClean="0"/>
              <a:t>azucar</a:t>
            </a:r>
            <a:r>
              <a:rPr lang="en-US" sz="2400" dirty="0" smtClean="0"/>
              <a:t> </a:t>
            </a:r>
            <a:r>
              <a:rPr lang="en-US" sz="2400" dirty="0" err="1" smtClean="0"/>
              <a:t>refino</a:t>
            </a:r>
            <a:r>
              <a:rPr lang="en-US" sz="2400" dirty="0" smtClean="0"/>
              <a:t>, </a:t>
            </a:r>
            <a:r>
              <a:rPr lang="en-US" sz="2400" dirty="0" err="1" smtClean="0"/>
              <a:t>aislado</a:t>
            </a:r>
            <a:r>
              <a:rPr lang="en-US" sz="2400" dirty="0" smtClean="0"/>
              <a:t> de </a:t>
            </a:r>
            <a:r>
              <a:rPr lang="en-US" sz="2400" dirty="0" err="1" smtClean="0"/>
              <a:t>proteína</a:t>
            </a:r>
            <a:r>
              <a:rPr lang="en-US" sz="2400" dirty="0" smtClean="0"/>
              <a:t> de soya, </a:t>
            </a:r>
            <a:r>
              <a:rPr lang="en-US" sz="2400" dirty="0" err="1" smtClean="0"/>
              <a:t>aceite</a:t>
            </a:r>
            <a:r>
              <a:rPr lang="en-US" sz="2400" dirty="0" smtClean="0"/>
              <a:t> vegetal, </a:t>
            </a:r>
            <a:r>
              <a:rPr lang="en-US" sz="2400" dirty="0" err="1" smtClean="0"/>
              <a:t>huevo</a:t>
            </a:r>
            <a:r>
              <a:rPr lang="en-US" sz="2400" dirty="0" smtClean="0"/>
              <a:t> </a:t>
            </a:r>
            <a:r>
              <a:rPr lang="en-US" sz="2400" dirty="0" err="1" smtClean="0"/>
              <a:t>entero</a:t>
            </a:r>
            <a:r>
              <a:rPr lang="en-US" sz="2400" dirty="0" smtClean="0"/>
              <a:t> en </a:t>
            </a:r>
            <a:r>
              <a:rPr lang="en-US" sz="2400" dirty="0" err="1" smtClean="0"/>
              <a:t>polvo</a:t>
            </a:r>
            <a:r>
              <a:rPr lang="en-US" sz="2400" dirty="0" smtClean="0"/>
              <a:t> y </a:t>
            </a:r>
            <a:r>
              <a:rPr lang="en-US" sz="2400" dirty="0" err="1" smtClean="0"/>
              <a:t>caseinato</a:t>
            </a:r>
            <a:r>
              <a:rPr lang="en-US" sz="2400" dirty="0" smtClean="0"/>
              <a:t> de </a:t>
            </a:r>
            <a:r>
              <a:rPr lang="en-US" sz="2400" dirty="0" err="1" smtClean="0"/>
              <a:t>sodio</a:t>
            </a:r>
            <a:r>
              <a:rPr lang="en-US" sz="2400" dirty="0" smtClean="0"/>
              <a:t>. Para </a:t>
            </a:r>
            <a:r>
              <a:rPr lang="en-US" sz="2400" dirty="0" err="1" smtClean="0"/>
              <a:t>uso</a:t>
            </a:r>
            <a:r>
              <a:rPr lang="en-US" sz="2400" dirty="0" smtClean="0"/>
              <a:t> enteral oral</a:t>
            </a:r>
          </a:p>
          <a:p>
            <a:pPr>
              <a:buNone/>
            </a:pPr>
            <a:r>
              <a:rPr lang="en-US" sz="2400" dirty="0" smtClean="0"/>
              <a:t>      </a:t>
            </a:r>
          </a:p>
          <a:p>
            <a:r>
              <a:rPr lang="en-US" sz="2400" b="1" dirty="0" smtClean="0"/>
              <a:t> NUTRIAL II</a:t>
            </a:r>
            <a:r>
              <a:rPr lang="en-US" sz="2400" dirty="0" smtClean="0"/>
              <a:t>    </a:t>
            </a:r>
            <a:r>
              <a:rPr lang="en-US" sz="2400" dirty="0" err="1" smtClean="0"/>
              <a:t>Contiene</a:t>
            </a:r>
            <a:r>
              <a:rPr lang="en-US" sz="2400" dirty="0" smtClean="0"/>
              <a:t> </a:t>
            </a:r>
            <a:r>
              <a:rPr lang="en-US" sz="2400" dirty="0" err="1" smtClean="0"/>
              <a:t>Maltodextrina</a:t>
            </a:r>
            <a:r>
              <a:rPr lang="en-US" sz="2400" dirty="0" smtClean="0"/>
              <a:t>, </a:t>
            </a:r>
            <a:r>
              <a:rPr lang="en-US" sz="2400" dirty="0" err="1" smtClean="0"/>
              <a:t>azucar</a:t>
            </a:r>
            <a:r>
              <a:rPr lang="en-US" sz="2400" dirty="0" smtClean="0"/>
              <a:t> </a:t>
            </a:r>
            <a:r>
              <a:rPr lang="en-US" sz="2400" dirty="0" err="1" smtClean="0"/>
              <a:t>refino</a:t>
            </a:r>
            <a:r>
              <a:rPr lang="en-US" sz="2400" dirty="0" smtClean="0"/>
              <a:t>, </a:t>
            </a:r>
            <a:r>
              <a:rPr lang="en-US" sz="2400" dirty="0" err="1" smtClean="0"/>
              <a:t>aislado</a:t>
            </a:r>
            <a:r>
              <a:rPr lang="en-US" sz="2400" dirty="0" smtClean="0"/>
              <a:t> de </a:t>
            </a:r>
            <a:r>
              <a:rPr lang="en-US" sz="2400" dirty="0" err="1" smtClean="0"/>
              <a:t>proteína</a:t>
            </a:r>
            <a:r>
              <a:rPr lang="en-US" sz="2400" dirty="0" smtClean="0"/>
              <a:t> de soya, </a:t>
            </a:r>
            <a:r>
              <a:rPr lang="en-US" sz="2400" dirty="0" err="1" smtClean="0"/>
              <a:t>aceite</a:t>
            </a:r>
            <a:r>
              <a:rPr lang="en-US" sz="2400" dirty="0" smtClean="0"/>
              <a:t> vegetal, </a:t>
            </a:r>
            <a:r>
              <a:rPr lang="en-US" sz="2400" dirty="0" err="1" smtClean="0"/>
              <a:t>huevo</a:t>
            </a:r>
            <a:r>
              <a:rPr lang="en-US" sz="2400" dirty="0" smtClean="0"/>
              <a:t> </a:t>
            </a:r>
            <a:r>
              <a:rPr lang="en-US" sz="2400" dirty="0" err="1" smtClean="0"/>
              <a:t>entero</a:t>
            </a:r>
            <a:r>
              <a:rPr lang="en-US" sz="2400" dirty="0" smtClean="0"/>
              <a:t> en </a:t>
            </a:r>
            <a:r>
              <a:rPr lang="en-US" sz="2400" dirty="0" err="1" smtClean="0"/>
              <a:t>polvo</a:t>
            </a:r>
            <a:r>
              <a:rPr lang="en-US" sz="2400" dirty="0" smtClean="0"/>
              <a:t> y </a:t>
            </a:r>
            <a:r>
              <a:rPr lang="en-US" sz="2400" dirty="0" err="1" smtClean="0"/>
              <a:t>caseinato</a:t>
            </a:r>
            <a:r>
              <a:rPr lang="en-US" sz="2400" dirty="0" smtClean="0"/>
              <a:t> de </a:t>
            </a:r>
            <a:r>
              <a:rPr lang="en-US" sz="2400" dirty="0" err="1" smtClean="0"/>
              <a:t>sodio</a:t>
            </a:r>
            <a:r>
              <a:rPr lang="en-US" sz="2400" dirty="0" smtClean="0"/>
              <a:t> </a:t>
            </a:r>
            <a:r>
              <a:rPr lang="en-US" sz="2400" dirty="0" err="1" smtClean="0"/>
              <a:t>más</a:t>
            </a:r>
            <a:r>
              <a:rPr lang="en-US" sz="2400" dirty="0" smtClean="0"/>
              <a:t>  </a:t>
            </a:r>
            <a:r>
              <a:rPr lang="en-US" sz="2400" dirty="0" err="1" smtClean="0"/>
              <a:t>leche</a:t>
            </a:r>
            <a:r>
              <a:rPr lang="en-US" sz="2400" dirty="0" smtClean="0"/>
              <a:t> </a:t>
            </a:r>
            <a:r>
              <a:rPr lang="en-US" sz="2400" dirty="0" err="1" smtClean="0"/>
              <a:t>descremada</a:t>
            </a:r>
            <a:r>
              <a:rPr lang="en-US" sz="2400" dirty="0" smtClean="0"/>
              <a:t>  en </a:t>
            </a:r>
            <a:r>
              <a:rPr lang="en-US" sz="2400" dirty="0" err="1" smtClean="0"/>
              <a:t>polvo</a:t>
            </a:r>
            <a:r>
              <a:rPr lang="en-US" sz="2400" dirty="0" smtClean="0"/>
              <a:t>. Para </a:t>
            </a:r>
            <a:r>
              <a:rPr lang="en-US" sz="2400" dirty="0" err="1" smtClean="0"/>
              <a:t>uso</a:t>
            </a:r>
            <a:r>
              <a:rPr lang="en-US" sz="2400" dirty="0" smtClean="0"/>
              <a:t> enteral </a:t>
            </a:r>
            <a:r>
              <a:rPr lang="en-US" sz="2400" dirty="0" err="1" smtClean="0"/>
              <a:t>por</a:t>
            </a:r>
            <a:r>
              <a:rPr lang="en-US" sz="2400" dirty="0" smtClean="0"/>
              <a:t> </a:t>
            </a:r>
            <a:r>
              <a:rPr lang="en-US" sz="2400" dirty="0" err="1" smtClean="0"/>
              <a:t>ostomías</a:t>
            </a:r>
            <a:r>
              <a:rPr lang="en-US" sz="2400" dirty="0" smtClean="0"/>
              <a:t>. </a:t>
            </a:r>
          </a:p>
          <a:p>
            <a:r>
              <a:rPr lang="en-US" sz="2400" dirty="0" smtClean="0"/>
              <a:t>Los dos </a:t>
            </a:r>
            <a:r>
              <a:rPr lang="en-US" sz="2400" dirty="0" err="1" smtClean="0"/>
              <a:t>productos</a:t>
            </a:r>
            <a:r>
              <a:rPr lang="en-US" sz="2400" dirty="0" smtClean="0"/>
              <a:t> se </a:t>
            </a:r>
            <a:r>
              <a:rPr lang="en-US" sz="2400" dirty="0" err="1" smtClean="0"/>
              <a:t>presentan</a:t>
            </a:r>
            <a:r>
              <a:rPr lang="en-US" sz="2400" dirty="0" smtClean="0"/>
              <a:t> en </a:t>
            </a:r>
            <a:r>
              <a:rPr lang="en-US" sz="2400" dirty="0" err="1" smtClean="0"/>
              <a:t>Bolsas</a:t>
            </a:r>
            <a:r>
              <a:rPr lang="en-US" sz="2400" dirty="0" smtClean="0"/>
              <a:t> de 500 g y </a:t>
            </a:r>
            <a:r>
              <a:rPr lang="en-US" sz="2400" dirty="0" err="1" smtClean="0"/>
              <a:t>aportan</a:t>
            </a:r>
            <a:r>
              <a:rPr lang="en-US" sz="2400" dirty="0" smtClean="0"/>
              <a:t> 1,4 Kcal </a:t>
            </a:r>
            <a:r>
              <a:rPr lang="en-US" sz="2400" dirty="0" err="1" smtClean="0"/>
              <a:t>por</a:t>
            </a:r>
            <a:r>
              <a:rPr lang="en-US" sz="2400" dirty="0" smtClean="0"/>
              <a:t> ml, </a:t>
            </a:r>
            <a:r>
              <a:rPr lang="en-US" sz="2400" dirty="0" err="1" smtClean="0"/>
              <a:t>aprox</a:t>
            </a:r>
            <a:r>
              <a:rPr lang="en-US" sz="2400" dirty="0" smtClean="0"/>
              <a:t>. 25 Kcal </a:t>
            </a:r>
            <a:r>
              <a:rPr lang="en-US" sz="2400" dirty="0" err="1" smtClean="0"/>
              <a:t>por</a:t>
            </a:r>
            <a:r>
              <a:rPr lang="en-US" sz="2400" dirty="0" smtClean="0"/>
              <a:t> </a:t>
            </a:r>
            <a:r>
              <a:rPr lang="en-US" sz="2400" dirty="0" err="1" smtClean="0"/>
              <a:t>onza</a:t>
            </a:r>
            <a:endParaRPr lang="en-US" sz="2400" dirty="0" smtClean="0"/>
          </a:p>
          <a:p>
            <a:r>
              <a:rPr lang="en-US" sz="2400" dirty="0" smtClean="0"/>
              <a:t> </a:t>
            </a:r>
            <a:r>
              <a:rPr lang="en-US" sz="2400" dirty="0" err="1" smtClean="0"/>
              <a:t>Preparación</a:t>
            </a:r>
            <a:r>
              <a:rPr lang="en-US" sz="2400" dirty="0" smtClean="0"/>
              <a:t>:  </a:t>
            </a:r>
            <a:r>
              <a:rPr lang="en-US" sz="2400" dirty="0" err="1" smtClean="0"/>
              <a:t>disolver</a:t>
            </a:r>
            <a:r>
              <a:rPr lang="en-US" sz="2400" dirty="0" smtClean="0"/>
              <a:t> 300 g de </a:t>
            </a:r>
            <a:r>
              <a:rPr lang="en-US" sz="2400" dirty="0" err="1" smtClean="0"/>
              <a:t>polvo</a:t>
            </a:r>
            <a:r>
              <a:rPr lang="en-US" sz="2400" dirty="0" smtClean="0"/>
              <a:t> en 1 </a:t>
            </a:r>
            <a:r>
              <a:rPr lang="en-US" sz="2400" dirty="0" err="1" smtClean="0"/>
              <a:t>litro</a:t>
            </a:r>
            <a:r>
              <a:rPr lang="en-US" sz="2400" dirty="0" smtClean="0"/>
              <a:t> de </a:t>
            </a:r>
            <a:r>
              <a:rPr lang="en-US" sz="2400" dirty="0" err="1" smtClean="0"/>
              <a:t>agua</a:t>
            </a:r>
            <a:r>
              <a:rPr lang="en-US" sz="2400" dirty="0" smtClean="0"/>
              <a:t>, </a:t>
            </a:r>
            <a:r>
              <a:rPr lang="en-US" sz="2400" dirty="0" err="1" smtClean="0"/>
              <a:t>agitar</a:t>
            </a:r>
            <a:r>
              <a:rPr lang="en-US" sz="2400" dirty="0" smtClean="0"/>
              <a:t> o </a:t>
            </a:r>
            <a:r>
              <a:rPr lang="en-US" sz="2400" dirty="0" err="1" smtClean="0"/>
              <a:t>mezclar</a:t>
            </a:r>
            <a:r>
              <a:rPr lang="en-US" sz="2400" dirty="0" smtClean="0"/>
              <a:t> en </a:t>
            </a:r>
            <a:r>
              <a:rPr lang="en-US" sz="2400" dirty="0" err="1" smtClean="0"/>
              <a:t>batidora</a:t>
            </a:r>
            <a:r>
              <a:rPr lang="en-US" sz="2400" dirty="0" smtClean="0"/>
              <a:t>. </a:t>
            </a:r>
          </a:p>
          <a:p>
            <a:pPr>
              <a:buNone/>
            </a:pPr>
            <a:endParaRPr lang="es-ES_tradnl" sz="2400" dirty="0"/>
          </a:p>
        </p:txBody>
      </p:sp>
    </p:spTree>
    <p:extLst>
      <p:ext uri="{BB962C8B-B14F-4D97-AF65-F5344CB8AC3E}">
        <p14:creationId xmlns:p14="http://schemas.microsoft.com/office/powerpoint/2010/main" val="361879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000239"/>
            <a:ext cx="8229600" cy="1714513"/>
          </a:xfrm>
          <a:solidFill>
            <a:schemeClr val="tx2">
              <a:lumMod val="20000"/>
              <a:lumOff val="80000"/>
            </a:schemeClr>
          </a:solidFill>
          <a:ln w="57150">
            <a:solidFill>
              <a:schemeClr val="tx1"/>
            </a:solidFill>
          </a:ln>
        </p:spPr>
        <p:txBody>
          <a:bodyPr/>
          <a:lstStyle/>
          <a:p>
            <a:pPr>
              <a:buNone/>
            </a:pPr>
            <a:r>
              <a:rPr lang="en-US" dirty="0" smtClean="0"/>
              <a:t>            </a:t>
            </a:r>
          </a:p>
          <a:p>
            <a:pPr>
              <a:buNone/>
            </a:pPr>
            <a:r>
              <a:rPr lang="en-US" dirty="0" smtClean="0"/>
              <a:t>            </a:t>
            </a:r>
            <a:r>
              <a:rPr lang="en-US" dirty="0" err="1" smtClean="0"/>
              <a:t>Nutrientes</a:t>
            </a:r>
            <a:r>
              <a:rPr lang="en-US" dirty="0" smtClean="0"/>
              <a:t> </a:t>
            </a:r>
            <a:r>
              <a:rPr lang="en-US" dirty="0" err="1" smtClean="0"/>
              <a:t>enterales</a:t>
            </a:r>
            <a:r>
              <a:rPr lang="en-US" dirty="0" smtClean="0"/>
              <a:t> </a:t>
            </a:r>
            <a:r>
              <a:rPr lang="en-US" dirty="0" err="1" smtClean="0"/>
              <a:t>importados</a:t>
            </a:r>
            <a:r>
              <a:rPr lang="en-US" dirty="0" smtClean="0"/>
              <a:t> </a:t>
            </a:r>
            <a:endParaRPr lang="es-ES_tradnl" dirty="0"/>
          </a:p>
        </p:txBody>
      </p:sp>
    </p:spTree>
    <p:extLst>
      <p:ext uri="{BB962C8B-B14F-4D97-AF65-F5344CB8AC3E}">
        <p14:creationId xmlns:p14="http://schemas.microsoft.com/office/powerpoint/2010/main" val="4819135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85750"/>
            <a:ext cx="8229600" cy="6072208"/>
          </a:xfrm>
          <a:solidFill>
            <a:schemeClr val="tx2">
              <a:lumMod val="20000"/>
              <a:lumOff val="80000"/>
            </a:schemeClr>
          </a:solidFill>
          <a:ln w="57150">
            <a:solidFill>
              <a:schemeClr val="tx1"/>
            </a:solidFill>
          </a:ln>
        </p:spPr>
        <p:txBody>
          <a:bodyPr rtlCol="0">
            <a:normAutofit/>
          </a:bodyPr>
          <a:lstStyle/>
          <a:p>
            <a:pPr eaLnBrk="1" fontAlgn="auto" hangingPunct="1">
              <a:spcAft>
                <a:spcPts val="0"/>
              </a:spcAft>
              <a:buFont typeface="Arial" pitchFamily="34" charset="0"/>
              <a:buNone/>
              <a:defRPr/>
            </a:pPr>
            <a:r>
              <a:rPr lang="en-US" dirty="0" smtClean="0"/>
              <a:t>         </a:t>
            </a:r>
            <a:endParaRPr lang="en-US" sz="3500" b="1" dirty="0" smtClean="0">
              <a:latin typeface="Comic Sans MS" pitchFamily="66" charset="0"/>
            </a:endParaRPr>
          </a:p>
          <a:p>
            <a:pPr eaLnBrk="1" fontAlgn="auto" hangingPunct="1">
              <a:spcAft>
                <a:spcPts val="0"/>
              </a:spcAft>
              <a:buFont typeface="Arial" pitchFamily="34" charset="0"/>
              <a:buNone/>
              <a:defRPr/>
            </a:pPr>
            <a:r>
              <a:rPr lang="en-US" sz="2800" b="1" dirty="0" smtClean="0">
                <a:latin typeface="Arial" pitchFamily="34" charset="0"/>
                <a:cs typeface="Arial" pitchFamily="34" charset="0"/>
              </a:rPr>
              <a:t>NEOCATE: </a:t>
            </a:r>
            <a:r>
              <a:rPr lang="es-ES_tradnl" sz="2200" dirty="0" smtClean="0">
                <a:latin typeface="Arial" pitchFamily="34" charset="0"/>
                <a:cs typeface="Arial" pitchFamily="34" charset="0"/>
              </a:rPr>
              <a:t>Fórmula infantil elemental en polvo, </a:t>
            </a:r>
            <a:r>
              <a:rPr lang="es-ES_tradnl" sz="2200" dirty="0" err="1" smtClean="0">
                <a:latin typeface="Arial" pitchFamily="34" charset="0"/>
                <a:cs typeface="Arial" pitchFamily="34" charset="0"/>
              </a:rPr>
              <a:t>hipoalergénica</a:t>
            </a:r>
            <a:r>
              <a:rPr lang="es-ES_tradnl" sz="2200" dirty="0" smtClean="0">
                <a:latin typeface="Arial" pitchFamily="34" charset="0"/>
                <a:cs typeface="Arial" pitchFamily="34" charset="0"/>
              </a:rPr>
              <a:t> y nutricionalmente completa basada en aminoácidos libres (100%)</a:t>
            </a:r>
          </a:p>
          <a:p>
            <a:pPr eaLnBrk="1" fontAlgn="auto" hangingPunct="1">
              <a:spcAft>
                <a:spcPts val="0"/>
              </a:spcAft>
              <a:buFont typeface="Arial" pitchFamily="34" charset="0"/>
              <a:buNone/>
              <a:defRPr/>
            </a:pPr>
            <a:r>
              <a:rPr lang="es-ES_tradnl" sz="2200" dirty="0" smtClean="0">
                <a:latin typeface="Arial" pitchFamily="34" charset="0"/>
                <a:cs typeface="Arial" pitchFamily="34" charset="0"/>
              </a:rPr>
              <a:t>  </a:t>
            </a:r>
          </a:p>
          <a:p>
            <a:pPr eaLnBrk="1" fontAlgn="auto" hangingPunct="1">
              <a:spcAft>
                <a:spcPts val="0"/>
              </a:spcAft>
              <a:buFont typeface="Arial" pitchFamily="34" charset="0"/>
              <a:buNone/>
              <a:defRPr/>
            </a:pPr>
            <a:r>
              <a:rPr lang="en-US" sz="2400" b="1" dirty="0" err="1" smtClean="0">
                <a:latin typeface="Arial" pitchFamily="34" charset="0"/>
                <a:cs typeface="Arial" pitchFamily="34" charset="0"/>
              </a:rPr>
              <a:t>Indicaciones</a:t>
            </a:r>
            <a:r>
              <a:rPr lang="en-US" sz="2400" b="1" dirty="0" smtClean="0">
                <a:latin typeface="Arial" pitchFamily="34" charset="0"/>
                <a:cs typeface="Arial" pitchFamily="34" charset="0"/>
              </a:rPr>
              <a:t>:</a:t>
            </a:r>
          </a:p>
          <a:p>
            <a:pPr eaLnBrk="1" fontAlgn="auto" hangingPunct="1">
              <a:spcAft>
                <a:spcPts val="0"/>
              </a:spcAft>
              <a:buFont typeface="Arial" pitchFamily="34" charset="0"/>
              <a:buNone/>
              <a:defRPr/>
            </a:pPr>
            <a:endParaRPr lang="en-US" sz="2400" b="1" dirty="0" smtClean="0">
              <a:latin typeface="Comic Sans MS" pitchFamily="66" charset="0"/>
            </a:endParaRPr>
          </a:p>
          <a:p>
            <a:pPr eaLnBrk="1" fontAlgn="auto" hangingPunct="1">
              <a:spcAft>
                <a:spcPts val="0"/>
              </a:spcAft>
              <a:buFont typeface="Arial" pitchFamily="34" charset="0"/>
              <a:buNone/>
              <a:defRPr/>
            </a:pPr>
            <a:r>
              <a:rPr lang="en-US" sz="2000" dirty="0" err="1" smtClean="0">
                <a:latin typeface="Arial" pitchFamily="34" charset="0"/>
                <a:cs typeface="Arial" pitchFamily="34" charset="0"/>
              </a:rPr>
              <a:t>Remite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rápidamente</a:t>
            </a:r>
            <a:r>
              <a:rPr lang="en-US" sz="2000" dirty="0" smtClean="0">
                <a:latin typeface="Arial" pitchFamily="34" charset="0"/>
                <a:cs typeface="Arial" pitchFamily="34" charset="0"/>
              </a:rPr>
              <a:t> los </a:t>
            </a:r>
            <a:r>
              <a:rPr lang="en-US" sz="2000" dirty="0" err="1" smtClean="0">
                <a:latin typeface="Arial" pitchFamily="34" charset="0"/>
                <a:cs typeface="Arial" pitchFamily="34" charset="0"/>
              </a:rPr>
              <a:t>síntomas</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persistentes</a:t>
            </a:r>
            <a:r>
              <a:rPr lang="en-US" sz="2000" dirty="0" smtClean="0">
                <a:latin typeface="Arial" pitchFamily="34" charset="0"/>
                <a:cs typeface="Arial" pitchFamily="34" charset="0"/>
              </a:rPr>
              <a:t> y </a:t>
            </a:r>
            <a:r>
              <a:rPr lang="en-US" sz="2000" dirty="0" err="1" smtClean="0">
                <a:latin typeface="Arial" pitchFamily="34" charset="0"/>
                <a:cs typeface="Arial" pitchFamily="34" charset="0"/>
              </a:rPr>
              <a:t>severos</a:t>
            </a:r>
            <a:r>
              <a:rPr lang="en-US" sz="2000" dirty="0" smtClean="0">
                <a:latin typeface="Arial" pitchFamily="34" charset="0"/>
                <a:cs typeface="Arial" pitchFamily="34" charset="0"/>
              </a:rPr>
              <a:t> de: </a:t>
            </a:r>
            <a:r>
              <a:rPr lang="en-US" sz="2000" dirty="0" err="1" smtClean="0">
                <a:latin typeface="Arial" pitchFamily="34" charset="0"/>
                <a:cs typeface="Arial" pitchFamily="34" charset="0"/>
              </a:rPr>
              <a:t>alergia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alimentaria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gastrointestinales</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dermatológicos</a:t>
            </a:r>
            <a:r>
              <a:rPr lang="en-US" sz="2000" dirty="0" smtClean="0">
                <a:latin typeface="Arial" pitchFamily="34" charset="0"/>
                <a:cs typeface="Arial" pitchFamily="34" charset="0"/>
              </a:rPr>
              <a:t>, etc.), </a:t>
            </a:r>
            <a:r>
              <a:rPr lang="en-US" sz="2000" dirty="0" err="1" smtClean="0">
                <a:latin typeface="Arial" pitchFamily="34" charset="0"/>
                <a:cs typeface="Arial" pitchFamily="34" charset="0"/>
              </a:rPr>
              <a:t>intolerancia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múltiple</a:t>
            </a:r>
            <a:r>
              <a:rPr lang="en-US" sz="2000" dirty="0" smtClean="0">
                <a:latin typeface="Arial" pitchFamily="34" charset="0"/>
                <a:cs typeface="Arial" pitchFamily="34" charset="0"/>
              </a:rPr>
              <a:t> a </a:t>
            </a:r>
            <a:r>
              <a:rPr lang="en-US" sz="2000" dirty="0" err="1" smtClean="0">
                <a:latin typeface="Arial" pitchFamily="34" charset="0"/>
                <a:cs typeface="Arial" pitchFamily="34" charset="0"/>
              </a:rPr>
              <a:t>proteínas</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alimentarias</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alergia</a:t>
            </a:r>
            <a:r>
              <a:rPr lang="en-US" sz="2000" dirty="0" smtClean="0">
                <a:latin typeface="Arial" pitchFamily="34" charset="0"/>
                <a:cs typeface="Arial" pitchFamily="34" charset="0"/>
              </a:rPr>
              <a:t> a </a:t>
            </a:r>
            <a:r>
              <a:rPr lang="en-US" sz="2000" dirty="0" err="1" smtClean="0">
                <a:latin typeface="Arial" pitchFamily="34" charset="0"/>
                <a:cs typeface="Arial" pitchFamily="34" charset="0"/>
              </a:rPr>
              <a:t>fórmulas</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extensamente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hidrolizadas</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alergia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alimentaria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durante</a:t>
            </a:r>
            <a:r>
              <a:rPr lang="en-US" sz="2000" dirty="0" smtClean="0">
                <a:latin typeface="Arial" pitchFamily="34" charset="0"/>
                <a:cs typeface="Arial" pitchFamily="34" charset="0"/>
              </a:rPr>
              <a:t> la </a:t>
            </a:r>
            <a:r>
              <a:rPr lang="en-US" sz="2000" dirty="0" err="1" smtClean="0">
                <a:latin typeface="Arial" pitchFamily="34" charset="0"/>
                <a:cs typeface="Arial" pitchFamily="34" charset="0"/>
              </a:rPr>
              <a:t>lactancia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materna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reflujo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gastroesofágico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resistente</a:t>
            </a:r>
            <a:r>
              <a:rPr lang="en-US" sz="2000" dirty="0" smtClean="0">
                <a:latin typeface="Arial" pitchFamily="34" charset="0"/>
                <a:cs typeface="Arial" pitchFamily="34" charset="0"/>
              </a:rPr>
              <a:t> a la terapia habitual, colitis </a:t>
            </a:r>
            <a:r>
              <a:rPr lang="en-US" sz="2000" dirty="0" err="1" smtClean="0">
                <a:latin typeface="Arial" pitchFamily="34" charset="0"/>
                <a:cs typeface="Arial" pitchFamily="34" charset="0"/>
              </a:rPr>
              <a:t>alérgica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cólico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asociado</a:t>
            </a:r>
            <a:r>
              <a:rPr lang="en-US" sz="2000" dirty="0" smtClean="0">
                <a:latin typeface="Arial" pitchFamily="34" charset="0"/>
                <a:cs typeface="Arial" pitchFamily="34" charset="0"/>
              </a:rPr>
              <a:t>  a </a:t>
            </a:r>
            <a:r>
              <a:rPr lang="en-US" sz="2000" dirty="0" err="1" smtClean="0">
                <a:latin typeface="Arial" pitchFamily="34" charset="0"/>
                <a:cs typeface="Arial" pitchFamily="34" charset="0"/>
              </a:rPr>
              <a:t>alergia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intolerancia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alimentaria</a:t>
            </a:r>
            <a:endParaRPr lang="en-US" sz="2000" dirty="0" smtClean="0">
              <a:latin typeface="Arial" pitchFamily="34" charset="0"/>
              <a:cs typeface="Arial" pitchFamily="34" charset="0"/>
            </a:endParaRPr>
          </a:p>
          <a:p>
            <a:pPr eaLnBrk="1" fontAlgn="auto" hangingPunct="1">
              <a:spcAft>
                <a:spcPts val="0"/>
              </a:spcAft>
              <a:buFont typeface="Arial" pitchFamily="34" charset="0"/>
              <a:buNone/>
              <a:defRPr/>
            </a:pPr>
            <a:r>
              <a:rPr lang="en-US" sz="2000" dirty="0" err="1" smtClean="0">
                <a:latin typeface="Arial" pitchFamily="34" charset="0"/>
                <a:cs typeface="Arial" pitchFamily="34" charset="0"/>
              </a:rPr>
              <a:t>Desnutrición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severa</a:t>
            </a:r>
            <a:r>
              <a:rPr lang="en-US" sz="2000" dirty="0" smtClean="0">
                <a:latin typeface="Arial" pitchFamily="34" charset="0"/>
                <a:cs typeface="Arial" pitchFamily="34" charset="0"/>
              </a:rPr>
              <a:t>, SMA intestinal, SIC, </a:t>
            </a:r>
            <a:r>
              <a:rPr lang="en-US" sz="2000" dirty="0" err="1" smtClean="0">
                <a:latin typeface="Arial" pitchFamily="34" charset="0"/>
                <a:cs typeface="Arial" pitchFamily="34" charset="0"/>
              </a:rPr>
              <a:t>transición</a:t>
            </a:r>
            <a:r>
              <a:rPr lang="en-US" sz="2000" dirty="0" smtClean="0">
                <a:latin typeface="Arial" pitchFamily="34" charset="0"/>
                <a:cs typeface="Arial" pitchFamily="34" charset="0"/>
              </a:rPr>
              <a:t> de NP a NE.</a:t>
            </a:r>
          </a:p>
          <a:p>
            <a:pPr eaLnBrk="1" fontAlgn="auto" hangingPunct="1">
              <a:spcAft>
                <a:spcPts val="0"/>
              </a:spcAft>
              <a:buFont typeface="Arial" pitchFamily="34" charset="0"/>
              <a:buNone/>
              <a:defRPr/>
            </a:pPr>
            <a:endParaRPr lang="en-US" sz="2000" dirty="0" smtClean="0">
              <a:latin typeface="Comic Sans MS" pitchFamily="66" charset="0"/>
            </a:endParaRPr>
          </a:p>
        </p:txBody>
      </p:sp>
    </p:spTree>
    <p:extLst>
      <p:ext uri="{BB962C8B-B14F-4D97-AF65-F5344CB8AC3E}">
        <p14:creationId xmlns:p14="http://schemas.microsoft.com/office/powerpoint/2010/main" val="17966287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57232"/>
            <a:ext cx="8229600" cy="5572164"/>
          </a:xfrm>
          <a:solidFill>
            <a:schemeClr val="tx2">
              <a:lumMod val="20000"/>
              <a:lumOff val="80000"/>
            </a:schemeClr>
          </a:solidFill>
          <a:ln w="38100">
            <a:solidFill>
              <a:schemeClr val="tx1"/>
            </a:solidFill>
          </a:ln>
        </p:spPr>
        <p:txBody>
          <a:bodyPr>
            <a:normAutofit fontScale="85000" lnSpcReduction="20000"/>
          </a:bodyPr>
          <a:lstStyle/>
          <a:p>
            <a:pPr>
              <a:buNone/>
              <a:defRPr/>
            </a:pPr>
            <a:r>
              <a:rPr lang="en-US" sz="2800" dirty="0" err="1" smtClean="0">
                <a:latin typeface="Comic Sans MS" pitchFamily="66" charset="0"/>
              </a:rPr>
              <a:t>Puede</a:t>
            </a:r>
            <a:r>
              <a:rPr lang="en-US" sz="2800" dirty="0" smtClean="0">
                <a:latin typeface="Comic Sans MS" pitchFamily="66" charset="0"/>
              </a:rPr>
              <a:t> </a:t>
            </a:r>
            <a:r>
              <a:rPr lang="en-US" sz="2800" dirty="0" err="1" smtClean="0">
                <a:latin typeface="Comic Sans MS" pitchFamily="66" charset="0"/>
              </a:rPr>
              <a:t>recuperar</a:t>
            </a:r>
            <a:r>
              <a:rPr lang="en-US" sz="2800" dirty="0" smtClean="0">
                <a:latin typeface="Comic Sans MS" pitchFamily="66" charset="0"/>
              </a:rPr>
              <a:t> el normal </a:t>
            </a:r>
            <a:r>
              <a:rPr lang="en-US" sz="2800" dirty="0" err="1" smtClean="0">
                <a:latin typeface="Comic Sans MS" pitchFamily="66" charset="0"/>
              </a:rPr>
              <a:t>crecimiento</a:t>
            </a:r>
            <a:r>
              <a:rPr lang="en-US" sz="2800" dirty="0" smtClean="0">
                <a:latin typeface="Comic Sans MS" pitchFamily="66" charset="0"/>
              </a:rPr>
              <a:t> y </a:t>
            </a:r>
            <a:r>
              <a:rPr lang="en-US" sz="2800" dirty="0" err="1" smtClean="0">
                <a:latin typeface="Comic Sans MS" pitchFamily="66" charset="0"/>
              </a:rPr>
              <a:t>desarrollo</a:t>
            </a:r>
            <a:endParaRPr lang="en-US" sz="2800" dirty="0" smtClean="0">
              <a:latin typeface="Comic Sans MS" pitchFamily="66" charset="0"/>
            </a:endParaRPr>
          </a:p>
          <a:p>
            <a:pPr>
              <a:buNone/>
              <a:defRPr/>
            </a:pPr>
            <a:r>
              <a:rPr lang="en-US" sz="2800" dirty="0" err="1" smtClean="0">
                <a:latin typeface="Comic Sans MS" pitchFamily="66" charset="0"/>
              </a:rPr>
              <a:t>Excelente</a:t>
            </a:r>
            <a:r>
              <a:rPr lang="en-US" sz="2800" dirty="0" smtClean="0">
                <a:latin typeface="Comic Sans MS" pitchFamily="66" charset="0"/>
              </a:rPr>
              <a:t> </a:t>
            </a:r>
            <a:r>
              <a:rPr lang="en-US" sz="2800" dirty="0" err="1" smtClean="0">
                <a:latin typeface="Comic Sans MS" pitchFamily="66" charset="0"/>
              </a:rPr>
              <a:t>aceptación</a:t>
            </a:r>
            <a:r>
              <a:rPr lang="en-US" sz="2800" dirty="0" smtClean="0">
                <a:latin typeface="Comic Sans MS" pitchFamily="66" charset="0"/>
              </a:rPr>
              <a:t> </a:t>
            </a:r>
            <a:r>
              <a:rPr lang="en-US" sz="2800" dirty="0" err="1" smtClean="0">
                <a:latin typeface="Comic Sans MS" pitchFamily="66" charset="0"/>
              </a:rPr>
              <a:t>por</a:t>
            </a:r>
            <a:r>
              <a:rPr lang="en-US" sz="2800" dirty="0" smtClean="0">
                <a:latin typeface="Comic Sans MS" pitchFamily="66" charset="0"/>
              </a:rPr>
              <a:t> el </a:t>
            </a:r>
            <a:r>
              <a:rPr lang="en-US" sz="2800" dirty="0" err="1" smtClean="0">
                <a:latin typeface="Comic Sans MS" pitchFamily="66" charset="0"/>
              </a:rPr>
              <a:t>paciente</a:t>
            </a:r>
            <a:endParaRPr lang="en-US" sz="2800" dirty="0" smtClean="0">
              <a:latin typeface="Comic Sans MS" pitchFamily="66" charset="0"/>
            </a:endParaRPr>
          </a:p>
          <a:p>
            <a:pPr>
              <a:buNone/>
              <a:defRPr/>
            </a:pPr>
            <a:r>
              <a:rPr lang="en-US" sz="2800" u="sng" dirty="0" err="1" smtClean="0">
                <a:latin typeface="Comic Sans MS" pitchFamily="66" charset="0"/>
              </a:rPr>
              <a:t>Presentación</a:t>
            </a:r>
            <a:r>
              <a:rPr lang="en-US" sz="2800" dirty="0" smtClean="0">
                <a:latin typeface="Comic Sans MS" pitchFamily="66" charset="0"/>
              </a:rPr>
              <a:t>: </a:t>
            </a:r>
            <a:r>
              <a:rPr lang="en-US" sz="2800" dirty="0" err="1" smtClean="0">
                <a:latin typeface="Comic Sans MS" pitchFamily="66" charset="0"/>
              </a:rPr>
              <a:t>fórmula</a:t>
            </a:r>
            <a:r>
              <a:rPr lang="en-US" sz="2800" dirty="0" smtClean="0">
                <a:latin typeface="Comic Sans MS" pitchFamily="66" charset="0"/>
              </a:rPr>
              <a:t> </a:t>
            </a:r>
            <a:r>
              <a:rPr lang="en-US" sz="2800" dirty="0" err="1" smtClean="0">
                <a:latin typeface="Comic Sans MS" pitchFamily="66" charset="0"/>
              </a:rPr>
              <a:t>para</a:t>
            </a:r>
            <a:r>
              <a:rPr lang="en-US" sz="2800" dirty="0" smtClean="0">
                <a:latin typeface="Comic Sans MS" pitchFamily="66" charset="0"/>
              </a:rPr>
              <a:t> </a:t>
            </a:r>
            <a:r>
              <a:rPr lang="en-US" sz="2800" dirty="0" err="1" smtClean="0">
                <a:latin typeface="Comic Sans MS" pitchFamily="66" charset="0"/>
              </a:rPr>
              <a:t>lactantes</a:t>
            </a:r>
            <a:r>
              <a:rPr lang="en-US" sz="2800" dirty="0" smtClean="0">
                <a:latin typeface="Comic Sans MS" pitchFamily="66" charset="0"/>
              </a:rPr>
              <a:t> de 0 a 12 </a:t>
            </a:r>
            <a:r>
              <a:rPr lang="en-US" sz="2800" dirty="0" err="1" smtClean="0">
                <a:latin typeface="Comic Sans MS" pitchFamily="66" charset="0"/>
              </a:rPr>
              <a:t>meses</a:t>
            </a:r>
            <a:r>
              <a:rPr lang="en-US" sz="2800" dirty="0" smtClean="0">
                <a:latin typeface="Comic Sans MS" pitchFamily="66" charset="0"/>
              </a:rPr>
              <a:t> (</a:t>
            </a:r>
            <a:r>
              <a:rPr lang="en-US" sz="2800" dirty="0" err="1" smtClean="0">
                <a:latin typeface="Comic Sans MS" pitchFamily="66" charset="0"/>
              </a:rPr>
              <a:t>Neocate</a:t>
            </a:r>
            <a:r>
              <a:rPr lang="en-US" sz="2800" dirty="0" smtClean="0">
                <a:latin typeface="Comic Sans MS" pitchFamily="66" charset="0"/>
              </a:rPr>
              <a:t>)</a:t>
            </a:r>
          </a:p>
          <a:p>
            <a:pPr>
              <a:buNone/>
              <a:defRPr/>
            </a:pPr>
            <a:r>
              <a:rPr lang="en-US" sz="2800" dirty="0" smtClean="0">
                <a:latin typeface="Comic Sans MS" pitchFamily="66" charset="0"/>
              </a:rPr>
              <a:t>                      </a:t>
            </a:r>
            <a:r>
              <a:rPr lang="en-US" sz="2800" dirty="0" err="1" smtClean="0">
                <a:latin typeface="Comic Sans MS" pitchFamily="66" charset="0"/>
              </a:rPr>
              <a:t>fórmula</a:t>
            </a:r>
            <a:r>
              <a:rPr lang="en-US" sz="2800" dirty="0" smtClean="0">
                <a:latin typeface="Comic Sans MS" pitchFamily="66" charset="0"/>
              </a:rPr>
              <a:t> </a:t>
            </a:r>
            <a:r>
              <a:rPr lang="en-US" sz="2800" dirty="0" err="1" smtClean="0">
                <a:latin typeface="Comic Sans MS" pitchFamily="66" charset="0"/>
              </a:rPr>
              <a:t>pediátrica</a:t>
            </a:r>
            <a:r>
              <a:rPr lang="en-US" sz="2800" dirty="0" smtClean="0">
                <a:latin typeface="Comic Sans MS" pitchFamily="66" charset="0"/>
              </a:rPr>
              <a:t> </a:t>
            </a:r>
            <a:r>
              <a:rPr lang="en-US" sz="2800" dirty="0" err="1" smtClean="0">
                <a:latin typeface="Comic Sans MS" pitchFamily="66" charset="0"/>
              </a:rPr>
              <a:t>para</a:t>
            </a:r>
            <a:r>
              <a:rPr lang="en-US" sz="2800" dirty="0" smtClean="0">
                <a:latin typeface="Comic Sans MS" pitchFamily="66" charset="0"/>
              </a:rPr>
              <a:t> </a:t>
            </a:r>
            <a:r>
              <a:rPr lang="en-US" sz="2800" dirty="0" err="1" smtClean="0">
                <a:latin typeface="Comic Sans MS" pitchFamily="66" charset="0"/>
              </a:rPr>
              <a:t>niños</a:t>
            </a:r>
            <a:r>
              <a:rPr lang="en-US" sz="2800" dirty="0" smtClean="0">
                <a:latin typeface="Comic Sans MS" pitchFamily="66" charset="0"/>
              </a:rPr>
              <a:t> de 1 a 10 </a:t>
            </a:r>
            <a:r>
              <a:rPr lang="en-US" sz="2800" dirty="0" err="1" smtClean="0">
                <a:latin typeface="Comic Sans MS" pitchFamily="66" charset="0"/>
              </a:rPr>
              <a:t>años</a:t>
            </a:r>
            <a:r>
              <a:rPr lang="en-US" sz="2800" dirty="0" smtClean="0">
                <a:latin typeface="Comic Sans MS" pitchFamily="66" charset="0"/>
              </a:rPr>
              <a:t> (</a:t>
            </a:r>
            <a:r>
              <a:rPr lang="en-US" sz="2800" dirty="0" err="1" smtClean="0">
                <a:latin typeface="Comic Sans MS" pitchFamily="66" charset="0"/>
              </a:rPr>
              <a:t>Neocate</a:t>
            </a:r>
            <a:r>
              <a:rPr lang="en-US" sz="2800" dirty="0" smtClean="0">
                <a:latin typeface="Comic Sans MS" pitchFamily="66" charset="0"/>
              </a:rPr>
              <a:t> advance)</a:t>
            </a:r>
          </a:p>
          <a:p>
            <a:pPr>
              <a:buNone/>
              <a:defRPr/>
            </a:pPr>
            <a:r>
              <a:rPr lang="en-US" sz="2800" u="sng" dirty="0" err="1" smtClean="0">
                <a:latin typeface="Comic Sans MS" pitchFamily="66" charset="0"/>
              </a:rPr>
              <a:t>Densidad</a:t>
            </a:r>
            <a:r>
              <a:rPr lang="en-US" sz="2800" u="sng" dirty="0" smtClean="0">
                <a:latin typeface="Comic Sans MS" pitchFamily="66" charset="0"/>
              </a:rPr>
              <a:t> </a:t>
            </a:r>
            <a:r>
              <a:rPr lang="en-US" sz="2800" u="sng" dirty="0" err="1" smtClean="0">
                <a:latin typeface="Comic Sans MS" pitchFamily="66" charset="0"/>
              </a:rPr>
              <a:t>Calórica</a:t>
            </a:r>
            <a:r>
              <a:rPr lang="en-US" sz="2800" dirty="0" smtClean="0">
                <a:latin typeface="Comic Sans MS" pitchFamily="66" charset="0"/>
              </a:rPr>
              <a:t>:  </a:t>
            </a:r>
            <a:r>
              <a:rPr lang="en-US" sz="2800" dirty="0" err="1" smtClean="0">
                <a:latin typeface="Comic Sans MS" pitchFamily="66" charset="0"/>
              </a:rPr>
              <a:t>Neocate</a:t>
            </a:r>
            <a:r>
              <a:rPr lang="en-US" sz="2800" dirty="0" smtClean="0">
                <a:latin typeface="Comic Sans MS" pitchFamily="66" charset="0"/>
              </a:rPr>
              <a:t>: </a:t>
            </a:r>
            <a:r>
              <a:rPr lang="en-US" sz="2800" dirty="0" err="1" smtClean="0">
                <a:latin typeface="Comic Sans MS" pitchFamily="66" charset="0"/>
              </a:rPr>
              <a:t>por</a:t>
            </a:r>
            <a:r>
              <a:rPr lang="en-US" sz="2800" dirty="0" smtClean="0">
                <a:latin typeface="Comic Sans MS" pitchFamily="66" charset="0"/>
              </a:rPr>
              <a:t> 100 ml (15%)  = 71 kcal     22 kcal </a:t>
            </a:r>
            <a:r>
              <a:rPr lang="en-US" sz="2800" dirty="0" err="1" smtClean="0">
                <a:latin typeface="Comic Sans MS" pitchFamily="66" charset="0"/>
              </a:rPr>
              <a:t>por</a:t>
            </a:r>
            <a:r>
              <a:rPr lang="en-US" sz="2800" dirty="0" smtClean="0">
                <a:latin typeface="Comic Sans MS" pitchFamily="66" charset="0"/>
              </a:rPr>
              <a:t> </a:t>
            </a:r>
            <a:r>
              <a:rPr lang="en-US" sz="2800" dirty="0" err="1" smtClean="0">
                <a:latin typeface="Comic Sans MS" pitchFamily="66" charset="0"/>
              </a:rPr>
              <a:t>onza</a:t>
            </a:r>
            <a:endParaRPr lang="en-US" sz="2800" dirty="0" smtClean="0">
              <a:latin typeface="Comic Sans MS" pitchFamily="66" charset="0"/>
            </a:endParaRPr>
          </a:p>
          <a:p>
            <a:pPr>
              <a:buNone/>
              <a:defRPr/>
            </a:pPr>
            <a:r>
              <a:rPr lang="en-US" sz="2800" dirty="0" smtClean="0">
                <a:latin typeface="Comic Sans MS" pitchFamily="66" charset="0"/>
              </a:rPr>
              <a:t>                               </a:t>
            </a:r>
            <a:r>
              <a:rPr lang="en-US" sz="2800" dirty="0" err="1" smtClean="0">
                <a:latin typeface="Comic Sans MS" pitchFamily="66" charset="0"/>
              </a:rPr>
              <a:t>Necate</a:t>
            </a:r>
            <a:r>
              <a:rPr lang="en-US" sz="2800" dirty="0" smtClean="0">
                <a:latin typeface="Comic Sans MS" pitchFamily="66" charset="0"/>
              </a:rPr>
              <a:t> advance: </a:t>
            </a:r>
            <a:r>
              <a:rPr lang="en-US" sz="2800" dirty="0" err="1" smtClean="0">
                <a:latin typeface="Comic Sans MS" pitchFamily="66" charset="0"/>
              </a:rPr>
              <a:t>por</a:t>
            </a:r>
            <a:r>
              <a:rPr lang="en-US" sz="2800" dirty="0" smtClean="0">
                <a:latin typeface="Comic Sans MS" pitchFamily="66" charset="0"/>
              </a:rPr>
              <a:t> 100 ml (25%) = 100 kcal   30 Kcal </a:t>
            </a:r>
            <a:r>
              <a:rPr lang="en-US" sz="2800" dirty="0" err="1" smtClean="0">
                <a:latin typeface="Comic Sans MS" pitchFamily="66" charset="0"/>
              </a:rPr>
              <a:t>por</a:t>
            </a:r>
            <a:r>
              <a:rPr lang="en-US" sz="2800" dirty="0" smtClean="0">
                <a:latin typeface="Comic Sans MS" pitchFamily="66" charset="0"/>
              </a:rPr>
              <a:t> </a:t>
            </a:r>
            <a:r>
              <a:rPr lang="en-US" sz="2800" dirty="0" err="1" smtClean="0">
                <a:latin typeface="Comic Sans MS" pitchFamily="66" charset="0"/>
              </a:rPr>
              <a:t>onza</a:t>
            </a:r>
            <a:r>
              <a:rPr lang="en-US" sz="2800" dirty="0" smtClean="0">
                <a:latin typeface="Comic Sans MS" pitchFamily="66" charset="0"/>
              </a:rPr>
              <a:t> </a:t>
            </a:r>
          </a:p>
          <a:p>
            <a:pPr>
              <a:buNone/>
              <a:defRPr/>
            </a:pPr>
            <a:r>
              <a:rPr lang="en-US" sz="2800" dirty="0" err="1" smtClean="0">
                <a:latin typeface="Comic Sans MS" pitchFamily="66" charset="0"/>
              </a:rPr>
              <a:t>Preparar</a:t>
            </a:r>
            <a:r>
              <a:rPr lang="en-US" sz="2800" dirty="0" smtClean="0">
                <a:latin typeface="Comic Sans MS" pitchFamily="66" charset="0"/>
              </a:rPr>
              <a:t> </a:t>
            </a:r>
            <a:r>
              <a:rPr lang="en-US" sz="2800" dirty="0" err="1" smtClean="0">
                <a:latin typeface="Comic Sans MS" pitchFamily="66" charset="0"/>
              </a:rPr>
              <a:t>una</a:t>
            </a:r>
            <a:r>
              <a:rPr lang="en-US" sz="2800" dirty="0" smtClean="0">
                <a:latin typeface="Comic Sans MS" pitchFamily="66" charset="0"/>
              </a:rPr>
              <a:t> </a:t>
            </a:r>
            <a:r>
              <a:rPr lang="en-US" sz="2800" dirty="0" err="1" smtClean="0">
                <a:latin typeface="Comic Sans MS" pitchFamily="66" charset="0"/>
              </a:rPr>
              <a:t>medida</a:t>
            </a:r>
            <a:r>
              <a:rPr lang="en-US" sz="2800" dirty="0" smtClean="0">
                <a:latin typeface="Comic Sans MS" pitchFamily="66" charset="0"/>
              </a:rPr>
              <a:t> </a:t>
            </a:r>
            <a:r>
              <a:rPr lang="en-US" sz="2800" dirty="0" err="1" smtClean="0">
                <a:latin typeface="Comic Sans MS" pitchFamily="66" charset="0"/>
              </a:rPr>
              <a:t>por</a:t>
            </a:r>
            <a:r>
              <a:rPr lang="en-US" sz="2800" dirty="0" smtClean="0">
                <a:latin typeface="Comic Sans MS" pitchFamily="66" charset="0"/>
              </a:rPr>
              <a:t> </a:t>
            </a:r>
            <a:r>
              <a:rPr lang="en-US" sz="2800" dirty="0" err="1" smtClean="0">
                <a:latin typeface="Comic Sans MS" pitchFamily="66" charset="0"/>
              </a:rPr>
              <a:t>onza</a:t>
            </a:r>
            <a:r>
              <a:rPr lang="en-US" sz="2800" dirty="0" smtClean="0">
                <a:latin typeface="Comic Sans MS" pitchFamily="66" charset="0"/>
              </a:rPr>
              <a:t> . No </a:t>
            </a:r>
            <a:r>
              <a:rPr lang="en-US" sz="2800" dirty="0" err="1" smtClean="0">
                <a:latin typeface="Comic Sans MS" pitchFamily="66" charset="0"/>
              </a:rPr>
              <a:t>lleva</a:t>
            </a:r>
            <a:r>
              <a:rPr lang="en-US" sz="2800" dirty="0" smtClean="0">
                <a:latin typeface="Comic Sans MS" pitchFamily="66" charset="0"/>
              </a:rPr>
              <a:t> </a:t>
            </a:r>
            <a:r>
              <a:rPr lang="en-US" sz="2800" dirty="0" err="1" smtClean="0">
                <a:latin typeface="Comic Sans MS" pitchFamily="66" charset="0"/>
              </a:rPr>
              <a:t>azúcar</a:t>
            </a:r>
            <a:endParaRPr lang="en-US" sz="2800" dirty="0" smtClean="0">
              <a:latin typeface="Comic Sans MS" pitchFamily="66" charset="0"/>
            </a:endParaRPr>
          </a:p>
          <a:p>
            <a:pPr>
              <a:buNone/>
              <a:defRPr/>
            </a:pPr>
            <a:endParaRPr lang="en-US" sz="2800" dirty="0" smtClean="0">
              <a:latin typeface="Comic Sans MS" pitchFamily="66" charset="0"/>
            </a:endParaRPr>
          </a:p>
          <a:p>
            <a:pPr>
              <a:buNone/>
              <a:defRPr/>
            </a:pPr>
            <a:r>
              <a:rPr lang="en-US" sz="2800" u="sng" dirty="0" err="1" smtClean="0">
                <a:latin typeface="Comic Sans MS" pitchFamily="66" charset="0"/>
              </a:rPr>
              <a:t>Osmolaridad</a:t>
            </a:r>
            <a:r>
              <a:rPr lang="en-US" sz="2800" dirty="0" smtClean="0">
                <a:latin typeface="Comic Sans MS" pitchFamily="66" charset="0"/>
              </a:rPr>
              <a:t>: 360 </a:t>
            </a:r>
            <a:r>
              <a:rPr lang="en-US" sz="2800" dirty="0" err="1" smtClean="0">
                <a:latin typeface="Comic Sans MS" pitchFamily="66" charset="0"/>
              </a:rPr>
              <a:t>mOsm</a:t>
            </a:r>
            <a:r>
              <a:rPr lang="en-US" sz="2800" dirty="0" smtClean="0">
                <a:latin typeface="Comic Sans MS" pitchFamily="66" charset="0"/>
              </a:rPr>
              <a:t>/l</a:t>
            </a:r>
          </a:p>
          <a:p>
            <a:pPr>
              <a:buNone/>
              <a:defRPr/>
            </a:pPr>
            <a:endParaRPr lang="en-US" sz="2800" dirty="0" smtClean="0">
              <a:latin typeface="Comic Sans MS" pitchFamily="66" charset="0"/>
            </a:endParaRPr>
          </a:p>
          <a:p>
            <a:pPr>
              <a:buNone/>
              <a:defRPr/>
            </a:pPr>
            <a:r>
              <a:rPr lang="en-US" sz="2200" b="1" i="1" dirty="0" err="1" smtClean="0">
                <a:latin typeface="Comic Sans MS" pitchFamily="66" charset="0"/>
              </a:rPr>
              <a:t>Producto</a:t>
            </a:r>
            <a:r>
              <a:rPr lang="en-US" sz="2200" b="1" i="1" dirty="0" smtClean="0">
                <a:latin typeface="Comic Sans MS" pitchFamily="66" charset="0"/>
              </a:rPr>
              <a:t> de SHS International Ltd.  (UK)</a:t>
            </a:r>
            <a:r>
              <a:rPr lang="en-US" sz="2800" b="1" dirty="0" smtClean="0">
                <a:latin typeface="Comic Sans MS" pitchFamily="66" charset="0"/>
              </a:rPr>
              <a:t>.</a:t>
            </a:r>
          </a:p>
          <a:p>
            <a:pPr>
              <a:buNone/>
              <a:defRPr/>
            </a:pPr>
            <a:endParaRPr lang="es-ES_tradnl" dirty="0" smtClean="0">
              <a:latin typeface="Comic Sans MS" pitchFamily="66" charset="0"/>
            </a:endParaRPr>
          </a:p>
          <a:p>
            <a:endParaRPr lang="es-ES_tradnl" dirty="0"/>
          </a:p>
        </p:txBody>
      </p:sp>
    </p:spTree>
    <p:extLst>
      <p:ext uri="{BB962C8B-B14F-4D97-AF65-F5344CB8AC3E}">
        <p14:creationId xmlns:p14="http://schemas.microsoft.com/office/powerpoint/2010/main" val="5281309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2"/>
            <a:ext cx="8229600" cy="6072230"/>
          </a:xfrm>
          <a:solidFill>
            <a:schemeClr val="tx2">
              <a:lumMod val="20000"/>
              <a:lumOff val="80000"/>
            </a:schemeClr>
          </a:solidFill>
          <a:ln w="38100">
            <a:solidFill>
              <a:schemeClr val="tx1"/>
            </a:solidFill>
          </a:ln>
        </p:spPr>
        <p:txBody>
          <a:bodyPr rtlCol="0">
            <a:normAutofit fontScale="25000" lnSpcReduction="20000"/>
          </a:bodyPr>
          <a:lstStyle/>
          <a:p>
            <a:pPr eaLnBrk="1" fontAlgn="auto" hangingPunct="1">
              <a:spcAft>
                <a:spcPts val="0"/>
              </a:spcAft>
              <a:buFont typeface="Arial" pitchFamily="34" charset="0"/>
              <a:buNone/>
              <a:defRPr/>
            </a:pPr>
            <a:r>
              <a:rPr lang="en-US" dirty="0" smtClean="0"/>
              <a:t> </a:t>
            </a:r>
            <a:r>
              <a:rPr lang="en-US" b="1" dirty="0" smtClean="0">
                <a:latin typeface="Comic Sans MS" pitchFamily="66" charset="0"/>
              </a:rPr>
              <a:t> </a:t>
            </a:r>
          </a:p>
          <a:p>
            <a:pPr eaLnBrk="1" fontAlgn="auto" hangingPunct="1">
              <a:spcAft>
                <a:spcPts val="0"/>
              </a:spcAft>
              <a:buFont typeface="Arial" pitchFamily="34" charset="0"/>
              <a:buNone/>
              <a:defRPr/>
            </a:pPr>
            <a:r>
              <a:rPr lang="en-US" sz="7200" b="1" dirty="0" smtClean="0">
                <a:latin typeface="Arial" pitchFamily="34" charset="0"/>
                <a:cs typeface="Arial" pitchFamily="34" charset="0"/>
              </a:rPr>
              <a:t>INFATRIN</a:t>
            </a:r>
            <a:r>
              <a:rPr lang="en-US" sz="7200" b="1" u="sng" dirty="0" smtClean="0">
                <a:latin typeface="Arial" pitchFamily="34" charset="0"/>
                <a:cs typeface="Arial" pitchFamily="34" charset="0"/>
              </a:rPr>
              <a:t>I</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fórmula</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líquida</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hipercalórica</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diseñada</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para</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lactantes</a:t>
            </a:r>
            <a:r>
              <a:rPr lang="en-US" sz="7200" b="1" dirty="0" smtClean="0">
                <a:latin typeface="Arial" pitchFamily="34" charset="0"/>
                <a:cs typeface="Arial" pitchFamily="34" charset="0"/>
              </a:rPr>
              <a:t>,  con </a:t>
            </a:r>
            <a:r>
              <a:rPr lang="en-US" sz="7200" b="1" dirty="0" err="1" smtClean="0">
                <a:latin typeface="Arial" pitchFamily="34" charset="0"/>
                <a:cs typeface="Arial" pitchFamily="34" charset="0"/>
              </a:rPr>
              <a:t>adecuado</a:t>
            </a:r>
            <a:r>
              <a:rPr lang="en-US" sz="7200" b="1" dirty="0" smtClean="0">
                <a:latin typeface="Arial" pitchFamily="34" charset="0"/>
                <a:cs typeface="Arial" pitchFamily="34" charset="0"/>
              </a:rPr>
              <a:t> tenor de </a:t>
            </a:r>
            <a:r>
              <a:rPr lang="en-US" sz="7200" b="1" dirty="0" err="1" smtClean="0">
                <a:latin typeface="Arial" pitchFamily="34" charset="0"/>
                <a:cs typeface="Arial" pitchFamily="34" charset="0"/>
              </a:rPr>
              <a:t>proteínas</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lista</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para</a:t>
            </a:r>
            <a:r>
              <a:rPr lang="en-US" sz="7200" b="1" dirty="0" smtClean="0">
                <a:latin typeface="Arial" pitchFamily="34" charset="0"/>
                <a:cs typeface="Arial" pitchFamily="34" charset="0"/>
              </a:rPr>
              <a:t> el </a:t>
            </a:r>
            <a:r>
              <a:rPr lang="en-US" sz="7200" b="1" dirty="0" err="1" smtClean="0">
                <a:latin typeface="Arial" pitchFamily="34" charset="0"/>
                <a:cs typeface="Arial" pitchFamily="34" charset="0"/>
              </a:rPr>
              <a:t>consumo</a:t>
            </a:r>
            <a:r>
              <a:rPr lang="en-US" sz="7200" b="1" dirty="0" smtClean="0">
                <a:latin typeface="Arial" pitchFamily="34" charset="0"/>
                <a:cs typeface="Arial" pitchFamily="34" charset="0"/>
              </a:rPr>
              <a:t> y </a:t>
            </a:r>
            <a:r>
              <a:rPr lang="en-US" sz="7200" b="1" dirty="0" err="1" smtClean="0">
                <a:latin typeface="Arial" pitchFamily="34" charset="0"/>
                <a:cs typeface="Arial" pitchFamily="34" charset="0"/>
              </a:rPr>
              <a:t>nutricionalmente</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completa</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Puede</a:t>
            </a:r>
            <a:r>
              <a:rPr lang="en-US" sz="7200" b="1" dirty="0" smtClean="0">
                <a:latin typeface="Arial" pitchFamily="34" charset="0"/>
                <a:cs typeface="Arial" pitchFamily="34" charset="0"/>
              </a:rPr>
              <a:t> ser </a:t>
            </a:r>
            <a:r>
              <a:rPr lang="en-US" sz="7200" b="1" dirty="0" err="1" smtClean="0">
                <a:latin typeface="Arial" pitchFamily="34" charset="0"/>
                <a:cs typeface="Arial" pitchFamily="34" charset="0"/>
              </a:rPr>
              <a:t>utilizada</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por</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vía</a:t>
            </a:r>
            <a:r>
              <a:rPr lang="en-US" sz="7200" b="1" dirty="0" smtClean="0">
                <a:latin typeface="Arial" pitchFamily="34" charset="0"/>
                <a:cs typeface="Arial" pitchFamily="34" charset="0"/>
              </a:rPr>
              <a:t> oral o </a:t>
            </a:r>
            <a:r>
              <a:rPr lang="en-US" sz="7200" b="1" dirty="0" err="1" smtClean="0">
                <a:latin typeface="Arial" pitchFamily="34" charset="0"/>
                <a:cs typeface="Arial" pitchFamily="34" charset="0"/>
              </a:rPr>
              <a:t>enteral</a:t>
            </a:r>
            <a:r>
              <a:rPr lang="en-US" sz="7200" b="1" dirty="0" smtClean="0">
                <a:latin typeface="Arial" pitchFamily="34" charset="0"/>
                <a:cs typeface="Arial" pitchFamily="34" charset="0"/>
              </a:rPr>
              <a:t> (SNG u </a:t>
            </a:r>
            <a:r>
              <a:rPr lang="en-US" sz="7200" b="1" dirty="0" err="1" smtClean="0">
                <a:latin typeface="Arial" pitchFamily="34" charset="0"/>
                <a:cs typeface="Arial" pitchFamily="34" charset="0"/>
              </a:rPr>
              <a:t>ostomías</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Diseñada</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para</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lactantes</a:t>
            </a:r>
            <a:r>
              <a:rPr lang="en-US" sz="7200" b="1" dirty="0" smtClean="0">
                <a:latin typeface="Arial" pitchFamily="34" charset="0"/>
                <a:cs typeface="Arial" pitchFamily="34" charset="0"/>
              </a:rPr>
              <a:t> con </a:t>
            </a:r>
            <a:r>
              <a:rPr lang="en-US" sz="7200" b="1" dirty="0" err="1" smtClean="0">
                <a:latin typeface="Arial" pitchFamily="34" charset="0"/>
                <a:cs typeface="Arial" pitchFamily="34" charset="0"/>
              </a:rPr>
              <a:t>necesidades</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nutricionales</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aumentadas</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restricción</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hídrica</a:t>
            </a:r>
            <a:r>
              <a:rPr lang="en-US" sz="7200" b="1" dirty="0" smtClean="0">
                <a:latin typeface="Arial" pitchFamily="34" charset="0"/>
                <a:cs typeface="Arial" pitchFamily="34" charset="0"/>
              </a:rPr>
              <a:t> o </a:t>
            </a:r>
            <a:r>
              <a:rPr lang="en-US" sz="7200" b="1" dirty="0" err="1" smtClean="0">
                <a:latin typeface="Arial" pitchFamily="34" charset="0"/>
                <a:cs typeface="Arial" pitchFamily="34" charset="0"/>
              </a:rPr>
              <a:t>disminución</a:t>
            </a:r>
            <a:r>
              <a:rPr lang="en-US" sz="7200" b="1" dirty="0" smtClean="0">
                <a:latin typeface="Arial" pitchFamily="34" charset="0"/>
                <a:cs typeface="Arial" pitchFamily="34" charset="0"/>
              </a:rPr>
              <a:t> de la </a:t>
            </a:r>
            <a:r>
              <a:rPr lang="en-US" sz="7200" b="1" dirty="0" err="1" smtClean="0">
                <a:latin typeface="Arial" pitchFamily="34" charset="0"/>
                <a:cs typeface="Arial" pitchFamily="34" charset="0"/>
              </a:rPr>
              <a:t>ingesta</a:t>
            </a:r>
            <a:r>
              <a:rPr lang="en-US" sz="7200" b="1" dirty="0" smtClean="0">
                <a:latin typeface="Arial" pitchFamily="34" charset="0"/>
                <a:cs typeface="Arial" pitchFamily="34" charset="0"/>
              </a:rPr>
              <a:t> oral:</a:t>
            </a:r>
          </a:p>
          <a:p>
            <a:pPr algn="ctr" eaLnBrk="1" fontAlgn="auto" hangingPunct="1">
              <a:spcAft>
                <a:spcPts val="0"/>
              </a:spcAft>
              <a:buFontTx/>
              <a:buChar char="-"/>
              <a:defRPr/>
            </a:pPr>
            <a:r>
              <a:rPr lang="en-US" sz="7200" b="1" dirty="0" err="1" smtClean="0">
                <a:latin typeface="Arial" pitchFamily="34" charset="0"/>
                <a:cs typeface="Arial" pitchFamily="34" charset="0"/>
              </a:rPr>
              <a:t>Cardiopatías</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congénitas</a:t>
            </a:r>
            <a:endParaRPr lang="en-US" sz="7200" b="1" dirty="0" smtClean="0">
              <a:latin typeface="Arial" pitchFamily="34" charset="0"/>
              <a:cs typeface="Arial" pitchFamily="34" charset="0"/>
            </a:endParaRPr>
          </a:p>
          <a:p>
            <a:pPr algn="ctr" eaLnBrk="1" fontAlgn="auto" hangingPunct="1">
              <a:spcAft>
                <a:spcPts val="0"/>
              </a:spcAft>
              <a:buFontTx/>
              <a:buChar char="-"/>
              <a:defRPr/>
            </a:pPr>
            <a:r>
              <a:rPr lang="en-US" sz="7200" b="1" dirty="0" err="1" smtClean="0">
                <a:latin typeface="Arial" pitchFamily="34" charset="0"/>
                <a:cs typeface="Arial" pitchFamily="34" charset="0"/>
              </a:rPr>
              <a:t>Displasia</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broncopulmonar</a:t>
            </a:r>
            <a:endParaRPr lang="en-US" sz="7200" b="1" dirty="0" smtClean="0">
              <a:latin typeface="Arial" pitchFamily="34" charset="0"/>
              <a:cs typeface="Arial" pitchFamily="34" charset="0"/>
            </a:endParaRPr>
          </a:p>
          <a:p>
            <a:pPr algn="ctr" eaLnBrk="1" fontAlgn="auto" hangingPunct="1">
              <a:spcAft>
                <a:spcPts val="0"/>
              </a:spcAft>
              <a:buFontTx/>
              <a:buChar char="-"/>
              <a:defRPr/>
            </a:pPr>
            <a:r>
              <a:rPr lang="en-US" sz="9600" b="1" dirty="0" smtClean="0">
                <a:latin typeface="Arial" pitchFamily="34" charset="0"/>
                <a:cs typeface="Arial" pitchFamily="34" charset="0"/>
              </a:rPr>
              <a:t>Fibrosis </a:t>
            </a:r>
            <a:r>
              <a:rPr lang="en-US" sz="9600" b="1" dirty="0" err="1" smtClean="0">
                <a:latin typeface="Arial" pitchFamily="34" charset="0"/>
                <a:cs typeface="Arial" pitchFamily="34" charset="0"/>
              </a:rPr>
              <a:t>Quística</a:t>
            </a:r>
            <a:endParaRPr lang="en-US" sz="9600" b="1" dirty="0" smtClean="0">
              <a:latin typeface="Arial" pitchFamily="34" charset="0"/>
              <a:cs typeface="Arial" pitchFamily="34" charset="0"/>
            </a:endParaRPr>
          </a:p>
          <a:p>
            <a:pPr algn="ctr" eaLnBrk="1" fontAlgn="auto" hangingPunct="1">
              <a:spcAft>
                <a:spcPts val="0"/>
              </a:spcAft>
              <a:buFontTx/>
              <a:buChar char="-"/>
              <a:defRPr/>
            </a:pPr>
            <a:r>
              <a:rPr lang="en-US" sz="7200" b="1" dirty="0" err="1" smtClean="0">
                <a:latin typeface="Arial" pitchFamily="34" charset="0"/>
                <a:cs typeface="Arial" pitchFamily="34" charset="0"/>
              </a:rPr>
              <a:t>Fallo</a:t>
            </a:r>
            <a:r>
              <a:rPr lang="en-US" sz="7200" b="1" dirty="0" smtClean="0">
                <a:latin typeface="Arial" pitchFamily="34" charset="0"/>
                <a:cs typeface="Arial" pitchFamily="34" charset="0"/>
              </a:rPr>
              <a:t> de </a:t>
            </a:r>
            <a:r>
              <a:rPr lang="en-US" sz="7200" b="1" dirty="0" err="1" smtClean="0">
                <a:latin typeface="Arial" pitchFamily="34" charset="0"/>
                <a:cs typeface="Arial" pitchFamily="34" charset="0"/>
              </a:rPr>
              <a:t>medro</a:t>
            </a:r>
            <a:r>
              <a:rPr lang="en-US" sz="7200" b="1" dirty="0" smtClean="0">
                <a:latin typeface="Arial" pitchFamily="34" charset="0"/>
                <a:cs typeface="Arial" pitchFamily="34" charset="0"/>
              </a:rPr>
              <a:t> </a:t>
            </a:r>
          </a:p>
          <a:p>
            <a:pPr algn="ctr" eaLnBrk="1" fontAlgn="auto" hangingPunct="1">
              <a:spcAft>
                <a:spcPts val="0"/>
              </a:spcAft>
              <a:buFontTx/>
              <a:buChar char="-"/>
              <a:defRPr/>
            </a:pPr>
            <a:r>
              <a:rPr lang="en-US" sz="7200" b="1" dirty="0" err="1" smtClean="0">
                <a:latin typeface="Arial" pitchFamily="34" charset="0"/>
                <a:cs typeface="Arial" pitchFamily="34" charset="0"/>
              </a:rPr>
              <a:t>Desnutrición</a:t>
            </a:r>
            <a:endParaRPr lang="en-US" sz="7200" b="1" dirty="0" smtClean="0">
              <a:latin typeface="Arial" pitchFamily="34" charset="0"/>
              <a:cs typeface="Arial" pitchFamily="34" charset="0"/>
            </a:endParaRPr>
          </a:p>
          <a:p>
            <a:pPr algn="ctr" eaLnBrk="1" fontAlgn="auto" hangingPunct="1">
              <a:spcAft>
                <a:spcPts val="0"/>
              </a:spcAft>
              <a:buFontTx/>
              <a:buChar char="-"/>
              <a:defRPr/>
            </a:pPr>
            <a:r>
              <a:rPr lang="en-US" sz="7200" b="1" dirty="0" err="1" smtClean="0">
                <a:latin typeface="Arial" pitchFamily="34" charset="0"/>
                <a:cs typeface="Arial" pitchFamily="34" charset="0"/>
              </a:rPr>
              <a:t>Parálisis</a:t>
            </a:r>
            <a:r>
              <a:rPr lang="en-US" sz="7200" b="1" dirty="0" smtClean="0">
                <a:latin typeface="Arial" pitchFamily="34" charset="0"/>
                <a:cs typeface="Arial" pitchFamily="34" charset="0"/>
              </a:rPr>
              <a:t> cerebral</a:t>
            </a:r>
          </a:p>
          <a:p>
            <a:pPr algn="ctr" eaLnBrk="1" fontAlgn="auto" hangingPunct="1">
              <a:spcAft>
                <a:spcPts val="0"/>
              </a:spcAft>
              <a:buFontTx/>
              <a:buChar char="-"/>
              <a:defRPr/>
            </a:pPr>
            <a:r>
              <a:rPr lang="en-US" sz="7200" b="1" dirty="0" smtClean="0">
                <a:latin typeface="Arial" pitchFamily="34" charset="0"/>
                <a:cs typeface="Arial" pitchFamily="34" charset="0"/>
              </a:rPr>
              <a:t>Pre y Pos-</a:t>
            </a:r>
            <a:r>
              <a:rPr lang="en-US" sz="7200" b="1" dirty="0" err="1" smtClean="0">
                <a:latin typeface="Arial" pitchFamily="34" charset="0"/>
                <a:cs typeface="Arial" pitchFamily="34" charset="0"/>
              </a:rPr>
              <a:t>operatorio</a:t>
            </a:r>
            <a:endParaRPr lang="en-US" sz="7200" b="1" dirty="0" smtClean="0">
              <a:latin typeface="Arial" pitchFamily="34" charset="0"/>
              <a:cs typeface="Arial" pitchFamily="34" charset="0"/>
            </a:endParaRPr>
          </a:p>
          <a:p>
            <a:pPr algn="ctr" eaLnBrk="1" fontAlgn="auto" hangingPunct="1">
              <a:spcAft>
                <a:spcPts val="0"/>
              </a:spcAft>
              <a:buFontTx/>
              <a:buChar char="-"/>
              <a:defRPr/>
            </a:pPr>
            <a:endParaRPr lang="en-US" sz="7200" b="1" dirty="0" smtClean="0">
              <a:latin typeface="Arial" pitchFamily="34" charset="0"/>
              <a:cs typeface="Arial" pitchFamily="34" charset="0"/>
            </a:endParaRPr>
          </a:p>
          <a:p>
            <a:pPr eaLnBrk="1" fontAlgn="auto" hangingPunct="1">
              <a:spcAft>
                <a:spcPts val="0"/>
              </a:spcAft>
              <a:buFontTx/>
              <a:buChar char="-"/>
              <a:defRPr/>
            </a:pPr>
            <a:r>
              <a:rPr lang="en-US" sz="7200" b="1" dirty="0" err="1" smtClean="0">
                <a:latin typeface="Arial" pitchFamily="34" charset="0"/>
                <a:cs typeface="Arial" pitchFamily="34" charset="0"/>
              </a:rPr>
              <a:t>Contiene</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Prebióticos</a:t>
            </a:r>
            <a:r>
              <a:rPr lang="en-US" sz="7200" b="1" dirty="0" smtClean="0">
                <a:latin typeface="Arial" pitchFamily="34" charset="0"/>
                <a:cs typeface="Arial" pitchFamily="34" charset="0"/>
              </a:rPr>
              <a:t>, LCPUFA (DHA, AA)  y </a:t>
            </a:r>
            <a:r>
              <a:rPr lang="en-US" sz="7200" b="1" dirty="0" err="1" smtClean="0">
                <a:latin typeface="Arial" pitchFamily="34" charset="0"/>
                <a:cs typeface="Arial" pitchFamily="34" charset="0"/>
              </a:rPr>
              <a:t>Nucleótidos</a:t>
            </a:r>
            <a:r>
              <a:rPr lang="en-US" sz="7200" b="1" dirty="0" smtClean="0">
                <a:latin typeface="Arial" pitchFamily="34" charset="0"/>
                <a:cs typeface="Arial" pitchFamily="34" charset="0"/>
              </a:rPr>
              <a:t>.</a:t>
            </a:r>
          </a:p>
          <a:p>
            <a:pPr eaLnBrk="1" fontAlgn="auto" hangingPunct="1">
              <a:spcAft>
                <a:spcPts val="0"/>
              </a:spcAft>
              <a:buFontTx/>
              <a:buChar char="-"/>
              <a:defRPr/>
            </a:pPr>
            <a:endParaRPr lang="en-US" sz="7200" b="1" dirty="0" smtClean="0">
              <a:latin typeface="Arial" pitchFamily="34" charset="0"/>
              <a:cs typeface="Arial" pitchFamily="34" charset="0"/>
            </a:endParaRPr>
          </a:p>
          <a:p>
            <a:pPr eaLnBrk="1" fontAlgn="auto" hangingPunct="1">
              <a:spcAft>
                <a:spcPts val="0"/>
              </a:spcAft>
              <a:buFontTx/>
              <a:buChar char="-"/>
              <a:defRPr/>
            </a:pPr>
            <a:r>
              <a:rPr lang="en-US" sz="7200" b="1" dirty="0" err="1" smtClean="0">
                <a:latin typeface="Arial" pitchFamily="34" charset="0"/>
                <a:cs typeface="Arial" pitchFamily="34" charset="0"/>
              </a:rPr>
              <a:t>Nutriente</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listo</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para</a:t>
            </a:r>
            <a:r>
              <a:rPr lang="en-US" sz="7200" b="1" dirty="0" smtClean="0">
                <a:latin typeface="Arial" pitchFamily="34" charset="0"/>
                <a:cs typeface="Arial" pitchFamily="34" charset="0"/>
              </a:rPr>
              <a:t> el </a:t>
            </a:r>
            <a:r>
              <a:rPr lang="en-US" sz="7200" b="1" dirty="0" err="1" smtClean="0">
                <a:latin typeface="Arial" pitchFamily="34" charset="0"/>
                <a:cs typeface="Arial" pitchFamily="34" charset="0"/>
              </a:rPr>
              <a:t>consumo</a:t>
            </a:r>
            <a:r>
              <a:rPr lang="en-US" sz="7200" b="1" dirty="0" smtClean="0">
                <a:latin typeface="Arial" pitchFamily="34" charset="0"/>
                <a:cs typeface="Arial" pitchFamily="34" charset="0"/>
              </a:rPr>
              <a:t> . No </a:t>
            </a:r>
            <a:r>
              <a:rPr lang="en-US" sz="7200" b="1" dirty="0" err="1" smtClean="0">
                <a:latin typeface="Arial" pitchFamily="34" charset="0"/>
                <a:cs typeface="Arial" pitchFamily="34" charset="0"/>
              </a:rPr>
              <a:t>lleva</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dilución</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alguna</a:t>
            </a:r>
            <a:r>
              <a:rPr lang="en-US" sz="7200" b="1" dirty="0" smtClean="0">
                <a:latin typeface="Arial" pitchFamily="34" charset="0"/>
                <a:cs typeface="Arial" pitchFamily="34" charset="0"/>
              </a:rPr>
              <a:t> </a:t>
            </a:r>
          </a:p>
          <a:p>
            <a:pPr eaLnBrk="1" fontAlgn="auto" hangingPunct="1">
              <a:spcAft>
                <a:spcPts val="0"/>
              </a:spcAft>
              <a:buFont typeface="Arial" pitchFamily="34" charset="0"/>
              <a:buNone/>
              <a:defRPr/>
            </a:pPr>
            <a:endParaRPr lang="en-US" sz="7200" b="1" dirty="0" smtClean="0">
              <a:latin typeface="Arial" pitchFamily="34" charset="0"/>
              <a:cs typeface="Arial" pitchFamily="34" charset="0"/>
            </a:endParaRPr>
          </a:p>
          <a:p>
            <a:pPr eaLnBrk="1" fontAlgn="auto" hangingPunct="1">
              <a:spcAft>
                <a:spcPts val="0"/>
              </a:spcAft>
              <a:buFontTx/>
              <a:buChar char="-"/>
              <a:defRPr/>
            </a:pPr>
            <a:r>
              <a:rPr lang="en-US" sz="7200" b="1" u="sng" dirty="0" err="1" smtClean="0">
                <a:latin typeface="Arial" pitchFamily="34" charset="0"/>
                <a:cs typeface="Arial" pitchFamily="34" charset="0"/>
              </a:rPr>
              <a:t>Densidad</a:t>
            </a:r>
            <a:r>
              <a:rPr lang="en-US" sz="7200" b="1" u="sng" dirty="0" smtClean="0">
                <a:latin typeface="Arial" pitchFamily="34" charset="0"/>
                <a:cs typeface="Arial" pitchFamily="34" charset="0"/>
              </a:rPr>
              <a:t> </a:t>
            </a:r>
            <a:r>
              <a:rPr lang="en-US" sz="7200" b="1" u="sng" dirty="0" err="1" smtClean="0">
                <a:latin typeface="Arial" pitchFamily="34" charset="0"/>
                <a:cs typeface="Arial" pitchFamily="34" charset="0"/>
              </a:rPr>
              <a:t>calórica</a:t>
            </a:r>
            <a:r>
              <a:rPr lang="en-US" sz="7200" b="1" dirty="0" smtClean="0">
                <a:latin typeface="Arial" pitchFamily="34" charset="0"/>
                <a:cs typeface="Arial" pitchFamily="34" charset="0"/>
              </a:rPr>
              <a:t>: 1kcal/ml</a:t>
            </a:r>
          </a:p>
          <a:p>
            <a:pPr eaLnBrk="1" fontAlgn="auto" hangingPunct="1">
              <a:spcAft>
                <a:spcPts val="0"/>
              </a:spcAft>
              <a:buFontTx/>
              <a:buChar char="-"/>
              <a:defRPr/>
            </a:pPr>
            <a:r>
              <a:rPr lang="en-US" sz="7200" b="1" u="sng" dirty="0" err="1" smtClean="0">
                <a:latin typeface="Arial" pitchFamily="34" charset="0"/>
                <a:cs typeface="Arial" pitchFamily="34" charset="0"/>
              </a:rPr>
              <a:t>Osmolaridad</a:t>
            </a:r>
            <a:r>
              <a:rPr lang="en-US" sz="7200" b="1" dirty="0" smtClean="0">
                <a:latin typeface="Arial" pitchFamily="34" charset="0"/>
                <a:cs typeface="Arial" pitchFamily="34" charset="0"/>
              </a:rPr>
              <a:t>: 295 </a:t>
            </a:r>
            <a:r>
              <a:rPr lang="en-US" sz="7200" b="1" dirty="0" err="1" smtClean="0">
                <a:latin typeface="Arial" pitchFamily="34" charset="0"/>
                <a:cs typeface="Arial" pitchFamily="34" charset="0"/>
              </a:rPr>
              <a:t>mOsm</a:t>
            </a:r>
            <a:r>
              <a:rPr lang="en-US" sz="7200" b="1" dirty="0" smtClean="0">
                <a:latin typeface="Arial" pitchFamily="34" charset="0"/>
                <a:cs typeface="Arial" pitchFamily="34" charset="0"/>
              </a:rPr>
              <a:t>/l</a:t>
            </a:r>
          </a:p>
          <a:p>
            <a:pPr eaLnBrk="1" fontAlgn="auto" hangingPunct="1">
              <a:spcAft>
                <a:spcPts val="0"/>
              </a:spcAft>
              <a:buFont typeface="Arial" charset="0"/>
              <a:buNone/>
              <a:defRPr/>
            </a:pPr>
            <a:endParaRPr lang="en-US" sz="5500" b="1" dirty="0" smtClean="0">
              <a:latin typeface="Arial" pitchFamily="34" charset="0"/>
              <a:cs typeface="Arial" pitchFamily="34" charset="0"/>
            </a:endParaRPr>
          </a:p>
          <a:p>
            <a:pPr eaLnBrk="1" fontAlgn="auto" hangingPunct="1">
              <a:spcAft>
                <a:spcPts val="0"/>
              </a:spcAft>
              <a:buNone/>
              <a:defRPr/>
            </a:pPr>
            <a:r>
              <a:rPr lang="en-US" sz="8000" b="1" i="1" dirty="0" smtClean="0">
                <a:latin typeface="Arial" pitchFamily="34" charset="0"/>
                <a:cs typeface="Arial" pitchFamily="34" charset="0"/>
              </a:rPr>
              <a:t>     </a:t>
            </a:r>
          </a:p>
          <a:p>
            <a:pPr eaLnBrk="1" fontAlgn="auto" hangingPunct="1">
              <a:spcAft>
                <a:spcPts val="0"/>
              </a:spcAft>
              <a:buNone/>
              <a:defRPr/>
            </a:pPr>
            <a:r>
              <a:rPr lang="en-US" sz="8000" b="1" i="1" dirty="0" smtClean="0">
                <a:latin typeface="Arial" pitchFamily="34" charset="0"/>
                <a:cs typeface="Arial" pitchFamily="34" charset="0"/>
              </a:rPr>
              <a:t>     </a:t>
            </a:r>
            <a:r>
              <a:rPr lang="en-US" sz="8000" b="1" i="1" dirty="0" err="1" smtClean="0">
                <a:latin typeface="Arial" pitchFamily="34" charset="0"/>
                <a:cs typeface="Arial" pitchFamily="34" charset="0"/>
              </a:rPr>
              <a:t>Producto</a:t>
            </a:r>
            <a:r>
              <a:rPr lang="en-US" sz="8000" b="1" i="1" dirty="0" smtClean="0">
                <a:latin typeface="Arial" pitchFamily="34" charset="0"/>
                <a:cs typeface="Arial" pitchFamily="34" charset="0"/>
              </a:rPr>
              <a:t> de NUTRICIA</a:t>
            </a:r>
          </a:p>
          <a:p>
            <a:pPr algn="ctr" eaLnBrk="1" fontAlgn="auto" hangingPunct="1">
              <a:spcAft>
                <a:spcPts val="0"/>
              </a:spcAft>
              <a:buFont typeface="Arial" pitchFamily="34" charset="0"/>
              <a:buNone/>
              <a:defRPr/>
            </a:pPr>
            <a:r>
              <a:rPr lang="en-US" sz="5500" b="1" dirty="0" smtClean="0">
                <a:latin typeface="Arial" pitchFamily="34" charset="0"/>
                <a:cs typeface="Arial" pitchFamily="34" charset="0"/>
              </a:rPr>
              <a:t>   </a:t>
            </a:r>
          </a:p>
          <a:p>
            <a:pPr eaLnBrk="1" fontAlgn="auto" hangingPunct="1">
              <a:spcAft>
                <a:spcPts val="0"/>
              </a:spcAft>
              <a:buFont typeface="Arial" pitchFamily="34" charset="0"/>
              <a:buNone/>
              <a:defRPr/>
            </a:pPr>
            <a:r>
              <a:rPr lang="en-US" sz="4500" b="1" dirty="0" smtClean="0">
                <a:latin typeface="Arial" pitchFamily="34" charset="0"/>
                <a:cs typeface="Arial" pitchFamily="34" charset="0"/>
              </a:rPr>
              <a:t>   </a:t>
            </a:r>
            <a:endParaRPr lang="es-ES_tradnl" sz="4500" b="1" dirty="0" smtClean="0">
              <a:latin typeface="Arial" pitchFamily="34" charset="0"/>
              <a:cs typeface="Arial" pitchFamily="34" charset="0"/>
            </a:endParaRPr>
          </a:p>
        </p:txBody>
      </p:sp>
    </p:spTree>
    <p:extLst>
      <p:ext uri="{BB962C8B-B14F-4D97-AF65-F5344CB8AC3E}">
        <p14:creationId xmlns:p14="http://schemas.microsoft.com/office/powerpoint/2010/main" val="14897689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75154" y="548680"/>
            <a:ext cx="4625755" cy="461665"/>
          </a:xfrm>
          <a:prstGeom prst="rect">
            <a:avLst/>
          </a:prstGeom>
          <a:noFill/>
        </p:spPr>
        <p:txBody>
          <a:bodyPr wrap="none" lIns="91440" tIns="45720" rIns="91440" bIns="45720">
            <a:spAutoFit/>
          </a:bodyPr>
          <a:lstStyle/>
          <a:p>
            <a:pPr algn="ctr"/>
            <a:r>
              <a:rPr lang="es-ES"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MALNUTRICIÓN. Definición básica.</a:t>
            </a:r>
            <a:endParaRPr lang="es-ES" sz="2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4" name="3 CuadroTexto"/>
          <p:cNvSpPr txBox="1"/>
          <p:nvPr/>
        </p:nvSpPr>
        <p:spPr>
          <a:xfrm>
            <a:off x="161759" y="1196752"/>
            <a:ext cx="8874737" cy="1200329"/>
          </a:xfrm>
          <a:prstGeom prst="rect">
            <a:avLst/>
          </a:prstGeom>
          <a:noFill/>
        </p:spPr>
        <p:txBody>
          <a:bodyPr wrap="none" rtlCol="0">
            <a:spAutoFit/>
          </a:bodyPr>
          <a:lstStyle/>
          <a:p>
            <a:pPr algn="ctr"/>
            <a:r>
              <a:rPr lang="es-MX" dirty="0" smtClean="0">
                <a:ln w="19050">
                  <a:solidFill>
                    <a:srgbClr val="0070C0"/>
                  </a:solidFill>
                </a:ln>
              </a:rPr>
              <a:t>Situación </a:t>
            </a:r>
            <a:r>
              <a:rPr lang="es-MX" dirty="0">
                <a:ln w="19050">
                  <a:solidFill>
                    <a:srgbClr val="0070C0"/>
                  </a:solidFill>
                </a:ln>
              </a:rPr>
              <a:t>nutricional aguda, </a:t>
            </a:r>
            <a:r>
              <a:rPr lang="es-MX" dirty="0" smtClean="0">
                <a:ln w="19050">
                  <a:solidFill>
                    <a:srgbClr val="0070C0"/>
                  </a:solidFill>
                </a:ln>
              </a:rPr>
              <a:t>subaguda </a:t>
            </a:r>
            <a:r>
              <a:rPr lang="es-MX" dirty="0">
                <a:ln w="19050">
                  <a:solidFill>
                    <a:srgbClr val="0070C0"/>
                  </a:solidFill>
                </a:ln>
              </a:rPr>
              <a:t>o crónica en la que la desnutrición o </a:t>
            </a:r>
            <a:r>
              <a:rPr lang="es-MX" dirty="0" err="1" smtClean="0">
                <a:ln w="19050">
                  <a:solidFill>
                    <a:srgbClr val="0070C0"/>
                  </a:solidFill>
                </a:ln>
              </a:rPr>
              <a:t>sobrenutrición</a:t>
            </a:r>
            <a:endParaRPr lang="es-MX" dirty="0" smtClean="0">
              <a:ln w="19050">
                <a:solidFill>
                  <a:srgbClr val="0070C0"/>
                </a:solidFill>
              </a:ln>
            </a:endParaRPr>
          </a:p>
          <a:p>
            <a:pPr algn="ctr"/>
            <a:r>
              <a:rPr lang="es-MX" dirty="0" smtClean="0">
                <a:ln w="19050">
                  <a:solidFill>
                    <a:srgbClr val="0070C0"/>
                  </a:solidFill>
                </a:ln>
              </a:rPr>
              <a:t>con </a:t>
            </a:r>
            <a:r>
              <a:rPr lang="es-MX" dirty="0">
                <a:ln w="19050">
                  <a:solidFill>
                    <a:srgbClr val="0070C0"/>
                  </a:solidFill>
                </a:ln>
              </a:rPr>
              <a:t>o sin actividad inflamatoria asociada generan una serie de </a:t>
            </a:r>
            <a:r>
              <a:rPr lang="es-MX" dirty="0" smtClean="0">
                <a:ln w="19050">
                  <a:solidFill>
                    <a:srgbClr val="0070C0"/>
                  </a:solidFill>
                </a:ln>
              </a:rPr>
              <a:t>cambios</a:t>
            </a:r>
          </a:p>
          <a:p>
            <a:pPr algn="ctr"/>
            <a:r>
              <a:rPr lang="es-MX" dirty="0" smtClean="0">
                <a:ln w="19050">
                  <a:solidFill>
                    <a:srgbClr val="0070C0"/>
                  </a:solidFill>
                </a:ln>
              </a:rPr>
              <a:t> </a:t>
            </a:r>
            <a:r>
              <a:rPr lang="es-MX" dirty="0">
                <a:ln w="19050">
                  <a:solidFill>
                    <a:srgbClr val="0070C0"/>
                  </a:solidFill>
                </a:ln>
              </a:rPr>
              <a:t>en la composición corporal, específicamente en la masa celular, y reducción de la capacidad </a:t>
            </a:r>
            <a:endParaRPr lang="es-MX" dirty="0" smtClean="0">
              <a:ln w="19050">
                <a:solidFill>
                  <a:srgbClr val="0070C0"/>
                </a:solidFill>
              </a:ln>
            </a:endParaRPr>
          </a:p>
          <a:p>
            <a:pPr algn="ctr"/>
            <a:r>
              <a:rPr lang="es-MX" dirty="0" smtClean="0">
                <a:ln w="19050">
                  <a:solidFill>
                    <a:srgbClr val="0070C0"/>
                  </a:solidFill>
                </a:ln>
              </a:rPr>
              <a:t>funcional</a:t>
            </a:r>
            <a:r>
              <a:rPr lang="es-MX" dirty="0">
                <a:ln w="19050">
                  <a:solidFill>
                    <a:srgbClr val="0070C0"/>
                  </a:solidFill>
                </a:ln>
              </a:rPr>
              <a:t>, que se traducen en una alteración de la función muscular, </a:t>
            </a:r>
            <a:r>
              <a:rPr lang="es-MX" dirty="0" smtClean="0">
                <a:ln w="19050">
                  <a:solidFill>
                    <a:srgbClr val="0070C0"/>
                  </a:solidFill>
                </a:ln>
              </a:rPr>
              <a:t>cognitiva </a:t>
            </a:r>
            <a:r>
              <a:rPr lang="es-MX" dirty="0">
                <a:ln w="19050">
                  <a:solidFill>
                    <a:srgbClr val="0070C0"/>
                  </a:solidFill>
                </a:ln>
              </a:rPr>
              <a:t>e inmune. </a:t>
            </a:r>
          </a:p>
        </p:txBody>
      </p:sp>
      <p:sp>
        <p:nvSpPr>
          <p:cNvPr id="5" name="4 CuadroTexto"/>
          <p:cNvSpPr txBox="1"/>
          <p:nvPr/>
        </p:nvSpPr>
        <p:spPr>
          <a:xfrm>
            <a:off x="683568" y="2708920"/>
            <a:ext cx="3058594" cy="369332"/>
          </a:xfrm>
          <a:prstGeom prst="rect">
            <a:avLst/>
          </a:prstGeom>
          <a:noFill/>
          <a:ln w="19050">
            <a:solidFill>
              <a:srgbClr val="0070C0"/>
            </a:solidFill>
          </a:ln>
        </p:spPr>
        <p:txBody>
          <a:bodyPr wrap="none" rtlCol="0">
            <a:spAutoFit/>
          </a:bodyPr>
          <a:lstStyle/>
          <a:p>
            <a:r>
              <a:rPr lang="es-MX" dirty="0" smtClean="0"/>
              <a:t>Generalmente se produce por:</a:t>
            </a:r>
            <a:endParaRPr lang="es-MX" dirty="0"/>
          </a:p>
        </p:txBody>
      </p:sp>
      <p:sp>
        <p:nvSpPr>
          <p:cNvPr id="6" name="5 CuadroTexto"/>
          <p:cNvSpPr txBox="1"/>
          <p:nvPr/>
        </p:nvSpPr>
        <p:spPr>
          <a:xfrm>
            <a:off x="611560" y="3501008"/>
            <a:ext cx="2394056" cy="369332"/>
          </a:xfrm>
          <a:prstGeom prst="rect">
            <a:avLst/>
          </a:prstGeom>
          <a:noFill/>
          <a:ln>
            <a:solidFill>
              <a:srgbClr val="0070C0"/>
            </a:solidFill>
          </a:ln>
        </p:spPr>
        <p:txBody>
          <a:bodyPr wrap="square" rtlCol="0">
            <a:spAutoFit/>
          </a:bodyPr>
          <a:lstStyle/>
          <a:p>
            <a:r>
              <a:rPr lang="es-MX" dirty="0" smtClean="0"/>
              <a:t>Actividad inflamatoria</a:t>
            </a:r>
            <a:endParaRPr lang="es-MX" dirty="0"/>
          </a:p>
        </p:txBody>
      </p:sp>
      <p:cxnSp>
        <p:nvCxnSpPr>
          <p:cNvPr id="8" name="7 Conector recto de flecha"/>
          <p:cNvCxnSpPr/>
          <p:nvPr/>
        </p:nvCxnSpPr>
        <p:spPr>
          <a:xfrm>
            <a:off x="3131840" y="3685674"/>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9 CuadroTexto"/>
          <p:cNvSpPr txBox="1"/>
          <p:nvPr/>
        </p:nvSpPr>
        <p:spPr>
          <a:xfrm>
            <a:off x="3618627" y="3491716"/>
            <a:ext cx="2309094" cy="369332"/>
          </a:xfrm>
          <a:prstGeom prst="rect">
            <a:avLst/>
          </a:prstGeom>
          <a:noFill/>
          <a:ln>
            <a:solidFill>
              <a:srgbClr val="0070C0"/>
            </a:solidFill>
          </a:ln>
        </p:spPr>
        <p:txBody>
          <a:bodyPr wrap="none" rtlCol="0">
            <a:spAutoFit/>
          </a:bodyPr>
          <a:lstStyle/>
          <a:p>
            <a:r>
              <a:rPr lang="es-MX" dirty="0" smtClean="0"/>
              <a:t> Producción citoquinas</a:t>
            </a:r>
            <a:endParaRPr lang="es-MX" dirty="0"/>
          </a:p>
        </p:txBody>
      </p:sp>
      <p:cxnSp>
        <p:nvCxnSpPr>
          <p:cNvPr id="11" name="10 Conector recto de flecha"/>
          <p:cNvCxnSpPr/>
          <p:nvPr/>
        </p:nvCxnSpPr>
        <p:spPr>
          <a:xfrm>
            <a:off x="6012160" y="3685674"/>
            <a:ext cx="319862"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11 CuadroTexto"/>
          <p:cNvSpPr txBox="1"/>
          <p:nvPr/>
        </p:nvSpPr>
        <p:spPr>
          <a:xfrm>
            <a:off x="6372200" y="3501008"/>
            <a:ext cx="1846659" cy="369332"/>
          </a:xfrm>
          <a:prstGeom prst="rect">
            <a:avLst/>
          </a:prstGeom>
          <a:noFill/>
          <a:ln>
            <a:solidFill>
              <a:srgbClr val="0070C0"/>
            </a:solidFill>
          </a:ln>
        </p:spPr>
        <p:txBody>
          <a:bodyPr wrap="none" rtlCol="0">
            <a:spAutoFit/>
          </a:bodyPr>
          <a:lstStyle/>
          <a:p>
            <a:r>
              <a:rPr lang="es-MX" dirty="0" smtClean="0"/>
              <a:t>Estrés metabólico</a:t>
            </a:r>
            <a:endParaRPr lang="es-MX" dirty="0"/>
          </a:p>
        </p:txBody>
      </p:sp>
      <p:sp>
        <p:nvSpPr>
          <p:cNvPr id="13" name="12 Flecha doblada"/>
          <p:cNvSpPr/>
          <p:nvPr/>
        </p:nvSpPr>
        <p:spPr>
          <a:xfrm rot="10800000">
            <a:off x="7430592" y="3870340"/>
            <a:ext cx="813816" cy="86868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14" name="13 CuadroTexto"/>
          <p:cNvSpPr txBox="1"/>
          <p:nvPr/>
        </p:nvSpPr>
        <p:spPr>
          <a:xfrm>
            <a:off x="522339" y="4083076"/>
            <a:ext cx="6908251" cy="2031325"/>
          </a:xfrm>
          <a:prstGeom prst="rect">
            <a:avLst/>
          </a:prstGeom>
          <a:noFill/>
        </p:spPr>
        <p:txBody>
          <a:bodyPr wrap="square" rtlCol="0">
            <a:spAutoFit/>
          </a:bodyPr>
          <a:lstStyle/>
          <a:p>
            <a:pPr marL="285750" indent="-285750">
              <a:buFontTx/>
              <a:buChar char="-"/>
            </a:pPr>
            <a:r>
              <a:rPr lang="es-MX" dirty="0" smtClean="0"/>
              <a:t>          gasto del gasto energético</a:t>
            </a:r>
            <a:endParaRPr lang="es-MX" dirty="0"/>
          </a:p>
          <a:p>
            <a:r>
              <a:rPr lang="es-MX" dirty="0" smtClean="0"/>
              <a:t>-             Catabolismo </a:t>
            </a:r>
            <a:r>
              <a:rPr lang="es-MX" dirty="0"/>
              <a:t>de la masa magra (proteólisis) </a:t>
            </a:r>
            <a:r>
              <a:rPr lang="es-MX" dirty="0" smtClean="0"/>
              <a:t>               excreción   </a:t>
            </a:r>
          </a:p>
          <a:p>
            <a:r>
              <a:rPr lang="es-MX" dirty="0"/>
              <a:t> </a:t>
            </a:r>
            <a:r>
              <a:rPr lang="es-MX" dirty="0" smtClean="0"/>
              <a:t>                                                                                                    de nitrógeno</a:t>
            </a:r>
          </a:p>
          <a:p>
            <a:pPr marL="285750" indent="-285750">
              <a:buFontTx/>
              <a:buChar char="-"/>
            </a:pPr>
            <a:r>
              <a:rPr lang="es-MX" dirty="0" smtClean="0"/>
              <a:t>Desplazamiento </a:t>
            </a:r>
            <a:r>
              <a:rPr lang="es-MX" dirty="0"/>
              <a:t>de fluidos al </a:t>
            </a:r>
            <a:r>
              <a:rPr lang="es-MX" dirty="0" smtClean="0"/>
              <a:t>compartimiento </a:t>
            </a:r>
            <a:r>
              <a:rPr lang="es-MX" dirty="0"/>
              <a:t>extracelular</a:t>
            </a:r>
            <a:r>
              <a:rPr lang="es-MX" dirty="0" smtClean="0"/>
              <a:t>,</a:t>
            </a:r>
          </a:p>
          <a:p>
            <a:pPr marL="285750" indent="-285750">
              <a:buFontTx/>
              <a:buChar char="-"/>
            </a:pPr>
            <a:r>
              <a:rPr lang="es-MX" dirty="0" smtClean="0"/>
              <a:t>cambios </a:t>
            </a:r>
            <a:r>
              <a:rPr lang="es-MX" dirty="0"/>
              <a:t>en las proteínas de fase aguda (disminución de la síntesis de proteínas de fase </a:t>
            </a:r>
            <a:r>
              <a:rPr lang="es-MX" dirty="0" smtClean="0"/>
              <a:t>aguda </a:t>
            </a:r>
            <a:r>
              <a:rPr lang="es-MX" dirty="0"/>
              <a:t>negativa</a:t>
            </a:r>
            <a:r>
              <a:rPr lang="es-MX" dirty="0" smtClean="0"/>
              <a:t>),</a:t>
            </a:r>
          </a:p>
          <a:p>
            <a:pPr marL="285750" indent="-285750">
              <a:buFontTx/>
              <a:buChar char="-"/>
            </a:pPr>
            <a:r>
              <a:rPr lang="es-MX" dirty="0" smtClean="0"/>
              <a:t>hiperglucemia</a:t>
            </a:r>
            <a:r>
              <a:rPr lang="es-MX" dirty="0"/>
              <a:t>. </a:t>
            </a:r>
          </a:p>
        </p:txBody>
      </p:sp>
      <p:sp>
        <p:nvSpPr>
          <p:cNvPr id="15" name="14 Flecha arriba"/>
          <p:cNvSpPr/>
          <p:nvPr/>
        </p:nvSpPr>
        <p:spPr>
          <a:xfrm>
            <a:off x="971600" y="4118209"/>
            <a:ext cx="340616" cy="2880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15 Flecha arriba"/>
          <p:cNvSpPr/>
          <p:nvPr/>
        </p:nvSpPr>
        <p:spPr>
          <a:xfrm>
            <a:off x="971600" y="4450989"/>
            <a:ext cx="340616" cy="2880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18" name="17 Conector recto de flecha"/>
          <p:cNvCxnSpPr/>
          <p:nvPr/>
        </p:nvCxnSpPr>
        <p:spPr>
          <a:xfrm>
            <a:off x="5342911" y="4544253"/>
            <a:ext cx="32403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21 Flecha arriba"/>
          <p:cNvSpPr/>
          <p:nvPr/>
        </p:nvSpPr>
        <p:spPr>
          <a:xfrm>
            <a:off x="5743552" y="4385401"/>
            <a:ext cx="340616" cy="2880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23 Flecha abajo"/>
          <p:cNvSpPr/>
          <p:nvPr/>
        </p:nvSpPr>
        <p:spPr>
          <a:xfrm>
            <a:off x="1979712" y="3078252"/>
            <a:ext cx="265013" cy="4134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26" name="25 Conector recto de flecha"/>
          <p:cNvCxnSpPr/>
          <p:nvPr/>
        </p:nvCxnSpPr>
        <p:spPr>
          <a:xfrm flipV="1">
            <a:off x="3707904" y="3604374"/>
            <a:ext cx="0" cy="184666"/>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p:nvPr/>
        </p:nvCxnSpPr>
        <p:spPr>
          <a:xfrm flipV="1">
            <a:off x="665304" y="3578768"/>
            <a:ext cx="0" cy="184666"/>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902075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2 Marcador de contenido"/>
          <p:cNvSpPr>
            <a:spLocks noGrp="1"/>
          </p:cNvSpPr>
          <p:nvPr>
            <p:ph idx="1"/>
          </p:nvPr>
        </p:nvSpPr>
        <p:spPr>
          <a:xfrm>
            <a:off x="457200" y="642918"/>
            <a:ext cx="8229600" cy="5929332"/>
          </a:xfrm>
          <a:solidFill>
            <a:schemeClr val="tx2">
              <a:lumMod val="20000"/>
              <a:lumOff val="80000"/>
            </a:schemeClr>
          </a:solidFill>
          <a:ln w="38100">
            <a:solidFill>
              <a:schemeClr val="tx1"/>
            </a:solidFill>
          </a:ln>
        </p:spPr>
        <p:txBody>
          <a:bodyPr/>
          <a:lstStyle/>
          <a:p>
            <a:pPr eaLnBrk="1" hangingPunct="1">
              <a:buFont typeface="Arial" pitchFamily="34" charset="0"/>
              <a:buNone/>
            </a:pPr>
            <a:r>
              <a:rPr lang="en-US" sz="2400" dirty="0" smtClean="0">
                <a:latin typeface="Arial" pitchFamily="34" charset="0"/>
                <a:cs typeface="Arial" pitchFamily="34" charset="0"/>
              </a:rPr>
              <a:t> </a:t>
            </a:r>
            <a:r>
              <a:rPr lang="en-US" sz="2800" b="1" dirty="0" smtClean="0">
                <a:latin typeface="Arial" pitchFamily="34" charset="0"/>
                <a:cs typeface="Arial" pitchFamily="34" charset="0"/>
              </a:rPr>
              <a:t>NUTRINI</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fórmula</a:t>
            </a:r>
            <a:r>
              <a:rPr lang="en-US" sz="2400" b="1" dirty="0" smtClean="0">
                <a:latin typeface="Arial" pitchFamily="34" charset="0"/>
                <a:cs typeface="Arial" pitchFamily="34" charset="0"/>
              </a:rPr>
              <a:t> enteral </a:t>
            </a:r>
            <a:r>
              <a:rPr lang="en-US" sz="2400" b="1" dirty="0" err="1" smtClean="0">
                <a:latin typeface="Arial" pitchFamily="34" charset="0"/>
                <a:cs typeface="Arial" pitchFamily="34" charset="0"/>
              </a:rPr>
              <a:t>líquida</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adecuada</a:t>
            </a:r>
            <a:r>
              <a:rPr lang="en-US" sz="2400" b="1" dirty="0" smtClean="0">
                <a:latin typeface="Arial" pitchFamily="34" charset="0"/>
                <a:cs typeface="Arial" pitchFamily="34" charset="0"/>
              </a:rPr>
              <a:t> a </a:t>
            </a:r>
            <a:r>
              <a:rPr lang="en-US" sz="2400" b="1" dirty="0" err="1" smtClean="0">
                <a:latin typeface="Arial" pitchFamily="34" charset="0"/>
                <a:cs typeface="Arial" pitchFamily="34" charset="0"/>
              </a:rPr>
              <a:t>las</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necesidades</a:t>
            </a:r>
            <a:r>
              <a:rPr lang="en-US" sz="2400" b="1" dirty="0" smtClean="0">
                <a:latin typeface="Arial" pitchFamily="34" charset="0"/>
                <a:cs typeface="Arial" pitchFamily="34" charset="0"/>
              </a:rPr>
              <a:t> del </a:t>
            </a:r>
            <a:r>
              <a:rPr lang="en-US" sz="2400" b="1" dirty="0" err="1" smtClean="0">
                <a:latin typeface="Arial" pitchFamily="34" charset="0"/>
                <a:cs typeface="Arial" pitchFamily="34" charset="0"/>
              </a:rPr>
              <a:t>niño</a:t>
            </a:r>
            <a:r>
              <a:rPr lang="en-US" sz="2400" b="1" dirty="0" smtClean="0">
                <a:latin typeface="Arial" pitchFamily="34" charset="0"/>
                <a:cs typeface="Arial" pitchFamily="34" charset="0"/>
              </a:rPr>
              <a:t> de 1 a 6 </a:t>
            </a:r>
            <a:r>
              <a:rPr lang="en-US" sz="2400" b="1" dirty="0" err="1" smtClean="0">
                <a:latin typeface="Arial" pitchFamily="34" charset="0"/>
                <a:cs typeface="Arial" pitchFamily="34" charset="0"/>
              </a:rPr>
              <a:t>años</a:t>
            </a:r>
            <a:r>
              <a:rPr lang="en-US" sz="2400" b="1" dirty="0" smtClean="0">
                <a:latin typeface="Arial" pitchFamily="34" charset="0"/>
                <a:cs typeface="Arial" pitchFamily="34" charset="0"/>
              </a:rPr>
              <a:t>.</a:t>
            </a:r>
          </a:p>
          <a:p>
            <a:pPr eaLnBrk="1" hangingPunct="1">
              <a:buFont typeface="Arial" pitchFamily="34" charset="0"/>
              <a:buNone/>
            </a:pPr>
            <a:r>
              <a:rPr lang="en-US" sz="2400" b="1" u="sng" dirty="0" err="1" smtClean="0">
                <a:latin typeface="Arial" pitchFamily="34" charset="0"/>
                <a:cs typeface="Arial" pitchFamily="34" charset="0"/>
              </a:rPr>
              <a:t>Indicaciones</a:t>
            </a:r>
            <a:r>
              <a:rPr lang="en-US" sz="2400" b="1" u="sng" dirty="0" smtClean="0">
                <a:latin typeface="Arial" pitchFamily="34" charset="0"/>
                <a:cs typeface="Arial" pitchFamily="34" charset="0"/>
              </a:rPr>
              <a:t>: </a:t>
            </a:r>
            <a:r>
              <a:rPr lang="en-US" sz="2400" b="1" dirty="0" smtClean="0">
                <a:latin typeface="Arial" pitchFamily="34" charset="0"/>
                <a:cs typeface="Arial" pitchFamily="34" charset="0"/>
              </a:rPr>
              <a:t> </a:t>
            </a:r>
            <a:r>
              <a:rPr lang="en-US" sz="2000" b="1" dirty="0" err="1" smtClean="0">
                <a:latin typeface="Arial" pitchFamily="34" charset="0"/>
                <a:cs typeface="Arial" pitchFamily="34" charset="0"/>
              </a:rPr>
              <a:t>desnutrición</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calórico</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proteica</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disturbios</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neurológicos</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cardiopatías</a:t>
            </a:r>
            <a:r>
              <a:rPr lang="en-US" sz="2000" b="1" dirty="0" smtClean="0">
                <a:latin typeface="Arial" pitchFamily="34" charset="0"/>
                <a:cs typeface="Arial" pitchFamily="34" charset="0"/>
              </a:rPr>
              <a:t>, fibrosis </a:t>
            </a:r>
            <a:r>
              <a:rPr lang="en-US" sz="2000" b="1" dirty="0" err="1" smtClean="0">
                <a:latin typeface="Arial" pitchFamily="34" charset="0"/>
                <a:cs typeface="Arial" pitchFamily="34" charset="0"/>
              </a:rPr>
              <a:t>quística</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enfermedades</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oncológicas</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pacientes</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críticos</a:t>
            </a:r>
            <a:r>
              <a:rPr lang="en-US" sz="2000" b="1" dirty="0" smtClean="0">
                <a:latin typeface="Arial" pitchFamily="34" charset="0"/>
                <a:cs typeface="Arial" pitchFamily="34" charset="0"/>
              </a:rPr>
              <a:t>, pre y pos-</a:t>
            </a:r>
            <a:r>
              <a:rPr lang="en-US" sz="2000" b="1" dirty="0" err="1" smtClean="0">
                <a:latin typeface="Arial" pitchFamily="34" charset="0"/>
                <a:cs typeface="Arial" pitchFamily="34" charset="0"/>
              </a:rPr>
              <a:t>quirúrgico</a:t>
            </a:r>
            <a:endParaRPr lang="en-US" sz="2000" b="1" dirty="0" smtClean="0">
              <a:latin typeface="Arial" pitchFamily="34" charset="0"/>
              <a:cs typeface="Arial" pitchFamily="34" charset="0"/>
            </a:endParaRPr>
          </a:p>
          <a:p>
            <a:pPr eaLnBrk="1" hangingPunct="1">
              <a:buFont typeface="Arial" pitchFamily="34" charset="0"/>
              <a:buNone/>
            </a:pPr>
            <a:r>
              <a:rPr lang="en-US" sz="2000" b="1" dirty="0" err="1" smtClean="0">
                <a:latin typeface="Arial" pitchFamily="34" charset="0"/>
                <a:cs typeface="Arial" pitchFamily="34" charset="0"/>
              </a:rPr>
              <a:t>Cantidad</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lipídica</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adecuada</a:t>
            </a:r>
            <a:r>
              <a:rPr lang="en-US" sz="2000" b="1" dirty="0" smtClean="0">
                <a:latin typeface="Arial" pitchFamily="34" charset="0"/>
                <a:cs typeface="Arial" pitchFamily="34" charset="0"/>
              </a:rPr>
              <a:t> (LCPUFA: DHA y AA), </a:t>
            </a:r>
            <a:r>
              <a:rPr lang="en-US" sz="2000" b="1" dirty="0" err="1" smtClean="0">
                <a:latin typeface="Arial" pitchFamily="34" charset="0"/>
                <a:cs typeface="Arial" pitchFamily="34" charset="0"/>
              </a:rPr>
              <a:t>garantizando</a:t>
            </a:r>
            <a:r>
              <a:rPr lang="en-US" sz="2000" b="1" dirty="0" smtClean="0">
                <a:latin typeface="Arial" pitchFamily="34" charset="0"/>
                <a:cs typeface="Arial" pitchFamily="34" charset="0"/>
              </a:rPr>
              <a:t>:</a:t>
            </a:r>
          </a:p>
          <a:p>
            <a:pPr eaLnBrk="1" hangingPunct="1">
              <a:buFontTx/>
              <a:buChar char="-"/>
            </a:pPr>
            <a:r>
              <a:rPr lang="en-US" sz="2000" b="1" dirty="0" err="1" smtClean="0">
                <a:latin typeface="Arial" pitchFamily="34" charset="0"/>
                <a:cs typeface="Arial" pitchFamily="34" charset="0"/>
              </a:rPr>
              <a:t>Aporte</a:t>
            </a:r>
            <a:r>
              <a:rPr lang="en-US" sz="2000" b="1" dirty="0" smtClean="0">
                <a:latin typeface="Arial" pitchFamily="34" charset="0"/>
                <a:cs typeface="Arial" pitchFamily="34" charset="0"/>
              </a:rPr>
              <a:t> de </a:t>
            </a:r>
            <a:r>
              <a:rPr lang="en-US" sz="2000" b="1" dirty="0" err="1" smtClean="0">
                <a:latin typeface="Arial" pitchFamily="34" charset="0"/>
                <a:cs typeface="Arial" pitchFamily="34" charset="0"/>
              </a:rPr>
              <a:t>energía</a:t>
            </a:r>
            <a:endParaRPr lang="en-US" sz="2000" b="1" dirty="0" smtClean="0">
              <a:latin typeface="Arial" pitchFamily="34" charset="0"/>
              <a:cs typeface="Arial" pitchFamily="34" charset="0"/>
            </a:endParaRPr>
          </a:p>
          <a:p>
            <a:pPr eaLnBrk="1" hangingPunct="1">
              <a:buFontTx/>
              <a:buChar char="-"/>
            </a:pPr>
            <a:r>
              <a:rPr lang="en-US" sz="2000" b="1" dirty="0" err="1" smtClean="0">
                <a:latin typeface="Arial" pitchFamily="34" charset="0"/>
                <a:cs typeface="Arial" pitchFamily="34" charset="0"/>
              </a:rPr>
              <a:t>Desarrollo</a:t>
            </a:r>
            <a:r>
              <a:rPr lang="en-US" sz="2000" b="1" dirty="0" smtClean="0">
                <a:latin typeface="Arial" pitchFamily="34" charset="0"/>
                <a:cs typeface="Arial" pitchFamily="34" charset="0"/>
              </a:rPr>
              <a:t> cerebral</a:t>
            </a:r>
          </a:p>
          <a:p>
            <a:pPr eaLnBrk="1" hangingPunct="1">
              <a:buFont typeface="Arial" pitchFamily="34" charset="0"/>
              <a:buNone/>
            </a:pPr>
            <a:r>
              <a:rPr lang="en-US" sz="2000" b="1" dirty="0" err="1" smtClean="0">
                <a:latin typeface="Arial" pitchFamily="34" charset="0"/>
                <a:cs typeface="Arial" pitchFamily="34" charset="0"/>
              </a:rPr>
              <a:t>Mejora</a:t>
            </a:r>
            <a:r>
              <a:rPr lang="en-US" sz="2000" b="1" dirty="0" smtClean="0">
                <a:latin typeface="Arial" pitchFamily="34" charset="0"/>
                <a:cs typeface="Arial" pitchFamily="34" charset="0"/>
              </a:rPr>
              <a:t> la </a:t>
            </a:r>
            <a:r>
              <a:rPr lang="en-US" sz="2000" b="1" dirty="0" err="1" smtClean="0">
                <a:latin typeface="Arial" pitchFamily="34" charset="0"/>
                <a:cs typeface="Arial" pitchFamily="34" charset="0"/>
              </a:rPr>
              <a:t>microbiota</a:t>
            </a:r>
            <a:r>
              <a:rPr lang="en-US" sz="2000" b="1" dirty="0" smtClean="0">
                <a:latin typeface="Arial" pitchFamily="34" charset="0"/>
                <a:cs typeface="Arial" pitchFamily="34" charset="0"/>
              </a:rPr>
              <a:t> intestinal a </a:t>
            </a:r>
            <a:r>
              <a:rPr lang="en-US" sz="2000" b="1" dirty="0" err="1" smtClean="0">
                <a:latin typeface="Arial" pitchFamily="34" charset="0"/>
                <a:cs typeface="Arial" pitchFamily="34" charset="0"/>
              </a:rPr>
              <a:t>través</a:t>
            </a:r>
            <a:r>
              <a:rPr lang="en-US" sz="2000" b="1" dirty="0" smtClean="0">
                <a:latin typeface="Arial" pitchFamily="34" charset="0"/>
                <a:cs typeface="Arial" pitchFamily="34" charset="0"/>
              </a:rPr>
              <a:t> de </a:t>
            </a:r>
            <a:r>
              <a:rPr lang="en-US" sz="2000" b="1" dirty="0" err="1" smtClean="0">
                <a:latin typeface="Arial" pitchFamily="34" charset="0"/>
                <a:cs typeface="Arial" pitchFamily="34" charset="0"/>
              </a:rPr>
              <a:t>su</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efecto</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prebiótico</a:t>
            </a:r>
            <a:endParaRPr lang="en-US" sz="2000" b="1" dirty="0" smtClean="0">
              <a:latin typeface="Arial" pitchFamily="34" charset="0"/>
              <a:cs typeface="Arial" pitchFamily="34" charset="0"/>
            </a:endParaRPr>
          </a:p>
          <a:p>
            <a:pPr eaLnBrk="1" hangingPunct="1">
              <a:buFont typeface="Arial" pitchFamily="34" charset="0"/>
              <a:buNone/>
            </a:pPr>
            <a:r>
              <a:rPr lang="en-US" sz="2000" b="1" dirty="0" err="1" smtClean="0">
                <a:latin typeface="Arial" pitchFamily="34" charset="0"/>
                <a:cs typeface="Arial" pitchFamily="34" charset="0"/>
              </a:rPr>
              <a:t>Menor</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riesgo</a:t>
            </a:r>
            <a:r>
              <a:rPr lang="en-US" sz="2000" b="1" dirty="0" smtClean="0">
                <a:latin typeface="Arial" pitchFamily="34" charset="0"/>
                <a:cs typeface="Arial" pitchFamily="34" charset="0"/>
              </a:rPr>
              <a:t> de </a:t>
            </a:r>
            <a:r>
              <a:rPr lang="en-US" sz="2000" b="1" dirty="0" err="1" smtClean="0">
                <a:latin typeface="Arial" pitchFamily="34" charset="0"/>
                <a:cs typeface="Arial" pitchFamily="34" charset="0"/>
              </a:rPr>
              <a:t>contaminación</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sistema</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cerrado</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bolsa</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para</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usar</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por</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medio</a:t>
            </a:r>
            <a:r>
              <a:rPr lang="en-US" sz="2000" b="1" dirty="0" smtClean="0">
                <a:latin typeface="Arial" pitchFamily="34" charset="0"/>
                <a:cs typeface="Arial" pitchFamily="34" charset="0"/>
              </a:rPr>
              <a:t> de </a:t>
            </a:r>
            <a:r>
              <a:rPr lang="en-US" sz="2000" b="1" dirty="0" err="1" smtClean="0">
                <a:latin typeface="Arial" pitchFamily="34" charset="0"/>
                <a:cs typeface="Arial" pitchFamily="34" charset="0"/>
              </a:rPr>
              <a:t>sondas</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nasoenterales</a:t>
            </a:r>
            <a:r>
              <a:rPr lang="en-US" sz="2000" b="1" dirty="0" smtClean="0">
                <a:latin typeface="Arial" pitchFamily="34" charset="0"/>
                <a:cs typeface="Arial" pitchFamily="34" charset="0"/>
              </a:rPr>
              <a:t> o </a:t>
            </a:r>
            <a:r>
              <a:rPr lang="en-US" sz="2000" b="1" dirty="0" err="1" smtClean="0">
                <a:latin typeface="Arial" pitchFamily="34" charset="0"/>
                <a:cs typeface="Arial" pitchFamily="34" charset="0"/>
              </a:rPr>
              <a:t>por</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ostomias</a:t>
            </a:r>
            <a:r>
              <a:rPr lang="en-US" sz="2000" b="1" dirty="0" smtClean="0">
                <a:latin typeface="Arial" pitchFamily="34" charset="0"/>
                <a:cs typeface="Arial" pitchFamily="34" charset="0"/>
              </a:rPr>
              <a:t>.</a:t>
            </a:r>
          </a:p>
          <a:p>
            <a:pPr eaLnBrk="1" hangingPunct="1">
              <a:buFont typeface="Arial" pitchFamily="34" charset="0"/>
              <a:buNone/>
            </a:pPr>
            <a:r>
              <a:rPr lang="en-US" sz="2000" b="1" dirty="0" err="1" smtClean="0">
                <a:latin typeface="Arial" pitchFamily="34" charset="0"/>
                <a:cs typeface="Arial" pitchFamily="34" charset="0"/>
              </a:rPr>
              <a:t>Densidad</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calórica</a:t>
            </a:r>
            <a:r>
              <a:rPr lang="en-US" sz="2000" b="1" dirty="0" smtClean="0">
                <a:latin typeface="Arial" pitchFamily="34" charset="0"/>
                <a:cs typeface="Arial" pitchFamily="34" charset="0"/>
              </a:rPr>
              <a:t>: 1 kcal/ml</a:t>
            </a:r>
          </a:p>
          <a:p>
            <a:pPr eaLnBrk="1" hangingPunct="1">
              <a:buFont typeface="Arial" pitchFamily="34" charset="0"/>
              <a:buNone/>
            </a:pPr>
            <a:r>
              <a:rPr lang="en-US" sz="2000" b="1" dirty="0" err="1" smtClean="0">
                <a:latin typeface="Arial" pitchFamily="34" charset="0"/>
                <a:cs typeface="Arial" pitchFamily="34" charset="0"/>
              </a:rPr>
              <a:t>Nutriente</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listo</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para</a:t>
            </a:r>
            <a:r>
              <a:rPr lang="en-US" sz="2000" b="1" dirty="0" smtClean="0">
                <a:latin typeface="Arial" pitchFamily="34" charset="0"/>
                <a:cs typeface="Arial" pitchFamily="34" charset="0"/>
              </a:rPr>
              <a:t> el </a:t>
            </a:r>
            <a:r>
              <a:rPr lang="en-US" sz="2000" b="1" dirty="0" err="1" smtClean="0">
                <a:latin typeface="Arial" pitchFamily="34" charset="0"/>
                <a:cs typeface="Arial" pitchFamily="34" charset="0"/>
              </a:rPr>
              <a:t>consumo</a:t>
            </a:r>
            <a:r>
              <a:rPr lang="en-US" sz="2000" b="1" dirty="0" smtClean="0">
                <a:latin typeface="Arial" pitchFamily="34" charset="0"/>
                <a:cs typeface="Arial" pitchFamily="34" charset="0"/>
              </a:rPr>
              <a:t>. No </a:t>
            </a:r>
            <a:r>
              <a:rPr lang="en-US" sz="2000" b="1" dirty="0" err="1" smtClean="0">
                <a:latin typeface="Arial" pitchFamily="34" charset="0"/>
                <a:cs typeface="Arial" pitchFamily="34" charset="0"/>
              </a:rPr>
              <a:t>lleva</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dilución</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alguna</a:t>
            </a:r>
            <a:r>
              <a:rPr lang="en-US" sz="2000" b="1" dirty="0" smtClean="0">
                <a:latin typeface="Arial" pitchFamily="34" charset="0"/>
                <a:cs typeface="Arial" pitchFamily="34" charset="0"/>
              </a:rPr>
              <a:t>. </a:t>
            </a:r>
          </a:p>
          <a:p>
            <a:pPr eaLnBrk="1" hangingPunct="1">
              <a:buFont typeface="Arial" pitchFamily="34" charset="0"/>
              <a:buNone/>
            </a:pPr>
            <a:r>
              <a:rPr lang="en-US" sz="2000" b="1" dirty="0" err="1" smtClean="0">
                <a:latin typeface="Arial" pitchFamily="34" charset="0"/>
                <a:cs typeface="Arial" pitchFamily="34" charset="0"/>
              </a:rPr>
              <a:t>Osmolaridad</a:t>
            </a:r>
            <a:r>
              <a:rPr lang="en-US" sz="2000" b="1" dirty="0" smtClean="0">
                <a:latin typeface="Arial" pitchFamily="34" charset="0"/>
                <a:cs typeface="Arial" pitchFamily="34" charset="0"/>
              </a:rPr>
              <a:t>: 215 </a:t>
            </a:r>
            <a:r>
              <a:rPr lang="en-US" sz="2000" b="1" dirty="0" err="1" smtClean="0">
                <a:latin typeface="Arial" pitchFamily="34" charset="0"/>
                <a:cs typeface="Arial" pitchFamily="34" charset="0"/>
              </a:rPr>
              <a:t>mOsml</a:t>
            </a:r>
            <a:r>
              <a:rPr lang="en-US" sz="2000" b="1" dirty="0" smtClean="0">
                <a:latin typeface="Arial" pitchFamily="34" charset="0"/>
                <a:cs typeface="Arial" pitchFamily="34" charset="0"/>
              </a:rPr>
              <a:t>/l</a:t>
            </a:r>
          </a:p>
          <a:p>
            <a:pPr eaLnBrk="1" hangingPunct="1">
              <a:buFont typeface="Arial" pitchFamily="34" charset="0"/>
              <a:buNone/>
            </a:pPr>
            <a:r>
              <a:rPr lang="en-US" sz="2000" b="1" dirty="0" err="1" smtClean="0">
                <a:latin typeface="Arial" pitchFamily="34" charset="0"/>
                <a:cs typeface="Arial" pitchFamily="34" charset="0"/>
              </a:rPr>
              <a:t>Otras</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presentaciones</a:t>
            </a:r>
            <a:r>
              <a:rPr lang="en-US" sz="2000" b="1" dirty="0" smtClean="0">
                <a:latin typeface="Arial" pitchFamily="34" charset="0"/>
                <a:cs typeface="Arial" pitchFamily="34" charset="0"/>
              </a:rPr>
              <a:t>: TENTRINI (</a:t>
            </a:r>
            <a:r>
              <a:rPr lang="en-US" sz="2000" b="1" dirty="0" err="1" smtClean="0">
                <a:latin typeface="Arial" pitchFamily="34" charset="0"/>
                <a:cs typeface="Arial" pitchFamily="34" charset="0"/>
              </a:rPr>
              <a:t>niños</a:t>
            </a:r>
            <a:r>
              <a:rPr lang="en-US" sz="2000" b="1" dirty="0" smtClean="0">
                <a:latin typeface="Arial" pitchFamily="34" charset="0"/>
                <a:cs typeface="Arial" pitchFamily="34" charset="0"/>
              </a:rPr>
              <a:t> de 7 a 12 </a:t>
            </a:r>
            <a:r>
              <a:rPr lang="en-US" sz="2000" b="1" dirty="0" err="1" smtClean="0">
                <a:latin typeface="Arial" pitchFamily="34" charset="0"/>
                <a:cs typeface="Arial" pitchFamily="34" charset="0"/>
              </a:rPr>
              <a:t>años</a:t>
            </a:r>
            <a:r>
              <a:rPr lang="en-US" sz="2000" b="1" dirty="0" smtClean="0">
                <a:latin typeface="Arial" pitchFamily="34" charset="0"/>
                <a:cs typeface="Arial" pitchFamily="34" charset="0"/>
              </a:rPr>
              <a:t>) , </a:t>
            </a:r>
          </a:p>
        </p:txBody>
      </p:sp>
    </p:spTree>
    <p:extLst>
      <p:ext uri="{BB962C8B-B14F-4D97-AF65-F5344CB8AC3E}">
        <p14:creationId xmlns:p14="http://schemas.microsoft.com/office/powerpoint/2010/main" val="142566124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25470"/>
          </a:xfrm>
          <a:solidFill>
            <a:schemeClr val="bg1"/>
          </a:solidFill>
          <a:ln w="28575">
            <a:solidFill>
              <a:srgbClr val="0070C0"/>
            </a:solidFill>
          </a:ln>
        </p:spPr>
        <p:txBody>
          <a:bodyPr>
            <a:noAutofit/>
          </a:bodyPr>
          <a:lstStyle/>
          <a:p>
            <a:r>
              <a:rPr lang="en-US" sz="2400" dirty="0" smtClean="0">
                <a:latin typeface="Arial" pitchFamily="34" charset="0"/>
                <a:cs typeface="Arial" pitchFamily="34" charset="0"/>
              </a:rPr>
              <a:t>Fuentes </a:t>
            </a:r>
            <a:r>
              <a:rPr lang="en-US" sz="2400" dirty="0" err="1" smtClean="0">
                <a:latin typeface="Arial" pitchFamily="34" charset="0"/>
                <a:cs typeface="Arial" pitchFamily="34" charset="0"/>
              </a:rPr>
              <a:t>consultadas</a:t>
            </a:r>
            <a:r>
              <a:rPr lang="en-US" sz="2400" dirty="0" smtClean="0">
                <a:latin typeface="Arial" pitchFamily="34" charset="0"/>
                <a:cs typeface="Arial" pitchFamily="34" charset="0"/>
              </a:rPr>
              <a:t>. </a:t>
            </a:r>
            <a:endParaRPr lang="es-ES_tradnl" sz="2400" dirty="0">
              <a:latin typeface="Arial" pitchFamily="34" charset="0"/>
              <a:cs typeface="Arial" pitchFamily="34" charset="0"/>
            </a:endParaRPr>
          </a:p>
        </p:txBody>
      </p:sp>
      <p:sp>
        <p:nvSpPr>
          <p:cNvPr id="3" name="2 Marcador de contenido"/>
          <p:cNvSpPr>
            <a:spLocks noGrp="1"/>
          </p:cNvSpPr>
          <p:nvPr>
            <p:ph idx="1"/>
          </p:nvPr>
        </p:nvSpPr>
        <p:spPr>
          <a:xfrm>
            <a:off x="285720" y="1214422"/>
            <a:ext cx="8643998" cy="5429288"/>
          </a:xfrm>
        </p:spPr>
        <p:txBody>
          <a:bodyPr>
            <a:noAutofit/>
          </a:bodyPr>
          <a:lstStyle/>
          <a:p>
            <a:r>
              <a:rPr lang="en-US" sz="1800" dirty="0" smtClean="0"/>
              <a:t> </a:t>
            </a:r>
            <a:r>
              <a:rPr lang="en-US" sz="1800" dirty="0" err="1" smtClean="0"/>
              <a:t>Consenso</a:t>
            </a:r>
            <a:r>
              <a:rPr lang="en-US" sz="1800" dirty="0" smtClean="0"/>
              <a:t> </a:t>
            </a:r>
            <a:r>
              <a:rPr lang="en-US" sz="1800" dirty="0" err="1" smtClean="0"/>
              <a:t>cubano</a:t>
            </a:r>
            <a:r>
              <a:rPr lang="en-US" sz="1800" dirty="0" smtClean="0"/>
              <a:t> de FQ   </a:t>
            </a:r>
            <a:r>
              <a:rPr lang="en-US" sz="1800" b="1" dirty="0" smtClean="0"/>
              <a:t>(del 2007 al 2018)  </a:t>
            </a:r>
          </a:p>
          <a:p>
            <a:r>
              <a:rPr lang="en-US" sz="1800" dirty="0" smtClean="0"/>
              <a:t> </a:t>
            </a:r>
            <a:r>
              <a:rPr lang="en-US" sz="1800" dirty="0" err="1" smtClean="0"/>
              <a:t>Documentos</a:t>
            </a:r>
            <a:r>
              <a:rPr lang="en-US" sz="1800" dirty="0" smtClean="0"/>
              <a:t> del INHEM: </a:t>
            </a:r>
            <a:r>
              <a:rPr lang="en-US" sz="1800" dirty="0" err="1" smtClean="0"/>
              <a:t>Recomendaciones</a:t>
            </a:r>
            <a:r>
              <a:rPr lang="en-US" sz="1800" dirty="0" smtClean="0"/>
              <a:t> </a:t>
            </a:r>
            <a:r>
              <a:rPr lang="en-US" sz="1800" dirty="0" err="1" smtClean="0"/>
              <a:t>nutricionales</a:t>
            </a:r>
            <a:r>
              <a:rPr lang="en-US" sz="1800" dirty="0" smtClean="0"/>
              <a:t> </a:t>
            </a:r>
            <a:r>
              <a:rPr lang="en-US" sz="1800" dirty="0" err="1" smtClean="0"/>
              <a:t>para</a:t>
            </a:r>
            <a:r>
              <a:rPr lang="en-US" sz="1800" dirty="0" smtClean="0"/>
              <a:t> la </a:t>
            </a:r>
            <a:r>
              <a:rPr lang="en-US" sz="1800" dirty="0" err="1" smtClean="0"/>
              <a:t>población</a:t>
            </a:r>
            <a:r>
              <a:rPr lang="en-US" sz="1800" dirty="0" smtClean="0"/>
              <a:t> </a:t>
            </a:r>
            <a:r>
              <a:rPr lang="en-US" sz="1800" dirty="0" err="1" smtClean="0"/>
              <a:t>cubana</a:t>
            </a:r>
            <a:r>
              <a:rPr lang="en-US" sz="1800" dirty="0" smtClean="0"/>
              <a:t>.</a:t>
            </a:r>
          </a:p>
          <a:p>
            <a:pPr>
              <a:buNone/>
            </a:pPr>
            <a:r>
              <a:rPr lang="en-US" sz="1800" dirty="0" smtClean="0"/>
              <a:t>        </a:t>
            </a:r>
            <a:r>
              <a:rPr lang="en-US" sz="1800" dirty="0" err="1" smtClean="0"/>
              <a:t>Nutrición</a:t>
            </a:r>
            <a:r>
              <a:rPr lang="en-US" sz="1800" dirty="0" smtClean="0"/>
              <a:t> </a:t>
            </a:r>
            <a:r>
              <a:rPr lang="en-US" sz="1800" dirty="0" err="1" smtClean="0"/>
              <a:t>Clínica</a:t>
            </a:r>
            <a:r>
              <a:rPr lang="en-US" sz="1800" dirty="0" smtClean="0"/>
              <a:t> y </a:t>
            </a:r>
            <a:r>
              <a:rPr lang="en-US" sz="1800" dirty="0" err="1" smtClean="0"/>
              <a:t>Dietoterapia</a:t>
            </a:r>
            <a:r>
              <a:rPr lang="en-US" sz="1800" dirty="0" smtClean="0"/>
              <a:t>.  </a:t>
            </a:r>
            <a:r>
              <a:rPr lang="en-US" sz="1800" b="1" dirty="0" smtClean="0"/>
              <a:t>(del 2000 al 2015)</a:t>
            </a:r>
          </a:p>
          <a:p>
            <a:pPr>
              <a:buNone/>
            </a:pPr>
            <a:r>
              <a:rPr lang="en-US" sz="2000" b="1" dirty="0" smtClean="0"/>
              <a:t>  </a:t>
            </a:r>
            <a:r>
              <a:rPr lang="en-US" sz="2000" b="1" dirty="0" err="1" smtClean="0"/>
              <a:t>Diversas</a:t>
            </a:r>
            <a:r>
              <a:rPr lang="en-US" sz="2000" b="1" dirty="0" smtClean="0"/>
              <a:t> </a:t>
            </a:r>
            <a:r>
              <a:rPr lang="en-US" sz="2000" b="1" dirty="0" err="1" smtClean="0"/>
              <a:t>publicaciones</a:t>
            </a:r>
            <a:r>
              <a:rPr lang="en-US" sz="2000" b="1" dirty="0" smtClean="0"/>
              <a:t> </a:t>
            </a:r>
            <a:r>
              <a:rPr lang="en-US" sz="2000" b="1" dirty="0" err="1" smtClean="0"/>
              <a:t>extranjeras</a:t>
            </a:r>
            <a:r>
              <a:rPr lang="en-US" sz="2000" b="1" dirty="0" smtClean="0"/>
              <a:t> </a:t>
            </a:r>
            <a:r>
              <a:rPr lang="en-US" sz="2000" b="1" dirty="0" err="1" smtClean="0"/>
              <a:t>dedicadas</a:t>
            </a:r>
            <a:r>
              <a:rPr lang="en-US" sz="2000" b="1" dirty="0" smtClean="0"/>
              <a:t>  al </a:t>
            </a:r>
            <a:r>
              <a:rPr lang="en-US" sz="2000" b="1" dirty="0" err="1" smtClean="0"/>
              <a:t>soporte</a:t>
            </a:r>
            <a:r>
              <a:rPr lang="en-US" sz="2000" b="1" dirty="0" smtClean="0"/>
              <a:t> </a:t>
            </a:r>
            <a:r>
              <a:rPr lang="en-US" sz="2000" b="1" dirty="0" err="1" smtClean="0"/>
              <a:t>nutricional</a:t>
            </a:r>
            <a:r>
              <a:rPr lang="en-US" sz="2000" b="1" dirty="0" smtClean="0"/>
              <a:t> .</a:t>
            </a:r>
          </a:p>
          <a:p>
            <a:pPr>
              <a:buFont typeface="Wingdings" pitchFamily="2" charset="2"/>
              <a:buChar char="q"/>
            </a:pPr>
            <a:r>
              <a:rPr lang="en-US" sz="1800" dirty="0" err="1" smtClean="0"/>
              <a:t>Nutrición</a:t>
            </a:r>
            <a:r>
              <a:rPr lang="en-US" sz="1800" dirty="0" smtClean="0"/>
              <a:t> en la </a:t>
            </a:r>
            <a:r>
              <a:rPr lang="en-US" sz="1800" dirty="0" err="1" smtClean="0"/>
              <a:t>infancia</a:t>
            </a:r>
            <a:r>
              <a:rPr lang="en-US" sz="1800" dirty="0" smtClean="0"/>
              <a:t> y </a:t>
            </a:r>
            <a:r>
              <a:rPr lang="en-US" sz="1800" dirty="0" err="1" smtClean="0"/>
              <a:t>adolescencia</a:t>
            </a:r>
            <a:r>
              <a:rPr lang="en-US" sz="1800" dirty="0" smtClean="0"/>
              <a:t>. </a:t>
            </a:r>
            <a:r>
              <a:rPr lang="en-US" sz="1800" dirty="0" err="1" smtClean="0"/>
              <a:t>Ballabriga</a:t>
            </a:r>
            <a:r>
              <a:rPr lang="en-US" sz="1800" dirty="0" smtClean="0"/>
              <a:t> - </a:t>
            </a:r>
            <a:r>
              <a:rPr lang="en-US" sz="1800" dirty="0" err="1" smtClean="0"/>
              <a:t>Carrascosa</a:t>
            </a:r>
            <a:r>
              <a:rPr lang="en-US" sz="1800" dirty="0" smtClean="0"/>
              <a:t>. </a:t>
            </a:r>
            <a:r>
              <a:rPr lang="en-US" sz="1800" dirty="0" err="1" smtClean="0"/>
              <a:t>España</a:t>
            </a:r>
            <a:r>
              <a:rPr lang="en-US" sz="1800" dirty="0" smtClean="0"/>
              <a:t>. </a:t>
            </a:r>
            <a:r>
              <a:rPr lang="en-US" sz="1800" b="1" dirty="0" smtClean="0"/>
              <a:t>1991</a:t>
            </a:r>
          </a:p>
          <a:p>
            <a:pPr>
              <a:buFont typeface="Wingdings" pitchFamily="2" charset="2"/>
              <a:buChar char="q"/>
            </a:pPr>
            <a:r>
              <a:rPr lang="en-US" sz="1800" dirty="0" err="1" smtClean="0"/>
              <a:t>Gastroenterología</a:t>
            </a:r>
            <a:r>
              <a:rPr lang="en-US" sz="1800" dirty="0" smtClean="0"/>
              <a:t> </a:t>
            </a:r>
            <a:r>
              <a:rPr lang="en-US" sz="1800" dirty="0" err="1" smtClean="0"/>
              <a:t>pediátrica</a:t>
            </a:r>
            <a:r>
              <a:rPr lang="en-US" sz="1800" dirty="0" smtClean="0"/>
              <a:t>. Argüelles - </a:t>
            </a:r>
            <a:r>
              <a:rPr lang="en-US" sz="1800" dirty="0" err="1" smtClean="0"/>
              <a:t>Polanco</a:t>
            </a:r>
            <a:r>
              <a:rPr lang="en-US" sz="1800" dirty="0" smtClean="0"/>
              <a:t>.  </a:t>
            </a:r>
            <a:r>
              <a:rPr lang="en-US" sz="1800" dirty="0" err="1" smtClean="0"/>
              <a:t>España</a:t>
            </a:r>
            <a:r>
              <a:rPr lang="en-US" sz="1800" dirty="0" smtClean="0"/>
              <a:t>. </a:t>
            </a:r>
            <a:r>
              <a:rPr lang="en-US" sz="1800" b="1" dirty="0" smtClean="0"/>
              <a:t>1996</a:t>
            </a:r>
          </a:p>
          <a:p>
            <a:pPr>
              <a:buFont typeface="Wingdings" pitchFamily="2" charset="2"/>
              <a:buChar char="q"/>
            </a:pPr>
            <a:r>
              <a:rPr lang="en-US" sz="1800" dirty="0" smtClean="0"/>
              <a:t> </a:t>
            </a:r>
            <a:r>
              <a:rPr lang="en-US" sz="1800" dirty="0" err="1" smtClean="0"/>
              <a:t>Nutriología</a:t>
            </a:r>
            <a:r>
              <a:rPr lang="en-US" sz="1800" dirty="0" smtClean="0"/>
              <a:t> </a:t>
            </a:r>
            <a:r>
              <a:rPr lang="en-US" sz="1800" dirty="0" err="1" smtClean="0"/>
              <a:t>médica</a:t>
            </a:r>
            <a:r>
              <a:rPr lang="en-US" sz="1800" dirty="0" smtClean="0"/>
              <a:t>. </a:t>
            </a:r>
            <a:r>
              <a:rPr lang="en-US" sz="1800" dirty="0" err="1" smtClean="0"/>
              <a:t>Casanueva-Kaufer</a:t>
            </a:r>
            <a:r>
              <a:rPr lang="en-US" sz="1800" dirty="0" smtClean="0"/>
              <a:t>. </a:t>
            </a:r>
            <a:r>
              <a:rPr lang="en-US" sz="1800" dirty="0" err="1" smtClean="0"/>
              <a:t>España</a:t>
            </a:r>
            <a:r>
              <a:rPr lang="en-US" sz="1800" dirty="0" smtClean="0"/>
              <a:t>. </a:t>
            </a:r>
            <a:r>
              <a:rPr lang="en-US" sz="1800" b="1" dirty="0" smtClean="0"/>
              <a:t>2003</a:t>
            </a:r>
          </a:p>
          <a:p>
            <a:pPr>
              <a:buFont typeface="Wingdings" pitchFamily="2" charset="2"/>
              <a:buChar char="q"/>
            </a:pPr>
            <a:r>
              <a:rPr lang="en-US" sz="1800" dirty="0" smtClean="0"/>
              <a:t> </a:t>
            </a:r>
            <a:r>
              <a:rPr lang="en-US" sz="1800" dirty="0" err="1" smtClean="0"/>
              <a:t>Nutrición</a:t>
            </a:r>
            <a:r>
              <a:rPr lang="en-US" sz="1800" dirty="0" smtClean="0"/>
              <a:t> </a:t>
            </a:r>
            <a:r>
              <a:rPr lang="en-US" sz="1800" dirty="0" err="1" smtClean="0"/>
              <a:t>Clínica</a:t>
            </a:r>
            <a:r>
              <a:rPr lang="en-US" sz="1800" dirty="0" smtClean="0"/>
              <a:t> </a:t>
            </a:r>
            <a:r>
              <a:rPr lang="en-US" sz="1800" dirty="0" err="1" smtClean="0"/>
              <a:t>Práctica</a:t>
            </a:r>
            <a:r>
              <a:rPr lang="en-US" sz="1800" dirty="0" smtClean="0"/>
              <a:t>.  </a:t>
            </a:r>
            <a:r>
              <a:rPr lang="en-US" sz="1800" dirty="0" err="1" smtClean="0"/>
              <a:t>Matarese</a:t>
            </a:r>
            <a:r>
              <a:rPr lang="en-US" sz="1800" dirty="0" smtClean="0"/>
              <a:t>.  Saunders. USA  </a:t>
            </a:r>
            <a:r>
              <a:rPr lang="en-US" sz="1800" b="1" dirty="0" smtClean="0"/>
              <a:t>2004</a:t>
            </a:r>
          </a:p>
          <a:p>
            <a:pPr>
              <a:buFont typeface="Wingdings" pitchFamily="2" charset="2"/>
              <a:buChar char="q"/>
            </a:pPr>
            <a:r>
              <a:rPr lang="en-US" sz="1800" dirty="0" smtClean="0"/>
              <a:t> </a:t>
            </a:r>
            <a:r>
              <a:rPr lang="en-US" sz="1800" dirty="0" err="1" smtClean="0"/>
              <a:t>Nutrición</a:t>
            </a:r>
            <a:r>
              <a:rPr lang="en-US" sz="1800" dirty="0" smtClean="0"/>
              <a:t> en </a:t>
            </a:r>
            <a:r>
              <a:rPr lang="en-US" sz="1800" dirty="0" err="1" smtClean="0"/>
              <a:t>Pediatría</a:t>
            </a:r>
            <a:r>
              <a:rPr lang="en-US" sz="1800" dirty="0" smtClean="0"/>
              <a:t>. </a:t>
            </a:r>
            <a:r>
              <a:rPr lang="en-US" sz="1800" dirty="0" err="1" smtClean="0"/>
              <a:t>Bueno</a:t>
            </a:r>
            <a:r>
              <a:rPr lang="en-US" sz="1800" dirty="0" smtClean="0"/>
              <a:t>-</a:t>
            </a:r>
            <a:r>
              <a:rPr lang="en-US" sz="1800" dirty="0" err="1" smtClean="0"/>
              <a:t>Sarría</a:t>
            </a:r>
            <a:r>
              <a:rPr lang="en-US" sz="1800" dirty="0" smtClean="0"/>
              <a:t>-Perez. </a:t>
            </a:r>
            <a:r>
              <a:rPr lang="en-US" sz="1800" dirty="0" err="1" smtClean="0"/>
              <a:t>España</a:t>
            </a:r>
            <a:r>
              <a:rPr lang="en-US" sz="1800" dirty="0" smtClean="0"/>
              <a:t>. </a:t>
            </a:r>
            <a:r>
              <a:rPr lang="en-US" sz="1800" b="1" dirty="0" smtClean="0"/>
              <a:t>2007</a:t>
            </a:r>
          </a:p>
          <a:p>
            <a:pPr>
              <a:buFont typeface="Wingdings" pitchFamily="2" charset="2"/>
              <a:buChar char="q"/>
            </a:pPr>
            <a:r>
              <a:rPr lang="en-US" sz="1800" dirty="0" smtClean="0"/>
              <a:t> </a:t>
            </a:r>
            <a:r>
              <a:rPr lang="en-US" sz="1800" dirty="0" err="1" smtClean="0"/>
              <a:t>Casos</a:t>
            </a:r>
            <a:r>
              <a:rPr lang="en-US" sz="1800" dirty="0" smtClean="0"/>
              <a:t> </a:t>
            </a:r>
            <a:r>
              <a:rPr lang="en-US" sz="1800" dirty="0" err="1" smtClean="0"/>
              <a:t>clínicos</a:t>
            </a:r>
            <a:r>
              <a:rPr lang="en-US" sz="1800" dirty="0" smtClean="0"/>
              <a:t>  en </a:t>
            </a:r>
            <a:r>
              <a:rPr lang="en-US" sz="1800" dirty="0" err="1" smtClean="0"/>
              <a:t>nutrición</a:t>
            </a:r>
            <a:r>
              <a:rPr lang="en-US" sz="1800" dirty="0" smtClean="0"/>
              <a:t> </a:t>
            </a:r>
            <a:r>
              <a:rPr lang="en-US" sz="1800" dirty="0" err="1" smtClean="0"/>
              <a:t>infantil</a:t>
            </a:r>
            <a:r>
              <a:rPr lang="en-US" sz="1800" dirty="0" smtClean="0"/>
              <a:t>. Carlos Sierra. </a:t>
            </a:r>
            <a:r>
              <a:rPr lang="en-US" sz="1800" dirty="0" err="1" smtClean="0"/>
              <a:t>España</a:t>
            </a:r>
            <a:r>
              <a:rPr lang="en-US" sz="1800" dirty="0" smtClean="0"/>
              <a:t>. </a:t>
            </a:r>
            <a:r>
              <a:rPr lang="en-US" sz="1800" b="1" dirty="0" smtClean="0"/>
              <a:t>2011</a:t>
            </a:r>
          </a:p>
          <a:p>
            <a:pPr>
              <a:buFont typeface="Wingdings" pitchFamily="2" charset="2"/>
              <a:buChar char="q"/>
            </a:pPr>
            <a:r>
              <a:rPr lang="en-US" sz="1800" dirty="0" smtClean="0"/>
              <a:t> </a:t>
            </a:r>
            <a:r>
              <a:rPr lang="en-US" sz="1800" dirty="0" err="1" smtClean="0"/>
              <a:t>Nutrición</a:t>
            </a:r>
            <a:r>
              <a:rPr lang="en-US" sz="1800" dirty="0" smtClean="0"/>
              <a:t> en </a:t>
            </a:r>
            <a:r>
              <a:rPr lang="en-US" sz="1800" dirty="0" err="1" smtClean="0"/>
              <a:t>Pediatría</a:t>
            </a:r>
            <a:r>
              <a:rPr lang="en-US" sz="1800" dirty="0" smtClean="0"/>
              <a:t>. </a:t>
            </a:r>
            <a:r>
              <a:rPr lang="en-US" sz="1800" dirty="0" err="1" smtClean="0"/>
              <a:t>Setton</a:t>
            </a:r>
            <a:r>
              <a:rPr lang="en-US" sz="1800" dirty="0" smtClean="0"/>
              <a:t>-Fernández. Argentina. </a:t>
            </a:r>
            <a:r>
              <a:rPr lang="en-US" sz="1800" b="1" dirty="0" smtClean="0"/>
              <a:t>2014</a:t>
            </a:r>
          </a:p>
          <a:p>
            <a:pPr>
              <a:buFont typeface="Wingdings" pitchFamily="2" charset="2"/>
              <a:buChar char="q"/>
            </a:pPr>
            <a:r>
              <a:rPr lang="en-US" sz="1800" b="1" dirty="0" smtClean="0"/>
              <a:t>ESPGHAN   y  NASPGHAN </a:t>
            </a:r>
            <a:r>
              <a:rPr lang="en-US" sz="1800" dirty="0" smtClean="0"/>
              <a:t> (</a:t>
            </a:r>
            <a:r>
              <a:rPr lang="en-US" sz="1800" dirty="0" err="1" smtClean="0"/>
              <a:t>Guías</a:t>
            </a:r>
            <a:r>
              <a:rPr lang="en-US" sz="1800" dirty="0" smtClean="0"/>
              <a:t> de </a:t>
            </a:r>
            <a:r>
              <a:rPr lang="en-US" sz="1800" dirty="0" err="1" smtClean="0"/>
              <a:t>Nutrición</a:t>
            </a:r>
            <a:r>
              <a:rPr lang="en-US" sz="1800" dirty="0" smtClean="0"/>
              <a:t> en </a:t>
            </a:r>
            <a:r>
              <a:rPr lang="en-US" sz="1800" dirty="0" err="1" smtClean="0"/>
              <a:t>situaciones</a:t>
            </a:r>
            <a:r>
              <a:rPr lang="en-US" sz="1800" dirty="0" smtClean="0"/>
              <a:t> </a:t>
            </a:r>
            <a:r>
              <a:rPr lang="en-US" sz="1800" dirty="0" err="1" smtClean="0"/>
              <a:t>especiales</a:t>
            </a:r>
            <a:r>
              <a:rPr lang="en-US" sz="1800" dirty="0" smtClean="0"/>
              <a:t>).   </a:t>
            </a:r>
            <a:r>
              <a:rPr lang="en-US" sz="1800" b="1" dirty="0" smtClean="0"/>
              <a:t>2017</a:t>
            </a:r>
          </a:p>
          <a:p>
            <a:pPr>
              <a:buFont typeface="Wingdings" pitchFamily="2" charset="2"/>
              <a:buChar char="q"/>
            </a:pPr>
            <a:r>
              <a:rPr lang="en-US" sz="1800" dirty="0" smtClean="0"/>
              <a:t> </a:t>
            </a:r>
            <a:r>
              <a:rPr lang="en-US" sz="1800" dirty="0" err="1" smtClean="0"/>
              <a:t>Consenso</a:t>
            </a:r>
            <a:r>
              <a:rPr lang="en-US" sz="1800" dirty="0" smtClean="0"/>
              <a:t> del </a:t>
            </a:r>
            <a:r>
              <a:rPr lang="en-US" sz="1800" dirty="0" err="1" smtClean="0"/>
              <a:t>Instituto</a:t>
            </a:r>
            <a:r>
              <a:rPr lang="en-US" sz="1800" dirty="0" smtClean="0"/>
              <a:t> </a:t>
            </a:r>
            <a:r>
              <a:rPr lang="en-US" sz="1800" dirty="0" err="1" smtClean="0"/>
              <a:t>Nacional</a:t>
            </a:r>
            <a:r>
              <a:rPr lang="en-US" sz="1800" dirty="0" smtClean="0"/>
              <a:t> de </a:t>
            </a:r>
            <a:r>
              <a:rPr lang="en-US" sz="1800" dirty="0" err="1" smtClean="0"/>
              <a:t>Pediatría</a:t>
            </a:r>
            <a:r>
              <a:rPr lang="en-US" sz="1800" dirty="0" smtClean="0"/>
              <a:t> (INP).  México. </a:t>
            </a:r>
            <a:r>
              <a:rPr lang="en-US" sz="1800" b="1" dirty="0" smtClean="0"/>
              <a:t>2018.</a:t>
            </a:r>
          </a:p>
          <a:p>
            <a:pPr>
              <a:buFont typeface="Wingdings" pitchFamily="2" charset="2"/>
              <a:buChar char="q"/>
            </a:pPr>
            <a:r>
              <a:rPr lang="en-US" sz="1800" dirty="0" err="1" smtClean="0"/>
              <a:t>Guías</a:t>
            </a:r>
            <a:r>
              <a:rPr lang="en-US" sz="1800" dirty="0" smtClean="0"/>
              <a:t> </a:t>
            </a:r>
            <a:r>
              <a:rPr lang="en-US" sz="1800" b="1" dirty="0" smtClean="0"/>
              <a:t>ASPEN  y  ESPEN (2017 Y 2019)</a:t>
            </a:r>
          </a:p>
          <a:p>
            <a:pPr>
              <a:buFont typeface="Wingdings" pitchFamily="2" charset="2"/>
              <a:buChar char="q"/>
            </a:pPr>
            <a:r>
              <a:rPr lang="en-US" sz="1800" dirty="0" err="1" smtClean="0"/>
              <a:t>Guías</a:t>
            </a:r>
            <a:r>
              <a:rPr lang="en-US" sz="1800" dirty="0" smtClean="0"/>
              <a:t> </a:t>
            </a:r>
            <a:r>
              <a:rPr lang="en-US" sz="1800" b="1" dirty="0" smtClean="0"/>
              <a:t>FELANPE </a:t>
            </a:r>
            <a:r>
              <a:rPr lang="en-US" sz="1800" dirty="0" smtClean="0"/>
              <a:t> </a:t>
            </a:r>
            <a:r>
              <a:rPr lang="en-US" sz="1800" b="1" dirty="0" smtClean="0"/>
              <a:t>(del 2000 al 2019)</a:t>
            </a:r>
          </a:p>
          <a:p>
            <a:pPr>
              <a:buNone/>
            </a:pPr>
            <a:r>
              <a:rPr lang="en-US" sz="1800" dirty="0" smtClean="0"/>
              <a:t> </a:t>
            </a:r>
          </a:p>
          <a:p>
            <a:pPr>
              <a:buNone/>
            </a:pPr>
            <a:r>
              <a:rPr lang="en-US" sz="1800" dirty="0" smtClean="0"/>
              <a:t> </a:t>
            </a:r>
            <a:endParaRPr lang="es-ES_tradnl" sz="1800" dirty="0"/>
          </a:p>
        </p:txBody>
      </p:sp>
    </p:spTree>
    <p:extLst>
      <p:ext uri="{BB962C8B-B14F-4D97-AF65-F5344CB8AC3E}">
        <p14:creationId xmlns:p14="http://schemas.microsoft.com/office/powerpoint/2010/main" val="419480741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04444" y="1729839"/>
            <a:ext cx="7935121" cy="3139321"/>
          </a:xfrm>
          <a:prstGeom prst="rect">
            <a:avLst/>
          </a:prstGeom>
          <a:noFill/>
        </p:spPr>
        <p:txBody>
          <a:bodyPr wrap="none" lIns="91440" tIns="45720" rIns="91440" bIns="45720">
            <a:spAutoFit/>
          </a:bodyPr>
          <a:lstStyle/>
          <a:p>
            <a:pPr algn="ctr"/>
            <a:r>
              <a:rPr lang="es-ES" sz="6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r>
              <a:rPr lang="es-ES" sz="6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Muchas gracias</a:t>
            </a:r>
            <a:r>
              <a:rPr lang="es-ES" sz="6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t>
            </a:r>
          </a:p>
          <a:p>
            <a:pPr algn="ctr"/>
            <a:r>
              <a:rPr lang="es-ES" sz="6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Feliz Día Internacional</a:t>
            </a:r>
          </a:p>
          <a:p>
            <a:pPr algn="ctr"/>
            <a:r>
              <a:rPr lang="es-ES" sz="6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de la Mujer</a:t>
            </a:r>
            <a:endParaRPr lang="es-ES" sz="6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3693717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498126" y="332656"/>
            <a:ext cx="1721946" cy="369332"/>
          </a:xfrm>
          <a:prstGeom prst="rect">
            <a:avLst/>
          </a:prstGeom>
          <a:solidFill>
            <a:srgbClr val="0070C0"/>
          </a:solidFill>
        </p:spPr>
        <p:txBody>
          <a:bodyPr wrap="none" rtlCol="0">
            <a:spAutoFit/>
          </a:bodyPr>
          <a:lstStyle/>
          <a:p>
            <a:r>
              <a:rPr lang="es-MX" b="1" dirty="0" smtClean="0">
                <a:solidFill>
                  <a:schemeClr val="bg1"/>
                </a:solidFill>
              </a:rPr>
              <a:t>MALNUTRICIÓN</a:t>
            </a:r>
            <a:endParaRPr lang="es-MX" b="1" dirty="0">
              <a:solidFill>
                <a:schemeClr val="bg1"/>
              </a:solidFill>
            </a:endParaRPr>
          </a:p>
        </p:txBody>
      </p:sp>
      <p:sp>
        <p:nvSpPr>
          <p:cNvPr id="3" name="2 CuadroTexto"/>
          <p:cNvSpPr txBox="1"/>
          <p:nvPr/>
        </p:nvSpPr>
        <p:spPr>
          <a:xfrm>
            <a:off x="899592" y="1052736"/>
            <a:ext cx="2574807" cy="923330"/>
          </a:xfrm>
          <a:prstGeom prst="rect">
            <a:avLst/>
          </a:prstGeom>
          <a:solidFill>
            <a:srgbClr val="0070C0"/>
          </a:solidFill>
        </p:spPr>
        <p:txBody>
          <a:bodyPr wrap="none" rtlCol="0">
            <a:spAutoFit/>
          </a:bodyPr>
          <a:lstStyle/>
          <a:p>
            <a:r>
              <a:rPr lang="es-MX" b="1" dirty="0" smtClean="0">
                <a:solidFill>
                  <a:schemeClr val="accent5">
                    <a:lumMod val="20000"/>
                    <a:lumOff val="80000"/>
                  </a:schemeClr>
                </a:solidFill>
              </a:rPr>
              <a:t>Malnutrición por defecto</a:t>
            </a:r>
          </a:p>
          <a:p>
            <a:r>
              <a:rPr lang="es-MX" b="1" dirty="0" smtClean="0">
                <a:solidFill>
                  <a:schemeClr val="accent5">
                    <a:lumMod val="20000"/>
                    <a:lumOff val="80000"/>
                  </a:schemeClr>
                </a:solidFill>
              </a:rPr>
              <a:t>(Desnutrición,</a:t>
            </a:r>
          </a:p>
          <a:p>
            <a:r>
              <a:rPr lang="es-MX" b="1" dirty="0" smtClean="0">
                <a:solidFill>
                  <a:schemeClr val="accent5">
                    <a:lumMod val="20000"/>
                    <a:lumOff val="80000"/>
                  </a:schemeClr>
                </a:solidFill>
              </a:rPr>
              <a:t>Nutrición </a:t>
            </a:r>
            <a:r>
              <a:rPr lang="es-MX" b="1" dirty="0" err="1" smtClean="0">
                <a:solidFill>
                  <a:schemeClr val="accent5">
                    <a:lumMod val="20000"/>
                    <a:lumOff val="80000"/>
                  </a:schemeClr>
                </a:solidFill>
              </a:rPr>
              <a:t>subóptima</a:t>
            </a:r>
            <a:r>
              <a:rPr lang="es-MX" b="1" dirty="0" smtClean="0">
                <a:solidFill>
                  <a:schemeClr val="accent5">
                    <a:lumMod val="20000"/>
                    <a:lumOff val="80000"/>
                  </a:schemeClr>
                </a:solidFill>
              </a:rPr>
              <a:t>).</a:t>
            </a:r>
            <a:endParaRPr lang="es-MX" b="1" dirty="0">
              <a:solidFill>
                <a:schemeClr val="accent5">
                  <a:lumMod val="20000"/>
                  <a:lumOff val="80000"/>
                </a:schemeClr>
              </a:solidFill>
            </a:endParaRPr>
          </a:p>
        </p:txBody>
      </p:sp>
      <p:sp>
        <p:nvSpPr>
          <p:cNvPr id="4" name="3 CuadroTexto"/>
          <p:cNvSpPr txBox="1"/>
          <p:nvPr/>
        </p:nvSpPr>
        <p:spPr>
          <a:xfrm>
            <a:off x="5652120" y="1268760"/>
            <a:ext cx="2493696" cy="369332"/>
          </a:xfrm>
          <a:prstGeom prst="rect">
            <a:avLst/>
          </a:prstGeom>
          <a:solidFill>
            <a:srgbClr val="0070C0"/>
          </a:solidFill>
        </p:spPr>
        <p:txBody>
          <a:bodyPr wrap="none" rtlCol="0">
            <a:spAutoFit/>
          </a:bodyPr>
          <a:lstStyle/>
          <a:p>
            <a:r>
              <a:rPr lang="es-MX" b="1" dirty="0" smtClean="0">
                <a:solidFill>
                  <a:schemeClr val="bg1"/>
                </a:solidFill>
              </a:rPr>
              <a:t>Malnutrición por exceso</a:t>
            </a:r>
            <a:endParaRPr lang="es-MX" b="1" dirty="0">
              <a:solidFill>
                <a:schemeClr val="bg1"/>
              </a:solidFill>
            </a:endParaRPr>
          </a:p>
        </p:txBody>
      </p:sp>
      <p:cxnSp>
        <p:nvCxnSpPr>
          <p:cNvPr id="6" name="5 Conector recto"/>
          <p:cNvCxnSpPr/>
          <p:nvPr/>
        </p:nvCxnSpPr>
        <p:spPr>
          <a:xfrm>
            <a:off x="7740352" y="1638092"/>
            <a:ext cx="0" cy="207894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8 Conector recto"/>
          <p:cNvCxnSpPr/>
          <p:nvPr/>
        </p:nvCxnSpPr>
        <p:spPr>
          <a:xfrm flipH="1">
            <a:off x="6732240" y="2708920"/>
            <a:ext cx="1008112"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flipH="1">
            <a:off x="6732240" y="3717032"/>
            <a:ext cx="1008112"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11 CuadroTexto"/>
          <p:cNvSpPr txBox="1"/>
          <p:nvPr/>
        </p:nvSpPr>
        <p:spPr>
          <a:xfrm>
            <a:off x="5556725" y="2483604"/>
            <a:ext cx="1188787" cy="369332"/>
          </a:xfrm>
          <a:prstGeom prst="rect">
            <a:avLst/>
          </a:prstGeom>
          <a:solidFill>
            <a:srgbClr val="0070C0"/>
          </a:solidFill>
        </p:spPr>
        <p:txBody>
          <a:bodyPr wrap="none" rtlCol="0">
            <a:spAutoFit/>
          </a:bodyPr>
          <a:lstStyle/>
          <a:p>
            <a:r>
              <a:rPr lang="es-MX" b="1" dirty="0" smtClean="0">
                <a:solidFill>
                  <a:schemeClr val="bg1"/>
                </a:solidFill>
              </a:rPr>
              <a:t>Sobrepeso</a:t>
            </a:r>
            <a:endParaRPr lang="es-MX" b="1" dirty="0">
              <a:solidFill>
                <a:schemeClr val="bg1"/>
              </a:solidFill>
            </a:endParaRPr>
          </a:p>
        </p:txBody>
      </p:sp>
      <p:sp>
        <p:nvSpPr>
          <p:cNvPr id="13" name="12 CuadroTexto"/>
          <p:cNvSpPr txBox="1"/>
          <p:nvPr/>
        </p:nvSpPr>
        <p:spPr>
          <a:xfrm>
            <a:off x="5661113" y="3501008"/>
            <a:ext cx="1087157" cy="369332"/>
          </a:xfrm>
          <a:prstGeom prst="rect">
            <a:avLst/>
          </a:prstGeom>
          <a:solidFill>
            <a:srgbClr val="0070C0"/>
          </a:solidFill>
        </p:spPr>
        <p:txBody>
          <a:bodyPr wrap="none" rtlCol="0">
            <a:spAutoFit/>
          </a:bodyPr>
          <a:lstStyle/>
          <a:p>
            <a:r>
              <a:rPr lang="es-MX" b="1" dirty="0" smtClean="0">
                <a:solidFill>
                  <a:schemeClr val="bg1"/>
                </a:solidFill>
              </a:rPr>
              <a:t>Obesidad</a:t>
            </a:r>
            <a:endParaRPr lang="es-MX" b="1" dirty="0">
              <a:solidFill>
                <a:schemeClr val="bg1"/>
              </a:solidFill>
            </a:endParaRPr>
          </a:p>
        </p:txBody>
      </p:sp>
      <p:cxnSp>
        <p:nvCxnSpPr>
          <p:cNvPr id="11" name="10 Conector recto"/>
          <p:cNvCxnSpPr/>
          <p:nvPr/>
        </p:nvCxnSpPr>
        <p:spPr>
          <a:xfrm>
            <a:off x="1043608" y="1916832"/>
            <a:ext cx="12649" cy="413988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13 Conector recto"/>
          <p:cNvCxnSpPr/>
          <p:nvPr/>
        </p:nvCxnSpPr>
        <p:spPr>
          <a:xfrm flipH="1">
            <a:off x="1043608" y="2587559"/>
            <a:ext cx="1008112"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5" name="14 CuadroTexto"/>
          <p:cNvSpPr txBox="1"/>
          <p:nvPr/>
        </p:nvSpPr>
        <p:spPr>
          <a:xfrm>
            <a:off x="2100341" y="2348880"/>
            <a:ext cx="2520883" cy="923330"/>
          </a:xfrm>
          <a:prstGeom prst="rect">
            <a:avLst/>
          </a:prstGeom>
          <a:solidFill>
            <a:srgbClr val="0070C0"/>
          </a:solidFill>
        </p:spPr>
        <p:txBody>
          <a:bodyPr wrap="none" rtlCol="0">
            <a:spAutoFit/>
          </a:bodyPr>
          <a:lstStyle/>
          <a:p>
            <a:r>
              <a:rPr lang="es-MX" b="1" dirty="0" smtClean="0">
                <a:solidFill>
                  <a:schemeClr val="accent5">
                    <a:lumMod val="20000"/>
                    <a:lumOff val="80000"/>
                  </a:schemeClr>
                </a:solidFill>
              </a:rPr>
              <a:t>Retardo del crecimiento </a:t>
            </a:r>
          </a:p>
          <a:p>
            <a:r>
              <a:rPr lang="es-MX" b="1" dirty="0" smtClean="0">
                <a:solidFill>
                  <a:schemeClr val="accent5">
                    <a:lumMod val="20000"/>
                    <a:lumOff val="80000"/>
                  </a:schemeClr>
                </a:solidFill>
              </a:rPr>
              <a:t>intrauterino (CIUR) y </a:t>
            </a:r>
          </a:p>
          <a:p>
            <a:r>
              <a:rPr lang="es-MX" b="1" dirty="0" smtClean="0">
                <a:solidFill>
                  <a:schemeClr val="accent5">
                    <a:lumMod val="20000"/>
                    <a:lumOff val="80000"/>
                  </a:schemeClr>
                </a:solidFill>
              </a:rPr>
              <a:t>bajo peso al nacer</a:t>
            </a:r>
            <a:endParaRPr lang="es-MX" b="1" dirty="0">
              <a:solidFill>
                <a:schemeClr val="accent5">
                  <a:lumMod val="20000"/>
                  <a:lumOff val="80000"/>
                </a:schemeClr>
              </a:solidFill>
            </a:endParaRPr>
          </a:p>
        </p:txBody>
      </p:sp>
      <p:cxnSp>
        <p:nvCxnSpPr>
          <p:cNvPr id="16" name="15 Conector recto"/>
          <p:cNvCxnSpPr/>
          <p:nvPr/>
        </p:nvCxnSpPr>
        <p:spPr>
          <a:xfrm flipH="1">
            <a:off x="1043608" y="3741428"/>
            <a:ext cx="1008112"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7" name="16 CuadroTexto"/>
          <p:cNvSpPr txBox="1"/>
          <p:nvPr/>
        </p:nvSpPr>
        <p:spPr>
          <a:xfrm>
            <a:off x="2100341" y="3502749"/>
            <a:ext cx="2520883" cy="1200329"/>
          </a:xfrm>
          <a:prstGeom prst="rect">
            <a:avLst/>
          </a:prstGeom>
          <a:solidFill>
            <a:srgbClr val="0070C0"/>
          </a:solidFill>
        </p:spPr>
        <p:txBody>
          <a:bodyPr wrap="none" rtlCol="0">
            <a:spAutoFit/>
          </a:bodyPr>
          <a:lstStyle/>
          <a:p>
            <a:r>
              <a:rPr lang="es-MX" b="1" dirty="0" smtClean="0">
                <a:solidFill>
                  <a:schemeClr val="accent5">
                    <a:lumMod val="20000"/>
                    <a:lumOff val="80000"/>
                  </a:schemeClr>
                </a:solidFill>
              </a:rPr>
              <a:t>Retardo del crecimiento </a:t>
            </a:r>
          </a:p>
          <a:p>
            <a:r>
              <a:rPr lang="es-MX" b="1" dirty="0" smtClean="0">
                <a:solidFill>
                  <a:schemeClr val="accent5">
                    <a:lumMod val="20000"/>
                    <a:lumOff val="80000"/>
                  </a:schemeClr>
                </a:solidFill>
              </a:rPr>
              <a:t>intrauterino (CIUR)</a:t>
            </a:r>
          </a:p>
          <a:p>
            <a:r>
              <a:rPr lang="es-MX" b="1" dirty="0" smtClean="0">
                <a:solidFill>
                  <a:schemeClr val="accent5">
                    <a:lumMod val="20000"/>
                    <a:lumOff val="80000"/>
                  </a:schemeClr>
                </a:solidFill>
              </a:rPr>
              <a:t>Baja talla/edad</a:t>
            </a:r>
          </a:p>
          <a:p>
            <a:r>
              <a:rPr lang="es-MX" b="1" dirty="0" smtClean="0">
                <a:solidFill>
                  <a:schemeClr val="accent5">
                    <a:lumMod val="20000"/>
                    <a:lumOff val="80000"/>
                  </a:schemeClr>
                </a:solidFill>
              </a:rPr>
              <a:t>Desnutrición crónica</a:t>
            </a:r>
            <a:endParaRPr lang="es-MX" b="1" dirty="0">
              <a:solidFill>
                <a:schemeClr val="accent5">
                  <a:lumMod val="20000"/>
                  <a:lumOff val="80000"/>
                </a:schemeClr>
              </a:solidFill>
            </a:endParaRPr>
          </a:p>
        </p:txBody>
      </p:sp>
      <p:cxnSp>
        <p:nvCxnSpPr>
          <p:cNvPr id="18" name="17 Conector recto"/>
          <p:cNvCxnSpPr/>
          <p:nvPr/>
        </p:nvCxnSpPr>
        <p:spPr>
          <a:xfrm flipH="1">
            <a:off x="1043608" y="5059638"/>
            <a:ext cx="1008112"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9" name="18 CuadroTexto"/>
          <p:cNvSpPr txBox="1"/>
          <p:nvPr/>
        </p:nvSpPr>
        <p:spPr>
          <a:xfrm>
            <a:off x="2100341" y="4820959"/>
            <a:ext cx="2279535" cy="923330"/>
          </a:xfrm>
          <a:prstGeom prst="rect">
            <a:avLst/>
          </a:prstGeom>
          <a:solidFill>
            <a:srgbClr val="0070C0"/>
          </a:solidFill>
        </p:spPr>
        <p:txBody>
          <a:bodyPr wrap="none" rtlCol="0">
            <a:spAutoFit/>
          </a:bodyPr>
          <a:lstStyle/>
          <a:p>
            <a:r>
              <a:rPr lang="es-MX" b="1" dirty="0" smtClean="0">
                <a:solidFill>
                  <a:schemeClr val="accent5">
                    <a:lumMod val="20000"/>
                    <a:lumOff val="80000"/>
                  </a:schemeClr>
                </a:solidFill>
              </a:rPr>
              <a:t>Desnutrición global</a:t>
            </a:r>
          </a:p>
          <a:p>
            <a:r>
              <a:rPr lang="es-MX" b="1" dirty="0" smtClean="0">
                <a:solidFill>
                  <a:schemeClr val="accent5">
                    <a:lumMod val="20000"/>
                    <a:lumOff val="80000"/>
                  </a:schemeClr>
                </a:solidFill>
              </a:rPr>
              <a:t>Bajo peso/edad</a:t>
            </a:r>
          </a:p>
          <a:p>
            <a:r>
              <a:rPr lang="es-MX" b="1" dirty="0" smtClean="0">
                <a:solidFill>
                  <a:schemeClr val="accent5">
                    <a:lumMod val="20000"/>
                    <a:lumOff val="80000"/>
                  </a:schemeClr>
                </a:solidFill>
              </a:rPr>
              <a:t>Insuficiencia ponderal</a:t>
            </a:r>
            <a:endParaRPr lang="es-MX" b="1" dirty="0">
              <a:solidFill>
                <a:schemeClr val="accent5">
                  <a:lumMod val="20000"/>
                  <a:lumOff val="80000"/>
                </a:schemeClr>
              </a:solidFill>
            </a:endParaRPr>
          </a:p>
        </p:txBody>
      </p:sp>
      <p:cxnSp>
        <p:nvCxnSpPr>
          <p:cNvPr id="20" name="19 Conector recto"/>
          <p:cNvCxnSpPr/>
          <p:nvPr/>
        </p:nvCxnSpPr>
        <p:spPr>
          <a:xfrm flipH="1">
            <a:off x="1056257" y="6056717"/>
            <a:ext cx="1008112"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1" name="20 CuadroTexto"/>
          <p:cNvSpPr txBox="1"/>
          <p:nvPr/>
        </p:nvSpPr>
        <p:spPr>
          <a:xfrm>
            <a:off x="2112990" y="5818038"/>
            <a:ext cx="2037737" cy="923330"/>
          </a:xfrm>
          <a:prstGeom prst="rect">
            <a:avLst/>
          </a:prstGeom>
          <a:solidFill>
            <a:srgbClr val="0070C0"/>
          </a:solidFill>
        </p:spPr>
        <p:txBody>
          <a:bodyPr wrap="none" rtlCol="0">
            <a:spAutoFit/>
          </a:bodyPr>
          <a:lstStyle/>
          <a:p>
            <a:r>
              <a:rPr lang="es-MX" b="1" dirty="0" smtClean="0">
                <a:solidFill>
                  <a:schemeClr val="accent5">
                    <a:lumMod val="20000"/>
                    <a:lumOff val="80000"/>
                  </a:schemeClr>
                </a:solidFill>
              </a:rPr>
              <a:t>Desnutrición aguda</a:t>
            </a:r>
          </a:p>
          <a:p>
            <a:r>
              <a:rPr lang="es-MX" b="1" dirty="0" smtClean="0">
                <a:solidFill>
                  <a:schemeClr val="accent5">
                    <a:lumMod val="20000"/>
                    <a:lumOff val="80000"/>
                  </a:schemeClr>
                </a:solidFill>
              </a:rPr>
              <a:t>Bajo peso/edad</a:t>
            </a:r>
          </a:p>
          <a:p>
            <a:r>
              <a:rPr lang="es-MX" b="1" dirty="0" err="1" smtClean="0">
                <a:solidFill>
                  <a:schemeClr val="accent5">
                    <a:lumMod val="20000"/>
                    <a:lumOff val="80000"/>
                  </a:schemeClr>
                </a:solidFill>
              </a:rPr>
              <a:t>Emanciación</a:t>
            </a:r>
            <a:endParaRPr lang="es-MX" b="1" dirty="0">
              <a:solidFill>
                <a:schemeClr val="accent5">
                  <a:lumMod val="20000"/>
                  <a:lumOff val="80000"/>
                </a:schemeClr>
              </a:solidFill>
            </a:endParaRPr>
          </a:p>
        </p:txBody>
      </p:sp>
      <p:sp>
        <p:nvSpPr>
          <p:cNvPr id="22" name="21 Rectángulo redondeado"/>
          <p:cNvSpPr/>
          <p:nvPr/>
        </p:nvSpPr>
        <p:spPr>
          <a:xfrm>
            <a:off x="4932040" y="4581128"/>
            <a:ext cx="403244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 </a:t>
            </a:r>
            <a:endParaRPr lang="es-MX" dirty="0"/>
          </a:p>
        </p:txBody>
      </p:sp>
      <p:sp>
        <p:nvSpPr>
          <p:cNvPr id="23" name="22 Rectángulo"/>
          <p:cNvSpPr/>
          <p:nvPr/>
        </p:nvSpPr>
        <p:spPr>
          <a:xfrm>
            <a:off x="5150892" y="4581128"/>
            <a:ext cx="3456331" cy="954107"/>
          </a:xfrm>
          <a:prstGeom prst="rect">
            <a:avLst/>
          </a:prstGeom>
          <a:noFill/>
        </p:spPr>
        <p:txBody>
          <a:bodyPr wrap="none" lIns="91440" tIns="45720" rIns="91440" bIns="45720">
            <a:spAutoFit/>
          </a:bodyPr>
          <a:lstStyle/>
          <a:p>
            <a:pPr algn="ctr"/>
            <a:r>
              <a:rPr lang="es-ES" sz="28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AMBAS SITUACIONES </a:t>
            </a:r>
          </a:p>
          <a:p>
            <a:pPr algn="ctr"/>
            <a:r>
              <a:rPr lang="es-ES" sz="28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SON INDESEABLES</a:t>
            </a:r>
            <a:endParaRPr lang="es-ES" sz="28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extLst>
      <p:ext uri="{BB962C8B-B14F-4D97-AF65-F5344CB8AC3E}">
        <p14:creationId xmlns:p14="http://schemas.microsoft.com/office/powerpoint/2010/main" val="36252987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907704" y="1408708"/>
            <a:ext cx="5050742" cy="523220"/>
          </a:xfrm>
          <a:prstGeom prst="rect">
            <a:avLst/>
          </a:prstGeom>
          <a:noFill/>
          <a:ln>
            <a:solidFill>
              <a:srgbClr val="0070C0"/>
            </a:solidFill>
          </a:ln>
        </p:spPr>
        <p:txBody>
          <a:bodyPr wrap="none" lIns="91440" tIns="45720" rIns="91440" bIns="45720">
            <a:spAutoFit/>
          </a:bodyPr>
          <a:lstStyle/>
          <a:p>
            <a:pPr algn="ctr"/>
            <a:r>
              <a:rPr lang="es-ES" sz="2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Desnutrición proteico energética</a:t>
            </a:r>
            <a:endParaRPr lang="es-ES" sz="2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4" name="3 CuadroTexto"/>
          <p:cNvSpPr txBox="1"/>
          <p:nvPr/>
        </p:nvSpPr>
        <p:spPr>
          <a:xfrm>
            <a:off x="107504" y="2776860"/>
            <a:ext cx="8927700" cy="2308324"/>
          </a:xfrm>
          <a:prstGeom prst="rect">
            <a:avLst/>
          </a:prstGeom>
          <a:noFill/>
          <a:ln>
            <a:solidFill>
              <a:srgbClr val="0070C0"/>
            </a:solidFill>
          </a:ln>
        </p:spPr>
        <p:txBody>
          <a:bodyPr wrap="none" rtlCol="0">
            <a:spAutoFit/>
          </a:bodyPr>
          <a:lstStyle/>
          <a:p>
            <a:pPr algn="ctr"/>
            <a:r>
              <a:rPr lang="es-MX" sz="2400" dirty="0" smtClean="0"/>
              <a:t>Estado anormal, inespecífico, sistémico y potencialmente reversible, </a:t>
            </a:r>
          </a:p>
          <a:p>
            <a:pPr algn="ctr"/>
            <a:r>
              <a:rPr lang="es-MX" sz="2400" dirty="0" smtClean="0"/>
              <a:t>que se origina como resultado de la deficiente utilización, </a:t>
            </a:r>
          </a:p>
          <a:p>
            <a:pPr algn="ctr"/>
            <a:r>
              <a:rPr lang="es-MX" sz="2400" dirty="0" smtClean="0"/>
              <a:t>por las células del organismo, de los nutrientes esenciales. </a:t>
            </a:r>
          </a:p>
          <a:p>
            <a:pPr algn="ctr"/>
            <a:r>
              <a:rPr lang="es-MX" sz="2400" dirty="0" smtClean="0"/>
              <a:t>Se acompaña de diversas manifestaciones clínicas; de acuerdo </a:t>
            </a:r>
          </a:p>
          <a:p>
            <a:pPr algn="ctr"/>
            <a:r>
              <a:rPr lang="es-MX" sz="2400" dirty="0" smtClean="0"/>
              <a:t>con los factores ecológicos y presenta distintos grados de intensidad </a:t>
            </a:r>
          </a:p>
          <a:p>
            <a:pPr algn="ctr"/>
            <a:r>
              <a:rPr lang="es-MX" sz="2400" dirty="0" smtClean="0"/>
              <a:t>y </a:t>
            </a:r>
            <a:r>
              <a:rPr lang="es-MX" sz="2400" dirty="0" err="1" smtClean="0"/>
              <a:t>evolutividad</a:t>
            </a:r>
            <a:r>
              <a:rPr lang="es-MX" sz="2400" dirty="0" smtClean="0"/>
              <a:t>, lo que le confiere el carácter de complejo </a:t>
            </a:r>
            <a:r>
              <a:rPr lang="es-MX" sz="2400" dirty="0" err="1" smtClean="0"/>
              <a:t>sindrómico</a:t>
            </a:r>
            <a:r>
              <a:rPr lang="es-MX" sz="2400" dirty="0" smtClean="0"/>
              <a:t>.</a:t>
            </a:r>
            <a:endParaRPr lang="es-MX" sz="2400" dirty="0"/>
          </a:p>
        </p:txBody>
      </p:sp>
    </p:spTree>
    <p:extLst>
      <p:ext uri="{BB962C8B-B14F-4D97-AF65-F5344CB8AC3E}">
        <p14:creationId xmlns:p14="http://schemas.microsoft.com/office/powerpoint/2010/main" val="1354929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692696"/>
            <a:ext cx="7809895" cy="369332"/>
          </a:xfrm>
          <a:prstGeom prst="rect">
            <a:avLst/>
          </a:prstGeom>
          <a:noFill/>
          <a:ln>
            <a:solidFill>
              <a:srgbClr val="0070C0"/>
            </a:solidFill>
          </a:ln>
        </p:spPr>
        <p:txBody>
          <a:bodyPr wrap="none" rtlCol="0">
            <a:spAutoFit/>
          </a:bodyPr>
          <a:lstStyle/>
          <a:p>
            <a:r>
              <a:rPr lang="es-MX" b="1" dirty="0" smtClean="0">
                <a:solidFill>
                  <a:srgbClr val="0070C0"/>
                </a:solidFill>
              </a:rPr>
              <a:t>CLASIFICACIÓN  DE LA DESNUTRICIÓN PROTEICO ENERGÉTICA SEGÚN SU CAUSA</a:t>
            </a:r>
            <a:endParaRPr lang="es-MX" b="1" dirty="0">
              <a:solidFill>
                <a:srgbClr val="0070C0"/>
              </a:solidFill>
            </a:endParaRPr>
          </a:p>
        </p:txBody>
      </p:sp>
      <p:graphicFrame>
        <p:nvGraphicFramePr>
          <p:cNvPr id="4" name="3 Diagrama"/>
          <p:cNvGraphicFramePr/>
          <p:nvPr>
            <p:extLst>
              <p:ext uri="{D42A27DB-BD31-4B8C-83A1-F6EECF244321}">
                <p14:modId xmlns:p14="http://schemas.microsoft.com/office/powerpoint/2010/main" val="3419581969"/>
              </p:ext>
            </p:extLst>
          </p:nvPr>
        </p:nvGraphicFramePr>
        <p:xfrm>
          <a:off x="1524000" y="1597248"/>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439703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Lourd\Pictures\1\DP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842" y="1268760"/>
            <a:ext cx="8873267" cy="4816003"/>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755576" y="471797"/>
            <a:ext cx="7293022" cy="461665"/>
          </a:xfrm>
          <a:prstGeom prst="rect">
            <a:avLst/>
          </a:prstGeom>
          <a:noFill/>
        </p:spPr>
        <p:txBody>
          <a:bodyPr wrap="none" lIns="91440" tIns="45720" rIns="91440" bIns="45720">
            <a:spAutoFit/>
          </a:bodyPr>
          <a:lstStyle/>
          <a:p>
            <a:pPr algn="ctr"/>
            <a:r>
              <a:rPr lang="es-MX"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Etapas evolutivas de la desnutrición proteico energética</a:t>
            </a:r>
          </a:p>
        </p:txBody>
      </p:sp>
    </p:spTree>
    <p:extLst>
      <p:ext uri="{BB962C8B-B14F-4D97-AF65-F5344CB8AC3E}">
        <p14:creationId xmlns:p14="http://schemas.microsoft.com/office/powerpoint/2010/main" val="2051844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59632" y="404664"/>
            <a:ext cx="2481512" cy="461665"/>
          </a:xfrm>
          <a:prstGeom prst="rect">
            <a:avLst/>
          </a:prstGeom>
          <a:noFill/>
          <a:ln>
            <a:solidFill>
              <a:srgbClr val="0070C0"/>
            </a:solidFill>
          </a:ln>
        </p:spPr>
        <p:txBody>
          <a:bodyPr wrap="none" lIns="91440" tIns="45720" rIns="91440" bIns="45720">
            <a:spAutoFit/>
          </a:bodyPr>
          <a:lstStyle/>
          <a:p>
            <a:pPr algn="ctr"/>
            <a:r>
              <a:rPr lang="es-ES"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Factores de riesgo</a:t>
            </a:r>
            <a:endParaRPr lang="es-ES" sz="2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 name="2 CuadroTexto"/>
          <p:cNvSpPr txBox="1"/>
          <p:nvPr/>
        </p:nvSpPr>
        <p:spPr>
          <a:xfrm>
            <a:off x="1854888" y="1628800"/>
            <a:ext cx="5453416" cy="3970318"/>
          </a:xfrm>
          <a:prstGeom prst="rect">
            <a:avLst/>
          </a:prstGeom>
          <a:noFill/>
          <a:ln>
            <a:solidFill>
              <a:srgbClr val="0070C0"/>
            </a:solidFill>
          </a:ln>
        </p:spPr>
        <p:txBody>
          <a:bodyPr wrap="none" rtlCol="0">
            <a:spAutoFit/>
          </a:bodyPr>
          <a:lstStyle/>
          <a:p>
            <a:pPr marL="342900" indent="-342900">
              <a:lnSpc>
                <a:spcPct val="150000"/>
              </a:lnSpc>
              <a:buFont typeface="+mj-lt"/>
              <a:buAutoNum type="arabicPeriod"/>
            </a:pPr>
            <a:r>
              <a:rPr lang="es-MX" sz="2400" dirty="0" smtClean="0"/>
              <a:t>Factores socioeconómicos.</a:t>
            </a:r>
          </a:p>
          <a:p>
            <a:pPr marL="342900" indent="-342900">
              <a:lnSpc>
                <a:spcPct val="150000"/>
              </a:lnSpc>
              <a:buFont typeface="+mj-lt"/>
              <a:buAutoNum type="arabicPeriod"/>
            </a:pPr>
            <a:r>
              <a:rPr lang="es-MX" sz="2400" dirty="0" smtClean="0"/>
              <a:t>Factores </a:t>
            </a:r>
            <a:r>
              <a:rPr lang="es-MX" sz="2400" dirty="0" err="1" smtClean="0"/>
              <a:t>socioambientales</a:t>
            </a:r>
            <a:r>
              <a:rPr lang="es-MX" sz="2400" dirty="0" smtClean="0"/>
              <a:t>.</a:t>
            </a:r>
          </a:p>
          <a:p>
            <a:pPr marL="342900" indent="-342900">
              <a:lnSpc>
                <a:spcPct val="150000"/>
              </a:lnSpc>
              <a:buFont typeface="+mj-lt"/>
              <a:buAutoNum type="arabicPeriod"/>
            </a:pPr>
            <a:r>
              <a:rPr lang="es-MX" sz="2400" dirty="0" smtClean="0"/>
              <a:t>Factores psicosociales.</a:t>
            </a:r>
          </a:p>
          <a:p>
            <a:pPr marL="342900" indent="-342900">
              <a:lnSpc>
                <a:spcPct val="150000"/>
              </a:lnSpc>
              <a:buFont typeface="+mj-lt"/>
              <a:buAutoNum type="arabicPeriod"/>
            </a:pPr>
            <a:r>
              <a:rPr lang="es-MX" sz="2400" dirty="0" smtClean="0"/>
              <a:t>Edad gestacional corta (prematuridad), </a:t>
            </a:r>
          </a:p>
          <a:p>
            <a:pPr marL="342900" indent="-342900">
              <a:lnSpc>
                <a:spcPct val="150000"/>
              </a:lnSpc>
              <a:buFont typeface="+mj-lt"/>
              <a:buAutoNum type="arabicPeriod"/>
            </a:pPr>
            <a:r>
              <a:rPr lang="es-MX" sz="2400" dirty="0" smtClean="0"/>
              <a:t>Bajo peso </a:t>
            </a:r>
            <a:r>
              <a:rPr lang="es-MX" sz="2400" dirty="0"/>
              <a:t>y talla al nacer, </a:t>
            </a:r>
            <a:endParaRPr lang="es-MX" sz="2400" dirty="0" smtClean="0"/>
          </a:p>
          <a:p>
            <a:pPr marL="342900" indent="-342900">
              <a:lnSpc>
                <a:spcPct val="150000"/>
              </a:lnSpc>
              <a:buFont typeface="+mj-lt"/>
              <a:buAutoNum type="arabicPeriod"/>
            </a:pPr>
            <a:r>
              <a:rPr lang="es-MX" sz="2400" dirty="0" smtClean="0"/>
              <a:t>Enfermedades congénitas.</a:t>
            </a:r>
          </a:p>
          <a:p>
            <a:pPr marL="342900" indent="-342900">
              <a:lnSpc>
                <a:spcPct val="150000"/>
              </a:lnSpc>
              <a:buFont typeface="+mj-lt"/>
              <a:buAutoNum type="arabicPeriod"/>
            </a:pPr>
            <a:r>
              <a:rPr lang="es-MX" sz="2400" dirty="0" smtClean="0"/>
              <a:t>Otras.</a:t>
            </a:r>
            <a:endParaRPr lang="es-MX" sz="2400" dirty="0"/>
          </a:p>
        </p:txBody>
      </p:sp>
    </p:spTree>
    <p:extLst>
      <p:ext uri="{BB962C8B-B14F-4D97-AF65-F5344CB8AC3E}">
        <p14:creationId xmlns:p14="http://schemas.microsoft.com/office/powerpoint/2010/main" val="68866361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TotalTime>
  <Words>5537</Words>
  <Application>Microsoft Office PowerPoint</Application>
  <PresentationFormat>Presentación en pantalla (4:3)</PresentationFormat>
  <Paragraphs>632</Paragraphs>
  <Slides>42</Slides>
  <Notes>25</Notes>
  <HiddenSlides>0</HiddenSlides>
  <MMClips>0</MMClips>
  <ScaleCrop>false</ScaleCrop>
  <HeadingPairs>
    <vt:vector size="4" baseType="variant">
      <vt:variant>
        <vt:lpstr>Tema</vt:lpstr>
      </vt:variant>
      <vt:variant>
        <vt:i4>3</vt:i4>
      </vt:variant>
      <vt:variant>
        <vt:lpstr>Títulos de diapositiva</vt:lpstr>
      </vt:variant>
      <vt:variant>
        <vt:i4>42</vt:i4>
      </vt:variant>
    </vt:vector>
  </HeadingPairs>
  <TitlesOfParts>
    <vt:vector size="45" baseType="lpstr">
      <vt:lpstr>Tema de Office</vt:lpstr>
      <vt:lpstr>1_Tema de Office</vt:lpstr>
      <vt:lpstr>2_Tema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Aportes energéticos de la Dieta básica o libre según los rangos de edades</vt:lpstr>
      <vt:lpstr>Aportes energéticos de algunos diseños dietéticos utilizados en Pediatría</vt:lpstr>
      <vt:lpstr>Leche Entera en polvo</vt:lpstr>
      <vt:lpstr>Lactosán  (leche maternizada en polvo) </vt:lpstr>
      <vt:lpstr>Presentación de PowerPoint</vt:lpstr>
      <vt:lpstr>Otros nutrientes enterales en polvo de producción nacional</vt:lpstr>
      <vt:lpstr>Presentación de PowerPoint</vt:lpstr>
      <vt:lpstr>Presentación de PowerPoint</vt:lpstr>
      <vt:lpstr>Presentación de PowerPoint</vt:lpstr>
      <vt:lpstr>Presentación de PowerPoint</vt:lpstr>
      <vt:lpstr>Presentación de PowerPoint</vt:lpstr>
      <vt:lpstr>Fuentes consultadas. </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Lourd</dc:creator>
  <cp:lastModifiedBy>Lourd</cp:lastModifiedBy>
  <cp:revision>34</cp:revision>
  <dcterms:created xsi:type="dcterms:W3CDTF">2021-02-14T12:24:48Z</dcterms:created>
  <dcterms:modified xsi:type="dcterms:W3CDTF">2021-03-01T03:05:08Z</dcterms:modified>
</cp:coreProperties>
</file>