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6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10.xml"/>
  <Override ContentType="application/vnd.openxmlformats-officedocument.presentationml.slide+xml" PartName="/ppt/slides/slide8.xml"/>
  <Override ContentType="application/vnd.openxmlformats-officedocument.presentationml.slide+xml" PartName="/ppt/slides/slide16.xml"/>
  <Override ContentType="application/vnd.openxmlformats-officedocument.presentationml.slide+xml" PartName="/ppt/slides/slide13.xml"/>
  <Override ContentType="application/vnd.openxmlformats-officedocument.presentationml.slide+xml" PartName="/ppt/slides/slide23.xml"/>
  <Override ContentType="application/vnd.openxmlformats-officedocument.presentationml.slide+xml" PartName="/ppt/slides/slide19.xml"/>
  <Override ContentType="application/vnd.openxmlformats-officedocument.presentationml.slide+xml" PartName="/ppt/slides/slide5.xml"/>
  <Override ContentType="application/vnd.openxmlformats-officedocument.presentationml.slide+xml" PartName="/ppt/slides/slide25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11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5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6.xml"/>
  <Override ContentType="application/vnd.openxmlformats-officedocument.presentationml.slide+xml" PartName="/ppt/slides/slide20.xml"/>
  <Override ContentType="application/vnd.openxmlformats-officedocument.presentationml.slide+xml" PartName="/ppt/slides/slide1.xml"/>
  <Override ContentType="application/vnd.openxmlformats-officedocument.presentationml.slide+xml" PartName="/ppt/slides/slide24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21.xml"/>
  <Override ContentType="application/vnd.openxmlformats-officedocument.presentationml.presentation.main+xml" PartName="/ppt/presentation.xml"/>
  <Override ContentType="application/vnd.openxmlformats-officedocument.presentationml.tableStyles+xml" PartName="/ppt/tableStyle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11EFED7-A340-4351-AC6C-C2FB92B5B3D6}">
  <a:tblStyle styleId="{211EFED7-A340-4351-AC6C-C2FB92B5B3D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6.xml"/><Relationship Id="rId28" Type="http://schemas.openxmlformats.org/officeDocument/2006/relationships/slide" Target="slides/slide2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5" Type="http://schemas.openxmlformats.org/officeDocument/2006/relationships/slide" Target="slides/slide9.xml"/><Relationship Id="rId11" Type="http://schemas.openxmlformats.org/officeDocument/2006/relationships/slide" Target="slides/slide5.xml"/><Relationship Id="rId25" Type="http://schemas.openxmlformats.org/officeDocument/2006/relationships/slide" Target="slides/slide19.xml"/><Relationship Id="rId7" Type="http://schemas.openxmlformats.org/officeDocument/2006/relationships/slide" Target="slides/slide1.xml"/><Relationship Id="rId14" Type="http://schemas.openxmlformats.org/officeDocument/2006/relationships/slide" Target="slides/slide8.xml"/><Relationship Id="rId29" Type="http://schemas.openxmlformats.org/officeDocument/2006/relationships/slide" Target="slides/slide23.xml"/><Relationship Id="rId27" Type="http://schemas.openxmlformats.org/officeDocument/2006/relationships/slide" Target="slides/slide21.xml"/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31" Type="http://schemas.openxmlformats.org/officeDocument/2006/relationships/slide" Target="slides/slide25.xml"/><Relationship Id="rId1" Type="http://schemas.openxmlformats.org/officeDocument/2006/relationships/theme" Target="theme/theme3.xml"/><Relationship Id="rId22" Type="http://schemas.openxmlformats.org/officeDocument/2006/relationships/slide" Target="slides/slide16.xml"/><Relationship Id="rId30" Type="http://schemas.openxmlformats.org/officeDocument/2006/relationships/slide" Target="slides/slide24.xml"/><Relationship Id="rId18" Type="http://schemas.openxmlformats.org/officeDocument/2006/relationships/slide" Target="slides/slide12.xml"/><Relationship Id="rId5" Type="http://schemas.openxmlformats.org/officeDocument/2006/relationships/slideMaster" Target="slideMasters/slideMaster2.xml"/><Relationship Id="rId26" Type="http://schemas.openxmlformats.org/officeDocument/2006/relationships/slide" Target="slides/slide20.xml"/><Relationship Id="rId24" Type="http://schemas.openxmlformats.org/officeDocument/2006/relationships/slide" Target="slides/slide18.xml"/><Relationship Id="rId2" Type="http://schemas.openxmlformats.org/officeDocument/2006/relationships/presProps" Target="presProps.xml"/><Relationship Id="rId21" Type="http://schemas.openxmlformats.org/officeDocument/2006/relationships/slide" Target="slides/slide15.xml"/><Relationship Id="rId23" Type="http://schemas.openxmlformats.org/officeDocument/2006/relationships/slide" Target="slides/slide17.xml"/><Relationship Id="rId32" Type="http://schemas.openxmlformats.org/officeDocument/2006/relationships/slide" Target="slides/slide26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17" Type="http://schemas.openxmlformats.org/officeDocument/2006/relationships/slide" Target="slides/slide11.xml"/><Relationship Id="rId3" Type="http://schemas.openxmlformats.org/officeDocument/2006/relationships/tableStyles" Target="tableStyles.xml"/><Relationship Id="rId6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Shape 34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Shape 35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Shape 22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1470" lvl="0" marL="457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1" name="Shape 11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Shape 1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showMasterSp="0" type="title">
  <p:cSld name="TITLE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Shape 16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spcBef>
                <a:spcPts val="720"/>
              </a:spcBef>
              <a:spcAft>
                <a:spcPts val="0"/>
              </a:spcAft>
              <a:buSzPts val="3240"/>
              <a:buFont typeface="Noto Sans Symbols"/>
              <a:buNone/>
              <a:defRPr sz="3600"/>
            </a:lvl1pPr>
            <a:lvl2pPr lvl="1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63" name="Shape 16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Shape 16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Shape 16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 rot="5400000">
            <a:off x="4731600" y="2175613"/>
            <a:ext cx="5853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 rot="5400000">
            <a:off x="540600" y="194413"/>
            <a:ext cx="58530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1470" lvl="0" marL="457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x="2306700" y="-249300"/>
            <a:ext cx="45306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1470" lvl="0" marL="457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Shape 6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1480" lvl="0" marL="457200" rtl="0" algn="l">
              <a:spcBef>
                <a:spcPts val="640"/>
              </a:spcBef>
              <a:spcAft>
                <a:spcPts val="0"/>
              </a:spcAft>
              <a:buSzPts val="288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65760" lvl="2" marL="1371600" rtl="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indent="-342900" lvl="4" marL="22860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5pPr>
            <a:lvl6pPr indent="-342900" lvl="5" marL="27432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6pPr>
            <a:lvl7pPr indent="-342900" lvl="6" marL="32004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7pPr>
            <a:lvl8pPr indent="-342900" lvl="7" marL="36576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8pPr>
            <a:lvl9pPr indent="-342900" lvl="8" marL="41148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9pPr>
          </a:lstStyle>
          <a:p/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16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5760" lvl="0" marL="457200" rtl="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31469" lvl="2" marL="1371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20039" lvl="4" marL="22860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indent="-320039" lvl="5" marL="27432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indent="-320039" lvl="6" marL="32004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indent="-320040" lvl="7" marL="36576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indent="-320040" lvl="8" marL="41148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/>
        </p:txBody>
      </p:sp>
      <p:sp>
        <p:nvSpPr>
          <p:cNvPr id="90" name="Shape 90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16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9pPr>
          </a:lstStyle>
          <a:p/>
        </p:txBody>
      </p:sp>
      <p:sp>
        <p:nvSpPr>
          <p:cNvPr id="91" name="Shape 91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5760" lvl="0" marL="457200" rtl="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31469" lvl="2" marL="1371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20039" lvl="4" marL="22860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indent="-320039" lvl="5" marL="27432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indent="-320039" lvl="6" marL="32004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indent="-320040" lvl="7" marL="36576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indent="-320040" lvl="8" marL="4114800" rtl="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8620" lvl="0" marL="457200" rtl="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42900" lvl="2" marL="13716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31470" lvl="4" marL="22860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indent="-331470" lvl="5" marL="2743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indent="-331470" lvl="6" marL="32004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indent="-331470" lvl="7" marL="3657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indent="-331470" lvl="8" marL="41148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/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x="4648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8620" lvl="0" marL="457200" rtl="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42900" lvl="2" marL="137160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31470" lvl="4" marL="22860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indent="-331470" lvl="5" marL="2743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indent="-331470" lvl="6" marL="32004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indent="-331470" lvl="7" marL="36576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indent="-331470" lvl="8" marL="41148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/>
        </p:txBody>
      </p:sp>
      <p:sp>
        <p:nvSpPr>
          <p:cNvPr id="99" name="Shape 99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3.xml"/><Relationship Id="rId7" Type="http://schemas.openxmlformats.org/officeDocument/2006/relationships/slideLayout" Target="../slideLayouts/slideLayout7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6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9144000" cy="6856412"/>
            <a:chOff x="0" y="0"/>
            <a:chExt cx="9144000" cy="6856412"/>
          </a:xfrm>
        </p:grpSpPr>
        <p:sp>
          <p:nvSpPr>
            <p:cNvPr id="7" name="Shape 7"/>
            <p:cNvSpPr/>
            <p:nvPr/>
          </p:nvSpPr>
          <p:spPr>
            <a:xfrm>
              <a:off x="0" y="19050"/>
              <a:ext cx="9140821" cy="5195888"/>
            </a:xfrm>
            <a:custGeom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Shape 8"/>
            <p:cNvSpPr/>
            <p:nvPr/>
          </p:nvSpPr>
          <p:spPr>
            <a:xfrm>
              <a:off x="236537" y="0"/>
              <a:ext cx="8904283" cy="5148263"/>
            </a:xfrm>
            <a:custGeom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0" y="5449887"/>
              <a:ext cx="6410329" cy="303212"/>
            </a:xfrm>
            <a:custGeom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6410325" y="5678487"/>
              <a:ext cx="2730498" cy="103187"/>
            </a:xfrm>
            <a:custGeom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0" y="5915025"/>
              <a:ext cx="7594600" cy="522287"/>
            </a:xfrm>
            <a:custGeom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7594600" y="5876925"/>
              <a:ext cx="1546226" cy="160337"/>
            </a:xfrm>
            <a:custGeom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5745162" y="6056312"/>
              <a:ext cx="3395663" cy="314325"/>
            </a:xfrm>
            <a:custGeom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6303962"/>
              <a:ext cx="5745163" cy="552450"/>
            </a:xfrm>
            <a:custGeom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3328987" y="6418262"/>
              <a:ext cx="3990974" cy="438150"/>
            </a:xfrm>
            <a:custGeom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6911975" y="6142037"/>
              <a:ext cx="2228850" cy="600075"/>
            </a:xfrm>
            <a:custGeom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7985125" y="5002212"/>
              <a:ext cx="1155700" cy="381000"/>
            </a:xfrm>
            <a:custGeom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2359025"/>
              <a:ext cx="7985120" cy="2652712"/>
            </a:xfrm>
            <a:custGeom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7985125" y="4840287"/>
              <a:ext cx="1155700" cy="504825"/>
            </a:xfrm>
            <a:custGeom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1454150"/>
              <a:ext cx="7985120" cy="3471864"/>
            </a:xfrm>
            <a:custGeom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641725" y="0"/>
              <a:ext cx="5014913" cy="4325936"/>
            </a:xfrm>
            <a:custGeom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8628062" y="4289425"/>
              <a:ext cx="512762" cy="474662"/>
            </a:xfrm>
            <a:custGeom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8694737" y="4108450"/>
              <a:ext cx="446087" cy="531812"/>
            </a:xfrm>
            <a:custGeom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3895725" y="0"/>
              <a:ext cx="4951414" cy="4251324"/>
            </a:xfrm>
            <a:custGeom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8931275" y="4022725"/>
              <a:ext cx="209550" cy="209550"/>
            </a:xfrm>
            <a:custGeom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4940300" y="0"/>
              <a:ext cx="3990974" cy="4022724"/>
            </a:xfrm>
            <a:custGeom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5537200" y="0"/>
              <a:ext cx="3489327" cy="3936998"/>
            </a:xfrm>
            <a:custGeom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9007475" y="3927475"/>
              <a:ext cx="133350" cy="152400"/>
            </a:xfrm>
            <a:custGeom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8894762" y="1349375"/>
              <a:ext cx="246062" cy="819150"/>
            </a:xfrm>
            <a:custGeom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8107362" y="0"/>
              <a:ext cx="909636" cy="1654175"/>
            </a:xfrm>
            <a:custGeom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8589962" y="0"/>
              <a:ext cx="541337" cy="1263649"/>
            </a:xfrm>
            <a:custGeom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9045575" y="1036637"/>
              <a:ext cx="95250" cy="493712"/>
            </a:xfrm>
            <a:custGeom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3175" y="2541587"/>
              <a:ext cx="9131307" cy="2959100"/>
            </a:xfrm>
            <a:custGeom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9134475" y="5529262"/>
              <a:ext cx="9525" cy="9525"/>
            </a:xfrm>
            <a:custGeom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3175" y="3416300"/>
              <a:ext cx="9131307" cy="2122488"/>
            </a:xfrm>
            <a:custGeom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3175" y="5043487"/>
              <a:ext cx="9131307" cy="657225"/>
            </a:xfrm>
            <a:custGeom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2058987" y="0"/>
              <a:ext cx="7075489" cy="5043488"/>
            </a:xfrm>
            <a:custGeom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5272087" y="0"/>
              <a:ext cx="3862390" cy="4149725"/>
            </a:xfrm>
            <a:custGeom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6270625" y="0"/>
              <a:ext cx="2863849" cy="3911600"/>
            </a:xfrm>
            <a:custGeom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7173912" y="0"/>
              <a:ext cx="1960562" cy="3292475"/>
            </a:xfrm>
            <a:custGeom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7451725" y="0"/>
              <a:ext cx="1682749" cy="3073400"/>
            </a:xfrm>
            <a:custGeom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7907337" y="0"/>
              <a:ext cx="1227137" cy="2360613"/>
            </a:xfrm>
            <a:custGeom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3" name="Shape 43"/>
            <p:cNvGrpSpPr/>
            <p:nvPr/>
          </p:nvGrpSpPr>
          <p:grpSpPr>
            <a:xfrm>
              <a:off x="0" y="2590800"/>
              <a:ext cx="9140827" cy="2949575"/>
              <a:chOff x="0" y="2590800"/>
              <a:chExt cx="9140827" cy="2949575"/>
            </a:xfrm>
          </p:grpSpPr>
          <p:sp>
            <p:nvSpPr>
              <p:cNvPr id="44" name="Shape 44"/>
              <p:cNvSpPr/>
              <p:nvPr/>
            </p:nvSpPr>
            <p:spPr>
              <a:xfrm>
                <a:off x="0" y="2590800"/>
                <a:ext cx="5826125" cy="2084388"/>
              </a:xfrm>
              <a:custGeom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5788025" y="4437062"/>
                <a:ext cx="3352802" cy="1103313"/>
              </a:xfrm>
              <a:custGeom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6" name="Shape 4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6" scaled="0"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Shape 115"/>
          <p:cNvGrpSpPr/>
          <p:nvPr/>
        </p:nvGrpSpPr>
        <p:grpSpPr>
          <a:xfrm>
            <a:off x="0" y="0"/>
            <a:ext cx="9144000" cy="6856412"/>
            <a:chOff x="0" y="0"/>
            <a:chExt cx="9144000" cy="6856412"/>
          </a:xfrm>
        </p:grpSpPr>
        <p:sp>
          <p:nvSpPr>
            <p:cNvPr id="116" name="Shape 116"/>
            <p:cNvSpPr/>
            <p:nvPr/>
          </p:nvSpPr>
          <p:spPr>
            <a:xfrm>
              <a:off x="0" y="19050"/>
              <a:ext cx="9140821" cy="5195888"/>
            </a:xfrm>
            <a:custGeom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236537" y="0"/>
              <a:ext cx="8904283" cy="5148263"/>
            </a:xfrm>
            <a:custGeom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5449887"/>
              <a:ext cx="6410329" cy="303212"/>
            </a:xfrm>
            <a:custGeom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6410325" y="5678487"/>
              <a:ext cx="2730498" cy="103187"/>
            </a:xfrm>
            <a:custGeom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5915025"/>
              <a:ext cx="7594600" cy="522287"/>
            </a:xfrm>
            <a:custGeom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7594600" y="5876925"/>
              <a:ext cx="1546226" cy="160337"/>
            </a:xfrm>
            <a:custGeom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5745162" y="6056312"/>
              <a:ext cx="3395663" cy="314325"/>
            </a:xfrm>
            <a:custGeom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0" y="6303962"/>
              <a:ext cx="5745163" cy="552450"/>
            </a:xfrm>
            <a:custGeom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3328987" y="6418262"/>
              <a:ext cx="3990974" cy="438150"/>
            </a:xfrm>
            <a:custGeom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6911975" y="6142037"/>
              <a:ext cx="2228850" cy="600075"/>
            </a:xfrm>
            <a:custGeom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7985125" y="5002212"/>
              <a:ext cx="1155700" cy="381000"/>
            </a:xfrm>
            <a:custGeom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0" y="2359025"/>
              <a:ext cx="7985120" cy="2652712"/>
            </a:xfrm>
            <a:custGeom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7985125" y="4840287"/>
              <a:ext cx="1155700" cy="504825"/>
            </a:xfrm>
            <a:custGeom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1454150"/>
              <a:ext cx="7985120" cy="3471864"/>
            </a:xfrm>
            <a:custGeom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3641725" y="0"/>
              <a:ext cx="5014913" cy="4325936"/>
            </a:xfrm>
            <a:custGeom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8628062" y="4289425"/>
              <a:ext cx="512762" cy="474662"/>
            </a:xfrm>
            <a:custGeom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8694737" y="4108450"/>
              <a:ext cx="446087" cy="531812"/>
            </a:xfrm>
            <a:custGeom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895725" y="0"/>
              <a:ext cx="4951414" cy="4251324"/>
            </a:xfrm>
            <a:custGeom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8931275" y="4022725"/>
              <a:ext cx="209550" cy="209550"/>
            </a:xfrm>
            <a:custGeom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4940300" y="0"/>
              <a:ext cx="3990974" cy="4022724"/>
            </a:xfrm>
            <a:custGeom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5537200" y="0"/>
              <a:ext cx="3489327" cy="3936998"/>
            </a:xfrm>
            <a:custGeom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9007475" y="3927475"/>
              <a:ext cx="133350" cy="152400"/>
            </a:xfrm>
            <a:custGeom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8894762" y="1349375"/>
              <a:ext cx="246062" cy="819150"/>
            </a:xfrm>
            <a:custGeom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8107362" y="0"/>
              <a:ext cx="909636" cy="1654175"/>
            </a:xfrm>
            <a:custGeom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8589962" y="0"/>
              <a:ext cx="541337" cy="1263649"/>
            </a:xfrm>
            <a:custGeom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9045575" y="1036637"/>
              <a:ext cx="95250" cy="493712"/>
            </a:xfrm>
            <a:custGeom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175" y="2541587"/>
              <a:ext cx="9131307" cy="2959100"/>
            </a:xfrm>
            <a:custGeom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9134475" y="5529262"/>
              <a:ext cx="9525" cy="9525"/>
            </a:xfrm>
            <a:custGeom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3175" y="3416300"/>
              <a:ext cx="9131307" cy="2122488"/>
            </a:xfrm>
            <a:custGeom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175" y="5043487"/>
              <a:ext cx="9131307" cy="657225"/>
            </a:xfrm>
            <a:custGeom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058987" y="0"/>
              <a:ext cx="7075489" cy="5043488"/>
            </a:xfrm>
            <a:custGeom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5272087" y="0"/>
              <a:ext cx="3862390" cy="4149725"/>
            </a:xfrm>
            <a:custGeom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6270625" y="0"/>
              <a:ext cx="2863849" cy="3911600"/>
            </a:xfrm>
            <a:custGeom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173912" y="0"/>
              <a:ext cx="1960562" cy="3292475"/>
            </a:xfrm>
            <a:custGeom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7451725" y="0"/>
              <a:ext cx="1682749" cy="3073400"/>
            </a:xfrm>
            <a:custGeom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7907337" y="0"/>
              <a:ext cx="1227137" cy="2360613"/>
            </a:xfrm>
            <a:custGeom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2" name="Shape 152"/>
            <p:cNvGrpSpPr/>
            <p:nvPr/>
          </p:nvGrpSpPr>
          <p:grpSpPr>
            <a:xfrm>
              <a:off x="0" y="2590800"/>
              <a:ext cx="9140827" cy="2949575"/>
              <a:chOff x="0" y="2590800"/>
              <a:chExt cx="9140827" cy="2949575"/>
            </a:xfrm>
          </p:grpSpPr>
          <p:sp>
            <p:nvSpPr>
              <p:cNvPr id="153" name="Shape 153"/>
              <p:cNvSpPr/>
              <p:nvPr/>
            </p:nvSpPr>
            <p:spPr>
              <a:xfrm>
                <a:off x="0" y="2590800"/>
                <a:ext cx="5826125" cy="2084388"/>
              </a:xfrm>
              <a:custGeom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5788025" y="4437062"/>
                <a:ext cx="3352802" cy="1103313"/>
              </a:xfrm>
              <a:custGeom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55" name="Shape 15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Shape 15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8" name="Shape 15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9" name="Shape 159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2051050" y="1052512"/>
            <a:ext cx="6362700" cy="638175"/>
          </a:xfrm>
          <a:prstGeom prst="rect"/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Técnicas e Instrumentos 
</a:t>
            </a:r>
          </a:p>
        </p:txBody>
      </p:sp>
      <p:sp>
        <p:nvSpPr>
          <p:cNvPr id="171" name="Shape 171"/>
          <p:cNvSpPr/>
          <p:nvPr/>
        </p:nvSpPr>
        <p:spPr>
          <a:xfrm>
            <a:off x="3492500" y="2349500"/>
            <a:ext cx="4103675" cy="719125"/>
          </a:xfrm>
          <a:prstGeom prst="rect"/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para recolectar
</a:t>
            </a:r>
          </a:p>
        </p:txBody>
      </p:sp>
      <p:sp>
        <p:nvSpPr>
          <p:cNvPr id="172" name="Shape 172"/>
          <p:cNvSpPr/>
          <p:nvPr/>
        </p:nvSpPr>
        <p:spPr>
          <a:xfrm>
            <a:off x="4356100" y="3500437"/>
            <a:ext cx="3600450" cy="638175"/>
          </a:xfrm>
          <a:prstGeom prst="rect"/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Información.
</a:t>
            </a:r>
          </a:p>
        </p:txBody>
      </p:sp>
      <p:pic>
        <p:nvPicPr>
          <p:cNvPr descr="ANALIZAR" id="173" name="Shape 1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187" y="3644900"/>
            <a:ext cx="2665412" cy="287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/>
        </p:nvSpPr>
        <p:spPr>
          <a:xfrm>
            <a:off x="1331912" y="393700"/>
            <a:ext cx="7488300" cy="4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1" lang="en-US" sz="28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Politómicas </a:t>
            </a: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comprenden más de 2 posibilidades para el interrogado: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Usted fuma?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  No________ A veces________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Cómo es la atención que se le brinda?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Buena______   Regular_____Mala____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800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RECTOR" id="257" name="Shape 2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359999">
            <a:off x="0" y="4437062"/>
            <a:ext cx="2713037" cy="2420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1258887" y="765175"/>
            <a:ext cx="71295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APIDO" id="263" name="Shape 2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97362"/>
            <a:ext cx="2484436" cy="2560637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 txBox="1"/>
          <p:nvPr/>
        </p:nvSpPr>
        <p:spPr>
          <a:xfrm>
            <a:off x="2124075" y="692150"/>
            <a:ext cx="66960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i="1" lang="en-US" sz="40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Mixtas</a:t>
            </a:r>
            <a:endParaRPr/>
          </a:p>
        </p:txBody>
      </p:sp>
      <p:sp>
        <p:nvSpPr>
          <p:cNvPr id="265" name="Shape 265"/>
          <p:cNvSpPr txBox="1"/>
          <p:nvPr/>
        </p:nvSpPr>
        <p:spPr>
          <a:xfrm>
            <a:off x="2843212" y="1700212"/>
            <a:ext cx="6050100" cy="41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Son aquéllas que presentan una combinación de abiertas y cerradas.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Le gusta el trabajo que realiza?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Sí______    No_________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¿Por qué?_____________________________________________________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2124075" y="476250"/>
            <a:ext cx="7020000" cy="58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función que cumplan en el cuestionario.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t/>
            </a:r>
            <a:endParaRPr b="1" i="1" sz="40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Filtro: 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Estas preguntas facilitan información previa sobre el asunto en que se pretende profundizar.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Conoce usted que es la diabetes Mellitus?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Si__________</a:t>
            </a:r>
            <a:r>
              <a:rPr b="1" i="1" lang="en-US" sz="32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   No_________</a:t>
            </a:r>
            <a:endParaRPr/>
          </a:p>
        </p:txBody>
      </p:sp>
      <p:pic>
        <p:nvPicPr>
          <p:cNvPr descr="PLANES2" id="271" name="Shape 2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573462"/>
            <a:ext cx="2195512" cy="3068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900112" y="836612"/>
            <a:ext cx="7704000" cy="43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1" lang="en-US" sz="28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Control: </a:t>
            </a: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Tiene la función de comprobar la consistencia de las repuestas del interrogado acerca de un mismo tema y contenido ,pero redactadas de forma diferente. Debe ir bien delimitadas entre si en el cuestionario para lograr efectividad.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Realizar las relaciones sexuales prematrimoniales es algo incorrecto?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  No__________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/>
        </p:nvSpPr>
        <p:spPr>
          <a:xfrm>
            <a:off x="2916237" y="908050"/>
            <a:ext cx="5904000" cy="39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Contenido: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Son aquéllas que están directamente relacionadas con los indicadores que se manejan en la investigación o recogen información complementaria de interés para el investigador.</a:t>
            </a:r>
            <a:endParaRPr/>
          </a:p>
        </p:txBody>
      </p:sp>
      <p:pic>
        <p:nvPicPr>
          <p:cNvPr descr="RISA" id="282" name="Shape 2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3068637"/>
            <a:ext cx="2808287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/>
        </p:nvSpPr>
        <p:spPr>
          <a:xfrm>
            <a:off x="395287" y="333375"/>
            <a:ext cx="82803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naturaleza del interrogatorio y la interrogación.</a:t>
            </a:r>
            <a:endParaRPr/>
          </a:p>
        </p:txBody>
      </p:sp>
      <p:sp>
        <p:nvSpPr>
          <p:cNvPr id="288" name="Shape 288"/>
          <p:cNvSpPr txBox="1"/>
          <p:nvPr/>
        </p:nvSpPr>
        <p:spPr>
          <a:xfrm>
            <a:off x="971550" y="1844675"/>
            <a:ext cx="7775700" cy="3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Objetivas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Buscan datos que por su naturaleza tienen una existencia independiente de la voluntad, de las motivación, de las opiniones o de los deseos del sujeto.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Cuál es su ingreso promedio?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edad tienen sus hijos?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395287" y="549275"/>
            <a:ext cx="8353500" cy="5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Shape 294"/>
          <p:cNvSpPr txBox="1"/>
          <p:nvPr/>
        </p:nvSpPr>
        <p:spPr>
          <a:xfrm>
            <a:off x="539750" y="908050"/>
            <a:ext cx="80646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Subjetivas: 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Indagan sobre datos que estén relacionados esencialmente con los valores, las motivaciones, los intereses, las aspiraciones y los deseos del interrogado.</a:t>
            </a:r>
            <a:endParaRPr/>
          </a:p>
        </p:txBody>
      </p:sp>
      <p:sp>
        <p:nvSpPr>
          <p:cNvPr id="295" name="Shape 295"/>
          <p:cNvSpPr txBox="1"/>
          <p:nvPr/>
        </p:nvSpPr>
        <p:spPr>
          <a:xfrm>
            <a:off x="827087" y="3644900"/>
            <a:ext cx="7345500" cy="25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b="1" i="1" lang="en-US" sz="32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¿ </a:t>
            </a: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Qué cree usted sobre las relaciones sexuales prematrimoniales?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usted haría para favorecer el cumplimiento de los principios de la ética médica en su unidad de salud?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0" y="260350"/>
            <a:ext cx="91440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rsiva"/>
              <a:buNone/>
            </a:pPr>
            <a:r>
              <a:rPr b="1" i="1" lang="en-US" sz="32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   </a:t>
            </a: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 Reglas que pueden utilizarse como guía en la elaboración.</a:t>
            </a:r>
            <a:endParaRPr/>
          </a:p>
        </p:txBody>
      </p:sp>
      <p:sp>
        <p:nvSpPr>
          <p:cNvPr id="301" name="Shape 301"/>
          <p:cNvSpPr txBox="1"/>
          <p:nvPr/>
        </p:nvSpPr>
        <p:spPr>
          <a:xfrm>
            <a:off x="250825" y="1052512"/>
            <a:ext cx="8642400" cy="55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AutoNum type="arabicPeriod"/>
            </a:pP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Partir de la hipótesis , si la hubiere, y de los indicadores de  cada variable, ya que éstos nos permiten traducirlos en preguntas concretas.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Demandar la cooperación y señalar la importancia de la información, de la facilidad para responder y del carácter confidencial del cuestionario.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Al redactar  preguntas  claras y usar términos comprensibles, se formulan de manera positiva, para evitar las ambigüedades y la inclusión de 2 preguntas en 1.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Evitar las preguntas tendenciosas de modo que no predispongan la respuesta.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/>
        </p:nvSpPr>
        <p:spPr>
          <a:xfrm>
            <a:off x="539750" y="404812"/>
            <a:ext cx="80646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250825" y="836612"/>
            <a:ext cx="8893200" cy="59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None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5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Hacer preguntas que no exijan muchos  esfuerzo de la memoria.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6. Formular las preguntas difíciles de modo impersonal de manera que se prevengan conflictos al  sujeto.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7. Ordenarlas de lo simple a lo complejo, de lo impersonal a lo personal.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8. Contrarrestar el efecto monotonía en los cuestionarios cerrados y buscar que las alternativas de respuesta no siempre estén  en el mismo orden.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9. Incluir una pregunta final de opinión sobre el cuestionario.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1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MIGO" id="312" name="Shape 3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70737" y="4292600"/>
            <a:ext cx="1973262" cy="22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Shape 313"/>
          <p:cNvSpPr txBox="1"/>
          <p:nvPr/>
        </p:nvSpPr>
        <p:spPr>
          <a:xfrm>
            <a:off x="468312" y="333375"/>
            <a:ext cx="7488300" cy="49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i="1" lang="en-US" sz="40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Entrevista: </a:t>
            </a:r>
            <a:r>
              <a:rPr b="1" i="1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Técnica de interrogación que tiene la particularidad de realizarse mediante un proceso verbal, que se da generalmente a través de la relación “cara a cara” entre, al menos, 2 individuos.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684212" y="1844675"/>
            <a:ext cx="8136000" cy="28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Técnicas de investigación la operación especial que se realiza con el propósito de lograr y recolectar determinada información bajo una orientación dirigida.</a:t>
            </a: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539750" y="549275"/>
            <a:ext cx="8353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4400"/>
              <a:buFont typeface="Corsiva"/>
              <a:buNone/>
            </a:pPr>
            <a:r>
              <a:rPr b="1" i="1" lang="en-US" sz="44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Técnicas de recolección de información.</a:t>
            </a:r>
            <a:endParaRPr/>
          </a:p>
        </p:txBody>
      </p:sp>
      <p:pic>
        <p:nvPicPr>
          <p:cNvPr descr="BUSCARCO" id="180" name="Shape 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16687" y="4221162"/>
            <a:ext cx="2376487" cy="2376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/>
        </p:nvSpPr>
        <p:spPr>
          <a:xfrm>
            <a:off x="395287" y="260350"/>
            <a:ext cx="8748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 criterios para clasificar las preguntas de una entrevista</a:t>
            </a:r>
            <a:endParaRPr/>
          </a:p>
        </p:txBody>
      </p:sp>
      <p:sp>
        <p:nvSpPr>
          <p:cNvPr id="319" name="Shape 319"/>
          <p:cNvSpPr txBox="1"/>
          <p:nvPr/>
        </p:nvSpPr>
        <p:spPr>
          <a:xfrm>
            <a:off x="611187" y="1268412"/>
            <a:ext cx="8208900" cy="12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 l a relación que se establece entre el entrevistador y el entrevistado puede ser </a:t>
            </a: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telefónica o “cara a cara”</a:t>
            </a:r>
            <a:endParaRPr/>
          </a:p>
        </p:txBody>
      </p:sp>
      <p:sp>
        <p:nvSpPr>
          <p:cNvPr id="320" name="Shape 320"/>
          <p:cNvSpPr txBox="1"/>
          <p:nvPr/>
        </p:nvSpPr>
        <p:spPr>
          <a:xfrm>
            <a:off x="684212" y="2492375"/>
            <a:ext cx="7991400" cy="3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forma que adopte la entrevista.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Estandarizada: Aquéllas  en la que al prepara las preguntas se hacen con las mismas palabras y el mismo orden.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No estandarizada: Se le da al entrevistado un tema o conjunto de éstos par que lo desarrolle.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Semiestandarizada: Es una combinación de las formas anteriores.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/>
        </p:nvSpPr>
        <p:spPr>
          <a:xfrm>
            <a:off x="-739775" y="2997200"/>
            <a:ext cx="98838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26" name="Shape 326"/>
          <p:cNvSpPr txBox="1"/>
          <p:nvPr/>
        </p:nvSpPr>
        <p:spPr>
          <a:xfrm>
            <a:off x="539750" y="549275"/>
            <a:ext cx="8208900" cy="50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los objetivos de la investigación.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00FF"/>
              </a:buClr>
              <a:buSzPts val="2800"/>
              <a:buFont typeface="Noto Sans Symbols"/>
              <a:buAutoNum type="alphaLcParenR"/>
            </a:pPr>
            <a:r>
              <a:rPr b="1" i="1" lang="en-US" sz="28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Exploratoria: Se realiza antes de iniciar el proceso de la investigación con vista a obtener información previa que permita precisar el diseño teórico de la investigación. Se utiliza para la comprobación de la hipótesis y de los objetivos de la investigación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i="1" sz="2800" u="none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800" u="none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RROR3" id="327" name="Shape 3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2225" y="3141662"/>
            <a:ext cx="210185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/>
        </p:nvSpPr>
        <p:spPr>
          <a:xfrm>
            <a:off x="323850" y="333375"/>
            <a:ext cx="8569200" cy="9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Requisitos Básicos para la elaboración de una entrevista.</a:t>
            </a:r>
            <a:endParaRPr/>
          </a:p>
        </p:txBody>
      </p:sp>
      <p:sp>
        <p:nvSpPr>
          <p:cNvPr id="333" name="Shape 333"/>
          <p:cNvSpPr txBox="1"/>
          <p:nvPr/>
        </p:nvSpPr>
        <p:spPr>
          <a:xfrm>
            <a:off x="323850" y="1268412"/>
            <a:ext cx="8569200" cy="47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Prepara los aspectos que se tratarán en la entrevista, para lo que puede confeccionar una guía de acuerdo con los propósito que persigue y el tipo de entrevista.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Hacer la presentación e identificación  necesarias antes el entrevistado y solicitar su cooperación, después de especificar los propósitos y objetivos que dan origen al estudio que está realizando.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Ofrecer apariencia personal adecuada acorde con las características de los entrevistados.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Actuar  con naturalidad , se mantendrán los patrones de educación requeridos, sin abusar de la confianza.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/>
        </p:nvSpPr>
        <p:spPr>
          <a:xfrm>
            <a:off x="539750" y="765175"/>
            <a:ext cx="8136000" cy="59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 startAt="5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Tener en cuenta la edad y el sexo del entrevistado.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Saber escuchar pacientemente y mantener un ambiente (psicológico) agradable durante el transcurso de la entrevista.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Evitar las actitudes dominantes  respecto al entrevistado y no manifestar ninguna opinión propia.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Prescindir de valores morales y consejos, así como cuidar los gestos y las discusiones.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Hablar o hacer preguntas sólo en determinadas circunstancias tales como: ayudar  a que la persona se exprese, librar miedos y tensiones en el entrevistado para comprobar o para insistir y/o  profundizar en otro tema.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468312" y="333375"/>
            <a:ext cx="8675700" cy="39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 startAt="10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Recoger la información de la manera más fiel posible, para ello podrá usar grabadora, taquigrafía o copiará literalmente lo expresado por el entrevistado.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10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Despedirse de forma amable y amistosa. Deberá agradecer la cooperación brindada.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10"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En caso de tener que postergar la entrevista, fijará día y hora y será puntual para no crear estado de ánimo desfavorable.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QUEJAR" id="344" name="Shape 3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84887" y="3943350"/>
            <a:ext cx="2524125" cy="2914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/>
        </p:nvSpPr>
        <p:spPr>
          <a:xfrm>
            <a:off x="539750" y="549275"/>
            <a:ext cx="82803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i="1" lang="en-US" sz="40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Ventajas.</a:t>
            </a:r>
            <a:endParaRPr/>
          </a:p>
        </p:txBody>
      </p:sp>
      <p:sp>
        <p:nvSpPr>
          <p:cNvPr id="350" name="Shape 350"/>
          <p:cNvSpPr txBox="1"/>
          <p:nvPr/>
        </p:nvSpPr>
        <p:spPr>
          <a:xfrm>
            <a:off x="539750" y="1268412"/>
            <a:ext cx="8280300" cy="57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Noto Sans Symbols"/>
              <a:buChar char="✓"/>
            </a:pPr>
            <a:r>
              <a:rPr b="1" i="1" lang="en-US" sz="32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Puede aplicarse con independencia del nivel de escolaridad y de preparación que tienen los individuos respecto a la escritura y la lectura.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Permite lograr gran nivel de confianza respecto al entrevistado.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Su flexibilidad y dinamismo posibilitan repetir preguntas y aclarar aspectos que no han sido entendido.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b="1" i="1" lang="en-US" sz="28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Puede valorarse el lenguaje extraverbal (gestos, entonación, pausas, silencios).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800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" name="Shape 355"/>
          <p:cNvGraphicFramePr/>
          <p:nvPr/>
        </p:nvGraphicFramePr>
        <p:xfrm>
          <a:off x="684212" y="33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{211EFED7-A340-4351-AC6C-C2FB92B5B3D6}</a:tableStyleId>
              </a:tblPr>
              <a:tblGrid>
                <a:gridCol w="3995725"/>
                <a:gridCol w="3995725"/>
              </a:tblGrid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Cuestionario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Entrevista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59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Sólo recoge información esencial.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1" i="1" sz="2800" u="none" cap="none" strike="noStrike">
                        <a:solidFill>
                          <a:schemeClr val="lt1"/>
                        </a:solidFill>
                        <a:effectLst>
                          <a:outerShdw blurRad="38100" algn="tl" dir="2700000" dist="38100">
                            <a:srgbClr val="C0C0C0"/>
                          </a:outerShdw>
                        </a:effectLs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Carácter directo.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1" i="1" sz="2800" u="none" cap="none" strike="noStrike">
                        <a:solidFill>
                          <a:schemeClr val="lt1"/>
                        </a:solidFill>
                        <a:effectLst>
                          <a:outerShdw blurRad="38100" algn="tl" dir="2700000" dist="38100">
                            <a:srgbClr val="C0C0C0"/>
                          </a:outerShdw>
                        </a:effectLs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Más extensivo y menos costoso.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Está centrado en su elaboración.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Se siente más seguro con el anonimato.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Por la relación personal y física es más rica y variada.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Carácter interpersonal.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Menos extensivo y más costoso.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 Está centrado en su aplicación.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b="1" i="1" lang="en-US" sz="2800" u="none" cap="none" strike="noStrike">
                          <a:solidFill>
                            <a:schemeClr val="lt1"/>
                          </a:solidFill>
                          <a:effectLst>
                            <a:outerShdw blurRad="38100" algn="tl" dir="2700000" dist="38100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Menos seguro con el anonimato.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250825" y="908050"/>
            <a:ext cx="88932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b="1" i="1" lang="en-US" sz="40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Técnicas utilizadas en la investigación empírica</a:t>
            </a:r>
            <a:endParaRPr/>
          </a:p>
        </p:txBody>
      </p:sp>
      <p:grpSp>
        <p:nvGrpSpPr>
          <p:cNvPr id="186" name="Shape 186"/>
          <p:cNvGrpSpPr/>
          <p:nvPr/>
        </p:nvGrpSpPr>
        <p:grpSpPr>
          <a:xfrm>
            <a:off x="0" y="2420962"/>
            <a:ext cx="1835150" cy="2232000"/>
            <a:chOff x="0" y="2420962"/>
            <a:chExt cx="1835150" cy="2232000"/>
          </a:xfrm>
        </p:grpSpPr>
        <p:sp>
          <p:nvSpPr>
            <p:cNvPr id="187" name="Shape 187"/>
            <p:cNvSpPr/>
            <p:nvPr/>
          </p:nvSpPr>
          <p:spPr>
            <a:xfrm rot="10800000">
              <a:off x="50" y="2420962"/>
              <a:ext cx="1835100" cy="2232000"/>
            </a:xfrm>
            <a:prstGeom prst="cloudCallout">
              <a:avLst>
                <a:gd fmla="val 6483" name="adj1"/>
                <a:gd fmla="val 29680" name="adj2"/>
              </a:avLst>
            </a:prstGeom>
            <a:gradFill>
              <a:gsLst>
                <a:gs pos="0">
                  <a:schemeClr val="dk2"/>
                </a:gs>
                <a:gs pos="100000">
                  <a:srgbClr val="FFFFFF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0" y="3284537"/>
              <a:ext cx="17637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ts val="2800"/>
                <a:buFont typeface="Corsiva"/>
                <a:buNone/>
              </a:pPr>
              <a:r>
                <a:rPr b="1" i="1" lang="en-US" sz="2800" u="none">
                  <a:solidFill>
                    <a:srgbClr val="FF00FF"/>
                  </a:solidFill>
                  <a:latin typeface="Corsiva"/>
                  <a:ea typeface="Corsiva"/>
                  <a:cs typeface="Corsiva"/>
                  <a:sym typeface="Corsiva"/>
                </a:rPr>
                <a:t>Observación</a:t>
              </a:r>
              <a:endParaRPr/>
            </a:p>
          </p:txBody>
        </p:sp>
      </p:grpSp>
      <p:grpSp>
        <p:nvGrpSpPr>
          <p:cNvPr id="189" name="Shape 189"/>
          <p:cNvGrpSpPr/>
          <p:nvPr/>
        </p:nvGrpSpPr>
        <p:grpSpPr>
          <a:xfrm>
            <a:off x="1547937" y="3644925"/>
            <a:ext cx="2016038" cy="2232000"/>
            <a:chOff x="1547937" y="3644925"/>
            <a:chExt cx="2016038" cy="2232000"/>
          </a:xfrm>
        </p:grpSpPr>
        <p:sp>
          <p:nvSpPr>
            <p:cNvPr id="190" name="Shape 190"/>
            <p:cNvSpPr/>
            <p:nvPr/>
          </p:nvSpPr>
          <p:spPr>
            <a:xfrm rot="10800000">
              <a:off x="1547937" y="3644925"/>
              <a:ext cx="2016000" cy="2232000"/>
            </a:xfrm>
            <a:prstGeom prst="cloudCallout">
              <a:avLst>
                <a:gd fmla="val 10068" name="adj1"/>
                <a:gd fmla="val 39697" name="adj2"/>
              </a:avLst>
            </a:prstGeom>
            <a:gradFill>
              <a:gsLst>
                <a:gs pos="0">
                  <a:schemeClr val="dk1"/>
                </a:gs>
                <a:gs pos="100000">
                  <a:schemeClr val="lt1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1692275" y="4437062"/>
              <a:ext cx="18717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Corsiva"/>
                <a:buNone/>
              </a:pPr>
              <a:r>
                <a:rPr b="1" i="1" lang="en-US" sz="2800" u="none">
                  <a:solidFill>
                    <a:srgbClr val="FF0000"/>
                  </a:solidFill>
                  <a:latin typeface="Corsiva"/>
                  <a:ea typeface="Corsiva"/>
                  <a:cs typeface="Corsiva"/>
                  <a:sym typeface="Corsiva"/>
                </a:rPr>
                <a:t>Cuestionario</a:t>
              </a:r>
              <a:endParaRPr/>
            </a:p>
          </p:txBody>
        </p:sp>
      </p:grpSp>
      <p:grpSp>
        <p:nvGrpSpPr>
          <p:cNvPr id="192" name="Shape 192"/>
          <p:cNvGrpSpPr/>
          <p:nvPr/>
        </p:nvGrpSpPr>
        <p:grpSpPr>
          <a:xfrm>
            <a:off x="3492500" y="2708300"/>
            <a:ext cx="1727200" cy="2232000"/>
            <a:chOff x="3492500" y="2708300"/>
            <a:chExt cx="1727200" cy="2232000"/>
          </a:xfrm>
        </p:grpSpPr>
        <p:sp>
          <p:nvSpPr>
            <p:cNvPr id="193" name="Shape 193"/>
            <p:cNvSpPr/>
            <p:nvPr/>
          </p:nvSpPr>
          <p:spPr>
            <a:xfrm rot="10800000">
              <a:off x="3492600" y="2708300"/>
              <a:ext cx="1727100" cy="2232000"/>
            </a:xfrm>
            <a:prstGeom prst="cloudCallout">
              <a:avLst>
                <a:gd fmla="val 13162" name="adj1"/>
                <a:gd fmla="val 30464" name="adj2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3492500" y="3644900"/>
              <a:ext cx="15843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folHlink"/>
                </a:buClr>
                <a:buSzPts val="2800"/>
                <a:buFont typeface="Corsiva"/>
                <a:buNone/>
              </a:pPr>
              <a:r>
                <a:rPr b="1" i="1" lang="en-US" sz="2800" u="none">
                  <a:solidFill>
                    <a:schemeClr val="folHlink"/>
                  </a:solidFill>
                  <a:latin typeface="Corsiva"/>
                  <a:ea typeface="Corsiva"/>
                  <a:cs typeface="Corsiva"/>
                  <a:sym typeface="Corsiva"/>
                </a:rPr>
                <a:t>Entrevista</a:t>
              </a:r>
              <a:endParaRPr/>
            </a:p>
          </p:txBody>
        </p:sp>
      </p:grpSp>
      <p:grpSp>
        <p:nvGrpSpPr>
          <p:cNvPr id="195" name="Shape 195"/>
          <p:cNvGrpSpPr/>
          <p:nvPr/>
        </p:nvGrpSpPr>
        <p:grpSpPr>
          <a:xfrm>
            <a:off x="5219587" y="3141687"/>
            <a:ext cx="1728900" cy="2232000"/>
            <a:chOff x="5219587" y="3141687"/>
            <a:chExt cx="1728900" cy="2232000"/>
          </a:xfrm>
        </p:grpSpPr>
        <p:sp>
          <p:nvSpPr>
            <p:cNvPr id="196" name="Shape 196"/>
            <p:cNvSpPr/>
            <p:nvPr/>
          </p:nvSpPr>
          <p:spPr>
            <a:xfrm rot="10800000">
              <a:off x="5219587" y="3141687"/>
              <a:ext cx="1728900" cy="2232000"/>
            </a:xfrm>
            <a:prstGeom prst="cloudCallout">
              <a:avLst>
                <a:gd fmla="val 16700" name="adj1"/>
                <a:gd fmla="val 36179" name="adj2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5795962" y="3933825"/>
              <a:ext cx="10812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800"/>
                <a:buFont typeface="Corsiva"/>
                <a:buNone/>
              </a:pPr>
              <a:r>
                <a:rPr b="1" i="1" lang="en-US" sz="2800" u="none">
                  <a:solidFill>
                    <a:srgbClr val="FFFF00"/>
                  </a:solidFill>
                  <a:latin typeface="Corsiva"/>
                  <a:ea typeface="Corsiva"/>
                  <a:cs typeface="Corsiva"/>
                  <a:sym typeface="Corsiva"/>
                </a:rPr>
                <a:t>Test</a:t>
              </a:r>
              <a:endParaRPr/>
            </a:p>
          </p:txBody>
        </p:sp>
      </p:grpSp>
      <p:grpSp>
        <p:nvGrpSpPr>
          <p:cNvPr id="198" name="Shape 198"/>
          <p:cNvGrpSpPr/>
          <p:nvPr/>
        </p:nvGrpSpPr>
        <p:grpSpPr>
          <a:xfrm>
            <a:off x="7020000" y="2924200"/>
            <a:ext cx="2124087" cy="2232000"/>
            <a:chOff x="7020000" y="2924200"/>
            <a:chExt cx="2124087" cy="2232000"/>
          </a:xfrm>
        </p:grpSpPr>
        <p:sp>
          <p:nvSpPr>
            <p:cNvPr id="199" name="Shape 199"/>
            <p:cNvSpPr/>
            <p:nvPr/>
          </p:nvSpPr>
          <p:spPr>
            <a:xfrm rot="10800000">
              <a:off x="7020000" y="2924200"/>
              <a:ext cx="2124000" cy="2232000"/>
            </a:xfrm>
            <a:prstGeom prst="cloudCallout">
              <a:avLst>
                <a:gd fmla="val 16999" name="adj1"/>
                <a:gd fmla="val 34397" name="adj2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7164387" y="3789362"/>
              <a:ext cx="1979700" cy="8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orsiva"/>
                <a:buNone/>
              </a:pPr>
              <a:r>
                <a:rPr b="1" i="1" lang="en-US" sz="2400" u="none">
                  <a:solidFill>
                    <a:srgbClr val="000000"/>
                  </a:solidFill>
                  <a:latin typeface="Corsiva"/>
                  <a:ea typeface="Corsiva"/>
                  <a:cs typeface="Corsiva"/>
                  <a:sym typeface="Corsiva"/>
                </a:rPr>
                <a:t>Recopilación de documentos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CISION" id="205" name="Shape 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476250"/>
            <a:ext cx="2701924" cy="2392362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/>
          <p:nvPr/>
        </p:nvSpPr>
        <p:spPr>
          <a:xfrm>
            <a:off x="3635375" y="692150"/>
            <a:ext cx="51132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b="1" i="1" lang="en-US" sz="40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Observación.</a:t>
            </a:r>
            <a:endParaRPr/>
          </a:p>
        </p:txBody>
      </p:sp>
      <p:sp>
        <p:nvSpPr>
          <p:cNvPr id="207" name="Shape 207"/>
          <p:cNvSpPr txBox="1"/>
          <p:nvPr/>
        </p:nvSpPr>
        <p:spPr>
          <a:xfrm>
            <a:off x="3492500" y="1700212"/>
            <a:ext cx="5400600" cy="49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Como técnica que nos permite obtener información directa del fenómeno y objeto estudiado , específicamente a la acción de observación cuyo resultado es un dato que expresa rasgos del objeto observado.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1258887" y="1196975"/>
            <a:ext cx="62658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orsiva"/>
              <a:buNone/>
            </a:pPr>
            <a:r>
              <a:rPr b="1" i="1" lang="en-US" sz="4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Encuesta</a:t>
            </a:r>
            <a:endParaRPr/>
          </a:p>
        </p:txBody>
      </p:sp>
      <p:cxnSp>
        <p:nvCxnSpPr>
          <p:cNvPr id="213" name="Shape 213"/>
          <p:cNvCxnSpPr/>
          <p:nvPr/>
        </p:nvCxnSpPr>
        <p:spPr>
          <a:xfrm flipH="1">
            <a:off x="3779962" y="1989137"/>
            <a:ext cx="720600" cy="7923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4" name="Shape 214"/>
          <p:cNvCxnSpPr/>
          <p:nvPr/>
        </p:nvCxnSpPr>
        <p:spPr>
          <a:xfrm rot="359570">
            <a:off x="4427513" y="2060502"/>
            <a:ext cx="1224090" cy="576164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grpSp>
        <p:nvGrpSpPr>
          <p:cNvPr id="215" name="Shape 215"/>
          <p:cNvGrpSpPr/>
          <p:nvPr/>
        </p:nvGrpSpPr>
        <p:grpSpPr>
          <a:xfrm>
            <a:off x="1331912" y="2492375"/>
            <a:ext cx="3240108" cy="2592378"/>
            <a:chOff x="1331912" y="2492375"/>
            <a:chExt cx="3240108" cy="2592378"/>
          </a:xfrm>
        </p:grpSpPr>
        <p:sp>
          <p:nvSpPr>
            <p:cNvPr id="216" name="Shape 216"/>
            <p:cNvSpPr/>
            <p:nvPr/>
          </p:nvSpPr>
          <p:spPr>
            <a:xfrm>
              <a:off x="1331912" y="2492375"/>
              <a:ext cx="3240108" cy="2592378"/>
            </a:xfrm>
            <a:prstGeom prst="irregularSeal2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1763712" y="3500437"/>
              <a:ext cx="2160600" cy="5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orsiva"/>
                <a:buNone/>
              </a:pPr>
              <a:r>
                <a:rPr b="1" i="1" lang="en-US" sz="3200" u="none">
                  <a:solidFill>
                    <a:schemeClr val="lt1"/>
                  </a:solidFill>
                  <a:latin typeface="Corsiva"/>
                  <a:ea typeface="Corsiva"/>
                  <a:cs typeface="Corsiva"/>
                  <a:sym typeface="Corsiva"/>
                </a:rPr>
                <a:t>Cuestionario</a:t>
              </a:r>
              <a:endParaRPr/>
            </a:p>
          </p:txBody>
        </p:sp>
      </p:grpSp>
      <p:grpSp>
        <p:nvGrpSpPr>
          <p:cNvPr id="218" name="Shape 218"/>
          <p:cNvGrpSpPr/>
          <p:nvPr/>
        </p:nvGrpSpPr>
        <p:grpSpPr>
          <a:xfrm>
            <a:off x="5195792" y="1892205"/>
            <a:ext cx="3073572" cy="3073572"/>
            <a:chOff x="5195792" y="1892205"/>
            <a:chExt cx="3073572" cy="3073572"/>
          </a:xfrm>
        </p:grpSpPr>
        <p:sp>
          <p:nvSpPr>
            <p:cNvPr id="219" name="Shape 219"/>
            <p:cNvSpPr/>
            <p:nvPr/>
          </p:nvSpPr>
          <p:spPr>
            <a:xfrm rot="240002">
              <a:off x="5292725" y="1989137"/>
              <a:ext cx="2879707" cy="2879707"/>
            </a:xfrm>
            <a:prstGeom prst="irregularSeal2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5651500" y="3357562"/>
              <a:ext cx="1944600" cy="5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orsiva"/>
                <a:buNone/>
              </a:pPr>
              <a:r>
                <a:rPr b="1" i="1" lang="en-US" sz="3200" u="none">
                  <a:solidFill>
                    <a:schemeClr val="lt1"/>
                  </a:solidFill>
                  <a:latin typeface="Corsiva"/>
                  <a:ea typeface="Corsiva"/>
                  <a:cs typeface="Corsiva"/>
                  <a:sym typeface="Corsiva"/>
                </a:rPr>
                <a:t>Entrevista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ETA" id="225" name="Shape 2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4005262"/>
            <a:ext cx="2592387" cy="2528887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1835150" y="836612"/>
            <a:ext cx="7058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1979612" y="404812"/>
            <a:ext cx="69135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b="1" i="1" lang="en-US" sz="40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Cuestionario.</a:t>
            </a:r>
            <a:endParaRPr/>
          </a:p>
        </p:txBody>
      </p:sp>
      <p:sp>
        <p:nvSpPr>
          <p:cNvPr id="228" name="Shape 228"/>
          <p:cNvSpPr txBox="1"/>
          <p:nvPr/>
        </p:nvSpPr>
        <p:spPr>
          <a:xfrm>
            <a:off x="2843212" y="1557337"/>
            <a:ext cx="5905500" cy="50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 una técnica de interrogatorio que se aplica a los sujetos mediante un formulario impreso, destinado a recibir respuesta a preguntas previamente elaboradas, significativas para la investigación.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/>
        </p:nvSpPr>
        <p:spPr>
          <a:xfrm>
            <a:off x="395287" y="260350"/>
            <a:ext cx="8748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 criterios para clasificar las preguntas de un cuestionario</a:t>
            </a:r>
            <a:r>
              <a:rPr b="1" i="1" lang="en-US" sz="3200" u="sng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.</a:t>
            </a:r>
            <a:endParaRPr/>
          </a:p>
        </p:txBody>
      </p:sp>
      <p:sp>
        <p:nvSpPr>
          <p:cNvPr id="234" name="Shape 234"/>
          <p:cNvSpPr txBox="1"/>
          <p:nvPr/>
        </p:nvSpPr>
        <p:spPr>
          <a:xfrm>
            <a:off x="611187" y="1268412"/>
            <a:ext cx="8208900" cy="12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el grupo de libertad de las respuestas, éstas pueden ser </a:t>
            </a: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abiertas, cerradas (politómicas ó dicotómicas) y mixtas.</a:t>
            </a:r>
            <a:endParaRPr/>
          </a:p>
        </p:txBody>
      </p:sp>
      <p:sp>
        <p:nvSpPr>
          <p:cNvPr id="235" name="Shape 235"/>
          <p:cNvSpPr txBox="1"/>
          <p:nvPr/>
        </p:nvSpPr>
        <p:spPr>
          <a:xfrm>
            <a:off x="684212" y="2492375"/>
            <a:ext cx="7991400" cy="8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función que cumplan en el cuestionario se denominan de </a:t>
            </a: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filtro, de control y de contenido. </a:t>
            </a:r>
            <a:endParaRPr/>
          </a:p>
        </p:txBody>
      </p:sp>
      <p:sp>
        <p:nvSpPr>
          <p:cNvPr id="236" name="Shape 236"/>
          <p:cNvSpPr txBox="1"/>
          <p:nvPr/>
        </p:nvSpPr>
        <p:spPr>
          <a:xfrm>
            <a:off x="684212" y="3789362"/>
            <a:ext cx="8459700" cy="8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b="1" i="1" lang="en-US" sz="2800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naturaleza del interrogatorio y la interrogación se ordenan en </a:t>
            </a:r>
            <a:r>
              <a:rPr b="1" i="1" lang="en-US" sz="240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objetivas y subjetivas.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/>
        </p:nvSpPr>
        <p:spPr>
          <a:xfrm>
            <a:off x="468312" y="333375"/>
            <a:ext cx="82803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b="1" i="1" lang="en-US" sz="4000" u="sng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Según la libertad de las preguntas</a:t>
            </a:r>
            <a:endParaRPr/>
          </a:p>
        </p:txBody>
      </p:sp>
      <p:sp>
        <p:nvSpPr>
          <p:cNvPr id="242" name="Shape 242"/>
          <p:cNvSpPr txBox="1"/>
          <p:nvPr/>
        </p:nvSpPr>
        <p:spPr>
          <a:xfrm>
            <a:off x="684212" y="1557337"/>
            <a:ext cx="8064600" cy="17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➢"/>
            </a:pPr>
            <a:r>
              <a:rPr b="1" i="1" lang="en-US" sz="36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Abiertas</a:t>
            </a:r>
            <a:r>
              <a:rPr b="1" i="1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Son aquellas que dan completa libertad al interrogado para responder .</a:t>
            </a:r>
            <a:endParaRPr/>
          </a:p>
        </p:txBody>
      </p:sp>
      <p:sp>
        <p:nvSpPr>
          <p:cNvPr id="243" name="Shape 243"/>
          <p:cNvSpPr txBox="1"/>
          <p:nvPr/>
        </p:nvSpPr>
        <p:spPr>
          <a:xfrm>
            <a:off x="1331912" y="3189287"/>
            <a:ext cx="8424900" cy="20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b="1" i="1" lang="en-US" sz="32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¿ </a:t>
            </a:r>
            <a:r>
              <a:rPr b="1" i="1" lang="en-US" sz="24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Qué opina usted sobre las relaciones prematrimoniales?.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opina usted del lavado bucal 4 veces al día?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ESCUBRO" id="244" name="Shape 2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2" y="4467225"/>
            <a:ext cx="2381250" cy="239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/>
        </p:nvSpPr>
        <p:spPr>
          <a:xfrm>
            <a:off x="971550" y="620712"/>
            <a:ext cx="7704000" cy="30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Cerradas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Se distinguen porque se le presentan a la persona interrogada diferentes opciones de respuestas elaboradas previamente, para que ésta seleccione la que coincida con su opinión.</a:t>
            </a:r>
            <a:endParaRPr/>
          </a:p>
        </p:txBody>
      </p:sp>
      <p:pic>
        <p:nvPicPr>
          <p:cNvPr descr="DUDAS" id="250" name="Shape 2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35825" y="3573462"/>
            <a:ext cx="1622425" cy="2879726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Shape 251"/>
          <p:cNvSpPr txBox="1"/>
          <p:nvPr/>
        </p:nvSpPr>
        <p:spPr>
          <a:xfrm>
            <a:off x="539750" y="3860800"/>
            <a:ext cx="6696000" cy="253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b="1" i="1" lang="en-US" sz="3200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b="1" i="1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Dicotómicas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¿ Está usted satisfecho con la atención que se le brinda?.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Si__________     No_________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Haz de luz">
  <a:themeElements>
    <a:clrScheme name="Haz de luz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Haz de luz">
  <a:themeElements>
    <a:clrScheme name="Haz de luz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