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theme/themeOverride7.xml" ContentType="application/vnd.openxmlformats-officedocument.themeOverride+xml"/>
  <Override PartName="/ppt/theme/themeOverride8.xml" ContentType="application/vnd.openxmlformats-officedocument.themeOverride+xml"/>
  <Override PartName="/ppt/theme/themeOverride9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74" r:id="rId3"/>
    <p:sldId id="270" r:id="rId4"/>
    <p:sldId id="258" r:id="rId5"/>
    <p:sldId id="271" r:id="rId6"/>
    <p:sldId id="275" r:id="rId7"/>
    <p:sldId id="276" r:id="rId8"/>
    <p:sldId id="267" r:id="rId9"/>
    <p:sldId id="277" r:id="rId10"/>
    <p:sldId id="269" r:id="rId11"/>
    <p:sldId id="266" r:id="rId12"/>
    <p:sldId id="265" r:id="rId13"/>
    <p:sldId id="272" r:id="rId14"/>
    <p:sldId id="273" r:id="rId15"/>
    <p:sldId id="264" r:id="rId16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Rectángulo redondeado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Título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0" name="19 Subtítulo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23A79A-298E-466F-B526-5A96C0D84DA4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1" name="1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047AF5-4053-4412-B48A-E25B53338D5E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23A79A-298E-466F-B526-5A96C0D84DA4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047AF5-4053-4412-B48A-E25B53338D5E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23A79A-298E-466F-B526-5A96C0D84DA4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047AF5-4053-4412-B48A-E25B53338D5E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23A79A-298E-466F-B526-5A96C0D84DA4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047AF5-4053-4412-B48A-E25B53338D5E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Rectángulo redondeado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23A79A-298E-466F-B526-5A96C0D84DA4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047AF5-4053-4412-B48A-E25B53338D5E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23A79A-298E-466F-B526-5A96C0D84DA4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047AF5-4053-4412-B48A-E25B53338D5E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23A79A-298E-466F-B526-5A96C0D84DA4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047AF5-4053-4412-B48A-E25B53338D5E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23A79A-298E-466F-B526-5A96C0D84DA4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047AF5-4053-4412-B48A-E25B53338D5E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23A79A-298E-466F-B526-5A96C0D84DA4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047AF5-4053-4412-B48A-E25B53338D5E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23A79A-298E-466F-B526-5A96C0D84DA4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047AF5-4053-4412-B48A-E25B53338D5E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Redondear rectángulo de esquina sencilla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23A79A-298E-466F-B526-5A96C0D84DA4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047AF5-4053-4412-B48A-E25B53338D5E}" type="slidenum">
              <a:rPr lang="en-US" smtClean="0"/>
              <a:t>‹Nº›</a:t>
            </a:fld>
            <a:endParaRPr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Rectángulo redondeado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12 Marcador de título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8B23A79A-298E-466F-B526-5A96C0D84DA4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18" name="1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8C047AF5-4053-4412-B48A-E25B53338D5E}" type="slidenum">
              <a:rPr lang="en-US" smtClean="0"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864071" y="908720"/>
            <a:ext cx="7772400" cy="1828800"/>
          </a:xfrm>
        </p:spPr>
        <p:txBody>
          <a:bodyPr>
            <a:normAutofit/>
          </a:bodyPr>
          <a:lstStyle/>
          <a:p>
            <a:r>
              <a:rPr lang="es-ES" dirty="0" smtClean="0"/>
              <a:t>Orientación para Trabajo Final del Tema.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611560" y="3573016"/>
            <a:ext cx="7992888" cy="2880320"/>
          </a:xfrm>
        </p:spPr>
        <p:txBody>
          <a:bodyPr>
            <a:normAutofit/>
          </a:bodyPr>
          <a:lstStyle/>
          <a:p>
            <a:pPr algn="l"/>
            <a:r>
              <a:rPr lang="es-ES" sz="2400" b="1" dirty="0" smtClean="0"/>
              <a:t>Asignatura</a:t>
            </a:r>
            <a:r>
              <a:rPr lang="en-US" sz="2400" dirty="0" smtClean="0"/>
              <a:t>: </a:t>
            </a:r>
            <a:r>
              <a:rPr lang="es-ES" sz="2400" dirty="0" smtClean="0"/>
              <a:t>Metodología de la investigación.</a:t>
            </a:r>
          </a:p>
          <a:p>
            <a:pPr algn="l"/>
            <a:endParaRPr lang="es-ES" sz="2400" dirty="0" smtClean="0"/>
          </a:p>
          <a:p>
            <a:pPr algn="l"/>
            <a:r>
              <a:rPr lang="es-ES" sz="2400" b="1" dirty="0" smtClean="0"/>
              <a:t>Carrera</a:t>
            </a:r>
            <a:r>
              <a:rPr lang="es-ES" sz="2400" dirty="0" smtClean="0"/>
              <a:t>: Medicina.</a:t>
            </a:r>
          </a:p>
          <a:p>
            <a:pPr algn="l"/>
            <a:endParaRPr lang="es-ES" sz="2400" dirty="0" smtClean="0"/>
          </a:p>
          <a:p>
            <a:pPr algn="l"/>
            <a:r>
              <a:rPr lang="es-ES" sz="2400" b="1" dirty="0" smtClean="0"/>
              <a:t>Año</a:t>
            </a:r>
            <a:r>
              <a:rPr lang="es-ES" sz="2400" dirty="0" smtClean="0"/>
              <a:t>: 1do.</a:t>
            </a:r>
          </a:p>
          <a:p>
            <a:pPr algn="l"/>
            <a:endParaRPr lang="es-ES" dirty="0" smtClean="0"/>
          </a:p>
          <a:p>
            <a:pPr algn="l"/>
            <a:r>
              <a:rPr lang="es-ES" b="1" dirty="0" smtClean="0"/>
              <a:t>Curso</a:t>
            </a:r>
            <a:r>
              <a:rPr lang="es-ES" dirty="0" smtClean="0"/>
              <a:t>: 2024-2025.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016980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067944" y="530352"/>
            <a:ext cx="4618856" cy="738408"/>
          </a:xfr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es-ES" sz="3600" b="1" dirty="0" smtClean="0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rPr>
              <a:t>DESARROLLO</a:t>
            </a:r>
            <a:endParaRPr lang="es-ES" sz="2400" dirty="0" smtClean="0"/>
          </a:p>
          <a:p>
            <a:pPr marL="0" indent="0">
              <a:buNone/>
            </a:pPr>
            <a:endParaRPr lang="es-ES" sz="2400" dirty="0"/>
          </a:p>
        </p:txBody>
      </p:sp>
      <p:sp>
        <p:nvSpPr>
          <p:cNvPr id="6" name="1 CuadroTexto"/>
          <p:cNvSpPr txBox="1">
            <a:spLocks noChangeArrowheads="1"/>
          </p:cNvSpPr>
          <p:nvPr/>
        </p:nvSpPr>
        <p:spPr bwMode="auto">
          <a:xfrm>
            <a:off x="334962" y="2276872"/>
            <a:ext cx="8351838" cy="11318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342900" indent="-342900" algn="just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400" dirty="0" smtClean="0">
                <a:solidFill>
                  <a:prstClr val="black"/>
                </a:solidFill>
              </a:rPr>
              <a:t>El trabajo se entregará en formato digital al finalizar los contenidos del tema II El método estadístico.</a:t>
            </a:r>
          </a:p>
        </p:txBody>
      </p:sp>
    </p:spTree>
    <p:extLst>
      <p:ext uri="{BB962C8B-B14F-4D97-AF65-F5344CB8AC3E}">
        <p14:creationId xmlns:p14="http://schemas.microsoft.com/office/powerpoint/2010/main" val="221380196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67544" y="1052736"/>
            <a:ext cx="8183880" cy="4187952"/>
          </a:xfrm>
        </p:spPr>
        <p:txBody>
          <a:bodyPr>
            <a:normAutofit/>
          </a:bodyPr>
          <a:lstStyle/>
          <a:p>
            <a:pPr marL="0" indent="0" algn="r">
              <a:lnSpc>
                <a:spcPct val="170000"/>
              </a:lnSpc>
              <a:buNone/>
            </a:pPr>
            <a:endParaRPr lang="en-US" sz="2400" b="1" dirty="0">
              <a:solidFill>
                <a:schemeClr val="accent1">
                  <a:tint val="88000"/>
                  <a:satMod val="150000"/>
                </a:schemeClr>
              </a:solidFill>
              <a:effectLst>
                <a:outerShdw blurRad="53975" dist="22860" dir="5400000" algn="tl" rotWithShape="0">
                  <a:srgbClr val="000000">
                    <a:alpha val="55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ES" sz="2400" dirty="0" smtClean="0"/>
              <a:t> La metodología para la revisión la pueden encontrar en las normas EPIC (Estilos de presentaciones de investigaciones estudiantiles). </a:t>
            </a:r>
          </a:p>
          <a:p>
            <a:pPr marL="365125" indent="-365125" algn="just">
              <a:buNone/>
            </a:pPr>
            <a:r>
              <a:rPr lang="es-ES" sz="2400" dirty="0" smtClean="0"/>
              <a:t>   Disponible: htpp://www.rev16deabril.sld.cu o en el aula </a:t>
            </a:r>
            <a:r>
              <a:rPr lang="es-ES" sz="2400" dirty="0"/>
              <a:t>v</a:t>
            </a:r>
            <a:r>
              <a:rPr lang="es-ES" sz="2400" dirty="0" smtClean="0"/>
              <a:t>irtual institucional (avs.undoso.sld.cu) en la carpeta de bibliografía de la asignatura Metodología de la Investigación. </a:t>
            </a:r>
          </a:p>
          <a:p>
            <a:pPr algn="just"/>
            <a:endParaRPr lang="es-ES" sz="2400" dirty="0" smtClean="0"/>
          </a:p>
          <a:p>
            <a:pPr algn="just"/>
            <a:endParaRPr lang="es-ES" sz="2400" dirty="0" smtClean="0"/>
          </a:p>
          <a:p>
            <a:pPr algn="just"/>
            <a:endParaRPr lang="es-ES" sz="2400" dirty="0"/>
          </a:p>
        </p:txBody>
      </p:sp>
      <p:sp>
        <p:nvSpPr>
          <p:cNvPr id="4" name="2 Marcador de contenido"/>
          <p:cNvSpPr txBox="1">
            <a:spLocks/>
          </p:cNvSpPr>
          <p:nvPr/>
        </p:nvSpPr>
        <p:spPr>
          <a:xfrm>
            <a:off x="1475656" y="476672"/>
            <a:ext cx="4618856" cy="738408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lvl1pPr marL="265176" indent="-265176" algn="l" rtl="0" eaLnBrk="1" latinLnBrk="0" hangingPunct="1">
              <a:spcBef>
                <a:spcPts val="25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8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548640" indent="-201168" algn="l" rtl="0" eaLnBrk="1" latinLnBrk="0" hangingPunct="1">
              <a:spcBef>
                <a:spcPts val="250"/>
              </a:spcBef>
              <a:buClr>
                <a:schemeClr val="accent1"/>
              </a:buClr>
              <a:buSzPct val="100000"/>
              <a:buFont typeface="Verdana"/>
              <a:buChar char="◦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86384" indent="-182880" algn="l" rtl="0" eaLnBrk="1" latinLnBrk="0" hangingPunct="1">
              <a:spcBef>
                <a:spcPts val="250"/>
              </a:spcBef>
              <a:buClr>
                <a:schemeClr val="accent2">
                  <a:tint val="85000"/>
                  <a:satMod val="285000"/>
                </a:schemeClr>
              </a:buClr>
              <a:buSzPct val="100000"/>
              <a:buFont typeface="Wingdings 2"/>
              <a:buChar char=""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4128" indent="-182880" algn="l" rtl="0" eaLnBrk="1" latinLnBrk="0" hangingPunct="1">
              <a:spcBef>
                <a:spcPts val="230"/>
              </a:spcBef>
              <a:buClr>
                <a:schemeClr val="accent2">
                  <a:tint val="85000"/>
                  <a:satMod val="285000"/>
                </a:schemeClr>
              </a:buClr>
              <a:buSzPct val="112000"/>
              <a:buFont typeface="Verdana"/>
              <a:buChar char="◦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rtl="0" eaLnBrk="1" latinLnBrk="0" hangingPunct="1">
              <a:spcBef>
                <a:spcPts val="250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90472" indent="-182880" algn="l" rtl="0" eaLnBrk="1" latinLnBrk="0" hangingPunct="1">
              <a:spcBef>
                <a:spcPts val="250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Verdana"/>
              <a:buChar char="◦"/>
              <a:defRPr kumimoji="0" sz="1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00784" indent="-182880" algn="l" rtl="0" eaLnBrk="1" latinLnBrk="0" hangingPunct="1">
              <a:spcBef>
                <a:spcPts val="255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Char char=""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spcBef>
                <a:spcPts val="257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Verdana"/>
              <a:buChar char="◦"/>
              <a:defRPr kumimoji="0" sz="15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48840" indent="-182880" algn="l" rtl="0" eaLnBrk="1" latinLnBrk="0" hangingPunct="1">
              <a:spcBef>
                <a:spcPts val="255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Char char=""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0" indent="0" algn="r">
              <a:buFont typeface="Wingdings 2"/>
              <a:buNone/>
            </a:pPr>
            <a:r>
              <a:rPr lang="es-ES" sz="2400" b="1" dirty="0" smtClean="0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rPr>
              <a:t>METODOLOGÍA</a:t>
            </a:r>
            <a:endParaRPr lang="es-ES" sz="1600" dirty="0" smtClean="0"/>
          </a:p>
          <a:p>
            <a:pPr marL="0" indent="0">
              <a:buFont typeface="Wingdings 2"/>
              <a:buNone/>
            </a:pPr>
            <a:endParaRPr lang="es-ES" sz="1800" dirty="0"/>
          </a:p>
        </p:txBody>
      </p:sp>
    </p:spTree>
    <p:extLst>
      <p:ext uri="{BB962C8B-B14F-4D97-AF65-F5344CB8AC3E}">
        <p14:creationId xmlns:p14="http://schemas.microsoft.com/office/powerpoint/2010/main" val="3673587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484784"/>
            <a:ext cx="8183880" cy="3816424"/>
          </a:xfrm>
        </p:spPr>
        <p:txBody>
          <a:bodyPr>
            <a:normAutofit fontScale="92500"/>
          </a:bodyPr>
          <a:lstStyle/>
          <a:p>
            <a:pPr marL="514350" indent="-514350" algn="just">
              <a:lnSpc>
                <a:spcPct val="150000"/>
              </a:lnSpc>
              <a:buSzPct val="100000"/>
              <a:buFont typeface="+mj-lt"/>
              <a:buAutoNum type="romanUcPeriod"/>
            </a:pPr>
            <a:r>
              <a:rPr lang="es-ES" sz="2400" b="1" dirty="0" smtClean="0">
                <a:solidFill>
                  <a:srgbClr val="FF0000"/>
                </a:solidFill>
              </a:rPr>
              <a:t>PRESENTACIÓN.</a:t>
            </a:r>
            <a:r>
              <a:rPr lang="es-ES" sz="2400" dirty="0" smtClean="0"/>
              <a:t> </a:t>
            </a:r>
            <a:r>
              <a:rPr lang="es-ES" sz="2400" dirty="0"/>
              <a:t>(debe contener) </a:t>
            </a:r>
            <a:endParaRPr lang="es-ES" sz="2400" dirty="0" smtClean="0"/>
          </a:p>
          <a:p>
            <a:pPr algn="just">
              <a:lnSpc>
                <a:spcPct val="150000"/>
              </a:lnSpc>
            </a:pPr>
            <a:r>
              <a:rPr lang="es-ES" sz="2400" dirty="0" smtClean="0"/>
              <a:t>Nombre de la institución.</a:t>
            </a:r>
          </a:p>
          <a:p>
            <a:pPr algn="just">
              <a:lnSpc>
                <a:spcPct val="150000"/>
              </a:lnSpc>
            </a:pPr>
            <a:r>
              <a:rPr lang="es-ES" sz="2400" dirty="0"/>
              <a:t> </a:t>
            </a:r>
            <a:r>
              <a:rPr lang="es-ES" sz="2400" dirty="0" smtClean="0"/>
              <a:t>Título de la investigación.</a:t>
            </a:r>
          </a:p>
          <a:p>
            <a:pPr algn="just">
              <a:lnSpc>
                <a:spcPct val="150000"/>
              </a:lnSpc>
            </a:pPr>
            <a:r>
              <a:rPr lang="es-ES" sz="2400" dirty="0"/>
              <a:t> </a:t>
            </a:r>
            <a:r>
              <a:rPr lang="es-ES" sz="2400" dirty="0" smtClean="0"/>
              <a:t>Autores, Asesores y detalles de cada uno de ellos.</a:t>
            </a:r>
          </a:p>
          <a:p>
            <a:pPr algn="just">
              <a:lnSpc>
                <a:spcPct val="150000"/>
              </a:lnSpc>
            </a:pPr>
            <a:endParaRPr lang="es-ES" sz="2400" dirty="0"/>
          </a:p>
          <a:p>
            <a:pPr marL="514350" indent="-514350" algn="just">
              <a:lnSpc>
                <a:spcPct val="150000"/>
              </a:lnSpc>
              <a:buSzPct val="100000"/>
              <a:buFont typeface="+mj-lt"/>
              <a:buAutoNum type="romanUcPeriod" startAt="2"/>
            </a:pPr>
            <a:r>
              <a:rPr lang="es-ES" sz="2400" b="1" dirty="0">
                <a:solidFill>
                  <a:srgbClr val="FF0000"/>
                </a:solidFill>
              </a:rPr>
              <a:t>RESUMEN</a:t>
            </a:r>
            <a:r>
              <a:rPr lang="es-ES" sz="2400" dirty="0" smtClean="0"/>
              <a:t>. (En no más de 1</a:t>
            </a:r>
            <a:r>
              <a:rPr lang="es-ES" sz="2400" dirty="0"/>
              <a:t>0</a:t>
            </a:r>
            <a:r>
              <a:rPr lang="es-ES" sz="2400" dirty="0" smtClean="0"/>
              <a:t>0 palabras)   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es-ES" sz="2400" dirty="0"/>
          </a:p>
        </p:txBody>
      </p:sp>
      <p:sp>
        <p:nvSpPr>
          <p:cNvPr id="4" name="3 Marcador de contenido"/>
          <p:cNvSpPr txBox="1">
            <a:spLocks/>
          </p:cNvSpPr>
          <p:nvPr/>
        </p:nvSpPr>
        <p:spPr>
          <a:xfrm>
            <a:off x="4208330" y="506522"/>
            <a:ext cx="4478470" cy="630942"/>
          </a:xfrm>
          <a:prstGeom prst="rect">
            <a:avLst/>
          </a:prstGeom>
        </p:spPr>
        <p:txBody>
          <a:bodyPr vert="horz" wrap="none" lIns="182880" tIns="91440">
            <a:spAutoFit/>
          </a:bodyPr>
          <a:lstStyle>
            <a:lvl1pPr marL="265176" indent="-265176" algn="l" rtl="0" eaLnBrk="1" latinLnBrk="0" hangingPunct="1">
              <a:spcBef>
                <a:spcPts val="25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8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548640" indent="-201168" algn="l" rtl="0" eaLnBrk="1" latinLnBrk="0" hangingPunct="1">
              <a:spcBef>
                <a:spcPts val="250"/>
              </a:spcBef>
              <a:buClr>
                <a:schemeClr val="accent1"/>
              </a:buClr>
              <a:buSzPct val="100000"/>
              <a:buFont typeface="Verdana"/>
              <a:buChar char="◦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86384" indent="-182880" algn="l" rtl="0" eaLnBrk="1" latinLnBrk="0" hangingPunct="1">
              <a:spcBef>
                <a:spcPts val="250"/>
              </a:spcBef>
              <a:buClr>
                <a:schemeClr val="accent2">
                  <a:tint val="85000"/>
                  <a:satMod val="285000"/>
                </a:schemeClr>
              </a:buClr>
              <a:buSzPct val="100000"/>
              <a:buFont typeface="Wingdings 2"/>
              <a:buChar char=""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4128" indent="-182880" algn="l" rtl="0" eaLnBrk="1" latinLnBrk="0" hangingPunct="1">
              <a:spcBef>
                <a:spcPts val="230"/>
              </a:spcBef>
              <a:buClr>
                <a:schemeClr val="accent2">
                  <a:tint val="85000"/>
                  <a:satMod val="285000"/>
                </a:schemeClr>
              </a:buClr>
              <a:buSzPct val="112000"/>
              <a:buFont typeface="Verdana"/>
              <a:buChar char="◦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rtl="0" eaLnBrk="1" latinLnBrk="0" hangingPunct="1">
              <a:spcBef>
                <a:spcPts val="250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90472" indent="-182880" algn="l" rtl="0" eaLnBrk="1" latinLnBrk="0" hangingPunct="1">
              <a:spcBef>
                <a:spcPts val="250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Verdana"/>
              <a:buChar char="◦"/>
              <a:defRPr kumimoji="0" sz="1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00784" indent="-182880" algn="l" rtl="0" eaLnBrk="1" latinLnBrk="0" hangingPunct="1">
              <a:spcBef>
                <a:spcPts val="255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Char char=""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spcBef>
                <a:spcPts val="257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Verdana"/>
              <a:buChar char="◦"/>
              <a:defRPr kumimoji="0" sz="15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48840" indent="-182880" algn="l" rtl="0" eaLnBrk="1" latinLnBrk="0" hangingPunct="1">
              <a:spcBef>
                <a:spcPts val="255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Char char=""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0" indent="0" algn="r">
              <a:buFont typeface="Wingdings 2"/>
              <a:buNone/>
            </a:pPr>
            <a:r>
              <a:rPr lang="es-ES" sz="3200" b="1" dirty="0" smtClean="0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rPr>
              <a:t>Pates del informe </a:t>
            </a:r>
            <a:endParaRPr lang="es-ES" sz="3200" b="1" dirty="0">
              <a:solidFill>
                <a:schemeClr val="accent1">
                  <a:tint val="88000"/>
                  <a:satMod val="150000"/>
                </a:schemeClr>
              </a:solidFill>
              <a:effectLst>
                <a:outerShdw blurRad="53975" dist="22860" dir="5400000" algn="tl" rotWithShape="0">
                  <a:srgbClr val="000000">
                    <a:alpha val="55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361500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484784"/>
            <a:ext cx="8183880" cy="3816424"/>
          </a:xfrm>
        </p:spPr>
        <p:txBody>
          <a:bodyPr>
            <a:normAutofit fontScale="92500" lnSpcReduction="20000"/>
          </a:bodyPr>
          <a:lstStyle/>
          <a:p>
            <a:pPr marL="514350" indent="-514350" algn="just">
              <a:lnSpc>
                <a:spcPct val="150000"/>
              </a:lnSpc>
              <a:buSzPct val="100000"/>
              <a:buFont typeface="+mj-lt"/>
              <a:buAutoNum type="romanUcPeriod" startAt="3"/>
            </a:pPr>
            <a:r>
              <a:rPr lang="es-ES" sz="2400" b="1" dirty="0" smtClean="0">
                <a:solidFill>
                  <a:srgbClr val="FF0000"/>
                </a:solidFill>
              </a:rPr>
              <a:t> INTRODUCCIÓN.</a:t>
            </a:r>
            <a:r>
              <a:rPr lang="es-ES" sz="2400" dirty="0" smtClean="0"/>
              <a:t> </a:t>
            </a:r>
          </a:p>
          <a:p>
            <a:pPr marL="0" indent="0" algn="just">
              <a:lnSpc>
                <a:spcPct val="150000"/>
              </a:lnSpc>
              <a:buSzPct val="100000"/>
              <a:buNone/>
            </a:pPr>
            <a:r>
              <a:rPr lang="es-ES" sz="2400" dirty="0"/>
              <a:t>La introducción debe tener como característica fundamental el hecho de ofrecer una idea general del tema a tratar y motivar a la lectura del resto del informe final. </a:t>
            </a:r>
            <a:endParaRPr lang="es-ES" sz="2400" dirty="0" smtClean="0"/>
          </a:p>
          <a:p>
            <a:pPr marL="0" indent="0" algn="just">
              <a:lnSpc>
                <a:spcPct val="150000"/>
              </a:lnSpc>
              <a:buSzPct val="100000"/>
              <a:buNone/>
            </a:pPr>
            <a:r>
              <a:rPr lang="es-ES" sz="2400" dirty="0" smtClean="0"/>
              <a:t>Debe incluir:</a:t>
            </a:r>
            <a:endParaRPr lang="es-ES" sz="2400" dirty="0"/>
          </a:p>
          <a:p>
            <a:pPr marL="0" indent="0" algn="just">
              <a:lnSpc>
                <a:spcPct val="150000"/>
              </a:lnSpc>
              <a:buNone/>
            </a:pPr>
            <a:r>
              <a:rPr lang="es-ES" sz="2400" dirty="0"/>
              <a:t>• Plantear el problema. </a:t>
            </a:r>
            <a:endParaRPr lang="es-ES" sz="2400" dirty="0" smtClean="0"/>
          </a:p>
          <a:p>
            <a:pPr marL="0" indent="0" algn="just">
              <a:lnSpc>
                <a:spcPct val="150000"/>
              </a:lnSpc>
              <a:buNone/>
            </a:pPr>
            <a:r>
              <a:rPr lang="es-ES" sz="2400" dirty="0" smtClean="0"/>
              <a:t>• </a:t>
            </a:r>
            <a:r>
              <a:rPr lang="es-ES" sz="2400" dirty="0"/>
              <a:t>Establecer el marco teórico. </a:t>
            </a:r>
          </a:p>
        </p:txBody>
      </p:sp>
      <p:sp>
        <p:nvSpPr>
          <p:cNvPr id="4" name="3 Marcador de contenido"/>
          <p:cNvSpPr txBox="1">
            <a:spLocks/>
          </p:cNvSpPr>
          <p:nvPr/>
        </p:nvSpPr>
        <p:spPr>
          <a:xfrm>
            <a:off x="4208330" y="506522"/>
            <a:ext cx="4478470" cy="630942"/>
          </a:xfrm>
          <a:prstGeom prst="rect">
            <a:avLst/>
          </a:prstGeom>
        </p:spPr>
        <p:txBody>
          <a:bodyPr vert="horz" wrap="none" lIns="182880" tIns="91440">
            <a:spAutoFit/>
          </a:bodyPr>
          <a:lstStyle>
            <a:lvl1pPr marL="265176" indent="-265176" algn="l" rtl="0" eaLnBrk="1" latinLnBrk="0" hangingPunct="1">
              <a:spcBef>
                <a:spcPts val="25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8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548640" indent="-201168" algn="l" rtl="0" eaLnBrk="1" latinLnBrk="0" hangingPunct="1">
              <a:spcBef>
                <a:spcPts val="250"/>
              </a:spcBef>
              <a:buClr>
                <a:schemeClr val="accent1"/>
              </a:buClr>
              <a:buSzPct val="100000"/>
              <a:buFont typeface="Verdana"/>
              <a:buChar char="◦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86384" indent="-182880" algn="l" rtl="0" eaLnBrk="1" latinLnBrk="0" hangingPunct="1">
              <a:spcBef>
                <a:spcPts val="250"/>
              </a:spcBef>
              <a:buClr>
                <a:schemeClr val="accent2">
                  <a:tint val="85000"/>
                  <a:satMod val="285000"/>
                </a:schemeClr>
              </a:buClr>
              <a:buSzPct val="100000"/>
              <a:buFont typeface="Wingdings 2"/>
              <a:buChar char=""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4128" indent="-182880" algn="l" rtl="0" eaLnBrk="1" latinLnBrk="0" hangingPunct="1">
              <a:spcBef>
                <a:spcPts val="230"/>
              </a:spcBef>
              <a:buClr>
                <a:schemeClr val="accent2">
                  <a:tint val="85000"/>
                  <a:satMod val="285000"/>
                </a:schemeClr>
              </a:buClr>
              <a:buSzPct val="112000"/>
              <a:buFont typeface="Verdana"/>
              <a:buChar char="◦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rtl="0" eaLnBrk="1" latinLnBrk="0" hangingPunct="1">
              <a:spcBef>
                <a:spcPts val="250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90472" indent="-182880" algn="l" rtl="0" eaLnBrk="1" latinLnBrk="0" hangingPunct="1">
              <a:spcBef>
                <a:spcPts val="250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Verdana"/>
              <a:buChar char="◦"/>
              <a:defRPr kumimoji="0" sz="1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00784" indent="-182880" algn="l" rtl="0" eaLnBrk="1" latinLnBrk="0" hangingPunct="1">
              <a:spcBef>
                <a:spcPts val="255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Char char=""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spcBef>
                <a:spcPts val="257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Verdana"/>
              <a:buChar char="◦"/>
              <a:defRPr kumimoji="0" sz="15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48840" indent="-182880" algn="l" rtl="0" eaLnBrk="1" latinLnBrk="0" hangingPunct="1">
              <a:spcBef>
                <a:spcPts val="255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Char char=""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0" indent="0" algn="r">
              <a:buClr>
                <a:srgbClr val="F07F09"/>
              </a:buClr>
              <a:buFont typeface="Wingdings 2"/>
              <a:buNone/>
            </a:pPr>
            <a:r>
              <a:rPr lang="es-ES" sz="3200" b="1" dirty="0" smtClean="0">
                <a:solidFill>
                  <a:srgbClr val="F07F09">
                    <a:tint val="88000"/>
                    <a:satMod val="150000"/>
                  </a:srgb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ea typeface="+mj-ea"/>
                <a:cs typeface="+mj-cs"/>
              </a:rPr>
              <a:t>Pates del informe </a:t>
            </a:r>
            <a:endParaRPr lang="es-ES" sz="3200" b="1" dirty="0">
              <a:solidFill>
                <a:srgbClr val="F07F09">
                  <a:tint val="88000"/>
                  <a:satMod val="150000"/>
                </a:srgbClr>
              </a:solidFill>
              <a:effectLst>
                <a:outerShdw blurRad="53975" dist="22860" dir="5400000" algn="tl" rotWithShape="0">
                  <a:srgbClr val="000000">
                    <a:alpha val="55000"/>
                  </a:srgbClr>
                </a:outerShdw>
              </a:effectLst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87533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484784"/>
            <a:ext cx="8183880" cy="3816424"/>
          </a:xfrm>
        </p:spPr>
        <p:txBody>
          <a:bodyPr>
            <a:normAutofit/>
          </a:bodyPr>
          <a:lstStyle/>
          <a:p>
            <a:pPr marL="514350" indent="-514350" algn="just">
              <a:lnSpc>
                <a:spcPct val="150000"/>
              </a:lnSpc>
              <a:buSzPct val="100000"/>
              <a:buFont typeface="+mj-lt"/>
              <a:buAutoNum type="romanUcPeriod" startAt="3"/>
            </a:pPr>
            <a:r>
              <a:rPr lang="es-ES" sz="2400" b="1" dirty="0" smtClean="0">
                <a:solidFill>
                  <a:srgbClr val="FF0000"/>
                </a:solidFill>
              </a:rPr>
              <a:t> OBJETIVO.</a:t>
            </a:r>
            <a:r>
              <a:rPr lang="es-ES" sz="2400" dirty="0" smtClean="0"/>
              <a:t> </a:t>
            </a:r>
          </a:p>
          <a:p>
            <a:pPr algn="just">
              <a:lnSpc>
                <a:spcPct val="150000"/>
              </a:lnSpc>
              <a:buSzPct val="100000"/>
            </a:pPr>
            <a:r>
              <a:rPr lang="es-ES" sz="2400" dirty="0"/>
              <a:t> </a:t>
            </a:r>
            <a:r>
              <a:rPr lang="es-ES" sz="2400" dirty="0" smtClean="0"/>
              <a:t>Control semántico. Aclaraciones de términos poco claros </a:t>
            </a:r>
          </a:p>
          <a:p>
            <a:pPr marL="514350" indent="-514350" algn="just">
              <a:lnSpc>
                <a:spcPct val="150000"/>
              </a:lnSpc>
              <a:buSzPct val="100000"/>
              <a:buFont typeface="+mj-lt"/>
              <a:buAutoNum type="romanUcPeriod" startAt="3"/>
            </a:pPr>
            <a:r>
              <a:rPr lang="es-ES" sz="2400" dirty="0"/>
              <a:t> </a:t>
            </a:r>
            <a:r>
              <a:rPr lang="es-ES" sz="2400" dirty="0" smtClean="0"/>
              <a:t> </a:t>
            </a:r>
            <a:r>
              <a:rPr lang="es-ES" sz="2400" b="1" dirty="0">
                <a:solidFill>
                  <a:srgbClr val="FF0000"/>
                </a:solidFill>
              </a:rPr>
              <a:t>DISEÑO </a:t>
            </a:r>
            <a:r>
              <a:rPr lang="es-ES" sz="2400" b="1" dirty="0" smtClean="0">
                <a:solidFill>
                  <a:srgbClr val="FF0000"/>
                </a:solidFill>
              </a:rPr>
              <a:t>METODOLÓGICO.</a:t>
            </a:r>
          </a:p>
          <a:p>
            <a:pPr marL="514350" indent="-514350" algn="just">
              <a:lnSpc>
                <a:spcPct val="150000"/>
              </a:lnSpc>
              <a:buSzPct val="100000"/>
              <a:buFont typeface="+mj-lt"/>
              <a:buAutoNum type="romanUcPeriod" startAt="3"/>
            </a:pPr>
            <a:r>
              <a:rPr lang="es-ES" sz="2400" dirty="0" smtClean="0"/>
              <a:t> </a:t>
            </a:r>
            <a:endParaRPr lang="es-ES" sz="2400" dirty="0"/>
          </a:p>
        </p:txBody>
      </p:sp>
      <p:sp>
        <p:nvSpPr>
          <p:cNvPr id="4" name="3 Marcador de contenido"/>
          <p:cNvSpPr txBox="1">
            <a:spLocks/>
          </p:cNvSpPr>
          <p:nvPr/>
        </p:nvSpPr>
        <p:spPr>
          <a:xfrm>
            <a:off x="4208330" y="506522"/>
            <a:ext cx="4478470" cy="630942"/>
          </a:xfrm>
          <a:prstGeom prst="rect">
            <a:avLst/>
          </a:prstGeom>
        </p:spPr>
        <p:txBody>
          <a:bodyPr vert="horz" wrap="none" lIns="182880" tIns="91440">
            <a:spAutoFit/>
          </a:bodyPr>
          <a:lstStyle>
            <a:lvl1pPr marL="265176" indent="-265176" algn="l" rtl="0" eaLnBrk="1" latinLnBrk="0" hangingPunct="1">
              <a:spcBef>
                <a:spcPts val="25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8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548640" indent="-201168" algn="l" rtl="0" eaLnBrk="1" latinLnBrk="0" hangingPunct="1">
              <a:spcBef>
                <a:spcPts val="250"/>
              </a:spcBef>
              <a:buClr>
                <a:schemeClr val="accent1"/>
              </a:buClr>
              <a:buSzPct val="100000"/>
              <a:buFont typeface="Verdana"/>
              <a:buChar char="◦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86384" indent="-182880" algn="l" rtl="0" eaLnBrk="1" latinLnBrk="0" hangingPunct="1">
              <a:spcBef>
                <a:spcPts val="250"/>
              </a:spcBef>
              <a:buClr>
                <a:schemeClr val="accent2">
                  <a:tint val="85000"/>
                  <a:satMod val="285000"/>
                </a:schemeClr>
              </a:buClr>
              <a:buSzPct val="100000"/>
              <a:buFont typeface="Wingdings 2"/>
              <a:buChar char=""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4128" indent="-182880" algn="l" rtl="0" eaLnBrk="1" latinLnBrk="0" hangingPunct="1">
              <a:spcBef>
                <a:spcPts val="230"/>
              </a:spcBef>
              <a:buClr>
                <a:schemeClr val="accent2">
                  <a:tint val="85000"/>
                  <a:satMod val="285000"/>
                </a:schemeClr>
              </a:buClr>
              <a:buSzPct val="112000"/>
              <a:buFont typeface="Verdana"/>
              <a:buChar char="◦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rtl="0" eaLnBrk="1" latinLnBrk="0" hangingPunct="1">
              <a:spcBef>
                <a:spcPts val="250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90472" indent="-182880" algn="l" rtl="0" eaLnBrk="1" latinLnBrk="0" hangingPunct="1">
              <a:spcBef>
                <a:spcPts val="250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Verdana"/>
              <a:buChar char="◦"/>
              <a:defRPr kumimoji="0" sz="1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00784" indent="-182880" algn="l" rtl="0" eaLnBrk="1" latinLnBrk="0" hangingPunct="1">
              <a:spcBef>
                <a:spcPts val="255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Char char=""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spcBef>
                <a:spcPts val="257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Verdana"/>
              <a:buChar char="◦"/>
              <a:defRPr kumimoji="0" sz="15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48840" indent="-182880" algn="l" rtl="0" eaLnBrk="1" latinLnBrk="0" hangingPunct="1">
              <a:spcBef>
                <a:spcPts val="255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Char char=""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0" indent="0" algn="r">
              <a:buClr>
                <a:srgbClr val="F07F09"/>
              </a:buClr>
              <a:buFont typeface="Wingdings 2"/>
              <a:buNone/>
            </a:pPr>
            <a:r>
              <a:rPr lang="es-ES" sz="3200" b="1" dirty="0" smtClean="0">
                <a:solidFill>
                  <a:srgbClr val="F07F09">
                    <a:tint val="88000"/>
                    <a:satMod val="150000"/>
                  </a:srgb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ea typeface="+mj-ea"/>
                <a:cs typeface="+mj-cs"/>
              </a:rPr>
              <a:t>Pates del informe </a:t>
            </a:r>
            <a:endParaRPr lang="es-ES" sz="3200" b="1" dirty="0">
              <a:solidFill>
                <a:srgbClr val="F07F09">
                  <a:tint val="88000"/>
                  <a:satMod val="150000"/>
                </a:srgbClr>
              </a:solidFill>
              <a:effectLst>
                <a:outerShdw blurRad="53975" dist="22860" dir="5400000" algn="tl" rotWithShape="0">
                  <a:srgbClr val="000000">
                    <a:alpha val="55000"/>
                  </a:srgbClr>
                </a:outerShdw>
              </a:effectLst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553938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contenido"/>
          <p:cNvSpPr>
            <a:spLocks noGrp="1"/>
          </p:cNvSpPr>
          <p:nvPr>
            <p:ph idx="1"/>
          </p:nvPr>
        </p:nvSpPr>
        <p:spPr>
          <a:xfrm>
            <a:off x="4940903" y="530352"/>
            <a:ext cx="3745897" cy="63094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indent="0" algn="r">
              <a:buNone/>
            </a:pPr>
            <a:r>
              <a:rPr lang="es-ES" sz="3200" b="1" dirty="0" smtClean="0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rPr>
              <a:t>BIBLIOGRAFÍA</a:t>
            </a:r>
            <a:endParaRPr lang="es-ES" sz="3200" b="1" dirty="0">
              <a:solidFill>
                <a:schemeClr val="accent1">
                  <a:tint val="88000"/>
                  <a:satMod val="150000"/>
                </a:schemeClr>
              </a:solidFill>
              <a:effectLst>
                <a:outerShdw blurRad="53975" dist="22860" dir="5400000" algn="tl" rotWithShape="0">
                  <a:srgbClr val="000000">
                    <a:alpha val="55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827584" y="1628800"/>
            <a:ext cx="7416824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s-ES_tradnl" b="1" dirty="0"/>
              <a:t>Básica:</a:t>
            </a:r>
            <a:endParaRPr lang="es-MX" sz="1600" dirty="0"/>
          </a:p>
          <a:p>
            <a:r>
              <a:rPr lang="es-ES_tradnl" dirty="0"/>
              <a:t>Texto de Informática Médica Tomo 2, ISCM-H.  Editorial de Ciencias Médicas, 2004</a:t>
            </a:r>
            <a:r>
              <a:rPr lang="es-ES_tradnl" dirty="0" smtClean="0"/>
              <a:t>.</a:t>
            </a:r>
          </a:p>
          <a:p>
            <a:endParaRPr lang="es-MX" dirty="0"/>
          </a:p>
          <a:p>
            <a:r>
              <a:rPr lang="es-ES_tradnl" b="1" dirty="0"/>
              <a:t>Complementaria: </a:t>
            </a:r>
            <a:endParaRPr lang="es-MX" sz="1600" dirty="0"/>
          </a:p>
          <a:p>
            <a:pPr algn="just"/>
            <a:r>
              <a:rPr lang="es-ES_tradnl" dirty="0"/>
              <a:t>Manuales de usuario elaborados sobre los sistemas computacionales de aplicación a la estadística, estudiados</a:t>
            </a:r>
            <a:r>
              <a:rPr lang="es-ES_tradnl" dirty="0" smtClean="0"/>
              <a:t>. Disponible:</a:t>
            </a:r>
            <a:r>
              <a:rPr lang="es-ES" sz="2400" dirty="0" smtClean="0"/>
              <a:t>\\</a:t>
            </a:r>
            <a:r>
              <a:rPr lang="es-ES" sz="2000" dirty="0"/>
              <a:t>Asuss\recursos compartidos undoso\Carreras\Formación General\Nivel Superior\MI y Estadística\Curso 2015_2016\Tema IV\</a:t>
            </a:r>
            <a:r>
              <a:rPr lang="es-ES" sz="2000" dirty="0" err="1"/>
              <a:t>Est</a:t>
            </a:r>
            <a:r>
              <a:rPr lang="es-ES" sz="2000" dirty="0"/>
              <a:t> Inferencial\Manual de ejercicios de Estadística Inferencial.</a:t>
            </a:r>
          </a:p>
          <a:p>
            <a:endParaRPr lang="es-ES" sz="2000" dirty="0"/>
          </a:p>
        </p:txBody>
      </p:sp>
    </p:spTree>
    <p:extLst>
      <p:ext uri="{BB962C8B-B14F-4D97-AF65-F5344CB8AC3E}">
        <p14:creationId xmlns:p14="http://schemas.microsoft.com/office/powerpoint/2010/main" val="4211896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054341" y="418822"/>
            <a:ext cx="4618856" cy="489898"/>
          </a:xfrm>
        </p:spPr>
        <p:txBody>
          <a:bodyPr>
            <a:normAutofit fontScale="92500" lnSpcReduction="20000"/>
          </a:bodyPr>
          <a:lstStyle/>
          <a:p>
            <a:pPr marL="0" indent="0" algn="r">
              <a:buNone/>
            </a:pPr>
            <a:r>
              <a:rPr lang="es-ES" b="1" dirty="0" smtClean="0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rPr>
              <a:t>INTRODUUCCIÓN</a:t>
            </a:r>
            <a:endParaRPr lang="es-ES" sz="1800" dirty="0" smtClean="0"/>
          </a:p>
          <a:p>
            <a:pPr marL="0" indent="0">
              <a:buNone/>
            </a:pPr>
            <a:endParaRPr lang="es-ES" sz="1800" dirty="0"/>
          </a:p>
        </p:txBody>
      </p:sp>
      <p:sp>
        <p:nvSpPr>
          <p:cNvPr id="6" name="1 CuadroTexto"/>
          <p:cNvSpPr txBox="1">
            <a:spLocks noChangeArrowheads="1"/>
          </p:cNvSpPr>
          <p:nvPr/>
        </p:nvSpPr>
        <p:spPr bwMode="auto">
          <a:xfrm>
            <a:off x="321359" y="922650"/>
            <a:ext cx="8351838" cy="51706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lnSpc>
                <a:spcPct val="150000"/>
              </a:lnSpc>
            </a:pPr>
            <a:r>
              <a:rPr lang="es-ES" sz="2200" dirty="0"/>
              <a:t>La salud pública en Cuba tiene entre sus funciones fundamentales la promoción, la prevención, la recuperación, curación y la rehabilitación. Su principal escenario es el espacio de Atención Primaria de Salud, cuya base radica en el policlínico y los consultorios de medicina </a:t>
            </a:r>
            <a:r>
              <a:rPr lang="es-ES" sz="2200" dirty="0" smtClean="0"/>
              <a:t>familiar. El </a:t>
            </a:r>
            <a:r>
              <a:rPr lang="es-ES" sz="2200" b="1" dirty="0" smtClean="0">
                <a:solidFill>
                  <a:srgbClr val="FFFF00"/>
                </a:solidFill>
              </a:rPr>
              <a:t>Análisis de la Situación de Salud</a:t>
            </a:r>
            <a:r>
              <a:rPr lang="es-ES" sz="2200" dirty="0" smtClean="0"/>
              <a:t> es una herramienta </a:t>
            </a:r>
            <a:r>
              <a:rPr lang="es-ES" sz="2200" dirty="0"/>
              <a:t>para conocer el estado de salud y los factores de riesgo que influyen en el proceso salud-enfermedad de la </a:t>
            </a:r>
            <a:r>
              <a:rPr lang="es-ES" sz="2200" dirty="0" smtClean="0"/>
              <a:t>población, </a:t>
            </a:r>
            <a:r>
              <a:rPr lang="es-ES" sz="2200" dirty="0"/>
              <a:t>siendo esta una investigación descriptiva transversal de la cual deberán derivar investigaciones analíticas.  </a:t>
            </a:r>
            <a:endParaRPr lang="es-MX" sz="2200" dirty="0"/>
          </a:p>
        </p:txBody>
      </p:sp>
    </p:spTree>
    <p:extLst>
      <p:ext uri="{BB962C8B-B14F-4D97-AF65-F5344CB8AC3E}">
        <p14:creationId xmlns:p14="http://schemas.microsoft.com/office/powerpoint/2010/main" val="101585531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067944" y="530352"/>
            <a:ext cx="4618856" cy="738408"/>
          </a:xfrm>
        </p:spPr>
        <p:txBody>
          <a:bodyPr>
            <a:normAutofit fontScale="77500" lnSpcReduction="20000"/>
          </a:bodyPr>
          <a:lstStyle/>
          <a:p>
            <a:pPr marL="0" indent="0" algn="r">
              <a:buNone/>
            </a:pPr>
            <a:r>
              <a:rPr lang="es-ES" sz="3600" b="1" dirty="0" smtClean="0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rPr>
              <a:t>PROBLEMA GENERAL</a:t>
            </a:r>
            <a:endParaRPr lang="es-ES" sz="2400" dirty="0" smtClean="0"/>
          </a:p>
          <a:p>
            <a:pPr marL="0" indent="0">
              <a:buNone/>
            </a:pPr>
            <a:endParaRPr lang="es-ES" sz="2400" dirty="0"/>
          </a:p>
        </p:txBody>
      </p:sp>
      <p:sp>
        <p:nvSpPr>
          <p:cNvPr id="6" name="1 CuadroTexto"/>
          <p:cNvSpPr txBox="1">
            <a:spLocks noChangeArrowheads="1"/>
          </p:cNvSpPr>
          <p:nvPr/>
        </p:nvSpPr>
        <p:spPr bwMode="auto">
          <a:xfrm>
            <a:off x="338699" y="1052736"/>
            <a:ext cx="8351838" cy="5078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lnSpc>
                <a:spcPct val="150000"/>
              </a:lnSpc>
            </a:pPr>
            <a:r>
              <a:rPr lang="es-ES" sz="2400" dirty="0" smtClean="0">
                <a:solidFill>
                  <a:prstClr val="black"/>
                </a:solidFill>
              </a:rPr>
              <a:t>El trabajo consistirá en aplicar el método estadístico para la realización de una investigación </a:t>
            </a:r>
            <a:r>
              <a:rPr lang="es-ES" sz="2400" dirty="0" smtClean="0">
                <a:solidFill>
                  <a:prstClr val="black"/>
                </a:solidFill>
              </a:rPr>
              <a:t>cuantitativa descriptiva </a:t>
            </a:r>
            <a:r>
              <a:rPr lang="es-ES" sz="2400" dirty="0" smtClean="0">
                <a:solidFill>
                  <a:prstClr val="black"/>
                </a:solidFill>
              </a:rPr>
              <a:t>que caracterice la situación de salud de 10 </a:t>
            </a:r>
            <a:r>
              <a:rPr lang="es-ES" sz="2400" dirty="0" smtClean="0">
                <a:solidFill>
                  <a:prstClr val="black"/>
                </a:solidFill>
              </a:rPr>
              <a:t>familias con </a:t>
            </a:r>
            <a:r>
              <a:rPr lang="es-ES" sz="2400" dirty="0" smtClean="0">
                <a:solidFill>
                  <a:prstClr val="black"/>
                </a:solidFill>
              </a:rPr>
              <a:t>las cuales los estudiantes se vinculan en la educación en el </a:t>
            </a:r>
            <a:r>
              <a:rPr lang="es-ES" sz="2400" dirty="0" smtClean="0">
                <a:solidFill>
                  <a:prstClr val="black"/>
                </a:solidFill>
              </a:rPr>
              <a:t>trabajo durante la etapa (trimestral), utilizando </a:t>
            </a:r>
            <a:r>
              <a:rPr lang="es-ES" sz="2400" dirty="0" smtClean="0">
                <a:solidFill>
                  <a:prstClr val="black"/>
                </a:solidFill>
              </a:rPr>
              <a:t>como fuente las fichas de salud familiar de los individuos dispensarizados en el </a:t>
            </a:r>
            <a:r>
              <a:rPr lang="es-ES" sz="2400" dirty="0" smtClean="0">
                <a:solidFill>
                  <a:prstClr val="black"/>
                </a:solidFill>
              </a:rPr>
              <a:t>consultorio</a:t>
            </a:r>
            <a:r>
              <a:rPr lang="es-ES" sz="2400" dirty="0" smtClean="0">
                <a:solidFill>
                  <a:prstClr val="black"/>
                </a:solidFill>
              </a:rPr>
              <a:t>.</a:t>
            </a:r>
          </a:p>
          <a:p>
            <a:pPr algn="just" eaLnBrk="1" hangingPunct="1">
              <a:lnSpc>
                <a:spcPct val="150000"/>
              </a:lnSpc>
            </a:pPr>
            <a:r>
              <a:rPr lang="es-ES" sz="2400" dirty="0" smtClean="0">
                <a:solidFill>
                  <a:prstClr val="black"/>
                </a:solidFill>
              </a:rPr>
              <a:t>El trabajo se realizará por equipos, de tres o cuatro estudiantes </a:t>
            </a:r>
            <a:r>
              <a:rPr lang="es-ES" sz="2400" dirty="0" err="1" smtClean="0">
                <a:solidFill>
                  <a:prstClr val="black"/>
                </a:solidFill>
              </a:rPr>
              <a:t>segú</a:t>
            </a:r>
            <a:r>
              <a:rPr lang="es-ES" sz="2400" dirty="0" smtClean="0">
                <a:solidFill>
                  <a:prstClr val="black"/>
                </a:solidFill>
              </a:rPr>
              <a:t> </a:t>
            </a:r>
            <a:endParaRPr lang="es-ES" sz="2400" dirty="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065406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317986"/>
            <a:ext cx="8183880" cy="4626840"/>
          </a:xfrm>
        </p:spPr>
        <p:txBody>
          <a:bodyPr>
            <a:normAutofit fontScale="32500" lnSpcReduction="20000"/>
          </a:bodyPr>
          <a:lstStyle/>
          <a:p>
            <a:pPr marL="0" indent="0" algn="just">
              <a:lnSpc>
                <a:spcPct val="170000"/>
              </a:lnSpc>
              <a:buFontTx/>
              <a:buNone/>
              <a:defRPr/>
            </a:pPr>
            <a:r>
              <a:rPr lang="es-ES" sz="9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Aplicar </a:t>
            </a:r>
            <a:r>
              <a:rPr lang="es-ES" sz="9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el </a:t>
            </a:r>
            <a:r>
              <a:rPr lang="es-ES" sz="9600" b="1" dirty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s-ES" sz="9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étodo </a:t>
            </a:r>
            <a:r>
              <a:rPr lang="es-ES" sz="9600" b="1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s-ES" sz="9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stadístico para la descripción del estado de salud  de 10 familias </a:t>
            </a:r>
            <a:r>
              <a:rPr lang="es-ES" sz="9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del CMF en que desarrollas la educación en el trabajo, mediante uso de métodos cuantitativos  de la investigación científica.</a:t>
            </a:r>
          </a:p>
          <a:p>
            <a:pPr marL="0" indent="0" algn="just">
              <a:lnSpc>
                <a:spcPct val="170000"/>
              </a:lnSpc>
              <a:buFontTx/>
              <a:buNone/>
              <a:defRPr/>
            </a:pPr>
            <a:endParaRPr lang="es-ES" sz="9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2 Marcador de contenido"/>
          <p:cNvSpPr txBox="1">
            <a:spLocks/>
          </p:cNvSpPr>
          <p:nvPr/>
        </p:nvSpPr>
        <p:spPr>
          <a:xfrm>
            <a:off x="0" y="404813"/>
            <a:ext cx="9144000" cy="6453187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lvl1pPr marL="265176" indent="-265176" algn="l" rtl="0" eaLnBrk="1" latinLnBrk="0" hangingPunct="1">
              <a:spcBef>
                <a:spcPts val="25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8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548640" indent="-201168" algn="l" rtl="0" eaLnBrk="1" latinLnBrk="0" hangingPunct="1">
              <a:spcBef>
                <a:spcPts val="250"/>
              </a:spcBef>
              <a:buClr>
                <a:schemeClr val="accent1"/>
              </a:buClr>
              <a:buSzPct val="100000"/>
              <a:buFont typeface="Verdana"/>
              <a:buChar char="◦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86384" indent="-182880" algn="l" rtl="0" eaLnBrk="1" latinLnBrk="0" hangingPunct="1">
              <a:spcBef>
                <a:spcPts val="250"/>
              </a:spcBef>
              <a:buClr>
                <a:schemeClr val="accent2">
                  <a:tint val="85000"/>
                  <a:satMod val="285000"/>
                </a:schemeClr>
              </a:buClr>
              <a:buSzPct val="100000"/>
              <a:buFont typeface="Wingdings 2"/>
              <a:buChar char=""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4128" indent="-182880" algn="l" rtl="0" eaLnBrk="1" latinLnBrk="0" hangingPunct="1">
              <a:spcBef>
                <a:spcPts val="230"/>
              </a:spcBef>
              <a:buClr>
                <a:schemeClr val="accent2">
                  <a:tint val="85000"/>
                  <a:satMod val="285000"/>
                </a:schemeClr>
              </a:buClr>
              <a:buSzPct val="112000"/>
              <a:buFont typeface="Verdana"/>
              <a:buChar char="◦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rtl="0" eaLnBrk="1" latinLnBrk="0" hangingPunct="1">
              <a:spcBef>
                <a:spcPts val="250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90472" indent="-182880" algn="l" rtl="0" eaLnBrk="1" latinLnBrk="0" hangingPunct="1">
              <a:spcBef>
                <a:spcPts val="250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Verdana"/>
              <a:buChar char="◦"/>
              <a:defRPr kumimoji="0" sz="1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00784" indent="-182880" algn="l" rtl="0" eaLnBrk="1" latinLnBrk="0" hangingPunct="1">
              <a:spcBef>
                <a:spcPts val="255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Char char=""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spcBef>
                <a:spcPts val="257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Verdana"/>
              <a:buChar char="◦"/>
              <a:defRPr kumimoji="0" sz="15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48840" indent="-182880" algn="l" rtl="0" eaLnBrk="1" latinLnBrk="0" hangingPunct="1">
              <a:spcBef>
                <a:spcPts val="255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Char char=""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>
              <a:defRPr/>
            </a:pPr>
            <a:endParaRPr lang="en-US" sz="2400" dirty="0"/>
          </a:p>
        </p:txBody>
      </p:sp>
      <p:sp>
        <p:nvSpPr>
          <p:cNvPr id="5" name="2 Marcador de contenido"/>
          <p:cNvSpPr txBox="1">
            <a:spLocks/>
          </p:cNvSpPr>
          <p:nvPr/>
        </p:nvSpPr>
        <p:spPr>
          <a:xfrm>
            <a:off x="5436096" y="530352"/>
            <a:ext cx="2952328" cy="738408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lvl1pPr marL="265176" indent="-265176" algn="l" rtl="0" eaLnBrk="1" latinLnBrk="0" hangingPunct="1">
              <a:spcBef>
                <a:spcPts val="25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8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548640" indent="-201168" algn="l" rtl="0" eaLnBrk="1" latinLnBrk="0" hangingPunct="1">
              <a:spcBef>
                <a:spcPts val="250"/>
              </a:spcBef>
              <a:buClr>
                <a:schemeClr val="accent1"/>
              </a:buClr>
              <a:buSzPct val="100000"/>
              <a:buFont typeface="Verdana"/>
              <a:buChar char="◦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86384" indent="-182880" algn="l" rtl="0" eaLnBrk="1" latinLnBrk="0" hangingPunct="1">
              <a:spcBef>
                <a:spcPts val="250"/>
              </a:spcBef>
              <a:buClr>
                <a:schemeClr val="accent2">
                  <a:tint val="85000"/>
                  <a:satMod val="285000"/>
                </a:schemeClr>
              </a:buClr>
              <a:buSzPct val="100000"/>
              <a:buFont typeface="Wingdings 2"/>
              <a:buChar char=""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4128" indent="-182880" algn="l" rtl="0" eaLnBrk="1" latinLnBrk="0" hangingPunct="1">
              <a:spcBef>
                <a:spcPts val="230"/>
              </a:spcBef>
              <a:buClr>
                <a:schemeClr val="accent2">
                  <a:tint val="85000"/>
                  <a:satMod val="285000"/>
                </a:schemeClr>
              </a:buClr>
              <a:buSzPct val="112000"/>
              <a:buFont typeface="Verdana"/>
              <a:buChar char="◦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rtl="0" eaLnBrk="1" latinLnBrk="0" hangingPunct="1">
              <a:spcBef>
                <a:spcPts val="250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90472" indent="-182880" algn="l" rtl="0" eaLnBrk="1" latinLnBrk="0" hangingPunct="1">
              <a:spcBef>
                <a:spcPts val="250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Verdana"/>
              <a:buChar char="◦"/>
              <a:defRPr kumimoji="0" sz="1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00784" indent="-182880" algn="l" rtl="0" eaLnBrk="1" latinLnBrk="0" hangingPunct="1">
              <a:spcBef>
                <a:spcPts val="255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Char char=""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spcBef>
                <a:spcPts val="257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Verdana"/>
              <a:buChar char="◦"/>
              <a:defRPr kumimoji="0" sz="15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48840" indent="-182880" algn="l" rtl="0" eaLnBrk="1" latinLnBrk="0" hangingPunct="1">
              <a:spcBef>
                <a:spcPts val="255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Char char=""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0" indent="0" algn="r">
              <a:buFont typeface="Wingdings 2"/>
              <a:buNone/>
            </a:pPr>
            <a:r>
              <a:rPr lang="es-ES" sz="3200" b="1" dirty="0" smtClean="0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rPr>
              <a:t>OBJETIVO</a:t>
            </a:r>
            <a:endParaRPr lang="es-ES" sz="2000" dirty="0" smtClean="0"/>
          </a:p>
          <a:p>
            <a:pPr marL="0" indent="0">
              <a:buFont typeface="Wingdings 2"/>
              <a:buNone/>
            </a:pPr>
            <a:endParaRPr lang="es-ES" sz="2000" dirty="0"/>
          </a:p>
        </p:txBody>
      </p:sp>
    </p:spTree>
    <p:extLst>
      <p:ext uri="{BB962C8B-B14F-4D97-AF65-F5344CB8AC3E}">
        <p14:creationId xmlns:p14="http://schemas.microsoft.com/office/powerpoint/2010/main" val="268347674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uadroTexto 7"/>
          <p:cNvSpPr txBox="1"/>
          <p:nvPr/>
        </p:nvSpPr>
        <p:spPr>
          <a:xfrm>
            <a:off x="395536" y="891872"/>
            <a:ext cx="8352928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2400" dirty="0">
                <a:solidFill>
                  <a:prstClr val="black"/>
                </a:solidFill>
                <a:latin typeface="Arial" panose="020B0604020202020204" pitchFamily="34" charset="0"/>
              </a:rPr>
              <a:t>Una vez </a:t>
            </a:r>
            <a:r>
              <a:rPr lang="es-ES" sz="2400" dirty="0" err="1">
                <a:solidFill>
                  <a:prstClr val="black"/>
                </a:solidFill>
                <a:latin typeface="Arial" panose="020B0604020202020204" pitchFamily="34" charset="0"/>
              </a:rPr>
              <a:t>dispensarizada</a:t>
            </a:r>
            <a:r>
              <a:rPr lang="es-ES" sz="2400" dirty="0">
                <a:solidFill>
                  <a:prstClr val="black"/>
                </a:solidFill>
                <a:latin typeface="Arial" panose="020B0604020202020204" pitchFamily="34" charset="0"/>
              </a:rPr>
              <a:t> las familias asignadas a los estudiantes, se procederá a </a:t>
            </a:r>
            <a:r>
              <a:rPr lang="es-ES" sz="2400" dirty="0" smtClean="0">
                <a:solidFill>
                  <a:prstClr val="black"/>
                </a:solidFill>
                <a:latin typeface="Arial" panose="020B0604020202020204" pitchFamily="34" charset="0"/>
              </a:rPr>
              <a:t>crear la base de datos para realizar </a:t>
            </a:r>
            <a:r>
              <a:rPr lang="es-ES" sz="2400" dirty="0">
                <a:solidFill>
                  <a:prstClr val="black"/>
                </a:solidFill>
                <a:latin typeface="Arial" panose="020B0604020202020204" pitchFamily="34" charset="0"/>
              </a:rPr>
              <a:t>el procesamiento estadístico de la información y se determinaran</a:t>
            </a:r>
            <a:r>
              <a:rPr lang="es-ES" sz="2400" dirty="0" smtClean="0">
                <a:solidFill>
                  <a:prstClr val="black"/>
                </a:solidFill>
                <a:latin typeface="Arial" panose="020B0604020202020204" pitchFamily="34" charset="0"/>
              </a:rPr>
              <a:t>:</a:t>
            </a:r>
          </a:p>
          <a:p>
            <a:pPr algn="just"/>
            <a:r>
              <a:rPr lang="es-ES" sz="2000" b="1" u="sng" dirty="0"/>
              <a:t>Estadísticas Demográficas</a:t>
            </a:r>
            <a:endParaRPr lang="es-ES" sz="2000" dirty="0"/>
          </a:p>
          <a:p>
            <a:pPr marL="342900" indent="-342900" algn="just">
              <a:buFont typeface="Arial" pitchFamily="34" charset="0"/>
              <a:buChar char="•"/>
            </a:pPr>
            <a:r>
              <a:rPr lang="es-ES" sz="2400" dirty="0" smtClean="0">
                <a:solidFill>
                  <a:prstClr val="black"/>
                </a:solidFill>
                <a:latin typeface="Arial" panose="020B0604020202020204" pitchFamily="34" charset="0"/>
              </a:rPr>
              <a:t> Breve descripción del contexto en que se encuentra el CMF</a:t>
            </a:r>
            <a:r>
              <a:rPr lang="es-ES" sz="2400" dirty="0">
                <a:solidFill>
                  <a:prstClr val="black"/>
                </a:solidFill>
                <a:latin typeface="Arial" panose="020B0604020202020204" pitchFamily="34" charset="0"/>
              </a:rPr>
              <a:t> </a:t>
            </a:r>
            <a:r>
              <a:rPr lang="es-ES" sz="2400" dirty="0" smtClean="0">
                <a:solidFill>
                  <a:prstClr val="black"/>
                </a:solidFill>
                <a:latin typeface="Arial" panose="020B0604020202020204" pitchFamily="34" charset="0"/>
              </a:rPr>
              <a:t>(lugar, estado constructivo, etc…).</a:t>
            </a:r>
          </a:p>
          <a:p>
            <a:pPr marL="342900" lvl="0" indent="-342900">
              <a:buFont typeface="Arial" pitchFamily="34" charset="0"/>
              <a:buChar char="•"/>
            </a:pPr>
            <a:r>
              <a:rPr lang="es-ES" sz="2400" dirty="0" smtClean="0">
                <a:solidFill>
                  <a:prstClr val="black"/>
                </a:solidFill>
                <a:latin typeface="Arial" panose="020B0604020202020204" pitchFamily="34" charset="0"/>
              </a:rPr>
              <a:t>Composición por edad y sexo (Pirámide)(Por grupos                                                                     </a:t>
            </a:r>
            <a:r>
              <a:rPr lang="es-ES" sz="2400" dirty="0" smtClean="0">
                <a:solidFill>
                  <a:srgbClr val="FF0000"/>
                </a:solidFill>
                <a:latin typeface="Arial" panose="020B0604020202020204" pitchFamily="34" charset="0"/>
              </a:rPr>
              <a:t>quinquenales</a:t>
            </a:r>
            <a:r>
              <a:rPr lang="es-ES" sz="2400" dirty="0" smtClean="0">
                <a:solidFill>
                  <a:prstClr val="black"/>
                </a:solidFill>
                <a:latin typeface="Arial" panose="020B0604020202020204" pitchFamily="34" charset="0"/>
              </a:rPr>
              <a:t>) (Tabla , # y %)</a:t>
            </a:r>
          </a:p>
          <a:p>
            <a:pPr marL="342900" lvl="0" indent="-342900">
              <a:buFont typeface="Arial" pitchFamily="34" charset="0"/>
              <a:buChar char="•"/>
            </a:pPr>
            <a:r>
              <a:rPr lang="es-ES" sz="2400" dirty="0" smtClean="0">
                <a:solidFill>
                  <a:prstClr val="black"/>
                </a:solidFill>
                <a:latin typeface="Arial" panose="020B0604020202020204" pitchFamily="34" charset="0"/>
              </a:rPr>
              <a:t>Determinar de la edad: Valor </a:t>
            </a:r>
            <a:r>
              <a:rPr lang="es-ES" sz="2400" dirty="0">
                <a:solidFill>
                  <a:prstClr val="black"/>
                </a:solidFill>
                <a:latin typeface="Arial" panose="020B0604020202020204" pitchFamily="34" charset="0"/>
              </a:rPr>
              <a:t>promedio de </a:t>
            </a:r>
            <a:r>
              <a:rPr lang="es-ES" sz="2400" dirty="0" smtClean="0">
                <a:solidFill>
                  <a:prstClr val="black"/>
                </a:solidFill>
                <a:latin typeface="Arial" panose="020B0604020202020204" pitchFamily="34" charset="0"/>
              </a:rPr>
              <a:t>edad, mediana y desviación estándar.</a:t>
            </a:r>
          </a:p>
          <a:p>
            <a:pPr marL="342900" lvl="0" indent="-342900">
              <a:buFont typeface="Arial" pitchFamily="34" charset="0"/>
              <a:buChar char="•"/>
            </a:pPr>
            <a:r>
              <a:rPr lang="es-ES" sz="2400" dirty="0" smtClean="0">
                <a:solidFill>
                  <a:prstClr val="black"/>
                </a:solidFill>
                <a:latin typeface="Arial" panose="020B0604020202020204" pitchFamily="34" charset="0"/>
              </a:rPr>
              <a:t>Razón </a:t>
            </a:r>
            <a:r>
              <a:rPr lang="es-ES" sz="2400" dirty="0">
                <a:solidFill>
                  <a:prstClr val="black"/>
                </a:solidFill>
                <a:latin typeface="Arial" panose="020B0604020202020204" pitchFamily="34" charset="0"/>
              </a:rPr>
              <a:t>de </a:t>
            </a:r>
            <a:r>
              <a:rPr lang="es-ES" sz="2400" dirty="0" smtClean="0">
                <a:solidFill>
                  <a:prstClr val="black"/>
                </a:solidFill>
                <a:latin typeface="Arial" panose="020B0604020202020204" pitchFamily="34" charset="0"/>
              </a:rPr>
              <a:t>masculinidad.</a:t>
            </a:r>
            <a:endParaRPr lang="es-ES" sz="2400" dirty="0">
              <a:solidFill>
                <a:prstClr val="black"/>
              </a:solidFill>
              <a:latin typeface="Arial" panose="020B0604020202020204" pitchFamily="34" charset="0"/>
            </a:endParaRPr>
          </a:p>
          <a:p>
            <a:pPr marL="342900" lvl="0" indent="-342900">
              <a:buFont typeface="Arial" pitchFamily="34" charset="0"/>
              <a:buChar char="•"/>
            </a:pPr>
            <a:r>
              <a:rPr lang="es-ES" sz="2400" dirty="0" smtClean="0">
                <a:solidFill>
                  <a:prstClr val="black"/>
                </a:solidFill>
                <a:latin typeface="Arial" panose="020B0604020202020204" pitchFamily="34" charset="0"/>
              </a:rPr>
              <a:t>Nivel </a:t>
            </a:r>
            <a:r>
              <a:rPr lang="es-ES" sz="2400" dirty="0">
                <a:solidFill>
                  <a:prstClr val="black"/>
                </a:solidFill>
                <a:latin typeface="Arial" panose="020B0604020202020204" pitchFamily="34" charset="0"/>
              </a:rPr>
              <a:t>Educacional (Tabla ( #  y %) </a:t>
            </a:r>
          </a:p>
          <a:p>
            <a:pPr marL="342900" lvl="0" indent="-342900">
              <a:buFont typeface="Arial" pitchFamily="34" charset="0"/>
              <a:buChar char="•"/>
            </a:pPr>
            <a:r>
              <a:rPr lang="es-ES" sz="2400" dirty="0">
                <a:solidFill>
                  <a:prstClr val="black"/>
                </a:solidFill>
                <a:latin typeface="Arial" panose="020B0604020202020204" pitchFamily="34" charset="0"/>
              </a:rPr>
              <a:t>Labor que realiza  (Tabla ( #  y %)</a:t>
            </a:r>
            <a:r>
              <a:rPr lang="es-ES" sz="2400" dirty="0"/>
              <a:t> </a:t>
            </a:r>
          </a:p>
        </p:txBody>
      </p:sp>
      <p:sp>
        <p:nvSpPr>
          <p:cNvPr id="3" name="2 Marcador de contenido"/>
          <p:cNvSpPr txBox="1">
            <a:spLocks/>
          </p:cNvSpPr>
          <p:nvPr/>
        </p:nvSpPr>
        <p:spPr>
          <a:xfrm>
            <a:off x="2123728" y="530352"/>
            <a:ext cx="6480720" cy="594391"/>
          </a:xfrm>
          <a:prstGeom prst="rect">
            <a:avLst/>
          </a:prstGeom>
        </p:spPr>
        <p:txBody>
          <a:bodyPr vert="horz" lIns="182880" tIns="91440">
            <a:normAutofit fontScale="62500" lnSpcReduction="20000"/>
          </a:bodyPr>
          <a:lstStyle>
            <a:lvl1pPr marL="265176" indent="-265176" algn="l" rtl="0" eaLnBrk="1" latinLnBrk="0" hangingPunct="1">
              <a:spcBef>
                <a:spcPts val="25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8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548640" indent="-201168" algn="l" rtl="0" eaLnBrk="1" latinLnBrk="0" hangingPunct="1">
              <a:spcBef>
                <a:spcPts val="250"/>
              </a:spcBef>
              <a:buClr>
                <a:schemeClr val="accent1"/>
              </a:buClr>
              <a:buSzPct val="100000"/>
              <a:buFont typeface="Verdana"/>
              <a:buChar char="◦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86384" indent="-182880" algn="l" rtl="0" eaLnBrk="1" latinLnBrk="0" hangingPunct="1">
              <a:spcBef>
                <a:spcPts val="250"/>
              </a:spcBef>
              <a:buClr>
                <a:schemeClr val="accent2">
                  <a:tint val="85000"/>
                  <a:satMod val="285000"/>
                </a:schemeClr>
              </a:buClr>
              <a:buSzPct val="100000"/>
              <a:buFont typeface="Wingdings 2"/>
              <a:buChar char=""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4128" indent="-182880" algn="l" rtl="0" eaLnBrk="1" latinLnBrk="0" hangingPunct="1">
              <a:spcBef>
                <a:spcPts val="230"/>
              </a:spcBef>
              <a:buClr>
                <a:schemeClr val="accent2">
                  <a:tint val="85000"/>
                  <a:satMod val="285000"/>
                </a:schemeClr>
              </a:buClr>
              <a:buSzPct val="112000"/>
              <a:buFont typeface="Verdana"/>
              <a:buChar char="◦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rtl="0" eaLnBrk="1" latinLnBrk="0" hangingPunct="1">
              <a:spcBef>
                <a:spcPts val="250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90472" indent="-182880" algn="l" rtl="0" eaLnBrk="1" latinLnBrk="0" hangingPunct="1">
              <a:spcBef>
                <a:spcPts val="250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Verdana"/>
              <a:buChar char="◦"/>
              <a:defRPr kumimoji="0" sz="1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00784" indent="-182880" algn="l" rtl="0" eaLnBrk="1" latinLnBrk="0" hangingPunct="1">
              <a:spcBef>
                <a:spcPts val="255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Char char=""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spcBef>
                <a:spcPts val="257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Verdana"/>
              <a:buChar char="◦"/>
              <a:defRPr kumimoji="0" sz="15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48840" indent="-182880" algn="l" rtl="0" eaLnBrk="1" latinLnBrk="0" hangingPunct="1">
              <a:spcBef>
                <a:spcPts val="255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Char char=""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0" indent="0" algn="r">
              <a:buFont typeface="Wingdings 2"/>
              <a:buNone/>
            </a:pPr>
            <a:r>
              <a:rPr lang="es-ES" sz="3600" b="1" dirty="0" smtClean="0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rPr>
              <a:t>Metodología para realizar el trabajo</a:t>
            </a:r>
            <a:endParaRPr lang="es-ES" sz="2400" dirty="0" smtClean="0"/>
          </a:p>
          <a:p>
            <a:pPr marL="0" indent="0">
              <a:buFont typeface="Wingdings 2"/>
              <a:buNone/>
            </a:pPr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val="49183361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uadroTexto 7"/>
          <p:cNvSpPr txBox="1"/>
          <p:nvPr/>
        </p:nvSpPr>
        <p:spPr>
          <a:xfrm>
            <a:off x="395536" y="1124743"/>
            <a:ext cx="8352928" cy="48167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2400" b="1" u="sng" dirty="0" smtClean="0"/>
              <a:t>Estadísticas Sanitarias</a:t>
            </a:r>
            <a:endParaRPr lang="es-ES" sz="2400" dirty="0"/>
          </a:p>
          <a:p>
            <a:r>
              <a:rPr lang="es-ES" sz="2400" dirty="0">
                <a:solidFill>
                  <a:prstClr val="black"/>
                </a:solidFill>
                <a:latin typeface="Arial" panose="020B0604020202020204" pitchFamily="34" charset="0"/>
              </a:rPr>
              <a:t> </a:t>
            </a:r>
            <a:r>
              <a:rPr lang="es-ES" sz="2000" b="1" u="sng" dirty="0" smtClean="0"/>
              <a:t>Natalidad </a:t>
            </a:r>
            <a:r>
              <a:rPr lang="es-ES" sz="2000" b="1" u="sng" dirty="0"/>
              <a:t>en el trimestre</a:t>
            </a:r>
            <a:endParaRPr lang="es-ES" sz="2000" dirty="0"/>
          </a:p>
          <a:p>
            <a:pPr marL="342900" lvl="0" indent="-342900">
              <a:buFont typeface="Arial" pitchFamily="34" charset="0"/>
              <a:buChar char="•"/>
            </a:pPr>
            <a:r>
              <a:rPr lang="es-ES" sz="2300" dirty="0"/>
              <a:t>Nacidos </a:t>
            </a:r>
            <a:r>
              <a:rPr lang="es-ES" sz="2300" dirty="0" smtClean="0"/>
              <a:t>vivos.</a:t>
            </a:r>
            <a:endParaRPr lang="es-ES" sz="2300" dirty="0"/>
          </a:p>
          <a:p>
            <a:pPr marL="342900" lvl="0" indent="-342900">
              <a:buFont typeface="Arial" pitchFamily="34" charset="0"/>
              <a:buChar char="•"/>
            </a:pPr>
            <a:r>
              <a:rPr lang="es-ES" sz="2300" dirty="0"/>
              <a:t>Indicador que relacione nacidos vivos contra población</a:t>
            </a:r>
          </a:p>
          <a:p>
            <a:pPr marL="342900" lvl="0" indent="-342900">
              <a:buFont typeface="Arial" pitchFamily="34" charset="0"/>
              <a:buChar char="•"/>
            </a:pPr>
            <a:r>
              <a:rPr lang="es-ES" sz="2300" dirty="0"/>
              <a:t>Indicador que relacione nacidos vivos contra población femenina en edad </a:t>
            </a:r>
            <a:r>
              <a:rPr lang="es-ES" sz="2300" dirty="0" smtClean="0"/>
              <a:t>fértil.</a:t>
            </a:r>
            <a:endParaRPr lang="es-ES" sz="2300" dirty="0"/>
          </a:p>
          <a:p>
            <a:r>
              <a:rPr lang="es-ES" sz="2000" b="1" u="sng" dirty="0"/>
              <a:t>Mortalidad </a:t>
            </a:r>
            <a:r>
              <a:rPr lang="es-ES" sz="2000" b="1" u="sng" dirty="0"/>
              <a:t>en el trimestre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s-ES" sz="2300" dirty="0"/>
              <a:t>Número de </a:t>
            </a:r>
            <a:r>
              <a:rPr lang="es-ES" sz="2300" dirty="0" smtClean="0"/>
              <a:t>defunciones.</a:t>
            </a:r>
            <a:endParaRPr lang="es-ES" sz="2300" dirty="0"/>
          </a:p>
          <a:p>
            <a:pPr marL="342900" indent="-342900">
              <a:buFont typeface="Arial" pitchFamily="34" charset="0"/>
              <a:buChar char="•"/>
            </a:pPr>
            <a:r>
              <a:rPr lang="es-ES" sz="2300" dirty="0"/>
              <a:t>Número de defunciones por causas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s-ES" sz="2300" dirty="0"/>
              <a:t>Fallecidos menores de 1 año (si hubo en qué componente</a:t>
            </a:r>
            <a:r>
              <a:rPr lang="es-ES" sz="2300" dirty="0" smtClean="0"/>
              <a:t>).</a:t>
            </a:r>
            <a:endParaRPr lang="es-ES" sz="2300" dirty="0"/>
          </a:p>
          <a:p>
            <a:pPr algn="just"/>
            <a:endParaRPr lang="es-ES" sz="2400" dirty="0"/>
          </a:p>
        </p:txBody>
      </p:sp>
      <p:sp>
        <p:nvSpPr>
          <p:cNvPr id="3" name="2 Marcador de contenido"/>
          <p:cNvSpPr txBox="1">
            <a:spLocks/>
          </p:cNvSpPr>
          <p:nvPr/>
        </p:nvSpPr>
        <p:spPr>
          <a:xfrm>
            <a:off x="2123728" y="530352"/>
            <a:ext cx="6480720" cy="594391"/>
          </a:xfrm>
          <a:prstGeom prst="rect">
            <a:avLst/>
          </a:prstGeom>
        </p:spPr>
        <p:txBody>
          <a:bodyPr vert="horz" lIns="182880" tIns="91440">
            <a:normAutofit fontScale="62500" lnSpcReduction="20000"/>
          </a:bodyPr>
          <a:lstStyle>
            <a:lvl1pPr marL="265176" indent="-265176" algn="l" rtl="0" eaLnBrk="1" latinLnBrk="0" hangingPunct="1">
              <a:spcBef>
                <a:spcPts val="25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8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548640" indent="-201168" algn="l" rtl="0" eaLnBrk="1" latinLnBrk="0" hangingPunct="1">
              <a:spcBef>
                <a:spcPts val="250"/>
              </a:spcBef>
              <a:buClr>
                <a:schemeClr val="accent1"/>
              </a:buClr>
              <a:buSzPct val="100000"/>
              <a:buFont typeface="Verdana"/>
              <a:buChar char="◦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86384" indent="-182880" algn="l" rtl="0" eaLnBrk="1" latinLnBrk="0" hangingPunct="1">
              <a:spcBef>
                <a:spcPts val="250"/>
              </a:spcBef>
              <a:buClr>
                <a:schemeClr val="accent2">
                  <a:tint val="85000"/>
                  <a:satMod val="285000"/>
                </a:schemeClr>
              </a:buClr>
              <a:buSzPct val="100000"/>
              <a:buFont typeface="Wingdings 2"/>
              <a:buChar char=""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4128" indent="-182880" algn="l" rtl="0" eaLnBrk="1" latinLnBrk="0" hangingPunct="1">
              <a:spcBef>
                <a:spcPts val="230"/>
              </a:spcBef>
              <a:buClr>
                <a:schemeClr val="accent2">
                  <a:tint val="85000"/>
                  <a:satMod val="285000"/>
                </a:schemeClr>
              </a:buClr>
              <a:buSzPct val="112000"/>
              <a:buFont typeface="Verdana"/>
              <a:buChar char="◦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rtl="0" eaLnBrk="1" latinLnBrk="0" hangingPunct="1">
              <a:spcBef>
                <a:spcPts val="250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90472" indent="-182880" algn="l" rtl="0" eaLnBrk="1" latinLnBrk="0" hangingPunct="1">
              <a:spcBef>
                <a:spcPts val="250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Verdana"/>
              <a:buChar char="◦"/>
              <a:defRPr kumimoji="0" sz="1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00784" indent="-182880" algn="l" rtl="0" eaLnBrk="1" latinLnBrk="0" hangingPunct="1">
              <a:spcBef>
                <a:spcPts val="255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Char char=""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spcBef>
                <a:spcPts val="257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Verdana"/>
              <a:buChar char="◦"/>
              <a:defRPr kumimoji="0" sz="15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48840" indent="-182880" algn="l" rtl="0" eaLnBrk="1" latinLnBrk="0" hangingPunct="1">
              <a:spcBef>
                <a:spcPts val="255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Char char=""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0" indent="0" algn="r">
              <a:buFont typeface="Wingdings 2"/>
              <a:buNone/>
            </a:pPr>
            <a:r>
              <a:rPr lang="es-ES" sz="3600" b="1" dirty="0" smtClean="0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rPr>
              <a:t>Metodología para realizar el trabajo</a:t>
            </a:r>
            <a:endParaRPr lang="es-ES" sz="2400" dirty="0" smtClean="0"/>
          </a:p>
          <a:p>
            <a:pPr marL="0" indent="0">
              <a:buFont typeface="Wingdings 2"/>
              <a:buNone/>
            </a:pPr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val="408729253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uadroTexto 7"/>
          <p:cNvSpPr txBox="1"/>
          <p:nvPr/>
        </p:nvSpPr>
        <p:spPr>
          <a:xfrm>
            <a:off x="395536" y="980728"/>
            <a:ext cx="8352928" cy="55245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2400" b="1" u="sng" dirty="0" smtClean="0"/>
              <a:t>Estadísticas Sanitarias</a:t>
            </a:r>
            <a:endParaRPr lang="es-ES" sz="2400" dirty="0" smtClean="0"/>
          </a:p>
          <a:p>
            <a:pPr algn="just"/>
            <a:r>
              <a:rPr lang="es-ES" sz="2400" dirty="0" smtClean="0">
                <a:solidFill>
                  <a:prstClr val="black"/>
                </a:solidFill>
                <a:latin typeface="Arial" panose="020B0604020202020204" pitchFamily="34" charset="0"/>
              </a:rPr>
              <a:t> </a:t>
            </a:r>
            <a:r>
              <a:rPr lang="es-ES" sz="2000" b="1" u="sng" dirty="0" smtClean="0"/>
              <a:t>Morbilidad en el trimestre</a:t>
            </a:r>
          </a:p>
          <a:p>
            <a:pPr marL="342900" lvl="0" indent="-342900" algn="just">
              <a:buFont typeface="Arial" pitchFamily="34" charset="0"/>
              <a:buChar char="•"/>
            </a:pPr>
            <a:r>
              <a:rPr lang="es-ES" sz="2400" dirty="0" err="1"/>
              <a:t>Dispensarización</a:t>
            </a:r>
            <a:r>
              <a:rPr lang="es-ES" sz="2400" dirty="0"/>
              <a:t> </a:t>
            </a:r>
            <a:r>
              <a:rPr lang="es-ES" sz="2400" dirty="0" smtClean="0"/>
              <a:t>por </a:t>
            </a:r>
            <a:r>
              <a:rPr lang="es-ES" sz="2400" dirty="0"/>
              <a:t>sexo (Tabla con # y %) (gráfico)</a:t>
            </a:r>
          </a:p>
          <a:p>
            <a:pPr marL="342900" lvl="0" indent="-342900" algn="just">
              <a:buFont typeface="Arial" pitchFamily="34" charset="0"/>
              <a:buChar char="•"/>
            </a:pPr>
            <a:r>
              <a:rPr lang="es-ES" sz="2400" dirty="0" smtClean="0"/>
              <a:t>Riesgo </a:t>
            </a:r>
            <a:r>
              <a:rPr lang="es-ES" sz="2400" dirty="0"/>
              <a:t>Salud (tabaquismo, Alcoholismo, </a:t>
            </a:r>
            <a:r>
              <a:rPr lang="es-ES" sz="2400" dirty="0" err="1"/>
              <a:t>Habitos</a:t>
            </a:r>
            <a:r>
              <a:rPr lang="es-ES" sz="2400" dirty="0"/>
              <a:t> dietéticos, </a:t>
            </a:r>
            <a:r>
              <a:rPr lang="es-ES" sz="2400" dirty="0" err="1"/>
              <a:t>etc</a:t>
            </a:r>
            <a:r>
              <a:rPr lang="es-ES" sz="2400" dirty="0" smtClean="0"/>
              <a:t>).</a:t>
            </a:r>
            <a:endParaRPr lang="es-ES" sz="2400" dirty="0"/>
          </a:p>
          <a:p>
            <a:pPr marL="0" lvl="1" algn="just"/>
            <a:r>
              <a:rPr lang="es-ES" sz="2000" dirty="0"/>
              <a:t> </a:t>
            </a:r>
            <a:r>
              <a:rPr lang="es-ES" sz="2400" b="1" u="sng" dirty="0"/>
              <a:t>Descripción y funcionamiento de la familia</a:t>
            </a:r>
            <a:endParaRPr lang="es-ES" sz="2000" dirty="0"/>
          </a:p>
          <a:p>
            <a:pPr marL="342900" lvl="0" indent="-342900" algn="just">
              <a:buFont typeface="Arial" pitchFamily="34" charset="0"/>
              <a:buChar char="•"/>
            </a:pPr>
            <a:r>
              <a:rPr lang="es-ES" sz="2300" dirty="0" smtClean="0"/>
              <a:t>Tipo </a:t>
            </a:r>
            <a:r>
              <a:rPr lang="es-ES" sz="2300" dirty="0"/>
              <a:t>de familia (Nuclear, Extensa, Ampliada) (Tabla ( # y %)</a:t>
            </a:r>
          </a:p>
          <a:p>
            <a:pPr marL="342900" lvl="0" indent="-342900" algn="just">
              <a:buFont typeface="Arial" pitchFamily="34" charset="0"/>
              <a:buChar char="•"/>
            </a:pPr>
            <a:r>
              <a:rPr lang="es-ES" sz="2300" dirty="0"/>
              <a:t>Etapa del ciclo vital de la familia (Formación, Extensión, Contracción y Disolución) (Tabla (# y %)</a:t>
            </a:r>
          </a:p>
          <a:p>
            <a:pPr marL="342900" lvl="0" indent="-342900" algn="just">
              <a:buFont typeface="Arial" pitchFamily="34" charset="0"/>
              <a:buChar char="•"/>
            </a:pPr>
            <a:r>
              <a:rPr lang="es-ES" sz="2300" dirty="0"/>
              <a:t>Crisis no relacionada con el ciclo vital de la familia (Desorganización, Desmembramiento, Incremento, Desmoralización) (Tabla (# y %)</a:t>
            </a:r>
          </a:p>
          <a:p>
            <a:pPr algn="just"/>
            <a:endParaRPr lang="es-ES" sz="2400" dirty="0"/>
          </a:p>
        </p:txBody>
      </p:sp>
      <p:sp>
        <p:nvSpPr>
          <p:cNvPr id="3" name="2 Marcador de contenido"/>
          <p:cNvSpPr txBox="1">
            <a:spLocks/>
          </p:cNvSpPr>
          <p:nvPr/>
        </p:nvSpPr>
        <p:spPr>
          <a:xfrm>
            <a:off x="2123728" y="530352"/>
            <a:ext cx="6480720" cy="594391"/>
          </a:xfrm>
          <a:prstGeom prst="rect">
            <a:avLst/>
          </a:prstGeom>
        </p:spPr>
        <p:txBody>
          <a:bodyPr vert="horz" lIns="182880" tIns="91440">
            <a:normAutofit fontScale="62500" lnSpcReduction="20000"/>
          </a:bodyPr>
          <a:lstStyle>
            <a:lvl1pPr marL="265176" indent="-265176" algn="l" rtl="0" eaLnBrk="1" latinLnBrk="0" hangingPunct="1">
              <a:spcBef>
                <a:spcPts val="25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8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548640" indent="-201168" algn="l" rtl="0" eaLnBrk="1" latinLnBrk="0" hangingPunct="1">
              <a:spcBef>
                <a:spcPts val="250"/>
              </a:spcBef>
              <a:buClr>
                <a:schemeClr val="accent1"/>
              </a:buClr>
              <a:buSzPct val="100000"/>
              <a:buFont typeface="Verdana"/>
              <a:buChar char="◦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86384" indent="-182880" algn="l" rtl="0" eaLnBrk="1" latinLnBrk="0" hangingPunct="1">
              <a:spcBef>
                <a:spcPts val="250"/>
              </a:spcBef>
              <a:buClr>
                <a:schemeClr val="accent2">
                  <a:tint val="85000"/>
                  <a:satMod val="285000"/>
                </a:schemeClr>
              </a:buClr>
              <a:buSzPct val="100000"/>
              <a:buFont typeface="Wingdings 2"/>
              <a:buChar char=""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4128" indent="-182880" algn="l" rtl="0" eaLnBrk="1" latinLnBrk="0" hangingPunct="1">
              <a:spcBef>
                <a:spcPts val="230"/>
              </a:spcBef>
              <a:buClr>
                <a:schemeClr val="accent2">
                  <a:tint val="85000"/>
                  <a:satMod val="285000"/>
                </a:schemeClr>
              </a:buClr>
              <a:buSzPct val="112000"/>
              <a:buFont typeface="Verdana"/>
              <a:buChar char="◦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rtl="0" eaLnBrk="1" latinLnBrk="0" hangingPunct="1">
              <a:spcBef>
                <a:spcPts val="250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90472" indent="-182880" algn="l" rtl="0" eaLnBrk="1" latinLnBrk="0" hangingPunct="1">
              <a:spcBef>
                <a:spcPts val="250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Verdana"/>
              <a:buChar char="◦"/>
              <a:defRPr kumimoji="0" sz="1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00784" indent="-182880" algn="l" rtl="0" eaLnBrk="1" latinLnBrk="0" hangingPunct="1">
              <a:spcBef>
                <a:spcPts val="255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Char char=""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spcBef>
                <a:spcPts val="257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Verdana"/>
              <a:buChar char="◦"/>
              <a:defRPr kumimoji="0" sz="15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48840" indent="-182880" algn="l" rtl="0" eaLnBrk="1" latinLnBrk="0" hangingPunct="1">
              <a:spcBef>
                <a:spcPts val="255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Char char=""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0" indent="0" algn="r">
              <a:buFont typeface="Wingdings 2"/>
              <a:buNone/>
            </a:pPr>
            <a:r>
              <a:rPr lang="es-ES" sz="3600" b="1" dirty="0" smtClean="0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rPr>
              <a:t>Metodología para realizar el trabajo</a:t>
            </a:r>
            <a:endParaRPr lang="es-ES" sz="2400" dirty="0" smtClean="0"/>
          </a:p>
          <a:p>
            <a:pPr marL="0" indent="0">
              <a:buFont typeface="Wingdings 2"/>
              <a:buNone/>
            </a:pPr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val="37024605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uadroTexto 7"/>
          <p:cNvSpPr txBox="1"/>
          <p:nvPr/>
        </p:nvSpPr>
        <p:spPr>
          <a:xfrm>
            <a:off x="467544" y="404664"/>
            <a:ext cx="8208912" cy="32624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sz="2400" dirty="0"/>
          </a:p>
          <a:p>
            <a:endParaRPr lang="es-ES" sz="2200" b="1" dirty="0" smtClean="0"/>
          </a:p>
          <a:p>
            <a:r>
              <a:rPr lang="es-ES" sz="2200" b="1" dirty="0" smtClean="0"/>
              <a:t>Partes </a:t>
            </a:r>
            <a:r>
              <a:rPr lang="es-ES" sz="2200" b="1" dirty="0"/>
              <a:t>del Informe </a:t>
            </a:r>
            <a:r>
              <a:rPr lang="es-ES" sz="2200" b="1" dirty="0" smtClean="0"/>
              <a:t>)continuación)</a:t>
            </a:r>
            <a:endParaRPr lang="es-ES" sz="2200" dirty="0"/>
          </a:p>
          <a:p>
            <a:pPr algn="just"/>
            <a:r>
              <a:rPr lang="es-ES" sz="2000" b="1" dirty="0" smtClean="0"/>
              <a:t>III- </a:t>
            </a:r>
            <a:r>
              <a:rPr lang="es-ES" sz="2300" b="1" dirty="0" smtClean="0"/>
              <a:t>Conclusiones</a:t>
            </a:r>
            <a:r>
              <a:rPr lang="es-ES" sz="2300" dirty="0" smtClean="0"/>
              <a:t>. Responden a al objetivo(s) del estudio.</a:t>
            </a:r>
          </a:p>
          <a:p>
            <a:pPr algn="just"/>
            <a:r>
              <a:rPr lang="es-ES" sz="2000" b="1" dirty="0" smtClean="0"/>
              <a:t>IV- </a:t>
            </a:r>
            <a:r>
              <a:rPr lang="es-ES" sz="2300" b="1" dirty="0" smtClean="0"/>
              <a:t>Referencias bibliográficas</a:t>
            </a:r>
            <a:r>
              <a:rPr lang="es-ES" sz="2300" dirty="0" smtClean="0"/>
              <a:t>. Hasta cinco citas en norma Vancouver.</a:t>
            </a:r>
          </a:p>
          <a:p>
            <a:pPr algn="just"/>
            <a:endParaRPr lang="es-ES" sz="2300" dirty="0"/>
          </a:p>
          <a:p>
            <a:pPr algn="just"/>
            <a:endParaRPr lang="es-ES" sz="2300" dirty="0"/>
          </a:p>
        </p:txBody>
      </p:sp>
      <p:sp>
        <p:nvSpPr>
          <p:cNvPr id="3" name="2 Marcador de contenido"/>
          <p:cNvSpPr txBox="1">
            <a:spLocks/>
          </p:cNvSpPr>
          <p:nvPr/>
        </p:nvSpPr>
        <p:spPr>
          <a:xfrm>
            <a:off x="2123728" y="386337"/>
            <a:ext cx="6480720" cy="450375"/>
          </a:xfrm>
          <a:prstGeom prst="rect">
            <a:avLst/>
          </a:prstGeom>
        </p:spPr>
        <p:txBody>
          <a:bodyPr vert="horz" lIns="182880" tIns="91440">
            <a:normAutofit fontScale="70000" lnSpcReduction="20000"/>
          </a:bodyPr>
          <a:lstStyle>
            <a:lvl1pPr marL="265176" indent="-265176" algn="l" rtl="0" eaLnBrk="1" latinLnBrk="0" hangingPunct="1">
              <a:spcBef>
                <a:spcPts val="25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8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548640" indent="-201168" algn="l" rtl="0" eaLnBrk="1" latinLnBrk="0" hangingPunct="1">
              <a:spcBef>
                <a:spcPts val="250"/>
              </a:spcBef>
              <a:buClr>
                <a:schemeClr val="accent1"/>
              </a:buClr>
              <a:buSzPct val="100000"/>
              <a:buFont typeface="Verdana"/>
              <a:buChar char="◦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86384" indent="-182880" algn="l" rtl="0" eaLnBrk="1" latinLnBrk="0" hangingPunct="1">
              <a:spcBef>
                <a:spcPts val="250"/>
              </a:spcBef>
              <a:buClr>
                <a:schemeClr val="accent2">
                  <a:tint val="85000"/>
                  <a:satMod val="285000"/>
                </a:schemeClr>
              </a:buClr>
              <a:buSzPct val="100000"/>
              <a:buFont typeface="Wingdings 2"/>
              <a:buChar char=""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4128" indent="-182880" algn="l" rtl="0" eaLnBrk="1" latinLnBrk="0" hangingPunct="1">
              <a:spcBef>
                <a:spcPts val="230"/>
              </a:spcBef>
              <a:buClr>
                <a:schemeClr val="accent2">
                  <a:tint val="85000"/>
                  <a:satMod val="285000"/>
                </a:schemeClr>
              </a:buClr>
              <a:buSzPct val="112000"/>
              <a:buFont typeface="Verdana"/>
              <a:buChar char="◦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rtl="0" eaLnBrk="1" latinLnBrk="0" hangingPunct="1">
              <a:spcBef>
                <a:spcPts val="250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90472" indent="-182880" algn="l" rtl="0" eaLnBrk="1" latinLnBrk="0" hangingPunct="1">
              <a:spcBef>
                <a:spcPts val="250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Verdana"/>
              <a:buChar char="◦"/>
              <a:defRPr kumimoji="0" sz="1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00784" indent="-182880" algn="l" rtl="0" eaLnBrk="1" latinLnBrk="0" hangingPunct="1">
              <a:spcBef>
                <a:spcPts val="255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Char char=""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spcBef>
                <a:spcPts val="257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Verdana"/>
              <a:buChar char="◦"/>
              <a:defRPr kumimoji="0" sz="15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48840" indent="-182880" algn="l" rtl="0" eaLnBrk="1" latinLnBrk="0" hangingPunct="1">
              <a:spcBef>
                <a:spcPts val="255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Char char=""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0" indent="0" algn="r">
              <a:buFont typeface="Wingdings 2"/>
              <a:buNone/>
            </a:pPr>
            <a:r>
              <a:rPr lang="es-ES" sz="3600" b="1" dirty="0" smtClean="0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rPr>
              <a:t>Criterios  para evaluar los trabajos</a:t>
            </a:r>
            <a:endParaRPr lang="es-ES" sz="2400" dirty="0" smtClean="0"/>
          </a:p>
          <a:p>
            <a:pPr marL="0" indent="0">
              <a:buFont typeface="Wingdings 2"/>
              <a:buNone/>
            </a:pPr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val="208167292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uadroTexto 7"/>
          <p:cNvSpPr txBox="1"/>
          <p:nvPr/>
        </p:nvSpPr>
        <p:spPr>
          <a:xfrm>
            <a:off x="467544" y="404664"/>
            <a:ext cx="8208912" cy="58015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sz="2400" dirty="0"/>
          </a:p>
          <a:p>
            <a:pPr algn="just"/>
            <a:r>
              <a:rPr lang="es-ES" sz="2300" dirty="0"/>
              <a:t>1-Elaborar un documento de texto (digital) con el formato siguiente. Fuente Arial, tamaño 12, alineación justificada e interlineado 1,5. </a:t>
            </a:r>
          </a:p>
          <a:p>
            <a:r>
              <a:rPr lang="es-ES" sz="2300" b="1" dirty="0"/>
              <a:t>Partes del Informe </a:t>
            </a:r>
            <a:endParaRPr lang="es-ES" sz="2300" dirty="0"/>
          </a:p>
          <a:p>
            <a:r>
              <a:rPr lang="es-ES" sz="2000" b="1" dirty="0"/>
              <a:t>Portada</a:t>
            </a:r>
            <a:r>
              <a:rPr lang="es-ES" sz="2000" dirty="0"/>
              <a:t>:</a:t>
            </a:r>
            <a:r>
              <a:rPr lang="es-ES" sz="2300" dirty="0"/>
              <a:t> Institución, título, autores, tutores y/o asesores, año académico. </a:t>
            </a:r>
          </a:p>
          <a:p>
            <a:r>
              <a:rPr lang="es-ES" sz="2000" b="1" dirty="0"/>
              <a:t>I- Introducción </a:t>
            </a:r>
            <a:endParaRPr lang="es-ES" sz="2000" dirty="0"/>
          </a:p>
          <a:p>
            <a:pPr marL="342900" indent="-342900" algn="just">
              <a:buFont typeface="Arial" pitchFamily="34" charset="0"/>
              <a:buChar char="•"/>
            </a:pPr>
            <a:r>
              <a:rPr lang="es-ES" sz="2300" dirty="0" smtClean="0"/>
              <a:t>Abordar </a:t>
            </a:r>
            <a:r>
              <a:rPr lang="es-ES" sz="2300" dirty="0"/>
              <a:t>brevemente </a:t>
            </a:r>
            <a:r>
              <a:rPr lang="es-ES" sz="2300" dirty="0" smtClean="0"/>
              <a:t>estado de la temática a estudiar (análisis del proceso salud enfermedad).</a:t>
            </a:r>
            <a:endParaRPr lang="es-ES" sz="2300" dirty="0"/>
          </a:p>
          <a:p>
            <a:pPr algn="just"/>
            <a:r>
              <a:rPr lang="es-ES" sz="2000" b="1" dirty="0" smtClean="0"/>
              <a:t>II-</a:t>
            </a:r>
            <a:r>
              <a:rPr lang="es-ES" sz="2000" dirty="0" smtClean="0"/>
              <a:t> </a:t>
            </a:r>
            <a:r>
              <a:rPr lang="es-ES" sz="2000" b="1" dirty="0"/>
              <a:t>Desarrollo</a:t>
            </a:r>
            <a:r>
              <a:rPr lang="es-ES" sz="2000" dirty="0"/>
              <a:t>. 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es-ES" sz="2300" dirty="0" smtClean="0"/>
              <a:t>Presentación </a:t>
            </a:r>
            <a:r>
              <a:rPr lang="es-ES" sz="2300" dirty="0"/>
              <a:t>de la información utilizando </a:t>
            </a:r>
            <a:r>
              <a:rPr lang="es-ES" sz="2300" dirty="0" smtClean="0"/>
              <a:t>tablas, gráficos y textos según indica la metodología descrita anteriormente.</a:t>
            </a:r>
            <a:endParaRPr lang="es-ES" sz="2300" dirty="0"/>
          </a:p>
          <a:p>
            <a:pPr marL="342900" indent="-342900" algn="just">
              <a:buFont typeface="Arial" pitchFamily="34" charset="0"/>
              <a:buChar char="•"/>
            </a:pPr>
            <a:r>
              <a:rPr lang="es-ES" sz="2300" dirty="0"/>
              <a:t>Realizar la discusión de los resultados presentados</a:t>
            </a:r>
            <a:r>
              <a:rPr lang="es-ES" sz="2400" dirty="0" smtClean="0"/>
              <a:t>.</a:t>
            </a:r>
            <a:r>
              <a:rPr lang="es-ES" sz="2400" dirty="0"/>
              <a:t> </a:t>
            </a:r>
          </a:p>
        </p:txBody>
      </p:sp>
      <p:sp>
        <p:nvSpPr>
          <p:cNvPr id="3" name="2 Marcador de contenido"/>
          <p:cNvSpPr txBox="1">
            <a:spLocks/>
          </p:cNvSpPr>
          <p:nvPr/>
        </p:nvSpPr>
        <p:spPr>
          <a:xfrm>
            <a:off x="2123728" y="386337"/>
            <a:ext cx="6480720" cy="450375"/>
          </a:xfrm>
          <a:prstGeom prst="rect">
            <a:avLst/>
          </a:prstGeom>
        </p:spPr>
        <p:txBody>
          <a:bodyPr vert="horz" lIns="182880" tIns="91440">
            <a:normAutofit fontScale="70000" lnSpcReduction="20000"/>
          </a:bodyPr>
          <a:lstStyle>
            <a:lvl1pPr marL="265176" indent="-265176" algn="l" rtl="0" eaLnBrk="1" latinLnBrk="0" hangingPunct="1">
              <a:spcBef>
                <a:spcPts val="25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8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548640" indent="-201168" algn="l" rtl="0" eaLnBrk="1" latinLnBrk="0" hangingPunct="1">
              <a:spcBef>
                <a:spcPts val="250"/>
              </a:spcBef>
              <a:buClr>
                <a:schemeClr val="accent1"/>
              </a:buClr>
              <a:buSzPct val="100000"/>
              <a:buFont typeface="Verdana"/>
              <a:buChar char="◦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86384" indent="-182880" algn="l" rtl="0" eaLnBrk="1" latinLnBrk="0" hangingPunct="1">
              <a:spcBef>
                <a:spcPts val="250"/>
              </a:spcBef>
              <a:buClr>
                <a:schemeClr val="accent2">
                  <a:tint val="85000"/>
                  <a:satMod val="285000"/>
                </a:schemeClr>
              </a:buClr>
              <a:buSzPct val="100000"/>
              <a:buFont typeface="Wingdings 2"/>
              <a:buChar char=""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4128" indent="-182880" algn="l" rtl="0" eaLnBrk="1" latinLnBrk="0" hangingPunct="1">
              <a:spcBef>
                <a:spcPts val="230"/>
              </a:spcBef>
              <a:buClr>
                <a:schemeClr val="accent2">
                  <a:tint val="85000"/>
                  <a:satMod val="285000"/>
                </a:schemeClr>
              </a:buClr>
              <a:buSzPct val="112000"/>
              <a:buFont typeface="Verdana"/>
              <a:buChar char="◦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rtl="0" eaLnBrk="1" latinLnBrk="0" hangingPunct="1">
              <a:spcBef>
                <a:spcPts val="250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90472" indent="-182880" algn="l" rtl="0" eaLnBrk="1" latinLnBrk="0" hangingPunct="1">
              <a:spcBef>
                <a:spcPts val="250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Verdana"/>
              <a:buChar char="◦"/>
              <a:defRPr kumimoji="0" sz="1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00784" indent="-182880" algn="l" rtl="0" eaLnBrk="1" latinLnBrk="0" hangingPunct="1">
              <a:spcBef>
                <a:spcPts val="255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Char char=""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spcBef>
                <a:spcPts val="257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Verdana"/>
              <a:buChar char="◦"/>
              <a:defRPr kumimoji="0" sz="15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48840" indent="-182880" algn="l" rtl="0" eaLnBrk="1" latinLnBrk="0" hangingPunct="1">
              <a:spcBef>
                <a:spcPts val="255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Char char=""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0" indent="0" algn="r">
              <a:buFont typeface="Wingdings 2"/>
              <a:buNone/>
            </a:pPr>
            <a:r>
              <a:rPr lang="es-ES" sz="3600" b="1" dirty="0" smtClean="0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rPr>
              <a:t>Criterios  para evaluar los trabajos</a:t>
            </a:r>
            <a:endParaRPr lang="es-ES" sz="2400" dirty="0" smtClean="0"/>
          </a:p>
          <a:p>
            <a:pPr marL="0" indent="0">
              <a:buFont typeface="Wingdings 2"/>
              <a:buNone/>
            </a:pPr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val="37636159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o">
  <a:themeElements>
    <a:clrScheme name="Aspecto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o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spect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Aspecto">
    <a:dk1>
      <a:sysClr val="windowText" lastClr="000000"/>
    </a:dk1>
    <a:lt1>
      <a:sysClr val="window" lastClr="FFFFFF"/>
    </a:lt1>
    <a:dk2>
      <a:srgbClr val="323232"/>
    </a:dk2>
    <a:lt2>
      <a:srgbClr val="E3DED1"/>
    </a:lt2>
    <a:accent1>
      <a:srgbClr val="F07F09"/>
    </a:accent1>
    <a:accent2>
      <a:srgbClr val="9F2936"/>
    </a:accent2>
    <a:accent3>
      <a:srgbClr val="1B587C"/>
    </a:accent3>
    <a:accent4>
      <a:srgbClr val="4E8542"/>
    </a:accent4>
    <a:accent5>
      <a:srgbClr val="604878"/>
    </a:accent5>
    <a:accent6>
      <a:srgbClr val="C19859"/>
    </a:accent6>
    <a:hlink>
      <a:srgbClr val="6B9F25"/>
    </a:hlink>
    <a:folHlink>
      <a:srgbClr val="B26B02"/>
    </a:folHlink>
  </a:clrScheme>
</a:themeOverride>
</file>

<file path=ppt/theme/themeOverride2.xml><?xml version="1.0" encoding="utf-8"?>
<a:themeOverride xmlns:a="http://schemas.openxmlformats.org/drawingml/2006/main">
  <a:clrScheme name="Aspecto">
    <a:dk1>
      <a:sysClr val="windowText" lastClr="000000"/>
    </a:dk1>
    <a:lt1>
      <a:sysClr val="window" lastClr="FFFFFF"/>
    </a:lt1>
    <a:dk2>
      <a:srgbClr val="323232"/>
    </a:dk2>
    <a:lt2>
      <a:srgbClr val="E3DED1"/>
    </a:lt2>
    <a:accent1>
      <a:srgbClr val="F07F09"/>
    </a:accent1>
    <a:accent2>
      <a:srgbClr val="9F2936"/>
    </a:accent2>
    <a:accent3>
      <a:srgbClr val="1B587C"/>
    </a:accent3>
    <a:accent4>
      <a:srgbClr val="4E8542"/>
    </a:accent4>
    <a:accent5>
      <a:srgbClr val="604878"/>
    </a:accent5>
    <a:accent6>
      <a:srgbClr val="C19859"/>
    </a:accent6>
    <a:hlink>
      <a:srgbClr val="6B9F25"/>
    </a:hlink>
    <a:folHlink>
      <a:srgbClr val="B26B02"/>
    </a:folHlink>
  </a:clrScheme>
</a:themeOverride>
</file>

<file path=ppt/theme/themeOverride3.xml><?xml version="1.0" encoding="utf-8"?>
<a:themeOverride xmlns:a="http://schemas.openxmlformats.org/drawingml/2006/main">
  <a:clrScheme name="Aspecto">
    <a:dk1>
      <a:sysClr val="windowText" lastClr="000000"/>
    </a:dk1>
    <a:lt1>
      <a:sysClr val="window" lastClr="FFFFFF"/>
    </a:lt1>
    <a:dk2>
      <a:srgbClr val="323232"/>
    </a:dk2>
    <a:lt2>
      <a:srgbClr val="E3DED1"/>
    </a:lt2>
    <a:accent1>
      <a:srgbClr val="F07F09"/>
    </a:accent1>
    <a:accent2>
      <a:srgbClr val="9F2936"/>
    </a:accent2>
    <a:accent3>
      <a:srgbClr val="1B587C"/>
    </a:accent3>
    <a:accent4>
      <a:srgbClr val="4E8542"/>
    </a:accent4>
    <a:accent5>
      <a:srgbClr val="604878"/>
    </a:accent5>
    <a:accent6>
      <a:srgbClr val="C19859"/>
    </a:accent6>
    <a:hlink>
      <a:srgbClr val="6B9F25"/>
    </a:hlink>
    <a:folHlink>
      <a:srgbClr val="B26B02"/>
    </a:folHlink>
  </a:clrScheme>
</a:themeOverride>
</file>

<file path=ppt/theme/themeOverride4.xml><?xml version="1.0" encoding="utf-8"?>
<a:themeOverride xmlns:a="http://schemas.openxmlformats.org/drawingml/2006/main">
  <a:clrScheme name="Aspecto">
    <a:dk1>
      <a:sysClr val="windowText" lastClr="000000"/>
    </a:dk1>
    <a:lt1>
      <a:sysClr val="window" lastClr="FFFFFF"/>
    </a:lt1>
    <a:dk2>
      <a:srgbClr val="323232"/>
    </a:dk2>
    <a:lt2>
      <a:srgbClr val="E3DED1"/>
    </a:lt2>
    <a:accent1>
      <a:srgbClr val="F07F09"/>
    </a:accent1>
    <a:accent2>
      <a:srgbClr val="9F2936"/>
    </a:accent2>
    <a:accent3>
      <a:srgbClr val="1B587C"/>
    </a:accent3>
    <a:accent4>
      <a:srgbClr val="4E8542"/>
    </a:accent4>
    <a:accent5>
      <a:srgbClr val="604878"/>
    </a:accent5>
    <a:accent6>
      <a:srgbClr val="C19859"/>
    </a:accent6>
    <a:hlink>
      <a:srgbClr val="6B9F25"/>
    </a:hlink>
    <a:folHlink>
      <a:srgbClr val="B26B02"/>
    </a:folHlink>
  </a:clrScheme>
</a:themeOverride>
</file>

<file path=ppt/theme/themeOverride5.xml><?xml version="1.0" encoding="utf-8"?>
<a:themeOverride xmlns:a="http://schemas.openxmlformats.org/drawingml/2006/main">
  <a:clrScheme name="Aspecto">
    <a:dk1>
      <a:sysClr val="windowText" lastClr="000000"/>
    </a:dk1>
    <a:lt1>
      <a:sysClr val="window" lastClr="FFFFFF"/>
    </a:lt1>
    <a:dk2>
      <a:srgbClr val="323232"/>
    </a:dk2>
    <a:lt2>
      <a:srgbClr val="E3DED1"/>
    </a:lt2>
    <a:accent1>
      <a:srgbClr val="F07F09"/>
    </a:accent1>
    <a:accent2>
      <a:srgbClr val="9F2936"/>
    </a:accent2>
    <a:accent3>
      <a:srgbClr val="1B587C"/>
    </a:accent3>
    <a:accent4>
      <a:srgbClr val="4E8542"/>
    </a:accent4>
    <a:accent5>
      <a:srgbClr val="604878"/>
    </a:accent5>
    <a:accent6>
      <a:srgbClr val="C19859"/>
    </a:accent6>
    <a:hlink>
      <a:srgbClr val="6B9F25"/>
    </a:hlink>
    <a:folHlink>
      <a:srgbClr val="B26B02"/>
    </a:folHlink>
  </a:clrScheme>
</a:themeOverride>
</file>

<file path=ppt/theme/themeOverride6.xml><?xml version="1.0" encoding="utf-8"?>
<a:themeOverride xmlns:a="http://schemas.openxmlformats.org/drawingml/2006/main">
  <a:clrScheme name="Aspecto">
    <a:dk1>
      <a:sysClr val="windowText" lastClr="000000"/>
    </a:dk1>
    <a:lt1>
      <a:sysClr val="window" lastClr="FFFFFF"/>
    </a:lt1>
    <a:dk2>
      <a:srgbClr val="323232"/>
    </a:dk2>
    <a:lt2>
      <a:srgbClr val="E3DED1"/>
    </a:lt2>
    <a:accent1>
      <a:srgbClr val="F07F09"/>
    </a:accent1>
    <a:accent2>
      <a:srgbClr val="9F2936"/>
    </a:accent2>
    <a:accent3>
      <a:srgbClr val="1B587C"/>
    </a:accent3>
    <a:accent4>
      <a:srgbClr val="4E8542"/>
    </a:accent4>
    <a:accent5>
      <a:srgbClr val="604878"/>
    </a:accent5>
    <a:accent6>
      <a:srgbClr val="C19859"/>
    </a:accent6>
    <a:hlink>
      <a:srgbClr val="6B9F25"/>
    </a:hlink>
    <a:folHlink>
      <a:srgbClr val="B26B02"/>
    </a:folHlink>
  </a:clrScheme>
</a:themeOverride>
</file>

<file path=ppt/theme/themeOverride7.xml><?xml version="1.0" encoding="utf-8"?>
<a:themeOverride xmlns:a="http://schemas.openxmlformats.org/drawingml/2006/main">
  <a:clrScheme name="Aspecto">
    <a:dk1>
      <a:sysClr val="windowText" lastClr="000000"/>
    </a:dk1>
    <a:lt1>
      <a:sysClr val="window" lastClr="FFFFFF"/>
    </a:lt1>
    <a:dk2>
      <a:srgbClr val="323232"/>
    </a:dk2>
    <a:lt2>
      <a:srgbClr val="E3DED1"/>
    </a:lt2>
    <a:accent1>
      <a:srgbClr val="F07F09"/>
    </a:accent1>
    <a:accent2>
      <a:srgbClr val="9F2936"/>
    </a:accent2>
    <a:accent3>
      <a:srgbClr val="1B587C"/>
    </a:accent3>
    <a:accent4>
      <a:srgbClr val="4E8542"/>
    </a:accent4>
    <a:accent5>
      <a:srgbClr val="604878"/>
    </a:accent5>
    <a:accent6>
      <a:srgbClr val="C19859"/>
    </a:accent6>
    <a:hlink>
      <a:srgbClr val="6B9F25"/>
    </a:hlink>
    <a:folHlink>
      <a:srgbClr val="B26B02"/>
    </a:folHlink>
  </a:clrScheme>
</a:themeOverride>
</file>

<file path=ppt/theme/themeOverride8.xml><?xml version="1.0" encoding="utf-8"?>
<a:themeOverride xmlns:a="http://schemas.openxmlformats.org/drawingml/2006/main">
  <a:clrScheme name="Aspecto">
    <a:dk1>
      <a:sysClr val="windowText" lastClr="000000"/>
    </a:dk1>
    <a:lt1>
      <a:sysClr val="window" lastClr="FFFFFF"/>
    </a:lt1>
    <a:dk2>
      <a:srgbClr val="323232"/>
    </a:dk2>
    <a:lt2>
      <a:srgbClr val="E3DED1"/>
    </a:lt2>
    <a:accent1>
      <a:srgbClr val="F07F09"/>
    </a:accent1>
    <a:accent2>
      <a:srgbClr val="9F2936"/>
    </a:accent2>
    <a:accent3>
      <a:srgbClr val="1B587C"/>
    </a:accent3>
    <a:accent4>
      <a:srgbClr val="4E8542"/>
    </a:accent4>
    <a:accent5>
      <a:srgbClr val="604878"/>
    </a:accent5>
    <a:accent6>
      <a:srgbClr val="C19859"/>
    </a:accent6>
    <a:hlink>
      <a:srgbClr val="6B9F25"/>
    </a:hlink>
    <a:folHlink>
      <a:srgbClr val="B26B02"/>
    </a:folHlink>
  </a:clrScheme>
</a:themeOverride>
</file>

<file path=ppt/theme/themeOverride9.xml><?xml version="1.0" encoding="utf-8"?>
<a:themeOverride xmlns:a="http://schemas.openxmlformats.org/drawingml/2006/main">
  <a:clrScheme name="Aspecto">
    <a:dk1>
      <a:sysClr val="windowText" lastClr="000000"/>
    </a:dk1>
    <a:lt1>
      <a:sysClr val="window" lastClr="FFFFFF"/>
    </a:lt1>
    <a:dk2>
      <a:srgbClr val="323232"/>
    </a:dk2>
    <a:lt2>
      <a:srgbClr val="E3DED1"/>
    </a:lt2>
    <a:accent1>
      <a:srgbClr val="F07F09"/>
    </a:accent1>
    <a:accent2>
      <a:srgbClr val="9F2936"/>
    </a:accent2>
    <a:accent3>
      <a:srgbClr val="1B587C"/>
    </a:accent3>
    <a:accent4>
      <a:srgbClr val="4E8542"/>
    </a:accent4>
    <a:accent5>
      <a:srgbClr val="604878"/>
    </a:accent5>
    <a:accent6>
      <a:srgbClr val="C19859"/>
    </a:accent6>
    <a:hlink>
      <a:srgbClr val="6B9F25"/>
    </a:hlink>
    <a:folHlink>
      <a:srgbClr val="B26B0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663</TotalTime>
  <Words>867</Words>
  <Application>Microsoft Office PowerPoint</Application>
  <PresentationFormat>Presentación en pantalla (4:3)</PresentationFormat>
  <Paragraphs>90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16" baseType="lpstr">
      <vt:lpstr>Aspecto</vt:lpstr>
      <vt:lpstr>Orientación para Trabajo Final del Tema.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MINSAP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Evento por la Calidad de la Clase</dc:title>
  <dc:creator>Administrador</dc:creator>
  <cp:lastModifiedBy>Microsoft</cp:lastModifiedBy>
  <cp:revision>58</cp:revision>
  <dcterms:created xsi:type="dcterms:W3CDTF">2016-05-20T15:33:21Z</dcterms:created>
  <dcterms:modified xsi:type="dcterms:W3CDTF">2025-03-22T02:58:17Z</dcterms:modified>
</cp:coreProperties>
</file>