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5" r:id="rId11"/>
    <p:sldId id="265" r:id="rId12"/>
    <p:sldId id="266" r:id="rId13"/>
    <p:sldId id="267" r:id="rId14"/>
    <p:sldId id="268" r:id="rId15"/>
    <p:sldId id="269" r:id="rId16"/>
    <p:sldId id="271" r:id="rId17"/>
    <p:sldId id="270" r:id="rId18"/>
    <p:sldId id="272" r:id="rId19"/>
    <p:sldId id="273" r:id="rId20"/>
    <p:sldId id="274" r:id="rId2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93C6E8C4-2BFB-4364-B4E2-D4043FE400D2}" type="datetimeFigureOut">
              <a:rPr lang="es-ES" smtClean="0"/>
              <a:t>06/07/2017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72B50B0-DB28-475C-8506-5D6F9208451C}" type="slidenum">
              <a:rPr lang="es-ES" smtClean="0"/>
              <a:t>‹Nº›</a:t>
            </a:fld>
            <a:endParaRPr lang="es-ES"/>
          </a:p>
        </p:txBody>
      </p:sp>
    </p:spTree>
    <p:extLst>
      <p:ext uri="{BB962C8B-B14F-4D97-AF65-F5344CB8AC3E}">
        <p14:creationId xmlns:p14="http://schemas.microsoft.com/office/powerpoint/2010/main" val="809128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3C6E8C4-2BFB-4364-B4E2-D4043FE400D2}" type="datetimeFigureOut">
              <a:rPr lang="es-ES" smtClean="0"/>
              <a:t>06/07/2017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72B50B0-DB28-475C-8506-5D6F9208451C}" type="slidenum">
              <a:rPr lang="es-ES" smtClean="0"/>
              <a:t>‹Nº›</a:t>
            </a:fld>
            <a:endParaRPr lang="es-ES"/>
          </a:p>
        </p:txBody>
      </p:sp>
    </p:spTree>
    <p:extLst>
      <p:ext uri="{BB962C8B-B14F-4D97-AF65-F5344CB8AC3E}">
        <p14:creationId xmlns:p14="http://schemas.microsoft.com/office/powerpoint/2010/main" val="4018598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3C6E8C4-2BFB-4364-B4E2-D4043FE400D2}" type="datetimeFigureOut">
              <a:rPr lang="es-ES" smtClean="0"/>
              <a:t>06/07/2017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72B50B0-DB28-475C-8506-5D6F9208451C}" type="slidenum">
              <a:rPr lang="es-ES" smtClean="0"/>
              <a:t>‹Nº›</a:t>
            </a:fld>
            <a:endParaRPr lang="es-ES"/>
          </a:p>
        </p:txBody>
      </p:sp>
    </p:spTree>
    <p:extLst>
      <p:ext uri="{BB962C8B-B14F-4D97-AF65-F5344CB8AC3E}">
        <p14:creationId xmlns:p14="http://schemas.microsoft.com/office/powerpoint/2010/main" val="2163483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3C6E8C4-2BFB-4364-B4E2-D4043FE400D2}" type="datetimeFigureOut">
              <a:rPr lang="es-ES" smtClean="0"/>
              <a:t>06/07/2017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72B50B0-DB28-475C-8506-5D6F9208451C}" type="slidenum">
              <a:rPr lang="es-ES" smtClean="0"/>
              <a:t>‹Nº›</a:t>
            </a:fld>
            <a:endParaRPr lang="es-ES"/>
          </a:p>
        </p:txBody>
      </p:sp>
    </p:spTree>
    <p:extLst>
      <p:ext uri="{BB962C8B-B14F-4D97-AF65-F5344CB8AC3E}">
        <p14:creationId xmlns:p14="http://schemas.microsoft.com/office/powerpoint/2010/main" val="3529110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3C6E8C4-2BFB-4364-B4E2-D4043FE400D2}" type="datetimeFigureOut">
              <a:rPr lang="es-ES" smtClean="0"/>
              <a:t>06/07/2017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72B50B0-DB28-475C-8506-5D6F9208451C}" type="slidenum">
              <a:rPr lang="es-ES" smtClean="0"/>
              <a:t>‹Nº›</a:t>
            </a:fld>
            <a:endParaRPr lang="es-ES"/>
          </a:p>
        </p:txBody>
      </p:sp>
    </p:spTree>
    <p:extLst>
      <p:ext uri="{BB962C8B-B14F-4D97-AF65-F5344CB8AC3E}">
        <p14:creationId xmlns:p14="http://schemas.microsoft.com/office/powerpoint/2010/main" val="3499109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93C6E8C4-2BFB-4364-B4E2-D4043FE400D2}" type="datetimeFigureOut">
              <a:rPr lang="es-ES" smtClean="0"/>
              <a:t>06/07/2017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72B50B0-DB28-475C-8506-5D6F9208451C}" type="slidenum">
              <a:rPr lang="es-ES" smtClean="0"/>
              <a:t>‹Nº›</a:t>
            </a:fld>
            <a:endParaRPr lang="es-ES"/>
          </a:p>
        </p:txBody>
      </p:sp>
    </p:spTree>
    <p:extLst>
      <p:ext uri="{BB962C8B-B14F-4D97-AF65-F5344CB8AC3E}">
        <p14:creationId xmlns:p14="http://schemas.microsoft.com/office/powerpoint/2010/main" val="952286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93C6E8C4-2BFB-4364-B4E2-D4043FE400D2}" type="datetimeFigureOut">
              <a:rPr lang="es-ES" smtClean="0"/>
              <a:t>06/07/2017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72B50B0-DB28-475C-8506-5D6F9208451C}" type="slidenum">
              <a:rPr lang="es-ES" smtClean="0"/>
              <a:t>‹Nº›</a:t>
            </a:fld>
            <a:endParaRPr lang="es-ES"/>
          </a:p>
        </p:txBody>
      </p:sp>
    </p:spTree>
    <p:extLst>
      <p:ext uri="{BB962C8B-B14F-4D97-AF65-F5344CB8AC3E}">
        <p14:creationId xmlns:p14="http://schemas.microsoft.com/office/powerpoint/2010/main" val="1117958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93C6E8C4-2BFB-4364-B4E2-D4043FE400D2}" type="datetimeFigureOut">
              <a:rPr lang="es-ES" smtClean="0"/>
              <a:t>06/07/2017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72B50B0-DB28-475C-8506-5D6F9208451C}" type="slidenum">
              <a:rPr lang="es-ES" smtClean="0"/>
              <a:t>‹Nº›</a:t>
            </a:fld>
            <a:endParaRPr lang="es-ES"/>
          </a:p>
        </p:txBody>
      </p:sp>
    </p:spTree>
    <p:extLst>
      <p:ext uri="{BB962C8B-B14F-4D97-AF65-F5344CB8AC3E}">
        <p14:creationId xmlns:p14="http://schemas.microsoft.com/office/powerpoint/2010/main" val="3922809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3C6E8C4-2BFB-4364-B4E2-D4043FE400D2}" type="datetimeFigureOut">
              <a:rPr lang="es-ES" smtClean="0"/>
              <a:t>06/07/2017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72B50B0-DB28-475C-8506-5D6F9208451C}" type="slidenum">
              <a:rPr lang="es-ES" smtClean="0"/>
              <a:t>‹Nº›</a:t>
            </a:fld>
            <a:endParaRPr lang="es-ES"/>
          </a:p>
        </p:txBody>
      </p:sp>
    </p:spTree>
    <p:extLst>
      <p:ext uri="{BB962C8B-B14F-4D97-AF65-F5344CB8AC3E}">
        <p14:creationId xmlns:p14="http://schemas.microsoft.com/office/powerpoint/2010/main" val="2168500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3C6E8C4-2BFB-4364-B4E2-D4043FE400D2}" type="datetimeFigureOut">
              <a:rPr lang="es-ES" smtClean="0"/>
              <a:t>06/07/2017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72B50B0-DB28-475C-8506-5D6F9208451C}" type="slidenum">
              <a:rPr lang="es-ES" smtClean="0"/>
              <a:t>‹Nº›</a:t>
            </a:fld>
            <a:endParaRPr lang="es-ES"/>
          </a:p>
        </p:txBody>
      </p:sp>
    </p:spTree>
    <p:extLst>
      <p:ext uri="{BB962C8B-B14F-4D97-AF65-F5344CB8AC3E}">
        <p14:creationId xmlns:p14="http://schemas.microsoft.com/office/powerpoint/2010/main" val="3292549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3C6E8C4-2BFB-4364-B4E2-D4043FE400D2}" type="datetimeFigureOut">
              <a:rPr lang="es-ES" smtClean="0"/>
              <a:t>06/07/2017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72B50B0-DB28-475C-8506-5D6F9208451C}" type="slidenum">
              <a:rPr lang="es-ES" smtClean="0"/>
              <a:t>‹Nº›</a:t>
            </a:fld>
            <a:endParaRPr lang="es-ES"/>
          </a:p>
        </p:txBody>
      </p:sp>
    </p:spTree>
    <p:extLst>
      <p:ext uri="{BB962C8B-B14F-4D97-AF65-F5344CB8AC3E}">
        <p14:creationId xmlns:p14="http://schemas.microsoft.com/office/powerpoint/2010/main" val="15724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C6E8C4-2BFB-4364-B4E2-D4043FE400D2}" type="datetimeFigureOut">
              <a:rPr lang="es-ES" smtClean="0"/>
              <a:t>06/07/2017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2B50B0-DB28-475C-8506-5D6F9208451C}" type="slidenum">
              <a:rPr lang="es-ES" smtClean="0"/>
              <a:t>‹Nº›</a:t>
            </a:fld>
            <a:endParaRPr lang="es-ES"/>
          </a:p>
        </p:txBody>
      </p:sp>
    </p:spTree>
    <p:extLst>
      <p:ext uri="{BB962C8B-B14F-4D97-AF65-F5344CB8AC3E}">
        <p14:creationId xmlns:p14="http://schemas.microsoft.com/office/powerpoint/2010/main" val="2697081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332656"/>
            <a:ext cx="8856984" cy="1569660"/>
          </a:xfrm>
          <a:prstGeom prst="rect">
            <a:avLst/>
          </a:prstGeom>
        </p:spPr>
        <p:txBody>
          <a:bodyPr wrap="square">
            <a:spAutoFit/>
          </a:bodyPr>
          <a:lstStyle/>
          <a:p>
            <a:pPr algn="ctr"/>
            <a:r>
              <a:rPr lang="es-ES" sz="2400" dirty="0" smtClean="0">
                <a:solidFill>
                  <a:srgbClr val="FFFF00"/>
                </a:solidFill>
                <a:latin typeface="Arial" pitchFamily="34" charset="0"/>
                <a:cs typeface="Arial" pitchFamily="34" charset="0"/>
              </a:rPr>
              <a:t>UNIVERSIDAD DE CIENCIAS MÉDICAS DE LA HABANA</a:t>
            </a:r>
          </a:p>
          <a:p>
            <a:pPr algn="ctr"/>
            <a:r>
              <a:rPr lang="es-ES" sz="2400" dirty="0" smtClean="0">
                <a:solidFill>
                  <a:srgbClr val="FFFF00"/>
                </a:solidFill>
                <a:latin typeface="Arial" pitchFamily="34" charset="0"/>
                <a:cs typeface="Arial" pitchFamily="34" charset="0"/>
              </a:rPr>
              <a:t>FACULTAD DE ESTOMATOLOGÍA</a:t>
            </a:r>
          </a:p>
          <a:p>
            <a:pPr algn="ctr"/>
            <a:r>
              <a:rPr lang="es-ES" sz="2400" dirty="0" smtClean="0">
                <a:solidFill>
                  <a:srgbClr val="FFFF00"/>
                </a:solidFill>
                <a:latin typeface="Arial" pitchFamily="34" charset="0"/>
                <a:cs typeface="Arial" pitchFamily="34" charset="0"/>
              </a:rPr>
              <a:t>ENSEÑANZA TÉCNICA</a:t>
            </a:r>
          </a:p>
          <a:p>
            <a:pPr algn="ctr"/>
            <a:r>
              <a:rPr lang="es-ES" sz="2400" dirty="0" smtClean="0">
                <a:solidFill>
                  <a:srgbClr val="FFFF00"/>
                </a:solidFill>
                <a:latin typeface="Arial" pitchFamily="34" charset="0"/>
                <a:cs typeface="Arial" pitchFamily="34" charset="0"/>
              </a:rPr>
              <a:t>CURSO 2017-2018</a:t>
            </a:r>
            <a:endParaRPr lang="es-ES" sz="2400" dirty="0">
              <a:solidFill>
                <a:srgbClr val="FFFF00"/>
              </a:solidFill>
              <a:latin typeface="Arial" pitchFamily="34" charset="0"/>
              <a:cs typeface="Arial" pitchFamily="34" charset="0"/>
            </a:endParaRPr>
          </a:p>
        </p:txBody>
      </p:sp>
      <p:sp>
        <p:nvSpPr>
          <p:cNvPr id="5" name="4 Rectángulo"/>
          <p:cNvSpPr/>
          <p:nvPr/>
        </p:nvSpPr>
        <p:spPr>
          <a:xfrm>
            <a:off x="1979712" y="3059668"/>
            <a:ext cx="4700774" cy="461665"/>
          </a:xfrm>
          <a:prstGeom prst="rect">
            <a:avLst/>
          </a:prstGeom>
        </p:spPr>
        <p:txBody>
          <a:bodyPr wrap="none">
            <a:spAutoFit/>
          </a:bodyPr>
          <a:lstStyle/>
          <a:p>
            <a:r>
              <a:rPr lang="es-ES" sz="2400" b="1" dirty="0" smtClean="0">
                <a:solidFill>
                  <a:srgbClr val="FFFF00"/>
                </a:solidFill>
                <a:latin typeface="Arial" pitchFamily="34" charset="0"/>
                <a:cs typeface="Arial" pitchFamily="34" charset="0"/>
              </a:rPr>
              <a:t>Asignatura : PRÓTESIS TOTAL</a:t>
            </a:r>
            <a:endParaRPr lang="es-ES" sz="2400" b="1" dirty="0">
              <a:solidFill>
                <a:srgbClr val="FFFF00"/>
              </a:solidFill>
              <a:latin typeface="Arial" pitchFamily="34" charset="0"/>
              <a:cs typeface="Arial" pitchFamily="34" charset="0"/>
            </a:endParaRPr>
          </a:p>
        </p:txBody>
      </p:sp>
      <p:sp>
        <p:nvSpPr>
          <p:cNvPr id="6" name="5 Rectángulo"/>
          <p:cNvSpPr/>
          <p:nvPr/>
        </p:nvSpPr>
        <p:spPr>
          <a:xfrm>
            <a:off x="1497534" y="5363924"/>
            <a:ext cx="5573192" cy="400110"/>
          </a:xfrm>
          <a:prstGeom prst="rect">
            <a:avLst/>
          </a:prstGeom>
        </p:spPr>
        <p:txBody>
          <a:bodyPr wrap="none">
            <a:spAutoFit/>
          </a:bodyPr>
          <a:lstStyle/>
          <a:p>
            <a:pPr algn="ctr"/>
            <a:r>
              <a:rPr lang="es-ES" sz="2000" b="1" dirty="0" smtClean="0">
                <a:solidFill>
                  <a:srgbClr val="FFFF00"/>
                </a:solidFill>
                <a:latin typeface="Arial" pitchFamily="34" charset="0"/>
                <a:cs typeface="Arial" pitchFamily="34" charset="0"/>
              </a:rPr>
              <a:t>Profesor.  LIC. YUSDEL CRESPO  FROMETA</a:t>
            </a:r>
            <a:endParaRPr lang="es-ES" sz="2000" b="1"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2493124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404664"/>
            <a:ext cx="8928992" cy="5693866"/>
          </a:xfrm>
          <a:prstGeom prst="rect">
            <a:avLst/>
          </a:prstGeom>
        </p:spPr>
        <p:txBody>
          <a:bodyPr wrap="square">
            <a:spAutoFit/>
          </a:bodyPr>
          <a:lstStyle/>
          <a:p>
            <a:pPr algn="just"/>
            <a:r>
              <a:rPr lang="es-ES" sz="2800" dirty="0" smtClean="0">
                <a:solidFill>
                  <a:srgbClr val="FFFF00"/>
                </a:solidFill>
                <a:latin typeface="Arial" pitchFamily="34" charset="0"/>
                <a:cs typeface="Arial" pitchFamily="34" charset="0"/>
              </a:rPr>
              <a:t>•Trazado de líneas de referencia: línea media, línea de los caminos y línea de la risa, lo cual permite la selección del tamaño, largo y ancho de los dientes artificiales.</a:t>
            </a:r>
          </a:p>
          <a:p>
            <a:pPr algn="just"/>
            <a:endParaRPr lang="es-ES" sz="2800" dirty="0" smtClean="0">
              <a:solidFill>
                <a:srgbClr val="FFFF00"/>
              </a:solidFill>
              <a:latin typeface="Arial" pitchFamily="34" charset="0"/>
              <a:cs typeface="Arial" pitchFamily="34" charset="0"/>
            </a:endParaRPr>
          </a:p>
          <a:p>
            <a:r>
              <a:rPr lang="es-ES" sz="2800" dirty="0" smtClean="0">
                <a:solidFill>
                  <a:srgbClr val="FFFF00"/>
                </a:solidFill>
                <a:latin typeface="Arial" pitchFamily="34" charset="0"/>
                <a:cs typeface="Arial" pitchFamily="34" charset="0"/>
              </a:rPr>
              <a:t>•Colocación, posición y disposición y alineamiento de los dientes artificiales.</a:t>
            </a:r>
          </a:p>
          <a:p>
            <a:endParaRPr lang="es-ES" sz="2800" dirty="0" smtClean="0">
              <a:solidFill>
                <a:srgbClr val="FFFF00"/>
              </a:solidFill>
              <a:latin typeface="Arial" pitchFamily="34" charset="0"/>
              <a:cs typeface="Arial" pitchFamily="34" charset="0"/>
            </a:endParaRPr>
          </a:p>
          <a:p>
            <a:r>
              <a:rPr lang="es-ES" sz="2800" dirty="0" smtClean="0">
                <a:solidFill>
                  <a:srgbClr val="FFFF00"/>
                </a:solidFill>
                <a:latin typeface="Arial" pitchFamily="34" charset="0"/>
                <a:cs typeface="Arial" pitchFamily="34" charset="0"/>
              </a:rPr>
              <a:t>•Determina la extensión, forma y grosor del borde periférico de la prótesis futura.</a:t>
            </a:r>
          </a:p>
          <a:p>
            <a:endParaRPr lang="es-ES" sz="2800" dirty="0" smtClean="0">
              <a:solidFill>
                <a:srgbClr val="FFFF00"/>
              </a:solidFill>
              <a:latin typeface="Arial" pitchFamily="34" charset="0"/>
              <a:cs typeface="Arial" pitchFamily="34" charset="0"/>
            </a:endParaRPr>
          </a:p>
          <a:p>
            <a:r>
              <a:rPr lang="es-ES" sz="2800" dirty="0" smtClean="0">
                <a:solidFill>
                  <a:srgbClr val="FFFF00"/>
                </a:solidFill>
                <a:latin typeface="Arial" pitchFamily="34" charset="0"/>
                <a:cs typeface="Arial" pitchFamily="34" charset="0"/>
              </a:rPr>
              <a:t>•Permitir la prueba con dientes y encerado de la futura prótesis</a:t>
            </a:r>
            <a:r>
              <a:rPr lang="es-ES" sz="2400" dirty="0" smtClean="0">
                <a:solidFill>
                  <a:srgbClr val="FFFF00"/>
                </a:solidFill>
                <a:latin typeface="Arial" pitchFamily="34" charset="0"/>
                <a:cs typeface="Arial" pitchFamily="34" charset="0"/>
              </a:rPr>
              <a:t>.</a:t>
            </a:r>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2386231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45710" y="188640"/>
            <a:ext cx="8114722" cy="523220"/>
          </a:xfrm>
          <a:prstGeom prst="rect">
            <a:avLst/>
          </a:prstGeom>
        </p:spPr>
        <p:txBody>
          <a:bodyPr wrap="none">
            <a:spAutoFit/>
          </a:bodyPr>
          <a:lstStyle/>
          <a:p>
            <a:r>
              <a:rPr lang="es-ES" sz="2800" b="1" dirty="0" smtClean="0">
                <a:solidFill>
                  <a:srgbClr val="FFFF00"/>
                </a:solidFill>
                <a:latin typeface="Arial" pitchFamily="34" charset="0"/>
                <a:cs typeface="Arial" pitchFamily="34" charset="0"/>
              </a:rPr>
              <a:t>Elementos que forman la placa de articulación</a:t>
            </a:r>
            <a:endParaRPr lang="es-ES" sz="2800" b="1" dirty="0">
              <a:solidFill>
                <a:srgbClr val="FFFF00"/>
              </a:solidFill>
              <a:latin typeface="Arial" pitchFamily="34" charset="0"/>
              <a:cs typeface="Arial" pitchFamily="34" charset="0"/>
            </a:endParaRPr>
          </a:p>
        </p:txBody>
      </p:sp>
      <p:sp>
        <p:nvSpPr>
          <p:cNvPr id="5" name="4 Rectángulo"/>
          <p:cNvSpPr/>
          <p:nvPr/>
        </p:nvSpPr>
        <p:spPr>
          <a:xfrm>
            <a:off x="107504" y="1028343"/>
            <a:ext cx="9036496" cy="5262979"/>
          </a:xfrm>
          <a:prstGeom prst="rect">
            <a:avLst/>
          </a:prstGeom>
        </p:spPr>
        <p:txBody>
          <a:bodyPr wrap="square">
            <a:spAutoFit/>
          </a:bodyPr>
          <a:lstStyle/>
          <a:p>
            <a:pPr algn="just"/>
            <a:r>
              <a:rPr lang="es-ES" sz="2400" dirty="0" smtClean="0">
                <a:solidFill>
                  <a:srgbClr val="FFFF00"/>
                </a:solidFill>
                <a:latin typeface="Arial" pitchFamily="34" charset="0"/>
                <a:cs typeface="Arial" pitchFamily="34" charset="0"/>
              </a:rPr>
              <a:t>Plantilla o base provisional: Es la parte de la placa de articulación que se adapta sobre el modelo y representa la base </a:t>
            </a:r>
            <a:r>
              <a:rPr lang="es-ES" sz="2400" dirty="0" err="1" smtClean="0">
                <a:solidFill>
                  <a:srgbClr val="FFFF00"/>
                </a:solidFill>
                <a:latin typeface="Arial" pitchFamily="34" charset="0"/>
                <a:cs typeface="Arial" pitchFamily="34" charset="0"/>
              </a:rPr>
              <a:t>mucosal</a:t>
            </a:r>
            <a:r>
              <a:rPr lang="es-ES" sz="2400" dirty="0" smtClean="0">
                <a:solidFill>
                  <a:srgbClr val="FFFF00"/>
                </a:solidFill>
                <a:latin typeface="Arial" pitchFamily="34" charset="0"/>
                <a:cs typeface="Arial" pitchFamily="34" charset="0"/>
              </a:rPr>
              <a:t> de la prótesis que se va a construir. Debe cubrir la parte </a:t>
            </a:r>
            <a:r>
              <a:rPr lang="es-ES" sz="2400" dirty="0" err="1" smtClean="0">
                <a:solidFill>
                  <a:srgbClr val="FFFF00"/>
                </a:solidFill>
                <a:latin typeface="Arial" pitchFamily="34" charset="0"/>
                <a:cs typeface="Arial" pitchFamily="34" charset="0"/>
              </a:rPr>
              <a:t>chapeable</a:t>
            </a:r>
            <a:r>
              <a:rPr lang="es-ES" sz="2400" dirty="0" smtClean="0">
                <a:solidFill>
                  <a:srgbClr val="FFFF00"/>
                </a:solidFill>
                <a:latin typeface="Arial" pitchFamily="34" charset="0"/>
                <a:cs typeface="Arial" pitchFamily="34" charset="0"/>
              </a:rPr>
              <a:t> al igual que la que cubrirá la prótesis terminada y ajustará perfectamente al modelo. Debe tener un grosor de 1 a 2mm, similar al grosor que tendrá la prótesis.</a:t>
            </a:r>
          </a:p>
          <a:p>
            <a:pPr algn="just"/>
            <a:endParaRPr lang="es-ES" sz="2400" dirty="0" smtClean="0">
              <a:solidFill>
                <a:srgbClr val="FFFF00"/>
              </a:solidFill>
              <a:latin typeface="Arial" pitchFamily="34" charset="0"/>
              <a:cs typeface="Arial" pitchFamily="34" charset="0"/>
            </a:endParaRP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Rodete o Rollo de Articulación: Estos remplazan en su forma el arco dentario y se levantan sobre el reborde residual alveolar, sobre la placa base que lo cubre. Constituye un sustituto provisional de los dientes artificiales y tejidos perdidos. Los rodetes se confeccionan en toda la extensión del reborde alveolar residual, donde se colocaran los dientes artificiales.</a:t>
            </a:r>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2304425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71600" y="107921"/>
            <a:ext cx="8174033" cy="584775"/>
          </a:xfrm>
          <a:prstGeom prst="rect">
            <a:avLst/>
          </a:prstGeom>
        </p:spPr>
        <p:txBody>
          <a:bodyPr wrap="none">
            <a:spAutoFit/>
          </a:bodyPr>
          <a:lstStyle/>
          <a:p>
            <a:r>
              <a:rPr lang="es-ES" sz="3200" b="1" dirty="0" smtClean="0">
                <a:solidFill>
                  <a:srgbClr val="FFFF00"/>
                </a:solidFill>
                <a:latin typeface="Arial" pitchFamily="34" charset="0"/>
                <a:cs typeface="Arial" pitchFamily="34" charset="0"/>
              </a:rPr>
              <a:t>Materiales e Instrumentos que se utilizan</a:t>
            </a:r>
            <a:endParaRPr lang="es-ES" sz="3200" b="1" dirty="0">
              <a:solidFill>
                <a:srgbClr val="FFFF00"/>
              </a:solidFill>
              <a:latin typeface="Arial" pitchFamily="34" charset="0"/>
              <a:cs typeface="Arial" pitchFamily="34" charset="0"/>
            </a:endParaRPr>
          </a:p>
        </p:txBody>
      </p:sp>
      <p:sp>
        <p:nvSpPr>
          <p:cNvPr id="5" name="4 Rectángulo"/>
          <p:cNvSpPr/>
          <p:nvPr/>
        </p:nvSpPr>
        <p:spPr>
          <a:xfrm>
            <a:off x="179512" y="764704"/>
            <a:ext cx="8568952" cy="3416320"/>
          </a:xfrm>
          <a:prstGeom prst="rect">
            <a:avLst/>
          </a:prstGeom>
        </p:spPr>
        <p:txBody>
          <a:bodyPr wrap="square">
            <a:spAutoFit/>
          </a:bodyPr>
          <a:lstStyle/>
          <a:p>
            <a:pPr algn="just"/>
            <a:r>
              <a:rPr lang="es-ES" dirty="0" smtClean="0"/>
              <a:t> </a:t>
            </a:r>
            <a:r>
              <a:rPr lang="es-ES" sz="2400" dirty="0" smtClean="0">
                <a:solidFill>
                  <a:srgbClr val="FFFF00"/>
                </a:solidFill>
                <a:latin typeface="Arial" pitchFamily="34" charset="0"/>
                <a:cs typeface="Arial" pitchFamily="34" charset="0"/>
              </a:rPr>
              <a:t>Las placas o bases: se pueden confeccionar de diferentes materiales:</a:t>
            </a:r>
          </a:p>
          <a:p>
            <a:pPr algn="just"/>
            <a:r>
              <a:rPr lang="es-ES" sz="2400" dirty="0" smtClean="0">
                <a:solidFill>
                  <a:srgbClr val="FFFF00"/>
                </a:solidFill>
                <a:latin typeface="Arial" pitchFamily="34" charset="0"/>
                <a:cs typeface="Arial" pitchFamily="34" charset="0"/>
              </a:rPr>
              <a:t>Termoplásticos a base de goma loca y resinas. Se expanden en forma de láminas de tamaño mayor que la prótesis que se va a construir y de forma variada, ya sea para la placa superior e inferior. Son las llamadas bases </a:t>
            </a:r>
            <a:r>
              <a:rPr lang="es-ES" sz="2400" dirty="0" err="1" smtClean="0">
                <a:solidFill>
                  <a:srgbClr val="FFFF00"/>
                </a:solidFill>
                <a:latin typeface="Arial" pitchFamily="34" charset="0"/>
                <a:cs typeface="Arial" pitchFamily="34" charset="0"/>
              </a:rPr>
              <a:t>plate</a:t>
            </a:r>
            <a:r>
              <a:rPr lang="es-ES" sz="2400" dirty="0" smtClean="0">
                <a:solidFill>
                  <a:srgbClr val="FFFF00"/>
                </a:solidFill>
                <a:latin typeface="Arial" pitchFamily="34" charset="0"/>
                <a:cs typeface="Arial" pitchFamily="34" charset="0"/>
              </a:rPr>
              <a:t> o base ideal. También pueden confeccionarse como láminas de parafinas, así como de otros materiales que pueden ser utilizados como bases protésicas.</a:t>
            </a:r>
            <a:endParaRPr lang="es-ES" sz="2400" dirty="0">
              <a:solidFill>
                <a:srgbClr val="FFFF00"/>
              </a:solidFill>
              <a:latin typeface="Arial" pitchFamily="34" charset="0"/>
              <a:cs typeface="Arial" pitchFamily="34" charset="0"/>
            </a:endParaRPr>
          </a:p>
        </p:txBody>
      </p:sp>
      <p:sp>
        <p:nvSpPr>
          <p:cNvPr id="6" name="5 Rectángulo"/>
          <p:cNvSpPr/>
          <p:nvPr/>
        </p:nvSpPr>
        <p:spPr>
          <a:xfrm>
            <a:off x="323528" y="4377878"/>
            <a:ext cx="8424936" cy="1938992"/>
          </a:xfrm>
          <a:prstGeom prst="rect">
            <a:avLst/>
          </a:prstGeom>
        </p:spPr>
        <p:txBody>
          <a:bodyPr wrap="square">
            <a:spAutoFit/>
          </a:bodyPr>
          <a:lstStyle/>
          <a:p>
            <a:pPr algn="just"/>
            <a:r>
              <a:rPr lang="es-ES" sz="2400" dirty="0" smtClean="0">
                <a:solidFill>
                  <a:srgbClr val="FFFF00"/>
                </a:solidFill>
                <a:latin typeface="Arial" pitchFamily="34" charset="0"/>
                <a:cs typeface="Arial" pitchFamily="34" charset="0"/>
              </a:rPr>
              <a:t>Los Rodetes o Rollos de articulación: Generalmente se confeccionan de parafina y se procuran darle el tamaño, forma y posición adecuada sobre los rebordes residuales, para poder imitar la posición de los dientes artificiales que se van a </a:t>
            </a:r>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887091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11560" y="1268760"/>
            <a:ext cx="7992888" cy="2800767"/>
          </a:xfrm>
          <a:prstGeom prst="rect">
            <a:avLst/>
          </a:prstGeom>
        </p:spPr>
        <p:txBody>
          <a:bodyPr wrap="square">
            <a:spAutoFit/>
          </a:bodyPr>
          <a:lstStyle/>
          <a:p>
            <a:pPr algn="ctr"/>
            <a:r>
              <a:rPr lang="es-ES" sz="3600" b="1" dirty="0" smtClean="0">
                <a:solidFill>
                  <a:srgbClr val="FFFF00"/>
                </a:solidFill>
                <a:latin typeface="Arial" pitchFamily="34" charset="0"/>
                <a:cs typeface="Arial" pitchFamily="34" charset="0"/>
              </a:rPr>
              <a:t>Instrumentos</a:t>
            </a:r>
          </a:p>
          <a:p>
            <a:endParaRPr lang="es-ES" sz="2800" dirty="0" smtClean="0">
              <a:solidFill>
                <a:srgbClr val="FFFF00"/>
              </a:solidFill>
              <a:latin typeface="Arial" pitchFamily="34" charset="0"/>
              <a:cs typeface="Arial" pitchFamily="34" charset="0"/>
            </a:endParaRPr>
          </a:p>
          <a:p>
            <a:r>
              <a:rPr lang="es-ES" sz="2800" dirty="0" smtClean="0">
                <a:solidFill>
                  <a:srgbClr val="FFFF00"/>
                </a:solidFill>
                <a:latin typeface="Arial" pitchFamily="34" charset="0"/>
                <a:cs typeface="Arial" pitchFamily="34" charset="0"/>
              </a:rPr>
              <a:t>- Espátula Cuchilla                   - Paño o algodón </a:t>
            </a:r>
          </a:p>
          <a:p>
            <a:r>
              <a:rPr lang="es-ES" sz="2800" dirty="0" smtClean="0">
                <a:solidFill>
                  <a:srgbClr val="FFFF00"/>
                </a:solidFill>
                <a:latin typeface="Arial" pitchFamily="34" charset="0"/>
                <a:cs typeface="Arial" pitchFamily="34" charset="0"/>
              </a:rPr>
              <a:t>- Espátula para cera # 7           - Tijera </a:t>
            </a:r>
          </a:p>
          <a:p>
            <a:r>
              <a:rPr lang="es-ES" sz="2800" dirty="0" smtClean="0">
                <a:solidFill>
                  <a:srgbClr val="FFFF00"/>
                </a:solidFill>
                <a:latin typeface="Arial" pitchFamily="34" charset="0"/>
                <a:cs typeface="Arial" pitchFamily="34" charset="0"/>
              </a:rPr>
              <a:t>- Cristal</a:t>
            </a:r>
          </a:p>
          <a:p>
            <a:r>
              <a:rPr lang="es-ES" sz="2800" dirty="0" smtClean="0">
                <a:solidFill>
                  <a:srgbClr val="FFFF00"/>
                </a:solidFill>
                <a:latin typeface="Arial" pitchFamily="34" charset="0"/>
                <a:cs typeface="Arial" pitchFamily="34" charset="0"/>
              </a:rPr>
              <a:t>- Taza con agua</a:t>
            </a:r>
            <a:endParaRPr lang="es-ES" sz="28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253910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44624"/>
            <a:ext cx="8640960" cy="1077218"/>
          </a:xfrm>
          <a:prstGeom prst="rect">
            <a:avLst/>
          </a:prstGeom>
        </p:spPr>
        <p:txBody>
          <a:bodyPr wrap="square">
            <a:spAutoFit/>
          </a:bodyPr>
          <a:lstStyle/>
          <a:p>
            <a:pPr algn="ctr"/>
            <a:r>
              <a:rPr lang="es-ES" sz="3200" dirty="0" smtClean="0">
                <a:solidFill>
                  <a:srgbClr val="FFFF00"/>
                </a:solidFill>
                <a:latin typeface="Arial" pitchFamily="34" charset="0"/>
                <a:cs typeface="Arial" pitchFamily="34" charset="0"/>
              </a:rPr>
              <a:t>Requisitos que deben tener las Placas de Articulación</a:t>
            </a:r>
            <a:endParaRPr lang="es-ES" sz="3200" dirty="0">
              <a:solidFill>
                <a:srgbClr val="FFFF00"/>
              </a:solidFill>
              <a:latin typeface="Arial" pitchFamily="34" charset="0"/>
              <a:cs typeface="Arial" pitchFamily="34" charset="0"/>
            </a:endParaRPr>
          </a:p>
        </p:txBody>
      </p:sp>
      <p:sp>
        <p:nvSpPr>
          <p:cNvPr id="5" name="4 Rectángulo"/>
          <p:cNvSpPr/>
          <p:nvPr/>
        </p:nvSpPr>
        <p:spPr>
          <a:xfrm>
            <a:off x="0" y="1052736"/>
            <a:ext cx="9144000" cy="5632311"/>
          </a:xfrm>
          <a:prstGeom prst="rect">
            <a:avLst/>
          </a:prstGeom>
        </p:spPr>
        <p:txBody>
          <a:bodyPr wrap="square">
            <a:spAutoFit/>
          </a:bodyPr>
          <a:lstStyle/>
          <a:p>
            <a:r>
              <a:rPr lang="es-ES" sz="2400" dirty="0" smtClean="0">
                <a:solidFill>
                  <a:srgbClr val="FFFF00"/>
                </a:solidFill>
                <a:latin typeface="Arial" pitchFamily="34" charset="0"/>
                <a:cs typeface="Arial" pitchFamily="34" charset="0"/>
              </a:rPr>
              <a:t>1.Cubrir toda la zona de soporte y ajustar perfectamente al modelo al igual que en la boca.</a:t>
            </a:r>
          </a:p>
          <a:p>
            <a:endParaRPr lang="es-ES" sz="2400" dirty="0" smtClean="0">
              <a:solidFill>
                <a:srgbClr val="FFFF00"/>
              </a:solidFill>
              <a:latin typeface="Arial" pitchFamily="34" charset="0"/>
              <a:cs typeface="Arial" pitchFamily="34" charset="0"/>
            </a:endParaRPr>
          </a:p>
          <a:p>
            <a:r>
              <a:rPr lang="es-ES" sz="2400" dirty="0" smtClean="0">
                <a:solidFill>
                  <a:srgbClr val="FFFF00"/>
                </a:solidFill>
                <a:latin typeface="Arial" pitchFamily="34" charset="0"/>
                <a:cs typeface="Arial" pitchFamily="34" charset="0"/>
              </a:rPr>
              <a:t>2.Tener la misma extensión y grosor de la base protésica, para apreciar el desplazamiento y modelo de los tejidos, punto capital de la restauración protésica.</a:t>
            </a:r>
          </a:p>
          <a:p>
            <a:endParaRPr lang="es-ES" sz="2400" dirty="0" smtClean="0">
              <a:solidFill>
                <a:srgbClr val="FFFF00"/>
              </a:solidFill>
              <a:latin typeface="Arial" pitchFamily="34" charset="0"/>
              <a:cs typeface="Arial" pitchFamily="34" charset="0"/>
            </a:endParaRPr>
          </a:p>
          <a:p>
            <a:r>
              <a:rPr lang="es-ES" sz="2400" dirty="0" smtClean="0">
                <a:solidFill>
                  <a:srgbClr val="FFFF00"/>
                </a:solidFill>
                <a:latin typeface="Arial" pitchFamily="34" charset="0"/>
                <a:cs typeface="Arial" pitchFamily="34" charset="0"/>
              </a:rPr>
              <a:t>3.Ser resistente para no sufrir deformaciones durante el trabajo, si se deforman falsearían el registro.</a:t>
            </a:r>
          </a:p>
          <a:p>
            <a:endParaRPr lang="es-ES" sz="2400" dirty="0" smtClean="0">
              <a:solidFill>
                <a:srgbClr val="FFFF00"/>
              </a:solidFill>
              <a:latin typeface="Arial" pitchFamily="34" charset="0"/>
              <a:cs typeface="Arial" pitchFamily="34" charset="0"/>
            </a:endParaRPr>
          </a:p>
          <a:p>
            <a:r>
              <a:rPr lang="es-ES" sz="2400" dirty="0" smtClean="0">
                <a:solidFill>
                  <a:srgbClr val="FFFF00"/>
                </a:solidFill>
                <a:latin typeface="Arial" pitchFamily="34" charset="0"/>
                <a:cs typeface="Arial" pitchFamily="34" charset="0"/>
              </a:rPr>
              <a:t>4.Ser rígidas para que no sufran deformaciones elásticas durante los registros ya que al recuperarse falsearían estos. </a:t>
            </a:r>
          </a:p>
          <a:p>
            <a:endParaRPr lang="es-ES" sz="2400" dirty="0" smtClean="0">
              <a:solidFill>
                <a:srgbClr val="FFFF00"/>
              </a:solidFill>
              <a:latin typeface="Arial" pitchFamily="34" charset="0"/>
              <a:cs typeface="Arial" pitchFamily="34" charset="0"/>
            </a:endParaRPr>
          </a:p>
          <a:p>
            <a:r>
              <a:rPr lang="es-ES" sz="2400" dirty="0" smtClean="0">
                <a:solidFill>
                  <a:srgbClr val="FFFF00"/>
                </a:solidFill>
                <a:latin typeface="Arial" pitchFamily="34" charset="0"/>
                <a:cs typeface="Arial" pitchFamily="34" charset="0"/>
              </a:rPr>
              <a:t>5.   No penetrar en los socavados del modelo para separarse de este y volver a él con facilidad y exactitud</a:t>
            </a:r>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458792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188640"/>
            <a:ext cx="8856984" cy="6801862"/>
          </a:xfrm>
          <a:prstGeom prst="rect">
            <a:avLst/>
          </a:prstGeom>
        </p:spPr>
        <p:txBody>
          <a:bodyPr wrap="square">
            <a:spAutoFit/>
          </a:bodyPr>
          <a:lstStyle/>
          <a:p>
            <a:pPr algn="just"/>
            <a:r>
              <a:rPr lang="es-ES" sz="2400" dirty="0" smtClean="0"/>
              <a:t> </a:t>
            </a:r>
            <a:r>
              <a:rPr lang="es-ES" sz="2400" dirty="0" smtClean="0">
                <a:solidFill>
                  <a:srgbClr val="FFFF00"/>
                </a:solidFill>
                <a:latin typeface="Arial" pitchFamily="34" charset="0"/>
                <a:cs typeface="Arial" pitchFamily="34" charset="0"/>
              </a:rPr>
              <a:t>6.Ser fáciles de modificar en la clínica y adaptarlos a las necesidades del caso</a:t>
            </a:r>
          </a:p>
          <a:p>
            <a:pPr algn="just"/>
            <a:r>
              <a:rPr lang="es-ES" sz="2400" dirty="0" smtClean="0">
                <a:solidFill>
                  <a:srgbClr val="FFFF00"/>
                </a:solidFill>
                <a:latin typeface="Arial" pitchFamily="34" charset="0"/>
                <a:cs typeface="Arial" pitchFamily="34" charset="0"/>
              </a:rPr>
              <a:t>a. individual.</a:t>
            </a:r>
          </a:p>
          <a:p>
            <a:pPr algn="just"/>
            <a:r>
              <a:rPr lang="es-ES" sz="2400" dirty="0" smtClean="0">
                <a:solidFill>
                  <a:srgbClr val="FFFF00"/>
                </a:solidFill>
                <a:latin typeface="Arial" pitchFamily="34" charset="0"/>
                <a:cs typeface="Arial" pitchFamily="34" charset="0"/>
              </a:rPr>
              <a:t>b. Ser capaces de servir como base de prueba de los dientes artificiales.</a:t>
            </a:r>
          </a:p>
          <a:p>
            <a:pPr algn="just"/>
            <a:r>
              <a:rPr lang="es-ES" sz="2400" dirty="0" smtClean="0">
                <a:solidFill>
                  <a:srgbClr val="FFFF00"/>
                </a:solidFill>
                <a:latin typeface="Arial" pitchFamily="34" charset="0"/>
                <a:cs typeface="Arial" pitchFamily="34" charset="0"/>
              </a:rPr>
              <a:t>c. Ser insípidos, inodoros y no ser lesivos a los tejidos.</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 7. Ser de fácil construcción y de bajo costo.</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 8.Ser cortados, desgastados, etc., con facilidad sin perder la forma según la necesidad del caso.</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 9.Ser susceptibles de agregar material para adecuar su forma a las necesidades del caso.</a:t>
            </a:r>
          </a:p>
          <a:p>
            <a:pPr algn="just"/>
            <a:r>
              <a:rPr lang="es-ES" sz="2400" dirty="0" smtClean="0">
                <a:solidFill>
                  <a:srgbClr val="FFFF00"/>
                </a:solidFill>
                <a:latin typeface="Arial" pitchFamily="34" charset="0"/>
                <a:cs typeface="Arial" pitchFamily="34" charset="0"/>
              </a:rPr>
              <a:t> </a:t>
            </a:r>
          </a:p>
          <a:p>
            <a:pPr algn="just"/>
            <a:r>
              <a:rPr lang="es-ES" sz="2400" dirty="0" smtClean="0">
                <a:solidFill>
                  <a:srgbClr val="FFFF00"/>
                </a:solidFill>
                <a:latin typeface="Arial" pitchFamily="34" charset="0"/>
                <a:cs typeface="Arial" pitchFamily="34" charset="0"/>
              </a:rPr>
              <a:t>10.Los rodetes de articulación deben ser suficientemente resistentes para conservar su forma adquirida y sostener instrumentos de registros (arco facial, registros gráficos, etc.).</a:t>
            </a:r>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3464338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403648" y="2420888"/>
            <a:ext cx="6797054" cy="707886"/>
          </a:xfrm>
          <a:prstGeom prst="rect">
            <a:avLst/>
          </a:prstGeom>
        </p:spPr>
        <p:txBody>
          <a:bodyPr wrap="none">
            <a:spAutoFit/>
          </a:bodyPr>
          <a:lstStyle/>
          <a:p>
            <a:r>
              <a:rPr lang="es-ES" sz="4000" b="1" dirty="0" smtClean="0">
                <a:solidFill>
                  <a:srgbClr val="FFFF00"/>
                </a:solidFill>
                <a:latin typeface="Arial" pitchFamily="34" charset="0"/>
                <a:cs typeface="Arial" pitchFamily="34" charset="0"/>
              </a:rPr>
              <a:t>Consideraciones técnicas. </a:t>
            </a:r>
            <a:endParaRPr lang="es-ES" sz="4000" b="1"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2416532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27384"/>
            <a:ext cx="9144000" cy="6986528"/>
          </a:xfrm>
          <a:prstGeom prst="rect">
            <a:avLst/>
          </a:prstGeom>
        </p:spPr>
        <p:txBody>
          <a:bodyPr wrap="square">
            <a:spAutoFit/>
          </a:bodyPr>
          <a:lstStyle/>
          <a:p>
            <a:pPr algn="ctr"/>
            <a:r>
              <a:rPr lang="es-ES" sz="3200" b="1" dirty="0" smtClean="0">
                <a:solidFill>
                  <a:srgbClr val="FFFF00"/>
                </a:solidFill>
                <a:latin typeface="Arial" pitchFamily="34" charset="0"/>
                <a:cs typeface="Arial" pitchFamily="34" charset="0"/>
              </a:rPr>
              <a:t>Las dimensiones de la placa de articulación superior serán :</a:t>
            </a:r>
          </a:p>
          <a:p>
            <a:endParaRPr lang="es-ES" sz="2400" dirty="0" smtClean="0">
              <a:solidFill>
                <a:srgbClr val="FFFF00"/>
              </a:solidFill>
              <a:latin typeface="Arial" pitchFamily="34" charset="0"/>
              <a:cs typeface="Arial" pitchFamily="34" charset="0"/>
            </a:endParaRPr>
          </a:p>
          <a:p>
            <a:r>
              <a:rPr lang="es-ES" sz="2400" dirty="0" smtClean="0">
                <a:solidFill>
                  <a:srgbClr val="FFFF00"/>
                </a:solidFill>
                <a:latin typeface="Arial" pitchFamily="34" charset="0"/>
                <a:cs typeface="Arial" pitchFamily="34" charset="0"/>
              </a:rPr>
              <a:t>a) En la región anterior, desde el borde del plano oclusal del rollo al borde de la placa base, junto a la línea media de 20 a 22 </a:t>
            </a:r>
            <a:r>
              <a:rPr lang="es-ES" sz="2400" dirty="0" err="1" smtClean="0">
                <a:solidFill>
                  <a:srgbClr val="FFFF00"/>
                </a:solidFill>
                <a:latin typeface="Arial" pitchFamily="34" charset="0"/>
                <a:cs typeface="Arial" pitchFamily="34" charset="0"/>
              </a:rPr>
              <a:t>mm.</a:t>
            </a:r>
            <a:r>
              <a:rPr lang="es-ES" sz="2400" dirty="0" smtClean="0">
                <a:solidFill>
                  <a:srgbClr val="FFFF00"/>
                </a:solidFill>
                <a:latin typeface="Arial" pitchFamily="34" charset="0"/>
                <a:cs typeface="Arial" pitchFamily="34" charset="0"/>
              </a:rPr>
              <a:t> En la región posterior de 5 a 7 mm, medidos desde el surco </a:t>
            </a:r>
            <a:r>
              <a:rPr lang="es-ES" sz="2400" dirty="0" err="1" smtClean="0">
                <a:solidFill>
                  <a:srgbClr val="FFFF00"/>
                </a:solidFill>
                <a:latin typeface="Arial" pitchFamily="34" charset="0"/>
                <a:cs typeface="Arial" pitchFamily="34" charset="0"/>
              </a:rPr>
              <a:t>hamular</a:t>
            </a:r>
            <a:r>
              <a:rPr lang="es-ES" sz="2400" dirty="0" smtClean="0">
                <a:solidFill>
                  <a:srgbClr val="FFFF00"/>
                </a:solidFill>
                <a:latin typeface="Arial" pitchFamily="34" charset="0"/>
                <a:cs typeface="Arial" pitchFamily="34" charset="0"/>
              </a:rPr>
              <a:t> hasta el plano oclusal del rollo, que en el sentido anteroposterior, deberá extenderse hasta la mitad aproximadamente de la tuberosidad.</a:t>
            </a:r>
          </a:p>
          <a:p>
            <a:endParaRPr lang="es-ES" sz="2400" dirty="0" smtClean="0">
              <a:solidFill>
                <a:srgbClr val="FFFF00"/>
              </a:solidFill>
              <a:latin typeface="Arial" pitchFamily="34" charset="0"/>
              <a:cs typeface="Arial" pitchFamily="34" charset="0"/>
            </a:endParaRPr>
          </a:p>
          <a:p>
            <a:r>
              <a:rPr lang="es-ES" sz="2400" dirty="0" smtClean="0">
                <a:solidFill>
                  <a:srgbClr val="FFFF00"/>
                </a:solidFill>
                <a:latin typeface="Arial" pitchFamily="34" charset="0"/>
                <a:cs typeface="Arial" pitchFamily="34" charset="0"/>
              </a:rPr>
              <a:t>b) El contorno vestibular anterior del rollo superior debe tener una inclinación de 75 grados  aproximadamente, con respecto al plano oclusal del mismo.</a:t>
            </a:r>
          </a:p>
          <a:p>
            <a:endParaRPr lang="es-ES" sz="2400" dirty="0" smtClean="0">
              <a:solidFill>
                <a:srgbClr val="FFFF00"/>
              </a:solidFill>
              <a:latin typeface="Arial" pitchFamily="34" charset="0"/>
              <a:cs typeface="Arial" pitchFamily="34" charset="0"/>
            </a:endParaRPr>
          </a:p>
          <a:p>
            <a:r>
              <a:rPr lang="es-ES" sz="2400" dirty="0" smtClean="0">
                <a:solidFill>
                  <a:srgbClr val="FFFF00"/>
                </a:solidFill>
                <a:latin typeface="Arial" pitchFamily="34" charset="0"/>
                <a:cs typeface="Arial" pitchFamily="34" charset="0"/>
              </a:rPr>
              <a:t>c) El limite posterior estará determinado por una línea que se extiende desde un surco </a:t>
            </a:r>
            <a:r>
              <a:rPr lang="es-ES" sz="2400" dirty="0" err="1" smtClean="0">
                <a:solidFill>
                  <a:srgbClr val="FFFF00"/>
                </a:solidFill>
                <a:latin typeface="Arial" pitchFamily="34" charset="0"/>
                <a:cs typeface="Arial" pitchFamily="34" charset="0"/>
              </a:rPr>
              <a:t>hamular</a:t>
            </a:r>
            <a:r>
              <a:rPr lang="es-ES" sz="2400" dirty="0" smtClean="0">
                <a:solidFill>
                  <a:srgbClr val="FFFF00"/>
                </a:solidFill>
                <a:latin typeface="Arial" pitchFamily="34" charset="0"/>
                <a:cs typeface="Arial" pitchFamily="34" charset="0"/>
              </a:rPr>
              <a:t> a otro, pasando por detrás de las </a:t>
            </a:r>
            <a:r>
              <a:rPr lang="es-ES" sz="2400" dirty="0" err="1" smtClean="0">
                <a:solidFill>
                  <a:srgbClr val="FFFF00"/>
                </a:solidFill>
                <a:latin typeface="Arial" pitchFamily="34" charset="0"/>
                <a:cs typeface="Arial" pitchFamily="34" charset="0"/>
              </a:rPr>
              <a:t>foveolas</a:t>
            </a:r>
            <a:r>
              <a:rPr lang="es-ES" sz="2400" dirty="0" smtClean="0">
                <a:solidFill>
                  <a:srgbClr val="FFFF00"/>
                </a:solidFill>
                <a:latin typeface="Arial" pitchFamily="34" charset="0"/>
                <a:cs typeface="Arial" pitchFamily="34" charset="0"/>
              </a:rPr>
              <a:t> palatinas, a unos 2 mm de distancia de estas.</a:t>
            </a:r>
          </a:p>
          <a:p>
            <a:endParaRPr lang="es-ES" sz="2400" dirty="0"/>
          </a:p>
        </p:txBody>
      </p:sp>
    </p:spTree>
    <p:extLst>
      <p:ext uri="{BB962C8B-B14F-4D97-AF65-F5344CB8AC3E}">
        <p14:creationId xmlns:p14="http://schemas.microsoft.com/office/powerpoint/2010/main" val="2288954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116632"/>
            <a:ext cx="8856984" cy="6678751"/>
          </a:xfrm>
          <a:prstGeom prst="rect">
            <a:avLst/>
          </a:prstGeom>
        </p:spPr>
        <p:txBody>
          <a:bodyPr wrap="square">
            <a:spAutoFit/>
          </a:bodyPr>
          <a:lstStyle/>
          <a:p>
            <a:pPr algn="ctr"/>
            <a:r>
              <a:rPr lang="es-ES" sz="3200" b="1" dirty="0" smtClean="0">
                <a:solidFill>
                  <a:srgbClr val="FFFF00"/>
                </a:solidFill>
                <a:latin typeface="Arial" pitchFamily="34" charset="0"/>
                <a:cs typeface="Arial" pitchFamily="34" charset="0"/>
              </a:rPr>
              <a:t>Las dimensiones de la placa de articulación inferior serán :</a:t>
            </a:r>
          </a:p>
          <a:p>
            <a:endParaRPr lang="es-ES" sz="2800" dirty="0" smtClean="0">
              <a:latin typeface="Arial" pitchFamily="34" charset="0"/>
              <a:cs typeface="Arial" pitchFamily="34" charset="0"/>
            </a:endParaRPr>
          </a:p>
          <a:p>
            <a:r>
              <a:rPr lang="es-ES" sz="2800" dirty="0" smtClean="0">
                <a:solidFill>
                  <a:srgbClr val="FFFF00"/>
                </a:solidFill>
                <a:latin typeface="Arial" pitchFamily="34" charset="0"/>
                <a:cs typeface="Arial" pitchFamily="34" charset="0"/>
              </a:rPr>
              <a:t>a) En la región anterior de 18 a 20 mm a partir del borde oclusal del rollo hasta el borde de la placa al lado de la línea media. En la región posterior terminara a nivel de la mitad de la papila.</a:t>
            </a:r>
          </a:p>
          <a:p>
            <a:endParaRPr lang="es-ES" sz="2800" dirty="0" smtClean="0">
              <a:solidFill>
                <a:srgbClr val="FFFF00"/>
              </a:solidFill>
              <a:latin typeface="Arial" pitchFamily="34" charset="0"/>
              <a:cs typeface="Arial" pitchFamily="34" charset="0"/>
            </a:endParaRPr>
          </a:p>
          <a:p>
            <a:r>
              <a:rPr lang="es-ES" sz="2800" dirty="0" smtClean="0">
                <a:solidFill>
                  <a:srgbClr val="FFFF00"/>
                </a:solidFill>
                <a:latin typeface="Arial" pitchFamily="34" charset="0"/>
                <a:cs typeface="Arial" pitchFamily="34" charset="0"/>
              </a:rPr>
              <a:t>b) En el límite posterior deberá incluir ambas papilas piriformes.</a:t>
            </a:r>
          </a:p>
          <a:p>
            <a:endParaRPr lang="es-ES" sz="2800" dirty="0">
              <a:solidFill>
                <a:srgbClr val="FFFF00"/>
              </a:solidFill>
              <a:latin typeface="Arial" pitchFamily="34" charset="0"/>
              <a:cs typeface="Arial" pitchFamily="34" charset="0"/>
            </a:endParaRPr>
          </a:p>
          <a:p>
            <a:endParaRPr lang="es-ES" sz="2800" dirty="0" smtClean="0">
              <a:solidFill>
                <a:srgbClr val="FFFF00"/>
              </a:solidFill>
              <a:latin typeface="Arial" pitchFamily="34" charset="0"/>
              <a:cs typeface="Arial" pitchFamily="34" charset="0"/>
            </a:endParaRPr>
          </a:p>
          <a:p>
            <a:r>
              <a:rPr lang="es-ES" sz="2800" dirty="0" smtClean="0">
                <a:solidFill>
                  <a:srgbClr val="FFFF00"/>
                </a:solidFill>
                <a:latin typeface="Arial" pitchFamily="34" charset="0"/>
                <a:cs typeface="Arial" pitchFamily="34" charset="0"/>
              </a:rPr>
              <a:t>El conjunto de ambas placas de articulación afrontadas por sus caras oclusales no debe exceder de los 40 mm en su sector anterior</a:t>
            </a:r>
            <a:r>
              <a:rPr lang="es-ES" sz="2800" dirty="0" smtClean="0">
                <a:latin typeface="Arial" pitchFamily="34" charset="0"/>
                <a:cs typeface="Arial" pitchFamily="34" charset="0"/>
              </a:rPr>
              <a:t>.</a:t>
            </a:r>
            <a:endParaRPr lang="es-ES" sz="2800" dirty="0">
              <a:latin typeface="Arial" pitchFamily="34" charset="0"/>
              <a:cs typeface="Arial" pitchFamily="34" charset="0"/>
            </a:endParaRPr>
          </a:p>
        </p:txBody>
      </p:sp>
    </p:spTree>
    <p:extLst>
      <p:ext uri="{BB962C8B-B14F-4D97-AF65-F5344CB8AC3E}">
        <p14:creationId xmlns:p14="http://schemas.microsoft.com/office/powerpoint/2010/main" val="2631330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844447" y="332656"/>
            <a:ext cx="3455113"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Bibliografía</a:t>
            </a:r>
            <a:endParaRPr lang="es-E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4 Rectángulo"/>
          <p:cNvSpPr/>
          <p:nvPr/>
        </p:nvSpPr>
        <p:spPr>
          <a:xfrm>
            <a:off x="179512" y="1443841"/>
            <a:ext cx="8856984" cy="4524315"/>
          </a:xfrm>
          <a:prstGeom prst="rect">
            <a:avLst/>
          </a:prstGeom>
        </p:spPr>
        <p:txBody>
          <a:bodyPr wrap="square">
            <a:spAutoFit/>
          </a:bodyPr>
          <a:lstStyle/>
          <a:p>
            <a:r>
              <a:rPr lang="es-ES" sz="2400" dirty="0" smtClean="0">
                <a:solidFill>
                  <a:srgbClr val="FFFF00"/>
                </a:solidFill>
                <a:latin typeface="Arial" pitchFamily="34" charset="0"/>
                <a:cs typeface="Arial" pitchFamily="34" charset="0"/>
              </a:rPr>
              <a:t>Texto para la formación de técnicos en Prótesis Dental  1er año </a:t>
            </a:r>
          </a:p>
          <a:p>
            <a:endParaRPr lang="es-ES" sz="2400" dirty="0" smtClean="0">
              <a:solidFill>
                <a:srgbClr val="FFFF00"/>
              </a:solidFill>
              <a:latin typeface="Arial" pitchFamily="34" charset="0"/>
              <a:cs typeface="Arial" pitchFamily="34" charset="0"/>
            </a:endParaRPr>
          </a:p>
          <a:p>
            <a:r>
              <a:rPr lang="es-ES" sz="2400" dirty="0" err="1" smtClean="0">
                <a:solidFill>
                  <a:srgbClr val="FFFF00"/>
                </a:solidFill>
                <a:latin typeface="Arial" pitchFamily="34" charset="0"/>
                <a:cs typeface="Arial" pitchFamily="34" charset="0"/>
              </a:rPr>
              <a:t>O,Brein</a:t>
            </a:r>
            <a:r>
              <a:rPr lang="es-ES" sz="2400" dirty="0" smtClean="0">
                <a:solidFill>
                  <a:srgbClr val="FFFF00"/>
                </a:solidFill>
                <a:latin typeface="Arial" pitchFamily="34" charset="0"/>
                <a:cs typeface="Arial" pitchFamily="34" charset="0"/>
              </a:rPr>
              <a:t> .</a:t>
            </a:r>
            <a:r>
              <a:rPr lang="es-ES" sz="2400" dirty="0" err="1" smtClean="0">
                <a:solidFill>
                  <a:srgbClr val="FFFF00"/>
                </a:solidFill>
                <a:latin typeface="Arial" pitchFamily="34" charset="0"/>
                <a:cs typeface="Arial" pitchFamily="34" charset="0"/>
              </a:rPr>
              <a:t>w.I.Materiales</a:t>
            </a:r>
            <a:r>
              <a:rPr lang="es-ES" sz="2400" dirty="0" smtClean="0">
                <a:solidFill>
                  <a:srgbClr val="FFFF00"/>
                </a:solidFill>
                <a:latin typeface="Arial" pitchFamily="34" charset="0"/>
                <a:cs typeface="Arial" pitchFamily="34" charset="0"/>
              </a:rPr>
              <a:t> y su selección .editorial Pueblo y Educación 1984. </a:t>
            </a:r>
          </a:p>
          <a:p>
            <a:endParaRPr lang="es-ES" sz="2400" dirty="0" smtClean="0">
              <a:solidFill>
                <a:srgbClr val="FFFF00"/>
              </a:solidFill>
              <a:latin typeface="Arial" pitchFamily="34" charset="0"/>
              <a:cs typeface="Arial" pitchFamily="34" charset="0"/>
            </a:endParaRPr>
          </a:p>
          <a:p>
            <a:r>
              <a:rPr lang="es-ES" sz="2400" dirty="0" err="1" smtClean="0">
                <a:solidFill>
                  <a:srgbClr val="FFFF00"/>
                </a:solidFill>
                <a:latin typeface="Arial" pitchFamily="34" charset="0"/>
                <a:cs typeface="Arial" pitchFamily="34" charset="0"/>
              </a:rPr>
              <a:t>Saizar</a:t>
            </a:r>
            <a:r>
              <a:rPr lang="es-ES" sz="2400" dirty="0" smtClean="0">
                <a:solidFill>
                  <a:srgbClr val="FFFF00"/>
                </a:solidFill>
                <a:latin typeface="Arial" pitchFamily="34" charset="0"/>
                <a:cs typeface="Arial" pitchFamily="34" charset="0"/>
              </a:rPr>
              <a:t> P .Prótesis a Placa. Edición Ciencia y Técnica .1970.</a:t>
            </a:r>
          </a:p>
          <a:p>
            <a:endParaRPr lang="es-ES" sz="2400" dirty="0" smtClean="0">
              <a:solidFill>
                <a:srgbClr val="FFFF00"/>
              </a:solidFill>
              <a:latin typeface="Arial" pitchFamily="34" charset="0"/>
              <a:cs typeface="Arial" pitchFamily="34" charset="0"/>
            </a:endParaRPr>
          </a:p>
          <a:p>
            <a:r>
              <a:rPr lang="es-ES" sz="2400" dirty="0" err="1" smtClean="0">
                <a:solidFill>
                  <a:srgbClr val="FFFF00"/>
                </a:solidFill>
                <a:latin typeface="Arial" pitchFamily="34" charset="0"/>
                <a:cs typeface="Arial" pitchFamily="34" charset="0"/>
              </a:rPr>
              <a:t>Aldanza</a:t>
            </a:r>
            <a:r>
              <a:rPr lang="es-ES" sz="2400" dirty="0" smtClean="0">
                <a:solidFill>
                  <a:srgbClr val="FFFF00"/>
                </a:solidFill>
                <a:latin typeface="Arial" pitchFamily="34" charset="0"/>
                <a:cs typeface="Arial" pitchFamily="34" charset="0"/>
              </a:rPr>
              <a:t> Zulueta P. Materiales Dentales. Editorial Pueblo y Educación .1988.</a:t>
            </a:r>
          </a:p>
          <a:p>
            <a:endParaRPr lang="es-ES" sz="2400" dirty="0" smtClean="0">
              <a:solidFill>
                <a:srgbClr val="FFFF00"/>
              </a:solidFill>
              <a:latin typeface="Arial" pitchFamily="34" charset="0"/>
              <a:cs typeface="Arial" pitchFamily="34" charset="0"/>
            </a:endParaRPr>
          </a:p>
          <a:p>
            <a:r>
              <a:rPr lang="es-ES" sz="2400" dirty="0" smtClean="0">
                <a:solidFill>
                  <a:srgbClr val="FFFF00"/>
                </a:solidFill>
                <a:latin typeface="Arial" pitchFamily="34" charset="0"/>
                <a:cs typeface="Arial" pitchFamily="34" charset="0"/>
              </a:rPr>
              <a:t>Manual de procedimientos para  los Laboratorios de Prótesis Dental,.</a:t>
            </a:r>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911775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123728" y="2420888"/>
            <a:ext cx="4572000" cy="1231106"/>
          </a:xfrm>
          <a:prstGeom prst="rect">
            <a:avLst/>
          </a:prstGeom>
        </p:spPr>
        <p:txBody>
          <a:bodyPr>
            <a:spAutoFit/>
          </a:bodyPr>
          <a:lstStyle/>
          <a:p>
            <a:pPr algn="ctr"/>
            <a:endParaRPr lang="es-ES" dirty="0" smtClean="0"/>
          </a:p>
          <a:p>
            <a:pPr algn="ctr"/>
            <a:r>
              <a:rPr lang="es-ES" sz="2800" b="1" dirty="0" smtClean="0">
                <a:solidFill>
                  <a:srgbClr val="FFFF00"/>
                </a:solidFill>
                <a:latin typeface="Arial" pitchFamily="34" charset="0"/>
                <a:cs typeface="Arial" pitchFamily="34" charset="0"/>
              </a:rPr>
              <a:t> Tema 11 </a:t>
            </a:r>
          </a:p>
          <a:p>
            <a:pPr algn="ctr"/>
            <a:r>
              <a:rPr lang="es-ES" sz="2800" b="1" dirty="0" smtClean="0">
                <a:solidFill>
                  <a:srgbClr val="FFFF00"/>
                </a:solidFill>
                <a:latin typeface="Arial" pitchFamily="34" charset="0"/>
                <a:cs typeface="Arial" pitchFamily="34" charset="0"/>
              </a:rPr>
              <a:t>Placas de Articulación.</a:t>
            </a:r>
            <a:endParaRPr lang="es-ES" sz="2800" b="1"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29684850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393297" y="561454"/>
            <a:ext cx="4357411"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Próxima Clase </a:t>
            </a:r>
            <a:endParaRPr lang="es-E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4 Rectángulo"/>
          <p:cNvSpPr/>
          <p:nvPr/>
        </p:nvSpPr>
        <p:spPr>
          <a:xfrm>
            <a:off x="2817276" y="2852936"/>
            <a:ext cx="3270960" cy="1200329"/>
          </a:xfrm>
          <a:prstGeom prst="rect">
            <a:avLst/>
          </a:prstGeom>
        </p:spPr>
        <p:txBody>
          <a:bodyPr wrap="none">
            <a:spAutoFit/>
          </a:bodyPr>
          <a:lstStyle/>
          <a:p>
            <a:pPr algn="ctr"/>
            <a:r>
              <a:rPr lang="es-ES" sz="3600" b="1" dirty="0" smtClean="0">
                <a:solidFill>
                  <a:srgbClr val="FFFF00"/>
                </a:solidFill>
                <a:latin typeface="Arial" pitchFamily="34" charset="0"/>
                <a:cs typeface="Arial" pitchFamily="34" charset="0"/>
              </a:rPr>
              <a:t>Tema 12  </a:t>
            </a:r>
          </a:p>
          <a:p>
            <a:pPr algn="ctr"/>
            <a:r>
              <a:rPr lang="es-ES" sz="3600" b="1" dirty="0" smtClean="0">
                <a:solidFill>
                  <a:srgbClr val="FFFF00"/>
                </a:solidFill>
                <a:latin typeface="Arial" pitchFamily="34" charset="0"/>
                <a:cs typeface="Arial" pitchFamily="34" charset="0"/>
              </a:rPr>
              <a:t> Articuladores</a:t>
            </a:r>
            <a:endParaRPr lang="es-ES" sz="3600" b="1"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638698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620688"/>
            <a:ext cx="2364750" cy="646331"/>
          </a:xfrm>
          <a:prstGeom prst="rect">
            <a:avLst/>
          </a:prstGeom>
        </p:spPr>
        <p:txBody>
          <a:bodyPr wrap="none">
            <a:spAutoFit/>
          </a:bodyPr>
          <a:lstStyle/>
          <a:p>
            <a:r>
              <a:rPr lang="es-ES" sz="3600" b="1" dirty="0" smtClean="0">
                <a:solidFill>
                  <a:srgbClr val="FFFF00"/>
                </a:solidFill>
                <a:latin typeface="Arial" pitchFamily="34" charset="0"/>
                <a:cs typeface="Arial" pitchFamily="34" charset="0"/>
              </a:rPr>
              <a:t>SUMARIO</a:t>
            </a:r>
            <a:endParaRPr lang="es-ES" sz="3600" b="1" dirty="0">
              <a:solidFill>
                <a:srgbClr val="FFFF00"/>
              </a:solidFill>
              <a:latin typeface="Arial" pitchFamily="34" charset="0"/>
              <a:cs typeface="Arial" pitchFamily="34" charset="0"/>
            </a:endParaRPr>
          </a:p>
        </p:txBody>
      </p:sp>
      <p:sp>
        <p:nvSpPr>
          <p:cNvPr id="5" name="4 Rectángulo"/>
          <p:cNvSpPr/>
          <p:nvPr/>
        </p:nvSpPr>
        <p:spPr>
          <a:xfrm>
            <a:off x="179512" y="1578272"/>
            <a:ext cx="8784976" cy="4154984"/>
          </a:xfrm>
          <a:prstGeom prst="rect">
            <a:avLst/>
          </a:prstGeom>
        </p:spPr>
        <p:txBody>
          <a:bodyPr wrap="square">
            <a:spAutoFit/>
          </a:bodyPr>
          <a:lstStyle/>
          <a:p>
            <a:pPr algn="just"/>
            <a:r>
              <a:rPr lang="es-ES" sz="2400" dirty="0" smtClean="0">
                <a:solidFill>
                  <a:srgbClr val="FFFF00"/>
                </a:solidFill>
                <a:latin typeface="Arial" pitchFamily="34" charset="0"/>
                <a:cs typeface="Arial" pitchFamily="34" charset="0"/>
              </a:rPr>
              <a:t>1.1- Relación cráneo-mandibular. Definición. Clasificación. Fundamento. Líneas de referencias en los rodetes. Placa de articulación. Definición. Objetivos. Elementos que forman la placa de articulación. Materiales e instrumentos a utilizar. </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1.2- Construcción de las bases. Consideraciones técnicas. Rodetes de articulación. Consideraciones técnicas. Objetivos clínicos y técnicos que aportan las placas de articulación. Importancia de los objetivos técnicos en función de los objetivos clínicos.</a:t>
            </a:r>
          </a:p>
          <a:p>
            <a:pPr algn="just"/>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2653496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199613" y="692696"/>
            <a:ext cx="6252033" cy="523220"/>
          </a:xfrm>
          <a:prstGeom prst="rect">
            <a:avLst/>
          </a:prstGeom>
        </p:spPr>
        <p:txBody>
          <a:bodyPr wrap="none">
            <a:spAutoFit/>
          </a:bodyPr>
          <a:lstStyle/>
          <a:p>
            <a:pPr algn="ctr"/>
            <a:r>
              <a:rPr lang="es-ES" sz="2800" b="1" dirty="0" smtClean="0">
                <a:solidFill>
                  <a:srgbClr val="FFFF00"/>
                </a:solidFill>
                <a:latin typeface="Arial" pitchFamily="34" charset="0"/>
                <a:cs typeface="Arial" pitchFamily="34" charset="0"/>
              </a:rPr>
              <a:t>RELACIÓN CRÁNEO MANDIBULAR</a:t>
            </a:r>
            <a:endParaRPr lang="es-ES" sz="2800" b="1" dirty="0">
              <a:solidFill>
                <a:srgbClr val="FFFF00"/>
              </a:solidFill>
              <a:latin typeface="Arial" pitchFamily="34" charset="0"/>
              <a:cs typeface="Arial" pitchFamily="34" charset="0"/>
            </a:endParaRPr>
          </a:p>
        </p:txBody>
      </p:sp>
      <p:sp>
        <p:nvSpPr>
          <p:cNvPr id="5" name="4 Rectángulo"/>
          <p:cNvSpPr/>
          <p:nvPr/>
        </p:nvSpPr>
        <p:spPr>
          <a:xfrm>
            <a:off x="107504" y="2551837"/>
            <a:ext cx="8856984" cy="2246769"/>
          </a:xfrm>
          <a:prstGeom prst="rect">
            <a:avLst/>
          </a:prstGeom>
        </p:spPr>
        <p:txBody>
          <a:bodyPr wrap="square">
            <a:spAutoFit/>
          </a:bodyPr>
          <a:lstStyle/>
          <a:p>
            <a:pPr algn="just"/>
            <a:r>
              <a:rPr lang="es-ES" sz="2800" dirty="0" smtClean="0">
                <a:solidFill>
                  <a:srgbClr val="FFFF00"/>
                </a:solidFill>
                <a:latin typeface="Arial" pitchFamily="34" charset="0"/>
                <a:cs typeface="Arial" pitchFamily="34" charset="0"/>
              </a:rPr>
              <a:t>Constituye un registro variado de técnicas y maniobras destinadas a relacionar y posicionar la mandíbula con respecto al macizo cráneo facial en los tres planos del espacio y así emprender la rehabilitación protésica fuera de la boca.</a:t>
            </a:r>
            <a:endParaRPr lang="es-ES" sz="28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3138282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83568" y="188640"/>
            <a:ext cx="7875874" cy="523220"/>
          </a:xfrm>
          <a:prstGeom prst="rect">
            <a:avLst/>
          </a:prstGeom>
        </p:spPr>
        <p:txBody>
          <a:bodyPr wrap="none">
            <a:spAutoFit/>
          </a:bodyPr>
          <a:lstStyle/>
          <a:p>
            <a:r>
              <a:rPr lang="es-ES" sz="2800" b="1" dirty="0" smtClean="0">
                <a:solidFill>
                  <a:srgbClr val="FFFF00"/>
                </a:solidFill>
                <a:latin typeface="Arial" pitchFamily="34" charset="0"/>
                <a:cs typeface="Arial" pitchFamily="34" charset="0"/>
              </a:rPr>
              <a:t>Según la forma de obtención se clasifican en</a:t>
            </a:r>
            <a:endParaRPr lang="es-ES" sz="2800" b="1" dirty="0">
              <a:solidFill>
                <a:srgbClr val="FFFF00"/>
              </a:solidFill>
              <a:latin typeface="Arial" pitchFamily="34" charset="0"/>
              <a:cs typeface="Arial" pitchFamily="34" charset="0"/>
            </a:endParaRPr>
          </a:p>
        </p:txBody>
      </p:sp>
      <p:sp>
        <p:nvSpPr>
          <p:cNvPr id="5" name="4 Rectángulo"/>
          <p:cNvSpPr/>
          <p:nvPr/>
        </p:nvSpPr>
        <p:spPr>
          <a:xfrm>
            <a:off x="107504" y="1412776"/>
            <a:ext cx="8928992" cy="4401205"/>
          </a:xfrm>
          <a:prstGeom prst="rect">
            <a:avLst/>
          </a:prstGeom>
        </p:spPr>
        <p:txBody>
          <a:bodyPr wrap="square">
            <a:spAutoFit/>
          </a:bodyPr>
          <a:lstStyle/>
          <a:p>
            <a:r>
              <a:rPr lang="es-ES" sz="2800" dirty="0" smtClean="0">
                <a:solidFill>
                  <a:srgbClr val="FFFF00"/>
                </a:solidFill>
                <a:latin typeface="Arial" pitchFamily="34" charset="0"/>
                <a:cs typeface="Arial" pitchFamily="34" charset="0"/>
              </a:rPr>
              <a:t>Registros Plásticos: Relación cráneo mandibular tradicional: se realiza a través del reblandecimiento de la cera en las caras oclusales de los rollos de articulación.</a:t>
            </a:r>
          </a:p>
          <a:p>
            <a:endParaRPr lang="es-ES" sz="2800" dirty="0" smtClean="0">
              <a:solidFill>
                <a:srgbClr val="FFFF00"/>
              </a:solidFill>
              <a:latin typeface="Arial" pitchFamily="34" charset="0"/>
              <a:cs typeface="Arial" pitchFamily="34" charset="0"/>
            </a:endParaRPr>
          </a:p>
          <a:p>
            <a:endParaRPr lang="es-ES" sz="2800" dirty="0" smtClean="0">
              <a:solidFill>
                <a:srgbClr val="FFFF00"/>
              </a:solidFill>
              <a:latin typeface="Arial" pitchFamily="34" charset="0"/>
              <a:cs typeface="Arial" pitchFamily="34" charset="0"/>
            </a:endParaRPr>
          </a:p>
          <a:p>
            <a:r>
              <a:rPr lang="es-ES" sz="2800" dirty="0" smtClean="0">
                <a:solidFill>
                  <a:srgbClr val="FFFF00"/>
                </a:solidFill>
                <a:latin typeface="Arial" pitchFamily="34" charset="0"/>
                <a:cs typeface="Arial" pitchFamily="34" charset="0"/>
              </a:rPr>
              <a:t>Registros Gráficos: (</a:t>
            </a:r>
            <a:r>
              <a:rPr lang="es-ES" sz="2800" dirty="0" err="1" smtClean="0">
                <a:solidFill>
                  <a:srgbClr val="FFFF00"/>
                </a:solidFill>
                <a:latin typeface="Arial" pitchFamily="34" charset="0"/>
                <a:cs typeface="Arial" pitchFamily="34" charset="0"/>
              </a:rPr>
              <a:t>Intraoral</a:t>
            </a:r>
            <a:r>
              <a:rPr lang="es-ES" sz="2800" dirty="0" smtClean="0">
                <a:solidFill>
                  <a:srgbClr val="FFFF00"/>
                </a:solidFill>
                <a:latin typeface="Arial" pitchFamily="34" charset="0"/>
                <a:cs typeface="Arial" pitchFamily="34" charset="0"/>
              </a:rPr>
              <a:t>, </a:t>
            </a:r>
            <a:r>
              <a:rPr lang="es-ES" sz="2800" dirty="0" err="1" smtClean="0">
                <a:solidFill>
                  <a:srgbClr val="FFFF00"/>
                </a:solidFill>
                <a:latin typeface="Arial" pitchFamily="34" charset="0"/>
                <a:cs typeface="Arial" pitchFamily="34" charset="0"/>
              </a:rPr>
              <a:t>Extraoral</a:t>
            </a:r>
            <a:r>
              <a:rPr lang="es-ES" sz="2800" dirty="0" smtClean="0">
                <a:solidFill>
                  <a:srgbClr val="FFFF00"/>
                </a:solidFill>
                <a:latin typeface="Arial" pitchFamily="34" charset="0"/>
                <a:cs typeface="Arial" pitchFamily="34" charset="0"/>
              </a:rPr>
              <a:t>, </a:t>
            </a:r>
            <a:r>
              <a:rPr lang="es-ES" sz="2800" dirty="0" err="1" smtClean="0">
                <a:solidFill>
                  <a:srgbClr val="FFFF00"/>
                </a:solidFill>
                <a:latin typeface="Arial" pitchFamily="34" charset="0"/>
                <a:cs typeface="Arial" pitchFamily="34" charset="0"/>
              </a:rPr>
              <a:t>Intraextraoral</a:t>
            </a:r>
            <a:r>
              <a:rPr lang="es-ES" sz="2800" dirty="0" smtClean="0">
                <a:solidFill>
                  <a:srgbClr val="FFFF00"/>
                </a:solidFill>
                <a:latin typeface="Arial" pitchFamily="34" charset="0"/>
                <a:cs typeface="Arial" pitchFamily="34" charset="0"/>
              </a:rPr>
              <a:t>):método científico más exacto que se realiza con aditamentos confeccionados al efecto( placa de articulación para registro gráfico)</a:t>
            </a:r>
            <a:endParaRPr lang="es-ES" sz="28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4135289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44624"/>
            <a:ext cx="8856984" cy="1384995"/>
          </a:xfrm>
          <a:prstGeom prst="rect">
            <a:avLst/>
          </a:prstGeom>
        </p:spPr>
        <p:txBody>
          <a:bodyPr wrap="square">
            <a:spAutoFit/>
          </a:bodyPr>
          <a:lstStyle/>
          <a:p>
            <a:pPr algn="ctr"/>
            <a:r>
              <a:rPr lang="es-ES" sz="2800" b="1" dirty="0" smtClean="0">
                <a:solidFill>
                  <a:srgbClr val="FFFF00"/>
                </a:solidFill>
                <a:latin typeface="Arial" pitchFamily="34" charset="0"/>
                <a:cs typeface="Arial" pitchFamily="34" charset="0"/>
              </a:rPr>
              <a:t>FUNDAMENTOS U OBJETIVOS DE LA RELACIÓN CRÁNEO MANDIBULAR</a:t>
            </a:r>
          </a:p>
          <a:p>
            <a:endParaRPr lang="es-ES" sz="2800" b="1" dirty="0">
              <a:solidFill>
                <a:srgbClr val="FFFF00"/>
              </a:solidFill>
              <a:latin typeface="Arial" pitchFamily="34" charset="0"/>
              <a:cs typeface="Arial" pitchFamily="34" charset="0"/>
            </a:endParaRPr>
          </a:p>
        </p:txBody>
      </p:sp>
      <p:sp>
        <p:nvSpPr>
          <p:cNvPr id="5" name="4 Rectángulo"/>
          <p:cNvSpPr/>
          <p:nvPr/>
        </p:nvSpPr>
        <p:spPr>
          <a:xfrm>
            <a:off x="107504" y="1258882"/>
            <a:ext cx="8856984" cy="5632311"/>
          </a:xfrm>
          <a:prstGeom prst="rect">
            <a:avLst/>
          </a:prstGeom>
        </p:spPr>
        <p:txBody>
          <a:bodyPr wrap="square">
            <a:spAutoFit/>
          </a:bodyPr>
          <a:lstStyle/>
          <a:p>
            <a:pPr algn="just"/>
            <a:r>
              <a:rPr lang="es-ES" sz="2400" dirty="0" smtClean="0">
                <a:solidFill>
                  <a:srgbClr val="FFFF00"/>
                </a:solidFill>
                <a:latin typeface="Arial" pitchFamily="34" charset="0"/>
                <a:cs typeface="Arial" pitchFamily="34" charset="0"/>
              </a:rPr>
              <a:t>1. Trasladar a un articulador </a:t>
            </a:r>
            <a:r>
              <a:rPr lang="es-ES" sz="2400" dirty="0" err="1" smtClean="0">
                <a:solidFill>
                  <a:srgbClr val="FFFF00"/>
                </a:solidFill>
                <a:latin typeface="Arial" pitchFamily="34" charset="0"/>
                <a:cs typeface="Arial" pitchFamily="34" charset="0"/>
              </a:rPr>
              <a:t>semiajustable</a:t>
            </a:r>
            <a:r>
              <a:rPr lang="es-ES" sz="2400" dirty="0" smtClean="0">
                <a:solidFill>
                  <a:srgbClr val="FFFF00"/>
                </a:solidFill>
                <a:latin typeface="Arial" pitchFamily="34" charset="0"/>
                <a:cs typeface="Arial" pitchFamily="34" charset="0"/>
              </a:rPr>
              <a:t> la relación obtenida y poder reproducir los movimientos y posiciones mandibulares. </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2. Lograr restauración   protésica estética y funcional de los arcos dentarios, para ser revisada desde el articulador a la boca y vuelto de nuevo al articulador.</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3. Restaurar las funciones afectadas por la pérdida de los dientes: la masticación, la fonética y la estética.</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4. Determinar una altura morfológica en relación céntrica.</a:t>
            </a:r>
          </a:p>
          <a:p>
            <a:pPr algn="just"/>
            <a:endParaRPr lang="es-ES" sz="2400" dirty="0" smtClean="0">
              <a:solidFill>
                <a:srgbClr val="FFFF00"/>
              </a:solidFill>
              <a:latin typeface="Arial" pitchFamily="34" charset="0"/>
              <a:cs typeface="Arial" pitchFamily="34" charset="0"/>
            </a:endParaRPr>
          </a:p>
          <a:p>
            <a:pPr algn="just"/>
            <a:r>
              <a:rPr lang="es-ES" sz="2400" dirty="0" smtClean="0">
                <a:solidFill>
                  <a:srgbClr val="FFFF00"/>
                </a:solidFill>
                <a:latin typeface="Arial" pitchFamily="34" charset="0"/>
                <a:cs typeface="Arial" pitchFamily="34" charset="0"/>
              </a:rPr>
              <a:t>5. Lograr buenos indicadores para la posición de los dientes artificiales en lo que se   refiere a la función estética y fonética.</a:t>
            </a:r>
          </a:p>
          <a:p>
            <a:pPr algn="just"/>
            <a:endParaRPr lang="es-E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449720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195736" y="188640"/>
            <a:ext cx="4883068" cy="584775"/>
          </a:xfrm>
          <a:prstGeom prst="rect">
            <a:avLst/>
          </a:prstGeom>
        </p:spPr>
        <p:txBody>
          <a:bodyPr wrap="none">
            <a:spAutoFit/>
          </a:bodyPr>
          <a:lstStyle/>
          <a:p>
            <a:r>
              <a:rPr lang="es-ES" sz="3200" b="1" dirty="0" smtClean="0">
                <a:solidFill>
                  <a:srgbClr val="FFFF00"/>
                </a:solidFill>
                <a:latin typeface="Arial" pitchFamily="34" charset="0"/>
                <a:cs typeface="Arial" pitchFamily="34" charset="0"/>
              </a:rPr>
              <a:t>LÍNEAS DE REFERNCIA</a:t>
            </a:r>
            <a:endParaRPr lang="es-ES" sz="3200" b="1" dirty="0">
              <a:solidFill>
                <a:srgbClr val="FFFF00"/>
              </a:solidFill>
              <a:latin typeface="Arial" pitchFamily="34" charset="0"/>
              <a:cs typeface="Arial" pitchFamily="34" charset="0"/>
            </a:endParaRPr>
          </a:p>
        </p:txBody>
      </p:sp>
      <p:sp>
        <p:nvSpPr>
          <p:cNvPr id="5" name="4 Rectángulo"/>
          <p:cNvSpPr/>
          <p:nvPr/>
        </p:nvSpPr>
        <p:spPr>
          <a:xfrm>
            <a:off x="179512" y="836712"/>
            <a:ext cx="8784976" cy="4154984"/>
          </a:xfrm>
          <a:prstGeom prst="rect">
            <a:avLst/>
          </a:prstGeom>
        </p:spPr>
        <p:txBody>
          <a:bodyPr wrap="square">
            <a:spAutoFit/>
          </a:bodyPr>
          <a:lstStyle/>
          <a:p>
            <a:r>
              <a:rPr lang="es-ES" sz="2400" dirty="0" smtClean="0">
                <a:solidFill>
                  <a:srgbClr val="FFFF00"/>
                </a:solidFill>
                <a:latin typeface="Arial" pitchFamily="34" charset="0"/>
                <a:cs typeface="Arial" pitchFamily="34" charset="0"/>
              </a:rPr>
              <a:t>Línea Media: Línea divisoria de ambas </a:t>
            </a:r>
            <a:r>
              <a:rPr lang="es-ES" sz="2400" dirty="0" err="1" smtClean="0">
                <a:solidFill>
                  <a:srgbClr val="FFFF00"/>
                </a:solidFill>
                <a:latin typeface="Arial" pitchFamily="34" charset="0"/>
                <a:cs typeface="Arial" pitchFamily="34" charset="0"/>
              </a:rPr>
              <a:t>hemiarcadas</a:t>
            </a:r>
            <a:r>
              <a:rPr lang="es-ES" sz="2400" dirty="0" smtClean="0">
                <a:solidFill>
                  <a:srgbClr val="FFFF00"/>
                </a:solidFill>
                <a:latin typeface="Arial" pitchFamily="34" charset="0"/>
                <a:cs typeface="Arial" pitchFamily="34" charset="0"/>
              </a:rPr>
              <a:t>. Nos permite conocer la posición de los dientes centrales superiores.</a:t>
            </a:r>
          </a:p>
          <a:p>
            <a:endParaRPr lang="es-ES" sz="2400" dirty="0" smtClean="0">
              <a:solidFill>
                <a:srgbClr val="FFFF00"/>
              </a:solidFill>
              <a:latin typeface="Arial" pitchFamily="34" charset="0"/>
              <a:cs typeface="Arial" pitchFamily="34" charset="0"/>
            </a:endParaRPr>
          </a:p>
          <a:p>
            <a:r>
              <a:rPr lang="es-ES" sz="2400" dirty="0" smtClean="0">
                <a:solidFill>
                  <a:srgbClr val="FFFF00"/>
                </a:solidFill>
                <a:latin typeface="Arial" pitchFamily="34" charset="0"/>
                <a:cs typeface="Arial" pitchFamily="34" charset="0"/>
              </a:rPr>
              <a:t>Línea de la Sonrisa: Indica hasta donde debe ubicarse el cuello del diente (tiene como objetivo que no se vea la supuesta encía en acrílico, por tanto nos da el largo de los dientes en sentido inciso-cervical.</a:t>
            </a:r>
          </a:p>
          <a:p>
            <a:endParaRPr lang="es-ES" sz="2400" dirty="0" smtClean="0">
              <a:solidFill>
                <a:srgbClr val="FFFF00"/>
              </a:solidFill>
              <a:latin typeface="Arial" pitchFamily="34" charset="0"/>
              <a:cs typeface="Arial" pitchFamily="34" charset="0"/>
            </a:endParaRPr>
          </a:p>
          <a:p>
            <a:r>
              <a:rPr lang="es-ES" sz="2400" dirty="0" smtClean="0">
                <a:solidFill>
                  <a:srgbClr val="FFFF00"/>
                </a:solidFill>
                <a:latin typeface="Arial" pitchFamily="34" charset="0"/>
                <a:cs typeface="Arial" pitchFamily="34" charset="0"/>
              </a:rPr>
              <a:t>Línea de los Caninos: Nos indica la ubicación de los dientes en el sector anterior (de canino a canino), determinando el ancho de los diente en sentido mesial y distal.</a:t>
            </a:r>
            <a:endParaRPr lang="es-ES" sz="2400" dirty="0">
              <a:solidFill>
                <a:srgbClr val="FFFF00"/>
              </a:solidFill>
              <a:latin typeface="Arial" pitchFamily="34" charset="0"/>
              <a:cs typeface="Arial" pitchFamily="34" charset="0"/>
            </a:endParaRPr>
          </a:p>
        </p:txBody>
      </p:sp>
      <p:sp>
        <p:nvSpPr>
          <p:cNvPr id="6" name="5 Rectángulo"/>
          <p:cNvSpPr/>
          <p:nvPr/>
        </p:nvSpPr>
        <p:spPr>
          <a:xfrm>
            <a:off x="179512" y="5036983"/>
            <a:ext cx="8784976" cy="2215991"/>
          </a:xfrm>
          <a:prstGeom prst="rect">
            <a:avLst/>
          </a:prstGeom>
        </p:spPr>
        <p:txBody>
          <a:bodyPr wrap="square">
            <a:spAutoFit/>
          </a:bodyPr>
          <a:lstStyle/>
          <a:p>
            <a:endParaRPr lang="es-ES" dirty="0" smtClean="0"/>
          </a:p>
          <a:p>
            <a:pPr algn="just"/>
            <a:r>
              <a:rPr lang="es-ES" sz="2400" b="1" dirty="0" smtClean="0">
                <a:solidFill>
                  <a:srgbClr val="FFFF00"/>
                </a:solidFill>
                <a:latin typeface="Arial" pitchFamily="34" charset="0"/>
                <a:cs typeface="Arial" pitchFamily="34" charset="0"/>
              </a:rPr>
              <a:t>Podemos concluir que las líneas de referencia antes mencionada son indispensables para la selección y ubicación correcta de los dientes en el sector anterosuperior.</a:t>
            </a:r>
          </a:p>
          <a:p>
            <a:pPr algn="just"/>
            <a:endParaRPr lang="es-ES" sz="2400" b="1"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3209084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051720" y="332656"/>
            <a:ext cx="5288627" cy="646331"/>
          </a:xfrm>
          <a:prstGeom prst="rect">
            <a:avLst/>
          </a:prstGeom>
        </p:spPr>
        <p:txBody>
          <a:bodyPr wrap="none">
            <a:spAutoFit/>
          </a:bodyPr>
          <a:lstStyle/>
          <a:p>
            <a:r>
              <a:rPr lang="es-ES" sz="3600" b="1" dirty="0" smtClean="0">
                <a:solidFill>
                  <a:srgbClr val="FFFF00"/>
                </a:solidFill>
                <a:latin typeface="Arial" pitchFamily="34" charset="0"/>
                <a:cs typeface="Arial" pitchFamily="34" charset="0"/>
              </a:rPr>
              <a:t>Placas de articulación. </a:t>
            </a:r>
            <a:endParaRPr lang="es-ES" sz="3600" b="1" dirty="0">
              <a:solidFill>
                <a:srgbClr val="FFFF00"/>
              </a:solidFill>
              <a:latin typeface="Arial" pitchFamily="34" charset="0"/>
              <a:cs typeface="Arial" pitchFamily="34" charset="0"/>
            </a:endParaRPr>
          </a:p>
        </p:txBody>
      </p:sp>
      <p:sp>
        <p:nvSpPr>
          <p:cNvPr id="5" name="4 Rectángulo"/>
          <p:cNvSpPr/>
          <p:nvPr/>
        </p:nvSpPr>
        <p:spPr>
          <a:xfrm>
            <a:off x="107504" y="1582341"/>
            <a:ext cx="8928992" cy="4401205"/>
          </a:xfrm>
          <a:prstGeom prst="rect">
            <a:avLst/>
          </a:prstGeom>
        </p:spPr>
        <p:txBody>
          <a:bodyPr wrap="square">
            <a:spAutoFit/>
          </a:bodyPr>
          <a:lstStyle/>
          <a:p>
            <a:pPr algn="just"/>
            <a:r>
              <a:rPr lang="es-ES" sz="2800" dirty="0" smtClean="0">
                <a:solidFill>
                  <a:srgbClr val="FFFF00"/>
                </a:solidFill>
                <a:latin typeface="Arial" pitchFamily="34" charset="0"/>
                <a:cs typeface="Arial" pitchFamily="34" charset="0"/>
              </a:rPr>
              <a:t>Son bases provisionales, que se utilizan en muchos estadios o fases durante el tratamiento y construcción de la prótesis estomatológica. Se construyen sobre los modelos definitivos y desempeñan un papel destacado en el procedimiento diagnóstico y terapéutico tanto desde el aspecto clínico como de laboratorio y son indispensables en el tratamiento protésico de desdentados totales y en la gran mayoría de los desdentados parciales, para la determinación de las relaciones cráneo-mandibulares</a:t>
            </a:r>
            <a:endParaRPr lang="es-ES" sz="28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339940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197346"/>
            <a:ext cx="9144000" cy="6555641"/>
          </a:xfrm>
          <a:prstGeom prst="rect">
            <a:avLst/>
          </a:prstGeom>
        </p:spPr>
        <p:txBody>
          <a:bodyPr wrap="square">
            <a:spAutoFit/>
          </a:bodyPr>
          <a:lstStyle/>
          <a:p>
            <a:pPr algn="ctr"/>
            <a:r>
              <a:rPr lang="es-ES" sz="2400" dirty="0" smtClean="0"/>
              <a:t> </a:t>
            </a:r>
            <a:r>
              <a:rPr lang="es-ES" sz="2800" b="1" dirty="0" smtClean="0">
                <a:solidFill>
                  <a:srgbClr val="FFFF00"/>
                </a:solidFill>
                <a:latin typeface="Arial" pitchFamily="34" charset="0"/>
                <a:cs typeface="Arial" pitchFamily="34" charset="0"/>
              </a:rPr>
              <a:t>Objetivos: </a:t>
            </a:r>
          </a:p>
          <a:p>
            <a:endParaRPr lang="es-ES" sz="2800" dirty="0" smtClean="0">
              <a:solidFill>
                <a:srgbClr val="FFFF00"/>
              </a:solidFill>
              <a:latin typeface="Arial" pitchFamily="34" charset="0"/>
              <a:cs typeface="Arial" pitchFamily="34" charset="0"/>
            </a:endParaRPr>
          </a:p>
          <a:p>
            <a:r>
              <a:rPr lang="es-ES" sz="2800" dirty="0" smtClean="0">
                <a:solidFill>
                  <a:srgbClr val="FFFF00"/>
                </a:solidFill>
                <a:latin typeface="Arial" pitchFamily="34" charset="0"/>
                <a:cs typeface="Arial" pitchFamily="34" charset="0"/>
              </a:rPr>
              <a:t>•Restituir plenitud facial y perfil del paciente de acuerdo con la estética del mismo.</a:t>
            </a:r>
          </a:p>
          <a:p>
            <a:endParaRPr lang="es-ES" sz="2800" dirty="0" smtClean="0">
              <a:solidFill>
                <a:srgbClr val="FFFF00"/>
              </a:solidFill>
              <a:latin typeface="Arial" pitchFamily="34" charset="0"/>
              <a:cs typeface="Arial" pitchFamily="34" charset="0"/>
            </a:endParaRPr>
          </a:p>
          <a:p>
            <a:r>
              <a:rPr lang="es-ES" sz="2800" dirty="0" smtClean="0">
                <a:solidFill>
                  <a:srgbClr val="FFFF00"/>
                </a:solidFill>
                <a:latin typeface="Arial" pitchFamily="34" charset="0"/>
                <a:cs typeface="Arial" pitchFamily="34" charset="0"/>
              </a:rPr>
              <a:t>•Determinar la altura y orientación del plano de oclusión.</a:t>
            </a:r>
          </a:p>
          <a:p>
            <a:endParaRPr lang="es-ES" sz="2800" dirty="0" smtClean="0">
              <a:solidFill>
                <a:srgbClr val="FFFF00"/>
              </a:solidFill>
              <a:latin typeface="Arial" pitchFamily="34" charset="0"/>
              <a:cs typeface="Arial" pitchFamily="34" charset="0"/>
            </a:endParaRPr>
          </a:p>
          <a:p>
            <a:r>
              <a:rPr lang="es-ES" sz="2800" dirty="0" smtClean="0">
                <a:solidFill>
                  <a:srgbClr val="FFFF00"/>
                </a:solidFill>
                <a:latin typeface="Arial" pitchFamily="34" charset="0"/>
                <a:cs typeface="Arial" pitchFamily="34" charset="0"/>
              </a:rPr>
              <a:t>•Determinar y mantener dimensión vertical oclusiva.</a:t>
            </a:r>
          </a:p>
          <a:p>
            <a:endParaRPr lang="es-ES" sz="2800" dirty="0" smtClean="0">
              <a:solidFill>
                <a:srgbClr val="FFFF00"/>
              </a:solidFill>
              <a:latin typeface="Arial" pitchFamily="34" charset="0"/>
              <a:cs typeface="Arial" pitchFamily="34" charset="0"/>
            </a:endParaRPr>
          </a:p>
          <a:p>
            <a:r>
              <a:rPr lang="es-ES" sz="2800" dirty="0" smtClean="0">
                <a:solidFill>
                  <a:srgbClr val="FFFF00"/>
                </a:solidFill>
                <a:latin typeface="Arial" pitchFamily="34" charset="0"/>
                <a:cs typeface="Arial" pitchFamily="34" charset="0"/>
              </a:rPr>
              <a:t>•Transferir esta dimensión y la relación céntrica lograda al articulador para el montaje de los modelos, su orientación en los tres planos del espacio: medio frontal y horizontal. </a:t>
            </a:r>
          </a:p>
          <a:p>
            <a:endParaRPr lang="es-ES" sz="2800" dirty="0" smtClean="0">
              <a:solidFill>
                <a:srgbClr val="FFFF00"/>
              </a:solidFill>
              <a:latin typeface="Arial" pitchFamily="34" charset="0"/>
              <a:cs typeface="Arial" pitchFamily="34" charset="0"/>
            </a:endParaRPr>
          </a:p>
          <a:p>
            <a:endParaRPr lang="es-ES" sz="2800" dirty="0" smtClean="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356357429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1511</Words>
  <Application>Microsoft Office PowerPoint</Application>
  <PresentationFormat>Presentación en pantalla (4:3)</PresentationFormat>
  <Paragraphs>122</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Pc-Yusdel</dc:creator>
  <cp:lastModifiedBy>Pc-Yusdel</cp:lastModifiedBy>
  <cp:revision>6</cp:revision>
  <dcterms:created xsi:type="dcterms:W3CDTF">2017-07-06T11:08:57Z</dcterms:created>
  <dcterms:modified xsi:type="dcterms:W3CDTF">2017-07-06T11:14:40Z</dcterms:modified>
</cp:coreProperties>
</file>