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1" r:id="rId4"/>
    <p:sldId id="258" r:id="rId5"/>
    <p:sldId id="260" r:id="rId6"/>
    <p:sldId id="25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9250B-BE76-4F77-8FED-B3556D57FCFA}" type="datetimeFigureOut">
              <a:rPr lang="en-US" smtClean="0"/>
              <a:t>4/18/2021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CDAA6-36E9-44DE-84FE-06E76228232E}" type="slidenum">
              <a:rPr lang="en-US" smtClean="0"/>
              <a:t>‹#›</a:t>
            </a:fld>
            <a:endParaRPr lang="en-US"/>
          </a:p>
        </p:txBody>
      </p:sp>
    </p:spTree>
    <p:extLst>
      <p:ext uri="{BB962C8B-B14F-4D97-AF65-F5344CB8AC3E}">
        <p14:creationId xmlns:p14="http://schemas.microsoft.com/office/powerpoint/2010/main" val="295428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smtClean="0"/>
              <a:t>www.aegastro.es/documents/pdf/09_PE_Metodos_de_limpieza_de_colon_para_preparacion_de_colonoscopia.pdf. </a:t>
            </a:r>
          </a:p>
          <a:p>
            <a:r>
              <a:rPr lang="es-ES" dirty="0" smtClean="0"/>
              <a:t>La limpieza del colon es uno de elementos fundamentales para el éxito de la colonoscopias ya que la detección de lesiones</a:t>
            </a:r>
            <a:r>
              <a:rPr lang="es-ES" baseline="0" dirty="0" smtClean="0"/>
              <a:t> pequeñas depende de la correcta visualización de la mucosa así como se relaciona con mayor tasa de complicaciones</a:t>
            </a:r>
          </a:p>
          <a:p>
            <a:endParaRPr lang="en-US" dirty="0"/>
          </a:p>
        </p:txBody>
      </p:sp>
      <p:sp>
        <p:nvSpPr>
          <p:cNvPr id="4" name="Slide Number Placeholder 3"/>
          <p:cNvSpPr>
            <a:spLocks noGrp="1"/>
          </p:cNvSpPr>
          <p:nvPr>
            <p:ph type="sldNum" sz="quarter" idx="10"/>
          </p:nvPr>
        </p:nvSpPr>
        <p:spPr/>
        <p:txBody>
          <a:bodyPr/>
          <a:lstStyle/>
          <a:p>
            <a:fld id="{895CDAA6-36E9-44DE-84FE-06E76228232E}" type="slidenum">
              <a:rPr lang="en-US" smtClean="0"/>
              <a:t>3</a:t>
            </a:fld>
            <a:endParaRPr lang="en-US"/>
          </a:p>
        </p:txBody>
      </p:sp>
    </p:spTree>
    <p:extLst>
      <p:ext uri="{BB962C8B-B14F-4D97-AF65-F5344CB8AC3E}">
        <p14:creationId xmlns:p14="http://schemas.microsoft.com/office/powerpoint/2010/main" val="103888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equipos</a:t>
            </a:r>
            <a:r>
              <a:rPr lang="es-ES" baseline="0" dirty="0" smtClean="0"/>
              <a:t> rígidos para la realización de la </a:t>
            </a:r>
            <a:r>
              <a:rPr lang="es-ES" baseline="0" dirty="0" err="1" smtClean="0"/>
              <a:t>rectosigmoidoscopia</a:t>
            </a:r>
            <a:r>
              <a:rPr lang="es-ES" baseline="0" dirty="0" smtClean="0"/>
              <a:t> fueron los primeros utilizados, siendo aún utilizados fundamentalmente por </a:t>
            </a:r>
            <a:r>
              <a:rPr lang="es-ES" baseline="0" dirty="0" err="1" smtClean="0"/>
              <a:t>coloproctología</a:t>
            </a:r>
            <a:r>
              <a:rPr lang="es-ES" baseline="0" dirty="0" smtClean="0"/>
              <a:t>, tienen el inconveniente de que sólo se visualizan las lesiones de las áreas más distales del colon.  </a:t>
            </a:r>
            <a:endParaRPr lang="en-US" dirty="0"/>
          </a:p>
        </p:txBody>
      </p:sp>
      <p:sp>
        <p:nvSpPr>
          <p:cNvPr id="4" name="Slide Number Placeholder 3"/>
          <p:cNvSpPr>
            <a:spLocks noGrp="1"/>
          </p:cNvSpPr>
          <p:nvPr>
            <p:ph type="sldNum" sz="quarter" idx="10"/>
          </p:nvPr>
        </p:nvSpPr>
        <p:spPr/>
        <p:txBody>
          <a:bodyPr/>
          <a:lstStyle/>
          <a:p>
            <a:fld id="{895CDAA6-36E9-44DE-84FE-06E76228232E}" type="slidenum">
              <a:rPr lang="en-US" smtClean="0"/>
              <a:t>4</a:t>
            </a:fld>
            <a:endParaRPr lang="en-US"/>
          </a:p>
        </p:txBody>
      </p:sp>
    </p:spTree>
    <p:extLst>
      <p:ext uri="{BB962C8B-B14F-4D97-AF65-F5344CB8AC3E}">
        <p14:creationId xmlns:p14="http://schemas.microsoft.com/office/powerpoint/2010/main" val="325332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HISTORIA DE LA ENDOSCOPIA</a:t>
            </a:r>
          </a:p>
          <a:p>
            <a:r>
              <a:rPr lang="es-ES" dirty="0" smtClean="0"/>
              <a:t>Dr. Antonio de la Torre Bravo</a:t>
            </a:r>
          </a:p>
          <a:p>
            <a:r>
              <a:rPr lang="es-ES" dirty="0" smtClean="0"/>
              <a:t>Expresidente de la AMEG</a:t>
            </a:r>
          </a:p>
          <a:p>
            <a:r>
              <a:rPr lang="es-ES" dirty="0" err="1" smtClean="0"/>
              <a:t>Endoscopista</a:t>
            </a:r>
            <a:r>
              <a:rPr lang="es-ES" dirty="0" smtClean="0"/>
              <a:t> Hospital Metropolitano, México, D.F.</a:t>
            </a:r>
          </a:p>
          <a:p>
            <a:r>
              <a:rPr lang="es-ES" dirty="0" smtClean="0"/>
              <a:t>El conocimiento de la historia es el principio para la creación de una identidad. https://www.amegendoscopia.org.mx/index.php/acerca/historia/145-historia-de-la-endoscopia</a:t>
            </a:r>
          </a:p>
          <a:p>
            <a:endParaRPr lang="en-US" dirty="0"/>
          </a:p>
        </p:txBody>
      </p:sp>
      <p:sp>
        <p:nvSpPr>
          <p:cNvPr id="4" name="Slide Number Placeholder 3"/>
          <p:cNvSpPr>
            <a:spLocks noGrp="1"/>
          </p:cNvSpPr>
          <p:nvPr>
            <p:ph type="sldNum" sz="quarter" idx="10"/>
          </p:nvPr>
        </p:nvSpPr>
        <p:spPr/>
        <p:txBody>
          <a:bodyPr/>
          <a:lstStyle/>
          <a:p>
            <a:fld id="{895CDAA6-36E9-44DE-84FE-06E76228232E}" type="slidenum">
              <a:rPr lang="en-US" smtClean="0"/>
              <a:t>6</a:t>
            </a:fld>
            <a:endParaRPr lang="en-US"/>
          </a:p>
        </p:txBody>
      </p:sp>
    </p:spTree>
    <p:extLst>
      <p:ext uri="{BB962C8B-B14F-4D97-AF65-F5344CB8AC3E}">
        <p14:creationId xmlns:p14="http://schemas.microsoft.com/office/powerpoint/2010/main" val="427310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colonoscopia virtual también se conoce como «</a:t>
            </a:r>
            <a:r>
              <a:rPr lang="es-ES" dirty="0" err="1" smtClean="0"/>
              <a:t>colonografía</a:t>
            </a:r>
            <a:r>
              <a:rPr lang="es-ES" dirty="0" smtClean="0"/>
              <a:t> por tomografía computarizada</a:t>
            </a:r>
            <a:r>
              <a:rPr lang="es-ES" dirty="0" smtClean="0"/>
              <a:t>».</a:t>
            </a:r>
            <a:endParaRPr lang="es-ES" dirty="0" smtClean="0"/>
          </a:p>
          <a:p>
            <a:r>
              <a:rPr lang="es-ES" dirty="0" smtClean="0"/>
              <a:t>A diferencia de la colonoscopia tradicional, en la que se debe insertar un endoscopio en el recto y llevarlo hasta el colon, la colonoscopia virtual utiliza la tomografía computarizada para producir cientos de imágenes transversales de los órganos abdominales. Las imágenes se combinan y manipulan digitalmente para proporcionar una vista detallada del interior del colon y del recto.</a:t>
            </a:r>
            <a:endParaRPr lang="en-US" dirty="0"/>
          </a:p>
        </p:txBody>
      </p:sp>
      <p:sp>
        <p:nvSpPr>
          <p:cNvPr id="4" name="Slide Number Placeholder 3"/>
          <p:cNvSpPr>
            <a:spLocks noGrp="1"/>
          </p:cNvSpPr>
          <p:nvPr>
            <p:ph type="sldNum" sz="quarter" idx="10"/>
          </p:nvPr>
        </p:nvSpPr>
        <p:spPr/>
        <p:txBody>
          <a:bodyPr/>
          <a:lstStyle/>
          <a:p>
            <a:fld id="{895CDAA6-36E9-44DE-84FE-06E76228232E}" type="slidenum">
              <a:rPr lang="en-US" smtClean="0"/>
              <a:t>7</a:t>
            </a:fld>
            <a:endParaRPr lang="en-US"/>
          </a:p>
        </p:txBody>
      </p:sp>
    </p:spTree>
    <p:extLst>
      <p:ext uri="{BB962C8B-B14F-4D97-AF65-F5344CB8AC3E}">
        <p14:creationId xmlns:p14="http://schemas.microsoft.com/office/powerpoint/2010/main" val="29121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EF736A-7376-4A57-8283-187A7D4AC3C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238692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F736A-7376-4A57-8283-187A7D4AC3C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4667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F736A-7376-4A57-8283-187A7D4AC3C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226491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F736A-7376-4A57-8283-187A7D4AC3C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40014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EF736A-7376-4A57-8283-187A7D4AC3C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384071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EF736A-7376-4A57-8283-187A7D4AC3C0}"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29101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EF736A-7376-4A57-8283-187A7D4AC3C0}" type="datetimeFigureOut">
              <a:rPr lang="en-US" smtClean="0"/>
              <a:t>4/18/2021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149404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EF736A-7376-4A57-8283-187A7D4AC3C0}" type="datetimeFigureOut">
              <a:rPr lang="en-US" smtClean="0"/>
              <a:t>4/18/2021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240989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F736A-7376-4A57-8283-187A7D4AC3C0}" type="datetimeFigureOut">
              <a:rPr lang="en-US" smtClean="0"/>
              <a:t>4/18/2021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327876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EF736A-7376-4A57-8283-187A7D4AC3C0}"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142182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EF736A-7376-4A57-8283-187A7D4AC3C0}"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975F4-6AE9-4954-B306-41D318EA5921}" type="slidenum">
              <a:rPr lang="en-US" smtClean="0"/>
              <a:t>‹#›</a:t>
            </a:fld>
            <a:endParaRPr lang="en-US"/>
          </a:p>
        </p:txBody>
      </p:sp>
    </p:spTree>
    <p:extLst>
      <p:ext uri="{BB962C8B-B14F-4D97-AF65-F5344CB8AC3E}">
        <p14:creationId xmlns:p14="http://schemas.microsoft.com/office/powerpoint/2010/main" val="87605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F736A-7376-4A57-8283-187A7D4AC3C0}" type="datetimeFigureOut">
              <a:rPr lang="en-US" smtClean="0"/>
              <a:t>4/18/2021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975F4-6AE9-4954-B306-41D318EA5921}" type="slidenum">
              <a:rPr lang="en-US" smtClean="0"/>
              <a:t>‹#›</a:t>
            </a:fld>
            <a:endParaRPr lang="en-US"/>
          </a:p>
        </p:txBody>
      </p:sp>
    </p:spTree>
    <p:extLst>
      <p:ext uri="{BB962C8B-B14F-4D97-AF65-F5344CB8AC3E}">
        <p14:creationId xmlns:p14="http://schemas.microsoft.com/office/powerpoint/2010/main" val="179343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b="1" dirty="0" smtClean="0"/>
              <a:t>COLONOSCOPIA </a:t>
            </a:r>
            <a:r>
              <a:rPr lang="es-ES" b="1" dirty="0" smtClean="0"/>
              <a:t>NORMAL</a:t>
            </a:r>
            <a:endParaRPr lang="en-US" b="1" dirty="0"/>
          </a:p>
        </p:txBody>
      </p:sp>
      <p:sp>
        <p:nvSpPr>
          <p:cNvPr id="3" name="Subtitle 2"/>
          <p:cNvSpPr>
            <a:spLocks noGrp="1"/>
          </p:cNvSpPr>
          <p:nvPr>
            <p:ph type="subTitle" idx="1"/>
          </p:nvPr>
        </p:nvSpPr>
        <p:spPr/>
        <p:txBody>
          <a:bodyPr>
            <a:normAutofit lnSpcReduction="10000"/>
          </a:bodyPr>
          <a:lstStyle/>
          <a:p>
            <a:endParaRPr lang="es-ES" dirty="0" smtClean="0"/>
          </a:p>
          <a:p>
            <a:r>
              <a:rPr lang="es-ES" dirty="0" smtClean="0"/>
              <a:t>DRA</a:t>
            </a:r>
            <a:r>
              <a:rPr lang="es-ES" dirty="0" smtClean="0"/>
              <a:t>. ELSA GARCÍA BACALLAO. </a:t>
            </a:r>
          </a:p>
          <a:p>
            <a:r>
              <a:rPr lang="es-ES" dirty="0" smtClean="0"/>
              <a:t>SERVICIO DE PEDIATRÍA. </a:t>
            </a:r>
          </a:p>
          <a:p>
            <a:r>
              <a:rPr lang="es-ES" dirty="0" smtClean="0"/>
              <a:t>INSTITUTO DE GASTROENTEROLOGÍA </a:t>
            </a:r>
            <a:endParaRPr lang="en-US" dirty="0"/>
          </a:p>
        </p:txBody>
      </p:sp>
    </p:spTree>
    <p:extLst>
      <p:ext uri="{BB962C8B-B14F-4D97-AF65-F5344CB8AC3E}">
        <p14:creationId xmlns:p14="http://schemas.microsoft.com/office/powerpoint/2010/main" val="247515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HISTORIA DE LA COLONOSCOPIA </a:t>
            </a:r>
            <a:endParaRPr lang="en-US" b="1" dirty="0"/>
          </a:p>
        </p:txBody>
      </p:sp>
      <p:sp>
        <p:nvSpPr>
          <p:cNvPr id="4" name="TextBox 3"/>
          <p:cNvSpPr txBox="1"/>
          <p:nvPr/>
        </p:nvSpPr>
        <p:spPr>
          <a:xfrm>
            <a:off x="1166948" y="5869577"/>
            <a:ext cx="7811589" cy="369332"/>
          </a:xfrm>
          <a:prstGeom prst="rect">
            <a:avLst/>
          </a:prstGeom>
          <a:noFill/>
        </p:spPr>
        <p:txBody>
          <a:bodyPr wrap="square" rtlCol="0">
            <a:spAutoFit/>
          </a:bodyPr>
          <a:lstStyle/>
          <a:p>
            <a:r>
              <a:rPr lang="en-US"/>
              <a:t>www.slideshare.net/julyalejandracuellar/colonoscopia-75250551</a:t>
            </a:r>
            <a:endParaRPr lang="en-US" dirty="0"/>
          </a:p>
        </p:txBody>
      </p:sp>
      <p:sp>
        <p:nvSpPr>
          <p:cNvPr id="5" name="Rectangle 4"/>
          <p:cNvSpPr/>
          <p:nvPr/>
        </p:nvSpPr>
        <p:spPr>
          <a:xfrm>
            <a:off x="988291" y="1690688"/>
            <a:ext cx="6797963" cy="1588654"/>
          </a:xfrm>
          <a:prstGeom prst="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t>Inició su desarrollo en Japón en 1974, cuando Kosaka y Tada en conjunto con la compañía Olympus, utilizan el primer equipo cuyo poder llegaba a incrementar 50 veces la imagen, gracias a la presencia de un zoom localizado en la punta del endoscopio. </a:t>
            </a:r>
            <a:endParaRPr lang="en-US"/>
          </a:p>
        </p:txBody>
      </p:sp>
      <p:sp>
        <p:nvSpPr>
          <p:cNvPr id="6" name="Rectangle 5"/>
          <p:cNvSpPr/>
          <p:nvPr/>
        </p:nvSpPr>
        <p:spPr>
          <a:xfrm>
            <a:off x="2124364" y="3556000"/>
            <a:ext cx="8700654" cy="1454595"/>
          </a:xfrm>
          <a:prstGeom prst="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t>El objetivo de estos primeros pasos era mejorar la detección de lesiones polipoideas pequeñas (menos de 5mm) que pasaban inadvertidas al utilizar equipos convencionales.</a:t>
            </a:r>
          </a:p>
        </p:txBody>
      </p:sp>
    </p:spTree>
    <p:extLst>
      <p:ext uri="{BB962C8B-B14F-4D97-AF65-F5344CB8AC3E}">
        <p14:creationId xmlns:p14="http://schemas.microsoft.com/office/powerpoint/2010/main" val="241768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LIMPIEZA DEL COLON </a:t>
            </a:r>
            <a:endParaRPr lang="en-US" b="1" dirty="0"/>
          </a:p>
        </p:txBody>
      </p:sp>
      <p:pic>
        <p:nvPicPr>
          <p:cNvPr id="5" name="Picture 4"/>
          <p:cNvPicPr>
            <a:picLocks noChangeAspect="1"/>
          </p:cNvPicPr>
          <p:nvPr/>
        </p:nvPicPr>
        <p:blipFill>
          <a:blip r:embed="rId3"/>
          <a:stretch>
            <a:fillRect/>
          </a:stretch>
        </p:blipFill>
        <p:spPr>
          <a:xfrm>
            <a:off x="937093" y="1587121"/>
            <a:ext cx="3840813" cy="2883658"/>
          </a:xfrm>
          <a:prstGeom prst="rect">
            <a:avLst/>
          </a:prstGeom>
        </p:spPr>
      </p:pic>
      <p:sp>
        <p:nvSpPr>
          <p:cNvPr id="7" name="TextBox 6"/>
          <p:cNvSpPr txBox="1"/>
          <p:nvPr/>
        </p:nvSpPr>
        <p:spPr>
          <a:xfrm>
            <a:off x="4876799" y="1587121"/>
            <a:ext cx="7128453" cy="4801314"/>
          </a:xfrm>
          <a:prstGeom prst="rect">
            <a:avLst/>
          </a:prstGeom>
          <a:noFill/>
        </p:spPr>
        <p:txBody>
          <a:bodyPr wrap="square" rtlCol="0">
            <a:spAutoFit/>
          </a:bodyPr>
          <a:lstStyle/>
          <a:p>
            <a:pPr algn="just"/>
            <a:r>
              <a:rPr lang="es-ES" dirty="0"/>
              <a:t>Métodos de </a:t>
            </a:r>
            <a:r>
              <a:rPr lang="es-ES" dirty="0" smtClean="0"/>
              <a:t>preparación.</a:t>
            </a:r>
          </a:p>
          <a:p>
            <a:pPr marL="285750" indent="-285750" algn="just">
              <a:buFont typeface="Arial" panose="020B0604020202020204" pitchFamily="34" charset="0"/>
              <a:buChar char="•"/>
            </a:pPr>
            <a:r>
              <a:rPr lang="es-ES" dirty="0" smtClean="0"/>
              <a:t>Soluciones </a:t>
            </a:r>
            <a:r>
              <a:rPr lang="es-ES" dirty="0"/>
              <a:t>de lavado: agentes que en teoría no producen absorción ni secreción neta. Su mayor representante actualmente es la solución hidroelectrolítica de </a:t>
            </a:r>
            <a:r>
              <a:rPr lang="es-ES" dirty="0" err="1"/>
              <a:t>Polietilén</a:t>
            </a:r>
            <a:r>
              <a:rPr lang="es-ES" dirty="0"/>
              <a:t> Glicol (</a:t>
            </a:r>
            <a:r>
              <a:rPr lang="es-ES" dirty="0" smtClean="0"/>
              <a:t>PEG), en </a:t>
            </a:r>
            <a:r>
              <a:rPr lang="es-ES" dirty="0"/>
              <a:t>volumen de 4 </a:t>
            </a:r>
            <a:r>
              <a:rPr lang="es-ES" dirty="0" smtClean="0"/>
              <a:t>litros. </a:t>
            </a:r>
          </a:p>
          <a:p>
            <a:pPr marL="285750" indent="-285750" algn="just">
              <a:buFont typeface="Arial" panose="020B0604020202020204" pitchFamily="34" charset="0"/>
              <a:buChar char="•"/>
            </a:pPr>
            <a:r>
              <a:rPr lang="es-ES" dirty="0" smtClean="0"/>
              <a:t>Soluciones </a:t>
            </a:r>
            <a:r>
              <a:rPr lang="es-ES" dirty="0"/>
              <a:t>osmóticas: Se ha empleado el Fosfato Sódico, aún disponible en nuestro país </a:t>
            </a:r>
            <a:r>
              <a:rPr lang="es-ES" dirty="0" smtClean="0"/>
              <a:t>(alerta </a:t>
            </a:r>
            <a:r>
              <a:rPr lang="es-ES" dirty="0"/>
              <a:t>de la FDA por riesgo de daño renal</a:t>
            </a:r>
            <a:r>
              <a:rPr lang="es-ES" dirty="0" smtClean="0"/>
              <a:t>) los  laxantes </a:t>
            </a:r>
            <a:r>
              <a:rPr lang="es-ES" dirty="0"/>
              <a:t>osmóticos arrastran agua y electrolitos a la luz intestinal; ello </a:t>
            </a:r>
            <a:r>
              <a:rPr lang="es-ES" dirty="0" smtClean="0"/>
              <a:t>les confiere </a:t>
            </a:r>
            <a:r>
              <a:rPr lang="es-ES" dirty="0"/>
              <a:t>la característica de requerir un volumen reducido (aunque se </a:t>
            </a:r>
            <a:r>
              <a:rPr lang="es-ES" dirty="0"/>
              <a:t>requiere la ingesta adicional de abundantes líquidos), y el riesgo de alteraciones hidroelectrolíticas por las pérdidas en heces y fenómenos homeostáticos asociados. La mayor ventaja de las soluciones osmóticas son su reducido volumen, pero la mayor desventaja es que debe garantizarse una hidratación adecuada para lo cual es imprescindible ingerir </a:t>
            </a:r>
            <a:r>
              <a:rPr lang="es-ES" dirty="0" smtClean="0"/>
              <a:t>abundantes líquidos</a:t>
            </a:r>
            <a:r>
              <a:rPr lang="es-ES" dirty="0"/>
              <a:t>. </a:t>
            </a:r>
            <a:endParaRPr lang="es-ES" dirty="0"/>
          </a:p>
          <a:p>
            <a:pPr marL="285750" indent="-285750" algn="just">
              <a:buFont typeface="Arial" panose="020B0604020202020204" pitchFamily="34" charset="0"/>
              <a:buChar char="•"/>
            </a:pPr>
            <a:r>
              <a:rPr lang="es-ES" dirty="0" smtClean="0"/>
              <a:t>Laxantes </a:t>
            </a:r>
            <a:r>
              <a:rPr lang="es-ES" dirty="0"/>
              <a:t>estimulantes: </a:t>
            </a:r>
            <a:r>
              <a:rPr lang="es-ES" dirty="0" err="1"/>
              <a:t>Bisacodilo</a:t>
            </a:r>
            <a:r>
              <a:rPr lang="es-ES" dirty="0"/>
              <a:t> y </a:t>
            </a:r>
            <a:r>
              <a:rPr lang="es-ES" dirty="0" err="1"/>
              <a:t>picosulfato</a:t>
            </a:r>
            <a:r>
              <a:rPr lang="es-ES" dirty="0"/>
              <a:t> sódico son los </a:t>
            </a:r>
            <a:r>
              <a:rPr lang="es-ES" dirty="0" smtClean="0"/>
              <a:t>más empleados</a:t>
            </a:r>
            <a:r>
              <a:rPr lang="es-ES" dirty="0"/>
              <a:t>. </a:t>
            </a:r>
            <a:endParaRPr lang="en-US" dirty="0"/>
          </a:p>
          <a:p>
            <a:pPr algn="just"/>
            <a:r>
              <a:rPr lang="es-ES" dirty="0" smtClean="0"/>
              <a:t> </a:t>
            </a:r>
            <a:endParaRPr lang="es-ES" dirty="0"/>
          </a:p>
        </p:txBody>
      </p:sp>
      <p:sp>
        <p:nvSpPr>
          <p:cNvPr id="8" name="TextBox 7"/>
          <p:cNvSpPr txBox="1"/>
          <p:nvPr/>
        </p:nvSpPr>
        <p:spPr>
          <a:xfrm>
            <a:off x="95250" y="4552950"/>
            <a:ext cx="4682656" cy="646331"/>
          </a:xfrm>
          <a:prstGeom prst="rect">
            <a:avLst/>
          </a:prstGeom>
          <a:noFill/>
        </p:spPr>
        <p:txBody>
          <a:bodyPr wrap="square" rtlCol="0">
            <a:spAutoFit/>
          </a:bodyPr>
          <a:lstStyle/>
          <a:p>
            <a:r>
              <a:rPr lang="es-ES" dirty="0" smtClean="0"/>
              <a:t>Instrumentos </a:t>
            </a:r>
            <a:r>
              <a:rPr lang="es-ES" dirty="0" smtClean="0"/>
              <a:t>necesarios para la limpieza del colon </a:t>
            </a:r>
            <a:endParaRPr lang="en-US" dirty="0"/>
          </a:p>
        </p:txBody>
      </p:sp>
    </p:spTree>
    <p:extLst>
      <p:ext uri="{BB962C8B-B14F-4D97-AF65-F5344CB8AC3E}">
        <p14:creationId xmlns:p14="http://schemas.microsoft.com/office/powerpoint/2010/main" val="224583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6" y="445926"/>
            <a:ext cx="11057709" cy="1325563"/>
          </a:xfrm>
        </p:spPr>
        <p:txBody>
          <a:bodyPr/>
          <a:lstStyle/>
          <a:p>
            <a:r>
              <a:rPr lang="es-ES" b="1" dirty="0" smtClean="0"/>
              <a:t>ANTECEDENTES. RECTOSIGMOIDOSCOPIA RÍGIDA</a:t>
            </a:r>
            <a:endParaRPr lang="en-US" b="1" dirty="0"/>
          </a:p>
        </p:txBody>
      </p:sp>
      <p:pic>
        <p:nvPicPr>
          <p:cNvPr id="4" name="Content Placeholder 3"/>
          <p:cNvPicPr>
            <a:picLocks noGrp="1" noChangeAspect="1"/>
          </p:cNvPicPr>
          <p:nvPr>
            <p:ph idx="1"/>
          </p:nvPr>
        </p:nvPicPr>
        <p:blipFill>
          <a:blip r:embed="rId3"/>
          <a:stretch>
            <a:fillRect/>
          </a:stretch>
        </p:blipFill>
        <p:spPr>
          <a:xfrm>
            <a:off x="8350431" y="4398644"/>
            <a:ext cx="2590800" cy="1762125"/>
          </a:xfrm>
          <a:prstGeom prst="rect">
            <a:avLst/>
          </a:prstGeom>
        </p:spPr>
      </p:pic>
      <p:pic>
        <p:nvPicPr>
          <p:cNvPr id="5" name="Picture 4"/>
          <p:cNvPicPr>
            <a:picLocks noChangeAspect="1"/>
          </p:cNvPicPr>
          <p:nvPr/>
        </p:nvPicPr>
        <p:blipFill rotWithShape="1">
          <a:blip r:embed="rId4"/>
          <a:srcRect l="11875" t="24197" r="9756" b="2282"/>
          <a:stretch/>
        </p:blipFill>
        <p:spPr>
          <a:xfrm>
            <a:off x="869224" y="4398644"/>
            <a:ext cx="1933303" cy="1358538"/>
          </a:xfrm>
          <a:prstGeom prst="rect">
            <a:avLst/>
          </a:prstGeom>
        </p:spPr>
      </p:pic>
      <p:pic>
        <p:nvPicPr>
          <p:cNvPr id="6" name="Picture 5"/>
          <p:cNvPicPr>
            <a:picLocks noChangeAspect="1"/>
          </p:cNvPicPr>
          <p:nvPr/>
        </p:nvPicPr>
        <p:blipFill>
          <a:blip r:embed="rId5"/>
          <a:stretch>
            <a:fillRect/>
          </a:stretch>
        </p:blipFill>
        <p:spPr>
          <a:xfrm>
            <a:off x="4305571" y="4398644"/>
            <a:ext cx="3124200" cy="1631496"/>
          </a:xfrm>
          <a:prstGeom prst="rect">
            <a:avLst/>
          </a:prstGeom>
        </p:spPr>
      </p:pic>
      <p:pic>
        <p:nvPicPr>
          <p:cNvPr id="7" name="Picture 6"/>
          <p:cNvPicPr>
            <a:picLocks noChangeAspect="1"/>
          </p:cNvPicPr>
          <p:nvPr/>
        </p:nvPicPr>
        <p:blipFill>
          <a:blip r:embed="rId6"/>
          <a:stretch>
            <a:fillRect/>
          </a:stretch>
        </p:blipFill>
        <p:spPr>
          <a:xfrm>
            <a:off x="7283631" y="1832270"/>
            <a:ext cx="2133600" cy="1758656"/>
          </a:xfrm>
          <a:prstGeom prst="rect">
            <a:avLst/>
          </a:prstGeom>
        </p:spPr>
      </p:pic>
      <p:pic>
        <p:nvPicPr>
          <p:cNvPr id="8" name="Picture 7"/>
          <p:cNvPicPr>
            <a:picLocks noChangeAspect="1"/>
          </p:cNvPicPr>
          <p:nvPr/>
        </p:nvPicPr>
        <p:blipFill>
          <a:blip r:embed="rId7"/>
          <a:stretch>
            <a:fillRect/>
          </a:stretch>
        </p:blipFill>
        <p:spPr>
          <a:xfrm>
            <a:off x="1451448" y="1447801"/>
            <a:ext cx="2143125" cy="2143125"/>
          </a:xfrm>
          <a:prstGeom prst="rect">
            <a:avLst/>
          </a:prstGeom>
        </p:spPr>
      </p:pic>
    </p:spTree>
    <p:extLst>
      <p:ext uri="{BB962C8B-B14F-4D97-AF65-F5344CB8AC3E}">
        <p14:creationId xmlns:p14="http://schemas.microsoft.com/office/powerpoint/2010/main" val="240888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FIBROCOLONOSCOPIA</a:t>
            </a:r>
            <a:endParaRPr lang="en-US" b="1" dirty="0"/>
          </a:p>
        </p:txBody>
      </p:sp>
      <p:pic>
        <p:nvPicPr>
          <p:cNvPr id="5" name="Picture 4"/>
          <p:cNvPicPr>
            <a:picLocks noChangeAspect="1"/>
          </p:cNvPicPr>
          <p:nvPr/>
        </p:nvPicPr>
        <p:blipFill>
          <a:blip r:embed="rId2"/>
          <a:stretch>
            <a:fillRect/>
          </a:stretch>
        </p:blipFill>
        <p:spPr>
          <a:xfrm>
            <a:off x="838200" y="4456099"/>
            <a:ext cx="2609314" cy="1755800"/>
          </a:xfrm>
          <a:prstGeom prst="rect">
            <a:avLst/>
          </a:prstGeom>
        </p:spPr>
      </p:pic>
      <p:pic>
        <p:nvPicPr>
          <p:cNvPr id="8" name="Picture 7"/>
          <p:cNvPicPr>
            <a:picLocks noChangeAspect="1"/>
          </p:cNvPicPr>
          <p:nvPr/>
        </p:nvPicPr>
        <p:blipFill>
          <a:blip r:embed="rId3"/>
          <a:stretch>
            <a:fillRect/>
          </a:stretch>
        </p:blipFill>
        <p:spPr>
          <a:xfrm>
            <a:off x="8391092" y="4691062"/>
            <a:ext cx="3714750" cy="1724025"/>
          </a:xfrm>
          <a:prstGeom prst="rect">
            <a:avLst/>
          </a:prstGeom>
        </p:spPr>
      </p:pic>
      <p:pic>
        <p:nvPicPr>
          <p:cNvPr id="9" name="Picture 8"/>
          <p:cNvPicPr>
            <a:picLocks noChangeAspect="1"/>
          </p:cNvPicPr>
          <p:nvPr/>
        </p:nvPicPr>
        <p:blipFill>
          <a:blip r:embed="rId4"/>
          <a:stretch>
            <a:fillRect/>
          </a:stretch>
        </p:blipFill>
        <p:spPr>
          <a:xfrm>
            <a:off x="4493346" y="4252912"/>
            <a:ext cx="3714750" cy="2162175"/>
          </a:xfrm>
          <a:prstGeom prst="rect">
            <a:avLst/>
          </a:prstGeom>
        </p:spPr>
      </p:pic>
      <p:sp>
        <p:nvSpPr>
          <p:cNvPr id="10" name="Rectangle 9"/>
          <p:cNvSpPr/>
          <p:nvPr/>
        </p:nvSpPr>
        <p:spPr>
          <a:xfrm>
            <a:off x="4031527" y="1861548"/>
            <a:ext cx="7555346" cy="1995055"/>
          </a:xfrm>
          <a:prstGeom prst="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Consta de un haz de luz que se dirige sobre un extremo de 20-40000 fibras finas las cuales mediante múltiples reflexiones internas trasmite la imagen. La imagen reconstruida en la parte proximal del equipo es captada por el ojo humano a través de una lente de enfoque que corrige las diferencias de refracción de cada individuo. La calidad de la imagen depende del estado de las fibras que trasmiten la imagen</a:t>
            </a:r>
            <a:endParaRPr lang="en-US" dirty="0"/>
          </a:p>
        </p:txBody>
      </p:sp>
      <p:pic>
        <p:nvPicPr>
          <p:cNvPr id="12" name="Content Placeholder 11"/>
          <p:cNvPicPr>
            <a:picLocks noGrp="1" noChangeAspect="1"/>
          </p:cNvPicPr>
          <p:nvPr>
            <p:ph idx="1"/>
          </p:nvPr>
        </p:nvPicPr>
        <p:blipFill>
          <a:blip r:embed="rId5"/>
          <a:stretch>
            <a:fillRect/>
          </a:stretch>
        </p:blipFill>
        <p:spPr>
          <a:xfrm>
            <a:off x="650770" y="2008609"/>
            <a:ext cx="2688569" cy="1700931"/>
          </a:xfrm>
          <a:prstGeom prst="rect">
            <a:avLst/>
          </a:prstGeom>
        </p:spPr>
      </p:pic>
    </p:spTree>
    <p:extLst>
      <p:ext uri="{BB962C8B-B14F-4D97-AF65-F5344CB8AC3E}">
        <p14:creationId xmlns:p14="http://schemas.microsoft.com/office/powerpoint/2010/main" val="184131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VIDEO</a:t>
            </a:r>
            <a:r>
              <a:rPr lang="es-ES" b="1" dirty="0" smtClean="0"/>
              <a:t>COLONOSCOPIA</a:t>
            </a:r>
            <a:r>
              <a:rPr lang="es-ES" b="1" dirty="0" smtClean="0"/>
              <a:t>. </a:t>
            </a:r>
            <a:endParaRPr lang="en-US" b="1" dirty="0"/>
          </a:p>
        </p:txBody>
      </p:sp>
      <p:pic>
        <p:nvPicPr>
          <p:cNvPr id="4" name="Content Placeholder 3"/>
          <p:cNvPicPr>
            <a:picLocks noGrp="1" noChangeAspect="1"/>
          </p:cNvPicPr>
          <p:nvPr>
            <p:ph idx="1"/>
          </p:nvPr>
        </p:nvPicPr>
        <p:blipFill>
          <a:blip r:embed="rId3"/>
          <a:stretch>
            <a:fillRect/>
          </a:stretch>
        </p:blipFill>
        <p:spPr>
          <a:xfrm>
            <a:off x="8606588" y="1690688"/>
            <a:ext cx="2597121" cy="1969179"/>
          </a:xfrm>
          <a:prstGeom prst="rect">
            <a:avLst/>
          </a:prstGeom>
        </p:spPr>
      </p:pic>
      <p:pic>
        <p:nvPicPr>
          <p:cNvPr id="5" name="Picture 4"/>
          <p:cNvPicPr>
            <a:picLocks noChangeAspect="1"/>
          </p:cNvPicPr>
          <p:nvPr/>
        </p:nvPicPr>
        <p:blipFill>
          <a:blip r:embed="rId4"/>
          <a:stretch>
            <a:fillRect/>
          </a:stretch>
        </p:blipFill>
        <p:spPr>
          <a:xfrm>
            <a:off x="5679871" y="1690688"/>
            <a:ext cx="2487384" cy="2255716"/>
          </a:xfrm>
          <a:prstGeom prst="rect">
            <a:avLst/>
          </a:prstGeom>
        </p:spPr>
      </p:pic>
      <p:pic>
        <p:nvPicPr>
          <p:cNvPr id="3" name="Picture 2"/>
          <p:cNvPicPr>
            <a:picLocks noChangeAspect="1"/>
          </p:cNvPicPr>
          <p:nvPr/>
        </p:nvPicPr>
        <p:blipFill>
          <a:blip r:embed="rId5"/>
          <a:stretch>
            <a:fillRect/>
          </a:stretch>
        </p:blipFill>
        <p:spPr>
          <a:xfrm>
            <a:off x="1011227" y="1690688"/>
            <a:ext cx="3779848" cy="2145978"/>
          </a:xfrm>
          <a:prstGeom prst="rect">
            <a:avLst/>
          </a:prstGeom>
        </p:spPr>
      </p:pic>
      <p:sp>
        <p:nvSpPr>
          <p:cNvPr id="7" name="Rectangle 6"/>
          <p:cNvSpPr/>
          <p:nvPr/>
        </p:nvSpPr>
        <p:spPr>
          <a:xfrm>
            <a:off x="785091" y="4673600"/>
            <a:ext cx="11074400" cy="1736436"/>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t>Consta de un CCD que es un conjunto de fotocélulas (elementos fotográficos o </a:t>
            </a:r>
            <a:r>
              <a:rPr lang="es-ES" dirty="0" err="1" smtClean="0"/>
              <a:t>pixels</a:t>
            </a:r>
            <a:r>
              <a:rPr lang="es-ES" dirty="0" smtClean="0"/>
              <a:t>) que reciben los fotones reflejados a nivel de la superficie de la mucosa y producen electrones en proporción a la luz recibida. Las imágenes, en colores primarios,  se almacenan transitoriamente en el banco de memoria del procesador y pasan luego 1/30 segundos a los emisores electrónicos del monitor de TV</a:t>
            </a:r>
            <a:endParaRPr lang="en-US" dirty="0"/>
          </a:p>
        </p:txBody>
      </p:sp>
    </p:spTree>
    <p:extLst>
      <p:ext uri="{BB962C8B-B14F-4D97-AF65-F5344CB8AC3E}">
        <p14:creationId xmlns:p14="http://schemas.microsoft.com/office/powerpoint/2010/main" val="360001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1325563"/>
          </a:xfrm>
        </p:spPr>
        <p:txBody>
          <a:bodyPr/>
          <a:lstStyle/>
          <a:p>
            <a:r>
              <a:rPr lang="es-ES" b="1" dirty="0" smtClean="0"/>
              <a:t>COLONOSCOPIA VIRTUAL</a:t>
            </a:r>
            <a:endParaRPr lang="en-US" b="1" dirty="0"/>
          </a:p>
        </p:txBody>
      </p:sp>
      <p:sp>
        <p:nvSpPr>
          <p:cNvPr id="3" name="Content Placeholder 2"/>
          <p:cNvSpPr>
            <a:spLocks noGrp="1"/>
          </p:cNvSpPr>
          <p:nvPr>
            <p:ph idx="1"/>
          </p:nvPr>
        </p:nvSpPr>
        <p:spPr>
          <a:xfrm>
            <a:off x="673779" y="1073150"/>
            <a:ext cx="10515600" cy="4351338"/>
          </a:xfrm>
        </p:spPr>
        <p:txBody>
          <a:bodyPr/>
          <a:lstStyle/>
          <a:p>
            <a:r>
              <a:rPr lang="es-ES" dirty="0"/>
              <a:t>La colonoscopia virtual o también denominada </a:t>
            </a:r>
            <a:r>
              <a:rPr lang="es-ES" dirty="0" err="1"/>
              <a:t>colonografía</a:t>
            </a:r>
            <a:r>
              <a:rPr lang="es-ES" dirty="0"/>
              <a:t> por TC es un tipo de examen radiológico que emplea la modalidad de imagen de la tomografía computarizada </a:t>
            </a:r>
            <a:r>
              <a:rPr lang="es-ES" dirty="0" err="1"/>
              <a:t>multidetector</a:t>
            </a:r>
            <a:r>
              <a:rPr lang="es-ES" dirty="0"/>
              <a:t> para obtener una visión de la superficie interna del colon, con una imagen similar a la de la colonoscopia convencional.</a:t>
            </a:r>
            <a:endParaRPr lang="en-US" dirty="0"/>
          </a:p>
        </p:txBody>
      </p:sp>
      <p:pic>
        <p:nvPicPr>
          <p:cNvPr id="4" name="Picture 3"/>
          <p:cNvPicPr>
            <a:picLocks noChangeAspect="1"/>
          </p:cNvPicPr>
          <p:nvPr/>
        </p:nvPicPr>
        <p:blipFill>
          <a:blip r:embed="rId3"/>
          <a:stretch>
            <a:fillRect/>
          </a:stretch>
        </p:blipFill>
        <p:spPr>
          <a:xfrm>
            <a:off x="4468472" y="4176421"/>
            <a:ext cx="1969179" cy="1902117"/>
          </a:xfrm>
          <a:prstGeom prst="rect">
            <a:avLst/>
          </a:prstGeom>
        </p:spPr>
      </p:pic>
      <p:pic>
        <p:nvPicPr>
          <p:cNvPr id="5" name="Picture 4"/>
          <p:cNvPicPr>
            <a:picLocks noChangeAspect="1"/>
          </p:cNvPicPr>
          <p:nvPr/>
        </p:nvPicPr>
        <p:blipFill>
          <a:blip r:embed="rId4"/>
          <a:stretch>
            <a:fillRect/>
          </a:stretch>
        </p:blipFill>
        <p:spPr>
          <a:xfrm>
            <a:off x="1152525" y="4168775"/>
            <a:ext cx="2495550" cy="2143125"/>
          </a:xfrm>
          <a:prstGeom prst="rect">
            <a:avLst/>
          </a:prstGeom>
        </p:spPr>
      </p:pic>
      <p:pic>
        <p:nvPicPr>
          <p:cNvPr id="6" name="Picture 5"/>
          <p:cNvPicPr>
            <a:picLocks noChangeAspect="1"/>
          </p:cNvPicPr>
          <p:nvPr/>
        </p:nvPicPr>
        <p:blipFill rotWithShape="1">
          <a:blip r:embed="rId5"/>
          <a:srcRect t="11772" b="3314"/>
          <a:stretch/>
        </p:blipFill>
        <p:spPr>
          <a:xfrm>
            <a:off x="7293654" y="4176421"/>
            <a:ext cx="4210050" cy="2359025"/>
          </a:xfrm>
          <a:prstGeom prst="rect">
            <a:avLst/>
          </a:prstGeom>
        </p:spPr>
      </p:pic>
    </p:spTree>
    <p:extLst>
      <p:ext uri="{BB962C8B-B14F-4D97-AF65-F5344CB8AC3E}">
        <p14:creationId xmlns:p14="http://schemas.microsoft.com/office/powerpoint/2010/main" val="157394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664</Words>
  <Application>Microsoft Office PowerPoint</Application>
  <PresentationFormat>Widescreen</PresentationFormat>
  <Paragraphs>37</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COLONOSCOPIA NORMAL</vt:lpstr>
      <vt:lpstr>HISTORIA DE LA COLONOSCOPIA </vt:lpstr>
      <vt:lpstr>LIMPIEZA DEL COLON </vt:lpstr>
      <vt:lpstr>ANTECEDENTES. RECTOSIGMOIDOSCOPIA RÍGIDA</vt:lpstr>
      <vt:lpstr>FIBROCOLONOSCOPIA</vt:lpstr>
      <vt:lpstr>VIDEOCOLONOSCOPIA. </vt:lpstr>
      <vt:lpstr>COLONOSCOPIA VIRTUAL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IMÁGENES DE COLONOSCOPIA NORMAL</dc:title>
  <dc:creator>User</dc:creator>
  <cp:lastModifiedBy>User</cp:lastModifiedBy>
  <cp:revision>17</cp:revision>
  <dcterms:created xsi:type="dcterms:W3CDTF">2021-04-17T16:25:24Z</dcterms:created>
  <dcterms:modified xsi:type="dcterms:W3CDTF">2021-04-18T18:07:28Z</dcterms:modified>
</cp:coreProperties>
</file>