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78" r:id="rId4"/>
    <p:sldId id="279" r:id="rId5"/>
    <p:sldId id="280" r:id="rId6"/>
    <p:sldId id="281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56" r:id="rId18"/>
    <p:sldId id="355" r:id="rId19"/>
    <p:sldId id="263" r:id="rId20"/>
    <p:sldId id="282" r:id="rId21"/>
    <p:sldId id="283" r:id="rId22"/>
    <p:sldId id="294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3" autoAdjust="0"/>
    <p:restoredTop sz="94660"/>
  </p:normalViewPr>
  <p:slideViewPr>
    <p:cSldViewPr>
      <p:cViewPr>
        <p:scale>
          <a:sx n="32" d="100"/>
          <a:sy n="32" d="100"/>
        </p:scale>
        <p:origin x="-136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7506E-58DE-4028-8B6D-3934D443DAE1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91F9E-4842-406A-8F0B-E2552846CE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86266"/>
            <a:ext cx="6400800" cy="1257312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Dr. C. Doris </a:t>
            </a:r>
            <a:r>
              <a:rPr lang="es-ES" dirty="0" err="1" smtClean="0">
                <a:solidFill>
                  <a:schemeClr val="tx1"/>
                </a:solidFill>
              </a:rPr>
              <a:t>Yisell</a:t>
            </a:r>
            <a:r>
              <a:rPr lang="es-ES" dirty="0" smtClean="0">
                <a:solidFill>
                  <a:schemeClr val="tx1"/>
                </a:solidFill>
              </a:rPr>
              <a:t> Rubio Olivares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FCM: Calixto García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628" y="1214422"/>
            <a:ext cx="8143900" cy="271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TEMA VI</a:t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HIGIENE Y EPIDEMIOLOGÍA EN SITUACIONES EXCEPCIONALES </a:t>
            </a:r>
          </a:p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Y DE DESASTRES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TIPOS DE EXPLORACIÓN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Higiénico-Epidemiológica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Biológica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Sanitario- química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Radioactiva.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Médico táctica</a:t>
            </a: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 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FUNCIONES DE LA EXPLORACIÓN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Determinar y analizar las condiciones de vida de la población.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La existencia y el carácter de las enfermedades infecciosas y epizoóticas.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Descubrir  los factores locales que pueden influir en el curso del proceso epidémico.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Velar por el estado sanitario de los poblados y las fuentes de abastecimiento de agua.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Elaboración y ejecución de las medidas que garanticen la actividad de la comunidad. 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265113" marR="0" lvl="0" indent="-265113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ETAPAS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PRINCIPALES</a:t>
            </a: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ES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CLASIFICACIÓN DE LA SITUACIÓN HIGIÉNICO-EPIDEMIOLÓGICA DE LA COMUNIDAD.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s-ES" sz="2000" b="1" dirty="0" smtClean="0"/>
              <a:t>(La </a:t>
            </a:r>
            <a:r>
              <a:rPr lang="es-ES" sz="2000" b="1" dirty="0"/>
              <a:t>exploración higiénico- epidemiológica y  se </a:t>
            </a:r>
            <a:r>
              <a:rPr lang="es-ES" sz="2000" b="1" dirty="0" smtClean="0"/>
              <a:t>evaluará)</a:t>
            </a:r>
            <a:endParaRPr lang="es-ES" sz="2000" dirty="0"/>
          </a:p>
          <a:p>
            <a:pPr lvl="0" algn="ctr"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Favorable</a:t>
            </a:r>
          </a:p>
          <a:p>
            <a:pPr lvl="0" algn="ctr"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Inestable</a:t>
            </a:r>
          </a:p>
          <a:p>
            <a:pPr lvl="0" algn="ctr"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Desfavorable o extraordinario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265113" marR="0" lvl="0" indent="-265113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62000" y="1071546"/>
            <a:ext cx="7620002" cy="990600"/>
            <a:chOff x="624" y="1152"/>
            <a:chExt cx="4080" cy="72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ES" dirty="0"/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1292" y="1296"/>
              <a:ext cx="623" cy="96"/>
              <a:chOff x="2003" y="3439"/>
              <a:chExt cx="468" cy="244"/>
            </a:xfrm>
          </p:grpSpPr>
          <p:sp>
            <p:nvSpPr>
              <p:cNvPr id="25" name="Oval 1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6" name="Rectangle 1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7" name="Oval 1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8" name="Oval 1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</p:grpSp>
        <p:sp>
          <p:nvSpPr>
            <p:cNvPr id="12" name="Rectangle 16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ES" dirty="0"/>
            </a:p>
          </p:txBody>
        </p: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2444" y="1296"/>
              <a:ext cx="623" cy="96"/>
              <a:chOff x="2003" y="3439"/>
              <a:chExt cx="468" cy="244"/>
            </a:xfrm>
          </p:grpSpPr>
          <p:sp>
            <p:nvSpPr>
              <p:cNvPr id="21" name="Oval 18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3" name="Oval 20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4" name="Oval 21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</p:grpSp>
        <p:sp>
          <p:nvSpPr>
            <p:cNvPr id="14" name="Rectangle 22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ES" dirty="0"/>
            </a:p>
          </p:txBody>
        </p:sp>
        <p:grpSp>
          <p:nvGrpSpPr>
            <p:cNvPr id="15" name="Group 23"/>
            <p:cNvGrpSpPr>
              <a:grpSpLocks/>
            </p:cNvGrpSpPr>
            <p:nvPr/>
          </p:nvGrpSpPr>
          <p:grpSpPr bwMode="auto">
            <a:xfrm>
              <a:off x="3605" y="1296"/>
              <a:ext cx="817" cy="96"/>
              <a:chOff x="2003" y="3439"/>
              <a:chExt cx="468" cy="244"/>
            </a:xfrm>
          </p:grpSpPr>
          <p:sp>
            <p:nvSpPr>
              <p:cNvPr id="17" name="Oval 24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18" name="Rectangle 25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19" name="Oval 26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  <p:sp>
            <p:nvSpPr>
              <p:cNvPr id="20" name="Oval 27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ES" dirty="0"/>
              </a:p>
            </p:txBody>
          </p:sp>
        </p:grpSp>
        <p:sp>
          <p:nvSpPr>
            <p:cNvPr id="16" name="Rectangle 28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ES" dirty="0"/>
            </a:p>
          </p:txBody>
        </p:sp>
      </p:grpSp>
      <p:sp>
        <p:nvSpPr>
          <p:cNvPr id="6" name="Rectangle 30"/>
          <p:cNvSpPr>
            <a:spLocks noChangeArrowheads="1"/>
          </p:cNvSpPr>
          <p:nvPr/>
        </p:nvSpPr>
        <p:spPr bwMode="gray">
          <a:xfrm>
            <a:off x="762000" y="137634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chemeClr val="bg1"/>
                </a:solidFill>
              </a:rPr>
              <a:t>Preparación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gray">
          <a:xfrm>
            <a:off x="2928926" y="1376338"/>
            <a:ext cx="1395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Planificación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gray">
          <a:xfrm>
            <a:off x="5214942" y="1233462"/>
            <a:ext cx="125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Realización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7358082" y="1304900"/>
            <a:ext cx="946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Informe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42910" y="2231976"/>
            <a:ext cx="19431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Esclarecer 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la situación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operativa. </a:t>
            </a:r>
          </a:p>
          <a:p>
            <a:pPr algn="just"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Estudio 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de los mapas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topográficos.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Recolección de  informes 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sobre la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región 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previa a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explorar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3071802" y="2317700"/>
            <a:ext cx="150019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-Personal</a:t>
            </a: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Medios materiales</a:t>
            </a:r>
          </a:p>
          <a:p>
            <a:pPr>
              <a:buFontTx/>
              <a:buChar char="-"/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Trasporte</a:t>
            </a:r>
          </a:p>
          <a:p>
            <a:pPr>
              <a:buFontTx/>
              <a:buChar char="-"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Objeto de</a:t>
            </a:r>
          </a:p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Exploración</a:t>
            </a:r>
          </a:p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- Método   </a:t>
            </a:r>
          </a:p>
          <a:p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786314" y="2589166"/>
            <a:ext cx="133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Se realiza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exploración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500826" y="2317700"/>
            <a:ext cx="20002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- Proposiciones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(croquis de la    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Plan de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medidas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Higiénico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- 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Epidemiológica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28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CONTENIDO DE LA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EXPLORACIÓN</a:t>
            </a: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Información acerca de la morbilidad  en la población  por enfermedades transmisibles, endemias y epidemias.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Conocer  factores existentes en el medio, capaces de influir desfavorablemente sobre la salud del personal de la comunidad.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Investigar la existencia de epizootias entre los animales de la región y su magnitud.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Analizar cómo influye la morbilidad del personal de la comunidad.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Precisar las condiciones higiénicas del medio ambiente del área de aledañas.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Anotar los recursos humanos, materiales y técnicos con los cuales cuentan los servicios médicos para el cumplimiento de las medidas higiénico epidemiológica. 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gray">
          <a:xfrm>
            <a:off x="762000" y="137634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chemeClr val="bg1"/>
                </a:solidFill>
              </a:rPr>
              <a:t>Preparación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gray">
          <a:xfrm>
            <a:off x="2928926" y="1376338"/>
            <a:ext cx="1395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Planificación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gray">
          <a:xfrm>
            <a:off x="5214942" y="1233462"/>
            <a:ext cx="125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Realización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7358082" y="1304900"/>
            <a:ext cx="946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Informe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4786346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CONTENIDO DE LA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EXPLORACIÓN</a:t>
            </a: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+mj-lt"/>
              <a:buAutoNum type="arabicPeriod" startAt="7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Registrar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las fuentes de abastecimiento de agua potable que va a utilizar la comunidad y tomar muestras para el control sanitario de su calidad.</a:t>
            </a:r>
          </a:p>
          <a:p>
            <a:pPr marL="457200" lvl="0" indent="-457200" algn="just">
              <a:buFont typeface="+mj-lt"/>
              <a:buAutoNum type="arabicPeriod" startAt="7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Reflejar en el mapa o croquis del terreno los criaderos de insectos y roedores, así como los lugares y las fuentes de agua contaminados que puedan provocar la aparición de brotes epidemia.</a:t>
            </a:r>
          </a:p>
          <a:p>
            <a:pPr marL="457200" lvl="0" indent="-457200" algn="just">
              <a:buFont typeface="+mj-lt"/>
              <a:buAutoNum type="arabicPeriod" startAt="7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Anotar todos los datos de importancia aportados por los servicios médicos y los órganos políticos y administrativos, así como de la Defensa Civil de la zona.</a:t>
            </a:r>
          </a:p>
          <a:p>
            <a:pPr marL="457200" lvl="0" indent="-457200" algn="just">
              <a:buFont typeface="+mj-lt"/>
              <a:buAutoNum type="arabicPeriod" startAt="7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Tomar todas las muestras necesarias para estudio de laboratorio a fin de determinar el uso por el enemigo de arma biológica. </a:t>
            </a:r>
          </a:p>
          <a:p>
            <a:pPr marL="457200" indent="-457200" algn="just">
              <a:buFont typeface="+mj-lt"/>
              <a:buAutoNum type="arabicPeriod" startAt="7"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gray">
          <a:xfrm>
            <a:off x="762000" y="137634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chemeClr val="bg1"/>
                </a:solidFill>
              </a:rPr>
              <a:t>Preparación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gray">
          <a:xfrm>
            <a:off x="2928926" y="1376338"/>
            <a:ext cx="1395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Planificación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gray">
          <a:xfrm>
            <a:off x="5214942" y="1233462"/>
            <a:ext cx="125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Realización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7358082" y="1304900"/>
            <a:ext cx="946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Informe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4786346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MÉTODOS DE EXPLORACIÓN</a:t>
            </a:r>
          </a:p>
          <a:p>
            <a:endParaRPr lang="es-ES" sz="1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Obtención </a:t>
            </a:r>
            <a:r>
              <a:rPr lang="es-ES" sz="2400" b="1" u="sng" dirty="0">
                <a:latin typeface="Arial" pitchFamily="34" charset="0"/>
                <a:cs typeface="Arial" pitchFamily="34" charset="0"/>
              </a:rPr>
              <a:t>de información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particularidades geográficas de la comunidad, vías de comunicación, zonas costeras, zonas boscosas, ríos lagos,  principales enfermedades y el estado de inmunización.</a:t>
            </a:r>
          </a:p>
          <a:p>
            <a:pPr lvl="0"/>
            <a:endParaRPr lang="es-ES" sz="1200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Observación </a:t>
            </a:r>
            <a:r>
              <a:rPr lang="es-ES" sz="2400" b="1" u="sng" dirty="0">
                <a:latin typeface="Arial" pitchFamily="34" charset="0"/>
                <a:cs typeface="Arial" pitchFamily="34" charset="0"/>
              </a:rPr>
              <a:t>directa del territorio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Cantidad de insectos, roedores, vectores en lugares no acostumbrado.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Animales muertos.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Búsqueda precoz de enfermos infecciosos o con sospecha.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Situación higiénica del agua.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Disposición de residuales líquidos.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Estados de las redes para su evacuación.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Aguas albañales, residuales sólidos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Contenedores con tapa y sistema de disposición final.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 Determinar objetivos químicos, puntos de combustibles. 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gray">
          <a:xfrm>
            <a:off x="762000" y="137634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chemeClr val="bg1"/>
                </a:solidFill>
              </a:rPr>
              <a:t>Preparación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gray">
          <a:xfrm>
            <a:off x="2928926" y="1376338"/>
            <a:ext cx="1395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Planificación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gray">
          <a:xfrm>
            <a:off x="5214942" y="1233462"/>
            <a:ext cx="125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Realización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7358082" y="1304900"/>
            <a:ext cx="946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Informe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PLAN DE MEDIDAS HIGIENICO- SANITARIO Y ANTI EPIDEMICO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gray">
          <a:xfrm>
            <a:off x="762000" y="137634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chemeClr val="bg1"/>
                </a:solidFill>
              </a:rPr>
              <a:t>Preparación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gray">
          <a:xfrm>
            <a:off x="2928926" y="1376338"/>
            <a:ext cx="1395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Planificación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gray">
          <a:xfrm>
            <a:off x="5214942" y="1233462"/>
            <a:ext cx="125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Realización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7358082" y="1304900"/>
            <a:ext cx="946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Informe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71472" y="1142984"/>
          <a:ext cx="8215370" cy="5180431"/>
        </p:xfrm>
        <a:graphic>
          <a:graphicData uri="http://schemas.openxmlformats.org/drawingml/2006/table">
            <a:tbl>
              <a:tblPr/>
              <a:tblGrid>
                <a:gridCol w="2379172"/>
                <a:gridCol w="5836198"/>
              </a:tblGrid>
              <a:tr h="707685">
                <a:tc>
                  <a:txBody>
                    <a:bodyPr/>
                    <a:lstStyle/>
                    <a:p>
                      <a:pPr marL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Elementos de la cadena epidemiológica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Medidas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2098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Fuentes de infección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Aislamiento, diagnóstico y tratamiento y completo de los enfermos, sospechosos y portadores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Régimen de limitación (observación médica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incrementada y cuarentena)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Control sanitario- veterinario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Desratización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25766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Vías de transmisión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Control sanitario- higiénico de las unidades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(condiciones de alojamiento, alimentación,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Abastecimiento de agua, higiene del trabajo, personal y del vestuario, etc.)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Desinfección y desinsectaciòn 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446083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Organismo susceptible</a:t>
                      </a:r>
                      <a:endParaRPr lang="es-ES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</a:t>
                      </a:r>
                      <a:r>
                        <a:rPr lang="es-ES" sz="14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Inmunoprofilaxis</a:t>
                      </a: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(inmunización)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Profilaxis urgente (</a:t>
                      </a:r>
                      <a:r>
                        <a:rPr lang="es-ES" sz="14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antibioticoterapia</a:t>
                      </a: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seroterapia,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administración de gammaglobulina, </a:t>
                      </a:r>
                      <a:r>
                        <a:rPr lang="es-ES" sz="14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interferón</a:t>
                      </a: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quimioprofilaxis, etc.)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Educación sanitaria al personal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Alimentación, preparación física y deportes</a:t>
                      </a:r>
                      <a:endParaRPr lang="es-E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357158" y="214290"/>
            <a:ext cx="857252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INDICADORES DE EVALUACIÓN EN LA COMUNIDAD</a:t>
            </a:r>
          </a:p>
          <a:p>
            <a:pPr marL="228600" indent="-228600">
              <a:buFont typeface="+mj-lt"/>
              <a:buAutoNum type="arabicPeriod"/>
            </a:pP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Morbilidad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 enfermedades transmisibles.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Frecuencia de brotes epidémicos.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Protección de las fuentes de abasto de agua.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Almacenamiento, disposición de residuales sólidos y líquidos.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Saneamiento de las áreas exteriores.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Control de vectores.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Índice de infestación, control de contaminantes atmosféricos.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Control de riesgos biológicos, químicos y físicos. 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gray">
          <a:xfrm>
            <a:off x="762000" y="1376346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>
                <a:solidFill>
                  <a:schemeClr val="bg1"/>
                </a:solidFill>
              </a:rPr>
              <a:t>Preparación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gray">
          <a:xfrm>
            <a:off x="2928926" y="1376338"/>
            <a:ext cx="1395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Planificación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gray">
          <a:xfrm>
            <a:off x="5214942" y="1233462"/>
            <a:ext cx="1253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Realización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7358082" y="1304900"/>
            <a:ext cx="9462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Informe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6" y="210579"/>
            <a:ext cx="8786842" cy="1861100"/>
          </a:xfrm>
        </p:spPr>
        <p:txBody>
          <a:bodyPr>
            <a:noAutofit/>
          </a:bodyPr>
          <a:lstStyle/>
          <a:p>
            <a:pPr marL="73025" indent="-73025"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DESINFECCIÓN</a:t>
            </a:r>
            <a:br>
              <a:rPr lang="es-ES" sz="2800" b="1" dirty="0" smtClean="0">
                <a:latin typeface="Arial" pitchFamily="34" charset="0"/>
                <a:cs typeface="Arial" pitchFamily="34" charset="0"/>
              </a:rPr>
            </a:br>
            <a:r>
              <a:rPr lang="es-ES" sz="1200" dirty="0">
                <a:latin typeface="Arial" pitchFamily="34" charset="0"/>
                <a:cs typeface="Arial" pitchFamily="34" charset="0"/>
              </a:rPr>
              <a:t/>
            </a:r>
            <a:br>
              <a:rPr lang="es-ES" sz="1200" dirty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>Acción de destruir los agentes patógenos fuera del organismo o de los animales, por medios físicos o químicos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2876" y="2000240"/>
            <a:ext cx="8786842" cy="4857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3025" marR="0" lvl="0" indent="-7302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PRINCIPIOS DE APLICACIÓN DE LAS MEDIDAS PROFILÁCTICAS Y ANTIEPIDÉMICAS</a:t>
            </a:r>
          </a:p>
          <a:p>
            <a:pPr marL="73025" marR="0" lvl="0" indent="-7302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 elaboran teniendo en cuenta los diferentes elementos que intervienen en la transmisión (fuente de infección, vía de transmisión, organismo susceptible) y las características concretas de la enfermedad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Acción simultánea, oportuna y sistemática sobre los tres elementos de la cadena epidemiológica.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Reforzar las medidas sobre el eslabón que posea mayor importancia en la transmisión.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0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lamada de flecha hacia abajo 2"/>
          <p:cNvSpPr/>
          <p:nvPr/>
        </p:nvSpPr>
        <p:spPr>
          <a:xfrm>
            <a:off x="1857356" y="71414"/>
            <a:ext cx="5500726" cy="1275008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TIPOS DE DESINFECCIÓN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0080" y="1357298"/>
            <a:ext cx="8458200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ES" sz="2400" b="1" dirty="0">
                <a:latin typeface="Arial" pitchFamily="34" charset="0"/>
                <a:cs typeface="Arial" pitchFamily="34" charset="0"/>
              </a:rPr>
              <a:t>Desinfección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Profiláctica</a:t>
            </a:r>
          </a:p>
          <a:p>
            <a:pPr lvl="0"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Tiene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carácter preventivo. Se realiza sistemáticamente sin que hayan aparecido enfermedades aisladas o brotes de estas.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00080" y="4714884"/>
            <a:ext cx="8458200" cy="2067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ES" sz="2400" b="1" dirty="0">
                <a:latin typeface="Arial" pitchFamily="34" charset="0"/>
                <a:cs typeface="Arial" pitchFamily="34" charset="0"/>
              </a:rPr>
              <a:t>Desinfección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Terminal</a:t>
            </a:r>
          </a:p>
          <a:p>
            <a:pPr lvl="0"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efectúa con la finalidad de eliminar del medio ambiente los agentes patógenos contagiosos, provenientes de los enfermos y se realiza en la habitación, ropas, objetos y utensilios que hayan sido utilizados por un enfermo infeccioso, luego de que el mismo ha abandonado el lugar.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00080" y="2928934"/>
            <a:ext cx="8458200" cy="1696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Desinfección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Concurrente </a:t>
            </a:r>
          </a:p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realiza sobre las excreciones, los desechos sólidos, objetos y utensilios que procedan de un enfermo infeccioso o que hayan estado en contacto con él, durante el período de transmisibilidad de la enfermedad. </a:t>
            </a:r>
          </a:p>
        </p:txBody>
      </p:sp>
    </p:spTree>
    <p:extLst>
      <p:ext uri="{BB962C8B-B14F-4D97-AF65-F5344CB8AC3E}">
        <p14:creationId xmlns:p14="http://schemas.microsoft.com/office/powerpoint/2010/main" xmlns="" val="37630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72528" cy="5715040"/>
          </a:xfrm>
        </p:spPr>
        <p:txBody>
          <a:bodyPr>
            <a:noAutofit/>
          </a:bodyPr>
          <a:lstStyle/>
          <a:p>
            <a:pPr marL="80963" lvl="1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ELEMENTOS BÁSICOS DE DESINFECCIÓN:</a:t>
            </a:r>
          </a:p>
          <a:p>
            <a:pPr marL="514350" indent="-514350" algn="just">
              <a:buAutoNum type="arabicPeriod"/>
            </a:pP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2876" y="1785926"/>
            <a:ext cx="8786842" cy="859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MÉTODOS DE DESINFECCIÓN</a:t>
            </a:r>
            <a:b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Y DESINFECTACIÓN</a:t>
            </a:r>
            <a:endParaRPr kumimoji="0" lang="es-E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ángulo 3"/>
          <p:cNvSpPr/>
          <p:nvPr/>
        </p:nvSpPr>
        <p:spPr>
          <a:xfrm>
            <a:off x="937744" y="3000372"/>
            <a:ext cx="2743200" cy="1323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MECÁNICO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ángulo 4"/>
          <p:cNvSpPr/>
          <p:nvPr/>
        </p:nvSpPr>
        <p:spPr>
          <a:xfrm>
            <a:off x="937744" y="4643446"/>
            <a:ext cx="2743200" cy="1323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QUÍMICO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ángulo 5"/>
          <p:cNvSpPr/>
          <p:nvPr/>
        </p:nvSpPr>
        <p:spPr>
          <a:xfrm>
            <a:off x="5072066" y="4643446"/>
            <a:ext cx="2743200" cy="1323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BIOLÓGICO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ángulo 6"/>
          <p:cNvSpPr/>
          <p:nvPr/>
        </p:nvSpPr>
        <p:spPr>
          <a:xfrm>
            <a:off x="5072066" y="3000372"/>
            <a:ext cx="2743200" cy="1323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FÍSICO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908" y="428604"/>
            <a:ext cx="8929686" cy="7143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Aseguramiento higiénico  epidemiológico.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2643206"/>
          </a:xfrm>
        </p:spPr>
        <p:txBody>
          <a:bodyPr>
            <a:noAutofit/>
          </a:bodyPr>
          <a:lstStyle/>
          <a:p>
            <a:pPr marL="619125" lvl="1" indent="-538163" algn="just">
              <a:lnSpc>
                <a:spcPct val="150000"/>
              </a:lnSpc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1.3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epidemiológico. Concepto. Medidas profilácticas y 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antiepidémicas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Elementos básicos de desinfección.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8572528" cy="5929354"/>
          </a:xfrm>
        </p:spPr>
        <p:txBody>
          <a:bodyPr>
            <a:noAutofit/>
          </a:bodyPr>
          <a:lstStyle/>
          <a:p>
            <a:pPr marL="80963" lvl="1" algn="just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 MECÁNICO: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Procedimientos mecánicos que permiten eliminar el agente etiológico por diferentes medios, tales como:</a:t>
            </a:r>
          </a:p>
          <a:p>
            <a:pPr marL="80963" lvl="1" algn="l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Ventilación de locales                 - Limpieza húmeda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Eliminación de polvos                - Lavado de pisos, paredes, </a:t>
            </a:r>
          </a:p>
          <a:p>
            <a:pPr marL="80963" lvl="1" algn="l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equipos,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etc</a:t>
            </a: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l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l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 FÍSICO: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aquellos en los que se utilizan agentes o medios físicos como: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Rayos solares                               - Ebullición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Calor seco                                     - Combustión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Desecación                                   -  Radiación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Electricidad                                   -  Bajas temperaturas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Pasteurización                              -  Ondas sonoras</a:t>
            </a:r>
            <a:b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Ondas ultrasónicas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501122" cy="6143644"/>
          </a:xfrm>
        </p:spPr>
        <p:txBody>
          <a:bodyPr>
            <a:noAutofit/>
          </a:bodyPr>
          <a:lstStyle/>
          <a:p>
            <a:pPr marL="80963" lvl="1" algn="just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 QUÍMICO: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aquellos que utilizan sustancias químicas para lograr sus fines</a:t>
            </a:r>
          </a:p>
          <a:p>
            <a:pPr marL="80963" lvl="1" algn="just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Halógenos y sus compuestos (cloro, lodo)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Combinación de metales pesados y metaloides no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halogenados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(compuestos de mercurio, plata, cobre)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Fenoles y derivados (fenol,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cresol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Alcoholes (sintéticos, jabones, compuestos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catiónicos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amonio)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Gases microbicidas (formaldehido, óxido de etileno)</a:t>
            </a:r>
          </a:p>
          <a:p>
            <a:pPr marL="80963" lvl="1" algn="just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 BIOLÓGICO: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aquellos que aprovechan la acción de una especie sobre otra, esta acción irá encaminada a no permitir el crecimiento de organismos patógenos dañinos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488462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s-E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PRINCIPIOS DE APLICACIÓN DE LAS MEDIDAS PROFILÁCTICAS Y ANTIEPIDÉMICAS.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elaboran teniendo en cuenta los diferentes elementos que intervienen en la transmisión (fuente de infección, vía de transmisión, organismo susceptible) y las características concretas de la enfermedad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Acción simultánea, oportuna y sistemática sobre los tres elementos de la cadena epidemiológica.</a:t>
            </a:r>
          </a:p>
          <a:p>
            <a:pPr lvl="0" algn="just"/>
            <a:endParaRPr lang="es-ES_tradn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Reforzar las medidas sobre el eslabón que posea mayor importancia en la transmisión.</a:t>
            </a:r>
            <a:endParaRPr lang="es-ES_tradnl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 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es-ES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572528" cy="6143644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642918"/>
            <a:ext cx="8572528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CONTROL EPIDEMIOLÓGICO: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E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Son medidas de control destinadas para combatir la difusión de una enfermedad infecto- contagiosa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 consideran dos vertientes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MX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Aplicación de las medidas permanentes: </a:t>
            </a: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Son continuas sobre la población sana y el ambiente 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MX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Aplicación de las medidas de la lucha </a:t>
            </a:r>
            <a:r>
              <a:rPr lang="es-MX" sz="24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antiepidémica</a:t>
            </a:r>
            <a:r>
              <a:rPr lang="es-MX" sz="2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Ya existe la enfermedad, hay que controlar y cortar su difusión, requiere medidas oportunas y enérgicas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endParaRPr lang="es-ES" sz="2400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571480"/>
            <a:ext cx="8572528" cy="5857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buFontTx/>
              <a:buAutoNum type="arabicPeriod"/>
            </a:pPr>
            <a:r>
              <a:rPr lang="es-MX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Aplicación de las medidas permanentes</a:t>
            </a:r>
          </a:p>
          <a:p>
            <a:pPr algn="just"/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Acción sanitaria habitual, por elevar constantemente el nivel de salud del pueblo (inmunizaciones, controles médicos, exámenes preventivos, controles higiénicos, labor educativa) conocidas también como profilaxis higiénico- epidemiológicas</a:t>
            </a:r>
          </a:p>
          <a:p>
            <a:pPr algn="just">
              <a:spcBef>
                <a:spcPct val="50000"/>
              </a:spcBef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Si son más efectivas, se usa menos la lucha </a:t>
            </a:r>
            <a:r>
              <a:rPr lang="es-MX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antiepidémica</a:t>
            </a:r>
            <a:endParaRPr lang="es-E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>
              <a:spcBef>
                <a:spcPct val="50000"/>
              </a:spcBef>
            </a:pPr>
            <a:endParaRPr lang="es-MX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2"/>
            </a:pPr>
            <a:r>
              <a:rPr lang="es-MX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Aplicación de las medidas de la lucha </a:t>
            </a:r>
            <a:r>
              <a:rPr lang="es-MX" sz="2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antiepidémica</a:t>
            </a:r>
            <a:endParaRPr lang="es-ES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Deben ejecutarse con rapidez y con un elevado nivel científico técnico para romper la cadena de transmisión</a:t>
            </a: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Una agresión biológica puede ser inicio de la lucha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antiepidémica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500042"/>
            <a:ext cx="8572528" cy="592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es-MX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MEDIDAS DE LA LUCHA ANTIEPIDÉMICA</a:t>
            </a:r>
          </a:p>
          <a:p>
            <a:pPr marL="342900" indent="-342900" algn="just"/>
            <a:endParaRPr lang="es-ES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ES" sz="2400" dirty="0" smtClean="0"/>
              <a:t>1.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Asegurar los métodos de control y profilaxis epidemiológica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2. Garantizar la calidad sanitaria del agua.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Prevenir la contaminación ambiental.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3. Mantener las medidas de higiene y lucha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antivectorial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en el orden higiénico-epidemiológico.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4. Controlar el plan de educación para la salud.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5. Aplicar la legislación sanitaria para TG.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6. Realizar la exploración higiénico-epidemiológica.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endParaRPr kumimoji="0" lang="es-E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500042"/>
            <a:ext cx="8572528" cy="592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EXPLORACIÓN HIGIÉNICO-EPIDEMIOLÓGICA: </a:t>
            </a:r>
          </a:p>
          <a:p>
            <a:pPr marL="342900" indent="-342900"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es-MX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Actividad sistemática que realiza el personal de salud, a fin de obtener una información directa y actualizada acerca de las condiciones higiénicas epidemiológicas existentes, en un lugar y en un momento determinados para elaborar un plan de medidas sanitario higiénico y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antiepidémico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MISIONES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Descubrir oportunamente la utilización del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ARMA BIOLÓGICA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por el enemigo.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Recolección de muestras en el terreno para la identificación de los agentes causales.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Participar en la planificación y ejecución de las medidas encaminadas a liquidar las consecuencias de su empleo. </a:t>
            </a:r>
          </a:p>
          <a:p>
            <a:pPr marL="342900" indent="-342900"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500042"/>
            <a:ext cx="8572528" cy="592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6350"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CARACTERÍSTICAS: </a:t>
            </a:r>
          </a:p>
          <a:p>
            <a:pPr indent="6350"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Se realiza por medio de la observación de los lugares donde puede existir indicios de contaminación con medios biológicos.</a:t>
            </a:r>
          </a:p>
          <a:p>
            <a:pPr marL="342900" indent="-342900"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buFontTx/>
              <a:buAutoNum type="alphaLcPeriod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Aparición de enfermos dentro del personal, principalmente, si es una enfermedad no común en el país   </a:t>
            </a:r>
          </a:p>
          <a:p>
            <a:pPr marL="265113" indent="-265113" algn="just">
              <a:buFontTx/>
              <a:buAutoNum type="alphaLcPeriod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Presencia de gran cantidad de insectos, roedores, etc., en lugares no acostumbrados, en este caso se recogerán muestras para ser analizadas en los laboratorios</a:t>
            </a:r>
          </a:p>
          <a:p>
            <a:pPr marL="265113" indent="-265113" algn="just">
              <a:buFontTx/>
              <a:buAutoNum type="alphaLcPeriod" startAt="3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Animales muertos en la zona (tierra y río)</a:t>
            </a:r>
          </a:p>
          <a:p>
            <a:pPr marL="265113" indent="-265113" algn="just">
              <a:buFontTx/>
              <a:buAutoNum type="alphaLcPeriod" startAt="3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Fragmentos de proyectiles, envases de forma peculiar o desconocida</a:t>
            </a:r>
          </a:p>
          <a:p>
            <a:pPr marL="265113" indent="-265113" algn="just">
              <a:buFontTx/>
              <a:buAutoNum type="alphaLcPeriod" startAt="3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Aviones con una estela de aerosol o lanzamiento de globos o paquetes con paracaídas</a:t>
            </a:r>
          </a:p>
          <a:p>
            <a:pPr marL="265113" indent="-265113" algn="just">
              <a:buFontTx/>
              <a:buAutoNum type="alphaLcPeriod" startAt="3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Explosión sorda de proyectiles</a:t>
            </a: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65113" marR="0" lvl="0" indent="-265113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500042"/>
            <a:ext cx="8572528" cy="592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ASEGURAMIENTO SANITARIO, HIGIÉNICO Y ANTI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EPIDÉMICO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Se organiza  y estructura para cumplir con  la promoción y protección de la salud del pueblo.</a:t>
            </a: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A nivel de la comunidad se corresponde  con la Escuadra Higiénico y Epidemiológica (EHE) que existe en la zona de defensa (ZD).</a:t>
            </a: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EXPLORACIÓN HIGIÉNICA Y EPIDEMIOLÓGICA EN LA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COMUNIDAD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Recolectar datos de las condiciones higiénico epidemiológicas que influyen en estado de salud de la comunidad.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5500702"/>
          </a:xfrm>
        </p:spPr>
        <p:txBody>
          <a:bodyPr>
            <a:noAutofit/>
          </a:bodyPr>
          <a:lstStyle/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57158" y="500042"/>
            <a:ext cx="8572528" cy="592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PRINCIPIOS FUNDAMENTALES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Mantener  actualizada la información del estado higiénico epidemiológico de la comunidad.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Proponer y ejecutar las medidas para mantener un estado higiénico epidemiológico favorable.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Determinar, en caso de utilización del arma biológica, el agente empleado por el enemigo y participar en la ejecución de las medidas para la liquidación de las consecuencias de su empleo.</a:t>
            </a:r>
          </a:p>
          <a:p>
            <a:pPr marL="265113" marR="0" lvl="0" indent="-265113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1398</Words>
  <Application>Microsoft Office PowerPoint</Application>
  <PresentationFormat>Presentación en pantalla (4:3)</PresentationFormat>
  <Paragraphs>243</Paragraphs>
  <Slides>22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1. Aseguramiento higiénico  epidemiológico.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DESINFECCIÓN  Acción de destruir los agentes patógenos fuera del organismo o de los animales, por medios físicos o químicos.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DORIS</dc:creator>
  <cp:lastModifiedBy>DORIS</cp:lastModifiedBy>
  <cp:revision>24</cp:revision>
  <dcterms:created xsi:type="dcterms:W3CDTF">2022-09-04T19:00:31Z</dcterms:created>
  <dcterms:modified xsi:type="dcterms:W3CDTF">2022-09-08T18:34:03Z</dcterms:modified>
</cp:coreProperties>
</file>