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7" r:id="rId3"/>
    <p:sldId id="317" r:id="rId4"/>
    <p:sldId id="318" r:id="rId5"/>
    <p:sldId id="320" r:id="rId6"/>
    <p:sldId id="270" r:id="rId7"/>
    <p:sldId id="271" r:id="rId8"/>
    <p:sldId id="319" r:id="rId9"/>
    <p:sldId id="272" r:id="rId10"/>
    <p:sldId id="321" r:id="rId11"/>
    <p:sldId id="274" r:id="rId12"/>
    <p:sldId id="275" r:id="rId13"/>
    <p:sldId id="265" r:id="rId14"/>
    <p:sldId id="264" r:id="rId15"/>
    <p:sldId id="268" r:id="rId16"/>
    <p:sldId id="269" r:id="rId17"/>
    <p:sldId id="277" r:id="rId18"/>
    <p:sldId id="278" r:id="rId19"/>
    <p:sldId id="285" r:id="rId20"/>
    <p:sldId id="287" r:id="rId21"/>
    <p:sldId id="289" r:id="rId22"/>
    <p:sldId id="290" r:id="rId23"/>
    <p:sldId id="299" r:id="rId24"/>
    <p:sldId id="300" r:id="rId25"/>
    <p:sldId id="322" r:id="rId26"/>
    <p:sldId id="324" r:id="rId27"/>
    <p:sldId id="323" r:id="rId28"/>
    <p:sldId id="325" r:id="rId29"/>
    <p:sldId id="328" r:id="rId30"/>
    <p:sldId id="329" r:id="rId31"/>
    <p:sldId id="326" r:id="rId32"/>
    <p:sldId id="327" r:id="rId33"/>
    <p:sldId id="330" r:id="rId34"/>
    <p:sldId id="340" r:id="rId35"/>
    <p:sldId id="332" r:id="rId36"/>
    <p:sldId id="341" r:id="rId37"/>
    <p:sldId id="342" r:id="rId38"/>
    <p:sldId id="331" r:id="rId39"/>
    <p:sldId id="343" r:id="rId40"/>
    <p:sldId id="280" r:id="rId41"/>
    <p:sldId id="335" r:id="rId42"/>
    <p:sldId id="336" r:id="rId43"/>
    <p:sldId id="337" r:id="rId44"/>
    <p:sldId id="338" r:id="rId45"/>
    <p:sldId id="339" r:id="rId46"/>
    <p:sldId id="344" r:id="rId47"/>
    <p:sldId id="345" r:id="rId48"/>
    <p:sldId id="348" r:id="rId49"/>
    <p:sldId id="347" r:id="rId50"/>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B1577-2235-493A-BB89-A988E2ADB743}" type="datetimeFigureOut">
              <a:rPr lang="es-CU" smtClean="0"/>
              <a:t>11/3/2025</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867D9-FACF-4164-B8F3-FF6C4EC3896D}" type="slidenum">
              <a:rPr lang="es-CU" smtClean="0"/>
              <a:t>‹Nº›</a:t>
            </a:fld>
            <a:endParaRPr lang="es-CU"/>
          </a:p>
        </p:txBody>
      </p:sp>
    </p:spTree>
    <p:extLst>
      <p:ext uri="{BB962C8B-B14F-4D97-AF65-F5344CB8AC3E}">
        <p14:creationId xmlns:p14="http://schemas.microsoft.com/office/powerpoint/2010/main" val="362837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ogs.sld.cu/reumatologia/2019/05/16/ejemplos-de-normas-de-vancouver-y-otros-estilos-de-redactar-referencias-bibliografica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blogs.sld.cu/reumatologia/2018/08/22/normas-de-vancouv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rcid.org/signi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vscuba.sld.cu/"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bvscuba.sld.cu/clasificacion-de-revista/revistas-cubana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esis.sld.cu/"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ulavirtual.sld.cu/course/index.php?categoryid=2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blogs.sld.cu/reumatologi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Crear una cuenta de correo Gmail en Google</a:t>
            </a:r>
          </a:p>
          <a:p>
            <a:r>
              <a:rPr lang="en-US" dirty="0"/>
              <a:t>http://www.google.com.cu/</a:t>
            </a:r>
            <a:r>
              <a:rPr lang="es-ES" dirty="0"/>
              <a:t> </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21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Búsqueda temática de artículos de artritis reumatoide</a:t>
            </a:r>
          </a:p>
          <a:p>
            <a:r>
              <a:rPr lang="es-ES" dirty="0"/>
              <a:t>65 artículos recuperados</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39792-6485-471B-ABE2-C7BA97C3ED4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https://www.nlm.nih.gov/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MEDLINE</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_trad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MEDLINE es el componente más grande de PubMed y consta principalmente de citas de revistas seleccionadas para MEDLINE; artículos indexados con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MeSH</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(Medical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Subject</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Headings</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y seleccionados con metadatos de financiación, genéticos, químicos y otros.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 Central (PMC)</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de los artículos de PubMed Central (PMC) constituyen el segundo componente más grande de PubMed.</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PMC es un archivo de texto completo que incluye artículos de revistas revisadas y seleccionadas por NLM para archivar (actuales e históricas), así como artículos individuales recopilados para archivar de conformidad con las políticas de los patrocinadores.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Estante para libros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El componente final de PubMed son las citas de libros y algunos capítulos individuales disponibles en Bookshelf.</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Bookshelf es un archivo de texto completo de libros, informes, bases de datos y otros documentos relacionados con las ciencias biomédicas, de la salud y de la vida.</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Recursos adicionales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información sobre cómo buscar en la base de datos de PubMed, consulte la Guía del usuario de PubMed.</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Para obtener documentación adicional de PubMed, visite la guía de recursos de MEDLINE y PubMed de la NLM.</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89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https://pubmed.ncbi.nlm.nih.gov/</a:t>
            </a:r>
          </a:p>
          <a:p>
            <a:pPr>
              <a:lnSpc>
                <a:spcPct val="107000"/>
              </a:lnSpc>
              <a:spcAft>
                <a:spcPts val="800"/>
              </a:spcAft>
            </a:pPr>
            <a:endParaRPr lang="es-ES_tradn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PubMed</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es un recurso gratuito que apoya la búsqueda y recuperación de literatura biomédica y de ciencias de la vida con el objetivo de mejorar la salud, tanto a nivel mundial como personal.</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 base de datos PubMed contiene más de 34 millones de citas y resúmenes de literatura biomédica. No incluye artículos de revistas de texto completo; sin embargo, los enlaces al texto completo suelen estar presentes cuando están disponibles en otras fuentes, como el sitio web del editor o PubMed Central (PMC).</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Disponible al público en línea desde 1996, PubMed fue desarrollado y es mantenido por el Centro Nacional de Información Biotecnológica (NCBI), en la Biblioteca Nacional de Medicina (NLM) de EE. UU., ubicada en los Institutos Nacionales de Salud (NIH).</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Sobre el contenido</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Las citas en PubMed provienen principalmente de los campos de la biomedicina y la salud, y disciplinas relacionadas, como las ciencias de la vida, las ciencias del comportamiento, las ciencias químicas y la bioingeniería.</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PubMed facilita la búsqueda en varios recursos de literatura de la NLM</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82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general de artículos de artritis reumatoide genera 163 912 documentos</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88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Búsqueda después de utilizar los filtros para artículos de artritis reumatoide recupera 130 artículos</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39792-6485-471B-ABE2-C7BA97C3ED4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8915" name="Marcador de notas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spcBef>
                <a:spcPct val="0"/>
              </a:spcBef>
              <a:buFont typeface="+mj-lt"/>
              <a:buNone/>
              <a:defRPr/>
            </a:pPr>
            <a:r>
              <a:rPr lang="es-ES" altLang="es-ES" dirty="0"/>
              <a:t>Las normas de Vancouver: </a:t>
            </a:r>
          </a:p>
          <a:p>
            <a:pPr marL="228600" indent="-228600" eaLnBrk="1" hangingPunct="1">
              <a:spcBef>
                <a:spcPct val="0"/>
              </a:spcBef>
              <a:buFont typeface="+mj-lt"/>
              <a:buNone/>
              <a:defRPr/>
            </a:pPr>
            <a:r>
              <a:rPr lang="es-ES" altLang="es-ES" dirty="0"/>
              <a:t>Es la forma normalizada de describir y los documentos citados en las referencias bibliográficas que más se utilizan en nuestro sistema de salud</a:t>
            </a:r>
          </a:p>
          <a:p>
            <a:pPr>
              <a:defRPr/>
            </a:pPr>
            <a:r>
              <a:rPr lang="es-ES" dirty="0"/>
              <a:t>Las normas de Vancouver es un documento que tiene en su génesis la necesidad de armonizar la forma de citar y organizar las referencias bibliográficas dentro de los documentos científicos relacionados con las ciencias de la salud, su estructura se basa en el método utilizado por la  Biblioteca Nacional de Medicina de los Estados Unidos,  el cual es sistemáticamente revisado con el objetivo de actualizar su contenido de acuerdo a las exigencias de las investigaciones y las tecnologías de la información.</a:t>
            </a:r>
          </a:p>
          <a:p>
            <a:pPr>
              <a:defRPr/>
            </a:pPr>
            <a:endParaRPr lang="es-ES" b="1" dirty="0"/>
          </a:p>
          <a:p>
            <a:pPr>
              <a:defRPr/>
            </a:pPr>
            <a:r>
              <a:rPr lang="es-ES" b="1" dirty="0"/>
              <a:t>Orden de importancia de los datos que incluyen las citas de revistas impresas en las NV </a:t>
            </a:r>
            <a:endParaRPr lang="es-ES" dirty="0"/>
          </a:p>
          <a:p>
            <a:pPr>
              <a:defRPr/>
            </a:pPr>
            <a:r>
              <a:rPr lang="es-ES" b="1" dirty="0"/>
              <a:t>1-Apellidos y siglas del nombre de los autores (hasta 6, + et al) </a:t>
            </a:r>
            <a:endParaRPr lang="es-ES" dirty="0"/>
          </a:p>
          <a:p>
            <a:pPr>
              <a:defRPr/>
            </a:pPr>
            <a:r>
              <a:rPr lang="es-ES" b="1" dirty="0"/>
              <a:t>2-Nombre del artículo </a:t>
            </a:r>
            <a:endParaRPr lang="es-ES" dirty="0"/>
          </a:p>
          <a:p>
            <a:pPr>
              <a:defRPr/>
            </a:pPr>
            <a:r>
              <a:rPr lang="es-ES" b="1" dirty="0"/>
              <a:t>3-Nombre de la revista </a:t>
            </a:r>
            <a:endParaRPr lang="es-ES" dirty="0"/>
          </a:p>
          <a:p>
            <a:pPr>
              <a:defRPr/>
            </a:pPr>
            <a:r>
              <a:rPr lang="es-ES" b="1" dirty="0"/>
              <a:t>4-año (punto y coma) </a:t>
            </a:r>
            <a:endParaRPr lang="es-ES" dirty="0"/>
          </a:p>
          <a:p>
            <a:pPr>
              <a:defRPr/>
            </a:pPr>
            <a:r>
              <a:rPr lang="es-ES" b="1" dirty="0"/>
              <a:t>5-volumen (en número arábigo) </a:t>
            </a:r>
            <a:endParaRPr lang="es-ES" dirty="0"/>
          </a:p>
          <a:p>
            <a:pPr>
              <a:defRPr/>
            </a:pPr>
            <a:r>
              <a:rPr lang="es-ES" b="1" dirty="0"/>
              <a:t>6-Número (entre paréntesis final con dos puntos) </a:t>
            </a:r>
            <a:endParaRPr lang="es-ES" dirty="0"/>
          </a:p>
          <a:p>
            <a:pPr>
              <a:defRPr/>
            </a:pPr>
            <a:r>
              <a:rPr lang="es-ES" b="1" dirty="0"/>
              <a:t>7-Páginas (separadas por un guion: 132-37) </a:t>
            </a:r>
            <a:endParaRPr lang="es-ES" altLang="es-ES" dirty="0"/>
          </a:p>
          <a:p>
            <a:pPr marL="228600" indent="-228600" eaLnBrk="1" hangingPunct="1">
              <a:spcBef>
                <a:spcPct val="0"/>
              </a:spcBef>
              <a:buFont typeface="+mj-lt"/>
              <a:buNone/>
              <a:defRPr/>
            </a:pPr>
            <a:endParaRPr lang="es-ES" altLang="es-ES" dirty="0"/>
          </a:p>
          <a:p>
            <a:pPr marL="228600" indent="-228600" eaLnBrk="1" hangingPunct="1">
              <a:spcBef>
                <a:spcPct val="0"/>
              </a:spcBef>
              <a:buFont typeface="+mj-lt"/>
              <a:buNone/>
              <a:defRPr/>
            </a:pPr>
            <a:r>
              <a:rPr lang="es-ES" altLang="es-ES" dirty="0"/>
              <a:t>Normas de Vancouver y otras normas para organizar referencias bibliográficas </a:t>
            </a:r>
          </a:p>
          <a:p>
            <a:pPr marL="228600" indent="-228600" eaLnBrk="1" hangingPunct="1">
              <a:spcBef>
                <a:spcPct val="0"/>
              </a:spcBef>
              <a:buFont typeface="+mj-lt"/>
              <a:buNone/>
              <a:defRPr/>
            </a:pPr>
            <a:r>
              <a:rPr lang="es-ES_tradnl" altLang="es-ES" u="sng" dirty="0">
                <a:hlinkClick r:id="rId3"/>
              </a:rPr>
              <a:t>https://blogs.sld.cu/reumatologia/2019/05/16/ejemplos-de-normas-de-vancouver-y-otros-estilos-de-redactar-referencias-bibliograficas/</a:t>
            </a:r>
            <a:r>
              <a:rPr lang="es-ES_tradnl" altLang="es-ES" dirty="0"/>
              <a:t> </a:t>
            </a:r>
            <a:r>
              <a:rPr lang="es-ES" altLang="es-ES" u="sng" dirty="0"/>
              <a:t> </a:t>
            </a:r>
          </a:p>
          <a:p>
            <a:pPr>
              <a:lnSpc>
                <a:spcPct val="107000"/>
              </a:lnSpc>
              <a:spcAft>
                <a:spcPts val="800"/>
              </a:spcAft>
              <a:defRPr/>
            </a:pPr>
            <a:endParaRPr lang="es-ES" dirty="0">
              <a:ea typeface="Calibri" panose="020F0502020204030204" pitchFamily="34" charset="0"/>
              <a:cs typeface="Times New Roman" panose="02020603050405020304" pitchFamily="18" charset="0"/>
            </a:endParaRPr>
          </a:p>
          <a:p>
            <a:pPr>
              <a:lnSpc>
                <a:spcPct val="107000"/>
              </a:lnSpc>
              <a:spcAft>
                <a:spcPts val="800"/>
              </a:spcAft>
              <a:defRPr/>
            </a:pPr>
            <a:r>
              <a:rPr lang="es-ES" dirty="0">
                <a:ea typeface="Calibri" panose="020F0502020204030204" pitchFamily="34" charset="0"/>
                <a:cs typeface="Times New Roman" panose="02020603050405020304" pitchFamily="18" charset="0"/>
              </a:rPr>
              <a:t>Normas de Vancouver: documento sistemáticamente actualizado</a:t>
            </a:r>
          </a:p>
          <a:p>
            <a:pPr>
              <a:defRPr/>
            </a:pPr>
            <a:r>
              <a:rPr lang="en-US" u="sng" dirty="0">
                <a:solidFill>
                  <a:srgbClr val="0000FF"/>
                </a:solidFill>
                <a:ea typeface="Calibri" panose="020F0502020204030204" pitchFamily="34" charset="0"/>
                <a:cs typeface="Times New Roman" panose="02020603050405020304" pitchFamily="18" charset="0"/>
                <a:hlinkClick r:id="rId4"/>
              </a:rPr>
              <a:t>https://blogs.sld.cu/reumatologia/2018/08/22/normas-de-vancouver/</a:t>
            </a:r>
            <a:endParaRPr lang="es-ES" altLang="es-ES" u="sng" dirty="0"/>
          </a:p>
          <a:p>
            <a:pPr marL="228600" indent="-228600" eaLnBrk="1" hangingPunct="1">
              <a:spcBef>
                <a:spcPct val="0"/>
              </a:spcBef>
              <a:buFont typeface="+mj-lt"/>
              <a:buNone/>
              <a:defRPr/>
            </a:pPr>
            <a:endParaRPr lang="es-ES" altLang="es-ES" u="sng" dirty="0"/>
          </a:p>
        </p:txBody>
      </p:sp>
      <p:sp>
        <p:nvSpPr>
          <p:cNvPr id="26628"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9D2DF-5FCA-4E8A-9326-5CF63DA7146C}" type="slidenum">
              <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alt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a:t>
            </a:r>
          </a:p>
          <a:p>
            <a:endParaRPr lang="es-ES" dirty="0"/>
          </a:p>
          <a:p>
            <a:r>
              <a:rPr lang="es-ES" dirty="0"/>
              <a:t>1-Apellidos y siglas del nombre de los autores (hasta 6, + et al)</a:t>
            </a:r>
          </a:p>
          <a:p>
            <a:r>
              <a:rPr lang="es-ES" dirty="0"/>
              <a:t>2-Nombre del artículo</a:t>
            </a:r>
          </a:p>
          <a:p>
            <a:r>
              <a:rPr lang="es-ES" dirty="0"/>
              <a:t>3-Nombre de la revista</a:t>
            </a:r>
          </a:p>
          <a:p>
            <a:r>
              <a:rPr lang="es-ES" dirty="0"/>
              <a:t>4-año (punto y coma)</a:t>
            </a:r>
          </a:p>
          <a:p>
            <a:r>
              <a:rPr lang="es-ES" dirty="0"/>
              <a:t>5-volumen (en número arábigo)</a:t>
            </a:r>
          </a:p>
          <a:p>
            <a:r>
              <a:rPr lang="es-ES" dirty="0"/>
              <a:t>6-Número (entre paréntesis final con dos puntos)</a:t>
            </a:r>
          </a:p>
          <a:p>
            <a:r>
              <a:rPr lang="es-ES" dirty="0"/>
              <a:t>7-Páginas (separadas por un guion: 132-37)</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03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importancia de los datos que incluyen las citas de revistas impresas en las NV: ejemplos</a:t>
            </a:r>
          </a:p>
          <a:p>
            <a:endParaRPr lang="es-ES" dirty="0"/>
          </a:p>
          <a:p>
            <a:r>
              <a:rPr lang="es-ES" dirty="0" err="1"/>
              <a:t>Ej</a:t>
            </a:r>
            <a:r>
              <a:rPr lang="es-ES" dirty="0"/>
              <a:t> 1.</a:t>
            </a:r>
          </a:p>
          <a:p>
            <a:r>
              <a:rPr lang="es-ES" dirty="0"/>
              <a:t>Torres E, López P. Artrosis y sobrepeso. Revista Cubana de Reumatología. 2018;20(3): 23-9.</a:t>
            </a:r>
          </a:p>
          <a:p>
            <a:endParaRPr lang="es-ES" dirty="0"/>
          </a:p>
          <a:p>
            <a:r>
              <a:rPr lang="es-ES" dirty="0" err="1"/>
              <a:t>Ej</a:t>
            </a:r>
            <a:r>
              <a:rPr lang="es-ES" dirty="0"/>
              <a:t> 2.</a:t>
            </a:r>
          </a:p>
          <a:p>
            <a:r>
              <a:rPr lang="es-ES" dirty="0"/>
              <a:t>Torres E, López P, Suarez R, Pérez A, sosa A, Jerez M, et al. Artrosis y sobrepeso. Revista Cubana de Reumatología. 2018;20(3): 23-9.</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67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Orden de los datos que incluyen las citas de post o contribuciones en los Blog Científicos</a:t>
            </a:r>
          </a:p>
          <a:p>
            <a:endParaRPr lang="es-ES" dirty="0"/>
          </a:p>
          <a:p>
            <a:r>
              <a:rPr lang="es-ES" dirty="0"/>
              <a:t>1-Apellidos y siglas del autor del post o artículo</a:t>
            </a:r>
          </a:p>
          <a:p>
            <a:r>
              <a:rPr lang="es-ES" dirty="0"/>
              <a:t>2-Título del post o artículo</a:t>
            </a:r>
          </a:p>
          <a:p>
            <a:r>
              <a:rPr lang="es-ES" dirty="0"/>
              <a:t>3- Fecha de publicación del post</a:t>
            </a:r>
          </a:p>
          <a:p>
            <a:r>
              <a:rPr lang="es-ES" dirty="0"/>
              <a:t>4-Fecha de consulta [entre corchetes]</a:t>
            </a:r>
          </a:p>
          <a:p>
            <a:r>
              <a:rPr lang="es-ES" dirty="0"/>
              <a:t>5- La palaba En: Nombre del Blog</a:t>
            </a:r>
          </a:p>
          <a:p>
            <a:r>
              <a:rPr lang="es-ES" dirty="0"/>
              <a:t>6- Entre corchetes [Internet]</a:t>
            </a:r>
          </a:p>
          <a:p>
            <a:r>
              <a:rPr lang="es-ES" dirty="0"/>
              <a:t>7-Ciudad donde se publica</a:t>
            </a:r>
          </a:p>
          <a:p>
            <a:r>
              <a:rPr lang="es-ES" dirty="0"/>
              <a:t>5- Número de pantallas del post</a:t>
            </a:r>
          </a:p>
          <a:p>
            <a:r>
              <a:rPr lang="es-ES" dirty="0"/>
              <a:t>8-Disponible en: Dirección electrónica.</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35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itchFamily="34" charset="0"/>
              </a:rPr>
              <a:t>Ej. 1</a:t>
            </a:r>
          </a:p>
          <a:p>
            <a:r>
              <a:rPr lang="es-ES" sz="12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itchFamily="34" charset="0"/>
                <a:hlinkClick r:id="rId3"/>
              </a:rPr>
              <a:t>https://blogs.sld.cu/reumatologia/2019/01/15/utilidad-de-la-web-2-0-para-usuarios-de-infomed/</a:t>
            </a:r>
            <a:r>
              <a:rPr lang="es-ES" sz="1200" b="1" dirty="0">
                <a:solidFill>
                  <a:schemeClr val="tx2"/>
                </a:solidFill>
                <a:latin typeface="Calibri" pitchFamily="34" charset="0"/>
              </a:rPr>
              <a:t>   </a:t>
            </a:r>
          </a:p>
          <a:p>
            <a:endParaRPr lang="es-ES" sz="1200" b="1" dirty="0">
              <a:solidFill>
                <a:schemeClr val="tx2"/>
              </a:solidFill>
              <a:latin typeface="Calibri" pitchFamily="34" charset="0"/>
            </a:endParaRPr>
          </a:p>
          <a:p>
            <a:r>
              <a:rPr lang="es-ES" sz="1200" b="1" dirty="0">
                <a:solidFill>
                  <a:schemeClr val="tx2"/>
                </a:solidFill>
                <a:latin typeface="Calibri" pitchFamily="34" charset="0"/>
              </a:rPr>
              <a:t>Ej. 2</a:t>
            </a:r>
          </a:p>
          <a:p>
            <a:r>
              <a:rPr lang="es-ES" sz="1200" b="1" dirty="0">
                <a:solidFill>
                  <a:schemeClr val="tx2"/>
                </a:solidFill>
                <a:latin typeface="Calibri" pitchFamily="34" charset="0"/>
              </a:rPr>
              <a:t>Martínez Larrarte JP.  Reumatología práctica y clínica. Blog en línea[Internet].La Habana. 2000 Ene 6[citado 2019  jun 2]Disponible en: </a:t>
            </a:r>
            <a:r>
              <a:rPr lang="es-ES" sz="1200" b="1" dirty="0">
                <a:solidFill>
                  <a:schemeClr val="tx2"/>
                </a:solidFill>
                <a:latin typeface="Calibri" pitchFamily="34" charset="0"/>
                <a:hlinkClick r:id="rId4"/>
              </a:rPr>
              <a:t>https://blogs.sld.cu/reumatologia/</a:t>
            </a:r>
            <a:r>
              <a:rPr lang="es-ES" sz="1200" b="1" dirty="0">
                <a:solidFill>
                  <a:schemeClr val="tx2"/>
                </a:solidFill>
                <a:latin typeface="Calibri" pitchFamily="34" charset="0"/>
              </a:rPr>
              <a:t>    </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56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Búsqueda de referencias en Google general</a:t>
            </a:r>
          </a:p>
          <a:p>
            <a:r>
              <a:rPr lang="es-ES" dirty="0"/>
              <a:t>Para un solo tema es capaz de recuperar 106, 000 documentos científicos</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45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https://orcid.org/ </a:t>
            </a: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ORCID iD</a:t>
            </a:r>
            <a:endParaRPr lang="es-CU"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Lo que significa: Open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Researcher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Ccolaborador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ID. </a:t>
            </a: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Es una organización global sin fines de lucro sostenida por las tarifas de nuestras organizaciones miembros. Somos una comunidad construida y gobernada por un Junta Directiva representante de nuestra membresía con amplia representación de partes interesadas. ORCID es apoyado por un dedicado y conocedor personal profesional.</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Visión</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ORCID La visión es un mundo donde todos los que participan en la investigación, la erudición y la innovación estén identificados y conectados de manera única con sus contribuciones a través de disciplinas, fronteras y tiempos.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Nuestra Misión</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Para realizar nuestra visión, ORCID se esfuerza por permitir conexiones transparentes y confiables entre los investigadores, sus contribuciones y sus afiliaciones al proporcionar un identificador único y persistente para que las personas lo utilicen mientras participan en actividades de investigación, becas e innovación.</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Hacemos esto proporcionando tres servicios interrelacionados:</a:t>
            </a:r>
          </a:p>
          <a:p>
            <a:pPr>
              <a:lnSpc>
                <a:spcPct val="107000"/>
              </a:lnSpc>
              <a:spcAft>
                <a:spcPts val="800"/>
              </a:spcAft>
            </a:pPr>
            <a:endParaRPr lang="es-ES" sz="2800" b="1" dirty="0"/>
          </a:p>
          <a:p>
            <a:pPr>
              <a:lnSpc>
                <a:spcPct val="107000"/>
              </a:lnSpc>
              <a:spcAft>
                <a:spcPts val="800"/>
              </a:spcAft>
            </a:pPr>
            <a:r>
              <a:rPr lang="es-ES" sz="2800" b="1" dirty="0"/>
              <a:t>La ORCID iD</a:t>
            </a:r>
            <a:r>
              <a:rPr lang="es-ES" sz="2800" dirty="0"/>
              <a:t>: un identificador único y persistente gratuito para los investigadores </a:t>
            </a:r>
          </a:p>
          <a:p>
            <a:pPr>
              <a:lnSpc>
                <a:spcPct val="107000"/>
              </a:lnSpc>
              <a:spcAft>
                <a:spcPts val="800"/>
              </a:spcAft>
            </a:pPr>
            <a:endParaRPr lang="es-ES" sz="2800" b="1" dirty="0"/>
          </a:p>
          <a:p>
            <a:pPr>
              <a:lnSpc>
                <a:spcPct val="107000"/>
              </a:lnSpc>
              <a:spcAft>
                <a:spcPts val="800"/>
              </a:spcAft>
            </a:pPr>
            <a:r>
              <a:rPr lang="es-ES" sz="2800" b="1" dirty="0"/>
              <a:t>ORCID grabar</a:t>
            </a:r>
            <a:r>
              <a:rPr lang="es-ES" sz="2800" dirty="0"/>
              <a:t> conectado a la ORCID iD</a:t>
            </a:r>
          </a:p>
          <a:p>
            <a:pPr>
              <a:lnSpc>
                <a:spcPct val="107000"/>
              </a:lnSpc>
              <a:spcAft>
                <a:spcPts val="800"/>
              </a:spcAft>
            </a:pPr>
            <a:endParaRPr lang="es-ES" sz="2800" dirty="0"/>
          </a:p>
          <a:p>
            <a:pPr>
              <a:lnSpc>
                <a:spcPct val="107000"/>
              </a:lnSpc>
              <a:spcAft>
                <a:spcPts val="800"/>
              </a:spcAft>
            </a:pPr>
            <a:r>
              <a:rPr lang="es-ES" sz="2800" dirty="0"/>
              <a:t>Un conjunto de </a:t>
            </a:r>
            <a:r>
              <a:rPr lang="es-ES" sz="2800" b="1" dirty="0"/>
              <a:t>Interfaces de programación de aplicaciones (API)</a:t>
            </a:r>
            <a:r>
              <a:rPr lang="es-ES" sz="2800" dirty="0"/>
              <a:t>, así como los servicios y soporte de comunidades de práctica que permitan la interoperabilidad entre un ORCID registro y organizaciones miembros para que los investigadores puedan optar por permitir la conexión de sus iD con sus afiliaciones y contribuciones</a:t>
            </a:r>
            <a:endParaRPr lang="es-C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519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noProof="0" dirty="0">
                <a:solidFill>
                  <a:schemeClr val="accent1">
                    <a:lumMod val="50000"/>
                  </a:schemeClr>
                </a:solidFill>
              </a:rPr>
              <a:t>Dirección</a:t>
            </a:r>
            <a:r>
              <a:rPr lang="en-US" sz="1200" b="0" dirty="0">
                <a:solidFill>
                  <a:schemeClr val="accent1">
                    <a:lumMod val="50000"/>
                  </a:schemeClr>
                </a:solidFill>
              </a:rPr>
              <a:t> electronica para </a:t>
            </a:r>
            <a:r>
              <a:rPr lang="es-ES" sz="1200" b="0" noProof="0" dirty="0">
                <a:solidFill>
                  <a:schemeClr val="accent1">
                    <a:lumMod val="50000"/>
                  </a:schemeClr>
                </a:solidFill>
              </a:rPr>
              <a:t>crear</a:t>
            </a:r>
            <a:r>
              <a:rPr lang="en-US" sz="1200" b="0" dirty="0">
                <a:solidFill>
                  <a:schemeClr val="accent1">
                    <a:lumMod val="50000"/>
                  </a:schemeClr>
                </a:solidFill>
              </a:rPr>
              <a:t> </a:t>
            </a:r>
            <a:r>
              <a:rPr lang="es-ES" sz="1200" b="0" noProof="0" dirty="0">
                <a:solidFill>
                  <a:schemeClr val="accent1">
                    <a:lumMod val="50000"/>
                  </a:schemeClr>
                </a:solidFill>
              </a:rPr>
              <a:t>su</a:t>
            </a:r>
            <a:r>
              <a:rPr lang="en-US" sz="1200" b="0" dirty="0">
                <a:solidFill>
                  <a:schemeClr val="accent1">
                    <a:lumMod val="50000"/>
                  </a:schemeClr>
                </a:solidFill>
              </a:rPr>
              <a:t> ORCI ID: </a:t>
            </a:r>
            <a:r>
              <a:rPr lang="en-US" sz="1200" b="1" dirty="0">
                <a:solidFill>
                  <a:schemeClr val="accent1">
                    <a:lumMod val="50000"/>
                  </a:schemeClr>
                </a:solidFill>
                <a:hlinkClick r:id="rId3">
                  <a:extLst>
                    <a:ext uri="{A12FA001-AC4F-418D-AE19-62706E023703}">
                      <ahyp:hlinkClr xmlns:ahyp="http://schemas.microsoft.com/office/drawing/2018/hyperlinkcolor" val="tx"/>
                    </a:ext>
                  </a:extLst>
                </a:hlinkClick>
              </a:rPr>
              <a:t>https://orcid.org/signin</a:t>
            </a:r>
            <a:r>
              <a:rPr lang="en-US" sz="1200" b="1" dirty="0">
                <a:solidFill>
                  <a:schemeClr val="accent1">
                    <a:lumMod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U" sz="1200" b="1" dirty="0">
              <a:solidFill>
                <a:schemeClr val="accent1">
                  <a:lumMod val="50000"/>
                </a:schemeClr>
              </a:solidFill>
            </a:endParaRPr>
          </a:p>
          <a:p>
            <a:endParaRPr lang="es-CU" dirty="0"/>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92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ORCI iD: José Pedro Martínez Larrarte</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37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Currículo vité: José Pedro Martínez Larrarte</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082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Red Social </a:t>
            </a:r>
            <a:r>
              <a:rPr lang="es-ES" noProof="0" dirty="0"/>
              <a:t>Científica</a:t>
            </a:r>
            <a:r>
              <a:rPr lang="en-US" dirty="0"/>
              <a:t>: https://www.researchgate.net/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65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Infomed: red telemática de ciencias de la salud de Cuba</a:t>
            </a:r>
          </a:p>
          <a:p>
            <a:r>
              <a:rPr lang="en-US" dirty="0"/>
              <a:t>http://www.sld.cu/</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875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Biblioteca virtual de salud: </a:t>
            </a:r>
            <a:r>
              <a:rPr lang="es-ES" sz="1200" dirty="0">
                <a:hlinkClick r:id="rId3"/>
              </a:rPr>
              <a:t>http://bvscuba.sld.cu/</a:t>
            </a:r>
            <a:r>
              <a:rPr lang="es-ES" sz="1200" dirty="0"/>
              <a:t> </a:t>
            </a:r>
            <a:endParaRPr lang="es-CU" sz="1200" dirty="0"/>
          </a:p>
          <a:p>
            <a:r>
              <a:rPr lang="en-US" dirty="0"/>
              <a:t>D</a:t>
            </a:r>
            <a:r>
              <a:rPr lang="es-CU" dirty="0" err="1"/>
              <a:t>ecenas</a:t>
            </a:r>
            <a:r>
              <a:rPr lang="es-CU" dirty="0"/>
              <a:t> de libros de autores cubanos</a:t>
            </a:r>
          </a:p>
          <a:p>
            <a:r>
              <a:rPr lang="es-CU" dirty="0"/>
              <a:t>Más de 70 revistas arbitradas por pares</a:t>
            </a:r>
          </a:p>
          <a:p>
            <a:r>
              <a:rPr lang="es-CU" dirty="0"/>
              <a:t>800 tesis de doctorado de especialistas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226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http://www.bvscuba.sld.cu/clasificacion-de-libro/libros-de-autores-cubanos/</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447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Revistas de ciencias de la salud: </a:t>
            </a:r>
            <a:r>
              <a:rPr lang="es-ES" sz="1200" dirty="0">
                <a:hlinkClick r:id="rId3"/>
              </a:rPr>
              <a:t>http://www.bvscuba.sld.cu/clasificacion-de-revista/revistas-cubanas/</a:t>
            </a:r>
            <a:r>
              <a:rPr lang="es-ES" sz="1200" dirty="0"/>
              <a:t> </a:t>
            </a:r>
            <a:endParaRPr lang="es-CU" sz="1200" dirty="0"/>
          </a:p>
          <a:p>
            <a:r>
              <a:rPr lang="es-CU" dirty="0"/>
              <a:t>Más de 70 revistas arbitradas por pares de ciencia de la salud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80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Contiene más de 800 tesis de doctores en ciencia de Cuba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Tesis de doctores en ciencia:</a:t>
            </a:r>
            <a:r>
              <a:rPr lang="es-ES" sz="1200" dirty="0"/>
              <a:t> </a:t>
            </a:r>
            <a:r>
              <a:rPr lang="es-ES" sz="1200" dirty="0">
                <a:hlinkClick r:id="rId3"/>
              </a:rPr>
              <a:t>http://tesis.sld.cu/</a:t>
            </a:r>
            <a:r>
              <a:rPr lang="es-ES" sz="1200" dirty="0"/>
              <a:t> </a:t>
            </a:r>
            <a:endParaRPr lang="es-CU" sz="1200" dirty="0"/>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74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33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dirty="0"/>
              <a:t>Google Académico</a:t>
            </a:r>
            <a:r>
              <a:rPr lang="es-ES" altLang="es-ES" dirty="0"/>
              <a:t> ordena los resultados de búsqueda en función de su relevancia, mostrando los que más pueden interesar en las primeras posiciones. A la izquierda de cada uno de ellos hay una etiqueta para que puedas saber si enlazan a libros, citas, resúmenes o cualquier otro tipo de documento.</a:t>
            </a:r>
          </a:p>
          <a:p>
            <a:endParaRPr lang="es-ES" altLang="es-ES" dirty="0"/>
          </a:p>
          <a:p>
            <a:r>
              <a:rPr lang="es-ES" altLang="es-ES" dirty="0"/>
              <a:t>Es un buscador que se especializa en encontrar artículos, tesis, resúmenes, libros, manuales, estudios científicos, editoriales, sociedades profesionales o noticias útiles para estudiantes, docentes e investigadores.</a:t>
            </a:r>
          </a:p>
          <a:p>
            <a:r>
              <a:rPr lang="es-ES" altLang="es-ES" dirty="0"/>
              <a:t>http://scholar.google.com.cu/ </a:t>
            </a:r>
          </a:p>
        </p:txBody>
      </p:sp>
      <p:sp>
        <p:nvSpPr>
          <p:cNvPr id="1434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CBBD3-57D4-4AE3-9585-F8B478030035}"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Universidad virtual de salud de Cuba: http://www.uvs.sld.cu/ </a:t>
            </a:r>
          </a:p>
          <a:p>
            <a:r>
              <a:rPr lang="es-ES" dirty="0"/>
              <a:t>Múltiples recursos de información de ciencias médicas</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782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Plataforma Moodle (</a:t>
            </a:r>
            <a:r>
              <a:rPr lang="en-US" dirty="0" err="1"/>
              <a:t>actividad</a:t>
            </a:r>
            <a:r>
              <a:rPr lang="en-US" dirty="0"/>
              <a:t> </a:t>
            </a:r>
            <a:r>
              <a:rPr lang="en-US" dirty="0" err="1"/>
              <a:t>docente</a:t>
            </a:r>
            <a:r>
              <a:rPr lang="en-US" dirty="0"/>
              <a:t>): https://aulavirtual.sld.cu/ </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80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accent1">
                    <a:lumMod val="50000"/>
                  </a:schemeClr>
                </a:solidFill>
              </a:rPr>
              <a:t>Aula virtual de la Facultad Miguel Enríquez: </a:t>
            </a:r>
            <a:r>
              <a:rPr lang="es-ES" sz="1200" dirty="0">
                <a:solidFill>
                  <a:schemeClr val="accent1">
                    <a:lumMod val="50000"/>
                  </a:schemeClr>
                </a:solidFill>
                <a:hlinkClick r:id="rId3"/>
              </a:rPr>
              <a:t>https://aulavirtual.sld.cu/course/index.php?categoryid=20</a:t>
            </a:r>
            <a:r>
              <a:rPr lang="es-ES" sz="1200" dirty="0">
                <a:solidFill>
                  <a:schemeClr val="accent1">
                    <a:lumMod val="50000"/>
                  </a:schemeClr>
                </a:solidFill>
              </a:rPr>
              <a:t>  </a:t>
            </a:r>
            <a:endParaRPr lang="es-CU" sz="1200" dirty="0">
              <a:solidFill>
                <a:schemeClr val="accent1">
                  <a:lumMod val="50000"/>
                </a:schemeClr>
              </a:solidFill>
            </a:endParaRP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53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Actividades docentes de la facultad Miguel Enríquez</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703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WeBlog de salud de Cuba: http://blogs.sld.cu/ </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393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Múltiples y variados WeBlog de ciencias de la salud</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9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WeBlog de Reumatología práctica y clínica: </a:t>
            </a:r>
            <a:r>
              <a:rPr lang="es-ES" sz="1200" dirty="0">
                <a:solidFill>
                  <a:schemeClr val="accent1">
                    <a:lumMod val="50000"/>
                  </a:schemeClr>
                </a:solidFill>
              </a:rPr>
              <a:t>http://blogs.sld.cu/reumatologia/ </a:t>
            </a:r>
            <a:endParaRPr lang="es-CU" sz="1200" dirty="0"/>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915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Blogger de Google:  </a:t>
            </a:r>
            <a:r>
              <a:rPr lang="es-ES" sz="1200" b="1" dirty="0">
                <a:hlinkClick r:id="rId3"/>
              </a:rPr>
              <a:t>https://www.blogger.com/</a:t>
            </a:r>
            <a:r>
              <a:rPr lang="es-ES"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t>WeBlog de Google</a:t>
            </a:r>
            <a:endParaRPr lang="es-CU" sz="1200" b="1" dirty="0"/>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475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noProof="0" dirty="0"/>
              <a:t>Enfermedades reumáticas: </a:t>
            </a:r>
            <a:r>
              <a:rPr lang="es-ES" noProof="0" dirty="0"/>
              <a:t>https</a:t>
            </a:r>
            <a:r>
              <a:rPr lang="en-US" dirty="0"/>
              <a:t>://josepedromartinez2021.blogspot.com/</a:t>
            </a:r>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403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dirty="0">
                <a:solidFill>
                  <a:schemeClr val="tx2"/>
                </a:solidFill>
                <a:latin typeface="Calibri" pitchFamily="34" charset="0"/>
              </a:rPr>
              <a:t>Ej. 1</a:t>
            </a:r>
          </a:p>
          <a:p>
            <a:r>
              <a:rPr lang="es-ES" sz="1200" b="1" dirty="0">
                <a:solidFill>
                  <a:schemeClr val="tx2"/>
                </a:solidFill>
                <a:latin typeface="Calibri" pitchFamily="34" charset="0"/>
              </a:rPr>
              <a:t>Martínez Larrarte JP. Utilidad de la Web 2.0 para usuarios de Infomed. 2019 Ene 15[citado 2019 jun 2] En: Reumatología práctica y clínica. Blog en línea[Internet].La Habana. 2 p. Disponible en: </a:t>
            </a:r>
            <a:r>
              <a:rPr lang="es-ES" sz="1200" b="1" dirty="0">
                <a:solidFill>
                  <a:schemeClr val="tx2"/>
                </a:solidFill>
                <a:latin typeface="Calibri" pitchFamily="34" charset="0"/>
                <a:hlinkClick r:id="rId3"/>
              </a:rPr>
              <a:t>https://blogs.sld.cu/reumatologia/2019/01/15/utilidad-de-la-web-2-0-para-usuarios-de-infomed/</a:t>
            </a:r>
            <a:r>
              <a:rPr lang="es-ES" sz="1200" b="1" dirty="0">
                <a:solidFill>
                  <a:schemeClr val="tx2"/>
                </a:solidFill>
                <a:latin typeface="Calibri" pitchFamily="34" charset="0"/>
              </a:rPr>
              <a:t>   </a:t>
            </a:r>
          </a:p>
          <a:p>
            <a:endParaRPr lang="es-ES" sz="1200" b="1" dirty="0">
              <a:solidFill>
                <a:schemeClr val="tx2"/>
              </a:solidFill>
              <a:latin typeface="Calibri" pitchFamily="34" charset="0"/>
            </a:endParaRPr>
          </a:p>
          <a:p>
            <a:r>
              <a:rPr lang="es-ES" sz="1200" b="1" dirty="0">
                <a:solidFill>
                  <a:schemeClr val="tx2"/>
                </a:solidFill>
                <a:latin typeface="Calibri" pitchFamily="34" charset="0"/>
              </a:rPr>
              <a:t>Ej. 2</a:t>
            </a:r>
          </a:p>
          <a:p>
            <a:r>
              <a:rPr lang="es-ES" sz="1200" b="1" dirty="0">
                <a:solidFill>
                  <a:schemeClr val="tx2"/>
                </a:solidFill>
                <a:latin typeface="Calibri" pitchFamily="34" charset="0"/>
              </a:rPr>
              <a:t>Martínez Larrarte JP.  Reumatología práctica y clínica. Blog en línea[Internet].La Habana. 2000 Ene 6[citado 2019  jun 2]Disponible en: </a:t>
            </a:r>
            <a:r>
              <a:rPr lang="es-ES" sz="1200" b="1" dirty="0">
                <a:solidFill>
                  <a:schemeClr val="tx2"/>
                </a:solidFill>
                <a:latin typeface="Calibri" pitchFamily="34" charset="0"/>
                <a:hlinkClick r:id="rId4"/>
              </a:rPr>
              <a:t>https://blogs.sld.cu/reumatologia/</a:t>
            </a:r>
            <a:r>
              <a:rPr lang="es-ES" sz="1200" b="1" dirty="0">
                <a:solidFill>
                  <a:schemeClr val="tx2"/>
                </a:solidFill>
                <a:latin typeface="Calibri" pitchFamily="34" charset="0"/>
              </a:rPr>
              <a:t>    </a:t>
            </a:r>
          </a:p>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DD4C3A-2CA5-4B90-8E83-61686555CFA2}"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5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6387"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dirty="0"/>
              <a:t>Características de Google Académico:</a:t>
            </a:r>
          </a:p>
          <a:p>
            <a:pPr marL="228600" indent="-228600">
              <a:buFont typeface="Arial" pitchFamily="34" charset="0"/>
              <a:buChar char="•"/>
            </a:pPr>
            <a:r>
              <a:rPr lang="es-ES" altLang="es-ES" dirty="0"/>
              <a:t>Buscar en diversas fuentes desde un solo sitio.</a:t>
            </a:r>
          </a:p>
          <a:p>
            <a:pPr marL="228600" indent="-228600">
              <a:buFont typeface="Arial" pitchFamily="34" charset="0"/>
              <a:buChar char="•"/>
            </a:pPr>
            <a:r>
              <a:rPr lang="es-ES" altLang="es-ES" dirty="0"/>
              <a:t>Recuperar documentos académicos completos, resúmenes y citas.</a:t>
            </a:r>
          </a:p>
          <a:p>
            <a:pPr marL="228600" indent="-228600">
              <a:buFont typeface="Arial" pitchFamily="34" charset="0"/>
              <a:buChar char="•"/>
            </a:pPr>
            <a:r>
              <a:rPr lang="es-ES" altLang="es-ES" dirty="0"/>
              <a:t>Filtrar</a:t>
            </a:r>
            <a:r>
              <a:rPr lang="es-ES" altLang="es-ES" baseline="0" dirty="0"/>
              <a:t> por: periodo de tiempo, relevancia, idioma, incluye patentes</a:t>
            </a:r>
          </a:p>
          <a:p>
            <a:pPr marL="228600" indent="-228600">
              <a:buFont typeface="Arial" pitchFamily="34" charset="0"/>
              <a:buChar char="•"/>
            </a:pPr>
            <a:r>
              <a:rPr lang="es-ES" altLang="es-ES" baseline="0" dirty="0"/>
              <a:t>Veces que se ha citado, artículos relacionados, versiones del mismo artículo</a:t>
            </a:r>
            <a:endParaRPr lang="es-ES" altLang="es-ES" dirty="0"/>
          </a:p>
          <a:p>
            <a:endParaRPr lang="es-ES" altLang="es-ES" dirty="0"/>
          </a:p>
        </p:txBody>
      </p:sp>
      <p:sp>
        <p:nvSpPr>
          <p:cNvPr id="16388"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DC4C5-9D44-467E-B988-9FD08730EEFB}"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8435"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dirty="0"/>
              <a:t>Entre las ventajas de Google Académico, tenemos: Qué funciona igual que el rastreador principal de Google, es decir realiza diferentes búsquedas de textos completos, trabajos de un autor específico o de una determinada revista. </a:t>
            </a:r>
          </a:p>
          <a:p>
            <a:r>
              <a:rPr lang="es-ES" altLang="es-ES" dirty="0"/>
              <a:t>Ofrece la</a:t>
            </a:r>
            <a:r>
              <a:rPr lang="es-ES" altLang="es-ES" baseline="0" dirty="0"/>
              <a:t> cita completa en </a:t>
            </a:r>
            <a:r>
              <a:rPr lang="es-ES" altLang="es-ES" baseline="0" dirty="0" err="1"/>
              <a:t>APA</a:t>
            </a:r>
            <a:r>
              <a:rPr lang="es-ES" altLang="es-ES" baseline="0" dirty="0"/>
              <a:t>, ISO 690 y </a:t>
            </a:r>
            <a:r>
              <a:rPr lang="es-ES" altLang="es-ES" baseline="0" dirty="0" err="1"/>
              <a:t>MLA</a:t>
            </a:r>
            <a:r>
              <a:rPr lang="es-ES" altLang="es-ES" baseline="0" dirty="0"/>
              <a:t>, paya trasladarla a Vancouver, hay que editarla</a:t>
            </a:r>
            <a:endParaRPr lang="es-ES" altLang="es-ES" dirty="0"/>
          </a:p>
          <a:p>
            <a:endParaRPr lang="es-ES" altLang="es-ES" dirty="0"/>
          </a:p>
          <a:p>
            <a:r>
              <a:rPr lang="es-ES" altLang="es-ES" dirty="0"/>
              <a:t>Las desventajas de Google Académico, no existe control de calidad de las fuentes procesadas.</a:t>
            </a:r>
          </a:p>
        </p:txBody>
      </p:sp>
      <p:sp>
        <p:nvSpPr>
          <p:cNvPr id="18436"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79FBCA-390B-43DA-B919-DD3097042E9B}"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2531"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b="1"/>
              <a:t>Crear una alerta</a:t>
            </a:r>
            <a:endParaRPr lang="es-ES" altLang="es-ES"/>
          </a:p>
          <a:p>
            <a:r>
              <a:rPr lang="es-ES" altLang="es-ES"/>
              <a:t>Ve a </a:t>
            </a:r>
            <a:r>
              <a:rPr lang="es-ES" altLang="es-ES" b="1"/>
              <a:t>Alertas</a:t>
            </a:r>
            <a:r>
              <a:rPr lang="es-ES" altLang="es-ES"/>
              <a:t> de </a:t>
            </a:r>
            <a:r>
              <a:rPr lang="es-ES" altLang="es-ES" b="1"/>
              <a:t>Google</a:t>
            </a:r>
            <a:r>
              <a:rPr lang="es-ES" altLang="es-ES"/>
              <a:t>.</a:t>
            </a:r>
          </a:p>
          <a:p>
            <a:r>
              <a:rPr lang="es-ES" altLang="es-ES"/>
              <a:t>Alertas de </a:t>
            </a:r>
            <a:r>
              <a:rPr lang="es-ES" altLang="es-ES" b="1"/>
              <a:t>Google</a:t>
            </a:r>
            <a:r>
              <a:rPr lang="es-ES" altLang="es-ES"/>
              <a:t> es un servicio de supervisión de los contenidos, que ofrece el motor de búsqueda de la compañía </a:t>
            </a:r>
            <a:r>
              <a:rPr lang="es-ES" altLang="es-ES" b="1"/>
              <a:t>Google</a:t>
            </a:r>
            <a:r>
              <a:rPr lang="es-ES" altLang="es-ES"/>
              <a:t>, que automáticamente notifica al usuario cuando el nuevo contenido de las noticias, web, blogs, vídeo y/o grupos de discusión coincide con un conjunto de términos de búsqueda seleccionados por el </a:t>
            </a:r>
          </a:p>
          <a:p>
            <a:endParaRPr lang="es-ES" altLang="es-ES"/>
          </a:p>
          <a:p>
            <a:r>
              <a:rPr lang="es-ES" altLang="es-ES"/>
              <a:t>En el cuadro de la parte superior, introduce el tema que quieras seguir.</a:t>
            </a:r>
          </a:p>
          <a:p>
            <a:r>
              <a:rPr lang="es-ES" altLang="es-ES"/>
              <a:t>Para cambiar la configuración, haz clic en Mostrar opciones. Puedes cambiar: ... </a:t>
            </a:r>
          </a:p>
          <a:p>
            <a:r>
              <a:rPr lang="es-ES" altLang="es-ES"/>
              <a:t>Haz clic en </a:t>
            </a:r>
            <a:r>
              <a:rPr lang="es-ES" altLang="es-ES" b="1"/>
              <a:t>Crear alerta</a:t>
            </a:r>
            <a:r>
              <a:rPr lang="es-ES" altLang="es-ES"/>
              <a:t>. Recibirás correos electrónicos cada vez que encontremos resultados de búsqueda que coincidan con tu selección.</a:t>
            </a:r>
          </a:p>
          <a:p>
            <a:endParaRPr lang="es-ES" altLang="es-ES"/>
          </a:p>
        </p:txBody>
      </p:sp>
      <p:sp>
        <p:nvSpPr>
          <p:cNvPr id="22532"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5A77E-26CD-497E-916F-52FD97DD9827}"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4579"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altLang="es-ES"/>
              <a:t>Perfil Google Académico. Un perfil de Google, muestra el nombre, las palabras clave que definen los temas de investigación y las métricas de citas generadas del autor.</a:t>
            </a:r>
          </a:p>
          <a:p>
            <a:endParaRPr lang="es-ES" altLang="es-ES"/>
          </a:p>
        </p:txBody>
      </p:sp>
      <p:sp>
        <p:nvSpPr>
          <p:cNvPr id="24580" name="Marcador de número de diapositiva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DFFD-7045-4819-B05F-367442D3C2BF}" type="slidenum">
              <a:rPr kumimoji="0" lang="es-ES" altLang="es-E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alt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228600" indent="-228600">
              <a:buFont typeface="+mj-lt"/>
              <a:buNone/>
            </a:pPr>
            <a:endParaRPr lang="es-ES" dirty="0"/>
          </a:p>
          <a:p>
            <a:pPr marL="228600" indent="-228600">
              <a:buFont typeface="+mj-lt"/>
              <a:buAutoNum type="arabicPeriod"/>
            </a:pPr>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39792-6485-471B-ABE2-C7BA97C3ED4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Librería Científica Electrónica en Línea (SciELO)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solidFill>
              </a:rPr>
              <a:t>SciELO regional: </a:t>
            </a:r>
            <a:r>
              <a:rPr lang="es-ES" sz="1200" b="1" dirty="0">
                <a:solidFill>
                  <a:schemeClr val="tx2"/>
                </a:solidFill>
                <a:hlinkClick r:id="rId3"/>
              </a:rPr>
              <a:t>https://www.scielo.org/es/</a:t>
            </a:r>
            <a:r>
              <a:rPr lang="es-ES" sz="1200" b="1" dirty="0">
                <a:solidFill>
                  <a:schemeClr val="tx2"/>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a:t>Búsqueda temática de artículos de artritis reumatoide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2"/>
                </a:solidFill>
              </a:rPr>
              <a:t>Recuperó 525 artículos relacionados con el tema</a:t>
            </a:r>
          </a:p>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39792-6485-471B-ABE2-C7BA97C3ED4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4FB99-666A-82E5-8A44-036823119F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U"/>
          </a:p>
        </p:txBody>
      </p:sp>
      <p:sp>
        <p:nvSpPr>
          <p:cNvPr id="3" name="Subtítulo 2">
            <a:extLst>
              <a:ext uri="{FF2B5EF4-FFF2-40B4-BE49-F238E27FC236}">
                <a16:creationId xmlns:a16="http://schemas.microsoft.com/office/drawing/2014/main" id="{A193E791-B263-7DC5-62C4-B6ECBDDD2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D53D0034-8994-B461-13C8-FCF83C9F608A}"/>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5" name="Marcador de pie de página 4">
            <a:extLst>
              <a:ext uri="{FF2B5EF4-FFF2-40B4-BE49-F238E27FC236}">
                <a16:creationId xmlns:a16="http://schemas.microsoft.com/office/drawing/2014/main" id="{931AB8C0-9CEA-1883-B499-CDCE0796F21C}"/>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08E5A335-12DF-AD83-B6DB-1FEF83494A5E}"/>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234147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60E67-6CD4-6B32-36C2-651F419A7F38}"/>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41E51F05-842F-6FE2-D4ED-8DAF01A029D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2F2AC829-E632-00C0-345F-FEDA699300C7}"/>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5" name="Marcador de pie de página 4">
            <a:extLst>
              <a:ext uri="{FF2B5EF4-FFF2-40B4-BE49-F238E27FC236}">
                <a16:creationId xmlns:a16="http://schemas.microsoft.com/office/drawing/2014/main" id="{92E1BF85-3842-B314-50A9-4EEA47810D71}"/>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25219409-0EA6-2C40-53BE-BD088C15AF16}"/>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361103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FC08BBB-D361-EFCB-E075-D5D0007757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U"/>
          </a:p>
        </p:txBody>
      </p:sp>
      <p:sp>
        <p:nvSpPr>
          <p:cNvPr id="3" name="Marcador de texto vertical 2">
            <a:extLst>
              <a:ext uri="{FF2B5EF4-FFF2-40B4-BE49-F238E27FC236}">
                <a16:creationId xmlns:a16="http://schemas.microsoft.com/office/drawing/2014/main" id="{ED7F7794-42CF-0079-D9A7-BA3F477C92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1351171A-32DC-0CFC-A86A-8CC9D1673252}"/>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5" name="Marcador de pie de página 4">
            <a:extLst>
              <a:ext uri="{FF2B5EF4-FFF2-40B4-BE49-F238E27FC236}">
                <a16:creationId xmlns:a16="http://schemas.microsoft.com/office/drawing/2014/main" id="{B7EF334B-62DA-4DBC-81B4-8C6D26FAC94C}"/>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C6573934-5BAC-8D9E-4B5D-1DBDEAF4870F}"/>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410083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3EC85-B262-8B2F-2F16-710A866AF4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x-none"/>
          </a:p>
        </p:txBody>
      </p:sp>
      <p:sp>
        <p:nvSpPr>
          <p:cNvPr id="3" name="Subtítulo 2">
            <a:extLst>
              <a:ext uri="{FF2B5EF4-FFF2-40B4-BE49-F238E27FC236}">
                <a16:creationId xmlns:a16="http://schemas.microsoft.com/office/drawing/2014/main" id="{FEFE8CED-9646-4C35-2468-352D19B3F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x-none"/>
          </a:p>
        </p:txBody>
      </p:sp>
      <p:sp>
        <p:nvSpPr>
          <p:cNvPr id="4" name="Marcador de fecha 3">
            <a:extLst>
              <a:ext uri="{FF2B5EF4-FFF2-40B4-BE49-F238E27FC236}">
                <a16:creationId xmlns:a16="http://schemas.microsoft.com/office/drawing/2014/main" id="{64DBDA51-112F-759B-B59D-2BB2AE754287}"/>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5" name="Marcador de pie de página 4">
            <a:extLst>
              <a:ext uri="{FF2B5EF4-FFF2-40B4-BE49-F238E27FC236}">
                <a16:creationId xmlns:a16="http://schemas.microsoft.com/office/drawing/2014/main" id="{10403EEC-36C8-59DE-51FC-7AF49EADC924}"/>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7D80A0AA-6106-F39A-FE76-E86A8427E9CA}"/>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4162268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F3C1C-5EAD-98BA-54A3-49760117EDAE}"/>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41F3856B-3753-E3BD-D735-787121CC5D4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CFCB76E4-928E-7773-1435-9533310D6B93}"/>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5" name="Marcador de pie de página 4">
            <a:extLst>
              <a:ext uri="{FF2B5EF4-FFF2-40B4-BE49-F238E27FC236}">
                <a16:creationId xmlns:a16="http://schemas.microsoft.com/office/drawing/2014/main" id="{42AFFF9B-FB0F-C06E-9AF1-97FB58015BDD}"/>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04FEBCDC-F14F-D70B-110B-60A5F295B2BA}"/>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030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13BB9-164B-579C-9CF0-FEB577C0D19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8BCBA323-A88B-EF9D-BFD4-0B12AD552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F7B76B-1581-B0FA-E1F8-9CCAE9D30A87}"/>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5" name="Marcador de pie de página 4">
            <a:extLst>
              <a:ext uri="{FF2B5EF4-FFF2-40B4-BE49-F238E27FC236}">
                <a16:creationId xmlns:a16="http://schemas.microsoft.com/office/drawing/2014/main" id="{0AE6E5A0-75C7-3095-00BF-45AAAB86AC8D}"/>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8C129817-2816-3A82-5D95-D12E389750EC}"/>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955333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AC0E1-5144-A06E-6493-E5F69EAB55D1}"/>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0F587F38-2FE2-0ABB-3D31-1B53B9E5968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contenido 3">
            <a:extLst>
              <a:ext uri="{FF2B5EF4-FFF2-40B4-BE49-F238E27FC236}">
                <a16:creationId xmlns:a16="http://schemas.microsoft.com/office/drawing/2014/main" id="{9BE9115D-5958-6A96-4736-CF477E803F7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5" name="Marcador de fecha 4">
            <a:extLst>
              <a:ext uri="{FF2B5EF4-FFF2-40B4-BE49-F238E27FC236}">
                <a16:creationId xmlns:a16="http://schemas.microsoft.com/office/drawing/2014/main" id="{505F6981-4765-C447-40CF-3CBEFD27FAC7}"/>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6" name="Marcador de pie de página 5">
            <a:extLst>
              <a:ext uri="{FF2B5EF4-FFF2-40B4-BE49-F238E27FC236}">
                <a16:creationId xmlns:a16="http://schemas.microsoft.com/office/drawing/2014/main" id="{35158251-0EDA-5CCB-8D19-E85816EC41A0}"/>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id="{4A8C746E-7F76-DA0A-D7E9-B332DDE86479}"/>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2651485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2029E-4569-B92C-00FF-A1110FB7EDD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89DDBB60-01A2-B117-7C4B-E46379F26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4C8437-CAFB-B28C-3F9A-5BA1AE56B10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5" name="Marcador de texto 4">
            <a:extLst>
              <a:ext uri="{FF2B5EF4-FFF2-40B4-BE49-F238E27FC236}">
                <a16:creationId xmlns:a16="http://schemas.microsoft.com/office/drawing/2014/main" id="{7AE26092-907D-0B11-A815-16F03D7A2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E2224B7-2F5D-4A77-7684-63BF670C2B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7" name="Marcador de fecha 6">
            <a:extLst>
              <a:ext uri="{FF2B5EF4-FFF2-40B4-BE49-F238E27FC236}">
                <a16:creationId xmlns:a16="http://schemas.microsoft.com/office/drawing/2014/main" id="{4962B238-7608-D337-52FA-6505AE4D9280}"/>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8" name="Marcador de pie de página 7">
            <a:extLst>
              <a:ext uri="{FF2B5EF4-FFF2-40B4-BE49-F238E27FC236}">
                <a16:creationId xmlns:a16="http://schemas.microsoft.com/office/drawing/2014/main" id="{49DA087A-B97A-84DC-91A6-FB66C0907452}"/>
              </a:ext>
            </a:extLst>
          </p:cNvPr>
          <p:cNvSpPr>
            <a:spLocks noGrp="1"/>
          </p:cNvSpPr>
          <p:nvPr>
            <p:ph type="ftr" sz="quarter" idx="11"/>
          </p:nvPr>
        </p:nvSpPr>
        <p:spPr/>
        <p:txBody>
          <a:bodyPr/>
          <a:lstStyle/>
          <a:p>
            <a:endParaRPr lang="x-none"/>
          </a:p>
        </p:txBody>
      </p:sp>
      <p:sp>
        <p:nvSpPr>
          <p:cNvPr id="9" name="Marcador de número de diapositiva 8">
            <a:extLst>
              <a:ext uri="{FF2B5EF4-FFF2-40B4-BE49-F238E27FC236}">
                <a16:creationId xmlns:a16="http://schemas.microsoft.com/office/drawing/2014/main" id="{4F4F1803-5772-D491-D5E2-B56D745876E8}"/>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67009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3D028-FBB7-79F4-67F7-2E61325335DB}"/>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fecha 2">
            <a:extLst>
              <a:ext uri="{FF2B5EF4-FFF2-40B4-BE49-F238E27FC236}">
                <a16:creationId xmlns:a16="http://schemas.microsoft.com/office/drawing/2014/main" id="{7BABABDB-837E-8EAF-2F9D-3A6F6898018E}"/>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4" name="Marcador de pie de página 3">
            <a:extLst>
              <a:ext uri="{FF2B5EF4-FFF2-40B4-BE49-F238E27FC236}">
                <a16:creationId xmlns:a16="http://schemas.microsoft.com/office/drawing/2014/main" id="{F0A2E02A-B751-913D-049F-4A1017340497}"/>
              </a:ext>
            </a:extLst>
          </p:cNvPr>
          <p:cNvSpPr>
            <a:spLocks noGrp="1"/>
          </p:cNvSpPr>
          <p:nvPr>
            <p:ph type="ftr" sz="quarter" idx="11"/>
          </p:nvPr>
        </p:nvSpPr>
        <p:spPr/>
        <p:txBody>
          <a:bodyPr/>
          <a:lstStyle/>
          <a:p>
            <a:endParaRPr lang="x-none"/>
          </a:p>
        </p:txBody>
      </p:sp>
      <p:sp>
        <p:nvSpPr>
          <p:cNvPr id="5" name="Marcador de número de diapositiva 4">
            <a:extLst>
              <a:ext uri="{FF2B5EF4-FFF2-40B4-BE49-F238E27FC236}">
                <a16:creationId xmlns:a16="http://schemas.microsoft.com/office/drawing/2014/main" id="{B3F7F11F-9E6A-E22D-15A1-77D098ACFB9B}"/>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2012211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C6E4AE-31E6-CF30-7B92-F3F77D6A703A}"/>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3" name="Marcador de pie de página 2">
            <a:extLst>
              <a:ext uri="{FF2B5EF4-FFF2-40B4-BE49-F238E27FC236}">
                <a16:creationId xmlns:a16="http://schemas.microsoft.com/office/drawing/2014/main" id="{C8A91CAC-2444-83DE-2868-51644736CF3F}"/>
              </a:ext>
            </a:extLst>
          </p:cNvPr>
          <p:cNvSpPr>
            <a:spLocks noGrp="1"/>
          </p:cNvSpPr>
          <p:nvPr>
            <p:ph type="ftr" sz="quarter" idx="11"/>
          </p:nvPr>
        </p:nvSpPr>
        <p:spPr/>
        <p:txBody>
          <a:bodyPr/>
          <a:lstStyle/>
          <a:p>
            <a:endParaRPr lang="x-none"/>
          </a:p>
        </p:txBody>
      </p:sp>
      <p:sp>
        <p:nvSpPr>
          <p:cNvPr id="4" name="Marcador de número de diapositiva 3">
            <a:extLst>
              <a:ext uri="{FF2B5EF4-FFF2-40B4-BE49-F238E27FC236}">
                <a16:creationId xmlns:a16="http://schemas.microsoft.com/office/drawing/2014/main" id="{C2BAAC31-5898-2611-AF5C-38E56744EBDC}"/>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349284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516FB-0BAD-3856-A7E7-5D4D34BA6E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3F5706FB-E8C5-F0CC-402D-CEC212265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texto 3">
            <a:extLst>
              <a:ext uri="{FF2B5EF4-FFF2-40B4-BE49-F238E27FC236}">
                <a16:creationId xmlns:a16="http://schemas.microsoft.com/office/drawing/2014/main" id="{C2F176F9-92A2-2238-24F9-F2B41187C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CE6669-EA81-B0F0-92CF-5B639B5F489D}"/>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6" name="Marcador de pie de página 5">
            <a:extLst>
              <a:ext uri="{FF2B5EF4-FFF2-40B4-BE49-F238E27FC236}">
                <a16:creationId xmlns:a16="http://schemas.microsoft.com/office/drawing/2014/main" id="{14A80AE2-2D07-A191-535B-86DBF504AC86}"/>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id="{E8373E74-3B76-5F18-0E88-EE957D2D53DD}"/>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35000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AA314-4880-3864-B445-A69865549F64}"/>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F3FA00AD-8F18-C21B-1951-BBFD4F1CA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B70007FF-7154-E858-C5E1-7E0839DFDB29}"/>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5" name="Marcador de pie de página 4">
            <a:extLst>
              <a:ext uri="{FF2B5EF4-FFF2-40B4-BE49-F238E27FC236}">
                <a16:creationId xmlns:a16="http://schemas.microsoft.com/office/drawing/2014/main" id="{33BD80EA-D48E-4EB9-ABF2-8F24DDE4168D}"/>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FBC2B535-3C7F-CB67-70B9-878FF242D88B}"/>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3618513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A6C1C-6A86-D73E-B326-2496A370C1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x-none"/>
          </a:p>
        </p:txBody>
      </p:sp>
      <p:sp>
        <p:nvSpPr>
          <p:cNvPr id="3" name="Marcador de posición de imagen 2">
            <a:extLst>
              <a:ext uri="{FF2B5EF4-FFF2-40B4-BE49-F238E27FC236}">
                <a16:creationId xmlns:a16="http://schemas.microsoft.com/office/drawing/2014/main" id="{76ECCDB4-D590-7A2E-CDC9-E6DA23087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Marcador de texto 3">
            <a:extLst>
              <a:ext uri="{FF2B5EF4-FFF2-40B4-BE49-F238E27FC236}">
                <a16:creationId xmlns:a16="http://schemas.microsoft.com/office/drawing/2014/main" id="{5AAA1AB6-1FD7-FE6C-DEA3-2DF5E1157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5D7DF3-5C4E-C39D-4BAA-28C21A7BA7A6}"/>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6" name="Marcador de pie de página 5">
            <a:extLst>
              <a:ext uri="{FF2B5EF4-FFF2-40B4-BE49-F238E27FC236}">
                <a16:creationId xmlns:a16="http://schemas.microsoft.com/office/drawing/2014/main" id="{C7A61031-FB0F-C6CF-92C7-C39BD5B31814}"/>
              </a:ext>
            </a:extLst>
          </p:cNvPr>
          <p:cNvSpPr>
            <a:spLocks noGrp="1"/>
          </p:cNvSpPr>
          <p:nvPr>
            <p:ph type="ftr" sz="quarter" idx="11"/>
          </p:nvPr>
        </p:nvSpPr>
        <p:spPr/>
        <p:txBody>
          <a:bodyPr/>
          <a:lstStyle/>
          <a:p>
            <a:endParaRPr lang="x-none"/>
          </a:p>
        </p:txBody>
      </p:sp>
      <p:sp>
        <p:nvSpPr>
          <p:cNvPr id="7" name="Marcador de número de diapositiva 6">
            <a:extLst>
              <a:ext uri="{FF2B5EF4-FFF2-40B4-BE49-F238E27FC236}">
                <a16:creationId xmlns:a16="http://schemas.microsoft.com/office/drawing/2014/main" id="{018AF5AA-C6B3-7A0B-4F05-363BD374152D}"/>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254888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E9D9B-57E0-B680-EE9C-FC441F2D2832}"/>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texto vertical 2">
            <a:extLst>
              <a:ext uri="{FF2B5EF4-FFF2-40B4-BE49-F238E27FC236}">
                <a16:creationId xmlns:a16="http://schemas.microsoft.com/office/drawing/2014/main" id="{D37F0484-5B7D-EC79-032C-09B92BBD0EB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8855B347-6994-2B56-570B-7FA73AE0620B}"/>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5" name="Marcador de pie de página 4">
            <a:extLst>
              <a:ext uri="{FF2B5EF4-FFF2-40B4-BE49-F238E27FC236}">
                <a16:creationId xmlns:a16="http://schemas.microsoft.com/office/drawing/2014/main" id="{3FBE4C9D-5D2A-E385-CE4B-DDFFABA887DD}"/>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9EDC91C1-D3E3-6F53-2F98-55BFC3954228}"/>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3858877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DF2CDE-91AB-CF3C-7B8E-F6BD7241FC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x-none"/>
          </a:p>
        </p:txBody>
      </p:sp>
      <p:sp>
        <p:nvSpPr>
          <p:cNvPr id="3" name="Marcador de texto vertical 2">
            <a:extLst>
              <a:ext uri="{FF2B5EF4-FFF2-40B4-BE49-F238E27FC236}">
                <a16:creationId xmlns:a16="http://schemas.microsoft.com/office/drawing/2014/main" id="{8C773AAB-54BF-0262-138E-0A9A4AA2B0A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8869853B-5CAD-76EE-0F6D-E6F935F5C511}"/>
              </a:ext>
            </a:extLst>
          </p:cNvPr>
          <p:cNvSpPr>
            <a:spLocks noGrp="1"/>
          </p:cNvSpPr>
          <p:nvPr>
            <p:ph type="dt" sz="half" idx="10"/>
          </p:nvPr>
        </p:nvSpPr>
        <p:spPr/>
        <p:txBody>
          <a:bodyPr/>
          <a:lstStyle/>
          <a:p>
            <a:fld id="{BA3C9B86-7FAF-416E-9CF4-5EF27C019E32}" type="datetimeFigureOut">
              <a:rPr lang="x-none" smtClean="0"/>
              <a:pPr/>
              <a:t>11/3/2025</a:t>
            </a:fld>
            <a:endParaRPr lang="x-none"/>
          </a:p>
        </p:txBody>
      </p:sp>
      <p:sp>
        <p:nvSpPr>
          <p:cNvPr id="5" name="Marcador de pie de página 4">
            <a:extLst>
              <a:ext uri="{FF2B5EF4-FFF2-40B4-BE49-F238E27FC236}">
                <a16:creationId xmlns:a16="http://schemas.microsoft.com/office/drawing/2014/main" id="{C84A399A-E5C1-B75D-21D0-87EF842C0202}"/>
              </a:ext>
            </a:extLst>
          </p:cNvPr>
          <p:cNvSpPr>
            <a:spLocks noGrp="1"/>
          </p:cNvSpPr>
          <p:nvPr>
            <p:ph type="ftr" sz="quarter" idx="11"/>
          </p:nvPr>
        </p:nvSpPr>
        <p:spPr/>
        <p:txBody>
          <a:bodyPr/>
          <a:lstStyle/>
          <a:p>
            <a:endParaRPr lang="x-none"/>
          </a:p>
        </p:txBody>
      </p:sp>
      <p:sp>
        <p:nvSpPr>
          <p:cNvPr id="6" name="Marcador de número de diapositiva 5">
            <a:extLst>
              <a:ext uri="{FF2B5EF4-FFF2-40B4-BE49-F238E27FC236}">
                <a16:creationId xmlns:a16="http://schemas.microsoft.com/office/drawing/2014/main" id="{1DC4EF06-9941-EE06-DE9C-EF694132D37E}"/>
              </a:ext>
            </a:extLst>
          </p:cNvPr>
          <p:cNvSpPr>
            <a:spLocks noGrp="1"/>
          </p:cNvSpPr>
          <p:nvPr>
            <p:ph type="sldNum" sz="quarter" idx="12"/>
          </p:nvPr>
        </p:nvSpPr>
        <p:spPr/>
        <p:txBody>
          <a:bodyPr/>
          <a:lstStyle/>
          <a:p>
            <a:fld id="{A3F81C8F-2C99-4CAD-9A26-C939F5F249E4}" type="slidenum">
              <a:rPr lang="x-none" smtClean="0"/>
              <a:pPr/>
              <a:t>‹Nº›</a:t>
            </a:fld>
            <a:endParaRPr lang="x-none"/>
          </a:p>
        </p:txBody>
      </p:sp>
    </p:spTree>
    <p:extLst>
      <p:ext uri="{BB962C8B-B14F-4D97-AF65-F5344CB8AC3E}">
        <p14:creationId xmlns:p14="http://schemas.microsoft.com/office/powerpoint/2010/main" val="88345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21FAF-0FEC-1479-1660-859BEFE99A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FB538451-0C77-12BE-279E-21E5F2AA08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F04276-CE5F-AE64-5519-E58E2FBCD0C2}"/>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5" name="Marcador de pie de página 4">
            <a:extLst>
              <a:ext uri="{FF2B5EF4-FFF2-40B4-BE49-F238E27FC236}">
                <a16:creationId xmlns:a16="http://schemas.microsoft.com/office/drawing/2014/main" id="{78EE3CCF-5491-662F-D7D5-795AAD568E59}"/>
              </a:ext>
            </a:extLst>
          </p:cNvPr>
          <p:cNvSpPr>
            <a:spLocks noGrp="1"/>
          </p:cNvSpPr>
          <p:nvPr>
            <p:ph type="ftr" sz="quarter" idx="11"/>
          </p:nvPr>
        </p:nvSpPr>
        <p:spPr/>
        <p:txBody>
          <a:bodyPr/>
          <a:lstStyle/>
          <a:p>
            <a:endParaRPr lang="es-CU"/>
          </a:p>
        </p:txBody>
      </p:sp>
      <p:sp>
        <p:nvSpPr>
          <p:cNvPr id="6" name="Marcador de número de diapositiva 5">
            <a:extLst>
              <a:ext uri="{FF2B5EF4-FFF2-40B4-BE49-F238E27FC236}">
                <a16:creationId xmlns:a16="http://schemas.microsoft.com/office/drawing/2014/main" id="{953955A2-768D-BDBA-2E0C-133A3A6272F9}"/>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288556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05A80-C912-93F1-5372-64BB0CB82E81}"/>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1BBBA4D8-AB26-1260-C8B9-E7892BA4740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a:extLst>
              <a:ext uri="{FF2B5EF4-FFF2-40B4-BE49-F238E27FC236}">
                <a16:creationId xmlns:a16="http://schemas.microsoft.com/office/drawing/2014/main" id="{8B06EEA5-4408-AC52-6922-C7FBBE402A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E736FEF9-BCA9-D54B-3740-2A5E5493AEBC}"/>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6" name="Marcador de pie de página 5">
            <a:extLst>
              <a:ext uri="{FF2B5EF4-FFF2-40B4-BE49-F238E27FC236}">
                <a16:creationId xmlns:a16="http://schemas.microsoft.com/office/drawing/2014/main" id="{AB7278C5-85C9-4DF3-7071-5CADDFBFEF7C}"/>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45BBCD08-1676-7B41-1180-9077B5BD9041}"/>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167543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DB234-0965-01AC-1357-EFBCA671361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D931B910-17AF-E428-7933-B1CBE1364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C6E2A84-167A-97C3-AD00-CF89103A649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a:extLst>
              <a:ext uri="{FF2B5EF4-FFF2-40B4-BE49-F238E27FC236}">
                <a16:creationId xmlns:a16="http://schemas.microsoft.com/office/drawing/2014/main" id="{7C2465F2-1560-FA8E-1CB7-27F21195C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D7EA784-274A-8A70-C8A5-084879936B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FBC7C3D2-A8D8-B977-E00D-76238B0C11D3}"/>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8" name="Marcador de pie de página 7">
            <a:extLst>
              <a:ext uri="{FF2B5EF4-FFF2-40B4-BE49-F238E27FC236}">
                <a16:creationId xmlns:a16="http://schemas.microsoft.com/office/drawing/2014/main" id="{C14A1EE9-64A2-47A6-991E-C5D7B09315B9}"/>
              </a:ext>
            </a:extLst>
          </p:cNvPr>
          <p:cNvSpPr>
            <a:spLocks noGrp="1"/>
          </p:cNvSpPr>
          <p:nvPr>
            <p:ph type="ftr" sz="quarter" idx="11"/>
          </p:nvPr>
        </p:nvSpPr>
        <p:spPr/>
        <p:txBody>
          <a:bodyPr/>
          <a:lstStyle/>
          <a:p>
            <a:endParaRPr lang="es-CU"/>
          </a:p>
        </p:txBody>
      </p:sp>
      <p:sp>
        <p:nvSpPr>
          <p:cNvPr id="9" name="Marcador de número de diapositiva 8">
            <a:extLst>
              <a:ext uri="{FF2B5EF4-FFF2-40B4-BE49-F238E27FC236}">
                <a16:creationId xmlns:a16="http://schemas.microsoft.com/office/drawing/2014/main" id="{2D1797E6-303C-AB81-E09A-D89398DA2E68}"/>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358147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2F2B-1594-E8E6-43DC-88DD5174028C}"/>
              </a:ext>
            </a:extLst>
          </p:cNvPr>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E3DFC2E0-05A5-CD80-9D8E-B8968048B66A}"/>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4" name="Marcador de pie de página 3">
            <a:extLst>
              <a:ext uri="{FF2B5EF4-FFF2-40B4-BE49-F238E27FC236}">
                <a16:creationId xmlns:a16="http://schemas.microsoft.com/office/drawing/2014/main" id="{22DB011D-61D9-0D8B-24B1-30AE414C0B17}"/>
              </a:ext>
            </a:extLst>
          </p:cNvPr>
          <p:cNvSpPr>
            <a:spLocks noGrp="1"/>
          </p:cNvSpPr>
          <p:nvPr>
            <p:ph type="ftr" sz="quarter" idx="11"/>
          </p:nvPr>
        </p:nvSpPr>
        <p:spPr/>
        <p:txBody>
          <a:bodyPr/>
          <a:lstStyle/>
          <a:p>
            <a:endParaRPr lang="es-CU"/>
          </a:p>
        </p:txBody>
      </p:sp>
      <p:sp>
        <p:nvSpPr>
          <p:cNvPr id="5" name="Marcador de número de diapositiva 4">
            <a:extLst>
              <a:ext uri="{FF2B5EF4-FFF2-40B4-BE49-F238E27FC236}">
                <a16:creationId xmlns:a16="http://schemas.microsoft.com/office/drawing/2014/main" id="{DF4E4FF3-A2FF-51B9-FAB3-AD12D04BD86D}"/>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46160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2DE456E-3304-E3C7-06E9-F5F5928C1067}"/>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3" name="Marcador de pie de página 2">
            <a:extLst>
              <a:ext uri="{FF2B5EF4-FFF2-40B4-BE49-F238E27FC236}">
                <a16:creationId xmlns:a16="http://schemas.microsoft.com/office/drawing/2014/main" id="{65148144-B2B5-6A72-ED04-6992721B6EC2}"/>
              </a:ext>
            </a:extLst>
          </p:cNvPr>
          <p:cNvSpPr>
            <a:spLocks noGrp="1"/>
          </p:cNvSpPr>
          <p:nvPr>
            <p:ph type="ftr" sz="quarter" idx="11"/>
          </p:nvPr>
        </p:nvSpPr>
        <p:spPr/>
        <p:txBody>
          <a:bodyPr/>
          <a:lstStyle/>
          <a:p>
            <a:endParaRPr lang="es-CU"/>
          </a:p>
        </p:txBody>
      </p:sp>
      <p:sp>
        <p:nvSpPr>
          <p:cNvPr id="4" name="Marcador de número de diapositiva 3">
            <a:extLst>
              <a:ext uri="{FF2B5EF4-FFF2-40B4-BE49-F238E27FC236}">
                <a16:creationId xmlns:a16="http://schemas.microsoft.com/office/drawing/2014/main" id="{B3891D4B-003C-D1D3-0348-0DA5997A34E9}"/>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225865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53379-DE4B-B63C-3D67-9CD89D12FE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contenido 2">
            <a:extLst>
              <a:ext uri="{FF2B5EF4-FFF2-40B4-BE49-F238E27FC236}">
                <a16:creationId xmlns:a16="http://schemas.microsoft.com/office/drawing/2014/main" id="{4DD0847F-D76F-04CC-C149-40F588B2A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a:extLst>
              <a:ext uri="{FF2B5EF4-FFF2-40B4-BE49-F238E27FC236}">
                <a16:creationId xmlns:a16="http://schemas.microsoft.com/office/drawing/2014/main" id="{B5E12474-4D0D-2E87-FFE2-F2FEB3D56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DE3E54-2C0B-66B4-76A0-E1627E2CBA84}"/>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6" name="Marcador de pie de página 5">
            <a:extLst>
              <a:ext uri="{FF2B5EF4-FFF2-40B4-BE49-F238E27FC236}">
                <a16:creationId xmlns:a16="http://schemas.microsoft.com/office/drawing/2014/main" id="{FDEFF36B-893B-17BB-DA6A-833E285B4EB8}"/>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716132E8-0F80-5D30-16B6-A8E23F87DEA5}"/>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337981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149107-3FF1-0A65-A229-F68006E2DA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a:extLst>
              <a:ext uri="{FF2B5EF4-FFF2-40B4-BE49-F238E27FC236}">
                <a16:creationId xmlns:a16="http://schemas.microsoft.com/office/drawing/2014/main" id="{35ADAB08-7A5A-797C-7F00-9D68293BF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U"/>
          </a:p>
        </p:txBody>
      </p:sp>
      <p:sp>
        <p:nvSpPr>
          <p:cNvPr id="4" name="Marcador de texto 3">
            <a:extLst>
              <a:ext uri="{FF2B5EF4-FFF2-40B4-BE49-F238E27FC236}">
                <a16:creationId xmlns:a16="http://schemas.microsoft.com/office/drawing/2014/main" id="{4CE0F123-9426-4348-22E8-DD254B293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667870-DE58-0E96-F78C-E50644D6E029}"/>
              </a:ext>
            </a:extLst>
          </p:cNvPr>
          <p:cNvSpPr>
            <a:spLocks noGrp="1"/>
          </p:cNvSpPr>
          <p:nvPr>
            <p:ph type="dt" sz="half" idx="10"/>
          </p:nvPr>
        </p:nvSpPr>
        <p:spPr/>
        <p:txBody>
          <a:bodyPr/>
          <a:lstStyle/>
          <a:p>
            <a:fld id="{AF7BBCB1-993D-4EC7-9DE5-4E32E56A7BC1}" type="datetimeFigureOut">
              <a:rPr lang="es-CU" smtClean="0"/>
              <a:t>11/3/2025</a:t>
            </a:fld>
            <a:endParaRPr lang="es-CU"/>
          </a:p>
        </p:txBody>
      </p:sp>
      <p:sp>
        <p:nvSpPr>
          <p:cNvPr id="6" name="Marcador de pie de página 5">
            <a:extLst>
              <a:ext uri="{FF2B5EF4-FFF2-40B4-BE49-F238E27FC236}">
                <a16:creationId xmlns:a16="http://schemas.microsoft.com/office/drawing/2014/main" id="{ECE1AA33-E78D-D4CF-9C94-D6FD639FC5A1}"/>
              </a:ext>
            </a:extLst>
          </p:cNvPr>
          <p:cNvSpPr>
            <a:spLocks noGrp="1"/>
          </p:cNvSpPr>
          <p:nvPr>
            <p:ph type="ftr" sz="quarter" idx="11"/>
          </p:nvPr>
        </p:nvSpPr>
        <p:spPr/>
        <p:txBody>
          <a:bodyPr/>
          <a:lstStyle/>
          <a:p>
            <a:endParaRPr lang="es-CU"/>
          </a:p>
        </p:txBody>
      </p:sp>
      <p:sp>
        <p:nvSpPr>
          <p:cNvPr id="7" name="Marcador de número de diapositiva 6">
            <a:extLst>
              <a:ext uri="{FF2B5EF4-FFF2-40B4-BE49-F238E27FC236}">
                <a16:creationId xmlns:a16="http://schemas.microsoft.com/office/drawing/2014/main" id="{C73B598F-6223-0C10-00F7-D02CCB91D7F8}"/>
              </a:ext>
            </a:extLst>
          </p:cNvPr>
          <p:cNvSpPr>
            <a:spLocks noGrp="1"/>
          </p:cNvSpPr>
          <p:nvPr>
            <p:ph type="sldNum" sz="quarter" idx="12"/>
          </p:nvPr>
        </p:nvSpPr>
        <p:spPr/>
        <p:txBody>
          <a:bodyPr/>
          <a:lstStyle/>
          <a:p>
            <a:fld id="{9207BEC4-E710-4E90-916D-43B95BB50D16}" type="slidenum">
              <a:rPr lang="es-CU" smtClean="0"/>
              <a:t>‹Nº›</a:t>
            </a:fld>
            <a:endParaRPr lang="es-CU"/>
          </a:p>
        </p:txBody>
      </p:sp>
    </p:spTree>
    <p:extLst>
      <p:ext uri="{BB962C8B-B14F-4D97-AF65-F5344CB8AC3E}">
        <p14:creationId xmlns:p14="http://schemas.microsoft.com/office/powerpoint/2010/main" val="402127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83BEE4F-6C66-BF57-68BB-52D04A900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U"/>
          </a:p>
        </p:txBody>
      </p:sp>
      <p:sp>
        <p:nvSpPr>
          <p:cNvPr id="3" name="Marcador de texto 2">
            <a:extLst>
              <a:ext uri="{FF2B5EF4-FFF2-40B4-BE49-F238E27FC236}">
                <a16:creationId xmlns:a16="http://schemas.microsoft.com/office/drawing/2014/main" id="{BD9505F1-6791-83AC-C9E2-F254FA95F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6457B934-2472-C6AF-8044-D1E5B4F28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BBCB1-993D-4EC7-9DE5-4E32E56A7BC1}" type="datetimeFigureOut">
              <a:rPr lang="es-CU" smtClean="0"/>
              <a:t>11/3/2025</a:t>
            </a:fld>
            <a:endParaRPr lang="es-CU"/>
          </a:p>
        </p:txBody>
      </p:sp>
      <p:sp>
        <p:nvSpPr>
          <p:cNvPr id="5" name="Marcador de pie de página 4">
            <a:extLst>
              <a:ext uri="{FF2B5EF4-FFF2-40B4-BE49-F238E27FC236}">
                <a16:creationId xmlns:a16="http://schemas.microsoft.com/office/drawing/2014/main" id="{D704EAD4-2CC4-AE94-3393-0C81D0153A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U"/>
          </a:p>
        </p:txBody>
      </p:sp>
      <p:sp>
        <p:nvSpPr>
          <p:cNvPr id="6" name="Marcador de número de diapositiva 5">
            <a:extLst>
              <a:ext uri="{FF2B5EF4-FFF2-40B4-BE49-F238E27FC236}">
                <a16:creationId xmlns:a16="http://schemas.microsoft.com/office/drawing/2014/main" id="{0E964781-3A4F-DF4D-379D-ECEC728AC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7BEC4-E710-4E90-916D-43B95BB50D16}" type="slidenum">
              <a:rPr lang="es-CU" smtClean="0"/>
              <a:t>‹Nº›</a:t>
            </a:fld>
            <a:endParaRPr lang="es-CU"/>
          </a:p>
        </p:txBody>
      </p:sp>
    </p:spTree>
    <p:extLst>
      <p:ext uri="{BB962C8B-B14F-4D97-AF65-F5344CB8AC3E}">
        <p14:creationId xmlns:p14="http://schemas.microsoft.com/office/powerpoint/2010/main" val="222018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7B5F4E-306F-6C94-8EDB-F38E5FD22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C327AAF4-EA1F-47F4-1B8C-08C453D7C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30AA40E6-1AB3-2819-C609-9AEDDD078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C9B86-7FAF-416E-9CF4-5EF27C019E32}" type="datetimeFigureOut">
              <a:rPr lang="x-none" smtClean="0"/>
              <a:pPr/>
              <a:t>11/3/2025</a:t>
            </a:fld>
            <a:endParaRPr lang="x-none"/>
          </a:p>
        </p:txBody>
      </p:sp>
      <p:sp>
        <p:nvSpPr>
          <p:cNvPr id="5" name="Marcador de pie de página 4">
            <a:extLst>
              <a:ext uri="{FF2B5EF4-FFF2-40B4-BE49-F238E27FC236}">
                <a16:creationId xmlns:a16="http://schemas.microsoft.com/office/drawing/2014/main" id="{8889B17B-4D20-6D84-1F3D-4FD083588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Marcador de número de diapositiva 5">
            <a:extLst>
              <a:ext uri="{FF2B5EF4-FFF2-40B4-BE49-F238E27FC236}">
                <a16:creationId xmlns:a16="http://schemas.microsoft.com/office/drawing/2014/main" id="{0FA61D45-1114-2B38-EA87-717F223E1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81C8F-2C99-4CAD-9A26-C939F5F249E4}" type="slidenum">
              <a:rPr lang="x-none" smtClean="0"/>
              <a:pPr/>
              <a:t>‹Nº›</a:t>
            </a:fld>
            <a:endParaRPr lang="x-none"/>
          </a:p>
        </p:txBody>
      </p:sp>
    </p:spTree>
    <p:extLst>
      <p:ext uri="{BB962C8B-B14F-4D97-AF65-F5344CB8AC3E}">
        <p14:creationId xmlns:p14="http://schemas.microsoft.com/office/powerpoint/2010/main" val="1918783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www.scielo.org/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lo.org/es/"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s://www.nlm.nih.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pubmed.ncbi.nlm.nih.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blogs.sld.cu/reumatologia/2019/05/16/ejemplos-de-normas-de-vancouver-y-otros-estilos-de-redactar-referencias-bibliografic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s://blogs.sld.cu/reumatologi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orcid.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orcid.org/signi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https://www.researchgate.ne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www.google.com.c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hyperlink" Target="http://www.sld.c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hyperlink" Target="http://bvscuba.sld.c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hyperlink" Target="http://www.bvscuba.sld.cu/clasificacion-de-libro/libros-de-autores-cubano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hyperlink" Target="http://www.bvscuba.sld.cu/clasificacion-de-revista/revistas-cubana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hyperlink" Target="http://tesis.sld.c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hyperlink" Target="http://www.uvs.sld.c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ulavirtual.sld.cu/"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hyperlink" Target="https://aulavirtual.sld.cu/course/index.php?categoryid=2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hyperlink" Target="http://blogs.sld.c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hyperlink" Target="http://blogs.sld.cu/reumatologi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hyperlink" Target="https://www.blogger.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hyperlink" Target="https://josepedromartinez2021.blogspot.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blogs.sld.cu/reumatologia/2019/01/15/utilidad-de-la-web-2-0-para-usuarios-de-infomed/"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hyperlink" Target="https://blogs.sld.cu/reumatologia/"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cholar.google.com.c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FDA2527-7312-3719-E6A9-A69194DE7356}"/>
              </a:ext>
            </a:extLst>
          </p:cNvPr>
          <p:cNvSpPr txBox="1"/>
          <p:nvPr/>
        </p:nvSpPr>
        <p:spPr>
          <a:xfrm>
            <a:off x="541154" y="360528"/>
            <a:ext cx="10466173"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Universidad de Ciencias Médicas de La Habana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Hospital Universitario Miguel Enríquez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Facultad de Ciencias Médicas Miguel Enríquez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4472C4">
                  <a:lumMod val="50000"/>
                </a:srgbClr>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4472C4">
                  <a:lumMod val="50000"/>
                </a:srgbClr>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Curso introductorio para residentes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Recursos para la investigación científica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Dr. José Pedro Martínez Larrarte</a:t>
            </a:r>
          </a:p>
        </p:txBody>
      </p:sp>
    </p:spTree>
    <p:extLst>
      <p:ext uri="{BB962C8B-B14F-4D97-AF65-F5344CB8AC3E}">
        <p14:creationId xmlns:p14="http://schemas.microsoft.com/office/powerpoint/2010/main" val="219877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descr="google-alertas.jpg"/>
          <p:cNvPicPr>
            <a:picLocks noChangeAspect="1"/>
          </p:cNvPicPr>
          <p:nvPr/>
        </p:nvPicPr>
        <p:blipFill>
          <a:blip r:embed="rId3"/>
          <a:srcRect/>
          <a:stretch>
            <a:fillRect/>
          </a:stretch>
        </p:blipFill>
        <p:spPr bwMode="auto">
          <a:xfrm>
            <a:off x="1341438" y="730250"/>
            <a:ext cx="9144000" cy="6127750"/>
          </a:xfrm>
          <a:prstGeom prst="rect">
            <a:avLst/>
          </a:prstGeom>
          <a:noFill/>
          <a:ln w="9525">
            <a:noFill/>
            <a:miter lim="800000"/>
            <a:headEnd/>
            <a:tailEnd/>
          </a:ln>
        </p:spPr>
      </p:pic>
      <p:sp>
        <p:nvSpPr>
          <p:cNvPr id="21507" name="CuadroTexto 1"/>
          <p:cNvSpPr txBox="1">
            <a:spLocks noChangeArrowheads="1"/>
          </p:cNvSpPr>
          <p:nvPr/>
        </p:nvSpPr>
        <p:spPr bwMode="auto">
          <a:xfrm>
            <a:off x="200415" y="155423"/>
            <a:ext cx="6184509" cy="5238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1" i="0" u="none" strike="noStrike" kern="1200" cap="none" spc="0" normalizeH="0" baseline="0" noProof="0" dirty="0">
                <a:ln>
                  <a:noFill/>
                </a:ln>
                <a:solidFill>
                  <a:srgbClr val="44546A"/>
                </a:solidFill>
                <a:effectLst/>
                <a:uLnTx/>
                <a:uFillTx/>
                <a:latin typeface="Calibri"/>
                <a:ea typeface="+mn-ea"/>
                <a:cs typeface="+mn-cs"/>
              </a:rPr>
              <a:t>Configurar alertas desde Google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uadroTexto 1"/>
          <p:cNvSpPr txBox="1">
            <a:spLocks noChangeArrowheads="1"/>
          </p:cNvSpPr>
          <p:nvPr/>
        </p:nvSpPr>
        <p:spPr bwMode="auto">
          <a:xfrm>
            <a:off x="250521" y="350730"/>
            <a:ext cx="5003277"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1" i="0" u="none" strike="noStrike" kern="1200" cap="none" spc="0" normalizeH="0" baseline="0" noProof="0" dirty="0">
                <a:ln>
                  <a:noFill/>
                </a:ln>
                <a:solidFill>
                  <a:srgbClr val="44546A"/>
                </a:solidFill>
                <a:effectLst/>
                <a:uLnTx/>
                <a:uFillTx/>
                <a:latin typeface="Calibri"/>
                <a:ea typeface="+mn-ea"/>
                <a:cs typeface="+mn-cs"/>
              </a:rPr>
              <a:t>Configurar Perfil de Google </a:t>
            </a:r>
          </a:p>
        </p:txBody>
      </p:sp>
      <p:pic>
        <p:nvPicPr>
          <p:cNvPr id="3" name="Imagen 2">
            <a:extLst>
              <a:ext uri="{FF2B5EF4-FFF2-40B4-BE49-F238E27FC236}">
                <a16:creationId xmlns:a16="http://schemas.microsoft.com/office/drawing/2014/main" id="{C7FFF1A6-291A-BEB7-8142-AE7782EFF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aestria 1.jpg"/>
          <p:cNvPicPr>
            <a:picLocks noChangeAspect="1"/>
          </p:cNvPicPr>
          <p:nvPr/>
        </p:nvPicPr>
        <p:blipFill>
          <a:blip r:embed="rId3"/>
          <a:stretch>
            <a:fillRect/>
          </a:stretch>
        </p:blipFill>
        <p:spPr>
          <a:xfrm>
            <a:off x="891540" y="993564"/>
            <a:ext cx="10408920" cy="5852160"/>
          </a:xfrm>
          <a:prstGeom prst="rect">
            <a:avLst/>
          </a:prstGeom>
        </p:spPr>
      </p:pic>
      <p:sp>
        <p:nvSpPr>
          <p:cNvPr id="5" name="4 CuadroTexto"/>
          <p:cNvSpPr txBox="1"/>
          <p:nvPr/>
        </p:nvSpPr>
        <p:spPr>
          <a:xfrm>
            <a:off x="2475551" y="178416"/>
            <a:ext cx="7515922" cy="8002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a:ea typeface="+mn-ea"/>
                <a:cs typeface="+mn-cs"/>
              </a:rPr>
              <a:t>SciELO regional: </a:t>
            </a:r>
            <a:r>
              <a:rPr kumimoji="0" lang="es-ES" sz="2800" b="1" i="0" u="none" strike="noStrike" kern="1200" cap="none" spc="0" normalizeH="0" baseline="0" noProof="0" dirty="0">
                <a:ln>
                  <a:noFill/>
                </a:ln>
                <a:solidFill>
                  <a:srgbClr val="44546A"/>
                </a:solidFill>
                <a:effectLst/>
                <a:uLnTx/>
                <a:uFillTx/>
                <a:latin typeface="Calibri"/>
                <a:ea typeface="+mn-ea"/>
                <a:cs typeface="+mn-cs"/>
                <a:hlinkClick r:id="rId4"/>
              </a:rPr>
              <a:t>https://www.scielo.org/es/</a:t>
            </a:r>
            <a:r>
              <a:rPr kumimoji="0" lang="es-ES" sz="2800" b="1" i="0" u="none" strike="noStrike" kern="1200" cap="none" spc="0" normalizeH="0" baseline="0" noProof="0" dirty="0">
                <a:ln>
                  <a:noFill/>
                </a:ln>
                <a:solidFill>
                  <a:srgbClr val="44546A"/>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D16918FF-603C-2247-B796-AD00588F66E2}"/>
              </a:ext>
            </a:extLst>
          </p:cNvPr>
          <p:cNvSpPr txBox="1"/>
          <p:nvPr/>
        </p:nvSpPr>
        <p:spPr>
          <a:xfrm>
            <a:off x="3193311" y="1166648"/>
            <a:ext cx="53989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546A"/>
                </a:solidFill>
                <a:effectLst/>
                <a:uLnTx/>
                <a:uFillTx/>
                <a:latin typeface="Calibri"/>
                <a:ea typeface="+mn-ea"/>
                <a:cs typeface="+mn-cs"/>
              </a:rPr>
              <a:t>SciELO: Librería Científica Electrónica en Línea </a:t>
            </a:r>
            <a:endParaRPr kumimoji="0" lang="es-C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76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936" y="200416"/>
            <a:ext cx="615027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546A"/>
                </a:solidFill>
                <a:effectLst/>
                <a:uLnTx/>
                <a:uFillTx/>
                <a:latin typeface="Calibri"/>
                <a:ea typeface="+mn-ea"/>
                <a:cs typeface="+mn-cs"/>
              </a:rPr>
              <a:t>SciELO regional: </a:t>
            </a:r>
            <a:r>
              <a:rPr kumimoji="0" lang="es-ES" sz="2000" b="1" i="0" u="none" strike="noStrike" kern="1200" cap="none" spc="0" normalizeH="0" baseline="0" noProof="0" dirty="0">
                <a:ln>
                  <a:noFill/>
                </a:ln>
                <a:solidFill>
                  <a:srgbClr val="44546A"/>
                </a:solidFill>
                <a:effectLst/>
                <a:uLnTx/>
                <a:uFillTx/>
                <a:latin typeface="Calibri"/>
                <a:ea typeface="+mn-ea"/>
                <a:cs typeface="+mn-cs"/>
                <a:hlinkClick r:id="rId3"/>
              </a:rPr>
              <a:t>https://www.scielo.org/es/</a:t>
            </a:r>
            <a:r>
              <a:rPr kumimoji="0" lang="es-ES" sz="2000" b="1" i="0" u="none" strike="noStrike" kern="1200" cap="none" spc="0" normalizeH="0" baseline="0" noProof="0" dirty="0">
                <a:ln>
                  <a:noFill/>
                </a:ln>
                <a:solidFill>
                  <a:srgbClr val="44546A"/>
                </a:solidFill>
                <a:effectLst/>
                <a:uLnTx/>
                <a:uFillTx/>
                <a:latin typeface="Calibri"/>
                <a:ea typeface="+mn-ea"/>
                <a:cs typeface="+mn-cs"/>
              </a:rPr>
              <a:t> </a:t>
            </a:r>
          </a:p>
        </p:txBody>
      </p:sp>
      <p:pic>
        <p:nvPicPr>
          <p:cNvPr id="3" name="2 Imagen" descr="maestria _002.jpg"/>
          <p:cNvPicPr>
            <a:picLocks noChangeAspect="1"/>
          </p:cNvPicPr>
          <p:nvPr/>
        </p:nvPicPr>
        <p:blipFill>
          <a:blip r:embed="rId4"/>
          <a:stretch>
            <a:fillRect/>
          </a:stretch>
        </p:blipFill>
        <p:spPr>
          <a:xfrm>
            <a:off x="954170" y="816070"/>
            <a:ext cx="10408920" cy="5852160"/>
          </a:xfrm>
          <a:prstGeom prst="rect">
            <a:avLst/>
          </a:prstGeom>
        </p:spPr>
      </p:pic>
    </p:spTree>
    <p:extLst>
      <p:ext uri="{BB962C8B-B14F-4D97-AF65-F5344CB8AC3E}">
        <p14:creationId xmlns:p14="http://schemas.microsoft.com/office/powerpoint/2010/main" val="325383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7.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389580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8.jpg"/>
          <p:cNvPicPr>
            <a:picLocks noChangeAspect="1"/>
          </p:cNvPicPr>
          <p:nvPr/>
        </p:nvPicPr>
        <p:blipFill>
          <a:blip r:embed="rId3"/>
          <a:stretch>
            <a:fillRect/>
          </a:stretch>
        </p:blipFill>
        <p:spPr>
          <a:xfrm>
            <a:off x="891540" y="723644"/>
            <a:ext cx="10408920" cy="5852160"/>
          </a:xfrm>
          <a:prstGeom prst="rect">
            <a:avLst/>
          </a:prstGeom>
        </p:spPr>
      </p:pic>
      <p:sp>
        <p:nvSpPr>
          <p:cNvPr id="3" name="CuadroTexto 2">
            <a:extLst>
              <a:ext uri="{FF2B5EF4-FFF2-40B4-BE49-F238E27FC236}">
                <a16:creationId xmlns:a16="http://schemas.microsoft.com/office/drawing/2014/main" id="{28F695F5-D768-88AD-112D-7514EC45889A}"/>
              </a:ext>
            </a:extLst>
          </p:cNvPr>
          <p:cNvSpPr txBox="1"/>
          <p:nvPr/>
        </p:nvSpPr>
        <p:spPr>
          <a:xfrm>
            <a:off x="4445878" y="133588"/>
            <a:ext cx="32949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4"/>
              </a:rPr>
              <a:t>https://www.nlm.nih.gov/</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63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09.jpg"/>
          <p:cNvPicPr>
            <a:picLocks noChangeAspect="1"/>
          </p:cNvPicPr>
          <p:nvPr/>
        </p:nvPicPr>
        <p:blipFill>
          <a:blip r:embed="rId3"/>
          <a:stretch>
            <a:fillRect/>
          </a:stretch>
        </p:blipFill>
        <p:spPr>
          <a:xfrm>
            <a:off x="891540" y="834003"/>
            <a:ext cx="10408920" cy="5852160"/>
          </a:xfrm>
          <a:prstGeom prst="rect">
            <a:avLst/>
          </a:prstGeom>
        </p:spPr>
      </p:pic>
      <p:sp>
        <p:nvSpPr>
          <p:cNvPr id="3" name="CuadroTexto 2">
            <a:extLst>
              <a:ext uri="{FF2B5EF4-FFF2-40B4-BE49-F238E27FC236}">
                <a16:creationId xmlns:a16="http://schemas.microsoft.com/office/drawing/2014/main" id="{ECE1EBA6-849F-DFBA-54B8-166DAEC47AEF}"/>
              </a:ext>
            </a:extLst>
          </p:cNvPr>
          <p:cNvSpPr txBox="1"/>
          <p:nvPr/>
        </p:nvSpPr>
        <p:spPr>
          <a:xfrm>
            <a:off x="3042745" y="299545"/>
            <a:ext cx="40359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4"/>
              </a:rPr>
              <a:t>https://pubmed.ncbi.nlm.nih.gov/</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81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0.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317544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estria _015.jpg"/>
          <p:cNvPicPr>
            <a:picLocks noChangeAspect="1"/>
          </p:cNvPicPr>
          <p:nvPr/>
        </p:nvPicPr>
        <p:blipFill>
          <a:blip r:embed="rId3"/>
          <a:stretch>
            <a:fillRect/>
          </a:stretch>
        </p:blipFill>
        <p:spPr>
          <a:xfrm>
            <a:off x="891540" y="502920"/>
            <a:ext cx="10408920" cy="5852160"/>
          </a:xfrm>
          <a:prstGeom prst="rect">
            <a:avLst/>
          </a:prstGeom>
        </p:spPr>
      </p:pic>
    </p:spTree>
    <p:extLst>
      <p:ext uri="{BB962C8B-B14F-4D97-AF65-F5344CB8AC3E}">
        <p14:creationId xmlns:p14="http://schemas.microsoft.com/office/powerpoint/2010/main" val="206717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12738" y="977900"/>
            <a:ext cx="11879262" cy="1138238"/>
          </a:xfrm>
          <a:prstGeom prst="rect">
            <a:avLst/>
          </a:prstGeom>
          <a:noFill/>
        </p:spPr>
        <p:txBody>
          <a:bodyPr>
            <a:spAutoFit/>
          </a:bodyPr>
          <a:lstStyle/>
          <a:p>
            <a:pPr marL="742950" marR="0" lvl="0" indent="-742950" algn="l" defTabSz="914400" rtl="0" eaLnBrk="1" fontAlgn="auto" latinLnBrk="0" hangingPunct="1">
              <a:lnSpc>
                <a:spcPct val="100000"/>
              </a:lnSpc>
              <a:spcBef>
                <a:spcPts val="0"/>
              </a:spcBef>
              <a:spcAft>
                <a:spcPts val="0"/>
              </a:spcAft>
              <a:buClrTx/>
              <a:buSzTx/>
              <a:buFontTx/>
              <a:buNone/>
              <a:tabLst/>
              <a:defRPr/>
            </a:pP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 sz="3200" b="0" i="1" u="none" strike="noStrike" kern="1200" cap="none" spc="0" normalizeH="0" baseline="0" noProof="0" dirty="0">
              <a:ln>
                <a:noFill/>
              </a:ln>
              <a:solidFill>
                <a:srgbClr val="44546A"/>
              </a:solidFill>
              <a:effectLst/>
              <a:uLnTx/>
              <a:uFillTx/>
              <a:latin typeface="Calibri"/>
              <a:ea typeface="+mn-ea"/>
              <a:cs typeface="+mn-cs"/>
            </a:endParaRPr>
          </a:p>
        </p:txBody>
      </p:sp>
      <p:cxnSp>
        <p:nvCxnSpPr>
          <p:cNvPr id="6" name="Conector recto 5"/>
          <p:cNvCxnSpPr/>
          <p:nvPr/>
        </p:nvCxnSpPr>
        <p:spPr>
          <a:xfrm flipV="1">
            <a:off x="312738" y="534988"/>
            <a:ext cx="11574462" cy="22225"/>
          </a:xfrm>
          <a:prstGeom prst="line">
            <a:avLst/>
          </a:prstGeom>
        </p:spPr>
        <p:style>
          <a:lnRef idx="1">
            <a:schemeClr val="accent1"/>
          </a:lnRef>
          <a:fillRef idx="0">
            <a:schemeClr val="accent1"/>
          </a:fillRef>
          <a:effectRef idx="0">
            <a:schemeClr val="accent1"/>
          </a:effectRef>
          <a:fontRef idx="minor">
            <a:schemeClr val="tx1"/>
          </a:fontRef>
        </p:style>
      </p:cxnSp>
      <p:sp>
        <p:nvSpPr>
          <p:cNvPr id="25604" name="CuadroTexto 6"/>
          <p:cNvSpPr txBox="1">
            <a:spLocks noChangeArrowheads="1"/>
          </p:cNvSpPr>
          <p:nvPr/>
        </p:nvSpPr>
        <p:spPr bwMode="auto">
          <a:xfrm>
            <a:off x="504825" y="177800"/>
            <a:ext cx="11483975" cy="369888"/>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1800" b="0" i="0" u="none" strike="noStrike" kern="1200" cap="none" spc="0" normalizeH="0" baseline="0" noProof="0">
                <a:ln>
                  <a:noFill/>
                </a:ln>
                <a:solidFill>
                  <a:srgbClr val="44546A"/>
                </a:solidFill>
                <a:effectLst/>
                <a:uLnTx/>
                <a:uFillTx/>
                <a:latin typeface="Calibri"/>
                <a:ea typeface="+mn-ea"/>
                <a:cs typeface="+mn-cs"/>
              </a:rPr>
              <a:t>Consejo Científico   Facultad de Ciencias Médicas Miguel Enríquez                                                   17 de febrero de 2021</a:t>
            </a:r>
          </a:p>
        </p:txBody>
      </p:sp>
      <p:pic>
        <p:nvPicPr>
          <p:cNvPr id="25605" name="4 Imagen" descr="vancouver.jpg"/>
          <p:cNvPicPr>
            <a:picLocks noChangeAspect="1"/>
          </p:cNvPicPr>
          <p:nvPr/>
        </p:nvPicPr>
        <p:blipFill>
          <a:blip r:embed="rId3"/>
          <a:srcRect/>
          <a:stretch>
            <a:fillRect/>
          </a:stretch>
        </p:blipFill>
        <p:spPr bwMode="auto">
          <a:xfrm>
            <a:off x="-203200" y="0"/>
            <a:ext cx="12192000" cy="6858000"/>
          </a:xfrm>
          <a:prstGeom prst="rect">
            <a:avLst/>
          </a:prstGeom>
          <a:noFill/>
          <a:ln w="9525">
            <a:noFill/>
            <a:miter lim="800000"/>
            <a:headEnd/>
            <a:tailEnd/>
          </a:ln>
        </p:spPr>
      </p:pic>
      <p:sp>
        <p:nvSpPr>
          <p:cNvPr id="25606" name="6 CuadroTexto"/>
          <p:cNvSpPr txBox="1">
            <a:spLocks noChangeArrowheads="1"/>
          </p:cNvSpPr>
          <p:nvPr/>
        </p:nvSpPr>
        <p:spPr bwMode="auto">
          <a:xfrm>
            <a:off x="1524000" y="447675"/>
            <a:ext cx="9834563" cy="64611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3600" b="1" i="0" u="none" strike="noStrike" kern="1200" cap="none" spc="0" normalizeH="0" baseline="0" noProof="0">
                <a:ln>
                  <a:noFill/>
                </a:ln>
                <a:solidFill>
                  <a:prstClr val="black"/>
                </a:solidFill>
                <a:effectLst/>
                <a:uLnTx/>
                <a:uFillTx/>
                <a:latin typeface="Calibri"/>
                <a:ea typeface="+mn-ea"/>
                <a:cs typeface="+mn-cs"/>
              </a:rPr>
              <a:t>5. Las Normas de Vancouver</a:t>
            </a:r>
          </a:p>
        </p:txBody>
      </p:sp>
      <p:sp>
        <p:nvSpPr>
          <p:cNvPr id="25607" name="CuadroTexto 1"/>
          <p:cNvSpPr txBox="1">
            <a:spLocks noChangeArrowheads="1"/>
          </p:cNvSpPr>
          <p:nvPr/>
        </p:nvSpPr>
        <p:spPr bwMode="auto">
          <a:xfrm>
            <a:off x="-203200" y="6143625"/>
            <a:ext cx="12192000" cy="33813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altLang="es-ES" sz="1600" b="0" i="0" u="sng" strike="noStrike" kern="1200" cap="none" spc="0" normalizeH="0" baseline="0" noProof="0">
                <a:ln>
                  <a:noFill/>
                </a:ln>
                <a:solidFill>
                  <a:prstClr val="white"/>
                </a:solidFill>
                <a:effectLst/>
                <a:uLnTx/>
                <a:uFillTx/>
                <a:latin typeface="Calibri"/>
                <a:ea typeface="+mn-ea"/>
                <a:cs typeface="+mn-cs"/>
                <a:hlinkClick r:id="rId4"/>
              </a:rPr>
              <a:t>https://blogs.sld.cu/reumatologia/2019/05/16/ejemplos-de-normas-de-vancouver-y-otros-estilos-de-redactar-referencias-bibliograficas/</a:t>
            </a:r>
            <a:r>
              <a:rPr kumimoji="0" lang="es-ES_tradnl" altLang="es-ES" sz="1600" b="0" i="0" u="none" strike="noStrike" kern="1200" cap="none" spc="0" normalizeH="0" baseline="0" noProof="0">
                <a:ln>
                  <a:noFill/>
                </a:ln>
                <a:solidFill>
                  <a:prstClr val="white"/>
                </a:solidFill>
                <a:effectLst/>
                <a:uLnTx/>
                <a:uFillTx/>
                <a:latin typeface="Calibri"/>
                <a:ea typeface="+mn-ea"/>
                <a:cs typeface="+mn-cs"/>
              </a:rPr>
              <a:t> </a:t>
            </a:r>
            <a:endParaRPr kumimoji="0" lang="es-ES" altLang="es-ES" sz="1600" b="0" i="0" u="sng"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426B3C-50DE-2186-059E-9CD6B2CB87D5}"/>
              </a:ext>
            </a:extLst>
          </p:cNvPr>
          <p:cNvSpPr txBox="1"/>
          <p:nvPr/>
        </p:nvSpPr>
        <p:spPr>
          <a:xfrm>
            <a:off x="412377" y="147919"/>
            <a:ext cx="11542058" cy="64325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Recursos para la investigación internacionales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Buscadores de referencias bibliográficas</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Google académico</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SciELO regional</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Medline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Normas de Vancouver</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Identificador personal ORCID iD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Red social científica ResearchGate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Recursos para la investigación de Cuba (Infomed)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Editorial de Ciencias Médicas (ECIMED)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Libros cubanos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Revista Médica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Universidad Virtual de alud (Aula virtual)</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WeBlog científico</a:t>
            </a:r>
            <a:endParaRPr kumimoji="0" lang="es-CU"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00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CuadroTexto"/>
          <p:cNvSpPr txBox="1">
            <a:spLocks noChangeArrowheads="1"/>
          </p:cNvSpPr>
          <p:nvPr/>
        </p:nvSpPr>
        <p:spPr bwMode="auto">
          <a:xfrm>
            <a:off x="0" y="0"/>
            <a:ext cx="12192000" cy="729430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Orden de importancia de los datos que incluyen las citas de revistas impresas en las NV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1-Apellidos y siglas del nombre de los autores (hasta 6, + et 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2-Nombre del artículo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3-Nombre de la revista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4-año (punto y coma)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5-volumen (en número arábigo)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6-Número (entre paréntesis final con dos puntos)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7-Páginas (separadas por un guion: 132-37)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CuadroTexto"/>
          <p:cNvSpPr txBox="1">
            <a:spLocks noChangeArrowheads="1"/>
          </p:cNvSpPr>
          <p:nvPr/>
        </p:nvSpPr>
        <p:spPr bwMode="auto">
          <a:xfrm>
            <a:off x="0" y="1"/>
            <a:ext cx="12192000" cy="73564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Orden de importancia de los datos que incluyen las citas de revistas impresas en las NV: ejemplos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Ej.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Torres E, López P. Artrosis y sobrepeso. Revista Cubana de Reumatología. 2018;20(3): 23-9.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Ej.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Torres E, López P, Suarez R, Pérez A, sosa A, Jerez M, et al. Artrosis y sobrepeso. Revista Cubana de Reumatología. 2018;20(3): 23-9.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Rectángulo"/>
          <p:cNvSpPr>
            <a:spLocks noChangeArrowheads="1"/>
          </p:cNvSpPr>
          <p:nvPr/>
        </p:nvSpPr>
        <p:spPr bwMode="auto">
          <a:xfrm>
            <a:off x="294970" y="117989"/>
            <a:ext cx="12192000" cy="65563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Orden de los datos que incluyen las citas de </a:t>
            </a:r>
            <a:r>
              <a:rPr kumimoji="0" lang="es-ES" sz="3600" b="1" i="1" u="none" strike="noStrike" kern="1200" cap="none" spc="0" normalizeH="0" baseline="0" noProof="0" dirty="0">
                <a:ln>
                  <a:noFill/>
                </a:ln>
                <a:solidFill>
                  <a:srgbClr val="44546A"/>
                </a:solidFill>
                <a:effectLst/>
                <a:uLnTx/>
                <a:uFillTx/>
                <a:latin typeface="Calibri" pitchFamily="34" charset="0"/>
                <a:ea typeface="+mn-ea"/>
                <a:cs typeface="+mn-cs"/>
              </a:rPr>
              <a:t>post o contribuciones en los</a:t>
            </a: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 </a:t>
            </a:r>
            <a:r>
              <a:rPr kumimoji="0" lang="es-ES" sz="3600" b="1" i="1" u="none" strike="noStrike" kern="1200" cap="none" spc="0" normalizeH="0" baseline="0" noProof="0" dirty="0">
                <a:ln>
                  <a:noFill/>
                </a:ln>
                <a:solidFill>
                  <a:srgbClr val="44546A"/>
                </a:solidFill>
                <a:effectLst/>
                <a:uLnTx/>
                <a:uFillTx/>
                <a:latin typeface="Calibri" pitchFamily="34" charset="0"/>
                <a:ea typeface="+mn-ea"/>
                <a:cs typeface="+mn-cs"/>
              </a:rPr>
              <a:t>Blog Científicos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1-Apellidos y siglas del autor del post o artículo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2-Título del post o artículo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3- Fecha de publicación del post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4-Fecha de consulta [entre corchetes]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5- La palaba En: Nombre del Blog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6- Entre corchetes [Internet]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7-Ciudad donde se publica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5- Número de pantallas del post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rPr>
              <a:t>8-Disponible en: Dirección electrónica</a:t>
            </a:r>
            <a:r>
              <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Orden de los datos que incluyen las citas de </a:t>
            </a:r>
            <a:r>
              <a:rPr kumimoji="0" lang="es-ES" sz="3200" b="1" i="1" u="none" strike="noStrike" kern="1200" cap="none" spc="0" normalizeH="0" baseline="0" noProof="0" dirty="0">
                <a:ln>
                  <a:noFill/>
                </a:ln>
                <a:solidFill>
                  <a:srgbClr val="44546A"/>
                </a:solidFill>
                <a:effectLst/>
                <a:uLnTx/>
                <a:uFillTx/>
                <a:latin typeface="Calibri" pitchFamily="34" charset="0"/>
                <a:ea typeface="+mn-ea"/>
                <a:cs typeface="+mn-cs"/>
              </a:rPr>
              <a:t>post, artículo o contribuciones en los</a:t>
            </a: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 </a:t>
            </a:r>
            <a:r>
              <a:rPr kumimoji="0" lang="es-ES" sz="3200" b="1" i="1" u="none" strike="noStrike" kern="1200" cap="none" spc="0" normalizeH="0" baseline="0" noProof="0" dirty="0">
                <a:ln>
                  <a:noFill/>
                </a:ln>
                <a:solidFill>
                  <a:srgbClr val="44546A"/>
                </a:solidFill>
                <a:effectLst/>
                <a:uLnTx/>
                <a:uFillTx/>
                <a:latin typeface="Calibri" pitchFamily="34" charset="0"/>
                <a:ea typeface="+mn-ea"/>
                <a:cs typeface="+mn-cs"/>
              </a:rPr>
              <a:t>Blog Científicos</a:t>
            </a: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a:t>
            </a: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Ej.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Martínez Larrarte JP. Utilidad de la Web 2.0 para usuarios de Infomed. 2019 Ene 15[citado 2019 jun 2] En: Reumatología práctica y clínica. Blog en línea[Internet].La Habana. 2 p. Disponible en: </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hlinkClick r:id="rId3"/>
              </a:rPr>
              <a:t>https://blogs.sld.cu/reumatologia/2019/01/15/utilidad-de-la-web-2-0-para-usuarios-de-infomed/</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Ej.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Martínez Larrarte JP.  Reumatología práctica y clínica. Blog en línea[Internet].La Habana. 2000 Ene 6[citado 2019  jun 2]Disponible en: </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hlinkClick r:id="rId4"/>
              </a:rPr>
              <a:t>https://blogs.sld.cu/reumatologia/</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926371-DD73-9A43-6071-9F428FDCB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8964FCD8-6E4F-C656-1F85-AAFEDFFF6584}"/>
              </a:ext>
            </a:extLst>
          </p:cNvPr>
          <p:cNvSpPr txBox="1"/>
          <p:nvPr/>
        </p:nvSpPr>
        <p:spPr>
          <a:xfrm>
            <a:off x="4983480" y="228600"/>
            <a:ext cx="26060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4"/>
              </a:rPr>
              <a:t>https://orcid.org/</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endParaRPr kumimoji="0" lang="es-CU"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36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95CA1A-A818-5D49-2B99-F7B6F480C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6C094F2-4B58-748A-E789-0C3CFB8E97DA}"/>
              </a:ext>
            </a:extLst>
          </p:cNvPr>
          <p:cNvSpPr txBox="1"/>
          <p:nvPr/>
        </p:nvSpPr>
        <p:spPr>
          <a:xfrm>
            <a:off x="4663685" y="168698"/>
            <a:ext cx="3649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https://orcid.org/signin</a:t>
            </a:r>
            <a:r>
              <a:rPr kumimoji="0" lang="en-US" sz="2400" b="1" i="0" u="none" strike="noStrike" kern="1200" cap="none" spc="0" normalizeH="0" baseline="0" noProof="0" dirty="0">
                <a:ln>
                  <a:noFill/>
                </a:ln>
                <a:solidFill>
                  <a:srgbClr val="4472C4">
                    <a:lumMod val="50000"/>
                  </a:srgbClr>
                </a:solidFill>
                <a:effectLst/>
                <a:uLnTx/>
                <a:uFillTx/>
                <a:latin typeface="Calibri"/>
                <a:ea typeface="+mn-ea"/>
                <a:cs typeface="+mn-cs"/>
              </a:rPr>
              <a:t> </a:t>
            </a:r>
            <a:endParaRPr kumimoji="0" lang="es-CU" sz="2400" b="1"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Tree>
    <p:extLst>
      <p:ext uri="{BB962C8B-B14F-4D97-AF65-F5344CB8AC3E}">
        <p14:creationId xmlns:p14="http://schemas.microsoft.com/office/powerpoint/2010/main" val="99154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A319A0-89B5-F8F1-88CF-91858ADC2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87540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0EBD744-772D-B0FC-1D70-C2117615F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80788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9EA713-168D-37C9-E61F-B68784772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A2F63EF-B877-927E-1706-0E4196C63326}"/>
              </a:ext>
            </a:extLst>
          </p:cNvPr>
          <p:cNvSpPr txBox="1"/>
          <p:nvPr/>
        </p:nvSpPr>
        <p:spPr>
          <a:xfrm>
            <a:off x="383458" y="6076335"/>
            <a:ext cx="42575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https://www.researchgate.net/</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CuadroTexto 4">
            <a:extLst>
              <a:ext uri="{FF2B5EF4-FFF2-40B4-BE49-F238E27FC236}">
                <a16:creationId xmlns:a16="http://schemas.microsoft.com/office/drawing/2014/main" id="{3A11FD7E-0AEF-6572-91FB-58C4E57A92C3}"/>
              </a:ext>
            </a:extLst>
          </p:cNvPr>
          <p:cNvSpPr txBox="1"/>
          <p:nvPr/>
        </p:nvSpPr>
        <p:spPr>
          <a:xfrm>
            <a:off x="776376" y="5434645"/>
            <a:ext cx="3157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alibri"/>
                <a:ea typeface="+mn-ea"/>
                <a:cs typeface="+mn-cs"/>
              </a:rPr>
              <a:t>Red Social </a:t>
            </a:r>
            <a:r>
              <a:rPr kumimoji="0" lang="es-ES" sz="2400" b="1" i="0" u="none" strike="noStrike" kern="1200" cap="none" spc="0" normalizeH="0" baseline="0" noProof="0" dirty="0">
                <a:ln>
                  <a:noFill/>
                </a:ln>
                <a:solidFill>
                  <a:srgbClr val="4472C4">
                    <a:lumMod val="50000"/>
                  </a:srgbClr>
                </a:solidFill>
                <a:effectLst/>
                <a:uLnTx/>
                <a:uFillTx/>
                <a:latin typeface="Calibri"/>
                <a:ea typeface="+mn-ea"/>
                <a:cs typeface="+mn-cs"/>
              </a:rPr>
              <a:t>Científica</a:t>
            </a:r>
            <a:endParaRPr kumimoji="0" lang="es-CU" sz="2400" b="1"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84299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B78F4B-FFD0-DF19-80AB-A9231A1DF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83823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BA69FF-52B3-DF66-ECAC-C2B29D9B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Flecha: a la derecha 3">
            <a:extLst>
              <a:ext uri="{FF2B5EF4-FFF2-40B4-BE49-F238E27FC236}">
                <a16:creationId xmlns:a16="http://schemas.microsoft.com/office/drawing/2014/main" id="{8DA9F442-2E93-055E-467A-1774CF22A1B0}"/>
              </a:ext>
            </a:extLst>
          </p:cNvPr>
          <p:cNvSpPr/>
          <p:nvPr/>
        </p:nvSpPr>
        <p:spPr>
          <a:xfrm>
            <a:off x="8418786" y="63058"/>
            <a:ext cx="772511" cy="44143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U"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uadroTexto 4">
            <a:extLst>
              <a:ext uri="{FF2B5EF4-FFF2-40B4-BE49-F238E27FC236}">
                <a16:creationId xmlns:a16="http://schemas.microsoft.com/office/drawing/2014/main" id="{47A923CC-0341-41C8-6C80-FAAB30CB30B1}"/>
              </a:ext>
            </a:extLst>
          </p:cNvPr>
          <p:cNvSpPr txBox="1"/>
          <p:nvPr/>
        </p:nvSpPr>
        <p:spPr>
          <a:xfrm>
            <a:off x="6211623" y="141885"/>
            <a:ext cx="21283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4472C4">
                    <a:lumMod val="50000"/>
                  </a:srgbClr>
                </a:solidFill>
                <a:effectLst/>
                <a:uLnTx/>
                <a:uFillTx/>
                <a:latin typeface="Calibri"/>
                <a:ea typeface="+mn-ea"/>
                <a:cs typeface="+mn-cs"/>
              </a:rPr>
              <a:t>Cuenta en Gmail</a:t>
            </a:r>
            <a:endParaRPr kumimoji="0" lang="es-CU" sz="2000" b="1"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5C4253D9-7477-9CB9-8285-E2A4BAF6C6A1}"/>
              </a:ext>
            </a:extLst>
          </p:cNvPr>
          <p:cNvSpPr txBox="1"/>
          <p:nvPr/>
        </p:nvSpPr>
        <p:spPr>
          <a:xfrm>
            <a:off x="4335517" y="5139559"/>
            <a:ext cx="40044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4"/>
              </a:rPr>
              <a:t>http://www.google.com.cu/</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endParaRPr kumimoji="0" lang="es-CU"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83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45E88C-E6A4-EE91-E855-C24473509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1880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B7EB1F-5316-A727-7073-78FD5C6B7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11691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19FA5F7-7B59-37F6-1506-1EE397DC0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123811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C8540E-DD4B-04B8-BAEC-3435416ED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E4B7F87B-9841-7BF1-EAFB-1927855B3EC0}"/>
              </a:ext>
            </a:extLst>
          </p:cNvPr>
          <p:cNvSpPr txBox="1"/>
          <p:nvPr/>
        </p:nvSpPr>
        <p:spPr>
          <a:xfrm>
            <a:off x="4974954" y="557941"/>
            <a:ext cx="21232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hlinkClick r:id="rId4"/>
              </a:rPr>
              <a:t>http://www.sld.cu/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endParaRPr kumimoji="0" lang="es-CU"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48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F87A40-2672-329F-1C01-88FDFB9B9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33DDB247-D487-66CB-1364-11018C5AA5E6}"/>
              </a:ext>
            </a:extLst>
          </p:cNvPr>
          <p:cNvSpPr txBox="1"/>
          <p:nvPr/>
        </p:nvSpPr>
        <p:spPr>
          <a:xfrm>
            <a:off x="3301140" y="1425845"/>
            <a:ext cx="74546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4472C4">
                    <a:lumMod val="50000"/>
                  </a:srgbClr>
                </a:solidFill>
                <a:effectLst/>
                <a:uLnTx/>
                <a:uFillTx/>
                <a:latin typeface="Calibri"/>
                <a:ea typeface="+mn-ea"/>
                <a:cs typeface="+mn-cs"/>
              </a:rPr>
              <a:t>Biblioteca virtual de salud: </a:t>
            </a:r>
            <a:r>
              <a:rPr kumimoji="0" lang="es-ES" sz="2400" b="0" i="0" u="none" strike="noStrike" kern="1200" cap="none" spc="0" normalizeH="0" baseline="0" noProof="0" dirty="0">
                <a:ln>
                  <a:noFill/>
                </a:ln>
                <a:solidFill>
                  <a:prstClr val="black"/>
                </a:solidFill>
                <a:effectLst/>
                <a:uLnTx/>
                <a:uFillTx/>
                <a:latin typeface="Calibri"/>
                <a:ea typeface="+mn-ea"/>
                <a:cs typeface="+mn-cs"/>
                <a:hlinkClick r:id="rId4"/>
              </a:rPr>
              <a:t>http://bvscuba.sld.cu/</a:t>
            </a:r>
            <a:r>
              <a:rPr kumimoji="0" lang="es-ES" sz="2400" b="0" i="0" u="none" strike="noStrike" kern="1200" cap="none" spc="0" normalizeH="0" baseline="0" noProof="0" dirty="0">
                <a:ln>
                  <a:noFill/>
                </a:ln>
                <a:solidFill>
                  <a:prstClr val="black"/>
                </a:solidFill>
                <a:effectLst/>
                <a:uLnTx/>
                <a:uFillTx/>
                <a:latin typeface="Calibri"/>
                <a:ea typeface="+mn-ea"/>
                <a:cs typeface="+mn-cs"/>
              </a:rPr>
              <a:t> </a:t>
            </a:r>
            <a:endParaRPr kumimoji="0" lang="es-CU"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076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0D84C7-5A99-B340-66CC-928B06B65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7DC80E5D-A074-B051-75C0-BD1D26BAE72B}"/>
              </a:ext>
            </a:extLst>
          </p:cNvPr>
          <p:cNvSpPr txBox="1"/>
          <p:nvPr/>
        </p:nvSpPr>
        <p:spPr>
          <a:xfrm>
            <a:off x="516835" y="1252333"/>
            <a:ext cx="11430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rPr>
              <a:t>Libros de autores cubanos: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http://www.bvscuba.sld.cu/clasificacion-de-libro/libros-de-autores-cubanos/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es-C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370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E19E109-547D-2B4B-0CFD-CDCC9D597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96CFA51-6C6C-F116-0FE9-537BD2380827}"/>
              </a:ext>
            </a:extLst>
          </p:cNvPr>
          <p:cNvSpPr txBox="1"/>
          <p:nvPr/>
        </p:nvSpPr>
        <p:spPr>
          <a:xfrm>
            <a:off x="556590" y="1331844"/>
            <a:ext cx="112113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rPr>
              <a:t>Revistas de ciencias de la salud: </a:t>
            </a:r>
            <a:r>
              <a:rPr kumimoji="0" lang="es-ES" sz="2000" b="0" i="0" u="none" strike="noStrike" kern="1200" cap="none" spc="0" normalizeH="0" baseline="0" noProof="0" dirty="0">
                <a:ln>
                  <a:noFill/>
                </a:ln>
                <a:solidFill>
                  <a:prstClr val="black"/>
                </a:solidFill>
                <a:effectLst/>
                <a:uLnTx/>
                <a:uFillTx/>
                <a:latin typeface="Calibri"/>
                <a:ea typeface="+mn-ea"/>
                <a:cs typeface="+mn-cs"/>
                <a:hlinkClick r:id="rId4"/>
              </a:rPr>
              <a:t>http://www.bvscuba.sld.cu/clasificacion-de-revista/revistas-cubanas/</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endParaRPr kumimoji="0" lang="es-C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185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B35D67-113C-0F47-8C60-D57BCCAC3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B97CBA1C-7668-52DB-6F69-861B2C6CBC80}"/>
              </a:ext>
            </a:extLst>
          </p:cNvPr>
          <p:cNvSpPr txBox="1"/>
          <p:nvPr/>
        </p:nvSpPr>
        <p:spPr>
          <a:xfrm>
            <a:off x="3140768" y="1152937"/>
            <a:ext cx="68381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4472C4">
                    <a:lumMod val="50000"/>
                  </a:srgbClr>
                </a:solidFill>
                <a:effectLst/>
                <a:uLnTx/>
                <a:uFillTx/>
                <a:latin typeface="Calibri"/>
                <a:ea typeface="+mn-ea"/>
                <a:cs typeface="+mn-cs"/>
              </a:rPr>
              <a:t>Tesis de doctores en ciencia:</a:t>
            </a:r>
            <a:r>
              <a:rPr kumimoji="0" lang="es-ES" sz="2400" b="0" i="0" u="none" strike="noStrike" kern="1200" cap="none" spc="0" normalizeH="0" baseline="0" noProof="0" dirty="0">
                <a:ln>
                  <a:noFill/>
                </a:ln>
                <a:solidFill>
                  <a:prstClr val="black"/>
                </a:solidFill>
                <a:effectLst/>
                <a:uLnTx/>
                <a:uFillTx/>
                <a:latin typeface="Calibri"/>
                <a:ea typeface="+mn-ea"/>
                <a:cs typeface="+mn-cs"/>
              </a:rPr>
              <a:t> </a:t>
            </a:r>
            <a:r>
              <a:rPr kumimoji="0" lang="es-ES" sz="2400" b="0" i="0" u="none" strike="noStrike" kern="1200" cap="none" spc="0" normalizeH="0" baseline="0" noProof="0" dirty="0">
                <a:ln>
                  <a:noFill/>
                </a:ln>
                <a:solidFill>
                  <a:prstClr val="black"/>
                </a:solidFill>
                <a:effectLst/>
                <a:uLnTx/>
                <a:uFillTx/>
                <a:latin typeface="Calibri"/>
                <a:ea typeface="+mn-ea"/>
                <a:cs typeface="+mn-cs"/>
                <a:hlinkClick r:id="rId4"/>
              </a:rPr>
              <a:t>http://tesis.sld.cu/</a:t>
            </a:r>
            <a:r>
              <a:rPr kumimoji="0" lang="es-ES" sz="2400" b="0" i="0" u="none" strike="noStrike" kern="1200" cap="none" spc="0" normalizeH="0" baseline="0" noProof="0" dirty="0">
                <a:ln>
                  <a:noFill/>
                </a:ln>
                <a:solidFill>
                  <a:prstClr val="black"/>
                </a:solidFill>
                <a:effectLst/>
                <a:uLnTx/>
                <a:uFillTx/>
                <a:latin typeface="Calibri"/>
                <a:ea typeface="+mn-ea"/>
                <a:cs typeface="+mn-cs"/>
              </a:rPr>
              <a:t> </a:t>
            </a:r>
            <a:endParaRPr kumimoji="0" lang="es-CU"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609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FBE5CB-B89A-28AF-D373-AF407F82C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83B69F49-37E5-977F-57B6-E76929189F95}"/>
              </a:ext>
            </a:extLst>
          </p:cNvPr>
          <p:cNvSpPr txBox="1"/>
          <p:nvPr/>
        </p:nvSpPr>
        <p:spPr>
          <a:xfrm>
            <a:off x="1987827" y="4711147"/>
            <a:ext cx="69176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Universidad virtual de salud de Cuba: </a:t>
            </a:r>
            <a:r>
              <a:rPr kumimoji="0" lang="es-ES" sz="2000" b="0" i="0" u="none" strike="noStrike" kern="1200" cap="none" spc="0" normalizeH="0" baseline="0" noProof="0" dirty="0">
                <a:ln>
                  <a:noFill/>
                </a:ln>
                <a:solidFill>
                  <a:prstClr val="black"/>
                </a:solidFill>
                <a:effectLst/>
                <a:uLnTx/>
                <a:uFillTx/>
                <a:latin typeface="Calibri"/>
                <a:ea typeface="+mn-ea"/>
                <a:cs typeface="+mn-cs"/>
                <a:hlinkClick r:id="rId4"/>
              </a:rPr>
              <a:t>http://www.uvs.sld.cu/</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112781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36701" y="111510"/>
            <a:ext cx="1068286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546A"/>
                </a:solidFill>
                <a:effectLst/>
                <a:uLnTx/>
                <a:uFillTx/>
                <a:latin typeface="Calibri"/>
                <a:ea typeface="+mn-ea"/>
                <a:cs typeface="+mn-cs"/>
              </a:rPr>
              <a:t>Plataforma Moodle (actividad docente): </a:t>
            </a:r>
            <a:r>
              <a:rPr kumimoji="0" lang="es-ES" sz="2400" b="1" i="0" u="none" strike="noStrike" kern="1200" cap="none" spc="0" normalizeH="0" baseline="0" noProof="0" dirty="0">
                <a:ln>
                  <a:noFill/>
                </a:ln>
                <a:solidFill>
                  <a:srgbClr val="44546A"/>
                </a:solidFill>
                <a:effectLst/>
                <a:uLnTx/>
                <a:uFillTx/>
                <a:latin typeface="Calibri"/>
                <a:ea typeface="+mn-ea"/>
                <a:cs typeface="+mn-cs"/>
                <a:hlinkClick r:id="rId3"/>
              </a:rPr>
              <a:t>https://aulavirtual.sld.cu/</a:t>
            </a:r>
            <a:r>
              <a:rPr kumimoji="0" lang="es-ES" sz="2400" b="1" i="0" u="none" strike="noStrike" kern="1200" cap="none" spc="0" normalizeH="0" baseline="0" noProof="0" dirty="0">
                <a:ln>
                  <a:noFill/>
                </a:ln>
                <a:solidFill>
                  <a:srgbClr val="44546A"/>
                </a:solidFill>
                <a:effectLst/>
                <a:uLnTx/>
                <a:uFillTx/>
                <a:latin typeface="Calibri"/>
                <a:ea typeface="+mn-ea"/>
                <a:cs typeface="+mn-cs"/>
              </a:rPr>
              <a:t> </a:t>
            </a:r>
            <a:endParaRPr kumimoji="0" lang="es-ES" sz="1800" b="0" i="0" u="none" strike="noStrike" kern="1200" cap="none" spc="0" normalizeH="0" baseline="0" noProof="0" dirty="0">
              <a:ln>
                <a:noFill/>
              </a:ln>
              <a:solidFill>
                <a:srgbClr val="44546A"/>
              </a:solidFill>
              <a:effectLst/>
              <a:uLnTx/>
              <a:uFillTx/>
              <a:latin typeface="Calibri"/>
              <a:ea typeface="+mn-ea"/>
              <a:cs typeface="+mn-cs"/>
            </a:endParaRPr>
          </a:p>
        </p:txBody>
      </p:sp>
      <p:pic>
        <p:nvPicPr>
          <p:cNvPr id="3" name="2 Imagen" descr="maestria _016.jpg"/>
          <p:cNvPicPr>
            <a:picLocks noChangeAspect="1"/>
          </p:cNvPicPr>
          <p:nvPr/>
        </p:nvPicPr>
        <p:blipFill>
          <a:blip r:embed="rId4"/>
          <a:stretch>
            <a:fillRect/>
          </a:stretch>
        </p:blipFill>
        <p:spPr>
          <a:xfrm>
            <a:off x="891539" y="573175"/>
            <a:ext cx="10918639" cy="6138737"/>
          </a:xfrm>
          <a:prstGeom prst="rect">
            <a:avLst/>
          </a:prstGeom>
        </p:spPr>
      </p:pic>
    </p:spTree>
    <p:extLst>
      <p:ext uri="{BB962C8B-B14F-4D97-AF65-F5344CB8AC3E}">
        <p14:creationId xmlns:p14="http://schemas.microsoft.com/office/powerpoint/2010/main" val="395879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DD944E-A439-7C8C-B3FC-FD7DBE6C7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776682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6792C80-1932-8283-CF58-781786FC0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1BCECD11-F50F-CE5A-B259-108D61765194}"/>
              </a:ext>
            </a:extLst>
          </p:cNvPr>
          <p:cNvSpPr txBox="1"/>
          <p:nvPr/>
        </p:nvSpPr>
        <p:spPr>
          <a:xfrm>
            <a:off x="377686" y="5347253"/>
            <a:ext cx="108894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rPr>
              <a:t>Aula virtual de la Facultad Miguel Enríquez: </a:t>
            </a: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hlinkClick r:id="rId4"/>
              </a:rPr>
              <a:t>https://aulavirtual.sld.cu/course/index.php?categoryid=20</a:t>
            </a: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rPr>
              <a:t>  </a:t>
            </a:r>
            <a:endParaRPr kumimoji="0" lang="es-CU" sz="20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115380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847C319-F3D7-AEF1-449A-AAA76928E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079006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B643260-0831-1AEC-44E7-2A918D7F0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F492DB26-44A5-C6AB-021A-44BCD0541289}"/>
              </a:ext>
            </a:extLst>
          </p:cNvPr>
          <p:cNvSpPr txBox="1"/>
          <p:nvPr/>
        </p:nvSpPr>
        <p:spPr>
          <a:xfrm>
            <a:off x="596348" y="5208104"/>
            <a:ext cx="63212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alibri"/>
                <a:ea typeface="+mn-ea"/>
                <a:cs typeface="+mn-cs"/>
              </a:rPr>
              <a:t>WeBlog de salud de Cuba: </a:t>
            </a:r>
            <a:r>
              <a:rPr kumimoji="0" lang="es-ES" sz="2000" b="0" i="0" u="none" strike="noStrike" kern="1200" cap="none" spc="0" normalizeH="0" baseline="0" noProof="0" dirty="0">
                <a:ln>
                  <a:noFill/>
                </a:ln>
                <a:solidFill>
                  <a:prstClr val="black"/>
                </a:solidFill>
                <a:effectLst/>
                <a:uLnTx/>
                <a:uFillTx/>
                <a:latin typeface="Calibri"/>
                <a:ea typeface="+mn-ea"/>
                <a:cs typeface="+mn-cs"/>
                <a:hlinkClick r:id="rId4"/>
              </a:rPr>
              <a:t>http://blogs.sld.cu/</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endParaRPr kumimoji="0" lang="es-C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212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1BC146-1940-C200-7376-695D91DD4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275554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577299-5A72-34BB-3741-790D08E2F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DC3AB581-36EE-0441-7526-41C6F6E7D2D9}"/>
              </a:ext>
            </a:extLst>
          </p:cNvPr>
          <p:cNvSpPr txBox="1"/>
          <p:nvPr/>
        </p:nvSpPr>
        <p:spPr>
          <a:xfrm>
            <a:off x="6321287" y="437323"/>
            <a:ext cx="4572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4472C4">
                    <a:lumMod val="50000"/>
                  </a:srgbClr>
                </a:solidFill>
                <a:effectLst/>
                <a:uLnTx/>
                <a:uFillTx/>
                <a:latin typeface="Calibri"/>
                <a:ea typeface="+mn-ea"/>
                <a:cs typeface="+mn-cs"/>
                <a:hlinkClick r:id="rId4"/>
              </a:rPr>
              <a:t>http://blogs.sld.cu/reumatologia/</a:t>
            </a:r>
            <a:r>
              <a:rPr kumimoji="0" lang="es-ES" sz="2400" b="0" i="0" u="none" strike="noStrike" kern="1200" cap="none" spc="0" normalizeH="0" baseline="0" noProof="0" dirty="0">
                <a:ln>
                  <a:noFill/>
                </a:ln>
                <a:solidFill>
                  <a:srgbClr val="4472C4">
                    <a:lumMod val="50000"/>
                  </a:srgbClr>
                </a:solidFill>
                <a:effectLst/>
                <a:uLnTx/>
                <a:uFillTx/>
                <a:latin typeface="Calibri"/>
                <a:ea typeface="+mn-ea"/>
                <a:cs typeface="+mn-cs"/>
              </a:rPr>
              <a:t>   </a:t>
            </a:r>
            <a:endParaRPr kumimoji="0" lang="es-CU"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3409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515C2F-3DC3-451C-C059-422DA0B34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64258ACD-8C06-1528-16C3-FDB24B5F5604}"/>
              </a:ext>
            </a:extLst>
          </p:cNvPr>
          <p:cNvSpPr txBox="1"/>
          <p:nvPr/>
        </p:nvSpPr>
        <p:spPr>
          <a:xfrm>
            <a:off x="2166730" y="3061252"/>
            <a:ext cx="73549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a:ea typeface="+mn-ea"/>
                <a:cs typeface="+mn-cs"/>
              </a:rPr>
              <a:t>Blogger de Google:  </a:t>
            </a:r>
            <a:r>
              <a:rPr kumimoji="0" lang="es-ES" sz="2800" b="1" i="0" u="none" strike="noStrike" kern="1200" cap="none" spc="0" normalizeH="0" baseline="0" noProof="0" dirty="0">
                <a:ln>
                  <a:noFill/>
                </a:ln>
                <a:solidFill>
                  <a:prstClr val="black"/>
                </a:solidFill>
                <a:effectLst/>
                <a:uLnTx/>
                <a:uFillTx/>
                <a:latin typeface="Calibri"/>
                <a:ea typeface="+mn-ea"/>
                <a:cs typeface="+mn-cs"/>
                <a:hlinkClick r:id="rId4"/>
              </a:rPr>
              <a:t>https://www.blogger.com/</a:t>
            </a:r>
            <a:r>
              <a:rPr kumimoji="0" lang="es-ES" sz="2800" b="1" i="0" u="none" strike="noStrike" kern="1200" cap="none" spc="0" normalizeH="0" baseline="0" noProof="0" dirty="0">
                <a:ln>
                  <a:noFill/>
                </a:ln>
                <a:solidFill>
                  <a:prstClr val="black"/>
                </a:solidFill>
                <a:effectLst/>
                <a:uLnTx/>
                <a:uFillTx/>
                <a:latin typeface="Calibri"/>
                <a:ea typeface="+mn-ea"/>
                <a:cs typeface="+mn-cs"/>
              </a:rPr>
              <a:t> </a:t>
            </a:r>
            <a:endParaRPr kumimoji="0" lang="es-CU"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944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CA6A339-AA55-13B2-FF71-2CF19DC83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3">
            <a:extLst>
              <a:ext uri="{FF2B5EF4-FFF2-40B4-BE49-F238E27FC236}">
                <a16:creationId xmlns:a16="http://schemas.microsoft.com/office/drawing/2014/main" id="{24801597-178E-99EF-24DA-23EF14DC9875}"/>
              </a:ext>
            </a:extLst>
          </p:cNvPr>
          <p:cNvSpPr txBox="1"/>
          <p:nvPr/>
        </p:nvSpPr>
        <p:spPr>
          <a:xfrm>
            <a:off x="5685183" y="934278"/>
            <a:ext cx="61225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4"/>
              </a:rPr>
              <a:t>https://josepedromartinez2021.blogspot.com/</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endParaRPr kumimoji="0" lang="es-CU"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613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Rectángulo"/>
          <p:cNvSpPr>
            <a:spLocks noChangeArrowheads="1"/>
          </p:cNvSpPr>
          <p:nvPr/>
        </p:nvSpPr>
        <p:spPr bwMode="auto">
          <a:xfrm>
            <a:off x="0" y="0"/>
            <a:ext cx="12192000" cy="6740307"/>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Orden de los datos que incluyen las citas de </a:t>
            </a:r>
            <a:r>
              <a:rPr kumimoji="0" lang="es-ES" sz="3200" b="1" i="1" u="none" strike="noStrike" kern="1200" cap="none" spc="0" normalizeH="0" baseline="0" noProof="0" dirty="0">
                <a:ln>
                  <a:noFill/>
                </a:ln>
                <a:solidFill>
                  <a:srgbClr val="44546A"/>
                </a:solidFill>
                <a:effectLst/>
                <a:uLnTx/>
                <a:uFillTx/>
                <a:latin typeface="Calibri" pitchFamily="34" charset="0"/>
                <a:ea typeface="+mn-ea"/>
                <a:cs typeface="+mn-cs"/>
              </a:rPr>
              <a:t>post, artículo o contribuciones en los</a:t>
            </a: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 </a:t>
            </a:r>
            <a:r>
              <a:rPr kumimoji="0" lang="es-ES" sz="3200" b="1" i="1" u="none" strike="noStrike" kern="1200" cap="none" spc="0" normalizeH="0" baseline="0" noProof="0" dirty="0">
                <a:ln>
                  <a:noFill/>
                </a:ln>
                <a:solidFill>
                  <a:srgbClr val="44546A"/>
                </a:solidFill>
                <a:effectLst/>
                <a:uLnTx/>
                <a:uFillTx/>
                <a:latin typeface="Calibri" pitchFamily="34" charset="0"/>
                <a:ea typeface="+mn-ea"/>
                <a:cs typeface="+mn-cs"/>
              </a:rPr>
              <a:t>Blog Científicos</a:t>
            </a:r>
            <a:r>
              <a:rPr kumimoji="0" lang="es-ES" sz="3200" b="1" i="0" u="none" strike="noStrike" kern="1200" cap="none" spc="0" normalizeH="0" baseline="0" noProof="0" dirty="0">
                <a:ln>
                  <a:noFill/>
                </a:ln>
                <a:solidFill>
                  <a:srgbClr val="44546A"/>
                </a:solidFill>
                <a:effectLst/>
                <a:uLnTx/>
                <a:uFillTx/>
                <a:latin typeface="Calibri" pitchFamily="34" charset="0"/>
                <a:ea typeface="+mn-ea"/>
                <a:cs typeface="+mn-cs"/>
              </a:rPr>
              <a:t>:</a:t>
            </a: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Ej.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Martínez Larrarte JP. Utilidad de la Web 2.0 para usuarios de Infomed. 2019 Ene 15[citado 2019 jun 2] En: Reumatología práctica y clínica. Blog en línea[Internet].La Habana. 2 p. Disponible en: </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hlinkClick r:id="rId3"/>
              </a:rPr>
              <a:t>https://blogs.sld.cu/reumatologia/2019/01/15/utilidad-de-la-web-2-0-para-usuarios-de-infomed/</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Ej.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Martínez Larrarte JP.  Reumatología práctica y clínica. Blog en línea[Internet].La Habana. 2000 Ene 6[citado 2019  jun 2]Disponible en: </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hlinkClick r:id="rId4"/>
              </a:rPr>
              <a:t>https://blogs.sld.cu/reumatologia/</a:t>
            </a:r>
            <a:r>
              <a:rPr kumimoji="0" lang="es-ES" sz="2800" b="1" i="0" u="none" strike="noStrike" kern="1200" cap="none" spc="0" normalizeH="0" baseline="0" noProof="0" dirty="0">
                <a:ln>
                  <a:noFill/>
                </a:ln>
                <a:solidFill>
                  <a:srgbClr val="44546A"/>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rgbClr val="44546A"/>
              </a:solidFill>
              <a:effectLst/>
              <a:uLnTx/>
              <a:uFillTx/>
              <a:latin typeface="Calibri" pitchFamily="34" charset="0"/>
              <a:ea typeface="+mn-ea"/>
              <a:cs typeface="+mn-cs"/>
            </a:endParaRPr>
          </a:p>
        </p:txBody>
      </p:sp>
    </p:spTree>
    <p:extLst>
      <p:ext uri="{BB962C8B-B14F-4D97-AF65-F5344CB8AC3E}">
        <p14:creationId xmlns:p14="http://schemas.microsoft.com/office/powerpoint/2010/main" val="168414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93955D-4655-77E1-1705-57324359EF8B}"/>
              </a:ext>
            </a:extLst>
          </p:cNvPr>
          <p:cNvSpPr txBox="1"/>
          <p:nvPr/>
        </p:nvSpPr>
        <p:spPr>
          <a:xfrm>
            <a:off x="2034540" y="1920240"/>
            <a:ext cx="84353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4472C4">
                    <a:lumMod val="50000"/>
                  </a:srgbClr>
                </a:solidFill>
                <a:effectLst/>
                <a:uLnTx/>
                <a:uFillTx/>
                <a:latin typeface="Calibri"/>
                <a:ea typeface="+mn-ea"/>
                <a:cs typeface="+mn-cs"/>
              </a:rPr>
              <a:t>Muchas gracias</a:t>
            </a:r>
            <a:endParaRPr kumimoji="0" lang="es-CU" sz="2400" b="1"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86503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1 Imagen" descr="google-académico.jpg"/>
          <p:cNvPicPr>
            <a:picLocks noChangeAspect="1"/>
          </p:cNvPicPr>
          <p:nvPr/>
        </p:nvPicPr>
        <p:blipFill>
          <a:blip r:embed="rId3"/>
          <a:srcRect/>
          <a:stretch>
            <a:fillRect/>
          </a:stretch>
        </p:blipFill>
        <p:spPr bwMode="auto">
          <a:xfrm>
            <a:off x="1524000" y="0"/>
            <a:ext cx="9144000" cy="6858000"/>
          </a:xfrm>
          <a:prstGeom prst="rect">
            <a:avLst/>
          </a:prstGeom>
          <a:noFill/>
          <a:ln w="9525">
            <a:noFill/>
            <a:miter lim="800000"/>
            <a:headEnd/>
            <a:tailEnd/>
          </a:ln>
        </p:spPr>
      </p:pic>
      <p:sp>
        <p:nvSpPr>
          <p:cNvPr id="13315" name="CuadroTexto 1"/>
          <p:cNvSpPr txBox="1">
            <a:spLocks noChangeArrowheads="1"/>
          </p:cNvSpPr>
          <p:nvPr/>
        </p:nvSpPr>
        <p:spPr bwMode="auto">
          <a:xfrm>
            <a:off x="1017588" y="4613275"/>
            <a:ext cx="10245725" cy="17256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6" name="CuadroTexto 2"/>
          <p:cNvSpPr txBox="1">
            <a:spLocks noChangeArrowheads="1"/>
          </p:cNvSpPr>
          <p:nvPr/>
        </p:nvSpPr>
        <p:spPr bwMode="auto">
          <a:xfrm>
            <a:off x="373062" y="4584700"/>
            <a:ext cx="11534775" cy="175418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1. Recuperación bibliográfica de Google académico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2. Configurar alertas desde Google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3600" b="0" i="0" u="none" strike="noStrike" kern="1200" cap="none" spc="0" normalizeH="0" baseline="0" noProof="0" dirty="0">
                <a:ln>
                  <a:noFill/>
                </a:ln>
                <a:solidFill>
                  <a:srgbClr val="44546A"/>
                </a:solidFill>
                <a:effectLst/>
                <a:uLnTx/>
                <a:uFillTx/>
                <a:latin typeface="Calibri"/>
                <a:ea typeface="+mn-ea"/>
                <a:cs typeface="+mn-cs"/>
              </a:rPr>
              <a:t>3. Crearse un perfil de Google e índice de Hirsch (índice H)</a:t>
            </a:r>
            <a:endParaRPr kumimoji="0" lang="es-ES" alt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D4BD3D46-69C5-8A8C-23E4-102C971DA7D0}"/>
              </a:ext>
            </a:extLst>
          </p:cNvPr>
          <p:cNvSpPr txBox="1"/>
          <p:nvPr/>
        </p:nvSpPr>
        <p:spPr>
          <a:xfrm>
            <a:off x="4934607" y="0"/>
            <a:ext cx="34526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hlinkClick r:id="rId4"/>
              </a:rPr>
              <a:t>http://scholar.google.com.cu/</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endParaRPr kumimoji="0" lang="es-CU" sz="20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5D18C68-1F82-21EF-5BA9-805D9C594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5363" name="CuadroTexto 1"/>
          <p:cNvSpPr txBox="1">
            <a:spLocks noChangeArrowheads="1"/>
          </p:cNvSpPr>
          <p:nvPr/>
        </p:nvSpPr>
        <p:spPr bwMode="auto">
          <a:xfrm>
            <a:off x="5551412" y="6386948"/>
            <a:ext cx="6789215" cy="46937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a:ln>
                  <a:noFill/>
                </a:ln>
                <a:solidFill>
                  <a:srgbClr val="44546A"/>
                </a:solidFill>
                <a:effectLst/>
                <a:uLnTx/>
                <a:uFillTx/>
                <a:latin typeface="Calibri"/>
                <a:ea typeface="+mn-ea"/>
                <a:cs typeface="+mn-cs"/>
              </a:rPr>
              <a:t>Recuperación bibliográfica de Google académico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2E83DF-8800-19D1-FDB2-3E6576388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06771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582CA3-FA7E-B5E4-7C44-EA5DCEC3B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3" name="2 CuadroTexto"/>
          <p:cNvSpPr txBox="1"/>
          <p:nvPr/>
        </p:nvSpPr>
        <p:spPr>
          <a:xfrm>
            <a:off x="2832552" y="450937"/>
            <a:ext cx="5323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a:ln>
                  <a:noFill/>
                </a:ln>
                <a:solidFill>
                  <a:srgbClr val="44546A"/>
                </a:solidFill>
                <a:effectLst/>
                <a:uLnTx/>
                <a:uFillTx/>
                <a:latin typeface="Calibri"/>
                <a:ea typeface="+mn-ea"/>
                <a:cs typeface="+mn-cs"/>
              </a:rPr>
              <a:t>Citas bibliográfica de Google académico</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386DAE5-A785-6918-A846-5273B6FDB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42393914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3078</Words>
  <Application>Microsoft Office PowerPoint</Application>
  <PresentationFormat>Panorámica</PresentationFormat>
  <Paragraphs>315</Paragraphs>
  <Slides>48</Slides>
  <Notes>39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48</vt:i4>
      </vt:variant>
    </vt:vector>
  </HeadingPairs>
  <TitlesOfParts>
    <vt:vector size="55" baseType="lpstr">
      <vt:lpstr>Arial</vt:lpstr>
      <vt:lpstr>Calibri</vt:lpstr>
      <vt:lpstr>Calibri Light</vt:lpstr>
      <vt:lpstr>Courier New</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José Martínez</dc:creator>
  <cp:lastModifiedBy>José Martínez</cp:lastModifiedBy>
  <cp:revision>1</cp:revision>
  <dcterms:created xsi:type="dcterms:W3CDTF">2025-03-11T12:26:12Z</dcterms:created>
  <dcterms:modified xsi:type="dcterms:W3CDTF">2025-03-11T12:30:20Z</dcterms:modified>
</cp:coreProperties>
</file>