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257" r:id="rId2"/>
    <p:sldId id="258" r:id="rId3"/>
    <p:sldId id="259" r:id="rId4"/>
    <p:sldId id="261" r:id="rId5"/>
    <p:sldId id="262" r:id="rId6"/>
    <p:sldId id="263" r:id="rId7"/>
    <p:sldId id="264" r:id="rId8"/>
    <p:sldId id="265" r:id="rId9"/>
    <p:sldId id="260" r:id="rId10"/>
    <p:sldId id="304" r:id="rId11"/>
    <p:sldId id="267" r:id="rId12"/>
    <p:sldId id="269" r:id="rId13"/>
    <p:sldId id="266" r:id="rId14"/>
    <p:sldId id="268" r:id="rId15"/>
    <p:sldId id="270" r:id="rId16"/>
    <p:sldId id="271" r:id="rId17"/>
    <p:sldId id="272" r:id="rId18"/>
    <p:sldId id="273" r:id="rId19"/>
    <p:sldId id="275" r:id="rId20"/>
    <p:sldId id="274" r:id="rId21"/>
    <p:sldId id="279" r:id="rId22"/>
    <p:sldId id="276" r:id="rId23"/>
    <p:sldId id="277" r:id="rId24"/>
    <p:sldId id="306" r:id="rId25"/>
    <p:sldId id="278" r:id="rId26"/>
    <p:sldId id="291" r:id="rId27"/>
    <p:sldId id="284" r:id="rId28"/>
    <p:sldId id="283" r:id="rId29"/>
    <p:sldId id="285" r:id="rId30"/>
    <p:sldId id="286" r:id="rId31"/>
    <p:sldId id="287" r:id="rId32"/>
    <p:sldId id="280" r:id="rId33"/>
    <p:sldId id="281" r:id="rId34"/>
    <p:sldId id="290" r:id="rId35"/>
    <p:sldId id="293" r:id="rId36"/>
    <p:sldId id="292" r:id="rId37"/>
    <p:sldId id="294" r:id="rId38"/>
    <p:sldId id="307" r:id="rId39"/>
    <p:sldId id="295" r:id="rId40"/>
    <p:sldId id="296" r:id="rId41"/>
    <p:sldId id="297" r:id="rId42"/>
    <p:sldId id="298" r:id="rId43"/>
    <p:sldId id="299" r:id="rId44"/>
    <p:sldId id="300" r:id="rId45"/>
    <p:sldId id="303" r:id="rId46"/>
    <p:sldId id="301" r:id="rId47"/>
    <p:sldId id="302" r:id="rId48"/>
    <p:sldId id="305" r:id="rId4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61887" autoAdjust="0"/>
  </p:normalViewPr>
  <p:slideViewPr>
    <p:cSldViewPr>
      <p:cViewPr varScale="1">
        <p:scale>
          <a:sx n="29" d="100"/>
          <a:sy n="29" d="100"/>
        </p:scale>
        <p:origin x="-1853" y="-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624"/>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A53E9F-1373-4C4B-85CF-56D2F65C8EFC}" type="datetimeFigureOut">
              <a:rPr lang="es-ES" smtClean="0"/>
              <a:pPr/>
              <a:t>31/01/2021</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2A583F-A708-44C0-A1D2-8E0DD35F3446}" type="slidenum">
              <a:rPr lang="es-ES" smtClean="0"/>
              <a:pPr/>
              <a:t>‹Nº›</a:t>
            </a:fld>
            <a:endParaRPr lang="es-ES"/>
          </a:p>
        </p:txBody>
      </p:sp>
    </p:spTree>
    <p:extLst>
      <p:ext uri="{BB962C8B-B14F-4D97-AF65-F5344CB8AC3E}">
        <p14:creationId xmlns:p14="http://schemas.microsoft.com/office/powerpoint/2010/main" xmlns="" val="1749586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Esta clase vincula aspectos importantes de la biotecnología</a:t>
            </a:r>
            <a:r>
              <a:rPr lang="es-ES" baseline="0" dirty="0" smtClean="0"/>
              <a:t> con la práctica de la genética médica.</a:t>
            </a:r>
            <a:endParaRPr lang="es-ES" dirty="0"/>
          </a:p>
        </p:txBody>
      </p:sp>
      <p:sp>
        <p:nvSpPr>
          <p:cNvPr id="4" name="3 Marcador de número de diapositiva"/>
          <p:cNvSpPr>
            <a:spLocks noGrp="1"/>
          </p:cNvSpPr>
          <p:nvPr>
            <p:ph type="sldNum" sz="quarter" idx="10"/>
          </p:nvPr>
        </p:nvSpPr>
        <p:spPr/>
        <p:txBody>
          <a:bodyPr/>
          <a:lstStyle/>
          <a:p>
            <a:fld id="{0A2A583F-A708-44C0-A1D2-8E0DD35F3446}" type="slidenum">
              <a:rPr lang="es-ES" smtClean="0"/>
              <a:pPr/>
              <a:t>1</a:t>
            </a:fld>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lgn="just"/>
            <a:r>
              <a:rPr lang="es-ES" sz="1200" kern="1200" dirty="0" smtClean="0">
                <a:solidFill>
                  <a:schemeClr val="tx1"/>
                </a:solidFill>
                <a:latin typeface="+mn-lt"/>
                <a:ea typeface="+mn-ea"/>
                <a:cs typeface="+mn-cs"/>
              </a:rPr>
              <a:t>Es decir, en el caso de un doble heterocigótico (</a:t>
            </a:r>
            <a:r>
              <a:rPr lang="es-ES" sz="1200" kern="1200" dirty="0" err="1" smtClean="0">
                <a:solidFill>
                  <a:schemeClr val="tx1"/>
                </a:solidFill>
                <a:latin typeface="+mn-lt"/>
                <a:ea typeface="+mn-ea"/>
                <a:cs typeface="+mn-cs"/>
              </a:rPr>
              <a:t>AaBb</a:t>
            </a:r>
            <a:r>
              <a:rPr lang="es-ES" sz="1200" kern="1200" dirty="0" smtClean="0">
                <a:solidFill>
                  <a:schemeClr val="tx1"/>
                </a:solidFill>
                <a:latin typeface="+mn-lt"/>
                <a:ea typeface="+mn-ea"/>
                <a:cs typeface="+mn-cs"/>
              </a:rPr>
              <a:t>), los alelos del locus A,  y los del locus B,  se segregan y transmiten de forma independiente para formar cuatro clases de gametos en igual proporción. Esto significa que la probabilidad de que una planta sea lisa o rugosa es independiente de la probabilidad de que sea verde o amarilla.</a:t>
            </a:r>
            <a:endParaRPr lang="es-ES" dirty="0"/>
          </a:p>
        </p:txBody>
      </p:sp>
      <p:sp>
        <p:nvSpPr>
          <p:cNvPr id="4" name="3 Marcador de número de diapositiva"/>
          <p:cNvSpPr>
            <a:spLocks noGrp="1"/>
          </p:cNvSpPr>
          <p:nvPr>
            <p:ph type="sldNum" sz="quarter" idx="10"/>
          </p:nvPr>
        </p:nvSpPr>
        <p:spPr/>
        <p:txBody>
          <a:bodyPr/>
          <a:lstStyle/>
          <a:p>
            <a:fld id="{0A2A583F-A708-44C0-A1D2-8E0DD35F3446}" type="slidenum">
              <a:rPr lang="es-ES" smtClean="0"/>
              <a:pPr/>
              <a:t>10</a:t>
            </a:fld>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lgn="just"/>
            <a:r>
              <a:rPr lang="es-ES" dirty="0" smtClean="0"/>
              <a:t>Hacemos el </a:t>
            </a:r>
            <a:r>
              <a:rPr lang="es-ES" dirty="0" err="1" smtClean="0"/>
              <a:t>retrocruce</a:t>
            </a:r>
            <a:r>
              <a:rPr lang="es-ES" dirty="0" smtClean="0"/>
              <a:t> y pensamos que si los genes que corresponden a esos caracteres están en cromosomas</a:t>
            </a:r>
            <a:r>
              <a:rPr lang="es-ES" baseline="0" dirty="0" smtClean="0"/>
              <a:t> independientes debemos encontrar en la descendencia de ese cruce un 25%  de probabilidad para cada una de las combinaciones. </a:t>
            </a:r>
            <a:r>
              <a:rPr lang="es-ES" dirty="0" smtClean="0"/>
              <a:t>En lugar de obtener lo esperado, es decir, el 25% para cada una de las combinaciones anteriores</a:t>
            </a:r>
            <a:r>
              <a:rPr lang="es-ES" baseline="0" dirty="0" smtClean="0"/>
              <a:t> (diapositiva anterior) se observa que se obtienen en el </a:t>
            </a:r>
            <a:r>
              <a:rPr lang="es-ES" baseline="0" dirty="0" err="1" smtClean="0"/>
              <a:t>retrocruce</a:t>
            </a:r>
            <a:r>
              <a:rPr lang="es-ES" baseline="0" dirty="0" smtClean="0"/>
              <a:t> 50% de guisantes amarillos y lisos y 50% de guisantes verdes y rugosos. Es decir los descendientes tuvieron los mismos fenotipos que los progenitores.</a:t>
            </a:r>
          </a:p>
          <a:p>
            <a:pPr algn="just"/>
            <a:r>
              <a:rPr lang="es-ES" baseline="0" dirty="0" smtClean="0"/>
              <a:t>¿por qué ocurre esto?</a:t>
            </a:r>
            <a:endParaRPr lang="es-ES" dirty="0"/>
          </a:p>
        </p:txBody>
      </p:sp>
      <p:sp>
        <p:nvSpPr>
          <p:cNvPr id="4" name="3 Marcador de número de diapositiva"/>
          <p:cNvSpPr>
            <a:spLocks noGrp="1"/>
          </p:cNvSpPr>
          <p:nvPr>
            <p:ph type="sldNum" sz="quarter" idx="10"/>
          </p:nvPr>
        </p:nvSpPr>
        <p:spPr/>
        <p:txBody>
          <a:bodyPr/>
          <a:lstStyle/>
          <a:p>
            <a:fld id="{6D5BF823-0520-484F-920C-F2A25B17DE1C}" type="slidenum">
              <a:rPr lang="es-ES" smtClean="0"/>
              <a:pPr/>
              <a:t>11</a:t>
            </a:fld>
            <a:endParaRPr lang="es-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6D5BF823-0520-484F-920C-F2A25B17DE1C}" type="slidenum">
              <a:rPr lang="es-ES" smtClean="0"/>
              <a:pPr/>
              <a:t>12</a:t>
            </a:fld>
            <a:endParaRPr lang="es-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lgn="just"/>
            <a:r>
              <a:rPr lang="es-ES" dirty="0" smtClean="0"/>
              <a:t>El gen que define</a:t>
            </a:r>
            <a:r>
              <a:rPr lang="es-ES" baseline="0" dirty="0" smtClean="0"/>
              <a:t> el color tiene dos variantes </a:t>
            </a:r>
            <a:r>
              <a:rPr lang="es-ES" b="1" i="1" baseline="0" dirty="0" smtClean="0">
                <a:solidFill>
                  <a:srgbClr val="FF0000"/>
                </a:solidFill>
                <a:effectLst>
                  <a:outerShdw blurRad="38100" dist="38100" dir="2700000" algn="tl">
                    <a:srgbClr val="000000">
                      <a:alpha val="43137"/>
                    </a:srgbClr>
                  </a:outerShdw>
                </a:effectLst>
              </a:rPr>
              <a:t>A</a:t>
            </a:r>
            <a:r>
              <a:rPr lang="es-ES" baseline="0" dirty="0" smtClean="0">
                <a:solidFill>
                  <a:srgbClr val="FF0000"/>
                </a:solidFill>
              </a:rPr>
              <a:t> y </a:t>
            </a:r>
            <a:r>
              <a:rPr lang="es-ES" b="1" i="1" baseline="0" dirty="0" smtClean="0">
                <a:solidFill>
                  <a:srgbClr val="FF0000"/>
                </a:solidFill>
                <a:effectLst>
                  <a:outerShdw blurRad="38100" dist="38100" dir="2700000" algn="tl">
                    <a:srgbClr val="000000">
                      <a:alpha val="43137"/>
                    </a:srgbClr>
                  </a:outerShdw>
                </a:effectLst>
              </a:rPr>
              <a:t>a</a:t>
            </a:r>
            <a:r>
              <a:rPr lang="es-ES" baseline="0" dirty="0" smtClean="0">
                <a:solidFill>
                  <a:srgbClr val="FF0000"/>
                </a:solidFill>
              </a:rPr>
              <a:t> </a:t>
            </a:r>
            <a:r>
              <a:rPr lang="es-ES" baseline="0" dirty="0" smtClean="0"/>
              <a:t>que definen el fenotipo dominante y el recesivo respectivamente. Es el mismo locus en el mismo cromosoma pero difieren en el cambio de una base por otra, en el cambio de un triplete o codón y el cambio de un aminoácido. Esto es suficiente para que en lugar del color  amarillo aparezca el color verde.</a:t>
            </a:r>
            <a:endParaRPr lang="es-ES" dirty="0"/>
          </a:p>
        </p:txBody>
      </p:sp>
      <p:sp>
        <p:nvSpPr>
          <p:cNvPr id="4" name="3 Marcador de número de diapositiva"/>
          <p:cNvSpPr>
            <a:spLocks noGrp="1"/>
          </p:cNvSpPr>
          <p:nvPr>
            <p:ph type="sldNum" sz="quarter" idx="10"/>
          </p:nvPr>
        </p:nvSpPr>
        <p:spPr/>
        <p:txBody>
          <a:bodyPr/>
          <a:lstStyle/>
          <a:p>
            <a:fld id="{0A2A583F-A708-44C0-A1D2-8E0DD35F3446}" type="slidenum">
              <a:rPr lang="es-ES" smtClean="0"/>
              <a:pPr/>
              <a:t>13</a:t>
            </a:fld>
            <a:endParaRPr lang="es-E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dirty="0" smtClean="0"/>
              <a:t>El gen que define</a:t>
            </a:r>
            <a:r>
              <a:rPr lang="es-ES" baseline="0" dirty="0" smtClean="0"/>
              <a:t> la superficie tiene dos variantes B y b que definen el fenotipo dominante y el recesivo respectivamente. Es el mismo locus en el mismo cromosoma pero difieren en el cambio de una base por otra, en el cambio de un triplete o codón y el cambio de un aminoácido. Esto es suficiente para que en lugar de la superficie lisa aparezca la rugosa.</a:t>
            </a:r>
            <a:endParaRPr lang="es-ES" dirty="0" smtClean="0"/>
          </a:p>
          <a:p>
            <a:endParaRPr lang="es-ES" dirty="0"/>
          </a:p>
        </p:txBody>
      </p:sp>
      <p:sp>
        <p:nvSpPr>
          <p:cNvPr id="4" name="3 Marcador de número de diapositiva"/>
          <p:cNvSpPr>
            <a:spLocks noGrp="1"/>
          </p:cNvSpPr>
          <p:nvPr>
            <p:ph type="sldNum" sz="quarter" idx="10"/>
          </p:nvPr>
        </p:nvSpPr>
        <p:spPr/>
        <p:txBody>
          <a:bodyPr/>
          <a:lstStyle/>
          <a:p>
            <a:fld id="{0A2A583F-A708-44C0-A1D2-8E0DD35F3446}" type="slidenum">
              <a:rPr lang="es-ES" smtClean="0"/>
              <a:pPr/>
              <a:t>14</a:t>
            </a:fld>
            <a:endParaRPr lang="es-E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lgn="just"/>
            <a:r>
              <a:rPr lang="es-ES" dirty="0" smtClean="0"/>
              <a:t>En</a:t>
            </a:r>
            <a:r>
              <a:rPr lang="es-ES" baseline="0" dirty="0" smtClean="0"/>
              <a:t> este caso los genes que determinan el color y la superficie del guisante están ambos en el mismo cromosoma y muy cerca el uno del otro.</a:t>
            </a:r>
          </a:p>
          <a:p>
            <a:endParaRPr lang="es-ES" dirty="0"/>
          </a:p>
        </p:txBody>
      </p:sp>
      <p:sp>
        <p:nvSpPr>
          <p:cNvPr id="4" name="3 Marcador de número de diapositiva"/>
          <p:cNvSpPr>
            <a:spLocks noGrp="1"/>
          </p:cNvSpPr>
          <p:nvPr>
            <p:ph type="sldNum" sz="quarter" idx="10"/>
          </p:nvPr>
        </p:nvSpPr>
        <p:spPr/>
        <p:txBody>
          <a:bodyPr/>
          <a:lstStyle/>
          <a:p>
            <a:fld id="{0A2A583F-A708-44C0-A1D2-8E0DD35F3446}" type="slidenum">
              <a:rPr lang="es-ES" smtClean="0"/>
              <a:pPr/>
              <a:t>15</a:t>
            </a:fld>
            <a:endParaRPr lang="es-E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lgn="just"/>
            <a:r>
              <a:rPr lang="es-ES" dirty="0" smtClean="0"/>
              <a:t>Este</a:t>
            </a:r>
            <a:r>
              <a:rPr lang="es-ES" baseline="0" dirty="0" smtClean="0"/>
              <a:t> es el cruzamiento  entre dos líneas puras correspondientes a los guisantes amarillos lisos y los verdes y rugosos del ejemplo anterior.  Los dos cromosomas de ambas líneas puras son genotípicamente idénticos por lo que todos los posibles gametos derivados de cada uno de ellos serán idénticos. Es decir, están los dos genes que producen los fenotipos dominantes A  y B y los genes que producen los fenotipos recesivos.  </a:t>
            </a:r>
          </a:p>
          <a:p>
            <a:pPr algn="just"/>
            <a:r>
              <a:rPr lang="es-ES" baseline="0" dirty="0" smtClean="0"/>
              <a:t>En la F</a:t>
            </a:r>
            <a:r>
              <a:rPr lang="es-ES" baseline="-25000" dirty="0" smtClean="0"/>
              <a:t>1</a:t>
            </a:r>
            <a:r>
              <a:rPr lang="es-ES" baseline="0" dirty="0" smtClean="0"/>
              <a:t> se obtiene un doble heterocigótico de color amarillo y superficie lisa ya que son los fenotipos </a:t>
            </a:r>
            <a:r>
              <a:rPr lang="es-ES" baseline="0" dirty="0" err="1" smtClean="0"/>
              <a:t>dominates</a:t>
            </a:r>
            <a:r>
              <a:rPr lang="es-ES" baseline="0" dirty="0" smtClean="0"/>
              <a:t>.</a:t>
            </a:r>
            <a:endParaRPr lang="es-ES" dirty="0"/>
          </a:p>
        </p:txBody>
      </p:sp>
      <p:sp>
        <p:nvSpPr>
          <p:cNvPr id="4" name="3 Marcador de número de diapositiva"/>
          <p:cNvSpPr>
            <a:spLocks noGrp="1"/>
          </p:cNvSpPr>
          <p:nvPr>
            <p:ph type="sldNum" sz="quarter" idx="10"/>
          </p:nvPr>
        </p:nvSpPr>
        <p:spPr/>
        <p:txBody>
          <a:bodyPr/>
          <a:lstStyle/>
          <a:p>
            <a:fld id="{0A2A583F-A708-44C0-A1D2-8E0DD35F3446}" type="slidenum">
              <a:rPr lang="es-ES" smtClean="0"/>
              <a:pPr/>
              <a:t>16</a:t>
            </a:fld>
            <a:endParaRPr lang="es-E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lgn="just"/>
            <a:r>
              <a:rPr lang="es-ES" dirty="0" smtClean="0"/>
              <a:t>Se realiza un </a:t>
            </a:r>
            <a:r>
              <a:rPr lang="es-ES" dirty="0" err="1" smtClean="0"/>
              <a:t>retrocruce</a:t>
            </a:r>
            <a:r>
              <a:rPr lang="es-ES" dirty="0" smtClean="0"/>
              <a:t> entre un doble heterocigótico con la línea pura homocigótica recesiva. En este caso el parental que tiene color amarillo</a:t>
            </a:r>
            <a:r>
              <a:rPr lang="es-ES" baseline="0" dirty="0" smtClean="0"/>
              <a:t> y superficie lisa dará lugar a </a:t>
            </a:r>
            <a:r>
              <a:rPr lang="es-ES" b="1" i="1" baseline="0" dirty="0" smtClean="0"/>
              <a:t>dos tipos de gametos diferentes</a:t>
            </a:r>
            <a:r>
              <a:rPr lang="es-ES" baseline="0" dirty="0" smtClean="0"/>
              <a:t>, es decir el que tiene los genes que expresan los caracteres recesivos y el que porta los genes que expresan los caracteres dominantes. Se obtendrán dos posibles combinaciones solamente que serán idénticas a las líneas parentales.</a:t>
            </a:r>
            <a:endParaRPr lang="es-ES" dirty="0"/>
          </a:p>
        </p:txBody>
      </p:sp>
      <p:sp>
        <p:nvSpPr>
          <p:cNvPr id="4" name="3 Marcador de número de diapositiva"/>
          <p:cNvSpPr>
            <a:spLocks noGrp="1"/>
          </p:cNvSpPr>
          <p:nvPr>
            <p:ph type="sldNum" sz="quarter" idx="10"/>
          </p:nvPr>
        </p:nvSpPr>
        <p:spPr/>
        <p:txBody>
          <a:bodyPr/>
          <a:lstStyle/>
          <a:p>
            <a:fld id="{0A2A583F-A708-44C0-A1D2-8E0DD35F3446}" type="slidenum">
              <a:rPr lang="es-ES" smtClean="0"/>
              <a:pPr/>
              <a:t>17</a:t>
            </a:fld>
            <a:endParaRPr lang="es-E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lgn="just"/>
            <a:r>
              <a:rPr lang="es-ES" sz="1200" b="1" i="1" kern="1200" dirty="0" smtClean="0">
                <a:solidFill>
                  <a:schemeClr val="tx1"/>
                </a:solidFill>
                <a:latin typeface="+mn-lt"/>
                <a:ea typeface="+mn-ea"/>
                <a:cs typeface="+mn-cs"/>
              </a:rPr>
              <a:t>Esto es lo</a:t>
            </a:r>
            <a:r>
              <a:rPr lang="es-ES" sz="1200" b="1" i="1" kern="1200" baseline="0" dirty="0" smtClean="0">
                <a:solidFill>
                  <a:schemeClr val="tx1"/>
                </a:solidFill>
                <a:latin typeface="+mn-lt"/>
                <a:ea typeface="+mn-ea"/>
                <a:cs typeface="+mn-cs"/>
              </a:rPr>
              <a:t> que debería obtenerse de cumplirse la 2da. ley de </a:t>
            </a:r>
            <a:r>
              <a:rPr lang="es-ES" sz="1200" b="1" i="1" kern="1200" baseline="0" dirty="0" err="1" smtClean="0">
                <a:solidFill>
                  <a:schemeClr val="tx1"/>
                </a:solidFill>
                <a:latin typeface="+mn-lt"/>
                <a:ea typeface="+mn-ea"/>
                <a:cs typeface="+mn-cs"/>
              </a:rPr>
              <a:t>Mendel</a:t>
            </a:r>
            <a:endParaRPr lang="es-ES" dirty="0"/>
          </a:p>
        </p:txBody>
      </p:sp>
      <p:sp>
        <p:nvSpPr>
          <p:cNvPr id="4" name="3 Marcador de número de diapositiva"/>
          <p:cNvSpPr>
            <a:spLocks noGrp="1"/>
          </p:cNvSpPr>
          <p:nvPr>
            <p:ph type="sldNum" sz="quarter" idx="10"/>
          </p:nvPr>
        </p:nvSpPr>
        <p:spPr/>
        <p:txBody>
          <a:bodyPr/>
          <a:lstStyle/>
          <a:p>
            <a:fld id="{6D5BF823-0520-484F-920C-F2A25B17DE1C}" type="slidenum">
              <a:rPr lang="es-ES" smtClean="0"/>
              <a:pPr/>
              <a:t>18</a:t>
            </a:fld>
            <a:endParaRPr lang="es-E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smtClean="0"/>
          </a:p>
          <a:p>
            <a:pPr algn="just"/>
            <a:r>
              <a:rPr lang="es-ES" b="1" i="1" dirty="0" smtClean="0"/>
              <a:t>Cuando se estudian genes ligados hay que tener</a:t>
            </a:r>
            <a:r>
              <a:rPr lang="es-ES" b="1" i="1" baseline="0" dirty="0" smtClean="0"/>
              <a:t> en cuenta la ubicación de estos en los cromosomas homólogos lo que se designa con el nombre de fase.</a:t>
            </a:r>
            <a:endParaRPr lang="es-ES" b="1" i="1" dirty="0" smtClean="0"/>
          </a:p>
          <a:p>
            <a:pPr algn="just"/>
            <a:r>
              <a:rPr lang="es-ES" dirty="0" smtClean="0"/>
              <a:t>Cuando los dos genes que expresan el</a:t>
            </a:r>
            <a:r>
              <a:rPr lang="es-ES" baseline="0" dirty="0" smtClean="0"/>
              <a:t> carácter dominarte están en el mismo cromosoma se dice que esos dos genes están en fase de acoplamiento o </a:t>
            </a:r>
            <a:r>
              <a:rPr lang="es-ES" baseline="0" dirty="0" err="1" smtClean="0"/>
              <a:t>cis</a:t>
            </a:r>
            <a:r>
              <a:rPr lang="es-ES" baseline="0" dirty="0" smtClean="0"/>
              <a:t>, y cuando esos genes que expresan el carácter dominante están en distintos cromosomas se dice que están en fase de repulsión o </a:t>
            </a:r>
            <a:r>
              <a:rPr lang="es-ES" baseline="0" dirty="0" err="1" smtClean="0"/>
              <a:t>trans</a:t>
            </a:r>
            <a:r>
              <a:rPr lang="es-ES" baseline="0" dirty="0" smtClean="0"/>
              <a:t>.</a:t>
            </a:r>
          </a:p>
          <a:p>
            <a:endParaRPr lang="es-ES" baseline="0" dirty="0" smtClean="0"/>
          </a:p>
        </p:txBody>
      </p:sp>
      <p:sp>
        <p:nvSpPr>
          <p:cNvPr id="4" name="3 Marcador de número de diapositiva"/>
          <p:cNvSpPr>
            <a:spLocks noGrp="1"/>
          </p:cNvSpPr>
          <p:nvPr>
            <p:ph type="sldNum" sz="quarter" idx="10"/>
          </p:nvPr>
        </p:nvSpPr>
        <p:spPr/>
        <p:txBody>
          <a:bodyPr/>
          <a:lstStyle/>
          <a:p>
            <a:fld id="{0A2A583F-A708-44C0-A1D2-8E0DD35F3446}" type="slidenum">
              <a:rPr lang="es-ES" smtClean="0"/>
              <a:pPr/>
              <a:t>20</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sz="1200" kern="1200" dirty="0" smtClean="0">
                <a:solidFill>
                  <a:schemeClr val="tx1"/>
                </a:solidFill>
                <a:latin typeface="+mn-lt"/>
                <a:ea typeface="+mn-ea"/>
                <a:cs typeface="+mn-cs"/>
              </a:rPr>
              <a:t>Uno de los experimentos que </a:t>
            </a:r>
            <a:r>
              <a:rPr lang="es-ES" sz="1200" kern="1200" dirty="0" err="1" smtClean="0">
                <a:solidFill>
                  <a:schemeClr val="tx1"/>
                </a:solidFill>
                <a:latin typeface="+mn-lt"/>
                <a:ea typeface="+mn-ea"/>
                <a:cs typeface="+mn-cs"/>
              </a:rPr>
              <a:t>Mendel</a:t>
            </a:r>
            <a:r>
              <a:rPr lang="es-ES" sz="1200" kern="1200" dirty="0" smtClean="0">
                <a:solidFill>
                  <a:schemeClr val="tx1"/>
                </a:solidFill>
                <a:latin typeface="+mn-lt"/>
                <a:ea typeface="+mn-ea"/>
                <a:cs typeface="+mn-cs"/>
              </a:rPr>
              <a:t> realizó fue la observación de lo que ocurría cuando se cruzaban líneas puras para dos caracteres.</a:t>
            </a:r>
          </a:p>
          <a:p>
            <a:pPr marL="0" marR="0" indent="0" algn="l" defTabSz="914400" rtl="0" eaLnBrk="1" fontAlgn="auto" latinLnBrk="0" hangingPunct="1">
              <a:lnSpc>
                <a:spcPct val="100000"/>
              </a:lnSpc>
              <a:spcBef>
                <a:spcPts val="0"/>
              </a:spcBef>
              <a:spcAft>
                <a:spcPts val="0"/>
              </a:spcAft>
              <a:buClrTx/>
              <a:buSzTx/>
              <a:buFontTx/>
              <a:buNone/>
              <a:tabLst/>
              <a:defRPr/>
            </a:pPr>
            <a:r>
              <a:rPr lang="es-ES" sz="1200" b="1" dirty="0" smtClean="0"/>
              <a:t>Cruzamiento </a:t>
            </a:r>
            <a:r>
              <a:rPr lang="es-ES" sz="1200" b="1" dirty="0" err="1" smtClean="0"/>
              <a:t>dihíbrido</a:t>
            </a:r>
            <a:r>
              <a:rPr lang="es-ES" sz="1200" b="1" dirty="0" smtClean="0"/>
              <a:t>: </a:t>
            </a:r>
            <a:r>
              <a:rPr lang="es-ES" sz="1200" dirty="0" smtClean="0"/>
              <a:t>se observa la herencia de dos caracteres.</a:t>
            </a:r>
            <a:r>
              <a:rPr lang="es-ES" sz="1200" b="1" dirty="0" smtClean="0"/>
              <a:t> </a:t>
            </a:r>
          </a:p>
          <a:p>
            <a:pPr algn="just"/>
            <a:r>
              <a:rPr lang="es-ES" sz="1200" b="1" kern="1200" dirty="0" smtClean="0">
                <a:solidFill>
                  <a:schemeClr val="tx1"/>
                </a:solidFill>
                <a:latin typeface="+mn-lt"/>
                <a:ea typeface="+mn-ea"/>
                <a:cs typeface="+mn-cs"/>
              </a:rPr>
              <a:t>Por ejemplo</a:t>
            </a:r>
            <a:r>
              <a:rPr lang="es-ES" sz="1200" kern="1200" dirty="0" smtClean="0">
                <a:solidFill>
                  <a:schemeClr val="tx1"/>
                </a:solidFill>
                <a:latin typeface="+mn-lt"/>
                <a:ea typeface="+mn-ea"/>
                <a:cs typeface="+mn-cs"/>
              </a:rPr>
              <a:t>: realizó cruzamiento entre variedades de guisantes (líneas puras) que diferían simultáneamente en dos caracteres. Cruzó guisantes con superficie lisa y color amarillo con guisantes de superficie rugosa y color verde. </a:t>
            </a:r>
          </a:p>
          <a:p>
            <a:pPr algn="just"/>
            <a:r>
              <a:rPr lang="es-ES" sz="1200" b="1" kern="1200" dirty="0" smtClean="0">
                <a:solidFill>
                  <a:schemeClr val="tx1"/>
                </a:solidFill>
                <a:latin typeface="+mn-lt"/>
                <a:ea typeface="+mn-ea"/>
                <a:cs typeface="+mn-cs"/>
              </a:rPr>
              <a:t>¿</a:t>
            </a:r>
            <a:r>
              <a:rPr lang="es-ES" sz="1200" kern="1200" dirty="0" smtClean="0">
                <a:solidFill>
                  <a:schemeClr val="tx1"/>
                </a:solidFill>
                <a:latin typeface="+mn-lt"/>
                <a:ea typeface="+mn-ea"/>
                <a:cs typeface="+mn-cs"/>
              </a:rPr>
              <a:t>Cuáles son los gametos a formar durante la meiosis de la generación parental?</a:t>
            </a:r>
          </a:p>
          <a:p>
            <a:pPr algn="just"/>
            <a:r>
              <a:rPr lang="es-ES" sz="1200" b="1" kern="1200" dirty="0" smtClean="0">
                <a:solidFill>
                  <a:schemeClr val="tx1"/>
                </a:solidFill>
                <a:latin typeface="+mn-lt"/>
                <a:ea typeface="+mn-ea"/>
                <a:cs typeface="+mn-cs"/>
              </a:rPr>
              <a:t>En el caso de los guisantes amarillos y lisos los gametos a formar serían con los alelos AB y en el caso de los guisantes verdes y rugosos gametos con los alelos ab.</a:t>
            </a:r>
            <a:endParaRPr lang="es-ES" sz="1200" kern="1200" dirty="0" smtClean="0">
              <a:solidFill>
                <a:schemeClr val="tx1"/>
              </a:solidFill>
              <a:latin typeface="+mn-lt"/>
              <a:ea typeface="+mn-ea"/>
              <a:cs typeface="+mn-cs"/>
            </a:endParaRPr>
          </a:p>
          <a:p>
            <a:pPr algn="just"/>
            <a:r>
              <a:rPr lang="es-ES" sz="1200" kern="1200" dirty="0" smtClean="0">
                <a:solidFill>
                  <a:schemeClr val="tx1"/>
                </a:solidFill>
                <a:latin typeface="+mn-lt"/>
                <a:ea typeface="+mn-ea"/>
                <a:cs typeface="+mn-cs"/>
              </a:rPr>
              <a:t>Este cruzamiento dio lugar a una 1ª generación filial (</a:t>
            </a:r>
            <a:r>
              <a:rPr lang="es-ES" sz="1200" b="1" kern="1200" dirty="0" smtClean="0">
                <a:solidFill>
                  <a:schemeClr val="tx1"/>
                </a:solidFill>
                <a:latin typeface="+mn-lt"/>
                <a:ea typeface="+mn-ea"/>
                <a:cs typeface="+mn-cs"/>
              </a:rPr>
              <a:t>F</a:t>
            </a:r>
            <a:r>
              <a:rPr lang="es-ES" sz="1200" b="1" kern="1200" baseline="-25000" dirty="0" smtClean="0">
                <a:solidFill>
                  <a:schemeClr val="tx1"/>
                </a:solidFill>
                <a:latin typeface="+mn-lt"/>
                <a:ea typeface="+mn-ea"/>
                <a:cs typeface="+mn-cs"/>
              </a:rPr>
              <a:t>1</a:t>
            </a:r>
            <a:r>
              <a:rPr lang="es-ES" sz="1200" kern="1200" dirty="0" smtClean="0">
                <a:solidFill>
                  <a:schemeClr val="tx1"/>
                </a:solidFill>
                <a:latin typeface="+mn-lt"/>
                <a:ea typeface="+mn-ea"/>
                <a:cs typeface="+mn-cs"/>
              </a:rPr>
              <a:t>) uniforme, donde el 100% los guisantes son </a:t>
            </a:r>
            <a:r>
              <a:rPr lang="es-ES" sz="1200" kern="1200" dirty="0" err="1" smtClean="0">
                <a:solidFill>
                  <a:schemeClr val="tx1"/>
                </a:solidFill>
                <a:latin typeface="+mn-lt"/>
                <a:ea typeface="+mn-ea"/>
                <a:cs typeface="+mn-cs"/>
              </a:rPr>
              <a:t>dihíbridos</a:t>
            </a:r>
            <a:r>
              <a:rPr lang="es-ES" sz="1200" kern="1200" dirty="0" smtClean="0">
                <a:solidFill>
                  <a:schemeClr val="tx1"/>
                </a:solidFill>
                <a:latin typeface="+mn-lt"/>
                <a:ea typeface="+mn-ea"/>
                <a:cs typeface="+mn-cs"/>
              </a:rPr>
              <a:t> de superficie lisa y color amarillo representados por el genotipo </a:t>
            </a:r>
            <a:r>
              <a:rPr lang="es-ES" sz="1200" b="1" kern="1200" dirty="0" err="1" smtClean="0">
                <a:solidFill>
                  <a:schemeClr val="tx1"/>
                </a:solidFill>
                <a:latin typeface="+mn-lt"/>
                <a:ea typeface="+mn-ea"/>
                <a:cs typeface="+mn-cs"/>
              </a:rPr>
              <a:t>AbBb</a:t>
            </a:r>
            <a:r>
              <a:rPr lang="es-ES" sz="1200" kern="1200" dirty="0" smtClean="0">
                <a:solidFill>
                  <a:schemeClr val="tx1"/>
                </a:solidFill>
                <a:latin typeface="+mn-lt"/>
                <a:ea typeface="+mn-ea"/>
                <a:cs typeface="+mn-cs"/>
              </a:rPr>
              <a:t>. Los gametos durante la meiosis de la autofecundación de los </a:t>
            </a:r>
            <a:r>
              <a:rPr lang="es-ES" sz="1200" kern="1200" dirty="0" err="1" smtClean="0">
                <a:solidFill>
                  <a:schemeClr val="tx1"/>
                </a:solidFill>
                <a:latin typeface="+mn-lt"/>
                <a:ea typeface="+mn-ea"/>
                <a:cs typeface="+mn-cs"/>
              </a:rPr>
              <a:t>dihíbridos</a:t>
            </a:r>
            <a:r>
              <a:rPr lang="es-ES" sz="1200" kern="1200" dirty="0" smtClean="0">
                <a:solidFill>
                  <a:schemeClr val="tx1"/>
                </a:solidFill>
                <a:latin typeface="+mn-lt"/>
                <a:ea typeface="+mn-ea"/>
                <a:cs typeface="+mn-cs"/>
              </a:rPr>
              <a:t> de F1 serán: gametos con los alelos AB, Ab, </a:t>
            </a:r>
            <a:r>
              <a:rPr lang="es-ES" sz="1200" kern="1200" dirty="0" err="1" smtClean="0">
                <a:solidFill>
                  <a:schemeClr val="tx1"/>
                </a:solidFill>
                <a:latin typeface="+mn-lt"/>
                <a:ea typeface="+mn-ea"/>
                <a:cs typeface="+mn-cs"/>
              </a:rPr>
              <a:t>aB</a:t>
            </a:r>
            <a:r>
              <a:rPr lang="es-ES" sz="1200" kern="1200" dirty="0" smtClean="0">
                <a:solidFill>
                  <a:schemeClr val="tx1"/>
                </a:solidFill>
                <a:latin typeface="+mn-lt"/>
                <a:ea typeface="+mn-ea"/>
                <a:cs typeface="+mn-cs"/>
              </a:rPr>
              <a:t>, ab. </a:t>
            </a:r>
          </a:p>
          <a:p>
            <a:r>
              <a:rPr lang="es-ES" sz="1200" kern="1200" dirty="0" smtClean="0">
                <a:solidFill>
                  <a:schemeClr val="tx1"/>
                </a:solidFill>
                <a:latin typeface="+mn-lt"/>
                <a:ea typeface="+mn-ea"/>
                <a:cs typeface="+mn-cs"/>
              </a:rPr>
              <a:t> </a:t>
            </a:r>
          </a:p>
        </p:txBody>
      </p:sp>
      <p:sp>
        <p:nvSpPr>
          <p:cNvPr id="4" name="3 Marcador de número de diapositiva"/>
          <p:cNvSpPr>
            <a:spLocks noGrp="1"/>
          </p:cNvSpPr>
          <p:nvPr>
            <p:ph type="sldNum" sz="quarter" idx="10"/>
          </p:nvPr>
        </p:nvSpPr>
        <p:spPr/>
        <p:txBody>
          <a:bodyPr/>
          <a:lstStyle/>
          <a:p>
            <a:fld id="{6D5BF823-0520-484F-920C-F2A25B17DE1C}" type="slidenum">
              <a:rPr lang="es-ES" smtClean="0"/>
              <a:pPr/>
              <a:t>2</a:t>
            </a:fld>
            <a:endParaRPr lang="es-E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El ligamiento</a:t>
            </a:r>
            <a:r>
              <a:rPr lang="es-ES" baseline="0" dirty="0" smtClean="0"/>
              <a:t> puede clasificarse en dependencia de a que distancia estén separados los genes:</a:t>
            </a:r>
          </a:p>
          <a:p>
            <a:pPr>
              <a:buFont typeface="Arial" pitchFamily="34" charset="0"/>
              <a:buChar char="•"/>
            </a:pPr>
            <a:r>
              <a:rPr lang="es-ES" baseline="0" dirty="0" smtClean="0"/>
              <a:t>Ligamiento incompleto</a:t>
            </a:r>
          </a:p>
          <a:p>
            <a:pPr>
              <a:buFont typeface="Arial" pitchFamily="34" charset="0"/>
              <a:buChar char="•"/>
            </a:pPr>
            <a:r>
              <a:rPr lang="es-ES" baseline="0" dirty="0" smtClean="0"/>
              <a:t>Ligamiento completo</a:t>
            </a:r>
            <a:endParaRPr lang="es-ES" dirty="0"/>
          </a:p>
        </p:txBody>
      </p:sp>
      <p:sp>
        <p:nvSpPr>
          <p:cNvPr id="4" name="3 Marcador de número de diapositiva"/>
          <p:cNvSpPr>
            <a:spLocks noGrp="1"/>
          </p:cNvSpPr>
          <p:nvPr>
            <p:ph type="sldNum" sz="quarter" idx="10"/>
          </p:nvPr>
        </p:nvSpPr>
        <p:spPr/>
        <p:txBody>
          <a:bodyPr/>
          <a:lstStyle/>
          <a:p>
            <a:fld id="{0A2A583F-A708-44C0-A1D2-8E0DD35F3446}" type="slidenum">
              <a:rPr lang="es-ES" smtClean="0"/>
              <a:pPr/>
              <a:t>21</a:t>
            </a:fld>
            <a:endParaRPr lang="es-E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b="1" i="1" baseline="0" dirty="0" smtClean="0"/>
              <a:t>Para determinar si los genes están en acoplamiento o repulsión hay que hacer un  </a:t>
            </a:r>
            <a:r>
              <a:rPr lang="es-ES" b="1" i="1" baseline="0" dirty="0" err="1" smtClean="0"/>
              <a:t>retrocruce</a:t>
            </a:r>
            <a:r>
              <a:rPr lang="es-ES" b="1" i="1" baseline="0" dirty="0" smtClean="0"/>
              <a:t> o cruce prueba.</a:t>
            </a:r>
            <a:endParaRPr lang="es-ES" dirty="0" smtClean="0"/>
          </a:p>
          <a:p>
            <a:pPr algn="just"/>
            <a:endParaRPr lang="es-ES" dirty="0" smtClean="0"/>
          </a:p>
          <a:p>
            <a:pPr algn="just"/>
            <a:endParaRPr lang="es-ES" dirty="0" smtClean="0"/>
          </a:p>
          <a:p>
            <a:pPr algn="just"/>
            <a:r>
              <a:rPr lang="es-ES" dirty="0" smtClean="0"/>
              <a:t>Es</a:t>
            </a:r>
            <a:r>
              <a:rPr lang="es-ES" baseline="0" dirty="0" smtClean="0"/>
              <a:t> el mismo </a:t>
            </a:r>
            <a:r>
              <a:rPr lang="es-ES" baseline="0" dirty="0" err="1" smtClean="0"/>
              <a:t>retrocruce</a:t>
            </a:r>
            <a:r>
              <a:rPr lang="es-ES" baseline="0" dirty="0" smtClean="0"/>
              <a:t> del ejemplo anterior donde los genes que expresan los fenotipos dominantes están en el mismo cromosoma, es decir están en acoplamiento.</a:t>
            </a:r>
          </a:p>
          <a:p>
            <a:pPr algn="just"/>
            <a:r>
              <a:rPr lang="es-ES" b="1" i="1" baseline="0" dirty="0" smtClean="0"/>
              <a:t>Por tanto, si el ligamiento entre dos </a:t>
            </a:r>
            <a:r>
              <a:rPr lang="es-ES" b="1" i="1" baseline="0" dirty="0" err="1" smtClean="0"/>
              <a:t>loci</a:t>
            </a:r>
            <a:r>
              <a:rPr lang="es-ES" b="1" i="1" baseline="0" dirty="0" smtClean="0"/>
              <a:t> es completo y el parental doble heterocigótico tiene los genes que expresan los caracteres dominantes  en acoplamiento, el parental </a:t>
            </a:r>
            <a:r>
              <a:rPr lang="es-ES" b="1" i="1" baseline="0" dirty="0" err="1" smtClean="0"/>
              <a:t>dihíbrido</a:t>
            </a:r>
            <a:r>
              <a:rPr lang="es-ES" b="1" i="1" baseline="0" dirty="0" smtClean="0"/>
              <a:t> formará dos tipos de gametos y se obtendrán en los descendientes dos tipos de fenotipos igual a los progenitores  (50%  igual a cada uno de los mismos).</a:t>
            </a:r>
            <a:endParaRPr lang="es-ES" b="1" i="1" dirty="0"/>
          </a:p>
        </p:txBody>
      </p:sp>
      <p:sp>
        <p:nvSpPr>
          <p:cNvPr id="4" name="3 Marcador de número de diapositiva"/>
          <p:cNvSpPr>
            <a:spLocks noGrp="1"/>
          </p:cNvSpPr>
          <p:nvPr>
            <p:ph type="sldNum" sz="quarter" idx="10"/>
          </p:nvPr>
        </p:nvSpPr>
        <p:spPr/>
        <p:txBody>
          <a:bodyPr/>
          <a:lstStyle/>
          <a:p>
            <a:fld id="{0A2A583F-A708-44C0-A1D2-8E0DD35F3446}" type="slidenum">
              <a:rPr lang="es-ES" smtClean="0"/>
              <a:pPr/>
              <a:t>22</a:t>
            </a:fld>
            <a:endParaRPr lang="es-E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lgn="just"/>
            <a:r>
              <a:rPr lang="es-ES" dirty="0" smtClean="0"/>
              <a:t>En este caso los genes que</a:t>
            </a:r>
            <a:r>
              <a:rPr lang="es-ES" baseline="0" dirty="0" smtClean="0"/>
              <a:t> expresan el fenotipo dominante se encuentran en repulsión (repulsión).</a:t>
            </a:r>
          </a:p>
          <a:p>
            <a:pPr algn="just"/>
            <a:r>
              <a:rPr lang="es-ES" b="1" i="1" baseline="0" dirty="0" smtClean="0"/>
              <a:t>Por tanto, si el ligamiento entre dos </a:t>
            </a:r>
            <a:r>
              <a:rPr lang="es-ES" b="1" i="1" baseline="0" dirty="0" err="1" smtClean="0"/>
              <a:t>loci</a:t>
            </a:r>
            <a:r>
              <a:rPr lang="es-ES" b="1" i="1" baseline="0" dirty="0" smtClean="0"/>
              <a:t> es completo y el parental doble heterocigótico tiene los genes que expresan los caracteres dominantes  en repulsión, el parental </a:t>
            </a:r>
            <a:r>
              <a:rPr lang="es-ES" b="1" i="1" baseline="0" dirty="0" err="1" smtClean="0"/>
              <a:t>dihíbrido</a:t>
            </a:r>
            <a:r>
              <a:rPr lang="es-ES" b="1" i="1" baseline="0" dirty="0" smtClean="0"/>
              <a:t> formará dos tipos de gametos y la descendencia expresa los alelos dominantes por separado,  por lo que  se obtendrán en los descendientes dos tipos de fenotipos diferentes a los parentales.</a:t>
            </a:r>
          </a:p>
          <a:p>
            <a:pPr algn="just"/>
            <a:endParaRPr lang="es-ES" b="1" i="1" baseline="0" dirty="0" smtClean="0"/>
          </a:p>
          <a:p>
            <a:pPr algn="just"/>
            <a:r>
              <a:rPr lang="es-ES" b="1" i="1" baseline="0" dirty="0" smtClean="0"/>
              <a:t>Resumiendo: </a:t>
            </a:r>
            <a:r>
              <a:rPr lang="es-ES" b="0" i="0" baseline="0" dirty="0" smtClean="0"/>
              <a:t>los descendientes son diferentes de acuerdo a los genotipos y la fase en que los genes se encuentran, ya sea en acoplamiento o repulsión.</a:t>
            </a:r>
          </a:p>
          <a:p>
            <a:pPr algn="just"/>
            <a:endParaRPr lang="es-ES" b="0" i="0" dirty="0"/>
          </a:p>
        </p:txBody>
      </p:sp>
      <p:sp>
        <p:nvSpPr>
          <p:cNvPr id="4" name="3 Marcador de número de diapositiva"/>
          <p:cNvSpPr>
            <a:spLocks noGrp="1"/>
          </p:cNvSpPr>
          <p:nvPr>
            <p:ph type="sldNum" sz="quarter" idx="10"/>
          </p:nvPr>
        </p:nvSpPr>
        <p:spPr/>
        <p:txBody>
          <a:bodyPr/>
          <a:lstStyle/>
          <a:p>
            <a:fld id="{0A2A583F-A708-44C0-A1D2-8E0DD35F3446}" type="slidenum">
              <a:rPr lang="es-ES" smtClean="0"/>
              <a:pPr/>
              <a:t>23</a:t>
            </a:fld>
            <a:endParaRPr lang="es-E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lgn="just"/>
            <a:r>
              <a:rPr lang="es-ES" dirty="0" smtClean="0"/>
              <a:t>La nomenclatura</a:t>
            </a:r>
            <a:r>
              <a:rPr lang="es-ES" baseline="0" dirty="0" smtClean="0"/>
              <a:t> para expresar que dos genes están ligados es diferente a lo  que se ha visto hasta ahora con caracteres mendelianos. Los genotipos en este caso se expresan con un raya en el medio. En el numerador se colocan los genes que están en un cromosoma y en el denominador los genes que están en el otro cromosoma.</a:t>
            </a:r>
          </a:p>
          <a:p>
            <a:r>
              <a:rPr lang="es-ES" baseline="0" dirty="0" smtClean="0"/>
              <a:t>Se muestran todas las posibles combinaciones.</a:t>
            </a:r>
            <a:endParaRPr lang="es-ES" dirty="0"/>
          </a:p>
        </p:txBody>
      </p:sp>
      <p:sp>
        <p:nvSpPr>
          <p:cNvPr id="4" name="3 Marcador de número de diapositiva"/>
          <p:cNvSpPr>
            <a:spLocks noGrp="1"/>
          </p:cNvSpPr>
          <p:nvPr>
            <p:ph type="sldNum" sz="quarter" idx="10"/>
          </p:nvPr>
        </p:nvSpPr>
        <p:spPr/>
        <p:txBody>
          <a:bodyPr/>
          <a:lstStyle/>
          <a:p>
            <a:fld id="{0A2A583F-A708-44C0-A1D2-8E0DD35F3446}" type="slidenum">
              <a:rPr lang="es-ES" smtClean="0"/>
              <a:pPr/>
              <a:t>25</a:t>
            </a:fld>
            <a:endParaRPr lang="es-E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0A2A583F-A708-44C0-A1D2-8E0DD35F3446}" type="slidenum">
              <a:rPr lang="es-ES" smtClean="0"/>
              <a:pPr/>
              <a:t>26</a:t>
            </a:fld>
            <a:endParaRPr lang="es-ES"/>
          </a:p>
        </p:txBody>
      </p:sp>
    </p:spTree>
    <p:extLst>
      <p:ext uri="{BB962C8B-B14F-4D97-AF65-F5344CB8AC3E}">
        <p14:creationId xmlns:p14="http://schemas.microsoft.com/office/powerpoint/2010/main" xmlns="" val="21785503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lgn="just"/>
            <a:r>
              <a:rPr lang="es-ES" dirty="0" smtClean="0"/>
              <a:t>Experimento</a:t>
            </a:r>
            <a:r>
              <a:rPr lang="es-ES" baseline="0" dirty="0" smtClean="0"/>
              <a:t> en el cual se cruzan dos líneas puras de ratones, y se analizan dos caracteres, color del pelo y forma del pelo.</a:t>
            </a:r>
          </a:p>
          <a:p>
            <a:pPr algn="just"/>
            <a:r>
              <a:rPr lang="es-ES" baseline="0" dirty="0" smtClean="0"/>
              <a:t>Se cruzan  ratones con pelo gris y liso y ratones con pelo blanco y rizo. En la F1 se obtienen ratones con pelo gris y liso, por lo que estos son los fenotipos dominantes.</a:t>
            </a:r>
            <a:endParaRPr lang="es-ES" dirty="0"/>
          </a:p>
        </p:txBody>
      </p:sp>
      <p:sp>
        <p:nvSpPr>
          <p:cNvPr id="4" name="3 Marcador de número de diapositiva"/>
          <p:cNvSpPr>
            <a:spLocks noGrp="1"/>
          </p:cNvSpPr>
          <p:nvPr>
            <p:ph type="sldNum" sz="quarter" idx="10"/>
          </p:nvPr>
        </p:nvSpPr>
        <p:spPr/>
        <p:txBody>
          <a:bodyPr/>
          <a:lstStyle/>
          <a:p>
            <a:fld id="{0A2A583F-A708-44C0-A1D2-8E0DD35F3446}" type="slidenum">
              <a:rPr lang="es-ES" smtClean="0"/>
              <a:pPr/>
              <a:t>27</a:t>
            </a:fld>
            <a:endParaRPr lang="es-E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lgn="just"/>
            <a:r>
              <a:rPr lang="es-ES" dirty="0" smtClean="0"/>
              <a:t>El resultado esperado de este </a:t>
            </a:r>
            <a:r>
              <a:rPr lang="es-ES" dirty="0" err="1" smtClean="0"/>
              <a:t>retrocruce</a:t>
            </a:r>
            <a:r>
              <a:rPr lang="es-ES" baseline="0" dirty="0" smtClean="0"/>
              <a:t> es, que si esos dos genes están en cromosomas independientes, que se obtenga un 25% para cada combinación fenotípica, es decir, 25% de ratones con pelo gris y liso, 25% con pelo blanco y rizo, 25% con pelo gris y rizo y 25% con pelo blanco y liso.</a:t>
            </a:r>
          </a:p>
          <a:p>
            <a:pPr algn="just"/>
            <a:r>
              <a:rPr lang="es-ES" b="1" i="1" baseline="0" dirty="0" smtClean="0"/>
              <a:t>Pero lo observado es un 40% de ratones es con pelo gris y liso, 40% con pelo blanco y rizo, un 10% con pelo gris y rizo y un 10% con pelaje blanco y liso.</a:t>
            </a:r>
          </a:p>
          <a:p>
            <a:pPr algn="just"/>
            <a:r>
              <a:rPr lang="es-ES" b="0" i="0" baseline="0" dirty="0" smtClean="0"/>
              <a:t>Están las cuatro combinaciones pero no con el porcentaje que esperábamos.</a:t>
            </a:r>
            <a:endParaRPr lang="es-ES" b="0" i="0" dirty="0"/>
          </a:p>
        </p:txBody>
      </p:sp>
      <p:sp>
        <p:nvSpPr>
          <p:cNvPr id="4" name="3 Marcador de número de diapositiva"/>
          <p:cNvSpPr>
            <a:spLocks noGrp="1"/>
          </p:cNvSpPr>
          <p:nvPr>
            <p:ph type="sldNum" sz="quarter" idx="10"/>
          </p:nvPr>
        </p:nvSpPr>
        <p:spPr/>
        <p:txBody>
          <a:bodyPr/>
          <a:lstStyle/>
          <a:p>
            <a:fld id="{0A2A583F-A708-44C0-A1D2-8E0DD35F3446}" type="slidenum">
              <a:rPr lang="es-ES" smtClean="0"/>
              <a:pPr/>
              <a:t>28</a:t>
            </a:fld>
            <a:endParaRPr lang="es-E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lgn="just"/>
            <a:r>
              <a:rPr lang="es-ES" b="1" i="1" dirty="0" smtClean="0"/>
              <a:t>¿Qué ocurre a nivel molecular que explica lo anterior? </a:t>
            </a:r>
            <a:r>
              <a:rPr lang="es-ES" dirty="0" smtClean="0"/>
              <a:t>En las líneas</a:t>
            </a:r>
            <a:r>
              <a:rPr lang="es-ES" baseline="0" dirty="0" smtClean="0"/>
              <a:t> puras los ratones son doble homocigóticos para los genes que expresan los fenotipos dominantes en el caso del primer parental y doble homocigóticos recesivos en el caso del segundo parental para los genes que expresan los fenotipos recesivos. Los cromosomas de ambos parentales serán separados en sus gametos. La F1 es genotípicamente heterocigótica para los genes del locus G como los genes del locus L. Sin embargo, ambos genes están en el mismo cromosoma.</a:t>
            </a:r>
            <a:endParaRPr lang="es-ES" dirty="0"/>
          </a:p>
        </p:txBody>
      </p:sp>
      <p:sp>
        <p:nvSpPr>
          <p:cNvPr id="4" name="3 Marcador de número de diapositiva"/>
          <p:cNvSpPr>
            <a:spLocks noGrp="1"/>
          </p:cNvSpPr>
          <p:nvPr>
            <p:ph type="sldNum" sz="quarter" idx="10"/>
          </p:nvPr>
        </p:nvSpPr>
        <p:spPr/>
        <p:txBody>
          <a:bodyPr/>
          <a:lstStyle/>
          <a:p>
            <a:fld id="{0A2A583F-A708-44C0-A1D2-8E0DD35F3446}" type="slidenum">
              <a:rPr lang="es-ES" smtClean="0"/>
              <a:pPr/>
              <a:t>29</a:t>
            </a:fld>
            <a:endParaRPr lang="es-E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lgn="just"/>
            <a:r>
              <a:rPr lang="es-ES" dirty="0" smtClean="0"/>
              <a:t>En la profase de la meiosis</a:t>
            </a:r>
            <a:r>
              <a:rPr lang="es-ES" baseline="0" dirty="0" smtClean="0"/>
              <a:t> I los cromosomas homólogos hacen contacto y se produce un intercambio de material genético entre </a:t>
            </a:r>
            <a:r>
              <a:rPr lang="es-ES" baseline="0" dirty="0" err="1" smtClean="0"/>
              <a:t>cromátidas</a:t>
            </a:r>
            <a:r>
              <a:rPr lang="es-ES" baseline="0" dirty="0" smtClean="0"/>
              <a:t> no hermanas, se forman los quiasmas. Por tanto, se producen diferentes combinaciones entre las </a:t>
            </a:r>
            <a:r>
              <a:rPr lang="es-ES" baseline="0" dirty="0" err="1" smtClean="0"/>
              <a:t>cromátidas</a:t>
            </a:r>
            <a:r>
              <a:rPr lang="es-ES" baseline="0" dirty="0" smtClean="0"/>
              <a:t>. </a:t>
            </a:r>
            <a:r>
              <a:rPr lang="es-ES" b="1" i="1" baseline="0" dirty="0" smtClean="0"/>
              <a:t>A estas </a:t>
            </a:r>
            <a:r>
              <a:rPr lang="es-ES" b="1" i="1" baseline="0" dirty="0" err="1" smtClean="0"/>
              <a:t>cromátidas</a:t>
            </a:r>
            <a:r>
              <a:rPr lang="es-ES" b="1" i="1" baseline="0" dirty="0" smtClean="0"/>
              <a:t> se denominan recombinantes. </a:t>
            </a:r>
            <a:endParaRPr lang="es-ES" b="1" i="1" dirty="0"/>
          </a:p>
        </p:txBody>
      </p:sp>
      <p:sp>
        <p:nvSpPr>
          <p:cNvPr id="4" name="3 Marcador de número de diapositiva"/>
          <p:cNvSpPr>
            <a:spLocks noGrp="1"/>
          </p:cNvSpPr>
          <p:nvPr>
            <p:ph type="sldNum" sz="quarter" idx="10"/>
          </p:nvPr>
        </p:nvSpPr>
        <p:spPr/>
        <p:txBody>
          <a:bodyPr/>
          <a:lstStyle/>
          <a:p>
            <a:fld id="{0A2A583F-A708-44C0-A1D2-8E0DD35F3446}" type="slidenum">
              <a:rPr lang="es-ES" smtClean="0"/>
              <a:pPr/>
              <a:t>30</a:t>
            </a:fld>
            <a:endParaRPr lang="es-E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lgn="just"/>
            <a:endParaRPr lang="es-ES"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es-ES" b="1" i="1" baseline="0" dirty="0" smtClean="0"/>
              <a:t>Para determinar si los genes están en acoplamiento o repulsión hay que hacer un  </a:t>
            </a:r>
            <a:r>
              <a:rPr lang="es-ES" b="1" i="1" baseline="0" dirty="0" err="1" smtClean="0"/>
              <a:t>retrocruce</a:t>
            </a:r>
            <a:r>
              <a:rPr lang="es-ES" b="1" i="1" baseline="0" dirty="0" smtClean="0"/>
              <a:t> o cruce prueba.</a:t>
            </a:r>
            <a:endParaRPr lang="es-ES" dirty="0" smtClean="0"/>
          </a:p>
          <a:p>
            <a:pPr algn="just"/>
            <a:endParaRPr lang="es-ES" dirty="0" smtClean="0"/>
          </a:p>
          <a:p>
            <a:pPr algn="just"/>
            <a:endParaRPr lang="es-ES" dirty="0" smtClean="0"/>
          </a:p>
          <a:p>
            <a:pPr algn="just"/>
            <a:r>
              <a:rPr lang="es-ES" dirty="0" smtClean="0"/>
              <a:t>Se realiza  el </a:t>
            </a:r>
            <a:r>
              <a:rPr lang="es-ES" dirty="0" err="1" smtClean="0"/>
              <a:t>retrocruce</a:t>
            </a:r>
            <a:r>
              <a:rPr lang="es-ES" dirty="0" smtClean="0"/>
              <a:t> entre el doble heterocigótico obtenido en la F2, el cual</a:t>
            </a:r>
            <a:r>
              <a:rPr lang="es-ES" baseline="0" dirty="0" smtClean="0"/>
              <a:t> los genes se encuentran en fase de acoplamiento,</a:t>
            </a:r>
            <a:r>
              <a:rPr lang="es-ES" dirty="0" smtClean="0"/>
              <a:t> con el doble homocigótico recesivo para estos caracteres. </a:t>
            </a:r>
            <a:endParaRPr lang="es-ES" dirty="0"/>
          </a:p>
        </p:txBody>
      </p:sp>
      <p:sp>
        <p:nvSpPr>
          <p:cNvPr id="4" name="3 Marcador de número de diapositiva"/>
          <p:cNvSpPr>
            <a:spLocks noGrp="1"/>
          </p:cNvSpPr>
          <p:nvPr>
            <p:ph type="sldNum" sz="quarter" idx="10"/>
          </p:nvPr>
        </p:nvSpPr>
        <p:spPr/>
        <p:txBody>
          <a:bodyPr/>
          <a:lstStyle/>
          <a:p>
            <a:fld id="{0A2A583F-A708-44C0-A1D2-8E0DD35F3446}" type="slidenum">
              <a:rPr lang="es-ES" smtClean="0"/>
              <a:pPr/>
              <a:t>31</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lgn="just"/>
            <a:r>
              <a:rPr lang="es-ES" sz="1200" kern="1200" dirty="0" smtClean="0">
                <a:solidFill>
                  <a:schemeClr val="tx1"/>
                </a:solidFill>
                <a:latin typeface="+mn-lt"/>
                <a:ea typeface="+mn-ea"/>
                <a:cs typeface="+mn-cs"/>
              </a:rPr>
              <a:t>Esta originó una 2ª generación filial (</a:t>
            </a:r>
            <a:r>
              <a:rPr lang="es-ES" sz="1200" b="1" kern="1200" dirty="0" smtClean="0">
                <a:solidFill>
                  <a:schemeClr val="tx1"/>
                </a:solidFill>
                <a:latin typeface="+mn-lt"/>
                <a:ea typeface="+mn-ea"/>
                <a:cs typeface="+mn-cs"/>
              </a:rPr>
              <a:t>F</a:t>
            </a:r>
            <a:r>
              <a:rPr lang="es-ES" sz="1200" b="1" kern="1200" baseline="-25000" dirty="0" smtClean="0">
                <a:solidFill>
                  <a:schemeClr val="tx1"/>
                </a:solidFill>
                <a:latin typeface="+mn-lt"/>
                <a:ea typeface="+mn-ea"/>
                <a:cs typeface="+mn-cs"/>
              </a:rPr>
              <a:t>2</a:t>
            </a:r>
            <a:r>
              <a:rPr lang="es-ES" sz="1200" kern="1200" dirty="0" smtClean="0">
                <a:solidFill>
                  <a:schemeClr val="tx1"/>
                </a:solidFill>
                <a:latin typeface="+mn-lt"/>
                <a:ea typeface="+mn-ea"/>
                <a:cs typeface="+mn-cs"/>
              </a:rPr>
              <a:t>) con 16 posibilidades de las cuales 9 fueron amarillas y lisas, 3 amarillas y rugosas, 3 verdes y lisas y 1 verdes y rugosas. Estos resultados se muestran en el cuadro de </a:t>
            </a:r>
            <a:r>
              <a:rPr lang="es-ES" sz="1200" kern="1200" dirty="0" err="1" smtClean="0">
                <a:solidFill>
                  <a:schemeClr val="tx1"/>
                </a:solidFill>
                <a:latin typeface="+mn-lt"/>
                <a:ea typeface="+mn-ea"/>
                <a:cs typeface="+mn-cs"/>
              </a:rPr>
              <a:t>Punnett</a:t>
            </a:r>
            <a:r>
              <a:rPr lang="es-ES" sz="1200" kern="1200" dirty="0" smtClean="0">
                <a:solidFill>
                  <a:schemeClr val="tx1"/>
                </a:solidFill>
                <a:latin typeface="+mn-lt"/>
                <a:ea typeface="+mn-ea"/>
                <a:cs typeface="+mn-cs"/>
              </a:rPr>
              <a:t>.</a:t>
            </a:r>
            <a:endParaRPr lang="es-ES" dirty="0"/>
          </a:p>
        </p:txBody>
      </p:sp>
      <p:sp>
        <p:nvSpPr>
          <p:cNvPr id="4" name="3 Marcador de número de diapositiva"/>
          <p:cNvSpPr>
            <a:spLocks noGrp="1"/>
          </p:cNvSpPr>
          <p:nvPr>
            <p:ph type="sldNum" sz="quarter" idx="10"/>
          </p:nvPr>
        </p:nvSpPr>
        <p:spPr/>
        <p:txBody>
          <a:bodyPr/>
          <a:lstStyle/>
          <a:p>
            <a:fld id="{6D5BF823-0520-484F-920C-F2A25B17DE1C}" type="slidenum">
              <a:rPr lang="es-ES" smtClean="0"/>
              <a:pPr/>
              <a:t>3</a:t>
            </a:fld>
            <a:endParaRPr lang="es-E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lgn="just"/>
            <a:r>
              <a:rPr lang="es-ES" dirty="0" smtClean="0"/>
              <a:t>En la profase de</a:t>
            </a:r>
            <a:r>
              <a:rPr lang="es-ES" baseline="0" dirty="0" smtClean="0"/>
              <a:t> la meiosis I en el ratón con pelo blanco rizo que genotípicamente es doble homocigótico. se produce el intercambio de material genético que dará origen a los gametos de ese progenitor. En este caso como es doble homocigótico recesivo ocurre el entrecruzamiento pero no se ve porque todas las </a:t>
            </a:r>
            <a:r>
              <a:rPr lang="es-ES" baseline="0" dirty="0" err="1" smtClean="0"/>
              <a:t>cromátidas</a:t>
            </a:r>
            <a:r>
              <a:rPr lang="es-ES" baseline="0" dirty="0" smtClean="0"/>
              <a:t> se  quedan iguales.</a:t>
            </a:r>
            <a:endParaRPr lang="es-ES" dirty="0"/>
          </a:p>
        </p:txBody>
      </p:sp>
      <p:sp>
        <p:nvSpPr>
          <p:cNvPr id="4" name="3 Marcador de número de diapositiva"/>
          <p:cNvSpPr>
            <a:spLocks noGrp="1"/>
          </p:cNvSpPr>
          <p:nvPr>
            <p:ph type="sldNum" sz="quarter" idx="10"/>
          </p:nvPr>
        </p:nvSpPr>
        <p:spPr/>
        <p:txBody>
          <a:bodyPr/>
          <a:lstStyle/>
          <a:p>
            <a:fld id="{0A2A583F-A708-44C0-A1D2-8E0DD35F3446}" type="slidenum">
              <a:rPr lang="es-ES" smtClean="0"/>
              <a:pPr/>
              <a:t>32</a:t>
            </a:fld>
            <a:endParaRPr lang="es-E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dirty="0" smtClean="0"/>
              <a:t>En la profase de</a:t>
            </a:r>
            <a:r>
              <a:rPr lang="es-ES" baseline="0" dirty="0" smtClean="0"/>
              <a:t> la meiosis I en el ratón con pelo gris liso que genotípicamente es doble heterocigótico se produce el intercambio de material genético que dará origen a los gametos de ese progenitor. Con este entrecruzamiento se cambian los genes que están en una </a:t>
            </a:r>
            <a:r>
              <a:rPr lang="es-ES" baseline="0" dirty="0" err="1" smtClean="0"/>
              <a:t>cromátida</a:t>
            </a:r>
            <a:r>
              <a:rPr lang="es-ES" baseline="0" dirty="0" smtClean="0"/>
              <a:t> pero no en la otra.</a:t>
            </a:r>
          </a:p>
          <a:p>
            <a:pPr marL="0" marR="0" indent="0" algn="just" defTabSz="914400" rtl="0" eaLnBrk="1" fontAlgn="auto" latinLnBrk="0" hangingPunct="1">
              <a:lnSpc>
                <a:spcPct val="100000"/>
              </a:lnSpc>
              <a:spcBef>
                <a:spcPts val="0"/>
              </a:spcBef>
              <a:spcAft>
                <a:spcPts val="0"/>
              </a:spcAft>
              <a:buClrTx/>
              <a:buSzTx/>
              <a:buFontTx/>
              <a:buNone/>
              <a:tabLst/>
              <a:defRPr/>
            </a:pPr>
            <a:r>
              <a:rPr lang="es-ES" baseline="0" dirty="0" smtClean="0"/>
              <a:t>Si los genes ligados se encuentran lo suficientemente separados, en la profase de la meiosis I podrá producirse entrecruzamiento entre ellos, lo que dará lugar a que se produzcan 4 tipos de gametos, mientras que en otra célula no se producirá, y solo se formarán dos tipos de gametos.</a:t>
            </a:r>
            <a:endParaRPr lang="es-ES" dirty="0" smtClean="0"/>
          </a:p>
          <a:p>
            <a:pPr marL="0" marR="0" indent="0" algn="just" defTabSz="914400" rtl="0" eaLnBrk="1" fontAlgn="auto" latinLnBrk="0" hangingPunct="1">
              <a:lnSpc>
                <a:spcPct val="100000"/>
              </a:lnSpc>
              <a:spcBef>
                <a:spcPts val="0"/>
              </a:spcBef>
              <a:spcAft>
                <a:spcPts val="0"/>
              </a:spcAft>
              <a:buClrTx/>
              <a:buSzTx/>
              <a:buFontTx/>
              <a:buNone/>
              <a:tabLst/>
              <a:defRPr/>
            </a:pPr>
            <a:endParaRPr lang="es-ES" baseline="0"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es-ES" baseline="0" dirty="0" smtClean="0"/>
              <a:t>En este caso, se obtuvieron  4 </a:t>
            </a:r>
            <a:r>
              <a:rPr lang="es-ES" baseline="0" dirty="0" err="1" smtClean="0"/>
              <a:t>cromátidas</a:t>
            </a:r>
            <a:r>
              <a:rPr lang="es-ES" baseline="0" dirty="0" smtClean="0"/>
              <a:t>, las dos del medio que </a:t>
            </a:r>
            <a:r>
              <a:rPr lang="es-ES" b="1" i="1" baseline="0" dirty="0" smtClean="0"/>
              <a:t>fueron las que se recombinaron son las que se obtienen con menor frecuencia ya que este fenómeno de entrecruzamiento es limitado </a:t>
            </a:r>
            <a:r>
              <a:rPr lang="es-ES" b="1" i="1" baseline="0" dirty="0" smtClean="0">
                <a:effectLst>
                  <a:outerShdw blurRad="38100" dist="38100" dir="2700000" algn="tl">
                    <a:srgbClr val="000000">
                      <a:alpha val="43137"/>
                    </a:srgbClr>
                  </a:outerShdw>
                </a:effectLst>
              </a:rPr>
              <a:t>y está relacionado con la distancia que hay entre los </a:t>
            </a:r>
            <a:r>
              <a:rPr lang="es-ES" b="1" i="1" baseline="0" dirty="0" err="1" smtClean="0">
                <a:effectLst>
                  <a:outerShdw blurRad="38100" dist="38100" dir="2700000" algn="tl">
                    <a:srgbClr val="000000">
                      <a:alpha val="43137"/>
                    </a:srgbClr>
                  </a:outerShdw>
                </a:effectLst>
              </a:rPr>
              <a:t>loci</a:t>
            </a:r>
            <a:r>
              <a:rPr lang="es-ES" b="1" i="1" baseline="0" dirty="0" smtClean="0">
                <a:effectLst>
                  <a:outerShdw blurRad="38100" dist="38100" dir="2700000" algn="tl">
                    <a:srgbClr val="000000">
                      <a:alpha val="43137"/>
                    </a:srgbClr>
                  </a:outerShdw>
                </a:effectLst>
              </a:rPr>
              <a:t> G y L</a:t>
            </a:r>
            <a:r>
              <a:rPr lang="es-ES" baseline="0" dirty="0" smtClean="0"/>
              <a:t>. Mientras más distante estén más posibilidades tendrán de tener un número mayor de </a:t>
            </a:r>
            <a:r>
              <a:rPr lang="es-ES" baseline="0" dirty="0" err="1" smtClean="0"/>
              <a:t>cromátidas</a:t>
            </a:r>
            <a:r>
              <a:rPr lang="es-ES" baseline="0" dirty="0" smtClean="0"/>
              <a:t> recombinantes. Por el contrario, mientras más cerca estén menos posibilidades de recombinación. Esto explica que existiera un 10% de las ratas recombinantes en lugar de un 25%.</a:t>
            </a:r>
            <a:endParaRPr lang="es-ES" dirty="0" smtClean="0"/>
          </a:p>
          <a:p>
            <a:pPr algn="just"/>
            <a:endParaRPr lang="es-ES" dirty="0" smtClean="0"/>
          </a:p>
          <a:p>
            <a:pPr algn="just"/>
            <a:r>
              <a:rPr lang="es-ES" dirty="0" smtClean="0"/>
              <a:t>Los </a:t>
            </a:r>
            <a:r>
              <a:rPr lang="es-ES" b="1" i="1" dirty="0" smtClean="0"/>
              <a:t>gametos parentales</a:t>
            </a:r>
            <a:r>
              <a:rPr lang="es-ES" b="1" i="1" baseline="0" dirty="0" smtClean="0"/>
              <a:t> </a:t>
            </a:r>
            <a:r>
              <a:rPr lang="es-ES" baseline="0" dirty="0" smtClean="0"/>
              <a:t>son aquellos que tienen los genes ligados como en  los progenitores, los </a:t>
            </a:r>
            <a:r>
              <a:rPr lang="es-ES" b="1" i="1" baseline="0" dirty="0" smtClean="0"/>
              <a:t>gametos recombinantes  </a:t>
            </a:r>
            <a:r>
              <a:rPr lang="es-ES" baseline="0" dirty="0" smtClean="0"/>
              <a:t>son los que son producidos por recombinación.</a:t>
            </a:r>
          </a:p>
          <a:p>
            <a:pPr algn="just"/>
            <a:endParaRPr lang="es-ES" baseline="0" dirty="0" smtClean="0"/>
          </a:p>
          <a:p>
            <a:pPr algn="just"/>
            <a:endParaRPr lang="es-ES" baseline="0" dirty="0" smtClean="0"/>
          </a:p>
        </p:txBody>
      </p:sp>
      <p:sp>
        <p:nvSpPr>
          <p:cNvPr id="4" name="3 Marcador de número de diapositiva"/>
          <p:cNvSpPr>
            <a:spLocks noGrp="1"/>
          </p:cNvSpPr>
          <p:nvPr>
            <p:ph type="sldNum" sz="quarter" idx="10"/>
          </p:nvPr>
        </p:nvSpPr>
        <p:spPr/>
        <p:txBody>
          <a:bodyPr/>
          <a:lstStyle/>
          <a:p>
            <a:fld id="{0A2A583F-A708-44C0-A1D2-8E0DD35F3446}" type="slidenum">
              <a:rPr lang="es-ES" smtClean="0"/>
              <a:pPr/>
              <a:t>33</a:t>
            </a:fld>
            <a:endParaRPr lang="es-E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Cuando se fecundan los gametos se obtiene la descendencia de la diapositiva.</a:t>
            </a:r>
          </a:p>
          <a:p>
            <a:endParaRPr lang="es-ES"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es-ES" b="1" i="1" baseline="0" dirty="0" smtClean="0">
                <a:effectLst>
                  <a:outerShdw blurRad="38100" dist="38100" dir="2700000" algn="tl">
                    <a:srgbClr val="000000">
                      <a:alpha val="43137"/>
                    </a:srgbClr>
                  </a:outerShdw>
                </a:effectLst>
              </a:rPr>
              <a:t>Cuando los genes del parental con los fenotipos dominantes bajo estudio, se encuentran en acoplamiento, los descendientes no recombinantes reproducen los fenotipos paternos en mayor proporción.</a:t>
            </a:r>
            <a:endParaRPr lang="es-ES" b="1" i="1" dirty="0" smtClean="0">
              <a:effectLst>
                <a:outerShdw blurRad="38100" dist="38100" dir="2700000" algn="tl">
                  <a:srgbClr val="000000">
                    <a:alpha val="43137"/>
                  </a:srgbClr>
                </a:outerShdw>
              </a:effectLst>
            </a:endParaRPr>
          </a:p>
          <a:p>
            <a:pPr algn="just"/>
            <a:endParaRPr lang="es-ES" dirty="0"/>
          </a:p>
        </p:txBody>
      </p:sp>
      <p:sp>
        <p:nvSpPr>
          <p:cNvPr id="4" name="3 Marcador de número de diapositiva"/>
          <p:cNvSpPr>
            <a:spLocks noGrp="1"/>
          </p:cNvSpPr>
          <p:nvPr>
            <p:ph type="sldNum" sz="quarter" idx="10"/>
          </p:nvPr>
        </p:nvSpPr>
        <p:spPr/>
        <p:txBody>
          <a:bodyPr/>
          <a:lstStyle/>
          <a:p>
            <a:fld id="{0A2A583F-A708-44C0-A1D2-8E0DD35F3446}" type="slidenum">
              <a:rPr lang="es-ES" smtClean="0"/>
              <a:pPr/>
              <a:t>34</a:t>
            </a:fld>
            <a:endParaRPr lang="es-E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lgn="just"/>
            <a:r>
              <a:rPr lang="es-ES" dirty="0" smtClean="0"/>
              <a:t>En este caso</a:t>
            </a:r>
            <a:r>
              <a:rPr lang="es-ES" baseline="0" dirty="0" smtClean="0"/>
              <a:t> se realiza en </a:t>
            </a:r>
            <a:r>
              <a:rPr lang="es-ES" baseline="0" dirty="0" err="1" smtClean="0"/>
              <a:t>retrocruce</a:t>
            </a:r>
            <a:r>
              <a:rPr lang="es-ES" baseline="0" dirty="0" smtClean="0"/>
              <a:t> entre un ratón con pelo gris liso doble heterocigótico pero con los genes en fase de repulsión y un ratón con pelo banco rizo doble homocigótico. El fenotipo del animal es igual que si los genes estuviesen en fase de acoplamiento. Solamente se va a distinguir si están en fase de acoplamiento o repulsión cuando hagamos un </a:t>
            </a:r>
            <a:r>
              <a:rPr lang="es-ES" baseline="0" dirty="0" err="1" smtClean="0"/>
              <a:t>retrocruce</a:t>
            </a:r>
            <a:r>
              <a:rPr lang="es-ES" baseline="0" dirty="0" smtClean="0"/>
              <a:t> entre ellos ya que los resultados de los </a:t>
            </a:r>
            <a:r>
              <a:rPr lang="es-ES" baseline="0" dirty="0" err="1" smtClean="0"/>
              <a:t>retrocruces</a:t>
            </a:r>
            <a:r>
              <a:rPr lang="es-ES" baseline="0" dirty="0" smtClean="0"/>
              <a:t> entre ellos van a ser algo diferentes.</a:t>
            </a:r>
            <a:endParaRPr lang="es-ES" dirty="0"/>
          </a:p>
        </p:txBody>
      </p:sp>
      <p:sp>
        <p:nvSpPr>
          <p:cNvPr id="4" name="3 Marcador de número de diapositiva"/>
          <p:cNvSpPr>
            <a:spLocks noGrp="1"/>
          </p:cNvSpPr>
          <p:nvPr>
            <p:ph type="sldNum" sz="quarter" idx="10"/>
          </p:nvPr>
        </p:nvSpPr>
        <p:spPr/>
        <p:txBody>
          <a:bodyPr/>
          <a:lstStyle/>
          <a:p>
            <a:fld id="{0A2A583F-A708-44C0-A1D2-8E0DD35F3446}" type="slidenum">
              <a:rPr lang="es-ES" smtClean="0"/>
              <a:pPr/>
              <a:t>35</a:t>
            </a:fld>
            <a:endParaRPr lang="es-E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dirty="0" smtClean="0"/>
              <a:t>En la profase de</a:t>
            </a:r>
            <a:r>
              <a:rPr lang="es-ES" baseline="0" dirty="0" smtClean="0"/>
              <a:t> la meiosis I en el ratón con pelo gris liso que genotípicamente es doble heterocigótico se produce el intercambio de material genético que dará origen a los gametos de ese progenitor. Con este entrecruzamiento se cambian los genes que están en una </a:t>
            </a:r>
            <a:r>
              <a:rPr lang="es-ES" baseline="0" dirty="0" err="1" smtClean="0"/>
              <a:t>cromátida</a:t>
            </a:r>
            <a:r>
              <a:rPr lang="es-ES" baseline="0" dirty="0" smtClean="0"/>
              <a:t> pero no en la otra.</a:t>
            </a:r>
          </a:p>
          <a:p>
            <a:pPr marL="0" marR="0" indent="0" algn="just" defTabSz="914400" rtl="0" eaLnBrk="1" fontAlgn="auto" latinLnBrk="0" hangingPunct="1">
              <a:lnSpc>
                <a:spcPct val="100000"/>
              </a:lnSpc>
              <a:spcBef>
                <a:spcPts val="0"/>
              </a:spcBef>
              <a:spcAft>
                <a:spcPts val="0"/>
              </a:spcAft>
              <a:buClrTx/>
              <a:buSzTx/>
              <a:buFontTx/>
              <a:buNone/>
              <a:tabLst/>
              <a:defRPr/>
            </a:pPr>
            <a:r>
              <a:rPr lang="es-ES" baseline="0" dirty="0" smtClean="0"/>
              <a:t>Por tanto, se obtendrán 4 </a:t>
            </a:r>
            <a:r>
              <a:rPr lang="es-ES" baseline="0" dirty="0" err="1" smtClean="0"/>
              <a:t>cromátidas</a:t>
            </a:r>
            <a:r>
              <a:rPr lang="es-ES" baseline="0" dirty="0" smtClean="0"/>
              <a:t>, las dos del medio que </a:t>
            </a:r>
            <a:r>
              <a:rPr lang="es-ES" b="1" i="1" baseline="0" dirty="0" smtClean="0"/>
              <a:t>fueron las que se </a:t>
            </a:r>
            <a:r>
              <a:rPr lang="es-ES" b="1" i="1" baseline="0" dirty="0" err="1" smtClean="0"/>
              <a:t>recombinaron</a:t>
            </a:r>
            <a:r>
              <a:rPr lang="es-ES" b="1" i="1" baseline="0" dirty="0" smtClean="0"/>
              <a:t> son las que se obtienen con menor frecuencia ya que este fenómeno de entrecruzamiento es limitado </a:t>
            </a:r>
            <a:r>
              <a:rPr lang="es-ES" b="1" i="1" baseline="0" dirty="0" smtClean="0">
                <a:effectLst>
                  <a:outerShdw blurRad="38100" dist="38100" dir="2700000" algn="tl">
                    <a:srgbClr val="000000">
                      <a:alpha val="43137"/>
                    </a:srgbClr>
                  </a:outerShdw>
                </a:effectLst>
              </a:rPr>
              <a:t>y está relacionado con la distancia que hay entre los </a:t>
            </a:r>
            <a:r>
              <a:rPr lang="es-ES" b="1" i="1" baseline="0" dirty="0" err="1" smtClean="0">
                <a:effectLst>
                  <a:outerShdw blurRad="38100" dist="38100" dir="2700000" algn="tl">
                    <a:srgbClr val="000000">
                      <a:alpha val="43137"/>
                    </a:srgbClr>
                  </a:outerShdw>
                </a:effectLst>
              </a:rPr>
              <a:t>loci</a:t>
            </a:r>
            <a:r>
              <a:rPr lang="es-ES" b="1" i="1" baseline="0" dirty="0" smtClean="0">
                <a:effectLst>
                  <a:outerShdw blurRad="38100" dist="38100" dir="2700000" algn="tl">
                    <a:srgbClr val="000000">
                      <a:alpha val="43137"/>
                    </a:srgbClr>
                  </a:outerShdw>
                </a:effectLst>
              </a:rPr>
              <a:t> G y L</a:t>
            </a:r>
            <a:r>
              <a:rPr lang="es-ES" baseline="0" dirty="0" smtClean="0"/>
              <a:t>. Mientras más distante estén más posibilidades tendrán de tener un número mayor de </a:t>
            </a:r>
            <a:r>
              <a:rPr lang="es-ES" baseline="0" dirty="0" err="1" smtClean="0"/>
              <a:t>cromátidas</a:t>
            </a:r>
            <a:r>
              <a:rPr lang="es-ES" baseline="0" dirty="0" smtClean="0"/>
              <a:t> recombinantes. Por el contrario, mientras más cerca estén menos posibilidades de recombinación. </a:t>
            </a:r>
            <a:endParaRPr lang="es-ES" dirty="0" smtClean="0"/>
          </a:p>
          <a:p>
            <a:pPr algn="just"/>
            <a:r>
              <a:rPr lang="es-ES" dirty="0" smtClean="0"/>
              <a:t>Los </a:t>
            </a:r>
            <a:r>
              <a:rPr lang="es-ES" b="1" i="1" dirty="0" smtClean="0"/>
              <a:t>gametos parentales</a:t>
            </a:r>
            <a:r>
              <a:rPr lang="es-ES" b="1" i="1" baseline="0" dirty="0" smtClean="0"/>
              <a:t> </a:t>
            </a:r>
            <a:r>
              <a:rPr lang="es-ES" baseline="0" dirty="0" smtClean="0"/>
              <a:t>son aquellos que tienen los genes ligados como en  los progenitores, los </a:t>
            </a:r>
            <a:r>
              <a:rPr lang="es-ES" b="1" i="1" baseline="0" dirty="0" smtClean="0"/>
              <a:t>gametos recombinantes </a:t>
            </a:r>
            <a:r>
              <a:rPr lang="es-ES" baseline="0" dirty="0" smtClean="0"/>
              <a:t>son los que son producidos por </a:t>
            </a:r>
            <a:r>
              <a:rPr lang="es-ES" baseline="0" dirty="0" err="1" smtClean="0"/>
              <a:t>recombinanción</a:t>
            </a:r>
            <a:r>
              <a:rPr lang="es-ES" baseline="0" dirty="0" smtClean="0"/>
              <a:t>.</a:t>
            </a:r>
          </a:p>
        </p:txBody>
      </p:sp>
      <p:sp>
        <p:nvSpPr>
          <p:cNvPr id="4" name="3 Marcador de número de diapositiva"/>
          <p:cNvSpPr>
            <a:spLocks noGrp="1"/>
          </p:cNvSpPr>
          <p:nvPr>
            <p:ph type="sldNum" sz="quarter" idx="10"/>
          </p:nvPr>
        </p:nvSpPr>
        <p:spPr/>
        <p:txBody>
          <a:bodyPr/>
          <a:lstStyle/>
          <a:p>
            <a:fld id="{0A2A583F-A708-44C0-A1D2-8E0DD35F3446}" type="slidenum">
              <a:rPr lang="es-ES" smtClean="0"/>
              <a:pPr/>
              <a:t>36</a:t>
            </a:fld>
            <a:endParaRPr lang="es-E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Cuando se fecundan los gametos se obtiene la descendencia de la diapositiva.</a:t>
            </a:r>
          </a:p>
          <a:p>
            <a:pPr algn="just"/>
            <a:r>
              <a:rPr lang="es-ES" dirty="0" smtClean="0"/>
              <a:t>En</a:t>
            </a:r>
            <a:r>
              <a:rPr lang="es-ES" baseline="0" dirty="0" smtClean="0"/>
              <a:t> este caso las </a:t>
            </a:r>
            <a:r>
              <a:rPr lang="es-ES" baseline="0" dirty="0" err="1" smtClean="0"/>
              <a:t>cromátidas</a:t>
            </a:r>
            <a:r>
              <a:rPr lang="es-ES" baseline="0" dirty="0" smtClean="0"/>
              <a:t> que se </a:t>
            </a:r>
            <a:r>
              <a:rPr lang="es-ES" baseline="0" dirty="0" err="1" smtClean="0"/>
              <a:t>recombinan</a:t>
            </a:r>
            <a:r>
              <a:rPr lang="es-ES" baseline="0" dirty="0" smtClean="0"/>
              <a:t>, es decir las que reúnen nuevamente a los genes que expresan el carácter dominante están en menor proporción,</a:t>
            </a:r>
            <a:r>
              <a:rPr lang="es-ES" b="1" i="1" baseline="0" dirty="0" smtClean="0"/>
              <a:t> ya que este fenómeno de entrecruzamiento es limitado. Por tanto las proporciones obtenidas de los animales serán diferentes.</a:t>
            </a:r>
          </a:p>
          <a:p>
            <a:pPr algn="just"/>
            <a:endParaRPr lang="es-ES" b="1" i="1" baseline="0" dirty="0" smtClean="0"/>
          </a:p>
          <a:p>
            <a:pPr algn="just"/>
            <a:r>
              <a:rPr lang="es-ES" b="1" i="1" baseline="0" dirty="0" smtClean="0"/>
              <a:t>Resumiendo:  </a:t>
            </a:r>
          </a:p>
          <a:p>
            <a:pPr algn="just">
              <a:buFont typeface="Arial" pitchFamily="34" charset="0"/>
              <a:buChar char="•"/>
            </a:pPr>
            <a:r>
              <a:rPr lang="es-ES" b="1" i="1" baseline="0" dirty="0" smtClean="0">
                <a:solidFill>
                  <a:srgbClr val="C00000"/>
                </a:solidFill>
                <a:effectLst>
                  <a:outerShdw blurRad="38100" dist="38100" dir="2700000" algn="tl">
                    <a:srgbClr val="000000">
                      <a:alpha val="43137"/>
                    </a:srgbClr>
                  </a:outerShdw>
                </a:effectLst>
              </a:rPr>
              <a:t>Cuando los genes del parental con los fenotipos dominantes bajo estudio, se encuentran en repulsión, los descendientes recombinantes reproducen los fenotipos paternos en menor proporción.</a:t>
            </a:r>
          </a:p>
          <a:p>
            <a:pPr algn="just">
              <a:buFont typeface="Arial" pitchFamily="34" charset="0"/>
              <a:buChar char="•"/>
            </a:pPr>
            <a:endParaRPr lang="es-ES" b="1" i="1" baseline="0" dirty="0" smtClean="0">
              <a:solidFill>
                <a:srgbClr val="C00000"/>
              </a:solidFill>
              <a:effectLst>
                <a:outerShdw blurRad="38100" dist="38100" dir="2700000" algn="tl">
                  <a:srgbClr val="000000">
                    <a:alpha val="43137"/>
                  </a:srgbClr>
                </a:outerShdw>
              </a:effectLst>
            </a:endParaRPr>
          </a:p>
          <a:p>
            <a:pPr algn="just">
              <a:buFont typeface="Arial" pitchFamily="34" charset="0"/>
              <a:buChar char="•"/>
            </a:pPr>
            <a:r>
              <a:rPr lang="es-ES" b="1" i="1" baseline="0" dirty="0" smtClean="0">
                <a:effectLst>
                  <a:outerShdw blurRad="38100" dist="38100" dir="2700000" algn="tl">
                    <a:srgbClr val="000000">
                      <a:alpha val="43137"/>
                    </a:srgbClr>
                  </a:outerShdw>
                </a:effectLst>
              </a:rPr>
              <a:t>Cuando los genes del parental con los fenotipos dominantes bajo estudio, se encuentran en acoplamiento, los descendientes no recombinantes reproducen los fenotipos paternos en mayor proporción.</a:t>
            </a:r>
            <a:endParaRPr lang="es-ES" b="1" i="1" dirty="0">
              <a:effectLst>
                <a:outerShdw blurRad="38100" dist="38100" dir="2700000" algn="tl">
                  <a:srgbClr val="000000">
                    <a:alpha val="43137"/>
                  </a:srgbClr>
                </a:outerShdw>
              </a:effectLst>
            </a:endParaRPr>
          </a:p>
        </p:txBody>
      </p:sp>
      <p:sp>
        <p:nvSpPr>
          <p:cNvPr id="4" name="3 Marcador de número de diapositiva"/>
          <p:cNvSpPr>
            <a:spLocks noGrp="1"/>
          </p:cNvSpPr>
          <p:nvPr>
            <p:ph type="sldNum" sz="quarter" idx="10"/>
          </p:nvPr>
        </p:nvSpPr>
        <p:spPr/>
        <p:txBody>
          <a:bodyPr/>
          <a:lstStyle/>
          <a:p>
            <a:fld id="{0A2A583F-A708-44C0-A1D2-8E0DD35F3446}" type="slidenum">
              <a:rPr lang="es-ES" smtClean="0"/>
              <a:pPr/>
              <a:t>37</a:t>
            </a:fld>
            <a:endParaRPr lang="es-E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1 </a:t>
            </a:r>
            <a:r>
              <a:rPr lang="es-ES" dirty="0" err="1" smtClean="0"/>
              <a:t>cM</a:t>
            </a:r>
            <a:r>
              <a:rPr lang="es-ES" dirty="0" smtClean="0"/>
              <a:t> tiene un valor aproximado de distancia entre genes en los cromosomas de </a:t>
            </a:r>
            <a:r>
              <a:rPr lang="es-ES" sz="1200" b="1" dirty="0" smtClean="0">
                <a:effectLst>
                  <a:outerShdw blurRad="38100" dist="38100" dir="2700000" algn="tl">
                    <a:srgbClr val="000000">
                      <a:alpha val="43137"/>
                    </a:srgbClr>
                  </a:outerShdw>
                </a:effectLst>
              </a:rPr>
              <a:t>≈ </a:t>
            </a:r>
            <a:r>
              <a:rPr lang="es-ES" sz="1200" b="0" dirty="0" smtClean="0">
                <a:effectLst>
                  <a:outerShdw blurRad="38100" dist="38100" dir="2700000" algn="tl">
                    <a:srgbClr val="000000">
                      <a:alpha val="43137"/>
                    </a:srgbClr>
                  </a:outerShdw>
                </a:effectLst>
              </a:rPr>
              <a:t>1Mb es decir 1 millón de pares de bases.</a:t>
            </a:r>
          </a:p>
          <a:p>
            <a:endParaRPr lang="es-ES" dirty="0"/>
          </a:p>
        </p:txBody>
      </p:sp>
      <p:sp>
        <p:nvSpPr>
          <p:cNvPr id="4" name="3 Marcador de número de diapositiva"/>
          <p:cNvSpPr>
            <a:spLocks noGrp="1"/>
          </p:cNvSpPr>
          <p:nvPr>
            <p:ph type="sldNum" sz="quarter" idx="10"/>
          </p:nvPr>
        </p:nvSpPr>
        <p:spPr/>
        <p:txBody>
          <a:bodyPr/>
          <a:lstStyle/>
          <a:p>
            <a:fld id="{0A2A583F-A708-44C0-A1D2-8E0DD35F3446}" type="slidenum">
              <a:rPr lang="es-ES" smtClean="0"/>
              <a:pPr/>
              <a:t>40</a:t>
            </a:fld>
            <a:endParaRPr lang="es-ES"/>
          </a:p>
        </p:txBody>
      </p:sp>
    </p:spTree>
    <p:extLst>
      <p:ext uri="{BB962C8B-B14F-4D97-AF65-F5344CB8AC3E}">
        <p14:creationId xmlns:p14="http://schemas.microsoft.com/office/powerpoint/2010/main" xmlns="" val="95054613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b="1" i="1" dirty="0" smtClean="0"/>
              <a:t>¿Cómo se calcula la FR?</a:t>
            </a:r>
          </a:p>
          <a:p>
            <a:r>
              <a:rPr lang="es-ES" b="0" i="0" dirty="0" smtClean="0"/>
              <a:t>En este</a:t>
            </a:r>
            <a:r>
              <a:rPr lang="es-ES" b="0" i="0" baseline="0" dirty="0" smtClean="0"/>
              <a:t> </a:t>
            </a:r>
            <a:r>
              <a:rPr lang="es-ES" b="0" i="0" baseline="0" dirty="0" err="1" smtClean="0"/>
              <a:t>retrocruce</a:t>
            </a:r>
            <a:r>
              <a:rPr lang="es-ES" b="0" i="0" baseline="0" dirty="0" smtClean="0"/>
              <a:t>  donde los genes en acoplamiento se encuentran en ligamiento incompleto,  de un total de descendientes de 100 ratones, 20% fueron recombinante (ratones con pelo gris y rizo y ratones con pelo blanco y liso). </a:t>
            </a:r>
            <a:endParaRPr lang="es-ES" b="0" i="0" dirty="0" smtClean="0"/>
          </a:p>
          <a:p>
            <a:endParaRPr lang="es-ES" dirty="0"/>
          </a:p>
        </p:txBody>
      </p:sp>
      <p:sp>
        <p:nvSpPr>
          <p:cNvPr id="4" name="3 Marcador de número de diapositiva"/>
          <p:cNvSpPr>
            <a:spLocks noGrp="1"/>
          </p:cNvSpPr>
          <p:nvPr>
            <p:ph type="sldNum" sz="quarter" idx="10"/>
          </p:nvPr>
        </p:nvSpPr>
        <p:spPr/>
        <p:txBody>
          <a:bodyPr/>
          <a:lstStyle/>
          <a:p>
            <a:fld id="{0A2A583F-A708-44C0-A1D2-8E0DD35F3446}" type="slidenum">
              <a:rPr lang="es-ES" smtClean="0"/>
              <a:pPr/>
              <a:t>41</a:t>
            </a:fld>
            <a:endParaRPr lang="es-E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El locus G y el locus L con sus alternativas están separados a 20cM. La</a:t>
            </a:r>
            <a:r>
              <a:rPr lang="es-ES" baseline="0" dirty="0" smtClean="0"/>
              <a:t> FR=20% significa que de cada 100 gametos 20 se recombinaron y 80 no.</a:t>
            </a:r>
          </a:p>
          <a:p>
            <a:endParaRPr lang="es-ES" baseline="0" dirty="0" smtClean="0"/>
          </a:p>
          <a:p>
            <a:r>
              <a:rPr lang="es-ES" b="1" i="1" baseline="0" dirty="0" smtClean="0"/>
              <a:t>Mientras mayor sea la FR, más alejados estarán los genes en los cromosomas.</a:t>
            </a:r>
          </a:p>
          <a:p>
            <a:pPr algn="just"/>
            <a:endParaRPr lang="es-ES" baseline="0" dirty="0" smtClean="0"/>
          </a:p>
          <a:p>
            <a:pPr algn="just"/>
            <a:r>
              <a:rPr lang="es-ES" baseline="0" dirty="0" smtClean="0"/>
              <a:t>La FR no ofrece un valor real ya que en el caso del ligamiento completo, como no aparecen hijos recombinantes la FR=0, pero entre dos </a:t>
            </a:r>
            <a:r>
              <a:rPr lang="es-ES" baseline="0" dirty="0" err="1" smtClean="0"/>
              <a:t>loci</a:t>
            </a:r>
            <a:r>
              <a:rPr lang="es-ES" baseline="0" dirty="0" smtClean="0"/>
              <a:t> existen secuencias de ADN que lo limitan aún cuando no existan recombinaciones entre estos.</a:t>
            </a:r>
          </a:p>
          <a:p>
            <a:pPr algn="just"/>
            <a:endParaRPr lang="es-ES" baseline="0"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es-ES" baseline="0" dirty="0" smtClean="0"/>
              <a:t>Cuando entre los genes se cumple la ley de segregación independiente, la FR=50 pues la mitad de los hijos son recombinantes, pero todos los genes que se ubican en un cromosoma no pueden tener una distancia de 50 unidades de recombinación, ya que existirán genes más alejados.</a:t>
            </a:r>
            <a:r>
              <a:rPr lang="es-ES" dirty="0" smtClean="0"/>
              <a:t> </a:t>
            </a:r>
            <a:r>
              <a:rPr lang="es-ES" b="1" i="1" dirty="0" smtClean="0">
                <a:effectLst>
                  <a:outerShdw blurRad="38100" dist="38100" dir="2700000" algn="tl">
                    <a:srgbClr val="000000">
                      <a:alpha val="43137"/>
                    </a:srgbClr>
                  </a:outerShdw>
                </a:effectLst>
              </a:rPr>
              <a:t>Por tanto la FR no puede ser mayor de 50cM.</a:t>
            </a:r>
          </a:p>
          <a:p>
            <a:pPr algn="just"/>
            <a:endParaRPr lang="es-ES" dirty="0" smtClean="0"/>
          </a:p>
          <a:p>
            <a:pPr algn="just"/>
            <a:r>
              <a:rPr lang="es-ES" dirty="0" smtClean="0"/>
              <a:t>Esto indica que la distancia que brinda</a:t>
            </a:r>
            <a:r>
              <a:rPr lang="es-ES" baseline="0" dirty="0" smtClean="0"/>
              <a:t> la FR</a:t>
            </a:r>
            <a:r>
              <a:rPr lang="es-ES" dirty="0" smtClean="0"/>
              <a:t> es</a:t>
            </a:r>
            <a:r>
              <a:rPr lang="es-ES" baseline="0" dirty="0" smtClean="0"/>
              <a:t> </a:t>
            </a:r>
            <a:r>
              <a:rPr lang="es-ES" dirty="0" smtClean="0"/>
              <a:t>medida teórica de aproximación y no un valor real, pero si define que existe ligamiento completo e incompleto entre los genes de los </a:t>
            </a:r>
            <a:r>
              <a:rPr lang="es-ES" dirty="0" err="1" smtClean="0"/>
              <a:t>loci</a:t>
            </a:r>
            <a:r>
              <a:rPr lang="es-ES" dirty="0" smtClean="0"/>
              <a:t> estudiados</a:t>
            </a:r>
            <a:r>
              <a:rPr lang="es-ES" baseline="0" dirty="0" smtClean="0"/>
              <a:t> y por tanto de que no se cumpla los esperado según la 2da. ley de Mendel o de segregación independiente</a:t>
            </a:r>
            <a:r>
              <a:rPr lang="es-ES" dirty="0" smtClean="0"/>
              <a:t>.</a:t>
            </a:r>
            <a:endParaRPr lang="es-ES" baseline="0" dirty="0" smtClean="0"/>
          </a:p>
          <a:p>
            <a:pPr algn="just"/>
            <a:endParaRPr lang="es-ES" dirty="0"/>
          </a:p>
        </p:txBody>
      </p:sp>
      <p:sp>
        <p:nvSpPr>
          <p:cNvPr id="4" name="3 Marcador de número de diapositiva"/>
          <p:cNvSpPr>
            <a:spLocks noGrp="1"/>
          </p:cNvSpPr>
          <p:nvPr>
            <p:ph type="sldNum" sz="quarter" idx="10"/>
          </p:nvPr>
        </p:nvSpPr>
        <p:spPr/>
        <p:txBody>
          <a:bodyPr/>
          <a:lstStyle/>
          <a:p>
            <a:fld id="{0A2A583F-A708-44C0-A1D2-8E0DD35F3446}" type="slidenum">
              <a:rPr lang="es-ES" smtClean="0"/>
              <a:pPr/>
              <a:t>42</a:t>
            </a:fld>
            <a:endParaRPr lang="es-ES"/>
          </a:p>
        </p:txBody>
      </p:sp>
    </p:spTree>
    <p:extLst>
      <p:ext uri="{BB962C8B-B14F-4D97-AF65-F5344CB8AC3E}">
        <p14:creationId xmlns:p14="http://schemas.microsoft.com/office/powerpoint/2010/main" xmlns="" val="14357007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Valores positivos indican que los genes están cercanos, mientras más alto es el valor y a partir de 3 los genes están ligados.</a:t>
            </a:r>
          </a:p>
          <a:p>
            <a:r>
              <a:rPr lang="es-ES" dirty="0" smtClean="0"/>
              <a:t>Es un estudio que nos permite sumar varias familias,</a:t>
            </a:r>
            <a:r>
              <a:rPr lang="es-ES" baseline="0" dirty="0" smtClean="0"/>
              <a:t> ya que estas son pequeñas por lo general, de pocas generaciones, no todas las personas están vivas para obtener el material que necesitamos, en este caso el ADN, y por tanto hay que obtener el mayor provecho a cada una de las familias que proporcionan además una enfermedad que por lo general es rara.</a:t>
            </a:r>
            <a:endParaRPr lang="es-ES" dirty="0"/>
          </a:p>
        </p:txBody>
      </p:sp>
      <p:sp>
        <p:nvSpPr>
          <p:cNvPr id="4" name="3 Marcador de número de diapositiva"/>
          <p:cNvSpPr>
            <a:spLocks noGrp="1"/>
          </p:cNvSpPr>
          <p:nvPr>
            <p:ph type="sldNum" sz="quarter" idx="10"/>
          </p:nvPr>
        </p:nvSpPr>
        <p:spPr/>
        <p:txBody>
          <a:bodyPr/>
          <a:lstStyle/>
          <a:p>
            <a:fld id="{0A2A583F-A708-44C0-A1D2-8E0DD35F3446}" type="slidenum">
              <a:rPr lang="es-ES" smtClean="0"/>
              <a:pPr/>
              <a:t>44</a:t>
            </a:fld>
            <a:endParaRPr lang="es-ES"/>
          </a:p>
        </p:txBody>
      </p:sp>
    </p:spTree>
    <p:extLst>
      <p:ext uri="{BB962C8B-B14F-4D97-AF65-F5344CB8AC3E}">
        <p14:creationId xmlns:p14="http://schemas.microsoft.com/office/powerpoint/2010/main" xmlns="" val="1881214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lgn="just"/>
            <a:r>
              <a:rPr lang="es-ES" sz="1200" b="1" i="1" kern="1200" dirty="0" smtClean="0">
                <a:solidFill>
                  <a:schemeClr val="tx1"/>
                </a:solidFill>
                <a:latin typeface="+mn-lt"/>
                <a:ea typeface="+mn-ea"/>
                <a:cs typeface="+mn-cs"/>
              </a:rPr>
              <a:t>¿Cómo comprobar el genotipo de los descendientes?  </a:t>
            </a:r>
          </a:p>
          <a:p>
            <a:pPr algn="just"/>
            <a:r>
              <a:rPr lang="es-ES" sz="1200" kern="1200" dirty="0" smtClean="0">
                <a:solidFill>
                  <a:schemeClr val="tx1"/>
                </a:solidFill>
                <a:latin typeface="+mn-lt"/>
                <a:ea typeface="+mn-ea"/>
                <a:cs typeface="+mn-cs"/>
              </a:rPr>
              <a:t>Para  ello realizó </a:t>
            </a:r>
            <a:r>
              <a:rPr lang="es-ES" sz="1200" kern="1200" dirty="0" err="1" smtClean="0">
                <a:solidFill>
                  <a:schemeClr val="tx1"/>
                </a:solidFill>
                <a:latin typeface="+mn-lt"/>
                <a:ea typeface="+mn-ea"/>
                <a:cs typeface="+mn-cs"/>
              </a:rPr>
              <a:t>retrocruzamientos</a:t>
            </a:r>
            <a:r>
              <a:rPr lang="es-ES" sz="1200" kern="1200" dirty="0" smtClean="0">
                <a:solidFill>
                  <a:schemeClr val="tx1"/>
                </a:solidFill>
                <a:latin typeface="+mn-lt"/>
                <a:ea typeface="+mn-ea"/>
                <a:cs typeface="+mn-cs"/>
              </a:rPr>
              <a:t> de los híbridos de la F</a:t>
            </a:r>
            <a:r>
              <a:rPr lang="es-ES" sz="1200" kern="1200" baseline="-25000" dirty="0" smtClean="0">
                <a:solidFill>
                  <a:schemeClr val="tx1"/>
                </a:solidFill>
                <a:latin typeface="+mn-lt"/>
                <a:ea typeface="+mn-ea"/>
                <a:cs typeface="+mn-cs"/>
              </a:rPr>
              <a:t>2</a:t>
            </a:r>
            <a:r>
              <a:rPr lang="es-ES" sz="1200" kern="1200" dirty="0" smtClean="0">
                <a:solidFill>
                  <a:schemeClr val="tx1"/>
                </a:solidFill>
                <a:latin typeface="+mn-lt"/>
                <a:ea typeface="+mn-ea"/>
                <a:cs typeface="+mn-cs"/>
              </a:rPr>
              <a:t> por el parental recesivo </a:t>
            </a:r>
            <a:r>
              <a:rPr lang="es-ES" sz="1200" kern="1200" dirty="0" err="1" smtClean="0">
                <a:solidFill>
                  <a:schemeClr val="tx1"/>
                </a:solidFill>
                <a:latin typeface="+mn-lt"/>
                <a:ea typeface="+mn-ea"/>
                <a:cs typeface="+mn-cs"/>
              </a:rPr>
              <a:t>aabb</a:t>
            </a:r>
            <a:r>
              <a:rPr lang="es-ES" sz="1200" kern="1200" dirty="0" smtClean="0">
                <a:solidFill>
                  <a:schemeClr val="tx1"/>
                </a:solidFill>
                <a:latin typeface="+mn-lt"/>
                <a:ea typeface="+mn-ea"/>
                <a:cs typeface="+mn-cs"/>
              </a:rPr>
              <a:t>. Este tipo de </a:t>
            </a:r>
            <a:r>
              <a:rPr lang="es-ES" sz="1200" kern="1200" dirty="0" err="1" smtClean="0">
                <a:solidFill>
                  <a:schemeClr val="tx1"/>
                </a:solidFill>
                <a:latin typeface="+mn-lt"/>
                <a:ea typeface="+mn-ea"/>
                <a:cs typeface="+mn-cs"/>
              </a:rPr>
              <a:t>retrocruzamientos</a:t>
            </a:r>
            <a:r>
              <a:rPr lang="es-ES" sz="1200" kern="1200" dirty="0" smtClean="0">
                <a:solidFill>
                  <a:schemeClr val="tx1"/>
                </a:solidFill>
                <a:latin typeface="+mn-lt"/>
                <a:ea typeface="+mn-ea"/>
                <a:cs typeface="+mn-cs"/>
              </a:rPr>
              <a:t> se denominan </a:t>
            </a:r>
            <a:r>
              <a:rPr lang="es-ES" sz="1200" i="1" kern="1200" dirty="0" smtClean="0">
                <a:solidFill>
                  <a:schemeClr val="tx1"/>
                </a:solidFill>
                <a:latin typeface="+mn-lt"/>
                <a:ea typeface="+mn-ea"/>
                <a:cs typeface="+mn-cs"/>
              </a:rPr>
              <a:t>Cruzamientos Prueba,</a:t>
            </a:r>
            <a:r>
              <a:rPr lang="es-ES" sz="1200" kern="1200" dirty="0" smtClean="0">
                <a:solidFill>
                  <a:schemeClr val="tx1"/>
                </a:solidFill>
                <a:latin typeface="+mn-lt"/>
                <a:ea typeface="+mn-ea"/>
                <a:cs typeface="+mn-cs"/>
              </a:rPr>
              <a:t> ya que permiten probar o averiguar el genotipo que presentaban los guisantes obtenidos en la F</a:t>
            </a:r>
            <a:r>
              <a:rPr lang="es-ES" sz="1200" kern="1200" baseline="-25000" dirty="0" smtClean="0">
                <a:solidFill>
                  <a:schemeClr val="tx1"/>
                </a:solidFill>
                <a:latin typeface="+mn-lt"/>
                <a:ea typeface="+mn-ea"/>
                <a:cs typeface="+mn-cs"/>
              </a:rPr>
              <a:t>2</a:t>
            </a:r>
            <a:r>
              <a:rPr lang="es-ES" sz="1200" kern="1200" baseline="0" dirty="0" smtClean="0">
                <a:solidFill>
                  <a:schemeClr val="tx1"/>
                </a:solidFill>
                <a:latin typeface="+mn-lt"/>
                <a:ea typeface="+mn-ea"/>
                <a:cs typeface="+mn-cs"/>
              </a:rPr>
              <a:t> en relación a los caracteres tipo de superficie y color.</a:t>
            </a:r>
            <a:endParaRPr lang="es-ES" sz="1200" kern="1200" dirty="0" smtClean="0">
              <a:solidFill>
                <a:schemeClr val="tx1"/>
              </a:solidFill>
              <a:latin typeface="+mn-lt"/>
              <a:ea typeface="+mn-ea"/>
              <a:cs typeface="+mn-cs"/>
            </a:endParaRPr>
          </a:p>
          <a:p>
            <a:endParaRPr lang="es-ES" dirty="0"/>
          </a:p>
        </p:txBody>
      </p:sp>
      <p:sp>
        <p:nvSpPr>
          <p:cNvPr id="4" name="3 Marcador de número de diapositiva"/>
          <p:cNvSpPr>
            <a:spLocks noGrp="1"/>
          </p:cNvSpPr>
          <p:nvPr>
            <p:ph type="sldNum" sz="quarter" idx="10"/>
          </p:nvPr>
        </p:nvSpPr>
        <p:spPr/>
        <p:txBody>
          <a:bodyPr/>
          <a:lstStyle/>
          <a:p>
            <a:fld id="{6D5BF823-0520-484F-920C-F2A25B17DE1C}" type="slidenum">
              <a:rPr lang="es-ES" smtClean="0"/>
              <a:pPr/>
              <a:t>4</a:t>
            </a:fld>
            <a:endParaRPr lang="es-E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lnSpcReduction="10000"/>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1" dirty="0" smtClean="0"/>
              <a:t>Marcador genético</a:t>
            </a:r>
            <a:r>
              <a:rPr lang="es-ES" sz="1200" dirty="0" smtClean="0"/>
              <a:t>: Segmento de ADN con una ubicación física identificable, considerados como marcas o puntos de referencia para el análisis del genoma. Se caracterizan por:</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1200" dirty="0" smtClean="0"/>
          </a:p>
          <a:p>
            <a:pPr eaLnBrk="1" hangingPunct="1">
              <a:lnSpc>
                <a:spcPct val="150000"/>
              </a:lnSpc>
              <a:buFont typeface="Arial" charset="0"/>
              <a:buChar char="•"/>
            </a:pPr>
            <a:r>
              <a:rPr lang="es-ES" sz="1200" b="1" dirty="0" smtClean="0">
                <a:solidFill>
                  <a:schemeClr val="bg1"/>
                </a:solidFill>
              </a:rPr>
              <a:t>Constituyen rasgos resultado de mutaciones.</a:t>
            </a:r>
          </a:p>
          <a:p>
            <a:pPr eaLnBrk="1" hangingPunct="1">
              <a:lnSpc>
                <a:spcPct val="150000"/>
              </a:lnSpc>
              <a:buFont typeface="Arial" charset="0"/>
              <a:buChar char="•"/>
            </a:pPr>
            <a:r>
              <a:rPr lang="es-ES" sz="1200" b="1" dirty="0" smtClean="0">
                <a:solidFill>
                  <a:schemeClr val="bg1"/>
                </a:solidFill>
              </a:rPr>
              <a:t>Fáciles de identificar.</a:t>
            </a:r>
          </a:p>
          <a:p>
            <a:pPr eaLnBrk="1" hangingPunct="1">
              <a:lnSpc>
                <a:spcPct val="150000"/>
              </a:lnSpc>
              <a:buFont typeface="Arial" charset="0"/>
              <a:buChar char="•"/>
            </a:pPr>
            <a:r>
              <a:rPr lang="es-ES" sz="1200" b="1" dirty="0" smtClean="0">
                <a:solidFill>
                  <a:schemeClr val="bg1"/>
                </a:solidFill>
              </a:rPr>
              <a:t>No cambian con la edad ni con el sexo.</a:t>
            </a:r>
          </a:p>
          <a:p>
            <a:pPr eaLnBrk="1" hangingPunct="1">
              <a:lnSpc>
                <a:spcPct val="150000"/>
              </a:lnSpc>
              <a:buFont typeface="Arial" charset="0"/>
              <a:buChar char="•"/>
            </a:pPr>
            <a:r>
              <a:rPr lang="es-ES" sz="1200" b="1" dirty="0" smtClean="0">
                <a:solidFill>
                  <a:schemeClr val="bg1"/>
                </a:solidFill>
              </a:rPr>
              <a:t>Son heredables.</a:t>
            </a:r>
          </a:p>
          <a:p>
            <a:pPr eaLnBrk="1" hangingPunct="1">
              <a:lnSpc>
                <a:spcPct val="150000"/>
              </a:lnSpc>
              <a:buFont typeface="Arial" charset="0"/>
              <a:buChar char="•"/>
            </a:pPr>
            <a:r>
              <a:rPr lang="es-ES" sz="1200" b="1" dirty="0" smtClean="0">
                <a:solidFill>
                  <a:schemeClr val="bg1"/>
                </a:solidFill>
              </a:rPr>
              <a:t>Relativamente frecuentes.</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dirty="0" smtClean="0"/>
          </a:p>
          <a:p>
            <a:pPr marL="0" marR="0" indent="0" algn="just" defTabSz="914400" rtl="0" eaLnBrk="1" fontAlgn="auto" latinLnBrk="0" hangingPunct="1">
              <a:lnSpc>
                <a:spcPct val="100000"/>
              </a:lnSpc>
              <a:spcBef>
                <a:spcPts val="0"/>
              </a:spcBef>
              <a:spcAft>
                <a:spcPts val="0"/>
              </a:spcAft>
              <a:buClrTx/>
              <a:buSzTx/>
              <a:buFontTx/>
              <a:buNone/>
              <a:tabLst/>
              <a:defRPr/>
            </a:pPr>
            <a:endParaRPr lang="es-ES"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es-ES" dirty="0" smtClean="0"/>
              <a:t>El AG representa una familia donde se segrega la  </a:t>
            </a:r>
            <a:r>
              <a:rPr lang="es-ES" dirty="0" err="1" smtClean="0"/>
              <a:t>Neurofibromatosis</a:t>
            </a:r>
            <a:r>
              <a:rPr lang="es-ES" dirty="0" smtClean="0"/>
              <a:t> tipo 1 (NF1) que es una  enfermedad genética AD, así como,</a:t>
            </a:r>
            <a:r>
              <a:rPr lang="es-ES" baseline="0" dirty="0" smtClean="0"/>
              <a:t> la segregación de dos </a:t>
            </a:r>
            <a:r>
              <a:rPr lang="es-ES" baseline="0" dirty="0" err="1" smtClean="0"/>
              <a:t>loci</a:t>
            </a:r>
            <a:r>
              <a:rPr lang="es-ES" baseline="0" dirty="0" smtClean="0"/>
              <a:t> que constituyen marcadores genéticos. Los alelos de los 3 genes en estudio son:</a:t>
            </a:r>
          </a:p>
          <a:p>
            <a:pPr marL="0" marR="0" indent="0" algn="just" defTabSz="914400" rtl="0" eaLnBrk="1" fontAlgn="auto" latinLnBrk="0" hangingPunct="1">
              <a:lnSpc>
                <a:spcPct val="100000"/>
              </a:lnSpc>
              <a:spcBef>
                <a:spcPts val="0"/>
              </a:spcBef>
              <a:spcAft>
                <a:spcPts val="0"/>
              </a:spcAft>
              <a:buClrTx/>
              <a:buSzTx/>
              <a:buFontTx/>
              <a:buNone/>
              <a:tabLst/>
              <a:defRPr/>
            </a:pPr>
            <a:r>
              <a:rPr lang="es-ES" baseline="0" dirty="0" smtClean="0"/>
              <a:t>Locus1: alelos A y a</a:t>
            </a:r>
          </a:p>
          <a:p>
            <a:pPr marL="0" marR="0" indent="0" algn="just" defTabSz="914400" rtl="0" eaLnBrk="1" fontAlgn="auto" latinLnBrk="0" hangingPunct="1">
              <a:lnSpc>
                <a:spcPct val="100000"/>
              </a:lnSpc>
              <a:spcBef>
                <a:spcPts val="0"/>
              </a:spcBef>
              <a:spcAft>
                <a:spcPts val="0"/>
              </a:spcAft>
              <a:buClrTx/>
              <a:buSzTx/>
              <a:buFontTx/>
              <a:buNone/>
              <a:tabLst/>
              <a:defRPr/>
            </a:pPr>
            <a:r>
              <a:rPr lang="es-ES" baseline="0" dirty="0" smtClean="0"/>
              <a:t>Locus 2: alelo B y b</a:t>
            </a:r>
          </a:p>
          <a:p>
            <a:pPr marL="0" marR="0" indent="0" algn="just" defTabSz="914400" rtl="0" eaLnBrk="1" fontAlgn="auto" latinLnBrk="0" hangingPunct="1">
              <a:lnSpc>
                <a:spcPct val="100000"/>
              </a:lnSpc>
              <a:spcBef>
                <a:spcPts val="0"/>
              </a:spcBef>
              <a:spcAft>
                <a:spcPts val="0"/>
              </a:spcAft>
              <a:buClrTx/>
              <a:buSzTx/>
              <a:buFontTx/>
              <a:buNone/>
              <a:tabLst/>
              <a:defRPr/>
            </a:pPr>
            <a:r>
              <a:rPr lang="es-ES" baseline="0" dirty="0" smtClean="0"/>
              <a:t>Locus de la </a:t>
            </a:r>
            <a:r>
              <a:rPr lang="es-ES" baseline="0" dirty="0" err="1" smtClean="0"/>
              <a:t>neurofibromatosis</a:t>
            </a:r>
            <a:r>
              <a:rPr lang="es-ES" baseline="0" dirty="0" smtClean="0"/>
              <a:t>: 2 alelos. El alelo D que es el mutado que expresa la </a:t>
            </a:r>
            <a:r>
              <a:rPr lang="es-ES" baseline="0" dirty="0" err="1" smtClean="0"/>
              <a:t>neurofibromatosis</a:t>
            </a:r>
            <a:r>
              <a:rPr lang="es-ES" baseline="0" dirty="0" smtClean="0"/>
              <a:t> tipo 1 y el alelo d que es el alelo no mutado.</a:t>
            </a:r>
          </a:p>
          <a:p>
            <a:pPr marL="0" marR="0" indent="0" algn="just" defTabSz="914400" rtl="0" eaLnBrk="1" fontAlgn="auto" latinLnBrk="0" hangingPunct="1">
              <a:lnSpc>
                <a:spcPct val="100000"/>
              </a:lnSpc>
              <a:spcBef>
                <a:spcPts val="0"/>
              </a:spcBef>
              <a:spcAft>
                <a:spcPts val="0"/>
              </a:spcAft>
              <a:buClrTx/>
              <a:buSzTx/>
              <a:buFontTx/>
              <a:buNone/>
              <a:tabLst/>
              <a:defRPr/>
            </a:pPr>
            <a:r>
              <a:rPr lang="es-ES" baseline="0" dirty="0" smtClean="0"/>
              <a:t>La mujer tiene una NF la cual tiene expresividad variable.</a:t>
            </a:r>
          </a:p>
          <a:p>
            <a:pPr marL="0" marR="0" indent="0" algn="just" defTabSz="914400" rtl="0" eaLnBrk="1" fontAlgn="auto" latinLnBrk="0" hangingPunct="1">
              <a:lnSpc>
                <a:spcPct val="100000"/>
              </a:lnSpc>
              <a:spcBef>
                <a:spcPts val="0"/>
              </a:spcBef>
              <a:spcAft>
                <a:spcPts val="0"/>
              </a:spcAft>
              <a:buClrTx/>
              <a:buSzTx/>
              <a:buFontTx/>
              <a:buNone/>
              <a:tabLst/>
              <a:defRPr/>
            </a:pPr>
            <a:r>
              <a:rPr lang="es-ES" baseline="0" dirty="0" smtClean="0"/>
              <a:t>Este gen se encuentra en el cromosoma 17 y se sabe que esos dos marcadores 1 y 2 se encuentran en ese cromosoma.</a:t>
            </a:r>
          </a:p>
          <a:p>
            <a:pPr marL="0" marR="0" indent="0" algn="just" defTabSz="914400" rtl="0" eaLnBrk="1" fontAlgn="auto" latinLnBrk="0" hangingPunct="1">
              <a:lnSpc>
                <a:spcPct val="100000"/>
              </a:lnSpc>
              <a:spcBef>
                <a:spcPts val="0"/>
              </a:spcBef>
              <a:spcAft>
                <a:spcPts val="0"/>
              </a:spcAft>
              <a:buClrTx/>
              <a:buSzTx/>
              <a:buFontTx/>
              <a:buNone/>
              <a:tabLst/>
              <a:defRPr/>
            </a:pPr>
            <a:r>
              <a:rPr lang="es-ES" baseline="0" dirty="0" smtClean="0"/>
              <a:t>La mujer I-2 además de tener el alelo D de la NF1 tiene los alelos A, a, B, b de los </a:t>
            </a:r>
            <a:r>
              <a:rPr lang="es-ES" baseline="0" dirty="0" err="1" smtClean="0"/>
              <a:t>loci</a:t>
            </a:r>
            <a:r>
              <a:rPr lang="es-ES" baseline="0" dirty="0" smtClean="0"/>
              <a:t> 1 y 2 respectivamente.</a:t>
            </a:r>
          </a:p>
          <a:p>
            <a:pPr marL="0" marR="0" indent="0" algn="just" defTabSz="914400" rtl="0" eaLnBrk="1" fontAlgn="auto" latinLnBrk="0" hangingPunct="1">
              <a:lnSpc>
                <a:spcPct val="100000"/>
              </a:lnSpc>
              <a:spcBef>
                <a:spcPts val="0"/>
              </a:spcBef>
              <a:spcAft>
                <a:spcPts val="0"/>
              </a:spcAft>
              <a:buClrTx/>
              <a:buSzTx/>
              <a:buFontTx/>
              <a:buNone/>
              <a:tabLst/>
              <a:defRPr/>
            </a:pPr>
            <a:r>
              <a:rPr lang="es-ES" b="1" i="1" baseline="0" dirty="0" smtClean="0">
                <a:effectLst>
                  <a:outerShdw blurRad="38100" dist="38100" dir="2700000" algn="tl">
                    <a:srgbClr val="000000">
                      <a:alpha val="43137"/>
                    </a:srgbClr>
                  </a:outerShdw>
                </a:effectLst>
              </a:rPr>
              <a:t>Se analiza la relación de </a:t>
            </a:r>
            <a:r>
              <a:rPr lang="es-ES" b="1" i="1" baseline="0" dirty="0" err="1" smtClean="0">
                <a:effectLst>
                  <a:outerShdw blurRad="38100" dist="38100" dir="2700000" algn="tl">
                    <a:srgbClr val="000000">
                      <a:alpha val="43137"/>
                    </a:srgbClr>
                  </a:outerShdw>
                </a:effectLst>
              </a:rPr>
              <a:t>vencidad</a:t>
            </a:r>
            <a:r>
              <a:rPr lang="es-ES" b="1" i="1" baseline="0" dirty="0" smtClean="0">
                <a:effectLst>
                  <a:outerShdw blurRad="38100" dist="38100" dir="2700000" algn="tl">
                    <a:srgbClr val="000000">
                      <a:alpha val="43137"/>
                    </a:srgbClr>
                  </a:outerShdw>
                </a:effectLst>
              </a:rPr>
              <a:t> entre los </a:t>
            </a:r>
            <a:r>
              <a:rPr lang="es-ES" b="1" i="1" baseline="0" dirty="0" err="1" smtClean="0">
                <a:effectLst>
                  <a:outerShdw blurRad="38100" dist="38100" dir="2700000" algn="tl">
                    <a:srgbClr val="000000">
                      <a:alpha val="43137"/>
                    </a:srgbClr>
                  </a:outerShdw>
                </a:effectLst>
              </a:rPr>
              <a:t>loci</a:t>
            </a:r>
            <a:r>
              <a:rPr lang="es-ES" b="1" i="1" baseline="0" dirty="0" smtClean="0">
                <a:effectLst>
                  <a:outerShdw blurRad="38100" dist="38100" dir="2700000" algn="tl">
                    <a:srgbClr val="000000">
                      <a:alpha val="43137"/>
                    </a:srgbClr>
                  </a:outerShdw>
                </a:effectLst>
              </a:rPr>
              <a:t> D relacionados con la enfermedad y los marcadores genéticos A y B.</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b="1" i="1" baseline="0" dirty="0" smtClean="0">
              <a:effectLst>
                <a:outerShdw blurRad="38100" dist="38100" dir="2700000" algn="tl">
                  <a:srgbClr val="000000">
                    <a:alpha val="43137"/>
                  </a:srgbClr>
                </a:outerShdw>
              </a:effectLs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ES" b="0" i="0" baseline="0" dirty="0" smtClean="0">
                <a:effectLst/>
              </a:rPr>
              <a:t>Siempre que está presente la enfermedad, los hijos han heredado el alelo A del locus 1, lo que sugiere ligamiento entre los locus D y A, mientras que los hijos no afectados han recibido siempre el alelo a del locus 1 y cualquiera de los dos alelos  del locus 2. Eso sugiere  ligamiento estrecho entre los genes D y el alelo A del locus 1 y no ligamiento o ligamiento incompleto entre el gen de la NF1 y los alelos B y b del locus 2, al observarse recombinación entre los alelos B del locus 2 y  D.</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b="0" i="0" baseline="0" dirty="0" smtClean="0">
              <a:effectLs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ES" b="1" i="1" baseline="0" dirty="0" smtClean="0">
                <a:effectLst>
                  <a:outerShdw blurRad="38100" dist="38100" dir="2700000" algn="tl">
                    <a:srgbClr val="000000">
                      <a:alpha val="43137"/>
                    </a:srgbClr>
                  </a:outerShdw>
                </a:effectLst>
              </a:rPr>
              <a:t>De esta forma se puede predecir en esta familia, por la presencia del alelo A del locus , que el gen del a NF1  está presente en un individuo.</a:t>
            </a:r>
            <a:endParaRPr lang="es-ES" b="1" i="1" dirty="0">
              <a:effectLst>
                <a:outerShdw blurRad="38100" dist="38100" dir="2700000" algn="tl">
                  <a:srgbClr val="000000">
                    <a:alpha val="43137"/>
                  </a:srgbClr>
                </a:outerShdw>
              </a:effectLst>
            </a:endParaRPr>
          </a:p>
        </p:txBody>
      </p:sp>
      <p:sp>
        <p:nvSpPr>
          <p:cNvPr id="4" name="3 Marcador de número de diapositiva"/>
          <p:cNvSpPr>
            <a:spLocks noGrp="1"/>
          </p:cNvSpPr>
          <p:nvPr>
            <p:ph type="sldNum" sz="quarter" idx="10"/>
          </p:nvPr>
        </p:nvSpPr>
        <p:spPr/>
        <p:txBody>
          <a:bodyPr/>
          <a:lstStyle/>
          <a:p>
            <a:fld id="{0A2A583F-A708-44C0-A1D2-8E0DD35F3446}" type="slidenum">
              <a:rPr lang="es-ES" smtClean="0"/>
              <a:pPr/>
              <a:t>46</a:t>
            </a:fld>
            <a:endParaRPr lang="es-ES"/>
          </a:p>
        </p:txBody>
      </p:sp>
    </p:spTree>
    <p:extLst>
      <p:ext uri="{BB962C8B-B14F-4D97-AF65-F5344CB8AC3E}">
        <p14:creationId xmlns:p14="http://schemas.microsoft.com/office/powerpoint/2010/main" xmlns="" val="56659203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El hombre I-1 tiene la hemofilia y los hombres</a:t>
            </a:r>
            <a:r>
              <a:rPr lang="es-ES" baseline="0" dirty="0" smtClean="0"/>
              <a:t> III-1 y III-3 que también la tienen poseen el locus A1 el cual se está segregando con el gen de la hemofilia. La mujer II-1 que es portadora también tiene el locus A1 con el gen de la hemofilia. El hijo III-2 quien es sano no tiene el gen de la hemofilia pues recibió el alelo A2  con el gen H que es alelo normal para el factor VIII de la coagulación. Este conocimiento lo podemos utilizar para determinar la probabilidad que tendría una mujer de tener un hijo afectado y conocer si antes de que nazca porta los alelos </a:t>
            </a:r>
            <a:r>
              <a:rPr lang="es-ES" b="1" dirty="0" smtClean="0"/>
              <a:t>A1/h </a:t>
            </a:r>
            <a:r>
              <a:rPr lang="es-ES" b="0" dirty="0" smtClean="0"/>
              <a:t>en </a:t>
            </a:r>
            <a:r>
              <a:rPr lang="es-ES" baseline="0" dirty="0" smtClean="0"/>
              <a:t>el cromosoma X o los alelos </a:t>
            </a:r>
            <a:r>
              <a:rPr lang="es-ES" b="1" dirty="0" smtClean="0"/>
              <a:t>A2/H. </a:t>
            </a:r>
          </a:p>
          <a:p>
            <a:endParaRPr lang="es-ES" b="1" dirty="0" smtClean="0"/>
          </a:p>
          <a:p>
            <a:r>
              <a:rPr lang="es-ES" b="1" i="1" dirty="0" smtClean="0"/>
              <a:t>Si analizamos la mujer</a:t>
            </a:r>
            <a:r>
              <a:rPr lang="es-ES" b="1" i="1" baseline="0" dirty="0" smtClean="0"/>
              <a:t> III-4 quien es portadora y quiere tener descendencia. ¿Qué probabilidad tiene de que sus hijos varones hereden el cromosoma X que porta los alelos </a:t>
            </a:r>
            <a:r>
              <a:rPr lang="es-ES" b="1" i="1" dirty="0" smtClean="0"/>
              <a:t>A1/h? Se puede conocer haciendo  un estudio de ligamiento.</a:t>
            </a:r>
          </a:p>
          <a:p>
            <a:endParaRPr lang="es-ES" b="1" i="1" dirty="0" smtClean="0"/>
          </a:p>
          <a:p>
            <a:endParaRPr lang="es-ES" b="1" i="1" dirty="0"/>
          </a:p>
        </p:txBody>
      </p:sp>
      <p:sp>
        <p:nvSpPr>
          <p:cNvPr id="4" name="3 Marcador de número de diapositiva"/>
          <p:cNvSpPr>
            <a:spLocks noGrp="1"/>
          </p:cNvSpPr>
          <p:nvPr>
            <p:ph type="sldNum" sz="quarter" idx="10"/>
          </p:nvPr>
        </p:nvSpPr>
        <p:spPr/>
        <p:txBody>
          <a:bodyPr/>
          <a:lstStyle/>
          <a:p>
            <a:fld id="{0A2A583F-A708-44C0-A1D2-8E0DD35F3446}" type="slidenum">
              <a:rPr lang="es-ES" smtClean="0"/>
              <a:pPr/>
              <a:t>47</a:t>
            </a:fld>
            <a:endParaRPr lang="es-ES"/>
          </a:p>
        </p:txBody>
      </p:sp>
    </p:spTree>
    <p:extLst>
      <p:ext uri="{BB962C8B-B14F-4D97-AF65-F5344CB8AC3E}">
        <p14:creationId xmlns:p14="http://schemas.microsoft.com/office/powerpoint/2010/main" xmlns="" val="41272709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Se nombran</a:t>
            </a:r>
            <a:r>
              <a:rPr lang="es-ES" baseline="0" dirty="0" smtClean="0"/>
              <a:t> los genes  correspondientes a los caracteres en los cromosomas, con las letras que corresponden.</a:t>
            </a:r>
          </a:p>
          <a:p>
            <a:pPr marL="0" marR="0" indent="0" algn="l" defTabSz="914400" rtl="0" eaLnBrk="1" fontAlgn="auto" latinLnBrk="0" hangingPunct="1">
              <a:lnSpc>
                <a:spcPct val="100000"/>
              </a:lnSpc>
              <a:spcBef>
                <a:spcPts val="0"/>
              </a:spcBef>
              <a:spcAft>
                <a:spcPts val="0"/>
              </a:spcAft>
              <a:buClrTx/>
              <a:buSzTx/>
              <a:buFontTx/>
              <a:buNone/>
              <a:tabLst/>
              <a:defRPr/>
            </a:pPr>
            <a:endParaRPr lang="es-ES" baseline="0"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es-ES" sz="1200" b="1" baseline="0" dirty="0" smtClean="0">
                <a:effectLst>
                  <a:outerShdw blurRad="38100" dist="38100" dir="2700000" algn="tl">
                    <a:srgbClr val="000000">
                      <a:alpha val="43137"/>
                    </a:srgbClr>
                  </a:outerShdw>
                </a:effectLst>
              </a:rPr>
              <a:t>En el p</a:t>
            </a:r>
            <a:r>
              <a:rPr lang="es-ES" sz="1200" b="1" dirty="0" smtClean="0">
                <a:effectLst>
                  <a:outerShdw blurRad="38100" dist="38100" dir="2700000" algn="tl">
                    <a:srgbClr val="000000">
                      <a:alpha val="43137"/>
                    </a:srgbClr>
                  </a:outerShdw>
                </a:effectLst>
              </a:rPr>
              <a:t>ar de cromosomas homólogos amarillo y verde se encuentra el gen que determina el color con sus variantes </a:t>
            </a:r>
            <a:r>
              <a:rPr lang="es-ES" sz="1200" b="1" dirty="0" err="1" smtClean="0">
                <a:effectLst>
                  <a:outerShdw blurRad="38100" dist="38100" dir="2700000" algn="tl">
                    <a:srgbClr val="000000">
                      <a:alpha val="43137"/>
                    </a:srgbClr>
                  </a:outerShdw>
                </a:effectLst>
              </a:rPr>
              <a:t>alélicas</a:t>
            </a:r>
            <a:r>
              <a:rPr lang="es-ES" sz="1200" b="1" dirty="0" smtClean="0">
                <a:effectLst>
                  <a:outerShdw blurRad="38100" dist="38100" dir="2700000" algn="tl">
                    <a:srgbClr val="000000">
                      <a:alpha val="43137"/>
                    </a:srgbClr>
                  </a:outerShdw>
                </a:effectLst>
              </a:rPr>
              <a:t> A y a.</a:t>
            </a:r>
          </a:p>
          <a:p>
            <a:pPr marL="0" marR="0" indent="0" algn="just" defTabSz="914400" rtl="0" eaLnBrk="1" fontAlgn="auto" latinLnBrk="0" hangingPunct="1">
              <a:lnSpc>
                <a:spcPct val="100000"/>
              </a:lnSpc>
              <a:spcBef>
                <a:spcPts val="0"/>
              </a:spcBef>
              <a:spcAft>
                <a:spcPts val="0"/>
              </a:spcAft>
              <a:buClrTx/>
              <a:buSzTx/>
              <a:buFontTx/>
              <a:buNone/>
              <a:tabLst/>
              <a:defRPr/>
            </a:pPr>
            <a:r>
              <a:rPr lang="es-ES" sz="1200" b="1" dirty="0" smtClean="0">
                <a:effectLst>
                  <a:outerShdw blurRad="38100" dist="38100" dir="2700000" algn="tl">
                    <a:srgbClr val="000000">
                      <a:alpha val="43137"/>
                    </a:srgbClr>
                  </a:outerShdw>
                </a:effectLst>
              </a:rPr>
              <a:t>En el par de cromosomas homólogos rojo y azul se encuentra el gen que determina la superficie de los guisantes con sus variantes </a:t>
            </a:r>
            <a:r>
              <a:rPr lang="es-ES" sz="1200" b="1" dirty="0" err="1" smtClean="0">
                <a:effectLst>
                  <a:outerShdw blurRad="38100" dist="38100" dir="2700000" algn="tl">
                    <a:srgbClr val="000000">
                      <a:alpha val="43137"/>
                    </a:srgbClr>
                  </a:outerShdw>
                </a:effectLst>
              </a:rPr>
              <a:t>alélicas</a:t>
            </a:r>
            <a:r>
              <a:rPr lang="es-ES" sz="1200" b="1" dirty="0" smtClean="0">
                <a:effectLst>
                  <a:outerShdw blurRad="38100" dist="38100" dir="2700000" algn="tl">
                    <a:srgbClr val="000000">
                      <a:alpha val="43137"/>
                    </a:srgbClr>
                  </a:outerShdw>
                </a:effectLst>
              </a:rPr>
              <a:t> B</a:t>
            </a:r>
            <a:r>
              <a:rPr lang="es-ES" sz="1200" b="1" baseline="0" dirty="0" smtClean="0">
                <a:effectLst>
                  <a:outerShdw blurRad="38100" dist="38100" dir="2700000" algn="tl">
                    <a:srgbClr val="000000">
                      <a:alpha val="43137"/>
                    </a:srgbClr>
                  </a:outerShdw>
                </a:effectLst>
              </a:rPr>
              <a:t> </a:t>
            </a:r>
            <a:r>
              <a:rPr lang="es-ES" sz="1200" b="1" dirty="0" smtClean="0">
                <a:effectLst>
                  <a:outerShdw blurRad="38100" dist="38100" dir="2700000" algn="tl">
                    <a:srgbClr val="000000">
                      <a:alpha val="43137"/>
                    </a:srgbClr>
                  </a:outerShdw>
                </a:effectLst>
              </a:rPr>
              <a:t>y b.</a:t>
            </a:r>
          </a:p>
          <a:p>
            <a:pPr marL="0" marR="0" indent="0" algn="l" defTabSz="914400" rtl="0" eaLnBrk="1" fontAlgn="auto" latinLnBrk="0" hangingPunct="1">
              <a:lnSpc>
                <a:spcPct val="100000"/>
              </a:lnSpc>
              <a:spcBef>
                <a:spcPts val="0"/>
              </a:spcBef>
              <a:spcAft>
                <a:spcPts val="0"/>
              </a:spcAft>
              <a:buClrTx/>
              <a:buSzTx/>
              <a:buFontTx/>
              <a:buNone/>
              <a:tabLst/>
              <a:defRPr/>
            </a:pPr>
            <a:endParaRPr lang="es-ES" sz="1200" b="1" dirty="0" smtClean="0">
              <a:effectLst>
                <a:outerShdw blurRad="38100" dist="38100" dir="2700000" algn="tl">
                  <a:srgbClr val="000000">
                    <a:alpha val="43137"/>
                  </a:srgbClr>
                </a:outerShdw>
              </a:effectLst>
            </a:endParaRPr>
          </a:p>
        </p:txBody>
      </p:sp>
      <p:sp>
        <p:nvSpPr>
          <p:cNvPr id="4" name="3 Marcador de número de diapositiva"/>
          <p:cNvSpPr>
            <a:spLocks noGrp="1"/>
          </p:cNvSpPr>
          <p:nvPr>
            <p:ph type="sldNum" sz="quarter" idx="10"/>
          </p:nvPr>
        </p:nvSpPr>
        <p:spPr/>
        <p:txBody>
          <a:bodyPr/>
          <a:lstStyle/>
          <a:p>
            <a:fld id="{0A2A583F-A708-44C0-A1D2-8E0DD35F3446}" type="slidenum">
              <a:rPr lang="es-ES" smtClean="0"/>
              <a:pPr/>
              <a:t>5</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Posibilidades</a:t>
            </a:r>
            <a:r>
              <a:rPr lang="es-ES" baseline="0" dirty="0" smtClean="0"/>
              <a:t> de combinaciones de los cromosomas en meiosis I.</a:t>
            </a:r>
            <a:endParaRPr lang="es-ES" dirty="0"/>
          </a:p>
        </p:txBody>
      </p:sp>
      <p:sp>
        <p:nvSpPr>
          <p:cNvPr id="4" name="3 Marcador de número de diapositiva"/>
          <p:cNvSpPr>
            <a:spLocks noGrp="1"/>
          </p:cNvSpPr>
          <p:nvPr>
            <p:ph type="sldNum" sz="quarter" idx="10"/>
          </p:nvPr>
        </p:nvSpPr>
        <p:spPr/>
        <p:txBody>
          <a:bodyPr/>
          <a:lstStyle/>
          <a:p>
            <a:fld id="{0A2A583F-A708-44C0-A1D2-8E0DD35F3446}" type="slidenum">
              <a:rPr lang="es-ES" smtClean="0"/>
              <a:pPr/>
              <a:t>6</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lgn="just"/>
            <a:r>
              <a:rPr lang="es-ES" dirty="0" smtClean="0"/>
              <a:t>Cada una de la células que termina en la meiosis I da lugar a </a:t>
            </a:r>
            <a:r>
              <a:rPr lang="es-ES" baseline="0" dirty="0" smtClean="0"/>
              <a:t>4 tipos de gametos hasta dar la posibilidad de obtener una segregación independiente y al azar (próxima diapositiva).</a:t>
            </a:r>
          </a:p>
          <a:p>
            <a:pPr algn="just"/>
            <a:endParaRPr lang="es-ES" dirty="0"/>
          </a:p>
        </p:txBody>
      </p:sp>
      <p:sp>
        <p:nvSpPr>
          <p:cNvPr id="4" name="3 Marcador de número de diapositiva"/>
          <p:cNvSpPr>
            <a:spLocks noGrp="1"/>
          </p:cNvSpPr>
          <p:nvPr>
            <p:ph type="sldNum" sz="quarter" idx="10"/>
          </p:nvPr>
        </p:nvSpPr>
        <p:spPr/>
        <p:txBody>
          <a:bodyPr/>
          <a:lstStyle/>
          <a:p>
            <a:fld id="{0A2A583F-A708-44C0-A1D2-8E0DD35F3446}" type="slidenum">
              <a:rPr lang="es-ES" smtClean="0"/>
              <a:pPr/>
              <a:t>7</a:t>
            </a:fld>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0A2A583F-A708-44C0-A1D2-8E0DD35F3446}" type="slidenum">
              <a:rPr lang="es-ES" smtClean="0"/>
              <a:pPr/>
              <a:t>8</a:t>
            </a:fld>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sz="1200" kern="1200" dirty="0" err="1" smtClean="0">
                <a:solidFill>
                  <a:schemeClr val="tx1"/>
                </a:solidFill>
                <a:latin typeface="+mn-lt"/>
                <a:ea typeface="+mn-ea"/>
                <a:cs typeface="+mn-cs"/>
              </a:rPr>
              <a:t>Mendel</a:t>
            </a:r>
            <a:r>
              <a:rPr lang="es-ES" sz="1200" kern="1200" dirty="0" smtClean="0">
                <a:solidFill>
                  <a:schemeClr val="tx1"/>
                </a:solidFill>
                <a:latin typeface="+mn-lt"/>
                <a:ea typeface="+mn-ea"/>
                <a:cs typeface="+mn-cs"/>
              </a:rPr>
              <a:t> explicó los datos de esta descendencia como la Segregación independiente de lo que le sucede a cada carácter por separado. En esto consiste la segunda Ley de </a:t>
            </a:r>
            <a:r>
              <a:rPr lang="es-ES" sz="1200" kern="1200" dirty="0" err="1" smtClean="0">
                <a:solidFill>
                  <a:schemeClr val="tx1"/>
                </a:solidFill>
                <a:latin typeface="+mn-lt"/>
                <a:ea typeface="+mn-ea"/>
                <a:cs typeface="+mn-cs"/>
              </a:rPr>
              <a:t>Mendel</a:t>
            </a:r>
            <a:r>
              <a:rPr lang="es-ES" sz="1200" kern="1200" dirty="0" smtClean="0">
                <a:solidFill>
                  <a:schemeClr val="tx1"/>
                </a:solidFill>
                <a:latin typeface="+mn-lt"/>
                <a:ea typeface="+mn-ea"/>
                <a:cs typeface="+mn-cs"/>
              </a:rPr>
              <a:t>.</a:t>
            </a:r>
          </a:p>
          <a:p>
            <a:r>
              <a:rPr lang="es-ES" sz="1200" b="1" kern="1200" dirty="0" smtClean="0">
                <a:solidFill>
                  <a:schemeClr val="tx1"/>
                </a:solidFill>
                <a:latin typeface="+mn-lt"/>
                <a:ea typeface="+mn-ea"/>
                <a:cs typeface="+mn-cs"/>
              </a:rPr>
              <a:t> </a:t>
            </a:r>
            <a:endParaRPr lang="es-ES" sz="1200" kern="1200" dirty="0" smtClean="0">
              <a:solidFill>
                <a:schemeClr val="tx1"/>
              </a:solidFill>
              <a:latin typeface="+mn-lt"/>
              <a:ea typeface="+mn-ea"/>
              <a:cs typeface="+mn-cs"/>
            </a:endParaRPr>
          </a:p>
          <a:p>
            <a:pPr algn="just"/>
            <a:r>
              <a:rPr lang="es-ES" sz="1200" b="1" kern="1200" dirty="0" smtClean="0">
                <a:solidFill>
                  <a:schemeClr val="tx1"/>
                </a:solidFill>
                <a:latin typeface="+mn-lt"/>
                <a:ea typeface="+mn-ea"/>
                <a:cs typeface="+mn-cs"/>
              </a:rPr>
              <a:t>2da Ley de la Transmisión Independiente:</a:t>
            </a:r>
            <a:r>
              <a:rPr lang="es-ES" sz="1200" kern="1200" dirty="0" smtClean="0">
                <a:solidFill>
                  <a:schemeClr val="tx1"/>
                </a:solidFill>
                <a:latin typeface="+mn-lt"/>
                <a:ea typeface="+mn-ea"/>
                <a:cs typeface="+mn-cs"/>
              </a:rPr>
              <a:t> los miembros de diferentes parejas de genes para los caracteres correspondientes segregan o se separan  y se transmiten a la descendencia de manera independiente cuando se forman los gametos de un heterocigoto. </a:t>
            </a:r>
          </a:p>
          <a:p>
            <a:endParaRPr lang="es-ES" sz="1200" b="1" i="1" kern="1200" baseline="0" dirty="0" smtClean="0">
              <a:solidFill>
                <a:schemeClr val="tx1"/>
              </a:solidFill>
              <a:latin typeface="+mn-lt"/>
              <a:ea typeface="+mn-ea"/>
              <a:cs typeface="+mn-cs"/>
            </a:endParaRPr>
          </a:p>
          <a:p>
            <a:pPr algn="just"/>
            <a:r>
              <a:rPr lang="es-ES" sz="1200" b="1" i="1" kern="1200" baseline="0" dirty="0" smtClean="0">
                <a:solidFill>
                  <a:schemeClr val="tx1"/>
                </a:solidFill>
                <a:latin typeface="+mn-lt"/>
                <a:ea typeface="+mn-ea"/>
                <a:cs typeface="+mn-cs"/>
              </a:rPr>
              <a:t>Esta ley se cumple cuando los caracteres elegidos están regulados por genes situados en distintos cromosomas.</a:t>
            </a:r>
          </a:p>
          <a:p>
            <a:endParaRPr lang="es-ES" dirty="0"/>
          </a:p>
        </p:txBody>
      </p:sp>
      <p:sp>
        <p:nvSpPr>
          <p:cNvPr id="4" name="3 Marcador de número de diapositiva"/>
          <p:cNvSpPr>
            <a:spLocks noGrp="1"/>
          </p:cNvSpPr>
          <p:nvPr>
            <p:ph type="sldNum" sz="quarter" idx="10"/>
          </p:nvPr>
        </p:nvSpPr>
        <p:spPr/>
        <p:txBody>
          <a:bodyPr/>
          <a:lstStyle/>
          <a:p>
            <a:fld id="{6D5BF823-0520-484F-920C-F2A25B17DE1C}" type="slidenum">
              <a:rPr lang="es-ES" smtClean="0"/>
              <a:pPr/>
              <a:t>9</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B1A7B089-E13C-46AE-8B3A-6ACA0E69BF6A}" type="datetimeFigureOut">
              <a:rPr lang="es-ES" smtClean="0"/>
              <a:pPr/>
              <a:t>31/01/2021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F9512DF-F9F1-4009-90AC-116C47E0DA3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1A7B089-E13C-46AE-8B3A-6ACA0E69BF6A}" type="datetimeFigureOut">
              <a:rPr lang="es-ES" smtClean="0"/>
              <a:pPr/>
              <a:t>31/01/2021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F9512DF-F9F1-4009-90AC-116C47E0DA3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1A7B089-E13C-46AE-8B3A-6ACA0E69BF6A}" type="datetimeFigureOut">
              <a:rPr lang="es-ES" smtClean="0"/>
              <a:pPr/>
              <a:t>31/01/2021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F9512DF-F9F1-4009-90AC-116C47E0DA3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1A7B089-E13C-46AE-8B3A-6ACA0E69BF6A}" type="datetimeFigureOut">
              <a:rPr lang="es-ES" smtClean="0"/>
              <a:pPr/>
              <a:t>31/01/2021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F9512DF-F9F1-4009-90AC-116C47E0DA3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1A7B089-E13C-46AE-8B3A-6ACA0E69BF6A}" type="datetimeFigureOut">
              <a:rPr lang="es-ES" smtClean="0"/>
              <a:pPr/>
              <a:t>31/01/2021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F9512DF-F9F1-4009-90AC-116C47E0DA3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B1A7B089-E13C-46AE-8B3A-6ACA0E69BF6A}" type="datetimeFigureOut">
              <a:rPr lang="es-ES" smtClean="0"/>
              <a:pPr/>
              <a:t>31/01/2021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F9512DF-F9F1-4009-90AC-116C47E0DA3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B1A7B089-E13C-46AE-8B3A-6ACA0E69BF6A}" type="datetimeFigureOut">
              <a:rPr lang="es-ES" smtClean="0"/>
              <a:pPr/>
              <a:t>31/01/2021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6F9512DF-F9F1-4009-90AC-116C47E0DA3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B1A7B089-E13C-46AE-8B3A-6ACA0E69BF6A}" type="datetimeFigureOut">
              <a:rPr lang="es-ES" smtClean="0"/>
              <a:pPr/>
              <a:t>31/01/2021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6F9512DF-F9F1-4009-90AC-116C47E0DA3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1A7B089-E13C-46AE-8B3A-6ACA0E69BF6A}" type="datetimeFigureOut">
              <a:rPr lang="es-ES" smtClean="0"/>
              <a:pPr/>
              <a:t>31/01/2021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6F9512DF-F9F1-4009-90AC-116C47E0DA3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1A7B089-E13C-46AE-8B3A-6ACA0E69BF6A}" type="datetimeFigureOut">
              <a:rPr lang="es-ES" smtClean="0"/>
              <a:pPr/>
              <a:t>31/01/2021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F9512DF-F9F1-4009-90AC-116C47E0DA3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1A7B089-E13C-46AE-8B3A-6ACA0E69BF6A}" type="datetimeFigureOut">
              <a:rPr lang="es-ES" smtClean="0"/>
              <a:pPr/>
              <a:t>31/01/2021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F9512DF-F9F1-4009-90AC-116C47E0DA3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A7B089-E13C-46AE-8B3A-6ACA0E69BF6A}" type="datetimeFigureOut">
              <a:rPr lang="es-ES" smtClean="0"/>
              <a:pPr/>
              <a:t>31/01/2021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9512DF-F9F1-4009-90AC-116C47E0DA3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32.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35.xm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37.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928662" y="500042"/>
            <a:ext cx="7646901" cy="707886"/>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s-ES" sz="4000" b="1" spc="50" dirty="0" smtClean="0">
                <a:ln w="11430"/>
                <a:solidFill>
                  <a:srgbClr val="C00000"/>
                </a:solidFill>
                <a:effectLst>
                  <a:outerShdw blurRad="76200" dist="50800" dir="5400000" algn="tl" rotWithShape="0">
                    <a:srgbClr val="000000">
                      <a:alpha val="65000"/>
                    </a:srgbClr>
                  </a:outerShdw>
                </a:effectLst>
              </a:rPr>
              <a:t>Introducción a la Genética Médica</a:t>
            </a:r>
            <a:endParaRPr lang="es-ES" sz="3200" b="1" spc="50" dirty="0">
              <a:ln w="11430"/>
              <a:solidFill>
                <a:srgbClr val="C00000"/>
              </a:solidFill>
              <a:effectLst>
                <a:outerShdw blurRad="76200" dist="50800" dir="5400000" algn="tl" rotWithShape="0">
                  <a:srgbClr val="000000">
                    <a:alpha val="65000"/>
                  </a:srgbClr>
                </a:outerShdw>
              </a:effectLst>
            </a:endParaRPr>
          </a:p>
        </p:txBody>
      </p:sp>
      <p:sp>
        <p:nvSpPr>
          <p:cNvPr id="5" name="4 Rectángulo redondeado"/>
          <p:cNvSpPr/>
          <p:nvPr/>
        </p:nvSpPr>
        <p:spPr>
          <a:xfrm>
            <a:off x="571472" y="2714620"/>
            <a:ext cx="8001028" cy="1428751"/>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4000" b="1" dirty="0" smtClean="0"/>
              <a:t>Ligamiento y recombinación</a:t>
            </a:r>
            <a:endParaRPr lang="es-ES" sz="4000" b="1" dirty="0"/>
          </a:p>
        </p:txBody>
      </p:sp>
      <p:sp>
        <p:nvSpPr>
          <p:cNvPr id="2052" name="6 CuadroTexto"/>
          <p:cNvSpPr txBox="1">
            <a:spLocks noChangeArrowheads="1"/>
          </p:cNvSpPr>
          <p:nvPr/>
        </p:nvSpPr>
        <p:spPr bwMode="auto">
          <a:xfrm>
            <a:off x="5143500" y="5715000"/>
            <a:ext cx="184150" cy="646113"/>
          </a:xfrm>
          <a:prstGeom prst="rect">
            <a:avLst/>
          </a:prstGeom>
          <a:noFill/>
          <a:ln w="9525">
            <a:noFill/>
            <a:miter lim="800000"/>
            <a:headEnd/>
            <a:tailEnd/>
          </a:ln>
        </p:spPr>
        <p:txBody>
          <a:bodyPr wrap="none">
            <a:spAutoFit/>
          </a:bodyPr>
          <a:lstStyle/>
          <a:p>
            <a:endParaRPr lang="es-ES"/>
          </a:p>
          <a:p>
            <a:endParaRPr lang="es-ES"/>
          </a:p>
        </p:txBody>
      </p:sp>
      <p:sp>
        <p:nvSpPr>
          <p:cNvPr id="2053" name="4 CuadroTexto"/>
          <p:cNvSpPr txBox="1">
            <a:spLocks noChangeArrowheads="1"/>
          </p:cNvSpPr>
          <p:nvPr/>
        </p:nvSpPr>
        <p:spPr bwMode="auto">
          <a:xfrm>
            <a:off x="214282" y="4643446"/>
            <a:ext cx="5857886" cy="1200329"/>
          </a:xfrm>
          <a:prstGeom prst="rect">
            <a:avLst/>
          </a:prstGeom>
          <a:noFill/>
          <a:ln w="9525">
            <a:noFill/>
            <a:miter lim="800000"/>
            <a:headEnd/>
            <a:tailEnd/>
          </a:ln>
        </p:spPr>
        <p:txBody>
          <a:bodyPr wrap="square">
            <a:spAutoFit/>
          </a:bodyPr>
          <a:lstStyle/>
          <a:p>
            <a:r>
              <a:rPr lang="es-ES" sz="2400" b="1" dirty="0">
                <a:solidFill>
                  <a:srgbClr val="C00000"/>
                </a:solidFill>
              </a:rPr>
              <a:t>Dra. Ana Elena Arús </a:t>
            </a:r>
            <a:r>
              <a:rPr lang="es-ES" sz="2400" b="1" dirty="0" smtClean="0">
                <a:solidFill>
                  <a:srgbClr val="C00000"/>
                </a:solidFill>
              </a:rPr>
              <a:t>Fernández</a:t>
            </a:r>
          </a:p>
          <a:p>
            <a:r>
              <a:rPr lang="es-ES" sz="2400" b="1" dirty="0" smtClean="0">
                <a:solidFill>
                  <a:srgbClr val="C00000"/>
                </a:solidFill>
              </a:rPr>
              <a:t>Especialista en Genética Clínica</a:t>
            </a:r>
          </a:p>
          <a:p>
            <a:r>
              <a:rPr lang="es-ES" sz="2400" b="1" dirty="0" smtClean="0">
                <a:solidFill>
                  <a:srgbClr val="C00000"/>
                </a:solidFill>
              </a:rPr>
              <a:t>Instituto de Gastroenterología</a:t>
            </a:r>
            <a:endParaRPr lang="es-ES" sz="2400" b="1" dirty="0">
              <a:solidFill>
                <a:srgbClr val="C00000"/>
              </a:solidFill>
            </a:endParaRPr>
          </a:p>
        </p:txBody>
      </p:sp>
      <p:pic>
        <p:nvPicPr>
          <p:cNvPr id="2054" name="Picture 2" descr="ADN-01.gif"/>
          <p:cNvPicPr>
            <a:picLocks noChangeAspect="1" noChangeArrowheads="1" noCrop="1"/>
          </p:cNvPicPr>
          <p:nvPr/>
        </p:nvPicPr>
        <p:blipFill>
          <a:blip r:embed="rId3"/>
          <a:srcRect/>
          <a:stretch>
            <a:fillRect/>
          </a:stretch>
        </p:blipFill>
        <p:spPr bwMode="auto">
          <a:xfrm>
            <a:off x="285750" y="571500"/>
            <a:ext cx="514350" cy="1285875"/>
          </a:xfrm>
          <a:prstGeom prst="rect">
            <a:avLst/>
          </a:prstGeom>
          <a:noFill/>
          <a:ln w="9525">
            <a:noFill/>
            <a:miter lim="800000"/>
            <a:headEnd/>
            <a:tailEnd/>
          </a:ln>
        </p:spPr>
      </p:pic>
      <p:sp>
        <p:nvSpPr>
          <p:cNvPr id="7" name="6 CuadroTexto"/>
          <p:cNvSpPr txBox="1"/>
          <p:nvPr/>
        </p:nvSpPr>
        <p:spPr>
          <a:xfrm>
            <a:off x="6215074" y="5657671"/>
            <a:ext cx="2571768" cy="646331"/>
          </a:xfrm>
          <a:prstGeom prst="rect">
            <a:avLst/>
          </a:prstGeom>
          <a:noFill/>
        </p:spPr>
        <p:txBody>
          <a:bodyPr wrap="square" rtlCol="0">
            <a:spAutoFit/>
          </a:bodyPr>
          <a:lstStyle/>
          <a:p>
            <a:pPr algn="ctr"/>
            <a:r>
              <a:rPr lang="es-ES" sz="3600" b="1" dirty="0" smtClean="0">
                <a:solidFill>
                  <a:srgbClr val="C00000"/>
                </a:solidFill>
                <a:effectLst>
                  <a:outerShdw blurRad="38100" dist="38100" dir="2700000" algn="tl">
                    <a:srgbClr val="000000">
                      <a:alpha val="43137"/>
                    </a:srgbClr>
                  </a:outerShdw>
                </a:effectLst>
              </a:rPr>
              <a:t>Conferencia</a:t>
            </a:r>
            <a:endParaRPr lang="es-ES" sz="3600" b="1" dirty="0">
              <a:solidFill>
                <a:srgbClr val="C00000"/>
              </a:solidFill>
              <a:effectLst>
                <a:outerShdw blurRad="38100" dist="38100" dir="2700000" algn="tl">
                  <a:srgbClr val="000000">
                    <a:alpha val="43137"/>
                  </a:srgbClr>
                </a:outerShdw>
              </a:effectLst>
            </a:endParaRPr>
          </a:p>
        </p:txBody>
      </p:sp>
      <p:sp>
        <p:nvSpPr>
          <p:cNvPr id="8" name="7 Rectángulo"/>
          <p:cNvSpPr/>
          <p:nvPr/>
        </p:nvSpPr>
        <p:spPr>
          <a:xfrm>
            <a:off x="1500166" y="1928802"/>
            <a:ext cx="6092566" cy="523220"/>
          </a:xfrm>
          <a:prstGeom prst="rect">
            <a:avLst/>
          </a:prstGeom>
        </p:spPr>
        <p:txBody>
          <a:bodyPr wrap="none">
            <a:spAutoFit/>
          </a:bodyPr>
          <a:lstStyle/>
          <a:p>
            <a:pPr algn="ctr"/>
            <a:r>
              <a:rPr lang="es-ES" sz="2800" b="1" dirty="0" smtClean="0">
                <a:solidFill>
                  <a:srgbClr val="C00000"/>
                </a:solidFill>
                <a:effectLst>
                  <a:outerShdw blurRad="38100" dist="38100" dir="2700000" algn="tl">
                    <a:srgbClr val="000000">
                      <a:alpha val="43137"/>
                    </a:srgbClr>
                  </a:outerShdw>
                </a:effectLst>
              </a:rPr>
              <a:t>Tema 4 Análisis del Ligamiento genético</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22 Grupo"/>
          <p:cNvGrpSpPr/>
          <p:nvPr/>
        </p:nvGrpSpPr>
        <p:grpSpPr>
          <a:xfrm>
            <a:off x="1285852" y="928671"/>
            <a:ext cx="285752" cy="714380"/>
            <a:chOff x="1444709" y="1657512"/>
            <a:chExt cx="650942" cy="2064142"/>
          </a:xfrm>
          <a:solidFill>
            <a:srgbClr val="FFC000"/>
          </a:solidFill>
        </p:grpSpPr>
        <p:sp>
          <p:nvSpPr>
            <p:cNvPr id="15" name="Oval 5"/>
            <p:cNvSpPr>
              <a:spLocks noChangeArrowheads="1"/>
            </p:cNvSpPr>
            <p:nvPr/>
          </p:nvSpPr>
          <p:spPr bwMode="auto">
            <a:xfrm rot="20700000">
              <a:off x="1803277" y="2444954"/>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3" name="32 Grupo"/>
            <p:cNvGrpSpPr/>
            <p:nvPr/>
          </p:nvGrpSpPr>
          <p:grpSpPr>
            <a:xfrm>
              <a:off x="1444709" y="1657512"/>
              <a:ext cx="613492" cy="2062190"/>
              <a:chOff x="1444709" y="1657512"/>
              <a:chExt cx="613492" cy="2062190"/>
            </a:xfrm>
            <a:grpFill/>
          </p:grpSpPr>
          <p:sp>
            <p:nvSpPr>
              <p:cNvPr id="17" name="Oval 5"/>
              <p:cNvSpPr>
                <a:spLocks noChangeArrowheads="1"/>
              </p:cNvSpPr>
              <p:nvPr/>
            </p:nvSpPr>
            <p:spPr bwMode="auto">
              <a:xfrm rot="22080000">
                <a:off x="1444709" y="2443002"/>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8" name="Oval 5"/>
              <p:cNvSpPr>
                <a:spLocks noChangeArrowheads="1"/>
              </p:cNvSpPr>
              <p:nvPr/>
            </p:nvSpPr>
            <p:spPr bwMode="auto">
              <a:xfrm rot="20580000" flipH="1">
                <a:off x="1472827" y="1661799"/>
                <a:ext cx="252000" cy="8280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9" name="Oval 5"/>
              <p:cNvSpPr>
                <a:spLocks noChangeArrowheads="1"/>
              </p:cNvSpPr>
              <p:nvPr/>
            </p:nvSpPr>
            <p:spPr bwMode="auto">
              <a:xfrm rot="23100000" flipH="1">
                <a:off x="1806201" y="1657512"/>
                <a:ext cx="252000" cy="8280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grpSp>
        <p:nvGrpSpPr>
          <p:cNvPr id="4" name="34 Grupo"/>
          <p:cNvGrpSpPr/>
          <p:nvPr/>
        </p:nvGrpSpPr>
        <p:grpSpPr>
          <a:xfrm>
            <a:off x="1643042" y="785794"/>
            <a:ext cx="428628" cy="1000132"/>
            <a:chOff x="2444840" y="1657511"/>
            <a:chExt cx="632608" cy="2062190"/>
          </a:xfrm>
          <a:solidFill>
            <a:srgbClr val="002060"/>
          </a:solidFill>
        </p:grpSpPr>
        <p:sp>
          <p:nvSpPr>
            <p:cNvPr id="10" name="Oval 5"/>
            <p:cNvSpPr>
              <a:spLocks noChangeArrowheads="1"/>
            </p:cNvSpPr>
            <p:nvPr/>
          </p:nvSpPr>
          <p:spPr bwMode="auto">
            <a:xfrm rot="20700000">
              <a:off x="2785074" y="2349624"/>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6" name="14 Grupo"/>
            <p:cNvGrpSpPr/>
            <p:nvPr/>
          </p:nvGrpSpPr>
          <p:grpSpPr>
            <a:xfrm>
              <a:off x="2444840" y="1657511"/>
              <a:ext cx="613492" cy="2062190"/>
              <a:chOff x="2444840" y="1657511"/>
              <a:chExt cx="613492" cy="2062190"/>
            </a:xfrm>
            <a:grpFill/>
          </p:grpSpPr>
          <p:sp>
            <p:nvSpPr>
              <p:cNvPr id="12" name="Oval 5"/>
              <p:cNvSpPr>
                <a:spLocks noChangeArrowheads="1"/>
              </p:cNvSpPr>
              <p:nvPr/>
            </p:nvSpPr>
            <p:spPr bwMode="auto">
              <a:xfrm rot="20580000" flipH="1">
                <a:off x="2472959" y="1661800"/>
                <a:ext cx="252000" cy="8280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3" name="Oval 5"/>
              <p:cNvSpPr>
                <a:spLocks noChangeArrowheads="1"/>
              </p:cNvSpPr>
              <p:nvPr/>
            </p:nvSpPr>
            <p:spPr bwMode="auto">
              <a:xfrm rot="23100000" flipH="1">
                <a:off x="2806332" y="1657511"/>
                <a:ext cx="252000" cy="828000"/>
              </a:xfrm>
              <a:prstGeom prst="ellipse">
                <a:avLst/>
              </a:prstGeom>
              <a:grpFill/>
              <a:ln w="9525">
                <a:noFill/>
                <a:round/>
                <a:headEnd/>
                <a:tailEnd/>
              </a:ln>
            </p:spPr>
            <p:txBody>
              <a:bodyPr wrap="none" anchor="ctr"/>
              <a:lstStyle/>
              <a:p>
                <a:pPr algn="ctr" eaLnBrk="1" hangingPunct="1"/>
                <a:endParaRPr lang="es-ES" sz="1800" dirty="0">
                  <a:solidFill>
                    <a:srgbClr val="000000"/>
                  </a:solidFill>
                  <a:latin typeface="Arial" charset="0"/>
                  <a:cs typeface="Arial" charset="0"/>
                </a:endParaRPr>
              </a:p>
            </p:txBody>
          </p:sp>
          <p:sp>
            <p:nvSpPr>
              <p:cNvPr id="14" name="Oval 5"/>
              <p:cNvSpPr>
                <a:spLocks noChangeArrowheads="1"/>
              </p:cNvSpPr>
              <p:nvPr/>
            </p:nvSpPr>
            <p:spPr bwMode="auto">
              <a:xfrm rot="22080000">
                <a:off x="2444840" y="2443001"/>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sp>
        <p:nvSpPr>
          <p:cNvPr id="5" name="4 CuadroTexto"/>
          <p:cNvSpPr txBox="1"/>
          <p:nvPr/>
        </p:nvSpPr>
        <p:spPr>
          <a:xfrm>
            <a:off x="1071538" y="1000108"/>
            <a:ext cx="571504" cy="338554"/>
          </a:xfrm>
          <a:prstGeom prst="rect">
            <a:avLst/>
          </a:prstGeom>
          <a:noFill/>
        </p:spPr>
        <p:txBody>
          <a:bodyPr wrap="square" rtlCol="0">
            <a:spAutoFit/>
          </a:bodyPr>
          <a:lstStyle/>
          <a:p>
            <a:r>
              <a:rPr lang="es-ES" sz="1600" b="1" dirty="0" smtClean="0">
                <a:effectLst>
                  <a:outerShdw blurRad="38100" dist="38100" dir="2700000" algn="tl">
                    <a:srgbClr val="000000">
                      <a:alpha val="43137"/>
                    </a:srgbClr>
                  </a:outerShdw>
                </a:effectLst>
              </a:rPr>
              <a:t>A</a:t>
            </a:r>
            <a:endParaRPr lang="es-ES" sz="1600" b="1" dirty="0">
              <a:effectLst>
                <a:outerShdw blurRad="38100" dist="38100" dir="2700000" algn="tl">
                  <a:srgbClr val="000000">
                    <a:alpha val="43137"/>
                  </a:srgbClr>
                </a:outerShdw>
              </a:effectLst>
            </a:endParaRPr>
          </a:p>
        </p:txBody>
      </p:sp>
      <p:sp>
        <p:nvSpPr>
          <p:cNvPr id="7" name="6 CuadroTexto"/>
          <p:cNvSpPr txBox="1"/>
          <p:nvPr/>
        </p:nvSpPr>
        <p:spPr>
          <a:xfrm>
            <a:off x="1928794" y="928670"/>
            <a:ext cx="571504" cy="338554"/>
          </a:xfrm>
          <a:prstGeom prst="rect">
            <a:avLst/>
          </a:prstGeom>
          <a:noFill/>
        </p:spPr>
        <p:txBody>
          <a:bodyPr wrap="square" rtlCol="0">
            <a:spAutoFit/>
          </a:bodyPr>
          <a:lstStyle/>
          <a:p>
            <a:pPr algn="ctr"/>
            <a:r>
              <a:rPr lang="es-ES" sz="1600" b="1" dirty="0" smtClean="0">
                <a:effectLst>
                  <a:outerShdw blurRad="38100" dist="38100" dir="2700000" algn="tl">
                    <a:srgbClr val="000000">
                      <a:alpha val="43137"/>
                    </a:srgbClr>
                  </a:outerShdw>
                </a:effectLst>
              </a:rPr>
              <a:t>b</a:t>
            </a:r>
            <a:endParaRPr lang="es-ES" sz="1600" b="1" dirty="0">
              <a:effectLst>
                <a:outerShdw blurRad="38100" dist="38100" dir="2700000" algn="tl">
                  <a:srgbClr val="000000">
                    <a:alpha val="43137"/>
                  </a:srgbClr>
                </a:outerShdw>
              </a:effectLst>
            </a:endParaRPr>
          </a:p>
        </p:txBody>
      </p:sp>
      <p:sp>
        <p:nvSpPr>
          <p:cNvPr id="9" name="8 Elipse"/>
          <p:cNvSpPr/>
          <p:nvPr/>
        </p:nvSpPr>
        <p:spPr>
          <a:xfrm>
            <a:off x="1000100" y="500042"/>
            <a:ext cx="1357322" cy="157163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8" name="87 CuadroTexto"/>
          <p:cNvSpPr txBox="1"/>
          <p:nvPr/>
        </p:nvSpPr>
        <p:spPr>
          <a:xfrm>
            <a:off x="3857620" y="1142984"/>
            <a:ext cx="571504" cy="338554"/>
          </a:xfrm>
          <a:prstGeom prst="rect">
            <a:avLst/>
          </a:prstGeom>
          <a:noFill/>
        </p:spPr>
        <p:txBody>
          <a:bodyPr wrap="square" rtlCol="0">
            <a:spAutoFit/>
          </a:bodyPr>
          <a:lstStyle/>
          <a:p>
            <a:pPr algn="ctr"/>
            <a:r>
              <a:rPr lang="es-ES" sz="1600" b="1" dirty="0" smtClean="0">
                <a:effectLst>
                  <a:outerShdw blurRad="38100" dist="38100" dir="2700000" algn="tl">
                    <a:srgbClr val="000000">
                      <a:alpha val="43137"/>
                    </a:srgbClr>
                  </a:outerShdw>
                </a:effectLst>
              </a:rPr>
              <a:t>A</a:t>
            </a:r>
            <a:endParaRPr lang="es-ES" sz="1600" b="1" dirty="0">
              <a:effectLst>
                <a:outerShdw blurRad="38100" dist="38100" dir="2700000" algn="tl">
                  <a:srgbClr val="000000">
                    <a:alpha val="43137"/>
                  </a:srgbClr>
                </a:outerShdw>
              </a:effectLst>
            </a:endParaRPr>
          </a:p>
        </p:txBody>
      </p:sp>
      <p:grpSp>
        <p:nvGrpSpPr>
          <p:cNvPr id="8" name="262 Grupo"/>
          <p:cNvGrpSpPr/>
          <p:nvPr/>
        </p:nvGrpSpPr>
        <p:grpSpPr>
          <a:xfrm>
            <a:off x="428596" y="2143116"/>
            <a:ext cx="1143008" cy="1357322"/>
            <a:chOff x="571472" y="2643182"/>
            <a:chExt cx="1143008" cy="1785950"/>
          </a:xfrm>
        </p:grpSpPr>
        <p:sp>
          <p:nvSpPr>
            <p:cNvPr id="98" name="Oval 5"/>
            <p:cNvSpPr>
              <a:spLocks noChangeArrowheads="1"/>
            </p:cNvSpPr>
            <p:nvPr/>
          </p:nvSpPr>
          <p:spPr bwMode="auto">
            <a:xfrm rot="20580000" flipH="1">
              <a:off x="1223729" y="2937201"/>
              <a:ext cx="142287" cy="573668"/>
            </a:xfrm>
            <a:prstGeom prst="ellipse">
              <a:avLst/>
            </a:prstGeom>
            <a:solidFill>
              <a:srgbClr val="002060"/>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11" name="261 Grupo"/>
            <p:cNvGrpSpPr/>
            <p:nvPr/>
          </p:nvGrpSpPr>
          <p:grpSpPr>
            <a:xfrm>
              <a:off x="571472" y="2643182"/>
              <a:ext cx="1143008" cy="1785950"/>
              <a:chOff x="571472" y="2643182"/>
              <a:chExt cx="1143008" cy="1785950"/>
            </a:xfrm>
          </p:grpSpPr>
          <p:sp>
            <p:nvSpPr>
              <p:cNvPr id="91" name="90 Elipse"/>
              <p:cNvSpPr/>
              <p:nvPr/>
            </p:nvSpPr>
            <p:spPr>
              <a:xfrm>
                <a:off x="571472" y="2643182"/>
                <a:ext cx="1143008" cy="178595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156 Grupo"/>
              <p:cNvGrpSpPr/>
              <p:nvPr/>
            </p:nvGrpSpPr>
            <p:grpSpPr>
              <a:xfrm>
                <a:off x="571472" y="2780560"/>
                <a:ext cx="1128719" cy="1468730"/>
                <a:chOff x="571472" y="2780560"/>
                <a:chExt cx="1128719" cy="1468730"/>
              </a:xfrm>
            </p:grpSpPr>
            <p:sp>
              <p:nvSpPr>
                <p:cNvPr id="107" name="Oval 5"/>
                <p:cNvSpPr>
                  <a:spLocks noChangeArrowheads="1"/>
                </p:cNvSpPr>
                <p:nvPr/>
              </p:nvSpPr>
              <p:spPr bwMode="auto">
                <a:xfrm rot="480000">
                  <a:off x="974003" y="3365502"/>
                  <a:ext cx="160434" cy="662783"/>
                </a:xfrm>
                <a:prstGeom prst="ellipse">
                  <a:avLst/>
                </a:prstGeom>
                <a:solidFill>
                  <a:srgbClr val="FFC000"/>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20" name="139 Grupo"/>
                <p:cNvGrpSpPr/>
                <p:nvPr/>
              </p:nvGrpSpPr>
              <p:grpSpPr>
                <a:xfrm>
                  <a:off x="571472" y="2780560"/>
                  <a:ext cx="1128719" cy="1468730"/>
                  <a:chOff x="571472" y="2780560"/>
                  <a:chExt cx="1128719" cy="1468730"/>
                </a:xfrm>
              </p:grpSpPr>
              <p:sp>
                <p:nvSpPr>
                  <p:cNvPr id="99" name="Oval 5"/>
                  <p:cNvSpPr>
                    <a:spLocks noChangeArrowheads="1"/>
                  </p:cNvSpPr>
                  <p:nvPr/>
                </p:nvSpPr>
                <p:spPr bwMode="auto">
                  <a:xfrm rot="480000">
                    <a:off x="1203726" y="3364746"/>
                    <a:ext cx="165084" cy="884544"/>
                  </a:xfrm>
                  <a:prstGeom prst="ellipse">
                    <a:avLst/>
                  </a:prstGeom>
                  <a:solidFill>
                    <a:srgbClr val="002060"/>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06" name="Oval 5"/>
                  <p:cNvSpPr>
                    <a:spLocks noChangeArrowheads="1"/>
                  </p:cNvSpPr>
                  <p:nvPr/>
                </p:nvSpPr>
                <p:spPr bwMode="auto">
                  <a:xfrm rot="20580000" flipH="1">
                    <a:off x="917039" y="3011196"/>
                    <a:ext cx="138279" cy="429846"/>
                  </a:xfrm>
                  <a:prstGeom prst="ellipse">
                    <a:avLst/>
                  </a:prstGeom>
                  <a:solidFill>
                    <a:srgbClr val="FFC000"/>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15" name="114 CuadroTexto"/>
                  <p:cNvSpPr txBox="1"/>
                  <p:nvPr/>
                </p:nvSpPr>
                <p:spPr>
                  <a:xfrm>
                    <a:off x="571472" y="3214686"/>
                    <a:ext cx="571504" cy="445466"/>
                  </a:xfrm>
                  <a:prstGeom prst="rect">
                    <a:avLst/>
                  </a:prstGeom>
                  <a:noFill/>
                </p:spPr>
                <p:txBody>
                  <a:bodyPr wrap="square" rtlCol="0">
                    <a:spAutoFit/>
                  </a:bodyPr>
                  <a:lstStyle/>
                  <a:p>
                    <a:r>
                      <a:rPr lang="es-ES" sz="1600" b="1" dirty="0" smtClean="0">
                        <a:effectLst>
                          <a:outerShdw blurRad="38100" dist="38100" dir="2700000" algn="tl">
                            <a:srgbClr val="000000">
                              <a:alpha val="43137"/>
                            </a:srgbClr>
                          </a:outerShdw>
                        </a:effectLst>
                      </a:rPr>
                      <a:t>A</a:t>
                    </a:r>
                    <a:endParaRPr lang="es-ES" sz="1600" b="1" dirty="0">
                      <a:effectLst>
                        <a:outerShdw blurRad="38100" dist="38100" dir="2700000" algn="tl">
                          <a:srgbClr val="000000">
                            <a:alpha val="43137"/>
                          </a:srgbClr>
                        </a:outerShdw>
                      </a:effectLst>
                    </a:endParaRPr>
                  </a:p>
                </p:txBody>
              </p:sp>
              <p:sp>
                <p:nvSpPr>
                  <p:cNvPr id="116" name="115 CuadroTexto"/>
                  <p:cNvSpPr txBox="1"/>
                  <p:nvPr/>
                </p:nvSpPr>
                <p:spPr>
                  <a:xfrm>
                    <a:off x="1128688" y="2780560"/>
                    <a:ext cx="571503" cy="651049"/>
                  </a:xfrm>
                  <a:prstGeom prst="rect">
                    <a:avLst/>
                  </a:prstGeom>
                  <a:noFill/>
                </p:spPr>
                <p:txBody>
                  <a:bodyPr wrap="square" rtlCol="0">
                    <a:spAutoFit/>
                  </a:bodyPr>
                  <a:lstStyle/>
                  <a:p>
                    <a:pPr algn="ctr"/>
                    <a:r>
                      <a:rPr lang="es-ES" sz="1600" b="1" dirty="0" smtClean="0">
                        <a:effectLst>
                          <a:outerShdw blurRad="38100" dist="38100" dir="2700000" algn="tl">
                            <a:srgbClr val="000000">
                              <a:alpha val="43137"/>
                            </a:srgbClr>
                          </a:outerShdw>
                        </a:effectLst>
                      </a:rPr>
                      <a:t>b</a:t>
                    </a:r>
                    <a:endParaRPr lang="es-ES" sz="1600" b="1" dirty="0">
                      <a:effectLst>
                        <a:outerShdw blurRad="38100" dist="38100" dir="2700000" algn="tl">
                          <a:srgbClr val="000000">
                            <a:alpha val="43137"/>
                          </a:srgbClr>
                        </a:outerShdw>
                      </a:effectLst>
                    </a:endParaRPr>
                  </a:p>
                </p:txBody>
              </p:sp>
            </p:grpSp>
          </p:grpSp>
        </p:grpSp>
      </p:grpSp>
      <p:sp>
        <p:nvSpPr>
          <p:cNvPr id="117" name="116 CuadroTexto"/>
          <p:cNvSpPr txBox="1"/>
          <p:nvPr/>
        </p:nvSpPr>
        <p:spPr>
          <a:xfrm>
            <a:off x="1857356" y="2357430"/>
            <a:ext cx="571504" cy="338554"/>
          </a:xfrm>
          <a:prstGeom prst="rect">
            <a:avLst/>
          </a:prstGeom>
          <a:noFill/>
        </p:spPr>
        <p:txBody>
          <a:bodyPr wrap="square" rtlCol="0">
            <a:spAutoFit/>
          </a:bodyPr>
          <a:lstStyle/>
          <a:p>
            <a:r>
              <a:rPr lang="es-ES" sz="1600" b="1" dirty="0">
                <a:effectLst>
                  <a:outerShdw blurRad="38100" dist="38100" dir="2700000" algn="tl">
                    <a:srgbClr val="000000">
                      <a:alpha val="43137"/>
                    </a:srgbClr>
                  </a:outerShdw>
                </a:effectLst>
              </a:rPr>
              <a:t>b</a:t>
            </a:r>
          </a:p>
        </p:txBody>
      </p:sp>
      <p:sp>
        <p:nvSpPr>
          <p:cNvPr id="118" name="117 CuadroTexto"/>
          <p:cNvSpPr txBox="1"/>
          <p:nvPr/>
        </p:nvSpPr>
        <p:spPr>
          <a:xfrm>
            <a:off x="2500298" y="2428868"/>
            <a:ext cx="571504" cy="338554"/>
          </a:xfrm>
          <a:prstGeom prst="rect">
            <a:avLst/>
          </a:prstGeom>
          <a:noFill/>
        </p:spPr>
        <p:txBody>
          <a:bodyPr wrap="square" rtlCol="0">
            <a:spAutoFit/>
          </a:bodyPr>
          <a:lstStyle/>
          <a:p>
            <a:pPr algn="ctr"/>
            <a:r>
              <a:rPr lang="es-ES" sz="1600" b="1" dirty="0">
                <a:effectLst>
                  <a:outerShdw blurRad="38100" dist="38100" dir="2700000" algn="tl">
                    <a:srgbClr val="000000">
                      <a:alpha val="43137"/>
                    </a:srgbClr>
                  </a:outerShdw>
                </a:effectLst>
              </a:rPr>
              <a:t>A</a:t>
            </a:r>
          </a:p>
        </p:txBody>
      </p:sp>
      <p:sp>
        <p:nvSpPr>
          <p:cNvPr id="119" name="118 Elipse"/>
          <p:cNvSpPr/>
          <p:nvPr/>
        </p:nvSpPr>
        <p:spPr>
          <a:xfrm>
            <a:off x="1857356" y="2071678"/>
            <a:ext cx="1071570" cy="135732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0" name="119 CuadroTexto"/>
          <p:cNvSpPr txBox="1"/>
          <p:nvPr/>
        </p:nvSpPr>
        <p:spPr>
          <a:xfrm>
            <a:off x="2357422" y="0"/>
            <a:ext cx="3071802" cy="707886"/>
          </a:xfrm>
          <a:prstGeom prst="rect">
            <a:avLst/>
          </a:prstGeom>
          <a:noFill/>
        </p:spPr>
        <p:txBody>
          <a:bodyPr wrap="square" rtlCol="0">
            <a:spAutoFit/>
          </a:bodyPr>
          <a:lstStyle/>
          <a:p>
            <a:pPr algn="ctr"/>
            <a:r>
              <a:rPr lang="es-ES" sz="4000" b="1" dirty="0" smtClean="0">
                <a:solidFill>
                  <a:srgbClr val="C00000"/>
                </a:solidFill>
                <a:effectLst>
                  <a:outerShdw blurRad="38100" dist="38100" dir="2700000" algn="tl">
                    <a:srgbClr val="000000">
                      <a:alpha val="43137"/>
                    </a:srgbClr>
                  </a:outerShdw>
                </a:effectLst>
              </a:rPr>
              <a:t>Meiosis II</a:t>
            </a:r>
            <a:endParaRPr lang="es-ES" sz="4000" b="1" dirty="0">
              <a:solidFill>
                <a:srgbClr val="C00000"/>
              </a:solidFill>
              <a:effectLst>
                <a:outerShdw blurRad="38100" dist="38100" dir="2700000" algn="tl">
                  <a:srgbClr val="000000">
                    <a:alpha val="43137"/>
                  </a:srgbClr>
                </a:outerShdw>
              </a:effectLst>
            </a:endParaRPr>
          </a:p>
        </p:txBody>
      </p:sp>
      <p:cxnSp>
        <p:nvCxnSpPr>
          <p:cNvPr id="122" name="121 Conector recto"/>
          <p:cNvCxnSpPr/>
          <p:nvPr/>
        </p:nvCxnSpPr>
        <p:spPr>
          <a:xfrm rot="5400000">
            <a:off x="642910" y="1857364"/>
            <a:ext cx="428628" cy="1428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122 Conector recto"/>
          <p:cNvCxnSpPr/>
          <p:nvPr/>
        </p:nvCxnSpPr>
        <p:spPr>
          <a:xfrm rot="16200000" flipH="1">
            <a:off x="2346073" y="1654399"/>
            <a:ext cx="292911" cy="27021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1" name="124 Grupo"/>
          <p:cNvGrpSpPr/>
          <p:nvPr/>
        </p:nvGrpSpPr>
        <p:grpSpPr>
          <a:xfrm>
            <a:off x="3286116" y="5357826"/>
            <a:ext cx="539835" cy="1000131"/>
            <a:chOff x="2478087" y="2571744"/>
            <a:chExt cx="468397" cy="1364065"/>
          </a:xfrm>
        </p:grpSpPr>
        <p:grpSp>
          <p:nvGrpSpPr>
            <p:cNvPr id="22" name="22 Grupo"/>
            <p:cNvGrpSpPr/>
            <p:nvPr/>
          </p:nvGrpSpPr>
          <p:grpSpPr>
            <a:xfrm>
              <a:off x="2786050" y="2714620"/>
              <a:ext cx="160434" cy="1071574"/>
              <a:chOff x="1803277" y="1657512"/>
              <a:chExt cx="292374" cy="2064142"/>
            </a:xfrm>
            <a:solidFill>
              <a:srgbClr val="FFC000"/>
            </a:solidFill>
          </p:grpSpPr>
          <p:sp>
            <p:nvSpPr>
              <p:cNvPr id="130" name="Oval 5"/>
              <p:cNvSpPr>
                <a:spLocks noChangeArrowheads="1"/>
              </p:cNvSpPr>
              <p:nvPr/>
            </p:nvSpPr>
            <p:spPr bwMode="auto">
              <a:xfrm rot="20700000">
                <a:off x="1803277" y="2444954"/>
                <a:ext cx="292374" cy="1276700"/>
              </a:xfrm>
              <a:prstGeom prst="ellipse">
                <a:avLst/>
              </a:prstGeom>
              <a:solidFill>
                <a:schemeClr val="accent3">
                  <a:lumMod val="75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31" name="Oval 5"/>
              <p:cNvSpPr>
                <a:spLocks noChangeArrowheads="1"/>
              </p:cNvSpPr>
              <p:nvPr/>
            </p:nvSpPr>
            <p:spPr bwMode="auto">
              <a:xfrm rot="1500000" flipH="1">
                <a:off x="1806198" y="1657512"/>
                <a:ext cx="251999" cy="828001"/>
              </a:xfrm>
              <a:prstGeom prst="ellipse">
                <a:avLst/>
              </a:prstGeom>
              <a:solidFill>
                <a:schemeClr val="accent3">
                  <a:lumMod val="75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nvGrpSpPr>
            <p:cNvPr id="23" name="34 Grupo"/>
            <p:cNvGrpSpPr/>
            <p:nvPr/>
          </p:nvGrpSpPr>
          <p:grpSpPr>
            <a:xfrm>
              <a:off x="2478087" y="2571744"/>
              <a:ext cx="165083" cy="1364065"/>
              <a:chOff x="2785074" y="1657511"/>
              <a:chExt cx="292374" cy="1968813"/>
            </a:xfrm>
            <a:solidFill>
              <a:srgbClr val="002060"/>
            </a:solidFill>
          </p:grpSpPr>
          <p:sp>
            <p:nvSpPr>
              <p:cNvPr id="128" name="Oval 5"/>
              <p:cNvSpPr>
                <a:spLocks noChangeArrowheads="1"/>
              </p:cNvSpPr>
              <p:nvPr/>
            </p:nvSpPr>
            <p:spPr bwMode="auto">
              <a:xfrm rot="20700000">
                <a:off x="2785074" y="2349624"/>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29" name="Oval 5"/>
              <p:cNvSpPr>
                <a:spLocks noChangeArrowheads="1"/>
              </p:cNvSpPr>
              <p:nvPr/>
            </p:nvSpPr>
            <p:spPr bwMode="auto">
              <a:xfrm rot="1500000" flipH="1">
                <a:off x="2806339" y="1657511"/>
                <a:ext cx="252001" cy="827999"/>
              </a:xfrm>
              <a:prstGeom prst="ellipse">
                <a:avLst/>
              </a:prstGeom>
              <a:grpFill/>
              <a:ln w="9525">
                <a:noFill/>
                <a:round/>
                <a:headEnd/>
                <a:tailEnd/>
              </a:ln>
            </p:spPr>
            <p:txBody>
              <a:bodyPr wrap="none" anchor="ctr"/>
              <a:lstStyle/>
              <a:p>
                <a:pPr algn="ctr" eaLnBrk="1" hangingPunct="1"/>
                <a:endParaRPr lang="es-ES" sz="1800" dirty="0">
                  <a:solidFill>
                    <a:srgbClr val="000000"/>
                  </a:solidFill>
                  <a:latin typeface="Arial" charset="0"/>
                  <a:cs typeface="Arial" charset="0"/>
                </a:endParaRPr>
              </a:p>
            </p:txBody>
          </p:sp>
        </p:grpSp>
      </p:grpSp>
      <p:sp>
        <p:nvSpPr>
          <p:cNvPr id="138" name="137 CuadroTexto"/>
          <p:cNvSpPr txBox="1"/>
          <p:nvPr/>
        </p:nvSpPr>
        <p:spPr>
          <a:xfrm>
            <a:off x="4857752" y="1000108"/>
            <a:ext cx="571504" cy="338554"/>
          </a:xfrm>
          <a:prstGeom prst="rect">
            <a:avLst/>
          </a:prstGeom>
          <a:noFill/>
        </p:spPr>
        <p:txBody>
          <a:bodyPr wrap="square" rtlCol="0">
            <a:spAutoFit/>
          </a:bodyPr>
          <a:lstStyle/>
          <a:p>
            <a:pPr algn="ctr"/>
            <a:r>
              <a:rPr lang="es-ES" sz="1600" b="1" dirty="0">
                <a:effectLst>
                  <a:outerShdw blurRad="38100" dist="38100" dir="2700000" algn="tl">
                    <a:srgbClr val="000000">
                      <a:alpha val="43137"/>
                    </a:srgbClr>
                  </a:outerShdw>
                </a:effectLst>
              </a:rPr>
              <a:t>B</a:t>
            </a:r>
          </a:p>
        </p:txBody>
      </p:sp>
      <p:sp>
        <p:nvSpPr>
          <p:cNvPr id="175" name="174 CuadroTexto"/>
          <p:cNvSpPr txBox="1"/>
          <p:nvPr/>
        </p:nvSpPr>
        <p:spPr>
          <a:xfrm>
            <a:off x="5286380" y="2571744"/>
            <a:ext cx="571504" cy="338554"/>
          </a:xfrm>
          <a:prstGeom prst="rect">
            <a:avLst/>
          </a:prstGeom>
          <a:noFill/>
        </p:spPr>
        <p:txBody>
          <a:bodyPr wrap="square" rtlCol="0">
            <a:spAutoFit/>
          </a:bodyPr>
          <a:lstStyle/>
          <a:p>
            <a:pPr algn="ctr"/>
            <a:r>
              <a:rPr lang="es-ES" sz="1600" b="1" dirty="0" smtClean="0">
                <a:effectLst>
                  <a:outerShdw blurRad="38100" dist="38100" dir="2700000" algn="tl">
                    <a:srgbClr val="000000">
                      <a:alpha val="43137"/>
                    </a:srgbClr>
                  </a:outerShdw>
                </a:effectLst>
              </a:rPr>
              <a:t>A</a:t>
            </a:r>
            <a:endParaRPr lang="es-ES" sz="1600" b="1" dirty="0">
              <a:effectLst>
                <a:outerShdw blurRad="38100" dist="38100" dir="2700000" algn="tl">
                  <a:srgbClr val="000000">
                    <a:alpha val="43137"/>
                  </a:srgbClr>
                </a:outerShdw>
              </a:effectLst>
            </a:endParaRPr>
          </a:p>
        </p:txBody>
      </p:sp>
      <p:cxnSp>
        <p:nvCxnSpPr>
          <p:cNvPr id="177" name="176 Conector recto"/>
          <p:cNvCxnSpPr/>
          <p:nvPr/>
        </p:nvCxnSpPr>
        <p:spPr>
          <a:xfrm rot="5400000">
            <a:off x="3571868" y="1857364"/>
            <a:ext cx="428628" cy="1428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8" name="177 Conector recto"/>
          <p:cNvCxnSpPr/>
          <p:nvPr/>
        </p:nvCxnSpPr>
        <p:spPr>
          <a:xfrm rot="16200000" flipH="1">
            <a:off x="5143504" y="2071678"/>
            <a:ext cx="428628" cy="1428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93" name="192 CuadroTexto"/>
          <p:cNvSpPr txBox="1"/>
          <p:nvPr/>
        </p:nvSpPr>
        <p:spPr>
          <a:xfrm>
            <a:off x="6357950" y="1071546"/>
            <a:ext cx="571504" cy="338554"/>
          </a:xfrm>
          <a:prstGeom prst="rect">
            <a:avLst/>
          </a:prstGeom>
          <a:noFill/>
        </p:spPr>
        <p:txBody>
          <a:bodyPr wrap="square" rtlCol="0">
            <a:spAutoFit/>
          </a:bodyPr>
          <a:lstStyle/>
          <a:p>
            <a:pPr algn="ctr"/>
            <a:r>
              <a:rPr lang="es-ES" sz="1600" b="1" dirty="0" smtClean="0">
                <a:effectLst>
                  <a:outerShdw blurRad="38100" dist="38100" dir="2700000" algn="tl">
                    <a:srgbClr val="000000">
                      <a:alpha val="43137"/>
                    </a:srgbClr>
                  </a:outerShdw>
                </a:effectLst>
              </a:rPr>
              <a:t>a</a:t>
            </a:r>
            <a:endParaRPr lang="es-ES" sz="1600" b="1" dirty="0">
              <a:effectLst>
                <a:outerShdw blurRad="38100" dist="38100" dir="2700000" algn="tl">
                  <a:srgbClr val="000000">
                    <a:alpha val="43137"/>
                  </a:srgbClr>
                </a:outerShdw>
              </a:effectLst>
            </a:endParaRPr>
          </a:p>
        </p:txBody>
      </p:sp>
      <p:sp>
        <p:nvSpPr>
          <p:cNvPr id="194" name="193 CuadroTexto"/>
          <p:cNvSpPr txBox="1"/>
          <p:nvPr/>
        </p:nvSpPr>
        <p:spPr>
          <a:xfrm>
            <a:off x="7286644" y="857232"/>
            <a:ext cx="571504" cy="338554"/>
          </a:xfrm>
          <a:prstGeom prst="rect">
            <a:avLst/>
          </a:prstGeom>
          <a:noFill/>
        </p:spPr>
        <p:txBody>
          <a:bodyPr wrap="square" rtlCol="0">
            <a:spAutoFit/>
          </a:bodyPr>
          <a:lstStyle/>
          <a:p>
            <a:pPr algn="ctr"/>
            <a:r>
              <a:rPr lang="es-ES" sz="1600" b="1" dirty="0" smtClean="0">
                <a:effectLst>
                  <a:outerShdw blurRad="38100" dist="38100" dir="2700000" algn="tl">
                    <a:srgbClr val="000000">
                      <a:alpha val="43137"/>
                    </a:srgbClr>
                  </a:outerShdw>
                </a:effectLst>
              </a:rPr>
              <a:t>B</a:t>
            </a:r>
            <a:endParaRPr lang="es-ES" sz="1600" b="1" dirty="0">
              <a:effectLst>
                <a:outerShdw blurRad="38100" dist="38100" dir="2700000" algn="tl">
                  <a:srgbClr val="000000">
                    <a:alpha val="43137"/>
                  </a:srgbClr>
                </a:outerShdw>
              </a:effectLst>
            </a:endParaRPr>
          </a:p>
        </p:txBody>
      </p:sp>
      <p:sp>
        <p:nvSpPr>
          <p:cNvPr id="219" name="218 CuadroTexto"/>
          <p:cNvSpPr txBox="1"/>
          <p:nvPr/>
        </p:nvSpPr>
        <p:spPr>
          <a:xfrm>
            <a:off x="8215338" y="2500306"/>
            <a:ext cx="571504" cy="338554"/>
          </a:xfrm>
          <a:prstGeom prst="rect">
            <a:avLst/>
          </a:prstGeom>
          <a:noFill/>
        </p:spPr>
        <p:txBody>
          <a:bodyPr wrap="square" rtlCol="0">
            <a:spAutoFit/>
          </a:bodyPr>
          <a:lstStyle/>
          <a:p>
            <a:pPr algn="ctr"/>
            <a:r>
              <a:rPr lang="es-ES" sz="1600" b="1" dirty="0" smtClean="0">
                <a:effectLst>
                  <a:outerShdw blurRad="38100" dist="38100" dir="2700000" algn="tl">
                    <a:srgbClr val="000000">
                      <a:alpha val="43137"/>
                    </a:srgbClr>
                  </a:outerShdw>
                </a:effectLst>
              </a:rPr>
              <a:t>a</a:t>
            </a:r>
            <a:endParaRPr lang="es-ES" sz="1600" b="1" dirty="0">
              <a:effectLst>
                <a:outerShdw blurRad="38100" dist="38100" dir="2700000" algn="tl">
                  <a:srgbClr val="000000">
                    <a:alpha val="43137"/>
                  </a:srgbClr>
                </a:outerShdw>
              </a:effectLst>
            </a:endParaRPr>
          </a:p>
        </p:txBody>
      </p:sp>
      <p:sp>
        <p:nvSpPr>
          <p:cNvPr id="220" name="219 CuadroTexto"/>
          <p:cNvSpPr txBox="1"/>
          <p:nvPr/>
        </p:nvSpPr>
        <p:spPr>
          <a:xfrm>
            <a:off x="7572396" y="2357430"/>
            <a:ext cx="571504" cy="338554"/>
          </a:xfrm>
          <a:prstGeom prst="rect">
            <a:avLst/>
          </a:prstGeom>
          <a:noFill/>
        </p:spPr>
        <p:txBody>
          <a:bodyPr wrap="square" rtlCol="0">
            <a:spAutoFit/>
          </a:bodyPr>
          <a:lstStyle/>
          <a:p>
            <a:pPr algn="ctr"/>
            <a:r>
              <a:rPr lang="es-ES" sz="1600" b="1" dirty="0">
                <a:effectLst>
                  <a:outerShdw blurRad="38100" dist="38100" dir="2700000" algn="tl">
                    <a:srgbClr val="000000">
                      <a:alpha val="43137"/>
                    </a:srgbClr>
                  </a:outerShdw>
                </a:effectLst>
              </a:rPr>
              <a:t>B</a:t>
            </a:r>
          </a:p>
        </p:txBody>
      </p:sp>
      <p:cxnSp>
        <p:nvCxnSpPr>
          <p:cNvPr id="222" name="221 Conector recto"/>
          <p:cNvCxnSpPr/>
          <p:nvPr/>
        </p:nvCxnSpPr>
        <p:spPr>
          <a:xfrm rot="16200000" flipH="1">
            <a:off x="7632485" y="1868713"/>
            <a:ext cx="364349" cy="19877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222 Conector recto"/>
          <p:cNvCxnSpPr/>
          <p:nvPr/>
        </p:nvCxnSpPr>
        <p:spPr>
          <a:xfrm rot="5400000">
            <a:off x="6357950" y="2071678"/>
            <a:ext cx="428628" cy="1428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37" name="236 CuadroTexto"/>
          <p:cNvSpPr txBox="1"/>
          <p:nvPr/>
        </p:nvSpPr>
        <p:spPr>
          <a:xfrm>
            <a:off x="714348" y="4572008"/>
            <a:ext cx="571504" cy="369332"/>
          </a:xfrm>
          <a:prstGeom prst="rect">
            <a:avLst/>
          </a:prstGeom>
          <a:noFill/>
        </p:spPr>
        <p:txBody>
          <a:bodyPr wrap="square" rtlCol="0">
            <a:spAutoFit/>
          </a:bodyPr>
          <a:lstStyle/>
          <a:p>
            <a:pPr algn="ctr"/>
            <a:r>
              <a:rPr lang="es-ES" b="1" dirty="0" smtClean="0">
                <a:effectLst>
                  <a:outerShdw blurRad="38100" dist="38100" dir="2700000" algn="tl">
                    <a:srgbClr val="000000">
                      <a:alpha val="43137"/>
                    </a:srgbClr>
                  </a:outerShdw>
                </a:effectLst>
              </a:rPr>
              <a:t>a</a:t>
            </a:r>
            <a:endParaRPr lang="es-ES" b="1" dirty="0">
              <a:effectLst>
                <a:outerShdw blurRad="38100" dist="38100" dir="2700000" algn="tl">
                  <a:srgbClr val="000000">
                    <a:alpha val="43137"/>
                  </a:srgbClr>
                </a:outerShdw>
              </a:effectLst>
            </a:endParaRPr>
          </a:p>
        </p:txBody>
      </p:sp>
      <p:sp>
        <p:nvSpPr>
          <p:cNvPr id="239" name="238 CuadroTexto"/>
          <p:cNvSpPr txBox="1"/>
          <p:nvPr/>
        </p:nvSpPr>
        <p:spPr>
          <a:xfrm>
            <a:off x="1571604" y="4500570"/>
            <a:ext cx="571504" cy="369332"/>
          </a:xfrm>
          <a:prstGeom prst="rect">
            <a:avLst/>
          </a:prstGeom>
          <a:noFill/>
        </p:spPr>
        <p:txBody>
          <a:bodyPr wrap="square" rtlCol="0">
            <a:spAutoFit/>
          </a:bodyPr>
          <a:lstStyle/>
          <a:p>
            <a:pPr algn="ctr"/>
            <a:r>
              <a:rPr lang="es-ES" b="1" dirty="0" smtClean="0">
                <a:effectLst>
                  <a:outerShdw blurRad="38100" dist="38100" dir="2700000" algn="tl">
                    <a:srgbClr val="000000">
                      <a:alpha val="43137"/>
                    </a:srgbClr>
                  </a:outerShdw>
                </a:effectLst>
              </a:rPr>
              <a:t>b</a:t>
            </a:r>
            <a:endParaRPr lang="es-ES" b="1" dirty="0">
              <a:effectLst>
                <a:outerShdw blurRad="38100" dist="38100" dir="2700000" algn="tl">
                  <a:srgbClr val="000000">
                    <a:alpha val="43137"/>
                  </a:srgbClr>
                </a:outerShdw>
              </a:effectLst>
            </a:endParaRPr>
          </a:p>
        </p:txBody>
      </p:sp>
      <p:cxnSp>
        <p:nvCxnSpPr>
          <p:cNvPr id="240" name="239 Conector recto"/>
          <p:cNvCxnSpPr/>
          <p:nvPr/>
        </p:nvCxnSpPr>
        <p:spPr>
          <a:xfrm flipV="1">
            <a:off x="2143108" y="4357694"/>
            <a:ext cx="500066" cy="7143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2" name="241 Conector recto"/>
          <p:cNvCxnSpPr/>
          <p:nvPr/>
        </p:nvCxnSpPr>
        <p:spPr>
          <a:xfrm>
            <a:off x="2071670" y="5500702"/>
            <a:ext cx="571504" cy="7143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64" name="263 Elipse"/>
          <p:cNvSpPr/>
          <p:nvPr/>
        </p:nvSpPr>
        <p:spPr>
          <a:xfrm>
            <a:off x="3929058" y="642918"/>
            <a:ext cx="1357322" cy="157163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24" name="22 Grupo"/>
          <p:cNvGrpSpPr/>
          <p:nvPr/>
        </p:nvGrpSpPr>
        <p:grpSpPr>
          <a:xfrm>
            <a:off x="4214810" y="1071546"/>
            <a:ext cx="285752" cy="714380"/>
            <a:chOff x="1444709" y="1657512"/>
            <a:chExt cx="650942" cy="2064142"/>
          </a:xfrm>
          <a:solidFill>
            <a:srgbClr val="FFC000"/>
          </a:solidFill>
        </p:grpSpPr>
        <p:sp>
          <p:nvSpPr>
            <p:cNvPr id="266" name="Oval 5"/>
            <p:cNvSpPr>
              <a:spLocks noChangeArrowheads="1"/>
            </p:cNvSpPr>
            <p:nvPr/>
          </p:nvSpPr>
          <p:spPr bwMode="auto">
            <a:xfrm rot="20700000">
              <a:off x="1803277" y="2444954"/>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25" name="32 Grupo"/>
            <p:cNvGrpSpPr/>
            <p:nvPr/>
          </p:nvGrpSpPr>
          <p:grpSpPr>
            <a:xfrm>
              <a:off x="1444709" y="1657512"/>
              <a:ext cx="613492" cy="2062190"/>
              <a:chOff x="1444709" y="1657512"/>
              <a:chExt cx="613492" cy="2062190"/>
            </a:xfrm>
            <a:grpFill/>
          </p:grpSpPr>
          <p:sp>
            <p:nvSpPr>
              <p:cNvPr id="268" name="Oval 5"/>
              <p:cNvSpPr>
                <a:spLocks noChangeArrowheads="1"/>
              </p:cNvSpPr>
              <p:nvPr/>
            </p:nvSpPr>
            <p:spPr bwMode="auto">
              <a:xfrm rot="22080000">
                <a:off x="1444709" y="2443002"/>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269" name="Oval 5"/>
              <p:cNvSpPr>
                <a:spLocks noChangeArrowheads="1"/>
              </p:cNvSpPr>
              <p:nvPr/>
            </p:nvSpPr>
            <p:spPr bwMode="auto">
              <a:xfrm rot="20580000" flipH="1">
                <a:off x="1472827" y="1661799"/>
                <a:ext cx="252000" cy="8280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270" name="Oval 5"/>
              <p:cNvSpPr>
                <a:spLocks noChangeArrowheads="1"/>
              </p:cNvSpPr>
              <p:nvPr/>
            </p:nvSpPr>
            <p:spPr bwMode="auto">
              <a:xfrm rot="23100000" flipH="1">
                <a:off x="1806201" y="1657512"/>
                <a:ext cx="252000" cy="8280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grpSp>
        <p:nvGrpSpPr>
          <p:cNvPr id="26" name="34 Grupo"/>
          <p:cNvGrpSpPr/>
          <p:nvPr/>
        </p:nvGrpSpPr>
        <p:grpSpPr>
          <a:xfrm>
            <a:off x="4572000" y="857232"/>
            <a:ext cx="428628" cy="1000132"/>
            <a:chOff x="2444840" y="1657511"/>
            <a:chExt cx="632608" cy="2062190"/>
          </a:xfrm>
          <a:solidFill>
            <a:srgbClr val="C00000"/>
          </a:solidFill>
        </p:grpSpPr>
        <p:sp>
          <p:nvSpPr>
            <p:cNvPr id="272" name="Oval 5"/>
            <p:cNvSpPr>
              <a:spLocks noChangeArrowheads="1"/>
            </p:cNvSpPr>
            <p:nvPr/>
          </p:nvSpPr>
          <p:spPr bwMode="auto">
            <a:xfrm rot="20700000">
              <a:off x="2785074" y="2349624"/>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27" name="14 Grupo"/>
            <p:cNvGrpSpPr/>
            <p:nvPr/>
          </p:nvGrpSpPr>
          <p:grpSpPr>
            <a:xfrm>
              <a:off x="2444840" y="1657511"/>
              <a:ext cx="613492" cy="2062190"/>
              <a:chOff x="2444840" y="1657511"/>
              <a:chExt cx="613492" cy="2062190"/>
            </a:xfrm>
            <a:grpFill/>
          </p:grpSpPr>
          <p:sp>
            <p:nvSpPr>
              <p:cNvPr id="274" name="Oval 5"/>
              <p:cNvSpPr>
                <a:spLocks noChangeArrowheads="1"/>
              </p:cNvSpPr>
              <p:nvPr/>
            </p:nvSpPr>
            <p:spPr bwMode="auto">
              <a:xfrm rot="20580000" flipH="1">
                <a:off x="2472959" y="1661800"/>
                <a:ext cx="252000" cy="8280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275" name="Oval 5"/>
              <p:cNvSpPr>
                <a:spLocks noChangeArrowheads="1"/>
              </p:cNvSpPr>
              <p:nvPr/>
            </p:nvSpPr>
            <p:spPr bwMode="auto">
              <a:xfrm rot="23100000" flipH="1">
                <a:off x="2806332" y="1657511"/>
                <a:ext cx="252000" cy="828000"/>
              </a:xfrm>
              <a:prstGeom prst="ellipse">
                <a:avLst/>
              </a:prstGeom>
              <a:grpFill/>
              <a:ln w="9525">
                <a:noFill/>
                <a:round/>
                <a:headEnd/>
                <a:tailEnd/>
              </a:ln>
            </p:spPr>
            <p:txBody>
              <a:bodyPr wrap="none" anchor="ctr"/>
              <a:lstStyle/>
              <a:p>
                <a:pPr algn="ctr" eaLnBrk="1" hangingPunct="1"/>
                <a:endParaRPr lang="es-ES" sz="1800" dirty="0">
                  <a:solidFill>
                    <a:srgbClr val="000000"/>
                  </a:solidFill>
                  <a:latin typeface="Arial" charset="0"/>
                  <a:cs typeface="Arial" charset="0"/>
                </a:endParaRPr>
              </a:p>
            </p:txBody>
          </p:sp>
          <p:sp>
            <p:nvSpPr>
              <p:cNvPr id="276" name="Oval 5"/>
              <p:cNvSpPr>
                <a:spLocks noChangeArrowheads="1"/>
              </p:cNvSpPr>
              <p:nvPr/>
            </p:nvSpPr>
            <p:spPr bwMode="auto">
              <a:xfrm rot="22080000">
                <a:off x="2444840" y="2443001"/>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grpSp>
        <p:nvGrpSpPr>
          <p:cNvPr id="28" name="276 Grupo"/>
          <p:cNvGrpSpPr/>
          <p:nvPr/>
        </p:nvGrpSpPr>
        <p:grpSpPr>
          <a:xfrm>
            <a:off x="3357554" y="2214554"/>
            <a:ext cx="1143008" cy="1357322"/>
            <a:chOff x="571472" y="2643182"/>
            <a:chExt cx="1143008" cy="1785950"/>
          </a:xfrm>
        </p:grpSpPr>
        <p:sp>
          <p:nvSpPr>
            <p:cNvPr id="278" name="Oval 5"/>
            <p:cNvSpPr>
              <a:spLocks noChangeArrowheads="1"/>
            </p:cNvSpPr>
            <p:nvPr/>
          </p:nvSpPr>
          <p:spPr bwMode="auto">
            <a:xfrm rot="20580000" flipH="1">
              <a:off x="1223729" y="2937201"/>
              <a:ext cx="142287" cy="573668"/>
            </a:xfrm>
            <a:prstGeom prst="ellipse">
              <a:avLst/>
            </a:prstGeom>
            <a:solidFill>
              <a:srgbClr val="C00000"/>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29" name="261 Grupo"/>
            <p:cNvGrpSpPr/>
            <p:nvPr/>
          </p:nvGrpSpPr>
          <p:grpSpPr>
            <a:xfrm>
              <a:off x="571472" y="2643182"/>
              <a:ext cx="1143008" cy="1785950"/>
              <a:chOff x="571472" y="2643182"/>
              <a:chExt cx="1143008" cy="1785950"/>
            </a:xfrm>
          </p:grpSpPr>
          <p:sp>
            <p:nvSpPr>
              <p:cNvPr id="280" name="279 Elipse"/>
              <p:cNvSpPr/>
              <p:nvPr/>
            </p:nvSpPr>
            <p:spPr>
              <a:xfrm>
                <a:off x="571472" y="2643182"/>
                <a:ext cx="1143008" cy="178595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30" name="156 Grupo"/>
              <p:cNvGrpSpPr/>
              <p:nvPr/>
            </p:nvGrpSpPr>
            <p:grpSpPr>
              <a:xfrm>
                <a:off x="642910" y="2831177"/>
                <a:ext cx="1071569" cy="1418113"/>
                <a:chOff x="642910" y="2831177"/>
                <a:chExt cx="1071569" cy="1418113"/>
              </a:xfrm>
            </p:grpSpPr>
            <p:sp>
              <p:nvSpPr>
                <p:cNvPr id="282" name="Oval 5"/>
                <p:cNvSpPr>
                  <a:spLocks noChangeArrowheads="1"/>
                </p:cNvSpPr>
                <p:nvPr/>
              </p:nvSpPr>
              <p:spPr bwMode="auto">
                <a:xfrm rot="480000">
                  <a:off x="974003" y="3365502"/>
                  <a:ext cx="160434" cy="662783"/>
                </a:xfrm>
                <a:prstGeom prst="ellipse">
                  <a:avLst/>
                </a:prstGeom>
                <a:solidFill>
                  <a:srgbClr val="FFC000"/>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31" name="139 Grupo"/>
                <p:cNvGrpSpPr/>
                <p:nvPr/>
              </p:nvGrpSpPr>
              <p:grpSpPr>
                <a:xfrm>
                  <a:off x="642910" y="2831177"/>
                  <a:ext cx="1071569" cy="1418113"/>
                  <a:chOff x="642910" y="2831177"/>
                  <a:chExt cx="1071569" cy="1418113"/>
                </a:xfrm>
              </p:grpSpPr>
              <p:sp>
                <p:nvSpPr>
                  <p:cNvPr id="284" name="Oval 5"/>
                  <p:cNvSpPr>
                    <a:spLocks noChangeArrowheads="1"/>
                  </p:cNvSpPr>
                  <p:nvPr/>
                </p:nvSpPr>
                <p:spPr bwMode="auto">
                  <a:xfrm rot="480000">
                    <a:off x="1203726" y="3364746"/>
                    <a:ext cx="165084" cy="884544"/>
                  </a:xfrm>
                  <a:prstGeom prst="ellipse">
                    <a:avLst/>
                  </a:prstGeom>
                  <a:solidFill>
                    <a:srgbClr val="C00000"/>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285" name="Oval 5"/>
                  <p:cNvSpPr>
                    <a:spLocks noChangeArrowheads="1"/>
                  </p:cNvSpPr>
                  <p:nvPr/>
                </p:nvSpPr>
                <p:spPr bwMode="auto">
                  <a:xfrm rot="20580000" flipH="1">
                    <a:off x="917039" y="3011196"/>
                    <a:ext cx="138279" cy="429846"/>
                  </a:xfrm>
                  <a:prstGeom prst="ellipse">
                    <a:avLst/>
                  </a:prstGeom>
                  <a:solidFill>
                    <a:srgbClr val="FFC000"/>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286" name="285 CuadroTexto"/>
                  <p:cNvSpPr txBox="1"/>
                  <p:nvPr/>
                </p:nvSpPr>
                <p:spPr>
                  <a:xfrm>
                    <a:off x="642910" y="3207166"/>
                    <a:ext cx="571504" cy="445466"/>
                  </a:xfrm>
                  <a:prstGeom prst="rect">
                    <a:avLst/>
                  </a:prstGeom>
                  <a:noFill/>
                </p:spPr>
                <p:txBody>
                  <a:bodyPr wrap="square" rtlCol="0">
                    <a:spAutoFit/>
                  </a:bodyPr>
                  <a:lstStyle/>
                  <a:p>
                    <a:r>
                      <a:rPr lang="es-ES" sz="1600" b="1" dirty="0" smtClean="0">
                        <a:effectLst>
                          <a:outerShdw blurRad="38100" dist="38100" dir="2700000" algn="tl">
                            <a:srgbClr val="000000">
                              <a:alpha val="43137"/>
                            </a:srgbClr>
                          </a:outerShdw>
                        </a:effectLst>
                      </a:rPr>
                      <a:t>A</a:t>
                    </a:r>
                    <a:endParaRPr lang="es-ES" sz="1600" b="1" dirty="0">
                      <a:effectLst>
                        <a:outerShdw blurRad="38100" dist="38100" dir="2700000" algn="tl">
                          <a:srgbClr val="000000">
                            <a:alpha val="43137"/>
                          </a:srgbClr>
                        </a:outerShdw>
                      </a:effectLst>
                    </a:endParaRPr>
                  </a:p>
                </p:txBody>
              </p:sp>
              <p:sp>
                <p:nvSpPr>
                  <p:cNvPr id="287" name="286 CuadroTexto"/>
                  <p:cNvSpPr txBox="1"/>
                  <p:nvPr/>
                </p:nvSpPr>
                <p:spPr>
                  <a:xfrm>
                    <a:off x="1142976" y="2831177"/>
                    <a:ext cx="571503" cy="445466"/>
                  </a:xfrm>
                  <a:prstGeom prst="rect">
                    <a:avLst/>
                  </a:prstGeom>
                  <a:noFill/>
                </p:spPr>
                <p:txBody>
                  <a:bodyPr wrap="square" rtlCol="0">
                    <a:spAutoFit/>
                  </a:bodyPr>
                  <a:lstStyle/>
                  <a:p>
                    <a:pPr algn="ctr"/>
                    <a:r>
                      <a:rPr lang="es-ES" sz="1600" b="1" dirty="0">
                        <a:effectLst>
                          <a:outerShdw blurRad="38100" dist="38100" dir="2700000" algn="tl">
                            <a:srgbClr val="000000">
                              <a:alpha val="43137"/>
                            </a:srgbClr>
                          </a:outerShdw>
                        </a:effectLst>
                      </a:rPr>
                      <a:t>B</a:t>
                    </a:r>
                  </a:p>
                </p:txBody>
              </p:sp>
            </p:grpSp>
          </p:grpSp>
        </p:grpSp>
      </p:grpSp>
      <p:sp>
        <p:nvSpPr>
          <p:cNvPr id="300" name="299 Elipse"/>
          <p:cNvSpPr/>
          <p:nvPr/>
        </p:nvSpPr>
        <p:spPr>
          <a:xfrm>
            <a:off x="4643438" y="2285992"/>
            <a:ext cx="1071570" cy="135732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64" name="300 Grupo"/>
          <p:cNvGrpSpPr/>
          <p:nvPr/>
        </p:nvGrpSpPr>
        <p:grpSpPr>
          <a:xfrm>
            <a:off x="4929190" y="2428868"/>
            <a:ext cx="539835" cy="1000131"/>
            <a:chOff x="2478087" y="2571744"/>
            <a:chExt cx="468397" cy="1364065"/>
          </a:xfrm>
        </p:grpSpPr>
        <p:grpSp>
          <p:nvGrpSpPr>
            <p:cNvPr id="65" name="22 Grupo"/>
            <p:cNvGrpSpPr/>
            <p:nvPr/>
          </p:nvGrpSpPr>
          <p:grpSpPr>
            <a:xfrm>
              <a:off x="2786050" y="2714620"/>
              <a:ext cx="160434" cy="1071574"/>
              <a:chOff x="1803277" y="1657512"/>
              <a:chExt cx="292374" cy="2064142"/>
            </a:xfrm>
            <a:solidFill>
              <a:srgbClr val="FFC000"/>
            </a:solidFill>
          </p:grpSpPr>
          <p:sp>
            <p:nvSpPr>
              <p:cNvPr id="306" name="Oval 5"/>
              <p:cNvSpPr>
                <a:spLocks noChangeArrowheads="1"/>
              </p:cNvSpPr>
              <p:nvPr/>
            </p:nvSpPr>
            <p:spPr bwMode="auto">
              <a:xfrm rot="20700000">
                <a:off x="1803277" y="2444954"/>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307" name="Oval 5"/>
              <p:cNvSpPr>
                <a:spLocks noChangeArrowheads="1"/>
              </p:cNvSpPr>
              <p:nvPr/>
            </p:nvSpPr>
            <p:spPr bwMode="auto">
              <a:xfrm rot="1500000" flipH="1">
                <a:off x="1806198" y="1657512"/>
                <a:ext cx="251999" cy="828001"/>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nvGrpSpPr>
            <p:cNvPr id="66" name="34 Grupo"/>
            <p:cNvGrpSpPr/>
            <p:nvPr/>
          </p:nvGrpSpPr>
          <p:grpSpPr>
            <a:xfrm>
              <a:off x="2478087" y="2571744"/>
              <a:ext cx="165083" cy="1364065"/>
              <a:chOff x="2785074" y="1657511"/>
              <a:chExt cx="292374" cy="1968813"/>
            </a:xfrm>
            <a:solidFill>
              <a:srgbClr val="002060"/>
            </a:solidFill>
          </p:grpSpPr>
          <p:sp>
            <p:nvSpPr>
              <p:cNvPr id="304" name="Oval 5"/>
              <p:cNvSpPr>
                <a:spLocks noChangeArrowheads="1"/>
              </p:cNvSpPr>
              <p:nvPr/>
            </p:nvSpPr>
            <p:spPr bwMode="auto">
              <a:xfrm rot="20700000">
                <a:off x="2785074" y="2349624"/>
                <a:ext cx="292374" cy="1276700"/>
              </a:xfrm>
              <a:prstGeom prst="ellipse">
                <a:avLst/>
              </a:prstGeom>
              <a:solidFill>
                <a:srgbClr val="C00000"/>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305" name="Oval 5"/>
              <p:cNvSpPr>
                <a:spLocks noChangeArrowheads="1"/>
              </p:cNvSpPr>
              <p:nvPr/>
            </p:nvSpPr>
            <p:spPr bwMode="auto">
              <a:xfrm rot="1500000" flipH="1">
                <a:off x="2806339" y="1657511"/>
                <a:ext cx="252001" cy="827999"/>
              </a:xfrm>
              <a:prstGeom prst="ellipse">
                <a:avLst/>
              </a:prstGeom>
              <a:solidFill>
                <a:srgbClr val="C00000"/>
              </a:solidFill>
              <a:ln w="9525">
                <a:noFill/>
                <a:round/>
                <a:headEnd/>
                <a:tailEnd/>
              </a:ln>
            </p:spPr>
            <p:txBody>
              <a:bodyPr wrap="none" anchor="ctr"/>
              <a:lstStyle/>
              <a:p>
                <a:pPr algn="ctr" eaLnBrk="1" hangingPunct="1"/>
                <a:endParaRPr lang="es-ES" sz="1800" dirty="0">
                  <a:solidFill>
                    <a:srgbClr val="000000"/>
                  </a:solidFill>
                  <a:latin typeface="Arial" charset="0"/>
                  <a:cs typeface="Arial" charset="0"/>
                </a:endParaRPr>
              </a:p>
            </p:txBody>
          </p:sp>
        </p:grpSp>
      </p:grpSp>
      <p:sp>
        <p:nvSpPr>
          <p:cNvPr id="308" name="307 CuadroTexto"/>
          <p:cNvSpPr txBox="1"/>
          <p:nvPr/>
        </p:nvSpPr>
        <p:spPr>
          <a:xfrm>
            <a:off x="4572000" y="2500306"/>
            <a:ext cx="571503" cy="338554"/>
          </a:xfrm>
          <a:prstGeom prst="rect">
            <a:avLst/>
          </a:prstGeom>
          <a:noFill/>
        </p:spPr>
        <p:txBody>
          <a:bodyPr wrap="square" rtlCol="0">
            <a:spAutoFit/>
          </a:bodyPr>
          <a:lstStyle/>
          <a:p>
            <a:pPr algn="ctr"/>
            <a:r>
              <a:rPr lang="es-ES" sz="1600" b="1" dirty="0">
                <a:effectLst>
                  <a:outerShdw blurRad="38100" dist="38100" dir="2700000" algn="tl">
                    <a:srgbClr val="000000">
                      <a:alpha val="43137"/>
                    </a:srgbClr>
                  </a:outerShdw>
                </a:effectLst>
              </a:rPr>
              <a:t>B</a:t>
            </a:r>
          </a:p>
        </p:txBody>
      </p:sp>
      <p:sp>
        <p:nvSpPr>
          <p:cNvPr id="309" name="308 Elipse"/>
          <p:cNvSpPr/>
          <p:nvPr/>
        </p:nvSpPr>
        <p:spPr>
          <a:xfrm>
            <a:off x="6429388" y="500042"/>
            <a:ext cx="1357322" cy="157163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67" name="22 Grupo"/>
          <p:cNvGrpSpPr/>
          <p:nvPr/>
        </p:nvGrpSpPr>
        <p:grpSpPr>
          <a:xfrm>
            <a:off x="6786578" y="1000108"/>
            <a:ext cx="285752" cy="714380"/>
            <a:chOff x="1444709" y="1657512"/>
            <a:chExt cx="650942" cy="2064142"/>
          </a:xfrm>
          <a:solidFill>
            <a:schemeClr val="accent3">
              <a:lumMod val="75000"/>
            </a:schemeClr>
          </a:solidFill>
        </p:grpSpPr>
        <p:sp>
          <p:nvSpPr>
            <p:cNvPr id="311" name="Oval 5"/>
            <p:cNvSpPr>
              <a:spLocks noChangeArrowheads="1"/>
            </p:cNvSpPr>
            <p:nvPr/>
          </p:nvSpPr>
          <p:spPr bwMode="auto">
            <a:xfrm rot="20700000">
              <a:off x="1803277" y="2444954"/>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68" name="32 Grupo"/>
            <p:cNvGrpSpPr/>
            <p:nvPr/>
          </p:nvGrpSpPr>
          <p:grpSpPr>
            <a:xfrm>
              <a:off x="1444709" y="1657512"/>
              <a:ext cx="613492" cy="2062190"/>
              <a:chOff x="1444709" y="1657512"/>
              <a:chExt cx="613492" cy="2062190"/>
            </a:xfrm>
            <a:grpFill/>
          </p:grpSpPr>
          <p:sp>
            <p:nvSpPr>
              <p:cNvPr id="313" name="Oval 5"/>
              <p:cNvSpPr>
                <a:spLocks noChangeArrowheads="1"/>
              </p:cNvSpPr>
              <p:nvPr/>
            </p:nvSpPr>
            <p:spPr bwMode="auto">
              <a:xfrm rot="22080000">
                <a:off x="1444709" y="2443002"/>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314" name="Oval 5"/>
              <p:cNvSpPr>
                <a:spLocks noChangeArrowheads="1"/>
              </p:cNvSpPr>
              <p:nvPr/>
            </p:nvSpPr>
            <p:spPr bwMode="auto">
              <a:xfrm rot="20580000" flipH="1">
                <a:off x="1472827" y="1661799"/>
                <a:ext cx="252000" cy="8280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315" name="Oval 5"/>
              <p:cNvSpPr>
                <a:spLocks noChangeArrowheads="1"/>
              </p:cNvSpPr>
              <p:nvPr/>
            </p:nvSpPr>
            <p:spPr bwMode="auto">
              <a:xfrm rot="23100000" flipH="1">
                <a:off x="1806201" y="1657512"/>
                <a:ext cx="252000" cy="8280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grpSp>
        <p:nvGrpSpPr>
          <p:cNvPr id="69" name="34 Grupo"/>
          <p:cNvGrpSpPr/>
          <p:nvPr/>
        </p:nvGrpSpPr>
        <p:grpSpPr>
          <a:xfrm>
            <a:off x="7072330" y="785794"/>
            <a:ext cx="428628" cy="1000132"/>
            <a:chOff x="2444840" y="1657511"/>
            <a:chExt cx="632608" cy="2062190"/>
          </a:xfrm>
          <a:solidFill>
            <a:srgbClr val="C00000"/>
          </a:solidFill>
        </p:grpSpPr>
        <p:sp>
          <p:nvSpPr>
            <p:cNvPr id="317" name="Oval 5"/>
            <p:cNvSpPr>
              <a:spLocks noChangeArrowheads="1"/>
            </p:cNvSpPr>
            <p:nvPr/>
          </p:nvSpPr>
          <p:spPr bwMode="auto">
            <a:xfrm rot="20700000">
              <a:off x="2785074" y="2349624"/>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70" name="14 Grupo"/>
            <p:cNvGrpSpPr/>
            <p:nvPr/>
          </p:nvGrpSpPr>
          <p:grpSpPr>
            <a:xfrm>
              <a:off x="2444840" y="1657511"/>
              <a:ext cx="613492" cy="2062190"/>
              <a:chOff x="2444840" y="1657511"/>
              <a:chExt cx="613492" cy="2062190"/>
            </a:xfrm>
            <a:grpFill/>
          </p:grpSpPr>
          <p:sp>
            <p:nvSpPr>
              <p:cNvPr id="319" name="Oval 5"/>
              <p:cNvSpPr>
                <a:spLocks noChangeArrowheads="1"/>
              </p:cNvSpPr>
              <p:nvPr/>
            </p:nvSpPr>
            <p:spPr bwMode="auto">
              <a:xfrm rot="20580000" flipH="1">
                <a:off x="2472959" y="1661800"/>
                <a:ext cx="252000" cy="8280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320" name="Oval 5"/>
              <p:cNvSpPr>
                <a:spLocks noChangeArrowheads="1"/>
              </p:cNvSpPr>
              <p:nvPr/>
            </p:nvSpPr>
            <p:spPr bwMode="auto">
              <a:xfrm rot="23100000" flipH="1">
                <a:off x="2806332" y="1657511"/>
                <a:ext cx="252000" cy="828000"/>
              </a:xfrm>
              <a:prstGeom prst="ellipse">
                <a:avLst/>
              </a:prstGeom>
              <a:grpFill/>
              <a:ln w="9525">
                <a:noFill/>
                <a:round/>
                <a:headEnd/>
                <a:tailEnd/>
              </a:ln>
            </p:spPr>
            <p:txBody>
              <a:bodyPr wrap="none" anchor="ctr"/>
              <a:lstStyle/>
              <a:p>
                <a:pPr algn="ctr" eaLnBrk="1" hangingPunct="1"/>
                <a:endParaRPr lang="es-ES" sz="1800" dirty="0">
                  <a:solidFill>
                    <a:srgbClr val="000000"/>
                  </a:solidFill>
                  <a:latin typeface="Arial" charset="0"/>
                  <a:cs typeface="Arial" charset="0"/>
                </a:endParaRPr>
              </a:p>
            </p:txBody>
          </p:sp>
          <p:sp>
            <p:nvSpPr>
              <p:cNvPr id="321" name="Oval 5"/>
              <p:cNvSpPr>
                <a:spLocks noChangeArrowheads="1"/>
              </p:cNvSpPr>
              <p:nvPr/>
            </p:nvSpPr>
            <p:spPr bwMode="auto">
              <a:xfrm rot="22080000">
                <a:off x="2444840" y="2443001"/>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grpSp>
        <p:nvGrpSpPr>
          <p:cNvPr id="71" name="321 Grupo"/>
          <p:cNvGrpSpPr/>
          <p:nvPr/>
        </p:nvGrpSpPr>
        <p:grpSpPr>
          <a:xfrm>
            <a:off x="6286512" y="2285992"/>
            <a:ext cx="1143008" cy="1357322"/>
            <a:chOff x="571472" y="2643182"/>
            <a:chExt cx="1143008" cy="1785950"/>
          </a:xfrm>
        </p:grpSpPr>
        <p:sp>
          <p:nvSpPr>
            <p:cNvPr id="323" name="Oval 5"/>
            <p:cNvSpPr>
              <a:spLocks noChangeArrowheads="1"/>
            </p:cNvSpPr>
            <p:nvPr/>
          </p:nvSpPr>
          <p:spPr bwMode="auto">
            <a:xfrm rot="20580000" flipH="1">
              <a:off x="1223729" y="2937201"/>
              <a:ext cx="142287" cy="573668"/>
            </a:xfrm>
            <a:prstGeom prst="ellipse">
              <a:avLst/>
            </a:prstGeom>
            <a:solidFill>
              <a:srgbClr val="C00000"/>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72" name="261 Grupo"/>
            <p:cNvGrpSpPr/>
            <p:nvPr/>
          </p:nvGrpSpPr>
          <p:grpSpPr>
            <a:xfrm>
              <a:off x="571472" y="2643182"/>
              <a:ext cx="1143008" cy="1785950"/>
              <a:chOff x="571472" y="2643182"/>
              <a:chExt cx="1143008" cy="1785950"/>
            </a:xfrm>
          </p:grpSpPr>
          <p:sp>
            <p:nvSpPr>
              <p:cNvPr id="325" name="324 Elipse"/>
              <p:cNvSpPr/>
              <p:nvPr/>
            </p:nvSpPr>
            <p:spPr>
              <a:xfrm>
                <a:off x="571472" y="2643182"/>
                <a:ext cx="1143008" cy="178595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73" name="156 Grupo"/>
              <p:cNvGrpSpPr/>
              <p:nvPr/>
            </p:nvGrpSpPr>
            <p:grpSpPr>
              <a:xfrm>
                <a:off x="714348" y="2831177"/>
                <a:ext cx="1000131" cy="1418113"/>
                <a:chOff x="714348" y="2831177"/>
                <a:chExt cx="1000131" cy="1418113"/>
              </a:xfrm>
            </p:grpSpPr>
            <p:sp>
              <p:nvSpPr>
                <p:cNvPr id="327" name="Oval 5"/>
                <p:cNvSpPr>
                  <a:spLocks noChangeArrowheads="1"/>
                </p:cNvSpPr>
                <p:nvPr/>
              </p:nvSpPr>
              <p:spPr bwMode="auto">
                <a:xfrm rot="480000">
                  <a:off x="974003" y="3365502"/>
                  <a:ext cx="160434" cy="662783"/>
                </a:xfrm>
                <a:prstGeom prst="ellipse">
                  <a:avLst/>
                </a:prstGeom>
                <a:solidFill>
                  <a:schemeClr val="accent3">
                    <a:lumMod val="75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74" name="139 Grupo"/>
                <p:cNvGrpSpPr/>
                <p:nvPr/>
              </p:nvGrpSpPr>
              <p:grpSpPr>
                <a:xfrm>
                  <a:off x="714348" y="2831177"/>
                  <a:ext cx="1000131" cy="1418113"/>
                  <a:chOff x="714348" y="2831177"/>
                  <a:chExt cx="1000131" cy="1418113"/>
                </a:xfrm>
              </p:grpSpPr>
              <p:sp>
                <p:nvSpPr>
                  <p:cNvPr id="329" name="Oval 5"/>
                  <p:cNvSpPr>
                    <a:spLocks noChangeArrowheads="1"/>
                  </p:cNvSpPr>
                  <p:nvPr/>
                </p:nvSpPr>
                <p:spPr bwMode="auto">
                  <a:xfrm rot="480000">
                    <a:off x="1203726" y="3364746"/>
                    <a:ext cx="165084" cy="884544"/>
                  </a:xfrm>
                  <a:prstGeom prst="ellipse">
                    <a:avLst/>
                  </a:prstGeom>
                  <a:solidFill>
                    <a:srgbClr val="C00000"/>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330" name="Oval 5"/>
                  <p:cNvSpPr>
                    <a:spLocks noChangeArrowheads="1"/>
                  </p:cNvSpPr>
                  <p:nvPr/>
                </p:nvSpPr>
                <p:spPr bwMode="auto">
                  <a:xfrm rot="20580000" flipH="1">
                    <a:off x="917039" y="3011196"/>
                    <a:ext cx="138279" cy="429846"/>
                  </a:xfrm>
                  <a:prstGeom prst="ellipse">
                    <a:avLst/>
                  </a:prstGeom>
                  <a:solidFill>
                    <a:schemeClr val="accent3">
                      <a:lumMod val="75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331" name="330 CuadroTexto"/>
                  <p:cNvSpPr txBox="1"/>
                  <p:nvPr/>
                </p:nvSpPr>
                <p:spPr>
                  <a:xfrm>
                    <a:off x="714348" y="3113169"/>
                    <a:ext cx="571504" cy="445466"/>
                  </a:xfrm>
                  <a:prstGeom prst="rect">
                    <a:avLst/>
                  </a:prstGeom>
                  <a:noFill/>
                </p:spPr>
                <p:txBody>
                  <a:bodyPr wrap="square" rtlCol="0">
                    <a:spAutoFit/>
                  </a:bodyPr>
                  <a:lstStyle/>
                  <a:p>
                    <a:r>
                      <a:rPr lang="es-ES" sz="1600" b="1" dirty="0">
                        <a:effectLst>
                          <a:outerShdw blurRad="38100" dist="38100" dir="2700000" algn="tl">
                            <a:srgbClr val="000000">
                              <a:alpha val="43137"/>
                            </a:srgbClr>
                          </a:outerShdw>
                        </a:effectLst>
                      </a:rPr>
                      <a:t>a</a:t>
                    </a:r>
                  </a:p>
                </p:txBody>
              </p:sp>
              <p:sp>
                <p:nvSpPr>
                  <p:cNvPr id="332" name="331 CuadroTexto"/>
                  <p:cNvSpPr txBox="1"/>
                  <p:nvPr/>
                </p:nvSpPr>
                <p:spPr>
                  <a:xfrm>
                    <a:off x="1142976" y="2831177"/>
                    <a:ext cx="571503" cy="445466"/>
                  </a:xfrm>
                  <a:prstGeom prst="rect">
                    <a:avLst/>
                  </a:prstGeom>
                  <a:noFill/>
                </p:spPr>
                <p:txBody>
                  <a:bodyPr wrap="square" rtlCol="0">
                    <a:spAutoFit/>
                  </a:bodyPr>
                  <a:lstStyle/>
                  <a:p>
                    <a:pPr algn="ctr"/>
                    <a:r>
                      <a:rPr lang="es-ES" sz="1600" b="1" dirty="0">
                        <a:effectLst>
                          <a:outerShdw blurRad="38100" dist="38100" dir="2700000" algn="tl">
                            <a:srgbClr val="000000">
                              <a:alpha val="43137"/>
                            </a:srgbClr>
                          </a:outerShdw>
                        </a:effectLst>
                      </a:rPr>
                      <a:t>B</a:t>
                    </a:r>
                  </a:p>
                </p:txBody>
              </p:sp>
            </p:grpSp>
          </p:grpSp>
        </p:grpSp>
      </p:grpSp>
      <p:sp>
        <p:nvSpPr>
          <p:cNvPr id="333" name="332 Elipse"/>
          <p:cNvSpPr/>
          <p:nvPr/>
        </p:nvSpPr>
        <p:spPr>
          <a:xfrm>
            <a:off x="7643834" y="2143116"/>
            <a:ext cx="1071570" cy="135732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75" name="333 Grupo"/>
          <p:cNvGrpSpPr/>
          <p:nvPr/>
        </p:nvGrpSpPr>
        <p:grpSpPr>
          <a:xfrm>
            <a:off x="7929586" y="2285992"/>
            <a:ext cx="539835" cy="1000131"/>
            <a:chOff x="2478087" y="2571744"/>
            <a:chExt cx="468397" cy="1364065"/>
          </a:xfrm>
        </p:grpSpPr>
        <p:grpSp>
          <p:nvGrpSpPr>
            <p:cNvPr id="76" name="22 Grupo"/>
            <p:cNvGrpSpPr/>
            <p:nvPr/>
          </p:nvGrpSpPr>
          <p:grpSpPr>
            <a:xfrm>
              <a:off x="2786050" y="2714620"/>
              <a:ext cx="160434" cy="1071574"/>
              <a:chOff x="1803277" y="1657512"/>
              <a:chExt cx="292374" cy="2064142"/>
            </a:xfrm>
            <a:solidFill>
              <a:srgbClr val="FFC000"/>
            </a:solidFill>
          </p:grpSpPr>
          <p:sp>
            <p:nvSpPr>
              <p:cNvPr id="339" name="Oval 5"/>
              <p:cNvSpPr>
                <a:spLocks noChangeArrowheads="1"/>
              </p:cNvSpPr>
              <p:nvPr/>
            </p:nvSpPr>
            <p:spPr bwMode="auto">
              <a:xfrm rot="20700000">
                <a:off x="1803277" y="2444954"/>
                <a:ext cx="292374" cy="1276700"/>
              </a:xfrm>
              <a:prstGeom prst="ellipse">
                <a:avLst/>
              </a:prstGeom>
              <a:solidFill>
                <a:schemeClr val="accent3">
                  <a:lumMod val="75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340" name="Oval 5"/>
              <p:cNvSpPr>
                <a:spLocks noChangeArrowheads="1"/>
              </p:cNvSpPr>
              <p:nvPr/>
            </p:nvSpPr>
            <p:spPr bwMode="auto">
              <a:xfrm rot="1500000" flipH="1">
                <a:off x="1806198" y="1657512"/>
                <a:ext cx="251999" cy="828001"/>
              </a:xfrm>
              <a:prstGeom prst="ellipse">
                <a:avLst/>
              </a:prstGeom>
              <a:solidFill>
                <a:schemeClr val="accent3">
                  <a:lumMod val="75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nvGrpSpPr>
            <p:cNvPr id="77" name="34 Grupo"/>
            <p:cNvGrpSpPr/>
            <p:nvPr/>
          </p:nvGrpSpPr>
          <p:grpSpPr>
            <a:xfrm>
              <a:off x="2478087" y="2571744"/>
              <a:ext cx="165083" cy="1364065"/>
              <a:chOff x="2785074" y="1657511"/>
              <a:chExt cx="292374" cy="1968813"/>
            </a:xfrm>
            <a:solidFill>
              <a:srgbClr val="002060"/>
            </a:solidFill>
          </p:grpSpPr>
          <p:sp>
            <p:nvSpPr>
              <p:cNvPr id="337" name="Oval 5"/>
              <p:cNvSpPr>
                <a:spLocks noChangeArrowheads="1"/>
              </p:cNvSpPr>
              <p:nvPr/>
            </p:nvSpPr>
            <p:spPr bwMode="auto">
              <a:xfrm rot="20700000">
                <a:off x="2785074" y="2349624"/>
                <a:ext cx="292374" cy="1276700"/>
              </a:xfrm>
              <a:prstGeom prst="ellipse">
                <a:avLst/>
              </a:prstGeom>
              <a:solidFill>
                <a:srgbClr val="C00000"/>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338" name="Oval 5"/>
              <p:cNvSpPr>
                <a:spLocks noChangeArrowheads="1"/>
              </p:cNvSpPr>
              <p:nvPr/>
            </p:nvSpPr>
            <p:spPr bwMode="auto">
              <a:xfrm rot="1500000" flipH="1">
                <a:off x="2806339" y="1657511"/>
                <a:ext cx="252001" cy="827999"/>
              </a:xfrm>
              <a:prstGeom prst="ellipse">
                <a:avLst/>
              </a:prstGeom>
              <a:solidFill>
                <a:srgbClr val="C00000"/>
              </a:solidFill>
              <a:ln w="9525">
                <a:noFill/>
                <a:round/>
                <a:headEnd/>
                <a:tailEnd/>
              </a:ln>
            </p:spPr>
            <p:txBody>
              <a:bodyPr wrap="none" anchor="ctr"/>
              <a:lstStyle/>
              <a:p>
                <a:pPr algn="ctr" eaLnBrk="1" hangingPunct="1"/>
                <a:endParaRPr lang="es-ES" sz="1800" dirty="0">
                  <a:solidFill>
                    <a:srgbClr val="000000"/>
                  </a:solidFill>
                  <a:latin typeface="Arial" charset="0"/>
                  <a:cs typeface="Arial" charset="0"/>
                </a:endParaRPr>
              </a:p>
            </p:txBody>
          </p:sp>
        </p:grpSp>
      </p:grpSp>
      <p:sp>
        <p:nvSpPr>
          <p:cNvPr id="342" name="341 Elipse"/>
          <p:cNvSpPr/>
          <p:nvPr/>
        </p:nvSpPr>
        <p:spPr>
          <a:xfrm>
            <a:off x="714348" y="4143380"/>
            <a:ext cx="1357322" cy="157163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78" name="22 Grupo"/>
          <p:cNvGrpSpPr/>
          <p:nvPr/>
        </p:nvGrpSpPr>
        <p:grpSpPr>
          <a:xfrm>
            <a:off x="1071538" y="4572008"/>
            <a:ext cx="285752" cy="714380"/>
            <a:chOff x="1444709" y="1657512"/>
            <a:chExt cx="650942" cy="2064142"/>
          </a:xfrm>
          <a:solidFill>
            <a:schemeClr val="accent3">
              <a:lumMod val="75000"/>
            </a:schemeClr>
          </a:solidFill>
        </p:grpSpPr>
        <p:sp>
          <p:nvSpPr>
            <p:cNvPr id="344" name="Oval 5"/>
            <p:cNvSpPr>
              <a:spLocks noChangeArrowheads="1"/>
            </p:cNvSpPr>
            <p:nvPr/>
          </p:nvSpPr>
          <p:spPr bwMode="auto">
            <a:xfrm rot="20700000">
              <a:off x="1803277" y="2444954"/>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79" name="32 Grupo"/>
            <p:cNvGrpSpPr/>
            <p:nvPr/>
          </p:nvGrpSpPr>
          <p:grpSpPr>
            <a:xfrm>
              <a:off x="1444709" y="1657512"/>
              <a:ext cx="613492" cy="2062190"/>
              <a:chOff x="1444709" y="1657512"/>
              <a:chExt cx="613492" cy="2062190"/>
            </a:xfrm>
            <a:grpFill/>
          </p:grpSpPr>
          <p:sp>
            <p:nvSpPr>
              <p:cNvPr id="346" name="Oval 5"/>
              <p:cNvSpPr>
                <a:spLocks noChangeArrowheads="1"/>
              </p:cNvSpPr>
              <p:nvPr/>
            </p:nvSpPr>
            <p:spPr bwMode="auto">
              <a:xfrm rot="22080000">
                <a:off x="1444709" y="2443002"/>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347" name="Oval 5"/>
              <p:cNvSpPr>
                <a:spLocks noChangeArrowheads="1"/>
              </p:cNvSpPr>
              <p:nvPr/>
            </p:nvSpPr>
            <p:spPr bwMode="auto">
              <a:xfrm rot="20580000" flipH="1">
                <a:off x="1472827" y="1661799"/>
                <a:ext cx="252000" cy="8280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348" name="Oval 5"/>
              <p:cNvSpPr>
                <a:spLocks noChangeArrowheads="1"/>
              </p:cNvSpPr>
              <p:nvPr/>
            </p:nvSpPr>
            <p:spPr bwMode="auto">
              <a:xfrm rot="23100000" flipH="1">
                <a:off x="1806201" y="1657512"/>
                <a:ext cx="252000" cy="8280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grpSp>
        <p:nvGrpSpPr>
          <p:cNvPr id="80" name="34 Grupo"/>
          <p:cNvGrpSpPr/>
          <p:nvPr/>
        </p:nvGrpSpPr>
        <p:grpSpPr>
          <a:xfrm>
            <a:off x="1357290" y="4357694"/>
            <a:ext cx="428628" cy="1000132"/>
            <a:chOff x="2444840" y="1657511"/>
            <a:chExt cx="632608" cy="2062190"/>
          </a:xfrm>
          <a:solidFill>
            <a:srgbClr val="002060"/>
          </a:solidFill>
        </p:grpSpPr>
        <p:sp>
          <p:nvSpPr>
            <p:cNvPr id="350" name="Oval 5"/>
            <p:cNvSpPr>
              <a:spLocks noChangeArrowheads="1"/>
            </p:cNvSpPr>
            <p:nvPr/>
          </p:nvSpPr>
          <p:spPr bwMode="auto">
            <a:xfrm rot="20700000">
              <a:off x="2785074" y="2349624"/>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81" name="14 Grupo"/>
            <p:cNvGrpSpPr/>
            <p:nvPr/>
          </p:nvGrpSpPr>
          <p:grpSpPr>
            <a:xfrm>
              <a:off x="2444840" y="1657511"/>
              <a:ext cx="613492" cy="2062190"/>
              <a:chOff x="2444840" y="1657511"/>
              <a:chExt cx="613492" cy="2062190"/>
            </a:xfrm>
            <a:grpFill/>
          </p:grpSpPr>
          <p:sp>
            <p:nvSpPr>
              <p:cNvPr id="352" name="Oval 5"/>
              <p:cNvSpPr>
                <a:spLocks noChangeArrowheads="1"/>
              </p:cNvSpPr>
              <p:nvPr/>
            </p:nvSpPr>
            <p:spPr bwMode="auto">
              <a:xfrm rot="20580000" flipH="1">
                <a:off x="2472959" y="1661800"/>
                <a:ext cx="252000" cy="8280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353" name="Oval 5"/>
              <p:cNvSpPr>
                <a:spLocks noChangeArrowheads="1"/>
              </p:cNvSpPr>
              <p:nvPr/>
            </p:nvSpPr>
            <p:spPr bwMode="auto">
              <a:xfrm rot="23100000" flipH="1">
                <a:off x="2806332" y="1657511"/>
                <a:ext cx="252000" cy="828000"/>
              </a:xfrm>
              <a:prstGeom prst="ellipse">
                <a:avLst/>
              </a:prstGeom>
              <a:grpFill/>
              <a:ln w="9525">
                <a:noFill/>
                <a:round/>
                <a:headEnd/>
                <a:tailEnd/>
              </a:ln>
            </p:spPr>
            <p:txBody>
              <a:bodyPr wrap="none" anchor="ctr"/>
              <a:lstStyle/>
              <a:p>
                <a:pPr algn="ctr" eaLnBrk="1" hangingPunct="1"/>
                <a:endParaRPr lang="es-ES" sz="1800" dirty="0">
                  <a:solidFill>
                    <a:srgbClr val="000000"/>
                  </a:solidFill>
                  <a:latin typeface="Arial" charset="0"/>
                  <a:cs typeface="Arial" charset="0"/>
                </a:endParaRPr>
              </a:p>
            </p:txBody>
          </p:sp>
          <p:sp>
            <p:nvSpPr>
              <p:cNvPr id="354" name="Oval 5"/>
              <p:cNvSpPr>
                <a:spLocks noChangeArrowheads="1"/>
              </p:cNvSpPr>
              <p:nvPr/>
            </p:nvSpPr>
            <p:spPr bwMode="auto">
              <a:xfrm rot="22080000">
                <a:off x="2444840" y="2443001"/>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grpSp>
        <p:nvGrpSpPr>
          <p:cNvPr id="82" name="354 Grupo"/>
          <p:cNvGrpSpPr/>
          <p:nvPr/>
        </p:nvGrpSpPr>
        <p:grpSpPr>
          <a:xfrm>
            <a:off x="2857488" y="3714752"/>
            <a:ext cx="1143008" cy="1357322"/>
            <a:chOff x="571472" y="2643182"/>
            <a:chExt cx="1143008" cy="1785950"/>
          </a:xfrm>
        </p:grpSpPr>
        <p:sp>
          <p:nvSpPr>
            <p:cNvPr id="356" name="Oval 5"/>
            <p:cNvSpPr>
              <a:spLocks noChangeArrowheads="1"/>
            </p:cNvSpPr>
            <p:nvPr/>
          </p:nvSpPr>
          <p:spPr bwMode="auto">
            <a:xfrm rot="20580000" flipH="1">
              <a:off x="1223729" y="2937201"/>
              <a:ext cx="142287" cy="573668"/>
            </a:xfrm>
            <a:prstGeom prst="ellipse">
              <a:avLst/>
            </a:prstGeom>
            <a:solidFill>
              <a:srgbClr val="002060"/>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83" name="261 Grupo"/>
            <p:cNvGrpSpPr/>
            <p:nvPr/>
          </p:nvGrpSpPr>
          <p:grpSpPr>
            <a:xfrm>
              <a:off x="571472" y="2643182"/>
              <a:ext cx="1143008" cy="1785950"/>
              <a:chOff x="571472" y="2643182"/>
              <a:chExt cx="1143008" cy="1785950"/>
            </a:xfrm>
          </p:grpSpPr>
          <p:sp>
            <p:nvSpPr>
              <p:cNvPr id="358" name="357 Elipse"/>
              <p:cNvSpPr/>
              <p:nvPr/>
            </p:nvSpPr>
            <p:spPr>
              <a:xfrm>
                <a:off x="571472" y="2643182"/>
                <a:ext cx="1143008" cy="178595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84" name="156 Grupo"/>
              <p:cNvGrpSpPr/>
              <p:nvPr/>
            </p:nvGrpSpPr>
            <p:grpSpPr>
              <a:xfrm>
                <a:off x="714348" y="2780560"/>
                <a:ext cx="985843" cy="1468730"/>
                <a:chOff x="714348" y="2780560"/>
                <a:chExt cx="985843" cy="1468730"/>
              </a:xfrm>
            </p:grpSpPr>
            <p:sp>
              <p:nvSpPr>
                <p:cNvPr id="360" name="Oval 5"/>
                <p:cNvSpPr>
                  <a:spLocks noChangeArrowheads="1"/>
                </p:cNvSpPr>
                <p:nvPr/>
              </p:nvSpPr>
              <p:spPr bwMode="auto">
                <a:xfrm rot="480000">
                  <a:off x="974003" y="3365502"/>
                  <a:ext cx="160434" cy="662783"/>
                </a:xfrm>
                <a:prstGeom prst="ellipse">
                  <a:avLst/>
                </a:prstGeom>
                <a:solidFill>
                  <a:schemeClr val="accent3">
                    <a:lumMod val="75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85" name="139 Grupo"/>
                <p:cNvGrpSpPr/>
                <p:nvPr/>
              </p:nvGrpSpPr>
              <p:grpSpPr>
                <a:xfrm>
                  <a:off x="714348" y="2780560"/>
                  <a:ext cx="985843" cy="1468730"/>
                  <a:chOff x="714348" y="2780560"/>
                  <a:chExt cx="985843" cy="1468730"/>
                </a:xfrm>
              </p:grpSpPr>
              <p:sp>
                <p:nvSpPr>
                  <p:cNvPr id="362" name="Oval 5"/>
                  <p:cNvSpPr>
                    <a:spLocks noChangeArrowheads="1"/>
                  </p:cNvSpPr>
                  <p:nvPr/>
                </p:nvSpPr>
                <p:spPr bwMode="auto">
                  <a:xfrm rot="480000">
                    <a:off x="1203726" y="3364746"/>
                    <a:ext cx="165084" cy="884544"/>
                  </a:xfrm>
                  <a:prstGeom prst="ellipse">
                    <a:avLst/>
                  </a:prstGeom>
                  <a:solidFill>
                    <a:srgbClr val="002060"/>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363" name="Oval 5"/>
                  <p:cNvSpPr>
                    <a:spLocks noChangeArrowheads="1"/>
                  </p:cNvSpPr>
                  <p:nvPr/>
                </p:nvSpPr>
                <p:spPr bwMode="auto">
                  <a:xfrm rot="20580000" flipH="1">
                    <a:off x="917039" y="3011196"/>
                    <a:ext cx="138279" cy="429846"/>
                  </a:xfrm>
                  <a:prstGeom prst="ellipse">
                    <a:avLst/>
                  </a:prstGeom>
                  <a:solidFill>
                    <a:schemeClr val="accent3">
                      <a:lumMod val="75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364" name="363 CuadroTexto"/>
                  <p:cNvSpPr txBox="1"/>
                  <p:nvPr/>
                </p:nvSpPr>
                <p:spPr>
                  <a:xfrm>
                    <a:off x="714348" y="3113169"/>
                    <a:ext cx="571504" cy="445466"/>
                  </a:xfrm>
                  <a:prstGeom prst="rect">
                    <a:avLst/>
                  </a:prstGeom>
                  <a:noFill/>
                </p:spPr>
                <p:txBody>
                  <a:bodyPr wrap="square" rtlCol="0">
                    <a:spAutoFit/>
                  </a:bodyPr>
                  <a:lstStyle/>
                  <a:p>
                    <a:r>
                      <a:rPr lang="es-ES" sz="1600" b="1" dirty="0">
                        <a:effectLst>
                          <a:outerShdw blurRad="38100" dist="38100" dir="2700000" algn="tl">
                            <a:srgbClr val="000000">
                              <a:alpha val="43137"/>
                            </a:srgbClr>
                          </a:outerShdw>
                        </a:effectLst>
                      </a:rPr>
                      <a:t>a</a:t>
                    </a:r>
                  </a:p>
                </p:txBody>
              </p:sp>
              <p:sp>
                <p:nvSpPr>
                  <p:cNvPr id="365" name="364 CuadroTexto"/>
                  <p:cNvSpPr txBox="1"/>
                  <p:nvPr/>
                </p:nvSpPr>
                <p:spPr>
                  <a:xfrm>
                    <a:off x="1128688" y="2780560"/>
                    <a:ext cx="571503" cy="651049"/>
                  </a:xfrm>
                  <a:prstGeom prst="rect">
                    <a:avLst/>
                  </a:prstGeom>
                  <a:noFill/>
                </p:spPr>
                <p:txBody>
                  <a:bodyPr wrap="square" rtlCol="0">
                    <a:spAutoFit/>
                  </a:bodyPr>
                  <a:lstStyle/>
                  <a:p>
                    <a:pPr algn="ctr"/>
                    <a:r>
                      <a:rPr lang="es-ES" sz="1600" b="1" dirty="0" smtClean="0">
                        <a:effectLst>
                          <a:outerShdw blurRad="38100" dist="38100" dir="2700000" algn="tl">
                            <a:srgbClr val="000000">
                              <a:alpha val="43137"/>
                            </a:srgbClr>
                          </a:outerShdw>
                        </a:effectLst>
                      </a:rPr>
                      <a:t>b</a:t>
                    </a:r>
                    <a:endParaRPr lang="es-ES" sz="1600" b="1" dirty="0">
                      <a:effectLst>
                        <a:outerShdw blurRad="38100" dist="38100" dir="2700000" algn="tl">
                          <a:srgbClr val="000000">
                            <a:alpha val="43137"/>
                          </a:srgbClr>
                        </a:outerShdw>
                      </a:effectLst>
                    </a:endParaRPr>
                  </a:p>
                </p:txBody>
              </p:sp>
            </p:grpSp>
          </p:grpSp>
        </p:grpSp>
      </p:grpSp>
      <p:sp>
        <p:nvSpPr>
          <p:cNvPr id="366" name="365 Elipse"/>
          <p:cNvSpPr/>
          <p:nvPr/>
        </p:nvSpPr>
        <p:spPr>
          <a:xfrm>
            <a:off x="2928926" y="5143512"/>
            <a:ext cx="1071570" cy="135732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86" name="366 Grupo"/>
          <p:cNvGrpSpPr/>
          <p:nvPr/>
        </p:nvGrpSpPr>
        <p:grpSpPr>
          <a:xfrm>
            <a:off x="2214546" y="2285992"/>
            <a:ext cx="539835" cy="1000131"/>
            <a:chOff x="2478087" y="2571744"/>
            <a:chExt cx="468397" cy="1364065"/>
          </a:xfrm>
        </p:grpSpPr>
        <p:grpSp>
          <p:nvGrpSpPr>
            <p:cNvPr id="87" name="22 Grupo"/>
            <p:cNvGrpSpPr/>
            <p:nvPr/>
          </p:nvGrpSpPr>
          <p:grpSpPr>
            <a:xfrm>
              <a:off x="2786050" y="2714620"/>
              <a:ext cx="160434" cy="1071574"/>
              <a:chOff x="1803277" y="1657512"/>
              <a:chExt cx="292374" cy="2064142"/>
            </a:xfrm>
            <a:solidFill>
              <a:srgbClr val="FFC000"/>
            </a:solidFill>
          </p:grpSpPr>
          <p:sp>
            <p:nvSpPr>
              <p:cNvPr id="372" name="Oval 5"/>
              <p:cNvSpPr>
                <a:spLocks noChangeArrowheads="1"/>
              </p:cNvSpPr>
              <p:nvPr/>
            </p:nvSpPr>
            <p:spPr bwMode="auto">
              <a:xfrm rot="20700000">
                <a:off x="1803277" y="2444954"/>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373" name="Oval 5"/>
              <p:cNvSpPr>
                <a:spLocks noChangeArrowheads="1"/>
              </p:cNvSpPr>
              <p:nvPr/>
            </p:nvSpPr>
            <p:spPr bwMode="auto">
              <a:xfrm rot="1500000" flipH="1">
                <a:off x="1806198" y="1657512"/>
                <a:ext cx="251999" cy="828001"/>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nvGrpSpPr>
            <p:cNvPr id="89" name="34 Grupo"/>
            <p:cNvGrpSpPr/>
            <p:nvPr/>
          </p:nvGrpSpPr>
          <p:grpSpPr>
            <a:xfrm>
              <a:off x="2478087" y="2571744"/>
              <a:ext cx="165083" cy="1364065"/>
              <a:chOff x="2785074" y="1657511"/>
              <a:chExt cx="292374" cy="1968813"/>
            </a:xfrm>
            <a:solidFill>
              <a:srgbClr val="002060"/>
            </a:solidFill>
          </p:grpSpPr>
          <p:sp>
            <p:nvSpPr>
              <p:cNvPr id="370" name="Oval 5"/>
              <p:cNvSpPr>
                <a:spLocks noChangeArrowheads="1"/>
              </p:cNvSpPr>
              <p:nvPr/>
            </p:nvSpPr>
            <p:spPr bwMode="auto">
              <a:xfrm rot="20700000">
                <a:off x="2785074" y="2349624"/>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371" name="Oval 5"/>
              <p:cNvSpPr>
                <a:spLocks noChangeArrowheads="1"/>
              </p:cNvSpPr>
              <p:nvPr/>
            </p:nvSpPr>
            <p:spPr bwMode="auto">
              <a:xfrm rot="1500000" flipH="1">
                <a:off x="2806339" y="1657511"/>
                <a:ext cx="252001" cy="827999"/>
              </a:xfrm>
              <a:prstGeom prst="ellipse">
                <a:avLst/>
              </a:prstGeom>
              <a:grpFill/>
              <a:ln w="9525">
                <a:noFill/>
                <a:round/>
                <a:headEnd/>
                <a:tailEnd/>
              </a:ln>
            </p:spPr>
            <p:txBody>
              <a:bodyPr wrap="none" anchor="ctr"/>
              <a:lstStyle/>
              <a:p>
                <a:pPr algn="ctr" eaLnBrk="1" hangingPunct="1"/>
                <a:endParaRPr lang="es-ES" sz="1800" dirty="0">
                  <a:solidFill>
                    <a:srgbClr val="000000"/>
                  </a:solidFill>
                  <a:latin typeface="Arial" charset="0"/>
                  <a:cs typeface="Arial" charset="0"/>
                </a:endParaRPr>
              </a:p>
            </p:txBody>
          </p:sp>
        </p:grpSp>
      </p:grpSp>
      <p:sp>
        <p:nvSpPr>
          <p:cNvPr id="374" name="373 CuadroTexto"/>
          <p:cNvSpPr txBox="1"/>
          <p:nvPr/>
        </p:nvSpPr>
        <p:spPr>
          <a:xfrm>
            <a:off x="3714744" y="5572140"/>
            <a:ext cx="571504" cy="338554"/>
          </a:xfrm>
          <a:prstGeom prst="rect">
            <a:avLst/>
          </a:prstGeom>
          <a:noFill/>
        </p:spPr>
        <p:txBody>
          <a:bodyPr wrap="square" rtlCol="0">
            <a:spAutoFit/>
          </a:bodyPr>
          <a:lstStyle/>
          <a:p>
            <a:r>
              <a:rPr lang="es-ES" sz="1600" b="1" dirty="0">
                <a:effectLst>
                  <a:outerShdw blurRad="38100" dist="38100" dir="2700000" algn="tl">
                    <a:srgbClr val="000000">
                      <a:alpha val="43137"/>
                    </a:srgbClr>
                  </a:outerShdw>
                </a:effectLst>
              </a:rPr>
              <a:t>a</a:t>
            </a:r>
          </a:p>
        </p:txBody>
      </p:sp>
      <p:sp>
        <p:nvSpPr>
          <p:cNvPr id="375" name="374 CuadroTexto"/>
          <p:cNvSpPr txBox="1"/>
          <p:nvPr/>
        </p:nvSpPr>
        <p:spPr>
          <a:xfrm>
            <a:off x="2928926" y="5357826"/>
            <a:ext cx="571503" cy="494797"/>
          </a:xfrm>
          <a:prstGeom prst="rect">
            <a:avLst/>
          </a:prstGeom>
          <a:noFill/>
        </p:spPr>
        <p:txBody>
          <a:bodyPr wrap="square" rtlCol="0">
            <a:spAutoFit/>
          </a:bodyPr>
          <a:lstStyle/>
          <a:p>
            <a:pPr algn="ctr"/>
            <a:r>
              <a:rPr lang="es-ES" sz="1600" b="1" dirty="0" smtClean="0">
                <a:effectLst>
                  <a:outerShdw blurRad="38100" dist="38100" dir="2700000" algn="tl">
                    <a:srgbClr val="000000">
                      <a:alpha val="43137"/>
                    </a:srgbClr>
                  </a:outerShdw>
                </a:effectLst>
              </a:rPr>
              <a:t>b</a:t>
            </a:r>
            <a:endParaRPr lang="es-ES" sz="16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85720" y="214290"/>
            <a:ext cx="7643834" cy="1323439"/>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s-ES" sz="4000" b="1" spc="50" dirty="0" smtClean="0">
                <a:ln w="11430"/>
                <a:solidFill>
                  <a:srgbClr val="C00000"/>
                </a:solidFill>
                <a:effectLst>
                  <a:outerShdw blurRad="38100" dist="38100" dir="2700000" algn="tl">
                    <a:srgbClr val="000000">
                      <a:alpha val="43137"/>
                    </a:srgbClr>
                  </a:outerShdw>
                </a:effectLst>
                <a:cs typeface="Arial" charset="0"/>
              </a:rPr>
              <a:t>Experimentos de </a:t>
            </a:r>
            <a:r>
              <a:rPr lang="es-ES" sz="4000" b="1" spc="50" dirty="0" err="1" smtClean="0">
                <a:ln w="11430"/>
                <a:solidFill>
                  <a:srgbClr val="C00000"/>
                </a:solidFill>
                <a:effectLst>
                  <a:outerShdw blurRad="38100" dist="38100" dir="2700000" algn="tl">
                    <a:srgbClr val="000000">
                      <a:alpha val="43137"/>
                    </a:srgbClr>
                  </a:outerShdw>
                </a:effectLst>
                <a:cs typeface="Arial" charset="0"/>
              </a:rPr>
              <a:t>Mendel</a:t>
            </a:r>
            <a:r>
              <a:rPr lang="es-ES" sz="4000" b="1" spc="50" dirty="0" smtClean="0">
                <a:ln w="11430"/>
                <a:solidFill>
                  <a:srgbClr val="C00000"/>
                </a:solidFill>
                <a:effectLst>
                  <a:outerShdw blurRad="38100" dist="38100" dir="2700000" algn="tl">
                    <a:srgbClr val="000000">
                      <a:alpha val="43137"/>
                    </a:srgbClr>
                  </a:outerShdw>
                </a:effectLst>
                <a:cs typeface="Arial" charset="0"/>
              </a:rPr>
              <a:t> </a:t>
            </a:r>
          </a:p>
          <a:p>
            <a:pPr algn="ctr">
              <a:defRPr/>
            </a:pPr>
            <a:r>
              <a:rPr lang="es-ES" sz="4000" b="1" spc="50" dirty="0" smtClean="0">
                <a:ln w="11430"/>
                <a:solidFill>
                  <a:srgbClr val="C00000"/>
                </a:solidFill>
                <a:effectLst>
                  <a:outerShdw blurRad="38100" dist="38100" dir="2700000" algn="tl">
                    <a:srgbClr val="000000">
                      <a:alpha val="43137"/>
                    </a:srgbClr>
                  </a:outerShdw>
                </a:effectLst>
                <a:cs typeface="Arial" charset="0"/>
              </a:rPr>
              <a:t>(</a:t>
            </a:r>
            <a:r>
              <a:rPr lang="es-ES" sz="4000" b="1" spc="50" dirty="0" err="1" smtClean="0">
                <a:ln w="11430"/>
                <a:solidFill>
                  <a:srgbClr val="C00000"/>
                </a:solidFill>
                <a:effectLst>
                  <a:outerShdw blurRad="38100" dist="38100" dir="2700000" algn="tl">
                    <a:srgbClr val="000000">
                      <a:alpha val="43137"/>
                    </a:srgbClr>
                  </a:outerShdw>
                </a:effectLst>
                <a:cs typeface="Arial" charset="0"/>
              </a:rPr>
              <a:t>retrocruce</a:t>
            </a:r>
            <a:r>
              <a:rPr lang="es-ES" sz="4000" b="1" spc="50" dirty="0" smtClean="0">
                <a:ln w="11430"/>
                <a:solidFill>
                  <a:srgbClr val="C00000"/>
                </a:solidFill>
                <a:effectLst>
                  <a:outerShdw blurRad="38100" dist="38100" dir="2700000" algn="tl">
                    <a:srgbClr val="000000">
                      <a:alpha val="43137"/>
                    </a:srgbClr>
                  </a:outerShdw>
                </a:effectLst>
                <a:cs typeface="Arial" charset="0"/>
              </a:rPr>
              <a:t>)</a:t>
            </a:r>
            <a:endParaRPr lang="es-ES" sz="4000" b="1" spc="50" dirty="0">
              <a:ln w="11430"/>
              <a:solidFill>
                <a:srgbClr val="C00000"/>
              </a:solidFill>
              <a:effectLst>
                <a:outerShdw blurRad="38100" dist="38100" dir="2700000" algn="tl">
                  <a:srgbClr val="000000">
                    <a:alpha val="43137"/>
                  </a:srgbClr>
                </a:outerShdw>
              </a:effectLst>
              <a:cs typeface="Arial" charset="0"/>
            </a:endParaRPr>
          </a:p>
        </p:txBody>
      </p:sp>
      <p:sp>
        <p:nvSpPr>
          <p:cNvPr id="28" name="27 CuadroTexto"/>
          <p:cNvSpPr txBox="1"/>
          <p:nvPr/>
        </p:nvSpPr>
        <p:spPr>
          <a:xfrm>
            <a:off x="4286248" y="2000240"/>
            <a:ext cx="642942" cy="707886"/>
          </a:xfrm>
          <a:prstGeom prst="rect">
            <a:avLst/>
          </a:prstGeom>
          <a:noFill/>
        </p:spPr>
        <p:txBody>
          <a:bodyPr wrap="square" rtlCol="0">
            <a:spAutoFit/>
          </a:bodyPr>
          <a:lstStyle/>
          <a:p>
            <a:pPr algn="ctr"/>
            <a:r>
              <a:rPr lang="es-ES" sz="4000" b="1" dirty="0" smtClean="0">
                <a:effectLst>
                  <a:outerShdw blurRad="38100" dist="38100" dir="2700000" algn="tl">
                    <a:srgbClr val="000000">
                      <a:alpha val="43137"/>
                    </a:srgbClr>
                  </a:outerShdw>
                </a:effectLst>
              </a:rPr>
              <a:t>X</a:t>
            </a:r>
            <a:endParaRPr lang="es-ES" sz="4000" b="1" dirty="0">
              <a:effectLst>
                <a:outerShdw blurRad="38100" dist="38100" dir="2700000" algn="tl">
                  <a:srgbClr val="000000">
                    <a:alpha val="43137"/>
                  </a:srgbClr>
                </a:outerShdw>
              </a:effectLst>
            </a:endParaRPr>
          </a:p>
        </p:txBody>
      </p:sp>
      <p:sp>
        <p:nvSpPr>
          <p:cNvPr id="30" name="29 CuadroTexto"/>
          <p:cNvSpPr txBox="1"/>
          <p:nvPr/>
        </p:nvSpPr>
        <p:spPr>
          <a:xfrm>
            <a:off x="1000100" y="3000372"/>
            <a:ext cx="7358114" cy="646331"/>
          </a:xfrm>
          <a:prstGeom prst="rect">
            <a:avLst/>
          </a:prstGeom>
          <a:noFill/>
        </p:spPr>
        <p:txBody>
          <a:bodyPr wrap="square" rtlCol="0">
            <a:spAutoFit/>
          </a:bodyPr>
          <a:lstStyle/>
          <a:p>
            <a:pPr algn="ctr"/>
            <a:r>
              <a:rPr lang="es-ES" sz="3600" b="1" dirty="0" err="1" smtClean="0">
                <a:effectLst>
                  <a:outerShdw blurRad="38100" dist="38100" dir="2700000" algn="tl">
                    <a:srgbClr val="000000">
                      <a:alpha val="43137"/>
                    </a:srgbClr>
                  </a:outerShdw>
                </a:effectLst>
              </a:rPr>
              <a:t>AaBb</a:t>
            </a:r>
            <a:r>
              <a:rPr lang="es-ES" sz="3600" b="1" dirty="0" smtClean="0">
                <a:effectLst>
                  <a:outerShdw blurRad="38100" dist="38100" dir="2700000" algn="tl">
                    <a:srgbClr val="000000">
                      <a:alpha val="43137"/>
                    </a:srgbClr>
                  </a:outerShdw>
                </a:effectLst>
              </a:rPr>
              <a:t>                    </a:t>
            </a:r>
            <a:r>
              <a:rPr lang="es-ES" sz="3600" b="1" dirty="0" err="1" smtClean="0">
                <a:effectLst>
                  <a:outerShdw blurRad="38100" dist="38100" dir="2700000" algn="tl">
                    <a:srgbClr val="000000">
                      <a:alpha val="43137"/>
                    </a:srgbClr>
                  </a:outerShdw>
                </a:effectLst>
              </a:rPr>
              <a:t>aabb</a:t>
            </a:r>
            <a:r>
              <a:rPr lang="es-ES" sz="3600" b="1" dirty="0" smtClean="0">
                <a:effectLst>
                  <a:outerShdw blurRad="38100" dist="38100" dir="2700000" algn="tl">
                    <a:srgbClr val="000000">
                      <a:alpha val="43137"/>
                    </a:srgbClr>
                  </a:outerShdw>
                </a:effectLst>
              </a:rPr>
              <a:t>  </a:t>
            </a:r>
            <a:endParaRPr lang="es-ES" sz="3600" b="1" dirty="0">
              <a:effectLst>
                <a:outerShdw blurRad="38100" dist="38100" dir="2700000" algn="tl">
                  <a:srgbClr val="000000">
                    <a:alpha val="43137"/>
                  </a:srgbClr>
                </a:outerShdw>
              </a:effectLst>
            </a:endParaRPr>
          </a:p>
        </p:txBody>
      </p:sp>
      <p:sp>
        <p:nvSpPr>
          <p:cNvPr id="54" name="53 Explosión 2"/>
          <p:cNvSpPr/>
          <p:nvPr/>
        </p:nvSpPr>
        <p:spPr>
          <a:xfrm>
            <a:off x="5572132" y="4357694"/>
            <a:ext cx="642942" cy="785818"/>
          </a:xfrm>
          <a:prstGeom prst="irregularSeal2">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5" name="54 Explosión 2"/>
          <p:cNvSpPr/>
          <p:nvPr/>
        </p:nvSpPr>
        <p:spPr>
          <a:xfrm>
            <a:off x="6429388" y="5000636"/>
            <a:ext cx="642942" cy="785818"/>
          </a:xfrm>
          <a:prstGeom prst="irregularSeal2">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7" name="56 Explosión 2"/>
          <p:cNvSpPr/>
          <p:nvPr/>
        </p:nvSpPr>
        <p:spPr>
          <a:xfrm>
            <a:off x="7286644" y="4572008"/>
            <a:ext cx="642942" cy="785818"/>
          </a:xfrm>
          <a:prstGeom prst="irregularSeal2">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9" name="58 Explosión 2"/>
          <p:cNvSpPr/>
          <p:nvPr/>
        </p:nvSpPr>
        <p:spPr>
          <a:xfrm>
            <a:off x="7072330" y="4071942"/>
            <a:ext cx="642942" cy="785818"/>
          </a:xfrm>
          <a:prstGeom prst="irregularSeal2">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1" name="60 Explosión 2"/>
          <p:cNvSpPr/>
          <p:nvPr/>
        </p:nvSpPr>
        <p:spPr>
          <a:xfrm>
            <a:off x="5857884" y="5357826"/>
            <a:ext cx="642942" cy="785818"/>
          </a:xfrm>
          <a:prstGeom prst="irregularSeal2">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3" name="62 Explosión 2"/>
          <p:cNvSpPr/>
          <p:nvPr/>
        </p:nvSpPr>
        <p:spPr>
          <a:xfrm>
            <a:off x="7000892" y="5214950"/>
            <a:ext cx="642942" cy="785818"/>
          </a:xfrm>
          <a:prstGeom prst="irregularSeal2">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4" name="63 Explosión 2"/>
          <p:cNvSpPr/>
          <p:nvPr/>
        </p:nvSpPr>
        <p:spPr>
          <a:xfrm>
            <a:off x="7643834" y="5214950"/>
            <a:ext cx="642942" cy="785818"/>
          </a:xfrm>
          <a:prstGeom prst="irregularSeal2">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5" name="64 CuadroTexto"/>
          <p:cNvSpPr txBox="1"/>
          <p:nvPr/>
        </p:nvSpPr>
        <p:spPr>
          <a:xfrm>
            <a:off x="357158" y="4000504"/>
            <a:ext cx="1071570" cy="646331"/>
          </a:xfrm>
          <a:prstGeom prst="rect">
            <a:avLst/>
          </a:prstGeom>
          <a:noFill/>
        </p:spPr>
        <p:txBody>
          <a:bodyPr wrap="square" rtlCol="0">
            <a:spAutoFit/>
          </a:bodyPr>
          <a:lstStyle/>
          <a:p>
            <a:pPr algn="ctr"/>
            <a:r>
              <a:rPr lang="es-ES" sz="3600" b="1" dirty="0" smtClean="0"/>
              <a:t>50%</a:t>
            </a:r>
            <a:endParaRPr lang="es-ES" sz="3600" b="1" dirty="0"/>
          </a:p>
        </p:txBody>
      </p:sp>
      <p:sp>
        <p:nvSpPr>
          <p:cNvPr id="67" name="66 CuadroTexto"/>
          <p:cNvSpPr txBox="1"/>
          <p:nvPr/>
        </p:nvSpPr>
        <p:spPr>
          <a:xfrm>
            <a:off x="4714876" y="4000504"/>
            <a:ext cx="1071570" cy="646331"/>
          </a:xfrm>
          <a:prstGeom prst="rect">
            <a:avLst/>
          </a:prstGeom>
          <a:noFill/>
        </p:spPr>
        <p:txBody>
          <a:bodyPr wrap="square" rtlCol="0">
            <a:spAutoFit/>
          </a:bodyPr>
          <a:lstStyle/>
          <a:p>
            <a:pPr algn="ctr"/>
            <a:r>
              <a:rPr lang="es-ES" sz="3600" b="1" dirty="0" smtClean="0"/>
              <a:t>50%</a:t>
            </a:r>
            <a:endParaRPr lang="es-ES" sz="3600" b="1" dirty="0"/>
          </a:p>
        </p:txBody>
      </p:sp>
      <p:sp>
        <p:nvSpPr>
          <p:cNvPr id="71" name="70 Explosión 2"/>
          <p:cNvSpPr/>
          <p:nvPr/>
        </p:nvSpPr>
        <p:spPr>
          <a:xfrm>
            <a:off x="6357950" y="4214818"/>
            <a:ext cx="642942" cy="785818"/>
          </a:xfrm>
          <a:prstGeom prst="irregularSeal2">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3" name="72 Elipse"/>
          <p:cNvSpPr/>
          <p:nvPr/>
        </p:nvSpPr>
        <p:spPr>
          <a:xfrm>
            <a:off x="2571736" y="2000240"/>
            <a:ext cx="1000132" cy="928694"/>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4" name="73 Explosión 2"/>
          <p:cNvSpPr/>
          <p:nvPr/>
        </p:nvSpPr>
        <p:spPr>
          <a:xfrm>
            <a:off x="5429256" y="1857364"/>
            <a:ext cx="1357322" cy="1071570"/>
          </a:xfrm>
          <a:prstGeom prst="irregularSeal2">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5" name="74 CuadroTexto"/>
          <p:cNvSpPr txBox="1"/>
          <p:nvPr/>
        </p:nvSpPr>
        <p:spPr>
          <a:xfrm>
            <a:off x="1071538" y="2071678"/>
            <a:ext cx="1143008" cy="584775"/>
          </a:xfrm>
          <a:prstGeom prst="rect">
            <a:avLst/>
          </a:prstGeom>
          <a:noFill/>
        </p:spPr>
        <p:txBody>
          <a:bodyPr wrap="square" rtlCol="0">
            <a:spAutoFit/>
          </a:bodyPr>
          <a:lstStyle/>
          <a:p>
            <a:pPr algn="ctr"/>
            <a:r>
              <a:rPr lang="es-ES" sz="3200" b="1" dirty="0" smtClean="0"/>
              <a:t>F2</a:t>
            </a:r>
            <a:endParaRPr lang="es-ES" sz="3200" b="1" dirty="0"/>
          </a:p>
        </p:txBody>
      </p:sp>
      <p:sp>
        <p:nvSpPr>
          <p:cNvPr id="76" name="75 Elipse"/>
          <p:cNvSpPr/>
          <p:nvPr/>
        </p:nvSpPr>
        <p:spPr>
          <a:xfrm>
            <a:off x="1142976" y="4500570"/>
            <a:ext cx="723904" cy="79534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7" name="76 Elipse"/>
          <p:cNvSpPr/>
          <p:nvPr/>
        </p:nvSpPr>
        <p:spPr>
          <a:xfrm>
            <a:off x="1928794" y="3929066"/>
            <a:ext cx="723904" cy="79534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8" name="77 Elipse"/>
          <p:cNvSpPr/>
          <p:nvPr/>
        </p:nvSpPr>
        <p:spPr>
          <a:xfrm>
            <a:off x="3786182" y="4071942"/>
            <a:ext cx="723904" cy="79534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9" name="78 Elipse"/>
          <p:cNvSpPr/>
          <p:nvPr/>
        </p:nvSpPr>
        <p:spPr>
          <a:xfrm>
            <a:off x="1571604" y="5357826"/>
            <a:ext cx="723904" cy="79534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0" name="79 Elipse"/>
          <p:cNvSpPr/>
          <p:nvPr/>
        </p:nvSpPr>
        <p:spPr>
          <a:xfrm>
            <a:off x="2428860" y="4572008"/>
            <a:ext cx="723904" cy="79534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1" name="80 Elipse"/>
          <p:cNvSpPr/>
          <p:nvPr/>
        </p:nvSpPr>
        <p:spPr>
          <a:xfrm>
            <a:off x="2571736" y="5357826"/>
            <a:ext cx="723904" cy="79534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2" name="81 Elipse"/>
          <p:cNvSpPr/>
          <p:nvPr/>
        </p:nvSpPr>
        <p:spPr>
          <a:xfrm>
            <a:off x="3428992" y="4857760"/>
            <a:ext cx="723904" cy="79534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3" name="82 Elipse"/>
          <p:cNvSpPr/>
          <p:nvPr/>
        </p:nvSpPr>
        <p:spPr>
          <a:xfrm>
            <a:off x="2928926" y="3929066"/>
            <a:ext cx="723904" cy="79534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4" name="83 CuadroTexto"/>
          <p:cNvSpPr txBox="1"/>
          <p:nvPr/>
        </p:nvSpPr>
        <p:spPr>
          <a:xfrm>
            <a:off x="6643702" y="2143116"/>
            <a:ext cx="2214546" cy="584775"/>
          </a:xfrm>
          <a:prstGeom prst="rect">
            <a:avLst/>
          </a:prstGeom>
          <a:noFill/>
        </p:spPr>
        <p:txBody>
          <a:bodyPr wrap="square" rtlCol="0">
            <a:spAutoFit/>
          </a:bodyPr>
          <a:lstStyle/>
          <a:p>
            <a:pPr algn="ctr"/>
            <a:r>
              <a:rPr lang="es-ES" sz="3200" b="1" dirty="0" smtClean="0">
                <a:effectLst>
                  <a:outerShdw blurRad="38100" dist="38100" dir="2700000" algn="tl">
                    <a:srgbClr val="000000">
                      <a:alpha val="43137"/>
                    </a:srgbClr>
                  </a:outerShdw>
                </a:effectLst>
              </a:rPr>
              <a:t>Línea pura</a:t>
            </a:r>
            <a:endParaRPr lang="es-ES" sz="3200" b="1" dirty="0">
              <a:effectLst>
                <a:outerShdw blurRad="38100" dist="38100" dir="2700000" algn="tl">
                  <a:srgbClr val="000000">
                    <a:alpha val="43137"/>
                  </a:srgbClr>
                </a:outerShdw>
              </a:effectLst>
            </a:endParaRPr>
          </a:p>
        </p:txBody>
      </p:sp>
      <p:sp>
        <p:nvSpPr>
          <p:cNvPr id="85" name="84 CuadroTexto"/>
          <p:cNvSpPr txBox="1"/>
          <p:nvPr/>
        </p:nvSpPr>
        <p:spPr>
          <a:xfrm>
            <a:off x="1142976" y="1500174"/>
            <a:ext cx="3571900" cy="523220"/>
          </a:xfrm>
          <a:prstGeom prst="rect">
            <a:avLst/>
          </a:prstGeom>
          <a:noFill/>
        </p:spPr>
        <p:txBody>
          <a:bodyPr wrap="square" rtlCol="0">
            <a:spAutoFit/>
          </a:bodyPr>
          <a:lstStyle/>
          <a:p>
            <a:pPr algn="ctr"/>
            <a:r>
              <a:rPr lang="es-ES" sz="2800" b="1" dirty="0" smtClean="0">
                <a:effectLst>
                  <a:outerShdw blurRad="38100" dist="38100" dir="2700000" algn="tl">
                    <a:srgbClr val="000000">
                      <a:alpha val="43137"/>
                    </a:srgbClr>
                  </a:outerShdw>
                </a:effectLst>
              </a:rPr>
              <a:t>Amarillos y lisos</a:t>
            </a:r>
            <a:endParaRPr lang="es-ES" sz="2800" b="1" dirty="0">
              <a:effectLst>
                <a:outerShdw blurRad="38100" dist="38100" dir="2700000" algn="tl">
                  <a:srgbClr val="000000">
                    <a:alpha val="43137"/>
                  </a:srgbClr>
                </a:outerShdw>
              </a:effectLst>
            </a:endParaRPr>
          </a:p>
        </p:txBody>
      </p:sp>
      <p:sp>
        <p:nvSpPr>
          <p:cNvPr id="86" name="85 CuadroTexto"/>
          <p:cNvSpPr txBox="1"/>
          <p:nvPr/>
        </p:nvSpPr>
        <p:spPr>
          <a:xfrm>
            <a:off x="5072066" y="1428736"/>
            <a:ext cx="3571900" cy="523220"/>
          </a:xfrm>
          <a:prstGeom prst="rect">
            <a:avLst/>
          </a:prstGeom>
          <a:noFill/>
        </p:spPr>
        <p:txBody>
          <a:bodyPr wrap="square" rtlCol="0">
            <a:spAutoFit/>
          </a:bodyPr>
          <a:lstStyle/>
          <a:p>
            <a:pPr algn="ctr"/>
            <a:r>
              <a:rPr lang="es-ES" sz="2800" b="1" dirty="0" smtClean="0">
                <a:effectLst>
                  <a:outerShdw blurRad="38100" dist="38100" dir="2700000" algn="tl">
                    <a:srgbClr val="000000">
                      <a:alpha val="43137"/>
                    </a:srgbClr>
                  </a:outerShdw>
                </a:effectLst>
              </a:rPr>
              <a:t>Verdes y rugosos</a:t>
            </a:r>
            <a:endParaRPr lang="es-ES" sz="2800" b="1" dirty="0">
              <a:effectLst>
                <a:outerShdw blurRad="38100" dist="38100" dir="2700000" algn="tl">
                  <a:srgbClr val="000000">
                    <a:alpha val="43137"/>
                  </a:srgbClr>
                </a:outerShdw>
              </a:effectLst>
            </a:endParaRPr>
          </a:p>
        </p:txBody>
      </p:sp>
      <p:sp>
        <p:nvSpPr>
          <p:cNvPr id="87" name="86 CuadroTexto"/>
          <p:cNvSpPr txBox="1"/>
          <p:nvPr/>
        </p:nvSpPr>
        <p:spPr>
          <a:xfrm>
            <a:off x="7598452" y="0"/>
            <a:ext cx="1545548" cy="1862048"/>
          </a:xfrm>
          <a:prstGeom prst="rect">
            <a:avLst/>
          </a:prstGeom>
          <a:noFill/>
        </p:spPr>
        <p:txBody>
          <a:bodyPr wrap="square" rtlCol="0">
            <a:spAutoFit/>
          </a:bodyPr>
          <a:lstStyle/>
          <a:p>
            <a:pPr algn="ctr"/>
            <a:r>
              <a:rPr lang="es-ES" sz="11500" b="1" dirty="0" smtClean="0">
                <a:solidFill>
                  <a:srgbClr val="C00000"/>
                </a:solidFill>
                <a:effectLst>
                  <a:outerShdw blurRad="38100" dist="38100" dir="2700000" algn="tl">
                    <a:srgbClr val="000000">
                      <a:alpha val="43137"/>
                    </a:srgbClr>
                  </a:outerShdw>
                </a:effectLst>
              </a:rPr>
              <a:t>?</a:t>
            </a:r>
            <a:endParaRPr lang="es-ES" sz="11500" b="1" dirty="0">
              <a:solidFill>
                <a:srgbClr val="C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7"/>
                                        </p:tgtEl>
                                        <p:attrNameLst>
                                          <p:attrName>style.visibility</p:attrName>
                                        </p:attrNameLst>
                                      </p:cBhvr>
                                      <p:to>
                                        <p:strVal val="visible"/>
                                      </p:to>
                                    </p:set>
                                    <p:animEffect transition="in" filter="box(in)">
                                      <p:cBhvr>
                                        <p:cTn id="7"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357158" y="1066800"/>
            <a:ext cx="8501122" cy="5005406"/>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5123" name="3 Rectángulo"/>
          <p:cNvSpPr>
            <a:spLocks noChangeArrowheads="1"/>
          </p:cNvSpPr>
          <p:nvPr/>
        </p:nvSpPr>
        <p:spPr bwMode="auto">
          <a:xfrm>
            <a:off x="533400" y="1263521"/>
            <a:ext cx="8286750" cy="4524315"/>
          </a:xfrm>
          <a:prstGeom prst="rect">
            <a:avLst/>
          </a:prstGeom>
          <a:noFill/>
          <a:ln w="9525">
            <a:noFill/>
            <a:miter lim="800000"/>
            <a:headEnd/>
            <a:tailEnd/>
          </a:ln>
        </p:spPr>
        <p:txBody>
          <a:bodyPr wrap="square">
            <a:spAutoFit/>
          </a:bodyPr>
          <a:lstStyle/>
          <a:p>
            <a:pPr marL="285750" indent="-285750" algn="just">
              <a:buFont typeface="Arial" pitchFamily="34" charset="0"/>
              <a:buChar char="•"/>
            </a:pPr>
            <a:r>
              <a:rPr lang="es-ES" sz="3200" b="1" dirty="0" smtClean="0">
                <a:solidFill>
                  <a:schemeClr val="bg1"/>
                </a:solidFill>
              </a:rPr>
              <a:t>Ligamiento, ligamiento completo e incompleto.</a:t>
            </a:r>
          </a:p>
          <a:p>
            <a:pPr marL="285750" indent="-285750" algn="just">
              <a:buFont typeface="Arial" pitchFamily="34" charset="0"/>
              <a:buChar char="•"/>
            </a:pPr>
            <a:r>
              <a:rPr lang="es-ES" sz="3200" b="1" dirty="0" smtClean="0">
                <a:solidFill>
                  <a:schemeClr val="bg1"/>
                </a:solidFill>
              </a:rPr>
              <a:t>Concepto de </a:t>
            </a:r>
            <a:r>
              <a:rPr lang="es-ES" sz="3200" b="1" dirty="0" err="1" smtClean="0">
                <a:solidFill>
                  <a:schemeClr val="bg1"/>
                </a:solidFill>
              </a:rPr>
              <a:t>haplotipos</a:t>
            </a:r>
            <a:r>
              <a:rPr lang="es-ES" sz="3200" b="1" dirty="0" smtClean="0">
                <a:solidFill>
                  <a:schemeClr val="bg1"/>
                </a:solidFill>
              </a:rPr>
              <a:t>.</a:t>
            </a:r>
          </a:p>
          <a:p>
            <a:pPr marL="285750" indent="-285750" algn="just">
              <a:buFont typeface="Arial" pitchFamily="34" charset="0"/>
              <a:buChar char="•"/>
            </a:pPr>
            <a:r>
              <a:rPr lang="es-ES" sz="3200" b="1" dirty="0" smtClean="0">
                <a:solidFill>
                  <a:schemeClr val="bg1"/>
                </a:solidFill>
              </a:rPr>
              <a:t>Genotipos en fase de acoplamiento y en repulsión.</a:t>
            </a:r>
          </a:p>
          <a:p>
            <a:pPr marL="285750" indent="-285750" algn="just">
              <a:buFont typeface="Arial" pitchFamily="34" charset="0"/>
              <a:buChar char="•"/>
            </a:pPr>
            <a:r>
              <a:rPr lang="es-ES" sz="3200" b="1" dirty="0" smtClean="0">
                <a:solidFill>
                  <a:schemeClr val="bg1"/>
                </a:solidFill>
              </a:rPr>
              <a:t>Entrecruzamiento y recombinación.</a:t>
            </a:r>
            <a:endParaRPr lang="en-US" sz="3200" b="1" dirty="0">
              <a:solidFill>
                <a:schemeClr val="bg1"/>
              </a:solidFill>
            </a:endParaRPr>
          </a:p>
          <a:p>
            <a:pPr marL="285750" indent="-285750" algn="just">
              <a:buFont typeface="Arial" pitchFamily="34" charset="0"/>
              <a:buChar char="•"/>
            </a:pPr>
            <a:r>
              <a:rPr lang="en-US" sz="3200" b="1" dirty="0" err="1" smtClean="0">
                <a:solidFill>
                  <a:schemeClr val="bg1"/>
                </a:solidFill>
              </a:rPr>
              <a:t>Concepto</a:t>
            </a:r>
            <a:r>
              <a:rPr lang="en-US" sz="3200" b="1" dirty="0" smtClean="0">
                <a:solidFill>
                  <a:schemeClr val="bg1"/>
                </a:solidFill>
              </a:rPr>
              <a:t> de </a:t>
            </a:r>
            <a:r>
              <a:rPr lang="en-US" sz="3200" b="1" dirty="0" err="1" smtClean="0">
                <a:solidFill>
                  <a:schemeClr val="bg1"/>
                </a:solidFill>
              </a:rPr>
              <a:t>lod</a:t>
            </a:r>
            <a:r>
              <a:rPr lang="en-US" sz="3200" b="1" dirty="0" smtClean="0">
                <a:solidFill>
                  <a:schemeClr val="bg1"/>
                </a:solidFill>
              </a:rPr>
              <a:t> score.</a:t>
            </a:r>
          </a:p>
          <a:p>
            <a:pPr marL="285750" indent="-285750" algn="just">
              <a:buFont typeface="Arial" pitchFamily="34" charset="0"/>
              <a:buChar char="•"/>
            </a:pPr>
            <a:r>
              <a:rPr lang="en-US" sz="3200" b="1" dirty="0" err="1" smtClean="0">
                <a:solidFill>
                  <a:schemeClr val="bg1"/>
                </a:solidFill>
              </a:rPr>
              <a:t>Estudio</a:t>
            </a:r>
            <a:r>
              <a:rPr lang="en-US" sz="3200" b="1" dirty="0" smtClean="0">
                <a:solidFill>
                  <a:schemeClr val="bg1"/>
                </a:solidFill>
              </a:rPr>
              <a:t> de </a:t>
            </a:r>
            <a:r>
              <a:rPr lang="en-US" sz="3200" b="1" dirty="0" err="1" smtClean="0">
                <a:solidFill>
                  <a:schemeClr val="bg1"/>
                </a:solidFill>
              </a:rPr>
              <a:t>ligamiento</a:t>
            </a:r>
            <a:r>
              <a:rPr lang="en-US" sz="3200" b="1" dirty="0" smtClean="0">
                <a:solidFill>
                  <a:schemeClr val="bg1"/>
                </a:solidFill>
              </a:rPr>
              <a:t> y </a:t>
            </a:r>
            <a:r>
              <a:rPr lang="en-US" sz="3200" b="1" dirty="0" err="1" smtClean="0">
                <a:solidFill>
                  <a:schemeClr val="bg1"/>
                </a:solidFill>
              </a:rPr>
              <a:t>su</a:t>
            </a:r>
            <a:r>
              <a:rPr lang="en-US" sz="3200" b="1" dirty="0" smtClean="0">
                <a:solidFill>
                  <a:schemeClr val="bg1"/>
                </a:solidFill>
              </a:rPr>
              <a:t> </a:t>
            </a:r>
            <a:r>
              <a:rPr lang="en-US" sz="3200" b="1" dirty="0" err="1" smtClean="0">
                <a:solidFill>
                  <a:schemeClr val="bg1"/>
                </a:solidFill>
              </a:rPr>
              <a:t>importancia</a:t>
            </a:r>
            <a:r>
              <a:rPr lang="en-US" sz="3200" b="1" dirty="0" smtClean="0">
                <a:solidFill>
                  <a:schemeClr val="bg1"/>
                </a:solidFill>
              </a:rPr>
              <a:t> en </a:t>
            </a:r>
            <a:r>
              <a:rPr lang="en-US" sz="3200" b="1" dirty="0" err="1" smtClean="0">
                <a:solidFill>
                  <a:schemeClr val="bg1"/>
                </a:solidFill>
              </a:rPr>
              <a:t>genética</a:t>
            </a:r>
            <a:r>
              <a:rPr lang="en-US" sz="3200" b="1" dirty="0" smtClean="0">
                <a:solidFill>
                  <a:schemeClr val="bg1"/>
                </a:solidFill>
              </a:rPr>
              <a:t> y en la </a:t>
            </a:r>
            <a:r>
              <a:rPr lang="en-US" sz="3200" b="1" dirty="0" err="1" smtClean="0">
                <a:solidFill>
                  <a:schemeClr val="bg1"/>
                </a:solidFill>
              </a:rPr>
              <a:t>prática</a:t>
            </a:r>
            <a:r>
              <a:rPr lang="en-US" sz="3200" b="1" dirty="0" smtClean="0">
                <a:solidFill>
                  <a:schemeClr val="bg1"/>
                </a:solidFill>
              </a:rPr>
              <a:t> </a:t>
            </a:r>
            <a:r>
              <a:rPr lang="en-US" sz="3200" b="1" dirty="0" err="1" smtClean="0">
                <a:solidFill>
                  <a:schemeClr val="bg1"/>
                </a:solidFill>
              </a:rPr>
              <a:t>médica</a:t>
            </a:r>
            <a:r>
              <a:rPr lang="en-US" sz="3200" b="1" dirty="0" smtClean="0">
                <a:solidFill>
                  <a:schemeClr val="bg1"/>
                </a:solidFill>
              </a:rPr>
              <a:t>.</a:t>
            </a:r>
            <a:endParaRPr lang="es-ES" sz="3200" b="1" dirty="0" smtClean="0">
              <a:solidFill>
                <a:schemeClr val="bg1"/>
              </a:solidFill>
            </a:endParaRPr>
          </a:p>
        </p:txBody>
      </p:sp>
      <p:sp>
        <p:nvSpPr>
          <p:cNvPr id="6" name="5 Rectángulo"/>
          <p:cNvSpPr/>
          <p:nvPr/>
        </p:nvSpPr>
        <p:spPr>
          <a:xfrm>
            <a:off x="357158" y="323165"/>
            <a:ext cx="2857520" cy="707886"/>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s-ES" sz="4000" b="1" spc="50" dirty="0">
                <a:ln w="11430"/>
                <a:solidFill>
                  <a:srgbClr val="C00000"/>
                </a:solidFill>
                <a:effectLst>
                  <a:outerShdw blurRad="38100" dist="38100" dir="2700000" algn="tl">
                    <a:srgbClr val="000000">
                      <a:alpha val="43137"/>
                    </a:srgbClr>
                  </a:outerShdw>
                </a:effectLst>
                <a:cs typeface="Arial" charset="0"/>
              </a:rPr>
              <a:t>Sumario</a:t>
            </a:r>
          </a:p>
        </p:txBody>
      </p:sp>
    </p:spTree>
    <p:extLst>
      <p:ext uri="{BB962C8B-B14F-4D97-AF65-F5344CB8AC3E}">
        <p14:creationId xmlns:p14="http://schemas.microsoft.com/office/powerpoint/2010/main" xmlns="" val="1007838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57224" y="714356"/>
            <a:ext cx="1285884" cy="584775"/>
          </a:xfrm>
          <a:prstGeom prst="rect">
            <a:avLst/>
          </a:prstGeom>
          <a:noFill/>
        </p:spPr>
        <p:txBody>
          <a:bodyPr wrap="square" rtlCol="0">
            <a:spAutoFit/>
          </a:bodyPr>
          <a:lstStyle/>
          <a:p>
            <a:r>
              <a:rPr lang="es-ES" sz="3200" b="1" dirty="0" smtClean="0"/>
              <a:t>Gen A</a:t>
            </a:r>
            <a:endParaRPr lang="es-ES" sz="3200" b="1" dirty="0"/>
          </a:p>
        </p:txBody>
      </p:sp>
      <p:sp>
        <p:nvSpPr>
          <p:cNvPr id="3" name="2 CuadroTexto"/>
          <p:cNvSpPr txBox="1"/>
          <p:nvPr/>
        </p:nvSpPr>
        <p:spPr>
          <a:xfrm>
            <a:off x="2285984" y="357166"/>
            <a:ext cx="6143668" cy="2246769"/>
          </a:xfrm>
          <a:prstGeom prst="rect">
            <a:avLst/>
          </a:prstGeom>
          <a:noFill/>
        </p:spPr>
        <p:txBody>
          <a:bodyPr wrap="square" rtlCol="0">
            <a:spAutoFit/>
          </a:bodyPr>
          <a:lstStyle/>
          <a:p>
            <a:r>
              <a:rPr lang="es-ES" sz="2800" dirty="0" smtClean="0">
                <a:effectLst>
                  <a:outerShdw blurRad="38100" dist="38100" dir="2700000" algn="tl">
                    <a:srgbClr val="000000">
                      <a:alpha val="43137"/>
                    </a:srgbClr>
                  </a:outerShdw>
                </a:effectLst>
                <a:latin typeface="+mj-lt"/>
              </a:rPr>
              <a:t>5</a:t>
            </a:r>
            <a:r>
              <a:rPr lang="es-ES" sz="2800" dirty="0" smtClean="0">
                <a:effectLst>
                  <a:outerShdw blurRad="38100" dist="38100" dir="2700000" algn="tl">
                    <a:srgbClr val="000000">
                      <a:alpha val="43137"/>
                    </a:srgbClr>
                  </a:outerShdw>
                </a:effectLst>
                <a:latin typeface="+mj-lt"/>
                <a:cs typeface="Arial"/>
              </a:rPr>
              <a:t>'</a:t>
            </a:r>
            <a:r>
              <a:rPr lang="es-ES" sz="2800" dirty="0" smtClean="0">
                <a:effectLst>
                  <a:outerShdw blurRad="38100" dist="38100" dir="2700000" algn="tl">
                    <a:srgbClr val="000000">
                      <a:alpha val="43137"/>
                    </a:srgbClr>
                  </a:outerShdw>
                </a:effectLst>
                <a:latin typeface="+mj-lt"/>
              </a:rPr>
              <a:t>  AAT  CCG CTA  TT</a:t>
            </a:r>
            <a:r>
              <a:rPr lang="es-ES" sz="2800" b="1" dirty="0" smtClean="0">
                <a:solidFill>
                  <a:srgbClr val="C00000"/>
                </a:solidFill>
                <a:effectLst>
                  <a:outerShdw blurRad="38100" dist="38100" dir="2700000" algn="tl">
                    <a:srgbClr val="000000">
                      <a:alpha val="43137"/>
                    </a:srgbClr>
                  </a:outerShdw>
                </a:effectLst>
                <a:latin typeface="+mj-lt"/>
              </a:rPr>
              <a:t>C</a:t>
            </a:r>
            <a:r>
              <a:rPr lang="es-ES" sz="2800" dirty="0" smtClean="0">
                <a:effectLst>
                  <a:outerShdw blurRad="38100" dist="38100" dir="2700000" algn="tl">
                    <a:srgbClr val="000000">
                      <a:alpha val="43137"/>
                    </a:srgbClr>
                  </a:outerShdw>
                </a:effectLst>
                <a:latin typeface="+mj-lt"/>
              </a:rPr>
              <a:t>  TGA  </a:t>
            </a:r>
          </a:p>
          <a:p>
            <a:r>
              <a:rPr lang="es-ES" sz="2800" dirty="0" smtClean="0">
                <a:effectLst>
                  <a:outerShdw blurRad="38100" dist="38100" dir="2700000" algn="tl">
                    <a:srgbClr val="000000">
                      <a:alpha val="43137"/>
                    </a:srgbClr>
                  </a:outerShdw>
                </a:effectLst>
                <a:latin typeface="+mj-lt"/>
              </a:rPr>
              <a:t>3</a:t>
            </a:r>
            <a:r>
              <a:rPr lang="es-ES" sz="2800" dirty="0" smtClean="0">
                <a:effectLst>
                  <a:outerShdw blurRad="38100" dist="38100" dir="2700000" algn="tl">
                    <a:srgbClr val="000000">
                      <a:alpha val="43137"/>
                    </a:srgbClr>
                  </a:outerShdw>
                </a:effectLst>
                <a:latin typeface="+mj-lt"/>
                <a:cs typeface="Arial"/>
              </a:rPr>
              <a:t>‘ </a:t>
            </a:r>
            <a:r>
              <a:rPr lang="es-ES" sz="2800" dirty="0" smtClean="0">
                <a:effectLst>
                  <a:outerShdw blurRad="38100" dist="38100" dir="2700000" algn="tl">
                    <a:srgbClr val="000000">
                      <a:alpha val="43137"/>
                    </a:srgbClr>
                  </a:outerShdw>
                </a:effectLst>
                <a:latin typeface="+mj-lt"/>
              </a:rPr>
              <a:t> TTA  GGC  GAT  AAG  ACU</a:t>
            </a:r>
          </a:p>
          <a:p>
            <a:r>
              <a:rPr lang="es-ES" sz="2800" dirty="0" smtClean="0">
                <a:effectLst>
                  <a:outerShdw blurRad="38100" dist="38100" dir="2700000" algn="tl">
                    <a:srgbClr val="000000">
                      <a:alpha val="43137"/>
                    </a:srgbClr>
                  </a:outerShdw>
                </a:effectLst>
                <a:latin typeface="+mj-lt"/>
              </a:rPr>
              <a:t>5</a:t>
            </a:r>
            <a:r>
              <a:rPr lang="es-ES" sz="2800" dirty="0" smtClean="0">
                <a:effectLst>
                  <a:outerShdw blurRad="38100" dist="38100" dir="2700000" algn="tl">
                    <a:srgbClr val="000000">
                      <a:alpha val="43137"/>
                    </a:srgbClr>
                  </a:outerShdw>
                </a:effectLst>
                <a:latin typeface="+mj-lt"/>
                <a:cs typeface="Arial"/>
              </a:rPr>
              <a:t>‘  AAU CCG  CUA  UUC  UGA      </a:t>
            </a:r>
            <a:r>
              <a:rPr lang="es-ES" sz="2800" dirty="0" err="1" smtClean="0">
                <a:effectLst>
                  <a:outerShdw blurRad="38100" dist="38100" dir="2700000" algn="tl">
                    <a:srgbClr val="000000">
                      <a:alpha val="43137"/>
                    </a:srgbClr>
                  </a:outerShdw>
                </a:effectLst>
                <a:latin typeface="+mj-lt"/>
                <a:cs typeface="Arial"/>
              </a:rPr>
              <a:t>ARNm</a:t>
            </a:r>
            <a:endParaRPr lang="es-ES" sz="2800" dirty="0" smtClean="0">
              <a:effectLst>
                <a:outerShdw blurRad="38100" dist="38100" dir="2700000" algn="tl">
                  <a:srgbClr val="000000">
                    <a:alpha val="43137"/>
                  </a:srgbClr>
                </a:outerShdw>
              </a:effectLst>
              <a:latin typeface="+mj-lt"/>
              <a:cs typeface="Arial"/>
            </a:endParaRPr>
          </a:p>
          <a:p>
            <a:r>
              <a:rPr lang="es-ES" sz="2800" b="1" dirty="0" smtClean="0">
                <a:effectLst>
                  <a:outerShdw blurRad="38100" dist="38100" dir="2700000" algn="tl">
                    <a:srgbClr val="000000">
                      <a:alpha val="43137"/>
                    </a:srgbClr>
                  </a:outerShdw>
                </a:effectLst>
                <a:latin typeface="+mj-lt"/>
                <a:cs typeface="Arial"/>
              </a:rPr>
              <a:t>      </a:t>
            </a:r>
            <a:r>
              <a:rPr lang="es-ES" sz="2800" b="1" dirty="0" err="1" smtClean="0">
                <a:effectLst>
                  <a:outerShdw blurRad="38100" dist="38100" dir="2700000" algn="tl">
                    <a:srgbClr val="000000">
                      <a:alpha val="43137"/>
                    </a:srgbClr>
                  </a:outerShdw>
                </a:effectLst>
                <a:latin typeface="+mj-lt"/>
                <a:cs typeface="Arial"/>
              </a:rPr>
              <a:t>asp</a:t>
            </a:r>
            <a:r>
              <a:rPr lang="es-ES" sz="2800" b="1" dirty="0" smtClean="0">
                <a:effectLst>
                  <a:outerShdw blurRad="38100" dist="38100" dir="2700000" algn="tl">
                    <a:srgbClr val="000000">
                      <a:alpha val="43137"/>
                    </a:srgbClr>
                  </a:outerShdw>
                </a:effectLst>
                <a:latin typeface="+mj-lt"/>
                <a:cs typeface="Arial"/>
              </a:rPr>
              <a:t>    pro   leu   </a:t>
            </a:r>
            <a:r>
              <a:rPr lang="es-ES" sz="2800" b="1" dirty="0" err="1" smtClean="0">
                <a:effectLst>
                  <a:outerShdw blurRad="38100" dist="38100" dir="2700000" algn="tl">
                    <a:srgbClr val="000000">
                      <a:alpha val="43137"/>
                    </a:srgbClr>
                  </a:outerShdw>
                </a:effectLst>
                <a:latin typeface="+mj-lt"/>
                <a:cs typeface="Arial"/>
              </a:rPr>
              <a:t>phe</a:t>
            </a:r>
            <a:r>
              <a:rPr lang="es-ES" sz="2800" b="1" dirty="0" smtClean="0">
                <a:effectLst>
                  <a:outerShdw blurRad="38100" dist="38100" dir="2700000" algn="tl">
                    <a:srgbClr val="000000">
                      <a:alpha val="43137"/>
                    </a:srgbClr>
                  </a:outerShdw>
                </a:effectLst>
                <a:latin typeface="+mj-lt"/>
                <a:cs typeface="Arial"/>
              </a:rPr>
              <a:t>    stop</a:t>
            </a:r>
            <a:endParaRPr lang="es-ES" sz="2800" b="1" dirty="0" smtClean="0">
              <a:effectLst>
                <a:outerShdw blurRad="38100" dist="38100" dir="2700000" algn="tl">
                  <a:srgbClr val="000000">
                    <a:alpha val="43137"/>
                  </a:srgbClr>
                </a:outerShdw>
              </a:effectLst>
              <a:latin typeface="+mj-lt"/>
            </a:endParaRPr>
          </a:p>
          <a:p>
            <a:endParaRPr lang="es-ES" sz="2800" b="1" dirty="0">
              <a:effectLst>
                <a:outerShdw blurRad="38100" dist="38100" dir="2700000" algn="tl">
                  <a:srgbClr val="000000">
                    <a:alpha val="43137"/>
                  </a:srgbClr>
                </a:outerShdw>
              </a:effectLst>
              <a:latin typeface="+mj-lt"/>
            </a:endParaRPr>
          </a:p>
        </p:txBody>
      </p:sp>
      <p:sp>
        <p:nvSpPr>
          <p:cNvPr id="5" name="4 CuadroTexto"/>
          <p:cNvSpPr txBox="1"/>
          <p:nvPr/>
        </p:nvSpPr>
        <p:spPr>
          <a:xfrm>
            <a:off x="714348" y="2857496"/>
            <a:ext cx="1285884" cy="584775"/>
          </a:xfrm>
          <a:prstGeom prst="rect">
            <a:avLst/>
          </a:prstGeom>
          <a:noFill/>
        </p:spPr>
        <p:txBody>
          <a:bodyPr wrap="square" rtlCol="0">
            <a:spAutoFit/>
          </a:bodyPr>
          <a:lstStyle/>
          <a:p>
            <a:r>
              <a:rPr lang="es-ES" sz="3200" b="1" dirty="0" smtClean="0"/>
              <a:t>Gen a </a:t>
            </a:r>
            <a:endParaRPr lang="es-ES" sz="3200" b="1" dirty="0"/>
          </a:p>
        </p:txBody>
      </p:sp>
      <p:sp>
        <p:nvSpPr>
          <p:cNvPr id="6" name="5 CuadroTexto"/>
          <p:cNvSpPr txBox="1"/>
          <p:nvPr/>
        </p:nvSpPr>
        <p:spPr>
          <a:xfrm>
            <a:off x="2071670" y="2571744"/>
            <a:ext cx="6572264" cy="1815882"/>
          </a:xfrm>
          <a:prstGeom prst="rect">
            <a:avLst/>
          </a:prstGeom>
          <a:noFill/>
        </p:spPr>
        <p:txBody>
          <a:bodyPr wrap="square" rtlCol="0">
            <a:spAutoFit/>
          </a:bodyPr>
          <a:lstStyle/>
          <a:p>
            <a:r>
              <a:rPr lang="es-ES" sz="2800" dirty="0" smtClean="0">
                <a:effectLst>
                  <a:outerShdw blurRad="38100" dist="38100" dir="2700000" algn="tl">
                    <a:srgbClr val="000000">
                      <a:alpha val="43137"/>
                    </a:srgbClr>
                  </a:outerShdw>
                </a:effectLst>
                <a:latin typeface="+mj-lt"/>
              </a:rPr>
              <a:t>5</a:t>
            </a:r>
            <a:r>
              <a:rPr lang="es-ES" sz="2800" dirty="0" smtClean="0">
                <a:effectLst>
                  <a:outerShdw blurRad="38100" dist="38100" dir="2700000" algn="tl">
                    <a:srgbClr val="000000">
                      <a:alpha val="43137"/>
                    </a:srgbClr>
                  </a:outerShdw>
                </a:effectLst>
                <a:latin typeface="+mj-lt"/>
                <a:cs typeface="Arial"/>
              </a:rPr>
              <a:t>'</a:t>
            </a:r>
            <a:r>
              <a:rPr lang="es-ES" sz="2800" dirty="0" smtClean="0">
                <a:effectLst>
                  <a:outerShdw blurRad="38100" dist="38100" dir="2700000" algn="tl">
                    <a:srgbClr val="000000">
                      <a:alpha val="43137"/>
                    </a:srgbClr>
                  </a:outerShdw>
                </a:effectLst>
                <a:latin typeface="+mj-lt"/>
              </a:rPr>
              <a:t>  AAT  CCG CTA    TT</a:t>
            </a:r>
            <a:r>
              <a:rPr lang="es-ES" sz="2800" b="1" dirty="0" smtClean="0">
                <a:solidFill>
                  <a:srgbClr val="FF0000"/>
                </a:solidFill>
                <a:effectLst>
                  <a:outerShdw blurRad="38100" dist="38100" dir="2700000" algn="tl">
                    <a:srgbClr val="000000">
                      <a:alpha val="43137"/>
                    </a:srgbClr>
                  </a:outerShdw>
                </a:effectLst>
                <a:latin typeface="+mj-lt"/>
              </a:rPr>
              <a:t>G </a:t>
            </a:r>
            <a:r>
              <a:rPr lang="es-ES" sz="2800" dirty="0" smtClean="0">
                <a:effectLst>
                  <a:outerShdw blurRad="38100" dist="38100" dir="2700000" algn="tl">
                    <a:srgbClr val="000000">
                      <a:alpha val="43137"/>
                    </a:srgbClr>
                  </a:outerShdw>
                </a:effectLst>
                <a:latin typeface="+mj-lt"/>
              </a:rPr>
              <a:t>  TGA  </a:t>
            </a:r>
          </a:p>
          <a:p>
            <a:r>
              <a:rPr lang="es-ES" sz="2800" dirty="0" smtClean="0">
                <a:effectLst>
                  <a:outerShdw blurRad="38100" dist="38100" dir="2700000" algn="tl">
                    <a:srgbClr val="000000">
                      <a:alpha val="43137"/>
                    </a:srgbClr>
                  </a:outerShdw>
                </a:effectLst>
                <a:latin typeface="+mj-lt"/>
              </a:rPr>
              <a:t>3</a:t>
            </a:r>
            <a:r>
              <a:rPr lang="es-ES" sz="2800" dirty="0" smtClean="0">
                <a:effectLst>
                  <a:outerShdw blurRad="38100" dist="38100" dir="2700000" algn="tl">
                    <a:srgbClr val="000000">
                      <a:alpha val="43137"/>
                    </a:srgbClr>
                  </a:outerShdw>
                </a:effectLst>
                <a:latin typeface="+mj-lt"/>
                <a:cs typeface="Arial"/>
              </a:rPr>
              <a:t>‘ </a:t>
            </a:r>
            <a:r>
              <a:rPr lang="es-ES" sz="2800" dirty="0" smtClean="0">
                <a:effectLst>
                  <a:outerShdw blurRad="38100" dist="38100" dir="2700000" algn="tl">
                    <a:srgbClr val="000000">
                      <a:alpha val="43137"/>
                    </a:srgbClr>
                  </a:outerShdw>
                </a:effectLst>
                <a:latin typeface="+mj-lt"/>
              </a:rPr>
              <a:t> TTA  GGC  GAT  AA</a:t>
            </a:r>
            <a:r>
              <a:rPr lang="es-ES" sz="2800" b="1" dirty="0" smtClean="0">
                <a:solidFill>
                  <a:srgbClr val="FF0000"/>
                </a:solidFill>
                <a:effectLst>
                  <a:outerShdw blurRad="38100" dist="38100" dir="2700000" algn="tl">
                    <a:srgbClr val="000000">
                      <a:alpha val="43137"/>
                    </a:srgbClr>
                  </a:outerShdw>
                </a:effectLst>
                <a:latin typeface="+mj-lt"/>
              </a:rPr>
              <a:t>C </a:t>
            </a:r>
            <a:r>
              <a:rPr lang="es-ES" sz="2800" dirty="0" smtClean="0">
                <a:effectLst>
                  <a:outerShdw blurRad="38100" dist="38100" dir="2700000" algn="tl">
                    <a:srgbClr val="000000">
                      <a:alpha val="43137"/>
                    </a:srgbClr>
                  </a:outerShdw>
                </a:effectLst>
                <a:latin typeface="+mj-lt"/>
              </a:rPr>
              <a:t>  ACU</a:t>
            </a:r>
          </a:p>
          <a:p>
            <a:r>
              <a:rPr lang="es-ES" sz="2800" dirty="0" smtClean="0">
                <a:effectLst>
                  <a:outerShdw blurRad="38100" dist="38100" dir="2700000" algn="tl">
                    <a:srgbClr val="000000">
                      <a:alpha val="43137"/>
                    </a:srgbClr>
                  </a:outerShdw>
                </a:effectLst>
                <a:latin typeface="+mj-lt"/>
              </a:rPr>
              <a:t>5</a:t>
            </a:r>
            <a:r>
              <a:rPr lang="es-ES" sz="2800" dirty="0" smtClean="0">
                <a:effectLst>
                  <a:outerShdw blurRad="38100" dist="38100" dir="2700000" algn="tl">
                    <a:srgbClr val="000000">
                      <a:alpha val="43137"/>
                    </a:srgbClr>
                  </a:outerShdw>
                </a:effectLst>
                <a:latin typeface="+mj-lt"/>
                <a:cs typeface="Arial"/>
              </a:rPr>
              <a:t>‘  AAU CCG  CUA  UU</a:t>
            </a:r>
            <a:r>
              <a:rPr lang="es-ES" sz="2800" b="1" dirty="0" smtClean="0">
                <a:solidFill>
                  <a:srgbClr val="FF0000"/>
                </a:solidFill>
                <a:effectLst>
                  <a:outerShdw blurRad="38100" dist="38100" dir="2700000" algn="tl">
                    <a:srgbClr val="000000">
                      <a:alpha val="43137"/>
                    </a:srgbClr>
                  </a:outerShdw>
                </a:effectLst>
                <a:latin typeface="+mj-lt"/>
                <a:cs typeface="Arial"/>
              </a:rPr>
              <a:t>G</a:t>
            </a:r>
            <a:r>
              <a:rPr lang="es-ES" sz="2800" dirty="0" smtClean="0">
                <a:effectLst>
                  <a:outerShdw blurRad="38100" dist="38100" dir="2700000" algn="tl">
                    <a:srgbClr val="000000">
                      <a:alpha val="43137"/>
                    </a:srgbClr>
                  </a:outerShdw>
                </a:effectLst>
                <a:latin typeface="+mj-lt"/>
                <a:cs typeface="Arial"/>
              </a:rPr>
              <a:t>  UGA         </a:t>
            </a:r>
            <a:r>
              <a:rPr lang="es-ES" sz="2800" dirty="0" err="1" smtClean="0">
                <a:effectLst>
                  <a:outerShdw blurRad="38100" dist="38100" dir="2700000" algn="tl">
                    <a:srgbClr val="000000">
                      <a:alpha val="43137"/>
                    </a:srgbClr>
                  </a:outerShdw>
                </a:effectLst>
                <a:latin typeface="+mj-lt"/>
                <a:cs typeface="Arial"/>
              </a:rPr>
              <a:t>ARNm</a:t>
            </a:r>
            <a:endParaRPr lang="es-ES" sz="2800" dirty="0" smtClean="0">
              <a:effectLst>
                <a:outerShdw blurRad="38100" dist="38100" dir="2700000" algn="tl">
                  <a:srgbClr val="000000">
                    <a:alpha val="43137"/>
                  </a:srgbClr>
                </a:outerShdw>
              </a:effectLst>
              <a:latin typeface="+mj-lt"/>
              <a:cs typeface="Arial"/>
            </a:endParaRPr>
          </a:p>
          <a:p>
            <a:r>
              <a:rPr lang="es-ES" sz="2800" b="1" dirty="0" smtClean="0">
                <a:effectLst>
                  <a:outerShdw blurRad="38100" dist="38100" dir="2700000" algn="tl">
                    <a:srgbClr val="000000">
                      <a:alpha val="43137"/>
                    </a:srgbClr>
                  </a:outerShdw>
                </a:effectLst>
                <a:latin typeface="+mj-lt"/>
                <a:cs typeface="Arial"/>
              </a:rPr>
              <a:t>      </a:t>
            </a:r>
            <a:r>
              <a:rPr lang="es-ES" sz="2800" b="1" dirty="0" err="1" smtClean="0">
                <a:effectLst>
                  <a:outerShdw blurRad="38100" dist="38100" dir="2700000" algn="tl">
                    <a:srgbClr val="000000">
                      <a:alpha val="43137"/>
                    </a:srgbClr>
                  </a:outerShdw>
                </a:effectLst>
                <a:latin typeface="+mj-lt"/>
                <a:cs typeface="Arial"/>
              </a:rPr>
              <a:t>asp</a:t>
            </a:r>
            <a:r>
              <a:rPr lang="es-ES" sz="2800" b="1" dirty="0" smtClean="0">
                <a:effectLst>
                  <a:outerShdw blurRad="38100" dist="38100" dir="2700000" algn="tl">
                    <a:srgbClr val="000000">
                      <a:alpha val="43137"/>
                    </a:srgbClr>
                  </a:outerShdw>
                </a:effectLst>
                <a:latin typeface="+mj-lt"/>
                <a:cs typeface="Arial"/>
              </a:rPr>
              <a:t>    pro   leu   </a:t>
            </a:r>
            <a:r>
              <a:rPr lang="es-ES" sz="2800" b="1" dirty="0" err="1" smtClean="0">
                <a:solidFill>
                  <a:srgbClr val="FF0000"/>
                </a:solidFill>
                <a:effectLst>
                  <a:outerShdw blurRad="38100" dist="38100" dir="2700000" algn="tl">
                    <a:srgbClr val="000000">
                      <a:alpha val="43137"/>
                    </a:srgbClr>
                  </a:outerShdw>
                </a:effectLst>
                <a:latin typeface="+mj-lt"/>
                <a:cs typeface="Arial"/>
              </a:rPr>
              <a:t>leu</a:t>
            </a:r>
            <a:r>
              <a:rPr lang="es-ES" sz="2800" b="1" dirty="0" smtClean="0">
                <a:solidFill>
                  <a:srgbClr val="FF0000"/>
                </a:solidFill>
                <a:effectLst>
                  <a:outerShdw blurRad="38100" dist="38100" dir="2700000" algn="tl">
                    <a:srgbClr val="000000">
                      <a:alpha val="43137"/>
                    </a:srgbClr>
                  </a:outerShdw>
                </a:effectLst>
                <a:latin typeface="+mj-lt"/>
                <a:cs typeface="Arial"/>
              </a:rPr>
              <a:t> </a:t>
            </a:r>
            <a:r>
              <a:rPr lang="es-ES" sz="2800" b="1" dirty="0" smtClean="0">
                <a:effectLst>
                  <a:outerShdw blurRad="38100" dist="38100" dir="2700000" algn="tl">
                    <a:srgbClr val="000000">
                      <a:alpha val="43137"/>
                    </a:srgbClr>
                  </a:outerShdw>
                </a:effectLst>
                <a:latin typeface="+mj-lt"/>
                <a:cs typeface="Arial"/>
              </a:rPr>
              <a:t>  stop</a:t>
            </a:r>
            <a:endParaRPr lang="es-ES" sz="2800" b="1" dirty="0" smtClean="0">
              <a:effectLst>
                <a:outerShdw blurRad="38100" dist="38100" dir="2700000" algn="tl">
                  <a:srgbClr val="000000">
                    <a:alpha val="43137"/>
                  </a:srgbClr>
                </a:outerShdw>
              </a:effectLst>
              <a:latin typeface="+mj-lt"/>
            </a:endParaRPr>
          </a:p>
        </p:txBody>
      </p:sp>
      <p:sp>
        <p:nvSpPr>
          <p:cNvPr id="7" name="6 Rectángulo"/>
          <p:cNvSpPr/>
          <p:nvPr/>
        </p:nvSpPr>
        <p:spPr>
          <a:xfrm>
            <a:off x="4714876" y="2643182"/>
            <a:ext cx="857256" cy="1214446"/>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8 CuadroTexto"/>
          <p:cNvSpPr txBox="1"/>
          <p:nvPr/>
        </p:nvSpPr>
        <p:spPr>
          <a:xfrm>
            <a:off x="4929190" y="5072074"/>
            <a:ext cx="3571900" cy="1384995"/>
          </a:xfrm>
          <a:prstGeom prst="rect">
            <a:avLst/>
          </a:prstGeom>
          <a:noFill/>
        </p:spPr>
        <p:txBody>
          <a:bodyPr wrap="square" rtlCol="0">
            <a:spAutoFit/>
          </a:bodyPr>
          <a:lstStyle/>
          <a:p>
            <a:pPr algn="ctr"/>
            <a:r>
              <a:rPr lang="es-ES" sz="2800" b="1" dirty="0" smtClean="0">
                <a:solidFill>
                  <a:srgbClr val="C00000"/>
                </a:solidFill>
                <a:effectLst>
                  <a:outerShdw blurRad="38100" dist="38100" dir="2700000" algn="tl">
                    <a:srgbClr val="000000">
                      <a:alpha val="43137"/>
                    </a:srgbClr>
                  </a:outerShdw>
                </a:effectLst>
              </a:rPr>
              <a:t>Locus A</a:t>
            </a:r>
          </a:p>
          <a:p>
            <a:r>
              <a:rPr lang="es-ES" sz="2800" b="1" dirty="0" smtClean="0">
                <a:solidFill>
                  <a:srgbClr val="C00000"/>
                </a:solidFill>
                <a:effectLst>
                  <a:outerShdw blurRad="38100" dist="38100" dir="2700000" algn="tl">
                    <a:srgbClr val="000000">
                      <a:alpha val="43137"/>
                    </a:srgbClr>
                  </a:outerShdw>
                </a:effectLst>
              </a:rPr>
              <a:t>Alelo A: color amarillo</a:t>
            </a:r>
          </a:p>
          <a:p>
            <a:r>
              <a:rPr lang="es-ES" sz="2800" b="1" dirty="0" smtClean="0">
                <a:solidFill>
                  <a:srgbClr val="C00000"/>
                </a:solidFill>
                <a:effectLst>
                  <a:outerShdw blurRad="38100" dist="38100" dir="2700000" algn="tl">
                    <a:srgbClr val="000000">
                      <a:alpha val="43137"/>
                    </a:srgbClr>
                  </a:outerShdw>
                </a:effectLst>
              </a:rPr>
              <a:t>Alelo a: color verde</a:t>
            </a:r>
            <a:endParaRPr lang="es-ES" sz="2800" b="1" dirty="0">
              <a:solidFill>
                <a:srgbClr val="C00000"/>
              </a:solidFill>
              <a:effectLst>
                <a:outerShdw blurRad="38100" dist="38100" dir="2700000" algn="tl">
                  <a:srgbClr val="000000">
                    <a:alpha val="43137"/>
                  </a:srgbClr>
                </a:outerShdw>
              </a:effectLst>
            </a:endParaRPr>
          </a:p>
        </p:txBody>
      </p:sp>
      <p:cxnSp>
        <p:nvCxnSpPr>
          <p:cNvPr id="10" name="9 Conector recto de flecha"/>
          <p:cNvCxnSpPr/>
          <p:nvPr/>
        </p:nvCxnSpPr>
        <p:spPr>
          <a:xfrm rot="5400000">
            <a:off x="5286380" y="2214554"/>
            <a:ext cx="357190" cy="357190"/>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nvGrpSpPr>
          <p:cNvPr id="14" name="13 Grupo"/>
          <p:cNvGrpSpPr/>
          <p:nvPr/>
        </p:nvGrpSpPr>
        <p:grpSpPr>
          <a:xfrm>
            <a:off x="1071538" y="4286256"/>
            <a:ext cx="142876" cy="2143140"/>
            <a:chOff x="1071538" y="4286256"/>
            <a:chExt cx="142876" cy="2143140"/>
          </a:xfrm>
        </p:grpSpPr>
        <p:sp>
          <p:nvSpPr>
            <p:cNvPr id="11" name="Oval 5"/>
            <p:cNvSpPr>
              <a:spLocks noChangeArrowheads="1"/>
            </p:cNvSpPr>
            <p:nvPr/>
          </p:nvSpPr>
          <p:spPr bwMode="auto">
            <a:xfrm>
              <a:off x="1071538" y="5143512"/>
              <a:ext cx="142876" cy="1285884"/>
            </a:xfrm>
            <a:prstGeom prst="ellipse">
              <a:avLst/>
            </a:prstGeom>
            <a:solidFill>
              <a:srgbClr val="002060"/>
            </a:solidFill>
            <a:ln w="9525">
              <a:solidFill>
                <a:schemeClr val="tx1"/>
              </a:solid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2" name="Oval 5"/>
            <p:cNvSpPr>
              <a:spLocks noChangeArrowheads="1"/>
            </p:cNvSpPr>
            <p:nvPr/>
          </p:nvSpPr>
          <p:spPr bwMode="auto">
            <a:xfrm>
              <a:off x="1071538" y="4286256"/>
              <a:ext cx="142876" cy="1000132"/>
            </a:xfrm>
            <a:prstGeom prst="ellipse">
              <a:avLst/>
            </a:prstGeom>
            <a:solidFill>
              <a:srgbClr val="002060"/>
            </a:solidFill>
            <a:ln w="9525">
              <a:solidFill>
                <a:schemeClr val="tx1"/>
              </a:solid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13" name="Oval 6"/>
          <p:cNvSpPr>
            <a:spLocks noChangeArrowheads="1"/>
          </p:cNvSpPr>
          <p:nvPr/>
        </p:nvSpPr>
        <p:spPr bwMode="auto">
          <a:xfrm flipH="1">
            <a:off x="1071538" y="5143512"/>
            <a:ext cx="214314" cy="142876"/>
          </a:xfrm>
          <a:prstGeom prst="ellipse">
            <a:avLst/>
          </a:prstGeom>
          <a:solidFill>
            <a:srgbClr val="002060"/>
          </a:solidFill>
          <a:ln w="9525">
            <a:solidFill>
              <a:schemeClr val="tx1"/>
            </a:solid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15" name="14 Grupo"/>
          <p:cNvGrpSpPr/>
          <p:nvPr/>
        </p:nvGrpSpPr>
        <p:grpSpPr>
          <a:xfrm>
            <a:off x="1571604" y="4286256"/>
            <a:ext cx="142876" cy="2143140"/>
            <a:chOff x="1071538" y="4286256"/>
            <a:chExt cx="142876" cy="2143140"/>
          </a:xfrm>
        </p:grpSpPr>
        <p:sp>
          <p:nvSpPr>
            <p:cNvPr id="16" name="Oval 5"/>
            <p:cNvSpPr>
              <a:spLocks noChangeArrowheads="1"/>
            </p:cNvSpPr>
            <p:nvPr/>
          </p:nvSpPr>
          <p:spPr bwMode="auto">
            <a:xfrm>
              <a:off x="1071538" y="5143512"/>
              <a:ext cx="142876" cy="1285884"/>
            </a:xfrm>
            <a:prstGeom prst="ellipse">
              <a:avLst/>
            </a:prstGeom>
            <a:solidFill>
              <a:srgbClr val="002060"/>
            </a:solidFill>
            <a:ln w="9525">
              <a:solidFill>
                <a:schemeClr val="tx1"/>
              </a:solid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7" name="Oval 5"/>
            <p:cNvSpPr>
              <a:spLocks noChangeArrowheads="1"/>
            </p:cNvSpPr>
            <p:nvPr/>
          </p:nvSpPr>
          <p:spPr bwMode="auto">
            <a:xfrm>
              <a:off x="1071538" y="4286256"/>
              <a:ext cx="142876" cy="1000132"/>
            </a:xfrm>
            <a:prstGeom prst="ellipse">
              <a:avLst/>
            </a:prstGeom>
            <a:solidFill>
              <a:srgbClr val="002060"/>
            </a:solidFill>
            <a:ln w="9525">
              <a:solidFill>
                <a:schemeClr val="tx1"/>
              </a:solid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18" name="Oval 6"/>
          <p:cNvSpPr>
            <a:spLocks noChangeArrowheads="1"/>
          </p:cNvSpPr>
          <p:nvPr/>
        </p:nvSpPr>
        <p:spPr bwMode="auto">
          <a:xfrm flipH="1">
            <a:off x="1500166" y="5143512"/>
            <a:ext cx="214314" cy="152400"/>
          </a:xfrm>
          <a:prstGeom prst="ellipse">
            <a:avLst/>
          </a:prstGeom>
          <a:solidFill>
            <a:srgbClr val="002060"/>
          </a:solidFill>
          <a:ln w="9525">
            <a:solidFill>
              <a:schemeClr val="tx1"/>
            </a:solidFill>
            <a:round/>
            <a:headEnd/>
            <a:tailEnd/>
          </a:ln>
        </p:spPr>
        <p:txBody>
          <a:bodyPr wrap="none" anchor="ctr"/>
          <a:lstStyle/>
          <a:p>
            <a:pPr eaLnBrk="1" hangingPunct="1"/>
            <a:endParaRPr lang="es-ES" sz="1800">
              <a:solidFill>
                <a:srgbClr val="000000"/>
              </a:solidFill>
              <a:latin typeface="Arial" charset="0"/>
              <a:cs typeface="Arial" charset="0"/>
            </a:endParaRPr>
          </a:p>
        </p:txBody>
      </p:sp>
      <p:cxnSp>
        <p:nvCxnSpPr>
          <p:cNvPr id="20" name="19 Conector recto"/>
          <p:cNvCxnSpPr>
            <a:endCxn id="11" idx="2"/>
          </p:cNvCxnSpPr>
          <p:nvPr/>
        </p:nvCxnSpPr>
        <p:spPr>
          <a:xfrm flipV="1">
            <a:off x="642910" y="5786454"/>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22 CuadroTexto"/>
          <p:cNvSpPr txBox="1"/>
          <p:nvPr/>
        </p:nvSpPr>
        <p:spPr>
          <a:xfrm>
            <a:off x="285720" y="5286388"/>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A</a:t>
            </a:r>
            <a:endParaRPr lang="es-ES" sz="3200" b="1" dirty="0">
              <a:effectLst>
                <a:outerShdw blurRad="38100" dist="38100" dir="2700000" algn="tl">
                  <a:srgbClr val="000000">
                    <a:alpha val="43137"/>
                  </a:srgbClr>
                </a:outerShdw>
              </a:effectLst>
            </a:endParaRPr>
          </a:p>
        </p:txBody>
      </p:sp>
      <p:sp>
        <p:nvSpPr>
          <p:cNvPr id="24" name="23 CuadroTexto"/>
          <p:cNvSpPr txBox="1"/>
          <p:nvPr/>
        </p:nvSpPr>
        <p:spPr>
          <a:xfrm>
            <a:off x="2000232" y="5286388"/>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a</a:t>
            </a:r>
            <a:endParaRPr lang="es-ES" sz="3200" b="1" dirty="0">
              <a:effectLst>
                <a:outerShdw blurRad="38100" dist="38100" dir="2700000" algn="tl">
                  <a:srgbClr val="000000">
                    <a:alpha val="43137"/>
                  </a:srgbClr>
                </a:outerShdw>
              </a:effectLst>
            </a:endParaRPr>
          </a:p>
        </p:txBody>
      </p:sp>
      <p:cxnSp>
        <p:nvCxnSpPr>
          <p:cNvPr id="25" name="24 Conector recto"/>
          <p:cNvCxnSpPr/>
          <p:nvPr/>
        </p:nvCxnSpPr>
        <p:spPr>
          <a:xfrm flipV="1">
            <a:off x="1571604" y="5715016"/>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428860" y="428604"/>
            <a:ext cx="6143668" cy="2246769"/>
          </a:xfrm>
          <a:prstGeom prst="rect">
            <a:avLst/>
          </a:prstGeom>
          <a:noFill/>
        </p:spPr>
        <p:txBody>
          <a:bodyPr wrap="square" rtlCol="0">
            <a:spAutoFit/>
          </a:bodyPr>
          <a:lstStyle/>
          <a:p>
            <a:r>
              <a:rPr lang="es-ES" sz="2800" dirty="0" smtClean="0">
                <a:effectLst>
                  <a:outerShdw blurRad="38100" dist="38100" dir="2700000" algn="tl">
                    <a:srgbClr val="000000">
                      <a:alpha val="43137"/>
                    </a:srgbClr>
                  </a:outerShdw>
                </a:effectLst>
                <a:latin typeface="+mj-lt"/>
              </a:rPr>
              <a:t>5</a:t>
            </a:r>
            <a:r>
              <a:rPr lang="es-ES" sz="2800" dirty="0" smtClean="0">
                <a:effectLst>
                  <a:outerShdw blurRad="38100" dist="38100" dir="2700000" algn="tl">
                    <a:srgbClr val="000000">
                      <a:alpha val="43137"/>
                    </a:srgbClr>
                  </a:outerShdw>
                </a:effectLst>
                <a:latin typeface="+mj-lt"/>
                <a:cs typeface="Arial"/>
              </a:rPr>
              <a:t>'</a:t>
            </a:r>
            <a:r>
              <a:rPr lang="es-ES" sz="2800" dirty="0" smtClean="0">
                <a:effectLst>
                  <a:outerShdw blurRad="38100" dist="38100" dir="2700000" algn="tl">
                    <a:srgbClr val="000000">
                      <a:alpha val="43137"/>
                    </a:srgbClr>
                  </a:outerShdw>
                </a:effectLst>
                <a:latin typeface="+mj-lt"/>
              </a:rPr>
              <a:t>  TTA  GGC   GAT  </a:t>
            </a:r>
            <a:r>
              <a:rPr lang="es-ES" sz="2800" dirty="0" err="1" smtClean="0">
                <a:effectLst>
                  <a:outerShdw blurRad="38100" dist="38100" dir="2700000" algn="tl">
                    <a:srgbClr val="000000">
                      <a:alpha val="43137"/>
                    </a:srgbClr>
                  </a:outerShdw>
                </a:effectLst>
                <a:latin typeface="+mj-lt"/>
              </a:rPr>
              <a:t>GAT</a:t>
            </a:r>
            <a:r>
              <a:rPr lang="es-ES" sz="2800" dirty="0" smtClean="0">
                <a:effectLst>
                  <a:outerShdw blurRad="38100" dist="38100" dir="2700000" algn="tl">
                    <a:srgbClr val="000000">
                      <a:alpha val="43137"/>
                    </a:srgbClr>
                  </a:outerShdw>
                </a:effectLst>
                <a:latin typeface="+mj-lt"/>
              </a:rPr>
              <a:t>  </a:t>
            </a:r>
            <a:r>
              <a:rPr lang="es-ES" sz="2800" b="1" dirty="0" smtClean="0">
                <a:solidFill>
                  <a:srgbClr val="C00000"/>
                </a:solidFill>
                <a:effectLst>
                  <a:outerShdw blurRad="38100" dist="38100" dir="2700000" algn="tl">
                    <a:srgbClr val="000000">
                      <a:alpha val="43137"/>
                    </a:srgbClr>
                  </a:outerShdw>
                </a:effectLst>
                <a:latin typeface="+mj-lt"/>
              </a:rPr>
              <a:t>A</a:t>
            </a:r>
            <a:r>
              <a:rPr lang="es-ES" sz="2800" dirty="0" smtClean="0">
                <a:effectLst>
                  <a:outerShdw blurRad="38100" dist="38100" dir="2700000" algn="tl">
                    <a:srgbClr val="000000">
                      <a:alpha val="43137"/>
                    </a:srgbClr>
                  </a:outerShdw>
                </a:effectLst>
                <a:latin typeface="+mj-lt"/>
              </a:rPr>
              <a:t>CT  </a:t>
            </a:r>
          </a:p>
          <a:p>
            <a:r>
              <a:rPr lang="es-ES" sz="2800" dirty="0" smtClean="0">
                <a:effectLst>
                  <a:outerShdw blurRad="38100" dist="38100" dir="2700000" algn="tl">
                    <a:srgbClr val="000000">
                      <a:alpha val="43137"/>
                    </a:srgbClr>
                  </a:outerShdw>
                </a:effectLst>
                <a:latin typeface="+mj-lt"/>
              </a:rPr>
              <a:t>3</a:t>
            </a:r>
            <a:r>
              <a:rPr lang="es-ES" sz="2800" dirty="0" smtClean="0">
                <a:effectLst>
                  <a:outerShdw blurRad="38100" dist="38100" dir="2700000" algn="tl">
                    <a:srgbClr val="000000">
                      <a:alpha val="43137"/>
                    </a:srgbClr>
                  </a:outerShdw>
                </a:effectLst>
                <a:latin typeface="+mj-lt"/>
                <a:cs typeface="Arial"/>
              </a:rPr>
              <a:t>‘ </a:t>
            </a:r>
            <a:r>
              <a:rPr lang="es-ES" sz="2800" dirty="0" smtClean="0">
                <a:effectLst>
                  <a:outerShdw blurRad="38100" dist="38100" dir="2700000" algn="tl">
                    <a:srgbClr val="000000">
                      <a:alpha val="43137"/>
                    </a:srgbClr>
                  </a:outerShdw>
                </a:effectLst>
                <a:latin typeface="+mj-lt"/>
              </a:rPr>
              <a:t> AAT  CCG  CTA  </a:t>
            </a:r>
            <a:r>
              <a:rPr lang="es-ES" sz="2800" dirty="0" err="1" smtClean="0">
                <a:effectLst>
                  <a:outerShdw blurRad="38100" dist="38100" dir="2700000" algn="tl">
                    <a:srgbClr val="000000">
                      <a:alpha val="43137"/>
                    </a:srgbClr>
                  </a:outerShdw>
                </a:effectLst>
                <a:latin typeface="+mj-lt"/>
              </a:rPr>
              <a:t>CTA</a:t>
            </a:r>
            <a:r>
              <a:rPr lang="es-ES" sz="2800" dirty="0" smtClean="0">
                <a:effectLst>
                  <a:outerShdw blurRad="38100" dist="38100" dir="2700000" algn="tl">
                    <a:srgbClr val="000000">
                      <a:alpha val="43137"/>
                    </a:srgbClr>
                  </a:outerShdw>
                </a:effectLst>
                <a:latin typeface="+mj-lt"/>
              </a:rPr>
              <a:t>   TGA</a:t>
            </a:r>
          </a:p>
          <a:p>
            <a:r>
              <a:rPr lang="es-ES" sz="2800" dirty="0" smtClean="0">
                <a:effectLst>
                  <a:outerShdw blurRad="38100" dist="38100" dir="2700000" algn="tl">
                    <a:srgbClr val="000000">
                      <a:alpha val="43137"/>
                    </a:srgbClr>
                  </a:outerShdw>
                </a:effectLst>
                <a:latin typeface="+mj-lt"/>
              </a:rPr>
              <a:t>5</a:t>
            </a:r>
            <a:r>
              <a:rPr lang="es-ES" sz="2800" dirty="0" smtClean="0">
                <a:effectLst>
                  <a:outerShdw blurRad="38100" dist="38100" dir="2700000" algn="tl">
                    <a:srgbClr val="000000">
                      <a:alpha val="43137"/>
                    </a:srgbClr>
                  </a:outerShdw>
                </a:effectLst>
                <a:latin typeface="+mj-lt"/>
                <a:cs typeface="Arial"/>
              </a:rPr>
              <a:t>‘  UUA GGC  GAU  </a:t>
            </a:r>
            <a:r>
              <a:rPr lang="es-ES" sz="2800" dirty="0" err="1" smtClean="0">
                <a:effectLst>
                  <a:outerShdw blurRad="38100" dist="38100" dir="2700000" algn="tl">
                    <a:srgbClr val="000000">
                      <a:alpha val="43137"/>
                    </a:srgbClr>
                  </a:outerShdw>
                </a:effectLst>
                <a:latin typeface="+mj-lt"/>
                <a:cs typeface="Arial"/>
              </a:rPr>
              <a:t>GAU</a:t>
            </a:r>
            <a:r>
              <a:rPr lang="es-ES" sz="2800" dirty="0" smtClean="0">
                <a:effectLst>
                  <a:outerShdw blurRad="38100" dist="38100" dir="2700000" algn="tl">
                    <a:srgbClr val="000000">
                      <a:alpha val="43137"/>
                    </a:srgbClr>
                  </a:outerShdw>
                </a:effectLst>
                <a:latin typeface="+mj-lt"/>
                <a:cs typeface="Arial"/>
              </a:rPr>
              <a:t> ACU     </a:t>
            </a:r>
            <a:r>
              <a:rPr lang="es-ES" sz="2800" b="1" dirty="0" err="1" smtClean="0">
                <a:effectLst>
                  <a:outerShdw blurRad="38100" dist="38100" dir="2700000" algn="tl">
                    <a:srgbClr val="000000">
                      <a:alpha val="43137"/>
                    </a:srgbClr>
                  </a:outerShdw>
                </a:effectLst>
                <a:latin typeface="+mj-lt"/>
                <a:cs typeface="Arial"/>
              </a:rPr>
              <a:t>ARNm</a:t>
            </a:r>
            <a:endParaRPr lang="es-ES" sz="2800" b="1" dirty="0" smtClean="0">
              <a:effectLst>
                <a:outerShdw blurRad="38100" dist="38100" dir="2700000" algn="tl">
                  <a:srgbClr val="000000">
                    <a:alpha val="43137"/>
                  </a:srgbClr>
                </a:outerShdw>
              </a:effectLst>
              <a:latin typeface="+mj-lt"/>
              <a:cs typeface="Arial"/>
            </a:endParaRPr>
          </a:p>
          <a:p>
            <a:r>
              <a:rPr lang="es-ES" sz="2800" b="1" dirty="0" smtClean="0">
                <a:effectLst>
                  <a:outerShdw blurRad="38100" dist="38100" dir="2700000" algn="tl">
                    <a:srgbClr val="000000">
                      <a:alpha val="43137"/>
                    </a:srgbClr>
                  </a:outerShdw>
                </a:effectLst>
                <a:latin typeface="+mj-lt"/>
                <a:cs typeface="Arial"/>
              </a:rPr>
              <a:t>      leu    </a:t>
            </a:r>
            <a:r>
              <a:rPr lang="es-ES" sz="2800" b="1" dirty="0" err="1" smtClean="0">
                <a:effectLst>
                  <a:outerShdw blurRad="38100" dist="38100" dir="2700000" algn="tl">
                    <a:srgbClr val="000000">
                      <a:alpha val="43137"/>
                    </a:srgbClr>
                  </a:outerShdw>
                </a:effectLst>
                <a:latin typeface="+mj-lt"/>
                <a:cs typeface="Arial"/>
              </a:rPr>
              <a:t>gly</a:t>
            </a:r>
            <a:r>
              <a:rPr lang="es-ES" sz="2800" b="1" dirty="0" smtClean="0">
                <a:effectLst>
                  <a:outerShdw blurRad="38100" dist="38100" dir="2700000" algn="tl">
                    <a:srgbClr val="000000">
                      <a:alpha val="43137"/>
                    </a:srgbClr>
                  </a:outerShdw>
                </a:effectLst>
                <a:latin typeface="+mj-lt"/>
                <a:cs typeface="Arial"/>
              </a:rPr>
              <a:t>   </a:t>
            </a:r>
            <a:r>
              <a:rPr lang="es-ES" sz="2800" b="1" dirty="0" err="1" smtClean="0">
                <a:effectLst>
                  <a:outerShdw blurRad="38100" dist="38100" dir="2700000" algn="tl">
                    <a:srgbClr val="000000">
                      <a:alpha val="43137"/>
                    </a:srgbClr>
                  </a:outerShdw>
                </a:effectLst>
                <a:latin typeface="+mj-lt"/>
                <a:cs typeface="Arial"/>
              </a:rPr>
              <a:t>asp</a:t>
            </a:r>
            <a:r>
              <a:rPr lang="es-ES" sz="2800" b="1" dirty="0" smtClean="0">
                <a:effectLst>
                  <a:outerShdw blurRad="38100" dist="38100" dir="2700000" algn="tl">
                    <a:srgbClr val="000000">
                      <a:alpha val="43137"/>
                    </a:srgbClr>
                  </a:outerShdw>
                </a:effectLst>
                <a:latin typeface="+mj-lt"/>
                <a:cs typeface="Arial"/>
              </a:rPr>
              <a:t>   </a:t>
            </a:r>
            <a:r>
              <a:rPr lang="es-ES" sz="2800" b="1" dirty="0" err="1" smtClean="0">
                <a:effectLst>
                  <a:outerShdw blurRad="38100" dist="38100" dir="2700000" algn="tl">
                    <a:srgbClr val="000000">
                      <a:alpha val="43137"/>
                    </a:srgbClr>
                  </a:outerShdw>
                </a:effectLst>
                <a:latin typeface="+mj-lt"/>
                <a:cs typeface="Arial"/>
              </a:rPr>
              <a:t>asp</a:t>
            </a:r>
            <a:r>
              <a:rPr lang="es-ES" sz="2800" b="1" dirty="0" smtClean="0">
                <a:effectLst>
                  <a:outerShdw blurRad="38100" dist="38100" dir="2700000" algn="tl">
                    <a:srgbClr val="000000">
                      <a:alpha val="43137"/>
                    </a:srgbClr>
                  </a:outerShdw>
                </a:effectLst>
                <a:latin typeface="+mj-lt"/>
                <a:cs typeface="Arial"/>
              </a:rPr>
              <a:t>    </a:t>
            </a:r>
            <a:r>
              <a:rPr lang="es-ES" sz="2800" b="1" dirty="0" err="1" smtClean="0">
                <a:effectLst>
                  <a:outerShdw blurRad="38100" dist="38100" dir="2700000" algn="tl">
                    <a:srgbClr val="000000">
                      <a:alpha val="43137"/>
                    </a:srgbClr>
                  </a:outerShdw>
                </a:effectLst>
                <a:latin typeface="+mj-lt"/>
                <a:cs typeface="Arial"/>
              </a:rPr>
              <a:t>thr</a:t>
            </a:r>
            <a:endParaRPr lang="es-ES" sz="2800" b="1" dirty="0" smtClean="0">
              <a:effectLst>
                <a:outerShdw blurRad="38100" dist="38100" dir="2700000" algn="tl">
                  <a:srgbClr val="000000">
                    <a:alpha val="43137"/>
                  </a:srgbClr>
                </a:outerShdw>
              </a:effectLst>
              <a:latin typeface="+mj-lt"/>
            </a:endParaRPr>
          </a:p>
          <a:p>
            <a:endParaRPr lang="es-ES" sz="2800" b="1" dirty="0">
              <a:effectLst>
                <a:outerShdw blurRad="38100" dist="38100" dir="2700000" algn="tl">
                  <a:srgbClr val="000000">
                    <a:alpha val="43137"/>
                  </a:srgbClr>
                </a:outerShdw>
              </a:effectLst>
              <a:latin typeface="+mj-lt"/>
            </a:endParaRPr>
          </a:p>
        </p:txBody>
      </p:sp>
      <p:sp>
        <p:nvSpPr>
          <p:cNvPr id="3" name="2 CuadroTexto"/>
          <p:cNvSpPr txBox="1"/>
          <p:nvPr/>
        </p:nvSpPr>
        <p:spPr>
          <a:xfrm>
            <a:off x="1071538" y="714356"/>
            <a:ext cx="1285884" cy="584775"/>
          </a:xfrm>
          <a:prstGeom prst="rect">
            <a:avLst/>
          </a:prstGeom>
          <a:noFill/>
        </p:spPr>
        <p:txBody>
          <a:bodyPr wrap="square" rtlCol="0">
            <a:spAutoFit/>
          </a:bodyPr>
          <a:lstStyle/>
          <a:p>
            <a:r>
              <a:rPr lang="es-ES" sz="3200" b="1" dirty="0" smtClean="0"/>
              <a:t>Gen B</a:t>
            </a:r>
            <a:endParaRPr lang="es-ES" sz="3200" b="1" dirty="0"/>
          </a:p>
        </p:txBody>
      </p:sp>
      <p:sp>
        <p:nvSpPr>
          <p:cNvPr id="4" name="3 CuadroTexto"/>
          <p:cNvSpPr txBox="1"/>
          <p:nvPr/>
        </p:nvSpPr>
        <p:spPr>
          <a:xfrm>
            <a:off x="1071538" y="2428868"/>
            <a:ext cx="1285884" cy="584775"/>
          </a:xfrm>
          <a:prstGeom prst="rect">
            <a:avLst/>
          </a:prstGeom>
          <a:noFill/>
        </p:spPr>
        <p:txBody>
          <a:bodyPr wrap="square" rtlCol="0">
            <a:spAutoFit/>
          </a:bodyPr>
          <a:lstStyle/>
          <a:p>
            <a:r>
              <a:rPr lang="es-ES" sz="3200" b="1" dirty="0" smtClean="0"/>
              <a:t>Gen b </a:t>
            </a:r>
            <a:endParaRPr lang="es-ES" sz="3200" b="1" dirty="0"/>
          </a:p>
        </p:txBody>
      </p:sp>
      <p:sp>
        <p:nvSpPr>
          <p:cNvPr id="5" name="4 CuadroTexto"/>
          <p:cNvSpPr txBox="1"/>
          <p:nvPr/>
        </p:nvSpPr>
        <p:spPr>
          <a:xfrm>
            <a:off x="2571736" y="2786058"/>
            <a:ext cx="6143668" cy="1815882"/>
          </a:xfrm>
          <a:prstGeom prst="rect">
            <a:avLst/>
          </a:prstGeom>
          <a:noFill/>
        </p:spPr>
        <p:txBody>
          <a:bodyPr wrap="square" rtlCol="0">
            <a:spAutoFit/>
          </a:bodyPr>
          <a:lstStyle/>
          <a:p>
            <a:r>
              <a:rPr lang="es-ES" sz="2800" dirty="0" smtClean="0">
                <a:effectLst>
                  <a:outerShdw blurRad="38100" dist="38100" dir="2700000" algn="tl">
                    <a:srgbClr val="000000">
                      <a:alpha val="43137"/>
                    </a:srgbClr>
                  </a:outerShdw>
                </a:effectLst>
                <a:latin typeface="+mj-lt"/>
              </a:rPr>
              <a:t>5</a:t>
            </a:r>
            <a:r>
              <a:rPr lang="es-ES" sz="2800" dirty="0" smtClean="0">
                <a:effectLst>
                  <a:outerShdw blurRad="38100" dist="38100" dir="2700000" algn="tl">
                    <a:srgbClr val="000000">
                      <a:alpha val="43137"/>
                    </a:srgbClr>
                  </a:outerShdw>
                </a:effectLst>
                <a:latin typeface="+mj-lt"/>
                <a:cs typeface="Arial"/>
              </a:rPr>
              <a:t>'</a:t>
            </a:r>
            <a:r>
              <a:rPr lang="es-ES" sz="2800" dirty="0" smtClean="0">
                <a:effectLst>
                  <a:outerShdw blurRad="38100" dist="38100" dir="2700000" algn="tl">
                    <a:srgbClr val="000000">
                      <a:alpha val="43137"/>
                    </a:srgbClr>
                  </a:outerShdw>
                </a:effectLst>
                <a:latin typeface="+mj-lt"/>
              </a:rPr>
              <a:t>  TTA  GGC   GAT  </a:t>
            </a:r>
            <a:r>
              <a:rPr lang="es-ES" sz="2800" dirty="0" err="1" smtClean="0">
                <a:effectLst>
                  <a:outerShdw blurRad="38100" dist="38100" dir="2700000" algn="tl">
                    <a:srgbClr val="000000">
                      <a:alpha val="43137"/>
                    </a:srgbClr>
                  </a:outerShdw>
                </a:effectLst>
                <a:latin typeface="+mj-lt"/>
              </a:rPr>
              <a:t>GAT</a:t>
            </a:r>
            <a:r>
              <a:rPr lang="es-ES" sz="2800" dirty="0" smtClean="0">
                <a:effectLst>
                  <a:outerShdw blurRad="38100" dist="38100" dir="2700000" algn="tl">
                    <a:srgbClr val="000000">
                      <a:alpha val="43137"/>
                    </a:srgbClr>
                  </a:outerShdw>
                </a:effectLst>
                <a:latin typeface="+mj-lt"/>
              </a:rPr>
              <a:t>   </a:t>
            </a:r>
            <a:r>
              <a:rPr lang="es-ES" sz="2800" b="1" dirty="0" smtClean="0">
                <a:solidFill>
                  <a:srgbClr val="C00000"/>
                </a:solidFill>
                <a:effectLst>
                  <a:outerShdw blurRad="38100" dist="38100" dir="2700000" algn="tl">
                    <a:srgbClr val="000000">
                      <a:alpha val="43137"/>
                    </a:srgbClr>
                  </a:outerShdw>
                </a:effectLst>
                <a:latin typeface="+mj-lt"/>
              </a:rPr>
              <a:t>C</a:t>
            </a:r>
            <a:r>
              <a:rPr lang="es-ES" sz="2800" dirty="0" smtClean="0">
                <a:effectLst>
                  <a:outerShdw blurRad="38100" dist="38100" dir="2700000" algn="tl">
                    <a:srgbClr val="000000">
                      <a:alpha val="43137"/>
                    </a:srgbClr>
                  </a:outerShdw>
                </a:effectLst>
                <a:latin typeface="+mj-lt"/>
              </a:rPr>
              <a:t>CT  </a:t>
            </a:r>
          </a:p>
          <a:p>
            <a:r>
              <a:rPr lang="es-ES" sz="2800" dirty="0" smtClean="0">
                <a:effectLst>
                  <a:outerShdw blurRad="38100" dist="38100" dir="2700000" algn="tl">
                    <a:srgbClr val="000000">
                      <a:alpha val="43137"/>
                    </a:srgbClr>
                  </a:outerShdw>
                </a:effectLst>
                <a:latin typeface="+mj-lt"/>
              </a:rPr>
              <a:t>3</a:t>
            </a:r>
            <a:r>
              <a:rPr lang="es-ES" sz="2800" dirty="0" smtClean="0">
                <a:effectLst>
                  <a:outerShdw blurRad="38100" dist="38100" dir="2700000" algn="tl">
                    <a:srgbClr val="000000">
                      <a:alpha val="43137"/>
                    </a:srgbClr>
                  </a:outerShdw>
                </a:effectLst>
                <a:latin typeface="+mj-lt"/>
                <a:cs typeface="Arial"/>
              </a:rPr>
              <a:t>‘ </a:t>
            </a:r>
            <a:r>
              <a:rPr lang="es-ES" sz="2800" dirty="0" smtClean="0">
                <a:effectLst>
                  <a:outerShdw blurRad="38100" dist="38100" dir="2700000" algn="tl">
                    <a:srgbClr val="000000">
                      <a:alpha val="43137"/>
                    </a:srgbClr>
                  </a:outerShdw>
                </a:effectLst>
                <a:latin typeface="+mj-lt"/>
              </a:rPr>
              <a:t> AAT  CCG  CTA  </a:t>
            </a:r>
            <a:r>
              <a:rPr lang="es-ES" sz="2800" dirty="0" err="1" smtClean="0">
                <a:effectLst>
                  <a:outerShdw blurRad="38100" dist="38100" dir="2700000" algn="tl">
                    <a:srgbClr val="000000">
                      <a:alpha val="43137"/>
                    </a:srgbClr>
                  </a:outerShdw>
                </a:effectLst>
                <a:latin typeface="+mj-lt"/>
              </a:rPr>
              <a:t>CTA</a:t>
            </a:r>
            <a:r>
              <a:rPr lang="es-ES" sz="2800" dirty="0" smtClean="0">
                <a:effectLst>
                  <a:outerShdw blurRad="38100" dist="38100" dir="2700000" algn="tl">
                    <a:srgbClr val="000000">
                      <a:alpha val="43137"/>
                    </a:srgbClr>
                  </a:outerShdw>
                </a:effectLst>
                <a:latin typeface="+mj-lt"/>
              </a:rPr>
              <a:t>    </a:t>
            </a:r>
            <a:r>
              <a:rPr lang="es-ES" sz="2800" b="1" dirty="0" smtClean="0">
                <a:solidFill>
                  <a:srgbClr val="C00000"/>
                </a:solidFill>
                <a:effectLst>
                  <a:outerShdw blurRad="38100" dist="38100" dir="2700000" algn="tl">
                    <a:srgbClr val="000000">
                      <a:alpha val="43137"/>
                    </a:srgbClr>
                  </a:outerShdw>
                </a:effectLst>
                <a:latin typeface="+mj-lt"/>
              </a:rPr>
              <a:t>G</a:t>
            </a:r>
            <a:r>
              <a:rPr lang="es-ES" sz="2800" dirty="0" smtClean="0">
                <a:effectLst>
                  <a:outerShdw blurRad="38100" dist="38100" dir="2700000" algn="tl">
                    <a:srgbClr val="000000">
                      <a:alpha val="43137"/>
                    </a:srgbClr>
                  </a:outerShdw>
                </a:effectLst>
                <a:latin typeface="+mj-lt"/>
              </a:rPr>
              <a:t>GA</a:t>
            </a:r>
          </a:p>
          <a:p>
            <a:r>
              <a:rPr lang="es-ES" sz="2800" dirty="0" smtClean="0">
                <a:effectLst>
                  <a:outerShdw blurRad="38100" dist="38100" dir="2700000" algn="tl">
                    <a:srgbClr val="000000">
                      <a:alpha val="43137"/>
                    </a:srgbClr>
                  </a:outerShdw>
                </a:effectLst>
                <a:latin typeface="+mj-lt"/>
              </a:rPr>
              <a:t>5</a:t>
            </a:r>
            <a:r>
              <a:rPr lang="es-ES" sz="2800" dirty="0" smtClean="0">
                <a:effectLst>
                  <a:outerShdw blurRad="38100" dist="38100" dir="2700000" algn="tl">
                    <a:srgbClr val="000000">
                      <a:alpha val="43137"/>
                    </a:srgbClr>
                  </a:outerShdw>
                </a:effectLst>
                <a:latin typeface="+mj-lt"/>
                <a:cs typeface="Arial"/>
              </a:rPr>
              <a:t>‘  UUA GGC  GAU  </a:t>
            </a:r>
            <a:r>
              <a:rPr lang="es-ES" sz="2800" dirty="0" err="1" smtClean="0">
                <a:effectLst>
                  <a:outerShdw blurRad="38100" dist="38100" dir="2700000" algn="tl">
                    <a:srgbClr val="000000">
                      <a:alpha val="43137"/>
                    </a:srgbClr>
                  </a:outerShdw>
                </a:effectLst>
                <a:latin typeface="+mj-lt"/>
                <a:cs typeface="Arial"/>
              </a:rPr>
              <a:t>GAU</a:t>
            </a:r>
            <a:r>
              <a:rPr lang="es-ES" sz="2800" dirty="0" smtClean="0">
                <a:effectLst>
                  <a:outerShdw blurRad="38100" dist="38100" dir="2700000" algn="tl">
                    <a:srgbClr val="000000">
                      <a:alpha val="43137"/>
                    </a:srgbClr>
                  </a:outerShdw>
                </a:effectLst>
                <a:latin typeface="+mj-lt"/>
                <a:cs typeface="Arial"/>
              </a:rPr>
              <a:t> </a:t>
            </a:r>
            <a:r>
              <a:rPr lang="es-ES" sz="2800" b="1" dirty="0" smtClean="0">
                <a:solidFill>
                  <a:srgbClr val="C00000"/>
                </a:solidFill>
                <a:effectLst>
                  <a:outerShdw blurRad="38100" dist="38100" dir="2700000" algn="tl">
                    <a:srgbClr val="000000">
                      <a:alpha val="43137"/>
                    </a:srgbClr>
                  </a:outerShdw>
                </a:effectLst>
                <a:latin typeface="+mj-lt"/>
                <a:cs typeface="Arial"/>
              </a:rPr>
              <a:t>C</a:t>
            </a:r>
            <a:r>
              <a:rPr lang="es-ES" sz="2800" dirty="0" smtClean="0">
                <a:effectLst>
                  <a:outerShdw blurRad="38100" dist="38100" dir="2700000" algn="tl">
                    <a:srgbClr val="000000">
                      <a:alpha val="43137"/>
                    </a:srgbClr>
                  </a:outerShdw>
                </a:effectLst>
                <a:latin typeface="+mj-lt"/>
                <a:cs typeface="Arial"/>
              </a:rPr>
              <a:t>CU     </a:t>
            </a:r>
            <a:r>
              <a:rPr lang="es-ES" sz="2800" b="1" dirty="0" err="1" smtClean="0">
                <a:effectLst>
                  <a:outerShdw blurRad="38100" dist="38100" dir="2700000" algn="tl">
                    <a:srgbClr val="000000">
                      <a:alpha val="43137"/>
                    </a:srgbClr>
                  </a:outerShdw>
                </a:effectLst>
                <a:latin typeface="+mj-lt"/>
                <a:cs typeface="Arial"/>
              </a:rPr>
              <a:t>ARNm</a:t>
            </a:r>
            <a:endParaRPr lang="es-ES" sz="2800" b="1" dirty="0" smtClean="0">
              <a:effectLst>
                <a:outerShdw blurRad="38100" dist="38100" dir="2700000" algn="tl">
                  <a:srgbClr val="000000">
                    <a:alpha val="43137"/>
                  </a:srgbClr>
                </a:outerShdw>
              </a:effectLst>
              <a:latin typeface="+mj-lt"/>
              <a:cs typeface="Arial"/>
            </a:endParaRPr>
          </a:p>
          <a:p>
            <a:r>
              <a:rPr lang="es-ES" sz="2800" b="1" dirty="0" smtClean="0">
                <a:effectLst>
                  <a:outerShdw blurRad="38100" dist="38100" dir="2700000" algn="tl">
                    <a:srgbClr val="000000">
                      <a:alpha val="43137"/>
                    </a:srgbClr>
                  </a:outerShdw>
                </a:effectLst>
                <a:latin typeface="+mj-lt"/>
                <a:cs typeface="Arial"/>
              </a:rPr>
              <a:t>      leu    </a:t>
            </a:r>
            <a:r>
              <a:rPr lang="es-ES" sz="2800" b="1" dirty="0" err="1" smtClean="0">
                <a:effectLst>
                  <a:outerShdw blurRad="38100" dist="38100" dir="2700000" algn="tl">
                    <a:srgbClr val="000000">
                      <a:alpha val="43137"/>
                    </a:srgbClr>
                  </a:outerShdw>
                </a:effectLst>
                <a:latin typeface="+mj-lt"/>
                <a:cs typeface="Arial"/>
              </a:rPr>
              <a:t>gly</a:t>
            </a:r>
            <a:r>
              <a:rPr lang="es-ES" sz="2800" b="1" dirty="0" smtClean="0">
                <a:effectLst>
                  <a:outerShdw blurRad="38100" dist="38100" dir="2700000" algn="tl">
                    <a:srgbClr val="000000">
                      <a:alpha val="43137"/>
                    </a:srgbClr>
                  </a:outerShdw>
                </a:effectLst>
                <a:latin typeface="+mj-lt"/>
                <a:cs typeface="Arial"/>
              </a:rPr>
              <a:t>   </a:t>
            </a:r>
            <a:r>
              <a:rPr lang="es-ES" sz="2800" b="1" dirty="0" err="1" smtClean="0">
                <a:effectLst>
                  <a:outerShdw blurRad="38100" dist="38100" dir="2700000" algn="tl">
                    <a:srgbClr val="000000">
                      <a:alpha val="43137"/>
                    </a:srgbClr>
                  </a:outerShdw>
                </a:effectLst>
                <a:latin typeface="+mj-lt"/>
                <a:cs typeface="Arial"/>
              </a:rPr>
              <a:t>asp</a:t>
            </a:r>
            <a:r>
              <a:rPr lang="es-ES" sz="2800" b="1" dirty="0" smtClean="0">
                <a:effectLst>
                  <a:outerShdw blurRad="38100" dist="38100" dir="2700000" algn="tl">
                    <a:srgbClr val="000000">
                      <a:alpha val="43137"/>
                    </a:srgbClr>
                  </a:outerShdw>
                </a:effectLst>
                <a:latin typeface="+mj-lt"/>
                <a:cs typeface="Arial"/>
              </a:rPr>
              <a:t>   </a:t>
            </a:r>
            <a:r>
              <a:rPr lang="es-ES" sz="2800" b="1" dirty="0" err="1" smtClean="0">
                <a:effectLst>
                  <a:outerShdw blurRad="38100" dist="38100" dir="2700000" algn="tl">
                    <a:srgbClr val="000000">
                      <a:alpha val="43137"/>
                    </a:srgbClr>
                  </a:outerShdw>
                </a:effectLst>
                <a:latin typeface="+mj-lt"/>
                <a:cs typeface="Arial"/>
              </a:rPr>
              <a:t>asp</a:t>
            </a:r>
            <a:r>
              <a:rPr lang="es-ES" sz="2800" b="1" dirty="0" smtClean="0">
                <a:effectLst>
                  <a:outerShdw blurRad="38100" dist="38100" dir="2700000" algn="tl">
                    <a:srgbClr val="000000">
                      <a:alpha val="43137"/>
                    </a:srgbClr>
                  </a:outerShdw>
                </a:effectLst>
                <a:latin typeface="+mj-lt"/>
                <a:cs typeface="Arial"/>
              </a:rPr>
              <a:t>   </a:t>
            </a:r>
            <a:r>
              <a:rPr lang="es-ES" sz="2800" b="1" dirty="0" smtClean="0">
                <a:solidFill>
                  <a:srgbClr val="C00000"/>
                </a:solidFill>
                <a:effectLst>
                  <a:outerShdw blurRad="38100" dist="38100" dir="2700000" algn="tl">
                    <a:srgbClr val="000000">
                      <a:alpha val="43137"/>
                    </a:srgbClr>
                  </a:outerShdw>
                </a:effectLst>
                <a:latin typeface="+mj-lt"/>
                <a:cs typeface="Arial"/>
              </a:rPr>
              <a:t> pro</a:t>
            </a:r>
            <a:endParaRPr lang="es-ES" sz="2800" b="1" dirty="0" smtClean="0">
              <a:solidFill>
                <a:srgbClr val="C00000"/>
              </a:solidFill>
              <a:effectLst>
                <a:outerShdw blurRad="38100" dist="38100" dir="2700000" algn="tl">
                  <a:srgbClr val="000000">
                    <a:alpha val="43137"/>
                  </a:srgbClr>
                </a:outerShdw>
              </a:effectLst>
              <a:latin typeface="+mj-lt"/>
            </a:endParaRPr>
          </a:p>
        </p:txBody>
      </p:sp>
      <p:sp>
        <p:nvSpPr>
          <p:cNvPr id="6" name="5 Rectángulo"/>
          <p:cNvSpPr/>
          <p:nvPr/>
        </p:nvSpPr>
        <p:spPr>
          <a:xfrm>
            <a:off x="6143636" y="2857496"/>
            <a:ext cx="857256" cy="1214446"/>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8" name="7 Conector recto de flecha"/>
          <p:cNvCxnSpPr/>
          <p:nvPr/>
        </p:nvCxnSpPr>
        <p:spPr>
          <a:xfrm rot="5400000">
            <a:off x="6286512" y="2285992"/>
            <a:ext cx="357190" cy="357190"/>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9" name="8 CuadroTexto"/>
          <p:cNvSpPr txBox="1"/>
          <p:nvPr/>
        </p:nvSpPr>
        <p:spPr>
          <a:xfrm>
            <a:off x="4357686" y="5072074"/>
            <a:ext cx="4429156" cy="1384995"/>
          </a:xfrm>
          <a:prstGeom prst="rect">
            <a:avLst/>
          </a:prstGeom>
          <a:noFill/>
        </p:spPr>
        <p:txBody>
          <a:bodyPr wrap="square" rtlCol="0">
            <a:spAutoFit/>
          </a:bodyPr>
          <a:lstStyle/>
          <a:p>
            <a:pPr algn="ctr"/>
            <a:r>
              <a:rPr lang="es-ES" sz="2800" b="1" dirty="0" smtClean="0">
                <a:solidFill>
                  <a:srgbClr val="C00000"/>
                </a:solidFill>
                <a:effectLst>
                  <a:outerShdw blurRad="38100" dist="38100" dir="2700000" algn="tl">
                    <a:srgbClr val="000000">
                      <a:alpha val="43137"/>
                    </a:srgbClr>
                  </a:outerShdw>
                </a:effectLst>
              </a:rPr>
              <a:t>Locus B</a:t>
            </a:r>
          </a:p>
          <a:p>
            <a:r>
              <a:rPr lang="es-ES" sz="2800" b="1" dirty="0" smtClean="0">
                <a:solidFill>
                  <a:srgbClr val="C00000"/>
                </a:solidFill>
                <a:effectLst>
                  <a:outerShdw blurRad="38100" dist="38100" dir="2700000" algn="tl">
                    <a:srgbClr val="000000">
                      <a:alpha val="43137"/>
                    </a:srgbClr>
                  </a:outerShdw>
                </a:effectLst>
              </a:rPr>
              <a:t>Alelo B: superficie lisa</a:t>
            </a:r>
          </a:p>
          <a:p>
            <a:r>
              <a:rPr lang="es-ES" sz="2800" b="1" dirty="0" smtClean="0">
                <a:solidFill>
                  <a:srgbClr val="C00000"/>
                </a:solidFill>
                <a:effectLst>
                  <a:outerShdw blurRad="38100" dist="38100" dir="2700000" algn="tl">
                    <a:srgbClr val="000000">
                      <a:alpha val="43137"/>
                    </a:srgbClr>
                  </a:outerShdw>
                </a:effectLst>
              </a:rPr>
              <a:t>Alelo b: superficie rugosa</a:t>
            </a:r>
            <a:endParaRPr lang="es-ES" sz="2800" b="1" dirty="0">
              <a:solidFill>
                <a:srgbClr val="C00000"/>
              </a:solidFill>
              <a:effectLst>
                <a:outerShdw blurRad="38100" dist="38100" dir="2700000" algn="tl">
                  <a:srgbClr val="000000">
                    <a:alpha val="43137"/>
                  </a:srgbClr>
                </a:outerShdw>
              </a:effectLst>
            </a:endParaRPr>
          </a:p>
        </p:txBody>
      </p:sp>
      <p:grpSp>
        <p:nvGrpSpPr>
          <p:cNvPr id="10" name="9 Grupo"/>
          <p:cNvGrpSpPr/>
          <p:nvPr/>
        </p:nvGrpSpPr>
        <p:grpSpPr>
          <a:xfrm>
            <a:off x="785786" y="4429132"/>
            <a:ext cx="142876" cy="2143140"/>
            <a:chOff x="1071538" y="4286256"/>
            <a:chExt cx="142876" cy="2143140"/>
          </a:xfrm>
          <a:solidFill>
            <a:srgbClr val="C00000"/>
          </a:solidFill>
        </p:grpSpPr>
        <p:sp>
          <p:nvSpPr>
            <p:cNvPr id="11"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2"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13" name="Oval 6"/>
          <p:cNvSpPr>
            <a:spLocks noChangeArrowheads="1"/>
          </p:cNvSpPr>
          <p:nvPr/>
        </p:nvSpPr>
        <p:spPr bwMode="auto">
          <a:xfrm>
            <a:off x="714348" y="5214950"/>
            <a:ext cx="214314" cy="216000"/>
          </a:xfrm>
          <a:prstGeom prst="ellipse">
            <a:avLst/>
          </a:prstGeom>
          <a:solidFill>
            <a:srgbClr val="C00000"/>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14" name="13 Grupo"/>
          <p:cNvGrpSpPr/>
          <p:nvPr/>
        </p:nvGrpSpPr>
        <p:grpSpPr>
          <a:xfrm>
            <a:off x="1428728" y="4357694"/>
            <a:ext cx="142876" cy="2143140"/>
            <a:chOff x="1071538" y="4286256"/>
            <a:chExt cx="142876" cy="2143140"/>
          </a:xfrm>
          <a:solidFill>
            <a:srgbClr val="C00000"/>
          </a:solidFill>
        </p:grpSpPr>
        <p:sp>
          <p:nvSpPr>
            <p:cNvPr id="15"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6"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17" name="Oval 6"/>
          <p:cNvSpPr>
            <a:spLocks noChangeArrowheads="1"/>
          </p:cNvSpPr>
          <p:nvPr/>
        </p:nvSpPr>
        <p:spPr bwMode="auto">
          <a:xfrm>
            <a:off x="1428728" y="5214950"/>
            <a:ext cx="214314" cy="214314"/>
          </a:xfrm>
          <a:prstGeom prst="ellipse">
            <a:avLst/>
          </a:prstGeom>
          <a:solidFill>
            <a:srgbClr val="C00000"/>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8" name="17 CuadroTexto"/>
          <p:cNvSpPr txBox="1"/>
          <p:nvPr/>
        </p:nvSpPr>
        <p:spPr>
          <a:xfrm>
            <a:off x="285720" y="5286388"/>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B</a:t>
            </a:r>
            <a:endParaRPr lang="es-ES" sz="3200" b="1" dirty="0">
              <a:effectLst>
                <a:outerShdw blurRad="38100" dist="38100" dir="2700000" algn="tl">
                  <a:srgbClr val="000000">
                    <a:alpha val="43137"/>
                  </a:srgbClr>
                </a:outerShdw>
              </a:effectLst>
            </a:endParaRPr>
          </a:p>
        </p:txBody>
      </p:sp>
      <p:sp>
        <p:nvSpPr>
          <p:cNvPr id="19" name="18 CuadroTexto"/>
          <p:cNvSpPr txBox="1"/>
          <p:nvPr/>
        </p:nvSpPr>
        <p:spPr>
          <a:xfrm>
            <a:off x="1857356" y="5429264"/>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b</a:t>
            </a:r>
            <a:endParaRPr lang="es-ES" sz="3200" b="1" dirty="0">
              <a:effectLst>
                <a:outerShdw blurRad="38100" dist="38100" dir="2700000" algn="tl">
                  <a:srgbClr val="000000">
                    <a:alpha val="43137"/>
                  </a:srgbClr>
                </a:outerShdw>
              </a:effectLst>
            </a:endParaRPr>
          </a:p>
        </p:txBody>
      </p:sp>
      <p:cxnSp>
        <p:nvCxnSpPr>
          <p:cNvPr id="20" name="19 Conector recto"/>
          <p:cNvCxnSpPr/>
          <p:nvPr/>
        </p:nvCxnSpPr>
        <p:spPr>
          <a:xfrm flipV="1">
            <a:off x="428596" y="5857892"/>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20 Conector recto"/>
          <p:cNvCxnSpPr/>
          <p:nvPr/>
        </p:nvCxnSpPr>
        <p:spPr>
          <a:xfrm flipV="1">
            <a:off x="1428728" y="5857892"/>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20 Grupo"/>
          <p:cNvGrpSpPr/>
          <p:nvPr/>
        </p:nvGrpSpPr>
        <p:grpSpPr>
          <a:xfrm>
            <a:off x="2857488" y="1428736"/>
            <a:ext cx="357190" cy="3429024"/>
            <a:chOff x="2857488" y="1428736"/>
            <a:chExt cx="357190" cy="3429024"/>
          </a:xfrm>
        </p:grpSpPr>
        <p:grpSp>
          <p:nvGrpSpPr>
            <p:cNvPr id="5" name="4 Grupo"/>
            <p:cNvGrpSpPr/>
            <p:nvPr/>
          </p:nvGrpSpPr>
          <p:grpSpPr>
            <a:xfrm>
              <a:off x="2857488" y="1428736"/>
              <a:ext cx="357190" cy="3429024"/>
              <a:chOff x="1071538" y="4286256"/>
              <a:chExt cx="142876" cy="2143140"/>
            </a:xfrm>
            <a:solidFill>
              <a:schemeClr val="accent3">
                <a:lumMod val="50000"/>
              </a:schemeClr>
            </a:solidFill>
          </p:grpSpPr>
          <p:sp>
            <p:nvSpPr>
              <p:cNvPr id="6"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7"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8" name="Oval 6"/>
            <p:cNvSpPr>
              <a:spLocks noChangeArrowheads="1"/>
            </p:cNvSpPr>
            <p:nvPr/>
          </p:nvSpPr>
          <p:spPr bwMode="auto">
            <a:xfrm flipH="1">
              <a:off x="2857488" y="2786058"/>
              <a:ext cx="285752" cy="357190"/>
            </a:xfrm>
            <a:prstGeom prst="ellipse">
              <a:avLst/>
            </a:prstGeom>
            <a:solidFill>
              <a:schemeClr val="accent3">
                <a:lumMod val="50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nvGrpSpPr>
          <p:cNvPr id="22" name="21 Grupo"/>
          <p:cNvGrpSpPr/>
          <p:nvPr/>
        </p:nvGrpSpPr>
        <p:grpSpPr>
          <a:xfrm>
            <a:off x="3714744" y="1428736"/>
            <a:ext cx="357190" cy="3429024"/>
            <a:chOff x="3714744" y="1428736"/>
            <a:chExt cx="357190" cy="3429024"/>
          </a:xfrm>
          <a:solidFill>
            <a:schemeClr val="accent6">
              <a:lumMod val="75000"/>
            </a:schemeClr>
          </a:solidFill>
        </p:grpSpPr>
        <p:grpSp>
          <p:nvGrpSpPr>
            <p:cNvPr id="2" name="1 Grupo"/>
            <p:cNvGrpSpPr/>
            <p:nvPr/>
          </p:nvGrpSpPr>
          <p:grpSpPr>
            <a:xfrm>
              <a:off x="3714744" y="1428736"/>
              <a:ext cx="357190" cy="3429024"/>
              <a:chOff x="1071538" y="4286256"/>
              <a:chExt cx="142876" cy="2143140"/>
            </a:xfrm>
            <a:grpFill/>
          </p:grpSpPr>
          <p:sp>
            <p:nvSpPr>
              <p:cNvPr id="3"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4"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10" name="Oval 6"/>
            <p:cNvSpPr>
              <a:spLocks noChangeArrowheads="1"/>
            </p:cNvSpPr>
            <p:nvPr/>
          </p:nvSpPr>
          <p:spPr bwMode="auto">
            <a:xfrm flipH="1">
              <a:off x="3714744" y="2786058"/>
              <a:ext cx="285752" cy="35719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11" name="10 CuadroTexto"/>
          <p:cNvSpPr txBox="1"/>
          <p:nvPr/>
        </p:nvSpPr>
        <p:spPr>
          <a:xfrm>
            <a:off x="2000232" y="3286124"/>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B</a:t>
            </a:r>
            <a:endParaRPr lang="es-ES" sz="3200" b="1" dirty="0">
              <a:effectLst>
                <a:outerShdw blurRad="38100" dist="38100" dir="2700000" algn="tl">
                  <a:srgbClr val="000000">
                    <a:alpha val="43137"/>
                  </a:srgbClr>
                </a:outerShdw>
              </a:effectLst>
            </a:endParaRPr>
          </a:p>
        </p:txBody>
      </p:sp>
      <p:cxnSp>
        <p:nvCxnSpPr>
          <p:cNvPr id="12" name="11 Conector recto"/>
          <p:cNvCxnSpPr/>
          <p:nvPr/>
        </p:nvCxnSpPr>
        <p:spPr>
          <a:xfrm flipV="1">
            <a:off x="2428860" y="3500438"/>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12 CuadroTexto"/>
          <p:cNvSpPr txBox="1"/>
          <p:nvPr/>
        </p:nvSpPr>
        <p:spPr>
          <a:xfrm>
            <a:off x="4357686" y="3286124"/>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b</a:t>
            </a:r>
            <a:endParaRPr lang="es-ES" sz="3200" b="1" dirty="0">
              <a:effectLst>
                <a:outerShdw blurRad="38100" dist="38100" dir="2700000" algn="tl">
                  <a:srgbClr val="000000">
                    <a:alpha val="43137"/>
                  </a:srgbClr>
                </a:outerShdw>
              </a:effectLst>
            </a:endParaRPr>
          </a:p>
        </p:txBody>
      </p:sp>
      <p:cxnSp>
        <p:nvCxnSpPr>
          <p:cNvPr id="15" name="14 Conector recto"/>
          <p:cNvCxnSpPr/>
          <p:nvPr/>
        </p:nvCxnSpPr>
        <p:spPr>
          <a:xfrm flipV="1">
            <a:off x="4000496" y="3500438"/>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15 CuadroTexto"/>
          <p:cNvSpPr txBox="1"/>
          <p:nvPr/>
        </p:nvSpPr>
        <p:spPr>
          <a:xfrm>
            <a:off x="2071670" y="4071942"/>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A</a:t>
            </a:r>
            <a:endParaRPr lang="es-ES" sz="3200" b="1" dirty="0">
              <a:effectLst>
                <a:outerShdw blurRad="38100" dist="38100" dir="2700000" algn="tl">
                  <a:srgbClr val="000000">
                    <a:alpha val="43137"/>
                  </a:srgbClr>
                </a:outerShdw>
              </a:effectLst>
            </a:endParaRPr>
          </a:p>
        </p:txBody>
      </p:sp>
      <p:sp>
        <p:nvSpPr>
          <p:cNvPr id="17" name="16 CuadroTexto"/>
          <p:cNvSpPr txBox="1"/>
          <p:nvPr/>
        </p:nvSpPr>
        <p:spPr>
          <a:xfrm>
            <a:off x="4286248" y="4071942"/>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a</a:t>
            </a:r>
            <a:endParaRPr lang="es-ES" sz="3200" b="1" dirty="0">
              <a:effectLst>
                <a:outerShdw blurRad="38100" dist="38100" dir="2700000" algn="tl">
                  <a:srgbClr val="000000">
                    <a:alpha val="43137"/>
                  </a:srgbClr>
                </a:outerShdw>
              </a:effectLst>
            </a:endParaRPr>
          </a:p>
        </p:txBody>
      </p:sp>
      <p:cxnSp>
        <p:nvCxnSpPr>
          <p:cNvPr id="18" name="17 Conector recto"/>
          <p:cNvCxnSpPr/>
          <p:nvPr/>
        </p:nvCxnSpPr>
        <p:spPr>
          <a:xfrm flipV="1">
            <a:off x="2428860" y="4429132"/>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18 Conector recto"/>
          <p:cNvCxnSpPr/>
          <p:nvPr/>
        </p:nvCxnSpPr>
        <p:spPr>
          <a:xfrm flipV="1">
            <a:off x="3929058" y="4429132"/>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19 Rectángulo"/>
          <p:cNvSpPr/>
          <p:nvPr/>
        </p:nvSpPr>
        <p:spPr>
          <a:xfrm>
            <a:off x="5072066" y="4714884"/>
            <a:ext cx="3329758" cy="1077218"/>
          </a:xfrm>
          <a:prstGeom prst="rect">
            <a:avLst/>
          </a:prstGeom>
        </p:spPr>
        <p:txBody>
          <a:bodyPr wrap="none">
            <a:spAutoFit/>
          </a:bodyPr>
          <a:lstStyle/>
          <a:p>
            <a:r>
              <a:rPr lang="es-ES" sz="3200" b="1" dirty="0" smtClean="0">
                <a:solidFill>
                  <a:srgbClr val="C00000"/>
                </a:solidFill>
                <a:effectLst>
                  <a:outerShdw blurRad="38100" dist="38100" dir="2700000" algn="tl">
                    <a:srgbClr val="000000">
                      <a:alpha val="43137"/>
                    </a:srgbClr>
                  </a:outerShdw>
                </a:effectLst>
              </a:rPr>
              <a:t>Locus A: color</a:t>
            </a:r>
          </a:p>
          <a:p>
            <a:r>
              <a:rPr lang="es-ES" sz="3200" b="1" dirty="0" smtClean="0">
                <a:solidFill>
                  <a:srgbClr val="C00000"/>
                </a:solidFill>
                <a:effectLst>
                  <a:outerShdw blurRad="38100" dist="38100" dir="2700000" algn="tl">
                    <a:srgbClr val="000000">
                      <a:alpha val="43137"/>
                    </a:srgbClr>
                  </a:outerShdw>
                </a:effectLst>
              </a:rPr>
              <a:t>Locus B: superficie</a:t>
            </a:r>
          </a:p>
        </p:txBody>
      </p:sp>
      <p:grpSp>
        <p:nvGrpSpPr>
          <p:cNvPr id="23" name="22 Grupo"/>
          <p:cNvGrpSpPr/>
          <p:nvPr/>
        </p:nvGrpSpPr>
        <p:grpSpPr>
          <a:xfrm>
            <a:off x="7715272" y="428604"/>
            <a:ext cx="553120" cy="1428760"/>
            <a:chOff x="2444840" y="1657511"/>
            <a:chExt cx="632608" cy="2062190"/>
          </a:xfrm>
          <a:solidFill>
            <a:srgbClr val="002060"/>
          </a:solidFill>
        </p:grpSpPr>
        <p:sp>
          <p:nvSpPr>
            <p:cNvPr id="24" name="Oval 5"/>
            <p:cNvSpPr>
              <a:spLocks noChangeArrowheads="1"/>
            </p:cNvSpPr>
            <p:nvPr/>
          </p:nvSpPr>
          <p:spPr bwMode="auto">
            <a:xfrm rot="20700000">
              <a:off x="2785074" y="2349624"/>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25" name="14 Grupo"/>
            <p:cNvGrpSpPr/>
            <p:nvPr/>
          </p:nvGrpSpPr>
          <p:grpSpPr>
            <a:xfrm>
              <a:off x="2444840" y="1657511"/>
              <a:ext cx="613492" cy="2062190"/>
              <a:chOff x="2444840" y="1657511"/>
              <a:chExt cx="613492" cy="2062190"/>
            </a:xfrm>
            <a:grpFill/>
          </p:grpSpPr>
          <p:sp>
            <p:nvSpPr>
              <p:cNvPr id="26" name="Oval 5"/>
              <p:cNvSpPr>
                <a:spLocks noChangeArrowheads="1"/>
              </p:cNvSpPr>
              <p:nvPr/>
            </p:nvSpPr>
            <p:spPr bwMode="auto">
              <a:xfrm rot="20580000" flipH="1">
                <a:off x="2472959" y="1661800"/>
                <a:ext cx="252000" cy="8280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27" name="Oval 5"/>
              <p:cNvSpPr>
                <a:spLocks noChangeArrowheads="1"/>
              </p:cNvSpPr>
              <p:nvPr/>
            </p:nvSpPr>
            <p:spPr bwMode="auto">
              <a:xfrm rot="23100000" flipH="1">
                <a:off x="2806332" y="1657511"/>
                <a:ext cx="252000" cy="828000"/>
              </a:xfrm>
              <a:prstGeom prst="ellipse">
                <a:avLst/>
              </a:prstGeom>
              <a:grpFill/>
              <a:ln w="9525">
                <a:noFill/>
                <a:round/>
                <a:headEnd/>
                <a:tailEnd/>
              </a:ln>
            </p:spPr>
            <p:txBody>
              <a:bodyPr wrap="none" anchor="ctr"/>
              <a:lstStyle/>
              <a:p>
                <a:pPr algn="ctr" eaLnBrk="1" hangingPunct="1"/>
                <a:endParaRPr lang="es-ES" sz="1800" dirty="0">
                  <a:solidFill>
                    <a:srgbClr val="000000"/>
                  </a:solidFill>
                  <a:latin typeface="Arial" charset="0"/>
                  <a:cs typeface="Arial" charset="0"/>
                </a:endParaRPr>
              </a:p>
            </p:txBody>
          </p:sp>
          <p:sp>
            <p:nvSpPr>
              <p:cNvPr id="28" name="Oval 5"/>
              <p:cNvSpPr>
                <a:spLocks noChangeArrowheads="1"/>
              </p:cNvSpPr>
              <p:nvPr/>
            </p:nvSpPr>
            <p:spPr bwMode="auto">
              <a:xfrm rot="22080000">
                <a:off x="2444840" y="2443001"/>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grpSp>
        <p:nvGrpSpPr>
          <p:cNvPr id="29" name="28 Grupo"/>
          <p:cNvGrpSpPr/>
          <p:nvPr/>
        </p:nvGrpSpPr>
        <p:grpSpPr>
          <a:xfrm>
            <a:off x="7286644" y="500042"/>
            <a:ext cx="553120" cy="1428760"/>
            <a:chOff x="2444840" y="1657511"/>
            <a:chExt cx="632608" cy="2062190"/>
          </a:xfrm>
          <a:solidFill>
            <a:srgbClr val="C00000"/>
          </a:solidFill>
        </p:grpSpPr>
        <p:sp>
          <p:nvSpPr>
            <p:cNvPr id="30" name="Oval 5"/>
            <p:cNvSpPr>
              <a:spLocks noChangeArrowheads="1"/>
            </p:cNvSpPr>
            <p:nvPr/>
          </p:nvSpPr>
          <p:spPr bwMode="auto">
            <a:xfrm rot="20700000">
              <a:off x="2785074" y="2349624"/>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31" name="14 Grupo"/>
            <p:cNvGrpSpPr/>
            <p:nvPr/>
          </p:nvGrpSpPr>
          <p:grpSpPr>
            <a:xfrm>
              <a:off x="2444840" y="1657511"/>
              <a:ext cx="613492" cy="2062190"/>
              <a:chOff x="2444840" y="1657511"/>
              <a:chExt cx="613492" cy="2062190"/>
            </a:xfrm>
            <a:grpFill/>
          </p:grpSpPr>
          <p:sp>
            <p:nvSpPr>
              <p:cNvPr id="32" name="Oval 5"/>
              <p:cNvSpPr>
                <a:spLocks noChangeArrowheads="1"/>
              </p:cNvSpPr>
              <p:nvPr/>
            </p:nvSpPr>
            <p:spPr bwMode="auto">
              <a:xfrm rot="20580000" flipH="1">
                <a:off x="2472959" y="1661800"/>
                <a:ext cx="252000" cy="8280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33" name="Oval 5"/>
              <p:cNvSpPr>
                <a:spLocks noChangeArrowheads="1"/>
              </p:cNvSpPr>
              <p:nvPr/>
            </p:nvSpPr>
            <p:spPr bwMode="auto">
              <a:xfrm rot="23100000" flipH="1">
                <a:off x="2806332" y="1657511"/>
                <a:ext cx="252000" cy="828000"/>
              </a:xfrm>
              <a:prstGeom prst="ellipse">
                <a:avLst/>
              </a:prstGeom>
              <a:grpFill/>
              <a:ln w="9525">
                <a:noFill/>
                <a:round/>
                <a:headEnd/>
                <a:tailEnd/>
              </a:ln>
            </p:spPr>
            <p:txBody>
              <a:bodyPr wrap="none" anchor="ctr"/>
              <a:lstStyle/>
              <a:p>
                <a:pPr algn="ctr" eaLnBrk="1" hangingPunct="1"/>
                <a:endParaRPr lang="es-ES" sz="1800" dirty="0">
                  <a:solidFill>
                    <a:srgbClr val="000000"/>
                  </a:solidFill>
                  <a:latin typeface="Arial" charset="0"/>
                  <a:cs typeface="Arial" charset="0"/>
                </a:endParaRPr>
              </a:p>
            </p:txBody>
          </p:sp>
          <p:sp>
            <p:nvSpPr>
              <p:cNvPr id="34" name="Oval 5"/>
              <p:cNvSpPr>
                <a:spLocks noChangeArrowheads="1"/>
              </p:cNvSpPr>
              <p:nvPr/>
            </p:nvSpPr>
            <p:spPr bwMode="auto">
              <a:xfrm rot="22080000">
                <a:off x="2444840" y="2443001"/>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grpSp>
        <p:nvGrpSpPr>
          <p:cNvPr id="35" name="34 Grupo"/>
          <p:cNvGrpSpPr/>
          <p:nvPr/>
        </p:nvGrpSpPr>
        <p:grpSpPr>
          <a:xfrm>
            <a:off x="6357950" y="500042"/>
            <a:ext cx="436630" cy="1000132"/>
            <a:chOff x="2444840" y="1657511"/>
            <a:chExt cx="650944" cy="2062190"/>
          </a:xfrm>
          <a:solidFill>
            <a:schemeClr val="accent3">
              <a:lumMod val="75000"/>
            </a:schemeClr>
          </a:solidFill>
        </p:grpSpPr>
        <p:sp>
          <p:nvSpPr>
            <p:cNvPr id="36" name="Oval 5"/>
            <p:cNvSpPr>
              <a:spLocks noChangeArrowheads="1"/>
            </p:cNvSpPr>
            <p:nvPr/>
          </p:nvSpPr>
          <p:spPr bwMode="auto">
            <a:xfrm rot="20700000">
              <a:off x="2803410" y="2373515"/>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37" name="14 Grupo"/>
            <p:cNvGrpSpPr/>
            <p:nvPr/>
          </p:nvGrpSpPr>
          <p:grpSpPr>
            <a:xfrm>
              <a:off x="2444840" y="1657511"/>
              <a:ext cx="613492" cy="2062190"/>
              <a:chOff x="2444840" y="1657511"/>
              <a:chExt cx="613492" cy="2062190"/>
            </a:xfrm>
            <a:grpFill/>
          </p:grpSpPr>
          <p:sp>
            <p:nvSpPr>
              <p:cNvPr id="38" name="Oval 5"/>
              <p:cNvSpPr>
                <a:spLocks noChangeArrowheads="1"/>
              </p:cNvSpPr>
              <p:nvPr/>
            </p:nvSpPr>
            <p:spPr bwMode="auto">
              <a:xfrm rot="20580000" flipH="1">
                <a:off x="2472959" y="1661800"/>
                <a:ext cx="252000" cy="8280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39" name="Oval 5"/>
              <p:cNvSpPr>
                <a:spLocks noChangeArrowheads="1"/>
              </p:cNvSpPr>
              <p:nvPr/>
            </p:nvSpPr>
            <p:spPr bwMode="auto">
              <a:xfrm rot="23100000" flipH="1">
                <a:off x="2806332" y="1657511"/>
                <a:ext cx="252000" cy="828000"/>
              </a:xfrm>
              <a:prstGeom prst="ellipse">
                <a:avLst/>
              </a:prstGeom>
              <a:grpFill/>
              <a:ln w="9525">
                <a:noFill/>
                <a:round/>
                <a:headEnd/>
                <a:tailEnd/>
              </a:ln>
            </p:spPr>
            <p:txBody>
              <a:bodyPr wrap="none" anchor="ctr"/>
              <a:lstStyle/>
              <a:p>
                <a:pPr algn="ctr" eaLnBrk="1" hangingPunct="1"/>
                <a:endParaRPr lang="es-ES" sz="1800" dirty="0">
                  <a:solidFill>
                    <a:srgbClr val="000000"/>
                  </a:solidFill>
                  <a:latin typeface="Arial" charset="0"/>
                  <a:cs typeface="Arial" charset="0"/>
                </a:endParaRPr>
              </a:p>
            </p:txBody>
          </p:sp>
          <p:sp>
            <p:nvSpPr>
              <p:cNvPr id="40" name="Oval 5"/>
              <p:cNvSpPr>
                <a:spLocks noChangeArrowheads="1"/>
              </p:cNvSpPr>
              <p:nvPr/>
            </p:nvSpPr>
            <p:spPr bwMode="auto">
              <a:xfrm rot="22080000">
                <a:off x="2444840" y="2443001"/>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grpSp>
        <p:nvGrpSpPr>
          <p:cNvPr id="47" name="46 Grupo"/>
          <p:cNvGrpSpPr/>
          <p:nvPr/>
        </p:nvGrpSpPr>
        <p:grpSpPr>
          <a:xfrm>
            <a:off x="6000760" y="500042"/>
            <a:ext cx="436630" cy="1000132"/>
            <a:chOff x="2444840" y="1657511"/>
            <a:chExt cx="650944" cy="2062190"/>
          </a:xfrm>
          <a:solidFill>
            <a:srgbClr val="FFC000"/>
          </a:solidFill>
        </p:grpSpPr>
        <p:sp>
          <p:nvSpPr>
            <p:cNvPr id="48" name="Oval 5"/>
            <p:cNvSpPr>
              <a:spLocks noChangeArrowheads="1"/>
            </p:cNvSpPr>
            <p:nvPr/>
          </p:nvSpPr>
          <p:spPr bwMode="auto">
            <a:xfrm rot="20700000">
              <a:off x="2803410" y="2373515"/>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49" name="14 Grupo"/>
            <p:cNvGrpSpPr/>
            <p:nvPr/>
          </p:nvGrpSpPr>
          <p:grpSpPr>
            <a:xfrm>
              <a:off x="2444840" y="1657511"/>
              <a:ext cx="613492" cy="2062190"/>
              <a:chOff x="2444840" y="1657511"/>
              <a:chExt cx="613492" cy="2062190"/>
            </a:xfrm>
            <a:grpFill/>
          </p:grpSpPr>
          <p:sp>
            <p:nvSpPr>
              <p:cNvPr id="50" name="Oval 5"/>
              <p:cNvSpPr>
                <a:spLocks noChangeArrowheads="1"/>
              </p:cNvSpPr>
              <p:nvPr/>
            </p:nvSpPr>
            <p:spPr bwMode="auto">
              <a:xfrm rot="20580000" flipH="1">
                <a:off x="2472959" y="1661800"/>
                <a:ext cx="252000" cy="8280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51" name="Oval 5"/>
              <p:cNvSpPr>
                <a:spLocks noChangeArrowheads="1"/>
              </p:cNvSpPr>
              <p:nvPr/>
            </p:nvSpPr>
            <p:spPr bwMode="auto">
              <a:xfrm rot="23100000" flipH="1">
                <a:off x="2806332" y="1657511"/>
                <a:ext cx="252000" cy="828000"/>
              </a:xfrm>
              <a:prstGeom prst="ellipse">
                <a:avLst/>
              </a:prstGeom>
              <a:grpFill/>
              <a:ln w="9525">
                <a:noFill/>
                <a:round/>
                <a:headEnd/>
                <a:tailEnd/>
              </a:ln>
            </p:spPr>
            <p:txBody>
              <a:bodyPr wrap="none" anchor="ctr"/>
              <a:lstStyle/>
              <a:p>
                <a:pPr algn="ctr" eaLnBrk="1" hangingPunct="1"/>
                <a:endParaRPr lang="es-ES" sz="1800" dirty="0">
                  <a:solidFill>
                    <a:srgbClr val="000000"/>
                  </a:solidFill>
                  <a:latin typeface="Arial" charset="0"/>
                  <a:cs typeface="Arial" charset="0"/>
                </a:endParaRPr>
              </a:p>
            </p:txBody>
          </p:sp>
          <p:sp>
            <p:nvSpPr>
              <p:cNvPr id="52" name="Oval 5"/>
              <p:cNvSpPr>
                <a:spLocks noChangeArrowheads="1"/>
              </p:cNvSpPr>
              <p:nvPr/>
            </p:nvSpPr>
            <p:spPr bwMode="auto">
              <a:xfrm rot="22080000">
                <a:off x="2444840" y="2443001"/>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cxnSp>
        <p:nvCxnSpPr>
          <p:cNvPr id="53" name="52 Conector recto"/>
          <p:cNvCxnSpPr/>
          <p:nvPr/>
        </p:nvCxnSpPr>
        <p:spPr>
          <a:xfrm flipV="1">
            <a:off x="5857884" y="787382"/>
            <a:ext cx="285752" cy="698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54 CuadroTexto"/>
          <p:cNvSpPr txBox="1"/>
          <p:nvPr/>
        </p:nvSpPr>
        <p:spPr>
          <a:xfrm>
            <a:off x="5429256" y="642918"/>
            <a:ext cx="571472" cy="400110"/>
          </a:xfrm>
          <a:prstGeom prst="rect">
            <a:avLst/>
          </a:prstGeom>
          <a:noFill/>
        </p:spPr>
        <p:txBody>
          <a:bodyPr wrap="square" rtlCol="0">
            <a:spAutoFit/>
          </a:bodyPr>
          <a:lstStyle/>
          <a:p>
            <a:r>
              <a:rPr lang="es-ES" sz="2000" b="1" dirty="0" smtClean="0">
                <a:effectLst>
                  <a:outerShdw blurRad="38100" dist="38100" dir="2700000" algn="tl">
                    <a:srgbClr val="000000">
                      <a:alpha val="43137"/>
                    </a:srgbClr>
                  </a:outerShdw>
                </a:effectLst>
              </a:rPr>
              <a:t>A</a:t>
            </a:r>
            <a:endParaRPr lang="es-ES" sz="2000" b="1" dirty="0">
              <a:effectLst>
                <a:outerShdw blurRad="38100" dist="38100" dir="2700000" algn="tl">
                  <a:srgbClr val="000000">
                    <a:alpha val="43137"/>
                  </a:srgbClr>
                </a:outerShdw>
              </a:effectLst>
            </a:endParaRPr>
          </a:p>
        </p:txBody>
      </p:sp>
      <p:sp>
        <p:nvSpPr>
          <p:cNvPr id="57" name="56 CuadroTexto"/>
          <p:cNvSpPr txBox="1"/>
          <p:nvPr/>
        </p:nvSpPr>
        <p:spPr>
          <a:xfrm>
            <a:off x="6858016" y="357166"/>
            <a:ext cx="428628" cy="461665"/>
          </a:xfrm>
          <a:prstGeom prst="rect">
            <a:avLst/>
          </a:prstGeom>
          <a:noFill/>
        </p:spPr>
        <p:txBody>
          <a:bodyPr wrap="square" rtlCol="0">
            <a:spAutoFit/>
          </a:bodyPr>
          <a:lstStyle/>
          <a:p>
            <a:r>
              <a:rPr lang="es-ES" sz="2400" b="1" dirty="0" smtClean="0">
                <a:effectLst>
                  <a:outerShdw blurRad="38100" dist="38100" dir="2700000" algn="tl">
                    <a:srgbClr val="000000">
                      <a:alpha val="43137"/>
                    </a:srgbClr>
                  </a:outerShdw>
                </a:effectLst>
              </a:rPr>
              <a:t>a</a:t>
            </a:r>
            <a:endParaRPr lang="es-ES" sz="2400" b="1" dirty="0">
              <a:effectLst>
                <a:outerShdw blurRad="38100" dist="38100" dir="2700000" algn="tl">
                  <a:srgbClr val="000000">
                    <a:alpha val="43137"/>
                  </a:srgbClr>
                </a:outerShdw>
              </a:effectLst>
            </a:endParaRPr>
          </a:p>
        </p:txBody>
      </p:sp>
      <p:cxnSp>
        <p:nvCxnSpPr>
          <p:cNvPr id="58" name="57 Conector recto"/>
          <p:cNvCxnSpPr/>
          <p:nvPr/>
        </p:nvCxnSpPr>
        <p:spPr>
          <a:xfrm flipV="1">
            <a:off x="6643702" y="642918"/>
            <a:ext cx="285752" cy="698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58 CuadroTexto"/>
          <p:cNvSpPr txBox="1"/>
          <p:nvPr/>
        </p:nvSpPr>
        <p:spPr>
          <a:xfrm>
            <a:off x="6786578" y="785794"/>
            <a:ext cx="571472" cy="400110"/>
          </a:xfrm>
          <a:prstGeom prst="rect">
            <a:avLst/>
          </a:prstGeom>
          <a:noFill/>
        </p:spPr>
        <p:txBody>
          <a:bodyPr wrap="square" rtlCol="0">
            <a:spAutoFit/>
          </a:bodyPr>
          <a:lstStyle/>
          <a:p>
            <a:r>
              <a:rPr lang="es-ES" sz="2000" b="1" dirty="0" smtClean="0">
                <a:effectLst>
                  <a:outerShdw blurRad="38100" dist="38100" dir="2700000" algn="tl">
                    <a:srgbClr val="000000">
                      <a:alpha val="43137"/>
                    </a:srgbClr>
                  </a:outerShdw>
                </a:effectLst>
              </a:rPr>
              <a:t>B</a:t>
            </a:r>
            <a:endParaRPr lang="es-ES" sz="2000" b="1" dirty="0">
              <a:effectLst>
                <a:outerShdw blurRad="38100" dist="38100" dir="2700000" algn="tl">
                  <a:srgbClr val="000000">
                    <a:alpha val="43137"/>
                  </a:srgbClr>
                </a:outerShdw>
              </a:effectLst>
            </a:endParaRPr>
          </a:p>
        </p:txBody>
      </p:sp>
      <p:cxnSp>
        <p:nvCxnSpPr>
          <p:cNvPr id="60" name="59 Conector recto"/>
          <p:cNvCxnSpPr/>
          <p:nvPr/>
        </p:nvCxnSpPr>
        <p:spPr>
          <a:xfrm flipV="1">
            <a:off x="7072330" y="857232"/>
            <a:ext cx="285752" cy="698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60 Conector recto"/>
          <p:cNvCxnSpPr/>
          <p:nvPr/>
        </p:nvCxnSpPr>
        <p:spPr>
          <a:xfrm flipV="1">
            <a:off x="8215338" y="642918"/>
            <a:ext cx="285752" cy="698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61 CuadroTexto"/>
          <p:cNvSpPr txBox="1"/>
          <p:nvPr/>
        </p:nvSpPr>
        <p:spPr>
          <a:xfrm>
            <a:off x="8572528" y="357166"/>
            <a:ext cx="571472" cy="400110"/>
          </a:xfrm>
          <a:prstGeom prst="rect">
            <a:avLst/>
          </a:prstGeom>
          <a:noFill/>
        </p:spPr>
        <p:txBody>
          <a:bodyPr wrap="square" rtlCol="0">
            <a:spAutoFit/>
          </a:bodyPr>
          <a:lstStyle/>
          <a:p>
            <a:r>
              <a:rPr lang="es-ES" sz="2000" b="1" dirty="0" smtClean="0">
                <a:effectLst>
                  <a:outerShdw blurRad="38100" dist="38100" dir="2700000" algn="tl">
                    <a:srgbClr val="000000">
                      <a:alpha val="43137"/>
                    </a:srgbClr>
                  </a:outerShdw>
                </a:effectLst>
              </a:rPr>
              <a:t>b</a:t>
            </a:r>
            <a:endParaRPr lang="es-ES" sz="20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33 Grupo"/>
          <p:cNvGrpSpPr/>
          <p:nvPr/>
        </p:nvGrpSpPr>
        <p:grpSpPr>
          <a:xfrm>
            <a:off x="5786446" y="571480"/>
            <a:ext cx="398612" cy="1965041"/>
            <a:chOff x="2665611" y="574025"/>
            <a:chExt cx="398612" cy="1965041"/>
          </a:xfrm>
        </p:grpSpPr>
        <p:grpSp>
          <p:nvGrpSpPr>
            <p:cNvPr id="35" name="1 Grupo"/>
            <p:cNvGrpSpPr/>
            <p:nvPr/>
          </p:nvGrpSpPr>
          <p:grpSpPr>
            <a:xfrm rot="-540000">
              <a:off x="2722190" y="588597"/>
              <a:ext cx="342032" cy="1950466"/>
              <a:chOff x="2857488" y="1428734"/>
              <a:chExt cx="357190" cy="3429023"/>
            </a:xfrm>
          </p:grpSpPr>
          <p:grpSp>
            <p:nvGrpSpPr>
              <p:cNvPr id="41" name="4 Grupo"/>
              <p:cNvGrpSpPr/>
              <p:nvPr/>
            </p:nvGrpSpPr>
            <p:grpSpPr>
              <a:xfrm>
                <a:off x="2857488" y="1428734"/>
                <a:ext cx="357190" cy="3429023"/>
                <a:chOff x="1071538" y="4286256"/>
                <a:chExt cx="142876" cy="2143140"/>
              </a:xfrm>
              <a:solidFill>
                <a:schemeClr val="accent3">
                  <a:lumMod val="50000"/>
                </a:schemeClr>
              </a:solidFill>
            </p:grpSpPr>
            <p:sp>
              <p:nvSpPr>
                <p:cNvPr id="43"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44"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42" name="Oval 6"/>
              <p:cNvSpPr>
                <a:spLocks noChangeArrowheads="1"/>
              </p:cNvSpPr>
              <p:nvPr/>
            </p:nvSpPr>
            <p:spPr bwMode="auto">
              <a:xfrm flipH="1">
                <a:off x="2857488" y="2786058"/>
                <a:ext cx="285752" cy="357190"/>
              </a:xfrm>
              <a:prstGeom prst="ellipse">
                <a:avLst/>
              </a:prstGeom>
              <a:solidFill>
                <a:schemeClr val="accent3">
                  <a:lumMod val="50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nvGrpSpPr>
            <p:cNvPr id="36" name="11 Grupo"/>
            <p:cNvGrpSpPr/>
            <p:nvPr/>
          </p:nvGrpSpPr>
          <p:grpSpPr>
            <a:xfrm rot="1140000">
              <a:off x="2665612" y="574023"/>
              <a:ext cx="342032" cy="1950466"/>
              <a:chOff x="2857488" y="1428734"/>
              <a:chExt cx="357190" cy="3429023"/>
            </a:xfrm>
          </p:grpSpPr>
          <p:grpSp>
            <p:nvGrpSpPr>
              <p:cNvPr id="37" name="36 Grupo"/>
              <p:cNvGrpSpPr/>
              <p:nvPr/>
            </p:nvGrpSpPr>
            <p:grpSpPr>
              <a:xfrm>
                <a:off x="2857488" y="1428734"/>
                <a:ext cx="357190" cy="3429023"/>
                <a:chOff x="1071538" y="4286256"/>
                <a:chExt cx="142876" cy="2143140"/>
              </a:xfrm>
              <a:solidFill>
                <a:schemeClr val="accent3">
                  <a:lumMod val="50000"/>
                </a:schemeClr>
              </a:solidFill>
            </p:grpSpPr>
            <p:sp>
              <p:nvSpPr>
                <p:cNvPr id="39"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40"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38" name="Oval 6"/>
              <p:cNvSpPr>
                <a:spLocks noChangeArrowheads="1"/>
              </p:cNvSpPr>
              <p:nvPr/>
            </p:nvSpPr>
            <p:spPr bwMode="auto">
              <a:xfrm flipH="1">
                <a:off x="2857488" y="2786058"/>
                <a:ext cx="285752" cy="357190"/>
              </a:xfrm>
              <a:prstGeom prst="ellipse">
                <a:avLst/>
              </a:prstGeom>
              <a:solidFill>
                <a:schemeClr val="accent3">
                  <a:lumMod val="50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grpSp>
        <p:nvGrpSpPr>
          <p:cNvPr id="45" name="44 Grupo"/>
          <p:cNvGrpSpPr/>
          <p:nvPr/>
        </p:nvGrpSpPr>
        <p:grpSpPr>
          <a:xfrm>
            <a:off x="6786578" y="571480"/>
            <a:ext cx="398612" cy="1965041"/>
            <a:chOff x="2665611" y="574025"/>
            <a:chExt cx="398612" cy="1965041"/>
          </a:xfrm>
          <a:solidFill>
            <a:schemeClr val="accent6">
              <a:lumMod val="75000"/>
            </a:schemeClr>
          </a:solidFill>
        </p:grpSpPr>
        <p:grpSp>
          <p:nvGrpSpPr>
            <p:cNvPr id="46" name="1 Grupo"/>
            <p:cNvGrpSpPr/>
            <p:nvPr/>
          </p:nvGrpSpPr>
          <p:grpSpPr>
            <a:xfrm rot="-540000">
              <a:off x="2722190" y="588597"/>
              <a:ext cx="342032" cy="1950466"/>
              <a:chOff x="2857488" y="1428734"/>
              <a:chExt cx="357190" cy="3429023"/>
            </a:xfrm>
            <a:grpFill/>
          </p:grpSpPr>
          <p:grpSp>
            <p:nvGrpSpPr>
              <p:cNvPr id="52" name="4 Grupo"/>
              <p:cNvGrpSpPr/>
              <p:nvPr/>
            </p:nvGrpSpPr>
            <p:grpSpPr>
              <a:xfrm>
                <a:off x="2857488" y="1428734"/>
                <a:ext cx="357190" cy="3429023"/>
                <a:chOff x="1071538" y="4286256"/>
                <a:chExt cx="142876" cy="2143140"/>
              </a:xfrm>
              <a:grpFill/>
            </p:grpSpPr>
            <p:sp>
              <p:nvSpPr>
                <p:cNvPr id="54"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55"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53" name="Oval 6"/>
              <p:cNvSpPr>
                <a:spLocks noChangeArrowheads="1"/>
              </p:cNvSpPr>
              <p:nvPr/>
            </p:nvSpPr>
            <p:spPr bwMode="auto">
              <a:xfrm flipH="1">
                <a:off x="2857488" y="2786058"/>
                <a:ext cx="285752" cy="35719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nvGrpSpPr>
            <p:cNvPr id="47" name="11 Grupo"/>
            <p:cNvGrpSpPr/>
            <p:nvPr/>
          </p:nvGrpSpPr>
          <p:grpSpPr>
            <a:xfrm rot="1140000">
              <a:off x="2665612" y="574023"/>
              <a:ext cx="342032" cy="1950466"/>
              <a:chOff x="2857488" y="1428734"/>
              <a:chExt cx="357190" cy="3429023"/>
            </a:xfrm>
            <a:grpFill/>
          </p:grpSpPr>
          <p:grpSp>
            <p:nvGrpSpPr>
              <p:cNvPr id="48" name="47 Grupo"/>
              <p:cNvGrpSpPr/>
              <p:nvPr/>
            </p:nvGrpSpPr>
            <p:grpSpPr>
              <a:xfrm>
                <a:off x="2857488" y="1428734"/>
                <a:ext cx="357190" cy="3429023"/>
                <a:chOff x="1071538" y="4286256"/>
                <a:chExt cx="142876" cy="2143140"/>
              </a:xfrm>
              <a:grpFill/>
            </p:grpSpPr>
            <p:sp>
              <p:nvSpPr>
                <p:cNvPr id="50"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51"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49" name="Oval 6"/>
              <p:cNvSpPr>
                <a:spLocks noChangeArrowheads="1"/>
              </p:cNvSpPr>
              <p:nvPr/>
            </p:nvSpPr>
            <p:spPr bwMode="auto">
              <a:xfrm flipH="1">
                <a:off x="2857488" y="2786058"/>
                <a:ext cx="285752" cy="35719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grpSp>
        <p:nvGrpSpPr>
          <p:cNvPr id="165" name="164 Grupo"/>
          <p:cNvGrpSpPr/>
          <p:nvPr/>
        </p:nvGrpSpPr>
        <p:grpSpPr>
          <a:xfrm>
            <a:off x="500034" y="500042"/>
            <a:ext cx="1470182" cy="2013535"/>
            <a:chOff x="500034" y="500042"/>
            <a:chExt cx="1470182" cy="2013535"/>
          </a:xfrm>
        </p:grpSpPr>
        <p:grpSp>
          <p:nvGrpSpPr>
            <p:cNvPr id="23" name="22 Grupo"/>
            <p:cNvGrpSpPr/>
            <p:nvPr/>
          </p:nvGrpSpPr>
          <p:grpSpPr>
            <a:xfrm>
              <a:off x="1571604" y="500042"/>
              <a:ext cx="398612" cy="1965041"/>
              <a:chOff x="2665611" y="574025"/>
              <a:chExt cx="398612" cy="1965041"/>
            </a:xfrm>
          </p:grpSpPr>
          <p:grpSp>
            <p:nvGrpSpPr>
              <p:cNvPr id="24" name="1 Grupo"/>
              <p:cNvGrpSpPr/>
              <p:nvPr/>
            </p:nvGrpSpPr>
            <p:grpSpPr>
              <a:xfrm rot="-540000">
                <a:off x="2722190" y="588597"/>
                <a:ext cx="342032" cy="1950466"/>
                <a:chOff x="2857488" y="1428734"/>
                <a:chExt cx="357190" cy="3429023"/>
              </a:xfrm>
            </p:grpSpPr>
            <p:grpSp>
              <p:nvGrpSpPr>
                <p:cNvPr id="30" name="4 Grupo"/>
                <p:cNvGrpSpPr/>
                <p:nvPr/>
              </p:nvGrpSpPr>
              <p:grpSpPr>
                <a:xfrm>
                  <a:off x="2857488" y="1428734"/>
                  <a:ext cx="357190" cy="3429023"/>
                  <a:chOff x="1071538" y="4286256"/>
                  <a:chExt cx="142876" cy="2143140"/>
                </a:xfrm>
                <a:solidFill>
                  <a:schemeClr val="accent3">
                    <a:lumMod val="50000"/>
                  </a:schemeClr>
                </a:solidFill>
              </p:grpSpPr>
              <p:sp>
                <p:nvSpPr>
                  <p:cNvPr id="32"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33"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31" name="Oval 6"/>
                <p:cNvSpPr>
                  <a:spLocks noChangeArrowheads="1"/>
                </p:cNvSpPr>
                <p:nvPr/>
              </p:nvSpPr>
              <p:spPr bwMode="auto">
                <a:xfrm flipH="1">
                  <a:off x="2857488" y="2786058"/>
                  <a:ext cx="285752" cy="357190"/>
                </a:xfrm>
                <a:prstGeom prst="ellipse">
                  <a:avLst/>
                </a:prstGeom>
                <a:solidFill>
                  <a:schemeClr val="accent3">
                    <a:lumMod val="50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nvGrpSpPr>
              <p:cNvPr id="25" name="11 Grupo"/>
              <p:cNvGrpSpPr/>
              <p:nvPr/>
            </p:nvGrpSpPr>
            <p:grpSpPr>
              <a:xfrm rot="1140000">
                <a:off x="2665612" y="574023"/>
                <a:ext cx="342032" cy="1950466"/>
                <a:chOff x="2857488" y="1428734"/>
                <a:chExt cx="357190" cy="3429023"/>
              </a:xfrm>
            </p:grpSpPr>
            <p:grpSp>
              <p:nvGrpSpPr>
                <p:cNvPr id="26" name="25 Grupo"/>
                <p:cNvGrpSpPr/>
                <p:nvPr/>
              </p:nvGrpSpPr>
              <p:grpSpPr>
                <a:xfrm>
                  <a:off x="2857488" y="1428734"/>
                  <a:ext cx="357190" cy="3429023"/>
                  <a:chOff x="1071538" y="4286256"/>
                  <a:chExt cx="142876" cy="2143140"/>
                </a:xfrm>
                <a:solidFill>
                  <a:schemeClr val="accent3">
                    <a:lumMod val="50000"/>
                  </a:schemeClr>
                </a:solidFill>
              </p:grpSpPr>
              <p:sp>
                <p:nvSpPr>
                  <p:cNvPr id="28"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29"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27" name="Oval 6"/>
                <p:cNvSpPr>
                  <a:spLocks noChangeArrowheads="1"/>
                </p:cNvSpPr>
                <p:nvPr/>
              </p:nvSpPr>
              <p:spPr bwMode="auto">
                <a:xfrm flipH="1">
                  <a:off x="2857488" y="2786058"/>
                  <a:ext cx="285752" cy="357190"/>
                </a:xfrm>
                <a:prstGeom prst="ellipse">
                  <a:avLst/>
                </a:prstGeom>
                <a:solidFill>
                  <a:schemeClr val="accent3">
                    <a:lumMod val="50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sp>
          <p:nvSpPr>
            <p:cNvPr id="56" name="55 CuadroTexto"/>
            <p:cNvSpPr txBox="1"/>
            <p:nvPr/>
          </p:nvSpPr>
          <p:spPr>
            <a:xfrm>
              <a:off x="642910" y="1428736"/>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B</a:t>
              </a:r>
              <a:endParaRPr lang="es-ES" sz="3200" b="1" dirty="0">
                <a:effectLst>
                  <a:outerShdw blurRad="38100" dist="38100" dir="2700000" algn="tl">
                    <a:srgbClr val="000000">
                      <a:alpha val="43137"/>
                    </a:srgbClr>
                  </a:outerShdw>
                </a:effectLst>
              </a:endParaRPr>
            </a:p>
          </p:txBody>
        </p:sp>
        <p:sp>
          <p:nvSpPr>
            <p:cNvPr id="57" name="56 CuadroTexto"/>
            <p:cNvSpPr txBox="1"/>
            <p:nvPr/>
          </p:nvSpPr>
          <p:spPr>
            <a:xfrm>
              <a:off x="500034" y="1928802"/>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A</a:t>
              </a:r>
              <a:endParaRPr lang="es-ES" sz="3200" b="1" dirty="0">
                <a:effectLst>
                  <a:outerShdw blurRad="38100" dist="38100" dir="2700000" algn="tl">
                    <a:srgbClr val="000000">
                      <a:alpha val="43137"/>
                    </a:srgbClr>
                  </a:outerShdw>
                </a:effectLst>
              </a:endParaRPr>
            </a:p>
          </p:txBody>
        </p:sp>
        <p:cxnSp>
          <p:nvCxnSpPr>
            <p:cNvPr id="58" name="57 Conector recto"/>
            <p:cNvCxnSpPr/>
            <p:nvPr/>
          </p:nvCxnSpPr>
          <p:spPr>
            <a:xfrm flipV="1">
              <a:off x="1214414" y="1643050"/>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58 Conector recto"/>
            <p:cNvCxnSpPr/>
            <p:nvPr/>
          </p:nvCxnSpPr>
          <p:spPr>
            <a:xfrm flipV="1">
              <a:off x="1071538" y="2000240"/>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60" name="59 Conector recto"/>
          <p:cNvCxnSpPr/>
          <p:nvPr/>
        </p:nvCxnSpPr>
        <p:spPr>
          <a:xfrm flipV="1">
            <a:off x="7143768" y="1643050"/>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60 CuadroTexto"/>
          <p:cNvSpPr txBox="1"/>
          <p:nvPr/>
        </p:nvSpPr>
        <p:spPr>
          <a:xfrm>
            <a:off x="7643834" y="1714488"/>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a</a:t>
            </a:r>
            <a:endParaRPr lang="es-ES" sz="3200" b="1" dirty="0">
              <a:effectLst>
                <a:outerShdw blurRad="38100" dist="38100" dir="2700000" algn="tl">
                  <a:srgbClr val="000000">
                    <a:alpha val="43137"/>
                  </a:srgbClr>
                </a:outerShdw>
              </a:effectLst>
            </a:endParaRPr>
          </a:p>
        </p:txBody>
      </p:sp>
      <p:sp>
        <p:nvSpPr>
          <p:cNvPr id="63" name="62 CuadroTexto"/>
          <p:cNvSpPr txBox="1"/>
          <p:nvPr/>
        </p:nvSpPr>
        <p:spPr>
          <a:xfrm>
            <a:off x="7572396" y="1214422"/>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b</a:t>
            </a:r>
            <a:endParaRPr lang="es-ES" sz="3200" b="1" dirty="0">
              <a:effectLst>
                <a:outerShdw blurRad="38100" dist="38100" dir="2700000" algn="tl">
                  <a:srgbClr val="000000">
                    <a:alpha val="43137"/>
                  </a:srgbClr>
                </a:outerShdw>
              </a:effectLst>
            </a:endParaRPr>
          </a:p>
        </p:txBody>
      </p:sp>
      <p:cxnSp>
        <p:nvCxnSpPr>
          <p:cNvPr id="64" name="63 Conector recto"/>
          <p:cNvCxnSpPr/>
          <p:nvPr/>
        </p:nvCxnSpPr>
        <p:spPr>
          <a:xfrm flipV="1">
            <a:off x="7215206" y="2143116"/>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67" name="166 Grupo"/>
          <p:cNvGrpSpPr/>
          <p:nvPr/>
        </p:nvGrpSpPr>
        <p:grpSpPr>
          <a:xfrm>
            <a:off x="2500298" y="500042"/>
            <a:ext cx="1285852" cy="1965041"/>
            <a:chOff x="2500298" y="500042"/>
            <a:chExt cx="1285852" cy="1965041"/>
          </a:xfrm>
        </p:grpSpPr>
        <p:grpSp>
          <p:nvGrpSpPr>
            <p:cNvPr id="166" name="165 Grupo"/>
            <p:cNvGrpSpPr/>
            <p:nvPr/>
          </p:nvGrpSpPr>
          <p:grpSpPr>
            <a:xfrm>
              <a:off x="2500298" y="500042"/>
              <a:ext cx="1285852" cy="1965041"/>
              <a:chOff x="2500298" y="500042"/>
              <a:chExt cx="1285852" cy="1965041"/>
            </a:xfrm>
          </p:grpSpPr>
          <p:grpSp>
            <p:nvGrpSpPr>
              <p:cNvPr id="22" name="21 Grupo"/>
              <p:cNvGrpSpPr/>
              <p:nvPr/>
            </p:nvGrpSpPr>
            <p:grpSpPr>
              <a:xfrm>
                <a:off x="2500298" y="500042"/>
                <a:ext cx="398612" cy="1965041"/>
                <a:chOff x="2665611" y="574025"/>
                <a:chExt cx="398612" cy="1965041"/>
              </a:xfrm>
              <a:solidFill>
                <a:schemeClr val="accent6">
                  <a:lumMod val="75000"/>
                </a:schemeClr>
              </a:solidFill>
            </p:grpSpPr>
            <p:grpSp>
              <p:nvGrpSpPr>
                <p:cNvPr id="2" name="1 Grupo"/>
                <p:cNvGrpSpPr/>
                <p:nvPr/>
              </p:nvGrpSpPr>
              <p:grpSpPr>
                <a:xfrm rot="-540000">
                  <a:off x="2722191" y="588598"/>
                  <a:ext cx="342032" cy="1950468"/>
                  <a:chOff x="2857488" y="1428736"/>
                  <a:chExt cx="357190" cy="3429024"/>
                </a:xfrm>
                <a:grpFill/>
              </p:grpSpPr>
              <p:grpSp>
                <p:nvGrpSpPr>
                  <p:cNvPr id="3" name="4 Grupo"/>
                  <p:cNvGrpSpPr/>
                  <p:nvPr/>
                </p:nvGrpSpPr>
                <p:grpSpPr>
                  <a:xfrm>
                    <a:off x="2857488" y="1428734"/>
                    <a:ext cx="357190" cy="3429023"/>
                    <a:chOff x="1071538" y="4286256"/>
                    <a:chExt cx="142876" cy="2143140"/>
                  </a:xfrm>
                  <a:grpFill/>
                </p:grpSpPr>
                <p:sp>
                  <p:nvSpPr>
                    <p:cNvPr id="5"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6"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4" name="Oval 6"/>
                  <p:cNvSpPr>
                    <a:spLocks noChangeArrowheads="1"/>
                  </p:cNvSpPr>
                  <p:nvPr/>
                </p:nvSpPr>
                <p:spPr bwMode="auto">
                  <a:xfrm flipH="1">
                    <a:off x="2857488" y="2786058"/>
                    <a:ext cx="285752" cy="35719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nvGrpSpPr>
                <p:cNvPr id="12" name="11 Grupo"/>
                <p:cNvGrpSpPr/>
                <p:nvPr/>
              </p:nvGrpSpPr>
              <p:grpSpPr>
                <a:xfrm rot="1140000">
                  <a:off x="2665611" y="574025"/>
                  <a:ext cx="342032" cy="1950468"/>
                  <a:chOff x="2857488" y="1428736"/>
                  <a:chExt cx="357190" cy="3429024"/>
                </a:xfrm>
                <a:grpFill/>
              </p:grpSpPr>
              <p:grpSp>
                <p:nvGrpSpPr>
                  <p:cNvPr id="13" name="4 Grupo"/>
                  <p:cNvGrpSpPr/>
                  <p:nvPr/>
                </p:nvGrpSpPr>
                <p:grpSpPr>
                  <a:xfrm>
                    <a:off x="2857488" y="1428734"/>
                    <a:ext cx="357190" cy="3429023"/>
                    <a:chOff x="1071538" y="4286256"/>
                    <a:chExt cx="142876" cy="2143140"/>
                  </a:xfrm>
                  <a:grpFill/>
                </p:grpSpPr>
                <p:sp>
                  <p:nvSpPr>
                    <p:cNvPr id="15"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6"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14" name="Oval 6"/>
                  <p:cNvSpPr>
                    <a:spLocks noChangeArrowheads="1"/>
                  </p:cNvSpPr>
                  <p:nvPr/>
                </p:nvSpPr>
                <p:spPr bwMode="auto">
                  <a:xfrm flipH="1">
                    <a:off x="2857488" y="2786058"/>
                    <a:ext cx="285752" cy="35719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sp>
            <p:nvSpPr>
              <p:cNvPr id="65" name="64 CuadroTexto"/>
              <p:cNvSpPr txBox="1"/>
              <p:nvPr/>
            </p:nvSpPr>
            <p:spPr>
              <a:xfrm>
                <a:off x="3143240" y="1285860"/>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B</a:t>
                </a:r>
                <a:endParaRPr lang="es-ES" sz="3200" b="1" dirty="0">
                  <a:effectLst>
                    <a:outerShdw blurRad="38100" dist="38100" dir="2700000" algn="tl">
                      <a:srgbClr val="000000">
                        <a:alpha val="43137"/>
                      </a:srgbClr>
                    </a:outerShdw>
                  </a:effectLst>
                </a:endParaRPr>
              </a:p>
            </p:txBody>
          </p:sp>
          <p:sp>
            <p:nvSpPr>
              <p:cNvPr id="66" name="65 CuadroTexto"/>
              <p:cNvSpPr txBox="1"/>
              <p:nvPr/>
            </p:nvSpPr>
            <p:spPr>
              <a:xfrm>
                <a:off x="3214678" y="1714488"/>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A</a:t>
                </a:r>
                <a:endParaRPr lang="es-ES" sz="3200" b="1" dirty="0">
                  <a:effectLst>
                    <a:outerShdw blurRad="38100" dist="38100" dir="2700000" algn="tl">
                      <a:srgbClr val="000000">
                        <a:alpha val="43137"/>
                      </a:srgbClr>
                    </a:outerShdw>
                  </a:effectLst>
                </a:endParaRPr>
              </a:p>
            </p:txBody>
          </p:sp>
        </p:grpSp>
        <p:cxnSp>
          <p:nvCxnSpPr>
            <p:cNvPr id="67" name="66 Conector recto"/>
            <p:cNvCxnSpPr/>
            <p:nvPr/>
          </p:nvCxnSpPr>
          <p:spPr>
            <a:xfrm flipV="1">
              <a:off x="2786050" y="1643050"/>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67 Conector recto"/>
            <p:cNvCxnSpPr/>
            <p:nvPr/>
          </p:nvCxnSpPr>
          <p:spPr>
            <a:xfrm flipV="1">
              <a:off x="2857488" y="2071678"/>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69" name="68 Conector recto"/>
          <p:cNvCxnSpPr/>
          <p:nvPr/>
        </p:nvCxnSpPr>
        <p:spPr>
          <a:xfrm flipV="1">
            <a:off x="5357818" y="1785926"/>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69 Conector recto"/>
          <p:cNvCxnSpPr/>
          <p:nvPr/>
        </p:nvCxnSpPr>
        <p:spPr>
          <a:xfrm flipV="1">
            <a:off x="5286380" y="2143116"/>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70 CuadroTexto"/>
          <p:cNvSpPr txBox="1"/>
          <p:nvPr/>
        </p:nvSpPr>
        <p:spPr>
          <a:xfrm>
            <a:off x="4857752" y="1285860"/>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b</a:t>
            </a:r>
            <a:endParaRPr lang="es-ES" sz="3200" b="1" dirty="0">
              <a:effectLst>
                <a:outerShdw blurRad="38100" dist="38100" dir="2700000" algn="tl">
                  <a:srgbClr val="000000">
                    <a:alpha val="43137"/>
                  </a:srgbClr>
                </a:outerShdw>
              </a:effectLst>
            </a:endParaRPr>
          </a:p>
        </p:txBody>
      </p:sp>
      <p:sp>
        <p:nvSpPr>
          <p:cNvPr id="72" name="71 CuadroTexto"/>
          <p:cNvSpPr txBox="1"/>
          <p:nvPr/>
        </p:nvSpPr>
        <p:spPr>
          <a:xfrm>
            <a:off x="4786314" y="1928802"/>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a</a:t>
            </a:r>
            <a:endParaRPr lang="es-ES" sz="3200" b="1" dirty="0">
              <a:effectLst>
                <a:outerShdw blurRad="38100" dist="38100" dir="2700000" algn="tl">
                  <a:srgbClr val="000000">
                    <a:alpha val="43137"/>
                  </a:srgbClr>
                </a:outerShdw>
              </a:effectLst>
            </a:endParaRPr>
          </a:p>
        </p:txBody>
      </p:sp>
      <p:sp>
        <p:nvSpPr>
          <p:cNvPr id="73" name="72 CuadroTexto"/>
          <p:cNvSpPr txBox="1"/>
          <p:nvPr/>
        </p:nvSpPr>
        <p:spPr>
          <a:xfrm>
            <a:off x="3214678" y="428604"/>
            <a:ext cx="2428892" cy="523220"/>
          </a:xfrm>
          <a:prstGeom prst="rect">
            <a:avLst/>
          </a:prstGeom>
          <a:noFill/>
        </p:spPr>
        <p:txBody>
          <a:bodyPr wrap="square" rtlCol="0">
            <a:spAutoFit/>
          </a:bodyPr>
          <a:lstStyle/>
          <a:p>
            <a:pPr algn="ctr"/>
            <a:r>
              <a:rPr lang="es-ES" sz="2800" b="1" dirty="0" smtClean="0"/>
              <a:t>Líneas puras</a:t>
            </a:r>
            <a:endParaRPr lang="es-ES" sz="2800" b="1" dirty="0"/>
          </a:p>
        </p:txBody>
      </p:sp>
      <p:sp>
        <p:nvSpPr>
          <p:cNvPr id="75" name="74 Elipse"/>
          <p:cNvSpPr/>
          <p:nvPr/>
        </p:nvSpPr>
        <p:spPr>
          <a:xfrm>
            <a:off x="2000232" y="2500306"/>
            <a:ext cx="642942" cy="571504"/>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6" name="75 Explosión 2"/>
          <p:cNvSpPr/>
          <p:nvPr/>
        </p:nvSpPr>
        <p:spPr>
          <a:xfrm>
            <a:off x="6215074" y="2500306"/>
            <a:ext cx="928694" cy="785818"/>
          </a:xfrm>
          <a:prstGeom prst="irregularSeal2">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04" name="1 Grupo"/>
          <p:cNvGrpSpPr/>
          <p:nvPr/>
        </p:nvGrpSpPr>
        <p:grpSpPr>
          <a:xfrm rot="21600000">
            <a:off x="2428860" y="3143248"/>
            <a:ext cx="199156" cy="1143008"/>
            <a:chOff x="2857488" y="1428734"/>
            <a:chExt cx="357190" cy="3429023"/>
          </a:xfrm>
          <a:solidFill>
            <a:schemeClr val="accent6">
              <a:lumMod val="75000"/>
            </a:schemeClr>
          </a:solidFill>
        </p:grpSpPr>
        <p:grpSp>
          <p:nvGrpSpPr>
            <p:cNvPr id="105" name="4 Grupo"/>
            <p:cNvGrpSpPr/>
            <p:nvPr/>
          </p:nvGrpSpPr>
          <p:grpSpPr>
            <a:xfrm>
              <a:off x="2857488" y="1428734"/>
              <a:ext cx="357190" cy="3429023"/>
              <a:chOff x="1071538" y="4286256"/>
              <a:chExt cx="142876" cy="2143140"/>
            </a:xfrm>
            <a:grpFill/>
          </p:grpSpPr>
          <p:sp>
            <p:nvSpPr>
              <p:cNvPr id="107"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08"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106" name="Oval 6"/>
            <p:cNvSpPr>
              <a:spLocks noChangeArrowheads="1"/>
            </p:cNvSpPr>
            <p:nvPr/>
          </p:nvSpPr>
          <p:spPr bwMode="auto">
            <a:xfrm flipH="1">
              <a:off x="2857488" y="2786058"/>
              <a:ext cx="285752" cy="35719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nvGrpSpPr>
          <p:cNvPr id="109" name="1 Grupo"/>
          <p:cNvGrpSpPr/>
          <p:nvPr/>
        </p:nvGrpSpPr>
        <p:grpSpPr>
          <a:xfrm rot="21600000">
            <a:off x="5929322" y="3214686"/>
            <a:ext cx="199156" cy="1143008"/>
            <a:chOff x="2857488" y="1428734"/>
            <a:chExt cx="357190" cy="3429023"/>
          </a:xfrm>
        </p:grpSpPr>
        <p:grpSp>
          <p:nvGrpSpPr>
            <p:cNvPr id="110" name="4 Grupo"/>
            <p:cNvGrpSpPr/>
            <p:nvPr/>
          </p:nvGrpSpPr>
          <p:grpSpPr>
            <a:xfrm>
              <a:off x="2857488" y="1428734"/>
              <a:ext cx="357190" cy="3429023"/>
              <a:chOff x="1071538" y="4286256"/>
              <a:chExt cx="142876" cy="2143140"/>
            </a:xfrm>
            <a:solidFill>
              <a:schemeClr val="accent3">
                <a:lumMod val="50000"/>
              </a:schemeClr>
            </a:solidFill>
          </p:grpSpPr>
          <p:sp>
            <p:nvSpPr>
              <p:cNvPr id="112"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13"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111" name="Oval 6"/>
            <p:cNvSpPr>
              <a:spLocks noChangeArrowheads="1"/>
            </p:cNvSpPr>
            <p:nvPr/>
          </p:nvSpPr>
          <p:spPr bwMode="auto">
            <a:xfrm flipH="1">
              <a:off x="2857488" y="2786058"/>
              <a:ext cx="285752" cy="357190"/>
            </a:xfrm>
            <a:prstGeom prst="ellipse">
              <a:avLst/>
            </a:prstGeom>
            <a:solidFill>
              <a:schemeClr val="accent3">
                <a:lumMod val="50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cxnSp>
        <p:nvCxnSpPr>
          <p:cNvPr id="119" name="118 Conector recto"/>
          <p:cNvCxnSpPr/>
          <p:nvPr/>
        </p:nvCxnSpPr>
        <p:spPr>
          <a:xfrm flipV="1">
            <a:off x="1500166" y="3786190"/>
            <a:ext cx="142876"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23" name="122 CuadroTexto"/>
          <p:cNvSpPr txBox="1"/>
          <p:nvPr/>
        </p:nvSpPr>
        <p:spPr>
          <a:xfrm>
            <a:off x="2643174" y="3643314"/>
            <a:ext cx="571472" cy="646331"/>
          </a:xfrm>
          <a:prstGeom prst="rect">
            <a:avLst/>
          </a:prstGeom>
          <a:noFill/>
        </p:spPr>
        <p:txBody>
          <a:bodyPr wrap="square" rtlCol="0">
            <a:spAutoFit/>
          </a:bodyPr>
          <a:lstStyle/>
          <a:p>
            <a:pPr algn="ctr"/>
            <a:r>
              <a:rPr lang="es-ES" b="1" dirty="0" smtClean="0">
                <a:effectLst>
                  <a:outerShdw blurRad="38100" dist="38100" dir="2700000" algn="tl">
                    <a:srgbClr val="000000">
                      <a:alpha val="43137"/>
                    </a:srgbClr>
                  </a:outerShdw>
                </a:effectLst>
              </a:rPr>
              <a:t>B</a:t>
            </a:r>
          </a:p>
          <a:p>
            <a:pPr algn="ctr"/>
            <a:r>
              <a:rPr lang="es-ES" b="1" dirty="0" smtClean="0">
                <a:effectLst>
                  <a:outerShdw blurRad="38100" dist="38100" dir="2700000" algn="tl">
                    <a:srgbClr val="000000">
                      <a:alpha val="43137"/>
                    </a:srgbClr>
                  </a:outerShdw>
                </a:effectLst>
              </a:rPr>
              <a:t>A</a:t>
            </a:r>
            <a:endParaRPr lang="es-ES" b="1" dirty="0">
              <a:effectLst>
                <a:outerShdw blurRad="38100" dist="38100" dir="2700000" algn="tl">
                  <a:srgbClr val="000000">
                    <a:alpha val="43137"/>
                  </a:srgbClr>
                </a:outerShdw>
              </a:effectLst>
            </a:endParaRPr>
          </a:p>
        </p:txBody>
      </p:sp>
      <p:cxnSp>
        <p:nvCxnSpPr>
          <p:cNvPr id="124" name="123 Conector recto"/>
          <p:cNvCxnSpPr/>
          <p:nvPr/>
        </p:nvCxnSpPr>
        <p:spPr>
          <a:xfrm rot="10800000">
            <a:off x="2571736" y="3786190"/>
            <a:ext cx="214314" cy="2312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129 Conector recto"/>
          <p:cNvCxnSpPr/>
          <p:nvPr/>
        </p:nvCxnSpPr>
        <p:spPr>
          <a:xfrm rot="10800000">
            <a:off x="7143768" y="3929066"/>
            <a:ext cx="214314" cy="2312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69" name="168 Grupo"/>
          <p:cNvGrpSpPr/>
          <p:nvPr/>
        </p:nvGrpSpPr>
        <p:grpSpPr>
          <a:xfrm>
            <a:off x="1000100" y="3143248"/>
            <a:ext cx="770660" cy="1146397"/>
            <a:chOff x="1000100" y="3143248"/>
            <a:chExt cx="770660" cy="1146397"/>
          </a:xfrm>
        </p:grpSpPr>
        <p:grpSp>
          <p:nvGrpSpPr>
            <p:cNvPr id="168" name="167 Grupo"/>
            <p:cNvGrpSpPr/>
            <p:nvPr/>
          </p:nvGrpSpPr>
          <p:grpSpPr>
            <a:xfrm>
              <a:off x="1000100" y="3143248"/>
              <a:ext cx="770660" cy="1146397"/>
              <a:chOff x="1000100" y="3143248"/>
              <a:chExt cx="770660" cy="1146397"/>
            </a:xfrm>
          </p:grpSpPr>
          <p:grpSp>
            <p:nvGrpSpPr>
              <p:cNvPr id="94" name="1 Grupo"/>
              <p:cNvGrpSpPr/>
              <p:nvPr/>
            </p:nvGrpSpPr>
            <p:grpSpPr>
              <a:xfrm rot="21600000">
                <a:off x="1571604" y="3143248"/>
                <a:ext cx="199156" cy="1143008"/>
                <a:chOff x="2857488" y="1428734"/>
                <a:chExt cx="357190" cy="3429023"/>
              </a:xfrm>
            </p:grpSpPr>
            <p:grpSp>
              <p:nvGrpSpPr>
                <p:cNvPr id="100" name="4 Grupo"/>
                <p:cNvGrpSpPr/>
                <p:nvPr/>
              </p:nvGrpSpPr>
              <p:grpSpPr>
                <a:xfrm>
                  <a:off x="2857488" y="1428734"/>
                  <a:ext cx="357190" cy="3429023"/>
                  <a:chOff x="1071538" y="4286256"/>
                  <a:chExt cx="142876" cy="2143140"/>
                </a:xfrm>
                <a:solidFill>
                  <a:schemeClr val="accent3">
                    <a:lumMod val="50000"/>
                  </a:schemeClr>
                </a:solidFill>
              </p:grpSpPr>
              <p:sp>
                <p:nvSpPr>
                  <p:cNvPr id="102"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03"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101" name="Oval 6"/>
                <p:cNvSpPr>
                  <a:spLocks noChangeArrowheads="1"/>
                </p:cNvSpPr>
                <p:nvPr/>
              </p:nvSpPr>
              <p:spPr bwMode="auto">
                <a:xfrm flipH="1">
                  <a:off x="2857488" y="2786058"/>
                  <a:ext cx="285752" cy="357190"/>
                </a:xfrm>
                <a:prstGeom prst="ellipse">
                  <a:avLst/>
                </a:prstGeom>
                <a:solidFill>
                  <a:schemeClr val="accent3">
                    <a:lumMod val="50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122" name="121 CuadroTexto"/>
              <p:cNvSpPr txBox="1"/>
              <p:nvPr/>
            </p:nvSpPr>
            <p:spPr>
              <a:xfrm>
                <a:off x="1000100" y="3643314"/>
                <a:ext cx="571472" cy="646331"/>
              </a:xfrm>
              <a:prstGeom prst="rect">
                <a:avLst/>
              </a:prstGeom>
              <a:noFill/>
            </p:spPr>
            <p:txBody>
              <a:bodyPr wrap="square" rtlCol="0">
                <a:spAutoFit/>
              </a:bodyPr>
              <a:lstStyle/>
              <a:p>
                <a:pPr algn="ctr"/>
                <a:r>
                  <a:rPr lang="es-ES" b="1" dirty="0" smtClean="0">
                    <a:effectLst>
                      <a:outerShdw blurRad="38100" dist="38100" dir="2700000" algn="tl">
                        <a:srgbClr val="000000">
                          <a:alpha val="43137"/>
                        </a:srgbClr>
                      </a:outerShdw>
                    </a:effectLst>
                  </a:rPr>
                  <a:t>B</a:t>
                </a:r>
              </a:p>
              <a:p>
                <a:pPr algn="ctr"/>
                <a:r>
                  <a:rPr lang="es-ES" b="1" dirty="0" smtClean="0">
                    <a:effectLst>
                      <a:outerShdw blurRad="38100" dist="38100" dir="2700000" algn="tl">
                        <a:srgbClr val="000000">
                          <a:alpha val="43137"/>
                        </a:srgbClr>
                      </a:outerShdw>
                    </a:effectLst>
                  </a:rPr>
                  <a:t>A</a:t>
                </a:r>
                <a:endParaRPr lang="es-ES" b="1" dirty="0">
                  <a:effectLst>
                    <a:outerShdw blurRad="38100" dist="38100" dir="2700000" algn="tl">
                      <a:srgbClr val="000000">
                        <a:alpha val="43137"/>
                      </a:srgbClr>
                    </a:outerShdw>
                  </a:effectLst>
                </a:endParaRPr>
              </a:p>
            </p:txBody>
          </p:sp>
        </p:grpSp>
        <p:cxnSp>
          <p:nvCxnSpPr>
            <p:cNvPr id="131" name="130 Conector recto"/>
            <p:cNvCxnSpPr/>
            <p:nvPr/>
          </p:nvCxnSpPr>
          <p:spPr>
            <a:xfrm flipV="1">
              <a:off x="1428728" y="4000504"/>
              <a:ext cx="285752" cy="14287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7" name="136 CuadroTexto"/>
          <p:cNvSpPr txBox="1"/>
          <p:nvPr/>
        </p:nvSpPr>
        <p:spPr>
          <a:xfrm>
            <a:off x="5286380" y="3643314"/>
            <a:ext cx="571472" cy="646331"/>
          </a:xfrm>
          <a:prstGeom prst="rect">
            <a:avLst/>
          </a:prstGeom>
          <a:noFill/>
        </p:spPr>
        <p:txBody>
          <a:bodyPr wrap="square" rtlCol="0">
            <a:spAutoFit/>
          </a:bodyPr>
          <a:lstStyle/>
          <a:p>
            <a:pPr algn="ctr"/>
            <a:r>
              <a:rPr lang="es-ES" b="1" dirty="0" smtClean="0">
                <a:effectLst>
                  <a:outerShdw blurRad="38100" dist="38100" dir="2700000" algn="tl">
                    <a:srgbClr val="000000">
                      <a:alpha val="43137"/>
                    </a:srgbClr>
                  </a:outerShdw>
                </a:effectLst>
              </a:rPr>
              <a:t>b</a:t>
            </a:r>
          </a:p>
          <a:p>
            <a:pPr algn="ctr"/>
            <a:r>
              <a:rPr lang="es-ES" b="1" dirty="0" smtClean="0">
                <a:effectLst>
                  <a:outerShdw blurRad="38100" dist="38100" dir="2700000" algn="tl">
                    <a:srgbClr val="000000">
                      <a:alpha val="43137"/>
                    </a:srgbClr>
                  </a:outerShdw>
                </a:effectLst>
              </a:rPr>
              <a:t>a</a:t>
            </a:r>
            <a:endParaRPr lang="es-ES" b="1" dirty="0">
              <a:effectLst>
                <a:outerShdw blurRad="38100" dist="38100" dir="2700000" algn="tl">
                  <a:srgbClr val="000000">
                    <a:alpha val="43137"/>
                  </a:srgbClr>
                </a:outerShdw>
              </a:effectLst>
            </a:endParaRPr>
          </a:p>
        </p:txBody>
      </p:sp>
      <p:sp>
        <p:nvSpPr>
          <p:cNvPr id="138" name="137 CuadroTexto"/>
          <p:cNvSpPr txBox="1"/>
          <p:nvPr/>
        </p:nvSpPr>
        <p:spPr>
          <a:xfrm>
            <a:off x="7358082" y="3786190"/>
            <a:ext cx="571472" cy="646331"/>
          </a:xfrm>
          <a:prstGeom prst="rect">
            <a:avLst/>
          </a:prstGeom>
          <a:noFill/>
        </p:spPr>
        <p:txBody>
          <a:bodyPr wrap="square" rtlCol="0">
            <a:spAutoFit/>
          </a:bodyPr>
          <a:lstStyle/>
          <a:p>
            <a:pPr algn="ctr"/>
            <a:r>
              <a:rPr lang="es-ES" b="1" dirty="0" smtClean="0">
                <a:effectLst>
                  <a:outerShdw blurRad="38100" dist="38100" dir="2700000" algn="tl">
                    <a:srgbClr val="000000">
                      <a:alpha val="43137"/>
                    </a:srgbClr>
                  </a:outerShdw>
                </a:effectLst>
              </a:rPr>
              <a:t>b</a:t>
            </a:r>
          </a:p>
          <a:p>
            <a:pPr algn="ctr"/>
            <a:r>
              <a:rPr lang="es-ES" b="1" dirty="0" smtClean="0">
                <a:effectLst>
                  <a:outerShdw blurRad="38100" dist="38100" dir="2700000" algn="tl">
                    <a:srgbClr val="000000">
                      <a:alpha val="43137"/>
                    </a:srgbClr>
                  </a:outerShdw>
                </a:effectLst>
              </a:rPr>
              <a:t>a</a:t>
            </a:r>
            <a:endParaRPr lang="es-ES" b="1" dirty="0">
              <a:effectLst>
                <a:outerShdw blurRad="38100" dist="38100" dir="2700000" algn="tl">
                  <a:srgbClr val="000000">
                    <a:alpha val="43137"/>
                  </a:srgbClr>
                </a:outerShdw>
              </a:effectLst>
            </a:endParaRPr>
          </a:p>
        </p:txBody>
      </p:sp>
      <p:cxnSp>
        <p:nvCxnSpPr>
          <p:cNvPr id="139" name="138 Conector recto"/>
          <p:cNvCxnSpPr/>
          <p:nvPr/>
        </p:nvCxnSpPr>
        <p:spPr>
          <a:xfrm rot="10800000">
            <a:off x="2571736" y="4071942"/>
            <a:ext cx="214314" cy="2312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70" name="169 Grupo"/>
          <p:cNvGrpSpPr/>
          <p:nvPr/>
        </p:nvGrpSpPr>
        <p:grpSpPr>
          <a:xfrm>
            <a:off x="7072330" y="3214686"/>
            <a:ext cx="357190" cy="1143008"/>
            <a:chOff x="7072330" y="3214686"/>
            <a:chExt cx="357190" cy="1143008"/>
          </a:xfrm>
        </p:grpSpPr>
        <p:grpSp>
          <p:nvGrpSpPr>
            <p:cNvPr id="114" name="1 Grupo"/>
            <p:cNvGrpSpPr/>
            <p:nvPr/>
          </p:nvGrpSpPr>
          <p:grpSpPr>
            <a:xfrm rot="21600000">
              <a:off x="7072330" y="3214686"/>
              <a:ext cx="199156" cy="1143008"/>
              <a:chOff x="2857488" y="1428734"/>
              <a:chExt cx="357190" cy="3429023"/>
            </a:xfrm>
            <a:solidFill>
              <a:schemeClr val="accent6">
                <a:lumMod val="75000"/>
              </a:schemeClr>
            </a:solidFill>
          </p:grpSpPr>
          <p:grpSp>
            <p:nvGrpSpPr>
              <p:cNvPr id="115" name="4 Grupo"/>
              <p:cNvGrpSpPr/>
              <p:nvPr/>
            </p:nvGrpSpPr>
            <p:grpSpPr>
              <a:xfrm>
                <a:off x="2857488" y="1428734"/>
                <a:ext cx="357190" cy="3429023"/>
                <a:chOff x="1071538" y="4286256"/>
                <a:chExt cx="142876" cy="2143140"/>
              </a:xfrm>
              <a:grpFill/>
            </p:grpSpPr>
            <p:sp>
              <p:nvSpPr>
                <p:cNvPr id="117"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18"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116" name="Oval 6"/>
              <p:cNvSpPr>
                <a:spLocks noChangeArrowheads="1"/>
              </p:cNvSpPr>
              <p:nvPr/>
            </p:nvSpPr>
            <p:spPr bwMode="auto">
              <a:xfrm flipH="1">
                <a:off x="2857488" y="2786058"/>
                <a:ext cx="285752" cy="35719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cxnSp>
          <p:nvCxnSpPr>
            <p:cNvPr id="140" name="139 Conector recto"/>
            <p:cNvCxnSpPr/>
            <p:nvPr/>
          </p:nvCxnSpPr>
          <p:spPr>
            <a:xfrm>
              <a:off x="7215206" y="4143380"/>
              <a:ext cx="214314"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43" name="142 Conector recto"/>
          <p:cNvCxnSpPr/>
          <p:nvPr/>
        </p:nvCxnSpPr>
        <p:spPr>
          <a:xfrm rot="10800000">
            <a:off x="5715008" y="3929066"/>
            <a:ext cx="214314" cy="2312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4" name="143 Conector recto"/>
          <p:cNvCxnSpPr/>
          <p:nvPr/>
        </p:nvCxnSpPr>
        <p:spPr>
          <a:xfrm rot="10800000">
            <a:off x="5715008" y="4143380"/>
            <a:ext cx="214314" cy="2312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45" name="144 CuadroTexto"/>
          <p:cNvSpPr txBox="1"/>
          <p:nvPr/>
        </p:nvSpPr>
        <p:spPr>
          <a:xfrm>
            <a:off x="3428992" y="3357562"/>
            <a:ext cx="1857388" cy="523220"/>
          </a:xfrm>
          <a:prstGeom prst="rect">
            <a:avLst/>
          </a:prstGeom>
          <a:noFill/>
        </p:spPr>
        <p:txBody>
          <a:bodyPr wrap="square" rtlCol="0">
            <a:spAutoFit/>
          </a:bodyPr>
          <a:lstStyle/>
          <a:p>
            <a:pPr algn="ctr"/>
            <a:r>
              <a:rPr lang="es-ES" sz="2800" b="1" dirty="0" smtClean="0"/>
              <a:t>Gametos</a:t>
            </a:r>
            <a:endParaRPr lang="es-ES" sz="2800" b="1" dirty="0"/>
          </a:p>
        </p:txBody>
      </p:sp>
      <p:sp>
        <p:nvSpPr>
          <p:cNvPr id="146" name="145 CuadroTexto"/>
          <p:cNvSpPr txBox="1"/>
          <p:nvPr/>
        </p:nvSpPr>
        <p:spPr>
          <a:xfrm>
            <a:off x="1214414" y="5143512"/>
            <a:ext cx="928694" cy="646331"/>
          </a:xfrm>
          <a:prstGeom prst="rect">
            <a:avLst/>
          </a:prstGeom>
          <a:noFill/>
        </p:spPr>
        <p:txBody>
          <a:bodyPr wrap="square" rtlCol="0">
            <a:spAutoFit/>
          </a:bodyPr>
          <a:lstStyle/>
          <a:p>
            <a:pPr algn="ctr"/>
            <a:r>
              <a:rPr lang="es-ES" sz="3600" b="1" dirty="0" smtClean="0">
                <a:effectLst>
                  <a:outerShdw blurRad="38100" dist="38100" dir="2700000" algn="tl">
                    <a:srgbClr val="000000">
                      <a:alpha val="43137"/>
                    </a:srgbClr>
                  </a:outerShdw>
                </a:effectLst>
              </a:rPr>
              <a:t>F1</a:t>
            </a:r>
            <a:endParaRPr lang="es-ES" sz="3600" b="1" dirty="0">
              <a:effectLst>
                <a:outerShdw blurRad="38100" dist="38100" dir="2700000" algn="tl">
                  <a:srgbClr val="000000">
                    <a:alpha val="43137"/>
                  </a:srgbClr>
                </a:outerShdw>
              </a:effectLst>
            </a:endParaRPr>
          </a:p>
        </p:txBody>
      </p:sp>
      <p:grpSp>
        <p:nvGrpSpPr>
          <p:cNvPr id="147" name="1 Grupo"/>
          <p:cNvGrpSpPr/>
          <p:nvPr/>
        </p:nvGrpSpPr>
        <p:grpSpPr>
          <a:xfrm rot="21600000">
            <a:off x="3286116" y="4572008"/>
            <a:ext cx="428628" cy="1714512"/>
            <a:chOff x="2857488" y="1428734"/>
            <a:chExt cx="357190" cy="3429023"/>
          </a:xfrm>
        </p:grpSpPr>
        <p:grpSp>
          <p:nvGrpSpPr>
            <p:cNvPr id="148" name="4 Grupo"/>
            <p:cNvGrpSpPr/>
            <p:nvPr/>
          </p:nvGrpSpPr>
          <p:grpSpPr>
            <a:xfrm>
              <a:off x="2857488" y="1428734"/>
              <a:ext cx="357190" cy="3429023"/>
              <a:chOff x="1071538" y="4286256"/>
              <a:chExt cx="142876" cy="2143140"/>
            </a:xfrm>
            <a:solidFill>
              <a:schemeClr val="accent3">
                <a:lumMod val="50000"/>
              </a:schemeClr>
            </a:solidFill>
          </p:grpSpPr>
          <p:sp>
            <p:nvSpPr>
              <p:cNvPr id="150"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51"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149" name="Oval 6"/>
            <p:cNvSpPr>
              <a:spLocks noChangeArrowheads="1"/>
            </p:cNvSpPr>
            <p:nvPr/>
          </p:nvSpPr>
          <p:spPr bwMode="auto">
            <a:xfrm flipH="1">
              <a:off x="2857488" y="2786058"/>
              <a:ext cx="285752" cy="357190"/>
            </a:xfrm>
            <a:prstGeom prst="ellipse">
              <a:avLst/>
            </a:prstGeom>
            <a:solidFill>
              <a:schemeClr val="accent3">
                <a:lumMod val="50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nvGrpSpPr>
          <p:cNvPr id="153" name="1 Grupo"/>
          <p:cNvGrpSpPr/>
          <p:nvPr/>
        </p:nvGrpSpPr>
        <p:grpSpPr>
          <a:xfrm rot="21600000">
            <a:off x="4214810" y="4572008"/>
            <a:ext cx="428628" cy="1714512"/>
            <a:chOff x="2857488" y="1428734"/>
            <a:chExt cx="357190" cy="3429023"/>
          </a:xfrm>
          <a:solidFill>
            <a:schemeClr val="accent6">
              <a:lumMod val="75000"/>
            </a:schemeClr>
          </a:solidFill>
        </p:grpSpPr>
        <p:grpSp>
          <p:nvGrpSpPr>
            <p:cNvPr id="154" name="4 Grupo"/>
            <p:cNvGrpSpPr/>
            <p:nvPr/>
          </p:nvGrpSpPr>
          <p:grpSpPr>
            <a:xfrm>
              <a:off x="2857488" y="1428734"/>
              <a:ext cx="357190" cy="3429023"/>
              <a:chOff x="1071538" y="4286256"/>
              <a:chExt cx="142876" cy="2143140"/>
            </a:xfrm>
            <a:grpFill/>
          </p:grpSpPr>
          <p:sp>
            <p:nvSpPr>
              <p:cNvPr id="156"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57"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155" name="Oval 6"/>
            <p:cNvSpPr>
              <a:spLocks noChangeArrowheads="1"/>
            </p:cNvSpPr>
            <p:nvPr/>
          </p:nvSpPr>
          <p:spPr bwMode="auto">
            <a:xfrm flipH="1">
              <a:off x="2857488" y="2786058"/>
              <a:ext cx="285752" cy="35719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158" name="157 CuadroTexto"/>
          <p:cNvSpPr txBox="1"/>
          <p:nvPr/>
        </p:nvSpPr>
        <p:spPr>
          <a:xfrm>
            <a:off x="2643174" y="5429264"/>
            <a:ext cx="571472" cy="830997"/>
          </a:xfrm>
          <a:prstGeom prst="rect">
            <a:avLst/>
          </a:prstGeom>
          <a:noFill/>
        </p:spPr>
        <p:txBody>
          <a:bodyPr wrap="square" rtlCol="0">
            <a:spAutoFit/>
          </a:bodyPr>
          <a:lstStyle/>
          <a:p>
            <a:pPr algn="ctr"/>
            <a:r>
              <a:rPr lang="es-ES" sz="2400" b="1" dirty="0" smtClean="0">
                <a:effectLst>
                  <a:outerShdw blurRad="38100" dist="38100" dir="2700000" algn="tl">
                    <a:srgbClr val="000000">
                      <a:alpha val="43137"/>
                    </a:srgbClr>
                  </a:outerShdw>
                </a:effectLst>
              </a:rPr>
              <a:t>B</a:t>
            </a:r>
          </a:p>
          <a:p>
            <a:pPr algn="ctr"/>
            <a:r>
              <a:rPr lang="es-ES" sz="2400" b="1" dirty="0" smtClean="0">
                <a:effectLst>
                  <a:outerShdw blurRad="38100" dist="38100" dir="2700000" algn="tl">
                    <a:srgbClr val="000000">
                      <a:alpha val="43137"/>
                    </a:srgbClr>
                  </a:outerShdw>
                </a:effectLst>
              </a:rPr>
              <a:t>A</a:t>
            </a:r>
            <a:endParaRPr lang="es-ES" sz="2400" b="1" dirty="0">
              <a:effectLst>
                <a:outerShdw blurRad="38100" dist="38100" dir="2700000" algn="tl">
                  <a:srgbClr val="000000">
                    <a:alpha val="43137"/>
                  </a:srgbClr>
                </a:outerShdw>
              </a:effectLst>
            </a:endParaRPr>
          </a:p>
        </p:txBody>
      </p:sp>
      <p:sp>
        <p:nvSpPr>
          <p:cNvPr id="159" name="158 CuadroTexto"/>
          <p:cNvSpPr txBox="1"/>
          <p:nvPr/>
        </p:nvSpPr>
        <p:spPr>
          <a:xfrm>
            <a:off x="4929190" y="5357826"/>
            <a:ext cx="571472" cy="954107"/>
          </a:xfrm>
          <a:prstGeom prst="rect">
            <a:avLst/>
          </a:prstGeom>
          <a:noFill/>
        </p:spPr>
        <p:txBody>
          <a:bodyPr wrap="square" rtlCol="0">
            <a:spAutoFit/>
          </a:bodyPr>
          <a:lstStyle/>
          <a:p>
            <a:pPr algn="ctr"/>
            <a:r>
              <a:rPr lang="es-ES" sz="2800" b="1" dirty="0" smtClean="0">
                <a:effectLst>
                  <a:outerShdw blurRad="38100" dist="38100" dir="2700000" algn="tl">
                    <a:srgbClr val="000000">
                      <a:alpha val="43137"/>
                    </a:srgbClr>
                  </a:outerShdw>
                </a:effectLst>
              </a:rPr>
              <a:t>b</a:t>
            </a:r>
          </a:p>
          <a:p>
            <a:pPr algn="ctr"/>
            <a:r>
              <a:rPr lang="es-ES" sz="2800" b="1" dirty="0" smtClean="0">
                <a:effectLst>
                  <a:outerShdw blurRad="38100" dist="38100" dir="2700000" algn="tl">
                    <a:srgbClr val="000000">
                      <a:alpha val="43137"/>
                    </a:srgbClr>
                  </a:outerShdw>
                </a:effectLst>
              </a:rPr>
              <a:t>a</a:t>
            </a:r>
            <a:endParaRPr lang="es-ES" sz="2800" b="1" dirty="0">
              <a:effectLst>
                <a:outerShdw blurRad="38100" dist="38100" dir="2700000" algn="tl">
                  <a:srgbClr val="000000">
                    <a:alpha val="43137"/>
                  </a:srgbClr>
                </a:outerShdw>
              </a:effectLst>
            </a:endParaRPr>
          </a:p>
        </p:txBody>
      </p:sp>
      <p:cxnSp>
        <p:nvCxnSpPr>
          <p:cNvPr id="160" name="159 Conector recto"/>
          <p:cNvCxnSpPr/>
          <p:nvPr/>
        </p:nvCxnSpPr>
        <p:spPr>
          <a:xfrm flipV="1">
            <a:off x="3000364" y="5715016"/>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160 Conector recto"/>
          <p:cNvCxnSpPr/>
          <p:nvPr/>
        </p:nvCxnSpPr>
        <p:spPr>
          <a:xfrm flipV="1">
            <a:off x="3071802" y="6072206"/>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2" name="161 Conector recto"/>
          <p:cNvCxnSpPr/>
          <p:nvPr/>
        </p:nvCxnSpPr>
        <p:spPr>
          <a:xfrm flipV="1">
            <a:off x="4643438" y="5643578"/>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3" name="162 Conector recto"/>
          <p:cNvCxnSpPr/>
          <p:nvPr/>
        </p:nvCxnSpPr>
        <p:spPr>
          <a:xfrm flipV="1">
            <a:off x="4572000" y="6000768"/>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64" name="163 Elipse"/>
          <p:cNvSpPr/>
          <p:nvPr/>
        </p:nvSpPr>
        <p:spPr>
          <a:xfrm>
            <a:off x="5572132" y="5286388"/>
            <a:ext cx="857256" cy="71438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857488" y="0"/>
            <a:ext cx="2788199" cy="769441"/>
          </a:xfrm>
          <a:prstGeom prst="rect">
            <a:avLst/>
          </a:prstGeom>
        </p:spPr>
        <p:txBody>
          <a:bodyPr wrap="none">
            <a:spAutoFit/>
          </a:bodyPr>
          <a:lstStyle/>
          <a:p>
            <a:r>
              <a:rPr lang="es-ES" sz="4400" b="1" spc="50" dirty="0" err="1" smtClean="0">
                <a:ln w="11430"/>
                <a:solidFill>
                  <a:srgbClr val="C00000"/>
                </a:solidFill>
                <a:effectLst>
                  <a:outerShdw blurRad="38100" dist="38100" dir="2700000" algn="tl">
                    <a:srgbClr val="000000">
                      <a:alpha val="43137"/>
                    </a:srgbClr>
                  </a:outerShdw>
                </a:effectLst>
                <a:cs typeface="Arial" charset="0"/>
              </a:rPr>
              <a:t>Retrocruce</a:t>
            </a:r>
            <a:endParaRPr lang="es-ES" sz="4400" dirty="0"/>
          </a:p>
        </p:txBody>
      </p:sp>
      <p:grpSp>
        <p:nvGrpSpPr>
          <p:cNvPr id="3" name="2 Grupo"/>
          <p:cNvGrpSpPr/>
          <p:nvPr/>
        </p:nvGrpSpPr>
        <p:grpSpPr>
          <a:xfrm>
            <a:off x="928662" y="857232"/>
            <a:ext cx="1470182" cy="2013535"/>
            <a:chOff x="500034" y="500042"/>
            <a:chExt cx="1470182" cy="2013535"/>
          </a:xfrm>
        </p:grpSpPr>
        <p:grpSp>
          <p:nvGrpSpPr>
            <p:cNvPr id="4" name="22 Grupo"/>
            <p:cNvGrpSpPr/>
            <p:nvPr/>
          </p:nvGrpSpPr>
          <p:grpSpPr>
            <a:xfrm>
              <a:off x="1571605" y="500040"/>
              <a:ext cx="398610" cy="1965040"/>
              <a:chOff x="2665612" y="574023"/>
              <a:chExt cx="398610" cy="1965040"/>
            </a:xfrm>
          </p:grpSpPr>
          <p:grpSp>
            <p:nvGrpSpPr>
              <p:cNvPr id="9" name="1 Grupo"/>
              <p:cNvGrpSpPr/>
              <p:nvPr/>
            </p:nvGrpSpPr>
            <p:grpSpPr>
              <a:xfrm rot="-540000">
                <a:off x="2722190" y="588597"/>
                <a:ext cx="342032" cy="1950466"/>
                <a:chOff x="2857488" y="1428734"/>
                <a:chExt cx="357190" cy="3429023"/>
              </a:xfrm>
            </p:grpSpPr>
            <p:grpSp>
              <p:nvGrpSpPr>
                <p:cNvPr id="15" name="4 Grupo"/>
                <p:cNvGrpSpPr/>
                <p:nvPr/>
              </p:nvGrpSpPr>
              <p:grpSpPr>
                <a:xfrm>
                  <a:off x="2857488" y="1428734"/>
                  <a:ext cx="357190" cy="3429023"/>
                  <a:chOff x="1071538" y="4286256"/>
                  <a:chExt cx="142876" cy="2143140"/>
                </a:xfrm>
                <a:solidFill>
                  <a:schemeClr val="accent3">
                    <a:lumMod val="50000"/>
                  </a:schemeClr>
                </a:solidFill>
              </p:grpSpPr>
              <p:sp>
                <p:nvSpPr>
                  <p:cNvPr id="17"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8"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16" name="Oval 6"/>
                <p:cNvSpPr>
                  <a:spLocks noChangeArrowheads="1"/>
                </p:cNvSpPr>
                <p:nvPr/>
              </p:nvSpPr>
              <p:spPr bwMode="auto">
                <a:xfrm flipH="1">
                  <a:off x="2857488" y="2786058"/>
                  <a:ext cx="285752" cy="357190"/>
                </a:xfrm>
                <a:prstGeom prst="ellipse">
                  <a:avLst/>
                </a:prstGeom>
                <a:solidFill>
                  <a:schemeClr val="accent3">
                    <a:lumMod val="50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nvGrpSpPr>
              <p:cNvPr id="10" name="11 Grupo"/>
              <p:cNvGrpSpPr/>
              <p:nvPr/>
            </p:nvGrpSpPr>
            <p:grpSpPr>
              <a:xfrm rot="1140000">
                <a:off x="2665612" y="574023"/>
                <a:ext cx="342032" cy="1950466"/>
                <a:chOff x="2857488" y="1428734"/>
                <a:chExt cx="357190" cy="3429023"/>
              </a:xfrm>
            </p:grpSpPr>
            <p:grpSp>
              <p:nvGrpSpPr>
                <p:cNvPr id="11" name="25 Grupo"/>
                <p:cNvGrpSpPr/>
                <p:nvPr/>
              </p:nvGrpSpPr>
              <p:grpSpPr>
                <a:xfrm>
                  <a:off x="2857488" y="1428734"/>
                  <a:ext cx="357190" cy="3429023"/>
                  <a:chOff x="1071538" y="4286256"/>
                  <a:chExt cx="142876" cy="2143140"/>
                </a:xfrm>
                <a:solidFill>
                  <a:schemeClr val="accent3">
                    <a:lumMod val="50000"/>
                  </a:schemeClr>
                </a:solidFill>
              </p:grpSpPr>
              <p:sp>
                <p:nvSpPr>
                  <p:cNvPr id="13"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4"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12" name="Oval 6"/>
                <p:cNvSpPr>
                  <a:spLocks noChangeArrowheads="1"/>
                </p:cNvSpPr>
                <p:nvPr/>
              </p:nvSpPr>
              <p:spPr bwMode="auto">
                <a:xfrm flipH="1">
                  <a:off x="2857488" y="2786058"/>
                  <a:ext cx="285752" cy="357190"/>
                </a:xfrm>
                <a:prstGeom prst="ellipse">
                  <a:avLst/>
                </a:prstGeom>
                <a:solidFill>
                  <a:schemeClr val="accent3">
                    <a:lumMod val="50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sp>
          <p:nvSpPr>
            <p:cNvPr id="5" name="4 CuadroTexto"/>
            <p:cNvSpPr txBox="1"/>
            <p:nvPr/>
          </p:nvSpPr>
          <p:spPr>
            <a:xfrm>
              <a:off x="642910" y="1428736"/>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B</a:t>
              </a:r>
              <a:endParaRPr lang="es-ES" sz="3200" b="1" dirty="0">
                <a:effectLst>
                  <a:outerShdw blurRad="38100" dist="38100" dir="2700000" algn="tl">
                    <a:srgbClr val="000000">
                      <a:alpha val="43137"/>
                    </a:srgbClr>
                  </a:outerShdw>
                </a:effectLst>
              </a:endParaRPr>
            </a:p>
          </p:txBody>
        </p:sp>
        <p:sp>
          <p:nvSpPr>
            <p:cNvPr id="6" name="5 CuadroTexto"/>
            <p:cNvSpPr txBox="1"/>
            <p:nvPr/>
          </p:nvSpPr>
          <p:spPr>
            <a:xfrm>
              <a:off x="500034" y="1928802"/>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A</a:t>
              </a:r>
              <a:endParaRPr lang="es-ES" sz="3200" b="1" dirty="0">
                <a:effectLst>
                  <a:outerShdw blurRad="38100" dist="38100" dir="2700000" algn="tl">
                    <a:srgbClr val="000000">
                      <a:alpha val="43137"/>
                    </a:srgbClr>
                  </a:outerShdw>
                </a:effectLst>
              </a:endParaRPr>
            </a:p>
          </p:txBody>
        </p:sp>
        <p:cxnSp>
          <p:nvCxnSpPr>
            <p:cNvPr id="7" name="6 Conector recto"/>
            <p:cNvCxnSpPr/>
            <p:nvPr/>
          </p:nvCxnSpPr>
          <p:spPr>
            <a:xfrm flipV="1">
              <a:off x="1214414" y="1643050"/>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7 Conector recto"/>
            <p:cNvCxnSpPr/>
            <p:nvPr/>
          </p:nvCxnSpPr>
          <p:spPr>
            <a:xfrm flipV="1">
              <a:off x="1071538" y="2000240"/>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9" name="18 Grupo"/>
          <p:cNvGrpSpPr/>
          <p:nvPr/>
        </p:nvGrpSpPr>
        <p:grpSpPr>
          <a:xfrm>
            <a:off x="2643174" y="857232"/>
            <a:ext cx="1285852" cy="1965041"/>
            <a:chOff x="2500298" y="500042"/>
            <a:chExt cx="1285852" cy="1965041"/>
          </a:xfrm>
        </p:grpSpPr>
        <p:grpSp>
          <p:nvGrpSpPr>
            <p:cNvPr id="20" name="165 Grupo"/>
            <p:cNvGrpSpPr/>
            <p:nvPr/>
          </p:nvGrpSpPr>
          <p:grpSpPr>
            <a:xfrm>
              <a:off x="2500299" y="500040"/>
              <a:ext cx="1285851" cy="1965040"/>
              <a:chOff x="2500299" y="500040"/>
              <a:chExt cx="1285851" cy="1965040"/>
            </a:xfrm>
          </p:grpSpPr>
          <p:grpSp>
            <p:nvGrpSpPr>
              <p:cNvPr id="23" name="21 Grupo"/>
              <p:cNvGrpSpPr/>
              <p:nvPr/>
            </p:nvGrpSpPr>
            <p:grpSpPr>
              <a:xfrm>
                <a:off x="2500299" y="500040"/>
                <a:ext cx="398610" cy="1965040"/>
                <a:chOff x="2665612" y="574023"/>
                <a:chExt cx="398610" cy="1965040"/>
              </a:xfrm>
              <a:solidFill>
                <a:schemeClr val="accent6">
                  <a:lumMod val="75000"/>
                </a:schemeClr>
              </a:solidFill>
            </p:grpSpPr>
            <p:grpSp>
              <p:nvGrpSpPr>
                <p:cNvPr id="26" name="1 Grupo"/>
                <p:cNvGrpSpPr/>
                <p:nvPr/>
              </p:nvGrpSpPr>
              <p:grpSpPr>
                <a:xfrm rot="-540000">
                  <a:off x="2722190" y="588597"/>
                  <a:ext cx="342032" cy="1950466"/>
                  <a:chOff x="2857488" y="1428734"/>
                  <a:chExt cx="357190" cy="3429023"/>
                </a:xfrm>
                <a:grpFill/>
              </p:grpSpPr>
              <p:grpSp>
                <p:nvGrpSpPr>
                  <p:cNvPr id="32" name="4 Grupo"/>
                  <p:cNvGrpSpPr/>
                  <p:nvPr/>
                </p:nvGrpSpPr>
                <p:grpSpPr>
                  <a:xfrm>
                    <a:off x="2857488" y="1428734"/>
                    <a:ext cx="357190" cy="3429023"/>
                    <a:chOff x="1071538" y="4286256"/>
                    <a:chExt cx="142876" cy="2143140"/>
                  </a:xfrm>
                  <a:grpFill/>
                </p:grpSpPr>
                <p:sp>
                  <p:nvSpPr>
                    <p:cNvPr id="34"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35"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33" name="Oval 6"/>
                  <p:cNvSpPr>
                    <a:spLocks noChangeArrowheads="1"/>
                  </p:cNvSpPr>
                  <p:nvPr/>
                </p:nvSpPr>
                <p:spPr bwMode="auto">
                  <a:xfrm flipH="1">
                    <a:off x="2857488" y="2786058"/>
                    <a:ext cx="285752" cy="35719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nvGrpSpPr>
                <p:cNvPr id="27" name="11 Grupo"/>
                <p:cNvGrpSpPr/>
                <p:nvPr/>
              </p:nvGrpSpPr>
              <p:grpSpPr>
                <a:xfrm rot="1140000">
                  <a:off x="2665612" y="574023"/>
                  <a:ext cx="342032" cy="1950466"/>
                  <a:chOff x="2857488" y="1428734"/>
                  <a:chExt cx="357190" cy="3429023"/>
                </a:xfrm>
                <a:grpFill/>
              </p:grpSpPr>
              <p:grpSp>
                <p:nvGrpSpPr>
                  <p:cNvPr id="28" name="4 Grupo"/>
                  <p:cNvGrpSpPr/>
                  <p:nvPr/>
                </p:nvGrpSpPr>
                <p:grpSpPr>
                  <a:xfrm>
                    <a:off x="2857488" y="1428734"/>
                    <a:ext cx="357190" cy="3429023"/>
                    <a:chOff x="1071538" y="4286256"/>
                    <a:chExt cx="142876" cy="2143140"/>
                  </a:xfrm>
                  <a:grpFill/>
                </p:grpSpPr>
                <p:sp>
                  <p:nvSpPr>
                    <p:cNvPr id="30"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31"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29" name="Oval 6"/>
                  <p:cNvSpPr>
                    <a:spLocks noChangeArrowheads="1"/>
                  </p:cNvSpPr>
                  <p:nvPr/>
                </p:nvSpPr>
                <p:spPr bwMode="auto">
                  <a:xfrm flipH="1">
                    <a:off x="2857488" y="2786058"/>
                    <a:ext cx="285752" cy="35719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sp>
            <p:nvSpPr>
              <p:cNvPr id="24" name="23 CuadroTexto"/>
              <p:cNvSpPr txBox="1"/>
              <p:nvPr/>
            </p:nvSpPr>
            <p:spPr>
              <a:xfrm>
                <a:off x="3143240" y="1285860"/>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b</a:t>
                </a:r>
                <a:endParaRPr lang="es-ES" sz="3200" b="1" dirty="0">
                  <a:effectLst>
                    <a:outerShdw blurRad="38100" dist="38100" dir="2700000" algn="tl">
                      <a:srgbClr val="000000">
                        <a:alpha val="43137"/>
                      </a:srgbClr>
                    </a:outerShdw>
                  </a:effectLst>
                </a:endParaRPr>
              </a:p>
            </p:txBody>
          </p:sp>
          <p:sp>
            <p:nvSpPr>
              <p:cNvPr id="25" name="24 CuadroTexto"/>
              <p:cNvSpPr txBox="1"/>
              <p:nvPr/>
            </p:nvSpPr>
            <p:spPr>
              <a:xfrm>
                <a:off x="3214678" y="1714488"/>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a</a:t>
                </a:r>
                <a:endParaRPr lang="es-ES" sz="3200" b="1" dirty="0">
                  <a:effectLst>
                    <a:outerShdw blurRad="38100" dist="38100" dir="2700000" algn="tl">
                      <a:srgbClr val="000000">
                        <a:alpha val="43137"/>
                      </a:srgbClr>
                    </a:outerShdw>
                  </a:effectLst>
                </a:endParaRPr>
              </a:p>
            </p:txBody>
          </p:sp>
        </p:grpSp>
        <p:cxnSp>
          <p:nvCxnSpPr>
            <p:cNvPr id="21" name="20 Conector recto"/>
            <p:cNvCxnSpPr/>
            <p:nvPr/>
          </p:nvCxnSpPr>
          <p:spPr>
            <a:xfrm flipV="1">
              <a:off x="2786050" y="1643050"/>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21 Conector recto"/>
            <p:cNvCxnSpPr/>
            <p:nvPr/>
          </p:nvCxnSpPr>
          <p:spPr>
            <a:xfrm flipV="1">
              <a:off x="2857488" y="2071678"/>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6" name="35 Grupo"/>
          <p:cNvGrpSpPr/>
          <p:nvPr/>
        </p:nvGrpSpPr>
        <p:grpSpPr>
          <a:xfrm>
            <a:off x="6858016" y="785794"/>
            <a:ext cx="1285852" cy="1965041"/>
            <a:chOff x="2500298" y="500042"/>
            <a:chExt cx="1285852" cy="1965041"/>
          </a:xfrm>
        </p:grpSpPr>
        <p:grpSp>
          <p:nvGrpSpPr>
            <p:cNvPr id="37" name="165 Grupo"/>
            <p:cNvGrpSpPr/>
            <p:nvPr/>
          </p:nvGrpSpPr>
          <p:grpSpPr>
            <a:xfrm>
              <a:off x="2500299" y="500040"/>
              <a:ext cx="1285851" cy="1965040"/>
              <a:chOff x="2500299" y="500040"/>
              <a:chExt cx="1285851" cy="1965040"/>
            </a:xfrm>
          </p:grpSpPr>
          <p:grpSp>
            <p:nvGrpSpPr>
              <p:cNvPr id="40" name="21 Grupo"/>
              <p:cNvGrpSpPr/>
              <p:nvPr/>
            </p:nvGrpSpPr>
            <p:grpSpPr>
              <a:xfrm>
                <a:off x="2500299" y="500040"/>
                <a:ext cx="398610" cy="1965040"/>
                <a:chOff x="2665612" y="574023"/>
                <a:chExt cx="398610" cy="1965040"/>
              </a:xfrm>
              <a:solidFill>
                <a:schemeClr val="accent6">
                  <a:lumMod val="75000"/>
                </a:schemeClr>
              </a:solidFill>
            </p:grpSpPr>
            <p:grpSp>
              <p:nvGrpSpPr>
                <p:cNvPr id="43" name="1 Grupo"/>
                <p:cNvGrpSpPr/>
                <p:nvPr/>
              </p:nvGrpSpPr>
              <p:grpSpPr>
                <a:xfrm rot="-540000">
                  <a:off x="2722190" y="588597"/>
                  <a:ext cx="342032" cy="1950466"/>
                  <a:chOff x="2857488" y="1428734"/>
                  <a:chExt cx="357190" cy="3429023"/>
                </a:xfrm>
                <a:grpFill/>
              </p:grpSpPr>
              <p:grpSp>
                <p:nvGrpSpPr>
                  <p:cNvPr id="49" name="4 Grupo"/>
                  <p:cNvGrpSpPr/>
                  <p:nvPr/>
                </p:nvGrpSpPr>
                <p:grpSpPr>
                  <a:xfrm>
                    <a:off x="2857488" y="1428734"/>
                    <a:ext cx="357190" cy="3429023"/>
                    <a:chOff x="1071538" y="4286256"/>
                    <a:chExt cx="142876" cy="2143140"/>
                  </a:xfrm>
                  <a:grpFill/>
                </p:grpSpPr>
                <p:sp>
                  <p:nvSpPr>
                    <p:cNvPr id="51"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52"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50" name="Oval 6"/>
                  <p:cNvSpPr>
                    <a:spLocks noChangeArrowheads="1"/>
                  </p:cNvSpPr>
                  <p:nvPr/>
                </p:nvSpPr>
                <p:spPr bwMode="auto">
                  <a:xfrm flipH="1">
                    <a:off x="2857488" y="2786058"/>
                    <a:ext cx="285752" cy="35719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nvGrpSpPr>
                <p:cNvPr id="44" name="11 Grupo"/>
                <p:cNvGrpSpPr/>
                <p:nvPr/>
              </p:nvGrpSpPr>
              <p:grpSpPr>
                <a:xfrm rot="1140000">
                  <a:off x="2665612" y="574023"/>
                  <a:ext cx="342032" cy="1950466"/>
                  <a:chOff x="2857488" y="1428734"/>
                  <a:chExt cx="357190" cy="3429023"/>
                </a:xfrm>
                <a:grpFill/>
              </p:grpSpPr>
              <p:grpSp>
                <p:nvGrpSpPr>
                  <p:cNvPr id="45" name="4 Grupo"/>
                  <p:cNvGrpSpPr/>
                  <p:nvPr/>
                </p:nvGrpSpPr>
                <p:grpSpPr>
                  <a:xfrm>
                    <a:off x="2857488" y="1428734"/>
                    <a:ext cx="357190" cy="3429023"/>
                    <a:chOff x="1071538" y="4286256"/>
                    <a:chExt cx="142876" cy="2143140"/>
                  </a:xfrm>
                  <a:grpFill/>
                </p:grpSpPr>
                <p:sp>
                  <p:nvSpPr>
                    <p:cNvPr id="47"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48"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46" name="Oval 6"/>
                  <p:cNvSpPr>
                    <a:spLocks noChangeArrowheads="1"/>
                  </p:cNvSpPr>
                  <p:nvPr/>
                </p:nvSpPr>
                <p:spPr bwMode="auto">
                  <a:xfrm flipH="1">
                    <a:off x="2857488" y="2786058"/>
                    <a:ext cx="285752" cy="35719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sp>
            <p:nvSpPr>
              <p:cNvPr id="41" name="40 CuadroTexto"/>
              <p:cNvSpPr txBox="1"/>
              <p:nvPr/>
            </p:nvSpPr>
            <p:spPr>
              <a:xfrm>
                <a:off x="3143240" y="1285860"/>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b</a:t>
                </a:r>
                <a:endParaRPr lang="es-ES" sz="3200" b="1" dirty="0">
                  <a:effectLst>
                    <a:outerShdw blurRad="38100" dist="38100" dir="2700000" algn="tl">
                      <a:srgbClr val="000000">
                        <a:alpha val="43137"/>
                      </a:srgbClr>
                    </a:outerShdw>
                  </a:effectLst>
                </a:endParaRPr>
              </a:p>
            </p:txBody>
          </p:sp>
          <p:sp>
            <p:nvSpPr>
              <p:cNvPr id="42" name="41 CuadroTexto"/>
              <p:cNvSpPr txBox="1"/>
              <p:nvPr/>
            </p:nvSpPr>
            <p:spPr>
              <a:xfrm>
                <a:off x="3214678" y="1714488"/>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a</a:t>
                </a:r>
                <a:endParaRPr lang="es-ES" sz="3200" b="1" dirty="0">
                  <a:effectLst>
                    <a:outerShdw blurRad="38100" dist="38100" dir="2700000" algn="tl">
                      <a:srgbClr val="000000">
                        <a:alpha val="43137"/>
                      </a:srgbClr>
                    </a:outerShdw>
                  </a:effectLst>
                </a:endParaRPr>
              </a:p>
            </p:txBody>
          </p:sp>
        </p:grpSp>
        <p:cxnSp>
          <p:nvCxnSpPr>
            <p:cNvPr id="38" name="37 Conector recto"/>
            <p:cNvCxnSpPr/>
            <p:nvPr/>
          </p:nvCxnSpPr>
          <p:spPr>
            <a:xfrm flipV="1">
              <a:off x="2786050" y="1643050"/>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38 Conector recto"/>
            <p:cNvCxnSpPr/>
            <p:nvPr/>
          </p:nvCxnSpPr>
          <p:spPr>
            <a:xfrm flipV="1">
              <a:off x="2857488" y="2071678"/>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3" name="52 Grupo"/>
          <p:cNvGrpSpPr/>
          <p:nvPr/>
        </p:nvGrpSpPr>
        <p:grpSpPr>
          <a:xfrm>
            <a:off x="5072066" y="785794"/>
            <a:ext cx="1470182" cy="2013535"/>
            <a:chOff x="500034" y="500042"/>
            <a:chExt cx="1470182" cy="2013535"/>
          </a:xfrm>
        </p:grpSpPr>
        <p:grpSp>
          <p:nvGrpSpPr>
            <p:cNvPr id="54" name="22 Grupo"/>
            <p:cNvGrpSpPr/>
            <p:nvPr/>
          </p:nvGrpSpPr>
          <p:grpSpPr>
            <a:xfrm>
              <a:off x="1571605" y="500040"/>
              <a:ext cx="398610" cy="1965040"/>
              <a:chOff x="2665612" y="574023"/>
              <a:chExt cx="398610" cy="1965040"/>
            </a:xfrm>
          </p:grpSpPr>
          <p:grpSp>
            <p:nvGrpSpPr>
              <p:cNvPr id="59" name="1 Grupo"/>
              <p:cNvGrpSpPr/>
              <p:nvPr/>
            </p:nvGrpSpPr>
            <p:grpSpPr>
              <a:xfrm rot="-540000">
                <a:off x="2722190" y="588597"/>
                <a:ext cx="342032" cy="1950466"/>
                <a:chOff x="2857488" y="1428734"/>
                <a:chExt cx="357190" cy="3429023"/>
              </a:xfrm>
            </p:grpSpPr>
            <p:grpSp>
              <p:nvGrpSpPr>
                <p:cNvPr id="65" name="4 Grupo"/>
                <p:cNvGrpSpPr/>
                <p:nvPr/>
              </p:nvGrpSpPr>
              <p:grpSpPr>
                <a:xfrm>
                  <a:off x="2857488" y="1428734"/>
                  <a:ext cx="357190" cy="3429023"/>
                  <a:chOff x="1071538" y="4286256"/>
                  <a:chExt cx="142876" cy="2143140"/>
                </a:xfrm>
                <a:solidFill>
                  <a:schemeClr val="accent3">
                    <a:lumMod val="50000"/>
                  </a:schemeClr>
                </a:solidFill>
              </p:grpSpPr>
              <p:sp>
                <p:nvSpPr>
                  <p:cNvPr id="67"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68"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66" name="Oval 6"/>
                <p:cNvSpPr>
                  <a:spLocks noChangeArrowheads="1"/>
                </p:cNvSpPr>
                <p:nvPr/>
              </p:nvSpPr>
              <p:spPr bwMode="auto">
                <a:xfrm flipH="1">
                  <a:off x="2857488" y="2786058"/>
                  <a:ext cx="285752" cy="357190"/>
                </a:xfrm>
                <a:prstGeom prst="ellipse">
                  <a:avLst/>
                </a:prstGeom>
                <a:solidFill>
                  <a:schemeClr val="accent3">
                    <a:lumMod val="50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nvGrpSpPr>
              <p:cNvPr id="60" name="11 Grupo"/>
              <p:cNvGrpSpPr/>
              <p:nvPr/>
            </p:nvGrpSpPr>
            <p:grpSpPr>
              <a:xfrm rot="1140000">
                <a:off x="2665612" y="574023"/>
                <a:ext cx="342032" cy="1950466"/>
                <a:chOff x="2857488" y="1428734"/>
                <a:chExt cx="357190" cy="3429023"/>
              </a:xfrm>
            </p:grpSpPr>
            <p:grpSp>
              <p:nvGrpSpPr>
                <p:cNvPr id="61" name="25 Grupo"/>
                <p:cNvGrpSpPr/>
                <p:nvPr/>
              </p:nvGrpSpPr>
              <p:grpSpPr>
                <a:xfrm>
                  <a:off x="2857488" y="1428734"/>
                  <a:ext cx="357190" cy="3429023"/>
                  <a:chOff x="1071538" y="4286256"/>
                  <a:chExt cx="142876" cy="2143140"/>
                </a:xfrm>
                <a:solidFill>
                  <a:schemeClr val="accent3">
                    <a:lumMod val="50000"/>
                  </a:schemeClr>
                </a:solidFill>
              </p:grpSpPr>
              <p:sp>
                <p:nvSpPr>
                  <p:cNvPr id="63"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64"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62" name="Oval 6"/>
                <p:cNvSpPr>
                  <a:spLocks noChangeArrowheads="1"/>
                </p:cNvSpPr>
                <p:nvPr/>
              </p:nvSpPr>
              <p:spPr bwMode="auto">
                <a:xfrm flipH="1">
                  <a:off x="2857488" y="2786058"/>
                  <a:ext cx="285752" cy="357190"/>
                </a:xfrm>
                <a:prstGeom prst="ellipse">
                  <a:avLst/>
                </a:prstGeom>
                <a:solidFill>
                  <a:schemeClr val="accent3">
                    <a:lumMod val="50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sp>
          <p:nvSpPr>
            <p:cNvPr id="55" name="54 CuadroTexto"/>
            <p:cNvSpPr txBox="1"/>
            <p:nvPr/>
          </p:nvSpPr>
          <p:spPr>
            <a:xfrm>
              <a:off x="642910" y="1428736"/>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b</a:t>
              </a:r>
              <a:endParaRPr lang="es-ES" sz="3200" b="1" dirty="0">
                <a:effectLst>
                  <a:outerShdw blurRad="38100" dist="38100" dir="2700000" algn="tl">
                    <a:srgbClr val="000000">
                      <a:alpha val="43137"/>
                    </a:srgbClr>
                  </a:outerShdw>
                </a:effectLst>
              </a:endParaRPr>
            </a:p>
          </p:txBody>
        </p:sp>
        <p:sp>
          <p:nvSpPr>
            <p:cNvPr id="56" name="55 CuadroTexto"/>
            <p:cNvSpPr txBox="1"/>
            <p:nvPr/>
          </p:nvSpPr>
          <p:spPr>
            <a:xfrm>
              <a:off x="500034" y="1928802"/>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  a</a:t>
              </a:r>
              <a:endParaRPr lang="es-ES" sz="3200" b="1" dirty="0">
                <a:effectLst>
                  <a:outerShdw blurRad="38100" dist="38100" dir="2700000" algn="tl">
                    <a:srgbClr val="000000">
                      <a:alpha val="43137"/>
                    </a:srgbClr>
                  </a:outerShdw>
                </a:effectLst>
              </a:endParaRPr>
            </a:p>
          </p:txBody>
        </p:sp>
        <p:cxnSp>
          <p:nvCxnSpPr>
            <p:cNvPr id="57" name="56 Conector recto"/>
            <p:cNvCxnSpPr/>
            <p:nvPr/>
          </p:nvCxnSpPr>
          <p:spPr>
            <a:xfrm flipV="1">
              <a:off x="1214414" y="1643050"/>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57 Conector recto"/>
            <p:cNvCxnSpPr/>
            <p:nvPr/>
          </p:nvCxnSpPr>
          <p:spPr>
            <a:xfrm flipV="1">
              <a:off x="1071538" y="2000240"/>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9" name="68 CuadroTexto"/>
          <p:cNvSpPr txBox="1"/>
          <p:nvPr/>
        </p:nvSpPr>
        <p:spPr>
          <a:xfrm>
            <a:off x="3500430" y="3000372"/>
            <a:ext cx="1857388" cy="523220"/>
          </a:xfrm>
          <a:prstGeom prst="rect">
            <a:avLst/>
          </a:prstGeom>
          <a:noFill/>
        </p:spPr>
        <p:txBody>
          <a:bodyPr wrap="square" rtlCol="0">
            <a:spAutoFit/>
          </a:bodyPr>
          <a:lstStyle/>
          <a:p>
            <a:pPr algn="ctr"/>
            <a:r>
              <a:rPr lang="es-ES" sz="2800" b="1" dirty="0" smtClean="0"/>
              <a:t>Gametos</a:t>
            </a:r>
            <a:endParaRPr lang="es-ES" sz="2800" b="1" dirty="0"/>
          </a:p>
        </p:txBody>
      </p:sp>
      <p:sp>
        <p:nvSpPr>
          <p:cNvPr id="70" name="69 Elipse"/>
          <p:cNvSpPr/>
          <p:nvPr/>
        </p:nvSpPr>
        <p:spPr>
          <a:xfrm>
            <a:off x="428596" y="2786058"/>
            <a:ext cx="642942" cy="571504"/>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1" name="70 Explosión 2"/>
          <p:cNvSpPr/>
          <p:nvPr/>
        </p:nvSpPr>
        <p:spPr>
          <a:xfrm>
            <a:off x="7715272" y="2571744"/>
            <a:ext cx="928694" cy="785818"/>
          </a:xfrm>
          <a:prstGeom prst="irregularSeal2">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72" name="71 Grupo"/>
          <p:cNvGrpSpPr/>
          <p:nvPr/>
        </p:nvGrpSpPr>
        <p:grpSpPr>
          <a:xfrm>
            <a:off x="1285852" y="3571876"/>
            <a:ext cx="770660" cy="1146397"/>
            <a:chOff x="1000100" y="3143248"/>
            <a:chExt cx="770660" cy="1146397"/>
          </a:xfrm>
        </p:grpSpPr>
        <p:grpSp>
          <p:nvGrpSpPr>
            <p:cNvPr id="73" name="167 Grupo"/>
            <p:cNvGrpSpPr/>
            <p:nvPr/>
          </p:nvGrpSpPr>
          <p:grpSpPr>
            <a:xfrm>
              <a:off x="1000100" y="3143248"/>
              <a:ext cx="770660" cy="1146397"/>
              <a:chOff x="1000100" y="3143248"/>
              <a:chExt cx="770660" cy="1146397"/>
            </a:xfrm>
          </p:grpSpPr>
          <p:grpSp>
            <p:nvGrpSpPr>
              <p:cNvPr id="75" name="1 Grupo"/>
              <p:cNvGrpSpPr/>
              <p:nvPr/>
            </p:nvGrpSpPr>
            <p:grpSpPr>
              <a:xfrm rot="21600000">
                <a:off x="1571604" y="3143248"/>
                <a:ext cx="199156" cy="1143008"/>
                <a:chOff x="2857488" y="1428734"/>
                <a:chExt cx="357190" cy="3429023"/>
              </a:xfrm>
            </p:grpSpPr>
            <p:grpSp>
              <p:nvGrpSpPr>
                <p:cNvPr id="77" name="4 Grupo"/>
                <p:cNvGrpSpPr/>
                <p:nvPr/>
              </p:nvGrpSpPr>
              <p:grpSpPr>
                <a:xfrm>
                  <a:off x="2857488" y="1428734"/>
                  <a:ext cx="357190" cy="3429023"/>
                  <a:chOff x="1071538" y="4286256"/>
                  <a:chExt cx="142876" cy="2143140"/>
                </a:xfrm>
                <a:solidFill>
                  <a:schemeClr val="accent3">
                    <a:lumMod val="50000"/>
                  </a:schemeClr>
                </a:solidFill>
              </p:grpSpPr>
              <p:sp>
                <p:nvSpPr>
                  <p:cNvPr id="79"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80"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78" name="Oval 6"/>
                <p:cNvSpPr>
                  <a:spLocks noChangeArrowheads="1"/>
                </p:cNvSpPr>
                <p:nvPr/>
              </p:nvSpPr>
              <p:spPr bwMode="auto">
                <a:xfrm flipH="1">
                  <a:off x="2857488" y="2786058"/>
                  <a:ext cx="285752" cy="357190"/>
                </a:xfrm>
                <a:prstGeom prst="ellipse">
                  <a:avLst/>
                </a:prstGeom>
                <a:solidFill>
                  <a:schemeClr val="accent3">
                    <a:lumMod val="50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76" name="75 CuadroTexto"/>
              <p:cNvSpPr txBox="1"/>
              <p:nvPr/>
            </p:nvSpPr>
            <p:spPr>
              <a:xfrm>
                <a:off x="1000100" y="3643314"/>
                <a:ext cx="571472" cy="646331"/>
              </a:xfrm>
              <a:prstGeom prst="rect">
                <a:avLst/>
              </a:prstGeom>
              <a:noFill/>
            </p:spPr>
            <p:txBody>
              <a:bodyPr wrap="square" rtlCol="0">
                <a:spAutoFit/>
              </a:bodyPr>
              <a:lstStyle/>
              <a:p>
                <a:pPr algn="ctr"/>
                <a:r>
                  <a:rPr lang="es-ES" b="1" dirty="0" smtClean="0">
                    <a:effectLst>
                      <a:outerShdw blurRad="38100" dist="38100" dir="2700000" algn="tl">
                        <a:srgbClr val="000000">
                          <a:alpha val="43137"/>
                        </a:srgbClr>
                      </a:outerShdw>
                    </a:effectLst>
                  </a:rPr>
                  <a:t>B</a:t>
                </a:r>
              </a:p>
              <a:p>
                <a:pPr algn="ctr"/>
                <a:r>
                  <a:rPr lang="es-ES" b="1" dirty="0" smtClean="0">
                    <a:effectLst>
                      <a:outerShdw blurRad="38100" dist="38100" dir="2700000" algn="tl">
                        <a:srgbClr val="000000">
                          <a:alpha val="43137"/>
                        </a:srgbClr>
                      </a:outerShdw>
                    </a:effectLst>
                  </a:rPr>
                  <a:t>A</a:t>
                </a:r>
                <a:endParaRPr lang="es-ES" b="1" dirty="0">
                  <a:effectLst>
                    <a:outerShdw blurRad="38100" dist="38100" dir="2700000" algn="tl">
                      <a:srgbClr val="000000">
                        <a:alpha val="43137"/>
                      </a:srgbClr>
                    </a:outerShdw>
                  </a:effectLst>
                </a:endParaRPr>
              </a:p>
            </p:txBody>
          </p:sp>
        </p:grpSp>
        <p:cxnSp>
          <p:nvCxnSpPr>
            <p:cNvPr id="74" name="73 Conector recto"/>
            <p:cNvCxnSpPr/>
            <p:nvPr/>
          </p:nvCxnSpPr>
          <p:spPr>
            <a:xfrm flipV="1">
              <a:off x="1428728" y="4000504"/>
              <a:ext cx="285752" cy="14287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81" name="80 Conector recto"/>
          <p:cNvCxnSpPr/>
          <p:nvPr/>
        </p:nvCxnSpPr>
        <p:spPr>
          <a:xfrm flipV="1">
            <a:off x="1714480" y="4143380"/>
            <a:ext cx="285752" cy="14287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1" name="90 Grupo"/>
          <p:cNvGrpSpPr/>
          <p:nvPr/>
        </p:nvGrpSpPr>
        <p:grpSpPr>
          <a:xfrm>
            <a:off x="2500298" y="3571876"/>
            <a:ext cx="857224" cy="1146397"/>
            <a:chOff x="2500298" y="3571876"/>
            <a:chExt cx="857224" cy="1146397"/>
          </a:xfrm>
        </p:grpSpPr>
        <p:grpSp>
          <p:nvGrpSpPr>
            <p:cNvPr id="82" name="81 Grupo"/>
            <p:cNvGrpSpPr/>
            <p:nvPr/>
          </p:nvGrpSpPr>
          <p:grpSpPr>
            <a:xfrm>
              <a:off x="2500298" y="3571876"/>
              <a:ext cx="357190" cy="1143008"/>
              <a:chOff x="7072330" y="3214686"/>
              <a:chExt cx="357190" cy="1143008"/>
            </a:xfrm>
          </p:grpSpPr>
          <p:grpSp>
            <p:nvGrpSpPr>
              <p:cNvPr id="83" name="1 Grupo"/>
              <p:cNvGrpSpPr/>
              <p:nvPr/>
            </p:nvGrpSpPr>
            <p:grpSpPr>
              <a:xfrm rot="21600000">
                <a:off x="7072330" y="3214686"/>
                <a:ext cx="199156" cy="1143008"/>
                <a:chOff x="2857488" y="1428734"/>
                <a:chExt cx="357190" cy="3429023"/>
              </a:xfrm>
              <a:solidFill>
                <a:schemeClr val="accent6">
                  <a:lumMod val="75000"/>
                </a:schemeClr>
              </a:solidFill>
            </p:grpSpPr>
            <p:grpSp>
              <p:nvGrpSpPr>
                <p:cNvPr id="85" name="84 Grupo"/>
                <p:cNvGrpSpPr/>
                <p:nvPr/>
              </p:nvGrpSpPr>
              <p:grpSpPr>
                <a:xfrm>
                  <a:off x="2857488" y="1428734"/>
                  <a:ext cx="357190" cy="3429023"/>
                  <a:chOff x="1071538" y="4286256"/>
                  <a:chExt cx="142876" cy="2143140"/>
                </a:xfrm>
                <a:grpFill/>
              </p:grpSpPr>
              <p:sp>
                <p:nvSpPr>
                  <p:cNvPr id="87"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88"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86" name="Oval 6"/>
                <p:cNvSpPr>
                  <a:spLocks noChangeArrowheads="1"/>
                </p:cNvSpPr>
                <p:nvPr/>
              </p:nvSpPr>
              <p:spPr bwMode="auto">
                <a:xfrm flipH="1">
                  <a:off x="2857488" y="2786058"/>
                  <a:ext cx="285752" cy="35719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cxnSp>
            <p:nvCxnSpPr>
              <p:cNvPr id="84" name="83 Conector recto"/>
              <p:cNvCxnSpPr/>
              <p:nvPr/>
            </p:nvCxnSpPr>
            <p:spPr>
              <a:xfrm>
                <a:off x="7215206" y="4143380"/>
                <a:ext cx="214314"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9" name="88 CuadroTexto"/>
            <p:cNvSpPr txBox="1"/>
            <p:nvPr/>
          </p:nvSpPr>
          <p:spPr>
            <a:xfrm>
              <a:off x="2786050" y="4071942"/>
              <a:ext cx="571472" cy="646331"/>
            </a:xfrm>
            <a:prstGeom prst="rect">
              <a:avLst/>
            </a:prstGeom>
            <a:noFill/>
          </p:spPr>
          <p:txBody>
            <a:bodyPr wrap="square" rtlCol="0">
              <a:spAutoFit/>
            </a:bodyPr>
            <a:lstStyle/>
            <a:p>
              <a:pPr algn="ctr"/>
              <a:r>
                <a:rPr lang="es-ES" b="1" dirty="0" smtClean="0">
                  <a:effectLst>
                    <a:outerShdw blurRad="38100" dist="38100" dir="2700000" algn="tl">
                      <a:srgbClr val="000000">
                        <a:alpha val="43137"/>
                      </a:srgbClr>
                    </a:outerShdw>
                  </a:effectLst>
                </a:rPr>
                <a:t>b</a:t>
              </a:r>
            </a:p>
            <a:p>
              <a:pPr algn="ctr"/>
              <a:r>
                <a:rPr lang="es-ES" b="1" dirty="0" smtClean="0">
                  <a:effectLst>
                    <a:outerShdw blurRad="38100" dist="38100" dir="2700000" algn="tl">
                      <a:srgbClr val="000000">
                        <a:alpha val="43137"/>
                      </a:srgbClr>
                    </a:outerShdw>
                  </a:effectLst>
                </a:rPr>
                <a:t>a</a:t>
              </a:r>
              <a:endParaRPr lang="es-ES" b="1" dirty="0">
                <a:effectLst>
                  <a:outerShdw blurRad="38100" dist="38100" dir="2700000" algn="tl">
                    <a:srgbClr val="000000">
                      <a:alpha val="43137"/>
                    </a:srgbClr>
                  </a:outerShdw>
                </a:effectLst>
              </a:endParaRPr>
            </a:p>
          </p:txBody>
        </p:sp>
      </p:grpSp>
      <p:cxnSp>
        <p:nvCxnSpPr>
          <p:cNvPr id="90" name="89 Conector recto"/>
          <p:cNvCxnSpPr/>
          <p:nvPr/>
        </p:nvCxnSpPr>
        <p:spPr>
          <a:xfrm rot="10800000">
            <a:off x="2571736" y="4286256"/>
            <a:ext cx="214314" cy="2312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2" name="91 Grupo"/>
          <p:cNvGrpSpPr/>
          <p:nvPr/>
        </p:nvGrpSpPr>
        <p:grpSpPr>
          <a:xfrm>
            <a:off x="7215206" y="3286124"/>
            <a:ext cx="857224" cy="1146397"/>
            <a:chOff x="2500298" y="3571876"/>
            <a:chExt cx="857224" cy="1146397"/>
          </a:xfrm>
        </p:grpSpPr>
        <p:grpSp>
          <p:nvGrpSpPr>
            <p:cNvPr id="93" name="81 Grupo"/>
            <p:cNvGrpSpPr/>
            <p:nvPr/>
          </p:nvGrpSpPr>
          <p:grpSpPr>
            <a:xfrm>
              <a:off x="2500298" y="3571876"/>
              <a:ext cx="357190" cy="1143008"/>
              <a:chOff x="7072330" y="3214686"/>
              <a:chExt cx="357190" cy="1143008"/>
            </a:xfrm>
          </p:grpSpPr>
          <p:grpSp>
            <p:nvGrpSpPr>
              <p:cNvPr id="95" name="1 Grupo"/>
              <p:cNvGrpSpPr/>
              <p:nvPr/>
            </p:nvGrpSpPr>
            <p:grpSpPr>
              <a:xfrm rot="21600000">
                <a:off x="7072330" y="3214686"/>
                <a:ext cx="199156" cy="1143008"/>
                <a:chOff x="2857488" y="1428734"/>
                <a:chExt cx="357190" cy="3429023"/>
              </a:xfrm>
              <a:solidFill>
                <a:schemeClr val="accent6">
                  <a:lumMod val="75000"/>
                </a:schemeClr>
              </a:solidFill>
            </p:grpSpPr>
            <p:grpSp>
              <p:nvGrpSpPr>
                <p:cNvPr id="97" name="84 Grupo"/>
                <p:cNvGrpSpPr/>
                <p:nvPr/>
              </p:nvGrpSpPr>
              <p:grpSpPr>
                <a:xfrm>
                  <a:off x="2857488" y="1428734"/>
                  <a:ext cx="357190" cy="3429023"/>
                  <a:chOff x="1071538" y="4286256"/>
                  <a:chExt cx="142876" cy="2143140"/>
                </a:xfrm>
                <a:grpFill/>
              </p:grpSpPr>
              <p:sp>
                <p:nvSpPr>
                  <p:cNvPr id="99"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00"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98" name="Oval 6"/>
                <p:cNvSpPr>
                  <a:spLocks noChangeArrowheads="1"/>
                </p:cNvSpPr>
                <p:nvPr/>
              </p:nvSpPr>
              <p:spPr bwMode="auto">
                <a:xfrm flipH="1">
                  <a:off x="2857488" y="2786058"/>
                  <a:ext cx="285752" cy="35719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cxnSp>
            <p:nvCxnSpPr>
              <p:cNvPr id="96" name="95 Conector recto"/>
              <p:cNvCxnSpPr/>
              <p:nvPr/>
            </p:nvCxnSpPr>
            <p:spPr>
              <a:xfrm>
                <a:off x="7215206" y="4143380"/>
                <a:ext cx="214314"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4" name="93 CuadroTexto"/>
            <p:cNvSpPr txBox="1"/>
            <p:nvPr/>
          </p:nvSpPr>
          <p:spPr>
            <a:xfrm>
              <a:off x="2786050" y="4071942"/>
              <a:ext cx="571472" cy="646331"/>
            </a:xfrm>
            <a:prstGeom prst="rect">
              <a:avLst/>
            </a:prstGeom>
            <a:noFill/>
          </p:spPr>
          <p:txBody>
            <a:bodyPr wrap="square" rtlCol="0">
              <a:spAutoFit/>
            </a:bodyPr>
            <a:lstStyle/>
            <a:p>
              <a:pPr algn="ctr"/>
              <a:r>
                <a:rPr lang="es-ES" b="1" dirty="0" smtClean="0">
                  <a:effectLst>
                    <a:outerShdw blurRad="38100" dist="38100" dir="2700000" algn="tl">
                      <a:srgbClr val="000000">
                        <a:alpha val="43137"/>
                      </a:srgbClr>
                    </a:outerShdw>
                  </a:effectLst>
                </a:rPr>
                <a:t>b</a:t>
              </a:r>
            </a:p>
            <a:p>
              <a:pPr algn="ctr"/>
              <a:r>
                <a:rPr lang="es-ES" b="1" dirty="0" smtClean="0">
                  <a:effectLst>
                    <a:outerShdw blurRad="38100" dist="38100" dir="2700000" algn="tl">
                      <a:srgbClr val="000000">
                        <a:alpha val="43137"/>
                      </a:srgbClr>
                    </a:outerShdw>
                  </a:effectLst>
                </a:rPr>
                <a:t>a</a:t>
              </a:r>
              <a:endParaRPr lang="es-ES" b="1" dirty="0">
                <a:effectLst>
                  <a:outerShdw blurRad="38100" dist="38100" dir="2700000" algn="tl">
                    <a:srgbClr val="000000">
                      <a:alpha val="43137"/>
                    </a:srgbClr>
                  </a:outerShdw>
                </a:effectLst>
              </a:endParaRPr>
            </a:p>
          </p:txBody>
        </p:sp>
      </p:grpSp>
      <p:cxnSp>
        <p:nvCxnSpPr>
          <p:cNvPr id="101" name="100 Conector recto"/>
          <p:cNvCxnSpPr/>
          <p:nvPr/>
        </p:nvCxnSpPr>
        <p:spPr>
          <a:xfrm rot="10800000">
            <a:off x="7286644" y="4000504"/>
            <a:ext cx="214314" cy="2312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2" name="101 Grupo"/>
          <p:cNvGrpSpPr/>
          <p:nvPr/>
        </p:nvGrpSpPr>
        <p:grpSpPr>
          <a:xfrm>
            <a:off x="6000760" y="3286124"/>
            <a:ext cx="770660" cy="1146397"/>
            <a:chOff x="1000100" y="3143248"/>
            <a:chExt cx="770660" cy="1146397"/>
          </a:xfrm>
        </p:grpSpPr>
        <p:grpSp>
          <p:nvGrpSpPr>
            <p:cNvPr id="103" name="167 Grupo"/>
            <p:cNvGrpSpPr/>
            <p:nvPr/>
          </p:nvGrpSpPr>
          <p:grpSpPr>
            <a:xfrm>
              <a:off x="1000100" y="3143248"/>
              <a:ext cx="770660" cy="1146397"/>
              <a:chOff x="1000100" y="3143248"/>
              <a:chExt cx="770660" cy="1146397"/>
            </a:xfrm>
          </p:grpSpPr>
          <p:grpSp>
            <p:nvGrpSpPr>
              <p:cNvPr id="105" name="1 Grupo"/>
              <p:cNvGrpSpPr/>
              <p:nvPr/>
            </p:nvGrpSpPr>
            <p:grpSpPr>
              <a:xfrm rot="21600000">
                <a:off x="1571604" y="3143248"/>
                <a:ext cx="199156" cy="1143008"/>
                <a:chOff x="2857488" y="1428734"/>
                <a:chExt cx="357190" cy="3429023"/>
              </a:xfrm>
            </p:grpSpPr>
            <p:grpSp>
              <p:nvGrpSpPr>
                <p:cNvPr id="107" name="4 Grupo"/>
                <p:cNvGrpSpPr/>
                <p:nvPr/>
              </p:nvGrpSpPr>
              <p:grpSpPr>
                <a:xfrm>
                  <a:off x="2857488" y="1428734"/>
                  <a:ext cx="357190" cy="3429023"/>
                  <a:chOff x="1071538" y="4286256"/>
                  <a:chExt cx="142876" cy="2143140"/>
                </a:xfrm>
                <a:solidFill>
                  <a:schemeClr val="accent3">
                    <a:lumMod val="50000"/>
                  </a:schemeClr>
                </a:solidFill>
              </p:grpSpPr>
              <p:sp>
                <p:nvSpPr>
                  <p:cNvPr id="109"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10"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108" name="Oval 6"/>
                <p:cNvSpPr>
                  <a:spLocks noChangeArrowheads="1"/>
                </p:cNvSpPr>
                <p:nvPr/>
              </p:nvSpPr>
              <p:spPr bwMode="auto">
                <a:xfrm flipH="1">
                  <a:off x="2857488" y="2786058"/>
                  <a:ext cx="285752" cy="357190"/>
                </a:xfrm>
                <a:prstGeom prst="ellipse">
                  <a:avLst/>
                </a:prstGeom>
                <a:solidFill>
                  <a:schemeClr val="accent3">
                    <a:lumMod val="50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106" name="105 CuadroTexto"/>
              <p:cNvSpPr txBox="1"/>
              <p:nvPr/>
            </p:nvSpPr>
            <p:spPr>
              <a:xfrm>
                <a:off x="1000100" y="3643314"/>
                <a:ext cx="571472" cy="646331"/>
              </a:xfrm>
              <a:prstGeom prst="rect">
                <a:avLst/>
              </a:prstGeom>
              <a:noFill/>
            </p:spPr>
            <p:txBody>
              <a:bodyPr wrap="square" rtlCol="0">
                <a:spAutoFit/>
              </a:bodyPr>
              <a:lstStyle/>
              <a:p>
                <a:pPr algn="ctr"/>
                <a:r>
                  <a:rPr lang="es-ES" b="1" dirty="0" smtClean="0">
                    <a:effectLst>
                      <a:outerShdw blurRad="38100" dist="38100" dir="2700000" algn="tl">
                        <a:srgbClr val="000000">
                          <a:alpha val="43137"/>
                        </a:srgbClr>
                      </a:outerShdw>
                    </a:effectLst>
                  </a:rPr>
                  <a:t>b</a:t>
                </a:r>
              </a:p>
              <a:p>
                <a:pPr algn="ctr"/>
                <a:r>
                  <a:rPr lang="es-ES" b="1" dirty="0" smtClean="0">
                    <a:effectLst>
                      <a:outerShdw blurRad="38100" dist="38100" dir="2700000" algn="tl">
                        <a:srgbClr val="000000">
                          <a:alpha val="43137"/>
                        </a:srgbClr>
                      </a:outerShdw>
                    </a:effectLst>
                  </a:rPr>
                  <a:t>a</a:t>
                </a:r>
                <a:endParaRPr lang="es-ES" b="1" dirty="0">
                  <a:effectLst>
                    <a:outerShdw blurRad="38100" dist="38100" dir="2700000" algn="tl">
                      <a:srgbClr val="000000">
                        <a:alpha val="43137"/>
                      </a:srgbClr>
                    </a:outerShdw>
                  </a:effectLst>
                </a:endParaRPr>
              </a:p>
            </p:txBody>
          </p:sp>
        </p:grpSp>
        <p:cxnSp>
          <p:nvCxnSpPr>
            <p:cNvPr id="104" name="103 Conector recto"/>
            <p:cNvCxnSpPr/>
            <p:nvPr/>
          </p:nvCxnSpPr>
          <p:spPr>
            <a:xfrm flipV="1">
              <a:off x="1428728" y="4000504"/>
              <a:ext cx="285752" cy="14287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11" name="110 Conector recto"/>
          <p:cNvCxnSpPr/>
          <p:nvPr/>
        </p:nvCxnSpPr>
        <p:spPr>
          <a:xfrm flipV="1">
            <a:off x="6429388" y="4000504"/>
            <a:ext cx="214314" cy="7143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4" name="113 Grupo"/>
          <p:cNvGrpSpPr/>
          <p:nvPr/>
        </p:nvGrpSpPr>
        <p:grpSpPr>
          <a:xfrm>
            <a:off x="2928926" y="5000636"/>
            <a:ext cx="770660" cy="1146397"/>
            <a:chOff x="1000100" y="3143248"/>
            <a:chExt cx="770660" cy="1146397"/>
          </a:xfrm>
        </p:grpSpPr>
        <p:grpSp>
          <p:nvGrpSpPr>
            <p:cNvPr id="115" name="167 Grupo"/>
            <p:cNvGrpSpPr/>
            <p:nvPr/>
          </p:nvGrpSpPr>
          <p:grpSpPr>
            <a:xfrm>
              <a:off x="1000100" y="3143248"/>
              <a:ext cx="770660" cy="1146397"/>
              <a:chOff x="1000100" y="3143248"/>
              <a:chExt cx="770660" cy="1146397"/>
            </a:xfrm>
          </p:grpSpPr>
          <p:grpSp>
            <p:nvGrpSpPr>
              <p:cNvPr id="117" name="1 Grupo"/>
              <p:cNvGrpSpPr/>
              <p:nvPr/>
            </p:nvGrpSpPr>
            <p:grpSpPr>
              <a:xfrm rot="21600000">
                <a:off x="1571604" y="3143248"/>
                <a:ext cx="199156" cy="1143008"/>
                <a:chOff x="2857488" y="1428734"/>
                <a:chExt cx="357190" cy="3429023"/>
              </a:xfrm>
            </p:grpSpPr>
            <p:grpSp>
              <p:nvGrpSpPr>
                <p:cNvPr id="119" name="4 Grupo"/>
                <p:cNvGrpSpPr/>
                <p:nvPr/>
              </p:nvGrpSpPr>
              <p:grpSpPr>
                <a:xfrm>
                  <a:off x="2857488" y="1428734"/>
                  <a:ext cx="357190" cy="3429023"/>
                  <a:chOff x="1071538" y="4286256"/>
                  <a:chExt cx="142876" cy="2143140"/>
                </a:xfrm>
                <a:solidFill>
                  <a:schemeClr val="accent3">
                    <a:lumMod val="50000"/>
                  </a:schemeClr>
                </a:solidFill>
              </p:grpSpPr>
              <p:sp>
                <p:nvSpPr>
                  <p:cNvPr id="121"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22"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120" name="Oval 6"/>
                <p:cNvSpPr>
                  <a:spLocks noChangeArrowheads="1"/>
                </p:cNvSpPr>
                <p:nvPr/>
              </p:nvSpPr>
              <p:spPr bwMode="auto">
                <a:xfrm flipH="1">
                  <a:off x="2857488" y="2786058"/>
                  <a:ext cx="285752" cy="357190"/>
                </a:xfrm>
                <a:prstGeom prst="ellipse">
                  <a:avLst/>
                </a:prstGeom>
                <a:solidFill>
                  <a:schemeClr val="accent3">
                    <a:lumMod val="50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118" name="117 CuadroTexto"/>
              <p:cNvSpPr txBox="1"/>
              <p:nvPr/>
            </p:nvSpPr>
            <p:spPr>
              <a:xfrm>
                <a:off x="1000100" y="3643314"/>
                <a:ext cx="571472" cy="646331"/>
              </a:xfrm>
              <a:prstGeom prst="rect">
                <a:avLst/>
              </a:prstGeom>
              <a:noFill/>
            </p:spPr>
            <p:txBody>
              <a:bodyPr wrap="square" rtlCol="0">
                <a:spAutoFit/>
              </a:bodyPr>
              <a:lstStyle/>
              <a:p>
                <a:pPr algn="ctr"/>
                <a:r>
                  <a:rPr lang="es-ES" b="1" dirty="0" smtClean="0">
                    <a:effectLst>
                      <a:outerShdw blurRad="38100" dist="38100" dir="2700000" algn="tl">
                        <a:srgbClr val="000000">
                          <a:alpha val="43137"/>
                        </a:srgbClr>
                      </a:outerShdw>
                    </a:effectLst>
                  </a:rPr>
                  <a:t>B</a:t>
                </a:r>
              </a:p>
              <a:p>
                <a:pPr algn="ctr"/>
                <a:r>
                  <a:rPr lang="es-ES" b="1" dirty="0" smtClean="0">
                    <a:effectLst>
                      <a:outerShdw blurRad="38100" dist="38100" dir="2700000" algn="tl">
                        <a:srgbClr val="000000">
                          <a:alpha val="43137"/>
                        </a:srgbClr>
                      </a:outerShdw>
                    </a:effectLst>
                  </a:rPr>
                  <a:t>A</a:t>
                </a:r>
                <a:endParaRPr lang="es-ES" b="1" dirty="0">
                  <a:effectLst>
                    <a:outerShdw blurRad="38100" dist="38100" dir="2700000" algn="tl">
                      <a:srgbClr val="000000">
                        <a:alpha val="43137"/>
                      </a:srgbClr>
                    </a:outerShdw>
                  </a:effectLst>
                </a:endParaRPr>
              </a:p>
            </p:txBody>
          </p:sp>
        </p:grpSp>
        <p:cxnSp>
          <p:nvCxnSpPr>
            <p:cNvPr id="116" name="115 Conector recto"/>
            <p:cNvCxnSpPr/>
            <p:nvPr/>
          </p:nvCxnSpPr>
          <p:spPr>
            <a:xfrm flipV="1">
              <a:off x="1428728" y="4000504"/>
              <a:ext cx="285752" cy="14287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23" name="122 Conector recto"/>
          <p:cNvCxnSpPr/>
          <p:nvPr/>
        </p:nvCxnSpPr>
        <p:spPr>
          <a:xfrm flipV="1">
            <a:off x="3357554" y="5643578"/>
            <a:ext cx="285752" cy="14287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4" name="123 Grupo"/>
          <p:cNvGrpSpPr/>
          <p:nvPr/>
        </p:nvGrpSpPr>
        <p:grpSpPr>
          <a:xfrm>
            <a:off x="3929058" y="5000636"/>
            <a:ext cx="857224" cy="1146397"/>
            <a:chOff x="2500298" y="3571876"/>
            <a:chExt cx="857224" cy="1146397"/>
          </a:xfrm>
        </p:grpSpPr>
        <p:grpSp>
          <p:nvGrpSpPr>
            <p:cNvPr id="125" name="81 Grupo"/>
            <p:cNvGrpSpPr/>
            <p:nvPr/>
          </p:nvGrpSpPr>
          <p:grpSpPr>
            <a:xfrm>
              <a:off x="2500298" y="3571876"/>
              <a:ext cx="357190" cy="1143008"/>
              <a:chOff x="7072330" y="3214686"/>
              <a:chExt cx="357190" cy="1143008"/>
            </a:xfrm>
          </p:grpSpPr>
          <p:grpSp>
            <p:nvGrpSpPr>
              <p:cNvPr id="127" name="1 Grupo"/>
              <p:cNvGrpSpPr/>
              <p:nvPr/>
            </p:nvGrpSpPr>
            <p:grpSpPr>
              <a:xfrm rot="21600000">
                <a:off x="7072330" y="3214686"/>
                <a:ext cx="199156" cy="1143008"/>
                <a:chOff x="2857488" y="1428734"/>
                <a:chExt cx="357190" cy="3429023"/>
              </a:xfrm>
              <a:solidFill>
                <a:schemeClr val="accent6">
                  <a:lumMod val="75000"/>
                </a:schemeClr>
              </a:solidFill>
            </p:grpSpPr>
            <p:grpSp>
              <p:nvGrpSpPr>
                <p:cNvPr id="129" name="84 Grupo"/>
                <p:cNvGrpSpPr/>
                <p:nvPr/>
              </p:nvGrpSpPr>
              <p:grpSpPr>
                <a:xfrm>
                  <a:off x="2857488" y="1428734"/>
                  <a:ext cx="357190" cy="3429023"/>
                  <a:chOff x="1071538" y="4286256"/>
                  <a:chExt cx="142876" cy="2143140"/>
                </a:xfrm>
                <a:grpFill/>
              </p:grpSpPr>
              <p:sp>
                <p:nvSpPr>
                  <p:cNvPr id="131"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32"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130" name="Oval 6"/>
                <p:cNvSpPr>
                  <a:spLocks noChangeArrowheads="1"/>
                </p:cNvSpPr>
                <p:nvPr/>
              </p:nvSpPr>
              <p:spPr bwMode="auto">
                <a:xfrm flipH="1">
                  <a:off x="2857488" y="2786058"/>
                  <a:ext cx="285752" cy="35719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cxnSp>
            <p:nvCxnSpPr>
              <p:cNvPr id="128" name="127 Conector recto"/>
              <p:cNvCxnSpPr/>
              <p:nvPr/>
            </p:nvCxnSpPr>
            <p:spPr>
              <a:xfrm>
                <a:off x="7215206" y="4143380"/>
                <a:ext cx="214314"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26" name="125 CuadroTexto"/>
            <p:cNvSpPr txBox="1"/>
            <p:nvPr/>
          </p:nvSpPr>
          <p:spPr>
            <a:xfrm>
              <a:off x="2786050" y="4071942"/>
              <a:ext cx="571472" cy="646331"/>
            </a:xfrm>
            <a:prstGeom prst="rect">
              <a:avLst/>
            </a:prstGeom>
            <a:noFill/>
          </p:spPr>
          <p:txBody>
            <a:bodyPr wrap="square" rtlCol="0">
              <a:spAutoFit/>
            </a:bodyPr>
            <a:lstStyle/>
            <a:p>
              <a:pPr algn="ctr"/>
              <a:r>
                <a:rPr lang="es-ES" b="1" dirty="0" smtClean="0">
                  <a:effectLst>
                    <a:outerShdw blurRad="38100" dist="38100" dir="2700000" algn="tl">
                      <a:srgbClr val="000000">
                        <a:alpha val="43137"/>
                      </a:srgbClr>
                    </a:outerShdw>
                  </a:effectLst>
                </a:rPr>
                <a:t>b</a:t>
              </a:r>
            </a:p>
            <a:p>
              <a:pPr algn="ctr"/>
              <a:r>
                <a:rPr lang="es-ES" b="1" dirty="0" smtClean="0">
                  <a:effectLst>
                    <a:outerShdw blurRad="38100" dist="38100" dir="2700000" algn="tl">
                      <a:srgbClr val="000000">
                        <a:alpha val="43137"/>
                      </a:srgbClr>
                    </a:outerShdw>
                  </a:effectLst>
                </a:rPr>
                <a:t>a</a:t>
              </a:r>
              <a:endParaRPr lang="es-ES" b="1" dirty="0">
                <a:effectLst>
                  <a:outerShdw blurRad="38100" dist="38100" dir="2700000" algn="tl">
                    <a:srgbClr val="000000">
                      <a:alpha val="43137"/>
                    </a:srgbClr>
                  </a:outerShdw>
                </a:effectLst>
              </a:endParaRPr>
            </a:p>
          </p:txBody>
        </p:sp>
      </p:grpSp>
      <p:cxnSp>
        <p:nvCxnSpPr>
          <p:cNvPr id="133" name="132 Conector recto"/>
          <p:cNvCxnSpPr/>
          <p:nvPr/>
        </p:nvCxnSpPr>
        <p:spPr>
          <a:xfrm flipV="1">
            <a:off x="4071934" y="5643578"/>
            <a:ext cx="285752" cy="14287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34" name="133 Rectángulo"/>
          <p:cNvSpPr/>
          <p:nvPr/>
        </p:nvSpPr>
        <p:spPr>
          <a:xfrm>
            <a:off x="2928926" y="4929198"/>
            <a:ext cx="1857388" cy="1500198"/>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5" name="134 Rectángulo"/>
          <p:cNvSpPr/>
          <p:nvPr/>
        </p:nvSpPr>
        <p:spPr>
          <a:xfrm>
            <a:off x="4929190" y="4929198"/>
            <a:ext cx="1857388" cy="1500198"/>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36" name="135 Grupo"/>
          <p:cNvGrpSpPr/>
          <p:nvPr/>
        </p:nvGrpSpPr>
        <p:grpSpPr>
          <a:xfrm>
            <a:off x="5929322" y="5072074"/>
            <a:ext cx="857224" cy="1143008"/>
            <a:chOff x="2500298" y="3571876"/>
            <a:chExt cx="857224" cy="1143008"/>
          </a:xfrm>
        </p:grpSpPr>
        <p:grpSp>
          <p:nvGrpSpPr>
            <p:cNvPr id="137" name="81 Grupo"/>
            <p:cNvGrpSpPr/>
            <p:nvPr/>
          </p:nvGrpSpPr>
          <p:grpSpPr>
            <a:xfrm>
              <a:off x="2500298" y="3571876"/>
              <a:ext cx="357190" cy="1143008"/>
              <a:chOff x="7072330" y="3214686"/>
              <a:chExt cx="357190" cy="1143008"/>
            </a:xfrm>
          </p:grpSpPr>
          <p:grpSp>
            <p:nvGrpSpPr>
              <p:cNvPr id="139" name="1 Grupo"/>
              <p:cNvGrpSpPr/>
              <p:nvPr/>
            </p:nvGrpSpPr>
            <p:grpSpPr>
              <a:xfrm rot="21600000">
                <a:off x="7072330" y="3214686"/>
                <a:ext cx="199156" cy="1143008"/>
                <a:chOff x="2857488" y="1428734"/>
                <a:chExt cx="357190" cy="3429023"/>
              </a:xfrm>
              <a:solidFill>
                <a:schemeClr val="accent6">
                  <a:lumMod val="75000"/>
                </a:schemeClr>
              </a:solidFill>
            </p:grpSpPr>
            <p:grpSp>
              <p:nvGrpSpPr>
                <p:cNvPr id="141" name="84 Grupo"/>
                <p:cNvGrpSpPr/>
                <p:nvPr/>
              </p:nvGrpSpPr>
              <p:grpSpPr>
                <a:xfrm>
                  <a:off x="2857488" y="1428734"/>
                  <a:ext cx="357190" cy="3429023"/>
                  <a:chOff x="1071538" y="4286256"/>
                  <a:chExt cx="142876" cy="2143140"/>
                </a:xfrm>
                <a:grpFill/>
              </p:grpSpPr>
              <p:sp>
                <p:nvSpPr>
                  <p:cNvPr id="143"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44"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142" name="Oval 6"/>
                <p:cNvSpPr>
                  <a:spLocks noChangeArrowheads="1"/>
                </p:cNvSpPr>
                <p:nvPr/>
              </p:nvSpPr>
              <p:spPr bwMode="auto">
                <a:xfrm flipH="1">
                  <a:off x="2857488" y="2786058"/>
                  <a:ext cx="285752" cy="35719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cxnSp>
            <p:nvCxnSpPr>
              <p:cNvPr id="140" name="139 Conector recto"/>
              <p:cNvCxnSpPr/>
              <p:nvPr/>
            </p:nvCxnSpPr>
            <p:spPr>
              <a:xfrm>
                <a:off x="7215206" y="4143380"/>
                <a:ext cx="214314"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8" name="137 CuadroTexto"/>
            <p:cNvSpPr txBox="1"/>
            <p:nvPr/>
          </p:nvSpPr>
          <p:spPr>
            <a:xfrm>
              <a:off x="2786050" y="4000504"/>
              <a:ext cx="571472" cy="646331"/>
            </a:xfrm>
            <a:prstGeom prst="rect">
              <a:avLst/>
            </a:prstGeom>
            <a:noFill/>
          </p:spPr>
          <p:txBody>
            <a:bodyPr wrap="square" rtlCol="0">
              <a:spAutoFit/>
            </a:bodyPr>
            <a:lstStyle/>
            <a:p>
              <a:pPr algn="ctr"/>
              <a:r>
                <a:rPr lang="es-ES" b="1" dirty="0" smtClean="0">
                  <a:effectLst>
                    <a:outerShdw blurRad="38100" dist="38100" dir="2700000" algn="tl">
                      <a:srgbClr val="000000">
                        <a:alpha val="43137"/>
                      </a:srgbClr>
                    </a:outerShdw>
                  </a:effectLst>
                </a:rPr>
                <a:t>b</a:t>
              </a:r>
            </a:p>
            <a:p>
              <a:pPr algn="ctr"/>
              <a:r>
                <a:rPr lang="es-ES" b="1" dirty="0" smtClean="0">
                  <a:effectLst>
                    <a:outerShdw blurRad="38100" dist="38100" dir="2700000" algn="tl">
                      <a:srgbClr val="000000">
                        <a:alpha val="43137"/>
                      </a:srgbClr>
                    </a:outerShdw>
                  </a:effectLst>
                </a:rPr>
                <a:t>a</a:t>
              </a:r>
              <a:endParaRPr lang="es-ES" b="1" dirty="0">
                <a:effectLst>
                  <a:outerShdw blurRad="38100" dist="38100" dir="2700000" algn="tl">
                    <a:srgbClr val="000000">
                      <a:alpha val="43137"/>
                    </a:srgbClr>
                  </a:outerShdw>
                </a:effectLst>
              </a:endParaRPr>
            </a:p>
          </p:txBody>
        </p:sp>
      </p:grpSp>
      <p:cxnSp>
        <p:nvCxnSpPr>
          <p:cNvPr id="154" name="153 Conector recto"/>
          <p:cNvCxnSpPr/>
          <p:nvPr/>
        </p:nvCxnSpPr>
        <p:spPr>
          <a:xfrm flipV="1">
            <a:off x="6072198" y="5715016"/>
            <a:ext cx="285752" cy="14287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55" name="154 Grupo"/>
          <p:cNvGrpSpPr/>
          <p:nvPr/>
        </p:nvGrpSpPr>
        <p:grpSpPr>
          <a:xfrm>
            <a:off x="5000628" y="5072074"/>
            <a:ext cx="770660" cy="1146397"/>
            <a:chOff x="1000100" y="3143248"/>
            <a:chExt cx="770660" cy="1146397"/>
          </a:xfrm>
        </p:grpSpPr>
        <p:grpSp>
          <p:nvGrpSpPr>
            <p:cNvPr id="156" name="167 Grupo"/>
            <p:cNvGrpSpPr/>
            <p:nvPr/>
          </p:nvGrpSpPr>
          <p:grpSpPr>
            <a:xfrm>
              <a:off x="1000100" y="3143248"/>
              <a:ext cx="770660" cy="1146397"/>
              <a:chOff x="1000100" y="3143248"/>
              <a:chExt cx="770660" cy="1146397"/>
            </a:xfrm>
          </p:grpSpPr>
          <p:grpSp>
            <p:nvGrpSpPr>
              <p:cNvPr id="158" name="1 Grupo"/>
              <p:cNvGrpSpPr/>
              <p:nvPr/>
            </p:nvGrpSpPr>
            <p:grpSpPr>
              <a:xfrm rot="21600000">
                <a:off x="1571604" y="3143248"/>
                <a:ext cx="199156" cy="1143008"/>
                <a:chOff x="2857488" y="1428734"/>
                <a:chExt cx="357190" cy="3429023"/>
              </a:xfrm>
            </p:grpSpPr>
            <p:grpSp>
              <p:nvGrpSpPr>
                <p:cNvPr id="160" name="4 Grupo"/>
                <p:cNvGrpSpPr/>
                <p:nvPr/>
              </p:nvGrpSpPr>
              <p:grpSpPr>
                <a:xfrm>
                  <a:off x="2857488" y="1428734"/>
                  <a:ext cx="357190" cy="3429023"/>
                  <a:chOff x="1071538" y="4286256"/>
                  <a:chExt cx="142876" cy="2143140"/>
                </a:xfrm>
                <a:solidFill>
                  <a:schemeClr val="accent3">
                    <a:lumMod val="50000"/>
                  </a:schemeClr>
                </a:solidFill>
              </p:grpSpPr>
              <p:sp>
                <p:nvSpPr>
                  <p:cNvPr id="162"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63"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161" name="Oval 6"/>
                <p:cNvSpPr>
                  <a:spLocks noChangeArrowheads="1"/>
                </p:cNvSpPr>
                <p:nvPr/>
              </p:nvSpPr>
              <p:spPr bwMode="auto">
                <a:xfrm flipH="1">
                  <a:off x="2857488" y="2786058"/>
                  <a:ext cx="285752" cy="357190"/>
                </a:xfrm>
                <a:prstGeom prst="ellipse">
                  <a:avLst/>
                </a:prstGeom>
                <a:solidFill>
                  <a:schemeClr val="accent3">
                    <a:lumMod val="50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159" name="158 CuadroTexto"/>
              <p:cNvSpPr txBox="1"/>
              <p:nvPr/>
            </p:nvSpPr>
            <p:spPr>
              <a:xfrm>
                <a:off x="1000100" y="3643314"/>
                <a:ext cx="571472" cy="646331"/>
              </a:xfrm>
              <a:prstGeom prst="rect">
                <a:avLst/>
              </a:prstGeom>
              <a:noFill/>
            </p:spPr>
            <p:txBody>
              <a:bodyPr wrap="square" rtlCol="0">
                <a:spAutoFit/>
              </a:bodyPr>
              <a:lstStyle/>
              <a:p>
                <a:pPr algn="ctr"/>
                <a:r>
                  <a:rPr lang="es-ES" b="1" dirty="0" smtClean="0">
                    <a:effectLst>
                      <a:outerShdw blurRad="38100" dist="38100" dir="2700000" algn="tl">
                        <a:srgbClr val="000000">
                          <a:alpha val="43137"/>
                        </a:srgbClr>
                      </a:outerShdw>
                    </a:effectLst>
                  </a:rPr>
                  <a:t>b</a:t>
                </a:r>
              </a:p>
              <a:p>
                <a:pPr algn="ctr"/>
                <a:r>
                  <a:rPr lang="es-ES" b="1" dirty="0" smtClean="0">
                    <a:effectLst>
                      <a:outerShdw blurRad="38100" dist="38100" dir="2700000" algn="tl">
                        <a:srgbClr val="000000">
                          <a:alpha val="43137"/>
                        </a:srgbClr>
                      </a:outerShdw>
                    </a:effectLst>
                  </a:rPr>
                  <a:t>a</a:t>
                </a:r>
                <a:endParaRPr lang="es-ES" b="1" dirty="0">
                  <a:effectLst>
                    <a:outerShdw blurRad="38100" dist="38100" dir="2700000" algn="tl">
                      <a:srgbClr val="000000">
                        <a:alpha val="43137"/>
                      </a:srgbClr>
                    </a:outerShdw>
                  </a:effectLst>
                </a:endParaRPr>
              </a:p>
            </p:txBody>
          </p:sp>
        </p:grpSp>
        <p:cxnSp>
          <p:nvCxnSpPr>
            <p:cNvPr id="157" name="156 Conector recto"/>
            <p:cNvCxnSpPr/>
            <p:nvPr/>
          </p:nvCxnSpPr>
          <p:spPr>
            <a:xfrm flipV="1">
              <a:off x="1428728" y="4000504"/>
              <a:ext cx="285752" cy="14287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64" name="163 Conector recto"/>
          <p:cNvCxnSpPr/>
          <p:nvPr/>
        </p:nvCxnSpPr>
        <p:spPr>
          <a:xfrm flipV="1">
            <a:off x="5357818" y="5786454"/>
            <a:ext cx="214314" cy="7143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65" name="164 Explosión 2"/>
          <p:cNvSpPr/>
          <p:nvPr/>
        </p:nvSpPr>
        <p:spPr>
          <a:xfrm>
            <a:off x="6858016" y="5286388"/>
            <a:ext cx="928694" cy="785818"/>
          </a:xfrm>
          <a:prstGeom prst="irregularSeal2">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6" name="165 Elipse"/>
          <p:cNvSpPr/>
          <p:nvPr/>
        </p:nvSpPr>
        <p:spPr>
          <a:xfrm>
            <a:off x="2143108" y="5429264"/>
            <a:ext cx="642942" cy="571504"/>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9" name="168 Elipse"/>
          <p:cNvSpPr/>
          <p:nvPr/>
        </p:nvSpPr>
        <p:spPr>
          <a:xfrm>
            <a:off x="1214414" y="3357562"/>
            <a:ext cx="1071570" cy="1571636"/>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0" name="169 Elipse"/>
          <p:cNvSpPr/>
          <p:nvPr/>
        </p:nvSpPr>
        <p:spPr>
          <a:xfrm>
            <a:off x="2285984" y="3357562"/>
            <a:ext cx="1071570" cy="1571636"/>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1" name="170 Elipse"/>
          <p:cNvSpPr/>
          <p:nvPr/>
        </p:nvSpPr>
        <p:spPr>
          <a:xfrm>
            <a:off x="5857884" y="3071810"/>
            <a:ext cx="1071570" cy="1571636"/>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2" name="171 Elipse"/>
          <p:cNvSpPr/>
          <p:nvPr/>
        </p:nvSpPr>
        <p:spPr>
          <a:xfrm>
            <a:off x="6929454" y="3071810"/>
            <a:ext cx="1071570" cy="1571636"/>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85720" y="214290"/>
            <a:ext cx="7643834" cy="1323439"/>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s-ES" sz="4000" b="1" spc="50" dirty="0" smtClean="0">
                <a:ln w="11430"/>
                <a:solidFill>
                  <a:srgbClr val="C00000"/>
                </a:solidFill>
                <a:effectLst>
                  <a:outerShdw blurRad="38100" dist="38100" dir="2700000" algn="tl">
                    <a:srgbClr val="000000">
                      <a:alpha val="43137"/>
                    </a:srgbClr>
                  </a:outerShdw>
                </a:effectLst>
                <a:cs typeface="Arial" charset="0"/>
              </a:rPr>
              <a:t>Experimentos de </a:t>
            </a:r>
            <a:r>
              <a:rPr lang="es-ES" sz="4000" b="1" spc="50" dirty="0" err="1" smtClean="0">
                <a:ln w="11430"/>
                <a:solidFill>
                  <a:srgbClr val="C00000"/>
                </a:solidFill>
                <a:effectLst>
                  <a:outerShdw blurRad="38100" dist="38100" dir="2700000" algn="tl">
                    <a:srgbClr val="000000">
                      <a:alpha val="43137"/>
                    </a:srgbClr>
                  </a:outerShdw>
                </a:effectLst>
                <a:cs typeface="Arial" charset="0"/>
              </a:rPr>
              <a:t>Mendel</a:t>
            </a:r>
            <a:r>
              <a:rPr lang="es-ES" sz="4000" b="1" spc="50" dirty="0" smtClean="0">
                <a:ln w="11430"/>
                <a:solidFill>
                  <a:srgbClr val="C00000"/>
                </a:solidFill>
                <a:effectLst>
                  <a:outerShdw blurRad="38100" dist="38100" dir="2700000" algn="tl">
                    <a:srgbClr val="000000">
                      <a:alpha val="43137"/>
                    </a:srgbClr>
                  </a:outerShdw>
                </a:effectLst>
                <a:cs typeface="Arial" charset="0"/>
              </a:rPr>
              <a:t> </a:t>
            </a:r>
          </a:p>
          <a:p>
            <a:pPr algn="ctr">
              <a:defRPr/>
            </a:pPr>
            <a:r>
              <a:rPr lang="es-ES" sz="4000" b="1" spc="50" dirty="0" smtClean="0">
                <a:ln w="11430"/>
                <a:solidFill>
                  <a:srgbClr val="C00000"/>
                </a:solidFill>
                <a:effectLst>
                  <a:outerShdw blurRad="38100" dist="38100" dir="2700000" algn="tl">
                    <a:srgbClr val="000000">
                      <a:alpha val="43137"/>
                    </a:srgbClr>
                  </a:outerShdw>
                </a:effectLst>
                <a:cs typeface="Arial" charset="0"/>
              </a:rPr>
              <a:t>(</a:t>
            </a:r>
            <a:r>
              <a:rPr lang="es-ES" sz="4000" b="1" spc="50" dirty="0" err="1" smtClean="0">
                <a:ln w="11430"/>
                <a:solidFill>
                  <a:srgbClr val="C00000"/>
                </a:solidFill>
                <a:effectLst>
                  <a:outerShdw blurRad="38100" dist="38100" dir="2700000" algn="tl">
                    <a:srgbClr val="000000">
                      <a:alpha val="43137"/>
                    </a:srgbClr>
                  </a:outerShdw>
                </a:effectLst>
                <a:cs typeface="Arial" charset="0"/>
              </a:rPr>
              <a:t>retrocruce</a:t>
            </a:r>
            <a:r>
              <a:rPr lang="es-ES" sz="4000" b="1" spc="50" dirty="0" smtClean="0">
                <a:ln w="11430"/>
                <a:solidFill>
                  <a:srgbClr val="C00000"/>
                </a:solidFill>
                <a:effectLst>
                  <a:outerShdw blurRad="38100" dist="38100" dir="2700000" algn="tl">
                    <a:srgbClr val="000000">
                      <a:alpha val="43137"/>
                    </a:srgbClr>
                  </a:outerShdw>
                </a:effectLst>
                <a:cs typeface="Arial" charset="0"/>
              </a:rPr>
              <a:t>)</a:t>
            </a:r>
            <a:endParaRPr lang="es-ES" sz="4000" b="1" spc="50" dirty="0">
              <a:ln w="11430"/>
              <a:solidFill>
                <a:srgbClr val="C00000"/>
              </a:solidFill>
              <a:effectLst>
                <a:outerShdw blurRad="38100" dist="38100" dir="2700000" algn="tl">
                  <a:srgbClr val="000000">
                    <a:alpha val="43137"/>
                  </a:srgbClr>
                </a:outerShdw>
              </a:effectLst>
              <a:cs typeface="Arial" charset="0"/>
            </a:endParaRPr>
          </a:p>
        </p:txBody>
      </p:sp>
      <p:sp>
        <p:nvSpPr>
          <p:cNvPr id="3" name="2 Elipse"/>
          <p:cNvSpPr/>
          <p:nvPr/>
        </p:nvSpPr>
        <p:spPr>
          <a:xfrm>
            <a:off x="2143108" y="1714488"/>
            <a:ext cx="1000132" cy="928694"/>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 name="3 Explosión 2"/>
          <p:cNvSpPr/>
          <p:nvPr/>
        </p:nvSpPr>
        <p:spPr>
          <a:xfrm>
            <a:off x="5072066" y="1571612"/>
            <a:ext cx="1357322" cy="1071570"/>
          </a:xfrm>
          <a:prstGeom prst="irregularSeal2">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CuadroTexto"/>
          <p:cNvSpPr txBox="1"/>
          <p:nvPr/>
        </p:nvSpPr>
        <p:spPr>
          <a:xfrm>
            <a:off x="1071538" y="2571744"/>
            <a:ext cx="3571900" cy="523220"/>
          </a:xfrm>
          <a:prstGeom prst="rect">
            <a:avLst/>
          </a:prstGeom>
          <a:noFill/>
        </p:spPr>
        <p:txBody>
          <a:bodyPr wrap="square" rtlCol="0">
            <a:spAutoFit/>
          </a:bodyPr>
          <a:lstStyle/>
          <a:p>
            <a:pPr algn="ctr"/>
            <a:r>
              <a:rPr lang="es-ES" sz="2800" b="1" dirty="0" smtClean="0">
                <a:effectLst>
                  <a:outerShdw blurRad="38100" dist="38100" dir="2700000" algn="tl">
                    <a:srgbClr val="000000">
                      <a:alpha val="43137"/>
                    </a:srgbClr>
                  </a:outerShdw>
                </a:effectLst>
              </a:rPr>
              <a:t>Amarillos y lisos</a:t>
            </a:r>
            <a:endParaRPr lang="es-ES" sz="2800" b="1" dirty="0">
              <a:effectLst>
                <a:outerShdw blurRad="38100" dist="38100" dir="2700000" algn="tl">
                  <a:srgbClr val="000000">
                    <a:alpha val="43137"/>
                  </a:srgbClr>
                </a:outerShdw>
              </a:effectLst>
            </a:endParaRPr>
          </a:p>
        </p:txBody>
      </p:sp>
      <p:sp>
        <p:nvSpPr>
          <p:cNvPr id="6" name="5 CuadroTexto"/>
          <p:cNvSpPr txBox="1"/>
          <p:nvPr/>
        </p:nvSpPr>
        <p:spPr>
          <a:xfrm>
            <a:off x="5072066" y="2500306"/>
            <a:ext cx="3571900" cy="523220"/>
          </a:xfrm>
          <a:prstGeom prst="rect">
            <a:avLst/>
          </a:prstGeom>
          <a:noFill/>
        </p:spPr>
        <p:txBody>
          <a:bodyPr wrap="square" rtlCol="0">
            <a:spAutoFit/>
          </a:bodyPr>
          <a:lstStyle/>
          <a:p>
            <a:pPr algn="ctr"/>
            <a:r>
              <a:rPr lang="es-ES" sz="2800" b="1" dirty="0" smtClean="0">
                <a:effectLst>
                  <a:outerShdw blurRad="38100" dist="38100" dir="2700000" algn="tl">
                    <a:srgbClr val="000000">
                      <a:alpha val="43137"/>
                    </a:srgbClr>
                  </a:outerShdw>
                </a:effectLst>
              </a:rPr>
              <a:t>Verdes y rugosos</a:t>
            </a:r>
            <a:endParaRPr lang="es-ES" sz="2800" b="1" dirty="0">
              <a:effectLst>
                <a:outerShdw blurRad="38100" dist="38100" dir="2700000" algn="tl">
                  <a:srgbClr val="000000">
                    <a:alpha val="43137"/>
                  </a:srgbClr>
                </a:outerShdw>
              </a:effectLst>
            </a:endParaRPr>
          </a:p>
        </p:txBody>
      </p:sp>
      <p:sp>
        <p:nvSpPr>
          <p:cNvPr id="7" name="6 CuadroTexto"/>
          <p:cNvSpPr txBox="1"/>
          <p:nvPr/>
        </p:nvSpPr>
        <p:spPr>
          <a:xfrm>
            <a:off x="642910" y="1928802"/>
            <a:ext cx="1714512" cy="646331"/>
          </a:xfrm>
          <a:prstGeom prst="rect">
            <a:avLst/>
          </a:prstGeom>
          <a:noFill/>
        </p:spPr>
        <p:txBody>
          <a:bodyPr wrap="square" rtlCol="0">
            <a:spAutoFit/>
          </a:bodyPr>
          <a:lstStyle/>
          <a:p>
            <a:pPr algn="ctr"/>
            <a:r>
              <a:rPr lang="es-ES" sz="3600" b="1" dirty="0" err="1" smtClean="0">
                <a:effectLst>
                  <a:outerShdw blurRad="38100" dist="38100" dir="2700000" algn="tl">
                    <a:srgbClr val="000000">
                      <a:alpha val="43137"/>
                    </a:srgbClr>
                  </a:outerShdw>
                </a:effectLst>
              </a:rPr>
              <a:t>AaBb</a:t>
            </a:r>
            <a:endParaRPr lang="es-ES" sz="3600" b="1" dirty="0">
              <a:effectLst>
                <a:outerShdw blurRad="38100" dist="38100" dir="2700000" algn="tl">
                  <a:srgbClr val="000000">
                    <a:alpha val="43137"/>
                  </a:srgbClr>
                </a:outerShdw>
              </a:effectLst>
            </a:endParaRPr>
          </a:p>
        </p:txBody>
      </p:sp>
      <p:sp>
        <p:nvSpPr>
          <p:cNvPr id="8" name="7 CuadroTexto"/>
          <p:cNvSpPr txBox="1"/>
          <p:nvPr/>
        </p:nvSpPr>
        <p:spPr>
          <a:xfrm>
            <a:off x="6286512" y="1857364"/>
            <a:ext cx="1571636" cy="646331"/>
          </a:xfrm>
          <a:prstGeom prst="rect">
            <a:avLst/>
          </a:prstGeom>
          <a:noFill/>
        </p:spPr>
        <p:txBody>
          <a:bodyPr wrap="square" rtlCol="0">
            <a:spAutoFit/>
          </a:bodyPr>
          <a:lstStyle/>
          <a:p>
            <a:pPr algn="ctr"/>
            <a:r>
              <a:rPr lang="es-ES" sz="3600" b="1" dirty="0" err="1" smtClean="0">
                <a:effectLst>
                  <a:outerShdw blurRad="38100" dist="38100" dir="2700000" algn="tl">
                    <a:srgbClr val="000000">
                      <a:alpha val="43137"/>
                    </a:srgbClr>
                  </a:outerShdw>
                </a:effectLst>
              </a:rPr>
              <a:t>aabb</a:t>
            </a:r>
            <a:endParaRPr lang="es-ES" sz="3600" b="1" dirty="0">
              <a:effectLst>
                <a:outerShdw blurRad="38100" dist="38100" dir="2700000" algn="tl">
                  <a:srgbClr val="000000">
                    <a:alpha val="43137"/>
                  </a:srgbClr>
                </a:outerShdw>
              </a:effectLst>
            </a:endParaRPr>
          </a:p>
        </p:txBody>
      </p:sp>
      <p:sp>
        <p:nvSpPr>
          <p:cNvPr id="14" name="13 Elipse"/>
          <p:cNvSpPr/>
          <p:nvPr/>
        </p:nvSpPr>
        <p:spPr>
          <a:xfrm>
            <a:off x="1785918" y="4857760"/>
            <a:ext cx="857256" cy="85725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14 CuadroTexto"/>
          <p:cNvSpPr txBox="1"/>
          <p:nvPr/>
        </p:nvSpPr>
        <p:spPr>
          <a:xfrm>
            <a:off x="0" y="3071810"/>
            <a:ext cx="1785918" cy="461665"/>
          </a:xfrm>
          <a:prstGeom prst="rect">
            <a:avLst/>
          </a:prstGeom>
          <a:noFill/>
        </p:spPr>
        <p:txBody>
          <a:bodyPr wrap="square" rtlCol="0">
            <a:spAutoFit/>
          </a:bodyPr>
          <a:lstStyle/>
          <a:p>
            <a:pPr algn="ctr"/>
            <a:r>
              <a:rPr lang="es-ES" sz="2400" b="1" dirty="0" smtClean="0"/>
              <a:t>Gametos</a:t>
            </a:r>
            <a:endParaRPr lang="es-ES" sz="2800" b="1" dirty="0"/>
          </a:p>
        </p:txBody>
      </p:sp>
      <p:sp>
        <p:nvSpPr>
          <p:cNvPr id="28" name="27 CuadroTexto"/>
          <p:cNvSpPr txBox="1"/>
          <p:nvPr/>
        </p:nvSpPr>
        <p:spPr>
          <a:xfrm>
            <a:off x="3929058" y="1714488"/>
            <a:ext cx="642942" cy="707886"/>
          </a:xfrm>
          <a:prstGeom prst="rect">
            <a:avLst/>
          </a:prstGeom>
          <a:noFill/>
        </p:spPr>
        <p:txBody>
          <a:bodyPr wrap="square" rtlCol="0">
            <a:spAutoFit/>
          </a:bodyPr>
          <a:lstStyle/>
          <a:p>
            <a:pPr algn="ctr"/>
            <a:r>
              <a:rPr lang="es-ES" sz="4000" b="1" dirty="0" smtClean="0">
                <a:effectLst>
                  <a:outerShdw blurRad="38100" dist="38100" dir="2700000" algn="tl">
                    <a:srgbClr val="000000">
                      <a:alpha val="43137"/>
                    </a:srgbClr>
                  </a:outerShdw>
                </a:effectLst>
              </a:rPr>
              <a:t>X</a:t>
            </a:r>
            <a:endParaRPr lang="es-ES" sz="4000" b="1" dirty="0">
              <a:effectLst>
                <a:outerShdw blurRad="38100" dist="38100" dir="2700000" algn="tl">
                  <a:srgbClr val="000000">
                    <a:alpha val="43137"/>
                  </a:srgbClr>
                </a:outerShdw>
              </a:effectLst>
            </a:endParaRPr>
          </a:p>
        </p:txBody>
      </p:sp>
      <p:sp>
        <p:nvSpPr>
          <p:cNvPr id="30" name="29 CuadroTexto"/>
          <p:cNvSpPr txBox="1"/>
          <p:nvPr/>
        </p:nvSpPr>
        <p:spPr>
          <a:xfrm>
            <a:off x="928662" y="4143380"/>
            <a:ext cx="7358114" cy="646331"/>
          </a:xfrm>
          <a:prstGeom prst="rect">
            <a:avLst/>
          </a:prstGeom>
          <a:noFill/>
        </p:spPr>
        <p:txBody>
          <a:bodyPr wrap="square" rtlCol="0">
            <a:spAutoFit/>
          </a:bodyPr>
          <a:lstStyle/>
          <a:p>
            <a:pPr algn="ctr"/>
            <a:r>
              <a:rPr lang="es-ES" sz="3600" b="1" dirty="0" err="1" smtClean="0">
                <a:effectLst>
                  <a:outerShdw blurRad="38100" dist="38100" dir="2700000" algn="tl">
                    <a:srgbClr val="000000">
                      <a:alpha val="43137"/>
                    </a:srgbClr>
                  </a:outerShdw>
                </a:effectLst>
              </a:rPr>
              <a:t>AaBb</a:t>
            </a:r>
            <a:r>
              <a:rPr lang="es-ES" sz="3600" b="1" dirty="0" smtClean="0">
                <a:effectLst>
                  <a:outerShdw blurRad="38100" dist="38100" dir="2700000" algn="tl">
                    <a:srgbClr val="000000">
                      <a:alpha val="43137"/>
                    </a:srgbClr>
                  </a:outerShdw>
                </a:effectLst>
              </a:rPr>
              <a:t>        </a:t>
            </a:r>
            <a:r>
              <a:rPr lang="es-ES" sz="3600" b="1" dirty="0" err="1" smtClean="0">
                <a:effectLst>
                  <a:outerShdw blurRad="38100" dist="38100" dir="2700000" algn="tl">
                    <a:srgbClr val="000000">
                      <a:alpha val="43137"/>
                    </a:srgbClr>
                  </a:outerShdw>
                </a:effectLst>
              </a:rPr>
              <a:t>Aabb</a:t>
            </a:r>
            <a:r>
              <a:rPr lang="es-ES" sz="3600" b="1" dirty="0" smtClean="0">
                <a:effectLst>
                  <a:outerShdw blurRad="38100" dist="38100" dir="2700000" algn="tl">
                    <a:srgbClr val="000000">
                      <a:alpha val="43137"/>
                    </a:srgbClr>
                  </a:outerShdw>
                </a:effectLst>
              </a:rPr>
              <a:t>     </a:t>
            </a:r>
            <a:r>
              <a:rPr lang="es-ES" sz="3600" b="1" dirty="0" err="1" smtClean="0">
                <a:effectLst>
                  <a:outerShdw blurRad="38100" dist="38100" dir="2700000" algn="tl">
                    <a:srgbClr val="000000">
                      <a:alpha val="43137"/>
                    </a:srgbClr>
                  </a:outerShdw>
                </a:effectLst>
              </a:rPr>
              <a:t>aaBb</a:t>
            </a:r>
            <a:r>
              <a:rPr lang="es-ES" sz="3600" b="1" dirty="0" smtClean="0">
                <a:effectLst>
                  <a:outerShdw blurRad="38100" dist="38100" dir="2700000" algn="tl">
                    <a:srgbClr val="000000">
                      <a:alpha val="43137"/>
                    </a:srgbClr>
                  </a:outerShdw>
                </a:effectLst>
              </a:rPr>
              <a:t>     </a:t>
            </a:r>
            <a:r>
              <a:rPr lang="es-ES" sz="3600" b="1" dirty="0" err="1" smtClean="0">
                <a:effectLst>
                  <a:outerShdw blurRad="38100" dist="38100" dir="2700000" algn="tl">
                    <a:srgbClr val="000000">
                      <a:alpha val="43137"/>
                    </a:srgbClr>
                  </a:outerShdw>
                </a:effectLst>
              </a:rPr>
              <a:t>aabb</a:t>
            </a:r>
            <a:r>
              <a:rPr lang="es-ES" sz="3600" b="1" dirty="0" smtClean="0">
                <a:effectLst>
                  <a:outerShdw blurRad="38100" dist="38100" dir="2700000" algn="tl">
                    <a:srgbClr val="000000">
                      <a:alpha val="43137"/>
                    </a:srgbClr>
                  </a:outerShdw>
                </a:effectLst>
              </a:rPr>
              <a:t>  </a:t>
            </a:r>
            <a:endParaRPr lang="es-ES" sz="3600" b="1" dirty="0">
              <a:effectLst>
                <a:outerShdw blurRad="38100" dist="38100" dir="2700000" algn="tl">
                  <a:srgbClr val="000000">
                    <a:alpha val="43137"/>
                  </a:srgbClr>
                </a:outerShdw>
              </a:effectLst>
            </a:endParaRPr>
          </a:p>
        </p:txBody>
      </p:sp>
      <p:sp>
        <p:nvSpPr>
          <p:cNvPr id="34" name="33 CuadroTexto"/>
          <p:cNvSpPr txBox="1"/>
          <p:nvPr/>
        </p:nvSpPr>
        <p:spPr>
          <a:xfrm>
            <a:off x="1500166" y="3143248"/>
            <a:ext cx="7143800"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AB     Ab   </a:t>
            </a:r>
            <a:r>
              <a:rPr lang="es-ES" sz="3200" b="1" dirty="0" err="1" smtClean="0">
                <a:effectLst>
                  <a:outerShdw blurRad="38100" dist="38100" dir="2700000" algn="tl">
                    <a:srgbClr val="000000">
                      <a:alpha val="43137"/>
                    </a:srgbClr>
                  </a:outerShdw>
                </a:effectLst>
              </a:rPr>
              <a:t>aB</a:t>
            </a:r>
            <a:r>
              <a:rPr lang="es-ES" sz="3200" b="1" dirty="0" smtClean="0">
                <a:effectLst>
                  <a:outerShdw blurRad="38100" dist="38100" dir="2700000" algn="tl">
                    <a:srgbClr val="000000">
                      <a:alpha val="43137"/>
                    </a:srgbClr>
                  </a:outerShdw>
                </a:effectLst>
              </a:rPr>
              <a:t>      ab                         ab                     </a:t>
            </a:r>
          </a:p>
        </p:txBody>
      </p:sp>
      <p:sp>
        <p:nvSpPr>
          <p:cNvPr id="37" name="36 Elipse"/>
          <p:cNvSpPr/>
          <p:nvPr/>
        </p:nvSpPr>
        <p:spPr>
          <a:xfrm>
            <a:off x="2357422" y="3143248"/>
            <a:ext cx="642942" cy="57150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38" name="37 Elipse"/>
          <p:cNvSpPr/>
          <p:nvPr/>
        </p:nvSpPr>
        <p:spPr>
          <a:xfrm>
            <a:off x="3143240" y="3143248"/>
            <a:ext cx="642942" cy="57150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39" name="38 Elipse"/>
          <p:cNvSpPr/>
          <p:nvPr/>
        </p:nvSpPr>
        <p:spPr>
          <a:xfrm>
            <a:off x="4071934" y="3143248"/>
            <a:ext cx="642942" cy="57150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0" name="39 Elipse"/>
          <p:cNvSpPr/>
          <p:nvPr/>
        </p:nvSpPr>
        <p:spPr>
          <a:xfrm>
            <a:off x="1500166" y="3214686"/>
            <a:ext cx="642942" cy="57150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51" name="50 Elipse"/>
          <p:cNvSpPr/>
          <p:nvPr/>
        </p:nvSpPr>
        <p:spPr>
          <a:xfrm>
            <a:off x="6786578" y="3143248"/>
            <a:ext cx="642942" cy="57150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52" name="51 Explosión 2"/>
          <p:cNvSpPr/>
          <p:nvPr/>
        </p:nvSpPr>
        <p:spPr>
          <a:xfrm>
            <a:off x="3286116" y="4786322"/>
            <a:ext cx="1357322" cy="1071570"/>
          </a:xfrm>
          <a:prstGeom prst="irregularSeal2">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3" name="52 Elipse"/>
          <p:cNvSpPr/>
          <p:nvPr/>
        </p:nvSpPr>
        <p:spPr>
          <a:xfrm>
            <a:off x="5072066" y="4857760"/>
            <a:ext cx="857256" cy="857256"/>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4" name="53 Explosión 2"/>
          <p:cNvSpPr/>
          <p:nvPr/>
        </p:nvSpPr>
        <p:spPr>
          <a:xfrm>
            <a:off x="6357950" y="4714884"/>
            <a:ext cx="1357322" cy="1071570"/>
          </a:xfrm>
          <a:prstGeom prst="irregularSeal2">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56" name="55 Conector recto"/>
          <p:cNvCxnSpPr/>
          <p:nvPr/>
        </p:nvCxnSpPr>
        <p:spPr>
          <a:xfrm rot="16200000" flipH="1">
            <a:off x="2071670" y="3857628"/>
            <a:ext cx="357190" cy="357190"/>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57 Conector recto"/>
          <p:cNvCxnSpPr/>
          <p:nvPr/>
        </p:nvCxnSpPr>
        <p:spPr>
          <a:xfrm flipV="1">
            <a:off x="2428860" y="3714752"/>
            <a:ext cx="428628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59 Conector recto"/>
          <p:cNvCxnSpPr/>
          <p:nvPr/>
        </p:nvCxnSpPr>
        <p:spPr>
          <a:xfrm>
            <a:off x="2857488" y="3786190"/>
            <a:ext cx="1500198"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61 Conector recto"/>
          <p:cNvCxnSpPr/>
          <p:nvPr/>
        </p:nvCxnSpPr>
        <p:spPr>
          <a:xfrm flipV="1">
            <a:off x="4214810" y="3643314"/>
            <a:ext cx="2428892" cy="642942"/>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65 Conector recto"/>
          <p:cNvCxnSpPr/>
          <p:nvPr/>
        </p:nvCxnSpPr>
        <p:spPr>
          <a:xfrm>
            <a:off x="3857620" y="3857628"/>
            <a:ext cx="2000264" cy="428628"/>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67 Conector recto"/>
          <p:cNvCxnSpPr/>
          <p:nvPr/>
        </p:nvCxnSpPr>
        <p:spPr>
          <a:xfrm flipV="1">
            <a:off x="5786446" y="3786190"/>
            <a:ext cx="107157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69 Conector recto"/>
          <p:cNvCxnSpPr/>
          <p:nvPr/>
        </p:nvCxnSpPr>
        <p:spPr>
          <a:xfrm>
            <a:off x="4714876" y="3643314"/>
            <a:ext cx="2286016" cy="571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71 Conector recto"/>
          <p:cNvCxnSpPr/>
          <p:nvPr/>
        </p:nvCxnSpPr>
        <p:spPr>
          <a:xfrm rot="5400000" flipH="1" flipV="1">
            <a:off x="6893735" y="3964785"/>
            <a:ext cx="357190" cy="142876"/>
          </a:xfrm>
          <a:prstGeom prst="line">
            <a:avLst/>
          </a:prstGeom>
        </p:spPr>
        <p:style>
          <a:lnRef idx="1">
            <a:schemeClr val="accent1"/>
          </a:lnRef>
          <a:fillRef idx="0">
            <a:schemeClr val="accent1"/>
          </a:fillRef>
          <a:effectRef idx="0">
            <a:schemeClr val="accent1"/>
          </a:effectRef>
          <a:fontRef idx="minor">
            <a:schemeClr val="tx1"/>
          </a:fontRef>
        </p:style>
      </p:cxnSp>
      <p:sp>
        <p:nvSpPr>
          <p:cNvPr id="31" name="30 CuadroTexto"/>
          <p:cNvSpPr txBox="1"/>
          <p:nvPr/>
        </p:nvSpPr>
        <p:spPr>
          <a:xfrm>
            <a:off x="1714480" y="5857892"/>
            <a:ext cx="6500858" cy="646331"/>
          </a:xfrm>
          <a:prstGeom prst="rect">
            <a:avLst/>
          </a:prstGeom>
          <a:noFill/>
        </p:spPr>
        <p:txBody>
          <a:bodyPr wrap="square" rtlCol="0">
            <a:spAutoFit/>
          </a:bodyPr>
          <a:lstStyle/>
          <a:p>
            <a:r>
              <a:rPr lang="es-ES" sz="3600" b="1" dirty="0" smtClean="0">
                <a:effectLst>
                  <a:outerShdw blurRad="38100" dist="38100" dir="2700000" algn="tl">
                    <a:srgbClr val="000000">
                      <a:alpha val="43137"/>
                    </a:srgbClr>
                  </a:outerShdw>
                </a:effectLst>
              </a:rPr>
              <a:t>25%            25%        25%       25%  </a:t>
            </a:r>
            <a:endParaRPr lang="es-ES" sz="36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1">
                                            <p:txEl>
                                              <p:pRg st="0" end="0"/>
                                            </p:txEl>
                                          </p:spTgt>
                                        </p:tgtEl>
                                        <p:attrNameLst>
                                          <p:attrName>style.visibility</p:attrName>
                                        </p:attrNameLst>
                                      </p:cBhvr>
                                      <p:to>
                                        <p:strVal val="visible"/>
                                      </p:to>
                                    </p:set>
                                    <p:animEffect transition="in" filter="wipe(down)">
                                      <p:cBhvr>
                                        <p:cTn id="7" dur="500"/>
                                        <p:tgtEl>
                                          <p:spTgt spid="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571472" y="2071678"/>
            <a:ext cx="8072494" cy="142876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1 CuadroTexto"/>
          <p:cNvSpPr txBox="1"/>
          <p:nvPr/>
        </p:nvSpPr>
        <p:spPr>
          <a:xfrm>
            <a:off x="500034" y="2000240"/>
            <a:ext cx="8143932" cy="1200329"/>
          </a:xfrm>
          <a:prstGeom prst="rect">
            <a:avLst/>
          </a:prstGeom>
          <a:noFill/>
        </p:spPr>
        <p:txBody>
          <a:bodyPr wrap="square" rtlCol="0">
            <a:spAutoFit/>
          </a:bodyPr>
          <a:lstStyle/>
          <a:p>
            <a:pPr algn="ctr"/>
            <a:endParaRPr lang="es-ES" sz="3600" b="1" dirty="0" smtClean="0">
              <a:solidFill>
                <a:schemeClr val="bg1"/>
              </a:solidFill>
              <a:effectLst>
                <a:outerShdw blurRad="38100" dist="38100" dir="2700000" algn="tl">
                  <a:srgbClr val="000000">
                    <a:alpha val="43137"/>
                  </a:srgbClr>
                </a:outerShdw>
              </a:effectLst>
            </a:endParaRPr>
          </a:p>
          <a:p>
            <a:pPr algn="ctr"/>
            <a:r>
              <a:rPr lang="es-ES" sz="3600" b="1" dirty="0" smtClean="0">
                <a:solidFill>
                  <a:schemeClr val="bg1"/>
                </a:solidFill>
                <a:effectLst>
                  <a:outerShdw blurRad="38100" dist="38100" dir="2700000" algn="tl">
                    <a:srgbClr val="000000">
                      <a:alpha val="43137"/>
                    </a:srgbClr>
                  </a:outerShdw>
                </a:effectLst>
              </a:rPr>
              <a:t>Genes situados en el mismo cromosoma</a:t>
            </a:r>
            <a:endParaRPr lang="es-ES" sz="3600" b="1" dirty="0">
              <a:solidFill>
                <a:schemeClr val="bg1"/>
              </a:solidFill>
              <a:effectLst>
                <a:outerShdw blurRad="38100" dist="38100" dir="2700000" algn="tl">
                  <a:srgbClr val="000000">
                    <a:alpha val="43137"/>
                  </a:srgbClr>
                </a:outerShdw>
              </a:effectLst>
            </a:endParaRPr>
          </a:p>
        </p:txBody>
      </p:sp>
      <p:sp>
        <p:nvSpPr>
          <p:cNvPr id="3" name="2 Rectángulo"/>
          <p:cNvSpPr/>
          <p:nvPr/>
        </p:nvSpPr>
        <p:spPr>
          <a:xfrm>
            <a:off x="1928794" y="857232"/>
            <a:ext cx="5891293" cy="707886"/>
          </a:xfrm>
          <a:prstGeom prst="rect">
            <a:avLst/>
          </a:prstGeom>
        </p:spPr>
        <p:txBody>
          <a:bodyPr wrap="none">
            <a:spAutoFit/>
          </a:bodyPr>
          <a:lstStyle/>
          <a:p>
            <a:r>
              <a:rPr lang="es-ES" sz="4000" b="1" dirty="0" smtClean="0">
                <a:solidFill>
                  <a:srgbClr val="C00000"/>
                </a:solidFill>
                <a:effectLst>
                  <a:outerShdw blurRad="38100" dist="38100" dir="2700000" algn="tl">
                    <a:srgbClr val="000000">
                      <a:alpha val="43137"/>
                    </a:srgbClr>
                  </a:outerShdw>
                </a:effectLst>
              </a:rPr>
              <a:t>Genes ligados o ligamiento</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85720" y="214290"/>
            <a:ext cx="7643834" cy="1323439"/>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s-ES" sz="4000" b="1" spc="50" dirty="0" smtClean="0">
                <a:ln w="11430"/>
                <a:solidFill>
                  <a:srgbClr val="C00000"/>
                </a:solidFill>
                <a:effectLst>
                  <a:outerShdw blurRad="38100" dist="38100" dir="2700000" algn="tl">
                    <a:srgbClr val="000000">
                      <a:alpha val="43137"/>
                    </a:srgbClr>
                  </a:outerShdw>
                </a:effectLst>
                <a:cs typeface="Arial" charset="0"/>
              </a:rPr>
              <a:t>Experimentos de </a:t>
            </a:r>
            <a:r>
              <a:rPr lang="es-ES" sz="4000" b="1" spc="50" dirty="0" err="1" smtClean="0">
                <a:ln w="11430"/>
                <a:solidFill>
                  <a:srgbClr val="C00000"/>
                </a:solidFill>
                <a:effectLst>
                  <a:outerShdw blurRad="38100" dist="38100" dir="2700000" algn="tl">
                    <a:srgbClr val="000000">
                      <a:alpha val="43137"/>
                    </a:srgbClr>
                  </a:outerShdw>
                </a:effectLst>
                <a:cs typeface="Arial" charset="0"/>
              </a:rPr>
              <a:t>Mendel</a:t>
            </a:r>
            <a:r>
              <a:rPr lang="es-ES" sz="4000" b="1" spc="50" dirty="0" smtClean="0">
                <a:ln w="11430"/>
                <a:solidFill>
                  <a:srgbClr val="C00000"/>
                </a:solidFill>
                <a:effectLst>
                  <a:outerShdw blurRad="38100" dist="38100" dir="2700000" algn="tl">
                    <a:srgbClr val="000000">
                      <a:alpha val="43137"/>
                    </a:srgbClr>
                  </a:outerShdw>
                </a:effectLst>
                <a:cs typeface="Arial" charset="0"/>
              </a:rPr>
              <a:t> </a:t>
            </a:r>
          </a:p>
          <a:p>
            <a:pPr algn="ctr">
              <a:defRPr/>
            </a:pPr>
            <a:r>
              <a:rPr lang="es-ES" sz="4000" b="1" spc="50" dirty="0" smtClean="0">
                <a:ln w="11430"/>
                <a:solidFill>
                  <a:srgbClr val="C00000"/>
                </a:solidFill>
                <a:effectLst>
                  <a:outerShdw blurRad="38100" dist="38100" dir="2700000" algn="tl">
                    <a:srgbClr val="000000">
                      <a:alpha val="43137"/>
                    </a:srgbClr>
                  </a:outerShdw>
                </a:effectLst>
                <a:cs typeface="Arial" charset="0"/>
              </a:rPr>
              <a:t>(cruce para dos caracteres)</a:t>
            </a:r>
            <a:endParaRPr lang="es-ES" sz="4000" b="1" spc="50" dirty="0">
              <a:ln w="11430"/>
              <a:solidFill>
                <a:srgbClr val="C00000"/>
              </a:solidFill>
              <a:effectLst>
                <a:outerShdw blurRad="38100" dist="38100" dir="2700000" algn="tl">
                  <a:srgbClr val="000000">
                    <a:alpha val="43137"/>
                  </a:srgbClr>
                </a:outerShdw>
              </a:effectLst>
              <a:cs typeface="Arial" charset="0"/>
            </a:endParaRPr>
          </a:p>
        </p:txBody>
      </p:sp>
      <p:sp>
        <p:nvSpPr>
          <p:cNvPr id="3" name="2 Elipse"/>
          <p:cNvSpPr/>
          <p:nvPr/>
        </p:nvSpPr>
        <p:spPr>
          <a:xfrm>
            <a:off x="2571736" y="1643050"/>
            <a:ext cx="1000132" cy="928694"/>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 name="3 Explosión 2"/>
          <p:cNvSpPr/>
          <p:nvPr/>
        </p:nvSpPr>
        <p:spPr>
          <a:xfrm>
            <a:off x="4786314" y="1571612"/>
            <a:ext cx="1357322" cy="1071570"/>
          </a:xfrm>
          <a:prstGeom prst="irregularSeal2">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CuadroTexto"/>
          <p:cNvSpPr txBox="1"/>
          <p:nvPr/>
        </p:nvSpPr>
        <p:spPr>
          <a:xfrm>
            <a:off x="1071538" y="2500306"/>
            <a:ext cx="3571900" cy="584775"/>
          </a:xfrm>
          <a:prstGeom prst="rect">
            <a:avLst/>
          </a:prstGeom>
          <a:noFill/>
        </p:spPr>
        <p:txBody>
          <a:bodyPr wrap="square" rtlCol="0">
            <a:spAutoFit/>
          </a:bodyPr>
          <a:lstStyle/>
          <a:p>
            <a:pPr algn="ctr"/>
            <a:r>
              <a:rPr lang="es-ES" sz="3200" b="1" dirty="0" smtClean="0">
                <a:effectLst>
                  <a:outerShdw blurRad="38100" dist="38100" dir="2700000" algn="tl">
                    <a:srgbClr val="000000">
                      <a:alpha val="43137"/>
                    </a:srgbClr>
                  </a:outerShdw>
                </a:effectLst>
              </a:rPr>
              <a:t>Amarillos y lisos</a:t>
            </a:r>
            <a:endParaRPr lang="es-ES" sz="3200" b="1" dirty="0">
              <a:effectLst>
                <a:outerShdw blurRad="38100" dist="38100" dir="2700000" algn="tl">
                  <a:srgbClr val="000000">
                    <a:alpha val="43137"/>
                  </a:srgbClr>
                </a:outerShdw>
              </a:effectLst>
            </a:endParaRPr>
          </a:p>
        </p:txBody>
      </p:sp>
      <p:sp>
        <p:nvSpPr>
          <p:cNvPr id="6" name="5 CuadroTexto"/>
          <p:cNvSpPr txBox="1"/>
          <p:nvPr/>
        </p:nvSpPr>
        <p:spPr>
          <a:xfrm>
            <a:off x="5072066" y="2500306"/>
            <a:ext cx="3571900" cy="584775"/>
          </a:xfrm>
          <a:prstGeom prst="rect">
            <a:avLst/>
          </a:prstGeom>
          <a:noFill/>
        </p:spPr>
        <p:txBody>
          <a:bodyPr wrap="square" rtlCol="0">
            <a:spAutoFit/>
          </a:bodyPr>
          <a:lstStyle/>
          <a:p>
            <a:pPr algn="ctr"/>
            <a:r>
              <a:rPr lang="es-ES" sz="3200" b="1" dirty="0" smtClean="0">
                <a:effectLst>
                  <a:outerShdw blurRad="38100" dist="38100" dir="2700000" algn="tl">
                    <a:srgbClr val="000000">
                      <a:alpha val="43137"/>
                    </a:srgbClr>
                  </a:outerShdw>
                </a:effectLst>
              </a:rPr>
              <a:t>Verdes y rugosos</a:t>
            </a:r>
            <a:endParaRPr lang="es-ES" sz="3200" b="1" dirty="0">
              <a:effectLst>
                <a:outerShdw blurRad="38100" dist="38100" dir="2700000" algn="tl">
                  <a:srgbClr val="000000">
                    <a:alpha val="43137"/>
                  </a:srgbClr>
                </a:outerShdw>
              </a:effectLst>
            </a:endParaRPr>
          </a:p>
        </p:txBody>
      </p:sp>
      <p:sp>
        <p:nvSpPr>
          <p:cNvPr id="7" name="6 CuadroTexto"/>
          <p:cNvSpPr txBox="1"/>
          <p:nvPr/>
        </p:nvSpPr>
        <p:spPr>
          <a:xfrm>
            <a:off x="642910" y="1928802"/>
            <a:ext cx="1714512" cy="646331"/>
          </a:xfrm>
          <a:prstGeom prst="rect">
            <a:avLst/>
          </a:prstGeom>
          <a:noFill/>
        </p:spPr>
        <p:txBody>
          <a:bodyPr wrap="square" rtlCol="0">
            <a:spAutoFit/>
          </a:bodyPr>
          <a:lstStyle/>
          <a:p>
            <a:pPr algn="ctr"/>
            <a:r>
              <a:rPr lang="es-ES" sz="3600" b="1" dirty="0" smtClean="0">
                <a:effectLst>
                  <a:outerShdw blurRad="38100" dist="38100" dir="2700000" algn="tl">
                    <a:srgbClr val="000000">
                      <a:alpha val="43137"/>
                    </a:srgbClr>
                  </a:outerShdw>
                </a:effectLst>
              </a:rPr>
              <a:t>AABB</a:t>
            </a:r>
            <a:endParaRPr lang="es-ES" sz="3600" b="1" dirty="0">
              <a:effectLst>
                <a:outerShdw blurRad="38100" dist="38100" dir="2700000" algn="tl">
                  <a:srgbClr val="000000">
                    <a:alpha val="43137"/>
                  </a:srgbClr>
                </a:outerShdw>
              </a:effectLst>
            </a:endParaRPr>
          </a:p>
        </p:txBody>
      </p:sp>
      <p:sp>
        <p:nvSpPr>
          <p:cNvPr id="8" name="7 CuadroTexto"/>
          <p:cNvSpPr txBox="1"/>
          <p:nvPr/>
        </p:nvSpPr>
        <p:spPr>
          <a:xfrm>
            <a:off x="6286512" y="1857364"/>
            <a:ext cx="1571636" cy="646331"/>
          </a:xfrm>
          <a:prstGeom prst="rect">
            <a:avLst/>
          </a:prstGeom>
          <a:noFill/>
        </p:spPr>
        <p:txBody>
          <a:bodyPr wrap="square" rtlCol="0">
            <a:spAutoFit/>
          </a:bodyPr>
          <a:lstStyle/>
          <a:p>
            <a:pPr algn="ctr"/>
            <a:r>
              <a:rPr lang="es-ES" sz="3600" b="1" dirty="0" err="1" smtClean="0">
                <a:effectLst>
                  <a:outerShdw blurRad="38100" dist="38100" dir="2700000" algn="tl">
                    <a:srgbClr val="000000">
                      <a:alpha val="43137"/>
                    </a:srgbClr>
                  </a:outerShdw>
                </a:effectLst>
              </a:rPr>
              <a:t>aabb</a:t>
            </a:r>
            <a:endParaRPr lang="es-ES" sz="3600" b="1" dirty="0">
              <a:effectLst>
                <a:outerShdw blurRad="38100" dist="38100" dir="2700000" algn="tl">
                  <a:srgbClr val="000000">
                    <a:alpha val="43137"/>
                  </a:srgbClr>
                </a:outerShdw>
              </a:effectLst>
            </a:endParaRPr>
          </a:p>
        </p:txBody>
      </p:sp>
      <p:cxnSp>
        <p:nvCxnSpPr>
          <p:cNvPr id="10" name="9 Conector recto de flecha"/>
          <p:cNvCxnSpPr/>
          <p:nvPr/>
        </p:nvCxnSpPr>
        <p:spPr>
          <a:xfrm rot="16200000" flipH="1">
            <a:off x="3178959" y="3321843"/>
            <a:ext cx="857256" cy="214314"/>
          </a:xfrm>
          <a:prstGeom prst="straightConnector1">
            <a:avLst/>
          </a:prstGeom>
          <a:ln w="158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p:nvPr/>
        </p:nvCxnSpPr>
        <p:spPr>
          <a:xfrm rot="5400000">
            <a:off x="4214810" y="3143248"/>
            <a:ext cx="928694" cy="642942"/>
          </a:xfrm>
          <a:prstGeom prst="straightConnector1">
            <a:avLst/>
          </a:prstGeom>
          <a:ln w="158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4" name="13 Elipse"/>
          <p:cNvSpPr/>
          <p:nvPr/>
        </p:nvSpPr>
        <p:spPr>
          <a:xfrm>
            <a:off x="3428992" y="4000504"/>
            <a:ext cx="857256" cy="85725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14 CuadroTexto"/>
          <p:cNvSpPr txBox="1"/>
          <p:nvPr/>
        </p:nvSpPr>
        <p:spPr>
          <a:xfrm>
            <a:off x="0" y="3143248"/>
            <a:ext cx="1785918" cy="584775"/>
          </a:xfrm>
          <a:prstGeom prst="rect">
            <a:avLst/>
          </a:prstGeom>
          <a:noFill/>
        </p:spPr>
        <p:txBody>
          <a:bodyPr wrap="square" rtlCol="0">
            <a:spAutoFit/>
          </a:bodyPr>
          <a:lstStyle/>
          <a:p>
            <a:pPr algn="ctr"/>
            <a:r>
              <a:rPr lang="es-ES" sz="3200" b="1" dirty="0" smtClean="0"/>
              <a:t>Gametos</a:t>
            </a:r>
            <a:endParaRPr lang="es-ES" sz="3200" b="1" dirty="0"/>
          </a:p>
        </p:txBody>
      </p:sp>
      <p:sp>
        <p:nvSpPr>
          <p:cNvPr id="16" name="15 CuadroTexto"/>
          <p:cNvSpPr txBox="1"/>
          <p:nvPr/>
        </p:nvSpPr>
        <p:spPr>
          <a:xfrm>
            <a:off x="1928794" y="3286124"/>
            <a:ext cx="1143008"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AB</a:t>
            </a:r>
            <a:endParaRPr lang="es-ES" sz="3200" b="1" dirty="0">
              <a:effectLst>
                <a:outerShdw blurRad="38100" dist="38100" dir="2700000" algn="tl">
                  <a:srgbClr val="000000">
                    <a:alpha val="43137"/>
                  </a:srgbClr>
                </a:outerShdw>
              </a:effectLst>
            </a:endParaRPr>
          </a:p>
        </p:txBody>
      </p:sp>
      <p:sp>
        <p:nvSpPr>
          <p:cNvPr id="18" name="17 Elipse"/>
          <p:cNvSpPr/>
          <p:nvPr/>
        </p:nvSpPr>
        <p:spPr>
          <a:xfrm>
            <a:off x="1857356" y="3286124"/>
            <a:ext cx="785818" cy="57150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0" name="19 CuadroTexto"/>
          <p:cNvSpPr txBox="1"/>
          <p:nvPr/>
        </p:nvSpPr>
        <p:spPr>
          <a:xfrm>
            <a:off x="3857620" y="4857760"/>
            <a:ext cx="3000396" cy="584775"/>
          </a:xfrm>
          <a:prstGeom prst="rect">
            <a:avLst/>
          </a:prstGeom>
          <a:noFill/>
        </p:spPr>
        <p:txBody>
          <a:bodyPr wrap="square" rtlCol="0">
            <a:spAutoFit/>
          </a:bodyPr>
          <a:lstStyle/>
          <a:p>
            <a:pPr algn="ctr"/>
            <a:r>
              <a:rPr lang="es-ES" sz="3200" b="1" dirty="0" smtClean="0">
                <a:effectLst>
                  <a:outerShdw blurRad="38100" dist="38100" dir="2700000" algn="tl">
                    <a:srgbClr val="000000">
                      <a:alpha val="43137"/>
                    </a:srgbClr>
                  </a:outerShdw>
                </a:effectLst>
              </a:rPr>
              <a:t>Amarillos y lisos</a:t>
            </a:r>
            <a:endParaRPr lang="es-ES" sz="3200" b="1" dirty="0">
              <a:effectLst>
                <a:outerShdw blurRad="38100" dist="38100" dir="2700000" algn="tl">
                  <a:srgbClr val="000000">
                    <a:alpha val="43137"/>
                  </a:srgbClr>
                </a:outerShdw>
              </a:effectLst>
            </a:endParaRPr>
          </a:p>
        </p:txBody>
      </p:sp>
      <p:sp>
        <p:nvSpPr>
          <p:cNvPr id="25" name="24 Elipse"/>
          <p:cNvSpPr/>
          <p:nvPr/>
        </p:nvSpPr>
        <p:spPr>
          <a:xfrm>
            <a:off x="5357818" y="4000504"/>
            <a:ext cx="857256" cy="85725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6" name="25 CuadroTexto"/>
          <p:cNvSpPr txBox="1"/>
          <p:nvPr/>
        </p:nvSpPr>
        <p:spPr>
          <a:xfrm>
            <a:off x="571472" y="4143380"/>
            <a:ext cx="1000132" cy="646331"/>
          </a:xfrm>
          <a:prstGeom prst="rect">
            <a:avLst/>
          </a:prstGeom>
          <a:noFill/>
        </p:spPr>
        <p:txBody>
          <a:bodyPr wrap="square" rtlCol="0">
            <a:spAutoFit/>
          </a:bodyPr>
          <a:lstStyle/>
          <a:p>
            <a:pPr algn="ctr"/>
            <a:r>
              <a:rPr lang="es-ES" sz="3600" b="1" dirty="0" smtClean="0">
                <a:effectLst>
                  <a:outerShdw blurRad="38100" dist="38100" dir="2700000" algn="tl">
                    <a:srgbClr val="000000">
                      <a:alpha val="43137"/>
                    </a:srgbClr>
                  </a:outerShdw>
                </a:effectLst>
              </a:rPr>
              <a:t>F1</a:t>
            </a:r>
            <a:endParaRPr lang="es-ES" sz="3600" b="1" dirty="0">
              <a:effectLst>
                <a:outerShdw blurRad="38100" dist="38100" dir="2700000" algn="tl">
                  <a:srgbClr val="000000">
                    <a:alpha val="43137"/>
                  </a:srgbClr>
                </a:outerShdw>
              </a:effectLst>
            </a:endParaRPr>
          </a:p>
        </p:txBody>
      </p:sp>
      <p:sp>
        <p:nvSpPr>
          <p:cNvPr id="28" name="27 CuadroTexto"/>
          <p:cNvSpPr txBox="1"/>
          <p:nvPr/>
        </p:nvSpPr>
        <p:spPr>
          <a:xfrm>
            <a:off x="3929058" y="1714488"/>
            <a:ext cx="642942" cy="707886"/>
          </a:xfrm>
          <a:prstGeom prst="rect">
            <a:avLst/>
          </a:prstGeom>
          <a:noFill/>
        </p:spPr>
        <p:txBody>
          <a:bodyPr wrap="square" rtlCol="0">
            <a:spAutoFit/>
          </a:bodyPr>
          <a:lstStyle/>
          <a:p>
            <a:pPr algn="ctr"/>
            <a:r>
              <a:rPr lang="es-ES" sz="4000" b="1" dirty="0" smtClean="0">
                <a:effectLst>
                  <a:outerShdw blurRad="38100" dist="38100" dir="2700000" algn="tl">
                    <a:srgbClr val="000000">
                      <a:alpha val="43137"/>
                    </a:srgbClr>
                  </a:outerShdw>
                </a:effectLst>
              </a:rPr>
              <a:t>X</a:t>
            </a:r>
            <a:endParaRPr lang="es-ES" sz="4000" b="1" dirty="0">
              <a:effectLst>
                <a:outerShdw blurRad="38100" dist="38100" dir="2700000" algn="tl">
                  <a:srgbClr val="000000">
                    <a:alpha val="43137"/>
                  </a:srgbClr>
                </a:outerShdw>
              </a:effectLst>
            </a:endParaRPr>
          </a:p>
        </p:txBody>
      </p:sp>
      <p:sp>
        <p:nvSpPr>
          <p:cNvPr id="29" name="28 CuadroTexto"/>
          <p:cNvSpPr txBox="1"/>
          <p:nvPr/>
        </p:nvSpPr>
        <p:spPr>
          <a:xfrm>
            <a:off x="4429124" y="4071942"/>
            <a:ext cx="642942" cy="646331"/>
          </a:xfrm>
          <a:prstGeom prst="rect">
            <a:avLst/>
          </a:prstGeom>
          <a:noFill/>
        </p:spPr>
        <p:txBody>
          <a:bodyPr wrap="square" rtlCol="0">
            <a:spAutoFit/>
          </a:bodyPr>
          <a:lstStyle/>
          <a:p>
            <a:pPr algn="ctr"/>
            <a:r>
              <a:rPr lang="es-ES" sz="3600" b="1" dirty="0" smtClean="0">
                <a:effectLst>
                  <a:outerShdw blurRad="38100" dist="38100" dir="2700000" algn="tl">
                    <a:srgbClr val="000000">
                      <a:alpha val="43137"/>
                    </a:srgbClr>
                  </a:outerShdw>
                </a:effectLst>
              </a:rPr>
              <a:t>X</a:t>
            </a:r>
            <a:endParaRPr lang="es-ES" sz="3600" b="1" dirty="0">
              <a:effectLst>
                <a:outerShdw blurRad="38100" dist="38100" dir="2700000" algn="tl">
                  <a:srgbClr val="000000">
                    <a:alpha val="43137"/>
                  </a:srgbClr>
                </a:outerShdw>
              </a:effectLst>
            </a:endParaRPr>
          </a:p>
        </p:txBody>
      </p:sp>
      <p:sp>
        <p:nvSpPr>
          <p:cNvPr id="30" name="29 CuadroTexto"/>
          <p:cNvSpPr txBox="1"/>
          <p:nvPr/>
        </p:nvSpPr>
        <p:spPr>
          <a:xfrm>
            <a:off x="1928794" y="4143380"/>
            <a:ext cx="1285884" cy="646331"/>
          </a:xfrm>
          <a:prstGeom prst="rect">
            <a:avLst/>
          </a:prstGeom>
          <a:noFill/>
        </p:spPr>
        <p:txBody>
          <a:bodyPr wrap="square" rtlCol="0">
            <a:spAutoFit/>
          </a:bodyPr>
          <a:lstStyle/>
          <a:p>
            <a:pPr algn="ctr"/>
            <a:r>
              <a:rPr lang="es-ES" sz="3600" b="1" dirty="0" err="1" smtClean="0">
                <a:effectLst>
                  <a:outerShdw blurRad="38100" dist="38100" dir="2700000" algn="tl">
                    <a:srgbClr val="000000">
                      <a:alpha val="43137"/>
                    </a:srgbClr>
                  </a:outerShdw>
                </a:effectLst>
              </a:rPr>
              <a:t>AaBb</a:t>
            </a:r>
            <a:endParaRPr lang="es-ES" sz="3600" b="1" dirty="0">
              <a:effectLst>
                <a:outerShdw blurRad="38100" dist="38100" dir="2700000" algn="tl">
                  <a:srgbClr val="000000">
                    <a:alpha val="43137"/>
                  </a:srgbClr>
                </a:outerShdw>
              </a:effectLst>
            </a:endParaRPr>
          </a:p>
        </p:txBody>
      </p:sp>
      <p:sp>
        <p:nvSpPr>
          <p:cNvPr id="31" name="30 CuadroTexto"/>
          <p:cNvSpPr txBox="1"/>
          <p:nvPr/>
        </p:nvSpPr>
        <p:spPr>
          <a:xfrm>
            <a:off x="6143636" y="4214818"/>
            <a:ext cx="1714512" cy="646331"/>
          </a:xfrm>
          <a:prstGeom prst="rect">
            <a:avLst/>
          </a:prstGeom>
          <a:noFill/>
        </p:spPr>
        <p:txBody>
          <a:bodyPr wrap="square" rtlCol="0">
            <a:spAutoFit/>
          </a:bodyPr>
          <a:lstStyle/>
          <a:p>
            <a:pPr algn="ctr"/>
            <a:r>
              <a:rPr lang="es-ES" sz="3600" b="1" dirty="0" err="1" smtClean="0">
                <a:effectLst>
                  <a:outerShdw blurRad="38100" dist="38100" dir="2700000" algn="tl">
                    <a:srgbClr val="000000">
                      <a:alpha val="43137"/>
                    </a:srgbClr>
                  </a:outerShdw>
                </a:effectLst>
              </a:rPr>
              <a:t>AaBb</a:t>
            </a:r>
            <a:endParaRPr lang="es-ES" sz="3600" b="1" dirty="0">
              <a:effectLst>
                <a:outerShdw blurRad="38100" dist="38100" dir="2700000" algn="tl">
                  <a:srgbClr val="000000">
                    <a:alpha val="43137"/>
                  </a:srgbClr>
                </a:outerShdw>
              </a:effectLst>
            </a:endParaRPr>
          </a:p>
        </p:txBody>
      </p:sp>
      <p:sp>
        <p:nvSpPr>
          <p:cNvPr id="32" name="31 Elipse"/>
          <p:cNvSpPr/>
          <p:nvPr/>
        </p:nvSpPr>
        <p:spPr>
          <a:xfrm>
            <a:off x="5357818" y="3286124"/>
            <a:ext cx="785818" cy="57150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ES" b="1" dirty="0">
              <a:effectLst>
                <a:outerShdw blurRad="38100" dist="38100" dir="2700000" algn="tl">
                  <a:srgbClr val="000000">
                    <a:alpha val="43137"/>
                  </a:srgbClr>
                </a:outerShdw>
              </a:effectLst>
            </a:endParaRPr>
          </a:p>
        </p:txBody>
      </p:sp>
      <p:sp>
        <p:nvSpPr>
          <p:cNvPr id="33" name="32 CuadroTexto"/>
          <p:cNvSpPr txBox="1"/>
          <p:nvPr/>
        </p:nvSpPr>
        <p:spPr>
          <a:xfrm>
            <a:off x="5357818" y="3214686"/>
            <a:ext cx="785818" cy="584775"/>
          </a:xfrm>
          <a:prstGeom prst="rect">
            <a:avLst/>
          </a:prstGeom>
          <a:noFill/>
        </p:spPr>
        <p:txBody>
          <a:bodyPr wrap="square" rtlCol="0">
            <a:spAutoFit/>
          </a:bodyPr>
          <a:lstStyle/>
          <a:p>
            <a:pPr algn="ctr"/>
            <a:r>
              <a:rPr lang="es-ES" sz="3200" b="1" dirty="0" smtClean="0">
                <a:effectLst>
                  <a:outerShdw blurRad="38100" dist="38100" dir="2700000" algn="tl">
                    <a:srgbClr val="000000">
                      <a:alpha val="43137"/>
                    </a:srgbClr>
                  </a:outerShdw>
                </a:effectLst>
              </a:rPr>
              <a:t>ab</a:t>
            </a:r>
            <a:endParaRPr lang="es-ES" sz="3200" b="1" dirty="0">
              <a:effectLst>
                <a:outerShdw blurRad="38100" dist="38100" dir="2700000" algn="tl">
                  <a:srgbClr val="000000">
                    <a:alpha val="43137"/>
                  </a:srgbClr>
                </a:outerShdw>
              </a:effectLst>
            </a:endParaRPr>
          </a:p>
        </p:txBody>
      </p:sp>
      <p:sp>
        <p:nvSpPr>
          <p:cNvPr id="34" name="33 CuadroTexto"/>
          <p:cNvSpPr txBox="1"/>
          <p:nvPr/>
        </p:nvSpPr>
        <p:spPr>
          <a:xfrm>
            <a:off x="1285852" y="5715016"/>
            <a:ext cx="7143800"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AB   </a:t>
            </a:r>
            <a:r>
              <a:rPr lang="es-ES" sz="3200" b="1" dirty="0" err="1" smtClean="0">
                <a:effectLst>
                  <a:outerShdw blurRad="38100" dist="38100" dir="2700000" algn="tl">
                    <a:srgbClr val="000000">
                      <a:alpha val="43137"/>
                    </a:srgbClr>
                  </a:outerShdw>
                </a:effectLst>
              </a:rPr>
              <a:t>Ab</a:t>
            </a:r>
            <a:r>
              <a:rPr lang="es-ES" sz="3200" b="1" dirty="0" smtClean="0">
                <a:effectLst>
                  <a:outerShdw blurRad="38100" dist="38100" dir="2700000" algn="tl">
                    <a:srgbClr val="000000">
                      <a:alpha val="43137"/>
                    </a:srgbClr>
                  </a:outerShdw>
                </a:effectLst>
              </a:rPr>
              <a:t>    </a:t>
            </a:r>
            <a:r>
              <a:rPr lang="es-ES" sz="3200" b="1" dirty="0" err="1" smtClean="0">
                <a:effectLst>
                  <a:outerShdw blurRad="38100" dist="38100" dir="2700000" algn="tl">
                    <a:srgbClr val="000000">
                      <a:alpha val="43137"/>
                    </a:srgbClr>
                  </a:outerShdw>
                </a:effectLst>
              </a:rPr>
              <a:t>aB</a:t>
            </a:r>
            <a:r>
              <a:rPr lang="es-ES" sz="3200" b="1" dirty="0" smtClean="0">
                <a:effectLst>
                  <a:outerShdw blurRad="38100" dist="38100" dir="2700000" algn="tl">
                    <a:srgbClr val="000000">
                      <a:alpha val="43137"/>
                    </a:srgbClr>
                  </a:outerShdw>
                </a:effectLst>
              </a:rPr>
              <a:t>    </a:t>
            </a:r>
            <a:r>
              <a:rPr lang="es-ES" sz="3200" b="1" dirty="0" err="1" smtClean="0">
                <a:effectLst>
                  <a:outerShdw blurRad="38100" dist="38100" dir="2700000" algn="tl">
                    <a:srgbClr val="000000">
                      <a:alpha val="43137"/>
                    </a:srgbClr>
                  </a:outerShdw>
                </a:effectLst>
              </a:rPr>
              <a:t>ab</a:t>
            </a:r>
            <a:r>
              <a:rPr lang="es-ES" sz="3200" b="1" dirty="0" smtClean="0">
                <a:effectLst>
                  <a:outerShdw blurRad="38100" dist="38100" dir="2700000" algn="tl">
                    <a:srgbClr val="000000">
                      <a:alpha val="43137"/>
                    </a:srgbClr>
                  </a:outerShdw>
                </a:effectLst>
              </a:rPr>
              <a:t>           </a:t>
            </a:r>
            <a:r>
              <a:rPr lang="es-ES" sz="3200" b="1" dirty="0" err="1" smtClean="0">
                <a:effectLst>
                  <a:outerShdw blurRad="38100" dist="38100" dir="2700000" algn="tl">
                    <a:srgbClr val="000000">
                      <a:alpha val="43137"/>
                    </a:srgbClr>
                  </a:outerShdw>
                </a:effectLst>
              </a:rPr>
              <a:t>AB</a:t>
            </a:r>
            <a:r>
              <a:rPr lang="es-ES" sz="3200" b="1" dirty="0" smtClean="0">
                <a:effectLst>
                  <a:outerShdw blurRad="38100" dist="38100" dir="2700000" algn="tl">
                    <a:srgbClr val="000000">
                      <a:alpha val="43137"/>
                    </a:srgbClr>
                  </a:outerShdw>
                </a:effectLst>
              </a:rPr>
              <a:t>  </a:t>
            </a:r>
            <a:r>
              <a:rPr lang="es-ES" sz="3200" b="1" dirty="0" err="1" smtClean="0">
                <a:effectLst>
                  <a:outerShdw blurRad="38100" dist="38100" dir="2700000" algn="tl">
                    <a:srgbClr val="000000">
                      <a:alpha val="43137"/>
                    </a:srgbClr>
                  </a:outerShdw>
                </a:effectLst>
              </a:rPr>
              <a:t>Ab</a:t>
            </a:r>
            <a:r>
              <a:rPr lang="es-ES" sz="3200" b="1" dirty="0" smtClean="0">
                <a:effectLst>
                  <a:outerShdw blurRad="38100" dist="38100" dir="2700000" algn="tl">
                    <a:srgbClr val="000000">
                      <a:alpha val="43137"/>
                    </a:srgbClr>
                  </a:outerShdw>
                </a:effectLst>
              </a:rPr>
              <a:t>   </a:t>
            </a:r>
            <a:r>
              <a:rPr lang="es-ES" sz="3200" b="1" dirty="0" err="1" smtClean="0">
                <a:effectLst>
                  <a:outerShdw blurRad="38100" dist="38100" dir="2700000" algn="tl">
                    <a:srgbClr val="000000">
                      <a:alpha val="43137"/>
                    </a:srgbClr>
                  </a:outerShdw>
                </a:effectLst>
              </a:rPr>
              <a:t>aB</a:t>
            </a:r>
            <a:r>
              <a:rPr lang="es-ES" sz="3200" b="1" dirty="0" smtClean="0">
                <a:effectLst>
                  <a:outerShdw blurRad="38100" dist="38100" dir="2700000" algn="tl">
                    <a:srgbClr val="000000">
                      <a:alpha val="43137"/>
                    </a:srgbClr>
                  </a:outerShdw>
                </a:effectLst>
              </a:rPr>
              <a:t>    </a:t>
            </a:r>
            <a:r>
              <a:rPr lang="es-ES" sz="3200" b="1" dirty="0" err="1" smtClean="0">
                <a:effectLst>
                  <a:outerShdw blurRad="38100" dist="38100" dir="2700000" algn="tl">
                    <a:srgbClr val="000000">
                      <a:alpha val="43137"/>
                    </a:srgbClr>
                  </a:outerShdw>
                </a:effectLst>
              </a:rPr>
              <a:t>ab</a:t>
            </a:r>
            <a:r>
              <a:rPr lang="es-ES" sz="3200" b="1" dirty="0" smtClean="0">
                <a:effectLst>
                  <a:outerShdw blurRad="38100" dist="38100" dir="2700000" algn="tl">
                    <a:srgbClr val="000000">
                      <a:alpha val="43137"/>
                    </a:srgbClr>
                  </a:outerShdw>
                </a:effectLst>
              </a:rPr>
              <a:t>                     </a:t>
            </a:r>
          </a:p>
        </p:txBody>
      </p:sp>
      <p:sp>
        <p:nvSpPr>
          <p:cNvPr id="35" name="34 CuadroTexto"/>
          <p:cNvSpPr txBox="1"/>
          <p:nvPr/>
        </p:nvSpPr>
        <p:spPr>
          <a:xfrm>
            <a:off x="0" y="5000636"/>
            <a:ext cx="2428860" cy="584775"/>
          </a:xfrm>
          <a:prstGeom prst="rect">
            <a:avLst/>
          </a:prstGeom>
          <a:noFill/>
        </p:spPr>
        <p:txBody>
          <a:bodyPr wrap="square" rtlCol="0">
            <a:spAutoFit/>
          </a:bodyPr>
          <a:lstStyle/>
          <a:p>
            <a:pPr algn="ctr"/>
            <a:r>
              <a:rPr lang="es-ES" sz="3200" b="1" dirty="0" smtClean="0"/>
              <a:t>Gametos</a:t>
            </a:r>
            <a:endParaRPr lang="es-ES" sz="3200" b="1" dirty="0"/>
          </a:p>
        </p:txBody>
      </p:sp>
      <p:sp>
        <p:nvSpPr>
          <p:cNvPr id="36" name="35 Elipse"/>
          <p:cNvSpPr/>
          <p:nvPr/>
        </p:nvSpPr>
        <p:spPr>
          <a:xfrm>
            <a:off x="5072066" y="5715016"/>
            <a:ext cx="642942" cy="57150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37" name="36 Elipse"/>
          <p:cNvSpPr/>
          <p:nvPr/>
        </p:nvSpPr>
        <p:spPr>
          <a:xfrm>
            <a:off x="2071670" y="5786454"/>
            <a:ext cx="642942" cy="57150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38" name="37 Elipse"/>
          <p:cNvSpPr/>
          <p:nvPr/>
        </p:nvSpPr>
        <p:spPr>
          <a:xfrm>
            <a:off x="2857488" y="5786454"/>
            <a:ext cx="642942" cy="57150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39" name="38 Elipse"/>
          <p:cNvSpPr/>
          <p:nvPr/>
        </p:nvSpPr>
        <p:spPr>
          <a:xfrm>
            <a:off x="3571868" y="5786454"/>
            <a:ext cx="642942" cy="57150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0" name="39 Elipse"/>
          <p:cNvSpPr/>
          <p:nvPr/>
        </p:nvSpPr>
        <p:spPr>
          <a:xfrm>
            <a:off x="1285852" y="5786454"/>
            <a:ext cx="642942" cy="57150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1" name="40 Elipse"/>
          <p:cNvSpPr/>
          <p:nvPr/>
        </p:nvSpPr>
        <p:spPr>
          <a:xfrm>
            <a:off x="5786446" y="5715016"/>
            <a:ext cx="642942" cy="57150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2" name="41 Elipse"/>
          <p:cNvSpPr/>
          <p:nvPr/>
        </p:nvSpPr>
        <p:spPr>
          <a:xfrm>
            <a:off x="6500826" y="5715016"/>
            <a:ext cx="642942" cy="57150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3" name="42 Elipse"/>
          <p:cNvSpPr/>
          <p:nvPr/>
        </p:nvSpPr>
        <p:spPr>
          <a:xfrm>
            <a:off x="7215206" y="5715016"/>
            <a:ext cx="642942" cy="57150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box(in)">
                                      <p:cBhvr>
                                        <p:cTn id="10" dur="500"/>
                                        <p:tgtEl>
                                          <p:spTgt spid="28"/>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ox(in)">
                                      <p:cBhvr>
                                        <p:cTn id="13" dur="500"/>
                                        <p:tgtEl>
                                          <p:spTgt spid="4"/>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ox(in)">
                                      <p:cBhvr>
                                        <p:cTn id="16" dur="500"/>
                                        <p:tgtEl>
                                          <p:spTgt spid="7"/>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ox(in)">
                                      <p:cBhvr>
                                        <p:cTn id="19" dur="500"/>
                                        <p:tgtEl>
                                          <p:spTgt spid="8"/>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ox(in)">
                                      <p:cBhvr>
                                        <p:cTn id="22" dur="500"/>
                                        <p:tgtEl>
                                          <p:spTgt spid="5"/>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box(in)">
                                      <p:cBhvr>
                                        <p:cTn id="30" dur="500"/>
                                        <p:tgtEl>
                                          <p:spTgt spid="15"/>
                                        </p:tgtEl>
                                      </p:cBhvr>
                                    </p:animEffect>
                                  </p:childTnLst>
                                </p:cTn>
                              </p:par>
                              <p:par>
                                <p:cTn id="31" presetID="4" presetClass="entr" presetSubtype="16"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box(in)">
                                      <p:cBhvr>
                                        <p:cTn id="33" dur="500"/>
                                        <p:tgtEl>
                                          <p:spTgt spid="16"/>
                                        </p:tgtEl>
                                      </p:cBhvr>
                                    </p:animEffect>
                                  </p:childTnLst>
                                </p:cTn>
                              </p:par>
                              <p:par>
                                <p:cTn id="34" presetID="4" presetClass="entr" presetSubtype="16" fill="hold" grpId="0" nodeType="with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box(in)">
                                      <p:cBhvr>
                                        <p:cTn id="36" dur="500"/>
                                        <p:tgtEl>
                                          <p:spTgt spid="18"/>
                                        </p:tgtEl>
                                      </p:cBhvr>
                                    </p:animEffect>
                                  </p:childTnLst>
                                </p:cTn>
                              </p:par>
                              <p:par>
                                <p:cTn id="37" presetID="4" presetClass="entr" presetSubtype="16" fill="hold" grpId="0" nodeType="withEffect">
                                  <p:stCondLst>
                                    <p:cond delay="0"/>
                                  </p:stCondLst>
                                  <p:childTnLst>
                                    <p:set>
                                      <p:cBhvr>
                                        <p:cTn id="38" dur="1" fill="hold">
                                          <p:stCondLst>
                                            <p:cond delay="0"/>
                                          </p:stCondLst>
                                        </p:cTn>
                                        <p:tgtEl>
                                          <p:spTgt spid="33"/>
                                        </p:tgtEl>
                                        <p:attrNameLst>
                                          <p:attrName>style.visibility</p:attrName>
                                        </p:attrNameLst>
                                      </p:cBhvr>
                                      <p:to>
                                        <p:strVal val="visible"/>
                                      </p:to>
                                    </p:set>
                                    <p:animEffect transition="in" filter="box(in)">
                                      <p:cBhvr>
                                        <p:cTn id="39" dur="500"/>
                                        <p:tgtEl>
                                          <p:spTgt spid="33"/>
                                        </p:tgtEl>
                                      </p:cBhvr>
                                    </p:animEffect>
                                  </p:childTnLst>
                                </p:cTn>
                              </p:par>
                              <p:par>
                                <p:cTn id="40" presetID="4" presetClass="entr" presetSubtype="16" fill="hold" grpId="0" nodeType="withEffect">
                                  <p:stCondLst>
                                    <p:cond delay="0"/>
                                  </p:stCondLst>
                                  <p:childTnLst>
                                    <p:set>
                                      <p:cBhvr>
                                        <p:cTn id="41" dur="1" fill="hold">
                                          <p:stCondLst>
                                            <p:cond delay="0"/>
                                          </p:stCondLst>
                                        </p:cTn>
                                        <p:tgtEl>
                                          <p:spTgt spid="32"/>
                                        </p:tgtEl>
                                        <p:attrNameLst>
                                          <p:attrName>style.visibility</p:attrName>
                                        </p:attrNameLst>
                                      </p:cBhvr>
                                      <p:to>
                                        <p:strVal val="visible"/>
                                      </p:to>
                                    </p:set>
                                    <p:animEffect transition="in" filter="box(in)">
                                      <p:cBhvr>
                                        <p:cTn id="42" dur="500"/>
                                        <p:tgtEl>
                                          <p:spTgt spid="32"/>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box(in)">
                                      <p:cBhvr>
                                        <p:cTn id="47" dur="500"/>
                                        <p:tgtEl>
                                          <p:spTgt spid="12"/>
                                        </p:tgtEl>
                                      </p:cBhvr>
                                    </p:animEffect>
                                  </p:childTnLst>
                                </p:cTn>
                              </p:par>
                              <p:par>
                                <p:cTn id="48" presetID="4" presetClass="entr" presetSubtype="16" fill="hold" nodeType="with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box(in)">
                                      <p:cBhvr>
                                        <p:cTn id="50" dur="500"/>
                                        <p:tgtEl>
                                          <p:spTgt spid="10"/>
                                        </p:tgtEl>
                                      </p:cBhvr>
                                    </p:animEffect>
                                  </p:childTnLst>
                                </p:cTn>
                              </p:par>
                              <p:par>
                                <p:cTn id="51" presetID="4" presetClass="entr" presetSubtype="16" fill="hold" grpId="0" nodeType="with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box(in)">
                                      <p:cBhvr>
                                        <p:cTn id="53" dur="500"/>
                                        <p:tgtEl>
                                          <p:spTgt spid="14"/>
                                        </p:tgtEl>
                                      </p:cBhvr>
                                    </p:animEffect>
                                  </p:childTnLst>
                                </p:cTn>
                              </p:par>
                              <p:par>
                                <p:cTn id="54" presetID="4" presetClass="entr" presetSubtype="16" fill="hold" grpId="0" nodeType="withEffect">
                                  <p:stCondLst>
                                    <p:cond delay="0"/>
                                  </p:stCondLst>
                                  <p:childTnLst>
                                    <p:set>
                                      <p:cBhvr>
                                        <p:cTn id="55" dur="1" fill="hold">
                                          <p:stCondLst>
                                            <p:cond delay="0"/>
                                          </p:stCondLst>
                                        </p:cTn>
                                        <p:tgtEl>
                                          <p:spTgt spid="30"/>
                                        </p:tgtEl>
                                        <p:attrNameLst>
                                          <p:attrName>style.visibility</p:attrName>
                                        </p:attrNameLst>
                                      </p:cBhvr>
                                      <p:to>
                                        <p:strVal val="visible"/>
                                      </p:to>
                                    </p:set>
                                    <p:animEffect transition="in" filter="box(in)">
                                      <p:cBhvr>
                                        <p:cTn id="56" dur="500"/>
                                        <p:tgtEl>
                                          <p:spTgt spid="30"/>
                                        </p:tgtEl>
                                      </p:cBhvr>
                                    </p:animEffect>
                                  </p:childTnLst>
                                </p:cTn>
                              </p:par>
                              <p:par>
                                <p:cTn id="57" presetID="4" presetClass="entr" presetSubtype="16" fill="hold" grpId="0" nodeType="withEffect">
                                  <p:stCondLst>
                                    <p:cond delay="0"/>
                                  </p:stCondLst>
                                  <p:childTnLst>
                                    <p:set>
                                      <p:cBhvr>
                                        <p:cTn id="58" dur="1" fill="hold">
                                          <p:stCondLst>
                                            <p:cond delay="0"/>
                                          </p:stCondLst>
                                        </p:cTn>
                                        <p:tgtEl>
                                          <p:spTgt spid="26"/>
                                        </p:tgtEl>
                                        <p:attrNameLst>
                                          <p:attrName>style.visibility</p:attrName>
                                        </p:attrNameLst>
                                      </p:cBhvr>
                                      <p:to>
                                        <p:strVal val="visible"/>
                                      </p:to>
                                    </p:set>
                                    <p:animEffect transition="in" filter="box(in)">
                                      <p:cBhvr>
                                        <p:cTn id="59" dur="500"/>
                                        <p:tgtEl>
                                          <p:spTgt spid="26"/>
                                        </p:tgtEl>
                                      </p:cBhvr>
                                    </p:animEffect>
                                  </p:childTnLst>
                                </p:cTn>
                              </p:par>
                            </p:childTnLst>
                          </p:cTn>
                        </p:par>
                      </p:childTnLst>
                    </p:cTn>
                  </p:par>
                  <p:par>
                    <p:cTn id="60" fill="hold">
                      <p:stCondLst>
                        <p:cond delay="indefinite"/>
                      </p:stCondLst>
                      <p:childTnLst>
                        <p:par>
                          <p:cTn id="61" fill="hold">
                            <p:stCondLst>
                              <p:cond delay="0"/>
                            </p:stCondLst>
                            <p:childTnLst>
                              <p:par>
                                <p:cTn id="62" presetID="4" presetClass="entr" presetSubtype="16" fill="hold" grpId="0" nodeType="clickEffect">
                                  <p:stCondLst>
                                    <p:cond delay="0"/>
                                  </p:stCondLst>
                                  <p:childTnLst>
                                    <p:set>
                                      <p:cBhvr>
                                        <p:cTn id="63" dur="1" fill="hold">
                                          <p:stCondLst>
                                            <p:cond delay="0"/>
                                          </p:stCondLst>
                                        </p:cTn>
                                        <p:tgtEl>
                                          <p:spTgt spid="25"/>
                                        </p:tgtEl>
                                        <p:attrNameLst>
                                          <p:attrName>style.visibility</p:attrName>
                                        </p:attrNameLst>
                                      </p:cBhvr>
                                      <p:to>
                                        <p:strVal val="visible"/>
                                      </p:to>
                                    </p:set>
                                    <p:animEffect transition="in" filter="box(in)">
                                      <p:cBhvr>
                                        <p:cTn id="64" dur="500"/>
                                        <p:tgtEl>
                                          <p:spTgt spid="25"/>
                                        </p:tgtEl>
                                      </p:cBhvr>
                                    </p:animEffect>
                                  </p:childTnLst>
                                </p:cTn>
                              </p:par>
                              <p:par>
                                <p:cTn id="65" presetID="4" presetClass="entr" presetSubtype="16" fill="hold" grpId="0" nodeType="withEffect">
                                  <p:stCondLst>
                                    <p:cond delay="0"/>
                                  </p:stCondLst>
                                  <p:childTnLst>
                                    <p:set>
                                      <p:cBhvr>
                                        <p:cTn id="66" dur="1" fill="hold">
                                          <p:stCondLst>
                                            <p:cond delay="0"/>
                                          </p:stCondLst>
                                        </p:cTn>
                                        <p:tgtEl>
                                          <p:spTgt spid="31"/>
                                        </p:tgtEl>
                                        <p:attrNameLst>
                                          <p:attrName>style.visibility</p:attrName>
                                        </p:attrNameLst>
                                      </p:cBhvr>
                                      <p:to>
                                        <p:strVal val="visible"/>
                                      </p:to>
                                    </p:set>
                                    <p:animEffect transition="in" filter="box(in)">
                                      <p:cBhvr>
                                        <p:cTn id="67" dur="500"/>
                                        <p:tgtEl>
                                          <p:spTgt spid="31"/>
                                        </p:tgtEl>
                                      </p:cBhvr>
                                    </p:animEffect>
                                  </p:childTnLst>
                                </p:cTn>
                              </p:par>
                              <p:par>
                                <p:cTn id="68" presetID="4" presetClass="entr" presetSubtype="16" fill="hold" grpId="0" nodeType="withEffect">
                                  <p:stCondLst>
                                    <p:cond delay="0"/>
                                  </p:stCondLst>
                                  <p:childTnLst>
                                    <p:set>
                                      <p:cBhvr>
                                        <p:cTn id="69" dur="1" fill="hold">
                                          <p:stCondLst>
                                            <p:cond delay="0"/>
                                          </p:stCondLst>
                                        </p:cTn>
                                        <p:tgtEl>
                                          <p:spTgt spid="29"/>
                                        </p:tgtEl>
                                        <p:attrNameLst>
                                          <p:attrName>style.visibility</p:attrName>
                                        </p:attrNameLst>
                                      </p:cBhvr>
                                      <p:to>
                                        <p:strVal val="visible"/>
                                      </p:to>
                                    </p:set>
                                    <p:animEffect transition="in" filter="box(in)">
                                      <p:cBhvr>
                                        <p:cTn id="70" dur="500"/>
                                        <p:tgtEl>
                                          <p:spTgt spid="29"/>
                                        </p:tgtEl>
                                      </p:cBhvr>
                                    </p:animEffect>
                                  </p:childTnLst>
                                </p:cTn>
                              </p:par>
                              <p:par>
                                <p:cTn id="71" presetID="4" presetClass="entr" presetSubtype="16" fill="hold" grpId="0" nodeType="withEffect">
                                  <p:stCondLst>
                                    <p:cond delay="0"/>
                                  </p:stCondLst>
                                  <p:childTnLst>
                                    <p:set>
                                      <p:cBhvr>
                                        <p:cTn id="72" dur="1" fill="hold">
                                          <p:stCondLst>
                                            <p:cond delay="0"/>
                                          </p:stCondLst>
                                        </p:cTn>
                                        <p:tgtEl>
                                          <p:spTgt spid="20"/>
                                        </p:tgtEl>
                                        <p:attrNameLst>
                                          <p:attrName>style.visibility</p:attrName>
                                        </p:attrNameLst>
                                      </p:cBhvr>
                                      <p:to>
                                        <p:strVal val="visible"/>
                                      </p:to>
                                    </p:set>
                                    <p:animEffect transition="in" filter="box(in)">
                                      <p:cBhvr>
                                        <p:cTn id="73" dur="500"/>
                                        <p:tgtEl>
                                          <p:spTgt spid="20"/>
                                        </p:tgtEl>
                                      </p:cBhvr>
                                    </p:animEffect>
                                  </p:childTnLst>
                                </p:cTn>
                              </p:par>
                            </p:childTnLst>
                          </p:cTn>
                        </p:par>
                      </p:childTnLst>
                    </p:cTn>
                  </p:par>
                  <p:par>
                    <p:cTn id="74" fill="hold">
                      <p:stCondLst>
                        <p:cond delay="indefinite"/>
                      </p:stCondLst>
                      <p:childTnLst>
                        <p:par>
                          <p:cTn id="75" fill="hold">
                            <p:stCondLst>
                              <p:cond delay="0"/>
                            </p:stCondLst>
                            <p:childTnLst>
                              <p:par>
                                <p:cTn id="76" presetID="4" presetClass="entr" presetSubtype="16" fill="hold" grpId="0" nodeType="clickEffect">
                                  <p:stCondLst>
                                    <p:cond delay="0"/>
                                  </p:stCondLst>
                                  <p:childTnLst>
                                    <p:set>
                                      <p:cBhvr>
                                        <p:cTn id="77" dur="1" fill="hold">
                                          <p:stCondLst>
                                            <p:cond delay="0"/>
                                          </p:stCondLst>
                                        </p:cTn>
                                        <p:tgtEl>
                                          <p:spTgt spid="35"/>
                                        </p:tgtEl>
                                        <p:attrNameLst>
                                          <p:attrName>style.visibility</p:attrName>
                                        </p:attrNameLst>
                                      </p:cBhvr>
                                      <p:to>
                                        <p:strVal val="visible"/>
                                      </p:to>
                                    </p:set>
                                    <p:animEffect transition="in" filter="box(in)">
                                      <p:cBhvr>
                                        <p:cTn id="78" dur="500"/>
                                        <p:tgtEl>
                                          <p:spTgt spid="35"/>
                                        </p:tgtEl>
                                      </p:cBhvr>
                                    </p:animEffect>
                                  </p:childTnLst>
                                </p:cTn>
                              </p:par>
                              <p:par>
                                <p:cTn id="79" presetID="4" presetClass="entr" presetSubtype="16" fill="hold" grpId="0" nodeType="withEffect">
                                  <p:stCondLst>
                                    <p:cond delay="0"/>
                                  </p:stCondLst>
                                  <p:childTnLst>
                                    <p:set>
                                      <p:cBhvr>
                                        <p:cTn id="80" dur="1" fill="hold">
                                          <p:stCondLst>
                                            <p:cond delay="0"/>
                                          </p:stCondLst>
                                        </p:cTn>
                                        <p:tgtEl>
                                          <p:spTgt spid="34"/>
                                        </p:tgtEl>
                                        <p:attrNameLst>
                                          <p:attrName>style.visibility</p:attrName>
                                        </p:attrNameLst>
                                      </p:cBhvr>
                                      <p:to>
                                        <p:strVal val="visible"/>
                                      </p:to>
                                    </p:set>
                                    <p:animEffect transition="in" filter="box(in)">
                                      <p:cBhvr>
                                        <p:cTn id="81" dur="500"/>
                                        <p:tgtEl>
                                          <p:spTgt spid="34"/>
                                        </p:tgtEl>
                                      </p:cBhvr>
                                    </p:animEffect>
                                  </p:childTnLst>
                                </p:cTn>
                              </p:par>
                              <p:par>
                                <p:cTn id="82" presetID="4" presetClass="entr" presetSubtype="16" fill="hold" grpId="0" nodeType="withEffect">
                                  <p:stCondLst>
                                    <p:cond delay="0"/>
                                  </p:stCondLst>
                                  <p:childTnLst>
                                    <p:set>
                                      <p:cBhvr>
                                        <p:cTn id="83" dur="1" fill="hold">
                                          <p:stCondLst>
                                            <p:cond delay="0"/>
                                          </p:stCondLst>
                                        </p:cTn>
                                        <p:tgtEl>
                                          <p:spTgt spid="40"/>
                                        </p:tgtEl>
                                        <p:attrNameLst>
                                          <p:attrName>style.visibility</p:attrName>
                                        </p:attrNameLst>
                                      </p:cBhvr>
                                      <p:to>
                                        <p:strVal val="visible"/>
                                      </p:to>
                                    </p:set>
                                    <p:animEffect transition="in" filter="box(in)">
                                      <p:cBhvr>
                                        <p:cTn id="84" dur="500"/>
                                        <p:tgtEl>
                                          <p:spTgt spid="40"/>
                                        </p:tgtEl>
                                      </p:cBhvr>
                                    </p:animEffect>
                                  </p:childTnLst>
                                </p:cTn>
                              </p:par>
                              <p:par>
                                <p:cTn id="85" presetID="4" presetClass="entr" presetSubtype="16" fill="hold" grpId="0" nodeType="withEffect">
                                  <p:stCondLst>
                                    <p:cond delay="0"/>
                                  </p:stCondLst>
                                  <p:childTnLst>
                                    <p:set>
                                      <p:cBhvr>
                                        <p:cTn id="86" dur="1" fill="hold">
                                          <p:stCondLst>
                                            <p:cond delay="0"/>
                                          </p:stCondLst>
                                        </p:cTn>
                                        <p:tgtEl>
                                          <p:spTgt spid="37"/>
                                        </p:tgtEl>
                                        <p:attrNameLst>
                                          <p:attrName>style.visibility</p:attrName>
                                        </p:attrNameLst>
                                      </p:cBhvr>
                                      <p:to>
                                        <p:strVal val="visible"/>
                                      </p:to>
                                    </p:set>
                                    <p:animEffect transition="in" filter="box(in)">
                                      <p:cBhvr>
                                        <p:cTn id="87" dur="500"/>
                                        <p:tgtEl>
                                          <p:spTgt spid="37"/>
                                        </p:tgtEl>
                                      </p:cBhvr>
                                    </p:animEffect>
                                  </p:childTnLst>
                                </p:cTn>
                              </p:par>
                              <p:par>
                                <p:cTn id="88" presetID="4" presetClass="entr" presetSubtype="16" fill="hold" grpId="0" nodeType="withEffect">
                                  <p:stCondLst>
                                    <p:cond delay="0"/>
                                  </p:stCondLst>
                                  <p:childTnLst>
                                    <p:set>
                                      <p:cBhvr>
                                        <p:cTn id="89" dur="1" fill="hold">
                                          <p:stCondLst>
                                            <p:cond delay="0"/>
                                          </p:stCondLst>
                                        </p:cTn>
                                        <p:tgtEl>
                                          <p:spTgt spid="38"/>
                                        </p:tgtEl>
                                        <p:attrNameLst>
                                          <p:attrName>style.visibility</p:attrName>
                                        </p:attrNameLst>
                                      </p:cBhvr>
                                      <p:to>
                                        <p:strVal val="visible"/>
                                      </p:to>
                                    </p:set>
                                    <p:animEffect transition="in" filter="box(in)">
                                      <p:cBhvr>
                                        <p:cTn id="90" dur="500"/>
                                        <p:tgtEl>
                                          <p:spTgt spid="38"/>
                                        </p:tgtEl>
                                      </p:cBhvr>
                                    </p:animEffect>
                                  </p:childTnLst>
                                </p:cTn>
                              </p:par>
                              <p:par>
                                <p:cTn id="91" presetID="4" presetClass="entr" presetSubtype="16" fill="hold" grpId="0" nodeType="withEffect">
                                  <p:stCondLst>
                                    <p:cond delay="0"/>
                                  </p:stCondLst>
                                  <p:childTnLst>
                                    <p:set>
                                      <p:cBhvr>
                                        <p:cTn id="92" dur="1" fill="hold">
                                          <p:stCondLst>
                                            <p:cond delay="0"/>
                                          </p:stCondLst>
                                        </p:cTn>
                                        <p:tgtEl>
                                          <p:spTgt spid="39"/>
                                        </p:tgtEl>
                                        <p:attrNameLst>
                                          <p:attrName>style.visibility</p:attrName>
                                        </p:attrNameLst>
                                      </p:cBhvr>
                                      <p:to>
                                        <p:strVal val="visible"/>
                                      </p:to>
                                    </p:set>
                                    <p:animEffect transition="in" filter="box(in)">
                                      <p:cBhvr>
                                        <p:cTn id="93" dur="500"/>
                                        <p:tgtEl>
                                          <p:spTgt spid="39"/>
                                        </p:tgtEl>
                                      </p:cBhvr>
                                    </p:animEffect>
                                  </p:childTnLst>
                                </p:cTn>
                              </p:par>
                              <p:par>
                                <p:cTn id="94" presetID="4" presetClass="entr" presetSubtype="16" fill="hold" grpId="0" nodeType="withEffect">
                                  <p:stCondLst>
                                    <p:cond delay="0"/>
                                  </p:stCondLst>
                                  <p:childTnLst>
                                    <p:set>
                                      <p:cBhvr>
                                        <p:cTn id="95" dur="1" fill="hold">
                                          <p:stCondLst>
                                            <p:cond delay="0"/>
                                          </p:stCondLst>
                                        </p:cTn>
                                        <p:tgtEl>
                                          <p:spTgt spid="36"/>
                                        </p:tgtEl>
                                        <p:attrNameLst>
                                          <p:attrName>style.visibility</p:attrName>
                                        </p:attrNameLst>
                                      </p:cBhvr>
                                      <p:to>
                                        <p:strVal val="visible"/>
                                      </p:to>
                                    </p:set>
                                    <p:animEffect transition="in" filter="box(in)">
                                      <p:cBhvr>
                                        <p:cTn id="96" dur="500"/>
                                        <p:tgtEl>
                                          <p:spTgt spid="36"/>
                                        </p:tgtEl>
                                      </p:cBhvr>
                                    </p:animEffect>
                                  </p:childTnLst>
                                </p:cTn>
                              </p:par>
                              <p:par>
                                <p:cTn id="97" presetID="4" presetClass="entr" presetSubtype="16" fill="hold" grpId="0" nodeType="withEffect">
                                  <p:stCondLst>
                                    <p:cond delay="0"/>
                                  </p:stCondLst>
                                  <p:childTnLst>
                                    <p:set>
                                      <p:cBhvr>
                                        <p:cTn id="98" dur="1" fill="hold">
                                          <p:stCondLst>
                                            <p:cond delay="0"/>
                                          </p:stCondLst>
                                        </p:cTn>
                                        <p:tgtEl>
                                          <p:spTgt spid="41"/>
                                        </p:tgtEl>
                                        <p:attrNameLst>
                                          <p:attrName>style.visibility</p:attrName>
                                        </p:attrNameLst>
                                      </p:cBhvr>
                                      <p:to>
                                        <p:strVal val="visible"/>
                                      </p:to>
                                    </p:set>
                                    <p:animEffect transition="in" filter="box(in)">
                                      <p:cBhvr>
                                        <p:cTn id="99" dur="500"/>
                                        <p:tgtEl>
                                          <p:spTgt spid="41"/>
                                        </p:tgtEl>
                                      </p:cBhvr>
                                    </p:animEffect>
                                  </p:childTnLst>
                                </p:cTn>
                              </p:par>
                              <p:par>
                                <p:cTn id="100" presetID="4" presetClass="entr" presetSubtype="16" fill="hold" grpId="0" nodeType="withEffect">
                                  <p:stCondLst>
                                    <p:cond delay="0"/>
                                  </p:stCondLst>
                                  <p:childTnLst>
                                    <p:set>
                                      <p:cBhvr>
                                        <p:cTn id="101" dur="1" fill="hold">
                                          <p:stCondLst>
                                            <p:cond delay="0"/>
                                          </p:stCondLst>
                                        </p:cTn>
                                        <p:tgtEl>
                                          <p:spTgt spid="42"/>
                                        </p:tgtEl>
                                        <p:attrNameLst>
                                          <p:attrName>style.visibility</p:attrName>
                                        </p:attrNameLst>
                                      </p:cBhvr>
                                      <p:to>
                                        <p:strVal val="visible"/>
                                      </p:to>
                                    </p:set>
                                    <p:animEffect transition="in" filter="box(in)">
                                      <p:cBhvr>
                                        <p:cTn id="102" dur="500"/>
                                        <p:tgtEl>
                                          <p:spTgt spid="42"/>
                                        </p:tgtEl>
                                      </p:cBhvr>
                                    </p:animEffect>
                                  </p:childTnLst>
                                </p:cTn>
                              </p:par>
                              <p:par>
                                <p:cTn id="103" presetID="4" presetClass="entr" presetSubtype="16" fill="hold" grpId="0" nodeType="withEffect">
                                  <p:stCondLst>
                                    <p:cond delay="0"/>
                                  </p:stCondLst>
                                  <p:childTnLst>
                                    <p:set>
                                      <p:cBhvr>
                                        <p:cTn id="104" dur="1" fill="hold">
                                          <p:stCondLst>
                                            <p:cond delay="0"/>
                                          </p:stCondLst>
                                        </p:cTn>
                                        <p:tgtEl>
                                          <p:spTgt spid="43"/>
                                        </p:tgtEl>
                                        <p:attrNameLst>
                                          <p:attrName>style.visibility</p:attrName>
                                        </p:attrNameLst>
                                      </p:cBhvr>
                                      <p:to>
                                        <p:strVal val="visible"/>
                                      </p:to>
                                    </p:set>
                                    <p:animEffect transition="in" filter="box(in)">
                                      <p:cBhvr>
                                        <p:cTn id="105"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p:bldP spid="6" grpId="0"/>
      <p:bldP spid="7" grpId="0"/>
      <p:bldP spid="8" grpId="0"/>
      <p:bldP spid="14" grpId="0" animBg="1"/>
      <p:bldP spid="15" grpId="0"/>
      <p:bldP spid="16" grpId="0"/>
      <p:bldP spid="18" grpId="0" animBg="1"/>
      <p:bldP spid="20" grpId="0"/>
      <p:bldP spid="25" grpId="0" animBg="1"/>
      <p:bldP spid="26" grpId="0"/>
      <p:bldP spid="28" grpId="0"/>
      <p:bldP spid="29" grpId="0"/>
      <p:bldP spid="30" grpId="0"/>
      <p:bldP spid="31" grpId="0"/>
      <p:bldP spid="32" grpId="0" animBg="1"/>
      <p:bldP spid="33" grpId="0"/>
      <p:bldP spid="34" grpId="0"/>
      <p:bldP spid="35" grpId="0"/>
      <p:bldP spid="36" grpId="0" animBg="1"/>
      <p:bldP spid="37" grpId="0" animBg="1"/>
      <p:bldP spid="38" grpId="0" animBg="1"/>
      <p:bldP spid="39" grpId="0" animBg="1"/>
      <p:bldP spid="40" grpId="0" animBg="1"/>
      <p:bldP spid="41" grpId="0" animBg="1"/>
      <p:bldP spid="42" grpId="0" animBg="1"/>
      <p:bldP spid="4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57224" y="571480"/>
            <a:ext cx="7572428" cy="1077218"/>
          </a:xfrm>
          <a:prstGeom prst="rect">
            <a:avLst/>
          </a:prstGeom>
          <a:noFill/>
        </p:spPr>
        <p:txBody>
          <a:bodyPr wrap="square" rtlCol="0">
            <a:spAutoFit/>
          </a:bodyPr>
          <a:lstStyle/>
          <a:p>
            <a:pPr algn="ctr"/>
            <a:r>
              <a:rPr lang="es-ES" sz="3200" b="1" dirty="0" smtClean="0">
                <a:solidFill>
                  <a:srgbClr val="C00000"/>
                </a:solidFill>
                <a:effectLst>
                  <a:outerShdw blurRad="38100" dist="38100" dir="2700000" algn="tl">
                    <a:srgbClr val="000000">
                      <a:alpha val="43137"/>
                    </a:srgbClr>
                  </a:outerShdw>
                </a:effectLst>
              </a:rPr>
              <a:t>Fase genotípica de los genes que expresan el carácter dominante.</a:t>
            </a:r>
            <a:endParaRPr lang="es-ES" sz="3200" b="1" dirty="0">
              <a:solidFill>
                <a:srgbClr val="C00000"/>
              </a:solidFill>
              <a:effectLst>
                <a:outerShdw blurRad="38100" dist="38100" dir="2700000" algn="tl">
                  <a:srgbClr val="000000">
                    <a:alpha val="43137"/>
                  </a:srgbClr>
                </a:outerShdw>
              </a:effectLst>
            </a:endParaRPr>
          </a:p>
        </p:txBody>
      </p:sp>
      <p:pic>
        <p:nvPicPr>
          <p:cNvPr id="1026" name="Picture 2"/>
          <p:cNvPicPr>
            <a:picLocks noChangeAspect="1" noChangeArrowheads="1"/>
          </p:cNvPicPr>
          <p:nvPr/>
        </p:nvPicPr>
        <p:blipFill>
          <a:blip r:embed="rId3"/>
          <a:srcRect/>
          <a:stretch>
            <a:fillRect/>
          </a:stretch>
        </p:blipFill>
        <p:spPr bwMode="auto">
          <a:xfrm>
            <a:off x="1000100" y="2000240"/>
            <a:ext cx="7307195" cy="3329001"/>
          </a:xfrm>
          <a:prstGeom prst="rect">
            <a:avLst/>
          </a:prstGeom>
          <a:noFill/>
          <a:ln w="9525">
            <a:noFill/>
            <a:miter lim="800000"/>
            <a:headEnd/>
            <a:tailEnd/>
          </a:ln>
          <a:effectLst/>
        </p:spPr>
      </p:pic>
      <p:sp>
        <p:nvSpPr>
          <p:cNvPr id="4" name="3 CuadroTexto"/>
          <p:cNvSpPr txBox="1"/>
          <p:nvPr/>
        </p:nvSpPr>
        <p:spPr>
          <a:xfrm>
            <a:off x="2143108" y="5286388"/>
            <a:ext cx="1500198" cy="584775"/>
          </a:xfrm>
          <a:prstGeom prst="rect">
            <a:avLst/>
          </a:prstGeom>
          <a:noFill/>
        </p:spPr>
        <p:txBody>
          <a:bodyPr wrap="square" rtlCol="0">
            <a:spAutoFit/>
          </a:bodyPr>
          <a:lstStyle/>
          <a:p>
            <a:pPr algn="ctr"/>
            <a:r>
              <a:rPr lang="es-ES" sz="3200" b="1" dirty="0" err="1" smtClean="0">
                <a:effectLst>
                  <a:outerShdw blurRad="38100" dist="38100" dir="2700000" algn="tl">
                    <a:srgbClr val="000000">
                      <a:alpha val="43137"/>
                    </a:srgbClr>
                  </a:outerShdw>
                </a:effectLst>
              </a:rPr>
              <a:t>cis</a:t>
            </a:r>
            <a:endParaRPr lang="es-ES" sz="3200" b="1" dirty="0">
              <a:effectLst>
                <a:outerShdw blurRad="38100" dist="38100" dir="2700000" algn="tl">
                  <a:srgbClr val="000000">
                    <a:alpha val="43137"/>
                  </a:srgbClr>
                </a:outerShdw>
              </a:effectLst>
            </a:endParaRPr>
          </a:p>
        </p:txBody>
      </p:sp>
      <p:sp>
        <p:nvSpPr>
          <p:cNvPr id="5" name="4 CuadroTexto"/>
          <p:cNvSpPr txBox="1"/>
          <p:nvPr/>
        </p:nvSpPr>
        <p:spPr>
          <a:xfrm>
            <a:off x="5786446" y="5357826"/>
            <a:ext cx="1500198" cy="584775"/>
          </a:xfrm>
          <a:prstGeom prst="rect">
            <a:avLst/>
          </a:prstGeom>
          <a:noFill/>
        </p:spPr>
        <p:txBody>
          <a:bodyPr wrap="square" rtlCol="0">
            <a:spAutoFit/>
          </a:bodyPr>
          <a:lstStyle/>
          <a:p>
            <a:pPr algn="ctr"/>
            <a:r>
              <a:rPr lang="es-ES" sz="3200" b="1" dirty="0" err="1" smtClean="0">
                <a:effectLst>
                  <a:outerShdw blurRad="38100" dist="38100" dir="2700000" algn="tl">
                    <a:srgbClr val="000000">
                      <a:alpha val="43137"/>
                    </a:srgbClr>
                  </a:outerShdw>
                </a:effectLst>
              </a:rPr>
              <a:t>trans</a:t>
            </a:r>
            <a:endParaRPr lang="es-ES" sz="32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redondeado"/>
          <p:cNvSpPr/>
          <p:nvPr/>
        </p:nvSpPr>
        <p:spPr>
          <a:xfrm>
            <a:off x="785786" y="4500570"/>
            <a:ext cx="7358114" cy="1143008"/>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3200" b="1" dirty="0" smtClean="0">
                <a:effectLst>
                  <a:outerShdw blurRad="38100" dist="38100" dir="2700000" algn="tl">
                    <a:srgbClr val="000000">
                      <a:alpha val="43137"/>
                    </a:srgbClr>
                  </a:outerShdw>
                </a:effectLst>
              </a:rPr>
              <a:t>Cuando dos o más </a:t>
            </a:r>
            <a:r>
              <a:rPr lang="es-ES" sz="3200" b="1" dirty="0" err="1" smtClean="0">
                <a:effectLst>
                  <a:outerShdw blurRad="38100" dist="38100" dir="2700000" algn="tl">
                    <a:srgbClr val="000000">
                      <a:alpha val="43137"/>
                    </a:srgbClr>
                  </a:outerShdw>
                </a:effectLst>
              </a:rPr>
              <a:t>loci</a:t>
            </a:r>
            <a:r>
              <a:rPr lang="es-ES" sz="3200" b="1" dirty="0" smtClean="0">
                <a:effectLst>
                  <a:outerShdw blurRad="38100" dist="38100" dir="2700000" algn="tl">
                    <a:srgbClr val="000000">
                      <a:alpha val="43137"/>
                    </a:srgbClr>
                  </a:outerShdw>
                </a:effectLst>
              </a:rPr>
              <a:t> están en ligamiento completo.</a:t>
            </a:r>
            <a:endParaRPr lang="es-ES" sz="3200" b="1" dirty="0">
              <a:effectLst>
                <a:outerShdw blurRad="38100" dist="38100" dir="2700000" algn="tl">
                  <a:srgbClr val="000000">
                    <a:alpha val="43137"/>
                  </a:srgbClr>
                </a:outerShdw>
              </a:effectLst>
            </a:endParaRPr>
          </a:p>
        </p:txBody>
      </p:sp>
      <p:sp>
        <p:nvSpPr>
          <p:cNvPr id="4" name="3 Rectángulo redondeado"/>
          <p:cNvSpPr/>
          <p:nvPr/>
        </p:nvSpPr>
        <p:spPr>
          <a:xfrm>
            <a:off x="928662" y="1142984"/>
            <a:ext cx="7215238" cy="2214578"/>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1 CuadroTexto"/>
          <p:cNvSpPr txBox="1"/>
          <p:nvPr/>
        </p:nvSpPr>
        <p:spPr>
          <a:xfrm>
            <a:off x="1500166" y="285728"/>
            <a:ext cx="5929354" cy="707886"/>
          </a:xfrm>
          <a:prstGeom prst="rect">
            <a:avLst/>
          </a:prstGeom>
          <a:noFill/>
        </p:spPr>
        <p:txBody>
          <a:bodyPr wrap="square" rtlCol="0">
            <a:spAutoFit/>
          </a:bodyPr>
          <a:lstStyle/>
          <a:p>
            <a:pPr algn="ctr"/>
            <a:r>
              <a:rPr lang="es-ES" sz="4000" b="1" dirty="0" smtClean="0">
                <a:solidFill>
                  <a:srgbClr val="C00000"/>
                </a:solidFill>
                <a:effectLst>
                  <a:outerShdw blurRad="38100" dist="38100" dir="2700000" algn="tl">
                    <a:srgbClr val="000000">
                      <a:alpha val="43137"/>
                    </a:srgbClr>
                  </a:outerShdw>
                </a:effectLst>
              </a:rPr>
              <a:t>Ligamiento completo</a:t>
            </a:r>
            <a:endParaRPr lang="es-ES" sz="4000" b="1" dirty="0">
              <a:solidFill>
                <a:srgbClr val="C00000"/>
              </a:solidFill>
              <a:effectLst>
                <a:outerShdw blurRad="38100" dist="38100" dir="2700000" algn="tl">
                  <a:srgbClr val="000000">
                    <a:alpha val="43137"/>
                  </a:srgbClr>
                </a:outerShdw>
              </a:effectLst>
            </a:endParaRPr>
          </a:p>
        </p:txBody>
      </p:sp>
      <p:sp>
        <p:nvSpPr>
          <p:cNvPr id="3" name="2 CuadroTexto"/>
          <p:cNvSpPr txBox="1"/>
          <p:nvPr/>
        </p:nvSpPr>
        <p:spPr>
          <a:xfrm>
            <a:off x="1428728" y="1285860"/>
            <a:ext cx="6429420" cy="2062103"/>
          </a:xfrm>
          <a:prstGeom prst="rect">
            <a:avLst/>
          </a:prstGeom>
          <a:noFill/>
        </p:spPr>
        <p:txBody>
          <a:bodyPr wrap="square" rtlCol="0">
            <a:spAutoFit/>
          </a:bodyPr>
          <a:lstStyle/>
          <a:p>
            <a:pPr algn="just"/>
            <a:r>
              <a:rPr lang="es-ES" sz="3200" b="1" dirty="0" smtClean="0">
                <a:solidFill>
                  <a:schemeClr val="bg1"/>
                </a:solidFill>
                <a:effectLst>
                  <a:outerShdw blurRad="38100" dist="38100" dir="2700000" algn="tl">
                    <a:srgbClr val="000000">
                      <a:alpha val="43137"/>
                    </a:srgbClr>
                  </a:outerShdw>
                </a:effectLst>
              </a:rPr>
              <a:t>Genes localizados en un mismo cromosoma muy cerca uno de otro por lo que se segregan juntos en los gametos.</a:t>
            </a:r>
            <a:endParaRPr lang="es-ES" sz="3200" b="1" dirty="0">
              <a:solidFill>
                <a:schemeClr val="bg1"/>
              </a:solidFill>
              <a:effectLst>
                <a:outerShdw blurRad="38100" dist="38100" dir="2700000" algn="tl">
                  <a:srgbClr val="000000">
                    <a:alpha val="43137"/>
                  </a:srgbClr>
                </a:outerShdw>
              </a:effectLst>
            </a:endParaRPr>
          </a:p>
        </p:txBody>
      </p:sp>
      <p:sp>
        <p:nvSpPr>
          <p:cNvPr id="5" name="4 CuadroTexto"/>
          <p:cNvSpPr txBox="1"/>
          <p:nvPr/>
        </p:nvSpPr>
        <p:spPr>
          <a:xfrm>
            <a:off x="2786050" y="3571876"/>
            <a:ext cx="3429024" cy="707886"/>
          </a:xfrm>
          <a:prstGeom prst="rect">
            <a:avLst/>
          </a:prstGeom>
          <a:noFill/>
        </p:spPr>
        <p:txBody>
          <a:bodyPr wrap="square" rtlCol="0">
            <a:spAutoFit/>
          </a:bodyPr>
          <a:lstStyle/>
          <a:p>
            <a:pPr algn="ctr"/>
            <a:r>
              <a:rPr lang="es-ES" sz="4000" b="1" dirty="0" err="1" smtClean="0">
                <a:solidFill>
                  <a:srgbClr val="C00000"/>
                </a:solidFill>
                <a:effectLst>
                  <a:outerShdw blurRad="38100" dist="38100" dir="2700000" algn="tl">
                    <a:srgbClr val="000000">
                      <a:alpha val="43137"/>
                    </a:srgbClr>
                  </a:outerShdw>
                </a:effectLst>
              </a:rPr>
              <a:t>Haplotipo</a:t>
            </a:r>
            <a:endParaRPr lang="es-ES" sz="4000" b="1" dirty="0">
              <a:solidFill>
                <a:srgbClr val="C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bg/>
                                          </p:spTgt>
                                        </p:tgtEl>
                                        <p:attrNameLst>
                                          <p:attrName>style.visibility</p:attrName>
                                        </p:attrNameLst>
                                      </p:cBhvr>
                                      <p:to>
                                        <p:strVal val="visible"/>
                                      </p:to>
                                    </p:set>
                                    <p:animEffect transition="in" filter="wipe(down)">
                                      <p:cBhvr>
                                        <p:cTn id="12" dur="500"/>
                                        <p:tgtEl>
                                          <p:spTgt spid="7">
                                            <p:bg/>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Effect transition="in" filter="wipe(down)">
                                      <p:cBhvr>
                                        <p:cTn id="15"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animBg="1"/>
      <p:bldP spid="5" grpId="0" build="allAtOnce"/>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86116" y="0"/>
            <a:ext cx="2922851" cy="769441"/>
          </a:xfrm>
          <a:prstGeom prst="rect">
            <a:avLst/>
          </a:prstGeom>
        </p:spPr>
        <p:txBody>
          <a:bodyPr wrap="none">
            <a:spAutoFit/>
          </a:bodyPr>
          <a:lstStyle/>
          <a:p>
            <a:r>
              <a:rPr lang="es-ES" sz="4400" b="1" spc="50" dirty="0" err="1" smtClean="0">
                <a:ln w="11430"/>
                <a:solidFill>
                  <a:srgbClr val="C00000"/>
                </a:solidFill>
                <a:effectLst>
                  <a:outerShdw blurRad="38100" dist="38100" dir="2700000" algn="tl">
                    <a:srgbClr val="000000">
                      <a:alpha val="43137"/>
                    </a:srgbClr>
                  </a:outerShdw>
                </a:effectLst>
                <a:cs typeface="Arial" charset="0"/>
              </a:rPr>
              <a:t>Retrocruce</a:t>
            </a:r>
            <a:r>
              <a:rPr lang="es-ES" sz="4400" b="1" spc="50" dirty="0" smtClean="0">
                <a:ln w="11430"/>
                <a:solidFill>
                  <a:srgbClr val="C00000"/>
                </a:solidFill>
                <a:effectLst>
                  <a:outerShdw blurRad="38100" dist="38100" dir="2700000" algn="tl">
                    <a:srgbClr val="000000">
                      <a:alpha val="43137"/>
                    </a:srgbClr>
                  </a:outerShdw>
                </a:effectLst>
                <a:cs typeface="Arial" charset="0"/>
              </a:rPr>
              <a:t> </a:t>
            </a:r>
          </a:p>
        </p:txBody>
      </p:sp>
      <p:grpSp>
        <p:nvGrpSpPr>
          <p:cNvPr id="3" name="2 Grupo"/>
          <p:cNvGrpSpPr/>
          <p:nvPr/>
        </p:nvGrpSpPr>
        <p:grpSpPr>
          <a:xfrm>
            <a:off x="928662" y="857232"/>
            <a:ext cx="1470182" cy="2013535"/>
            <a:chOff x="500034" y="500042"/>
            <a:chExt cx="1470182" cy="2013535"/>
          </a:xfrm>
        </p:grpSpPr>
        <p:grpSp>
          <p:nvGrpSpPr>
            <p:cNvPr id="4" name="22 Grupo"/>
            <p:cNvGrpSpPr/>
            <p:nvPr/>
          </p:nvGrpSpPr>
          <p:grpSpPr>
            <a:xfrm>
              <a:off x="1571605" y="500040"/>
              <a:ext cx="398610" cy="1965040"/>
              <a:chOff x="2665612" y="574023"/>
              <a:chExt cx="398610" cy="1965040"/>
            </a:xfrm>
          </p:grpSpPr>
          <p:grpSp>
            <p:nvGrpSpPr>
              <p:cNvPr id="9" name="1 Grupo"/>
              <p:cNvGrpSpPr/>
              <p:nvPr/>
            </p:nvGrpSpPr>
            <p:grpSpPr>
              <a:xfrm rot="-540000">
                <a:off x="2722190" y="588597"/>
                <a:ext cx="342032" cy="1950466"/>
                <a:chOff x="2857488" y="1428734"/>
                <a:chExt cx="357190" cy="3429023"/>
              </a:xfrm>
            </p:grpSpPr>
            <p:grpSp>
              <p:nvGrpSpPr>
                <p:cNvPr id="10" name="4 Grupo"/>
                <p:cNvGrpSpPr/>
                <p:nvPr/>
              </p:nvGrpSpPr>
              <p:grpSpPr>
                <a:xfrm>
                  <a:off x="2857488" y="1428734"/>
                  <a:ext cx="357190" cy="3429023"/>
                  <a:chOff x="1071538" y="4286256"/>
                  <a:chExt cx="142876" cy="2143140"/>
                </a:xfrm>
                <a:solidFill>
                  <a:schemeClr val="accent3">
                    <a:lumMod val="50000"/>
                  </a:schemeClr>
                </a:solidFill>
              </p:grpSpPr>
              <p:sp>
                <p:nvSpPr>
                  <p:cNvPr id="17"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8"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16" name="Oval 6"/>
                <p:cNvSpPr>
                  <a:spLocks noChangeArrowheads="1"/>
                </p:cNvSpPr>
                <p:nvPr/>
              </p:nvSpPr>
              <p:spPr bwMode="auto">
                <a:xfrm flipH="1">
                  <a:off x="2857488" y="2786058"/>
                  <a:ext cx="285752" cy="357190"/>
                </a:xfrm>
                <a:prstGeom prst="ellipse">
                  <a:avLst/>
                </a:prstGeom>
                <a:solidFill>
                  <a:schemeClr val="accent3">
                    <a:lumMod val="50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nvGrpSpPr>
              <p:cNvPr id="11" name="11 Grupo"/>
              <p:cNvGrpSpPr/>
              <p:nvPr/>
            </p:nvGrpSpPr>
            <p:grpSpPr>
              <a:xfrm rot="1140000">
                <a:off x="2665612" y="574023"/>
                <a:ext cx="342032" cy="1950466"/>
                <a:chOff x="2857488" y="1428734"/>
                <a:chExt cx="357190" cy="3429023"/>
              </a:xfrm>
            </p:grpSpPr>
            <p:grpSp>
              <p:nvGrpSpPr>
                <p:cNvPr id="15" name="25 Grupo"/>
                <p:cNvGrpSpPr/>
                <p:nvPr/>
              </p:nvGrpSpPr>
              <p:grpSpPr>
                <a:xfrm>
                  <a:off x="2857488" y="1428734"/>
                  <a:ext cx="357190" cy="3429023"/>
                  <a:chOff x="1071538" y="4286256"/>
                  <a:chExt cx="142876" cy="2143140"/>
                </a:xfrm>
                <a:solidFill>
                  <a:schemeClr val="accent3">
                    <a:lumMod val="50000"/>
                  </a:schemeClr>
                </a:solidFill>
              </p:grpSpPr>
              <p:sp>
                <p:nvSpPr>
                  <p:cNvPr id="13"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4"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12" name="Oval 6"/>
                <p:cNvSpPr>
                  <a:spLocks noChangeArrowheads="1"/>
                </p:cNvSpPr>
                <p:nvPr/>
              </p:nvSpPr>
              <p:spPr bwMode="auto">
                <a:xfrm flipH="1">
                  <a:off x="2857488" y="2786058"/>
                  <a:ext cx="285752" cy="357190"/>
                </a:xfrm>
                <a:prstGeom prst="ellipse">
                  <a:avLst/>
                </a:prstGeom>
                <a:solidFill>
                  <a:schemeClr val="accent3">
                    <a:lumMod val="50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sp>
          <p:nvSpPr>
            <p:cNvPr id="5" name="4 CuadroTexto"/>
            <p:cNvSpPr txBox="1"/>
            <p:nvPr/>
          </p:nvSpPr>
          <p:spPr>
            <a:xfrm>
              <a:off x="642910" y="1428736"/>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B</a:t>
              </a:r>
              <a:endParaRPr lang="es-ES" sz="3200" b="1" dirty="0">
                <a:effectLst>
                  <a:outerShdw blurRad="38100" dist="38100" dir="2700000" algn="tl">
                    <a:srgbClr val="000000">
                      <a:alpha val="43137"/>
                    </a:srgbClr>
                  </a:outerShdw>
                </a:effectLst>
              </a:endParaRPr>
            </a:p>
          </p:txBody>
        </p:sp>
        <p:sp>
          <p:nvSpPr>
            <p:cNvPr id="6" name="5 CuadroTexto"/>
            <p:cNvSpPr txBox="1"/>
            <p:nvPr/>
          </p:nvSpPr>
          <p:spPr>
            <a:xfrm>
              <a:off x="500034" y="1928802"/>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A</a:t>
              </a:r>
              <a:endParaRPr lang="es-ES" sz="3200" b="1" dirty="0">
                <a:effectLst>
                  <a:outerShdw blurRad="38100" dist="38100" dir="2700000" algn="tl">
                    <a:srgbClr val="000000">
                      <a:alpha val="43137"/>
                    </a:srgbClr>
                  </a:outerShdw>
                </a:effectLst>
              </a:endParaRPr>
            </a:p>
          </p:txBody>
        </p:sp>
        <p:cxnSp>
          <p:nvCxnSpPr>
            <p:cNvPr id="7" name="6 Conector recto"/>
            <p:cNvCxnSpPr/>
            <p:nvPr/>
          </p:nvCxnSpPr>
          <p:spPr>
            <a:xfrm flipV="1">
              <a:off x="1214414" y="1643050"/>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7 Conector recto"/>
            <p:cNvCxnSpPr/>
            <p:nvPr/>
          </p:nvCxnSpPr>
          <p:spPr>
            <a:xfrm flipV="1">
              <a:off x="1071538" y="2000240"/>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9" name="18 Grupo"/>
          <p:cNvGrpSpPr/>
          <p:nvPr/>
        </p:nvGrpSpPr>
        <p:grpSpPr>
          <a:xfrm>
            <a:off x="2643174" y="857232"/>
            <a:ext cx="1285852" cy="1965041"/>
            <a:chOff x="2500298" y="500042"/>
            <a:chExt cx="1285852" cy="1965041"/>
          </a:xfrm>
        </p:grpSpPr>
        <p:grpSp>
          <p:nvGrpSpPr>
            <p:cNvPr id="20" name="165 Grupo"/>
            <p:cNvGrpSpPr/>
            <p:nvPr/>
          </p:nvGrpSpPr>
          <p:grpSpPr>
            <a:xfrm>
              <a:off x="2500299" y="500040"/>
              <a:ext cx="1285851" cy="1965040"/>
              <a:chOff x="2500299" y="500040"/>
              <a:chExt cx="1285851" cy="1965040"/>
            </a:xfrm>
          </p:grpSpPr>
          <p:grpSp>
            <p:nvGrpSpPr>
              <p:cNvPr id="23" name="21 Grupo"/>
              <p:cNvGrpSpPr/>
              <p:nvPr/>
            </p:nvGrpSpPr>
            <p:grpSpPr>
              <a:xfrm>
                <a:off x="2500299" y="500040"/>
                <a:ext cx="398610" cy="1965040"/>
                <a:chOff x="2665612" y="574023"/>
                <a:chExt cx="398610" cy="1965040"/>
              </a:xfrm>
              <a:solidFill>
                <a:schemeClr val="accent6">
                  <a:lumMod val="75000"/>
                </a:schemeClr>
              </a:solidFill>
            </p:grpSpPr>
            <p:grpSp>
              <p:nvGrpSpPr>
                <p:cNvPr id="26" name="1 Grupo"/>
                <p:cNvGrpSpPr/>
                <p:nvPr/>
              </p:nvGrpSpPr>
              <p:grpSpPr>
                <a:xfrm rot="-540000">
                  <a:off x="2722190" y="588597"/>
                  <a:ext cx="342032" cy="1950466"/>
                  <a:chOff x="2857488" y="1428734"/>
                  <a:chExt cx="357190" cy="3429023"/>
                </a:xfrm>
                <a:grpFill/>
              </p:grpSpPr>
              <p:grpSp>
                <p:nvGrpSpPr>
                  <p:cNvPr id="27" name="4 Grupo"/>
                  <p:cNvGrpSpPr/>
                  <p:nvPr/>
                </p:nvGrpSpPr>
                <p:grpSpPr>
                  <a:xfrm>
                    <a:off x="2857488" y="1428734"/>
                    <a:ext cx="357190" cy="3429023"/>
                    <a:chOff x="1071538" y="4286256"/>
                    <a:chExt cx="142876" cy="2143140"/>
                  </a:xfrm>
                  <a:grpFill/>
                </p:grpSpPr>
                <p:sp>
                  <p:nvSpPr>
                    <p:cNvPr id="34"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35"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33" name="Oval 6"/>
                  <p:cNvSpPr>
                    <a:spLocks noChangeArrowheads="1"/>
                  </p:cNvSpPr>
                  <p:nvPr/>
                </p:nvSpPr>
                <p:spPr bwMode="auto">
                  <a:xfrm flipH="1">
                    <a:off x="2857488" y="2786058"/>
                    <a:ext cx="285752" cy="35719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nvGrpSpPr>
                <p:cNvPr id="28" name="11 Grupo"/>
                <p:cNvGrpSpPr/>
                <p:nvPr/>
              </p:nvGrpSpPr>
              <p:grpSpPr>
                <a:xfrm rot="1140000">
                  <a:off x="2665612" y="574023"/>
                  <a:ext cx="342032" cy="1950466"/>
                  <a:chOff x="2857488" y="1428734"/>
                  <a:chExt cx="357190" cy="3429023"/>
                </a:xfrm>
                <a:grpFill/>
              </p:grpSpPr>
              <p:grpSp>
                <p:nvGrpSpPr>
                  <p:cNvPr id="32" name="4 Grupo"/>
                  <p:cNvGrpSpPr/>
                  <p:nvPr/>
                </p:nvGrpSpPr>
                <p:grpSpPr>
                  <a:xfrm>
                    <a:off x="2857488" y="1428734"/>
                    <a:ext cx="357190" cy="3429023"/>
                    <a:chOff x="1071538" y="4286256"/>
                    <a:chExt cx="142876" cy="2143140"/>
                  </a:xfrm>
                  <a:grpFill/>
                </p:grpSpPr>
                <p:sp>
                  <p:nvSpPr>
                    <p:cNvPr id="30"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31"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29" name="Oval 6"/>
                  <p:cNvSpPr>
                    <a:spLocks noChangeArrowheads="1"/>
                  </p:cNvSpPr>
                  <p:nvPr/>
                </p:nvSpPr>
                <p:spPr bwMode="auto">
                  <a:xfrm flipH="1">
                    <a:off x="2857488" y="2786058"/>
                    <a:ext cx="285752" cy="35719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sp>
            <p:nvSpPr>
              <p:cNvPr id="24" name="23 CuadroTexto"/>
              <p:cNvSpPr txBox="1"/>
              <p:nvPr/>
            </p:nvSpPr>
            <p:spPr>
              <a:xfrm>
                <a:off x="3143240" y="1285860"/>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b</a:t>
                </a:r>
                <a:endParaRPr lang="es-ES" sz="3200" b="1" dirty="0">
                  <a:effectLst>
                    <a:outerShdw blurRad="38100" dist="38100" dir="2700000" algn="tl">
                      <a:srgbClr val="000000">
                        <a:alpha val="43137"/>
                      </a:srgbClr>
                    </a:outerShdw>
                  </a:effectLst>
                </a:endParaRPr>
              </a:p>
            </p:txBody>
          </p:sp>
          <p:sp>
            <p:nvSpPr>
              <p:cNvPr id="25" name="24 CuadroTexto"/>
              <p:cNvSpPr txBox="1"/>
              <p:nvPr/>
            </p:nvSpPr>
            <p:spPr>
              <a:xfrm>
                <a:off x="3214678" y="1714488"/>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a</a:t>
                </a:r>
                <a:endParaRPr lang="es-ES" sz="3200" b="1" dirty="0">
                  <a:effectLst>
                    <a:outerShdw blurRad="38100" dist="38100" dir="2700000" algn="tl">
                      <a:srgbClr val="000000">
                        <a:alpha val="43137"/>
                      </a:srgbClr>
                    </a:outerShdw>
                  </a:effectLst>
                </a:endParaRPr>
              </a:p>
            </p:txBody>
          </p:sp>
        </p:grpSp>
        <p:cxnSp>
          <p:nvCxnSpPr>
            <p:cNvPr id="21" name="20 Conector recto"/>
            <p:cNvCxnSpPr/>
            <p:nvPr/>
          </p:nvCxnSpPr>
          <p:spPr>
            <a:xfrm flipV="1">
              <a:off x="2786050" y="1643050"/>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21 Conector recto"/>
            <p:cNvCxnSpPr/>
            <p:nvPr/>
          </p:nvCxnSpPr>
          <p:spPr>
            <a:xfrm flipV="1">
              <a:off x="2857488" y="2071678"/>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6" name="35 Grupo"/>
          <p:cNvGrpSpPr/>
          <p:nvPr/>
        </p:nvGrpSpPr>
        <p:grpSpPr>
          <a:xfrm>
            <a:off x="6858016" y="785794"/>
            <a:ext cx="1285852" cy="1965041"/>
            <a:chOff x="2500298" y="500042"/>
            <a:chExt cx="1285852" cy="1965041"/>
          </a:xfrm>
        </p:grpSpPr>
        <p:grpSp>
          <p:nvGrpSpPr>
            <p:cNvPr id="37" name="165 Grupo"/>
            <p:cNvGrpSpPr/>
            <p:nvPr/>
          </p:nvGrpSpPr>
          <p:grpSpPr>
            <a:xfrm>
              <a:off x="2500299" y="500040"/>
              <a:ext cx="1285851" cy="1965040"/>
              <a:chOff x="2500299" y="500040"/>
              <a:chExt cx="1285851" cy="1965040"/>
            </a:xfrm>
          </p:grpSpPr>
          <p:grpSp>
            <p:nvGrpSpPr>
              <p:cNvPr id="40" name="21 Grupo"/>
              <p:cNvGrpSpPr/>
              <p:nvPr/>
            </p:nvGrpSpPr>
            <p:grpSpPr>
              <a:xfrm>
                <a:off x="2500299" y="500040"/>
                <a:ext cx="398610" cy="1965040"/>
                <a:chOff x="2665612" y="574023"/>
                <a:chExt cx="398610" cy="1965040"/>
              </a:xfrm>
              <a:solidFill>
                <a:schemeClr val="accent6">
                  <a:lumMod val="75000"/>
                </a:schemeClr>
              </a:solidFill>
            </p:grpSpPr>
            <p:grpSp>
              <p:nvGrpSpPr>
                <p:cNvPr id="43" name="1 Grupo"/>
                <p:cNvGrpSpPr/>
                <p:nvPr/>
              </p:nvGrpSpPr>
              <p:grpSpPr>
                <a:xfrm rot="-540000">
                  <a:off x="2722190" y="588597"/>
                  <a:ext cx="342032" cy="1950466"/>
                  <a:chOff x="2857488" y="1428734"/>
                  <a:chExt cx="357190" cy="3429023"/>
                </a:xfrm>
                <a:grpFill/>
              </p:grpSpPr>
              <p:grpSp>
                <p:nvGrpSpPr>
                  <p:cNvPr id="44" name="4 Grupo"/>
                  <p:cNvGrpSpPr/>
                  <p:nvPr/>
                </p:nvGrpSpPr>
                <p:grpSpPr>
                  <a:xfrm>
                    <a:off x="2857488" y="1428734"/>
                    <a:ext cx="357190" cy="3429023"/>
                    <a:chOff x="1071538" y="4286256"/>
                    <a:chExt cx="142876" cy="2143140"/>
                  </a:xfrm>
                  <a:grpFill/>
                </p:grpSpPr>
                <p:sp>
                  <p:nvSpPr>
                    <p:cNvPr id="51"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52"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50" name="Oval 6"/>
                  <p:cNvSpPr>
                    <a:spLocks noChangeArrowheads="1"/>
                  </p:cNvSpPr>
                  <p:nvPr/>
                </p:nvSpPr>
                <p:spPr bwMode="auto">
                  <a:xfrm flipH="1">
                    <a:off x="2857488" y="2786058"/>
                    <a:ext cx="285752" cy="35719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nvGrpSpPr>
                <p:cNvPr id="45" name="11 Grupo"/>
                <p:cNvGrpSpPr/>
                <p:nvPr/>
              </p:nvGrpSpPr>
              <p:grpSpPr>
                <a:xfrm rot="1140000">
                  <a:off x="2665612" y="574023"/>
                  <a:ext cx="342032" cy="1950466"/>
                  <a:chOff x="2857488" y="1428734"/>
                  <a:chExt cx="357190" cy="3429023"/>
                </a:xfrm>
                <a:grpFill/>
              </p:grpSpPr>
              <p:grpSp>
                <p:nvGrpSpPr>
                  <p:cNvPr id="49" name="4 Grupo"/>
                  <p:cNvGrpSpPr/>
                  <p:nvPr/>
                </p:nvGrpSpPr>
                <p:grpSpPr>
                  <a:xfrm>
                    <a:off x="2857488" y="1428734"/>
                    <a:ext cx="357190" cy="3429023"/>
                    <a:chOff x="1071538" y="4286256"/>
                    <a:chExt cx="142876" cy="2143140"/>
                  </a:xfrm>
                  <a:grpFill/>
                </p:grpSpPr>
                <p:sp>
                  <p:nvSpPr>
                    <p:cNvPr id="47"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48"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46" name="Oval 6"/>
                  <p:cNvSpPr>
                    <a:spLocks noChangeArrowheads="1"/>
                  </p:cNvSpPr>
                  <p:nvPr/>
                </p:nvSpPr>
                <p:spPr bwMode="auto">
                  <a:xfrm flipH="1">
                    <a:off x="2857488" y="2786058"/>
                    <a:ext cx="285752" cy="35719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sp>
            <p:nvSpPr>
              <p:cNvPr id="41" name="40 CuadroTexto"/>
              <p:cNvSpPr txBox="1"/>
              <p:nvPr/>
            </p:nvSpPr>
            <p:spPr>
              <a:xfrm>
                <a:off x="3143240" y="1285860"/>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b</a:t>
                </a:r>
                <a:endParaRPr lang="es-ES" sz="3200" b="1" dirty="0">
                  <a:effectLst>
                    <a:outerShdw blurRad="38100" dist="38100" dir="2700000" algn="tl">
                      <a:srgbClr val="000000">
                        <a:alpha val="43137"/>
                      </a:srgbClr>
                    </a:outerShdw>
                  </a:effectLst>
                </a:endParaRPr>
              </a:p>
            </p:txBody>
          </p:sp>
          <p:sp>
            <p:nvSpPr>
              <p:cNvPr id="42" name="41 CuadroTexto"/>
              <p:cNvSpPr txBox="1"/>
              <p:nvPr/>
            </p:nvSpPr>
            <p:spPr>
              <a:xfrm>
                <a:off x="3214678" y="1714488"/>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a</a:t>
                </a:r>
                <a:endParaRPr lang="es-ES" sz="3200" b="1" dirty="0">
                  <a:effectLst>
                    <a:outerShdw blurRad="38100" dist="38100" dir="2700000" algn="tl">
                      <a:srgbClr val="000000">
                        <a:alpha val="43137"/>
                      </a:srgbClr>
                    </a:outerShdw>
                  </a:effectLst>
                </a:endParaRPr>
              </a:p>
            </p:txBody>
          </p:sp>
        </p:grpSp>
        <p:cxnSp>
          <p:nvCxnSpPr>
            <p:cNvPr id="38" name="37 Conector recto"/>
            <p:cNvCxnSpPr/>
            <p:nvPr/>
          </p:nvCxnSpPr>
          <p:spPr>
            <a:xfrm flipV="1">
              <a:off x="2786050" y="1643050"/>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38 Conector recto"/>
            <p:cNvCxnSpPr/>
            <p:nvPr/>
          </p:nvCxnSpPr>
          <p:spPr>
            <a:xfrm flipV="1">
              <a:off x="2857488" y="2071678"/>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3" name="52 Grupo"/>
          <p:cNvGrpSpPr/>
          <p:nvPr/>
        </p:nvGrpSpPr>
        <p:grpSpPr>
          <a:xfrm>
            <a:off x="5072066" y="785794"/>
            <a:ext cx="1470182" cy="2013535"/>
            <a:chOff x="500034" y="500042"/>
            <a:chExt cx="1470182" cy="2013535"/>
          </a:xfrm>
        </p:grpSpPr>
        <p:grpSp>
          <p:nvGrpSpPr>
            <p:cNvPr id="54" name="22 Grupo"/>
            <p:cNvGrpSpPr/>
            <p:nvPr/>
          </p:nvGrpSpPr>
          <p:grpSpPr>
            <a:xfrm>
              <a:off x="1571605" y="500040"/>
              <a:ext cx="398610" cy="1965040"/>
              <a:chOff x="2665612" y="574023"/>
              <a:chExt cx="398610" cy="1965040"/>
            </a:xfrm>
          </p:grpSpPr>
          <p:grpSp>
            <p:nvGrpSpPr>
              <p:cNvPr id="59" name="1 Grupo"/>
              <p:cNvGrpSpPr/>
              <p:nvPr/>
            </p:nvGrpSpPr>
            <p:grpSpPr>
              <a:xfrm rot="-540000">
                <a:off x="2722190" y="588597"/>
                <a:ext cx="342032" cy="1950466"/>
                <a:chOff x="2857488" y="1428734"/>
                <a:chExt cx="357190" cy="3429023"/>
              </a:xfrm>
            </p:grpSpPr>
            <p:grpSp>
              <p:nvGrpSpPr>
                <p:cNvPr id="60" name="4 Grupo"/>
                <p:cNvGrpSpPr/>
                <p:nvPr/>
              </p:nvGrpSpPr>
              <p:grpSpPr>
                <a:xfrm>
                  <a:off x="2857488" y="1428734"/>
                  <a:ext cx="357190" cy="3429023"/>
                  <a:chOff x="1071538" y="4286256"/>
                  <a:chExt cx="142876" cy="2143140"/>
                </a:xfrm>
                <a:solidFill>
                  <a:schemeClr val="accent3">
                    <a:lumMod val="50000"/>
                  </a:schemeClr>
                </a:solidFill>
              </p:grpSpPr>
              <p:sp>
                <p:nvSpPr>
                  <p:cNvPr id="67"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68"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66" name="Oval 6"/>
                <p:cNvSpPr>
                  <a:spLocks noChangeArrowheads="1"/>
                </p:cNvSpPr>
                <p:nvPr/>
              </p:nvSpPr>
              <p:spPr bwMode="auto">
                <a:xfrm flipH="1">
                  <a:off x="2857488" y="2786058"/>
                  <a:ext cx="285752" cy="357190"/>
                </a:xfrm>
                <a:prstGeom prst="ellipse">
                  <a:avLst/>
                </a:prstGeom>
                <a:solidFill>
                  <a:schemeClr val="accent3">
                    <a:lumMod val="50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nvGrpSpPr>
              <p:cNvPr id="61" name="11 Grupo"/>
              <p:cNvGrpSpPr/>
              <p:nvPr/>
            </p:nvGrpSpPr>
            <p:grpSpPr>
              <a:xfrm rot="1140000">
                <a:off x="2665612" y="574023"/>
                <a:ext cx="342032" cy="1950466"/>
                <a:chOff x="2857488" y="1428734"/>
                <a:chExt cx="357190" cy="3429023"/>
              </a:xfrm>
            </p:grpSpPr>
            <p:grpSp>
              <p:nvGrpSpPr>
                <p:cNvPr id="65" name="25 Grupo"/>
                <p:cNvGrpSpPr/>
                <p:nvPr/>
              </p:nvGrpSpPr>
              <p:grpSpPr>
                <a:xfrm>
                  <a:off x="2857488" y="1428734"/>
                  <a:ext cx="357190" cy="3429023"/>
                  <a:chOff x="1071538" y="4286256"/>
                  <a:chExt cx="142876" cy="2143140"/>
                </a:xfrm>
                <a:solidFill>
                  <a:schemeClr val="accent3">
                    <a:lumMod val="50000"/>
                  </a:schemeClr>
                </a:solidFill>
              </p:grpSpPr>
              <p:sp>
                <p:nvSpPr>
                  <p:cNvPr id="63"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64"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62" name="Oval 6"/>
                <p:cNvSpPr>
                  <a:spLocks noChangeArrowheads="1"/>
                </p:cNvSpPr>
                <p:nvPr/>
              </p:nvSpPr>
              <p:spPr bwMode="auto">
                <a:xfrm flipH="1">
                  <a:off x="2857488" y="2786058"/>
                  <a:ext cx="285752" cy="357190"/>
                </a:xfrm>
                <a:prstGeom prst="ellipse">
                  <a:avLst/>
                </a:prstGeom>
                <a:solidFill>
                  <a:schemeClr val="accent3">
                    <a:lumMod val="50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sp>
          <p:nvSpPr>
            <p:cNvPr id="55" name="54 CuadroTexto"/>
            <p:cNvSpPr txBox="1"/>
            <p:nvPr/>
          </p:nvSpPr>
          <p:spPr>
            <a:xfrm>
              <a:off x="642910" y="1428736"/>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b</a:t>
              </a:r>
              <a:endParaRPr lang="es-ES" sz="3200" b="1" dirty="0">
                <a:effectLst>
                  <a:outerShdw blurRad="38100" dist="38100" dir="2700000" algn="tl">
                    <a:srgbClr val="000000">
                      <a:alpha val="43137"/>
                    </a:srgbClr>
                  </a:outerShdw>
                </a:effectLst>
              </a:endParaRPr>
            </a:p>
          </p:txBody>
        </p:sp>
        <p:sp>
          <p:nvSpPr>
            <p:cNvPr id="56" name="55 CuadroTexto"/>
            <p:cNvSpPr txBox="1"/>
            <p:nvPr/>
          </p:nvSpPr>
          <p:spPr>
            <a:xfrm>
              <a:off x="500034" y="1928802"/>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  a</a:t>
              </a:r>
              <a:endParaRPr lang="es-ES" sz="3200" b="1" dirty="0">
                <a:effectLst>
                  <a:outerShdw blurRad="38100" dist="38100" dir="2700000" algn="tl">
                    <a:srgbClr val="000000">
                      <a:alpha val="43137"/>
                    </a:srgbClr>
                  </a:outerShdw>
                </a:effectLst>
              </a:endParaRPr>
            </a:p>
          </p:txBody>
        </p:sp>
        <p:cxnSp>
          <p:nvCxnSpPr>
            <p:cNvPr id="57" name="56 Conector recto"/>
            <p:cNvCxnSpPr/>
            <p:nvPr/>
          </p:nvCxnSpPr>
          <p:spPr>
            <a:xfrm flipV="1">
              <a:off x="1214414" y="1643050"/>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57 Conector recto"/>
            <p:cNvCxnSpPr/>
            <p:nvPr/>
          </p:nvCxnSpPr>
          <p:spPr>
            <a:xfrm flipV="1">
              <a:off x="1071538" y="2000240"/>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9" name="68 CuadroTexto"/>
          <p:cNvSpPr txBox="1"/>
          <p:nvPr/>
        </p:nvSpPr>
        <p:spPr>
          <a:xfrm>
            <a:off x="3643306" y="3714752"/>
            <a:ext cx="1857388" cy="523220"/>
          </a:xfrm>
          <a:prstGeom prst="rect">
            <a:avLst/>
          </a:prstGeom>
          <a:noFill/>
        </p:spPr>
        <p:txBody>
          <a:bodyPr wrap="square" rtlCol="0">
            <a:spAutoFit/>
          </a:bodyPr>
          <a:lstStyle/>
          <a:p>
            <a:pPr algn="ctr"/>
            <a:r>
              <a:rPr lang="es-ES" sz="2800" b="1" dirty="0" smtClean="0"/>
              <a:t>Gametos</a:t>
            </a:r>
            <a:endParaRPr lang="es-ES" sz="2800" b="1" dirty="0"/>
          </a:p>
        </p:txBody>
      </p:sp>
      <p:sp>
        <p:nvSpPr>
          <p:cNvPr id="70" name="69 Elipse"/>
          <p:cNvSpPr/>
          <p:nvPr/>
        </p:nvSpPr>
        <p:spPr>
          <a:xfrm>
            <a:off x="428596" y="2786058"/>
            <a:ext cx="642942" cy="571504"/>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1" name="70 Explosión 2"/>
          <p:cNvSpPr/>
          <p:nvPr/>
        </p:nvSpPr>
        <p:spPr>
          <a:xfrm>
            <a:off x="7715272" y="2571744"/>
            <a:ext cx="928694" cy="785818"/>
          </a:xfrm>
          <a:prstGeom prst="irregularSeal2">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72" name="71 Grupo"/>
          <p:cNvGrpSpPr/>
          <p:nvPr/>
        </p:nvGrpSpPr>
        <p:grpSpPr>
          <a:xfrm>
            <a:off x="1285852" y="3571876"/>
            <a:ext cx="770660" cy="1146397"/>
            <a:chOff x="1000100" y="3143248"/>
            <a:chExt cx="770660" cy="1146397"/>
          </a:xfrm>
        </p:grpSpPr>
        <p:grpSp>
          <p:nvGrpSpPr>
            <p:cNvPr id="73" name="167 Grupo"/>
            <p:cNvGrpSpPr/>
            <p:nvPr/>
          </p:nvGrpSpPr>
          <p:grpSpPr>
            <a:xfrm>
              <a:off x="1000100" y="3143248"/>
              <a:ext cx="770660" cy="1146397"/>
              <a:chOff x="1000100" y="3143248"/>
              <a:chExt cx="770660" cy="1146397"/>
            </a:xfrm>
          </p:grpSpPr>
          <p:grpSp>
            <p:nvGrpSpPr>
              <p:cNvPr id="75" name="1 Grupo"/>
              <p:cNvGrpSpPr/>
              <p:nvPr/>
            </p:nvGrpSpPr>
            <p:grpSpPr>
              <a:xfrm rot="21600000">
                <a:off x="1571604" y="3143248"/>
                <a:ext cx="199156" cy="1143008"/>
                <a:chOff x="2857488" y="1428734"/>
                <a:chExt cx="357190" cy="3429023"/>
              </a:xfrm>
            </p:grpSpPr>
            <p:grpSp>
              <p:nvGrpSpPr>
                <p:cNvPr id="77" name="4 Grupo"/>
                <p:cNvGrpSpPr/>
                <p:nvPr/>
              </p:nvGrpSpPr>
              <p:grpSpPr>
                <a:xfrm>
                  <a:off x="2857488" y="1428734"/>
                  <a:ext cx="357190" cy="3429023"/>
                  <a:chOff x="1071538" y="4286256"/>
                  <a:chExt cx="142876" cy="2143140"/>
                </a:xfrm>
                <a:solidFill>
                  <a:schemeClr val="accent3">
                    <a:lumMod val="50000"/>
                  </a:schemeClr>
                </a:solidFill>
              </p:grpSpPr>
              <p:sp>
                <p:nvSpPr>
                  <p:cNvPr id="79"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80"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78" name="Oval 6"/>
                <p:cNvSpPr>
                  <a:spLocks noChangeArrowheads="1"/>
                </p:cNvSpPr>
                <p:nvPr/>
              </p:nvSpPr>
              <p:spPr bwMode="auto">
                <a:xfrm flipH="1">
                  <a:off x="2857488" y="2786058"/>
                  <a:ext cx="285752" cy="357190"/>
                </a:xfrm>
                <a:prstGeom prst="ellipse">
                  <a:avLst/>
                </a:prstGeom>
                <a:solidFill>
                  <a:schemeClr val="accent3">
                    <a:lumMod val="50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76" name="75 CuadroTexto"/>
              <p:cNvSpPr txBox="1"/>
              <p:nvPr/>
            </p:nvSpPr>
            <p:spPr>
              <a:xfrm>
                <a:off x="1000100" y="3643314"/>
                <a:ext cx="571472" cy="646331"/>
              </a:xfrm>
              <a:prstGeom prst="rect">
                <a:avLst/>
              </a:prstGeom>
              <a:noFill/>
            </p:spPr>
            <p:txBody>
              <a:bodyPr wrap="square" rtlCol="0">
                <a:spAutoFit/>
              </a:bodyPr>
              <a:lstStyle/>
              <a:p>
                <a:pPr algn="ctr"/>
                <a:r>
                  <a:rPr lang="es-ES" b="1" dirty="0" smtClean="0">
                    <a:effectLst>
                      <a:outerShdw blurRad="38100" dist="38100" dir="2700000" algn="tl">
                        <a:srgbClr val="000000">
                          <a:alpha val="43137"/>
                        </a:srgbClr>
                      </a:outerShdw>
                    </a:effectLst>
                  </a:rPr>
                  <a:t>B</a:t>
                </a:r>
              </a:p>
              <a:p>
                <a:pPr algn="ctr"/>
                <a:r>
                  <a:rPr lang="es-ES" b="1" dirty="0" smtClean="0">
                    <a:effectLst>
                      <a:outerShdw blurRad="38100" dist="38100" dir="2700000" algn="tl">
                        <a:srgbClr val="000000">
                          <a:alpha val="43137"/>
                        </a:srgbClr>
                      </a:outerShdw>
                    </a:effectLst>
                  </a:rPr>
                  <a:t>A</a:t>
                </a:r>
                <a:endParaRPr lang="es-ES" b="1" dirty="0">
                  <a:effectLst>
                    <a:outerShdw blurRad="38100" dist="38100" dir="2700000" algn="tl">
                      <a:srgbClr val="000000">
                        <a:alpha val="43137"/>
                      </a:srgbClr>
                    </a:outerShdw>
                  </a:effectLst>
                </a:endParaRPr>
              </a:p>
            </p:txBody>
          </p:sp>
        </p:grpSp>
        <p:cxnSp>
          <p:nvCxnSpPr>
            <p:cNvPr id="74" name="73 Conector recto"/>
            <p:cNvCxnSpPr/>
            <p:nvPr/>
          </p:nvCxnSpPr>
          <p:spPr>
            <a:xfrm flipV="1">
              <a:off x="1428728" y="4000504"/>
              <a:ext cx="285752" cy="14287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81" name="80 Conector recto"/>
          <p:cNvCxnSpPr/>
          <p:nvPr/>
        </p:nvCxnSpPr>
        <p:spPr>
          <a:xfrm flipV="1">
            <a:off x="1714480" y="4143380"/>
            <a:ext cx="285752" cy="14287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2" name="90 Grupo"/>
          <p:cNvGrpSpPr/>
          <p:nvPr/>
        </p:nvGrpSpPr>
        <p:grpSpPr>
          <a:xfrm>
            <a:off x="2500298" y="3571876"/>
            <a:ext cx="857224" cy="1146397"/>
            <a:chOff x="2500298" y="3571876"/>
            <a:chExt cx="857224" cy="1146397"/>
          </a:xfrm>
        </p:grpSpPr>
        <p:grpSp>
          <p:nvGrpSpPr>
            <p:cNvPr id="83" name="81 Grupo"/>
            <p:cNvGrpSpPr/>
            <p:nvPr/>
          </p:nvGrpSpPr>
          <p:grpSpPr>
            <a:xfrm>
              <a:off x="2500298" y="3571876"/>
              <a:ext cx="357190" cy="1143008"/>
              <a:chOff x="7072330" y="3214686"/>
              <a:chExt cx="357190" cy="1143008"/>
            </a:xfrm>
          </p:grpSpPr>
          <p:grpSp>
            <p:nvGrpSpPr>
              <p:cNvPr id="85" name="1 Grupo"/>
              <p:cNvGrpSpPr/>
              <p:nvPr/>
            </p:nvGrpSpPr>
            <p:grpSpPr>
              <a:xfrm rot="21600000">
                <a:off x="7072330" y="3214686"/>
                <a:ext cx="199156" cy="1143008"/>
                <a:chOff x="2857488" y="1428734"/>
                <a:chExt cx="357190" cy="3429023"/>
              </a:xfrm>
              <a:solidFill>
                <a:schemeClr val="accent6">
                  <a:lumMod val="75000"/>
                </a:schemeClr>
              </a:solidFill>
            </p:grpSpPr>
            <p:grpSp>
              <p:nvGrpSpPr>
                <p:cNvPr id="91" name="84 Grupo"/>
                <p:cNvGrpSpPr/>
                <p:nvPr/>
              </p:nvGrpSpPr>
              <p:grpSpPr>
                <a:xfrm>
                  <a:off x="2857488" y="1428734"/>
                  <a:ext cx="357190" cy="3429023"/>
                  <a:chOff x="1071538" y="4286256"/>
                  <a:chExt cx="142876" cy="2143140"/>
                </a:xfrm>
                <a:grpFill/>
              </p:grpSpPr>
              <p:sp>
                <p:nvSpPr>
                  <p:cNvPr id="87"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88"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86" name="Oval 6"/>
                <p:cNvSpPr>
                  <a:spLocks noChangeArrowheads="1"/>
                </p:cNvSpPr>
                <p:nvPr/>
              </p:nvSpPr>
              <p:spPr bwMode="auto">
                <a:xfrm flipH="1">
                  <a:off x="2857488" y="2786058"/>
                  <a:ext cx="285752" cy="35719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cxnSp>
            <p:nvCxnSpPr>
              <p:cNvPr id="84" name="83 Conector recto"/>
              <p:cNvCxnSpPr/>
              <p:nvPr/>
            </p:nvCxnSpPr>
            <p:spPr>
              <a:xfrm>
                <a:off x="7215206" y="4143380"/>
                <a:ext cx="214314"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9" name="88 CuadroTexto"/>
            <p:cNvSpPr txBox="1"/>
            <p:nvPr/>
          </p:nvSpPr>
          <p:spPr>
            <a:xfrm>
              <a:off x="2786050" y="4071942"/>
              <a:ext cx="571472" cy="646331"/>
            </a:xfrm>
            <a:prstGeom prst="rect">
              <a:avLst/>
            </a:prstGeom>
            <a:noFill/>
          </p:spPr>
          <p:txBody>
            <a:bodyPr wrap="square" rtlCol="0">
              <a:spAutoFit/>
            </a:bodyPr>
            <a:lstStyle/>
            <a:p>
              <a:pPr algn="ctr"/>
              <a:r>
                <a:rPr lang="es-ES" b="1" dirty="0" smtClean="0">
                  <a:effectLst>
                    <a:outerShdw blurRad="38100" dist="38100" dir="2700000" algn="tl">
                      <a:srgbClr val="000000">
                        <a:alpha val="43137"/>
                      </a:srgbClr>
                    </a:outerShdw>
                  </a:effectLst>
                </a:rPr>
                <a:t>b</a:t>
              </a:r>
            </a:p>
            <a:p>
              <a:pPr algn="ctr"/>
              <a:r>
                <a:rPr lang="es-ES" b="1" dirty="0" smtClean="0">
                  <a:effectLst>
                    <a:outerShdw blurRad="38100" dist="38100" dir="2700000" algn="tl">
                      <a:srgbClr val="000000">
                        <a:alpha val="43137"/>
                      </a:srgbClr>
                    </a:outerShdw>
                  </a:effectLst>
                </a:rPr>
                <a:t>a</a:t>
              </a:r>
              <a:endParaRPr lang="es-ES" b="1" dirty="0">
                <a:effectLst>
                  <a:outerShdw blurRad="38100" dist="38100" dir="2700000" algn="tl">
                    <a:srgbClr val="000000">
                      <a:alpha val="43137"/>
                    </a:srgbClr>
                  </a:outerShdw>
                </a:effectLst>
              </a:endParaRPr>
            </a:p>
          </p:txBody>
        </p:sp>
      </p:grpSp>
      <p:cxnSp>
        <p:nvCxnSpPr>
          <p:cNvPr id="90" name="89 Conector recto"/>
          <p:cNvCxnSpPr/>
          <p:nvPr/>
        </p:nvCxnSpPr>
        <p:spPr>
          <a:xfrm rot="10800000">
            <a:off x="2571736" y="4286256"/>
            <a:ext cx="214314" cy="2312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2" name="91 Grupo"/>
          <p:cNvGrpSpPr/>
          <p:nvPr/>
        </p:nvGrpSpPr>
        <p:grpSpPr>
          <a:xfrm>
            <a:off x="7215206" y="3286124"/>
            <a:ext cx="857224" cy="1146397"/>
            <a:chOff x="2500298" y="3571876"/>
            <a:chExt cx="857224" cy="1146397"/>
          </a:xfrm>
        </p:grpSpPr>
        <p:grpSp>
          <p:nvGrpSpPr>
            <p:cNvPr id="93" name="81 Grupo"/>
            <p:cNvGrpSpPr/>
            <p:nvPr/>
          </p:nvGrpSpPr>
          <p:grpSpPr>
            <a:xfrm>
              <a:off x="2500298" y="3571876"/>
              <a:ext cx="357190" cy="1143008"/>
              <a:chOff x="7072330" y="3214686"/>
              <a:chExt cx="357190" cy="1143008"/>
            </a:xfrm>
          </p:grpSpPr>
          <p:grpSp>
            <p:nvGrpSpPr>
              <p:cNvPr id="95" name="1 Grupo"/>
              <p:cNvGrpSpPr/>
              <p:nvPr/>
            </p:nvGrpSpPr>
            <p:grpSpPr>
              <a:xfrm rot="21600000">
                <a:off x="7072330" y="3214686"/>
                <a:ext cx="199156" cy="1143008"/>
                <a:chOff x="2857488" y="1428734"/>
                <a:chExt cx="357190" cy="3429023"/>
              </a:xfrm>
              <a:solidFill>
                <a:schemeClr val="accent6">
                  <a:lumMod val="75000"/>
                </a:schemeClr>
              </a:solidFill>
            </p:grpSpPr>
            <p:grpSp>
              <p:nvGrpSpPr>
                <p:cNvPr id="97" name="84 Grupo"/>
                <p:cNvGrpSpPr/>
                <p:nvPr/>
              </p:nvGrpSpPr>
              <p:grpSpPr>
                <a:xfrm>
                  <a:off x="2857488" y="1428734"/>
                  <a:ext cx="357190" cy="3429023"/>
                  <a:chOff x="1071538" y="4286256"/>
                  <a:chExt cx="142876" cy="2143140"/>
                </a:xfrm>
                <a:grpFill/>
              </p:grpSpPr>
              <p:sp>
                <p:nvSpPr>
                  <p:cNvPr id="99"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00"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98" name="Oval 6"/>
                <p:cNvSpPr>
                  <a:spLocks noChangeArrowheads="1"/>
                </p:cNvSpPr>
                <p:nvPr/>
              </p:nvSpPr>
              <p:spPr bwMode="auto">
                <a:xfrm flipH="1">
                  <a:off x="2857488" y="2786058"/>
                  <a:ext cx="285752" cy="35719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cxnSp>
            <p:nvCxnSpPr>
              <p:cNvPr id="96" name="95 Conector recto"/>
              <p:cNvCxnSpPr/>
              <p:nvPr/>
            </p:nvCxnSpPr>
            <p:spPr>
              <a:xfrm>
                <a:off x="7215206" y="4143380"/>
                <a:ext cx="214314"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4" name="93 CuadroTexto"/>
            <p:cNvSpPr txBox="1"/>
            <p:nvPr/>
          </p:nvSpPr>
          <p:spPr>
            <a:xfrm>
              <a:off x="2786050" y="4071942"/>
              <a:ext cx="571472" cy="646331"/>
            </a:xfrm>
            <a:prstGeom prst="rect">
              <a:avLst/>
            </a:prstGeom>
            <a:noFill/>
          </p:spPr>
          <p:txBody>
            <a:bodyPr wrap="square" rtlCol="0">
              <a:spAutoFit/>
            </a:bodyPr>
            <a:lstStyle/>
            <a:p>
              <a:pPr algn="ctr"/>
              <a:r>
                <a:rPr lang="es-ES" b="1" dirty="0" smtClean="0">
                  <a:effectLst>
                    <a:outerShdw blurRad="38100" dist="38100" dir="2700000" algn="tl">
                      <a:srgbClr val="000000">
                        <a:alpha val="43137"/>
                      </a:srgbClr>
                    </a:outerShdw>
                  </a:effectLst>
                </a:rPr>
                <a:t>b</a:t>
              </a:r>
            </a:p>
            <a:p>
              <a:pPr algn="ctr"/>
              <a:r>
                <a:rPr lang="es-ES" b="1" dirty="0" smtClean="0">
                  <a:effectLst>
                    <a:outerShdw blurRad="38100" dist="38100" dir="2700000" algn="tl">
                      <a:srgbClr val="000000">
                        <a:alpha val="43137"/>
                      </a:srgbClr>
                    </a:outerShdw>
                  </a:effectLst>
                </a:rPr>
                <a:t>a</a:t>
              </a:r>
              <a:endParaRPr lang="es-ES" b="1" dirty="0">
                <a:effectLst>
                  <a:outerShdw blurRad="38100" dist="38100" dir="2700000" algn="tl">
                    <a:srgbClr val="000000">
                      <a:alpha val="43137"/>
                    </a:srgbClr>
                  </a:outerShdw>
                </a:effectLst>
              </a:endParaRPr>
            </a:p>
          </p:txBody>
        </p:sp>
      </p:grpSp>
      <p:cxnSp>
        <p:nvCxnSpPr>
          <p:cNvPr id="101" name="100 Conector recto"/>
          <p:cNvCxnSpPr/>
          <p:nvPr/>
        </p:nvCxnSpPr>
        <p:spPr>
          <a:xfrm rot="10800000">
            <a:off x="7286644" y="4000504"/>
            <a:ext cx="214314" cy="2312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2" name="101 Grupo"/>
          <p:cNvGrpSpPr/>
          <p:nvPr/>
        </p:nvGrpSpPr>
        <p:grpSpPr>
          <a:xfrm>
            <a:off x="6000760" y="3286124"/>
            <a:ext cx="770660" cy="1146397"/>
            <a:chOff x="1000100" y="3143248"/>
            <a:chExt cx="770660" cy="1146397"/>
          </a:xfrm>
        </p:grpSpPr>
        <p:grpSp>
          <p:nvGrpSpPr>
            <p:cNvPr id="103" name="167 Grupo"/>
            <p:cNvGrpSpPr/>
            <p:nvPr/>
          </p:nvGrpSpPr>
          <p:grpSpPr>
            <a:xfrm>
              <a:off x="1000100" y="3143248"/>
              <a:ext cx="770660" cy="1146397"/>
              <a:chOff x="1000100" y="3143248"/>
              <a:chExt cx="770660" cy="1146397"/>
            </a:xfrm>
          </p:grpSpPr>
          <p:grpSp>
            <p:nvGrpSpPr>
              <p:cNvPr id="105" name="1 Grupo"/>
              <p:cNvGrpSpPr/>
              <p:nvPr/>
            </p:nvGrpSpPr>
            <p:grpSpPr>
              <a:xfrm rot="21600000">
                <a:off x="1571604" y="3143248"/>
                <a:ext cx="199156" cy="1143008"/>
                <a:chOff x="2857488" y="1428734"/>
                <a:chExt cx="357190" cy="3429023"/>
              </a:xfrm>
            </p:grpSpPr>
            <p:grpSp>
              <p:nvGrpSpPr>
                <p:cNvPr id="107" name="4 Grupo"/>
                <p:cNvGrpSpPr/>
                <p:nvPr/>
              </p:nvGrpSpPr>
              <p:grpSpPr>
                <a:xfrm>
                  <a:off x="2857488" y="1428734"/>
                  <a:ext cx="357190" cy="3429023"/>
                  <a:chOff x="1071538" y="4286256"/>
                  <a:chExt cx="142876" cy="2143140"/>
                </a:xfrm>
                <a:solidFill>
                  <a:schemeClr val="accent3">
                    <a:lumMod val="50000"/>
                  </a:schemeClr>
                </a:solidFill>
              </p:grpSpPr>
              <p:sp>
                <p:nvSpPr>
                  <p:cNvPr id="109"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10"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108" name="Oval 6"/>
                <p:cNvSpPr>
                  <a:spLocks noChangeArrowheads="1"/>
                </p:cNvSpPr>
                <p:nvPr/>
              </p:nvSpPr>
              <p:spPr bwMode="auto">
                <a:xfrm flipH="1">
                  <a:off x="2857488" y="2786058"/>
                  <a:ext cx="285752" cy="357190"/>
                </a:xfrm>
                <a:prstGeom prst="ellipse">
                  <a:avLst/>
                </a:prstGeom>
                <a:solidFill>
                  <a:schemeClr val="accent3">
                    <a:lumMod val="50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106" name="105 CuadroTexto"/>
              <p:cNvSpPr txBox="1"/>
              <p:nvPr/>
            </p:nvSpPr>
            <p:spPr>
              <a:xfrm>
                <a:off x="1000100" y="3643314"/>
                <a:ext cx="571472" cy="646331"/>
              </a:xfrm>
              <a:prstGeom prst="rect">
                <a:avLst/>
              </a:prstGeom>
              <a:noFill/>
            </p:spPr>
            <p:txBody>
              <a:bodyPr wrap="square" rtlCol="0">
                <a:spAutoFit/>
              </a:bodyPr>
              <a:lstStyle/>
              <a:p>
                <a:pPr algn="ctr"/>
                <a:r>
                  <a:rPr lang="es-ES" b="1" dirty="0" smtClean="0">
                    <a:effectLst>
                      <a:outerShdw blurRad="38100" dist="38100" dir="2700000" algn="tl">
                        <a:srgbClr val="000000">
                          <a:alpha val="43137"/>
                        </a:srgbClr>
                      </a:outerShdw>
                    </a:effectLst>
                  </a:rPr>
                  <a:t>b</a:t>
                </a:r>
              </a:p>
              <a:p>
                <a:pPr algn="ctr"/>
                <a:r>
                  <a:rPr lang="es-ES" b="1" dirty="0" smtClean="0">
                    <a:effectLst>
                      <a:outerShdw blurRad="38100" dist="38100" dir="2700000" algn="tl">
                        <a:srgbClr val="000000">
                          <a:alpha val="43137"/>
                        </a:srgbClr>
                      </a:outerShdw>
                    </a:effectLst>
                  </a:rPr>
                  <a:t>a</a:t>
                </a:r>
                <a:endParaRPr lang="es-ES" b="1" dirty="0">
                  <a:effectLst>
                    <a:outerShdw blurRad="38100" dist="38100" dir="2700000" algn="tl">
                      <a:srgbClr val="000000">
                        <a:alpha val="43137"/>
                      </a:srgbClr>
                    </a:outerShdw>
                  </a:effectLst>
                </a:endParaRPr>
              </a:p>
            </p:txBody>
          </p:sp>
        </p:grpSp>
        <p:cxnSp>
          <p:nvCxnSpPr>
            <p:cNvPr id="104" name="103 Conector recto"/>
            <p:cNvCxnSpPr/>
            <p:nvPr/>
          </p:nvCxnSpPr>
          <p:spPr>
            <a:xfrm flipV="1">
              <a:off x="1428728" y="4000504"/>
              <a:ext cx="285752" cy="14287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11" name="110 Conector recto"/>
          <p:cNvCxnSpPr/>
          <p:nvPr/>
        </p:nvCxnSpPr>
        <p:spPr>
          <a:xfrm flipV="1">
            <a:off x="6429388" y="4000504"/>
            <a:ext cx="214314" cy="7143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13" name="112 CuadroTexto"/>
          <p:cNvSpPr txBox="1"/>
          <p:nvPr/>
        </p:nvSpPr>
        <p:spPr>
          <a:xfrm>
            <a:off x="534107" y="4914709"/>
            <a:ext cx="928694" cy="646331"/>
          </a:xfrm>
          <a:prstGeom prst="rect">
            <a:avLst/>
          </a:prstGeom>
          <a:noFill/>
        </p:spPr>
        <p:txBody>
          <a:bodyPr wrap="square" rtlCol="0">
            <a:spAutoFit/>
          </a:bodyPr>
          <a:lstStyle/>
          <a:p>
            <a:pPr algn="ctr"/>
            <a:r>
              <a:rPr lang="es-ES" sz="3600" b="1" dirty="0" smtClean="0">
                <a:effectLst>
                  <a:outerShdw blurRad="38100" dist="38100" dir="2700000" algn="tl">
                    <a:srgbClr val="000000">
                      <a:alpha val="43137"/>
                    </a:srgbClr>
                  </a:outerShdw>
                </a:effectLst>
              </a:rPr>
              <a:t>F1</a:t>
            </a:r>
            <a:endParaRPr lang="es-ES" sz="3600" b="1" dirty="0">
              <a:effectLst>
                <a:outerShdw blurRad="38100" dist="38100" dir="2700000" algn="tl">
                  <a:srgbClr val="000000">
                    <a:alpha val="43137"/>
                  </a:srgbClr>
                </a:outerShdw>
              </a:effectLst>
            </a:endParaRPr>
          </a:p>
        </p:txBody>
      </p:sp>
      <p:grpSp>
        <p:nvGrpSpPr>
          <p:cNvPr id="112" name="113 Grupo"/>
          <p:cNvGrpSpPr/>
          <p:nvPr/>
        </p:nvGrpSpPr>
        <p:grpSpPr>
          <a:xfrm>
            <a:off x="2928926" y="5000636"/>
            <a:ext cx="770660" cy="1146397"/>
            <a:chOff x="1000100" y="3143248"/>
            <a:chExt cx="770660" cy="1146397"/>
          </a:xfrm>
        </p:grpSpPr>
        <p:grpSp>
          <p:nvGrpSpPr>
            <p:cNvPr id="114" name="167 Grupo"/>
            <p:cNvGrpSpPr/>
            <p:nvPr/>
          </p:nvGrpSpPr>
          <p:grpSpPr>
            <a:xfrm>
              <a:off x="1000100" y="3143248"/>
              <a:ext cx="770660" cy="1146397"/>
              <a:chOff x="1000100" y="3143248"/>
              <a:chExt cx="770660" cy="1146397"/>
            </a:xfrm>
          </p:grpSpPr>
          <p:grpSp>
            <p:nvGrpSpPr>
              <p:cNvPr id="115" name="1 Grupo"/>
              <p:cNvGrpSpPr/>
              <p:nvPr/>
            </p:nvGrpSpPr>
            <p:grpSpPr>
              <a:xfrm rot="21600000">
                <a:off x="1571604" y="3143248"/>
                <a:ext cx="199156" cy="1143008"/>
                <a:chOff x="2857488" y="1428734"/>
                <a:chExt cx="357190" cy="3429023"/>
              </a:xfrm>
            </p:grpSpPr>
            <p:grpSp>
              <p:nvGrpSpPr>
                <p:cNvPr id="117" name="4 Grupo"/>
                <p:cNvGrpSpPr/>
                <p:nvPr/>
              </p:nvGrpSpPr>
              <p:grpSpPr>
                <a:xfrm>
                  <a:off x="2857488" y="1428734"/>
                  <a:ext cx="357190" cy="3429023"/>
                  <a:chOff x="1071538" y="4286256"/>
                  <a:chExt cx="142876" cy="2143140"/>
                </a:xfrm>
                <a:solidFill>
                  <a:schemeClr val="accent3">
                    <a:lumMod val="50000"/>
                  </a:schemeClr>
                </a:solidFill>
              </p:grpSpPr>
              <p:sp>
                <p:nvSpPr>
                  <p:cNvPr id="121"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22"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120" name="Oval 6"/>
                <p:cNvSpPr>
                  <a:spLocks noChangeArrowheads="1"/>
                </p:cNvSpPr>
                <p:nvPr/>
              </p:nvSpPr>
              <p:spPr bwMode="auto">
                <a:xfrm flipH="1">
                  <a:off x="2857488" y="2786058"/>
                  <a:ext cx="285752" cy="357190"/>
                </a:xfrm>
                <a:prstGeom prst="ellipse">
                  <a:avLst/>
                </a:prstGeom>
                <a:solidFill>
                  <a:schemeClr val="accent3">
                    <a:lumMod val="50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118" name="117 CuadroTexto"/>
              <p:cNvSpPr txBox="1"/>
              <p:nvPr/>
            </p:nvSpPr>
            <p:spPr>
              <a:xfrm>
                <a:off x="1000100" y="3643314"/>
                <a:ext cx="571472" cy="646331"/>
              </a:xfrm>
              <a:prstGeom prst="rect">
                <a:avLst/>
              </a:prstGeom>
              <a:noFill/>
            </p:spPr>
            <p:txBody>
              <a:bodyPr wrap="square" rtlCol="0">
                <a:spAutoFit/>
              </a:bodyPr>
              <a:lstStyle/>
              <a:p>
                <a:pPr algn="ctr"/>
                <a:r>
                  <a:rPr lang="es-ES" b="1" dirty="0" smtClean="0">
                    <a:effectLst>
                      <a:outerShdw blurRad="38100" dist="38100" dir="2700000" algn="tl">
                        <a:srgbClr val="000000">
                          <a:alpha val="43137"/>
                        </a:srgbClr>
                      </a:outerShdw>
                    </a:effectLst>
                  </a:rPr>
                  <a:t>B</a:t>
                </a:r>
              </a:p>
              <a:p>
                <a:pPr algn="ctr"/>
                <a:r>
                  <a:rPr lang="es-ES" b="1" dirty="0" smtClean="0">
                    <a:effectLst>
                      <a:outerShdw blurRad="38100" dist="38100" dir="2700000" algn="tl">
                        <a:srgbClr val="000000">
                          <a:alpha val="43137"/>
                        </a:srgbClr>
                      </a:outerShdw>
                    </a:effectLst>
                  </a:rPr>
                  <a:t>A</a:t>
                </a:r>
                <a:endParaRPr lang="es-ES" b="1" dirty="0">
                  <a:effectLst>
                    <a:outerShdw blurRad="38100" dist="38100" dir="2700000" algn="tl">
                      <a:srgbClr val="000000">
                        <a:alpha val="43137"/>
                      </a:srgbClr>
                    </a:outerShdw>
                  </a:effectLst>
                </a:endParaRPr>
              </a:p>
            </p:txBody>
          </p:sp>
        </p:grpSp>
        <p:cxnSp>
          <p:nvCxnSpPr>
            <p:cNvPr id="116" name="115 Conector recto"/>
            <p:cNvCxnSpPr/>
            <p:nvPr/>
          </p:nvCxnSpPr>
          <p:spPr>
            <a:xfrm flipV="1">
              <a:off x="1428728" y="4000504"/>
              <a:ext cx="285752" cy="14287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23" name="122 Conector recto"/>
          <p:cNvCxnSpPr/>
          <p:nvPr/>
        </p:nvCxnSpPr>
        <p:spPr>
          <a:xfrm flipV="1">
            <a:off x="3357554" y="5643578"/>
            <a:ext cx="285752" cy="14287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9" name="123 Grupo"/>
          <p:cNvGrpSpPr/>
          <p:nvPr/>
        </p:nvGrpSpPr>
        <p:grpSpPr>
          <a:xfrm>
            <a:off x="3929058" y="5000636"/>
            <a:ext cx="857224" cy="1146397"/>
            <a:chOff x="2500298" y="3571876"/>
            <a:chExt cx="857224" cy="1146397"/>
          </a:xfrm>
        </p:grpSpPr>
        <p:grpSp>
          <p:nvGrpSpPr>
            <p:cNvPr id="124" name="81 Grupo"/>
            <p:cNvGrpSpPr/>
            <p:nvPr/>
          </p:nvGrpSpPr>
          <p:grpSpPr>
            <a:xfrm>
              <a:off x="2500298" y="3571876"/>
              <a:ext cx="357190" cy="1143008"/>
              <a:chOff x="7072330" y="3214686"/>
              <a:chExt cx="357190" cy="1143008"/>
            </a:xfrm>
          </p:grpSpPr>
          <p:grpSp>
            <p:nvGrpSpPr>
              <p:cNvPr id="125" name="1 Grupo"/>
              <p:cNvGrpSpPr/>
              <p:nvPr/>
            </p:nvGrpSpPr>
            <p:grpSpPr>
              <a:xfrm rot="21600000">
                <a:off x="7072330" y="3214686"/>
                <a:ext cx="199156" cy="1143008"/>
                <a:chOff x="2857488" y="1428734"/>
                <a:chExt cx="357190" cy="3429023"/>
              </a:xfrm>
              <a:solidFill>
                <a:schemeClr val="accent6">
                  <a:lumMod val="75000"/>
                </a:schemeClr>
              </a:solidFill>
            </p:grpSpPr>
            <p:grpSp>
              <p:nvGrpSpPr>
                <p:cNvPr id="127" name="84 Grupo"/>
                <p:cNvGrpSpPr/>
                <p:nvPr/>
              </p:nvGrpSpPr>
              <p:grpSpPr>
                <a:xfrm>
                  <a:off x="2857488" y="1428734"/>
                  <a:ext cx="357190" cy="3429023"/>
                  <a:chOff x="1071538" y="4286256"/>
                  <a:chExt cx="142876" cy="2143140"/>
                </a:xfrm>
                <a:grpFill/>
              </p:grpSpPr>
              <p:sp>
                <p:nvSpPr>
                  <p:cNvPr id="131"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32"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130" name="Oval 6"/>
                <p:cNvSpPr>
                  <a:spLocks noChangeArrowheads="1"/>
                </p:cNvSpPr>
                <p:nvPr/>
              </p:nvSpPr>
              <p:spPr bwMode="auto">
                <a:xfrm flipH="1">
                  <a:off x="2857488" y="2786058"/>
                  <a:ext cx="285752" cy="35719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cxnSp>
            <p:nvCxnSpPr>
              <p:cNvPr id="128" name="127 Conector recto"/>
              <p:cNvCxnSpPr/>
              <p:nvPr/>
            </p:nvCxnSpPr>
            <p:spPr>
              <a:xfrm>
                <a:off x="7215206" y="4143380"/>
                <a:ext cx="214314"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26" name="125 CuadroTexto"/>
            <p:cNvSpPr txBox="1"/>
            <p:nvPr/>
          </p:nvSpPr>
          <p:spPr>
            <a:xfrm>
              <a:off x="2786050" y="4071942"/>
              <a:ext cx="571472" cy="646331"/>
            </a:xfrm>
            <a:prstGeom prst="rect">
              <a:avLst/>
            </a:prstGeom>
            <a:noFill/>
          </p:spPr>
          <p:txBody>
            <a:bodyPr wrap="square" rtlCol="0">
              <a:spAutoFit/>
            </a:bodyPr>
            <a:lstStyle/>
            <a:p>
              <a:pPr algn="ctr"/>
              <a:r>
                <a:rPr lang="es-ES" b="1" dirty="0" smtClean="0">
                  <a:effectLst>
                    <a:outerShdw blurRad="38100" dist="38100" dir="2700000" algn="tl">
                      <a:srgbClr val="000000">
                        <a:alpha val="43137"/>
                      </a:srgbClr>
                    </a:outerShdw>
                  </a:effectLst>
                </a:rPr>
                <a:t>b</a:t>
              </a:r>
            </a:p>
            <a:p>
              <a:pPr algn="ctr"/>
              <a:r>
                <a:rPr lang="es-ES" b="1" dirty="0" smtClean="0">
                  <a:effectLst>
                    <a:outerShdw blurRad="38100" dist="38100" dir="2700000" algn="tl">
                      <a:srgbClr val="000000">
                        <a:alpha val="43137"/>
                      </a:srgbClr>
                    </a:outerShdw>
                  </a:effectLst>
                </a:rPr>
                <a:t>a</a:t>
              </a:r>
              <a:endParaRPr lang="es-ES" b="1" dirty="0">
                <a:effectLst>
                  <a:outerShdw blurRad="38100" dist="38100" dir="2700000" algn="tl">
                    <a:srgbClr val="000000">
                      <a:alpha val="43137"/>
                    </a:srgbClr>
                  </a:outerShdw>
                </a:effectLst>
              </a:endParaRPr>
            </a:p>
          </p:txBody>
        </p:sp>
      </p:grpSp>
      <p:cxnSp>
        <p:nvCxnSpPr>
          <p:cNvPr id="133" name="132 Conector recto"/>
          <p:cNvCxnSpPr/>
          <p:nvPr/>
        </p:nvCxnSpPr>
        <p:spPr>
          <a:xfrm flipV="1">
            <a:off x="4071934" y="5643578"/>
            <a:ext cx="285752" cy="14287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34" name="133 Rectángulo"/>
          <p:cNvSpPr/>
          <p:nvPr/>
        </p:nvSpPr>
        <p:spPr>
          <a:xfrm>
            <a:off x="2928926" y="4929198"/>
            <a:ext cx="1857388" cy="1500198"/>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5" name="134 Rectángulo"/>
          <p:cNvSpPr/>
          <p:nvPr/>
        </p:nvSpPr>
        <p:spPr>
          <a:xfrm>
            <a:off x="4929190" y="4929198"/>
            <a:ext cx="1857388" cy="1500198"/>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29" name="135 Grupo"/>
          <p:cNvGrpSpPr/>
          <p:nvPr/>
        </p:nvGrpSpPr>
        <p:grpSpPr>
          <a:xfrm>
            <a:off x="5929322" y="5072074"/>
            <a:ext cx="857224" cy="1143008"/>
            <a:chOff x="2500298" y="3571876"/>
            <a:chExt cx="857224" cy="1143008"/>
          </a:xfrm>
        </p:grpSpPr>
        <p:grpSp>
          <p:nvGrpSpPr>
            <p:cNvPr id="136" name="81 Grupo"/>
            <p:cNvGrpSpPr/>
            <p:nvPr/>
          </p:nvGrpSpPr>
          <p:grpSpPr>
            <a:xfrm>
              <a:off x="2500298" y="3571876"/>
              <a:ext cx="357190" cy="1143008"/>
              <a:chOff x="7072330" y="3214686"/>
              <a:chExt cx="357190" cy="1143008"/>
            </a:xfrm>
          </p:grpSpPr>
          <p:grpSp>
            <p:nvGrpSpPr>
              <p:cNvPr id="137" name="1 Grupo"/>
              <p:cNvGrpSpPr/>
              <p:nvPr/>
            </p:nvGrpSpPr>
            <p:grpSpPr>
              <a:xfrm rot="21600000">
                <a:off x="7072330" y="3214686"/>
                <a:ext cx="199156" cy="1143008"/>
                <a:chOff x="2857488" y="1428734"/>
                <a:chExt cx="357190" cy="3429023"/>
              </a:xfrm>
              <a:solidFill>
                <a:schemeClr val="accent6">
                  <a:lumMod val="75000"/>
                </a:schemeClr>
              </a:solidFill>
            </p:grpSpPr>
            <p:grpSp>
              <p:nvGrpSpPr>
                <p:cNvPr id="139" name="84 Grupo"/>
                <p:cNvGrpSpPr/>
                <p:nvPr/>
              </p:nvGrpSpPr>
              <p:grpSpPr>
                <a:xfrm>
                  <a:off x="2857488" y="1428734"/>
                  <a:ext cx="357190" cy="3429023"/>
                  <a:chOff x="1071538" y="4286256"/>
                  <a:chExt cx="142876" cy="2143140"/>
                </a:xfrm>
                <a:grpFill/>
              </p:grpSpPr>
              <p:sp>
                <p:nvSpPr>
                  <p:cNvPr id="143"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44"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142" name="Oval 6"/>
                <p:cNvSpPr>
                  <a:spLocks noChangeArrowheads="1"/>
                </p:cNvSpPr>
                <p:nvPr/>
              </p:nvSpPr>
              <p:spPr bwMode="auto">
                <a:xfrm flipH="1">
                  <a:off x="2857488" y="2786058"/>
                  <a:ext cx="285752" cy="35719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cxnSp>
            <p:nvCxnSpPr>
              <p:cNvPr id="140" name="139 Conector recto"/>
              <p:cNvCxnSpPr/>
              <p:nvPr/>
            </p:nvCxnSpPr>
            <p:spPr>
              <a:xfrm>
                <a:off x="7215206" y="4143380"/>
                <a:ext cx="214314"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8" name="137 CuadroTexto"/>
            <p:cNvSpPr txBox="1"/>
            <p:nvPr/>
          </p:nvSpPr>
          <p:spPr>
            <a:xfrm>
              <a:off x="2786050" y="4000504"/>
              <a:ext cx="571472" cy="646331"/>
            </a:xfrm>
            <a:prstGeom prst="rect">
              <a:avLst/>
            </a:prstGeom>
            <a:noFill/>
          </p:spPr>
          <p:txBody>
            <a:bodyPr wrap="square" rtlCol="0">
              <a:spAutoFit/>
            </a:bodyPr>
            <a:lstStyle/>
            <a:p>
              <a:pPr algn="ctr"/>
              <a:r>
                <a:rPr lang="es-ES" b="1" dirty="0" smtClean="0">
                  <a:effectLst>
                    <a:outerShdw blurRad="38100" dist="38100" dir="2700000" algn="tl">
                      <a:srgbClr val="000000">
                        <a:alpha val="43137"/>
                      </a:srgbClr>
                    </a:outerShdw>
                  </a:effectLst>
                </a:rPr>
                <a:t>b</a:t>
              </a:r>
            </a:p>
            <a:p>
              <a:pPr algn="ctr"/>
              <a:r>
                <a:rPr lang="es-ES" b="1" dirty="0" smtClean="0">
                  <a:effectLst>
                    <a:outerShdw blurRad="38100" dist="38100" dir="2700000" algn="tl">
                      <a:srgbClr val="000000">
                        <a:alpha val="43137"/>
                      </a:srgbClr>
                    </a:outerShdw>
                  </a:effectLst>
                </a:rPr>
                <a:t>a</a:t>
              </a:r>
              <a:endParaRPr lang="es-ES" b="1" dirty="0">
                <a:effectLst>
                  <a:outerShdw blurRad="38100" dist="38100" dir="2700000" algn="tl">
                    <a:srgbClr val="000000">
                      <a:alpha val="43137"/>
                    </a:srgbClr>
                  </a:outerShdw>
                </a:effectLst>
              </a:endParaRPr>
            </a:p>
          </p:txBody>
        </p:sp>
      </p:grpSp>
      <p:cxnSp>
        <p:nvCxnSpPr>
          <p:cNvPr id="154" name="153 Conector recto"/>
          <p:cNvCxnSpPr/>
          <p:nvPr/>
        </p:nvCxnSpPr>
        <p:spPr>
          <a:xfrm flipV="1">
            <a:off x="6072198" y="5715016"/>
            <a:ext cx="285752" cy="14287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41" name="154 Grupo"/>
          <p:cNvGrpSpPr/>
          <p:nvPr/>
        </p:nvGrpSpPr>
        <p:grpSpPr>
          <a:xfrm>
            <a:off x="5000628" y="5072074"/>
            <a:ext cx="770660" cy="1146397"/>
            <a:chOff x="1000100" y="3143248"/>
            <a:chExt cx="770660" cy="1146397"/>
          </a:xfrm>
        </p:grpSpPr>
        <p:grpSp>
          <p:nvGrpSpPr>
            <p:cNvPr id="145" name="167 Grupo"/>
            <p:cNvGrpSpPr/>
            <p:nvPr/>
          </p:nvGrpSpPr>
          <p:grpSpPr>
            <a:xfrm>
              <a:off x="1000100" y="3143248"/>
              <a:ext cx="770660" cy="1146397"/>
              <a:chOff x="1000100" y="3143248"/>
              <a:chExt cx="770660" cy="1146397"/>
            </a:xfrm>
          </p:grpSpPr>
          <p:grpSp>
            <p:nvGrpSpPr>
              <p:cNvPr id="146" name="1 Grupo"/>
              <p:cNvGrpSpPr/>
              <p:nvPr/>
            </p:nvGrpSpPr>
            <p:grpSpPr>
              <a:xfrm rot="21600000">
                <a:off x="1571604" y="3143248"/>
                <a:ext cx="199156" cy="1143008"/>
                <a:chOff x="2857488" y="1428734"/>
                <a:chExt cx="357190" cy="3429023"/>
              </a:xfrm>
            </p:grpSpPr>
            <p:grpSp>
              <p:nvGrpSpPr>
                <p:cNvPr id="147" name="4 Grupo"/>
                <p:cNvGrpSpPr/>
                <p:nvPr/>
              </p:nvGrpSpPr>
              <p:grpSpPr>
                <a:xfrm>
                  <a:off x="2857488" y="1428734"/>
                  <a:ext cx="357190" cy="3429023"/>
                  <a:chOff x="1071538" y="4286256"/>
                  <a:chExt cx="142876" cy="2143140"/>
                </a:xfrm>
                <a:solidFill>
                  <a:schemeClr val="accent3">
                    <a:lumMod val="50000"/>
                  </a:schemeClr>
                </a:solidFill>
              </p:grpSpPr>
              <p:sp>
                <p:nvSpPr>
                  <p:cNvPr id="162"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63"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161" name="Oval 6"/>
                <p:cNvSpPr>
                  <a:spLocks noChangeArrowheads="1"/>
                </p:cNvSpPr>
                <p:nvPr/>
              </p:nvSpPr>
              <p:spPr bwMode="auto">
                <a:xfrm flipH="1">
                  <a:off x="2857488" y="2786058"/>
                  <a:ext cx="285752" cy="357190"/>
                </a:xfrm>
                <a:prstGeom prst="ellipse">
                  <a:avLst/>
                </a:prstGeom>
                <a:solidFill>
                  <a:schemeClr val="accent3">
                    <a:lumMod val="50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159" name="158 CuadroTexto"/>
              <p:cNvSpPr txBox="1"/>
              <p:nvPr/>
            </p:nvSpPr>
            <p:spPr>
              <a:xfrm>
                <a:off x="1000100" y="3643314"/>
                <a:ext cx="571472" cy="646331"/>
              </a:xfrm>
              <a:prstGeom prst="rect">
                <a:avLst/>
              </a:prstGeom>
              <a:noFill/>
            </p:spPr>
            <p:txBody>
              <a:bodyPr wrap="square" rtlCol="0">
                <a:spAutoFit/>
              </a:bodyPr>
              <a:lstStyle/>
              <a:p>
                <a:pPr algn="ctr"/>
                <a:r>
                  <a:rPr lang="es-ES" b="1" dirty="0" smtClean="0">
                    <a:effectLst>
                      <a:outerShdw blurRad="38100" dist="38100" dir="2700000" algn="tl">
                        <a:srgbClr val="000000">
                          <a:alpha val="43137"/>
                        </a:srgbClr>
                      </a:outerShdw>
                    </a:effectLst>
                  </a:rPr>
                  <a:t>b</a:t>
                </a:r>
              </a:p>
              <a:p>
                <a:pPr algn="ctr"/>
                <a:r>
                  <a:rPr lang="es-ES" b="1" dirty="0" smtClean="0">
                    <a:effectLst>
                      <a:outerShdw blurRad="38100" dist="38100" dir="2700000" algn="tl">
                        <a:srgbClr val="000000">
                          <a:alpha val="43137"/>
                        </a:srgbClr>
                      </a:outerShdw>
                    </a:effectLst>
                  </a:rPr>
                  <a:t>a</a:t>
                </a:r>
                <a:endParaRPr lang="es-ES" b="1" dirty="0">
                  <a:effectLst>
                    <a:outerShdw blurRad="38100" dist="38100" dir="2700000" algn="tl">
                      <a:srgbClr val="000000">
                        <a:alpha val="43137"/>
                      </a:srgbClr>
                    </a:outerShdw>
                  </a:effectLst>
                </a:endParaRPr>
              </a:p>
            </p:txBody>
          </p:sp>
        </p:grpSp>
        <p:cxnSp>
          <p:nvCxnSpPr>
            <p:cNvPr id="157" name="156 Conector recto"/>
            <p:cNvCxnSpPr/>
            <p:nvPr/>
          </p:nvCxnSpPr>
          <p:spPr>
            <a:xfrm flipV="1">
              <a:off x="1428728" y="4000504"/>
              <a:ext cx="285752" cy="14287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64" name="163 Conector recto"/>
          <p:cNvCxnSpPr/>
          <p:nvPr/>
        </p:nvCxnSpPr>
        <p:spPr>
          <a:xfrm flipV="1">
            <a:off x="5357818" y="5786454"/>
            <a:ext cx="214314" cy="7143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65" name="164 Explosión 2"/>
          <p:cNvSpPr/>
          <p:nvPr/>
        </p:nvSpPr>
        <p:spPr>
          <a:xfrm>
            <a:off x="6858016" y="5286388"/>
            <a:ext cx="928694" cy="785818"/>
          </a:xfrm>
          <a:prstGeom prst="irregularSeal2">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6" name="165 Elipse"/>
          <p:cNvSpPr/>
          <p:nvPr/>
        </p:nvSpPr>
        <p:spPr>
          <a:xfrm>
            <a:off x="2143108" y="5429264"/>
            <a:ext cx="642942" cy="571504"/>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9" name="168 Elipse"/>
          <p:cNvSpPr/>
          <p:nvPr/>
        </p:nvSpPr>
        <p:spPr>
          <a:xfrm>
            <a:off x="1214414" y="3357562"/>
            <a:ext cx="1071570" cy="1571636"/>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0" name="169 Elipse"/>
          <p:cNvSpPr/>
          <p:nvPr/>
        </p:nvSpPr>
        <p:spPr>
          <a:xfrm>
            <a:off x="2285984" y="3357562"/>
            <a:ext cx="1071570" cy="1571636"/>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1" name="170 Elipse"/>
          <p:cNvSpPr/>
          <p:nvPr/>
        </p:nvSpPr>
        <p:spPr>
          <a:xfrm>
            <a:off x="5857884" y="3071810"/>
            <a:ext cx="1071570" cy="1571636"/>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2" name="171 Elipse"/>
          <p:cNvSpPr/>
          <p:nvPr/>
        </p:nvSpPr>
        <p:spPr>
          <a:xfrm>
            <a:off x="6929454" y="3071810"/>
            <a:ext cx="1071570" cy="1571636"/>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7" name="166 Rectángulo"/>
          <p:cNvSpPr/>
          <p:nvPr/>
        </p:nvSpPr>
        <p:spPr>
          <a:xfrm>
            <a:off x="2857488" y="2857496"/>
            <a:ext cx="3476016" cy="461665"/>
          </a:xfrm>
          <a:prstGeom prst="rect">
            <a:avLst/>
          </a:prstGeom>
        </p:spPr>
        <p:txBody>
          <a:bodyPr wrap="none">
            <a:spAutoFit/>
          </a:bodyPr>
          <a:lstStyle/>
          <a:p>
            <a:r>
              <a:rPr lang="es-ES" sz="2400" b="1" spc="50" dirty="0" smtClean="0">
                <a:ln w="11430"/>
                <a:solidFill>
                  <a:srgbClr val="C00000"/>
                </a:solidFill>
                <a:effectLst>
                  <a:outerShdw blurRad="38100" dist="38100" dir="2700000" algn="tl">
                    <a:srgbClr val="000000">
                      <a:alpha val="43137"/>
                    </a:srgbClr>
                  </a:outerShdw>
                </a:effectLst>
                <a:cs typeface="Arial" charset="0"/>
              </a:rPr>
              <a:t>(genes en acoplamiento)</a:t>
            </a:r>
            <a:endParaRPr lang="es-ES" sz="2400" dirty="0"/>
          </a:p>
        </p:txBody>
      </p:sp>
      <p:sp>
        <p:nvSpPr>
          <p:cNvPr id="168" name="167 CuadroTexto"/>
          <p:cNvSpPr txBox="1"/>
          <p:nvPr/>
        </p:nvSpPr>
        <p:spPr>
          <a:xfrm>
            <a:off x="857224" y="5786454"/>
            <a:ext cx="1071570" cy="646331"/>
          </a:xfrm>
          <a:prstGeom prst="rect">
            <a:avLst/>
          </a:prstGeom>
          <a:noFill/>
        </p:spPr>
        <p:txBody>
          <a:bodyPr wrap="square" rtlCol="0">
            <a:spAutoFit/>
          </a:bodyPr>
          <a:lstStyle/>
          <a:p>
            <a:pPr algn="ctr"/>
            <a:r>
              <a:rPr lang="es-ES" sz="3600" b="1" dirty="0" smtClean="0"/>
              <a:t>50%</a:t>
            </a:r>
            <a:endParaRPr lang="es-ES" sz="3600" b="1" dirty="0"/>
          </a:p>
        </p:txBody>
      </p:sp>
      <p:sp>
        <p:nvSpPr>
          <p:cNvPr id="173" name="172 CuadroTexto"/>
          <p:cNvSpPr txBox="1"/>
          <p:nvPr/>
        </p:nvSpPr>
        <p:spPr>
          <a:xfrm>
            <a:off x="7500958" y="5857892"/>
            <a:ext cx="1071570" cy="646331"/>
          </a:xfrm>
          <a:prstGeom prst="rect">
            <a:avLst/>
          </a:prstGeom>
          <a:noFill/>
        </p:spPr>
        <p:txBody>
          <a:bodyPr wrap="square" rtlCol="0">
            <a:spAutoFit/>
          </a:bodyPr>
          <a:lstStyle/>
          <a:p>
            <a:pPr algn="ctr"/>
            <a:r>
              <a:rPr lang="es-ES" sz="3600" b="1" dirty="0" smtClean="0"/>
              <a:t>50%</a:t>
            </a:r>
            <a:endParaRPr lang="es-ES" sz="3600" b="1" dirty="0"/>
          </a:p>
        </p:txBody>
      </p:sp>
      <p:sp>
        <p:nvSpPr>
          <p:cNvPr id="174" name="173 CuadroTexto"/>
          <p:cNvSpPr txBox="1"/>
          <p:nvPr/>
        </p:nvSpPr>
        <p:spPr>
          <a:xfrm>
            <a:off x="4214810" y="1571612"/>
            <a:ext cx="642942" cy="830997"/>
          </a:xfrm>
          <a:prstGeom prst="rect">
            <a:avLst/>
          </a:prstGeom>
          <a:noFill/>
        </p:spPr>
        <p:txBody>
          <a:bodyPr wrap="square" rtlCol="0">
            <a:spAutoFit/>
          </a:bodyPr>
          <a:lstStyle/>
          <a:p>
            <a:pPr algn="ctr"/>
            <a:r>
              <a:rPr lang="es-ES" sz="4800" b="1" dirty="0" smtClean="0">
                <a:effectLst>
                  <a:outerShdw blurRad="38100" dist="38100" dir="2700000" algn="tl">
                    <a:srgbClr val="000000">
                      <a:alpha val="43137"/>
                    </a:srgbClr>
                  </a:outerShdw>
                </a:effectLst>
              </a:rPr>
              <a:t>X</a:t>
            </a:r>
            <a:endParaRPr lang="es-ES" sz="48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5"/>
                                        </p:tgtEl>
                                        <p:attrNameLst>
                                          <p:attrName>style.visibility</p:attrName>
                                        </p:attrNameLst>
                                      </p:cBhvr>
                                      <p:to>
                                        <p:strVal val="visible"/>
                                      </p:to>
                                    </p:set>
                                    <p:animEffect transition="in" filter="box(in)">
                                      <p:cBhvr>
                                        <p:cTn id="7" dur="500"/>
                                        <p:tgtEl>
                                          <p:spTgt spid="165"/>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66"/>
                                        </p:tgtEl>
                                        <p:attrNameLst>
                                          <p:attrName>style.visibility</p:attrName>
                                        </p:attrNameLst>
                                      </p:cBhvr>
                                      <p:to>
                                        <p:strVal val="visible"/>
                                      </p:to>
                                    </p:set>
                                    <p:animEffect transition="in" filter="box(in)">
                                      <p:cBhvr>
                                        <p:cTn id="10" dur="500"/>
                                        <p:tgtEl>
                                          <p:spTgt spid="1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 grpId="0" animBg="1"/>
      <p:bldP spid="16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857488" y="0"/>
            <a:ext cx="2788199" cy="769441"/>
          </a:xfrm>
          <a:prstGeom prst="rect">
            <a:avLst/>
          </a:prstGeom>
        </p:spPr>
        <p:txBody>
          <a:bodyPr wrap="none">
            <a:spAutoFit/>
          </a:bodyPr>
          <a:lstStyle/>
          <a:p>
            <a:r>
              <a:rPr lang="es-ES" sz="4400" b="1" spc="50" dirty="0" err="1" smtClean="0">
                <a:ln w="11430"/>
                <a:solidFill>
                  <a:srgbClr val="C00000"/>
                </a:solidFill>
                <a:effectLst>
                  <a:outerShdw blurRad="38100" dist="38100" dir="2700000" algn="tl">
                    <a:srgbClr val="000000">
                      <a:alpha val="43137"/>
                    </a:srgbClr>
                  </a:outerShdw>
                </a:effectLst>
                <a:cs typeface="Arial" charset="0"/>
              </a:rPr>
              <a:t>Retrocruce</a:t>
            </a:r>
            <a:endParaRPr lang="es-ES" sz="4400" dirty="0"/>
          </a:p>
        </p:txBody>
      </p:sp>
      <p:grpSp>
        <p:nvGrpSpPr>
          <p:cNvPr id="3" name="2 Grupo"/>
          <p:cNvGrpSpPr/>
          <p:nvPr/>
        </p:nvGrpSpPr>
        <p:grpSpPr>
          <a:xfrm>
            <a:off x="928662" y="857232"/>
            <a:ext cx="1470182" cy="2013535"/>
            <a:chOff x="500034" y="500042"/>
            <a:chExt cx="1470182" cy="2013535"/>
          </a:xfrm>
        </p:grpSpPr>
        <p:grpSp>
          <p:nvGrpSpPr>
            <p:cNvPr id="4" name="22 Grupo"/>
            <p:cNvGrpSpPr/>
            <p:nvPr/>
          </p:nvGrpSpPr>
          <p:grpSpPr>
            <a:xfrm>
              <a:off x="1571605" y="500040"/>
              <a:ext cx="398610" cy="1965040"/>
              <a:chOff x="2665612" y="574023"/>
              <a:chExt cx="398610" cy="1965040"/>
            </a:xfrm>
          </p:grpSpPr>
          <p:grpSp>
            <p:nvGrpSpPr>
              <p:cNvPr id="9" name="1 Grupo"/>
              <p:cNvGrpSpPr/>
              <p:nvPr/>
            </p:nvGrpSpPr>
            <p:grpSpPr>
              <a:xfrm rot="-540000">
                <a:off x="2722190" y="588597"/>
                <a:ext cx="342032" cy="1950466"/>
                <a:chOff x="2857488" y="1428734"/>
                <a:chExt cx="357190" cy="3429023"/>
              </a:xfrm>
            </p:grpSpPr>
            <p:grpSp>
              <p:nvGrpSpPr>
                <p:cNvPr id="10" name="4 Grupo"/>
                <p:cNvGrpSpPr/>
                <p:nvPr/>
              </p:nvGrpSpPr>
              <p:grpSpPr>
                <a:xfrm>
                  <a:off x="2857488" y="1428734"/>
                  <a:ext cx="357190" cy="3429023"/>
                  <a:chOff x="1071538" y="4286256"/>
                  <a:chExt cx="142876" cy="2143140"/>
                </a:xfrm>
                <a:solidFill>
                  <a:schemeClr val="accent3">
                    <a:lumMod val="50000"/>
                  </a:schemeClr>
                </a:solidFill>
              </p:grpSpPr>
              <p:sp>
                <p:nvSpPr>
                  <p:cNvPr id="17"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8"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16" name="Oval 6"/>
                <p:cNvSpPr>
                  <a:spLocks noChangeArrowheads="1"/>
                </p:cNvSpPr>
                <p:nvPr/>
              </p:nvSpPr>
              <p:spPr bwMode="auto">
                <a:xfrm flipH="1">
                  <a:off x="2857488" y="2786058"/>
                  <a:ext cx="285752" cy="357190"/>
                </a:xfrm>
                <a:prstGeom prst="ellipse">
                  <a:avLst/>
                </a:prstGeom>
                <a:solidFill>
                  <a:schemeClr val="accent3">
                    <a:lumMod val="50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nvGrpSpPr>
              <p:cNvPr id="11" name="11 Grupo"/>
              <p:cNvGrpSpPr/>
              <p:nvPr/>
            </p:nvGrpSpPr>
            <p:grpSpPr>
              <a:xfrm rot="1140000">
                <a:off x="2665612" y="574023"/>
                <a:ext cx="342032" cy="1950466"/>
                <a:chOff x="2857488" y="1428734"/>
                <a:chExt cx="357190" cy="3429023"/>
              </a:xfrm>
            </p:grpSpPr>
            <p:grpSp>
              <p:nvGrpSpPr>
                <p:cNvPr id="15" name="25 Grupo"/>
                <p:cNvGrpSpPr/>
                <p:nvPr/>
              </p:nvGrpSpPr>
              <p:grpSpPr>
                <a:xfrm>
                  <a:off x="2857488" y="1428734"/>
                  <a:ext cx="357190" cy="3429023"/>
                  <a:chOff x="1071538" y="4286256"/>
                  <a:chExt cx="142876" cy="2143140"/>
                </a:xfrm>
                <a:solidFill>
                  <a:schemeClr val="accent3">
                    <a:lumMod val="50000"/>
                  </a:schemeClr>
                </a:solidFill>
              </p:grpSpPr>
              <p:sp>
                <p:nvSpPr>
                  <p:cNvPr id="13"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4"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12" name="Oval 6"/>
                <p:cNvSpPr>
                  <a:spLocks noChangeArrowheads="1"/>
                </p:cNvSpPr>
                <p:nvPr/>
              </p:nvSpPr>
              <p:spPr bwMode="auto">
                <a:xfrm flipH="1">
                  <a:off x="2857488" y="2786058"/>
                  <a:ext cx="285752" cy="357190"/>
                </a:xfrm>
                <a:prstGeom prst="ellipse">
                  <a:avLst/>
                </a:prstGeom>
                <a:solidFill>
                  <a:schemeClr val="accent3">
                    <a:lumMod val="50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sp>
          <p:nvSpPr>
            <p:cNvPr id="5" name="4 CuadroTexto"/>
            <p:cNvSpPr txBox="1"/>
            <p:nvPr/>
          </p:nvSpPr>
          <p:spPr>
            <a:xfrm>
              <a:off x="642910" y="1428736"/>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B</a:t>
              </a:r>
              <a:endParaRPr lang="es-ES" sz="3200" b="1" dirty="0">
                <a:effectLst>
                  <a:outerShdw blurRad="38100" dist="38100" dir="2700000" algn="tl">
                    <a:srgbClr val="000000">
                      <a:alpha val="43137"/>
                    </a:srgbClr>
                  </a:outerShdw>
                </a:effectLst>
              </a:endParaRPr>
            </a:p>
          </p:txBody>
        </p:sp>
        <p:sp>
          <p:nvSpPr>
            <p:cNvPr id="6" name="5 CuadroTexto"/>
            <p:cNvSpPr txBox="1"/>
            <p:nvPr/>
          </p:nvSpPr>
          <p:spPr>
            <a:xfrm>
              <a:off x="500034" y="1928802"/>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a</a:t>
              </a:r>
              <a:endParaRPr lang="es-ES" sz="3200" b="1" dirty="0">
                <a:effectLst>
                  <a:outerShdw blurRad="38100" dist="38100" dir="2700000" algn="tl">
                    <a:srgbClr val="000000">
                      <a:alpha val="43137"/>
                    </a:srgbClr>
                  </a:outerShdw>
                </a:effectLst>
              </a:endParaRPr>
            </a:p>
          </p:txBody>
        </p:sp>
        <p:cxnSp>
          <p:nvCxnSpPr>
            <p:cNvPr id="7" name="6 Conector recto"/>
            <p:cNvCxnSpPr/>
            <p:nvPr/>
          </p:nvCxnSpPr>
          <p:spPr>
            <a:xfrm flipV="1">
              <a:off x="1214414" y="1643050"/>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7 Conector recto"/>
            <p:cNvCxnSpPr/>
            <p:nvPr/>
          </p:nvCxnSpPr>
          <p:spPr>
            <a:xfrm flipV="1">
              <a:off x="1071538" y="2000240"/>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9" name="18 Grupo"/>
          <p:cNvGrpSpPr/>
          <p:nvPr/>
        </p:nvGrpSpPr>
        <p:grpSpPr>
          <a:xfrm>
            <a:off x="2643174" y="857232"/>
            <a:ext cx="1285852" cy="1965041"/>
            <a:chOff x="2500298" y="500042"/>
            <a:chExt cx="1285852" cy="1965041"/>
          </a:xfrm>
        </p:grpSpPr>
        <p:grpSp>
          <p:nvGrpSpPr>
            <p:cNvPr id="20" name="165 Grupo"/>
            <p:cNvGrpSpPr/>
            <p:nvPr/>
          </p:nvGrpSpPr>
          <p:grpSpPr>
            <a:xfrm>
              <a:off x="2500299" y="500040"/>
              <a:ext cx="1285851" cy="1965040"/>
              <a:chOff x="2500299" y="500040"/>
              <a:chExt cx="1285851" cy="1965040"/>
            </a:xfrm>
          </p:grpSpPr>
          <p:grpSp>
            <p:nvGrpSpPr>
              <p:cNvPr id="23" name="21 Grupo"/>
              <p:cNvGrpSpPr/>
              <p:nvPr/>
            </p:nvGrpSpPr>
            <p:grpSpPr>
              <a:xfrm>
                <a:off x="2500299" y="500040"/>
                <a:ext cx="398610" cy="1965040"/>
                <a:chOff x="2665612" y="574023"/>
                <a:chExt cx="398610" cy="1965040"/>
              </a:xfrm>
              <a:solidFill>
                <a:schemeClr val="accent6">
                  <a:lumMod val="75000"/>
                </a:schemeClr>
              </a:solidFill>
            </p:grpSpPr>
            <p:grpSp>
              <p:nvGrpSpPr>
                <p:cNvPr id="26" name="1 Grupo"/>
                <p:cNvGrpSpPr/>
                <p:nvPr/>
              </p:nvGrpSpPr>
              <p:grpSpPr>
                <a:xfrm rot="-540000">
                  <a:off x="2722190" y="588597"/>
                  <a:ext cx="342032" cy="1950466"/>
                  <a:chOff x="2857488" y="1428734"/>
                  <a:chExt cx="357190" cy="3429023"/>
                </a:xfrm>
                <a:grpFill/>
              </p:grpSpPr>
              <p:grpSp>
                <p:nvGrpSpPr>
                  <p:cNvPr id="27" name="4 Grupo"/>
                  <p:cNvGrpSpPr/>
                  <p:nvPr/>
                </p:nvGrpSpPr>
                <p:grpSpPr>
                  <a:xfrm>
                    <a:off x="2857488" y="1428734"/>
                    <a:ext cx="357190" cy="3429023"/>
                    <a:chOff x="1071538" y="4286256"/>
                    <a:chExt cx="142876" cy="2143140"/>
                  </a:xfrm>
                  <a:grpFill/>
                </p:grpSpPr>
                <p:sp>
                  <p:nvSpPr>
                    <p:cNvPr id="34"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35"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33" name="Oval 6"/>
                  <p:cNvSpPr>
                    <a:spLocks noChangeArrowheads="1"/>
                  </p:cNvSpPr>
                  <p:nvPr/>
                </p:nvSpPr>
                <p:spPr bwMode="auto">
                  <a:xfrm flipH="1">
                    <a:off x="2857488" y="2786058"/>
                    <a:ext cx="285752" cy="35719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nvGrpSpPr>
                <p:cNvPr id="28" name="11 Grupo"/>
                <p:cNvGrpSpPr/>
                <p:nvPr/>
              </p:nvGrpSpPr>
              <p:grpSpPr>
                <a:xfrm rot="1140000">
                  <a:off x="2665612" y="574023"/>
                  <a:ext cx="342032" cy="1950466"/>
                  <a:chOff x="2857488" y="1428734"/>
                  <a:chExt cx="357190" cy="3429023"/>
                </a:xfrm>
                <a:grpFill/>
              </p:grpSpPr>
              <p:grpSp>
                <p:nvGrpSpPr>
                  <p:cNvPr id="32" name="4 Grupo"/>
                  <p:cNvGrpSpPr/>
                  <p:nvPr/>
                </p:nvGrpSpPr>
                <p:grpSpPr>
                  <a:xfrm>
                    <a:off x="2857488" y="1428734"/>
                    <a:ext cx="357190" cy="3429023"/>
                    <a:chOff x="1071538" y="4286256"/>
                    <a:chExt cx="142876" cy="2143140"/>
                  </a:xfrm>
                  <a:grpFill/>
                </p:grpSpPr>
                <p:sp>
                  <p:nvSpPr>
                    <p:cNvPr id="30"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31"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29" name="Oval 6"/>
                  <p:cNvSpPr>
                    <a:spLocks noChangeArrowheads="1"/>
                  </p:cNvSpPr>
                  <p:nvPr/>
                </p:nvSpPr>
                <p:spPr bwMode="auto">
                  <a:xfrm flipH="1">
                    <a:off x="2857488" y="2786058"/>
                    <a:ext cx="285752" cy="35719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sp>
            <p:nvSpPr>
              <p:cNvPr id="24" name="23 CuadroTexto"/>
              <p:cNvSpPr txBox="1"/>
              <p:nvPr/>
            </p:nvSpPr>
            <p:spPr>
              <a:xfrm>
                <a:off x="3143240" y="1285860"/>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b</a:t>
                </a:r>
                <a:endParaRPr lang="es-ES" sz="3200" b="1" dirty="0">
                  <a:effectLst>
                    <a:outerShdw blurRad="38100" dist="38100" dir="2700000" algn="tl">
                      <a:srgbClr val="000000">
                        <a:alpha val="43137"/>
                      </a:srgbClr>
                    </a:outerShdw>
                  </a:effectLst>
                </a:endParaRPr>
              </a:p>
            </p:txBody>
          </p:sp>
          <p:sp>
            <p:nvSpPr>
              <p:cNvPr id="25" name="24 CuadroTexto"/>
              <p:cNvSpPr txBox="1"/>
              <p:nvPr/>
            </p:nvSpPr>
            <p:spPr>
              <a:xfrm>
                <a:off x="3214678" y="1714488"/>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A</a:t>
                </a:r>
                <a:endParaRPr lang="es-ES" sz="3200" b="1" dirty="0">
                  <a:effectLst>
                    <a:outerShdw blurRad="38100" dist="38100" dir="2700000" algn="tl">
                      <a:srgbClr val="000000">
                        <a:alpha val="43137"/>
                      </a:srgbClr>
                    </a:outerShdw>
                  </a:effectLst>
                </a:endParaRPr>
              </a:p>
            </p:txBody>
          </p:sp>
        </p:grpSp>
        <p:cxnSp>
          <p:nvCxnSpPr>
            <p:cNvPr id="21" name="20 Conector recto"/>
            <p:cNvCxnSpPr/>
            <p:nvPr/>
          </p:nvCxnSpPr>
          <p:spPr>
            <a:xfrm flipV="1">
              <a:off x="2786050" y="1643050"/>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21 Conector recto"/>
            <p:cNvCxnSpPr/>
            <p:nvPr/>
          </p:nvCxnSpPr>
          <p:spPr>
            <a:xfrm flipV="1">
              <a:off x="2857488" y="2071678"/>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6" name="35 Grupo"/>
          <p:cNvGrpSpPr/>
          <p:nvPr/>
        </p:nvGrpSpPr>
        <p:grpSpPr>
          <a:xfrm>
            <a:off x="6858016" y="785794"/>
            <a:ext cx="1285852" cy="1965041"/>
            <a:chOff x="2500298" y="500042"/>
            <a:chExt cx="1285852" cy="1965041"/>
          </a:xfrm>
        </p:grpSpPr>
        <p:grpSp>
          <p:nvGrpSpPr>
            <p:cNvPr id="37" name="165 Grupo"/>
            <p:cNvGrpSpPr/>
            <p:nvPr/>
          </p:nvGrpSpPr>
          <p:grpSpPr>
            <a:xfrm>
              <a:off x="2500299" y="500040"/>
              <a:ext cx="1285851" cy="1965040"/>
              <a:chOff x="2500299" y="500040"/>
              <a:chExt cx="1285851" cy="1965040"/>
            </a:xfrm>
          </p:grpSpPr>
          <p:grpSp>
            <p:nvGrpSpPr>
              <p:cNvPr id="40" name="21 Grupo"/>
              <p:cNvGrpSpPr/>
              <p:nvPr/>
            </p:nvGrpSpPr>
            <p:grpSpPr>
              <a:xfrm>
                <a:off x="2500299" y="500040"/>
                <a:ext cx="398610" cy="1965040"/>
                <a:chOff x="2665612" y="574023"/>
                <a:chExt cx="398610" cy="1965040"/>
              </a:xfrm>
              <a:solidFill>
                <a:schemeClr val="accent6">
                  <a:lumMod val="75000"/>
                </a:schemeClr>
              </a:solidFill>
            </p:grpSpPr>
            <p:grpSp>
              <p:nvGrpSpPr>
                <p:cNvPr id="43" name="1 Grupo"/>
                <p:cNvGrpSpPr/>
                <p:nvPr/>
              </p:nvGrpSpPr>
              <p:grpSpPr>
                <a:xfrm rot="-540000">
                  <a:off x="2722190" y="588597"/>
                  <a:ext cx="342032" cy="1950466"/>
                  <a:chOff x="2857488" y="1428734"/>
                  <a:chExt cx="357190" cy="3429023"/>
                </a:xfrm>
                <a:grpFill/>
              </p:grpSpPr>
              <p:grpSp>
                <p:nvGrpSpPr>
                  <p:cNvPr id="44" name="4 Grupo"/>
                  <p:cNvGrpSpPr/>
                  <p:nvPr/>
                </p:nvGrpSpPr>
                <p:grpSpPr>
                  <a:xfrm>
                    <a:off x="2857488" y="1428734"/>
                    <a:ext cx="357190" cy="3429023"/>
                    <a:chOff x="1071538" y="4286256"/>
                    <a:chExt cx="142876" cy="2143140"/>
                  </a:xfrm>
                  <a:grpFill/>
                </p:grpSpPr>
                <p:sp>
                  <p:nvSpPr>
                    <p:cNvPr id="51"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52"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50" name="Oval 6"/>
                  <p:cNvSpPr>
                    <a:spLocks noChangeArrowheads="1"/>
                  </p:cNvSpPr>
                  <p:nvPr/>
                </p:nvSpPr>
                <p:spPr bwMode="auto">
                  <a:xfrm flipH="1">
                    <a:off x="2857488" y="2786058"/>
                    <a:ext cx="285752" cy="35719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nvGrpSpPr>
                <p:cNvPr id="45" name="11 Grupo"/>
                <p:cNvGrpSpPr/>
                <p:nvPr/>
              </p:nvGrpSpPr>
              <p:grpSpPr>
                <a:xfrm rot="1140000">
                  <a:off x="2665612" y="574023"/>
                  <a:ext cx="342032" cy="1950466"/>
                  <a:chOff x="2857488" y="1428734"/>
                  <a:chExt cx="357190" cy="3429023"/>
                </a:xfrm>
                <a:grpFill/>
              </p:grpSpPr>
              <p:grpSp>
                <p:nvGrpSpPr>
                  <p:cNvPr id="49" name="4 Grupo"/>
                  <p:cNvGrpSpPr/>
                  <p:nvPr/>
                </p:nvGrpSpPr>
                <p:grpSpPr>
                  <a:xfrm>
                    <a:off x="2857488" y="1428734"/>
                    <a:ext cx="357190" cy="3429023"/>
                    <a:chOff x="1071538" y="4286256"/>
                    <a:chExt cx="142876" cy="2143140"/>
                  </a:xfrm>
                  <a:grpFill/>
                </p:grpSpPr>
                <p:sp>
                  <p:nvSpPr>
                    <p:cNvPr id="47"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48"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46" name="Oval 6"/>
                  <p:cNvSpPr>
                    <a:spLocks noChangeArrowheads="1"/>
                  </p:cNvSpPr>
                  <p:nvPr/>
                </p:nvSpPr>
                <p:spPr bwMode="auto">
                  <a:xfrm flipH="1">
                    <a:off x="2857488" y="2786058"/>
                    <a:ext cx="285752" cy="35719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sp>
            <p:nvSpPr>
              <p:cNvPr id="41" name="40 CuadroTexto"/>
              <p:cNvSpPr txBox="1"/>
              <p:nvPr/>
            </p:nvSpPr>
            <p:spPr>
              <a:xfrm>
                <a:off x="3143240" y="1285860"/>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b</a:t>
                </a:r>
                <a:endParaRPr lang="es-ES" sz="3200" b="1" dirty="0">
                  <a:effectLst>
                    <a:outerShdw blurRad="38100" dist="38100" dir="2700000" algn="tl">
                      <a:srgbClr val="000000">
                        <a:alpha val="43137"/>
                      </a:srgbClr>
                    </a:outerShdw>
                  </a:effectLst>
                </a:endParaRPr>
              </a:p>
            </p:txBody>
          </p:sp>
          <p:sp>
            <p:nvSpPr>
              <p:cNvPr id="42" name="41 CuadroTexto"/>
              <p:cNvSpPr txBox="1"/>
              <p:nvPr/>
            </p:nvSpPr>
            <p:spPr>
              <a:xfrm>
                <a:off x="3214678" y="1714488"/>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a</a:t>
                </a:r>
                <a:endParaRPr lang="es-ES" sz="3200" b="1" dirty="0">
                  <a:effectLst>
                    <a:outerShdw blurRad="38100" dist="38100" dir="2700000" algn="tl">
                      <a:srgbClr val="000000">
                        <a:alpha val="43137"/>
                      </a:srgbClr>
                    </a:outerShdw>
                  </a:effectLst>
                </a:endParaRPr>
              </a:p>
            </p:txBody>
          </p:sp>
        </p:grpSp>
        <p:cxnSp>
          <p:nvCxnSpPr>
            <p:cNvPr id="38" name="37 Conector recto"/>
            <p:cNvCxnSpPr/>
            <p:nvPr/>
          </p:nvCxnSpPr>
          <p:spPr>
            <a:xfrm flipV="1">
              <a:off x="2786050" y="1643050"/>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38 Conector recto"/>
            <p:cNvCxnSpPr/>
            <p:nvPr/>
          </p:nvCxnSpPr>
          <p:spPr>
            <a:xfrm flipV="1">
              <a:off x="2857488" y="2071678"/>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3" name="52 Grupo"/>
          <p:cNvGrpSpPr/>
          <p:nvPr/>
        </p:nvGrpSpPr>
        <p:grpSpPr>
          <a:xfrm>
            <a:off x="5072066" y="785794"/>
            <a:ext cx="1470182" cy="2013535"/>
            <a:chOff x="500034" y="500042"/>
            <a:chExt cx="1470182" cy="2013535"/>
          </a:xfrm>
        </p:grpSpPr>
        <p:grpSp>
          <p:nvGrpSpPr>
            <p:cNvPr id="54" name="22 Grupo"/>
            <p:cNvGrpSpPr/>
            <p:nvPr/>
          </p:nvGrpSpPr>
          <p:grpSpPr>
            <a:xfrm>
              <a:off x="1571605" y="500040"/>
              <a:ext cx="398610" cy="1965040"/>
              <a:chOff x="2665612" y="574023"/>
              <a:chExt cx="398610" cy="1965040"/>
            </a:xfrm>
          </p:grpSpPr>
          <p:grpSp>
            <p:nvGrpSpPr>
              <p:cNvPr id="59" name="1 Grupo"/>
              <p:cNvGrpSpPr/>
              <p:nvPr/>
            </p:nvGrpSpPr>
            <p:grpSpPr>
              <a:xfrm rot="-540000">
                <a:off x="2722190" y="588597"/>
                <a:ext cx="342032" cy="1950466"/>
                <a:chOff x="2857488" y="1428734"/>
                <a:chExt cx="357190" cy="3429023"/>
              </a:xfrm>
            </p:grpSpPr>
            <p:grpSp>
              <p:nvGrpSpPr>
                <p:cNvPr id="60" name="4 Grupo"/>
                <p:cNvGrpSpPr/>
                <p:nvPr/>
              </p:nvGrpSpPr>
              <p:grpSpPr>
                <a:xfrm>
                  <a:off x="2857488" y="1428734"/>
                  <a:ext cx="357190" cy="3429023"/>
                  <a:chOff x="1071538" y="4286256"/>
                  <a:chExt cx="142876" cy="2143140"/>
                </a:xfrm>
                <a:solidFill>
                  <a:schemeClr val="accent3">
                    <a:lumMod val="50000"/>
                  </a:schemeClr>
                </a:solidFill>
              </p:grpSpPr>
              <p:sp>
                <p:nvSpPr>
                  <p:cNvPr id="67"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68"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66" name="Oval 6"/>
                <p:cNvSpPr>
                  <a:spLocks noChangeArrowheads="1"/>
                </p:cNvSpPr>
                <p:nvPr/>
              </p:nvSpPr>
              <p:spPr bwMode="auto">
                <a:xfrm flipH="1">
                  <a:off x="2857488" y="2786058"/>
                  <a:ext cx="285752" cy="357190"/>
                </a:xfrm>
                <a:prstGeom prst="ellipse">
                  <a:avLst/>
                </a:prstGeom>
                <a:solidFill>
                  <a:schemeClr val="accent3">
                    <a:lumMod val="50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nvGrpSpPr>
              <p:cNvPr id="61" name="11 Grupo"/>
              <p:cNvGrpSpPr/>
              <p:nvPr/>
            </p:nvGrpSpPr>
            <p:grpSpPr>
              <a:xfrm rot="1140000">
                <a:off x="2665612" y="574023"/>
                <a:ext cx="342032" cy="1950466"/>
                <a:chOff x="2857488" y="1428734"/>
                <a:chExt cx="357190" cy="3429023"/>
              </a:xfrm>
            </p:grpSpPr>
            <p:grpSp>
              <p:nvGrpSpPr>
                <p:cNvPr id="65" name="25 Grupo"/>
                <p:cNvGrpSpPr/>
                <p:nvPr/>
              </p:nvGrpSpPr>
              <p:grpSpPr>
                <a:xfrm>
                  <a:off x="2857488" y="1428734"/>
                  <a:ext cx="357190" cy="3429023"/>
                  <a:chOff x="1071538" y="4286256"/>
                  <a:chExt cx="142876" cy="2143140"/>
                </a:xfrm>
                <a:solidFill>
                  <a:schemeClr val="accent3">
                    <a:lumMod val="50000"/>
                  </a:schemeClr>
                </a:solidFill>
              </p:grpSpPr>
              <p:sp>
                <p:nvSpPr>
                  <p:cNvPr id="63"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64"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62" name="Oval 6"/>
                <p:cNvSpPr>
                  <a:spLocks noChangeArrowheads="1"/>
                </p:cNvSpPr>
                <p:nvPr/>
              </p:nvSpPr>
              <p:spPr bwMode="auto">
                <a:xfrm flipH="1">
                  <a:off x="2857488" y="2786058"/>
                  <a:ext cx="285752" cy="357190"/>
                </a:xfrm>
                <a:prstGeom prst="ellipse">
                  <a:avLst/>
                </a:prstGeom>
                <a:solidFill>
                  <a:schemeClr val="accent3">
                    <a:lumMod val="50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sp>
          <p:nvSpPr>
            <p:cNvPr id="55" name="54 CuadroTexto"/>
            <p:cNvSpPr txBox="1"/>
            <p:nvPr/>
          </p:nvSpPr>
          <p:spPr>
            <a:xfrm>
              <a:off x="642910" y="1428736"/>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b</a:t>
              </a:r>
              <a:endParaRPr lang="es-ES" sz="3200" b="1" dirty="0">
                <a:effectLst>
                  <a:outerShdw blurRad="38100" dist="38100" dir="2700000" algn="tl">
                    <a:srgbClr val="000000">
                      <a:alpha val="43137"/>
                    </a:srgbClr>
                  </a:outerShdw>
                </a:effectLst>
              </a:endParaRPr>
            </a:p>
          </p:txBody>
        </p:sp>
        <p:sp>
          <p:nvSpPr>
            <p:cNvPr id="56" name="55 CuadroTexto"/>
            <p:cNvSpPr txBox="1"/>
            <p:nvPr/>
          </p:nvSpPr>
          <p:spPr>
            <a:xfrm>
              <a:off x="500034" y="1928802"/>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  a</a:t>
              </a:r>
              <a:endParaRPr lang="es-ES" sz="3200" b="1" dirty="0">
                <a:effectLst>
                  <a:outerShdw blurRad="38100" dist="38100" dir="2700000" algn="tl">
                    <a:srgbClr val="000000">
                      <a:alpha val="43137"/>
                    </a:srgbClr>
                  </a:outerShdw>
                </a:effectLst>
              </a:endParaRPr>
            </a:p>
          </p:txBody>
        </p:sp>
        <p:cxnSp>
          <p:nvCxnSpPr>
            <p:cNvPr id="57" name="56 Conector recto"/>
            <p:cNvCxnSpPr/>
            <p:nvPr/>
          </p:nvCxnSpPr>
          <p:spPr>
            <a:xfrm flipV="1">
              <a:off x="1214414" y="1643050"/>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57 Conector recto"/>
            <p:cNvCxnSpPr/>
            <p:nvPr/>
          </p:nvCxnSpPr>
          <p:spPr>
            <a:xfrm flipV="1">
              <a:off x="1071538" y="2000240"/>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9" name="68 CuadroTexto"/>
          <p:cNvSpPr txBox="1"/>
          <p:nvPr/>
        </p:nvSpPr>
        <p:spPr>
          <a:xfrm>
            <a:off x="3786182" y="3857628"/>
            <a:ext cx="1857388" cy="523220"/>
          </a:xfrm>
          <a:prstGeom prst="rect">
            <a:avLst/>
          </a:prstGeom>
          <a:noFill/>
        </p:spPr>
        <p:txBody>
          <a:bodyPr wrap="square" rtlCol="0">
            <a:spAutoFit/>
          </a:bodyPr>
          <a:lstStyle/>
          <a:p>
            <a:pPr algn="ctr"/>
            <a:r>
              <a:rPr lang="es-ES" sz="2800" b="1" dirty="0" smtClean="0"/>
              <a:t>Gametos</a:t>
            </a:r>
            <a:endParaRPr lang="es-ES" sz="2800" b="1" dirty="0"/>
          </a:p>
        </p:txBody>
      </p:sp>
      <p:sp>
        <p:nvSpPr>
          <p:cNvPr id="70" name="69 Elipse"/>
          <p:cNvSpPr/>
          <p:nvPr/>
        </p:nvSpPr>
        <p:spPr>
          <a:xfrm>
            <a:off x="428596" y="2786058"/>
            <a:ext cx="642942" cy="571504"/>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1" name="70 Explosión 2"/>
          <p:cNvSpPr/>
          <p:nvPr/>
        </p:nvSpPr>
        <p:spPr>
          <a:xfrm>
            <a:off x="7715272" y="2571744"/>
            <a:ext cx="928694" cy="785818"/>
          </a:xfrm>
          <a:prstGeom prst="irregularSeal2">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72" name="71 Grupo"/>
          <p:cNvGrpSpPr/>
          <p:nvPr/>
        </p:nvGrpSpPr>
        <p:grpSpPr>
          <a:xfrm>
            <a:off x="1285852" y="3571876"/>
            <a:ext cx="770660" cy="1146397"/>
            <a:chOff x="1000100" y="3143248"/>
            <a:chExt cx="770660" cy="1146397"/>
          </a:xfrm>
        </p:grpSpPr>
        <p:grpSp>
          <p:nvGrpSpPr>
            <p:cNvPr id="73" name="167 Grupo"/>
            <p:cNvGrpSpPr/>
            <p:nvPr/>
          </p:nvGrpSpPr>
          <p:grpSpPr>
            <a:xfrm>
              <a:off x="1000100" y="3143248"/>
              <a:ext cx="770660" cy="1146397"/>
              <a:chOff x="1000100" y="3143248"/>
              <a:chExt cx="770660" cy="1146397"/>
            </a:xfrm>
          </p:grpSpPr>
          <p:grpSp>
            <p:nvGrpSpPr>
              <p:cNvPr id="75" name="1 Grupo"/>
              <p:cNvGrpSpPr/>
              <p:nvPr/>
            </p:nvGrpSpPr>
            <p:grpSpPr>
              <a:xfrm rot="21600000">
                <a:off x="1571604" y="3143248"/>
                <a:ext cx="199156" cy="1143008"/>
                <a:chOff x="2857488" y="1428734"/>
                <a:chExt cx="357190" cy="3429023"/>
              </a:xfrm>
            </p:grpSpPr>
            <p:grpSp>
              <p:nvGrpSpPr>
                <p:cNvPr id="77" name="4 Grupo"/>
                <p:cNvGrpSpPr/>
                <p:nvPr/>
              </p:nvGrpSpPr>
              <p:grpSpPr>
                <a:xfrm>
                  <a:off x="2857488" y="1428734"/>
                  <a:ext cx="357190" cy="3429023"/>
                  <a:chOff x="1071538" y="4286256"/>
                  <a:chExt cx="142876" cy="2143140"/>
                </a:xfrm>
                <a:solidFill>
                  <a:schemeClr val="accent3">
                    <a:lumMod val="50000"/>
                  </a:schemeClr>
                </a:solidFill>
              </p:grpSpPr>
              <p:sp>
                <p:nvSpPr>
                  <p:cNvPr id="79"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80"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78" name="Oval 6"/>
                <p:cNvSpPr>
                  <a:spLocks noChangeArrowheads="1"/>
                </p:cNvSpPr>
                <p:nvPr/>
              </p:nvSpPr>
              <p:spPr bwMode="auto">
                <a:xfrm flipH="1">
                  <a:off x="2857488" y="2786058"/>
                  <a:ext cx="285752" cy="357190"/>
                </a:xfrm>
                <a:prstGeom prst="ellipse">
                  <a:avLst/>
                </a:prstGeom>
                <a:solidFill>
                  <a:schemeClr val="accent3">
                    <a:lumMod val="50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76" name="75 CuadroTexto"/>
              <p:cNvSpPr txBox="1"/>
              <p:nvPr/>
            </p:nvSpPr>
            <p:spPr>
              <a:xfrm>
                <a:off x="1000100" y="3643314"/>
                <a:ext cx="571472" cy="646331"/>
              </a:xfrm>
              <a:prstGeom prst="rect">
                <a:avLst/>
              </a:prstGeom>
              <a:noFill/>
            </p:spPr>
            <p:txBody>
              <a:bodyPr wrap="square" rtlCol="0">
                <a:spAutoFit/>
              </a:bodyPr>
              <a:lstStyle/>
              <a:p>
                <a:pPr algn="ctr"/>
                <a:r>
                  <a:rPr lang="es-ES" b="1" dirty="0" smtClean="0">
                    <a:effectLst>
                      <a:outerShdw blurRad="38100" dist="38100" dir="2700000" algn="tl">
                        <a:srgbClr val="000000">
                          <a:alpha val="43137"/>
                        </a:srgbClr>
                      </a:outerShdw>
                    </a:effectLst>
                  </a:rPr>
                  <a:t>B</a:t>
                </a:r>
              </a:p>
              <a:p>
                <a:pPr algn="ctr"/>
                <a:r>
                  <a:rPr lang="es-ES" b="1" dirty="0" smtClean="0">
                    <a:effectLst>
                      <a:outerShdw blurRad="38100" dist="38100" dir="2700000" algn="tl">
                        <a:srgbClr val="000000">
                          <a:alpha val="43137"/>
                        </a:srgbClr>
                      </a:outerShdw>
                    </a:effectLst>
                  </a:rPr>
                  <a:t>a</a:t>
                </a:r>
                <a:endParaRPr lang="es-ES" b="1" dirty="0">
                  <a:effectLst>
                    <a:outerShdw blurRad="38100" dist="38100" dir="2700000" algn="tl">
                      <a:srgbClr val="000000">
                        <a:alpha val="43137"/>
                      </a:srgbClr>
                    </a:outerShdw>
                  </a:effectLst>
                </a:endParaRPr>
              </a:p>
            </p:txBody>
          </p:sp>
        </p:grpSp>
        <p:cxnSp>
          <p:nvCxnSpPr>
            <p:cNvPr id="74" name="73 Conector recto"/>
            <p:cNvCxnSpPr/>
            <p:nvPr/>
          </p:nvCxnSpPr>
          <p:spPr>
            <a:xfrm flipV="1">
              <a:off x="1428728" y="4000504"/>
              <a:ext cx="285752" cy="14287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81" name="80 Conector recto"/>
          <p:cNvCxnSpPr/>
          <p:nvPr/>
        </p:nvCxnSpPr>
        <p:spPr>
          <a:xfrm flipV="1">
            <a:off x="1714480" y="4143380"/>
            <a:ext cx="285752" cy="14287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2" name="90 Grupo"/>
          <p:cNvGrpSpPr/>
          <p:nvPr/>
        </p:nvGrpSpPr>
        <p:grpSpPr>
          <a:xfrm>
            <a:off x="2500298" y="3571876"/>
            <a:ext cx="857224" cy="1146397"/>
            <a:chOff x="2500298" y="3571876"/>
            <a:chExt cx="857224" cy="1146397"/>
          </a:xfrm>
        </p:grpSpPr>
        <p:grpSp>
          <p:nvGrpSpPr>
            <p:cNvPr id="83" name="81 Grupo"/>
            <p:cNvGrpSpPr/>
            <p:nvPr/>
          </p:nvGrpSpPr>
          <p:grpSpPr>
            <a:xfrm>
              <a:off x="2500298" y="3571876"/>
              <a:ext cx="357190" cy="1143008"/>
              <a:chOff x="7072330" y="3214686"/>
              <a:chExt cx="357190" cy="1143008"/>
            </a:xfrm>
          </p:grpSpPr>
          <p:grpSp>
            <p:nvGrpSpPr>
              <p:cNvPr id="85" name="1 Grupo"/>
              <p:cNvGrpSpPr/>
              <p:nvPr/>
            </p:nvGrpSpPr>
            <p:grpSpPr>
              <a:xfrm rot="21600000">
                <a:off x="7072330" y="3214686"/>
                <a:ext cx="199156" cy="1143008"/>
                <a:chOff x="2857488" y="1428734"/>
                <a:chExt cx="357190" cy="3429023"/>
              </a:xfrm>
              <a:solidFill>
                <a:schemeClr val="accent6">
                  <a:lumMod val="75000"/>
                </a:schemeClr>
              </a:solidFill>
            </p:grpSpPr>
            <p:grpSp>
              <p:nvGrpSpPr>
                <p:cNvPr id="91" name="84 Grupo"/>
                <p:cNvGrpSpPr/>
                <p:nvPr/>
              </p:nvGrpSpPr>
              <p:grpSpPr>
                <a:xfrm>
                  <a:off x="2857488" y="1428734"/>
                  <a:ext cx="357190" cy="3429023"/>
                  <a:chOff x="1071538" y="4286256"/>
                  <a:chExt cx="142876" cy="2143140"/>
                </a:xfrm>
                <a:grpFill/>
              </p:grpSpPr>
              <p:sp>
                <p:nvSpPr>
                  <p:cNvPr id="87"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88"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86" name="Oval 6"/>
                <p:cNvSpPr>
                  <a:spLocks noChangeArrowheads="1"/>
                </p:cNvSpPr>
                <p:nvPr/>
              </p:nvSpPr>
              <p:spPr bwMode="auto">
                <a:xfrm flipH="1">
                  <a:off x="2857488" y="2786058"/>
                  <a:ext cx="285752" cy="35719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cxnSp>
            <p:nvCxnSpPr>
              <p:cNvPr id="84" name="83 Conector recto"/>
              <p:cNvCxnSpPr/>
              <p:nvPr/>
            </p:nvCxnSpPr>
            <p:spPr>
              <a:xfrm>
                <a:off x="7215206" y="4143380"/>
                <a:ext cx="214314"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9" name="88 CuadroTexto"/>
            <p:cNvSpPr txBox="1"/>
            <p:nvPr/>
          </p:nvSpPr>
          <p:spPr>
            <a:xfrm>
              <a:off x="2786050" y="4071942"/>
              <a:ext cx="571472" cy="646331"/>
            </a:xfrm>
            <a:prstGeom prst="rect">
              <a:avLst/>
            </a:prstGeom>
            <a:noFill/>
          </p:spPr>
          <p:txBody>
            <a:bodyPr wrap="square" rtlCol="0">
              <a:spAutoFit/>
            </a:bodyPr>
            <a:lstStyle/>
            <a:p>
              <a:pPr algn="ctr"/>
              <a:r>
                <a:rPr lang="es-ES" b="1" dirty="0" smtClean="0">
                  <a:effectLst>
                    <a:outerShdw blurRad="38100" dist="38100" dir="2700000" algn="tl">
                      <a:srgbClr val="000000">
                        <a:alpha val="43137"/>
                      </a:srgbClr>
                    </a:outerShdw>
                  </a:effectLst>
                </a:rPr>
                <a:t>b</a:t>
              </a:r>
            </a:p>
            <a:p>
              <a:pPr algn="ctr"/>
              <a:r>
                <a:rPr lang="es-ES" b="1" dirty="0" smtClean="0">
                  <a:effectLst>
                    <a:outerShdw blurRad="38100" dist="38100" dir="2700000" algn="tl">
                      <a:srgbClr val="000000">
                        <a:alpha val="43137"/>
                      </a:srgbClr>
                    </a:outerShdw>
                  </a:effectLst>
                </a:rPr>
                <a:t>A</a:t>
              </a:r>
              <a:endParaRPr lang="es-ES" b="1" dirty="0">
                <a:effectLst>
                  <a:outerShdw blurRad="38100" dist="38100" dir="2700000" algn="tl">
                    <a:srgbClr val="000000">
                      <a:alpha val="43137"/>
                    </a:srgbClr>
                  </a:outerShdw>
                </a:effectLst>
              </a:endParaRPr>
            </a:p>
          </p:txBody>
        </p:sp>
      </p:grpSp>
      <p:cxnSp>
        <p:nvCxnSpPr>
          <p:cNvPr id="90" name="89 Conector recto"/>
          <p:cNvCxnSpPr/>
          <p:nvPr/>
        </p:nvCxnSpPr>
        <p:spPr>
          <a:xfrm rot="10800000">
            <a:off x="2571736" y="4286256"/>
            <a:ext cx="214314" cy="2312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2" name="91 Grupo"/>
          <p:cNvGrpSpPr/>
          <p:nvPr/>
        </p:nvGrpSpPr>
        <p:grpSpPr>
          <a:xfrm>
            <a:off x="7215206" y="3286124"/>
            <a:ext cx="857224" cy="1146397"/>
            <a:chOff x="2500298" y="3571876"/>
            <a:chExt cx="857224" cy="1146397"/>
          </a:xfrm>
        </p:grpSpPr>
        <p:grpSp>
          <p:nvGrpSpPr>
            <p:cNvPr id="93" name="81 Grupo"/>
            <p:cNvGrpSpPr/>
            <p:nvPr/>
          </p:nvGrpSpPr>
          <p:grpSpPr>
            <a:xfrm>
              <a:off x="2500298" y="3571876"/>
              <a:ext cx="357190" cy="1143008"/>
              <a:chOff x="7072330" y="3214686"/>
              <a:chExt cx="357190" cy="1143008"/>
            </a:xfrm>
          </p:grpSpPr>
          <p:grpSp>
            <p:nvGrpSpPr>
              <p:cNvPr id="95" name="1 Grupo"/>
              <p:cNvGrpSpPr/>
              <p:nvPr/>
            </p:nvGrpSpPr>
            <p:grpSpPr>
              <a:xfrm rot="21600000">
                <a:off x="7072330" y="3214686"/>
                <a:ext cx="199156" cy="1143008"/>
                <a:chOff x="2857488" y="1428734"/>
                <a:chExt cx="357190" cy="3429023"/>
              </a:xfrm>
              <a:solidFill>
                <a:schemeClr val="accent6">
                  <a:lumMod val="75000"/>
                </a:schemeClr>
              </a:solidFill>
            </p:grpSpPr>
            <p:grpSp>
              <p:nvGrpSpPr>
                <p:cNvPr id="97" name="84 Grupo"/>
                <p:cNvGrpSpPr/>
                <p:nvPr/>
              </p:nvGrpSpPr>
              <p:grpSpPr>
                <a:xfrm>
                  <a:off x="2857488" y="1428734"/>
                  <a:ext cx="357190" cy="3429023"/>
                  <a:chOff x="1071538" y="4286256"/>
                  <a:chExt cx="142876" cy="2143140"/>
                </a:xfrm>
                <a:grpFill/>
              </p:grpSpPr>
              <p:sp>
                <p:nvSpPr>
                  <p:cNvPr id="99"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00"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98" name="Oval 6"/>
                <p:cNvSpPr>
                  <a:spLocks noChangeArrowheads="1"/>
                </p:cNvSpPr>
                <p:nvPr/>
              </p:nvSpPr>
              <p:spPr bwMode="auto">
                <a:xfrm flipH="1">
                  <a:off x="2857488" y="2786058"/>
                  <a:ext cx="285752" cy="35719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cxnSp>
            <p:nvCxnSpPr>
              <p:cNvPr id="96" name="95 Conector recto"/>
              <p:cNvCxnSpPr/>
              <p:nvPr/>
            </p:nvCxnSpPr>
            <p:spPr>
              <a:xfrm>
                <a:off x="7215206" y="4143380"/>
                <a:ext cx="214314"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4" name="93 CuadroTexto"/>
            <p:cNvSpPr txBox="1"/>
            <p:nvPr/>
          </p:nvSpPr>
          <p:spPr>
            <a:xfrm>
              <a:off x="2786050" y="4071942"/>
              <a:ext cx="571472" cy="646331"/>
            </a:xfrm>
            <a:prstGeom prst="rect">
              <a:avLst/>
            </a:prstGeom>
            <a:noFill/>
          </p:spPr>
          <p:txBody>
            <a:bodyPr wrap="square" rtlCol="0">
              <a:spAutoFit/>
            </a:bodyPr>
            <a:lstStyle/>
            <a:p>
              <a:pPr algn="ctr"/>
              <a:r>
                <a:rPr lang="es-ES" b="1" dirty="0" smtClean="0">
                  <a:effectLst>
                    <a:outerShdw blurRad="38100" dist="38100" dir="2700000" algn="tl">
                      <a:srgbClr val="000000">
                        <a:alpha val="43137"/>
                      </a:srgbClr>
                    </a:outerShdw>
                  </a:effectLst>
                </a:rPr>
                <a:t>b</a:t>
              </a:r>
            </a:p>
            <a:p>
              <a:pPr algn="ctr"/>
              <a:r>
                <a:rPr lang="es-ES" b="1" dirty="0" smtClean="0">
                  <a:effectLst>
                    <a:outerShdw blurRad="38100" dist="38100" dir="2700000" algn="tl">
                      <a:srgbClr val="000000">
                        <a:alpha val="43137"/>
                      </a:srgbClr>
                    </a:outerShdw>
                  </a:effectLst>
                </a:rPr>
                <a:t>a</a:t>
              </a:r>
              <a:endParaRPr lang="es-ES" b="1" dirty="0">
                <a:effectLst>
                  <a:outerShdw blurRad="38100" dist="38100" dir="2700000" algn="tl">
                    <a:srgbClr val="000000">
                      <a:alpha val="43137"/>
                    </a:srgbClr>
                  </a:outerShdw>
                </a:effectLst>
              </a:endParaRPr>
            </a:p>
          </p:txBody>
        </p:sp>
      </p:grpSp>
      <p:cxnSp>
        <p:nvCxnSpPr>
          <p:cNvPr id="101" name="100 Conector recto"/>
          <p:cNvCxnSpPr/>
          <p:nvPr/>
        </p:nvCxnSpPr>
        <p:spPr>
          <a:xfrm rot="10800000">
            <a:off x="7286644" y="4000504"/>
            <a:ext cx="214314" cy="2312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2" name="101 Grupo"/>
          <p:cNvGrpSpPr/>
          <p:nvPr/>
        </p:nvGrpSpPr>
        <p:grpSpPr>
          <a:xfrm>
            <a:off x="6000760" y="3286124"/>
            <a:ext cx="770660" cy="1146397"/>
            <a:chOff x="1000100" y="3143248"/>
            <a:chExt cx="770660" cy="1146397"/>
          </a:xfrm>
        </p:grpSpPr>
        <p:grpSp>
          <p:nvGrpSpPr>
            <p:cNvPr id="103" name="167 Grupo"/>
            <p:cNvGrpSpPr/>
            <p:nvPr/>
          </p:nvGrpSpPr>
          <p:grpSpPr>
            <a:xfrm>
              <a:off x="1000100" y="3143248"/>
              <a:ext cx="770660" cy="1146397"/>
              <a:chOff x="1000100" y="3143248"/>
              <a:chExt cx="770660" cy="1146397"/>
            </a:xfrm>
          </p:grpSpPr>
          <p:grpSp>
            <p:nvGrpSpPr>
              <p:cNvPr id="105" name="1 Grupo"/>
              <p:cNvGrpSpPr/>
              <p:nvPr/>
            </p:nvGrpSpPr>
            <p:grpSpPr>
              <a:xfrm rot="21600000">
                <a:off x="1571604" y="3143248"/>
                <a:ext cx="199156" cy="1143008"/>
                <a:chOff x="2857488" y="1428734"/>
                <a:chExt cx="357190" cy="3429023"/>
              </a:xfrm>
            </p:grpSpPr>
            <p:grpSp>
              <p:nvGrpSpPr>
                <p:cNvPr id="107" name="4 Grupo"/>
                <p:cNvGrpSpPr/>
                <p:nvPr/>
              </p:nvGrpSpPr>
              <p:grpSpPr>
                <a:xfrm>
                  <a:off x="2857488" y="1428734"/>
                  <a:ext cx="357190" cy="3429023"/>
                  <a:chOff x="1071538" y="4286256"/>
                  <a:chExt cx="142876" cy="2143140"/>
                </a:xfrm>
                <a:solidFill>
                  <a:schemeClr val="accent3">
                    <a:lumMod val="50000"/>
                  </a:schemeClr>
                </a:solidFill>
              </p:grpSpPr>
              <p:sp>
                <p:nvSpPr>
                  <p:cNvPr id="109"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10"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108" name="Oval 6"/>
                <p:cNvSpPr>
                  <a:spLocks noChangeArrowheads="1"/>
                </p:cNvSpPr>
                <p:nvPr/>
              </p:nvSpPr>
              <p:spPr bwMode="auto">
                <a:xfrm flipH="1">
                  <a:off x="2857488" y="2786058"/>
                  <a:ext cx="285752" cy="357190"/>
                </a:xfrm>
                <a:prstGeom prst="ellipse">
                  <a:avLst/>
                </a:prstGeom>
                <a:solidFill>
                  <a:schemeClr val="accent3">
                    <a:lumMod val="50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106" name="105 CuadroTexto"/>
              <p:cNvSpPr txBox="1"/>
              <p:nvPr/>
            </p:nvSpPr>
            <p:spPr>
              <a:xfrm>
                <a:off x="1000100" y="3643314"/>
                <a:ext cx="571472" cy="646331"/>
              </a:xfrm>
              <a:prstGeom prst="rect">
                <a:avLst/>
              </a:prstGeom>
              <a:noFill/>
            </p:spPr>
            <p:txBody>
              <a:bodyPr wrap="square" rtlCol="0">
                <a:spAutoFit/>
              </a:bodyPr>
              <a:lstStyle/>
              <a:p>
                <a:pPr algn="ctr"/>
                <a:r>
                  <a:rPr lang="es-ES" b="1" dirty="0" smtClean="0">
                    <a:effectLst>
                      <a:outerShdw blurRad="38100" dist="38100" dir="2700000" algn="tl">
                        <a:srgbClr val="000000">
                          <a:alpha val="43137"/>
                        </a:srgbClr>
                      </a:outerShdw>
                    </a:effectLst>
                  </a:rPr>
                  <a:t>b</a:t>
                </a:r>
              </a:p>
              <a:p>
                <a:pPr algn="ctr"/>
                <a:r>
                  <a:rPr lang="es-ES" b="1" dirty="0" smtClean="0">
                    <a:effectLst>
                      <a:outerShdw blurRad="38100" dist="38100" dir="2700000" algn="tl">
                        <a:srgbClr val="000000">
                          <a:alpha val="43137"/>
                        </a:srgbClr>
                      </a:outerShdw>
                    </a:effectLst>
                  </a:rPr>
                  <a:t>a</a:t>
                </a:r>
                <a:endParaRPr lang="es-ES" b="1" dirty="0">
                  <a:effectLst>
                    <a:outerShdw blurRad="38100" dist="38100" dir="2700000" algn="tl">
                      <a:srgbClr val="000000">
                        <a:alpha val="43137"/>
                      </a:srgbClr>
                    </a:outerShdw>
                  </a:effectLst>
                </a:endParaRPr>
              </a:p>
            </p:txBody>
          </p:sp>
        </p:grpSp>
        <p:cxnSp>
          <p:nvCxnSpPr>
            <p:cNvPr id="104" name="103 Conector recto"/>
            <p:cNvCxnSpPr/>
            <p:nvPr/>
          </p:nvCxnSpPr>
          <p:spPr>
            <a:xfrm flipV="1">
              <a:off x="1428728" y="4000504"/>
              <a:ext cx="285752" cy="14287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11" name="110 Conector recto"/>
          <p:cNvCxnSpPr/>
          <p:nvPr/>
        </p:nvCxnSpPr>
        <p:spPr>
          <a:xfrm flipV="1">
            <a:off x="6429388" y="4000504"/>
            <a:ext cx="214314" cy="7143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13" name="112 CuadroTexto"/>
          <p:cNvSpPr txBox="1"/>
          <p:nvPr/>
        </p:nvSpPr>
        <p:spPr>
          <a:xfrm>
            <a:off x="642910" y="5143512"/>
            <a:ext cx="928694" cy="646331"/>
          </a:xfrm>
          <a:prstGeom prst="rect">
            <a:avLst/>
          </a:prstGeom>
          <a:noFill/>
        </p:spPr>
        <p:txBody>
          <a:bodyPr wrap="square" rtlCol="0">
            <a:spAutoFit/>
          </a:bodyPr>
          <a:lstStyle/>
          <a:p>
            <a:pPr algn="ctr"/>
            <a:r>
              <a:rPr lang="es-ES" sz="3600" b="1" dirty="0" smtClean="0">
                <a:effectLst>
                  <a:outerShdw blurRad="38100" dist="38100" dir="2700000" algn="tl">
                    <a:srgbClr val="000000">
                      <a:alpha val="43137"/>
                    </a:srgbClr>
                  </a:outerShdw>
                </a:effectLst>
              </a:rPr>
              <a:t>F1</a:t>
            </a:r>
            <a:endParaRPr lang="es-ES" sz="3600" b="1" dirty="0">
              <a:effectLst>
                <a:outerShdw blurRad="38100" dist="38100" dir="2700000" algn="tl">
                  <a:srgbClr val="000000">
                    <a:alpha val="43137"/>
                  </a:srgbClr>
                </a:outerShdw>
              </a:effectLst>
            </a:endParaRPr>
          </a:p>
        </p:txBody>
      </p:sp>
      <p:grpSp>
        <p:nvGrpSpPr>
          <p:cNvPr id="112" name="113 Grupo"/>
          <p:cNvGrpSpPr/>
          <p:nvPr/>
        </p:nvGrpSpPr>
        <p:grpSpPr>
          <a:xfrm>
            <a:off x="2928926" y="5000636"/>
            <a:ext cx="770660" cy="1146397"/>
            <a:chOff x="1000100" y="3143248"/>
            <a:chExt cx="770660" cy="1146397"/>
          </a:xfrm>
        </p:grpSpPr>
        <p:grpSp>
          <p:nvGrpSpPr>
            <p:cNvPr id="114" name="167 Grupo"/>
            <p:cNvGrpSpPr/>
            <p:nvPr/>
          </p:nvGrpSpPr>
          <p:grpSpPr>
            <a:xfrm>
              <a:off x="1000100" y="3143248"/>
              <a:ext cx="770660" cy="1146397"/>
              <a:chOff x="1000100" y="3143248"/>
              <a:chExt cx="770660" cy="1146397"/>
            </a:xfrm>
          </p:grpSpPr>
          <p:grpSp>
            <p:nvGrpSpPr>
              <p:cNvPr id="115" name="1 Grupo"/>
              <p:cNvGrpSpPr/>
              <p:nvPr/>
            </p:nvGrpSpPr>
            <p:grpSpPr>
              <a:xfrm rot="21600000">
                <a:off x="1571604" y="3143248"/>
                <a:ext cx="199156" cy="1143008"/>
                <a:chOff x="2857488" y="1428734"/>
                <a:chExt cx="357190" cy="3429023"/>
              </a:xfrm>
            </p:grpSpPr>
            <p:grpSp>
              <p:nvGrpSpPr>
                <p:cNvPr id="117" name="4 Grupo"/>
                <p:cNvGrpSpPr/>
                <p:nvPr/>
              </p:nvGrpSpPr>
              <p:grpSpPr>
                <a:xfrm>
                  <a:off x="2857488" y="1428734"/>
                  <a:ext cx="357190" cy="3429023"/>
                  <a:chOff x="1071538" y="4286256"/>
                  <a:chExt cx="142876" cy="2143140"/>
                </a:xfrm>
                <a:solidFill>
                  <a:schemeClr val="accent3">
                    <a:lumMod val="50000"/>
                  </a:schemeClr>
                </a:solidFill>
              </p:grpSpPr>
              <p:sp>
                <p:nvSpPr>
                  <p:cNvPr id="121"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22"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120" name="Oval 6"/>
                <p:cNvSpPr>
                  <a:spLocks noChangeArrowheads="1"/>
                </p:cNvSpPr>
                <p:nvPr/>
              </p:nvSpPr>
              <p:spPr bwMode="auto">
                <a:xfrm flipH="1">
                  <a:off x="2857488" y="2786058"/>
                  <a:ext cx="285752" cy="357190"/>
                </a:xfrm>
                <a:prstGeom prst="ellipse">
                  <a:avLst/>
                </a:prstGeom>
                <a:solidFill>
                  <a:schemeClr val="accent3">
                    <a:lumMod val="50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118" name="117 CuadroTexto"/>
              <p:cNvSpPr txBox="1"/>
              <p:nvPr/>
            </p:nvSpPr>
            <p:spPr>
              <a:xfrm>
                <a:off x="1000100" y="3643314"/>
                <a:ext cx="571472" cy="646331"/>
              </a:xfrm>
              <a:prstGeom prst="rect">
                <a:avLst/>
              </a:prstGeom>
              <a:noFill/>
            </p:spPr>
            <p:txBody>
              <a:bodyPr wrap="square" rtlCol="0">
                <a:spAutoFit/>
              </a:bodyPr>
              <a:lstStyle/>
              <a:p>
                <a:pPr algn="ctr"/>
                <a:r>
                  <a:rPr lang="es-ES" b="1" dirty="0" smtClean="0">
                    <a:effectLst>
                      <a:outerShdw blurRad="38100" dist="38100" dir="2700000" algn="tl">
                        <a:srgbClr val="000000">
                          <a:alpha val="43137"/>
                        </a:srgbClr>
                      </a:outerShdw>
                    </a:effectLst>
                  </a:rPr>
                  <a:t>B</a:t>
                </a:r>
              </a:p>
              <a:p>
                <a:pPr algn="ctr"/>
                <a:r>
                  <a:rPr lang="es-ES" b="1" dirty="0" smtClean="0">
                    <a:effectLst>
                      <a:outerShdw blurRad="38100" dist="38100" dir="2700000" algn="tl">
                        <a:srgbClr val="000000">
                          <a:alpha val="43137"/>
                        </a:srgbClr>
                      </a:outerShdw>
                    </a:effectLst>
                  </a:rPr>
                  <a:t>a</a:t>
                </a:r>
                <a:endParaRPr lang="es-ES" b="1" dirty="0">
                  <a:effectLst>
                    <a:outerShdw blurRad="38100" dist="38100" dir="2700000" algn="tl">
                      <a:srgbClr val="000000">
                        <a:alpha val="43137"/>
                      </a:srgbClr>
                    </a:outerShdw>
                  </a:effectLst>
                </a:endParaRPr>
              </a:p>
            </p:txBody>
          </p:sp>
        </p:grpSp>
        <p:cxnSp>
          <p:nvCxnSpPr>
            <p:cNvPr id="116" name="115 Conector recto"/>
            <p:cNvCxnSpPr/>
            <p:nvPr/>
          </p:nvCxnSpPr>
          <p:spPr>
            <a:xfrm flipV="1">
              <a:off x="1428728" y="4000504"/>
              <a:ext cx="285752" cy="14287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23" name="122 Conector recto"/>
          <p:cNvCxnSpPr/>
          <p:nvPr/>
        </p:nvCxnSpPr>
        <p:spPr>
          <a:xfrm flipV="1">
            <a:off x="3357554" y="5643578"/>
            <a:ext cx="285752" cy="14287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9" name="123 Grupo"/>
          <p:cNvGrpSpPr/>
          <p:nvPr/>
        </p:nvGrpSpPr>
        <p:grpSpPr>
          <a:xfrm>
            <a:off x="3929058" y="5000636"/>
            <a:ext cx="857224" cy="1146397"/>
            <a:chOff x="2500298" y="3571876"/>
            <a:chExt cx="857224" cy="1146397"/>
          </a:xfrm>
        </p:grpSpPr>
        <p:grpSp>
          <p:nvGrpSpPr>
            <p:cNvPr id="124" name="81 Grupo"/>
            <p:cNvGrpSpPr/>
            <p:nvPr/>
          </p:nvGrpSpPr>
          <p:grpSpPr>
            <a:xfrm>
              <a:off x="2500298" y="3571876"/>
              <a:ext cx="357190" cy="1143008"/>
              <a:chOff x="7072330" y="3214686"/>
              <a:chExt cx="357190" cy="1143008"/>
            </a:xfrm>
          </p:grpSpPr>
          <p:grpSp>
            <p:nvGrpSpPr>
              <p:cNvPr id="125" name="1 Grupo"/>
              <p:cNvGrpSpPr/>
              <p:nvPr/>
            </p:nvGrpSpPr>
            <p:grpSpPr>
              <a:xfrm rot="21600000">
                <a:off x="7072330" y="3214686"/>
                <a:ext cx="199156" cy="1143008"/>
                <a:chOff x="2857488" y="1428734"/>
                <a:chExt cx="357190" cy="3429023"/>
              </a:xfrm>
              <a:solidFill>
                <a:schemeClr val="accent6">
                  <a:lumMod val="75000"/>
                </a:schemeClr>
              </a:solidFill>
            </p:grpSpPr>
            <p:grpSp>
              <p:nvGrpSpPr>
                <p:cNvPr id="127" name="84 Grupo"/>
                <p:cNvGrpSpPr/>
                <p:nvPr/>
              </p:nvGrpSpPr>
              <p:grpSpPr>
                <a:xfrm>
                  <a:off x="2857488" y="1428734"/>
                  <a:ext cx="357190" cy="3429023"/>
                  <a:chOff x="1071538" y="4286256"/>
                  <a:chExt cx="142876" cy="2143140"/>
                </a:xfrm>
                <a:grpFill/>
              </p:grpSpPr>
              <p:sp>
                <p:nvSpPr>
                  <p:cNvPr id="131"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32"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130" name="Oval 6"/>
                <p:cNvSpPr>
                  <a:spLocks noChangeArrowheads="1"/>
                </p:cNvSpPr>
                <p:nvPr/>
              </p:nvSpPr>
              <p:spPr bwMode="auto">
                <a:xfrm flipH="1">
                  <a:off x="2857488" y="2786058"/>
                  <a:ext cx="285752" cy="35719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cxnSp>
            <p:nvCxnSpPr>
              <p:cNvPr id="128" name="127 Conector recto"/>
              <p:cNvCxnSpPr/>
              <p:nvPr/>
            </p:nvCxnSpPr>
            <p:spPr>
              <a:xfrm>
                <a:off x="7215206" y="4143380"/>
                <a:ext cx="214314"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26" name="125 CuadroTexto"/>
            <p:cNvSpPr txBox="1"/>
            <p:nvPr/>
          </p:nvSpPr>
          <p:spPr>
            <a:xfrm>
              <a:off x="2786050" y="4071942"/>
              <a:ext cx="571472" cy="646331"/>
            </a:xfrm>
            <a:prstGeom prst="rect">
              <a:avLst/>
            </a:prstGeom>
            <a:noFill/>
          </p:spPr>
          <p:txBody>
            <a:bodyPr wrap="square" rtlCol="0">
              <a:spAutoFit/>
            </a:bodyPr>
            <a:lstStyle/>
            <a:p>
              <a:pPr algn="ctr"/>
              <a:r>
                <a:rPr lang="es-ES" b="1" dirty="0" smtClean="0">
                  <a:effectLst>
                    <a:outerShdw blurRad="38100" dist="38100" dir="2700000" algn="tl">
                      <a:srgbClr val="000000">
                        <a:alpha val="43137"/>
                      </a:srgbClr>
                    </a:outerShdw>
                  </a:effectLst>
                </a:rPr>
                <a:t>b</a:t>
              </a:r>
            </a:p>
            <a:p>
              <a:pPr algn="ctr"/>
              <a:r>
                <a:rPr lang="es-ES" b="1" dirty="0" smtClean="0">
                  <a:effectLst>
                    <a:outerShdw blurRad="38100" dist="38100" dir="2700000" algn="tl">
                      <a:srgbClr val="000000">
                        <a:alpha val="43137"/>
                      </a:srgbClr>
                    </a:outerShdw>
                  </a:effectLst>
                </a:rPr>
                <a:t>a</a:t>
              </a:r>
              <a:endParaRPr lang="es-ES" b="1" dirty="0">
                <a:effectLst>
                  <a:outerShdw blurRad="38100" dist="38100" dir="2700000" algn="tl">
                    <a:srgbClr val="000000">
                      <a:alpha val="43137"/>
                    </a:srgbClr>
                  </a:outerShdw>
                </a:effectLst>
              </a:endParaRPr>
            </a:p>
          </p:txBody>
        </p:sp>
      </p:grpSp>
      <p:cxnSp>
        <p:nvCxnSpPr>
          <p:cNvPr id="133" name="132 Conector recto"/>
          <p:cNvCxnSpPr/>
          <p:nvPr/>
        </p:nvCxnSpPr>
        <p:spPr>
          <a:xfrm flipV="1">
            <a:off x="4071934" y="5643578"/>
            <a:ext cx="285752" cy="14287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34" name="133 Rectángulo"/>
          <p:cNvSpPr/>
          <p:nvPr/>
        </p:nvSpPr>
        <p:spPr>
          <a:xfrm>
            <a:off x="2928926" y="4929198"/>
            <a:ext cx="1857388" cy="1500198"/>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5" name="134 Rectángulo"/>
          <p:cNvSpPr/>
          <p:nvPr/>
        </p:nvSpPr>
        <p:spPr>
          <a:xfrm>
            <a:off x="4929190" y="4929198"/>
            <a:ext cx="1857388" cy="1500198"/>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29" name="135 Grupo"/>
          <p:cNvGrpSpPr/>
          <p:nvPr/>
        </p:nvGrpSpPr>
        <p:grpSpPr>
          <a:xfrm>
            <a:off x="5929322" y="5072074"/>
            <a:ext cx="857224" cy="1143008"/>
            <a:chOff x="2500298" y="3571876"/>
            <a:chExt cx="857224" cy="1143008"/>
          </a:xfrm>
        </p:grpSpPr>
        <p:grpSp>
          <p:nvGrpSpPr>
            <p:cNvPr id="136" name="81 Grupo"/>
            <p:cNvGrpSpPr/>
            <p:nvPr/>
          </p:nvGrpSpPr>
          <p:grpSpPr>
            <a:xfrm>
              <a:off x="2500298" y="3571876"/>
              <a:ext cx="357190" cy="1143008"/>
              <a:chOff x="7072330" y="3214686"/>
              <a:chExt cx="357190" cy="1143008"/>
            </a:xfrm>
          </p:grpSpPr>
          <p:grpSp>
            <p:nvGrpSpPr>
              <p:cNvPr id="137" name="1 Grupo"/>
              <p:cNvGrpSpPr/>
              <p:nvPr/>
            </p:nvGrpSpPr>
            <p:grpSpPr>
              <a:xfrm rot="21600000">
                <a:off x="7072330" y="3214686"/>
                <a:ext cx="199156" cy="1143008"/>
                <a:chOff x="2857488" y="1428734"/>
                <a:chExt cx="357190" cy="3429023"/>
              </a:xfrm>
              <a:solidFill>
                <a:schemeClr val="accent6">
                  <a:lumMod val="75000"/>
                </a:schemeClr>
              </a:solidFill>
            </p:grpSpPr>
            <p:grpSp>
              <p:nvGrpSpPr>
                <p:cNvPr id="139" name="84 Grupo"/>
                <p:cNvGrpSpPr/>
                <p:nvPr/>
              </p:nvGrpSpPr>
              <p:grpSpPr>
                <a:xfrm>
                  <a:off x="2857488" y="1428734"/>
                  <a:ext cx="357190" cy="3429023"/>
                  <a:chOff x="1071538" y="4286256"/>
                  <a:chExt cx="142876" cy="2143140"/>
                </a:xfrm>
                <a:grpFill/>
              </p:grpSpPr>
              <p:sp>
                <p:nvSpPr>
                  <p:cNvPr id="143"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44"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142" name="Oval 6"/>
                <p:cNvSpPr>
                  <a:spLocks noChangeArrowheads="1"/>
                </p:cNvSpPr>
                <p:nvPr/>
              </p:nvSpPr>
              <p:spPr bwMode="auto">
                <a:xfrm flipH="1">
                  <a:off x="2857488" y="2786058"/>
                  <a:ext cx="285752" cy="35719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cxnSp>
            <p:nvCxnSpPr>
              <p:cNvPr id="140" name="139 Conector recto"/>
              <p:cNvCxnSpPr/>
              <p:nvPr/>
            </p:nvCxnSpPr>
            <p:spPr>
              <a:xfrm>
                <a:off x="7215206" y="4143380"/>
                <a:ext cx="214314"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8" name="137 CuadroTexto"/>
            <p:cNvSpPr txBox="1"/>
            <p:nvPr/>
          </p:nvSpPr>
          <p:spPr>
            <a:xfrm>
              <a:off x="2786050" y="4000504"/>
              <a:ext cx="571472" cy="646331"/>
            </a:xfrm>
            <a:prstGeom prst="rect">
              <a:avLst/>
            </a:prstGeom>
            <a:noFill/>
          </p:spPr>
          <p:txBody>
            <a:bodyPr wrap="square" rtlCol="0">
              <a:spAutoFit/>
            </a:bodyPr>
            <a:lstStyle/>
            <a:p>
              <a:pPr algn="ctr"/>
              <a:r>
                <a:rPr lang="es-ES" b="1" dirty="0" smtClean="0">
                  <a:effectLst>
                    <a:outerShdw blurRad="38100" dist="38100" dir="2700000" algn="tl">
                      <a:srgbClr val="000000">
                        <a:alpha val="43137"/>
                      </a:srgbClr>
                    </a:outerShdw>
                  </a:effectLst>
                </a:rPr>
                <a:t>b</a:t>
              </a:r>
            </a:p>
            <a:p>
              <a:pPr algn="ctr"/>
              <a:r>
                <a:rPr lang="es-ES" b="1" dirty="0" smtClean="0">
                  <a:effectLst>
                    <a:outerShdw blurRad="38100" dist="38100" dir="2700000" algn="tl">
                      <a:srgbClr val="000000">
                        <a:alpha val="43137"/>
                      </a:srgbClr>
                    </a:outerShdw>
                  </a:effectLst>
                </a:rPr>
                <a:t>a</a:t>
              </a:r>
              <a:endParaRPr lang="es-ES" b="1" dirty="0">
                <a:effectLst>
                  <a:outerShdw blurRad="38100" dist="38100" dir="2700000" algn="tl">
                    <a:srgbClr val="000000">
                      <a:alpha val="43137"/>
                    </a:srgbClr>
                  </a:outerShdw>
                </a:effectLst>
              </a:endParaRPr>
            </a:p>
          </p:txBody>
        </p:sp>
      </p:grpSp>
      <p:cxnSp>
        <p:nvCxnSpPr>
          <p:cNvPr id="154" name="153 Conector recto"/>
          <p:cNvCxnSpPr/>
          <p:nvPr/>
        </p:nvCxnSpPr>
        <p:spPr>
          <a:xfrm flipV="1">
            <a:off x="6072198" y="5715016"/>
            <a:ext cx="285752" cy="14287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41" name="154 Grupo"/>
          <p:cNvGrpSpPr/>
          <p:nvPr/>
        </p:nvGrpSpPr>
        <p:grpSpPr>
          <a:xfrm>
            <a:off x="5000628" y="5072074"/>
            <a:ext cx="770660" cy="1146397"/>
            <a:chOff x="1000100" y="3143248"/>
            <a:chExt cx="770660" cy="1146397"/>
          </a:xfrm>
        </p:grpSpPr>
        <p:grpSp>
          <p:nvGrpSpPr>
            <p:cNvPr id="145" name="167 Grupo"/>
            <p:cNvGrpSpPr/>
            <p:nvPr/>
          </p:nvGrpSpPr>
          <p:grpSpPr>
            <a:xfrm>
              <a:off x="1000100" y="3143248"/>
              <a:ext cx="770660" cy="1146397"/>
              <a:chOff x="1000100" y="3143248"/>
              <a:chExt cx="770660" cy="1146397"/>
            </a:xfrm>
          </p:grpSpPr>
          <p:grpSp>
            <p:nvGrpSpPr>
              <p:cNvPr id="146" name="1 Grupo"/>
              <p:cNvGrpSpPr/>
              <p:nvPr/>
            </p:nvGrpSpPr>
            <p:grpSpPr>
              <a:xfrm rot="21600000">
                <a:off x="1571604" y="3143248"/>
                <a:ext cx="199156" cy="1143008"/>
                <a:chOff x="2857488" y="1428734"/>
                <a:chExt cx="357190" cy="3429023"/>
              </a:xfrm>
            </p:grpSpPr>
            <p:grpSp>
              <p:nvGrpSpPr>
                <p:cNvPr id="147" name="4 Grupo"/>
                <p:cNvGrpSpPr/>
                <p:nvPr/>
              </p:nvGrpSpPr>
              <p:grpSpPr>
                <a:xfrm>
                  <a:off x="2857488" y="1428734"/>
                  <a:ext cx="357190" cy="3429023"/>
                  <a:chOff x="1071538" y="4286256"/>
                  <a:chExt cx="142876" cy="2143140"/>
                </a:xfrm>
                <a:solidFill>
                  <a:schemeClr val="accent3">
                    <a:lumMod val="50000"/>
                  </a:schemeClr>
                </a:solidFill>
              </p:grpSpPr>
              <p:sp>
                <p:nvSpPr>
                  <p:cNvPr id="162"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63"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161" name="Oval 6"/>
                <p:cNvSpPr>
                  <a:spLocks noChangeArrowheads="1"/>
                </p:cNvSpPr>
                <p:nvPr/>
              </p:nvSpPr>
              <p:spPr bwMode="auto">
                <a:xfrm flipH="1">
                  <a:off x="2857488" y="2786058"/>
                  <a:ext cx="285752" cy="357190"/>
                </a:xfrm>
                <a:prstGeom prst="ellipse">
                  <a:avLst/>
                </a:prstGeom>
                <a:solidFill>
                  <a:schemeClr val="accent3">
                    <a:lumMod val="50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159" name="158 CuadroTexto"/>
              <p:cNvSpPr txBox="1"/>
              <p:nvPr/>
            </p:nvSpPr>
            <p:spPr>
              <a:xfrm>
                <a:off x="1000100" y="3643314"/>
                <a:ext cx="571472" cy="646331"/>
              </a:xfrm>
              <a:prstGeom prst="rect">
                <a:avLst/>
              </a:prstGeom>
              <a:noFill/>
            </p:spPr>
            <p:txBody>
              <a:bodyPr wrap="square" rtlCol="0">
                <a:spAutoFit/>
              </a:bodyPr>
              <a:lstStyle/>
              <a:p>
                <a:pPr algn="ctr"/>
                <a:r>
                  <a:rPr lang="es-ES" b="1" dirty="0" smtClean="0">
                    <a:effectLst>
                      <a:outerShdw blurRad="38100" dist="38100" dir="2700000" algn="tl">
                        <a:srgbClr val="000000">
                          <a:alpha val="43137"/>
                        </a:srgbClr>
                      </a:outerShdw>
                    </a:effectLst>
                  </a:rPr>
                  <a:t>b</a:t>
                </a:r>
              </a:p>
              <a:p>
                <a:pPr algn="ctr"/>
                <a:r>
                  <a:rPr lang="es-ES" b="1" dirty="0" smtClean="0">
                    <a:effectLst>
                      <a:outerShdw blurRad="38100" dist="38100" dir="2700000" algn="tl">
                        <a:srgbClr val="000000">
                          <a:alpha val="43137"/>
                        </a:srgbClr>
                      </a:outerShdw>
                    </a:effectLst>
                  </a:rPr>
                  <a:t>A</a:t>
                </a:r>
                <a:endParaRPr lang="es-ES" b="1" dirty="0">
                  <a:effectLst>
                    <a:outerShdw blurRad="38100" dist="38100" dir="2700000" algn="tl">
                      <a:srgbClr val="000000">
                        <a:alpha val="43137"/>
                      </a:srgbClr>
                    </a:outerShdw>
                  </a:effectLst>
                </a:endParaRPr>
              </a:p>
            </p:txBody>
          </p:sp>
        </p:grpSp>
        <p:cxnSp>
          <p:nvCxnSpPr>
            <p:cNvPr id="157" name="156 Conector recto"/>
            <p:cNvCxnSpPr/>
            <p:nvPr/>
          </p:nvCxnSpPr>
          <p:spPr>
            <a:xfrm flipV="1">
              <a:off x="1428728" y="4000504"/>
              <a:ext cx="285752" cy="14287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64" name="163 Conector recto"/>
          <p:cNvCxnSpPr/>
          <p:nvPr/>
        </p:nvCxnSpPr>
        <p:spPr>
          <a:xfrm flipV="1">
            <a:off x="5357818" y="5786454"/>
            <a:ext cx="214314" cy="7143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69" name="168 Elipse"/>
          <p:cNvSpPr/>
          <p:nvPr/>
        </p:nvSpPr>
        <p:spPr>
          <a:xfrm>
            <a:off x="1214414" y="3357562"/>
            <a:ext cx="1071570" cy="1571636"/>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0" name="169 Elipse"/>
          <p:cNvSpPr/>
          <p:nvPr/>
        </p:nvSpPr>
        <p:spPr>
          <a:xfrm>
            <a:off x="2285984" y="3357562"/>
            <a:ext cx="1071570" cy="1571636"/>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1" name="170 Elipse"/>
          <p:cNvSpPr/>
          <p:nvPr/>
        </p:nvSpPr>
        <p:spPr>
          <a:xfrm>
            <a:off x="5857884" y="3071810"/>
            <a:ext cx="1071570" cy="1571636"/>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2" name="171 Elipse"/>
          <p:cNvSpPr/>
          <p:nvPr/>
        </p:nvSpPr>
        <p:spPr>
          <a:xfrm>
            <a:off x="6929454" y="3071810"/>
            <a:ext cx="1071570" cy="1571636"/>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8" name="167 Elipse"/>
          <p:cNvSpPr/>
          <p:nvPr/>
        </p:nvSpPr>
        <p:spPr>
          <a:xfrm>
            <a:off x="2071670" y="5429264"/>
            <a:ext cx="714380" cy="714380"/>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3" name="172 Explosión 2"/>
          <p:cNvSpPr/>
          <p:nvPr/>
        </p:nvSpPr>
        <p:spPr>
          <a:xfrm>
            <a:off x="7000892" y="5214950"/>
            <a:ext cx="1071570" cy="928694"/>
          </a:xfrm>
          <a:prstGeom prst="irregularSeal2">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4" name="173 Rectángulo"/>
          <p:cNvSpPr/>
          <p:nvPr/>
        </p:nvSpPr>
        <p:spPr>
          <a:xfrm>
            <a:off x="3071802" y="2857496"/>
            <a:ext cx="2902846" cy="461665"/>
          </a:xfrm>
          <a:prstGeom prst="rect">
            <a:avLst/>
          </a:prstGeom>
        </p:spPr>
        <p:txBody>
          <a:bodyPr wrap="none">
            <a:spAutoFit/>
          </a:bodyPr>
          <a:lstStyle/>
          <a:p>
            <a:r>
              <a:rPr lang="es-ES" sz="2400" b="1" spc="50" dirty="0" smtClean="0">
                <a:ln w="11430"/>
                <a:solidFill>
                  <a:srgbClr val="C00000"/>
                </a:solidFill>
                <a:effectLst>
                  <a:outerShdw blurRad="38100" dist="38100" dir="2700000" algn="tl">
                    <a:srgbClr val="000000">
                      <a:alpha val="43137"/>
                    </a:srgbClr>
                  </a:outerShdw>
                </a:effectLst>
                <a:cs typeface="Arial" charset="0"/>
              </a:rPr>
              <a:t>(genes en repulsión)</a:t>
            </a:r>
            <a:endParaRPr lang="es-ES" sz="2400" dirty="0"/>
          </a:p>
        </p:txBody>
      </p:sp>
      <p:sp>
        <p:nvSpPr>
          <p:cNvPr id="175" name="174 CuadroTexto"/>
          <p:cNvSpPr txBox="1"/>
          <p:nvPr/>
        </p:nvSpPr>
        <p:spPr>
          <a:xfrm>
            <a:off x="7572396" y="5929330"/>
            <a:ext cx="1071570" cy="646331"/>
          </a:xfrm>
          <a:prstGeom prst="rect">
            <a:avLst/>
          </a:prstGeom>
          <a:noFill/>
        </p:spPr>
        <p:txBody>
          <a:bodyPr wrap="square" rtlCol="0">
            <a:spAutoFit/>
          </a:bodyPr>
          <a:lstStyle/>
          <a:p>
            <a:pPr algn="ctr"/>
            <a:r>
              <a:rPr lang="es-ES" sz="3600" b="1" dirty="0" smtClean="0"/>
              <a:t>50%</a:t>
            </a:r>
            <a:endParaRPr lang="es-ES" sz="3600" b="1" dirty="0"/>
          </a:p>
        </p:txBody>
      </p:sp>
      <p:sp>
        <p:nvSpPr>
          <p:cNvPr id="176" name="175 CuadroTexto"/>
          <p:cNvSpPr txBox="1"/>
          <p:nvPr/>
        </p:nvSpPr>
        <p:spPr>
          <a:xfrm>
            <a:off x="1071538" y="6211669"/>
            <a:ext cx="1071570" cy="646331"/>
          </a:xfrm>
          <a:prstGeom prst="rect">
            <a:avLst/>
          </a:prstGeom>
          <a:noFill/>
        </p:spPr>
        <p:txBody>
          <a:bodyPr wrap="square" rtlCol="0">
            <a:spAutoFit/>
          </a:bodyPr>
          <a:lstStyle/>
          <a:p>
            <a:pPr algn="ctr"/>
            <a:r>
              <a:rPr lang="es-ES" sz="3600" b="1" dirty="0" smtClean="0"/>
              <a:t>50%</a:t>
            </a:r>
            <a:endParaRPr lang="es-E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8"/>
                                        </p:tgtEl>
                                        <p:attrNameLst>
                                          <p:attrName>style.visibility</p:attrName>
                                        </p:attrNameLst>
                                      </p:cBhvr>
                                      <p:to>
                                        <p:strVal val="visible"/>
                                      </p:to>
                                    </p:set>
                                    <p:animEffect transition="in" filter="box(in)">
                                      <p:cBhvr>
                                        <p:cTn id="7" dur="500"/>
                                        <p:tgtEl>
                                          <p:spTgt spid="168"/>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73"/>
                                        </p:tgtEl>
                                        <p:attrNameLst>
                                          <p:attrName>style.visibility</p:attrName>
                                        </p:attrNameLst>
                                      </p:cBhvr>
                                      <p:to>
                                        <p:strVal val="visible"/>
                                      </p:to>
                                    </p:set>
                                    <p:animEffect transition="in" filter="box(in)">
                                      <p:cBhvr>
                                        <p:cTn id="10" dur="500"/>
                                        <p:tgtEl>
                                          <p:spTgt spid="1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 grpId="0" animBg="1"/>
      <p:bldP spid="17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redondeado"/>
          <p:cNvSpPr/>
          <p:nvPr/>
        </p:nvSpPr>
        <p:spPr>
          <a:xfrm>
            <a:off x="541149" y="4077072"/>
            <a:ext cx="7920880" cy="1944216"/>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Rectángulo redondeado"/>
          <p:cNvSpPr/>
          <p:nvPr/>
        </p:nvSpPr>
        <p:spPr>
          <a:xfrm>
            <a:off x="541149" y="1941496"/>
            <a:ext cx="7920880" cy="1903002"/>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1 CuadroTexto"/>
          <p:cNvSpPr txBox="1"/>
          <p:nvPr/>
        </p:nvSpPr>
        <p:spPr>
          <a:xfrm>
            <a:off x="2286000" y="338753"/>
            <a:ext cx="4032448" cy="707886"/>
          </a:xfrm>
          <a:prstGeom prst="rect">
            <a:avLst/>
          </a:prstGeom>
          <a:noFill/>
        </p:spPr>
        <p:txBody>
          <a:bodyPr wrap="square" rtlCol="0">
            <a:spAutoFit/>
          </a:bodyPr>
          <a:lstStyle/>
          <a:p>
            <a:pPr algn="ctr"/>
            <a:r>
              <a:rPr lang="es-ES" sz="4000" b="1" dirty="0" smtClean="0">
                <a:solidFill>
                  <a:srgbClr val="C00000"/>
                </a:solidFill>
                <a:effectLst>
                  <a:outerShdw blurRad="38100" dist="38100" dir="2700000" algn="tl">
                    <a:srgbClr val="000000">
                      <a:alpha val="43137"/>
                    </a:srgbClr>
                  </a:outerShdw>
                </a:effectLst>
              </a:rPr>
              <a:t>Conclusión</a:t>
            </a:r>
            <a:endParaRPr lang="es-ES" sz="4000" b="1" dirty="0">
              <a:solidFill>
                <a:srgbClr val="C00000"/>
              </a:solidFill>
              <a:effectLst>
                <a:outerShdw blurRad="38100" dist="38100" dir="2700000" algn="tl">
                  <a:srgbClr val="000000">
                    <a:alpha val="43137"/>
                  </a:srgbClr>
                </a:outerShdw>
              </a:effectLst>
            </a:endParaRPr>
          </a:p>
        </p:txBody>
      </p:sp>
      <p:sp>
        <p:nvSpPr>
          <p:cNvPr id="3" name="2 CuadroTexto"/>
          <p:cNvSpPr txBox="1"/>
          <p:nvPr/>
        </p:nvSpPr>
        <p:spPr>
          <a:xfrm>
            <a:off x="971600" y="1058146"/>
            <a:ext cx="5760640" cy="523220"/>
          </a:xfrm>
          <a:prstGeom prst="rect">
            <a:avLst/>
          </a:prstGeom>
          <a:noFill/>
        </p:spPr>
        <p:txBody>
          <a:bodyPr wrap="square" rtlCol="0">
            <a:spAutoFit/>
          </a:bodyPr>
          <a:lstStyle/>
          <a:p>
            <a:r>
              <a:rPr lang="es-ES" sz="2800" b="1" dirty="0" smtClean="0">
                <a:solidFill>
                  <a:srgbClr val="C00000"/>
                </a:solidFill>
                <a:effectLst>
                  <a:outerShdw blurRad="38100" dist="38100" dir="2700000" algn="tl">
                    <a:srgbClr val="000000">
                      <a:alpha val="43137"/>
                    </a:srgbClr>
                  </a:outerShdw>
                </a:effectLst>
              </a:rPr>
              <a:t>Cuando existe ligamiento completo:</a:t>
            </a:r>
            <a:endParaRPr lang="es-ES" sz="2800" b="1" dirty="0">
              <a:solidFill>
                <a:srgbClr val="C00000"/>
              </a:solidFill>
              <a:effectLst>
                <a:outerShdw blurRad="38100" dist="38100" dir="2700000" algn="tl">
                  <a:srgbClr val="000000">
                    <a:alpha val="43137"/>
                  </a:srgbClr>
                </a:outerShdw>
              </a:effectLst>
            </a:endParaRPr>
          </a:p>
        </p:txBody>
      </p:sp>
      <p:sp>
        <p:nvSpPr>
          <p:cNvPr id="4" name="3 Rectángulo"/>
          <p:cNvSpPr/>
          <p:nvPr/>
        </p:nvSpPr>
        <p:spPr>
          <a:xfrm>
            <a:off x="539552" y="2108167"/>
            <a:ext cx="7920880" cy="1569660"/>
          </a:xfrm>
          <a:prstGeom prst="rect">
            <a:avLst/>
          </a:prstGeom>
        </p:spPr>
        <p:txBody>
          <a:bodyPr wrap="square">
            <a:spAutoFit/>
          </a:bodyPr>
          <a:lstStyle/>
          <a:p>
            <a:pPr algn="just"/>
            <a:r>
              <a:rPr lang="es-ES" sz="2400" b="1" dirty="0" smtClean="0">
                <a:solidFill>
                  <a:schemeClr val="bg1"/>
                </a:solidFill>
                <a:effectLst>
                  <a:outerShdw blurRad="38100" dist="38100" dir="2700000" algn="tl">
                    <a:srgbClr val="000000">
                      <a:alpha val="43137"/>
                    </a:srgbClr>
                  </a:outerShdw>
                </a:effectLst>
              </a:rPr>
              <a:t>Si el parental </a:t>
            </a:r>
            <a:r>
              <a:rPr lang="es-ES" sz="2400" b="1" dirty="0">
                <a:solidFill>
                  <a:schemeClr val="bg1"/>
                </a:solidFill>
                <a:effectLst>
                  <a:outerShdw blurRad="38100" dist="38100" dir="2700000" algn="tl">
                    <a:srgbClr val="000000">
                      <a:alpha val="43137"/>
                    </a:srgbClr>
                  </a:outerShdw>
                </a:effectLst>
              </a:rPr>
              <a:t>doble heterocigótico tiene los genes que expresan los caracteres dominantes  en acoplamiento, </a:t>
            </a:r>
            <a:r>
              <a:rPr lang="es-ES" sz="2400" b="1" dirty="0" smtClean="0">
                <a:solidFill>
                  <a:schemeClr val="bg1"/>
                </a:solidFill>
                <a:effectLst>
                  <a:outerShdw blurRad="38100" dist="38100" dir="2700000" algn="tl">
                    <a:srgbClr val="000000">
                      <a:alpha val="43137"/>
                    </a:srgbClr>
                  </a:outerShdw>
                </a:effectLst>
              </a:rPr>
              <a:t>se </a:t>
            </a:r>
            <a:r>
              <a:rPr lang="es-ES" sz="2400" b="1" dirty="0">
                <a:solidFill>
                  <a:schemeClr val="bg1"/>
                </a:solidFill>
                <a:effectLst>
                  <a:outerShdw blurRad="38100" dist="38100" dir="2700000" algn="tl">
                    <a:srgbClr val="000000">
                      <a:alpha val="43137"/>
                    </a:srgbClr>
                  </a:outerShdw>
                </a:effectLst>
              </a:rPr>
              <a:t>obtendrán en los descendientes dos tipos de fenotipos igual a los </a:t>
            </a:r>
            <a:r>
              <a:rPr lang="es-ES" sz="2400" b="1" dirty="0" smtClean="0">
                <a:solidFill>
                  <a:schemeClr val="bg1"/>
                </a:solidFill>
                <a:effectLst>
                  <a:outerShdw blurRad="38100" dist="38100" dir="2700000" algn="tl">
                    <a:srgbClr val="000000">
                      <a:alpha val="43137"/>
                    </a:srgbClr>
                  </a:outerShdw>
                </a:effectLst>
              </a:rPr>
              <a:t>progenitores.  </a:t>
            </a:r>
            <a:endParaRPr lang="es-ES" sz="2400" b="1" dirty="0">
              <a:solidFill>
                <a:schemeClr val="bg1"/>
              </a:solidFill>
              <a:effectLst>
                <a:outerShdw blurRad="38100" dist="38100" dir="2700000" algn="tl">
                  <a:srgbClr val="000000">
                    <a:alpha val="43137"/>
                  </a:srgbClr>
                </a:outerShdw>
              </a:effectLst>
            </a:endParaRPr>
          </a:p>
        </p:txBody>
      </p:sp>
      <p:sp>
        <p:nvSpPr>
          <p:cNvPr id="5" name="4 Rectángulo"/>
          <p:cNvSpPr/>
          <p:nvPr/>
        </p:nvSpPr>
        <p:spPr>
          <a:xfrm>
            <a:off x="541149" y="4264350"/>
            <a:ext cx="7920880" cy="1569660"/>
          </a:xfrm>
          <a:prstGeom prst="rect">
            <a:avLst/>
          </a:prstGeom>
        </p:spPr>
        <p:txBody>
          <a:bodyPr wrap="square">
            <a:spAutoFit/>
          </a:bodyPr>
          <a:lstStyle/>
          <a:p>
            <a:pPr algn="just"/>
            <a:r>
              <a:rPr lang="es-ES" sz="2400" b="1" dirty="0" smtClean="0">
                <a:solidFill>
                  <a:schemeClr val="bg1"/>
                </a:solidFill>
                <a:effectLst>
                  <a:outerShdw blurRad="38100" dist="38100" dir="2700000" algn="tl">
                    <a:srgbClr val="000000">
                      <a:alpha val="43137"/>
                    </a:srgbClr>
                  </a:outerShdw>
                </a:effectLst>
              </a:rPr>
              <a:t>Si el </a:t>
            </a:r>
            <a:r>
              <a:rPr lang="es-ES" sz="2400" b="1" dirty="0">
                <a:solidFill>
                  <a:schemeClr val="bg1"/>
                </a:solidFill>
                <a:effectLst>
                  <a:outerShdw blurRad="38100" dist="38100" dir="2700000" algn="tl">
                    <a:srgbClr val="000000">
                      <a:alpha val="43137"/>
                    </a:srgbClr>
                  </a:outerShdw>
                </a:effectLst>
              </a:rPr>
              <a:t>parental doble heterocigótico tiene los genes que expresan los caracteres dominantes  en repulsión, </a:t>
            </a:r>
            <a:r>
              <a:rPr lang="es-ES" sz="2400" b="1" dirty="0" smtClean="0">
                <a:solidFill>
                  <a:schemeClr val="bg1"/>
                </a:solidFill>
                <a:effectLst>
                  <a:outerShdw blurRad="38100" dist="38100" dir="2700000" algn="tl">
                    <a:srgbClr val="000000">
                      <a:alpha val="43137"/>
                    </a:srgbClr>
                  </a:outerShdw>
                </a:effectLst>
              </a:rPr>
              <a:t>se </a:t>
            </a:r>
            <a:r>
              <a:rPr lang="es-ES" sz="2400" b="1" dirty="0">
                <a:solidFill>
                  <a:schemeClr val="bg1"/>
                </a:solidFill>
                <a:effectLst>
                  <a:outerShdw blurRad="38100" dist="38100" dir="2700000" algn="tl">
                    <a:srgbClr val="000000">
                      <a:alpha val="43137"/>
                    </a:srgbClr>
                  </a:outerShdw>
                </a:effectLst>
              </a:rPr>
              <a:t>obtendrán en los descendientes dos tipos de fenotipos diferentes a los parentales.</a:t>
            </a:r>
          </a:p>
        </p:txBody>
      </p:sp>
    </p:spTree>
    <p:extLst>
      <p:ext uri="{BB962C8B-B14F-4D97-AF65-F5344CB8AC3E}">
        <p14:creationId xmlns:p14="http://schemas.microsoft.com/office/powerpoint/2010/main" xmlns="" val="26955409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928662" y="285728"/>
            <a:ext cx="6715172" cy="1200329"/>
          </a:xfrm>
          <a:prstGeom prst="rect">
            <a:avLst/>
          </a:prstGeom>
          <a:noFill/>
        </p:spPr>
        <p:txBody>
          <a:bodyPr wrap="square" rtlCol="0">
            <a:spAutoFit/>
          </a:bodyPr>
          <a:lstStyle/>
          <a:p>
            <a:pPr algn="ctr"/>
            <a:r>
              <a:rPr lang="es-ES" sz="3600" b="1" dirty="0" smtClean="0">
                <a:solidFill>
                  <a:srgbClr val="C00000"/>
                </a:solidFill>
                <a:effectLst>
                  <a:outerShdw blurRad="38100" dist="38100" dir="2700000" algn="tl">
                    <a:srgbClr val="000000">
                      <a:alpha val="43137"/>
                    </a:srgbClr>
                  </a:outerShdw>
                </a:effectLst>
              </a:rPr>
              <a:t>Nomenclatura para expresar que 2 genes están ligados</a:t>
            </a:r>
            <a:endParaRPr lang="es-ES" sz="3600" b="1" dirty="0">
              <a:solidFill>
                <a:srgbClr val="C00000"/>
              </a:solidFill>
              <a:effectLst>
                <a:outerShdw blurRad="38100" dist="38100" dir="2700000" algn="tl">
                  <a:srgbClr val="000000">
                    <a:alpha val="43137"/>
                  </a:srgbClr>
                </a:outerShdw>
              </a:effectLst>
            </a:endParaRPr>
          </a:p>
        </p:txBody>
      </p:sp>
      <p:sp>
        <p:nvSpPr>
          <p:cNvPr id="3" name="2 CuadroTexto"/>
          <p:cNvSpPr txBox="1"/>
          <p:nvPr/>
        </p:nvSpPr>
        <p:spPr>
          <a:xfrm>
            <a:off x="1000100" y="2500306"/>
            <a:ext cx="4357718" cy="1077218"/>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Locus 1 (alelos A y a)</a:t>
            </a:r>
          </a:p>
          <a:p>
            <a:r>
              <a:rPr lang="es-ES" sz="3200" b="1" dirty="0" smtClean="0">
                <a:effectLst>
                  <a:outerShdw blurRad="38100" dist="38100" dir="2700000" algn="tl">
                    <a:srgbClr val="000000">
                      <a:alpha val="43137"/>
                    </a:srgbClr>
                  </a:outerShdw>
                </a:effectLst>
              </a:rPr>
              <a:t>Locus 2 (alelos B y b)</a:t>
            </a:r>
            <a:endParaRPr lang="es-ES" sz="3200" b="1" dirty="0">
              <a:effectLst>
                <a:outerShdw blurRad="38100" dist="38100" dir="2700000" algn="tl">
                  <a:srgbClr val="000000">
                    <a:alpha val="43137"/>
                  </a:srgbClr>
                </a:outerShdw>
              </a:effectLst>
            </a:endParaRPr>
          </a:p>
        </p:txBody>
      </p:sp>
      <p:grpSp>
        <p:nvGrpSpPr>
          <p:cNvPr id="5" name="1 Grupo"/>
          <p:cNvGrpSpPr/>
          <p:nvPr/>
        </p:nvGrpSpPr>
        <p:grpSpPr>
          <a:xfrm rot="21600000">
            <a:off x="6572264" y="1643050"/>
            <a:ext cx="428628" cy="3214710"/>
            <a:chOff x="2857488" y="1428734"/>
            <a:chExt cx="357190" cy="3429023"/>
          </a:xfrm>
          <a:solidFill>
            <a:schemeClr val="accent6">
              <a:lumMod val="75000"/>
            </a:schemeClr>
          </a:solidFill>
        </p:grpSpPr>
        <p:grpSp>
          <p:nvGrpSpPr>
            <p:cNvPr id="6" name="4 Grupo"/>
            <p:cNvGrpSpPr/>
            <p:nvPr/>
          </p:nvGrpSpPr>
          <p:grpSpPr>
            <a:xfrm>
              <a:off x="2857488" y="1428734"/>
              <a:ext cx="357190" cy="3429023"/>
              <a:chOff x="1071538" y="4286256"/>
              <a:chExt cx="142876" cy="2143140"/>
            </a:xfrm>
            <a:grpFill/>
          </p:grpSpPr>
          <p:sp>
            <p:nvSpPr>
              <p:cNvPr id="8"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9"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7" name="Oval 6"/>
            <p:cNvSpPr>
              <a:spLocks noChangeArrowheads="1"/>
            </p:cNvSpPr>
            <p:nvPr/>
          </p:nvSpPr>
          <p:spPr bwMode="auto">
            <a:xfrm flipH="1">
              <a:off x="2857488" y="2786058"/>
              <a:ext cx="285752" cy="35719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cxnSp>
        <p:nvCxnSpPr>
          <p:cNvPr id="11" name="10 Conector recto"/>
          <p:cNvCxnSpPr/>
          <p:nvPr/>
        </p:nvCxnSpPr>
        <p:spPr>
          <a:xfrm>
            <a:off x="6858016" y="3643314"/>
            <a:ext cx="500066"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11 CuadroTexto"/>
          <p:cNvSpPr txBox="1"/>
          <p:nvPr/>
        </p:nvSpPr>
        <p:spPr>
          <a:xfrm>
            <a:off x="7215206" y="3357562"/>
            <a:ext cx="1643042" cy="954107"/>
          </a:xfrm>
          <a:prstGeom prst="rect">
            <a:avLst/>
          </a:prstGeom>
          <a:noFill/>
        </p:spPr>
        <p:txBody>
          <a:bodyPr wrap="square" rtlCol="0">
            <a:spAutoFit/>
          </a:bodyPr>
          <a:lstStyle/>
          <a:p>
            <a:r>
              <a:rPr lang="es-ES" sz="2800" b="1" dirty="0" smtClean="0">
                <a:effectLst>
                  <a:outerShdw blurRad="38100" dist="38100" dir="2700000" algn="tl">
                    <a:srgbClr val="000000">
                      <a:alpha val="43137"/>
                    </a:srgbClr>
                  </a:outerShdw>
                </a:effectLst>
              </a:rPr>
              <a:t>Locus 1</a:t>
            </a:r>
          </a:p>
          <a:p>
            <a:r>
              <a:rPr lang="es-ES" sz="2800" b="1" dirty="0" smtClean="0">
                <a:effectLst>
                  <a:outerShdw blurRad="38100" dist="38100" dir="2700000" algn="tl">
                    <a:srgbClr val="000000">
                      <a:alpha val="43137"/>
                    </a:srgbClr>
                  </a:outerShdw>
                </a:effectLst>
              </a:rPr>
              <a:t>Locus 2</a:t>
            </a:r>
            <a:endParaRPr lang="es-ES" sz="2800" b="1" dirty="0">
              <a:effectLst>
                <a:outerShdw blurRad="38100" dist="38100" dir="2700000" algn="tl">
                  <a:srgbClr val="000000">
                    <a:alpha val="43137"/>
                  </a:srgbClr>
                </a:outerShdw>
              </a:effectLst>
            </a:endParaRPr>
          </a:p>
        </p:txBody>
      </p:sp>
      <p:cxnSp>
        <p:nvCxnSpPr>
          <p:cNvPr id="13" name="12 Conector recto"/>
          <p:cNvCxnSpPr/>
          <p:nvPr/>
        </p:nvCxnSpPr>
        <p:spPr>
          <a:xfrm>
            <a:off x="6786578" y="4143380"/>
            <a:ext cx="500066"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14 CuadroTexto"/>
          <p:cNvSpPr txBox="1"/>
          <p:nvPr/>
        </p:nvSpPr>
        <p:spPr>
          <a:xfrm>
            <a:off x="642910" y="5000636"/>
            <a:ext cx="7858180" cy="1077218"/>
          </a:xfrm>
          <a:prstGeom prst="rect">
            <a:avLst/>
          </a:prstGeom>
          <a:noFill/>
        </p:spPr>
        <p:txBody>
          <a:bodyPr wrap="square" rtlCol="0">
            <a:spAutoFit/>
          </a:bodyPr>
          <a:lstStyle/>
          <a:p>
            <a:r>
              <a:rPr lang="es-ES" sz="3200" b="1" u="sng" dirty="0" smtClean="0"/>
              <a:t>AB</a:t>
            </a:r>
            <a:r>
              <a:rPr lang="es-ES" sz="3200" b="1" dirty="0" smtClean="0"/>
              <a:t>     </a:t>
            </a:r>
            <a:r>
              <a:rPr lang="es-ES" sz="3200" b="1" u="sng" dirty="0" err="1" smtClean="0"/>
              <a:t>Ab</a:t>
            </a:r>
            <a:r>
              <a:rPr lang="es-ES" sz="3200" b="1" dirty="0" smtClean="0"/>
              <a:t>     </a:t>
            </a:r>
            <a:r>
              <a:rPr lang="es-ES" sz="3200" b="1" u="sng" dirty="0" smtClean="0"/>
              <a:t> </a:t>
            </a:r>
            <a:r>
              <a:rPr lang="es-ES" sz="3200" b="1" u="sng" dirty="0" err="1" smtClean="0"/>
              <a:t>AB</a:t>
            </a:r>
            <a:r>
              <a:rPr lang="es-ES" sz="3200" b="1" dirty="0" smtClean="0"/>
              <a:t>    </a:t>
            </a:r>
            <a:r>
              <a:rPr lang="es-ES" sz="3200" b="1" u="sng" dirty="0" smtClean="0"/>
              <a:t> </a:t>
            </a:r>
            <a:r>
              <a:rPr lang="es-ES" sz="3200" b="1" u="sng" dirty="0" err="1" smtClean="0"/>
              <a:t>ab</a:t>
            </a:r>
            <a:r>
              <a:rPr lang="es-ES" sz="3200" b="1" dirty="0" smtClean="0"/>
              <a:t>    </a:t>
            </a:r>
            <a:r>
              <a:rPr lang="es-ES" sz="3200" b="1" u="sng" dirty="0" smtClean="0"/>
              <a:t> </a:t>
            </a:r>
            <a:r>
              <a:rPr lang="es-ES" sz="3200" b="1" u="sng" dirty="0" err="1" smtClean="0"/>
              <a:t>ab</a:t>
            </a:r>
            <a:r>
              <a:rPr lang="es-ES" sz="3200" b="1" u="sng" dirty="0" smtClean="0"/>
              <a:t> </a:t>
            </a:r>
            <a:r>
              <a:rPr lang="es-ES" sz="3200" b="1" dirty="0" smtClean="0"/>
              <a:t>    </a:t>
            </a:r>
            <a:r>
              <a:rPr lang="es-ES" sz="3200" b="1" u="sng" dirty="0" smtClean="0"/>
              <a:t> </a:t>
            </a:r>
            <a:r>
              <a:rPr lang="es-ES" sz="3200" b="1" u="sng" dirty="0" err="1" smtClean="0"/>
              <a:t>ab</a:t>
            </a:r>
            <a:r>
              <a:rPr lang="es-ES" sz="3200" b="1" dirty="0" smtClean="0"/>
              <a:t>   </a:t>
            </a:r>
            <a:r>
              <a:rPr lang="es-ES" sz="3200" b="1" u="sng" dirty="0" err="1" smtClean="0"/>
              <a:t>ab</a:t>
            </a:r>
            <a:r>
              <a:rPr lang="es-ES" sz="3200" b="1" dirty="0" smtClean="0"/>
              <a:t>   </a:t>
            </a:r>
            <a:r>
              <a:rPr lang="es-ES" sz="3200" b="1" u="sng" dirty="0" err="1" smtClean="0"/>
              <a:t>aB</a:t>
            </a:r>
            <a:r>
              <a:rPr lang="es-ES" sz="3200" b="1" dirty="0" smtClean="0"/>
              <a:t>   </a:t>
            </a:r>
            <a:r>
              <a:rPr lang="es-ES" sz="3200" b="1" u="sng" dirty="0" err="1" smtClean="0"/>
              <a:t>Ab</a:t>
            </a:r>
            <a:endParaRPr lang="es-ES" sz="3200" b="1" u="sng" dirty="0" smtClean="0"/>
          </a:p>
          <a:p>
            <a:r>
              <a:rPr lang="es-ES" sz="3200" b="1" dirty="0" smtClean="0"/>
              <a:t>AB     </a:t>
            </a:r>
            <a:r>
              <a:rPr lang="es-ES" sz="3200" b="1" dirty="0" err="1" smtClean="0"/>
              <a:t>AB</a:t>
            </a:r>
            <a:r>
              <a:rPr lang="es-ES" sz="3200" b="1" dirty="0" smtClean="0"/>
              <a:t>     </a:t>
            </a:r>
            <a:r>
              <a:rPr lang="es-ES" sz="3200" b="1" dirty="0" err="1" smtClean="0"/>
              <a:t>aB</a:t>
            </a:r>
            <a:r>
              <a:rPr lang="es-ES" sz="3200" b="1" dirty="0" smtClean="0"/>
              <a:t>      </a:t>
            </a:r>
            <a:r>
              <a:rPr lang="es-ES" sz="3200" b="1" dirty="0" err="1" smtClean="0"/>
              <a:t>AB</a:t>
            </a:r>
            <a:r>
              <a:rPr lang="es-ES" sz="3200" b="1" dirty="0" smtClean="0"/>
              <a:t>    </a:t>
            </a:r>
            <a:r>
              <a:rPr lang="es-ES" sz="3200" b="1" dirty="0" err="1" smtClean="0"/>
              <a:t>ab</a:t>
            </a:r>
            <a:r>
              <a:rPr lang="es-ES" sz="3200" b="1" dirty="0" smtClean="0"/>
              <a:t>      </a:t>
            </a:r>
            <a:r>
              <a:rPr lang="es-ES" sz="3200" b="1" dirty="0" err="1" smtClean="0"/>
              <a:t>Ab</a:t>
            </a:r>
            <a:r>
              <a:rPr lang="es-ES" sz="3200" b="1" dirty="0" smtClean="0"/>
              <a:t>   </a:t>
            </a:r>
            <a:r>
              <a:rPr lang="es-ES" sz="3200" b="1" dirty="0" err="1" smtClean="0"/>
              <a:t>aB</a:t>
            </a:r>
            <a:r>
              <a:rPr lang="es-ES" sz="3200" b="1" dirty="0" smtClean="0"/>
              <a:t>   </a:t>
            </a:r>
            <a:r>
              <a:rPr lang="es-ES" sz="3200" b="1" dirty="0" err="1" smtClean="0"/>
              <a:t>aB</a:t>
            </a:r>
            <a:r>
              <a:rPr lang="es-ES" sz="3200" b="1" dirty="0" smtClean="0"/>
              <a:t>   Ab</a:t>
            </a:r>
            <a:endParaRPr lang="es-ES" sz="3200"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857224" y="1428736"/>
            <a:ext cx="7358114" cy="2714644"/>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1 CuadroTexto"/>
          <p:cNvSpPr txBox="1"/>
          <p:nvPr/>
        </p:nvSpPr>
        <p:spPr>
          <a:xfrm>
            <a:off x="1500166" y="285728"/>
            <a:ext cx="5929354" cy="707886"/>
          </a:xfrm>
          <a:prstGeom prst="rect">
            <a:avLst/>
          </a:prstGeom>
          <a:noFill/>
        </p:spPr>
        <p:txBody>
          <a:bodyPr wrap="square" rtlCol="0">
            <a:spAutoFit/>
          </a:bodyPr>
          <a:lstStyle/>
          <a:p>
            <a:pPr algn="ctr"/>
            <a:r>
              <a:rPr lang="es-ES" sz="4000" b="1" dirty="0" smtClean="0">
                <a:solidFill>
                  <a:srgbClr val="C00000"/>
                </a:solidFill>
                <a:effectLst>
                  <a:outerShdw blurRad="38100" dist="38100" dir="2700000" algn="tl">
                    <a:srgbClr val="000000">
                      <a:alpha val="43137"/>
                    </a:srgbClr>
                  </a:outerShdw>
                </a:effectLst>
              </a:rPr>
              <a:t>Ligamiento incompleto</a:t>
            </a:r>
            <a:endParaRPr lang="es-ES" sz="4000" b="1" dirty="0">
              <a:solidFill>
                <a:srgbClr val="C00000"/>
              </a:solidFill>
              <a:effectLst>
                <a:outerShdw blurRad="38100" dist="38100" dir="2700000" algn="tl">
                  <a:srgbClr val="000000">
                    <a:alpha val="43137"/>
                  </a:srgbClr>
                </a:outerShdw>
              </a:effectLst>
            </a:endParaRPr>
          </a:p>
        </p:txBody>
      </p:sp>
      <p:sp>
        <p:nvSpPr>
          <p:cNvPr id="3" name="2 CuadroTexto"/>
          <p:cNvSpPr txBox="1"/>
          <p:nvPr/>
        </p:nvSpPr>
        <p:spPr>
          <a:xfrm>
            <a:off x="928662" y="1500174"/>
            <a:ext cx="7072362" cy="2677656"/>
          </a:xfrm>
          <a:prstGeom prst="rect">
            <a:avLst/>
          </a:prstGeom>
          <a:noFill/>
        </p:spPr>
        <p:txBody>
          <a:bodyPr wrap="square" rtlCol="0">
            <a:spAutoFit/>
          </a:bodyPr>
          <a:lstStyle/>
          <a:p>
            <a:pPr algn="just"/>
            <a:r>
              <a:rPr lang="es-ES" sz="2800" b="1" dirty="0" smtClean="0">
                <a:solidFill>
                  <a:schemeClr val="bg1"/>
                </a:solidFill>
                <a:effectLst>
                  <a:outerShdw blurRad="38100" dist="38100" dir="2700000" algn="tl">
                    <a:srgbClr val="000000">
                      <a:alpha val="43137"/>
                    </a:srgbClr>
                  </a:outerShdw>
                </a:effectLst>
              </a:rPr>
              <a:t>Cuando dos </a:t>
            </a:r>
            <a:r>
              <a:rPr lang="es-ES" sz="2800" b="1" dirty="0" err="1" smtClean="0">
                <a:solidFill>
                  <a:schemeClr val="bg1"/>
                </a:solidFill>
                <a:effectLst>
                  <a:outerShdw blurRad="38100" dist="38100" dir="2700000" algn="tl">
                    <a:srgbClr val="000000">
                      <a:alpha val="43137"/>
                    </a:srgbClr>
                  </a:outerShdw>
                </a:effectLst>
              </a:rPr>
              <a:t>loci</a:t>
            </a:r>
            <a:r>
              <a:rPr lang="es-ES" sz="2800" b="1" dirty="0" smtClean="0">
                <a:solidFill>
                  <a:schemeClr val="bg1"/>
                </a:solidFill>
                <a:effectLst>
                  <a:outerShdw blurRad="38100" dist="38100" dir="2700000" algn="tl">
                    <a:srgbClr val="000000">
                      <a:alpha val="43137"/>
                    </a:srgbClr>
                  </a:outerShdw>
                </a:effectLst>
              </a:rPr>
              <a:t> se encuentran ubicados en el mismo cromosoma a una distancia intermedia que permite entrecruzamiento pero limitado entre estos, por lo que no cumplirán las proporciones mendelianas de los cruces prueba.</a:t>
            </a:r>
            <a:endParaRPr lang="es-ES" sz="2800" b="1"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F:\ratones1.png"/>
          <p:cNvPicPr>
            <a:picLocks noChangeAspect="1" noChangeArrowheads="1"/>
          </p:cNvPicPr>
          <p:nvPr/>
        </p:nvPicPr>
        <p:blipFill>
          <a:blip r:embed="rId3"/>
          <a:srcRect/>
          <a:stretch>
            <a:fillRect/>
          </a:stretch>
        </p:blipFill>
        <p:spPr bwMode="auto">
          <a:xfrm>
            <a:off x="428596" y="857232"/>
            <a:ext cx="8030990" cy="4568845"/>
          </a:xfrm>
          <a:prstGeom prst="rect">
            <a:avLst/>
          </a:prstGeom>
          <a:noFill/>
        </p:spPr>
      </p:pic>
      <p:sp>
        <p:nvSpPr>
          <p:cNvPr id="3" name="2 CuadroTexto"/>
          <p:cNvSpPr txBox="1"/>
          <p:nvPr/>
        </p:nvSpPr>
        <p:spPr>
          <a:xfrm>
            <a:off x="2571736" y="285728"/>
            <a:ext cx="3571900" cy="646331"/>
          </a:xfrm>
          <a:prstGeom prst="rect">
            <a:avLst/>
          </a:prstGeom>
          <a:noFill/>
        </p:spPr>
        <p:txBody>
          <a:bodyPr wrap="square" rtlCol="0">
            <a:spAutoFit/>
          </a:bodyPr>
          <a:lstStyle/>
          <a:p>
            <a:pPr algn="ctr"/>
            <a:r>
              <a:rPr lang="es-ES" sz="3600" b="1" dirty="0" smtClean="0">
                <a:solidFill>
                  <a:srgbClr val="C00000"/>
                </a:solidFill>
                <a:effectLst>
                  <a:outerShdw blurRad="38100" dist="38100" dir="2700000" algn="tl">
                    <a:srgbClr val="000000">
                      <a:alpha val="43137"/>
                    </a:srgbClr>
                  </a:outerShdw>
                </a:effectLst>
              </a:rPr>
              <a:t>Líneas puras</a:t>
            </a:r>
            <a:endParaRPr lang="es-ES" sz="3600" b="1" dirty="0">
              <a:solidFill>
                <a:srgbClr val="C00000"/>
              </a:solidFill>
              <a:effectLst>
                <a:outerShdw blurRad="38100" dist="38100" dir="2700000" algn="tl">
                  <a:srgbClr val="000000">
                    <a:alpha val="43137"/>
                  </a:srgbClr>
                </a:outerShdw>
              </a:effectLst>
            </a:endParaRPr>
          </a:p>
        </p:txBody>
      </p:sp>
      <p:sp>
        <p:nvSpPr>
          <p:cNvPr id="4" name="3 CuadroTexto"/>
          <p:cNvSpPr txBox="1"/>
          <p:nvPr/>
        </p:nvSpPr>
        <p:spPr>
          <a:xfrm>
            <a:off x="4286248" y="4429132"/>
            <a:ext cx="3857652" cy="954107"/>
          </a:xfrm>
          <a:prstGeom prst="rect">
            <a:avLst/>
          </a:prstGeom>
          <a:noFill/>
        </p:spPr>
        <p:txBody>
          <a:bodyPr wrap="square" rtlCol="0">
            <a:spAutoFit/>
          </a:bodyPr>
          <a:lstStyle/>
          <a:p>
            <a:r>
              <a:rPr lang="es-ES" sz="2800" b="1" dirty="0" smtClean="0">
                <a:solidFill>
                  <a:srgbClr val="C00000"/>
                </a:solidFill>
                <a:effectLst>
                  <a:outerShdw blurRad="38100" dist="38100" dir="2700000" algn="tl">
                    <a:srgbClr val="000000">
                      <a:alpha val="43137"/>
                    </a:srgbClr>
                  </a:outerShdw>
                </a:effectLst>
              </a:rPr>
              <a:t>Dos </a:t>
            </a:r>
            <a:r>
              <a:rPr lang="es-ES" sz="2800" b="1" dirty="0" err="1" smtClean="0">
                <a:solidFill>
                  <a:srgbClr val="C00000"/>
                </a:solidFill>
                <a:effectLst>
                  <a:outerShdw blurRad="38100" dist="38100" dir="2700000" algn="tl">
                    <a:srgbClr val="000000">
                      <a:alpha val="43137"/>
                    </a:srgbClr>
                  </a:outerShdw>
                </a:effectLst>
              </a:rPr>
              <a:t>loci</a:t>
            </a:r>
            <a:r>
              <a:rPr lang="es-ES" sz="2800" b="1" dirty="0" smtClean="0">
                <a:solidFill>
                  <a:srgbClr val="C00000"/>
                </a:solidFill>
                <a:effectLst>
                  <a:outerShdw blurRad="38100" dist="38100" dir="2700000" algn="tl">
                    <a:srgbClr val="000000">
                      <a:alpha val="43137"/>
                    </a:srgbClr>
                  </a:outerShdw>
                </a:effectLst>
              </a:rPr>
              <a:t>: color del pelo</a:t>
            </a:r>
          </a:p>
          <a:p>
            <a:r>
              <a:rPr lang="es-ES" sz="2800" b="1" dirty="0" smtClean="0">
                <a:solidFill>
                  <a:srgbClr val="C00000"/>
                </a:solidFill>
                <a:effectLst>
                  <a:outerShdw blurRad="38100" dist="38100" dir="2700000" algn="tl">
                    <a:srgbClr val="000000">
                      <a:alpha val="43137"/>
                    </a:srgbClr>
                  </a:outerShdw>
                </a:effectLst>
              </a:rPr>
              <a:t>                 forma del pelo</a:t>
            </a:r>
            <a:endParaRPr lang="es-ES" sz="2800" b="1" dirty="0">
              <a:solidFill>
                <a:srgbClr val="C00000"/>
              </a:solidFill>
              <a:effectLst>
                <a:outerShdw blurRad="38100" dist="38100" dir="2700000" algn="tl">
                  <a:srgbClr val="000000">
                    <a:alpha val="43137"/>
                  </a:srgbClr>
                </a:outerShdw>
              </a:effectLst>
            </a:endParaRPr>
          </a:p>
        </p:txBody>
      </p:sp>
      <p:sp>
        <p:nvSpPr>
          <p:cNvPr id="5" name="4 CuadroTexto"/>
          <p:cNvSpPr txBox="1"/>
          <p:nvPr/>
        </p:nvSpPr>
        <p:spPr>
          <a:xfrm>
            <a:off x="2786050" y="5643578"/>
            <a:ext cx="6000792" cy="523220"/>
          </a:xfrm>
          <a:prstGeom prst="rect">
            <a:avLst/>
          </a:prstGeom>
          <a:noFill/>
        </p:spPr>
        <p:txBody>
          <a:bodyPr wrap="square" rtlCol="0">
            <a:spAutoFit/>
          </a:bodyPr>
          <a:lstStyle/>
          <a:p>
            <a:r>
              <a:rPr lang="es-ES" sz="2800" b="1" dirty="0" smtClean="0">
                <a:solidFill>
                  <a:srgbClr val="C00000"/>
                </a:solidFill>
                <a:effectLst>
                  <a:outerShdw blurRad="38100" dist="38100" dir="2700000" algn="tl">
                    <a:srgbClr val="000000">
                      <a:alpha val="43137"/>
                    </a:srgbClr>
                  </a:outerShdw>
                </a:effectLst>
              </a:rPr>
              <a:t>Fenotipos dominantes: pelaje gris y liso</a:t>
            </a:r>
            <a:endParaRPr lang="es-ES" sz="2800" b="1" dirty="0">
              <a:solidFill>
                <a:srgbClr val="C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1" name="Picture 3" descr="F:\ratones1.png"/>
          <p:cNvPicPr>
            <a:picLocks noChangeAspect="1" noChangeArrowheads="1"/>
          </p:cNvPicPr>
          <p:nvPr/>
        </p:nvPicPr>
        <p:blipFill>
          <a:blip r:embed="rId3"/>
          <a:srcRect/>
          <a:stretch>
            <a:fillRect/>
          </a:stretch>
        </p:blipFill>
        <p:spPr bwMode="auto">
          <a:xfrm>
            <a:off x="-1" y="1142984"/>
            <a:ext cx="9144001" cy="2071702"/>
          </a:xfrm>
          <a:prstGeom prst="rect">
            <a:avLst/>
          </a:prstGeom>
          <a:noFill/>
        </p:spPr>
      </p:pic>
      <p:sp>
        <p:nvSpPr>
          <p:cNvPr id="4" name="3 CuadroTexto"/>
          <p:cNvSpPr txBox="1"/>
          <p:nvPr/>
        </p:nvSpPr>
        <p:spPr>
          <a:xfrm>
            <a:off x="2143108" y="357166"/>
            <a:ext cx="4071966" cy="646331"/>
          </a:xfrm>
          <a:prstGeom prst="rect">
            <a:avLst/>
          </a:prstGeom>
          <a:noFill/>
        </p:spPr>
        <p:txBody>
          <a:bodyPr wrap="square" rtlCol="0">
            <a:spAutoFit/>
          </a:bodyPr>
          <a:lstStyle/>
          <a:p>
            <a:pPr algn="ctr"/>
            <a:r>
              <a:rPr lang="es-ES" sz="3600" b="1" dirty="0" err="1" smtClean="0">
                <a:solidFill>
                  <a:srgbClr val="C00000"/>
                </a:solidFill>
                <a:effectLst>
                  <a:outerShdw blurRad="38100" dist="38100" dir="2700000" algn="tl">
                    <a:srgbClr val="000000">
                      <a:alpha val="43137"/>
                    </a:srgbClr>
                  </a:outerShdw>
                </a:effectLst>
              </a:rPr>
              <a:t>Retrocruce</a:t>
            </a:r>
            <a:endParaRPr lang="es-ES" sz="3600" b="1" dirty="0">
              <a:solidFill>
                <a:srgbClr val="C00000"/>
              </a:solidFill>
              <a:effectLst>
                <a:outerShdw blurRad="38100" dist="38100" dir="2700000" algn="tl">
                  <a:srgbClr val="000000">
                    <a:alpha val="43137"/>
                  </a:srgbClr>
                </a:outerShdw>
              </a:effectLst>
            </a:endParaRPr>
          </a:p>
        </p:txBody>
      </p:sp>
      <p:sp>
        <p:nvSpPr>
          <p:cNvPr id="5" name="4 CuadroTexto"/>
          <p:cNvSpPr txBox="1"/>
          <p:nvPr/>
        </p:nvSpPr>
        <p:spPr>
          <a:xfrm>
            <a:off x="642910" y="3214686"/>
            <a:ext cx="4000528" cy="400110"/>
          </a:xfrm>
          <a:prstGeom prst="rect">
            <a:avLst/>
          </a:prstGeom>
          <a:noFill/>
        </p:spPr>
        <p:txBody>
          <a:bodyPr wrap="square" rtlCol="0">
            <a:spAutoFit/>
          </a:bodyPr>
          <a:lstStyle/>
          <a:p>
            <a:pPr algn="ctr"/>
            <a:r>
              <a:rPr lang="es-ES" sz="2000" b="1" dirty="0" smtClean="0">
                <a:solidFill>
                  <a:srgbClr val="C00000"/>
                </a:solidFill>
                <a:effectLst>
                  <a:outerShdw blurRad="38100" dist="38100" dir="2700000" algn="tl">
                    <a:srgbClr val="000000">
                      <a:alpha val="43137"/>
                    </a:srgbClr>
                  </a:outerShdw>
                </a:effectLst>
              </a:rPr>
              <a:t>Doble heterocigótica</a:t>
            </a:r>
            <a:endParaRPr lang="es-ES" sz="2000" b="1" dirty="0">
              <a:solidFill>
                <a:srgbClr val="C00000"/>
              </a:solidFill>
              <a:effectLst>
                <a:outerShdw blurRad="38100" dist="38100" dir="2700000" algn="tl">
                  <a:srgbClr val="000000">
                    <a:alpha val="43137"/>
                  </a:srgbClr>
                </a:outerShdw>
              </a:effectLst>
            </a:endParaRPr>
          </a:p>
        </p:txBody>
      </p:sp>
      <p:sp>
        <p:nvSpPr>
          <p:cNvPr id="7" name="6 CuadroTexto"/>
          <p:cNvSpPr txBox="1"/>
          <p:nvPr/>
        </p:nvSpPr>
        <p:spPr>
          <a:xfrm>
            <a:off x="4286248" y="2857496"/>
            <a:ext cx="4857752" cy="400110"/>
          </a:xfrm>
          <a:prstGeom prst="rect">
            <a:avLst/>
          </a:prstGeom>
          <a:noFill/>
        </p:spPr>
        <p:txBody>
          <a:bodyPr wrap="square" rtlCol="0">
            <a:spAutoFit/>
          </a:bodyPr>
          <a:lstStyle/>
          <a:p>
            <a:pPr algn="ctr"/>
            <a:r>
              <a:rPr lang="es-ES" sz="2000" b="1" dirty="0" smtClean="0">
                <a:solidFill>
                  <a:srgbClr val="C00000"/>
                </a:solidFill>
                <a:effectLst>
                  <a:outerShdw blurRad="38100" dist="38100" dir="2700000" algn="tl">
                    <a:srgbClr val="000000">
                      <a:alpha val="43137"/>
                    </a:srgbClr>
                  </a:outerShdw>
                </a:effectLst>
              </a:rPr>
              <a:t>Doble homocigótica recesiva</a:t>
            </a:r>
            <a:endParaRPr lang="es-ES" sz="2000" b="1" dirty="0">
              <a:solidFill>
                <a:srgbClr val="C00000"/>
              </a:solidFill>
              <a:effectLst>
                <a:outerShdw blurRad="38100" dist="38100" dir="2700000" algn="tl">
                  <a:srgbClr val="000000">
                    <a:alpha val="43137"/>
                  </a:srgbClr>
                </a:outerShdw>
              </a:effectLst>
            </a:endParaRPr>
          </a:p>
        </p:txBody>
      </p:sp>
      <p:pic>
        <p:nvPicPr>
          <p:cNvPr id="63492" name="Picture 4" descr="F:\Ratones II.png"/>
          <p:cNvPicPr>
            <a:picLocks noChangeAspect="1" noChangeArrowheads="1"/>
          </p:cNvPicPr>
          <p:nvPr/>
        </p:nvPicPr>
        <p:blipFill>
          <a:blip r:embed="rId4"/>
          <a:srcRect/>
          <a:stretch>
            <a:fillRect/>
          </a:stretch>
        </p:blipFill>
        <p:spPr bwMode="auto">
          <a:xfrm>
            <a:off x="714348" y="4143380"/>
            <a:ext cx="7786742" cy="1714512"/>
          </a:xfrm>
          <a:prstGeom prst="rect">
            <a:avLst/>
          </a:prstGeom>
          <a:noFill/>
        </p:spPr>
      </p:pic>
      <p:sp>
        <p:nvSpPr>
          <p:cNvPr id="9" name="8 CuadroTexto"/>
          <p:cNvSpPr txBox="1"/>
          <p:nvPr/>
        </p:nvSpPr>
        <p:spPr>
          <a:xfrm>
            <a:off x="5715008" y="428604"/>
            <a:ext cx="1000132" cy="1323439"/>
          </a:xfrm>
          <a:prstGeom prst="rect">
            <a:avLst/>
          </a:prstGeom>
          <a:noFill/>
        </p:spPr>
        <p:txBody>
          <a:bodyPr wrap="square" rtlCol="0">
            <a:spAutoFit/>
          </a:bodyPr>
          <a:lstStyle/>
          <a:p>
            <a:pPr algn="ctr"/>
            <a:r>
              <a:rPr lang="es-ES" sz="8000" b="1" dirty="0" smtClean="0">
                <a:solidFill>
                  <a:srgbClr val="C00000"/>
                </a:solidFill>
                <a:effectLst>
                  <a:outerShdw blurRad="38100" dist="38100" dir="2700000" algn="tl">
                    <a:srgbClr val="000000">
                      <a:alpha val="43137"/>
                    </a:srgbClr>
                  </a:outerShdw>
                </a:effectLst>
              </a:rPr>
              <a:t>?</a:t>
            </a:r>
            <a:endParaRPr lang="es-ES" sz="8000" b="1" dirty="0">
              <a:solidFill>
                <a:srgbClr val="C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down)">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71736" y="0"/>
            <a:ext cx="3571900" cy="646331"/>
          </a:xfrm>
          <a:prstGeom prst="rect">
            <a:avLst/>
          </a:prstGeom>
          <a:noFill/>
        </p:spPr>
        <p:txBody>
          <a:bodyPr wrap="square" rtlCol="0">
            <a:spAutoFit/>
          </a:bodyPr>
          <a:lstStyle/>
          <a:p>
            <a:pPr algn="ctr"/>
            <a:r>
              <a:rPr lang="es-ES" sz="3600" b="1" dirty="0" smtClean="0">
                <a:solidFill>
                  <a:srgbClr val="C00000"/>
                </a:solidFill>
                <a:effectLst>
                  <a:outerShdw blurRad="38100" dist="38100" dir="2700000" algn="tl">
                    <a:srgbClr val="000000">
                      <a:alpha val="43137"/>
                    </a:srgbClr>
                  </a:outerShdw>
                </a:effectLst>
              </a:rPr>
              <a:t>Líneas puras</a:t>
            </a:r>
            <a:endParaRPr lang="es-ES" sz="3600" b="1" dirty="0">
              <a:solidFill>
                <a:srgbClr val="C00000"/>
              </a:solidFill>
              <a:effectLst>
                <a:outerShdw blurRad="38100" dist="38100" dir="2700000" algn="tl">
                  <a:srgbClr val="000000">
                    <a:alpha val="43137"/>
                  </a:srgbClr>
                </a:outerShdw>
              </a:effectLst>
            </a:endParaRPr>
          </a:p>
        </p:txBody>
      </p:sp>
      <p:sp>
        <p:nvSpPr>
          <p:cNvPr id="3" name="2 CuadroTexto"/>
          <p:cNvSpPr txBox="1"/>
          <p:nvPr/>
        </p:nvSpPr>
        <p:spPr>
          <a:xfrm>
            <a:off x="4857752" y="5072074"/>
            <a:ext cx="3643370" cy="1384995"/>
          </a:xfrm>
          <a:prstGeom prst="rect">
            <a:avLst/>
          </a:prstGeom>
          <a:noFill/>
        </p:spPr>
        <p:txBody>
          <a:bodyPr wrap="square" rtlCol="0">
            <a:spAutoFit/>
          </a:bodyPr>
          <a:lstStyle/>
          <a:p>
            <a:pPr algn="ctr"/>
            <a:r>
              <a:rPr lang="es-ES" sz="2800" b="1" dirty="0" smtClean="0">
                <a:solidFill>
                  <a:srgbClr val="C00000"/>
                </a:solidFill>
                <a:effectLst>
                  <a:outerShdw blurRad="38100" dist="38100" dir="2700000" algn="tl">
                    <a:srgbClr val="000000">
                      <a:alpha val="43137"/>
                    </a:srgbClr>
                  </a:outerShdw>
                </a:effectLst>
              </a:rPr>
              <a:t>Locus G</a:t>
            </a:r>
          </a:p>
          <a:p>
            <a:r>
              <a:rPr lang="es-ES" sz="2800" b="1" dirty="0" smtClean="0">
                <a:solidFill>
                  <a:srgbClr val="C00000"/>
                </a:solidFill>
                <a:effectLst>
                  <a:outerShdw blurRad="38100" dist="38100" dir="2700000" algn="tl">
                    <a:srgbClr val="000000">
                      <a:alpha val="43137"/>
                    </a:srgbClr>
                  </a:outerShdw>
                </a:effectLst>
              </a:rPr>
              <a:t>Alelo G: </a:t>
            </a:r>
            <a:r>
              <a:rPr lang="es-ES" sz="2800" dirty="0" smtClean="0">
                <a:solidFill>
                  <a:srgbClr val="C00000"/>
                </a:solidFill>
              </a:rPr>
              <a:t>color gris</a:t>
            </a:r>
          </a:p>
          <a:p>
            <a:r>
              <a:rPr lang="es-ES" sz="2800" b="1" dirty="0" smtClean="0">
                <a:solidFill>
                  <a:srgbClr val="C00000"/>
                </a:solidFill>
                <a:effectLst>
                  <a:outerShdw blurRad="38100" dist="38100" dir="2700000" algn="tl">
                    <a:srgbClr val="000000">
                      <a:alpha val="43137"/>
                    </a:srgbClr>
                  </a:outerShdw>
                </a:effectLst>
              </a:rPr>
              <a:t>Alelo g: </a:t>
            </a:r>
            <a:r>
              <a:rPr lang="es-ES" sz="2800" dirty="0" smtClean="0">
                <a:solidFill>
                  <a:srgbClr val="C00000"/>
                </a:solidFill>
              </a:rPr>
              <a:t>color blanco</a:t>
            </a:r>
            <a:endParaRPr lang="es-ES" sz="2800" dirty="0">
              <a:solidFill>
                <a:srgbClr val="C00000"/>
              </a:solidFill>
            </a:endParaRPr>
          </a:p>
        </p:txBody>
      </p:sp>
      <p:sp>
        <p:nvSpPr>
          <p:cNvPr id="4" name="3 CuadroTexto"/>
          <p:cNvSpPr txBox="1"/>
          <p:nvPr/>
        </p:nvSpPr>
        <p:spPr>
          <a:xfrm>
            <a:off x="642910" y="5143512"/>
            <a:ext cx="3429024" cy="1384995"/>
          </a:xfrm>
          <a:prstGeom prst="rect">
            <a:avLst/>
          </a:prstGeom>
          <a:noFill/>
        </p:spPr>
        <p:txBody>
          <a:bodyPr wrap="square" rtlCol="0">
            <a:spAutoFit/>
          </a:bodyPr>
          <a:lstStyle/>
          <a:p>
            <a:pPr algn="ctr"/>
            <a:r>
              <a:rPr lang="es-ES" sz="2800" b="1" dirty="0" smtClean="0">
                <a:solidFill>
                  <a:srgbClr val="C00000"/>
                </a:solidFill>
                <a:effectLst>
                  <a:outerShdw blurRad="38100" dist="38100" dir="2700000" algn="tl">
                    <a:srgbClr val="000000">
                      <a:alpha val="43137"/>
                    </a:srgbClr>
                  </a:outerShdw>
                </a:effectLst>
              </a:rPr>
              <a:t>Locus L</a:t>
            </a:r>
          </a:p>
          <a:p>
            <a:r>
              <a:rPr lang="es-ES" sz="2800" b="1" dirty="0" smtClean="0">
                <a:solidFill>
                  <a:srgbClr val="C00000"/>
                </a:solidFill>
                <a:effectLst>
                  <a:outerShdw blurRad="38100" dist="38100" dir="2700000" algn="tl">
                    <a:srgbClr val="000000">
                      <a:alpha val="43137"/>
                    </a:srgbClr>
                  </a:outerShdw>
                </a:effectLst>
              </a:rPr>
              <a:t>Alelo L: </a:t>
            </a:r>
            <a:r>
              <a:rPr lang="es-ES" sz="2800" dirty="0" smtClean="0">
                <a:solidFill>
                  <a:srgbClr val="C00000"/>
                </a:solidFill>
              </a:rPr>
              <a:t>pelo liso</a:t>
            </a:r>
          </a:p>
          <a:p>
            <a:r>
              <a:rPr lang="es-ES" sz="2800" b="1" dirty="0" smtClean="0">
                <a:solidFill>
                  <a:srgbClr val="C00000"/>
                </a:solidFill>
                <a:effectLst>
                  <a:outerShdw blurRad="38100" dist="38100" dir="2700000" algn="tl">
                    <a:srgbClr val="000000">
                      <a:alpha val="43137"/>
                    </a:srgbClr>
                  </a:outerShdw>
                </a:effectLst>
              </a:rPr>
              <a:t>Alelo l: </a:t>
            </a:r>
            <a:r>
              <a:rPr lang="es-ES" sz="2800" dirty="0" smtClean="0">
                <a:solidFill>
                  <a:srgbClr val="C00000"/>
                </a:solidFill>
              </a:rPr>
              <a:t>color rizo</a:t>
            </a:r>
            <a:endParaRPr lang="es-ES" sz="2800" dirty="0">
              <a:solidFill>
                <a:srgbClr val="C00000"/>
              </a:solidFill>
            </a:endParaRPr>
          </a:p>
        </p:txBody>
      </p:sp>
      <p:grpSp>
        <p:nvGrpSpPr>
          <p:cNvPr id="5" name="4 Grupo"/>
          <p:cNvGrpSpPr/>
          <p:nvPr/>
        </p:nvGrpSpPr>
        <p:grpSpPr>
          <a:xfrm>
            <a:off x="928662" y="857230"/>
            <a:ext cx="1470181" cy="2013537"/>
            <a:chOff x="500034" y="500040"/>
            <a:chExt cx="1470181" cy="2013537"/>
          </a:xfrm>
        </p:grpSpPr>
        <p:grpSp>
          <p:nvGrpSpPr>
            <p:cNvPr id="6" name="22 Grupo"/>
            <p:cNvGrpSpPr/>
            <p:nvPr/>
          </p:nvGrpSpPr>
          <p:grpSpPr>
            <a:xfrm>
              <a:off x="1571605" y="500040"/>
              <a:ext cx="398610" cy="1965040"/>
              <a:chOff x="2665612" y="574023"/>
              <a:chExt cx="398610" cy="1965040"/>
            </a:xfrm>
          </p:grpSpPr>
          <p:grpSp>
            <p:nvGrpSpPr>
              <p:cNvPr id="11" name="1 Grupo"/>
              <p:cNvGrpSpPr/>
              <p:nvPr/>
            </p:nvGrpSpPr>
            <p:grpSpPr>
              <a:xfrm rot="-540000">
                <a:off x="2722190" y="588597"/>
                <a:ext cx="342032" cy="1950466"/>
                <a:chOff x="2857488" y="1428734"/>
                <a:chExt cx="357190" cy="3429023"/>
              </a:xfrm>
            </p:grpSpPr>
            <p:grpSp>
              <p:nvGrpSpPr>
                <p:cNvPr id="17" name="4 Grupo"/>
                <p:cNvGrpSpPr/>
                <p:nvPr/>
              </p:nvGrpSpPr>
              <p:grpSpPr>
                <a:xfrm>
                  <a:off x="2857488" y="1428734"/>
                  <a:ext cx="357190" cy="3429023"/>
                  <a:chOff x="1071538" y="4286256"/>
                  <a:chExt cx="142876" cy="2143140"/>
                </a:xfrm>
                <a:solidFill>
                  <a:schemeClr val="accent3">
                    <a:lumMod val="50000"/>
                  </a:schemeClr>
                </a:solidFill>
              </p:grpSpPr>
              <p:sp>
                <p:nvSpPr>
                  <p:cNvPr id="19"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20"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18" name="Oval 6"/>
                <p:cNvSpPr>
                  <a:spLocks noChangeArrowheads="1"/>
                </p:cNvSpPr>
                <p:nvPr/>
              </p:nvSpPr>
              <p:spPr bwMode="auto">
                <a:xfrm flipH="1">
                  <a:off x="2857488" y="2786058"/>
                  <a:ext cx="285752" cy="357190"/>
                </a:xfrm>
                <a:prstGeom prst="ellipse">
                  <a:avLst/>
                </a:prstGeom>
                <a:solidFill>
                  <a:schemeClr val="accent3">
                    <a:lumMod val="50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nvGrpSpPr>
              <p:cNvPr id="12" name="11 Grupo"/>
              <p:cNvGrpSpPr/>
              <p:nvPr/>
            </p:nvGrpSpPr>
            <p:grpSpPr>
              <a:xfrm rot="1140000">
                <a:off x="2665612" y="574023"/>
                <a:ext cx="342032" cy="1950466"/>
                <a:chOff x="2857488" y="1428734"/>
                <a:chExt cx="357190" cy="3429023"/>
              </a:xfrm>
            </p:grpSpPr>
            <p:grpSp>
              <p:nvGrpSpPr>
                <p:cNvPr id="13" name="25 Grupo"/>
                <p:cNvGrpSpPr/>
                <p:nvPr/>
              </p:nvGrpSpPr>
              <p:grpSpPr>
                <a:xfrm>
                  <a:off x="2857488" y="1428734"/>
                  <a:ext cx="357190" cy="3429023"/>
                  <a:chOff x="1071538" y="4286256"/>
                  <a:chExt cx="142876" cy="2143140"/>
                </a:xfrm>
                <a:solidFill>
                  <a:schemeClr val="accent3">
                    <a:lumMod val="50000"/>
                  </a:schemeClr>
                </a:solidFill>
              </p:grpSpPr>
              <p:sp>
                <p:nvSpPr>
                  <p:cNvPr id="15"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6"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14" name="Oval 6"/>
                <p:cNvSpPr>
                  <a:spLocks noChangeArrowheads="1"/>
                </p:cNvSpPr>
                <p:nvPr/>
              </p:nvSpPr>
              <p:spPr bwMode="auto">
                <a:xfrm flipH="1">
                  <a:off x="2857488" y="2786058"/>
                  <a:ext cx="285752" cy="357190"/>
                </a:xfrm>
                <a:prstGeom prst="ellipse">
                  <a:avLst/>
                </a:prstGeom>
                <a:solidFill>
                  <a:schemeClr val="accent3">
                    <a:lumMod val="50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sp>
          <p:nvSpPr>
            <p:cNvPr id="7" name="6 CuadroTexto"/>
            <p:cNvSpPr txBox="1"/>
            <p:nvPr/>
          </p:nvSpPr>
          <p:spPr>
            <a:xfrm>
              <a:off x="642910" y="1428736"/>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G</a:t>
              </a:r>
              <a:endParaRPr lang="es-ES" sz="3200" b="1" dirty="0">
                <a:effectLst>
                  <a:outerShdw blurRad="38100" dist="38100" dir="2700000" algn="tl">
                    <a:srgbClr val="000000">
                      <a:alpha val="43137"/>
                    </a:srgbClr>
                  </a:outerShdw>
                </a:effectLst>
              </a:endParaRPr>
            </a:p>
          </p:txBody>
        </p:sp>
        <p:sp>
          <p:nvSpPr>
            <p:cNvPr id="8" name="7 CuadroTexto"/>
            <p:cNvSpPr txBox="1"/>
            <p:nvPr/>
          </p:nvSpPr>
          <p:spPr>
            <a:xfrm>
              <a:off x="500034" y="1928802"/>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L</a:t>
              </a:r>
              <a:endParaRPr lang="es-ES" sz="3200" b="1" dirty="0">
                <a:effectLst>
                  <a:outerShdw blurRad="38100" dist="38100" dir="2700000" algn="tl">
                    <a:srgbClr val="000000">
                      <a:alpha val="43137"/>
                    </a:srgbClr>
                  </a:outerShdw>
                </a:effectLst>
              </a:endParaRPr>
            </a:p>
          </p:txBody>
        </p:sp>
        <p:cxnSp>
          <p:nvCxnSpPr>
            <p:cNvPr id="9" name="8 Conector recto"/>
            <p:cNvCxnSpPr/>
            <p:nvPr/>
          </p:nvCxnSpPr>
          <p:spPr>
            <a:xfrm flipV="1">
              <a:off x="1214414" y="1500174"/>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flipV="1">
              <a:off x="1071538" y="2143116"/>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 name="20 Grupo"/>
          <p:cNvGrpSpPr/>
          <p:nvPr/>
        </p:nvGrpSpPr>
        <p:grpSpPr>
          <a:xfrm>
            <a:off x="2643175" y="857230"/>
            <a:ext cx="1285851" cy="1965040"/>
            <a:chOff x="2500299" y="500040"/>
            <a:chExt cx="1285851" cy="1965040"/>
          </a:xfrm>
        </p:grpSpPr>
        <p:grpSp>
          <p:nvGrpSpPr>
            <p:cNvPr id="22" name="165 Grupo"/>
            <p:cNvGrpSpPr/>
            <p:nvPr/>
          </p:nvGrpSpPr>
          <p:grpSpPr>
            <a:xfrm>
              <a:off x="2500299" y="500040"/>
              <a:ext cx="1285851" cy="1965040"/>
              <a:chOff x="2500299" y="500040"/>
              <a:chExt cx="1285851" cy="1965040"/>
            </a:xfrm>
          </p:grpSpPr>
          <p:grpSp>
            <p:nvGrpSpPr>
              <p:cNvPr id="25" name="21 Grupo"/>
              <p:cNvGrpSpPr/>
              <p:nvPr/>
            </p:nvGrpSpPr>
            <p:grpSpPr>
              <a:xfrm>
                <a:off x="2500299" y="500040"/>
                <a:ext cx="398610" cy="1965040"/>
                <a:chOff x="2665612" y="574023"/>
                <a:chExt cx="398610" cy="1965040"/>
              </a:xfrm>
              <a:solidFill>
                <a:schemeClr val="accent6">
                  <a:lumMod val="75000"/>
                </a:schemeClr>
              </a:solidFill>
            </p:grpSpPr>
            <p:grpSp>
              <p:nvGrpSpPr>
                <p:cNvPr id="28" name="1 Grupo"/>
                <p:cNvGrpSpPr/>
                <p:nvPr/>
              </p:nvGrpSpPr>
              <p:grpSpPr>
                <a:xfrm rot="-540000">
                  <a:off x="2722190" y="588597"/>
                  <a:ext cx="342032" cy="1950466"/>
                  <a:chOff x="2857488" y="1428734"/>
                  <a:chExt cx="357190" cy="3429023"/>
                </a:xfrm>
                <a:grpFill/>
              </p:grpSpPr>
              <p:grpSp>
                <p:nvGrpSpPr>
                  <p:cNvPr id="34" name="4 Grupo"/>
                  <p:cNvGrpSpPr/>
                  <p:nvPr/>
                </p:nvGrpSpPr>
                <p:grpSpPr>
                  <a:xfrm>
                    <a:off x="2857488" y="1428734"/>
                    <a:ext cx="357190" cy="3429023"/>
                    <a:chOff x="1071538" y="4286256"/>
                    <a:chExt cx="142876" cy="2143140"/>
                  </a:xfrm>
                  <a:grpFill/>
                </p:grpSpPr>
                <p:sp>
                  <p:nvSpPr>
                    <p:cNvPr id="36"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37"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35" name="Oval 6"/>
                  <p:cNvSpPr>
                    <a:spLocks noChangeArrowheads="1"/>
                  </p:cNvSpPr>
                  <p:nvPr/>
                </p:nvSpPr>
                <p:spPr bwMode="auto">
                  <a:xfrm flipH="1">
                    <a:off x="2857488" y="2786058"/>
                    <a:ext cx="285752" cy="35719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nvGrpSpPr>
                <p:cNvPr id="29" name="11 Grupo"/>
                <p:cNvGrpSpPr/>
                <p:nvPr/>
              </p:nvGrpSpPr>
              <p:grpSpPr>
                <a:xfrm rot="1140000">
                  <a:off x="2665612" y="574023"/>
                  <a:ext cx="342032" cy="1950466"/>
                  <a:chOff x="2857488" y="1428734"/>
                  <a:chExt cx="357190" cy="3429023"/>
                </a:xfrm>
                <a:grpFill/>
              </p:grpSpPr>
              <p:grpSp>
                <p:nvGrpSpPr>
                  <p:cNvPr id="30" name="4 Grupo"/>
                  <p:cNvGrpSpPr/>
                  <p:nvPr/>
                </p:nvGrpSpPr>
                <p:grpSpPr>
                  <a:xfrm>
                    <a:off x="2857488" y="1428734"/>
                    <a:ext cx="357190" cy="3429023"/>
                    <a:chOff x="1071538" y="4286256"/>
                    <a:chExt cx="142876" cy="2143140"/>
                  </a:xfrm>
                  <a:grpFill/>
                </p:grpSpPr>
                <p:sp>
                  <p:nvSpPr>
                    <p:cNvPr id="32"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33"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31" name="Oval 6"/>
                  <p:cNvSpPr>
                    <a:spLocks noChangeArrowheads="1"/>
                  </p:cNvSpPr>
                  <p:nvPr/>
                </p:nvSpPr>
                <p:spPr bwMode="auto">
                  <a:xfrm flipH="1">
                    <a:off x="2857488" y="2786058"/>
                    <a:ext cx="285752" cy="35719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sp>
            <p:nvSpPr>
              <p:cNvPr id="26" name="25 CuadroTexto"/>
              <p:cNvSpPr txBox="1"/>
              <p:nvPr/>
            </p:nvSpPr>
            <p:spPr>
              <a:xfrm>
                <a:off x="3143240" y="1285860"/>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G</a:t>
                </a:r>
                <a:endParaRPr lang="es-ES" sz="3200" b="1" dirty="0">
                  <a:effectLst>
                    <a:outerShdw blurRad="38100" dist="38100" dir="2700000" algn="tl">
                      <a:srgbClr val="000000">
                        <a:alpha val="43137"/>
                      </a:srgbClr>
                    </a:outerShdw>
                  </a:effectLst>
                </a:endParaRPr>
              </a:p>
            </p:txBody>
          </p:sp>
          <p:sp>
            <p:nvSpPr>
              <p:cNvPr id="27" name="26 CuadroTexto"/>
              <p:cNvSpPr txBox="1"/>
              <p:nvPr/>
            </p:nvSpPr>
            <p:spPr>
              <a:xfrm>
                <a:off x="3214678" y="1714488"/>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L</a:t>
                </a:r>
                <a:endParaRPr lang="es-ES" sz="3200" b="1" dirty="0">
                  <a:effectLst>
                    <a:outerShdw blurRad="38100" dist="38100" dir="2700000" algn="tl">
                      <a:srgbClr val="000000">
                        <a:alpha val="43137"/>
                      </a:srgbClr>
                    </a:outerShdw>
                  </a:effectLst>
                </a:endParaRPr>
              </a:p>
            </p:txBody>
          </p:sp>
        </p:grpSp>
        <p:cxnSp>
          <p:nvCxnSpPr>
            <p:cNvPr id="23" name="22 Conector recto"/>
            <p:cNvCxnSpPr/>
            <p:nvPr/>
          </p:nvCxnSpPr>
          <p:spPr>
            <a:xfrm flipV="1">
              <a:off x="2786050" y="1500174"/>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23 Conector recto"/>
            <p:cNvCxnSpPr/>
            <p:nvPr/>
          </p:nvCxnSpPr>
          <p:spPr>
            <a:xfrm flipV="1">
              <a:off x="2857488" y="2214554"/>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8" name="37 CuadroTexto"/>
          <p:cNvSpPr txBox="1"/>
          <p:nvPr/>
        </p:nvSpPr>
        <p:spPr>
          <a:xfrm>
            <a:off x="4214810" y="1571612"/>
            <a:ext cx="642942" cy="830997"/>
          </a:xfrm>
          <a:prstGeom prst="rect">
            <a:avLst/>
          </a:prstGeom>
          <a:noFill/>
        </p:spPr>
        <p:txBody>
          <a:bodyPr wrap="square" rtlCol="0">
            <a:spAutoFit/>
          </a:bodyPr>
          <a:lstStyle/>
          <a:p>
            <a:pPr algn="ctr"/>
            <a:r>
              <a:rPr lang="es-ES" sz="4800" b="1" dirty="0" smtClean="0">
                <a:effectLst>
                  <a:outerShdw blurRad="38100" dist="38100" dir="2700000" algn="tl">
                    <a:srgbClr val="000000">
                      <a:alpha val="43137"/>
                    </a:srgbClr>
                  </a:outerShdw>
                </a:effectLst>
              </a:rPr>
              <a:t>X</a:t>
            </a:r>
            <a:endParaRPr lang="es-ES" sz="4800" b="1" dirty="0">
              <a:effectLst>
                <a:outerShdw blurRad="38100" dist="38100" dir="2700000" algn="tl">
                  <a:srgbClr val="000000">
                    <a:alpha val="43137"/>
                  </a:srgbClr>
                </a:outerShdw>
              </a:effectLst>
            </a:endParaRPr>
          </a:p>
        </p:txBody>
      </p:sp>
      <p:grpSp>
        <p:nvGrpSpPr>
          <p:cNvPr id="39" name="38 Grupo"/>
          <p:cNvGrpSpPr/>
          <p:nvPr/>
        </p:nvGrpSpPr>
        <p:grpSpPr>
          <a:xfrm>
            <a:off x="5357818" y="928668"/>
            <a:ext cx="1327305" cy="2013537"/>
            <a:chOff x="642910" y="500040"/>
            <a:chExt cx="1327305" cy="2013537"/>
          </a:xfrm>
        </p:grpSpPr>
        <p:grpSp>
          <p:nvGrpSpPr>
            <p:cNvPr id="40" name="22 Grupo"/>
            <p:cNvGrpSpPr/>
            <p:nvPr/>
          </p:nvGrpSpPr>
          <p:grpSpPr>
            <a:xfrm>
              <a:off x="1571605" y="500040"/>
              <a:ext cx="398610" cy="1965040"/>
              <a:chOff x="2665612" y="574023"/>
              <a:chExt cx="398610" cy="1965040"/>
            </a:xfrm>
          </p:grpSpPr>
          <p:grpSp>
            <p:nvGrpSpPr>
              <p:cNvPr id="45" name="1 Grupo"/>
              <p:cNvGrpSpPr/>
              <p:nvPr/>
            </p:nvGrpSpPr>
            <p:grpSpPr>
              <a:xfrm rot="-540000">
                <a:off x="2722190" y="588597"/>
                <a:ext cx="342032" cy="1950466"/>
                <a:chOff x="2857488" y="1428734"/>
                <a:chExt cx="357190" cy="3429023"/>
              </a:xfrm>
            </p:grpSpPr>
            <p:grpSp>
              <p:nvGrpSpPr>
                <p:cNvPr id="51" name="4 Grupo"/>
                <p:cNvGrpSpPr/>
                <p:nvPr/>
              </p:nvGrpSpPr>
              <p:grpSpPr>
                <a:xfrm>
                  <a:off x="2857488" y="1428734"/>
                  <a:ext cx="357190" cy="3429023"/>
                  <a:chOff x="1071538" y="4286256"/>
                  <a:chExt cx="142876" cy="2143140"/>
                </a:xfrm>
                <a:solidFill>
                  <a:schemeClr val="accent3">
                    <a:lumMod val="50000"/>
                  </a:schemeClr>
                </a:solidFill>
              </p:grpSpPr>
              <p:sp>
                <p:nvSpPr>
                  <p:cNvPr id="53"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54"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52" name="Oval 6"/>
                <p:cNvSpPr>
                  <a:spLocks noChangeArrowheads="1"/>
                </p:cNvSpPr>
                <p:nvPr/>
              </p:nvSpPr>
              <p:spPr bwMode="auto">
                <a:xfrm flipH="1">
                  <a:off x="2857488" y="2786058"/>
                  <a:ext cx="285752" cy="357190"/>
                </a:xfrm>
                <a:prstGeom prst="ellipse">
                  <a:avLst/>
                </a:prstGeom>
                <a:solidFill>
                  <a:schemeClr val="accent3">
                    <a:lumMod val="50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nvGrpSpPr>
              <p:cNvPr id="46" name="45 Grupo"/>
              <p:cNvGrpSpPr/>
              <p:nvPr/>
            </p:nvGrpSpPr>
            <p:grpSpPr>
              <a:xfrm rot="1140000">
                <a:off x="2665612" y="574023"/>
                <a:ext cx="342032" cy="1950466"/>
                <a:chOff x="2857488" y="1428734"/>
                <a:chExt cx="357190" cy="3429023"/>
              </a:xfrm>
            </p:grpSpPr>
            <p:grpSp>
              <p:nvGrpSpPr>
                <p:cNvPr id="47" name="25 Grupo"/>
                <p:cNvGrpSpPr/>
                <p:nvPr/>
              </p:nvGrpSpPr>
              <p:grpSpPr>
                <a:xfrm>
                  <a:off x="2857488" y="1428734"/>
                  <a:ext cx="357190" cy="3429023"/>
                  <a:chOff x="1071538" y="4286256"/>
                  <a:chExt cx="142876" cy="2143140"/>
                </a:xfrm>
                <a:solidFill>
                  <a:schemeClr val="accent3">
                    <a:lumMod val="50000"/>
                  </a:schemeClr>
                </a:solidFill>
              </p:grpSpPr>
              <p:sp>
                <p:nvSpPr>
                  <p:cNvPr id="49"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50"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48" name="Oval 6"/>
                <p:cNvSpPr>
                  <a:spLocks noChangeArrowheads="1"/>
                </p:cNvSpPr>
                <p:nvPr/>
              </p:nvSpPr>
              <p:spPr bwMode="auto">
                <a:xfrm flipH="1">
                  <a:off x="2857488" y="2786058"/>
                  <a:ext cx="285752" cy="357190"/>
                </a:xfrm>
                <a:prstGeom prst="ellipse">
                  <a:avLst/>
                </a:prstGeom>
                <a:solidFill>
                  <a:schemeClr val="accent3">
                    <a:lumMod val="50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sp>
          <p:nvSpPr>
            <p:cNvPr id="41" name="40 CuadroTexto"/>
            <p:cNvSpPr txBox="1"/>
            <p:nvPr/>
          </p:nvSpPr>
          <p:spPr>
            <a:xfrm>
              <a:off x="714348" y="1142984"/>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g</a:t>
              </a:r>
              <a:endParaRPr lang="es-ES" sz="3200" b="1" dirty="0">
                <a:effectLst>
                  <a:outerShdw blurRad="38100" dist="38100" dir="2700000" algn="tl">
                    <a:srgbClr val="000000">
                      <a:alpha val="43137"/>
                    </a:srgbClr>
                  </a:outerShdw>
                </a:effectLst>
              </a:endParaRPr>
            </a:p>
          </p:txBody>
        </p:sp>
        <p:sp>
          <p:nvSpPr>
            <p:cNvPr id="42" name="41 CuadroTexto"/>
            <p:cNvSpPr txBox="1"/>
            <p:nvPr/>
          </p:nvSpPr>
          <p:spPr>
            <a:xfrm>
              <a:off x="642910" y="1928802"/>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l</a:t>
              </a:r>
              <a:endParaRPr lang="es-ES" sz="3200" b="1" dirty="0">
                <a:effectLst>
                  <a:outerShdw blurRad="38100" dist="38100" dir="2700000" algn="tl">
                    <a:srgbClr val="000000">
                      <a:alpha val="43137"/>
                    </a:srgbClr>
                  </a:outerShdw>
                </a:effectLst>
              </a:endParaRPr>
            </a:p>
          </p:txBody>
        </p:sp>
        <p:cxnSp>
          <p:nvCxnSpPr>
            <p:cNvPr id="43" name="42 Conector recto"/>
            <p:cNvCxnSpPr/>
            <p:nvPr/>
          </p:nvCxnSpPr>
          <p:spPr>
            <a:xfrm flipV="1">
              <a:off x="1214414" y="1428736"/>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43 Conector recto"/>
            <p:cNvCxnSpPr/>
            <p:nvPr/>
          </p:nvCxnSpPr>
          <p:spPr>
            <a:xfrm flipV="1">
              <a:off x="1071538" y="2071678"/>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2" name="71 Grupo"/>
          <p:cNvGrpSpPr/>
          <p:nvPr/>
        </p:nvGrpSpPr>
        <p:grpSpPr>
          <a:xfrm>
            <a:off x="7000893" y="1000106"/>
            <a:ext cx="1285851" cy="1965040"/>
            <a:chOff x="2500299" y="500040"/>
            <a:chExt cx="1285851" cy="1965040"/>
          </a:xfrm>
        </p:grpSpPr>
        <p:grpSp>
          <p:nvGrpSpPr>
            <p:cNvPr id="73" name="165 Grupo"/>
            <p:cNvGrpSpPr/>
            <p:nvPr/>
          </p:nvGrpSpPr>
          <p:grpSpPr>
            <a:xfrm>
              <a:off x="2500299" y="500040"/>
              <a:ext cx="1285851" cy="1965040"/>
              <a:chOff x="2500299" y="500040"/>
              <a:chExt cx="1285851" cy="1965040"/>
            </a:xfrm>
          </p:grpSpPr>
          <p:grpSp>
            <p:nvGrpSpPr>
              <p:cNvPr id="76" name="21 Grupo"/>
              <p:cNvGrpSpPr/>
              <p:nvPr/>
            </p:nvGrpSpPr>
            <p:grpSpPr>
              <a:xfrm>
                <a:off x="2500299" y="500040"/>
                <a:ext cx="398610" cy="1965040"/>
                <a:chOff x="2665612" y="574023"/>
                <a:chExt cx="398610" cy="1965040"/>
              </a:xfrm>
              <a:solidFill>
                <a:schemeClr val="accent6">
                  <a:lumMod val="75000"/>
                </a:schemeClr>
              </a:solidFill>
            </p:grpSpPr>
            <p:grpSp>
              <p:nvGrpSpPr>
                <p:cNvPr id="79" name="1 Grupo"/>
                <p:cNvGrpSpPr/>
                <p:nvPr/>
              </p:nvGrpSpPr>
              <p:grpSpPr>
                <a:xfrm rot="-540000">
                  <a:off x="2722190" y="588597"/>
                  <a:ext cx="342032" cy="1950466"/>
                  <a:chOff x="2857488" y="1428734"/>
                  <a:chExt cx="357190" cy="3429023"/>
                </a:xfrm>
                <a:grpFill/>
              </p:grpSpPr>
              <p:grpSp>
                <p:nvGrpSpPr>
                  <p:cNvPr id="85" name="4 Grupo"/>
                  <p:cNvGrpSpPr/>
                  <p:nvPr/>
                </p:nvGrpSpPr>
                <p:grpSpPr>
                  <a:xfrm>
                    <a:off x="2857488" y="1428734"/>
                    <a:ext cx="357190" cy="3429023"/>
                    <a:chOff x="1071538" y="4286256"/>
                    <a:chExt cx="142876" cy="2143140"/>
                  </a:xfrm>
                  <a:grpFill/>
                </p:grpSpPr>
                <p:sp>
                  <p:nvSpPr>
                    <p:cNvPr id="87"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88"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86" name="Oval 6"/>
                  <p:cNvSpPr>
                    <a:spLocks noChangeArrowheads="1"/>
                  </p:cNvSpPr>
                  <p:nvPr/>
                </p:nvSpPr>
                <p:spPr bwMode="auto">
                  <a:xfrm flipH="1">
                    <a:off x="2857488" y="2786058"/>
                    <a:ext cx="285752" cy="35719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nvGrpSpPr>
                <p:cNvPr id="80" name="11 Grupo"/>
                <p:cNvGrpSpPr/>
                <p:nvPr/>
              </p:nvGrpSpPr>
              <p:grpSpPr>
                <a:xfrm rot="1140000">
                  <a:off x="2665612" y="574023"/>
                  <a:ext cx="342032" cy="1950466"/>
                  <a:chOff x="2857488" y="1428734"/>
                  <a:chExt cx="357190" cy="3429023"/>
                </a:xfrm>
                <a:grpFill/>
              </p:grpSpPr>
              <p:grpSp>
                <p:nvGrpSpPr>
                  <p:cNvPr id="81" name="4 Grupo"/>
                  <p:cNvGrpSpPr/>
                  <p:nvPr/>
                </p:nvGrpSpPr>
                <p:grpSpPr>
                  <a:xfrm>
                    <a:off x="2857488" y="1428734"/>
                    <a:ext cx="357190" cy="3429023"/>
                    <a:chOff x="1071538" y="4286256"/>
                    <a:chExt cx="142876" cy="2143140"/>
                  </a:xfrm>
                  <a:grpFill/>
                </p:grpSpPr>
                <p:sp>
                  <p:nvSpPr>
                    <p:cNvPr id="83"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84"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82" name="Oval 6"/>
                  <p:cNvSpPr>
                    <a:spLocks noChangeArrowheads="1"/>
                  </p:cNvSpPr>
                  <p:nvPr/>
                </p:nvSpPr>
                <p:spPr bwMode="auto">
                  <a:xfrm flipH="1">
                    <a:off x="2857488" y="2786058"/>
                    <a:ext cx="285752" cy="35719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sp>
            <p:nvSpPr>
              <p:cNvPr id="77" name="76 CuadroTexto"/>
              <p:cNvSpPr txBox="1"/>
              <p:nvPr/>
            </p:nvSpPr>
            <p:spPr>
              <a:xfrm>
                <a:off x="3143240" y="1285860"/>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g</a:t>
                </a:r>
                <a:endParaRPr lang="es-ES" sz="3200" b="1" dirty="0">
                  <a:effectLst>
                    <a:outerShdw blurRad="38100" dist="38100" dir="2700000" algn="tl">
                      <a:srgbClr val="000000">
                        <a:alpha val="43137"/>
                      </a:srgbClr>
                    </a:outerShdw>
                  </a:effectLst>
                </a:endParaRPr>
              </a:p>
            </p:txBody>
          </p:sp>
          <p:sp>
            <p:nvSpPr>
              <p:cNvPr id="78" name="77 CuadroTexto"/>
              <p:cNvSpPr txBox="1"/>
              <p:nvPr/>
            </p:nvSpPr>
            <p:spPr>
              <a:xfrm>
                <a:off x="3214678" y="1714488"/>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l</a:t>
                </a:r>
                <a:endParaRPr lang="es-ES" sz="3200" b="1" dirty="0">
                  <a:effectLst>
                    <a:outerShdw blurRad="38100" dist="38100" dir="2700000" algn="tl">
                      <a:srgbClr val="000000">
                        <a:alpha val="43137"/>
                      </a:srgbClr>
                    </a:outerShdw>
                  </a:effectLst>
                </a:endParaRPr>
              </a:p>
            </p:txBody>
          </p:sp>
        </p:grpSp>
        <p:cxnSp>
          <p:nvCxnSpPr>
            <p:cNvPr id="74" name="73 Conector recto"/>
            <p:cNvCxnSpPr/>
            <p:nvPr/>
          </p:nvCxnSpPr>
          <p:spPr>
            <a:xfrm flipV="1">
              <a:off x="2786050" y="1500174"/>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74 Conector recto"/>
            <p:cNvCxnSpPr/>
            <p:nvPr/>
          </p:nvCxnSpPr>
          <p:spPr>
            <a:xfrm flipV="1">
              <a:off x="2857488" y="2143116"/>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9" name="88 CuadroTexto"/>
          <p:cNvSpPr txBox="1"/>
          <p:nvPr/>
        </p:nvSpPr>
        <p:spPr>
          <a:xfrm>
            <a:off x="1357290" y="3500438"/>
            <a:ext cx="1214446" cy="584775"/>
          </a:xfrm>
          <a:prstGeom prst="rect">
            <a:avLst/>
          </a:prstGeom>
          <a:noFill/>
        </p:spPr>
        <p:txBody>
          <a:bodyPr wrap="square" rtlCol="0">
            <a:spAutoFit/>
          </a:bodyPr>
          <a:lstStyle/>
          <a:p>
            <a:pPr algn="ctr"/>
            <a:r>
              <a:rPr lang="es-ES" sz="3200" b="1" dirty="0" smtClean="0">
                <a:solidFill>
                  <a:srgbClr val="C00000"/>
                </a:solidFill>
                <a:effectLst>
                  <a:outerShdw blurRad="38100" dist="38100" dir="2700000" algn="tl">
                    <a:srgbClr val="000000">
                      <a:alpha val="43137"/>
                    </a:srgbClr>
                  </a:outerShdw>
                </a:effectLst>
              </a:rPr>
              <a:t>F1</a:t>
            </a:r>
            <a:endParaRPr lang="es-ES" sz="3200" b="1" dirty="0">
              <a:solidFill>
                <a:srgbClr val="C00000"/>
              </a:solidFill>
              <a:effectLst>
                <a:outerShdw blurRad="38100" dist="38100" dir="2700000" algn="tl">
                  <a:srgbClr val="000000">
                    <a:alpha val="43137"/>
                  </a:srgbClr>
                </a:outerShdw>
              </a:effectLst>
            </a:endParaRPr>
          </a:p>
        </p:txBody>
      </p:sp>
      <p:grpSp>
        <p:nvGrpSpPr>
          <p:cNvPr id="90" name="89 Grupo"/>
          <p:cNvGrpSpPr/>
          <p:nvPr/>
        </p:nvGrpSpPr>
        <p:grpSpPr>
          <a:xfrm>
            <a:off x="2857488" y="2714618"/>
            <a:ext cx="1470181" cy="2013537"/>
            <a:chOff x="500034" y="500040"/>
            <a:chExt cx="1470181" cy="2013537"/>
          </a:xfrm>
        </p:grpSpPr>
        <p:grpSp>
          <p:nvGrpSpPr>
            <p:cNvPr id="91" name="22 Grupo"/>
            <p:cNvGrpSpPr/>
            <p:nvPr/>
          </p:nvGrpSpPr>
          <p:grpSpPr>
            <a:xfrm>
              <a:off x="1571605" y="500040"/>
              <a:ext cx="398610" cy="1965040"/>
              <a:chOff x="2665612" y="574023"/>
              <a:chExt cx="398610" cy="1965040"/>
            </a:xfrm>
          </p:grpSpPr>
          <p:grpSp>
            <p:nvGrpSpPr>
              <p:cNvPr id="96" name="1 Grupo"/>
              <p:cNvGrpSpPr/>
              <p:nvPr/>
            </p:nvGrpSpPr>
            <p:grpSpPr>
              <a:xfrm rot="-540000">
                <a:off x="2722190" y="588597"/>
                <a:ext cx="342032" cy="1950466"/>
                <a:chOff x="2857488" y="1428734"/>
                <a:chExt cx="357190" cy="3429023"/>
              </a:xfrm>
            </p:grpSpPr>
            <p:grpSp>
              <p:nvGrpSpPr>
                <p:cNvPr id="102" name="4 Grupo"/>
                <p:cNvGrpSpPr/>
                <p:nvPr/>
              </p:nvGrpSpPr>
              <p:grpSpPr>
                <a:xfrm>
                  <a:off x="2857488" y="1428734"/>
                  <a:ext cx="357190" cy="3429023"/>
                  <a:chOff x="1071538" y="4286256"/>
                  <a:chExt cx="142876" cy="2143140"/>
                </a:xfrm>
                <a:solidFill>
                  <a:schemeClr val="accent3">
                    <a:lumMod val="50000"/>
                  </a:schemeClr>
                </a:solidFill>
              </p:grpSpPr>
              <p:sp>
                <p:nvSpPr>
                  <p:cNvPr id="104"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05"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103" name="Oval 6"/>
                <p:cNvSpPr>
                  <a:spLocks noChangeArrowheads="1"/>
                </p:cNvSpPr>
                <p:nvPr/>
              </p:nvSpPr>
              <p:spPr bwMode="auto">
                <a:xfrm flipH="1">
                  <a:off x="2857488" y="2786058"/>
                  <a:ext cx="285752" cy="357190"/>
                </a:xfrm>
                <a:prstGeom prst="ellipse">
                  <a:avLst/>
                </a:prstGeom>
                <a:solidFill>
                  <a:schemeClr val="accent3">
                    <a:lumMod val="50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nvGrpSpPr>
              <p:cNvPr id="97" name="96 Grupo"/>
              <p:cNvGrpSpPr/>
              <p:nvPr/>
            </p:nvGrpSpPr>
            <p:grpSpPr>
              <a:xfrm rot="1140000">
                <a:off x="2665612" y="574023"/>
                <a:ext cx="342032" cy="1950466"/>
                <a:chOff x="2857488" y="1428734"/>
                <a:chExt cx="357190" cy="3429023"/>
              </a:xfrm>
            </p:grpSpPr>
            <p:grpSp>
              <p:nvGrpSpPr>
                <p:cNvPr id="98" name="25 Grupo"/>
                <p:cNvGrpSpPr/>
                <p:nvPr/>
              </p:nvGrpSpPr>
              <p:grpSpPr>
                <a:xfrm>
                  <a:off x="2857488" y="1428734"/>
                  <a:ext cx="357190" cy="3429023"/>
                  <a:chOff x="1071538" y="4286256"/>
                  <a:chExt cx="142876" cy="2143140"/>
                </a:xfrm>
                <a:solidFill>
                  <a:schemeClr val="accent3">
                    <a:lumMod val="50000"/>
                  </a:schemeClr>
                </a:solidFill>
              </p:grpSpPr>
              <p:sp>
                <p:nvSpPr>
                  <p:cNvPr id="100"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01"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99" name="Oval 6"/>
                <p:cNvSpPr>
                  <a:spLocks noChangeArrowheads="1"/>
                </p:cNvSpPr>
                <p:nvPr/>
              </p:nvSpPr>
              <p:spPr bwMode="auto">
                <a:xfrm flipH="1">
                  <a:off x="2857488" y="2786058"/>
                  <a:ext cx="285752" cy="357190"/>
                </a:xfrm>
                <a:prstGeom prst="ellipse">
                  <a:avLst/>
                </a:prstGeom>
                <a:solidFill>
                  <a:schemeClr val="accent3">
                    <a:lumMod val="50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sp>
          <p:nvSpPr>
            <p:cNvPr id="92" name="91 CuadroTexto"/>
            <p:cNvSpPr txBox="1"/>
            <p:nvPr/>
          </p:nvSpPr>
          <p:spPr>
            <a:xfrm>
              <a:off x="642910" y="1428736"/>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G</a:t>
              </a:r>
              <a:endParaRPr lang="es-ES" sz="3200" b="1" dirty="0">
                <a:effectLst>
                  <a:outerShdw blurRad="38100" dist="38100" dir="2700000" algn="tl">
                    <a:srgbClr val="000000">
                      <a:alpha val="43137"/>
                    </a:srgbClr>
                  </a:outerShdw>
                </a:effectLst>
              </a:endParaRPr>
            </a:p>
          </p:txBody>
        </p:sp>
        <p:sp>
          <p:nvSpPr>
            <p:cNvPr id="93" name="92 CuadroTexto"/>
            <p:cNvSpPr txBox="1"/>
            <p:nvPr/>
          </p:nvSpPr>
          <p:spPr>
            <a:xfrm>
              <a:off x="500034" y="1928802"/>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L</a:t>
              </a:r>
              <a:endParaRPr lang="es-ES" sz="3200" b="1" dirty="0">
                <a:effectLst>
                  <a:outerShdw blurRad="38100" dist="38100" dir="2700000" algn="tl">
                    <a:srgbClr val="000000">
                      <a:alpha val="43137"/>
                    </a:srgbClr>
                  </a:outerShdw>
                </a:effectLst>
              </a:endParaRPr>
            </a:p>
          </p:txBody>
        </p:sp>
        <p:cxnSp>
          <p:nvCxnSpPr>
            <p:cNvPr id="94" name="93 Conector recto"/>
            <p:cNvCxnSpPr/>
            <p:nvPr/>
          </p:nvCxnSpPr>
          <p:spPr>
            <a:xfrm flipV="1">
              <a:off x="1285852" y="1500174"/>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94 Conector recto"/>
            <p:cNvCxnSpPr/>
            <p:nvPr/>
          </p:nvCxnSpPr>
          <p:spPr>
            <a:xfrm flipV="1">
              <a:off x="1142976" y="2071678"/>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6" name="105 Grupo"/>
          <p:cNvGrpSpPr/>
          <p:nvPr/>
        </p:nvGrpSpPr>
        <p:grpSpPr>
          <a:xfrm>
            <a:off x="4429125" y="2786056"/>
            <a:ext cx="1428727" cy="1965040"/>
            <a:chOff x="2500299" y="500040"/>
            <a:chExt cx="1428727" cy="1965040"/>
          </a:xfrm>
        </p:grpSpPr>
        <p:grpSp>
          <p:nvGrpSpPr>
            <p:cNvPr id="107" name="165 Grupo"/>
            <p:cNvGrpSpPr/>
            <p:nvPr/>
          </p:nvGrpSpPr>
          <p:grpSpPr>
            <a:xfrm>
              <a:off x="2500299" y="500040"/>
              <a:ext cx="1428727" cy="1965040"/>
              <a:chOff x="2500299" y="500040"/>
              <a:chExt cx="1428727" cy="1965040"/>
            </a:xfrm>
          </p:grpSpPr>
          <p:grpSp>
            <p:nvGrpSpPr>
              <p:cNvPr id="110" name="21 Grupo"/>
              <p:cNvGrpSpPr/>
              <p:nvPr/>
            </p:nvGrpSpPr>
            <p:grpSpPr>
              <a:xfrm>
                <a:off x="2500299" y="500040"/>
                <a:ext cx="398610" cy="1965040"/>
                <a:chOff x="2665612" y="574023"/>
                <a:chExt cx="398610" cy="1965040"/>
              </a:xfrm>
              <a:solidFill>
                <a:schemeClr val="accent6">
                  <a:lumMod val="75000"/>
                </a:schemeClr>
              </a:solidFill>
            </p:grpSpPr>
            <p:grpSp>
              <p:nvGrpSpPr>
                <p:cNvPr id="113" name="1 Grupo"/>
                <p:cNvGrpSpPr/>
                <p:nvPr/>
              </p:nvGrpSpPr>
              <p:grpSpPr>
                <a:xfrm rot="-540000">
                  <a:off x="2722190" y="588597"/>
                  <a:ext cx="342032" cy="1950466"/>
                  <a:chOff x="2857488" y="1428734"/>
                  <a:chExt cx="357190" cy="3429023"/>
                </a:xfrm>
                <a:grpFill/>
              </p:grpSpPr>
              <p:grpSp>
                <p:nvGrpSpPr>
                  <p:cNvPr id="119" name="4 Grupo"/>
                  <p:cNvGrpSpPr/>
                  <p:nvPr/>
                </p:nvGrpSpPr>
                <p:grpSpPr>
                  <a:xfrm>
                    <a:off x="2857488" y="1428734"/>
                    <a:ext cx="357190" cy="3429023"/>
                    <a:chOff x="1071538" y="4286256"/>
                    <a:chExt cx="142876" cy="2143140"/>
                  </a:xfrm>
                  <a:grpFill/>
                </p:grpSpPr>
                <p:sp>
                  <p:nvSpPr>
                    <p:cNvPr id="121"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22"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120" name="Oval 6"/>
                  <p:cNvSpPr>
                    <a:spLocks noChangeArrowheads="1"/>
                  </p:cNvSpPr>
                  <p:nvPr/>
                </p:nvSpPr>
                <p:spPr bwMode="auto">
                  <a:xfrm flipH="1">
                    <a:off x="2857488" y="2786058"/>
                    <a:ext cx="285752" cy="35719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nvGrpSpPr>
                <p:cNvPr id="114" name="11 Grupo"/>
                <p:cNvGrpSpPr/>
                <p:nvPr/>
              </p:nvGrpSpPr>
              <p:grpSpPr>
                <a:xfrm rot="1140000">
                  <a:off x="2665612" y="574023"/>
                  <a:ext cx="342032" cy="1950466"/>
                  <a:chOff x="2857488" y="1428734"/>
                  <a:chExt cx="357190" cy="3429023"/>
                </a:xfrm>
                <a:grpFill/>
              </p:grpSpPr>
              <p:grpSp>
                <p:nvGrpSpPr>
                  <p:cNvPr id="115" name="4 Grupo"/>
                  <p:cNvGrpSpPr/>
                  <p:nvPr/>
                </p:nvGrpSpPr>
                <p:grpSpPr>
                  <a:xfrm>
                    <a:off x="2857488" y="1428734"/>
                    <a:ext cx="357190" cy="3429023"/>
                    <a:chOff x="1071538" y="4286256"/>
                    <a:chExt cx="142876" cy="2143140"/>
                  </a:xfrm>
                  <a:grpFill/>
                </p:grpSpPr>
                <p:sp>
                  <p:nvSpPr>
                    <p:cNvPr id="117"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18"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116" name="Oval 6"/>
                  <p:cNvSpPr>
                    <a:spLocks noChangeArrowheads="1"/>
                  </p:cNvSpPr>
                  <p:nvPr/>
                </p:nvSpPr>
                <p:spPr bwMode="auto">
                  <a:xfrm flipH="1">
                    <a:off x="2857488" y="2786058"/>
                    <a:ext cx="285752" cy="35719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sp>
            <p:nvSpPr>
              <p:cNvPr id="111" name="110 CuadroTexto"/>
              <p:cNvSpPr txBox="1"/>
              <p:nvPr/>
            </p:nvSpPr>
            <p:spPr>
              <a:xfrm>
                <a:off x="3143240" y="1285860"/>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g</a:t>
                </a:r>
                <a:endParaRPr lang="es-ES" sz="3200" b="1" dirty="0">
                  <a:effectLst>
                    <a:outerShdw blurRad="38100" dist="38100" dir="2700000" algn="tl">
                      <a:srgbClr val="000000">
                        <a:alpha val="43137"/>
                      </a:srgbClr>
                    </a:outerShdw>
                  </a:effectLst>
                </a:endParaRPr>
              </a:p>
            </p:txBody>
          </p:sp>
          <p:sp>
            <p:nvSpPr>
              <p:cNvPr id="112" name="111 CuadroTexto"/>
              <p:cNvSpPr txBox="1"/>
              <p:nvPr/>
            </p:nvSpPr>
            <p:spPr>
              <a:xfrm>
                <a:off x="3357554" y="1714488"/>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l</a:t>
                </a:r>
                <a:endParaRPr lang="es-ES" sz="3200" b="1" dirty="0">
                  <a:effectLst>
                    <a:outerShdw blurRad="38100" dist="38100" dir="2700000" algn="tl">
                      <a:srgbClr val="000000">
                        <a:alpha val="43137"/>
                      </a:srgbClr>
                    </a:outerShdw>
                  </a:effectLst>
                </a:endParaRPr>
              </a:p>
            </p:txBody>
          </p:sp>
        </p:grpSp>
        <p:cxnSp>
          <p:nvCxnSpPr>
            <p:cNvPr id="108" name="107 Conector recto"/>
            <p:cNvCxnSpPr/>
            <p:nvPr/>
          </p:nvCxnSpPr>
          <p:spPr>
            <a:xfrm flipV="1">
              <a:off x="2786050" y="1428736"/>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108 Conector recto"/>
            <p:cNvCxnSpPr/>
            <p:nvPr/>
          </p:nvCxnSpPr>
          <p:spPr>
            <a:xfrm flipV="1">
              <a:off x="2928926" y="2143116"/>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24" name="123 Rectángulo"/>
          <p:cNvSpPr/>
          <p:nvPr/>
        </p:nvSpPr>
        <p:spPr>
          <a:xfrm>
            <a:off x="2857488" y="571480"/>
            <a:ext cx="3476016" cy="461665"/>
          </a:xfrm>
          <a:prstGeom prst="rect">
            <a:avLst/>
          </a:prstGeom>
        </p:spPr>
        <p:txBody>
          <a:bodyPr wrap="none">
            <a:spAutoFit/>
          </a:bodyPr>
          <a:lstStyle/>
          <a:p>
            <a:r>
              <a:rPr lang="es-ES" sz="2400" b="1" spc="50" dirty="0" smtClean="0">
                <a:ln w="11430"/>
                <a:solidFill>
                  <a:srgbClr val="C00000"/>
                </a:solidFill>
                <a:effectLst>
                  <a:outerShdw blurRad="38100" dist="38100" dir="2700000" algn="tl">
                    <a:srgbClr val="000000">
                      <a:alpha val="43137"/>
                    </a:srgbClr>
                  </a:outerShdw>
                </a:effectLst>
                <a:cs typeface="Arial" charset="0"/>
              </a:rPr>
              <a:t>(genes en acoplamiento)</a:t>
            </a:r>
            <a:endParaRPr lang="es-E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Clases de Genética pregrado\punnett para dos caracteres.gif"/>
          <p:cNvPicPr>
            <a:picLocks noChangeAspect="1" noChangeArrowheads="1"/>
          </p:cNvPicPr>
          <p:nvPr/>
        </p:nvPicPr>
        <p:blipFill>
          <a:blip r:embed="rId3"/>
          <a:srcRect/>
          <a:stretch>
            <a:fillRect/>
          </a:stretch>
        </p:blipFill>
        <p:spPr bwMode="auto">
          <a:xfrm>
            <a:off x="1785918" y="95227"/>
            <a:ext cx="5572164" cy="6667546"/>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8" name="Picture 2" descr="C:\Users\user\Desktop\ligamiento y recombinacion\crosso~1.gif"/>
          <p:cNvPicPr>
            <a:picLocks noChangeAspect="1" noChangeArrowheads="1"/>
          </p:cNvPicPr>
          <p:nvPr/>
        </p:nvPicPr>
        <p:blipFill>
          <a:blip r:embed="rId3"/>
          <a:srcRect/>
          <a:stretch>
            <a:fillRect/>
          </a:stretch>
        </p:blipFill>
        <p:spPr bwMode="auto">
          <a:xfrm>
            <a:off x="1071538" y="252434"/>
            <a:ext cx="7429552" cy="6437824"/>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F:\ratones1.png"/>
          <p:cNvPicPr>
            <a:picLocks noChangeAspect="1" noChangeArrowheads="1"/>
          </p:cNvPicPr>
          <p:nvPr/>
        </p:nvPicPr>
        <p:blipFill>
          <a:blip r:embed="rId3"/>
          <a:srcRect/>
          <a:stretch>
            <a:fillRect/>
          </a:stretch>
        </p:blipFill>
        <p:spPr bwMode="auto">
          <a:xfrm>
            <a:off x="0" y="0"/>
            <a:ext cx="9144001" cy="2071702"/>
          </a:xfrm>
          <a:prstGeom prst="rect">
            <a:avLst/>
          </a:prstGeom>
          <a:noFill/>
        </p:spPr>
      </p:pic>
      <p:sp>
        <p:nvSpPr>
          <p:cNvPr id="3" name="2 CuadroTexto"/>
          <p:cNvSpPr txBox="1"/>
          <p:nvPr/>
        </p:nvSpPr>
        <p:spPr>
          <a:xfrm>
            <a:off x="2571736" y="0"/>
            <a:ext cx="4071966" cy="646331"/>
          </a:xfrm>
          <a:prstGeom prst="rect">
            <a:avLst/>
          </a:prstGeom>
          <a:noFill/>
        </p:spPr>
        <p:txBody>
          <a:bodyPr wrap="square" rtlCol="0">
            <a:spAutoFit/>
          </a:bodyPr>
          <a:lstStyle/>
          <a:p>
            <a:pPr algn="ctr"/>
            <a:r>
              <a:rPr lang="es-ES" sz="3600" b="1" dirty="0" err="1" smtClean="0">
                <a:solidFill>
                  <a:srgbClr val="C00000"/>
                </a:solidFill>
                <a:effectLst>
                  <a:outerShdw blurRad="38100" dist="38100" dir="2700000" algn="tl">
                    <a:srgbClr val="000000">
                      <a:alpha val="43137"/>
                    </a:srgbClr>
                  </a:outerShdw>
                </a:effectLst>
              </a:rPr>
              <a:t>Retrocruce</a:t>
            </a:r>
            <a:endParaRPr lang="es-ES" sz="3600" b="1" dirty="0">
              <a:solidFill>
                <a:srgbClr val="C00000"/>
              </a:solidFill>
              <a:effectLst>
                <a:outerShdw blurRad="38100" dist="38100" dir="2700000" algn="tl">
                  <a:srgbClr val="000000">
                    <a:alpha val="43137"/>
                  </a:srgbClr>
                </a:outerShdw>
              </a:effectLst>
            </a:endParaRPr>
          </a:p>
        </p:txBody>
      </p:sp>
      <p:grpSp>
        <p:nvGrpSpPr>
          <p:cNvPr id="4" name="3 Grupo"/>
          <p:cNvGrpSpPr/>
          <p:nvPr/>
        </p:nvGrpSpPr>
        <p:grpSpPr>
          <a:xfrm>
            <a:off x="1357290" y="1785926"/>
            <a:ext cx="1398743" cy="2084973"/>
            <a:chOff x="571472" y="500040"/>
            <a:chExt cx="1398743" cy="2084973"/>
          </a:xfrm>
        </p:grpSpPr>
        <p:grpSp>
          <p:nvGrpSpPr>
            <p:cNvPr id="5" name="22 Grupo"/>
            <p:cNvGrpSpPr/>
            <p:nvPr/>
          </p:nvGrpSpPr>
          <p:grpSpPr>
            <a:xfrm>
              <a:off x="1571605" y="500040"/>
              <a:ext cx="398610" cy="1965040"/>
              <a:chOff x="2665612" y="574023"/>
              <a:chExt cx="398610" cy="1965040"/>
            </a:xfrm>
          </p:grpSpPr>
          <p:grpSp>
            <p:nvGrpSpPr>
              <p:cNvPr id="10" name="1 Grupo"/>
              <p:cNvGrpSpPr/>
              <p:nvPr/>
            </p:nvGrpSpPr>
            <p:grpSpPr>
              <a:xfrm rot="-540000">
                <a:off x="2722190" y="588597"/>
                <a:ext cx="342032" cy="1950466"/>
                <a:chOff x="2857488" y="1428734"/>
                <a:chExt cx="357190" cy="3429023"/>
              </a:xfrm>
            </p:grpSpPr>
            <p:grpSp>
              <p:nvGrpSpPr>
                <p:cNvPr id="16" name="4 Grupo"/>
                <p:cNvGrpSpPr/>
                <p:nvPr/>
              </p:nvGrpSpPr>
              <p:grpSpPr>
                <a:xfrm>
                  <a:off x="2857488" y="1428734"/>
                  <a:ext cx="357190" cy="3429023"/>
                  <a:chOff x="1071538" y="4286256"/>
                  <a:chExt cx="142876" cy="2143140"/>
                </a:xfrm>
                <a:solidFill>
                  <a:schemeClr val="accent3">
                    <a:lumMod val="50000"/>
                  </a:schemeClr>
                </a:solidFill>
              </p:grpSpPr>
              <p:sp>
                <p:nvSpPr>
                  <p:cNvPr id="18"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9"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17" name="Oval 6"/>
                <p:cNvSpPr>
                  <a:spLocks noChangeArrowheads="1"/>
                </p:cNvSpPr>
                <p:nvPr/>
              </p:nvSpPr>
              <p:spPr bwMode="auto">
                <a:xfrm flipH="1">
                  <a:off x="2857488" y="2786058"/>
                  <a:ext cx="285752" cy="357190"/>
                </a:xfrm>
                <a:prstGeom prst="ellipse">
                  <a:avLst/>
                </a:prstGeom>
                <a:solidFill>
                  <a:schemeClr val="accent3">
                    <a:lumMod val="50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nvGrpSpPr>
              <p:cNvPr id="11" name="10 Grupo"/>
              <p:cNvGrpSpPr/>
              <p:nvPr/>
            </p:nvGrpSpPr>
            <p:grpSpPr>
              <a:xfrm rot="1140000">
                <a:off x="2665612" y="574023"/>
                <a:ext cx="342032" cy="1950466"/>
                <a:chOff x="2857488" y="1428734"/>
                <a:chExt cx="357190" cy="3429023"/>
              </a:xfrm>
            </p:grpSpPr>
            <p:grpSp>
              <p:nvGrpSpPr>
                <p:cNvPr id="12" name="25 Grupo"/>
                <p:cNvGrpSpPr/>
                <p:nvPr/>
              </p:nvGrpSpPr>
              <p:grpSpPr>
                <a:xfrm>
                  <a:off x="2857488" y="1428734"/>
                  <a:ext cx="357190" cy="3429023"/>
                  <a:chOff x="1071538" y="4286256"/>
                  <a:chExt cx="142876" cy="2143140"/>
                </a:xfrm>
                <a:solidFill>
                  <a:schemeClr val="accent3">
                    <a:lumMod val="50000"/>
                  </a:schemeClr>
                </a:solidFill>
              </p:grpSpPr>
              <p:sp>
                <p:nvSpPr>
                  <p:cNvPr id="14"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5"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13" name="Oval 6"/>
                <p:cNvSpPr>
                  <a:spLocks noChangeArrowheads="1"/>
                </p:cNvSpPr>
                <p:nvPr/>
              </p:nvSpPr>
              <p:spPr bwMode="auto">
                <a:xfrm flipH="1">
                  <a:off x="2857488" y="2786058"/>
                  <a:ext cx="285752" cy="357190"/>
                </a:xfrm>
                <a:prstGeom prst="ellipse">
                  <a:avLst/>
                </a:prstGeom>
                <a:solidFill>
                  <a:schemeClr val="accent3">
                    <a:lumMod val="50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sp>
          <p:nvSpPr>
            <p:cNvPr id="6" name="5 CuadroTexto"/>
            <p:cNvSpPr txBox="1"/>
            <p:nvPr/>
          </p:nvSpPr>
          <p:spPr>
            <a:xfrm>
              <a:off x="642910" y="1428736"/>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G</a:t>
              </a:r>
              <a:endParaRPr lang="es-ES" sz="3200" b="1" dirty="0">
                <a:effectLst>
                  <a:outerShdw blurRad="38100" dist="38100" dir="2700000" algn="tl">
                    <a:srgbClr val="000000">
                      <a:alpha val="43137"/>
                    </a:srgbClr>
                  </a:outerShdw>
                </a:effectLst>
              </a:endParaRPr>
            </a:p>
          </p:txBody>
        </p:sp>
        <p:sp>
          <p:nvSpPr>
            <p:cNvPr id="7" name="6 CuadroTexto"/>
            <p:cNvSpPr txBox="1"/>
            <p:nvPr/>
          </p:nvSpPr>
          <p:spPr>
            <a:xfrm>
              <a:off x="571472" y="2000238"/>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L</a:t>
              </a:r>
              <a:endParaRPr lang="es-ES" sz="3200" b="1" dirty="0">
                <a:effectLst>
                  <a:outerShdw blurRad="38100" dist="38100" dir="2700000" algn="tl">
                    <a:srgbClr val="000000">
                      <a:alpha val="43137"/>
                    </a:srgbClr>
                  </a:outerShdw>
                </a:effectLst>
              </a:endParaRPr>
            </a:p>
          </p:txBody>
        </p:sp>
        <p:cxnSp>
          <p:nvCxnSpPr>
            <p:cNvPr id="8" name="7 Conector recto"/>
            <p:cNvCxnSpPr/>
            <p:nvPr/>
          </p:nvCxnSpPr>
          <p:spPr>
            <a:xfrm flipV="1">
              <a:off x="1214414" y="1500174"/>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flipV="1">
              <a:off x="1071538" y="2143116"/>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0" name="19 Grupo"/>
          <p:cNvGrpSpPr/>
          <p:nvPr/>
        </p:nvGrpSpPr>
        <p:grpSpPr>
          <a:xfrm>
            <a:off x="2786050" y="1857364"/>
            <a:ext cx="1357290" cy="1965040"/>
            <a:chOff x="2500299" y="500040"/>
            <a:chExt cx="1357290" cy="1965040"/>
          </a:xfrm>
        </p:grpSpPr>
        <p:grpSp>
          <p:nvGrpSpPr>
            <p:cNvPr id="21" name="165 Grupo"/>
            <p:cNvGrpSpPr/>
            <p:nvPr/>
          </p:nvGrpSpPr>
          <p:grpSpPr>
            <a:xfrm>
              <a:off x="2500299" y="500040"/>
              <a:ext cx="1357290" cy="1965040"/>
              <a:chOff x="2500299" y="500040"/>
              <a:chExt cx="1357290" cy="1965040"/>
            </a:xfrm>
          </p:grpSpPr>
          <p:grpSp>
            <p:nvGrpSpPr>
              <p:cNvPr id="24" name="21 Grupo"/>
              <p:cNvGrpSpPr/>
              <p:nvPr/>
            </p:nvGrpSpPr>
            <p:grpSpPr>
              <a:xfrm>
                <a:off x="2500299" y="500040"/>
                <a:ext cx="398610" cy="1965040"/>
                <a:chOff x="2665612" y="574023"/>
                <a:chExt cx="398610" cy="1965040"/>
              </a:xfrm>
              <a:solidFill>
                <a:schemeClr val="accent6">
                  <a:lumMod val="75000"/>
                </a:schemeClr>
              </a:solidFill>
            </p:grpSpPr>
            <p:grpSp>
              <p:nvGrpSpPr>
                <p:cNvPr id="27" name="1 Grupo"/>
                <p:cNvGrpSpPr/>
                <p:nvPr/>
              </p:nvGrpSpPr>
              <p:grpSpPr>
                <a:xfrm rot="-540000">
                  <a:off x="2722190" y="588597"/>
                  <a:ext cx="342032" cy="1950466"/>
                  <a:chOff x="2857488" y="1428734"/>
                  <a:chExt cx="357190" cy="3429023"/>
                </a:xfrm>
                <a:grpFill/>
              </p:grpSpPr>
              <p:grpSp>
                <p:nvGrpSpPr>
                  <p:cNvPr id="33" name="4 Grupo"/>
                  <p:cNvGrpSpPr/>
                  <p:nvPr/>
                </p:nvGrpSpPr>
                <p:grpSpPr>
                  <a:xfrm>
                    <a:off x="2857488" y="1428734"/>
                    <a:ext cx="357190" cy="3429023"/>
                    <a:chOff x="1071538" y="4286256"/>
                    <a:chExt cx="142876" cy="2143140"/>
                  </a:xfrm>
                  <a:grpFill/>
                </p:grpSpPr>
                <p:sp>
                  <p:nvSpPr>
                    <p:cNvPr id="35"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36"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34" name="Oval 6"/>
                  <p:cNvSpPr>
                    <a:spLocks noChangeArrowheads="1"/>
                  </p:cNvSpPr>
                  <p:nvPr/>
                </p:nvSpPr>
                <p:spPr bwMode="auto">
                  <a:xfrm flipH="1">
                    <a:off x="2857488" y="2786058"/>
                    <a:ext cx="285752" cy="35719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nvGrpSpPr>
                <p:cNvPr id="28" name="11 Grupo"/>
                <p:cNvGrpSpPr/>
                <p:nvPr/>
              </p:nvGrpSpPr>
              <p:grpSpPr>
                <a:xfrm rot="1140000">
                  <a:off x="2665612" y="574023"/>
                  <a:ext cx="342032" cy="1950466"/>
                  <a:chOff x="2857488" y="1428734"/>
                  <a:chExt cx="357190" cy="3429023"/>
                </a:xfrm>
                <a:grpFill/>
              </p:grpSpPr>
              <p:grpSp>
                <p:nvGrpSpPr>
                  <p:cNvPr id="29" name="4 Grupo"/>
                  <p:cNvGrpSpPr/>
                  <p:nvPr/>
                </p:nvGrpSpPr>
                <p:grpSpPr>
                  <a:xfrm>
                    <a:off x="2857488" y="1428734"/>
                    <a:ext cx="357190" cy="3429023"/>
                    <a:chOff x="1071538" y="4286256"/>
                    <a:chExt cx="142876" cy="2143140"/>
                  </a:xfrm>
                  <a:grpFill/>
                </p:grpSpPr>
                <p:sp>
                  <p:nvSpPr>
                    <p:cNvPr id="31"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32"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30" name="Oval 6"/>
                  <p:cNvSpPr>
                    <a:spLocks noChangeArrowheads="1"/>
                  </p:cNvSpPr>
                  <p:nvPr/>
                </p:nvSpPr>
                <p:spPr bwMode="auto">
                  <a:xfrm flipH="1">
                    <a:off x="2857488" y="2786058"/>
                    <a:ext cx="285752" cy="35719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sp>
            <p:nvSpPr>
              <p:cNvPr id="25" name="24 CuadroTexto"/>
              <p:cNvSpPr txBox="1"/>
              <p:nvPr/>
            </p:nvSpPr>
            <p:spPr>
              <a:xfrm>
                <a:off x="3214679" y="1000106"/>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g</a:t>
                </a:r>
                <a:endParaRPr lang="es-ES" sz="3200" b="1" dirty="0">
                  <a:effectLst>
                    <a:outerShdw blurRad="38100" dist="38100" dir="2700000" algn="tl">
                      <a:srgbClr val="000000">
                        <a:alpha val="43137"/>
                      </a:srgbClr>
                    </a:outerShdw>
                  </a:effectLst>
                </a:endParaRPr>
              </a:p>
            </p:txBody>
          </p:sp>
          <p:sp>
            <p:nvSpPr>
              <p:cNvPr id="26" name="25 CuadroTexto"/>
              <p:cNvSpPr txBox="1"/>
              <p:nvPr/>
            </p:nvSpPr>
            <p:spPr>
              <a:xfrm>
                <a:off x="3286117" y="1857362"/>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l</a:t>
                </a:r>
                <a:endParaRPr lang="es-ES" sz="3200" b="1" dirty="0">
                  <a:effectLst>
                    <a:outerShdw blurRad="38100" dist="38100" dir="2700000" algn="tl">
                      <a:srgbClr val="000000">
                        <a:alpha val="43137"/>
                      </a:srgbClr>
                    </a:outerShdw>
                  </a:effectLst>
                </a:endParaRPr>
              </a:p>
            </p:txBody>
          </p:sp>
        </p:grpSp>
        <p:cxnSp>
          <p:nvCxnSpPr>
            <p:cNvPr id="22" name="21 Conector recto"/>
            <p:cNvCxnSpPr/>
            <p:nvPr/>
          </p:nvCxnSpPr>
          <p:spPr>
            <a:xfrm flipV="1">
              <a:off x="2786050" y="1500174"/>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22 Conector recto"/>
            <p:cNvCxnSpPr/>
            <p:nvPr/>
          </p:nvCxnSpPr>
          <p:spPr>
            <a:xfrm flipV="1">
              <a:off x="2857488" y="2214554"/>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7" name="36 Grupo"/>
          <p:cNvGrpSpPr/>
          <p:nvPr/>
        </p:nvGrpSpPr>
        <p:grpSpPr>
          <a:xfrm>
            <a:off x="6858016" y="1714488"/>
            <a:ext cx="1357290" cy="1965040"/>
            <a:chOff x="2500299" y="500040"/>
            <a:chExt cx="1357290" cy="1965040"/>
          </a:xfrm>
        </p:grpSpPr>
        <p:grpSp>
          <p:nvGrpSpPr>
            <p:cNvPr id="38" name="165 Grupo"/>
            <p:cNvGrpSpPr/>
            <p:nvPr/>
          </p:nvGrpSpPr>
          <p:grpSpPr>
            <a:xfrm>
              <a:off x="2500299" y="500040"/>
              <a:ext cx="1357290" cy="1965040"/>
              <a:chOff x="2500299" y="500040"/>
              <a:chExt cx="1357290" cy="1965040"/>
            </a:xfrm>
          </p:grpSpPr>
          <p:grpSp>
            <p:nvGrpSpPr>
              <p:cNvPr id="41" name="21 Grupo"/>
              <p:cNvGrpSpPr/>
              <p:nvPr/>
            </p:nvGrpSpPr>
            <p:grpSpPr>
              <a:xfrm>
                <a:off x="2500299" y="500040"/>
                <a:ext cx="398610" cy="1965040"/>
                <a:chOff x="2665612" y="574023"/>
                <a:chExt cx="398610" cy="1965040"/>
              </a:xfrm>
              <a:solidFill>
                <a:schemeClr val="accent6">
                  <a:lumMod val="75000"/>
                </a:schemeClr>
              </a:solidFill>
            </p:grpSpPr>
            <p:grpSp>
              <p:nvGrpSpPr>
                <p:cNvPr id="44" name="1 Grupo"/>
                <p:cNvGrpSpPr/>
                <p:nvPr/>
              </p:nvGrpSpPr>
              <p:grpSpPr>
                <a:xfrm rot="-540000">
                  <a:off x="2722190" y="588597"/>
                  <a:ext cx="342032" cy="1950466"/>
                  <a:chOff x="2857488" y="1428734"/>
                  <a:chExt cx="357190" cy="3429023"/>
                </a:xfrm>
                <a:grpFill/>
              </p:grpSpPr>
              <p:grpSp>
                <p:nvGrpSpPr>
                  <p:cNvPr id="50" name="4 Grupo"/>
                  <p:cNvGrpSpPr/>
                  <p:nvPr/>
                </p:nvGrpSpPr>
                <p:grpSpPr>
                  <a:xfrm>
                    <a:off x="2857488" y="1428734"/>
                    <a:ext cx="357190" cy="3429023"/>
                    <a:chOff x="1071538" y="4286256"/>
                    <a:chExt cx="142876" cy="2143140"/>
                  </a:xfrm>
                  <a:grpFill/>
                </p:grpSpPr>
                <p:sp>
                  <p:nvSpPr>
                    <p:cNvPr id="52"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53"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51" name="Oval 6"/>
                  <p:cNvSpPr>
                    <a:spLocks noChangeArrowheads="1"/>
                  </p:cNvSpPr>
                  <p:nvPr/>
                </p:nvSpPr>
                <p:spPr bwMode="auto">
                  <a:xfrm flipH="1">
                    <a:off x="2857488" y="2786058"/>
                    <a:ext cx="285752" cy="35719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nvGrpSpPr>
                <p:cNvPr id="45" name="11 Grupo"/>
                <p:cNvGrpSpPr/>
                <p:nvPr/>
              </p:nvGrpSpPr>
              <p:grpSpPr>
                <a:xfrm rot="1140000">
                  <a:off x="2665612" y="574023"/>
                  <a:ext cx="342032" cy="1950466"/>
                  <a:chOff x="2857488" y="1428734"/>
                  <a:chExt cx="357190" cy="3429023"/>
                </a:xfrm>
                <a:grpFill/>
              </p:grpSpPr>
              <p:grpSp>
                <p:nvGrpSpPr>
                  <p:cNvPr id="46" name="4 Grupo"/>
                  <p:cNvGrpSpPr/>
                  <p:nvPr/>
                </p:nvGrpSpPr>
                <p:grpSpPr>
                  <a:xfrm>
                    <a:off x="2857488" y="1428734"/>
                    <a:ext cx="357190" cy="3429023"/>
                    <a:chOff x="1071538" y="4286256"/>
                    <a:chExt cx="142876" cy="2143140"/>
                  </a:xfrm>
                  <a:grpFill/>
                </p:grpSpPr>
                <p:sp>
                  <p:nvSpPr>
                    <p:cNvPr id="48"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49"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47" name="Oval 6"/>
                  <p:cNvSpPr>
                    <a:spLocks noChangeArrowheads="1"/>
                  </p:cNvSpPr>
                  <p:nvPr/>
                </p:nvSpPr>
                <p:spPr bwMode="auto">
                  <a:xfrm flipH="1">
                    <a:off x="2857488" y="2786058"/>
                    <a:ext cx="285752" cy="35719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sp>
            <p:nvSpPr>
              <p:cNvPr id="42" name="41 CuadroTexto"/>
              <p:cNvSpPr txBox="1"/>
              <p:nvPr/>
            </p:nvSpPr>
            <p:spPr>
              <a:xfrm>
                <a:off x="3214679" y="1000106"/>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g</a:t>
                </a:r>
                <a:endParaRPr lang="es-ES" sz="3200" b="1" dirty="0">
                  <a:effectLst>
                    <a:outerShdw blurRad="38100" dist="38100" dir="2700000" algn="tl">
                      <a:srgbClr val="000000">
                        <a:alpha val="43137"/>
                      </a:srgbClr>
                    </a:outerShdw>
                  </a:effectLst>
                </a:endParaRPr>
              </a:p>
            </p:txBody>
          </p:sp>
          <p:sp>
            <p:nvSpPr>
              <p:cNvPr id="43" name="42 CuadroTexto"/>
              <p:cNvSpPr txBox="1"/>
              <p:nvPr/>
            </p:nvSpPr>
            <p:spPr>
              <a:xfrm>
                <a:off x="3286117" y="1857362"/>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l</a:t>
                </a:r>
                <a:endParaRPr lang="es-ES" sz="3200" b="1" dirty="0">
                  <a:effectLst>
                    <a:outerShdw blurRad="38100" dist="38100" dir="2700000" algn="tl">
                      <a:srgbClr val="000000">
                        <a:alpha val="43137"/>
                      </a:srgbClr>
                    </a:outerShdw>
                  </a:effectLst>
                </a:endParaRPr>
              </a:p>
            </p:txBody>
          </p:sp>
        </p:grpSp>
        <p:cxnSp>
          <p:nvCxnSpPr>
            <p:cNvPr id="39" name="38 Conector recto"/>
            <p:cNvCxnSpPr/>
            <p:nvPr/>
          </p:nvCxnSpPr>
          <p:spPr>
            <a:xfrm flipV="1">
              <a:off x="2786050" y="1500174"/>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39 Conector recto"/>
            <p:cNvCxnSpPr/>
            <p:nvPr/>
          </p:nvCxnSpPr>
          <p:spPr>
            <a:xfrm flipV="1">
              <a:off x="2857488" y="2214554"/>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4" name="53 Grupo"/>
          <p:cNvGrpSpPr/>
          <p:nvPr/>
        </p:nvGrpSpPr>
        <p:grpSpPr>
          <a:xfrm>
            <a:off x="5500694" y="1785926"/>
            <a:ext cx="1327305" cy="2013537"/>
            <a:chOff x="642910" y="500040"/>
            <a:chExt cx="1327305" cy="2013537"/>
          </a:xfrm>
        </p:grpSpPr>
        <p:grpSp>
          <p:nvGrpSpPr>
            <p:cNvPr id="55" name="22 Grupo"/>
            <p:cNvGrpSpPr/>
            <p:nvPr/>
          </p:nvGrpSpPr>
          <p:grpSpPr>
            <a:xfrm>
              <a:off x="1571605" y="500040"/>
              <a:ext cx="398610" cy="1965040"/>
              <a:chOff x="2665612" y="574023"/>
              <a:chExt cx="398610" cy="1965040"/>
            </a:xfrm>
          </p:grpSpPr>
          <p:grpSp>
            <p:nvGrpSpPr>
              <p:cNvPr id="60" name="1 Grupo"/>
              <p:cNvGrpSpPr/>
              <p:nvPr/>
            </p:nvGrpSpPr>
            <p:grpSpPr>
              <a:xfrm rot="-540000">
                <a:off x="2722190" y="588597"/>
                <a:ext cx="342032" cy="1950466"/>
                <a:chOff x="2857488" y="1428734"/>
                <a:chExt cx="357190" cy="3429023"/>
              </a:xfrm>
            </p:grpSpPr>
            <p:grpSp>
              <p:nvGrpSpPr>
                <p:cNvPr id="66" name="4 Grupo"/>
                <p:cNvGrpSpPr/>
                <p:nvPr/>
              </p:nvGrpSpPr>
              <p:grpSpPr>
                <a:xfrm>
                  <a:off x="2857488" y="1428734"/>
                  <a:ext cx="357190" cy="3429023"/>
                  <a:chOff x="1071538" y="4286256"/>
                  <a:chExt cx="142876" cy="2143140"/>
                </a:xfrm>
                <a:solidFill>
                  <a:schemeClr val="accent3">
                    <a:lumMod val="50000"/>
                  </a:schemeClr>
                </a:solidFill>
              </p:grpSpPr>
              <p:sp>
                <p:nvSpPr>
                  <p:cNvPr id="68"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69"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67" name="Oval 6"/>
                <p:cNvSpPr>
                  <a:spLocks noChangeArrowheads="1"/>
                </p:cNvSpPr>
                <p:nvPr/>
              </p:nvSpPr>
              <p:spPr bwMode="auto">
                <a:xfrm flipH="1">
                  <a:off x="2857488" y="2786058"/>
                  <a:ext cx="285752" cy="357190"/>
                </a:xfrm>
                <a:prstGeom prst="ellipse">
                  <a:avLst/>
                </a:prstGeom>
                <a:solidFill>
                  <a:schemeClr val="accent3">
                    <a:lumMod val="50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nvGrpSpPr>
              <p:cNvPr id="61" name="45 Grupo"/>
              <p:cNvGrpSpPr/>
              <p:nvPr/>
            </p:nvGrpSpPr>
            <p:grpSpPr>
              <a:xfrm rot="1140000">
                <a:off x="2665612" y="574023"/>
                <a:ext cx="342032" cy="1950466"/>
                <a:chOff x="2857488" y="1428734"/>
                <a:chExt cx="357190" cy="3429023"/>
              </a:xfrm>
            </p:grpSpPr>
            <p:grpSp>
              <p:nvGrpSpPr>
                <p:cNvPr id="62" name="25 Grupo"/>
                <p:cNvGrpSpPr/>
                <p:nvPr/>
              </p:nvGrpSpPr>
              <p:grpSpPr>
                <a:xfrm>
                  <a:off x="2857488" y="1428734"/>
                  <a:ext cx="357190" cy="3429023"/>
                  <a:chOff x="1071538" y="4286256"/>
                  <a:chExt cx="142876" cy="2143140"/>
                </a:xfrm>
                <a:solidFill>
                  <a:schemeClr val="accent3">
                    <a:lumMod val="50000"/>
                  </a:schemeClr>
                </a:solidFill>
              </p:grpSpPr>
              <p:sp>
                <p:nvSpPr>
                  <p:cNvPr id="64"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65"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63" name="Oval 6"/>
                <p:cNvSpPr>
                  <a:spLocks noChangeArrowheads="1"/>
                </p:cNvSpPr>
                <p:nvPr/>
              </p:nvSpPr>
              <p:spPr bwMode="auto">
                <a:xfrm flipH="1">
                  <a:off x="2857488" y="2786058"/>
                  <a:ext cx="285752" cy="357190"/>
                </a:xfrm>
                <a:prstGeom prst="ellipse">
                  <a:avLst/>
                </a:prstGeom>
                <a:solidFill>
                  <a:schemeClr val="accent3">
                    <a:lumMod val="50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sp>
          <p:nvSpPr>
            <p:cNvPr id="56" name="55 CuadroTexto"/>
            <p:cNvSpPr txBox="1"/>
            <p:nvPr/>
          </p:nvSpPr>
          <p:spPr>
            <a:xfrm>
              <a:off x="642910" y="1428736"/>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g</a:t>
              </a:r>
              <a:endParaRPr lang="es-ES" sz="3200" b="1" dirty="0">
                <a:effectLst>
                  <a:outerShdw blurRad="38100" dist="38100" dir="2700000" algn="tl">
                    <a:srgbClr val="000000">
                      <a:alpha val="43137"/>
                    </a:srgbClr>
                  </a:outerShdw>
                </a:effectLst>
              </a:endParaRPr>
            </a:p>
          </p:txBody>
        </p:sp>
        <p:sp>
          <p:nvSpPr>
            <p:cNvPr id="57" name="56 CuadroTexto"/>
            <p:cNvSpPr txBox="1"/>
            <p:nvPr/>
          </p:nvSpPr>
          <p:spPr>
            <a:xfrm>
              <a:off x="642910" y="1928802"/>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l</a:t>
              </a:r>
              <a:endParaRPr lang="es-ES" sz="3200" b="1" dirty="0">
                <a:effectLst>
                  <a:outerShdw blurRad="38100" dist="38100" dir="2700000" algn="tl">
                    <a:srgbClr val="000000">
                      <a:alpha val="43137"/>
                    </a:srgbClr>
                  </a:outerShdw>
                </a:effectLst>
              </a:endParaRPr>
            </a:p>
          </p:txBody>
        </p:sp>
        <p:cxnSp>
          <p:nvCxnSpPr>
            <p:cNvPr id="58" name="57 Conector recto"/>
            <p:cNvCxnSpPr/>
            <p:nvPr/>
          </p:nvCxnSpPr>
          <p:spPr>
            <a:xfrm flipV="1">
              <a:off x="1214414" y="1428736"/>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58 Conector recto"/>
            <p:cNvCxnSpPr/>
            <p:nvPr/>
          </p:nvCxnSpPr>
          <p:spPr>
            <a:xfrm flipV="1">
              <a:off x="1071538" y="2071678"/>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0" name="69 CuadroTexto"/>
          <p:cNvSpPr txBox="1"/>
          <p:nvPr/>
        </p:nvSpPr>
        <p:spPr>
          <a:xfrm>
            <a:off x="1357290" y="4714884"/>
            <a:ext cx="1285884" cy="1200329"/>
          </a:xfrm>
          <a:prstGeom prst="rect">
            <a:avLst/>
          </a:prstGeom>
          <a:noFill/>
        </p:spPr>
        <p:txBody>
          <a:bodyPr wrap="square" rtlCol="0">
            <a:spAutoFit/>
          </a:bodyPr>
          <a:lstStyle/>
          <a:p>
            <a:r>
              <a:rPr lang="es-ES" sz="3600" b="1" u="sng" dirty="0" smtClean="0">
                <a:solidFill>
                  <a:srgbClr val="C00000"/>
                </a:solidFill>
                <a:effectLst>
                  <a:outerShdw blurRad="38100" dist="38100" dir="2700000" algn="tl">
                    <a:srgbClr val="000000">
                      <a:alpha val="43137"/>
                    </a:srgbClr>
                  </a:outerShdw>
                </a:effectLst>
              </a:rPr>
              <a:t>GL </a:t>
            </a:r>
          </a:p>
          <a:p>
            <a:r>
              <a:rPr lang="es-ES" sz="3600" b="1" u="sng" dirty="0" err="1" smtClean="0">
                <a:solidFill>
                  <a:srgbClr val="C00000"/>
                </a:solidFill>
                <a:effectLst>
                  <a:outerShdw blurRad="38100" dist="38100" dir="2700000" algn="tl">
                    <a:srgbClr val="000000">
                      <a:alpha val="43137"/>
                    </a:srgbClr>
                  </a:outerShdw>
                </a:effectLst>
              </a:rPr>
              <a:t>gl</a:t>
            </a:r>
            <a:endParaRPr lang="es-ES" sz="3600" b="1" u="sng" dirty="0">
              <a:solidFill>
                <a:srgbClr val="C00000"/>
              </a:solidFill>
              <a:effectLst>
                <a:outerShdw blurRad="38100" dist="38100" dir="2700000" algn="tl">
                  <a:srgbClr val="000000">
                    <a:alpha val="43137"/>
                  </a:srgbClr>
                </a:outerShdw>
              </a:effectLst>
            </a:endParaRPr>
          </a:p>
        </p:txBody>
      </p:sp>
      <p:sp>
        <p:nvSpPr>
          <p:cNvPr id="71" name="70 Rectángulo"/>
          <p:cNvSpPr/>
          <p:nvPr/>
        </p:nvSpPr>
        <p:spPr>
          <a:xfrm>
            <a:off x="2500298" y="4429132"/>
            <a:ext cx="4000326" cy="523220"/>
          </a:xfrm>
          <a:prstGeom prst="rect">
            <a:avLst/>
          </a:prstGeom>
        </p:spPr>
        <p:txBody>
          <a:bodyPr wrap="none">
            <a:spAutoFit/>
          </a:bodyPr>
          <a:lstStyle/>
          <a:p>
            <a:r>
              <a:rPr lang="es-ES" sz="2800" b="1" spc="50" dirty="0" smtClean="0">
                <a:ln w="11430"/>
                <a:solidFill>
                  <a:srgbClr val="C00000"/>
                </a:solidFill>
                <a:effectLst>
                  <a:outerShdw blurRad="38100" dist="38100" dir="2700000" algn="tl">
                    <a:srgbClr val="000000">
                      <a:alpha val="43137"/>
                    </a:srgbClr>
                  </a:outerShdw>
                </a:effectLst>
                <a:cs typeface="Arial" charset="0"/>
              </a:rPr>
              <a:t>(genes en acoplamiento)</a:t>
            </a:r>
            <a:endParaRPr lang="es-ES" sz="2800" dirty="0"/>
          </a:p>
        </p:txBody>
      </p:sp>
      <p:sp>
        <p:nvSpPr>
          <p:cNvPr id="72" name="71 CuadroTexto"/>
          <p:cNvSpPr txBox="1"/>
          <p:nvPr/>
        </p:nvSpPr>
        <p:spPr>
          <a:xfrm>
            <a:off x="6572264" y="4786322"/>
            <a:ext cx="571504" cy="1200329"/>
          </a:xfrm>
          <a:prstGeom prst="rect">
            <a:avLst/>
          </a:prstGeom>
          <a:noFill/>
        </p:spPr>
        <p:txBody>
          <a:bodyPr wrap="square" rtlCol="0">
            <a:spAutoFit/>
          </a:bodyPr>
          <a:lstStyle/>
          <a:p>
            <a:r>
              <a:rPr lang="es-ES" sz="3600" b="1" u="sng" dirty="0" err="1" smtClean="0">
                <a:solidFill>
                  <a:srgbClr val="C00000"/>
                </a:solidFill>
                <a:effectLst>
                  <a:outerShdw blurRad="38100" dist="38100" dir="2700000" algn="tl">
                    <a:srgbClr val="000000">
                      <a:alpha val="43137"/>
                    </a:srgbClr>
                  </a:outerShdw>
                </a:effectLst>
              </a:rPr>
              <a:t>gl</a:t>
            </a:r>
            <a:r>
              <a:rPr lang="es-ES" sz="3600" b="1" u="sng" dirty="0" smtClean="0">
                <a:solidFill>
                  <a:srgbClr val="C00000"/>
                </a:solidFill>
                <a:effectLst>
                  <a:outerShdw blurRad="38100" dist="38100" dir="2700000" algn="tl">
                    <a:srgbClr val="000000">
                      <a:alpha val="43137"/>
                    </a:srgbClr>
                  </a:outerShdw>
                </a:effectLst>
              </a:rPr>
              <a:t> </a:t>
            </a:r>
          </a:p>
          <a:p>
            <a:r>
              <a:rPr lang="es-ES" sz="3600" b="1" u="sng" dirty="0" err="1" smtClean="0">
                <a:solidFill>
                  <a:srgbClr val="C00000"/>
                </a:solidFill>
                <a:effectLst>
                  <a:outerShdw blurRad="38100" dist="38100" dir="2700000" algn="tl">
                    <a:srgbClr val="000000">
                      <a:alpha val="43137"/>
                    </a:srgbClr>
                  </a:outerShdw>
                </a:effectLst>
              </a:rPr>
              <a:t>gl</a:t>
            </a:r>
            <a:endParaRPr lang="es-ES" sz="3600" b="1" u="sng" dirty="0">
              <a:solidFill>
                <a:srgbClr val="C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6" name="Picture 8" descr="C:\Users\user\Desktop\ligamiento y recombinacion\ligamiento incompleto en fase.gif"/>
          <p:cNvPicPr>
            <a:picLocks noChangeAspect="1" noChangeArrowheads="1"/>
          </p:cNvPicPr>
          <p:nvPr/>
        </p:nvPicPr>
        <p:blipFill>
          <a:blip r:embed="rId3"/>
          <a:srcRect/>
          <a:stretch>
            <a:fillRect/>
          </a:stretch>
        </p:blipFill>
        <p:spPr bwMode="auto">
          <a:xfrm>
            <a:off x="1643042" y="1643050"/>
            <a:ext cx="6030870" cy="4583461"/>
          </a:xfrm>
          <a:prstGeom prst="rect">
            <a:avLst/>
          </a:prstGeom>
          <a:noFill/>
        </p:spPr>
      </p:pic>
      <p:sp>
        <p:nvSpPr>
          <p:cNvPr id="9" name="8 CuadroTexto"/>
          <p:cNvSpPr txBox="1"/>
          <p:nvPr/>
        </p:nvSpPr>
        <p:spPr>
          <a:xfrm>
            <a:off x="1785918" y="2285992"/>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10" name="9 CuadroTexto"/>
          <p:cNvSpPr txBox="1"/>
          <p:nvPr/>
        </p:nvSpPr>
        <p:spPr>
          <a:xfrm>
            <a:off x="2857488" y="2214554"/>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11" name="10 CuadroTexto"/>
          <p:cNvSpPr txBox="1"/>
          <p:nvPr/>
        </p:nvSpPr>
        <p:spPr>
          <a:xfrm>
            <a:off x="3714744" y="2285992"/>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12" name="11 CuadroTexto"/>
          <p:cNvSpPr txBox="1"/>
          <p:nvPr/>
        </p:nvSpPr>
        <p:spPr>
          <a:xfrm>
            <a:off x="4714876" y="2214554"/>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13" name="12 CuadroTexto"/>
          <p:cNvSpPr txBox="1"/>
          <p:nvPr/>
        </p:nvSpPr>
        <p:spPr>
          <a:xfrm>
            <a:off x="5429256" y="2285992"/>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14" name="13 CuadroTexto"/>
          <p:cNvSpPr txBox="1"/>
          <p:nvPr/>
        </p:nvSpPr>
        <p:spPr>
          <a:xfrm>
            <a:off x="5929322" y="2285992"/>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15" name="14 CuadroTexto"/>
          <p:cNvSpPr txBox="1"/>
          <p:nvPr/>
        </p:nvSpPr>
        <p:spPr>
          <a:xfrm>
            <a:off x="6286512" y="2285992"/>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16" name="15 CuadroTexto"/>
          <p:cNvSpPr txBox="1"/>
          <p:nvPr/>
        </p:nvSpPr>
        <p:spPr>
          <a:xfrm>
            <a:off x="6929454" y="2285992"/>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17" name="16 CuadroTexto"/>
          <p:cNvSpPr txBox="1"/>
          <p:nvPr/>
        </p:nvSpPr>
        <p:spPr>
          <a:xfrm>
            <a:off x="2714612" y="4286256"/>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18" name="17 CuadroTexto"/>
          <p:cNvSpPr txBox="1"/>
          <p:nvPr/>
        </p:nvSpPr>
        <p:spPr>
          <a:xfrm>
            <a:off x="3643306" y="4286256"/>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19" name="18 CuadroTexto"/>
          <p:cNvSpPr txBox="1"/>
          <p:nvPr/>
        </p:nvSpPr>
        <p:spPr>
          <a:xfrm>
            <a:off x="4500562" y="4286256"/>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20" name="19 CuadroTexto"/>
          <p:cNvSpPr txBox="1"/>
          <p:nvPr/>
        </p:nvSpPr>
        <p:spPr>
          <a:xfrm>
            <a:off x="5500694" y="4286256"/>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22" name="21 CuadroTexto"/>
          <p:cNvSpPr txBox="1"/>
          <p:nvPr/>
        </p:nvSpPr>
        <p:spPr>
          <a:xfrm>
            <a:off x="285720" y="357166"/>
            <a:ext cx="9358378" cy="646331"/>
          </a:xfrm>
          <a:prstGeom prst="rect">
            <a:avLst/>
          </a:prstGeom>
          <a:noFill/>
        </p:spPr>
        <p:txBody>
          <a:bodyPr wrap="square" rtlCol="0">
            <a:spAutoFit/>
          </a:bodyPr>
          <a:lstStyle/>
          <a:p>
            <a:r>
              <a:rPr lang="es-ES" sz="3600" b="1" dirty="0" smtClean="0">
                <a:solidFill>
                  <a:srgbClr val="C00000"/>
                </a:solidFill>
                <a:effectLst>
                  <a:outerShdw blurRad="38100" dist="38100" dir="2700000" algn="tl">
                    <a:srgbClr val="000000">
                      <a:alpha val="43137"/>
                    </a:srgbClr>
                  </a:outerShdw>
                </a:effectLst>
              </a:rPr>
              <a:t>Genes parcialmente ligados en acoplamiento</a:t>
            </a:r>
            <a:endParaRPr lang="es-ES" sz="3600" b="1" dirty="0">
              <a:solidFill>
                <a:srgbClr val="C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C:\Users\user\Desktop\ligamiento y recombinacion\ligamiento incompleto en fase.gif"/>
          <p:cNvPicPr>
            <a:picLocks noChangeAspect="1" noChangeArrowheads="1"/>
          </p:cNvPicPr>
          <p:nvPr/>
        </p:nvPicPr>
        <p:blipFill>
          <a:blip r:embed="rId3"/>
          <a:srcRect/>
          <a:stretch>
            <a:fillRect/>
          </a:stretch>
        </p:blipFill>
        <p:spPr bwMode="auto">
          <a:xfrm>
            <a:off x="1432488" y="1285860"/>
            <a:ext cx="6767810" cy="5143536"/>
          </a:xfrm>
          <a:prstGeom prst="rect">
            <a:avLst/>
          </a:prstGeom>
          <a:noFill/>
        </p:spPr>
      </p:pic>
      <p:sp>
        <p:nvSpPr>
          <p:cNvPr id="6" name="5 CuadroTexto"/>
          <p:cNvSpPr txBox="1"/>
          <p:nvPr/>
        </p:nvSpPr>
        <p:spPr>
          <a:xfrm>
            <a:off x="1571604" y="2071678"/>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7" name="6 CuadroTexto"/>
          <p:cNvSpPr txBox="1"/>
          <p:nvPr/>
        </p:nvSpPr>
        <p:spPr>
          <a:xfrm>
            <a:off x="2928926" y="2071678"/>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8" name="7 CuadroTexto"/>
          <p:cNvSpPr txBox="1"/>
          <p:nvPr/>
        </p:nvSpPr>
        <p:spPr>
          <a:xfrm>
            <a:off x="3786182" y="2143116"/>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10" name="9 CuadroTexto"/>
          <p:cNvSpPr txBox="1"/>
          <p:nvPr/>
        </p:nvSpPr>
        <p:spPr>
          <a:xfrm>
            <a:off x="5000628" y="2071678"/>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11" name="10 CuadroTexto"/>
          <p:cNvSpPr txBox="1"/>
          <p:nvPr/>
        </p:nvSpPr>
        <p:spPr>
          <a:xfrm>
            <a:off x="6286512" y="2143116"/>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12" name="11 CuadroTexto"/>
          <p:cNvSpPr txBox="1"/>
          <p:nvPr/>
        </p:nvSpPr>
        <p:spPr>
          <a:xfrm>
            <a:off x="7429520" y="2143116"/>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13" name="12 CuadroTexto"/>
          <p:cNvSpPr txBox="1"/>
          <p:nvPr/>
        </p:nvSpPr>
        <p:spPr>
          <a:xfrm>
            <a:off x="5643570" y="2071678"/>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14" name="13 CuadroTexto"/>
          <p:cNvSpPr txBox="1"/>
          <p:nvPr/>
        </p:nvSpPr>
        <p:spPr>
          <a:xfrm>
            <a:off x="6858016" y="2071678"/>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15" name="14 CuadroTexto"/>
          <p:cNvSpPr txBox="1"/>
          <p:nvPr/>
        </p:nvSpPr>
        <p:spPr>
          <a:xfrm>
            <a:off x="2714612" y="4000504"/>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16" name="15 CuadroTexto"/>
          <p:cNvSpPr txBox="1"/>
          <p:nvPr/>
        </p:nvSpPr>
        <p:spPr>
          <a:xfrm>
            <a:off x="4214810" y="4000504"/>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17" name="16 CuadroTexto"/>
          <p:cNvSpPr txBox="1"/>
          <p:nvPr/>
        </p:nvSpPr>
        <p:spPr>
          <a:xfrm>
            <a:off x="6357950" y="4071942"/>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18" name="17 CuadroTexto"/>
          <p:cNvSpPr txBox="1"/>
          <p:nvPr/>
        </p:nvSpPr>
        <p:spPr>
          <a:xfrm>
            <a:off x="4857752" y="4000504"/>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19" name="18 Elipse"/>
          <p:cNvSpPr/>
          <p:nvPr/>
        </p:nvSpPr>
        <p:spPr>
          <a:xfrm>
            <a:off x="3857620" y="3571876"/>
            <a:ext cx="714380" cy="1857388"/>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19 Elipse"/>
          <p:cNvSpPr/>
          <p:nvPr/>
        </p:nvSpPr>
        <p:spPr>
          <a:xfrm>
            <a:off x="4786314" y="3643314"/>
            <a:ext cx="785818" cy="1643074"/>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1" name="20 CuadroTexto"/>
          <p:cNvSpPr txBox="1"/>
          <p:nvPr/>
        </p:nvSpPr>
        <p:spPr>
          <a:xfrm>
            <a:off x="285720" y="357166"/>
            <a:ext cx="9358378" cy="646331"/>
          </a:xfrm>
          <a:prstGeom prst="rect">
            <a:avLst/>
          </a:prstGeom>
          <a:noFill/>
        </p:spPr>
        <p:txBody>
          <a:bodyPr wrap="square" rtlCol="0">
            <a:spAutoFit/>
          </a:bodyPr>
          <a:lstStyle/>
          <a:p>
            <a:r>
              <a:rPr lang="es-ES" sz="3600" b="1" dirty="0" smtClean="0">
                <a:solidFill>
                  <a:srgbClr val="C00000"/>
                </a:solidFill>
                <a:effectLst>
                  <a:outerShdw blurRad="38100" dist="38100" dir="2700000" algn="tl">
                    <a:srgbClr val="000000">
                      <a:alpha val="43137"/>
                    </a:srgbClr>
                  </a:outerShdw>
                </a:effectLst>
              </a:rPr>
              <a:t>Genes parcialmente ligados en acoplamiento</a:t>
            </a:r>
            <a:endParaRPr lang="es-ES" sz="3600" b="1" dirty="0">
              <a:solidFill>
                <a:srgbClr val="C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2" descr="C:\Users\user\Desktop\ligamiento y recombinacion\Imagen1.gif"/>
          <p:cNvPicPr>
            <a:picLocks noChangeAspect="1" noChangeArrowheads="1"/>
          </p:cNvPicPr>
          <p:nvPr/>
        </p:nvPicPr>
        <p:blipFill>
          <a:blip r:embed="rId3"/>
          <a:srcRect/>
          <a:stretch>
            <a:fillRect/>
          </a:stretch>
        </p:blipFill>
        <p:spPr bwMode="auto">
          <a:xfrm>
            <a:off x="0" y="785794"/>
            <a:ext cx="4000528" cy="2667019"/>
          </a:xfrm>
          <a:prstGeom prst="rect">
            <a:avLst/>
          </a:prstGeom>
          <a:noFill/>
        </p:spPr>
      </p:pic>
      <p:sp>
        <p:nvSpPr>
          <p:cNvPr id="3" name="2 CuadroTexto"/>
          <p:cNvSpPr txBox="1"/>
          <p:nvPr/>
        </p:nvSpPr>
        <p:spPr>
          <a:xfrm>
            <a:off x="285720" y="1285860"/>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4" name="3 CuadroTexto"/>
          <p:cNvSpPr txBox="1"/>
          <p:nvPr/>
        </p:nvSpPr>
        <p:spPr>
          <a:xfrm>
            <a:off x="1571604" y="1214422"/>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5" name="4 CuadroTexto"/>
          <p:cNvSpPr txBox="1"/>
          <p:nvPr/>
        </p:nvSpPr>
        <p:spPr>
          <a:xfrm>
            <a:off x="2000232" y="1285860"/>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6" name="5 CuadroTexto"/>
          <p:cNvSpPr txBox="1"/>
          <p:nvPr/>
        </p:nvSpPr>
        <p:spPr>
          <a:xfrm>
            <a:off x="3643306" y="1142984"/>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7" name="6 CuadroTexto"/>
          <p:cNvSpPr txBox="1"/>
          <p:nvPr/>
        </p:nvSpPr>
        <p:spPr>
          <a:xfrm>
            <a:off x="5214942" y="1285860"/>
            <a:ext cx="1000132" cy="769441"/>
          </a:xfrm>
          <a:prstGeom prst="rect">
            <a:avLst/>
          </a:prstGeom>
          <a:noFill/>
        </p:spPr>
        <p:txBody>
          <a:bodyPr wrap="square" rtlCol="0">
            <a:spAutoFit/>
          </a:bodyPr>
          <a:lstStyle/>
          <a:p>
            <a:pPr algn="ctr"/>
            <a:r>
              <a:rPr lang="es-ES" sz="4400" b="1" dirty="0" smtClean="0">
                <a:effectLst>
                  <a:outerShdw blurRad="38100" dist="38100" dir="2700000" algn="tl">
                    <a:srgbClr val="000000">
                      <a:alpha val="43137"/>
                    </a:srgbClr>
                  </a:outerShdw>
                </a:effectLst>
              </a:rPr>
              <a:t>X</a:t>
            </a:r>
            <a:endParaRPr lang="es-ES" sz="4400" b="1" dirty="0">
              <a:effectLst>
                <a:outerShdw blurRad="38100" dist="38100" dir="2700000" algn="tl">
                  <a:srgbClr val="000000">
                    <a:alpha val="43137"/>
                  </a:srgbClr>
                </a:outerShdw>
              </a:effectLst>
            </a:endParaRPr>
          </a:p>
        </p:txBody>
      </p:sp>
      <p:pic>
        <p:nvPicPr>
          <p:cNvPr id="10" name="Picture 2" descr="C:\Users\user\Desktop\ligamiento y recombinacion\Imagen1.gif"/>
          <p:cNvPicPr>
            <a:picLocks noChangeAspect="1" noChangeArrowheads="1"/>
          </p:cNvPicPr>
          <p:nvPr/>
        </p:nvPicPr>
        <p:blipFill>
          <a:blip r:embed="rId3"/>
          <a:srcRect/>
          <a:stretch>
            <a:fillRect/>
          </a:stretch>
        </p:blipFill>
        <p:spPr bwMode="auto">
          <a:xfrm>
            <a:off x="4286248" y="785794"/>
            <a:ext cx="4000528" cy="2667019"/>
          </a:xfrm>
          <a:prstGeom prst="rect">
            <a:avLst/>
          </a:prstGeom>
          <a:noFill/>
        </p:spPr>
      </p:pic>
      <p:sp>
        <p:nvSpPr>
          <p:cNvPr id="11" name="10 CuadroTexto"/>
          <p:cNvSpPr txBox="1"/>
          <p:nvPr/>
        </p:nvSpPr>
        <p:spPr>
          <a:xfrm>
            <a:off x="4357686" y="1357298"/>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12" name="11 CuadroTexto"/>
          <p:cNvSpPr txBox="1"/>
          <p:nvPr/>
        </p:nvSpPr>
        <p:spPr>
          <a:xfrm>
            <a:off x="5929322" y="1357298"/>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13" name="12 CuadroTexto"/>
          <p:cNvSpPr txBox="1"/>
          <p:nvPr/>
        </p:nvSpPr>
        <p:spPr>
          <a:xfrm>
            <a:off x="6286512" y="1357298"/>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14" name="13 CuadroTexto"/>
          <p:cNvSpPr txBox="1"/>
          <p:nvPr/>
        </p:nvSpPr>
        <p:spPr>
          <a:xfrm>
            <a:off x="7286644" y="1357298"/>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15" name="14 CuadroTexto"/>
          <p:cNvSpPr txBox="1"/>
          <p:nvPr/>
        </p:nvSpPr>
        <p:spPr>
          <a:xfrm>
            <a:off x="2357422" y="0"/>
            <a:ext cx="4071966" cy="646331"/>
          </a:xfrm>
          <a:prstGeom prst="rect">
            <a:avLst/>
          </a:prstGeom>
          <a:noFill/>
        </p:spPr>
        <p:txBody>
          <a:bodyPr wrap="square" rtlCol="0">
            <a:spAutoFit/>
          </a:bodyPr>
          <a:lstStyle/>
          <a:p>
            <a:pPr algn="ctr"/>
            <a:r>
              <a:rPr lang="es-ES" sz="3600" b="1" dirty="0" err="1" smtClean="0">
                <a:solidFill>
                  <a:srgbClr val="C00000"/>
                </a:solidFill>
                <a:effectLst>
                  <a:outerShdw blurRad="38100" dist="38100" dir="2700000" algn="tl">
                    <a:srgbClr val="000000">
                      <a:alpha val="43137"/>
                    </a:srgbClr>
                  </a:outerShdw>
                </a:effectLst>
              </a:rPr>
              <a:t>Retrocruce</a:t>
            </a:r>
            <a:endParaRPr lang="es-ES" sz="3600" b="1" dirty="0">
              <a:solidFill>
                <a:srgbClr val="C00000"/>
              </a:solidFill>
              <a:effectLst>
                <a:outerShdw blurRad="38100" dist="38100" dir="2700000" algn="tl">
                  <a:srgbClr val="000000">
                    <a:alpha val="43137"/>
                  </a:srgbClr>
                </a:outerShdw>
              </a:effectLst>
            </a:endParaRPr>
          </a:p>
        </p:txBody>
      </p:sp>
      <p:pic>
        <p:nvPicPr>
          <p:cNvPr id="16" name="Picture 4" descr="F:\Ratones II.png"/>
          <p:cNvPicPr>
            <a:picLocks noChangeAspect="1" noChangeArrowheads="1"/>
          </p:cNvPicPr>
          <p:nvPr/>
        </p:nvPicPr>
        <p:blipFill>
          <a:blip r:embed="rId4"/>
          <a:srcRect/>
          <a:stretch>
            <a:fillRect/>
          </a:stretch>
        </p:blipFill>
        <p:spPr bwMode="auto">
          <a:xfrm>
            <a:off x="428596" y="3929066"/>
            <a:ext cx="8072494" cy="1714512"/>
          </a:xfrm>
          <a:prstGeom prst="rect">
            <a:avLst/>
          </a:prstGeom>
          <a:noFill/>
        </p:spPr>
      </p:pic>
      <p:sp>
        <p:nvSpPr>
          <p:cNvPr id="17" name="16 CuadroTexto"/>
          <p:cNvSpPr txBox="1"/>
          <p:nvPr/>
        </p:nvSpPr>
        <p:spPr>
          <a:xfrm>
            <a:off x="857224" y="5572140"/>
            <a:ext cx="571504" cy="954107"/>
          </a:xfrm>
          <a:prstGeom prst="rect">
            <a:avLst/>
          </a:prstGeom>
          <a:noFill/>
        </p:spPr>
        <p:txBody>
          <a:bodyPr wrap="square" rtlCol="0">
            <a:spAutoFit/>
          </a:bodyPr>
          <a:lstStyle/>
          <a:p>
            <a:r>
              <a:rPr lang="es-ES" sz="2800" b="1" u="sng" dirty="0" smtClean="0">
                <a:solidFill>
                  <a:srgbClr val="C00000"/>
                </a:solidFill>
                <a:effectLst>
                  <a:outerShdw blurRad="38100" dist="38100" dir="2700000" algn="tl">
                    <a:srgbClr val="000000">
                      <a:alpha val="43137"/>
                    </a:srgbClr>
                  </a:outerShdw>
                </a:effectLst>
              </a:rPr>
              <a:t>GL </a:t>
            </a:r>
          </a:p>
          <a:p>
            <a:r>
              <a:rPr lang="es-ES" sz="2800" b="1" u="sng" dirty="0" err="1" smtClean="0">
                <a:solidFill>
                  <a:srgbClr val="C00000"/>
                </a:solidFill>
                <a:effectLst>
                  <a:outerShdw blurRad="38100" dist="38100" dir="2700000" algn="tl">
                    <a:srgbClr val="000000">
                      <a:alpha val="43137"/>
                    </a:srgbClr>
                  </a:outerShdw>
                </a:effectLst>
              </a:rPr>
              <a:t>gl</a:t>
            </a:r>
            <a:endParaRPr lang="es-ES" sz="2800" b="1" u="sng" dirty="0">
              <a:solidFill>
                <a:srgbClr val="C00000"/>
              </a:solidFill>
              <a:effectLst>
                <a:outerShdw blurRad="38100" dist="38100" dir="2700000" algn="tl">
                  <a:srgbClr val="000000">
                    <a:alpha val="43137"/>
                  </a:srgbClr>
                </a:outerShdw>
              </a:effectLst>
            </a:endParaRPr>
          </a:p>
        </p:txBody>
      </p:sp>
      <p:sp>
        <p:nvSpPr>
          <p:cNvPr id="18" name="17 CuadroTexto"/>
          <p:cNvSpPr txBox="1"/>
          <p:nvPr/>
        </p:nvSpPr>
        <p:spPr>
          <a:xfrm>
            <a:off x="3214678" y="5572140"/>
            <a:ext cx="571504" cy="954107"/>
          </a:xfrm>
          <a:prstGeom prst="rect">
            <a:avLst/>
          </a:prstGeom>
          <a:noFill/>
        </p:spPr>
        <p:txBody>
          <a:bodyPr wrap="square" rtlCol="0">
            <a:spAutoFit/>
          </a:bodyPr>
          <a:lstStyle/>
          <a:p>
            <a:r>
              <a:rPr lang="es-ES" sz="2800" b="1" u="sng" dirty="0" err="1" smtClean="0">
                <a:solidFill>
                  <a:srgbClr val="C00000"/>
                </a:solidFill>
                <a:effectLst>
                  <a:outerShdw blurRad="38100" dist="38100" dir="2700000" algn="tl">
                    <a:srgbClr val="000000">
                      <a:alpha val="43137"/>
                    </a:srgbClr>
                  </a:outerShdw>
                </a:effectLst>
              </a:rPr>
              <a:t>Gl</a:t>
            </a:r>
            <a:r>
              <a:rPr lang="es-ES" sz="2800" b="1" u="sng" dirty="0" smtClean="0">
                <a:solidFill>
                  <a:srgbClr val="C00000"/>
                </a:solidFill>
                <a:effectLst>
                  <a:outerShdw blurRad="38100" dist="38100" dir="2700000" algn="tl">
                    <a:srgbClr val="000000">
                      <a:alpha val="43137"/>
                    </a:srgbClr>
                  </a:outerShdw>
                </a:effectLst>
              </a:rPr>
              <a:t> </a:t>
            </a:r>
          </a:p>
          <a:p>
            <a:r>
              <a:rPr lang="es-ES" sz="2800" b="1" u="sng" dirty="0" err="1" smtClean="0">
                <a:solidFill>
                  <a:srgbClr val="C00000"/>
                </a:solidFill>
                <a:effectLst>
                  <a:outerShdw blurRad="38100" dist="38100" dir="2700000" algn="tl">
                    <a:srgbClr val="000000">
                      <a:alpha val="43137"/>
                    </a:srgbClr>
                  </a:outerShdw>
                </a:effectLst>
              </a:rPr>
              <a:t>gl</a:t>
            </a:r>
            <a:endParaRPr lang="es-ES" sz="2800" b="1" u="sng" dirty="0">
              <a:solidFill>
                <a:srgbClr val="C00000"/>
              </a:solidFill>
              <a:effectLst>
                <a:outerShdw blurRad="38100" dist="38100" dir="2700000" algn="tl">
                  <a:srgbClr val="000000">
                    <a:alpha val="43137"/>
                  </a:srgbClr>
                </a:outerShdw>
              </a:effectLst>
            </a:endParaRPr>
          </a:p>
        </p:txBody>
      </p:sp>
      <p:sp>
        <p:nvSpPr>
          <p:cNvPr id="19" name="18 CuadroTexto"/>
          <p:cNvSpPr txBox="1"/>
          <p:nvPr/>
        </p:nvSpPr>
        <p:spPr>
          <a:xfrm>
            <a:off x="5000628" y="5572140"/>
            <a:ext cx="571504" cy="954107"/>
          </a:xfrm>
          <a:prstGeom prst="rect">
            <a:avLst/>
          </a:prstGeom>
          <a:noFill/>
        </p:spPr>
        <p:txBody>
          <a:bodyPr wrap="square" rtlCol="0">
            <a:spAutoFit/>
          </a:bodyPr>
          <a:lstStyle/>
          <a:p>
            <a:r>
              <a:rPr lang="es-ES" sz="2800" b="1" u="sng" dirty="0" err="1" smtClean="0">
                <a:solidFill>
                  <a:srgbClr val="C00000"/>
                </a:solidFill>
                <a:effectLst>
                  <a:outerShdw blurRad="38100" dist="38100" dir="2700000" algn="tl">
                    <a:srgbClr val="000000">
                      <a:alpha val="43137"/>
                    </a:srgbClr>
                  </a:outerShdw>
                </a:effectLst>
              </a:rPr>
              <a:t>gL</a:t>
            </a:r>
            <a:r>
              <a:rPr lang="es-ES" sz="2800" b="1" u="sng" dirty="0" smtClean="0">
                <a:solidFill>
                  <a:srgbClr val="C00000"/>
                </a:solidFill>
                <a:effectLst>
                  <a:outerShdw blurRad="38100" dist="38100" dir="2700000" algn="tl">
                    <a:srgbClr val="000000">
                      <a:alpha val="43137"/>
                    </a:srgbClr>
                  </a:outerShdw>
                </a:effectLst>
              </a:rPr>
              <a:t> </a:t>
            </a:r>
          </a:p>
          <a:p>
            <a:r>
              <a:rPr lang="es-ES" sz="2800" b="1" u="sng" dirty="0" err="1" smtClean="0">
                <a:solidFill>
                  <a:srgbClr val="C00000"/>
                </a:solidFill>
                <a:effectLst>
                  <a:outerShdw blurRad="38100" dist="38100" dir="2700000" algn="tl">
                    <a:srgbClr val="000000">
                      <a:alpha val="43137"/>
                    </a:srgbClr>
                  </a:outerShdw>
                </a:effectLst>
              </a:rPr>
              <a:t>gl</a:t>
            </a:r>
            <a:endParaRPr lang="es-ES" sz="2800" b="1" u="sng" dirty="0">
              <a:solidFill>
                <a:srgbClr val="C00000"/>
              </a:solidFill>
              <a:effectLst>
                <a:outerShdw blurRad="38100" dist="38100" dir="2700000" algn="tl">
                  <a:srgbClr val="000000">
                    <a:alpha val="43137"/>
                  </a:srgbClr>
                </a:outerShdw>
              </a:effectLst>
            </a:endParaRPr>
          </a:p>
        </p:txBody>
      </p:sp>
      <p:sp>
        <p:nvSpPr>
          <p:cNvPr id="20" name="19 CuadroTexto"/>
          <p:cNvSpPr txBox="1"/>
          <p:nvPr/>
        </p:nvSpPr>
        <p:spPr>
          <a:xfrm>
            <a:off x="6786578" y="5572140"/>
            <a:ext cx="571504" cy="954107"/>
          </a:xfrm>
          <a:prstGeom prst="rect">
            <a:avLst/>
          </a:prstGeom>
          <a:noFill/>
        </p:spPr>
        <p:txBody>
          <a:bodyPr wrap="square" rtlCol="0">
            <a:spAutoFit/>
          </a:bodyPr>
          <a:lstStyle/>
          <a:p>
            <a:r>
              <a:rPr lang="es-ES" sz="2800" b="1" u="sng" dirty="0" err="1" smtClean="0">
                <a:solidFill>
                  <a:srgbClr val="C00000"/>
                </a:solidFill>
                <a:effectLst>
                  <a:outerShdw blurRad="38100" dist="38100" dir="2700000" algn="tl">
                    <a:srgbClr val="000000">
                      <a:alpha val="43137"/>
                    </a:srgbClr>
                  </a:outerShdw>
                </a:effectLst>
              </a:rPr>
              <a:t>gl</a:t>
            </a:r>
            <a:r>
              <a:rPr lang="es-ES" sz="2800" b="1" u="sng" dirty="0" smtClean="0">
                <a:solidFill>
                  <a:srgbClr val="C00000"/>
                </a:solidFill>
                <a:effectLst>
                  <a:outerShdw blurRad="38100" dist="38100" dir="2700000" algn="tl">
                    <a:srgbClr val="000000">
                      <a:alpha val="43137"/>
                    </a:srgbClr>
                  </a:outerShdw>
                </a:effectLst>
              </a:rPr>
              <a:t> </a:t>
            </a:r>
          </a:p>
          <a:p>
            <a:r>
              <a:rPr lang="es-ES" sz="2800" b="1" u="sng" dirty="0" err="1" smtClean="0">
                <a:solidFill>
                  <a:srgbClr val="C00000"/>
                </a:solidFill>
                <a:effectLst>
                  <a:outerShdw blurRad="38100" dist="38100" dir="2700000" algn="tl">
                    <a:srgbClr val="000000">
                      <a:alpha val="43137"/>
                    </a:srgbClr>
                  </a:outerShdw>
                </a:effectLst>
              </a:rPr>
              <a:t>gl</a:t>
            </a:r>
            <a:endParaRPr lang="es-ES" sz="2800" b="1" u="sng" dirty="0">
              <a:solidFill>
                <a:srgbClr val="C00000"/>
              </a:solidFill>
              <a:effectLst>
                <a:outerShdw blurRad="38100" dist="38100" dir="2700000" algn="tl">
                  <a:srgbClr val="000000">
                    <a:alpha val="43137"/>
                  </a:srgbClr>
                </a:outerShdw>
              </a:effectLst>
            </a:endParaRPr>
          </a:p>
        </p:txBody>
      </p:sp>
      <p:sp>
        <p:nvSpPr>
          <p:cNvPr id="21" name="20 Elipse"/>
          <p:cNvSpPr/>
          <p:nvPr/>
        </p:nvSpPr>
        <p:spPr>
          <a:xfrm>
            <a:off x="642910" y="5643578"/>
            <a:ext cx="914400" cy="9144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2" name="21 Elipse"/>
          <p:cNvSpPr/>
          <p:nvPr/>
        </p:nvSpPr>
        <p:spPr>
          <a:xfrm>
            <a:off x="6500826" y="5572140"/>
            <a:ext cx="914400" cy="9144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F:\ratones1.png"/>
          <p:cNvPicPr>
            <a:picLocks noChangeAspect="1" noChangeArrowheads="1"/>
          </p:cNvPicPr>
          <p:nvPr/>
        </p:nvPicPr>
        <p:blipFill>
          <a:blip r:embed="rId3"/>
          <a:srcRect/>
          <a:stretch>
            <a:fillRect/>
          </a:stretch>
        </p:blipFill>
        <p:spPr bwMode="auto">
          <a:xfrm>
            <a:off x="0" y="0"/>
            <a:ext cx="9144001" cy="2071702"/>
          </a:xfrm>
          <a:prstGeom prst="rect">
            <a:avLst/>
          </a:prstGeom>
          <a:noFill/>
        </p:spPr>
      </p:pic>
      <p:sp>
        <p:nvSpPr>
          <p:cNvPr id="3" name="2 CuadroTexto"/>
          <p:cNvSpPr txBox="1"/>
          <p:nvPr/>
        </p:nvSpPr>
        <p:spPr>
          <a:xfrm>
            <a:off x="2571736" y="0"/>
            <a:ext cx="4071966" cy="646331"/>
          </a:xfrm>
          <a:prstGeom prst="rect">
            <a:avLst/>
          </a:prstGeom>
          <a:noFill/>
        </p:spPr>
        <p:txBody>
          <a:bodyPr wrap="square" rtlCol="0">
            <a:spAutoFit/>
          </a:bodyPr>
          <a:lstStyle/>
          <a:p>
            <a:pPr algn="ctr"/>
            <a:r>
              <a:rPr lang="es-ES" sz="3600" b="1" dirty="0" err="1" smtClean="0">
                <a:solidFill>
                  <a:srgbClr val="C00000"/>
                </a:solidFill>
                <a:effectLst>
                  <a:outerShdw blurRad="38100" dist="38100" dir="2700000" algn="tl">
                    <a:srgbClr val="000000">
                      <a:alpha val="43137"/>
                    </a:srgbClr>
                  </a:outerShdw>
                </a:effectLst>
              </a:rPr>
              <a:t>Retrocruce</a:t>
            </a:r>
            <a:endParaRPr lang="es-ES" sz="3600" b="1" dirty="0">
              <a:solidFill>
                <a:srgbClr val="C00000"/>
              </a:solidFill>
              <a:effectLst>
                <a:outerShdw blurRad="38100" dist="38100" dir="2700000" algn="tl">
                  <a:srgbClr val="000000">
                    <a:alpha val="43137"/>
                  </a:srgbClr>
                </a:outerShdw>
              </a:effectLst>
            </a:endParaRPr>
          </a:p>
        </p:txBody>
      </p:sp>
      <p:grpSp>
        <p:nvGrpSpPr>
          <p:cNvPr id="4" name="3 Grupo"/>
          <p:cNvGrpSpPr/>
          <p:nvPr/>
        </p:nvGrpSpPr>
        <p:grpSpPr>
          <a:xfrm>
            <a:off x="1357290" y="1785926"/>
            <a:ext cx="1398743" cy="2084973"/>
            <a:chOff x="571472" y="500040"/>
            <a:chExt cx="1398743" cy="2084973"/>
          </a:xfrm>
        </p:grpSpPr>
        <p:grpSp>
          <p:nvGrpSpPr>
            <p:cNvPr id="5" name="22 Grupo"/>
            <p:cNvGrpSpPr/>
            <p:nvPr/>
          </p:nvGrpSpPr>
          <p:grpSpPr>
            <a:xfrm>
              <a:off x="1571605" y="500040"/>
              <a:ext cx="398610" cy="1965040"/>
              <a:chOff x="2665612" y="574023"/>
              <a:chExt cx="398610" cy="1965040"/>
            </a:xfrm>
          </p:grpSpPr>
          <p:grpSp>
            <p:nvGrpSpPr>
              <p:cNvPr id="10" name="1 Grupo"/>
              <p:cNvGrpSpPr/>
              <p:nvPr/>
            </p:nvGrpSpPr>
            <p:grpSpPr>
              <a:xfrm rot="-540000">
                <a:off x="2722190" y="588597"/>
                <a:ext cx="342032" cy="1950466"/>
                <a:chOff x="2857488" y="1428734"/>
                <a:chExt cx="357190" cy="3429023"/>
              </a:xfrm>
            </p:grpSpPr>
            <p:grpSp>
              <p:nvGrpSpPr>
                <p:cNvPr id="11" name="4 Grupo"/>
                <p:cNvGrpSpPr/>
                <p:nvPr/>
              </p:nvGrpSpPr>
              <p:grpSpPr>
                <a:xfrm>
                  <a:off x="2857488" y="1428734"/>
                  <a:ext cx="357190" cy="3429023"/>
                  <a:chOff x="1071538" y="4286256"/>
                  <a:chExt cx="142876" cy="2143140"/>
                </a:xfrm>
                <a:solidFill>
                  <a:schemeClr val="accent3">
                    <a:lumMod val="50000"/>
                  </a:schemeClr>
                </a:solidFill>
              </p:grpSpPr>
              <p:sp>
                <p:nvSpPr>
                  <p:cNvPr id="18"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9"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17" name="Oval 6"/>
                <p:cNvSpPr>
                  <a:spLocks noChangeArrowheads="1"/>
                </p:cNvSpPr>
                <p:nvPr/>
              </p:nvSpPr>
              <p:spPr bwMode="auto">
                <a:xfrm flipH="1">
                  <a:off x="2857488" y="2786058"/>
                  <a:ext cx="285752" cy="357190"/>
                </a:xfrm>
                <a:prstGeom prst="ellipse">
                  <a:avLst/>
                </a:prstGeom>
                <a:solidFill>
                  <a:schemeClr val="accent3">
                    <a:lumMod val="50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nvGrpSpPr>
              <p:cNvPr id="12" name="10 Grupo"/>
              <p:cNvGrpSpPr/>
              <p:nvPr/>
            </p:nvGrpSpPr>
            <p:grpSpPr>
              <a:xfrm rot="1140000">
                <a:off x="2665612" y="574023"/>
                <a:ext cx="342032" cy="1950466"/>
                <a:chOff x="2857488" y="1428734"/>
                <a:chExt cx="357190" cy="3429023"/>
              </a:xfrm>
            </p:grpSpPr>
            <p:grpSp>
              <p:nvGrpSpPr>
                <p:cNvPr id="16" name="25 Grupo"/>
                <p:cNvGrpSpPr/>
                <p:nvPr/>
              </p:nvGrpSpPr>
              <p:grpSpPr>
                <a:xfrm>
                  <a:off x="2857488" y="1428734"/>
                  <a:ext cx="357190" cy="3429023"/>
                  <a:chOff x="1071538" y="4286256"/>
                  <a:chExt cx="142876" cy="2143140"/>
                </a:xfrm>
                <a:solidFill>
                  <a:schemeClr val="accent3">
                    <a:lumMod val="50000"/>
                  </a:schemeClr>
                </a:solidFill>
              </p:grpSpPr>
              <p:sp>
                <p:nvSpPr>
                  <p:cNvPr id="14"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5"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13" name="Oval 6"/>
                <p:cNvSpPr>
                  <a:spLocks noChangeArrowheads="1"/>
                </p:cNvSpPr>
                <p:nvPr/>
              </p:nvSpPr>
              <p:spPr bwMode="auto">
                <a:xfrm flipH="1">
                  <a:off x="2857488" y="2786058"/>
                  <a:ext cx="285752" cy="357190"/>
                </a:xfrm>
                <a:prstGeom prst="ellipse">
                  <a:avLst/>
                </a:prstGeom>
                <a:solidFill>
                  <a:schemeClr val="accent3">
                    <a:lumMod val="50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sp>
          <p:nvSpPr>
            <p:cNvPr id="6" name="5 CuadroTexto"/>
            <p:cNvSpPr txBox="1"/>
            <p:nvPr/>
          </p:nvSpPr>
          <p:spPr>
            <a:xfrm>
              <a:off x="642910" y="1428736"/>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G</a:t>
              </a:r>
              <a:endParaRPr lang="es-ES" sz="3200" b="1" dirty="0">
                <a:effectLst>
                  <a:outerShdw blurRad="38100" dist="38100" dir="2700000" algn="tl">
                    <a:srgbClr val="000000">
                      <a:alpha val="43137"/>
                    </a:srgbClr>
                  </a:outerShdw>
                </a:effectLst>
              </a:endParaRPr>
            </a:p>
          </p:txBody>
        </p:sp>
        <p:sp>
          <p:nvSpPr>
            <p:cNvPr id="7" name="6 CuadroTexto"/>
            <p:cNvSpPr txBox="1"/>
            <p:nvPr/>
          </p:nvSpPr>
          <p:spPr>
            <a:xfrm>
              <a:off x="571472" y="2000238"/>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l</a:t>
              </a:r>
              <a:endParaRPr lang="es-ES" sz="3200" b="1" dirty="0">
                <a:effectLst>
                  <a:outerShdw blurRad="38100" dist="38100" dir="2700000" algn="tl">
                    <a:srgbClr val="000000">
                      <a:alpha val="43137"/>
                    </a:srgbClr>
                  </a:outerShdw>
                </a:effectLst>
              </a:endParaRPr>
            </a:p>
          </p:txBody>
        </p:sp>
        <p:cxnSp>
          <p:nvCxnSpPr>
            <p:cNvPr id="8" name="7 Conector recto"/>
            <p:cNvCxnSpPr/>
            <p:nvPr/>
          </p:nvCxnSpPr>
          <p:spPr>
            <a:xfrm flipV="1">
              <a:off x="1214414" y="1500174"/>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flipV="1">
              <a:off x="1071538" y="2143116"/>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0" name="19 Grupo"/>
          <p:cNvGrpSpPr/>
          <p:nvPr/>
        </p:nvGrpSpPr>
        <p:grpSpPr>
          <a:xfrm>
            <a:off x="2786050" y="1857364"/>
            <a:ext cx="1357290" cy="1965040"/>
            <a:chOff x="2500299" y="500040"/>
            <a:chExt cx="1357290" cy="1965040"/>
          </a:xfrm>
        </p:grpSpPr>
        <p:grpSp>
          <p:nvGrpSpPr>
            <p:cNvPr id="21" name="165 Grupo"/>
            <p:cNvGrpSpPr/>
            <p:nvPr/>
          </p:nvGrpSpPr>
          <p:grpSpPr>
            <a:xfrm>
              <a:off x="2500299" y="500040"/>
              <a:ext cx="1357290" cy="1965040"/>
              <a:chOff x="2500299" y="500040"/>
              <a:chExt cx="1357290" cy="1965040"/>
            </a:xfrm>
          </p:grpSpPr>
          <p:grpSp>
            <p:nvGrpSpPr>
              <p:cNvPr id="24" name="21 Grupo"/>
              <p:cNvGrpSpPr/>
              <p:nvPr/>
            </p:nvGrpSpPr>
            <p:grpSpPr>
              <a:xfrm>
                <a:off x="2500299" y="500040"/>
                <a:ext cx="398610" cy="1965040"/>
                <a:chOff x="2665612" y="574023"/>
                <a:chExt cx="398610" cy="1965040"/>
              </a:xfrm>
              <a:solidFill>
                <a:schemeClr val="accent6">
                  <a:lumMod val="75000"/>
                </a:schemeClr>
              </a:solidFill>
            </p:grpSpPr>
            <p:grpSp>
              <p:nvGrpSpPr>
                <p:cNvPr id="27" name="1 Grupo"/>
                <p:cNvGrpSpPr/>
                <p:nvPr/>
              </p:nvGrpSpPr>
              <p:grpSpPr>
                <a:xfrm rot="-540000">
                  <a:off x="2722190" y="588597"/>
                  <a:ext cx="342032" cy="1950466"/>
                  <a:chOff x="2857488" y="1428734"/>
                  <a:chExt cx="357190" cy="3429023"/>
                </a:xfrm>
                <a:grpFill/>
              </p:grpSpPr>
              <p:grpSp>
                <p:nvGrpSpPr>
                  <p:cNvPr id="28" name="4 Grupo"/>
                  <p:cNvGrpSpPr/>
                  <p:nvPr/>
                </p:nvGrpSpPr>
                <p:grpSpPr>
                  <a:xfrm>
                    <a:off x="2857488" y="1428734"/>
                    <a:ext cx="357190" cy="3429023"/>
                    <a:chOff x="1071538" y="4286256"/>
                    <a:chExt cx="142876" cy="2143140"/>
                  </a:xfrm>
                  <a:grpFill/>
                </p:grpSpPr>
                <p:sp>
                  <p:nvSpPr>
                    <p:cNvPr id="35"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36"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34" name="Oval 6"/>
                  <p:cNvSpPr>
                    <a:spLocks noChangeArrowheads="1"/>
                  </p:cNvSpPr>
                  <p:nvPr/>
                </p:nvSpPr>
                <p:spPr bwMode="auto">
                  <a:xfrm flipH="1">
                    <a:off x="2857488" y="2786058"/>
                    <a:ext cx="285752" cy="35719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nvGrpSpPr>
                <p:cNvPr id="29" name="11 Grupo"/>
                <p:cNvGrpSpPr/>
                <p:nvPr/>
              </p:nvGrpSpPr>
              <p:grpSpPr>
                <a:xfrm rot="1140000">
                  <a:off x="2665612" y="574023"/>
                  <a:ext cx="342032" cy="1950466"/>
                  <a:chOff x="2857488" y="1428734"/>
                  <a:chExt cx="357190" cy="3429023"/>
                </a:xfrm>
                <a:grpFill/>
              </p:grpSpPr>
              <p:grpSp>
                <p:nvGrpSpPr>
                  <p:cNvPr id="33" name="4 Grupo"/>
                  <p:cNvGrpSpPr/>
                  <p:nvPr/>
                </p:nvGrpSpPr>
                <p:grpSpPr>
                  <a:xfrm>
                    <a:off x="2857488" y="1428734"/>
                    <a:ext cx="357190" cy="3429023"/>
                    <a:chOff x="1071538" y="4286256"/>
                    <a:chExt cx="142876" cy="2143140"/>
                  </a:xfrm>
                  <a:grpFill/>
                </p:grpSpPr>
                <p:sp>
                  <p:nvSpPr>
                    <p:cNvPr id="31"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32"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30" name="Oval 6"/>
                  <p:cNvSpPr>
                    <a:spLocks noChangeArrowheads="1"/>
                  </p:cNvSpPr>
                  <p:nvPr/>
                </p:nvSpPr>
                <p:spPr bwMode="auto">
                  <a:xfrm flipH="1">
                    <a:off x="2857488" y="2786058"/>
                    <a:ext cx="285752" cy="35719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sp>
            <p:nvSpPr>
              <p:cNvPr id="25" name="24 CuadroTexto"/>
              <p:cNvSpPr txBox="1"/>
              <p:nvPr/>
            </p:nvSpPr>
            <p:spPr>
              <a:xfrm>
                <a:off x="3214679" y="1000106"/>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g</a:t>
                </a:r>
                <a:endParaRPr lang="es-ES" sz="3200" b="1" dirty="0">
                  <a:effectLst>
                    <a:outerShdw blurRad="38100" dist="38100" dir="2700000" algn="tl">
                      <a:srgbClr val="000000">
                        <a:alpha val="43137"/>
                      </a:srgbClr>
                    </a:outerShdw>
                  </a:effectLst>
                </a:endParaRPr>
              </a:p>
            </p:txBody>
          </p:sp>
          <p:sp>
            <p:nvSpPr>
              <p:cNvPr id="26" name="25 CuadroTexto"/>
              <p:cNvSpPr txBox="1"/>
              <p:nvPr/>
            </p:nvSpPr>
            <p:spPr>
              <a:xfrm>
                <a:off x="3286117" y="1857362"/>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L</a:t>
                </a:r>
                <a:endParaRPr lang="es-ES" sz="3200" b="1" dirty="0">
                  <a:effectLst>
                    <a:outerShdw blurRad="38100" dist="38100" dir="2700000" algn="tl">
                      <a:srgbClr val="000000">
                        <a:alpha val="43137"/>
                      </a:srgbClr>
                    </a:outerShdw>
                  </a:effectLst>
                </a:endParaRPr>
              </a:p>
            </p:txBody>
          </p:sp>
        </p:grpSp>
        <p:cxnSp>
          <p:nvCxnSpPr>
            <p:cNvPr id="22" name="21 Conector recto"/>
            <p:cNvCxnSpPr/>
            <p:nvPr/>
          </p:nvCxnSpPr>
          <p:spPr>
            <a:xfrm flipV="1">
              <a:off x="2786050" y="1500174"/>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22 Conector recto"/>
            <p:cNvCxnSpPr/>
            <p:nvPr/>
          </p:nvCxnSpPr>
          <p:spPr>
            <a:xfrm flipV="1">
              <a:off x="2857488" y="2214554"/>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7" name="36 Grupo"/>
          <p:cNvGrpSpPr/>
          <p:nvPr/>
        </p:nvGrpSpPr>
        <p:grpSpPr>
          <a:xfrm>
            <a:off x="6858016" y="1714488"/>
            <a:ext cx="1357290" cy="1965040"/>
            <a:chOff x="2500299" y="500040"/>
            <a:chExt cx="1357290" cy="1965040"/>
          </a:xfrm>
        </p:grpSpPr>
        <p:grpSp>
          <p:nvGrpSpPr>
            <p:cNvPr id="38" name="165 Grupo"/>
            <p:cNvGrpSpPr/>
            <p:nvPr/>
          </p:nvGrpSpPr>
          <p:grpSpPr>
            <a:xfrm>
              <a:off x="2500299" y="500040"/>
              <a:ext cx="1357290" cy="1965040"/>
              <a:chOff x="2500299" y="500040"/>
              <a:chExt cx="1357290" cy="1965040"/>
            </a:xfrm>
          </p:grpSpPr>
          <p:grpSp>
            <p:nvGrpSpPr>
              <p:cNvPr id="41" name="21 Grupo"/>
              <p:cNvGrpSpPr/>
              <p:nvPr/>
            </p:nvGrpSpPr>
            <p:grpSpPr>
              <a:xfrm>
                <a:off x="2500299" y="500040"/>
                <a:ext cx="398610" cy="1965040"/>
                <a:chOff x="2665612" y="574023"/>
                <a:chExt cx="398610" cy="1965040"/>
              </a:xfrm>
              <a:solidFill>
                <a:schemeClr val="accent6">
                  <a:lumMod val="75000"/>
                </a:schemeClr>
              </a:solidFill>
            </p:grpSpPr>
            <p:grpSp>
              <p:nvGrpSpPr>
                <p:cNvPr id="44" name="1 Grupo"/>
                <p:cNvGrpSpPr/>
                <p:nvPr/>
              </p:nvGrpSpPr>
              <p:grpSpPr>
                <a:xfrm rot="-540000">
                  <a:off x="2722190" y="588597"/>
                  <a:ext cx="342032" cy="1950466"/>
                  <a:chOff x="2857488" y="1428734"/>
                  <a:chExt cx="357190" cy="3429023"/>
                </a:xfrm>
                <a:grpFill/>
              </p:grpSpPr>
              <p:grpSp>
                <p:nvGrpSpPr>
                  <p:cNvPr id="45" name="4 Grupo"/>
                  <p:cNvGrpSpPr/>
                  <p:nvPr/>
                </p:nvGrpSpPr>
                <p:grpSpPr>
                  <a:xfrm>
                    <a:off x="2857488" y="1428734"/>
                    <a:ext cx="357190" cy="3429023"/>
                    <a:chOff x="1071538" y="4286256"/>
                    <a:chExt cx="142876" cy="2143140"/>
                  </a:xfrm>
                  <a:grpFill/>
                </p:grpSpPr>
                <p:sp>
                  <p:nvSpPr>
                    <p:cNvPr id="52"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53"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51" name="Oval 6"/>
                  <p:cNvSpPr>
                    <a:spLocks noChangeArrowheads="1"/>
                  </p:cNvSpPr>
                  <p:nvPr/>
                </p:nvSpPr>
                <p:spPr bwMode="auto">
                  <a:xfrm flipH="1">
                    <a:off x="2857488" y="2786058"/>
                    <a:ext cx="285752" cy="35719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nvGrpSpPr>
                <p:cNvPr id="46" name="11 Grupo"/>
                <p:cNvGrpSpPr/>
                <p:nvPr/>
              </p:nvGrpSpPr>
              <p:grpSpPr>
                <a:xfrm rot="1140000">
                  <a:off x="2665612" y="574023"/>
                  <a:ext cx="342032" cy="1950466"/>
                  <a:chOff x="2857488" y="1428734"/>
                  <a:chExt cx="357190" cy="3429023"/>
                </a:xfrm>
                <a:grpFill/>
              </p:grpSpPr>
              <p:grpSp>
                <p:nvGrpSpPr>
                  <p:cNvPr id="50" name="4 Grupo"/>
                  <p:cNvGrpSpPr/>
                  <p:nvPr/>
                </p:nvGrpSpPr>
                <p:grpSpPr>
                  <a:xfrm>
                    <a:off x="2857488" y="1428734"/>
                    <a:ext cx="357190" cy="3429023"/>
                    <a:chOff x="1071538" y="4286256"/>
                    <a:chExt cx="142876" cy="2143140"/>
                  </a:xfrm>
                  <a:grpFill/>
                </p:grpSpPr>
                <p:sp>
                  <p:nvSpPr>
                    <p:cNvPr id="48"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49"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47" name="Oval 6"/>
                  <p:cNvSpPr>
                    <a:spLocks noChangeArrowheads="1"/>
                  </p:cNvSpPr>
                  <p:nvPr/>
                </p:nvSpPr>
                <p:spPr bwMode="auto">
                  <a:xfrm flipH="1">
                    <a:off x="2857488" y="2786058"/>
                    <a:ext cx="285752" cy="35719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sp>
            <p:nvSpPr>
              <p:cNvPr id="42" name="41 CuadroTexto"/>
              <p:cNvSpPr txBox="1"/>
              <p:nvPr/>
            </p:nvSpPr>
            <p:spPr>
              <a:xfrm>
                <a:off x="3214679" y="1000106"/>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g</a:t>
                </a:r>
                <a:endParaRPr lang="es-ES" sz="3200" b="1" dirty="0">
                  <a:effectLst>
                    <a:outerShdw blurRad="38100" dist="38100" dir="2700000" algn="tl">
                      <a:srgbClr val="000000">
                        <a:alpha val="43137"/>
                      </a:srgbClr>
                    </a:outerShdw>
                  </a:effectLst>
                </a:endParaRPr>
              </a:p>
            </p:txBody>
          </p:sp>
          <p:sp>
            <p:nvSpPr>
              <p:cNvPr id="43" name="42 CuadroTexto"/>
              <p:cNvSpPr txBox="1"/>
              <p:nvPr/>
            </p:nvSpPr>
            <p:spPr>
              <a:xfrm>
                <a:off x="3286117" y="1857362"/>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l</a:t>
                </a:r>
                <a:endParaRPr lang="es-ES" sz="3200" b="1" dirty="0">
                  <a:effectLst>
                    <a:outerShdw blurRad="38100" dist="38100" dir="2700000" algn="tl">
                      <a:srgbClr val="000000">
                        <a:alpha val="43137"/>
                      </a:srgbClr>
                    </a:outerShdw>
                  </a:effectLst>
                </a:endParaRPr>
              </a:p>
            </p:txBody>
          </p:sp>
        </p:grpSp>
        <p:cxnSp>
          <p:nvCxnSpPr>
            <p:cNvPr id="39" name="38 Conector recto"/>
            <p:cNvCxnSpPr/>
            <p:nvPr/>
          </p:nvCxnSpPr>
          <p:spPr>
            <a:xfrm flipV="1">
              <a:off x="2786050" y="1500174"/>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39 Conector recto"/>
            <p:cNvCxnSpPr/>
            <p:nvPr/>
          </p:nvCxnSpPr>
          <p:spPr>
            <a:xfrm flipV="1">
              <a:off x="2857488" y="2214554"/>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4" name="53 Grupo"/>
          <p:cNvGrpSpPr/>
          <p:nvPr/>
        </p:nvGrpSpPr>
        <p:grpSpPr>
          <a:xfrm>
            <a:off x="5500694" y="1785926"/>
            <a:ext cx="1327305" cy="2013537"/>
            <a:chOff x="642910" y="500040"/>
            <a:chExt cx="1327305" cy="2013537"/>
          </a:xfrm>
        </p:grpSpPr>
        <p:grpSp>
          <p:nvGrpSpPr>
            <p:cNvPr id="55" name="22 Grupo"/>
            <p:cNvGrpSpPr/>
            <p:nvPr/>
          </p:nvGrpSpPr>
          <p:grpSpPr>
            <a:xfrm>
              <a:off x="1571605" y="500040"/>
              <a:ext cx="398610" cy="1965040"/>
              <a:chOff x="2665612" y="574023"/>
              <a:chExt cx="398610" cy="1965040"/>
            </a:xfrm>
          </p:grpSpPr>
          <p:grpSp>
            <p:nvGrpSpPr>
              <p:cNvPr id="60" name="1 Grupo"/>
              <p:cNvGrpSpPr/>
              <p:nvPr/>
            </p:nvGrpSpPr>
            <p:grpSpPr>
              <a:xfrm rot="-540000">
                <a:off x="2722190" y="588597"/>
                <a:ext cx="342032" cy="1950466"/>
                <a:chOff x="2857488" y="1428734"/>
                <a:chExt cx="357190" cy="3429023"/>
              </a:xfrm>
            </p:grpSpPr>
            <p:grpSp>
              <p:nvGrpSpPr>
                <p:cNvPr id="61" name="4 Grupo"/>
                <p:cNvGrpSpPr/>
                <p:nvPr/>
              </p:nvGrpSpPr>
              <p:grpSpPr>
                <a:xfrm>
                  <a:off x="2857488" y="1428734"/>
                  <a:ext cx="357190" cy="3429023"/>
                  <a:chOff x="1071538" y="4286256"/>
                  <a:chExt cx="142876" cy="2143140"/>
                </a:xfrm>
                <a:solidFill>
                  <a:schemeClr val="accent3">
                    <a:lumMod val="50000"/>
                  </a:schemeClr>
                </a:solidFill>
              </p:grpSpPr>
              <p:sp>
                <p:nvSpPr>
                  <p:cNvPr id="68"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69"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67" name="Oval 6"/>
                <p:cNvSpPr>
                  <a:spLocks noChangeArrowheads="1"/>
                </p:cNvSpPr>
                <p:nvPr/>
              </p:nvSpPr>
              <p:spPr bwMode="auto">
                <a:xfrm flipH="1">
                  <a:off x="2857488" y="2786058"/>
                  <a:ext cx="285752" cy="357190"/>
                </a:xfrm>
                <a:prstGeom prst="ellipse">
                  <a:avLst/>
                </a:prstGeom>
                <a:solidFill>
                  <a:schemeClr val="accent3">
                    <a:lumMod val="50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nvGrpSpPr>
              <p:cNvPr id="62" name="45 Grupo"/>
              <p:cNvGrpSpPr/>
              <p:nvPr/>
            </p:nvGrpSpPr>
            <p:grpSpPr>
              <a:xfrm rot="1140000">
                <a:off x="2665612" y="574023"/>
                <a:ext cx="342032" cy="1950466"/>
                <a:chOff x="2857488" y="1428734"/>
                <a:chExt cx="357190" cy="3429023"/>
              </a:xfrm>
            </p:grpSpPr>
            <p:grpSp>
              <p:nvGrpSpPr>
                <p:cNvPr id="66" name="25 Grupo"/>
                <p:cNvGrpSpPr/>
                <p:nvPr/>
              </p:nvGrpSpPr>
              <p:grpSpPr>
                <a:xfrm>
                  <a:off x="2857488" y="1428734"/>
                  <a:ext cx="357190" cy="3429023"/>
                  <a:chOff x="1071538" y="4286256"/>
                  <a:chExt cx="142876" cy="2143140"/>
                </a:xfrm>
                <a:solidFill>
                  <a:schemeClr val="accent3">
                    <a:lumMod val="50000"/>
                  </a:schemeClr>
                </a:solidFill>
              </p:grpSpPr>
              <p:sp>
                <p:nvSpPr>
                  <p:cNvPr id="64" name="Oval 5"/>
                  <p:cNvSpPr>
                    <a:spLocks noChangeArrowheads="1"/>
                  </p:cNvSpPr>
                  <p:nvPr/>
                </p:nvSpPr>
                <p:spPr bwMode="auto">
                  <a:xfrm>
                    <a:off x="1071538" y="5143512"/>
                    <a:ext cx="142876" cy="1285884"/>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65" name="Oval 5"/>
                  <p:cNvSpPr>
                    <a:spLocks noChangeArrowheads="1"/>
                  </p:cNvSpPr>
                  <p:nvPr/>
                </p:nvSpPr>
                <p:spPr bwMode="auto">
                  <a:xfrm>
                    <a:off x="1071538" y="4286256"/>
                    <a:ext cx="142876" cy="1000132"/>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sp>
              <p:nvSpPr>
                <p:cNvPr id="63" name="Oval 6"/>
                <p:cNvSpPr>
                  <a:spLocks noChangeArrowheads="1"/>
                </p:cNvSpPr>
                <p:nvPr/>
              </p:nvSpPr>
              <p:spPr bwMode="auto">
                <a:xfrm flipH="1">
                  <a:off x="2857488" y="2786058"/>
                  <a:ext cx="285752" cy="357190"/>
                </a:xfrm>
                <a:prstGeom prst="ellipse">
                  <a:avLst/>
                </a:prstGeom>
                <a:solidFill>
                  <a:schemeClr val="accent3">
                    <a:lumMod val="50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sp>
          <p:nvSpPr>
            <p:cNvPr id="56" name="55 CuadroTexto"/>
            <p:cNvSpPr txBox="1"/>
            <p:nvPr/>
          </p:nvSpPr>
          <p:spPr>
            <a:xfrm>
              <a:off x="642910" y="1428736"/>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g</a:t>
              </a:r>
              <a:endParaRPr lang="es-ES" sz="3200" b="1" dirty="0">
                <a:effectLst>
                  <a:outerShdw blurRad="38100" dist="38100" dir="2700000" algn="tl">
                    <a:srgbClr val="000000">
                      <a:alpha val="43137"/>
                    </a:srgbClr>
                  </a:outerShdw>
                </a:effectLst>
              </a:endParaRPr>
            </a:p>
          </p:txBody>
        </p:sp>
        <p:sp>
          <p:nvSpPr>
            <p:cNvPr id="57" name="56 CuadroTexto"/>
            <p:cNvSpPr txBox="1"/>
            <p:nvPr/>
          </p:nvSpPr>
          <p:spPr>
            <a:xfrm>
              <a:off x="642910" y="1928802"/>
              <a:ext cx="571472"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l</a:t>
              </a:r>
              <a:endParaRPr lang="es-ES" sz="3200" b="1" dirty="0">
                <a:effectLst>
                  <a:outerShdw blurRad="38100" dist="38100" dir="2700000" algn="tl">
                    <a:srgbClr val="000000">
                      <a:alpha val="43137"/>
                    </a:srgbClr>
                  </a:outerShdw>
                </a:effectLst>
              </a:endParaRPr>
            </a:p>
          </p:txBody>
        </p:sp>
        <p:cxnSp>
          <p:nvCxnSpPr>
            <p:cNvPr id="58" name="57 Conector recto"/>
            <p:cNvCxnSpPr/>
            <p:nvPr/>
          </p:nvCxnSpPr>
          <p:spPr>
            <a:xfrm flipV="1">
              <a:off x="1214414" y="1428736"/>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58 Conector recto"/>
            <p:cNvCxnSpPr/>
            <p:nvPr/>
          </p:nvCxnSpPr>
          <p:spPr>
            <a:xfrm flipV="1">
              <a:off x="1071538" y="2071678"/>
              <a:ext cx="428628" cy="71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0" name="69 CuadroTexto"/>
          <p:cNvSpPr txBox="1"/>
          <p:nvPr/>
        </p:nvSpPr>
        <p:spPr>
          <a:xfrm>
            <a:off x="642910" y="1785926"/>
            <a:ext cx="1285884" cy="1200329"/>
          </a:xfrm>
          <a:prstGeom prst="rect">
            <a:avLst/>
          </a:prstGeom>
          <a:noFill/>
        </p:spPr>
        <p:txBody>
          <a:bodyPr wrap="square" rtlCol="0">
            <a:spAutoFit/>
          </a:bodyPr>
          <a:lstStyle/>
          <a:p>
            <a:r>
              <a:rPr lang="es-ES" sz="3600" b="1" u="sng" dirty="0" err="1" smtClean="0">
                <a:solidFill>
                  <a:srgbClr val="C00000"/>
                </a:solidFill>
                <a:effectLst>
                  <a:outerShdw blurRad="38100" dist="38100" dir="2700000" algn="tl">
                    <a:srgbClr val="000000">
                      <a:alpha val="43137"/>
                    </a:srgbClr>
                  </a:outerShdw>
                </a:effectLst>
              </a:rPr>
              <a:t>Gl</a:t>
            </a:r>
            <a:r>
              <a:rPr lang="es-ES" sz="3600" b="1" u="sng" dirty="0" smtClean="0">
                <a:solidFill>
                  <a:srgbClr val="C00000"/>
                </a:solidFill>
                <a:effectLst>
                  <a:outerShdw blurRad="38100" dist="38100" dir="2700000" algn="tl">
                    <a:srgbClr val="000000">
                      <a:alpha val="43137"/>
                    </a:srgbClr>
                  </a:outerShdw>
                </a:effectLst>
              </a:rPr>
              <a:t> </a:t>
            </a:r>
          </a:p>
          <a:p>
            <a:r>
              <a:rPr lang="es-ES" sz="3600" b="1" u="sng" dirty="0" err="1" smtClean="0">
                <a:solidFill>
                  <a:srgbClr val="C00000"/>
                </a:solidFill>
                <a:effectLst>
                  <a:outerShdw blurRad="38100" dist="38100" dir="2700000" algn="tl">
                    <a:srgbClr val="000000">
                      <a:alpha val="43137"/>
                    </a:srgbClr>
                  </a:outerShdw>
                </a:effectLst>
              </a:rPr>
              <a:t>gL</a:t>
            </a:r>
            <a:endParaRPr lang="es-ES" sz="3600" b="1" u="sng" dirty="0">
              <a:solidFill>
                <a:srgbClr val="C00000"/>
              </a:solidFill>
              <a:effectLst>
                <a:outerShdw blurRad="38100" dist="38100" dir="2700000" algn="tl">
                  <a:srgbClr val="000000">
                    <a:alpha val="43137"/>
                  </a:srgbClr>
                </a:outerShdw>
              </a:effectLst>
            </a:endParaRPr>
          </a:p>
        </p:txBody>
      </p:sp>
      <p:sp>
        <p:nvSpPr>
          <p:cNvPr id="71" name="70 Rectángulo"/>
          <p:cNvSpPr/>
          <p:nvPr/>
        </p:nvSpPr>
        <p:spPr>
          <a:xfrm>
            <a:off x="2571736" y="3929066"/>
            <a:ext cx="3333220" cy="523220"/>
          </a:xfrm>
          <a:prstGeom prst="rect">
            <a:avLst/>
          </a:prstGeom>
        </p:spPr>
        <p:txBody>
          <a:bodyPr wrap="none">
            <a:spAutoFit/>
          </a:bodyPr>
          <a:lstStyle/>
          <a:p>
            <a:r>
              <a:rPr lang="es-ES" sz="2800" b="1" spc="50" dirty="0" smtClean="0">
                <a:ln w="11430"/>
                <a:solidFill>
                  <a:srgbClr val="C00000"/>
                </a:solidFill>
                <a:effectLst>
                  <a:outerShdw blurRad="38100" dist="38100" dir="2700000" algn="tl">
                    <a:srgbClr val="000000">
                      <a:alpha val="43137"/>
                    </a:srgbClr>
                  </a:outerShdw>
                </a:effectLst>
                <a:cs typeface="Arial" charset="0"/>
              </a:rPr>
              <a:t>(genes en repulsión)</a:t>
            </a:r>
            <a:endParaRPr lang="es-ES" sz="2800" dirty="0"/>
          </a:p>
        </p:txBody>
      </p:sp>
      <p:sp>
        <p:nvSpPr>
          <p:cNvPr id="72" name="71 CuadroTexto"/>
          <p:cNvSpPr txBox="1"/>
          <p:nvPr/>
        </p:nvSpPr>
        <p:spPr>
          <a:xfrm>
            <a:off x="8001024" y="1071546"/>
            <a:ext cx="571504" cy="1200329"/>
          </a:xfrm>
          <a:prstGeom prst="rect">
            <a:avLst/>
          </a:prstGeom>
          <a:noFill/>
        </p:spPr>
        <p:txBody>
          <a:bodyPr wrap="square" rtlCol="0">
            <a:spAutoFit/>
          </a:bodyPr>
          <a:lstStyle/>
          <a:p>
            <a:r>
              <a:rPr lang="es-ES" sz="3600" b="1" u="sng" dirty="0" err="1" smtClean="0">
                <a:solidFill>
                  <a:srgbClr val="C00000"/>
                </a:solidFill>
                <a:effectLst>
                  <a:outerShdw blurRad="38100" dist="38100" dir="2700000" algn="tl">
                    <a:srgbClr val="000000">
                      <a:alpha val="43137"/>
                    </a:srgbClr>
                  </a:outerShdw>
                </a:effectLst>
              </a:rPr>
              <a:t>gl</a:t>
            </a:r>
            <a:r>
              <a:rPr lang="es-ES" sz="3600" b="1" u="sng" dirty="0" smtClean="0">
                <a:solidFill>
                  <a:srgbClr val="C00000"/>
                </a:solidFill>
                <a:effectLst>
                  <a:outerShdw blurRad="38100" dist="38100" dir="2700000" algn="tl">
                    <a:srgbClr val="000000">
                      <a:alpha val="43137"/>
                    </a:srgbClr>
                  </a:outerShdw>
                </a:effectLst>
              </a:rPr>
              <a:t> </a:t>
            </a:r>
          </a:p>
          <a:p>
            <a:r>
              <a:rPr lang="es-ES" sz="3600" b="1" u="sng" dirty="0" err="1" smtClean="0">
                <a:solidFill>
                  <a:srgbClr val="C00000"/>
                </a:solidFill>
                <a:effectLst>
                  <a:outerShdw blurRad="38100" dist="38100" dir="2700000" algn="tl">
                    <a:srgbClr val="000000">
                      <a:alpha val="43137"/>
                    </a:srgbClr>
                  </a:outerShdw>
                </a:effectLst>
              </a:rPr>
              <a:t>gl</a:t>
            </a:r>
            <a:endParaRPr lang="es-ES" sz="3600" b="1" u="sng" dirty="0">
              <a:solidFill>
                <a:srgbClr val="C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C:\Users\user\Desktop\ligamiento y recombinacion\ligamiento incompleto en fase.gif"/>
          <p:cNvPicPr>
            <a:picLocks noChangeAspect="1" noChangeArrowheads="1"/>
          </p:cNvPicPr>
          <p:nvPr/>
        </p:nvPicPr>
        <p:blipFill>
          <a:blip r:embed="rId3"/>
          <a:srcRect/>
          <a:stretch>
            <a:fillRect/>
          </a:stretch>
        </p:blipFill>
        <p:spPr bwMode="auto">
          <a:xfrm>
            <a:off x="1432488" y="1285860"/>
            <a:ext cx="6767810" cy="5143536"/>
          </a:xfrm>
          <a:prstGeom prst="rect">
            <a:avLst/>
          </a:prstGeom>
          <a:noFill/>
        </p:spPr>
      </p:pic>
      <p:sp>
        <p:nvSpPr>
          <p:cNvPr id="6" name="5 CuadroTexto"/>
          <p:cNvSpPr txBox="1"/>
          <p:nvPr/>
        </p:nvSpPr>
        <p:spPr>
          <a:xfrm>
            <a:off x="1571604" y="2071678"/>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7" name="6 CuadroTexto"/>
          <p:cNvSpPr txBox="1"/>
          <p:nvPr/>
        </p:nvSpPr>
        <p:spPr>
          <a:xfrm>
            <a:off x="2928926" y="2071678"/>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8" name="7 CuadroTexto"/>
          <p:cNvSpPr txBox="1"/>
          <p:nvPr/>
        </p:nvSpPr>
        <p:spPr>
          <a:xfrm>
            <a:off x="3786182" y="2143116"/>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10" name="9 CuadroTexto"/>
          <p:cNvSpPr txBox="1"/>
          <p:nvPr/>
        </p:nvSpPr>
        <p:spPr>
          <a:xfrm>
            <a:off x="5000628" y="2071678"/>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11" name="10 CuadroTexto"/>
          <p:cNvSpPr txBox="1"/>
          <p:nvPr/>
        </p:nvSpPr>
        <p:spPr>
          <a:xfrm>
            <a:off x="6286512" y="2143116"/>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12" name="11 CuadroTexto"/>
          <p:cNvSpPr txBox="1"/>
          <p:nvPr/>
        </p:nvSpPr>
        <p:spPr>
          <a:xfrm>
            <a:off x="7429520" y="2143116"/>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13" name="12 CuadroTexto"/>
          <p:cNvSpPr txBox="1"/>
          <p:nvPr/>
        </p:nvSpPr>
        <p:spPr>
          <a:xfrm>
            <a:off x="5643570" y="2071678"/>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14" name="13 CuadroTexto"/>
          <p:cNvSpPr txBox="1"/>
          <p:nvPr/>
        </p:nvSpPr>
        <p:spPr>
          <a:xfrm>
            <a:off x="6858016" y="2071678"/>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15" name="14 CuadroTexto"/>
          <p:cNvSpPr txBox="1"/>
          <p:nvPr/>
        </p:nvSpPr>
        <p:spPr>
          <a:xfrm>
            <a:off x="2714612" y="4000504"/>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16" name="15 CuadroTexto"/>
          <p:cNvSpPr txBox="1"/>
          <p:nvPr/>
        </p:nvSpPr>
        <p:spPr>
          <a:xfrm>
            <a:off x="4214810" y="4000504"/>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17" name="16 CuadroTexto"/>
          <p:cNvSpPr txBox="1"/>
          <p:nvPr/>
        </p:nvSpPr>
        <p:spPr>
          <a:xfrm>
            <a:off x="6357950" y="4071942"/>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18" name="17 CuadroTexto"/>
          <p:cNvSpPr txBox="1"/>
          <p:nvPr/>
        </p:nvSpPr>
        <p:spPr>
          <a:xfrm>
            <a:off x="4857752" y="4000504"/>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19" name="18 Elipse"/>
          <p:cNvSpPr/>
          <p:nvPr/>
        </p:nvSpPr>
        <p:spPr>
          <a:xfrm>
            <a:off x="3857620" y="3571876"/>
            <a:ext cx="714380" cy="1857388"/>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19 Elipse"/>
          <p:cNvSpPr/>
          <p:nvPr/>
        </p:nvSpPr>
        <p:spPr>
          <a:xfrm>
            <a:off x="4786314" y="3643314"/>
            <a:ext cx="785818" cy="1643074"/>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1" name="20 CuadroTexto"/>
          <p:cNvSpPr txBox="1"/>
          <p:nvPr/>
        </p:nvSpPr>
        <p:spPr>
          <a:xfrm>
            <a:off x="285720" y="357166"/>
            <a:ext cx="9358378" cy="646331"/>
          </a:xfrm>
          <a:prstGeom prst="rect">
            <a:avLst/>
          </a:prstGeom>
          <a:noFill/>
        </p:spPr>
        <p:txBody>
          <a:bodyPr wrap="square" rtlCol="0">
            <a:spAutoFit/>
          </a:bodyPr>
          <a:lstStyle/>
          <a:p>
            <a:r>
              <a:rPr lang="es-ES" sz="3600" b="1" dirty="0" smtClean="0">
                <a:solidFill>
                  <a:srgbClr val="C00000"/>
                </a:solidFill>
                <a:effectLst>
                  <a:outerShdw blurRad="38100" dist="38100" dir="2700000" algn="tl">
                    <a:srgbClr val="000000">
                      <a:alpha val="43137"/>
                    </a:srgbClr>
                  </a:outerShdw>
                </a:effectLst>
              </a:rPr>
              <a:t>Genes parcialmente ligados en repulsión</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2" descr="C:\Users\user\Desktop\ligamiento y recombinacion\Imagen1.gif"/>
          <p:cNvPicPr>
            <a:picLocks noChangeAspect="1" noChangeArrowheads="1"/>
          </p:cNvPicPr>
          <p:nvPr/>
        </p:nvPicPr>
        <p:blipFill>
          <a:blip r:embed="rId3"/>
          <a:srcRect/>
          <a:stretch>
            <a:fillRect/>
          </a:stretch>
        </p:blipFill>
        <p:spPr bwMode="auto">
          <a:xfrm>
            <a:off x="0" y="785794"/>
            <a:ext cx="4000528" cy="2667019"/>
          </a:xfrm>
          <a:prstGeom prst="rect">
            <a:avLst/>
          </a:prstGeom>
          <a:noFill/>
        </p:spPr>
      </p:pic>
      <p:sp>
        <p:nvSpPr>
          <p:cNvPr id="3" name="2 CuadroTexto"/>
          <p:cNvSpPr txBox="1"/>
          <p:nvPr/>
        </p:nvSpPr>
        <p:spPr>
          <a:xfrm>
            <a:off x="285720" y="1285860"/>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4" name="3 CuadroTexto"/>
          <p:cNvSpPr txBox="1"/>
          <p:nvPr/>
        </p:nvSpPr>
        <p:spPr>
          <a:xfrm>
            <a:off x="1571604" y="1428736"/>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5" name="4 CuadroTexto"/>
          <p:cNvSpPr txBox="1"/>
          <p:nvPr/>
        </p:nvSpPr>
        <p:spPr>
          <a:xfrm>
            <a:off x="2000232" y="1285860"/>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6" name="5 CuadroTexto"/>
          <p:cNvSpPr txBox="1"/>
          <p:nvPr/>
        </p:nvSpPr>
        <p:spPr>
          <a:xfrm>
            <a:off x="3643306" y="1428736"/>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7" name="6 CuadroTexto"/>
          <p:cNvSpPr txBox="1"/>
          <p:nvPr/>
        </p:nvSpPr>
        <p:spPr>
          <a:xfrm>
            <a:off x="5214942" y="1285860"/>
            <a:ext cx="1000132" cy="769441"/>
          </a:xfrm>
          <a:prstGeom prst="rect">
            <a:avLst/>
          </a:prstGeom>
          <a:noFill/>
        </p:spPr>
        <p:txBody>
          <a:bodyPr wrap="square" rtlCol="0">
            <a:spAutoFit/>
          </a:bodyPr>
          <a:lstStyle/>
          <a:p>
            <a:pPr algn="ctr"/>
            <a:r>
              <a:rPr lang="es-ES" sz="4400" b="1" dirty="0" smtClean="0">
                <a:effectLst>
                  <a:outerShdw blurRad="38100" dist="38100" dir="2700000" algn="tl">
                    <a:srgbClr val="000000">
                      <a:alpha val="43137"/>
                    </a:srgbClr>
                  </a:outerShdw>
                </a:effectLst>
              </a:rPr>
              <a:t>X</a:t>
            </a:r>
            <a:endParaRPr lang="es-ES" sz="4400" b="1" dirty="0">
              <a:effectLst>
                <a:outerShdw blurRad="38100" dist="38100" dir="2700000" algn="tl">
                  <a:srgbClr val="000000">
                    <a:alpha val="43137"/>
                  </a:srgbClr>
                </a:outerShdw>
              </a:effectLst>
            </a:endParaRPr>
          </a:p>
        </p:txBody>
      </p:sp>
      <p:pic>
        <p:nvPicPr>
          <p:cNvPr id="10" name="Picture 2" descr="C:\Users\user\Desktop\ligamiento y recombinacion\Imagen1.gif"/>
          <p:cNvPicPr>
            <a:picLocks noChangeAspect="1" noChangeArrowheads="1"/>
          </p:cNvPicPr>
          <p:nvPr/>
        </p:nvPicPr>
        <p:blipFill>
          <a:blip r:embed="rId3"/>
          <a:srcRect/>
          <a:stretch>
            <a:fillRect/>
          </a:stretch>
        </p:blipFill>
        <p:spPr bwMode="auto">
          <a:xfrm>
            <a:off x="4286248" y="785794"/>
            <a:ext cx="4000528" cy="2667019"/>
          </a:xfrm>
          <a:prstGeom prst="rect">
            <a:avLst/>
          </a:prstGeom>
          <a:noFill/>
        </p:spPr>
      </p:pic>
      <p:sp>
        <p:nvSpPr>
          <p:cNvPr id="11" name="10 CuadroTexto"/>
          <p:cNvSpPr txBox="1"/>
          <p:nvPr/>
        </p:nvSpPr>
        <p:spPr>
          <a:xfrm>
            <a:off x="4357686" y="1357298"/>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12" name="11 CuadroTexto"/>
          <p:cNvSpPr txBox="1"/>
          <p:nvPr/>
        </p:nvSpPr>
        <p:spPr>
          <a:xfrm>
            <a:off x="5929322" y="1357298"/>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13" name="12 CuadroTexto"/>
          <p:cNvSpPr txBox="1"/>
          <p:nvPr/>
        </p:nvSpPr>
        <p:spPr>
          <a:xfrm>
            <a:off x="6286512" y="1357298"/>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14" name="13 CuadroTexto"/>
          <p:cNvSpPr txBox="1"/>
          <p:nvPr/>
        </p:nvSpPr>
        <p:spPr>
          <a:xfrm>
            <a:off x="7286644" y="1357298"/>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15" name="14 CuadroTexto"/>
          <p:cNvSpPr txBox="1"/>
          <p:nvPr/>
        </p:nvSpPr>
        <p:spPr>
          <a:xfrm>
            <a:off x="2357422" y="0"/>
            <a:ext cx="4071966" cy="646331"/>
          </a:xfrm>
          <a:prstGeom prst="rect">
            <a:avLst/>
          </a:prstGeom>
          <a:noFill/>
        </p:spPr>
        <p:txBody>
          <a:bodyPr wrap="square" rtlCol="0">
            <a:spAutoFit/>
          </a:bodyPr>
          <a:lstStyle/>
          <a:p>
            <a:pPr algn="ctr"/>
            <a:r>
              <a:rPr lang="es-ES" sz="3600" b="1" dirty="0" err="1" smtClean="0">
                <a:solidFill>
                  <a:srgbClr val="C00000"/>
                </a:solidFill>
                <a:effectLst>
                  <a:outerShdw blurRad="38100" dist="38100" dir="2700000" algn="tl">
                    <a:srgbClr val="000000">
                      <a:alpha val="43137"/>
                    </a:srgbClr>
                  </a:outerShdw>
                </a:effectLst>
              </a:rPr>
              <a:t>Retrocruce</a:t>
            </a:r>
            <a:endParaRPr lang="es-ES" sz="3600" b="1" dirty="0">
              <a:solidFill>
                <a:srgbClr val="C00000"/>
              </a:solidFill>
              <a:effectLst>
                <a:outerShdw blurRad="38100" dist="38100" dir="2700000" algn="tl">
                  <a:srgbClr val="000000">
                    <a:alpha val="43137"/>
                  </a:srgbClr>
                </a:outerShdw>
              </a:effectLst>
            </a:endParaRPr>
          </a:p>
        </p:txBody>
      </p:sp>
      <p:sp>
        <p:nvSpPr>
          <p:cNvPr id="17" name="16 CuadroTexto"/>
          <p:cNvSpPr txBox="1"/>
          <p:nvPr/>
        </p:nvSpPr>
        <p:spPr>
          <a:xfrm>
            <a:off x="3357554" y="5429264"/>
            <a:ext cx="571504" cy="954107"/>
          </a:xfrm>
          <a:prstGeom prst="rect">
            <a:avLst/>
          </a:prstGeom>
          <a:noFill/>
        </p:spPr>
        <p:txBody>
          <a:bodyPr wrap="square" rtlCol="0">
            <a:spAutoFit/>
          </a:bodyPr>
          <a:lstStyle/>
          <a:p>
            <a:r>
              <a:rPr lang="es-ES" sz="2800" b="1" u="sng" dirty="0" err="1" smtClean="0">
                <a:solidFill>
                  <a:srgbClr val="C00000"/>
                </a:solidFill>
                <a:effectLst>
                  <a:outerShdw blurRad="38100" dist="38100" dir="2700000" algn="tl">
                    <a:srgbClr val="000000">
                      <a:alpha val="43137"/>
                    </a:srgbClr>
                  </a:outerShdw>
                </a:effectLst>
              </a:rPr>
              <a:t>Gl</a:t>
            </a:r>
            <a:r>
              <a:rPr lang="es-ES" sz="2800" b="1" u="sng" dirty="0" smtClean="0">
                <a:solidFill>
                  <a:srgbClr val="C00000"/>
                </a:solidFill>
                <a:effectLst>
                  <a:outerShdw blurRad="38100" dist="38100" dir="2700000" algn="tl">
                    <a:srgbClr val="000000">
                      <a:alpha val="43137"/>
                    </a:srgbClr>
                  </a:outerShdw>
                </a:effectLst>
              </a:rPr>
              <a:t> </a:t>
            </a:r>
          </a:p>
          <a:p>
            <a:r>
              <a:rPr lang="es-ES" sz="2800" b="1" u="sng" dirty="0" err="1" smtClean="0">
                <a:solidFill>
                  <a:srgbClr val="C00000"/>
                </a:solidFill>
                <a:effectLst>
                  <a:outerShdw blurRad="38100" dist="38100" dir="2700000" algn="tl">
                    <a:srgbClr val="000000">
                      <a:alpha val="43137"/>
                    </a:srgbClr>
                  </a:outerShdw>
                </a:effectLst>
              </a:rPr>
              <a:t>gl</a:t>
            </a:r>
            <a:endParaRPr lang="es-ES" sz="2800" b="1" u="sng" dirty="0">
              <a:solidFill>
                <a:srgbClr val="C00000"/>
              </a:solidFill>
              <a:effectLst>
                <a:outerShdw blurRad="38100" dist="38100" dir="2700000" algn="tl">
                  <a:srgbClr val="000000">
                    <a:alpha val="43137"/>
                  </a:srgbClr>
                </a:outerShdw>
              </a:effectLst>
            </a:endParaRPr>
          </a:p>
        </p:txBody>
      </p:sp>
      <p:sp>
        <p:nvSpPr>
          <p:cNvPr id="18" name="17 CuadroTexto"/>
          <p:cNvSpPr txBox="1"/>
          <p:nvPr/>
        </p:nvSpPr>
        <p:spPr>
          <a:xfrm>
            <a:off x="928662" y="5500702"/>
            <a:ext cx="571504" cy="954107"/>
          </a:xfrm>
          <a:prstGeom prst="rect">
            <a:avLst/>
          </a:prstGeom>
          <a:noFill/>
        </p:spPr>
        <p:txBody>
          <a:bodyPr wrap="square" rtlCol="0">
            <a:spAutoFit/>
          </a:bodyPr>
          <a:lstStyle/>
          <a:p>
            <a:r>
              <a:rPr lang="es-ES" sz="2800" b="1" u="sng" dirty="0" smtClean="0">
                <a:solidFill>
                  <a:srgbClr val="C00000"/>
                </a:solidFill>
                <a:effectLst>
                  <a:outerShdw blurRad="38100" dist="38100" dir="2700000" algn="tl">
                    <a:srgbClr val="000000">
                      <a:alpha val="43137"/>
                    </a:srgbClr>
                  </a:outerShdw>
                </a:effectLst>
              </a:rPr>
              <a:t>GL </a:t>
            </a:r>
          </a:p>
          <a:p>
            <a:r>
              <a:rPr lang="es-ES" sz="2800" b="1" u="sng" dirty="0" err="1" smtClean="0">
                <a:solidFill>
                  <a:srgbClr val="C00000"/>
                </a:solidFill>
                <a:effectLst>
                  <a:outerShdw blurRad="38100" dist="38100" dir="2700000" algn="tl">
                    <a:srgbClr val="000000">
                      <a:alpha val="43137"/>
                    </a:srgbClr>
                  </a:outerShdw>
                </a:effectLst>
              </a:rPr>
              <a:t>gl</a:t>
            </a:r>
            <a:endParaRPr lang="es-ES" sz="2800" b="1" u="sng" dirty="0">
              <a:solidFill>
                <a:srgbClr val="C00000"/>
              </a:solidFill>
              <a:effectLst>
                <a:outerShdw blurRad="38100" dist="38100" dir="2700000" algn="tl">
                  <a:srgbClr val="000000">
                    <a:alpha val="43137"/>
                  </a:srgbClr>
                </a:outerShdw>
              </a:effectLst>
            </a:endParaRPr>
          </a:p>
        </p:txBody>
      </p:sp>
      <p:sp>
        <p:nvSpPr>
          <p:cNvPr id="19" name="18 CuadroTexto"/>
          <p:cNvSpPr txBox="1"/>
          <p:nvPr/>
        </p:nvSpPr>
        <p:spPr>
          <a:xfrm>
            <a:off x="5000628" y="5500702"/>
            <a:ext cx="571504" cy="954107"/>
          </a:xfrm>
          <a:prstGeom prst="rect">
            <a:avLst/>
          </a:prstGeom>
          <a:noFill/>
        </p:spPr>
        <p:txBody>
          <a:bodyPr wrap="square" rtlCol="0">
            <a:spAutoFit/>
          </a:bodyPr>
          <a:lstStyle/>
          <a:p>
            <a:r>
              <a:rPr lang="es-ES" sz="2800" b="1" u="sng" dirty="0" err="1" smtClean="0">
                <a:solidFill>
                  <a:srgbClr val="C00000"/>
                </a:solidFill>
                <a:effectLst>
                  <a:outerShdw blurRad="38100" dist="38100" dir="2700000" algn="tl">
                    <a:srgbClr val="000000">
                      <a:alpha val="43137"/>
                    </a:srgbClr>
                  </a:outerShdw>
                </a:effectLst>
              </a:rPr>
              <a:t>gl</a:t>
            </a:r>
            <a:r>
              <a:rPr lang="es-ES" sz="2800" b="1" u="sng" dirty="0" smtClean="0">
                <a:solidFill>
                  <a:srgbClr val="C00000"/>
                </a:solidFill>
                <a:effectLst>
                  <a:outerShdw blurRad="38100" dist="38100" dir="2700000" algn="tl">
                    <a:srgbClr val="000000">
                      <a:alpha val="43137"/>
                    </a:srgbClr>
                  </a:outerShdw>
                </a:effectLst>
              </a:rPr>
              <a:t> </a:t>
            </a:r>
          </a:p>
          <a:p>
            <a:r>
              <a:rPr lang="es-ES" sz="2800" b="1" u="sng" dirty="0" err="1" smtClean="0">
                <a:solidFill>
                  <a:srgbClr val="C00000"/>
                </a:solidFill>
                <a:effectLst>
                  <a:outerShdw blurRad="38100" dist="38100" dir="2700000" algn="tl">
                    <a:srgbClr val="000000">
                      <a:alpha val="43137"/>
                    </a:srgbClr>
                  </a:outerShdw>
                </a:effectLst>
              </a:rPr>
              <a:t>gl</a:t>
            </a:r>
            <a:endParaRPr lang="es-ES" sz="2800" b="1" u="sng" dirty="0">
              <a:solidFill>
                <a:srgbClr val="C00000"/>
              </a:solidFill>
              <a:effectLst>
                <a:outerShdw blurRad="38100" dist="38100" dir="2700000" algn="tl">
                  <a:srgbClr val="000000">
                    <a:alpha val="43137"/>
                  </a:srgbClr>
                </a:outerShdw>
              </a:effectLst>
            </a:endParaRPr>
          </a:p>
        </p:txBody>
      </p:sp>
      <p:sp>
        <p:nvSpPr>
          <p:cNvPr id="20" name="19 CuadroTexto"/>
          <p:cNvSpPr txBox="1"/>
          <p:nvPr/>
        </p:nvSpPr>
        <p:spPr>
          <a:xfrm>
            <a:off x="6643702" y="5429264"/>
            <a:ext cx="571504" cy="954107"/>
          </a:xfrm>
          <a:prstGeom prst="rect">
            <a:avLst/>
          </a:prstGeom>
          <a:noFill/>
        </p:spPr>
        <p:txBody>
          <a:bodyPr wrap="square" rtlCol="0">
            <a:spAutoFit/>
          </a:bodyPr>
          <a:lstStyle/>
          <a:p>
            <a:r>
              <a:rPr lang="es-ES" sz="2800" b="1" u="sng" dirty="0" err="1" smtClean="0">
                <a:solidFill>
                  <a:srgbClr val="C00000"/>
                </a:solidFill>
                <a:effectLst>
                  <a:outerShdw blurRad="38100" dist="38100" dir="2700000" algn="tl">
                    <a:srgbClr val="000000">
                      <a:alpha val="43137"/>
                    </a:srgbClr>
                  </a:outerShdw>
                </a:effectLst>
              </a:rPr>
              <a:t>gl</a:t>
            </a:r>
            <a:r>
              <a:rPr lang="es-ES" sz="2800" b="1" u="sng" dirty="0" smtClean="0">
                <a:solidFill>
                  <a:srgbClr val="C00000"/>
                </a:solidFill>
                <a:effectLst>
                  <a:outerShdw blurRad="38100" dist="38100" dir="2700000" algn="tl">
                    <a:srgbClr val="000000">
                      <a:alpha val="43137"/>
                    </a:srgbClr>
                  </a:outerShdw>
                </a:effectLst>
              </a:rPr>
              <a:t> </a:t>
            </a:r>
          </a:p>
          <a:p>
            <a:r>
              <a:rPr lang="es-ES" sz="2800" b="1" u="sng" dirty="0" err="1" smtClean="0">
                <a:solidFill>
                  <a:srgbClr val="C00000"/>
                </a:solidFill>
                <a:effectLst>
                  <a:outerShdw blurRad="38100" dist="38100" dir="2700000" algn="tl">
                    <a:srgbClr val="000000">
                      <a:alpha val="43137"/>
                    </a:srgbClr>
                  </a:outerShdw>
                </a:effectLst>
              </a:rPr>
              <a:t>gl</a:t>
            </a:r>
            <a:endParaRPr lang="es-ES" sz="2800" b="1" u="sng" dirty="0">
              <a:solidFill>
                <a:srgbClr val="C00000"/>
              </a:solidFill>
              <a:effectLst>
                <a:outerShdw blurRad="38100" dist="38100" dir="2700000" algn="tl">
                  <a:srgbClr val="000000">
                    <a:alpha val="43137"/>
                  </a:srgbClr>
                </a:outerShdw>
              </a:effectLst>
            </a:endParaRPr>
          </a:p>
        </p:txBody>
      </p:sp>
      <p:pic>
        <p:nvPicPr>
          <p:cNvPr id="21" name="Picture 2" descr="C:\Users\user\Desktop\ligamiento y recombinacion\Imagen2.png"/>
          <p:cNvPicPr>
            <a:picLocks noChangeAspect="1" noChangeArrowheads="1"/>
          </p:cNvPicPr>
          <p:nvPr/>
        </p:nvPicPr>
        <p:blipFill>
          <a:blip r:embed="rId4"/>
          <a:srcRect/>
          <a:stretch>
            <a:fillRect/>
          </a:stretch>
        </p:blipFill>
        <p:spPr bwMode="auto">
          <a:xfrm>
            <a:off x="571472" y="4071942"/>
            <a:ext cx="7715304" cy="1451429"/>
          </a:xfrm>
          <a:prstGeom prst="rect">
            <a:avLst/>
          </a:prstGeom>
          <a:noFill/>
        </p:spPr>
      </p:pic>
      <p:sp>
        <p:nvSpPr>
          <p:cNvPr id="22" name="21 CuadroTexto"/>
          <p:cNvSpPr txBox="1"/>
          <p:nvPr/>
        </p:nvSpPr>
        <p:spPr>
          <a:xfrm>
            <a:off x="1000100" y="5072074"/>
            <a:ext cx="785818" cy="461665"/>
          </a:xfrm>
          <a:prstGeom prst="rect">
            <a:avLst/>
          </a:prstGeom>
          <a:noFill/>
        </p:spPr>
        <p:txBody>
          <a:bodyPr wrap="square" rtlCol="0">
            <a:spAutoFit/>
          </a:bodyPr>
          <a:lstStyle/>
          <a:p>
            <a:r>
              <a:rPr lang="es-ES" sz="2400" b="1" dirty="0" smtClean="0">
                <a:effectLst>
                  <a:outerShdw blurRad="38100" dist="38100" dir="2700000" algn="tl">
                    <a:srgbClr val="000000">
                      <a:alpha val="43137"/>
                    </a:srgbClr>
                  </a:outerShdw>
                </a:effectLst>
              </a:rPr>
              <a:t>10%</a:t>
            </a:r>
            <a:endParaRPr lang="es-ES" sz="2400" b="1" dirty="0">
              <a:effectLst>
                <a:outerShdw blurRad="38100" dist="38100" dir="2700000" algn="tl">
                  <a:srgbClr val="000000">
                    <a:alpha val="43137"/>
                  </a:srgbClr>
                </a:outerShdw>
              </a:effectLst>
            </a:endParaRPr>
          </a:p>
        </p:txBody>
      </p:sp>
      <p:sp>
        <p:nvSpPr>
          <p:cNvPr id="23" name="22 CuadroTexto"/>
          <p:cNvSpPr txBox="1"/>
          <p:nvPr/>
        </p:nvSpPr>
        <p:spPr>
          <a:xfrm>
            <a:off x="6786578" y="4929198"/>
            <a:ext cx="785818" cy="461665"/>
          </a:xfrm>
          <a:prstGeom prst="rect">
            <a:avLst/>
          </a:prstGeom>
          <a:noFill/>
        </p:spPr>
        <p:txBody>
          <a:bodyPr wrap="square" rtlCol="0">
            <a:spAutoFit/>
          </a:bodyPr>
          <a:lstStyle/>
          <a:p>
            <a:r>
              <a:rPr lang="es-ES" sz="2400" b="1" dirty="0" smtClean="0">
                <a:effectLst>
                  <a:outerShdw blurRad="38100" dist="38100" dir="2700000" algn="tl">
                    <a:srgbClr val="000000">
                      <a:alpha val="43137"/>
                    </a:srgbClr>
                  </a:outerShdw>
                </a:effectLst>
              </a:rPr>
              <a:t>10%</a:t>
            </a:r>
            <a:endParaRPr lang="es-ES" sz="2400" b="1" dirty="0">
              <a:effectLst>
                <a:outerShdw blurRad="38100" dist="38100" dir="2700000" algn="tl">
                  <a:srgbClr val="000000">
                    <a:alpha val="43137"/>
                  </a:srgbClr>
                </a:outerShdw>
              </a:effectLst>
            </a:endParaRPr>
          </a:p>
        </p:txBody>
      </p:sp>
      <p:sp>
        <p:nvSpPr>
          <p:cNvPr id="24" name="23 CuadroTexto"/>
          <p:cNvSpPr txBox="1"/>
          <p:nvPr/>
        </p:nvSpPr>
        <p:spPr>
          <a:xfrm>
            <a:off x="3000364" y="4929198"/>
            <a:ext cx="785818" cy="461665"/>
          </a:xfrm>
          <a:prstGeom prst="rect">
            <a:avLst/>
          </a:prstGeom>
          <a:noFill/>
        </p:spPr>
        <p:txBody>
          <a:bodyPr wrap="square" rtlCol="0">
            <a:spAutoFit/>
          </a:bodyPr>
          <a:lstStyle/>
          <a:p>
            <a:r>
              <a:rPr lang="es-ES" sz="2400" b="1" dirty="0" smtClean="0">
                <a:effectLst>
                  <a:outerShdw blurRad="38100" dist="38100" dir="2700000" algn="tl">
                    <a:srgbClr val="000000">
                      <a:alpha val="43137"/>
                    </a:srgbClr>
                  </a:outerShdw>
                </a:effectLst>
              </a:rPr>
              <a:t>40%</a:t>
            </a:r>
            <a:endParaRPr lang="es-ES" sz="2400" b="1" dirty="0">
              <a:effectLst>
                <a:outerShdw blurRad="38100" dist="38100" dir="2700000" algn="tl">
                  <a:srgbClr val="000000">
                    <a:alpha val="43137"/>
                  </a:srgbClr>
                </a:outerShdw>
              </a:effectLst>
            </a:endParaRPr>
          </a:p>
        </p:txBody>
      </p:sp>
      <p:sp>
        <p:nvSpPr>
          <p:cNvPr id="25" name="24 CuadroTexto"/>
          <p:cNvSpPr txBox="1"/>
          <p:nvPr/>
        </p:nvSpPr>
        <p:spPr>
          <a:xfrm>
            <a:off x="4929190" y="5000636"/>
            <a:ext cx="785818" cy="461665"/>
          </a:xfrm>
          <a:prstGeom prst="rect">
            <a:avLst/>
          </a:prstGeom>
          <a:noFill/>
        </p:spPr>
        <p:txBody>
          <a:bodyPr wrap="square" rtlCol="0">
            <a:spAutoFit/>
          </a:bodyPr>
          <a:lstStyle/>
          <a:p>
            <a:r>
              <a:rPr lang="es-ES" sz="2400" b="1" dirty="0" smtClean="0">
                <a:effectLst>
                  <a:outerShdw blurRad="38100" dist="38100" dir="2700000" algn="tl">
                    <a:srgbClr val="000000">
                      <a:alpha val="43137"/>
                    </a:srgbClr>
                  </a:outerShdw>
                </a:effectLst>
              </a:rPr>
              <a:t>40%</a:t>
            </a:r>
            <a:endParaRPr lang="es-ES" sz="2400" b="1" dirty="0">
              <a:effectLst>
                <a:outerShdw blurRad="38100" dist="38100" dir="2700000" algn="tl">
                  <a:srgbClr val="000000">
                    <a:alpha val="43137"/>
                  </a:srgbClr>
                </a:outerShdw>
              </a:effectLst>
            </a:endParaRPr>
          </a:p>
        </p:txBody>
      </p:sp>
      <p:sp>
        <p:nvSpPr>
          <p:cNvPr id="26" name="25 Elipse"/>
          <p:cNvSpPr/>
          <p:nvPr/>
        </p:nvSpPr>
        <p:spPr>
          <a:xfrm>
            <a:off x="714348" y="5500702"/>
            <a:ext cx="914400" cy="9144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7" name="26 Elipse"/>
          <p:cNvSpPr/>
          <p:nvPr/>
        </p:nvSpPr>
        <p:spPr>
          <a:xfrm>
            <a:off x="6357950" y="5500702"/>
            <a:ext cx="914400" cy="9144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redondeado"/>
          <p:cNvSpPr/>
          <p:nvPr/>
        </p:nvSpPr>
        <p:spPr>
          <a:xfrm>
            <a:off x="971600" y="3870376"/>
            <a:ext cx="7272808" cy="2103242"/>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Rectángulo redondeado"/>
          <p:cNvSpPr/>
          <p:nvPr/>
        </p:nvSpPr>
        <p:spPr>
          <a:xfrm>
            <a:off x="971600" y="1581366"/>
            <a:ext cx="6984776" cy="171552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1 CuadroTexto"/>
          <p:cNvSpPr txBox="1"/>
          <p:nvPr/>
        </p:nvSpPr>
        <p:spPr>
          <a:xfrm>
            <a:off x="2798676" y="301935"/>
            <a:ext cx="3168352" cy="707886"/>
          </a:xfrm>
          <a:prstGeom prst="rect">
            <a:avLst/>
          </a:prstGeom>
          <a:noFill/>
        </p:spPr>
        <p:txBody>
          <a:bodyPr wrap="square" rtlCol="0">
            <a:spAutoFit/>
          </a:bodyPr>
          <a:lstStyle/>
          <a:p>
            <a:pPr algn="ctr"/>
            <a:r>
              <a:rPr lang="es-ES" sz="4000" b="1" dirty="0" smtClean="0">
                <a:solidFill>
                  <a:srgbClr val="C00000"/>
                </a:solidFill>
                <a:effectLst>
                  <a:outerShdw blurRad="38100" dist="38100" dir="2700000" algn="tl">
                    <a:srgbClr val="000000">
                      <a:alpha val="43137"/>
                    </a:srgbClr>
                  </a:outerShdw>
                </a:effectLst>
              </a:rPr>
              <a:t>Conclusión</a:t>
            </a:r>
            <a:endParaRPr lang="es-ES" sz="4000" b="1" dirty="0">
              <a:solidFill>
                <a:srgbClr val="C00000"/>
              </a:solidFill>
              <a:effectLst>
                <a:outerShdw blurRad="38100" dist="38100" dir="2700000" algn="tl">
                  <a:srgbClr val="000000">
                    <a:alpha val="43137"/>
                  </a:srgbClr>
                </a:outerShdw>
              </a:effectLst>
            </a:endParaRPr>
          </a:p>
        </p:txBody>
      </p:sp>
      <p:sp>
        <p:nvSpPr>
          <p:cNvPr id="3" name="2 CuadroTexto"/>
          <p:cNvSpPr txBox="1"/>
          <p:nvPr/>
        </p:nvSpPr>
        <p:spPr>
          <a:xfrm>
            <a:off x="1155685" y="1058146"/>
            <a:ext cx="5760640" cy="523220"/>
          </a:xfrm>
          <a:prstGeom prst="rect">
            <a:avLst/>
          </a:prstGeom>
          <a:noFill/>
        </p:spPr>
        <p:txBody>
          <a:bodyPr wrap="square" rtlCol="0">
            <a:spAutoFit/>
          </a:bodyPr>
          <a:lstStyle/>
          <a:p>
            <a:r>
              <a:rPr lang="es-ES" sz="2800" b="1" dirty="0" smtClean="0">
                <a:solidFill>
                  <a:srgbClr val="C00000"/>
                </a:solidFill>
                <a:effectLst>
                  <a:outerShdw blurRad="38100" dist="38100" dir="2700000" algn="tl">
                    <a:srgbClr val="000000">
                      <a:alpha val="43137"/>
                    </a:srgbClr>
                  </a:outerShdw>
                </a:effectLst>
              </a:rPr>
              <a:t>Cuando existe ligamiento incompleto:</a:t>
            </a:r>
            <a:endParaRPr lang="es-ES" sz="2800" b="1" dirty="0">
              <a:solidFill>
                <a:srgbClr val="C00000"/>
              </a:solidFill>
              <a:effectLst>
                <a:outerShdw blurRad="38100" dist="38100" dir="2700000" algn="tl">
                  <a:srgbClr val="000000">
                    <a:alpha val="43137"/>
                  </a:srgbClr>
                </a:outerShdw>
              </a:effectLst>
            </a:endParaRPr>
          </a:p>
        </p:txBody>
      </p:sp>
      <p:sp>
        <p:nvSpPr>
          <p:cNvPr id="4" name="3 Rectángulo"/>
          <p:cNvSpPr/>
          <p:nvPr/>
        </p:nvSpPr>
        <p:spPr>
          <a:xfrm>
            <a:off x="971600" y="1727227"/>
            <a:ext cx="6984776" cy="1569660"/>
          </a:xfrm>
          <a:prstGeom prst="rect">
            <a:avLst/>
          </a:prstGeom>
        </p:spPr>
        <p:txBody>
          <a:bodyPr wrap="square">
            <a:spAutoFit/>
          </a:bodyPr>
          <a:lstStyle/>
          <a:p>
            <a:pPr algn="just">
              <a:buFont typeface="Arial" pitchFamily="34" charset="0"/>
              <a:buChar char="•"/>
            </a:pPr>
            <a:r>
              <a:rPr lang="es-ES" sz="2400" b="1" dirty="0">
                <a:solidFill>
                  <a:schemeClr val="bg1"/>
                </a:solidFill>
                <a:effectLst>
                  <a:outerShdw blurRad="38100" dist="38100" dir="2700000" algn="tl">
                    <a:srgbClr val="000000">
                      <a:alpha val="43137"/>
                    </a:srgbClr>
                  </a:outerShdw>
                </a:effectLst>
              </a:rPr>
              <a:t>Cuando los genes del parental con los fenotipos dominantes bajo estudio, se encuentran en repulsión, los descendientes recombinantes reproducen los fenotipos paternos en menor proporción</a:t>
            </a:r>
            <a:r>
              <a:rPr lang="es-ES" sz="2400" b="1" dirty="0" smtClean="0">
                <a:solidFill>
                  <a:schemeClr val="bg1"/>
                </a:solidFill>
                <a:effectLst>
                  <a:outerShdw blurRad="38100" dist="38100" dir="2700000" algn="tl">
                    <a:srgbClr val="000000">
                      <a:alpha val="43137"/>
                    </a:srgbClr>
                  </a:outerShdw>
                </a:effectLst>
              </a:rPr>
              <a:t>.</a:t>
            </a:r>
            <a:endParaRPr lang="es-ES" sz="2400" b="1" dirty="0">
              <a:solidFill>
                <a:schemeClr val="bg1"/>
              </a:solidFill>
              <a:effectLst>
                <a:outerShdw blurRad="38100" dist="38100" dir="2700000" algn="tl">
                  <a:srgbClr val="000000">
                    <a:alpha val="43137"/>
                  </a:srgbClr>
                </a:outerShdw>
              </a:effectLst>
            </a:endParaRPr>
          </a:p>
        </p:txBody>
      </p:sp>
      <p:sp>
        <p:nvSpPr>
          <p:cNvPr id="5" name="4 Rectángulo"/>
          <p:cNvSpPr/>
          <p:nvPr/>
        </p:nvSpPr>
        <p:spPr>
          <a:xfrm>
            <a:off x="1187624" y="3881282"/>
            <a:ext cx="7056784" cy="1938992"/>
          </a:xfrm>
          <a:prstGeom prst="rect">
            <a:avLst/>
          </a:prstGeom>
        </p:spPr>
        <p:txBody>
          <a:bodyPr wrap="square">
            <a:spAutoFit/>
          </a:bodyPr>
          <a:lstStyle/>
          <a:p>
            <a:pPr algn="just">
              <a:buFont typeface="Arial" pitchFamily="34" charset="0"/>
              <a:buChar char="•"/>
            </a:pPr>
            <a:r>
              <a:rPr lang="es-ES" sz="2400" b="1" dirty="0">
                <a:solidFill>
                  <a:schemeClr val="bg1"/>
                </a:solidFill>
                <a:effectLst>
                  <a:outerShdw blurRad="38100" dist="38100" dir="2700000" algn="tl">
                    <a:srgbClr val="000000">
                      <a:alpha val="43137"/>
                    </a:srgbClr>
                  </a:outerShdw>
                </a:effectLst>
              </a:rPr>
              <a:t>Cuando los genes del parental con los fenotipos dominantes bajo estudio, se encuentran en acoplamiento, los descendientes no recombinantes reproducen los fenotipos paternos en mayor proporción.</a:t>
            </a:r>
          </a:p>
        </p:txBody>
      </p:sp>
    </p:spTree>
    <p:extLst>
      <p:ext uri="{BB962C8B-B14F-4D97-AF65-F5344CB8AC3E}">
        <p14:creationId xmlns:p14="http://schemas.microsoft.com/office/powerpoint/2010/main" xmlns="" val="26520829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857224" y="1571612"/>
            <a:ext cx="7429552" cy="2357454"/>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3200" b="1" dirty="0" smtClean="0">
                <a:effectLst>
                  <a:outerShdw blurRad="38100" dist="38100" dir="2700000" algn="tl">
                    <a:srgbClr val="000000">
                      <a:alpha val="43137"/>
                    </a:srgbClr>
                  </a:outerShdw>
                </a:effectLst>
              </a:rPr>
              <a:t>Las veces que aparecen descendientes recombinantes  en relación con el total de descendientes. Se expresa en porcentaje.</a:t>
            </a:r>
            <a:endParaRPr lang="es-ES" sz="3200" b="1" dirty="0">
              <a:effectLst>
                <a:outerShdw blurRad="38100" dist="38100" dir="2700000" algn="tl">
                  <a:srgbClr val="000000">
                    <a:alpha val="43137"/>
                  </a:srgbClr>
                </a:outerShdw>
              </a:effectLst>
            </a:endParaRPr>
          </a:p>
        </p:txBody>
      </p:sp>
      <p:sp>
        <p:nvSpPr>
          <p:cNvPr id="2" name="1 CuadroTexto"/>
          <p:cNvSpPr txBox="1"/>
          <p:nvPr/>
        </p:nvSpPr>
        <p:spPr>
          <a:xfrm>
            <a:off x="1285852" y="357166"/>
            <a:ext cx="6572296" cy="1323439"/>
          </a:xfrm>
          <a:prstGeom prst="rect">
            <a:avLst/>
          </a:prstGeom>
          <a:noFill/>
        </p:spPr>
        <p:txBody>
          <a:bodyPr wrap="square" rtlCol="0">
            <a:spAutoFit/>
          </a:bodyPr>
          <a:lstStyle/>
          <a:p>
            <a:pPr algn="ctr"/>
            <a:r>
              <a:rPr lang="es-ES" sz="4000" b="1" dirty="0" smtClean="0">
                <a:solidFill>
                  <a:srgbClr val="C00000"/>
                </a:solidFill>
                <a:effectLst>
                  <a:outerShdw blurRad="38100" dist="38100" dir="2700000" algn="tl">
                    <a:srgbClr val="000000">
                      <a:alpha val="43137"/>
                    </a:srgbClr>
                  </a:outerShdw>
                </a:effectLst>
              </a:rPr>
              <a:t>Frecuencia de recombinación (FR)</a:t>
            </a:r>
            <a:endParaRPr lang="es-ES" sz="4000" b="1" dirty="0">
              <a:solidFill>
                <a:srgbClr val="C00000"/>
              </a:solidFill>
              <a:effectLst>
                <a:outerShdw blurRad="38100" dist="38100" dir="2700000" algn="tl">
                  <a:srgbClr val="000000">
                    <a:alpha val="43137"/>
                  </a:srgbClr>
                </a:outerShdw>
              </a:effectLst>
            </a:endParaRPr>
          </a:p>
        </p:txBody>
      </p:sp>
      <p:sp>
        <p:nvSpPr>
          <p:cNvPr id="6" name="5 Rectángulo redondeado"/>
          <p:cNvSpPr/>
          <p:nvPr/>
        </p:nvSpPr>
        <p:spPr>
          <a:xfrm>
            <a:off x="974746" y="4400255"/>
            <a:ext cx="7312029" cy="1872208"/>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3200" b="1" dirty="0" smtClean="0">
                <a:solidFill>
                  <a:schemeClr val="bg1"/>
                </a:solidFill>
                <a:effectLst>
                  <a:outerShdw blurRad="38100" dist="38100" dir="2700000" algn="tl">
                    <a:srgbClr val="000000">
                      <a:alpha val="43137"/>
                    </a:srgbClr>
                  </a:outerShdw>
                </a:effectLst>
              </a:rPr>
              <a:t>Indica probable distancia física entre dos genes marcadores en el mismo cromosoma.</a:t>
            </a:r>
            <a:endParaRPr lang="es-ES" sz="3200" b="1"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85720" y="214290"/>
            <a:ext cx="7643834" cy="1323439"/>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s-ES" sz="4000" b="1" spc="50" dirty="0" smtClean="0">
                <a:ln w="11430"/>
                <a:solidFill>
                  <a:srgbClr val="C00000"/>
                </a:solidFill>
                <a:effectLst>
                  <a:outerShdw blurRad="38100" dist="38100" dir="2700000" algn="tl">
                    <a:srgbClr val="000000">
                      <a:alpha val="43137"/>
                    </a:srgbClr>
                  </a:outerShdw>
                </a:effectLst>
                <a:cs typeface="Arial" charset="0"/>
              </a:rPr>
              <a:t>Experimentos de </a:t>
            </a:r>
            <a:r>
              <a:rPr lang="es-ES" sz="4000" b="1" spc="50" dirty="0" err="1" smtClean="0">
                <a:ln w="11430"/>
                <a:solidFill>
                  <a:srgbClr val="C00000"/>
                </a:solidFill>
                <a:effectLst>
                  <a:outerShdw blurRad="38100" dist="38100" dir="2700000" algn="tl">
                    <a:srgbClr val="000000">
                      <a:alpha val="43137"/>
                    </a:srgbClr>
                  </a:outerShdw>
                </a:effectLst>
                <a:cs typeface="Arial" charset="0"/>
              </a:rPr>
              <a:t>Mendel</a:t>
            </a:r>
            <a:r>
              <a:rPr lang="es-ES" sz="4000" b="1" spc="50" dirty="0" smtClean="0">
                <a:ln w="11430"/>
                <a:solidFill>
                  <a:srgbClr val="C00000"/>
                </a:solidFill>
                <a:effectLst>
                  <a:outerShdw blurRad="38100" dist="38100" dir="2700000" algn="tl">
                    <a:srgbClr val="000000">
                      <a:alpha val="43137"/>
                    </a:srgbClr>
                  </a:outerShdw>
                </a:effectLst>
                <a:cs typeface="Arial" charset="0"/>
              </a:rPr>
              <a:t> </a:t>
            </a:r>
          </a:p>
          <a:p>
            <a:pPr algn="ctr">
              <a:defRPr/>
            </a:pPr>
            <a:r>
              <a:rPr lang="es-ES" sz="4000" b="1" spc="50" dirty="0" smtClean="0">
                <a:ln w="11430"/>
                <a:solidFill>
                  <a:srgbClr val="C00000"/>
                </a:solidFill>
                <a:effectLst>
                  <a:outerShdw blurRad="38100" dist="38100" dir="2700000" algn="tl">
                    <a:srgbClr val="000000">
                      <a:alpha val="43137"/>
                    </a:srgbClr>
                  </a:outerShdw>
                </a:effectLst>
                <a:cs typeface="Arial" charset="0"/>
              </a:rPr>
              <a:t>(</a:t>
            </a:r>
            <a:r>
              <a:rPr lang="es-ES" sz="4000" b="1" spc="50" dirty="0" err="1" smtClean="0">
                <a:ln w="11430"/>
                <a:solidFill>
                  <a:srgbClr val="C00000"/>
                </a:solidFill>
                <a:effectLst>
                  <a:outerShdw blurRad="38100" dist="38100" dir="2700000" algn="tl">
                    <a:srgbClr val="000000">
                      <a:alpha val="43137"/>
                    </a:srgbClr>
                  </a:outerShdw>
                </a:effectLst>
                <a:cs typeface="Arial" charset="0"/>
              </a:rPr>
              <a:t>retrocruce</a:t>
            </a:r>
            <a:r>
              <a:rPr lang="es-ES" sz="4000" b="1" spc="50" dirty="0" smtClean="0">
                <a:ln w="11430"/>
                <a:solidFill>
                  <a:srgbClr val="C00000"/>
                </a:solidFill>
                <a:effectLst>
                  <a:outerShdw blurRad="38100" dist="38100" dir="2700000" algn="tl">
                    <a:srgbClr val="000000">
                      <a:alpha val="43137"/>
                    </a:srgbClr>
                  </a:outerShdw>
                </a:effectLst>
                <a:cs typeface="Arial" charset="0"/>
              </a:rPr>
              <a:t>)</a:t>
            </a:r>
            <a:endParaRPr lang="es-ES" sz="4000" b="1" spc="50" dirty="0">
              <a:ln w="11430"/>
              <a:solidFill>
                <a:srgbClr val="C00000"/>
              </a:solidFill>
              <a:effectLst>
                <a:outerShdw blurRad="38100" dist="38100" dir="2700000" algn="tl">
                  <a:srgbClr val="000000">
                    <a:alpha val="43137"/>
                  </a:srgbClr>
                </a:outerShdw>
              </a:effectLst>
              <a:cs typeface="Arial" charset="0"/>
            </a:endParaRPr>
          </a:p>
        </p:txBody>
      </p:sp>
      <p:sp>
        <p:nvSpPr>
          <p:cNvPr id="3" name="2 Elipse"/>
          <p:cNvSpPr/>
          <p:nvPr/>
        </p:nvSpPr>
        <p:spPr>
          <a:xfrm>
            <a:off x="2143108" y="1714488"/>
            <a:ext cx="1000132" cy="928694"/>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 name="3 Explosión 2"/>
          <p:cNvSpPr/>
          <p:nvPr/>
        </p:nvSpPr>
        <p:spPr>
          <a:xfrm>
            <a:off x="5072066" y="1571612"/>
            <a:ext cx="1357322" cy="1071570"/>
          </a:xfrm>
          <a:prstGeom prst="irregularSeal2">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CuadroTexto"/>
          <p:cNvSpPr txBox="1"/>
          <p:nvPr/>
        </p:nvSpPr>
        <p:spPr>
          <a:xfrm>
            <a:off x="1071538" y="2571744"/>
            <a:ext cx="3571900" cy="523220"/>
          </a:xfrm>
          <a:prstGeom prst="rect">
            <a:avLst/>
          </a:prstGeom>
          <a:noFill/>
        </p:spPr>
        <p:txBody>
          <a:bodyPr wrap="square" rtlCol="0">
            <a:spAutoFit/>
          </a:bodyPr>
          <a:lstStyle/>
          <a:p>
            <a:pPr algn="ctr"/>
            <a:r>
              <a:rPr lang="es-ES" sz="2800" b="1" dirty="0" smtClean="0">
                <a:effectLst>
                  <a:outerShdw blurRad="38100" dist="38100" dir="2700000" algn="tl">
                    <a:srgbClr val="000000">
                      <a:alpha val="43137"/>
                    </a:srgbClr>
                  </a:outerShdw>
                </a:effectLst>
              </a:rPr>
              <a:t>Amarillos y lisos</a:t>
            </a:r>
            <a:endParaRPr lang="es-ES" sz="2800" b="1" dirty="0">
              <a:effectLst>
                <a:outerShdw blurRad="38100" dist="38100" dir="2700000" algn="tl">
                  <a:srgbClr val="000000">
                    <a:alpha val="43137"/>
                  </a:srgbClr>
                </a:outerShdw>
              </a:effectLst>
            </a:endParaRPr>
          </a:p>
        </p:txBody>
      </p:sp>
      <p:sp>
        <p:nvSpPr>
          <p:cNvPr id="6" name="5 CuadroTexto"/>
          <p:cNvSpPr txBox="1"/>
          <p:nvPr/>
        </p:nvSpPr>
        <p:spPr>
          <a:xfrm>
            <a:off x="5072066" y="2500306"/>
            <a:ext cx="3571900" cy="523220"/>
          </a:xfrm>
          <a:prstGeom prst="rect">
            <a:avLst/>
          </a:prstGeom>
          <a:noFill/>
        </p:spPr>
        <p:txBody>
          <a:bodyPr wrap="square" rtlCol="0">
            <a:spAutoFit/>
          </a:bodyPr>
          <a:lstStyle/>
          <a:p>
            <a:pPr algn="ctr"/>
            <a:r>
              <a:rPr lang="es-ES" sz="2800" b="1" dirty="0" smtClean="0">
                <a:effectLst>
                  <a:outerShdw blurRad="38100" dist="38100" dir="2700000" algn="tl">
                    <a:srgbClr val="000000">
                      <a:alpha val="43137"/>
                    </a:srgbClr>
                  </a:outerShdw>
                </a:effectLst>
              </a:rPr>
              <a:t>Verdes y rugosos</a:t>
            </a:r>
            <a:endParaRPr lang="es-ES" sz="2800" b="1" dirty="0">
              <a:effectLst>
                <a:outerShdw blurRad="38100" dist="38100" dir="2700000" algn="tl">
                  <a:srgbClr val="000000">
                    <a:alpha val="43137"/>
                  </a:srgbClr>
                </a:outerShdw>
              </a:effectLst>
            </a:endParaRPr>
          </a:p>
        </p:txBody>
      </p:sp>
      <p:sp>
        <p:nvSpPr>
          <p:cNvPr id="7" name="6 CuadroTexto"/>
          <p:cNvSpPr txBox="1"/>
          <p:nvPr/>
        </p:nvSpPr>
        <p:spPr>
          <a:xfrm>
            <a:off x="642910" y="1928802"/>
            <a:ext cx="1714512" cy="646331"/>
          </a:xfrm>
          <a:prstGeom prst="rect">
            <a:avLst/>
          </a:prstGeom>
          <a:noFill/>
        </p:spPr>
        <p:txBody>
          <a:bodyPr wrap="square" rtlCol="0">
            <a:spAutoFit/>
          </a:bodyPr>
          <a:lstStyle/>
          <a:p>
            <a:pPr algn="ctr"/>
            <a:r>
              <a:rPr lang="es-ES" sz="3600" b="1" dirty="0" err="1" smtClean="0">
                <a:effectLst>
                  <a:outerShdw blurRad="38100" dist="38100" dir="2700000" algn="tl">
                    <a:srgbClr val="000000">
                      <a:alpha val="43137"/>
                    </a:srgbClr>
                  </a:outerShdw>
                </a:effectLst>
              </a:rPr>
              <a:t>AaBb</a:t>
            </a:r>
            <a:endParaRPr lang="es-ES" sz="3600" b="1" dirty="0">
              <a:effectLst>
                <a:outerShdw blurRad="38100" dist="38100" dir="2700000" algn="tl">
                  <a:srgbClr val="000000">
                    <a:alpha val="43137"/>
                  </a:srgbClr>
                </a:outerShdw>
              </a:effectLst>
            </a:endParaRPr>
          </a:p>
        </p:txBody>
      </p:sp>
      <p:sp>
        <p:nvSpPr>
          <p:cNvPr id="8" name="7 CuadroTexto"/>
          <p:cNvSpPr txBox="1"/>
          <p:nvPr/>
        </p:nvSpPr>
        <p:spPr>
          <a:xfrm>
            <a:off x="6286512" y="1857364"/>
            <a:ext cx="1571636" cy="646331"/>
          </a:xfrm>
          <a:prstGeom prst="rect">
            <a:avLst/>
          </a:prstGeom>
          <a:noFill/>
        </p:spPr>
        <p:txBody>
          <a:bodyPr wrap="square" rtlCol="0">
            <a:spAutoFit/>
          </a:bodyPr>
          <a:lstStyle/>
          <a:p>
            <a:pPr algn="ctr"/>
            <a:r>
              <a:rPr lang="es-ES" sz="3600" b="1" dirty="0" err="1" smtClean="0">
                <a:effectLst>
                  <a:outerShdw blurRad="38100" dist="38100" dir="2700000" algn="tl">
                    <a:srgbClr val="000000">
                      <a:alpha val="43137"/>
                    </a:srgbClr>
                  </a:outerShdw>
                </a:effectLst>
              </a:rPr>
              <a:t>aabb</a:t>
            </a:r>
            <a:endParaRPr lang="es-ES" sz="3600" b="1" dirty="0">
              <a:effectLst>
                <a:outerShdw blurRad="38100" dist="38100" dir="2700000" algn="tl">
                  <a:srgbClr val="000000">
                    <a:alpha val="43137"/>
                  </a:srgbClr>
                </a:outerShdw>
              </a:effectLst>
            </a:endParaRPr>
          </a:p>
        </p:txBody>
      </p:sp>
      <p:sp>
        <p:nvSpPr>
          <p:cNvPr id="14" name="13 Elipse"/>
          <p:cNvSpPr/>
          <p:nvPr/>
        </p:nvSpPr>
        <p:spPr>
          <a:xfrm>
            <a:off x="1785918" y="4857760"/>
            <a:ext cx="857256" cy="85725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14 CuadroTexto"/>
          <p:cNvSpPr txBox="1"/>
          <p:nvPr/>
        </p:nvSpPr>
        <p:spPr>
          <a:xfrm>
            <a:off x="0" y="3071810"/>
            <a:ext cx="1785918" cy="461665"/>
          </a:xfrm>
          <a:prstGeom prst="rect">
            <a:avLst/>
          </a:prstGeom>
          <a:noFill/>
        </p:spPr>
        <p:txBody>
          <a:bodyPr wrap="square" rtlCol="0">
            <a:spAutoFit/>
          </a:bodyPr>
          <a:lstStyle/>
          <a:p>
            <a:pPr algn="ctr"/>
            <a:r>
              <a:rPr lang="es-ES" sz="2400" b="1" dirty="0" smtClean="0"/>
              <a:t>Gametos</a:t>
            </a:r>
            <a:endParaRPr lang="es-ES" sz="2800" b="1" dirty="0"/>
          </a:p>
        </p:txBody>
      </p:sp>
      <p:sp>
        <p:nvSpPr>
          <p:cNvPr id="28" name="27 CuadroTexto"/>
          <p:cNvSpPr txBox="1"/>
          <p:nvPr/>
        </p:nvSpPr>
        <p:spPr>
          <a:xfrm>
            <a:off x="3929058" y="1714488"/>
            <a:ext cx="642942" cy="707886"/>
          </a:xfrm>
          <a:prstGeom prst="rect">
            <a:avLst/>
          </a:prstGeom>
          <a:noFill/>
        </p:spPr>
        <p:txBody>
          <a:bodyPr wrap="square" rtlCol="0">
            <a:spAutoFit/>
          </a:bodyPr>
          <a:lstStyle/>
          <a:p>
            <a:pPr algn="ctr"/>
            <a:r>
              <a:rPr lang="es-ES" sz="4000" b="1" dirty="0" smtClean="0">
                <a:effectLst>
                  <a:outerShdw blurRad="38100" dist="38100" dir="2700000" algn="tl">
                    <a:srgbClr val="000000">
                      <a:alpha val="43137"/>
                    </a:srgbClr>
                  </a:outerShdw>
                </a:effectLst>
              </a:rPr>
              <a:t>X</a:t>
            </a:r>
            <a:endParaRPr lang="es-ES" sz="4000" b="1" dirty="0">
              <a:effectLst>
                <a:outerShdw blurRad="38100" dist="38100" dir="2700000" algn="tl">
                  <a:srgbClr val="000000">
                    <a:alpha val="43137"/>
                  </a:srgbClr>
                </a:outerShdw>
              </a:effectLst>
            </a:endParaRPr>
          </a:p>
        </p:txBody>
      </p:sp>
      <p:sp>
        <p:nvSpPr>
          <p:cNvPr id="30" name="29 CuadroTexto"/>
          <p:cNvSpPr txBox="1"/>
          <p:nvPr/>
        </p:nvSpPr>
        <p:spPr>
          <a:xfrm>
            <a:off x="928662" y="4143380"/>
            <a:ext cx="7358114" cy="646331"/>
          </a:xfrm>
          <a:prstGeom prst="rect">
            <a:avLst/>
          </a:prstGeom>
          <a:noFill/>
        </p:spPr>
        <p:txBody>
          <a:bodyPr wrap="square" rtlCol="0">
            <a:spAutoFit/>
          </a:bodyPr>
          <a:lstStyle/>
          <a:p>
            <a:pPr algn="ctr"/>
            <a:r>
              <a:rPr lang="es-ES" sz="3600" b="1" dirty="0" err="1" smtClean="0">
                <a:effectLst>
                  <a:outerShdw blurRad="38100" dist="38100" dir="2700000" algn="tl">
                    <a:srgbClr val="000000">
                      <a:alpha val="43137"/>
                    </a:srgbClr>
                  </a:outerShdw>
                </a:effectLst>
              </a:rPr>
              <a:t>AaBb</a:t>
            </a:r>
            <a:r>
              <a:rPr lang="es-ES" sz="3600" b="1" dirty="0" smtClean="0">
                <a:effectLst>
                  <a:outerShdw blurRad="38100" dist="38100" dir="2700000" algn="tl">
                    <a:srgbClr val="000000">
                      <a:alpha val="43137"/>
                    </a:srgbClr>
                  </a:outerShdw>
                </a:effectLst>
              </a:rPr>
              <a:t>        </a:t>
            </a:r>
            <a:r>
              <a:rPr lang="es-ES" sz="3600" b="1" dirty="0" err="1" smtClean="0">
                <a:effectLst>
                  <a:outerShdw blurRad="38100" dist="38100" dir="2700000" algn="tl">
                    <a:srgbClr val="000000">
                      <a:alpha val="43137"/>
                    </a:srgbClr>
                  </a:outerShdw>
                </a:effectLst>
              </a:rPr>
              <a:t>Aabb</a:t>
            </a:r>
            <a:r>
              <a:rPr lang="es-ES" sz="3600" b="1" dirty="0" smtClean="0">
                <a:effectLst>
                  <a:outerShdw blurRad="38100" dist="38100" dir="2700000" algn="tl">
                    <a:srgbClr val="000000">
                      <a:alpha val="43137"/>
                    </a:srgbClr>
                  </a:outerShdw>
                </a:effectLst>
              </a:rPr>
              <a:t>     </a:t>
            </a:r>
            <a:r>
              <a:rPr lang="es-ES" sz="3600" b="1" dirty="0" err="1" smtClean="0">
                <a:effectLst>
                  <a:outerShdw blurRad="38100" dist="38100" dir="2700000" algn="tl">
                    <a:srgbClr val="000000">
                      <a:alpha val="43137"/>
                    </a:srgbClr>
                  </a:outerShdw>
                </a:effectLst>
              </a:rPr>
              <a:t>aaBb</a:t>
            </a:r>
            <a:r>
              <a:rPr lang="es-ES" sz="3600" b="1" dirty="0" smtClean="0">
                <a:effectLst>
                  <a:outerShdw blurRad="38100" dist="38100" dir="2700000" algn="tl">
                    <a:srgbClr val="000000">
                      <a:alpha val="43137"/>
                    </a:srgbClr>
                  </a:outerShdw>
                </a:effectLst>
              </a:rPr>
              <a:t>     </a:t>
            </a:r>
            <a:r>
              <a:rPr lang="es-ES" sz="3600" b="1" dirty="0" err="1" smtClean="0">
                <a:effectLst>
                  <a:outerShdw blurRad="38100" dist="38100" dir="2700000" algn="tl">
                    <a:srgbClr val="000000">
                      <a:alpha val="43137"/>
                    </a:srgbClr>
                  </a:outerShdw>
                </a:effectLst>
              </a:rPr>
              <a:t>aabb</a:t>
            </a:r>
            <a:r>
              <a:rPr lang="es-ES" sz="3600" b="1" dirty="0" smtClean="0">
                <a:effectLst>
                  <a:outerShdw blurRad="38100" dist="38100" dir="2700000" algn="tl">
                    <a:srgbClr val="000000">
                      <a:alpha val="43137"/>
                    </a:srgbClr>
                  </a:outerShdw>
                </a:effectLst>
              </a:rPr>
              <a:t>  </a:t>
            </a:r>
            <a:endParaRPr lang="es-ES" sz="3600" b="1" dirty="0">
              <a:effectLst>
                <a:outerShdw blurRad="38100" dist="38100" dir="2700000" algn="tl">
                  <a:srgbClr val="000000">
                    <a:alpha val="43137"/>
                  </a:srgbClr>
                </a:outerShdw>
              </a:effectLst>
            </a:endParaRPr>
          </a:p>
        </p:txBody>
      </p:sp>
      <p:sp>
        <p:nvSpPr>
          <p:cNvPr id="34" name="33 CuadroTexto"/>
          <p:cNvSpPr txBox="1"/>
          <p:nvPr/>
        </p:nvSpPr>
        <p:spPr>
          <a:xfrm>
            <a:off x="1500166" y="3143248"/>
            <a:ext cx="7143800" cy="584775"/>
          </a:xfrm>
          <a:prstGeom prst="rect">
            <a:avLst/>
          </a:prstGeom>
          <a:noFill/>
        </p:spPr>
        <p:txBody>
          <a:bodyPr wrap="square" rtlCol="0">
            <a:spAutoFit/>
          </a:bodyPr>
          <a:lstStyle/>
          <a:p>
            <a:r>
              <a:rPr lang="es-ES" sz="3200" b="1" dirty="0" smtClean="0">
                <a:effectLst>
                  <a:outerShdw blurRad="38100" dist="38100" dir="2700000" algn="tl">
                    <a:srgbClr val="000000">
                      <a:alpha val="43137"/>
                    </a:srgbClr>
                  </a:outerShdw>
                </a:effectLst>
              </a:rPr>
              <a:t>AB     Ab   </a:t>
            </a:r>
            <a:r>
              <a:rPr lang="es-ES" sz="3200" b="1" dirty="0" err="1" smtClean="0">
                <a:effectLst>
                  <a:outerShdw blurRad="38100" dist="38100" dir="2700000" algn="tl">
                    <a:srgbClr val="000000">
                      <a:alpha val="43137"/>
                    </a:srgbClr>
                  </a:outerShdw>
                </a:effectLst>
              </a:rPr>
              <a:t>aB</a:t>
            </a:r>
            <a:r>
              <a:rPr lang="es-ES" sz="3200" b="1" dirty="0" smtClean="0">
                <a:effectLst>
                  <a:outerShdw blurRad="38100" dist="38100" dir="2700000" algn="tl">
                    <a:srgbClr val="000000">
                      <a:alpha val="43137"/>
                    </a:srgbClr>
                  </a:outerShdw>
                </a:effectLst>
              </a:rPr>
              <a:t>      ab                         ab                     </a:t>
            </a:r>
          </a:p>
        </p:txBody>
      </p:sp>
      <p:sp>
        <p:nvSpPr>
          <p:cNvPr id="37" name="36 Elipse"/>
          <p:cNvSpPr/>
          <p:nvPr/>
        </p:nvSpPr>
        <p:spPr>
          <a:xfrm>
            <a:off x="2357422" y="3143248"/>
            <a:ext cx="642942" cy="57150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38" name="37 Elipse"/>
          <p:cNvSpPr/>
          <p:nvPr/>
        </p:nvSpPr>
        <p:spPr>
          <a:xfrm>
            <a:off x="3143240" y="3143248"/>
            <a:ext cx="642942" cy="57150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39" name="38 Elipse"/>
          <p:cNvSpPr/>
          <p:nvPr/>
        </p:nvSpPr>
        <p:spPr>
          <a:xfrm>
            <a:off x="4071934" y="3143248"/>
            <a:ext cx="642942" cy="57150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0" name="39 Elipse"/>
          <p:cNvSpPr/>
          <p:nvPr/>
        </p:nvSpPr>
        <p:spPr>
          <a:xfrm>
            <a:off x="1500166" y="3214686"/>
            <a:ext cx="642942" cy="57150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51" name="50 Elipse"/>
          <p:cNvSpPr/>
          <p:nvPr/>
        </p:nvSpPr>
        <p:spPr>
          <a:xfrm>
            <a:off x="6786578" y="3143248"/>
            <a:ext cx="642942" cy="57150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52" name="51 Explosión 2"/>
          <p:cNvSpPr/>
          <p:nvPr/>
        </p:nvSpPr>
        <p:spPr>
          <a:xfrm>
            <a:off x="3286116" y="4786322"/>
            <a:ext cx="1357322" cy="1071570"/>
          </a:xfrm>
          <a:prstGeom prst="irregularSeal2">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3" name="52 Elipse"/>
          <p:cNvSpPr/>
          <p:nvPr/>
        </p:nvSpPr>
        <p:spPr>
          <a:xfrm>
            <a:off x="5072066" y="4857760"/>
            <a:ext cx="857256" cy="857256"/>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4" name="53 Explosión 2"/>
          <p:cNvSpPr/>
          <p:nvPr/>
        </p:nvSpPr>
        <p:spPr>
          <a:xfrm>
            <a:off x="6357950" y="4714884"/>
            <a:ext cx="1357322" cy="1071570"/>
          </a:xfrm>
          <a:prstGeom prst="irregularSeal2">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56" name="55 Conector recto"/>
          <p:cNvCxnSpPr/>
          <p:nvPr/>
        </p:nvCxnSpPr>
        <p:spPr>
          <a:xfrm rot="16200000" flipH="1">
            <a:off x="2071670" y="3857628"/>
            <a:ext cx="357190" cy="357190"/>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57 Conector recto"/>
          <p:cNvCxnSpPr/>
          <p:nvPr/>
        </p:nvCxnSpPr>
        <p:spPr>
          <a:xfrm flipV="1">
            <a:off x="2428860" y="3714752"/>
            <a:ext cx="428628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59 Conector recto"/>
          <p:cNvCxnSpPr/>
          <p:nvPr/>
        </p:nvCxnSpPr>
        <p:spPr>
          <a:xfrm>
            <a:off x="2857488" y="3786190"/>
            <a:ext cx="1500198"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61 Conector recto"/>
          <p:cNvCxnSpPr/>
          <p:nvPr/>
        </p:nvCxnSpPr>
        <p:spPr>
          <a:xfrm flipV="1">
            <a:off x="4214810" y="3643314"/>
            <a:ext cx="2428892" cy="642942"/>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65 Conector recto"/>
          <p:cNvCxnSpPr/>
          <p:nvPr/>
        </p:nvCxnSpPr>
        <p:spPr>
          <a:xfrm>
            <a:off x="3857620" y="3857628"/>
            <a:ext cx="2000264" cy="428628"/>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67 Conector recto"/>
          <p:cNvCxnSpPr/>
          <p:nvPr/>
        </p:nvCxnSpPr>
        <p:spPr>
          <a:xfrm flipV="1">
            <a:off x="5786446" y="3786190"/>
            <a:ext cx="107157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69 Conector recto"/>
          <p:cNvCxnSpPr/>
          <p:nvPr/>
        </p:nvCxnSpPr>
        <p:spPr>
          <a:xfrm>
            <a:off x="4714876" y="3643314"/>
            <a:ext cx="2286016" cy="571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71 Conector recto"/>
          <p:cNvCxnSpPr/>
          <p:nvPr/>
        </p:nvCxnSpPr>
        <p:spPr>
          <a:xfrm rot="5400000" flipH="1" flipV="1">
            <a:off x="6893735" y="3964785"/>
            <a:ext cx="357190" cy="142876"/>
          </a:xfrm>
          <a:prstGeom prst="line">
            <a:avLst/>
          </a:prstGeom>
        </p:spPr>
        <p:style>
          <a:lnRef idx="1">
            <a:schemeClr val="accent1"/>
          </a:lnRef>
          <a:fillRef idx="0">
            <a:schemeClr val="accent1"/>
          </a:fillRef>
          <a:effectRef idx="0">
            <a:schemeClr val="accent1"/>
          </a:effectRef>
          <a:fontRef idx="minor">
            <a:schemeClr val="tx1"/>
          </a:fontRef>
        </p:style>
      </p:cxnSp>
      <p:sp>
        <p:nvSpPr>
          <p:cNvPr id="31" name="30 CuadroTexto"/>
          <p:cNvSpPr txBox="1"/>
          <p:nvPr/>
        </p:nvSpPr>
        <p:spPr>
          <a:xfrm>
            <a:off x="1428728" y="5715016"/>
            <a:ext cx="6500858" cy="646331"/>
          </a:xfrm>
          <a:prstGeom prst="rect">
            <a:avLst/>
          </a:prstGeom>
          <a:noFill/>
        </p:spPr>
        <p:txBody>
          <a:bodyPr wrap="square" rtlCol="0">
            <a:spAutoFit/>
          </a:bodyPr>
          <a:lstStyle/>
          <a:p>
            <a:r>
              <a:rPr lang="es-ES" sz="3600" b="1" dirty="0" smtClean="0">
                <a:effectLst>
                  <a:outerShdw blurRad="38100" dist="38100" dir="2700000" algn="tl">
                    <a:srgbClr val="000000">
                      <a:alpha val="43137"/>
                    </a:srgbClr>
                  </a:outerShdw>
                </a:effectLst>
              </a:rPr>
              <a:t>25%            25%        25%       25%  </a:t>
            </a:r>
            <a:endParaRPr lang="es-ES" sz="36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1">
                                            <p:txEl>
                                              <p:pRg st="0" end="0"/>
                                            </p:txEl>
                                          </p:spTgt>
                                        </p:tgtEl>
                                        <p:attrNameLst>
                                          <p:attrName>style.visibility</p:attrName>
                                        </p:attrNameLst>
                                      </p:cBhvr>
                                      <p:to>
                                        <p:strVal val="visible"/>
                                      </p:to>
                                    </p:set>
                                    <p:animEffect transition="in" filter="wipe(down)">
                                      <p:cBhvr>
                                        <p:cTn id="7" dur="500"/>
                                        <p:tgtEl>
                                          <p:spTgt spid="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build="allAtOnce"/>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redondeado"/>
          <p:cNvSpPr/>
          <p:nvPr/>
        </p:nvSpPr>
        <p:spPr>
          <a:xfrm>
            <a:off x="1116360" y="1052736"/>
            <a:ext cx="6984776" cy="3384376"/>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3200" b="1" dirty="0">
                <a:solidFill>
                  <a:schemeClr val="bg1"/>
                </a:solidFill>
                <a:effectLst>
                  <a:outerShdw blurRad="38100" dist="38100" dir="2700000" algn="tl">
                    <a:srgbClr val="000000">
                      <a:alpha val="43137"/>
                    </a:srgbClr>
                  </a:outerShdw>
                </a:effectLst>
              </a:rPr>
              <a:t>Para relacionar la distancia entre los genes  con la frecuencia de recombinación se ha creado una </a:t>
            </a:r>
            <a:r>
              <a:rPr lang="es-ES" sz="3200" b="1" dirty="0" smtClean="0">
                <a:solidFill>
                  <a:schemeClr val="bg1"/>
                </a:solidFill>
                <a:effectLst>
                  <a:outerShdw blurRad="38100" dist="38100" dir="2700000" algn="tl">
                    <a:srgbClr val="000000">
                      <a:alpha val="43137"/>
                    </a:srgbClr>
                  </a:outerShdw>
                </a:effectLst>
              </a:rPr>
              <a:t>medida: </a:t>
            </a:r>
            <a:r>
              <a:rPr lang="es-ES" sz="3200" b="1" dirty="0" err="1" smtClean="0">
                <a:effectLst>
                  <a:outerShdw blurRad="38100" dist="38100" dir="2700000" algn="tl">
                    <a:srgbClr val="000000">
                      <a:alpha val="43137"/>
                    </a:srgbClr>
                  </a:outerShdw>
                </a:effectLst>
              </a:rPr>
              <a:t>Centi</a:t>
            </a:r>
            <a:r>
              <a:rPr lang="es-ES" sz="3200" b="1" dirty="0" smtClean="0">
                <a:effectLst>
                  <a:outerShdw blurRad="38100" dist="38100" dir="2700000" algn="tl">
                    <a:srgbClr val="000000">
                      <a:alpha val="43137"/>
                    </a:srgbClr>
                  </a:outerShdw>
                </a:effectLst>
              </a:rPr>
              <a:t> </a:t>
            </a:r>
            <a:r>
              <a:rPr lang="es-ES" sz="3200" b="1" dirty="0">
                <a:effectLst>
                  <a:outerShdw blurRad="38100" dist="38100" dir="2700000" algn="tl">
                    <a:srgbClr val="000000">
                      <a:alpha val="43137"/>
                    </a:srgbClr>
                  </a:outerShdw>
                </a:effectLst>
              </a:rPr>
              <a:t>Morgan :  </a:t>
            </a:r>
            <a:r>
              <a:rPr lang="es-ES" sz="3200" b="1" dirty="0" err="1">
                <a:effectLst>
                  <a:outerShdw blurRad="38100" dist="38100" dir="2700000" algn="tl">
                    <a:srgbClr val="000000">
                      <a:alpha val="43137"/>
                    </a:srgbClr>
                  </a:outerShdw>
                </a:effectLst>
              </a:rPr>
              <a:t>cM</a:t>
            </a:r>
            <a:endParaRPr lang="es-ES" sz="3200" b="1" dirty="0">
              <a:effectLst>
                <a:outerShdw blurRad="38100" dist="38100" dir="2700000" algn="tl">
                  <a:srgbClr val="000000">
                    <a:alpha val="43137"/>
                  </a:srgbClr>
                </a:outerShdw>
              </a:effectLst>
            </a:endParaRPr>
          </a:p>
          <a:p>
            <a:pPr algn="ctr"/>
            <a:r>
              <a:rPr lang="es-ES" sz="3200" b="1" dirty="0">
                <a:effectLst>
                  <a:outerShdw blurRad="38100" dist="38100" dir="2700000" algn="tl">
                    <a:srgbClr val="000000">
                      <a:alpha val="43137"/>
                    </a:srgbClr>
                  </a:outerShdw>
                </a:effectLst>
              </a:rPr>
              <a:t>1 </a:t>
            </a:r>
            <a:r>
              <a:rPr lang="es-ES" sz="3200" b="1" dirty="0" err="1">
                <a:effectLst>
                  <a:outerShdw blurRad="38100" dist="38100" dir="2700000" algn="tl">
                    <a:srgbClr val="000000">
                      <a:alpha val="43137"/>
                    </a:srgbClr>
                  </a:outerShdw>
                </a:effectLst>
              </a:rPr>
              <a:t>cM</a:t>
            </a:r>
            <a:r>
              <a:rPr lang="es-ES" sz="3200" b="1" dirty="0">
                <a:effectLst>
                  <a:outerShdw blurRad="38100" dist="38100" dir="2700000" algn="tl">
                    <a:srgbClr val="000000">
                      <a:alpha val="43137"/>
                    </a:srgbClr>
                  </a:outerShdw>
                </a:effectLst>
              </a:rPr>
              <a:t>=1% FR</a:t>
            </a:r>
          </a:p>
          <a:p>
            <a:pPr algn="ctr"/>
            <a:r>
              <a:rPr lang="es-ES" sz="3200" b="1" dirty="0">
                <a:effectLst>
                  <a:outerShdw blurRad="38100" dist="38100" dir="2700000" algn="tl">
                    <a:srgbClr val="000000">
                      <a:alpha val="43137"/>
                    </a:srgbClr>
                  </a:outerShdw>
                </a:effectLst>
              </a:rPr>
              <a:t>1 </a:t>
            </a:r>
            <a:r>
              <a:rPr lang="es-ES" sz="3200" b="1" dirty="0" err="1">
                <a:effectLst>
                  <a:outerShdw blurRad="38100" dist="38100" dir="2700000" algn="tl">
                    <a:srgbClr val="000000">
                      <a:alpha val="43137"/>
                    </a:srgbClr>
                  </a:outerShdw>
                </a:effectLst>
              </a:rPr>
              <a:t>cM</a:t>
            </a:r>
            <a:r>
              <a:rPr lang="es-ES" sz="3200" b="1" dirty="0">
                <a:effectLst>
                  <a:outerShdw blurRad="38100" dist="38100" dir="2700000" algn="tl">
                    <a:srgbClr val="000000">
                      <a:alpha val="43137"/>
                    </a:srgbClr>
                  </a:outerShdw>
                </a:effectLst>
              </a:rPr>
              <a:t> ≈ 1Mb</a:t>
            </a:r>
          </a:p>
          <a:p>
            <a:pPr algn="just"/>
            <a:endParaRPr lang="es-ES" sz="32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41171639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2" descr="C:\Users\user\Desktop\ligamiento y recombinacion\Imagen1.gif"/>
          <p:cNvPicPr>
            <a:picLocks noChangeAspect="1" noChangeArrowheads="1"/>
          </p:cNvPicPr>
          <p:nvPr/>
        </p:nvPicPr>
        <p:blipFill>
          <a:blip r:embed="rId3"/>
          <a:srcRect/>
          <a:stretch>
            <a:fillRect/>
          </a:stretch>
        </p:blipFill>
        <p:spPr bwMode="auto">
          <a:xfrm>
            <a:off x="0" y="785794"/>
            <a:ext cx="4000528" cy="2667019"/>
          </a:xfrm>
          <a:prstGeom prst="rect">
            <a:avLst/>
          </a:prstGeom>
          <a:noFill/>
        </p:spPr>
      </p:pic>
      <p:sp>
        <p:nvSpPr>
          <p:cNvPr id="3" name="2 CuadroTexto"/>
          <p:cNvSpPr txBox="1"/>
          <p:nvPr/>
        </p:nvSpPr>
        <p:spPr>
          <a:xfrm>
            <a:off x="285720" y="1285860"/>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4" name="3 CuadroTexto"/>
          <p:cNvSpPr txBox="1"/>
          <p:nvPr/>
        </p:nvSpPr>
        <p:spPr>
          <a:xfrm>
            <a:off x="1571604" y="1214422"/>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5" name="4 CuadroTexto"/>
          <p:cNvSpPr txBox="1"/>
          <p:nvPr/>
        </p:nvSpPr>
        <p:spPr>
          <a:xfrm>
            <a:off x="2000232" y="1285860"/>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6" name="5 CuadroTexto"/>
          <p:cNvSpPr txBox="1"/>
          <p:nvPr/>
        </p:nvSpPr>
        <p:spPr>
          <a:xfrm>
            <a:off x="3643306" y="1142984"/>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7" name="6 CuadroTexto"/>
          <p:cNvSpPr txBox="1"/>
          <p:nvPr/>
        </p:nvSpPr>
        <p:spPr>
          <a:xfrm>
            <a:off x="5214942" y="1285860"/>
            <a:ext cx="1000132" cy="769441"/>
          </a:xfrm>
          <a:prstGeom prst="rect">
            <a:avLst/>
          </a:prstGeom>
          <a:noFill/>
        </p:spPr>
        <p:txBody>
          <a:bodyPr wrap="square" rtlCol="0">
            <a:spAutoFit/>
          </a:bodyPr>
          <a:lstStyle/>
          <a:p>
            <a:pPr algn="ctr"/>
            <a:r>
              <a:rPr lang="es-ES" sz="4400" b="1" dirty="0" smtClean="0">
                <a:effectLst>
                  <a:outerShdw blurRad="38100" dist="38100" dir="2700000" algn="tl">
                    <a:srgbClr val="000000">
                      <a:alpha val="43137"/>
                    </a:srgbClr>
                  </a:outerShdw>
                </a:effectLst>
              </a:rPr>
              <a:t>X</a:t>
            </a:r>
            <a:endParaRPr lang="es-ES" sz="4400" b="1" dirty="0">
              <a:effectLst>
                <a:outerShdw blurRad="38100" dist="38100" dir="2700000" algn="tl">
                  <a:srgbClr val="000000">
                    <a:alpha val="43137"/>
                  </a:srgbClr>
                </a:outerShdw>
              </a:effectLst>
            </a:endParaRPr>
          </a:p>
        </p:txBody>
      </p:sp>
      <p:pic>
        <p:nvPicPr>
          <p:cNvPr id="10" name="Picture 2" descr="C:\Users\user\Desktop\ligamiento y recombinacion\Imagen1.gif"/>
          <p:cNvPicPr>
            <a:picLocks noChangeAspect="1" noChangeArrowheads="1"/>
          </p:cNvPicPr>
          <p:nvPr/>
        </p:nvPicPr>
        <p:blipFill>
          <a:blip r:embed="rId3"/>
          <a:srcRect/>
          <a:stretch>
            <a:fillRect/>
          </a:stretch>
        </p:blipFill>
        <p:spPr bwMode="auto">
          <a:xfrm>
            <a:off x="4286248" y="785794"/>
            <a:ext cx="4000528" cy="2667019"/>
          </a:xfrm>
          <a:prstGeom prst="rect">
            <a:avLst/>
          </a:prstGeom>
          <a:noFill/>
        </p:spPr>
      </p:pic>
      <p:sp>
        <p:nvSpPr>
          <p:cNvPr id="11" name="10 CuadroTexto"/>
          <p:cNvSpPr txBox="1"/>
          <p:nvPr/>
        </p:nvSpPr>
        <p:spPr>
          <a:xfrm>
            <a:off x="4357686" y="1357298"/>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12" name="11 CuadroTexto"/>
          <p:cNvSpPr txBox="1"/>
          <p:nvPr/>
        </p:nvSpPr>
        <p:spPr>
          <a:xfrm>
            <a:off x="5929322" y="1357298"/>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13" name="12 CuadroTexto"/>
          <p:cNvSpPr txBox="1"/>
          <p:nvPr/>
        </p:nvSpPr>
        <p:spPr>
          <a:xfrm>
            <a:off x="6286512" y="1357298"/>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14" name="13 CuadroTexto"/>
          <p:cNvSpPr txBox="1"/>
          <p:nvPr/>
        </p:nvSpPr>
        <p:spPr>
          <a:xfrm>
            <a:off x="7286644" y="1357298"/>
            <a:ext cx="428628" cy="923330"/>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g</a:t>
            </a:r>
          </a:p>
          <a:p>
            <a:endParaRPr lang="es-ES" b="1" dirty="0" smtClean="0">
              <a:effectLst>
                <a:outerShdw blurRad="38100" dist="38100" dir="2700000" algn="tl">
                  <a:srgbClr val="000000">
                    <a:alpha val="43137"/>
                  </a:srgbClr>
                </a:outerShdw>
              </a:effectLst>
            </a:endParaRPr>
          </a:p>
          <a:p>
            <a:r>
              <a:rPr lang="es-ES" b="1" dirty="0" smtClean="0">
                <a:effectLst>
                  <a:outerShdw blurRad="38100" dist="38100" dir="2700000" algn="tl">
                    <a:srgbClr val="000000">
                      <a:alpha val="43137"/>
                    </a:srgbClr>
                  </a:outerShdw>
                </a:effectLst>
              </a:rPr>
              <a:t>l</a:t>
            </a:r>
            <a:endParaRPr lang="es-ES" b="1" dirty="0">
              <a:effectLst>
                <a:outerShdw blurRad="38100" dist="38100" dir="2700000" algn="tl">
                  <a:srgbClr val="000000">
                    <a:alpha val="43137"/>
                  </a:srgbClr>
                </a:outerShdw>
              </a:effectLst>
            </a:endParaRPr>
          </a:p>
        </p:txBody>
      </p:sp>
      <p:sp>
        <p:nvSpPr>
          <p:cNvPr id="15" name="14 CuadroTexto"/>
          <p:cNvSpPr txBox="1"/>
          <p:nvPr/>
        </p:nvSpPr>
        <p:spPr>
          <a:xfrm>
            <a:off x="2357422" y="0"/>
            <a:ext cx="4071966" cy="646331"/>
          </a:xfrm>
          <a:prstGeom prst="rect">
            <a:avLst/>
          </a:prstGeom>
          <a:noFill/>
        </p:spPr>
        <p:txBody>
          <a:bodyPr wrap="square" rtlCol="0">
            <a:spAutoFit/>
          </a:bodyPr>
          <a:lstStyle/>
          <a:p>
            <a:pPr algn="ctr"/>
            <a:r>
              <a:rPr lang="es-ES" sz="3600" b="1" dirty="0" err="1" smtClean="0">
                <a:solidFill>
                  <a:srgbClr val="C00000"/>
                </a:solidFill>
                <a:effectLst>
                  <a:outerShdw blurRad="38100" dist="38100" dir="2700000" algn="tl">
                    <a:srgbClr val="000000">
                      <a:alpha val="43137"/>
                    </a:srgbClr>
                  </a:outerShdw>
                </a:effectLst>
              </a:rPr>
              <a:t>Retrocruce</a:t>
            </a:r>
            <a:endParaRPr lang="es-ES" sz="3600" b="1" dirty="0">
              <a:solidFill>
                <a:srgbClr val="C00000"/>
              </a:solidFill>
              <a:effectLst>
                <a:outerShdw blurRad="38100" dist="38100" dir="2700000" algn="tl">
                  <a:srgbClr val="000000">
                    <a:alpha val="43137"/>
                  </a:srgbClr>
                </a:outerShdw>
              </a:effectLst>
            </a:endParaRPr>
          </a:p>
        </p:txBody>
      </p:sp>
      <p:pic>
        <p:nvPicPr>
          <p:cNvPr id="16" name="Picture 4" descr="F:\Ratones II.png"/>
          <p:cNvPicPr>
            <a:picLocks noChangeAspect="1" noChangeArrowheads="1"/>
          </p:cNvPicPr>
          <p:nvPr/>
        </p:nvPicPr>
        <p:blipFill>
          <a:blip r:embed="rId4"/>
          <a:srcRect/>
          <a:stretch>
            <a:fillRect/>
          </a:stretch>
        </p:blipFill>
        <p:spPr bwMode="auto">
          <a:xfrm>
            <a:off x="428596" y="3929066"/>
            <a:ext cx="8072494" cy="1714512"/>
          </a:xfrm>
          <a:prstGeom prst="rect">
            <a:avLst/>
          </a:prstGeom>
          <a:noFill/>
        </p:spPr>
      </p:pic>
      <p:sp>
        <p:nvSpPr>
          <p:cNvPr id="17" name="16 CuadroTexto"/>
          <p:cNvSpPr txBox="1"/>
          <p:nvPr/>
        </p:nvSpPr>
        <p:spPr>
          <a:xfrm>
            <a:off x="857224" y="5572140"/>
            <a:ext cx="571504" cy="954107"/>
          </a:xfrm>
          <a:prstGeom prst="rect">
            <a:avLst/>
          </a:prstGeom>
          <a:noFill/>
        </p:spPr>
        <p:txBody>
          <a:bodyPr wrap="square" rtlCol="0">
            <a:spAutoFit/>
          </a:bodyPr>
          <a:lstStyle/>
          <a:p>
            <a:r>
              <a:rPr lang="es-ES" sz="2800" b="1" u="sng" dirty="0" smtClean="0">
                <a:solidFill>
                  <a:srgbClr val="C00000"/>
                </a:solidFill>
                <a:effectLst>
                  <a:outerShdw blurRad="38100" dist="38100" dir="2700000" algn="tl">
                    <a:srgbClr val="000000">
                      <a:alpha val="43137"/>
                    </a:srgbClr>
                  </a:outerShdw>
                </a:effectLst>
              </a:rPr>
              <a:t>GL </a:t>
            </a:r>
          </a:p>
          <a:p>
            <a:r>
              <a:rPr lang="es-ES" sz="2800" b="1" u="sng" dirty="0" err="1" smtClean="0">
                <a:solidFill>
                  <a:srgbClr val="C00000"/>
                </a:solidFill>
                <a:effectLst>
                  <a:outerShdw blurRad="38100" dist="38100" dir="2700000" algn="tl">
                    <a:srgbClr val="000000">
                      <a:alpha val="43137"/>
                    </a:srgbClr>
                  </a:outerShdw>
                </a:effectLst>
              </a:rPr>
              <a:t>gl</a:t>
            </a:r>
            <a:endParaRPr lang="es-ES" sz="2800" b="1" u="sng" dirty="0">
              <a:solidFill>
                <a:srgbClr val="C00000"/>
              </a:solidFill>
              <a:effectLst>
                <a:outerShdw blurRad="38100" dist="38100" dir="2700000" algn="tl">
                  <a:srgbClr val="000000">
                    <a:alpha val="43137"/>
                  </a:srgbClr>
                </a:outerShdw>
              </a:effectLst>
            </a:endParaRPr>
          </a:p>
        </p:txBody>
      </p:sp>
      <p:sp>
        <p:nvSpPr>
          <p:cNvPr id="18" name="17 CuadroTexto"/>
          <p:cNvSpPr txBox="1"/>
          <p:nvPr/>
        </p:nvSpPr>
        <p:spPr>
          <a:xfrm>
            <a:off x="3214678" y="5572140"/>
            <a:ext cx="571504" cy="954107"/>
          </a:xfrm>
          <a:prstGeom prst="rect">
            <a:avLst/>
          </a:prstGeom>
          <a:noFill/>
        </p:spPr>
        <p:txBody>
          <a:bodyPr wrap="square" rtlCol="0">
            <a:spAutoFit/>
          </a:bodyPr>
          <a:lstStyle/>
          <a:p>
            <a:r>
              <a:rPr lang="es-ES" sz="2800" b="1" u="sng" dirty="0" err="1" smtClean="0">
                <a:solidFill>
                  <a:srgbClr val="C00000"/>
                </a:solidFill>
                <a:effectLst>
                  <a:outerShdw blurRad="38100" dist="38100" dir="2700000" algn="tl">
                    <a:srgbClr val="000000">
                      <a:alpha val="43137"/>
                    </a:srgbClr>
                  </a:outerShdw>
                </a:effectLst>
              </a:rPr>
              <a:t>Gl</a:t>
            </a:r>
            <a:r>
              <a:rPr lang="es-ES" sz="2800" b="1" u="sng" dirty="0" smtClean="0">
                <a:solidFill>
                  <a:srgbClr val="C00000"/>
                </a:solidFill>
                <a:effectLst>
                  <a:outerShdw blurRad="38100" dist="38100" dir="2700000" algn="tl">
                    <a:srgbClr val="000000">
                      <a:alpha val="43137"/>
                    </a:srgbClr>
                  </a:outerShdw>
                </a:effectLst>
              </a:rPr>
              <a:t> </a:t>
            </a:r>
          </a:p>
          <a:p>
            <a:r>
              <a:rPr lang="es-ES" sz="2800" b="1" u="sng" dirty="0" err="1" smtClean="0">
                <a:solidFill>
                  <a:srgbClr val="C00000"/>
                </a:solidFill>
                <a:effectLst>
                  <a:outerShdw blurRad="38100" dist="38100" dir="2700000" algn="tl">
                    <a:srgbClr val="000000">
                      <a:alpha val="43137"/>
                    </a:srgbClr>
                  </a:outerShdw>
                </a:effectLst>
              </a:rPr>
              <a:t>gl</a:t>
            </a:r>
            <a:endParaRPr lang="es-ES" sz="2800" b="1" u="sng" dirty="0">
              <a:solidFill>
                <a:srgbClr val="C00000"/>
              </a:solidFill>
              <a:effectLst>
                <a:outerShdw blurRad="38100" dist="38100" dir="2700000" algn="tl">
                  <a:srgbClr val="000000">
                    <a:alpha val="43137"/>
                  </a:srgbClr>
                </a:outerShdw>
              </a:effectLst>
            </a:endParaRPr>
          </a:p>
        </p:txBody>
      </p:sp>
      <p:sp>
        <p:nvSpPr>
          <p:cNvPr id="19" name="18 CuadroTexto"/>
          <p:cNvSpPr txBox="1"/>
          <p:nvPr/>
        </p:nvSpPr>
        <p:spPr>
          <a:xfrm>
            <a:off x="5000628" y="5572140"/>
            <a:ext cx="571504" cy="954107"/>
          </a:xfrm>
          <a:prstGeom prst="rect">
            <a:avLst/>
          </a:prstGeom>
          <a:noFill/>
        </p:spPr>
        <p:txBody>
          <a:bodyPr wrap="square" rtlCol="0">
            <a:spAutoFit/>
          </a:bodyPr>
          <a:lstStyle/>
          <a:p>
            <a:r>
              <a:rPr lang="es-ES" sz="2800" b="1" u="sng" dirty="0" err="1" smtClean="0">
                <a:solidFill>
                  <a:srgbClr val="C00000"/>
                </a:solidFill>
                <a:effectLst>
                  <a:outerShdw blurRad="38100" dist="38100" dir="2700000" algn="tl">
                    <a:srgbClr val="000000">
                      <a:alpha val="43137"/>
                    </a:srgbClr>
                  </a:outerShdw>
                </a:effectLst>
              </a:rPr>
              <a:t>gL</a:t>
            </a:r>
            <a:r>
              <a:rPr lang="es-ES" sz="2800" b="1" u="sng" dirty="0" smtClean="0">
                <a:solidFill>
                  <a:srgbClr val="C00000"/>
                </a:solidFill>
                <a:effectLst>
                  <a:outerShdw blurRad="38100" dist="38100" dir="2700000" algn="tl">
                    <a:srgbClr val="000000">
                      <a:alpha val="43137"/>
                    </a:srgbClr>
                  </a:outerShdw>
                </a:effectLst>
              </a:rPr>
              <a:t> </a:t>
            </a:r>
          </a:p>
          <a:p>
            <a:r>
              <a:rPr lang="es-ES" sz="2800" b="1" u="sng" dirty="0" err="1" smtClean="0">
                <a:solidFill>
                  <a:srgbClr val="C00000"/>
                </a:solidFill>
                <a:effectLst>
                  <a:outerShdw blurRad="38100" dist="38100" dir="2700000" algn="tl">
                    <a:srgbClr val="000000">
                      <a:alpha val="43137"/>
                    </a:srgbClr>
                  </a:outerShdw>
                </a:effectLst>
              </a:rPr>
              <a:t>gl</a:t>
            </a:r>
            <a:endParaRPr lang="es-ES" sz="2800" b="1" u="sng" dirty="0">
              <a:solidFill>
                <a:srgbClr val="C00000"/>
              </a:solidFill>
              <a:effectLst>
                <a:outerShdw blurRad="38100" dist="38100" dir="2700000" algn="tl">
                  <a:srgbClr val="000000">
                    <a:alpha val="43137"/>
                  </a:srgbClr>
                </a:outerShdw>
              </a:effectLst>
            </a:endParaRPr>
          </a:p>
        </p:txBody>
      </p:sp>
      <p:sp>
        <p:nvSpPr>
          <p:cNvPr id="20" name="19 CuadroTexto"/>
          <p:cNvSpPr txBox="1"/>
          <p:nvPr/>
        </p:nvSpPr>
        <p:spPr>
          <a:xfrm>
            <a:off x="6786578" y="5572140"/>
            <a:ext cx="571504" cy="954107"/>
          </a:xfrm>
          <a:prstGeom prst="rect">
            <a:avLst/>
          </a:prstGeom>
          <a:noFill/>
        </p:spPr>
        <p:txBody>
          <a:bodyPr wrap="square" rtlCol="0">
            <a:spAutoFit/>
          </a:bodyPr>
          <a:lstStyle/>
          <a:p>
            <a:r>
              <a:rPr lang="es-ES" sz="2800" b="1" u="sng" dirty="0" err="1" smtClean="0">
                <a:solidFill>
                  <a:srgbClr val="C00000"/>
                </a:solidFill>
                <a:effectLst>
                  <a:outerShdw blurRad="38100" dist="38100" dir="2700000" algn="tl">
                    <a:srgbClr val="000000">
                      <a:alpha val="43137"/>
                    </a:srgbClr>
                  </a:outerShdw>
                </a:effectLst>
              </a:rPr>
              <a:t>gl</a:t>
            </a:r>
            <a:r>
              <a:rPr lang="es-ES" sz="2800" b="1" u="sng" dirty="0" smtClean="0">
                <a:solidFill>
                  <a:srgbClr val="C00000"/>
                </a:solidFill>
                <a:effectLst>
                  <a:outerShdw blurRad="38100" dist="38100" dir="2700000" algn="tl">
                    <a:srgbClr val="000000">
                      <a:alpha val="43137"/>
                    </a:srgbClr>
                  </a:outerShdw>
                </a:effectLst>
              </a:rPr>
              <a:t> </a:t>
            </a:r>
          </a:p>
          <a:p>
            <a:r>
              <a:rPr lang="es-ES" sz="2800" b="1" u="sng" dirty="0" err="1" smtClean="0">
                <a:solidFill>
                  <a:srgbClr val="C00000"/>
                </a:solidFill>
                <a:effectLst>
                  <a:outerShdw blurRad="38100" dist="38100" dir="2700000" algn="tl">
                    <a:srgbClr val="000000">
                      <a:alpha val="43137"/>
                    </a:srgbClr>
                  </a:outerShdw>
                </a:effectLst>
              </a:rPr>
              <a:t>gl</a:t>
            </a:r>
            <a:endParaRPr lang="es-ES" sz="2800" b="1" u="sng"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45061220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262112" y="365711"/>
            <a:ext cx="6696744" cy="707886"/>
          </a:xfrm>
          <a:prstGeom prst="rect">
            <a:avLst/>
          </a:prstGeom>
          <a:noFill/>
        </p:spPr>
        <p:txBody>
          <a:bodyPr wrap="square" rtlCol="0">
            <a:spAutoFit/>
          </a:bodyPr>
          <a:lstStyle/>
          <a:p>
            <a:pPr algn="ctr"/>
            <a:r>
              <a:rPr lang="es-ES" sz="4000" b="1" dirty="0" smtClean="0">
                <a:solidFill>
                  <a:srgbClr val="C00000"/>
                </a:solidFill>
              </a:rPr>
              <a:t>FR=20/100=0.2x100=20%</a:t>
            </a:r>
            <a:endParaRPr lang="es-ES" sz="4000" b="1" dirty="0">
              <a:solidFill>
                <a:srgbClr val="C00000"/>
              </a:solidFill>
            </a:endParaRPr>
          </a:p>
        </p:txBody>
      </p:sp>
      <p:sp>
        <p:nvSpPr>
          <p:cNvPr id="3" name="2 Rectángulo redondeado"/>
          <p:cNvSpPr/>
          <p:nvPr/>
        </p:nvSpPr>
        <p:spPr>
          <a:xfrm>
            <a:off x="740054" y="1073597"/>
            <a:ext cx="7740860" cy="1563315"/>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800" b="1" dirty="0" smtClean="0">
                <a:effectLst>
                  <a:outerShdw blurRad="38100" dist="38100" dir="2700000" algn="tl">
                    <a:srgbClr val="000000">
                      <a:alpha val="43137"/>
                    </a:srgbClr>
                  </a:outerShdw>
                </a:effectLst>
              </a:rPr>
              <a:t>Los </a:t>
            </a:r>
            <a:r>
              <a:rPr lang="es-ES" sz="2800" b="1" dirty="0" err="1" smtClean="0">
                <a:effectLst>
                  <a:outerShdw blurRad="38100" dist="38100" dir="2700000" algn="tl">
                    <a:srgbClr val="000000">
                      <a:alpha val="43137"/>
                    </a:srgbClr>
                  </a:outerShdw>
                </a:effectLst>
              </a:rPr>
              <a:t>loci</a:t>
            </a:r>
            <a:r>
              <a:rPr lang="es-ES" sz="2800" b="1" dirty="0" smtClean="0">
                <a:effectLst>
                  <a:outerShdw blurRad="38100" dist="38100" dir="2700000" algn="tl">
                    <a:srgbClr val="000000">
                      <a:alpha val="43137"/>
                    </a:srgbClr>
                  </a:outerShdw>
                </a:effectLst>
              </a:rPr>
              <a:t> G y L (con sus respectivos alelos) se encuentran a 20cM de distancia física en el mismo cromosoma.</a:t>
            </a:r>
            <a:endParaRPr lang="es-ES" sz="2800" b="1" dirty="0">
              <a:effectLst>
                <a:outerShdw blurRad="38100" dist="38100" dir="2700000" algn="tl">
                  <a:srgbClr val="000000">
                    <a:alpha val="43137"/>
                  </a:srgbClr>
                </a:outerShdw>
              </a:effectLst>
            </a:endParaRPr>
          </a:p>
        </p:txBody>
      </p:sp>
      <p:cxnSp>
        <p:nvCxnSpPr>
          <p:cNvPr id="5" name="4 Conector recto"/>
          <p:cNvCxnSpPr/>
          <p:nvPr/>
        </p:nvCxnSpPr>
        <p:spPr>
          <a:xfrm>
            <a:off x="1262112" y="3442528"/>
            <a:ext cx="6552728"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7" name="6 Rectángulo"/>
          <p:cNvSpPr/>
          <p:nvPr/>
        </p:nvSpPr>
        <p:spPr>
          <a:xfrm>
            <a:off x="2972272" y="3334516"/>
            <a:ext cx="720080" cy="21602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7 Rectángulo"/>
          <p:cNvSpPr/>
          <p:nvPr/>
        </p:nvSpPr>
        <p:spPr>
          <a:xfrm>
            <a:off x="5292080" y="3334516"/>
            <a:ext cx="720080" cy="216024"/>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10" name="9 Conector recto de flecha"/>
          <p:cNvCxnSpPr/>
          <p:nvPr/>
        </p:nvCxnSpPr>
        <p:spPr>
          <a:xfrm>
            <a:off x="3530080" y="3768080"/>
            <a:ext cx="1584176" cy="0"/>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1" name="10 CuadroTexto"/>
          <p:cNvSpPr txBox="1"/>
          <p:nvPr/>
        </p:nvSpPr>
        <p:spPr>
          <a:xfrm>
            <a:off x="3875088" y="3846239"/>
            <a:ext cx="1152128" cy="461665"/>
          </a:xfrm>
          <a:prstGeom prst="rect">
            <a:avLst/>
          </a:prstGeom>
          <a:noFill/>
        </p:spPr>
        <p:txBody>
          <a:bodyPr wrap="square" rtlCol="0">
            <a:spAutoFit/>
          </a:bodyPr>
          <a:lstStyle/>
          <a:p>
            <a:pPr algn="ctr"/>
            <a:r>
              <a:rPr lang="es-ES" sz="2400" b="1" dirty="0" smtClean="0">
                <a:effectLst>
                  <a:outerShdw blurRad="38100" dist="38100" dir="2700000" algn="tl">
                    <a:srgbClr val="000000">
                      <a:alpha val="43137"/>
                    </a:srgbClr>
                  </a:outerShdw>
                </a:effectLst>
              </a:rPr>
              <a:t>20cM</a:t>
            </a:r>
            <a:endParaRPr lang="es-ES" sz="2400" b="1" dirty="0">
              <a:effectLst>
                <a:outerShdw blurRad="38100" dist="38100" dir="2700000" algn="tl">
                  <a:srgbClr val="000000">
                    <a:alpha val="43137"/>
                  </a:srgbClr>
                </a:outerShdw>
              </a:effectLst>
            </a:endParaRPr>
          </a:p>
        </p:txBody>
      </p:sp>
      <p:sp>
        <p:nvSpPr>
          <p:cNvPr id="12" name="11 CuadroTexto"/>
          <p:cNvSpPr txBox="1"/>
          <p:nvPr/>
        </p:nvSpPr>
        <p:spPr>
          <a:xfrm>
            <a:off x="2938984" y="2914509"/>
            <a:ext cx="720080" cy="461665"/>
          </a:xfrm>
          <a:prstGeom prst="rect">
            <a:avLst/>
          </a:prstGeom>
          <a:noFill/>
        </p:spPr>
        <p:txBody>
          <a:bodyPr wrap="square" rtlCol="0">
            <a:spAutoFit/>
          </a:bodyPr>
          <a:lstStyle/>
          <a:p>
            <a:pPr algn="ctr"/>
            <a:r>
              <a:rPr lang="es-ES" sz="2400" b="1" dirty="0" smtClean="0">
                <a:effectLst>
                  <a:outerShdw blurRad="38100" dist="38100" dir="2700000" algn="tl">
                    <a:srgbClr val="000000">
                      <a:alpha val="43137"/>
                    </a:srgbClr>
                  </a:outerShdw>
                </a:effectLst>
              </a:rPr>
              <a:t>G, g</a:t>
            </a:r>
            <a:endParaRPr lang="es-ES" sz="2400" b="1" dirty="0">
              <a:effectLst>
                <a:outerShdw blurRad="38100" dist="38100" dir="2700000" algn="tl">
                  <a:srgbClr val="000000">
                    <a:alpha val="43137"/>
                  </a:srgbClr>
                </a:outerShdw>
              </a:effectLst>
            </a:endParaRPr>
          </a:p>
        </p:txBody>
      </p:sp>
      <p:sp>
        <p:nvSpPr>
          <p:cNvPr id="13" name="12 CuadroTexto"/>
          <p:cNvSpPr txBox="1"/>
          <p:nvPr/>
        </p:nvSpPr>
        <p:spPr>
          <a:xfrm>
            <a:off x="5292080" y="2872851"/>
            <a:ext cx="720080" cy="461665"/>
          </a:xfrm>
          <a:prstGeom prst="rect">
            <a:avLst/>
          </a:prstGeom>
          <a:noFill/>
        </p:spPr>
        <p:txBody>
          <a:bodyPr wrap="square" rtlCol="0">
            <a:spAutoFit/>
          </a:bodyPr>
          <a:lstStyle/>
          <a:p>
            <a:pPr algn="ctr"/>
            <a:r>
              <a:rPr lang="es-ES" sz="2400" b="1" dirty="0" smtClean="0">
                <a:effectLst>
                  <a:outerShdw blurRad="38100" dist="38100" dir="2700000" algn="tl">
                    <a:srgbClr val="000000">
                      <a:alpha val="43137"/>
                    </a:srgbClr>
                  </a:outerShdw>
                </a:effectLst>
              </a:rPr>
              <a:t>L, l</a:t>
            </a:r>
            <a:endParaRPr lang="es-ES" sz="2400" b="1" dirty="0">
              <a:effectLst>
                <a:outerShdw blurRad="38100" dist="38100" dir="2700000" algn="tl">
                  <a:srgbClr val="000000">
                    <a:alpha val="43137"/>
                  </a:srgbClr>
                </a:outerShdw>
              </a:effectLst>
            </a:endParaRPr>
          </a:p>
        </p:txBody>
      </p:sp>
      <p:sp>
        <p:nvSpPr>
          <p:cNvPr id="14" name="13 Rectángulo redondeado"/>
          <p:cNvSpPr/>
          <p:nvPr/>
        </p:nvSpPr>
        <p:spPr>
          <a:xfrm>
            <a:off x="382700" y="4307904"/>
            <a:ext cx="8136904" cy="2088232"/>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ES" sz="2800" b="1" dirty="0" smtClean="0">
              <a:effectLst>
                <a:outerShdw blurRad="38100" dist="38100" dir="2700000" algn="tl">
                  <a:srgbClr val="000000">
                    <a:alpha val="43137"/>
                  </a:srgbClr>
                </a:outerShdw>
              </a:effectLst>
            </a:endParaRPr>
          </a:p>
          <a:p>
            <a:pPr algn="just"/>
            <a:endParaRPr lang="es-ES" sz="2800" b="1" dirty="0" smtClean="0">
              <a:effectLst>
                <a:outerShdw blurRad="38100" dist="38100" dir="2700000" algn="tl">
                  <a:srgbClr val="000000">
                    <a:alpha val="43137"/>
                  </a:srgbClr>
                </a:outerShdw>
              </a:effectLst>
            </a:endParaRPr>
          </a:p>
          <a:p>
            <a:pPr algn="just"/>
            <a:r>
              <a:rPr lang="es-ES" sz="2800" b="1" dirty="0" smtClean="0">
                <a:effectLst>
                  <a:outerShdw blurRad="38100" dist="38100" dir="2700000" algn="tl">
                    <a:srgbClr val="000000">
                      <a:alpha val="43137"/>
                    </a:srgbClr>
                  </a:outerShdw>
                </a:effectLst>
              </a:rPr>
              <a:t>FR=0                     ligamiento completo</a:t>
            </a:r>
          </a:p>
          <a:p>
            <a:pPr algn="just"/>
            <a:r>
              <a:rPr lang="es-ES" sz="2800" b="1" dirty="0" smtClean="0">
                <a:effectLst>
                  <a:outerShdw blurRad="38100" dist="38100" dir="2700000" algn="tl">
                    <a:srgbClr val="000000">
                      <a:alpha val="43137"/>
                    </a:srgbClr>
                  </a:outerShdw>
                </a:effectLst>
              </a:rPr>
              <a:t>FR=50             no hay ligamiento (ley de segregación independiente)</a:t>
            </a:r>
          </a:p>
          <a:p>
            <a:pPr algn="just"/>
            <a:r>
              <a:rPr lang="es-ES" sz="2800" b="1" dirty="0" smtClean="0">
                <a:effectLst>
                  <a:outerShdw blurRad="38100" dist="38100" dir="2700000" algn="tl">
                    <a:srgbClr val="000000">
                      <a:alpha val="43137"/>
                    </a:srgbClr>
                  </a:outerShdw>
                </a:effectLst>
              </a:rPr>
              <a:t>0&lt;FR&lt;50                 ligamiento incompleto</a:t>
            </a:r>
          </a:p>
          <a:p>
            <a:pPr algn="just"/>
            <a:endParaRPr lang="es-ES" sz="2800" b="1" dirty="0" smtClean="0">
              <a:effectLst>
                <a:outerShdw blurRad="38100" dist="38100" dir="2700000" algn="tl">
                  <a:srgbClr val="000000">
                    <a:alpha val="43137"/>
                  </a:srgbClr>
                </a:outerShdw>
              </a:effectLst>
            </a:endParaRPr>
          </a:p>
          <a:p>
            <a:pPr algn="just"/>
            <a:endParaRPr lang="es-ES" sz="2800" b="1" dirty="0">
              <a:effectLst>
                <a:outerShdw blurRad="38100" dist="38100" dir="2700000" algn="tl">
                  <a:srgbClr val="000000">
                    <a:alpha val="43137"/>
                  </a:srgbClr>
                </a:outerShdw>
              </a:effectLst>
            </a:endParaRPr>
          </a:p>
        </p:txBody>
      </p:sp>
      <p:cxnSp>
        <p:nvCxnSpPr>
          <p:cNvPr id="15" name="14 Conector recto de flecha"/>
          <p:cNvCxnSpPr/>
          <p:nvPr/>
        </p:nvCxnSpPr>
        <p:spPr>
          <a:xfrm>
            <a:off x="1705962" y="4797152"/>
            <a:ext cx="1130436" cy="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15 Conector recto de flecha"/>
          <p:cNvCxnSpPr/>
          <p:nvPr/>
        </p:nvCxnSpPr>
        <p:spPr>
          <a:xfrm>
            <a:off x="1578962" y="5157192"/>
            <a:ext cx="1130436" cy="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16 Conector recto de flecha"/>
          <p:cNvCxnSpPr/>
          <p:nvPr/>
        </p:nvCxnSpPr>
        <p:spPr>
          <a:xfrm>
            <a:off x="1955994" y="6093296"/>
            <a:ext cx="1130436" cy="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9855570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85912" y="2348880"/>
            <a:ext cx="7632848" cy="1446550"/>
          </a:xfrm>
          <a:prstGeom prst="rect">
            <a:avLst/>
          </a:prstGeom>
          <a:noFill/>
        </p:spPr>
        <p:txBody>
          <a:bodyPr wrap="square" rtlCol="0">
            <a:spAutoFit/>
          </a:bodyPr>
          <a:lstStyle/>
          <a:p>
            <a:pPr algn="ctr"/>
            <a:r>
              <a:rPr lang="es-ES" sz="4400" b="1" dirty="0" smtClean="0">
                <a:solidFill>
                  <a:srgbClr val="C00000"/>
                </a:solidFill>
                <a:effectLst>
                  <a:outerShdw blurRad="38100" dist="38100" dir="2700000" algn="tl">
                    <a:srgbClr val="000000">
                      <a:alpha val="43137"/>
                    </a:srgbClr>
                  </a:outerShdw>
                </a:effectLst>
              </a:rPr>
              <a:t>¿Cómo se analiza el ligamiento en humano?</a:t>
            </a:r>
            <a:endParaRPr lang="es-ES" sz="44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6513825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1115616" y="1628800"/>
            <a:ext cx="6912768" cy="2396247"/>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1 CuadroTexto"/>
          <p:cNvSpPr txBox="1"/>
          <p:nvPr/>
        </p:nvSpPr>
        <p:spPr>
          <a:xfrm>
            <a:off x="2627784" y="424884"/>
            <a:ext cx="3168352" cy="769441"/>
          </a:xfrm>
          <a:prstGeom prst="rect">
            <a:avLst/>
          </a:prstGeom>
          <a:noFill/>
        </p:spPr>
        <p:txBody>
          <a:bodyPr wrap="square" rtlCol="0">
            <a:spAutoFit/>
          </a:bodyPr>
          <a:lstStyle/>
          <a:p>
            <a:pPr algn="ctr"/>
            <a:r>
              <a:rPr lang="es-ES" sz="4400" b="1" dirty="0" err="1" smtClean="0">
                <a:solidFill>
                  <a:srgbClr val="C00000"/>
                </a:solidFill>
                <a:effectLst>
                  <a:outerShdw blurRad="38100" dist="38100" dir="2700000" algn="tl">
                    <a:srgbClr val="000000">
                      <a:alpha val="43137"/>
                    </a:srgbClr>
                  </a:outerShdw>
                </a:effectLst>
              </a:rPr>
              <a:t>Lod</a:t>
            </a:r>
            <a:r>
              <a:rPr lang="es-ES" sz="4400" b="1" dirty="0" smtClean="0">
                <a:solidFill>
                  <a:srgbClr val="C00000"/>
                </a:solidFill>
                <a:effectLst>
                  <a:outerShdw blurRad="38100" dist="38100" dir="2700000" algn="tl">
                    <a:srgbClr val="000000">
                      <a:alpha val="43137"/>
                    </a:srgbClr>
                  </a:outerShdw>
                </a:effectLst>
              </a:rPr>
              <a:t> score</a:t>
            </a:r>
            <a:endParaRPr lang="es-ES" sz="4400" b="1" dirty="0">
              <a:solidFill>
                <a:srgbClr val="C00000"/>
              </a:solidFill>
              <a:effectLst>
                <a:outerShdw blurRad="38100" dist="38100" dir="2700000" algn="tl">
                  <a:srgbClr val="000000">
                    <a:alpha val="43137"/>
                  </a:srgbClr>
                </a:outerShdw>
              </a:effectLst>
            </a:endParaRPr>
          </a:p>
        </p:txBody>
      </p:sp>
      <p:sp>
        <p:nvSpPr>
          <p:cNvPr id="3" name="2 CuadroTexto"/>
          <p:cNvSpPr txBox="1"/>
          <p:nvPr/>
        </p:nvSpPr>
        <p:spPr>
          <a:xfrm>
            <a:off x="1547664" y="1687503"/>
            <a:ext cx="6048672" cy="2062103"/>
          </a:xfrm>
          <a:prstGeom prst="rect">
            <a:avLst/>
          </a:prstGeom>
          <a:noFill/>
        </p:spPr>
        <p:txBody>
          <a:bodyPr wrap="square" rtlCol="0">
            <a:spAutoFit/>
          </a:bodyPr>
          <a:lstStyle/>
          <a:p>
            <a:pPr algn="just"/>
            <a:r>
              <a:rPr lang="es-ES" sz="3200" b="1" dirty="0" smtClean="0">
                <a:solidFill>
                  <a:schemeClr val="bg1">
                    <a:lumMod val="95000"/>
                  </a:schemeClr>
                </a:solidFill>
                <a:effectLst>
                  <a:outerShdw blurRad="38100" dist="38100" dir="2700000" algn="tl">
                    <a:srgbClr val="000000">
                      <a:alpha val="43137"/>
                    </a:srgbClr>
                  </a:outerShdw>
                </a:effectLst>
              </a:rPr>
              <a:t>Método estadístico que permite el análisis en familias para determinar si dos o más </a:t>
            </a:r>
            <a:r>
              <a:rPr lang="es-ES" sz="3200" b="1" dirty="0" err="1" smtClean="0">
                <a:solidFill>
                  <a:schemeClr val="bg1">
                    <a:lumMod val="95000"/>
                  </a:schemeClr>
                </a:solidFill>
                <a:effectLst>
                  <a:outerShdw blurRad="38100" dist="38100" dir="2700000" algn="tl">
                    <a:srgbClr val="000000">
                      <a:alpha val="43137"/>
                    </a:srgbClr>
                  </a:outerShdw>
                </a:effectLst>
              </a:rPr>
              <a:t>loci</a:t>
            </a:r>
            <a:r>
              <a:rPr lang="es-ES" sz="3200" b="1" dirty="0" smtClean="0">
                <a:solidFill>
                  <a:schemeClr val="bg1">
                    <a:lumMod val="95000"/>
                  </a:schemeClr>
                </a:solidFill>
                <a:effectLst>
                  <a:outerShdw blurRad="38100" dist="38100" dir="2700000" algn="tl">
                    <a:srgbClr val="000000">
                      <a:alpha val="43137"/>
                    </a:srgbClr>
                  </a:outerShdw>
                </a:effectLst>
              </a:rPr>
              <a:t> se encuentran en ligamiento.</a:t>
            </a:r>
            <a:endParaRPr lang="es-ES" sz="3200" b="1" dirty="0">
              <a:solidFill>
                <a:schemeClr val="bg1">
                  <a:lumMod val="95000"/>
                </a:schemeClr>
              </a:solidFill>
              <a:effectLst>
                <a:outerShdw blurRad="38100" dist="38100" dir="2700000" algn="tl">
                  <a:srgbClr val="000000">
                    <a:alpha val="43137"/>
                  </a:srgbClr>
                </a:outerShdw>
              </a:effectLst>
            </a:endParaRPr>
          </a:p>
        </p:txBody>
      </p:sp>
      <p:sp>
        <p:nvSpPr>
          <p:cNvPr id="5" name="4 CuadroTexto"/>
          <p:cNvSpPr txBox="1"/>
          <p:nvPr/>
        </p:nvSpPr>
        <p:spPr>
          <a:xfrm>
            <a:off x="1331640" y="4437112"/>
            <a:ext cx="6696744" cy="1815882"/>
          </a:xfrm>
          <a:prstGeom prst="rect">
            <a:avLst/>
          </a:prstGeom>
          <a:noFill/>
        </p:spPr>
        <p:txBody>
          <a:bodyPr wrap="square" rtlCol="0">
            <a:spAutoFit/>
          </a:bodyPr>
          <a:lstStyle/>
          <a:p>
            <a:pPr algn="just"/>
            <a:r>
              <a:rPr lang="es-ES" sz="2800" b="1" dirty="0" smtClean="0">
                <a:solidFill>
                  <a:srgbClr val="C00000"/>
                </a:solidFill>
                <a:effectLst>
                  <a:outerShdw blurRad="38100" dist="38100" dir="2700000" algn="tl">
                    <a:srgbClr val="000000">
                      <a:alpha val="43137"/>
                    </a:srgbClr>
                  </a:outerShdw>
                </a:effectLst>
              </a:rPr>
              <a:t>Valores </a:t>
            </a:r>
            <a:r>
              <a:rPr lang="es-ES" sz="2800" b="1" dirty="0" smtClean="0">
                <a:solidFill>
                  <a:srgbClr val="C00000"/>
                </a:solidFill>
                <a:effectLst>
                  <a:outerShdw blurRad="38100" dist="38100" dir="2700000" algn="tl">
                    <a:srgbClr val="000000">
                      <a:alpha val="43137"/>
                    </a:srgbClr>
                  </a:outerShdw>
                </a:effectLst>
                <a:latin typeface="Calibri"/>
                <a:cs typeface="Calibri"/>
              </a:rPr>
              <a:t>+</a:t>
            </a:r>
            <a:r>
              <a:rPr lang="es-ES" sz="2800" b="1" dirty="0" smtClean="0">
                <a:solidFill>
                  <a:srgbClr val="C00000"/>
                </a:solidFill>
              </a:rPr>
              <a:t>:  ligamiento (valor de </a:t>
            </a:r>
            <a:r>
              <a:rPr lang="es-ES" sz="2800" b="1" dirty="0" smtClean="0">
                <a:solidFill>
                  <a:srgbClr val="C00000"/>
                </a:solidFill>
                <a:latin typeface="Calibri"/>
                <a:cs typeface="Calibri"/>
              </a:rPr>
              <a:t>≥</a:t>
            </a:r>
            <a:r>
              <a:rPr lang="es-ES" sz="2800" b="1" dirty="0" smtClean="0">
                <a:solidFill>
                  <a:srgbClr val="C00000"/>
                </a:solidFill>
                <a:effectLst>
                  <a:outerShdw blurRad="38100" dist="38100" dir="2700000" algn="tl">
                    <a:srgbClr val="000000">
                      <a:alpha val="43137"/>
                    </a:srgbClr>
                  </a:outerShdw>
                </a:effectLst>
                <a:cs typeface="Calibri"/>
              </a:rPr>
              <a:t>+</a:t>
            </a:r>
            <a:r>
              <a:rPr lang="es-ES" sz="2800" b="1" dirty="0" smtClean="0">
                <a:solidFill>
                  <a:srgbClr val="C00000"/>
                </a:solidFill>
              </a:rPr>
              <a:t> 3.00 evidencia de que los </a:t>
            </a:r>
            <a:r>
              <a:rPr lang="es-ES" sz="2800" b="1" dirty="0" err="1" smtClean="0">
                <a:solidFill>
                  <a:srgbClr val="C00000"/>
                </a:solidFill>
              </a:rPr>
              <a:t>loci</a:t>
            </a:r>
            <a:r>
              <a:rPr lang="es-ES" sz="2800" b="1" dirty="0" smtClean="0">
                <a:solidFill>
                  <a:srgbClr val="C00000"/>
                </a:solidFill>
              </a:rPr>
              <a:t> están ligados). </a:t>
            </a:r>
          </a:p>
          <a:p>
            <a:pPr algn="just"/>
            <a:endParaRPr lang="es-ES" sz="2800" b="1" dirty="0" smtClean="0">
              <a:solidFill>
                <a:srgbClr val="C00000"/>
              </a:solidFill>
              <a:effectLst>
                <a:outerShdw blurRad="38100" dist="38100" dir="2700000" algn="tl">
                  <a:srgbClr val="000000">
                    <a:alpha val="43137"/>
                  </a:srgbClr>
                </a:outerShdw>
              </a:effectLst>
            </a:endParaRPr>
          </a:p>
          <a:p>
            <a:pPr algn="just"/>
            <a:r>
              <a:rPr lang="es-ES" sz="2800" b="1" dirty="0" smtClean="0">
                <a:solidFill>
                  <a:srgbClr val="C00000"/>
                </a:solidFill>
                <a:effectLst>
                  <a:outerShdw blurRad="38100" dist="38100" dir="2700000" algn="tl">
                    <a:srgbClr val="000000">
                      <a:alpha val="43137"/>
                    </a:srgbClr>
                  </a:outerShdw>
                </a:effectLst>
              </a:rPr>
              <a:t>Valores -</a:t>
            </a:r>
            <a:r>
              <a:rPr lang="es-ES" sz="2800" b="1" dirty="0" smtClean="0">
                <a:solidFill>
                  <a:srgbClr val="C00000"/>
                </a:solidFill>
              </a:rPr>
              <a:t>:  ausencia de ligamiento</a:t>
            </a:r>
            <a:endParaRPr lang="es-ES" sz="2800" b="1" dirty="0">
              <a:solidFill>
                <a:srgbClr val="C00000"/>
              </a:solidFill>
            </a:endParaRPr>
          </a:p>
        </p:txBody>
      </p:sp>
    </p:spTree>
    <p:extLst>
      <p:ext uri="{BB962C8B-B14F-4D97-AF65-F5344CB8AC3E}">
        <p14:creationId xmlns:p14="http://schemas.microsoft.com/office/powerpoint/2010/main" xmlns="" val="149703186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571472" y="2428868"/>
            <a:ext cx="7704856" cy="3024336"/>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effectLst>
                <a:outerShdw blurRad="38100" dist="38100" dir="2700000" algn="tl">
                  <a:srgbClr val="000000">
                    <a:alpha val="43137"/>
                  </a:srgbClr>
                </a:outerShdw>
              </a:effectLst>
            </a:endParaRPr>
          </a:p>
        </p:txBody>
      </p:sp>
      <p:sp>
        <p:nvSpPr>
          <p:cNvPr id="2" name="1 CuadroTexto"/>
          <p:cNvSpPr txBox="1"/>
          <p:nvPr/>
        </p:nvSpPr>
        <p:spPr>
          <a:xfrm>
            <a:off x="1214414" y="571480"/>
            <a:ext cx="6929486" cy="584775"/>
          </a:xfrm>
          <a:prstGeom prst="rect">
            <a:avLst/>
          </a:prstGeom>
          <a:noFill/>
        </p:spPr>
        <p:txBody>
          <a:bodyPr wrap="square" rtlCol="0">
            <a:spAutoFit/>
          </a:bodyPr>
          <a:lstStyle/>
          <a:p>
            <a:pPr algn="ctr"/>
            <a:r>
              <a:rPr lang="es-ES" sz="3200" b="1" dirty="0" smtClean="0">
                <a:solidFill>
                  <a:srgbClr val="C00000"/>
                </a:solidFill>
                <a:effectLst>
                  <a:outerShdw blurRad="38100" dist="38100" dir="2700000" algn="tl">
                    <a:srgbClr val="000000">
                      <a:alpha val="43137"/>
                    </a:srgbClr>
                  </a:outerShdw>
                </a:effectLst>
              </a:rPr>
              <a:t>Aplicación de los estudios de ligamiento</a:t>
            </a:r>
            <a:endParaRPr lang="es-ES" sz="3200" b="1" dirty="0">
              <a:solidFill>
                <a:srgbClr val="C00000"/>
              </a:solidFill>
              <a:effectLst>
                <a:outerShdw blurRad="38100" dist="38100" dir="2700000" algn="tl">
                  <a:srgbClr val="000000">
                    <a:alpha val="43137"/>
                  </a:srgbClr>
                </a:outerShdw>
              </a:effectLst>
            </a:endParaRPr>
          </a:p>
        </p:txBody>
      </p:sp>
      <p:sp>
        <p:nvSpPr>
          <p:cNvPr id="3" name="2 CuadroTexto"/>
          <p:cNvSpPr txBox="1"/>
          <p:nvPr/>
        </p:nvSpPr>
        <p:spPr>
          <a:xfrm>
            <a:off x="1000100" y="2786058"/>
            <a:ext cx="7092788" cy="2062103"/>
          </a:xfrm>
          <a:prstGeom prst="rect">
            <a:avLst/>
          </a:prstGeom>
          <a:noFill/>
        </p:spPr>
        <p:txBody>
          <a:bodyPr wrap="square" rtlCol="0">
            <a:spAutoFit/>
          </a:bodyPr>
          <a:lstStyle/>
          <a:p>
            <a:pPr marL="285750" indent="-285750" algn="just">
              <a:buFont typeface="Arial" pitchFamily="34" charset="0"/>
              <a:buChar char="•"/>
            </a:pPr>
            <a:r>
              <a:rPr lang="es-ES" sz="3200" b="1" dirty="0" smtClean="0">
                <a:solidFill>
                  <a:schemeClr val="bg1"/>
                </a:solidFill>
                <a:effectLst>
                  <a:outerShdw blurRad="38100" dist="38100" dir="2700000" algn="tl">
                    <a:srgbClr val="000000">
                      <a:alpha val="43137"/>
                    </a:srgbClr>
                  </a:outerShdw>
                </a:effectLst>
              </a:rPr>
              <a:t>Se desconoce la estructura y función del gen.</a:t>
            </a:r>
          </a:p>
          <a:p>
            <a:pPr algn="just"/>
            <a:endParaRPr lang="es-ES" sz="3200" b="1" dirty="0" smtClean="0">
              <a:solidFill>
                <a:schemeClr val="bg1"/>
              </a:solidFill>
              <a:effectLst>
                <a:outerShdw blurRad="38100" dist="38100" dir="2700000" algn="tl">
                  <a:srgbClr val="000000">
                    <a:alpha val="43137"/>
                  </a:srgbClr>
                </a:outerShdw>
              </a:effectLst>
            </a:endParaRPr>
          </a:p>
          <a:p>
            <a:pPr marL="285750" indent="-285750" algn="just">
              <a:buFont typeface="Arial" pitchFamily="34" charset="0"/>
              <a:buChar char="•"/>
            </a:pPr>
            <a:r>
              <a:rPr lang="es-ES" sz="3200" b="1" dirty="0" smtClean="0">
                <a:solidFill>
                  <a:schemeClr val="bg1"/>
                </a:solidFill>
                <a:effectLst>
                  <a:outerShdw blurRad="38100" dist="38100" dir="2700000" algn="tl">
                    <a:srgbClr val="000000">
                      <a:alpha val="43137"/>
                    </a:srgbClr>
                  </a:outerShdw>
                </a:effectLst>
              </a:rPr>
              <a:t>Heterogeneidad genética</a:t>
            </a:r>
            <a:endParaRPr lang="es-ES" sz="3200" b="1" dirty="0">
              <a:solidFill>
                <a:schemeClr val="bg1"/>
              </a:solidFill>
              <a:effectLst>
                <a:outerShdw blurRad="38100" dist="38100" dir="2700000" algn="tl">
                  <a:srgbClr val="000000">
                    <a:alpha val="43137"/>
                  </a:srgbClr>
                </a:outerShdw>
              </a:effectLst>
            </a:endParaRPr>
          </a:p>
        </p:txBody>
      </p:sp>
      <p:sp>
        <p:nvSpPr>
          <p:cNvPr id="5" name="4 CuadroTexto"/>
          <p:cNvSpPr txBox="1"/>
          <p:nvPr/>
        </p:nvSpPr>
        <p:spPr>
          <a:xfrm>
            <a:off x="1714480" y="1428736"/>
            <a:ext cx="5786478" cy="584775"/>
          </a:xfrm>
          <a:prstGeom prst="rect">
            <a:avLst/>
          </a:prstGeom>
          <a:noFill/>
        </p:spPr>
        <p:txBody>
          <a:bodyPr wrap="square" rtlCol="0">
            <a:spAutoFit/>
          </a:bodyPr>
          <a:lstStyle/>
          <a:p>
            <a:pPr algn="ctr"/>
            <a:r>
              <a:rPr lang="es-ES" sz="3200" b="1" dirty="0" smtClean="0">
                <a:solidFill>
                  <a:srgbClr val="C00000"/>
                </a:solidFill>
                <a:effectLst>
                  <a:outerShdw blurRad="38100" dist="38100" dir="2700000" algn="tl">
                    <a:srgbClr val="000000">
                      <a:alpha val="43137"/>
                    </a:srgbClr>
                  </a:outerShdw>
                </a:effectLst>
              </a:rPr>
              <a:t>Método indirecto</a:t>
            </a:r>
            <a:endParaRPr lang="es-ES" sz="32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60924717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907704" y="169367"/>
            <a:ext cx="5544616" cy="1077218"/>
          </a:xfrm>
          <a:prstGeom prst="rect">
            <a:avLst/>
          </a:prstGeom>
          <a:noFill/>
        </p:spPr>
        <p:txBody>
          <a:bodyPr wrap="square" rtlCol="0">
            <a:spAutoFit/>
          </a:bodyPr>
          <a:lstStyle/>
          <a:p>
            <a:pPr algn="ctr"/>
            <a:r>
              <a:rPr lang="es-ES" sz="3200" b="1" dirty="0" smtClean="0">
                <a:solidFill>
                  <a:srgbClr val="C00000"/>
                </a:solidFill>
                <a:effectLst>
                  <a:outerShdw blurRad="38100" dist="38100" dir="2700000" algn="tl">
                    <a:srgbClr val="000000">
                      <a:alpha val="43137"/>
                    </a:srgbClr>
                  </a:outerShdw>
                </a:effectLst>
              </a:rPr>
              <a:t>Aplicación de los estudios de ligamiento</a:t>
            </a:r>
            <a:endParaRPr lang="es-ES" sz="3200" b="1" dirty="0">
              <a:solidFill>
                <a:srgbClr val="C00000"/>
              </a:solidFill>
              <a:effectLst>
                <a:outerShdw blurRad="38100" dist="38100" dir="2700000" algn="tl">
                  <a:srgbClr val="000000">
                    <a:alpha val="43137"/>
                  </a:srgbClr>
                </a:outerShdw>
              </a:effectLst>
            </a:endParaRPr>
          </a:p>
        </p:txBody>
      </p:sp>
      <p:grpSp>
        <p:nvGrpSpPr>
          <p:cNvPr id="16" name="15 Grupo"/>
          <p:cNvGrpSpPr/>
          <p:nvPr/>
        </p:nvGrpSpPr>
        <p:grpSpPr>
          <a:xfrm>
            <a:off x="1285852" y="1857364"/>
            <a:ext cx="6886548" cy="2478051"/>
            <a:chOff x="1285852" y="1857364"/>
            <a:chExt cx="6886548" cy="2478051"/>
          </a:xfrm>
        </p:grpSpPr>
        <p:sp>
          <p:nvSpPr>
            <p:cNvPr id="17" name="Oval 8"/>
            <p:cNvSpPr>
              <a:spLocks noChangeArrowheads="1"/>
            </p:cNvSpPr>
            <p:nvPr/>
          </p:nvSpPr>
          <p:spPr bwMode="auto">
            <a:xfrm>
              <a:off x="6286512" y="3710562"/>
              <a:ext cx="600440" cy="589534"/>
            </a:xfrm>
            <a:prstGeom prst="ellipse">
              <a:avLst/>
            </a:prstGeom>
            <a:noFill/>
            <a:ln w="28575">
              <a:solidFill>
                <a:srgbClr val="000000"/>
              </a:solidFill>
              <a:round/>
              <a:headEnd/>
              <a:tailEnd/>
            </a:ln>
          </p:spPr>
          <p:txBody>
            <a:bodyPr/>
            <a:lstStyle/>
            <a:p>
              <a:endParaRPr lang="es-ES"/>
            </a:p>
          </p:txBody>
        </p:sp>
        <p:grpSp>
          <p:nvGrpSpPr>
            <p:cNvPr id="18" name="17 Grupo"/>
            <p:cNvGrpSpPr/>
            <p:nvPr/>
          </p:nvGrpSpPr>
          <p:grpSpPr>
            <a:xfrm>
              <a:off x="1285852" y="1857364"/>
              <a:ext cx="6886548" cy="2478051"/>
              <a:chOff x="1285852" y="1857364"/>
              <a:chExt cx="6886548" cy="2478051"/>
            </a:xfrm>
          </p:grpSpPr>
          <p:sp>
            <p:nvSpPr>
              <p:cNvPr id="19" name="Rectangle 28"/>
              <p:cNvSpPr>
                <a:spLocks noChangeArrowheads="1"/>
              </p:cNvSpPr>
              <p:nvPr/>
            </p:nvSpPr>
            <p:spPr bwMode="auto">
              <a:xfrm>
                <a:off x="3701303" y="3669721"/>
                <a:ext cx="598397" cy="589532"/>
              </a:xfrm>
              <a:prstGeom prst="rect">
                <a:avLst/>
              </a:prstGeom>
              <a:solidFill>
                <a:schemeClr val="tx1"/>
              </a:solidFill>
              <a:ln w="28575">
                <a:solidFill>
                  <a:srgbClr val="000000"/>
                </a:solidFill>
                <a:miter lim="800000"/>
                <a:headEnd/>
                <a:tailEnd/>
              </a:ln>
            </p:spPr>
            <p:txBody>
              <a:bodyPr/>
              <a:lstStyle/>
              <a:p>
                <a:endParaRPr lang="es-ES"/>
              </a:p>
            </p:txBody>
          </p:sp>
          <p:grpSp>
            <p:nvGrpSpPr>
              <p:cNvPr id="20" name="19 Grupo"/>
              <p:cNvGrpSpPr/>
              <p:nvPr/>
            </p:nvGrpSpPr>
            <p:grpSpPr>
              <a:xfrm>
                <a:off x="1285852" y="1857364"/>
                <a:ext cx="6886548" cy="2478051"/>
                <a:chOff x="1285852" y="1857364"/>
                <a:chExt cx="6886548" cy="2478051"/>
              </a:xfrm>
            </p:grpSpPr>
            <p:grpSp>
              <p:nvGrpSpPr>
                <p:cNvPr id="22" name="27 Grupo"/>
                <p:cNvGrpSpPr/>
                <p:nvPr/>
              </p:nvGrpSpPr>
              <p:grpSpPr>
                <a:xfrm>
                  <a:off x="1571604" y="1857364"/>
                  <a:ext cx="6096740" cy="2478051"/>
                  <a:chOff x="1833949" y="2571744"/>
                  <a:chExt cx="4739023" cy="1968511"/>
                </a:xfrm>
              </p:grpSpPr>
              <p:grpSp>
                <p:nvGrpSpPr>
                  <p:cNvPr id="25" name="24 Grupo"/>
                  <p:cNvGrpSpPr/>
                  <p:nvPr/>
                </p:nvGrpSpPr>
                <p:grpSpPr>
                  <a:xfrm>
                    <a:off x="1833949" y="2571744"/>
                    <a:ext cx="4739023" cy="1943782"/>
                    <a:chOff x="882968" y="1423128"/>
                    <a:chExt cx="4739023" cy="1943782"/>
                  </a:xfrm>
                </p:grpSpPr>
                <p:cxnSp>
                  <p:nvCxnSpPr>
                    <p:cNvPr id="28" name="27 Conector recto"/>
                    <p:cNvCxnSpPr>
                      <a:stCxn id="34" idx="3"/>
                      <a:endCxn id="27" idx="2"/>
                    </p:cNvCxnSpPr>
                    <p:nvPr/>
                  </p:nvCxnSpPr>
                  <p:spPr>
                    <a:xfrm>
                      <a:off x="2473987" y="1657284"/>
                      <a:ext cx="50409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9" name="37 Grupo"/>
                    <p:cNvGrpSpPr/>
                    <p:nvPr/>
                  </p:nvGrpSpPr>
                  <p:grpSpPr>
                    <a:xfrm>
                      <a:off x="882968" y="1423128"/>
                      <a:ext cx="4739023" cy="1943782"/>
                      <a:chOff x="205725" y="1054497"/>
                      <a:chExt cx="4739023" cy="1943782"/>
                    </a:xfrm>
                  </p:grpSpPr>
                  <p:cxnSp>
                    <p:nvCxnSpPr>
                      <p:cNvPr id="30" name="29 Conector recto"/>
                      <p:cNvCxnSpPr/>
                      <p:nvPr/>
                    </p:nvCxnSpPr>
                    <p:spPr>
                      <a:xfrm rot="16200000" flipH="1">
                        <a:off x="1459542" y="1895792"/>
                        <a:ext cx="1261156" cy="719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8 Conector recto"/>
                      <p:cNvCxnSpPr/>
                      <p:nvPr/>
                    </p:nvCxnSpPr>
                    <p:spPr>
                      <a:xfrm>
                        <a:off x="205725" y="2132725"/>
                        <a:ext cx="4739023" cy="1104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31 Conector recto"/>
                      <p:cNvCxnSpPr/>
                      <p:nvPr/>
                    </p:nvCxnSpPr>
                    <p:spPr>
                      <a:xfrm>
                        <a:off x="1086388" y="2143766"/>
                        <a:ext cx="0" cy="40526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32 Conector recto"/>
                      <p:cNvCxnSpPr/>
                      <p:nvPr/>
                    </p:nvCxnSpPr>
                    <p:spPr>
                      <a:xfrm rot="5400000">
                        <a:off x="3019465" y="2336130"/>
                        <a:ext cx="428628" cy="85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Rectangle 28"/>
                      <p:cNvSpPr>
                        <a:spLocks noChangeArrowheads="1"/>
                      </p:cNvSpPr>
                      <p:nvPr/>
                    </p:nvSpPr>
                    <p:spPr bwMode="auto">
                      <a:xfrm>
                        <a:off x="1331607" y="1054497"/>
                        <a:ext cx="465137" cy="468312"/>
                      </a:xfrm>
                      <a:prstGeom prst="rect">
                        <a:avLst/>
                      </a:prstGeom>
                      <a:noFill/>
                      <a:ln w="38100">
                        <a:solidFill>
                          <a:srgbClr val="000000"/>
                        </a:solidFill>
                        <a:miter lim="800000"/>
                        <a:headEnd/>
                        <a:tailEnd/>
                      </a:ln>
                    </p:spPr>
                    <p:txBody>
                      <a:bodyPr/>
                      <a:lstStyle/>
                      <a:p>
                        <a:endParaRPr lang="es-ES"/>
                      </a:p>
                    </p:txBody>
                  </p:sp>
                  <p:sp>
                    <p:nvSpPr>
                      <p:cNvPr id="35" name="Rectangle 28"/>
                      <p:cNvSpPr>
                        <a:spLocks noChangeArrowheads="1"/>
                      </p:cNvSpPr>
                      <p:nvPr/>
                    </p:nvSpPr>
                    <p:spPr bwMode="auto">
                      <a:xfrm>
                        <a:off x="872074" y="2529967"/>
                        <a:ext cx="465137" cy="468312"/>
                      </a:xfrm>
                      <a:prstGeom prst="rect">
                        <a:avLst/>
                      </a:prstGeom>
                      <a:noFill/>
                      <a:ln w="28575">
                        <a:solidFill>
                          <a:srgbClr val="000000"/>
                        </a:solidFill>
                        <a:miter lim="800000"/>
                        <a:headEnd/>
                        <a:tailEnd/>
                      </a:ln>
                    </p:spPr>
                    <p:txBody>
                      <a:bodyPr/>
                      <a:lstStyle/>
                      <a:p>
                        <a:endParaRPr lang="es-ES"/>
                      </a:p>
                    </p:txBody>
                  </p:sp>
                </p:grpSp>
              </p:grpSp>
              <p:sp>
                <p:nvSpPr>
                  <p:cNvPr id="26" name="Oval 8"/>
                  <p:cNvSpPr>
                    <a:spLocks noChangeArrowheads="1"/>
                  </p:cNvSpPr>
                  <p:nvPr/>
                </p:nvSpPr>
                <p:spPr bwMode="auto">
                  <a:xfrm>
                    <a:off x="4632892" y="4071942"/>
                    <a:ext cx="466725" cy="468313"/>
                  </a:xfrm>
                  <a:prstGeom prst="ellipse">
                    <a:avLst/>
                  </a:prstGeom>
                  <a:solidFill>
                    <a:schemeClr val="tx1"/>
                  </a:solidFill>
                  <a:ln w="38100">
                    <a:solidFill>
                      <a:srgbClr val="000000"/>
                    </a:solidFill>
                    <a:round/>
                    <a:headEnd/>
                    <a:tailEnd/>
                  </a:ln>
                </p:spPr>
                <p:txBody>
                  <a:bodyPr/>
                  <a:lstStyle/>
                  <a:p>
                    <a:endParaRPr lang="es-ES"/>
                  </a:p>
                </p:txBody>
              </p:sp>
              <p:sp>
                <p:nvSpPr>
                  <p:cNvPr id="27" name="Oval 8"/>
                  <p:cNvSpPr>
                    <a:spLocks noChangeArrowheads="1"/>
                  </p:cNvSpPr>
                  <p:nvPr/>
                </p:nvSpPr>
                <p:spPr bwMode="auto">
                  <a:xfrm>
                    <a:off x="3929058" y="2571744"/>
                    <a:ext cx="466725" cy="468313"/>
                  </a:xfrm>
                  <a:prstGeom prst="ellipse">
                    <a:avLst/>
                  </a:prstGeom>
                  <a:solidFill>
                    <a:schemeClr val="tx1"/>
                  </a:solidFill>
                  <a:ln w="28575">
                    <a:solidFill>
                      <a:srgbClr val="000000"/>
                    </a:solidFill>
                    <a:round/>
                    <a:headEnd/>
                    <a:tailEnd/>
                  </a:ln>
                </p:spPr>
                <p:txBody>
                  <a:bodyPr/>
                  <a:lstStyle/>
                  <a:p>
                    <a:endParaRPr lang="es-ES"/>
                  </a:p>
                </p:txBody>
              </p:sp>
            </p:grpSp>
            <p:sp>
              <p:nvSpPr>
                <p:cNvPr id="23" name="Rectangle 28"/>
                <p:cNvSpPr>
                  <a:spLocks noChangeArrowheads="1"/>
                </p:cNvSpPr>
                <p:nvPr/>
              </p:nvSpPr>
              <p:spPr bwMode="auto">
                <a:xfrm>
                  <a:off x="1285852" y="3714752"/>
                  <a:ext cx="598397" cy="589532"/>
                </a:xfrm>
                <a:prstGeom prst="rect">
                  <a:avLst/>
                </a:prstGeom>
                <a:solidFill>
                  <a:schemeClr val="tx1"/>
                </a:solidFill>
                <a:ln w="28575">
                  <a:solidFill>
                    <a:srgbClr val="000000"/>
                  </a:solidFill>
                  <a:miter lim="800000"/>
                  <a:headEnd/>
                  <a:tailEnd/>
                </a:ln>
              </p:spPr>
              <p:txBody>
                <a:bodyPr/>
                <a:lstStyle/>
                <a:p>
                  <a:endParaRPr lang="es-ES"/>
                </a:p>
              </p:txBody>
            </p:sp>
            <p:sp>
              <p:nvSpPr>
                <p:cNvPr id="24" name="23 CuadroTexto"/>
                <p:cNvSpPr txBox="1"/>
                <p:nvPr/>
              </p:nvSpPr>
              <p:spPr>
                <a:xfrm>
                  <a:off x="1571604" y="3357562"/>
                  <a:ext cx="6600796" cy="369332"/>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1                    2                       3                         4                     5                  6       </a:t>
                  </a:r>
                  <a:endParaRPr lang="es-ES" b="1" dirty="0">
                    <a:effectLst>
                      <a:outerShdw blurRad="38100" dist="38100" dir="2700000" algn="tl">
                        <a:srgbClr val="000000">
                          <a:alpha val="43137"/>
                        </a:srgbClr>
                      </a:outerShdw>
                    </a:effectLst>
                  </a:endParaRPr>
                </a:p>
              </p:txBody>
            </p:sp>
          </p:grpSp>
        </p:grpSp>
      </p:grpSp>
      <p:cxnSp>
        <p:nvCxnSpPr>
          <p:cNvPr id="36" name="35 Conector recto"/>
          <p:cNvCxnSpPr/>
          <p:nvPr/>
        </p:nvCxnSpPr>
        <p:spPr>
          <a:xfrm>
            <a:off x="1571604" y="3228585"/>
            <a:ext cx="0" cy="51016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36 Conector recto"/>
          <p:cNvCxnSpPr/>
          <p:nvPr/>
        </p:nvCxnSpPr>
        <p:spPr>
          <a:xfrm>
            <a:off x="6586732" y="3228585"/>
            <a:ext cx="0" cy="51016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39 CuadroTexto"/>
          <p:cNvSpPr txBox="1"/>
          <p:nvPr/>
        </p:nvSpPr>
        <p:spPr>
          <a:xfrm>
            <a:off x="2728058" y="2446898"/>
            <a:ext cx="2744598" cy="369332"/>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1                                    2</a:t>
            </a:r>
            <a:endParaRPr lang="es-ES" b="1" dirty="0">
              <a:effectLst>
                <a:outerShdw blurRad="38100" dist="38100" dir="2700000" algn="tl">
                  <a:srgbClr val="000000">
                    <a:alpha val="43137"/>
                  </a:srgbClr>
                </a:outerShdw>
              </a:effectLst>
            </a:endParaRPr>
          </a:p>
        </p:txBody>
      </p:sp>
      <p:sp>
        <p:nvSpPr>
          <p:cNvPr id="41" name="40 CuadroTexto"/>
          <p:cNvSpPr txBox="1"/>
          <p:nvPr/>
        </p:nvSpPr>
        <p:spPr>
          <a:xfrm>
            <a:off x="611560" y="1857364"/>
            <a:ext cx="973490" cy="400110"/>
          </a:xfrm>
          <a:prstGeom prst="rect">
            <a:avLst/>
          </a:prstGeom>
          <a:noFill/>
        </p:spPr>
        <p:txBody>
          <a:bodyPr wrap="square" rtlCol="0">
            <a:spAutoFit/>
          </a:bodyPr>
          <a:lstStyle/>
          <a:p>
            <a:r>
              <a:rPr lang="es-ES" sz="2000" b="1" dirty="0" smtClean="0">
                <a:effectLst>
                  <a:outerShdw blurRad="38100" dist="38100" dir="2700000" algn="tl">
                    <a:srgbClr val="000000">
                      <a:alpha val="43137"/>
                    </a:srgbClr>
                  </a:outerShdw>
                </a:effectLst>
              </a:rPr>
              <a:t>I</a:t>
            </a:r>
            <a:endParaRPr lang="es-ES" sz="2000" b="1" dirty="0">
              <a:effectLst>
                <a:outerShdw blurRad="38100" dist="38100" dir="2700000" algn="tl">
                  <a:srgbClr val="000000">
                    <a:alpha val="43137"/>
                  </a:srgbClr>
                </a:outerShdw>
              </a:effectLst>
            </a:endParaRPr>
          </a:p>
        </p:txBody>
      </p:sp>
      <p:sp>
        <p:nvSpPr>
          <p:cNvPr id="42" name="41 CuadroTexto"/>
          <p:cNvSpPr txBox="1"/>
          <p:nvPr/>
        </p:nvSpPr>
        <p:spPr>
          <a:xfrm>
            <a:off x="209949" y="3679225"/>
            <a:ext cx="890316" cy="400110"/>
          </a:xfrm>
          <a:prstGeom prst="rect">
            <a:avLst/>
          </a:prstGeom>
          <a:noFill/>
        </p:spPr>
        <p:txBody>
          <a:bodyPr wrap="square" rtlCol="0">
            <a:spAutoFit/>
          </a:bodyPr>
          <a:lstStyle/>
          <a:p>
            <a:pPr algn="ctr"/>
            <a:r>
              <a:rPr lang="es-ES" sz="2000" b="1" dirty="0" smtClean="0">
                <a:effectLst>
                  <a:outerShdw blurRad="38100" dist="38100" dir="2700000" algn="tl">
                    <a:srgbClr val="000000">
                      <a:alpha val="43137"/>
                    </a:srgbClr>
                  </a:outerShdw>
                </a:effectLst>
              </a:rPr>
              <a:t>II</a:t>
            </a:r>
            <a:endParaRPr lang="es-ES" sz="2000" b="1" dirty="0">
              <a:effectLst>
                <a:outerShdw blurRad="38100" dist="38100" dir="2700000" algn="tl">
                  <a:srgbClr val="000000">
                    <a:alpha val="43137"/>
                  </a:srgbClr>
                </a:outerShdw>
              </a:effectLst>
            </a:endParaRPr>
          </a:p>
        </p:txBody>
      </p:sp>
      <p:cxnSp>
        <p:nvCxnSpPr>
          <p:cNvPr id="43" name="42 Conector recto"/>
          <p:cNvCxnSpPr/>
          <p:nvPr/>
        </p:nvCxnSpPr>
        <p:spPr>
          <a:xfrm>
            <a:off x="7648620" y="3207238"/>
            <a:ext cx="0" cy="51016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Oval 8"/>
          <p:cNvSpPr>
            <a:spLocks noChangeArrowheads="1"/>
          </p:cNvSpPr>
          <p:nvPr/>
        </p:nvSpPr>
        <p:spPr bwMode="auto">
          <a:xfrm>
            <a:off x="7348400" y="3738750"/>
            <a:ext cx="600440" cy="589534"/>
          </a:xfrm>
          <a:prstGeom prst="ellipse">
            <a:avLst/>
          </a:prstGeom>
          <a:noFill/>
          <a:ln w="28575">
            <a:solidFill>
              <a:srgbClr val="000000"/>
            </a:solidFill>
            <a:round/>
            <a:headEnd/>
            <a:tailEnd/>
          </a:ln>
        </p:spPr>
        <p:txBody>
          <a:bodyPr/>
          <a:lstStyle/>
          <a:p>
            <a:endParaRPr lang="es-ES"/>
          </a:p>
        </p:txBody>
      </p:sp>
      <p:sp>
        <p:nvSpPr>
          <p:cNvPr id="45" name="44 CuadroTexto"/>
          <p:cNvSpPr txBox="1"/>
          <p:nvPr/>
        </p:nvSpPr>
        <p:spPr>
          <a:xfrm>
            <a:off x="2132788" y="1457255"/>
            <a:ext cx="571787" cy="1200329"/>
          </a:xfrm>
          <a:prstGeom prst="rect">
            <a:avLst/>
          </a:prstGeom>
          <a:noFill/>
        </p:spPr>
        <p:txBody>
          <a:bodyPr wrap="square" rtlCol="0">
            <a:spAutoFit/>
          </a:bodyPr>
          <a:lstStyle/>
          <a:p>
            <a:r>
              <a:rPr lang="es-ES" b="1" dirty="0" smtClean="0"/>
              <a:t>b      </a:t>
            </a:r>
          </a:p>
          <a:p>
            <a:r>
              <a:rPr lang="es-ES" b="1" dirty="0" smtClean="0"/>
              <a:t>d</a:t>
            </a:r>
          </a:p>
          <a:p>
            <a:r>
              <a:rPr lang="es-ES" b="1" dirty="0" smtClean="0"/>
              <a:t>a</a:t>
            </a:r>
          </a:p>
          <a:p>
            <a:endParaRPr lang="es-ES" b="1" dirty="0" smtClean="0"/>
          </a:p>
        </p:txBody>
      </p:sp>
      <p:cxnSp>
        <p:nvCxnSpPr>
          <p:cNvPr id="47" name="46 Conector recto"/>
          <p:cNvCxnSpPr/>
          <p:nvPr/>
        </p:nvCxnSpPr>
        <p:spPr>
          <a:xfrm>
            <a:off x="2428860" y="1436007"/>
            <a:ext cx="0" cy="10108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47 CuadroTexto"/>
          <p:cNvSpPr txBox="1"/>
          <p:nvPr/>
        </p:nvSpPr>
        <p:spPr>
          <a:xfrm>
            <a:off x="2525962" y="1457254"/>
            <a:ext cx="571787" cy="1200329"/>
          </a:xfrm>
          <a:prstGeom prst="rect">
            <a:avLst/>
          </a:prstGeom>
          <a:noFill/>
        </p:spPr>
        <p:txBody>
          <a:bodyPr wrap="square" rtlCol="0">
            <a:spAutoFit/>
          </a:bodyPr>
          <a:lstStyle/>
          <a:p>
            <a:r>
              <a:rPr lang="es-ES" b="1" dirty="0" smtClean="0"/>
              <a:t>b      </a:t>
            </a:r>
          </a:p>
          <a:p>
            <a:r>
              <a:rPr lang="es-ES" b="1" dirty="0" smtClean="0"/>
              <a:t>d</a:t>
            </a:r>
          </a:p>
          <a:p>
            <a:r>
              <a:rPr lang="es-ES" b="1" dirty="0" smtClean="0"/>
              <a:t>a</a:t>
            </a:r>
          </a:p>
          <a:p>
            <a:endParaRPr lang="es-ES" b="1" dirty="0" smtClean="0"/>
          </a:p>
        </p:txBody>
      </p:sp>
      <p:sp>
        <p:nvSpPr>
          <p:cNvPr id="50" name="49 CuadroTexto"/>
          <p:cNvSpPr txBox="1"/>
          <p:nvPr/>
        </p:nvSpPr>
        <p:spPr>
          <a:xfrm>
            <a:off x="4948920" y="1436007"/>
            <a:ext cx="571787" cy="1200329"/>
          </a:xfrm>
          <a:prstGeom prst="rect">
            <a:avLst/>
          </a:prstGeom>
          <a:noFill/>
        </p:spPr>
        <p:txBody>
          <a:bodyPr wrap="square" rtlCol="0">
            <a:spAutoFit/>
          </a:bodyPr>
          <a:lstStyle/>
          <a:p>
            <a:r>
              <a:rPr lang="es-ES" b="1" dirty="0" smtClean="0"/>
              <a:t>b      </a:t>
            </a:r>
          </a:p>
          <a:p>
            <a:r>
              <a:rPr lang="es-ES" b="1" dirty="0" smtClean="0"/>
              <a:t>d</a:t>
            </a:r>
          </a:p>
          <a:p>
            <a:r>
              <a:rPr lang="es-ES" b="1" dirty="0" smtClean="0"/>
              <a:t>a</a:t>
            </a:r>
          </a:p>
          <a:p>
            <a:endParaRPr lang="es-ES" b="1" dirty="0" smtClean="0"/>
          </a:p>
        </p:txBody>
      </p:sp>
      <p:cxnSp>
        <p:nvCxnSpPr>
          <p:cNvPr id="51" name="50 Conector recto"/>
          <p:cNvCxnSpPr/>
          <p:nvPr/>
        </p:nvCxnSpPr>
        <p:spPr>
          <a:xfrm>
            <a:off x="5234813" y="1374022"/>
            <a:ext cx="0" cy="10108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52 CuadroTexto"/>
          <p:cNvSpPr txBox="1"/>
          <p:nvPr/>
        </p:nvSpPr>
        <p:spPr>
          <a:xfrm>
            <a:off x="5243719" y="1415290"/>
            <a:ext cx="571787" cy="1200329"/>
          </a:xfrm>
          <a:prstGeom prst="rect">
            <a:avLst/>
          </a:prstGeom>
          <a:noFill/>
        </p:spPr>
        <p:txBody>
          <a:bodyPr wrap="square" rtlCol="0">
            <a:spAutoFit/>
          </a:bodyPr>
          <a:lstStyle/>
          <a:p>
            <a:r>
              <a:rPr lang="es-ES" b="1" dirty="0"/>
              <a:t>B</a:t>
            </a:r>
            <a:r>
              <a:rPr lang="es-ES" b="1" dirty="0" smtClean="0"/>
              <a:t>      </a:t>
            </a:r>
          </a:p>
          <a:p>
            <a:r>
              <a:rPr lang="es-ES" b="1" dirty="0">
                <a:effectLst>
                  <a:outerShdw blurRad="38100" dist="38100" dir="2700000" algn="tl">
                    <a:srgbClr val="000000">
                      <a:alpha val="43137"/>
                    </a:srgbClr>
                  </a:outerShdw>
                </a:effectLst>
              </a:rPr>
              <a:t>D</a:t>
            </a:r>
            <a:endParaRPr lang="es-ES" b="1" dirty="0" smtClean="0">
              <a:effectLst>
                <a:outerShdw blurRad="38100" dist="38100" dir="2700000" algn="tl">
                  <a:srgbClr val="000000">
                    <a:alpha val="43137"/>
                  </a:srgbClr>
                </a:outerShdw>
              </a:effectLst>
            </a:endParaRPr>
          </a:p>
          <a:p>
            <a:r>
              <a:rPr lang="es-ES" b="1" dirty="0">
                <a:effectLst>
                  <a:outerShdw blurRad="38100" dist="38100" dir="2700000" algn="tl">
                    <a:srgbClr val="000000">
                      <a:alpha val="43137"/>
                    </a:srgbClr>
                  </a:outerShdw>
                </a:effectLst>
              </a:rPr>
              <a:t>A</a:t>
            </a:r>
            <a:endParaRPr lang="es-ES" b="1" dirty="0" smtClean="0">
              <a:effectLst>
                <a:outerShdw blurRad="38100" dist="38100" dir="2700000" algn="tl">
                  <a:srgbClr val="000000">
                    <a:alpha val="43137"/>
                  </a:srgbClr>
                </a:outerShdw>
              </a:effectLst>
            </a:endParaRPr>
          </a:p>
          <a:p>
            <a:endParaRPr lang="es-ES" b="1" dirty="0" smtClean="0"/>
          </a:p>
        </p:txBody>
      </p:sp>
      <p:sp>
        <p:nvSpPr>
          <p:cNvPr id="54" name="53 CuadroTexto"/>
          <p:cNvSpPr txBox="1"/>
          <p:nvPr/>
        </p:nvSpPr>
        <p:spPr>
          <a:xfrm>
            <a:off x="714065" y="4242724"/>
            <a:ext cx="571787" cy="1200329"/>
          </a:xfrm>
          <a:prstGeom prst="rect">
            <a:avLst/>
          </a:prstGeom>
          <a:noFill/>
        </p:spPr>
        <p:txBody>
          <a:bodyPr wrap="square" rtlCol="0">
            <a:spAutoFit/>
          </a:bodyPr>
          <a:lstStyle/>
          <a:p>
            <a:r>
              <a:rPr lang="es-ES" b="1" dirty="0" smtClean="0"/>
              <a:t>b      </a:t>
            </a:r>
          </a:p>
          <a:p>
            <a:r>
              <a:rPr lang="es-ES" b="1" dirty="0" smtClean="0"/>
              <a:t>d</a:t>
            </a:r>
          </a:p>
          <a:p>
            <a:r>
              <a:rPr lang="es-ES" b="1" dirty="0" smtClean="0"/>
              <a:t>a</a:t>
            </a:r>
          </a:p>
          <a:p>
            <a:endParaRPr lang="es-ES" b="1" dirty="0" smtClean="0"/>
          </a:p>
        </p:txBody>
      </p:sp>
      <p:sp>
        <p:nvSpPr>
          <p:cNvPr id="55" name="54 CuadroTexto"/>
          <p:cNvSpPr txBox="1"/>
          <p:nvPr/>
        </p:nvSpPr>
        <p:spPr>
          <a:xfrm>
            <a:off x="1098305" y="4267514"/>
            <a:ext cx="571787" cy="1200329"/>
          </a:xfrm>
          <a:prstGeom prst="rect">
            <a:avLst/>
          </a:prstGeom>
          <a:noFill/>
        </p:spPr>
        <p:txBody>
          <a:bodyPr wrap="square" rtlCol="0">
            <a:spAutoFit/>
          </a:bodyPr>
          <a:lstStyle/>
          <a:p>
            <a:r>
              <a:rPr lang="es-ES" b="1" dirty="0" smtClean="0"/>
              <a:t>b      </a:t>
            </a:r>
          </a:p>
          <a:p>
            <a:r>
              <a:rPr lang="es-ES" b="1" dirty="0">
                <a:effectLst>
                  <a:outerShdw blurRad="38100" dist="38100" dir="2700000" algn="tl">
                    <a:srgbClr val="000000">
                      <a:alpha val="43137"/>
                    </a:srgbClr>
                  </a:outerShdw>
                </a:effectLst>
              </a:rPr>
              <a:t>D</a:t>
            </a:r>
            <a:endParaRPr lang="es-ES" b="1" dirty="0" smtClean="0">
              <a:effectLst>
                <a:outerShdw blurRad="38100" dist="38100" dir="2700000" algn="tl">
                  <a:srgbClr val="000000">
                    <a:alpha val="43137"/>
                  </a:srgbClr>
                </a:outerShdw>
              </a:effectLst>
            </a:endParaRPr>
          </a:p>
          <a:p>
            <a:r>
              <a:rPr lang="es-ES" b="1" dirty="0">
                <a:effectLst>
                  <a:outerShdw blurRad="38100" dist="38100" dir="2700000" algn="tl">
                    <a:srgbClr val="000000">
                      <a:alpha val="43137"/>
                    </a:srgbClr>
                  </a:outerShdw>
                </a:effectLst>
              </a:rPr>
              <a:t>A</a:t>
            </a:r>
            <a:endParaRPr lang="es-ES" b="1" dirty="0" smtClean="0">
              <a:effectLst>
                <a:outerShdw blurRad="38100" dist="38100" dir="2700000" algn="tl">
                  <a:srgbClr val="000000">
                    <a:alpha val="43137"/>
                  </a:srgbClr>
                </a:outerShdw>
              </a:effectLst>
            </a:endParaRPr>
          </a:p>
          <a:p>
            <a:endParaRPr lang="es-ES" b="1" dirty="0" smtClean="0"/>
          </a:p>
        </p:txBody>
      </p:sp>
      <p:cxnSp>
        <p:nvCxnSpPr>
          <p:cNvPr id="56" name="55 Conector recto"/>
          <p:cNvCxnSpPr/>
          <p:nvPr/>
        </p:nvCxnSpPr>
        <p:spPr>
          <a:xfrm>
            <a:off x="1059930" y="4242724"/>
            <a:ext cx="0" cy="10108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56 CuadroTexto"/>
          <p:cNvSpPr txBox="1"/>
          <p:nvPr/>
        </p:nvSpPr>
        <p:spPr>
          <a:xfrm>
            <a:off x="5172436" y="4395124"/>
            <a:ext cx="571787" cy="1200329"/>
          </a:xfrm>
          <a:prstGeom prst="rect">
            <a:avLst/>
          </a:prstGeom>
          <a:noFill/>
        </p:spPr>
        <p:txBody>
          <a:bodyPr wrap="square" rtlCol="0">
            <a:spAutoFit/>
          </a:bodyPr>
          <a:lstStyle/>
          <a:p>
            <a:r>
              <a:rPr lang="es-ES" b="1" dirty="0" smtClean="0"/>
              <a:t>b      </a:t>
            </a:r>
          </a:p>
          <a:p>
            <a:r>
              <a:rPr lang="es-ES" b="1" dirty="0" smtClean="0"/>
              <a:t>d</a:t>
            </a:r>
          </a:p>
          <a:p>
            <a:r>
              <a:rPr lang="es-ES" b="1" dirty="0" smtClean="0"/>
              <a:t>a</a:t>
            </a:r>
          </a:p>
          <a:p>
            <a:endParaRPr lang="es-ES" b="1" dirty="0" smtClean="0"/>
          </a:p>
        </p:txBody>
      </p:sp>
      <p:cxnSp>
        <p:nvCxnSpPr>
          <p:cNvPr id="58" name="57 Conector recto"/>
          <p:cNvCxnSpPr/>
          <p:nvPr/>
        </p:nvCxnSpPr>
        <p:spPr>
          <a:xfrm>
            <a:off x="5467187" y="4395124"/>
            <a:ext cx="0" cy="10108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58 CuadroTexto"/>
          <p:cNvSpPr txBox="1"/>
          <p:nvPr/>
        </p:nvSpPr>
        <p:spPr>
          <a:xfrm>
            <a:off x="5486982" y="4402620"/>
            <a:ext cx="571787" cy="1200329"/>
          </a:xfrm>
          <a:prstGeom prst="rect">
            <a:avLst/>
          </a:prstGeom>
          <a:noFill/>
        </p:spPr>
        <p:txBody>
          <a:bodyPr wrap="square" rtlCol="0">
            <a:spAutoFit/>
          </a:bodyPr>
          <a:lstStyle/>
          <a:p>
            <a:r>
              <a:rPr lang="es-ES" b="1" dirty="0" smtClean="0"/>
              <a:t>b      </a:t>
            </a:r>
          </a:p>
          <a:p>
            <a:r>
              <a:rPr lang="es-ES" b="1" dirty="0"/>
              <a:t>D</a:t>
            </a:r>
            <a:endParaRPr lang="es-ES" b="1" dirty="0" smtClean="0"/>
          </a:p>
          <a:p>
            <a:r>
              <a:rPr lang="es-ES" b="1" dirty="0"/>
              <a:t>A</a:t>
            </a:r>
            <a:endParaRPr lang="es-ES" b="1" dirty="0" smtClean="0"/>
          </a:p>
          <a:p>
            <a:endParaRPr lang="es-ES" b="1" dirty="0" smtClean="0">
              <a:solidFill>
                <a:srgbClr val="C00000"/>
              </a:solidFill>
            </a:endParaRPr>
          </a:p>
        </p:txBody>
      </p:sp>
      <p:sp>
        <p:nvSpPr>
          <p:cNvPr id="60" name="59 CuadroTexto"/>
          <p:cNvSpPr txBox="1"/>
          <p:nvPr/>
        </p:nvSpPr>
        <p:spPr>
          <a:xfrm>
            <a:off x="2240068" y="4402620"/>
            <a:ext cx="571787" cy="1200329"/>
          </a:xfrm>
          <a:prstGeom prst="rect">
            <a:avLst/>
          </a:prstGeom>
          <a:noFill/>
        </p:spPr>
        <p:txBody>
          <a:bodyPr wrap="square" rtlCol="0">
            <a:spAutoFit/>
          </a:bodyPr>
          <a:lstStyle/>
          <a:p>
            <a:r>
              <a:rPr lang="es-ES" b="1" dirty="0" smtClean="0"/>
              <a:t>b      </a:t>
            </a:r>
          </a:p>
          <a:p>
            <a:r>
              <a:rPr lang="es-ES" b="1" dirty="0" smtClean="0"/>
              <a:t>d</a:t>
            </a:r>
          </a:p>
          <a:p>
            <a:r>
              <a:rPr lang="es-ES" b="1" dirty="0" smtClean="0"/>
              <a:t>a</a:t>
            </a:r>
          </a:p>
          <a:p>
            <a:endParaRPr lang="es-ES" b="1" dirty="0" smtClean="0"/>
          </a:p>
        </p:txBody>
      </p:sp>
      <p:sp>
        <p:nvSpPr>
          <p:cNvPr id="61" name="60 CuadroTexto"/>
          <p:cNvSpPr txBox="1"/>
          <p:nvPr/>
        </p:nvSpPr>
        <p:spPr>
          <a:xfrm>
            <a:off x="3528570" y="4335415"/>
            <a:ext cx="571787" cy="1200329"/>
          </a:xfrm>
          <a:prstGeom prst="rect">
            <a:avLst/>
          </a:prstGeom>
          <a:noFill/>
        </p:spPr>
        <p:txBody>
          <a:bodyPr wrap="square" rtlCol="0">
            <a:spAutoFit/>
          </a:bodyPr>
          <a:lstStyle/>
          <a:p>
            <a:r>
              <a:rPr lang="es-ES" b="1" dirty="0" smtClean="0"/>
              <a:t>b      </a:t>
            </a:r>
          </a:p>
          <a:p>
            <a:r>
              <a:rPr lang="es-ES" b="1" dirty="0" smtClean="0"/>
              <a:t>d</a:t>
            </a:r>
          </a:p>
          <a:p>
            <a:r>
              <a:rPr lang="es-ES" b="1" dirty="0" smtClean="0"/>
              <a:t>a</a:t>
            </a:r>
          </a:p>
          <a:p>
            <a:endParaRPr lang="es-ES" b="1" dirty="0" smtClean="0"/>
          </a:p>
        </p:txBody>
      </p:sp>
      <p:sp>
        <p:nvSpPr>
          <p:cNvPr id="62" name="61 CuadroTexto"/>
          <p:cNvSpPr txBox="1"/>
          <p:nvPr/>
        </p:nvSpPr>
        <p:spPr>
          <a:xfrm>
            <a:off x="6110535" y="4410116"/>
            <a:ext cx="571787" cy="1200329"/>
          </a:xfrm>
          <a:prstGeom prst="rect">
            <a:avLst/>
          </a:prstGeom>
          <a:noFill/>
        </p:spPr>
        <p:txBody>
          <a:bodyPr wrap="square" rtlCol="0">
            <a:spAutoFit/>
          </a:bodyPr>
          <a:lstStyle/>
          <a:p>
            <a:r>
              <a:rPr lang="es-ES" b="1" dirty="0" smtClean="0"/>
              <a:t>b      </a:t>
            </a:r>
          </a:p>
          <a:p>
            <a:r>
              <a:rPr lang="es-ES" b="1" dirty="0" smtClean="0"/>
              <a:t>d</a:t>
            </a:r>
          </a:p>
          <a:p>
            <a:r>
              <a:rPr lang="es-ES" b="1" dirty="0" smtClean="0"/>
              <a:t>a</a:t>
            </a:r>
          </a:p>
          <a:p>
            <a:endParaRPr lang="es-ES" b="1" dirty="0" smtClean="0"/>
          </a:p>
        </p:txBody>
      </p:sp>
      <p:sp>
        <p:nvSpPr>
          <p:cNvPr id="63" name="62 CuadroTexto"/>
          <p:cNvSpPr txBox="1"/>
          <p:nvPr/>
        </p:nvSpPr>
        <p:spPr>
          <a:xfrm>
            <a:off x="7170111" y="4410116"/>
            <a:ext cx="571787" cy="1200329"/>
          </a:xfrm>
          <a:prstGeom prst="rect">
            <a:avLst/>
          </a:prstGeom>
          <a:noFill/>
        </p:spPr>
        <p:txBody>
          <a:bodyPr wrap="square" rtlCol="0">
            <a:spAutoFit/>
          </a:bodyPr>
          <a:lstStyle/>
          <a:p>
            <a:r>
              <a:rPr lang="es-ES" b="1" dirty="0" smtClean="0"/>
              <a:t>b      </a:t>
            </a:r>
          </a:p>
          <a:p>
            <a:r>
              <a:rPr lang="es-ES" b="1" dirty="0" smtClean="0"/>
              <a:t>d</a:t>
            </a:r>
          </a:p>
          <a:p>
            <a:r>
              <a:rPr lang="es-ES" b="1" dirty="0" smtClean="0"/>
              <a:t>a</a:t>
            </a:r>
          </a:p>
          <a:p>
            <a:endParaRPr lang="es-ES" b="1" dirty="0" smtClean="0"/>
          </a:p>
        </p:txBody>
      </p:sp>
      <p:cxnSp>
        <p:nvCxnSpPr>
          <p:cNvPr id="65" name="64 Conector recto"/>
          <p:cNvCxnSpPr/>
          <p:nvPr/>
        </p:nvCxnSpPr>
        <p:spPr>
          <a:xfrm>
            <a:off x="7493580" y="4362233"/>
            <a:ext cx="0" cy="10108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65 Conector recto"/>
          <p:cNvCxnSpPr/>
          <p:nvPr/>
        </p:nvCxnSpPr>
        <p:spPr>
          <a:xfrm>
            <a:off x="6396428" y="4410116"/>
            <a:ext cx="0" cy="10108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66 Conector recto"/>
          <p:cNvCxnSpPr/>
          <p:nvPr/>
        </p:nvCxnSpPr>
        <p:spPr>
          <a:xfrm>
            <a:off x="3856961" y="4329975"/>
            <a:ext cx="0" cy="10108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67 Conector recto"/>
          <p:cNvCxnSpPr/>
          <p:nvPr/>
        </p:nvCxnSpPr>
        <p:spPr>
          <a:xfrm>
            <a:off x="2581260" y="4410115"/>
            <a:ext cx="0" cy="10108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68 CuadroTexto"/>
          <p:cNvSpPr txBox="1"/>
          <p:nvPr/>
        </p:nvSpPr>
        <p:spPr>
          <a:xfrm>
            <a:off x="2675809" y="4410116"/>
            <a:ext cx="571787" cy="1200329"/>
          </a:xfrm>
          <a:prstGeom prst="rect">
            <a:avLst/>
          </a:prstGeom>
          <a:noFill/>
        </p:spPr>
        <p:txBody>
          <a:bodyPr wrap="square" rtlCol="0">
            <a:spAutoFit/>
          </a:bodyPr>
          <a:lstStyle/>
          <a:p>
            <a:r>
              <a:rPr lang="es-ES" b="1" dirty="0" smtClean="0"/>
              <a:t>b      </a:t>
            </a:r>
          </a:p>
          <a:p>
            <a:r>
              <a:rPr lang="es-ES" b="1" dirty="0" smtClean="0"/>
              <a:t>d</a:t>
            </a:r>
          </a:p>
          <a:p>
            <a:r>
              <a:rPr lang="es-ES" b="1" dirty="0" smtClean="0"/>
              <a:t>a</a:t>
            </a:r>
          </a:p>
          <a:p>
            <a:endParaRPr lang="es-ES" b="1" dirty="0" smtClean="0"/>
          </a:p>
        </p:txBody>
      </p:sp>
      <p:sp>
        <p:nvSpPr>
          <p:cNvPr id="70" name="69 CuadroTexto"/>
          <p:cNvSpPr txBox="1"/>
          <p:nvPr/>
        </p:nvSpPr>
        <p:spPr>
          <a:xfrm>
            <a:off x="6408603" y="4402620"/>
            <a:ext cx="571787" cy="1200329"/>
          </a:xfrm>
          <a:prstGeom prst="rect">
            <a:avLst/>
          </a:prstGeom>
          <a:noFill/>
        </p:spPr>
        <p:txBody>
          <a:bodyPr wrap="square" rtlCol="0">
            <a:spAutoFit/>
          </a:bodyPr>
          <a:lstStyle/>
          <a:p>
            <a:r>
              <a:rPr lang="es-ES" b="1" dirty="0"/>
              <a:t>B</a:t>
            </a:r>
            <a:r>
              <a:rPr lang="es-ES" b="1" dirty="0" smtClean="0"/>
              <a:t>     </a:t>
            </a:r>
          </a:p>
          <a:p>
            <a:r>
              <a:rPr lang="es-ES" b="1" dirty="0" smtClean="0"/>
              <a:t>d</a:t>
            </a:r>
          </a:p>
          <a:p>
            <a:r>
              <a:rPr lang="es-ES" b="1" dirty="0" smtClean="0"/>
              <a:t>a</a:t>
            </a:r>
          </a:p>
          <a:p>
            <a:endParaRPr lang="es-ES" b="1" dirty="0" smtClean="0"/>
          </a:p>
        </p:txBody>
      </p:sp>
      <p:sp>
        <p:nvSpPr>
          <p:cNvPr id="71" name="70 CuadroTexto"/>
          <p:cNvSpPr txBox="1"/>
          <p:nvPr/>
        </p:nvSpPr>
        <p:spPr>
          <a:xfrm>
            <a:off x="3856961" y="4362233"/>
            <a:ext cx="571787" cy="1200329"/>
          </a:xfrm>
          <a:prstGeom prst="rect">
            <a:avLst/>
          </a:prstGeom>
          <a:noFill/>
        </p:spPr>
        <p:txBody>
          <a:bodyPr wrap="square" rtlCol="0">
            <a:spAutoFit/>
          </a:bodyPr>
          <a:lstStyle/>
          <a:p>
            <a:r>
              <a:rPr lang="es-ES" b="1" dirty="0"/>
              <a:t>B</a:t>
            </a:r>
            <a:r>
              <a:rPr lang="es-ES" b="1" dirty="0" smtClean="0"/>
              <a:t>      </a:t>
            </a:r>
          </a:p>
          <a:p>
            <a:r>
              <a:rPr lang="es-ES" b="1" dirty="0">
                <a:effectLst>
                  <a:outerShdw blurRad="38100" dist="38100" dir="2700000" algn="tl">
                    <a:srgbClr val="000000">
                      <a:alpha val="43137"/>
                    </a:srgbClr>
                  </a:outerShdw>
                </a:effectLst>
              </a:rPr>
              <a:t>D</a:t>
            </a:r>
            <a:endParaRPr lang="es-ES" b="1" dirty="0" smtClean="0">
              <a:effectLst>
                <a:outerShdw blurRad="38100" dist="38100" dir="2700000" algn="tl">
                  <a:srgbClr val="000000">
                    <a:alpha val="43137"/>
                  </a:srgbClr>
                </a:outerShdw>
              </a:effectLst>
            </a:endParaRPr>
          </a:p>
          <a:p>
            <a:r>
              <a:rPr lang="es-ES" b="1" dirty="0">
                <a:effectLst>
                  <a:outerShdw blurRad="38100" dist="38100" dir="2700000" algn="tl">
                    <a:srgbClr val="000000">
                      <a:alpha val="43137"/>
                    </a:srgbClr>
                  </a:outerShdw>
                </a:effectLst>
              </a:rPr>
              <a:t>A</a:t>
            </a:r>
            <a:endParaRPr lang="es-ES" b="1" dirty="0" smtClean="0">
              <a:effectLst>
                <a:outerShdw blurRad="38100" dist="38100" dir="2700000" algn="tl">
                  <a:srgbClr val="000000">
                    <a:alpha val="43137"/>
                  </a:srgbClr>
                </a:outerShdw>
              </a:effectLst>
            </a:endParaRPr>
          </a:p>
          <a:p>
            <a:endParaRPr lang="es-ES" b="1" dirty="0" smtClean="0"/>
          </a:p>
        </p:txBody>
      </p:sp>
      <p:sp>
        <p:nvSpPr>
          <p:cNvPr id="72" name="71 CuadroTexto"/>
          <p:cNvSpPr txBox="1"/>
          <p:nvPr/>
        </p:nvSpPr>
        <p:spPr>
          <a:xfrm>
            <a:off x="7514370" y="4402620"/>
            <a:ext cx="571787" cy="1200329"/>
          </a:xfrm>
          <a:prstGeom prst="rect">
            <a:avLst/>
          </a:prstGeom>
          <a:noFill/>
        </p:spPr>
        <p:txBody>
          <a:bodyPr wrap="square" rtlCol="0">
            <a:spAutoFit/>
          </a:bodyPr>
          <a:lstStyle/>
          <a:p>
            <a:r>
              <a:rPr lang="es-ES" b="1" dirty="0"/>
              <a:t>B</a:t>
            </a:r>
            <a:r>
              <a:rPr lang="es-ES" b="1" dirty="0" smtClean="0"/>
              <a:t>     </a:t>
            </a:r>
          </a:p>
          <a:p>
            <a:r>
              <a:rPr lang="es-ES" b="1" dirty="0" smtClean="0"/>
              <a:t>d</a:t>
            </a:r>
          </a:p>
          <a:p>
            <a:r>
              <a:rPr lang="es-ES" b="1" dirty="0" smtClean="0"/>
              <a:t>a</a:t>
            </a:r>
          </a:p>
          <a:p>
            <a:endParaRPr lang="es-ES" b="1" dirty="0" smtClean="0"/>
          </a:p>
        </p:txBody>
      </p:sp>
      <p:sp>
        <p:nvSpPr>
          <p:cNvPr id="74" name="73 Rectángulo"/>
          <p:cNvSpPr/>
          <p:nvPr/>
        </p:nvSpPr>
        <p:spPr>
          <a:xfrm>
            <a:off x="1084546" y="4569510"/>
            <a:ext cx="500504" cy="684103"/>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5" name="74 Rectángulo"/>
          <p:cNvSpPr/>
          <p:nvPr/>
        </p:nvSpPr>
        <p:spPr>
          <a:xfrm>
            <a:off x="3895256" y="4689019"/>
            <a:ext cx="500504" cy="684103"/>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6" name="75 Rectángulo"/>
          <p:cNvSpPr/>
          <p:nvPr/>
        </p:nvSpPr>
        <p:spPr>
          <a:xfrm>
            <a:off x="5243719" y="1700808"/>
            <a:ext cx="500504" cy="684103"/>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7" name="76 Rectángulo"/>
          <p:cNvSpPr/>
          <p:nvPr/>
        </p:nvSpPr>
        <p:spPr>
          <a:xfrm>
            <a:off x="5472656" y="4721910"/>
            <a:ext cx="500504" cy="684103"/>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8" name="77 CuadroTexto"/>
          <p:cNvSpPr txBox="1"/>
          <p:nvPr/>
        </p:nvSpPr>
        <p:spPr>
          <a:xfrm>
            <a:off x="2525962" y="6021288"/>
            <a:ext cx="4926358" cy="584775"/>
          </a:xfrm>
          <a:prstGeom prst="rect">
            <a:avLst/>
          </a:prstGeom>
          <a:noFill/>
          <a:ln>
            <a:solidFill>
              <a:srgbClr val="C00000"/>
            </a:solidFill>
          </a:ln>
        </p:spPr>
        <p:txBody>
          <a:bodyPr wrap="square" rtlCol="0">
            <a:spAutoFit/>
          </a:bodyPr>
          <a:lstStyle/>
          <a:p>
            <a:pPr algn="ctr"/>
            <a:r>
              <a:rPr lang="es-ES" sz="3200" b="1" dirty="0" err="1" smtClean="0">
                <a:solidFill>
                  <a:srgbClr val="C00000"/>
                </a:solidFill>
                <a:effectLst>
                  <a:outerShdw blurRad="38100" dist="38100" dir="2700000" algn="tl">
                    <a:srgbClr val="000000">
                      <a:alpha val="43137"/>
                    </a:srgbClr>
                  </a:outerShdw>
                </a:effectLst>
              </a:rPr>
              <a:t>Neurofibromatosis</a:t>
            </a:r>
            <a:r>
              <a:rPr lang="es-ES" sz="3200" b="1" dirty="0" smtClean="0">
                <a:solidFill>
                  <a:srgbClr val="C00000"/>
                </a:solidFill>
                <a:effectLst>
                  <a:outerShdw blurRad="38100" dist="38100" dir="2700000" algn="tl">
                    <a:srgbClr val="000000">
                      <a:alpha val="43137"/>
                    </a:srgbClr>
                  </a:outerShdw>
                </a:effectLst>
              </a:rPr>
              <a:t> tipo 1</a:t>
            </a:r>
            <a:endParaRPr lang="es-ES" sz="3200" b="1" dirty="0">
              <a:solidFill>
                <a:srgbClr val="C00000"/>
              </a:solidFill>
              <a:effectLst>
                <a:outerShdw blurRad="38100" dist="38100" dir="2700000" algn="tl">
                  <a:srgbClr val="000000">
                    <a:alpha val="43137"/>
                  </a:srgbClr>
                </a:outerShdw>
              </a:effectLst>
            </a:endParaRPr>
          </a:p>
        </p:txBody>
      </p:sp>
      <p:sp>
        <p:nvSpPr>
          <p:cNvPr id="79" name="78 Rectángulo"/>
          <p:cNvSpPr/>
          <p:nvPr/>
        </p:nvSpPr>
        <p:spPr>
          <a:xfrm>
            <a:off x="6396428" y="1057145"/>
            <a:ext cx="2496052" cy="923330"/>
          </a:xfrm>
          <a:prstGeom prst="rect">
            <a:avLst/>
          </a:prstGeom>
        </p:spPr>
        <p:txBody>
          <a:bodyPr wrap="square">
            <a:spAutoFit/>
          </a:bodyPr>
          <a:lstStyle/>
          <a:p>
            <a:pPr algn="just">
              <a:defRPr/>
            </a:pPr>
            <a:r>
              <a:rPr lang="es-ES" b="1" dirty="0">
                <a:solidFill>
                  <a:srgbClr val="C00000"/>
                </a:solidFill>
              </a:rPr>
              <a:t>Locus1: alelos A y a</a:t>
            </a:r>
          </a:p>
          <a:p>
            <a:pPr algn="just">
              <a:defRPr/>
            </a:pPr>
            <a:r>
              <a:rPr lang="es-ES" b="1" dirty="0">
                <a:solidFill>
                  <a:srgbClr val="C00000"/>
                </a:solidFill>
              </a:rPr>
              <a:t>Locus 2: </a:t>
            </a:r>
            <a:r>
              <a:rPr lang="es-ES" b="1" dirty="0" smtClean="0">
                <a:solidFill>
                  <a:srgbClr val="C00000"/>
                </a:solidFill>
              </a:rPr>
              <a:t>alelos </a:t>
            </a:r>
            <a:r>
              <a:rPr lang="es-ES" b="1" dirty="0">
                <a:solidFill>
                  <a:srgbClr val="C00000"/>
                </a:solidFill>
              </a:rPr>
              <a:t>B y </a:t>
            </a:r>
            <a:r>
              <a:rPr lang="es-ES" b="1" dirty="0" smtClean="0">
                <a:solidFill>
                  <a:srgbClr val="C00000"/>
                </a:solidFill>
              </a:rPr>
              <a:t>b</a:t>
            </a:r>
          </a:p>
          <a:p>
            <a:pPr algn="just">
              <a:defRPr/>
            </a:pPr>
            <a:r>
              <a:rPr lang="es-ES" b="1" dirty="0" smtClean="0">
                <a:solidFill>
                  <a:srgbClr val="C00000"/>
                </a:solidFill>
              </a:rPr>
              <a:t>Locus NF1: alelos D y d</a:t>
            </a:r>
            <a:endParaRPr lang="es-ES" b="1" dirty="0">
              <a:solidFill>
                <a:srgbClr val="C00000"/>
              </a:solidFill>
            </a:endParaRPr>
          </a:p>
        </p:txBody>
      </p:sp>
    </p:spTree>
    <p:extLst>
      <p:ext uri="{BB962C8B-B14F-4D97-AF65-F5344CB8AC3E}">
        <p14:creationId xmlns:p14="http://schemas.microsoft.com/office/powerpoint/2010/main" xmlns="" val="4265043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P spid="75" grpId="0" animBg="1"/>
      <p:bldP spid="76" grpId="0" animBg="1"/>
      <p:bldP spid="77"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187624" y="169367"/>
            <a:ext cx="7056784" cy="954107"/>
          </a:xfrm>
          <a:prstGeom prst="rect">
            <a:avLst/>
          </a:prstGeom>
          <a:noFill/>
        </p:spPr>
        <p:txBody>
          <a:bodyPr wrap="square" rtlCol="0">
            <a:spAutoFit/>
          </a:bodyPr>
          <a:lstStyle/>
          <a:p>
            <a:pPr algn="ctr"/>
            <a:r>
              <a:rPr lang="es-ES" sz="2800" b="1" dirty="0" smtClean="0">
                <a:solidFill>
                  <a:srgbClr val="C00000"/>
                </a:solidFill>
                <a:effectLst>
                  <a:outerShdw blurRad="38100" dist="38100" dir="2700000" algn="tl">
                    <a:srgbClr val="000000">
                      <a:alpha val="43137"/>
                    </a:srgbClr>
                  </a:outerShdw>
                </a:effectLst>
              </a:rPr>
              <a:t>Aplicación de los estudios de ligamiento en el diagnóstico prenatal</a:t>
            </a:r>
            <a:endParaRPr lang="es-ES" sz="2800" b="1" dirty="0">
              <a:solidFill>
                <a:srgbClr val="C00000"/>
              </a:solidFill>
              <a:effectLst>
                <a:outerShdw blurRad="38100" dist="38100" dir="2700000" algn="tl">
                  <a:srgbClr val="000000">
                    <a:alpha val="43137"/>
                  </a:srgbClr>
                </a:outerShdw>
              </a:effectLst>
            </a:endParaRPr>
          </a:p>
        </p:txBody>
      </p:sp>
      <p:sp>
        <p:nvSpPr>
          <p:cNvPr id="3" name="2 CuadroTexto"/>
          <p:cNvSpPr txBox="1"/>
          <p:nvPr/>
        </p:nvSpPr>
        <p:spPr>
          <a:xfrm>
            <a:off x="3707904" y="6021288"/>
            <a:ext cx="3024336" cy="584775"/>
          </a:xfrm>
          <a:prstGeom prst="rect">
            <a:avLst/>
          </a:prstGeom>
          <a:noFill/>
          <a:ln>
            <a:solidFill>
              <a:srgbClr val="C00000"/>
            </a:solidFill>
          </a:ln>
        </p:spPr>
        <p:txBody>
          <a:bodyPr wrap="square" rtlCol="0">
            <a:spAutoFit/>
          </a:bodyPr>
          <a:lstStyle/>
          <a:p>
            <a:pPr algn="ctr"/>
            <a:r>
              <a:rPr lang="es-ES" sz="3200" b="1" dirty="0" smtClean="0">
                <a:solidFill>
                  <a:srgbClr val="C00000"/>
                </a:solidFill>
                <a:effectLst>
                  <a:outerShdw blurRad="38100" dist="38100" dir="2700000" algn="tl">
                    <a:srgbClr val="000000">
                      <a:alpha val="43137"/>
                    </a:srgbClr>
                  </a:outerShdw>
                </a:effectLst>
              </a:rPr>
              <a:t>Hemofilia A</a:t>
            </a:r>
            <a:endParaRPr lang="es-ES" sz="3200" b="1" dirty="0">
              <a:solidFill>
                <a:srgbClr val="C00000"/>
              </a:solidFill>
              <a:effectLst>
                <a:outerShdw blurRad="38100" dist="38100" dir="2700000" algn="tl">
                  <a:srgbClr val="000000">
                    <a:alpha val="43137"/>
                  </a:srgbClr>
                </a:outerShdw>
              </a:effectLst>
            </a:endParaRPr>
          </a:p>
        </p:txBody>
      </p:sp>
      <p:sp>
        <p:nvSpPr>
          <p:cNvPr id="4" name="3 Rectángulo"/>
          <p:cNvSpPr/>
          <p:nvPr/>
        </p:nvSpPr>
        <p:spPr>
          <a:xfrm>
            <a:off x="65608" y="5934670"/>
            <a:ext cx="3354264" cy="646331"/>
          </a:xfrm>
          <a:prstGeom prst="rect">
            <a:avLst/>
          </a:prstGeom>
        </p:spPr>
        <p:txBody>
          <a:bodyPr wrap="square">
            <a:spAutoFit/>
          </a:bodyPr>
          <a:lstStyle/>
          <a:p>
            <a:pPr algn="just">
              <a:defRPr/>
            </a:pPr>
            <a:r>
              <a:rPr lang="es-ES" b="1" dirty="0" smtClean="0">
                <a:solidFill>
                  <a:srgbClr val="C00000"/>
                </a:solidFill>
              </a:rPr>
              <a:t>Locus A: alelos A1 y A2</a:t>
            </a:r>
          </a:p>
          <a:p>
            <a:pPr algn="just">
              <a:defRPr/>
            </a:pPr>
            <a:r>
              <a:rPr lang="es-ES" b="1" dirty="0" smtClean="0">
                <a:solidFill>
                  <a:srgbClr val="C00000"/>
                </a:solidFill>
              </a:rPr>
              <a:t>Locus del factor VIII: alelos H y h</a:t>
            </a:r>
            <a:endParaRPr lang="es-ES" b="1" dirty="0">
              <a:solidFill>
                <a:srgbClr val="C00000"/>
              </a:solidFill>
            </a:endParaRPr>
          </a:p>
        </p:txBody>
      </p:sp>
      <p:sp>
        <p:nvSpPr>
          <p:cNvPr id="8" name="Rectangle 28"/>
          <p:cNvSpPr>
            <a:spLocks noChangeArrowheads="1"/>
          </p:cNvSpPr>
          <p:nvPr/>
        </p:nvSpPr>
        <p:spPr bwMode="auto">
          <a:xfrm>
            <a:off x="3736150" y="3832208"/>
            <a:ext cx="598397" cy="589532"/>
          </a:xfrm>
          <a:prstGeom prst="rect">
            <a:avLst/>
          </a:prstGeom>
          <a:solidFill>
            <a:schemeClr val="tx1"/>
          </a:solidFill>
          <a:ln w="28575">
            <a:solidFill>
              <a:srgbClr val="000000"/>
            </a:solidFill>
            <a:miter lim="800000"/>
            <a:headEnd/>
            <a:tailEnd/>
          </a:ln>
        </p:spPr>
        <p:txBody>
          <a:bodyPr/>
          <a:lstStyle/>
          <a:p>
            <a:endParaRPr lang="es-ES"/>
          </a:p>
        </p:txBody>
      </p:sp>
      <p:cxnSp>
        <p:nvCxnSpPr>
          <p:cNvPr id="16" name="15 Conector recto"/>
          <p:cNvCxnSpPr>
            <a:stCxn id="22" idx="3"/>
            <a:endCxn id="15" idx="2"/>
          </p:cNvCxnSpPr>
          <p:nvPr/>
        </p:nvCxnSpPr>
        <p:spPr>
          <a:xfrm>
            <a:off x="3690454" y="1909759"/>
            <a:ext cx="64851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17 Conector recto"/>
          <p:cNvCxnSpPr/>
          <p:nvPr/>
        </p:nvCxnSpPr>
        <p:spPr>
          <a:xfrm>
            <a:off x="4063253" y="1884782"/>
            <a:ext cx="0" cy="58176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8 Conector recto"/>
          <p:cNvCxnSpPr/>
          <p:nvPr/>
        </p:nvCxnSpPr>
        <p:spPr>
          <a:xfrm>
            <a:off x="1590814" y="3482480"/>
            <a:ext cx="3917290" cy="210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19 Conector recto"/>
          <p:cNvCxnSpPr/>
          <p:nvPr/>
        </p:nvCxnSpPr>
        <p:spPr>
          <a:xfrm>
            <a:off x="1621798" y="3503510"/>
            <a:ext cx="0" cy="3811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20 Conector recto"/>
          <p:cNvCxnSpPr>
            <a:endCxn id="8" idx="0"/>
          </p:cNvCxnSpPr>
          <p:nvPr/>
        </p:nvCxnSpPr>
        <p:spPr>
          <a:xfrm>
            <a:off x="4035349" y="3012209"/>
            <a:ext cx="0" cy="81999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Rectangle 28"/>
          <p:cNvSpPr>
            <a:spLocks noChangeArrowheads="1"/>
          </p:cNvSpPr>
          <p:nvPr/>
        </p:nvSpPr>
        <p:spPr bwMode="auto">
          <a:xfrm>
            <a:off x="3092056" y="1614993"/>
            <a:ext cx="598397" cy="589532"/>
          </a:xfrm>
          <a:prstGeom prst="rect">
            <a:avLst/>
          </a:prstGeom>
          <a:solidFill>
            <a:schemeClr val="tx1"/>
          </a:solidFill>
          <a:ln w="38100">
            <a:solidFill>
              <a:srgbClr val="000000"/>
            </a:solidFill>
            <a:miter lim="800000"/>
            <a:headEnd/>
            <a:tailEnd/>
          </a:ln>
        </p:spPr>
        <p:txBody>
          <a:bodyPr/>
          <a:lstStyle/>
          <a:p>
            <a:endParaRPr lang="es-ES"/>
          </a:p>
        </p:txBody>
      </p:sp>
      <p:sp>
        <p:nvSpPr>
          <p:cNvPr id="23" name="Rectangle 28"/>
          <p:cNvSpPr>
            <a:spLocks noChangeArrowheads="1"/>
          </p:cNvSpPr>
          <p:nvPr/>
        </p:nvSpPr>
        <p:spPr bwMode="auto">
          <a:xfrm>
            <a:off x="2569180" y="3844719"/>
            <a:ext cx="598397" cy="589532"/>
          </a:xfrm>
          <a:prstGeom prst="rect">
            <a:avLst/>
          </a:prstGeom>
          <a:noFill/>
          <a:ln w="28575">
            <a:solidFill>
              <a:srgbClr val="000000"/>
            </a:solidFill>
            <a:miter lim="800000"/>
            <a:headEnd/>
            <a:tailEnd/>
          </a:ln>
        </p:spPr>
        <p:txBody>
          <a:bodyPr/>
          <a:lstStyle/>
          <a:p>
            <a:endParaRPr lang="es-ES"/>
          </a:p>
        </p:txBody>
      </p:sp>
      <p:sp>
        <p:nvSpPr>
          <p:cNvPr id="14" name="Oval 8"/>
          <p:cNvSpPr>
            <a:spLocks noChangeArrowheads="1"/>
          </p:cNvSpPr>
          <p:nvPr/>
        </p:nvSpPr>
        <p:spPr bwMode="auto">
          <a:xfrm>
            <a:off x="5207884" y="3897659"/>
            <a:ext cx="600440" cy="589534"/>
          </a:xfrm>
          <a:prstGeom prst="ellipse">
            <a:avLst/>
          </a:prstGeom>
          <a:noFill/>
          <a:ln w="38100">
            <a:solidFill>
              <a:srgbClr val="000000"/>
            </a:solidFill>
            <a:round/>
            <a:headEnd/>
            <a:tailEnd/>
          </a:ln>
        </p:spPr>
        <p:txBody>
          <a:bodyPr/>
          <a:lstStyle/>
          <a:p>
            <a:endParaRPr lang="es-ES"/>
          </a:p>
        </p:txBody>
      </p:sp>
      <p:sp>
        <p:nvSpPr>
          <p:cNvPr id="15" name="Oval 8"/>
          <p:cNvSpPr>
            <a:spLocks noChangeArrowheads="1"/>
          </p:cNvSpPr>
          <p:nvPr/>
        </p:nvSpPr>
        <p:spPr bwMode="auto">
          <a:xfrm>
            <a:off x="4338964" y="1614993"/>
            <a:ext cx="600440" cy="589534"/>
          </a:xfrm>
          <a:prstGeom prst="ellipse">
            <a:avLst/>
          </a:prstGeom>
          <a:noFill/>
          <a:ln w="28575">
            <a:solidFill>
              <a:srgbClr val="000000"/>
            </a:solidFill>
            <a:round/>
            <a:headEnd/>
            <a:tailEnd/>
          </a:ln>
        </p:spPr>
        <p:txBody>
          <a:bodyPr/>
          <a:lstStyle/>
          <a:p>
            <a:endParaRPr lang="es-ES"/>
          </a:p>
        </p:txBody>
      </p:sp>
      <p:sp>
        <p:nvSpPr>
          <p:cNvPr id="11" name="Rectangle 28"/>
          <p:cNvSpPr>
            <a:spLocks noChangeArrowheads="1"/>
          </p:cNvSpPr>
          <p:nvPr/>
        </p:nvSpPr>
        <p:spPr bwMode="auto">
          <a:xfrm>
            <a:off x="1322600" y="3844719"/>
            <a:ext cx="598397" cy="589532"/>
          </a:xfrm>
          <a:prstGeom prst="rect">
            <a:avLst/>
          </a:prstGeom>
          <a:solidFill>
            <a:schemeClr val="tx1"/>
          </a:solidFill>
          <a:ln w="28575">
            <a:solidFill>
              <a:srgbClr val="000000"/>
            </a:solidFill>
            <a:miter lim="800000"/>
            <a:headEnd/>
            <a:tailEnd/>
          </a:ln>
        </p:spPr>
        <p:txBody>
          <a:bodyPr/>
          <a:lstStyle/>
          <a:p>
            <a:endParaRPr lang="es-ES"/>
          </a:p>
        </p:txBody>
      </p:sp>
      <p:sp>
        <p:nvSpPr>
          <p:cNvPr id="12" name="11 CuadroTexto"/>
          <p:cNvSpPr txBox="1"/>
          <p:nvPr/>
        </p:nvSpPr>
        <p:spPr>
          <a:xfrm>
            <a:off x="1203440" y="4434251"/>
            <a:ext cx="4604884" cy="369332"/>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1                    2                       3                         4</a:t>
            </a:r>
            <a:endParaRPr lang="es-ES" b="1" dirty="0">
              <a:effectLst>
                <a:outerShdw blurRad="38100" dist="38100" dir="2700000" algn="tl">
                  <a:srgbClr val="000000">
                    <a:alpha val="43137"/>
                  </a:srgbClr>
                </a:outerShdw>
              </a:effectLst>
            </a:endParaRPr>
          </a:p>
        </p:txBody>
      </p:sp>
      <p:sp>
        <p:nvSpPr>
          <p:cNvPr id="25" name="Oval 8"/>
          <p:cNvSpPr>
            <a:spLocks noChangeArrowheads="1"/>
          </p:cNvSpPr>
          <p:nvPr/>
        </p:nvSpPr>
        <p:spPr bwMode="auto">
          <a:xfrm>
            <a:off x="3773311" y="2414214"/>
            <a:ext cx="600440" cy="589534"/>
          </a:xfrm>
          <a:prstGeom prst="ellipse">
            <a:avLst/>
          </a:prstGeom>
          <a:noFill/>
          <a:ln w="38100">
            <a:solidFill>
              <a:srgbClr val="000000"/>
            </a:solidFill>
            <a:round/>
            <a:headEnd/>
            <a:tailEnd/>
          </a:ln>
        </p:spPr>
        <p:txBody>
          <a:bodyPr/>
          <a:lstStyle/>
          <a:p>
            <a:endParaRPr lang="es-ES"/>
          </a:p>
        </p:txBody>
      </p:sp>
      <p:sp>
        <p:nvSpPr>
          <p:cNvPr id="26" name="25 CuadroTexto"/>
          <p:cNvSpPr txBox="1"/>
          <p:nvPr/>
        </p:nvSpPr>
        <p:spPr>
          <a:xfrm>
            <a:off x="3822583" y="1904213"/>
            <a:ext cx="681255" cy="1107996"/>
          </a:xfrm>
          <a:prstGeom prst="rect">
            <a:avLst/>
          </a:prstGeom>
          <a:noFill/>
        </p:spPr>
        <p:txBody>
          <a:bodyPr wrap="square" rtlCol="0">
            <a:spAutoFit/>
          </a:bodyPr>
          <a:lstStyle/>
          <a:p>
            <a:r>
              <a:rPr lang="es-ES" sz="6600" b="1" dirty="0" smtClean="0"/>
              <a:t>.</a:t>
            </a:r>
            <a:endParaRPr lang="es-ES" sz="6600" b="1" dirty="0"/>
          </a:p>
        </p:txBody>
      </p:sp>
      <p:cxnSp>
        <p:nvCxnSpPr>
          <p:cNvPr id="30" name="29 Conector recto"/>
          <p:cNvCxnSpPr/>
          <p:nvPr/>
        </p:nvCxnSpPr>
        <p:spPr>
          <a:xfrm>
            <a:off x="2915376" y="3451020"/>
            <a:ext cx="0" cy="3811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35 Conector recto"/>
          <p:cNvCxnSpPr/>
          <p:nvPr/>
        </p:nvCxnSpPr>
        <p:spPr>
          <a:xfrm>
            <a:off x="5508104" y="3503510"/>
            <a:ext cx="0" cy="3811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36 CuadroTexto"/>
          <p:cNvSpPr txBox="1"/>
          <p:nvPr/>
        </p:nvSpPr>
        <p:spPr>
          <a:xfrm>
            <a:off x="3697681" y="1251341"/>
            <a:ext cx="2128016" cy="369332"/>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1                           2</a:t>
            </a:r>
            <a:endParaRPr lang="es-ES" b="1" dirty="0">
              <a:effectLst>
                <a:outerShdw blurRad="38100" dist="38100" dir="2700000" algn="tl">
                  <a:srgbClr val="000000">
                    <a:alpha val="43137"/>
                  </a:srgbClr>
                </a:outerShdw>
              </a:effectLst>
            </a:endParaRPr>
          </a:p>
        </p:txBody>
      </p:sp>
      <p:sp>
        <p:nvSpPr>
          <p:cNvPr id="38" name="37 CuadroTexto"/>
          <p:cNvSpPr txBox="1"/>
          <p:nvPr/>
        </p:nvSpPr>
        <p:spPr>
          <a:xfrm>
            <a:off x="3353162" y="2893647"/>
            <a:ext cx="655006" cy="369332"/>
          </a:xfrm>
          <a:prstGeom prst="rect">
            <a:avLst/>
          </a:prstGeom>
          <a:noFill/>
        </p:spPr>
        <p:txBody>
          <a:bodyPr wrap="square" rtlCol="0">
            <a:spAutoFit/>
          </a:bodyPr>
          <a:lstStyle/>
          <a:p>
            <a:pPr algn="ctr"/>
            <a:r>
              <a:rPr lang="es-ES" b="1" dirty="0" smtClean="0">
                <a:effectLst>
                  <a:outerShdw blurRad="38100" dist="38100" dir="2700000" algn="tl">
                    <a:srgbClr val="000000">
                      <a:alpha val="43137"/>
                    </a:srgbClr>
                  </a:outerShdw>
                </a:effectLst>
              </a:rPr>
              <a:t>1</a:t>
            </a:r>
            <a:endParaRPr lang="es-ES" b="1" dirty="0">
              <a:effectLst>
                <a:outerShdw blurRad="38100" dist="38100" dir="2700000" algn="tl">
                  <a:srgbClr val="000000">
                    <a:alpha val="43137"/>
                  </a:srgbClr>
                </a:outerShdw>
              </a:effectLst>
            </a:endParaRPr>
          </a:p>
        </p:txBody>
      </p:sp>
      <p:sp>
        <p:nvSpPr>
          <p:cNvPr id="39" name="38 CuadroTexto"/>
          <p:cNvSpPr txBox="1"/>
          <p:nvPr/>
        </p:nvSpPr>
        <p:spPr>
          <a:xfrm>
            <a:off x="2123728" y="1614993"/>
            <a:ext cx="445452" cy="646331"/>
          </a:xfrm>
          <a:prstGeom prst="rect">
            <a:avLst/>
          </a:prstGeom>
          <a:noFill/>
        </p:spPr>
        <p:txBody>
          <a:bodyPr wrap="square" rtlCol="0">
            <a:spAutoFit/>
          </a:bodyPr>
          <a:lstStyle/>
          <a:p>
            <a:r>
              <a:rPr lang="es-ES" b="1" dirty="0" smtClean="0"/>
              <a:t>A1</a:t>
            </a:r>
          </a:p>
          <a:p>
            <a:r>
              <a:rPr lang="es-ES" b="1" dirty="0" smtClean="0"/>
              <a:t>h</a:t>
            </a:r>
            <a:endParaRPr lang="es-ES" b="1" dirty="0"/>
          </a:p>
        </p:txBody>
      </p:sp>
      <p:cxnSp>
        <p:nvCxnSpPr>
          <p:cNvPr id="40" name="39 Conector recto"/>
          <p:cNvCxnSpPr/>
          <p:nvPr/>
        </p:nvCxnSpPr>
        <p:spPr>
          <a:xfrm>
            <a:off x="2559640" y="1436007"/>
            <a:ext cx="0" cy="8458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41 Conector recto"/>
          <p:cNvCxnSpPr/>
          <p:nvPr/>
        </p:nvCxnSpPr>
        <p:spPr>
          <a:xfrm>
            <a:off x="4950840" y="2385862"/>
            <a:ext cx="0" cy="8458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2" name="51 Grupo"/>
          <p:cNvGrpSpPr/>
          <p:nvPr/>
        </p:nvGrpSpPr>
        <p:grpSpPr>
          <a:xfrm>
            <a:off x="4505388" y="2357416"/>
            <a:ext cx="937410" cy="646332"/>
            <a:chOff x="4505388" y="2357416"/>
            <a:chExt cx="937410" cy="646332"/>
          </a:xfrm>
        </p:grpSpPr>
        <p:sp>
          <p:nvSpPr>
            <p:cNvPr id="43" name="42 CuadroTexto"/>
            <p:cNvSpPr txBox="1"/>
            <p:nvPr/>
          </p:nvSpPr>
          <p:spPr>
            <a:xfrm>
              <a:off x="4505388" y="2357416"/>
              <a:ext cx="491958" cy="646331"/>
            </a:xfrm>
            <a:prstGeom prst="rect">
              <a:avLst/>
            </a:prstGeom>
            <a:noFill/>
          </p:spPr>
          <p:txBody>
            <a:bodyPr wrap="square" rtlCol="0">
              <a:spAutoFit/>
            </a:bodyPr>
            <a:lstStyle/>
            <a:p>
              <a:r>
                <a:rPr lang="es-ES" b="1" dirty="0" smtClean="0"/>
                <a:t>A1</a:t>
              </a:r>
            </a:p>
            <a:p>
              <a:r>
                <a:rPr lang="es-ES" b="1" dirty="0" smtClean="0"/>
                <a:t>h</a:t>
              </a:r>
              <a:endParaRPr lang="es-ES" b="1" dirty="0"/>
            </a:p>
          </p:txBody>
        </p:sp>
        <p:sp>
          <p:nvSpPr>
            <p:cNvPr id="44" name="43 CuadroTexto"/>
            <p:cNvSpPr txBox="1"/>
            <p:nvPr/>
          </p:nvSpPr>
          <p:spPr>
            <a:xfrm>
              <a:off x="4950840" y="2357417"/>
              <a:ext cx="491958" cy="646331"/>
            </a:xfrm>
            <a:prstGeom prst="rect">
              <a:avLst/>
            </a:prstGeom>
            <a:noFill/>
          </p:spPr>
          <p:txBody>
            <a:bodyPr wrap="square" rtlCol="0">
              <a:spAutoFit/>
            </a:bodyPr>
            <a:lstStyle/>
            <a:p>
              <a:r>
                <a:rPr lang="es-ES" b="1" dirty="0" smtClean="0"/>
                <a:t>A2</a:t>
              </a:r>
            </a:p>
            <a:p>
              <a:r>
                <a:rPr lang="es-ES" b="1" dirty="0"/>
                <a:t>H</a:t>
              </a:r>
            </a:p>
          </p:txBody>
        </p:sp>
      </p:grpSp>
      <p:sp>
        <p:nvSpPr>
          <p:cNvPr id="45" name="44 CuadroTexto"/>
          <p:cNvSpPr txBox="1"/>
          <p:nvPr/>
        </p:nvSpPr>
        <p:spPr>
          <a:xfrm>
            <a:off x="1387177" y="4779074"/>
            <a:ext cx="445452" cy="646331"/>
          </a:xfrm>
          <a:prstGeom prst="rect">
            <a:avLst/>
          </a:prstGeom>
          <a:noFill/>
        </p:spPr>
        <p:txBody>
          <a:bodyPr wrap="square" rtlCol="0">
            <a:spAutoFit/>
          </a:bodyPr>
          <a:lstStyle/>
          <a:p>
            <a:r>
              <a:rPr lang="es-ES" b="1" dirty="0" smtClean="0"/>
              <a:t>A1</a:t>
            </a:r>
          </a:p>
          <a:p>
            <a:r>
              <a:rPr lang="es-ES" b="1" dirty="0" smtClean="0"/>
              <a:t>h</a:t>
            </a:r>
            <a:endParaRPr lang="es-ES" b="1" dirty="0"/>
          </a:p>
        </p:txBody>
      </p:sp>
      <p:cxnSp>
        <p:nvCxnSpPr>
          <p:cNvPr id="46" name="45 Conector recto"/>
          <p:cNvCxnSpPr/>
          <p:nvPr/>
        </p:nvCxnSpPr>
        <p:spPr>
          <a:xfrm>
            <a:off x="1832629" y="4679302"/>
            <a:ext cx="0" cy="8458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46 CuadroTexto"/>
          <p:cNvSpPr txBox="1"/>
          <p:nvPr/>
        </p:nvSpPr>
        <p:spPr>
          <a:xfrm>
            <a:off x="2640980" y="4741691"/>
            <a:ext cx="445452" cy="646331"/>
          </a:xfrm>
          <a:prstGeom prst="rect">
            <a:avLst/>
          </a:prstGeom>
          <a:noFill/>
        </p:spPr>
        <p:txBody>
          <a:bodyPr wrap="square" rtlCol="0">
            <a:spAutoFit/>
          </a:bodyPr>
          <a:lstStyle/>
          <a:p>
            <a:r>
              <a:rPr lang="es-ES" b="1" dirty="0" smtClean="0"/>
              <a:t>A2</a:t>
            </a:r>
          </a:p>
          <a:p>
            <a:r>
              <a:rPr lang="es-ES" b="1" dirty="0"/>
              <a:t>H</a:t>
            </a:r>
          </a:p>
        </p:txBody>
      </p:sp>
      <p:cxnSp>
        <p:nvCxnSpPr>
          <p:cNvPr id="48" name="47 Conector recto"/>
          <p:cNvCxnSpPr/>
          <p:nvPr/>
        </p:nvCxnSpPr>
        <p:spPr>
          <a:xfrm>
            <a:off x="3079688" y="4679302"/>
            <a:ext cx="0" cy="8458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48 CuadroTexto"/>
          <p:cNvSpPr txBox="1"/>
          <p:nvPr/>
        </p:nvSpPr>
        <p:spPr>
          <a:xfrm>
            <a:off x="3980746" y="4779074"/>
            <a:ext cx="445452" cy="646331"/>
          </a:xfrm>
          <a:prstGeom prst="rect">
            <a:avLst/>
          </a:prstGeom>
          <a:noFill/>
        </p:spPr>
        <p:txBody>
          <a:bodyPr wrap="square" rtlCol="0">
            <a:spAutoFit/>
          </a:bodyPr>
          <a:lstStyle/>
          <a:p>
            <a:r>
              <a:rPr lang="es-ES" b="1" dirty="0" smtClean="0"/>
              <a:t>A1</a:t>
            </a:r>
          </a:p>
          <a:p>
            <a:r>
              <a:rPr lang="es-ES" b="1" dirty="0" smtClean="0"/>
              <a:t>h</a:t>
            </a:r>
            <a:endParaRPr lang="es-ES" b="1" dirty="0"/>
          </a:p>
        </p:txBody>
      </p:sp>
      <p:cxnSp>
        <p:nvCxnSpPr>
          <p:cNvPr id="50" name="49 Conector recto"/>
          <p:cNvCxnSpPr/>
          <p:nvPr/>
        </p:nvCxnSpPr>
        <p:spPr>
          <a:xfrm>
            <a:off x="4373751" y="4641918"/>
            <a:ext cx="0" cy="8458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50 CuadroTexto"/>
          <p:cNvSpPr txBox="1"/>
          <p:nvPr/>
        </p:nvSpPr>
        <p:spPr>
          <a:xfrm>
            <a:off x="5313396" y="3427874"/>
            <a:ext cx="681255" cy="1107996"/>
          </a:xfrm>
          <a:prstGeom prst="rect">
            <a:avLst/>
          </a:prstGeom>
          <a:noFill/>
        </p:spPr>
        <p:txBody>
          <a:bodyPr wrap="square" rtlCol="0">
            <a:spAutoFit/>
          </a:bodyPr>
          <a:lstStyle/>
          <a:p>
            <a:r>
              <a:rPr lang="es-ES" sz="6600" b="1" dirty="0" smtClean="0"/>
              <a:t>.</a:t>
            </a:r>
            <a:endParaRPr lang="es-ES" sz="6600" b="1" dirty="0"/>
          </a:p>
        </p:txBody>
      </p:sp>
      <p:grpSp>
        <p:nvGrpSpPr>
          <p:cNvPr id="53" name="52 Grupo"/>
          <p:cNvGrpSpPr/>
          <p:nvPr/>
        </p:nvGrpSpPr>
        <p:grpSpPr>
          <a:xfrm>
            <a:off x="5791134" y="4232733"/>
            <a:ext cx="937410" cy="646332"/>
            <a:chOff x="4505388" y="2357416"/>
            <a:chExt cx="937410" cy="646332"/>
          </a:xfrm>
        </p:grpSpPr>
        <p:sp>
          <p:nvSpPr>
            <p:cNvPr id="54" name="53 CuadroTexto"/>
            <p:cNvSpPr txBox="1"/>
            <p:nvPr/>
          </p:nvSpPr>
          <p:spPr>
            <a:xfrm>
              <a:off x="4505388" y="2357416"/>
              <a:ext cx="491958" cy="646331"/>
            </a:xfrm>
            <a:prstGeom prst="rect">
              <a:avLst/>
            </a:prstGeom>
            <a:noFill/>
          </p:spPr>
          <p:txBody>
            <a:bodyPr wrap="square" rtlCol="0">
              <a:spAutoFit/>
            </a:bodyPr>
            <a:lstStyle/>
            <a:p>
              <a:r>
                <a:rPr lang="es-ES" b="1" dirty="0" smtClean="0"/>
                <a:t>A1</a:t>
              </a:r>
            </a:p>
            <a:p>
              <a:r>
                <a:rPr lang="es-ES" b="1" dirty="0" smtClean="0"/>
                <a:t>h</a:t>
              </a:r>
              <a:endParaRPr lang="es-ES" b="1" dirty="0"/>
            </a:p>
          </p:txBody>
        </p:sp>
        <p:sp>
          <p:nvSpPr>
            <p:cNvPr id="55" name="54 CuadroTexto"/>
            <p:cNvSpPr txBox="1"/>
            <p:nvPr/>
          </p:nvSpPr>
          <p:spPr>
            <a:xfrm>
              <a:off x="4950840" y="2357417"/>
              <a:ext cx="491958" cy="646331"/>
            </a:xfrm>
            <a:prstGeom prst="rect">
              <a:avLst/>
            </a:prstGeom>
            <a:noFill/>
          </p:spPr>
          <p:txBody>
            <a:bodyPr wrap="square" rtlCol="0">
              <a:spAutoFit/>
            </a:bodyPr>
            <a:lstStyle/>
            <a:p>
              <a:r>
                <a:rPr lang="es-ES" b="1" dirty="0" smtClean="0"/>
                <a:t>A2</a:t>
              </a:r>
            </a:p>
            <a:p>
              <a:r>
                <a:rPr lang="es-ES" b="1" dirty="0"/>
                <a:t>H</a:t>
              </a:r>
            </a:p>
          </p:txBody>
        </p:sp>
      </p:grpSp>
      <p:cxnSp>
        <p:nvCxnSpPr>
          <p:cNvPr id="56" name="55 Conector recto"/>
          <p:cNvCxnSpPr/>
          <p:nvPr/>
        </p:nvCxnSpPr>
        <p:spPr>
          <a:xfrm>
            <a:off x="6234426" y="4062706"/>
            <a:ext cx="0" cy="8458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57 Conector recto"/>
          <p:cNvCxnSpPr/>
          <p:nvPr/>
        </p:nvCxnSpPr>
        <p:spPr>
          <a:xfrm>
            <a:off x="5508104" y="4493626"/>
            <a:ext cx="0" cy="3811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58 CuadroTexto"/>
          <p:cNvSpPr txBox="1"/>
          <p:nvPr/>
        </p:nvSpPr>
        <p:spPr>
          <a:xfrm>
            <a:off x="4997346" y="5064856"/>
            <a:ext cx="997305" cy="584775"/>
          </a:xfrm>
          <a:prstGeom prst="rect">
            <a:avLst/>
          </a:prstGeom>
          <a:noFill/>
        </p:spPr>
        <p:txBody>
          <a:bodyPr wrap="square" rtlCol="0">
            <a:spAutoFit/>
          </a:bodyPr>
          <a:lstStyle/>
          <a:p>
            <a:pPr algn="ctr"/>
            <a:r>
              <a:rPr lang="es-ES" sz="3200" b="1" dirty="0" smtClean="0">
                <a:solidFill>
                  <a:srgbClr val="C00000"/>
                </a:solidFill>
                <a:effectLst>
                  <a:outerShdw blurRad="38100" dist="38100" dir="2700000" algn="tl">
                    <a:srgbClr val="000000">
                      <a:alpha val="43137"/>
                    </a:srgbClr>
                  </a:outerShdw>
                </a:effectLst>
              </a:rPr>
              <a:t>¿?</a:t>
            </a:r>
            <a:endParaRPr lang="es-ES" sz="3200" b="1" dirty="0">
              <a:solidFill>
                <a:srgbClr val="C00000"/>
              </a:solidFill>
              <a:effectLst>
                <a:outerShdw blurRad="38100" dist="38100" dir="2700000" algn="tl">
                  <a:srgbClr val="000000">
                    <a:alpha val="43137"/>
                  </a:srgbClr>
                </a:outerShdw>
              </a:effectLst>
            </a:endParaRPr>
          </a:p>
        </p:txBody>
      </p:sp>
      <p:sp>
        <p:nvSpPr>
          <p:cNvPr id="60" name="59 Rectángulo"/>
          <p:cNvSpPr/>
          <p:nvPr/>
        </p:nvSpPr>
        <p:spPr>
          <a:xfrm>
            <a:off x="3980746" y="4779074"/>
            <a:ext cx="353801" cy="74610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1" name="60 Rectángulo"/>
          <p:cNvSpPr/>
          <p:nvPr/>
        </p:nvSpPr>
        <p:spPr>
          <a:xfrm>
            <a:off x="2119292" y="1511730"/>
            <a:ext cx="353801" cy="74610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2" name="61 Rectángulo"/>
          <p:cNvSpPr/>
          <p:nvPr/>
        </p:nvSpPr>
        <p:spPr>
          <a:xfrm>
            <a:off x="1388939" y="4702390"/>
            <a:ext cx="353801" cy="74610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3" name="62 Rectángulo"/>
          <p:cNvSpPr/>
          <p:nvPr/>
        </p:nvSpPr>
        <p:spPr>
          <a:xfrm>
            <a:off x="5791134" y="4168860"/>
            <a:ext cx="353801" cy="74610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4" name="63 Rectángulo"/>
          <p:cNvSpPr/>
          <p:nvPr/>
        </p:nvSpPr>
        <p:spPr>
          <a:xfrm>
            <a:off x="4505388" y="2307530"/>
            <a:ext cx="353801" cy="74610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5" name="64 CuadroTexto"/>
          <p:cNvSpPr txBox="1"/>
          <p:nvPr/>
        </p:nvSpPr>
        <p:spPr>
          <a:xfrm>
            <a:off x="648308" y="1504103"/>
            <a:ext cx="973490" cy="400110"/>
          </a:xfrm>
          <a:prstGeom prst="rect">
            <a:avLst/>
          </a:prstGeom>
          <a:noFill/>
        </p:spPr>
        <p:txBody>
          <a:bodyPr wrap="square" rtlCol="0">
            <a:spAutoFit/>
          </a:bodyPr>
          <a:lstStyle/>
          <a:p>
            <a:r>
              <a:rPr lang="es-ES" sz="2000" b="1" dirty="0" smtClean="0">
                <a:effectLst>
                  <a:outerShdw blurRad="38100" dist="38100" dir="2700000" algn="tl">
                    <a:srgbClr val="000000">
                      <a:alpha val="43137"/>
                    </a:srgbClr>
                  </a:outerShdw>
                </a:effectLst>
              </a:rPr>
              <a:t>I</a:t>
            </a:r>
            <a:endParaRPr lang="es-ES" sz="2000" b="1" dirty="0">
              <a:effectLst>
                <a:outerShdw blurRad="38100" dist="38100" dir="2700000" algn="tl">
                  <a:srgbClr val="000000">
                    <a:alpha val="43137"/>
                  </a:srgbClr>
                </a:outerShdw>
              </a:effectLst>
            </a:endParaRPr>
          </a:p>
        </p:txBody>
      </p:sp>
      <p:sp>
        <p:nvSpPr>
          <p:cNvPr id="66" name="65 CuadroTexto"/>
          <p:cNvSpPr txBox="1"/>
          <p:nvPr/>
        </p:nvSpPr>
        <p:spPr>
          <a:xfrm>
            <a:off x="349116" y="2662217"/>
            <a:ext cx="890316" cy="400110"/>
          </a:xfrm>
          <a:prstGeom prst="rect">
            <a:avLst/>
          </a:prstGeom>
          <a:noFill/>
        </p:spPr>
        <p:txBody>
          <a:bodyPr wrap="square" rtlCol="0">
            <a:spAutoFit/>
          </a:bodyPr>
          <a:lstStyle/>
          <a:p>
            <a:pPr algn="ctr"/>
            <a:r>
              <a:rPr lang="es-ES" sz="2000" b="1" dirty="0" smtClean="0">
                <a:effectLst>
                  <a:outerShdw blurRad="38100" dist="38100" dir="2700000" algn="tl">
                    <a:srgbClr val="000000">
                      <a:alpha val="43137"/>
                    </a:srgbClr>
                  </a:outerShdw>
                </a:effectLst>
              </a:rPr>
              <a:t>II</a:t>
            </a:r>
            <a:endParaRPr lang="es-ES" sz="2000" b="1" dirty="0">
              <a:effectLst>
                <a:outerShdw blurRad="38100" dist="38100" dir="2700000" algn="tl">
                  <a:srgbClr val="000000">
                    <a:alpha val="43137"/>
                  </a:srgbClr>
                </a:outerShdw>
              </a:effectLst>
            </a:endParaRPr>
          </a:p>
        </p:txBody>
      </p:sp>
      <p:sp>
        <p:nvSpPr>
          <p:cNvPr id="67" name="66 CuadroTexto"/>
          <p:cNvSpPr txBox="1"/>
          <p:nvPr/>
        </p:nvSpPr>
        <p:spPr>
          <a:xfrm>
            <a:off x="244737" y="3939430"/>
            <a:ext cx="890316" cy="400110"/>
          </a:xfrm>
          <a:prstGeom prst="rect">
            <a:avLst/>
          </a:prstGeom>
          <a:noFill/>
        </p:spPr>
        <p:txBody>
          <a:bodyPr wrap="square" rtlCol="0">
            <a:spAutoFit/>
          </a:bodyPr>
          <a:lstStyle/>
          <a:p>
            <a:pPr algn="ctr"/>
            <a:r>
              <a:rPr lang="es-ES" sz="2000" b="1" dirty="0" smtClean="0">
                <a:effectLst>
                  <a:outerShdw blurRad="38100" dist="38100" dir="2700000" algn="tl">
                    <a:srgbClr val="000000">
                      <a:alpha val="43137"/>
                    </a:srgbClr>
                  </a:outerShdw>
                </a:effectLst>
              </a:rPr>
              <a:t>III</a:t>
            </a:r>
            <a:endParaRPr lang="es-E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78480816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14348" y="357166"/>
            <a:ext cx="3149914" cy="523220"/>
          </a:xfrm>
          <a:prstGeom prst="rect">
            <a:avLst/>
          </a:prstGeom>
          <a:noFill/>
        </p:spPr>
        <p:txBody>
          <a:bodyPr wrap="square" rtlCol="0">
            <a:spAutoFit/>
          </a:bodyPr>
          <a:lstStyle/>
          <a:p>
            <a:r>
              <a:rPr lang="es-ES" sz="2800" b="1" dirty="0" smtClean="0">
                <a:solidFill>
                  <a:srgbClr val="C00000"/>
                </a:solidFill>
                <a:effectLst>
                  <a:outerShdw blurRad="38100" dist="38100" dir="2700000" algn="tl">
                    <a:srgbClr val="000000">
                      <a:alpha val="43137"/>
                    </a:srgbClr>
                  </a:outerShdw>
                </a:effectLst>
              </a:rPr>
              <a:t>Bibliografía</a:t>
            </a:r>
            <a:endParaRPr lang="es-ES" sz="2800" b="1" dirty="0">
              <a:solidFill>
                <a:srgbClr val="C00000"/>
              </a:solidFill>
              <a:effectLst>
                <a:outerShdw blurRad="38100" dist="38100" dir="2700000" algn="tl">
                  <a:srgbClr val="000000">
                    <a:alpha val="43137"/>
                  </a:srgbClr>
                </a:outerShdw>
              </a:effectLst>
            </a:endParaRPr>
          </a:p>
        </p:txBody>
      </p:sp>
      <p:sp>
        <p:nvSpPr>
          <p:cNvPr id="4" name="3 Rectángulo"/>
          <p:cNvSpPr/>
          <p:nvPr/>
        </p:nvSpPr>
        <p:spPr>
          <a:xfrm>
            <a:off x="642910" y="785794"/>
            <a:ext cx="7643866" cy="1384995"/>
          </a:xfrm>
          <a:prstGeom prst="rect">
            <a:avLst/>
          </a:prstGeom>
        </p:spPr>
        <p:txBody>
          <a:bodyPr wrap="square">
            <a:spAutoFit/>
          </a:bodyPr>
          <a:lstStyle/>
          <a:p>
            <a:pPr algn="just"/>
            <a:r>
              <a:rPr lang="es-ES" sz="2800" dirty="0" err="1"/>
              <a:t>Lantigua</a:t>
            </a:r>
            <a:r>
              <a:rPr lang="es-ES" sz="2800" dirty="0"/>
              <a:t> A. Introducción a la Genética Médica. 2da. edición. La Habana: Ciencias Médicas; 2012. Páginas </a:t>
            </a:r>
            <a:r>
              <a:rPr lang="es-ES" sz="2800" dirty="0" smtClean="0"/>
              <a:t>225-253.</a:t>
            </a:r>
            <a:endParaRPr lang="es-ES" sz="2800" dirty="0"/>
          </a:p>
        </p:txBody>
      </p:sp>
      <p:sp>
        <p:nvSpPr>
          <p:cNvPr id="6" name="5 Rectángulo"/>
          <p:cNvSpPr/>
          <p:nvPr/>
        </p:nvSpPr>
        <p:spPr>
          <a:xfrm>
            <a:off x="500034" y="5072074"/>
            <a:ext cx="7786742" cy="1384995"/>
          </a:xfrm>
          <a:prstGeom prst="rect">
            <a:avLst/>
          </a:prstGeom>
        </p:spPr>
        <p:txBody>
          <a:bodyPr wrap="square">
            <a:spAutoFit/>
          </a:bodyPr>
          <a:lstStyle/>
          <a:p>
            <a:pPr algn="just"/>
            <a:r>
              <a:rPr lang="es-ES" sz="2800" dirty="0" err="1"/>
              <a:t>Lantigua</a:t>
            </a:r>
            <a:r>
              <a:rPr lang="es-ES" sz="2800" dirty="0"/>
              <a:t> A. Introducción a la Genética Médica. 2da. edición. La Habana: Ciencias Médicas; 2012. Páginas </a:t>
            </a:r>
            <a:r>
              <a:rPr lang="es-ES" sz="2800" dirty="0" smtClean="0"/>
              <a:t>211-224.</a:t>
            </a:r>
            <a:endParaRPr lang="es-ES" sz="2800" dirty="0"/>
          </a:p>
        </p:txBody>
      </p:sp>
      <p:sp>
        <p:nvSpPr>
          <p:cNvPr id="7" name="6 CuadroTexto"/>
          <p:cNvSpPr txBox="1"/>
          <p:nvPr/>
        </p:nvSpPr>
        <p:spPr>
          <a:xfrm>
            <a:off x="500034" y="4572008"/>
            <a:ext cx="4792988" cy="523220"/>
          </a:xfrm>
          <a:prstGeom prst="rect">
            <a:avLst/>
          </a:prstGeom>
          <a:noFill/>
        </p:spPr>
        <p:txBody>
          <a:bodyPr wrap="square" rtlCol="0">
            <a:spAutoFit/>
          </a:bodyPr>
          <a:lstStyle/>
          <a:p>
            <a:r>
              <a:rPr lang="es-ES" sz="2800" b="1" dirty="0" smtClean="0">
                <a:solidFill>
                  <a:srgbClr val="C00000"/>
                </a:solidFill>
                <a:effectLst>
                  <a:outerShdw blurRad="38100" dist="38100" dir="2700000" algn="tl">
                    <a:srgbClr val="000000">
                      <a:alpha val="43137"/>
                    </a:srgbClr>
                  </a:outerShdw>
                </a:effectLst>
              </a:rPr>
              <a:t>Estudio independiente</a:t>
            </a:r>
            <a:endParaRPr lang="es-ES" sz="28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5461358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19 Grupo"/>
          <p:cNvGrpSpPr/>
          <p:nvPr/>
        </p:nvGrpSpPr>
        <p:grpSpPr>
          <a:xfrm>
            <a:off x="2444840" y="1657511"/>
            <a:ext cx="650944" cy="2062190"/>
            <a:chOff x="2444840" y="1657511"/>
            <a:chExt cx="650944" cy="2062190"/>
          </a:xfrm>
          <a:solidFill>
            <a:schemeClr val="accent3">
              <a:lumMod val="75000"/>
            </a:schemeClr>
          </a:solidFill>
        </p:grpSpPr>
        <p:sp>
          <p:nvSpPr>
            <p:cNvPr id="3" name="Oval 5"/>
            <p:cNvSpPr>
              <a:spLocks noChangeArrowheads="1"/>
            </p:cNvSpPr>
            <p:nvPr/>
          </p:nvSpPr>
          <p:spPr bwMode="auto">
            <a:xfrm rot="20700000">
              <a:off x="2803410" y="2373515"/>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15" name="14 Grupo"/>
            <p:cNvGrpSpPr/>
            <p:nvPr/>
          </p:nvGrpSpPr>
          <p:grpSpPr>
            <a:xfrm>
              <a:off x="2444840" y="1657511"/>
              <a:ext cx="613492" cy="2062190"/>
              <a:chOff x="2444840" y="1657511"/>
              <a:chExt cx="613492" cy="2062190"/>
            </a:xfrm>
            <a:grpFill/>
          </p:grpSpPr>
          <p:sp>
            <p:nvSpPr>
              <p:cNvPr id="8" name="Oval 5"/>
              <p:cNvSpPr>
                <a:spLocks noChangeArrowheads="1"/>
              </p:cNvSpPr>
              <p:nvPr/>
            </p:nvSpPr>
            <p:spPr bwMode="auto">
              <a:xfrm rot="20580000" flipH="1">
                <a:off x="2472959" y="1661800"/>
                <a:ext cx="252000" cy="8280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9" name="Oval 5"/>
              <p:cNvSpPr>
                <a:spLocks noChangeArrowheads="1"/>
              </p:cNvSpPr>
              <p:nvPr/>
            </p:nvSpPr>
            <p:spPr bwMode="auto">
              <a:xfrm rot="23100000" flipH="1">
                <a:off x="2806332" y="1657511"/>
                <a:ext cx="252000" cy="828000"/>
              </a:xfrm>
              <a:prstGeom prst="ellipse">
                <a:avLst/>
              </a:prstGeom>
              <a:grpFill/>
              <a:ln w="9525">
                <a:noFill/>
                <a:round/>
                <a:headEnd/>
                <a:tailEnd/>
              </a:ln>
            </p:spPr>
            <p:txBody>
              <a:bodyPr wrap="none" anchor="ctr"/>
              <a:lstStyle/>
              <a:p>
                <a:pPr algn="ctr" eaLnBrk="1" hangingPunct="1"/>
                <a:endParaRPr lang="es-ES" sz="1800" dirty="0">
                  <a:solidFill>
                    <a:srgbClr val="000000"/>
                  </a:solidFill>
                  <a:latin typeface="Arial" charset="0"/>
                  <a:cs typeface="Arial" charset="0"/>
                </a:endParaRPr>
              </a:p>
            </p:txBody>
          </p:sp>
          <p:sp>
            <p:nvSpPr>
              <p:cNvPr id="10" name="Oval 5"/>
              <p:cNvSpPr>
                <a:spLocks noChangeArrowheads="1"/>
              </p:cNvSpPr>
              <p:nvPr/>
            </p:nvSpPr>
            <p:spPr bwMode="auto">
              <a:xfrm rot="22080000">
                <a:off x="2444840" y="2443001"/>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grpSp>
        <p:nvGrpSpPr>
          <p:cNvPr id="34" name="33 Grupo"/>
          <p:cNvGrpSpPr/>
          <p:nvPr/>
        </p:nvGrpSpPr>
        <p:grpSpPr>
          <a:xfrm>
            <a:off x="1444709" y="1657512"/>
            <a:ext cx="650942" cy="2064142"/>
            <a:chOff x="1444709" y="1657512"/>
            <a:chExt cx="650942" cy="2064142"/>
          </a:xfrm>
          <a:solidFill>
            <a:srgbClr val="FFC000"/>
          </a:solidFill>
        </p:grpSpPr>
        <p:sp>
          <p:nvSpPr>
            <p:cNvPr id="11" name="Oval 5"/>
            <p:cNvSpPr>
              <a:spLocks noChangeArrowheads="1"/>
            </p:cNvSpPr>
            <p:nvPr/>
          </p:nvSpPr>
          <p:spPr bwMode="auto">
            <a:xfrm rot="20700000">
              <a:off x="1803277" y="2444954"/>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33" name="32 Grupo"/>
            <p:cNvGrpSpPr/>
            <p:nvPr/>
          </p:nvGrpSpPr>
          <p:grpSpPr>
            <a:xfrm>
              <a:off x="1444709" y="1657512"/>
              <a:ext cx="613492" cy="2062190"/>
              <a:chOff x="1444709" y="1657512"/>
              <a:chExt cx="613492" cy="2062190"/>
            </a:xfrm>
            <a:grpFill/>
          </p:grpSpPr>
          <p:sp>
            <p:nvSpPr>
              <p:cNvPr id="12" name="Oval 5"/>
              <p:cNvSpPr>
                <a:spLocks noChangeArrowheads="1"/>
              </p:cNvSpPr>
              <p:nvPr/>
            </p:nvSpPr>
            <p:spPr bwMode="auto">
              <a:xfrm rot="22080000">
                <a:off x="1444709" y="2443002"/>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3" name="Oval 5"/>
              <p:cNvSpPr>
                <a:spLocks noChangeArrowheads="1"/>
              </p:cNvSpPr>
              <p:nvPr/>
            </p:nvSpPr>
            <p:spPr bwMode="auto">
              <a:xfrm rot="20580000" flipH="1">
                <a:off x="1472827" y="1661799"/>
                <a:ext cx="252000" cy="8280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4" name="Oval 5"/>
              <p:cNvSpPr>
                <a:spLocks noChangeArrowheads="1"/>
              </p:cNvSpPr>
              <p:nvPr/>
            </p:nvSpPr>
            <p:spPr bwMode="auto">
              <a:xfrm rot="23100000" flipH="1">
                <a:off x="1806201" y="1657512"/>
                <a:ext cx="252000" cy="8280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grpSp>
        <p:nvGrpSpPr>
          <p:cNvPr id="21" name="20 Grupo"/>
          <p:cNvGrpSpPr/>
          <p:nvPr/>
        </p:nvGrpSpPr>
        <p:grpSpPr>
          <a:xfrm>
            <a:off x="5357818" y="1357298"/>
            <a:ext cx="1053186" cy="3000396"/>
            <a:chOff x="2444840" y="1657511"/>
            <a:chExt cx="632608" cy="2062190"/>
          </a:xfrm>
          <a:solidFill>
            <a:srgbClr val="C00000"/>
          </a:solidFill>
        </p:grpSpPr>
        <p:sp>
          <p:nvSpPr>
            <p:cNvPr id="22" name="Oval 5"/>
            <p:cNvSpPr>
              <a:spLocks noChangeArrowheads="1"/>
            </p:cNvSpPr>
            <p:nvPr/>
          </p:nvSpPr>
          <p:spPr bwMode="auto">
            <a:xfrm rot="20700000">
              <a:off x="2785074" y="2349624"/>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23" name="14 Grupo"/>
            <p:cNvGrpSpPr/>
            <p:nvPr/>
          </p:nvGrpSpPr>
          <p:grpSpPr>
            <a:xfrm>
              <a:off x="2444840" y="1657511"/>
              <a:ext cx="613492" cy="2062190"/>
              <a:chOff x="2444840" y="1657511"/>
              <a:chExt cx="613492" cy="2062190"/>
            </a:xfrm>
            <a:grpFill/>
          </p:grpSpPr>
          <p:sp>
            <p:nvSpPr>
              <p:cNvPr id="24" name="Oval 5"/>
              <p:cNvSpPr>
                <a:spLocks noChangeArrowheads="1"/>
              </p:cNvSpPr>
              <p:nvPr/>
            </p:nvSpPr>
            <p:spPr bwMode="auto">
              <a:xfrm rot="20580000" flipH="1">
                <a:off x="2472959" y="1661800"/>
                <a:ext cx="252000" cy="8280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25" name="Oval 5"/>
              <p:cNvSpPr>
                <a:spLocks noChangeArrowheads="1"/>
              </p:cNvSpPr>
              <p:nvPr/>
            </p:nvSpPr>
            <p:spPr bwMode="auto">
              <a:xfrm rot="23100000" flipH="1">
                <a:off x="2806332" y="1657511"/>
                <a:ext cx="252000" cy="828000"/>
              </a:xfrm>
              <a:prstGeom prst="ellipse">
                <a:avLst/>
              </a:prstGeom>
              <a:grpFill/>
              <a:ln w="9525">
                <a:noFill/>
                <a:round/>
                <a:headEnd/>
                <a:tailEnd/>
              </a:ln>
            </p:spPr>
            <p:txBody>
              <a:bodyPr wrap="none" anchor="ctr"/>
              <a:lstStyle/>
              <a:p>
                <a:pPr algn="ctr" eaLnBrk="1" hangingPunct="1"/>
                <a:endParaRPr lang="es-ES" sz="1800" dirty="0">
                  <a:solidFill>
                    <a:srgbClr val="000000"/>
                  </a:solidFill>
                  <a:latin typeface="Arial" charset="0"/>
                  <a:cs typeface="Arial" charset="0"/>
                </a:endParaRPr>
              </a:p>
            </p:txBody>
          </p:sp>
          <p:sp>
            <p:nvSpPr>
              <p:cNvPr id="26" name="Oval 5"/>
              <p:cNvSpPr>
                <a:spLocks noChangeArrowheads="1"/>
              </p:cNvSpPr>
              <p:nvPr/>
            </p:nvSpPr>
            <p:spPr bwMode="auto">
              <a:xfrm rot="22080000">
                <a:off x="2444840" y="2443001"/>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grpSp>
        <p:nvGrpSpPr>
          <p:cNvPr id="27" name="26 Grupo"/>
          <p:cNvGrpSpPr/>
          <p:nvPr/>
        </p:nvGrpSpPr>
        <p:grpSpPr>
          <a:xfrm>
            <a:off x="6786578" y="1285860"/>
            <a:ext cx="1053186" cy="2857520"/>
            <a:chOff x="2444840" y="1657511"/>
            <a:chExt cx="632608" cy="2062190"/>
          </a:xfrm>
          <a:solidFill>
            <a:srgbClr val="002060"/>
          </a:solidFill>
        </p:grpSpPr>
        <p:sp>
          <p:nvSpPr>
            <p:cNvPr id="28" name="Oval 5"/>
            <p:cNvSpPr>
              <a:spLocks noChangeArrowheads="1"/>
            </p:cNvSpPr>
            <p:nvPr/>
          </p:nvSpPr>
          <p:spPr bwMode="auto">
            <a:xfrm rot="20700000">
              <a:off x="2785074" y="2349624"/>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29" name="14 Grupo"/>
            <p:cNvGrpSpPr/>
            <p:nvPr/>
          </p:nvGrpSpPr>
          <p:grpSpPr>
            <a:xfrm>
              <a:off x="2444840" y="1657511"/>
              <a:ext cx="613492" cy="2062190"/>
              <a:chOff x="2444840" y="1657511"/>
              <a:chExt cx="613492" cy="2062190"/>
            </a:xfrm>
            <a:grpFill/>
          </p:grpSpPr>
          <p:sp>
            <p:nvSpPr>
              <p:cNvPr id="30" name="Oval 5"/>
              <p:cNvSpPr>
                <a:spLocks noChangeArrowheads="1"/>
              </p:cNvSpPr>
              <p:nvPr/>
            </p:nvSpPr>
            <p:spPr bwMode="auto">
              <a:xfrm rot="20580000" flipH="1">
                <a:off x="2472959" y="1661800"/>
                <a:ext cx="252000" cy="8280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31" name="Oval 5"/>
              <p:cNvSpPr>
                <a:spLocks noChangeArrowheads="1"/>
              </p:cNvSpPr>
              <p:nvPr/>
            </p:nvSpPr>
            <p:spPr bwMode="auto">
              <a:xfrm rot="23100000" flipH="1">
                <a:off x="2806332" y="1657511"/>
                <a:ext cx="252000" cy="828000"/>
              </a:xfrm>
              <a:prstGeom prst="ellipse">
                <a:avLst/>
              </a:prstGeom>
              <a:grpFill/>
              <a:ln w="9525">
                <a:noFill/>
                <a:round/>
                <a:headEnd/>
                <a:tailEnd/>
              </a:ln>
            </p:spPr>
            <p:txBody>
              <a:bodyPr wrap="none" anchor="ctr"/>
              <a:lstStyle/>
              <a:p>
                <a:pPr algn="ctr" eaLnBrk="1" hangingPunct="1"/>
                <a:endParaRPr lang="es-ES" sz="1800" dirty="0">
                  <a:solidFill>
                    <a:srgbClr val="000000"/>
                  </a:solidFill>
                  <a:latin typeface="Arial" charset="0"/>
                  <a:cs typeface="Arial" charset="0"/>
                </a:endParaRPr>
              </a:p>
            </p:txBody>
          </p:sp>
          <p:sp>
            <p:nvSpPr>
              <p:cNvPr id="32" name="Oval 5"/>
              <p:cNvSpPr>
                <a:spLocks noChangeArrowheads="1"/>
              </p:cNvSpPr>
              <p:nvPr/>
            </p:nvSpPr>
            <p:spPr bwMode="auto">
              <a:xfrm rot="22080000">
                <a:off x="2444840" y="2443001"/>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cxnSp>
        <p:nvCxnSpPr>
          <p:cNvPr id="36" name="35 Conector recto"/>
          <p:cNvCxnSpPr/>
          <p:nvPr/>
        </p:nvCxnSpPr>
        <p:spPr>
          <a:xfrm>
            <a:off x="1071538" y="2214554"/>
            <a:ext cx="571504"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36 CuadroTexto"/>
          <p:cNvSpPr txBox="1"/>
          <p:nvPr/>
        </p:nvSpPr>
        <p:spPr>
          <a:xfrm>
            <a:off x="357158" y="1857364"/>
            <a:ext cx="571504" cy="646331"/>
          </a:xfrm>
          <a:prstGeom prst="rect">
            <a:avLst/>
          </a:prstGeom>
          <a:noFill/>
        </p:spPr>
        <p:txBody>
          <a:bodyPr wrap="square" rtlCol="0">
            <a:spAutoFit/>
          </a:bodyPr>
          <a:lstStyle/>
          <a:p>
            <a:r>
              <a:rPr lang="es-ES" sz="3600" b="1" dirty="0" smtClean="0">
                <a:effectLst>
                  <a:outerShdw blurRad="38100" dist="38100" dir="2700000" algn="tl">
                    <a:srgbClr val="000000">
                      <a:alpha val="43137"/>
                    </a:srgbClr>
                  </a:outerShdw>
                </a:effectLst>
              </a:rPr>
              <a:t>A</a:t>
            </a:r>
            <a:endParaRPr lang="es-ES" sz="3600" b="1" dirty="0">
              <a:effectLst>
                <a:outerShdw blurRad="38100" dist="38100" dir="2700000" algn="tl">
                  <a:srgbClr val="000000">
                    <a:alpha val="43137"/>
                  </a:srgbClr>
                </a:outerShdw>
              </a:effectLst>
            </a:endParaRPr>
          </a:p>
        </p:txBody>
      </p:sp>
      <p:sp>
        <p:nvSpPr>
          <p:cNvPr id="38" name="37 CuadroTexto"/>
          <p:cNvSpPr txBox="1"/>
          <p:nvPr/>
        </p:nvSpPr>
        <p:spPr>
          <a:xfrm>
            <a:off x="3357554" y="1857364"/>
            <a:ext cx="785818" cy="707886"/>
          </a:xfrm>
          <a:prstGeom prst="rect">
            <a:avLst/>
          </a:prstGeom>
          <a:noFill/>
        </p:spPr>
        <p:txBody>
          <a:bodyPr wrap="square" rtlCol="0">
            <a:spAutoFit/>
          </a:bodyPr>
          <a:lstStyle/>
          <a:p>
            <a:pPr algn="ctr"/>
            <a:r>
              <a:rPr lang="es-ES" sz="4000" b="1" dirty="0">
                <a:effectLst>
                  <a:outerShdw blurRad="38100" dist="38100" dir="2700000" algn="tl">
                    <a:srgbClr val="000000">
                      <a:alpha val="43137"/>
                    </a:srgbClr>
                  </a:outerShdw>
                </a:effectLst>
              </a:rPr>
              <a:t>a</a:t>
            </a:r>
          </a:p>
        </p:txBody>
      </p:sp>
      <p:cxnSp>
        <p:nvCxnSpPr>
          <p:cNvPr id="39" name="38 Conector recto"/>
          <p:cNvCxnSpPr/>
          <p:nvPr/>
        </p:nvCxnSpPr>
        <p:spPr>
          <a:xfrm>
            <a:off x="2857488" y="2285992"/>
            <a:ext cx="571504"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41 Conector recto"/>
          <p:cNvCxnSpPr/>
          <p:nvPr/>
        </p:nvCxnSpPr>
        <p:spPr>
          <a:xfrm>
            <a:off x="5072066" y="2071678"/>
            <a:ext cx="571504"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42 CuadroTexto"/>
          <p:cNvSpPr txBox="1"/>
          <p:nvPr/>
        </p:nvSpPr>
        <p:spPr>
          <a:xfrm>
            <a:off x="4429124" y="1785926"/>
            <a:ext cx="571504" cy="646331"/>
          </a:xfrm>
          <a:prstGeom prst="rect">
            <a:avLst/>
          </a:prstGeom>
          <a:noFill/>
        </p:spPr>
        <p:txBody>
          <a:bodyPr wrap="square" rtlCol="0">
            <a:spAutoFit/>
          </a:bodyPr>
          <a:lstStyle/>
          <a:p>
            <a:pPr algn="ctr"/>
            <a:r>
              <a:rPr lang="es-ES" sz="3600" b="1" dirty="0">
                <a:effectLst>
                  <a:outerShdw blurRad="38100" dist="38100" dir="2700000" algn="tl">
                    <a:srgbClr val="000000">
                      <a:alpha val="43137"/>
                    </a:srgbClr>
                  </a:outerShdw>
                </a:effectLst>
              </a:rPr>
              <a:t>B</a:t>
            </a:r>
          </a:p>
        </p:txBody>
      </p:sp>
      <p:sp>
        <p:nvSpPr>
          <p:cNvPr id="44" name="43 CuadroTexto"/>
          <p:cNvSpPr txBox="1"/>
          <p:nvPr/>
        </p:nvSpPr>
        <p:spPr>
          <a:xfrm>
            <a:off x="8143900" y="1857364"/>
            <a:ext cx="571504" cy="646331"/>
          </a:xfrm>
          <a:prstGeom prst="rect">
            <a:avLst/>
          </a:prstGeom>
          <a:noFill/>
        </p:spPr>
        <p:txBody>
          <a:bodyPr wrap="square" rtlCol="0">
            <a:spAutoFit/>
          </a:bodyPr>
          <a:lstStyle/>
          <a:p>
            <a:pPr algn="ctr"/>
            <a:r>
              <a:rPr lang="es-ES" sz="3600" b="1" dirty="0" smtClean="0">
                <a:effectLst>
                  <a:outerShdw blurRad="38100" dist="38100" dir="2700000" algn="tl">
                    <a:srgbClr val="000000">
                      <a:alpha val="43137"/>
                    </a:srgbClr>
                  </a:outerShdw>
                </a:effectLst>
              </a:rPr>
              <a:t>b</a:t>
            </a:r>
            <a:endParaRPr lang="es-ES" sz="3600" b="1" dirty="0">
              <a:effectLst>
                <a:outerShdw blurRad="38100" dist="38100" dir="2700000" algn="tl">
                  <a:srgbClr val="000000">
                    <a:alpha val="43137"/>
                  </a:srgbClr>
                </a:outerShdw>
              </a:effectLst>
            </a:endParaRPr>
          </a:p>
        </p:txBody>
      </p:sp>
      <p:cxnSp>
        <p:nvCxnSpPr>
          <p:cNvPr id="45" name="44 Conector recto"/>
          <p:cNvCxnSpPr/>
          <p:nvPr/>
        </p:nvCxnSpPr>
        <p:spPr>
          <a:xfrm>
            <a:off x="7715272" y="1928802"/>
            <a:ext cx="571504"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45 CuadroTexto"/>
          <p:cNvSpPr txBox="1"/>
          <p:nvPr/>
        </p:nvSpPr>
        <p:spPr>
          <a:xfrm>
            <a:off x="714348" y="4357694"/>
            <a:ext cx="2928958" cy="830997"/>
          </a:xfrm>
          <a:prstGeom prst="rect">
            <a:avLst/>
          </a:prstGeom>
          <a:noFill/>
        </p:spPr>
        <p:txBody>
          <a:bodyPr wrap="square" rtlCol="0">
            <a:spAutoFit/>
          </a:bodyPr>
          <a:lstStyle/>
          <a:p>
            <a:r>
              <a:rPr lang="es-ES" sz="2400" b="1" dirty="0" smtClean="0">
                <a:effectLst>
                  <a:outerShdw blurRad="38100" dist="38100" dir="2700000" algn="tl">
                    <a:srgbClr val="000000">
                      <a:alpha val="43137"/>
                    </a:srgbClr>
                  </a:outerShdw>
                </a:effectLst>
              </a:rPr>
              <a:t>A: color amarillo</a:t>
            </a:r>
          </a:p>
          <a:p>
            <a:r>
              <a:rPr lang="es-ES" sz="2400" b="1" dirty="0" smtClean="0">
                <a:effectLst>
                  <a:outerShdw blurRad="38100" dist="38100" dir="2700000" algn="tl">
                    <a:srgbClr val="000000">
                      <a:alpha val="43137"/>
                    </a:srgbClr>
                  </a:outerShdw>
                </a:effectLst>
              </a:rPr>
              <a:t>a: color verde</a:t>
            </a:r>
            <a:endParaRPr lang="es-ES" sz="2400" b="1" dirty="0">
              <a:effectLst>
                <a:outerShdw blurRad="38100" dist="38100" dir="2700000" algn="tl">
                  <a:srgbClr val="000000">
                    <a:alpha val="43137"/>
                  </a:srgbClr>
                </a:outerShdw>
              </a:effectLst>
            </a:endParaRPr>
          </a:p>
        </p:txBody>
      </p:sp>
      <p:sp>
        <p:nvSpPr>
          <p:cNvPr id="47" name="46 CuadroTexto"/>
          <p:cNvSpPr txBox="1"/>
          <p:nvPr/>
        </p:nvSpPr>
        <p:spPr>
          <a:xfrm>
            <a:off x="5572132" y="4357694"/>
            <a:ext cx="2928958" cy="830997"/>
          </a:xfrm>
          <a:prstGeom prst="rect">
            <a:avLst/>
          </a:prstGeom>
          <a:noFill/>
        </p:spPr>
        <p:txBody>
          <a:bodyPr wrap="square" rtlCol="0">
            <a:spAutoFit/>
          </a:bodyPr>
          <a:lstStyle/>
          <a:p>
            <a:r>
              <a:rPr lang="es-ES" sz="2400" b="1" dirty="0">
                <a:effectLst>
                  <a:outerShdw blurRad="38100" dist="38100" dir="2700000" algn="tl">
                    <a:srgbClr val="000000">
                      <a:alpha val="43137"/>
                    </a:srgbClr>
                  </a:outerShdw>
                </a:effectLst>
              </a:rPr>
              <a:t>B</a:t>
            </a:r>
            <a:r>
              <a:rPr lang="es-ES" sz="2400" b="1" dirty="0" smtClean="0">
                <a:effectLst>
                  <a:outerShdw blurRad="38100" dist="38100" dir="2700000" algn="tl">
                    <a:srgbClr val="000000">
                      <a:alpha val="43137"/>
                    </a:srgbClr>
                  </a:outerShdw>
                </a:effectLst>
              </a:rPr>
              <a:t>: superficie lisa</a:t>
            </a:r>
          </a:p>
          <a:p>
            <a:r>
              <a:rPr lang="es-ES" sz="2400" b="1" dirty="0" smtClean="0">
                <a:effectLst>
                  <a:outerShdw blurRad="38100" dist="38100" dir="2700000" algn="tl">
                    <a:srgbClr val="000000">
                      <a:alpha val="43137"/>
                    </a:srgbClr>
                  </a:outerShdw>
                </a:effectLst>
              </a:rPr>
              <a:t>b superficie rugosa</a:t>
            </a:r>
            <a:endParaRPr lang="es-ES" sz="2400" b="1" dirty="0">
              <a:effectLst>
                <a:outerShdw blurRad="38100" dist="38100" dir="2700000" algn="tl">
                  <a:srgbClr val="000000">
                    <a:alpha val="43137"/>
                  </a:srgbClr>
                </a:outerShdw>
              </a:effectLst>
            </a:endParaRPr>
          </a:p>
        </p:txBody>
      </p:sp>
      <p:sp>
        <p:nvSpPr>
          <p:cNvPr id="40" name="39 CuadroTexto"/>
          <p:cNvSpPr txBox="1"/>
          <p:nvPr/>
        </p:nvSpPr>
        <p:spPr>
          <a:xfrm>
            <a:off x="642910" y="428604"/>
            <a:ext cx="1714512" cy="769441"/>
          </a:xfrm>
          <a:prstGeom prst="rect">
            <a:avLst/>
          </a:prstGeom>
          <a:noFill/>
        </p:spPr>
        <p:txBody>
          <a:bodyPr wrap="square" rtlCol="0">
            <a:spAutoFit/>
          </a:bodyPr>
          <a:lstStyle/>
          <a:p>
            <a:pPr algn="ctr"/>
            <a:r>
              <a:rPr lang="es-ES" sz="4400" b="1" dirty="0" err="1" smtClean="0">
                <a:effectLst>
                  <a:outerShdw blurRad="38100" dist="38100" dir="2700000" algn="tl">
                    <a:srgbClr val="000000">
                      <a:alpha val="43137"/>
                    </a:srgbClr>
                  </a:outerShdw>
                </a:effectLst>
              </a:rPr>
              <a:t>AaBb</a:t>
            </a:r>
            <a:endParaRPr lang="es-ES" sz="4400" b="1" dirty="0">
              <a:effectLst>
                <a:outerShdw blurRad="38100" dist="38100" dir="2700000" algn="tl">
                  <a:srgbClr val="000000">
                    <a:alpha val="43137"/>
                  </a:srgbClr>
                </a:outerShdw>
              </a:effectLst>
            </a:endParaRPr>
          </a:p>
        </p:txBody>
      </p:sp>
      <p:sp>
        <p:nvSpPr>
          <p:cNvPr id="41" name="40 Elipse"/>
          <p:cNvSpPr/>
          <p:nvPr/>
        </p:nvSpPr>
        <p:spPr>
          <a:xfrm>
            <a:off x="2285984" y="428604"/>
            <a:ext cx="1000132" cy="928694"/>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44 CuadroTexto"/>
          <p:cNvSpPr txBox="1"/>
          <p:nvPr/>
        </p:nvSpPr>
        <p:spPr>
          <a:xfrm>
            <a:off x="0" y="0"/>
            <a:ext cx="3071802" cy="707886"/>
          </a:xfrm>
          <a:prstGeom prst="rect">
            <a:avLst/>
          </a:prstGeom>
          <a:noFill/>
        </p:spPr>
        <p:txBody>
          <a:bodyPr wrap="square" rtlCol="0">
            <a:spAutoFit/>
          </a:bodyPr>
          <a:lstStyle/>
          <a:p>
            <a:pPr algn="ctr"/>
            <a:r>
              <a:rPr lang="es-ES" sz="4000" b="1" dirty="0" smtClean="0">
                <a:solidFill>
                  <a:srgbClr val="C00000"/>
                </a:solidFill>
                <a:effectLst>
                  <a:outerShdw blurRad="38100" dist="38100" dir="2700000" algn="tl">
                    <a:srgbClr val="000000">
                      <a:alpha val="43137"/>
                    </a:srgbClr>
                  </a:outerShdw>
                </a:effectLst>
              </a:rPr>
              <a:t>Meiosis I</a:t>
            </a:r>
            <a:endParaRPr lang="es-ES" sz="4000" b="1" dirty="0">
              <a:solidFill>
                <a:srgbClr val="C00000"/>
              </a:solidFill>
              <a:effectLst>
                <a:outerShdw blurRad="38100" dist="38100" dir="2700000" algn="tl">
                  <a:srgbClr val="000000">
                    <a:alpha val="43137"/>
                  </a:srgbClr>
                </a:outerShdw>
              </a:effectLst>
            </a:endParaRPr>
          </a:p>
        </p:txBody>
      </p:sp>
      <p:sp>
        <p:nvSpPr>
          <p:cNvPr id="76" name="75 Elipse"/>
          <p:cNvSpPr/>
          <p:nvPr/>
        </p:nvSpPr>
        <p:spPr>
          <a:xfrm>
            <a:off x="357158" y="785794"/>
            <a:ext cx="1785950" cy="300039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96" name="95 Grupo"/>
          <p:cNvGrpSpPr/>
          <p:nvPr/>
        </p:nvGrpSpPr>
        <p:grpSpPr>
          <a:xfrm>
            <a:off x="1000100" y="1142984"/>
            <a:ext cx="624558" cy="2214578"/>
            <a:chOff x="6786578" y="785794"/>
            <a:chExt cx="624558" cy="2214578"/>
          </a:xfrm>
        </p:grpSpPr>
        <p:grpSp>
          <p:nvGrpSpPr>
            <p:cNvPr id="52" name="51 Grupo"/>
            <p:cNvGrpSpPr/>
            <p:nvPr/>
          </p:nvGrpSpPr>
          <p:grpSpPr>
            <a:xfrm>
              <a:off x="6786578" y="785794"/>
              <a:ext cx="222314" cy="785818"/>
              <a:chOff x="1444709" y="1657512"/>
              <a:chExt cx="650942" cy="2064142"/>
            </a:xfrm>
            <a:solidFill>
              <a:srgbClr val="FFC000"/>
            </a:solidFill>
          </p:grpSpPr>
          <p:sp>
            <p:nvSpPr>
              <p:cNvPr id="53" name="Oval 5"/>
              <p:cNvSpPr>
                <a:spLocks noChangeArrowheads="1"/>
              </p:cNvSpPr>
              <p:nvPr/>
            </p:nvSpPr>
            <p:spPr bwMode="auto">
              <a:xfrm rot="20700000">
                <a:off x="1803277" y="2444954"/>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54" name="32 Grupo"/>
              <p:cNvGrpSpPr/>
              <p:nvPr/>
            </p:nvGrpSpPr>
            <p:grpSpPr>
              <a:xfrm>
                <a:off x="1444709" y="1657512"/>
                <a:ext cx="613492" cy="2062190"/>
                <a:chOff x="1444709" y="1657512"/>
                <a:chExt cx="613492" cy="2062190"/>
              </a:xfrm>
              <a:grpFill/>
            </p:grpSpPr>
            <p:sp>
              <p:nvSpPr>
                <p:cNvPr id="55" name="Oval 5"/>
                <p:cNvSpPr>
                  <a:spLocks noChangeArrowheads="1"/>
                </p:cNvSpPr>
                <p:nvPr/>
              </p:nvSpPr>
              <p:spPr bwMode="auto">
                <a:xfrm rot="22080000">
                  <a:off x="1444709" y="2443002"/>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56" name="Oval 5"/>
                <p:cNvSpPr>
                  <a:spLocks noChangeArrowheads="1"/>
                </p:cNvSpPr>
                <p:nvPr/>
              </p:nvSpPr>
              <p:spPr bwMode="auto">
                <a:xfrm rot="20580000" flipH="1">
                  <a:off x="1472827" y="1661799"/>
                  <a:ext cx="252000" cy="8280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57" name="Oval 5"/>
                <p:cNvSpPr>
                  <a:spLocks noChangeArrowheads="1"/>
                </p:cNvSpPr>
                <p:nvPr/>
              </p:nvSpPr>
              <p:spPr bwMode="auto">
                <a:xfrm rot="23100000" flipH="1">
                  <a:off x="1806201" y="1657512"/>
                  <a:ext cx="252000" cy="8280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grpSp>
          <p:nvGrpSpPr>
            <p:cNvPr id="95" name="94 Grupo"/>
            <p:cNvGrpSpPr/>
            <p:nvPr/>
          </p:nvGrpSpPr>
          <p:grpSpPr>
            <a:xfrm>
              <a:off x="6786578" y="785794"/>
              <a:ext cx="579504" cy="2214578"/>
              <a:chOff x="6786578" y="785794"/>
              <a:chExt cx="579504" cy="2214578"/>
            </a:xfrm>
          </p:grpSpPr>
          <p:grpSp>
            <p:nvGrpSpPr>
              <p:cNvPr id="64" name="63 Grupo"/>
              <p:cNvGrpSpPr/>
              <p:nvPr/>
            </p:nvGrpSpPr>
            <p:grpSpPr>
              <a:xfrm>
                <a:off x="6786578" y="1785926"/>
                <a:ext cx="267368" cy="1214446"/>
                <a:chOff x="2444840" y="1657511"/>
                <a:chExt cx="632608" cy="2062190"/>
              </a:xfrm>
              <a:solidFill>
                <a:srgbClr val="C00000"/>
              </a:solidFill>
            </p:grpSpPr>
            <p:sp>
              <p:nvSpPr>
                <p:cNvPr id="65" name="Oval 5"/>
                <p:cNvSpPr>
                  <a:spLocks noChangeArrowheads="1"/>
                </p:cNvSpPr>
                <p:nvPr/>
              </p:nvSpPr>
              <p:spPr bwMode="auto">
                <a:xfrm rot="20700000">
                  <a:off x="2785074" y="2349624"/>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66" name="14 Grupo"/>
                <p:cNvGrpSpPr/>
                <p:nvPr/>
              </p:nvGrpSpPr>
              <p:grpSpPr>
                <a:xfrm>
                  <a:off x="2444840" y="1657511"/>
                  <a:ext cx="613492" cy="2062190"/>
                  <a:chOff x="2444840" y="1657511"/>
                  <a:chExt cx="613492" cy="2062190"/>
                </a:xfrm>
                <a:grpFill/>
              </p:grpSpPr>
              <p:sp>
                <p:nvSpPr>
                  <p:cNvPr id="67" name="Oval 5"/>
                  <p:cNvSpPr>
                    <a:spLocks noChangeArrowheads="1"/>
                  </p:cNvSpPr>
                  <p:nvPr/>
                </p:nvSpPr>
                <p:spPr bwMode="auto">
                  <a:xfrm rot="20580000" flipH="1">
                    <a:off x="2472959" y="1661800"/>
                    <a:ext cx="252000" cy="8280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68" name="Oval 5"/>
                  <p:cNvSpPr>
                    <a:spLocks noChangeArrowheads="1"/>
                  </p:cNvSpPr>
                  <p:nvPr/>
                </p:nvSpPr>
                <p:spPr bwMode="auto">
                  <a:xfrm rot="23100000" flipH="1">
                    <a:off x="2806332" y="1657511"/>
                    <a:ext cx="252000" cy="828000"/>
                  </a:xfrm>
                  <a:prstGeom prst="ellipse">
                    <a:avLst/>
                  </a:prstGeom>
                  <a:grpFill/>
                  <a:ln w="9525">
                    <a:noFill/>
                    <a:round/>
                    <a:headEnd/>
                    <a:tailEnd/>
                  </a:ln>
                </p:spPr>
                <p:txBody>
                  <a:bodyPr wrap="none" anchor="ctr"/>
                  <a:lstStyle/>
                  <a:p>
                    <a:pPr algn="ctr" eaLnBrk="1" hangingPunct="1"/>
                    <a:endParaRPr lang="es-ES" sz="1800" dirty="0">
                      <a:solidFill>
                        <a:srgbClr val="000000"/>
                      </a:solidFill>
                      <a:latin typeface="Arial" charset="0"/>
                      <a:cs typeface="Arial" charset="0"/>
                    </a:endParaRPr>
                  </a:p>
                </p:txBody>
              </p:sp>
              <p:sp>
                <p:nvSpPr>
                  <p:cNvPr id="69" name="Oval 5"/>
                  <p:cNvSpPr>
                    <a:spLocks noChangeArrowheads="1"/>
                  </p:cNvSpPr>
                  <p:nvPr/>
                </p:nvSpPr>
                <p:spPr bwMode="auto">
                  <a:xfrm rot="22080000">
                    <a:off x="2444840" y="2443001"/>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grpSp>
            <p:nvGrpSpPr>
              <p:cNvPr id="83" name="82 Grupo"/>
              <p:cNvGrpSpPr/>
              <p:nvPr/>
            </p:nvGrpSpPr>
            <p:grpSpPr>
              <a:xfrm>
                <a:off x="7143768" y="785794"/>
                <a:ext cx="222314" cy="785818"/>
                <a:chOff x="1444709" y="1657512"/>
                <a:chExt cx="650942" cy="2064142"/>
              </a:xfrm>
              <a:solidFill>
                <a:schemeClr val="accent3">
                  <a:lumMod val="75000"/>
                </a:schemeClr>
              </a:solidFill>
            </p:grpSpPr>
            <p:sp>
              <p:nvSpPr>
                <p:cNvPr id="84" name="Oval 5"/>
                <p:cNvSpPr>
                  <a:spLocks noChangeArrowheads="1"/>
                </p:cNvSpPr>
                <p:nvPr/>
              </p:nvSpPr>
              <p:spPr bwMode="auto">
                <a:xfrm rot="20700000">
                  <a:off x="1803277" y="2444954"/>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85" name="32 Grupo"/>
                <p:cNvGrpSpPr/>
                <p:nvPr/>
              </p:nvGrpSpPr>
              <p:grpSpPr>
                <a:xfrm>
                  <a:off x="1444709" y="1657512"/>
                  <a:ext cx="613492" cy="2062190"/>
                  <a:chOff x="1444709" y="1657512"/>
                  <a:chExt cx="613492" cy="2062190"/>
                </a:xfrm>
                <a:grpFill/>
              </p:grpSpPr>
              <p:sp>
                <p:nvSpPr>
                  <p:cNvPr id="86" name="Oval 5"/>
                  <p:cNvSpPr>
                    <a:spLocks noChangeArrowheads="1"/>
                  </p:cNvSpPr>
                  <p:nvPr/>
                </p:nvSpPr>
                <p:spPr bwMode="auto">
                  <a:xfrm rot="22080000">
                    <a:off x="1444709" y="2443002"/>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87" name="Oval 5"/>
                  <p:cNvSpPr>
                    <a:spLocks noChangeArrowheads="1"/>
                  </p:cNvSpPr>
                  <p:nvPr/>
                </p:nvSpPr>
                <p:spPr bwMode="auto">
                  <a:xfrm rot="20580000" flipH="1">
                    <a:off x="1472827" y="1661799"/>
                    <a:ext cx="252000" cy="8280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88" name="Oval 5"/>
                  <p:cNvSpPr>
                    <a:spLocks noChangeArrowheads="1"/>
                  </p:cNvSpPr>
                  <p:nvPr/>
                </p:nvSpPr>
                <p:spPr bwMode="auto">
                  <a:xfrm rot="23100000" flipH="1">
                    <a:off x="1806201" y="1657512"/>
                    <a:ext cx="252000" cy="8280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grpSp>
        <p:grpSp>
          <p:nvGrpSpPr>
            <p:cNvPr id="89" name="88 Grupo"/>
            <p:cNvGrpSpPr/>
            <p:nvPr/>
          </p:nvGrpSpPr>
          <p:grpSpPr>
            <a:xfrm>
              <a:off x="7143768" y="1785926"/>
              <a:ext cx="267368" cy="1214446"/>
              <a:chOff x="2444840" y="1657511"/>
              <a:chExt cx="632608" cy="2062190"/>
            </a:xfrm>
            <a:solidFill>
              <a:srgbClr val="002060"/>
            </a:solidFill>
          </p:grpSpPr>
          <p:sp>
            <p:nvSpPr>
              <p:cNvPr id="90" name="Oval 5"/>
              <p:cNvSpPr>
                <a:spLocks noChangeArrowheads="1"/>
              </p:cNvSpPr>
              <p:nvPr/>
            </p:nvSpPr>
            <p:spPr bwMode="auto">
              <a:xfrm rot="20700000">
                <a:off x="2785074" y="2349624"/>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91" name="14 Grupo"/>
              <p:cNvGrpSpPr/>
              <p:nvPr/>
            </p:nvGrpSpPr>
            <p:grpSpPr>
              <a:xfrm>
                <a:off x="2444840" y="1657511"/>
                <a:ext cx="613492" cy="2062190"/>
                <a:chOff x="2444840" y="1657511"/>
                <a:chExt cx="613492" cy="2062190"/>
              </a:xfrm>
              <a:grpFill/>
            </p:grpSpPr>
            <p:sp>
              <p:nvSpPr>
                <p:cNvPr id="92" name="Oval 5"/>
                <p:cNvSpPr>
                  <a:spLocks noChangeArrowheads="1"/>
                </p:cNvSpPr>
                <p:nvPr/>
              </p:nvSpPr>
              <p:spPr bwMode="auto">
                <a:xfrm rot="20580000" flipH="1">
                  <a:off x="2472959" y="1661800"/>
                  <a:ext cx="252000" cy="8280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93" name="Oval 5"/>
                <p:cNvSpPr>
                  <a:spLocks noChangeArrowheads="1"/>
                </p:cNvSpPr>
                <p:nvPr/>
              </p:nvSpPr>
              <p:spPr bwMode="auto">
                <a:xfrm rot="23100000" flipH="1">
                  <a:off x="2806332" y="1657511"/>
                  <a:ext cx="252000" cy="828000"/>
                </a:xfrm>
                <a:prstGeom prst="ellipse">
                  <a:avLst/>
                </a:prstGeom>
                <a:grpFill/>
                <a:ln w="9525">
                  <a:noFill/>
                  <a:round/>
                  <a:headEnd/>
                  <a:tailEnd/>
                </a:ln>
              </p:spPr>
              <p:txBody>
                <a:bodyPr wrap="none" anchor="ctr"/>
                <a:lstStyle/>
                <a:p>
                  <a:pPr algn="ctr" eaLnBrk="1" hangingPunct="1"/>
                  <a:endParaRPr lang="es-ES" sz="1800" dirty="0">
                    <a:solidFill>
                      <a:srgbClr val="000000"/>
                    </a:solidFill>
                    <a:latin typeface="Arial" charset="0"/>
                    <a:cs typeface="Arial" charset="0"/>
                  </a:endParaRPr>
                </a:p>
              </p:txBody>
            </p:sp>
            <p:sp>
              <p:nvSpPr>
                <p:cNvPr id="94" name="Oval 5"/>
                <p:cNvSpPr>
                  <a:spLocks noChangeArrowheads="1"/>
                </p:cNvSpPr>
                <p:nvPr/>
              </p:nvSpPr>
              <p:spPr bwMode="auto">
                <a:xfrm rot="22080000">
                  <a:off x="2444840" y="2443001"/>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grpSp>
      <p:cxnSp>
        <p:nvCxnSpPr>
          <p:cNvPr id="124" name="123 Conector recto"/>
          <p:cNvCxnSpPr/>
          <p:nvPr/>
        </p:nvCxnSpPr>
        <p:spPr>
          <a:xfrm flipV="1">
            <a:off x="6572264" y="3286124"/>
            <a:ext cx="285752" cy="533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7" name="136 Grupo"/>
          <p:cNvGrpSpPr/>
          <p:nvPr/>
        </p:nvGrpSpPr>
        <p:grpSpPr>
          <a:xfrm>
            <a:off x="3857620" y="3786190"/>
            <a:ext cx="2357454" cy="2214578"/>
            <a:chOff x="3857620" y="3500438"/>
            <a:chExt cx="2357454" cy="2214578"/>
          </a:xfrm>
        </p:grpSpPr>
        <p:grpSp>
          <p:nvGrpSpPr>
            <p:cNvPr id="103" name="102 Grupo"/>
            <p:cNvGrpSpPr/>
            <p:nvPr/>
          </p:nvGrpSpPr>
          <p:grpSpPr>
            <a:xfrm>
              <a:off x="4929190" y="3500438"/>
              <a:ext cx="695996" cy="2214578"/>
              <a:chOff x="2444840" y="1657511"/>
              <a:chExt cx="632608" cy="2062190"/>
            </a:xfrm>
            <a:solidFill>
              <a:srgbClr val="C00000"/>
            </a:solidFill>
          </p:grpSpPr>
          <p:sp>
            <p:nvSpPr>
              <p:cNvPr id="104" name="Oval 5"/>
              <p:cNvSpPr>
                <a:spLocks noChangeArrowheads="1"/>
              </p:cNvSpPr>
              <p:nvPr/>
            </p:nvSpPr>
            <p:spPr bwMode="auto">
              <a:xfrm rot="20700000">
                <a:off x="2785074" y="2349624"/>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105" name="14 Grupo"/>
              <p:cNvGrpSpPr/>
              <p:nvPr/>
            </p:nvGrpSpPr>
            <p:grpSpPr>
              <a:xfrm>
                <a:off x="2444840" y="1657511"/>
                <a:ext cx="613492" cy="2062190"/>
                <a:chOff x="2444840" y="1657511"/>
                <a:chExt cx="613492" cy="2062190"/>
              </a:xfrm>
              <a:grpFill/>
            </p:grpSpPr>
            <p:sp>
              <p:nvSpPr>
                <p:cNvPr id="106" name="Oval 5"/>
                <p:cNvSpPr>
                  <a:spLocks noChangeArrowheads="1"/>
                </p:cNvSpPr>
                <p:nvPr/>
              </p:nvSpPr>
              <p:spPr bwMode="auto">
                <a:xfrm rot="20580000" flipH="1">
                  <a:off x="2472959" y="1661800"/>
                  <a:ext cx="252000" cy="8280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07" name="Oval 5"/>
                <p:cNvSpPr>
                  <a:spLocks noChangeArrowheads="1"/>
                </p:cNvSpPr>
                <p:nvPr/>
              </p:nvSpPr>
              <p:spPr bwMode="auto">
                <a:xfrm rot="23100000" flipH="1">
                  <a:off x="2806332" y="1657511"/>
                  <a:ext cx="252000" cy="828000"/>
                </a:xfrm>
                <a:prstGeom prst="ellipse">
                  <a:avLst/>
                </a:prstGeom>
                <a:grpFill/>
                <a:ln w="9525">
                  <a:noFill/>
                  <a:round/>
                  <a:headEnd/>
                  <a:tailEnd/>
                </a:ln>
              </p:spPr>
              <p:txBody>
                <a:bodyPr wrap="none" anchor="ctr"/>
                <a:lstStyle/>
                <a:p>
                  <a:pPr algn="ctr" eaLnBrk="1" hangingPunct="1"/>
                  <a:endParaRPr lang="es-ES" sz="1800" dirty="0">
                    <a:solidFill>
                      <a:srgbClr val="000000"/>
                    </a:solidFill>
                    <a:latin typeface="Arial" charset="0"/>
                    <a:cs typeface="Arial" charset="0"/>
                  </a:endParaRPr>
                </a:p>
              </p:txBody>
            </p:sp>
            <p:sp>
              <p:nvSpPr>
                <p:cNvPr id="108" name="Oval 5"/>
                <p:cNvSpPr>
                  <a:spLocks noChangeArrowheads="1"/>
                </p:cNvSpPr>
                <p:nvPr/>
              </p:nvSpPr>
              <p:spPr bwMode="auto">
                <a:xfrm rot="22080000">
                  <a:off x="2444840" y="2443001"/>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grpSp>
          <p:nvGrpSpPr>
            <p:cNvPr id="109" name="108 Grupo"/>
            <p:cNvGrpSpPr/>
            <p:nvPr/>
          </p:nvGrpSpPr>
          <p:grpSpPr>
            <a:xfrm>
              <a:off x="4357686" y="3786190"/>
              <a:ext cx="508066" cy="1564076"/>
              <a:chOff x="1444709" y="1657512"/>
              <a:chExt cx="650942" cy="2064142"/>
            </a:xfrm>
            <a:solidFill>
              <a:schemeClr val="accent3">
                <a:lumMod val="75000"/>
              </a:schemeClr>
            </a:solidFill>
          </p:grpSpPr>
          <p:sp>
            <p:nvSpPr>
              <p:cNvPr id="110" name="Oval 5"/>
              <p:cNvSpPr>
                <a:spLocks noChangeArrowheads="1"/>
              </p:cNvSpPr>
              <p:nvPr/>
            </p:nvSpPr>
            <p:spPr bwMode="auto">
              <a:xfrm rot="20700000">
                <a:off x="1803277" y="2444954"/>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111" name="32 Grupo"/>
              <p:cNvGrpSpPr/>
              <p:nvPr/>
            </p:nvGrpSpPr>
            <p:grpSpPr>
              <a:xfrm>
                <a:off x="1444709" y="1657512"/>
                <a:ext cx="613492" cy="2062190"/>
                <a:chOff x="1444709" y="1657512"/>
                <a:chExt cx="613492" cy="2062190"/>
              </a:xfrm>
              <a:grpFill/>
            </p:grpSpPr>
            <p:sp>
              <p:nvSpPr>
                <p:cNvPr id="112" name="Oval 5"/>
                <p:cNvSpPr>
                  <a:spLocks noChangeArrowheads="1"/>
                </p:cNvSpPr>
                <p:nvPr/>
              </p:nvSpPr>
              <p:spPr bwMode="auto">
                <a:xfrm rot="22080000">
                  <a:off x="1444709" y="2443002"/>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13" name="Oval 5"/>
                <p:cNvSpPr>
                  <a:spLocks noChangeArrowheads="1"/>
                </p:cNvSpPr>
                <p:nvPr/>
              </p:nvSpPr>
              <p:spPr bwMode="auto">
                <a:xfrm rot="20580000" flipH="1">
                  <a:off x="1472827" y="1661799"/>
                  <a:ext cx="252000" cy="8280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14" name="Oval 5"/>
                <p:cNvSpPr>
                  <a:spLocks noChangeArrowheads="1"/>
                </p:cNvSpPr>
                <p:nvPr/>
              </p:nvSpPr>
              <p:spPr bwMode="auto">
                <a:xfrm rot="23100000" flipH="1">
                  <a:off x="1806201" y="1657512"/>
                  <a:ext cx="252000" cy="8280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sp>
          <p:nvSpPr>
            <p:cNvPr id="121" name="120 CuadroTexto"/>
            <p:cNvSpPr txBox="1"/>
            <p:nvPr/>
          </p:nvSpPr>
          <p:spPr>
            <a:xfrm>
              <a:off x="3857620" y="4071942"/>
              <a:ext cx="428628" cy="461665"/>
            </a:xfrm>
            <a:prstGeom prst="rect">
              <a:avLst/>
            </a:prstGeom>
            <a:noFill/>
          </p:spPr>
          <p:txBody>
            <a:bodyPr wrap="square" rtlCol="0">
              <a:spAutoFit/>
            </a:bodyPr>
            <a:lstStyle/>
            <a:p>
              <a:r>
                <a:rPr lang="es-ES" sz="2400" b="1" dirty="0" smtClean="0"/>
                <a:t>a</a:t>
              </a:r>
              <a:endParaRPr lang="es-ES" sz="2400" b="1" dirty="0"/>
            </a:p>
          </p:txBody>
        </p:sp>
        <p:cxnSp>
          <p:nvCxnSpPr>
            <p:cNvPr id="122" name="121 Conector recto"/>
            <p:cNvCxnSpPr/>
            <p:nvPr/>
          </p:nvCxnSpPr>
          <p:spPr>
            <a:xfrm flipV="1">
              <a:off x="4286248" y="4214818"/>
              <a:ext cx="285752" cy="533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5" name="124 CuadroTexto"/>
            <p:cNvSpPr txBox="1"/>
            <p:nvPr/>
          </p:nvSpPr>
          <p:spPr>
            <a:xfrm>
              <a:off x="5643570" y="4071942"/>
              <a:ext cx="571504" cy="461665"/>
            </a:xfrm>
            <a:prstGeom prst="rect">
              <a:avLst/>
            </a:prstGeom>
            <a:noFill/>
          </p:spPr>
          <p:txBody>
            <a:bodyPr wrap="square" rtlCol="0">
              <a:spAutoFit/>
            </a:bodyPr>
            <a:lstStyle/>
            <a:p>
              <a:pPr algn="ctr"/>
              <a:r>
                <a:rPr lang="es-ES" sz="2400" b="1" dirty="0">
                  <a:effectLst>
                    <a:outerShdw blurRad="38100" dist="38100" dir="2700000" algn="tl">
                      <a:srgbClr val="000000">
                        <a:alpha val="43137"/>
                      </a:srgbClr>
                    </a:outerShdw>
                  </a:effectLst>
                </a:rPr>
                <a:t>B</a:t>
              </a:r>
            </a:p>
          </p:txBody>
        </p:sp>
        <p:cxnSp>
          <p:nvCxnSpPr>
            <p:cNvPr id="126" name="125 Conector recto"/>
            <p:cNvCxnSpPr/>
            <p:nvPr/>
          </p:nvCxnSpPr>
          <p:spPr>
            <a:xfrm flipV="1">
              <a:off x="5429256" y="4071942"/>
              <a:ext cx="285752" cy="533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28" name="127 Conector recto"/>
          <p:cNvCxnSpPr/>
          <p:nvPr/>
        </p:nvCxnSpPr>
        <p:spPr>
          <a:xfrm flipV="1">
            <a:off x="7786710" y="3143248"/>
            <a:ext cx="285752" cy="533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3" name="132 Grupo"/>
          <p:cNvGrpSpPr/>
          <p:nvPr/>
        </p:nvGrpSpPr>
        <p:grpSpPr>
          <a:xfrm>
            <a:off x="3571868" y="285728"/>
            <a:ext cx="2286016" cy="2714620"/>
            <a:chOff x="3571868" y="285728"/>
            <a:chExt cx="2286016" cy="2714620"/>
          </a:xfrm>
        </p:grpSpPr>
        <p:grpSp>
          <p:nvGrpSpPr>
            <p:cNvPr id="23" name="22 Grupo"/>
            <p:cNvGrpSpPr/>
            <p:nvPr/>
          </p:nvGrpSpPr>
          <p:grpSpPr>
            <a:xfrm>
              <a:off x="4000496" y="785794"/>
              <a:ext cx="508066" cy="1564076"/>
              <a:chOff x="1444709" y="1657512"/>
              <a:chExt cx="650942" cy="2064142"/>
            </a:xfrm>
            <a:solidFill>
              <a:srgbClr val="FFC000"/>
            </a:solidFill>
          </p:grpSpPr>
          <p:sp>
            <p:nvSpPr>
              <p:cNvPr id="24" name="Oval 5"/>
              <p:cNvSpPr>
                <a:spLocks noChangeArrowheads="1"/>
              </p:cNvSpPr>
              <p:nvPr/>
            </p:nvSpPr>
            <p:spPr bwMode="auto">
              <a:xfrm rot="20700000">
                <a:off x="1803277" y="2444954"/>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25" name="32 Grupo"/>
              <p:cNvGrpSpPr/>
              <p:nvPr/>
            </p:nvGrpSpPr>
            <p:grpSpPr>
              <a:xfrm>
                <a:off x="1444709" y="1657512"/>
                <a:ext cx="613492" cy="2062190"/>
                <a:chOff x="1444709" y="1657512"/>
                <a:chExt cx="613492" cy="2062190"/>
              </a:xfrm>
              <a:grpFill/>
            </p:grpSpPr>
            <p:sp>
              <p:nvSpPr>
                <p:cNvPr id="26" name="Oval 5"/>
                <p:cNvSpPr>
                  <a:spLocks noChangeArrowheads="1"/>
                </p:cNvSpPr>
                <p:nvPr/>
              </p:nvSpPr>
              <p:spPr bwMode="auto">
                <a:xfrm rot="22080000">
                  <a:off x="1444709" y="2443002"/>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27" name="Oval 5"/>
                <p:cNvSpPr>
                  <a:spLocks noChangeArrowheads="1"/>
                </p:cNvSpPr>
                <p:nvPr/>
              </p:nvSpPr>
              <p:spPr bwMode="auto">
                <a:xfrm rot="20580000" flipH="1">
                  <a:off x="1472827" y="1661799"/>
                  <a:ext cx="252000" cy="8280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28" name="Oval 5"/>
                <p:cNvSpPr>
                  <a:spLocks noChangeArrowheads="1"/>
                </p:cNvSpPr>
                <p:nvPr/>
              </p:nvSpPr>
              <p:spPr bwMode="auto">
                <a:xfrm rot="23100000" flipH="1">
                  <a:off x="1806201" y="1657512"/>
                  <a:ext cx="252000" cy="8280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grpSp>
          <p:nvGrpSpPr>
            <p:cNvPr id="35" name="34 Grupo"/>
            <p:cNvGrpSpPr/>
            <p:nvPr/>
          </p:nvGrpSpPr>
          <p:grpSpPr>
            <a:xfrm>
              <a:off x="4572000" y="571480"/>
              <a:ext cx="695996" cy="2214578"/>
              <a:chOff x="2444840" y="1657511"/>
              <a:chExt cx="632608" cy="2062190"/>
            </a:xfrm>
            <a:solidFill>
              <a:srgbClr val="002060"/>
            </a:solidFill>
          </p:grpSpPr>
          <p:sp>
            <p:nvSpPr>
              <p:cNvPr id="36" name="Oval 5"/>
              <p:cNvSpPr>
                <a:spLocks noChangeArrowheads="1"/>
              </p:cNvSpPr>
              <p:nvPr/>
            </p:nvSpPr>
            <p:spPr bwMode="auto">
              <a:xfrm rot="20700000">
                <a:off x="2785074" y="2349624"/>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37" name="14 Grupo"/>
              <p:cNvGrpSpPr/>
              <p:nvPr/>
            </p:nvGrpSpPr>
            <p:grpSpPr>
              <a:xfrm>
                <a:off x="2444840" y="1657511"/>
                <a:ext cx="613492" cy="2062190"/>
                <a:chOff x="2444840" y="1657511"/>
                <a:chExt cx="613492" cy="2062190"/>
              </a:xfrm>
              <a:grpFill/>
            </p:grpSpPr>
            <p:sp>
              <p:nvSpPr>
                <p:cNvPr id="38" name="Oval 5"/>
                <p:cNvSpPr>
                  <a:spLocks noChangeArrowheads="1"/>
                </p:cNvSpPr>
                <p:nvPr/>
              </p:nvSpPr>
              <p:spPr bwMode="auto">
                <a:xfrm rot="20580000" flipH="1">
                  <a:off x="2472959" y="1661800"/>
                  <a:ext cx="252000" cy="8280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39" name="Oval 5"/>
                <p:cNvSpPr>
                  <a:spLocks noChangeArrowheads="1"/>
                </p:cNvSpPr>
                <p:nvPr/>
              </p:nvSpPr>
              <p:spPr bwMode="auto">
                <a:xfrm rot="23100000" flipH="1">
                  <a:off x="2806332" y="1657511"/>
                  <a:ext cx="252000" cy="828000"/>
                </a:xfrm>
                <a:prstGeom prst="ellipse">
                  <a:avLst/>
                </a:prstGeom>
                <a:grpFill/>
                <a:ln w="9525">
                  <a:noFill/>
                  <a:round/>
                  <a:headEnd/>
                  <a:tailEnd/>
                </a:ln>
              </p:spPr>
              <p:txBody>
                <a:bodyPr wrap="none" anchor="ctr"/>
                <a:lstStyle/>
                <a:p>
                  <a:pPr algn="ctr" eaLnBrk="1" hangingPunct="1"/>
                  <a:endParaRPr lang="es-ES" sz="1800" dirty="0">
                    <a:solidFill>
                      <a:srgbClr val="000000"/>
                    </a:solidFill>
                    <a:latin typeface="Arial" charset="0"/>
                    <a:cs typeface="Arial" charset="0"/>
                  </a:endParaRPr>
                </a:p>
              </p:txBody>
            </p:sp>
            <p:sp>
              <p:nvSpPr>
                <p:cNvPr id="40" name="Oval 5"/>
                <p:cNvSpPr>
                  <a:spLocks noChangeArrowheads="1"/>
                </p:cNvSpPr>
                <p:nvPr/>
              </p:nvSpPr>
              <p:spPr bwMode="auto">
                <a:xfrm rot="22080000">
                  <a:off x="2444840" y="2443001"/>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sp>
          <p:nvSpPr>
            <p:cNvPr id="41" name="40 CuadroTexto"/>
            <p:cNvSpPr txBox="1"/>
            <p:nvPr/>
          </p:nvSpPr>
          <p:spPr>
            <a:xfrm>
              <a:off x="3643306" y="1214422"/>
              <a:ext cx="571504" cy="461665"/>
            </a:xfrm>
            <a:prstGeom prst="rect">
              <a:avLst/>
            </a:prstGeom>
            <a:noFill/>
          </p:spPr>
          <p:txBody>
            <a:bodyPr wrap="square" rtlCol="0">
              <a:spAutoFit/>
            </a:bodyPr>
            <a:lstStyle/>
            <a:p>
              <a:r>
                <a:rPr lang="es-ES" sz="2400" b="1" dirty="0" smtClean="0">
                  <a:effectLst>
                    <a:outerShdw blurRad="38100" dist="38100" dir="2700000" algn="tl">
                      <a:srgbClr val="000000">
                        <a:alpha val="43137"/>
                      </a:srgbClr>
                    </a:outerShdw>
                  </a:effectLst>
                </a:rPr>
                <a:t>A</a:t>
              </a:r>
              <a:endParaRPr lang="es-ES" sz="2400" b="1" dirty="0">
                <a:effectLst>
                  <a:outerShdw blurRad="38100" dist="38100" dir="2700000" algn="tl">
                    <a:srgbClr val="000000">
                      <a:alpha val="43137"/>
                    </a:srgbClr>
                  </a:outerShdw>
                </a:effectLst>
              </a:endParaRPr>
            </a:p>
          </p:txBody>
        </p:sp>
        <p:cxnSp>
          <p:nvCxnSpPr>
            <p:cNvPr id="42" name="41 Conector recto"/>
            <p:cNvCxnSpPr/>
            <p:nvPr/>
          </p:nvCxnSpPr>
          <p:spPr>
            <a:xfrm flipV="1">
              <a:off x="3857620" y="1142984"/>
              <a:ext cx="285752" cy="698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42 CuadroTexto"/>
            <p:cNvSpPr txBox="1"/>
            <p:nvPr/>
          </p:nvSpPr>
          <p:spPr>
            <a:xfrm>
              <a:off x="5286380" y="857232"/>
              <a:ext cx="571504" cy="461665"/>
            </a:xfrm>
            <a:prstGeom prst="rect">
              <a:avLst/>
            </a:prstGeom>
            <a:noFill/>
          </p:spPr>
          <p:txBody>
            <a:bodyPr wrap="square" rtlCol="0">
              <a:spAutoFit/>
            </a:bodyPr>
            <a:lstStyle/>
            <a:p>
              <a:pPr algn="ctr"/>
              <a:r>
                <a:rPr lang="es-ES" sz="2400" b="1" dirty="0">
                  <a:effectLst>
                    <a:outerShdw blurRad="38100" dist="38100" dir="2700000" algn="tl">
                      <a:srgbClr val="000000">
                        <a:alpha val="43137"/>
                      </a:srgbClr>
                    </a:outerShdw>
                  </a:effectLst>
                </a:rPr>
                <a:t>b</a:t>
              </a:r>
            </a:p>
          </p:txBody>
        </p:sp>
        <p:cxnSp>
          <p:nvCxnSpPr>
            <p:cNvPr id="44" name="43 Conector recto"/>
            <p:cNvCxnSpPr/>
            <p:nvPr/>
          </p:nvCxnSpPr>
          <p:spPr>
            <a:xfrm flipV="1">
              <a:off x="5072066" y="1071546"/>
              <a:ext cx="285752" cy="698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128 Elipse"/>
            <p:cNvSpPr/>
            <p:nvPr/>
          </p:nvSpPr>
          <p:spPr>
            <a:xfrm>
              <a:off x="3571868" y="285728"/>
              <a:ext cx="2286016" cy="271462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136" name="135 Grupo"/>
          <p:cNvGrpSpPr/>
          <p:nvPr/>
        </p:nvGrpSpPr>
        <p:grpSpPr>
          <a:xfrm>
            <a:off x="714348" y="3714752"/>
            <a:ext cx="2571768" cy="2786082"/>
            <a:chOff x="714348" y="3714752"/>
            <a:chExt cx="2571768" cy="2786082"/>
          </a:xfrm>
        </p:grpSpPr>
        <p:cxnSp>
          <p:nvCxnSpPr>
            <p:cNvPr id="16" name="15 Conector recto"/>
            <p:cNvCxnSpPr/>
            <p:nvPr/>
          </p:nvCxnSpPr>
          <p:spPr>
            <a:xfrm flipV="1">
              <a:off x="1357290" y="4714884"/>
              <a:ext cx="285752" cy="698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5" name="134 Grupo"/>
            <p:cNvGrpSpPr/>
            <p:nvPr/>
          </p:nvGrpSpPr>
          <p:grpSpPr>
            <a:xfrm>
              <a:off x="714348" y="3714752"/>
              <a:ext cx="2571768" cy="2786082"/>
              <a:chOff x="714348" y="3714752"/>
              <a:chExt cx="2571768" cy="2786082"/>
            </a:xfrm>
          </p:grpSpPr>
          <p:grpSp>
            <p:nvGrpSpPr>
              <p:cNvPr id="134" name="133 Grupo"/>
              <p:cNvGrpSpPr/>
              <p:nvPr/>
            </p:nvGrpSpPr>
            <p:grpSpPr>
              <a:xfrm>
                <a:off x="1071538" y="3929066"/>
                <a:ext cx="2143140" cy="2214578"/>
                <a:chOff x="1071538" y="3929066"/>
                <a:chExt cx="2143140" cy="2214578"/>
              </a:xfrm>
            </p:grpSpPr>
            <p:grpSp>
              <p:nvGrpSpPr>
                <p:cNvPr id="2" name="1 Grupo"/>
                <p:cNvGrpSpPr/>
                <p:nvPr/>
              </p:nvGrpSpPr>
              <p:grpSpPr>
                <a:xfrm>
                  <a:off x="1500166" y="4286256"/>
                  <a:ext cx="508066" cy="1564076"/>
                  <a:chOff x="1444709" y="1657512"/>
                  <a:chExt cx="650942" cy="2064142"/>
                </a:xfrm>
                <a:solidFill>
                  <a:srgbClr val="FFC000"/>
                </a:solidFill>
              </p:grpSpPr>
              <p:sp>
                <p:nvSpPr>
                  <p:cNvPr id="3" name="Oval 5"/>
                  <p:cNvSpPr>
                    <a:spLocks noChangeArrowheads="1"/>
                  </p:cNvSpPr>
                  <p:nvPr/>
                </p:nvSpPr>
                <p:spPr bwMode="auto">
                  <a:xfrm rot="20700000">
                    <a:off x="1803277" y="2444954"/>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4" name="32 Grupo"/>
                  <p:cNvGrpSpPr/>
                  <p:nvPr/>
                </p:nvGrpSpPr>
                <p:grpSpPr>
                  <a:xfrm>
                    <a:off x="1444709" y="1657512"/>
                    <a:ext cx="613492" cy="2062190"/>
                    <a:chOff x="1444709" y="1657512"/>
                    <a:chExt cx="613492" cy="2062190"/>
                  </a:xfrm>
                  <a:grpFill/>
                </p:grpSpPr>
                <p:sp>
                  <p:nvSpPr>
                    <p:cNvPr id="5" name="Oval 5"/>
                    <p:cNvSpPr>
                      <a:spLocks noChangeArrowheads="1"/>
                    </p:cNvSpPr>
                    <p:nvPr/>
                  </p:nvSpPr>
                  <p:spPr bwMode="auto">
                    <a:xfrm rot="22080000">
                      <a:off x="1444709" y="2443002"/>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6" name="Oval 5"/>
                    <p:cNvSpPr>
                      <a:spLocks noChangeArrowheads="1"/>
                    </p:cNvSpPr>
                    <p:nvPr/>
                  </p:nvSpPr>
                  <p:spPr bwMode="auto">
                    <a:xfrm rot="20580000" flipH="1">
                      <a:off x="1472827" y="1661799"/>
                      <a:ext cx="252000" cy="8280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7" name="Oval 5"/>
                    <p:cNvSpPr>
                      <a:spLocks noChangeArrowheads="1"/>
                    </p:cNvSpPr>
                    <p:nvPr/>
                  </p:nvSpPr>
                  <p:spPr bwMode="auto">
                    <a:xfrm rot="23100000" flipH="1">
                      <a:off x="1806201" y="1657512"/>
                      <a:ext cx="252000" cy="8280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grpSp>
              <p:nvGrpSpPr>
                <p:cNvPr id="8" name="7 Grupo"/>
                <p:cNvGrpSpPr/>
                <p:nvPr/>
              </p:nvGrpSpPr>
              <p:grpSpPr>
                <a:xfrm>
                  <a:off x="2071670" y="3929066"/>
                  <a:ext cx="695996" cy="2214578"/>
                  <a:chOff x="2444840" y="1657511"/>
                  <a:chExt cx="632608" cy="2062190"/>
                </a:xfrm>
                <a:solidFill>
                  <a:srgbClr val="C00000"/>
                </a:solidFill>
              </p:grpSpPr>
              <p:sp>
                <p:nvSpPr>
                  <p:cNvPr id="9" name="Oval 5"/>
                  <p:cNvSpPr>
                    <a:spLocks noChangeArrowheads="1"/>
                  </p:cNvSpPr>
                  <p:nvPr/>
                </p:nvSpPr>
                <p:spPr bwMode="auto">
                  <a:xfrm rot="20700000">
                    <a:off x="2785074" y="2349624"/>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10" name="14 Grupo"/>
                  <p:cNvGrpSpPr/>
                  <p:nvPr/>
                </p:nvGrpSpPr>
                <p:grpSpPr>
                  <a:xfrm>
                    <a:off x="2444840" y="1657511"/>
                    <a:ext cx="613492" cy="2062190"/>
                    <a:chOff x="2444840" y="1657511"/>
                    <a:chExt cx="613492" cy="2062190"/>
                  </a:xfrm>
                  <a:grpFill/>
                </p:grpSpPr>
                <p:sp>
                  <p:nvSpPr>
                    <p:cNvPr id="11" name="Oval 5"/>
                    <p:cNvSpPr>
                      <a:spLocks noChangeArrowheads="1"/>
                    </p:cNvSpPr>
                    <p:nvPr/>
                  </p:nvSpPr>
                  <p:spPr bwMode="auto">
                    <a:xfrm rot="20580000" flipH="1">
                      <a:off x="2472959" y="1661800"/>
                      <a:ext cx="252000" cy="8280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2" name="Oval 5"/>
                    <p:cNvSpPr>
                      <a:spLocks noChangeArrowheads="1"/>
                    </p:cNvSpPr>
                    <p:nvPr/>
                  </p:nvSpPr>
                  <p:spPr bwMode="auto">
                    <a:xfrm rot="23100000" flipH="1">
                      <a:off x="2806332" y="1657511"/>
                      <a:ext cx="252000" cy="828000"/>
                    </a:xfrm>
                    <a:prstGeom prst="ellipse">
                      <a:avLst/>
                    </a:prstGeom>
                    <a:grpFill/>
                    <a:ln w="9525">
                      <a:noFill/>
                      <a:round/>
                      <a:headEnd/>
                      <a:tailEnd/>
                    </a:ln>
                  </p:spPr>
                  <p:txBody>
                    <a:bodyPr wrap="none" anchor="ctr"/>
                    <a:lstStyle/>
                    <a:p>
                      <a:pPr algn="ctr" eaLnBrk="1" hangingPunct="1"/>
                      <a:endParaRPr lang="es-ES" sz="1800" dirty="0">
                        <a:solidFill>
                          <a:srgbClr val="000000"/>
                        </a:solidFill>
                        <a:latin typeface="Arial" charset="0"/>
                        <a:cs typeface="Arial" charset="0"/>
                      </a:endParaRPr>
                    </a:p>
                  </p:txBody>
                </p:sp>
                <p:sp>
                  <p:nvSpPr>
                    <p:cNvPr id="13" name="Oval 5"/>
                    <p:cNvSpPr>
                      <a:spLocks noChangeArrowheads="1"/>
                    </p:cNvSpPr>
                    <p:nvPr/>
                  </p:nvSpPr>
                  <p:spPr bwMode="auto">
                    <a:xfrm rot="22080000">
                      <a:off x="2444840" y="2443001"/>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sp>
              <p:nvSpPr>
                <p:cNvPr id="14" name="13 CuadroTexto"/>
                <p:cNvSpPr txBox="1"/>
                <p:nvPr/>
              </p:nvSpPr>
              <p:spPr>
                <a:xfrm>
                  <a:off x="1071538" y="4572008"/>
                  <a:ext cx="571504" cy="461665"/>
                </a:xfrm>
                <a:prstGeom prst="rect">
                  <a:avLst/>
                </a:prstGeom>
                <a:noFill/>
              </p:spPr>
              <p:txBody>
                <a:bodyPr wrap="square" rtlCol="0">
                  <a:spAutoFit/>
                </a:bodyPr>
                <a:lstStyle/>
                <a:p>
                  <a:r>
                    <a:rPr lang="es-ES" sz="2400" b="1" dirty="0" smtClean="0">
                      <a:effectLst>
                        <a:outerShdw blurRad="38100" dist="38100" dir="2700000" algn="tl">
                          <a:srgbClr val="000000">
                            <a:alpha val="43137"/>
                          </a:srgbClr>
                        </a:outerShdw>
                      </a:effectLst>
                    </a:rPr>
                    <a:t>A</a:t>
                  </a:r>
                  <a:endParaRPr lang="es-ES" sz="2400" b="1" dirty="0">
                    <a:effectLst>
                      <a:outerShdw blurRad="38100" dist="38100" dir="2700000" algn="tl">
                        <a:srgbClr val="000000">
                          <a:alpha val="43137"/>
                        </a:srgbClr>
                      </a:outerShdw>
                    </a:effectLst>
                  </a:endParaRPr>
                </a:p>
              </p:txBody>
            </p:sp>
            <p:sp>
              <p:nvSpPr>
                <p:cNvPr id="15" name="14 CuadroTexto"/>
                <p:cNvSpPr txBox="1"/>
                <p:nvPr/>
              </p:nvSpPr>
              <p:spPr>
                <a:xfrm>
                  <a:off x="2643174" y="4500570"/>
                  <a:ext cx="571504" cy="461665"/>
                </a:xfrm>
                <a:prstGeom prst="rect">
                  <a:avLst/>
                </a:prstGeom>
                <a:noFill/>
              </p:spPr>
              <p:txBody>
                <a:bodyPr wrap="square" rtlCol="0">
                  <a:spAutoFit/>
                </a:bodyPr>
                <a:lstStyle/>
                <a:p>
                  <a:pPr algn="ctr"/>
                  <a:r>
                    <a:rPr lang="es-ES" sz="2400" b="1" dirty="0">
                      <a:effectLst>
                        <a:outerShdw blurRad="38100" dist="38100" dir="2700000" algn="tl">
                          <a:srgbClr val="000000">
                            <a:alpha val="43137"/>
                          </a:srgbClr>
                        </a:outerShdw>
                      </a:effectLst>
                    </a:rPr>
                    <a:t>B</a:t>
                  </a:r>
                </a:p>
              </p:txBody>
            </p:sp>
          </p:grpSp>
          <p:cxnSp>
            <p:nvCxnSpPr>
              <p:cNvPr id="18" name="17 Conector recto"/>
              <p:cNvCxnSpPr/>
              <p:nvPr/>
            </p:nvCxnSpPr>
            <p:spPr>
              <a:xfrm flipV="1">
                <a:off x="2500298" y="4500570"/>
                <a:ext cx="285752" cy="533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0" name="129 Elipse"/>
              <p:cNvSpPr/>
              <p:nvPr/>
            </p:nvSpPr>
            <p:spPr>
              <a:xfrm>
                <a:off x="714348" y="3714752"/>
                <a:ext cx="2571768" cy="278608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sp>
        <p:nvSpPr>
          <p:cNvPr id="131" name="130 Elipse"/>
          <p:cNvSpPr/>
          <p:nvPr/>
        </p:nvSpPr>
        <p:spPr>
          <a:xfrm>
            <a:off x="3643306" y="3571876"/>
            <a:ext cx="2571768" cy="278608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40" name="139 Grupo"/>
          <p:cNvGrpSpPr/>
          <p:nvPr/>
        </p:nvGrpSpPr>
        <p:grpSpPr>
          <a:xfrm>
            <a:off x="6215074" y="2285992"/>
            <a:ext cx="2571768" cy="2786082"/>
            <a:chOff x="6215074" y="2285992"/>
            <a:chExt cx="2571768" cy="2786082"/>
          </a:xfrm>
        </p:grpSpPr>
        <p:sp>
          <p:nvSpPr>
            <p:cNvPr id="127" name="126 CuadroTexto"/>
            <p:cNvSpPr txBox="1"/>
            <p:nvPr/>
          </p:nvSpPr>
          <p:spPr>
            <a:xfrm>
              <a:off x="8001024" y="2928934"/>
              <a:ext cx="571504" cy="461665"/>
            </a:xfrm>
            <a:prstGeom prst="rect">
              <a:avLst/>
            </a:prstGeom>
            <a:noFill/>
          </p:spPr>
          <p:txBody>
            <a:bodyPr wrap="square" rtlCol="0">
              <a:spAutoFit/>
            </a:bodyPr>
            <a:lstStyle/>
            <a:p>
              <a:pPr algn="ctr"/>
              <a:r>
                <a:rPr lang="es-ES" sz="2400" b="1" dirty="0" smtClean="0">
                  <a:effectLst>
                    <a:outerShdw blurRad="38100" dist="38100" dir="2700000" algn="tl">
                      <a:srgbClr val="000000">
                        <a:alpha val="43137"/>
                      </a:srgbClr>
                    </a:outerShdw>
                  </a:effectLst>
                </a:rPr>
                <a:t>b</a:t>
              </a:r>
              <a:endParaRPr lang="es-ES" sz="2400" b="1" dirty="0">
                <a:effectLst>
                  <a:outerShdw blurRad="38100" dist="38100" dir="2700000" algn="tl">
                    <a:srgbClr val="000000">
                      <a:alpha val="43137"/>
                    </a:srgbClr>
                  </a:outerShdw>
                </a:effectLst>
              </a:endParaRPr>
            </a:p>
          </p:txBody>
        </p:sp>
        <p:grpSp>
          <p:nvGrpSpPr>
            <p:cNvPr id="139" name="138 Grupo"/>
            <p:cNvGrpSpPr/>
            <p:nvPr/>
          </p:nvGrpSpPr>
          <p:grpSpPr>
            <a:xfrm>
              <a:off x="6215074" y="2285992"/>
              <a:ext cx="2571768" cy="2786082"/>
              <a:chOff x="6215074" y="2285992"/>
              <a:chExt cx="2571768" cy="2786082"/>
            </a:xfrm>
          </p:grpSpPr>
          <p:sp>
            <p:nvSpPr>
              <p:cNvPr id="123" name="122 CuadroTexto"/>
              <p:cNvSpPr txBox="1"/>
              <p:nvPr/>
            </p:nvSpPr>
            <p:spPr>
              <a:xfrm>
                <a:off x="6215074" y="3143248"/>
                <a:ext cx="428628" cy="461665"/>
              </a:xfrm>
              <a:prstGeom prst="rect">
                <a:avLst/>
              </a:prstGeom>
              <a:noFill/>
            </p:spPr>
            <p:txBody>
              <a:bodyPr wrap="square" rtlCol="0">
                <a:spAutoFit/>
              </a:bodyPr>
              <a:lstStyle/>
              <a:p>
                <a:r>
                  <a:rPr lang="es-ES" sz="2400" b="1" dirty="0" smtClean="0"/>
                  <a:t>a</a:t>
                </a:r>
                <a:endParaRPr lang="es-ES" sz="2400" b="1" dirty="0"/>
              </a:p>
            </p:txBody>
          </p:sp>
          <p:grpSp>
            <p:nvGrpSpPr>
              <p:cNvPr id="138" name="137 Grupo"/>
              <p:cNvGrpSpPr/>
              <p:nvPr/>
            </p:nvGrpSpPr>
            <p:grpSpPr>
              <a:xfrm>
                <a:off x="6215074" y="2285992"/>
                <a:ext cx="2571768" cy="2786082"/>
                <a:chOff x="6215074" y="2285992"/>
                <a:chExt cx="2571768" cy="2786082"/>
              </a:xfrm>
            </p:grpSpPr>
            <p:grpSp>
              <p:nvGrpSpPr>
                <p:cNvPr id="97" name="96 Grupo"/>
                <p:cNvGrpSpPr/>
                <p:nvPr/>
              </p:nvGrpSpPr>
              <p:grpSpPr>
                <a:xfrm>
                  <a:off x="6715140" y="3000372"/>
                  <a:ext cx="508066" cy="1564076"/>
                  <a:chOff x="1444709" y="1657512"/>
                  <a:chExt cx="650942" cy="2064142"/>
                </a:xfrm>
                <a:solidFill>
                  <a:schemeClr val="accent3">
                    <a:lumMod val="75000"/>
                  </a:schemeClr>
                </a:solidFill>
              </p:grpSpPr>
              <p:sp>
                <p:nvSpPr>
                  <p:cNvPr id="98" name="Oval 5"/>
                  <p:cNvSpPr>
                    <a:spLocks noChangeArrowheads="1"/>
                  </p:cNvSpPr>
                  <p:nvPr/>
                </p:nvSpPr>
                <p:spPr bwMode="auto">
                  <a:xfrm rot="20700000">
                    <a:off x="1803277" y="2444954"/>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99" name="32 Grupo"/>
                  <p:cNvGrpSpPr/>
                  <p:nvPr/>
                </p:nvGrpSpPr>
                <p:grpSpPr>
                  <a:xfrm>
                    <a:off x="1444709" y="1657512"/>
                    <a:ext cx="613492" cy="2062190"/>
                    <a:chOff x="1444709" y="1657512"/>
                    <a:chExt cx="613492" cy="2062190"/>
                  </a:xfrm>
                  <a:grpFill/>
                </p:grpSpPr>
                <p:sp>
                  <p:nvSpPr>
                    <p:cNvPr id="100" name="Oval 5"/>
                    <p:cNvSpPr>
                      <a:spLocks noChangeArrowheads="1"/>
                    </p:cNvSpPr>
                    <p:nvPr/>
                  </p:nvSpPr>
                  <p:spPr bwMode="auto">
                    <a:xfrm rot="22080000">
                      <a:off x="1444709" y="2443002"/>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01" name="Oval 5"/>
                    <p:cNvSpPr>
                      <a:spLocks noChangeArrowheads="1"/>
                    </p:cNvSpPr>
                    <p:nvPr/>
                  </p:nvSpPr>
                  <p:spPr bwMode="auto">
                    <a:xfrm rot="20580000" flipH="1">
                      <a:off x="1472827" y="1661799"/>
                      <a:ext cx="252000" cy="8280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02" name="Oval 5"/>
                    <p:cNvSpPr>
                      <a:spLocks noChangeArrowheads="1"/>
                    </p:cNvSpPr>
                    <p:nvPr/>
                  </p:nvSpPr>
                  <p:spPr bwMode="auto">
                    <a:xfrm rot="23100000" flipH="1">
                      <a:off x="1806201" y="1657512"/>
                      <a:ext cx="252000" cy="8280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grpSp>
              <p:nvGrpSpPr>
                <p:cNvPr id="115" name="114 Grupo"/>
                <p:cNvGrpSpPr/>
                <p:nvPr/>
              </p:nvGrpSpPr>
              <p:grpSpPr>
                <a:xfrm>
                  <a:off x="7286644" y="2500306"/>
                  <a:ext cx="695996" cy="2214578"/>
                  <a:chOff x="2444840" y="1657511"/>
                  <a:chExt cx="632608" cy="2062190"/>
                </a:xfrm>
                <a:solidFill>
                  <a:srgbClr val="002060"/>
                </a:solidFill>
              </p:grpSpPr>
              <p:sp>
                <p:nvSpPr>
                  <p:cNvPr id="116" name="Oval 5"/>
                  <p:cNvSpPr>
                    <a:spLocks noChangeArrowheads="1"/>
                  </p:cNvSpPr>
                  <p:nvPr/>
                </p:nvSpPr>
                <p:spPr bwMode="auto">
                  <a:xfrm rot="20700000">
                    <a:off x="2785074" y="2349624"/>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117" name="14 Grupo"/>
                  <p:cNvGrpSpPr/>
                  <p:nvPr/>
                </p:nvGrpSpPr>
                <p:grpSpPr>
                  <a:xfrm>
                    <a:off x="2444840" y="1657511"/>
                    <a:ext cx="613492" cy="2062190"/>
                    <a:chOff x="2444840" y="1657511"/>
                    <a:chExt cx="613492" cy="2062190"/>
                  </a:xfrm>
                  <a:grpFill/>
                </p:grpSpPr>
                <p:sp>
                  <p:nvSpPr>
                    <p:cNvPr id="118" name="Oval 5"/>
                    <p:cNvSpPr>
                      <a:spLocks noChangeArrowheads="1"/>
                    </p:cNvSpPr>
                    <p:nvPr/>
                  </p:nvSpPr>
                  <p:spPr bwMode="auto">
                    <a:xfrm rot="20580000" flipH="1">
                      <a:off x="2472959" y="1661800"/>
                      <a:ext cx="252000" cy="8280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19" name="Oval 5"/>
                    <p:cNvSpPr>
                      <a:spLocks noChangeArrowheads="1"/>
                    </p:cNvSpPr>
                    <p:nvPr/>
                  </p:nvSpPr>
                  <p:spPr bwMode="auto">
                    <a:xfrm rot="23100000" flipH="1">
                      <a:off x="2806332" y="1657511"/>
                      <a:ext cx="252000" cy="828000"/>
                    </a:xfrm>
                    <a:prstGeom prst="ellipse">
                      <a:avLst/>
                    </a:prstGeom>
                    <a:grpFill/>
                    <a:ln w="9525">
                      <a:noFill/>
                      <a:round/>
                      <a:headEnd/>
                      <a:tailEnd/>
                    </a:ln>
                  </p:spPr>
                  <p:txBody>
                    <a:bodyPr wrap="none" anchor="ctr"/>
                    <a:lstStyle/>
                    <a:p>
                      <a:pPr algn="ctr" eaLnBrk="1" hangingPunct="1"/>
                      <a:endParaRPr lang="es-ES" sz="1800" dirty="0">
                        <a:solidFill>
                          <a:srgbClr val="000000"/>
                        </a:solidFill>
                        <a:latin typeface="Arial" charset="0"/>
                        <a:cs typeface="Arial" charset="0"/>
                      </a:endParaRPr>
                    </a:p>
                  </p:txBody>
                </p:sp>
                <p:sp>
                  <p:nvSpPr>
                    <p:cNvPr id="120" name="Oval 5"/>
                    <p:cNvSpPr>
                      <a:spLocks noChangeArrowheads="1"/>
                    </p:cNvSpPr>
                    <p:nvPr/>
                  </p:nvSpPr>
                  <p:spPr bwMode="auto">
                    <a:xfrm rot="22080000">
                      <a:off x="2444840" y="2443001"/>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sp>
              <p:nvSpPr>
                <p:cNvPr id="132" name="131 Elipse"/>
                <p:cNvSpPr/>
                <p:nvPr/>
              </p:nvSpPr>
              <p:spPr>
                <a:xfrm>
                  <a:off x="6215074" y="2285992"/>
                  <a:ext cx="2571768" cy="278608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grpSp>
      <p:cxnSp>
        <p:nvCxnSpPr>
          <p:cNvPr id="142" name="141 Conector recto"/>
          <p:cNvCxnSpPr/>
          <p:nvPr/>
        </p:nvCxnSpPr>
        <p:spPr>
          <a:xfrm rot="16200000" flipH="1">
            <a:off x="2071670" y="3214686"/>
            <a:ext cx="642942" cy="2143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3" name="142 Conector recto"/>
          <p:cNvCxnSpPr/>
          <p:nvPr/>
        </p:nvCxnSpPr>
        <p:spPr>
          <a:xfrm>
            <a:off x="2357422" y="2714620"/>
            <a:ext cx="1357322" cy="78581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7" name="146 Conector recto"/>
          <p:cNvCxnSpPr/>
          <p:nvPr/>
        </p:nvCxnSpPr>
        <p:spPr>
          <a:xfrm>
            <a:off x="2357422" y="1857364"/>
            <a:ext cx="92869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0" name="149 Conector recto"/>
          <p:cNvCxnSpPr/>
          <p:nvPr/>
        </p:nvCxnSpPr>
        <p:spPr>
          <a:xfrm>
            <a:off x="2357422" y="2643182"/>
            <a:ext cx="3571900" cy="7143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22 Grupo"/>
          <p:cNvGrpSpPr/>
          <p:nvPr/>
        </p:nvGrpSpPr>
        <p:grpSpPr>
          <a:xfrm>
            <a:off x="1285852" y="928671"/>
            <a:ext cx="285752" cy="714380"/>
            <a:chOff x="1444709" y="1657512"/>
            <a:chExt cx="650942" cy="2064142"/>
          </a:xfrm>
          <a:solidFill>
            <a:srgbClr val="FFC000"/>
          </a:solidFill>
        </p:grpSpPr>
        <p:sp>
          <p:nvSpPr>
            <p:cNvPr id="15" name="Oval 5"/>
            <p:cNvSpPr>
              <a:spLocks noChangeArrowheads="1"/>
            </p:cNvSpPr>
            <p:nvPr/>
          </p:nvSpPr>
          <p:spPr bwMode="auto">
            <a:xfrm rot="20700000">
              <a:off x="1803277" y="2444954"/>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16" name="32 Grupo"/>
            <p:cNvGrpSpPr/>
            <p:nvPr/>
          </p:nvGrpSpPr>
          <p:grpSpPr>
            <a:xfrm>
              <a:off x="1444709" y="1657512"/>
              <a:ext cx="613492" cy="2062190"/>
              <a:chOff x="1444709" y="1657512"/>
              <a:chExt cx="613492" cy="2062190"/>
            </a:xfrm>
            <a:grpFill/>
          </p:grpSpPr>
          <p:sp>
            <p:nvSpPr>
              <p:cNvPr id="17" name="Oval 5"/>
              <p:cNvSpPr>
                <a:spLocks noChangeArrowheads="1"/>
              </p:cNvSpPr>
              <p:nvPr/>
            </p:nvSpPr>
            <p:spPr bwMode="auto">
              <a:xfrm rot="22080000">
                <a:off x="1444709" y="2443002"/>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8" name="Oval 5"/>
              <p:cNvSpPr>
                <a:spLocks noChangeArrowheads="1"/>
              </p:cNvSpPr>
              <p:nvPr/>
            </p:nvSpPr>
            <p:spPr bwMode="auto">
              <a:xfrm rot="20580000" flipH="1">
                <a:off x="1472827" y="1661799"/>
                <a:ext cx="252000" cy="8280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9" name="Oval 5"/>
              <p:cNvSpPr>
                <a:spLocks noChangeArrowheads="1"/>
              </p:cNvSpPr>
              <p:nvPr/>
            </p:nvSpPr>
            <p:spPr bwMode="auto">
              <a:xfrm rot="23100000" flipH="1">
                <a:off x="1806201" y="1657512"/>
                <a:ext cx="252000" cy="8280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grpSp>
        <p:nvGrpSpPr>
          <p:cNvPr id="4" name="34 Grupo"/>
          <p:cNvGrpSpPr/>
          <p:nvPr/>
        </p:nvGrpSpPr>
        <p:grpSpPr>
          <a:xfrm>
            <a:off x="1643042" y="785794"/>
            <a:ext cx="428628" cy="1000132"/>
            <a:chOff x="2444840" y="1657511"/>
            <a:chExt cx="632608" cy="2062190"/>
          </a:xfrm>
          <a:solidFill>
            <a:srgbClr val="002060"/>
          </a:solidFill>
        </p:grpSpPr>
        <p:sp>
          <p:nvSpPr>
            <p:cNvPr id="10" name="Oval 5"/>
            <p:cNvSpPr>
              <a:spLocks noChangeArrowheads="1"/>
            </p:cNvSpPr>
            <p:nvPr/>
          </p:nvSpPr>
          <p:spPr bwMode="auto">
            <a:xfrm rot="20700000">
              <a:off x="2785074" y="2349624"/>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11" name="14 Grupo"/>
            <p:cNvGrpSpPr/>
            <p:nvPr/>
          </p:nvGrpSpPr>
          <p:grpSpPr>
            <a:xfrm>
              <a:off x="2444840" y="1657511"/>
              <a:ext cx="613492" cy="2062190"/>
              <a:chOff x="2444840" y="1657511"/>
              <a:chExt cx="613492" cy="2062190"/>
            </a:xfrm>
            <a:grpFill/>
          </p:grpSpPr>
          <p:sp>
            <p:nvSpPr>
              <p:cNvPr id="12" name="Oval 5"/>
              <p:cNvSpPr>
                <a:spLocks noChangeArrowheads="1"/>
              </p:cNvSpPr>
              <p:nvPr/>
            </p:nvSpPr>
            <p:spPr bwMode="auto">
              <a:xfrm rot="20580000" flipH="1">
                <a:off x="2472959" y="1661800"/>
                <a:ext cx="252000" cy="8280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3" name="Oval 5"/>
              <p:cNvSpPr>
                <a:spLocks noChangeArrowheads="1"/>
              </p:cNvSpPr>
              <p:nvPr/>
            </p:nvSpPr>
            <p:spPr bwMode="auto">
              <a:xfrm rot="23100000" flipH="1">
                <a:off x="2806332" y="1657511"/>
                <a:ext cx="252000" cy="828000"/>
              </a:xfrm>
              <a:prstGeom prst="ellipse">
                <a:avLst/>
              </a:prstGeom>
              <a:grpFill/>
              <a:ln w="9525">
                <a:noFill/>
                <a:round/>
                <a:headEnd/>
                <a:tailEnd/>
              </a:ln>
            </p:spPr>
            <p:txBody>
              <a:bodyPr wrap="none" anchor="ctr"/>
              <a:lstStyle/>
              <a:p>
                <a:pPr algn="ctr" eaLnBrk="1" hangingPunct="1"/>
                <a:endParaRPr lang="es-ES" sz="1800" dirty="0">
                  <a:solidFill>
                    <a:srgbClr val="000000"/>
                  </a:solidFill>
                  <a:latin typeface="Arial" charset="0"/>
                  <a:cs typeface="Arial" charset="0"/>
                </a:endParaRPr>
              </a:p>
            </p:txBody>
          </p:sp>
          <p:sp>
            <p:nvSpPr>
              <p:cNvPr id="14" name="Oval 5"/>
              <p:cNvSpPr>
                <a:spLocks noChangeArrowheads="1"/>
              </p:cNvSpPr>
              <p:nvPr/>
            </p:nvSpPr>
            <p:spPr bwMode="auto">
              <a:xfrm rot="22080000">
                <a:off x="2444840" y="2443001"/>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sp>
        <p:nvSpPr>
          <p:cNvPr id="5" name="4 CuadroTexto"/>
          <p:cNvSpPr txBox="1"/>
          <p:nvPr/>
        </p:nvSpPr>
        <p:spPr>
          <a:xfrm>
            <a:off x="1071538" y="1000108"/>
            <a:ext cx="571504" cy="338554"/>
          </a:xfrm>
          <a:prstGeom prst="rect">
            <a:avLst/>
          </a:prstGeom>
          <a:noFill/>
        </p:spPr>
        <p:txBody>
          <a:bodyPr wrap="square" rtlCol="0">
            <a:spAutoFit/>
          </a:bodyPr>
          <a:lstStyle/>
          <a:p>
            <a:r>
              <a:rPr lang="es-ES" sz="1600" b="1" dirty="0" smtClean="0">
                <a:effectLst>
                  <a:outerShdw blurRad="38100" dist="38100" dir="2700000" algn="tl">
                    <a:srgbClr val="000000">
                      <a:alpha val="43137"/>
                    </a:srgbClr>
                  </a:outerShdw>
                </a:effectLst>
              </a:rPr>
              <a:t>A</a:t>
            </a:r>
            <a:endParaRPr lang="es-ES" sz="1600" b="1" dirty="0">
              <a:effectLst>
                <a:outerShdw blurRad="38100" dist="38100" dir="2700000" algn="tl">
                  <a:srgbClr val="000000">
                    <a:alpha val="43137"/>
                  </a:srgbClr>
                </a:outerShdw>
              </a:effectLst>
            </a:endParaRPr>
          </a:p>
        </p:txBody>
      </p:sp>
      <p:sp>
        <p:nvSpPr>
          <p:cNvPr id="7" name="6 CuadroTexto"/>
          <p:cNvSpPr txBox="1"/>
          <p:nvPr/>
        </p:nvSpPr>
        <p:spPr>
          <a:xfrm>
            <a:off x="1928794" y="928670"/>
            <a:ext cx="571504" cy="338554"/>
          </a:xfrm>
          <a:prstGeom prst="rect">
            <a:avLst/>
          </a:prstGeom>
          <a:noFill/>
        </p:spPr>
        <p:txBody>
          <a:bodyPr wrap="square" rtlCol="0">
            <a:spAutoFit/>
          </a:bodyPr>
          <a:lstStyle/>
          <a:p>
            <a:pPr algn="ctr"/>
            <a:r>
              <a:rPr lang="es-ES" sz="1600" b="1" dirty="0" smtClean="0">
                <a:effectLst>
                  <a:outerShdw blurRad="38100" dist="38100" dir="2700000" algn="tl">
                    <a:srgbClr val="000000">
                      <a:alpha val="43137"/>
                    </a:srgbClr>
                  </a:outerShdw>
                </a:effectLst>
              </a:rPr>
              <a:t>b</a:t>
            </a:r>
            <a:endParaRPr lang="es-ES" sz="1600" b="1" dirty="0">
              <a:effectLst>
                <a:outerShdw blurRad="38100" dist="38100" dir="2700000" algn="tl">
                  <a:srgbClr val="000000">
                    <a:alpha val="43137"/>
                  </a:srgbClr>
                </a:outerShdw>
              </a:effectLst>
            </a:endParaRPr>
          </a:p>
        </p:txBody>
      </p:sp>
      <p:sp>
        <p:nvSpPr>
          <p:cNvPr id="9" name="8 Elipse"/>
          <p:cNvSpPr/>
          <p:nvPr/>
        </p:nvSpPr>
        <p:spPr>
          <a:xfrm>
            <a:off x="1000100" y="500042"/>
            <a:ext cx="1357322" cy="157163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8" name="87 CuadroTexto"/>
          <p:cNvSpPr txBox="1"/>
          <p:nvPr/>
        </p:nvSpPr>
        <p:spPr>
          <a:xfrm>
            <a:off x="3857620" y="1142984"/>
            <a:ext cx="571504" cy="338554"/>
          </a:xfrm>
          <a:prstGeom prst="rect">
            <a:avLst/>
          </a:prstGeom>
          <a:noFill/>
        </p:spPr>
        <p:txBody>
          <a:bodyPr wrap="square" rtlCol="0">
            <a:spAutoFit/>
          </a:bodyPr>
          <a:lstStyle/>
          <a:p>
            <a:pPr algn="ctr"/>
            <a:r>
              <a:rPr lang="es-ES" sz="1600" b="1" dirty="0" smtClean="0">
                <a:effectLst>
                  <a:outerShdw blurRad="38100" dist="38100" dir="2700000" algn="tl">
                    <a:srgbClr val="000000">
                      <a:alpha val="43137"/>
                    </a:srgbClr>
                  </a:outerShdw>
                </a:effectLst>
              </a:rPr>
              <a:t>A</a:t>
            </a:r>
            <a:endParaRPr lang="es-ES" sz="1600" b="1" dirty="0">
              <a:effectLst>
                <a:outerShdw blurRad="38100" dist="38100" dir="2700000" algn="tl">
                  <a:srgbClr val="000000">
                    <a:alpha val="43137"/>
                  </a:srgbClr>
                </a:outerShdw>
              </a:effectLst>
            </a:endParaRPr>
          </a:p>
        </p:txBody>
      </p:sp>
      <p:grpSp>
        <p:nvGrpSpPr>
          <p:cNvPr id="263" name="262 Grupo"/>
          <p:cNvGrpSpPr/>
          <p:nvPr/>
        </p:nvGrpSpPr>
        <p:grpSpPr>
          <a:xfrm>
            <a:off x="428596" y="2143116"/>
            <a:ext cx="1143008" cy="1357322"/>
            <a:chOff x="571472" y="2643182"/>
            <a:chExt cx="1143008" cy="1785950"/>
          </a:xfrm>
        </p:grpSpPr>
        <p:sp>
          <p:nvSpPr>
            <p:cNvPr id="98" name="Oval 5"/>
            <p:cNvSpPr>
              <a:spLocks noChangeArrowheads="1"/>
            </p:cNvSpPr>
            <p:nvPr/>
          </p:nvSpPr>
          <p:spPr bwMode="auto">
            <a:xfrm rot="20580000" flipH="1">
              <a:off x="1223729" y="2937201"/>
              <a:ext cx="142287" cy="573668"/>
            </a:xfrm>
            <a:prstGeom prst="ellipse">
              <a:avLst/>
            </a:prstGeom>
            <a:solidFill>
              <a:srgbClr val="002060"/>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262" name="261 Grupo"/>
            <p:cNvGrpSpPr/>
            <p:nvPr/>
          </p:nvGrpSpPr>
          <p:grpSpPr>
            <a:xfrm>
              <a:off x="571472" y="2643182"/>
              <a:ext cx="1143008" cy="1785950"/>
              <a:chOff x="571472" y="2643182"/>
              <a:chExt cx="1143008" cy="1785950"/>
            </a:xfrm>
          </p:grpSpPr>
          <p:sp>
            <p:nvSpPr>
              <p:cNvPr id="91" name="90 Elipse"/>
              <p:cNvSpPr/>
              <p:nvPr/>
            </p:nvSpPr>
            <p:spPr>
              <a:xfrm>
                <a:off x="571472" y="2643182"/>
                <a:ext cx="1143008" cy="178595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57" name="156 Grupo"/>
              <p:cNvGrpSpPr/>
              <p:nvPr/>
            </p:nvGrpSpPr>
            <p:grpSpPr>
              <a:xfrm>
                <a:off x="571472" y="2780560"/>
                <a:ext cx="1128719" cy="1468730"/>
                <a:chOff x="571472" y="2780560"/>
                <a:chExt cx="1128719" cy="1468730"/>
              </a:xfrm>
            </p:grpSpPr>
            <p:sp>
              <p:nvSpPr>
                <p:cNvPr id="107" name="Oval 5"/>
                <p:cNvSpPr>
                  <a:spLocks noChangeArrowheads="1"/>
                </p:cNvSpPr>
                <p:nvPr/>
              </p:nvSpPr>
              <p:spPr bwMode="auto">
                <a:xfrm rot="480000">
                  <a:off x="974003" y="3365502"/>
                  <a:ext cx="160434" cy="662783"/>
                </a:xfrm>
                <a:prstGeom prst="ellipse">
                  <a:avLst/>
                </a:prstGeom>
                <a:solidFill>
                  <a:srgbClr val="FFC000"/>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140" name="139 Grupo"/>
                <p:cNvGrpSpPr/>
                <p:nvPr/>
              </p:nvGrpSpPr>
              <p:grpSpPr>
                <a:xfrm>
                  <a:off x="571472" y="2780560"/>
                  <a:ext cx="1128719" cy="1468730"/>
                  <a:chOff x="571472" y="2780560"/>
                  <a:chExt cx="1128719" cy="1468730"/>
                </a:xfrm>
              </p:grpSpPr>
              <p:sp>
                <p:nvSpPr>
                  <p:cNvPr id="99" name="Oval 5"/>
                  <p:cNvSpPr>
                    <a:spLocks noChangeArrowheads="1"/>
                  </p:cNvSpPr>
                  <p:nvPr/>
                </p:nvSpPr>
                <p:spPr bwMode="auto">
                  <a:xfrm rot="480000">
                    <a:off x="1203726" y="3364746"/>
                    <a:ext cx="165084" cy="884544"/>
                  </a:xfrm>
                  <a:prstGeom prst="ellipse">
                    <a:avLst/>
                  </a:prstGeom>
                  <a:solidFill>
                    <a:srgbClr val="002060"/>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06" name="Oval 5"/>
                  <p:cNvSpPr>
                    <a:spLocks noChangeArrowheads="1"/>
                  </p:cNvSpPr>
                  <p:nvPr/>
                </p:nvSpPr>
                <p:spPr bwMode="auto">
                  <a:xfrm rot="20580000" flipH="1">
                    <a:off x="917039" y="3011196"/>
                    <a:ext cx="138279" cy="429846"/>
                  </a:xfrm>
                  <a:prstGeom prst="ellipse">
                    <a:avLst/>
                  </a:prstGeom>
                  <a:solidFill>
                    <a:srgbClr val="FFC000"/>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15" name="114 CuadroTexto"/>
                  <p:cNvSpPr txBox="1"/>
                  <p:nvPr/>
                </p:nvSpPr>
                <p:spPr>
                  <a:xfrm>
                    <a:off x="571472" y="3214686"/>
                    <a:ext cx="571504" cy="445466"/>
                  </a:xfrm>
                  <a:prstGeom prst="rect">
                    <a:avLst/>
                  </a:prstGeom>
                  <a:noFill/>
                </p:spPr>
                <p:txBody>
                  <a:bodyPr wrap="square" rtlCol="0">
                    <a:spAutoFit/>
                  </a:bodyPr>
                  <a:lstStyle/>
                  <a:p>
                    <a:r>
                      <a:rPr lang="es-ES" sz="1600" b="1" dirty="0" smtClean="0">
                        <a:effectLst>
                          <a:outerShdw blurRad="38100" dist="38100" dir="2700000" algn="tl">
                            <a:srgbClr val="000000">
                              <a:alpha val="43137"/>
                            </a:srgbClr>
                          </a:outerShdw>
                        </a:effectLst>
                      </a:rPr>
                      <a:t>A</a:t>
                    </a:r>
                    <a:endParaRPr lang="es-ES" sz="1600" b="1" dirty="0">
                      <a:effectLst>
                        <a:outerShdw blurRad="38100" dist="38100" dir="2700000" algn="tl">
                          <a:srgbClr val="000000">
                            <a:alpha val="43137"/>
                          </a:srgbClr>
                        </a:outerShdw>
                      </a:effectLst>
                    </a:endParaRPr>
                  </a:p>
                </p:txBody>
              </p:sp>
              <p:sp>
                <p:nvSpPr>
                  <p:cNvPr id="116" name="115 CuadroTexto"/>
                  <p:cNvSpPr txBox="1"/>
                  <p:nvPr/>
                </p:nvSpPr>
                <p:spPr>
                  <a:xfrm>
                    <a:off x="1128688" y="2780560"/>
                    <a:ext cx="571503" cy="651049"/>
                  </a:xfrm>
                  <a:prstGeom prst="rect">
                    <a:avLst/>
                  </a:prstGeom>
                  <a:noFill/>
                </p:spPr>
                <p:txBody>
                  <a:bodyPr wrap="square" rtlCol="0">
                    <a:spAutoFit/>
                  </a:bodyPr>
                  <a:lstStyle/>
                  <a:p>
                    <a:pPr algn="ctr"/>
                    <a:r>
                      <a:rPr lang="es-ES" sz="1600" b="1" dirty="0" smtClean="0">
                        <a:effectLst>
                          <a:outerShdw blurRad="38100" dist="38100" dir="2700000" algn="tl">
                            <a:srgbClr val="000000">
                              <a:alpha val="43137"/>
                            </a:srgbClr>
                          </a:outerShdw>
                        </a:effectLst>
                      </a:rPr>
                      <a:t>b</a:t>
                    </a:r>
                    <a:endParaRPr lang="es-ES" sz="1600" b="1" dirty="0">
                      <a:effectLst>
                        <a:outerShdw blurRad="38100" dist="38100" dir="2700000" algn="tl">
                          <a:srgbClr val="000000">
                            <a:alpha val="43137"/>
                          </a:srgbClr>
                        </a:outerShdw>
                      </a:effectLst>
                    </a:endParaRPr>
                  </a:p>
                </p:txBody>
              </p:sp>
            </p:grpSp>
          </p:grpSp>
        </p:grpSp>
      </p:grpSp>
      <p:sp>
        <p:nvSpPr>
          <p:cNvPr id="117" name="116 CuadroTexto"/>
          <p:cNvSpPr txBox="1"/>
          <p:nvPr/>
        </p:nvSpPr>
        <p:spPr>
          <a:xfrm>
            <a:off x="1857356" y="2357430"/>
            <a:ext cx="571504" cy="338554"/>
          </a:xfrm>
          <a:prstGeom prst="rect">
            <a:avLst/>
          </a:prstGeom>
          <a:noFill/>
        </p:spPr>
        <p:txBody>
          <a:bodyPr wrap="square" rtlCol="0">
            <a:spAutoFit/>
          </a:bodyPr>
          <a:lstStyle/>
          <a:p>
            <a:r>
              <a:rPr lang="es-ES" sz="1600" b="1" dirty="0">
                <a:effectLst>
                  <a:outerShdw blurRad="38100" dist="38100" dir="2700000" algn="tl">
                    <a:srgbClr val="000000">
                      <a:alpha val="43137"/>
                    </a:srgbClr>
                  </a:outerShdw>
                </a:effectLst>
              </a:rPr>
              <a:t>b</a:t>
            </a:r>
          </a:p>
        </p:txBody>
      </p:sp>
      <p:sp>
        <p:nvSpPr>
          <p:cNvPr id="118" name="117 CuadroTexto"/>
          <p:cNvSpPr txBox="1"/>
          <p:nvPr/>
        </p:nvSpPr>
        <p:spPr>
          <a:xfrm>
            <a:off x="2500298" y="2428868"/>
            <a:ext cx="571504" cy="338554"/>
          </a:xfrm>
          <a:prstGeom prst="rect">
            <a:avLst/>
          </a:prstGeom>
          <a:noFill/>
        </p:spPr>
        <p:txBody>
          <a:bodyPr wrap="square" rtlCol="0">
            <a:spAutoFit/>
          </a:bodyPr>
          <a:lstStyle/>
          <a:p>
            <a:pPr algn="ctr"/>
            <a:r>
              <a:rPr lang="es-ES" sz="1600" b="1" dirty="0">
                <a:effectLst>
                  <a:outerShdw blurRad="38100" dist="38100" dir="2700000" algn="tl">
                    <a:srgbClr val="000000">
                      <a:alpha val="43137"/>
                    </a:srgbClr>
                  </a:outerShdw>
                </a:effectLst>
              </a:rPr>
              <a:t>A</a:t>
            </a:r>
          </a:p>
        </p:txBody>
      </p:sp>
      <p:sp>
        <p:nvSpPr>
          <p:cNvPr id="119" name="118 Elipse"/>
          <p:cNvSpPr/>
          <p:nvPr/>
        </p:nvSpPr>
        <p:spPr>
          <a:xfrm>
            <a:off x="1857356" y="2071678"/>
            <a:ext cx="1071570" cy="135732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0" name="119 CuadroTexto"/>
          <p:cNvSpPr txBox="1"/>
          <p:nvPr/>
        </p:nvSpPr>
        <p:spPr>
          <a:xfrm>
            <a:off x="2357422" y="0"/>
            <a:ext cx="3071802" cy="707886"/>
          </a:xfrm>
          <a:prstGeom prst="rect">
            <a:avLst/>
          </a:prstGeom>
          <a:noFill/>
        </p:spPr>
        <p:txBody>
          <a:bodyPr wrap="square" rtlCol="0">
            <a:spAutoFit/>
          </a:bodyPr>
          <a:lstStyle/>
          <a:p>
            <a:pPr algn="ctr"/>
            <a:r>
              <a:rPr lang="es-ES" sz="4000" b="1" dirty="0" smtClean="0">
                <a:solidFill>
                  <a:srgbClr val="C00000"/>
                </a:solidFill>
                <a:effectLst>
                  <a:outerShdw blurRad="38100" dist="38100" dir="2700000" algn="tl">
                    <a:srgbClr val="000000">
                      <a:alpha val="43137"/>
                    </a:srgbClr>
                  </a:outerShdw>
                </a:effectLst>
              </a:rPr>
              <a:t>Meiosis II</a:t>
            </a:r>
            <a:endParaRPr lang="es-ES" sz="4000" b="1" dirty="0">
              <a:solidFill>
                <a:srgbClr val="C00000"/>
              </a:solidFill>
              <a:effectLst>
                <a:outerShdw blurRad="38100" dist="38100" dir="2700000" algn="tl">
                  <a:srgbClr val="000000">
                    <a:alpha val="43137"/>
                  </a:srgbClr>
                </a:outerShdw>
              </a:effectLst>
            </a:endParaRPr>
          </a:p>
        </p:txBody>
      </p:sp>
      <p:cxnSp>
        <p:nvCxnSpPr>
          <p:cNvPr id="122" name="121 Conector recto"/>
          <p:cNvCxnSpPr/>
          <p:nvPr/>
        </p:nvCxnSpPr>
        <p:spPr>
          <a:xfrm rot="5400000">
            <a:off x="642910" y="1857364"/>
            <a:ext cx="428628" cy="1428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122 Conector recto"/>
          <p:cNvCxnSpPr/>
          <p:nvPr/>
        </p:nvCxnSpPr>
        <p:spPr>
          <a:xfrm rot="16200000" flipH="1">
            <a:off x="2346073" y="1654399"/>
            <a:ext cx="292911" cy="27021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5" name="124 Grupo"/>
          <p:cNvGrpSpPr/>
          <p:nvPr/>
        </p:nvGrpSpPr>
        <p:grpSpPr>
          <a:xfrm>
            <a:off x="3286116" y="5357826"/>
            <a:ext cx="539835" cy="1000131"/>
            <a:chOff x="2478087" y="2571744"/>
            <a:chExt cx="468397" cy="1364065"/>
          </a:xfrm>
        </p:grpSpPr>
        <p:grpSp>
          <p:nvGrpSpPr>
            <p:cNvPr id="126" name="22 Grupo"/>
            <p:cNvGrpSpPr/>
            <p:nvPr/>
          </p:nvGrpSpPr>
          <p:grpSpPr>
            <a:xfrm>
              <a:off x="2786050" y="2714620"/>
              <a:ext cx="160434" cy="1071574"/>
              <a:chOff x="1803277" y="1657512"/>
              <a:chExt cx="292374" cy="2064142"/>
            </a:xfrm>
            <a:solidFill>
              <a:srgbClr val="FFC000"/>
            </a:solidFill>
          </p:grpSpPr>
          <p:sp>
            <p:nvSpPr>
              <p:cNvPr id="130" name="Oval 5"/>
              <p:cNvSpPr>
                <a:spLocks noChangeArrowheads="1"/>
              </p:cNvSpPr>
              <p:nvPr/>
            </p:nvSpPr>
            <p:spPr bwMode="auto">
              <a:xfrm rot="20700000">
                <a:off x="1803277" y="2444954"/>
                <a:ext cx="292374" cy="1276700"/>
              </a:xfrm>
              <a:prstGeom prst="ellipse">
                <a:avLst/>
              </a:prstGeom>
              <a:solidFill>
                <a:schemeClr val="accent3">
                  <a:lumMod val="75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31" name="Oval 5"/>
              <p:cNvSpPr>
                <a:spLocks noChangeArrowheads="1"/>
              </p:cNvSpPr>
              <p:nvPr/>
            </p:nvSpPr>
            <p:spPr bwMode="auto">
              <a:xfrm rot="1500000" flipH="1">
                <a:off x="1806198" y="1657512"/>
                <a:ext cx="251999" cy="828001"/>
              </a:xfrm>
              <a:prstGeom prst="ellipse">
                <a:avLst/>
              </a:prstGeom>
              <a:solidFill>
                <a:schemeClr val="accent3">
                  <a:lumMod val="75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nvGrpSpPr>
            <p:cNvPr id="127" name="34 Grupo"/>
            <p:cNvGrpSpPr/>
            <p:nvPr/>
          </p:nvGrpSpPr>
          <p:grpSpPr>
            <a:xfrm>
              <a:off x="2478087" y="2571744"/>
              <a:ext cx="165083" cy="1364065"/>
              <a:chOff x="2785074" y="1657511"/>
              <a:chExt cx="292374" cy="1968813"/>
            </a:xfrm>
            <a:solidFill>
              <a:srgbClr val="002060"/>
            </a:solidFill>
          </p:grpSpPr>
          <p:sp>
            <p:nvSpPr>
              <p:cNvPr id="128" name="Oval 5"/>
              <p:cNvSpPr>
                <a:spLocks noChangeArrowheads="1"/>
              </p:cNvSpPr>
              <p:nvPr/>
            </p:nvSpPr>
            <p:spPr bwMode="auto">
              <a:xfrm rot="20700000">
                <a:off x="2785074" y="2349624"/>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29" name="Oval 5"/>
              <p:cNvSpPr>
                <a:spLocks noChangeArrowheads="1"/>
              </p:cNvSpPr>
              <p:nvPr/>
            </p:nvSpPr>
            <p:spPr bwMode="auto">
              <a:xfrm rot="1500000" flipH="1">
                <a:off x="2806339" y="1657511"/>
                <a:ext cx="252001" cy="827999"/>
              </a:xfrm>
              <a:prstGeom prst="ellipse">
                <a:avLst/>
              </a:prstGeom>
              <a:grpFill/>
              <a:ln w="9525">
                <a:noFill/>
                <a:round/>
                <a:headEnd/>
                <a:tailEnd/>
              </a:ln>
            </p:spPr>
            <p:txBody>
              <a:bodyPr wrap="none" anchor="ctr"/>
              <a:lstStyle/>
              <a:p>
                <a:pPr algn="ctr" eaLnBrk="1" hangingPunct="1"/>
                <a:endParaRPr lang="es-ES" sz="1800" dirty="0">
                  <a:solidFill>
                    <a:srgbClr val="000000"/>
                  </a:solidFill>
                  <a:latin typeface="Arial" charset="0"/>
                  <a:cs typeface="Arial" charset="0"/>
                </a:endParaRPr>
              </a:p>
            </p:txBody>
          </p:sp>
        </p:grpSp>
      </p:grpSp>
      <p:sp>
        <p:nvSpPr>
          <p:cNvPr id="138" name="137 CuadroTexto"/>
          <p:cNvSpPr txBox="1"/>
          <p:nvPr/>
        </p:nvSpPr>
        <p:spPr>
          <a:xfrm>
            <a:off x="4857752" y="1000108"/>
            <a:ext cx="571504" cy="338554"/>
          </a:xfrm>
          <a:prstGeom prst="rect">
            <a:avLst/>
          </a:prstGeom>
          <a:noFill/>
        </p:spPr>
        <p:txBody>
          <a:bodyPr wrap="square" rtlCol="0">
            <a:spAutoFit/>
          </a:bodyPr>
          <a:lstStyle/>
          <a:p>
            <a:pPr algn="ctr"/>
            <a:r>
              <a:rPr lang="es-ES" sz="1600" b="1" dirty="0">
                <a:effectLst>
                  <a:outerShdw blurRad="38100" dist="38100" dir="2700000" algn="tl">
                    <a:srgbClr val="000000">
                      <a:alpha val="43137"/>
                    </a:srgbClr>
                  </a:outerShdw>
                </a:effectLst>
              </a:rPr>
              <a:t>B</a:t>
            </a:r>
          </a:p>
        </p:txBody>
      </p:sp>
      <p:sp>
        <p:nvSpPr>
          <p:cNvPr id="175" name="174 CuadroTexto"/>
          <p:cNvSpPr txBox="1"/>
          <p:nvPr/>
        </p:nvSpPr>
        <p:spPr>
          <a:xfrm>
            <a:off x="5286380" y="2571744"/>
            <a:ext cx="571504" cy="338554"/>
          </a:xfrm>
          <a:prstGeom prst="rect">
            <a:avLst/>
          </a:prstGeom>
          <a:noFill/>
        </p:spPr>
        <p:txBody>
          <a:bodyPr wrap="square" rtlCol="0">
            <a:spAutoFit/>
          </a:bodyPr>
          <a:lstStyle/>
          <a:p>
            <a:pPr algn="ctr"/>
            <a:r>
              <a:rPr lang="es-ES" sz="1600" b="1" dirty="0" smtClean="0">
                <a:effectLst>
                  <a:outerShdw blurRad="38100" dist="38100" dir="2700000" algn="tl">
                    <a:srgbClr val="000000">
                      <a:alpha val="43137"/>
                    </a:srgbClr>
                  </a:outerShdw>
                </a:effectLst>
              </a:rPr>
              <a:t>A</a:t>
            </a:r>
            <a:endParaRPr lang="es-ES" sz="1600" b="1" dirty="0">
              <a:effectLst>
                <a:outerShdw blurRad="38100" dist="38100" dir="2700000" algn="tl">
                  <a:srgbClr val="000000">
                    <a:alpha val="43137"/>
                  </a:srgbClr>
                </a:outerShdw>
              </a:effectLst>
            </a:endParaRPr>
          </a:p>
        </p:txBody>
      </p:sp>
      <p:cxnSp>
        <p:nvCxnSpPr>
          <p:cNvPr id="177" name="176 Conector recto"/>
          <p:cNvCxnSpPr/>
          <p:nvPr/>
        </p:nvCxnSpPr>
        <p:spPr>
          <a:xfrm rot="5400000">
            <a:off x="3571868" y="1857364"/>
            <a:ext cx="428628" cy="1428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8" name="177 Conector recto"/>
          <p:cNvCxnSpPr/>
          <p:nvPr/>
        </p:nvCxnSpPr>
        <p:spPr>
          <a:xfrm rot="16200000" flipH="1">
            <a:off x="5143504" y="2071678"/>
            <a:ext cx="428628" cy="1428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93" name="192 CuadroTexto"/>
          <p:cNvSpPr txBox="1"/>
          <p:nvPr/>
        </p:nvSpPr>
        <p:spPr>
          <a:xfrm>
            <a:off x="6357950" y="1071546"/>
            <a:ext cx="571504" cy="338554"/>
          </a:xfrm>
          <a:prstGeom prst="rect">
            <a:avLst/>
          </a:prstGeom>
          <a:noFill/>
        </p:spPr>
        <p:txBody>
          <a:bodyPr wrap="square" rtlCol="0">
            <a:spAutoFit/>
          </a:bodyPr>
          <a:lstStyle/>
          <a:p>
            <a:pPr algn="ctr"/>
            <a:r>
              <a:rPr lang="es-ES" sz="1600" b="1" dirty="0" smtClean="0">
                <a:effectLst>
                  <a:outerShdw blurRad="38100" dist="38100" dir="2700000" algn="tl">
                    <a:srgbClr val="000000">
                      <a:alpha val="43137"/>
                    </a:srgbClr>
                  </a:outerShdw>
                </a:effectLst>
              </a:rPr>
              <a:t>a</a:t>
            </a:r>
            <a:endParaRPr lang="es-ES" sz="1600" b="1" dirty="0">
              <a:effectLst>
                <a:outerShdw blurRad="38100" dist="38100" dir="2700000" algn="tl">
                  <a:srgbClr val="000000">
                    <a:alpha val="43137"/>
                  </a:srgbClr>
                </a:outerShdw>
              </a:effectLst>
            </a:endParaRPr>
          </a:p>
        </p:txBody>
      </p:sp>
      <p:sp>
        <p:nvSpPr>
          <p:cNvPr id="194" name="193 CuadroTexto"/>
          <p:cNvSpPr txBox="1"/>
          <p:nvPr/>
        </p:nvSpPr>
        <p:spPr>
          <a:xfrm>
            <a:off x="7286644" y="857232"/>
            <a:ext cx="571504" cy="338554"/>
          </a:xfrm>
          <a:prstGeom prst="rect">
            <a:avLst/>
          </a:prstGeom>
          <a:noFill/>
        </p:spPr>
        <p:txBody>
          <a:bodyPr wrap="square" rtlCol="0">
            <a:spAutoFit/>
          </a:bodyPr>
          <a:lstStyle/>
          <a:p>
            <a:pPr algn="ctr"/>
            <a:r>
              <a:rPr lang="es-ES" sz="1600" b="1" dirty="0" smtClean="0">
                <a:effectLst>
                  <a:outerShdw blurRad="38100" dist="38100" dir="2700000" algn="tl">
                    <a:srgbClr val="000000">
                      <a:alpha val="43137"/>
                    </a:srgbClr>
                  </a:outerShdw>
                </a:effectLst>
              </a:rPr>
              <a:t>B</a:t>
            </a:r>
            <a:endParaRPr lang="es-ES" sz="1600" b="1" dirty="0">
              <a:effectLst>
                <a:outerShdw blurRad="38100" dist="38100" dir="2700000" algn="tl">
                  <a:srgbClr val="000000">
                    <a:alpha val="43137"/>
                  </a:srgbClr>
                </a:outerShdw>
              </a:effectLst>
            </a:endParaRPr>
          </a:p>
        </p:txBody>
      </p:sp>
      <p:sp>
        <p:nvSpPr>
          <p:cNvPr id="219" name="218 CuadroTexto"/>
          <p:cNvSpPr txBox="1"/>
          <p:nvPr/>
        </p:nvSpPr>
        <p:spPr>
          <a:xfrm>
            <a:off x="8215338" y="2500306"/>
            <a:ext cx="571504" cy="338554"/>
          </a:xfrm>
          <a:prstGeom prst="rect">
            <a:avLst/>
          </a:prstGeom>
          <a:noFill/>
        </p:spPr>
        <p:txBody>
          <a:bodyPr wrap="square" rtlCol="0">
            <a:spAutoFit/>
          </a:bodyPr>
          <a:lstStyle/>
          <a:p>
            <a:pPr algn="ctr"/>
            <a:r>
              <a:rPr lang="es-ES" sz="1600" b="1" dirty="0" smtClean="0">
                <a:effectLst>
                  <a:outerShdw blurRad="38100" dist="38100" dir="2700000" algn="tl">
                    <a:srgbClr val="000000">
                      <a:alpha val="43137"/>
                    </a:srgbClr>
                  </a:outerShdw>
                </a:effectLst>
              </a:rPr>
              <a:t>a</a:t>
            </a:r>
            <a:endParaRPr lang="es-ES" sz="1600" b="1" dirty="0">
              <a:effectLst>
                <a:outerShdw blurRad="38100" dist="38100" dir="2700000" algn="tl">
                  <a:srgbClr val="000000">
                    <a:alpha val="43137"/>
                  </a:srgbClr>
                </a:outerShdw>
              </a:effectLst>
            </a:endParaRPr>
          </a:p>
        </p:txBody>
      </p:sp>
      <p:sp>
        <p:nvSpPr>
          <p:cNvPr id="220" name="219 CuadroTexto"/>
          <p:cNvSpPr txBox="1"/>
          <p:nvPr/>
        </p:nvSpPr>
        <p:spPr>
          <a:xfrm>
            <a:off x="7572396" y="2357430"/>
            <a:ext cx="571504" cy="338554"/>
          </a:xfrm>
          <a:prstGeom prst="rect">
            <a:avLst/>
          </a:prstGeom>
          <a:noFill/>
        </p:spPr>
        <p:txBody>
          <a:bodyPr wrap="square" rtlCol="0">
            <a:spAutoFit/>
          </a:bodyPr>
          <a:lstStyle/>
          <a:p>
            <a:pPr algn="ctr"/>
            <a:r>
              <a:rPr lang="es-ES" sz="1600" b="1" dirty="0">
                <a:effectLst>
                  <a:outerShdw blurRad="38100" dist="38100" dir="2700000" algn="tl">
                    <a:srgbClr val="000000">
                      <a:alpha val="43137"/>
                    </a:srgbClr>
                  </a:outerShdw>
                </a:effectLst>
              </a:rPr>
              <a:t>B</a:t>
            </a:r>
          </a:p>
        </p:txBody>
      </p:sp>
      <p:cxnSp>
        <p:nvCxnSpPr>
          <p:cNvPr id="222" name="221 Conector recto"/>
          <p:cNvCxnSpPr/>
          <p:nvPr/>
        </p:nvCxnSpPr>
        <p:spPr>
          <a:xfrm rot="16200000" flipH="1">
            <a:off x="7632485" y="1868713"/>
            <a:ext cx="364349" cy="19877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222 Conector recto"/>
          <p:cNvCxnSpPr/>
          <p:nvPr/>
        </p:nvCxnSpPr>
        <p:spPr>
          <a:xfrm rot="5400000">
            <a:off x="6357950" y="2071678"/>
            <a:ext cx="428628" cy="1428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37" name="236 CuadroTexto"/>
          <p:cNvSpPr txBox="1"/>
          <p:nvPr/>
        </p:nvSpPr>
        <p:spPr>
          <a:xfrm>
            <a:off x="714348" y="4572008"/>
            <a:ext cx="571504" cy="369332"/>
          </a:xfrm>
          <a:prstGeom prst="rect">
            <a:avLst/>
          </a:prstGeom>
          <a:noFill/>
        </p:spPr>
        <p:txBody>
          <a:bodyPr wrap="square" rtlCol="0">
            <a:spAutoFit/>
          </a:bodyPr>
          <a:lstStyle/>
          <a:p>
            <a:pPr algn="ctr"/>
            <a:r>
              <a:rPr lang="es-ES" b="1" dirty="0" smtClean="0">
                <a:effectLst>
                  <a:outerShdw blurRad="38100" dist="38100" dir="2700000" algn="tl">
                    <a:srgbClr val="000000">
                      <a:alpha val="43137"/>
                    </a:srgbClr>
                  </a:outerShdw>
                </a:effectLst>
              </a:rPr>
              <a:t>a</a:t>
            </a:r>
            <a:endParaRPr lang="es-ES" b="1" dirty="0">
              <a:effectLst>
                <a:outerShdw blurRad="38100" dist="38100" dir="2700000" algn="tl">
                  <a:srgbClr val="000000">
                    <a:alpha val="43137"/>
                  </a:srgbClr>
                </a:outerShdw>
              </a:effectLst>
            </a:endParaRPr>
          </a:p>
        </p:txBody>
      </p:sp>
      <p:sp>
        <p:nvSpPr>
          <p:cNvPr id="239" name="238 CuadroTexto"/>
          <p:cNvSpPr txBox="1"/>
          <p:nvPr/>
        </p:nvSpPr>
        <p:spPr>
          <a:xfrm>
            <a:off x="1571604" y="4500570"/>
            <a:ext cx="571504" cy="369332"/>
          </a:xfrm>
          <a:prstGeom prst="rect">
            <a:avLst/>
          </a:prstGeom>
          <a:noFill/>
        </p:spPr>
        <p:txBody>
          <a:bodyPr wrap="square" rtlCol="0">
            <a:spAutoFit/>
          </a:bodyPr>
          <a:lstStyle/>
          <a:p>
            <a:pPr algn="ctr"/>
            <a:r>
              <a:rPr lang="es-ES" b="1" dirty="0" smtClean="0">
                <a:effectLst>
                  <a:outerShdw blurRad="38100" dist="38100" dir="2700000" algn="tl">
                    <a:srgbClr val="000000">
                      <a:alpha val="43137"/>
                    </a:srgbClr>
                  </a:outerShdw>
                </a:effectLst>
              </a:rPr>
              <a:t>b</a:t>
            </a:r>
            <a:endParaRPr lang="es-ES" b="1" dirty="0">
              <a:effectLst>
                <a:outerShdw blurRad="38100" dist="38100" dir="2700000" algn="tl">
                  <a:srgbClr val="000000">
                    <a:alpha val="43137"/>
                  </a:srgbClr>
                </a:outerShdw>
              </a:effectLst>
            </a:endParaRPr>
          </a:p>
        </p:txBody>
      </p:sp>
      <p:cxnSp>
        <p:nvCxnSpPr>
          <p:cNvPr id="240" name="239 Conector recto"/>
          <p:cNvCxnSpPr/>
          <p:nvPr/>
        </p:nvCxnSpPr>
        <p:spPr>
          <a:xfrm flipV="1">
            <a:off x="2143108" y="4357694"/>
            <a:ext cx="500066" cy="7143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2" name="241 Conector recto"/>
          <p:cNvCxnSpPr/>
          <p:nvPr/>
        </p:nvCxnSpPr>
        <p:spPr>
          <a:xfrm>
            <a:off x="2071670" y="5500702"/>
            <a:ext cx="571504" cy="7143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64" name="263 Elipse"/>
          <p:cNvSpPr/>
          <p:nvPr/>
        </p:nvSpPr>
        <p:spPr>
          <a:xfrm>
            <a:off x="3929058" y="642918"/>
            <a:ext cx="1357322" cy="157163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265" name="22 Grupo"/>
          <p:cNvGrpSpPr/>
          <p:nvPr/>
        </p:nvGrpSpPr>
        <p:grpSpPr>
          <a:xfrm>
            <a:off x="4214810" y="1071546"/>
            <a:ext cx="285752" cy="714380"/>
            <a:chOff x="1444709" y="1657512"/>
            <a:chExt cx="650942" cy="2064142"/>
          </a:xfrm>
          <a:solidFill>
            <a:srgbClr val="FFC000"/>
          </a:solidFill>
        </p:grpSpPr>
        <p:sp>
          <p:nvSpPr>
            <p:cNvPr id="266" name="Oval 5"/>
            <p:cNvSpPr>
              <a:spLocks noChangeArrowheads="1"/>
            </p:cNvSpPr>
            <p:nvPr/>
          </p:nvSpPr>
          <p:spPr bwMode="auto">
            <a:xfrm rot="20700000">
              <a:off x="1803277" y="2444954"/>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267" name="32 Grupo"/>
            <p:cNvGrpSpPr/>
            <p:nvPr/>
          </p:nvGrpSpPr>
          <p:grpSpPr>
            <a:xfrm>
              <a:off x="1444709" y="1657512"/>
              <a:ext cx="613492" cy="2062190"/>
              <a:chOff x="1444709" y="1657512"/>
              <a:chExt cx="613492" cy="2062190"/>
            </a:xfrm>
            <a:grpFill/>
          </p:grpSpPr>
          <p:sp>
            <p:nvSpPr>
              <p:cNvPr id="268" name="Oval 5"/>
              <p:cNvSpPr>
                <a:spLocks noChangeArrowheads="1"/>
              </p:cNvSpPr>
              <p:nvPr/>
            </p:nvSpPr>
            <p:spPr bwMode="auto">
              <a:xfrm rot="22080000">
                <a:off x="1444709" y="2443002"/>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269" name="Oval 5"/>
              <p:cNvSpPr>
                <a:spLocks noChangeArrowheads="1"/>
              </p:cNvSpPr>
              <p:nvPr/>
            </p:nvSpPr>
            <p:spPr bwMode="auto">
              <a:xfrm rot="20580000" flipH="1">
                <a:off x="1472827" y="1661799"/>
                <a:ext cx="252000" cy="8280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270" name="Oval 5"/>
              <p:cNvSpPr>
                <a:spLocks noChangeArrowheads="1"/>
              </p:cNvSpPr>
              <p:nvPr/>
            </p:nvSpPr>
            <p:spPr bwMode="auto">
              <a:xfrm rot="23100000" flipH="1">
                <a:off x="1806201" y="1657512"/>
                <a:ext cx="252000" cy="8280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grpSp>
        <p:nvGrpSpPr>
          <p:cNvPr id="271" name="34 Grupo"/>
          <p:cNvGrpSpPr/>
          <p:nvPr/>
        </p:nvGrpSpPr>
        <p:grpSpPr>
          <a:xfrm>
            <a:off x="4572000" y="857232"/>
            <a:ext cx="428628" cy="1000132"/>
            <a:chOff x="2444840" y="1657511"/>
            <a:chExt cx="632608" cy="2062190"/>
          </a:xfrm>
          <a:solidFill>
            <a:srgbClr val="C00000"/>
          </a:solidFill>
        </p:grpSpPr>
        <p:sp>
          <p:nvSpPr>
            <p:cNvPr id="272" name="Oval 5"/>
            <p:cNvSpPr>
              <a:spLocks noChangeArrowheads="1"/>
            </p:cNvSpPr>
            <p:nvPr/>
          </p:nvSpPr>
          <p:spPr bwMode="auto">
            <a:xfrm rot="20700000">
              <a:off x="2785074" y="2349624"/>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273" name="14 Grupo"/>
            <p:cNvGrpSpPr/>
            <p:nvPr/>
          </p:nvGrpSpPr>
          <p:grpSpPr>
            <a:xfrm>
              <a:off x="2444840" y="1657511"/>
              <a:ext cx="613492" cy="2062190"/>
              <a:chOff x="2444840" y="1657511"/>
              <a:chExt cx="613492" cy="2062190"/>
            </a:xfrm>
            <a:grpFill/>
          </p:grpSpPr>
          <p:sp>
            <p:nvSpPr>
              <p:cNvPr id="274" name="Oval 5"/>
              <p:cNvSpPr>
                <a:spLocks noChangeArrowheads="1"/>
              </p:cNvSpPr>
              <p:nvPr/>
            </p:nvSpPr>
            <p:spPr bwMode="auto">
              <a:xfrm rot="20580000" flipH="1">
                <a:off x="2472959" y="1661800"/>
                <a:ext cx="252000" cy="8280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275" name="Oval 5"/>
              <p:cNvSpPr>
                <a:spLocks noChangeArrowheads="1"/>
              </p:cNvSpPr>
              <p:nvPr/>
            </p:nvSpPr>
            <p:spPr bwMode="auto">
              <a:xfrm rot="23100000" flipH="1">
                <a:off x="2806332" y="1657511"/>
                <a:ext cx="252000" cy="828000"/>
              </a:xfrm>
              <a:prstGeom prst="ellipse">
                <a:avLst/>
              </a:prstGeom>
              <a:grpFill/>
              <a:ln w="9525">
                <a:noFill/>
                <a:round/>
                <a:headEnd/>
                <a:tailEnd/>
              </a:ln>
            </p:spPr>
            <p:txBody>
              <a:bodyPr wrap="none" anchor="ctr"/>
              <a:lstStyle/>
              <a:p>
                <a:pPr algn="ctr" eaLnBrk="1" hangingPunct="1"/>
                <a:endParaRPr lang="es-ES" sz="1800" dirty="0">
                  <a:solidFill>
                    <a:srgbClr val="000000"/>
                  </a:solidFill>
                  <a:latin typeface="Arial" charset="0"/>
                  <a:cs typeface="Arial" charset="0"/>
                </a:endParaRPr>
              </a:p>
            </p:txBody>
          </p:sp>
          <p:sp>
            <p:nvSpPr>
              <p:cNvPr id="276" name="Oval 5"/>
              <p:cNvSpPr>
                <a:spLocks noChangeArrowheads="1"/>
              </p:cNvSpPr>
              <p:nvPr/>
            </p:nvSpPr>
            <p:spPr bwMode="auto">
              <a:xfrm rot="22080000">
                <a:off x="2444840" y="2443001"/>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grpSp>
        <p:nvGrpSpPr>
          <p:cNvPr id="277" name="276 Grupo"/>
          <p:cNvGrpSpPr/>
          <p:nvPr/>
        </p:nvGrpSpPr>
        <p:grpSpPr>
          <a:xfrm>
            <a:off x="3357554" y="2214554"/>
            <a:ext cx="1143008" cy="1357322"/>
            <a:chOff x="571472" y="2643182"/>
            <a:chExt cx="1143008" cy="1785950"/>
          </a:xfrm>
        </p:grpSpPr>
        <p:sp>
          <p:nvSpPr>
            <p:cNvPr id="278" name="Oval 5"/>
            <p:cNvSpPr>
              <a:spLocks noChangeArrowheads="1"/>
            </p:cNvSpPr>
            <p:nvPr/>
          </p:nvSpPr>
          <p:spPr bwMode="auto">
            <a:xfrm rot="20580000" flipH="1">
              <a:off x="1223729" y="2937201"/>
              <a:ext cx="142287" cy="573668"/>
            </a:xfrm>
            <a:prstGeom prst="ellipse">
              <a:avLst/>
            </a:prstGeom>
            <a:solidFill>
              <a:srgbClr val="C00000"/>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279" name="261 Grupo"/>
            <p:cNvGrpSpPr/>
            <p:nvPr/>
          </p:nvGrpSpPr>
          <p:grpSpPr>
            <a:xfrm>
              <a:off x="571472" y="2643182"/>
              <a:ext cx="1143008" cy="1785950"/>
              <a:chOff x="571472" y="2643182"/>
              <a:chExt cx="1143008" cy="1785950"/>
            </a:xfrm>
          </p:grpSpPr>
          <p:sp>
            <p:nvSpPr>
              <p:cNvPr id="280" name="279 Elipse"/>
              <p:cNvSpPr/>
              <p:nvPr/>
            </p:nvSpPr>
            <p:spPr>
              <a:xfrm>
                <a:off x="571472" y="2643182"/>
                <a:ext cx="1143008" cy="178595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281" name="156 Grupo"/>
              <p:cNvGrpSpPr/>
              <p:nvPr/>
            </p:nvGrpSpPr>
            <p:grpSpPr>
              <a:xfrm>
                <a:off x="642910" y="2831177"/>
                <a:ext cx="1071569" cy="1418113"/>
                <a:chOff x="642910" y="2831177"/>
                <a:chExt cx="1071569" cy="1418113"/>
              </a:xfrm>
            </p:grpSpPr>
            <p:sp>
              <p:nvSpPr>
                <p:cNvPr id="282" name="Oval 5"/>
                <p:cNvSpPr>
                  <a:spLocks noChangeArrowheads="1"/>
                </p:cNvSpPr>
                <p:nvPr/>
              </p:nvSpPr>
              <p:spPr bwMode="auto">
                <a:xfrm rot="480000">
                  <a:off x="974003" y="3365502"/>
                  <a:ext cx="160434" cy="662783"/>
                </a:xfrm>
                <a:prstGeom prst="ellipse">
                  <a:avLst/>
                </a:prstGeom>
                <a:solidFill>
                  <a:srgbClr val="FFC000"/>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283" name="139 Grupo"/>
                <p:cNvGrpSpPr/>
                <p:nvPr/>
              </p:nvGrpSpPr>
              <p:grpSpPr>
                <a:xfrm>
                  <a:off x="642910" y="2831177"/>
                  <a:ext cx="1071569" cy="1418113"/>
                  <a:chOff x="642910" y="2831177"/>
                  <a:chExt cx="1071569" cy="1418113"/>
                </a:xfrm>
              </p:grpSpPr>
              <p:sp>
                <p:nvSpPr>
                  <p:cNvPr id="284" name="Oval 5"/>
                  <p:cNvSpPr>
                    <a:spLocks noChangeArrowheads="1"/>
                  </p:cNvSpPr>
                  <p:nvPr/>
                </p:nvSpPr>
                <p:spPr bwMode="auto">
                  <a:xfrm rot="480000">
                    <a:off x="1203726" y="3364746"/>
                    <a:ext cx="165084" cy="884544"/>
                  </a:xfrm>
                  <a:prstGeom prst="ellipse">
                    <a:avLst/>
                  </a:prstGeom>
                  <a:solidFill>
                    <a:srgbClr val="C00000"/>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285" name="Oval 5"/>
                  <p:cNvSpPr>
                    <a:spLocks noChangeArrowheads="1"/>
                  </p:cNvSpPr>
                  <p:nvPr/>
                </p:nvSpPr>
                <p:spPr bwMode="auto">
                  <a:xfrm rot="20580000" flipH="1">
                    <a:off x="917039" y="3011196"/>
                    <a:ext cx="138279" cy="429846"/>
                  </a:xfrm>
                  <a:prstGeom prst="ellipse">
                    <a:avLst/>
                  </a:prstGeom>
                  <a:solidFill>
                    <a:srgbClr val="FFC000"/>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286" name="285 CuadroTexto"/>
                  <p:cNvSpPr txBox="1"/>
                  <p:nvPr/>
                </p:nvSpPr>
                <p:spPr>
                  <a:xfrm>
                    <a:off x="642910" y="3207166"/>
                    <a:ext cx="571504" cy="445466"/>
                  </a:xfrm>
                  <a:prstGeom prst="rect">
                    <a:avLst/>
                  </a:prstGeom>
                  <a:noFill/>
                </p:spPr>
                <p:txBody>
                  <a:bodyPr wrap="square" rtlCol="0">
                    <a:spAutoFit/>
                  </a:bodyPr>
                  <a:lstStyle/>
                  <a:p>
                    <a:r>
                      <a:rPr lang="es-ES" sz="1600" b="1" dirty="0" smtClean="0">
                        <a:effectLst>
                          <a:outerShdw blurRad="38100" dist="38100" dir="2700000" algn="tl">
                            <a:srgbClr val="000000">
                              <a:alpha val="43137"/>
                            </a:srgbClr>
                          </a:outerShdw>
                        </a:effectLst>
                      </a:rPr>
                      <a:t>A</a:t>
                    </a:r>
                    <a:endParaRPr lang="es-ES" sz="1600" b="1" dirty="0">
                      <a:effectLst>
                        <a:outerShdw blurRad="38100" dist="38100" dir="2700000" algn="tl">
                          <a:srgbClr val="000000">
                            <a:alpha val="43137"/>
                          </a:srgbClr>
                        </a:outerShdw>
                      </a:effectLst>
                    </a:endParaRPr>
                  </a:p>
                </p:txBody>
              </p:sp>
              <p:sp>
                <p:nvSpPr>
                  <p:cNvPr id="287" name="286 CuadroTexto"/>
                  <p:cNvSpPr txBox="1"/>
                  <p:nvPr/>
                </p:nvSpPr>
                <p:spPr>
                  <a:xfrm>
                    <a:off x="1142976" y="2831177"/>
                    <a:ext cx="571503" cy="445466"/>
                  </a:xfrm>
                  <a:prstGeom prst="rect">
                    <a:avLst/>
                  </a:prstGeom>
                  <a:noFill/>
                </p:spPr>
                <p:txBody>
                  <a:bodyPr wrap="square" rtlCol="0">
                    <a:spAutoFit/>
                  </a:bodyPr>
                  <a:lstStyle/>
                  <a:p>
                    <a:pPr algn="ctr"/>
                    <a:r>
                      <a:rPr lang="es-ES" sz="1600" b="1" dirty="0">
                        <a:effectLst>
                          <a:outerShdw blurRad="38100" dist="38100" dir="2700000" algn="tl">
                            <a:srgbClr val="000000">
                              <a:alpha val="43137"/>
                            </a:srgbClr>
                          </a:outerShdw>
                        </a:effectLst>
                      </a:rPr>
                      <a:t>B</a:t>
                    </a:r>
                  </a:p>
                </p:txBody>
              </p:sp>
            </p:grpSp>
          </p:grpSp>
        </p:grpSp>
      </p:grpSp>
      <p:sp>
        <p:nvSpPr>
          <p:cNvPr id="300" name="299 Elipse"/>
          <p:cNvSpPr/>
          <p:nvPr/>
        </p:nvSpPr>
        <p:spPr>
          <a:xfrm>
            <a:off x="4643438" y="2285992"/>
            <a:ext cx="1071570" cy="135732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301" name="300 Grupo"/>
          <p:cNvGrpSpPr/>
          <p:nvPr/>
        </p:nvGrpSpPr>
        <p:grpSpPr>
          <a:xfrm>
            <a:off x="4929190" y="2428868"/>
            <a:ext cx="539835" cy="1000131"/>
            <a:chOff x="2478087" y="2571744"/>
            <a:chExt cx="468397" cy="1364065"/>
          </a:xfrm>
        </p:grpSpPr>
        <p:grpSp>
          <p:nvGrpSpPr>
            <p:cNvPr id="302" name="22 Grupo"/>
            <p:cNvGrpSpPr/>
            <p:nvPr/>
          </p:nvGrpSpPr>
          <p:grpSpPr>
            <a:xfrm>
              <a:off x="2786050" y="2714620"/>
              <a:ext cx="160434" cy="1071574"/>
              <a:chOff x="1803277" y="1657512"/>
              <a:chExt cx="292374" cy="2064142"/>
            </a:xfrm>
            <a:solidFill>
              <a:srgbClr val="FFC000"/>
            </a:solidFill>
          </p:grpSpPr>
          <p:sp>
            <p:nvSpPr>
              <p:cNvPr id="306" name="Oval 5"/>
              <p:cNvSpPr>
                <a:spLocks noChangeArrowheads="1"/>
              </p:cNvSpPr>
              <p:nvPr/>
            </p:nvSpPr>
            <p:spPr bwMode="auto">
              <a:xfrm rot="20700000">
                <a:off x="1803277" y="2444954"/>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307" name="Oval 5"/>
              <p:cNvSpPr>
                <a:spLocks noChangeArrowheads="1"/>
              </p:cNvSpPr>
              <p:nvPr/>
            </p:nvSpPr>
            <p:spPr bwMode="auto">
              <a:xfrm rot="1500000" flipH="1">
                <a:off x="1806198" y="1657512"/>
                <a:ext cx="251999" cy="828001"/>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nvGrpSpPr>
            <p:cNvPr id="303" name="34 Grupo"/>
            <p:cNvGrpSpPr/>
            <p:nvPr/>
          </p:nvGrpSpPr>
          <p:grpSpPr>
            <a:xfrm>
              <a:off x="2478087" y="2571744"/>
              <a:ext cx="165083" cy="1364065"/>
              <a:chOff x="2785074" y="1657511"/>
              <a:chExt cx="292374" cy="1968813"/>
            </a:xfrm>
            <a:solidFill>
              <a:srgbClr val="002060"/>
            </a:solidFill>
          </p:grpSpPr>
          <p:sp>
            <p:nvSpPr>
              <p:cNvPr id="304" name="Oval 5"/>
              <p:cNvSpPr>
                <a:spLocks noChangeArrowheads="1"/>
              </p:cNvSpPr>
              <p:nvPr/>
            </p:nvSpPr>
            <p:spPr bwMode="auto">
              <a:xfrm rot="20700000">
                <a:off x="2785074" y="2349624"/>
                <a:ext cx="292374" cy="1276700"/>
              </a:xfrm>
              <a:prstGeom prst="ellipse">
                <a:avLst/>
              </a:prstGeom>
              <a:solidFill>
                <a:srgbClr val="C00000"/>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305" name="Oval 5"/>
              <p:cNvSpPr>
                <a:spLocks noChangeArrowheads="1"/>
              </p:cNvSpPr>
              <p:nvPr/>
            </p:nvSpPr>
            <p:spPr bwMode="auto">
              <a:xfrm rot="1500000" flipH="1">
                <a:off x="2806339" y="1657511"/>
                <a:ext cx="252001" cy="827999"/>
              </a:xfrm>
              <a:prstGeom prst="ellipse">
                <a:avLst/>
              </a:prstGeom>
              <a:solidFill>
                <a:srgbClr val="C00000"/>
              </a:solidFill>
              <a:ln w="9525">
                <a:noFill/>
                <a:round/>
                <a:headEnd/>
                <a:tailEnd/>
              </a:ln>
            </p:spPr>
            <p:txBody>
              <a:bodyPr wrap="none" anchor="ctr"/>
              <a:lstStyle/>
              <a:p>
                <a:pPr algn="ctr" eaLnBrk="1" hangingPunct="1"/>
                <a:endParaRPr lang="es-ES" sz="1800" dirty="0">
                  <a:solidFill>
                    <a:srgbClr val="000000"/>
                  </a:solidFill>
                  <a:latin typeface="Arial" charset="0"/>
                  <a:cs typeface="Arial" charset="0"/>
                </a:endParaRPr>
              </a:p>
            </p:txBody>
          </p:sp>
        </p:grpSp>
      </p:grpSp>
      <p:sp>
        <p:nvSpPr>
          <p:cNvPr id="308" name="307 CuadroTexto"/>
          <p:cNvSpPr txBox="1"/>
          <p:nvPr/>
        </p:nvSpPr>
        <p:spPr>
          <a:xfrm>
            <a:off x="4572000" y="2500306"/>
            <a:ext cx="571503" cy="338554"/>
          </a:xfrm>
          <a:prstGeom prst="rect">
            <a:avLst/>
          </a:prstGeom>
          <a:noFill/>
        </p:spPr>
        <p:txBody>
          <a:bodyPr wrap="square" rtlCol="0">
            <a:spAutoFit/>
          </a:bodyPr>
          <a:lstStyle/>
          <a:p>
            <a:pPr algn="ctr"/>
            <a:r>
              <a:rPr lang="es-ES" sz="1600" b="1" dirty="0">
                <a:effectLst>
                  <a:outerShdw blurRad="38100" dist="38100" dir="2700000" algn="tl">
                    <a:srgbClr val="000000">
                      <a:alpha val="43137"/>
                    </a:srgbClr>
                  </a:outerShdw>
                </a:effectLst>
              </a:rPr>
              <a:t>B</a:t>
            </a:r>
          </a:p>
        </p:txBody>
      </p:sp>
      <p:sp>
        <p:nvSpPr>
          <p:cNvPr id="309" name="308 Elipse"/>
          <p:cNvSpPr/>
          <p:nvPr/>
        </p:nvSpPr>
        <p:spPr>
          <a:xfrm>
            <a:off x="6429388" y="500042"/>
            <a:ext cx="1357322" cy="157163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310" name="22 Grupo"/>
          <p:cNvGrpSpPr/>
          <p:nvPr/>
        </p:nvGrpSpPr>
        <p:grpSpPr>
          <a:xfrm>
            <a:off x="6786578" y="1000108"/>
            <a:ext cx="285752" cy="714380"/>
            <a:chOff x="1444709" y="1657512"/>
            <a:chExt cx="650942" cy="2064142"/>
          </a:xfrm>
          <a:solidFill>
            <a:schemeClr val="accent3">
              <a:lumMod val="75000"/>
            </a:schemeClr>
          </a:solidFill>
        </p:grpSpPr>
        <p:sp>
          <p:nvSpPr>
            <p:cNvPr id="311" name="Oval 5"/>
            <p:cNvSpPr>
              <a:spLocks noChangeArrowheads="1"/>
            </p:cNvSpPr>
            <p:nvPr/>
          </p:nvSpPr>
          <p:spPr bwMode="auto">
            <a:xfrm rot="20700000">
              <a:off x="1803277" y="2444954"/>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312" name="32 Grupo"/>
            <p:cNvGrpSpPr/>
            <p:nvPr/>
          </p:nvGrpSpPr>
          <p:grpSpPr>
            <a:xfrm>
              <a:off x="1444709" y="1657512"/>
              <a:ext cx="613492" cy="2062190"/>
              <a:chOff x="1444709" y="1657512"/>
              <a:chExt cx="613492" cy="2062190"/>
            </a:xfrm>
            <a:grpFill/>
          </p:grpSpPr>
          <p:sp>
            <p:nvSpPr>
              <p:cNvPr id="313" name="Oval 5"/>
              <p:cNvSpPr>
                <a:spLocks noChangeArrowheads="1"/>
              </p:cNvSpPr>
              <p:nvPr/>
            </p:nvSpPr>
            <p:spPr bwMode="auto">
              <a:xfrm rot="22080000">
                <a:off x="1444709" y="2443002"/>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314" name="Oval 5"/>
              <p:cNvSpPr>
                <a:spLocks noChangeArrowheads="1"/>
              </p:cNvSpPr>
              <p:nvPr/>
            </p:nvSpPr>
            <p:spPr bwMode="auto">
              <a:xfrm rot="20580000" flipH="1">
                <a:off x="1472827" y="1661799"/>
                <a:ext cx="252000" cy="8280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315" name="Oval 5"/>
              <p:cNvSpPr>
                <a:spLocks noChangeArrowheads="1"/>
              </p:cNvSpPr>
              <p:nvPr/>
            </p:nvSpPr>
            <p:spPr bwMode="auto">
              <a:xfrm rot="23100000" flipH="1">
                <a:off x="1806201" y="1657512"/>
                <a:ext cx="252000" cy="8280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grpSp>
        <p:nvGrpSpPr>
          <p:cNvPr id="316" name="34 Grupo"/>
          <p:cNvGrpSpPr/>
          <p:nvPr/>
        </p:nvGrpSpPr>
        <p:grpSpPr>
          <a:xfrm>
            <a:off x="7072330" y="785794"/>
            <a:ext cx="428628" cy="1000132"/>
            <a:chOff x="2444840" y="1657511"/>
            <a:chExt cx="632608" cy="2062190"/>
          </a:xfrm>
          <a:solidFill>
            <a:srgbClr val="C00000"/>
          </a:solidFill>
        </p:grpSpPr>
        <p:sp>
          <p:nvSpPr>
            <p:cNvPr id="317" name="Oval 5"/>
            <p:cNvSpPr>
              <a:spLocks noChangeArrowheads="1"/>
            </p:cNvSpPr>
            <p:nvPr/>
          </p:nvSpPr>
          <p:spPr bwMode="auto">
            <a:xfrm rot="20700000">
              <a:off x="2785074" y="2349624"/>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318" name="14 Grupo"/>
            <p:cNvGrpSpPr/>
            <p:nvPr/>
          </p:nvGrpSpPr>
          <p:grpSpPr>
            <a:xfrm>
              <a:off x="2444840" y="1657511"/>
              <a:ext cx="613492" cy="2062190"/>
              <a:chOff x="2444840" y="1657511"/>
              <a:chExt cx="613492" cy="2062190"/>
            </a:xfrm>
            <a:grpFill/>
          </p:grpSpPr>
          <p:sp>
            <p:nvSpPr>
              <p:cNvPr id="319" name="Oval 5"/>
              <p:cNvSpPr>
                <a:spLocks noChangeArrowheads="1"/>
              </p:cNvSpPr>
              <p:nvPr/>
            </p:nvSpPr>
            <p:spPr bwMode="auto">
              <a:xfrm rot="20580000" flipH="1">
                <a:off x="2472959" y="1661800"/>
                <a:ext cx="252000" cy="8280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320" name="Oval 5"/>
              <p:cNvSpPr>
                <a:spLocks noChangeArrowheads="1"/>
              </p:cNvSpPr>
              <p:nvPr/>
            </p:nvSpPr>
            <p:spPr bwMode="auto">
              <a:xfrm rot="23100000" flipH="1">
                <a:off x="2806332" y="1657511"/>
                <a:ext cx="252000" cy="828000"/>
              </a:xfrm>
              <a:prstGeom prst="ellipse">
                <a:avLst/>
              </a:prstGeom>
              <a:grpFill/>
              <a:ln w="9525">
                <a:noFill/>
                <a:round/>
                <a:headEnd/>
                <a:tailEnd/>
              </a:ln>
            </p:spPr>
            <p:txBody>
              <a:bodyPr wrap="none" anchor="ctr"/>
              <a:lstStyle/>
              <a:p>
                <a:pPr algn="ctr" eaLnBrk="1" hangingPunct="1"/>
                <a:endParaRPr lang="es-ES" sz="1800" dirty="0">
                  <a:solidFill>
                    <a:srgbClr val="000000"/>
                  </a:solidFill>
                  <a:latin typeface="Arial" charset="0"/>
                  <a:cs typeface="Arial" charset="0"/>
                </a:endParaRPr>
              </a:p>
            </p:txBody>
          </p:sp>
          <p:sp>
            <p:nvSpPr>
              <p:cNvPr id="321" name="Oval 5"/>
              <p:cNvSpPr>
                <a:spLocks noChangeArrowheads="1"/>
              </p:cNvSpPr>
              <p:nvPr/>
            </p:nvSpPr>
            <p:spPr bwMode="auto">
              <a:xfrm rot="22080000">
                <a:off x="2444840" y="2443001"/>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grpSp>
        <p:nvGrpSpPr>
          <p:cNvPr id="322" name="321 Grupo"/>
          <p:cNvGrpSpPr/>
          <p:nvPr/>
        </p:nvGrpSpPr>
        <p:grpSpPr>
          <a:xfrm>
            <a:off x="6286512" y="2285992"/>
            <a:ext cx="1143008" cy="1357322"/>
            <a:chOff x="571472" y="2643182"/>
            <a:chExt cx="1143008" cy="1785950"/>
          </a:xfrm>
        </p:grpSpPr>
        <p:sp>
          <p:nvSpPr>
            <p:cNvPr id="323" name="Oval 5"/>
            <p:cNvSpPr>
              <a:spLocks noChangeArrowheads="1"/>
            </p:cNvSpPr>
            <p:nvPr/>
          </p:nvSpPr>
          <p:spPr bwMode="auto">
            <a:xfrm rot="20580000" flipH="1">
              <a:off x="1223729" y="2937201"/>
              <a:ext cx="142287" cy="573668"/>
            </a:xfrm>
            <a:prstGeom prst="ellipse">
              <a:avLst/>
            </a:prstGeom>
            <a:solidFill>
              <a:srgbClr val="C00000"/>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324" name="261 Grupo"/>
            <p:cNvGrpSpPr/>
            <p:nvPr/>
          </p:nvGrpSpPr>
          <p:grpSpPr>
            <a:xfrm>
              <a:off x="571472" y="2643182"/>
              <a:ext cx="1143008" cy="1785950"/>
              <a:chOff x="571472" y="2643182"/>
              <a:chExt cx="1143008" cy="1785950"/>
            </a:xfrm>
          </p:grpSpPr>
          <p:sp>
            <p:nvSpPr>
              <p:cNvPr id="325" name="324 Elipse"/>
              <p:cNvSpPr/>
              <p:nvPr/>
            </p:nvSpPr>
            <p:spPr>
              <a:xfrm>
                <a:off x="571472" y="2643182"/>
                <a:ext cx="1143008" cy="178595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326" name="156 Grupo"/>
              <p:cNvGrpSpPr/>
              <p:nvPr/>
            </p:nvGrpSpPr>
            <p:grpSpPr>
              <a:xfrm>
                <a:off x="714348" y="2831177"/>
                <a:ext cx="1000131" cy="1418113"/>
                <a:chOff x="714348" y="2831177"/>
                <a:chExt cx="1000131" cy="1418113"/>
              </a:xfrm>
            </p:grpSpPr>
            <p:sp>
              <p:nvSpPr>
                <p:cNvPr id="327" name="Oval 5"/>
                <p:cNvSpPr>
                  <a:spLocks noChangeArrowheads="1"/>
                </p:cNvSpPr>
                <p:nvPr/>
              </p:nvSpPr>
              <p:spPr bwMode="auto">
                <a:xfrm rot="480000">
                  <a:off x="974003" y="3365502"/>
                  <a:ext cx="160434" cy="662783"/>
                </a:xfrm>
                <a:prstGeom prst="ellipse">
                  <a:avLst/>
                </a:prstGeom>
                <a:solidFill>
                  <a:schemeClr val="accent3">
                    <a:lumMod val="75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328" name="139 Grupo"/>
                <p:cNvGrpSpPr/>
                <p:nvPr/>
              </p:nvGrpSpPr>
              <p:grpSpPr>
                <a:xfrm>
                  <a:off x="714348" y="2831177"/>
                  <a:ext cx="1000131" cy="1418113"/>
                  <a:chOff x="714348" y="2831177"/>
                  <a:chExt cx="1000131" cy="1418113"/>
                </a:xfrm>
              </p:grpSpPr>
              <p:sp>
                <p:nvSpPr>
                  <p:cNvPr id="329" name="Oval 5"/>
                  <p:cNvSpPr>
                    <a:spLocks noChangeArrowheads="1"/>
                  </p:cNvSpPr>
                  <p:nvPr/>
                </p:nvSpPr>
                <p:spPr bwMode="auto">
                  <a:xfrm rot="480000">
                    <a:off x="1203726" y="3364746"/>
                    <a:ext cx="165084" cy="884544"/>
                  </a:xfrm>
                  <a:prstGeom prst="ellipse">
                    <a:avLst/>
                  </a:prstGeom>
                  <a:solidFill>
                    <a:srgbClr val="C00000"/>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330" name="Oval 5"/>
                  <p:cNvSpPr>
                    <a:spLocks noChangeArrowheads="1"/>
                  </p:cNvSpPr>
                  <p:nvPr/>
                </p:nvSpPr>
                <p:spPr bwMode="auto">
                  <a:xfrm rot="20580000" flipH="1">
                    <a:off x="917039" y="3011196"/>
                    <a:ext cx="138279" cy="429846"/>
                  </a:xfrm>
                  <a:prstGeom prst="ellipse">
                    <a:avLst/>
                  </a:prstGeom>
                  <a:solidFill>
                    <a:schemeClr val="accent3">
                      <a:lumMod val="75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331" name="330 CuadroTexto"/>
                  <p:cNvSpPr txBox="1"/>
                  <p:nvPr/>
                </p:nvSpPr>
                <p:spPr>
                  <a:xfrm>
                    <a:off x="714348" y="3113169"/>
                    <a:ext cx="571504" cy="445466"/>
                  </a:xfrm>
                  <a:prstGeom prst="rect">
                    <a:avLst/>
                  </a:prstGeom>
                  <a:noFill/>
                </p:spPr>
                <p:txBody>
                  <a:bodyPr wrap="square" rtlCol="0">
                    <a:spAutoFit/>
                  </a:bodyPr>
                  <a:lstStyle/>
                  <a:p>
                    <a:r>
                      <a:rPr lang="es-ES" sz="1600" b="1" dirty="0">
                        <a:effectLst>
                          <a:outerShdw blurRad="38100" dist="38100" dir="2700000" algn="tl">
                            <a:srgbClr val="000000">
                              <a:alpha val="43137"/>
                            </a:srgbClr>
                          </a:outerShdw>
                        </a:effectLst>
                      </a:rPr>
                      <a:t>a</a:t>
                    </a:r>
                  </a:p>
                </p:txBody>
              </p:sp>
              <p:sp>
                <p:nvSpPr>
                  <p:cNvPr id="332" name="331 CuadroTexto"/>
                  <p:cNvSpPr txBox="1"/>
                  <p:nvPr/>
                </p:nvSpPr>
                <p:spPr>
                  <a:xfrm>
                    <a:off x="1142976" y="2831177"/>
                    <a:ext cx="571503" cy="445466"/>
                  </a:xfrm>
                  <a:prstGeom prst="rect">
                    <a:avLst/>
                  </a:prstGeom>
                  <a:noFill/>
                </p:spPr>
                <p:txBody>
                  <a:bodyPr wrap="square" rtlCol="0">
                    <a:spAutoFit/>
                  </a:bodyPr>
                  <a:lstStyle/>
                  <a:p>
                    <a:pPr algn="ctr"/>
                    <a:r>
                      <a:rPr lang="es-ES" sz="1600" b="1" dirty="0">
                        <a:effectLst>
                          <a:outerShdw blurRad="38100" dist="38100" dir="2700000" algn="tl">
                            <a:srgbClr val="000000">
                              <a:alpha val="43137"/>
                            </a:srgbClr>
                          </a:outerShdw>
                        </a:effectLst>
                      </a:rPr>
                      <a:t>B</a:t>
                    </a:r>
                  </a:p>
                </p:txBody>
              </p:sp>
            </p:grpSp>
          </p:grpSp>
        </p:grpSp>
      </p:grpSp>
      <p:sp>
        <p:nvSpPr>
          <p:cNvPr id="333" name="332 Elipse"/>
          <p:cNvSpPr/>
          <p:nvPr/>
        </p:nvSpPr>
        <p:spPr>
          <a:xfrm>
            <a:off x="7643834" y="2143116"/>
            <a:ext cx="1071570" cy="135732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334" name="333 Grupo"/>
          <p:cNvGrpSpPr/>
          <p:nvPr/>
        </p:nvGrpSpPr>
        <p:grpSpPr>
          <a:xfrm>
            <a:off x="7929586" y="2285992"/>
            <a:ext cx="539835" cy="1000131"/>
            <a:chOff x="2478087" y="2571744"/>
            <a:chExt cx="468397" cy="1364065"/>
          </a:xfrm>
        </p:grpSpPr>
        <p:grpSp>
          <p:nvGrpSpPr>
            <p:cNvPr id="335" name="22 Grupo"/>
            <p:cNvGrpSpPr/>
            <p:nvPr/>
          </p:nvGrpSpPr>
          <p:grpSpPr>
            <a:xfrm>
              <a:off x="2786050" y="2714620"/>
              <a:ext cx="160434" cy="1071574"/>
              <a:chOff x="1803277" y="1657512"/>
              <a:chExt cx="292374" cy="2064142"/>
            </a:xfrm>
            <a:solidFill>
              <a:srgbClr val="FFC000"/>
            </a:solidFill>
          </p:grpSpPr>
          <p:sp>
            <p:nvSpPr>
              <p:cNvPr id="339" name="Oval 5"/>
              <p:cNvSpPr>
                <a:spLocks noChangeArrowheads="1"/>
              </p:cNvSpPr>
              <p:nvPr/>
            </p:nvSpPr>
            <p:spPr bwMode="auto">
              <a:xfrm rot="20700000">
                <a:off x="1803277" y="2444954"/>
                <a:ext cx="292374" cy="1276700"/>
              </a:xfrm>
              <a:prstGeom prst="ellipse">
                <a:avLst/>
              </a:prstGeom>
              <a:solidFill>
                <a:schemeClr val="accent3">
                  <a:lumMod val="75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340" name="Oval 5"/>
              <p:cNvSpPr>
                <a:spLocks noChangeArrowheads="1"/>
              </p:cNvSpPr>
              <p:nvPr/>
            </p:nvSpPr>
            <p:spPr bwMode="auto">
              <a:xfrm rot="1500000" flipH="1">
                <a:off x="1806198" y="1657512"/>
                <a:ext cx="251999" cy="828001"/>
              </a:xfrm>
              <a:prstGeom prst="ellipse">
                <a:avLst/>
              </a:prstGeom>
              <a:solidFill>
                <a:schemeClr val="accent3">
                  <a:lumMod val="75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nvGrpSpPr>
            <p:cNvPr id="336" name="34 Grupo"/>
            <p:cNvGrpSpPr/>
            <p:nvPr/>
          </p:nvGrpSpPr>
          <p:grpSpPr>
            <a:xfrm>
              <a:off x="2478087" y="2571744"/>
              <a:ext cx="165083" cy="1364065"/>
              <a:chOff x="2785074" y="1657511"/>
              <a:chExt cx="292374" cy="1968813"/>
            </a:xfrm>
            <a:solidFill>
              <a:srgbClr val="002060"/>
            </a:solidFill>
          </p:grpSpPr>
          <p:sp>
            <p:nvSpPr>
              <p:cNvPr id="337" name="Oval 5"/>
              <p:cNvSpPr>
                <a:spLocks noChangeArrowheads="1"/>
              </p:cNvSpPr>
              <p:nvPr/>
            </p:nvSpPr>
            <p:spPr bwMode="auto">
              <a:xfrm rot="20700000">
                <a:off x="2785074" y="2349624"/>
                <a:ext cx="292374" cy="1276700"/>
              </a:xfrm>
              <a:prstGeom prst="ellipse">
                <a:avLst/>
              </a:prstGeom>
              <a:solidFill>
                <a:srgbClr val="C00000"/>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338" name="Oval 5"/>
              <p:cNvSpPr>
                <a:spLocks noChangeArrowheads="1"/>
              </p:cNvSpPr>
              <p:nvPr/>
            </p:nvSpPr>
            <p:spPr bwMode="auto">
              <a:xfrm rot="1500000" flipH="1">
                <a:off x="2806339" y="1657511"/>
                <a:ext cx="252001" cy="827999"/>
              </a:xfrm>
              <a:prstGeom prst="ellipse">
                <a:avLst/>
              </a:prstGeom>
              <a:solidFill>
                <a:srgbClr val="C00000"/>
              </a:solidFill>
              <a:ln w="9525">
                <a:noFill/>
                <a:round/>
                <a:headEnd/>
                <a:tailEnd/>
              </a:ln>
            </p:spPr>
            <p:txBody>
              <a:bodyPr wrap="none" anchor="ctr"/>
              <a:lstStyle/>
              <a:p>
                <a:pPr algn="ctr" eaLnBrk="1" hangingPunct="1"/>
                <a:endParaRPr lang="es-ES" sz="1800" dirty="0">
                  <a:solidFill>
                    <a:srgbClr val="000000"/>
                  </a:solidFill>
                  <a:latin typeface="Arial" charset="0"/>
                  <a:cs typeface="Arial" charset="0"/>
                </a:endParaRPr>
              </a:p>
            </p:txBody>
          </p:sp>
        </p:grpSp>
      </p:grpSp>
      <p:sp>
        <p:nvSpPr>
          <p:cNvPr id="342" name="341 Elipse"/>
          <p:cNvSpPr/>
          <p:nvPr/>
        </p:nvSpPr>
        <p:spPr>
          <a:xfrm>
            <a:off x="714348" y="4143380"/>
            <a:ext cx="1357322" cy="157163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343" name="22 Grupo"/>
          <p:cNvGrpSpPr/>
          <p:nvPr/>
        </p:nvGrpSpPr>
        <p:grpSpPr>
          <a:xfrm>
            <a:off x="1071538" y="4572008"/>
            <a:ext cx="285752" cy="714380"/>
            <a:chOff x="1444709" y="1657512"/>
            <a:chExt cx="650942" cy="2064142"/>
          </a:xfrm>
          <a:solidFill>
            <a:schemeClr val="accent3">
              <a:lumMod val="75000"/>
            </a:schemeClr>
          </a:solidFill>
        </p:grpSpPr>
        <p:sp>
          <p:nvSpPr>
            <p:cNvPr id="344" name="Oval 5"/>
            <p:cNvSpPr>
              <a:spLocks noChangeArrowheads="1"/>
            </p:cNvSpPr>
            <p:nvPr/>
          </p:nvSpPr>
          <p:spPr bwMode="auto">
            <a:xfrm rot="20700000">
              <a:off x="1803277" y="2444954"/>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345" name="32 Grupo"/>
            <p:cNvGrpSpPr/>
            <p:nvPr/>
          </p:nvGrpSpPr>
          <p:grpSpPr>
            <a:xfrm>
              <a:off x="1444709" y="1657512"/>
              <a:ext cx="613492" cy="2062190"/>
              <a:chOff x="1444709" y="1657512"/>
              <a:chExt cx="613492" cy="2062190"/>
            </a:xfrm>
            <a:grpFill/>
          </p:grpSpPr>
          <p:sp>
            <p:nvSpPr>
              <p:cNvPr id="346" name="Oval 5"/>
              <p:cNvSpPr>
                <a:spLocks noChangeArrowheads="1"/>
              </p:cNvSpPr>
              <p:nvPr/>
            </p:nvSpPr>
            <p:spPr bwMode="auto">
              <a:xfrm rot="22080000">
                <a:off x="1444709" y="2443002"/>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347" name="Oval 5"/>
              <p:cNvSpPr>
                <a:spLocks noChangeArrowheads="1"/>
              </p:cNvSpPr>
              <p:nvPr/>
            </p:nvSpPr>
            <p:spPr bwMode="auto">
              <a:xfrm rot="20580000" flipH="1">
                <a:off x="1472827" y="1661799"/>
                <a:ext cx="252000" cy="8280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348" name="Oval 5"/>
              <p:cNvSpPr>
                <a:spLocks noChangeArrowheads="1"/>
              </p:cNvSpPr>
              <p:nvPr/>
            </p:nvSpPr>
            <p:spPr bwMode="auto">
              <a:xfrm rot="23100000" flipH="1">
                <a:off x="1806201" y="1657512"/>
                <a:ext cx="252000" cy="8280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grpSp>
        <p:nvGrpSpPr>
          <p:cNvPr id="349" name="34 Grupo"/>
          <p:cNvGrpSpPr/>
          <p:nvPr/>
        </p:nvGrpSpPr>
        <p:grpSpPr>
          <a:xfrm>
            <a:off x="1357290" y="4357694"/>
            <a:ext cx="428628" cy="1000132"/>
            <a:chOff x="2444840" y="1657511"/>
            <a:chExt cx="632608" cy="2062190"/>
          </a:xfrm>
          <a:solidFill>
            <a:srgbClr val="002060"/>
          </a:solidFill>
        </p:grpSpPr>
        <p:sp>
          <p:nvSpPr>
            <p:cNvPr id="350" name="Oval 5"/>
            <p:cNvSpPr>
              <a:spLocks noChangeArrowheads="1"/>
            </p:cNvSpPr>
            <p:nvPr/>
          </p:nvSpPr>
          <p:spPr bwMode="auto">
            <a:xfrm rot="20700000">
              <a:off x="2785074" y="2349624"/>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351" name="14 Grupo"/>
            <p:cNvGrpSpPr/>
            <p:nvPr/>
          </p:nvGrpSpPr>
          <p:grpSpPr>
            <a:xfrm>
              <a:off x="2444840" y="1657511"/>
              <a:ext cx="613492" cy="2062190"/>
              <a:chOff x="2444840" y="1657511"/>
              <a:chExt cx="613492" cy="2062190"/>
            </a:xfrm>
            <a:grpFill/>
          </p:grpSpPr>
          <p:sp>
            <p:nvSpPr>
              <p:cNvPr id="352" name="Oval 5"/>
              <p:cNvSpPr>
                <a:spLocks noChangeArrowheads="1"/>
              </p:cNvSpPr>
              <p:nvPr/>
            </p:nvSpPr>
            <p:spPr bwMode="auto">
              <a:xfrm rot="20580000" flipH="1">
                <a:off x="2472959" y="1661800"/>
                <a:ext cx="252000" cy="8280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353" name="Oval 5"/>
              <p:cNvSpPr>
                <a:spLocks noChangeArrowheads="1"/>
              </p:cNvSpPr>
              <p:nvPr/>
            </p:nvSpPr>
            <p:spPr bwMode="auto">
              <a:xfrm rot="23100000" flipH="1">
                <a:off x="2806332" y="1657511"/>
                <a:ext cx="252000" cy="828000"/>
              </a:xfrm>
              <a:prstGeom prst="ellipse">
                <a:avLst/>
              </a:prstGeom>
              <a:grpFill/>
              <a:ln w="9525">
                <a:noFill/>
                <a:round/>
                <a:headEnd/>
                <a:tailEnd/>
              </a:ln>
            </p:spPr>
            <p:txBody>
              <a:bodyPr wrap="none" anchor="ctr"/>
              <a:lstStyle/>
              <a:p>
                <a:pPr algn="ctr" eaLnBrk="1" hangingPunct="1"/>
                <a:endParaRPr lang="es-ES" sz="1800" dirty="0">
                  <a:solidFill>
                    <a:srgbClr val="000000"/>
                  </a:solidFill>
                  <a:latin typeface="Arial" charset="0"/>
                  <a:cs typeface="Arial" charset="0"/>
                </a:endParaRPr>
              </a:p>
            </p:txBody>
          </p:sp>
          <p:sp>
            <p:nvSpPr>
              <p:cNvPr id="354" name="Oval 5"/>
              <p:cNvSpPr>
                <a:spLocks noChangeArrowheads="1"/>
              </p:cNvSpPr>
              <p:nvPr/>
            </p:nvSpPr>
            <p:spPr bwMode="auto">
              <a:xfrm rot="22080000">
                <a:off x="2444840" y="2443001"/>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grpSp>
        <p:nvGrpSpPr>
          <p:cNvPr id="355" name="354 Grupo"/>
          <p:cNvGrpSpPr/>
          <p:nvPr/>
        </p:nvGrpSpPr>
        <p:grpSpPr>
          <a:xfrm>
            <a:off x="2857488" y="3714752"/>
            <a:ext cx="1143008" cy="1357322"/>
            <a:chOff x="571472" y="2643182"/>
            <a:chExt cx="1143008" cy="1785950"/>
          </a:xfrm>
        </p:grpSpPr>
        <p:sp>
          <p:nvSpPr>
            <p:cNvPr id="356" name="Oval 5"/>
            <p:cNvSpPr>
              <a:spLocks noChangeArrowheads="1"/>
            </p:cNvSpPr>
            <p:nvPr/>
          </p:nvSpPr>
          <p:spPr bwMode="auto">
            <a:xfrm rot="20580000" flipH="1">
              <a:off x="1223729" y="2937201"/>
              <a:ext cx="142287" cy="573668"/>
            </a:xfrm>
            <a:prstGeom prst="ellipse">
              <a:avLst/>
            </a:prstGeom>
            <a:solidFill>
              <a:srgbClr val="002060"/>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357" name="261 Grupo"/>
            <p:cNvGrpSpPr/>
            <p:nvPr/>
          </p:nvGrpSpPr>
          <p:grpSpPr>
            <a:xfrm>
              <a:off x="571472" y="2643182"/>
              <a:ext cx="1143008" cy="1785950"/>
              <a:chOff x="571472" y="2643182"/>
              <a:chExt cx="1143008" cy="1785950"/>
            </a:xfrm>
          </p:grpSpPr>
          <p:sp>
            <p:nvSpPr>
              <p:cNvPr id="358" name="357 Elipse"/>
              <p:cNvSpPr/>
              <p:nvPr/>
            </p:nvSpPr>
            <p:spPr>
              <a:xfrm>
                <a:off x="571472" y="2643182"/>
                <a:ext cx="1143008" cy="178595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359" name="156 Grupo"/>
              <p:cNvGrpSpPr/>
              <p:nvPr/>
            </p:nvGrpSpPr>
            <p:grpSpPr>
              <a:xfrm>
                <a:off x="714348" y="2780560"/>
                <a:ext cx="985843" cy="1468730"/>
                <a:chOff x="714348" y="2780560"/>
                <a:chExt cx="985843" cy="1468730"/>
              </a:xfrm>
            </p:grpSpPr>
            <p:sp>
              <p:nvSpPr>
                <p:cNvPr id="360" name="Oval 5"/>
                <p:cNvSpPr>
                  <a:spLocks noChangeArrowheads="1"/>
                </p:cNvSpPr>
                <p:nvPr/>
              </p:nvSpPr>
              <p:spPr bwMode="auto">
                <a:xfrm rot="480000">
                  <a:off x="974003" y="3365502"/>
                  <a:ext cx="160434" cy="662783"/>
                </a:xfrm>
                <a:prstGeom prst="ellipse">
                  <a:avLst/>
                </a:prstGeom>
                <a:solidFill>
                  <a:schemeClr val="accent3">
                    <a:lumMod val="75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361" name="139 Grupo"/>
                <p:cNvGrpSpPr/>
                <p:nvPr/>
              </p:nvGrpSpPr>
              <p:grpSpPr>
                <a:xfrm>
                  <a:off x="714348" y="2780560"/>
                  <a:ext cx="985843" cy="1468730"/>
                  <a:chOff x="714348" y="2780560"/>
                  <a:chExt cx="985843" cy="1468730"/>
                </a:xfrm>
              </p:grpSpPr>
              <p:sp>
                <p:nvSpPr>
                  <p:cNvPr id="362" name="Oval 5"/>
                  <p:cNvSpPr>
                    <a:spLocks noChangeArrowheads="1"/>
                  </p:cNvSpPr>
                  <p:nvPr/>
                </p:nvSpPr>
                <p:spPr bwMode="auto">
                  <a:xfrm rot="480000">
                    <a:off x="1203726" y="3364746"/>
                    <a:ext cx="165084" cy="884544"/>
                  </a:xfrm>
                  <a:prstGeom prst="ellipse">
                    <a:avLst/>
                  </a:prstGeom>
                  <a:solidFill>
                    <a:srgbClr val="002060"/>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363" name="Oval 5"/>
                  <p:cNvSpPr>
                    <a:spLocks noChangeArrowheads="1"/>
                  </p:cNvSpPr>
                  <p:nvPr/>
                </p:nvSpPr>
                <p:spPr bwMode="auto">
                  <a:xfrm rot="20580000" flipH="1">
                    <a:off x="917039" y="3011196"/>
                    <a:ext cx="138279" cy="429846"/>
                  </a:xfrm>
                  <a:prstGeom prst="ellipse">
                    <a:avLst/>
                  </a:prstGeom>
                  <a:solidFill>
                    <a:schemeClr val="accent3">
                      <a:lumMod val="75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364" name="363 CuadroTexto"/>
                  <p:cNvSpPr txBox="1"/>
                  <p:nvPr/>
                </p:nvSpPr>
                <p:spPr>
                  <a:xfrm>
                    <a:off x="714348" y="3113169"/>
                    <a:ext cx="571504" cy="445466"/>
                  </a:xfrm>
                  <a:prstGeom prst="rect">
                    <a:avLst/>
                  </a:prstGeom>
                  <a:noFill/>
                </p:spPr>
                <p:txBody>
                  <a:bodyPr wrap="square" rtlCol="0">
                    <a:spAutoFit/>
                  </a:bodyPr>
                  <a:lstStyle/>
                  <a:p>
                    <a:r>
                      <a:rPr lang="es-ES" sz="1600" b="1" dirty="0">
                        <a:effectLst>
                          <a:outerShdw blurRad="38100" dist="38100" dir="2700000" algn="tl">
                            <a:srgbClr val="000000">
                              <a:alpha val="43137"/>
                            </a:srgbClr>
                          </a:outerShdw>
                        </a:effectLst>
                      </a:rPr>
                      <a:t>a</a:t>
                    </a:r>
                  </a:p>
                </p:txBody>
              </p:sp>
              <p:sp>
                <p:nvSpPr>
                  <p:cNvPr id="365" name="364 CuadroTexto"/>
                  <p:cNvSpPr txBox="1"/>
                  <p:nvPr/>
                </p:nvSpPr>
                <p:spPr>
                  <a:xfrm>
                    <a:off x="1128688" y="2780560"/>
                    <a:ext cx="571503" cy="651049"/>
                  </a:xfrm>
                  <a:prstGeom prst="rect">
                    <a:avLst/>
                  </a:prstGeom>
                  <a:noFill/>
                </p:spPr>
                <p:txBody>
                  <a:bodyPr wrap="square" rtlCol="0">
                    <a:spAutoFit/>
                  </a:bodyPr>
                  <a:lstStyle/>
                  <a:p>
                    <a:pPr algn="ctr"/>
                    <a:r>
                      <a:rPr lang="es-ES" sz="1600" b="1" dirty="0" smtClean="0">
                        <a:effectLst>
                          <a:outerShdw blurRad="38100" dist="38100" dir="2700000" algn="tl">
                            <a:srgbClr val="000000">
                              <a:alpha val="43137"/>
                            </a:srgbClr>
                          </a:outerShdw>
                        </a:effectLst>
                      </a:rPr>
                      <a:t>b</a:t>
                    </a:r>
                    <a:endParaRPr lang="es-ES" sz="1600" b="1" dirty="0">
                      <a:effectLst>
                        <a:outerShdw blurRad="38100" dist="38100" dir="2700000" algn="tl">
                          <a:srgbClr val="000000">
                            <a:alpha val="43137"/>
                          </a:srgbClr>
                        </a:outerShdw>
                      </a:effectLst>
                    </a:endParaRPr>
                  </a:p>
                </p:txBody>
              </p:sp>
            </p:grpSp>
          </p:grpSp>
        </p:grpSp>
      </p:grpSp>
      <p:sp>
        <p:nvSpPr>
          <p:cNvPr id="366" name="365 Elipse"/>
          <p:cNvSpPr/>
          <p:nvPr/>
        </p:nvSpPr>
        <p:spPr>
          <a:xfrm>
            <a:off x="2928926" y="5143512"/>
            <a:ext cx="1071570" cy="135732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367" name="366 Grupo"/>
          <p:cNvGrpSpPr/>
          <p:nvPr/>
        </p:nvGrpSpPr>
        <p:grpSpPr>
          <a:xfrm>
            <a:off x="2214546" y="2285992"/>
            <a:ext cx="539835" cy="1000131"/>
            <a:chOff x="2478087" y="2571744"/>
            <a:chExt cx="468397" cy="1364065"/>
          </a:xfrm>
        </p:grpSpPr>
        <p:grpSp>
          <p:nvGrpSpPr>
            <p:cNvPr id="368" name="22 Grupo"/>
            <p:cNvGrpSpPr/>
            <p:nvPr/>
          </p:nvGrpSpPr>
          <p:grpSpPr>
            <a:xfrm>
              <a:off x="2786050" y="2714620"/>
              <a:ext cx="160434" cy="1071574"/>
              <a:chOff x="1803277" y="1657512"/>
              <a:chExt cx="292374" cy="2064142"/>
            </a:xfrm>
            <a:solidFill>
              <a:srgbClr val="FFC000"/>
            </a:solidFill>
          </p:grpSpPr>
          <p:sp>
            <p:nvSpPr>
              <p:cNvPr id="372" name="Oval 5"/>
              <p:cNvSpPr>
                <a:spLocks noChangeArrowheads="1"/>
              </p:cNvSpPr>
              <p:nvPr/>
            </p:nvSpPr>
            <p:spPr bwMode="auto">
              <a:xfrm rot="20700000">
                <a:off x="1803277" y="2444954"/>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373" name="Oval 5"/>
              <p:cNvSpPr>
                <a:spLocks noChangeArrowheads="1"/>
              </p:cNvSpPr>
              <p:nvPr/>
            </p:nvSpPr>
            <p:spPr bwMode="auto">
              <a:xfrm rot="1500000" flipH="1">
                <a:off x="1806198" y="1657512"/>
                <a:ext cx="251999" cy="828001"/>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grpSp>
          <p:nvGrpSpPr>
            <p:cNvPr id="369" name="34 Grupo"/>
            <p:cNvGrpSpPr/>
            <p:nvPr/>
          </p:nvGrpSpPr>
          <p:grpSpPr>
            <a:xfrm>
              <a:off x="2478087" y="2571744"/>
              <a:ext cx="165083" cy="1364065"/>
              <a:chOff x="2785074" y="1657511"/>
              <a:chExt cx="292374" cy="1968813"/>
            </a:xfrm>
            <a:solidFill>
              <a:srgbClr val="002060"/>
            </a:solidFill>
          </p:grpSpPr>
          <p:sp>
            <p:nvSpPr>
              <p:cNvPr id="370" name="Oval 5"/>
              <p:cNvSpPr>
                <a:spLocks noChangeArrowheads="1"/>
              </p:cNvSpPr>
              <p:nvPr/>
            </p:nvSpPr>
            <p:spPr bwMode="auto">
              <a:xfrm rot="20700000">
                <a:off x="2785074" y="2349624"/>
                <a:ext cx="292374" cy="1276700"/>
              </a:xfrm>
              <a:prstGeom prst="ellipse">
                <a:avLst/>
              </a:prstGeom>
              <a:grp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371" name="Oval 5"/>
              <p:cNvSpPr>
                <a:spLocks noChangeArrowheads="1"/>
              </p:cNvSpPr>
              <p:nvPr/>
            </p:nvSpPr>
            <p:spPr bwMode="auto">
              <a:xfrm rot="1500000" flipH="1">
                <a:off x="2806339" y="1657511"/>
                <a:ext cx="252001" cy="827999"/>
              </a:xfrm>
              <a:prstGeom prst="ellipse">
                <a:avLst/>
              </a:prstGeom>
              <a:grpFill/>
              <a:ln w="9525">
                <a:noFill/>
                <a:round/>
                <a:headEnd/>
                <a:tailEnd/>
              </a:ln>
            </p:spPr>
            <p:txBody>
              <a:bodyPr wrap="none" anchor="ctr"/>
              <a:lstStyle/>
              <a:p>
                <a:pPr algn="ctr" eaLnBrk="1" hangingPunct="1"/>
                <a:endParaRPr lang="es-ES" sz="1800" dirty="0">
                  <a:solidFill>
                    <a:srgbClr val="000000"/>
                  </a:solidFill>
                  <a:latin typeface="Arial" charset="0"/>
                  <a:cs typeface="Arial" charset="0"/>
                </a:endParaRPr>
              </a:p>
            </p:txBody>
          </p:sp>
        </p:grpSp>
      </p:grpSp>
      <p:sp>
        <p:nvSpPr>
          <p:cNvPr id="374" name="373 CuadroTexto"/>
          <p:cNvSpPr txBox="1"/>
          <p:nvPr/>
        </p:nvSpPr>
        <p:spPr>
          <a:xfrm>
            <a:off x="3714744" y="5572140"/>
            <a:ext cx="571504" cy="338554"/>
          </a:xfrm>
          <a:prstGeom prst="rect">
            <a:avLst/>
          </a:prstGeom>
          <a:noFill/>
        </p:spPr>
        <p:txBody>
          <a:bodyPr wrap="square" rtlCol="0">
            <a:spAutoFit/>
          </a:bodyPr>
          <a:lstStyle/>
          <a:p>
            <a:r>
              <a:rPr lang="es-ES" sz="1600" b="1" dirty="0">
                <a:effectLst>
                  <a:outerShdw blurRad="38100" dist="38100" dir="2700000" algn="tl">
                    <a:srgbClr val="000000">
                      <a:alpha val="43137"/>
                    </a:srgbClr>
                  </a:outerShdw>
                </a:effectLst>
              </a:rPr>
              <a:t>a</a:t>
            </a:r>
          </a:p>
        </p:txBody>
      </p:sp>
      <p:sp>
        <p:nvSpPr>
          <p:cNvPr id="375" name="374 CuadroTexto"/>
          <p:cNvSpPr txBox="1"/>
          <p:nvPr/>
        </p:nvSpPr>
        <p:spPr>
          <a:xfrm>
            <a:off x="2928926" y="5357826"/>
            <a:ext cx="571503" cy="494797"/>
          </a:xfrm>
          <a:prstGeom prst="rect">
            <a:avLst/>
          </a:prstGeom>
          <a:noFill/>
        </p:spPr>
        <p:txBody>
          <a:bodyPr wrap="square" rtlCol="0">
            <a:spAutoFit/>
          </a:bodyPr>
          <a:lstStyle/>
          <a:p>
            <a:pPr algn="ctr"/>
            <a:r>
              <a:rPr lang="es-ES" sz="1600" b="1" dirty="0" smtClean="0">
                <a:effectLst>
                  <a:outerShdw blurRad="38100" dist="38100" dir="2700000" algn="tl">
                    <a:srgbClr val="000000">
                      <a:alpha val="43137"/>
                    </a:srgbClr>
                  </a:outerShdw>
                </a:effectLst>
              </a:rPr>
              <a:t>b</a:t>
            </a:r>
            <a:endParaRPr lang="es-ES" sz="16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000100" y="0"/>
            <a:ext cx="7572428" cy="646331"/>
          </a:xfrm>
          <a:prstGeom prst="rect">
            <a:avLst/>
          </a:prstGeom>
          <a:noFill/>
        </p:spPr>
        <p:txBody>
          <a:bodyPr wrap="square" rtlCol="0">
            <a:spAutoFit/>
          </a:bodyPr>
          <a:lstStyle/>
          <a:p>
            <a:pPr algn="ctr"/>
            <a:r>
              <a:rPr lang="es-ES" sz="3600" b="1" dirty="0" smtClean="0">
                <a:solidFill>
                  <a:srgbClr val="C00000"/>
                </a:solidFill>
                <a:effectLst>
                  <a:outerShdw blurRad="38100" dist="38100" dir="2700000" algn="tl">
                    <a:srgbClr val="000000">
                      <a:alpha val="43137"/>
                    </a:srgbClr>
                  </a:outerShdw>
                </a:effectLst>
              </a:rPr>
              <a:t>Segregación independiente y al azar</a:t>
            </a:r>
            <a:endParaRPr lang="es-ES" sz="3600" b="1" dirty="0">
              <a:solidFill>
                <a:srgbClr val="C00000"/>
              </a:solidFill>
              <a:effectLst>
                <a:outerShdw blurRad="38100" dist="38100" dir="2700000" algn="tl">
                  <a:srgbClr val="000000">
                    <a:alpha val="43137"/>
                  </a:srgbClr>
                </a:outerShdw>
              </a:effectLst>
            </a:endParaRPr>
          </a:p>
        </p:txBody>
      </p:sp>
      <p:grpSp>
        <p:nvGrpSpPr>
          <p:cNvPr id="3" name="2 Grupo"/>
          <p:cNvGrpSpPr/>
          <p:nvPr/>
        </p:nvGrpSpPr>
        <p:grpSpPr>
          <a:xfrm>
            <a:off x="1928794" y="1357298"/>
            <a:ext cx="1143008" cy="1357322"/>
            <a:chOff x="571472" y="2643182"/>
            <a:chExt cx="1143008" cy="1785950"/>
          </a:xfrm>
        </p:grpSpPr>
        <p:sp>
          <p:nvSpPr>
            <p:cNvPr id="4" name="Oval 5"/>
            <p:cNvSpPr>
              <a:spLocks noChangeArrowheads="1"/>
            </p:cNvSpPr>
            <p:nvPr/>
          </p:nvSpPr>
          <p:spPr bwMode="auto">
            <a:xfrm rot="20580000" flipH="1">
              <a:off x="1223729" y="2937201"/>
              <a:ext cx="142287" cy="573668"/>
            </a:xfrm>
            <a:prstGeom prst="ellipse">
              <a:avLst/>
            </a:prstGeom>
            <a:solidFill>
              <a:srgbClr val="002060"/>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5" name="261 Grupo"/>
            <p:cNvGrpSpPr/>
            <p:nvPr/>
          </p:nvGrpSpPr>
          <p:grpSpPr>
            <a:xfrm>
              <a:off x="571472" y="2643182"/>
              <a:ext cx="1143008" cy="1785950"/>
              <a:chOff x="571472" y="2643182"/>
              <a:chExt cx="1143008" cy="1785950"/>
            </a:xfrm>
          </p:grpSpPr>
          <p:sp>
            <p:nvSpPr>
              <p:cNvPr id="6" name="5 Elipse"/>
              <p:cNvSpPr/>
              <p:nvPr/>
            </p:nvSpPr>
            <p:spPr>
              <a:xfrm>
                <a:off x="571472" y="2643182"/>
                <a:ext cx="1143008" cy="178595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7" name="156 Grupo"/>
              <p:cNvGrpSpPr/>
              <p:nvPr/>
            </p:nvGrpSpPr>
            <p:grpSpPr>
              <a:xfrm>
                <a:off x="571472" y="2780560"/>
                <a:ext cx="1128719" cy="1468730"/>
                <a:chOff x="571472" y="2780560"/>
                <a:chExt cx="1128719" cy="1468730"/>
              </a:xfrm>
            </p:grpSpPr>
            <p:sp>
              <p:nvSpPr>
                <p:cNvPr id="8" name="Oval 5"/>
                <p:cNvSpPr>
                  <a:spLocks noChangeArrowheads="1"/>
                </p:cNvSpPr>
                <p:nvPr/>
              </p:nvSpPr>
              <p:spPr bwMode="auto">
                <a:xfrm rot="480000">
                  <a:off x="974003" y="3365502"/>
                  <a:ext cx="160434" cy="662783"/>
                </a:xfrm>
                <a:prstGeom prst="ellipse">
                  <a:avLst/>
                </a:prstGeom>
                <a:solidFill>
                  <a:srgbClr val="FFC000"/>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9" name="139 Grupo"/>
                <p:cNvGrpSpPr/>
                <p:nvPr/>
              </p:nvGrpSpPr>
              <p:grpSpPr>
                <a:xfrm>
                  <a:off x="571472" y="2780560"/>
                  <a:ext cx="1128719" cy="1468730"/>
                  <a:chOff x="571472" y="2780560"/>
                  <a:chExt cx="1128719" cy="1468730"/>
                </a:xfrm>
              </p:grpSpPr>
              <p:sp>
                <p:nvSpPr>
                  <p:cNvPr id="10" name="Oval 5"/>
                  <p:cNvSpPr>
                    <a:spLocks noChangeArrowheads="1"/>
                  </p:cNvSpPr>
                  <p:nvPr/>
                </p:nvSpPr>
                <p:spPr bwMode="auto">
                  <a:xfrm rot="480000">
                    <a:off x="1203726" y="3364746"/>
                    <a:ext cx="165084" cy="884544"/>
                  </a:xfrm>
                  <a:prstGeom prst="ellipse">
                    <a:avLst/>
                  </a:prstGeom>
                  <a:solidFill>
                    <a:srgbClr val="002060"/>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1" name="Oval 5"/>
                  <p:cNvSpPr>
                    <a:spLocks noChangeArrowheads="1"/>
                  </p:cNvSpPr>
                  <p:nvPr/>
                </p:nvSpPr>
                <p:spPr bwMode="auto">
                  <a:xfrm rot="20580000" flipH="1">
                    <a:off x="917039" y="3011196"/>
                    <a:ext cx="138279" cy="429846"/>
                  </a:xfrm>
                  <a:prstGeom prst="ellipse">
                    <a:avLst/>
                  </a:prstGeom>
                  <a:solidFill>
                    <a:srgbClr val="FFC000"/>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12" name="11 CuadroTexto"/>
                  <p:cNvSpPr txBox="1"/>
                  <p:nvPr/>
                </p:nvSpPr>
                <p:spPr>
                  <a:xfrm>
                    <a:off x="571472" y="3214686"/>
                    <a:ext cx="571504" cy="445466"/>
                  </a:xfrm>
                  <a:prstGeom prst="rect">
                    <a:avLst/>
                  </a:prstGeom>
                  <a:noFill/>
                </p:spPr>
                <p:txBody>
                  <a:bodyPr wrap="square" rtlCol="0">
                    <a:spAutoFit/>
                  </a:bodyPr>
                  <a:lstStyle/>
                  <a:p>
                    <a:r>
                      <a:rPr lang="es-ES" sz="1600" b="1" dirty="0" smtClean="0">
                        <a:effectLst>
                          <a:outerShdw blurRad="38100" dist="38100" dir="2700000" algn="tl">
                            <a:srgbClr val="000000">
                              <a:alpha val="43137"/>
                            </a:srgbClr>
                          </a:outerShdw>
                        </a:effectLst>
                      </a:rPr>
                      <a:t>A</a:t>
                    </a:r>
                    <a:endParaRPr lang="es-ES" sz="1600" b="1" dirty="0">
                      <a:effectLst>
                        <a:outerShdw blurRad="38100" dist="38100" dir="2700000" algn="tl">
                          <a:srgbClr val="000000">
                            <a:alpha val="43137"/>
                          </a:srgbClr>
                        </a:outerShdw>
                      </a:effectLst>
                    </a:endParaRPr>
                  </a:p>
                </p:txBody>
              </p:sp>
              <p:sp>
                <p:nvSpPr>
                  <p:cNvPr id="13" name="12 CuadroTexto"/>
                  <p:cNvSpPr txBox="1"/>
                  <p:nvPr/>
                </p:nvSpPr>
                <p:spPr>
                  <a:xfrm>
                    <a:off x="1128688" y="2780560"/>
                    <a:ext cx="571503" cy="651049"/>
                  </a:xfrm>
                  <a:prstGeom prst="rect">
                    <a:avLst/>
                  </a:prstGeom>
                  <a:noFill/>
                </p:spPr>
                <p:txBody>
                  <a:bodyPr wrap="square" rtlCol="0">
                    <a:spAutoFit/>
                  </a:bodyPr>
                  <a:lstStyle/>
                  <a:p>
                    <a:pPr algn="ctr"/>
                    <a:r>
                      <a:rPr lang="es-ES" sz="1600" b="1" dirty="0" smtClean="0">
                        <a:effectLst>
                          <a:outerShdw blurRad="38100" dist="38100" dir="2700000" algn="tl">
                            <a:srgbClr val="000000">
                              <a:alpha val="43137"/>
                            </a:srgbClr>
                          </a:outerShdw>
                        </a:effectLst>
                      </a:rPr>
                      <a:t>b</a:t>
                    </a:r>
                    <a:endParaRPr lang="es-ES" sz="1600" b="1" dirty="0">
                      <a:effectLst>
                        <a:outerShdw blurRad="38100" dist="38100" dir="2700000" algn="tl">
                          <a:srgbClr val="000000">
                            <a:alpha val="43137"/>
                          </a:srgbClr>
                        </a:outerShdw>
                      </a:effectLst>
                    </a:endParaRPr>
                  </a:p>
                </p:txBody>
              </p:sp>
            </p:grpSp>
          </p:grpSp>
        </p:grpSp>
      </p:grpSp>
      <p:grpSp>
        <p:nvGrpSpPr>
          <p:cNvPr id="14" name="13 Grupo"/>
          <p:cNvGrpSpPr/>
          <p:nvPr/>
        </p:nvGrpSpPr>
        <p:grpSpPr>
          <a:xfrm>
            <a:off x="3500430" y="1357298"/>
            <a:ext cx="1143008" cy="1357322"/>
            <a:chOff x="571472" y="2643182"/>
            <a:chExt cx="1143008" cy="1785950"/>
          </a:xfrm>
        </p:grpSpPr>
        <p:sp>
          <p:nvSpPr>
            <p:cNvPr id="15" name="Oval 5"/>
            <p:cNvSpPr>
              <a:spLocks noChangeArrowheads="1"/>
            </p:cNvSpPr>
            <p:nvPr/>
          </p:nvSpPr>
          <p:spPr bwMode="auto">
            <a:xfrm rot="20580000" flipH="1">
              <a:off x="1223729" y="2937201"/>
              <a:ext cx="142287" cy="573668"/>
            </a:xfrm>
            <a:prstGeom prst="ellipse">
              <a:avLst/>
            </a:prstGeom>
            <a:solidFill>
              <a:srgbClr val="C00000"/>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16" name="261 Grupo"/>
            <p:cNvGrpSpPr/>
            <p:nvPr/>
          </p:nvGrpSpPr>
          <p:grpSpPr>
            <a:xfrm>
              <a:off x="571472" y="2643182"/>
              <a:ext cx="1143008" cy="1785950"/>
              <a:chOff x="571472" y="2643182"/>
              <a:chExt cx="1143008" cy="1785950"/>
            </a:xfrm>
          </p:grpSpPr>
          <p:sp>
            <p:nvSpPr>
              <p:cNvPr id="17" name="16 Elipse"/>
              <p:cNvSpPr/>
              <p:nvPr/>
            </p:nvSpPr>
            <p:spPr>
              <a:xfrm>
                <a:off x="571472" y="2643182"/>
                <a:ext cx="1143008" cy="178595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8" name="156 Grupo"/>
              <p:cNvGrpSpPr/>
              <p:nvPr/>
            </p:nvGrpSpPr>
            <p:grpSpPr>
              <a:xfrm>
                <a:off x="642910" y="2831177"/>
                <a:ext cx="1071569" cy="1418113"/>
                <a:chOff x="642910" y="2831177"/>
                <a:chExt cx="1071569" cy="1418113"/>
              </a:xfrm>
            </p:grpSpPr>
            <p:sp>
              <p:nvSpPr>
                <p:cNvPr id="19" name="Oval 5"/>
                <p:cNvSpPr>
                  <a:spLocks noChangeArrowheads="1"/>
                </p:cNvSpPr>
                <p:nvPr/>
              </p:nvSpPr>
              <p:spPr bwMode="auto">
                <a:xfrm rot="480000">
                  <a:off x="974003" y="3365502"/>
                  <a:ext cx="160434" cy="662783"/>
                </a:xfrm>
                <a:prstGeom prst="ellipse">
                  <a:avLst/>
                </a:prstGeom>
                <a:solidFill>
                  <a:srgbClr val="FFC000"/>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20" name="139 Grupo"/>
                <p:cNvGrpSpPr/>
                <p:nvPr/>
              </p:nvGrpSpPr>
              <p:grpSpPr>
                <a:xfrm>
                  <a:off x="642910" y="2831177"/>
                  <a:ext cx="1071569" cy="1418113"/>
                  <a:chOff x="642910" y="2831177"/>
                  <a:chExt cx="1071569" cy="1418113"/>
                </a:xfrm>
              </p:grpSpPr>
              <p:sp>
                <p:nvSpPr>
                  <p:cNvPr id="21" name="Oval 5"/>
                  <p:cNvSpPr>
                    <a:spLocks noChangeArrowheads="1"/>
                  </p:cNvSpPr>
                  <p:nvPr/>
                </p:nvSpPr>
                <p:spPr bwMode="auto">
                  <a:xfrm rot="480000">
                    <a:off x="1203726" y="3364746"/>
                    <a:ext cx="165084" cy="884544"/>
                  </a:xfrm>
                  <a:prstGeom prst="ellipse">
                    <a:avLst/>
                  </a:prstGeom>
                  <a:solidFill>
                    <a:srgbClr val="C00000"/>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22" name="Oval 5"/>
                  <p:cNvSpPr>
                    <a:spLocks noChangeArrowheads="1"/>
                  </p:cNvSpPr>
                  <p:nvPr/>
                </p:nvSpPr>
                <p:spPr bwMode="auto">
                  <a:xfrm rot="20580000" flipH="1">
                    <a:off x="917039" y="3011196"/>
                    <a:ext cx="138279" cy="429846"/>
                  </a:xfrm>
                  <a:prstGeom prst="ellipse">
                    <a:avLst/>
                  </a:prstGeom>
                  <a:solidFill>
                    <a:srgbClr val="FFC000"/>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23" name="22 CuadroTexto"/>
                  <p:cNvSpPr txBox="1"/>
                  <p:nvPr/>
                </p:nvSpPr>
                <p:spPr>
                  <a:xfrm>
                    <a:off x="642910" y="3207166"/>
                    <a:ext cx="571504" cy="445466"/>
                  </a:xfrm>
                  <a:prstGeom prst="rect">
                    <a:avLst/>
                  </a:prstGeom>
                  <a:noFill/>
                </p:spPr>
                <p:txBody>
                  <a:bodyPr wrap="square" rtlCol="0">
                    <a:spAutoFit/>
                  </a:bodyPr>
                  <a:lstStyle/>
                  <a:p>
                    <a:r>
                      <a:rPr lang="es-ES" sz="1600" b="1" dirty="0" smtClean="0">
                        <a:effectLst>
                          <a:outerShdw blurRad="38100" dist="38100" dir="2700000" algn="tl">
                            <a:srgbClr val="000000">
                              <a:alpha val="43137"/>
                            </a:srgbClr>
                          </a:outerShdw>
                        </a:effectLst>
                      </a:rPr>
                      <a:t>A</a:t>
                    </a:r>
                    <a:endParaRPr lang="es-ES" sz="1600" b="1" dirty="0">
                      <a:effectLst>
                        <a:outerShdw blurRad="38100" dist="38100" dir="2700000" algn="tl">
                          <a:srgbClr val="000000">
                            <a:alpha val="43137"/>
                          </a:srgbClr>
                        </a:outerShdw>
                      </a:effectLst>
                    </a:endParaRPr>
                  </a:p>
                </p:txBody>
              </p:sp>
              <p:sp>
                <p:nvSpPr>
                  <p:cNvPr id="24" name="23 CuadroTexto"/>
                  <p:cNvSpPr txBox="1"/>
                  <p:nvPr/>
                </p:nvSpPr>
                <p:spPr>
                  <a:xfrm>
                    <a:off x="1142976" y="2831177"/>
                    <a:ext cx="571503" cy="445466"/>
                  </a:xfrm>
                  <a:prstGeom prst="rect">
                    <a:avLst/>
                  </a:prstGeom>
                  <a:noFill/>
                </p:spPr>
                <p:txBody>
                  <a:bodyPr wrap="square" rtlCol="0">
                    <a:spAutoFit/>
                  </a:bodyPr>
                  <a:lstStyle/>
                  <a:p>
                    <a:pPr algn="ctr"/>
                    <a:r>
                      <a:rPr lang="es-ES" sz="1600" b="1" dirty="0">
                        <a:effectLst>
                          <a:outerShdw blurRad="38100" dist="38100" dir="2700000" algn="tl">
                            <a:srgbClr val="000000">
                              <a:alpha val="43137"/>
                            </a:srgbClr>
                          </a:outerShdw>
                        </a:effectLst>
                      </a:rPr>
                      <a:t>B</a:t>
                    </a:r>
                  </a:p>
                </p:txBody>
              </p:sp>
            </p:grpSp>
          </p:grpSp>
        </p:grpSp>
      </p:grpSp>
      <p:grpSp>
        <p:nvGrpSpPr>
          <p:cNvPr id="25" name="24 Grupo"/>
          <p:cNvGrpSpPr/>
          <p:nvPr/>
        </p:nvGrpSpPr>
        <p:grpSpPr>
          <a:xfrm>
            <a:off x="5072066" y="1357298"/>
            <a:ext cx="1143008" cy="1357322"/>
            <a:chOff x="571472" y="2643182"/>
            <a:chExt cx="1143008" cy="1785950"/>
          </a:xfrm>
        </p:grpSpPr>
        <p:sp>
          <p:nvSpPr>
            <p:cNvPr id="26" name="Oval 5"/>
            <p:cNvSpPr>
              <a:spLocks noChangeArrowheads="1"/>
            </p:cNvSpPr>
            <p:nvPr/>
          </p:nvSpPr>
          <p:spPr bwMode="auto">
            <a:xfrm rot="20580000" flipH="1">
              <a:off x="1223729" y="2937201"/>
              <a:ext cx="142287" cy="573668"/>
            </a:xfrm>
            <a:prstGeom prst="ellipse">
              <a:avLst/>
            </a:prstGeom>
            <a:solidFill>
              <a:srgbClr val="C00000"/>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27" name="261 Grupo"/>
            <p:cNvGrpSpPr/>
            <p:nvPr/>
          </p:nvGrpSpPr>
          <p:grpSpPr>
            <a:xfrm>
              <a:off x="571472" y="2643182"/>
              <a:ext cx="1143008" cy="1785950"/>
              <a:chOff x="571472" y="2643182"/>
              <a:chExt cx="1143008" cy="1785950"/>
            </a:xfrm>
          </p:grpSpPr>
          <p:sp>
            <p:nvSpPr>
              <p:cNvPr id="28" name="27 Elipse"/>
              <p:cNvSpPr/>
              <p:nvPr/>
            </p:nvSpPr>
            <p:spPr>
              <a:xfrm>
                <a:off x="571472" y="2643182"/>
                <a:ext cx="1143008" cy="178595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29" name="156 Grupo"/>
              <p:cNvGrpSpPr/>
              <p:nvPr/>
            </p:nvGrpSpPr>
            <p:grpSpPr>
              <a:xfrm>
                <a:off x="714348" y="2831177"/>
                <a:ext cx="1000131" cy="1418113"/>
                <a:chOff x="714348" y="2831177"/>
                <a:chExt cx="1000131" cy="1418113"/>
              </a:xfrm>
            </p:grpSpPr>
            <p:sp>
              <p:nvSpPr>
                <p:cNvPr id="30" name="Oval 5"/>
                <p:cNvSpPr>
                  <a:spLocks noChangeArrowheads="1"/>
                </p:cNvSpPr>
                <p:nvPr/>
              </p:nvSpPr>
              <p:spPr bwMode="auto">
                <a:xfrm rot="480000">
                  <a:off x="974003" y="3365502"/>
                  <a:ext cx="160434" cy="662783"/>
                </a:xfrm>
                <a:prstGeom prst="ellipse">
                  <a:avLst/>
                </a:prstGeom>
                <a:solidFill>
                  <a:schemeClr val="accent3">
                    <a:lumMod val="75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31" name="139 Grupo"/>
                <p:cNvGrpSpPr/>
                <p:nvPr/>
              </p:nvGrpSpPr>
              <p:grpSpPr>
                <a:xfrm>
                  <a:off x="714348" y="2831177"/>
                  <a:ext cx="1000131" cy="1418113"/>
                  <a:chOff x="714348" y="2831177"/>
                  <a:chExt cx="1000131" cy="1418113"/>
                </a:xfrm>
              </p:grpSpPr>
              <p:sp>
                <p:nvSpPr>
                  <p:cNvPr id="32" name="Oval 5"/>
                  <p:cNvSpPr>
                    <a:spLocks noChangeArrowheads="1"/>
                  </p:cNvSpPr>
                  <p:nvPr/>
                </p:nvSpPr>
                <p:spPr bwMode="auto">
                  <a:xfrm rot="480000">
                    <a:off x="1203726" y="3364746"/>
                    <a:ext cx="165084" cy="884544"/>
                  </a:xfrm>
                  <a:prstGeom prst="ellipse">
                    <a:avLst/>
                  </a:prstGeom>
                  <a:solidFill>
                    <a:srgbClr val="C00000"/>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33" name="Oval 5"/>
                  <p:cNvSpPr>
                    <a:spLocks noChangeArrowheads="1"/>
                  </p:cNvSpPr>
                  <p:nvPr/>
                </p:nvSpPr>
                <p:spPr bwMode="auto">
                  <a:xfrm rot="20580000" flipH="1">
                    <a:off x="917039" y="3011196"/>
                    <a:ext cx="138279" cy="429846"/>
                  </a:xfrm>
                  <a:prstGeom prst="ellipse">
                    <a:avLst/>
                  </a:prstGeom>
                  <a:solidFill>
                    <a:schemeClr val="accent3">
                      <a:lumMod val="75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34" name="33 CuadroTexto"/>
                  <p:cNvSpPr txBox="1"/>
                  <p:nvPr/>
                </p:nvSpPr>
                <p:spPr>
                  <a:xfrm>
                    <a:off x="714348" y="3113169"/>
                    <a:ext cx="571504" cy="445466"/>
                  </a:xfrm>
                  <a:prstGeom prst="rect">
                    <a:avLst/>
                  </a:prstGeom>
                  <a:noFill/>
                </p:spPr>
                <p:txBody>
                  <a:bodyPr wrap="square" rtlCol="0">
                    <a:spAutoFit/>
                  </a:bodyPr>
                  <a:lstStyle/>
                  <a:p>
                    <a:r>
                      <a:rPr lang="es-ES" sz="1600" b="1" dirty="0">
                        <a:effectLst>
                          <a:outerShdw blurRad="38100" dist="38100" dir="2700000" algn="tl">
                            <a:srgbClr val="000000">
                              <a:alpha val="43137"/>
                            </a:srgbClr>
                          </a:outerShdw>
                        </a:effectLst>
                      </a:rPr>
                      <a:t>a</a:t>
                    </a:r>
                  </a:p>
                </p:txBody>
              </p:sp>
              <p:sp>
                <p:nvSpPr>
                  <p:cNvPr id="35" name="34 CuadroTexto"/>
                  <p:cNvSpPr txBox="1"/>
                  <p:nvPr/>
                </p:nvSpPr>
                <p:spPr>
                  <a:xfrm>
                    <a:off x="1142976" y="2831177"/>
                    <a:ext cx="571503" cy="445466"/>
                  </a:xfrm>
                  <a:prstGeom prst="rect">
                    <a:avLst/>
                  </a:prstGeom>
                  <a:noFill/>
                </p:spPr>
                <p:txBody>
                  <a:bodyPr wrap="square" rtlCol="0">
                    <a:spAutoFit/>
                  </a:bodyPr>
                  <a:lstStyle/>
                  <a:p>
                    <a:pPr algn="ctr"/>
                    <a:r>
                      <a:rPr lang="es-ES" sz="1600" b="1" dirty="0">
                        <a:effectLst>
                          <a:outerShdw blurRad="38100" dist="38100" dir="2700000" algn="tl">
                            <a:srgbClr val="000000">
                              <a:alpha val="43137"/>
                            </a:srgbClr>
                          </a:outerShdw>
                        </a:effectLst>
                      </a:rPr>
                      <a:t>B</a:t>
                    </a:r>
                  </a:p>
                </p:txBody>
              </p:sp>
            </p:grpSp>
          </p:grpSp>
        </p:grpSp>
      </p:grpSp>
      <p:grpSp>
        <p:nvGrpSpPr>
          <p:cNvPr id="36" name="35 Grupo"/>
          <p:cNvGrpSpPr/>
          <p:nvPr/>
        </p:nvGrpSpPr>
        <p:grpSpPr>
          <a:xfrm>
            <a:off x="6643702" y="1357298"/>
            <a:ext cx="1143008" cy="1357322"/>
            <a:chOff x="571472" y="2643182"/>
            <a:chExt cx="1143008" cy="1785950"/>
          </a:xfrm>
        </p:grpSpPr>
        <p:sp>
          <p:nvSpPr>
            <p:cNvPr id="37" name="Oval 5"/>
            <p:cNvSpPr>
              <a:spLocks noChangeArrowheads="1"/>
            </p:cNvSpPr>
            <p:nvPr/>
          </p:nvSpPr>
          <p:spPr bwMode="auto">
            <a:xfrm rot="20580000" flipH="1">
              <a:off x="1223729" y="2937201"/>
              <a:ext cx="142287" cy="573668"/>
            </a:xfrm>
            <a:prstGeom prst="ellipse">
              <a:avLst/>
            </a:prstGeom>
            <a:solidFill>
              <a:srgbClr val="002060"/>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38" name="261 Grupo"/>
            <p:cNvGrpSpPr/>
            <p:nvPr/>
          </p:nvGrpSpPr>
          <p:grpSpPr>
            <a:xfrm>
              <a:off x="571472" y="2643182"/>
              <a:ext cx="1143008" cy="1785950"/>
              <a:chOff x="571472" y="2643182"/>
              <a:chExt cx="1143008" cy="1785950"/>
            </a:xfrm>
          </p:grpSpPr>
          <p:sp>
            <p:nvSpPr>
              <p:cNvPr id="39" name="38 Elipse"/>
              <p:cNvSpPr/>
              <p:nvPr/>
            </p:nvSpPr>
            <p:spPr>
              <a:xfrm>
                <a:off x="571472" y="2643182"/>
                <a:ext cx="1143008" cy="178595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40" name="156 Grupo"/>
              <p:cNvGrpSpPr/>
              <p:nvPr/>
            </p:nvGrpSpPr>
            <p:grpSpPr>
              <a:xfrm>
                <a:off x="714348" y="2780560"/>
                <a:ext cx="985843" cy="1468730"/>
                <a:chOff x="714348" y="2780560"/>
                <a:chExt cx="985843" cy="1468730"/>
              </a:xfrm>
            </p:grpSpPr>
            <p:sp>
              <p:nvSpPr>
                <p:cNvPr id="41" name="Oval 5"/>
                <p:cNvSpPr>
                  <a:spLocks noChangeArrowheads="1"/>
                </p:cNvSpPr>
                <p:nvPr/>
              </p:nvSpPr>
              <p:spPr bwMode="auto">
                <a:xfrm rot="480000">
                  <a:off x="974003" y="3365502"/>
                  <a:ext cx="160434" cy="662783"/>
                </a:xfrm>
                <a:prstGeom prst="ellipse">
                  <a:avLst/>
                </a:prstGeom>
                <a:solidFill>
                  <a:schemeClr val="accent3">
                    <a:lumMod val="75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42" name="139 Grupo"/>
                <p:cNvGrpSpPr/>
                <p:nvPr/>
              </p:nvGrpSpPr>
              <p:grpSpPr>
                <a:xfrm>
                  <a:off x="714348" y="2780560"/>
                  <a:ext cx="985843" cy="1468730"/>
                  <a:chOff x="714348" y="2780560"/>
                  <a:chExt cx="985843" cy="1468730"/>
                </a:xfrm>
              </p:grpSpPr>
              <p:sp>
                <p:nvSpPr>
                  <p:cNvPr id="43" name="Oval 5"/>
                  <p:cNvSpPr>
                    <a:spLocks noChangeArrowheads="1"/>
                  </p:cNvSpPr>
                  <p:nvPr/>
                </p:nvSpPr>
                <p:spPr bwMode="auto">
                  <a:xfrm rot="480000">
                    <a:off x="1203726" y="3364746"/>
                    <a:ext cx="165084" cy="884544"/>
                  </a:xfrm>
                  <a:prstGeom prst="ellipse">
                    <a:avLst/>
                  </a:prstGeom>
                  <a:solidFill>
                    <a:srgbClr val="002060"/>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44" name="Oval 5"/>
                  <p:cNvSpPr>
                    <a:spLocks noChangeArrowheads="1"/>
                  </p:cNvSpPr>
                  <p:nvPr/>
                </p:nvSpPr>
                <p:spPr bwMode="auto">
                  <a:xfrm rot="20580000" flipH="1">
                    <a:off x="917039" y="3011196"/>
                    <a:ext cx="138279" cy="429846"/>
                  </a:xfrm>
                  <a:prstGeom prst="ellipse">
                    <a:avLst/>
                  </a:prstGeom>
                  <a:solidFill>
                    <a:schemeClr val="accent3">
                      <a:lumMod val="75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45" name="44 CuadroTexto"/>
                  <p:cNvSpPr txBox="1"/>
                  <p:nvPr/>
                </p:nvSpPr>
                <p:spPr>
                  <a:xfrm>
                    <a:off x="714348" y="3113169"/>
                    <a:ext cx="571504" cy="445466"/>
                  </a:xfrm>
                  <a:prstGeom prst="rect">
                    <a:avLst/>
                  </a:prstGeom>
                  <a:noFill/>
                </p:spPr>
                <p:txBody>
                  <a:bodyPr wrap="square" rtlCol="0">
                    <a:spAutoFit/>
                  </a:bodyPr>
                  <a:lstStyle/>
                  <a:p>
                    <a:r>
                      <a:rPr lang="es-ES" sz="1600" b="1" dirty="0">
                        <a:effectLst>
                          <a:outerShdw blurRad="38100" dist="38100" dir="2700000" algn="tl">
                            <a:srgbClr val="000000">
                              <a:alpha val="43137"/>
                            </a:srgbClr>
                          </a:outerShdw>
                        </a:effectLst>
                      </a:rPr>
                      <a:t>a</a:t>
                    </a:r>
                  </a:p>
                </p:txBody>
              </p:sp>
              <p:sp>
                <p:nvSpPr>
                  <p:cNvPr id="46" name="45 CuadroTexto"/>
                  <p:cNvSpPr txBox="1"/>
                  <p:nvPr/>
                </p:nvSpPr>
                <p:spPr>
                  <a:xfrm>
                    <a:off x="1128688" y="2780560"/>
                    <a:ext cx="571503" cy="651049"/>
                  </a:xfrm>
                  <a:prstGeom prst="rect">
                    <a:avLst/>
                  </a:prstGeom>
                  <a:noFill/>
                </p:spPr>
                <p:txBody>
                  <a:bodyPr wrap="square" rtlCol="0">
                    <a:spAutoFit/>
                  </a:bodyPr>
                  <a:lstStyle/>
                  <a:p>
                    <a:pPr algn="ctr"/>
                    <a:r>
                      <a:rPr lang="es-ES" sz="1600" b="1" dirty="0" smtClean="0">
                        <a:effectLst>
                          <a:outerShdw blurRad="38100" dist="38100" dir="2700000" algn="tl">
                            <a:srgbClr val="000000">
                              <a:alpha val="43137"/>
                            </a:srgbClr>
                          </a:outerShdw>
                        </a:effectLst>
                      </a:rPr>
                      <a:t>b</a:t>
                    </a:r>
                    <a:endParaRPr lang="es-ES" sz="1600" b="1" dirty="0">
                      <a:effectLst>
                        <a:outerShdw blurRad="38100" dist="38100" dir="2700000" algn="tl">
                          <a:srgbClr val="000000">
                            <a:alpha val="43137"/>
                          </a:srgbClr>
                        </a:outerShdw>
                      </a:effectLst>
                    </a:endParaRPr>
                  </a:p>
                </p:txBody>
              </p:sp>
            </p:grpSp>
          </p:grpSp>
        </p:grpSp>
      </p:grpSp>
      <p:grpSp>
        <p:nvGrpSpPr>
          <p:cNvPr id="47" name="46 Grupo"/>
          <p:cNvGrpSpPr/>
          <p:nvPr/>
        </p:nvGrpSpPr>
        <p:grpSpPr>
          <a:xfrm>
            <a:off x="571472" y="3000372"/>
            <a:ext cx="1143008" cy="1357322"/>
            <a:chOff x="571472" y="2643182"/>
            <a:chExt cx="1143008" cy="1785950"/>
          </a:xfrm>
        </p:grpSpPr>
        <p:sp>
          <p:nvSpPr>
            <p:cNvPr id="48" name="Oval 5"/>
            <p:cNvSpPr>
              <a:spLocks noChangeArrowheads="1"/>
            </p:cNvSpPr>
            <p:nvPr/>
          </p:nvSpPr>
          <p:spPr bwMode="auto">
            <a:xfrm rot="20580000" flipH="1">
              <a:off x="1223729" y="2937201"/>
              <a:ext cx="142287" cy="573668"/>
            </a:xfrm>
            <a:prstGeom prst="ellipse">
              <a:avLst/>
            </a:prstGeom>
            <a:solidFill>
              <a:srgbClr val="002060"/>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49" name="261 Grupo"/>
            <p:cNvGrpSpPr/>
            <p:nvPr/>
          </p:nvGrpSpPr>
          <p:grpSpPr>
            <a:xfrm>
              <a:off x="571472" y="2643182"/>
              <a:ext cx="1143008" cy="1785950"/>
              <a:chOff x="571472" y="2643182"/>
              <a:chExt cx="1143008" cy="1785950"/>
            </a:xfrm>
          </p:grpSpPr>
          <p:sp>
            <p:nvSpPr>
              <p:cNvPr id="50" name="49 Elipse"/>
              <p:cNvSpPr/>
              <p:nvPr/>
            </p:nvSpPr>
            <p:spPr>
              <a:xfrm>
                <a:off x="571472" y="2643182"/>
                <a:ext cx="1143008" cy="178595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51" name="156 Grupo"/>
              <p:cNvGrpSpPr/>
              <p:nvPr/>
            </p:nvGrpSpPr>
            <p:grpSpPr>
              <a:xfrm>
                <a:off x="714348" y="2780560"/>
                <a:ext cx="985843" cy="1468730"/>
                <a:chOff x="714348" y="2780560"/>
                <a:chExt cx="985843" cy="1468730"/>
              </a:xfrm>
            </p:grpSpPr>
            <p:sp>
              <p:nvSpPr>
                <p:cNvPr id="52" name="Oval 5"/>
                <p:cNvSpPr>
                  <a:spLocks noChangeArrowheads="1"/>
                </p:cNvSpPr>
                <p:nvPr/>
              </p:nvSpPr>
              <p:spPr bwMode="auto">
                <a:xfrm rot="480000">
                  <a:off x="974003" y="3365502"/>
                  <a:ext cx="160434" cy="662783"/>
                </a:xfrm>
                <a:prstGeom prst="ellipse">
                  <a:avLst/>
                </a:prstGeom>
                <a:solidFill>
                  <a:schemeClr val="accent3">
                    <a:lumMod val="75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grpSp>
              <p:nvGrpSpPr>
                <p:cNvPr id="53" name="139 Grupo"/>
                <p:cNvGrpSpPr/>
                <p:nvPr/>
              </p:nvGrpSpPr>
              <p:grpSpPr>
                <a:xfrm>
                  <a:off x="714348" y="2780560"/>
                  <a:ext cx="985843" cy="1468730"/>
                  <a:chOff x="714348" y="2780560"/>
                  <a:chExt cx="985843" cy="1468730"/>
                </a:xfrm>
              </p:grpSpPr>
              <p:sp>
                <p:nvSpPr>
                  <p:cNvPr id="54" name="Oval 5"/>
                  <p:cNvSpPr>
                    <a:spLocks noChangeArrowheads="1"/>
                  </p:cNvSpPr>
                  <p:nvPr/>
                </p:nvSpPr>
                <p:spPr bwMode="auto">
                  <a:xfrm rot="480000">
                    <a:off x="1203726" y="3364746"/>
                    <a:ext cx="165084" cy="884544"/>
                  </a:xfrm>
                  <a:prstGeom prst="ellipse">
                    <a:avLst/>
                  </a:prstGeom>
                  <a:solidFill>
                    <a:srgbClr val="002060"/>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55" name="Oval 5"/>
                  <p:cNvSpPr>
                    <a:spLocks noChangeArrowheads="1"/>
                  </p:cNvSpPr>
                  <p:nvPr/>
                </p:nvSpPr>
                <p:spPr bwMode="auto">
                  <a:xfrm rot="20580000" flipH="1">
                    <a:off x="917039" y="3011196"/>
                    <a:ext cx="138279" cy="429846"/>
                  </a:xfrm>
                  <a:prstGeom prst="ellipse">
                    <a:avLst/>
                  </a:prstGeom>
                  <a:solidFill>
                    <a:schemeClr val="accent3">
                      <a:lumMod val="75000"/>
                    </a:schemeClr>
                  </a:solidFill>
                  <a:ln w="9525">
                    <a:noFill/>
                    <a:round/>
                    <a:headEnd/>
                    <a:tailEnd/>
                  </a:ln>
                </p:spPr>
                <p:txBody>
                  <a:bodyPr wrap="none" anchor="ctr"/>
                  <a:lstStyle/>
                  <a:p>
                    <a:pPr eaLnBrk="1" hangingPunct="1"/>
                    <a:endParaRPr lang="es-ES" sz="1800">
                      <a:solidFill>
                        <a:srgbClr val="000000"/>
                      </a:solidFill>
                      <a:latin typeface="Arial" charset="0"/>
                      <a:cs typeface="Arial" charset="0"/>
                    </a:endParaRPr>
                  </a:p>
                </p:txBody>
              </p:sp>
              <p:sp>
                <p:nvSpPr>
                  <p:cNvPr id="56" name="55 CuadroTexto"/>
                  <p:cNvSpPr txBox="1"/>
                  <p:nvPr/>
                </p:nvSpPr>
                <p:spPr>
                  <a:xfrm>
                    <a:off x="714348" y="3113169"/>
                    <a:ext cx="571504" cy="445466"/>
                  </a:xfrm>
                  <a:prstGeom prst="rect">
                    <a:avLst/>
                  </a:prstGeom>
                  <a:noFill/>
                </p:spPr>
                <p:txBody>
                  <a:bodyPr wrap="square" rtlCol="0">
                    <a:spAutoFit/>
                  </a:bodyPr>
                  <a:lstStyle/>
                  <a:p>
                    <a:r>
                      <a:rPr lang="es-ES" sz="1600" b="1" dirty="0">
                        <a:effectLst>
                          <a:outerShdw blurRad="38100" dist="38100" dir="2700000" algn="tl">
                            <a:srgbClr val="000000">
                              <a:alpha val="43137"/>
                            </a:srgbClr>
                          </a:outerShdw>
                        </a:effectLst>
                      </a:rPr>
                      <a:t>a</a:t>
                    </a:r>
                  </a:p>
                </p:txBody>
              </p:sp>
              <p:sp>
                <p:nvSpPr>
                  <p:cNvPr id="57" name="56 CuadroTexto"/>
                  <p:cNvSpPr txBox="1"/>
                  <p:nvPr/>
                </p:nvSpPr>
                <p:spPr>
                  <a:xfrm>
                    <a:off x="1128688" y="2780560"/>
                    <a:ext cx="571503" cy="651049"/>
                  </a:xfrm>
                  <a:prstGeom prst="rect">
                    <a:avLst/>
                  </a:prstGeom>
                  <a:noFill/>
                </p:spPr>
                <p:txBody>
                  <a:bodyPr wrap="square" rtlCol="0">
                    <a:spAutoFit/>
                  </a:bodyPr>
                  <a:lstStyle/>
                  <a:p>
                    <a:pPr algn="ctr"/>
                    <a:r>
                      <a:rPr lang="es-ES" sz="1600" b="1" dirty="0" smtClean="0">
                        <a:effectLst>
                          <a:outerShdw blurRad="38100" dist="38100" dir="2700000" algn="tl">
                            <a:srgbClr val="000000">
                              <a:alpha val="43137"/>
                            </a:srgbClr>
                          </a:outerShdw>
                        </a:effectLst>
                      </a:rPr>
                      <a:t>b</a:t>
                    </a:r>
                    <a:endParaRPr lang="es-ES" sz="1600" b="1" dirty="0">
                      <a:effectLst>
                        <a:outerShdw blurRad="38100" dist="38100" dir="2700000" algn="tl">
                          <a:srgbClr val="000000">
                            <a:alpha val="43137"/>
                          </a:srgbClr>
                        </a:outerShdw>
                      </a:effectLst>
                    </a:endParaRPr>
                  </a:p>
                </p:txBody>
              </p:sp>
            </p:grpSp>
          </p:grpSp>
        </p:grpSp>
      </p:grpSp>
      <p:sp>
        <p:nvSpPr>
          <p:cNvPr id="69" name="68 Elipse"/>
          <p:cNvSpPr/>
          <p:nvPr/>
        </p:nvSpPr>
        <p:spPr>
          <a:xfrm>
            <a:off x="4000496" y="4071942"/>
            <a:ext cx="857256" cy="85725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0" name="69 Explosión 2"/>
          <p:cNvSpPr/>
          <p:nvPr/>
        </p:nvSpPr>
        <p:spPr>
          <a:xfrm>
            <a:off x="1928794" y="3929066"/>
            <a:ext cx="1357322" cy="1071570"/>
          </a:xfrm>
          <a:prstGeom prst="irregularSeal2">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1" name="70 Elipse"/>
          <p:cNvSpPr/>
          <p:nvPr/>
        </p:nvSpPr>
        <p:spPr>
          <a:xfrm>
            <a:off x="5500694" y="4071942"/>
            <a:ext cx="857256" cy="857256"/>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2" name="71 Explosión 2"/>
          <p:cNvSpPr/>
          <p:nvPr/>
        </p:nvSpPr>
        <p:spPr>
          <a:xfrm>
            <a:off x="6715140" y="3857628"/>
            <a:ext cx="1357322" cy="1071570"/>
          </a:xfrm>
          <a:prstGeom prst="irregularSeal2">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3" name="72 CuadroTexto"/>
          <p:cNvSpPr txBox="1"/>
          <p:nvPr/>
        </p:nvSpPr>
        <p:spPr>
          <a:xfrm>
            <a:off x="1285852" y="3214686"/>
            <a:ext cx="7358114" cy="646331"/>
          </a:xfrm>
          <a:prstGeom prst="rect">
            <a:avLst/>
          </a:prstGeom>
          <a:noFill/>
        </p:spPr>
        <p:txBody>
          <a:bodyPr wrap="square" rtlCol="0">
            <a:spAutoFit/>
          </a:bodyPr>
          <a:lstStyle/>
          <a:p>
            <a:pPr algn="ctr"/>
            <a:r>
              <a:rPr lang="es-ES" sz="3600" b="1" dirty="0" err="1" smtClean="0">
                <a:effectLst>
                  <a:outerShdw blurRad="38100" dist="38100" dir="2700000" algn="tl">
                    <a:srgbClr val="000000">
                      <a:alpha val="43137"/>
                    </a:srgbClr>
                  </a:outerShdw>
                </a:effectLst>
              </a:rPr>
              <a:t>Aabb</a:t>
            </a:r>
            <a:r>
              <a:rPr lang="es-ES" sz="3600" b="1" dirty="0" smtClean="0">
                <a:effectLst>
                  <a:outerShdw blurRad="38100" dist="38100" dir="2700000" algn="tl">
                    <a:srgbClr val="000000">
                      <a:alpha val="43137"/>
                    </a:srgbClr>
                  </a:outerShdw>
                </a:effectLst>
              </a:rPr>
              <a:t>        </a:t>
            </a:r>
            <a:r>
              <a:rPr lang="es-ES" sz="3600" b="1" dirty="0" err="1" smtClean="0">
                <a:effectLst>
                  <a:outerShdw blurRad="38100" dist="38100" dir="2700000" algn="tl">
                    <a:srgbClr val="000000">
                      <a:alpha val="43137"/>
                    </a:srgbClr>
                  </a:outerShdw>
                </a:effectLst>
              </a:rPr>
              <a:t>AaBb</a:t>
            </a:r>
            <a:r>
              <a:rPr lang="es-ES" sz="3600" b="1" dirty="0" smtClean="0">
                <a:effectLst>
                  <a:outerShdw blurRad="38100" dist="38100" dir="2700000" algn="tl">
                    <a:srgbClr val="000000">
                      <a:alpha val="43137"/>
                    </a:srgbClr>
                  </a:outerShdw>
                </a:effectLst>
              </a:rPr>
              <a:t>     </a:t>
            </a:r>
            <a:r>
              <a:rPr lang="es-ES" sz="3600" b="1" dirty="0" err="1" smtClean="0">
                <a:effectLst>
                  <a:outerShdw blurRad="38100" dist="38100" dir="2700000" algn="tl">
                    <a:srgbClr val="000000">
                      <a:alpha val="43137"/>
                    </a:srgbClr>
                  </a:outerShdw>
                </a:effectLst>
              </a:rPr>
              <a:t>aaBb</a:t>
            </a:r>
            <a:r>
              <a:rPr lang="es-ES" sz="3600" b="1" dirty="0" smtClean="0">
                <a:effectLst>
                  <a:outerShdw blurRad="38100" dist="38100" dir="2700000" algn="tl">
                    <a:srgbClr val="000000">
                      <a:alpha val="43137"/>
                    </a:srgbClr>
                  </a:outerShdw>
                </a:effectLst>
              </a:rPr>
              <a:t>     </a:t>
            </a:r>
            <a:r>
              <a:rPr lang="es-ES" sz="3600" b="1" dirty="0" err="1" smtClean="0">
                <a:effectLst>
                  <a:outerShdw blurRad="38100" dist="38100" dir="2700000" algn="tl">
                    <a:srgbClr val="000000">
                      <a:alpha val="43137"/>
                    </a:srgbClr>
                  </a:outerShdw>
                </a:effectLst>
              </a:rPr>
              <a:t>aabb</a:t>
            </a:r>
            <a:r>
              <a:rPr lang="es-ES" sz="3600" b="1" dirty="0" smtClean="0">
                <a:effectLst>
                  <a:outerShdw blurRad="38100" dist="38100" dir="2700000" algn="tl">
                    <a:srgbClr val="000000">
                      <a:alpha val="43137"/>
                    </a:srgbClr>
                  </a:outerShdw>
                </a:effectLst>
              </a:rPr>
              <a:t>  </a:t>
            </a:r>
            <a:endParaRPr lang="es-ES" sz="3600" b="1" dirty="0">
              <a:effectLst>
                <a:outerShdw blurRad="38100" dist="38100" dir="2700000" algn="tl">
                  <a:srgbClr val="000000">
                    <a:alpha val="43137"/>
                  </a:srgbClr>
                </a:outerShdw>
              </a:effectLst>
            </a:endParaRPr>
          </a:p>
        </p:txBody>
      </p:sp>
      <p:sp>
        <p:nvSpPr>
          <p:cNvPr id="74" name="73 CuadroTexto"/>
          <p:cNvSpPr txBox="1"/>
          <p:nvPr/>
        </p:nvSpPr>
        <p:spPr>
          <a:xfrm>
            <a:off x="1928794" y="5143512"/>
            <a:ext cx="6500858" cy="646331"/>
          </a:xfrm>
          <a:prstGeom prst="rect">
            <a:avLst/>
          </a:prstGeom>
          <a:noFill/>
        </p:spPr>
        <p:txBody>
          <a:bodyPr wrap="square" rtlCol="0">
            <a:spAutoFit/>
          </a:bodyPr>
          <a:lstStyle/>
          <a:p>
            <a:r>
              <a:rPr lang="es-ES" sz="3600" b="1" dirty="0" smtClean="0">
                <a:effectLst>
                  <a:outerShdw blurRad="38100" dist="38100" dir="2700000" algn="tl">
                    <a:srgbClr val="000000">
                      <a:alpha val="43137"/>
                    </a:srgbClr>
                  </a:outerShdw>
                </a:effectLst>
              </a:rPr>
              <a:t>25%            25%        25%       25%  </a:t>
            </a:r>
            <a:endParaRPr lang="es-ES" sz="3600" b="1" dirty="0">
              <a:effectLst>
                <a:outerShdw blurRad="38100" dist="38100" dir="2700000" algn="tl">
                  <a:srgbClr val="000000">
                    <a:alpha val="43137"/>
                  </a:srgbClr>
                </a:outerShdw>
              </a:effectLst>
            </a:endParaRPr>
          </a:p>
        </p:txBody>
      </p:sp>
      <p:sp>
        <p:nvSpPr>
          <p:cNvPr id="64" name="63 Elipse"/>
          <p:cNvSpPr/>
          <p:nvPr/>
        </p:nvSpPr>
        <p:spPr>
          <a:xfrm>
            <a:off x="3714744" y="642918"/>
            <a:ext cx="571504" cy="571504"/>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5" name="64 CuadroTexto"/>
          <p:cNvSpPr txBox="1"/>
          <p:nvPr/>
        </p:nvSpPr>
        <p:spPr>
          <a:xfrm>
            <a:off x="3929058" y="642918"/>
            <a:ext cx="1714512" cy="523220"/>
          </a:xfrm>
          <a:prstGeom prst="rect">
            <a:avLst/>
          </a:prstGeom>
          <a:noFill/>
        </p:spPr>
        <p:txBody>
          <a:bodyPr wrap="square" rtlCol="0">
            <a:spAutoFit/>
          </a:bodyPr>
          <a:lstStyle/>
          <a:p>
            <a:pPr algn="ctr"/>
            <a:r>
              <a:rPr lang="es-ES" sz="2800" b="1" dirty="0" err="1" smtClean="0">
                <a:effectLst>
                  <a:outerShdw blurRad="38100" dist="38100" dir="2700000" algn="tl">
                    <a:srgbClr val="000000">
                      <a:alpha val="43137"/>
                    </a:srgbClr>
                  </a:outerShdw>
                </a:effectLst>
              </a:rPr>
              <a:t>AaBb</a:t>
            </a:r>
            <a:endParaRPr lang="es-ES" sz="2800" b="1" dirty="0">
              <a:effectLst>
                <a:outerShdw blurRad="38100" dist="38100" dir="2700000" algn="tl">
                  <a:srgbClr val="000000">
                    <a:alpha val="43137"/>
                  </a:srgbClr>
                </a:outerShdw>
              </a:effectLst>
            </a:endParaRPr>
          </a:p>
        </p:txBody>
      </p:sp>
      <p:sp>
        <p:nvSpPr>
          <p:cNvPr id="66" name="65 Explosión 2"/>
          <p:cNvSpPr/>
          <p:nvPr/>
        </p:nvSpPr>
        <p:spPr>
          <a:xfrm>
            <a:off x="714348" y="2428868"/>
            <a:ext cx="857256" cy="571504"/>
          </a:xfrm>
          <a:prstGeom prst="irregularSeal2">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7" name="66 CuadroTexto"/>
          <p:cNvSpPr txBox="1"/>
          <p:nvPr/>
        </p:nvSpPr>
        <p:spPr>
          <a:xfrm>
            <a:off x="428596" y="1928802"/>
            <a:ext cx="1571636" cy="523220"/>
          </a:xfrm>
          <a:prstGeom prst="rect">
            <a:avLst/>
          </a:prstGeom>
          <a:noFill/>
        </p:spPr>
        <p:txBody>
          <a:bodyPr wrap="square" rtlCol="0">
            <a:spAutoFit/>
          </a:bodyPr>
          <a:lstStyle/>
          <a:p>
            <a:pPr algn="ctr"/>
            <a:r>
              <a:rPr lang="es-ES" sz="2800" b="1" dirty="0" err="1" smtClean="0">
                <a:effectLst>
                  <a:outerShdw blurRad="38100" dist="38100" dir="2700000" algn="tl">
                    <a:srgbClr val="000000">
                      <a:alpha val="43137"/>
                    </a:srgbClr>
                  </a:outerShdw>
                </a:effectLst>
              </a:rPr>
              <a:t>aabb</a:t>
            </a:r>
            <a:endParaRPr lang="es-ES" sz="32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down)">
                                      <p:cBhvr>
                                        <p:cTn id="7" dur="500"/>
                                        <p:tgtEl>
                                          <p:spTgt spid="47"/>
                                        </p:tgtEl>
                                      </p:cBhvr>
                                    </p:animEffect>
                                  </p:childTnLst>
                                </p:cTn>
                              </p:par>
                              <p:par>
                                <p:cTn id="8" presetID="22" presetClass="entr" presetSubtype="4"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down)">
                                      <p:cBhvr>
                                        <p:cTn id="10" dur="500"/>
                                        <p:tgtEl>
                                          <p:spTgt spid="3"/>
                                        </p:tgtEl>
                                      </p:cBhvr>
                                    </p:animEffect>
                                  </p:childTnLst>
                                </p:cTn>
                              </p:par>
                              <p:par>
                                <p:cTn id="11" presetID="2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wipe(down)">
                                      <p:cBhvr>
                                        <p:cTn id="13" dur="500"/>
                                        <p:tgtEl>
                                          <p:spTgt spid="14"/>
                                        </p:tgtEl>
                                      </p:cBhvr>
                                    </p:animEffect>
                                  </p:childTnLst>
                                </p:cTn>
                              </p:par>
                              <p:par>
                                <p:cTn id="14" presetID="22" presetClass="entr" presetSubtype="4" fill="hold" nodeType="with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wipe(down)">
                                      <p:cBhvr>
                                        <p:cTn id="16" dur="500"/>
                                        <p:tgtEl>
                                          <p:spTgt spid="25"/>
                                        </p:tgtEl>
                                      </p:cBhvr>
                                    </p:animEffect>
                                  </p:childTnLst>
                                </p:cTn>
                              </p:par>
                              <p:par>
                                <p:cTn id="17" presetID="22" presetClass="entr" presetSubtype="4" fill="hold" nodeType="with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wipe(down)">
                                      <p:cBhvr>
                                        <p:cTn id="19" dur="500"/>
                                        <p:tgtEl>
                                          <p:spTgt spid="36"/>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73"/>
                                        </p:tgtEl>
                                        <p:attrNameLst>
                                          <p:attrName>style.visibility</p:attrName>
                                        </p:attrNameLst>
                                      </p:cBhvr>
                                      <p:to>
                                        <p:strVal val="visible"/>
                                      </p:to>
                                    </p:set>
                                    <p:animEffect transition="in" filter="wipe(down)">
                                      <p:cBhvr>
                                        <p:cTn id="24" dur="500"/>
                                        <p:tgtEl>
                                          <p:spTgt spid="73"/>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70"/>
                                        </p:tgtEl>
                                        <p:attrNameLst>
                                          <p:attrName>style.visibility</p:attrName>
                                        </p:attrNameLst>
                                      </p:cBhvr>
                                      <p:to>
                                        <p:strVal val="visible"/>
                                      </p:to>
                                    </p:set>
                                    <p:animEffect transition="in" filter="wipe(down)">
                                      <p:cBhvr>
                                        <p:cTn id="27" dur="500"/>
                                        <p:tgtEl>
                                          <p:spTgt spid="70"/>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69"/>
                                        </p:tgtEl>
                                        <p:attrNameLst>
                                          <p:attrName>style.visibility</p:attrName>
                                        </p:attrNameLst>
                                      </p:cBhvr>
                                      <p:to>
                                        <p:strVal val="visible"/>
                                      </p:to>
                                    </p:set>
                                    <p:animEffect transition="in" filter="wipe(down)">
                                      <p:cBhvr>
                                        <p:cTn id="30" dur="500"/>
                                        <p:tgtEl>
                                          <p:spTgt spid="69"/>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71"/>
                                        </p:tgtEl>
                                        <p:attrNameLst>
                                          <p:attrName>style.visibility</p:attrName>
                                        </p:attrNameLst>
                                      </p:cBhvr>
                                      <p:to>
                                        <p:strVal val="visible"/>
                                      </p:to>
                                    </p:set>
                                    <p:animEffect transition="in" filter="wipe(down)">
                                      <p:cBhvr>
                                        <p:cTn id="33" dur="500"/>
                                        <p:tgtEl>
                                          <p:spTgt spid="71"/>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72"/>
                                        </p:tgtEl>
                                        <p:attrNameLst>
                                          <p:attrName>style.visibility</p:attrName>
                                        </p:attrNameLst>
                                      </p:cBhvr>
                                      <p:to>
                                        <p:strVal val="visible"/>
                                      </p:to>
                                    </p:set>
                                    <p:animEffect transition="in" filter="wipe(down)">
                                      <p:cBhvr>
                                        <p:cTn id="36" dur="500"/>
                                        <p:tgtEl>
                                          <p:spTgt spid="72"/>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74">
                                            <p:txEl>
                                              <p:pRg st="0" end="0"/>
                                            </p:txEl>
                                          </p:spTgt>
                                        </p:tgtEl>
                                        <p:attrNameLst>
                                          <p:attrName>style.visibility</p:attrName>
                                        </p:attrNameLst>
                                      </p:cBhvr>
                                      <p:to>
                                        <p:strVal val="visible"/>
                                      </p:to>
                                    </p:set>
                                    <p:animEffect transition="in" filter="wipe(down)">
                                      <p:cBhvr>
                                        <p:cTn id="41" dur="500"/>
                                        <p:tgtEl>
                                          <p:spTgt spid="7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animBg="1"/>
      <p:bldP spid="70" grpId="0" animBg="1"/>
      <p:bldP spid="71" grpId="0" animBg="1"/>
      <p:bldP spid="72" grpId="0" animBg="1"/>
      <p:bldP spid="73" grpId="0"/>
      <p:bldP spid="74"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928794" y="357166"/>
            <a:ext cx="4857784" cy="769441"/>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s-ES" sz="4400" b="1" spc="50" dirty="0" smtClean="0">
                <a:ln w="11430"/>
                <a:solidFill>
                  <a:srgbClr val="C00000"/>
                </a:solidFill>
                <a:effectLst>
                  <a:outerShdw blurRad="38100" dist="38100" dir="2700000" algn="tl">
                    <a:srgbClr val="000000">
                      <a:alpha val="43137"/>
                    </a:srgbClr>
                  </a:outerShdw>
                </a:effectLst>
                <a:cs typeface="Arial" charset="0"/>
              </a:rPr>
              <a:t>2</a:t>
            </a:r>
            <a:r>
              <a:rPr lang="es-ES" sz="4400" b="1" spc="50" baseline="30000" dirty="0" smtClean="0">
                <a:ln w="11430"/>
                <a:solidFill>
                  <a:srgbClr val="C00000"/>
                </a:solidFill>
                <a:effectLst>
                  <a:outerShdw blurRad="38100" dist="38100" dir="2700000" algn="tl">
                    <a:srgbClr val="000000">
                      <a:alpha val="43137"/>
                    </a:srgbClr>
                  </a:outerShdw>
                </a:effectLst>
                <a:cs typeface="Arial" charset="0"/>
              </a:rPr>
              <a:t>da. </a:t>
            </a:r>
            <a:r>
              <a:rPr lang="es-ES" sz="4400" b="1" spc="50" dirty="0" smtClean="0">
                <a:ln w="11430"/>
                <a:solidFill>
                  <a:srgbClr val="C00000"/>
                </a:solidFill>
                <a:effectLst>
                  <a:outerShdw blurRad="38100" dist="38100" dir="2700000" algn="tl">
                    <a:srgbClr val="000000">
                      <a:alpha val="43137"/>
                    </a:srgbClr>
                  </a:outerShdw>
                </a:effectLst>
                <a:cs typeface="Arial" charset="0"/>
              </a:rPr>
              <a:t>Ley de </a:t>
            </a:r>
            <a:r>
              <a:rPr lang="es-ES" sz="4400" b="1" spc="50" dirty="0" err="1" smtClean="0">
                <a:ln w="11430"/>
                <a:solidFill>
                  <a:srgbClr val="C00000"/>
                </a:solidFill>
                <a:effectLst>
                  <a:outerShdw blurRad="38100" dist="38100" dir="2700000" algn="tl">
                    <a:srgbClr val="000000">
                      <a:alpha val="43137"/>
                    </a:srgbClr>
                  </a:outerShdw>
                </a:effectLst>
                <a:cs typeface="Arial" charset="0"/>
              </a:rPr>
              <a:t>Mendel</a:t>
            </a:r>
            <a:endParaRPr lang="es-ES" sz="4400" b="1" spc="50" dirty="0" smtClean="0">
              <a:ln w="11430"/>
              <a:solidFill>
                <a:srgbClr val="C00000"/>
              </a:solidFill>
              <a:effectLst>
                <a:outerShdw blurRad="38100" dist="38100" dir="2700000" algn="tl">
                  <a:srgbClr val="000000">
                    <a:alpha val="43137"/>
                  </a:srgbClr>
                </a:outerShdw>
              </a:effectLst>
              <a:cs typeface="Arial" charset="0"/>
            </a:endParaRPr>
          </a:p>
        </p:txBody>
      </p:sp>
      <p:sp>
        <p:nvSpPr>
          <p:cNvPr id="5" name="4 Rectángulo"/>
          <p:cNvSpPr/>
          <p:nvPr/>
        </p:nvSpPr>
        <p:spPr>
          <a:xfrm>
            <a:off x="500034" y="1500174"/>
            <a:ext cx="7402925" cy="646331"/>
          </a:xfrm>
          <a:prstGeom prst="rect">
            <a:avLst/>
          </a:prstGeom>
        </p:spPr>
        <p:txBody>
          <a:bodyPr wrap="none">
            <a:spAutoFit/>
          </a:bodyPr>
          <a:lstStyle/>
          <a:p>
            <a:pPr algn="ctr">
              <a:defRPr/>
            </a:pPr>
            <a:r>
              <a:rPr lang="es-ES" sz="3600" b="1" spc="50" dirty="0">
                <a:ln w="11430"/>
                <a:solidFill>
                  <a:srgbClr val="C00000"/>
                </a:solidFill>
                <a:effectLst>
                  <a:outerShdw blurRad="38100" dist="38100" dir="2700000" algn="tl">
                    <a:srgbClr val="000000">
                      <a:alpha val="43137"/>
                    </a:srgbClr>
                  </a:outerShdw>
                </a:effectLst>
                <a:cs typeface="Arial" charset="0"/>
              </a:rPr>
              <a:t>Ley de la </a:t>
            </a:r>
            <a:r>
              <a:rPr lang="es-ES" sz="3600" b="1" spc="50" dirty="0" smtClean="0">
                <a:ln w="11430"/>
                <a:solidFill>
                  <a:srgbClr val="C00000"/>
                </a:solidFill>
                <a:effectLst>
                  <a:outerShdw blurRad="38100" dist="38100" dir="2700000" algn="tl">
                    <a:srgbClr val="000000">
                      <a:alpha val="43137"/>
                    </a:srgbClr>
                  </a:outerShdw>
                </a:effectLst>
                <a:cs typeface="Arial" charset="0"/>
              </a:rPr>
              <a:t>Segregación Independiente</a:t>
            </a:r>
            <a:endParaRPr lang="es-ES" sz="3600" b="1" spc="50" dirty="0">
              <a:ln w="11430"/>
              <a:solidFill>
                <a:srgbClr val="C00000"/>
              </a:solidFill>
              <a:effectLst>
                <a:outerShdw blurRad="38100" dist="38100" dir="2700000" algn="tl">
                  <a:srgbClr val="000000">
                    <a:alpha val="43137"/>
                  </a:srgbClr>
                </a:outerShdw>
              </a:effectLst>
              <a:cs typeface="Arial" charset="0"/>
            </a:endParaRPr>
          </a:p>
        </p:txBody>
      </p:sp>
      <p:sp>
        <p:nvSpPr>
          <p:cNvPr id="6" name="5 Rectángulo redondeado"/>
          <p:cNvSpPr/>
          <p:nvPr/>
        </p:nvSpPr>
        <p:spPr>
          <a:xfrm>
            <a:off x="500034" y="2357430"/>
            <a:ext cx="8001056" cy="2857520"/>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s-ES" sz="3600" b="1" dirty="0" smtClean="0">
                <a:solidFill>
                  <a:schemeClr val="bg1"/>
                </a:solidFill>
              </a:rPr>
              <a:t>Los miembros de diferentes parejas de genes para los caracteres correspondientes segregan y se transmiten a la descendencia de manera independiente. </a:t>
            </a:r>
            <a:endParaRPr lang="es-ES" sz="36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2225</TotalTime>
  <Words>4935</Words>
  <Application>Microsoft Office PowerPoint</Application>
  <PresentationFormat>Presentación en pantalla (4:3)</PresentationFormat>
  <Paragraphs>880</Paragraphs>
  <Slides>48</Slides>
  <Notes>41</Notes>
  <HiddenSlides>0</HiddenSlides>
  <MMClips>0</MMClips>
  <ScaleCrop>false</ScaleCrop>
  <HeadingPairs>
    <vt:vector size="4" baseType="variant">
      <vt:variant>
        <vt:lpstr>Tema</vt:lpstr>
      </vt:variant>
      <vt:variant>
        <vt:i4>1</vt:i4>
      </vt:variant>
      <vt:variant>
        <vt:lpstr>Títulos de diapositiva</vt:lpstr>
      </vt:variant>
      <vt:variant>
        <vt:i4>48</vt:i4>
      </vt:variant>
    </vt:vector>
  </HeadingPairs>
  <TitlesOfParts>
    <vt:vector size="49"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lpstr>Diapositiva 41</vt:lpstr>
      <vt:lpstr>Diapositiva 42</vt:lpstr>
      <vt:lpstr>Diapositiva 43</vt:lpstr>
      <vt:lpstr>Diapositiva 44</vt:lpstr>
      <vt:lpstr>Diapositiva 45</vt:lpstr>
      <vt:lpstr>Diapositiva 46</vt:lpstr>
      <vt:lpstr>Diapositiva 47</vt:lpstr>
      <vt:lpstr>Diapositiva 48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Mario I Alfonso</dc:creator>
  <cp:lastModifiedBy>Beatriz</cp:lastModifiedBy>
  <cp:revision>313</cp:revision>
  <dcterms:created xsi:type="dcterms:W3CDTF">2016-04-02T21:25:12Z</dcterms:created>
  <dcterms:modified xsi:type="dcterms:W3CDTF">2021-01-31T10:57:05Z</dcterms:modified>
</cp:coreProperties>
</file>