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9" r:id="rId3"/>
    <p:sldId id="269" r:id="rId4"/>
    <p:sldId id="290" r:id="rId5"/>
    <p:sldId id="259" r:id="rId6"/>
    <p:sldId id="291" r:id="rId7"/>
    <p:sldId id="322" r:id="rId8"/>
    <p:sldId id="321" r:id="rId9"/>
    <p:sldId id="296" r:id="rId10"/>
    <p:sldId id="297" r:id="rId11"/>
    <p:sldId id="266"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2" r:id="rId26"/>
    <p:sldId id="313" r:id="rId27"/>
    <p:sldId id="315" r:id="rId28"/>
    <p:sldId id="319" r:id="rId29"/>
    <p:sldId id="318" r:id="rId30"/>
  </p:sldIdLst>
  <p:sldSz cx="9144000" cy="6858000" type="screen4x3"/>
  <p:notesSz cx="6858000" cy="9144000"/>
  <p:defaultTextStyle>
    <a:defPPr>
      <a:defRPr lang="en-US"/>
    </a:defPPr>
    <a:lvl1pPr algn="r"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E9D13F"/>
    <a:srgbClr val="333333"/>
    <a:srgbClr val="93D393"/>
    <a:srgbClr val="FAA712"/>
    <a:srgbClr val="5FC3D7"/>
    <a:srgbClr val="E45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87661" autoAdjust="0"/>
  </p:normalViewPr>
  <p:slideViewPr>
    <p:cSldViewPr>
      <p:cViewPr varScale="1">
        <p:scale>
          <a:sx n="42" d="100"/>
          <a:sy n="42" d="100"/>
        </p:scale>
        <p:origin x="1146" y="4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p>
        </p:txBody>
      </p:sp>
      <p:sp>
        <p:nvSpPr>
          <p:cNvPr id="368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368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fld id="{1F4A5210-B63B-4A73-A6C3-D25879BC8C2D}" type="slidenum">
              <a:rPr lang="en-US"/>
              <a:pPr/>
              <a:t>‹Nº›</a:t>
            </a:fld>
            <a:endParaRPr lang="en-US"/>
          </a:p>
        </p:txBody>
      </p:sp>
    </p:spTree>
    <p:extLst>
      <p:ext uri="{BB962C8B-B14F-4D97-AF65-F5344CB8AC3E}">
        <p14:creationId xmlns:p14="http://schemas.microsoft.com/office/powerpoint/2010/main" val="1877018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p>
        </p:txBody>
      </p:sp>
      <p:sp>
        <p:nvSpPr>
          <p:cNvPr id="460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fld id="{0A5AF66E-6F3B-4264-ADA5-1F135651960D}" type="slidenum">
              <a:rPr lang="en-US"/>
              <a:pPr/>
              <a:t>‹Nº›</a:t>
            </a:fld>
            <a:endParaRPr lang="en-US"/>
          </a:p>
        </p:txBody>
      </p:sp>
    </p:spTree>
    <p:extLst>
      <p:ext uri="{BB962C8B-B14F-4D97-AF65-F5344CB8AC3E}">
        <p14:creationId xmlns:p14="http://schemas.microsoft.com/office/powerpoint/2010/main" val="3953795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E00CBC5-1AE5-452B-B525-C00CC2B28B13}" type="slidenum">
              <a:rPr lang="es-ES">
                <a:solidFill>
                  <a:prstClr val="black"/>
                </a:solidFill>
                <a:latin typeface="Arial" pitchFamily="34" charset="0"/>
              </a:rPr>
              <a:pPr fontAlgn="base">
                <a:spcBef>
                  <a:spcPct val="0"/>
                </a:spcBef>
                <a:spcAft>
                  <a:spcPct val="0"/>
                </a:spcAft>
              </a:pPr>
              <a:t>12</a:t>
            </a:fld>
            <a:endParaRPr lang="es-ES">
              <a:solidFill>
                <a:prstClr val="black"/>
              </a:solidFill>
              <a:latin typeface="Arial" pitchFamily="34" charset="0"/>
            </a:endParaRPr>
          </a:p>
        </p:txBody>
      </p:sp>
      <p:sp>
        <p:nvSpPr>
          <p:cNvPr id="21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30E3F53B-CB95-4BEF-A55D-D35D1D01C084}" type="slidenum">
              <a:rPr lang="es-ES" sz="1200">
                <a:solidFill>
                  <a:prstClr val="black"/>
                </a:solidFill>
                <a:latin typeface="Arial" pitchFamily="34" charset="0"/>
              </a:rPr>
              <a:pPr algn="r"/>
              <a:t>12</a:t>
            </a:fld>
            <a:endParaRPr lang="es-ES" sz="1200">
              <a:solidFill>
                <a:prstClr val="black"/>
              </a:solidFill>
              <a:latin typeface="Arial" pitchFamily="34" charset="0"/>
            </a:endParaRPr>
          </a:p>
        </p:txBody>
      </p:sp>
      <p:sp>
        <p:nvSpPr>
          <p:cNvPr id="215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638F00D5-0A04-46D1-A0A2-D9D434BC6286}" type="slidenum">
              <a:rPr lang="en-US" sz="1200">
                <a:solidFill>
                  <a:prstClr val="black"/>
                </a:solidFill>
                <a:latin typeface="Arial" pitchFamily="34" charset="0"/>
              </a:rPr>
              <a:pPr algn="r"/>
              <a:t>12</a:t>
            </a:fld>
            <a:endParaRPr lang="en-US" sz="1200">
              <a:solidFill>
                <a:prstClr val="black"/>
              </a:solidFill>
              <a:latin typeface="Arial" pitchFamily="34" charset="0"/>
            </a:endParaRPr>
          </a:p>
        </p:txBody>
      </p:sp>
      <p:sp>
        <p:nvSpPr>
          <p:cNvPr id="21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smtClean="0"/>
          </a:p>
        </p:txBody>
      </p:sp>
    </p:spTree>
    <p:extLst>
      <p:ext uri="{BB962C8B-B14F-4D97-AF65-F5344CB8AC3E}">
        <p14:creationId xmlns:p14="http://schemas.microsoft.com/office/powerpoint/2010/main" val="360940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E00CBC5-1AE5-452B-B525-C00CC2B28B13}" type="slidenum">
              <a:rPr lang="es-ES">
                <a:solidFill>
                  <a:prstClr val="black"/>
                </a:solidFill>
                <a:latin typeface="Arial" pitchFamily="34" charset="0"/>
              </a:rPr>
              <a:pPr fontAlgn="base">
                <a:spcBef>
                  <a:spcPct val="0"/>
                </a:spcBef>
                <a:spcAft>
                  <a:spcPct val="0"/>
                </a:spcAft>
              </a:pPr>
              <a:t>14</a:t>
            </a:fld>
            <a:endParaRPr lang="es-ES">
              <a:solidFill>
                <a:prstClr val="black"/>
              </a:solidFill>
              <a:latin typeface="Arial" pitchFamily="34" charset="0"/>
            </a:endParaRPr>
          </a:p>
        </p:txBody>
      </p:sp>
      <p:sp>
        <p:nvSpPr>
          <p:cNvPr id="21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30E3F53B-CB95-4BEF-A55D-D35D1D01C084}" type="slidenum">
              <a:rPr lang="es-ES" sz="1200">
                <a:solidFill>
                  <a:prstClr val="black"/>
                </a:solidFill>
                <a:latin typeface="Arial" pitchFamily="34" charset="0"/>
              </a:rPr>
              <a:pPr algn="r"/>
              <a:t>14</a:t>
            </a:fld>
            <a:endParaRPr lang="es-ES" sz="1200">
              <a:solidFill>
                <a:prstClr val="black"/>
              </a:solidFill>
              <a:latin typeface="Arial" pitchFamily="34" charset="0"/>
            </a:endParaRPr>
          </a:p>
        </p:txBody>
      </p:sp>
      <p:sp>
        <p:nvSpPr>
          <p:cNvPr id="215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638F00D5-0A04-46D1-A0A2-D9D434BC6286}" type="slidenum">
              <a:rPr lang="en-US" sz="1200">
                <a:solidFill>
                  <a:prstClr val="black"/>
                </a:solidFill>
                <a:latin typeface="Arial" pitchFamily="34" charset="0"/>
              </a:rPr>
              <a:pPr algn="r"/>
              <a:t>14</a:t>
            </a:fld>
            <a:endParaRPr lang="en-US" sz="1200">
              <a:solidFill>
                <a:prstClr val="black"/>
              </a:solidFill>
              <a:latin typeface="Arial" pitchFamily="34" charset="0"/>
            </a:endParaRPr>
          </a:p>
        </p:txBody>
      </p:sp>
      <p:sp>
        <p:nvSpPr>
          <p:cNvPr id="21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smtClean="0"/>
          </a:p>
        </p:txBody>
      </p:sp>
    </p:spTree>
    <p:extLst>
      <p:ext uri="{BB962C8B-B14F-4D97-AF65-F5344CB8AC3E}">
        <p14:creationId xmlns:p14="http://schemas.microsoft.com/office/powerpoint/2010/main" val="137711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B75C25-D500-4C88-B019-C2CD1C74A17A}" type="slidenum">
              <a:rPr lang="es-ES">
                <a:solidFill>
                  <a:prstClr val="black"/>
                </a:solidFill>
                <a:latin typeface="Arial" pitchFamily="34" charset="0"/>
              </a:rPr>
              <a:pPr fontAlgn="base">
                <a:spcBef>
                  <a:spcPct val="0"/>
                </a:spcBef>
                <a:spcAft>
                  <a:spcPct val="0"/>
                </a:spcAft>
              </a:pPr>
              <a:t>15</a:t>
            </a:fld>
            <a:endParaRPr lang="es-ES">
              <a:solidFill>
                <a:prstClr val="black"/>
              </a:solidFill>
              <a:latin typeface="Arial" pitchFamily="34" charset="0"/>
            </a:endParaRPr>
          </a:p>
        </p:txBody>
      </p:sp>
      <p:sp>
        <p:nvSpPr>
          <p:cNvPr id="24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0F7202A8-6C04-4A82-BC9B-D8A4B2E621F2}" type="slidenum">
              <a:rPr lang="es-ES" sz="1200">
                <a:solidFill>
                  <a:prstClr val="black"/>
                </a:solidFill>
                <a:latin typeface="Arial" pitchFamily="34" charset="0"/>
              </a:rPr>
              <a:pPr algn="r"/>
              <a:t>15</a:t>
            </a:fld>
            <a:endParaRPr lang="es-ES" sz="1200">
              <a:solidFill>
                <a:prstClr val="black"/>
              </a:solidFill>
              <a:latin typeface="Arial" pitchFamily="34" charset="0"/>
            </a:endParaRPr>
          </a:p>
        </p:txBody>
      </p:sp>
      <p:sp>
        <p:nvSpPr>
          <p:cNvPr id="245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801B10BD-A47E-42B0-9766-26CE4C8BAE1A}" type="slidenum">
              <a:rPr lang="en-US" sz="1200">
                <a:solidFill>
                  <a:prstClr val="black"/>
                </a:solidFill>
                <a:latin typeface="Arial" pitchFamily="34" charset="0"/>
              </a:rPr>
              <a:pPr algn="r"/>
              <a:t>15</a:t>
            </a:fld>
            <a:endParaRPr lang="en-US" sz="1200">
              <a:solidFill>
                <a:prstClr val="black"/>
              </a:solidFill>
              <a:latin typeface="Arial" pitchFamily="34" charset="0"/>
            </a:endParaRPr>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smtClean="0"/>
          </a:p>
        </p:txBody>
      </p:sp>
    </p:spTree>
    <p:extLst>
      <p:ext uri="{BB962C8B-B14F-4D97-AF65-F5344CB8AC3E}">
        <p14:creationId xmlns:p14="http://schemas.microsoft.com/office/powerpoint/2010/main" val="192071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770137D-7FF9-48AC-AD3A-DDA2666DDE38}" type="slidenum">
              <a:rPr lang="es-ES">
                <a:solidFill>
                  <a:prstClr val="black"/>
                </a:solidFill>
                <a:latin typeface="Arial" pitchFamily="34" charset="0"/>
              </a:rPr>
              <a:pPr fontAlgn="base">
                <a:spcBef>
                  <a:spcPct val="0"/>
                </a:spcBef>
                <a:spcAft>
                  <a:spcPct val="0"/>
                </a:spcAft>
              </a:pPr>
              <a:t>16</a:t>
            </a:fld>
            <a:endParaRPr lang="es-ES">
              <a:solidFill>
                <a:prstClr val="black"/>
              </a:solidFill>
              <a:latin typeface="Arial" pitchFamily="34" charset="0"/>
            </a:endParaRPr>
          </a:p>
        </p:txBody>
      </p:sp>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F6E73E24-A208-4F23-B54A-571E8CAFE3DD}" type="slidenum">
              <a:rPr lang="es-ES" sz="1200">
                <a:solidFill>
                  <a:prstClr val="black"/>
                </a:solidFill>
                <a:latin typeface="Arial" pitchFamily="34" charset="0"/>
              </a:rPr>
              <a:pPr algn="r"/>
              <a:t>16</a:t>
            </a:fld>
            <a:endParaRPr lang="es-ES" sz="1200">
              <a:solidFill>
                <a:prstClr val="black"/>
              </a:solidFill>
              <a:latin typeface="Arial" pitchFamily="34" charset="0"/>
            </a:endParaRPr>
          </a:p>
        </p:txBody>
      </p:sp>
      <p:sp>
        <p:nvSpPr>
          <p:cNvPr id="266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AEB62555-10A7-441A-971B-BE0F3E37C293}" type="slidenum">
              <a:rPr lang="en-US" sz="1200">
                <a:solidFill>
                  <a:prstClr val="black"/>
                </a:solidFill>
                <a:latin typeface="Arial" pitchFamily="34" charset="0"/>
              </a:rPr>
              <a:pPr algn="r"/>
              <a:t>16</a:t>
            </a:fld>
            <a:endParaRPr lang="en-US" sz="1200">
              <a:solidFill>
                <a:prstClr val="black"/>
              </a:solidFill>
              <a:latin typeface="Arial" pitchFamily="34" charset="0"/>
            </a:endParaRPr>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smtClean="0"/>
          </a:p>
        </p:txBody>
      </p:sp>
    </p:spTree>
    <p:extLst>
      <p:ext uri="{BB962C8B-B14F-4D97-AF65-F5344CB8AC3E}">
        <p14:creationId xmlns:p14="http://schemas.microsoft.com/office/powerpoint/2010/main" val="365013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41CB65B-0AB8-4C89-B4AA-1F5D3185EB8B}" type="slidenum">
              <a:rPr lang="es-ES">
                <a:solidFill>
                  <a:prstClr val="black"/>
                </a:solidFill>
                <a:latin typeface="Arial" pitchFamily="34" charset="0"/>
              </a:rPr>
              <a:pPr fontAlgn="base">
                <a:spcBef>
                  <a:spcPct val="0"/>
                </a:spcBef>
                <a:spcAft>
                  <a:spcPct val="0"/>
                </a:spcAft>
              </a:pPr>
              <a:t>17</a:t>
            </a:fld>
            <a:endParaRPr lang="es-ES">
              <a:solidFill>
                <a:prstClr val="black"/>
              </a:solidFill>
              <a:latin typeface="Arial" pitchFamily="34" charset="0"/>
            </a:endParaRPr>
          </a:p>
        </p:txBody>
      </p:sp>
      <p:sp>
        <p:nvSpPr>
          <p:cNvPr id="28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7C945E6D-6FF1-4DFC-A3FF-13D7FF943AD8}" type="slidenum">
              <a:rPr lang="es-ES" sz="1200">
                <a:solidFill>
                  <a:prstClr val="black"/>
                </a:solidFill>
                <a:latin typeface="Arial" pitchFamily="34" charset="0"/>
              </a:rPr>
              <a:pPr algn="r"/>
              <a:t>17</a:t>
            </a:fld>
            <a:endParaRPr lang="es-ES" sz="1200">
              <a:solidFill>
                <a:prstClr val="black"/>
              </a:solidFill>
              <a:latin typeface="Arial" pitchFamily="34" charset="0"/>
            </a:endParaRPr>
          </a:p>
        </p:txBody>
      </p:sp>
      <p:sp>
        <p:nvSpPr>
          <p:cNvPr id="286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93138D2F-9D93-4162-9E3D-1348AAD796C9}" type="slidenum">
              <a:rPr lang="en-US" sz="1200">
                <a:solidFill>
                  <a:prstClr val="black"/>
                </a:solidFill>
                <a:latin typeface="Arial" pitchFamily="34" charset="0"/>
              </a:rPr>
              <a:pPr algn="r"/>
              <a:t>17</a:t>
            </a:fld>
            <a:endParaRPr lang="en-US" sz="1200">
              <a:solidFill>
                <a:prstClr val="black"/>
              </a:solidFill>
              <a:latin typeface="Arial" pitchFamily="34" charset="0"/>
            </a:endParaRPr>
          </a:p>
        </p:txBody>
      </p:sp>
      <p:sp>
        <p:nvSpPr>
          <p:cNvPr id="286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smtClean="0"/>
          </a:p>
        </p:txBody>
      </p:sp>
    </p:spTree>
    <p:extLst>
      <p:ext uri="{BB962C8B-B14F-4D97-AF65-F5344CB8AC3E}">
        <p14:creationId xmlns:p14="http://schemas.microsoft.com/office/powerpoint/2010/main" val="276537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AA6C359-8B3E-417D-9530-AC394C53CD0F}" type="slidenum">
              <a:rPr lang="es-ES" b="0"/>
              <a:pPr eaLnBrk="1" hangingPunct="1"/>
              <a:t>18</a:t>
            </a:fld>
            <a:endParaRPr lang="es-ES" b="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dirty="0" smtClean="0">
                <a:latin typeface="Arial" panose="020B0604020202020204" pitchFamily="34" charset="0"/>
              </a:rPr>
              <a:t>Diapositiva 20.</a:t>
            </a:r>
          </a:p>
          <a:p>
            <a:pPr eaLnBrk="1" hangingPunct="1"/>
            <a:r>
              <a:rPr lang="es-ES" b="1" dirty="0" smtClean="0">
                <a:latin typeface="Arial" panose="020B0604020202020204" pitchFamily="34" charset="0"/>
              </a:rPr>
              <a:t>Orientadora 5.</a:t>
            </a:r>
          </a:p>
          <a:p>
            <a:pPr eaLnBrk="1" hangingPunct="1"/>
            <a:r>
              <a:rPr lang="es-ES" b="1" dirty="0" smtClean="0">
                <a:latin typeface="Arial" panose="020B0604020202020204" pitchFamily="34" charset="0"/>
              </a:rPr>
              <a:t>Tercer Trimestre.</a:t>
            </a:r>
          </a:p>
          <a:p>
            <a:pPr eaLnBrk="1" hangingPunct="1"/>
            <a:endParaRPr lang="es-ES" dirty="0" smtClean="0">
              <a:latin typeface="Arial" panose="020B0604020202020204" pitchFamily="34" charset="0"/>
            </a:endParaRPr>
          </a:p>
          <a:p>
            <a:pPr eaLnBrk="1" hangingPunct="1"/>
            <a:r>
              <a:rPr lang="es-ES" dirty="0" smtClean="0">
                <a:latin typeface="Arial" panose="020B0604020202020204" pitchFamily="34" charset="0"/>
              </a:rPr>
              <a:t>Las transaminasas, como la mayoría de las enzimas son intracelulares y su actividad en el plasma es muy baja en condiciones normales, sin embargo, cuando ocurre lisis y muerte celular por cualquier causa, su concentración en el plasma aumenta, detectándose una actividad considerable. Este hecho permite que se emplee la determinación de la actividad de estas enzimas en plasma para diagnosticar y seguir la evolución de ciertas afecciones que transcurren con daño celular, específicamente en aquellas enfermedades que afectan órganos ricos en estas enzimas.</a:t>
            </a:r>
          </a:p>
          <a:p>
            <a:pPr eaLnBrk="1" hangingPunct="1"/>
            <a:r>
              <a:rPr lang="es-ES" dirty="0" smtClean="0">
                <a:latin typeface="Arial" panose="020B0604020202020204" pitchFamily="34" charset="0"/>
              </a:rPr>
              <a:t>En las enfermedades hepáticas como la hepatitis viral y la cirrosis, hay un aumento considerable de la TGP, mientras que en el infarto del miocardio se eleva la TGO.</a:t>
            </a:r>
          </a:p>
          <a:p>
            <a:pPr eaLnBrk="1" hangingPunct="1"/>
            <a:endParaRPr lang="es-ES" dirty="0" smtClean="0">
              <a:latin typeface="Arial" panose="020B0604020202020204" pitchFamily="34" charset="0"/>
            </a:endParaRPr>
          </a:p>
        </p:txBody>
      </p:sp>
    </p:spTree>
    <p:extLst>
      <p:ext uri="{BB962C8B-B14F-4D97-AF65-F5344CB8AC3E}">
        <p14:creationId xmlns:p14="http://schemas.microsoft.com/office/powerpoint/2010/main" val="354699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Son tres los destinos</a:t>
            </a:r>
            <a:r>
              <a:rPr lang="es-ES" baseline="0" dirty="0" smtClean="0"/>
              <a:t> catabólicos de los aminoácidos</a:t>
            </a:r>
          </a:p>
          <a:p>
            <a:r>
              <a:rPr lang="es-ES" baseline="0" dirty="0" smtClean="0"/>
              <a:t>1- Convertirse en glucosa (glucogénicos): ya que al convertirse en pirúvico o cualquier metabolito del ciclo de Krebs en las condiciones metabólicas apropiadas se pueden transformar en glucosa en el proceso de gluconeogénesis.</a:t>
            </a:r>
          </a:p>
          <a:p>
            <a:r>
              <a:rPr lang="es-ES" baseline="0" dirty="0" smtClean="0"/>
              <a:t>2- Convertirse en cuerpos cetónicos (</a:t>
            </a:r>
            <a:r>
              <a:rPr lang="es-ES" baseline="0" dirty="0" err="1" smtClean="0"/>
              <a:t>cetogénicos</a:t>
            </a:r>
            <a:r>
              <a:rPr lang="es-ES" baseline="0" dirty="0" smtClean="0"/>
              <a:t>): son los que en su catabolismo se transforman en acetil-</a:t>
            </a:r>
            <a:r>
              <a:rPr lang="es-ES" baseline="0" dirty="0" err="1" smtClean="0"/>
              <a:t>CoA</a:t>
            </a:r>
            <a:r>
              <a:rPr lang="es-ES" baseline="0" dirty="0" smtClean="0"/>
              <a:t> o acetoacetato que en hígado se transforman en cuerpos cetónicos los que en tejidos extra-hepáticos constituyen fuente de energía.</a:t>
            </a:r>
          </a:p>
          <a:p>
            <a:r>
              <a:rPr lang="es-ES" baseline="0" dirty="0" smtClean="0"/>
              <a:t>3- Oxidarse totalmente su cadena carbonada en la respiración celular mientras el amoniaco se transforma en urea. </a:t>
            </a:r>
            <a:endParaRPr lang="es-ES" dirty="0"/>
          </a:p>
        </p:txBody>
      </p:sp>
      <p:sp>
        <p:nvSpPr>
          <p:cNvPr id="4" name="Marcador de número de diapositiva 3"/>
          <p:cNvSpPr>
            <a:spLocks noGrp="1"/>
          </p:cNvSpPr>
          <p:nvPr>
            <p:ph type="sldNum" sz="quarter" idx="10"/>
          </p:nvPr>
        </p:nvSpPr>
        <p:spPr/>
        <p:txBody>
          <a:bodyPr/>
          <a:lstStyle/>
          <a:p>
            <a:fld id="{0A5AF66E-6F3B-4264-ADA5-1F135651960D}" type="slidenum">
              <a:rPr lang="en-US" smtClean="0"/>
              <a:pPr/>
              <a:t>25</a:t>
            </a:fld>
            <a:endParaRPr lang="en-US"/>
          </a:p>
        </p:txBody>
      </p:sp>
    </p:spTree>
    <p:extLst>
      <p:ext uri="{BB962C8B-B14F-4D97-AF65-F5344CB8AC3E}">
        <p14:creationId xmlns:p14="http://schemas.microsoft.com/office/powerpoint/2010/main" val="1083902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079" name="Picture 7"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41" name="Rectangle 269"/>
          <p:cNvSpPr>
            <a:spLocks noChangeArrowheads="1"/>
          </p:cNvSpPr>
          <p:nvPr/>
        </p:nvSpPr>
        <p:spPr bwMode="hidden">
          <a:xfrm>
            <a:off x="1828800" y="5835650"/>
            <a:ext cx="5867400" cy="782638"/>
          </a:xfrm>
          <a:prstGeom prst="rect">
            <a:avLst/>
          </a:prstGeom>
          <a:gradFill rotWithShape="1">
            <a:gsLst>
              <a:gs pos="0">
                <a:srgbClr val="000000">
                  <a:alpha val="39999"/>
                </a:srgbClr>
              </a:gs>
              <a:gs pos="100000">
                <a:srgbClr val="000000">
                  <a:gamma/>
                  <a:shade val="0"/>
                  <a:invGamma/>
                  <a:alpha val="0"/>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3340" name="Picture 268"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1163"/>
            <a:ext cx="9167813" cy="368458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bwMode="gray">
          <a:xfrm>
            <a:off x="304800" y="1295400"/>
            <a:ext cx="6324600" cy="1371600"/>
          </a:xfrm>
        </p:spPr>
        <p:txBody>
          <a:bodyPr/>
          <a:lstStyle>
            <a:lvl1pPr>
              <a:defRPr sz="5000" i="1"/>
            </a:lvl1pPr>
          </a:lstStyle>
          <a:p>
            <a:pPr lvl="0"/>
            <a:r>
              <a:rPr lang="es-ES" noProof="0" smtClean="0"/>
              <a:t>Haga clic para modificar el estilo de título del patrón</a:t>
            </a:r>
            <a:endParaRPr lang="en-US" noProof="0" smtClean="0"/>
          </a:p>
        </p:txBody>
      </p:sp>
      <p:sp>
        <p:nvSpPr>
          <p:cNvPr id="3075" name="Rectangle 3"/>
          <p:cNvSpPr>
            <a:spLocks noGrp="1" noChangeArrowheads="1"/>
          </p:cNvSpPr>
          <p:nvPr>
            <p:ph type="subTitle" idx="1"/>
          </p:nvPr>
        </p:nvSpPr>
        <p:spPr bwMode="gray">
          <a:xfrm>
            <a:off x="304800" y="2743200"/>
            <a:ext cx="6400800" cy="381000"/>
          </a:xfrm>
        </p:spPr>
        <p:txBody>
          <a:bodyPr/>
          <a:lstStyle>
            <a:lvl1pPr marL="0" indent="0">
              <a:buFontTx/>
              <a:buNone/>
              <a:defRPr sz="2000">
                <a:solidFill>
                  <a:schemeClr val="accent1"/>
                </a:solidFill>
              </a:defRPr>
            </a:lvl1pPr>
          </a:lstStyle>
          <a:p>
            <a:pPr lvl="0"/>
            <a:r>
              <a:rPr lang="es-ES" noProof="0" smtClean="0"/>
              <a:t>Haga clic para modificar el estilo de subtítulo del patrón</a:t>
            </a:r>
            <a:endParaRPr lang="en-US" noProof="0" smtClean="0"/>
          </a:p>
        </p:txBody>
      </p:sp>
      <p:sp>
        <p:nvSpPr>
          <p:cNvPr id="3277" name="Text Box 205"/>
          <p:cNvSpPr txBox="1">
            <a:spLocks noChangeArrowheads="1"/>
          </p:cNvSpPr>
          <p:nvPr/>
        </p:nvSpPr>
        <p:spPr bwMode="gray">
          <a:xfrm>
            <a:off x="4265613" y="6156325"/>
            <a:ext cx="130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200" b="0">
                <a:latin typeface="Arial Black" panose="020B0A04020102020204" pitchFamily="34" charset="0"/>
              </a:rPr>
              <a:t>L/O/G/O</a:t>
            </a:r>
          </a:p>
        </p:txBody>
      </p:sp>
      <p:sp>
        <p:nvSpPr>
          <p:cNvPr id="3076" name="Rectangle 4"/>
          <p:cNvSpPr>
            <a:spLocks noGrp="1" noChangeArrowheads="1"/>
          </p:cNvSpPr>
          <p:nvPr>
            <p:ph type="dt" sz="half" idx="2"/>
          </p:nvPr>
        </p:nvSpPr>
        <p:spPr bwMode="gray">
          <a:xfrm>
            <a:off x="2362200" y="6477000"/>
            <a:ext cx="1447800" cy="244475"/>
          </a:xfrm>
        </p:spPr>
        <p:txBody>
          <a:bodyPr/>
          <a:lstStyle>
            <a:lvl1pPr>
              <a:defRPr/>
            </a:lvl1pPr>
          </a:lstStyle>
          <a:p>
            <a:endParaRPr lang="en-US"/>
          </a:p>
        </p:txBody>
      </p:sp>
      <p:sp>
        <p:nvSpPr>
          <p:cNvPr id="3077" name="Rectangle 5"/>
          <p:cNvSpPr>
            <a:spLocks noGrp="1" noChangeArrowheads="1"/>
          </p:cNvSpPr>
          <p:nvPr>
            <p:ph type="ftr" sz="quarter" idx="3"/>
          </p:nvPr>
        </p:nvSpPr>
        <p:spPr bwMode="gray">
          <a:xfrm>
            <a:off x="7391400" y="6477000"/>
            <a:ext cx="1600200" cy="244475"/>
          </a:xfrm>
        </p:spPr>
        <p:txBody>
          <a:bodyPr/>
          <a:lstStyle>
            <a:lvl1pPr algn="r">
              <a:defRPr/>
            </a:lvl1pPr>
          </a:lstStyle>
          <a:p>
            <a:endParaRPr lang="es-ES"/>
          </a:p>
        </p:txBody>
      </p:sp>
      <p:sp>
        <p:nvSpPr>
          <p:cNvPr id="3078" name="Rectangle 6"/>
          <p:cNvSpPr>
            <a:spLocks noGrp="1" noChangeArrowheads="1"/>
          </p:cNvSpPr>
          <p:nvPr>
            <p:ph type="sldNum" sz="quarter" idx="4"/>
          </p:nvPr>
        </p:nvSpPr>
        <p:spPr bwMode="gray">
          <a:xfrm>
            <a:off x="5638800" y="6477000"/>
            <a:ext cx="1524000" cy="244475"/>
          </a:xfrm>
        </p:spPr>
        <p:txBody>
          <a:bodyPr/>
          <a:lstStyle>
            <a:lvl1pPr algn="ctr">
              <a:defRPr/>
            </a:lvl1pPr>
          </a:lstStyle>
          <a:p>
            <a:fld id="{DF28691E-2AFE-4B75-BE7D-A583D164B4F6}" type="slidenum">
              <a:rPr lang="en-US"/>
              <a:pPr/>
              <a:t>‹Nº›</a:t>
            </a:fld>
            <a:endParaRPr lang="en-US"/>
          </a:p>
        </p:txBody>
      </p:sp>
      <p:pic>
        <p:nvPicPr>
          <p:cNvPr id="3401" name="Picture 3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581400"/>
            <a:ext cx="1295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3" name="Rectangle 331"/>
          <p:cNvSpPr>
            <a:spLocks noChangeArrowheads="1"/>
          </p:cNvSpPr>
          <p:nvPr/>
        </p:nvSpPr>
        <p:spPr bwMode="hidden">
          <a:xfrm>
            <a:off x="76200" y="2667000"/>
            <a:ext cx="7315200" cy="76200"/>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3405" name="Picture 333"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913" y="1093788"/>
            <a:ext cx="1009650" cy="200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340"/>
                                        </p:tgtEl>
                                        <p:attrNameLst>
                                          <p:attrName>style.visibility</p:attrName>
                                        </p:attrNameLst>
                                      </p:cBhvr>
                                      <p:to>
                                        <p:strVal val="visible"/>
                                      </p:to>
                                    </p:set>
                                    <p:animEffect transition="in" filter="wipe(left)">
                                      <p:cBhvr>
                                        <p:cTn id="7" dur="1000"/>
                                        <p:tgtEl>
                                          <p:spTgt spid="3340"/>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341"/>
                                        </p:tgtEl>
                                        <p:attrNameLst>
                                          <p:attrName>style.visibility</p:attrName>
                                        </p:attrNameLst>
                                      </p:cBhvr>
                                      <p:to>
                                        <p:strVal val="visible"/>
                                      </p:to>
                                    </p:set>
                                    <p:animEffect transition="in" filter="wipe(left)">
                                      <p:cBhvr>
                                        <p:cTn id="10" dur="1000"/>
                                        <p:tgtEl>
                                          <p:spTgt spid="3341"/>
                                        </p:tgtEl>
                                      </p:cBhvr>
                                    </p:animEffect>
                                  </p:childTnLst>
                                </p:cTn>
                              </p:par>
                            </p:childTnLst>
                          </p:cTn>
                        </p:par>
                        <p:par>
                          <p:cTn id="11" fill="hold" nodeType="afterGroup">
                            <p:stCondLst>
                              <p:cond delay="1200"/>
                            </p:stCondLst>
                            <p:childTnLst>
                              <p:par>
                                <p:cTn id="12" presetID="0" presetClass="path" presetSubtype="0" accel="50000" decel="50000" fill="hold" nodeType="afterEffect">
                                  <p:stCondLst>
                                    <p:cond delay="0"/>
                                  </p:stCondLst>
                                  <p:childTnLst>
                                    <p:animMotion origin="layout" path="M -3.33333E-6 -1.66512E-7 C 0.13386 0.06591 0.26407 0.2352 0.26754 0.23219 C 0.27101 0.22919 0.35157 -0.05365 0.40677 -0.0555 C 0.46198 -0.05735 0.51059 0.06383 0.5165 0.06591 C 0.52223 0.06776 0.57257 -0.22664 0.6382 -0.22456 C 0.70382 -0.22248 0.74723 -0.07354 0.75434 -0.06938 C 0.76198 -0.06522 0.81424 -0.3994 0.88629 -0.395 C 0.95834 -0.39061 0.99427 -0.21947 0.99896 -0.22155 C 1.12448 -0.38645 1.20261 -0.42923 1.25608 -0.48381 " pathEditMode="relative" rAng="0" ptsTypes="sssssssfs">
                                      <p:cBhvr>
                                        <p:cTn id="13" dur="5000" fill="hold"/>
                                        <p:tgtEl>
                                          <p:spTgt spid="3401"/>
                                        </p:tgtEl>
                                        <p:attrNameLst>
                                          <p:attrName>ppt_x</p:attrName>
                                          <p:attrName>ppt_y</p:attrName>
                                        </p:attrNameLst>
                                      </p:cBhvr>
                                      <p:rCtr x="62795" y="-12442"/>
                                    </p:animMotion>
                                  </p:childTnLst>
                                </p:cTn>
                              </p:par>
                              <p:par>
                                <p:cTn id="14" presetID="41" presetClass="entr" presetSubtype="0" fill="hold" grpId="0" nodeType="withEffect">
                                  <p:stCondLst>
                                    <p:cond delay="400"/>
                                  </p:stCondLst>
                                  <p:iterate type="lt">
                                    <p:tmPct val="10000"/>
                                  </p:iterate>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4"/>
                                        </p:tgtEl>
                                        <p:attrNameLst>
                                          <p:attrName>ppt_y</p:attrName>
                                        </p:attrNameLst>
                                      </p:cBhvr>
                                      <p:tavLst>
                                        <p:tav tm="0">
                                          <p:val>
                                            <p:strVal val="#ppt_y"/>
                                          </p:val>
                                        </p:tav>
                                        <p:tav tm="100000">
                                          <p:val>
                                            <p:strVal val="#ppt_y"/>
                                          </p:val>
                                        </p:tav>
                                      </p:tavLst>
                                    </p:anim>
                                    <p:anim calcmode="lin" valueType="num">
                                      <p:cBhvr>
                                        <p:cTn id="18"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4"/>
                                        </p:tgtEl>
                                      </p:cBhvr>
                                    </p:animEffect>
                                  </p:childTnLst>
                                </p:cTn>
                              </p:par>
                            </p:childTnLst>
                          </p:cTn>
                        </p:par>
                        <p:par>
                          <p:cTn id="21" fill="hold" nodeType="afterGroup">
                            <p:stCondLst>
                              <p:cond delay="6200"/>
                            </p:stCondLst>
                            <p:childTnLst>
                              <p:par>
                                <p:cTn id="22" presetID="22" presetClass="entr" presetSubtype="8" fill="hold" grpId="0" nodeType="after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wipe(left)">
                                      <p:cBhvr>
                                        <p:cTn id="24" dur="1000"/>
                                        <p:tgtEl>
                                          <p:spTgt spid="3075">
                                            <p:txEl>
                                              <p:pRg st="0" end="0"/>
                                            </p:txEl>
                                          </p:spTgt>
                                        </p:tgtEl>
                                      </p:cBhvr>
                                    </p:animEffect>
                                  </p:childTnLst>
                                </p:cTn>
                              </p:par>
                            </p:childTnLst>
                          </p:cTn>
                        </p:par>
                        <p:par>
                          <p:cTn id="25" fill="hold" nodeType="afterGroup">
                            <p:stCondLst>
                              <p:cond delay="7200"/>
                            </p:stCondLst>
                            <p:childTnLst>
                              <p:par>
                                <p:cTn id="26" presetID="22" presetClass="entr" presetSubtype="8" fill="hold" grpId="0" nodeType="afterEffect">
                                  <p:stCondLst>
                                    <p:cond delay="0"/>
                                  </p:stCondLst>
                                  <p:childTnLst>
                                    <p:set>
                                      <p:cBhvr>
                                        <p:cTn id="27" dur="1" fill="hold">
                                          <p:stCondLst>
                                            <p:cond delay="0"/>
                                          </p:stCondLst>
                                        </p:cTn>
                                        <p:tgtEl>
                                          <p:spTgt spid="3403"/>
                                        </p:tgtEl>
                                        <p:attrNameLst>
                                          <p:attrName>style.visibility</p:attrName>
                                        </p:attrNameLst>
                                      </p:cBhvr>
                                      <p:to>
                                        <p:strVal val="visible"/>
                                      </p:to>
                                    </p:set>
                                    <p:animEffect transition="in" filter="wipe(left)">
                                      <p:cBhvr>
                                        <p:cTn id="28" dur="500"/>
                                        <p:tgtEl>
                                          <p:spTgt spid="3403"/>
                                        </p:tgtEl>
                                      </p:cBhvr>
                                    </p:animEffect>
                                  </p:childTnLst>
                                </p:cTn>
                              </p:par>
                            </p:childTnLst>
                          </p:cTn>
                        </p:par>
                        <p:par>
                          <p:cTn id="29" fill="hold" nodeType="afterGroup">
                            <p:stCondLst>
                              <p:cond delay="7700"/>
                            </p:stCondLst>
                            <p:childTnLst>
                              <p:par>
                                <p:cTn id="30" presetID="10" presetClass="entr" presetSubtype="0" fill="hold" nodeType="afterEffect">
                                  <p:stCondLst>
                                    <p:cond delay="0"/>
                                  </p:stCondLst>
                                  <p:childTnLst>
                                    <p:set>
                                      <p:cBhvr>
                                        <p:cTn id="31" dur="1" fill="hold">
                                          <p:stCondLst>
                                            <p:cond delay="0"/>
                                          </p:stCondLst>
                                        </p:cTn>
                                        <p:tgtEl>
                                          <p:spTgt spid="3405"/>
                                        </p:tgtEl>
                                        <p:attrNameLst>
                                          <p:attrName>style.visibility</p:attrName>
                                        </p:attrNameLst>
                                      </p:cBhvr>
                                      <p:to>
                                        <p:strVal val="visible"/>
                                      </p:to>
                                    </p:set>
                                    <p:animEffect transition="in" filter="fade">
                                      <p:cBhvr>
                                        <p:cTn id="32" dur="1000"/>
                                        <p:tgtEl>
                                          <p:spTgt spid="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1" grpId="0" animBg="1"/>
      <p:bldP spid="3074" grpId="0"/>
      <p:bldP spid="3075" grpId="0" build="p">
        <p:tmplLst>
          <p:tmpl lvl="1">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1000"/>
                        <p:tgtEl>
                          <p:spTgt spid="3075"/>
                        </p:tgtEl>
                      </p:cBhvr>
                    </p:animEffect>
                  </p:childTnLst>
                </p:cTn>
              </p:par>
            </p:tnLst>
          </p:tmpl>
        </p:tmplLst>
      </p:bldP>
      <p:bldP spid="340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5F185672-2091-4F31-9EBE-2B398D934EF0}" type="slidenum">
              <a:rPr lang="en-US"/>
              <a:pPr/>
              <a:t>‹Nº›</a:t>
            </a:fld>
            <a:endParaRPr lang="en-US"/>
          </a:p>
        </p:txBody>
      </p:sp>
    </p:spTree>
    <p:extLst>
      <p:ext uri="{BB962C8B-B14F-4D97-AF65-F5344CB8AC3E}">
        <p14:creationId xmlns:p14="http://schemas.microsoft.com/office/powerpoint/2010/main" val="48558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60338"/>
            <a:ext cx="2057400" cy="6164262"/>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160338"/>
            <a:ext cx="6019800" cy="61642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C13F1917-3775-4CDF-BEC1-EDE96C43EAE4}" type="slidenum">
              <a:rPr lang="en-US"/>
              <a:pPr/>
              <a:t>‹Nº›</a:t>
            </a:fld>
            <a:endParaRPr lang="en-US"/>
          </a:p>
        </p:txBody>
      </p:sp>
    </p:spTree>
    <p:extLst>
      <p:ext uri="{BB962C8B-B14F-4D97-AF65-F5344CB8AC3E}">
        <p14:creationId xmlns:p14="http://schemas.microsoft.com/office/powerpoint/2010/main" val="3819718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0338"/>
            <a:ext cx="7848600" cy="1066800"/>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457200" y="1447800"/>
            <a:ext cx="4038600" cy="487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447800"/>
            <a:ext cx="4038600" cy="487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a:xfrm>
            <a:off x="457200" y="6477000"/>
            <a:ext cx="2133600" cy="244475"/>
          </a:xfrm>
        </p:spPr>
        <p:txBody>
          <a:bodyPr/>
          <a:lstStyle>
            <a:lvl1pPr>
              <a:defRPr/>
            </a:lvl1pPr>
          </a:lstStyle>
          <a:p>
            <a:endParaRPr lang="en-US"/>
          </a:p>
        </p:txBody>
      </p:sp>
      <p:sp>
        <p:nvSpPr>
          <p:cNvPr id="6" name="Marcador de pie de página 5"/>
          <p:cNvSpPr>
            <a:spLocks noGrp="1"/>
          </p:cNvSpPr>
          <p:nvPr>
            <p:ph type="ftr" sz="quarter" idx="11"/>
          </p:nvPr>
        </p:nvSpPr>
        <p:spPr>
          <a:xfrm>
            <a:off x="3124200" y="6477000"/>
            <a:ext cx="2895600" cy="244475"/>
          </a:xfrm>
        </p:spPr>
        <p:txBody>
          <a:bodyPr/>
          <a:lstStyle>
            <a:lvl1pPr>
              <a:defRPr/>
            </a:lvl1pPr>
          </a:lstStyle>
          <a:p>
            <a:endParaRPr lang="en-US"/>
          </a:p>
        </p:txBody>
      </p:sp>
      <p:sp>
        <p:nvSpPr>
          <p:cNvPr id="7" name="Marcador de número de diapositiva 6"/>
          <p:cNvSpPr>
            <a:spLocks noGrp="1"/>
          </p:cNvSpPr>
          <p:nvPr>
            <p:ph type="sldNum" sz="quarter" idx="12"/>
          </p:nvPr>
        </p:nvSpPr>
        <p:spPr>
          <a:xfrm>
            <a:off x="6553200" y="6477000"/>
            <a:ext cx="2133600" cy="244475"/>
          </a:xfrm>
        </p:spPr>
        <p:txBody>
          <a:bodyPr/>
          <a:lstStyle>
            <a:lvl1pPr>
              <a:defRPr/>
            </a:lvl1pPr>
          </a:lstStyle>
          <a:p>
            <a:fld id="{FD0B7776-35AE-4636-B0EC-88FB6EDD566E}" type="slidenum">
              <a:rPr lang="en-US"/>
              <a:pPr/>
              <a:t>‹Nº›</a:t>
            </a:fld>
            <a:endParaRPr lang="en-US"/>
          </a:p>
        </p:txBody>
      </p:sp>
    </p:spTree>
    <p:extLst>
      <p:ext uri="{BB962C8B-B14F-4D97-AF65-F5344CB8AC3E}">
        <p14:creationId xmlns:p14="http://schemas.microsoft.com/office/powerpoint/2010/main" val="3449236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0338"/>
            <a:ext cx="7848600" cy="1066800"/>
          </a:xfrm>
        </p:spPr>
        <p:txBody>
          <a:bodyPr/>
          <a:lstStyle/>
          <a:p>
            <a:r>
              <a:rPr lang="es-ES" smtClean="0"/>
              <a:t>Haga clic para modificar el estilo de título del patrón</a:t>
            </a:r>
            <a:endParaRPr lang="es-ES"/>
          </a:p>
        </p:txBody>
      </p:sp>
      <p:sp>
        <p:nvSpPr>
          <p:cNvPr id="3" name="Marcador de gráfico 2"/>
          <p:cNvSpPr>
            <a:spLocks noGrp="1"/>
          </p:cNvSpPr>
          <p:nvPr>
            <p:ph type="chart" idx="1"/>
          </p:nvPr>
        </p:nvSpPr>
        <p:spPr>
          <a:xfrm>
            <a:off x="457200" y="1447800"/>
            <a:ext cx="8229600" cy="4876800"/>
          </a:xfrm>
        </p:spPr>
        <p:txBody>
          <a:bodyPr/>
          <a:lstStyle/>
          <a:p>
            <a:r>
              <a:rPr lang="es-ES" smtClean="0"/>
              <a:t>Haga clic en el icono para agregar un gráfico</a:t>
            </a:r>
            <a:endParaRPr lang="es-ES"/>
          </a:p>
        </p:txBody>
      </p:sp>
      <p:sp>
        <p:nvSpPr>
          <p:cNvPr id="4" name="Marcador de fecha 3"/>
          <p:cNvSpPr>
            <a:spLocks noGrp="1"/>
          </p:cNvSpPr>
          <p:nvPr>
            <p:ph type="dt" sz="half" idx="10"/>
          </p:nvPr>
        </p:nvSpPr>
        <p:spPr>
          <a:xfrm>
            <a:off x="457200" y="6477000"/>
            <a:ext cx="2133600" cy="244475"/>
          </a:xfrm>
        </p:spPr>
        <p:txBody>
          <a:bodyPr/>
          <a:lstStyle>
            <a:lvl1pPr>
              <a:defRPr/>
            </a:lvl1pPr>
          </a:lstStyle>
          <a:p>
            <a:endParaRPr lang="en-US"/>
          </a:p>
        </p:txBody>
      </p:sp>
      <p:sp>
        <p:nvSpPr>
          <p:cNvPr id="5" name="Marcador de pie de página 4"/>
          <p:cNvSpPr>
            <a:spLocks noGrp="1"/>
          </p:cNvSpPr>
          <p:nvPr>
            <p:ph type="ftr" sz="quarter" idx="11"/>
          </p:nvPr>
        </p:nvSpPr>
        <p:spPr>
          <a:xfrm>
            <a:off x="3124200" y="6477000"/>
            <a:ext cx="2895600" cy="244475"/>
          </a:xfrm>
        </p:spPr>
        <p:txBody>
          <a:bodyPr/>
          <a:lstStyle>
            <a:lvl1pPr>
              <a:defRPr/>
            </a:lvl1pPr>
          </a:lstStyle>
          <a:p>
            <a:endParaRPr lang="en-US"/>
          </a:p>
        </p:txBody>
      </p:sp>
      <p:sp>
        <p:nvSpPr>
          <p:cNvPr id="6" name="Marcador de número de diapositiva 5"/>
          <p:cNvSpPr>
            <a:spLocks noGrp="1"/>
          </p:cNvSpPr>
          <p:nvPr>
            <p:ph type="sldNum" sz="quarter" idx="12"/>
          </p:nvPr>
        </p:nvSpPr>
        <p:spPr>
          <a:xfrm>
            <a:off x="6553200" y="6477000"/>
            <a:ext cx="2133600" cy="244475"/>
          </a:xfrm>
        </p:spPr>
        <p:txBody>
          <a:bodyPr/>
          <a:lstStyle>
            <a:lvl1pPr>
              <a:defRPr/>
            </a:lvl1pPr>
          </a:lstStyle>
          <a:p>
            <a:fld id="{3A6FF9D4-3008-4AC4-8BE0-D223880FE955}" type="slidenum">
              <a:rPr lang="en-US"/>
              <a:pPr/>
              <a:t>‹Nº›</a:t>
            </a:fld>
            <a:endParaRPr lang="en-US"/>
          </a:p>
        </p:txBody>
      </p:sp>
    </p:spTree>
    <p:extLst>
      <p:ext uri="{BB962C8B-B14F-4D97-AF65-F5344CB8AC3E}">
        <p14:creationId xmlns:p14="http://schemas.microsoft.com/office/powerpoint/2010/main" val="4239840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0338"/>
            <a:ext cx="7848600" cy="1066800"/>
          </a:xfrm>
        </p:spPr>
        <p:txBody>
          <a:bodyPr/>
          <a:lstStyle/>
          <a:p>
            <a:r>
              <a:rPr lang="es-ES" smtClean="0"/>
              <a:t>Haga clic para modificar el estilo de título del patrón</a:t>
            </a:r>
            <a:endParaRPr lang="es-ES"/>
          </a:p>
        </p:txBody>
      </p:sp>
      <p:sp>
        <p:nvSpPr>
          <p:cNvPr id="3" name="Marcador de tabla 2"/>
          <p:cNvSpPr>
            <a:spLocks noGrp="1"/>
          </p:cNvSpPr>
          <p:nvPr>
            <p:ph type="tbl" idx="1"/>
          </p:nvPr>
        </p:nvSpPr>
        <p:spPr>
          <a:xfrm>
            <a:off x="457200" y="1447800"/>
            <a:ext cx="8229600" cy="4876800"/>
          </a:xfrm>
        </p:spPr>
        <p:txBody>
          <a:bodyPr/>
          <a:lstStyle/>
          <a:p>
            <a:r>
              <a:rPr lang="es-ES" smtClean="0"/>
              <a:t>Haga clic en el icono para agregar una tabla</a:t>
            </a:r>
            <a:endParaRPr lang="es-ES"/>
          </a:p>
        </p:txBody>
      </p:sp>
      <p:sp>
        <p:nvSpPr>
          <p:cNvPr id="4" name="Marcador de fecha 3"/>
          <p:cNvSpPr>
            <a:spLocks noGrp="1"/>
          </p:cNvSpPr>
          <p:nvPr>
            <p:ph type="dt" sz="half" idx="10"/>
          </p:nvPr>
        </p:nvSpPr>
        <p:spPr>
          <a:xfrm>
            <a:off x="457200" y="6477000"/>
            <a:ext cx="2133600" cy="244475"/>
          </a:xfrm>
        </p:spPr>
        <p:txBody>
          <a:bodyPr/>
          <a:lstStyle>
            <a:lvl1pPr>
              <a:defRPr/>
            </a:lvl1pPr>
          </a:lstStyle>
          <a:p>
            <a:endParaRPr lang="en-US"/>
          </a:p>
        </p:txBody>
      </p:sp>
      <p:sp>
        <p:nvSpPr>
          <p:cNvPr id="5" name="Marcador de pie de página 4"/>
          <p:cNvSpPr>
            <a:spLocks noGrp="1"/>
          </p:cNvSpPr>
          <p:nvPr>
            <p:ph type="ftr" sz="quarter" idx="11"/>
          </p:nvPr>
        </p:nvSpPr>
        <p:spPr>
          <a:xfrm>
            <a:off x="3124200" y="6477000"/>
            <a:ext cx="2895600" cy="244475"/>
          </a:xfrm>
        </p:spPr>
        <p:txBody>
          <a:bodyPr/>
          <a:lstStyle>
            <a:lvl1pPr>
              <a:defRPr/>
            </a:lvl1pPr>
          </a:lstStyle>
          <a:p>
            <a:endParaRPr lang="en-US"/>
          </a:p>
        </p:txBody>
      </p:sp>
      <p:sp>
        <p:nvSpPr>
          <p:cNvPr id="6" name="Marcador de número de diapositiva 5"/>
          <p:cNvSpPr>
            <a:spLocks noGrp="1"/>
          </p:cNvSpPr>
          <p:nvPr>
            <p:ph type="sldNum" sz="quarter" idx="12"/>
          </p:nvPr>
        </p:nvSpPr>
        <p:spPr>
          <a:xfrm>
            <a:off x="6553200" y="6477000"/>
            <a:ext cx="2133600" cy="244475"/>
          </a:xfrm>
        </p:spPr>
        <p:txBody>
          <a:bodyPr/>
          <a:lstStyle>
            <a:lvl1pPr>
              <a:defRPr/>
            </a:lvl1pPr>
          </a:lstStyle>
          <a:p>
            <a:fld id="{35184871-9B21-4786-8244-7CD455FC45CF}" type="slidenum">
              <a:rPr lang="en-US"/>
              <a:pPr/>
              <a:t>‹Nº›</a:t>
            </a:fld>
            <a:endParaRPr lang="en-US"/>
          </a:p>
        </p:txBody>
      </p:sp>
    </p:spTree>
    <p:extLst>
      <p:ext uri="{BB962C8B-B14F-4D97-AF65-F5344CB8AC3E}">
        <p14:creationId xmlns:p14="http://schemas.microsoft.com/office/powerpoint/2010/main" val="280051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0338"/>
            <a:ext cx="7848600" cy="1066800"/>
          </a:xfrm>
        </p:spPr>
        <p:txBody>
          <a:bodyPr/>
          <a:lstStyle/>
          <a:p>
            <a:r>
              <a:rPr lang="es-ES" smtClean="0"/>
              <a:t>Haga clic para modificar el estilo de título del patrón</a:t>
            </a:r>
            <a:endParaRPr lang="es-ES"/>
          </a:p>
        </p:txBody>
      </p:sp>
      <p:sp>
        <p:nvSpPr>
          <p:cNvPr id="3" name="Marcador de SmartArt 2"/>
          <p:cNvSpPr>
            <a:spLocks noGrp="1"/>
          </p:cNvSpPr>
          <p:nvPr>
            <p:ph type="dgm" idx="1"/>
          </p:nvPr>
        </p:nvSpPr>
        <p:spPr>
          <a:xfrm>
            <a:off x="457200" y="1447800"/>
            <a:ext cx="8229600" cy="4876800"/>
          </a:xfrm>
        </p:spPr>
        <p:txBody>
          <a:bodyPr/>
          <a:lstStyle/>
          <a:p>
            <a:r>
              <a:rPr lang="es-ES" smtClean="0"/>
              <a:t>Haga clic en el icono para agregar un elemento gráfico SmartArt</a:t>
            </a:r>
            <a:endParaRPr lang="es-ES"/>
          </a:p>
        </p:txBody>
      </p:sp>
      <p:sp>
        <p:nvSpPr>
          <p:cNvPr id="4" name="Marcador de fecha 3"/>
          <p:cNvSpPr>
            <a:spLocks noGrp="1"/>
          </p:cNvSpPr>
          <p:nvPr>
            <p:ph type="dt" sz="half" idx="10"/>
          </p:nvPr>
        </p:nvSpPr>
        <p:spPr>
          <a:xfrm>
            <a:off x="457200" y="6477000"/>
            <a:ext cx="2133600" cy="244475"/>
          </a:xfrm>
        </p:spPr>
        <p:txBody>
          <a:bodyPr/>
          <a:lstStyle>
            <a:lvl1pPr>
              <a:defRPr/>
            </a:lvl1pPr>
          </a:lstStyle>
          <a:p>
            <a:endParaRPr lang="en-US"/>
          </a:p>
        </p:txBody>
      </p:sp>
      <p:sp>
        <p:nvSpPr>
          <p:cNvPr id="5" name="Marcador de pie de página 4"/>
          <p:cNvSpPr>
            <a:spLocks noGrp="1"/>
          </p:cNvSpPr>
          <p:nvPr>
            <p:ph type="ftr" sz="quarter" idx="11"/>
          </p:nvPr>
        </p:nvSpPr>
        <p:spPr>
          <a:xfrm>
            <a:off x="3124200" y="6477000"/>
            <a:ext cx="2895600" cy="244475"/>
          </a:xfrm>
        </p:spPr>
        <p:txBody>
          <a:bodyPr/>
          <a:lstStyle>
            <a:lvl1pPr>
              <a:defRPr/>
            </a:lvl1pPr>
          </a:lstStyle>
          <a:p>
            <a:endParaRPr lang="en-US"/>
          </a:p>
        </p:txBody>
      </p:sp>
      <p:sp>
        <p:nvSpPr>
          <p:cNvPr id="6" name="Marcador de número de diapositiva 5"/>
          <p:cNvSpPr>
            <a:spLocks noGrp="1"/>
          </p:cNvSpPr>
          <p:nvPr>
            <p:ph type="sldNum" sz="quarter" idx="12"/>
          </p:nvPr>
        </p:nvSpPr>
        <p:spPr>
          <a:xfrm>
            <a:off x="6553200" y="6477000"/>
            <a:ext cx="2133600" cy="244475"/>
          </a:xfrm>
        </p:spPr>
        <p:txBody>
          <a:bodyPr/>
          <a:lstStyle>
            <a:lvl1pPr>
              <a:defRPr/>
            </a:lvl1pPr>
          </a:lstStyle>
          <a:p>
            <a:fld id="{76489771-1B75-4291-A0E5-688EA8BDA3A2}" type="slidenum">
              <a:rPr lang="en-US"/>
              <a:pPr/>
              <a:t>‹Nº›</a:t>
            </a:fld>
            <a:endParaRPr lang="en-US"/>
          </a:p>
        </p:txBody>
      </p:sp>
    </p:spTree>
    <p:extLst>
      <p:ext uri="{BB962C8B-B14F-4D97-AF65-F5344CB8AC3E}">
        <p14:creationId xmlns:p14="http://schemas.microsoft.com/office/powerpoint/2010/main" val="327811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A9F5ECFA-EF11-4DE7-8AE4-4D0D97376AE0}" type="slidenum">
              <a:rPr lang="en-US"/>
              <a:pPr/>
              <a:t>‹Nº›</a:t>
            </a:fld>
            <a:endParaRPr lang="en-US"/>
          </a:p>
        </p:txBody>
      </p:sp>
    </p:spTree>
    <p:extLst>
      <p:ext uri="{BB962C8B-B14F-4D97-AF65-F5344CB8AC3E}">
        <p14:creationId xmlns:p14="http://schemas.microsoft.com/office/powerpoint/2010/main" val="329488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A7EBEE50-75CD-4D98-9B41-1EE27DCF3842}" type="slidenum">
              <a:rPr lang="en-US"/>
              <a:pPr/>
              <a:t>‹Nº›</a:t>
            </a:fld>
            <a:endParaRPr lang="en-US"/>
          </a:p>
        </p:txBody>
      </p:sp>
    </p:spTree>
    <p:extLst>
      <p:ext uri="{BB962C8B-B14F-4D97-AF65-F5344CB8AC3E}">
        <p14:creationId xmlns:p14="http://schemas.microsoft.com/office/powerpoint/2010/main" val="221289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447800"/>
            <a:ext cx="4038600" cy="487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447800"/>
            <a:ext cx="4038600" cy="487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95C3F1D2-62F2-45ED-830C-744880EE589A}" type="slidenum">
              <a:rPr lang="en-US"/>
              <a:pPr/>
              <a:t>‹Nº›</a:t>
            </a:fld>
            <a:endParaRPr lang="en-US"/>
          </a:p>
        </p:txBody>
      </p:sp>
    </p:spTree>
    <p:extLst>
      <p:ext uri="{BB962C8B-B14F-4D97-AF65-F5344CB8AC3E}">
        <p14:creationId xmlns:p14="http://schemas.microsoft.com/office/powerpoint/2010/main" val="79008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n-US"/>
          </a:p>
        </p:txBody>
      </p:sp>
      <p:sp>
        <p:nvSpPr>
          <p:cNvPr id="8" name="Marcador de pie de página 7"/>
          <p:cNvSpPr>
            <a:spLocks noGrp="1"/>
          </p:cNvSpPr>
          <p:nvPr>
            <p:ph type="ftr" sz="quarter" idx="11"/>
          </p:nvPr>
        </p:nvSpPr>
        <p:spPr/>
        <p:txBody>
          <a:bodyPr/>
          <a:lstStyle>
            <a:lvl1pPr>
              <a:defRPr/>
            </a:lvl1pPr>
          </a:lstStyle>
          <a:p>
            <a:endParaRPr lang="en-US"/>
          </a:p>
        </p:txBody>
      </p:sp>
      <p:sp>
        <p:nvSpPr>
          <p:cNvPr id="9" name="Marcador de número de diapositiva 8"/>
          <p:cNvSpPr>
            <a:spLocks noGrp="1"/>
          </p:cNvSpPr>
          <p:nvPr>
            <p:ph type="sldNum" sz="quarter" idx="12"/>
          </p:nvPr>
        </p:nvSpPr>
        <p:spPr/>
        <p:txBody>
          <a:bodyPr/>
          <a:lstStyle>
            <a:lvl1pPr>
              <a:defRPr/>
            </a:lvl1pPr>
          </a:lstStyle>
          <a:p>
            <a:fld id="{58AE5853-807B-46CC-BA0B-5F641ACB9677}" type="slidenum">
              <a:rPr lang="en-US"/>
              <a:pPr/>
              <a:t>‹Nº›</a:t>
            </a:fld>
            <a:endParaRPr lang="en-US"/>
          </a:p>
        </p:txBody>
      </p:sp>
    </p:spTree>
    <p:extLst>
      <p:ext uri="{BB962C8B-B14F-4D97-AF65-F5344CB8AC3E}">
        <p14:creationId xmlns:p14="http://schemas.microsoft.com/office/powerpoint/2010/main" val="400643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n-US"/>
          </a:p>
        </p:txBody>
      </p:sp>
      <p:sp>
        <p:nvSpPr>
          <p:cNvPr id="4" name="Marcador de pie de página 3"/>
          <p:cNvSpPr>
            <a:spLocks noGrp="1"/>
          </p:cNvSpPr>
          <p:nvPr>
            <p:ph type="ftr" sz="quarter" idx="11"/>
          </p:nvPr>
        </p:nvSpPr>
        <p:spPr/>
        <p:txBody>
          <a:bodyPr/>
          <a:lstStyle>
            <a:lvl1pPr>
              <a:defRPr/>
            </a:lvl1pPr>
          </a:lstStyle>
          <a:p>
            <a:endParaRPr lang="en-US"/>
          </a:p>
        </p:txBody>
      </p:sp>
      <p:sp>
        <p:nvSpPr>
          <p:cNvPr id="5" name="Marcador de número de diapositiva 4"/>
          <p:cNvSpPr>
            <a:spLocks noGrp="1"/>
          </p:cNvSpPr>
          <p:nvPr>
            <p:ph type="sldNum" sz="quarter" idx="12"/>
          </p:nvPr>
        </p:nvSpPr>
        <p:spPr/>
        <p:txBody>
          <a:bodyPr/>
          <a:lstStyle>
            <a:lvl1pPr>
              <a:defRPr/>
            </a:lvl1pPr>
          </a:lstStyle>
          <a:p>
            <a:fld id="{42A48B11-68AC-435B-B908-7AE68A3373BC}" type="slidenum">
              <a:rPr lang="en-US"/>
              <a:pPr/>
              <a:t>‹Nº›</a:t>
            </a:fld>
            <a:endParaRPr lang="en-US"/>
          </a:p>
        </p:txBody>
      </p:sp>
    </p:spTree>
    <p:extLst>
      <p:ext uri="{BB962C8B-B14F-4D97-AF65-F5344CB8AC3E}">
        <p14:creationId xmlns:p14="http://schemas.microsoft.com/office/powerpoint/2010/main" val="82734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a:p>
        </p:txBody>
      </p:sp>
      <p:sp>
        <p:nvSpPr>
          <p:cNvPr id="3" name="Marcador de pie de página 2"/>
          <p:cNvSpPr>
            <a:spLocks noGrp="1"/>
          </p:cNvSpPr>
          <p:nvPr>
            <p:ph type="ftr" sz="quarter" idx="11"/>
          </p:nvPr>
        </p:nvSpPr>
        <p:spPr/>
        <p:txBody>
          <a:bodyPr/>
          <a:lstStyle>
            <a:lvl1pPr>
              <a:defRPr/>
            </a:lvl1pPr>
          </a:lstStyle>
          <a:p>
            <a:endParaRPr lang="en-US"/>
          </a:p>
        </p:txBody>
      </p:sp>
      <p:sp>
        <p:nvSpPr>
          <p:cNvPr id="4" name="Marcador de número de diapositiva 3"/>
          <p:cNvSpPr>
            <a:spLocks noGrp="1"/>
          </p:cNvSpPr>
          <p:nvPr>
            <p:ph type="sldNum" sz="quarter" idx="12"/>
          </p:nvPr>
        </p:nvSpPr>
        <p:spPr/>
        <p:txBody>
          <a:bodyPr/>
          <a:lstStyle>
            <a:lvl1pPr>
              <a:defRPr/>
            </a:lvl1pPr>
          </a:lstStyle>
          <a:p>
            <a:fld id="{00B0E699-8B51-4422-AE71-D44F04331427}" type="slidenum">
              <a:rPr lang="en-US"/>
              <a:pPr/>
              <a:t>‹Nº›</a:t>
            </a:fld>
            <a:endParaRPr lang="en-US"/>
          </a:p>
        </p:txBody>
      </p:sp>
    </p:spTree>
    <p:extLst>
      <p:ext uri="{BB962C8B-B14F-4D97-AF65-F5344CB8AC3E}">
        <p14:creationId xmlns:p14="http://schemas.microsoft.com/office/powerpoint/2010/main" val="110819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736913B6-B157-4A70-8A5F-3B8837A52B6D}" type="slidenum">
              <a:rPr lang="en-US"/>
              <a:pPr/>
              <a:t>‹Nº›</a:t>
            </a:fld>
            <a:endParaRPr lang="en-US"/>
          </a:p>
        </p:txBody>
      </p:sp>
    </p:spTree>
    <p:extLst>
      <p:ext uri="{BB962C8B-B14F-4D97-AF65-F5344CB8AC3E}">
        <p14:creationId xmlns:p14="http://schemas.microsoft.com/office/powerpoint/2010/main" val="33246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1C3ACBDD-00B1-40CD-A4AF-7DC46746D458}" type="slidenum">
              <a:rPr lang="en-US"/>
              <a:pPr/>
              <a:t>‹Nº›</a:t>
            </a:fld>
            <a:endParaRPr lang="en-US"/>
          </a:p>
        </p:txBody>
      </p:sp>
    </p:spTree>
    <p:extLst>
      <p:ext uri="{BB962C8B-B14F-4D97-AF65-F5344CB8AC3E}">
        <p14:creationId xmlns:p14="http://schemas.microsoft.com/office/powerpoint/2010/main" val="178486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black">
          <a:xfrm>
            <a:off x="457200" y="14478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black">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rgbClr val="FFFFFF"/>
                </a:solidFill>
              </a:defRPr>
            </a:lvl1pPr>
          </a:lstStyle>
          <a:p>
            <a:endParaRPr lang="en-US"/>
          </a:p>
        </p:txBody>
      </p:sp>
      <p:sp>
        <p:nvSpPr>
          <p:cNvPr id="1029" name="Rectangle 5"/>
          <p:cNvSpPr>
            <a:spLocks noGrp="1" noChangeArrowheads="1"/>
          </p:cNvSpPr>
          <p:nvPr>
            <p:ph type="ftr" sz="quarter" idx="3"/>
          </p:nvPr>
        </p:nvSpPr>
        <p:spPr bwMode="black">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FFFFFF"/>
                </a:solidFill>
              </a:defRPr>
            </a:lvl1pPr>
          </a:lstStyle>
          <a:p>
            <a:endParaRPr lang="en-US"/>
          </a:p>
        </p:txBody>
      </p:sp>
      <p:sp>
        <p:nvSpPr>
          <p:cNvPr id="1030" name="Rectangle 6"/>
          <p:cNvSpPr>
            <a:spLocks noGrp="1" noChangeArrowheads="1"/>
          </p:cNvSpPr>
          <p:nvPr>
            <p:ph type="sldNum" sz="quarter" idx="4"/>
          </p:nvPr>
        </p:nvSpPr>
        <p:spPr bwMode="black">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FFFFFF"/>
                </a:solidFill>
              </a:defRPr>
            </a:lvl1pPr>
          </a:lstStyle>
          <a:p>
            <a:fld id="{D0B5D2AB-926B-40A5-93F3-724EE9659B3D}" type="slidenum">
              <a:rPr lang="en-US"/>
              <a:pPr/>
              <a:t>‹Nº›</a:t>
            </a:fld>
            <a:endParaRPr lang="en-US"/>
          </a:p>
        </p:txBody>
      </p:sp>
      <p:sp>
        <p:nvSpPr>
          <p:cNvPr id="1041" name="Rectangle 17"/>
          <p:cNvSpPr>
            <a:spLocks noChangeArrowheads="1"/>
          </p:cNvSpPr>
          <p:nvPr/>
        </p:nvSpPr>
        <p:spPr bwMode="black">
          <a:xfrm>
            <a:off x="-25400" y="1062038"/>
            <a:ext cx="7313613" cy="73025"/>
          </a:xfrm>
          <a:prstGeom prst="rect">
            <a:avLst/>
          </a:prstGeom>
          <a:gradFill rotWithShape="1">
            <a:gsLst>
              <a:gs pos="0">
                <a:schemeClr val="folHlink"/>
              </a:gs>
              <a:gs pos="100000">
                <a:schemeClr val="folHlink">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6" name="Rectangle 2"/>
          <p:cNvSpPr>
            <a:spLocks noGrp="1" noChangeArrowheads="1"/>
          </p:cNvSpPr>
          <p:nvPr>
            <p:ph type="title"/>
          </p:nvPr>
        </p:nvSpPr>
        <p:spPr bwMode="black">
          <a:xfrm>
            <a:off x="457200" y="160338"/>
            <a:ext cx="784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41"/>
                                        </p:tgtEl>
                                        <p:attrNameLst>
                                          <p:attrName>style.visibility</p:attrName>
                                        </p:attrNameLst>
                                      </p:cBhvr>
                                      <p:to>
                                        <p:strVal val="visible"/>
                                      </p:to>
                                    </p:set>
                                    <p:anim from="(-#ppt_w/2)" to="(#ppt_x)" calcmode="lin" valueType="num">
                                      <p:cBhvr>
                                        <p:cTn id="7" dur="600" fill="hold">
                                          <p:stCondLst>
                                            <p:cond delay="0"/>
                                          </p:stCondLst>
                                        </p:cTn>
                                        <p:tgtEl>
                                          <p:spTgt spid="1041"/>
                                        </p:tgtEl>
                                        <p:attrNameLst>
                                          <p:attrName>ppt_x</p:attrName>
                                        </p:attrNameLst>
                                      </p:cBhvr>
                                    </p:anim>
                                    <p:anim from="0" to="-1.0" calcmode="lin" valueType="num">
                                      <p:cBhvr>
                                        <p:cTn id="8" dur="200" decel="50000" autoRev="1" fill="hold">
                                          <p:stCondLst>
                                            <p:cond delay="600"/>
                                          </p:stCondLst>
                                        </p:cTn>
                                        <p:tgtEl>
                                          <p:spTgt spid="1041"/>
                                        </p:tgtEl>
                                        <p:attrNameLst>
                                          <p:attrName>xshear</p:attrName>
                                        </p:attrNameLst>
                                      </p:cBhvr>
                                    </p:anim>
                                    <p:animScale>
                                      <p:cBhvr>
                                        <p:cTn id="9" dur="200" decel="100000" autoRev="1" fill="hold">
                                          <p:stCondLst>
                                            <p:cond delay="600"/>
                                          </p:stCondLst>
                                        </p:cTn>
                                        <p:tgtEl>
                                          <p:spTgt spid="1041"/>
                                        </p:tgtEl>
                                      </p:cBhvr>
                                      <p:from x="100000" y="100000"/>
                                      <p:to x="80000" y="100000"/>
                                    </p:animScale>
                                    <p:anim by="(#ppt_h/3+#ppt_w*0.1)" calcmode="lin" valueType="num">
                                      <p:cBhvr additive="sum">
                                        <p:cTn id="10" dur="200" decel="100000" autoRev="1" fill="hold">
                                          <p:stCondLst>
                                            <p:cond delay="600"/>
                                          </p:stCondLst>
                                        </p:cTn>
                                        <p:tgtEl>
                                          <p:spTgt spid="10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Lst>
  </p:timing>
  <p:txStyles>
    <p:titleStyle>
      <a:lvl1pPr algn="l" rtl="0" eaLnBrk="1" fontAlgn="base" hangingPunct="1">
        <a:spcBef>
          <a:spcPct val="0"/>
        </a:spcBef>
        <a:spcAft>
          <a:spcPct val="0"/>
        </a:spcAft>
        <a:defRPr sz="4000" b="1" kern="1200">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panose="020B0604020202020204" pitchFamily="34" charset="0"/>
        </a:defRPr>
      </a:lvl2pPr>
      <a:lvl3pPr algn="l" rtl="0" eaLnBrk="1" fontAlgn="base" hangingPunct="1">
        <a:spcBef>
          <a:spcPct val="0"/>
        </a:spcBef>
        <a:spcAft>
          <a:spcPct val="0"/>
        </a:spcAft>
        <a:defRPr sz="4000" b="1">
          <a:solidFill>
            <a:srgbClr val="FFFFFF"/>
          </a:solidFill>
          <a:latin typeface="Arial" panose="020B0604020202020204" pitchFamily="34" charset="0"/>
        </a:defRPr>
      </a:lvl3pPr>
      <a:lvl4pPr algn="l" rtl="0" eaLnBrk="1" fontAlgn="base" hangingPunct="1">
        <a:spcBef>
          <a:spcPct val="0"/>
        </a:spcBef>
        <a:spcAft>
          <a:spcPct val="0"/>
        </a:spcAft>
        <a:defRPr sz="4000" b="1">
          <a:solidFill>
            <a:srgbClr val="FFFFFF"/>
          </a:solidFill>
          <a:latin typeface="Arial" panose="020B0604020202020204" pitchFamily="34" charset="0"/>
        </a:defRPr>
      </a:lvl4pPr>
      <a:lvl5pPr algn="l" rtl="0" eaLnBrk="1" fontAlgn="base" hangingPunct="1">
        <a:spcBef>
          <a:spcPct val="0"/>
        </a:spcBef>
        <a:spcAft>
          <a:spcPct val="0"/>
        </a:spcAft>
        <a:defRPr sz="4000" b="1">
          <a:solidFill>
            <a:srgbClr val="FFFFFF"/>
          </a:solidFill>
          <a:latin typeface="Arial" panose="020B0604020202020204" pitchFamily="34" charset="0"/>
        </a:defRPr>
      </a:lvl5pPr>
      <a:lvl6pPr marL="457200" algn="l" rtl="0" eaLnBrk="1" fontAlgn="base" hangingPunct="1">
        <a:spcBef>
          <a:spcPct val="0"/>
        </a:spcBef>
        <a:spcAft>
          <a:spcPct val="0"/>
        </a:spcAft>
        <a:defRPr sz="4000" b="1">
          <a:solidFill>
            <a:srgbClr val="FFFFFF"/>
          </a:solidFill>
          <a:latin typeface="Arial" panose="020B0604020202020204" pitchFamily="34" charset="0"/>
        </a:defRPr>
      </a:lvl6pPr>
      <a:lvl7pPr marL="914400" algn="l" rtl="0" eaLnBrk="1" fontAlgn="base" hangingPunct="1">
        <a:spcBef>
          <a:spcPct val="0"/>
        </a:spcBef>
        <a:spcAft>
          <a:spcPct val="0"/>
        </a:spcAft>
        <a:defRPr sz="4000" b="1">
          <a:solidFill>
            <a:srgbClr val="FFFFFF"/>
          </a:solidFill>
          <a:latin typeface="Arial" panose="020B0604020202020204" pitchFamily="34" charset="0"/>
        </a:defRPr>
      </a:lvl7pPr>
      <a:lvl8pPr marL="1371600" algn="l" rtl="0" eaLnBrk="1" fontAlgn="base" hangingPunct="1">
        <a:spcBef>
          <a:spcPct val="0"/>
        </a:spcBef>
        <a:spcAft>
          <a:spcPct val="0"/>
        </a:spcAft>
        <a:defRPr sz="4000" b="1">
          <a:solidFill>
            <a:srgbClr val="FFFFFF"/>
          </a:solidFill>
          <a:latin typeface="Arial" panose="020B0604020202020204" pitchFamily="34" charset="0"/>
        </a:defRPr>
      </a:lvl8pPr>
      <a:lvl9pPr marL="1828800" algn="l" rtl="0" eaLnBrk="1" fontAlgn="base" hangingPunct="1">
        <a:spcBef>
          <a:spcPct val="0"/>
        </a:spcBef>
        <a:spcAft>
          <a:spcPct val="0"/>
        </a:spcAft>
        <a:defRPr sz="4000" b="1">
          <a:solidFill>
            <a:srgbClr val="FFFFFF"/>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FFFFFF"/>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FFFFFF"/>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FFFFFF"/>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 name="Rectangle 37"/>
          <p:cNvSpPr>
            <a:spLocks noGrp="1" noChangeArrowheads="1"/>
          </p:cNvSpPr>
          <p:nvPr>
            <p:ph type="ctrTitle"/>
          </p:nvPr>
        </p:nvSpPr>
        <p:spPr>
          <a:xfrm>
            <a:off x="533400" y="260648"/>
            <a:ext cx="5791200" cy="2406352"/>
          </a:xfrm>
        </p:spPr>
        <p:txBody>
          <a:bodyPr/>
          <a:lstStyle/>
          <a:p>
            <a:r>
              <a:rPr lang="es-ES" dirty="0" smtClean="0"/>
              <a:t>METABOLISMO </a:t>
            </a:r>
            <a:r>
              <a:rPr lang="es-ES" dirty="0"/>
              <a:t>Y </a:t>
            </a:r>
            <a:r>
              <a:rPr lang="es-ES" dirty="0" smtClean="0"/>
              <a:t>NUTRICIÓN</a:t>
            </a:r>
            <a:br>
              <a:rPr lang="es-ES" dirty="0" smtClean="0"/>
            </a:br>
            <a:r>
              <a:rPr lang="es-ES" dirty="0" smtClean="0"/>
              <a:t>Conferencia: </a:t>
            </a:r>
            <a:endParaRPr lang="en-US" dirty="0"/>
          </a:p>
        </p:txBody>
      </p:sp>
      <p:sp>
        <p:nvSpPr>
          <p:cNvPr id="2087" name="Rectangle 39"/>
          <p:cNvSpPr>
            <a:spLocks noGrp="1" noChangeArrowheads="1"/>
          </p:cNvSpPr>
          <p:nvPr>
            <p:ph type="subTitle" idx="1"/>
          </p:nvPr>
        </p:nvSpPr>
        <p:spPr>
          <a:xfrm>
            <a:off x="609600" y="2819400"/>
            <a:ext cx="6324600" cy="533400"/>
          </a:xfrm>
        </p:spPr>
        <p:txBody>
          <a:bodyPr/>
          <a:lstStyle/>
          <a:p>
            <a:r>
              <a:rPr lang="es-ES" sz="2400" b="1" dirty="0">
                <a:cs typeface="Arial" pitchFamily="34" charset="0"/>
              </a:rPr>
              <a:t>METABOLISMO DE LOS AMINOÁCIDOS.</a:t>
            </a:r>
            <a:endParaRPr lang="en-US" sz="2400" dirty="0"/>
          </a:p>
        </p:txBody>
      </p:sp>
      <p:sp>
        <p:nvSpPr>
          <p:cNvPr id="4" name="2 Subtítulo"/>
          <p:cNvSpPr txBox="1">
            <a:spLocks/>
          </p:cNvSpPr>
          <p:nvPr/>
        </p:nvSpPr>
        <p:spPr bwMode="gray">
          <a:xfrm>
            <a:off x="251520" y="3861048"/>
            <a:ext cx="468052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spcBef>
                <a:spcPct val="20000"/>
              </a:spcBef>
              <a:spcAft>
                <a:spcPct val="0"/>
              </a:spcAft>
              <a:buFontTx/>
              <a:buNone/>
              <a:defRPr sz="2000" kern="12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FFFFFF"/>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FFFFFF"/>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FFFFFF"/>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smtClean="0"/>
              <a:t>PROFESORA: </a:t>
            </a:r>
          </a:p>
          <a:p>
            <a:r>
              <a:rPr lang="es-ES" sz="2400" b="1" dirty="0" smtClean="0"/>
              <a:t>MSc. Gleymis Venet Cadet </a:t>
            </a:r>
          </a:p>
        </p:txBody>
      </p:sp>
      <p:sp>
        <p:nvSpPr>
          <p:cNvPr id="3" name="Anillo 2"/>
          <p:cNvSpPr/>
          <p:nvPr/>
        </p:nvSpPr>
        <p:spPr bwMode="auto">
          <a:xfrm>
            <a:off x="5580112" y="1844824"/>
            <a:ext cx="914400" cy="914400"/>
          </a:xfrm>
          <a:prstGeom prst="don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1" i="0" u="none" strike="noStrike" cap="none" normalizeH="0" baseline="0" smtClean="0">
              <a:ln>
                <a:noFill/>
              </a:ln>
              <a:solidFill>
                <a:schemeClr val="tx1"/>
              </a:solidFill>
              <a:effectLst/>
              <a:latin typeface="Arial" panose="020B0604020202020204" pitchFamily="34" charset="0"/>
            </a:endParaRPr>
          </a:p>
        </p:txBody>
      </p:sp>
      <p:sp>
        <p:nvSpPr>
          <p:cNvPr id="5" name="Anillo 4"/>
          <p:cNvSpPr/>
          <p:nvPr/>
        </p:nvSpPr>
        <p:spPr bwMode="auto">
          <a:xfrm>
            <a:off x="8244408" y="1124743"/>
            <a:ext cx="770384" cy="1988063"/>
          </a:xfrm>
          <a:prstGeom prst="donut">
            <a:avLst>
              <a:gd name="adj" fmla="val 33511"/>
            </a:avLst>
          </a:prstGeom>
          <a:solidFill>
            <a:srgbClr val="E9D13F"/>
          </a:solidFill>
          <a:ln w="9525" cap="flat" cmpd="sng" algn="ctr">
            <a:solidFill>
              <a:srgbClr val="E9D13F"/>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1" i="0" u="none" strike="noStrike" cap="none" normalizeH="0" baseline="0" smtClean="0">
              <a:ln>
                <a:noFill/>
              </a:ln>
              <a:solidFill>
                <a:schemeClr val="tx1"/>
              </a:solidFill>
              <a:effectLst/>
              <a:latin typeface="Arial" panose="020B0604020202020204" pitchFamily="34"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5565386"/>
            <a:ext cx="3678141" cy="120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94978" y="1196752"/>
            <a:ext cx="8438828" cy="5328592"/>
          </a:xfrm>
          <a:solidFill>
            <a:srgbClr val="FFFFFF"/>
          </a:solidFill>
        </p:spPr>
        <p:txBody>
          <a:bodyPr>
            <a:noAutofit/>
          </a:bodyPr>
          <a:lstStyle/>
          <a:p>
            <a:pPr algn="just">
              <a:lnSpc>
                <a:spcPct val="80000"/>
              </a:lnSpc>
            </a:pPr>
            <a:endParaRPr lang="es-ES" sz="2400" b="1" dirty="0" smtClean="0">
              <a:solidFill>
                <a:schemeClr val="bg1"/>
              </a:solidFill>
            </a:endParaRPr>
          </a:p>
          <a:p>
            <a:pPr algn="just">
              <a:lnSpc>
                <a:spcPct val="80000"/>
              </a:lnSpc>
            </a:pPr>
            <a:r>
              <a:rPr lang="es-ES" sz="2400" b="1" dirty="0" smtClean="0">
                <a:solidFill>
                  <a:schemeClr val="bg1"/>
                </a:solidFill>
              </a:rPr>
              <a:t>Son nuestra principal fuente de nitrógeno, un elemento esencial para la vida.</a:t>
            </a:r>
          </a:p>
          <a:p>
            <a:pPr marL="0" indent="0" algn="just">
              <a:lnSpc>
                <a:spcPct val="80000"/>
              </a:lnSpc>
              <a:buNone/>
            </a:pPr>
            <a:r>
              <a:rPr lang="es-ES" sz="2400" b="1" dirty="0" smtClean="0">
                <a:solidFill>
                  <a:schemeClr val="bg1"/>
                </a:solidFill>
              </a:rPr>
              <a:t> </a:t>
            </a:r>
          </a:p>
          <a:p>
            <a:pPr algn="just">
              <a:lnSpc>
                <a:spcPct val="80000"/>
              </a:lnSpc>
            </a:pPr>
            <a:r>
              <a:rPr lang="es-ES" sz="2400" b="1" dirty="0" smtClean="0">
                <a:solidFill>
                  <a:schemeClr val="bg1"/>
                </a:solidFill>
              </a:rPr>
              <a:t>Las células utilizan también los aminoácidos para sintetizar las proteínas de los tejidos que se utilizan en la formación de células nuevas o para acondicionar las viejas. Se necesitan grandes cantidades de proteínas durante los períodos de  crecimiento rápido o de larga convalecencia (quemaduras, hemorragias e infecciones).</a:t>
            </a:r>
          </a:p>
          <a:p>
            <a:pPr marL="0" indent="0" algn="just">
              <a:lnSpc>
                <a:spcPct val="80000"/>
              </a:lnSpc>
              <a:buNone/>
            </a:pPr>
            <a:endParaRPr lang="es-ES" sz="2400" b="1" dirty="0" smtClean="0">
              <a:solidFill>
                <a:schemeClr val="bg1"/>
              </a:solidFill>
            </a:endParaRPr>
          </a:p>
          <a:p>
            <a:pPr algn="just">
              <a:lnSpc>
                <a:spcPct val="80000"/>
              </a:lnSpc>
            </a:pPr>
            <a:r>
              <a:rPr lang="es-ES" sz="2400" b="1" dirty="0" smtClean="0">
                <a:solidFill>
                  <a:schemeClr val="bg1"/>
                </a:solidFill>
              </a:rPr>
              <a:t>También los aminoácidos se usan en síntesis de otros aminoácidos, enzimas, hormonas, anticuerpos y compuestos no proteínicos que contienen nitrógeno como los ácidos nucleicos y los grupos hemo.</a:t>
            </a:r>
          </a:p>
        </p:txBody>
      </p:sp>
      <p:sp>
        <p:nvSpPr>
          <p:cNvPr id="5" name="Rectangle 2"/>
          <p:cNvSpPr>
            <a:spLocks noGrp="1" noChangeArrowheads="1"/>
          </p:cNvSpPr>
          <p:nvPr>
            <p:ph type="title"/>
          </p:nvPr>
        </p:nvSpPr>
        <p:spPr>
          <a:xfrm>
            <a:off x="313840" y="0"/>
            <a:ext cx="7886700" cy="994172"/>
          </a:xfrm>
        </p:spPr>
        <p:txBody>
          <a:bodyPr>
            <a:normAutofit fontScale="90000"/>
          </a:bodyPr>
          <a:lstStyle/>
          <a:p>
            <a:pPr fontAlgn="auto">
              <a:spcAft>
                <a:spcPts val="0"/>
              </a:spcAft>
              <a:defRPr/>
            </a:pPr>
            <a:r>
              <a:rPr lang="es-ES" sz="3000" dirty="0">
                <a:solidFill>
                  <a:schemeClr val="tx1"/>
                </a:solidFill>
              </a:rPr>
              <a:t>USOS METABÓLICOS DE LOS AMINOÁCIDOS</a:t>
            </a:r>
            <a:endParaRPr lang="es-NI" sz="3000" dirty="0">
              <a:solidFill>
                <a:schemeClr val="tx1"/>
              </a:solidFill>
            </a:endParaRPr>
          </a:p>
        </p:txBody>
      </p:sp>
    </p:spTree>
    <p:extLst>
      <p:ext uri="{BB962C8B-B14F-4D97-AF65-F5344CB8AC3E}">
        <p14:creationId xmlns:p14="http://schemas.microsoft.com/office/powerpoint/2010/main" val="361294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s-ES" sz="3200" dirty="0" smtClean="0"/>
              <a:t>Reacciones  generales del metabolismo de los aminoácidos.</a:t>
            </a:r>
            <a:endParaRPr lang="es-ES" sz="3200" dirty="0"/>
          </a:p>
        </p:txBody>
      </p:sp>
      <p:sp>
        <p:nvSpPr>
          <p:cNvPr id="50179" name="Freeform 3"/>
          <p:cNvSpPr>
            <a:spLocks/>
          </p:cNvSpPr>
          <p:nvPr/>
        </p:nvSpPr>
        <p:spPr bwMode="gray">
          <a:xfrm>
            <a:off x="532046" y="2435830"/>
            <a:ext cx="8467725" cy="4262438"/>
          </a:xfrm>
          <a:custGeom>
            <a:avLst/>
            <a:gdLst>
              <a:gd name="T0" fmla="*/ 20 w 5334"/>
              <a:gd name="T1" fmla="*/ 2393 h 2685"/>
              <a:gd name="T2" fmla="*/ 0 w 5334"/>
              <a:gd name="T3" fmla="*/ 2658 h 2685"/>
              <a:gd name="T4" fmla="*/ 5334 w 5334"/>
              <a:gd name="T5" fmla="*/ 220 h 2685"/>
              <a:gd name="T6" fmla="*/ 4105 w 5334"/>
              <a:gd name="T7" fmla="*/ 0 h 2685"/>
              <a:gd name="T8" fmla="*/ 20 w 5334"/>
              <a:gd name="T9" fmla="*/ 2393 h 2685"/>
            </a:gdLst>
            <a:ahLst/>
            <a:cxnLst>
              <a:cxn ang="0">
                <a:pos x="T0" y="T1"/>
              </a:cxn>
              <a:cxn ang="0">
                <a:pos x="T2" y="T3"/>
              </a:cxn>
              <a:cxn ang="0">
                <a:pos x="T4" y="T5"/>
              </a:cxn>
              <a:cxn ang="0">
                <a:pos x="T6" y="T7"/>
              </a:cxn>
              <a:cxn ang="0">
                <a:pos x="T8" y="T9"/>
              </a:cxn>
            </a:cxnLst>
            <a:rect l="0" t="0" r="r" b="b"/>
            <a:pathLst>
              <a:path w="5334" h="2685">
                <a:moveTo>
                  <a:pt x="20" y="2393"/>
                </a:moveTo>
                <a:cubicBezTo>
                  <a:pt x="20" y="2533"/>
                  <a:pt x="0" y="2658"/>
                  <a:pt x="0" y="2658"/>
                </a:cubicBezTo>
                <a:cubicBezTo>
                  <a:pt x="2443" y="2685"/>
                  <a:pt x="4643" y="1996"/>
                  <a:pt x="5334" y="220"/>
                </a:cubicBezTo>
                <a:lnTo>
                  <a:pt x="4105" y="0"/>
                </a:lnTo>
                <a:cubicBezTo>
                  <a:pt x="3414" y="2003"/>
                  <a:pt x="736" y="2272"/>
                  <a:pt x="20" y="2393"/>
                </a:cubicBezTo>
                <a:close/>
              </a:path>
            </a:pathLst>
          </a:custGeom>
          <a:solidFill>
            <a:srgbClr val="000000">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50180" name="Group 4"/>
          <p:cNvGrpSpPr>
            <a:grpSpLocks/>
          </p:cNvGrpSpPr>
          <p:nvPr/>
        </p:nvGrpSpPr>
        <p:grpSpPr bwMode="auto">
          <a:xfrm>
            <a:off x="186284" y="5307685"/>
            <a:ext cx="2858302" cy="1381810"/>
            <a:chOff x="819" y="1243"/>
            <a:chExt cx="454" cy="518"/>
          </a:xfrm>
        </p:grpSpPr>
        <p:grpSp>
          <p:nvGrpSpPr>
            <p:cNvPr id="50181" name="Group 5"/>
            <p:cNvGrpSpPr>
              <a:grpSpLocks/>
            </p:cNvGrpSpPr>
            <p:nvPr/>
          </p:nvGrpSpPr>
          <p:grpSpPr bwMode="auto">
            <a:xfrm>
              <a:off x="819" y="1243"/>
              <a:ext cx="454" cy="518"/>
              <a:chOff x="192" y="1917"/>
              <a:chExt cx="1042" cy="1102"/>
            </a:xfrm>
          </p:grpSpPr>
          <p:pic>
            <p:nvPicPr>
              <p:cNvPr id="50182" name="Picture 6"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50183" name="Picture 7"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50184" name="Oval 8"/>
              <p:cNvSpPr>
                <a:spLocks noChangeArrowheads="1"/>
              </p:cNvSpPr>
              <p:nvPr/>
            </p:nvSpPr>
            <p:spPr bwMode="gray">
              <a:xfrm>
                <a:off x="192" y="1917"/>
                <a:ext cx="1035" cy="1019"/>
              </a:xfrm>
              <a:prstGeom prst="ellipse">
                <a:avLst/>
              </a:prstGeom>
              <a:gradFill rotWithShape="1">
                <a:gsLst>
                  <a:gs pos="0">
                    <a:schemeClr val="folHlink">
                      <a:alpha val="55000"/>
                    </a:schemeClr>
                  </a:gs>
                  <a:gs pos="50000">
                    <a:schemeClr val="folHlink">
                      <a:gamma/>
                      <a:shade val="46275"/>
                      <a:invGamma/>
                      <a:alpha val="89999"/>
                    </a:schemeClr>
                  </a:gs>
                  <a:gs pos="100000">
                    <a:schemeClr val="folHlink">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pic>
          <p:nvPicPr>
            <p:cNvPr id="50185" name="Picture 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864" y="1248"/>
              <a:ext cx="359" cy="169"/>
            </a:xfrm>
            <a:prstGeom prst="rect">
              <a:avLst/>
            </a:prstGeom>
            <a:noFill/>
            <a:extLst>
              <a:ext uri="{909E8E84-426E-40DD-AFC4-6F175D3DCCD1}">
                <a14:hiddenFill xmlns:a14="http://schemas.microsoft.com/office/drawing/2010/main">
                  <a:solidFill>
                    <a:srgbClr val="FFFFFF"/>
                  </a:solidFill>
                </a14:hiddenFill>
              </a:ext>
            </a:extLst>
          </p:spPr>
        </p:pic>
      </p:grpSp>
      <p:sp>
        <p:nvSpPr>
          <p:cNvPr id="50186" name="AutoShape 10"/>
          <p:cNvSpPr>
            <a:spLocks noChangeArrowheads="1"/>
          </p:cNvSpPr>
          <p:nvPr/>
        </p:nvSpPr>
        <p:spPr bwMode="white">
          <a:xfrm rot="4618100">
            <a:off x="3339605" y="5739612"/>
            <a:ext cx="231775" cy="203200"/>
          </a:xfrm>
          <a:prstGeom prst="triangle">
            <a:avLst>
              <a:gd name="adj" fmla="val 50000"/>
            </a:avLst>
          </a:prstGeom>
          <a:solidFill>
            <a:srgbClr val="FFFFFF"/>
          </a:solidFill>
          <a:ln>
            <a:noFill/>
          </a:ln>
          <a:effectLst/>
          <a:scene3d>
            <a:camera prst="legacyPerspectiveBottomLeft"/>
            <a:lightRig rig="legacyFlat3" dir="b"/>
          </a:scene3d>
          <a:sp3d extrusionH="36500" prstMaterial="legacyMatte">
            <a:bevelT w="13500" h="13500" prst="angle"/>
            <a:bevelB w="13500" h="13500" prst="angle"/>
            <a:extrusionClr>
              <a:srgbClr val="FFFFFF"/>
            </a:extrusionClr>
            <a:contourClr>
              <a:srgbClr val="FFFF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0187" name="AutoShape 11"/>
          <p:cNvSpPr>
            <a:spLocks noChangeArrowheads="1"/>
          </p:cNvSpPr>
          <p:nvPr/>
        </p:nvSpPr>
        <p:spPr bwMode="white">
          <a:xfrm rot="3499593">
            <a:off x="6433951" y="4761702"/>
            <a:ext cx="343100" cy="415481"/>
          </a:xfrm>
          <a:prstGeom prst="triangle">
            <a:avLst>
              <a:gd name="adj" fmla="val 50000"/>
            </a:avLst>
          </a:prstGeom>
          <a:solidFill>
            <a:srgbClr val="FFFFFF"/>
          </a:solidFill>
          <a:ln>
            <a:noFill/>
          </a:ln>
          <a:effectLst/>
          <a:scene3d>
            <a:camera prst="legacyPerspectiveBottomLeft"/>
            <a:lightRig rig="legacyFlat3" dir="b"/>
          </a:scene3d>
          <a:sp3d extrusionH="36500" prstMaterial="legacyMatte">
            <a:bevelT w="13500" h="13500" prst="angle"/>
            <a:bevelB w="13500" h="13500" prst="angle"/>
            <a:extrusionClr>
              <a:srgbClr val="FFFFFF"/>
            </a:extrusionClr>
            <a:contourClr>
              <a:srgbClr val="FFFF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0188" name="AutoShape 12"/>
          <p:cNvSpPr>
            <a:spLocks noChangeArrowheads="1"/>
          </p:cNvSpPr>
          <p:nvPr/>
        </p:nvSpPr>
        <p:spPr bwMode="white">
          <a:xfrm>
            <a:off x="7291936" y="2741255"/>
            <a:ext cx="400050" cy="349250"/>
          </a:xfrm>
          <a:prstGeom prst="triangle">
            <a:avLst>
              <a:gd name="adj" fmla="val 50000"/>
            </a:avLst>
          </a:prstGeom>
          <a:solidFill>
            <a:srgbClr val="FFFFFF"/>
          </a:solidFill>
          <a:ln>
            <a:noFill/>
          </a:ln>
          <a:effectLst/>
          <a:scene3d>
            <a:camera prst="legacyPerspectiveBottomLeft"/>
            <a:lightRig rig="legacyFlat3" dir="b"/>
          </a:scene3d>
          <a:sp3d extrusionH="36500" prstMaterial="legacyMatte">
            <a:bevelT w="13500" h="13500" prst="angle"/>
            <a:bevelB w="13500" h="13500" prst="angle"/>
            <a:extrusionClr>
              <a:srgbClr val="FFFFFF"/>
            </a:extrusionClr>
            <a:contourClr>
              <a:srgbClr val="FFFF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0189" name="Text Box 18"/>
          <p:cNvSpPr txBox="1">
            <a:spLocks noChangeArrowheads="1"/>
          </p:cNvSpPr>
          <p:nvPr/>
        </p:nvSpPr>
        <p:spPr bwMode="white">
          <a:xfrm>
            <a:off x="447934" y="5725475"/>
            <a:ext cx="2335002"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sz="2400" dirty="0" smtClean="0">
                <a:solidFill>
                  <a:srgbClr val="FEFFFF"/>
                </a:solidFill>
              </a:rPr>
              <a:t>Desaminación </a:t>
            </a:r>
            <a:endParaRPr lang="en-US" sz="2400" dirty="0">
              <a:solidFill>
                <a:srgbClr val="FEFFFF"/>
              </a:solidFill>
            </a:endParaRPr>
          </a:p>
        </p:txBody>
      </p:sp>
      <p:grpSp>
        <p:nvGrpSpPr>
          <p:cNvPr id="50190" name="Group 14"/>
          <p:cNvGrpSpPr>
            <a:grpSpLocks/>
          </p:cNvGrpSpPr>
          <p:nvPr/>
        </p:nvGrpSpPr>
        <p:grpSpPr bwMode="auto">
          <a:xfrm>
            <a:off x="3748510" y="4930011"/>
            <a:ext cx="2688422" cy="1079500"/>
            <a:chOff x="2056" y="3284"/>
            <a:chExt cx="680" cy="680"/>
          </a:xfrm>
        </p:grpSpPr>
        <p:pic>
          <p:nvPicPr>
            <p:cNvPr id="50191" name="Picture 15" descr="light_shadow"/>
            <p:cNvPicPr>
              <a:picLocks noChangeAspect="1" noChangeArrowheads="1"/>
            </p:cNvPicPr>
            <p:nvPr/>
          </p:nvPicPr>
          <p:blipFill>
            <a:blip r:embed="rId5" cstate="print">
              <a:lum bright="-78000" contrast="-78000"/>
              <a:extLst>
                <a:ext uri="{28A0092B-C50C-407E-A947-70E740481C1C}">
                  <a14:useLocalDpi xmlns:a14="http://schemas.microsoft.com/office/drawing/2010/main" val="0"/>
                </a:ext>
              </a:extLst>
            </a:blip>
            <a:srcRect/>
            <a:stretch>
              <a:fillRect/>
            </a:stretch>
          </p:blipFill>
          <p:spPr bwMode="gray">
            <a:xfrm>
              <a:off x="2121" y="3817"/>
              <a:ext cx="560" cy="147"/>
            </a:xfrm>
            <a:prstGeom prst="rect">
              <a:avLst/>
            </a:prstGeom>
            <a:noFill/>
            <a:extLst>
              <a:ext uri="{909E8E84-426E-40DD-AFC4-6F175D3DCCD1}">
                <a14:hiddenFill xmlns:a14="http://schemas.microsoft.com/office/drawing/2010/main">
                  <a:solidFill>
                    <a:srgbClr val="FFFFFF"/>
                  </a:solidFill>
                </a14:hiddenFill>
              </a:ext>
            </a:extLst>
          </p:spPr>
        </p:pic>
        <p:pic>
          <p:nvPicPr>
            <p:cNvPr id="50192" name="Picture 16"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056" y="3284"/>
              <a:ext cx="680" cy="627"/>
            </a:xfrm>
            <a:prstGeom prst="rect">
              <a:avLst/>
            </a:prstGeom>
            <a:noFill/>
            <a:extLst>
              <a:ext uri="{909E8E84-426E-40DD-AFC4-6F175D3DCCD1}">
                <a14:hiddenFill xmlns:a14="http://schemas.microsoft.com/office/drawing/2010/main">
                  <a:solidFill>
                    <a:srgbClr val="FFFFFF"/>
                  </a:solidFill>
                </a14:hiddenFill>
              </a:ext>
            </a:extLst>
          </p:spPr>
        </p:pic>
        <p:sp>
          <p:nvSpPr>
            <p:cNvPr id="50193" name="Oval 17"/>
            <p:cNvSpPr>
              <a:spLocks noChangeArrowheads="1"/>
            </p:cNvSpPr>
            <p:nvPr/>
          </p:nvSpPr>
          <p:spPr bwMode="gray">
            <a:xfrm>
              <a:off x="2056" y="3284"/>
              <a:ext cx="679" cy="629"/>
            </a:xfrm>
            <a:prstGeom prst="ellipse">
              <a:avLst/>
            </a:prstGeom>
            <a:gradFill rotWithShape="1">
              <a:gsLst>
                <a:gs pos="0">
                  <a:schemeClr val="accent2">
                    <a:alpha val="55000"/>
                  </a:schemeClr>
                </a:gs>
                <a:gs pos="50000">
                  <a:schemeClr val="accent2">
                    <a:gamma/>
                    <a:shade val="46275"/>
                    <a:invGamma/>
                    <a:alpha val="89999"/>
                  </a:schemeClr>
                </a:gs>
                <a:gs pos="100000">
                  <a:schemeClr val="accent2">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50194" name="Picture 18"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123" y="3291"/>
              <a:ext cx="538" cy="221"/>
            </a:xfrm>
            <a:prstGeom prst="rect">
              <a:avLst/>
            </a:prstGeom>
            <a:noFill/>
            <a:extLst>
              <a:ext uri="{909E8E84-426E-40DD-AFC4-6F175D3DCCD1}">
                <a14:hiddenFill xmlns:a14="http://schemas.microsoft.com/office/drawing/2010/main">
                  <a:solidFill>
                    <a:srgbClr val="FFFFFF"/>
                  </a:solidFill>
                </a14:hiddenFill>
              </a:ext>
            </a:extLst>
          </p:spPr>
        </p:pic>
        <p:sp>
          <p:nvSpPr>
            <p:cNvPr id="50195" name="Text Box 18"/>
            <p:cNvSpPr txBox="1">
              <a:spLocks noChangeArrowheads="1"/>
            </p:cNvSpPr>
            <p:nvPr/>
          </p:nvSpPr>
          <p:spPr bwMode="white">
            <a:xfrm>
              <a:off x="2060" y="3456"/>
              <a:ext cx="675"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sz="2400" dirty="0" smtClean="0">
                  <a:solidFill>
                    <a:srgbClr val="FEFFFF"/>
                  </a:solidFill>
                </a:rPr>
                <a:t>Transaminación </a:t>
              </a:r>
              <a:endParaRPr lang="en-US" sz="2400" dirty="0">
                <a:solidFill>
                  <a:srgbClr val="FEFFFF"/>
                </a:solidFill>
              </a:endParaRPr>
            </a:p>
          </p:txBody>
        </p:sp>
      </p:grpSp>
      <p:grpSp>
        <p:nvGrpSpPr>
          <p:cNvPr id="50196" name="Group 20"/>
          <p:cNvGrpSpPr>
            <a:grpSpLocks/>
          </p:cNvGrpSpPr>
          <p:nvPr/>
        </p:nvGrpSpPr>
        <p:grpSpPr bwMode="auto">
          <a:xfrm>
            <a:off x="5027229" y="3190335"/>
            <a:ext cx="4424984" cy="1600200"/>
            <a:chOff x="2958" y="2516"/>
            <a:chExt cx="1199" cy="1008"/>
          </a:xfrm>
        </p:grpSpPr>
        <p:pic>
          <p:nvPicPr>
            <p:cNvPr id="50197" name="Picture 21" descr="light_shadow"/>
            <p:cNvPicPr>
              <a:picLocks noChangeAspect="1" noChangeArrowheads="1"/>
            </p:cNvPicPr>
            <p:nvPr/>
          </p:nvPicPr>
          <p:blipFill>
            <a:blip r:embed="rId7" cstate="print">
              <a:lum bright="-78000" contrast="-78000"/>
              <a:extLst>
                <a:ext uri="{28A0092B-C50C-407E-A947-70E740481C1C}">
                  <a14:useLocalDpi xmlns:a14="http://schemas.microsoft.com/office/drawing/2010/main" val="0"/>
                </a:ext>
              </a:extLst>
            </a:blip>
            <a:srcRect/>
            <a:stretch>
              <a:fillRect/>
            </a:stretch>
          </p:blipFill>
          <p:spPr bwMode="gray">
            <a:xfrm>
              <a:off x="3165" y="3306"/>
              <a:ext cx="811" cy="218"/>
            </a:xfrm>
            <a:prstGeom prst="rect">
              <a:avLst/>
            </a:prstGeom>
            <a:noFill/>
            <a:extLst>
              <a:ext uri="{909E8E84-426E-40DD-AFC4-6F175D3DCCD1}">
                <a14:hiddenFill xmlns:a14="http://schemas.microsoft.com/office/drawing/2010/main">
                  <a:solidFill>
                    <a:srgbClr val="FFFFFF"/>
                  </a:solidFill>
                </a14:hiddenFill>
              </a:ext>
            </a:extLst>
          </p:spPr>
        </p:pic>
        <p:pic>
          <p:nvPicPr>
            <p:cNvPr id="50198" name="Picture 22" descr="circuler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3072" y="2516"/>
              <a:ext cx="984" cy="929"/>
            </a:xfrm>
            <a:prstGeom prst="rect">
              <a:avLst/>
            </a:prstGeom>
            <a:noFill/>
            <a:extLst>
              <a:ext uri="{909E8E84-426E-40DD-AFC4-6F175D3DCCD1}">
                <a14:hiddenFill xmlns:a14="http://schemas.microsoft.com/office/drawing/2010/main">
                  <a:solidFill>
                    <a:srgbClr val="FFFFFF"/>
                  </a:solidFill>
                </a14:hiddenFill>
              </a:ext>
            </a:extLst>
          </p:spPr>
        </p:pic>
        <p:sp>
          <p:nvSpPr>
            <p:cNvPr id="50199" name="Oval 23"/>
            <p:cNvSpPr>
              <a:spLocks noChangeArrowheads="1"/>
            </p:cNvSpPr>
            <p:nvPr/>
          </p:nvSpPr>
          <p:spPr bwMode="gray">
            <a:xfrm>
              <a:off x="3068" y="2516"/>
              <a:ext cx="986" cy="932"/>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50200" name="Picture 2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3170" y="2526"/>
              <a:ext cx="778" cy="329"/>
            </a:xfrm>
            <a:prstGeom prst="rect">
              <a:avLst/>
            </a:prstGeom>
            <a:noFill/>
            <a:extLst>
              <a:ext uri="{909E8E84-426E-40DD-AFC4-6F175D3DCCD1}">
                <a14:hiddenFill xmlns:a14="http://schemas.microsoft.com/office/drawing/2010/main">
                  <a:solidFill>
                    <a:srgbClr val="FFFFFF"/>
                  </a:solidFill>
                </a14:hiddenFill>
              </a:ext>
            </a:extLst>
          </p:spPr>
        </p:pic>
        <p:sp>
          <p:nvSpPr>
            <p:cNvPr id="50201" name="Text Box 18"/>
            <p:cNvSpPr txBox="1">
              <a:spLocks noChangeArrowheads="1"/>
            </p:cNvSpPr>
            <p:nvPr/>
          </p:nvSpPr>
          <p:spPr bwMode="white">
            <a:xfrm>
              <a:off x="2958" y="2780"/>
              <a:ext cx="1199"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sz="2800" dirty="0" smtClean="0">
                  <a:solidFill>
                    <a:srgbClr val="FEFFFF"/>
                  </a:solidFill>
                </a:rPr>
                <a:t>Transdesaminación </a:t>
              </a:r>
              <a:endParaRPr lang="en-US" sz="2800" dirty="0">
                <a:solidFill>
                  <a:srgbClr val="FEFFFF"/>
                </a:solidFill>
              </a:endParaRPr>
            </a:p>
          </p:txBody>
        </p:sp>
      </p:grpSp>
      <p:grpSp>
        <p:nvGrpSpPr>
          <p:cNvPr id="50202" name="Group 26"/>
          <p:cNvGrpSpPr>
            <a:grpSpLocks/>
          </p:cNvGrpSpPr>
          <p:nvPr/>
        </p:nvGrpSpPr>
        <p:grpSpPr bwMode="auto">
          <a:xfrm>
            <a:off x="5327203" y="1201336"/>
            <a:ext cx="3825037" cy="1592838"/>
            <a:chOff x="3632" y="1028"/>
            <a:chExt cx="1811" cy="1488"/>
          </a:xfrm>
        </p:grpSpPr>
        <p:pic>
          <p:nvPicPr>
            <p:cNvPr id="50203" name="Picture 27" descr="light_shadow"/>
            <p:cNvPicPr>
              <a:picLocks noChangeAspect="1" noChangeArrowheads="1"/>
            </p:cNvPicPr>
            <p:nvPr/>
          </p:nvPicPr>
          <p:blipFill>
            <a:blip r:embed="rId9">
              <a:lum bright="-78000" contrast="-78000"/>
              <a:extLst>
                <a:ext uri="{28A0092B-C50C-407E-A947-70E740481C1C}">
                  <a14:useLocalDpi xmlns:a14="http://schemas.microsoft.com/office/drawing/2010/main" val="0"/>
                </a:ext>
              </a:extLst>
            </a:blip>
            <a:srcRect/>
            <a:stretch>
              <a:fillRect/>
            </a:stretch>
          </p:blipFill>
          <p:spPr bwMode="gray">
            <a:xfrm>
              <a:off x="4120" y="2195"/>
              <a:ext cx="1183" cy="321"/>
            </a:xfrm>
            <a:prstGeom prst="rect">
              <a:avLst/>
            </a:prstGeom>
            <a:noFill/>
            <a:extLst>
              <a:ext uri="{909E8E84-426E-40DD-AFC4-6F175D3DCCD1}">
                <a14:hiddenFill xmlns:a14="http://schemas.microsoft.com/office/drawing/2010/main">
                  <a:solidFill>
                    <a:srgbClr val="FFFFFF"/>
                  </a:solidFill>
                </a14:hiddenFill>
              </a:ext>
            </a:extLst>
          </p:spPr>
        </p:pic>
        <p:pic>
          <p:nvPicPr>
            <p:cNvPr id="50204" name="Picture 28" descr="circuler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3984" y="1028"/>
              <a:ext cx="1436" cy="1372"/>
            </a:xfrm>
            <a:prstGeom prst="rect">
              <a:avLst/>
            </a:prstGeom>
            <a:noFill/>
            <a:extLst>
              <a:ext uri="{909E8E84-426E-40DD-AFC4-6F175D3DCCD1}">
                <a14:hiddenFill xmlns:a14="http://schemas.microsoft.com/office/drawing/2010/main">
                  <a:solidFill>
                    <a:srgbClr val="FFFFFF"/>
                  </a:solidFill>
                </a14:hiddenFill>
              </a:ext>
            </a:extLst>
          </p:spPr>
        </p:pic>
        <p:sp>
          <p:nvSpPr>
            <p:cNvPr id="50205" name="Oval 29"/>
            <p:cNvSpPr>
              <a:spLocks noChangeArrowheads="1"/>
            </p:cNvSpPr>
            <p:nvPr/>
          </p:nvSpPr>
          <p:spPr bwMode="gray">
            <a:xfrm>
              <a:off x="3657" y="1028"/>
              <a:ext cx="1761" cy="1376"/>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50206" name="Picture 30"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4126" y="1042"/>
              <a:ext cx="1136" cy="486"/>
            </a:xfrm>
            <a:prstGeom prst="rect">
              <a:avLst/>
            </a:prstGeom>
            <a:noFill/>
            <a:extLst>
              <a:ext uri="{909E8E84-426E-40DD-AFC4-6F175D3DCCD1}">
                <a14:hiddenFill xmlns:a14="http://schemas.microsoft.com/office/drawing/2010/main">
                  <a:solidFill>
                    <a:srgbClr val="FFFFFF"/>
                  </a:solidFill>
                </a14:hiddenFill>
              </a:ext>
            </a:extLst>
          </p:spPr>
        </p:pic>
        <p:sp>
          <p:nvSpPr>
            <p:cNvPr id="50207" name="Text Box 18"/>
            <p:cNvSpPr txBox="1">
              <a:spLocks noChangeArrowheads="1"/>
            </p:cNvSpPr>
            <p:nvPr/>
          </p:nvSpPr>
          <p:spPr bwMode="white">
            <a:xfrm>
              <a:off x="3632" y="1427"/>
              <a:ext cx="1811" cy="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sz="3200" dirty="0" smtClean="0">
                  <a:solidFill>
                    <a:srgbClr val="FEFFFF"/>
                  </a:solidFill>
                </a:rPr>
                <a:t>Descarboxilación </a:t>
              </a:r>
              <a:endParaRPr lang="en-US" sz="3200" dirty="0">
                <a:solidFill>
                  <a:srgbClr val="FEFFFF"/>
                </a:solidFill>
              </a:endParaRPr>
            </a:p>
          </p:txBody>
        </p:sp>
      </p:grpSp>
      <p:sp>
        <p:nvSpPr>
          <p:cNvPr id="50208" name="Text Box 4"/>
          <p:cNvSpPr txBox="1">
            <a:spLocks noChangeArrowheads="1"/>
          </p:cNvSpPr>
          <p:nvPr/>
        </p:nvSpPr>
        <p:spPr bwMode="black">
          <a:xfrm>
            <a:off x="382559" y="1372959"/>
            <a:ext cx="4867103"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hangingPunct="0"/>
            <a:r>
              <a:rPr lang="es-ES" sz="2000" dirty="0"/>
              <a:t>Los aminoácidos tienen estructuras muy variadas y por eso también su metabolismo es muy variado. Cada aminoácido tiene sus propias vías metabólicas. Por lo tanto solamente se estudiará lo que se ha dado en llamar el metabolismo general de los aminoácidos que comprende un reducido número de reacciones en las cuales participan todos los aminoácidos. </a:t>
            </a:r>
          </a:p>
          <a:p>
            <a:pPr algn="just" eaLnBrk="0" hangingPunct="0"/>
            <a:r>
              <a:rPr lang="en-US" sz="2000" dirty="0" smtClean="0"/>
              <a:t>.</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wipe(down)">
                                      <p:cBhvr>
                                        <p:cTn id="7" dur="500"/>
                                        <p:tgtEl>
                                          <p:spTgt spid="501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189"/>
                                        </p:tgtEl>
                                        <p:attrNameLst>
                                          <p:attrName>style.visibility</p:attrName>
                                        </p:attrNameLst>
                                      </p:cBhvr>
                                      <p:to>
                                        <p:strVal val="visible"/>
                                      </p:to>
                                    </p:set>
                                    <p:animEffect transition="in" filter="wipe(down)">
                                      <p:cBhvr>
                                        <p:cTn id="10" dur="500"/>
                                        <p:tgtEl>
                                          <p:spTgt spid="5018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0186"/>
                                        </p:tgtEl>
                                        <p:attrNameLst>
                                          <p:attrName>style.visibility</p:attrName>
                                        </p:attrNameLst>
                                      </p:cBhvr>
                                      <p:to>
                                        <p:strVal val="visible"/>
                                      </p:to>
                                    </p:set>
                                    <p:animEffect transition="in" filter="wipe(down)">
                                      <p:cBhvr>
                                        <p:cTn id="13" dur="500"/>
                                        <p:tgtEl>
                                          <p:spTgt spid="50186"/>
                                        </p:tgtEl>
                                      </p:cBhvr>
                                    </p:animEffect>
                                  </p:childTnLst>
                                </p:cTn>
                              </p:par>
                              <p:par>
                                <p:cTn id="14" presetID="22" presetClass="entr" presetSubtype="4" fill="hold" nodeType="withEffect">
                                  <p:stCondLst>
                                    <p:cond delay="0"/>
                                  </p:stCondLst>
                                  <p:childTnLst>
                                    <p:set>
                                      <p:cBhvr>
                                        <p:cTn id="15" dur="1" fill="hold">
                                          <p:stCondLst>
                                            <p:cond delay="0"/>
                                          </p:stCondLst>
                                        </p:cTn>
                                        <p:tgtEl>
                                          <p:spTgt spid="50190"/>
                                        </p:tgtEl>
                                        <p:attrNameLst>
                                          <p:attrName>style.visibility</p:attrName>
                                        </p:attrNameLst>
                                      </p:cBhvr>
                                      <p:to>
                                        <p:strVal val="visible"/>
                                      </p:to>
                                    </p:set>
                                    <p:animEffect transition="in" filter="wipe(down)">
                                      <p:cBhvr>
                                        <p:cTn id="16" dur="500"/>
                                        <p:tgtEl>
                                          <p:spTgt spid="5019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0187"/>
                                        </p:tgtEl>
                                        <p:attrNameLst>
                                          <p:attrName>style.visibility</p:attrName>
                                        </p:attrNameLst>
                                      </p:cBhvr>
                                      <p:to>
                                        <p:strVal val="visible"/>
                                      </p:to>
                                    </p:set>
                                    <p:animEffect transition="in" filter="wipe(down)">
                                      <p:cBhvr>
                                        <p:cTn id="19" dur="500"/>
                                        <p:tgtEl>
                                          <p:spTgt spid="50187"/>
                                        </p:tgtEl>
                                      </p:cBhvr>
                                    </p:animEffect>
                                  </p:childTnLst>
                                </p:cTn>
                              </p:par>
                              <p:par>
                                <p:cTn id="20" presetID="22" presetClass="entr" presetSubtype="4" fill="hold" nodeType="withEffect">
                                  <p:stCondLst>
                                    <p:cond delay="0"/>
                                  </p:stCondLst>
                                  <p:childTnLst>
                                    <p:set>
                                      <p:cBhvr>
                                        <p:cTn id="21" dur="1" fill="hold">
                                          <p:stCondLst>
                                            <p:cond delay="0"/>
                                          </p:stCondLst>
                                        </p:cTn>
                                        <p:tgtEl>
                                          <p:spTgt spid="50196"/>
                                        </p:tgtEl>
                                        <p:attrNameLst>
                                          <p:attrName>style.visibility</p:attrName>
                                        </p:attrNameLst>
                                      </p:cBhvr>
                                      <p:to>
                                        <p:strVal val="visible"/>
                                      </p:to>
                                    </p:set>
                                    <p:animEffect transition="in" filter="wipe(down)">
                                      <p:cBhvr>
                                        <p:cTn id="22" dur="500"/>
                                        <p:tgtEl>
                                          <p:spTgt spid="5019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0188"/>
                                        </p:tgtEl>
                                        <p:attrNameLst>
                                          <p:attrName>style.visibility</p:attrName>
                                        </p:attrNameLst>
                                      </p:cBhvr>
                                      <p:to>
                                        <p:strVal val="visible"/>
                                      </p:to>
                                    </p:set>
                                    <p:animEffect transition="in" filter="wipe(down)">
                                      <p:cBhvr>
                                        <p:cTn id="25" dur="500"/>
                                        <p:tgtEl>
                                          <p:spTgt spid="50188"/>
                                        </p:tgtEl>
                                      </p:cBhvr>
                                    </p:animEffect>
                                  </p:childTnLst>
                                </p:cTn>
                              </p:par>
                              <p:par>
                                <p:cTn id="26" presetID="22" presetClass="entr" presetSubtype="4" fill="hold" nodeType="withEffect">
                                  <p:stCondLst>
                                    <p:cond delay="0"/>
                                  </p:stCondLst>
                                  <p:childTnLst>
                                    <p:set>
                                      <p:cBhvr>
                                        <p:cTn id="27" dur="1" fill="hold">
                                          <p:stCondLst>
                                            <p:cond delay="0"/>
                                          </p:stCondLst>
                                        </p:cTn>
                                        <p:tgtEl>
                                          <p:spTgt spid="50202"/>
                                        </p:tgtEl>
                                        <p:attrNameLst>
                                          <p:attrName>style.visibility</p:attrName>
                                        </p:attrNameLst>
                                      </p:cBhvr>
                                      <p:to>
                                        <p:strVal val="visible"/>
                                      </p:to>
                                    </p:set>
                                    <p:animEffect transition="in" filter="wipe(down)">
                                      <p:cBhvr>
                                        <p:cTn id="28" dur="500"/>
                                        <p:tgtEl>
                                          <p:spTgt spid="50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animBg="1"/>
      <p:bldP spid="50187" grpId="0" animBg="1"/>
      <p:bldP spid="50188" grpId="0" animBg="1"/>
      <p:bldP spid="501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Line 7"/>
          <p:cNvSpPr>
            <a:spLocks noChangeShapeType="1"/>
          </p:cNvSpPr>
          <p:nvPr/>
        </p:nvSpPr>
        <p:spPr bwMode="auto">
          <a:xfrm>
            <a:off x="3567114" y="3148014"/>
            <a:ext cx="2084785" cy="11906"/>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grpSp>
        <p:nvGrpSpPr>
          <p:cNvPr id="2" name="Group 23"/>
          <p:cNvGrpSpPr>
            <a:grpSpLocks/>
          </p:cNvGrpSpPr>
          <p:nvPr/>
        </p:nvGrpSpPr>
        <p:grpSpPr bwMode="auto">
          <a:xfrm>
            <a:off x="5604276" y="2386013"/>
            <a:ext cx="2000252" cy="2095500"/>
            <a:chOff x="3747" y="1284"/>
            <a:chExt cx="1680" cy="1760"/>
          </a:xfrm>
        </p:grpSpPr>
        <p:sp>
          <p:nvSpPr>
            <p:cNvPr id="20496" name="Text Box 8"/>
            <p:cNvSpPr txBox="1">
              <a:spLocks noChangeArrowheads="1"/>
            </p:cNvSpPr>
            <p:nvPr/>
          </p:nvSpPr>
          <p:spPr bwMode="auto">
            <a:xfrm>
              <a:off x="3930" y="1722"/>
              <a:ext cx="84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700" dirty="0">
                  <a:solidFill>
                    <a:prstClr val="black"/>
                  </a:solidFill>
                  <a:latin typeface="Arial" pitchFamily="34" charset="0"/>
                </a:rPr>
                <a:t> </a:t>
              </a:r>
              <a:r>
                <a:rPr lang="es-ES" sz="2700" dirty="0">
                  <a:solidFill>
                    <a:srgbClr val="FFFF00"/>
                  </a:solidFill>
                  <a:latin typeface="Arial" pitchFamily="34" charset="0"/>
                </a:rPr>
                <a:t>O=</a:t>
              </a:r>
              <a:r>
                <a:rPr lang="es-ES" sz="2700" dirty="0">
                  <a:latin typeface="Arial" pitchFamily="34" charset="0"/>
                </a:rPr>
                <a:t>C</a:t>
              </a:r>
            </a:p>
          </p:txBody>
        </p:sp>
        <p:sp>
          <p:nvSpPr>
            <p:cNvPr id="20497" name="Text Box 9"/>
            <p:cNvSpPr txBox="1">
              <a:spLocks noChangeArrowheads="1"/>
            </p:cNvSpPr>
            <p:nvPr/>
          </p:nvSpPr>
          <p:spPr bwMode="auto">
            <a:xfrm>
              <a:off x="4399" y="1284"/>
              <a:ext cx="102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COOH</a:t>
              </a:r>
            </a:p>
          </p:txBody>
        </p:sp>
        <p:sp>
          <p:nvSpPr>
            <p:cNvPr id="20498" name="Line 10"/>
            <p:cNvSpPr>
              <a:spLocks noChangeShapeType="1"/>
            </p:cNvSpPr>
            <p:nvPr/>
          </p:nvSpPr>
          <p:spPr bwMode="auto">
            <a:xfrm>
              <a:off x="4586" y="1643"/>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20499" name="Text Box 11"/>
            <p:cNvSpPr txBox="1">
              <a:spLocks noChangeArrowheads="1"/>
            </p:cNvSpPr>
            <p:nvPr/>
          </p:nvSpPr>
          <p:spPr bwMode="auto">
            <a:xfrm>
              <a:off x="4429" y="2192"/>
              <a:ext cx="36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R</a:t>
              </a:r>
            </a:p>
          </p:txBody>
        </p:sp>
        <p:sp>
          <p:nvSpPr>
            <p:cNvPr id="20500" name="Line 12"/>
            <p:cNvSpPr>
              <a:spLocks noChangeShapeType="1"/>
            </p:cNvSpPr>
            <p:nvPr/>
          </p:nvSpPr>
          <p:spPr bwMode="auto">
            <a:xfrm>
              <a:off x="4586" y="2096"/>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20501" name="Text Box 15"/>
            <p:cNvSpPr txBox="1">
              <a:spLocks noChangeArrowheads="1"/>
            </p:cNvSpPr>
            <p:nvPr/>
          </p:nvSpPr>
          <p:spPr bwMode="auto">
            <a:xfrm>
              <a:off x="3747" y="2695"/>
              <a:ext cx="1663" cy="349"/>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i="1">
                  <a:solidFill>
                    <a:srgbClr val="FFFF00"/>
                  </a:solidFill>
                  <a:latin typeface="Arial" pitchFamily="34" charset="0"/>
                </a:rPr>
                <a:t>alfa cetoácido</a:t>
              </a:r>
            </a:p>
          </p:txBody>
        </p:sp>
      </p:grpSp>
      <p:grpSp>
        <p:nvGrpSpPr>
          <p:cNvPr id="3" name="Group 22"/>
          <p:cNvGrpSpPr>
            <a:grpSpLocks/>
          </p:cNvGrpSpPr>
          <p:nvPr/>
        </p:nvGrpSpPr>
        <p:grpSpPr bwMode="auto">
          <a:xfrm>
            <a:off x="1326356" y="2332436"/>
            <a:ext cx="2175273" cy="2095500"/>
            <a:chOff x="154" y="1239"/>
            <a:chExt cx="1827" cy="1760"/>
          </a:xfrm>
        </p:grpSpPr>
        <p:sp>
          <p:nvSpPr>
            <p:cNvPr id="20490" name="Text Box 4"/>
            <p:cNvSpPr txBox="1">
              <a:spLocks noChangeArrowheads="1"/>
            </p:cNvSpPr>
            <p:nvPr/>
          </p:nvSpPr>
          <p:spPr bwMode="auto">
            <a:xfrm>
              <a:off x="154" y="1686"/>
              <a:ext cx="136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700" dirty="0">
                  <a:latin typeface="Arial" pitchFamily="34" charset="0"/>
                </a:rPr>
                <a:t> </a:t>
              </a:r>
              <a:r>
                <a:rPr lang="es-ES" sz="2700" dirty="0">
                  <a:solidFill>
                    <a:srgbClr val="FFFF00"/>
                  </a:solidFill>
                  <a:latin typeface="Arial" pitchFamily="34" charset="0"/>
                </a:rPr>
                <a:t>H</a:t>
              </a:r>
              <a:r>
                <a:rPr lang="es-ES" sz="2700" baseline="-25000" dirty="0">
                  <a:solidFill>
                    <a:srgbClr val="FFFF00"/>
                  </a:solidFill>
                  <a:latin typeface="Arial" pitchFamily="34" charset="0"/>
                </a:rPr>
                <a:t>2</a:t>
              </a:r>
              <a:r>
                <a:rPr lang="es-ES" sz="2700" dirty="0">
                  <a:solidFill>
                    <a:srgbClr val="FFFF00"/>
                  </a:solidFill>
                  <a:latin typeface="Arial" pitchFamily="34" charset="0"/>
                </a:rPr>
                <a:t>N</a:t>
              </a:r>
              <a:r>
                <a:rPr lang="es-ES" sz="2700" dirty="0">
                  <a:latin typeface="Arial" pitchFamily="34" charset="0"/>
                </a:rPr>
                <a:t>- CH</a:t>
              </a:r>
            </a:p>
          </p:txBody>
        </p:sp>
        <p:sp>
          <p:nvSpPr>
            <p:cNvPr id="20491" name="Text Box 5"/>
            <p:cNvSpPr txBox="1">
              <a:spLocks noChangeArrowheads="1"/>
            </p:cNvSpPr>
            <p:nvPr/>
          </p:nvSpPr>
          <p:spPr bwMode="auto">
            <a:xfrm>
              <a:off x="953" y="1239"/>
              <a:ext cx="102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COOH</a:t>
              </a:r>
            </a:p>
          </p:txBody>
        </p:sp>
        <p:sp>
          <p:nvSpPr>
            <p:cNvPr id="20492" name="Text Box 6"/>
            <p:cNvSpPr txBox="1">
              <a:spLocks noChangeArrowheads="1"/>
            </p:cNvSpPr>
            <p:nvPr/>
          </p:nvSpPr>
          <p:spPr bwMode="auto">
            <a:xfrm>
              <a:off x="993" y="2147"/>
              <a:ext cx="36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R</a:t>
              </a:r>
            </a:p>
          </p:txBody>
        </p:sp>
        <p:sp>
          <p:nvSpPr>
            <p:cNvPr id="20493" name="Line 13"/>
            <p:cNvSpPr>
              <a:spLocks noChangeShapeType="1"/>
            </p:cNvSpPr>
            <p:nvPr/>
          </p:nvSpPr>
          <p:spPr bwMode="auto">
            <a:xfrm>
              <a:off x="1140" y="1597"/>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20494" name="Line 14"/>
            <p:cNvSpPr>
              <a:spLocks noChangeShapeType="1"/>
            </p:cNvSpPr>
            <p:nvPr/>
          </p:nvSpPr>
          <p:spPr bwMode="auto">
            <a:xfrm>
              <a:off x="1140" y="2052"/>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20495" name="Text Box 16"/>
            <p:cNvSpPr txBox="1">
              <a:spLocks noChangeArrowheads="1"/>
            </p:cNvSpPr>
            <p:nvPr/>
          </p:nvSpPr>
          <p:spPr bwMode="auto">
            <a:xfrm>
              <a:off x="442" y="2650"/>
              <a:ext cx="1413" cy="349"/>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i="1">
                  <a:solidFill>
                    <a:srgbClr val="FFFF00"/>
                  </a:solidFill>
                  <a:latin typeface="Arial" pitchFamily="34" charset="0"/>
                </a:rPr>
                <a:t>aminoácido</a:t>
              </a:r>
            </a:p>
          </p:txBody>
        </p:sp>
      </p:grpSp>
      <p:sp>
        <p:nvSpPr>
          <p:cNvPr id="81937" name="Arc 17"/>
          <p:cNvSpPr>
            <a:spLocks/>
          </p:cNvSpPr>
          <p:nvPr/>
        </p:nvSpPr>
        <p:spPr bwMode="auto">
          <a:xfrm rot="11937334" flipH="1">
            <a:off x="4285061" y="2544366"/>
            <a:ext cx="431006" cy="685800"/>
          </a:xfrm>
          <a:custGeom>
            <a:avLst/>
            <a:gdLst>
              <a:gd name="T0" fmla="*/ 2147483647 w 21600"/>
              <a:gd name="T1" fmla="*/ 0 h 21599"/>
              <a:gd name="T2" fmla="*/ 2147483647 w 21600"/>
              <a:gd name="T3" fmla="*/ 2147483647 h 21599"/>
              <a:gd name="T4" fmla="*/ 0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29" y="0"/>
                </a:moveTo>
                <a:cubicBezTo>
                  <a:pt x="12068" y="126"/>
                  <a:pt x="21600" y="9759"/>
                  <a:pt x="21600" y="21599"/>
                </a:cubicBezTo>
              </a:path>
              <a:path w="21600" h="21599" stroke="0" extrusionOk="0">
                <a:moveTo>
                  <a:pt x="229" y="0"/>
                </a:moveTo>
                <a:cubicBezTo>
                  <a:pt x="12068" y="126"/>
                  <a:pt x="21600" y="9759"/>
                  <a:pt x="21600" y="21599"/>
                </a:cubicBezTo>
                <a:lnTo>
                  <a:pt x="0" y="21599"/>
                </a:lnTo>
                <a:close/>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pt-BR" sz="2400">
              <a:solidFill>
                <a:prstClr val="black"/>
              </a:solidFill>
              <a:latin typeface="Calibri" pitchFamily="34" charset="0"/>
            </a:endParaRPr>
          </a:p>
        </p:txBody>
      </p:sp>
      <p:sp>
        <p:nvSpPr>
          <p:cNvPr id="81938" name="Text Box 18"/>
          <p:cNvSpPr txBox="1">
            <a:spLocks noChangeArrowheads="1"/>
          </p:cNvSpPr>
          <p:nvPr/>
        </p:nvSpPr>
        <p:spPr bwMode="auto">
          <a:xfrm>
            <a:off x="4555410" y="2187179"/>
            <a:ext cx="81304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solidFill>
                  <a:srgbClr val="FFFF00"/>
                </a:solidFill>
                <a:latin typeface="Arial" pitchFamily="34" charset="0"/>
              </a:rPr>
              <a:t>NH</a:t>
            </a:r>
            <a:r>
              <a:rPr lang="es-ES" sz="2700" baseline="-25000" dirty="0">
                <a:solidFill>
                  <a:srgbClr val="FFFF00"/>
                </a:solidFill>
                <a:latin typeface="Arial" pitchFamily="34" charset="0"/>
              </a:rPr>
              <a:t>3</a:t>
            </a:r>
            <a:endParaRPr lang="es-ES" sz="2700" dirty="0">
              <a:solidFill>
                <a:srgbClr val="FFFF00"/>
              </a:solidFill>
              <a:latin typeface="Arial" pitchFamily="34" charset="0"/>
            </a:endParaRPr>
          </a:p>
        </p:txBody>
      </p:sp>
      <p:sp>
        <p:nvSpPr>
          <p:cNvPr id="81939" name="Text Box 19"/>
          <p:cNvSpPr txBox="1">
            <a:spLocks noChangeArrowheads="1"/>
          </p:cNvSpPr>
          <p:nvPr/>
        </p:nvSpPr>
        <p:spPr bwMode="auto">
          <a:xfrm>
            <a:off x="3992261" y="3662028"/>
            <a:ext cx="1178529" cy="83099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400" dirty="0">
                <a:latin typeface="Arial" pitchFamily="34" charset="0"/>
              </a:rPr>
              <a:t>NAD</a:t>
            </a:r>
            <a:r>
              <a:rPr lang="es-ES" sz="2400" baseline="30000" dirty="0">
                <a:latin typeface="Arial" pitchFamily="34" charset="0"/>
              </a:rPr>
              <a:t>+</a:t>
            </a:r>
          </a:p>
          <a:p>
            <a:pPr algn="ctr"/>
            <a:r>
              <a:rPr lang="es-ES" sz="2400" dirty="0">
                <a:latin typeface="Arial" pitchFamily="34" charset="0"/>
              </a:rPr>
              <a:t>NADP</a:t>
            </a:r>
            <a:r>
              <a:rPr lang="es-ES" sz="2400" baseline="30000" dirty="0">
                <a:latin typeface="Arial" pitchFamily="34" charset="0"/>
              </a:rPr>
              <a:t>+</a:t>
            </a:r>
          </a:p>
        </p:txBody>
      </p:sp>
      <p:sp>
        <p:nvSpPr>
          <p:cNvPr id="8214" name="Text Box 22"/>
          <p:cNvSpPr txBox="1">
            <a:spLocks noChangeArrowheads="1"/>
          </p:cNvSpPr>
          <p:nvPr/>
        </p:nvSpPr>
        <p:spPr bwMode="auto">
          <a:xfrm>
            <a:off x="2067899" y="319709"/>
            <a:ext cx="4565673" cy="55399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3000" dirty="0" err="1">
                <a:latin typeface="Arial" pitchFamily="34" charset="0"/>
              </a:rPr>
              <a:t>Desaminación</a:t>
            </a:r>
            <a:r>
              <a:rPr lang="es-ES_tradnl" sz="3000" dirty="0">
                <a:latin typeface="Arial" pitchFamily="34" charset="0"/>
              </a:rPr>
              <a:t> oxidativa</a:t>
            </a:r>
            <a:endParaRPr lang="es-ES" sz="3000" dirty="0">
              <a:latin typeface="Arial" pitchFamily="34" charset="0"/>
            </a:endParaRPr>
          </a:p>
        </p:txBody>
      </p:sp>
      <p:cxnSp>
        <p:nvCxnSpPr>
          <p:cNvPr id="5" name="4 Conector recto de flecha"/>
          <p:cNvCxnSpPr>
            <a:endCxn id="81927" idx="1"/>
          </p:cNvCxnSpPr>
          <p:nvPr/>
        </p:nvCxnSpPr>
        <p:spPr>
          <a:xfrm>
            <a:off x="3761911" y="3159919"/>
            <a:ext cx="188998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Arco"/>
          <p:cNvSpPr/>
          <p:nvPr/>
        </p:nvSpPr>
        <p:spPr>
          <a:xfrm flipH="1">
            <a:off x="4185360" y="3187303"/>
            <a:ext cx="830667" cy="707232"/>
          </a:xfrm>
          <a:prstGeom prst="arc">
            <a:avLst>
              <a:gd name="adj1" fmla="val 15663387"/>
              <a:gd name="adj2" fmla="val 106872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prstClr val="black"/>
              </a:solidFill>
            </a:endParaRPr>
          </a:p>
        </p:txBody>
      </p:sp>
      <p:cxnSp>
        <p:nvCxnSpPr>
          <p:cNvPr id="10" name="9 Conector recto de flecha"/>
          <p:cNvCxnSpPr/>
          <p:nvPr/>
        </p:nvCxnSpPr>
        <p:spPr>
          <a:xfrm flipV="1">
            <a:off x="4581524" y="2668192"/>
            <a:ext cx="234242" cy="4917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36962" y="4816196"/>
            <a:ext cx="5718617" cy="1323439"/>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s-ES" sz="2000" dirty="0">
                <a:solidFill>
                  <a:prstClr val="black"/>
                </a:solidFill>
              </a:rPr>
              <a:t>L-GLUTÁMICO DESHIDROGENASA</a:t>
            </a:r>
          </a:p>
          <a:p>
            <a:pPr algn="ctr"/>
            <a:r>
              <a:rPr lang="es-ES" sz="2000" dirty="0">
                <a:solidFill>
                  <a:prstClr val="black"/>
                </a:solidFill>
              </a:rPr>
              <a:t>MATRIZ MITOCONDRIAL</a:t>
            </a:r>
          </a:p>
          <a:p>
            <a:pPr algn="ctr"/>
            <a:r>
              <a:rPr lang="es-ES" sz="2000" dirty="0">
                <a:solidFill>
                  <a:prstClr val="black"/>
                </a:solidFill>
              </a:rPr>
              <a:t>+ (ADP, GDP, AMINOÁCIDOS)</a:t>
            </a:r>
          </a:p>
          <a:p>
            <a:pPr algn="ctr"/>
            <a:r>
              <a:rPr lang="es-ES" sz="2000" dirty="0">
                <a:solidFill>
                  <a:prstClr val="black"/>
                </a:solidFill>
              </a:rPr>
              <a:t>- (ATP, GTP, NADH, FOSFATO DE PIRIDOXAL)</a:t>
            </a:r>
          </a:p>
        </p:txBody>
      </p:sp>
    </p:spTree>
    <p:extLst>
      <p:ext uri="{BB962C8B-B14F-4D97-AF65-F5344CB8AC3E}">
        <p14:creationId xmlns:p14="http://schemas.microsoft.com/office/powerpoint/2010/main" val="3958276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3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nimBg="1"/>
      <p:bldP spid="81937" grpId="0" animBg="1"/>
      <p:bldP spid="81938" grpId="0"/>
      <p:bldP spid="81939" grpId="0" animBg="1"/>
      <p:bldP spid="82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51322" y="2206229"/>
            <a:ext cx="2046684" cy="2575322"/>
            <a:chOff x="-81" y="869"/>
            <a:chExt cx="1719" cy="2163"/>
          </a:xfrm>
        </p:grpSpPr>
        <p:sp>
          <p:nvSpPr>
            <p:cNvPr id="22558" name="Text Box 3"/>
            <p:cNvSpPr txBox="1">
              <a:spLocks noChangeArrowheads="1"/>
            </p:cNvSpPr>
            <p:nvPr/>
          </p:nvSpPr>
          <p:spPr bwMode="auto">
            <a:xfrm>
              <a:off x="678" y="1301"/>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C</a:t>
              </a:r>
            </a:p>
          </p:txBody>
        </p:sp>
        <p:sp>
          <p:nvSpPr>
            <p:cNvPr id="22559" name="Text Box 4"/>
            <p:cNvSpPr txBox="1">
              <a:spLocks noChangeArrowheads="1"/>
            </p:cNvSpPr>
            <p:nvPr/>
          </p:nvSpPr>
          <p:spPr bwMode="auto">
            <a:xfrm>
              <a:off x="678" y="869"/>
              <a:ext cx="91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COOH</a:t>
              </a:r>
            </a:p>
          </p:txBody>
        </p:sp>
        <p:sp>
          <p:nvSpPr>
            <p:cNvPr id="22560" name="Text Box 5"/>
            <p:cNvSpPr txBox="1">
              <a:spLocks noChangeArrowheads="1"/>
            </p:cNvSpPr>
            <p:nvPr/>
          </p:nvSpPr>
          <p:spPr bwMode="auto">
            <a:xfrm>
              <a:off x="678" y="2683"/>
              <a:ext cx="96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COOH</a:t>
              </a:r>
            </a:p>
          </p:txBody>
        </p:sp>
        <p:sp>
          <p:nvSpPr>
            <p:cNvPr id="22561" name="Text Box 6"/>
            <p:cNvSpPr txBox="1">
              <a:spLocks noChangeArrowheads="1"/>
            </p:cNvSpPr>
            <p:nvPr/>
          </p:nvSpPr>
          <p:spPr bwMode="auto">
            <a:xfrm>
              <a:off x="678" y="1775"/>
              <a:ext cx="62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CH</a:t>
              </a:r>
              <a:r>
                <a:rPr lang="es-ES_tradnl" sz="2100" baseline="-25000" dirty="0">
                  <a:latin typeface="Arial" pitchFamily="34" charset="0"/>
                </a:rPr>
                <a:t>2</a:t>
              </a:r>
              <a:endParaRPr lang="es-ES_tradnl" sz="2100" dirty="0">
                <a:latin typeface="Arial" pitchFamily="34" charset="0"/>
              </a:endParaRPr>
            </a:p>
          </p:txBody>
        </p:sp>
        <p:sp>
          <p:nvSpPr>
            <p:cNvPr id="22562" name="Text Box 7"/>
            <p:cNvSpPr txBox="1">
              <a:spLocks noChangeArrowheads="1"/>
            </p:cNvSpPr>
            <p:nvPr/>
          </p:nvSpPr>
          <p:spPr bwMode="auto">
            <a:xfrm>
              <a:off x="675" y="2231"/>
              <a:ext cx="62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CH</a:t>
              </a:r>
              <a:r>
                <a:rPr lang="es-ES_tradnl" sz="2100" baseline="-25000" dirty="0">
                  <a:latin typeface="Arial" pitchFamily="34" charset="0"/>
                </a:rPr>
                <a:t>2</a:t>
              </a:r>
              <a:endParaRPr lang="es-ES_tradnl" sz="2100" dirty="0">
                <a:latin typeface="Arial" pitchFamily="34" charset="0"/>
              </a:endParaRPr>
            </a:p>
          </p:txBody>
        </p:sp>
        <p:sp>
          <p:nvSpPr>
            <p:cNvPr id="22563" name="Line 8"/>
            <p:cNvSpPr>
              <a:spLocks noChangeShapeType="1"/>
            </p:cNvSpPr>
            <p:nvPr/>
          </p:nvSpPr>
          <p:spPr bwMode="auto">
            <a:xfrm>
              <a:off x="811" y="1152"/>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2564" name="Line 9"/>
            <p:cNvSpPr>
              <a:spLocks noChangeShapeType="1"/>
            </p:cNvSpPr>
            <p:nvPr/>
          </p:nvSpPr>
          <p:spPr bwMode="auto">
            <a:xfrm>
              <a:off x="922" y="1471"/>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2565" name="Line 10"/>
            <p:cNvSpPr>
              <a:spLocks noChangeShapeType="1"/>
            </p:cNvSpPr>
            <p:nvPr/>
          </p:nvSpPr>
          <p:spPr bwMode="auto">
            <a:xfrm>
              <a:off x="486" y="1471"/>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2566" name="Line 11"/>
            <p:cNvSpPr>
              <a:spLocks noChangeShapeType="1"/>
            </p:cNvSpPr>
            <p:nvPr/>
          </p:nvSpPr>
          <p:spPr bwMode="auto">
            <a:xfrm>
              <a:off x="811" y="2078"/>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2567" name="Line 12"/>
            <p:cNvSpPr>
              <a:spLocks noChangeShapeType="1"/>
            </p:cNvSpPr>
            <p:nvPr/>
          </p:nvSpPr>
          <p:spPr bwMode="auto">
            <a:xfrm>
              <a:off x="811" y="1595"/>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2568" name="Line 13"/>
            <p:cNvSpPr>
              <a:spLocks noChangeShapeType="1"/>
            </p:cNvSpPr>
            <p:nvPr/>
          </p:nvSpPr>
          <p:spPr bwMode="auto">
            <a:xfrm>
              <a:off x="811" y="2535"/>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2569" name="Text Box 14"/>
            <p:cNvSpPr txBox="1">
              <a:spLocks noChangeArrowheads="1"/>
            </p:cNvSpPr>
            <p:nvPr/>
          </p:nvSpPr>
          <p:spPr bwMode="auto">
            <a:xfrm>
              <a:off x="-81" y="1296"/>
              <a:ext cx="62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solidFill>
                    <a:srgbClr val="FFFF00"/>
                  </a:solidFill>
                  <a:latin typeface="Arial" pitchFamily="34" charset="0"/>
                </a:rPr>
                <a:t>H</a:t>
              </a:r>
              <a:r>
                <a:rPr lang="es-ES_tradnl" sz="2100" baseline="-25000" dirty="0">
                  <a:solidFill>
                    <a:srgbClr val="FFFF00"/>
                  </a:solidFill>
                  <a:latin typeface="Arial" pitchFamily="34" charset="0"/>
                </a:rPr>
                <a:t>2</a:t>
              </a:r>
              <a:r>
                <a:rPr lang="es-ES_tradnl" sz="2100" dirty="0">
                  <a:solidFill>
                    <a:srgbClr val="FFFF00"/>
                  </a:solidFill>
                  <a:latin typeface="Arial" pitchFamily="34" charset="0"/>
                </a:rPr>
                <a:t>N</a:t>
              </a:r>
            </a:p>
          </p:txBody>
        </p:sp>
        <p:sp>
          <p:nvSpPr>
            <p:cNvPr id="22570" name="Text Box 15"/>
            <p:cNvSpPr txBox="1">
              <a:spLocks noChangeArrowheads="1"/>
            </p:cNvSpPr>
            <p:nvPr/>
          </p:nvSpPr>
          <p:spPr bwMode="auto">
            <a:xfrm>
              <a:off x="1096" y="1301"/>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H</a:t>
              </a:r>
            </a:p>
          </p:txBody>
        </p:sp>
      </p:grpSp>
      <p:sp>
        <p:nvSpPr>
          <p:cNvPr id="21520" name="Text Box 16"/>
          <p:cNvSpPr txBox="1">
            <a:spLocks noChangeArrowheads="1"/>
          </p:cNvSpPr>
          <p:nvPr/>
        </p:nvSpPr>
        <p:spPr bwMode="auto">
          <a:xfrm>
            <a:off x="2951560" y="2436615"/>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NAD(P)</a:t>
            </a:r>
            <a:r>
              <a:rPr lang="es-ES_tradnl" sz="2400" baseline="30000" dirty="0">
                <a:latin typeface="Arial" pitchFamily="34" charset="0"/>
              </a:rPr>
              <a:t>+</a:t>
            </a:r>
            <a:endParaRPr lang="es-ES_tradnl" sz="2100" dirty="0">
              <a:latin typeface="Arial" pitchFamily="34" charset="0"/>
            </a:endParaRPr>
          </a:p>
        </p:txBody>
      </p:sp>
      <p:grpSp>
        <p:nvGrpSpPr>
          <p:cNvPr id="3" name="Group 18"/>
          <p:cNvGrpSpPr>
            <a:grpSpLocks/>
          </p:cNvGrpSpPr>
          <p:nvPr/>
        </p:nvGrpSpPr>
        <p:grpSpPr bwMode="auto">
          <a:xfrm rot="5400000">
            <a:off x="3970139" y="2141339"/>
            <a:ext cx="285750" cy="2537222"/>
            <a:chOff x="4153" y="2878"/>
            <a:chExt cx="431" cy="1105"/>
          </a:xfrm>
        </p:grpSpPr>
        <p:sp>
          <p:nvSpPr>
            <p:cNvPr id="22554" name="Line 19"/>
            <p:cNvSpPr>
              <a:spLocks noChangeShapeType="1"/>
            </p:cNvSpPr>
            <p:nvPr/>
          </p:nvSpPr>
          <p:spPr bwMode="auto">
            <a:xfrm rot="5400000">
              <a:off x="3864" y="3430"/>
              <a:ext cx="11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solidFill>
                  <a:prstClr val="black"/>
                </a:solidFill>
              </a:endParaRPr>
            </a:p>
          </p:txBody>
        </p:sp>
        <p:sp>
          <p:nvSpPr>
            <p:cNvPr id="22555" name="Line 20"/>
            <p:cNvSpPr>
              <a:spLocks noChangeShapeType="1"/>
            </p:cNvSpPr>
            <p:nvPr/>
          </p:nvSpPr>
          <p:spPr bwMode="auto">
            <a:xfrm rot="5400000">
              <a:off x="4357" y="3747"/>
              <a:ext cx="288" cy="1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solidFill>
                  <a:prstClr val="black"/>
                </a:solidFill>
              </a:endParaRPr>
            </a:p>
          </p:txBody>
        </p:sp>
        <p:sp>
          <p:nvSpPr>
            <p:cNvPr id="22556" name="Line 21"/>
            <p:cNvSpPr>
              <a:spLocks noChangeShapeType="1"/>
            </p:cNvSpPr>
            <p:nvPr/>
          </p:nvSpPr>
          <p:spPr bwMode="auto">
            <a:xfrm rot="5400000" flipH="1" flipV="1">
              <a:off x="3767" y="3431"/>
              <a:ext cx="11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solidFill>
                  <a:prstClr val="black"/>
                </a:solidFill>
              </a:endParaRPr>
            </a:p>
          </p:txBody>
        </p:sp>
        <p:sp>
          <p:nvSpPr>
            <p:cNvPr id="22557" name="Line 22"/>
            <p:cNvSpPr>
              <a:spLocks noChangeShapeType="1"/>
            </p:cNvSpPr>
            <p:nvPr/>
          </p:nvSpPr>
          <p:spPr bwMode="auto">
            <a:xfrm rot="5400000" flipH="1" flipV="1">
              <a:off x="4092" y="2946"/>
              <a:ext cx="288" cy="1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solidFill>
                  <a:prstClr val="black"/>
                </a:solidFill>
              </a:endParaRPr>
            </a:p>
          </p:txBody>
        </p:sp>
      </p:grpSp>
      <p:grpSp>
        <p:nvGrpSpPr>
          <p:cNvPr id="4" name="Group 23"/>
          <p:cNvGrpSpPr>
            <a:grpSpLocks/>
          </p:cNvGrpSpPr>
          <p:nvPr/>
        </p:nvGrpSpPr>
        <p:grpSpPr bwMode="auto">
          <a:xfrm>
            <a:off x="5693570" y="2228851"/>
            <a:ext cx="1146572" cy="2577703"/>
            <a:chOff x="3501" y="1118"/>
            <a:chExt cx="963" cy="2165"/>
          </a:xfrm>
        </p:grpSpPr>
        <p:sp>
          <p:nvSpPr>
            <p:cNvPr id="22542" name="Text Box 24"/>
            <p:cNvSpPr txBox="1">
              <a:spLocks noChangeArrowheads="1"/>
            </p:cNvSpPr>
            <p:nvPr/>
          </p:nvSpPr>
          <p:spPr bwMode="auto">
            <a:xfrm>
              <a:off x="3504" y="1552"/>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a:latin typeface="Arial" pitchFamily="34" charset="0"/>
                </a:rPr>
                <a:t>C</a:t>
              </a:r>
            </a:p>
          </p:txBody>
        </p:sp>
        <p:sp>
          <p:nvSpPr>
            <p:cNvPr id="22543" name="Text Box 25"/>
            <p:cNvSpPr txBox="1">
              <a:spLocks noChangeArrowheads="1"/>
            </p:cNvSpPr>
            <p:nvPr/>
          </p:nvSpPr>
          <p:spPr bwMode="auto">
            <a:xfrm>
              <a:off x="3504" y="1118"/>
              <a:ext cx="91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COOH</a:t>
              </a:r>
            </a:p>
          </p:txBody>
        </p:sp>
        <p:sp>
          <p:nvSpPr>
            <p:cNvPr id="22544" name="Text Box 26"/>
            <p:cNvSpPr txBox="1">
              <a:spLocks noChangeArrowheads="1"/>
            </p:cNvSpPr>
            <p:nvPr/>
          </p:nvSpPr>
          <p:spPr bwMode="auto">
            <a:xfrm>
              <a:off x="3504" y="2934"/>
              <a:ext cx="96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COOH</a:t>
              </a:r>
            </a:p>
          </p:txBody>
        </p:sp>
        <p:sp>
          <p:nvSpPr>
            <p:cNvPr id="22545" name="Text Box 27"/>
            <p:cNvSpPr txBox="1">
              <a:spLocks noChangeArrowheads="1"/>
            </p:cNvSpPr>
            <p:nvPr/>
          </p:nvSpPr>
          <p:spPr bwMode="auto">
            <a:xfrm>
              <a:off x="3504" y="2004"/>
              <a:ext cx="62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CH</a:t>
              </a:r>
              <a:r>
                <a:rPr lang="es-ES_tradnl" sz="2100" baseline="-25000" dirty="0">
                  <a:latin typeface="Arial" pitchFamily="34" charset="0"/>
                </a:rPr>
                <a:t>2</a:t>
              </a:r>
              <a:endParaRPr lang="es-ES_tradnl" sz="2100" dirty="0">
                <a:latin typeface="Arial" pitchFamily="34" charset="0"/>
              </a:endParaRPr>
            </a:p>
          </p:txBody>
        </p:sp>
        <p:sp>
          <p:nvSpPr>
            <p:cNvPr id="22546" name="Text Box 28"/>
            <p:cNvSpPr txBox="1">
              <a:spLocks noChangeArrowheads="1"/>
            </p:cNvSpPr>
            <p:nvPr/>
          </p:nvSpPr>
          <p:spPr bwMode="auto">
            <a:xfrm>
              <a:off x="3501" y="2460"/>
              <a:ext cx="62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CH</a:t>
              </a:r>
              <a:r>
                <a:rPr lang="es-ES_tradnl" sz="2100" baseline="-25000" dirty="0">
                  <a:latin typeface="Arial" pitchFamily="34" charset="0"/>
                </a:rPr>
                <a:t>2</a:t>
              </a:r>
              <a:endParaRPr lang="es-ES_tradnl" sz="2100" dirty="0">
                <a:latin typeface="Arial" pitchFamily="34" charset="0"/>
              </a:endParaRPr>
            </a:p>
          </p:txBody>
        </p:sp>
        <p:sp>
          <p:nvSpPr>
            <p:cNvPr id="22547" name="Line 29"/>
            <p:cNvSpPr>
              <a:spLocks noChangeShapeType="1"/>
            </p:cNvSpPr>
            <p:nvPr/>
          </p:nvSpPr>
          <p:spPr bwMode="auto">
            <a:xfrm>
              <a:off x="3637" y="1403"/>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2548" name="Line 30"/>
            <p:cNvSpPr>
              <a:spLocks noChangeShapeType="1"/>
            </p:cNvSpPr>
            <p:nvPr/>
          </p:nvSpPr>
          <p:spPr bwMode="auto">
            <a:xfrm>
              <a:off x="3770" y="1755"/>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2549" name="Line 31"/>
            <p:cNvSpPr>
              <a:spLocks noChangeShapeType="1"/>
            </p:cNvSpPr>
            <p:nvPr/>
          </p:nvSpPr>
          <p:spPr bwMode="auto">
            <a:xfrm>
              <a:off x="3774" y="1678"/>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2550" name="Line 32"/>
            <p:cNvSpPr>
              <a:spLocks noChangeShapeType="1"/>
            </p:cNvSpPr>
            <p:nvPr/>
          </p:nvSpPr>
          <p:spPr bwMode="auto">
            <a:xfrm>
              <a:off x="3637" y="2307"/>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2551" name="Line 33"/>
            <p:cNvSpPr>
              <a:spLocks noChangeShapeType="1"/>
            </p:cNvSpPr>
            <p:nvPr/>
          </p:nvSpPr>
          <p:spPr bwMode="auto">
            <a:xfrm>
              <a:off x="3626" y="1850"/>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2552" name="Line 34"/>
            <p:cNvSpPr>
              <a:spLocks noChangeShapeType="1"/>
            </p:cNvSpPr>
            <p:nvPr/>
          </p:nvSpPr>
          <p:spPr bwMode="auto">
            <a:xfrm>
              <a:off x="3626" y="2775"/>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2553" name="Text Box 35"/>
            <p:cNvSpPr txBox="1">
              <a:spLocks noChangeArrowheads="1"/>
            </p:cNvSpPr>
            <p:nvPr/>
          </p:nvSpPr>
          <p:spPr bwMode="auto">
            <a:xfrm>
              <a:off x="3949" y="1541"/>
              <a:ext cx="32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O</a:t>
              </a:r>
            </a:p>
          </p:txBody>
        </p:sp>
      </p:grpSp>
      <p:sp>
        <p:nvSpPr>
          <p:cNvPr id="21539" name="Text Box 36"/>
          <p:cNvSpPr txBox="1">
            <a:spLocks noChangeArrowheads="1"/>
          </p:cNvSpPr>
          <p:nvPr/>
        </p:nvSpPr>
        <p:spPr bwMode="auto">
          <a:xfrm>
            <a:off x="7018735" y="3105151"/>
            <a:ext cx="685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solidFill>
                  <a:srgbClr val="FFFF00"/>
                </a:solidFill>
                <a:latin typeface="Arial" pitchFamily="34" charset="0"/>
              </a:rPr>
              <a:t>NH</a:t>
            </a:r>
            <a:r>
              <a:rPr lang="es-ES_tradnl" sz="2100" baseline="-25000" dirty="0">
                <a:solidFill>
                  <a:srgbClr val="FFFF00"/>
                </a:solidFill>
                <a:latin typeface="Arial" pitchFamily="34" charset="0"/>
              </a:rPr>
              <a:t>3</a:t>
            </a:r>
            <a:endParaRPr lang="es-ES_tradnl" sz="2100" dirty="0">
              <a:solidFill>
                <a:srgbClr val="FFFF00"/>
              </a:solidFill>
              <a:latin typeface="Arial" pitchFamily="34" charset="0"/>
            </a:endParaRPr>
          </a:p>
        </p:txBody>
      </p:sp>
      <p:sp>
        <p:nvSpPr>
          <p:cNvPr id="21541" name="Text Box 38"/>
          <p:cNvSpPr txBox="1">
            <a:spLocks noChangeArrowheads="1"/>
          </p:cNvSpPr>
          <p:nvPr/>
        </p:nvSpPr>
        <p:spPr bwMode="auto">
          <a:xfrm>
            <a:off x="6551358" y="3105151"/>
            <a:ext cx="3429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solidFill>
                  <a:prstClr val="black"/>
                </a:solidFill>
                <a:latin typeface="Arial" pitchFamily="34" charset="0"/>
              </a:rPr>
              <a:t>+</a:t>
            </a:r>
          </a:p>
        </p:txBody>
      </p:sp>
      <p:sp>
        <p:nvSpPr>
          <p:cNvPr id="21542" name="Text Box 39"/>
          <p:cNvSpPr txBox="1">
            <a:spLocks noChangeArrowheads="1"/>
          </p:cNvSpPr>
          <p:nvPr/>
        </p:nvSpPr>
        <p:spPr bwMode="auto">
          <a:xfrm>
            <a:off x="3885767" y="1888897"/>
            <a:ext cx="2052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pPr>
            <a:r>
              <a:rPr lang="es-ES_tradnl" sz="2100" dirty="0">
                <a:latin typeface="Arial" pitchFamily="34" charset="0"/>
              </a:rPr>
              <a:t>NAD(P)H + H</a:t>
            </a:r>
            <a:r>
              <a:rPr lang="es-ES_tradnl" sz="2400" baseline="30000" dirty="0">
                <a:latin typeface="Arial" pitchFamily="34" charset="0"/>
              </a:rPr>
              <a:t>+</a:t>
            </a:r>
            <a:endParaRPr lang="es-ES_tradnl" sz="2100" dirty="0">
              <a:latin typeface="Arial" pitchFamily="34" charset="0"/>
            </a:endParaRPr>
          </a:p>
        </p:txBody>
      </p:sp>
      <p:sp>
        <p:nvSpPr>
          <p:cNvPr id="85032" name="Text Box 40"/>
          <p:cNvSpPr txBox="1">
            <a:spLocks noChangeArrowheads="1"/>
          </p:cNvSpPr>
          <p:nvPr/>
        </p:nvSpPr>
        <p:spPr bwMode="auto">
          <a:xfrm>
            <a:off x="1008460" y="356296"/>
            <a:ext cx="6629400" cy="461665"/>
          </a:xfrm>
          <a:prstGeom prst="rect">
            <a:avLst/>
          </a:prstGeom>
          <a:noFill/>
          <a:ln w="38100">
            <a:solidFill>
              <a:schemeClr val="tx1"/>
            </a:solidFill>
            <a:miter lim="800000"/>
            <a:headEnd/>
            <a:tailEnd/>
          </a:ln>
        </p:spPr>
        <p:txBody>
          <a:bodyPr>
            <a:spAutoFit/>
          </a:bodyPr>
          <a:lstStyle/>
          <a:p>
            <a:pPr algn="ctr" eaLnBrk="0" hangingPunct="0">
              <a:spcBef>
                <a:spcPct val="50000"/>
              </a:spcBef>
              <a:defRPr/>
            </a:pPr>
            <a:r>
              <a:rPr lang="es-ES_tradnl" sz="2400" dirty="0"/>
              <a:t>Reacción de la L-glutámico deshidrogenasa</a:t>
            </a:r>
          </a:p>
        </p:txBody>
      </p:sp>
      <p:sp>
        <p:nvSpPr>
          <p:cNvPr id="28711" name="Text Box 41"/>
          <p:cNvSpPr txBox="1">
            <a:spLocks noChangeArrowheads="1"/>
          </p:cNvSpPr>
          <p:nvPr/>
        </p:nvSpPr>
        <p:spPr bwMode="auto">
          <a:xfrm>
            <a:off x="1319056" y="4941094"/>
            <a:ext cx="22813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100" dirty="0">
                <a:latin typeface="Arial" pitchFamily="34" charset="0"/>
              </a:rPr>
              <a:t>Ácido glutámico</a:t>
            </a:r>
          </a:p>
        </p:txBody>
      </p:sp>
      <p:sp>
        <p:nvSpPr>
          <p:cNvPr id="21545" name="Text Box 42"/>
          <p:cNvSpPr txBox="1">
            <a:spLocks noChangeArrowheads="1"/>
          </p:cNvSpPr>
          <p:nvPr/>
        </p:nvSpPr>
        <p:spPr bwMode="auto">
          <a:xfrm>
            <a:off x="4798511" y="4941094"/>
            <a:ext cx="29594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100" dirty="0">
                <a:latin typeface="Arial" pitchFamily="34" charset="0"/>
              </a:rPr>
              <a:t>Ácido </a:t>
            </a:r>
            <a:r>
              <a:rPr lang="es-ES" sz="2100" dirty="0">
                <a:latin typeface="Arial" pitchFamily="34" charset="0"/>
                <a:sym typeface="Symbol" pitchFamily="18" charset="2"/>
              </a:rPr>
              <a:t>-</a:t>
            </a:r>
            <a:r>
              <a:rPr lang="es-ES" sz="2100" dirty="0" err="1">
                <a:latin typeface="Arial" pitchFamily="34" charset="0"/>
              </a:rPr>
              <a:t>cetoglutárico</a:t>
            </a:r>
            <a:endParaRPr lang="es-ES" sz="2100" dirty="0">
              <a:latin typeface="Arial" pitchFamily="34" charset="0"/>
            </a:endParaRPr>
          </a:p>
        </p:txBody>
      </p:sp>
      <p:sp>
        <p:nvSpPr>
          <p:cNvPr id="21546" name="AutoShape 43"/>
          <p:cNvSpPr>
            <a:spLocks noChangeArrowheads="1"/>
          </p:cNvSpPr>
          <p:nvPr/>
        </p:nvSpPr>
        <p:spPr bwMode="auto">
          <a:xfrm rot="20006632">
            <a:off x="3923420" y="2679863"/>
            <a:ext cx="1223237" cy="572334"/>
          </a:xfrm>
          <a:prstGeom prst="curvedUpArrow">
            <a:avLst>
              <a:gd name="adj1" fmla="val 36020"/>
              <a:gd name="adj2" fmla="val 91609"/>
              <a:gd name="adj3" fmla="val 42394"/>
            </a:avLst>
          </a:prstGeom>
          <a:solidFill>
            <a:srgbClr val="FF9933"/>
          </a:solidFill>
          <a:ln w="38100">
            <a:solidFill>
              <a:schemeClr val="tx1"/>
            </a:solidFill>
            <a:miter lim="800000"/>
            <a:headEnd/>
            <a:tailEnd/>
          </a:ln>
        </p:spPr>
        <p:txBody>
          <a:bodyPr wrap="none" anchor="ctr"/>
          <a:lstStyle/>
          <a:p>
            <a:endParaRPr lang="pt-BR" sz="2400">
              <a:solidFill>
                <a:prstClr val="black"/>
              </a:solidFill>
              <a:latin typeface="Calibri" pitchFamily="34" charset="0"/>
            </a:endParaRPr>
          </a:p>
        </p:txBody>
      </p:sp>
    </p:spTree>
    <p:extLst>
      <p:ext uri="{BB962C8B-B14F-4D97-AF65-F5344CB8AC3E}">
        <p14:creationId xmlns:p14="http://schemas.microsoft.com/office/powerpoint/2010/main" val="537720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0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7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15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5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5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p:bldP spid="21539" grpId="0"/>
      <p:bldP spid="21541" grpId="0"/>
      <p:bldP spid="21542" grpId="0"/>
      <p:bldP spid="85032" grpId="0" animBg="1"/>
      <p:bldP spid="28711" grpId="0"/>
      <p:bldP spid="21545" grpId="0"/>
      <p:bldP spid="21546" grpId="0" animBg="1"/>
      <p:bldP spid="2154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Line 7"/>
          <p:cNvSpPr>
            <a:spLocks noChangeShapeType="1"/>
          </p:cNvSpPr>
          <p:nvPr/>
        </p:nvSpPr>
        <p:spPr bwMode="auto">
          <a:xfrm>
            <a:off x="3567114" y="3148014"/>
            <a:ext cx="2084785" cy="11906"/>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grpSp>
        <p:nvGrpSpPr>
          <p:cNvPr id="2" name="Group 23"/>
          <p:cNvGrpSpPr>
            <a:grpSpLocks/>
          </p:cNvGrpSpPr>
          <p:nvPr/>
        </p:nvGrpSpPr>
        <p:grpSpPr bwMode="auto">
          <a:xfrm>
            <a:off x="5604276" y="2386013"/>
            <a:ext cx="2000252" cy="2095500"/>
            <a:chOff x="3747" y="1284"/>
            <a:chExt cx="1680" cy="1760"/>
          </a:xfrm>
        </p:grpSpPr>
        <p:sp>
          <p:nvSpPr>
            <p:cNvPr id="20496" name="Text Box 8"/>
            <p:cNvSpPr txBox="1">
              <a:spLocks noChangeArrowheads="1"/>
            </p:cNvSpPr>
            <p:nvPr/>
          </p:nvSpPr>
          <p:spPr bwMode="auto">
            <a:xfrm>
              <a:off x="3930" y="1722"/>
              <a:ext cx="84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700" dirty="0">
                  <a:latin typeface="Arial" pitchFamily="34" charset="0"/>
                </a:rPr>
                <a:t> O=C</a:t>
              </a:r>
            </a:p>
          </p:txBody>
        </p:sp>
        <p:sp>
          <p:nvSpPr>
            <p:cNvPr id="20497" name="Text Box 9"/>
            <p:cNvSpPr txBox="1">
              <a:spLocks noChangeArrowheads="1"/>
            </p:cNvSpPr>
            <p:nvPr/>
          </p:nvSpPr>
          <p:spPr bwMode="auto">
            <a:xfrm>
              <a:off x="4399" y="1284"/>
              <a:ext cx="102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COOH</a:t>
              </a:r>
            </a:p>
          </p:txBody>
        </p:sp>
        <p:sp>
          <p:nvSpPr>
            <p:cNvPr id="20498" name="Line 10"/>
            <p:cNvSpPr>
              <a:spLocks noChangeShapeType="1"/>
            </p:cNvSpPr>
            <p:nvPr/>
          </p:nvSpPr>
          <p:spPr bwMode="auto">
            <a:xfrm>
              <a:off x="4586" y="1643"/>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499" name="Text Box 11"/>
            <p:cNvSpPr txBox="1">
              <a:spLocks noChangeArrowheads="1"/>
            </p:cNvSpPr>
            <p:nvPr/>
          </p:nvSpPr>
          <p:spPr bwMode="auto">
            <a:xfrm>
              <a:off x="4429" y="2192"/>
              <a:ext cx="36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R</a:t>
              </a:r>
            </a:p>
          </p:txBody>
        </p:sp>
        <p:sp>
          <p:nvSpPr>
            <p:cNvPr id="20500" name="Line 12"/>
            <p:cNvSpPr>
              <a:spLocks noChangeShapeType="1"/>
            </p:cNvSpPr>
            <p:nvPr/>
          </p:nvSpPr>
          <p:spPr bwMode="auto">
            <a:xfrm>
              <a:off x="4586" y="2096"/>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01" name="Text Box 15"/>
            <p:cNvSpPr txBox="1">
              <a:spLocks noChangeArrowheads="1"/>
            </p:cNvSpPr>
            <p:nvPr/>
          </p:nvSpPr>
          <p:spPr bwMode="auto">
            <a:xfrm>
              <a:off x="3747" y="2695"/>
              <a:ext cx="1663" cy="349"/>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i="1">
                  <a:latin typeface="Arial" pitchFamily="34" charset="0"/>
                </a:rPr>
                <a:t>alfa cetoácido</a:t>
              </a:r>
            </a:p>
          </p:txBody>
        </p:sp>
      </p:grpSp>
      <p:grpSp>
        <p:nvGrpSpPr>
          <p:cNvPr id="3" name="Group 22"/>
          <p:cNvGrpSpPr>
            <a:grpSpLocks/>
          </p:cNvGrpSpPr>
          <p:nvPr/>
        </p:nvGrpSpPr>
        <p:grpSpPr bwMode="auto">
          <a:xfrm>
            <a:off x="1326356" y="2332436"/>
            <a:ext cx="2175273" cy="2095500"/>
            <a:chOff x="154" y="1239"/>
            <a:chExt cx="1827" cy="1760"/>
          </a:xfrm>
        </p:grpSpPr>
        <p:sp>
          <p:nvSpPr>
            <p:cNvPr id="20490" name="Text Box 4"/>
            <p:cNvSpPr txBox="1">
              <a:spLocks noChangeArrowheads="1"/>
            </p:cNvSpPr>
            <p:nvPr/>
          </p:nvSpPr>
          <p:spPr bwMode="auto">
            <a:xfrm>
              <a:off x="154" y="1686"/>
              <a:ext cx="136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700" dirty="0">
                  <a:latin typeface="Arial" pitchFamily="34" charset="0"/>
                </a:rPr>
                <a:t> </a:t>
              </a:r>
              <a:r>
                <a:rPr lang="es-ES" sz="2700" dirty="0">
                  <a:solidFill>
                    <a:srgbClr val="FFFF00"/>
                  </a:solidFill>
                  <a:latin typeface="Arial" pitchFamily="34" charset="0"/>
                </a:rPr>
                <a:t>H</a:t>
              </a:r>
              <a:r>
                <a:rPr lang="es-ES" sz="2700" baseline="-25000" dirty="0">
                  <a:solidFill>
                    <a:srgbClr val="FFFF00"/>
                  </a:solidFill>
                  <a:latin typeface="Arial" pitchFamily="34" charset="0"/>
                </a:rPr>
                <a:t>2</a:t>
              </a:r>
              <a:r>
                <a:rPr lang="es-ES" sz="2700" dirty="0">
                  <a:solidFill>
                    <a:srgbClr val="FFFF00"/>
                  </a:solidFill>
                  <a:latin typeface="Arial" pitchFamily="34" charset="0"/>
                </a:rPr>
                <a:t>N</a:t>
              </a:r>
              <a:r>
                <a:rPr lang="es-ES" sz="2700" dirty="0">
                  <a:latin typeface="Arial" pitchFamily="34" charset="0"/>
                </a:rPr>
                <a:t>- CH</a:t>
              </a:r>
            </a:p>
          </p:txBody>
        </p:sp>
        <p:sp>
          <p:nvSpPr>
            <p:cNvPr id="20491" name="Text Box 5"/>
            <p:cNvSpPr txBox="1">
              <a:spLocks noChangeArrowheads="1"/>
            </p:cNvSpPr>
            <p:nvPr/>
          </p:nvSpPr>
          <p:spPr bwMode="auto">
            <a:xfrm>
              <a:off x="953" y="1239"/>
              <a:ext cx="102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COOH</a:t>
              </a:r>
            </a:p>
          </p:txBody>
        </p:sp>
        <p:sp>
          <p:nvSpPr>
            <p:cNvPr id="20492" name="Text Box 6"/>
            <p:cNvSpPr txBox="1">
              <a:spLocks noChangeArrowheads="1"/>
            </p:cNvSpPr>
            <p:nvPr/>
          </p:nvSpPr>
          <p:spPr bwMode="auto">
            <a:xfrm>
              <a:off x="993" y="2147"/>
              <a:ext cx="36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R</a:t>
              </a:r>
            </a:p>
          </p:txBody>
        </p:sp>
        <p:sp>
          <p:nvSpPr>
            <p:cNvPr id="20493" name="Line 13"/>
            <p:cNvSpPr>
              <a:spLocks noChangeShapeType="1"/>
            </p:cNvSpPr>
            <p:nvPr/>
          </p:nvSpPr>
          <p:spPr bwMode="auto">
            <a:xfrm>
              <a:off x="1140" y="1597"/>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494" name="Line 14"/>
            <p:cNvSpPr>
              <a:spLocks noChangeShapeType="1"/>
            </p:cNvSpPr>
            <p:nvPr/>
          </p:nvSpPr>
          <p:spPr bwMode="auto">
            <a:xfrm>
              <a:off x="1140" y="2052"/>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495" name="Text Box 16"/>
            <p:cNvSpPr txBox="1">
              <a:spLocks noChangeArrowheads="1"/>
            </p:cNvSpPr>
            <p:nvPr/>
          </p:nvSpPr>
          <p:spPr bwMode="auto">
            <a:xfrm>
              <a:off x="442" y="2650"/>
              <a:ext cx="1413" cy="349"/>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i="1">
                  <a:latin typeface="Arial" pitchFamily="34" charset="0"/>
                </a:rPr>
                <a:t>aminoácido</a:t>
              </a:r>
            </a:p>
          </p:txBody>
        </p:sp>
      </p:grpSp>
      <p:sp>
        <p:nvSpPr>
          <p:cNvPr id="81937" name="Arc 17"/>
          <p:cNvSpPr>
            <a:spLocks/>
          </p:cNvSpPr>
          <p:nvPr/>
        </p:nvSpPr>
        <p:spPr bwMode="auto">
          <a:xfrm rot="11937334" flipH="1">
            <a:off x="4285061" y="2544366"/>
            <a:ext cx="431006" cy="685800"/>
          </a:xfrm>
          <a:custGeom>
            <a:avLst/>
            <a:gdLst>
              <a:gd name="T0" fmla="*/ 2147483647 w 21600"/>
              <a:gd name="T1" fmla="*/ 0 h 21599"/>
              <a:gd name="T2" fmla="*/ 2147483647 w 21600"/>
              <a:gd name="T3" fmla="*/ 2147483647 h 21599"/>
              <a:gd name="T4" fmla="*/ 0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29" y="0"/>
                </a:moveTo>
                <a:cubicBezTo>
                  <a:pt x="12068" y="126"/>
                  <a:pt x="21600" y="9759"/>
                  <a:pt x="21600" y="21599"/>
                </a:cubicBezTo>
              </a:path>
              <a:path w="21600" h="21599" stroke="0" extrusionOk="0">
                <a:moveTo>
                  <a:pt x="229" y="0"/>
                </a:moveTo>
                <a:cubicBezTo>
                  <a:pt x="12068" y="126"/>
                  <a:pt x="21600" y="9759"/>
                  <a:pt x="21600" y="21599"/>
                </a:cubicBezTo>
                <a:lnTo>
                  <a:pt x="0" y="21599"/>
                </a:lnTo>
                <a:close/>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pt-BR" sz="2400">
              <a:solidFill>
                <a:prstClr val="black"/>
              </a:solidFill>
              <a:latin typeface="Calibri" pitchFamily="34" charset="0"/>
            </a:endParaRPr>
          </a:p>
        </p:txBody>
      </p:sp>
      <p:sp>
        <p:nvSpPr>
          <p:cNvPr id="81938" name="Text Box 18"/>
          <p:cNvSpPr txBox="1">
            <a:spLocks noChangeArrowheads="1"/>
          </p:cNvSpPr>
          <p:nvPr/>
        </p:nvSpPr>
        <p:spPr bwMode="auto">
          <a:xfrm>
            <a:off x="4096953" y="2187180"/>
            <a:ext cx="17299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solidFill>
                  <a:srgbClr val="FFFF00"/>
                </a:solidFill>
                <a:latin typeface="Constantia" pitchFamily="18" charset="0"/>
                <a:cs typeface="Calibri" pitchFamily="34" charset="0"/>
              </a:rPr>
              <a:t>NH</a:t>
            </a:r>
            <a:r>
              <a:rPr lang="es-ES" sz="2700" baseline="-25000" dirty="0">
                <a:solidFill>
                  <a:srgbClr val="FFFF00"/>
                </a:solidFill>
                <a:latin typeface="Constantia" pitchFamily="18" charset="0"/>
                <a:cs typeface="Calibri" pitchFamily="34" charset="0"/>
              </a:rPr>
              <a:t>3,</a:t>
            </a:r>
            <a:r>
              <a:rPr lang="es-ES" sz="2700" dirty="0">
                <a:solidFill>
                  <a:srgbClr val="FFFF00"/>
                </a:solidFill>
                <a:latin typeface="Constantia" pitchFamily="18" charset="0"/>
                <a:cs typeface="Calibri" pitchFamily="34" charset="0"/>
              </a:rPr>
              <a:t> H2O</a:t>
            </a:r>
          </a:p>
        </p:txBody>
      </p:sp>
      <p:sp>
        <p:nvSpPr>
          <p:cNvPr id="8214" name="Text Box 22"/>
          <p:cNvSpPr txBox="1">
            <a:spLocks noChangeArrowheads="1"/>
          </p:cNvSpPr>
          <p:nvPr/>
        </p:nvSpPr>
        <p:spPr bwMode="auto">
          <a:xfrm>
            <a:off x="1458853" y="320797"/>
            <a:ext cx="5144358" cy="55399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3000" dirty="0" err="1">
                <a:latin typeface="Arial" pitchFamily="34" charset="0"/>
              </a:rPr>
              <a:t>Desaminación</a:t>
            </a:r>
            <a:r>
              <a:rPr lang="es-ES_tradnl" sz="3000" dirty="0">
                <a:latin typeface="Arial" pitchFamily="34" charset="0"/>
              </a:rPr>
              <a:t> no oxidativa</a:t>
            </a:r>
            <a:endParaRPr lang="es-ES" sz="3000" dirty="0">
              <a:latin typeface="Arial" pitchFamily="34" charset="0"/>
            </a:endParaRPr>
          </a:p>
        </p:txBody>
      </p:sp>
      <p:cxnSp>
        <p:nvCxnSpPr>
          <p:cNvPr id="5" name="4 Conector recto de flecha"/>
          <p:cNvCxnSpPr>
            <a:endCxn id="81927" idx="1"/>
          </p:cNvCxnSpPr>
          <p:nvPr/>
        </p:nvCxnSpPr>
        <p:spPr>
          <a:xfrm>
            <a:off x="3761911" y="3159919"/>
            <a:ext cx="188998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4581524" y="2668192"/>
            <a:ext cx="234242" cy="4917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2858197" y="4730451"/>
            <a:ext cx="3439404" cy="707886"/>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s-ES" sz="2000" dirty="0">
                <a:solidFill>
                  <a:prstClr val="black"/>
                </a:solidFill>
              </a:rPr>
              <a:t>DESHIDRATASAS </a:t>
            </a:r>
          </a:p>
          <a:p>
            <a:pPr algn="ctr"/>
            <a:r>
              <a:rPr lang="es-ES" sz="2000" dirty="0">
                <a:solidFill>
                  <a:prstClr val="black"/>
                </a:solidFill>
              </a:rPr>
              <a:t>(FOSFATO DE PIRIDOXAL)</a:t>
            </a:r>
          </a:p>
        </p:txBody>
      </p:sp>
      <p:cxnSp>
        <p:nvCxnSpPr>
          <p:cNvPr id="25" name="24 Conector recto de flecha"/>
          <p:cNvCxnSpPr/>
          <p:nvPr/>
        </p:nvCxnSpPr>
        <p:spPr>
          <a:xfrm flipV="1">
            <a:off x="4500563" y="3274219"/>
            <a:ext cx="0" cy="118110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587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nimBg="1"/>
      <p:bldP spid="81937" grpId="0" animBg="1"/>
      <p:bldP spid="81938" grpId="0"/>
      <p:bldP spid="82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1520105" y="1957256"/>
            <a:ext cx="2175273" cy="1589485"/>
            <a:chOff x="289" y="712"/>
            <a:chExt cx="1827" cy="1335"/>
          </a:xfrm>
        </p:grpSpPr>
        <p:sp>
          <p:nvSpPr>
            <p:cNvPr id="23582" name="Text Box 3"/>
            <p:cNvSpPr txBox="1">
              <a:spLocks noChangeArrowheads="1"/>
            </p:cNvSpPr>
            <p:nvPr/>
          </p:nvSpPr>
          <p:spPr bwMode="auto">
            <a:xfrm>
              <a:off x="289" y="1159"/>
              <a:ext cx="136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700" dirty="0">
                  <a:latin typeface="Arial" pitchFamily="34" charset="0"/>
                </a:rPr>
                <a:t> </a:t>
              </a:r>
              <a:r>
                <a:rPr lang="es-ES" sz="2700" dirty="0">
                  <a:solidFill>
                    <a:srgbClr val="FFFF00"/>
                  </a:solidFill>
                  <a:latin typeface="Arial" pitchFamily="34" charset="0"/>
                </a:rPr>
                <a:t>H</a:t>
              </a:r>
              <a:r>
                <a:rPr lang="es-ES" sz="2700" baseline="-25000" dirty="0">
                  <a:solidFill>
                    <a:srgbClr val="FFFF00"/>
                  </a:solidFill>
                  <a:latin typeface="Arial" pitchFamily="34" charset="0"/>
                </a:rPr>
                <a:t>2</a:t>
              </a:r>
              <a:r>
                <a:rPr lang="es-ES" sz="2700" dirty="0">
                  <a:solidFill>
                    <a:srgbClr val="FFFF00"/>
                  </a:solidFill>
                  <a:latin typeface="Arial" pitchFamily="34" charset="0"/>
                </a:rPr>
                <a:t>N</a:t>
              </a:r>
              <a:r>
                <a:rPr lang="es-ES" sz="2700" dirty="0">
                  <a:latin typeface="Arial" pitchFamily="34" charset="0"/>
                </a:rPr>
                <a:t>- CH</a:t>
              </a:r>
            </a:p>
          </p:txBody>
        </p:sp>
        <p:sp>
          <p:nvSpPr>
            <p:cNvPr id="23583" name="Text Box 4"/>
            <p:cNvSpPr txBox="1">
              <a:spLocks noChangeArrowheads="1"/>
            </p:cNvSpPr>
            <p:nvPr/>
          </p:nvSpPr>
          <p:spPr bwMode="auto">
            <a:xfrm>
              <a:off x="1088" y="712"/>
              <a:ext cx="102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COOH</a:t>
              </a:r>
            </a:p>
          </p:txBody>
        </p:sp>
        <p:sp>
          <p:nvSpPr>
            <p:cNvPr id="23584" name="Text Box 5"/>
            <p:cNvSpPr txBox="1">
              <a:spLocks noChangeArrowheads="1"/>
            </p:cNvSpPr>
            <p:nvPr/>
          </p:nvSpPr>
          <p:spPr bwMode="auto">
            <a:xfrm>
              <a:off x="1074" y="1620"/>
              <a:ext cx="47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R</a:t>
              </a:r>
              <a:r>
                <a:rPr lang="es-ES" sz="2700" baseline="-25000" dirty="0">
                  <a:latin typeface="Arial" pitchFamily="34" charset="0"/>
                </a:rPr>
                <a:t>1</a:t>
              </a:r>
            </a:p>
          </p:txBody>
        </p:sp>
        <p:sp>
          <p:nvSpPr>
            <p:cNvPr id="23585" name="Line 11"/>
            <p:cNvSpPr>
              <a:spLocks noChangeShapeType="1"/>
            </p:cNvSpPr>
            <p:nvPr/>
          </p:nvSpPr>
          <p:spPr bwMode="auto">
            <a:xfrm>
              <a:off x="1275" y="1070"/>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86" name="Line 12"/>
            <p:cNvSpPr>
              <a:spLocks noChangeShapeType="1"/>
            </p:cNvSpPr>
            <p:nvPr/>
          </p:nvSpPr>
          <p:spPr bwMode="auto">
            <a:xfrm>
              <a:off x="1275" y="1525"/>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5" name="Group 28"/>
          <p:cNvGrpSpPr>
            <a:grpSpLocks/>
          </p:cNvGrpSpPr>
          <p:nvPr/>
        </p:nvGrpSpPr>
        <p:grpSpPr bwMode="auto">
          <a:xfrm>
            <a:off x="5292328" y="1992511"/>
            <a:ext cx="1995488" cy="1589485"/>
            <a:chOff x="3196" y="715"/>
            <a:chExt cx="1676" cy="1335"/>
          </a:xfrm>
        </p:grpSpPr>
        <p:sp>
          <p:nvSpPr>
            <p:cNvPr id="23572" name="Text Box 6"/>
            <p:cNvSpPr txBox="1">
              <a:spLocks noChangeArrowheads="1"/>
            </p:cNvSpPr>
            <p:nvPr/>
          </p:nvSpPr>
          <p:spPr bwMode="auto">
            <a:xfrm>
              <a:off x="3196" y="1162"/>
              <a:ext cx="10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700" dirty="0">
                  <a:latin typeface="Arial" pitchFamily="34" charset="0"/>
                </a:rPr>
                <a:t> </a:t>
              </a:r>
              <a:r>
                <a:rPr lang="es-ES" sz="2700" dirty="0">
                  <a:solidFill>
                    <a:srgbClr val="FFFF00"/>
                  </a:solidFill>
                  <a:latin typeface="Arial" pitchFamily="34" charset="0"/>
                </a:rPr>
                <a:t>O = </a:t>
              </a:r>
              <a:r>
                <a:rPr lang="es-ES" sz="2700" dirty="0">
                  <a:latin typeface="Arial" pitchFamily="34" charset="0"/>
                </a:rPr>
                <a:t>C</a:t>
              </a:r>
            </a:p>
          </p:txBody>
        </p:sp>
        <p:sp>
          <p:nvSpPr>
            <p:cNvPr id="23573" name="Text Box 7"/>
            <p:cNvSpPr txBox="1">
              <a:spLocks noChangeArrowheads="1"/>
            </p:cNvSpPr>
            <p:nvPr/>
          </p:nvSpPr>
          <p:spPr bwMode="auto">
            <a:xfrm>
              <a:off x="3844" y="715"/>
              <a:ext cx="102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COOH</a:t>
              </a:r>
            </a:p>
          </p:txBody>
        </p:sp>
        <p:sp>
          <p:nvSpPr>
            <p:cNvPr id="23574" name="Line 8"/>
            <p:cNvSpPr>
              <a:spLocks noChangeShapeType="1"/>
            </p:cNvSpPr>
            <p:nvPr/>
          </p:nvSpPr>
          <p:spPr bwMode="auto">
            <a:xfrm>
              <a:off x="4031" y="1074"/>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75" name="Text Box 9"/>
            <p:cNvSpPr txBox="1">
              <a:spLocks noChangeArrowheads="1"/>
            </p:cNvSpPr>
            <p:nvPr/>
          </p:nvSpPr>
          <p:spPr bwMode="auto">
            <a:xfrm>
              <a:off x="3820" y="1623"/>
              <a:ext cx="47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R</a:t>
              </a:r>
              <a:r>
                <a:rPr lang="es-ES" sz="2700" baseline="-25000" dirty="0">
                  <a:latin typeface="Arial" pitchFamily="34" charset="0"/>
                </a:rPr>
                <a:t>2</a:t>
              </a:r>
            </a:p>
          </p:txBody>
        </p:sp>
        <p:sp>
          <p:nvSpPr>
            <p:cNvPr id="23576" name="Line 10"/>
            <p:cNvSpPr>
              <a:spLocks noChangeShapeType="1"/>
            </p:cNvSpPr>
            <p:nvPr/>
          </p:nvSpPr>
          <p:spPr bwMode="auto">
            <a:xfrm>
              <a:off x="4031" y="1527"/>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6" name="Group 30"/>
          <p:cNvGrpSpPr>
            <a:grpSpLocks/>
          </p:cNvGrpSpPr>
          <p:nvPr/>
        </p:nvGrpSpPr>
        <p:grpSpPr bwMode="auto">
          <a:xfrm>
            <a:off x="5255421" y="3829050"/>
            <a:ext cx="2175273" cy="1589485"/>
            <a:chOff x="3464" y="2600"/>
            <a:chExt cx="1827" cy="1335"/>
          </a:xfrm>
        </p:grpSpPr>
        <p:sp>
          <p:nvSpPr>
            <p:cNvPr id="23567" name="Text Box 20"/>
            <p:cNvSpPr txBox="1">
              <a:spLocks noChangeArrowheads="1"/>
            </p:cNvSpPr>
            <p:nvPr/>
          </p:nvSpPr>
          <p:spPr bwMode="auto">
            <a:xfrm>
              <a:off x="3464" y="3047"/>
              <a:ext cx="136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700" dirty="0">
                  <a:latin typeface="Arial" pitchFamily="34" charset="0"/>
                </a:rPr>
                <a:t> </a:t>
              </a:r>
              <a:r>
                <a:rPr lang="es-ES" sz="2700" dirty="0">
                  <a:solidFill>
                    <a:srgbClr val="FFFF00"/>
                  </a:solidFill>
                  <a:latin typeface="Arial" pitchFamily="34" charset="0"/>
                </a:rPr>
                <a:t>H</a:t>
              </a:r>
              <a:r>
                <a:rPr lang="es-ES" sz="2700" baseline="-25000" dirty="0">
                  <a:solidFill>
                    <a:srgbClr val="FFFF00"/>
                  </a:solidFill>
                  <a:latin typeface="Arial" pitchFamily="34" charset="0"/>
                </a:rPr>
                <a:t>2</a:t>
              </a:r>
              <a:r>
                <a:rPr lang="es-ES" sz="2700" dirty="0">
                  <a:solidFill>
                    <a:srgbClr val="FFFF00"/>
                  </a:solidFill>
                  <a:latin typeface="Arial" pitchFamily="34" charset="0"/>
                </a:rPr>
                <a:t>N</a:t>
              </a:r>
              <a:r>
                <a:rPr lang="es-ES" sz="2700" dirty="0">
                  <a:latin typeface="Arial" pitchFamily="34" charset="0"/>
                </a:rPr>
                <a:t>- CH</a:t>
              </a:r>
            </a:p>
          </p:txBody>
        </p:sp>
        <p:sp>
          <p:nvSpPr>
            <p:cNvPr id="23568" name="Text Box 21"/>
            <p:cNvSpPr txBox="1">
              <a:spLocks noChangeArrowheads="1"/>
            </p:cNvSpPr>
            <p:nvPr/>
          </p:nvSpPr>
          <p:spPr bwMode="auto">
            <a:xfrm>
              <a:off x="4263" y="2600"/>
              <a:ext cx="102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COOH</a:t>
              </a:r>
            </a:p>
          </p:txBody>
        </p:sp>
        <p:sp>
          <p:nvSpPr>
            <p:cNvPr id="23569" name="Text Box 22"/>
            <p:cNvSpPr txBox="1">
              <a:spLocks noChangeArrowheads="1"/>
            </p:cNvSpPr>
            <p:nvPr/>
          </p:nvSpPr>
          <p:spPr bwMode="auto">
            <a:xfrm>
              <a:off x="4249" y="3508"/>
              <a:ext cx="47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R</a:t>
              </a:r>
              <a:r>
                <a:rPr lang="es-ES" sz="2700" baseline="-25000" dirty="0">
                  <a:latin typeface="Arial" pitchFamily="34" charset="0"/>
                </a:rPr>
                <a:t>2</a:t>
              </a:r>
            </a:p>
          </p:txBody>
        </p:sp>
        <p:sp>
          <p:nvSpPr>
            <p:cNvPr id="23570" name="Line 23"/>
            <p:cNvSpPr>
              <a:spLocks noChangeShapeType="1"/>
            </p:cNvSpPr>
            <p:nvPr/>
          </p:nvSpPr>
          <p:spPr bwMode="auto">
            <a:xfrm>
              <a:off x="4450" y="2958"/>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71" name="Line 24"/>
            <p:cNvSpPr>
              <a:spLocks noChangeShapeType="1"/>
            </p:cNvSpPr>
            <p:nvPr/>
          </p:nvSpPr>
          <p:spPr bwMode="auto">
            <a:xfrm>
              <a:off x="4450" y="3413"/>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7" name="Group 29"/>
          <p:cNvGrpSpPr>
            <a:grpSpLocks/>
          </p:cNvGrpSpPr>
          <p:nvPr/>
        </p:nvGrpSpPr>
        <p:grpSpPr bwMode="auto">
          <a:xfrm>
            <a:off x="1544241" y="3886200"/>
            <a:ext cx="1995488" cy="1589485"/>
            <a:chOff x="384" y="2617"/>
            <a:chExt cx="1676" cy="1335"/>
          </a:xfrm>
        </p:grpSpPr>
        <p:sp>
          <p:nvSpPr>
            <p:cNvPr id="23562" name="Text Box 15"/>
            <p:cNvSpPr txBox="1">
              <a:spLocks noChangeArrowheads="1"/>
            </p:cNvSpPr>
            <p:nvPr/>
          </p:nvSpPr>
          <p:spPr bwMode="auto">
            <a:xfrm>
              <a:off x="384" y="3064"/>
              <a:ext cx="10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700" dirty="0">
                  <a:latin typeface="Arial" pitchFamily="34" charset="0"/>
                </a:rPr>
                <a:t> </a:t>
              </a:r>
              <a:r>
                <a:rPr lang="es-ES" sz="2700" dirty="0">
                  <a:solidFill>
                    <a:srgbClr val="FFFF00"/>
                  </a:solidFill>
                  <a:latin typeface="Arial" pitchFamily="34" charset="0"/>
                </a:rPr>
                <a:t>O = </a:t>
              </a:r>
              <a:r>
                <a:rPr lang="es-ES" sz="2700" dirty="0">
                  <a:latin typeface="Arial" pitchFamily="34" charset="0"/>
                </a:rPr>
                <a:t>C</a:t>
              </a:r>
            </a:p>
          </p:txBody>
        </p:sp>
        <p:sp>
          <p:nvSpPr>
            <p:cNvPr id="23563" name="Text Box 16"/>
            <p:cNvSpPr txBox="1">
              <a:spLocks noChangeArrowheads="1"/>
            </p:cNvSpPr>
            <p:nvPr/>
          </p:nvSpPr>
          <p:spPr bwMode="auto">
            <a:xfrm>
              <a:off x="1032" y="2617"/>
              <a:ext cx="1028"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COOH</a:t>
              </a:r>
            </a:p>
          </p:txBody>
        </p:sp>
        <p:sp>
          <p:nvSpPr>
            <p:cNvPr id="23564" name="Line 17"/>
            <p:cNvSpPr>
              <a:spLocks noChangeShapeType="1"/>
            </p:cNvSpPr>
            <p:nvPr/>
          </p:nvSpPr>
          <p:spPr bwMode="auto">
            <a:xfrm>
              <a:off x="1219" y="2976"/>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65" name="Text Box 18"/>
            <p:cNvSpPr txBox="1">
              <a:spLocks noChangeArrowheads="1"/>
            </p:cNvSpPr>
            <p:nvPr/>
          </p:nvSpPr>
          <p:spPr bwMode="auto">
            <a:xfrm>
              <a:off x="1008" y="3525"/>
              <a:ext cx="47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700" dirty="0">
                  <a:latin typeface="Arial" pitchFamily="34" charset="0"/>
                </a:rPr>
                <a:t>R</a:t>
              </a:r>
              <a:r>
                <a:rPr lang="es-ES" sz="2700" baseline="-25000" dirty="0">
                  <a:latin typeface="Arial" pitchFamily="34" charset="0"/>
                </a:rPr>
                <a:t>1</a:t>
              </a:r>
            </a:p>
          </p:txBody>
        </p:sp>
        <p:sp>
          <p:nvSpPr>
            <p:cNvPr id="23566" name="Line 19"/>
            <p:cNvSpPr>
              <a:spLocks noChangeShapeType="1"/>
            </p:cNvSpPr>
            <p:nvPr/>
          </p:nvSpPr>
          <p:spPr bwMode="auto">
            <a:xfrm>
              <a:off x="1219" y="3429"/>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0275" name="Text Box 35"/>
          <p:cNvSpPr txBox="1">
            <a:spLocks noChangeArrowheads="1"/>
          </p:cNvSpPr>
          <p:nvPr/>
        </p:nvSpPr>
        <p:spPr bwMode="auto">
          <a:xfrm>
            <a:off x="1444435" y="403179"/>
            <a:ext cx="4878260" cy="5078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2700" dirty="0">
                <a:latin typeface="Arial" pitchFamily="34" charset="0"/>
              </a:rPr>
              <a:t>Reacción de </a:t>
            </a:r>
            <a:r>
              <a:rPr lang="es-ES_tradnl" sz="2700" dirty="0" err="1">
                <a:latin typeface="Arial" pitchFamily="34" charset="0"/>
              </a:rPr>
              <a:t>transaminación</a:t>
            </a:r>
            <a:endParaRPr lang="es-ES" sz="2700" dirty="0">
              <a:latin typeface="Arial" pitchFamily="34" charset="0"/>
            </a:endParaRPr>
          </a:p>
        </p:txBody>
      </p:sp>
      <p:grpSp>
        <p:nvGrpSpPr>
          <p:cNvPr id="37" name="Group 39"/>
          <p:cNvGrpSpPr>
            <a:grpSpLocks/>
          </p:cNvGrpSpPr>
          <p:nvPr/>
        </p:nvGrpSpPr>
        <p:grpSpPr bwMode="auto">
          <a:xfrm>
            <a:off x="3600450" y="2971801"/>
            <a:ext cx="1458516" cy="1674019"/>
            <a:chOff x="2245" y="1480"/>
            <a:chExt cx="1225" cy="1406"/>
          </a:xfrm>
        </p:grpSpPr>
        <p:sp>
          <p:nvSpPr>
            <p:cNvPr id="38" name="Arc 33"/>
            <p:cNvSpPr>
              <a:spLocks/>
            </p:cNvSpPr>
            <p:nvPr/>
          </p:nvSpPr>
          <p:spPr bwMode="auto">
            <a:xfrm>
              <a:off x="2245" y="1481"/>
              <a:ext cx="576" cy="1405"/>
            </a:xfrm>
            <a:custGeom>
              <a:avLst/>
              <a:gdLst>
                <a:gd name="T0" fmla="*/ 0 w 21600"/>
                <a:gd name="T1" fmla="*/ 0 h 43175"/>
                <a:gd name="T2" fmla="*/ 0 w 21600"/>
                <a:gd name="T3" fmla="*/ 0 h 43175"/>
                <a:gd name="T4" fmla="*/ 0 w 21600"/>
                <a:gd name="T5" fmla="*/ 0 h 43175"/>
                <a:gd name="T6" fmla="*/ 0 60000 65536"/>
                <a:gd name="T7" fmla="*/ 0 60000 65536"/>
                <a:gd name="T8" fmla="*/ 0 60000 65536"/>
                <a:gd name="T9" fmla="*/ 0 w 21600"/>
                <a:gd name="T10" fmla="*/ 0 h 43175"/>
                <a:gd name="T11" fmla="*/ 21600 w 21600"/>
                <a:gd name="T12" fmla="*/ 43175 h 43175"/>
              </a:gdLst>
              <a:ahLst/>
              <a:cxnLst>
                <a:cxn ang="T6">
                  <a:pos x="T0" y="T1"/>
                </a:cxn>
                <a:cxn ang="T7">
                  <a:pos x="T2" y="T3"/>
                </a:cxn>
                <a:cxn ang="T8">
                  <a:pos x="T4" y="T5"/>
                </a:cxn>
              </a:cxnLst>
              <a:rect l="T9" t="T10" r="T11" b="T12"/>
              <a:pathLst>
                <a:path w="21600" h="43175" fill="none" extrusionOk="0">
                  <a:moveTo>
                    <a:pt x="-1" y="0"/>
                  </a:moveTo>
                  <a:cubicBezTo>
                    <a:pt x="11929" y="0"/>
                    <a:pt x="21600" y="9670"/>
                    <a:pt x="21600" y="21600"/>
                  </a:cubicBezTo>
                  <a:cubicBezTo>
                    <a:pt x="21600" y="33123"/>
                    <a:pt x="12554" y="42617"/>
                    <a:pt x="1043" y="43174"/>
                  </a:cubicBezTo>
                </a:path>
                <a:path w="21600" h="43175" stroke="0" extrusionOk="0">
                  <a:moveTo>
                    <a:pt x="-1" y="0"/>
                  </a:moveTo>
                  <a:cubicBezTo>
                    <a:pt x="11929" y="0"/>
                    <a:pt x="21600" y="9670"/>
                    <a:pt x="21600" y="21600"/>
                  </a:cubicBezTo>
                  <a:cubicBezTo>
                    <a:pt x="21600" y="33123"/>
                    <a:pt x="12554" y="42617"/>
                    <a:pt x="1043" y="43174"/>
                  </a:cubicBezTo>
                  <a:lnTo>
                    <a:pt x="0" y="21600"/>
                  </a:lnTo>
                  <a:close/>
                </a:path>
              </a:pathLst>
            </a:custGeom>
            <a:noFill/>
            <a:ln w="571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t-BR" sz="2100">
                <a:solidFill>
                  <a:prstClr val="black"/>
                </a:solidFill>
                <a:latin typeface="Calibri" pitchFamily="34" charset="0"/>
              </a:endParaRPr>
            </a:p>
          </p:txBody>
        </p:sp>
        <p:sp>
          <p:nvSpPr>
            <p:cNvPr id="39" name="Arc 34"/>
            <p:cNvSpPr>
              <a:spLocks/>
            </p:cNvSpPr>
            <p:nvPr/>
          </p:nvSpPr>
          <p:spPr bwMode="auto">
            <a:xfrm flipH="1">
              <a:off x="2835" y="1480"/>
              <a:ext cx="635" cy="1405"/>
            </a:xfrm>
            <a:custGeom>
              <a:avLst/>
              <a:gdLst>
                <a:gd name="T0" fmla="*/ 0 w 21600"/>
                <a:gd name="T1" fmla="*/ 0 h 43175"/>
                <a:gd name="T2" fmla="*/ 0 w 21600"/>
                <a:gd name="T3" fmla="*/ 0 h 43175"/>
                <a:gd name="T4" fmla="*/ 0 w 21600"/>
                <a:gd name="T5" fmla="*/ 0 h 43175"/>
                <a:gd name="T6" fmla="*/ 0 60000 65536"/>
                <a:gd name="T7" fmla="*/ 0 60000 65536"/>
                <a:gd name="T8" fmla="*/ 0 60000 65536"/>
                <a:gd name="T9" fmla="*/ 0 w 21600"/>
                <a:gd name="T10" fmla="*/ 0 h 43175"/>
                <a:gd name="T11" fmla="*/ 21600 w 21600"/>
                <a:gd name="T12" fmla="*/ 43175 h 43175"/>
              </a:gdLst>
              <a:ahLst/>
              <a:cxnLst>
                <a:cxn ang="T6">
                  <a:pos x="T0" y="T1"/>
                </a:cxn>
                <a:cxn ang="T7">
                  <a:pos x="T2" y="T3"/>
                </a:cxn>
                <a:cxn ang="T8">
                  <a:pos x="T4" y="T5"/>
                </a:cxn>
              </a:cxnLst>
              <a:rect l="T9" t="T10" r="T11" b="T12"/>
              <a:pathLst>
                <a:path w="21600" h="43175" fill="none" extrusionOk="0">
                  <a:moveTo>
                    <a:pt x="-1" y="0"/>
                  </a:moveTo>
                  <a:cubicBezTo>
                    <a:pt x="11929" y="0"/>
                    <a:pt x="21600" y="9670"/>
                    <a:pt x="21600" y="21600"/>
                  </a:cubicBezTo>
                  <a:cubicBezTo>
                    <a:pt x="21600" y="33123"/>
                    <a:pt x="12554" y="42617"/>
                    <a:pt x="1043" y="43174"/>
                  </a:cubicBezTo>
                </a:path>
                <a:path w="21600" h="43175" stroke="0" extrusionOk="0">
                  <a:moveTo>
                    <a:pt x="-1" y="0"/>
                  </a:moveTo>
                  <a:cubicBezTo>
                    <a:pt x="11929" y="0"/>
                    <a:pt x="21600" y="9670"/>
                    <a:pt x="21600" y="21600"/>
                  </a:cubicBezTo>
                  <a:cubicBezTo>
                    <a:pt x="21600" y="33123"/>
                    <a:pt x="12554" y="42617"/>
                    <a:pt x="1043" y="43174"/>
                  </a:cubicBezTo>
                  <a:lnTo>
                    <a:pt x="0" y="21600"/>
                  </a:lnTo>
                  <a:close/>
                </a:path>
              </a:pathLst>
            </a:custGeom>
            <a:noFill/>
            <a:ln w="571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t-BR" sz="2100">
                <a:solidFill>
                  <a:prstClr val="black"/>
                </a:solidFill>
                <a:latin typeface="Calibri" pitchFamily="34" charset="0"/>
              </a:endParaRPr>
            </a:p>
          </p:txBody>
        </p:sp>
      </p:grpSp>
    </p:spTree>
    <p:extLst>
      <p:ext uri="{BB962C8B-B14F-4D97-AF65-F5344CB8AC3E}">
        <p14:creationId xmlns:p14="http://schemas.microsoft.com/office/powerpoint/2010/main" val="2205722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75"/>
                                        </p:tgtEl>
                                        <p:attrNameLst>
                                          <p:attrName>style.visibility</p:attrName>
                                        </p:attrNameLst>
                                      </p:cBhvr>
                                      <p:to>
                                        <p:strVal val="visible"/>
                                      </p:to>
                                    </p:set>
                                    <p:animEffect transition="in" filter="slide(fromTop)">
                                      <p:cBhvr>
                                        <p:cTn id="7" dur="500"/>
                                        <p:tgtEl>
                                          <p:spTgt spid="10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dissolv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3600451" y="2971800"/>
            <a:ext cx="1454944" cy="1681163"/>
            <a:chOff x="2245" y="1481"/>
            <a:chExt cx="1222" cy="1412"/>
          </a:xfrm>
        </p:grpSpPr>
        <p:sp>
          <p:nvSpPr>
            <p:cNvPr id="25641" name="Arc 14"/>
            <p:cNvSpPr>
              <a:spLocks/>
            </p:cNvSpPr>
            <p:nvPr/>
          </p:nvSpPr>
          <p:spPr bwMode="auto">
            <a:xfrm>
              <a:off x="2245" y="1481"/>
              <a:ext cx="576" cy="1405"/>
            </a:xfrm>
            <a:custGeom>
              <a:avLst/>
              <a:gdLst>
                <a:gd name="T0" fmla="*/ 0 w 21600"/>
                <a:gd name="T1" fmla="*/ 0 h 43175"/>
                <a:gd name="T2" fmla="*/ 0 w 21600"/>
                <a:gd name="T3" fmla="*/ 0 h 43175"/>
                <a:gd name="T4" fmla="*/ 0 w 21600"/>
                <a:gd name="T5" fmla="*/ 0 h 43175"/>
                <a:gd name="T6" fmla="*/ 0 60000 65536"/>
                <a:gd name="T7" fmla="*/ 0 60000 65536"/>
                <a:gd name="T8" fmla="*/ 0 60000 65536"/>
                <a:gd name="T9" fmla="*/ 0 w 21600"/>
                <a:gd name="T10" fmla="*/ 0 h 43175"/>
                <a:gd name="T11" fmla="*/ 21600 w 21600"/>
                <a:gd name="T12" fmla="*/ 43175 h 43175"/>
              </a:gdLst>
              <a:ahLst/>
              <a:cxnLst>
                <a:cxn ang="T6">
                  <a:pos x="T0" y="T1"/>
                </a:cxn>
                <a:cxn ang="T7">
                  <a:pos x="T2" y="T3"/>
                </a:cxn>
                <a:cxn ang="T8">
                  <a:pos x="T4" y="T5"/>
                </a:cxn>
              </a:cxnLst>
              <a:rect l="T9" t="T10" r="T11" b="T12"/>
              <a:pathLst>
                <a:path w="21600" h="43175" fill="none" extrusionOk="0">
                  <a:moveTo>
                    <a:pt x="-1" y="0"/>
                  </a:moveTo>
                  <a:cubicBezTo>
                    <a:pt x="11929" y="0"/>
                    <a:pt x="21600" y="9670"/>
                    <a:pt x="21600" y="21600"/>
                  </a:cubicBezTo>
                  <a:cubicBezTo>
                    <a:pt x="21600" y="33123"/>
                    <a:pt x="12554" y="42617"/>
                    <a:pt x="1043" y="43174"/>
                  </a:cubicBezTo>
                </a:path>
                <a:path w="21600" h="43175" stroke="0" extrusionOk="0">
                  <a:moveTo>
                    <a:pt x="-1" y="0"/>
                  </a:moveTo>
                  <a:cubicBezTo>
                    <a:pt x="11929" y="0"/>
                    <a:pt x="21600" y="9670"/>
                    <a:pt x="21600" y="21600"/>
                  </a:cubicBezTo>
                  <a:cubicBezTo>
                    <a:pt x="21600" y="33123"/>
                    <a:pt x="12554" y="42617"/>
                    <a:pt x="1043" y="43174"/>
                  </a:cubicBezTo>
                  <a:lnTo>
                    <a:pt x="0" y="21600"/>
                  </a:lnTo>
                  <a:close/>
                </a:path>
              </a:pathLst>
            </a:custGeom>
            <a:noFill/>
            <a:ln w="5715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t-BR" sz="2100">
                <a:solidFill>
                  <a:prstClr val="black"/>
                </a:solidFill>
                <a:latin typeface="Calibri" pitchFamily="34" charset="0"/>
              </a:endParaRPr>
            </a:p>
          </p:txBody>
        </p:sp>
        <p:sp>
          <p:nvSpPr>
            <p:cNvPr id="25642" name="Arc 15"/>
            <p:cNvSpPr>
              <a:spLocks/>
            </p:cNvSpPr>
            <p:nvPr/>
          </p:nvSpPr>
          <p:spPr bwMode="auto">
            <a:xfrm flipH="1">
              <a:off x="2832" y="1488"/>
              <a:ext cx="635" cy="1405"/>
            </a:xfrm>
            <a:custGeom>
              <a:avLst/>
              <a:gdLst>
                <a:gd name="T0" fmla="*/ 0 w 21600"/>
                <a:gd name="T1" fmla="*/ 0 h 43175"/>
                <a:gd name="T2" fmla="*/ 0 w 21600"/>
                <a:gd name="T3" fmla="*/ 0 h 43175"/>
                <a:gd name="T4" fmla="*/ 0 w 21600"/>
                <a:gd name="T5" fmla="*/ 0 h 43175"/>
                <a:gd name="T6" fmla="*/ 0 60000 65536"/>
                <a:gd name="T7" fmla="*/ 0 60000 65536"/>
                <a:gd name="T8" fmla="*/ 0 60000 65536"/>
                <a:gd name="T9" fmla="*/ 0 w 21600"/>
                <a:gd name="T10" fmla="*/ 0 h 43175"/>
                <a:gd name="T11" fmla="*/ 21600 w 21600"/>
                <a:gd name="T12" fmla="*/ 43175 h 43175"/>
              </a:gdLst>
              <a:ahLst/>
              <a:cxnLst>
                <a:cxn ang="T6">
                  <a:pos x="T0" y="T1"/>
                </a:cxn>
                <a:cxn ang="T7">
                  <a:pos x="T2" y="T3"/>
                </a:cxn>
                <a:cxn ang="T8">
                  <a:pos x="T4" y="T5"/>
                </a:cxn>
              </a:cxnLst>
              <a:rect l="T9" t="T10" r="T11" b="T12"/>
              <a:pathLst>
                <a:path w="21600" h="43175" fill="none" extrusionOk="0">
                  <a:moveTo>
                    <a:pt x="-1" y="0"/>
                  </a:moveTo>
                  <a:cubicBezTo>
                    <a:pt x="11929" y="0"/>
                    <a:pt x="21600" y="9670"/>
                    <a:pt x="21600" y="21600"/>
                  </a:cubicBezTo>
                  <a:cubicBezTo>
                    <a:pt x="21600" y="33123"/>
                    <a:pt x="12554" y="42617"/>
                    <a:pt x="1043" y="43174"/>
                  </a:cubicBezTo>
                </a:path>
                <a:path w="21600" h="43175" stroke="0" extrusionOk="0">
                  <a:moveTo>
                    <a:pt x="-1" y="0"/>
                  </a:moveTo>
                  <a:cubicBezTo>
                    <a:pt x="11929" y="0"/>
                    <a:pt x="21600" y="9670"/>
                    <a:pt x="21600" y="21600"/>
                  </a:cubicBezTo>
                  <a:cubicBezTo>
                    <a:pt x="21600" y="33123"/>
                    <a:pt x="12554" y="42617"/>
                    <a:pt x="1043" y="43174"/>
                  </a:cubicBezTo>
                  <a:lnTo>
                    <a:pt x="0" y="21600"/>
                  </a:lnTo>
                  <a:close/>
                </a:path>
              </a:pathLst>
            </a:custGeom>
            <a:noFill/>
            <a:ln w="57150">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t-BR" sz="2100">
                <a:solidFill>
                  <a:prstClr val="black"/>
                </a:solidFill>
                <a:latin typeface="Calibri" pitchFamily="34" charset="0"/>
              </a:endParaRPr>
            </a:p>
          </p:txBody>
        </p:sp>
      </p:grpSp>
      <p:grpSp>
        <p:nvGrpSpPr>
          <p:cNvPr id="3" name="Group 38"/>
          <p:cNvGrpSpPr>
            <a:grpSpLocks/>
          </p:cNvGrpSpPr>
          <p:nvPr/>
        </p:nvGrpSpPr>
        <p:grpSpPr bwMode="auto">
          <a:xfrm>
            <a:off x="5269709" y="3886202"/>
            <a:ext cx="1760936" cy="1881188"/>
            <a:chOff x="3482" y="2478"/>
            <a:chExt cx="1479" cy="1580"/>
          </a:xfrm>
        </p:grpSpPr>
        <p:sp>
          <p:nvSpPr>
            <p:cNvPr id="25635" name="Text Box 16"/>
            <p:cNvSpPr txBox="1">
              <a:spLocks noChangeArrowheads="1"/>
            </p:cNvSpPr>
            <p:nvPr/>
          </p:nvSpPr>
          <p:spPr bwMode="auto">
            <a:xfrm>
              <a:off x="3482" y="2938"/>
              <a:ext cx="109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100" dirty="0">
                  <a:latin typeface="Arial" pitchFamily="34" charset="0"/>
                </a:rPr>
                <a:t> </a:t>
              </a:r>
              <a:r>
                <a:rPr lang="es-ES" sz="2100" dirty="0">
                  <a:solidFill>
                    <a:srgbClr val="FFFF00"/>
                  </a:solidFill>
                  <a:latin typeface="Arial" pitchFamily="34" charset="0"/>
                </a:rPr>
                <a:t>H</a:t>
              </a:r>
              <a:r>
                <a:rPr lang="es-ES" sz="2100" baseline="-25000" dirty="0">
                  <a:solidFill>
                    <a:srgbClr val="FFFF00"/>
                  </a:solidFill>
                  <a:latin typeface="Arial" pitchFamily="34" charset="0"/>
                </a:rPr>
                <a:t>2</a:t>
              </a:r>
              <a:r>
                <a:rPr lang="es-ES" sz="2100" dirty="0">
                  <a:solidFill>
                    <a:srgbClr val="FFFF00"/>
                  </a:solidFill>
                  <a:latin typeface="Arial" pitchFamily="34" charset="0"/>
                </a:rPr>
                <a:t>N</a:t>
              </a:r>
              <a:r>
                <a:rPr lang="es-ES" sz="2100" dirty="0">
                  <a:latin typeface="Arial" pitchFamily="34" charset="0"/>
                </a:rPr>
                <a:t>- CH</a:t>
              </a:r>
            </a:p>
          </p:txBody>
        </p:sp>
        <p:sp>
          <p:nvSpPr>
            <p:cNvPr id="25636" name="Text Box 17"/>
            <p:cNvSpPr txBox="1">
              <a:spLocks noChangeArrowheads="1"/>
            </p:cNvSpPr>
            <p:nvPr/>
          </p:nvSpPr>
          <p:spPr bwMode="auto">
            <a:xfrm>
              <a:off x="4127" y="2478"/>
              <a:ext cx="83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COOH</a:t>
              </a:r>
            </a:p>
          </p:txBody>
        </p:sp>
        <p:sp>
          <p:nvSpPr>
            <p:cNvPr id="25637" name="Text Box 18"/>
            <p:cNvSpPr txBox="1">
              <a:spLocks noChangeArrowheads="1"/>
            </p:cNvSpPr>
            <p:nvPr/>
          </p:nvSpPr>
          <p:spPr bwMode="auto">
            <a:xfrm>
              <a:off x="4136" y="3399"/>
              <a:ext cx="56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a:latin typeface="Arial" pitchFamily="34" charset="0"/>
                </a:rPr>
                <a:t>CH</a:t>
              </a:r>
              <a:r>
                <a:rPr lang="es-ES" sz="2100" baseline="-25000">
                  <a:latin typeface="Arial" pitchFamily="34" charset="0"/>
                </a:rPr>
                <a:t>3</a:t>
              </a:r>
            </a:p>
          </p:txBody>
        </p:sp>
        <p:sp>
          <p:nvSpPr>
            <p:cNvPr id="25638" name="Line 19"/>
            <p:cNvSpPr>
              <a:spLocks noChangeShapeType="1"/>
            </p:cNvSpPr>
            <p:nvPr/>
          </p:nvSpPr>
          <p:spPr bwMode="auto">
            <a:xfrm>
              <a:off x="4267" y="2818"/>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39" name="Line 20"/>
            <p:cNvSpPr>
              <a:spLocks noChangeShapeType="1"/>
            </p:cNvSpPr>
            <p:nvPr/>
          </p:nvSpPr>
          <p:spPr bwMode="auto">
            <a:xfrm>
              <a:off x="4267" y="3273"/>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40" name="Text Box 21"/>
            <p:cNvSpPr txBox="1">
              <a:spLocks noChangeArrowheads="1"/>
            </p:cNvSpPr>
            <p:nvPr/>
          </p:nvSpPr>
          <p:spPr bwMode="auto">
            <a:xfrm>
              <a:off x="4036" y="3748"/>
              <a:ext cx="85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i="1" dirty="0" err="1">
                  <a:latin typeface="Arial" pitchFamily="34" charset="0"/>
                </a:rPr>
                <a:t>Alanina</a:t>
              </a:r>
              <a:endParaRPr lang="es-ES" i="1" dirty="0">
                <a:latin typeface="Arial" pitchFamily="34" charset="0"/>
              </a:endParaRPr>
            </a:p>
          </p:txBody>
        </p:sp>
      </p:grpSp>
      <p:grpSp>
        <p:nvGrpSpPr>
          <p:cNvPr id="4" name="Group 36"/>
          <p:cNvGrpSpPr>
            <a:grpSpLocks/>
          </p:cNvGrpSpPr>
          <p:nvPr/>
        </p:nvGrpSpPr>
        <p:grpSpPr bwMode="auto">
          <a:xfrm>
            <a:off x="5316141" y="1578770"/>
            <a:ext cx="1664494" cy="1895475"/>
            <a:chOff x="3505" y="606"/>
            <a:chExt cx="1398" cy="1592"/>
          </a:xfrm>
        </p:grpSpPr>
        <p:sp>
          <p:nvSpPr>
            <p:cNvPr id="25629" name="Text Box 6"/>
            <p:cNvSpPr txBox="1">
              <a:spLocks noChangeArrowheads="1"/>
            </p:cNvSpPr>
            <p:nvPr/>
          </p:nvSpPr>
          <p:spPr bwMode="auto">
            <a:xfrm>
              <a:off x="3505" y="1053"/>
              <a:ext cx="69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100" dirty="0">
                  <a:latin typeface="Arial" pitchFamily="34" charset="0"/>
                </a:rPr>
                <a:t> </a:t>
              </a:r>
              <a:r>
                <a:rPr lang="es-ES" sz="2100" dirty="0">
                  <a:solidFill>
                    <a:srgbClr val="FFFF00"/>
                  </a:solidFill>
                  <a:latin typeface="Arial" pitchFamily="34" charset="0"/>
                </a:rPr>
                <a:t>O=</a:t>
              </a:r>
              <a:r>
                <a:rPr lang="es-ES" sz="2100" dirty="0">
                  <a:latin typeface="Arial" pitchFamily="34" charset="0"/>
                </a:rPr>
                <a:t>C</a:t>
              </a:r>
            </a:p>
          </p:txBody>
        </p:sp>
        <p:sp>
          <p:nvSpPr>
            <p:cNvPr id="25630" name="Text Box 7"/>
            <p:cNvSpPr txBox="1">
              <a:spLocks noChangeArrowheads="1"/>
            </p:cNvSpPr>
            <p:nvPr/>
          </p:nvSpPr>
          <p:spPr bwMode="auto">
            <a:xfrm>
              <a:off x="3855" y="606"/>
              <a:ext cx="83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COOH</a:t>
              </a:r>
            </a:p>
          </p:txBody>
        </p:sp>
        <p:sp>
          <p:nvSpPr>
            <p:cNvPr id="25631" name="Line 8"/>
            <p:cNvSpPr>
              <a:spLocks noChangeShapeType="1"/>
            </p:cNvSpPr>
            <p:nvPr/>
          </p:nvSpPr>
          <p:spPr bwMode="auto">
            <a:xfrm>
              <a:off x="4031" y="934"/>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32" name="Text Box 9"/>
            <p:cNvSpPr txBox="1">
              <a:spLocks noChangeArrowheads="1"/>
            </p:cNvSpPr>
            <p:nvPr/>
          </p:nvSpPr>
          <p:spPr bwMode="auto">
            <a:xfrm>
              <a:off x="3858" y="1514"/>
              <a:ext cx="56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CH</a:t>
              </a:r>
              <a:r>
                <a:rPr lang="es-ES" sz="2100" baseline="-25000" dirty="0">
                  <a:latin typeface="Arial" pitchFamily="34" charset="0"/>
                </a:rPr>
                <a:t>3</a:t>
              </a:r>
            </a:p>
          </p:txBody>
        </p:sp>
        <p:sp>
          <p:nvSpPr>
            <p:cNvPr id="25633" name="Line 10"/>
            <p:cNvSpPr>
              <a:spLocks noChangeShapeType="1"/>
            </p:cNvSpPr>
            <p:nvPr/>
          </p:nvSpPr>
          <p:spPr bwMode="auto">
            <a:xfrm>
              <a:off x="4031" y="1387"/>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34" name="Text Box 22"/>
            <p:cNvSpPr txBox="1">
              <a:spLocks noChangeArrowheads="1"/>
            </p:cNvSpPr>
            <p:nvPr/>
          </p:nvSpPr>
          <p:spPr bwMode="auto">
            <a:xfrm>
              <a:off x="3671" y="1888"/>
              <a:ext cx="123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i="1" dirty="0" err="1">
                  <a:latin typeface="Arial" pitchFamily="34" charset="0"/>
                </a:rPr>
                <a:t>ác</a:t>
              </a:r>
              <a:r>
                <a:rPr lang="es-ES" i="1" dirty="0">
                  <a:latin typeface="Arial" pitchFamily="34" charset="0"/>
                </a:rPr>
                <a:t>. pirúvico</a:t>
              </a:r>
            </a:p>
          </p:txBody>
        </p:sp>
      </p:grpSp>
      <p:grpSp>
        <p:nvGrpSpPr>
          <p:cNvPr id="5" name="Group 40"/>
          <p:cNvGrpSpPr>
            <a:grpSpLocks/>
          </p:cNvGrpSpPr>
          <p:nvPr/>
        </p:nvGrpSpPr>
        <p:grpSpPr bwMode="auto">
          <a:xfrm>
            <a:off x="1441847" y="1431132"/>
            <a:ext cx="1843088" cy="2205038"/>
            <a:chOff x="251" y="482"/>
            <a:chExt cx="1548" cy="1852"/>
          </a:xfrm>
        </p:grpSpPr>
        <p:sp>
          <p:nvSpPr>
            <p:cNvPr id="25620" name="Text Box 3"/>
            <p:cNvSpPr txBox="1">
              <a:spLocks noChangeArrowheads="1"/>
            </p:cNvSpPr>
            <p:nvPr/>
          </p:nvSpPr>
          <p:spPr bwMode="auto">
            <a:xfrm>
              <a:off x="251" y="875"/>
              <a:ext cx="109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100" dirty="0">
                  <a:latin typeface="Arial" pitchFamily="34" charset="0"/>
                </a:rPr>
                <a:t> </a:t>
              </a:r>
              <a:r>
                <a:rPr lang="es-ES" sz="2100" dirty="0">
                  <a:solidFill>
                    <a:srgbClr val="FFFF00"/>
                  </a:solidFill>
                  <a:latin typeface="Arial" pitchFamily="34" charset="0"/>
                </a:rPr>
                <a:t>H</a:t>
              </a:r>
              <a:r>
                <a:rPr lang="es-ES" sz="2100" baseline="-25000" dirty="0">
                  <a:solidFill>
                    <a:srgbClr val="FFFF00"/>
                  </a:solidFill>
                  <a:latin typeface="Arial" pitchFamily="34" charset="0"/>
                </a:rPr>
                <a:t>2</a:t>
              </a:r>
              <a:r>
                <a:rPr lang="es-ES" sz="2100" dirty="0">
                  <a:solidFill>
                    <a:srgbClr val="FFFF00"/>
                  </a:solidFill>
                  <a:latin typeface="Arial" pitchFamily="34" charset="0"/>
                </a:rPr>
                <a:t>N</a:t>
              </a:r>
              <a:r>
                <a:rPr lang="es-ES" sz="2100" dirty="0">
                  <a:latin typeface="Arial" pitchFamily="34" charset="0"/>
                </a:rPr>
                <a:t>- CH</a:t>
              </a:r>
            </a:p>
          </p:txBody>
        </p:sp>
        <p:grpSp>
          <p:nvGrpSpPr>
            <p:cNvPr id="25621" name="Group 35"/>
            <p:cNvGrpSpPr>
              <a:grpSpLocks/>
            </p:cNvGrpSpPr>
            <p:nvPr/>
          </p:nvGrpSpPr>
          <p:grpSpPr bwMode="auto">
            <a:xfrm>
              <a:off x="405" y="482"/>
              <a:ext cx="1394" cy="1852"/>
              <a:chOff x="405" y="482"/>
              <a:chExt cx="1394" cy="1852"/>
            </a:xfrm>
          </p:grpSpPr>
          <p:sp>
            <p:nvSpPr>
              <p:cNvPr id="25622" name="Text Box 4"/>
              <p:cNvSpPr txBox="1">
                <a:spLocks noChangeArrowheads="1"/>
              </p:cNvSpPr>
              <p:nvPr/>
            </p:nvSpPr>
            <p:spPr bwMode="auto">
              <a:xfrm>
                <a:off x="861" y="482"/>
                <a:ext cx="83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COOH</a:t>
                </a:r>
              </a:p>
            </p:txBody>
          </p:sp>
          <p:sp>
            <p:nvSpPr>
              <p:cNvPr id="25623" name="Text Box 5"/>
              <p:cNvSpPr txBox="1">
                <a:spLocks noChangeArrowheads="1"/>
              </p:cNvSpPr>
              <p:nvPr/>
            </p:nvSpPr>
            <p:spPr bwMode="auto">
              <a:xfrm>
                <a:off x="835" y="1336"/>
                <a:ext cx="7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(CH</a:t>
                </a:r>
                <a:r>
                  <a:rPr lang="es-ES" sz="2100" baseline="-25000" dirty="0">
                    <a:latin typeface="Arial" pitchFamily="34" charset="0"/>
                  </a:rPr>
                  <a:t>2</a:t>
                </a:r>
                <a:r>
                  <a:rPr lang="es-ES" sz="2100" dirty="0">
                    <a:latin typeface="Arial" pitchFamily="34" charset="0"/>
                  </a:rPr>
                  <a:t>)</a:t>
                </a:r>
                <a:r>
                  <a:rPr lang="es-ES" sz="2100" baseline="-25000" dirty="0">
                    <a:latin typeface="Arial" pitchFamily="34" charset="0"/>
                  </a:rPr>
                  <a:t>2</a:t>
                </a:r>
              </a:p>
            </p:txBody>
          </p:sp>
          <p:sp>
            <p:nvSpPr>
              <p:cNvPr id="25624" name="Line 11"/>
              <p:cNvSpPr>
                <a:spLocks noChangeShapeType="1"/>
              </p:cNvSpPr>
              <p:nvPr/>
            </p:nvSpPr>
            <p:spPr bwMode="auto">
              <a:xfrm>
                <a:off x="1048" y="799"/>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25" name="Line 12"/>
              <p:cNvSpPr>
                <a:spLocks noChangeShapeType="1"/>
              </p:cNvSpPr>
              <p:nvPr/>
            </p:nvSpPr>
            <p:spPr bwMode="auto">
              <a:xfrm>
                <a:off x="1048" y="1210"/>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26" name="Text Box 13"/>
              <p:cNvSpPr txBox="1">
                <a:spLocks noChangeArrowheads="1"/>
              </p:cNvSpPr>
              <p:nvPr/>
            </p:nvSpPr>
            <p:spPr bwMode="auto">
              <a:xfrm>
                <a:off x="405" y="2024"/>
                <a:ext cx="139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i="1" dirty="0" err="1">
                    <a:latin typeface="Arial" pitchFamily="34" charset="0"/>
                  </a:rPr>
                  <a:t>ác</a:t>
                </a:r>
                <a:r>
                  <a:rPr lang="es-ES" i="1" dirty="0">
                    <a:latin typeface="Arial" pitchFamily="34" charset="0"/>
                  </a:rPr>
                  <a:t>. glutámico</a:t>
                </a:r>
              </a:p>
            </p:txBody>
          </p:sp>
          <p:sp>
            <p:nvSpPr>
              <p:cNvPr id="25627" name="Line 23"/>
              <p:cNvSpPr>
                <a:spLocks noChangeShapeType="1"/>
              </p:cNvSpPr>
              <p:nvPr/>
            </p:nvSpPr>
            <p:spPr bwMode="auto">
              <a:xfrm>
                <a:off x="1065" y="1662"/>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28" name="Text Box 24"/>
              <p:cNvSpPr txBox="1">
                <a:spLocks noChangeArrowheads="1"/>
              </p:cNvSpPr>
              <p:nvPr/>
            </p:nvSpPr>
            <p:spPr bwMode="auto">
              <a:xfrm>
                <a:off x="907" y="1752"/>
                <a:ext cx="83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COOH</a:t>
                </a:r>
              </a:p>
            </p:txBody>
          </p:sp>
        </p:grpSp>
      </p:grpSp>
      <p:grpSp>
        <p:nvGrpSpPr>
          <p:cNvPr id="7" name="Group 37"/>
          <p:cNvGrpSpPr>
            <a:grpSpLocks/>
          </p:cNvGrpSpPr>
          <p:nvPr/>
        </p:nvGrpSpPr>
        <p:grpSpPr bwMode="auto">
          <a:xfrm>
            <a:off x="1222773" y="3657601"/>
            <a:ext cx="2382442" cy="2221707"/>
            <a:chOff x="305" y="2387"/>
            <a:chExt cx="2001" cy="1866"/>
          </a:xfrm>
        </p:grpSpPr>
        <p:sp>
          <p:nvSpPr>
            <p:cNvPr id="25612" name="Text Box 25"/>
            <p:cNvSpPr txBox="1">
              <a:spLocks noChangeArrowheads="1"/>
            </p:cNvSpPr>
            <p:nvPr/>
          </p:nvSpPr>
          <p:spPr bwMode="auto">
            <a:xfrm>
              <a:off x="803" y="2536"/>
              <a:ext cx="681"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100" dirty="0">
                  <a:latin typeface="Arial" pitchFamily="34" charset="0"/>
                </a:rPr>
                <a:t> </a:t>
              </a:r>
              <a:r>
                <a:rPr lang="es-ES" sz="2100" dirty="0">
                  <a:solidFill>
                    <a:srgbClr val="FFFF00"/>
                  </a:solidFill>
                  <a:latin typeface="Arial" pitchFamily="34" charset="0"/>
                </a:rPr>
                <a:t>O=</a:t>
              </a:r>
              <a:r>
                <a:rPr lang="es-ES" sz="2100" dirty="0">
                  <a:latin typeface="Arial" pitchFamily="34" charset="0"/>
                </a:rPr>
                <a:t>C</a:t>
              </a:r>
            </a:p>
          </p:txBody>
        </p:sp>
        <p:sp>
          <p:nvSpPr>
            <p:cNvPr id="25613" name="Text Box 26"/>
            <p:cNvSpPr txBox="1">
              <a:spLocks noChangeArrowheads="1"/>
            </p:cNvSpPr>
            <p:nvPr/>
          </p:nvSpPr>
          <p:spPr bwMode="auto">
            <a:xfrm>
              <a:off x="1145" y="2387"/>
              <a:ext cx="83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COOH</a:t>
              </a:r>
            </a:p>
          </p:txBody>
        </p:sp>
        <p:sp>
          <p:nvSpPr>
            <p:cNvPr id="25614" name="Text Box 27"/>
            <p:cNvSpPr txBox="1">
              <a:spLocks noChangeArrowheads="1"/>
            </p:cNvSpPr>
            <p:nvPr/>
          </p:nvSpPr>
          <p:spPr bwMode="auto">
            <a:xfrm>
              <a:off x="1108" y="3241"/>
              <a:ext cx="7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(CH</a:t>
              </a:r>
              <a:r>
                <a:rPr lang="es-ES" sz="2100" baseline="-25000" dirty="0">
                  <a:latin typeface="Arial" pitchFamily="34" charset="0"/>
                </a:rPr>
                <a:t>2</a:t>
              </a:r>
              <a:r>
                <a:rPr lang="es-ES" sz="2100" dirty="0">
                  <a:latin typeface="Arial" pitchFamily="34" charset="0"/>
                </a:rPr>
                <a:t>)</a:t>
              </a:r>
              <a:r>
                <a:rPr lang="es-ES" sz="2100" baseline="-25000" dirty="0">
                  <a:latin typeface="Arial" pitchFamily="34" charset="0"/>
                </a:rPr>
                <a:t>2</a:t>
              </a:r>
            </a:p>
          </p:txBody>
        </p:sp>
        <p:sp>
          <p:nvSpPr>
            <p:cNvPr id="25615" name="Line 28"/>
            <p:cNvSpPr>
              <a:spLocks noChangeShapeType="1"/>
            </p:cNvSpPr>
            <p:nvPr/>
          </p:nvSpPr>
          <p:spPr bwMode="auto">
            <a:xfrm>
              <a:off x="1321" y="2704"/>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16" name="Line 29"/>
            <p:cNvSpPr>
              <a:spLocks noChangeShapeType="1"/>
            </p:cNvSpPr>
            <p:nvPr/>
          </p:nvSpPr>
          <p:spPr bwMode="auto">
            <a:xfrm>
              <a:off x="1321" y="3115"/>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17" name="Line 30"/>
            <p:cNvSpPr>
              <a:spLocks noChangeShapeType="1"/>
            </p:cNvSpPr>
            <p:nvPr/>
          </p:nvSpPr>
          <p:spPr bwMode="auto">
            <a:xfrm>
              <a:off x="1338" y="3567"/>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18" name="Text Box 31"/>
            <p:cNvSpPr txBox="1">
              <a:spLocks noChangeArrowheads="1"/>
            </p:cNvSpPr>
            <p:nvPr/>
          </p:nvSpPr>
          <p:spPr bwMode="auto">
            <a:xfrm>
              <a:off x="1179" y="3657"/>
              <a:ext cx="83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a:latin typeface="Arial" pitchFamily="34" charset="0"/>
                </a:rPr>
                <a:t>COOH</a:t>
              </a:r>
            </a:p>
          </p:txBody>
        </p:sp>
        <p:sp>
          <p:nvSpPr>
            <p:cNvPr id="25619" name="Text Box 32"/>
            <p:cNvSpPr txBox="1">
              <a:spLocks noChangeArrowheads="1"/>
            </p:cNvSpPr>
            <p:nvPr/>
          </p:nvSpPr>
          <p:spPr bwMode="auto">
            <a:xfrm>
              <a:off x="305" y="3943"/>
              <a:ext cx="200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i="1" dirty="0" err="1">
                  <a:latin typeface="Arial" pitchFamily="34" charset="0"/>
                </a:rPr>
                <a:t>ác</a:t>
              </a:r>
              <a:r>
                <a:rPr lang="es-ES" i="1" dirty="0">
                  <a:latin typeface="Arial" pitchFamily="34" charset="0"/>
                </a:rPr>
                <a:t>. </a:t>
              </a:r>
              <a:r>
                <a:rPr lang="es-ES" i="1" dirty="0">
                  <a:latin typeface="Arial" pitchFamily="34" charset="0"/>
                  <a:sym typeface="Symbol" pitchFamily="18" charset="2"/>
                </a:rPr>
                <a:t>- </a:t>
              </a:r>
              <a:r>
                <a:rPr lang="es-ES" i="1" dirty="0" err="1">
                  <a:latin typeface="Arial" pitchFamily="34" charset="0"/>
                  <a:sym typeface="Symbol" pitchFamily="18" charset="2"/>
                </a:rPr>
                <a:t>ceto-</a:t>
              </a:r>
              <a:r>
                <a:rPr lang="es-ES" i="1" dirty="0" err="1">
                  <a:latin typeface="Arial" pitchFamily="34" charset="0"/>
                </a:rPr>
                <a:t>glutárico</a:t>
              </a:r>
              <a:endParaRPr lang="es-ES" i="1" dirty="0">
                <a:latin typeface="Arial" pitchFamily="34" charset="0"/>
              </a:endParaRPr>
            </a:p>
          </p:txBody>
        </p:sp>
      </p:grpSp>
      <p:grpSp>
        <p:nvGrpSpPr>
          <p:cNvPr id="8" name="Group 39"/>
          <p:cNvGrpSpPr>
            <a:grpSpLocks/>
          </p:cNvGrpSpPr>
          <p:nvPr/>
        </p:nvGrpSpPr>
        <p:grpSpPr bwMode="auto">
          <a:xfrm>
            <a:off x="3600450" y="2971801"/>
            <a:ext cx="1458516" cy="1674019"/>
            <a:chOff x="2245" y="1480"/>
            <a:chExt cx="1225" cy="1406"/>
          </a:xfrm>
        </p:grpSpPr>
        <p:sp>
          <p:nvSpPr>
            <p:cNvPr id="25610" name="Arc 33"/>
            <p:cNvSpPr>
              <a:spLocks/>
            </p:cNvSpPr>
            <p:nvPr/>
          </p:nvSpPr>
          <p:spPr bwMode="auto">
            <a:xfrm>
              <a:off x="2245" y="1481"/>
              <a:ext cx="576" cy="1405"/>
            </a:xfrm>
            <a:custGeom>
              <a:avLst/>
              <a:gdLst>
                <a:gd name="T0" fmla="*/ 0 w 21600"/>
                <a:gd name="T1" fmla="*/ 0 h 43175"/>
                <a:gd name="T2" fmla="*/ 0 w 21600"/>
                <a:gd name="T3" fmla="*/ 0 h 43175"/>
                <a:gd name="T4" fmla="*/ 0 w 21600"/>
                <a:gd name="T5" fmla="*/ 0 h 43175"/>
                <a:gd name="T6" fmla="*/ 0 60000 65536"/>
                <a:gd name="T7" fmla="*/ 0 60000 65536"/>
                <a:gd name="T8" fmla="*/ 0 60000 65536"/>
                <a:gd name="T9" fmla="*/ 0 w 21600"/>
                <a:gd name="T10" fmla="*/ 0 h 43175"/>
                <a:gd name="T11" fmla="*/ 21600 w 21600"/>
                <a:gd name="T12" fmla="*/ 43175 h 43175"/>
              </a:gdLst>
              <a:ahLst/>
              <a:cxnLst>
                <a:cxn ang="T6">
                  <a:pos x="T0" y="T1"/>
                </a:cxn>
                <a:cxn ang="T7">
                  <a:pos x="T2" y="T3"/>
                </a:cxn>
                <a:cxn ang="T8">
                  <a:pos x="T4" y="T5"/>
                </a:cxn>
              </a:cxnLst>
              <a:rect l="T9" t="T10" r="T11" b="T12"/>
              <a:pathLst>
                <a:path w="21600" h="43175" fill="none" extrusionOk="0">
                  <a:moveTo>
                    <a:pt x="-1" y="0"/>
                  </a:moveTo>
                  <a:cubicBezTo>
                    <a:pt x="11929" y="0"/>
                    <a:pt x="21600" y="9670"/>
                    <a:pt x="21600" y="21600"/>
                  </a:cubicBezTo>
                  <a:cubicBezTo>
                    <a:pt x="21600" y="33123"/>
                    <a:pt x="12554" y="42617"/>
                    <a:pt x="1043" y="43174"/>
                  </a:cubicBezTo>
                </a:path>
                <a:path w="21600" h="43175" stroke="0" extrusionOk="0">
                  <a:moveTo>
                    <a:pt x="-1" y="0"/>
                  </a:moveTo>
                  <a:cubicBezTo>
                    <a:pt x="11929" y="0"/>
                    <a:pt x="21600" y="9670"/>
                    <a:pt x="21600" y="21600"/>
                  </a:cubicBezTo>
                  <a:cubicBezTo>
                    <a:pt x="21600" y="33123"/>
                    <a:pt x="12554" y="42617"/>
                    <a:pt x="1043" y="43174"/>
                  </a:cubicBezTo>
                  <a:lnTo>
                    <a:pt x="0" y="21600"/>
                  </a:lnTo>
                  <a:close/>
                </a:path>
              </a:pathLst>
            </a:custGeom>
            <a:noFill/>
            <a:ln w="571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t-BR" sz="2100">
                <a:solidFill>
                  <a:prstClr val="black"/>
                </a:solidFill>
                <a:latin typeface="Calibri" pitchFamily="34" charset="0"/>
              </a:endParaRPr>
            </a:p>
          </p:txBody>
        </p:sp>
        <p:sp>
          <p:nvSpPr>
            <p:cNvPr id="25611" name="Arc 34"/>
            <p:cNvSpPr>
              <a:spLocks/>
            </p:cNvSpPr>
            <p:nvPr/>
          </p:nvSpPr>
          <p:spPr bwMode="auto">
            <a:xfrm flipH="1">
              <a:off x="2835" y="1480"/>
              <a:ext cx="635" cy="1405"/>
            </a:xfrm>
            <a:custGeom>
              <a:avLst/>
              <a:gdLst>
                <a:gd name="T0" fmla="*/ 0 w 21600"/>
                <a:gd name="T1" fmla="*/ 0 h 43175"/>
                <a:gd name="T2" fmla="*/ 0 w 21600"/>
                <a:gd name="T3" fmla="*/ 0 h 43175"/>
                <a:gd name="T4" fmla="*/ 0 w 21600"/>
                <a:gd name="T5" fmla="*/ 0 h 43175"/>
                <a:gd name="T6" fmla="*/ 0 60000 65536"/>
                <a:gd name="T7" fmla="*/ 0 60000 65536"/>
                <a:gd name="T8" fmla="*/ 0 60000 65536"/>
                <a:gd name="T9" fmla="*/ 0 w 21600"/>
                <a:gd name="T10" fmla="*/ 0 h 43175"/>
                <a:gd name="T11" fmla="*/ 21600 w 21600"/>
                <a:gd name="T12" fmla="*/ 43175 h 43175"/>
              </a:gdLst>
              <a:ahLst/>
              <a:cxnLst>
                <a:cxn ang="T6">
                  <a:pos x="T0" y="T1"/>
                </a:cxn>
                <a:cxn ang="T7">
                  <a:pos x="T2" y="T3"/>
                </a:cxn>
                <a:cxn ang="T8">
                  <a:pos x="T4" y="T5"/>
                </a:cxn>
              </a:cxnLst>
              <a:rect l="T9" t="T10" r="T11" b="T12"/>
              <a:pathLst>
                <a:path w="21600" h="43175" fill="none" extrusionOk="0">
                  <a:moveTo>
                    <a:pt x="-1" y="0"/>
                  </a:moveTo>
                  <a:cubicBezTo>
                    <a:pt x="11929" y="0"/>
                    <a:pt x="21600" y="9670"/>
                    <a:pt x="21600" y="21600"/>
                  </a:cubicBezTo>
                  <a:cubicBezTo>
                    <a:pt x="21600" y="33123"/>
                    <a:pt x="12554" y="42617"/>
                    <a:pt x="1043" y="43174"/>
                  </a:cubicBezTo>
                </a:path>
                <a:path w="21600" h="43175" stroke="0" extrusionOk="0">
                  <a:moveTo>
                    <a:pt x="-1" y="0"/>
                  </a:moveTo>
                  <a:cubicBezTo>
                    <a:pt x="11929" y="0"/>
                    <a:pt x="21600" y="9670"/>
                    <a:pt x="21600" y="21600"/>
                  </a:cubicBezTo>
                  <a:cubicBezTo>
                    <a:pt x="21600" y="33123"/>
                    <a:pt x="12554" y="42617"/>
                    <a:pt x="1043" y="43174"/>
                  </a:cubicBezTo>
                  <a:lnTo>
                    <a:pt x="0" y="21600"/>
                  </a:lnTo>
                  <a:close/>
                </a:path>
              </a:pathLst>
            </a:custGeom>
            <a:noFill/>
            <a:ln w="571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t-BR" sz="2100">
                <a:solidFill>
                  <a:prstClr val="black"/>
                </a:solidFill>
                <a:latin typeface="Calibri" pitchFamily="34" charset="0"/>
              </a:endParaRPr>
            </a:p>
          </p:txBody>
        </p:sp>
      </p:grpSp>
      <p:sp>
        <p:nvSpPr>
          <p:cNvPr id="25608" name="Text Box 43"/>
          <p:cNvSpPr txBox="1">
            <a:spLocks noChangeArrowheads="1"/>
          </p:cNvSpPr>
          <p:nvPr/>
        </p:nvSpPr>
        <p:spPr bwMode="auto">
          <a:xfrm>
            <a:off x="1222773" y="414040"/>
            <a:ext cx="5996193"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2400" dirty="0">
                <a:solidFill>
                  <a:prstClr val="white"/>
                </a:solidFill>
                <a:latin typeface="Arial" pitchFamily="34" charset="0"/>
              </a:rPr>
              <a:t>Transaminasa glutámico-pirúvico (TGP)</a:t>
            </a:r>
            <a:endParaRPr lang="es-ES" sz="2400" dirty="0">
              <a:solidFill>
                <a:prstClr val="white"/>
              </a:solidFill>
              <a:latin typeface="Arial" pitchFamily="34" charset="0"/>
            </a:endParaRPr>
          </a:p>
        </p:txBody>
      </p:sp>
    </p:spTree>
    <p:extLst>
      <p:ext uri="{BB962C8B-B14F-4D97-AF65-F5344CB8AC3E}">
        <p14:creationId xmlns:p14="http://schemas.microsoft.com/office/powerpoint/2010/main" val="14788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Top)">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994862" y="1988840"/>
            <a:ext cx="4871847" cy="1998560"/>
          </a:xfrm>
          <a:prstGeom prst="rect">
            <a:avLst/>
          </a:prstGeom>
          <a:solidFill>
            <a:srgbClr val="FF9933"/>
          </a:solidFill>
          <a:ln w="57150">
            <a:solidFill>
              <a:srgbClr val="FFCC00"/>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lnSpc>
                <a:spcPct val="160000"/>
              </a:lnSpc>
              <a:buFontTx/>
              <a:buChar char="•"/>
            </a:pPr>
            <a:r>
              <a:rPr lang="es-ES_tradnl" sz="2700" dirty="0">
                <a:solidFill>
                  <a:prstClr val="black"/>
                </a:solidFill>
                <a:latin typeface="Arial" pitchFamily="34" charset="0"/>
              </a:rPr>
              <a:t> Pirúvico-</a:t>
            </a:r>
            <a:r>
              <a:rPr lang="es-ES_tradnl" sz="2700" dirty="0" err="1">
                <a:solidFill>
                  <a:prstClr val="black"/>
                </a:solidFill>
                <a:latin typeface="Arial" pitchFamily="34" charset="0"/>
              </a:rPr>
              <a:t>Alanina</a:t>
            </a:r>
            <a:endParaRPr lang="es-ES" sz="2700" dirty="0">
              <a:solidFill>
                <a:prstClr val="black"/>
              </a:solidFill>
              <a:latin typeface="Arial" pitchFamily="34" charset="0"/>
            </a:endParaRPr>
          </a:p>
          <a:p>
            <a:pPr algn="l">
              <a:lnSpc>
                <a:spcPct val="160000"/>
              </a:lnSpc>
              <a:buFontTx/>
              <a:buChar char="•"/>
            </a:pPr>
            <a:r>
              <a:rPr lang="es-ES_tradnl" sz="2700" dirty="0">
                <a:solidFill>
                  <a:prstClr val="black"/>
                </a:solidFill>
                <a:latin typeface="Arial" pitchFamily="34" charset="0"/>
              </a:rPr>
              <a:t> Oxalacético-Aspártico</a:t>
            </a:r>
          </a:p>
          <a:p>
            <a:pPr algn="l">
              <a:lnSpc>
                <a:spcPct val="160000"/>
              </a:lnSpc>
              <a:buFontTx/>
              <a:buChar char="•"/>
            </a:pPr>
            <a:r>
              <a:rPr lang="es-ES_tradnl" sz="2700" dirty="0">
                <a:solidFill>
                  <a:prstClr val="black"/>
                </a:solidFill>
                <a:latin typeface="Arial" pitchFamily="34" charset="0"/>
              </a:rPr>
              <a:t> </a:t>
            </a:r>
            <a:r>
              <a:rPr lang="es-ES_tradnl" sz="2700" dirty="0">
                <a:solidFill>
                  <a:prstClr val="black"/>
                </a:solidFill>
                <a:latin typeface="Arial" pitchFamily="34" charset="0"/>
                <a:sym typeface="Symbol" pitchFamily="18" charset="2"/>
              </a:rPr>
              <a:t>-</a:t>
            </a:r>
            <a:r>
              <a:rPr lang="es-ES_tradnl" sz="2700" dirty="0">
                <a:solidFill>
                  <a:prstClr val="black"/>
                </a:solidFill>
                <a:latin typeface="Arial" pitchFamily="34" charset="0"/>
              </a:rPr>
              <a:t> </a:t>
            </a:r>
            <a:r>
              <a:rPr lang="es-ES_tradnl" sz="2700" dirty="0" err="1">
                <a:solidFill>
                  <a:prstClr val="black"/>
                </a:solidFill>
                <a:latin typeface="Arial" pitchFamily="34" charset="0"/>
              </a:rPr>
              <a:t>Cetoglutárico</a:t>
            </a:r>
            <a:r>
              <a:rPr lang="es-ES_tradnl" sz="2700" dirty="0">
                <a:solidFill>
                  <a:prstClr val="black"/>
                </a:solidFill>
                <a:latin typeface="Arial" pitchFamily="34" charset="0"/>
              </a:rPr>
              <a:t>-Glutámico</a:t>
            </a:r>
            <a:endParaRPr lang="es-ES" sz="2700" dirty="0">
              <a:solidFill>
                <a:prstClr val="black"/>
              </a:solidFill>
              <a:latin typeface="Arial" pitchFamily="34" charset="0"/>
            </a:endParaRPr>
          </a:p>
        </p:txBody>
      </p:sp>
      <p:sp>
        <p:nvSpPr>
          <p:cNvPr id="27651" name="Text Box 5"/>
          <p:cNvSpPr txBox="1">
            <a:spLocks noChangeArrowheads="1"/>
          </p:cNvSpPr>
          <p:nvPr/>
        </p:nvSpPr>
        <p:spPr bwMode="auto">
          <a:xfrm>
            <a:off x="1115616" y="404664"/>
            <a:ext cx="6630341" cy="5078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2700" dirty="0">
                <a:latin typeface="Arial" pitchFamily="34" charset="0"/>
              </a:rPr>
              <a:t>Parejas de aminoácidos y </a:t>
            </a:r>
            <a:r>
              <a:rPr lang="el-GR" sz="2700" dirty="0">
                <a:latin typeface="Arial" pitchFamily="34" charset="0"/>
                <a:cs typeface="Arial" pitchFamily="34" charset="0"/>
              </a:rPr>
              <a:t>α</a:t>
            </a:r>
            <a:r>
              <a:rPr lang="es-ES_tradnl" sz="2700" dirty="0">
                <a:latin typeface="Arial" pitchFamily="34" charset="0"/>
                <a:cs typeface="Arial" pitchFamily="34" charset="0"/>
              </a:rPr>
              <a:t> </a:t>
            </a:r>
            <a:r>
              <a:rPr lang="es-ES_tradnl" sz="2700" dirty="0" err="1">
                <a:latin typeface="Arial" pitchFamily="34" charset="0"/>
                <a:cs typeface="Arial" pitchFamily="34" charset="0"/>
              </a:rPr>
              <a:t>cetoácidos</a:t>
            </a:r>
            <a:endParaRPr lang="el-GR" sz="2700" dirty="0">
              <a:latin typeface="Arial" pitchFamily="34" charset="0"/>
              <a:cs typeface="Arial" pitchFamily="34" charset="0"/>
            </a:endParaRPr>
          </a:p>
        </p:txBody>
      </p:sp>
    </p:spTree>
    <p:extLst>
      <p:ext uri="{BB962C8B-B14F-4D97-AF65-F5344CB8AC3E}">
        <p14:creationId xmlns:p14="http://schemas.microsoft.com/office/powerpoint/2010/main" val="1229813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5717" y="3407197"/>
            <a:ext cx="1861189" cy="20208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6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162" y="3934407"/>
            <a:ext cx="1889522" cy="1189147"/>
          </a:xfrm>
          <a:prstGeom prst="rect">
            <a:avLst/>
          </a:prstGeom>
          <a:solidFill>
            <a:srgbClr val="2400FE"/>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7572" name="AutoShape 4"/>
          <p:cNvSpPr>
            <a:spLocks noChangeArrowheads="1"/>
          </p:cNvSpPr>
          <p:nvPr/>
        </p:nvSpPr>
        <p:spPr bwMode="auto">
          <a:xfrm>
            <a:off x="3600450" y="2347914"/>
            <a:ext cx="1619250" cy="378619"/>
          </a:xfrm>
          <a:prstGeom prst="rightArrow">
            <a:avLst>
              <a:gd name="adj1" fmla="val 50000"/>
              <a:gd name="adj2" fmla="val 106918"/>
            </a:avLst>
          </a:prstGeom>
          <a:solidFill>
            <a:schemeClr val="accent1"/>
          </a:solidFill>
          <a:ln w="9525">
            <a:solidFill>
              <a:schemeClr val="tx1"/>
            </a:solidFill>
            <a:miter lim="800000"/>
            <a:headEnd/>
            <a:tailEnd/>
          </a:ln>
          <a:effectLs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grpSp>
        <p:nvGrpSpPr>
          <p:cNvPr id="3" name="Grupo 2"/>
          <p:cNvGrpSpPr/>
          <p:nvPr/>
        </p:nvGrpSpPr>
        <p:grpSpPr>
          <a:xfrm>
            <a:off x="1609629" y="5253651"/>
            <a:ext cx="890588" cy="415498"/>
            <a:chOff x="2747963" y="6165851"/>
            <a:chExt cx="1187450" cy="553998"/>
          </a:xfrm>
        </p:grpSpPr>
        <p:sp>
          <p:nvSpPr>
            <p:cNvPr id="237573" name="Text Box 5"/>
            <p:cNvSpPr txBox="1">
              <a:spLocks noChangeArrowheads="1"/>
            </p:cNvSpPr>
            <p:nvPr/>
          </p:nvSpPr>
          <p:spPr bwMode="auto">
            <a:xfrm>
              <a:off x="2747963" y="6165851"/>
              <a:ext cx="1187450" cy="553998"/>
            </a:xfrm>
            <a:prstGeom prst="rect">
              <a:avLst/>
            </a:prstGeom>
            <a:solidFill>
              <a:schemeClr val="accent1"/>
            </a:solidFill>
            <a:ln>
              <a:noFill/>
            </a:ln>
            <a:effectLst/>
            <a:extLst/>
          </p:spPr>
          <p:txBody>
            <a:bodyPr>
              <a:spAutoFit/>
            </a:bodyPr>
            <a:lstStyle/>
            <a:p>
              <a:pPr algn="l">
                <a:spcBef>
                  <a:spcPct val="50000"/>
                </a:spcBef>
                <a:defRPr/>
              </a:pPr>
              <a:r>
                <a:rPr lang="es-ES" sz="2100" dirty="0">
                  <a:solidFill>
                    <a:schemeClr val="bg1"/>
                  </a:solidFill>
                  <a:latin typeface="Arial" charset="0"/>
                </a:rPr>
                <a:t>  GPT</a:t>
              </a:r>
            </a:p>
          </p:txBody>
        </p:sp>
        <p:sp>
          <p:nvSpPr>
            <p:cNvPr id="237574" name="Line 6"/>
            <p:cNvSpPr>
              <a:spLocks noChangeShapeType="1"/>
            </p:cNvSpPr>
            <p:nvPr/>
          </p:nvSpPr>
          <p:spPr bwMode="auto">
            <a:xfrm flipH="1" flipV="1">
              <a:off x="2855913" y="6188147"/>
              <a:ext cx="0" cy="409503"/>
            </a:xfrm>
            <a:prstGeom prst="line">
              <a:avLst/>
            </a:prstGeom>
            <a:noFill/>
            <a:ln w="57150">
              <a:solidFill>
                <a:schemeClr val="bg1"/>
              </a:solidFill>
              <a:round/>
              <a:headEnd/>
              <a:tailEnd type="triangle" w="med" len="med"/>
            </a:ln>
            <a:effectLst/>
            <a:extLst/>
          </p:spPr>
          <p:txBody>
            <a:bodyPr/>
            <a:lstStyle/>
            <a:p>
              <a:pPr>
                <a:defRPr/>
              </a:pPr>
              <a:endParaRPr lang="en-US">
                <a:effectLst>
                  <a:outerShdw blurRad="38100" dist="38100" dir="2700000" algn="tl">
                    <a:srgbClr val="000000">
                      <a:alpha val="43137"/>
                    </a:srgbClr>
                  </a:outerShdw>
                </a:effectLst>
                <a:latin typeface="Arial" charset="0"/>
              </a:endParaRPr>
            </a:p>
          </p:txBody>
        </p:sp>
      </p:grpSp>
      <p:grpSp>
        <p:nvGrpSpPr>
          <p:cNvPr id="2" name="Grupo 1"/>
          <p:cNvGrpSpPr/>
          <p:nvPr/>
        </p:nvGrpSpPr>
        <p:grpSpPr>
          <a:xfrm>
            <a:off x="6212756" y="5536406"/>
            <a:ext cx="971550" cy="377429"/>
            <a:chOff x="7896225" y="6238875"/>
            <a:chExt cx="1295400" cy="503238"/>
          </a:xfrm>
        </p:grpSpPr>
        <p:sp>
          <p:nvSpPr>
            <p:cNvPr id="237575" name="Rectangle 7"/>
            <p:cNvSpPr>
              <a:spLocks noChangeArrowheads="1"/>
            </p:cNvSpPr>
            <p:nvPr/>
          </p:nvSpPr>
          <p:spPr bwMode="auto">
            <a:xfrm>
              <a:off x="7896225" y="6238875"/>
              <a:ext cx="1295400" cy="503238"/>
            </a:xfrm>
            <a:prstGeom prst="rect">
              <a:avLst/>
            </a:prstGeom>
            <a:solidFill>
              <a:schemeClr val="accent1"/>
            </a:solidFill>
            <a:ln w="9525">
              <a:solidFill>
                <a:schemeClr val="tx1"/>
              </a:solidFill>
              <a:miter lim="800000"/>
              <a:headEnd/>
              <a:tailEnd/>
            </a:ln>
            <a:effectLst/>
            <a:extLst/>
          </p:spPr>
          <p:txBody>
            <a:bodyPr wrap="none" anchor="ctr"/>
            <a:lstStyle/>
            <a:p>
              <a:pPr>
                <a:defRPr/>
              </a:pPr>
              <a:r>
                <a:rPr lang="es-ES" sz="2100" dirty="0">
                  <a:solidFill>
                    <a:schemeClr val="bg1"/>
                  </a:solidFill>
                  <a:latin typeface="Arial" charset="0"/>
                </a:rPr>
                <a:t>  GOT</a:t>
              </a:r>
            </a:p>
          </p:txBody>
        </p:sp>
        <p:sp>
          <p:nvSpPr>
            <p:cNvPr id="237576" name="Line 8"/>
            <p:cNvSpPr>
              <a:spLocks noChangeShapeType="1"/>
            </p:cNvSpPr>
            <p:nvPr/>
          </p:nvSpPr>
          <p:spPr bwMode="auto">
            <a:xfrm flipH="1" flipV="1">
              <a:off x="8040688" y="6308726"/>
              <a:ext cx="0" cy="360363"/>
            </a:xfrm>
            <a:prstGeom prst="line">
              <a:avLst/>
            </a:prstGeom>
            <a:noFill/>
            <a:ln w="57150">
              <a:solidFill>
                <a:schemeClr val="bg1"/>
              </a:solidFill>
              <a:round/>
              <a:headEnd/>
              <a:tailEnd type="triangle" w="med" len="med"/>
            </a:ln>
            <a:effectLst/>
            <a:extLst/>
          </p:spPr>
          <p:txBody>
            <a:bodyPr/>
            <a:lstStyle/>
            <a:p>
              <a:pPr>
                <a:defRPr/>
              </a:pPr>
              <a:endParaRPr lang="en-US">
                <a:effectLst>
                  <a:outerShdw blurRad="38100" dist="38100" dir="2700000" algn="tl">
                    <a:srgbClr val="000000">
                      <a:alpha val="43137"/>
                    </a:srgbClr>
                  </a:outerShdw>
                </a:effectLst>
                <a:latin typeface="Arial" charset="0"/>
              </a:endParaRPr>
            </a:p>
          </p:txBody>
        </p:sp>
      </p:grpSp>
      <p:sp>
        <p:nvSpPr>
          <p:cNvPr id="237577" name="AutoShape 9"/>
          <p:cNvSpPr>
            <a:spLocks noChangeArrowheads="1"/>
          </p:cNvSpPr>
          <p:nvPr/>
        </p:nvSpPr>
        <p:spPr bwMode="auto">
          <a:xfrm rot="19418647">
            <a:off x="3946425" y="3206464"/>
            <a:ext cx="1679371" cy="378619"/>
          </a:xfrm>
          <a:prstGeom prst="leftArrow">
            <a:avLst>
              <a:gd name="adj1" fmla="val 50000"/>
              <a:gd name="adj2" fmla="val 71384"/>
            </a:avLst>
          </a:prstGeom>
          <a:solidFill>
            <a:schemeClr val="accent1"/>
          </a:solidFill>
          <a:ln w="9525">
            <a:solidFill>
              <a:schemeClr val="tx1"/>
            </a:solidFill>
            <a:miter lim="800000"/>
            <a:headEnd/>
            <a:tailEnd/>
          </a:ln>
          <a:effectLst/>
          <a:extLst/>
        </p:spPr>
        <p:txBody>
          <a:bodyPr wrap="none" anchor="ctr"/>
          <a:lstStyle/>
          <a:p>
            <a:pPr>
              <a:defRPr/>
            </a:pPr>
            <a:endParaRPr lang="en-US">
              <a:effectLst>
                <a:outerShdw blurRad="38100" dist="38100" dir="2700000" algn="tl">
                  <a:srgbClr val="000000">
                    <a:alpha val="43137"/>
                  </a:srgbClr>
                </a:outerShdw>
              </a:effectLst>
              <a:latin typeface="Arial" charset="0"/>
            </a:endParaRPr>
          </a:p>
        </p:txBody>
      </p:sp>
      <p:sp>
        <p:nvSpPr>
          <p:cNvPr id="237578" name="AutoShape 10"/>
          <p:cNvSpPr>
            <a:spLocks noChangeArrowheads="1"/>
          </p:cNvSpPr>
          <p:nvPr/>
        </p:nvSpPr>
        <p:spPr bwMode="auto">
          <a:xfrm rot="5400000">
            <a:off x="3921953" y="3445483"/>
            <a:ext cx="432197" cy="1512094"/>
          </a:xfrm>
          <a:prstGeom prst="can">
            <a:avLst>
              <a:gd name="adj" fmla="val 87466"/>
            </a:avLst>
          </a:prstGeom>
          <a:gradFill rotWithShape="1">
            <a:gsLst>
              <a:gs pos="0">
                <a:srgbClr val="D35941"/>
              </a:gs>
              <a:gs pos="50000">
                <a:srgbClr val="D35941">
                  <a:gamma/>
                  <a:shade val="46275"/>
                  <a:invGamma/>
                </a:srgbClr>
              </a:gs>
              <a:gs pos="100000">
                <a:srgbClr val="D35941"/>
              </a:gs>
            </a:gsLst>
            <a:lin ang="5400000" scaled="1"/>
          </a:gradFill>
          <a:ln w="9525">
            <a:solidFill>
              <a:schemeClr val="tx1"/>
            </a:solidFill>
            <a:round/>
            <a:headEnd/>
            <a:tailEnd/>
          </a:ln>
          <a:effectLst/>
          <a:extLst/>
        </p:spPr>
        <p:txBody>
          <a:bodyPr rot="10800000" vert="eaVert" wrap="none" anchor="ctr"/>
          <a:lstStyle/>
          <a:p>
            <a:pPr>
              <a:defRPr/>
            </a:pPr>
            <a:r>
              <a:rPr lang="es-ES">
                <a:solidFill>
                  <a:srgbClr val="FFFF66"/>
                </a:solidFill>
                <a:effectLst>
                  <a:outerShdw blurRad="38100" dist="38100" dir="2700000" algn="tl">
                    <a:srgbClr val="000000"/>
                  </a:outerShdw>
                </a:effectLst>
                <a:latin typeface="Arial" charset="0"/>
              </a:rPr>
              <a:t>PLASMA</a:t>
            </a:r>
          </a:p>
        </p:txBody>
      </p:sp>
      <p:sp>
        <p:nvSpPr>
          <p:cNvPr id="237579" name="Rectangle 11"/>
          <p:cNvSpPr>
            <a:spLocks noChangeArrowheads="1"/>
          </p:cNvSpPr>
          <p:nvPr/>
        </p:nvSpPr>
        <p:spPr bwMode="auto">
          <a:xfrm>
            <a:off x="539552" y="413364"/>
            <a:ext cx="7466309" cy="587625"/>
          </a:xfrm>
          <a:prstGeom prst="rect">
            <a:avLst/>
          </a:prstGeom>
          <a:noFill/>
          <a:ln>
            <a:noFill/>
          </a:ln>
          <a:effectLst/>
          <a:extLst/>
        </p:spPr>
        <p:txBody>
          <a:bodyPr anchor="ctr"/>
          <a:lstStyle/>
          <a:p>
            <a:pPr>
              <a:defRPr/>
            </a:pPr>
            <a:r>
              <a:rPr lang="es-VE" sz="2700" dirty="0">
                <a:latin typeface="Arial" charset="0"/>
              </a:rPr>
              <a:t>CLINIC IMPORTANCE OF TRANSAMINASES</a:t>
            </a:r>
            <a:endParaRPr lang="es-ES" sz="2700" dirty="0">
              <a:latin typeface="Arial" charset="0"/>
            </a:endParaRPr>
          </a:p>
        </p:txBody>
      </p:sp>
      <p:graphicFrame>
        <p:nvGraphicFramePr>
          <p:cNvPr id="28684" name="Object 13"/>
          <p:cNvGraphicFramePr>
            <a:graphicFrameLocks noChangeAspect="1"/>
          </p:cNvGraphicFramePr>
          <p:nvPr>
            <p:extLst>
              <p:ext uri="{D42A27DB-BD31-4B8C-83A1-F6EECF244321}">
                <p14:modId xmlns:p14="http://schemas.microsoft.com/office/powerpoint/2010/main" val="3565250675"/>
              </p:ext>
            </p:extLst>
          </p:nvPr>
        </p:nvGraphicFramePr>
        <p:xfrm>
          <a:off x="1110162" y="1144659"/>
          <a:ext cx="1809831" cy="1847042"/>
        </p:xfrm>
        <a:graphic>
          <a:graphicData uri="http://schemas.openxmlformats.org/presentationml/2006/ole">
            <mc:AlternateContent xmlns:mc="http://schemas.openxmlformats.org/markup-compatibility/2006">
              <mc:Choice xmlns:v="urn:schemas-microsoft-com:vml" Requires="v">
                <p:oleObj spid="_x0000_s1060" name="Bitmap Image" r:id="rId6" imgW="1886213" imgH="2076740" progId="Paint.Picture">
                  <p:embed/>
                </p:oleObj>
              </mc:Choice>
              <mc:Fallback>
                <p:oleObj name="Bitmap Image" r:id="rId6" imgW="1886213" imgH="207674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0162" y="1144659"/>
                        <a:ext cx="1809831" cy="1847042"/>
                      </a:xfrm>
                      <a:prstGeom prst="rect">
                        <a:avLst/>
                      </a:prstGeom>
                      <a:noFill/>
                      <a:ln>
                        <a:noFill/>
                      </a:ln>
                      <a:effectLst/>
                    </p:spPr>
                  </p:pic>
                </p:oleObj>
              </mc:Fallback>
            </mc:AlternateContent>
          </a:graphicData>
        </a:graphic>
      </p:graphicFrame>
      <p:sp>
        <p:nvSpPr>
          <p:cNvPr id="237582" name="Text Box 14"/>
          <p:cNvSpPr txBox="1">
            <a:spLocks noChangeArrowheads="1"/>
          </p:cNvSpPr>
          <p:nvPr/>
        </p:nvSpPr>
        <p:spPr bwMode="auto">
          <a:xfrm>
            <a:off x="1050213" y="3083054"/>
            <a:ext cx="1851854" cy="369332"/>
          </a:xfrm>
          <a:prstGeom prst="rect">
            <a:avLst/>
          </a:prstGeom>
          <a:noFill/>
          <a:ln>
            <a:noFill/>
          </a:ln>
          <a:effectLst/>
          <a:extLst/>
        </p:spPr>
        <p:txBody>
          <a:bodyPr wrap="none">
            <a:spAutoFit/>
          </a:bodyPr>
          <a:lstStyle/>
          <a:p>
            <a:pPr>
              <a:defRPr/>
            </a:pPr>
            <a:r>
              <a:rPr lang="es-ES" dirty="0">
                <a:latin typeface="Arial" charset="0"/>
              </a:rPr>
              <a:t>Transaminasas</a:t>
            </a:r>
            <a:endParaRPr lang="en-US" dirty="0">
              <a:latin typeface="Arial" charset="0"/>
            </a:endParaRPr>
          </a:p>
        </p:txBody>
      </p:sp>
      <p:graphicFrame>
        <p:nvGraphicFramePr>
          <p:cNvPr id="28686" name="Object 15"/>
          <p:cNvGraphicFramePr>
            <a:graphicFrameLocks noChangeAspect="1"/>
          </p:cNvGraphicFramePr>
          <p:nvPr>
            <p:extLst>
              <p:ext uri="{D42A27DB-BD31-4B8C-83A1-F6EECF244321}">
                <p14:modId xmlns:p14="http://schemas.microsoft.com/office/powerpoint/2010/main" val="2378276950"/>
              </p:ext>
            </p:extLst>
          </p:nvPr>
        </p:nvGraphicFramePr>
        <p:xfrm>
          <a:off x="5514812" y="1173398"/>
          <a:ext cx="1861189" cy="1545956"/>
        </p:xfrm>
        <a:graphic>
          <a:graphicData uri="http://schemas.openxmlformats.org/presentationml/2006/ole">
            <mc:AlternateContent xmlns:mc="http://schemas.openxmlformats.org/markup-compatibility/2006">
              <mc:Choice xmlns:v="urn:schemas-microsoft-com:vml" Requires="v">
                <p:oleObj spid="_x0000_s1061" name="Bitmap Image" r:id="rId8" imgW="1704762" imgH="1743318" progId="Paint.Picture">
                  <p:embed/>
                </p:oleObj>
              </mc:Choice>
              <mc:Fallback>
                <p:oleObj name="Bitmap Image" r:id="rId8" imgW="1704762" imgH="1743318"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4812" y="1173398"/>
                        <a:ext cx="1861189" cy="154595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15047238"/>
      </p:ext>
    </p:extLst>
  </p:cSld>
  <p:clrMapOvr>
    <a:masterClrMapping/>
  </p:clrMapOvr>
  <p:transition advClick="0" advTm="63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19200" y="1600201"/>
            <a:ext cx="1746648" cy="1332637"/>
            <a:chOff x="160" y="624"/>
            <a:chExt cx="1467" cy="1046"/>
          </a:xfrm>
        </p:grpSpPr>
        <p:sp>
          <p:nvSpPr>
            <p:cNvPr id="30762" name="Text Box 3"/>
            <p:cNvSpPr txBox="1">
              <a:spLocks noChangeArrowheads="1"/>
            </p:cNvSpPr>
            <p:nvPr/>
          </p:nvSpPr>
          <p:spPr bwMode="auto">
            <a:xfrm>
              <a:off x="160" y="960"/>
              <a:ext cx="10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100" dirty="0">
                  <a:latin typeface="Arial" pitchFamily="34" charset="0"/>
                </a:rPr>
                <a:t> </a:t>
              </a:r>
              <a:r>
                <a:rPr lang="es-ES" sz="2100" dirty="0">
                  <a:solidFill>
                    <a:srgbClr val="FFFF00"/>
                  </a:solidFill>
                  <a:latin typeface="Arial" pitchFamily="34" charset="0"/>
                </a:rPr>
                <a:t>H</a:t>
              </a:r>
              <a:r>
                <a:rPr lang="es-ES" sz="2100" baseline="-25000" dirty="0">
                  <a:solidFill>
                    <a:srgbClr val="FFFF00"/>
                  </a:solidFill>
                  <a:latin typeface="Arial" pitchFamily="34" charset="0"/>
                </a:rPr>
                <a:t>2</a:t>
              </a:r>
              <a:r>
                <a:rPr lang="es-ES" sz="2100" dirty="0">
                  <a:solidFill>
                    <a:srgbClr val="FFFF00"/>
                  </a:solidFill>
                  <a:latin typeface="Arial" pitchFamily="34" charset="0"/>
                </a:rPr>
                <a:t>N</a:t>
              </a:r>
              <a:r>
                <a:rPr lang="es-ES" sz="2100" dirty="0">
                  <a:latin typeface="Arial" pitchFamily="34" charset="0"/>
                </a:rPr>
                <a:t>- CH</a:t>
              </a:r>
            </a:p>
          </p:txBody>
        </p:sp>
        <p:sp>
          <p:nvSpPr>
            <p:cNvPr id="30763" name="Text Box 4"/>
            <p:cNvSpPr txBox="1">
              <a:spLocks noChangeArrowheads="1"/>
            </p:cNvSpPr>
            <p:nvPr/>
          </p:nvSpPr>
          <p:spPr bwMode="auto">
            <a:xfrm>
              <a:off x="793" y="624"/>
              <a:ext cx="83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a:latin typeface="Arial" pitchFamily="34" charset="0"/>
                </a:rPr>
                <a:t>COOH</a:t>
              </a:r>
            </a:p>
          </p:txBody>
        </p:sp>
        <p:sp>
          <p:nvSpPr>
            <p:cNvPr id="30764" name="Text Box 5"/>
            <p:cNvSpPr txBox="1">
              <a:spLocks noChangeArrowheads="1"/>
            </p:cNvSpPr>
            <p:nvPr/>
          </p:nvSpPr>
          <p:spPr bwMode="auto">
            <a:xfrm>
              <a:off x="818" y="134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R</a:t>
              </a:r>
              <a:r>
                <a:rPr lang="es-ES" sz="2100" baseline="-25000" dirty="0">
                  <a:latin typeface="Arial" pitchFamily="34" charset="0"/>
                </a:rPr>
                <a:t>1</a:t>
              </a:r>
            </a:p>
          </p:txBody>
        </p:sp>
        <p:sp>
          <p:nvSpPr>
            <p:cNvPr id="30765" name="Line 11"/>
            <p:cNvSpPr>
              <a:spLocks noChangeShapeType="1"/>
            </p:cNvSpPr>
            <p:nvPr/>
          </p:nvSpPr>
          <p:spPr bwMode="auto">
            <a:xfrm>
              <a:off x="936" y="886"/>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66" name="Line 12"/>
            <p:cNvSpPr>
              <a:spLocks noChangeShapeType="1"/>
            </p:cNvSpPr>
            <p:nvPr/>
          </p:nvSpPr>
          <p:spPr bwMode="auto">
            <a:xfrm>
              <a:off x="960" y="1248"/>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4" name="Group 8"/>
          <p:cNvGrpSpPr>
            <a:grpSpLocks/>
          </p:cNvGrpSpPr>
          <p:nvPr/>
        </p:nvGrpSpPr>
        <p:grpSpPr bwMode="auto">
          <a:xfrm>
            <a:off x="1278732" y="3512344"/>
            <a:ext cx="1547814" cy="1428750"/>
            <a:chOff x="259" y="2457"/>
            <a:chExt cx="1300" cy="1200"/>
          </a:xfrm>
        </p:grpSpPr>
        <p:sp>
          <p:nvSpPr>
            <p:cNvPr id="30757" name="Text Box 6"/>
            <p:cNvSpPr txBox="1">
              <a:spLocks noChangeArrowheads="1"/>
            </p:cNvSpPr>
            <p:nvPr/>
          </p:nvSpPr>
          <p:spPr bwMode="auto">
            <a:xfrm>
              <a:off x="259" y="2847"/>
              <a:ext cx="81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100" dirty="0">
                  <a:latin typeface="Arial" pitchFamily="34" charset="0"/>
                </a:rPr>
                <a:t> </a:t>
              </a:r>
              <a:r>
                <a:rPr lang="es-ES" sz="2100" dirty="0">
                  <a:solidFill>
                    <a:srgbClr val="FFFF00"/>
                  </a:solidFill>
                  <a:latin typeface="Arial" pitchFamily="34" charset="0"/>
                </a:rPr>
                <a:t>O = </a:t>
              </a:r>
              <a:r>
                <a:rPr lang="es-ES" sz="2100" dirty="0">
                  <a:latin typeface="Arial" pitchFamily="34" charset="0"/>
                </a:rPr>
                <a:t>C</a:t>
              </a:r>
            </a:p>
          </p:txBody>
        </p:sp>
        <p:sp>
          <p:nvSpPr>
            <p:cNvPr id="30758" name="Text Box 7"/>
            <p:cNvSpPr txBox="1">
              <a:spLocks noChangeArrowheads="1"/>
            </p:cNvSpPr>
            <p:nvPr/>
          </p:nvSpPr>
          <p:spPr bwMode="auto">
            <a:xfrm>
              <a:off x="725" y="2457"/>
              <a:ext cx="83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COOH</a:t>
              </a:r>
            </a:p>
          </p:txBody>
        </p:sp>
        <p:sp>
          <p:nvSpPr>
            <p:cNvPr id="30759" name="Line 8"/>
            <p:cNvSpPr>
              <a:spLocks noChangeShapeType="1"/>
            </p:cNvSpPr>
            <p:nvPr/>
          </p:nvSpPr>
          <p:spPr bwMode="auto">
            <a:xfrm>
              <a:off x="912" y="2759"/>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60" name="Text Box 9"/>
            <p:cNvSpPr txBox="1">
              <a:spLocks noChangeArrowheads="1"/>
            </p:cNvSpPr>
            <p:nvPr/>
          </p:nvSpPr>
          <p:spPr bwMode="auto">
            <a:xfrm>
              <a:off x="736" y="3308"/>
              <a:ext cx="401"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R</a:t>
              </a:r>
              <a:r>
                <a:rPr lang="es-ES" sz="2100" baseline="-25000" dirty="0">
                  <a:latin typeface="Arial" pitchFamily="34" charset="0"/>
                </a:rPr>
                <a:t>2</a:t>
              </a:r>
            </a:p>
          </p:txBody>
        </p:sp>
        <p:sp>
          <p:nvSpPr>
            <p:cNvPr id="30761" name="Line 10"/>
            <p:cNvSpPr>
              <a:spLocks noChangeShapeType="1"/>
            </p:cNvSpPr>
            <p:nvPr/>
          </p:nvSpPr>
          <p:spPr bwMode="auto">
            <a:xfrm>
              <a:off x="893" y="3168"/>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grpSp>
        <p:nvGrpSpPr>
          <p:cNvPr id="5" name="Group 14"/>
          <p:cNvGrpSpPr>
            <a:grpSpLocks/>
          </p:cNvGrpSpPr>
          <p:nvPr/>
        </p:nvGrpSpPr>
        <p:grpSpPr bwMode="auto">
          <a:xfrm>
            <a:off x="2686050" y="2286001"/>
            <a:ext cx="1458516" cy="1674019"/>
            <a:chOff x="2245" y="1480"/>
            <a:chExt cx="1225" cy="1406"/>
          </a:xfrm>
        </p:grpSpPr>
        <p:sp>
          <p:nvSpPr>
            <p:cNvPr id="30755" name="Arc 33"/>
            <p:cNvSpPr>
              <a:spLocks/>
            </p:cNvSpPr>
            <p:nvPr/>
          </p:nvSpPr>
          <p:spPr bwMode="auto">
            <a:xfrm>
              <a:off x="2245" y="1481"/>
              <a:ext cx="576" cy="1405"/>
            </a:xfrm>
            <a:custGeom>
              <a:avLst/>
              <a:gdLst>
                <a:gd name="T0" fmla="*/ 0 w 21600"/>
                <a:gd name="T1" fmla="*/ 0 h 43175"/>
                <a:gd name="T2" fmla="*/ 0 w 21600"/>
                <a:gd name="T3" fmla="*/ 0 h 43175"/>
                <a:gd name="T4" fmla="*/ 0 w 21600"/>
                <a:gd name="T5" fmla="*/ 0 h 43175"/>
                <a:gd name="T6" fmla="*/ 0 60000 65536"/>
                <a:gd name="T7" fmla="*/ 0 60000 65536"/>
                <a:gd name="T8" fmla="*/ 0 60000 65536"/>
                <a:gd name="T9" fmla="*/ 0 w 21600"/>
                <a:gd name="T10" fmla="*/ 0 h 43175"/>
                <a:gd name="T11" fmla="*/ 21600 w 21600"/>
                <a:gd name="T12" fmla="*/ 43175 h 43175"/>
              </a:gdLst>
              <a:ahLst/>
              <a:cxnLst>
                <a:cxn ang="T6">
                  <a:pos x="T0" y="T1"/>
                </a:cxn>
                <a:cxn ang="T7">
                  <a:pos x="T2" y="T3"/>
                </a:cxn>
                <a:cxn ang="T8">
                  <a:pos x="T4" y="T5"/>
                </a:cxn>
              </a:cxnLst>
              <a:rect l="T9" t="T10" r="T11" b="T12"/>
              <a:pathLst>
                <a:path w="21600" h="43175" fill="none" extrusionOk="0">
                  <a:moveTo>
                    <a:pt x="-1" y="0"/>
                  </a:moveTo>
                  <a:cubicBezTo>
                    <a:pt x="11929" y="0"/>
                    <a:pt x="21600" y="9670"/>
                    <a:pt x="21600" y="21600"/>
                  </a:cubicBezTo>
                  <a:cubicBezTo>
                    <a:pt x="21600" y="33123"/>
                    <a:pt x="12554" y="42617"/>
                    <a:pt x="1043" y="43174"/>
                  </a:cubicBezTo>
                </a:path>
                <a:path w="21600" h="43175" stroke="0" extrusionOk="0">
                  <a:moveTo>
                    <a:pt x="-1" y="0"/>
                  </a:moveTo>
                  <a:cubicBezTo>
                    <a:pt x="11929" y="0"/>
                    <a:pt x="21600" y="9670"/>
                    <a:pt x="21600" y="21600"/>
                  </a:cubicBezTo>
                  <a:cubicBezTo>
                    <a:pt x="21600" y="33123"/>
                    <a:pt x="12554" y="42617"/>
                    <a:pt x="1043" y="43174"/>
                  </a:cubicBezTo>
                  <a:lnTo>
                    <a:pt x="0" y="21600"/>
                  </a:lnTo>
                  <a:close/>
                </a:path>
              </a:pathLst>
            </a:custGeom>
            <a:noFill/>
            <a:ln w="57150">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pt-BR" sz="2100">
                <a:solidFill>
                  <a:prstClr val="black"/>
                </a:solidFill>
                <a:latin typeface="Calibri" pitchFamily="34" charset="0"/>
              </a:endParaRPr>
            </a:p>
          </p:txBody>
        </p:sp>
        <p:sp>
          <p:nvSpPr>
            <p:cNvPr id="30756" name="Arc 34"/>
            <p:cNvSpPr>
              <a:spLocks/>
            </p:cNvSpPr>
            <p:nvPr/>
          </p:nvSpPr>
          <p:spPr bwMode="auto">
            <a:xfrm flipH="1">
              <a:off x="2835" y="1480"/>
              <a:ext cx="635" cy="1405"/>
            </a:xfrm>
            <a:custGeom>
              <a:avLst/>
              <a:gdLst>
                <a:gd name="T0" fmla="*/ 0 w 21600"/>
                <a:gd name="T1" fmla="*/ 0 h 43175"/>
                <a:gd name="T2" fmla="*/ 0 w 21600"/>
                <a:gd name="T3" fmla="*/ 0 h 43175"/>
                <a:gd name="T4" fmla="*/ 0 w 21600"/>
                <a:gd name="T5" fmla="*/ 0 h 43175"/>
                <a:gd name="T6" fmla="*/ 0 60000 65536"/>
                <a:gd name="T7" fmla="*/ 0 60000 65536"/>
                <a:gd name="T8" fmla="*/ 0 60000 65536"/>
                <a:gd name="T9" fmla="*/ 0 w 21600"/>
                <a:gd name="T10" fmla="*/ 0 h 43175"/>
                <a:gd name="T11" fmla="*/ 21600 w 21600"/>
                <a:gd name="T12" fmla="*/ 43175 h 43175"/>
              </a:gdLst>
              <a:ahLst/>
              <a:cxnLst>
                <a:cxn ang="T6">
                  <a:pos x="T0" y="T1"/>
                </a:cxn>
                <a:cxn ang="T7">
                  <a:pos x="T2" y="T3"/>
                </a:cxn>
                <a:cxn ang="T8">
                  <a:pos x="T4" y="T5"/>
                </a:cxn>
              </a:cxnLst>
              <a:rect l="T9" t="T10" r="T11" b="T12"/>
              <a:pathLst>
                <a:path w="21600" h="43175" fill="none" extrusionOk="0">
                  <a:moveTo>
                    <a:pt x="-1" y="0"/>
                  </a:moveTo>
                  <a:cubicBezTo>
                    <a:pt x="11929" y="0"/>
                    <a:pt x="21600" y="9670"/>
                    <a:pt x="21600" y="21600"/>
                  </a:cubicBezTo>
                  <a:cubicBezTo>
                    <a:pt x="21600" y="33123"/>
                    <a:pt x="12554" y="42617"/>
                    <a:pt x="1043" y="43174"/>
                  </a:cubicBezTo>
                </a:path>
                <a:path w="21600" h="43175" stroke="0" extrusionOk="0">
                  <a:moveTo>
                    <a:pt x="-1" y="0"/>
                  </a:moveTo>
                  <a:cubicBezTo>
                    <a:pt x="11929" y="0"/>
                    <a:pt x="21600" y="9670"/>
                    <a:pt x="21600" y="21600"/>
                  </a:cubicBezTo>
                  <a:cubicBezTo>
                    <a:pt x="21600" y="33123"/>
                    <a:pt x="12554" y="42617"/>
                    <a:pt x="1043" y="43174"/>
                  </a:cubicBezTo>
                  <a:lnTo>
                    <a:pt x="0" y="21600"/>
                  </a:lnTo>
                  <a:close/>
                </a:path>
              </a:pathLst>
            </a:custGeom>
            <a:noFill/>
            <a:ln w="57150">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pt-BR" sz="2100">
                <a:solidFill>
                  <a:prstClr val="black"/>
                </a:solidFill>
                <a:latin typeface="Calibri" pitchFamily="34" charset="0"/>
              </a:endParaRPr>
            </a:p>
          </p:txBody>
        </p:sp>
      </p:grpSp>
      <p:grpSp>
        <p:nvGrpSpPr>
          <p:cNvPr id="7" name="Group 20"/>
          <p:cNvGrpSpPr>
            <a:grpSpLocks/>
          </p:cNvGrpSpPr>
          <p:nvPr/>
        </p:nvGrpSpPr>
        <p:grpSpPr bwMode="auto">
          <a:xfrm>
            <a:off x="3946923" y="1473565"/>
            <a:ext cx="1537098" cy="1927622"/>
            <a:chOff x="2350" y="288"/>
            <a:chExt cx="1291" cy="1619"/>
          </a:xfrm>
        </p:grpSpPr>
        <p:sp>
          <p:nvSpPr>
            <p:cNvPr id="30746" name="Text Box 25"/>
            <p:cNvSpPr txBox="1">
              <a:spLocks noChangeArrowheads="1"/>
            </p:cNvSpPr>
            <p:nvPr/>
          </p:nvSpPr>
          <p:spPr bwMode="auto">
            <a:xfrm>
              <a:off x="2350" y="696"/>
              <a:ext cx="69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100" dirty="0">
                  <a:latin typeface="Arial" pitchFamily="34" charset="0"/>
                </a:rPr>
                <a:t> </a:t>
              </a:r>
              <a:r>
                <a:rPr lang="es-ES" sz="2100" dirty="0">
                  <a:solidFill>
                    <a:srgbClr val="FFFF00"/>
                  </a:solidFill>
                  <a:latin typeface="Arial" pitchFamily="34" charset="0"/>
                </a:rPr>
                <a:t>O=</a:t>
              </a:r>
              <a:r>
                <a:rPr lang="es-ES" sz="2100" dirty="0">
                  <a:latin typeface="Arial" pitchFamily="34" charset="0"/>
                </a:rPr>
                <a:t>C</a:t>
              </a:r>
            </a:p>
          </p:txBody>
        </p:sp>
        <p:sp>
          <p:nvSpPr>
            <p:cNvPr id="30747" name="Text Box 26"/>
            <p:cNvSpPr txBox="1">
              <a:spLocks noChangeArrowheads="1"/>
            </p:cNvSpPr>
            <p:nvPr/>
          </p:nvSpPr>
          <p:spPr bwMode="auto">
            <a:xfrm>
              <a:off x="2807" y="288"/>
              <a:ext cx="83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COOH</a:t>
              </a:r>
            </a:p>
          </p:txBody>
        </p:sp>
        <p:sp>
          <p:nvSpPr>
            <p:cNvPr id="30748" name="Text Box 27"/>
            <p:cNvSpPr txBox="1">
              <a:spLocks noChangeArrowheads="1"/>
            </p:cNvSpPr>
            <p:nvPr/>
          </p:nvSpPr>
          <p:spPr bwMode="auto">
            <a:xfrm>
              <a:off x="2710" y="1142"/>
              <a:ext cx="7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(CH</a:t>
              </a:r>
              <a:r>
                <a:rPr lang="es-ES" sz="2100" baseline="-25000" dirty="0">
                  <a:latin typeface="Arial" pitchFamily="34" charset="0"/>
                </a:rPr>
                <a:t>2</a:t>
              </a:r>
              <a:r>
                <a:rPr lang="es-ES" sz="2100" dirty="0">
                  <a:latin typeface="Arial" pitchFamily="34" charset="0"/>
                </a:rPr>
                <a:t>)</a:t>
              </a:r>
              <a:r>
                <a:rPr lang="es-ES" sz="2100" baseline="-25000" dirty="0">
                  <a:latin typeface="Arial" pitchFamily="34" charset="0"/>
                </a:rPr>
                <a:t>2</a:t>
              </a:r>
            </a:p>
          </p:txBody>
        </p:sp>
        <p:sp>
          <p:nvSpPr>
            <p:cNvPr id="30749" name="Line 28"/>
            <p:cNvSpPr>
              <a:spLocks noChangeShapeType="1"/>
            </p:cNvSpPr>
            <p:nvPr/>
          </p:nvSpPr>
          <p:spPr bwMode="auto">
            <a:xfrm>
              <a:off x="2923" y="605"/>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0" name="Line 29"/>
            <p:cNvSpPr>
              <a:spLocks noChangeShapeType="1"/>
            </p:cNvSpPr>
            <p:nvPr/>
          </p:nvSpPr>
          <p:spPr bwMode="auto">
            <a:xfrm>
              <a:off x="2923" y="1016"/>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1" name="Line 30"/>
            <p:cNvSpPr>
              <a:spLocks noChangeShapeType="1"/>
            </p:cNvSpPr>
            <p:nvPr/>
          </p:nvSpPr>
          <p:spPr bwMode="auto">
            <a:xfrm>
              <a:off x="2940" y="1468"/>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52" name="Text Box 31"/>
            <p:cNvSpPr txBox="1">
              <a:spLocks noChangeArrowheads="1"/>
            </p:cNvSpPr>
            <p:nvPr/>
          </p:nvSpPr>
          <p:spPr bwMode="auto">
            <a:xfrm>
              <a:off x="2735" y="1558"/>
              <a:ext cx="83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COOH</a:t>
              </a:r>
            </a:p>
          </p:txBody>
        </p:sp>
      </p:grpSp>
      <p:sp>
        <p:nvSpPr>
          <p:cNvPr id="51229" name="Text Box 29"/>
          <p:cNvSpPr txBox="1">
            <a:spLocks noChangeArrowheads="1"/>
          </p:cNvSpPr>
          <p:nvPr/>
        </p:nvSpPr>
        <p:spPr bwMode="auto">
          <a:xfrm>
            <a:off x="6497063" y="2194918"/>
            <a:ext cx="1503938" cy="461665"/>
          </a:xfrm>
          <a:prstGeom prst="rect">
            <a:avLst/>
          </a:prstGeom>
          <a:solidFill>
            <a:srgbClr val="0000FF"/>
          </a:solidFill>
          <a:ln>
            <a:noFill/>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2400" dirty="0">
                <a:solidFill>
                  <a:srgbClr val="FFFF00"/>
                </a:solidFill>
                <a:latin typeface="Arial" pitchFamily="34" charset="0"/>
              </a:rPr>
              <a:t>NADH.H</a:t>
            </a:r>
            <a:r>
              <a:rPr lang="es-ES_tradnl" sz="2400" baseline="30000" dirty="0">
                <a:solidFill>
                  <a:srgbClr val="FFFF00"/>
                </a:solidFill>
                <a:latin typeface="Arial" pitchFamily="34" charset="0"/>
              </a:rPr>
              <a:t>+</a:t>
            </a:r>
            <a:endParaRPr lang="es-ES" sz="2400" dirty="0">
              <a:solidFill>
                <a:srgbClr val="FFFF00"/>
              </a:solidFill>
              <a:latin typeface="Arial" pitchFamily="34" charset="0"/>
            </a:endParaRPr>
          </a:p>
        </p:txBody>
      </p:sp>
      <p:sp>
        <p:nvSpPr>
          <p:cNvPr id="51230" name="Text Box 30"/>
          <p:cNvSpPr txBox="1">
            <a:spLocks noChangeArrowheads="1"/>
          </p:cNvSpPr>
          <p:nvPr/>
        </p:nvSpPr>
        <p:spPr bwMode="auto">
          <a:xfrm>
            <a:off x="6220496" y="3886201"/>
            <a:ext cx="760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2400" dirty="0">
                <a:solidFill>
                  <a:srgbClr val="FF6600"/>
                </a:solidFill>
                <a:latin typeface="Arial" pitchFamily="34" charset="0"/>
              </a:rPr>
              <a:t>H</a:t>
            </a:r>
            <a:r>
              <a:rPr lang="es-ES_tradnl" sz="2400" baseline="-25000" dirty="0">
                <a:solidFill>
                  <a:srgbClr val="FF6600"/>
                </a:solidFill>
                <a:latin typeface="Arial" pitchFamily="34" charset="0"/>
              </a:rPr>
              <a:t>2</a:t>
            </a:r>
            <a:r>
              <a:rPr lang="es-ES_tradnl" sz="2400" dirty="0">
                <a:solidFill>
                  <a:srgbClr val="FF6600"/>
                </a:solidFill>
                <a:latin typeface="Arial" pitchFamily="34" charset="0"/>
              </a:rPr>
              <a:t>O</a:t>
            </a:r>
            <a:endParaRPr lang="es-ES" sz="2400" dirty="0">
              <a:solidFill>
                <a:srgbClr val="FF6600"/>
              </a:solidFill>
              <a:latin typeface="Arial" pitchFamily="34" charset="0"/>
            </a:endParaRPr>
          </a:p>
        </p:txBody>
      </p:sp>
      <p:grpSp>
        <p:nvGrpSpPr>
          <p:cNvPr id="8" name="Group 32"/>
          <p:cNvGrpSpPr>
            <a:grpSpLocks/>
          </p:cNvGrpSpPr>
          <p:nvPr/>
        </p:nvGrpSpPr>
        <p:grpSpPr bwMode="auto">
          <a:xfrm>
            <a:off x="4110042" y="3473055"/>
            <a:ext cx="1263254" cy="1925240"/>
            <a:chOff x="2492" y="2208"/>
            <a:chExt cx="1061" cy="1617"/>
          </a:xfrm>
        </p:grpSpPr>
        <p:sp>
          <p:nvSpPr>
            <p:cNvPr id="30739" name="Text Box 4"/>
            <p:cNvSpPr txBox="1">
              <a:spLocks noChangeArrowheads="1"/>
            </p:cNvSpPr>
            <p:nvPr/>
          </p:nvSpPr>
          <p:spPr bwMode="auto">
            <a:xfrm>
              <a:off x="2719" y="2208"/>
              <a:ext cx="83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COOH</a:t>
              </a:r>
            </a:p>
          </p:txBody>
        </p:sp>
        <p:sp>
          <p:nvSpPr>
            <p:cNvPr id="30740" name="Text Box 5"/>
            <p:cNvSpPr txBox="1">
              <a:spLocks noChangeArrowheads="1"/>
            </p:cNvSpPr>
            <p:nvPr/>
          </p:nvSpPr>
          <p:spPr bwMode="auto">
            <a:xfrm>
              <a:off x="2622" y="3062"/>
              <a:ext cx="79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(CH</a:t>
              </a:r>
              <a:r>
                <a:rPr lang="es-ES" sz="2100" baseline="-25000" dirty="0">
                  <a:latin typeface="Arial" pitchFamily="34" charset="0"/>
                </a:rPr>
                <a:t>2</a:t>
              </a:r>
              <a:r>
                <a:rPr lang="es-ES" sz="2100" dirty="0">
                  <a:latin typeface="Arial" pitchFamily="34" charset="0"/>
                </a:rPr>
                <a:t>)</a:t>
              </a:r>
              <a:r>
                <a:rPr lang="es-ES" sz="2100" baseline="-25000" dirty="0">
                  <a:latin typeface="Arial" pitchFamily="34" charset="0"/>
                </a:rPr>
                <a:t>2</a:t>
              </a:r>
            </a:p>
          </p:txBody>
        </p:sp>
        <p:sp>
          <p:nvSpPr>
            <p:cNvPr id="30741" name="Line 11"/>
            <p:cNvSpPr>
              <a:spLocks noChangeShapeType="1"/>
            </p:cNvSpPr>
            <p:nvPr/>
          </p:nvSpPr>
          <p:spPr bwMode="auto">
            <a:xfrm>
              <a:off x="2835" y="2525"/>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42" name="Line 12"/>
            <p:cNvSpPr>
              <a:spLocks noChangeShapeType="1"/>
            </p:cNvSpPr>
            <p:nvPr/>
          </p:nvSpPr>
          <p:spPr bwMode="auto">
            <a:xfrm>
              <a:off x="2835" y="2936"/>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43" name="Line 23"/>
            <p:cNvSpPr>
              <a:spLocks noChangeShapeType="1"/>
            </p:cNvSpPr>
            <p:nvPr/>
          </p:nvSpPr>
          <p:spPr bwMode="auto">
            <a:xfrm>
              <a:off x="2852" y="3388"/>
              <a:ext cx="0" cy="1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44" name="Text Box 24"/>
            <p:cNvSpPr txBox="1">
              <a:spLocks noChangeArrowheads="1"/>
            </p:cNvSpPr>
            <p:nvPr/>
          </p:nvSpPr>
          <p:spPr bwMode="auto">
            <a:xfrm>
              <a:off x="2676" y="3476"/>
              <a:ext cx="83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100" dirty="0">
                  <a:latin typeface="Arial" pitchFamily="34" charset="0"/>
                </a:rPr>
                <a:t>COOH</a:t>
              </a:r>
            </a:p>
          </p:txBody>
        </p:sp>
        <p:sp>
          <p:nvSpPr>
            <p:cNvPr id="30745" name="Text Box 3"/>
            <p:cNvSpPr txBox="1">
              <a:spLocks noChangeArrowheads="1"/>
            </p:cNvSpPr>
            <p:nvPr/>
          </p:nvSpPr>
          <p:spPr bwMode="auto">
            <a:xfrm>
              <a:off x="2492" y="2640"/>
              <a:ext cx="62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100" dirty="0" smtClean="0">
                  <a:latin typeface="Arial" pitchFamily="34" charset="0"/>
                </a:rPr>
                <a:t>- </a:t>
              </a:r>
              <a:r>
                <a:rPr lang="es-ES" sz="2100" dirty="0">
                  <a:latin typeface="Arial" pitchFamily="34" charset="0"/>
                </a:rPr>
                <a:t>CH</a:t>
              </a:r>
            </a:p>
          </p:txBody>
        </p:sp>
      </p:grpSp>
      <p:sp>
        <p:nvSpPr>
          <p:cNvPr id="35845" name="Text Box 3"/>
          <p:cNvSpPr txBox="1">
            <a:spLocks noChangeArrowheads="1"/>
          </p:cNvSpPr>
          <p:nvPr/>
        </p:nvSpPr>
        <p:spPr bwMode="auto">
          <a:xfrm>
            <a:off x="3519689" y="4013599"/>
            <a:ext cx="74732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100" dirty="0">
                <a:solidFill>
                  <a:srgbClr val="FFCC00"/>
                </a:solidFill>
                <a:latin typeface="Arial" pitchFamily="34" charset="0"/>
              </a:rPr>
              <a:t> </a:t>
            </a:r>
            <a:r>
              <a:rPr lang="es-ES" sz="2100" dirty="0">
                <a:solidFill>
                  <a:srgbClr val="FFFF00"/>
                </a:solidFill>
                <a:latin typeface="Arial" pitchFamily="34" charset="0"/>
              </a:rPr>
              <a:t>H</a:t>
            </a:r>
            <a:r>
              <a:rPr lang="es-ES" sz="2100" baseline="-25000" dirty="0">
                <a:solidFill>
                  <a:srgbClr val="FFFF00"/>
                </a:solidFill>
                <a:latin typeface="Arial" pitchFamily="34" charset="0"/>
              </a:rPr>
              <a:t>2</a:t>
            </a:r>
            <a:r>
              <a:rPr lang="es-ES" sz="2100" dirty="0">
                <a:solidFill>
                  <a:srgbClr val="FFFF00"/>
                </a:solidFill>
                <a:latin typeface="Arial" pitchFamily="34" charset="0"/>
              </a:rPr>
              <a:t>N</a:t>
            </a:r>
          </a:p>
        </p:txBody>
      </p:sp>
      <p:sp>
        <p:nvSpPr>
          <p:cNvPr id="3" name="Text Box 3"/>
          <p:cNvSpPr txBox="1">
            <a:spLocks noChangeArrowheads="1"/>
          </p:cNvSpPr>
          <p:nvPr/>
        </p:nvSpPr>
        <p:spPr bwMode="auto">
          <a:xfrm>
            <a:off x="5611685" y="1885951"/>
            <a:ext cx="829073" cy="46166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400" dirty="0">
                <a:solidFill>
                  <a:srgbClr val="FFCC00"/>
                </a:solidFill>
                <a:latin typeface="Arial" pitchFamily="34" charset="0"/>
              </a:rPr>
              <a:t> </a:t>
            </a:r>
            <a:r>
              <a:rPr lang="es-ES" sz="2400" dirty="0">
                <a:solidFill>
                  <a:srgbClr val="FFFF00"/>
                </a:solidFill>
                <a:latin typeface="Arial" pitchFamily="34" charset="0"/>
              </a:rPr>
              <a:t>NH</a:t>
            </a:r>
            <a:r>
              <a:rPr lang="es-ES" sz="2400" baseline="-25000" dirty="0">
                <a:solidFill>
                  <a:srgbClr val="FFFF00"/>
                </a:solidFill>
                <a:latin typeface="Arial" pitchFamily="34" charset="0"/>
              </a:rPr>
              <a:t>3</a:t>
            </a:r>
            <a:endParaRPr lang="es-ES" sz="2400" dirty="0">
              <a:solidFill>
                <a:srgbClr val="FFFF00"/>
              </a:solidFill>
              <a:latin typeface="Arial" pitchFamily="34" charset="0"/>
            </a:endParaRPr>
          </a:p>
        </p:txBody>
      </p:sp>
      <p:sp>
        <p:nvSpPr>
          <p:cNvPr id="51243" name="Text Box 43"/>
          <p:cNvSpPr txBox="1">
            <a:spLocks noChangeArrowheads="1"/>
          </p:cNvSpPr>
          <p:nvPr/>
        </p:nvSpPr>
        <p:spPr bwMode="auto">
          <a:xfrm>
            <a:off x="2467387" y="2857500"/>
            <a:ext cx="1723613" cy="369332"/>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dirty="0">
                <a:solidFill>
                  <a:prstClr val="white"/>
                </a:solidFill>
                <a:latin typeface="Arial" pitchFamily="34" charset="0"/>
              </a:rPr>
              <a:t>Transaminasa</a:t>
            </a:r>
            <a:endParaRPr lang="es-ES" dirty="0">
              <a:solidFill>
                <a:prstClr val="white"/>
              </a:solidFill>
              <a:latin typeface="Arial" pitchFamily="34" charset="0"/>
            </a:endParaRPr>
          </a:p>
        </p:txBody>
      </p:sp>
      <p:sp>
        <p:nvSpPr>
          <p:cNvPr id="51244" name="Text Box 44"/>
          <p:cNvSpPr txBox="1">
            <a:spLocks noChangeArrowheads="1"/>
          </p:cNvSpPr>
          <p:nvPr/>
        </p:nvSpPr>
        <p:spPr bwMode="auto">
          <a:xfrm>
            <a:off x="6355716" y="3032095"/>
            <a:ext cx="1514197" cy="646331"/>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dirty="0">
                <a:solidFill>
                  <a:prstClr val="white"/>
                </a:solidFill>
                <a:latin typeface="Arial" pitchFamily="34" charset="0"/>
              </a:rPr>
              <a:t>L Glutámico</a:t>
            </a:r>
          </a:p>
          <a:p>
            <a:pPr algn="ctr"/>
            <a:r>
              <a:rPr lang="es-ES_tradnl" dirty="0">
                <a:solidFill>
                  <a:prstClr val="white"/>
                </a:solidFill>
                <a:latin typeface="Arial" pitchFamily="34" charset="0"/>
              </a:rPr>
              <a:t> </a:t>
            </a:r>
            <a:r>
              <a:rPr lang="es-ES_tradnl" dirty="0" err="1">
                <a:solidFill>
                  <a:prstClr val="white"/>
                </a:solidFill>
                <a:latin typeface="Arial" pitchFamily="34" charset="0"/>
              </a:rPr>
              <a:t>Desh</a:t>
            </a:r>
            <a:r>
              <a:rPr lang="es-ES_tradnl" dirty="0">
                <a:solidFill>
                  <a:prstClr val="white"/>
                </a:solidFill>
                <a:latin typeface="Arial" pitchFamily="34" charset="0"/>
              </a:rPr>
              <a:t>.</a:t>
            </a:r>
            <a:endParaRPr lang="es-ES" dirty="0">
              <a:solidFill>
                <a:prstClr val="white"/>
              </a:solidFill>
              <a:latin typeface="Arial" pitchFamily="34" charset="0"/>
            </a:endParaRPr>
          </a:p>
        </p:txBody>
      </p:sp>
      <p:sp>
        <p:nvSpPr>
          <p:cNvPr id="51245" name="Text Box 45"/>
          <p:cNvSpPr txBox="1">
            <a:spLocks noChangeArrowheads="1"/>
          </p:cNvSpPr>
          <p:nvPr/>
        </p:nvSpPr>
        <p:spPr bwMode="auto">
          <a:xfrm>
            <a:off x="886074" y="352651"/>
            <a:ext cx="5760936" cy="52322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2800">
                <a:solidFill>
                  <a:srgbClr val="FFFF00"/>
                </a:solidFill>
                <a:latin typeface="Arial" pitchFamily="34" charset="0"/>
              </a:rPr>
              <a:t>Reacción de Transdesaminación</a:t>
            </a:r>
            <a:endParaRPr lang="es-ES" sz="2800">
              <a:solidFill>
                <a:srgbClr val="FFFF00"/>
              </a:solidFill>
              <a:latin typeface="Arial" pitchFamily="34" charset="0"/>
            </a:endParaRPr>
          </a:p>
        </p:txBody>
      </p:sp>
      <p:sp>
        <p:nvSpPr>
          <p:cNvPr id="9" name="8 Flecha curvada hacia arriba"/>
          <p:cNvSpPr/>
          <p:nvPr/>
        </p:nvSpPr>
        <p:spPr>
          <a:xfrm rot="16200000">
            <a:off x="4650956" y="3178554"/>
            <a:ext cx="2208398" cy="548640"/>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black"/>
              </a:solidFill>
            </a:endParaRPr>
          </a:p>
        </p:txBody>
      </p:sp>
      <p:sp>
        <p:nvSpPr>
          <p:cNvPr id="11" name="10 CuadroTexto"/>
          <p:cNvSpPr txBox="1"/>
          <p:nvPr/>
        </p:nvSpPr>
        <p:spPr>
          <a:xfrm>
            <a:off x="5906117" y="4523222"/>
            <a:ext cx="1032655" cy="461665"/>
          </a:xfrm>
          <a:prstGeom prst="rect">
            <a:avLst/>
          </a:prstGeom>
          <a:solidFill>
            <a:srgbClr val="0000FF"/>
          </a:solidFill>
        </p:spPr>
        <p:txBody>
          <a:bodyPr wrap="none" rtlCol="0">
            <a:spAutoFit/>
          </a:bodyPr>
          <a:lstStyle/>
          <a:p>
            <a:pPr algn="ctr"/>
            <a:r>
              <a:rPr lang="es-ES_tradnl" sz="2400" dirty="0">
                <a:solidFill>
                  <a:srgbClr val="FFFF00"/>
                </a:solidFill>
              </a:rPr>
              <a:t>NAD+</a:t>
            </a:r>
            <a:endParaRPr lang="es-ES" sz="2400" dirty="0">
              <a:solidFill>
                <a:prstClr val="black"/>
              </a:solidFill>
            </a:endParaRPr>
          </a:p>
        </p:txBody>
      </p:sp>
      <p:cxnSp>
        <p:nvCxnSpPr>
          <p:cNvPr id="13" name="12 Conector recto de flecha"/>
          <p:cNvCxnSpPr/>
          <p:nvPr/>
        </p:nvCxnSpPr>
        <p:spPr>
          <a:xfrm flipV="1">
            <a:off x="5929401" y="2348676"/>
            <a:ext cx="208774" cy="5298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p:nvPr/>
        </p:nvCxnSpPr>
        <p:spPr>
          <a:xfrm flipV="1">
            <a:off x="5929400" y="2679102"/>
            <a:ext cx="615432" cy="34984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5867911" y="4183262"/>
            <a:ext cx="398349" cy="1190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68 Conector recto"/>
          <p:cNvCxnSpPr/>
          <p:nvPr/>
        </p:nvCxnSpPr>
        <p:spPr>
          <a:xfrm>
            <a:off x="5706349" y="4339829"/>
            <a:ext cx="323126" cy="2172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120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45"/>
                                        </p:tgtEl>
                                        <p:attrNameLst>
                                          <p:attrName>style.visibility</p:attrName>
                                        </p:attrNameLst>
                                      </p:cBhvr>
                                      <p:to>
                                        <p:strVal val="visible"/>
                                      </p:to>
                                    </p:set>
                                    <p:animEffect transition="in" filter="wipe(down)">
                                      <p:cBhvr>
                                        <p:cTn id="7" dur="500"/>
                                        <p:tgtEl>
                                          <p:spTgt spid="51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5124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down)">
                                      <p:cBhvr>
                                        <p:cTn id="49" dur="500"/>
                                        <p:tgtEl>
                                          <p:spTgt spid="69"/>
                                        </p:tgtEl>
                                      </p:cBhvr>
                                    </p:animEffect>
                                  </p:childTnLst>
                                </p:cTn>
                              </p:par>
                              <p:par>
                                <p:cTn id="50" presetID="22" presetClass="entr" presetSubtype="4"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1230"/>
                                        </p:tgtEl>
                                        <p:attrNameLst>
                                          <p:attrName>style.visibility</p:attrName>
                                        </p:attrNameLst>
                                      </p:cBhvr>
                                      <p:to>
                                        <p:strVal val="visible"/>
                                      </p:to>
                                    </p:set>
                                    <p:animEffect transition="in" filter="wipe(down)">
                                      <p:cBhvr>
                                        <p:cTn id="55" dur="500"/>
                                        <p:tgtEl>
                                          <p:spTgt spid="5123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down)">
                                      <p:cBhvr>
                                        <p:cTn id="60" dur="500"/>
                                        <p:tgtEl>
                                          <p:spTgt spid="5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1229"/>
                                        </p:tgtEl>
                                        <p:attrNameLst>
                                          <p:attrName>style.visibility</p:attrName>
                                        </p:attrNameLst>
                                      </p:cBhvr>
                                      <p:to>
                                        <p:strVal val="visible"/>
                                      </p:to>
                                    </p:set>
                                    <p:animEffect transition="in" filter="wipe(down)">
                                      <p:cBhvr>
                                        <p:cTn id="63" dur="500"/>
                                        <p:tgtEl>
                                          <p:spTgt spid="5122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35845"/>
                                        </p:tgtEl>
                                        <p:attrNameLst>
                                          <p:attrName>style.visibility</p:attrName>
                                        </p:attrNameLst>
                                      </p:cBhvr>
                                      <p:to>
                                        <p:strVal val="hidden"/>
                                      </p:to>
                                    </p:set>
                                  </p:childTnLst>
                                </p:cTn>
                              </p:par>
                              <p:par>
                                <p:cTn id="68" presetID="22" presetClass="entr" presetSubtype="4"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00"/>
                                        <p:tgtEl>
                                          <p:spTgt spid="1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9" grpId="0" animBg="1"/>
      <p:bldP spid="51230" grpId="0"/>
      <p:bldP spid="35845" grpId="0"/>
      <p:bldP spid="35845" grpId="1"/>
      <p:bldP spid="3" grpId="0" animBg="1"/>
      <p:bldP spid="51243" grpId="0" animBg="1"/>
      <p:bldP spid="51244" grpId="0" animBg="1"/>
      <p:bldP spid="51245"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5225" y="1116013"/>
            <a:ext cx="4103688" cy="4538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51920" y="548680"/>
            <a:ext cx="4535487" cy="5386388"/>
          </a:xfrm>
          <a:prstGeom prst="rect">
            <a:avLst/>
          </a:prstGeom>
          <a:noFill/>
        </p:spPr>
        <p:txBody>
          <a:bodyPr>
            <a:spAutoFit/>
          </a:bodyPr>
          <a:lstStyle/>
          <a:p>
            <a:pPr>
              <a:defRPr/>
            </a:pPr>
            <a:r>
              <a:rPr lang="en-US" sz="34400" dirty="0">
                <a:solidFill>
                  <a:srgbClr val="FFFF00"/>
                </a:solidFill>
                <a:effectLst>
                  <a:outerShdw blurRad="38100" dist="38100" dir="2700000" algn="tl">
                    <a:srgbClr val="000000"/>
                  </a:outerShdw>
                </a:effectLst>
                <a:latin typeface="+mj-lt"/>
                <a:ea typeface="+mj-ea"/>
                <a:cs typeface="+mj-cs"/>
              </a:rPr>
              <a:t>?</a:t>
            </a:r>
          </a:p>
        </p:txBody>
      </p:sp>
      <p:sp>
        <p:nvSpPr>
          <p:cNvPr id="4" name="TextBox 2"/>
          <p:cNvSpPr txBox="1">
            <a:spLocks noChangeArrowheads="1"/>
          </p:cNvSpPr>
          <p:nvPr/>
        </p:nvSpPr>
        <p:spPr bwMode="auto">
          <a:xfrm>
            <a:off x="1149268" y="281848"/>
            <a:ext cx="3673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4000" dirty="0">
                <a:solidFill>
                  <a:srgbClr val="FFFF00"/>
                </a:solidFill>
              </a:rPr>
              <a:t>GOUT</a:t>
            </a:r>
            <a:endParaRPr lang="en-US" sz="4000" dirty="0"/>
          </a:p>
        </p:txBody>
      </p:sp>
    </p:spTree>
    <p:extLst>
      <p:ext uri="{BB962C8B-B14F-4D97-AF65-F5344CB8AC3E}">
        <p14:creationId xmlns:p14="http://schemas.microsoft.com/office/powerpoint/2010/main" val="1751892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44968" y="1611309"/>
            <a:ext cx="21145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sz="2550" dirty="0">
                <a:latin typeface="Arial" pitchFamily="34" charset="0"/>
              </a:rPr>
              <a:t>Aminoácido</a:t>
            </a:r>
          </a:p>
        </p:txBody>
      </p:sp>
      <p:sp>
        <p:nvSpPr>
          <p:cNvPr id="31747" name="Text Box 3"/>
          <p:cNvSpPr txBox="1">
            <a:spLocks noChangeArrowheads="1"/>
          </p:cNvSpPr>
          <p:nvPr/>
        </p:nvSpPr>
        <p:spPr bwMode="auto">
          <a:xfrm>
            <a:off x="665377" y="4015831"/>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spcBef>
                <a:spcPct val="50000"/>
              </a:spcBef>
            </a:pPr>
            <a:r>
              <a:rPr lang="es-ES" sz="2400" dirty="0">
                <a:latin typeface="Arial" pitchFamily="34" charset="0"/>
                <a:sym typeface="Symbol" pitchFamily="18" charset="2"/>
              </a:rPr>
              <a:t></a:t>
            </a:r>
            <a:r>
              <a:rPr lang="es-ES" sz="2400" dirty="0" smtClean="0">
                <a:latin typeface="Arial" pitchFamily="34" charset="0"/>
                <a:sym typeface="Symbol" pitchFamily="18" charset="2"/>
              </a:rPr>
              <a:t>-</a:t>
            </a:r>
            <a:r>
              <a:rPr lang="es-ES" sz="2400" dirty="0" err="1" smtClean="0">
                <a:latin typeface="Arial" pitchFamily="34" charset="0"/>
              </a:rPr>
              <a:t>cetoácido</a:t>
            </a:r>
            <a:endParaRPr lang="es-ES" sz="2400" dirty="0">
              <a:latin typeface="Arial" pitchFamily="34" charset="0"/>
            </a:endParaRPr>
          </a:p>
        </p:txBody>
      </p:sp>
      <p:sp>
        <p:nvSpPr>
          <p:cNvPr id="31748" name="Text Box 12"/>
          <p:cNvSpPr txBox="1">
            <a:spLocks noChangeArrowheads="1"/>
          </p:cNvSpPr>
          <p:nvPr/>
        </p:nvSpPr>
        <p:spPr bwMode="auto">
          <a:xfrm>
            <a:off x="3717227" y="1499183"/>
            <a:ext cx="20002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s-ES" sz="2250" dirty="0">
                <a:latin typeface="Arial" pitchFamily="34" charset="0"/>
              </a:rPr>
              <a:t>Ácido </a:t>
            </a:r>
            <a:r>
              <a:rPr lang="es-ES" sz="2250" dirty="0">
                <a:latin typeface="Symbol" pitchFamily="18" charset="2"/>
              </a:rPr>
              <a:t>a</a:t>
            </a:r>
            <a:r>
              <a:rPr lang="es-ES" sz="2250" dirty="0">
                <a:latin typeface="Arial" pitchFamily="34" charset="0"/>
              </a:rPr>
              <a:t>-</a:t>
            </a:r>
            <a:r>
              <a:rPr lang="es-ES" sz="2250" dirty="0" err="1">
                <a:latin typeface="Arial" pitchFamily="34" charset="0"/>
              </a:rPr>
              <a:t>cetoglutárico</a:t>
            </a:r>
            <a:endParaRPr lang="es-ES" sz="2250" dirty="0">
              <a:latin typeface="Arial" pitchFamily="34" charset="0"/>
            </a:endParaRPr>
          </a:p>
        </p:txBody>
      </p:sp>
      <p:sp>
        <p:nvSpPr>
          <p:cNvPr id="31749" name="Text Box 13"/>
          <p:cNvSpPr txBox="1">
            <a:spLocks noChangeArrowheads="1"/>
          </p:cNvSpPr>
          <p:nvPr/>
        </p:nvSpPr>
        <p:spPr bwMode="auto">
          <a:xfrm>
            <a:off x="3421218" y="4059459"/>
            <a:ext cx="257577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s-ES" sz="2250" dirty="0" smtClean="0">
                <a:latin typeface="Arial" pitchFamily="34" charset="0"/>
              </a:rPr>
              <a:t>Ácido glutámico</a:t>
            </a:r>
            <a:endParaRPr lang="es-ES" sz="2250" dirty="0">
              <a:latin typeface="Arial" pitchFamily="34" charset="0"/>
            </a:endParaRPr>
          </a:p>
        </p:txBody>
      </p:sp>
      <p:sp>
        <p:nvSpPr>
          <p:cNvPr id="31750" name="Text Box 14"/>
          <p:cNvSpPr txBox="1">
            <a:spLocks noChangeArrowheads="1"/>
          </p:cNvSpPr>
          <p:nvPr/>
        </p:nvSpPr>
        <p:spPr bwMode="auto">
          <a:xfrm>
            <a:off x="6913823" y="1950134"/>
            <a:ext cx="1371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sz="2100" dirty="0">
                <a:latin typeface="Arial" pitchFamily="34" charset="0"/>
              </a:rPr>
              <a:t>NADH.H</a:t>
            </a:r>
            <a:r>
              <a:rPr lang="es-ES" sz="2100" baseline="30000" dirty="0">
                <a:latin typeface="Arial" pitchFamily="34" charset="0"/>
              </a:rPr>
              <a:t>+</a:t>
            </a:r>
            <a:endParaRPr lang="es-ES" sz="2100" dirty="0">
              <a:latin typeface="Arial" pitchFamily="34" charset="0"/>
            </a:endParaRPr>
          </a:p>
        </p:txBody>
      </p:sp>
      <p:sp>
        <p:nvSpPr>
          <p:cNvPr id="31751" name="Text Box 15"/>
          <p:cNvSpPr txBox="1">
            <a:spLocks noChangeArrowheads="1"/>
          </p:cNvSpPr>
          <p:nvPr/>
        </p:nvSpPr>
        <p:spPr bwMode="auto">
          <a:xfrm>
            <a:off x="6607213" y="4070899"/>
            <a:ext cx="1028700" cy="64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60000"/>
              </a:lnSpc>
              <a:spcBef>
                <a:spcPct val="50000"/>
              </a:spcBef>
            </a:pPr>
            <a:r>
              <a:rPr lang="es-ES" sz="2100" dirty="0">
                <a:latin typeface="Arial" pitchFamily="34" charset="0"/>
              </a:rPr>
              <a:t>NAD</a:t>
            </a:r>
            <a:r>
              <a:rPr lang="es-ES" sz="2100" baseline="30000" dirty="0">
                <a:latin typeface="Arial" pitchFamily="34" charset="0"/>
              </a:rPr>
              <a:t>+</a:t>
            </a:r>
          </a:p>
          <a:p>
            <a:pPr>
              <a:lnSpc>
                <a:spcPct val="60000"/>
              </a:lnSpc>
              <a:spcBef>
                <a:spcPct val="50000"/>
              </a:spcBef>
            </a:pPr>
            <a:r>
              <a:rPr lang="es-MX" sz="2100" dirty="0">
                <a:latin typeface="Arial" pitchFamily="34" charset="0"/>
              </a:rPr>
              <a:t>H</a:t>
            </a:r>
            <a:r>
              <a:rPr lang="es-MX" sz="2100" baseline="-25000" dirty="0">
                <a:latin typeface="Arial" pitchFamily="34" charset="0"/>
              </a:rPr>
              <a:t>2</a:t>
            </a:r>
            <a:r>
              <a:rPr lang="es-MX" sz="2100" dirty="0">
                <a:latin typeface="Arial" pitchFamily="34" charset="0"/>
              </a:rPr>
              <a:t>O</a:t>
            </a:r>
            <a:endParaRPr lang="es-ES" sz="2100" dirty="0">
              <a:latin typeface="Arial" pitchFamily="34" charset="0"/>
            </a:endParaRPr>
          </a:p>
        </p:txBody>
      </p:sp>
      <p:grpSp>
        <p:nvGrpSpPr>
          <p:cNvPr id="31752" name="Group 16"/>
          <p:cNvGrpSpPr>
            <a:grpSpLocks/>
          </p:cNvGrpSpPr>
          <p:nvPr/>
        </p:nvGrpSpPr>
        <p:grpSpPr bwMode="auto">
          <a:xfrm>
            <a:off x="5842992" y="2084265"/>
            <a:ext cx="964406" cy="2136823"/>
            <a:chOff x="4119" y="1311"/>
            <a:chExt cx="913" cy="993"/>
          </a:xfrm>
        </p:grpSpPr>
        <p:grpSp>
          <p:nvGrpSpPr>
            <p:cNvPr id="31763" name="Group 17"/>
            <p:cNvGrpSpPr>
              <a:grpSpLocks/>
            </p:cNvGrpSpPr>
            <p:nvPr/>
          </p:nvGrpSpPr>
          <p:grpSpPr bwMode="auto">
            <a:xfrm>
              <a:off x="4224" y="1392"/>
              <a:ext cx="336" cy="912"/>
              <a:chOff x="1296" y="1392"/>
              <a:chExt cx="528" cy="912"/>
            </a:xfrm>
          </p:grpSpPr>
          <p:sp>
            <p:nvSpPr>
              <p:cNvPr id="31769" name="Arc 18"/>
              <p:cNvSpPr>
                <a:spLocks/>
              </p:cNvSpPr>
              <p:nvPr/>
            </p:nvSpPr>
            <p:spPr bwMode="auto">
              <a:xfrm>
                <a:off x="1296" y="1392"/>
                <a:ext cx="528" cy="4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sz="2400">
                  <a:solidFill>
                    <a:prstClr val="black"/>
                  </a:solidFill>
                  <a:latin typeface="Calibri" pitchFamily="34" charset="0"/>
                </a:endParaRPr>
              </a:p>
            </p:txBody>
          </p:sp>
          <p:sp>
            <p:nvSpPr>
              <p:cNvPr id="31770" name="Arc 19"/>
              <p:cNvSpPr>
                <a:spLocks/>
              </p:cNvSpPr>
              <p:nvPr/>
            </p:nvSpPr>
            <p:spPr bwMode="auto">
              <a:xfrm flipV="1">
                <a:off x="1296" y="1824"/>
                <a:ext cx="528" cy="4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pt-BR" sz="2400">
                  <a:solidFill>
                    <a:prstClr val="black"/>
                  </a:solidFill>
                  <a:latin typeface="Calibri" pitchFamily="34" charset="0"/>
                </a:endParaRPr>
              </a:p>
            </p:txBody>
          </p:sp>
        </p:grpSp>
        <p:grpSp>
          <p:nvGrpSpPr>
            <p:cNvPr id="31764" name="Group 20"/>
            <p:cNvGrpSpPr>
              <a:grpSpLocks/>
            </p:cNvGrpSpPr>
            <p:nvPr/>
          </p:nvGrpSpPr>
          <p:grpSpPr bwMode="auto">
            <a:xfrm flipH="1">
              <a:off x="4560" y="1392"/>
              <a:ext cx="336" cy="912"/>
              <a:chOff x="1296" y="1392"/>
              <a:chExt cx="528" cy="912"/>
            </a:xfrm>
          </p:grpSpPr>
          <p:sp>
            <p:nvSpPr>
              <p:cNvPr id="31767" name="Arc 21"/>
              <p:cNvSpPr>
                <a:spLocks/>
              </p:cNvSpPr>
              <p:nvPr/>
            </p:nvSpPr>
            <p:spPr bwMode="auto">
              <a:xfrm>
                <a:off x="1296" y="1392"/>
                <a:ext cx="528" cy="4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sz="2400">
                  <a:solidFill>
                    <a:prstClr val="black"/>
                  </a:solidFill>
                  <a:latin typeface="Calibri" pitchFamily="34" charset="0"/>
                </a:endParaRPr>
              </a:p>
            </p:txBody>
          </p:sp>
          <p:sp>
            <p:nvSpPr>
              <p:cNvPr id="31768" name="Arc 22"/>
              <p:cNvSpPr>
                <a:spLocks/>
              </p:cNvSpPr>
              <p:nvPr/>
            </p:nvSpPr>
            <p:spPr bwMode="auto">
              <a:xfrm flipV="1">
                <a:off x="1296" y="1824"/>
                <a:ext cx="528" cy="4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pt-BR" sz="2400">
                  <a:solidFill>
                    <a:prstClr val="black"/>
                  </a:solidFill>
                  <a:latin typeface="Calibri" pitchFamily="34" charset="0"/>
                </a:endParaRPr>
              </a:p>
            </p:txBody>
          </p:sp>
        </p:grpSp>
        <p:sp>
          <p:nvSpPr>
            <p:cNvPr id="31765" name="AutoShape 23"/>
            <p:cNvSpPr>
              <a:spLocks noChangeArrowheads="1"/>
            </p:cNvSpPr>
            <p:nvPr/>
          </p:nvSpPr>
          <p:spPr bwMode="auto">
            <a:xfrm rot="-5400000">
              <a:off x="4110" y="1320"/>
              <a:ext cx="144" cy="125"/>
            </a:xfrm>
            <a:prstGeom prst="triangle">
              <a:avLst>
                <a:gd name="adj" fmla="val 50000"/>
              </a:avLst>
            </a:prstGeom>
            <a:solidFill>
              <a:schemeClr val="bg1"/>
            </a:solidFill>
            <a:ln w="57150">
              <a:solidFill>
                <a:schemeClr val="tx1"/>
              </a:solidFill>
              <a:miter lim="800000"/>
              <a:headEnd/>
              <a:tailEnd/>
            </a:ln>
          </p:spPr>
          <p:txBody>
            <a:bodyPr vert="eaVert" wrap="none" anchor="ctr"/>
            <a:lstStyle/>
            <a:p>
              <a:endParaRPr lang="pt-BR" sz="2400">
                <a:solidFill>
                  <a:prstClr val="black"/>
                </a:solidFill>
                <a:latin typeface="Calibri" pitchFamily="34" charset="0"/>
              </a:endParaRPr>
            </a:p>
          </p:txBody>
        </p:sp>
        <p:sp>
          <p:nvSpPr>
            <p:cNvPr id="31766" name="AutoShape 24"/>
            <p:cNvSpPr>
              <a:spLocks noChangeArrowheads="1"/>
            </p:cNvSpPr>
            <p:nvPr/>
          </p:nvSpPr>
          <p:spPr bwMode="auto">
            <a:xfrm rot="5400000" flipH="1">
              <a:off x="4898" y="1323"/>
              <a:ext cx="144" cy="125"/>
            </a:xfrm>
            <a:prstGeom prst="triangle">
              <a:avLst>
                <a:gd name="adj" fmla="val 50000"/>
              </a:avLst>
            </a:prstGeom>
            <a:solidFill>
              <a:schemeClr val="bg1"/>
            </a:solidFill>
            <a:ln w="57150">
              <a:solidFill>
                <a:schemeClr val="tx1"/>
              </a:solidFill>
              <a:miter lim="800000"/>
              <a:headEnd/>
              <a:tailEnd/>
            </a:ln>
          </p:spPr>
          <p:txBody>
            <a:bodyPr rot="10800000" vert="eaVert" wrap="none" anchor="ctr"/>
            <a:lstStyle/>
            <a:p>
              <a:endParaRPr lang="pt-BR" sz="2400">
                <a:solidFill>
                  <a:prstClr val="black"/>
                </a:solidFill>
                <a:latin typeface="Calibri" pitchFamily="34" charset="0"/>
              </a:endParaRPr>
            </a:p>
          </p:txBody>
        </p:sp>
      </p:grpSp>
      <p:sp>
        <p:nvSpPr>
          <p:cNvPr id="31753" name="Line 25"/>
          <p:cNvSpPr>
            <a:spLocks noChangeShapeType="1"/>
          </p:cNvSpPr>
          <p:nvPr/>
        </p:nvSpPr>
        <p:spPr bwMode="auto">
          <a:xfrm flipV="1">
            <a:off x="6308822" y="1853683"/>
            <a:ext cx="0" cy="1200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1754" name="Text Box 26"/>
          <p:cNvSpPr txBox="1">
            <a:spLocks noChangeArrowheads="1"/>
          </p:cNvSpPr>
          <p:nvPr/>
        </p:nvSpPr>
        <p:spPr bwMode="auto">
          <a:xfrm>
            <a:off x="5854304" y="1372353"/>
            <a:ext cx="80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sz="2400" dirty="0">
                <a:solidFill>
                  <a:srgbClr val="FFFF00"/>
                </a:solidFill>
                <a:latin typeface="Arial" pitchFamily="34" charset="0"/>
              </a:rPr>
              <a:t>NH</a:t>
            </a:r>
            <a:r>
              <a:rPr lang="es-ES" sz="2400" baseline="-25000" dirty="0">
                <a:solidFill>
                  <a:srgbClr val="FFFF00"/>
                </a:solidFill>
                <a:latin typeface="Arial" pitchFamily="34" charset="0"/>
              </a:rPr>
              <a:t>3</a:t>
            </a:r>
          </a:p>
        </p:txBody>
      </p:sp>
      <p:sp>
        <p:nvSpPr>
          <p:cNvPr id="31755" name="Text Box 27"/>
          <p:cNvSpPr txBox="1">
            <a:spLocks noChangeArrowheads="1"/>
          </p:cNvSpPr>
          <p:nvPr/>
        </p:nvSpPr>
        <p:spPr bwMode="auto">
          <a:xfrm>
            <a:off x="1252537" y="344225"/>
            <a:ext cx="6062663" cy="5078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Bef>
                <a:spcPct val="50000"/>
              </a:spcBef>
            </a:pPr>
            <a:r>
              <a:rPr lang="es-MX" sz="2700" dirty="0">
                <a:latin typeface="Arial" pitchFamily="34" charset="0"/>
              </a:rPr>
              <a:t>Resumen de la </a:t>
            </a:r>
            <a:r>
              <a:rPr lang="es-MX" sz="2700" dirty="0" err="1">
                <a:latin typeface="Arial" pitchFamily="34" charset="0"/>
              </a:rPr>
              <a:t>transdesaminación</a:t>
            </a:r>
            <a:endParaRPr lang="es-ES" sz="2700" dirty="0">
              <a:latin typeface="Arial" pitchFamily="34" charset="0"/>
            </a:endParaRPr>
          </a:p>
        </p:txBody>
      </p:sp>
      <p:sp>
        <p:nvSpPr>
          <p:cNvPr id="31757" name="Text Box 30"/>
          <p:cNvSpPr txBox="1">
            <a:spLocks noChangeArrowheads="1"/>
          </p:cNvSpPr>
          <p:nvPr/>
        </p:nvSpPr>
        <p:spPr bwMode="auto">
          <a:xfrm>
            <a:off x="1973464" y="4821931"/>
            <a:ext cx="1727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endParaRPr lang="pt-BR">
              <a:latin typeface="Arial" pitchFamily="34" charset="0"/>
            </a:endParaRPr>
          </a:p>
        </p:txBody>
      </p:sp>
      <p:sp>
        <p:nvSpPr>
          <p:cNvPr id="31758" name="Text Box 31"/>
          <p:cNvSpPr txBox="1">
            <a:spLocks noChangeArrowheads="1"/>
          </p:cNvSpPr>
          <p:nvPr/>
        </p:nvSpPr>
        <p:spPr bwMode="auto">
          <a:xfrm>
            <a:off x="5084636" y="2862749"/>
            <a:ext cx="2551277" cy="738664"/>
          </a:xfrm>
          <a:prstGeom prst="rect">
            <a:avLst/>
          </a:prstGeom>
          <a:solidFill>
            <a:srgbClr val="0000CC"/>
          </a:solidFill>
          <a:ln w="9525">
            <a:solidFill>
              <a:srgbClr val="0000CC"/>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s-MX" sz="2100" i="1" dirty="0">
                <a:solidFill>
                  <a:srgbClr val="FFCC99"/>
                </a:solidFill>
                <a:latin typeface="Arial" pitchFamily="34" charset="0"/>
              </a:rPr>
              <a:t>L-glutámico deshidrogenasa</a:t>
            </a:r>
            <a:endParaRPr lang="es-ES" sz="2100" i="1" dirty="0">
              <a:solidFill>
                <a:srgbClr val="FFCC99"/>
              </a:solidFill>
              <a:latin typeface="Arial" pitchFamily="34" charset="0"/>
            </a:endParaRPr>
          </a:p>
        </p:txBody>
      </p:sp>
      <p:grpSp>
        <p:nvGrpSpPr>
          <p:cNvPr id="31759" name="Group 31"/>
          <p:cNvGrpSpPr>
            <a:grpSpLocks/>
          </p:cNvGrpSpPr>
          <p:nvPr/>
        </p:nvGrpSpPr>
        <p:grpSpPr bwMode="auto">
          <a:xfrm>
            <a:off x="2608850" y="1896950"/>
            <a:ext cx="971550" cy="2111381"/>
            <a:chOff x="2245" y="1480"/>
            <a:chExt cx="1225" cy="1406"/>
          </a:xfrm>
        </p:grpSpPr>
        <p:sp>
          <p:nvSpPr>
            <p:cNvPr id="31761" name="Arc 33"/>
            <p:cNvSpPr>
              <a:spLocks/>
            </p:cNvSpPr>
            <p:nvPr/>
          </p:nvSpPr>
          <p:spPr bwMode="auto">
            <a:xfrm>
              <a:off x="2245" y="1481"/>
              <a:ext cx="576" cy="1405"/>
            </a:xfrm>
            <a:custGeom>
              <a:avLst/>
              <a:gdLst>
                <a:gd name="T0" fmla="*/ 0 w 21600"/>
                <a:gd name="T1" fmla="*/ 0 h 43175"/>
                <a:gd name="T2" fmla="*/ 0 w 21600"/>
                <a:gd name="T3" fmla="*/ 0 h 43175"/>
                <a:gd name="T4" fmla="*/ 0 w 21600"/>
                <a:gd name="T5" fmla="*/ 0 h 43175"/>
                <a:gd name="T6" fmla="*/ 0 60000 65536"/>
                <a:gd name="T7" fmla="*/ 0 60000 65536"/>
                <a:gd name="T8" fmla="*/ 0 60000 65536"/>
                <a:gd name="T9" fmla="*/ 0 w 21600"/>
                <a:gd name="T10" fmla="*/ 0 h 43175"/>
                <a:gd name="T11" fmla="*/ 21600 w 21600"/>
                <a:gd name="T12" fmla="*/ 43175 h 43175"/>
              </a:gdLst>
              <a:ahLst/>
              <a:cxnLst>
                <a:cxn ang="T6">
                  <a:pos x="T0" y="T1"/>
                </a:cxn>
                <a:cxn ang="T7">
                  <a:pos x="T2" y="T3"/>
                </a:cxn>
                <a:cxn ang="T8">
                  <a:pos x="T4" y="T5"/>
                </a:cxn>
              </a:cxnLst>
              <a:rect l="T9" t="T10" r="T11" b="T12"/>
              <a:pathLst>
                <a:path w="21600" h="43175" fill="none" extrusionOk="0">
                  <a:moveTo>
                    <a:pt x="-1" y="0"/>
                  </a:moveTo>
                  <a:cubicBezTo>
                    <a:pt x="11929" y="0"/>
                    <a:pt x="21600" y="9670"/>
                    <a:pt x="21600" y="21600"/>
                  </a:cubicBezTo>
                  <a:cubicBezTo>
                    <a:pt x="21600" y="33123"/>
                    <a:pt x="12554" y="42617"/>
                    <a:pt x="1043" y="43174"/>
                  </a:cubicBezTo>
                </a:path>
                <a:path w="21600" h="43175" stroke="0" extrusionOk="0">
                  <a:moveTo>
                    <a:pt x="-1" y="0"/>
                  </a:moveTo>
                  <a:cubicBezTo>
                    <a:pt x="11929" y="0"/>
                    <a:pt x="21600" y="9670"/>
                    <a:pt x="21600" y="21600"/>
                  </a:cubicBezTo>
                  <a:cubicBezTo>
                    <a:pt x="21600" y="33123"/>
                    <a:pt x="12554" y="42617"/>
                    <a:pt x="1043" y="43174"/>
                  </a:cubicBezTo>
                  <a:lnTo>
                    <a:pt x="0" y="21600"/>
                  </a:lnTo>
                  <a:close/>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t-BR" sz="2100">
                <a:solidFill>
                  <a:prstClr val="black"/>
                </a:solidFill>
                <a:latin typeface="Calibri" pitchFamily="34" charset="0"/>
              </a:endParaRPr>
            </a:p>
          </p:txBody>
        </p:sp>
        <p:sp>
          <p:nvSpPr>
            <p:cNvPr id="31762" name="Arc 34"/>
            <p:cNvSpPr>
              <a:spLocks/>
            </p:cNvSpPr>
            <p:nvPr/>
          </p:nvSpPr>
          <p:spPr bwMode="auto">
            <a:xfrm flipH="1">
              <a:off x="2835" y="1480"/>
              <a:ext cx="635" cy="1405"/>
            </a:xfrm>
            <a:custGeom>
              <a:avLst/>
              <a:gdLst>
                <a:gd name="T0" fmla="*/ 0 w 21600"/>
                <a:gd name="T1" fmla="*/ 0 h 43175"/>
                <a:gd name="T2" fmla="*/ 0 w 21600"/>
                <a:gd name="T3" fmla="*/ 0 h 43175"/>
                <a:gd name="T4" fmla="*/ 0 w 21600"/>
                <a:gd name="T5" fmla="*/ 0 h 43175"/>
                <a:gd name="T6" fmla="*/ 0 60000 65536"/>
                <a:gd name="T7" fmla="*/ 0 60000 65536"/>
                <a:gd name="T8" fmla="*/ 0 60000 65536"/>
                <a:gd name="T9" fmla="*/ 0 w 21600"/>
                <a:gd name="T10" fmla="*/ 0 h 43175"/>
                <a:gd name="T11" fmla="*/ 21600 w 21600"/>
                <a:gd name="T12" fmla="*/ 43175 h 43175"/>
              </a:gdLst>
              <a:ahLst/>
              <a:cxnLst>
                <a:cxn ang="T6">
                  <a:pos x="T0" y="T1"/>
                </a:cxn>
                <a:cxn ang="T7">
                  <a:pos x="T2" y="T3"/>
                </a:cxn>
                <a:cxn ang="T8">
                  <a:pos x="T4" y="T5"/>
                </a:cxn>
              </a:cxnLst>
              <a:rect l="T9" t="T10" r="T11" b="T12"/>
              <a:pathLst>
                <a:path w="21600" h="43175" fill="none" extrusionOk="0">
                  <a:moveTo>
                    <a:pt x="-1" y="0"/>
                  </a:moveTo>
                  <a:cubicBezTo>
                    <a:pt x="11929" y="0"/>
                    <a:pt x="21600" y="9670"/>
                    <a:pt x="21600" y="21600"/>
                  </a:cubicBezTo>
                  <a:cubicBezTo>
                    <a:pt x="21600" y="33123"/>
                    <a:pt x="12554" y="42617"/>
                    <a:pt x="1043" y="43174"/>
                  </a:cubicBezTo>
                </a:path>
                <a:path w="21600" h="43175" stroke="0" extrusionOk="0">
                  <a:moveTo>
                    <a:pt x="-1" y="0"/>
                  </a:moveTo>
                  <a:cubicBezTo>
                    <a:pt x="11929" y="0"/>
                    <a:pt x="21600" y="9670"/>
                    <a:pt x="21600" y="21600"/>
                  </a:cubicBezTo>
                  <a:cubicBezTo>
                    <a:pt x="21600" y="33123"/>
                    <a:pt x="12554" y="42617"/>
                    <a:pt x="1043" y="43174"/>
                  </a:cubicBezTo>
                  <a:lnTo>
                    <a:pt x="0" y="21600"/>
                  </a:lnTo>
                  <a:close/>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t-BR" sz="2100">
                <a:solidFill>
                  <a:prstClr val="black"/>
                </a:solidFill>
                <a:latin typeface="Calibri" pitchFamily="34" charset="0"/>
              </a:endParaRPr>
            </a:p>
          </p:txBody>
        </p:sp>
      </p:grpSp>
      <p:sp>
        <p:nvSpPr>
          <p:cNvPr id="31756" name="Text Box 29"/>
          <p:cNvSpPr txBox="1">
            <a:spLocks noChangeArrowheads="1"/>
          </p:cNvSpPr>
          <p:nvPr/>
        </p:nvSpPr>
        <p:spPr bwMode="auto">
          <a:xfrm>
            <a:off x="2109113" y="2522346"/>
            <a:ext cx="2047875" cy="41549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MX" sz="2100" i="1" dirty="0">
                <a:solidFill>
                  <a:srgbClr val="FFCC99"/>
                </a:solidFill>
                <a:latin typeface="Arial" pitchFamily="34" charset="0"/>
              </a:rPr>
              <a:t>Transaminasa</a:t>
            </a:r>
            <a:endParaRPr lang="es-ES" sz="2100" i="1" dirty="0">
              <a:solidFill>
                <a:srgbClr val="FFCC99"/>
              </a:solidFill>
              <a:latin typeface="Arial" pitchFamily="34" charset="0"/>
            </a:endParaRPr>
          </a:p>
        </p:txBody>
      </p:sp>
    </p:spTree>
    <p:extLst>
      <p:ext uri="{BB962C8B-B14F-4D97-AF65-F5344CB8AC3E}">
        <p14:creationId xmlns:p14="http://schemas.microsoft.com/office/powerpoint/2010/main" val="2624111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1230439" y="442015"/>
            <a:ext cx="4257153" cy="52322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s-MX" sz="2800" dirty="0" err="1">
                <a:solidFill>
                  <a:prstClr val="black"/>
                </a:solidFill>
                <a:latin typeface="Arial" pitchFamily="34" charset="0"/>
              </a:rPr>
              <a:t>Descarboxilación</a:t>
            </a:r>
            <a:r>
              <a:rPr lang="es-MX" sz="2800" dirty="0">
                <a:solidFill>
                  <a:prstClr val="black"/>
                </a:solidFill>
                <a:latin typeface="Arial" pitchFamily="34" charset="0"/>
              </a:rPr>
              <a:t> </a:t>
            </a:r>
            <a:endParaRPr lang="es-ES" sz="2800" dirty="0">
              <a:solidFill>
                <a:prstClr val="black"/>
              </a:solidFill>
              <a:latin typeface="Arial" pitchFamily="34" charset="0"/>
            </a:endParaRPr>
          </a:p>
        </p:txBody>
      </p:sp>
      <p:sp>
        <p:nvSpPr>
          <p:cNvPr id="36875" name="Line 11"/>
          <p:cNvSpPr>
            <a:spLocks noChangeShapeType="1"/>
          </p:cNvSpPr>
          <p:nvPr/>
        </p:nvSpPr>
        <p:spPr bwMode="auto">
          <a:xfrm>
            <a:off x="2857500" y="2743200"/>
            <a:ext cx="145851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6881" name="Arc 17"/>
          <p:cNvSpPr>
            <a:spLocks/>
          </p:cNvSpPr>
          <p:nvPr/>
        </p:nvSpPr>
        <p:spPr bwMode="auto">
          <a:xfrm flipV="1">
            <a:off x="3492105" y="2240758"/>
            <a:ext cx="377428" cy="43219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t-BR">
              <a:solidFill>
                <a:prstClr val="black"/>
              </a:solidFill>
              <a:latin typeface="Calibri" pitchFamily="34" charset="0"/>
            </a:endParaRPr>
          </a:p>
        </p:txBody>
      </p:sp>
      <p:sp>
        <p:nvSpPr>
          <p:cNvPr id="36882" name="Text Box 18"/>
          <p:cNvSpPr txBox="1">
            <a:spLocks noChangeArrowheads="1"/>
          </p:cNvSpPr>
          <p:nvPr/>
        </p:nvSpPr>
        <p:spPr bwMode="auto">
          <a:xfrm>
            <a:off x="3771901" y="1970485"/>
            <a:ext cx="64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MX" dirty="0">
                <a:latin typeface="Arial" pitchFamily="34" charset="0"/>
              </a:rPr>
              <a:t>CO</a:t>
            </a:r>
            <a:r>
              <a:rPr lang="es-MX" baseline="-25000" dirty="0">
                <a:latin typeface="Arial" pitchFamily="34" charset="0"/>
              </a:rPr>
              <a:t>2</a:t>
            </a:r>
            <a:endParaRPr lang="es-ES" dirty="0">
              <a:latin typeface="Arial" pitchFamily="34" charset="0"/>
            </a:endParaRPr>
          </a:p>
        </p:txBody>
      </p:sp>
      <p:sp>
        <p:nvSpPr>
          <p:cNvPr id="36883" name="Line 19"/>
          <p:cNvSpPr>
            <a:spLocks noChangeShapeType="1"/>
          </p:cNvSpPr>
          <p:nvPr/>
        </p:nvSpPr>
        <p:spPr bwMode="auto">
          <a:xfrm>
            <a:off x="2857500" y="5029200"/>
            <a:ext cx="145851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6884" name="Arc 20"/>
          <p:cNvSpPr>
            <a:spLocks/>
          </p:cNvSpPr>
          <p:nvPr/>
        </p:nvSpPr>
        <p:spPr bwMode="auto">
          <a:xfrm flipV="1">
            <a:off x="3371850" y="4572001"/>
            <a:ext cx="377429" cy="43219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pt-BR">
              <a:solidFill>
                <a:prstClr val="black"/>
              </a:solidFill>
              <a:latin typeface="Calibri" pitchFamily="34" charset="0"/>
            </a:endParaRPr>
          </a:p>
        </p:txBody>
      </p:sp>
      <p:sp>
        <p:nvSpPr>
          <p:cNvPr id="36885" name="Text Box 21"/>
          <p:cNvSpPr txBox="1">
            <a:spLocks noChangeArrowheads="1"/>
          </p:cNvSpPr>
          <p:nvPr/>
        </p:nvSpPr>
        <p:spPr bwMode="auto">
          <a:xfrm>
            <a:off x="3631407" y="4286250"/>
            <a:ext cx="654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MX" dirty="0">
                <a:latin typeface="Arial" pitchFamily="34" charset="0"/>
              </a:rPr>
              <a:t>CO</a:t>
            </a:r>
            <a:r>
              <a:rPr lang="es-MX" baseline="-25000" dirty="0">
                <a:latin typeface="Arial" pitchFamily="34" charset="0"/>
              </a:rPr>
              <a:t>2</a:t>
            </a:r>
            <a:endParaRPr lang="es-ES" dirty="0">
              <a:latin typeface="Arial" pitchFamily="34" charset="0"/>
            </a:endParaRPr>
          </a:p>
        </p:txBody>
      </p:sp>
      <p:grpSp>
        <p:nvGrpSpPr>
          <p:cNvPr id="2" name="Group 15"/>
          <p:cNvGrpSpPr>
            <a:grpSpLocks/>
          </p:cNvGrpSpPr>
          <p:nvPr/>
        </p:nvGrpSpPr>
        <p:grpSpPr bwMode="auto">
          <a:xfrm>
            <a:off x="1562101" y="1106742"/>
            <a:ext cx="1322785" cy="1943100"/>
            <a:chOff x="630" y="2016"/>
            <a:chExt cx="1111" cy="1632"/>
          </a:xfrm>
        </p:grpSpPr>
        <p:sp>
          <p:nvSpPr>
            <p:cNvPr id="32827" name="Text Box 16"/>
            <p:cNvSpPr txBox="1">
              <a:spLocks noChangeArrowheads="1"/>
            </p:cNvSpPr>
            <p:nvPr/>
          </p:nvSpPr>
          <p:spPr bwMode="auto">
            <a:xfrm>
              <a:off x="1139" y="2736"/>
              <a:ext cx="449" cy="2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a:latin typeface="Arial" pitchFamily="34" charset="0"/>
                </a:rPr>
                <a:t>CH</a:t>
              </a:r>
              <a:r>
                <a:rPr lang="es-ES_tradnl" sz="1500" baseline="-25000">
                  <a:latin typeface="Arial" pitchFamily="34" charset="0"/>
                </a:rPr>
                <a:t>2</a:t>
              </a:r>
              <a:endParaRPr lang="es-ES_tradnl" sz="1500">
                <a:latin typeface="Arial" pitchFamily="34" charset="0"/>
              </a:endParaRPr>
            </a:p>
          </p:txBody>
        </p:sp>
        <p:sp>
          <p:nvSpPr>
            <p:cNvPr id="32828" name="Line 17"/>
            <p:cNvSpPr>
              <a:spLocks noChangeShapeType="1"/>
            </p:cNvSpPr>
            <p:nvPr/>
          </p:nvSpPr>
          <p:spPr bwMode="auto">
            <a:xfrm>
              <a:off x="1296" y="297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32829" name="Group 18"/>
            <p:cNvGrpSpPr>
              <a:grpSpLocks/>
            </p:cNvGrpSpPr>
            <p:nvPr/>
          </p:nvGrpSpPr>
          <p:grpSpPr bwMode="auto">
            <a:xfrm>
              <a:off x="714" y="2016"/>
              <a:ext cx="1027" cy="768"/>
              <a:chOff x="2922" y="2369"/>
              <a:chExt cx="1027" cy="751"/>
            </a:xfrm>
          </p:grpSpPr>
          <p:sp>
            <p:nvSpPr>
              <p:cNvPr id="32837" name="Text Box 19"/>
              <p:cNvSpPr txBox="1">
                <a:spLocks noChangeArrowheads="1"/>
              </p:cNvSpPr>
              <p:nvPr/>
            </p:nvSpPr>
            <p:spPr bwMode="auto">
              <a:xfrm>
                <a:off x="3368" y="2369"/>
                <a:ext cx="581" cy="3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dirty="0">
                    <a:latin typeface="Arial" pitchFamily="34" charset="0"/>
                  </a:rPr>
                  <a:t>COO</a:t>
                </a:r>
                <a:r>
                  <a:rPr lang="es-ES_tradnl" sz="2400" baseline="30000" dirty="0">
                    <a:latin typeface="Arial" pitchFamily="34" charset="0"/>
                  </a:rPr>
                  <a:t>-</a:t>
                </a:r>
                <a:endParaRPr lang="es-ES_tradnl" sz="2400" dirty="0">
                  <a:latin typeface="Arial" pitchFamily="34" charset="0"/>
                </a:endParaRPr>
              </a:p>
            </p:txBody>
          </p:sp>
          <p:sp>
            <p:nvSpPr>
              <p:cNvPr id="32838" name="Line 20"/>
              <p:cNvSpPr>
                <a:spLocks noChangeShapeType="1"/>
              </p:cNvSpPr>
              <p:nvPr/>
            </p:nvSpPr>
            <p:spPr bwMode="auto">
              <a:xfrm>
                <a:off x="3504" y="268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39" name="Line 21"/>
              <p:cNvSpPr>
                <a:spLocks noChangeShapeType="1"/>
              </p:cNvSpPr>
              <p:nvPr/>
            </p:nvSpPr>
            <p:spPr bwMode="auto">
              <a:xfrm>
                <a:off x="3504" y="302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40" name="Text Box 22"/>
              <p:cNvSpPr txBox="1">
                <a:spLocks noChangeArrowheads="1"/>
              </p:cNvSpPr>
              <p:nvPr/>
            </p:nvSpPr>
            <p:spPr bwMode="auto">
              <a:xfrm>
                <a:off x="2922" y="2768"/>
                <a:ext cx="854" cy="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baseline="30000" dirty="0">
                    <a:latin typeface="Arial" pitchFamily="34" charset="0"/>
                  </a:rPr>
                  <a:t>+</a:t>
                </a:r>
                <a:r>
                  <a:rPr lang="es-ES_tradnl" sz="1500" dirty="0">
                    <a:latin typeface="Arial" pitchFamily="34" charset="0"/>
                  </a:rPr>
                  <a:t>H</a:t>
                </a:r>
                <a:r>
                  <a:rPr lang="es-ES_tradnl" sz="1500" baseline="-25000" dirty="0">
                    <a:latin typeface="Arial" pitchFamily="34" charset="0"/>
                  </a:rPr>
                  <a:t>3</a:t>
                </a:r>
                <a:r>
                  <a:rPr lang="es-ES_tradnl" sz="1500" dirty="0">
                    <a:latin typeface="Arial" pitchFamily="34" charset="0"/>
                  </a:rPr>
                  <a:t>N-C-H</a:t>
                </a:r>
                <a:endParaRPr lang="es-ES_tradnl" sz="1500" baseline="30000" dirty="0">
                  <a:latin typeface="Arial" pitchFamily="34" charset="0"/>
                </a:endParaRPr>
              </a:p>
            </p:txBody>
          </p:sp>
        </p:grpSp>
        <p:grpSp>
          <p:nvGrpSpPr>
            <p:cNvPr id="32831" name="Group 24"/>
            <p:cNvGrpSpPr>
              <a:grpSpLocks/>
            </p:cNvGrpSpPr>
            <p:nvPr/>
          </p:nvGrpSpPr>
          <p:grpSpPr bwMode="auto">
            <a:xfrm>
              <a:off x="630" y="3120"/>
              <a:ext cx="1096" cy="528"/>
              <a:chOff x="1789" y="3216"/>
              <a:chExt cx="947" cy="528"/>
            </a:xfrm>
          </p:grpSpPr>
          <p:sp>
            <p:nvSpPr>
              <p:cNvPr id="32832" name="AutoShape 25"/>
              <p:cNvSpPr>
                <a:spLocks noChangeArrowheads="1"/>
              </p:cNvSpPr>
              <p:nvPr/>
            </p:nvSpPr>
            <p:spPr bwMode="auto">
              <a:xfrm rot="10800000">
                <a:off x="1920" y="3216"/>
                <a:ext cx="576" cy="528"/>
              </a:xfrm>
              <a:prstGeom prst="pentagon">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2833" name="Line 26"/>
              <p:cNvSpPr>
                <a:spLocks noChangeShapeType="1"/>
              </p:cNvSpPr>
              <p:nvPr/>
            </p:nvSpPr>
            <p:spPr bwMode="auto">
              <a:xfrm>
                <a:off x="2064" y="3264"/>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34" name="Line 27"/>
              <p:cNvSpPr>
                <a:spLocks noChangeShapeType="1"/>
              </p:cNvSpPr>
              <p:nvPr/>
            </p:nvSpPr>
            <p:spPr bwMode="auto">
              <a:xfrm>
                <a:off x="1968" y="3504"/>
                <a:ext cx="24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35" name="Text Box 28"/>
              <p:cNvSpPr txBox="1">
                <a:spLocks noChangeArrowheads="1"/>
              </p:cNvSpPr>
              <p:nvPr/>
            </p:nvSpPr>
            <p:spPr bwMode="auto">
              <a:xfrm>
                <a:off x="1789" y="3392"/>
                <a:ext cx="235" cy="271"/>
              </a:xfrm>
              <a:prstGeom prst="rect">
                <a:avLst/>
              </a:prstGeom>
              <a:solidFill>
                <a:srgbClr val="0000CC"/>
              </a:solidFill>
              <a:ln w="9525">
                <a:solidFill>
                  <a:srgbClr val="000000"/>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a:latin typeface="Arial" pitchFamily="34" charset="0"/>
                  </a:rPr>
                  <a:t>N</a:t>
                </a:r>
                <a:endParaRPr lang="es-ES" sz="1500">
                  <a:latin typeface="Arial" pitchFamily="34" charset="0"/>
                </a:endParaRPr>
              </a:p>
            </p:txBody>
          </p:sp>
          <p:sp>
            <p:nvSpPr>
              <p:cNvPr id="32836" name="Text Box 29"/>
              <p:cNvSpPr txBox="1">
                <a:spLocks noChangeArrowheads="1"/>
              </p:cNvSpPr>
              <p:nvPr/>
            </p:nvSpPr>
            <p:spPr bwMode="auto">
              <a:xfrm>
                <a:off x="2352" y="3408"/>
                <a:ext cx="384" cy="271"/>
              </a:xfrm>
              <a:prstGeom prst="rect">
                <a:avLst/>
              </a:prstGeom>
              <a:solidFill>
                <a:srgbClr val="0000CC"/>
              </a:solidFill>
              <a:ln w="9525">
                <a:solidFill>
                  <a:srgbClr val="00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a:latin typeface="Arial" pitchFamily="34" charset="0"/>
                  </a:rPr>
                  <a:t>N-H</a:t>
                </a:r>
                <a:endParaRPr lang="es-ES" sz="1500">
                  <a:latin typeface="Arial" pitchFamily="34" charset="0"/>
                </a:endParaRPr>
              </a:p>
            </p:txBody>
          </p:sp>
        </p:grpSp>
      </p:grpSp>
      <p:grpSp>
        <p:nvGrpSpPr>
          <p:cNvPr id="5" name="Group 30"/>
          <p:cNvGrpSpPr>
            <a:grpSpLocks/>
          </p:cNvGrpSpPr>
          <p:nvPr/>
        </p:nvGrpSpPr>
        <p:grpSpPr bwMode="auto">
          <a:xfrm>
            <a:off x="4350545" y="1160749"/>
            <a:ext cx="1304926" cy="1775222"/>
            <a:chOff x="2368" y="2253"/>
            <a:chExt cx="1096" cy="1491"/>
          </a:xfrm>
        </p:grpSpPr>
        <p:sp>
          <p:nvSpPr>
            <p:cNvPr id="32814" name="Text Box 31"/>
            <p:cNvSpPr txBox="1">
              <a:spLocks noChangeArrowheads="1"/>
            </p:cNvSpPr>
            <p:nvPr/>
          </p:nvSpPr>
          <p:spPr bwMode="auto">
            <a:xfrm>
              <a:off x="2877" y="2832"/>
              <a:ext cx="449" cy="2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a:latin typeface="Arial" pitchFamily="34" charset="0"/>
                </a:rPr>
                <a:t>CH</a:t>
              </a:r>
              <a:r>
                <a:rPr lang="es-ES_tradnl" sz="1500" baseline="-25000">
                  <a:latin typeface="Arial" pitchFamily="34" charset="0"/>
                </a:rPr>
                <a:t>2</a:t>
              </a:r>
              <a:endParaRPr lang="es-ES_tradnl" sz="1500">
                <a:latin typeface="Arial" pitchFamily="34" charset="0"/>
              </a:endParaRPr>
            </a:p>
          </p:txBody>
        </p:sp>
        <p:sp>
          <p:nvSpPr>
            <p:cNvPr id="32815" name="Line 32"/>
            <p:cNvSpPr>
              <a:spLocks noChangeShapeType="1"/>
            </p:cNvSpPr>
            <p:nvPr/>
          </p:nvSpPr>
          <p:spPr bwMode="auto">
            <a:xfrm>
              <a:off x="3034" y="307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32816" name="Group 33"/>
            <p:cNvGrpSpPr>
              <a:grpSpLocks/>
            </p:cNvGrpSpPr>
            <p:nvPr/>
          </p:nvGrpSpPr>
          <p:grpSpPr bwMode="auto">
            <a:xfrm>
              <a:off x="2469" y="2253"/>
              <a:ext cx="854" cy="675"/>
              <a:chOff x="2939" y="2460"/>
              <a:chExt cx="854" cy="660"/>
            </a:xfrm>
          </p:grpSpPr>
          <p:sp>
            <p:nvSpPr>
              <p:cNvPr id="32823" name="Text Box 34"/>
              <p:cNvSpPr txBox="1">
                <a:spLocks noChangeArrowheads="1"/>
              </p:cNvSpPr>
              <p:nvPr/>
            </p:nvSpPr>
            <p:spPr bwMode="auto">
              <a:xfrm>
                <a:off x="3369" y="2460"/>
                <a:ext cx="272" cy="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a:latin typeface="Arial" pitchFamily="34" charset="0"/>
                  </a:rPr>
                  <a:t>H</a:t>
                </a:r>
                <a:endParaRPr lang="es-ES_tradnl" sz="2400">
                  <a:latin typeface="Arial" pitchFamily="34" charset="0"/>
                </a:endParaRPr>
              </a:p>
            </p:txBody>
          </p:sp>
          <p:sp>
            <p:nvSpPr>
              <p:cNvPr id="32824" name="Line 35"/>
              <p:cNvSpPr>
                <a:spLocks noChangeShapeType="1"/>
              </p:cNvSpPr>
              <p:nvPr/>
            </p:nvSpPr>
            <p:spPr bwMode="auto">
              <a:xfrm>
                <a:off x="3504" y="268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25" name="Line 36"/>
              <p:cNvSpPr>
                <a:spLocks noChangeShapeType="1"/>
              </p:cNvSpPr>
              <p:nvPr/>
            </p:nvSpPr>
            <p:spPr bwMode="auto">
              <a:xfrm>
                <a:off x="3504" y="302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26" name="Text Box 37"/>
              <p:cNvSpPr txBox="1">
                <a:spLocks noChangeArrowheads="1"/>
              </p:cNvSpPr>
              <p:nvPr/>
            </p:nvSpPr>
            <p:spPr bwMode="auto">
              <a:xfrm>
                <a:off x="2939" y="2768"/>
                <a:ext cx="854" cy="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baseline="30000" dirty="0">
                    <a:latin typeface="Arial" pitchFamily="34" charset="0"/>
                  </a:rPr>
                  <a:t>+</a:t>
                </a:r>
                <a:r>
                  <a:rPr lang="es-ES_tradnl" sz="1500" dirty="0">
                    <a:latin typeface="Arial" pitchFamily="34" charset="0"/>
                  </a:rPr>
                  <a:t>H</a:t>
                </a:r>
                <a:r>
                  <a:rPr lang="es-ES_tradnl" sz="1500" baseline="-25000" dirty="0">
                    <a:latin typeface="Arial" pitchFamily="34" charset="0"/>
                  </a:rPr>
                  <a:t>3</a:t>
                </a:r>
                <a:r>
                  <a:rPr lang="es-ES_tradnl" sz="1500" dirty="0">
                    <a:latin typeface="Arial" pitchFamily="34" charset="0"/>
                  </a:rPr>
                  <a:t>N-C-H</a:t>
                </a:r>
                <a:endParaRPr lang="es-ES_tradnl" sz="1500" baseline="30000" dirty="0">
                  <a:latin typeface="Arial" pitchFamily="34" charset="0"/>
                </a:endParaRPr>
              </a:p>
            </p:txBody>
          </p:sp>
        </p:grpSp>
        <p:grpSp>
          <p:nvGrpSpPr>
            <p:cNvPr id="32817" name="Group 38"/>
            <p:cNvGrpSpPr>
              <a:grpSpLocks/>
            </p:cNvGrpSpPr>
            <p:nvPr/>
          </p:nvGrpSpPr>
          <p:grpSpPr bwMode="auto">
            <a:xfrm>
              <a:off x="2368" y="3216"/>
              <a:ext cx="1096" cy="528"/>
              <a:chOff x="1789" y="3216"/>
              <a:chExt cx="947" cy="528"/>
            </a:xfrm>
          </p:grpSpPr>
          <p:sp>
            <p:nvSpPr>
              <p:cNvPr id="32818" name="AutoShape 39"/>
              <p:cNvSpPr>
                <a:spLocks noChangeArrowheads="1"/>
              </p:cNvSpPr>
              <p:nvPr/>
            </p:nvSpPr>
            <p:spPr bwMode="auto">
              <a:xfrm rot="10800000">
                <a:off x="1920" y="3216"/>
                <a:ext cx="576" cy="528"/>
              </a:xfrm>
              <a:prstGeom prst="pentagon">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2819" name="Line 40"/>
              <p:cNvSpPr>
                <a:spLocks noChangeShapeType="1"/>
              </p:cNvSpPr>
              <p:nvPr/>
            </p:nvSpPr>
            <p:spPr bwMode="auto">
              <a:xfrm>
                <a:off x="2064" y="3264"/>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20" name="Line 41"/>
              <p:cNvSpPr>
                <a:spLocks noChangeShapeType="1"/>
              </p:cNvSpPr>
              <p:nvPr/>
            </p:nvSpPr>
            <p:spPr bwMode="auto">
              <a:xfrm>
                <a:off x="1968" y="3504"/>
                <a:ext cx="24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21" name="Text Box 42"/>
              <p:cNvSpPr txBox="1">
                <a:spLocks noChangeArrowheads="1"/>
              </p:cNvSpPr>
              <p:nvPr/>
            </p:nvSpPr>
            <p:spPr bwMode="auto">
              <a:xfrm>
                <a:off x="1789" y="3392"/>
                <a:ext cx="235" cy="271"/>
              </a:xfrm>
              <a:prstGeom prst="rect">
                <a:avLst/>
              </a:prstGeom>
              <a:solidFill>
                <a:srgbClr val="0000CC"/>
              </a:solidFill>
              <a:ln w="9525">
                <a:solidFill>
                  <a:srgbClr val="000000"/>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a:latin typeface="Arial" pitchFamily="34" charset="0"/>
                  </a:rPr>
                  <a:t>N</a:t>
                </a:r>
                <a:endParaRPr lang="es-ES" sz="1500">
                  <a:latin typeface="Arial" pitchFamily="34" charset="0"/>
                </a:endParaRPr>
              </a:p>
            </p:txBody>
          </p:sp>
          <p:sp>
            <p:nvSpPr>
              <p:cNvPr id="32822" name="Text Box 43"/>
              <p:cNvSpPr txBox="1">
                <a:spLocks noChangeArrowheads="1"/>
              </p:cNvSpPr>
              <p:nvPr/>
            </p:nvSpPr>
            <p:spPr bwMode="auto">
              <a:xfrm>
                <a:off x="2352" y="3408"/>
                <a:ext cx="384" cy="271"/>
              </a:xfrm>
              <a:prstGeom prst="rect">
                <a:avLst/>
              </a:prstGeom>
              <a:solidFill>
                <a:srgbClr val="0000CC"/>
              </a:solidFill>
              <a:ln w="9525">
                <a:solidFill>
                  <a:srgbClr val="00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a:latin typeface="Arial" pitchFamily="34" charset="0"/>
                  </a:rPr>
                  <a:t>N-H</a:t>
                </a:r>
                <a:endParaRPr lang="es-ES" sz="1500">
                  <a:latin typeface="Arial" pitchFamily="34" charset="0"/>
                </a:endParaRPr>
              </a:p>
            </p:txBody>
          </p:sp>
        </p:grpSp>
      </p:grpSp>
      <p:sp>
        <p:nvSpPr>
          <p:cNvPr id="39980" name="Text Box 44"/>
          <p:cNvSpPr txBox="1">
            <a:spLocks noChangeArrowheads="1"/>
          </p:cNvSpPr>
          <p:nvPr/>
        </p:nvSpPr>
        <p:spPr bwMode="auto">
          <a:xfrm>
            <a:off x="1603350" y="3050959"/>
            <a:ext cx="99578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dirty="0">
                <a:latin typeface="Arial" pitchFamily="34" charset="0"/>
              </a:rPr>
              <a:t>Histidina</a:t>
            </a:r>
            <a:endParaRPr lang="es-ES" sz="1500" dirty="0">
              <a:latin typeface="Arial" pitchFamily="34" charset="0"/>
            </a:endParaRPr>
          </a:p>
        </p:txBody>
      </p:sp>
      <p:sp>
        <p:nvSpPr>
          <p:cNvPr id="39982" name="Text Box 46"/>
          <p:cNvSpPr txBox="1">
            <a:spLocks noChangeArrowheads="1"/>
          </p:cNvSpPr>
          <p:nvPr/>
        </p:nvSpPr>
        <p:spPr bwMode="auto">
          <a:xfrm>
            <a:off x="4343510" y="2942947"/>
            <a:ext cx="11047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dirty="0">
                <a:latin typeface="Arial" pitchFamily="34" charset="0"/>
              </a:rPr>
              <a:t>Histamina</a:t>
            </a:r>
            <a:endParaRPr lang="es-ES" sz="1500" dirty="0">
              <a:latin typeface="Arial" pitchFamily="34" charset="0"/>
            </a:endParaRPr>
          </a:p>
        </p:txBody>
      </p:sp>
      <p:grpSp>
        <p:nvGrpSpPr>
          <p:cNvPr id="8" name="Group 47"/>
          <p:cNvGrpSpPr>
            <a:grpSpLocks/>
          </p:cNvGrpSpPr>
          <p:nvPr/>
        </p:nvGrpSpPr>
        <p:grpSpPr bwMode="auto">
          <a:xfrm>
            <a:off x="1230440" y="3386770"/>
            <a:ext cx="1202532" cy="2551510"/>
            <a:chOff x="3429" y="1968"/>
            <a:chExt cx="1010" cy="2143"/>
          </a:xfrm>
        </p:grpSpPr>
        <p:sp>
          <p:nvSpPr>
            <p:cNvPr id="32801" name="Text Box 48"/>
            <p:cNvSpPr txBox="1">
              <a:spLocks noChangeArrowheads="1"/>
            </p:cNvSpPr>
            <p:nvPr/>
          </p:nvSpPr>
          <p:spPr bwMode="auto">
            <a:xfrm>
              <a:off x="3837" y="2688"/>
              <a:ext cx="449" cy="2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a:latin typeface="Arial" pitchFamily="34" charset="0"/>
                </a:rPr>
                <a:t>CH</a:t>
              </a:r>
              <a:r>
                <a:rPr lang="es-ES_tradnl" sz="1500" baseline="-25000">
                  <a:latin typeface="Arial" pitchFamily="34" charset="0"/>
                </a:rPr>
                <a:t>2</a:t>
              </a:r>
              <a:endParaRPr lang="es-ES_tradnl" sz="1500">
                <a:latin typeface="Arial" pitchFamily="34" charset="0"/>
              </a:endParaRPr>
            </a:p>
          </p:txBody>
        </p:sp>
        <p:sp>
          <p:nvSpPr>
            <p:cNvPr id="32802" name="Line 49"/>
            <p:cNvSpPr>
              <a:spLocks noChangeShapeType="1"/>
            </p:cNvSpPr>
            <p:nvPr/>
          </p:nvSpPr>
          <p:spPr bwMode="auto">
            <a:xfrm>
              <a:off x="3994"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32803" name="Group 50"/>
            <p:cNvGrpSpPr>
              <a:grpSpLocks/>
            </p:cNvGrpSpPr>
            <p:nvPr/>
          </p:nvGrpSpPr>
          <p:grpSpPr bwMode="auto">
            <a:xfrm>
              <a:off x="3429" y="1968"/>
              <a:ext cx="1010" cy="768"/>
              <a:chOff x="2939" y="2369"/>
              <a:chExt cx="1010" cy="751"/>
            </a:xfrm>
          </p:grpSpPr>
          <p:sp>
            <p:nvSpPr>
              <p:cNvPr id="32810" name="Text Box 51"/>
              <p:cNvSpPr txBox="1">
                <a:spLocks noChangeArrowheads="1"/>
              </p:cNvSpPr>
              <p:nvPr/>
            </p:nvSpPr>
            <p:spPr bwMode="auto">
              <a:xfrm>
                <a:off x="3368" y="2369"/>
                <a:ext cx="581" cy="3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dirty="0">
                    <a:latin typeface="Arial" pitchFamily="34" charset="0"/>
                  </a:rPr>
                  <a:t>COO</a:t>
                </a:r>
                <a:r>
                  <a:rPr lang="es-ES_tradnl" sz="2400" baseline="30000" dirty="0">
                    <a:latin typeface="Arial" pitchFamily="34" charset="0"/>
                  </a:rPr>
                  <a:t>-</a:t>
                </a:r>
                <a:endParaRPr lang="es-ES_tradnl" sz="2400" dirty="0">
                  <a:latin typeface="Arial" pitchFamily="34" charset="0"/>
                </a:endParaRPr>
              </a:p>
            </p:txBody>
          </p:sp>
          <p:sp>
            <p:nvSpPr>
              <p:cNvPr id="32811" name="Line 52"/>
              <p:cNvSpPr>
                <a:spLocks noChangeShapeType="1"/>
              </p:cNvSpPr>
              <p:nvPr/>
            </p:nvSpPr>
            <p:spPr bwMode="auto">
              <a:xfrm>
                <a:off x="3504" y="268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12" name="Line 53"/>
              <p:cNvSpPr>
                <a:spLocks noChangeShapeType="1"/>
              </p:cNvSpPr>
              <p:nvPr/>
            </p:nvSpPr>
            <p:spPr bwMode="auto">
              <a:xfrm>
                <a:off x="3504" y="302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13" name="Text Box 54"/>
              <p:cNvSpPr txBox="1">
                <a:spLocks noChangeArrowheads="1"/>
              </p:cNvSpPr>
              <p:nvPr/>
            </p:nvSpPr>
            <p:spPr bwMode="auto">
              <a:xfrm>
                <a:off x="2939" y="2768"/>
                <a:ext cx="854" cy="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baseline="30000" dirty="0">
                    <a:latin typeface="Arial" pitchFamily="34" charset="0"/>
                  </a:rPr>
                  <a:t>+</a:t>
                </a:r>
                <a:r>
                  <a:rPr lang="es-ES_tradnl" sz="1500" dirty="0">
                    <a:latin typeface="Arial" pitchFamily="34" charset="0"/>
                  </a:rPr>
                  <a:t>H</a:t>
                </a:r>
                <a:r>
                  <a:rPr lang="es-ES_tradnl" sz="1500" baseline="-25000" dirty="0">
                    <a:latin typeface="Arial" pitchFamily="34" charset="0"/>
                  </a:rPr>
                  <a:t>3</a:t>
                </a:r>
                <a:r>
                  <a:rPr lang="es-ES_tradnl" sz="1500" dirty="0">
                    <a:latin typeface="Arial" pitchFamily="34" charset="0"/>
                  </a:rPr>
                  <a:t>N-C-H</a:t>
                </a:r>
                <a:endParaRPr lang="es-ES_tradnl" sz="1500" baseline="30000" dirty="0">
                  <a:latin typeface="Arial" pitchFamily="34" charset="0"/>
                </a:endParaRPr>
              </a:p>
            </p:txBody>
          </p:sp>
        </p:grpSp>
        <p:sp>
          <p:nvSpPr>
            <p:cNvPr id="32804" name="AutoShape 55"/>
            <p:cNvSpPr>
              <a:spLocks noChangeArrowheads="1"/>
            </p:cNvSpPr>
            <p:nvPr/>
          </p:nvSpPr>
          <p:spPr bwMode="auto">
            <a:xfrm rot="-8929782">
              <a:off x="3696" y="3120"/>
              <a:ext cx="624" cy="528"/>
            </a:xfrm>
            <a:prstGeom prst="hexagon">
              <a:avLst>
                <a:gd name="adj" fmla="val 29545"/>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2805" name="Line 56"/>
            <p:cNvSpPr>
              <a:spLocks noChangeShapeType="1"/>
            </p:cNvSpPr>
            <p:nvPr/>
          </p:nvSpPr>
          <p:spPr bwMode="auto">
            <a:xfrm>
              <a:off x="3840" y="3504"/>
              <a:ext cx="144"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06" name="Line 57"/>
            <p:cNvSpPr>
              <a:spLocks noChangeShapeType="1"/>
            </p:cNvSpPr>
            <p:nvPr/>
          </p:nvSpPr>
          <p:spPr bwMode="auto">
            <a:xfrm>
              <a:off x="4224" y="3312"/>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07" name="Line 58"/>
            <p:cNvSpPr>
              <a:spLocks noChangeShapeType="1"/>
            </p:cNvSpPr>
            <p:nvPr/>
          </p:nvSpPr>
          <p:spPr bwMode="auto">
            <a:xfrm flipH="1">
              <a:off x="3792" y="3168"/>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08" name="Line 59"/>
            <p:cNvSpPr>
              <a:spLocks noChangeShapeType="1"/>
            </p:cNvSpPr>
            <p:nvPr/>
          </p:nvSpPr>
          <p:spPr bwMode="auto">
            <a:xfrm>
              <a:off x="3984" y="3696"/>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09" name="Text Box 60"/>
            <p:cNvSpPr txBox="1">
              <a:spLocks noChangeArrowheads="1"/>
            </p:cNvSpPr>
            <p:nvPr/>
          </p:nvSpPr>
          <p:spPr bwMode="auto">
            <a:xfrm>
              <a:off x="3799" y="3840"/>
              <a:ext cx="397" cy="2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a:latin typeface="Arial" pitchFamily="34" charset="0"/>
                </a:rPr>
                <a:t>OH</a:t>
              </a:r>
              <a:endParaRPr lang="es-ES" sz="1500">
                <a:latin typeface="Arial" pitchFamily="34" charset="0"/>
              </a:endParaRPr>
            </a:p>
          </p:txBody>
        </p:sp>
      </p:grpSp>
      <p:grpSp>
        <p:nvGrpSpPr>
          <p:cNvPr id="10" name="Group 61"/>
          <p:cNvGrpSpPr>
            <a:grpSpLocks/>
          </p:cNvGrpSpPr>
          <p:nvPr/>
        </p:nvGrpSpPr>
        <p:grpSpPr bwMode="auto">
          <a:xfrm>
            <a:off x="4308875" y="3443492"/>
            <a:ext cx="1051323" cy="2440782"/>
            <a:chOff x="3437" y="2061"/>
            <a:chExt cx="883" cy="2050"/>
          </a:xfrm>
        </p:grpSpPr>
        <p:sp>
          <p:nvSpPr>
            <p:cNvPr id="32788" name="Text Box 62"/>
            <p:cNvSpPr txBox="1">
              <a:spLocks noChangeArrowheads="1"/>
            </p:cNvSpPr>
            <p:nvPr/>
          </p:nvSpPr>
          <p:spPr bwMode="auto">
            <a:xfrm>
              <a:off x="3837" y="2688"/>
              <a:ext cx="449" cy="2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dirty="0">
                  <a:latin typeface="Arial" pitchFamily="34" charset="0"/>
                </a:rPr>
                <a:t>CH</a:t>
              </a:r>
              <a:r>
                <a:rPr lang="es-ES_tradnl" sz="1500" baseline="-25000" dirty="0">
                  <a:latin typeface="Arial" pitchFamily="34" charset="0"/>
                </a:rPr>
                <a:t>2</a:t>
              </a:r>
              <a:endParaRPr lang="es-ES_tradnl" sz="1500" dirty="0">
                <a:latin typeface="Arial" pitchFamily="34" charset="0"/>
              </a:endParaRPr>
            </a:p>
          </p:txBody>
        </p:sp>
        <p:sp>
          <p:nvSpPr>
            <p:cNvPr id="32789" name="Line 63"/>
            <p:cNvSpPr>
              <a:spLocks noChangeShapeType="1"/>
            </p:cNvSpPr>
            <p:nvPr/>
          </p:nvSpPr>
          <p:spPr bwMode="auto">
            <a:xfrm>
              <a:off x="3994"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nvGrpSpPr>
            <p:cNvPr id="32790" name="Group 64"/>
            <p:cNvGrpSpPr>
              <a:grpSpLocks/>
            </p:cNvGrpSpPr>
            <p:nvPr/>
          </p:nvGrpSpPr>
          <p:grpSpPr bwMode="auto">
            <a:xfrm>
              <a:off x="3437" y="2061"/>
              <a:ext cx="854" cy="675"/>
              <a:chOff x="2947" y="2460"/>
              <a:chExt cx="854" cy="660"/>
            </a:xfrm>
          </p:grpSpPr>
          <p:sp>
            <p:nvSpPr>
              <p:cNvPr id="32797" name="Text Box 65"/>
              <p:cNvSpPr txBox="1">
                <a:spLocks noChangeArrowheads="1"/>
              </p:cNvSpPr>
              <p:nvPr/>
            </p:nvSpPr>
            <p:spPr bwMode="auto">
              <a:xfrm>
                <a:off x="3369" y="2460"/>
                <a:ext cx="272" cy="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a:latin typeface="Arial" pitchFamily="34" charset="0"/>
                  </a:rPr>
                  <a:t>H</a:t>
                </a:r>
                <a:endParaRPr lang="es-ES_tradnl" sz="2400">
                  <a:latin typeface="Arial" pitchFamily="34" charset="0"/>
                </a:endParaRPr>
              </a:p>
            </p:txBody>
          </p:sp>
          <p:sp>
            <p:nvSpPr>
              <p:cNvPr id="32798" name="Line 66"/>
              <p:cNvSpPr>
                <a:spLocks noChangeShapeType="1"/>
              </p:cNvSpPr>
              <p:nvPr/>
            </p:nvSpPr>
            <p:spPr bwMode="auto">
              <a:xfrm>
                <a:off x="3504" y="268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799" name="Line 67"/>
              <p:cNvSpPr>
                <a:spLocks noChangeShapeType="1"/>
              </p:cNvSpPr>
              <p:nvPr/>
            </p:nvSpPr>
            <p:spPr bwMode="auto">
              <a:xfrm>
                <a:off x="3504" y="3024"/>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800" name="Text Box 68"/>
              <p:cNvSpPr txBox="1">
                <a:spLocks noChangeArrowheads="1"/>
              </p:cNvSpPr>
              <p:nvPr/>
            </p:nvSpPr>
            <p:spPr bwMode="auto">
              <a:xfrm>
                <a:off x="2947" y="2768"/>
                <a:ext cx="854" cy="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baseline="30000" dirty="0">
                    <a:latin typeface="Arial" pitchFamily="34" charset="0"/>
                  </a:rPr>
                  <a:t>+</a:t>
                </a:r>
                <a:r>
                  <a:rPr lang="es-ES_tradnl" sz="1500" dirty="0">
                    <a:latin typeface="Arial" pitchFamily="34" charset="0"/>
                  </a:rPr>
                  <a:t>H</a:t>
                </a:r>
                <a:r>
                  <a:rPr lang="es-ES_tradnl" sz="1500" baseline="-25000" dirty="0">
                    <a:latin typeface="Arial" pitchFamily="34" charset="0"/>
                  </a:rPr>
                  <a:t>3</a:t>
                </a:r>
                <a:r>
                  <a:rPr lang="es-ES_tradnl" sz="1500" dirty="0">
                    <a:latin typeface="Arial" pitchFamily="34" charset="0"/>
                  </a:rPr>
                  <a:t>N-C-H</a:t>
                </a:r>
                <a:endParaRPr lang="es-ES_tradnl" sz="1500" baseline="30000" dirty="0">
                  <a:latin typeface="Arial" pitchFamily="34" charset="0"/>
                </a:endParaRPr>
              </a:p>
            </p:txBody>
          </p:sp>
        </p:grpSp>
        <p:sp>
          <p:nvSpPr>
            <p:cNvPr id="32791" name="AutoShape 69"/>
            <p:cNvSpPr>
              <a:spLocks noChangeArrowheads="1"/>
            </p:cNvSpPr>
            <p:nvPr/>
          </p:nvSpPr>
          <p:spPr bwMode="auto">
            <a:xfrm rot="-8929782">
              <a:off x="3696" y="3120"/>
              <a:ext cx="624" cy="528"/>
            </a:xfrm>
            <a:prstGeom prst="hexagon">
              <a:avLst>
                <a:gd name="adj" fmla="val 29545"/>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2792" name="Line 70"/>
            <p:cNvSpPr>
              <a:spLocks noChangeShapeType="1"/>
            </p:cNvSpPr>
            <p:nvPr/>
          </p:nvSpPr>
          <p:spPr bwMode="auto">
            <a:xfrm>
              <a:off x="3840" y="3504"/>
              <a:ext cx="144"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793" name="Line 71"/>
            <p:cNvSpPr>
              <a:spLocks noChangeShapeType="1"/>
            </p:cNvSpPr>
            <p:nvPr/>
          </p:nvSpPr>
          <p:spPr bwMode="auto">
            <a:xfrm>
              <a:off x="4224" y="3312"/>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794" name="Line 72"/>
            <p:cNvSpPr>
              <a:spLocks noChangeShapeType="1"/>
            </p:cNvSpPr>
            <p:nvPr/>
          </p:nvSpPr>
          <p:spPr bwMode="auto">
            <a:xfrm flipH="1">
              <a:off x="3792" y="3168"/>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795" name="Line 73"/>
            <p:cNvSpPr>
              <a:spLocks noChangeShapeType="1"/>
            </p:cNvSpPr>
            <p:nvPr/>
          </p:nvSpPr>
          <p:spPr bwMode="auto">
            <a:xfrm>
              <a:off x="3984" y="3696"/>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2796" name="Text Box 74"/>
            <p:cNvSpPr txBox="1">
              <a:spLocks noChangeArrowheads="1"/>
            </p:cNvSpPr>
            <p:nvPr/>
          </p:nvSpPr>
          <p:spPr bwMode="auto">
            <a:xfrm>
              <a:off x="3799" y="3840"/>
              <a:ext cx="397" cy="2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a:latin typeface="Arial" pitchFamily="34" charset="0"/>
                </a:rPr>
                <a:t>OH</a:t>
              </a:r>
              <a:endParaRPr lang="es-ES" sz="1500">
                <a:latin typeface="Arial" pitchFamily="34" charset="0"/>
              </a:endParaRPr>
            </a:p>
          </p:txBody>
        </p:sp>
      </p:grpSp>
      <p:sp>
        <p:nvSpPr>
          <p:cNvPr id="40011" name="Text Box 75"/>
          <p:cNvSpPr txBox="1">
            <a:spLocks noChangeArrowheads="1"/>
          </p:cNvSpPr>
          <p:nvPr/>
        </p:nvSpPr>
        <p:spPr bwMode="auto">
          <a:xfrm>
            <a:off x="5155469" y="5589241"/>
            <a:ext cx="9827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dirty="0" err="1">
                <a:latin typeface="Arial" pitchFamily="34" charset="0"/>
              </a:rPr>
              <a:t>Tiramina</a:t>
            </a:r>
            <a:endParaRPr lang="es-ES" sz="1500" dirty="0">
              <a:latin typeface="Arial" pitchFamily="34" charset="0"/>
            </a:endParaRPr>
          </a:p>
        </p:txBody>
      </p:sp>
      <p:sp>
        <p:nvSpPr>
          <p:cNvPr id="40012" name="Text Box 76"/>
          <p:cNvSpPr txBox="1">
            <a:spLocks noChangeArrowheads="1"/>
          </p:cNvSpPr>
          <p:nvPr/>
        </p:nvSpPr>
        <p:spPr bwMode="auto">
          <a:xfrm>
            <a:off x="2239641" y="5703095"/>
            <a:ext cx="9282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dirty="0">
                <a:latin typeface="Arial" pitchFamily="34" charset="0"/>
              </a:rPr>
              <a:t>Tirosina</a:t>
            </a:r>
            <a:endParaRPr lang="es-ES" sz="1500" dirty="0">
              <a:latin typeface="Arial" pitchFamily="34" charset="0"/>
            </a:endParaRPr>
          </a:p>
        </p:txBody>
      </p:sp>
      <p:sp>
        <p:nvSpPr>
          <p:cNvPr id="3" name="2 CuadroTexto"/>
          <p:cNvSpPr txBox="1"/>
          <p:nvPr/>
        </p:nvSpPr>
        <p:spPr>
          <a:xfrm>
            <a:off x="6021955" y="3317167"/>
            <a:ext cx="1877438" cy="830997"/>
          </a:xfrm>
          <a:prstGeom prst="rect">
            <a:avLst/>
          </a:prstGeom>
          <a:noFill/>
          <a:ln>
            <a:solidFill>
              <a:schemeClr val="tx1"/>
            </a:solidFill>
          </a:ln>
        </p:spPr>
        <p:txBody>
          <a:bodyPr wrap="none" rtlCol="0">
            <a:spAutoFit/>
          </a:bodyPr>
          <a:lstStyle/>
          <a:p>
            <a:pPr algn="ctr"/>
            <a:r>
              <a:rPr lang="es-ES" sz="2400" dirty="0"/>
              <a:t>AMINAS </a:t>
            </a:r>
          </a:p>
          <a:p>
            <a:r>
              <a:rPr lang="es-ES" sz="2400" dirty="0"/>
              <a:t>BIÓGENAS</a:t>
            </a:r>
          </a:p>
        </p:txBody>
      </p:sp>
      <p:cxnSp>
        <p:nvCxnSpPr>
          <p:cNvPr id="6" name="5 Conector recto de flecha"/>
          <p:cNvCxnSpPr/>
          <p:nvPr/>
        </p:nvCxnSpPr>
        <p:spPr>
          <a:xfrm flipH="1" flipV="1">
            <a:off x="5672640" y="2364472"/>
            <a:ext cx="789570" cy="95269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p:nvPr/>
        </p:nvCxnSpPr>
        <p:spPr>
          <a:xfrm flipH="1">
            <a:off x="5469255" y="4130266"/>
            <a:ext cx="992955" cy="9710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3128868" y="2834935"/>
            <a:ext cx="633507" cy="369332"/>
          </a:xfrm>
          <a:prstGeom prst="rect">
            <a:avLst/>
          </a:prstGeom>
          <a:noFill/>
          <a:ln>
            <a:solidFill>
              <a:schemeClr val="tx1"/>
            </a:solidFill>
          </a:ln>
        </p:spPr>
        <p:txBody>
          <a:bodyPr wrap="none" rtlCol="0">
            <a:spAutoFit/>
          </a:bodyPr>
          <a:lstStyle/>
          <a:p>
            <a:r>
              <a:rPr lang="es-ES" dirty="0"/>
              <a:t>PLP</a:t>
            </a:r>
          </a:p>
        </p:txBody>
      </p:sp>
      <p:sp>
        <p:nvSpPr>
          <p:cNvPr id="85" name="84 CuadroTexto"/>
          <p:cNvSpPr txBox="1"/>
          <p:nvPr/>
        </p:nvSpPr>
        <p:spPr>
          <a:xfrm>
            <a:off x="3047310" y="5133657"/>
            <a:ext cx="633507" cy="369332"/>
          </a:xfrm>
          <a:prstGeom prst="rect">
            <a:avLst/>
          </a:prstGeom>
          <a:noFill/>
          <a:ln>
            <a:solidFill>
              <a:schemeClr val="tx1"/>
            </a:solidFill>
          </a:ln>
        </p:spPr>
        <p:txBody>
          <a:bodyPr wrap="none" rtlCol="0">
            <a:spAutoFit/>
          </a:bodyPr>
          <a:lstStyle/>
          <a:p>
            <a:r>
              <a:rPr lang="es-ES" dirty="0"/>
              <a:t>PLP</a:t>
            </a:r>
          </a:p>
        </p:txBody>
      </p:sp>
    </p:spTree>
    <p:extLst>
      <p:ext uri="{BB962C8B-B14F-4D97-AF65-F5344CB8AC3E}">
        <p14:creationId xmlns:p14="http://schemas.microsoft.com/office/powerpoint/2010/main" val="1337710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9" presetClass="entr" presetSubtype="0" fill="hold" grpId="0" nodeType="withEffect">
                                  <p:stCondLst>
                                    <p:cond delay="0"/>
                                  </p:stCondLst>
                                  <p:childTnLst>
                                    <p:set>
                                      <p:cBhvr>
                                        <p:cTn id="12" dur="1" fill="hold">
                                          <p:stCondLst>
                                            <p:cond delay="0"/>
                                          </p:stCondLst>
                                        </p:cTn>
                                        <p:tgtEl>
                                          <p:spTgt spid="39980"/>
                                        </p:tgtEl>
                                        <p:attrNameLst>
                                          <p:attrName>style.visibility</p:attrName>
                                        </p:attrNameLst>
                                      </p:cBhvr>
                                      <p:to>
                                        <p:strVal val="visible"/>
                                      </p:to>
                                    </p:set>
                                    <p:animEffect transition="in" filter="dissolve">
                                      <p:cBhvr>
                                        <p:cTn id="13" dur="500"/>
                                        <p:tgtEl>
                                          <p:spTgt spid="399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687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688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688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9" presetClass="entr" presetSubtype="0" fill="hold" grpId="0" nodeType="withEffect">
                                  <p:stCondLst>
                                    <p:cond delay="0"/>
                                  </p:stCondLst>
                                  <p:childTnLst>
                                    <p:set>
                                      <p:cBhvr>
                                        <p:cTn id="27" dur="1" fill="hold">
                                          <p:stCondLst>
                                            <p:cond delay="0"/>
                                          </p:stCondLst>
                                        </p:cTn>
                                        <p:tgtEl>
                                          <p:spTgt spid="39982"/>
                                        </p:tgtEl>
                                        <p:attrNameLst>
                                          <p:attrName>style.visibility</p:attrName>
                                        </p:attrNameLst>
                                      </p:cBhvr>
                                      <p:to>
                                        <p:strVal val="visible"/>
                                      </p:to>
                                    </p:set>
                                    <p:animEffect transition="in" filter="dissolve">
                                      <p:cBhvr>
                                        <p:cTn id="28" dur="500"/>
                                        <p:tgtEl>
                                          <p:spTgt spid="399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0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8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8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88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6875" grpId="0" animBg="1"/>
      <p:bldP spid="36881" grpId="0" animBg="1"/>
      <p:bldP spid="36882" grpId="0"/>
      <p:bldP spid="36883" grpId="0" animBg="1"/>
      <p:bldP spid="36884" grpId="0" animBg="1"/>
      <p:bldP spid="36885" grpId="0"/>
      <p:bldP spid="39980" grpId="0"/>
      <p:bldP spid="39982" grpId="0"/>
      <p:bldP spid="40011" grpId="0"/>
      <p:bldP spid="400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827584" y="3301600"/>
            <a:ext cx="20526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400" dirty="0">
                <a:latin typeface="Arial" pitchFamily="34" charset="0"/>
              </a:rPr>
              <a:t>Metabolismo de </a:t>
            </a:r>
          </a:p>
          <a:p>
            <a:pPr algn="ctr"/>
            <a:r>
              <a:rPr lang="es-ES" sz="2400" dirty="0">
                <a:latin typeface="Arial" pitchFamily="34" charset="0"/>
              </a:rPr>
              <a:t>glúcidos</a:t>
            </a:r>
          </a:p>
        </p:txBody>
      </p:sp>
      <p:sp>
        <p:nvSpPr>
          <p:cNvPr id="49155" name="Text Box 5"/>
          <p:cNvSpPr txBox="1">
            <a:spLocks noChangeArrowheads="1"/>
          </p:cNvSpPr>
          <p:nvPr/>
        </p:nvSpPr>
        <p:spPr bwMode="auto">
          <a:xfrm>
            <a:off x="5508104" y="3284820"/>
            <a:ext cx="21597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2400" dirty="0">
                <a:latin typeface="Arial" pitchFamily="34" charset="0"/>
              </a:rPr>
              <a:t>Síntesis </a:t>
            </a:r>
          </a:p>
          <a:p>
            <a:pPr algn="ctr"/>
            <a:r>
              <a:rPr lang="es-ES" sz="2400" dirty="0">
                <a:latin typeface="Arial" pitchFamily="34" charset="0"/>
              </a:rPr>
              <a:t>de aminoácidos</a:t>
            </a:r>
          </a:p>
        </p:txBody>
      </p:sp>
      <p:sp>
        <p:nvSpPr>
          <p:cNvPr id="49156" name="AutoShape 6"/>
          <p:cNvSpPr>
            <a:spLocks noChangeArrowheads="1"/>
          </p:cNvSpPr>
          <p:nvPr/>
        </p:nvSpPr>
        <p:spPr bwMode="auto">
          <a:xfrm>
            <a:off x="3444586" y="3642069"/>
            <a:ext cx="1512094" cy="540544"/>
          </a:xfrm>
          <a:prstGeom prst="leftRightArrow">
            <a:avLst>
              <a:gd name="adj1" fmla="val 50000"/>
              <a:gd name="adj2" fmla="val 55947"/>
            </a:avLst>
          </a:prstGeom>
          <a:solidFill>
            <a:srgbClr val="FF0000"/>
          </a:solidFill>
          <a:ln w="9525">
            <a:solidFill>
              <a:schemeClr val="tx1"/>
            </a:solidFill>
            <a:miter lim="800000"/>
            <a:headEnd/>
            <a:tailEnd/>
          </a:ln>
        </p:spPr>
        <p:txBody>
          <a:bodyPr wrap="none" anchor="ctr"/>
          <a:lstStyle/>
          <a:p>
            <a:endParaRPr lang="pt-BR" sz="2400">
              <a:solidFill>
                <a:prstClr val="black"/>
              </a:solidFill>
              <a:latin typeface="Calibri" pitchFamily="34" charset="0"/>
            </a:endParaRPr>
          </a:p>
        </p:txBody>
      </p:sp>
      <p:sp>
        <p:nvSpPr>
          <p:cNvPr id="33796" name="Text Box 7"/>
          <p:cNvSpPr txBox="1">
            <a:spLocks noChangeArrowheads="1"/>
          </p:cNvSpPr>
          <p:nvPr/>
        </p:nvSpPr>
        <p:spPr bwMode="auto">
          <a:xfrm>
            <a:off x="1565951" y="332656"/>
            <a:ext cx="5251759" cy="55399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3000">
                <a:latin typeface="Arial" pitchFamily="34" charset="0"/>
              </a:rPr>
              <a:t>Biosíntesis de aminoácidos</a:t>
            </a:r>
          </a:p>
        </p:txBody>
      </p:sp>
      <p:sp>
        <p:nvSpPr>
          <p:cNvPr id="49158" name="Rectangle 8"/>
          <p:cNvSpPr>
            <a:spLocks noChangeArrowheads="1"/>
          </p:cNvSpPr>
          <p:nvPr/>
        </p:nvSpPr>
        <p:spPr bwMode="auto">
          <a:xfrm>
            <a:off x="539554" y="3129505"/>
            <a:ext cx="7416822" cy="156567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sz="2400">
              <a:solidFill>
                <a:prstClr val="black"/>
              </a:solidFill>
              <a:latin typeface="Calibri" pitchFamily="34" charset="0"/>
            </a:endParaRPr>
          </a:p>
        </p:txBody>
      </p:sp>
      <p:sp>
        <p:nvSpPr>
          <p:cNvPr id="2" name="1 CuadroTexto"/>
          <p:cNvSpPr txBox="1"/>
          <p:nvPr/>
        </p:nvSpPr>
        <p:spPr>
          <a:xfrm>
            <a:off x="539553" y="1258016"/>
            <a:ext cx="6595604" cy="1384995"/>
          </a:xfrm>
          <a:prstGeom prst="rect">
            <a:avLst/>
          </a:prstGeom>
          <a:noFill/>
        </p:spPr>
        <p:txBody>
          <a:bodyPr wrap="square" rtlCol="0">
            <a:spAutoFit/>
          </a:bodyPr>
          <a:lstStyle/>
          <a:p>
            <a:pPr algn="just"/>
            <a:r>
              <a:rPr lang="es-ES" sz="2800" dirty="0"/>
              <a:t>Es la formación de aminoácidos a partir de precursores de bajo peso molecular no </a:t>
            </a:r>
            <a:r>
              <a:rPr lang="es-ES" sz="2800" dirty="0" err="1"/>
              <a:t>aminoacídicos</a:t>
            </a:r>
            <a:r>
              <a:rPr lang="es-ES" sz="2800" dirty="0"/>
              <a:t>.</a:t>
            </a:r>
          </a:p>
        </p:txBody>
      </p:sp>
      <p:sp>
        <p:nvSpPr>
          <p:cNvPr id="3" name="CuadroTexto 2"/>
          <p:cNvSpPr txBox="1"/>
          <p:nvPr/>
        </p:nvSpPr>
        <p:spPr>
          <a:xfrm>
            <a:off x="488982" y="5181671"/>
            <a:ext cx="7755425" cy="1384995"/>
          </a:xfrm>
          <a:prstGeom prst="rect">
            <a:avLst/>
          </a:prstGeom>
          <a:noFill/>
        </p:spPr>
        <p:txBody>
          <a:bodyPr wrap="square" rtlCol="0">
            <a:spAutoFit/>
          </a:bodyPr>
          <a:lstStyle/>
          <a:p>
            <a:pPr algn="just"/>
            <a:r>
              <a:rPr lang="es-ES" sz="2800" dirty="0" smtClean="0"/>
              <a:t>Este proceso es limitado debido a la ausencia  en nuestro organismo de los </a:t>
            </a:r>
            <a:r>
              <a:rPr lang="es-ES" sz="2800" dirty="0" err="1" smtClean="0"/>
              <a:t>cetoácidos</a:t>
            </a:r>
            <a:r>
              <a:rPr lang="es-ES" sz="2800" dirty="0" smtClean="0"/>
              <a:t> correspondientes.</a:t>
            </a:r>
            <a:endParaRPr lang="es-ES" sz="2800" dirty="0"/>
          </a:p>
        </p:txBody>
      </p:sp>
    </p:spTree>
    <p:extLst>
      <p:ext uri="{BB962C8B-B14F-4D97-AF65-F5344CB8AC3E}">
        <p14:creationId xmlns:p14="http://schemas.microsoft.com/office/powerpoint/2010/main" val="516553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9154"/>
                                        </p:tgtEl>
                                        <p:attrNameLst>
                                          <p:attrName>style.visibility</p:attrName>
                                        </p:attrNameLst>
                                      </p:cBhvr>
                                      <p:to>
                                        <p:strVal val="visible"/>
                                      </p:to>
                                    </p:set>
                                    <p:anim calcmode="discrete" valueType="clr">
                                      <p:cBhvr override="childStyle">
                                        <p:cTn id="7" dur="80"/>
                                        <p:tgtEl>
                                          <p:spTgt spid="491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4"/>
                                        </p:tgtEl>
                                        <p:attrNameLst>
                                          <p:attrName>fillcolor</p:attrName>
                                        </p:attrNameLst>
                                      </p:cBhvr>
                                      <p:tavLst>
                                        <p:tav tm="0">
                                          <p:val>
                                            <p:clrVal>
                                              <a:schemeClr val="accent2"/>
                                            </p:clrVal>
                                          </p:val>
                                        </p:tav>
                                        <p:tav tm="50000">
                                          <p:val>
                                            <p:clrVal>
                                              <a:schemeClr val="hlink"/>
                                            </p:clrVal>
                                          </p:val>
                                        </p:tav>
                                      </p:tavLst>
                                    </p:anim>
                                    <p:set>
                                      <p:cBhvr>
                                        <p:cTn id="9" dur="80"/>
                                        <p:tgtEl>
                                          <p:spTgt spid="49154"/>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49155"/>
                                        </p:tgtEl>
                                        <p:attrNameLst>
                                          <p:attrName>style.visibility</p:attrName>
                                        </p:attrNameLst>
                                      </p:cBhvr>
                                      <p:to>
                                        <p:strVal val="visible"/>
                                      </p:to>
                                    </p:set>
                                    <p:anim calcmode="discrete" valueType="clr">
                                      <p:cBhvr override="childStyle">
                                        <p:cTn id="12" dur="80"/>
                                        <p:tgtEl>
                                          <p:spTgt spid="491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9155"/>
                                        </p:tgtEl>
                                        <p:attrNameLst>
                                          <p:attrName>fillcolor</p:attrName>
                                        </p:attrNameLst>
                                      </p:cBhvr>
                                      <p:tavLst>
                                        <p:tav tm="0">
                                          <p:val>
                                            <p:clrVal>
                                              <a:schemeClr val="accent2"/>
                                            </p:clrVal>
                                          </p:val>
                                        </p:tav>
                                        <p:tav tm="50000">
                                          <p:val>
                                            <p:clrVal>
                                              <a:schemeClr val="hlink"/>
                                            </p:clrVal>
                                          </p:val>
                                        </p:tav>
                                      </p:tavLst>
                                    </p:anim>
                                    <p:set>
                                      <p:cBhvr>
                                        <p:cTn id="14" dur="80"/>
                                        <p:tgtEl>
                                          <p:spTgt spid="49155"/>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49156"/>
                                        </p:tgtEl>
                                        <p:attrNameLst>
                                          <p:attrName>style.visibility</p:attrName>
                                        </p:attrNameLst>
                                      </p:cBhvr>
                                      <p:to>
                                        <p:strVal val="visible"/>
                                      </p:to>
                                    </p:set>
                                    <p:anim calcmode="discrete" valueType="clr">
                                      <p:cBhvr override="childStyle">
                                        <p:cTn id="17" dur="80"/>
                                        <p:tgtEl>
                                          <p:spTgt spid="4915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9156"/>
                                        </p:tgtEl>
                                        <p:attrNameLst>
                                          <p:attrName>fillcolor</p:attrName>
                                        </p:attrNameLst>
                                      </p:cBhvr>
                                      <p:tavLst>
                                        <p:tav tm="0">
                                          <p:val>
                                            <p:clrVal>
                                              <a:schemeClr val="accent2"/>
                                            </p:clrVal>
                                          </p:val>
                                        </p:tav>
                                        <p:tav tm="50000">
                                          <p:val>
                                            <p:clrVal>
                                              <a:schemeClr val="hlink"/>
                                            </p:clrVal>
                                          </p:val>
                                        </p:tav>
                                      </p:tavLst>
                                    </p:anim>
                                    <p:set>
                                      <p:cBhvr>
                                        <p:cTn id="19" dur="80"/>
                                        <p:tgtEl>
                                          <p:spTgt spid="49156"/>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49158"/>
                                        </p:tgtEl>
                                        <p:attrNameLst>
                                          <p:attrName>style.visibility</p:attrName>
                                        </p:attrNameLst>
                                      </p:cBhvr>
                                      <p:to>
                                        <p:strVal val="visible"/>
                                      </p:to>
                                    </p:set>
                                    <p:anim calcmode="discrete" valueType="clr">
                                      <p:cBhvr override="childStyle">
                                        <p:cTn id="22" dur="80"/>
                                        <p:tgtEl>
                                          <p:spTgt spid="49158"/>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9158"/>
                                        </p:tgtEl>
                                        <p:attrNameLst>
                                          <p:attrName>fillcolor</p:attrName>
                                        </p:attrNameLst>
                                      </p:cBhvr>
                                      <p:tavLst>
                                        <p:tav tm="0">
                                          <p:val>
                                            <p:clrVal>
                                              <a:schemeClr val="accent2"/>
                                            </p:clrVal>
                                          </p:val>
                                        </p:tav>
                                        <p:tav tm="50000">
                                          <p:val>
                                            <p:clrVal>
                                              <a:schemeClr val="hlink"/>
                                            </p:clrVal>
                                          </p:val>
                                        </p:tav>
                                      </p:tavLst>
                                    </p:anim>
                                    <p:set>
                                      <p:cBhvr>
                                        <p:cTn id="24" dur="80"/>
                                        <p:tgtEl>
                                          <p:spTgt spid="491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p:bldP spid="49156" grpId="0" animBg="1"/>
      <p:bldP spid="491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4"/>
          <p:cNvSpPr txBox="1">
            <a:spLocks noChangeArrowheads="1"/>
          </p:cNvSpPr>
          <p:nvPr/>
        </p:nvSpPr>
        <p:spPr bwMode="auto">
          <a:xfrm>
            <a:off x="1830871" y="331013"/>
            <a:ext cx="4598948" cy="52322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s-ES" sz="2800" dirty="0">
                <a:solidFill>
                  <a:schemeClr val="bg1"/>
                </a:solidFill>
              </a:rPr>
              <a:t>SÍNTESIS DE AMINOÁCIDOS</a:t>
            </a:r>
          </a:p>
        </p:txBody>
      </p:sp>
      <p:grpSp>
        <p:nvGrpSpPr>
          <p:cNvPr id="34819" name="Group 22"/>
          <p:cNvGrpSpPr>
            <a:grpSpLocks/>
          </p:cNvGrpSpPr>
          <p:nvPr/>
        </p:nvGrpSpPr>
        <p:grpSpPr bwMode="auto">
          <a:xfrm>
            <a:off x="408324" y="785126"/>
            <a:ext cx="6535105" cy="964405"/>
            <a:chOff x="-596" y="573"/>
            <a:chExt cx="5766" cy="810"/>
          </a:xfrm>
        </p:grpSpPr>
        <p:sp>
          <p:nvSpPr>
            <p:cNvPr id="34850" name="Text Box 17"/>
            <p:cNvSpPr txBox="1">
              <a:spLocks noChangeArrowheads="1"/>
            </p:cNvSpPr>
            <p:nvPr/>
          </p:nvSpPr>
          <p:spPr bwMode="auto">
            <a:xfrm>
              <a:off x="-596" y="944"/>
              <a:ext cx="1776" cy="43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sz="2800" dirty="0">
                  <a:solidFill>
                    <a:prstClr val="black"/>
                  </a:solidFill>
                </a:rPr>
                <a:t>CETOÁCIDO</a:t>
              </a:r>
            </a:p>
          </p:txBody>
        </p:sp>
        <p:sp>
          <p:nvSpPr>
            <p:cNvPr id="34851" name="Text Box 18"/>
            <p:cNvSpPr txBox="1">
              <a:spLocks noChangeArrowheads="1"/>
            </p:cNvSpPr>
            <p:nvPr/>
          </p:nvSpPr>
          <p:spPr bwMode="auto">
            <a:xfrm>
              <a:off x="2958" y="919"/>
              <a:ext cx="2212" cy="43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sz="2800" dirty="0">
                  <a:solidFill>
                    <a:prstClr val="black"/>
                  </a:solidFill>
                </a:rPr>
                <a:t>AMINOÁCIDO</a:t>
              </a:r>
            </a:p>
          </p:txBody>
        </p:sp>
        <p:sp>
          <p:nvSpPr>
            <p:cNvPr id="34852" name="Line 19"/>
            <p:cNvSpPr>
              <a:spLocks noChangeShapeType="1"/>
            </p:cNvSpPr>
            <p:nvPr/>
          </p:nvSpPr>
          <p:spPr bwMode="auto">
            <a:xfrm>
              <a:off x="1473" y="1161"/>
              <a:ext cx="121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4853" name="Line 20"/>
            <p:cNvSpPr>
              <a:spLocks noChangeShapeType="1"/>
            </p:cNvSpPr>
            <p:nvPr/>
          </p:nvSpPr>
          <p:spPr bwMode="auto">
            <a:xfrm>
              <a:off x="1757" y="929"/>
              <a:ext cx="227" cy="18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4854" name="Text Box 21"/>
            <p:cNvSpPr txBox="1">
              <a:spLocks noChangeArrowheads="1"/>
            </p:cNvSpPr>
            <p:nvPr/>
          </p:nvSpPr>
          <p:spPr bwMode="auto">
            <a:xfrm>
              <a:off x="772" y="573"/>
              <a:ext cx="1043" cy="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sz="2800" dirty="0"/>
                <a:t>NH</a:t>
              </a:r>
              <a:r>
                <a:rPr lang="es-ES" sz="2800" baseline="-25000" dirty="0"/>
                <a:t>3</a:t>
              </a:r>
            </a:p>
          </p:txBody>
        </p:sp>
      </p:grpSp>
      <p:sp>
        <p:nvSpPr>
          <p:cNvPr id="34823" name="Text Box 41"/>
          <p:cNvSpPr txBox="1">
            <a:spLocks noChangeArrowheads="1"/>
          </p:cNvSpPr>
          <p:nvPr/>
        </p:nvSpPr>
        <p:spPr bwMode="auto">
          <a:xfrm>
            <a:off x="3869532" y="2564607"/>
            <a:ext cx="216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endParaRPr lang="en-US">
              <a:solidFill>
                <a:prstClr val="black"/>
              </a:solidFill>
            </a:endParaRPr>
          </a:p>
        </p:txBody>
      </p:sp>
      <p:grpSp>
        <p:nvGrpSpPr>
          <p:cNvPr id="4" name="Grupo 3"/>
          <p:cNvGrpSpPr/>
          <p:nvPr/>
        </p:nvGrpSpPr>
        <p:grpSpPr>
          <a:xfrm>
            <a:off x="583951" y="2322484"/>
            <a:ext cx="7704856" cy="4210225"/>
            <a:chOff x="539552" y="1955079"/>
            <a:chExt cx="7704856" cy="4210225"/>
          </a:xfrm>
        </p:grpSpPr>
        <p:grpSp>
          <p:nvGrpSpPr>
            <p:cNvPr id="3" name="Grupo 2"/>
            <p:cNvGrpSpPr/>
            <p:nvPr/>
          </p:nvGrpSpPr>
          <p:grpSpPr>
            <a:xfrm>
              <a:off x="539552" y="1955079"/>
              <a:ext cx="7704856" cy="4210225"/>
              <a:chOff x="539552" y="1955079"/>
              <a:chExt cx="7704856" cy="4210225"/>
            </a:xfrm>
          </p:grpSpPr>
          <p:sp>
            <p:nvSpPr>
              <p:cNvPr id="7239" name="AutoShape 71"/>
              <p:cNvSpPr>
                <a:spLocks noChangeArrowheads="1"/>
              </p:cNvSpPr>
              <p:nvPr/>
            </p:nvSpPr>
            <p:spPr bwMode="auto">
              <a:xfrm>
                <a:off x="539552" y="1970486"/>
                <a:ext cx="7704856" cy="4194818"/>
              </a:xfrm>
              <a:prstGeom prst="octagon">
                <a:avLst>
                  <a:gd name="adj" fmla="val 29287"/>
                </a:avLst>
              </a:prstGeom>
              <a:solidFill>
                <a:schemeClr val="accent2">
                  <a:lumMod val="40000"/>
                  <a:lumOff val="60000"/>
                </a:schemeClr>
              </a:solidFill>
              <a:ln w="9525">
                <a:solidFill>
                  <a:schemeClr val="tx1"/>
                </a:solidFill>
                <a:miter lim="800000"/>
                <a:headEnd/>
                <a:tailEnd/>
              </a:ln>
              <a:effectLst/>
            </p:spPr>
            <p:txBody>
              <a:bodyPr wrap="none" anchor="ctr"/>
              <a:lstStyle/>
              <a:p>
                <a:pPr>
                  <a:defRPr/>
                </a:pPr>
                <a:endParaRPr lang="es-ES" sz="2100" dirty="0">
                  <a:solidFill>
                    <a:prstClr val="black"/>
                  </a:solidFill>
                </a:endParaRPr>
              </a:p>
            </p:txBody>
          </p:sp>
          <p:sp>
            <p:nvSpPr>
              <p:cNvPr id="34820" name="Text Box 28"/>
              <p:cNvSpPr txBox="1">
                <a:spLocks noChangeArrowheads="1"/>
              </p:cNvSpPr>
              <p:nvPr/>
            </p:nvSpPr>
            <p:spPr bwMode="auto">
              <a:xfrm>
                <a:off x="2240745" y="1955079"/>
                <a:ext cx="243006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sz="2100" dirty="0">
                    <a:solidFill>
                      <a:prstClr val="black"/>
                    </a:solidFill>
                  </a:rPr>
                  <a:t>GLUCOSA</a:t>
                </a:r>
              </a:p>
              <a:p>
                <a:pPr>
                  <a:spcBef>
                    <a:spcPct val="50000"/>
                  </a:spcBef>
                </a:pPr>
                <a:endParaRPr lang="es-ES" sz="2100" dirty="0">
                  <a:solidFill>
                    <a:prstClr val="black"/>
                  </a:solidFill>
                </a:endParaRPr>
              </a:p>
            </p:txBody>
          </p:sp>
          <p:sp>
            <p:nvSpPr>
              <p:cNvPr id="34821" name="Text Box 35"/>
              <p:cNvSpPr txBox="1">
                <a:spLocks noChangeArrowheads="1"/>
              </p:cNvSpPr>
              <p:nvPr/>
            </p:nvSpPr>
            <p:spPr bwMode="auto">
              <a:xfrm>
                <a:off x="2713701" y="2689005"/>
                <a:ext cx="26455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sz="2100" dirty="0">
                    <a:solidFill>
                      <a:srgbClr val="FF0000"/>
                    </a:solidFill>
                  </a:rPr>
                  <a:t>3-FOSFOGLICERATO</a:t>
                </a:r>
              </a:p>
            </p:txBody>
          </p:sp>
          <p:sp>
            <p:nvSpPr>
              <p:cNvPr id="34822" name="Text Box 40"/>
              <p:cNvSpPr txBox="1">
                <a:spLocks noChangeArrowheads="1"/>
              </p:cNvSpPr>
              <p:nvPr/>
            </p:nvSpPr>
            <p:spPr bwMode="auto">
              <a:xfrm>
                <a:off x="3444429" y="3266982"/>
                <a:ext cx="139760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sz="2100" dirty="0">
                    <a:solidFill>
                      <a:srgbClr val="FF0000"/>
                    </a:solidFill>
                  </a:rPr>
                  <a:t>PIRÚVICO</a:t>
                </a:r>
              </a:p>
            </p:txBody>
          </p:sp>
          <p:sp>
            <p:nvSpPr>
              <p:cNvPr id="34830" name="Text Box 48"/>
              <p:cNvSpPr txBox="1">
                <a:spLocks noChangeArrowheads="1"/>
              </p:cNvSpPr>
              <p:nvPr/>
            </p:nvSpPr>
            <p:spPr bwMode="auto">
              <a:xfrm>
                <a:off x="3079603" y="3712966"/>
                <a:ext cx="1458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dirty="0">
                    <a:solidFill>
                      <a:prstClr val="black"/>
                    </a:solidFill>
                  </a:rPr>
                  <a:t>ACETILCOA</a:t>
                </a:r>
              </a:p>
            </p:txBody>
          </p:sp>
          <p:sp>
            <p:nvSpPr>
              <p:cNvPr id="34831" name="Arc 50"/>
              <p:cNvSpPr>
                <a:spLocks/>
              </p:cNvSpPr>
              <p:nvPr/>
            </p:nvSpPr>
            <p:spPr bwMode="auto">
              <a:xfrm>
                <a:off x="4356497" y="3969544"/>
                <a:ext cx="323850" cy="485775"/>
              </a:xfrm>
              <a:custGeom>
                <a:avLst/>
                <a:gdLst>
                  <a:gd name="T0" fmla="*/ 0 w 21600"/>
                  <a:gd name="T1" fmla="*/ 0 h 23133"/>
                  <a:gd name="T2" fmla="*/ 430721 w 21600"/>
                  <a:gd name="T3" fmla="*/ 647700 h 23133"/>
                  <a:gd name="T4" fmla="*/ 0 w 21600"/>
                  <a:gd name="T5" fmla="*/ 604778 h 23133"/>
                  <a:gd name="T6" fmla="*/ 0 60000 65536"/>
                  <a:gd name="T7" fmla="*/ 0 60000 65536"/>
                  <a:gd name="T8" fmla="*/ 0 60000 65536"/>
                  <a:gd name="T9" fmla="*/ 0 w 21600"/>
                  <a:gd name="T10" fmla="*/ 0 h 23133"/>
                  <a:gd name="T11" fmla="*/ 21600 w 21600"/>
                  <a:gd name="T12" fmla="*/ 23133 h 23133"/>
                </a:gdLst>
                <a:ahLst/>
                <a:cxnLst>
                  <a:cxn ang="T6">
                    <a:pos x="T0" y="T1"/>
                  </a:cxn>
                  <a:cxn ang="T7">
                    <a:pos x="T2" y="T3"/>
                  </a:cxn>
                  <a:cxn ang="T8">
                    <a:pos x="T4" y="T5"/>
                  </a:cxn>
                </a:cxnLst>
                <a:rect l="T9" t="T10" r="T11" b="T12"/>
                <a:pathLst>
                  <a:path w="21600" h="23133" fill="none" extrusionOk="0">
                    <a:moveTo>
                      <a:pt x="-1" y="0"/>
                    </a:moveTo>
                    <a:cubicBezTo>
                      <a:pt x="11929" y="0"/>
                      <a:pt x="21600" y="9670"/>
                      <a:pt x="21600" y="21600"/>
                    </a:cubicBezTo>
                    <a:cubicBezTo>
                      <a:pt x="21600" y="22111"/>
                      <a:pt x="21581" y="22622"/>
                      <a:pt x="21545" y="23132"/>
                    </a:cubicBezTo>
                  </a:path>
                  <a:path w="21600" h="23133" stroke="0" extrusionOk="0">
                    <a:moveTo>
                      <a:pt x="-1" y="0"/>
                    </a:moveTo>
                    <a:cubicBezTo>
                      <a:pt x="11929" y="0"/>
                      <a:pt x="21600" y="9670"/>
                      <a:pt x="21600" y="21600"/>
                    </a:cubicBezTo>
                    <a:cubicBezTo>
                      <a:pt x="21600" y="22111"/>
                      <a:pt x="21581" y="22622"/>
                      <a:pt x="21545" y="23132"/>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latin typeface="Calibri" pitchFamily="34" charset="0"/>
                </a:endParaRPr>
              </a:p>
            </p:txBody>
          </p:sp>
          <p:sp>
            <p:nvSpPr>
              <p:cNvPr id="34832" name="Rectangle 51"/>
              <p:cNvSpPr>
                <a:spLocks noChangeArrowheads="1"/>
              </p:cNvSpPr>
              <p:nvPr/>
            </p:nvSpPr>
            <p:spPr bwMode="auto">
              <a:xfrm>
                <a:off x="4043297" y="4401109"/>
                <a:ext cx="2240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dirty="0">
                    <a:solidFill>
                      <a:srgbClr val="FF0000"/>
                    </a:solidFill>
                    <a:latin typeface="Calibri" pitchFamily="34" charset="0"/>
                  </a:rPr>
                  <a:t>ALFACETOGLUTÁRICO</a:t>
                </a:r>
              </a:p>
            </p:txBody>
          </p:sp>
          <p:sp>
            <p:nvSpPr>
              <p:cNvPr id="34833" name="Arc 53"/>
              <p:cNvSpPr>
                <a:spLocks/>
              </p:cNvSpPr>
              <p:nvPr/>
            </p:nvSpPr>
            <p:spPr bwMode="auto">
              <a:xfrm rot="9491916">
                <a:off x="3437335" y="4508898"/>
                <a:ext cx="1079897" cy="539353"/>
              </a:xfrm>
              <a:custGeom>
                <a:avLst/>
                <a:gdLst>
                  <a:gd name="T0" fmla="*/ 0 w 34036"/>
                  <a:gd name="T1" fmla="*/ 108974 h 25994"/>
                  <a:gd name="T2" fmla="*/ 1420741 w 34036"/>
                  <a:gd name="T3" fmla="*/ 719137 h 25994"/>
                  <a:gd name="T4" fmla="*/ 526094 w 34036"/>
                  <a:gd name="T5" fmla="*/ 597575 h 25994"/>
                  <a:gd name="T6" fmla="*/ 0 60000 65536"/>
                  <a:gd name="T7" fmla="*/ 0 60000 65536"/>
                  <a:gd name="T8" fmla="*/ 0 60000 65536"/>
                  <a:gd name="T9" fmla="*/ 0 w 34036"/>
                  <a:gd name="T10" fmla="*/ 0 h 25994"/>
                  <a:gd name="T11" fmla="*/ 34036 w 34036"/>
                  <a:gd name="T12" fmla="*/ 25994 h 25994"/>
                </a:gdLst>
                <a:ahLst/>
                <a:cxnLst>
                  <a:cxn ang="T6">
                    <a:pos x="T0" y="T1"/>
                  </a:cxn>
                  <a:cxn ang="T7">
                    <a:pos x="T2" y="T3"/>
                  </a:cxn>
                  <a:cxn ang="T8">
                    <a:pos x="T4" y="T5"/>
                  </a:cxn>
                </a:cxnLst>
                <a:rect l="T9" t="T10" r="T11" b="T12"/>
                <a:pathLst>
                  <a:path w="34036" h="25994" fill="none" extrusionOk="0">
                    <a:moveTo>
                      <a:pt x="0" y="3939"/>
                    </a:moveTo>
                    <a:cubicBezTo>
                      <a:pt x="3640" y="1375"/>
                      <a:pt x="7983" y="-1"/>
                      <a:pt x="12436" y="0"/>
                    </a:cubicBezTo>
                    <a:cubicBezTo>
                      <a:pt x="24365" y="0"/>
                      <a:pt x="34036" y="9670"/>
                      <a:pt x="34036" y="21600"/>
                    </a:cubicBezTo>
                    <a:cubicBezTo>
                      <a:pt x="34036" y="23076"/>
                      <a:pt x="33884" y="24548"/>
                      <a:pt x="33584" y="25994"/>
                    </a:cubicBezTo>
                  </a:path>
                  <a:path w="34036" h="25994" stroke="0" extrusionOk="0">
                    <a:moveTo>
                      <a:pt x="0" y="3939"/>
                    </a:moveTo>
                    <a:cubicBezTo>
                      <a:pt x="3640" y="1375"/>
                      <a:pt x="7983" y="-1"/>
                      <a:pt x="12436" y="0"/>
                    </a:cubicBezTo>
                    <a:cubicBezTo>
                      <a:pt x="24365" y="0"/>
                      <a:pt x="34036" y="9670"/>
                      <a:pt x="34036" y="21600"/>
                    </a:cubicBezTo>
                    <a:cubicBezTo>
                      <a:pt x="34036" y="23076"/>
                      <a:pt x="33884" y="24548"/>
                      <a:pt x="33584" y="25994"/>
                    </a:cubicBezTo>
                    <a:lnTo>
                      <a:pt x="12436"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latin typeface="Calibri" pitchFamily="34" charset="0"/>
                </a:endParaRPr>
              </a:p>
            </p:txBody>
          </p:sp>
          <p:sp>
            <p:nvSpPr>
              <p:cNvPr id="34834" name="Rectangle 54"/>
              <p:cNvSpPr>
                <a:spLocks noChangeArrowheads="1"/>
              </p:cNvSpPr>
              <p:nvPr/>
            </p:nvSpPr>
            <p:spPr bwMode="auto">
              <a:xfrm>
                <a:off x="2371234" y="4401109"/>
                <a:ext cx="15173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s-ES" dirty="0">
                    <a:solidFill>
                      <a:srgbClr val="FF0000"/>
                    </a:solidFill>
                    <a:latin typeface="Calibri" pitchFamily="34" charset="0"/>
                  </a:rPr>
                  <a:t>OXALACÉTICO</a:t>
                </a:r>
              </a:p>
            </p:txBody>
          </p:sp>
          <p:sp>
            <p:nvSpPr>
              <p:cNvPr id="34835" name="Arc 56"/>
              <p:cNvSpPr>
                <a:spLocks/>
              </p:cNvSpPr>
              <p:nvPr/>
            </p:nvSpPr>
            <p:spPr bwMode="auto">
              <a:xfrm rot="-8052256">
                <a:off x="3261122" y="4037410"/>
                <a:ext cx="320279" cy="398860"/>
              </a:xfrm>
              <a:custGeom>
                <a:avLst/>
                <a:gdLst>
                  <a:gd name="T0" fmla="*/ 124453 w 21336"/>
                  <a:gd name="T1" fmla="*/ 0 h 20686"/>
                  <a:gd name="T2" fmla="*/ 427038 w 21336"/>
                  <a:gd name="T3" fmla="*/ 445329 h 20686"/>
                  <a:gd name="T4" fmla="*/ 0 w 21336"/>
                  <a:gd name="T5" fmla="*/ 531813 h 20686"/>
                  <a:gd name="T6" fmla="*/ 0 60000 65536"/>
                  <a:gd name="T7" fmla="*/ 0 60000 65536"/>
                  <a:gd name="T8" fmla="*/ 0 60000 65536"/>
                  <a:gd name="T9" fmla="*/ 0 w 21336"/>
                  <a:gd name="T10" fmla="*/ 0 h 20686"/>
                  <a:gd name="T11" fmla="*/ 21336 w 21336"/>
                  <a:gd name="T12" fmla="*/ 20686 h 20686"/>
                </a:gdLst>
                <a:ahLst/>
                <a:cxnLst>
                  <a:cxn ang="T6">
                    <a:pos x="T0" y="T1"/>
                  </a:cxn>
                  <a:cxn ang="T7">
                    <a:pos x="T2" y="T3"/>
                  </a:cxn>
                  <a:cxn ang="T8">
                    <a:pos x="T4" y="T5"/>
                  </a:cxn>
                </a:cxnLst>
                <a:rect l="T9" t="T10" r="T11" b="T12"/>
                <a:pathLst>
                  <a:path w="21336" h="20686" fill="none" extrusionOk="0">
                    <a:moveTo>
                      <a:pt x="6217" y="0"/>
                    </a:moveTo>
                    <a:cubicBezTo>
                      <a:pt x="14166" y="2389"/>
                      <a:pt x="20043" y="9122"/>
                      <a:pt x="21336" y="17321"/>
                    </a:cubicBezTo>
                  </a:path>
                  <a:path w="21336" h="20686" stroke="0" extrusionOk="0">
                    <a:moveTo>
                      <a:pt x="6217" y="0"/>
                    </a:moveTo>
                    <a:cubicBezTo>
                      <a:pt x="14166" y="2389"/>
                      <a:pt x="20043" y="9122"/>
                      <a:pt x="21336" y="17321"/>
                    </a:cubicBezTo>
                    <a:lnTo>
                      <a:pt x="0" y="20686"/>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latin typeface="Calibri" pitchFamily="34" charset="0"/>
                </a:endParaRPr>
              </a:p>
            </p:txBody>
          </p:sp>
          <p:sp>
            <p:nvSpPr>
              <p:cNvPr id="34836" name="Line 57"/>
              <p:cNvSpPr>
                <a:spLocks noChangeShapeType="1"/>
              </p:cNvSpPr>
              <p:nvPr/>
            </p:nvSpPr>
            <p:spPr bwMode="auto">
              <a:xfrm>
                <a:off x="5382091" y="2923130"/>
                <a:ext cx="70126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4837" name="Line 58"/>
              <p:cNvSpPr>
                <a:spLocks noChangeShapeType="1"/>
              </p:cNvSpPr>
              <p:nvPr/>
            </p:nvSpPr>
            <p:spPr bwMode="auto">
              <a:xfrm flipH="1">
                <a:off x="2735368" y="3463190"/>
                <a:ext cx="81031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4838" name="Line 59"/>
              <p:cNvSpPr>
                <a:spLocks noChangeShapeType="1"/>
              </p:cNvSpPr>
              <p:nvPr/>
            </p:nvSpPr>
            <p:spPr bwMode="auto">
              <a:xfrm flipH="1">
                <a:off x="5219250" y="4725592"/>
                <a:ext cx="822" cy="26908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4839" name="Line 60"/>
              <p:cNvSpPr>
                <a:spLocks noChangeShapeType="1"/>
              </p:cNvSpPr>
              <p:nvPr/>
            </p:nvSpPr>
            <p:spPr bwMode="auto">
              <a:xfrm>
                <a:off x="3006329" y="4832747"/>
                <a:ext cx="0" cy="1619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4841" name="Text Box 62"/>
              <p:cNvSpPr txBox="1">
                <a:spLocks noChangeArrowheads="1"/>
              </p:cNvSpPr>
              <p:nvPr/>
            </p:nvSpPr>
            <p:spPr bwMode="auto">
              <a:xfrm>
                <a:off x="6106171" y="2702123"/>
                <a:ext cx="11882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sz="2100" u="sng" dirty="0">
                    <a:solidFill>
                      <a:srgbClr val="3333CC"/>
                    </a:solidFill>
                  </a:rPr>
                  <a:t>SERINA</a:t>
                </a:r>
              </a:p>
            </p:txBody>
          </p:sp>
          <p:sp>
            <p:nvSpPr>
              <p:cNvPr id="34842" name="Line 63"/>
              <p:cNvSpPr>
                <a:spLocks noChangeShapeType="1"/>
              </p:cNvSpPr>
              <p:nvPr/>
            </p:nvSpPr>
            <p:spPr bwMode="auto">
              <a:xfrm>
                <a:off x="5732720" y="3023593"/>
                <a:ext cx="0" cy="27027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7232" name="Text Box 64"/>
              <p:cNvSpPr txBox="1">
                <a:spLocks noChangeArrowheads="1"/>
              </p:cNvSpPr>
              <p:nvPr/>
            </p:nvSpPr>
            <p:spPr bwMode="auto">
              <a:xfrm>
                <a:off x="5219250" y="3308142"/>
                <a:ext cx="1408955" cy="646331"/>
              </a:xfrm>
              <a:prstGeom prst="rect">
                <a:avLst/>
              </a:prstGeom>
              <a:noFill/>
              <a:ln>
                <a:noFill/>
              </a:ln>
              <a:effectLst/>
              <a:extLst/>
            </p:spPr>
            <p:txBody>
              <a:bodyPr wrap="square">
                <a:spAutoFit/>
              </a:bodyPr>
              <a:lstStyle/>
              <a:p>
                <a:pPr algn="ctr">
                  <a:spcBef>
                    <a:spcPct val="50000"/>
                  </a:spcBef>
                  <a:defRPr/>
                </a:pPr>
                <a:r>
                  <a:rPr lang="es-ES" dirty="0">
                    <a:solidFill>
                      <a:srgbClr val="009DD9">
                        <a:lumMod val="50000"/>
                      </a:srgbClr>
                    </a:solidFill>
                  </a:rPr>
                  <a:t>GLICINA CISTEINA</a:t>
                </a:r>
              </a:p>
            </p:txBody>
          </p:sp>
          <p:sp>
            <p:nvSpPr>
              <p:cNvPr id="34844" name="Text Box 65"/>
              <p:cNvSpPr txBox="1">
                <a:spLocks noChangeArrowheads="1"/>
              </p:cNvSpPr>
              <p:nvPr/>
            </p:nvSpPr>
            <p:spPr bwMode="auto">
              <a:xfrm>
                <a:off x="2412208" y="4941169"/>
                <a:ext cx="1403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u="sng" dirty="0">
                    <a:solidFill>
                      <a:srgbClr val="3333CC"/>
                    </a:solidFill>
                  </a:rPr>
                  <a:t>ASPARTICO</a:t>
                </a:r>
              </a:p>
            </p:txBody>
          </p:sp>
          <p:sp>
            <p:nvSpPr>
              <p:cNvPr id="34845" name="Text Box 66"/>
              <p:cNvSpPr txBox="1">
                <a:spLocks noChangeArrowheads="1"/>
              </p:cNvSpPr>
              <p:nvPr/>
            </p:nvSpPr>
            <p:spPr bwMode="auto">
              <a:xfrm>
                <a:off x="4463989" y="4972962"/>
                <a:ext cx="1343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u="sng" dirty="0">
                    <a:solidFill>
                      <a:srgbClr val="3333CC"/>
                    </a:solidFill>
                  </a:rPr>
                  <a:t>GLUTÁMICO</a:t>
                </a:r>
              </a:p>
            </p:txBody>
          </p:sp>
          <p:sp>
            <p:nvSpPr>
              <p:cNvPr id="34847" name="Text Box 68"/>
              <p:cNvSpPr txBox="1">
                <a:spLocks noChangeArrowheads="1"/>
              </p:cNvSpPr>
              <p:nvPr/>
            </p:nvSpPr>
            <p:spPr bwMode="auto">
              <a:xfrm>
                <a:off x="6030163" y="4725145"/>
                <a:ext cx="151209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u="sng" dirty="0">
                    <a:solidFill>
                      <a:srgbClr val="00B050"/>
                    </a:solidFill>
                  </a:rPr>
                  <a:t>GLUTAMINA</a:t>
                </a:r>
              </a:p>
              <a:p>
                <a:pPr>
                  <a:spcBef>
                    <a:spcPct val="50000"/>
                  </a:spcBef>
                </a:pPr>
                <a:r>
                  <a:rPr lang="es-ES" u="sng" dirty="0">
                    <a:solidFill>
                      <a:srgbClr val="00B050"/>
                    </a:solidFill>
                  </a:rPr>
                  <a:t>PROLINA</a:t>
                </a:r>
              </a:p>
            </p:txBody>
          </p:sp>
          <p:sp>
            <p:nvSpPr>
              <p:cNvPr id="34848" name="Line 69"/>
              <p:cNvSpPr>
                <a:spLocks noChangeShapeType="1"/>
              </p:cNvSpPr>
              <p:nvPr/>
            </p:nvSpPr>
            <p:spPr bwMode="auto">
              <a:xfrm flipH="1">
                <a:off x="3005826" y="5319713"/>
                <a:ext cx="0" cy="1619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4849" name="Text Box 70"/>
              <p:cNvSpPr txBox="1">
                <a:spLocks noChangeArrowheads="1"/>
              </p:cNvSpPr>
              <p:nvPr/>
            </p:nvSpPr>
            <p:spPr bwMode="auto">
              <a:xfrm>
                <a:off x="2519363" y="5427223"/>
                <a:ext cx="1458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u="sng" dirty="0">
                    <a:solidFill>
                      <a:srgbClr val="00B050"/>
                    </a:solidFill>
                  </a:rPr>
                  <a:t>ASPARAGINA</a:t>
                </a:r>
              </a:p>
            </p:txBody>
          </p:sp>
          <p:sp>
            <p:nvSpPr>
              <p:cNvPr id="40" name="Line 58"/>
              <p:cNvSpPr>
                <a:spLocks noChangeShapeType="1"/>
              </p:cNvSpPr>
              <p:nvPr/>
            </p:nvSpPr>
            <p:spPr bwMode="auto">
              <a:xfrm flipH="1">
                <a:off x="4086225" y="2240868"/>
                <a:ext cx="0" cy="5319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41" name="Line 58"/>
              <p:cNvSpPr>
                <a:spLocks noChangeShapeType="1"/>
              </p:cNvSpPr>
              <p:nvPr/>
            </p:nvSpPr>
            <p:spPr bwMode="auto">
              <a:xfrm flipH="1">
                <a:off x="4085946" y="3050958"/>
                <a:ext cx="0" cy="27027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42" name="Line 59"/>
              <p:cNvSpPr>
                <a:spLocks noChangeShapeType="1"/>
              </p:cNvSpPr>
              <p:nvPr/>
            </p:nvSpPr>
            <p:spPr bwMode="auto">
              <a:xfrm flipH="1">
                <a:off x="4085946" y="3591018"/>
                <a:ext cx="0" cy="1619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2" name="1 Abrir llave"/>
              <p:cNvSpPr/>
              <p:nvPr/>
            </p:nvSpPr>
            <p:spPr>
              <a:xfrm>
                <a:off x="6020670" y="4755205"/>
                <a:ext cx="261559" cy="754769"/>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prstClr val="black"/>
                  </a:solidFill>
                </a:endParaRPr>
              </a:p>
            </p:txBody>
          </p:sp>
        </p:grpSp>
        <p:sp>
          <p:nvSpPr>
            <p:cNvPr id="52" name="Text Box 61"/>
            <p:cNvSpPr txBox="1">
              <a:spLocks noChangeArrowheads="1"/>
            </p:cNvSpPr>
            <p:nvPr/>
          </p:nvSpPr>
          <p:spPr bwMode="auto">
            <a:xfrm>
              <a:off x="1142807" y="3239653"/>
              <a:ext cx="1584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sz="2400" b="1" u="sng" dirty="0">
                  <a:solidFill>
                    <a:srgbClr val="3333CC"/>
                  </a:solidFill>
                </a:rPr>
                <a:t>ALANINA</a:t>
              </a:r>
            </a:p>
          </p:txBody>
        </p:sp>
      </p:grpSp>
    </p:spTree>
    <p:extLst>
      <p:ext uri="{BB962C8B-B14F-4D97-AF65-F5344CB8AC3E}">
        <p14:creationId xmlns:p14="http://schemas.microsoft.com/office/powerpoint/2010/main" val="14915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6"/>
          <p:cNvSpPr>
            <a:spLocks noChangeArrowheads="1"/>
          </p:cNvSpPr>
          <p:nvPr/>
        </p:nvSpPr>
        <p:spPr bwMode="auto">
          <a:xfrm>
            <a:off x="1601392" y="1107281"/>
            <a:ext cx="539353" cy="614363"/>
          </a:xfrm>
          <a:prstGeom prst="roundRect">
            <a:avLst>
              <a:gd name="adj" fmla="val 16667"/>
            </a:avLst>
          </a:prstGeom>
          <a:solidFill>
            <a:srgbClr val="CC99FF"/>
          </a:solidFill>
          <a:ln w="9525">
            <a:solidFill>
              <a:srgbClr val="800080"/>
            </a:solidFill>
            <a:round/>
            <a:headEnd/>
            <a:tailEnd/>
          </a:ln>
        </p:spPr>
        <p:txBody>
          <a:bodyPr wrap="none" anchor="ctr"/>
          <a:lstStyle/>
          <a:p>
            <a:endParaRPr lang="en-US">
              <a:solidFill>
                <a:prstClr val="black"/>
              </a:solidFill>
              <a:latin typeface="Calibri" pitchFamily="34" charset="0"/>
            </a:endParaRPr>
          </a:p>
        </p:txBody>
      </p:sp>
      <p:sp>
        <p:nvSpPr>
          <p:cNvPr id="39938" name="AutoShape 7"/>
          <p:cNvSpPr>
            <a:spLocks noChangeArrowheads="1"/>
          </p:cNvSpPr>
          <p:nvPr/>
        </p:nvSpPr>
        <p:spPr bwMode="auto">
          <a:xfrm>
            <a:off x="1616300" y="1916907"/>
            <a:ext cx="539353" cy="1727597"/>
          </a:xfrm>
          <a:prstGeom prst="roundRect">
            <a:avLst>
              <a:gd name="adj" fmla="val 16667"/>
            </a:avLst>
          </a:prstGeom>
          <a:solidFill>
            <a:srgbClr val="CC99FF"/>
          </a:solidFill>
          <a:ln w="9525">
            <a:solidFill>
              <a:srgbClr val="800080"/>
            </a:solidFill>
            <a:round/>
            <a:headEnd/>
            <a:tailEnd/>
          </a:ln>
        </p:spPr>
        <p:txBody>
          <a:bodyPr wrap="none" anchor="ctr"/>
          <a:lstStyle/>
          <a:p>
            <a:endParaRPr lang="en-US">
              <a:solidFill>
                <a:prstClr val="black"/>
              </a:solidFill>
              <a:latin typeface="Calibri" pitchFamily="34" charset="0"/>
            </a:endParaRPr>
          </a:p>
        </p:txBody>
      </p:sp>
      <p:sp>
        <p:nvSpPr>
          <p:cNvPr id="39939" name="AutoShape 8"/>
          <p:cNvSpPr>
            <a:spLocks noChangeArrowheads="1"/>
          </p:cNvSpPr>
          <p:nvPr/>
        </p:nvSpPr>
        <p:spPr bwMode="auto">
          <a:xfrm>
            <a:off x="1582226" y="3914775"/>
            <a:ext cx="539353" cy="864394"/>
          </a:xfrm>
          <a:prstGeom prst="roundRect">
            <a:avLst>
              <a:gd name="adj" fmla="val 16667"/>
            </a:avLst>
          </a:prstGeom>
          <a:solidFill>
            <a:srgbClr val="CC99FF"/>
          </a:solidFill>
          <a:ln w="9525">
            <a:solidFill>
              <a:srgbClr val="800080"/>
            </a:solidFill>
            <a:round/>
            <a:headEnd/>
            <a:tailEnd/>
          </a:ln>
        </p:spPr>
        <p:txBody>
          <a:bodyPr wrap="none" anchor="ctr"/>
          <a:lstStyle/>
          <a:p>
            <a:endParaRPr lang="en-US">
              <a:solidFill>
                <a:prstClr val="black"/>
              </a:solidFill>
              <a:latin typeface="Calibri" pitchFamily="34" charset="0"/>
            </a:endParaRPr>
          </a:p>
        </p:txBody>
      </p:sp>
      <p:sp>
        <p:nvSpPr>
          <p:cNvPr id="39940" name="AutoShape 5"/>
          <p:cNvSpPr>
            <a:spLocks noChangeArrowheads="1"/>
          </p:cNvSpPr>
          <p:nvPr/>
        </p:nvSpPr>
        <p:spPr bwMode="auto">
          <a:xfrm>
            <a:off x="1549005" y="5220841"/>
            <a:ext cx="539353" cy="1241752"/>
          </a:xfrm>
          <a:prstGeom prst="roundRect">
            <a:avLst>
              <a:gd name="adj" fmla="val 16667"/>
            </a:avLst>
          </a:prstGeom>
          <a:solidFill>
            <a:srgbClr val="CC99FF"/>
          </a:solidFill>
          <a:ln w="9525">
            <a:solidFill>
              <a:srgbClr val="800080"/>
            </a:solidFill>
            <a:round/>
            <a:headEnd/>
            <a:tailEnd/>
          </a:ln>
        </p:spPr>
        <p:txBody>
          <a:bodyPr wrap="none" anchor="ctr"/>
          <a:lstStyle/>
          <a:p>
            <a:endParaRPr lang="en-US">
              <a:solidFill>
                <a:prstClr val="black"/>
              </a:solidFill>
              <a:latin typeface="Calibri" pitchFamily="34" charset="0"/>
            </a:endParaRPr>
          </a:p>
        </p:txBody>
      </p:sp>
      <p:sp>
        <p:nvSpPr>
          <p:cNvPr id="39941" name="Text Box 4"/>
          <p:cNvSpPr txBox="1">
            <a:spLocks noChangeArrowheads="1"/>
          </p:cNvSpPr>
          <p:nvPr/>
        </p:nvSpPr>
        <p:spPr bwMode="auto">
          <a:xfrm>
            <a:off x="1709740" y="1075195"/>
            <a:ext cx="32385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b="1" i="1" dirty="0">
                <a:solidFill>
                  <a:srgbClr val="FF0000"/>
                </a:solidFill>
              </a:rPr>
              <a:t>A</a:t>
            </a:r>
          </a:p>
          <a:p>
            <a:pPr>
              <a:spcBef>
                <a:spcPct val="50000"/>
              </a:spcBef>
            </a:pPr>
            <a:endParaRPr lang="es-ES" b="1" i="1" dirty="0">
              <a:solidFill>
                <a:srgbClr val="FF0000"/>
              </a:solidFill>
            </a:endParaRPr>
          </a:p>
          <a:p>
            <a:pPr>
              <a:spcBef>
                <a:spcPct val="50000"/>
              </a:spcBef>
            </a:pPr>
            <a:r>
              <a:rPr lang="es-ES" b="1" i="1" dirty="0">
                <a:solidFill>
                  <a:srgbClr val="3333CC"/>
                </a:solidFill>
              </a:rPr>
              <a:t>F</a:t>
            </a:r>
          </a:p>
          <a:p>
            <a:pPr>
              <a:spcBef>
                <a:spcPct val="50000"/>
              </a:spcBef>
            </a:pPr>
            <a:r>
              <a:rPr lang="es-ES" b="1" i="1" dirty="0">
                <a:solidFill>
                  <a:srgbClr val="3333CC"/>
                </a:solidFill>
              </a:rPr>
              <a:t>I</a:t>
            </a:r>
          </a:p>
          <a:p>
            <a:pPr>
              <a:spcBef>
                <a:spcPct val="50000"/>
              </a:spcBef>
            </a:pPr>
            <a:r>
              <a:rPr lang="es-ES" b="1" i="1" dirty="0">
                <a:solidFill>
                  <a:srgbClr val="3333CC"/>
                </a:solidFill>
              </a:rPr>
              <a:t>L</a:t>
            </a:r>
          </a:p>
          <a:p>
            <a:pPr>
              <a:spcBef>
                <a:spcPct val="50000"/>
              </a:spcBef>
            </a:pPr>
            <a:r>
              <a:rPr lang="es-ES" b="1" i="1" dirty="0">
                <a:solidFill>
                  <a:srgbClr val="3333CC"/>
                </a:solidFill>
              </a:rPr>
              <a:t>M</a:t>
            </a:r>
          </a:p>
          <a:p>
            <a:pPr>
              <a:spcBef>
                <a:spcPct val="50000"/>
              </a:spcBef>
            </a:pPr>
            <a:endParaRPr lang="es-ES" b="1" i="1" dirty="0">
              <a:solidFill>
                <a:prstClr val="black"/>
              </a:solidFill>
            </a:endParaRPr>
          </a:p>
          <a:p>
            <a:pPr>
              <a:spcBef>
                <a:spcPct val="50000"/>
              </a:spcBef>
            </a:pPr>
            <a:r>
              <a:rPr lang="es-ES" b="1" i="1" dirty="0">
                <a:solidFill>
                  <a:srgbClr val="336600"/>
                </a:solidFill>
              </a:rPr>
              <a:t>T</a:t>
            </a:r>
          </a:p>
          <a:p>
            <a:pPr>
              <a:spcBef>
                <a:spcPct val="50000"/>
              </a:spcBef>
            </a:pPr>
            <a:r>
              <a:rPr lang="es-ES" b="1" i="1" dirty="0">
                <a:solidFill>
                  <a:srgbClr val="336600"/>
                </a:solidFill>
              </a:rPr>
              <a:t>V</a:t>
            </a:r>
          </a:p>
          <a:p>
            <a:pPr>
              <a:spcBef>
                <a:spcPct val="50000"/>
              </a:spcBef>
            </a:pPr>
            <a:endParaRPr lang="es-ES" b="1" i="1" dirty="0">
              <a:solidFill>
                <a:srgbClr val="00FF00"/>
              </a:solidFill>
            </a:endParaRPr>
          </a:p>
          <a:p>
            <a:pPr>
              <a:spcBef>
                <a:spcPct val="50000"/>
              </a:spcBef>
            </a:pPr>
            <a:r>
              <a:rPr lang="es-ES" b="1" i="1" dirty="0">
                <a:solidFill>
                  <a:srgbClr val="FF0066"/>
                </a:solidFill>
              </a:rPr>
              <a:t>L</a:t>
            </a:r>
          </a:p>
          <a:p>
            <a:pPr>
              <a:spcBef>
                <a:spcPct val="50000"/>
              </a:spcBef>
            </a:pPr>
            <a:r>
              <a:rPr lang="es-ES" b="1" i="1" dirty="0">
                <a:solidFill>
                  <a:srgbClr val="FF0066"/>
                </a:solidFill>
              </a:rPr>
              <a:t>T</a:t>
            </a:r>
          </a:p>
          <a:p>
            <a:pPr>
              <a:spcBef>
                <a:spcPct val="50000"/>
              </a:spcBef>
            </a:pPr>
            <a:r>
              <a:rPr lang="es-ES" b="1" i="1" dirty="0">
                <a:solidFill>
                  <a:srgbClr val="FF0066"/>
                </a:solidFill>
              </a:rPr>
              <a:t>H</a:t>
            </a:r>
          </a:p>
        </p:txBody>
      </p:sp>
      <p:sp>
        <p:nvSpPr>
          <p:cNvPr id="39942" name="Line 30"/>
          <p:cNvSpPr>
            <a:spLocks noChangeShapeType="1"/>
          </p:cNvSpPr>
          <p:nvPr/>
        </p:nvSpPr>
        <p:spPr bwMode="auto">
          <a:xfrm>
            <a:off x="2155653" y="1322786"/>
            <a:ext cx="86320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9943" name="Line 32"/>
          <p:cNvSpPr>
            <a:spLocks noChangeShapeType="1"/>
          </p:cNvSpPr>
          <p:nvPr/>
        </p:nvSpPr>
        <p:spPr bwMode="auto">
          <a:xfrm>
            <a:off x="2068288" y="4531639"/>
            <a:ext cx="86320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9944" name="Line 33"/>
          <p:cNvSpPr>
            <a:spLocks noChangeShapeType="1"/>
          </p:cNvSpPr>
          <p:nvPr/>
        </p:nvSpPr>
        <p:spPr bwMode="auto">
          <a:xfrm>
            <a:off x="2046557" y="5422708"/>
            <a:ext cx="86320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9945" name="Line 34"/>
          <p:cNvSpPr>
            <a:spLocks noChangeShapeType="1"/>
          </p:cNvSpPr>
          <p:nvPr/>
        </p:nvSpPr>
        <p:spPr bwMode="auto">
          <a:xfrm>
            <a:off x="2033021" y="5810916"/>
            <a:ext cx="86320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9946" name="Line 35"/>
          <p:cNvSpPr>
            <a:spLocks noChangeShapeType="1"/>
          </p:cNvSpPr>
          <p:nvPr/>
        </p:nvSpPr>
        <p:spPr bwMode="auto">
          <a:xfrm>
            <a:off x="2046556" y="6182917"/>
            <a:ext cx="86320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9947" name="Line 36"/>
          <p:cNvSpPr>
            <a:spLocks noChangeShapeType="1"/>
          </p:cNvSpPr>
          <p:nvPr/>
        </p:nvSpPr>
        <p:spPr bwMode="auto">
          <a:xfrm>
            <a:off x="2088357" y="2863124"/>
            <a:ext cx="86320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9948" name="Line 37"/>
          <p:cNvSpPr>
            <a:spLocks noChangeShapeType="1"/>
          </p:cNvSpPr>
          <p:nvPr/>
        </p:nvSpPr>
        <p:spPr bwMode="auto">
          <a:xfrm>
            <a:off x="2121579" y="3343586"/>
            <a:ext cx="86320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9949" name="Line 38"/>
          <p:cNvSpPr>
            <a:spLocks noChangeShapeType="1"/>
          </p:cNvSpPr>
          <p:nvPr/>
        </p:nvSpPr>
        <p:spPr bwMode="auto">
          <a:xfrm>
            <a:off x="2009596" y="4149080"/>
            <a:ext cx="86320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9950" name="Line 39"/>
          <p:cNvSpPr>
            <a:spLocks noChangeShapeType="1"/>
          </p:cNvSpPr>
          <p:nvPr/>
        </p:nvSpPr>
        <p:spPr bwMode="auto">
          <a:xfrm>
            <a:off x="2033587" y="2078831"/>
            <a:ext cx="86320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9951" name="Line 40"/>
          <p:cNvSpPr>
            <a:spLocks noChangeShapeType="1"/>
          </p:cNvSpPr>
          <p:nvPr/>
        </p:nvSpPr>
        <p:spPr bwMode="auto">
          <a:xfrm>
            <a:off x="2098904" y="2428892"/>
            <a:ext cx="86320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solidFill>
                <a:prstClr val="black"/>
              </a:solidFill>
            </a:endParaRPr>
          </a:p>
        </p:txBody>
      </p:sp>
      <p:sp>
        <p:nvSpPr>
          <p:cNvPr id="39952" name="Text Box 41"/>
          <p:cNvSpPr txBox="1">
            <a:spLocks noChangeArrowheads="1"/>
          </p:cNvSpPr>
          <p:nvPr/>
        </p:nvSpPr>
        <p:spPr bwMode="auto">
          <a:xfrm>
            <a:off x="3113485" y="1376364"/>
            <a:ext cx="2214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endParaRPr lang="en-US">
              <a:solidFill>
                <a:prstClr val="black"/>
              </a:solidFill>
            </a:endParaRPr>
          </a:p>
        </p:txBody>
      </p:sp>
      <p:sp>
        <p:nvSpPr>
          <p:cNvPr id="39953" name="Text Box 42"/>
          <p:cNvSpPr txBox="1">
            <a:spLocks noChangeArrowheads="1"/>
          </p:cNvSpPr>
          <p:nvPr/>
        </p:nvSpPr>
        <p:spPr bwMode="auto">
          <a:xfrm>
            <a:off x="2962107" y="1915898"/>
            <a:ext cx="1944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dirty="0"/>
              <a:t>FENILALANINA</a:t>
            </a:r>
          </a:p>
        </p:txBody>
      </p:sp>
      <p:sp>
        <p:nvSpPr>
          <p:cNvPr id="39954" name="Text Box 43"/>
          <p:cNvSpPr txBox="1">
            <a:spLocks noChangeArrowheads="1"/>
          </p:cNvSpPr>
          <p:nvPr/>
        </p:nvSpPr>
        <p:spPr bwMode="auto">
          <a:xfrm>
            <a:off x="2141339" y="5153269"/>
            <a:ext cx="1944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dirty="0"/>
              <a:t>LISINA</a:t>
            </a:r>
          </a:p>
        </p:txBody>
      </p:sp>
      <p:sp>
        <p:nvSpPr>
          <p:cNvPr id="39955" name="Text Box 44"/>
          <p:cNvSpPr txBox="1">
            <a:spLocks noChangeArrowheads="1"/>
          </p:cNvSpPr>
          <p:nvPr/>
        </p:nvSpPr>
        <p:spPr bwMode="auto">
          <a:xfrm>
            <a:off x="2777703" y="5588075"/>
            <a:ext cx="1944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dirty="0"/>
              <a:t>TRIPTOFANO</a:t>
            </a:r>
          </a:p>
        </p:txBody>
      </p:sp>
      <p:sp>
        <p:nvSpPr>
          <p:cNvPr id="39956" name="Text Box 45"/>
          <p:cNvSpPr txBox="1">
            <a:spLocks noChangeArrowheads="1"/>
          </p:cNvSpPr>
          <p:nvPr/>
        </p:nvSpPr>
        <p:spPr bwMode="auto">
          <a:xfrm>
            <a:off x="2524759" y="6037950"/>
            <a:ext cx="1944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dirty="0"/>
              <a:t>HISTIDINA</a:t>
            </a:r>
          </a:p>
        </p:txBody>
      </p:sp>
      <p:sp>
        <p:nvSpPr>
          <p:cNvPr id="39957" name="Text Box 46"/>
          <p:cNvSpPr txBox="1">
            <a:spLocks noChangeArrowheads="1"/>
          </p:cNvSpPr>
          <p:nvPr/>
        </p:nvSpPr>
        <p:spPr bwMode="auto">
          <a:xfrm>
            <a:off x="2722234" y="2241167"/>
            <a:ext cx="1944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dirty="0"/>
              <a:t>ISOLEUCINA</a:t>
            </a:r>
          </a:p>
        </p:txBody>
      </p:sp>
      <p:sp>
        <p:nvSpPr>
          <p:cNvPr id="39958" name="Text Box 47"/>
          <p:cNvSpPr txBox="1">
            <a:spLocks noChangeArrowheads="1"/>
          </p:cNvSpPr>
          <p:nvPr/>
        </p:nvSpPr>
        <p:spPr bwMode="auto">
          <a:xfrm>
            <a:off x="2527737" y="3917400"/>
            <a:ext cx="1944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dirty="0"/>
              <a:t>TREONINA</a:t>
            </a:r>
          </a:p>
        </p:txBody>
      </p:sp>
      <p:sp>
        <p:nvSpPr>
          <p:cNvPr id="39959" name="Text Box 48"/>
          <p:cNvSpPr txBox="1">
            <a:spLocks noChangeArrowheads="1"/>
          </p:cNvSpPr>
          <p:nvPr/>
        </p:nvSpPr>
        <p:spPr bwMode="auto">
          <a:xfrm>
            <a:off x="2249093" y="4313300"/>
            <a:ext cx="1944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dirty="0"/>
              <a:t>VALINA</a:t>
            </a:r>
          </a:p>
        </p:txBody>
      </p:sp>
      <p:sp>
        <p:nvSpPr>
          <p:cNvPr id="39960" name="Text Box 49"/>
          <p:cNvSpPr txBox="1">
            <a:spLocks noChangeArrowheads="1"/>
          </p:cNvSpPr>
          <p:nvPr/>
        </p:nvSpPr>
        <p:spPr bwMode="auto">
          <a:xfrm>
            <a:off x="2400287" y="2657000"/>
            <a:ext cx="1944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dirty="0"/>
              <a:t>LEUCINA</a:t>
            </a:r>
          </a:p>
        </p:txBody>
      </p:sp>
      <p:sp>
        <p:nvSpPr>
          <p:cNvPr id="39961" name="Text Box 50"/>
          <p:cNvSpPr txBox="1">
            <a:spLocks noChangeArrowheads="1"/>
          </p:cNvSpPr>
          <p:nvPr/>
        </p:nvSpPr>
        <p:spPr bwMode="auto">
          <a:xfrm>
            <a:off x="2727139" y="3178132"/>
            <a:ext cx="1944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dirty="0"/>
              <a:t>METIONINA</a:t>
            </a:r>
          </a:p>
        </p:txBody>
      </p:sp>
      <p:sp>
        <p:nvSpPr>
          <p:cNvPr id="39962" name="Text Box 51"/>
          <p:cNvSpPr txBox="1">
            <a:spLocks noChangeArrowheads="1"/>
          </p:cNvSpPr>
          <p:nvPr/>
        </p:nvSpPr>
        <p:spPr bwMode="auto">
          <a:xfrm>
            <a:off x="2553181" y="1164909"/>
            <a:ext cx="1944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dirty="0"/>
              <a:t>ARGININA</a:t>
            </a:r>
          </a:p>
        </p:txBody>
      </p:sp>
      <p:sp>
        <p:nvSpPr>
          <p:cNvPr id="39963" name="AutoShape 53"/>
          <p:cNvSpPr>
            <a:spLocks noChangeArrowheads="1"/>
          </p:cNvSpPr>
          <p:nvPr/>
        </p:nvSpPr>
        <p:spPr bwMode="auto">
          <a:xfrm rot="5400000">
            <a:off x="4639233" y="2159199"/>
            <a:ext cx="4050506" cy="2970610"/>
          </a:xfrm>
          <a:prstGeom prst="irregularSeal1">
            <a:avLst/>
          </a:prstGeom>
          <a:solidFill>
            <a:srgbClr val="92D050"/>
          </a:solidFill>
          <a:ln w="9525">
            <a:solidFill>
              <a:srgbClr val="000000"/>
            </a:solidFill>
            <a:miter lim="800000"/>
            <a:headEnd/>
            <a:tailEnd/>
          </a:ln>
        </p:spPr>
        <p:txBody>
          <a:bodyPr/>
          <a:lstStyle/>
          <a:p>
            <a:endParaRPr lang="en-US">
              <a:solidFill>
                <a:prstClr val="black"/>
              </a:solidFill>
              <a:latin typeface="Calibri" pitchFamily="34" charset="0"/>
            </a:endParaRPr>
          </a:p>
        </p:txBody>
      </p:sp>
      <p:sp>
        <p:nvSpPr>
          <p:cNvPr id="39964" name="Text Box 54"/>
          <p:cNvSpPr txBox="1">
            <a:spLocks noChangeArrowheads="1"/>
          </p:cNvSpPr>
          <p:nvPr/>
        </p:nvSpPr>
        <p:spPr bwMode="auto">
          <a:xfrm>
            <a:off x="5710805" y="3057644"/>
            <a:ext cx="2106215"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s-ES" sz="2700" i="1" u="sng" dirty="0" err="1">
                <a:solidFill>
                  <a:srgbClr val="FF0000"/>
                </a:solidFill>
              </a:rPr>
              <a:t>a.a</a:t>
            </a:r>
            <a:endParaRPr lang="es-ES" sz="2700" i="1" u="sng" dirty="0">
              <a:solidFill>
                <a:srgbClr val="FF0000"/>
              </a:solidFill>
            </a:endParaRPr>
          </a:p>
          <a:p>
            <a:pPr algn="ctr">
              <a:spcBef>
                <a:spcPct val="50000"/>
              </a:spcBef>
            </a:pPr>
            <a:r>
              <a:rPr lang="es-ES" sz="2700" i="1" u="sng" dirty="0">
                <a:solidFill>
                  <a:srgbClr val="FF0000"/>
                </a:solidFill>
              </a:rPr>
              <a:t>esenciales</a:t>
            </a:r>
          </a:p>
        </p:txBody>
      </p:sp>
    </p:spTree>
    <p:extLst>
      <p:ext uri="{BB962C8B-B14F-4D97-AF65-F5344CB8AC3E}">
        <p14:creationId xmlns:p14="http://schemas.microsoft.com/office/powerpoint/2010/main" val="3092759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2475" y="1910651"/>
            <a:ext cx="8671302" cy="3804047"/>
          </a:xfrm>
          <a:prstGeom prst="rect">
            <a:avLst/>
          </a:prstGeom>
          <a:noFill/>
        </p:spPr>
      </p:pic>
      <p:sp>
        <p:nvSpPr>
          <p:cNvPr id="3" name="Text Box 4"/>
          <p:cNvSpPr txBox="1">
            <a:spLocks noChangeArrowheads="1"/>
          </p:cNvSpPr>
          <p:nvPr/>
        </p:nvSpPr>
        <p:spPr bwMode="auto">
          <a:xfrm>
            <a:off x="395536" y="404664"/>
            <a:ext cx="6696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a:spcBef>
                <a:spcPct val="50000"/>
              </a:spcBef>
            </a:pPr>
            <a:r>
              <a:rPr lang="es-ES" sz="3200" dirty="0">
                <a:solidFill>
                  <a:prstClr val="white"/>
                </a:solidFill>
              </a:rPr>
              <a:t>CATABOLISMO DE AMINOÁCIDOS.</a:t>
            </a:r>
          </a:p>
        </p:txBody>
      </p:sp>
    </p:spTree>
    <p:extLst>
      <p:ext uri="{BB962C8B-B14F-4D97-AF65-F5344CB8AC3E}">
        <p14:creationId xmlns:p14="http://schemas.microsoft.com/office/powerpoint/2010/main" val="1364057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75" y="260648"/>
            <a:ext cx="8694549" cy="63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861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456" y="404664"/>
            <a:ext cx="6263878" cy="3785652"/>
          </a:xfrm>
          <a:prstGeom prst="rect">
            <a:avLst/>
          </a:prstGeom>
          <a:noFill/>
        </p:spPr>
        <p:txBody>
          <a:bodyPr>
            <a:spAutoFit/>
          </a:bodyPr>
          <a:lstStyle/>
          <a:p>
            <a:pPr algn="just">
              <a:defRPr/>
            </a:pPr>
            <a:r>
              <a:rPr lang="en-US" sz="2000" dirty="0">
                <a:latin typeface="Arial" charset="0"/>
              </a:rPr>
              <a:t>URIC ACID LOSES A PROTON AT PHYSIOLOGICAL Ph TO FORM URATE. IN HUMAN BEINGS, URATE IS THE FINAL PRODUCT OF PURINE DEGRADATION AND IS EXCRETED IN THE URINE. </a:t>
            </a:r>
          </a:p>
          <a:p>
            <a:pPr algn="just">
              <a:defRPr/>
            </a:pPr>
            <a:r>
              <a:rPr lang="en-US" sz="2000" dirty="0">
                <a:latin typeface="Arial" charset="0"/>
              </a:rPr>
              <a:t>HIGH SERUM LEVELS OF URATE INDUCE GOUT, A DISEASE IN WHICH SALTS OF URATE CRYSTALLIZE AND DAMAGE JOINTS AND KIDNEYS.</a:t>
            </a:r>
          </a:p>
          <a:p>
            <a:pPr algn="just">
              <a:defRPr/>
            </a:pPr>
            <a:r>
              <a:rPr lang="en-US" sz="2000" dirty="0">
                <a:latin typeface="Arial" charset="0"/>
              </a:rPr>
              <a:t>ALLOPURINOL, AN INHIBITOR OF XANTHINE OXIDASE, IS USED TO TREAT GOUT IN SOME CASES.</a:t>
            </a:r>
          </a:p>
        </p:txBody>
      </p:sp>
      <p:sp>
        <p:nvSpPr>
          <p:cNvPr id="57347" name="TextBox 2"/>
          <p:cNvSpPr txBox="1">
            <a:spLocks noChangeArrowheads="1"/>
          </p:cNvSpPr>
          <p:nvPr/>
        </p:nvSpPr>
        <p:spPr bwMode="auto">
          <a:xfrm>
            <a:off x="6706750" y="471599"/>
            <a:ext cx="18458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3000" dirty="0">
                <a:solidFill>
                  <a:srgbClr val="FFFF00"/>
                </a:solidFill>
              </a:rPr>
              <a:t>GOUT</a:t>
            </a:r>
            <a:endParaRPr lang="en-US" sz="3000" dirty="0"/>
          </a:p>
        </p:txBody>
      </p:sp>
      <p:pic>
        <p:nvPicPr>
          <p:cNvPr id="57350" name="Picture 7" descr="gotam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214" y="4329054"/>
            <a:ext cx="1378744" cy="152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2258" y="4515212"/>
            <a:ext cx="1369219" cy="196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img0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0777" y="1507767"/>
            <a:ext cx="2375609" cy="183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llop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4566515"/>
            <a:ext cx="2016223" cy="136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ypoxan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667" y="4566515"/>
            <a:ext cx="165106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14153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227138"/>
            <a:ext cx="6408712" cy="4896544"/>
          </a:xfrm>
        </p:spPr>
        <p:txBody>
          <a:bodyPr>
            <a:normAutofit fontScale="92500"/>
          </a:bodyPr>
          <a:lstStyle/>
          <a:p>
            <a:r>
              <a:rPr lang="es-ES" sz="2100" b="1" dirty="0"/>
              <a:t>¿ QUE COMPUESTO NOS BRINDA EL NITRÓGENO METABÓLICAMENTE ÚTIL</a:t>
            </a:r>
            <a:r>
              <a:rPr lang="es-ES" sz="2100" b="1" dirty="0" smtClean="0"/>
              <a:t>?</a:t>
            </a:r>
          </a:p>
          <a:p>
            <a:endParaRPr lang="es-ES" sz="2100" b="1" dirty="0"/>
          </a:p>
          <a:p>
            <a:r>
              <a:rPr lang="es-ES" sz="2100" b="1" dirty="0"/>
              <a:t>¿ QUE SON LAS REACCIONES GENERALES DE LOS AMINOÁCIDOS</a:t>
            </a:r>
            <a:r>
              <a:rPr lang="es-ES" sz="2100" b="1" dirty="0" smtClean="0"/>
              <a:t>?</a:t>
            </a:r>
          </a:p>
          <a:p>
            <a:endParaRPr lang="es-ES" sz="2100" b="1" dirty="0"/>
          </a:p>
          <a:p>
            <a:r>
              <a:rPr lang="es-ES" sz="2100" b="1" dirty="0"/>
              <a:t>¿ POR QUE ES LIMITADA LA SÍNTESIS DE AMINOÁCIDOS EN ORGANISMOS SUPERIORES</a:t>
            </a:r>
            <a:r>
              <a:rPr lang="es-ES" sz="2100" b="1" dirty="0" smtClean="0"/>
              <a:t>?</a:t>
            </a:r>
          </a:p>
          <a:p>
            <a:endParaRPr lang="es-ES" sz="2100" b="1" dirty="0"/>
          </a:p>
          <a:p>
            <a:r>
              <a:rPr lang="es-ES" sz="2100" b="1" dirty="0"/>
              <a:t>¿ QUE SE PRODUCE EN EL CATABOLISMO DE ESTOS COMPUESTOS </a:t>
            </a:r>
            <a:r>
              <a:rPr lang="es-ES" sz="2100" b="1" dirty="0" smtClean="0"/>
              <a:t>?</a:t>
            </a:r>
          </a:p>
          <a:p>
            <a:endParaRPr lang="es-ES" sz="2100" b="1" dirty="0"/>
          </a:p>
          <a:p>
            <a:r>
              <a:rPr lang="es-ES" sz="2100" b="1" dirty="0"/>
              <a:t>¿ QUE SON LOS ERRORES CONGÉNITOS DEL METABOLISMO DE LOS AMONOÁCIDOS?</a:t>
            </a:r>
          </a:p>
          <a:p>
            <a:endParaRPr lang="es-ES" sz="2100" b="1" dirty="0"/>
          </a:p>
          <a:p>
            <a:endParaRPr lang="es-ES" sz="2100" dirty="0"/>
          </a:p>
          <a:p>
            <a:endParaRPr lang="es-ES" sz="2100" dirty="0"/>
          </a:p>
          <a:p>
            <a:endParaRPr lang="es-ES" sz="2100" dirty="0"/>
          </a:p>
          <a:p>
            <a:endParaRPr lang="es-ES" sz="2100" dirty="0"/>
          </a:p>
        </p:txBody>
      </p:sp>
      <p:sp>
        <p:nvSpPr>
          <p:cNvPr id="3" name="2 Título"/>
          <p:cNvSpPr>
            <a:spLocks noGrp="1"/>
          </p:cNvSpPr>
          <p:nvPr>
            <p:ph type="title"/>
          </p:nvPr>
        </p:nvSpPr>
        <p:spPr/>
        <p:txBody>
          <a:bodyPr/>
          <a:lstStyle/>
          <a:p>
            <a:r>
              <a:rPr lang="es-ES" b="1" dirty="0" smtClean="0"/>
              <a:t>CONCLUSIONES</a:t>
            </a:r>
            <a:endParaRPr lang="es-ES" b="1" dirty="0"/>
          </a:p>
        </p:txBody>
      </p:sp>
      <p:pic>
        <p:nvPicPr>
          <p:cNvPr id="4" name="Picture 6" descr="FRDAY0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48680"/>
            <a:ext cx="1944216"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610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r>
              <a:rPr lang="es-ES" sz="2700" b="1" dirty="0" smtClean="0"/>
              <a:t>Realizar un cuadro resumen con las reacciones generales de los aminoácidos con los siguientes aspectos:</a:t>
            </a:r>
          </a:p>
          <a:p>
            <a:pPr marL="514350" indent="-514350">
              <a:buFont typeface="+mj-lt"/>
              <a:buAutoNum type="arabicPeriod"/>
            </a:pPr>
            <a:r>
              <a:rPr lang="es-ES" sz="2700" b="1" dirty="0" smtClean="0"/>
              <a:t>Concepto</a:t>
            </a:r>
          </a:p>
          <a:p>
            <a:pPr marL="514350" indent="-514350">
              <a:buFont typeface="+mj-lt"/>
              <a:buAutoNum type="arabicPeriod"/>
            </a:pPr>
            <a:r>
              <a:rPr lang="es-ES" sz="2700" b="1" dirty="0" smtClean="0"/>
              <a:t>Sustrato</a:t>
            </a:r>
          </a:p>
          <a:p>
            <a:pPr marL="514350" indent="-514350">
              <a:buFont typeface="+mj-lt"/>
              <a:buAutoNum type="arabicPeriod"/>
            </a:pPr>
            <a:r>
              <a:rPr lang="es-ES" sz="2700" b="1" dirty="0" smtClean="0"/>
              <a:t>Producto</a:t>
            </a:r>
          </a:p>
          <a:p>
            <a:pPr marL="514350" indent="-514350">
              <a:buFont typeface="+mj-lt"/>
              <a:buAutoNum type="arabicPeriod"/>
            </a:pPr>
            <a:r>
              <a:rPr lang="es-ES" sz="2700" b="1" dirty="0" smtClean="0"/>
              <a:t>Enzima</a:t>
            </a:r>
          </a:p>
          <a:p>
            <a:pPr marL="514350" indent="-514350">
              <a:buFont typeface="+mj-lt"/>
              <a:buAutoNum type="arabicPeriod"/>
            </a:pPr>
            <a:r>
              <a:rPr lang="es-ES" sz="2700" b="1" dirty="0" smtClean="0"/>
              <a:t>Cofactor enzimático</a:t>
            </a:r>
          </a:p>
          <a:p>
            <a:pPr marL="514350" indent="-514350">
              <a:buFont typeface="+mj-lt"/>
              <a:buAutoNum type="arabicPeriod"/>
            </a:pPr>
            <a:r>
              <a:rPr lang="es-ES" sz="2700" b="1" dirty="0" smtClean="0"/>
              <a:t>Regulación</a:t>
            </a:r>
          </a:p>
          <a:p>
            <a:r>
              <a:rPr lang="es-ES" sz="2700" b="1" dirty="0" smtClean="0"/>
              <a:t>Estudiar los procesos que aportan y sustraen </a:t>
            </a:r>
            <a:r>
              <a:rPr lang="es-ES" sz="2700" b="1" dirty="0" smtClean="0"/>
              <a:t>aminoácidos </a:t>
            </a:r>
            <a:r>
              <a:rPr lang="es-ES" sz="2700" b="1" dirty="0" smtClean="0"/>
              <a:t>del pool así cómo sus limitaciones</a:t>
            </a:r>
            <a:endParaRPr lang="es-ES" sz="2700" b="1" dirty="0"/>
          </a:p>
        </p:txBody>
      </p:sp>
      <p:sp>
        <p:nvSpPr>
          <p:cNvPr id="3" name="2 Título"/>
          <p:cNvSpPr>
            <a:spLocks noGrp="1"/>
          </p:cNvSpPr>
          <p:nvPr>
            <p:ph type="title"/>
          </p:nvPr>
        </p:nvSpPr>
        <p:spPr/>
        <p:txBody>
          <a:bodyPr/>
          <a:lstStyle/>
          <a:p>
            <a:pPr algn="l"/>
            <a:r>
              <a:rPr lang="es-ES" b="1" dirty="0" smtClean="0"/>
              <a:t>ESTUDIO INDEPENDIENTE</a:t>
            </a:r>
            <a:endParaRPr lang="es-ES" b="1" dirty="0"/>
          </a:p>
        </p:txBody>
      </p:sp>
      <p:pic>
        <p:nvPicPr>
          <p:cNvPr id="5" name="Picture 2"/>
          <p:cNvPicPr>
            <a:picLocks noChangeAspect="1" noChangeArrowheads="1"/>
          </p:cNvPicPr>
          <p:nvPr/>
        </p:nvPicPr>
        <p:blipFill>
          <a:blip r:embed="rId2"/>
          <a:srcRect/>
          <a:stretch>
            <a:fillRect/>
          </a:stretch>
        </p:blipFill>
        <p:spPr bwMode="auto">
          <a:xfrm>
            <a:off x="5105277" y="2400239"/>
            <a:ext cx="3615843" cy="29719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77813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gray">
          <a:xfrm flipV="1">
            <a:off x="1295400" y="1371600"/>
            <a:ext cx="6604000" cy="738188"/>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s-ES"/>
          </a:p>
        </p:txBody>
      </p:sp>
      <p:sp>
        <p:nvSpPr>
          <p:cNvPr id="53251" name="Rectangle 3"/>
          <p:cNvSpPr>
            <a:spLocks noGrp="1" noChangeArrowheads="1"/>
          </p:cNvSpPr>
          <p:nvPr>
            <p:ph type="title"/>
          </p:nvPr>
        </p:nvSpPr>
        <p:spPr/>
        <p:txBody>
          <a:bodyPr/>
          <a:lstStyle/>
          <a:p>
            <a:r>
              <a:rPr lang="en-US" dirty="0" err="1" smtClean="0"/>
              <a:t>Sumario</a:t>
            </a:r>
            <a:r>
              <a:rPr lang="en-US" dirty="0"/>
              <a:t>:</a:t>
            </a:r>
          </a:p>
        </p:txBody>
      </p:sp>
      <p:sp>
        <p:nvSpPr>
          <p:cNvPr id="53252" name="AutoShape 4"/>
          <p:cNvSpPr>
            <a:spLocks noChangeArrowheads="1"/>
          </p:cNvSpPr>
          <p:nvPr/>
        </p:nvSpPr>
        <p:spPr bwMode="gray">
          <a:xfrm flipV="1">
            <a:off x="1295400" y="2998788"/>
            <a:ext cx="6604000" cy="738187"/>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s-ES"/>
          </a:p>
        </p:txBody>
      </p:sp>
      <p:sp>
        <p:nvSpPr>
          <p:cNvPr id="53253" name="AutoShape 5"/>
          <p:cNvSpPr>
            <a:spLocks noChangeArrowheads="1"/>
          </p:cNvSpPr>
          <p:nvPr/>
        </p:nvSpPr>
        <p:spPr bwMode="gray">
          <a:xfrm flipV="1">
            <a:off x="1327150" y="4518025"/>
            <a:ext cx="6543675" cy="741363"/>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s-ES"/>
          </a:p>
        </p:txBody>
      </p:sp>
      <p:sp>
        <p:nvSpPr>
          <p:cNvPr id="53254" name="AutoShape 6"/>
          <p:cNvSpPr>
            <a:spLocks noChangeArrowheads="1"/>
          </p:cNvSpPr>
          <p:nvPr/>
        </p:nvSpPr>
        <p:spPr bwMode="gray">
          <a:xfrm>
            <a:off x="1265238" y="2087563"/>
            <a:ext cx="6653212" cy="1144587"/>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53255" name="AutoShape 7"/>
          <p:cNvSpPr>
            <a:spLocks noChangeArrowheads="1"/>
          </p:cNvSpPr>
          <p:nvPr/>
        </p:nvSpPr>
        <p:spPr bwMode="gray">
          <a:xfrm>
            <a:off x="1268413" y="3744913"/>
            <a:ext cx="6653212" cy="10191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53256" name="AutoShape 8"/>
          <p:cNvSpPr>
            <a:spLocks noChangeArrowheads="1"/>
          </p:cNvSpPr>
          <p:nvPr/>
        </p:nvSpPr>
        <p:spPr bwMode="gray">
          <a:xfrm>
            <a:off x="1276350" y="5260975"/>
            <a:ext cx="6653213" cy="10318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s-ES"/>
          </a:p>
        </p:txBody>
      </p:sp>
      <p:pic>
        <p:nvPicPr>
          <p:cNvPr id="53257" name="Picture 9"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322388" y="2130425"/>
            <a:ext cx="674687" cy="574675"/>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319213" y="3790950"/>
            <a:ext cx="676275" cy="573088"/>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323975" y="5302250"/>
            <a:ext cx="674688" cy="573088"/>
          </a:xfrm>
          <a:prstGeom prst="rect">
            <a:avLst/>
          </a:prstGeom>
          <a:noFill/>
          <a:extLst>
            <a:ext uri="{909E8E84-426E-40DD-AFC4-6F175D3DCCD1}">
              <a14:hiddenFill xmlns:a14="http://schemas.microsoft.com/office/drawing/2010/main">
                <a:solidFill>
                  <a:srgbClr val="FFFFFF"/>
                </a:solidFill>
              </a14:hiddenFill>
            </a:ext>
          </a:extLst>
        </p:spPr>
      </p:pic>
      <p:sp>
        <p:nvSpPr>
          <p:cNvPr id="53260" name="AutoShape 12"/>
          <p:cNvSpPr>
            <a:spLocks noChangeArrowheads="1"/>
          </p:cNvSpPr>
          <p:nvPr/>
        </p:nvSpPr>
        <p:spPr bwMode="gray">
          <a:xfrm>
            <a:off x="1752600" y="1860550"/>
            <a:ext cx="5791200" cy="457200"/>
          </a:xfrm>
          <a:prstGeom prst="roundRect">
            <a:avLst>
              <a:gd name="adj" fmla="val 16667"/>
            </a:avLst>
          </a:prstGeom>
          <a:solidFill>
            <a:srgbClr val="FEFFFF"/>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3261" name="AutoShape 13"/>
          <p:cNvSpPr>
            <a:spLocks noChangeArrowheads="1"/>
          </p:cNvSpPr>
          <p:nvPr/>
        </p:nvSpPr>
        <p:spPr bwMode="gray">
          <a:xfrm>
            <a:off x="1752600" y="3536950"/>
            <a:ext cx="5791200" cy="457200"/>
          </a:xfrm>
          <a:prstGeom prst="roundRect">
            <a:avLst>
              <a:gd name="adj" fmla="val 16667"/>
            </a:avLst>
          </a:prstGeom>
          <a:solidFill>
            <a:srgbClr val="FEFFFF"/>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a:effectLst>
                <a:outerShdw blurRad="38100" dist="38100" dir="2700000" algn="tl">
                  <a:srgbClr val="C0C0C0"/>
                </a:outerShdw>
              </a:effectLst>
            </a:endParaRPr>
          </a:p>
        </p:txBody>
      </p:sp>
      <p:sp>
        <p:nvSpPr>
          <p:cNvPr id="53262" name="AutoShape 14"/>
          <p:cNvSpPr>
            <a:spLocks noChangeArrowheads="1"/>
          </p:cNvSpPr>
          <p:nvPr/>
        </p:nvSpPr>
        <p:spPr bwMode="gray">
          <a:xfrm>
            <a:off x="1727905" y="5045075"/>
            <a:ext cx="5791200" cy="457200"/>
          </a:xfrm>
          <a:prstGeom prst="roundRect">
            <a:avLst>
              <a:gd name="adj" fmla="val 16667"/>
            </a:avLst>
          </a:prstGeom>
          <a:solidFill>
            <a:srgbClr val="FEFFFF"/>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3263" name="Text Box 15"/>
          <p:cNvSpPr txBox="1">
            <a:spLocks noChangeArrowheads="1"/>
          </p:cNvSpPr>
          <p:nvPr/>
        </p:nvSpPr>
        <p:spPr bwMode="gray">
          <a:xfrm>
            <a:off x="1657350" y="2353974"/>
            <a:ext cx="6019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l" eaLnBrk="0" hangingPunct="0">
              <a:buFontTx/>
              <a:buChar char="-"/>
            </a:pPr>
            <a:r>
              <a:rPr lang="es-ES" sz="2400" dirty="0" smtClean="0">
                <a:solidFill>
                  <a:srgbClr val="FEFFFF"/>
                </a:solidFill>
              </a:rPr>
              <a:t>El nitrógeno metabólicamente útil.</a:t>
            </a:r>
          </a:p>
          <a:p>
            <a:pPr marL="285750" indent="-285750" algn="l" eaLnBrk="0" hangingPunct="0">
              <a:buFontTx/>
              <a:buChar char="-"/>
            </a:pPr>
            <a:r>
              <a:rPr lang="es-ES" sz="2400" dirty="0" smtClean="0">
                <a:solidFill>
                  <a:srgbClr val="FEFFFF"/>
                </a:solidFill>
              </a:rPr>
              <a:t>Pool de aminoácidos.</a:t>
            </a:r>
            <a:endParaRPr lang="es-ES" sz="2400" dirty="0">
              <a:solidFill>
                <a:srgbClr val="FEFFFF"/>
              </a:solidFill>
            </a:endParaRPr>
          </a:p>
        </p:txBody>
      </p:sp>
      <p:sp>
        <p:nvSpPr>
          <p:cNvPr id="53264" name="Text Box 16"/>
          <p:cNvSpPr txBox="1">
            <a:spLocks noChangeArrowheads="1"/>
          </p:cNvSpPr>
          <p:nvPr/>
        </p:nvSpPr>
        <p:spPr bwMode="gray">
          <a:xfrm>
            <a:off x="1295399" y="4073525"/>
            <a:ext cx="6575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2400" dirty="0" smtClean="0">
                <a:solidFill>
                  <a:srgbClr val="FEFFFF"/>
                </a:solidFill>
              </a:rPr>
              <a:t>- </a:t>
            </a:r>
            <a:r>
              <a:rPr lang="es-ES" sz="2400" dirty="0">
                <a:solidFill>
                  <a:srgbClr val="FEFFFF"/>
                </a:solidFill>
              </a:rPr>
              <a:t>Reacciones generales de los aminoácidos.</a:t>
            </a:r>
          </a:p>
        </p:txBody>
      </p:sp>
      <p:sp>
        <p:nvSpPr>
          <p:cNvPr id="53265" name="Text Box 17"/>
          <p:cNvSpPr txBox="1">
            <a:spLocks noChangeArrowheads="1"/>
          </p:cNvSpPr>
          <p:nvPr/>
        </p:nvSpPr>
        <p:spPr bwMode="gray">
          <a:xfrm>
            <a:off x="1175480" y="5467488"/>
            <a:ext cx="6896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eaLnBrk="0" hangingPunct="0">
              <a:buFontTx/>
              <a:buChar char="-"/>
            </a:pPr>
            <a:r>
              <a:rPr lang="es-ES" sz="2400" dirty="0" smtClean="0">
                <a:solidFill>
                  <a:srgbClr val="FEFFFF"/>
                </a:solidFill>
              </a:rPr>
              <a:t>Síntesis </a:t>
            </a:r>
            <a:r>
              <a:rPr lang="es-ES" sz="2400" dirty="0">
                <a:solidFill>
                  <a:srgbClr val="FEFFFF"/>
                </a:solidFill>
              </a:rPr>
              <a:t>y Catabolismo de los aminoácidos</a:t>
            </a:r>
            <a:r>
              <a:rPr lang="es-ES" sz="2400" dirty="0" smtClean="0">
                <a:solidFill>
                  <a:srgbClr val="FEFFFF"/>
                </a:solidFill>
              </a:rPr>
              <a:t>.</a:t>
            </a:r>
          </a:p>
          <a:p>
            <a:pPr marL="342900" indent="-342900" algn="l" eaLnBrk="0" hangingPunct="0">
              <a:buFontTx/>
              <a:buChar char="-"/>
            </a:pPr>
            <a:r>
              <a:rPr lang="es-ES" sz="2400" dirty="0" smtClean="0">
                <a:solidFill>
                  <a:srgbClr val="FEFFFF"/>
                </a:solidFill>
              </a:rPr>
              <a:t>Catabolismo de nucleótidos.</a:t>
            </a:r>
            <a:endParaRPr lang="es-ES" sz="2400" dirty="0">
              <a:solidFill>
                <a:srgbClr val="FEFFFF"/>
              </a:solidFill>
            </a:endParaRPr>
          </a:p>
        </p:txBody>
      </p:sp>
      <p:sp>
        <p:nvSpPr>
          <p:cNvPr id="53266" name="Rectangle 18"/>
          <p:cNvSpPr>
            <a:spLocks noChangeArrowheads="1"/>
          </p:cNvSpPr>
          <p:nvPr/>
        </p:nvSpPr>
        <p:spPr bwMode="black">
          <a:xfrm>
            <a:off x="2133600" y="1860550"/>
            <a:ext cx="5029200" cy="394210"/>
          </a:xfrm>
          <a:prstGeom prst="rect">
            <a:avLst/>
          </a:prstGeom>
          <a:noFill/>
          <a:ln>
            <a:noFill/>
          </a:ln>
          <a:effectLst>
            <a:outerShdw algn="ctr" rotWithShape="0">
              <a:srgbClr val="080808">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pPr>
            <a:r>
              <a:rPr lang="en-US" dirty="0">
                <a:solidFill>
                  <a:schemeClr val="accent2"/>
                </a:solidFill>
              </a:rPr>
              <a:t>METABOLISMO DE LOS AMINOÁCIDOS.</a:t>
            </a:r>
          </a:p>
        </p:txBody>
      </p:sp>
      <p:sp>
        <p:nvSpPr>
          <p:cNvPr id="53267" name="Rectangle 19"/>
          <p:cNvSpPr>
            <a:spLocks noChangeArrowheads="1"/>
          </p:cNvSpPr>
          <p:nvPr/>
        </p:nvSpPr>
        <p:spPr bwMode="black">
          <a:xfrm>
            <a:off x="2133600" y="3546475"/>
            <a:ext cx="5029200" cy="394210"/>
          </a:xfrm>
          <a:prstGeom prst="rect">
            <a:avLst/>
          </a:prstGeom>
          <a:noFill/>
          <a:ln>
            <a:noFill/>
          </a:ln>
          <a:effectLst>
            <a:outerShdw algn="ctr" rotWithShape="0">
              <a:srgbClr val="080808">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pPr>
            <a:r>
              <a:rPr lang="en-US" dirty="0">
                <a:solidFill>
                  <a:schemeClr val="hlink"/>
                </a:solidFill>
              </a:rPr>
              <a:t>METABOLISMO DE LOS AMINOÁCIDOS.</a:t>
            </a:r>
          </a:p>
        </p:txBody>
      </p:sp>
      <p:sp>
        <p:nvSpPr>
          <p:cNvPr id="53268" name="Rectangle 20"/>
          <p:cNvSpPr>
            <a:spLocks noChangeArrowheads="1"/>
          </p:cNvSpPr>
          <p:nvPr/>
        </p:nvSpPr>
        <p:spPr bwMode="black">
          <a:xfrm>
            <a:off x="2133600" y="5049838"/>
            <a:ext cx="5029200" cy="394210"/>
          </a:xfrm>
          <a:prstGeom prst="rect">
            <a:avLst/>
          </a:prstGeom>
          <a:noFill/>
          <a:ln>
            <a:noFill/>
          </a:ln>
          <a:effectLst>
            <a:outerShdw algn="ctr" rotWithShape="0">
              <a:srgbClr val="080808">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pPr>
            <a:r>
              <a:rPr lang="en-US" dirty="0">
                <a:solidFill>
                  <a:schemeClr val="folHlink"/>
                </a:solidFill>
              </a:rPr>
              <a:t>METABOLISMO DE LOS AMINOÁCIDOS.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gray">
          <a:xfrm flipV="1">
            <a:off x="1295400" y="1371600"/>
            <a:ext cx="6604000" cy="738188"/>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s-ES"/>
          </a:p>
        </p:txBody>
      </p:sp>
      <p:sp>
        <p:nvSpPr>
          <p:cNvPr id="53251" name="Rectangle 3"/>
          <p:cNvSpPr>
            <a:spLocks noGrp="1" noChangeArrowheads="1"/>
          </p:cNvSpPr>
          <p:nvPr>
            <p:ph type="title"/>
          </p:nvPr>
        </p:nvSpPr>
        <p:spPr/>
        <p:txBody>
          <a:bodyPr/>
          <a:lstStyle/>
          <a:p>
            <a:r>
              <a:rPr lang="en-US" dirty="0" err="1" smtClean="0"/>
              <a:t>Objetivos</a:t>
            </a:r>
            <a:r>
              <a:rPr lang="en-US" dirty="0" smtClean="0"/>
              <a:t>:</a:t>
            </a:r>
            <a:endParaRPr lang="en-US" dirty="0"/>
          </a:p>
        </p:txBody>
      </p:sp>
      <p:sp>
        <p:nvSpPr>
          <p:cNvPr id="53252" name="AutoShape 4"/>
          <p:cNvSpPr>
            <a:spLocks noChangeArrowheads="1"/>
          </p:cNvSpPr>
          <p:nvPr/>
        </p:nvSpPr>
        <p:spPr bwMode="gray">
          <a:xfrm flipV="1">
            <a:off x="1295400" y="2998788"/>
            <a:ext cx="6604000" cy="738187"/>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s-ES"/>
          </a:p>
        </p:txBody>
      </p:sp>
      <p:sp>
        <p:nvSpPr>
          <p:cNvPr id="53253" name="AutoShape 5"/>
          <p:cNvSpPr>
            <a:spLocks noChangeArrowheads="1"/>
          </p:cNvSpPr>
          <p:nvPr/>
        </p:nvSpPr>
        <p:spPr bwMode="gray">
          <a:xfrm flipV="1">
            <a:off x="1327150" y="4518025"/>
            <a:ext cx="6543675" cy="741363"/>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s-ES"/>
          </a:p>
        </p:txBody>
      </p:sp>
      <p:sp>
        <p:nvSpPr>
          <p:cNvPr id="53254" name="AutoShape 6"/>
          <p:cNvSpPr>
            <a:spLocks noChangeArrowheads="1"/>
          </p:cNvSpPr>
          <p:nvPr/>
        </p:nvSpPr>
        <p:spPr bwMode="gray">
          <a:xfrm>
            <a:off x="1265238" y="1857087"/>
            <a:ext cx="6653212" cy="1375063"/>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53255" name="AutoShape 7"/>
          <p:cNvSpPr>
            <a:spLocks noChangeArrowheads="1"/>
          </p:cNvSpPr>
          <p:nvPr/>
        </p:nvSpPr>
        <p:spPr bwMode="gray">
          <a:xfrm>
            <a:off x="1268413" y="3744913"/>
            <a:ext cx="6653212" cy="10191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53256" name="AutoShape 8"/>
          <p:cNvSpPr>
            <a:spLocks noChangeArrowheads="1"/>
          </p:cNvSpPr>
          <p:nvPr/>
        </p:nvSpPr>
        <p:spPr bwMode="gray">
          <a:xfrm>
            <a:off x="1276350" y="5260975"/>
            <a:ext cx="6653213" cy="10318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s-ES"/>
          </a:p>
        </p:txBody>
      </p:sp>
      <p:pic>
        <p:nvPicPr>
          <p:cNvPr id="53257" name="Picture 9"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322388" y="2130425"/>
            <a:ext cx="674687" cy="574675"/>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319213" y="3790950"/>
            <a:ext cx="676275" cy="573088"/>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323975" y="5302250"/>
            <a:ext cx="674688" cy="573088"/>
          </a:xfrm>
          <a:prstGeom prst="rect">
            <a:avLst/>
          </a:prstGeom>
          <a:noFill/>
          <a:extLst>
            <a:ext uri="{909E8E84-426E-40DD-AFC4-6F175D3DCCD1}">
              <a14:hiddenFill xmlns:a14="http://schemas.microsoft.com/office/drawing/2010/main">
                <a:solidFill>
                  <a:srgbClr val="FFFFFF"/>
                </a:solidFill>
              </a14:hiddenFill>
            </a:ext>
          </a:extLst>
        </p:spPr>
      </p:pic>
      <p:sp>
        <p:nvSpPr>
          <p:cNvPr id="53263" name="Text Box 15"/>
          <p:cNvSpPr txBox="1">
            <a:spLocks noChangeArrowheads="1"/>
          </p:cNvSpPr>
          <p:nvPr/>
        </p:nvSpPr>
        <p:spPr bwMode="gray">
          <a:xfrm>
            <a:off x="1682465" y="1963558"/>
            <a:ext cx="601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l" eaLnBrk="0" hangingPunct="0">
              <a:buFontTx/>
              <a:buChar char="-"/>
            </a:pPr>
            <a:r>
              <a:rPr lang="es-ES" sz="2400" dirty="0">
                <a:solidFill>
                  <a:srgbClr val="FEFFFF"/>
                </a:solidFill>
              </a:rPr>
              <a:t>Expresar la importancia de la incorporación del            nitrógeno </a:t>
            </a:r>
            <a:r>
              <a:rPr lang="es-ES" sz="2400" dirty="0" err="1">
                <a:solidFill>
                  <a:srgbClr val="FEFFFF"/>
                </a:solidFill>
              </a:rPr>
              <a:t>metabolicamente</a:t>
            </a:r>
            <a:r>
              <a:rPr lang="es-ES" sz="2400" dirty="0">
                <a:solidFill>
                  <a:srgbClr val="FEFFFF"/>
                </a:solidFill>
              </a:rPr>
              <a:t> útil al organismo.</a:t>
            </a:r>
          </a:p>
        </p:txBody>
      </p:sp>
      <p:sp>
        <p:nvSpPr>
          <p:cNvPr id="53264" name="Text Box 16"/>
          <p:cNvSpPr txBox="1">
            <a:spLocks noChangeArrowheads="1"/>
          </p:cNvSpPr>
          <p:nvPr/>
        </p:nvSpPr>
        <p:spPr bwMode="gray">
          <a:xfrm>
            <a:off x="1343025" y="3869293"/>
            <a:ext cx="65754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2400" dirty="0" smtClean="0">
                <a:solidFill>
                  <a:srgbClr val="FEFFFF"/>
                </a:solidFill>
              </a:rPr>
              <a:t>- </a:t>
            </a:r>
            <a:r>
              <a:rPr lang="es-ES" sz="2400" dirty="0">
                <a:solidFill>
                  <a:srgbClr val="FEFFFF"/>
                </a:solidFill>
              </a:rPr>
              <a:t>Citar los procesos mediante los cuáles se separa el nitrógeno de los aminoácidos. </a:t>
            </a:r>
          </a:p>
        </p:txBody>
      </p:sp>
      <p:sp>
        <p:nvSpPr>
          <p:cNvPr id="53265" name="Text Box 17"/>
          <p:cNvSpPr txBox="1">
            <a:spLocks noChangeArrowheads="1"/>
          </p:cNvSpPr>
          <p:nvPr/>
        </p:nvSpPr>
        <p:spPr bwMode="gray">
          <a:xfrm>
            <a:off x="1265238" y="5326361"/>
            <a:ext cx="6896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eaLnBrk="0" hangingPunct="0">
              <a:buFontTx/>
              <a:buChar char="-"/>
            </a:pPr>
            <a:r>
              <a:rPr lang="es-ES" sz="2400" dirty="0">
                <a:solidFill>
                  <a:srgbClr val="FEFFFF"/>
                </a:solidFill>
              </a:rPr>
              <a:t>Expresar las limitaciones de la síntesis de aminoácidos en el organismo.</a:t>
            </a:r>
          </a:p>
        </p:txBody>
      </p:sp>
    </p:spTree>
    <p:extLst>
      <p:ext uri="{BB962C8B-B14F-4D97-AF65-F5344CB8AC3E}">
        <p14:creationId xmlns:p14="http://schemas.microsoft.com/office/powerpoint/2010/main" val="30865497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s-ES" dirty="0"/>
              <a:t>BIBLIOGRAFÍA</a:t>
            </a:r>
            <a:endParaRPr lang="en-US" dirty="0"/>
          </a:p>
        </p:txBody>
      </p:sp>
      <p:sp>
        <p:nvSpPr>
          <p:cNvPr id="40963" name="Rectangle 3"/>
          <p:cNvSpPr>
            <a:spLocks noGrp="1" noChangeArrowheads="1"/>
          </p:cNvSpPr>
          <p:nvPr>
            <p:ph type="body" sz="half" idx="1"/>
          </p:nvPr>
        </p:nvSpPr>
        <p:spPr>
          <a:xfrm>
            <a:off x="838200" y="1784350"/>
            <a:ext cx="7010400" cy="3017838"/>
          </a:xfrm>
        </p:spPr>
        <p:txBody>
          <a:bodyPr/>
          <a:lstStyle/>
          <a:p>
            <a:r>
              <a:rPr lang="es-ES" sz="2800" b="1" dirty="0" smtClean="0"/>
              <a:t>Cardellá-</a:t>
            </a:r>
            <a:r>
              <a:rPr lang="es-ES" sz="2800" b="1" dirty="0"/>
              <a:t>H</a:t>
            </a:r>
            <a:r>
              <a:rPr lang="es-ES" sz="2800" b="1" dirty="0" smtClean="0"/>
              <a:t>ernández </a:t>
            </a:r>
            <a:r>
              <a:rPr lang="es-ES" sz="2800" b="1" dirty="0"/>
              <a:t>T</a:t>
            </a:r>
            <a:r>
              <a:rPr lang="es-ES" sz="2800" b="1" dirty="0" smtClean="0"/>
              <a:t>omo III páginas 913-949</a:t>
            </a:r>
          </a:p>
          <a:p>
            <a:r>
              <a:rPr lang="es-ES" sz="2800" b="1" dirty="0"/>
              <a:t>Texto de Bioquímica </a:t>
            </a:r>
            <a:r>
              <a:rPr lang="es-ES" sz="2800" b="1" dirty="0" smtClean="0"/>
              <a:t>Humana.</a:t>
            </a:r>
          </a:p>
          <a:p>
            <a:r>
              <a:rPr lang="es-ES" sz="2800" b="1" dirty="0"/>
              <a:t>Texto de </a:t>
            </a:r>
            <a:r>
              <a:rPr lang="es-ES" sz="2800" b="1" dirty="0" smtClean="0"/>
              <a:t>Metabolismo y Nutrición. CAP. 11 y 12 págs. 115-124</a:t>
            </a:r>
            <a:endParaRPr lang="es-ES" sz="2800" b="1" dirty="0"/>
          </a:p>
        </p:txBody>
      </p:sp>
      <p:pic>
        <p:nvPicPr>
          <p:cNvPr id="5" name="Picture 4" descr="BD0509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293096"/>
            <a:ext cx="367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bwMode="black">
          <a:xfrm>
            <a:off x="1547664" y="1252728"/>
            <a:ext cx="6251079"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kern="1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FFFFFF"/>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FFFFFF"/>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FFFFFF"/>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000" b="1" dirty="0" smtClean="0"/>
              <a:t>AMINOÁCIDOS</a:t>
            </a:r>
          </a:p>
          <a:p>
            <a:r>
              <a:rPr lang="es-ES" sz="4000" b="1" dirty="0" smtClean="0"/>
              <a:t>PROTEÍNAS</a:t>
            </a:r>
          </a:p>
          <a:p>
            <a:r>
              <a:rPr lang="es-ES" sz="4000" b="1" dirty="0" smtClean="0"/>
              <a:t>ÁCIDOS NUCLEICOS</a:t>
            </a:r>
          </a:p>
          <a:p>
            <a:r>
              <a:rPr lang="es-ES" sz="4000" b="1" dirty="0" smtClean="0"/>
              <a:t>VITAMINAS</a:t>
            </a:r>
          </a:p>
          <a:p>
            <a:r>
              <a:rPr lang="es-ES" sz="4000" b="1" dirty="0" smtClean="0"/>
              <a:t>LÍPIDOS</a:t>
            </a:r>
          </a:p>
          <a:p>
            <a:r>
              <a:rPr lang="es-ES" sz="4000" b="1" dirty="0" smtClean="0"/>
              <a:t>GLÚCIDOS</a:t>
            </a:r>
          </a:p>
          <a:p>
            <a:endParaRPr lang="es-ES" sz="4000" b="1" dirty="0"/>
          </a:p>
        </p:txBody>
      </p:sp>
      <p:sp>
        <p:nvSpPr>
          <p:cNvPr id="6" name="1 Título"/>
          <p:cNvSpPr txBox="1">
            <a:spLocks/>
          </p:cNvSpPr>
          <p:nvPr/>
        </p:nvSpPr>
        <p:spPr bwMode="black">
          <a:xfrm>
            <a:off x="539552" y="0"/>
            <a:ext cx="792284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rgbClr val="FFFFFF"/>
                </a:solidFill>
                <a:latin typeface="+mj-lt"/>
                <a:ea typeface="+mj-ea"/>
                <a:cs typeface="+mj-cs"/>
              </a:defRPr>
            </a:lvl1pPr>
            <a:lvl2pPr algn="l" rtl="0" eaLnBrk="1" fontAlgn="base" hangingPunct="1">
              <a:spcBef>
                <a:spcPct val="0"/>
              </a:spcBef>
              <a:spcAft>
                <a:spcPct val="0"/>
              </a:spcAft>
              <a:defRPr sz="4000" b="1">
                <a:solidFill>
                  <a:srgbClr val="FFFFFF"/>
                </a:solidFill>
                <a:latin typeface="Arial" panose="020B0604020202020204" pitchFamily="34" charset="0"/>
              </a:defRPr>
            </a:lvl2pPr>
            <a:lvl3pPr algn="l" rtl="0" eaLnBrk="1" fontAlgn="base" hangingPunct="1">
              <a:spcBef>
                <a:spcPct val="0"/>
              </a:spcBef>
              <a:spcAft>
                <a:spcPct val="0"/>
              </a:spcAft>
              <a:defRPr sz="4000" b="1">
                <a:solidFill>
                  <a:srgbClr val="FFFFFF"/>
                </a:solidFill>
                <a:latin typeface="Arial" panose="020B0604020202020204" pitchFamily="34" charset="0"/>
              </a:defRPr>
            </a:lvl3pPr>
            <a:lvl4pPr algn="l" rtl="0" eaLnBrk="1" fontAlgn="base" hangingPunct="1">
              <a:spcBef>
                <a:spcPct val="0"/>
              </a:spcBef>
              <a:spcAft>
                <a:spcPct val="0"/>
              </a:spcAft>
              <a:defRPr sz="4000" b="1">
                <a:solidFill>
                  <a:srgbClr val="FFFFFF"/>
                </a:solidFill>
                <a:latin typeface="Arial" panose="020B0604020202020204" pitchFamily="34" charset="0"/>
              </a:defRPr>
            </a:lvl4pPr>
            <a:lvl5pPr algn="l" rtl="0" eaLnBrk="1" fontAlgn="base" hangingPunct="1">
              <a:spcBef>
                <a:spcPct val="0"/>
              </a:spcBef>
              <a:spcAft>
                <a:spcPct val="0"/>
              </a:spcAft>
              <a:defRPr sz="4000" b="1">
                <a:solidFill>
                  <a:srgbClr val="FFFFFF"/>
                </a:solidFill>
                <a:latin typeface="Arial" panose="020B0604020202020204" pitchFamily="34" charset="0"/>
              </a:defRPr>
            </a:lvl5pPr>
            <a:lvl6pPr marL="457200" algn="l" rtl="0" eaLnBrk="1" fontAlgn="base" hangingPunct="1">
              <a:spcBef>
                <a:spcPct val="0"/>
              </a:spcBef>
              <a:spcAft>
                <a:spcPct val="0"/>
              </a:spcAft>
              <a:defRPr sz="4000" b="1">
                <a:solidFill>
                  <a:srgbClr val="FFFFFF"/>
                </a:solidFill>
                <a:latin typeface="Arial" panose="020B0604020202020204" pitchFamily="34" charset="0"/>
              </a:defRPr>
            </a:lvl6pPr>
            <a:lvl7pPr marL="914400" algn="l" rtl="0" eaLnBrk="1" fontAlgn="base" hangingPunct="1">
              <a:spcBef>
                <a:spcPct val="0"/>
              </a:spcBef>
              <a:spcAft>
                <a:spcPct val="0"/>
              </a:spcAft>
              <a:defRPr sz="4000" b="1">
                <a:solidFill>
                  <a:srgbClr val="FFFFFF"/>
                </a:solidFill>
                <a:latin typeface="Arial" panose="020B0604020202020204" pitchFamily="34" charset="0"/>
              </a:defRPr>
            </a:lvl7pPr>
            <a:lvl8pPr marL="1371600" algn="l" rtl="0" eaLnBrk="1" fontAlgn="base" hangingPunct="1">
              <a:spcBef>
                <a:spcPct val="0"/>
              </a:spcBef>
              <a:spcAft>
                <a:spcPct val="0"/>
              </a:spcAft>
              <a:defRPr sz="4000" b="1">
                <a:solidFill>
                  <a:srgbClr val="FFFFFF"/>
                </a:solidFill>
                <a:latin typeface="Arial" panose="020B0604020202020204" pitchFamily="34" charset="0"/>
              </a:defRPr>
            </a:lvl8pPr>
            <a:lvl9pPr marL="1828800" algn="l" rtl="0" eaLnBrk="1" fontAlgn="base" hangingPunct="1">
              <a:spcBef>
                <a:spcPct val="0"/>
              </a:spcBef>
              <a:spcAft>
                <a:spcPct val="0"/>
              </a:spcAft>
              <a:defRPr sz="4000" b="1">
                <a:solidFill>
                  <a:srgbClr val="FFFFFF"/>
                </a:solidFill>
                <a:latin typeface="Arial" panose="020B0604020202020204" pitchFamily="34" charset="0"/>
              </a:defRPr>
            </a:lvl9pPr>
          </a:lstStyle>
          <a:p>
            <a:r>
              <a:rPr lang="es-ES" sz="2800" dirty="0" smtClean="0"/>
              <a:t>PRINCIPALES COMPUESTOS NITROGEDOS</a:t>
            </a:r>
            <a:endParaRPr lang="es-ES" sz="2800" dirty="0"/>
          </a:p>
        </p:txBody>
      </p:sp>
      <p:sp>
        <p:nvSpPr>
          <p:cNvPr id="7" name="Elipse 6"/>
          <p:cNvSpPr/>
          <p:nvPr/>
        </p:nvSpPr>
        <p:spPr bwMode="auto">
          <a:xfrm>
            <a:off x="539552" y="980728"/>
            <a:ext cx="7041207" cy="3384376"/>
          </a:xfrm>
          <a:prstGeom prst="ellipse">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785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83568" y="1280250"/>
            <a:ext cx="7848872" cy="5317102"/>
          </a:xfrm>
          <a:prstGeom prst="rect">
            <a:avLst/>
          </a:prstGeom>
        </p:spPr>
      </p:pic>
      <p:sp>
        <p:nvSpPr>
          <p:cNvPr id="3" name="1 CuadroTexto"/>
          <p:cNvSpPr txBox="1"/>
          <p:nvPr/>
        </p:nvSpPr>
        <p:spPr>
          <a:xfrm>
            <a:off x="755576" y="332656"/>
            <a:ext cx="3744416" cy="707886"/>
          </a:xfrm>
          <a:prstGeom prst="rect">
            <a:avLst/>
          </a:prstGeom>
          <a:solidFill>
            <a:srgbClr val="FFFFFF"/>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4000" dirty="0">
                <a:solidFill>
                  <a:prstClr val="black"/>
                </a:solidFill>
              </a:rPr>
              <a:t>Digestión </a:t>
            </a:r>
          </a:p>
        </p:txBody>
      </p:sp>
      <p:sp>
        <p:nvSpPr>
          <p:cNvPr id="5" name="Text Box 4"/>
          <p:cNvSpPr txBox="1">
            <a:spLocks noChangeArrowheads="1"/>
          </p:cNvSpPr>
          <p:nvPr/>
        </p:nvSpPr>
        <p:spPr bwMode="auto">
          <a:xfrm>
            <a:off x="4932040" y="372309"/>
            <a:ext cx="4018897" cy="1815882"/>
          </a:xfrm>
          <a:prstGeom prst="rect">
            <a:avLst/>
          </a:prstGeom>
          <a:solidFill>
            <a:srgbClr val="FFFFFF"/>
          </a:solidFill>
          <a:ln w="9525">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0"/>
              </a:spcBef>
            </a:pPr>
            <a:r>
              <a:rPr lang="es-ES" dirty="0">
                <a:solidFill>
                  <a:prstClr val="black"/>
                </a:solidFill>
              </a:rPr>
              <a:t> </a:t>
            </a:r>
            <a:r>
              <a:rPr lang="es-ES" sz="2800" u="sng" dirty="0">
                <a:solidFill>
                  <a:srgbClr val="FF0000"/>
                </a:solidFill>
              </a:rPr>
              <a:t>principal fuente de ingreso de nitrógeno </a:t>
            </a:r>
            <a:r>
              <a:rPr lang="es-ES" sz="2800" u="sng" dirty="0" err="1">
                <a:solidFill>
                  <a:srgbClr val="FF0000"/>
                </a:solidFill>
              </a:rPr>
              <a:t>metabolitamente</a:t>
            </a:r>
            <a:r>
              <a:rPr lang="es-ES" sz="2800" u="sng" dirty="0">
                <a:solidFill>
                  <a:srgbClr val="FF0000"/>
                </a:solidFill>
              </a:rPr>
              <a:t> útil</a:t>
            </a:r>
            <a:r>
              <a:rPr lang="es-ES" sz="2800" dirty="0">
                <a:solidFill>
                  <a:prstClr val="black"/>
                </a:solidFill>
              </a:rPr>
              <a:t> </a:t>
            </a:r>
          </a:p>
          <a:p>
            <a:pPr algn="ctr">
              <a:spcBef>
                <a:spcPts val="0"/>
              </a:spcBef>
            </a:pPr>
            <a:r>
              <a:rPr lang="es-ES" sz="2800" dirty="0">
                <a:solidFill>
                  <a:prstClr val="black"/>
                </a:solidFill>
              </a:rPr>
              <a:t>a nuestro organismo. </a:t>
            </a:r>
          </a:p>
        </p:txBody>
      </p:sp>
      <p:sp>
        <p:nvSpPr>
          <p:cNvPr id="7" name="Flecha abajo 6"/>
          <p:cNvSpPr/>
          <p:nvPr/>
        </p:nvSpPr>
        <p:spPr bwMode="auto">
          <a:xfrm>
            <a:off x="6948264" y="2271545"/>
            <a:ext cx="582840" cy="1649173"/>
          </a:xfrm>
          <a:prstGeom prst="downArrow">
            <a:avLst>
              <a:gd name="adj1" fmla="val 26467"/>
              <a:gd name="adj2" fmla="val 50000"/>
            </a:avLst>
          </a:prstGeom>
          <a:solidFill>
            <a:schemeClr val="accent2"/>
          </a:solidFill>
          <a:ln>
            <a:noFill/>
          </a:ln>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8129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19673" y="1196752"/>
            <a:ext cx="6336704" cy="5472608"/>
          </a:xfrm>
          <a:prstGeom prst="rect">
            <a:avLst/>
          </a:prstGeom>
        </p:spPr>
      </p:pic>
      <p:sp>
        <p:nvSpPr>
          <p:cNvPr id="3" name="CuadroTexto 2"/>
          <p:cNvSpPr txBox="1"/>
          <p:nvPr/>
        </p:nvSpPr>
        <p:spPr>
          <a:xfrm>
            <a:off x="755576" y="476672"/>
            <a:ext cx="8149988" cy="584775"/>
          </a:xfrm>
          <a:prstGeom prst="rect">
            <a:avLst/>
          </a:prstGeom>
          <a:noFill/>
        </p:spPr>
        <p:txBody>
          <a:bodyPr wrap="none" rtlCol="0">
            <a:spAutoFit/>
          </a:bodyPr>
          <a:lstStyle/>
          <a:p>
            <a:r>
              <a:rPr lang="es-ES" sz="3200" dirty="0" smtClean="0"/>
              <a:t>Absorción intestinal de los aminoácidos </a:t>
            </a:r>
            <a:endParaRPr lang="es-ES" sz="3200" dirty="0"/>
          </a:p>
        </p:txBody>
      </p:sp>
    </p:spTree>
    <p:extLst>
      <p:ext uri="{BB962C8B-B14F-4D97-AF65-F5344CB8AC3E}">
        <p14:creationId xmlns:p14="http://schemas.microsoft.com/office/powerpoint/2010/main" val="263136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8588" y="339096"/>
            <a:ext cx="8345440" cy="927100"/>
          </a:xfrm>
        </p:spPr>
        <p:txBody>
          <a:bodyPr/>
          <a:lstStyle/>
          <a:p>
            <a:r>
              <a:rPr lang="es-ES_tradnl" sz="3600" dirty="0"/>
              <a:t>Homeostasis de </a:t>
            </a:r>
            <a:r>
              <a:rPr lang="es-ES_tradnl" sz="3600" dirty="0" smtClean="0"/>
              <a:t>los aminoácidos</a:t>
            </a:r>
            <a:endParaRPr lang="es-ES_tradnl" sz="3600" dirty="0"/>
          </a:p>
        </p:txBody>
      </p:sp>
      <p:sp>
        <p:nvSpPr>
          <p:cNvPr id="25603" name="AutoShape 3"/>
          <p:cNvSpPr>
            <a:spLocks noChangeArrowheads="1"/>
          </p:cNvSpPr>
          <p:nvPr/>
        </p:nvSpPr>
        <p:spPr bwMode="gray">
          <a:xfrm rot="39573186">
            <a:off x="4807744" y="3232944"/>
            <a:ext cx="696912" cy="254000"/>
          </a:xfrm>
          <a:prstGeom prst="rightArrow">
            <a:avLst>
              <a:gd name="adj1" fmla="val 35167"/>
              <a:gd name="adj2" fmla="val 11110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25604" name="AutoShape 4"/>
          <p:cNvSpPr>
            <a:spLocks noChangeArrowheads="1"/>
          </p:cNvSpPr>
          <p:nvPr/>
        </p:nvSpPr>
        <p:spPr bwMode="gray">
          <a:xfrm rot="2198570">
            <a:off x="5180826" y="5125343"/>
            <a:ext cx="696912" cy="254000"/>
          </a:xfrm>
          <a:prstGeom prst="rightArrow">
            <a:avLst>
              <a:gd name="adj1" fmla="val 35167"/>
              <a:gd name="adj2" fmla="val 11110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25605" name="AutoShape 5"/>
          <p:cNvSpPr>
            <a:spLocks noChangeArrowheads="1"/>
          </p:cNvSpPr>
          <p:nvPr/>
        </p:nvSpPr>
        <p:spPr bwMode="gray">
          <a:xfrm rot="2653592">
            <a:off x="3374103" y="3196876"/>
            <a:ext cx="696912" cy="254000"/>
          </a:xfrm>
          <a:prstGeom prst="rightArrow">
            <a:avLst>
              <a:gd name="adj1" fmla="val 35167"/>
              <a:gd name="adj2" fmla="val 11110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25606" name="AutoShape 6"/>
          <p:cNvSpPr>
            <a:spLocks noChangeArrowheads="1"/>
          </p:cNvSpPr>
          <p:nvPr/>
        </p:nvSpPr>
        <p:spPr bwMode="gray">
          <a:xfrm rot="18985507">
            <a:off x="3336858" y="5250790"/>
            <a:ext cx="698500" cy="255588"/>
          </a:xfrm>
          <a:prstGeom prst="rightArrow">
            <a:avLst>
              <a:gd name="adj1" fmla="val 35167"/>
              <a:gd name="adj2" fmla="val 110670"/>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25607" name="AutoShape 7"/>
          <p:cNvSpPr>
            <a:spLocks noChangeArrowheads="1"/>
          </p:cNvSpPr>
          <p:nvPr/>
        </p:nvSpPr>
        <p:spPr bwMode="gray">
          <a:xfrm>
            <a:off x="5316538" y="4225925"/>
            <a:ext cx="696912" cy="254000"/>
          </a:xfrm>
          <a:prstGeom prst="rightArrow">
            <a:avLst>
              <a:gd name="adj1" fmla="val 35167"/>
              <a:gd name="adj2" fmla="val 11110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25608" name="AutoShape 8"/>
          <p:cNvSpPr>
            <a:spLocks noChangeArrowheads="1"/>
          </p:cNvSpPr>
          <p:nvPr/>
        </p:nvSpPr>
        <p:spPr bwMode="gray">
          <a:xfrm>
            <a:off x="2836549" y="4271120"/>
            <a:ext cx="760412" cy="255588"/>
          </a:xfrm>
          <a:prstGeom prst="rightArrow">
            <a:avLst>
              <a:gd name="adj1" fmla="val 35167"/>
              <a:gd name="adj2" fmla="val 120480"/>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25609" name="Oval 9"/>
          <p:cNvSpPr>
            <a:spLocks noChangeArrowheads="1"/>
          </p:cNvSpPr>
          <p:nvPr/>
        </p:nvSpPr>
        <p:spPr bwMode="gray">
          <a:xfrm>
            <a:off x="2971800" y="2668588"/>
            <a:ext cx="3295650" cy="3297237"/>
          </a:xfrm>
          <a:prstGeom prst="ellipse">
            <a:avLst/>
          </a:prstGeom>
          <a:noFill/>
          <a:ln w="38100" algn="ctr">
            <a:solidFill>
              <a:srgbClr val="80808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grpSp>
        <p:nvGrpSpPr>
          <p:cNvPr id="25610" name="Group 10"/>
          <p:cNvGrpSpPr>
            <a:grpSpLocks/>
          </p:cNvGrpSpPr>
          <p:nvPr/>
        </p:nvGrpSpPr>
        <p:grpSpPr bwMode="auto">
          <a:xfrm>
            <a:off x="3629025" y="3394075"/>
            <a:ext cx="1921388" cy="1901825"/>
            <a:chOff x="2238" y="1769"/>
            <a:chExt cx="1375" cy="1361"/>
          </a:xfrm>
        </p:grpSpPr>
        <p:sp>
          <p:nvSpPr>
            <p:cNvPr id="25611" name="Oval 11"/>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ES"/>
            </a:p>
          </p:txBody>
        </p:sp>
        <p:sp>
          <p:nvSpPr>
            <p:cNvPr id="25612" name="Oval 12"/>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25613" name="Oval 13"/>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sp>
          <p:nvSpPr>
            <p:cNvPr id="25614" name="Oval 14"/>
            <p:cNvSpPr>
              <a:spLocks noChangeArrowheads="1"/>
            </p:cNvSpPr>
            <p:nvPr/>
          </p:nvSpPr>
          <p:spPr bwMode="gray">
            <a:xfrm>
              <a:off x="2391" y="1917"/>
              <a:ext cx="1065" cy="106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ES"/>
            </a:p>
          </p:txBody>
        </p:sp>
        <p:grpSp>
          <p:nvGrpSpPr>
            <p:cNvPr id="25615" name="Group 15"/>
            <p:cNvGrpSpPr>
              <a:grpSpLocks/>
            </p:cNvGrpSpPr>
            <p:nvPr/>
          </p:nvGrpSpPr>
          <p:grpSpPr bwMode="auto">
            <a:xfrm>
              <a:off x="2410" y="1929"/>
              <a:ext cx="1031" cy="1031"/>
              <a:chOff x="4166" y="1706"/>
              <a:chExt cx="1252" cy="1252"/>
            </a:xfrm>
          </p:grpSpPr>
          <p:sp>
            <p:nvSpPr>
              <p:cNvPr id="25616" name="Oval 1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25617"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25618" name="Oval 1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sp>
            <p:nvSpPr>
              <p:cNvPr id="25619" name="Oval 1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ES"/>
              </a:p>
            </p:txBody>
          </p:sp>
        </p:grpSp>
        <p:sp>
          <p:nvSpPr>
            <p:cNvPr id="25620" name="Text Box 20"/>
            <p:cNvSpPr txBox="1">
              <a:spLocks noChangeArrowheads="1"/>
            </p:cNvSpPr>
            <p:nvPr/>
          </p:nvSpPr>
          <p:spPr bwMode="gray">
            <a:xfrm>
              <a:off x="2341" y="2110"/>
              <a:ext cx="1272" cy="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200" b="1" dirty="0" smtClean="0">
                  <a:solidFill>
                    <a:schemeClr val="bg1"/>
                  </a:solidFill>
                </a:rPr>
                <a:t>Pool de </a:t>
              </a:r>
            </a:p>
            <a:p>
              <a:pPr algn="ctr" eaLnBrk="0" hangingPunct="0"/>
              <a:r>
                <a:rPr lang="en-US" sz="3200" b="1" dirty="0" smtClean="0">
                  <a:solidFill>
                    <a:schemeClr val="bg1"/>
                  </a:solidFill>
                </a:rPr>
                <a:t>AA </a:t>
              </a:r>
              <a:endParaRPr lang="en-US" sz="3200" b="1" dirty="0">
                <a:solidFill>
                  <a:schemeClr val="bg1"/>
                </a:solidFill>
              </a:endParaRPr>
            </a:p>
          </p:txBody>
        </p:sp>
      </p:grpSp>
      <p:sp>
        <p:nvSpPr>
          <p:cNvPr id="25625" name="AutoShape 25"/>
          <p:cNvSpPr>
            <a:spLocks noChangeArrowheads="1"/>
          </p:cNvSpPr>
          <p:nvPr/>
        </p:nvSpPr>
        <p:spPr bwMode="gray">
          <a:xfrm>
            <a:off x="5529281" y="2264752"/>
            <a:ext cx="3214747" cy="862624"/>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s-ES" sz="2400" dirty="0">
                <a:solidFill>
                  <a:srgbClr val="FEFEFE"/>
                </a:solidFill>
              </a:rPr>
              <a:t>Síntesis de </a:t>
            </a:r>
            <a:r>
              <a:rPr lang="es-ES" sz="2400" dirty="0" smtClean="0">
                <a:solidFill>
                  <a:srgbClr val="FEFEFE"/>
                </a:solidFill>
              </a:rPr>
              <a:t>proteínas</a:t>
            </a:r>
            <a:endParaRPr lang="es-ES" sz="2400" dirty="0">
              <a:solidFill>
                <a:srgbClr val="FEFEFE"/>
              </a:solidFill>
            </a:endParaRPr>
          </a:p>
          <a:p>
            <a:pPr algn="ctr" eaLnBrk="0" hangingPunct="0"/>
            <a:r>
              <a:rPr lang="es-ES" sz="2400" dirty="0">
                <a:solidFill>
                  <a:srgbClr val="FEFEFE"/>
                </a:solidFill>
              </a:rPr>
              <a:t>(traducción)</a:t>
            </a:r>
          </a:p>
        </p:txBody>
      </p:sp>
      <p:sp>
        <p:nvSpPr>
          <p:cNvPr id="25627" name="Rectangle 27"/>
          <p:cNvSpPr>
            <a:spLocks noChangeArrowheads="1"/>
          </p:cNvSpPr>
          <p:nvPr/>
        </p:nvSpPr>
        <p:spPr bwMode="auto">
          <a:xfrm>
            <a:off x="516955" y="1347086"/>
            <a:ext cx="3112070" cy="904863"/>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110000"/>
              </a:lnSpc>
            </a:pPr>
            <a:r>
              <a:rPr lang="es-ES" sz="2400" b="1" dirty="0" smtClean="0">
                <a:cs typeface="Arial" panose="020B0604020202020204" pitchFamily="34" charset="0"/>
              </a:rPr>
              <a:t>Procesos que aportan</a:t>
            </a:r>
            <a:endParaRPr lang="es-ES" sz="2400" b="1" dirty="0">
              <a:cs typeface="Arial" panose="020B0604020202020204" pitchFamily="34" charset="0"/>
            </a:endParaRPr>
          </a:p>
        </p:txBody>
      </p:sp>
      <p:sp>
        <p:nvSpPr>
          <p:cNvPr id="28" name="Rectangle 27"/>
          <p:cNvSpPr>
            <a:spLocks noChangeArrowheads="1"/>
          </p:cNvSpPr>
          <p:nvPr/>
        </p:nvSpPr>
        <p:spPr bwMode="auto">
          <a:xfrm>
            <a:off x="5457893" y="1267593"/>
            <a:ext cx="3112070" cy="904863"/>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110000"/>
              </a:lnSpc>
            </a:pPr>
            <a:r>
              <a:rPr lang="es-ES" sz="2400" b="1" dirty="0" smtClean="0">
                <a:cs typeface="Arial" panose="020B0604020202020204" pitchFamily="34" charset="0"/>
              </a:rPr>
              <a:t>Procesos que sustraen </a:t>
            </a:r>
            <a:endParaRPr lang="es-ES" sz="2400" b="1" dirty="0">
              <a:cs typeface="Arial" panose="020B0604020202020204" pitchFamily="34" charset="0"/>
            </a:endParaRPr>
          </a:p>
        </p:txBody>
      </p:sp>
      <p:sp>
        <p:nvSpPr>
          <p:cNvPr id="29" name="AutoShape 21"/>
          <p:cNvSpPr>
            <a:spLocks noChangeArrowheads="1"/>
          </p:cNvSpPr>
          <p:nvPr/>
        </p:nvSpPr>
        <p:spPr bwMode="gray">
          <a:xfrm>
            <a:off x="270023" y="3933660"/>
            <a:ext cx="2517461" cy="789120"/>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s-ES" sz="2400" b="1" dirty="0" smtClean="0">
                <a:solidFill>
                  <a:srgbClr val="FEFEFE"/>
                </a:solidFill>
              </a:rPr>
              <a:t>Absorción </a:t>
            </a:r>
          </a:p>
          <a:p>
            <a:pPr algn="ctr" eaLnBrk="0" hangingPunct="0"/>
            <a:r>
              <a:rPr lang="es-ES" sz="2400" b="1" dirty="0" smtClean="0">
                <a:solidFill>
                  <a:srgbClr val="FEFEFE"/>
                </a:solidFill>
              </a:rPr>
              <a:t>intestinal</a:t>
            </a:r>
            <a:endParaRPr lang="es-ES" sz="2400" b="1" dirty="0">
              <a:solidFill>
                <a:srgbClr val="FEFEFE"/>
              </a:solidFill>
            </a:endParaRPr>
          </a:p>
        </p:txBody>
      </p:sp>
      <p:sp>
        <p:nvSpPr>
          <p:cNvPr id="30" name="AutoShape 22"/>
          <p:cNvSpPr>
            <a:spLocks noChangeArrowheads="1"/>
          </p:cNvSpPr>
          <p:nvPr/>
        </p:nvSpPr>
        <p:spPr bwMode="gray">
          <a:xfrm>
            <a:off x="669208" y="2319892"/>
            <a:ext cx="2807564" cy="980829"/>
          </a:xfrm>
          <a:prstGeom prst="roundRect">
            <a:avLst>
              <a:gd name="adj" fmla="val 16667"/>
            </a:avLst>
          </a:prstGeom>
          <a:gradFill rotWithShape="1">
            <a:gsLst>
              <a:gs pos="0">
                <a:schemeClr val="accent1"/>
              </a:gs>
              <a:gs pos="100000">
                <a:schemeClr val="accent1">
                  <a:gamma/>
                  <a:shade val="46275"/>
                  <a:invGamma/>
                </a:scheme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s-ES" sz="2400" dirty="0">
                <a:solidFill>
                  <a:srgbClr val="FEFEFE"/>
                </a:solidFill>
              </a:rPr>
              <a:t>Degradación de </a:t>
            </a:r>
            <a:endParaRPr lang="es-ES" sz="2400" dirty="0" smtClean="0">
              <a:solidFill>
                <a:srgbClr val="FEFEFE"/>
              </a:solidFill>
            </a:endParaRPr>
          </a:p>
          <a:p>
            <a:pPr algn="ctr" eaLnBrk="0" hangingPunct="0"/>
            <a:r>
              <a:rPr lang="es-ES" sz="2400" dirty="0" smtClean="0">
                <a:solidFill>
                  <a:srgbClr val="FEFEFE"/>
                </a:solidFill>
              </a:rPr>
              <a:t>proteínas hísticas</a:t>
            </a:r>
            <a:r>
              <a:rPr lang="es-ES" sz="2400" b="1" dirty="0" smtClean="0">
                <a:solidFill>
                  <a:srgbClr val="FEFEFE"/>
                </a:solidFill>
              </a:rPr>
              <a:t> </a:t>
            </a:r>
            <a:endParaRPr lang="es-ES" sz="2400" b="1" dirty="0">
              <a:solidFill>
                <a:srgbClr val="FEFEFE"/>
              </a:solidFill>
            </a:endParaRPr>
          </a:p>
        </p:txBody>
      </p:sp>
      <p:sp>
        <p:nvSpPr>
          <p:cNvPr id="31" name="AutoShape 23"/>
          <p:cNvSpPr>
            <a:spLocks noChangeArrowheads="1"/>
          </p:cNvSpPr>
          <p:nvPr/>
        </p:nvSpPr>
        <p:spPr bwMode="gray">
          <a:xfrm>
            <a:off x="304744" y="5497107"/>
            <a:ext cx="3052031" cy="731005"/>
          </a:xfrm>
          <a:prstGeom prst="roundRect">
            <a:avLst>
              <a:gd name="adj" fmla="val 16667"/>
            </a:avLst>
          </a:prstGeom>
          <a:gradFill rotWithShape="1">
            <a:gsLst>
              <a:gs pos="0">
                <a:schemeClr val="folHlink"/>
              </a:gs>
              <a:gs pos="100000">
                <a:schemeClr val="folHlink">
                  <a:gamma/>
                  <a:shade val="46275"/>
                  <a:invGamma/>
                </a:scheme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s-ES" sz="2400" dirty="0">
                <a:solidFill>
                  <a:srgbClr val="FEFEFE"/>
                </a:solidFill>
              </a:rPr>
              <a:t>Síntesis de </a:t>
            </a:r>
            <a:endParaRPr lang="es-ES" sz="2400" dirty="0" smtClean="0">
              <a:solidFill>
                <a:srgbClr val="FEFEFE"/>
              </a:solidFill>
            </a:endParaRPr>
          </a:p>
          <a:p>
            <a:pPr algn="ctr" eaLnBrk="0" hangingPunct="0"/>
            <a:r>
              <a:rPr lang="es-ES" sz="2400" dirty="0" smtClean="0">
                <a:solidFill>
                  <a:srgbClr val="FEFEFE"/>
                </a:solidFill>
              </a:rPr>
              <a:t>aminoácidos</a:t>
            </a:r>
            <a:r>
              <a:rPr lang="es-ES" sz="2400" b="1" dirty="0" smtClean="0">
                <a:solidFill>
                  <a:srgbClr val="FEFEFE"/>
                </a:solidFill>
              </a:rPr>
              <a:t> </a:t>
            </a:r>
            <a:endParaRPr lang="es-ES" sz="2400" b="1" dirty="0">
              <a:solidFill>
                <a:srgbClr val="FEFEFE"/>
              </a:solidFill>
            </a:endParaRPr>
          </a:p>
        </p:txBody>
      </p:sp>
      <p:sp>
        <p:nvSpPr>
          <p:cNvPr id="32" name="AutoShape 24"/>
          <p:cNvSpPr>
            <a:spLocks noChangeArrowheads="1"/>
          </p:cNvSpPr>
          <p:nvPr/>
        </p:nvSpPr>
        <p:spPr bwMode="gray">
          <a:xfrm>
            <a:off x="6239474" y="3607220"/>
            <a:ext cx="2730578" cy="1037423"/>
          </a:xfrm>
          <a:prstGeom prst="roundRect">
            <a:avLst>
              <a:gd name="adj" fmla="val 16667"/>
            </a:avLst>
          </a:prstGeom>
          <a:gradFill rotWithShape="1">
            <a:gsLst>
              <a:gs pos="0">
                <a:schemeClr val="hlink">
                  <a:gamma/>
                  <a:shade val="46275"/>
                  <a:invGamma/>
                </a:schemeClr>
              </a:gs>
              <a:gs pos="100000">
                <a:schemeClr val="hlink"/>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s-ES" sz="2000" dirty="0">
                <a:solidFill>
                  <a:srgbClr val="FEFEFE"/>
                </a:solidFill>
              </a:rPr>
              <a:t>Síntesis de </a:t>
            </a:r>
            <a:r>
              <a:rPr lang="es-ES" sz="2000" dirty="0" smtClean="0">
                <a:solidFill>
                  <a:srgbClr val="FEFEFE"/>
                </a:solidFill>
              </a:rPr>
              <a:t>(</a:t>
            </a:r>
            <a:r>
              <a:rPr lang="es-ES" sz="2000" dirty="0">
                <a:solidFill>
                  <a:srgbClr val="FEFEFE"/>
                </a:solidFill>
              </a:rPr>
              <a:t>purinas, </a:t>
            </a:r>
            <a:endParaRPr lang="es-ES" sz="2000" dirty="0" smtClean="0">
              <a:solidFill>
                <a:srgbClr val="FEFEFE"/>
              </a:solidFill>
            </a:endParaRPr>
          </a:p>
          <a:p>
            <a:pPr algn="ctr" eaLnBrk="0" hangingPunct="0"/>
            <a:r>
              <a:rPr lang="es-ES" sz="2000" dirty="0" err="1" smtClean="0">
                <a:solidFill>
                  <a:srgbClr val="FEFEFE"/>
                </a:solidFill>
              </a:rPr>
              <a:t>pirimidinas</a:t>
            </a:r>
            <a:r>
              <a:rPr lang="es-ES" sz="2000" dirty="0">
                <a:solidFill>
                  <a:srgbClr val="FEFEFE"/>
                </a:solidFill>
              </a:rPr>
              <a:t>, </a:t>
            </a:r>
            <a:endParaRPr lang="es-ES" sz="2000" dirty="0" smtClean="0">
              <a:solidFill>
                <a:srgbClr val="FEFEFE"/>
              </a:solidFill>
            </a:endParaRPr>
          </a:p>
          <a:p>
            <a:pPr algn="ctr" eaLnBrk="0" hangingPunct="0"/>
            <a:r>
              <a:rPr lang="es-ES" sz="2000" dirty="0" err="1" smtClean="0">
                <a:solidFill>
                  <a:srgbClr val="FEFEFE"/>
                </a:solidFill>
              </a:rPr>
              <a:t>porfirinas</a:t>
            </a:r>
            <a:r>
              <a:rPr lang="es-ES" sz="2000" dirty="0">
                <a:solidFill>
                  <a:srgbClr val="FEFEFE"/>
                </a:solidFill>
              </a:rPr>
              <a:t>)</a:t>
            </a:r>
          </a:p>
        </p:txBody>
      </p:sp>
      <p:sp>
        <p:nvSpPr>
          <p:cNvPr id="33" name="AutoShape 26"/>
          <p:cNvSpPr>
            <a:spLocks noChangeArrowheads="1"/>
          </p:cNvSpPr>
          <p:nvPr/>
        </p:nvSpPr>
        <p:spPr bwMode="gray">
          <a:xfrm>
            <a:off x="5962697" y="4970715"/>
            <a:ext cx="3007355" cy="401638"/>
          </a:xfrm>
          <a:prstGeom prst="roundRect">
            <a:avLst>
              <a:gd name="adj" fmla="val 16667"/>
            </a:avLst>
          </a:prstGeom>
          <a:gradFill rotWithShape="1">
            <a:gsLst>
              <a:gs pos="0">
                <a:schemeClr val="folHlink">
                  <a:gamma/>
                  <a:shade val="46275"/>
                  <a:invGamma/>
                </a:schemeClr>
              </a:gs>
              <a:gs pos="100000">
                <a:schemeClr val="folHlink"/>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es-ES" sz="2400" dirty="0">
                <a:solidFill>
                  <a:srgbClr val="FEFEFE"/>
                </a:solidFill>
              </a:rPr>
              <a:t>Catabolismo de </a:t>
            </a:r>
            <a:r>
              <a:rPr lang="es-ES" sz="2400" dirty="0" err="1" smtClean="0">
                <a:solidFill>
                  <a:srgbClr val="FEFEFE"/>
                </a:solidFill>
              </a:rPr>
              <a:t>a.a</a:t>
            </a:r>
            <a:endParaRPr lang="es-ES" sz="2400" dirty="0">
              <a:solidFill>
                <a:srgbClr val="FEFEFE"/>
              </a:solidFill>
            </a:endParaRPr>
          </a:p>
        </p:txBody>
      </p:sp>
      <p:sp>
        <p:nvSpPr>
          <p:cNvPr id="34" name="38 CuadroTexto"/>
          <p:cNvSpPr txBox="1"/>
          <p:nvPr/>
        </p:nvSpPr>
        <p:spPr>
          <a:xfrm>
            <a:off x="383387" y="6461957"/>
            <a:ext cx="3036793" cy="369332"/>
          </a:xfrm>
          <a:prstGeom prst="rect">
            <a:avLst/>
          </a:prstGeom>
          <a:noFill/>
        </p:spPr>
        <p:txBody>
          <a:bodyPr wrap="none" rtlCol="0">
            <a:spAutoFit/>
          </a:bodyPr>
          <a:lstStyle/>
          <a:p>
            <a:r>
              <a:rPr lang="es-ES" b="1" dirty="0"/>
              <a:t>MSc. Gleymis Venet Cadet </a:t>
            </a:r>
            <a:endParaRPr lang="es-ES" dirty="0"/>
          </a:p>
        </p:txBody>
      </p:sp>
      <p:grpSp>
        <p:nvGrpSpPr>
          <p:cNvPr id="35" name="Grupo 34"/>
          <p:cNvGrpSpPr/>
          <p:nvPr/>
        </p:nvGrpSpPr>
        <p:grpSpPr>
          <a:xfrm>
            <a:off x="5100700" y="5425758"/>
            <a:ext cx="2962193" cy="1251476"/>
            <a:chOff x="6959663" y="4363965"/>
            <a:chExt cx="2962193" cy="1426462"/>
          </a:xfrm>
        </p:grpSpPr>
        <p:sp>
          <p:nvSpPr>
            <p:cNvPr id="36" name="Line 22"/>
            <p:cNvSpPr>
              <a:spLocks noChangeShapeType="1"/>
            </p:cNvSpPr>
            <p:nvPr/>
          </p:nvSpPr>
          <p:spPr bwMode="auto">
            <a:xfrm>
              <a:off x="8616950" y="4365625"/>
              <a:ext cx="0" cy="5016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sz="1400">
                <a:solidFill>
                  <a:prstClr val="black"/>
                </a:solidFill>
              </a:endParaRPr>
            </a:p>
          </p:txBody>
        </p:sp>
        <p:sp>
          <p:nvSpPr>
            <p:cNvPr id="37" name="Line 23"/>
            <p:cNvSpPr>
              <a:spLocks noChangeShapeType="1"/>
            </p:cNvSpPr>
            <p:nvPr/>
          </p:nvSpPr>
          <p:spPr bwMode="auto">
            <a:xfrm>
              <a:off x="8616950" y="4581525"/>
              <a:ext cx="71913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sz="1400">
                <a:solidFill>
                  <a:prstClr val="black"/>
                </a:solidFill>
              </a:endParaRPr>
            </a:p>
          </p:txBody>
        </p:sp>
        <p:sp>
          <p:nvSpPr>
            <p:cNvPr id="38" name="Text Box 24"/>
            <p:cNvSpPr txBox="1">
              <a:spLocks noChangeArrowheads="1"/>
            </p:cNvSpPr>
            <p:nvPr/>
          </p:nvSpPr>
          <p:spPr bwMode="auto">
            <a:xfrm>
              <a:off x="6959663" y="4721891"/>
              <a:ext cx="2736725" cy="42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b="1" dirty="0"/>
                <a:t>Cadena carbonada</a:t>
              </a:r>
            </a:p>
          </p:txBody>
        </p:sp>
        <p:sp>
          <p:nvSpPr>
            <p:cNvPr id="39" name="Text Box 25"/>
            <p:cNvSpPr txBox="1">
              <a:spLocks noChangeArrowheads="1"/>
            </p:cNvSpPr>
            <p:nvPr/>
          </p:nvSpPr>
          <p:spPr bwMode="auto">
            <a:xfrm>
              <a:off x="9151201" y="4363965"/>
              <a:ext cx="719137" cy="42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b="1" dirty="0"/>
                <a:t>NH</a:t>
              </a:r>
              <a:r>
                <a:rPr lang="es-ES" b="1" baseline="-25000" dirty="0"/>
                <a:t>3</a:t>
              </a:r>
            </a:p>
          </p:txBody>
        </p:sp>
        <p:sp>
          <p:nvSpPr>
            <p:cNvPr id="40" name="Line 26"/>
            <p:cNvSpPr>
              <a:spLocks noChangeShapeType="1"/>
            </p:cNvSpPr>
            <p:nvPr/>
          </p:nvSpPr>
          <p:spPr bwMode="auto">
            <a:xfrm flipH="1">
              <a:off x="8328025" y="5069810"/>
              <a:ext cx="73025" cy="2873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sz="1400">
                <a:solidFill>
                  <a:prstClr val="black"/>
                </a:solidFill>
              </a:endParaRPr>
            </a:p>
          </p:txBody>
        </p:sp>
        <p:sp>
          <p:nvSpPr>
            <p:cNvPr id="41" name="Line 27"/>
            <p:cNvSpPr>
              <a:spLocks noChangeShapeType="1"/>
            </p:cNvSpPr>
            <p:nvPr/>
          </p:nvSpPr>
          <p:spPr bwMode="auto">
            <a:xfrm>
              <a:off x="8939641" y="5082117"/>
              <a:ext cx="142875" cy="2873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sz="1400">
                <a:solidFill>
                  <a:prstClr val="black"/>
                </a:solidFill>
              </a:endParaRPr>
            </a:p>
          </p:txBody>
        </p:sp>
        <p:sp>
          <p:nvSpPr>
            <p:cNvPr id="42" name="Text Box 28"/>
            <p:cNvSpPr txBox="1">
              <a:spLocks noChangeArrowheads="1"/>
            </p:cNvSpPr>
            <p:nvPr/>
          </p:nvSpPr>
          <p:spPr bwMode="auto">
            <a:xfrm>
              <a:off x="6959663" y="5312011"/>
              <a:ext cx="1931759" cy="42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b="1" dirty="0" smtClean="0"/>
                <a:t>Gluconeogénesis</a:t>
              </a:r>
              <a:endParaRPr lang="es-ES" b="1" dirty="0"/>
            </a:p>
          </p:txBody>
        </p:sp>
        <p:sp>
          <p:nvSpPr>
            <p:cNvPr id="43" name="Text Box 29"/>
            <p:cNvSpPr txBox="1">
              <a:spLocks noChangeArrowheads="1"/>
            </p:cNvSpPr>
            <p:nvPr/>
          </p:nvSpPr>
          <p:spPr bwMode="auto">
            <a:xfrm>
              <a:off x="8626456" y="5369454"/>
              <a:ext cx="1295400" cy="42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s-ES" b="1" dirty="0"/>
                <a:t>energía</a:t>
              </a:r>
            </a:p>
          </p:txBody>
        </p:sp>
      </p:grpSp>
    </p:spTree>
    <p:extLst>
      <p:ext uri="{BB962C8B-B14F-4D97-AF65-F5344CB8AC3E}">
        <p14:creationId xmlns:p14="http://schemas.microsoft.com/office/powerpoint/2010/main" val="1128892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605"/>
                                        </p:tgtEl>
                                        <p:attrNameLst>
                                          <p:attrName>style.visibility</p:attrName>
                                        </p:attrNameLst>
                                      </p:cBhvr>
                                      <p:to>
                                        <p:strVal val="visible"/>
                                      </p:to>
                                    </p:set>
                                    <p:animEffect transition="in" filter="wipe(left)">
                                      <p:cBhvr>
                                        <p:cTn id="14" dur="500"/>
                                        <p:tgtEl>
                                          <p:spTgt spid="2560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5608"/>
                                        </p:tgtEl>
                                        <p:attrNameLst>
                                          <p:attrName>style.visibility</p:attrName>
                                        </p:attrNameLst>
                                      </p:cBhvr>
                                      <p:to>
                                        <p:strVal val="visible"/>
                                      </p:to>
                                    </p:set>
                                    <p:animEffect transition="in" filter="wipe(left)">
                                      <p:cBhvr>
                                        <p:cTn id="20" dur="500"/>
                                        <p:tgtEl>
                                          <p:spTgt spid="2560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606"/>
                                        </p:tgtEl>
                                        <p:attrNameLst>
                                          <p:attrName>style.visibility</p:attrName>
                                        </p:attrNameLst>
                                      </p:cBhvr>
                                      <p:to>
                                        <p:strVal val="visible"/>
                                      </p:to>
                                    </p:set>
                                    <p:animEffect transition="in" filter="wipe(left)">
                                      <p:cBhvr>
                                        <p:cTn id="26" dur="500"/>
                                        <p:tgtEl>
                                          <p:spTgt spid="2560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625"/>
                                        </p:tgtEl>
                                        <p:attrNameLst>
                                          <p:attrName>style.visibility</p:attrName>
                                        </p:attrNameLst>
                                      </p:cBhvr>
                                      <p:to>
                                        <p:strVal val="visible"/>
                                      </p:to>
                                    </p:set>
                                    <p:animEffect transition="in" filter="wipe(left)">
                                      <p:cBhvr>
                                        <p:cTn id="35" dur="500"/>
                                        <p:tgtEl>
                                          <p:spTgt spid="256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5603"/>
                                        </p:tgtEl>
                                        <p:attrNameLst>
                                          <p:attrName>style.visibility</p:attrName>
                                        </p:attrNameLst>
                                      </p:cBhvr>
                                      <p:to>
                                        <p:strVal val="visible"/>
                                      </p:to>
                                    </p:set>
                                    <p:animEffect transition="in" filter="wipe(left)">
                                      <p:cBhvr>
                                        <p:cTn id="38" dur="500"/>
                                        <p:tgtEl>
                                          <p:spTgt spid="2560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607"/>
                                        </p:tgtEl>
                                        <p:attrNameLst>
                                          <p:attrName>style.visibility</p:attrName>
                                        </p:attrNameLst>
                                      </p:cBhvr>
                                      <p:to>
                                        <p:strVal val="visible"/>
                                      </p:to>
                                    </p:set>
                                    <p:animEffect transition="in" filter="wipe(left)">
                                      <p:cBhvr>
                                        <p:cTn id="41" dur="500"/>
                                        <p:tgtEl>
                                          <p:spTgt spid="2560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5604"/>
                                        </p:tgtEl>
                                        <p:attrNameLst>
                                          <p:attrName>style.visibility</p:attrName>
                                        </p:attrNameLst>
                                      </p:cBhvr>
                                      <p:to>
                                        <p:strVal val="visible"/>
                                      </p:to>
                                    </p:set>
                                    <p:animEffect transition="in" filter="wipe(left)">
                                      <p:cBhvr>
                                        <p:cTn id="47" dur="500"/>
                                        <p:tgtEl>
                                          <p:spTgt spid="2560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par>
                                <p:cTn id="51" presetID="22" presetClass="entr" presetSubtype="8"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animBg="1"/>
      <p:bldP spid="25605" grpId="0" animBg="1"/>
      <p:bldP spid="25606" grpId="0" animBg="1"/>
      <p:bldP spid="25607" grpId="0" animBg="1"/>
      <p:bldP spid="25608" grpId="0" animBg="1"/>
      <p:bldP spid="25625" grpId="0" animBg="1"/>
      <p:bldP spid="25627" grpId="0"/>
      <p:bldP spid="28" grpId="0"/>
      <p:bldP spid="29" grpId="0" animBg="1"/>
      <p:bldP spid="30" grpId="0" animBg="1"/>
      <p:bldP spid="31" grpId="0" animBg="1"/>
      <p:bldP spid="32" grpId="0" animBg="1"/>
      <p:bldP spid="33" grpId="0" animBg="1"/>
    </p:bldLst>
  </p:timing>
</p:sld>
</file>

<file path=ppt/theme/theme1.xml><?xml version="1.0" encoding="utf-8"?>
<a:theme xmlns:a="http://schemas.openxmlformats.org/drawingml/2006/main" name="Tema de Office">
  <a:themeElements>
    <a:clrScheme name="Tema de Offic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a de Office 1">
        <a:dk1>
          <a:srgbClr val="808080"/>
        </a:dk1>
        <a:lt1>
          <a:srgbClr val="FFFFFF"/>
        </a:lt1>
        <a:dk2>
          <a:srgbClr val="003366"/>
        </a:dk2>
        <a:lt2>
          <a:srgbClr val="FFFFCC"/>
        </a:lt2>
        <a:accent1>
          <a:srgbClr val="79CE24"/>
        </a:accent1>
        <a:accent2>
          <a:srgbClr val="E45267"/>
        </a:accent2>
        <a:accent3>
          <a:srgbClr val="AAADB8"/>
        </a:accent3>
        <a:accent4>
          <a:srgbClr val="DADADA"/>
        </a:accent4>
        <a:accent5>
          <a:srgbClr val="BEE3AC"/>
        </a:accent5>
        <a:accent6>
          <a:srgbClr val="CF495D"/>
        </a:accent6>
        <a:hlink>
          <a:srgbClr val="5FC3D7"/>
        </a:hlink>
        <a:folHlink>
          <a:srgbClr val="FAA712"/>
        </a:folHlink>
      </a:clrScheme>
      <a:clrMap bg1="dk2" tx1="lt1" bg2="dk1" tx2="lt2" accent1="accent1" accent2="accent2" accent3="accent3" accent4="accent4" accent5="accent5" accent6="accent6" hlink="hlink" folHlink="folHlink"/>
    </a:extraClrScheme>
    <a:extraClrScheme>
      <a:clrScheme name="Tema de Office 2">
        <a:dk1>
          <a:srgbClr val="5F5F5F"/>
        </a:dk1>
        <a:lt1>
          <a:srgbClr val="FFFFFF"/>
        </a:lt1>
        <a:dk2>
          <a:srgbClr val="232751"/>
        </a:dk2>
        <a:lt2>
          <a:srgbClr val="CCFFCC"/>
        </a:lt2>
        <a:accent1>
          <a:srgbClr val="62A2DC"/>
        </a:accent1>
        <a:accent2>
          <a:srgbClr val="E29B54"/>
        </a:accent2>
        <a:accent3>
          <a:srgbClr val="ACACB3"/>
        </a:accent3>
        <a:accent4>
          <a:srgbClr val="DADADA"/>
        </a:accent4>
        <a:accent5>
          <a:srgbClr val="B7CEEB"/>
        </a:accent5>
        <a:accent6>
          <a:srgbClr val="CD8C4B"/>
        </a:accent6>
        <a:hlink>
          <a:srgbClr val="83CE5A"/>
        </a:hlink>
        <a:folHlink>
          <a:srgbClr val="DE585B"/>
        </a:folHlink>
      </a:clrScheme>
      <a:clrMap bg1="dk2" tx1="lt1" bg2="dk1" tx2="lt2" accent1="accent1" accent2="accent2" accent3="accent3" accent4="accent4" accent5="accent5" accent6="accent6" hlink="hlink" folHlink="folHlink"/>
    </a:extraClrScheme>
    <a:extraClrScheme>
      <a:clrScheme name="Tema de Office 3">
        <a:dk1>
          <a:srgbClr val="5F5F5F"/>
        </a:dk1>
        <a:lt1>
          <a:srgbClr val="FFFFFF"/>
        </a:lt1>
        <a:dk2>
          <a:srgbClr val="504736"/>
        </a:dk2>
        <a:lt2>
          <a:srgbClr val="CCECFF"/>
        </a:lt2>
        <a:accent1>
          <a:srgbClr val="DE6084"/>
        </a:accent1>
        <a:accent2>
          <a:srgbClr val="63B1C9"/>
        </a:accent2>
        <a:accent3>
          <a:srgbClr val="B3B1AE"/>
        </a:accent3>
        <a:accent4>
          <a:srgbClr val="DADADA"/>
        </a:accent4>
        <a:accent5>
          <a:srgbClr val="ECB6C2"/>
        </a:accent5>
        <a:accent6>
          <a:srgbClr val="59A0B6"/>
        </a:accent6>
        <a:hlink>
          <a:srgbClr val="D08B58"/>
        </a:hlink>
        <a:folHlink>
          <a:srgbClr val="67D53B"/>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256</TotalTime>
  <Words>1168</Words>
  <Application>Microsoft Office PowerPoint</Application>
  <PresentationFormat>Presentación en pantalla (4:3)</PresentationFormat>
  <Paragraphs>326</Paragraphs>
  <Slides>29</Slides>
  <Notes>7</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6" baseType="lpstr">
      <vt:lpstr>Arial</vt:lpstr>
      <vt:lpstr>Arial Black</vt:lpstr>
      <vt:lpstr>Calibri</vt:lpstr>
      <vt:lpstr>Constantia</vt:lpstr>
      <vt:lpstr>Symbol</vt:lpstr>
      <vt:lpstr>Tema de Office</vt:lpstr>
      <vt:lpstr>Bitmap Image</vt:lpstr>
      <vt:lpstr>METABOLISMO Y NUTRICIÓN Conferencia: </vt:lpstr>
      <vt:lpstr>Presentación de PowerPoint</vt:lpstr>
      <vt:lpstr>Sumario:</vt:lpstr>
      <vt:lpstr>Objetivos:</vt:lpstr>
      <vt:lpstr>BIBLIOGRAFÍA</vt:lpstr>
      <vt:lpstr>Presentación de PowerPoint</vt:lpstr>
      <vt:lpstr>Presentación de PowerPoint</vt:lpstr>
      <vt:lpstr>Presentación de PowerPoint</vt:lpstr>
      <vt:lpstr>Homeostasis de los aminoácidos</vt:lpstr>
      <vt:lpstr>USOS METABÓLICOS DE LOS AMINOÁCIDOS</vt:lpstr>
      <vt:lpstr>Reacciones  generales del metabolismo de los aminoácidos.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ESTUDIO INDEPENDIENTE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Gleymis</dc:creator>
  <cp:lastModifiedBy>Meli</cp:lastModifiedBy>
  <cp:revision>40</cp:revision>
  <dcterms:created xsi:type="dcterms:W3CDTF">2019-04-24T23:24:29Z</dcterms:created>
  <dcterms:modified xsi:type="dcterms:W3CDTF">2021-03-28T18:53:25Z</dcterms:modified>
</cp:coreProperties>
</file>