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3"/>
  </p:notesMasterIdLst>
  <p:sldIdLst>
    <p:sldId id="256" r:id="rId2"/>
    <p:sldId id="306" r:id="rId3"/>
    <p:sldId id="258" r:id="rId4"/>
    <p:sldId id="261" r:id="rId5"/>
    <p:sldId id="262" r:id="rId6"/>
    <p:sldId id="263" r:id="rId7"/>
    <p:sldId id="264" r:id="rId8"/>
    <p:sldId id="265" r:id="rId9"/>
    <p:sldId id="266" r:id="rId10"/>
    <p:sldId id="267" r:id="rId11"/>
    <p:sldId id="268" r:id="rId12"/>
    <p:sldId id="280" r:id="rId13"/>
    <p:sldId id="310" r:id="rId14"/>
    <p:sldId id="269" r:id="rId15"/>
    <p:sldId id="270" r:id="rId16"/>
    <p:sldId id="272" r:id="rId17"/>
    <p:sldId id="273" r:id="rId18"/>
    <p:sldId id="294" r:id="rId19"/>
    <p:sldId id="274" r:id="rId20"/>
    <p:sldId id="275" r:id="rId21"/>
    <p:sldId id="299" r:id="rId22"/>
    <p:sldId id="284" r:id="rId23"/>
    <p:sldId id="279" r:id="rId24"/>
    <p:sldId id="287" r:id="rId25"/>
    <p:sldId id="311" r:id="rId26"/>
    <p:sldId id="276" r:id="rId27"/>
    <p:sldId id="277" r:id="rId28"/>
    <p:sldId id="288" r:id="rId29"/>
    <p:sldId id="289" r:id="rId30"/>
    <p:sldId id="312" r:id="rId31"/>
    <p:sldId id="309" r:id="rId32"/>
  </p:sldIdLst>
  <p:sldSz cx="9144000" cy="6858000" type="screen4x3"/>
  <p:notesSz cx="6858000" cy="9144000"/>
  <p:defaultTextStyle>
    <a:defPPr>
      <a:defRPr lang="es-E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3300"/>
    <a:srgbClr val="800000"/>
    <a:srgbClr val="000000"/>
    <a:srgbClr val="006600"/>
    <a:srgbClr val="009900"/>
    <a:srgbClr val="33CC33"/>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2074" autoAdjust="0"/>
  </p:normalViewPr>
  <p:slideViewPr>
    <p:cSldViewPr>
      <p:cViewPr>
        <p:scale>
          <a:sx n="75" d="100"/>
          <a:sy n="75" d="100"/>
        </p:scale>
        <p:origin x="-1014" y="-1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1599436"/>
      </p:ext>
    </p:extLst>
  </p:cSld>
  <p:clrMap bg1="lt1" tx1="dk1" bg2="lt2" tx2="dk2" accent1="accent1" accent2="accent2" accent3="accent3" accent4="accent4" accent5="accent5" accent6="accent6" hlink="hlink" folHlink="folHlink"/>
  <p:notesStyle>
    <a:lvl1pPr algn="l" defTabSz="76200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defTabSz="76200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defTabSz="76200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defTabSz="76200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defTabSz="76200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957817F9-F600-451B-ACB2-990B300866BB}" type="slidenum">
              <a:rPr lang="es-ES"/>
              <a:pPr>
                <a:defRPr/>
              </a:pPr>
              <a:t>‹Nº›</a:t>
            </a:fld>
            <a:endParaRPr lang="es-ES"/>
          </a:p>
        </p:txBody>
      </p:sp>
    </p:spTree>
    <p:extLst>
      <p:ext uri="{BB962C8B-B14F-4D97-AF65-F5344CB8AC3E}">
        <p14:creationId xmlns:p14="http://schemas.microsoft.com/office/powerpoint/2010/main" val="59939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762D0460-5496-4E4A-A47C-FACB1BF1333B}" type="slidenum">
              <a:rPr lang="es-ES"/>
              <a:pPr>
                <a:defRPr/>
              </a:pPr>
              <a:t>‹Nº›</a:t>
            </a:fld>
            <a:endParaRPr lang="es-ES"/>
          </a:p>
        </p:txBody>
      </p:sp>
    </p:spTree>
    <p:extLst>
      <p:ext uri="{BB962C8B-B14F-4D97-AF65-F5344CB8AC3E}">
        <p14:creationId xmlns:p14="http://schemas.microsoft.com/office/powerpoint/2010/main" val="943807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27C2C905-DC31-40D3-BB81-A7AAA4810DED}" type="slidenum">
              <a:rPr lang="es-ES"/>
              <a:pPr>
                <a:defRPr/>
              </a:pPr>
              <a:t>‹Nº›</a:t>
            </a:fld>
            <a:endParaRPr lang="es-ES"/>
          </a:p>
        </p:txBody>
      </p:sp>
    </p:spTree>
    <p:extLst>
      <p:ext uri="{BB962C8B-B14F-4D97-AF65-F5344CB8AC3E}">
        <p14:creationId xmlns:p14="http://schemas.microsoft.com/office/powerpoint/2010/main" val="2618609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ítulo, objetos y texto">
    <p:spTree>
      <p:nvGrpSpPr>
        <p:cNvPr id="1" name=""/>
        <p:cNvGrpSpPr/>
        <p:nvPr/>
      </p:nvGrpSpPr>
      <p:grpSpPr>
        <a:xfrm>
          <a:off x="0" y="0"/>
          <a:ext cx="0" cy="0"/>
          <a:chOff x="0" y="0"/>
          <a:chExt cx="0" cy="0"/>
        </a:xfrm>
      </p:grpSpPr>
      <p:sp>
        <p:nvSpPr>
          <p:cNvPr id="2" name="Título 1"/>
          <p:cNvSpPr>
            <a:spLocks noGrp="1"/>
          </p:cNvSpPr>
          <p:nvPr>
            <p:ph type="title"/>
          </p:nvPr>
        </p:nvSpPr>
        <p:spPr>
          <a:xfrm>
            <a:off x="685800" y="609600"/>
            <a:ext cx="7772400" cy="1143000"/>
          </a:xfrm>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685800" y="19812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4648200" y="19812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29465B0E-C5E5-4427-A607-FEAA7EFFB723}" type="slidenum">
              <a:rPr lang="es-ES"/>
              <a:pPr>
                <a:defRPr/>
              </a:pPr>
              <a:t>‹Nº›</a:t>
            </a:fld>
            <a:endParaRPr lang="es-ES"/>
          </a:p>
        </p:txBody>
      </p:sp>
    </p:spTree>
    <p:extLst>
      <p:ext uri="{BB962C8B-B14F-4D97-AF65-F5344CB8AC3E}">
        <p14:creationId xmlns:p14="http://schemas.microsoft.com/office/powerpoint/2010/main" val="688881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15B0780F-DFBA-4B19-820A-A42B6BE335BC}" type="slidenum">
              <a:rPr lang="es-ES"/>
              <a:pPr>
                <a:defRPr/>
              </a:pPr>
              <a:t>‹Nº›</a:t>
            </a:fld>
            <a:endParaRPr lang="es-ES"/>
          </a:p>
        </p:txBody>
      </p:sp>
    </p:spTree>
    <p:extLst>
      <p:ext uri="{BB962C8B-B14F-4D97-AF65-F5344CB8AC3E}">
        <p14:creationId xmlns:p14="http://schemas.microsoft.com/office/powerpoint/2010/main" val="3798302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F1EFD6BF-2BF0-4D04-AAA8-F261E1E0D0C1}" type="slidenum">
              <a:rPr lang="es-ES"/>
              <a:pPr>
                <a:defRPr/>
              </a:pPr>
              <a:t>‹Nº›</a:t>
            </a:fld>
            <a:endParaRPr lang="es-ES"/>
          </a:p>
        </p:txBody>
      </p:sp>
    </p:spTree>
    <p:extLst>
      <p:ext uri="{BB962C8B-B14F-4D97-AF65-F5344CB8AC3E}">
        <p14:creationId xmlns:p14="http://schemas.microsoft.com/office/powerpoint/2010/main" val="1428134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685800" y="19812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4648200" y="1981200"/>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B718273F-4B90-49AC-BB0E-24F34B83DD16}" type="slidenum">
              <a:rPr lang="es-ES"/>
              <a:pPr>
                <a:defRPr/>
              </a:pPr>
              <a:t>‹Nº›</a:t>
            </a:fld>
            <a:endParaRPr lang="es-ES"/>
          </a:p>
        </p:txBody>
      </p:sp>
    </p:spTree>
    <p:extLst>
      <p:ext uri="{BB962C8B-B14F-4D97-AF65-F5344CB8AC3E}">
        <p14:creationId xmlns:p14="http://schemas.microsoft.com/office/powerpoint/2010/main" val="695657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6D2533DE-B8DE-4E21-B6EF-4FB980CFD5BB}" type="slidenum">
              <a:rPr lang="es-ES"/>
              <a:pPr>
                <a:defRPr/>
              </a:pPr>
              <a:t>‹Nº›</a:t>
            </a:fld>
            <a:endParaRPr lang="es-ES"/>
          </a:p>
        </p:txBody>
      </p:sp>
    </p:spTree>
    <p:extLst>
      <p:ext uri="{BB962C8B-B14F-4D97-AF65-F5344CB8AC3E}">
        <p14:creationId xmlns:p14="http://schemas.microsoft.com/office/powerpoint/2010/main" val="2730311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CDF6BBDC-5C80-42EA-BBD5-604CF3928C93}" type="slidenum">
              <a:rPr lang="es-ES"/>
              <a:pPr>
                <a:defRPr/>
              </a:pPr>
              <a:t>‹Nº›</a:t>
            </a:fld>
            <a:endParaRPr lang="es-ES"/>
          </a:p>
        </p:txBody>
      </p:sp>
    </p:spTree>
    <p:extLst>
      <p:ext uri="{BB962C8B-B14F-4D97-AF65-F5344CB8AC3E}">
        <p14:creationId xmlns:p14="http://schemas.microsoft.com/office/powerpoint/2010/main" val="3367303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4B0B2136-05C5-4A37-8CC6-3ED00834274A}" type="slidenum">
              <a:rPr lang="es-ES"/>
              <a:pPr>
                <a:defRPr/>
              </a:pPr>
              <a:t>‹Nº›</a:t>
            </a:fld>
            <a:endParaRPr lang="es-ES"/>
          </a:p>
        </p:txBody>
      </p:sp>
    </p:spTree>
    <p:extLst>
      <p:ext uri="{BB962C8B-B14F-4D97-AF65-F5344CB8AC3E}">
        <p14:creationId xmlns:p14="http://schemas.microsoft.com/office/powerpoint/2010/main" val="3700178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6C4E6FFC-4480-421C-92AB-6792781BC962}" type="slidenum">
              <a:rPr lang="es-ES"/>
              <a:pPr>
                <a:defRPr/>
              </a:pPr>
              <a:t>‹Nº›</a:t>
            </a:fld>
            <a:endParaRPr lang="es-ES"/>
          </a:p>
        </p:txBody>
      </p:sp>
    </p:spTree>
    <p:extLst>
      <p:ext uri="{BB962C8B-B14F-4D97-AF65-F5344CB8AC3E}">
        <p14:creationId xmlns:p14="http://schemas.microsoft.com/office/powerpoint/2010/main" val="4065926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661AAD42-FFBE-4A27-868C-8CEEAA83123A}" type="slidenum">
              <a:rPr lang="es-ES"/>
              <a:pPr>
                <a:defRPr/>
              </a:pPr>
              <a:t>‹Nº›</a:t>
            </a:fld>
            <a:endParaRPr lang="es-ES"/>
          </a:p>
        </p:txBody>
      </p:sp>
    </p:spTree>
    <p:extLst>
      <p:ext uri="{BB962C8B-B14F-4D97-AF65-F5344CB8AC3E}">
        <p14:creationId xmlns:p14="http://schemas.microsoft.com/office/powerpoint/2010/main" val="1818941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s-ES" smtClean="0"/>
              <a:t>Haga clic para modificar el estilo de título patrón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s-ES" smtClean="0"/>
              <a:t>Haga clic para modificar el estilo de texto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none" lIns="92075" tIns="46038" rIns="92075" bIns="46038" numCol="1" anchor="ctr" anchorCtr="0" compatLnSpc="1">
            <a:prstTxWarp prst="textNoShape">
              <a:avLst/>
            </a:prstTxWarp>
          </a:bodyPr>
          <a:lstStyle>
            <a:lvl1pPr>
              <a:defRPr sz="1400"/>
            </a:lvl1pPr>
          </a:lstStyle>
          <a:p>
            <a:pPr>
              <a:defRPr/>
            </a:pPr>
            <a:endParaRPr lang="es-E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none" lIns="92075" tIns="46038" rIns="92075" bIns="46038" numCol="1" anchor="ctr" anchorCtr="0" compatLnSpc="1">
            <a:prstTxWarp prst="textNoShape">
              <a:avLst/>
            </a:prstTxWarp>
          </a:bodyPr>
          <a:lstStyle>
            <a:lvl1pPr algn="ctr">
              <a:defRPr sz="1400"/>
            </a:lvl1pPr>
          </a:lstStyle>
          <a:p>
            <a:pPr>
              <a:defRPr/>
            </a:pPr>
            <a:endParaRPr lang="es-E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none" lIns="92075" tIns="46038" rIns="92075" bIns="46038" numCol="1" anchor="ctr" anchorCtr="0" compatLnSpc="1">
            <a:prstTxWarp prst="textNoShape">
              <a:avLst/>
            </a:prstTxWarp>
          </a:bodyPr>
          <a:lstStyle>
            <a:lvl1pPr algn="r">
              <a:defRPr sz="1400"/>
            </a:lvl1pPr>
          </a:lstStyle>
          <a:p>
            <a:pPr>
              <a:defRPr/>
            </a:pPr>
            <a:fld id="{7520E469-872D-4A0D-9A19-C5717E0C6ED7}" type="slidenum">
              <a:rPr lang="es-ES"/>
              <a:pPr>
                <a:defRPr/>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762000" rtl="0" eaLnBrk="0" fontAlgn="base" hangingPunct="0">
        <a:spcBef>
          <a:spcPct val="0"/>
        </a:spcBef>
        <a:spcAft>
          <a:spcPct val="0"/>
        </a:spcAft>
        <a:defRPr sz="4400" kern="1200">
          <a:solidFill>
            <a:schemeClr val="tx2"/>
          </a:solidFill>
          <a:latin typeface="+mj-lt"/>
          <a:ea typeface="+mj-ea"/>
          <a:cs typeface="+mj-cs"/>
        </a:defRPr>
      </a:lvl1pPr>
      <a:lvl2pPr algn="ctr" defTabSz="762000" rtl="0" eaLnBrk="0" fontAlgn="base" hangingPunct="0">
        <a:spcBef>
          <a:spcPct val="0"/>
        </a:spcBef>
        <a:spcAft>
          <a:spcPct val="0"/>
        </a:spcAft>
        <a:defRPr sz="4400">
          <a:solidFill>
            <a:schemeClr val="tx2"/>
          </a:solidFill>
          <a:latin typeface="Times New Roman" panose="02020603050405020304" pitchFamily="18" charset="0"/>
        </a:defRPr>
      </a:lvl2pPr>
      <a:lvl3pPr algn="ctr" defTabSz="762000" rtl="0" eaLnBrk="0" fontAlgn="base" hangingPunct="0">
        <a:spcBef>
          <a:spcPct val="0"/>
        </a:spcBef>
        <a:spcAft>
          <a:spcPct val="0"/>
        </a:spcAft>
        <a:defRPr sz="4400">
          <a:solidFill>
            <a:schemeClr val="tx2"/>
          </a:solidFill>
          <a:latin typeface="Times New Roman" panose="02020603050405020304" pitchFamily="18" charset="0"/>
        </a:defRPr>
      </a:lvl3pPr>
      <a:lvl4pPr algn="ctr" defTabSz="762000" rtl="0" eaLnBrk="0" fontAlgn="base" hangingPunct="0">
        <a:spcBef>
          <a:spcPct val="0"/>
        </a:spcBef>
        <a:spcAft>
          <a:spcPct val="0"/>
        </a:spcAft>
        <a:defRPr sz="4400">
          <a:solidFill>
            <a:schemeClr val="tx2"/>
          </a:solidFill>
          <a:latin typeface="Times New Roman" panose="02020603050405020304" pitchFamily="18" charset="0"/>
        </a:defRPr>
      </a:lvl4pPr>
      <a:lvl5pPr algn="ctr" defTabSz="762000"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defTabSz="762000" rtl="0" eaLnBrk="0" fontAlgn="base" hangingPunct="0">
        <a:spcBef>
          <a:spcPct val="0"/>
        </a:spcBef>
        <a:spcAft>
          <a:spcPct val="0"/>
        </a:spcAft>
        <a:defRPr sz="4400">
          <a:solidFill>
            <a:schemeClr val="tx2"/>
          </a:solidFill>
          <a:latin typeface="Times New Roman" panose="02020603050405020304" pitchFamily="18" charset="0"/>
        </a:defRPr>
      </a:lvl6pPr>
      <a:lvl7pPr marL="914400" algn="ctr" defTabSz="762000" rtl="0" eaLnBrk="0" fontAlgn="base" hangingPunct="0">
        <a:spcBef>
          <a:spcPct val="0"/>
        </a:spcBef>
        <a:spcAft>
          <a:spcPct val="0"/>
        </a:spcAft>
        <a:defRPr sz="4400">
          <a:solidFill>
            <a:schemeClr val="tx2"/>
          </a:solidFill>
          <a:latin typeface="Times New Roman" panose="02020603050405020304" pitchFamily="18" charset="0"/>
        </a:defRPr>
      </a:lvl7pPr>
      <a:lvl8pPr marL="1371600" algn="ctr" defTabSz="762000" rtl="0" eaLnBrk="0" fontAlgn="base" hangingPunct="0">
        <a:spcBef>
          <a:spcPct val="0"/>
        </a:spcBef>
        <a:spcAft>
          <a:spcPct val="0"/>
        </a:spcAft>
        <a:defRPr sz="4400">
          <a:solidFill>
            <a:schemeClr val="tx2"/>
          </a:solidFill>
          <a:latin typeface="Times New Roman" panose="02020603050405020304" pitchFamily="18" charset="0"/>
        </a:defRPr>
      </a:lvl8pPr>
      <a:lvl9pPr marL="1828800" algn="ctr" defTabSz="762000" rtl="0" eaLnBrk="0" fontAlgn="base" hangingPunct="0">
        <a:spcBef>
          <a:spcPct val="0"/>
        </a:spcBef>
        <a:spcAft>
          <a:spcPct val="0"/>
        </a:spcAft>
        <a:defRPr sz="4400">
          <a:solidFill>
            <a:schemeClr val="tx2"/>
          </a:solidFill>
          <a:latin typeface="Times New Roman" panose="02020603050405020304" pitchFamily="18" charset="0"/>
        </a:defRPr>
      </a:lvl9pPr>
    </p:titleStyle>
    <p:bodyStyle>
      <a:lvl1pPr marL="342900" indent="-342900" algn="l" defTabSz="762000"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defTabSz="762000"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defTabSz="762000"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defTabSz="762000"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defTabSz="762000"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79388" y="692150"/>
            <a:ext cx="8964612" cy="5761038"/>
          </a:xfrm>
          <a:noFill/>
        </p:spPr>
        <p:txBody>
          <a:bodyPr/>
          <a:lstStyle/>
          <a:p>
            <a:r>
              <a:rPr lang="es-ES" sz="4000" dirty="0" smtClean="0">
                <a:solidFill>
                  <a:schemeClr val="tx1"/>
                </a:solidFill>
                <a:latin typeface="Arial" charset="0"/>
                <a:cs typeface="Arial" charset="0"/>
              </a:rPr>
              <a:t/>
            </a:r>
            <a:br>
              <a:rPr lang="es-ES" sz="4000" dirty="0" smtClean="0">
                <a:solidFill>
                  <a:schemeClr val="tx1"/>
                </a:solidFill>
                <a:latin typeface="Arial" charset="0"/>
                <a:cs typeface="Arial" charset="0"/>
              </a:rPr>
            </a:br>
            <a:r>
              <a:rPr lang="es-ES" sz="4000" dirty="0" smtClean="0">
                <a:solidFill>
                  <a:schemeClr val="tx1"/>
                </a:solidFill>
                <a:latin typeface="Arial" charset="0"/>
                <a:cs typeface="Arial" charset="0"/>
              </a:rPr>
              <a:t/>
            </a:r>
            <a:br>
              <a:rPr lang="es-ES" sz="4000" dirty="0" smtClean="0">
                <a:solidFill>
                  <a:schemeClr val="tx1"/>
                </a:solidFill>
                <a:latin typeface="Arial" charset="0"/>
                <a:cs typeface="Arial" charset="0"/>
              </a:rPr>
            </a:br>
            <a:r>
              <a:rPr lang="es-ES" sz="4000" dirty="0" smtClean="0">
                <a:solidFill>
                  <a:schemeClr val="tx1"/>
                </a:solidFill>
                <a:latin typeface="Arial" charset="0"/>
                <a:cs typeface="Arial" charset="0"/>
              </a:rPr>
              <a:t/>
            </a:r>
            <a:br>
              <a:rPr lang="es-ES" sz="4000" dirty="0" smtClean="0">
                <a:solidFill>
                  <a:schemeClr val="tx1"/>
                </a:solidFill>
                <a:latin typeface="Arial" charset="0"/>
                <a:cs typeface="Arial" charset="0"/>
              </a:rPr>
            </a:br>
            <a:r>
              <a:rPr lang="es-ES" sz="4000" dirty="0" smtClean="0">
                <a:solidFill>
                  <a:schemeClr val="tx1"/>
                </a:solidFill>
                <a:latin typeface="Arial" charset="0"/>
                <a:cs typeface="Arial" charset="0"/>
              </a:rPr>
              <a:t/>
            </a:r>
            <a:br>
              <a:rPr lang="es-ES" sz="4000" dirty="0" smtClean="0">
                <a:solidFill>
                  <a:schemeClr val="tx1"/>
                </a:solidFill>
                <a:latin typeface="Arial" charset="0"/>
                <a:cs typeface="Arial" charset="0"/>
              </a:rPr>
            </a:br>
            <a:r>
              <a:rPr lang="es-ES" sz="4000" dirty="0" smtClean="0">
                <a:solidFill>
                  <a:schemeClr val="tx1"/>
                </a:solidFill>
                <a:latin typeface="Arial" charset="0"/>
                <a:cs typeface="Arial" charset="0"/>
              </a:rPr>
              <a:t/>
            </a:r>
            <a:br>
              <a:rPr lang="es-ES" sz="4000" dirty="0" smtClean="0">
                <a:solidFill>
                  <a:schemeClr val="tx1"/>
                </a:solidFill>
                <a:latin typeface="Arial" charset="0"/>
                <a:cs typeface="Arial" charset="0"/>
              </a:rPr>
            </a:br>
            <a:r>
              <a:rPr lang="es-ES" sz="4000" dirty="0" smtClean="0">
                <a:solidFill>
                  <a:schemeClr val="tx1"/>
                </a:solidFill>
                <a:latin typeface="Arial" charset="0"/>
                <a:cs typeface="Arial" charset="0"/>
              </a:rPr>
              <a:t/>
            </a:r>
            <a:br>
              <a:rPr lang="es-ES" sz="4000" dirty="0" smtClean="0">
                <a:solidFill>
                  <a:schemeClr val="tx1"/>
                </a:solidFill>
                <a:latin typeface="Arial" charset="0"/>
                <a:cs typeface="Arial" charset="0"/>
              </a:rPr>
            </a:br>
            <a:endParaRPr lang="es-ES" sz="4000" b="1" dirty="0" smtClean="0">
              <a:solidFill>
                <a:schemeClr val="tx1"/>
              </a:solidFill>
              <a:latin typeface="Arial" charset="0"/>
              <a:cs typeface="Arial" charset="0"/>
            </a:endParaRPr>
          </a:p>
        </p:txBody>
      </p:sp>
      <p:sp>
        <p:nvSpPr>
          <p:cNvPr id="2051" name="1 Rectángulo"/>
          <p:cNvSpPr>
            <a:spLocks noChangeArrowheads="1"/>
          </p:cNvSpPr>
          <p:nvPr/>
        </p:nvSpPr>
        <p:spPr bwMode="auto">
          <a:xfrm>
            <a:off x="1258888" y="692150"/>
            <a:ext cx="6049962" cy="3539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endParaRPr lang="es-ES" sz="3200" b="1" dirty="0" smtClean="0">
              <a:latin typeface="Arial" charset="0"/>
              <a:cs typeface="Arial" charset="0"/>
            </a:endParaRPr>
          </a:p>
          <a:p>
            <a:pPr algn="ctr"/>
            <a:endParaRPr lang="es-ES" sz="3200" b="1" dirty="0" smtClean="0">
              <a:latin typeface="Arial" charset="0"/>
              <a:cs typeface="Arial" charset="0"/>
            </a:endParaRPr>
          </a:p>
          <a:p>
            <a:pPr algn="ctr"/>
            <a:endParaRPr lang="es-ES" sz="3200" b="1" dirty="0">
              <a:latin typeface="Arial" charset="0"/>
              <a:cs typeface="Arial" charset="0"/>
            </a:endParaRPr>
          </a:p>
          <a:p>
            <a:pPr algn="ctr"/>
            <a:r>
              <a:rPr lang="es-ES" sz="3200" dirty="0">
                <a:latin typeface="Arial" charset="0"/>
                <a:cs typeface="Arial" charset="0"/>
              </a:rPr>
              <a:t>Asignatura </a:t>
            </a:r>
            <a:r>
              <a:rPr lang="es-ES" sz="3200" dirty="0" smtClean="0">
                <a:latin typeface="Arial" charset="0"/>
                <a:cs typeface="Arial" charset="0"/>
              </a:rPr>
              <a:t>Medicina </a:t>
            </a:r>
            <a:r>
              <a:rPr lang="es-ES" sz="3200" dirty="0">
                <a:latin typeface="Arial" charset="0"/>
                <a:cs typeface="Arial" charset="0"/>
              </a:rPr>
              <a:t>Legal y Ética Médica</a:t>
            </a:r>
          </a:p>
          <a:p>
            <a:pPr algn="ctr"/>
            <a:endParaRPr lang="es-ES" sz="3200" b="1" dirty="0">
              <a:latin typeface="Arial" charset="0"/>
              <a:cs typeface="Arial" charset="0"/>
            </a:endParaRPr>
          </a:p>
          <a:p>
            <a:pPr algn="ctr"/>
            <a:r>
              <a:rPr lang="es-ES" sz="3200" dirty="0">
                <a:latin typeface="Arial" charset="0"/>
                <a:cs typeface="Arial" charset="0"/>
              </a:rPr>
              <a:t>Toxicología forense</a:t>
            </a:r>
            <a:r>
              <a:rPr lang="es-ES" sz="3200" b="1" dirty="0">
                <a:latin typeface="Arial" charset="0"/>
                <a:cs typeface="Arial" charset="0"/>
              </a:rPr>
              <a:t> </a:t>
            </a:r>
            <a:endParaRPr lang="es-E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04825" y="188913"/>
            <a:ext cx="7989888" cy="836612"/>
          </a:xfrm>
          <a:noFill/>
        </p:spPr>
        <p:txBody>
          <a:bodyPr/>
          <a:lstStyle/>
          <a:p>
            <a:r>
              <a:rPr lang="es-ES" sz="3200" dirty="0" smtClean="0">
                <a:solidFill>
                  <a:srgbClr val="000099"/>
                </a:solidFill>
              </a:rPr>
              <a:t/>
            </a:r>
            <a:br>
              <a:rPr lang="es-ES" sz="3200" dirty="0" smtClean="0">
                <a:solidFill>
                  <a:srgbClr val="000099"/>
                </a:solidFill>
              </a:rPr>
            </a:br>
            <a:r>
              <a:rPr lang="es-ES" sz="2800" dirty="0" smtClean="0">
                <a:solidFill>
                  <a:schemeClr val="tx1"/>
                </a:solidFill>
                <a:latin typeface="Arial" pitchFamily="34" charset="0"/>
                <a:cs typeface="Arial" pitchFamily="34" charset="0"/>
              </a:rPr>
              <a:t>RELACIÓN DOSIS-EFECTO</a:t>
            </a:r>
            <a:br>
              <a:rPr lang="es-ES" sz="2800" dirty="0" smtClean="0">
                <a:solidFill>
                  <a:schemeClr val="tx1"/>
                </a:solidFill>
                <a:latin typeface="Arial" pitchFamily="34" charset="0"/>
                <a:cs typeface="Arial" pitchFamily="34" charset="0"/>
              </a:rPr>
            </a:br>
            <a:endParaRPr lang="es-ES" sz="2800" dirty="0" smtClean="0">
              <a:solidFill>
                <a:schemeClr val="tx1"/>
              </a:solidFill>
              <a:latin typeface="Arial" pitchFamily="34" charset="0"/>
              <a:cs typeface="Arial" pitchFamily="34" charset="0"/>
            </a:endParaRPr>
          </a:p>
        </p:txBody>
      </p:sp>
      <p:sp>
        <p:nvSpPr>
          <p:cNvPr id="12291" name="Rectangle 4"/>
          <p:cNvSpPr>
            <a:spLocks noChangeArrowheads="1"/>
          </p:cNvSpPr>
          <p:nvPr/>
        </p:nvSpPr>
        <p:spPr bwMode="auto">
          <a:xfrm>
            <a:off x="31552" y="1229891"/>
            <a:ext cx="9144000" cy="2232025"/>
          </a:xfrm>
          <a:prstGeom prst="rect">
            <a:avLst/>
          </a:prstGeom>
          <a:solidFill>
            <a:schemeClr val="accent1"/>
          </a:solidFill>
          <a:ln w="38100">
            <a:solidFill>
              <a:srgbClr val="006600"/>
            </a:solidFill>
            <a:miter lim="800000"/>
            <a:headEnd type="none" w="sm" len="sm"/>
            <a:tailEnd type="none" w="sm" len="sm"/>
          </a:ln>
        </p:spPr>
        <p:txBody>
          <a:bodyPr wrap="none" anchor="ctr"/>
          <a:lstStyle/>
          <a:p>
            <a:pPr algn="ctr"/>
            <a:r>
              <a:rPr lang="es-ES" sz="2800" dirty="0">
                <a:solidFill>
                  <a:srgbClr val="333300"/>
                </a:solidFill>
              </a:rPr>
              <a:t>Dosis</a:t>
            </a:r>
            <a:r>
              <a:rPr lang="es-ES" sz="2800" dirty="0"/>
              <a:t>                            </a:t>
            </a:r>
            <a:r>
              <a:rPr lang="es-ES" sz="2800" dirty="0">
                <a:solidFill>
                  <a:srgbClr val="333300"/>
                </a:solidFill>
              </a:rPr>
              <a:t>Nivel</a:t>
            </a:r>
            <a:r>
              <a:rPr lang="es-ES" sz="2800" dirty="0"/>
              <a:t>                                  </a:t>
            </a:r>
            <a:r>
              <a:rPr lang="es-ES" sz="2800" dirty="0">
                <a:solidFill>
                  <a:srgbClr val="333300"/>
                </a:solidFill>
              </a:rPr>
              <a:t>Efecto</a:t>
            </a:r>
          </a:p>
          <a:p>
            <a:pPr algn="ctr"/>
            <a:endParaRPr lang="es-ES" sz="2800" dirty="0">
              <a:latin typeface="Arial" pitchFamily="34" charset="0"/>
              <a:cs typeface="Arial" pitchFamily="34" charset="0"/>
            </a:endParaRPr>
          </a:p>
          <a:p>
            <a:pPr algn="ctr"/>
            <a:r>
              <a:rPr lang="es-ES" sz="2000" dirty="0" err="1">
                <a:solidFill>
                  <a:srgbClr val="000000"/>
                </a:solidFill>
              </a:rPr>
              <a:t>TOXICOCINÉTICA</a:t>
            </a:r>
            <a:r>
              <a:rPr lang="es-ES" sz="2000" dirty="0"/>
              <a:t>                </a:t>
            </a:r>
            <a:r>
              <a:rPr lang="es-ES" sz="2000" dirty="0" err="1">
                <a:solidFill>
                  <a:srgbClr val="000000"/>
                </a:solidFill>
              </a:rPr>
              <a:t>TOXICODINÁMICA</a:t>
            </a:r>
            <a:r>
              <a:rPr lang="es-ES" sz="2800" dirty="0"/>
              <a:t>         </a:t>
            </a:r>
          </a:p>
        </p:txBody>
      </p:sp>
      <p:sp>
        <p:nvSpPr>
          <p:cNvPr id="12292" name="Line 6"/>
          <p:cNvSpPr>
            <a:spLocks noChangeShapeType="1"/>
          </p:cNvSpPr>
          <p:nvPr/>
        </p:nvSpPr>
        <p:spPr bwMode="auto">
          <a:xfrm flipV="1">
            <a:off x="827088" y="2636838"/>
            <a:ext cx="0" cy="792162"/>
          </a:xfrm>
          <a:prstGeom prst="line">
            <a:avLst/>
          </a:prstGeom>
          <a:noFill/>
          <a:ln w="57150">
            <a:solidFill>
              <a:srgbClr val="0033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2293" name="Line 7"/>
          <p:cNvSpPr>
            <a:spLocks noChangeShapeType="1"/>
          </p:cNvSpPr>
          <p:nvPr/>
        </p:nvSpPr>
        <p:spPr bwMode="auto">
          <a:xfrm>
            <a:off x="827088" y="3429000"/>
            <a:ext cx="649287" cy="0"/>
          </a:xfrm>
          <a:prstGeom prst="line">
            <a:avLst/>
          </a:prstGeom>
          <a:noFill/>
          <a:ln w="57150">
            <a:solidFill>
              <a:srgbClr val="0033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ES"/>
          </a:p>
        </p:txBody>
      </p:sp>
      <p:sp>
        <p:nvSpPr>
          <p:cNvPr id="12294" name="Line 8"/>
          <p:cNvSpPr>
            <a:spLocks noChangeShapeType="1"/>
          </p:cNvSpPr>
          <p:nvPr/>
        </p:nvSpPr>
        <p:spPr bwMode="auto">
          <a:xfrm flipV="1">
            <a:off x="4067175" y="2708275"/>
            <a:ext cx="0" cy="720725"/>
          </a:xfrm>
          <a:prstGeom prst="line">
            <a:avLst/>
          </a:prstGeom>
          <a:noFill/>
          <a:ln w="57150">
            <a:solidFill>
              <a:srgbClr val="0033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2295" name="Line 9"/>
          <p:cNvSpPr>
            <a:spLocks noChangeShapeType="1"/>
          </p:cNvSpPr>
          <p:nvPr/>
        </p:nvSpPr>
        <p:spPr bwMode="auto">
          <a:xfrm>
            <a:off x="3708400" y="3429000"/>
            <a:ext cx="358775" cy="0"/>
          </a:xfrm>
          <a:prstGeom prst="line">
            <a:avLst/>
          </a:prstGeom>
          <a:noFill/>
          <a:ln w="57150">
            <a:solidFill>
              <a:srgbClr val="0033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ES"/>
          </a:p>
        </p:txBody>
      </p:sp>
      <p:sp>
        <p:nvSpPr>
          <p:cNvPr id="12296" name="Line 10"/>
          <p:cNvSpPr>
            <a:spLocks noChangeShapeType="1"/>
          </p:cNvSpPr>
          <p:nvPr/>
        </p:nvSpPr>
        <p:spPr bwMode="auto">
          <a:xfrm>
            <a:off x="1403350" y="2565400"/>
            <a:ext cx="2376488" cy="0"/>
          </a:xfrm>
          <a:prstGeom prst="line">
            <a:avLst/>
          </a:prstGeom>
          <a:noFill/>
          <a:ln w="76200">
            <a:solidFill>
              <a:srgbClr val="0000CC"/>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2297" name="Line 11"/>
          <p:cNvSpPr>
            <a:spLocks noChangeShapeType="1"/>
          </p:cNvSpPr>
          <p:nvPr/>
        </p:nvSpPr>
        <p:spPr bwMode="auto">
          <a:xfrm>
            <a:off x="4643438" y="2492375"/>
            <a:ext cx="2952750" cy="0"/>
          </a:xfrm>
          <a:prstGeom prst="line">
            <a:avLst/>
          </a:prstGeom>
          <a:noFill/>
          <a:ln w="76200">
            <a:solidFill>
              <a:srgbClr val="0000CC"/>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2298" name="Line 12"/>
          <p:cNvSpPr>
            <a:spLocks noChangeShapeType="1"/>
          </p:cNvSpPr>
          <p:nvPr/>
        </p:nvSpPr>
        <p:spPr bwMode="auto">
          <a:xfrm flipV="1">
            <a:off x="4356100" y="2708275"/>
            <a:ext cx="0" cy="720725"/>
          </a:xfrm>
          <a:prstGeom prst="line">
            <a:avLst/>
          </a:prstGeom>
          <a:noFill/>
          <a:ln w="57150">
            <a:solidFill>
              <a:srgbClr val="0066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2299" name="Line 13"/>
          <p:cNvSpPr>
            <a:spLocks noChangeShapeType="1"/>
          </p:cNvSpPr>
          <p:nvPr/>
        </p:nvSpPr>
        <p:spPr bwMode="auto">
          <a:xfrm>
            <a:off x="4356100" y="3429000"/>
            <a:ext cx="287338" cy="0"/>
          </a:xfrm>
          <a:prstGeom prst="line">
            <a:avLst/>
          </a:prstGeom>
          <a:noFill/>
          <a:ln w="57150">
            <a:solidFill>
              <a:srgbClr val="0066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ES"/>
          </a:p>
        </p:txBody>
      </p:sp>
      <p:sp>
        <p:nvSpPr>
          <p:cNvPr id="12300" name="Line 14"/>
          <p:cNvSpPr>
            <a:spLocks noChangeShapeType="1"/>
          </p:cNvSpPr>
          <p:nvPr/>
        </p:nvSpPr>
        <p:spPr bwMode="auto">
          <a:xfrm flipV="1">
            <a:off x="8027988" y="2636838"/>
            <a:ext cx="0" cy="792162"/>
          </a:xfrm>
          <a:prstGeom prst="line">
            <a:avLst/>
          </a:prstGeom>
          <a:noFill/>
          <a:ln w="57150">
            <a:solidFill>
              <a:srgbClr val="0066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2301" name="Line 15"/>
          <p:cNvSpPr>
            <a:spLocks noChangeShapeType="1"/>
          </p:cNvSpPr>
          <p:nvPr/>
        </p:nvSpPr>
        <p:spPr bwMode="auto">
          <a:xfrm>
            <a:off x="6877050" y="3429000"/>
            <a:ext cx="1150938" cy="0"/>
          </a:xfrm>
          <a:prstGeom prst="line">
            <a:avLst/>
          </a:prstGeom>
          <a:noFill/>
          <a:ln w="57150">
            <a:solidFill>
              <a:srgbClr val="0066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ES"/>
          </a:p>
        </p:txBody>
      </p:sp>
      <p:sp>
        <p:nvSpPr>
          <p:cNvPr id="12302" name="Rectangle 16"/>
          <p:cNvSpPr>
            <a:spLocks noChangeArrowheads="1"/>
          </p:cNvSpPr>
          <p:nvPr/>
        </p:nvSpPr>
        <p:spPr bwMode="auto">
          <a:xfrm>
            <a:off x="84138" y="3933825"/>
            <a:ext cx="4284662" cy="2663825"/>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000">
                <a:solidFill>
                  <a:srgbClr val="000066"/>
                </a:solidFill>
              </a:rPr>
              <a:t>TOXICOCINÉTICA: </a:t>
            </a:r>
          </a:p>
          <a:p>
            <a:pPr algn="ctr"/>
            <a:endParaRPr lang="en-US" sz="2000"/>
          </a:p>
          <a:p>
            <a:pPr algn="ctr"/>
            <a:r>
              <a:rPr lang="en-US" sz="2000"/>
              <a:t> </a:t>
            </a:r>
            <a:r>
              <a:rPr lang="en-US" sz="2000">
                <a:solidFill>
                  <a:srgbClr val="000066"/>
                </a:solidFill>
              </a:rPr>
              <a:t>Estudia la cinética (curva en el tiempo), </a:t>
            </a:r>
          </a:p>
          <a:p>
            <a:pPr algn="ctr"/>
            <a:r>
              <a:rPr lang="en-US" sz="2000">
                <a:solidFill>
                  <a:srgbClr val="000066"/>
                </a:solidFill>
              </a:rPr>
              <a:t>o  sea, las relaciones </a:t>
            </a:r>
          </a:p>
          <a:p>
            <a:pPr algn="ctr"/>
            <a:r>
              <a:rPr lang="en-US" sz="2000">
                <a:solidFill>
                  <a:srgbClr val="000066"/>
                </a:solidFill>
              </a:rPr>
              <a:t>cuantitativas entre Absorcion,</a:t>
            </a:r>
          </a:p>
          <a:p>
            <a:pPr algn="ctr"/>
            <a:r>
              <a:rPr lang="en-US" sz="2000">
                <a:solidFill>
                  <a:srgbClr val="000066"/>
                </a:solidFill>
              </a:rPr>
              <a:t>Distribución, Biotransformación </a:t>
            </a:r>
          </a:p>
          <a:p>
            <a:pPr algn="ctr"/>
            <a:r>
              <a:rPr lang="en-US" sz="2000">
                <a:solidFill>
                  <a:srgbClr val="000066"/>
                </a:solidFill>
              </a:rPr>
              <a:t>y Excreción.</a:t>
            </a:r>
            <a:endParaRPr lang="es-ES" sz="2000">
              <a:solidFill>
                <a:srgbClr val="000066"/>
              </a:solidFill>
            </a:endParaRPr>
          </a:p>
        </p:txBody>
      </p:sp>
      <p:sp>
        <p:nvSpPr>
          <p:cNvPr id="12303" name="Rectangle 17"/>
          <p:cNvSpPr>
            <a:spLocks noChangeArrowheads="1"/>
          </p:cNvSpPr>
          <p:nvPr/>
        </p:nvSpPr>
        <p:spPr bwMode="auto">
          <a:xfrm>
            <a:off x="4643438" y="3933825"/>
            <a:ext cx="4105275" cy="2663825"/>
          </a:xfrm>
          <a:prstGeom prst="rect">
            <a:avLst/>
          </a:prstGeom>
          <a:solidFill>
            <a:schemeClr val="accent1"/>
          </a:solidFill>
          <a:ln w="12700">
            <a:solidFill>
              <a:schemeClr val="tx1"/>
            </a:solidFill>
            <a:miter lim="800000"/>
            <a:headEnd type="none" w="sm" len="sm"/>
            <a:tailEnd type="none" w="sm" len="sm"/>
          </a:ln>
        </p:spPr>
        <p:txBody>
          <a:bodyPr wrap="none" anchor="ctr"/>
          <a:lstStyle/>
          <a:p>
            <a:pPr algn="ctr"/>
            <a:r>
              <a:rPr lang="en-US" sz="2000">
                <a:solidFill>
                  <a:srgbClr val="000066"/>
                </a:solidFill>
              </a:rPr>
              <a:t>TOXICODINÁMICA:</a:t>
            </a:r>
          </a:p>
          <a:p>
            <a:pPr algn="ctr"/>
            <a:endParaRPr lang="en-US" sz="2000">
              <a:solidFill>
                <a:srgbClr val="000066"/>
              </a:solidFill>
            </a:endParaRPr>
          </a:p>
          <a:p>
            <a:pPr algn="ctr"/>
            <a:r>
              <a:rPr lang="en-US" sz="2000">
                <a:solidFill>
                  <a:srgbClr val="000066"/>
                </a:solidFill>
              </a:rPr>
              <a:t>Estudia los efectos del tóxico y los </a:t>
            </a:r>
          </a:p>
          <a:p>
            <a:pPr algn="ctr"/>
            <a:r>
              <a:rPr lang="en-US" sz="2000">
                <a:solidFill>
                  <a:srgbClr val="000066"/>
                </a:solidFill>
              </a:rPr>
              <a:t>mecanismos fundamentales de su </a:t>
            </a:r>
          </a:p>
          <a:p>
            <a:pPr algn="ctr"/>
            <a:r>
              <a:rPr lang="en-US" sz="2000">
                <a:solidFill>
                  <a:srgbClr val="000066"/>
                </a:solidFill>
              </a:rPr>
              <a:t>actuación, o sea, las acciones y efectos </a:t>
            </a:r>
          </a:p>
          <a:p>
            <a:pPr algn="ctr"/>
            <a:r>
              <a:rPr lang="en-US" sz="2000">
                <a:solidFill>
                  <a:srgbClr val="000066"/>
                </a:solidFill>
              </a:rPr>
              <a:t>del tóxico en su sitio de acción..</a:t>
            </a:r>
          </a:p>
          <a:p>
            <a:pPr algn="ctr"/>
            <a:endParaRPr lang="es-ES" sz="2000">
              <a:solidFill>
                <a:srgbClr val="000066"/>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4213" y="-6350"/>
            <a:ext cx="7772400" cy="914400"/>
          </a:xfrm>
          <a:noFill/>
        </p:spPr>
        <p:txBody>
          <a:bodyPr/>
          <a:lstStyle/>
          <a:p>
            <a:r>
              <a:rPr lang="es-ES" sz="2800" dirty="0" smtClean="0">
                <a:solidFill>
                  <a:srgbClr val="333300"/>
                </a:solidFill>
                <a:latin typeface="Arial" pitchFamily="34" charset="0"/>
                <a:cs typeface="Arial" pitchFamily="34" charset="0"/>
              </a:rPr>
              <a:t/>
            </a:r>
            <a:br>
              <a:rPr lang="es-ES" sz="2800" dirty="0" smtClean="0">
                <a:solidFill>
                  <a:srgbClr val="333300"/>
                </a:solidFill>
                <a:latin typeface="Arial" pitchFamily="34" charset="0"/>
                <a:cs typeface="Arial" pitchFamily="34" charset="0"/>
              </a:rPr>
            </a:br>
            <a:r>
              <a:rPr lang="es-ES" sz="2800" dirty="0" smtClean="0">
                <a:solidFill>
                  <a:srgbClr val="333300"/>
                </a:solidFill>
                <a:latin typeface="Arial" pitchFamily="34" charset="0"/>
                <a:cs typeface="Arial" pitchFamily="34" charset="0"/>
              </a:rPr>
              <a:t>DROGAS</a:t>
            </a:r>
          </a:p>
        </p:txBody>
      </p:sp>
      <p:sp>
        <p:nvSpPr>
          <p:cNvPr id="13315" name="Rectangle 3"/>
          <p:cNvSpPr>
            <a:spLocks noGrp="1" noChangeArrowheads="1"/>
          </p:cNvSpPr>
          <p:nvPr>
            <p:ph idx="1"/>
          </p:nvPr>
        </p:nvSpPr>
        <p:spPr>
          <a:xfrm>
            <a:off x="0" y="765175"/>
            <a:ext cx="9144000" cy="5832177"/>
          </a:xfrm>
        </p:spPr>
        <p:txBody>
          <a:bodyPr/>
          <a:lstStyle/>
          <a:p>
            <a:pPr>
              <a:buFont typeface="Arial" pitchFamily="34" charset="0"/>
              <a:buChar char="•"/>
              <a:defRPr/>
            </a:pPr>
            <a:endParaRPr lang="es-ES" sz="2000" dirty="0" smtClean="0">
              <a:latin typeface="Arial" pitchFamily="34" charset="0"/>
              <a:cs typeface="Arial" pitchFamily="34" charset="0"/>
            </a:endParaRPr>
          </a:p>
          <a:p>
            <a:pPr>
              <a:buFont typeface="Arial" pitchFamily="34" charset="0"/>
              <a:buChar char="•"/>
              <a:defRPr/>
            </a:pPr>
            <a:r>
              <a:rPr lang="es-ES" sz="2000" dirty="0" smtClean="0">
                <a:latin typeface="Arial" pitchFamily="34" charset="0"/>
                <a:cs typeface="Arial" pitchFamily="34" charset="0"/>
              </a:rPr>
              <a:t>El concepto más general de droga, según la Farmacología, se refiere al de toda sustancia de origen natural o sintético, que al ser introducida en un organismo  vivo es </a:t>
            </a:r>
            <a:r>
              <a:rPr lang="es-ES" sz="2000" u="sng" dirty="0" smtClean="0">
                <a:latin typeface="Arial" pitchFamily="34" charset="0"/>
                <a:cs typeface="Arial" pitchFamily="34" charset="0"/>
              </a:rPr>
              <a:t>capaz de provocar algún cambio en el funcionamiento normal del mismo</a:t>
            </a:r>
            <a:r>
              <a:rPr lang="es-ES_tradnl" sz="2000" dirty="0" smtClean="0">
                <a:latin typeface="Arial" pitchFamily="34" charset="0"/>
                <a:cs typeface="Arial" pitchFamily="34" charset="0"/>
              </a:rPr>
              <a:t>.</a:t>
            </a:r>
            <a:endParaRPr lang="es-ES" sz="2000" dirty="0">
              <a:latin typeface="Arial" pitchFamily="34" charset="0"/>
              <a:cs typeface="Arial" pitchFamily="34" charset="0"/>
            </a:endParaRPr>
          </a:p>
          <a:p>
            <a:pPr marL="0" indent="0">
              <a:buNone/>
              <a:defRPr/>
            </a:pPr>
            <a:endParaRPr lang="es-ES" sz="2000" u="sng" dirty="0">
              <a:latin typeface="Arial" pitchFamily="34" charset="0"/>
              <a:cs typeface="Arial" pitchFamily="34" charset="0"/>
            </a:endParaRPr>
          </a:p>
          <a:p>
            <a:pPr>
              <a:buFont typeface="Arial" pitchFamily="34" charset="0"/>
              <a:buChar char="•"/>
              <a:defRPr/>
            </a:pPr>
            <a:r>
              <a:rPr lang="es-ES" sz="2000" dirty="0" smtClean="0">
                <a:latin typeface="Arial" pitchFamily="34" charset="0"/>
                <a:cs typeface="Arial" pitchFamily="34" charset="0"/>
              </a:rPr>
              <a:t>Otros señalan que Droga es cualquier sustancia sin un valor nutricional, que al ser introducida al organismo es </a:t>
            </a:r>
            <a:r>
              <a:rPr lang="es-ES" sz="2000" u="sng" dirty="0" smtClean="0">
                <a:latin typeface="Arial" pitchFamily="34" charset="0"/>
                <a:cs typeface="Arial" pitchFamily="34" charset="0"/>
              </a:rPr>
              <a:t>capaz de ejercer una respuesta fisiológica o conductual en el mismo. </a:t>
            </a:r>
          </a:p>
          <a:p>
            <a:pPr marL="0" indent="0">
              <a:buNone/>
              <a:defRPr/>
            </a:pPr>
            <a:endParaRPr lang="es-ES" sz="2000" dirty="0">
              <a:latin typeface="Arial" pitchFamily="34" charset="0"/>
              <a:cs typeface="Arial" pitchFamily="34" charset="0"/>
            </a:endParaRPr>
          </a:p>
          <a:p>
            <a:pPr>
              <a:buFont typeface="Arial" pitchFamily="34" charset="0"/>
              <a:buChar char="•"/>
              <a:defRPr/>
            </a:pPr>
            <a:r>
              <a:rPr lang="es-ES" sz="2000" dirty="0" smtClean="0">
                <a:solidFill>
                  <a:srgbClr val="000099"/>
                </a:solidFill>
                <a:latin typeface="Arial" pitchFamily="34" charset="0"/>
                <a:cs typeface="Arial" pitchFamily="34" charset="0"/>
              </a:rPr>
              <a:t>Pueden ser fumadas (tabaco, marihuana), aspiradas (cocaína), inhaladas (pegamentos), inyectadas (heroína) o tomadas por vía oral (alcohol, drogas de síntesis). Algunas pueden consumirse por diferentes vías, como es el caso de la heroína que se fuma, se aspira o se inyecta.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152400"/>
            <a:ext cx="7772400" cy="612775"/>
          </a:xfrm>
          <a:noFill/>
        </p:spPr>
        <p:txBody>
          <a:bodyPr/>
          <a:lstStyle/>
          <a:p>
            <a:r>
              <a:rPr lang="en-US" sz="3200" dirty="0" err="1" smtClean="0">
                <a:solidFill>
                  <a:schemeClr val="tx1"/>
                </a:solidFill>
                <a:latin typeface="Arial" pitchFamily="34" charset="0"/>
                <a:cs typeface="Arial" pitchFamily="34" charset="0"/>
              </a:rPr>
              <a:t>Terminología</a:t>
            </a:r>
            <a:r>
              <a:rPr lang="en-US" sz="3200" dirty="0" smtClean="0">
                <a:solidFill>
                  <a:srgbClr val="FF0066"/>
                </a:solidFill>
                <a:latin typeface="Arial" pitchFamily="34" charset="0"/>
                <a:cs typeface="Arial" pitchFamily="34" charset="0"/>
              </a:rPr>
              <a:t> </a:t>
            </a:r>
            <a:endParaRPr lang="es-ES" sz="3200" dirty="0" smtClean="0">
              <a:solidFill>
                <a:srgbClr val="FF0066"/>
              </a:solidFill>
              <a:latin typeface="Arial" pitchFamily="34" charset="0"/>
              <a:cs typeface="Arial" pitchFamily="34" charset="0"/>
            </a:endParaRPr>
          </a:p>
        </p:txBody>
      </p:sp>
      <p:sp>
        <p:nvSpPr>
          <p:cNvPr id="15363" name="Rectangle 3"/>
          <p:cNvSpPr>
            <a:spLocks noGrp="1" noChangeArrowheads="1"/>
          </p:cNvSpPr>
          <p:nvPr>
            <p:ph idx="1"/>
          </p:nvPr>
        </p:nvSpPr>
        <p:spPr>
          <a:xfrm>
            <a:off x="0" y="549275"/>
            <a:ext cx="9144000" cy="6308725"/>
          </a:xfrm>
        </p:spPr>
        <p:txBody>
          <a:bodyPr/>
          <a:lstStyle/>
          <a:p>
            <a:pPr marL="0" indent="0">
              <a:buFontTx/>
              <a:buNone/>
              <a:defRPr/>
            </a:pPr>
            <a:endParaRPr lang="es-ES" sz="2800" dirty="0">
              <a:solidFill>
                <a:srgbClr val="333300"/>
              </a:solidFill>
            </a:endParaRPr>
          </a:p>
          <a:p>
            <a:pPr>
              <a:defRPr/>
            </a:pPr>
            <a:r>
              <a:rPr lang="es-ES" sz="2000" dirty="0" smtClean="0">
                <a:latin typeface="Arial" pitchFamily="34" charset="0"/>
                <a:cs typeface="Arial" pitchFamily="34" charset="0"/>
              </a:rPr>
              <a:t>“Droga de abuso”: cualquier substancia química  de origen natural o sintético, con efectos sobre el sistema nervioso central, que se consume para obtener una alteración del estado de animo que resulta placentera y   puede producir fenómenos de tolerancia y adicción. </a:t>
            </a:r>
          </a:p>
          <a:p>
            <a:pPr>
              <a:defRPr/>
            </a:pPr>
            <a:endParaRPr lang="es-ES" sz="2000" dirty="0" smtClean="0">
              <a:latin typeface="Arial" pitchFamily="34" charset="0"/>
              <a:cs typeface="Arial" pitchFamily="34" charset="0"/>
            </a:endParaRPr>
          </a:p>
          <a:p>
            <a:pPr>
              <a:buFont typeface="Arial" pitchFamily="34" charset="0"/>
              <a:buChar char="•"/>
              <a:defRPr/>
            </a:pPr>
            <a:r>
              <a:rPr lang="es-ES" sz="2000" dirty="0" smtClean="0">
                <a:solidFill>
                  <a:srgbClr val="333300"/>
                </a:solidFill>
                <a:latin typeface="Arial" pitchFamily="34" charset="0"/>
                <a:cs typeface="Arial" pitchFamily="34" charset="0"/>
              </a:rPr>
              <a:t>En la práctica forense son todas las drogas que su posesión o suministro están prohibidas por la ley, o sea, aquellas que se encuentran bajo control, las que en ocasiones se denominan </a:t>
            </a:r>
            <a:r>
              <a:rPr lang="es-ES" sz="2000" dirty="0" smtClean="0">
                <a:solidFill>
                  <a:srgbClr val="C00000"/>
                </a:solidFill>
                <a:latin typeface="Arial" pitchFamily="34" charset="0"/>
                <a:cs typeface="Arial" pitchFamily="34" charset="0"/>
              </a:rPr>
              <a:t>“drogas ilegales” que es un término que confunde (Ej.: morfina). o “drogas ilícitas” son las que se fabrican sin una licencia (Ej.: anfetaminas sintéticas) </a:t>
            </a:r>
          </a:p>
          <a:p>
            <a:pPr>
              <a:buFont typeface="Arial" pitchFamily="34" charset="0"/>
              <a:buChar char="•"/>
              <a:defRPr/>
            </a:pPr>
            <a:endParaRPr lang="es-ES" sz="2000" dirty="0" smtClean="0">
              <a:solidFill>
                <a:srgbClr val="C00000"/>
              </a:solidFill>
              <a:latin typeface="Arial" pitchFamily="34" charset="0"/>
              <a:cs typeface="Arial" pitchFamily="34" charset="0"/>
            </a:endParaRPr>
          </a:p>
          <a:p>
            <a:pPr>
              <a:defRPr/>
            </a:pPr>
            <a:r>
              <a:rPr lang="es-ES" sz="2000" dirty="0" smtClean="0">
                <a:solidFill>
                  <a:srgbClr val="003300"/>
                </a:solidFill>
                <a:latin typeface="Arial" pitchFamily="34" charset="0"/>
                <a:cs typeface="Arial" pitchFamily="34" charset="0"/>
              </a:rPr>
              <a:t>“Droga dura” o “droga suave”: evitar esta definición, pues puede interpretarse que algunas de las drogas bajo control son mas aceptadas que otras.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Título"/>
          <p:cNvSpPr>
            <a:spLocks noGrp="1"/>
          </p:cNvSpPr>
          <p:nvPr>
            <p:ph type="ctrTitle"/>
          </p:nvPr>
        </p:nvSpPr>
        <p:spPr>
          <a:xfrm>
            <a:off x="1143000" y="-100014"/>
            <a:ext cx="6858000" cy="1008733"/>
          </a:xfrm>
        </p:spPr>
        <p:txBody>
          <a:bodyPr/>
          <a:lstStyle/>
          <a:p>
            <a:r>
              <a:rPr lang="es-ES" sz="2800" dirty="0" smtClean="0">
                <a:latin typeface="Arial" pitchFamily="34" charset="0"/>
                <a:cs typeface="Arial" pitchFamily="34" charset="0"/>
              </a:rPr>
              <a:t/>
            </a:r>
            <a:br>
              <a:rPr lang="es-ES" sz="2800" dirty="0" smtClean="0">
                <a:latin typeface="Arial" pitchFamily="34" charset="0"/>
                <a:cs typeface="Arial" pitchFamily="34" charset="0"/>
              </a:rPr>
            </a:br>
            <a:r>
              <a:rPr lang="es-ES" sz="2800" dirty="0">
                <a:latin typeface="Arial" pitchFamily="34" charset="0"/>
                <a:cs typeface="Arial" pitchFamily="34" charset="0"/>
              </a:rPr>
              <a:t/>
            </a:r>
            <a:br>
              <a:rPr lang="es-ES" sz="2800" dirty="0">
                <a:latin typeface="Arial" pitchFamily="34" charset="0"/>
                <a:cs typeface="Arial" pitchFamily="34" charset="0"/>
              </a:rPr>
            </a:br>
            <a:r>
              <a:rPr lang="es-ES" sz="2800" dirty="0" smtClean="0">
                <a:latin typeface="Arial" pitchFamily="34" charset="0"/>
                <a:cs typeface="Arial" pitchFamily="34" charset="0"/>
              </a:rPr>
              <a:t/>
            </a:r>
            <a:br>
              <a:rPr lang="es-ES" sz="2800" dirty="0" smtClean="0">
                <a:latin typeface="Arial" pitchFamily="34" charset="0"/>
                <a:cs typeface="Arial" pitchFamily="34" charset="0"/>
              </a:rPr>
            </a:br>
            <a:r>
              <a:rPr lang="es-ES" sz="2800" dirty="0">
                <a:latin typeface="Arial" pitchFamily="34" charset="0"/>
                <a:cs typeface="Arial" pitchFamily="34" charset="0"/>
              </a:rPr>
              <a:t/>
            </a:r>
            <a:br>
              <a:rPr lang="es-ES" sz="2800" dirty="0">
                <a:latin typeface="Arial" pitchFamily="34" charset="0"/>
                <a:cs typeface="Arial" pitchFamily="34" charset="0"/>
              </a:rPr>
            </a:br>
            <a:r>
              <a:rPr lang="es-ES" sz="2800" dirty="0" smtClean="0">
                <a:latin typeface="Arial" pitchFamily="34" charset="0"/>
                <a:cs typeface="Arial" pitchFamily="34" charset="0"/>
              </a:rPr>
              <a:t>Toxicomanía y habituación: diferencias</a:t>
            </a:r>
          </a:p>
        </p:txBody>
      </p:sp>
      <p:sp>
        <p:nvSpPr>
          <p:cNvPr id="3" name="2 Subtítulo"/>
          <p:cNvSpPr>
            <a:spLocks noGrp="1"/>
          </p:cNvSpPr>
          <p:nvPr>
            <p:ph type="subTitle" idx="1"/>
          </p:nvPr>
        </p:nvSpPr>
        <p:spPr>
          <a:xfrm>
            <a:off x="1115616" y="1412776"/>
            <a:ext cx="7416824" cy="4968552"/>
          </a:xfrm>
          <a:extLst/>
        </p:spPr>
        <p:txBody>
          <a:bodyPr numCol="2"/>
          <a:lstStyle/>
          <a:p>
            <a:pPr algn="l">
              <a:defRPr/>
            </a:pPr>
            <a:endParaRPr lang="es-ES" sz="2000" u="sng" dirty="0" smtClean="0">
              <a:latin typeface="Arial" pitchFamily="34" charset="0"/>
              <a:cs typeface="Arial" pitchFamily="34" charset="0"/>
            </a:endParaRPr>
          </a:p>
          <a:p>
            <a:pPr algn="l">
              <a:defRPr/>
            </a:pPr>
            <a:r>
              <a:rPr lang="es-ES" sz="2000" u="sng" dirty="0" smtClean="0">
                <a:latin typeface="Arial" pitchFamily="34" charset="0"/>
                <a:cs typeface="Arial" pitchFamily="34" charset="0"/>
              </a:rPr>
              <a:t>Toxicomanía       </a:t>
            </a:r>
            <a:r>
              <a:rPr lang="es-ES" sz="2000" dirty="0" smtClean="0">
                <a:latin typeface="Arial" pitchFamily="34" charset="0"/>
                <a:cs typeface="Arial" pitchFamily="34" charset="0"/>
              </a:rPr>
              <a:t>                  </a:t>
            </a:r>
          </a:p>
          <a:p>
            <a:pPr algn="l">
              <a:defRPr/>
            </a:pPr>
            <a:r>
              <a:rPr lang="es-ES" sz="2000" dirty="0" smtClean="0">
                <a:latin typeface="Arial" pitchFamily="34" charset="0"/>
                <a:cs typeface="Arial" pitchFamily="34" charset="0"/>
              </a:rPr>
              <a:t>1- Deseo invencible o necesidad (compulsión) de </a:t>
            </a:r>
            <a:endParaRPr lang="es-ES" sz="2000" dirty="0">
              <a:latin typeface="Arial" pitchFamily="34" charset="0"/>
              <a:cs typeface="Arial" pitchFamily="34" charset="0"/>
            </a:endParaRPr>
          </a:p>
          <a:p>
            <a:pPr algn="l">
              <a:defRPr/>
            </a:pPr>
            <a:r>
              <a:rPr lang="es-ES" sz="2000" dirty="0">
                <a:latin typeface="Arial" pitchFamily="34" charset="0"/>
                <a:cs typeface="Arial" pitchFamily="34" charset="0"/>
              </a:rPr>
              <a:t>s</a:t>
            </a:r>
            <a:r>
              <a:rPr lang="es-ES" sz="2000" dirty="0" smtClean="0">
                <a:latin typeface="Arial" pitchFamily="34" charset="0"/>
                <a:cs typeface="Arial" pitchFamily="34" charset="0"/>
              </a:rPr>
              <a:t>eguir consumiendo la droga y obtenerla por todos los medios</a:t>
            </a:r>
          </a:p>
          <a:p>
            <a:pPr algn="l">
              <a:defRPr/>
            </a:pPr>
            <a:r>
              <a:rPr lang="es-ES" sz="2000" dirty="0" smtClean="0">
                <a:latin typeface="Arial" pitchFamily="34" charset="0"/>
                <a:cs typeface="Arial" pitchFamily="34" charset="0"/>
              </a:rPr>
              <a:t>2-Tendencia a aumentar las dosis</a:t>
            </a:r>
          </a:p>
          <a:p>
            <a:pPr algn="l">
              <a:defRPr/>
            </a:pPr>
            <a:r>
              <a:rPr lang="es-ES" sz="2000" dirty="0" smtClean="0">
                <a:latin typeface="Arial" pitchFamily="34" charset="0"/>
                <a:cs typeface="Arial" pitchFamily="34" charset="0"/>
              </a:rPr>
              <a:t>3- Dependencia psíquica y generalmente física a sus efectos( síndrome de abstinencia)</a:t>
            </a:r>
          </a:p>
          <a:p>
            <a:pPr algn="l">
              <a:defRPr/>
            </a:pPr>
            <a:r>
              <a:rPr lang="es-ES" sz="2000" dirty="0" smtClean="0">
                <a:latin typeface="Arial" pitchFamily="34" charset="0"/>
                <a:cs typeface="Arial" pitchFamily="34" charset="0"/>
              </a:rPr>
              <a:t>4-Efectos nocivos al individuo   y a la sociedad.</a:t>
            </a:r>
          </a:p>
          <a:p>
            <a:pPr algn="l">
              <a:defRPr/>
            </a:pPr>
            <a:endParaRPr lang="es-ES" sz="2000" dirty="0" smtClean="0">
              <a:latin typeface="Arial" pitchFamily="34" charset="0"/>
              <a:cs typeface="Arial" pitchFamily="34" charset="0"/>
            </a:endParaRPr>
          </a:p>
          <a:p>
            <a:pPr algn="l">
              <a:defRPr/>
            </a:pPr>
            <a:endParaRPr lang="es-ES" sz="2000" dirty="0">
              <a:latin typeface="Arial" pitchFamily="34" charset="0"/>
              <a:cs typeface="Arial" pitchFamily="34" charset="0"/>
            </a:endParaRPr>
          </a:p>
          <a:p>
            <a:pPr algn="l">
              <a:defRPr/>
            </a:pPr>
            <a:endParaRPr lang="es-ES" sz="2000" u="sng" dirty="0" smtClean="0">
              <a:latin typeface="Arial" pitchFamily="34" charset="0"/>
              <a:cs typeface="Arial" pitchFamily="34" charset="0"/>
            </a:endParaRPr>
          </a:p>
          <a:p>
            <a:pPr algn="l">
              <a:defRPr/>
            </a:pPr>
            <a:endParaRPr lang="es-ES" sz="2000" u="sng" dirty="0">
              <a:latin typeface="Arial" pitchFamily="34" charset="0"/>
              <a:cs typeface="Arial" pitchFamily="34" charset="0"/>
            </a:endParaRPr>
          </a:p>
          <a:p>
            <a:pPr algn="l">
              <a:defRPr/>
            </a:pPr>
            <a:endParaRPr lang="es-ES" sz="2000" u="sng" dirty="0" smtClean="0">
              <a:latin typeface="Arial" pitchFamily="34" charset="0"/>
              <a:cs typeface="Arial" pitchFamily="34" charset="0"/>
            </a:endParaRPr>
          </a:p>
          <a:p>
            <a:pPr algn="l">
              <a:defRPr/>
            </a:pPr>
            <a:r>
              <a:rPr lang="es-ES" sz="2000" u="sng" dirty="0" smtClean="0">
                <a:latin typeface="Arial" pitchFamily="34" charset="0"/>
                <a:cs typeface="Arial" pitchFamily="34" charset="0"/>
              </a:rPr>
              <a:t>Habituación</a:t>
            </a:r>
          </a:p>
          <a:p>
            <a:pPr algn="l">
              <a:defRPr/>
            </a:pPr>
            <a:r>
              <a:rPr lang="es-ES" sz="2000" dirty="0" smtClean="0">
                <a:latin typeface="Arial" pitchFamily="34" charset="0"/>
                <a:cs typeface="Arial" pitchFamily="34" charset="0"/>
              </a:rPr>
              <a:t>1- Deseo (no compulsión) de seguir consumiendo la droga por la sensación de mayor bienestar que produce</a:t>
            </a:r>
          </a:p>
          <a:p>
            <a:pPr algn="l">
              <a:defRPr/>
            </a:pPr>
            <a:r>
              <a:rPr lang="es-ES" sz="2000" dirty="0" smtClean="0">
                <a:latin typeface="Arial" pitchFamily="34" charset="0"/>
                <a:cs typeface="Arial" pitchFamily="34" charset="0"/>
              </a:rPr>
              <a:t>2-Tendencia escasa o nula a aumentar las dosis</a:t>
            </a:r>
          </a:p>
          <a:p>
            <a:pPr algn="l">
              <a:defRPr/>
            </a:pPr>
            <a:r>
              <a:rPr lang="es-ES" sz="2000" dirty="0" smtClean="0">
                <a:latin typeface="Arial" pitchFamily="34" charset="0"/>
                <a:cs typeface="Arial" pitchFamily="34" charset="0"/>
              </a:rPr>
              <a:t>3- Cierto grado de dependencia psíquica pero nunca física</a:t>
            </a:r>
          </a:p>
          <a:p>
            <a:pPr algn="l">
              <a:defRPr/>
            </a:pPr>
            <a:r>
              <a:rPr lang="es-ES" sz="2000" dirty="0" smtClean="0">
                <a:latin typeface="Arial" pitchFamily="34" charset="0"/>
                <a:cs typeface="Arial" pitchFamily="34" charset="0"/>
              </a:rPr>
              <a:t>4- </a:t>
            </a:r>
            <a:r>
              <a:rPr lang="es-ES" sz="2000" dirty="0">
                <a:latin typeface="Arial" pitchFamily="34" charset="0"/>
                <a:cs typeface="Arial" pitchFamily="34" charset="0"/>
              </a:rPr>
              <a:t>Efectos nocivos: recaen sobre todo en el individuo</a:t>
            </a:r>
          </a:p>
          <a:p>
            <a:pPr algn="l">
              <a:defRPr/>
            </a:pPr>
            <a:endParaRPr lang="es-ES" dirty="0"/>
          </a:p>
          <a:p>
            <a:pPr algn="l">
              <a:defRPr/>
            </a:pP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188913"/>
            <a:ext cx="9144000" cy="981075"/>
          </a:xfrm>
          <a:noFill/>
        </p:spPr>
        <p:txBody>
          <a:bodyPr/>
          <a:lstStyle/>
          <a:p>
            <a:r>
              <a:rPr lang="es-ES" sz="3200" dirty="0" smtClean="0">
                <a:solidFill>
                  <a:schemeClr val="tx1"/>
                </a:solidFill>
                <a:latin typeface="Arial" pitchFamily="34" charset="0"/>
                <a:cs typeface="Arial" pitchFamily="34" charset="0"/>
              </a:rPr>
              <a:t>Dependencia</a:t>
            </a:r>
            <a:br>
              <a:rPr lang="es-ES" sz="3200" dirty="0" smtClean="0">
                <a:solidFill>
                  <a:schemeClr val="tx1"/>
                </a:solidFill>
                <a:latin typeface="Arial" pitchFamily="34" charset="0"/>
                <a:cs typeface="Arial" pitchFamily="34" charset="0"/>
              </a:rPr>
            </a:br>
            <a:endParaRPr lang="es-ES" sz="3200" dirty="0" smtClean="0">
              <a:solidFill>
                <a:schemeClr val="tx1"/>
              </a:solidFill>
              <a:latin typeface="Arial" pitchFamily="34" charset="0"/>
              <a:cs typeface="Arial" pitchFamily="34" charset="0"/>
            </a:endParaRPr>
          </a:p>
        </p:txBody>
      </p:sp>
      <p:sp>
        <p:nvSpPr>
          <p:cNvPr id="16387" name="Rectangle 3"/>
          <p:cNvSpPr>
            <a:spLocks noGrp="1" noChangeArrowheads="1"/>
          </p:cNvSpPr>
          <p:nvPr>
            <p:ph idx="1"/>
          </p:nvPr>
        </p:nvSpPr>
        <p:spPr>
          <a:xfrm>
            <a:off x="0" y="692150"/>
            <a:ext cx="9144000" cy="5403850"/>
          </a:xfrm>
        </p:spPr>
        <p:txBody>
          <a:bodyPr/>
          <a:lstStyle/>
          <a:p>
            <a:endParaRPr lang="es-ES" sz="2400" dirty="0" smtClean="0">
              <a:solidFill>
                <a:srgbClr val="0000CC"/>
              </a:solidFill>
              <a:latin typeface="Arial" pitchFamily="34" charset="0"/>
              <a:cs typeface="Arial" pitchFamily="34" charset="0"/>
            </a:endParaRPr>
          </a:p>
          <a:p>
            <a:r>
              <a:rPr lang="es-ES" sz="2000" dirty="0" smtClean="0">
                <a:solidFill>
                  <a:srgbClr val="0000CC"/>
                </a:solidFill>
                <a:latin typeface="Arial" pitchFamily="34" charset="0"/>
                <a:cs typeface="Arial" pitchFamily="34" charset="0"/>
              </a:rPr>
              <a:t>FÍSICA :</a:t>
            </a:r>
            <a:r>
              <a:rPr lang="es-ES" sz="2000" dirty="0" smtClean="0">
                <a:latin typeface="Arial" pitchFamily="34" charset="0"/>
                <a:cs typeface="Arial" pitchFamily="34" charset="0"/>
              </a:rPr>
              <a:t> </a:t>
            </a:r>
            <a:r>
              <a:rPr lang="es-ES_tradnl" sz="2000" dirty="0" smtClean="0">
                <a:latin typeface="Arial" pitchFamily="34" charset="0"/>
                <a:cs typeface="Arial" pitchFamily="34" charset="0"/>
              </a:rPr>
              <a:t>Existe </a:t>
            </a:r>
            <a:r>
              <a:rPr lang="es-ES_tradnl" sz="2000" dirty="0">
                <a:latin typeface="Arial" pitchFamily="34" charset="0"/>
                <a:cs typeface="Arial" pitchFamily="34" charset="0"/>
              </a:rPr>
              <a:t>cuando hay una vinculación metabólica y/o conductual entre el consumo de una sustancia y la persona, de forma que ésta no puede prescindir de su consumo sin que aparezcan trastornos de la conducta y una serie de síntomas y signos clínicos que desaparecen con la administración de la sustancia</a:t>
            </a:r>
            <a:r>
              <a:rPr lang="es-ES_tradnl" sz="2000" dirty="0" smtClean="0">
                <a:latin typeface="Arial" pitchFamily="34" charset="0"/>
                <a:cs typeface="Arial" pitchFamily="34" charset="0"/>
              </a:rPr>
              <a:t>. </a:t>
            </a:r>
            <a:r>
              <a:rPr lang="es-ES" sz="2000" dirty="0" smtClean="0">
                <a:solidFill>
                  <a:srgbClr val="333300"/>
                </a:solidFill>
                <a:latin typeface="Arial" pitchFamily="34" charset="0"/>
                <a:cs typeface="Arial" pitchFamily="34" charset="0"/>
              </a:rPr>
              <a:t>El organismo se “acostumbra” a la presencia de la droga y la “necesita” para funcionar con normalidad (Síndrome de abstinencia). </a:t>
            </a:r>
          </a:p>
          <a:p>
            <a:endParaRPr lang="es-ES" sz="2000" dirty="0" smtClean="0">
              <a:solidFill>
                <a:srgbClr val="0000CC"/>
              </a:solidFill>
              <a:latin typeface="Arial" pitchFamily="34" charset="0"/>
              <a:cs typeface="Arial" pitchFamily="34" charset="0"/>
            </a:endParaRPr>
          </a:p>
          <a:p>
            <a:r>
              <a:rPr lang="es-ES" sz="2000" dirty="0" smtClean="0">
                <a:solidFill>
                  <a:srgbClr val="0000CC"/>
                </a:solidFill>
                <a:latin typeface="Arial" pitchFamily="34" charset="0"/>
                <a:cs typeface="Arial" pitchFamily="34" charset="0"/>
              </a:rPr>
              <a:t>PSICOLÓGICA : </a:t>
            </a:r>
            <a:r>
              <a:rPr lang="es-ES" sz="2000" dirty="0" smtClean="0">
                <a:solidFill>
                  <a:srgbClr val="333300"/>
                </a:solidFill>
                <a:latin typeface="Arial" pitchFamily="34" charset="0"/>
                <a:cs typeface="Arial" pitchFamily="34" charset="0"/>
              </a:rPr>
              <a:t>Cuando una persona necesita consumir una droga para conseguir un estado afectivo agradable o evitar un estado desagradable, </a:t>
            </a:r>
            <a:r>
              <a:rPr lang="es-ES_tradnl" sz="2000" dirty="0" smtClean="0">
                <a:latin typeface="Arial" pitchFamily="34" charset="0"/>
                <a:cs typeface="Arial" pitchFamily="34" charset="0"/>
              </a:rPr>
              <a:t>donde </a:t>
            </a:r>
            <a:r>
              <a:rPr lang="es-ES_tradnl" sz="2000" dirty="0">
                <a:latin typeface="Arial" pitchFamily="34" charset="0"/>
                <a:cs typeface="Arial" pitchFamily="34" charset="0"/>
              </a:rPr>
              <a:t>la vinculación con la sustancia es puramente conductual</a:t>
            </a:r>
            <a:r>
              <a:rPr lang="es-ES_tradnl" sz="2000" dirty="0" smtClean="0">
                <a:latin typeface="Arial" pitchFamily="34" charset="0"/>
                <a:cs typeface="Arial" pitchFamily="34" charset="0"/>
              </a:rPr>
              <a:t>. </a:t>
            </a:r>
            <a:r>
              <a:rPr lang="es-ES" sz="2000" dirty="0" smtClean="0">
                <a:solidFill>
                  <a:srgbClr val="333300"/>
                </a:solidFill>
                <a:latin typeface="Arial" pitchFamily="34" charset="0"/>
                <a:cs typeface="Arial" pitchFamily="34" charset="0"/>
              </a:rPr>
              <a:t>Muchas veces, esa dependencia es muy fuerte y difícil de superar</a:t>
            </a:r>
            <a:r>
              <a:rPr lang="es-ES" sz="2400" dirty="0" smtClean="0">
                <a:solidFill>
                  <a:srgbClr val="333300"/>
                </a:solidFill>
                <a:latin typeface="Arial" pitchFamily="34" charset="0"/>
                <a:cs typeface="Arial" pitchFamily="34" charset="0"/>
              </a:rPr>
              <a:t>.</a:t>
            </a:r>
            <a:endParaRPr lang="es-ES" sz="2400" dirty="0"/>
          </a:p>
          <a:p>
            <a:endParaRPr lang="es-ES" sz="2400" dirty="0"/>
          </a:p>
          <a:p>
            <a:endParaRPr lang="es-ES" sz="2400" dirty="0" smtClean="0">
              <a:solidFill>
                <a:srgbClr val="333300"/>
              </a:solidFill>
              <a:latin typeface="Arial" pitchFamily="34" charset="0"/>
              <a:cs typeface="Arial" pitchFamily="34" charset="0"/>
            </a:endParaRPr>
          </a:p>
          <a:p>
            <a:endParaRPr lang="es-ES" sz="2400" dirty="0" smtClean="0">
              <a:solidFill>
                <a:srgbClr val="333300"/>
              </a:solidFill>
              <a:latin typeface="Arial" pitchFamily="34" charset="0"/>
              <a:cs typeface="Arial" pitchFamily="34" charset="0"/>
            </a:endParaRPr>
          </a:p>
          <a:p>
            <a:r>
              <a:rPr lang="es-ES" sz="2400" dirty="0" smtClean="0">
                <a:solidFill>
                  <a:srgbClr val="333300"/>
                </a:solidFill>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0" y="0"/>
            <a:ext cx="9144000" cy="1052513"/>
          </a:xfrm>
          <a:noFill/>
        </p:spPr>
        <p:txBody>
          <a:bodyPr/>
          <a:lstStyle/>
          <a:p>
            <a:r>
              <a:rPr lang="es-ES" sz="2800" dirty="0" smtClean="0">
                <a:solidFill>
                  <a:schemeClr val="tx1"/>
                </a:solidFill>
                <a:latin typeface="Arial" pitchFamily="34" charset="0"/>
                <a:cs typeface="Arial" pitchFamily="34" charset="0"/>
              </a:rPr>
              <a:t>Clasificación por sus efectos </a:t>
            </a:r>
            <a:br>
              <a:rPr lang="es-ES" sz="2800" dirty="0" smtClean="0">
                <a:solidFill>
                  <a:schemeClr val="tx1"/>
                </a:solidFill>
                <a:latin typeface="Arial" pitchFamily="34" charset="0"/>
                <a:cs typeface="Arial" pitchFamily="34" charset="0"/>
              </a:rPr>
            </a:br>
            <a:r>
              <a:rPr lang="es-ES" sz="2800" dirty="0" smtClean="0">
                <a:solidFill>
                  <a:schemeClr val="tx1"/>
                </a:solidFill>
                <a:latin typeface="Arial" pitchFamily="34" charset="0"/>
                <a:cs typeface="Arial" pitchFamily="34" charset="0"/>
              </a:rPr>
              <a:t>farmacológicos</a:t>
            </a:r>
            <a:r>
              <a:rPr lang="es-ES" sz="3200" dirty="0" smtClean="0">
                <a:solidFill>
                  <a:schemeClr val="tx1"/>
                </a:solidFill>
              </a:rPr>
              <a:t>.</a:t>
            </a:r>
          </a:p>
        </p:txBody>
      </p:sp>
      <p:sp>
        <p:nvSpPr>
          <p:cNvPr id="17411" name="Rectangle 3"/>
          <p:cNvSpPr>
            <a:spLocks noGrp="1" noChangeArrowheads="1"/>
          </p:cNvSpPr>
          <p:nvPr>
            <p:ph idx="1"/>
          </p:nvPr>
        </p:nvSpPr>
        <p:spPr>
          <a:xfrm>
            <a:off x="0" y="1052513"/>
            <a:ext cx="8964613" cy="5805487"/>
          </a:xfrm>
        </p:spPr>
        <p:txBody>
          <a:bodyPr/>
          <a:lstStyle/>
          <a:p>
            <a:r>
              <a:rPr lang="es-ES" sz="2400" dirty="0" smtClean="0">
                <a:solidFill>
                  <a:srgbClr val="333300"/>
                </a:solidFill>
                <a:latin typeface="Arial" pitchFamily="34" charset="0"/>
                <a:cs typeface="Arial" pitchFamily="34" charset="0"/>
              </a:rPr>
              <a:t>Analgésicos narcóticos.</a:t>
            </a:r>
          </a:p>
          <a:p>
            <a:r>
              <a:rPr lang="es-ES" sz="2400" dirty="0" smtClean="0">
                <a:solidFill>
                  <a:srgbClr val="333300"/>
                </a:solidFill>
                <a:latin typeface="Arial" pitchFamily="34" charset="0"/>
                <a:cs typeface="Arial" pitchFamily="34" charset="0"/>
              </a:rPr>
              <a:t>Estimulantes del </a:t>
            </a:r>
            <a:r>
              <a:rPr lang="es-ES" sz="2400" dirty="0" err="1" smtClean="0">
                <a:solidFill>
                  <a:srgbClr val="333300"/>
                </a:solidFill>
                <a:latin typeface="Arial" pitchFamily="34" charset="0"/>
                <a:cs typeface="Arial" pitchFamily="34" charset="0"/>
              </a:rPr>
              <a:t>SNC</a:t>
            </a:r>
            <a:r>
              <a:rPr lang="es-ES" sz="2400" dirty="0" smtClean="0">
                <a:solidFill>
                  <a:srgbClr val="333300"/>
                </a:solidFill>
                <a:latin typeface="Arial" pitchFamily="34" charset="0"/>
                <a:cs typeface="Arial" pitchFamily="34" charset="0"/>
              </a:rPr>
              <a:t>.</a:t>
            </a:r>
          </a:p>
          <a:p>
            <a:r>
              <a:rPr lang="es-ES" sz="2400" dirty="0" smtClean="0">
                <a:solidFill>
                  <a:srgbClr val="333300"/>
                </a:solidFill>
                <a:latin typeface="Arial" pitchFamily="34" charset="0"/>
                <a:cs typeface="Arial" pitchFamily="34" charset="0"/>
              </a:rPr>
              <a:t>Alucinógenos.</a:t>
            </a:r>
          </a:p>
          <a:p>
            <a:r>
              <a:rPr lang="es-ES" sz="2400" dirty="0" smtClean="0">
                <a:solidFill>
                  <a:srgbClr val="333300"/>
                </a:solidFill>
                <a:latin typeface="Arial" pitchFamily="34" charset="0"/>
                <a:cs typeface="Arial" pitchFamily="34" charset="0"/>
              </a:rPr>
              <a:t>Hipnóticos/tranquilizantes.</a:t>
            </a:r>
          </a:p>
          <a:p>
            <a:r>
              <a:rPr lang="es-ES" sz="2400" dirty="0" smtClean="0">
                <a:solidFill>
                  <a:srgbClr val="333300"/>
                </a:solidFill>
                <a:latin typeface="Arial" pitchFamily="34" charset="0"/>
                <a:cs typeface="Arial" pitchFamily="34" charset="0"/>
              </a:rPr>
              <a:t>Misceláneos</a:t>
            </a:r>
          </a:p>
          <a:p>
            <a:pPr>
              <a:buFontTx/>
              <a:buNone/>
            </a:pPr>
            <a:endParaRPr lang="es-ES" sz="2400" dirty="0">
              <a:solidFill>
                <a:srgbClr val="333300"/>
              </a:solidFill>
              <a:latin typeface="Arial" pitchFamily="34" charset="0"/>
              <a:cs typeface="Arial" pitchFamily="34" charset="0"/>
            </a:endParaRPr>
          </a:p>
          <a:p>
            <a:pPr>
              <a:buFontTx/>
              <a:buNone/>
            </a:pPr>
            <a:r>
              <a:rPr lang="en-US" sz="2400" dirty="0" smtClean="0">
                <a:solidFill>
                  <a:srgbClr val="C00000"/>
                </a:solidFill>
                <a:latin typeface="Arial" pitchFamily="34" charset="0"/>
                <a:cs typeface="Arial" pitchFamily="34" charset="0"/>
              </a:rPr>
              <a:t>    </a:t>
            </a:r>
            <a:r>
              <a:rPr lang="en-US" sz="2400" dirty="0" err="1" smtClean="0">
                <a:solidFill>
                  <a:srgbClr val="C00000"/>
                </a:solidFill>
                <a:latin typeface="Arial" pitchFamily="34" charset="0"/>
                <a:cs typeface="Arial" pitchFamily="34" charset="0"/>
              </a:rPr>
              <a:t>Otra</a:t>
            </a:r>
            <a:r>
              <a:rPr lang="en-US" sz="2400" dirty="0" smtClean="0">
                <a:solidFill>
                  <a:srgbClr val="C00000"/>
                </a:solidFill>
                <a:latin typeface="Arial" pitchFamily="34" charset="0"/>
                <a:cs typeface="Arial" pitchFamily="34" charset="0"/>
              </a:rPr>
              <a:t> </a:t>
            </a:r>
            <a:r>
              <a:rPr lang="en-US" sz="2400" dirty="0" err="1" smtClean="0">
                <a:solidFill>
                  <a:srgbClr val="C00000"/>
                </a:solidFill>
                <a:latin typeface="Arial" pitchFamily="34" charset="0"/>
                <a:cs typeface="Arial" pitchFamily="34" charset="0"/>
              </a:rPr>
              <a:t>clasificaci</a:t>
            </a:r>
            <a:r>
              <a:rPr lang="es-ES" sz="2400" dirty="0" smtClean="0">
                <a:solidFill>
                  <a:srgbClr val="C00000"/>
                </a:solidFill>
                <a:latin typeface="Arial" pitchFamily="34" charset="0"/>
                <a:cs typeface="Arial" pitchFamily="34" charset="0"/>
              </a:rPr>
              <a:t>ó</a:t>
            </a:r>
            <a:r>
              <a:rPr lang="en-US" sz="2400" dirty="0" smtClean="0">
                <a:solidFill>
                  <a:srgbClr val="C00000"/>
                </a:solidFill>
                <a:latin typeface="Arial" pitchFamily="34" charset="0"/>
                <a:cs typeface="Arial" pitchFamily="34" charset="0"/>
              </a:rPr>
              <a:t>n: </a:t>
            </a:r>
          </a:p>
          <a:p>
            <a:pPr>
              <a:buFont typeface="Wingdings" pitchFamily="2" charset="2"/>
              <a:buChar char="§"/>
            </a:pPr>
            <a:r>
              <a:rPr lang="es-ES_tradnl" sz="2400" dirty="0" err="1" smtClean="0">
                <a:latin typeface="Arial" pitchFamily="34" charset="0"/>
                <a:cs typeface="Arial" pitchFamily="34" charset="0"/>
              </a:rPr>
              <a:t>Psicoanalépticos</a:t>
            </a:r>
            <a:r>
              <a:rPr lang="es-ES_tradnl" sz="2400" dirty="0" smtClean="0">
                <a:latin typeface="Arial" pitchFamily="34" charset="0"/>
                <a:cs typeface="Arial" pitchFamily="34" charset="0"/>
              </a:rPr>
              <a:t> o Estimulantes del </a:t>
            </a:r>
            <a:r>
              <a:rPr lang="es-ES_tradnl" sz="2400" dirty="0" err="1" smtClean="0">
                <a:latin typeface="Arial" pitchFamily="34" charset="0"/>
                <a:cs typeface="Arial" pitchFamily="34" charset="0"/>
              </a:rPr>
              <a:t>SNC</a:t>
            </a:r>
            <a:endParaRPr lang="en-US" sz="2400" dirty="0" smtClean="0">
              <a:solidFill>
                <a:srgbClr val="C00000"/>
              </a:solidFill>
              <a:latin typeface="Arial" pitchFamily="34" charset="0"/>
              <a:cs typeface="Arial" pitchFamily="34" charset="0"/>
            </a:endParaRPr>
          </a:p>
          <a:p>
            <a:pPr>
              <a:buFont typeface="Wingdings" pitchFamily="2" charset="2"/>
              <a:buChar char="§"/>
            </a:pPr>
            <a:r>
              <a:rPr lang="es-ES_tradnl" sz="2400" dirty="0" err="1" smtClean="0">
                <a:latin typeface="Arial" pitchFamily="34" charset="0"/>
                <a:cs typeface="Arial" pitchFamily="34" charset="0"/>
              </a:rPr>
              <a:t>Psicolépticos</a:t>
            </a:r>
            <a:r>
              <a:rPr lang="es-ES_tradnl" sz="2400" dirty="0" smtClean="0">
                <a:latin typeface="Arial" pitchFamily="34" charset="0"/>
                <a:cs typeface="Arial" pitchFamily="34" charset="0"/>
              </a:rPr>
              <a:t> </a:t>
            </a:r>
            <a:r>
              <a:rPr lang="es-ES_tradnl" sz="2400" dirty="0" smtClean="0">
                <a:latin typeface="Arial" pitchFamily="34" charset="0"/>
                <a:cs typeface="Arial" pitchFamily="34" charset="0"/>
              </a:rPr>
              <a:t>o Depresores </a:t>
            </a:r>
          </a:p>
          <a:p>
            <a:pPr>
              <a:buFont typeface="Wingdings" pitchFamily="2" charset="2"/>
              <a:buChar char="§"/>
            </a:pPr>
            <a:r>
              <a:rPr lang="es-ES_tradnl" sz="2400" dirty="0" err="1" smtClean="0">
                <a:latin typeface="Arial" pitchFamily="34" charset="0"/>
                <a:cs typeface="Arial" pitchFamily="34" charset="0"/>
              </a:rPr>
              <a:t>Psicodislépticos</a:t>
            </a:r>
            <a:r>
              <a:rPr lang="es-ES_tradnl" sz="2400" dirty="0" smtClean="0">
                <a:latin typeface="Arial" pitchFamily="34" charset="0"/>
                <a:cs typeface="Arial" pitchFamily="34" charset="0"/>
              </a:rPr>
              <a:t>, perturbadores del psiquismo </a:t>
            </a:r>
          </a:p>
          <a:p>
            <a:pPr>
              <a:buFontTx/>
              <a:buNone/>
            </a:pPr>
            <a:r>
              <a:rPr lang="es-ES_tradnl" sz="2400" dirty="0" smtClean="0">
                <a:latin typeface="Arial" pitchFamily="34" charset="0"/>
                <a:cs typeface="Arial" pitchFamily="34" charset="0"/>
              </a:rPr>
              <a:t>    o Distorsionantes, psicodélicas o alucinógenas.</a:t>
            </a:r>
            <a:endParaRPr lang="en-US" sz="2400" dirty="0" smtClean="0">
              <a:solidFill>
                <a:srgbClr val="3333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609600"/>
            <a:ext cx="8893175" cy="1143000"/>
          </a:xfrm>
          <a:noFill/>
        </p:spPr>
        <p:txBody>
          <a:bodyPr/>
          <a:lstStyle/>
          <a:p>
            <a:r>
              <a:rPr lang="es-ES" sz="2800" dirty="0" smtClean="0">
                <a:solidFill>
                  <a:schemeClr val="tx1"/>
                </a:solidFill>
                <a:latin typeface="Arial" pitchFamily="34" charset="0"/>
                <a:cs typeface="Arial" pitchFamily="34" charset="0"/>
              </a:rPr>
              <a:t>Bases legales para el diagnóstico del uso indebido de drogas </a:t>
            </a:r>
          </a:p>
        </p:txBody>
      </p:sp>
      <p:sp>
        <p:nvSpPr>
          <p:cNvPr id="19459" name="Rectangle 3"/>
          <p:cNvSpPr>
            <a:spLocks noGrp="1" noChangeArrowheads="1"/>
          </p:cNvSpPr>
          <p:nvPr>
            <p:ph idx="1"/>
          </p:nvPr>
        </p:nvSpPr>
        <p:spPr>
          <a:xfrm>
            <a:off x="179388" y="1981200"/>
            <a:ext cx="8785225" cy="4876800"/>
          </a:xfrm>
        </p:spPr>
        <p:txBody>
          <a:bodyPr/>
          <a:lstStyle/>
          <a:p>
            <a:r>
              <a:rPr lang="es-ES" sz="2800" dirty="0" smtClean="0">
                <a:solidFill>
                  <a:srgbClr val="333300"/>
                </a:solidFill>
                <a:latin typeface="Arial" pitchFamily="34" charset="0"/>
                <a:cs typeface="Arial" pitchFamily="34" charset="0"/>
              </a:rPr>
              <a:t>Clasificación Internacional  de la Convención Única de Estupefacientes de Naciones unidas sobre drogas narcóticas de 1961.</a:t>
            </a:r>
          </a:p>
          <a:p>
            <a:r>
              <a:rPr lang="es-ES" sz="2800" dirty="0" smtClean="0">
                <a:solidFill>
                  <a:srgbClr val="333300"/>
                </a:solidFill>
                <a:latin typeface="Arial" pitchFamily="34" charset="0"/>
                <a:cs typeface="Arial" pitchFamily="34" charset="0"/>
              </a:rPr>
              <a:t>Convención de Naciones Unidas sobre sustancias psicotrópicas de 1971.</a:t>
            </a:r>
          </a:p>
          <a:p>
            <a:r>
              <a:rPr lang="es-ES" sz="2800" dirty="0" smtClean="0">
                <a:solidFill>
                  <a:srgbClr val="333300"/>
                </a:solidFill>
                <a:latin typeface="Arial" pitchFamily="34" charset="0"/>
                <a:cs typeface="Arial" pitchFamily="34" charset="0"/>
              </a:rPr>
              <a:t>Ley de salud.</a:t>
            </a:r>
          </a:p>
          <a:p>
            <a:r>
              <a:rPr lang="es-ES" sz="2800" dirty="0" smtClean="0">
                <a:solidFill>
                  <a:srgbClr val="333300"/>
                </a:solidFill>
                <a:latin typeface="Arial" pitchFamily="34" charset="0"/>
                <a:cs typeface="Arial" pitchFamily="34" charset="0"/>
              </a:rPr>
              <a:t>Resoluciones del </a:t>
            </a:r>
            <a:r>
              <a:rPr lang="es-ES" sz="2800" dirty="0" err="1" smtClean="0">
                <a:solidFill>
                  <a:srgbClr val="333300"/>
                </a:solidFill>
                <a:latin typeface="Arial" pitchFamily="34" charset="0"/>
                <a:cs typeface="Arial" pitchFamily="34" charset="0"/>
              </a:rPr>
              <a:t>MINSAP</a:t>
            </a:r>
            <a:r>
              <a:rPr lang="es-ES" sz="2800" dirty="0" smtClean="0">
                <a:solidFill>
                  <a:srgbClr val="333300"/>
                </a:solidFill>
                <a:latin typeface="Arial" pitchFamily="34" charset="0"/>
                <a:cs typeface="Arial" pitchFamily="34" charset="0"/>
              </a:rPr>
              <a:t>.</a:t>
            </a:r>
          </a:p>
          <a:p>
            <a:r>
              <a:rPr lang="en-US" sz="2800" dirty="0" err="1" smtClean="0">
                <a:solidFill>
                  <a:srgbClr val="333300"/>
                </a:solidFill>
                <a:latin typeface="Arial" pitchFamily="34" charset="0"/>
                <a:cs typeface="Arial" pitchFamily="34" charset="0"/>
              </a:rPr>
              <a:t>Código</a:t>
            </a:r>
            <a:r>
              <a:rPr lang="en-US" sz="2800" dirty="0" smtClean="0">
                <a:solidFill>
                  <a:srgbClr val="333300"/>
                </a:solidFill>
                <a:latin typeface="Arial" pitchFamily="34" charset="0"/>
                <a:cs typeface="Arial" pitchFamily="34" charset="0"/>
              </a:rPr>
              <a:t> penal.</a:t>
            </a:r>
            <a:endParaRPr lang="es-ES" sz="2800" dirty="0" smtClean="0">
              <a:solidFill>
                <a:srgbClr val="333300"/>
              </a:solidFill>
              <a:latin typeface="Arial" pitchFamily="34" charset="0"/>
              <a:cs typeface="Arial" pitchFamily="34" charset="0"/>
            </a:endParaRPr>
          </a:p>
          <a:p>
            <a:endParaRPr lang="es-ES" b="1" dirty="0" smtClean="0">
              <a:solidFill>
                <a:srgbClr val="3333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3568" y="332656"/>
            <a:ext cx="7772400" cy="720080"/>
          </a:xfrm>
          <a:noFill/>
        </p:spPr>
        <p:txBody>
          <a:bodyPr/>
          <a:lstStyle/>
          <a:p>
            <a:r>
              <a:rPr lang="es-ES" sz="3200" u="sng" dirty="0" smtClean="0">
                <a:solidFill>
                  <a:schemeClr val="tx1"/>
                </a:solidFill>
                <a:latin typeface="Arial" pitchFamily="34" charset="0"/>
                <a:cs typeface="Arial" pitchFamily="34" charset="0"/>
              </a:rPr>
              <a:t>Alcoholismo</a:t>
            </a:r>
            <a:endParaRPr lang="es-ES" sz="3200" dirty="0" smtClean="0">
              <a:solidFill>
                <a:schemeClr val="tx1"/>
              </a:solidFill>
              <a:latin typeface="Arial" pitchFamily="34" charset="0"/>
              <a:cs typeface="Arial" pitchFamily="34" charset="0"/>
            </a:endParaRPr>
          </a:p>
        </p:txBody>
      </p:sp>
      <p:sp>
        <p:nvSpPr>
          <p:cNvPr id="22531" name="Rectangle 3"/>
          <p:cNvSpPr>
            <a:spLocks noGrp="1" noChangeArrowheads="1"/>
          </p:cNvSpPr>
          <p:nvPr>
            <p:ph idx="1"/>
          </p:nvPr>
        </p:nvSpPr>
        <p:spPr>
          <a:xfrm>
            <a:off x="182960" y="1000795"/>
            <a:ext cx="8964612" cy="5876925"/>
          </a:xfrm>
        </p:spPr>
        <p:txBody>
          <a:bodyPr/>
          <a:lstStyle/>
          <a:p>
            <a:endParaRPr lang="es-ES" sz="2400" dirty="0" smtClean="0"/>
          </a:p>
          <a:p>
            <a:r>
              <a:rPr lang="es-ES" sz="2400" dirty="0" smtClean="0">
                <a:latin typeface="Arial" pitchFamily="34" charset="0"/>
                <a:cs typeface="Arial" pitchFamily="34" charset="0"/>
              </a:rPr>
              <a:t>El alcohol es una de las drogas de venta legal que se consumen con más frecuencia en nuestro entorno sociocultural, para muchos es considerada la droga portera. Es un </a:t>
            </a:r>
            <a:r>
              <a:rPr lang="es-ES" sz="2400" u="sng" dirty="0" smtClean="0">
                <a:latin typeface="Arial" pitchFamily="34" charset="0"/>
                <a:cs typeface="Arial" pitchFamily="34" charset="0"/>
              </a:rPr>
              <a:t>depresor del sistema nervioso central </a:t>
            </a:r>
            <a:r>
              <a:rPr lang="es-ES" sz="2400" dirty="0" smtClean="0">
                <a:latin typeface="Arial" pitchFamily="34" charset="0"/>
                <a:cs typeface="Arial" pitchFamily="34" charset="0"/>
              </a:rPr>
              <a:t>y sus efectos dependen de diversos factores ( la edad, estado de salud, el peso, el sexo y la cantidad-velocidad con que se consume). </a:t>
            </a:r>
          </a:p>
          <a:p>
            <a:endParaRPr lang="es-ES" sz="2400" dirty="0" smtClean="0">
              <a:solidFill>
                <a:srgbClr val="000066"/>
              </a:solidFill>
              <a:latin typeface="Arial" pitchFamily="34" charset="0"/>
              <a:cs typeface="Arial" pitchFamily="34" charset="0"/>
            </a:endParaRPr>
          </a:p>
          <a:p>
            <a:r>
              <a:rPr lang="es-ES" sz="2400" dirty="0" smtClean="0">
                <a:solidFill>
                  <a:srgbClr val="000066"/>
                </a:solidFill>
                <a:latin typeface="Arial" pitchFamily="34" charset="0"/>
                <a:cs typeface="Arial" pitchFamily="34" charset="0"/>
              </a:rPr>
              <a:t>El abuso de alcohol conduce al alcoholismo o dependencia del alcohol, enfermedad crónica producida por el consumo prolongado y en exceso de alcohol etílico. </a:t>
            </a:r>
          </a:p>
          <a:p>
            <a:pPr marL="0" indent="0">
              <a:buNone/>
            </a:pPr>
            <a:endParaRPr lang="es-ES" sz="2400" dirty="0" smtClean="0">
              <a:solidFill>
                <a:srgbClr val="000066"/>
              </a:solidFill>
              <a:latin typeface="Arial" pitchFamily="34" charset="0"/>
              <a:cs typeface="Arial" pitchFamily="34" charset="0"/>
            </a:endParaRPr>
          </a:p>
          <a:p>
            <a:r>
              <a:rPr lang="en-US" sz="2800" dirty="0" err="1" smtClean="0">
                <a:solidFill>
                  <a:srgbClr val="333300"/>
                </a:solidFill>
                <a:latin typeface="Arial" pitchFamily="34" charset="0"/>
                <a:cs typeface="Arial" pitchFamily="34" charset="0"/>
              </a:rPr>
              <a:t>Papel</a:t>
            </a:r>
            <a:r>
              <a:rPr lang="en-US" sz="2800" dirty="0" smtClean="0">
                <a:solidFill>
                  <a:srgbClr val="333300"/>
                </a:solidFill>
                <a:latin typeface="Arial" pitchFamily="34" charset="0"/>
                <a:cs typeface="Arial" pitchFamily="34" charset="0"/>
              </a:rPr>
              <a:t> del MGB en la </a:t>
            </a:r>
            <a:r>
              <a:rPr lang="en-US" sz="2800" dirty="0" err="1" smtClean="0">
                <a:solidFill>
                  <a:srgbClr val="333300"/>
                </a:solidFill>
                <a:latin typeface="Arial" pitchFamily="34" charset="0"/>
                <a:cs typeface="Arial" pitchFamily="34" charset="0"/>
              </a:rPr>
              <a:t>prevención</a:t>
            </a:r>
            <a:r>
              <a:rPr lang="en-US" sz="2800" dirty="0" smtClean="0">
                <a:solidFill>
                  <a:srgbClr val="333300"/>
                </a:solidFill>
                <a:latin typeface="Arial" pitchFamily="34" charset="0"/>
                <a:cs typeface="Arial" pitchFamily="34" charset="0"/>
              </a:rPr>
              <a:t> del </a:t>
            </a:r>
            <a:r>
              <a:rPr lang="en-US" sz="2800" dirty="0" err="1" smtClean="0">
                <a:solidFill>
                  <a:srgbClr val="333300"/>
                </a:solidFill>
                <a:latin typeface="Arial" pitchFamily="34" charset="0"/>
                <a:cs typeface="Arial" pitchFamily="34" charset="0"/>
              </a:rPr>
              <a:t>alcoholismo</a:t>
            </a:r>
            <a:r>
              <a:rPr lang="en-US" dirty="0" smtClean="0">
                <a:solidFill>
                  <a:srgbClr val="333300"/>
                </a:solidFill>
              </a:rPr>
              <a:t>. </a:t>
            </a:r>
            <a:endParaRPr lang="es-ES" dirty="0" smtClean="0">
              <a:solidFill>
                <a:srgbClr val="3333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23528" y="7144"/>
            <a:ext cx="7772400" cy="1412776"/>
          </a:xfrm>
        </p:spPr>
        <p:txBody>
          <a:bodyPr/>
          <a:lstStyle/>
          <a:p>
            <a:r>
              <a:rPr lang="es-ES" sz="3200" u="sng" dirty="0" smtClean="0">
                <a:solidFill>
                  <a:schemeClr val="tx1"/>
                </a:solidFill>
                <a:latin typeface="Arial" pitchFamily="34" charset="0"/>
                <a:cs typeface="Arial" pitchFamily="34" charset="0"/>
              </a:rPr>
              <a:t>Alcoholismo agudo</a:t>
            </a:r>
            <a:endParaRPr lang="es-ES" sz="3200" b="1" u="sng" dirty="0" smtClean="0">
              <a:solidFill>
                <a:schemeClr val="tx1"/>
              </a:solidFill>
            </a:endParaRPr>
          </a:p>
        </p:txBody>
      </p:sp>
      <p:sp>
        <p:nvSpPr>
          <p:cNvPr id="23555" name="Rectangle 3"/>
          <p:cNvSpPr>
            <a:spLocks noGrp="1" noChangeArrowheads="1"/>
          </p:cNvSpPr>
          <p:nvPr>
            <p:ph type="body" idx="1"/>
          </p:nvPr>
        </p:nvSpPr>
        <p:spPr>
          <a:xfrm>
            <a:off x="0" y="1357313"/>
            <a:ext cx="9144000" cy="5500687"/>
          </a:xfrm>
        </p:spPr>
        <p:txBody>
          <a:bodyPr/>
          <a:lstStyle/>
          <a:p>
            <a:pPr marL="533400" indent="-533400">
              <a:lnSpc>
                <a:spcPct val="90000"/>
              </a:lnSpc>
            </a:pPr>
            <a:endParaRPr lang="es-ES" sz="2400" dirty="0" smtClean="0">
              <a:solidFill>
                <a:srgbClr val="333300"/>
              </a:solidFill>
            </a:endParaRPr>
          </a:p>
          <a:p>
            <a:pPr marL="533400" indent="-533400">
              <a:lnSpc>
                <a:spcPct val="90000"/>
              </a:lnSpc>
            </a:pPr>
            <a:r>
              <a:rPr lang="es-ES" sz="2000" dirty="0" smtClean="0">
                <a:solidFill>
                  <a:srgbClr val="333300"/>
                </a:solidFill>
                <a:latin typeface="Arial" pitchFamily="34" charset="0"/>
                <a:cs typeface="Arial" pitchFamily="34" charset="0"/>
              </a:rPr>
              <a:t>Es el consumo inmoderado de alcohol, que puede conllevar afectación de todos los sistemas del individuo y conducirlo a la muerte, de ahí su importancia médico-legal. </a:t>
            </a:r>
          </a:p>
          <a:p>
            <a:pPr marL="0" indent="0">
              <a:lnSpc>
                <a:spcPct val="90000"/>
              </a:lnSpc>
              <a:buNone/>
            </a:pPr>
            <a:r>
              <a:rPr lang="es-ES" sz="2000" dirty="0">
                <a:solidFill>
                  <a:srgbClr val="333300"/>
                </a:solidFill>
                <a:latin typeface="Arial" pitchFamily="34" charset="0"/>
                <a:cs typeface="Arial" pitchFamily="34" charset="0"/>
              </a:rPr>
              <a:t> </a:t>
            </a:r>
            <a:endParaRPr lang="es-ES" sz="2000" dirty="0" smtClean="0">
              <a:solidFill>
                <a:srgbClr val="333300"/>
              </a:solidFill>
              <a:latin typeface="Arial" pitchFamily="34" charset="0"/>
              <a:cs typeface="Arial" pitchFamily="34" charset="0"/>
            </a:endParaRPr>
          </a:p>
          <a:p>
            <a:pPr marL="533400" indent="-533400">
              <a:lnSpc>
                <a:spcPct val="90000"/>
              </a:lnSpc>
            </a:pPr>
            <a:r>
              <a:rPr lang="es-ES" sz="2000" dirty="0" smtClean="0">
                <a:solidFill>
                  <a:srgbClr val="333300"/>
                </a:solidFill>
                <a:latin typeface="Arial" pitchFamily="34" charset="0"/>
                <a:cs typeface="Arial" pitchFamily="34" charset="0"/>
              </a:rPr>
              <a:t>Existe además una fuerte asociación entre el alcoholismo agudo delitos y muertes violentas:</a:t>
            </a:r>
          </a:p>
          <a:p>
            <a:pPr marL="533400" indent="-533400">
              <a:lnSpc>
                <a:spcPct val="90000"/>
              </a:lnSpc>
              <a:buFontTx/>
              <a:buAutoNum type="arabicPeriod"/>
            </a:pPr>
            <a:r>
              <a:rPr lang="es-ES" sz="2000" dirty="0" smtClean="0">
                <a:solidFill>
                  <a:srgbClr val="333300"/>
                </a:solidFill>
                <a:latin typeface="Arial" pitchFamily="34" charset="0"/>
                <a:cs typeface="Arial" pitchFamily="34" charset="0"/>
              </a:rPr>
              <a:t>Muerte accidental (caídas, precipitaciones, sumersión, electrocución, etc..).</a:t>
            </a:r>
          </a:p>
          <a:p>
            <a:pPr marL="533400" indent="-533400">
              <a:lnSpc>
                <a:spcPct val="90000"/>
              </a:lnSpc>
              <a:buFontTx/>
              <a:buAutoNum type="arabicPeriod"/>
            </a:pPr>
            <a:r>
              <a:rPr lang="es-ES" sz="2000" dirty="0" smtClean="0">
                <a:solidFill>
                  <a:srgbClr val="333300"/>
                </a:solidFill>
                <a:latin typeface="Arial" pitchFamily="34" charset="0"/>
                <a:cs typeface="Arial" pitchFamily="34" charset="0"/>
              </a:rPr>
              <a:t>Muerte por accidentes de tránsito en los que constituye una verdadera epidemia (33-66 % de conductores fallecidos).</a:t>
            </a:r>
          </a:p>
          <a:p>
            <a:pPr marL="533400" indent="-533400">
              <a:lnSpc>
                <a:spcPct val="90000"/>
              </a:lnSpc>
              <a:buFontTx/>
              <a:buAutoNum type="arabicPeriod"/>
            </a:pPr>
            <a:r>
              <a:rPr lang="es-ES" sz="2000" dirty="0" smtClean="0">
                <a:solidFill>
                  <a:srgbClr val="333300"/>
                </a:solidFill>
                <a:latin typeface="Arial" pitchFamily="34" charset="0"/>
                <a:cs typeface="Arial" pitchFamily="34" charset="0"/>
              </a:rPr>
              <a:t>Delitos contra las personas (homicidios, lesiones, violaciones, etc.).</a:t>
            </a:r>
          </a:p>
          <a:p>
            <a:pPr marL="533400" indent="-533400">
              <a:lnSpc>
                <a:spcPct val="90000"/>
              </a:lnSpc>
              <a:buFontTx/>
              <a:buAutoNum type="arabicPeriod"/>
            </a:pPr>
            <a:r>
              <a:rPr lang="es-ES" sz="2000" dirty="0" smtClean="0">
                <a:solidFill>
                  <a:srgbClr val="333300"/>
                </a:solidFill>
                <a:latin typeface="Arial" pitchFamily="34" charset="0"/>
                <a:cs typeface="Arial" pitchFamily="34" charset="0"/>
              </a:rPr>
              <a:t>Conductas antisociales que son objeto de sanciones (escándalo, agresión, desacato, etc.).</a:t>
            </a:r>
            <a:r>
              <a:rPr lang="es-ES" sz="2000" dirty="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0"/>
            <a:ext cx="8893175" cy="692150"/>
          </a:xfrm>
          <a:noFill/>
        </p:spPr>
        <p:txBody>
          <a:bodyPr/>
          <a:lstStyle/>
          <a:p>
            <a:r>
              <a:rPr lang="en-US" sz="3200" dirty="0" smtClean="0">
                <a:solidFill>
                  <a:schemeClr val="tx1"/>
                </a:solidFill>
              </a:rPr>
              <a:t/>
            </a:r>
            <a:br>
              <a:rPr lang="en-US" sz="3200" dirty="0" smtClean="0">
                <a:solidFill>
                  <a:schemeClr val="tx1"/>
                </a:solidFill>
              </a:rPr>
            </a:br>
            <a:r>
              <a:rPr lang="en-US" sz="3200" dirty="0" err="1" smtClean="0">
                <a:solidFill>
                  <a:schemeClr val="tx1"/>
                </a:solidFill>
              </a:rPr>
              <a:t>Efectos</a:t>
            </a:r>
            <a:r>
              <a:rPr lang="en-US" sz="3200" dirty="0" smtClean="0">
                <a:solidFill>
                  <a:schemeClr val="tx1"/>
                </a:solidFill>
              </a:rPr>
              <a:t> del alcohol </a:t>
            </a:r>
            <a:r>
              <a:rPr lang="en-US" sz="3200" dirty="0" err="1" smtClean="0">
                <a:solidFill>
                  <a:schemeClr val="tx1"/>
                </a:solidFill>
              </a:rPr>
              <a:t>etílico</a:t>
            </a:r>
            <a:r>
              <a:rPr lang="en-US" sz="3200" dirty="0" smtClean="0">
                <a:solidFill>
                  <a:schemeClr val="tx1"/>
                </a:solidFill>
              </a:rPr>
              <a:t> </a:t>
            </a:r>
            <a:endParaRPr lang="es-ES" sz="3200" dirty="0" smtClean="0">
              <a:solidFill>
                <a:schemeClr val="tx1"/>
              </a:solidFill>
            </a:endParaRPr>
          </a:p>
        </p:txBody>
      </p:sp>
      <p:sp>
        <p:nvSpPr>
          <p:cNvPr id="24579" name="Rectangle 3"/>
          <p:cNvSpPr>
            <a:spLocks noGrp="1" noChangeArrowheads="1"/>
          </p:cNvSpPr>
          <p:nvPr>
            <p:ph idx="1"/>
          </p:nvPr>
        </p:nvSpPr>
        <p:spPr>
          <a:xfrm>
            <a:off x="0" y="908720"/>
            <a:ext cx="9144000" cy="5949280"/>
          </a:xfrm>
        </p:spPr>
        <p:txBody>
          <a:bodyPr/>
          <a:lstStyle/>
          <a:p>
            <a:pPr>
              <a:spcBef>
                <a:spcPct val="0"/>
              </a:spcBef>
              <a:buFont typeface="Arial" pitchFamily="34" charset="0"/>
              <a:buChar char="•"/>
            </a:pPr>
            <a:endParaRPr lang="es-ES" sz="2400" dirty="0" smtClean="0">
              <a:solidFill>
                <a:srgbClr val="333300"/>
              </a:solidFill>
            </a:endParaRPr>
          </a:p>
          <a:p>
            <a:pPr>
              <a:lnSpc>
                <a:spcPct val="150000"/>
              </a:lnSpc>
              <a:spcBef>
                <a:spcPct val="0"/>
              </a:spcBef>
              <a:buFont typeface="Arial" pitchFamily="34" charset="0"/>
              <a:buChar char="•"/>
            </a:pPr>
            <a:r>
              <a:rPr lang="es-ES" sz="2000" dirty="0" smtClean="0">
                <a:solidFill>
                  <a:srgbClr val="333300"/>
                </a:solidFill>
                <a:latin typeface="Arial" pitchFamily="34" charset="0"/>
                <a:cs typeface="Arial" pitchFamily="34" charset="0"/>
              </a:rPr>
              <a:t>Deterioro de la agudeza visual y deterioro de la visión periférica. </a:t>
            </a:r>
          </a:p>
          <a:p>
            <a:pPr>
              <a:lnSpc>
                <a:spcPct val="150000"/>
              </a:lnSpc>
              <a:spcBef>
                <a:spcPct val="0"/>
              </a:spcBef>
              <a:buFont typeface="Arial" pitchFamily="34" charset="0"/>
              <a:buChar char="•"/>
            </a:pPr>
            <a:r>
              <a:rPr lang="es-ES" sz="2000" dirty="0" smtClean="0">
                <a:solidFill>
                  <a:srgbClr val="333300"/>
                </a:solidFill>
                <a:latin typeface="Arial" pitchFamily="34" charset="0"/>
                <a:cs typeface="Arial" pitchFamily="34" charset="0"/>
              </a:rPr>
              <a:t>Bajas dosis de alcohol afectan los sentidos del sabor y el olfato.</a:t>
            </a:r>
          </a:p>
          <a:p>
            <a:pPr>
              <a:lnSpc>
                <a:spcPct val="150000"/>
              </a:lnSpc>
              <a:spcBef>
                <a:spcPct val="0"/>
              </a:spcBef>
            </a:pPr>
            <a:r>
              <a:rPr lang="es-ES" sz="2000" dirty="0" smtClean="0">
                <a:solidFill>
                  <a:srgbClr val="333300"/>
                </a:solidFill>
                <a:latin typeface="Arial" pitchFamily="34" charset="0"/>
                <a:cs typeface="Arial" pitchFamily="34" charset="0"/>
              </a:rPr>
              <a:t>Disminución de la sensibilidad al dolor. </a:t>
            </a:r>
          </a:p>
          <a:p>
            <a:pPr>
              <a:lnSpc>
                <a:spcPct val="150000"/>
              </a:lnSpc>
              <a:spcBef>
                <a:spcPct val="0"/>
              </a:spcBef>
            </a:pPr>
            <a:r>
              <a:rPr lang="es-ES" sz="2000" dirty="0" smtClean="0">
                <a:solidFill>
                  <a:srgbClr val="333300"/>
                </a:solidFill>
                <a:latin typeface="Arial" pitchFamily="34" charset="0"/>
                <a:cs typeface="Arial" pitchFamily="34" charset="0"/>
              </a:rPr>
              <a:t>Disminución del tiempo de respuesta a bajo y moderado consumo de alcohol. </a:t>
            </a:r>
          </a:p>
          <a:p>
            <a:pPr>
              <a:lnSpc>
                <a:spcPct val="150000"/>
              </a:lnSpc>
              <a:spcBef>
                <a:spcPct val="0"/>
              </a:spcBef>
            </a:pPr>
            <a:r>
              <a:rPr lang="es-ES" sz="2000" dirty="0" smtClean="0">
                <a:solidFill>
                  <a:srgbClr val="333300"/>
                </a:solidFill>
                <a:latin typeface="Arial" pitchFamily="34" charset="0"/>
                <a:cs typeface="Arial" pitchFamily="34" charset="0"/>
              </a:rPr>
              <a:t>Déficit en el test de coordinación ojos-manos.</a:t>
            </a:r>
          </a:p>
          <a:p>
            <a:pPr>
              <a:lnSpc>
                <a:spcPct val="150000"/>
              </a:lnSpc>
              <a:spcBef>
                <a:spcPct val="0"/>
              </a:spcBef>
            </a:pPr>
            <a:r>
              <a:rPr lang="es-ES" sz="2000" dirty="0" smtClean="0">
                <a:solidFill>
                  <a:srgbClr val="333300"/>
                </a:solidFill>
                <a:latin typeface="Arial" pitchFamily="34" charset="0"/>
                <a:cs typeface="Arial" pitchFamily="34" charset="0"/>
              </a:rPr>
              <a:t>Empeoramiento del tiempo de vigilia. </a:t>
            </a:r>
          </a:p>
          <a:p>
            <a:pPr>
              <a:lnSpc>
                <a:spcPct val="150000"/>
              </a:lnSpc>
              <a:spcBef>
                <a:spcPct val="0"/>
              </a:spcBef>
            </a:pPr>
            <a:r>
              <a:rPr lang="es-ES" sz="2000" dirty="0" smtClean="0">
                <a:solidFill>
                  <a:srgbClr val="333300"/>
                </a:solidFill>
                <a:latin typeface="Arial" pitchFamily="34" charset="0"/>
                <a:cs typeface="Arial" pitchFamily="34" charset="0"/>
              </a:rPr>
              <a:t>Test de </a:t>
            </a:r>
            <a:r>
              <a:rPr lang="es-ES" sz="2000" dirty="0" err="1" smtClean="0">
                <a:solidFill>
                  <a:srgbClr val="333300"/>
                </a:solidFill>
                <a:latin typeface="Arial" pitchFamily="34" charset="0"/>
                <a:cs typeface="Arial" pitchFamily="34" charset="0"/>
              </a:rPr>
              <a:t>Romberg</a:t>
            </a:r>
            <a:r>
              <a:rPr lang="es-ES" sz="2000" dirty="0" smtClean="0">
                <a:solidFill>
                  <a:srgbClr val="333300"/>
                </a:solidFill>
                <a:latin typeface="Arial" pitchFamily="34" charset="0"/>
                <a:cs typeface="Arial" pitchFamily="34" charset="0"/>
              </a:rPr>
              <a:t> alterado.</a:t>
            </a:r>
          </a:p>
          <a:p>
            <a:pPr>
              <a:lnSpc>
                <a:spcPct val="150000"/>
              </a:lnSpc>
              <a:spcBef>
                <a:spcPct val="0"/>
              </a:spcBef>
            </a:pPr>
            <a:r>
              <a:rPr lang="es-ES" sz="2000" dirty="0" smtClean="0">
                <a:solidFill>
                  <a:srgbClr val="333300"/>
                </a:solidFill>
                <a:latin typeface="Arial" pitchFamily="34" charset="0"/>
                <a:cs typeface="Arial" pitchFamily="34" charset="0"/>
              </a:rPr>
              <a:t>Disminución en los test de inteligencia.</a:t>
            </a:r>
          </a:p>
          <a:p>
            <a:pPr>
              <a:lnSpc>
                <a:spcPct val="150000"/>
              </a:lnSpc>
              <a:spcBef>
                <a:spcPct val="0"/>
              </a:spcBef>
            </a:pPr>
            <a:r>
              <a:rPr lang="es-ES" sz="2000" dirty="0" smtClean="0">
                <a:solidFill>
                  <a:srgbClr val="333300"/>
                </a:solidFill>
                <a:latin typeface="Arial" pitchFamily="34" charset="0"/>
                <a:cs typeface="Arial" pitchFamily="34" charset="0"/>
              </a:rPr>
              <a:t>Afectación de los test de conducción. </a:t>
            </a:r>
            <a:endParaRPr lang="es-ES"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4213" y="0"/>
            <a:ext cx="7772400" cy="1500188"/>
          </a:xfrm>
          <a:noFill/>
        </p:spPr>
        <p:txBody>
          <a:bodyPr/>
          <a:lstStyle/>
          <a:p>
            <a:r>
              <a:rPr lang="es-ES" sz="4000" dirty="0" smtClean="0">
                <a:solidFill>
                  <a:schemeClr val="tx1"/>
                </a:solidFill>
              </a:rPr>
              <a:t/>
            </a:r>
            <a:br>
              <a:rPr lang="es-ES" sz="4000" dirty="0" smtClean="0">
                <a:solidFill>
                  <a:schemeClr val="tx1"/>
                </a:solidFill>
              </a:rPr>
            </a:br>
            <a:r>
              <a:rPr lang="es-ES" sz="4000" dirty="0" smtClean="0">
                <a:solidFill>
                  <a:schemeClr val="tx1"/>
                </a:solidFill>
                <a:latin typeface="Arial" pitchFamily="34" charset="0"/>
                <a:cs typeface="Arial" pitchFamily="34" charset="0"/>
              </a:rPr>
              <a:t>Objetivos</a:t>
            </a:r>
          </a:p>
        </p:txBody>
      </p:sp>
      <p:sp>
        <p:nvSpPr>
          <p:cNvPr id="4099" name="Rectangle 3"/>
          <p:cNvSpPr>
            <a:spLocks noGrp="1" noChangeArrowheads="1"/>
          </p:cNvSpPr>
          <p:nvPr>
            <p:ph idx="1"/>
          </p:nvPr>
        </p:nvSpPr>
        <p:spPr>
          <a:xfrm>
            <a:off x="0" y="1412875"/>
            <a:ext cx="9144000" cy="5445125"/>
          </a:xfrm>
        </p:spPr>
        <p:txBody>
          <a:bodyPr/>
          <a:lstStyle/>
          <a:p>
            <a:endParaRPr lang="en-US" sz="2800" dirty="0" smtClean="0"/>
          </a:p>
          <a:p>
            <a:r>
              <a:rPr lang="en-US" sz="2400" dirty="0" err="1" smtClean="0">
                <a:latin typeface="Arial" pitchFamily="34" charset="0"/>
                <a:cs typeface="Arial" pitchFamily="34" charset="0"/>
              </a:rPr>
              <a:t>Identificar</a:t>
            </a:r>
            <a:r>
              <a:rPr lang="en-US" sz="2400" dirty="0" smtClean="0">
                <a:latin typeface="Arial" pitchFamily="34" charset="0"/>
                <a:cs typeface="Arial" pitchFamily="34" charset="0"/>
              </a:rPr>
              <a:t> los </a:t>
            </a:r>
            <a:r>
              <a:rPr lang="en-US" sz="2400" dirty="0" err="1" smtClean="0">
                <a:latin typeface="Arial" pitchFamily="34" charset="0"/>
                <a:cs typeface="Arial" pitchFamily="34" charset="0"/>
              </a:rPr>
              <a:t>aspectos</a:t>
            </a:r>
            <a:r>
              <a:rPr lang="en-US" sz="2400" dirty="0" smtClean="0">
                <a:latin typeface="Arial" pitchFamily="34" charset="0"/>
                <a:cs typeface="Arial" pitchFamily="34" charset="0"/>
              </a:rPr>
              <a:t> de la </a:t>
            </a:r>
            <a:r>
              <a:rPr lang="en-US" sz="2400" dirty="0" err="1" smtClean="0">
                <a:latin typeface="Arial" pitchFamily="34" charset="0"/>
                <a:cs typeface="Arial" pitchFamily="34" charset="0"/>
              </a:rPr>
              <a:t>Toxicología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forense</a:t>
            </a:r>
            <a:r>
              <a:rPr lang="en-US" sz="2400" dirty="0" smtClean="0">
                <a:latin typeface="Arial" pitchFamily="34" charset="0"/>
                <a:cs typeface="Arial" pitchFamily="34" charset="0"/>
              </a:rPr>
              <a:t> de mayor </a:t>
            </a:r>
            <a:r>
              <a:rPr lang="en-US" sz="2400" dirty="0" err="1" smtClean="0">
                <a:latin typeface="Arial" pitchFamily="34" charset="0"/>
                <a:cs typeface="Arial" pitchFamily="34" charset="0"/>
              </a:rPr>
              <a:t>interés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para</a:t>
            </a:r>
            <a:r>
              <a:rPr lang="en-US" sz="2400" dirty="0" smtClean="0">
                <a:latin typeface="Arial" pitchFamily="34" charset="0"/>
                <a:cs typeface="Arial" pitchFamily="34" charset="0"/>
              </a:rPr>
              <a:t> el </a:t>
            </a:r>
            <a:r>
              <a:rPr lang="en-US" sz="2400" dirty="0" err="1" smtClean="0">
                <a:latin typeface="Arial" pitchFamily="34" charset="0"/>
                <a:cs typeface="Arial" pitchFamily="34" charset="0"/>
              </a:rPr>
              <a:t>médico</a:t>
            </a:r>
            <a:r>
              <a:rPr lang="en-US" sz="2400" dirty="0" smtClean="0">
                <a:latin typeface="Arial" pitchFamily="34" charset="0"/>
                <a:cs typeface="Arial" pitchFamily="34" charset="0"/>
              </a:rPr>
              <a:t> general</a:t>
            </a:r>
          </a:p>
          <a:p>
            <a:r>
              <a:rPr lang="en-US" sz="2400" dirty="0" err="1" smtClean="0">
                <a:latin typeface="Arial" pitchFamily="34" charset="0"/>
                <a:cs typeface="Arial" pitchFamily="34" charset="0"/>
              </a:rPr>
              <a:t>Dominar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las</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diferencias</a:t>
            </a:r>
            <a:r>
              <a:rPr lang="en-US" sz="2400" dirty="0" smtClean="0">
                <a:latin typeface="Arial" pitchFamily="34" charset="0"/>
                <a:cs typeface="Arial" pitchFamily="34" charset="0"/>
              </a:rPr>
              <a:t> entre </a:t>
            </a:r>
            <a:r>
              <a:rPr lang="en-US" sz="2400" dirty="0" err="1" smtClean="0">
                <a:latin typeface="Arial" pitchFamily="34" charset="0"/>
                <a:cs typeface="Arial" pitchFamily="34" charset="0"/>
              </a:rPr>
              <a:t>intoxicación</a:t>
            </a:r>
            <a:r>
              <a:rPr lang="en-US" sz="2400" dirty="0" smtClean="0">
                <a:latin typeface="Arial" pitchFamily="34" charset="0"/>
                <a:cs typeface="Arial" pitchFamily="34" charset="0"/>
              </a:rPr>
              <a:t> y </a:t>
            </a:r>
            <a:r>
              <a:rPr lang="en-US" sz="2400" dirty="0" err="1" smtClean="0">
                <a:latin typeface="Arial" pitchFamily="34" charset="0"/>
                <a:cs typeface="Arial" pitchFamily="34" charset="0"/>
              </a:rPr>
              <a:t>envenenamiento</a:t>
            </a:r>
            <a:r>
              <a:rPr lang="en-US" sz="2400" dirty="0" smtClean="0">
                <a:latin typeface="Arial" pitchFamily="34" charset="0"/>
                <a:cs typeface="Arial" pitchFamily="34" charset="0"/>
              </a:rPr>
              <a:t> y entre </a:t>
            </a:r>
            <a:r>
              <a:rPr lang="en-US" sz="2400" dirty="0" err="1" smtClean="0">
                <a:latin typeface="Arial" pitchFamily="34" charset="0"/>
                <a:cs typeface="Arial" pitchFamily="34" charset="0"/>
              </a:rPr>
              <a:t>toxicomanía</a:t>
            </a:r>
            <a:r>
              <a:rPr lang="en-US" sz="2400" dirty="0" smtClean="0">
                <a:latin typeface="Arial" pitchFamily="34" charset="0"/>
                <a:cs typeface="Arial" pitchFamily="34" charset="0"/>
              </a:rPr>
              <a:t> y </a:t>
            </a:r>
            <a:r>
              <a:rPr lang="en-US" sz="2400" dirty="0" err="1" smtClean="0">
                <a:latin typeface="Arial" pitchFamily="34" charset="0"/>
                <a:cs typeface="Arial" pitchFamily="34" charset="0"/>
              </a:rPr>
              <a:t>habituación</a:t>
            </a: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Adquirir los conocimientos generales sobre el problema del consumo de drogas y el </a:t>
            </a:r>
            <a:r>
              <a:rPr lang="es-ES" sz="2400" dirty="0" smtClean="0">
                <a:latin typeface="Arial" pitchFamily="34" charset="0"/>
                <a:cs typeface="Arial" pitchFamily="34" charset="0"/>
              </a:rPr>
              <a:t>alcohol</a:t>
            </a: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Identificar los conocimientos  generales sobre las intoxicaciones por Metanol y los </a:t>
            </a:r>
            <a:r>
              <a:rPr lang="es-ES" sz="2400" dirty="0" smtClean="0">
                <a:latin typeface="Arial" pitchFamily="34" charset="0"/>
                <a:cs typeface="Arial" pitchFamily="34" charset="0"/>
              </a:rPr>
              <a:t>Plaguicidas</a:t>
            </a:r>
            <a:r>
              <a:rPr lang="es-ES_tradnl" sz="2400" dirty="0" smtClean="0">
                <a:latin typeface="Arial" pitchFamily="34" charset="0"/>
                <a:cs typeface="Arial" pitchFamily="34" charset="0"/>
              </a:rPr>
              <a:t> </a:t>
            </a:r>
            <a:endParaRPr lang="es-ES_tradnl" sz="2400" dirty="0" smtClean="0">
              <a:latin typeface="Arial" pitchFamily="34" charset="0"/>
              <a:cs typeface="Arial" pitchFamily="34" charset="0"/>
            </a:endParaRPr>
          </a:p>
          <a:p>
            <a:endParaRPr lang="es-ES" sz="3600" dirty="0" smtClean="0">
              <a:solidFill>
                <a:srgbClr val="0033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0"/>
            <a:ext cx="9144000" cy="692150"/>
          </a:xfrm>
          <a:noFill/>
        </p:spPr>
        <p:txBody>
          <a:bodyPr/>
          <a:lstStyle/>
          <a:p>
            <a:r>
              <a:rPr lang="es-ES" sz="2800" dirty="0" smtClean="0">
                <a:solidFill>
                  <a:schemeClr val="tx1"/>
                </a:solidFill>
                <a:latin typeface="Arial" pitchFamily="34" charset="0"/>
                <a:cs typeface="Arial" pitchFamily="34" charset="0"/>
              </a:rPr>
              <a:t/>
            </a:r>
            <a:br>
              <a:rPr lang="es-ES" sz="2800" dirty="0" smtClean="0">
                <a:solidFill>
                  <a:schemeClr val="tx1"/>
                </a:solidFill>
                <a:latin typeface="Arial" pitchFamily="34" charset="0"/>
                <a:cs typeface="Arial" pitchFamily="34" charset="0"/>
              </a:rPr>
            </a:br>
            <a:r>
              <a:rPr lang="es-ES" sz="2800" dirty="0" smtClean="0">
                <a:solidFill>
                  <a:schemeClr val="tx1"/>
                </a:solidFill>
                <a:latin typeface="Arial" pitchFamily="34" charset="0"/>
                <a:cs typeface="Arial" pitchFamily="34" charset="0"/>
              </a:rPr>
              <a:t/>
            </a:r>
            <a:br>
              <a:rPr lang="es-ES" sz="2800" dirty="0" smtClean="0">
                <a:solidFill>
                  <a:schemeClr val="tx1"/>
                </a:solidFill>
                <a:latin typeface="Arial" pitchFamily="34" charset="0"/>
                <a:cs typeface="Arial" pitchFamily="34" charset="0"/>
              </a:rPr>
            </a:br>
            <a:r>
              <a:rPr lang="es-ES" sz="2800" dirty="0" smtClean="0">
                <a:solidFill>
                  <a:schemeClr val="tx1"/>
                </a:solidFill>
                <a:latin typeface="Arial" pitchFamily="34" charset="0"/>
                <a:cs typeface="Arial" pitchFamily="34" charset="0"/>
              </a:rPr>
              <a:t>Correlación </a:t>
            </a:r>
            <a:r>
              <a:rPr lang="es-ES" sz="2800" dirty="0" smtClean="0">
                <a:solidFill>
                  <a:schemeClr val="tx1"/>
                </a:solidFill>
                <a:latin typeface="Arial" pitchFamily="34" charset="0"/>
                <a:cs typeface="Arial" pitchFamily="34" charset="0"/>
              </a:rPr>
              <a:t>Cuadro clínico-Cifras </a:t>
            </a:r>
            <a:r>
              <a:rPr lang="es-ES" sz="2800" dirty="0" smtClean="0">
                <a:solidFill>
                  <a:schemeClr val="tx1"/>
                </a:solidFill>
                <a:latin typeface="Arial" pitchFamily="34" charset="0"/>
                <a:cs typeface="Arial" pitchFamily="34" charset="0"/>
              </a:rPr>
              <a:t>de alcoholemia</a:t>
            </a:r>
            <a:endParaRPr lang="es-ES" sz="2800" dirty="0" smtClean="0">
              <a:solidFill>
                <a:schemeClr val="tx1"/>
              </a:solidFill>
              <a:latin typeface="Arial" pitchFamily="34" charset="0"/>
              <a:cs typeface="Arial" pitchFamily="34" charset="0"/>
            </a:endParaRPr>
          </a:p>
        </p:txBody>
      </p:sp>
      <p:sp>
        <p:nvSpPr>
          <p:cNvPr id="25603" name="Rectangle 3"/>
          <p:cNvSpPr>
            <a:spLocks noGrp="1" noChangeArrowheads="1"/>
          </p:cNvSpPr>
          <p:nvPr>
            <p:ph idx="1"/>
          </p:nvPr>
        </p:nvSpPr>
        <p:spPr>
          <a:xfrm>
            <a:off x="179388" y="980728"/>
            <a:ext cx="8964612" cy="5877272"/>
          </a:xfrm>
        </p:spPr>
        <p:txBody>
          <a:bodyPr/>
          <a:lstStyle/>
          <a:p>
            <a:endParaRPr lang="es-ES" sz="2400" dirty="0" smtClean="0">
              <a:solidFill>
                <a:srgbClr val="333300"/>
              </a:solidFill>
            </a:endParaRPr>
          </a:p>
          <a:p>
            <a:r>
              <a:rPr lang="es-ES" sz="2400" dirty="0" smtClean="0">
                <a:solidFill>
                  <a:srgbClr val="333300"/>
                </a:solidFill>
              </a:rPr>
              <a:t>&lt; de 0.05 g/</a:t>
            </a:r>
            <a:r>
              <a:rPr lang="es-ES" sz="2400" dirty="0" err="1" smtClean="0">
                <a:solidFill>
                  <a:srgbClr val="333300"/>
                </a:solidFill>
              </a:rPr>
              <a:t>dL</a:t>
            </a:r>
            <a:r>
              <a:rPr lang="es-ES" sz="2400" dirty="0" smtClean="0">
                <a:solidFill>
                  <a:srgbClr val="333300"/>
                </a:solidFill>
              </a:rPr>
              <a:t> (bajas dosis): incremento de la locuacidad, medianamente excitado, disminución de la atención, disminución de la inhibición y deterioro menor de la destreza motora en algunos individuos.</a:t>
            </a:r>
          </a:p>
          <a:p>
            <a:r>
              <a:rPr lang="es-ES" sz="2400" dirty="0" smtClean="0">
                <a:solidFill>
                  <a:srgbClr val="333300"/>
                </a:solidFill>
              </a:rPr>
              <a:t>0.05-0.10 g/</a:t>
            </a:r>
            <a:r>
              <a:rPr lang="es-ES" sz="2400" dirty="0" err="1" smtClean="0">
                <a:solidFill>
                  <a:srgbClr val="333300"/>
                </a:solidFill>
              </a:rPr>
              <a:t>dL</a:t>
            </a:r>
            <a:r>
              <a:rPr lang="es-ES" sz="2400" dirty="0" smtClean="0">
                <a:solidFill>
                  <a:srgbClr val="333300"/>
                </a:solidFill>
              </a:rPr>
              <a:t> (dosis moderada): locuacidad, alegre, escandaloso, bostezo seguido de sueño, incremento del valor, incremento del riesgo y arresto, deterioro de sus habilidades sicomotoras (marcha, atención, tiempo de reacción, </a:t>
            </a:r>
            <a:r>
              <a:rPr lang="es-ES" sz="2400" dirty="0" err="1" smtClean="0">
                <a:solidFill>
                  <a:srgbClr val="333300"/>
                </a:solidFill>
              </a:rPr>
              <a:t>etc</a:t>
            </a:r>
            <a:r>
              <a:rPr lang="es-ES" sz="2400" dirty="0" smtClean="0">
                <a:solidFill>
                  <a:srgbClr val="333300"/>
                </a:solidFill>
              </a:rPr>
              <a:t>).</a:t>
            </a:r>
          </a:p>
          <a:p>
            <a:r>
              <a:rPr lang="es-ES" sz="2400" dirty="0" smtClean="0">
                <a:solidFill>
                  <a:srgbClr val="333300"/>
                </a:solidFill>
              </a:rPr>
              <a:t>0.10-0.30 g/</a:t>
            </a:r>
            <a:r>
              <a:rPr lang="es-ES" sz="2400" dirty="0" err="1" smtClean="0">
                <a:solidFill>
                  <a:srgbClr val="333300"/>
                </a:solidFill>
              </a:rPr>
              <a:t>dL</a:t>
            </a:r>
            <a:r>
              <a:rPr lang="es-ES" sz="2400" dirty="0" smtClean="0">
                <a:solidFill>
                  <a:srgbClr val="333300"/>
                </a:solidFill>
              </a:rPr>
              <a:t> (dosis elevadas): Puede ocurrir nausea y vómitos, seguido de letargo, ataxia, discurso incoherente, diplopía, marcha tambaleante, desorientación y deterioro grosero de sus habilidades psicomotoras.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39552" y="0"/>
            <a:ext cx="8208912" cy="1357313"/>
          </a:xfrm>
        </p:spPr>
        <p:txBody>
          <a:bodyPr/>
          <a:lstStyle/>
          <a:p>
            <a:r>
              <a:rPr lang="es-ES" sz="3200" dirty="0" smtClean="0">
                <a:solidFill>
                  <a:schemeClr val="tx1"/>
                </a:solidFill>
              </a:rPr>
              <a:t/>
            </a:r>
            <a:br>
              <a:rPr lang="es-ES" sz="3200" dirty="0" smtClean="0">
                <a:solidFill>
                  <a:schemeClr val="tx1"/>
                </a:solidFill>
              </a:rPr>
            </a:br>
            <a:r>
              <a:rPr lang="es-ES" sz="2800" dirty="0">
                <a:solidFill>
                  <a:schemeClr val="tx1"/>
                </a:solidFill>
                <a:latin typeface="Arial" pitchFamily="34" charset="0"/>
                <a:cs typeface="Arial" pitchFamily="34" charset="0"/>
              </a:rPr>
              <a:t>Correlación Cuadro clínico-Cifras </a:t>
            </a:r>
            <a:r>
              <a:rPr lang="es-ES" sz="2800" dirty="0" smtClean="0">
                <a:solidFill>
                  <a:schemeClr val="tx1"/>
                </a:solidFill>
                <a:latin typeface="Arial" pitchFamily="34" charset="0"/>
                <a:cs typeface="Arial" pitchFamily="34" charset="0"/>
              </a:rPr>
              <a:t>de alcoholemia</a:t>
            </a:r>
            <a:endParaRPr lang="es-ES" sz="2800" dirty="0" smtClean="0">
              <a:solidFill>
                <a:schemeClr val="tx1"/>
              </a:solidFill>
              <a:latin typeface="Arial" pitchFamily="34" charset="0"/>
              <a:cs typeface="Arial" pitchFamily="34" charset="0"/>
            </a:endParaRPr>
          </a:p>
        </p:txBody>
      </p:sp>
      <p:sp>
        <p:nvSpPr>
          <p:cNvPr id="26627" name="Rectangle 3"/>
          <p:cNvSpPr>
            <a:spLocks noGrp="1" noChangeArrowheads="1"/>
          </p:cNvSpPr>
          <p:nvPr>
            <p:ph type="body" idx="1"/>
          </p:nvPr>
        </p:nvSpPr>
        <p:spPr>
          <a:xfrm>
            <a:off x="642938" y="1571625"/>
            <a:ext cx="8501062" cy="4946650"/>
          </a:xfrm>
        </p:spPr>
        <p:txBody>
          <a:bodyPr/>
          <a:lstStyle/>
          <a:p>
            <a:r>
              <a:rPr lang="es-ES" sz="2400" smtClean="0">
                <a:solidFill>
                  <a:srgbClr val="333300"/>
                </a:solidFill>
              </a:rPr>
              <a:t>&gt; 0.30-0.50 g/dL (dosis altas): estupor, deterioro visual, marcada disminución de la respuesta a estímulos (incluido el doloroso) y una marcada incoordinación muscular. Pueden sobrevenir eventualmente el coma y la muerte debido a depresión respiratoria (se acepta que ocurren a niveles de BAC mayores de 0.40 g/dL en sujetos no habituados). Note que por la alta tolerancia individual de los alcohólicos crónicos, estos pueden no experimentar la mayoría de estos serios efectos asociados a elevados niveles de BAC, pero si todos los individuos experimentan el deterioro cognitivo y de juicio con BAC mayores de 0.08 g/dL.</a:t>
            </a:r>
          </a:p>
          <a:p>
            <a:endParaRPr lang="es-ES" sz="280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0"/>
            <a:ext cx="9144000" cy="1341438"/>
          </a:xfrm>
          <a:noFill/>
        </p:spPr>
        <p:txBody>
          <a:bodyPr/>
          <a:lstStyle/>
          <a:p>
            <a:r>
              <a:rPr lang="es-ES" sz="2800" dirty="0" smtClean="0">
                <a:solidFill>
                  <a:schemeClr val="tx1"/>
                </a:solidFill>
                <a:latin typeface="Arial" pitchFamily="34" charset="0"/>
                <a:cs typeface="Arial" pitchFamily="34" charset="0"/>
              </a:rPr>
              <a:t>Cifras de interés medicolegal en el tránsito en Cuba</a:t>
            </a:r>
            <a:r>
              <a:rPr lang="es-ES" sz="2800" dirty="0" smtClean="0">
                <a:solidFill>
                  <a:srgbClr val="FF0066"/>
                </a:solidFill>
                <a:latin typeface="Arial" pitchFamily="34" charset="0"/>
                <a:cs typeface="Arial" pitchFamily="34" charset="0"/>
              </a:rPr>
              <a:t>.</a:t>
            </a:r>
            <a:endParaRPr lang="es-ES" sz="2800" dirty="0" smtClean="0">
              <a:latin typeface="Arial" pitchFamily="34" charset="0"/>
              <a:cs typeface="Arial" pitchFamily="34" charset="0"/>
            </a:endParaRPr>
          </a:p>
        </p:txBody>
      </p:sp>
      <p:sp>
        <p:nvSpPr>
          <p:cNvPr id="27651" name="Rectangle 3"/>
          <p:cNvSpPr>
            <a:spLocks noGrp="1" noChangeArrowheads="1"/>
          </p:cNvSpPr>
          <p:nvPr>
            <p:ph idx="1"/>
          </p:nvPr>
        </p:nvSpPr>
        <p:spPr>
          <a:xfrm>
            <a:off x="-6052" y="1196752"/>
            <a:ext cx="8964613" cy="4896544"/>
          </a:xfrm>
        </p:spPr>
        <p:txBody>
          <a:bodyPr/>
          <a:lstStyle/>
          <a:p>
            <a:pPr>
              <a:buFontTx/>
              <a:buNone/>
            </a:pPr>
            <a:r>
              <a:rPr lang="es-ES" sz="2400" b="1" dirty="0" smtClean="0"/>
              <a:t>         Cifras                       Interpretación</a:t>
            </a:r>
          </a:p>
          <a:p>
            <a:r>
              <a:rPr lang="es-ES" sz="2400" b="1" dirty="0" smtClean="0"/>
              <a:t>&lt; 25 mg %             Resultado negativo. No tiene efecto sobre </a:t>
            </a:r>
            <a:r>
              <a:rPr lang="es-ES" sz="2400" b="1" dirty="0"/>
              <a:t> </a:t>
            </a:r>
            <a:r>
              <a:rPr lang="es-ES" sz="2400" b="1" dirty="0" smtClean="0"/>
              <a:t>                 </a:t>
            </a:r>
          </a:p>
          <a:p>
            <a:pPr marL="0" indent="0">
              <a:buNone/>
            </a:pPr>
            <a:r>
              <a:rPr lang="es-ES" sz="2400" b="1" dirty="0" smtClean="0"/>
              <a:t>                                    conductor</a:t>
            </a:r>
          </a:p>
          <a:p>
            <a:r>
              <a:rPr lang="es-ES" sz="2400" b="1" dirty="0" smtClean="0"/>
              <a:t>De 25-49 mg %     Ingestión sin afectación de la capacidad de</a:t>
            </a:r>
          </a:p>
          <a:p>
            <a:pPr marL="0" indent="0">
              <a:buNone/>
            </a:pPr>
            <a:r>
              <a:rPr lang="es-ES" sz="2400" b="1" dirty="0" smtClean="0"/>
              <a:t>                                    conducir excepto choferes de transportes  de           </a:t>
            </a:r>
          </a:p>
          <a:p>
            <a:pPr marL="0" indent="0">
              <a:buNone/>
            </a:pPr>
            <a:r>
              <a:rPr lang="es-ES" sz="2400" b="1" dirty="0" smtClean="0"/>
              <a:t>                                    pasajeros y de carga </a:t>
            </a:r>
          </a:p>
          <a:p>
            <a:r>
              <a:rPr lang="es-ES" sz="2400" b="1" dirty="0" smtClean="0"/>
              <a:t>De 50-99 mg %     Ingestión con afectación de la </a:t>
            </a:r>
          </a:p>
          <a:p>
            <a:pPr>
              <a:buFontTx/>
              <a:buNone/>
            </a:pPr>
            <a:r>
              <a:rPr lang="es-ES" sz="2400" b="1" dirty="0" smtClean="0"/>
              <a:t>                                    capacidad de conducir</a:t>
            </a:r>
          </a:p>
          <a:p>
            <a:r>
              <a:rPr lang="es-ES" sz="2400" b="1" dirty="0" smtClean="0"/>
              <a:t>De 100-199mg %  Embriaguez plena</a:t>
            </a:r>
          </a:p>
          <a:p>
            <a:r>
              <a:rPr lang="es-ES" sz="2400" b="1" dirty="0" smtClean="0"/>
              <a:t>&gt; 200 % mg  %     Embriaguez manifiesta </a:t>
            </a:r>
          </a:p>
          <a:p>
            <a:r>
              <a:rPr lang="es-ES" sz="2400" b="1" dirty="0" smtClean="0"/>
              <a:t>&gt; 300 mg %           Puede ocurrir la muerte     </a:t>
            </a:r>
            <a:endParaRPr lang="es-ES" sz="2400" b="1" dirty="0"/>
          </a:p>
          <a:p>
            <a:pPr marL="0" indent="0">
              <a:buNone/>
            </a:pPr>
            <a:r>
              <a:rPr lang="es-ES" sz="2400" b="1" dirty="0" smtClean="0"/>
              <a:t> </a:t>
            </a:r>
          </a:p>
        </p:txBody>
      </p:sp>
      <p:sp>
        <p:nvSpPr>
          <p:cNvPr id="3" name="Rectangle 4"/>
          <p:cNvSpPr>
            <a:spLocks noChangeArrowheads="1"/>
          </p:cNvSpPr>
          <p:nvPr/>
        </p:nvSpPr>
        <p:spPr bwMode="auto">
          <a:xfrm>
            <a:off x="1668463" y="23923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flat" cmpd="sng">
                <a:solidFill>
                  <a:schemeClr val="tx1"/>
                </a:solidFill>
                <a:prstDash val="solid"/>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s-ES" sz="2400" b="0" i="0" u="none" strike="noStrike" cap="none" normalizeH="0" baseline="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827088" y="188639"/>
            <a:ext cx="7772400" cy="1152129"/>
          </a:xfrm>
          <a:noFill/>
        </p:spPr>
        <p:txBody>
          <a:bodyPr/>
          <a:lstStyle/>
          <a:p>
            <a:r>
              <a:rPr lang="es-ES" sz="3200" dirty="0" smtClean="0">
                <a:solidFill>
                  <a:schemeClr val="tx1"/>
                </a:solidFill>
                <a:latin typeface="Arial" pitchFamily="34" charset="0"/>
                <a:cs typeface="Arial" pitchFamily="34" charset="0"/>
              </a:rPr>
              <a:t/>
            </a:r>
            <a:br>
              <a:rPr lang="es-ES" sz="3200" dirty="0" smtClean="0">
                <a:solidFill>
                  <a:schemeClr val="tx1"/>
                </a:solidFill>
                <a:latin typeface="Arial" pitchFamily="34" charset="0"/>
                <a:cs typeface="Arial" pitchFamily="34" charset="0"/>
              </a:rPr>
            </a:br>
            <a:r>
              <a:rPr lang="es-ES" sz="3200" dirty="0" smtClean="0">
                <a:solidFill>
                  <a:schemeClr val="tx1"/>
                </a:solidFill>
                <a:latin typeface="Arial" pitchFamily="34" charset="0"/>
                <a:cs typeface="Arial" pitchFamily="34" charset="0"/>
              </a:rPr>
              <a:t>Marihuana</a:t>
            </a:r>
            <a:r>
              <a:rPr lang="es-ES" sz="2800" dirty="0" smtClean="0">
                <a:solidFill>
                  <a:schemeClr val="tx1"/>
                </a:solidFill>
                <a:latin typeface="Arial" pitchFamily="34" charset="0"/>
                <a:cs typeface="Arial" pitchFamily="34" charset="0"/>
              </a:rPr>
              <a:t/>
            </a:r>
            <a:br>
              <a:rPr lang="es-ES" sz="2800" dirty="0" smtClean="0">
                <a:solidFill>
                  <a:schemeClr val="tx1"/>
                </a:solidFill>
                <a:latin typeface="Arial" pitchFamily="34" charset="0"/>
                <a:cs typeface="Arial" pitchFamily="34" charset="0"/>
              </a:rPr>
            </a:br>
            <a:r>
              <a:rPr lang="es-ES" sz="2800" dirty="0" smtClean="0">
                <a:solidFill>
                  <a:srgbClr val="333300"/>
                </a:solidFill>
              </a:rPr>
              <a:t>(</a:t>
            </a:r>
            <a:r>
              <a:rPr lang="es-ES" sz="2400" dirty="0" smtClean="0">
                <a:solidFill>
                  <a:srgbClr val="333300"/>
                </a:solidFill>
                <a:latin typeface="Arial" pitchFamily="34" charset="0"/>
                <a:cs typeface="Arial" pitchFamily="34" charset="0"/>
              </a:rPr>
              <a:t>Cannabis sativa variedad índica de Linne</a:t>
            </a:r>
            <a:r>
              <a:rPr lang="es-ES" sz="2800" dirty="0" smtClean="0">
                <a:solidFill>
                  <a:srgbClr val="333300"/>
                </a:solidFill>
              </a:rPr>
              <a:t>o)</a:t>
            </a:r>
            <a:br>
              <a:rPr lang="es-ES" sz="2800" dirty="0" smtClean="0">
                <a:solidFill>
                  <a:srgbClr val="333300"/>
                </a:solidFill>
              </a:rPr>
            </a:br>
            <a:endParaRPr lang="es-ES" sz="2800" dirty="0" smtClean="0">
              <a:solidFill>
                <a:schemeClr val="tx1"/>
              </a:solidFill>
              <a:latin typeface="Arial" pitchFamily="34" charset="0"/>
              <a:cs typeface="Arial" pitchFamily="34" charset="0"/>
            </a:endParaRPr>
          </a:p>
        </p:txBody>
      </p:sp>
      <p:sp>
        <p:nvSpPr>
          <p:cNvPr id="28675" name="Rectangle 3"/>
          <p:cNvSpPr>
            <a:spLocks noGrp="1" noChangeArrowheads="1"/>
          </p:cNvSpPr>
          <p:nvPr>
            <p:ph idx="1"/>
          </p:nvPr>
        </p:nvSpPr>
        <p:spPr>
          <a:xfrm>
            <a:off x="357188" y="1714500"/>
            <a:ext cx="8215312" cy="4500563"/>
          </a:xfrm>
        </p:spPr>
        <p:txBody>
          <a:bodyPr/>
          <a:lstStyle/>
          <a:p>
            <a:r>
              <a:rPr lang="es-ES" sz="2000" dirty="0" smtClean="0">
                <a:solidFill>
                  <a:srgbClr val="333300"/>
                </a:solidFill>
                <a:latin typeface="Arial" pitchFamily="34" charset="0"/>
                <a:cs typeface="Arial" pitchFamily="34" charset="0"/>
              </a:rPr>
              <a:t>Existen tres formas en que esta sustancia es consumida:</a:t>
            </a:r>
          </a:p>
          <a:p>
            <a:pPr marL="0" indent="0">
              <a:buNone/>
            </a:pPr>
            <a:endParaRPr lang="es-ES" sz="2000" dirty="0" smtClean="0">
              <a:solidFill>
                <a:srgbClr val="333300"/>
              </a:solidFill>
              <a:latin typeface="Arial" pitchFamily="34" charset="0"/>
              <a:cs typeface="Arial" pitchFamily="34" charset="0"/>
            </a:endParaRPr>
          </a:p>
          <a:p>
            <a:r>
              <a:rPr lang="es-ES" sz="2000" dirty="0" smtClean="0">
                <a:solidFill>
                  <a:srgbClr val="333300"/>
                </a:solidFill>
                <a:latin typeface="Arial" pitchFamily="34" charset="0"/>
                <a:cs typeface="Arial" pitchFamily="34" charset="0"/>
              </a:rPr>
              <a:t>Marihuana (hierva): Pequeños tallos, hojas secas y las flores: pueden contener entre 1-5% de principio activo.</a:t>
            </a:r>
          </a:p>
          <a:p>
            <a:pPr marL="0" indent="0">
              <a:buNone/>
            </a:pPr>
            <a:endParaRPr lang="es-ES" sz="2000" dirty="0" smtClean="0">
              <a:solidFill>
                <a:srgbClr val="333300"/>
              </a:solidFill>
              <a:latin typeface="Arial" pitchFamily="34" charset="0"/>
              <a:cs typeface="Arial" pitchFamily="34" charset="0"/>
            </a:endParaRPr>
          </a:p>
          <a:p>
            <a:r>
              <a:rPr lang="es-ES" sz="2000" dirty="0" err="1" smtClean="0">
                <a:solidFill>
                  <a:srgbClr val="333300"/>
                </a:solidFill>
                <a:latin typeface="Arial" pitchFamily="34" charset="0"/>
                <a:cs typeface="Arial" pitchFamily="34" charset="0"/>
              </a:rPr>
              <a:t>Hachis</a:t>
            </a:r>
            <a:r>
              <a:rPr lang="es-ES" sz="2000" dirty="0" smtClean="0">
                <a:solidFill>
                  <a:srgbClr val="333300"/>
                </a:solidFill>
                <a:latin typeface="Arial" pitchFamily="34" charset="0"/>
                <a:cs typeface="Arial" pitchFamily="34" charset="0"/>
              </a:rPr>
              <a:t> (hash): Resina extraída cuando la planta es prensada: puede presentar entre 1-15% de principio activo.</a:t>
            </a:r>
          </a:p>
          <a:p>
            <a:pPr marL="0" indent="0">
              <a:buNone/>
            </a:pPr>
            <a:endParaRPr lang="es-ES" sz="2000" dirty="0" smtClean="0">
              <a:solidFill>
                <a:srgbClr val="333300"/>
              </a:solidFill>
              <a:latin typeface="Arial" pitchFamily="34" charset="0"/>
              <a:cs typeface="Arial" pitchFamily="34" charset="0"/>
            </a:endParaRPr>
          </a:p>
          <a:p>
            <a:r>
              <a:rPr lang="es-ES" sz="2000" dirty="0" smtClean="0">
                <a:solidFill>
                  <a:srgbClr val="333300"/>
                </a:solidFill>
                <a:latin typeface="Arial" pitchFamily="34" charset="0"/>
                <a:cs typeface="Arial" pitchFamily="34" charset="0"/>
              </a:rPr>
              <a:t>Aceite de </a:t>
            </a:r>
            <a:r>
              <a:rPr lang="es-ES" sz="2000" dirty="0" err="1" smtClean="0">
                <a:solidFill>
                  <a:srgbClr val="333300"/>
                </a:solidFill>
                <a:latin typeface="Arial" pitchFamily="34" charset="0"/>
                <a:cs typeface="Arial" pitchFamily="34" charset="0"/>
              </a:rPr>
              <a:t>hashis</a:t>
            </a:r>
            <a:r>
              <a:rPr lang="es-ES" sz="2000" dirty="0" smtClean="0">
                <a:solidFill>
                  <a:srgbClr val="333300"/>
                </a:solidFill>
                <a:latin typeface="Arial" pitchFamily="34" charset="0"/>
                <a:cs typeface="Arial" pitchFamily="34" charset="0"/>
              </a:rPr>
              <a:t>: Producto de la resina mezclada con algún solvente orgánico: puede contener hasta un 70 % de principio activo.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85750" y="0"/>
            <a:ext cx="8501063" cy="1143000"/>
          </a:xfrm>
        </p:spPr>
        <p:txBody>
          <a:bodyPr/>
          <a:lstStyle/>
          <a:p>
            <a:r>
              <a:rPr lang="en-US" sz="3200" dirty="0" smtClean="0">
                <a:solidFill>
                  <a:schemeClr val="tx1"/>
                </a:solidFill>
              </a:rPr>
              <a:t/>
            </a:r>
            <a:br>
              <a:rPr lang="en-US" sz="3200" dirty="0" smtClean="0">
                <a:solidFill>
                  <a:schemeClr val="tx1"/>
                </a:solidFill>
              </a:rPr>
            </a:br>
            <a:r>
              <a:rPr lang="en-US" sz="2800" dirty="0" err="1" smtClean="0">
                <a:solidFill>
                  <a:schemeClr val="tx1"/>
                </a:solidFill>
                <a:latin typeface="Arial" pitchFamily="34" charset="0"/>
                <a:cs typeface="Arial" pitchFamily="34" charset="0"/>
              </a:rPr>
              <a:t>Cuadro</a:t>
            </a:r>
            <a:r>
              <a:rPr lang="en-US" sz="2800" dirty="0" smtClean="0">
                <a:solidFill>
                  <a:schemeClr val="tx1"/>
                </a:solidFill>
                <a:latin typeface="Arial" pitchFamily="34" charset="0"/>
                <a:cs typeface="Arial" pitchFamily="34" charset="0"/>
              </a:rPr>
              <a:t> </a:t>
            </a:r>
            <a:r>
              <a:rPr lang="en-US" sz="2800" dirty="0" err="1" smtClean="0">
                <a:solidFill>
                  <a:schemeClr val="tx1"/>
                </a:solidFill>
                <a:latin typeface="Arial" pitchFamily="34" charset="0"/>
                <a:cs typeface="Arial" pitchFamily="34" charset="0"/>
              </a:rPr>
              <a:t>clínico</a:t>
            </a:r>
            <a:r>
              <a:rPr lang="en-US" sz="2800" dirty="0" smtClean="0">
                <a:solidFill>
                  <a:schemeClr val="tx1"/>
                </a:solidFill>
                <a:latin typeface="Arial" pitchFamily="34" charset="0"/>
                <a:cs typeface="Arial" pitchFamily="34" charset="0"/>
              </a:rPr>
              <a:t> de la </a:t>
            </a:r>
            <a:r>
              <a:rPr lang="en-US" sz="2800" dirty="0" err="1" smtClean="0">
                <a:solidFill>
                  <a:schemeClr val="tx1"/>
                </a:solidFill>
                <a:latin typeface="Arial" pitchFamily="34" charset="0"/>
                <a:cs typeface="Arial" pitchFamily="34" charset="0"/>
              </a:rPr>
              <a:t>intoxicación</a:t>
            </a:r>
            <a:r>
              <a:rPr lang="en-US" sz="2800" dirty="0" smtClean="0">
                <a:solidFill>
                  <a:schemeClr val="tx1"/>
                </a:solidFill>
                <a:latin typeface="Arial" pitchFamily="34" charset="0"/>
                <a:cs typeface="Arial" pitchFamily="34" charset="0"/>
              </a:rPr>
              <a:t> </a:t>
            </a:r>
            <a:r>
              <a:rPr lang="en-US" sz="2800" dirty="0" err="1" smtClean="0">
                <a:solidFill>
                  <a:schemeClr val="tx1"/>
                </a:solidFill>
                <a:latin typeface="Arial" pitchFamily="34" charset="0"/>
                <a:cs typeface="Arial" pitchFamily="34" charset="0"/>
              </a:rPr>
              <a:t>por</a:t>
            </a:r>
            <a:r>
              <a:rPr lang="en-US" sz="2800" dirty="0" smtClean="0">
                <a:solidFill>
                  <a:schemeClr val="tx1"/>
                </a:solidFill>
                <a:latin typeface="Arial" pitchFamily="34" charset="0"/>
                <a:cs typeface="Arial" pitchFamily="34" charset="0"/>
              </a:rPr>
              <a:t> Marihuana</a:t>
            </a:r>
            <a:endParaRPr lang="es-ES" sz="2800" dirty="0" smtClean="0">
              <a:solidFill>
                <a:schemeClr val="tx1"/>
              </a:solidFill>
              <a:latin typeface="Arial" pitchFamily="34" charset="0"/>
              <a:cs typeface="Arial" pitchFamily="34" charset="0"/>
            </a:endParaRPr>
          </a:p>
        </p:txBody>
      </p:sp>
      <p:sp>
        <p:nvSpPr>
          <p:cNvPr id="29699" name="Rectangle 3"/>
          <p:cNvSpPr>
            <a:spLocks noGrp="1" noChangeArrowheads="1"/>
          </p:cNvSpPr>
          <p:nvPr>
            <p:ph type="body" idx="1"/>
          </p:nvPr>
        </p:nvSpPr>
        <p:spPr>
          <a:xfrm>
            <a:off x="0" y="1268413"/>
            <a:ext cx="9144000" cy="5589587"/>
          </a:xfrm>
        </p:spPr>
        <p:txBody>
          <a:bodyPr/>
          <a:lstStyle/>
          <a:p>
            <a:pPr>
              <a:lnSpc>
                <a:spcPct val="80000"/>
              </a:lnSpc>
            </a:pPr>
            <a:endParaRPr lang="es-ES" sz="2400" dirty="0" smtClean="0">
              <a:solidFill>
                <a:srgbClr val="333300"/>
              </a:solidFill>
            </a:endParaRPr>
          </a:p>
          <a:p>
            <a:pPr>
              <a:lnSpc>
                <a:spcPct val="80000"/>
              </a:lnSpc>
            </a:pPr>
            <a:r>
              <a:rPr lang="es-ES" sz="2000" dirty="0" smtClean="0">
                <a:solidFill>
                  <a:srgbClr val="333300"/>
                </a:solidFill>
                <a:latin typeface="Arial" pitchFamily="34" charset="0"/>
                <a:cs typeface="Arial" pitchFamily="34" charset="0"/>
              </a:rPr>
              <a:t>Sequedad de las mucosas de la boca, imposibilidad de escupir por falta de saliva.</a:t>
            </a:r>
          </a:p>
          <a:p>
            <a:pPr>
              <a:lnSpc>
                <a:spcPct val="80000"/>
              </a:lnSpc>
            </a:pPr>
            <a:r>
              <a:rPr lang="es-ES" sz="2000" dirty="0" smtClean="0">
                <a:solidFill>
                  <a:srgbClr val="333300"/>
                </a:solidFill>
                <a:latin typeface="Arial" pitchFamily="34" charset="0"/>
                <a:cs typeface="Arial" pitchFamily="34" charset="0"/>
              </a:rPr>
              <a:t>Sed intensa.</a:t>
            </a:r>
          </a:p>
          <a:p>
            <a:pPr>
              <a:lnSpc>
                <a:spcPct val="80000"/>
              </a:lnSpc>
            </a:pPr>
            <a:r>
              <a:rPr lang="es-ES" sz="2000" dirty="0" smtClean="0">
                <a:solidFill>
                  <a:srgbClr val="333300"/>
                </a:solidFill>
                <a:latin typeface="Arial" pitchFamily="34" charset="0"/>
                <a:cs typeface="Arial" pitchFamily="34" charset="0"/>
              </a:rPr>
              <a:t>Midriasis (dilatación de las pupilas).</a:t>
            </a:r>
          </a:p>
          <a:p>
            <a:pPr>
              <a:lnSpc>
                <a:spcPct val="80000"/>
              </a:lnSpc>
            </a:pPr>
            <a:r>
              <a:rPr lang="es-ES" sz="2000" dirty="0" smtClean="0">
                <a:solidFill>
                  <a:srgbClr val="333300"/>
                </a:solidFill>
                <a:latin typeface="Arial" pitchFamily="34" charset="0"/>
                <a:cs typeface="Arial" pitchFamily="34" charset="0"/>
              </a:rPr>
              <a:t>Acercamiento </a:t>
            </a:r>
            <a:r>
              <a:rPr lang="es-ES" sz="2000" dirty="0" err="1" smtClean="0">
                <a:solidFill>
                  <a:srgbClr val="333300"/>
                </a:solidFill>
                <a:latin typeface="Arial" pitchFamily="34" charset="0"/>
                <a:cs typeface="Arial" pitchFamily="34" charset="0"/>
              </a:rPr>
              <a:t>parpebral</a:t>
            </a:r>
            <a:r>
              <a:rPr lang="es-ES" sz="2000" dirty="0" smtClean="0">
                <a:solidFill>
                  <a:srgbClr val="333300"/>
                </a:solidFill>
                <a:latin typeface="Arial" pitchFamily="34" charset="0"/>
                <a:cs typeface="Arial" pitchFamily="34" charset="0"/>
              </a:rPr>
              <a:t> por molestia a la luz.</a:t>
            </a:r>
          </a:p>
          <a:p>
            <a:pPr>
              <a:lnSpc>
                <a:spcPct val="80000"/>
              </a:lnSpc>
            </a:pPr>
            <a:r>
              <a:rPr lang="es-ES" sz="2000" dirty="0" smtClean="0">
                <a:solidFill>
                  <a:srgbClr val="333300"/>
                </a:solidFill>
                <a:latin typeface="Arial" pitchFamily="34" charset="0"/>
                <a:cs typeface="Arial" pitchFamily="34" charset="0"/>
              </a:rPr>
              <a:t>Alteración de la percepción del tiempo y el espacio (1 minuto puede parecerle 19; 1 metro como 10 o mas metros).</a:t>
            </a:r>
          </a:p>
          <a:p>
            <a:pPr>
              <a:lnSpc>
                <a:spcPct val="80000"/>
              </a:lnSpc>
            </a:pPr>
            <a:r>
              <a:rPr lang="es-ES" sz="2000" dirty="0" smtClean="0">
                <a:solidFill>
                  <a:srgbClr val="333300"/>
                </a:solidFill>
                <a:latin typeface="Arial" pitchFamily="34" charset="0"/>
                <a:cs typeface="Arial" pitchFamily="34" charset="0"/>
              </a:rPr>
              <a:t>Hipoglicemia (descenso del nivel de glucosa en sangre).</a:t>
            </a:r>
          </a:p>
          <a:p>
            <a:pPr>
              <a:lnSpc>
                <a:spcPct val="80000"/>
              </a:lnSpc>
            </a:pPr>
            <a:r>
              <a:rPr lang="es-ES" sz="2000" dirty="0" smtClean="0">
                <a:solidFill>
                  <a:srgbClr val="333300"/>
                </a:solidFill>
                <a:latin typeface="Arial" pitchFamily="34" charset="0"/>
                <a:cs typeface="Arial" pitchFamily="34" charset="0"/>
              </a:rPr>
              <a:t>Presenta un variado y contradictorio complejo de efectos psíquicos (aprehensión, ansiedad, reducción de la inhibición, del hambre y de la sed, sensación de bienestar, languidez y cansancio agradable) que puede ser explicado por la diversas acciones del producto en relación a la dosis consumida y las condiciones psíquicas del individuo. </a:t>
            </a:r>
          </a:p>
          <a:p>
            <a:pPr>
              <a:lnSpc>
                <a:spcPct val="80000"/>
              </a:lnSpc>
            </a:pPr>
            <a:endParaRPr lang="es-ES" sz="2400" dirty="0" smtClean="0">
              <a:solidFill>
                <a:srgbClr val="3333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Título"/>
          <p:cNvSpPr>
            <a:spLocks noGrp="1"/>
          </p:cNvSpPr>
          <p:nvPr>
            <p:ph type="ctrTitle"/>
          </p:nvPr>
        </p:nvSpPr>
        <p:spPr>
          <a:xfrm>
            <a:off x="1143000" y="115889"/>
            <a:ext cx="7100888" cy="936848"/>
          </a:xfrm>
        </p:spPr>
        <p:txBody>
          <a:bodyPr/>
          <a:lstStyle/>
          <a:p>
            <a:r>
              <a:rPr lang="es-ES" sz="2800" dirty="0" smtClean="0">
                <a:latin typeface="Arial" pitchFamily="34" charset="0"/>
                <a:cs typeface="Arial" pitchFamily="34" charset="0"/>
              </a:rPr>
              <a:t>Cuatro complejos clínicos: Prof. </a:t>
            </a:r>
            <a:r>
              <a:rPr lang="es-ES" sz="2800" dirty="0" err="1" smtClean="0">
                <a:latin typeface="Arial" pitchFamily="34" charset="0"/>
                <a:cs typeface="Arial" pitchFamily="34" charset="0"/>
              </a:rPr>
              <a:t>Fournier</a:t>
            </a:r>
            <a:endParaRPr lang="es-ES" sz="2800" dirty="0" smtClean="0">
              <a:latin typeface="Arial" pitchFamily="34" charset="0"/>
              <a:cs typeface="Arial" pitchFamily="34" charset="0"/>
            </a:endParaRPr>
          </a:p>
        </p:txBody>
      </p:sp>
      <p:sp>
        <p:nvSpPr>
          <p:cNvPr id="30723" name="2 Subtítulo"/>
          <p:cNvSpPr>
            <a:spLocks noGrp="1"/>
          </p:cNvSpPr>
          <p:nvPr>
            <p:ph type="subTitle" idx="1"/>
          </p:nvPr>
        </p:nvSpPr>
        <p:spPr>
          <a:xfrm>
            <a:off x="1116013" y="1557338"/>
            <a:ext cx="7316787" cy="5040312"/>
          </a:xfrm>
        </p:spPr>
        <p:txBody>
          <a:bodyPr/>
          <a:lstStyle/>
          <a:p>
            <a:pPr algn="l"/>
            <a:r>
              <a:rPr lang="es-ES" sz="2000" dirty="0" smtClean="0">
                <a:latin typeface="Arial" pitchFamily="34" charset="0"/>
                <a:cs typeface="Arial" pitchFamily="34" charset="0"/>
              </a:rPr>
              <a:t>1- </a:t>
            </a:r>
            <a:r>
              <a:rPr lang="es-ES" sz="2000" u="sng" dirty="0" err="1" smtClean="0">
                <a:latin typeface="Arial" pitchFamily="34" charset="0"/>
                <a:cs typeface="Arial" pitchFamily="34" charset="0"/>
              </a:rPr>
              <a:t>Oculopalpebral</a:t>
            </a:r>
            <a:r>
              <a:rPr lang="es-ES" sz="2000" dirty="0" smtClean="0">
                <a:latin typeface="Arial" pitchFamily="34" charset="0"/>
                <a:cs typeface="Arial" pitchFamily="34" charset="0"/>
              </a:rPr>
              <a:t>: Midriasis, congestión conjuntival y </a:t>
            </a:r>
            <a:r>
              <a:rPr lang="es-ES" sz="2000" dirty="0" err="1" smtClean="0">
                <a:latin typeface="Arial" pitchFamily="34" charset="0"/>
                <a:cs typeface="Arial" pitchFamily="34" charset="0"/>
              </a:rPr>
              <a:t>blefaroestenosis</a:t>
            </a:r>
            <a:r>
              <a:rPr lang="es-ES" sz="2000" dirty="0" smtClean="0">
                <a:latin typeface="Arial" pitchFamily="34" charset="0"/>
                <a:cs typeface="Arial" pitchFamily="34" charset="0"/>
              </a:rPr>
              <a:t> </a:t>
            </a:r>
            <a:r>
              <a:rPr lang="es-ES" sz="2000" dirty="0" err="1" smtClean="0">
                <a:latin typeface="Arial" pitchFamily="34" charset="0"/>
                <a:cs typeface="Arial" pitchFamily="34" charset="0"/>
              </a:rPr>
              <a:t>reaccional</a:t>
            </a:r>
            <a:endParaRPr lang="es-ES" sz="2000" dirty="0" smtClean="0">
              <a:latin typeface="Arial" pitchFamily="34" charset="0"/>
              <a:cs typeface="Arial" pitchFamily="34" charset="0"/>
            </a:endParaRPr>
          </a:p>
          <a:p>
            <a:pPr algn="l"/>
            <a:endParaRPr lang="es-ES" sz="2000" dirty="0" smtClean="0">
              <a:latin typeface="Arial" pitchFamily="34" charset="0"/>
              <a:cs typeface="Arial" pitchFamily="34" charset="0"/>
            </a:endParaRPr>
          </a:p>
          <a:p>
            <a:pPr algn="l"/>
            <a:r>
              <a:rPr lang="es-ES" sz="2000" dirty="0" smtClean="0">
                <a:latin typeface="Arial" pitchFamily="34" charset="0"/>
                <a:cs typeface="Arial" pitchFamily="34" charset="0"/>
              </a:rPr>
              <a:t>2- </a:t>
            </a:r>
            <a:r>
              <a:rPr lang="es-ES" sz="2000" u="sng" dirty="0" err="1" smtClean="0">
                <a:latin typeface="Arial" pitchFamily="34" charset="0"/>
                <a:cs typeface="Arial" pitchFamily="34" charset="0"/>
              </a:rPr>
              <a:t>Dinamolocomotor</a:t>
            </a:r>
            <a:r>
              <a:rPr lang="es-ES" sz="2000" dirty="0" smtClean="0">
                <a:latin typeface="Arial" pitchFamily="34" charset="0"/>
                <a:cs typeface="Arial" pitchFamily="34" charset="0"/>
              </a:rPr>
              <a:t>: Agitación motriz y firmeza de los movimientos</a:t>
            </a:r>
          </a:p>
          <a:p>
            <a:pPr algn="l"/>
            <a:endParaRPr lang="es-ES" sz="2000" dirty="0" smtClean="0">
              <a:latin typeface="Arial" pitchFamily="34" charset="0"/>
              <a:cs typeface="Arial" pitchFamily="34" charset="0"/>
            </a:endParaRPr>
          </a:p>
          <a:p>
            <a:pPr algn="l"/>
            <a:r>
              <a:rPr lang="es-ES" sz="2000" dirty="0" smtClean="0">
                <a:latin typeface="Arial" pitchFamily="34" charset="0"/>
                <a:cs typeface="Arial" pitchFamily="34" charset="0"/>
              </a:rPr>
              <a:t>3- </a:t>
            </a:r>
            <a:r>
              <a:rPr lang="es-ES" sz="2000" u="sng" dirty="0" err="1" smtClean="0">
                <a:latin typeface="Arial" pitchFamily="34" charset="0"/>
                <a:cs typeface="Arial" pitchFamily="34" charset="0"/>
              </a:rPr>
              <a:t>Rinobucofaríngeo</a:t>
            </a:r>
            <a:r>
              <a:rPr lang="es-ES" sz="2000" dirty="0" smtClean="0">
                <a:latin typeface="Arial" pitchFamily="34" charset="0"/>
                <a:cs typeface="Arial" pitchFamily="34" charset="0"/>
              </a:rPr>
              <a:t>: Sequedad de la nariz, boca y faringe, dificultad para escupir y aliento extraño (heno quemado)</a:t>
            </a:r>
          </a:p>
          <a:p>
            <a:pPr algn="l"/>
            <a:endParaRPr lang="es-ES" sz="2000" dirty="0" smtClean="0">
              <a:latin typeface="Arial" pitchFamily="34" charset="0"/>
              <a:cs typeface="Arial" pitchFamily="34" charset="0"/>
            </a:endParaRPr>
          </a:p>
          <a:p>
            <a:pPr algn="l"/>
            <a:r>
              <a:rPr lang="es-ES" sz="2000" dirty="0" smtClean="0">
                <a:latin typeface="Arial" pitchFamily="34" charset="0"/>
                <a:cs typeface="Arial" pitchFamily="34" charset="0"/>
              </a:rPr>
              <a:t>4- </a:t>
            </a:r>
            <a:r>
              <a:rPr lang="es-ES" sz="2000" u="sng" dirty="0" err="1" smtClean="0">
                <a:latin typeface="Arial" pitchFamily="34" charset="0"/>
                <a:cs typeface="Arial" pitchFamily="34" charset="0"/>
              </a:rPr>
              <a:t>Neuropsíquico</a:t>
            </a:r>
            <a:r>
              <a:rPr lang="es-ES" sz="2000" dirty="0" smtClean="0">
                <a:latin typeface="Arial" pitchFamily="34" charset="0"/>
                <a:cs typeface="Arial" pitchFamily="34" charset="0"/>
              </a:rPr>
              <a:t>: Variable, dependiendo de la personalidad y circunstancias del examen.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4213" y="0"/>
            <a:ext cx="7772400" cy="1357313"/>
          </a:xfrm>
          <a:noFill/>
        </p:spPr>
        <p:txBody>
          <a:bodyPr/>
          <a:lstStyle/>
          <a:p>
            <a:r>
              <a:rPr lang="en-US" sz="3200" dirty="0" smtClean="0">
                <a:solidFill>
                  <a:schemeClr val="tx1"/>
                </a:solidFill>
              </a:rPr>
              <a:t/>
            </a:r>
            <a:br>
              <a:rPr lang="en-US" sz="3200" dirty="0" smtClean="0">
                <a:solidFill>
                  <a:schemeClr val="tx1"/>
                </a:solidFill>
              </a:rPr>
            </a:br>
            <a:r>
              <a:rPr lang="en-US" sz="3200" dirty="0" smtClean="0">
                <a:solidFill>
                  <a:schemeClr val="tx1"/>
                </a:solidFill>
              </a:rPr>
              <a:t/>
            </a:r>
            <a:br>
              <a:rPr lang="en-US" sz="3200" dirty="0" smtClean="0">
                <a:solidFill>
                  <a:schemeClr val="tx1"/>
                </a:solidFill>
              </a:rPr>
            </a:br>
            <a:r>
              <a:rPr lang="en-US" sz="2800" dirty="0" err="1" smtClean="0">
                <a:solidFill>
                  <a:schemeClr val="tx1"/>
                </a:solidFill>
                <a:latin typeface="Arial" pitchFamily="34" charset="0"/>
                <a:cs typeface="Arial" pitchFamily="34" charset="0"/>
              </a:rPr>
              <a:t>Cocaína</a:t>
            </a:r>
            <a:r>
              <a:rPr lang="en-US" sz="2800" dirty="0" smtClean="0">
                <a:solidFill>
                  <a:schemeClr val="tx1"/>
                </a:solidFill>
                <a:latin typeface="Arial" pitchFamily="34" charset="0"/>
                <a:cs typeface="Arial" pitchFamily="34" charset="0"/>
              </a:rPr>
              <a:t/>
            </a:r>
            <a:br>
              <a:rPr lang="en-US" sz="2800" dirty="0" smtClean="0">
                <a:solidFill>
                  <a:schemeClr val="tx1"/>
                </a:solidFill>
                <a:latin typeface="Arial" pitchFamily="34" charset="0"/>
                <a:cs typeface="Arial" pitchFamily="34" charset="0"/>
              </a:rPr>
            </a:br>
            <a:endParaRPr lang="es-ES" sz="2800" dirty="0" smtClean="0">
              <a:solidFill>
                <a:schemeClr val="tx1"/>
              </a:solidFill>
              <a:latin typeface="Arial" pitchFamily="34" charset="0"/>
              <a:cs typeface="Arial" pitchFamily="34" charset="0"/>
            </a:endParaRPr>
          </a:p>
        </p:txBody>
      </p:sp>
      <p:sp>
        <p:nvSpPr>
          <p:cNvPr id="31747" name="Rectangle 3"/>
          <p:cNvSpPr>
            <a:spLocks noGrp="1" noChangeArrowheads="1"/>
          </p:cNvSpPr>
          <p:nvPr>
            <p:ph type="body" idx="1"/>
          </p:nvPr>
        </p:nvSpPr>
        <p:spPr>
          <a:xfrm>
            <a:off x="0" y="1500188"/>
            <a:ext cx="9144000" cy="5384800"/>
          </a:xfrm>
          <a:noFill/>
        </p:spPr>
        <p:txBody>
          <a:bodyPr/>
          <a:lstStyle/>
          <a:p>
            <a:pPr>
              <a:buFontTx/>
              <a:buNone/>
            </a:pPr>
            <a:r>
              <a:rPr lang="es-ES" dirty="0" smtClean="0"/>
              <a:t>                           </a:t>
            </a:r>
            <a:endParaRPr lang="es-ES" b="1" dirty="0" smtClean="0"/>
          </a:p>
        </p:txBody>
      </p:sp>
      <p:sp>
        <p:nvSpPr>
          <p:cNvPr id="31748" name="Rectangle 4"/>
          <p:cNvSpPr>
            <a:spLocks noChangeArrowheads="1"/>
          </p:cNvSpPr>
          <p:nvPr/>
        </p:nvSpPr>
        <p:spPr bwMode="auto">
          <a:xfrm>
            <a:off x="642938" y="1326805"/>
            <a:ext cx="7786687" cy="3847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nchor="ctr">
            <a:spAutoFit/>
          </a:bodyPr>
          <a:lstStyle/>
          <a:p>
            <a:pPr algn="just" defTabSz="762000" eaLnBrk="1" hangingPunct="1"/>
            <a:r>
              <a:rPr lang="es-ES" sz="2000" dirty="0">
                <a:solidFill>
                  <a:srgbClr val="333300"/>
                </a:solidFill>
                <a:latin typeface="Arial" pitchFamily="34" charset="0"/>
                <a:cs typeface="Arial" pitchFamily="34" charset="0"/>
              </a:rPr>
              <a:t>La cocaína procede de una planta llamada </a:t>
            </a:r>
            <a:r>
              <a:rPr lang="es-ES_tradnl" sz="2000" dirty="0" err="1" smtClean="0">
                <a:latin typeface="Arial" pitchFamily="34" charset="0"/>
                <a:cs typeface="Arial" pitchFamily="34" charset="0"/>
              </a:rPr>
              <a:t>Erythroxylon</a:t>
            </a:r>
            <a:r>
              <a:rPr lang="es-ES_tradnl" sz="2000" dirty="0" smtClean="0">
                <a:latin typeface="Arial" pitchFamily="34" charset="0"/>
                <a:cs typeface="Arial" pitchFamily="34" charset="0"/>
              </a:rPr>
              <a:t> </a:t>
            </a:r>
            <a:r>
              <a:rPr lang="es-ES" sz="2000" dirty="0" smtClean="0">
                <a:solidFill>
                  <a:srgbClr val="333300"/>
                </a:solidFill>
                <a:latin typeface="Arial" pitchFamily="34" charset="0"/>
                <a:cs typeface="Arial" pitchFamily="34" charset="0"/>
              </a:rPr>
              <a:t>Coca </a:t>
            </a:r>
            <a:r>
              <a:rPr lang="es-ES" sz="2000" dirty="0">
                <a:solidFill>
                  <a:srgbClr val="333300"/>
                </a:solidFill>
                <a:latin typeface="Arial" pitchFamily="34" charset="0"/>
                <a:cs typeface="Arial" pitchFamily="34" charset="0"/>
              </a:rPr>
              <a:t>que crece en Sudamérica  en tierras con alturas de 2000 m sobre el nivel del mar. </a:t>
            </a:r>
            <a:endParaRPr lang="es-ES" sz="2000" dirty="0" smtClean="0">
              <a:solidFill>
                <a:srgbClr val="333300"/>
              </a:solidFill>
              <a:latin typeface="Arial" pitchFamily="34" charset="0"/>
              <a:cs typeface="Arial" pitchFamily="34" charset="0"/>
            </a:endParaRPr>
          </a:p>
          <a:p>
            <a:pPr algn="just" defTabSz="762000" eaLnBrk="1" hangingPunct="1"/>
            <a:endParaRPr lang="es-ES" sz="2000" dirty="0" smtClean="0">
              <a:solidFill>
                <a:srgbClr val="333300"/>
              </a:solidFill>
              <a:latin typeface="Arial" pitchFamily="34" charset="0"/>
              <a:cs typeface="Arial" pitchFamily="34" charset="0"/>
            </a:endParaRPr>
          </a:p>
          <a:p>
            <a:pPr algn="just" defTabSz="762000" eaLnBrk="1" hangingPunct="1"/>
            <a:r>
              <a:rPr lang="es-ES" sz="2000" dirty="0" smtClean="0">
                <a:solidFill>
                  <a:srgbClr val="333300"/>
                </a:solidFill>
                <a:latin typeface="Arial" pitchFamily="34" charset="0"/>
                <a:cs typeface="Arial" pitchFamily="34" charset="0"/>
              </a:rPr>
              <a:t>De </a:t>
            </a:r>
            <a:r>
              <a:rPr lang="es-ES" sz="2000" dirty="0">
                <a:solidFill>
                  <a:srgbClr val="333300"/>
                </a:solidFill>
                <a:latin typeface="Arial" pitchFamily="34" charset="0"/>
                <a:cs typeface="Arial" pitchFamily="34" charset="0"/>
              </a:rPr>
              <a:t>sus hojas se obtiene, según el proceso químico de elaboración, un polvo blanco (el clorhidrato de cocaína) o unos cristales que proceden de transformar el clorhidrato de cocaína en base libre</a:t>
            </a:r>
            <a:r>
              <a:rPr lang="es-ES" sz="2000" i="1" dirty="0" smtClean="0">
                <a:solidFill>
                  <a:srgbClr val="333300"/>
                </a:solidFill>
                <a:latin typeface="Arial" pitchFamily="34" charset="0"/>
                <a:cs typeface="Arial" pitchFamily="34" charset="0"/>
              </a:rPr>
              <a:t>.</a:t>
            </a:r>
          </a:p>
          <a:p>
            <a:pPr algn="just" defTabSz="762000" eaLnBrk="1" hangingPunct="1"/>
            <a:endParaRPr lang="es-ES" sz="2000" i="1" dirty="0" smtClean="0">
              <a:solidFill>
                <a:srgbClr val="333300"/>
              </a:solidFill>
              <a:latin typeface="Arial" pitchFamily="34" charset="0"/>
              <a:cs typeface="Arial" pitchFamily="34" charset="0"/>
            </a:endParaRPr>
          </a:p>
          <a:p>
            <a:pPr algn="just" defTabSz="762000" eaLnBrk="1" hangingPunct="1"/>
            <a:r>
              <a:rPr lang="es-ES" sz="2000" dirty="0" smtClean="0">
                <a:solidFill>
                  <a:srgbClr val="333300"/>
                </a:solidFill>
                <a:latin typeface="Arial" pitchFamily="34" charset="0"/>
                <a:cs typeface="Arial" pitchFamily="34" charset="0"/>
              </a:rPr>
              <a:t>La </a:t>
            </a:r>
            <a:r>
              <a:rPr lang="es-ES" sz="2000" dirty="0">
                <a:solidFill>
                  <a:srgbClr val="333300"/>
                </a:solidFill>
                <a:latin typeface="Arial" pitchFamily="34" charset="0"/>
                <a:cs typeface="Arial" pitchFamily="34" charset="0"/>
              </a:rPr>
              <a:t>cocaína es una droga que produce un efecto </a:t>
            </a:r>
            <a:r>
              <a:rPr lang="es-ES" sz="2000" u="sng" dirty="0">
                <a:solidFill>
                  <a:srgbClr val="333300"/>
                </a:solidFill>
                <a:latin typeface="Arial" pitchFamily="34" charset="0"/>
                <a:cs typeface="Arial" pitchFamily="34" charset="0"/>
              </a:rPr>
              <a:t>estimulante del sistema nervioso central </a:t>
            </a:r>
            <a:r>
              <a:rPr lang="es-ES" sz="2000" dirty="0">
                <a:solidFill>
                  <a:srgbClr val="333300"/>
                </a:solidFill>
                <a:latin typeface="Arial" pitchFamily="34" charset="0"/>
                <a:cs typeface="Arial" pitchFamily="34" charset="0"/>
              </a:rPr>
              <a:t>(</a:t>
            </a:r>
            <a:r>
              <a:rPr lang="es-ES" sz="2000" dirty="0" err="1">
                <a:solidFill>
                  <a:srgbClr val="333300"/>
                </a:solidFill>
                <a:latin typeface="Arial" pitchFamily="34" charset="0"/>
                <a:cs typeface="Arial" pitchFamily="34" charset="0"/>
              </a:rPr>
              <a:t>SNC</a:t>
            </a:r>
            <a:r>
              <a:rPr lang="es-ES" sz="2000" dirty="0">
                <a:solidFill>
                  <a:srgbClr val="333300"/>
                </a:solidFill>
                <a:latin typeface="Arial" pitchFamily="34" charset="0"/>
                <a:cs typeface="Arial" pitchFamily="34" charset="0"/>
              </a:rPr>
              <a:t>) </a:t>
            </a:r>
            <a:r>
              <a:rPr lang="es-ES" sz="2000" u="sng" dirty="0">
                <a:solidFill>
                  <a:srgbClr val="333300"/>
                </a:solidFill>
                <a:latin typeface="Arial" pitchFamily="34" charset="0"/>
                <a:cs typeface="Arial" pitchFamily="34" charset="0"/>
              </a:rPr>
              <a:t>y el simpático</a:t>
            </a:r>
            <a:r>
              <a:rPr lang="es-ES" sz="2000" dirty="0">
                <a:solidFill>
                  <a:srgbClr val="333300"/>
                </a:solidFill>
                <a:latin typeface="Arial" pitchFamily="34" charset="0"/>
                <a:cs typeface="Arial" pitchFamily="34" charset="0"/>
              </a:rPr>
              <a:t> con efectos sobre la musculatura lisa, sobre la circulación y sobre los centros bulbares que pueden conducir a la muerte.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27088" y="188913"/>
            <a:ext cx="7772400" cy="1597025"/>
          </a:xfrm>
          <a:noFill/>
        </p:spPr>
        <p:txBody>
          <a:bodyPr/>
          <a:lstStyle/>
          <a:p>
            <a:r>
              <a:rPr lang="en-US" sz="3200" dirty="0" smtClean="0">
                <a:solidFill>
                  <a:schemeClr val="tx1"/>
                </a:solidFill>
              </a:rPr>
              <a:t/>
            </a:r>
            <a:br>
              <a:rPr lang="en-US" sz="3200" dirty="0" smtClean="0">
                <a:solidFill>
                  <a:schemeClr val="tx1"/>
                </a:solidFill>
              </a:rPr>
            </a:br>
            <a:r>
              <a:rPr lang="en-US" sz="3200" dirty="0" smtClean="0">
                <a:solidFill>
                  <a:schemeClr val="tx1"/>
                </a:solidFill>
              </a:rPr>
              <a:t/>
            </a:r>
            <a:br>
              <a:rPr lang="en-US" sz="3200" dirty="0" smtClean="0">
                <a:solidFill>
                  <a:schemeClr val="tx1"/>
                </a:solidFill>
              </a:rPr>
            </a:br>
            <a:r>
              <a:rPr lang="en-US" sz="3200" dirty="0" err="1">
                <a:solidFill>
                  <a:schemeClr val="tx1"/>
                </a:solidFill>
                <a:latin typeface="Arial" pitchFamily="34" charset="0"/>
                <a:cs typeface="Arial" pitchFamily="34" charset="0"/>
              </a:rPr>
              <a:t>Cocaína</a:t>
            </a:r>
            <a:r>
              <a:rPr lang="en-US" sz="3200" dirty="0">
                <a:solidFill>
                  <a:schemeClr val="tx1"/>
                </a:solidFill>
                <a:latin typeface="Arial" pitchFamily="34" charset="0"/>
                <a:cs typeface="Arial" pitchFamily="34" charset="0"/>
              </a:rPr>
              <a:t/>
            </a:r>
            <a:br>
              <a:rPr lang="en-US" sz="3200" dirty="0">
                <a:solidFill>
                  <a:schemeClr val="tx1"/>
                </a:solidFill>
                <a:latin typeface="Arial" pitchFamily="34" charset="0"/>
                <a:cs typeface="Arial" pitchFamily="34" charset="0"/>
              </a:rPr>
            </a:br>
            <a:endParaRPr lang="es-ES" sz="3200" dirty="0" smtClean="0">
              <a:solidFill>
                <a:schemeClr val="tx1"/>
              </a:solidFill>
            </a:endParaRPr>
          </a:p>
        </p:txBody>
      </p:sp>
      <p:sp>
        <p:nvSpPr>
          <p:cNvPr id="32771" name="Rectangle 5"/>
          <p:cNvSpPr>
            <a:spLocks noGrp="1" noChangeArrowheads="1"/>
          </p:cNvSpPr>
          <p:nvPr>
            <p:ph type="body" sz="half" idx="2"/>
          </p:nvPr>
        </p:nvSpPr>
        <p:spPr>
          <a:xfrm>
            <a:off x="785813" y="1857375"/>
            <a:ext cx="7786687" cy="4357688"/>
          </a:xfrm>
        </p:spPr>
        <p:txBody>
          <a:bodyPr/>
          <a:lstStyle/>
          <a:p>
            <a:endParaRPr lang="es-ES" sz="2400" dirty="0" smtClean="0">
              <a:solidFill>
                <a:srgbClr val="333300"/>
              </a:solidFill>
            </a:endParaRPr>
          </a:p>
          <a:p>
            <a:r>
              <a:rPr lang="es-ES" sz="2000" dirty="0" smtClean="0">
                <a:solidFill>
                  <a:srgbClr val="333300"/>
                </a:solidFill>
                <a:latin typeface="Arial" pitchFamily="34" charset="0"/>
                <a:cs typeface="Arial" pitchFamily="34" charset="0"/>
              </a:rPr>
              <a:t>El clorhidrato de cocaína, lo que en la calle se conoce como coca, </a:t>
            </a:r>
            <a:r>
              <a:rPr lang="es-ES" sz="2000" i="1" dirty="0" err="1" smtClean="0">
                <a:solidFill>
                  <a:srgbClr val="333300"/>
                </a:solidFill>
                <a:latin typeface="Arial" pitchFamily="34" charset="0"/>
                <a:cs typeface="Arial" pitchFamily="34" charset="0"/>
              </a:rPr>
              <a:t>farlopa</a:t>
            </a:r>
            <a:r>
              <a:rPr lang="es-ES" sz="2000" i="1" dirty="0" smtClean="0">
                <a:solidFill>
                  <a:srgbClr val="333300"/>
                </a:solidFill>
                <a:latin typeface="Arial" pitchFamily="34" charset="0"/>
                <a:cs typeface="Arial" pitchFamily="34" charset="0"/>
              </a:rPr>
              <a:t>,</a:t>
            </a:r>
            <a:r>
              <a:rPr lang="es-ES" sz="2000" dirty="0" smtClean="0">
                <a:solidFill>
                  <a:srgbClr val="333300"/>
                </a:solidFill>
                <a:latin typeface="Arial" pitchFamily="34" charset="0"/>
                <a:cs typeface="Arial" pitchFamily="34" charset="0"/>
              </a:rPr>
              <a:t> </a:t>
            </a:r>
            <a:r>
              <a:rPr lang="es-ES" sz="2000" i="1" dirty="0" smtClean="0">
                <a:solidFill>
                  <a:srgbClr val="333300"/>
                </a:solidFill>
                <a:latin typeface="Arial" pitchFamily="34" charset="0"/>
                <a:cs typeface="Arial" pitchFamily="34" charset="0"/>
              </a:rPr>
              <a:t>perico</a:t>
            </a:r>
            <a:r>
              <a:rPr lang="es-ES" sz="2000" dirty="0" smtClean="0">
                <a:solidFill>
                  <a:srgbClr val="333300"/>
                </a:solidFill>
                <a:latin typeface="Arial" pitchFamily="34" charset="0"/>
                <a:cs typeface="Arial" pitchFamily="34" charset="0"/>
              </a:rPr>
              <a:t> o </a:t>
            </a:r>
            <a:r>
              <a:rPr lang="es-ES" sz="2000" i="1" dirty="0" smtClean="0">
                <a:solidFill>
                  <a:srgbClr val="333300"/>
                </a:solidFill>
                <a:latin typeface="Arial" pitchFamily="34" charset="0"/>
                <a:cs typeface="Arial" pitchFamily="34" charset="0"/>
              </a:rPr>
              <a:t>nieve</a:t>
            </a:r>
            <a:r>
              <a:rPr lang="es-ES" sz="2000" dirty="0" smtClean="0">
                <a:solidFill>
                  <a:srgbClr val="333300"/>
                </a:solidFill>
                <a:latin typeface="Arial" pitchFamily="34" charset="0"/>
                <a:cs typeface="Arial" pitchFamily="34" charset="0"/>
              </a:rPr>
              <a:t>, es un polvo blanco seco que se suele inhalar (esnifar), a través de un tubo fino, que se introduce en el orificio nasal. Su uso por vía intravenosa no es habitual. </a:t>
            </a:r>
            <a:endParaRPr lang="es-ES" sz="2000" dirty="0" smtClean="0">
              <a:solidFill>
                <a:srgbClr val="333300"/>
              </a:solidFill>
              <a:latin typeface="Arial" pitchFamily="34" charset="0"/>
              <a:cs typeface="Arial" pitchFamily="34" charset="0"/>
            </a:endParaRPr>
          </a:p>
          <a:p>
            <a:endParaRPr lang="es-ES" sz="2000" dirty="0" smtClean="0">
              <a:solidFill>
                <a:srgbClr val="333300"/>
              </a:solidFill>
              <a:latin typeface="Arial" pitchFamily="34" charset="0"/>
              <a:cs typeface="Arial" pitchFamily="34" charset="0"/>
            </a:endParaRPr>
          </a:p>
          <a:p>
            <a:r>
              <a:rPr lang="es-ES" sz="2000" dirty="0" smtClean="0">
                <a:solidFill>
                  <a:srgbClr val="333300"/>
                </a:solidFill>
                <a:latin typeface="Arial" pitchFamily="34" charset="0"/>
                <a:cs typeface="Arial" pitchFamily="34" charset="0"/>
              </a:rPr>
              <a:t>La </a:t>
            </a:r>
            <a:r>
              <a:rPr lang="es-ES" sz="2000" dirty="0" smtClean="0">
                <a:solidFill>
                  <a:srgbClr val="333300"/>
                </a:solidFill>
                <a:latin typeface="Arial" pitchFamily="34" charset="0"/>
                <a:cs typeface="Arial" pitchFamily="34" charset="0"/>
              </a:rPr>
              <a:t>base libre recibe popularmente el nombre de </a:t>
            </a:r>
            <a:r>
              <a:rPr lang="es-ES" sz="2000" i="1" dirty="0" smtClean="0">
                <a:solidFill>
                  <a:srgbClr val="333300"/>
                </a:solidFill>
                <a:latin typeface="Arial" pitchFamily="34" charset="0"/>
                <a:cs typeface="Arial" pitchFamily="34" charset="0"/>
              </a:rPr>
              <a:t>crack. </a:t>
            </a:r>
            <a:r>
              <a:rPr lang="es-ES" sz="2000" dirty="0" smtClean="0">
                <a:solidFill>
                  <a:srgbClr val="333300"/>
                </a:solidFill>
                <a:latin typeface="Arial" pitchFamily="34" charset="0"/>
                <a:cs typeface="Arial" pitchFamily="34" charset="0"/>
              </a:rPr>
              <a:t>El </a:t>
            </a:r>
            <a:r>
              <a:rPr lang="es-ES" sz="2000" i="1" dirty="0" smtClean="0">
                <a:solidFill>
                  <a:srgbClr val="333300"/>
                </a:solidFill>
                <a:latin typeface="Arial" pitchFamily="34" charset="0"/>
                <a:cs typeface="Arial" pitchFamily="34" charset="0"/>
              </a:rPr>
              <a:t>crack </a:t>
            </a:r>
            <a:r>
              <a:rPr lang="es-ES" sz="2000" dirty="0" smtClean="0">
                <a:solidFill>
                  <a:srgbClr val="333300"/>
                </a:solidFill>
                <a:latin typeface="Arial" pitchFamily="34" charset="0"/>
                <a:cs typeface="Arial" pitchFamily="34" charset="0"/>
              </a:rPr>
              <a:t>alcanza el cerebro con mucha rapidez y su consumo difiere del consumo de clorhidrato de cocaína en que los efectos son más breves y más intensos. </a:t>
            </a:r>
            <a:endParaRPr lang="es-ES" sz="2000" dirty="0" smtClean="0">
              <a:solidFill>
                <a:srgbClr val="333300"/>
              </a:solidFill>
              <a:latin typeface="Arial" pitchFamily="34" charset="0"/>
              <a:cs typeface="Arial" pitchFamily="34" charset="0"/>
            </a:endParaRPr>
          </a:p>
          <a:p>
            <a:endParaRPr lang="es-ES" sz="2000" dirty="0" smtClean="0">
              <a:solidFill>
                <a:schemeClr val="bg1"/>
              </a:solidFill>
              <a:latin typeface="Arial" pitchFamily="34" charset="0"/>
              <a:cs typeface="Arial" pitchFamily="34" charset="0"/>
            </a:endParaRPr>
          </a:p>
          <a:p>
            <a:r>
              <a:rPr lang="es-ES" sz="2400" dirty="0" smtClean="0">
                <a:solidFill>
                  <a:schemeClr val="bg1"/>
                </a:solidFill>
              </a:rPr>
              <a:t>Aunque son raras las sobredosis, la simple dosificación de la cocaína y sus metabolitos en los fluidos biológicos no nos permite establecer una correlación causal con algún cuadro clínico (Ej.: casos en Cuba</a:t>
            </a:r>
            <a:r>
              <a:rPr lang="es-ES" sz="2800" dirty="0" smtClean="0">
                <a:solidFill>
                  <a:schemeClr val="bg1"/>
                </a:solidFill>
              </a:rPr>
              <a:t>).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0"/>
            <a:ext cx="7772400" cy="1571625"/>
          </a:xfrm>
        </p:spPr>
        <p:txBody>
          <a:bodyPr/>
          <a:lstStyle/>
          <a:p>
            <a:r>
              <a:rPr lang="es-ES" sz="3200" b="1" dirty="0" smtClean="0">
                <a:solidFill>
                  <a:schemeClr val="tx1"/>
                </a:solidFill>
              </a:rPr>
              <a:t/>
            </a:r>
            <a:br>
              <a:rPr lang="es-ES" sz="3200" b="1" dirty="0" smtClean="0">
                <a:solidFill>
                  <a:schemeClr val="tx1"/>
                </a:solidFill>
              </a:rPr>
            </a:br>
            <a:r>
              <a:rPr lang="es-ES" sz="2800" dirty="0" smtClean="0">
                <a:solidFill>
                  <a:schemeClr val="tx1"/>
                </a:solidFill>
                <a:latin typeface="Arial" pitchFamily="34" charset="0"/>
                <a:cs typeface="Arial" pitchFamily="34" charset="0"/>
              </a:rPr>
              <a:t>Metanol</a:t>
            </a:r>
            <a:r>
              <a:rPr lang="es-ES" sz="2800" dirty="0" smtClean="0">
                <a:latin typeface="Arial" pitchFamily="34" charset="0"/>
                <a:cs typeface="Arial" pitchFamily="34" charset="0"/>
              </a:rPr>
              <a:t> </a:t>
            </a:r>
            <a:endParaRPr lang="es-ES" sz="2800" dirty="0" smtClean="0">
              <a:latin typeface="Arial" pitchFamily="34" charset="0"/>
              <a:cs typeface="Arial" pitchFamily="34" charset="0"/>
            </a:endParaRPr>
          </a:p>
        </p:txBody>
      </p:sp>
      <p:sp>
        <p:nvSpPr>
          <p:cNvPr id="33795" name="Rectangle 3"/>
          <p:cNvSpPr>
            <a:spLocks noGrp="1" noChangeArrowheads="1"/>
          </p:cNvSpPr>
          <p:nvPr>
            <p:ph type="body" idx="1"/>
          </p:nvPr>
        </p:nvSpPr>
        <p:spPr>
          <a:xfrm>
            <a:off x="500063" y="1628800"/>
            <a:ext cx="8001000" cy="4608512"/>
          </a:xfrm>
        </p:spPr>
        <p:txBody>
          <a:bodyPr/>
          <a:lstStyle/>
          <a:p>
            <a:pPr>
              <a:buFont typeface="Arial" pitchFamily="34" charset="0"/>
              <a:buChar char="•"/>
            </a:pPr>
            <a:r>
              <a:rPr lang="es-ES" sz="2000" dirty="0" smtClean="0">
                <a:solidFill>
                  <a:srgbClr val="333300"/>
                </a:solidFill>
                <a:latin typeface="Arial" pitchFamily="34" charset="0"/>
                <a:cs typeface="Arial" pitchFamily="34" charset="0"/>
              </a:rPr>
              <a:t>El </a:t>
            </a:r>
            <a:r>
              <a:rPr lang="es-ES" sz="2000" dirty="0" smtClean="0">
                <a:solidFill>
                  <a:srgbClr val="333300"/>
                </a:solidFill>
                <a:latin typeface="Arial" pitchFamily="34" charset="0"/>
                <a:cs typeface="Arial" pitchFamily="34" charset="0"/>
              </a:rPr>
              <a:t>metanol es un ejemplo típico de síntesis letal, puesto que como metanol no es tóxico, pero al metabolizarse a formaldehído y posteriormente a acido fórmico ejerce su efecto tóxico, que dependiendo de la dosis, su ingestión puede ser fatal</a:t>
            </a:r>
            <a:r>
              <a:rPr lang="es-ES" sz="2000" dirty="0" smtClean="0">
                <a:solidFill>
                  <a:srgbClr val="333300"/>
                </a:solidFill>
                <a:latin typeface="Arial" pitchFamily="34" charset="0"/>
                <a:cs typeface="Arial" pitchFamily="34" charset="0"/>
              </a:rPr>
              <a:t>.</a:t>
            </a:r>
          </a:p>
          <a:p>
            <a:endParaRPr lang="es-ES" sz="2000" dirty="0">
              <a:solidFill>
                <a:srgbClr val="333300"/>
              </a:solidFill>
              <a:latin typeface="Arial" pitchFamily="34" charset="0"/>
              <a:cs typeface="Arial" pitchFamily="34" charset="0"/>
            </a:endParaRPr>
          </a:p>
          <a:p>
            <a:r>
              <a:rPr lang="es-ES" sz="2000" dirty="0" smtClean="0">
                <a:solidFill>
                  <a:srgbClr val="333300"/>
                </a:solidFill>
                <a:latin typeface="Arial" pitchFamily="34" charset="0"/>
                <a:cs typeface="Arial" pitchFamily="34" charset="0"/>
              </a:rPr>
              <a:t> </a:t>
            </a:r>
            <a:r>
              <a:rPr lang="es-ES" sz="2000" dirty="0" smtClean="0">
                <a:solidFill>
                  <a:srgbClr val="333300"/>
                </a:solidFill>
                <a:latin typeface="Arial" pitchFamily="34" charset="0"/>
                <a:cs typeface="Arial" pitchFamily="34" charset="0"/>
              </a:rPr>
              <a:t>Su antídoto natural es el etanol, debido a que los sistemas enzimáticos tienen preferencia sobre el etanol cuando ambos se encuentran en el organismo</a:t>
            </a:r>
            <a:r>
              <a:rPr lang="es-ES" sz="2000" dirty="0" smtClean="0">
                <a:solidFill>
                  <a:srgbClr val="333300"/>
                </a:solidFill>
                <a:latin typeface="Arial" pitchFamily="34" charset="0"/>
                <a:cs typeface="Arial" pitchFamily="34" charset="0"/>
              </a:rPr>
              <a:t>.</a:t>
            </a:r>
          </a:p>
          <a:p>
            <a:endParaRPr lang="es-ES" sz="2000" dirty="0" smtClean="0">
              <a:solidFill>
                <a:srgbClr val="333300"/>
              </a:solidFill>
              <a:latin typeface="Arial" pitchFamily="34" charset="0"/>
              <a:cs typeface="Arial" pitchFamily="34" charset="0"/>
            </a:endParaRPr>
          </a:p>
          <a:p>
            <a:r>
              <a:rPr lang="es-ES_tradnl" sz="2000" dirty="0" smtClean="0">
                <a:latin typeface="Arial" pitchFamily="34" charset="0"/>
                <a:cs typeface="Arial" pitchFamily="34" charset="0"/>
              </a:rPr>
              <a:t>Domina </a:t>
            </a:r>
            <a:r>
              <a:rPr lang="es-ES_tradnl" sz="2000" dirty="0">
                <a:latin typeface="Arial" pitchFamily="34" charset="0"/>
                <a:cs typeface="Arial" pitchFamily="34" charset="0"/>
              </a:rPr>
              <a:t>el cuadro clínico la disminución progresiva de la </a:t>
            </a:r>
            <a:r>
              <a:rPr lang="es-ES_tradnl" sz="2000" dirty="0" smtClean="0">
                <a:latin typeface="Arial" pitchFamily="34" charset="0"/>
                <a:cs typeface="Arial" pitchFamily="34" charset="0"/>
              </a:rPr>
              <a:t>visión. </a:t>
            </a:r>
            <a:r>
              <a:rPr lang="es-ES" sz="2000" dirty="0" smtClean="0">
                <a:solidFill>
                  <a:srgbClr val="333300"/>
                </a:solidFill>
                <a:latin typeface="Arial" pitchFamily="34" charset="0"/>
                <a:cs typeface="Arial" pitchFamily="34" charset="0"/>
              </a:rPr>
              <a:t> </a:t>
            </a:r>
            <a:r>
              <a:rPr lang="es-ES" sz="2000" dirty="0" smtClean="0">
                <a:solidFill>
                  <a:srgbClr val="333300"/>
                </a:solidFill>
                <a:latin typeface="Arial" pitchFamily="34" charset="0"/>
                <a:cs typeface="Arial" pitchFamily="34" charset="0"/>
              </a:rPr>
              <a:t>Una de las secuelas que puede dejar es la ceguera, aunque la muerte puede sobrevenir en un corto período de tiempo.</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188913"/>
            <a:ext cx="7772400" cy="1152525"/>
          </a:xfrm>
        </p:spPr>
        <p:txBody>
          <a:bodyPr/>
          <a:lstStyle/>
          <a:p>
            <a:r>
              <a:rPr lang="es-ES" sz="2800" b="1" dirty="0" smtClean="0">
                <a:solidFill>
                  <a:schemeClr val="tx1"/>
                </a:solidFill>
                <a:latin typeface="Arial" pitchFamily="34" charset="0"/>
                <a:cs typeface="Arial" pitchFamily="34" charset="0"/>
              </a:rPr>
              <a:t>Plaguicidas</a:t>
            </a:r>
            <a:r>
              <a:rPr lang="es-ES" sz="3200" dirty="0" smtClean="0">
                <a:solidFill>
                  <a:schemeClr val="tx1"/>
                </a:solidFill>
              </a:rPr>
              <a:t> </a:t>
            </a:r>
            <a:endParaRPr lang="es-ES" sz="3200" dirty="0" smtClean="0">
              <a:solidFill>
                <a:schemeClr val="tx1"/>
              </a:solidFill>
            </a:endParaRPr>
          </a:p>
        </p:txBody>
      </p:sp>
      <p:sp>
        <p:nvSpPr>
          <p:cNvPr id="34819" name="Rectangle 3"/>
          <p:cNvSpPr>
            <a:spLocks noGrp="1" noChangeArrowheads="1"/>
          </p:cNvSpPr>
          <p:nvPr>
            <p:ph type="body" idx="1"/>
          </p:nvPr>
        </p:nvSpPr>
        <p:spPr>
          <a:xfrm>
            <a:off x="428625" y="1268413"/>
            <a:ext cx="7643813" cy="5589587"/>
          </a:xfrm>
        </p:spPr>
        <p:txBody>
          <a:bodyPr/>
          <a:lstStyle/>
          <a:p>
            <a:pPr marL="0" indent="0">
              <a:lnSpc>
                <a:spcPct val="90000"/>
              </a:lnSpc>
              <a:buFontTx/>
              <a:buNone/>
              <a:defRPr/>
            </a:pPr>
            <a:endParaRPr lang="es-ES" sz="2400" dirty="0" smtClean="0">
              <a:solidFill>
                <a:srgbClr val="333300"/>
              </a:solidFill>
            </a:endParaRPr>
          </a:p>
          <a:p>
            <a:pPr>
              <a:lnSpc>
                <a:spcPct val="90000"/>
              </a:lnSpc>
              <a:buFont typeface="Arial" pitchFamily="34" charset="0"/>
              <a:buChar char="•"/>
              <a:defRPr/>
            </a:pPr>
            <a:r>
              <a:rPr lang="es-ES" sz="2000" dirty="0" smtClean="0">
                <a:solidFill>
                  <a:srgbClr val="333300"/>
                </a:solidFill>
                <a:latin typeface="Arial" pitchFamily="34" charset="0"/>
                <a:cs typeface="Arial" pitchFamily="34" charset="0"/>
              </a:rPr>
              <a:t>Para tener una idea, baste señalar que en el mundo se dedican unos 500 millones de Euros para la producción de plaguicidas, calculándose que se elaboran alrededor de unos 10000 preparados, a lo que se suma  la  gravedad y complejidad debido a que se pueden absorber a través de la piel, aun más peligrosas cuando son ingeridas. </a:t>
            </a:r>
          </a:p>
          <a:p>
            <a:pPr>
              <a:lnSpc>
                <a:spcPct val="90000"/>
              </a:lnSpc>
              <a:defRPr/>
            </a:pPr>
            <a:endParaRPr lang="es-ES" sz="2000" dirty="0" smtClean="0">
              <a:solidFill>
                <a:srgbClr val="333300"/>
              </a:solidFill>
              <a:latin typeface="Arial" pitchFamily="34" charset="0"/>
              <a:cs typeface="Arial" pitchFamily="34" charset="0"/>
            </a:endParaRPr>
          </a:p>
          <a:p>
            <a:pPr>
              <a:lnSpc>
                <a:spcPct val="90000"/>
              </a:lnSpc>
              <a:defRPr/>
            </a:pPr>
            <a:r>
              <a:rPr lang="es-ES" sz="2000" dirty="0" smtClean="0">
                <a:solidFill>
                  <a:srgbClr val="333300"/>
                </a:solidFill>
                <a:latin typeface="Arial" pitchFamily="34" charset="0"/>
                <a:cs typeface="Arial" pitchFamily="34" charset="0"/>
              </a:rPr>
              <a:t>Existen plaguicidas de origen mineral (arsenicales, </a:t>
            </a:r>
            <a:r>
              <a:rPr lang="es-ES" sz="2000" dirty="0" err="1" smtClean="0">
                <a:solidFill>
                  <a:srgbClr val="333300"/>
                </a:solidFill>
                <a:latin typeface="Arial" pitchFamily="34" charset="0"/>
                <a:cs typeface="Arial" pitchFamily="34" charset="0"/>
              </a:rPr>
              <a:t>fluorados</a:t>
            </a:r>
            <a:r>
              <a:rPr lang="es-ES" sz="2000" dirty="0" smtClean="0">
                <a:solidFill>
                  <a:srgbClr val="333300"/>
                </a:solidFill>
                <a:latin typeface="Arial" pitchFamily="34" charset="0"/>
                <a:cs typeface="Arial" pitchFamily="34" charset="0"/>
              </a:rPr>
              <a:t>, </a:t>
            </a:r>
            <a:r>
              <a:rPr lang="es-ES" sz="2000" dirty="0" err="1" smtClean="0">
                <a:solidFill>
                  <a:srgbClr val="333300"/>
                </a:solidFill>
                <a:latin typeface="Arial" pitchFamily="34" charset="0"/>
                <a:cs typeface="Arial" pitchFamily="34" charset="0"/>
              </a:rPr>
              <a:t>seleniosos</a:t>
            </a:r>
            <a:r>
              <a:rPr lang="es-ES" sz="2000" dirty="0" smtClean="0">
                <a:solidFill>
                  <a:srgbClr val="333300"/>
                </a:solidFill>
                <a:latin typeface="Arial" pitchFamily="34" charset="0"/>
                <a:cs typeface="Arial" pitchFamily="34" charset="0"/>
              </a:rPr>
              <a:t>, etc.), de origen vegetal (rotenona, nicotina, </a:t>
            </a:r>
            <a:r>
              <a:rPr lang="es-ES" sz="2000" dirty="0" err="1" smtClean="0">
                <a:solidFill>
                  <a:srgbClr val="333300"/>
                </a:solidFill>
                <a:latin typeface="Arial" pitchFamily="34" charset="0"/>
                <a:cs typeface="Arial" pitchFamily="34" charset="0"/>
              </a:rPr>
              <a:t>piretrina</a:t>
            </a:r>
            <a:r>
              <a:rPr lang="es-ES" sz="2000" dirty="0" smtClean="0">
                <a:solidFill>
                  <a:srgbClr val="333300"/>
                </a:solidFill>
                <a:latin typeface="Arial" pitchFamily="34" charset="0"/>
                <a:cs typeface="Arial" pitchFamily="34" charset="0"/>
              </a:rPr>
              <a:t>, etc.) y otros son productos orgánicos de síntesis, siendo estos últimos los que constituyen un mayor peligro </a:t>
            </a:r>
            <a:r>
              <a:rPr lang="es-ES" sz="2000" dirty="0" smtClean="0">
                <a:solidFill>
                  <a:srgbClr val="333300"/>
                </a:solidFill>
                <a:latin typeface="Arial" pitchFamily="34" charset="0"/>
                <a:cs typeface="Arial" pitchFamily="34" charset="0"/>
              </a:rPr>
              <a:t>por ser </a:t>
            </a:r>
            <a:r>
              <a:rPr lang="es-ES" sz="2000" dirty="0" smtClean="0">
                <a:solidFill>
                  <a:srgbClr val="333300"/>
                </a:solidFill>
                <a:latin typeface="Arial" pitchFamily="34" charset="0"/>
                <a:cs typeface="Arial" pitchFamily="34" charset="0"/>
              </a:rPr>
              <a:t>los de mayor uso y producción</a:t>
            </a:r>
            <a:r>
              <a:rPr lang="es-ES" sz="2400" dirty="0" smtClean="0">
                <a:solidFill>
                  <a:srgbClr val="333300"/>
                </a:solidFill>
              </a:rPr>
              <a:t>.</a:t>
            </a:r>
            <a:r>
              <a:rPr lang="es-ES" sz="2400" dirty="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68313" y="609600"/>
            <a:ext cx="7989887" cy="5124450"/>
          </a:xfrm>
          <a:noFill/>
        </p:spPr>
        <p:txBody>
          <a:bodyPr/>
          <a:lstStyle/>
          <a:p>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endParaRPr lang="es-ES" dirty="0" smtClean="0"/>
          </a:p>
        </p:txBody>
      </p:sp>
      <p:sp>
        <p:nvSpPr>
          <p:cNvPr id="5123" name="Rectangle 3"/>
          <p:cNvSpPr>
            <a:spLocks noChangeArrowheads="1"/>
          </p:cNvSpPr>
          <p:nvPr/>
        </p:nvSpPr>
        <p:spPr bwMode="auto">
          <a:xfrm>
            <a:off x="642938" y="-252263"/>
            <a:ext cx="7643812" cy="5386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nchor="ctr">
            <a:spAutoFit/>
          </a:bodyPr>
          <a:lstStyle/>
          <a:p>
            <a:pPr algn="just" defTabSz="762000" eaLnBrk="1" hangingPunct="1"/>
            <a:endParaRPr lang="es-ES" sz="3200" dirty="0"/>
          </a:p>
          <a:p>
            <a:pPr algn="just" defTabSz="762000" eaLnBrk="1" hangingPunct="1"/>
            <a:endParaRPr lang="es-ES" sz="3200" dirty="0"/>
          </a:p>
          <a:p>
            <a:pPr algn="ctr" defTabSz="762000" eaLnBrk="1" hangingPunct="1"/>
            <a:endParaRPr lang="es-ES" sz="3200" dirty="0" smtClean="0">
              <a:latin typeface="Arial" pitchFamily="34" charset="0"/>
              <a:cs typeface="Arial" pitchFamily="34" charset="0"/>
            </a:endParaRPr>
          </a:p>
          <a:p>
            <a:pPr algn="ctr" defTabSz="762000" eaLnBrk="1" hangingPunct="1"/>
            <a:r>
              <a:rPr lang="es-ES" sz="3200" dirty="0" smtClean="0">
                <a:latin typeface="Arial" pitchFamily="34" charset="0"/>
                <a:cs typeface="Arial" pitchFamily="34" charset="0"/>
              </a:rPr>
              <a:t>Sumario</a:t>
            </a:r>
            <a:r>
              <a:rPr lang="es-ES" sz="3200" dirty="0" smtClean="0"/>
              <a:t> </a:t>
            </a:r>
            <a:endParaRPr lang="es-ES" sz="3200" dirty="0"/>
          </a:p>
          <a:p>
            <a:pPr defTabSz="762000" eaLnBrk="1" hangingPunct="1"/>
            <a:endParaRPr lang="es-ES" dirty="0"/>
          </a:p>
          <a:p>
            <a:pPr defTabSz="762000" eaLnBrk="1" hangingPunct="1"/>
            <a:endParaRPr lang="es-ES" dirty="0" smtClean="0">
              <a:latin typeface="Arial" pitchFamily="34" charset="0"/>
              <a:cs typeface="Arial" pitchFamily="34" charset="0"/>
            </a:endParaRPr>
          </a:p>
          <a:p>
            <a:pPr defTabSz="762000" eaLnBrk="1" hangingPunct="1"/>
            <a:r>
              <a:rPr lang="es-ES" dirty="0" smtClean="0">
                <a:latin typeface="Arial" pitchFamily="34" charset="0"/>
                <a:cs typeface="Arial" pitchFamily="34" charset="0"/>
              </a:rPr>
              <a:t>Intoxicación </a:t>
            </a:r>
            <a:r>
              <a:rPr lang="es-ES" dirty="0">
                <a:latin typeface="Arial" pitchFamily="34" charset="0"/>
                <a:cs typeface="Arial" pitchFamily="34" charset="0"/>
              </a:rPr>
              <a:t>y envenenamiento. Clasificación de los tóxicos. </a:t>
            </a:r>
            <a:r>
              <a:rPr lang="es-ES" dirty="0" err="1" smtClean="0">
                <a:latin typeface="Arial" pitchFamily="34" charset="0"/>
                <a:cs typeface="Arial" pitchFamily="34" charset="0"/>
              </a:rPr>
              <a:t>Toxicocinética</a:t>
            </a:r>
            <a:r>
              <a:rPr lang="es-ES" dirty="0" smtClean="0">
                <a:latin typeface="Arial" pitchFamily="34" charset="0"/>
                <a:cs typeface="Arial" pitchFamily="34" charset="0"/>
              </a:rPr>
              <a:t> </a:t>
            </a:r>
            <a:r>
              <a:rPr lang="es-ES" dirty="0">
                <a:latin typeface="Arial" pitchFamily="34" charset="0"/>
                <a:cs typeface="Arial" pitchFamily="34" charset="0"/>
              </a:rPr>
              <a:t>y </a:t>
            </a:r>
            <a:r>
              <a:rPr lang="es-ES" dirty="0" err="1">
                <a:latin typeface="Arial" pitchFamily="34" charset="0"/>
                <a:cs typeface="Arial" pitchFamily="34" charset="0"/>
              </a:rPr>
              <a:t>Toxicodinámica</a:t>
            </a:r>
            <a:r>
              <a:rPr lang="es-ES" dirty="0">
                <a:latin typeface="Arial" pitchFamily="34" charset="0"/>
                <a:cs typeface="Arial" pitchFamily="34" charset="0"/>
              </a:rPr>
              <a:t>. </a:t>
            </a:r>
            <a:endParaRPr lang="es-ES" dirty="0" smtClean="0">
              <a:latin typeface="Arial" pitchFamily="34" charset="0"/>
              <a:cs typeface="Arial" pitchFamily="34" charset="0"/>
            </a:endParaRPr>
          </a:p>
          <a:p>
            <a:pPr defTabSz="762000" eaLnBrk="1" hangingPunct="1"/>
            <a:r>
              <a:rPr lang="es-ES" dirty="0" smtClean="0">
                <a:latin typeface="Arial" pitchFamily="34" charset="0"/>
                <a:cs typeface="Arial" pitchFamily="34" charset="0"/>
              </a:rPr>
              <a:t>Definición </a:t>
            </a:r>
            <a:r>
              <a:rPr lang="es-ES" dirty="0">
                <a:latin typeface="Arial" pitchFamily="34" charset="0"/>
                <a:cs typeface="Arial" pitchFamily="34" charset="0"/>
              </a:rPr>
              <a:t>de droga. Toxicomanía y habituación</a:t>
            </a:r>
            <a:r>
              <a:rPr lang="es-ES" dirty="0" smtClean="0">
                <a:latin typeface="Arial" pitchFamily="34" charset="0"/>
                <a:cs typeface="Arial" pitchFamily="34" charset="0"/>
              </a:rPr>
              <a:t>.</a:t>
            </a:r>
          </a:p>
          <a:p>
            <a:pPr defTabSz="762000" eaLnBrk="1" hangingPunct="1"/>
            <a:r>
              <a:rPr lang="es-ES" dirty="0" smtClean="0">
                <a:latin typeface="Arial" pitchFamily="34" charset="0"/>
                <a:cs typeface="Arial" pitchFamily="34" charset="0"/>
              </a:rPr>
              <a:t>Bases </a:t>
            </a:r>
            <a:r>
              <a:rPr lang="es-ES" dirty="0">
                <a:latin typeface="Arial" pitchFamily="34" charset="0"/>
                <a:cs typeface="Arial" pitchFamily="34" charset="0"/>
              </a:rPr>
              <a:t>Legales y aspectos éticos del diagnóstico del uso indebido de drogas. Alcoholismo agudo. Consideraciones sobre la marihuana, cocaína, el metanol y los plaguicidas.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Título"/>
          <p:cNvSpPr>
            <a:spLocks noGrp="1"/>
          </p:cNvSpPr>
          <p:nvPr>
            <p:ph type="title"/>
          </p:nvPr>
        </p:nvSpPr>
        <p:spPr>
          <a:xfrm>
            <a:off x="685800" y="260350"/>
            <a:ext cx="7772400" cy="792163"/>
          </a:xfrm>
        </p:spPr>
        <p:txBody>
          <a:bodyPr/>
          <a:lstStyle/>
          <a:p>
            <a:r>
              <a:rPr lang="es-ES" sz="3200" b="1" dirty="0">
                <a:solidFill>
                  <a:schemeClr val="tx1"/>
                </a:solidFill>
                <a:latin typeface="Arial" pitchFamily="34" charset="0"/>
                <a:cs typeface="Arial" pitchFamily="34" charset="0"/>
              </a:rPr>
              <a:t>Plaguicidas</a:t>
            </a:r>
            <a:r>
              <a:rPr lang="es-ES" sz="3600" dirty="0">
                <a:solidFill>
                  <a:schemeClr val="tx1"/>
                </a:solidFill>
              </a:rPr>
              <a:t> </a:t>
            </a:r>
            <a:endParaRPr lang="es-ES" sz="3200" dirty="0" smtClean="0"/>
          </a:p>
        </p:txBody>
      </p:sp>
      <p:sp>
        <p:nvSpPr>
          <p:cNvPr id="35843" name="2 Marcador de contenido"/>
          <p:cNvSpPr>
            <a:spLocks noGrp="1"/>
          </p:cNvSpPr>
          <p:nvPr>
            <p:ph idx="1"/>
          </p:nvPr>
        </p:nvSpPr>
        <p:spPr>
          <a:xfrm>
            <a:off x="685800" y="981075"/>
            <a:ext cx="7772400" cy="5543550"/>
          </a:xfrm>
        </p:spPr>
        <p:txBody>
          <a:bodyPr/>
          <a:lstStyle/>
          <a:p>
            <a:r>
              <a:rPr lang="es-ES" sz="2000" u="sng" dirty="0" smtClean="0">
                <a:solidFill>
                  <a:srgbClr val="333300"/>
                </a:solidFill>
                <a:latin typeface="Arial" pitchFamily="34" charset="0"/>
                <a:cs typeface="Arial" pitchFamily="34" charset="0"/>
              </a:rPr>
              <a:t>Organofosforados</a:t>
            </a:r>
            <a:r>
              <a:rPr lang="es-ES" sz="2000" dirty="0" smtClean="0">
                <a:solidFill>
                  <a:srgbClr val="333300"/>
                </a:solidFill>
                <a:latin typeface="Arial" pitchFamily="34" charset="0"/>
                <a:cs typeface="Arial" pitchFamily="34" charset="0"/>
              </a:rPr>
              <a:t> (</a:t>
            </a:r>
            <a:r>
              <a:rPr lang="es-ES" sz="2000" dirty="0" err="1" smtClean="0">
                <a:solidFill>
                  <a:srgbClr val="333300"/>
                </a:solidFill>
                <a:latin typeface="Arial" pitchFamily="34" charset="0"/>
                <a:cs typeface="Arial" pitchFamily="34" charset="0"/>
              </a:rPr>
              <a:t>Tamaron</a:t>
            </a:r>
            <a:r>
              <a:rPr lang="es-ES" sz="2000" dirty="0" smtClean="0">
                <a:solidFill>
                  <a:srgbClr val="333300"/>
                </a:solidFill>
                <a:latin typeface="Arial" pitchFamily="34" charset="0"/>
                <a:cs typeface="Arial" pitchFamily="34" charset="0"/>
              </a:rPr>
              <a:t> y otros más). son biodegradables y muy utilizados en la agricultura, dando lugar a intoxicaciones accidentales también en suicidios y esporádicamente como arma homicida </a:t>
            </a:r>
            <a:endParaRPr lang="es-ES" sz="2000" dirty="0" smtClean="0">
              <a:solidFill>
                <a:srgbClr val="333300"/>
              </a:solidFill>
              <a:latin typeface="Arial" pitchFamily="34" charset="0"/>
              <a:cs typeface="Arial" pitchFamily="34" charset="0"/>
            </a:endParaRPr>
          </a:p>
          <a:p>
            <a:endParaRPr lang="es-ES" sz="2000" dirty="0" smtClean="0">
              <a:solidFill>
                <a:srgbClr val="333300"/>
              </a:solidFill>
              <a:latin typeface="Arial" pitchFamily="34" charset="0"/>
              <a:cs typeface="Arial" pitchFamily="34" charset="0"/>
            </a:endParaRPr>
          </a:p>
          <a:p>
            <a:r>
              <a:rPr lang="es-ES" sz="2000" u="sng" dirty="0" err="1" smtClean="0">
                <a:latin typeface="Arial" pitchFamily="34" charset="0"/>
                <a:cs typeface="Arial" pitchFamily="34" charset="0"/>
              </a:rPr>
              <a:t>Organoclorados</a:t>
            </a:r>
            <a:r>
              <a:rPr lang="es-ES" sz="2000" u="sng" dirty="0" smtClean="0">
                <a:latin typeface="Arial" pitchFamily="34" charset="0"/>
                <a:cs typeface="Arial" pitchFamily="34" charset="0"/>
              </a:rPr>
              <a:t> </a:t>
            </a:r>
            <a:r>
              <a:rPr lang="es-ES" sz="2000" dirty="0" smtClean="0">
                <a:latin typeface="Arial" pitchFamily="34" charset="0"/>
                <a:cs typeface="Arial" pitchFamily="34" charset="0"/>
              </a:rPr>
              <a:t>(DDT, </a:t>
            </a:r>
            <a:r>
              <a:rPr lang="es-ES" sz="2000" dirty="0" err="1" smtClean="0">
                <a:latin typeface="Arial" pitchFamily="34" charset="0"/>
                <a:cs typeface="Arial" pitchFamily="34" charset="0"/>
              </a:rPr>
              <a:t>lindano</a:t>
            </a:r>
            <a:r>
              <a:rPr lang="es-ES" sz="2000" dirty="0" smtClean="0">
                <a:latin typeface="Arial" pitchFamily="34" charset="0"/>
                <a:cs typeface="Arial" pitchFamily="34" charset="0"/>
              </a:rPr>
              <a:t>, </a:t>
            </a:r>
            <a:r>
              <a:rPr lang="es-ES" sz="2000" dirty="0" err="1" smtClean="0">
                <a:latin typeface="Arial" pitchFamily="34" charset="0"/>
                <a:cs typeface="Arial" pitchFamily="34" charset="0"/>
              </a:rPr>
              <a:t>dieldrín</a:t>
            </a:r>
            <a:r>
              <a:rPr lang="es-ES" sz="2000" dirty="0" smtClean="0">
                <a:latin typeface="Arial" pitchFamily="34" charset="0"/>
                <a:cs typeface="Arial" pitchFamily="34" charset="0"/>
              </a:rPr>
              <a:t>, </a:t>
            </a:r>
            <a:r>
              <a:rPr lang="es-ES" sz="2000" dirty="0" err="1" smtClean="0">
                <a:latin typeface="Arial" pitchFamily="34" charset="0"/>
                <a:cs typeface="Arial" pitchFamily="34" charset="0"/>
              </a:rPr>
              <a:t>clordano</a:t>
            </a:r>
            <a:r>
              <a:rPr lang="es-ES" sz="2000" dirty="0" smtClean="0">
                <a:latin typeface="Arial" pitchFamily="34" charset="0"/>
                <a:cs typeface="Arial" pitchFamily="34" charset="0"/>
              </a:rPr>
              <a:t>, etc.) </a:t>
            </a:r>
            <a:endParaRPr lang="es-ES" sz="2000" dirty="0" smtClean="0">
              <a:latin typeface="Arial" pitchFamily="34" charset="0"/>
              <a:cs typeface="Arial" pitchFamily="34" charset="0"/>
            </a:endParaRPr>
          </a:p>
          <a:p>
            <a:pPr marL="0" indent="0">
              <a:buNone/>
            </a:pPr>
            <a:r>
              <a:rPr lang="es-ES" sz="2000" dirty="0">
                <a:solidFill>
                  <a:srgbClr val="333300"/>
                </a:solidFill>
                <a:latin typeface="Arial" pitchFamily="34" charset="0"/>
                <a:cs typeface="Arial" pitchFamily="34" charset="0"/>
              </a:rPr>
              <a:t> </a:t>
            </a:r>
            <a:r>
              <a:rPr lang="es-ES" sz="2000" dirty="0" smtClean="0">
                <a:solidFill>
                  <a:srgbClr val="333300"/>
                </a:solidFill>
                <a:latin typeface="Arial" pitchFamily="34" charset="0"/>
                <a:cs typeface="Arial" pitchFamily="34" charset="0"/>
              </a:rPr>
              <a:t>    </a:t>
            </a:r>
            <a:r>
              <a:rPr lang="es-ES" sz="2000" dirty="0" smtClean="0">
                <a:solidFill>
                  <a:srgbClr val="333300"/>
                </a:solidFill>
                <a:latin typeface="Arial" pitchFamily="34" charset="0"/>
                <a:cs typeface="Arial" pitchFamily="34" charset="0"/>
              </a:rPr>
              <a:t>No </a:t>
            </a:r>
            <a:r>
              <a:rPr lang="es-ES" sz="2000" dirty="0" smtClean="0">
                <a:solidFill>
                  <a:srgbClr val="333300"/>
                </a:solidFill>
                <a:latin typeface="Arial" pitchFamily="34" charset="0"/>
                <a:cs typeface="Arial" pitchFamily="34" charset="0"/>
              </a:rPr>
              <a:t>son biodegradables. Se caracteriza la intoxicación por un </a:t>
            </a:r>
            <a:r>
              <a:rPr lang="es-ES" sz="2000" dirty="0" smtClean="0">
                <a:solidFill>
                  <a:srgbClr val="333300"/>
                </a:solidFill>
                <a:latin typeface="Arial" pitchFamily="34" charset="0"/>
                <a:cs typeface="Arial" pitchFamily="34" charset="0"/>
              </a:rPr>
              <a:t>       </a:t>
            </a:r>
          </a:p>
          <a:p>
            <a:pPr marL="0" indent="0">
              <a:buNone/>
            </a:pPr>
            <a:r>
              <a:rPr lang="es-ES" sz="2000" dirty="0" smtClean="0">
                <a:solidFill>
                  <a:srgbClr val="333300"/>
                </a:solidFill>
                <a:latin typeface="Arial" pitchFamily="34" charset="0"/>
                <a:cs typeface="Arial" pitchFamily="34" charset="0"/>
              </a:rPr>
              <a:t>     síndrome </a:t>
            </a:r>
            <a:r>
              <a:rPr lang="es-ES" sz="2000" dirty="0" smtClean="0">
                <a:solidFill>
                  <a:srgbClr val="333300"/>
                </a:solidFill>
                <a:latin typeface="Arial" pitchFamily="34" charset="0"/>
                <a:cs typeface="Arial" pitchFamily="34" charset="0"/>
              </a:rPr>
              <a:t>gastrointestinal (nauseas, vómitos, </a:t>
            </a:r>
            <a:r>
              <a:rPr lang="es-ES" sz="2000" dirty="0" smtClean="0">
                <a:solidFill>
                  <a:srgbClr val="333300"/>
                </a:solidFill>
                <a:latin typeface="Arial" pitchFamily="34" charset="0"/>
                <a:cs typeface="Arial" pitchFamily="34" charset="0"/>
              </a:rPr>
              <a:t>dolores</a:t>
            </a:r>
          </a:p>
          <a:p>
            <a:pPr marL="0" indent="0">
              <a:buNone/>
            </a:pPr>
            <a:r>
              <a:rPr lang="es-ES" sz="2000" dirty="0">
                <a:solidFill>
                  <a:srgbClr val="333300"/>
                </a:solidFill>
                <a:latin typeface="Arial" pitchFamily="34" charset="0"/>
                <a:cs typeface="Arial" pitchFamily="34" charset="0"/>
              </a:rPr>
              <a:t> </a:t>
            </a:r>
            <a:r>
              <a:rPr lang="es-ES" sz="2000" dirty="0" smtClean="0">
                <a:solidFill>
                  <a:srgbClr val="333300"/>
                </a:solidFill>
                <a:latin typeface="Arial" pitchFamily="34" charset="0"/>
                <a:cs typeface="Arial" pitchFamily="34" charset="0"/>
              </a:rPr>
              <a:t>    </a:t>
            </a:r>
            <a:r>
              <a:rPr lang="es-ES" sz="2000" dirty="0" smtClean="0">
                <a:solidFill>
                  <a:srgbClr val="333300"/>
                </a:solidFill>
                <a:latin typeface="Arial" pitchFamily="34" charset="0"/>
                <a:cs typeface="Arial" pitchFamily="34" charset="0"/>
              </a:rPr>
              <a:t>abdominales</a:t>
            </a:r>
            <a:r>
              <a:rPr lang="es-ES" sz="2000" dirty="0" smtClean="0">
                <a:solidFill>
                  <a:srgbClr val="333300"/>
                </a:solidFill>
                <a:latin typeface="Arial" pitchFamily="34" charset="0"/>
                <a:cs typeface="Arial" pitchFamily="34" charset="0"/>
              </a:rPr>
              <a:t>, diarrea) seguido del síndrome </a:t>
            </a:r>
            <a:r>
              <a:rPr lang="es-ES" sz="2000" dirty="0" smtClean="0">
                <a:solidFill>
                  <a:srgbClr val="333300"/>
                </a:solidFill>
                <a:latin typeface="Arial" pitchFamily="34" charset="0"/>
                <a:cs typeface="Arial" pitchFamily="34" charset="0"/>
              </a:rPr>
              <a:t>neurológico</a:t>
            </a:r>
          </a:p>
          <a:p>
            <a:pPr marL="0" indent="0">
              <a:buNone/>
            </a:pPr>
            <a:r>
              <a:rPr lang="es-ES" sz="2000" dirty="0">
                <a:solidFill>
                  <a:srgbClr val="333300"/>
                </a:solidFill>
                <a:latin typeface="Arial" pitchFamily="34" charset="0"/>
                <a:cs typeface="Arial" pitchFamily="34" charset="0"/>
              </a:rPr>
              <a:t> </a:t>
            </a:r>
            <a:r>
              <a:rPr lang="es-ES" sz="2000" dirty="0" smtClean="0">
                <a:solidFill>
                  <a:srgbClr val="333300"/>
                </a:solidFill>
                <a:latin typeface="Arial" pitchFamily="34" charset="0"/>
                <a:cs typeface="Arial" pitchFamily="34" charset="0"/>
              </a:rPr>
              <a:t>    </a:t>
            </a:r>
            <a:r>
              <a:rPr lang="es-ES" sz="2000" dirty="0" smtClean="0">
                <a:solidFill>
                  <a:srgbClr val="333300"/>
                </a:solidFill>
                <a:latin typeface="Arial" pitchFamily="34" charset="0"/>
                <a:cs typeface="Arial" pitchFamily="34" charset="0"/>
              </a:rPr>
              <a:t>(temblores</a:t>
            </a:r>
            <a:r>
              <a:rPr lang="es-ES" sz="2000" dirty="0" smtClean="0">
                <a:solidFill>
                  <a:srgbClr val="333300"/>
                </a:solidFill>
                <a:latin typeface="Arial" pitchFamily="34" charset="0"/>
                <a:cs typeface="Arial" pitchFamily="34" charset="0"/>
              </a:rPr>
              <a:t>, irritabilidad, ansiedad, cefalea y vértigo</a:t>
            </a:r>
            <a:r>
              <a:rPr lang="es-ES" sz="2000" dirty="0" smtClean="0">
                <a:solidFill>
                  <a:srgbClr val="333300"/>
                </a:solidFill>
                <a:latin typeface="Arial" pitchFamily="34" charset="0"/>
                <a:cs typeface="Arial" pitchFamily="34" charset="0"/>
              </a:rPr>
              <a:t>).</a:t>
            </a:r>
          </a:p>
          <a:p>
            <a:pPr marL="0" indent="0">
              <a:buNone/>
            </a:pPr>
            <a:endParaRPr lang="es-ES" sz="2000" dirty="0" smtClean="0">
              <a:solidFill>
                <a:srgbClr val="333300"/>
              </a:solidFill>
              <a:latin typeface="Arial" pitchFamily="34" charset="0"/>
              <a:cs typeface="Arial" pitchFamily="34" charset="0"/>
            </a:endParaRPr>
          </a:p>
          <a:p>
            <a:r>
              <a:rPr lang="es-ES" sz="2000" u="sng" dirty="0" err="1" smtClean="0">
                <a:latin typeface="Arial" pitchFamily="34" charset="0"/>
                <a:cs typeface="Arial" pitchFamily="34" charset="0"/>
              </a:rPr>
              <a:t>Carbamatos</a:t>
            </a:r>
            <a:r>
              <a:rPr lang="es-ES" sz="2000" u="sng" dirty="0" smtClean="0">
                <a:latin typeface="Arial" pitchFamily="34" charset="0"/>
                <a:cs typeface="Arial" pitchFamily="34" charset="0"/>
              </a:rPr>
              <a:t> </a:t>
            </a:r>
            <a:r>
              <a:rPr lang="es-ES" sz="2000" dirty="0" smtClean="0">
                <a:latin typeface="Arial" pitchFamily="34" charset="0"/>
                <a:cs typeface="Arial" pitchFamily="34" charset="0"/>
              </a:rPr>
              <a:t>(</a:t>
            </a:r>
            <a:r>
              <a:rPr lang="es-ES" sz="2000" dirty="0" err="1" smtClean="0">
                <a:latin typeface="Arial" pitchFamily="34" charset="0"/>
                <a:cs typeface="Arial" pitchFamily="34" charset="0"/>
              </a:rPr>
              <a:t>paraquat</a:t>
            </a:r>
            <a:r>
              <a:rPr lang="es-ES" sz="2000" dirty="0" smtClean="0">
                <a:latin typeface="Arial" pitchFamily="34" charset="0"/>
                <a:cs typeface="Arial" pitchFamily="34" charset="0"/>
              </a:rPr>
              <a:t>) </a:t>
            </a:r>
            <a:r>
              <a:rPr lang="es-ES" sz="2000" dirty="0" smtClean="0">
                <a:solidFill>
                  <a:srgbClr val="333300"/>
                </a:solidFill>
                <a:latin typeface="Arial" pitchFamily="34" charset="0"/>
                <a:cs typeface="Arial" pitchFamily="34" charset="0"/>
              </a:rPr>
              <a:t>Constituyen una amplia familia de uso como herbecida, fungicida e insecticida, con una acción </a:t>
            </a:r>
            <a:r>
              <a:rPr lang="es-ES" sz="2000" dirty="0" smtClean="0">
                <a:solidFill>
                  <a:srgbClr val="333300"/>
                </a:solidFill>
                <a:latin typeface="Arial" pitchFamily="34" charset="0"/>
                <a:cs typeface="Arial" pitchFamily="34" charset="0"/>
              </a:rPr>
              <a:t>anticolinérgica </a:t>
            </a:r>
            <a:r>
              <a:rPr lang="es-ES" sz="2000" dirty="0" smtClean="0">
                <a:solidFill>
                  <a:srgbClr val="333300"/>
                </a:solidFill>
                <a:latin typeface="Arial" pitchFamily="34" charset="0"/>
                <a:cs typeface="Arial" pitchFamily="34" charset="0"/>
              </a:rPr>
              <a:t>reversible, provocando además irritación en ojos y mucosas (efecto cáustico), con dolor abdominal y hemorragias. </a:t>
            </a:r>
            <a:endParaRPr lang="es-ES" sz="2000" dirty="0" smtClean="0">
              <a:latin typeface="Arial" pitchFamily="34" charset="0"/>
              <a:cs typeface="Arial" pitchFamily="34" charset="0"/>
            </a:endParaRPr>
          </a:p>
          <a:p>
            <a:endParaRPr lang="es-ES" sz="24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2 Subtítulo"/>
          <p:cNvSpPr>
            <a:spLocks noGrp="1"/>
          </p:cNvSpPr>
          <p:nvPr>
            <p:ph type="subTitle" idx="1"/>
          </p:nvPr>
        </p:nvSpPr>
        <p:spPr>
          <a:xfrm flipV="1">
            <a:off x="1143000" y="5257800"/>
            <a:ext cx="6858000" cy="115888"/>
          </a:xfrm>
        </p:spPr>
        <p:txBody>
          <a:bodyPr/>
          <a:lstStyle/>
          <a:p>
            <a:endParaRPr lang="es-ES" smtClean="0"/>
          </a:p>
        </p:txBody>
      </p:sp>
      <p:sp>
        <p:nvSpPr>
          <p:cNvPr id="36867" name="1 Título"/>
          <p:cNvSpPr>
            <a:spLocks noGrp="1"/>
          </p:cNvSpPr>
          <p:nvPr>
            <p:ph type="ctrTitle"/>
          </p:nvPr>
        </p:nvSpPr>
        <p:spPr>
          <a:xfrm>
            <a:off x="1187450" y="-1179513"/>
            <a:ext cx="6858000" cy="4176713"/>
          </a:xfrm>
        </p:spPr>
        <p:txBody>
          <a:bodyPr/>
          <a:lstStyle/>
          <a:p>
            <a:pPr eaLnBrk="1" hangingPunct="1"/>
            <a:r>
              <a:rPr lang="en-US" sz="3200" smtClean="0">
                <a:solidFill>
                  <a:srgbClr val="0070C0"/>
                </a:solidFill>
              </a:rPr>
              <a:t>Muchas gracias  por su atención</a:t>
            </a:r>
            <a:endParaRPr lang="es-ES" sz="3200" smtClean="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14300"/>
            <a:ext cx="7772400" cy="836613"/>
          </a:xfrm>
          <a:noFill/>
        </p:spPr>
        <p:txBody>
          <a:bodyPr/>
          <a:lstStyle/>
          <a:p>
            <a:r>
              <a:rPr lang="es-ES" sz="3200" dirty="0" smtClean="0">
                <a:solidFill>
                  <a:schemeClr val="tx1"/>
                </a:solidFill>
                <a:latin typeface="Arial" pitchFamily="34" charset="0"/>
                <a:cs typeface="Arial" pitchFamily="34" charset="0"/>
              </a:rPr>
              <a:t>TOXICOLOGÍA</a:t>
            </a:r>
          </a:p>
        </p:txBody>
      </p:sp>
      <p:sp>
        <p:nvSpPr>
          <p:cNvPr id="6147" name="Rectangle 5"/>
          <p:cNvSpPr>
            <a:spLocks noChangeArrowheads="1"/>
          </p:cNvSpPr>
          <p:nvPr/>
        </p:nvSpPr>
        <p:spPr bwMode="auto">
          <a:xfrm>
            <a:off x="323528" y="1504980"/>
            <a:ext cx="864096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nchor="ctr">
            <a:spAutoFit/>
          </a:bodyPr>
          <a:lstStyle/>
          <a:p>
            <a:pPr defTabSz="762000" eaLnBrk="1" hangingPunct="1"/>
            <a:r>
              <a:rPr lang="es-ES" dirty="0">
                <a:solidFill>
                  <a:srgbClr val="003300"/>
                </a:solidFill>
                <a:latin typeface="Arial" pitchFamily="34" charset="0"/>
                <a:cs typeface="Arial" pitchFamily="34" charset="0"/>
              </a:rPr>
              <a:t>Toxicología (proviene del griego </a:t>
            </a:r>
            <a:r>
              <a:rPr lang="es-ES" dirty="0" err="1">
                <a:solidFill>
                  <a:srgbClr val="003300"/>
                </a:solidFill>
                <a:latin typeface="Arial" pitchFamily="34" charset="0"/>
                <a:cs typeface="Arial" pitchFamily="34" charset="0"/>
              </a:rPr>
              <a:t>toxikon</a:t>
            </a:r>
            <a:r>
              <a:rPr lang="es-ES" dirty="0">
                <a:solidFill>
                  <a:srgbClr val="003300"/>
                </a:solidFill>
                <a:latin typeface="Arial" pitchFamily="34" charset="0"/>
                <a:cs typeface="Arial" pitchFamily="34" charset="0"/>
              </a:rPr>
              <a:t>, arco, flecha) es la ciencia que estudia los tóxicos y las intoxicaciones</a:t>
            </a:r>
            <a:r>
              <a:rPr lang="es-ES" dirty="0" smtClean="0">
                <a:solidFill>
                  <a:srgbClr val="003300"/>
                </a:solidFill>
                <a:latin typeface="Arial" pitchFamily="34" charset="0"/>
                <a:cs typeface="Arial" pitchFamily="34" charset="0"/>
              </a:rPr>
              <a:t>.(</a:t>
            </a:r>
            <a:r>
              <a:rPr lang="es-ES" dirty="0" err="1">
                <a:solidFill>
                  <a:srgbClr val="003300"/>
                </a:solidFill>
                <a:latin typeface="Arial" pitchFamily="34" charset="0"/>
                <a:cs typeface="Arial" pitchFamily="34" charset="0"/>
              </a:rPr>
              <a:t>Calabuig</a:t>
            </a:r>
            <a:r>
              <a:rPr lang="es-ES" dirty="0" smtClean="0">
                <a:solidFill>
                  <a:srgbClr val="003300"/>
                </a:solidFill>
                <a:latin typeface="Arial" pitchFamily="34" charset="0"/>
                <a:cs typeface="Arial" pitchFamily="34" charset="0"/>
              </a:rPr>
              <a:t>) </a:t>
            </a:r>
            <a:r>
              <a:rPr lang="es-ES" dirty="0">
                <a:solidFill>
                  <a:srgbClr val="003300"/>
                </a:solidFill>
                <a:latin typeface="Arial" pitchFamily="34" charset="0"/>
                <a:cs typeface="Arial" pitchFamily="34" charset="0"/>
              </a:rPr>
              <a:t>Esta ciencia centra sus estudios en el tóxico, su origen y naturaleza, sus propiedades, su </a:t>
            </a:r>
            <a:r>
              <a:rPr lang="es-ES" dirty="0" err="1">
                <a:solidFill>
                  <a:srgbClr val="003300"/>
                </a:solidFill>
                <a:latin typeface="Arial" pitchFamily="34" charset="0"/>
                <a:cs typeface="Arial" pitchFamily="34" charset="0"/>
              </a:rPr>
              <a:t>biodistribución</a:t>
            </a:r>
            <a:r>
              <a:rPr lang="es-ES" dirty="0">
                <a:solidFill>
                  <a:srgbClr val="003300"/>
                </a:solidFill>
                <a:latin typeface="Arial" pitchFamily="34" charset="0"/>
                <a:cs typeface="Arial" pitchFamily="34" charset="0"/>
              </a:rPr>
              <a:t> y los mecanismos de acción, las consecuencias de su acción, los métodos analíticos para su estudio y el tratamiento para contrarrestar sus efectos. </a:t>
            </a:r>
          </a:p>
          <a:p>
            <a:pPr defTabSz="762000" eaLnBrk="1" hangingPunct="1"/>
            <a:endParaRPr lang="en-US" dirty="0">
              <a:solidFill>
                <a:srgbClr val="003300"/>
              </a:solidFill>
              <a:latin typeface="Arial" pitchFamily="34" charset="0"/>
              <a:cs typeface="Arial" pitchFamily="34" charset="0"/>
            </a:endParaRPr>
          </a:p>
          <a:p>
            <a:pPr defTabSz="762000" eaLnBrk="1" hangingPunct="1"/>
            <a:r>
              <a:rPr lang="es-ES" dirty="0" smtClean="0">
                <a:solidFill>
                  <a:srgbClr val="003300"/>
                </a:solidFill>
                <a:latin typeface="Arial" pitchFamily="34" charset="0"/>
                <a:cs typeface="Arial" pitchFamily="34" charset="0"/>
              </a:rPr>
              <a:t>La </a:t>
            </a:r>
            <a:r>
              <a:rPr lang="es-ES" dirty="0">
                <a:solidFill>
                  <a:srgbClr val="003300"/>
                </a:solidFill>
                <a:latin typeface="Arial" pitchFamily="34" charset="0"/>
                <a:cs typeface="Arial" pitchFamily="34" charset="0"/>
              </a:rPr>
              <a:t>Toxicología es una ciencia interdisciplinaria, que se nutre del conocimiento de otras ciencias naturales y exactas (Esquema No 1), así como por sus objetivos específicos se divide en diferentes ramas (Esquema No 2).</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p:cNvSpPr>
            <a:spLocks noChangeArrowheads="1"/>
          </p:cNvSpPr>
          <p:nvPr/>
        </p:nvSpPr>
        <p:spPr bwMode="auto">
          <a:xfrm>
            <a:off x="4859338" y="5373688"/>
            <a:ext cx="1728787" cy="431800"/>
          </a:xfrm>
          <a:prstGeom prst="rect">
            <a:avLst/>
          </a:prstGeom>
          <a:solidFill>
            <a:schemeClr val="accent1"/>
          </a:solidFill>
          <a:ln w="38100">
            <a:solidFill>
              <a:srgbClr val="FF0066"/>
            </a:solidFill>
            <a:miter lim="800000"/>
            <a:headEnd type="none" w="sm" len="sm"/>
            <a:tailEnd type="none" w="sm" len="sm"/>
          </a:ln>
        </p:spPr>
        <p:txBody>
          <a:bodyPr wrap="none" anchor="ctr"/>
          <a:lstStyle/>
          <a:p>
            <a:pPr algn="ctr"/>
            <a:r>
              <a:rPr lang="en-US">
                <a:solidFill>
                  <a:srgbClr val="0000FF"/>
                </a:solidFill>
              </a:rPr>
              <a:t>MEDICINA</a:t>
            </a:r>
            <a:endParaRPr lang="es-ES">
              <a:solidFill>
                <a:srgbClr val="0000FF"/>
              </a:solidFill>
            </a:endParaRPr>
          </a:p>
        </p:txBody>
      </p:sp>
      <p:sp>
        <p:nvSpPr>
          <p:cNvPr id="7171" name="Rectangle 7"/>
          <p:cNvSpPr>
            <a:spLocks noChangeArrowheads="1"/>
          </p:cNvSpPr>
          <p:nvPr/>
        </p:nvSpPr>
        <p:spPr bwMode="auto">
          <a:xfrm>
            <a:off x="0" y="-19050"/>
            <a:ext cx="1800225" cy="476250"/>
          </a:xfrm>
          <a:prstGeom prst="rect">
            <a:avLst/>
          </a:prstGeom>
          <a:solidFill>
            <a:schemeClr val="accent1"/>
          </a:solidFill>
          <a:ln w="38100">
            <a:solidFill>
              <a:srgbClr val="000099"/>
            </a:solidFill>
            <a:miter lim="800000"/>
            <a:headEnd type="none" w="sm" len="sm"/>
            <a:tailEnd type="none" w="sm" len="sm"/>
          </a:ln>
        </p:spPr>
        <p:txBody>
          <a:bodyPr wrap="none" anchor="ctr"/>
          <a:lstStyle/>
          <a:p>
            <a:pPr algn="ctr"/>
            <a:r>
              <a:rPr lang="en-US">
                <a:solidFill>
                  <a:srgbClr val="003300"/>
                </a:solidFill>
              </a:rPr>
              <a:t>QUÍMICA</a:t>
            </a:r>
            <a:endParaRPr lang="es-ES">
              <a:solidFill>
                <a:srgbClr val="003300"/>
              </a:solidFill>
            </a:endParaRPr>
          </a:p>
        </p:txBody>
      </p:sp>
      <p:sp>
        <p:nvSpPr>
          <p:cNvPr id="7172" name="Rectangle 8"/>
          <p:cNvSpPr>
            <a:spLocks noChangeArrowheads="1"/>
          </p:cNvSpPr>
          <p:nvPr/>
        </p:nvSpPr>
        <p:spPr bwMode="auto">
          <a:xfrm>
            <a:off x="3563938" y="0"/>
            <a:ext cx="1584325" cy="431800"/>
          </a:xfrm>
          <a:prstGeom prst="rect">
            <a:avLst/>
          </a:prstGeom>
          <a:solidFill>
            <a:schemeClr val="accent1"/>
          </a:solidFill>
          <a:ln w="38100">
            <a:solidFill>
              <a:srgbClr val="000099"/>
            </a:solidFill>
            <a:miter lim="800000"/>
            <a:headEnd type="none" w="sm" len="sm"/>
            <a:tailEnd type="none" w="sm" len="sm"/>
          </a:ln>
        </p:spPr>
        <p:txBody>
          <a:bodyPr wrap="none" anchor="ctr"/>
          <a:lstStyle/>
          <a:p>
            <a:pPr algn="ctr"/>
            <a:r>
              <a:rPr lang="en-US">
                <a:solidFill>
                  <a:srgbClr val="003300"/>
                </a:solidFill>
              </a:rPr>
              <a:t>FÍSICA</a:t>
            </a:r>
            <a:endParaRPr lang="es-ES">
              <a:solidFill>
                <a:srgbClr val="003300"/>
              </a:solidFill>
            </a:endParaRPr>
          </a:p>
        </p:txBody>
      </p:sp>
      <p:sp>
        <p:nvSpPr>
          <p:cNvPr id="7173" name="Rectangle 9"/>
          <p:cNvSpPr>
            <a:spLocks noChangeArrowheads="1"/>
          </p:cNvSpPr>
          <p:nvPr/>
        </p:nvSpPr>
        <p:spPr bwMode="auto">
          <a:xfrm>
            <a:off x="6407150" y="0"/>
            <a:ext cx="2736850" cy="431800"/>
          </a:xfrm>
          <a:prstGeom prst="rect">
            <a:avLst/>
          </a:prstGeom>
          <a:solidFill>
            <a:schemeClr val="accent1"/>
          </a:solidFill>
          <a:ln w="38100">
            <a:solidFill>
              <a:srgbClr val="000099"/>
            </a:solidFill>
            <a:miter lim="800000"/>
            <a:headEnd type="none" w="sm" len="sm"/>
            <a:tailEnd type="none" w="sm" len="sm"/>
          </a:ln>
        </p:spPr>
        <p:txBody>
          <a:bodyPr wrap="none" anchor="ctr"/>
          <a:lstStyle/>
          <a:p>
            <a:pPr algn="ctr"/>
            <a:r>
              <a:rPr lang="en-US">
                <a:solidFill>
                  <a:srgbClr val="003300"/>
                </a:solidFill>
              </a:rPr>
              <a:t>BIOMATEMÁTICA</a:t>
            </a:r>
            <a:r>
              <a:rPr lang="en-US"/>
              <a:t> </a:t>
            </a:r>
            <a:endParaRPr lang="es-ES"/>
          </a:p>
        </p:txBody>
      </p:sp>
      <p:sp>
        <p:nvSpPr>
          <p:cNvPr id="7174" name="Rectangle 10"/>
          <p:cNvSpPr>
            <a:spLocks noChangeArrowheads="1"/>
          </p:cNvSpPr>
          <p:nvPr/>
        </p:nvSpPr>
        <p:spPr bwMode="auto">
          <a:xfrm>
            <a:off x="6588125" y="1125538"/>
            <a:ext cx="2555875" cy="431800"/>
          </a:xfrm>
          <a:prstGeom prst="rect">
            <a:avLst/>
          </a:prstGeom>
          <a:solidFill>
            <a:schemeClr val="accent1"/>
          </a:solidFill>
          <a:ln w="76200">
            <a:solidFill>
              <a:srgbClr val="FF0066"/>
            </a:solidFill>
            <a:miter lim="800000"/>
            <a:headEnd type="none" w="sm" len="sm"/>
            <a:tailEnd type="none" w="sm" len="sm"/>
          </a:ln>
        </p:spPr>
        <p:txBody>
          <a:bodyPr wrap="none" anchor="ctr"/>
          <a:lstStyle/>
          <a:p>
            <a:pPr algn="ctr"/>
            <a:r>
              <a:rPr lang="en-US">
                <a:solidFill>
                  <a:srgbClr val="660066"/>
                </a:solidFill>
              </a:rPr>
              <a:t>FARMACOLOGÍA</a:t>
            </a:r>
            <a:endParaRPr lang="es-ES">
              <a:solidFill>
                <a:srgbClr val="660066"/>
              </a:solidFill>
            </a:endParaRPr>
          </a:p>
        </p:txBody>
      </p:sp>
      <p:sp>
        <p:nvSpPr>
          <p:cNvPr id="7175" name="Rectangle 11"/>
          <p:cNvSpPr>
            <a:spLocks noChangeArrowheads="1"/>
          </p:cNvSpPr>
          <p:nvPr/>
        </p:nvSpPr>
        <p:spPr bwMode="auto">
          <a:xfrm>
            <a:off x="0" y="2565400"/>
            <a:ext cx="1944688" cy="481013"/>
          </a:xfrm>
          <a:prstGeom prst="rect">
            <a:avLst/>
          </a:prstGeom>
          <a:solidFill>
            <a:schemeClr val="accent1"/>
          </a:solidFill>
          <a:ln w="38100">
            <a:solidFill>
              <a:srgbClr val="003300"/>
            </a:solidFill>
            <a:miter lim="800000"/>
            <a:headEnd type="none" w="sm" len="sm"/>
            <a:tailEnd type="none" w="sm" len="sm"/>
          </a:ln>
        </p:spPr>
        <p:txBody>
          <a:bodyPr wrap="none" anchor="ctr"/>
          <a:lstStyle/>
          <a:p>
            <a:pPr algn="ctr"/>
            <a:r>
              <a:rPr lang="en-US">
                <a:solidFill>
                  <a:srgbClr val="003300"/>
                </a:solidFill>
              </a:rPr>
              <a:t>FISIOLOGÍA</a:t>
            </a:r>
            <a:r>
              <a:rPr lang="es-ES">
                <a:solidFill>
                  <a:srgbClr val="660066"/>
                </a:solidFill>
              </a:rPr>
              <a:t> </a:t>
            </a:r>
          </a:p>
        </p:txBody>
      </p:sp>
      <p:sp>
        <p:nvSpPr>
          <p:cNvPr id="7176" name="Rectangle 12"/>
          <p:cNvSpPr>
            <a:spLocks noChangeArrowheads="1"/>
          </p:cNvSpPr>
          <p:nvPr/>
        </p:nvSpPr>
        <p:spPr bwMode="auto">
          <a:xfrm>
            <a:off x="6732588" y="3500438"/>
            <a:ext cx="2411412" cy="503237"/>
          </a:xfrm>
          <a:prstGeom prst="rect">
            <a:avLst/>
          </a:prstGeom>
          <a:solidFill>
            <a:schemeClr val="accent1"/>
          </a:solidFill>
          <a:ln w="38100">
            <a:solidFill>
              <a:srgbClr val="003300"/>
            </a:solidFill>
            <a:miter lim="800000"/>
            <a:headEnd type="none" w="sm" len="sm"/>
            <a:tailEnd type="none" w="sm" len="sm"/>
          </a:ln>
        </p:spPr>
        <p:txBody>
          <a:bodyPr wrap="none" anchor="ctr"/>
          <a:lstStyle/>
          <a:p>
            <a:pPr algn="ctr"/>
            <a:r>
              <a:rPr lang="en-US">
                <a:solidFill>
                  <a:srgbClr val="660066"/>
                </a:solidFill>
              </a:rPr>
              <a:t>INMUNOLOGÍA</a:t>
            </a:r>
            <a:endParaRPr lang="es-ES">
              <a:solidFill>
                <a:srgbClr val="660066"/>
              </a:solidFill>
            </a:endParaRPr>
          </a:p>
        </p:txBody>
      </p:sp>
      <p:sp>
        <p:nvSpPr>
          <p:cNvPr id="7177" name="Rectangle 13"/>
          <p:cNvSpPr>
            <a:spLocks noChangeArrowheads="1"/>
          </p:cNvSpPr>
          <p:nvPr/>
        </p:nvSpPr>
        <p:spPr bwMode="auto">
          <a:xfrm>
            <a:off x="7019925" y="2492375"/>
            <a:ext cx="1944688" cy="504825"/>
          </a:xfrm>
          <a:prstGeom prst="rect">
            <a:avLst/>
          </a:prstGeom>
          <a:solidFill>
            <a:schemeClr val="accent1"/>
          </a:solidFill>
          <a:ln w="38100">
            <a:solidFill>
              <a:srgbClr val="003300"/>
            </a:solidFill>
            <a:miter lim="800000"/>
            <a:headEnd type="none" w="sm" len="sm"/>
            <a:tailEnd type="none" w="sm" len="sm"/>
          </a:ln>
        </p:spPr>
        <p:txBody>
          <a:bodyPr wrap="none" anchor="ctr"/>
          <a:lstStyle/>
          <a:p>
            <a:pPr algn="ctr"/>
            <a:r>
              <a:rPr lang="en-US">
                <a:solidFill>
                  <a:srgbClr val="660066"/>
                </a:solidFill>
              </a:rPr>
              <a:t>PATOLOGÍA</a:t>
            </a:r>
            <a:r>
              <a:rPr lang="es-ES"/>
              <a:t> </a:t>
            </a:r>
          </a:p>
        </p:txBody>
      </p:sp>
      <p:sp>
        <p:nvSpPr>
          <p:cNvPr id="7178" name="Rectangle 14"/>
          <p:cNvSpPr>
            <a:spLocks noChangeArrowheads="1"/>
          </p:cNvSpPr>
          <p:nvPr/>
        </p:nvSpPr>
        <p:spPr bwMode="auto">
          <a:xfrm>
            <a:off x="0" y="1268413"/>
            <a:ext cx="1979613" cy="503237"/>
          </a:xfrm>
          <a:prstGeom prst="rect">
            <a:avLst/>
          </a:prstGeom>
          <a:solidFill>
            <a:schemeClr val="accent1"/>
          </a:solidFill>
          <a:ln w="76200">
            <a:solidFill>
              <a:srgbClr val="FF0066"/>
            </a:solidFill>
            <a:miter lim="800000"/>
            <a:headEnd type="none" w="sm" len="sm"/>
            <a:tailEnd type="none" w="sm" len="sm"/>
          </a:ln>
        </p:spPr>
        <p:txBody>
          <a:bodyPr wrap="none" anchor="ctr"/>
          <a:lstStyle/>
          <a:p>
            <a:pPr algn="ctr"/>
            <a:r>
              <a:rPr lang="en-US">
                <a:solidFill>
                  <a:srgbClr val="6600CC"/>
                </a:solidFill>
              </a:rPr>
              <a:t>BIOQUÍMICA</a:t>
            </a:r>
            <a:r>
              <a:rPr lang="es-ES">
                <a:solidFill>
                  <a:srgbClr val="6600CC"/>
                </a:solidFill>
              </a:rPr>
              <a:t> </a:t>
            </a:r>
          </a:p>
        </p:txBody>
      </p:sp>
      <p:sp>
        <p:nvSpPr>
          <p:cNvPr id="7179" name="Rectangle 15"/>
          <p:cNvSpPr>
            <a:spLocks noChangeArrowheads="1"/>
          </p:cNvSpPr>
          <p:nvPr/>
        </p:nvSpPr>
        <p:spPr bwMode="auto">
          <a:xfrm>
            <a:off x="0" y="3644900"/>
            <a:ext cx="1943100" cy="576263"/>
          </a:xfrm>
          <a:prstGeom prst="rect">
            <a:avLst/>
          </a:prstGeom>
          <a:solidFill>
            <a:schemeClr val="accent1"/>
          </a:solidFill>
          <a:ln w="38100">
            <a:solidFill>
              <a:srgbClr val="003300"/>
            </a:solidFill>
            <a:miter lim="800000"/>
            <a:headEnd type="none" w="sm" len="sm"/>
            <a:tailEnd type="none" w="sm" len="sm"/>
          </a:ln>
        </p:spPr>
        <p:txBody>
          <a:bodyPr wrap="none" anchor="ctr"/>
          <a:lstStyle/>
          <a:p>
            <a:pPr algn="ctr"/>
            <a:r>
              <a:rPr lang="en-US">
                <a:solidFill>
                  <a:srgbClr val="6600CC"/>
                </a:solidFill>
              </a:rPr>
              <a:t>GENÉTICA</a:t>
            </a:r>
            <a:r>
              <a:rPr lang="es-ES">
                <a:solidFill>
                  <a:srgbClr val="6600CC"/>
                </a:solidFill>
              </a:rPr>
              <a:t> </a:t>
            </a:r>
          </a:p>
        </p:txBody>
      </p:sp>
      <p:sp>
        <p:nvSpPr>
          <p:cNvPr id="7180" name="Rectangle 16"/>
          <p:cNvSpPr>
            <a:spLocks noChangeArrowheads="1"/>
          </p:cNvSpPr>
          <p:nvPr/>
        </p:nvSpPr>
        <p:spPr bwMode="auto">
          <a:xfrm>
            <a:off x="4859338" y="6426200"/>
            <a:ext cx="1763712" cy="431800"/>
          </a:xfrm>
          <a:prstGeom prst="rect">
            <a:avLst/>
          </a:prstGeom>
          <a:solidFill>
            <a:schemeClr val="accent1"/>
          </a:solidFill>
          <a:ln w="38100">
            <a:solidFill>
              <a:srgbClr val="FF0066"/>
            </a:solidFill>
            <a:miter lim="800000"/>
            <a:headEnd type="none" w="sm" len="sm"/>
            <a:tailEnd type="none" w="sm" len="sm"/>
          </a:ln>
        </p:spPr>
        <p:txBody>
          <a:bodyPr wrap="none" anchor="ctr"/>
          <a:lstStyle/>
          <a:p>
            <a:pPr algn="ctr"/>
            <a:r>
              <a:rPr lang="en-US">
                <a:solidFill>
                  <a:srgbClr val="0000FF"/>
                </a:solidFill>
              </a:rPr>
              <a:t>BIOLOGÍA</a:t>
            </a:r>
            <a:endParaRPr lang="es-ES">
              <a:solidFill>
                <a:srgbClr val="0000FF"/>
              </a:solidFill>
            </a:endParaRPr>
          </a:p>
        </p:txBody>
      </p:sp>
      <p:sp>
        <p:nvSpPr>
          <p:cNvPr id="7181" name="Rectangle 17"/>
          <p:cNvSpPr>
            <a:spLocks noChangeArrowheads="1"/>
          </p:cNvSpPr>
          <p:nvPr/>
        </p:nvSpPr>
        <p:spPr bwMode="auto">
          <a:xfrm>
            <a:off x="0" y="5300663"/>
            <a:ext cx="2663825" cy="503237"/>
          </a:xfrm>
          <a:prstGeom prst="rect">
            <a:avLst/>
          </a:prstGeom>
          <a:solidFill>
            <a:schemeClr val="accent1"/>
          </a:solidFill>
          <a:ln w="38100">
            <a:solidFill>
              <a:srgbClr val="003300"/>
            </a:solidFill>
            <a:miter lim="800000"/>
            <a:headEnd type="none" w="sm" len="sm"/>
            <a:tailEnd type="none" w="sm" len="sm"/>
          </a:ln>
        </p:spPr>
        <p:txBody>
          <a:bodyPr wrap="none" anchor="ctr"/>
          <a:lstStyle/>
          <a:p>
            <a:pPr algn="ctr"/>
            <a:r>
              <a:rPr lang="en-US">
                <a:solidFill>
                  <a:srgbClr val="6600CC"/>
                </a:solidFill>
              </a:rPr>
              <a:t>EPIDEMIOLOGÍA</a:t>
            </a:r>
            <a:endParaRPr lang="es-ES">
              <a:solidFill>
                <a:srgbClr val="6600CC"/>
              </a:solidFill>
            </a:endParaRPr>
          </a:p>
        </p:txBody>
      </p:sp>
      <p:sp>
        <p:nvSpPr>
          <p:cNvPr id="7182" name="Rectangle 18"/>
          <p:cNvSpPr>
            <a:spLocks noChangeArrowheads="1"/>
          </p:cNvSpPr>
          <p:nvPr/>
        </p:nvSpPr>
        <p:spPr bwMode="auto">
          <a:xfrm>
            <a:off x="2987675" y="2924175"/>
            <a:ext cx="2305050" cy="936625"/>
          </a:xfrm>
          <a:prstGeom prst="rect">
            <a:avLst/>
          </a:prstGeom>
          <a:solidFill>
            <a:schemeClr val="accent1"/>
          </a:solidFill>
          <a:ln w="57150">
            <a:solidFill>
              <a:srgbClr val="0000FF"/>
            </a:solidFill>
            <a:miter lim="800000"/>
            <a:headEnd type="none" w="sm" len="sm"/>
            <a:tailEnd type="none" w="sm" len="sm"/>
          </a:ln>
        </p:spPr>
        <p:txBody>
          <a:bodyPr wrap="none" anchor="ctr"/>
          <a:lstStyle/>
          <a:p>
            <a:pPr algn="ctr"/>
            <a:r>
              <a:rPr lang="en-US">
                <a:solidFill>
                  <a:srgbClr val="003300"/>
                </a:solidFill>
              </a:rPr>
              <a:t>TOXICOLOGÍA</a:t>
            </a:r>
            <a:endParaRPr lang="es-ES">
              <a:solidFill>
                <a:srgbClr val="003300"/>
              </a:solidFill>
            </a:endParaRPr>
          </a:p>
        </p:txBody>
      </p:sp>
      <p:sp>
        <p:nvSpPr>
          <p:cNvPr id="7183" name="Line 19"/>
          <p:cNvSpPr>
            <a:spLocks noChangeShapeType="1"/>
          </p:cNvSpPr>
          <p:nvPr/>
        </p:nvSpPr>
        <p:spPr bwMode="auto">
          <a:xfrm flipH="1" flipV="1">
            <a:off x="1835150" y="476250"/>
            <a:ext cx="1152525" cy="2447925"/>
          </a:xfrm>
          <a:prstGeom prst="line">
            <a:avLst/>
          </a:prstGeom>
          <a:noFill/>
          <a:ln w="57150">
            <a:solidFill>
              <a:srgbClr val="0033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84" name="Line 20"/>
          <p:cNvSpPr>
            <a:spLocks noChangeShapeType="1"/>
          </p:cNvSpPr>
          <p:nvPr/>
        </p:nvSpPr>
        <p:spPr bwMode="auto">
          <a:xfrm flipH="1" flipV="1">
            <a:off x="1979613" y="1773238"/>
            <a:ext cx="1008062" cy="1150937"/>
          </a:xfrm>
          <a:prstGeom prst="line">
            <a:avLst/>
          </a:prstGeom>
          <a:noFill/>
          <a:ln w="5715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85" name="Line 21"/>
          <p:cNvSpPr>
            <a:spLocks noChangeShapeType="1"/>
          </p:cNvSpPr>
          <p:nvPr/>
        </p:nvSpPr>
        <p:spPr bwMode="auto">
          <a:xfrm flipH="1" flipV="1">
            <a:off x="1979613" y="2781300"/>
            <a:ext cx="1008062" cy="142875"/>
          </a:xfrm>
          <a:prstGeom prst="line">
            <a:avLst/>
          </a:prstGeom>
          <a:noFill/>
          <a:ln w="57150">
            <a:solidFill>
              <a:srgbClr val="FF00FF"/>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86" name="Line 22"/>
          <p:cNvSpPr>
            <a:spLocks noChangeShapeType="1"/>
          </p:cNvSpPr>
          <p:nvPr/>
        </p:nvSpPr>
        <p:spPr bwMode="auto">
          <a:xfrm flipV="1">
            <a:off x="5219700" y="404813"/>
            <a:ext cx="1152525" cy="2519362"/>
          </a:xfrm>
          <a:prstGeom prst="line">
            <a:avLst/>
          </a:prstGeom>
          <a:noFill/>
          <a:ln w="57150">
            <a:solidFill>
              <a:srgbClr val="0033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87" name="Line 23"/>
          <p:cNvSpPr>
            <a:spLocks noChangeShapeType="1"/>
          </p:cNvSpPr>
          <p:nvPr/>
        </p:nvSpPr>
        <p:spPr bwMode="auto">
          <a:xfrm flipV="1">
            <a:off x="5219700" y="1557338"/>
            <a:ext cx="2520950" cy="1366837"/>
          </a:xfrm>
          <a:prstGeom prst="line">
            <a:avLst/>
          </a:prstGeom>
          <a:noFill/>
          <a:ln w="5715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88" name="Line 24"/>
          <p:cNvSpPr>
            <a:spLocks noChangeShapeType="1"/>
          </p:cNvSpPr>
          <p:nvPr/>
        </p:nvSpPr>
        <p:spPr bwMode="auto">
          <a:xfrm>
            <a:off x="2987675" y="3860800"/>
            <a:ext cx="2663825" cy="1512888"/>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89" name="Line 25"/>
          <p:cNvSpPr>
            <a:spLocks noChangeShapeType="1"/>
          </p:cNvSpPr>
          <p:nvPr/>
        </p:nvSpPr>
        <p:spPr bwMode="auto">
          <a:xfrm flipH="1">
            <a:off x="1331913" y="3860800"/>
            <a:ext cx="1655762" cy="1439863"/>
          </a:xfrm>
          <a:prstGeom prst="line">
            <a:avLst/>
          </a:prstGeom>
          <a:noFill/>
          <a:ln w="57150">
            <a:solidFill>
              <a:srgbClr val="FF00FF"/>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90" name="Line 26"/>
          <p:cNvSpPr>
            <a:spLocks noChangeShapeType="1"/>
          </p:cNvSpPr>
          <p:nvPr/>
        </p:nvSpPr>
        <p:spPr bwMode="auto">
          <a:xfrm flipH="1">
            <a:off x="1979613" y="3860800"/>
            <a:ext cx="1008062" cy="73025"/>
          </a:xfrm>
          <a:prstGeom prst="line">
            <a:avLst/>
          </a:prstGeom>
          <a:noFill/>
          <a:ln w="57150">
            <a:solidFill>
              <a:srgbClr val="FF00FF"/>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91" name="Line 27"/>
          <p:cNvSpPr>
            <a:spLocks noChangeShapeType="1"/>
          </p:cNvSpPr>
          <p:nvPr/>
        </p:nvSpPr>
        <p:spPr bwMode="auto">
          <a:xfrm flipV="1">
            <a:off x="5580063" y="5805488"/>
            <a:ext cx="2520950" cy="576262"/>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92" name="Line 28"/>
          <p:cNvSpPr>
            <a:spLocks noChangeShapeType="1"/>
          </p:cNvSpPr>
          <p:nvPr/>
        </p:nvSpPr>
        <p:spPr bwMode="auto">
          <a:xfrm flipV="1">
            <a:off x="2987675" y="404813"/>
            <a:ext cx="1296988" cy="2519362"/>
          </a:xfrm>
          <a:prstGeom prst="line">
            <a:avLst/>
          </a:prstGeom>
          <a:noFill/>
          <a:ln w="57150">
            <a:solidFill>
              <a:srgbClr val="0033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93" name="Line 29"/>
          <p:cNvSpPr>
            <a:spLocks noChangeShapeType="1"/>
          </p:cNvSpPr>
          <p:nvPr/>
        </p:nvSpPr>
        <p:spPr bwMode="auto">
          <a:xfrm flipV="1">
            <a:off x="5292725" y="3789363"/>
            <a:ext cx="1439863" cy="71437"/>
          </a:xfrm>
          <a:prstGeom prst="line">
            <a:avLst/>
          </a:prstGeom>
          <a:noFill/>
          <a:ln w="57150">
            <a:solidFill>
              <a:srgbClr val="FF00FF"/>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94" name="Line 30"/>
          <p:cNvSpPr>
            <a:spLocks noChangeShapeType="1"/>
          </p:cNvSpPr>
          <p:nvPr/>
        </p:nvSpPr>
        <p:spPr bwMode="auto">
          <a:xfrm flipV="1">
            <a:off x="5219700" y="2708275"/>
            <a:ext cx="1728788" cy="215900"/>
          </a:xfrm>
          <a:prstGeom prst="line">
            <a:avLst/>
          </a:prstGeom>
          <a:noFill/>
          <a:ln w="57150">
            <a:solidFill>
              <a:srgbClr val="FF00FF"/>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95" name="Rectangle 31"/>
          <p:cNvSpPr>
            <a:spLocks noChangeArrowheads="1"/>
          </p:cNvSpPr>
          <p:nvPr/>
        </p:nvSpPr>
        <p:spPr bwMode="auto">
          <a:xfrm>
            <a:off x="6877050" y="5300663"/>
            <a:ext cx="2266950" cy="476250"/>
          </a:xfrm>
          <a:prstGeom prst="rect">
            <a:avLst/>
          </a:prstGeom>
          <a:solidFill>
            <a:schemeClr val="accent1"/>
          </a:solidFill>
          <a:ln w="38100">
            <a:solidFill>
              <a:srgbClr val="FF0066"/>
            </a:solidFill>
            <a:miter lim="800000"/>
            <a:headEnd type="none" w="sm" len="sm"/>
            <a:tailEnd type="none" w="sm" len="sm"/>
          </a:ln>
        </p:spPr>
        <p:txBody>
          <a:bodyPr wrap="none" anchor="ctr"/>
          <a:lstStyle/>
          <a:p>
            <a:pPr algn="ctr"/>
            <a:r>
              <a:rPr lang="en-US">
                <a:solidFill>
                  <a:srgbClr val="660033"/>
                </a:solidFill>
              </a:rPr>
              <a:t>VETERINARIA</a:t>
            </a:r>
            <a:endParaRPr lang="es-ES">
              <a:solidFill>
                <a:srgbClr val="660033"/>
              </a:solidFill>
            </a:endParaRPr>
          </a:p>
        </p:txBody>
      </p:sp>
      <p:sp>
        <p:nvSpPr>
          <p:cNvPr id="7196" name="Line 32"/>
          <p:cNvSpPr>
            <a:spLocks noChangeShapeType="1"/>
          </p:cNvSpPr>
          <p:nvPr/>
        </p:nvSpPr>
        <p:spPr bwMode="auto">
          <a:xfrm>
            <a:off x="5292725" y="3860800"/>
            <a:ext cx="2735263" cy="1368425"/>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97" name="Rectangle 33"/>
          <p:cNvSpPr>
            <a:spLocks noChangeArrowheads="1"/>
          </p:cNvSpPr>
          <p:nvPr/>
        </p:nvSpPr>
        <p:spPr bwMode="auto">
          <a:xfrm>
            <a:off x="2916238" y="5373688"/>
            <a:ext cx="1800225" cy="476250"/>
          </a:xfrm>
          <a:prstGeom prst="rect">
            <a:avLst/>
          </a:prstGeom>
          <a:solidFill>
            <a:schemeClr val="accent1"/>
          </a:solidFill>
          <a:ln w="38100">
            <a:solidFill>
              <a:srgbClr val="006600"/>
            </a:solidFill>
            <a:miter lim="800000"/>
            <a:headEnd type="none" w="sm" len="sm"/>
            <a:tailEnd type="none" w="sm" len="sm"/>
          </a:ln>
        </p:spPr>
        <p:txBody>
          <a:bodyPr wrap="none" anchor="ctr"/>
          <a:lstStyle/>
          <a:p>
            <a:pPr algn="ctr"/>
            <a:r>
              <a:rPr lang="en-US">
                <a:solidFill>
                  <a:srgbClr val="006600"/>
                </a:solidFill>
              </a:rPr>
              <a:t>BOTÁNICA</a:t>
            </a:r>
            <a:endParaRPr lang="es-ES">
              <a:solidFill>
                <a:srgbClr val="006600"/>
              </a:solidFill>
            </a:endParaRPr>
          </a:p>
        </p:txBody>
      </p:sp>
      <p:sp>
        <p:nvSpPr>
          <p:cNvPr id="7198" name="Line 34"/>
          <p:cNvSpPr>
            <a:spLocks noChangeShapeType="1"/>
          </p:cNvSpPr>
          <p:nvPr/>
        </p:nvSpPr>
        <p:spPr bwMode="auto">
          <a:xfrm>
            <a:off x="2987675" y="3860800"/>
            <a:ext cx="504825" cy="1584325"/>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199" name="Line 35"/>
          <p:cNvSpPr>
            <a:spLocks noChangeShapeType="1"/>
          </p:cNvSpPr>
          <p:nvPr/>
        </p:nvSpPr>
        <p:spPr bwMode="auto">
          <a:xfrm flipH="1" flipV="1">
            <a:off x="3851275" y="5876925"/>
            <a:ext cx="1728788" cy="504825"/>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7200" name="Line 36"/>
          <p:cNvSpPr>
            <a:spLocks noChangeShapeType="1"/>
          </p:cNvSpPr>
          <p:nvPr/>
        </p:nvSpPr>
        <p:spPr bwMode="auto">
          <a:xfrm flipV="1">
            <a:off x="5580063" y="5805488"/>
            <a:ext cx="71437" cy="576262"/>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3"/>
          <p:cNvSpPr>
            <a:spLocks noChangeArrowheads="1"/>
          </p:cNvSpPr>
          <p:nvPr/>
        </p:nvSpPr>
        <p:spPr bwMode="auto">
          <a:xfrm>
            <a:off x="2843213" y="3284538"/>
            <a:ext cx="3024187" cy="647700"/>
          </a:xfrm>
          <a:prstGeom prst="rect">
            <a:avLst/>
          </a:prstGeom>
          <a:solidFill>
            <a:schemeClr val="accent1"/>
          </a:solidFill>
          <a:ln w="57150">
            <a:solidFill>
              <a:srgbClr val="000099"/>
            </a:solidFill>
            <a:miter lim="800000"/>
            <a:headEnd type="none" w="sm" len="sm"/>
            <a:tailEnd type="none" w="sm" len="sm"/>
          </a:ln>
        </p:spPr>
        <p:txBody>
          <a:bodyPr wrap="none" anchor="ctr"/>
          <a:lstStyle/>
          <a:p>
            <a:pPr algn="ctr"/>
            <a:r>
              <a:rPr lang="en-US" sz="3200">
                <a:solidFill>
                  <a:srgbClr val="003300"/>
                </a:solidFill>
              </a:rPr>
              <a:t>TOXICOLOGÍA</a:t>
            </a:r>
            <a:endParaRPr lang="es-ES" sz="3200">
              <a:solidFill>
                <a:srgbClr val="003300"/>
              </a:solidFill>
            </a:endParaRPr>
          </a:p>
        </p:txBody>
      </p:sp>
      <p:sp>
        <p:nvSpPr>
          <p:cNvPr id="8195" name="Rectangle 14"/>
          <p:cNvSpPr>
            <a:spLocks noChangeArrowheads="1"/>
          </p:cNvSpPr>
          <p:nvPr/>
        </p:nvSpPr>
        <p:spPr bwMode="auto">
          <a:xfrm>
            <a:off x="6300788" y="333375"/>
            <a:ext cx="2627312" cy="576263"/>
          </a:xfrm>
          <a:prstGeom prst="rect">
            <a:avLst/>
          </a:prstGeom>
          <a:solidFill>
            <a:schemeClr val="accent1"/>
          </a:solidFill>
          <a:ln w="57150">
            <a:solidFill>
              <a:schemeClr val="hlink"/>
            </a:solidFill>
            <a:miter lim="800000"/>
            <a:headEnd type="none" w="sm" len="sm"/>
            <a:tailEnd type="none" w="sm" len="sm"/>
          </a:ln>
        </p:spPr>
        <p:txBody>
          <a:bodyPr wrap="none" anchor="ctr"/>
          <a:lstStyle/>
          <a:p>
            <a:pPr algn="ctr"/>
            <a:r>
              <a:rPr lang="en-US">
                <a:solidFill>
                  <a:srgbClr val="003300"/>
                </a:solidFill>
              </a:rPr>
              <a:t>EXPERIMENTAL</a:t>
            </a:r>
            <a:endParaRPr lang="es-ES">
              <a:solidFill>
                <a:srgbClr val="003300"/>
              </a:solidFill>
            </a:endParaRPr>
          </a:p>
        </p:txBody>
      </p:sp>
      <p:sp>
        <p:nvSpPr>
          <p:cNvPr id="8196" name="Rectangle 15"/>
          <p:cNvSpPr>
            <a:spLocks noChangeArrowheads="1"/>
          </p:cNvSpPr>
          <p:nvPr/>
        </p:nvSpPr>
        <p:spPr bwMode="auto">
          <a:xfrm>
            <a:off x="1476375" y="6308725"/>
            <a:ext cx="2051050" cy="549275"/>
          </a:xfrm>
          <a:prstGeom prst="rect">
            <a:avLst/>
          </a:prstGeom>
          <a:solidFill>
            <a:schemeClr val="accent1"/>
          </a:solidFill>
          <a:ln w="76200">
            <a:solidFill>
              <a:schemeClr val="tx1"/>
            </a:solidFill>
            <a:miter lim="800000"/>
            <a:headEnd type="none" w="sm" len="sm"/>
            <a:tailEnd type="none" w="sm" len="sm"/>
          </a:ln>
        </p:spPr>
        <p:txBody>
          <a:bodyPr wrap="none" anchor="ctr"/>
          <a:lstStyle/>
          <a:p>
            <a:pPr algn="ctr"/>
            <a:r>
              <a:rPr lang="en-US">
                <a:solidFill>
                  <a:srgbClr val="660066"/>
                </a:solidFill>
              </a:rPr>
              <a:t>AMBIENTAL</a:t>
            </a:r>
            <a:endParaRPr lang="es-ES">
              <a:solidFill>
                <a:srgbClr val="660066"/>
              </a:solidFill>
            </a:endParaRPr>
          </a:p>
        </p:txBody>
      </p:sp>
      <p:sp>
        <p:nvSpPr>
          <p:cNvPr id="8197" name="Rectangle 16"/>
          <p:cNvSpPr>
            <a:spLocks noChangeArrowheads="1"/>
          </p:cNvSpPr>
          <p:nvPr/>
        </p:nvSpPr>
        <p:spPr bwMode="auto">
          <a:xfrm>
            <a:off x="323850" y="404813"/>
            <a:ext cx="2195513" cy="576262"/>
          </a:xfrm>
          <a:prstGeom prst="rect">
            <a:avLst/>
          </a:prstGeom>
          <a:solidFill>
            <a:schemeClr val="accent1"/>
          </a:solidFill>
          <a:ln w="57150">
            <a:solidFill>
              <a:schemeClr val="hlink"/>
            </a:solidFill>
            <a:miter lim="800000"/>
            <a:headEnd type="none" w="sm" len="sm"/>
            <a:tailEnd type="none" w="sm" len="sm"/>
          </a:ln>
        </p:spPr>
        <p:txBody>
          <a:bodyPr wrap="none" anchor="ctr"/>
          <a:lstStyle/>
          <a:p>
            <a:pPr algn="ctr"/>
            <a:r>
              <a:rPr lang="en-US">
                <a:solidFill>
                  <a:srgbClr val="003300"/>
                </a:solidFill>
              </a:rPr>
              <a:t>ANALÍTICA</a:t>
            </a:r>
            <a:endParaRPr lang="es-ES">
              <a:solidFill>
                <a:srgbClr val="003300"/>
              </a:solidFill>
            </a:endParaRPr>
          </a:p>
        </p:txBody>
      </p:sp>
      <p:sp>
        <p:nvSpPr>
          <p:cNvPr id="8198" name="Rectangle 17"/>
          <p:cNvSpPr>
            <a:spLocks noChangeArrowheads="1"/>
          </p:cNvSpPr>
          <p:nvPr/>
        </p:nvSpPr>
        <p:spPr bwMode="auto">
          <a:xfrm>
            <a:off x="0" y="2420938"/>
            <a:ext cx="1512888" cy="504825"/>
          </a:xfrm>
          <a:prstGeom prst="rect">
            <a:avLst/>
          </a:prstGeom>
          <a:solidFill>
            <a:schemeClr val="accent1"/>
          </a:solidFill>
          <a:ln w="76200">
            <a:solidFill>
              <a:srgbClr val="003300"/>
            </a:solidFill>
            <a:miter lim="800000"/>
            <a:headEnd type="none" w="sm" len="sm"/>
            <a:tailEnd type="none" w="sm" len="sm"/>
          </a:ln>
        </p:spPr>
        <p:txBody>
          <a:bodyPr wrap="none" anchor="ctr"/>
          <a:lstStyle/>
          <a:p>
            <a:pPr algn="ctr"/>
            <a:r>
              <a:rPr lang="en-US" dirty="0" err="1">
                <a:solidFill>
                  <a:srgbClr val="C00000"/>
                </a:solidFill>
              </a:rPr>
              <a:t>FORENSE</a:t>
            </a:r>
            <a:r>
              <a:rPr lang="es-ES" dirty="0">
                <a:solidFill>
                  <a:srgbClr val="C00000"/>
                </a:solidFill>
              </a:rPr>
              <a:t> </a:t>
            </a:r>
          </a:p>
        </p:txBody>
      </p:sp>
      <p:sp>
        <p:nvSpPr>
          <p:cNvPr id="8199" name="Rectangle 18"/>
          <p:cNvSpPr>
            <a:spLocks noChangeArrowheads="1"/>
          </p:cNvSpPr>
          <p:nvPr/>
        </p:nvSpPr>
        <p:spPr bwMode="auto">
          <a:xfrm>
            <a:off x="7451725" y="2420938"/>
            <a:ext cx="1692275" cy="504825"/>
          </a:xfrm>
          <a:prstGeom prst="rect">
            <a:avLst/>
          </a:prstGeom>
          <a:solidFill>
            <a:schemeClr val="accent1"/>
          </a:solidFill>
          <a:ln w="76200">
            <a:solidFill>
              <a:srgbClr val="003300"/>
            </a:solidFill>
            <a:miter lim="800000"/>
            <a:headEnd type="none" w="sm" len="sm"/>
            <a:tailEnd type="none" w="sm" len="sm"/>
          </a:ln>
        </p:spPr>
        <p:txBody>
          <a:bodyPr wrap="none" anchor="ctr"/>
          <a:lstStyle/>
          <a:p>
            <a:pPr algn="ctr"/>
            <a:r>
              <a:rPr lang="en-US">
                <a:solidFill>
                  <a:srgbClr val="660066"/>
                </a:solidFill>
              </a:rPr>
              <a:t>DEPORTE</a:t>
            </a:r>
            <a:endParaRPr lang="es-ES">
              <a:solidFill>
                <a:srgbClr val="660066"/>
              </a:solidFill>
            </a:endParaRPr>
          </a:p>
        </p:txBody>
      </p:sp>
      <p:sp>
        <p:nvSpPr>
          <p:cNvPr id="8200" name="Rectangle 19"/>
          <p:cNvSpPr>
            <a:spLocks noChangeArrowheads="1"/>
          </p:cNvSpPr>
          <p:nvPr/>
        </p:nvSpPr>
        <p:spPr bwMode="auto">
          <a:xfrm>
            <a:off x="3492500" y="404813"/>
            <a:ext cx="1512888" cy="576262"/>
          </a:xfrm>
          <a:prstGeom prst="rect">
            <a:avLst/>
          </a:prstGeom>
          <a:solidFill>
            <a:schemeClr val="accent1"/>
          </a:solidFill>
          <a:ln w="57150">
            <a:solidFill>
              <a:schemeClr val="hlink"/>
            </a:solidFill>
            <a:miter lim="800000"/>
            <a:headEnd type="none" w="sm" len="sm"/>
            <a:tailEnd type="none" w="sm" len="sm"/>
          </a:ln>
        </p:spPr>
        <p:txBody>
          <a:bodyPr wrap="none" anchor="ctr"/>
          <a:lstStyle/>
          <a:p>
            <a:pPr algn="ctr"/>
            <a:r>
              <a:rPr lang="en-US">
                <a:solidFill>
                  <a:srgbClr val="003300"/>
                </a:solidFill>
              </a:rPr>
              <a:t>CLÍNICA</a:t>
            </a:r>
            <a:endParaRPr lang="es-ES">
              <a:solidFill>
                <a:srgbClr val="003300"/>
              </a:solidFill>
            </a:endParaRPr>
          </a:p>
        </p:txBody>
      </p:sp>
      <p:sp>
        <p:nvSpPr>
          <p:cNvPr id="8201" name="Rectangle 20"/>
          <p:cNvSpPr>
            <a:spLocks noChangeArrowheads="1"/>
          </p:cNvSpPr>
          <p:nvPr/>
        </p:nvSpPr>
        <p:spPr bwMode="auto">
          <a:xfrm>
            <a:off x="0" y="4365625"/>
            <a:ext cx="1692275" cy="549275"/>
          </a:xfrm>
          <a:prstGeom prst="rect">
            <a:avLst/>
          </a:prstGeom>
          <a:solidFill>
            <a:schemeClr val="accent1"/>
          </a:solidFill>
          <a:ln w="57150">
            <a:solidFill>
              <a:schemeClr val="bg1"/>
            </a:solidFill>
            <a:miter lim="800000"/>
            <a:headEnd type="none" w="sm" len="sm"/>
            <a:tailEnd type="none" w="sm" len="sm"/>
          </a:ln>
        </p:spPr>
        <p:txBody>
          <a:bodyPr wrap="none" anchor="ctr"/>
          <a:lstStyle/>
          <a:p>
            <a:pPr algn="ctr"/>
            <a:r>
              <a:rPr lang="en-US">
                <a:solidFill>
                  <a:srgbClr val="000099"/>
                </a:solidFill>
              </a:rPr>
              <a:t>AGRICOLA</a:t>
            </a:r>
            <a:endParaRPr lang="es-ES">
              <a:solidFill>
                <a:srgbClr val="000099"/>
              </a:solidFill>
            </a:endParaRPr>
          </a:p>
        </p:txBody>
      </p:sp>
      <p:sp>
        <p:nvSpPr>
          <p:cNvPr id="8202" name="Rectangle 21"/>
          <p:cNvSpPr>
            <a:spLocks noChangeArrowheads="1"/>
          </p:cNvSpPr>
          <p:nvPr/>
        </p:nvSpPr>
        <p:spPr bwMode="auto">
          <a:xfrm>
            <a:off x="5435600" y="6353175"/>
            <a:ext cx="2124075" cy="504825"/>
          </a:xfrm>
          <a:prstGeom prst="rect">
            <a:avLst/>
          </a:prstGeom>
          <a:solidFill>
            <a:schemeClr val="accent1"/>
          </a:solidFill>
          <a:ln w="57150">
            <a:solidFill>
              <a:srgbClr val="800000"/>
            </a:solidFill>
            <a:miter lim="800000"/>
            <a:headEnd type="none" w="sm" len="sm"/>
            <a:tailEnd type="none" w="sm" len="sm"/>
          </a:ln>
        </p:spPr>
        <p:txBody>
          <a:bodyPr wrap="none" anchor="ctr"/>
          <a:lstStyle/>
          <a:p>
            <a:pPr algn="ctr"/>
            <a:r>
              <a:rPr lang="en-US">
                <a:solidFill>
                  <a:srgbClr val="003300"/>
                </a:solidFill>
              </a:rPr>
              <a:t>ECONÓMICA</a:t>
            </a:r>
            <a:endParaRPr lang="es-ES">
              <a:solidFill>
                <a:srgbClr val="003300"/>
              </a:solidFill>
            </a:endParaRPr>
          </a:p>
        </p:txBody>
      </p:sp>
      <p:sp>
        <p:nvSpPr>
          <p:cNvPr id="8203" name="Rectangle 22"/>
          <p:cNvSpPr>
            <a:spLocks noChangeArrowheads="1"/>
          </p:cNvSpPr>
          <p:nvPr/>
        </p:nvSpPr>
        <p:spPr bwMode="auto">
          <a:xfrm>
            <a:off x="7164388" y="4365625"/>
            <a:ext cx="1979612" cy="549275"/>
          </a:xfrm>
          <a:prstGeom prst="rect">
            <a:avLst/>
          </a:prstGeom>
          <a:solidFill>
            <a:schemeClr val="accent1"/>
          </a:solidFill>
          <a:ln w="57150">
            <a:solidFill>
              <a:schemeClr val="bg1"/>
            </a:solidFill>
            <a:miter lim="800000"/>
            <a:headEnd type="none" w="sm" len="sm"/>
            <a:tailEnd type="none" w="sm" len="sm"/>
          </a:ln>
        </p:spPr>
        <p:txBody>
          <a:bodyPr wrap="none" anchor="ctr"/>
          <a:lstStyle/>
          <a:p>
            <a:pPr algn="ctr"/>
            <a:r>
              <a:rPr lang="en-US">
                <a:solidFill>
                  <a:srgbClr val="000099"/>
                </a:solidFill>
              </a:rPr>
              <a:t>INDUSTRIAL</a:t>
            </a:r>
            <a:endParaRPr lang="es-ES">
              <a:solidFill>
                <a:srgbClr val="000099"/>
              </a:solidFill>
            </a:endParaRPr>
          </a:p>
        </p:txBody>
      </p:sp>
      <p:sp>
        <p:nvSpPr>
          <p:cNvPr id="8204" name="Line 24"/>
          <p:cNvSpPr>
            <a:spLocks noChangeShapeType="1"/>
          </p:cNvSpPr>
          <p:nvPr/>
        </p:nvSpPr>
        <p:spPr bwMode="auto">
          <a:xfrm flipH="1" flipV="1">
            <a:off x="1692275" y="981075"/>
            <a:ext cx="1150938" cy="2303463"/>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8205" name="Line 26"/>
          <p:cNvSpPr>
            <a:spLocks noChangeShapeType="1"/>
          </p:cNvSpPr>
          <p:nvPr/>
        </p:nvSpPr>
        <p:spPr bwMode="auto">
          <a:xfrm flipH="1" flipV="1">
            <a:off x="4211638" y="981075"/>
            <a:ext cx="73025" cy="2303463"/>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8206" name="Line 27"/>
          <p:cNvSpPr>
            <a:spLocks noChangeShapeType="1"/>
          </p:cNvSpPr>
          <p:nvPr/>
        </p:nvSpPr>
        <p:spPr bwMode="auto">
          <a:xfrm flipV="1">
            <a:off x="5867400" y="908050"/>
            <a:ext cx="1584325" cy="2376488"/>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8207" name="Line 28"/>
          <p:cNvSpPr>
            <a:spLocks noChangeShapeType="1"/>
          </p:cNvSpPr>
          <p:nvPr/>
        </p:nvSpPr>
        <p:spPr bwMode="auto">
          <a:xfrm flipH="1">
            <a:off x="1692275" y="3932238"/>
            <a:ext cx="1150938" cy="649287"/>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8208" name="Line 29"/>
          <p:cNvSpPr>
            <a:spLocks noChangeShapeType="1"/>
          </p:cNvSpPr>
          <p:nvPr/>
        </p:nvSpPr>
        <p:spPr bwMode="auto">
          <a:xfrm flipH="1" flipV="1">
            <a:off x="1476375" y="2708275"/>
            <a:ext cx="1366838" cy="576263"/>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8209" name="Line 30"/>
          <p:cNvSpPr>
            <a:spLocks noChangeShapeType="1"/>
          </p:cNvSpPr>
          <p:nvPr/>
        </p:nvSpPr>
        <p:spPr bwMode="auto">
          <a:xfrm flipH="1">
            <a:off x="2484438" y="3933825"/>
            <a:ext cx="358775" cy="2374900"/>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8210" name="Line 31"/>
          <p:cNvSpPr>
            <a:spLocks noChangeShapeType="1"/>
          </p:cNvSpPr>
          <p:nvPr/>
        </p:nvSpPr>
        <p:spPr bwMode="auto">
          <a:xfrm flipV="1">
            <a:off x="5867400" y="2708275"/>
            <a:ext cx="1584325" cy="576263"/>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8211" name="Line 32"/>
          <p:cNvSpPr>
            <a:spLocks noChangeShapeType="1"/>
          </p:cNvSpPr>
          <p:nvPr/>
        </p:nvSpPr>
        <p:spPr bwMode="auto">
          <a:xfrm>
            <a:off x="5867400" y="3860800"/>
            <a:ext cx="1296988" cy="863600"/>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8212" name="Line 33"/>
          <p:cNvSpPr>
            <a:spLocks noChangeShapeType="1"/>
          </p:cNvSpPr>
          <p:nvPr/>
        </p:nvSpPr>
        <p:spPr bwMode="auto">
          <a:xfrm>
            <a:off x="5867400" y="3860800"/>
            <a:ext cx="576263" cy="2520950"/>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0"/>
            <a:ext cx="7772400" cy="765175"/>
          </a:xfrm>
          <a:noFill/>
        </p:spPr>
        <p:txBody>
          <a:bodyPr/>
          <a:lstStyle/>
          <a:p>
            <a:r>
              <a:rPr lang="es-ES" sz="3200" dirty="0" smtClean="0">
                <a:solidFill>
                  <a:schemeClr val="tx1"/>
                </a:solidFill>
                <a:latin typeface="Arial" pitchFamily="34" charset="0"/>
                <a:cs typeface="Arial" pitchFamily="34" charset="0"/>
              </a:rPr>
              <a:t>Intoxicación</a:t>
            </a:r>
            <a:endParaRPr lang="es-ES" sz="3200" dirty="0" smtClean="0">
              <a:solidFill>
                <a:schemeClr val="tx1"/>
              </a:solidFill>
              <a:latin typeface="Arial" pitchFamily="34" charset="0"/>
              <a:cs typeface="Arial" pitchFamily="34" charset="0"/>
            </a:endParaRPr>
          </a:p>
        </p:txBody>
      </p:sp>
      <p:sp>
        <p:nvSpPr>
          <p:cNvPr id="9219" name="Rectangle 3"/>
          <p:cNvSpPr>
            <a:spLocks noGrp="1" noChangeArrowheads="1"/>
          </p:cNvSpPr>
          <p:nvPr>
            <p:ph type="body" sz="half" idx="1"/>
          </p:nvPr>
        </p:nvSpPr>
        <p:spPr>
          <a:xfrm>
            <a:off x="0" y="908050"/>
            <a:ext cx="4495800" cy="5949950"/>
          </a:xfrm>
          <a:noFill/>
        </p:spPr>
        <p:txBody>
          <a:bodyPr/>
          <a:lstStyle/>
          <a:p>
            <a:pPr>
              <a:lnSpc>
                <a:spcPct val="90000"/>
              </a:lnSpc>
            </a:pPr>
            <a:endParaRPr lang="es-ES" sz="2800" dirty="0" smtClean="0"/>
          </a:p>
          <a:p>
            <a:pPr>
              <a:lnSpc>
                <a:spcPct val="90000"/>
              </a:lnSpc>
            </a:pPr>
            <a:r>
              <a:rPr lang="es-ES" sz="2400" dirty="0" smtClean="0">
                <a:latin typeface="Arial" pitchFamily="34" charset="0"/>
                <a:cs typeface="Arial" pitchFamily="34" charset="0"/>
              </a:rPr>
              <a:t>La intoxicación por definición no es más que e</a:t>
            </a:r>
            <a:r>
              <a:rPr lang="es-ES" sz="2400" dirty="0" smtClean="0">
                <a:solidFill>
                  <a:srgbClr val="006600"/>
                </a:solidFill>
                <a:latin typeface="Arial" pitchFamily="34" charset="0"/>
                <a:cs typeface="Arial" pitchFamily="34" charset="0"/>
              </a:rPr>
              <a:t>l </a:t>
            </a:r>
            <a:r>
              <a:rPr lang="es-ES" sz="2400" dirty="0" smtClean="0">
                <a:solidFill>
                  <a:srgbClr val="C00000"/>
                </a:solidFill>
                <a:latin typeface="Arial" pitchFamily="34" charset="0"/>
                <a:cs typeface="Arial" pitchFamily="34" charset="0"/>
              </a:rPr>
              <a:t>conjunto de trastornos </a:t>
            </a:r>
            <a:r>
              <a:rPr lang="es-ES" sz="2400" dirty="0" smtClean="0">
                <a:latin typeface="Arial" pitchFamily="34" charset="0"/>
                <a:cs typeface="Arial" pitchFamily="34" charset="0"/>
              </a:rPr>
              <a:t>provocados por la </a:t>
            </a:r>
            <a:r>
              <a:rPr lang="es-ES" sz="2400" dirty="0" smtClean="0">
                <a:solidFill>
                  <a:srgbClr val="C00000"/>
                </a:solidFill>
                <a:latin typeface="Arial" pitchFamily="34" charset="0"/>
                <a:cs typeface="Arial" pitchFamily="34" charset="0"/>
              </a:rPr>
              <a:t>entrada</a:t>
            </a:r>
            <a:r>
              <a:rPr lang="es-ES" sz="2400" dirty="0" smtClean="0">
                <a:latin typeface="Arial" pitchFamily="34" charset="0"/>
                <a:cs typeface="Arial" pitchFamily="34" charset="0"/>
              </a:rPr>
              <a:t> de una sustancia tóxica al organismo, que conlleva la </a:t>
            </a:r>
            <a:r>
              <a:rPr lang="es-ES" sz="2400" dirty="0" smtClean="0">
                <a:solidFill>
                  <a:srgbClr val="C00000"/>
                </a:solidFill>
                <a:latin typeface="Arial" pitchFamily="34" charset="0"/>
                <a:cs typeface="Arial" pitchFamily="34" charset="0"/>
              </a:rPr>
              <a:t>alteración</a:t>
            </a:r>
            <a:r>
              <a:rPr lang="es-ES" sz="2400" dirty="0" smtClean="0">
                <a:solidFill>
                  <a:srgbClr val="006600"/>
                </a:solidFill>
                <a:latin typeface="Arial" pitchFamily="34" charset="0"/>
                <a:cs typeface="Arial" pitchFamily="34" charset="0"/>
              </a:rPr>
              <a:t> </a:t>
            </a:r>
            <a:r>
              <a:rPr lang="es-ES" sz="2400" dirty="0" smtClean="0">
                <a:latin typeface="Arial" pitchFamily="34" charset="0"/>
                <a:cs typeface="Arial" pitchFamily="34" charset="0"/>
              </a:rPr>
              <a:t>de alguna </a:t>
            </a:r>
            <a:r>
              <a:rPr lang="es-ES" sz="2400" dirty="0" smtClean="0">
                <a:solidFill>
                  <a:srgbClr val="C00000"/>
                </a:solidFill>
                <a:latin typeface="Arial" pitchFamily="34" charset="0"/>
                <a:cs typeface="Arial" pitchFamily="34" charset="0"/>
              </a:rPr>
              <a:t>función</a:t>
            </a:r>
            <a:r>
              <a:rPr lang="es-ES" sz="2400" dirty="0" smtClean="0">
                <a:solidFill>
                  <a:srgbClr val="006600"/>
                </a:solidFill>
                <a:latin typeface="Arial" pitchFamily="34" charset="0"/>
                <a:cs typeface="Arial" pitchFamily="34" charset="0"/>
              </a:rPr>
              <a:t> o el </a:t>
            </a:r>
            <a:r>
              <a:rPr lang="es-ES" sz="2400" dirty="0" smtClean="0">
                <a:solidFill>
                  <a:srgbClr val="C00000"/>
                </a:solidFill>
                <a:latin typeface="Arial" pitchFamily="34" charset="0"/>
                <a:cs typeface="Arial" pitchFamily="34" charset="0"/>
              </a:rPr>
              <a:t>daño </a:t>
            </a:r>
            <a:r>
              <a:rPr lang="es-ES" sz="2400" dirty="0" smtClean="0">
                <a:latin typeface="Arial" pitchFamily="34" charset="0"/>
                <a:cs typeface="Arial" pitchFamily="34" charset="0"/>
              </a:rPr>
              <a:t>en un órgano o tejido en un ser vivo. </a:t>
            </a:r>
          </a:p>
        </p:txBody>
      </p:sp>
      <p:sp>
        <p:nvSpPr>
          <p:cNvPr id="9220" name="Rectangle 4"/>
          <p:cNvSpPr>
            <a:spLocks noGrp="1" noChangeArrowheads="1"/>
          </p:cNvSpPr>
          <p:nvPr>
            <p:ph type="body" sz="half" idx="2"/>
          </p:nvPr>
        </p:nvSpPr>
        <p:spPr>
          <a:xfrm>
            <a:off x="4500563" y="692150"/>
            <a:ext cx="4643437" cy="5976938"/>
          </a:xfrm>
        </p:spPr>
        <p:txBody>
          <a:bodyPr/>
          <a:lstStyle/>
          <a:p>
            <a:pPr>
              <a:lnSpc>
                <a:spcPct val="90000"/>
              </a:lnSpc>
              <a:buFontTx/>
              <a:buNone/>
            </a:pPr>
            <a:endParaRPr lang="es-ES" sz="2400" dirty="0" smtClean="0"/>
          </a:p>
          <a:p>
            <a:pPr>
              <a:lnSpc>
                <a:spcPct val="90000"/>
              </a:lnSpc>
              <a:buFontTx/>
              <a:buNone/>
            </a:pPr>
            <a:r>
              <a:rPr lang="es-ES" sz="2000" dirty="0" smtClean="0">
                <a:latin typeface="Arial" pitchFamily="34" charset="0"/>
                <a:cs typeface="Arial" pitchFamily="34" charset="0"/>
              </a:rPr>
              <a:t>Se considera </a:t>
            </a:r>
            <a:r>
              <a:rPr lang="es-ES" sz="2000" dirty="0" err="1" smtClean="0">
                <a:solidFill>
                  <a:srgbClr val="C00000"/>
                </a:solidFill>
                <a:latin typeface="Arial" pitchFamily="34" charset="0"/>
                <a:cs typeface="Arial" pitchFamily="34" charset="0"/>
              </a:rPr>
              <a:t>envenamiento</a:t>
            </a:r>
            <a:r>
              <a:rPr lang="es-ES" sz="2000" dirty="0" smtClean="0">
                <a:solidFill>
                  <a:schemeClr val="hlink"/>
                </a:solidFill>
                <a:latin typeface="Arial" pitchFamily="34" charset="0"/>
                <a:cs typeface="Arial" pitchFamily="34" charset="0"/>
              </a:rPr>
              <a:t> </a:t>
            </a:r>
            <a:r>
              <a:rPr lang="es-ES" sz="2000" dirty="0" smtClean="0">
                <a:latin typeface="Arial" pitchFamily="34" charset="0"/>
                <a:cs typeface="Arial" pitchFamily="34" charset="0"/>
              </a:rPr>
              <a:t>cuando </a:t>
            </a:r>
          </a:p>
          <a:p>
            <a:pPr>
              <a:lnSpc>
                <a:spcPct val="90000"/>
              </a:lnSpc>
              <a:buFontTx/>
              <a:buNone/>
            </a:pPr>
            <a:r>
              <a:rPr lang="es-ES" sz="2000" dirty="0" smtClean="0">
                <a:latin typeface="Arial" pitchFamily="34" charset="0"/>
                <a:cs typeface="Arial" pitchFamily="34" charset="0"/>
              </a:rPr>
              <a:t>la intoxicación produce un efecto </a:t>
            </a:r>
          </a:p>
          <a:p>
            <a:pPr>
              <a:lnSpc>
                <a:spcPct val="90000"/>
              </a:lnSpc>
              <a:buFontTx/>
              <a:buNone/>
            </a:pPr>
            <a:r>
              <a:rPr lang="es-ES" sz="2000" dirty="0" smtClean="0">
                <a:solidFill>
                  <a:srgbClr val="C00000"/>
                </a:solidFill>
                <a:latin typeface="Arial" pitchFamily="34" charset="0"/>
                <a:cs typeface="Arial" pitchFamily="34" charset="0"/>
              </a:rPr>
              <a:t>deletéreo,</a:t>
            </a:r>
            <a:r>
              <a:rPr lang="es-ES" sz="2000" dirty="0" smtClean="0">
                <a:solidFill>
                  <a:schemeClr val="hlink"/>
                </a:solidFill>
                <a:latin typeface="Arial" pitchFamily="34" charset="0"/>
                <a:cs typeface="Arial" pitchFamily="34" charset="0"/>
              </a:rPr>
              <a:t> </a:t>
            </a:r>
            <a:r>
              <a:rPr lang="es-ES" sz="2000" dirty="0" smtClean="0">
                <a:latin typeface="Arial" pitchFamily="34" charset="0"/>
                <a:cs typeface="Arial" pitchFamily="34" charset="0"/>
              </a:rPr>
              <a:t>o sea, cuando el efecto es </a:t>
            </a:r>
          </a:p>
          <a:p>
            <a:pPr>
              <a:lnSpc>
                <a:spcPct val="90000"/>
              </a:lnSpc>
              <a:buFontTx/>
              <a:buNone/>
            </a:pPr>
            <a:r>
              <a:rPr lang="es-ES" sz="2000" dirty="0" smtClean="0">
                <a:solidFill>
                  <a:srgbClr val="C00000"/>
                </a:solidFill>
                <a:latin typeface="Arial" pitchFamily="34" charset="0"/>
                <a:cs typeface="Arial" pitchFamily="34" charset="0"/>
              </a:rPr>
              <a:t>fatal,</a:t>
            </a:r>
            <a:r>
              <a:rPr lang="es-ES" sz="2000" dirty="0" smtClean="0">
                <a:solidFill>
                  <a:schemeClr val="hlink"/>
                </a:solidFill>
                <a:latin typeface="Arial" pitchFamily="34" charset="0"/>
                <a:cs typeface="Arial" pitchFamily="34" charset="0"/>
              </a:rPr>
              <a:t> </a:t>
            </a:r>
            <a:r>
              <a:rPr lang="es-ES" sz="2000" dirty="0" smtClean="0">
                <a:latin typeface="Arial" pitchFamily="34" charset="0"/>
                <a:cs typeface="Arial" pitchFamily="34" charset="0"/>
              </a:rPr>
              <a:t>considerándose que además ha</a:t>
            </a:r>
          </a:p>
          <a:p>
            <a:pPr>
              <a:lnSpc>
                <a:spcPct val="90000"/>
              </a:lnSpc>
              <a:buFontTx/>
              <a:buNone/>
            </a:pPr>
            <a:r>
              <a:rPr lang="es-ES" sz="2000" dirty="0" smtClean="0">
                <a:latin typeface="Arial" pitchFamily="34" charset="0"/>
                <a:cs typeface="Arial" pitchFamily="34" charset="0"/>
              </a:rPr>
              <a:t>existido una </a:t>
            </a:r>
            <a:r>
              <a:rPr lang="es-ES" sz="2000" dirty="0" smtClean="0">
                <a:solidFill>
                  <a:srgbClr val="C00000"/>
                </a:solidFill>
                <a:latin typeface="Arial" pitchFamily="34" charset="0"/>
                <a:cs typeface="Arial" pitchFamily="34" charset="0"/>
              </a:rPr>
              <a:t>intencionalidad </a:t>
            </a:r>
            <a:r>
              <a:rPr lang="es-ES" sz="2000" dirty="0" smtClean="0">
                <a:latin typeface="Arial" pitchFamily="34" charset="0"/>
                <a:cs typeface="Arial" pitchFamily="34" charset="0"/>
              </a:rPr>
              <a:t>en la </a:t>
            </a:r>
          </a:p>
          <a:p>
            <a:pPr>
              <a:lnSpc>
                <a:spcPct val="90000"/>
              </a:lnSpc>
              <a:buFontTx/>
              <a:buNone/>
            </a:pPr>
            <a:r>
              <a:rPr lang="es-ES" sz="2000" dirty="0" smtClean="0">
                <a:latin typeface="Arial" pitchFamily="34" charset="0"/>
                <a:cs typeface="Arial" pitchFamily="34" charset="0"/>
              </a:rPr>
              <a:t>administración del tóxico, sea</a:t>
            </a:r>
          </a:p>
          <a:p>
            <a:pPr>
              <a:lnSpc>
                <a:spcPct val="90000"/>
              </a:lnSpc>
              <a:buFontTx/>
              <a:buNone/>
            </a:pPr>
            <a:r>
              <a:rPr lang="es-ES" sz="2000" dirty="0" smtClean="0">
                <a:latin typeface="Arial" pitchFamily="34" charset="0"/>
                <a:cs typeface="Arial" pitchFamily="34" charset="0"/>
              </a:rPr>
              <a:t>esta</a:t>
            </a:r>
            <a:r>
              <a:rPr lang="es-ES" sz="2000" dirty="0" smtClean="0">
                <a:solidFill>
                  <a:schemeClr val="hlink"/>
                </a:solidFill>
                <a:latin typeface="Arial" pitchFamily="34" charset="0"/>
                <a:cs typeface="Arial" pitchFamily="34" charset="0"/>
              </a:rPr>
              <a:t> </a:t>
            </a:r>
            <a:r>
              <a:rPr lang="es-ES" sz="2000" dirty="0" smtClean="0">
                <a:solidFill>
                  <a:srgbClr val="C00000"/>
                </a:solidFill>
                <a:latin typeface="Arial" pitchFamily="34" charset="0"/>
                <a:cs typeface="Arial" pitchFamily="34" charset="0"/>
              </a:rPr>
              <a:t>suicida u homicida.</a:t>
            </a:r>
            <a:r>
              <a:rPr lang="es-ES" sz="2000" dirty="0" smtClean="0">
                <a:latin typeface="Arial" pitchFamily="34" charset="0"/>
                <a:cs typeface="Arial" pitchFamily="34" charset="0"/>
              </a:rPr>
              <a:t> El</a:t>
            </a:r>
          </a:p>
          <a:p>
            <a:pPr>
              <a:lnSpc>
                <a:spcPct val="90000"/>
              </a:lnSpc>
              <a:buFontTx/>
              <a:buNone/>
            </a:pPr>
            <a:r>
              <a:rPr lang="es-ES" sz="2000" dirty="0" smtClean="0">
                <a:latin typeface="Arial" pitchFamily="34" charset="0"/>
                <a:cs typeface="Arial" pitchFamily="34" charset="0"/>
              </a:rPr>
              <a:t>término </a:t>
            </a:r>
            <a:r>
              <a:rPr lang="es-ES" sz="2000" dirty="0" smtClean="0">
                <a:solidFill>
                  <a:srgbClr val="C00000"/>
                </a:solidFill>
                <a:latin typeface="Arial" pitchFamily="34" charset="0"/>
                <a:cs typeface="Arial" pitchFamily="34" charset="0"/>
              </a:rPr>
              <a:t>veneno</a:t>
            </a:r>
            <a:r>
              <a:rPr lang="es-ES" sz="2000" dirty="0" smtClean="0">
                <a:solidFill>
                  <a:schemeClr val="hlink"/>
                </a:solidFill>
                <a:latin typeface="Arial" pitchFamily="34" charset="0"/>
                <a:cs typeface="Arial" pitchFamily="34" charset="0"/>
              </a:rPr>
              <a:t> </a:t>
            </a:r>
            <a:r>
              <a:rPr lang="es-ES" sz="2000" dirty="0" smtClean="0">
                <a:latin typeface="Arial" pitchFamily="34" charset="0"/>
                <a:cs typeface="Arial" pitchFamily="34" charset="0"/>
              </a:rPr>
              <a:t>es considerado por </a:t>
            </a:r>
          </a:p>
          <a:p>
            <a:pPr>
              <a:lnSpc>
                <a:spcPct val="90000"/>
              </a:lnSpc>
              <a:buFontTx/>
              <a:buNone/>
            </a:pPr>
            <a:r>
              <a:rPr lang="es-ES" sz="2000" dirty="0" smtClean="0">
                <a:latin typeface="Arial" pitchFamily="34" charset="0"/>
                <a:cs typeface="Arial" pitchFamily="34" charset="0"/>
              </a:rPr>
              <a:t>muchos como  un concepto </a:t>
            </a:r>
          </a:p>
          <a:p>
            <a:pPr>
              <a:lnSpc>
                <a:spcPct val="90000"/>
              </a:lnSpc>
              <a:buFontTx/>
              <a:buNone/>
            </a:pPr>
            <a:r>
              <a:rPr lang="es-ES" sz="2000" dirty="0" smtClean="0">
                <a:solidFill>
                  <a:srgbClr val="C00000"/>
                </a:solidFill>
                <a:latin typeface="Arial" pitchFamily="34" charset="0"/>
                <a:cs typeface="Arial" pitchFamily="34" charset="0"/>
              </a:rPr>
              <a:t>cuantitativo</a:t>
            </a:r>
            <a:r>
              <a:rPr lang="es-ES" sz="2000" dirty="0" smtClean="0">
                <a:solidFill>
                  <a:srgbClr val="006600"/>
                </a:solidFill>
                <a:latin typeface="Arial" pitchFamily="34" charset="0"/>
                <a:cs typeface="Arial" pitchFamily="34" charset="0"/>
              </a:rPr>
              <a:t> </a:t>
            </a:r>
            <a:r>
              <a:rPr lang="es-ES" sz="2000" dirty="0" smtClean="0">
                <a:latin typeface="Arial" pitchFamily="34" charset="0"/>
                <a:cs typeface="Arial" pitchFamily="34" charset="0"/>
              </a:rPr>
              <a:t>( la sustancia no es </a:t>
            </a:r>
          </a:p>
          <a:p>
            <a:pPr>
              <a:lnSpc>
                <a:spcPct val="90000"/>
              </a:lnSpc>
              <a:buFontTx/>
              <a:buNone/>
            </a:pPr>
            <a:r>
              <a:rPr lang="es-ES" sz="2000" dirty="0" smtClean="0">
                <a:latin typeface="Arial" pitchFamily="34" charset="0"/>
                <a:cs typeface="Arial" pitchFamily="34" charset="0"/>
              </a:rPr>
              <a:t>dañina a </a:t>
            </a:r>
            <a:r>
              <a:rPr lang="es-ES" sz="2000" dirty="0" smtClean="0">
                <a:solidFill>
                  <a:srgbClr val="C00000"/>
                </a:solidFill>
                <a:latin typeface="Arial" pitchFamily="34" charset="0"/>
                <a:cs typeface="Arial" pitchFamily="34" charset="0"/>
              </a:rPr>
              <a:t>bajas dosis</a:t>
            </a:r>
            <a:r>
              <a:rPr lang="es-ES" sz="2000" dirty="0" smtClean="0">
                <a:solidFill>
                  <a:srgbClr val="006600"/>
                </a:solidFill>
                <a:latin typeface="Arial" pitchFamily="34" charset="0"/>
                <a:cs typeface="Arial" pitchFamily="34" charset="0"/>
              </a:rPr>
              <a:t> pero sí</a:t>
            </a:r>
            <a:r>
              <a:rPr lang="es-ES" sz="2000" dirty="0" smtClean="0">
                <a:solidFill>
                  <a:schemeClr val="hlink"/>
                </a:solidFill>
                <a:latin typeface="Arial" pitchFamily="34" charset="0"/>
                <a:cs typeface="Arial" pitchFamily="34" charset="0"/>
              </a:rPr>
              <a:t> </a:t>
            </a:r>
          </a:p>
          <a:p>
            <a:pPr>
              <a:lnSpc>
                <a:spcPct val="90000"/>
              </a:lnSpc>
              <a:buFontTx/>
              <a:buNone/>
            </a:pPr>
            <a:r>
              <a:rPr lang="es-ES" sz="2000" dirty="0" smtClean="0">
                <a:latin typeface="Arial" pitchFamily="34" charset="0"/>
                <a:cs typeface="Arial" pitchFamily="34" charset="0"/>
              </a:rPr>
              <a:t>cuando esta es </a:t>
            </a:r>
            <a:r>
              <a:rPr lang="es-ES" sz="2000" dirty="0" smtClean="0">
                <a:solidFill>
                  <a:srgbClr val="C00000"/>
                </a:solidFill>
                <a:latin typeface="Arial" pitchFamily="34" charset="0"/>
                <a:cs typeface="Arial" pitchFamily="34" charset="0"/>
              </a:rPr>
              <a:t>incrementada</a:t>
            </a:r>
            <a:r>
              <a:rPr lang="es-ES" sz="2000" dirty="0" smtClean="0">
                <a:solidFill>
                  <a:srgbClr val="006600"/>
                </a:solidFill>
                <a:latin typeface="Arial" pitchFamily="34" charset="0"/>
                <a:cs typeface="Arial" pitchFamily="34" charset="0"/>
              </a:rPr>
              <a:t>)                </a:t>
            </a:r>
            <a:r>
              <a:rPr lang="es-ES" sz="2000" dirty="0" smtClean="0">
                <a:latin typeface="Arial" pitchFamily="34" charset="0"/>
                <a:cs typeface="Arial" pitchFamily="34" charset="0"/>
              </a:rPr>
              <a:t>(</a:t>
            </a:r>
            <a:r>
              <a:rPr lang="es-ES" sz="2000" dirty="0" err="1" smtClean="0">
                <a:latin typeface="Arial" pitchFamily="34" charset="0"/>
                <a:cs typeface="Arial" pitchFamily="34" charset="0"/>
              </a:rPr>
              <a:t>Paracelso</a:t>
            </a:r>
            <a:r>
              <a:rPr lang="es-ES" sz="2000" dirty="0" smtClean="0">
                <a:latin typeface="Arial" pitchFamily="34" charset="0"/>
                <a:cs typeface="Arial" pitchFamily="34"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0"/>
            <a:ext cx="7772400" cy="1484313"/>
          </a:xfrm>
          <a:noFill/>
        </p:spPr>
        <p:txBody>
          <a:bodyPr/>
          <a:lstStyle/>
          <a:p>
            <a:r>
              <a:rPr lang="es-ES" sz="3200" dirty="0" smtClean="0">
                <a:solidFill>
                  <a:schemeClr val="tx1"/>
                </a:solidFill>
              </a:rPr>
              <a:t/>
            </a:r>
            <a:br>
              <a:rPr lang="es-ES" sz="3200" dirty="0" smtClean="0">
                <a:solidFill>
                  <a:schemeClr val="tx1"/>
                </a:solidFill>
              </a:rPr>
            </a:br>
            <a:r>
              <a:rPr lang="es-ES" sz="3200" dirty="0" smtClean="0">
                <a:solidFill>
                  <a:schemeClr val="tx1"/>
                </a:solidFill>
              </a:rPr>
              <a:t>C</a:t>
            </a:r>
            <a:r>
              <a:rPr lang="es-ES" sz="2800" dirty="0" smtClean="0">
                <a:solidFill>
                  <a:schemeClr val="tx1"/>
                </a:solidFill>
                <a:latin typeface="Arial" pitchFamily="34" charset="0"/>
                <a:cs typeface="Arial" pitchFamily="34" charset="0"/>
              </a:rPr>
              <a:t>lasificación de las sustancias tóxicas</a:t>
            </a:r>
            <a:endParaRPr lang="es-ES" sz="2800" dirty="0" smtClean="0">
              <a:solidFill>
                <a:schemeClr val="tx1"/>
              </a:solidFill>
              <a:latin typeface="Arial" pitchFamily="34" charset="0"/>
              <a:cs typeface="Arial" pitchFamily="34" charset="0"/>
            </a:endParaRPr>
          </a:p>
        </p:txBody>
      </p:sp>
      <p:sp>
        <p:nvSpPr>
          <p:cNvPr id="11267" name="Rectangle 3"/>
          <p:cNvSpPr>
            <a:spLocks noGrp="1" noChangeArrowheads="1"/>
          </p:cNvSpPr>
          <p:nvPr>
            <p:ph idx="1"/>
          </p:nvPr>
        </p:nvSpPr>
        <p:spPr>
          <a:xfrm>
            <a:off x="0" y="1412875"/>
            <a:ext cx="9144000" cy="5445125"/>
          </a:xfrm>
        </p:spPr>
        <p:txBody>
          <a:bodyPr/>
          <a:lstStyle/>
          <a:p>
            <a:pPr>
              <a:defRPr/>
            </a:pPr>
            <a:endParaRPr lang="en-US" dirty="0" smtClean="0">
              <a:solidFill>
                <a:schemeClr val="hlink"/>
              </a:solidFill>
            </a:endParaRPr>
          </a:p>
          <a:p>
            <a:pPr>
              <a:lnSpc>
                <a:spcPct val="150000"/>
              </a:lnSpc>
              <a:defRPr/>
            </a:pPr>
            <a:r>
              <a:rPr lang="en-US" sz="2800" dirty="0" err="1" smtClean="0">
                <a:latin typeface="Arial" pitchFamily="34" charset="0"/>
                <a:cs typeface="Arial" pitchFamily="34" charset="0"/>
              </a:rPr>
              <a:t>Por</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estado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físico</a:t>
            </a:r>
            <a:r>
              <a:rPr lang="en-US" sz="2800" dirty="0" smtClean="0">
                <a:latin typeface="Arial" pitchFamily="34" charset="0"/>
                <a:cs typeface="Arial" pitchFamily="34" charset="0"/>
              </a:rPr>
              <a:t> (gases, </a:t>
            </a:r>
            <a:r>
              <a:rPr lang="es-ES" sz="2800" dirty="0" smtClean="0">
                <a:latin typeface="Arial" pitchFamily="34" charset="0"/>
                <a:cs typeface="Arial" pitchFamily="34" charset="0"/>
              </a:rPr>
              <a:t>líquidos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sólidos</a:t>
            </a:r>
            <a:r>
              <a:rPr lang="en-US" sz="2800" dirty="0" smtClean="0">
                <a:latin typeface="Arial" pitchFamily="34" charset="0"/>
                <a:cs typeface="Arial" pitchFamily="34" charset="0"/>
              </a:rPr>
              <a:t>).</a:t>
            </a:r>
          </a:p>
          <a:p>
            <a:pPr>
              <a:lnSpc>
                <a:spcPct val="150000"/>
              </a:lnSpc>
              <a:defRPr/>
            </a:pPr>
            <a:r>
              <a:rPr lang="en-US" sz="2800" dirty="0" err="1" smtClean="0">
                <a:latin typeface="Arial" pitchFamily="34" charset="0"/>
                <a:cs typeface="Arial" pitchFamily="34" charset="0"/>
              </a:rPr>
              <a:t>Por</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naturaleza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química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orgánicos</a:t>
            </a:r>
            <a:r>
              <a:rPr lang="en-US" sz="2800" dirty="0" smtClean="0">
                <a:latin typeface="Arial" pitchFamily="34" charset="0"/>
                <a:cs typeface="Arial" pitchFamily="34" charset="0"/>
              </a:rPr>
              <a:t> e </a:t>
            </a:r>
            <a:r>
              <a:rPr lang="en-US" sz="2800" dirty="0" err="1" smtClean="0">
                <a:latin typeface="Arial" pitchFamily="34" charset="0"/>
                <a:cs typeface="Arial" pitchFamily="34" charset="0"/>
              </a:rPr>
              <a:t>inorgánicos</a:t>
            </a:r>
            <a:r>
              <a:rPr lang="en-US" sz="2800" dirty="0" smtClean="0">
                <a:latin typeface="Arial" pitchFamily="34" charset="0"/>
                <a:cs typeface="Arial" pitchFamily="34" charset="0"/>
              </a:rPr>
              <a:t>).</a:t>
            </a:r>
          </a:p>
          <a:p>
            <a:pPr>
              <a:lnSpc>
                <a:spcPct val="150000"/>
              </a:lnSpc>
              <a:defRPr/>
            </a:pPr>
            <a:r>
              <a:rPr lang="en-US" sz="2800" dirty="0" err="1" smtClean="0">
                <a:latin typeface="Arial" pitchFamily="34" charset="0"/>
                <a:cs typeface="Arial" pitchFamily="34" charset="0"/>
              </a:rPr>
              <a:t>Segun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sus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usos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drogas</a:t>
            </a:r>
            <a:r>
              <a:rPr lang="en-US" sz="2800" dirty="0" smtClean="0">
                <a:latin typeface="Arial" pitchFamily="34" charset="0"/>
                <a:cs typeface="Arial" pitchFamily="34" charset="0"/>
              </a:rPr>
              <a:t> de </a:t>
            </a:r>
            <a:r>
              <a:rPr lang="en-US" sz="2800" dirty="0" err="1" smtClean="0">
                <a:latin typeface="Arial" pitchFamily="34" charset="0"/>
                <a:cs typeface="Arial" pitchFamily="34" charset="0"/>
              </a:rPr>
              <a:t>abuso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medicamentos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plaguicidas</a:t>
            </a:r>
            <a:r>
              <a:rPr lang="en-US" sz="2800" dirty="0" smtClean="0">
                <a:latin typeface="Arial" pitchFamily="34" charset="0"/>
                <a:cs typeface="Arial" pitchFamily="34" charset="0"/>
              </a:rPr>
              <a:t>, </a:t>
            </a:r>
            <a:r>
              <a:rPr lang="en-US" sz="2800" u="sng" dirty="0" err="1" smtClean="0">
                <a:latin typeface="Arial" pitchFamily="34" charset="0"/>
                <a:cs typeface="Arial" pitchFamily="34" charset="0"/>
              </a:rPr>
              <a:t>tóxinas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aditivos</a:t>
            </a:r>
            <a:r>
              <a:rPr lang="en-US" sz="2800" dirty="0" smtClean="0">
                <a:latin typeface="Arial" pitchFamily="34" charset="0"/>
                <a:cs typeface="Arial" pitchFamily="34" charset="0"/>
              </a:rPr>
              <a:t>, </a:t>
            </a:r>
            <a:r>
              <a:rPr lang="en-US" sz="2800" u="sng" dirty="0" smtClean="0">
                <a:latin typeface="Arial" pitchFamily="34" charset="0"/>
                <a:cs typeface="Arial" pitchFamily="34" charset="0"/>
              </a:rPr>
              <a:t>gases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cosméticos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productos</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naturales</a:t>
            </a:r>
            <a:r>
              <a:rPr lang="en-US" sz="2800" dirty="0" smtClean="0">
                <a:latin typeface="Arial" pitchFamily="34" charset="0"/>
                <a:cs typeface="Arial" pitchFamily="34" charset="0"/>
              </a:rPr>
              <a:t>).</a:t>
            </a:r>
          </a:p>
          <a:p>
            <a:pPr>
              <a:lnSpc>
                <a:spcPct val="150000"/>
              </a:lnSpc>
              <a:defRPr/>
            </a:pPr>
            <a:endParaRPr lang="en-US" sz="2800" dirty="0" smtClean="0">
              <a:latin typeface="Arial" pitchFamily="34" charset="0"/>
              <a:cs typeface="Arial" pitchFamily="34" charset="0"/>
            </a:endParaRPr>
          </a:p>
          <a:p>
            <a:pPr marL="0" indent="0">
              <a:lnSpc>
                <a:spcPct val="150000"/>
              </a:lnSpc>
              <a:buFontTx/>
              <a:buNone/>
              <a:defRPr/>
            </a:pPr>
            <a:endParaRPr lang="es-ES"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0"/>
            <a:ext cx="8964613" cy="908050"/>
          </a:xfrm>
          <a:noFill/>
        </p:spPr>
        <p:txBody>
          <a:bodyPr/>
          <a:lstStyle/>
          <a:p>
            <a:r>
              <a:rPr lang="en-US" sz="2800" dirty="0" err="1" smtClean="0">
                <a:solidFill>
                  <a:schemeClr val="tx1"/>
                </a:solidFill>
                <a:latin typeface="Arial" pitchFamily="34" charset="0"/>
                <a:cs typeface="Arial" pitchFamily="34" charset="0"/>
              </a:rPr>
              <a:t>BIODISTRIBUCIÓN</a:t>
            </a:r>
            <a:r>
              <a:rPr lang="en-US" sz="2800" dirty="0" smtClean="0">
                <a:solidFill>
                  <a:schemeClr val="tx1"/>
                </a:solidFill>
                <a:latin typeface="Arial" pitchFamily="34" charset="0"/>
                <a:cs typeface="Arial" pitchFamily="34" charset="0"/>
              </a:rPr>
              <a:t> DE UN </a:t>
            </a:r>
            <a:r>
              <a:rPr lang="en-US" sz="2800" dirty="0" err="1" smtClean="0">
                <a:solidFill>
                  <a:schemeClr val="tx1"/>
                </a:solidFill>
                <a:latin typeface="Arial" pitchFamily="34" charset="0"/>
                <a:cs typeface="Arial" pitchFamily="34" charset="0"/>
              </a:rPr>
              <a:t>TÓXICO</a:t>
            </a:r>
            <a:r>
              <a:rPr lang="en-US" sz="2800" dirty="0" smtClean="0">
                <a:solidFill>
                  <a:schemeClr val="tx1"/>
                </a:solidFill>
                <a:latin typeface="Arial" pitchFamily="34" charset="0"/>
                <a:cs typeface="Arial" pitchFamily="34" charset="0"/>
              </a:rPr>
              <a:t>.</a:t>
            </a:r>
            <a:endParaRPr lang="es-ES" sz="2800" dirty="0" smtClean="0">
              <a:solidFill>
                <a:schemeClr val="tx1"/>
              </a:solidFill>
              <a:latin typeface="Arial" pitchFamily="34" charset="0"/>
              <a:cs typeface="Arial" pitchFamily="34" charset="0"/>
            </a:endParaRPr>
          </a:p>
        </p:txBody>
      </p:sp>
      <p:sp>
        <p:nvSpPr>
          <p:cNvPr id="11267" name="Rectangle 4"/>
          <p:cNvSpPr>
            <a:spLocks noChangeArrowheads="1"/>
          </p:cNvSpPr>
          <p:nvPr/>
        </p:nvSpPr>
        <p:spPr bwMode="auto">
          <a:xfrm>
            <a:off x="2771775" y="765175"/>
            <a:ext cx="4248150" cy="792163"/>
          </a:xfrm>
          <a:prstGeom prst="rect">
            <a:avLst/>
          </a:prstGeom>
          <a:solidFill>
            <a:schemeClr val="accent1"/>
          </a:solidFill>
          <a:ln w="76200">
            <a:solidFill>
              <a:srgbClr val="FF0000"/>
            </a:solidFill>
            <a:miter lim="800000"/>
            <a:headEnd type="none" w="sm" len="sm"/>
            <a:tailEnd type="none" w="sm" len="sm"/>
          </a:ln>
        </p:spPr>
        <p:txBody>
          <a:bodyPr wrap="none" anchor="ctr"/>
          <a:lstStyle/>
          <a:p>
            <a:pPr algn="ctr"/>
            <a:r>
              <a:rPr lang="en-US"/>
              <a:t>Absorción.</a:t>
            </a:r>
          </a:p>
          <a:p>
            <a:pPr algn="ctr"/>
            <a:r>
              <a:rPr lang="en-US"/>
              <a:t>Ingestión      Inhalación          Piel </a:t>
            </a:r>
            <a:endParaRPr lang="es-ES"/>
          </a:p>
        </p:txBody>
      </p:sp>
      <p:sp>
        <p:nvSpPr>
          <p:cNvPr id="11268" name="Rectangle 5"/>
          <p:cNvSpPr>
            <a:spLocks noChangeArrowheads="1"/>
          </p:cNvSpPr>
          <p:nvPr/>
        </p:nvSpPr>
        <p:spPr bwMode="auto">
          <a:xfrm>
            <a:off x="1116013" y="2133600"/>
            <a:ext cx="7632700" cy="1079500"/>
          </a:xfrm>
          <a:prstGeom prst="rect">
            <a:avLst/>
          </a:prstGeom>
          <a:solidFill>
            <a:schemeClr val="accent1"/>
          </a:solidFill>
          <a:ln w="57150">
            <a:solidFill>
              <a:srgbClr val="003300"/>
            </a:solidFill>
            <a:miter lim="800000"/>
            <a:headEnd type="none" w="sm" len="sm"/>
            <a:tailEnd type="none" w="sm" len="sm"/>
          </a:ln>
        </p:spPr>
        <p:txBody>
          <a:bodyPr wrap="none" anchor="ctr"/>
          <a:lstStyle/>
          <a:p>
            <a:pPr algn="ctr"/>
            <a:r>
              <a:rPr lang="es-ES" b="1">
                <a:solidFill>
                  <a:srgbClr val="000099"/>
                </a:solidFill>
              </a:rPr>
              <a:t>Absorción al interior del torrente sanguíneo</a:t>
            </a:r>
          </a:p>
          <a:p>
            <a:pPr algn="ctr"/>
            <a:r>
              <a:rPr lang="es-ES" b="1">
                <a:solidFill>
                  <a:srgbClr val="000099"/>
                </a:solidFill>
              </a:rPr>
              <a:t>y biodistribución en los tejidos corporales</a:t>
            </a:r>
            <a:r>
              <a:rPr lang="es-ES"/>
              <a:t> </a:t>
            </a:r>
          </a:p>
        </p:txBody>
      </p:sp>
      <p:sp>
        <p:nvSpPr>
          <p:cNvPr id="11269" name="Rectangle 6"/>
          <p:cNvSpPr>
            <a:spLocks noChangeArrowheads="1"/>
          </p:cNvSpPr>
          <p:nvPr/>
        </p:nvSpPr>
        <p:spPr bwMode="auto">
          <a:xfrm>
            <a:off x="0" y="3716338"/>
            <a:ext cx="2843213" cy="936625"/>
          </a:xfrm>
          <a:prstGeom prst="rect">
            <a:avLst/>
          </a:prstGeom>
          <a:solidFill>
            <a:schemeClr val="accent1"/>
          </a:solidFill>
          <a:ln w="76200">
            <a:solidFill>
              <a:srgbClr val="003300"/>
            </a:solidFill>
            <a:miter lim="800000"/>
            <a:headEnd type="none" w="sm" len="sm"/>
            <a:tailEnd type="none" w="sm" len="sm"/>
          </a:ln>
        </p:spPr>
        <p:txBody>
          <a:bodyPr wrap="none" anchor="ctr"/>
          <a:lstStyle/>
          <a:p>
            <a:pPr algn="ctr"/>
            <a:r>
              <a:rPr lang="es-ES" b="1"/>
              <a:t>Toxicidad</a:t>
            </a:r>
          </a:p>
          <a:p>
            <a:pPr algn="ctr"/>
            <a:r>
              <a:rPr lang="es-ES" b="1"/>
              <a:t>(Tejido, enzima, etc.)</a:t>
            </a:r>
          </a:p>
        </p:txBody>
      </p:sp>
      <p:sp>
        <p:nvSpPr>
          <p:cNvPr id="11270" name="Rectangle 7"/>
          <p:cNvSpPr>
            <a:spLocks noChangeArrowheads="1"/>
          </p:cNvSpPr>
          <p:nvPr/>
        </p:nvSpPr>
        <p:spPr bwMode="auto">
          <a:xfrm>
            <a:off x="3348038" y="3789363"/>
            <a:ext cx="2447925" cy="935037"/>
          </a:xfrm>
          <a:prstGeom prst="rect">
            <a:avLst/>
          </a:prstGeom>
          <a:solidFill>
            <a:schemeClr val="accent1"/>
          </a:solidFill>
          <a:ln w="57150">
            <a:solidFill>
              <a:schemeClr val="tx2"/>
            </a:solidFill>
            <a:miter lim="800000"/>
            <a:headEnd type="none" w="sm" len="sm"/>
            <a:tailEnd type="none" w="sm" len="sm"/>
          </a:ln>
        </p:spPr>
        <p:txBody>
          <a:bodyPr wrap="none" anchor="ctr"/>
          <a:lstStyle/>
          <a:p>
            <a:pPr algn="ctr"/>
            <a:r>
              <a:rPr lang="es-ES" b="1"/>
              <a:t>Almacenamiento</a:t>
            </a:r>
          </a:p>
          <a:p>
            <a:pPr algn="ctr"/>
            <a:r>
              <a:rPr lang="es-ES" b="1"/>
              <a:t>(Tejido adiposo</a:t>
            </a:r>
            <a:r>
              <a:rPr lang="es-ES"/>
              <a:t> </a:t>
            </a:r>
            <a:r>
              <a:rPr lang="es-ES">
                <a:solidFill>
                  <a:srgbClr val="000066"/>
                </a:solidFill>
              </a:rPr>
              <a:t>)</a:t>
            </a:r>
          </a:p>
        </p:txBody>
      </p:sp>
      <p:sp>
        <p:nvSpPr>
          <p:cNvPr id="11271" name="Rectangle 8"/>
          <p:cNvSpPr>
            <a:spLocks noChangeArrowheads="1"/>
          </p:cNvSpPr>
          <p:nvPr/>
        </p:nvSpPr>
        <p:spPr bwMode="auto">
          <a:xfrm>
            <a:off x="6516688" y="3860800"/>
            <a:ext cx="2627312" cy="865188"/>
          </a:xfrm>
          <a:prstGeom prst="rect">
            <a:avLst/>
          </a:prstGeom>
          <a:solidFill>
            <a:schemeClr val="accent1"/>
          </a:solidFill>
          <a:ln w="57150">
            <a:solidFill>
              <a:srgbClr val="009900"/>
            </a:solidFill>
            <a:miter lim="800000"/>
            <a:headEnd type="none" w="sm" len="sm"/>
            <a:tailEnd type="none" w="sm" len="sm"/>
          </a:ln>
        </p:spPr>
        <p:txBody>
          <a:bodyPr wrap="none" anchor="ctr"/>
          <a:lstStyle/>
          <a:p>
            <a:pPr algn="ctr"/>
            <a:r>
              <a:rPr lang="es-ES" b="1"/>
              <a:t>Excreción</a:t>
            </a:r>
          </a:p>
          <a:p>
            <a:pPr algn="ctr"/>
            <a:r>
              <a:rPr lang="es-ES" b="1"/>
              <a:t>(orine, heces, aire)</a:t>
            </a:r>
          </a:p>
        </p:txBody>
      </p:sp>
      <p:sp>
        <p:nvSpPr>
          <p:cNvPr id="11272" name="Rectangle 9"/>
          <p:cNvSpPr>
            <a:spLocks noChangeArrowheads="1"/>
          </p:cNvSpPr>
          <p:nvPr/>
        </p:nvSpPr>
        <p:spPr bwMode="auto">
          <a:xfrm>
            <a:off x="1979613" y="5373688"/>
            <a:ext cx="2952750" cy="1079500"/>
          </a:xfrm>
          <a:prstGeom prst="rect">
            <a:avLst/>
          </a:prstGeom>
          <a:solidFill>
            <a:schemeClr val="accent1"/>
          </a:solidFill>
          <a:ln w="76200">
            <a:solidFill>
              <a:srgbClr val="FF0000"/>
            </a:solidFill>
            <a:miter lim="800000"/>
            <a:headEnd type="none" w="sm" len="sm"/>
            <a:tailEnd type="none" w="sm" len="sm"/>
          </a:ln>
        </p:spPr>
        <p:txBody>
          <a:bodyPr wrap="none" anchor="ctr"/>
          <a:lstStyle/>
          <a:p>
            <a:pPr algn="ctr"/>
            <a:r>
              <a:rPr lang="es-ES" b="1">
                <a:solidFill>
                  <a:srgbClr val="0000CC"/>
                </a:solidFill>
              </a:rPr>
              <a:t>Biotransformación </a:t>
            </a:r>
          </a:p>
          <a:p>
            <a:pPr algn="ctr"/>
            <a:r>
              <a:rPr lang="es-ES" b="1">
                <a:solidFill>
                  <a:srgbClr val="0000CC"/>
                </a:solidFill>
              </a:rPr>
              <a:t>(Metabolismo)</a:t>
            </a:r>
          </a:p>
        </p:txBody>
      </p:sp>
      <p:sp>
        <p:nvSpPr>
          <p:cNvPr id="11273" name="Line 10"/>
          <p:cNvSpPr>
            <a:spLocks noChangeShapeType="1"/>
          </p:cNvSpPr>
          <p:nvPr/>
        </p:nvSpPr>
        <p:spPr bwMode="auto">
          <a:xfrm>
            <a:off x="4716463" y="1557338"/>
            <a:ext cx="0" cy="576262"/>
          </a:xfrm>
          <a:prstGeom prst="line">
            <a:avLst/>
          </a:prstGeom>
          <a:noFill/>
          <a:ln w="7620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1274" name="Line 11"/>
          <p:cNvSpPr>
            <a:spLocks noChangeShapeType="1"/>
          </p:cNvSpPr>
          <p:nvPr/>
        </p:nvSpPr>
        <p:spPr bwMode="auto">
          <a:xfrm flipH="1">
            <a:off x="2771775" y="3213100"/>
            <a:ext cx="1871663" cy="503238"/>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1275" name="Line 12"/>
          <p:cNvSpPr>
            <a:spLocks noChangeShapeType="1"/>
          </p:cNvSpPr>
          <p:nvPr/>
        </p:nvSpPr>
        <p:spPr bwMode="auto">
          <a:xfrm>
            <a:off x="4643438" y="3213100"/>
            <a:ext cx="0" cy="576263"/>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1276" name="Line 13"/>
          <p:cNvSpPr>
            <a:spLocks noChangeShapeType="1"/>
          </p:cNvSpPr>
          <p:nvPr/>
        </p:nvSpPr>
        <p:spPr bwMode="auto">
          <a:xfrm>
            <a:off x="4643438" y="3213100"/>
            <a:ext cx="2881312" cy="647700"/>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1277" name="Line 14"/>
          <p:cNvSpPr>
            <a:spLocks noChangeShapeType="1"/>
          </p:cNvSpPr>
          <p:nvPr/>
        </p:nvSpPr>
        <p:spPr bwMode="auto">
          <a:xfrm flipH="1">
            <a:off x="3132138" y="3213100"/>
            <a:ext cx="0" cy="2160588"/>
          </a:xfrm>
          <a:prstGeom prst="line">
            <a:avLst/>
          </a:prstGeom>
          <a:noFill/>
          <a:ln w="57150">
            <a:solidFill>
              <a:schemeClr val="hlink"/>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s-ES"/>
          </a:p>
        </p:txBody>
      </p:sp>
      <p:sp>
        <p:nvSpPr>
          <p:cNvPr id="11278" name="Line 15"/>
          <p:cNvSpPr>
            <a:spLocks noChangeShapeType="1"/>
          </p:cNvSpPr>
          <p:nvPr/>
        </p:nvSpPr>
        <p:spPr bwMode="auto">
          <a:xfrm flipH="1" flipV="1">
            <a:off x="1547813" y="4652963"/>
            <a:ext cx="1584325" cy="720725"/>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1279" name="Line 16"/>
          <p:cNvSpPr>
            <a:spLocks noChangeShapeType="1"/>
          </p:cNvSpPr>
          <p:nvPr/>
        </p:nvSpPr>
        <p:spPr bwMode="auto">
          <a:xfrm flipV="1">
            <a:off x="3132138" y="4724400"/>
            <a:ext cx="1223962" cy="649288"/>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
        <p:nvSpPr>
          <p:cNvPr id="11280" name="Line 17"/>
          <p:cNvSpPr>
            <a:spLocks noChangeShapeType="1"/>
          </p:cNvSpPr>
          <p:nvPr/>
        </p:nvSpPr>
        <p:spPr bwMode="auto">
          <a:xfrm flipV="1">
            <a:off x="3132138" y="4724400"/>
            <a:ext cx="3384550" cy="649288"/>
          </a:xfrm>
          <a:prstGeom prst="line">
            <a:avLst/>
          </a:prstGeom>
          <a:noFill/>
          <a:ln w="57150">
            <a:solidFill>
              <a:schemeClr val="hlink"/>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s-E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Escala de grise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s-E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iseño predeterminad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2023</TotalTime>
  <Words>2110</Words>
  <Application>Microsoft Office PowerPoint</Application>
  <PresentationFormat>Presentación en pantalla (4:3)</PresentationFormat>
  <Paragraphs>270</Paragraphs>
  <Slides>31</Slides>
  <Notes>0</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Diseño predeterminado</vt:lpstr>
      <vt:lpstr>      </vt:lpstr>
      <vt:lpstr> Objetivos</vt:lpstr>
      <vt:lpstr>        </vt:lpstr>
      <vt:lpstr>TOXICOLOGÍA</vt:lpstr>
      <vt:lpstr>Presentación de PowerPoint</vt:lpstr>
      <vt:lpstr>Presentación de PowerPoint</vt:lpstr>
      <vt:lpstr>Intoxicación</vt:lpstr>
      <vt:lpstr> Clasificación de las sustancias tóxicas</vt:lpstr>
      <vt:lpstr>BIODISTRIBUCIÓN DE UN TÓXICO.</vt:lpstr>
      <vt:lpstr> RELACIÓN DOSIS-EFECTO </vt:lpstr>
      <vt:lpstr> DROGAS</vt:lpstr>
      <vt:lpstr>Terminología </vt:lpstr>
      <vt:lpstr>    Toxicomanía y habituación: diferencias</vt:lpstr>
      <vt:lpstr>Dependencia </vt:lpstr>
      <vt:lpstr>Clasificación por sus efectos  farmacológicos.</vt:lpstr>
      <vt:lpstr>Bases legales para el diagnóstico del uso indebido de drogas </vt:lpstr>
      <vt:lpstr>Alcoholismo</vt:lpstr>
      <vt:lpstr>Alcoholismo agudo</vt:lpstr>
      <vt:lpstr> Efectos del alcohol etílico </vt:lpstr>
      <vt:lpstr>  Correlación Cuadro clínico-Cifras de alcoholemia</vt:lpstr>
      <vt:lpstr> Correlación Cuadro clínico-Cifras de alcoholemia</vt:lpstr>
      <vt:lpstr>Cifras de interés medicolegal en el tránsito en Cuba.</vt:lpstr>
      <vt:lpstr> Marihuana (Cannabis sativa variedad índica de Linneo) </vt:lpstr>
      <vt:lpstr> Cuadro clínico de la intoxicación por Marihuana</vt:lpstr>
      <vt:lpstr>Cuatro complejos clínicos: Prof. Fournier</vt:lpstr>
      <vt:lpstr>  Cocaína </vt:lpstr>
      <vt:lpstr>  Cocaína </vt:lpstr>
      <vt:lpstr> Metanol </vt:lpstr>
      <vt:lpstr>Plaguicidas </vt:lpstr>
      <vt:lpstr>Plaguicidas </vt:lpstr>
      <vt:lpstr>Muchas gracias  por su atención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MARCADORES DEL ADN</dc:title>
  <dc:creator>Mercadotecnia</dc:creator>
  <cp:lastModifiedBy>Caridad</cp:lastModifiedBy>
  <cp:revision>84</cp:revision>
  <dcterms:created xsi:type="dcterms:W3CDTF">1998-10-05T19:34:40Z</dcterms:created>
  <dcterms:modified xsi:type="dcterms:W3CDTF">2020-04-17T18:58:02Z</dcterms:modified>
</cp:coreProperties>
</file>