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81" r:id="rId6"/>
    <p:sldId id="282" r:id="rId7"/>
    <p:sldId id="284" r:id="rId8"/>
    <p:sldId id="285" r:id="rId9"/>
    <p:sldId id="283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616DB-7532-4921-AB4C-D0417A4D21E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EBE95-A9E5-45A8-97D2-B6A9C83BEE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03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10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09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66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59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12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16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09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00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2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33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54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1419-D206-4F3B-B202-4301BCB66830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66836-099D-4023-AE34-F8076E1ED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596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5414" y="1214438"/>
            <a:ext cx="9144000" cy="2387600"/>
          </a:xfrm>
        </p:spPr>
        <p:txBody>
          <a:bodyPr/>
          <a:lstStyle/>
          <a:p>
            <a:r>
              <a:rPr lang="es-MX" dirty="0" smtClean="0"/>
              <a:t>Generalidades de la cirugía periodontal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9758" y="4194466"/>
            <a:ext cx="9144000" cy="1655762"/>
          </a:xfrm>
        </p:spPr>
        <p:txBody>
          <a:bodyPr>
            <a:normAutofit/>
          </a:bodyPr>
          <a:lstStyle/>
          <a:p>
            <a:r>
              <a:rPr lang="es-MX" sz="4000" dirty="0" smtClean="0"/>
              <a:t>Dra. Yamila Lescay Mevil</a:t>
            </a:r>
          </a:p>
        </p:txBody>
      </p:sp>
    </p:spTree>
    <p:extLst>
      <p:ext uri="{BB962C8B-B14F-4D97-AF65-F5344CB8AC3E}">
        <p14:creationId xmlns:p14="http://schemas.microsoft.com/office/powerpoint/2010/main" val="24778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 dirty="0" smtClean="0">
                <a:latin typeface="Arial" pitchFamily="34" charset="0"/>
                <a:cs typeface="Arial" pitchFamily="34" charset="0"/>
              </a:rPr>
              <a:t>Fundamentos del RAR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_tradnl" sz="38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VE" sz="3800" b="1" u="sng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La contaminación que se produce en la superficie radicular es biológicamente incompatible con la recuperación de los tejidos blandos que la rodean.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279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1" y="605307"/>
            <a:ext cx="11018949" cy="557165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Las raíces involucradas presentan cambios en la superficie del cemento expuesto al medio bucal que pueden ser estructurales, </a:t>
            </a:r>
            <a:r>
              <a:rPr lang="es-ES" sz="4400" dirty="0" err="1">
                <a:latin typeface="Arial" pitchFamily="34" charset="0"/>
                <a:cs typeface="Arial" pitchFamily="34" charset="0"/>
              </a:rPr>
              <a:t>citotóxicos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 y químicos, lo que provoca un reblandecimiento de la estructura del cemento </a:t>
            </a:r>
            <a:r>
              <a:rPr lang="es-ES" sz="4400" b="1" dirty="0">
                <a:latin typeface="Arial" pitchFamily="34" charset="0"/>
                <a:cs typeface="Arial" pitchFamily="34" charset="0"/>
              </a:rPr>
              <a:t>radicular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, que se puede detectar clínicamente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290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i="1" u="sng" dirty="0" smtClean="0">
                <a:latin typeface="Arial" pitchFamily="34" charset="0"/>
                <a:cs typeface="Arial" pitchFamily="34" charset="0"/>
              </a:rPr>
              <a:t>Instrumentos manuales</a:t>
            </a:r>
            <a:r>
              <a:rPr lang="es-VE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VE" dirty="0" smtClean="0"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 smtClean="0">
                <a:latin typeface="Arial" pitchFamily="34" charset="0"/>
                <a:cs typeface="Arial" pitchFamily="34" charset="0"/>
              </a:rPr>
              <a:t>Sonda </a:t>
            </a:r>
            <a:r>
              <a:rPr lang="es-ES" sz="3200" b="1" i="1" dirty="0">
                <a:latin typeface="Arial" pitchFamily="34" charset="0"/>
                <a:cs typeface="Arial" pitchFamily="34" charset="0"/>
              </a:rPr>
              <a:t>periodontal</a:t>
            </a:r>
            <a:r>
              <a:rPr lang="es-ES" sz="3200" i="1" dirty="0">
                <a:latin typeface="Arial" pitchFamily="34" charset="0"/>
                <a:cs typeface="Arial" pitchFamily="34" charset="0"/>
              </a:rPr>
              <a:t>: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 err="1">
                <a:latin typeface="Arial" pitchFamily="34" charset="0"/>
                <a:cs typeface="Arial" pitchFamily="34" charset="0"/>
              </a:rPr>
              <a:t>Curetas</a:t>
            </a:r>
            <a:r>
              <a:rPr lang="es-ES" sz="3200" b="1" i="1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3200" b="1" dirty="0">
                <a:latin typeface="Arial" pitchFamily="34" charset="0"/>
                <a:cs typeface="Arial" pitchFamily="34" charset="0"/>
              </a:rPr>
              <a:t>-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curetas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universales y las de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Gracey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.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>
                <a:latin typeface="Arial" pitchFamily="34" charset="0"/>
                <a:cs typeface="Arial" pitchFamily="34" charset="0"/>
              </a:rPr>
              <a:t>Otros instrumentos menos utilizados</a:t>
            </a:r>
            <a:r>
              <a:rPr lang="es-ES" sz="3200" i="1" dirty="0">
                <a:latin typeface="Arial" pitchFamily="34" charset="0"/>
                <a:cs typeface="Arial" pitchFamily="34" charset="0"/>
              </a:rPr>
              <a:t>.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>
                <a:latin typeface="Arial" pitchFamily="34" charset="0"/>
                <a:cs typeface="Arial" pitchFamily="34" charset="0"/>
              </a:rPr>
              <a:t>Hoces</a:t>
            </a:r>
            <a:r>
              <a:rPr lang="es-ES" sz="3200" i="1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Eliminar el cálculo supragingival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>
                <a:latin typeface="Arial" pitchFamily="34" charset="0"/>
                <a:cs typeface="Arial" pitchFamily="34" charset="0"/>
              </a:rPr>
              <a:t>Limas</a:t>
            </a:r>
            <a:r>
              <a:rPr lang="es-ES" sz="3200" i="1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De uso restringido por lo difícil de su afilado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53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i="1" u="sng" dirty="0" smtClean="0">
                <a:latin typeface="Arial" pitchFamily="34" charset="0"/>
                <a:cs typeface="Arial" pitchFamily="34" charset="0"/>
              </a:rPr>
              <a:t>Instrumentos mecánicos  </a:t>
            </a:r>
            <a:r>
              <a:rPr lang="es-VE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VE" dirty="0" smtClean="0"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3200" b="1" i="1" dirty="0" smtClean="0">
                <a:latin typeface="Arial" pitchFamily="34" charset="0"/>
                <a:cs typeface="Arial" pitchFamily="34" charset="0"/>
              </a:rPr>
              <a:t>Ultrasonidos</a:t>
            </a:r>
            <a:r>
              <a:rPr lang="es-ES" sz="3200" i="1" dirty="0">
                <a:latin typeface="Arial" pitchFamily="34" charset="0"/>
                <a:cs typeface="Arial" pitchFamily="34" charset="0"/>
              </a:rPr>
              <a:t>: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Se sugiere se use complementado con la instrumentación manual, para lograr una superficie radicular lisa.</a:t>
            </a:r>
            <a:endParaRPr lang="es-VE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s-VE" sz="32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62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i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Instrumentos complementarios. </a:t>
            </a:r>
            <a:r>
              <a:rPr lang="es-VE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VE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</a:br>
            <a:r>
              <a:rPr lang="es-ES" sz="4900" b="1" i="1" u="sng" dirty="0">
                <a:latin typeface="Arial" pitchFamily="34" charset="0"/>
                <a:cs typeface="Arial" pitchFamily="34" charset="0"/>
              </a:rPr>
              <a:t>Instrumentos complementarios. </a:t>
            </a:r>
            <a:r>
              <a:rPr lang="es-VE" sz="4900" dirty="0">
                <a:latin typeface="Arial" pitchFamily="34" charset="0"/>
                <a:cs typeface="Arial" pitchFamily="34" charset="0"/>
              </a:rPr>
              <a:t/>
            </a:r>
            <a:br>
              <a:rPr lang="es-VE" sz="4900" dirty="0">
                <a:latin typeface="Arial" pitchFamily="34" charset="0"/>
                <a:cs typeface="Arial" pitchFamily="34" charset="0"/>
              </a:rPr>
            </a:br>
            <a:endParaRPr lang="es-ES" sz="49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Gomas y  cepillos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 Pastas abrasivas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 Tazas de goma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 Los cepillos con forma de copa</a:t>
            </a:r>
            <a:br>
              <a:rPr lang="es-ES" sz="4400" dirty="0"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latin typeface="Arial" pitchFamily="34" charset="0"/>
                <a:cs typeface="Arial" pitchFamily="34" charset="0"/>
              </a:rPr>
              <a:t> cintas para pulir.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latin typeface="Arial" pitchFamily="34" charset="0"/>
                <a:cs typeface="Arial" pitchFamily="34" charset="0"/>
              </a:rPr>
              <a:t> El 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contra ángulo multidireccional</a:t>
            </a:r>
            <a:endParaRPr lang="es-VE" sz="4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94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_tradnl" b="1" u="sng" dirty="0">
                <a:latin typeface="Arial" pitchFamily="34" charset="0"/>
                <a:cs typeface="Arial" pitchFamily="34" charset="0"/>
              </a:rPr>
              <a:t>Factores que influyen en el raspado y alisado radicular</a:t>
            </a:r>
            <a:r>
              <a:rPr lang="es-VE" b="1" u="sng" dirty="0">
                <a:latin typeface="Arial" pitchFamily="34" charset="0"/>
                <a:cs typeface="Arial" pitchFamily="34" charset="0"/>
              </a:rPr>
              <a:t/>
            </a:r>
            <a:br>
              <a:rPr lang="es-VE" b="1" u="sng" dirty="0"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es-E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Tipo de instrumento</a:t>
            </a:r>
            <a:endParaRPr lang="es-VE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Afilado del instrumento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Habilidad y experiencia del operador  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Tiempo y zona de instrumentación 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Tipo de cálculo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Topografía de la bolsa periodontal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s-VE" sz="32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38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u="sng" dirty="0">
                <a:latin typeface="Arial" pitchFamily="34" charset="0"/>
                <a:cs typeface="Arial" pitchFamily="34" charset="0"/>
              </a:rPr>
              <a:t>Condiciones para realizar la Técnica de Raspado y Alisado Radicular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9107" y="181274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Colocación adecuada del paciente y del estomatólogo.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 Buena iluminación del lugar de </a:t>
            </a:r>
            <a:r>
              <a:rPr lang="es-ES" sz="4400" dirty="0" smtClean="0">
                <a:latin typeface="Arial" pitchFamily="34" charset="0"/>
                <a:cs typeface="Arial" pitchFamily="34" charset="0"/>
              </a:rPr>
              <a:t>trabajo. 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latin typeface="Arial" pitchFamily="34" charset="0"/>
                <a:cs typeface="Arial" pitchFamily="34" charset="0"/>
              </a:rPr>
              <a:t> Instrumentos 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esterilizados y afilados.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Conocimiento exacto de las profundidades de sondaje en el área a tratar.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Actuación sistemática paso a paso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endParaRPr lang="es-VE" sz="32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838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/>
              <a:t>Cirugía</a:t>
            </a:r>
            <a:endParaRPr lang="es-ES" sz="7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4400" dirty="0" smtClean="0"/>
              <a:t>Especialidad médica cuyo fin es curar enfermedades o malformaciones mediante intervenciones quirúrgicas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7238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941" y="365125"/>
            <a:ext cx="11874321" cy="1325563"/>
          </a:xfrm>
        </p:spPr>
        <p:txBody>
          <a:bodyPr>
            <a:noAutofit/>
          </a:bodyPr>
          <a:lstStyle/>
          <a:p>
            <a:pPr algn="ctr"/>
            <a:r>
              <a:rPr lang="es-MX" sz="6000" b="1" dirty="0" smtClean="0"/>
              <a:t>Tratamiento de la enfermedad Periodontal</a:t>
            </a:r>
            <a:endParaRPr lang="es-ES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0238" y="2005929"/>
            <a:ext cx="10851524" cy="4351338"/>
          </a:xfrm>
        </p:spPr>
        <p:txBody>
          <a:bodyPr>
            <a:noAutofit/>
          </a:bodyPr>
          <a:lstStyle/>
          <a:p>
            <a:pPr algn="just"/>
            <a:r>
              <a:rPr lang="es-MX" sz="5400" dirty="0" smtClean="0"/>
              <a:t>Tratamiento inicial o Fase inicial.</a:t>
            </a:r>
          </a:p>
          <a:p>
            <a:pPr algn="just"/>
            <a:r>
              <a:rPr lang="es-MX" sz="5400" dirty="0" smtClean="0"/>
              <a:t>Tratamiento correctivo no quirúrgico. </a:t>
            </a:r>
          </a:p>
          <a:p>
            <a:pPr algn="just"/>
            <a:r>
              <a:rPr lang="es-MX" sz="5400" b="1" i="1" u="sng" dirty="0" smtClean="0"/>
              <a:t>Tratamiento correctivo quirúrgico.</a:t>
            </a:r>
          </a:p>
          <a:p>
            <a:pPr algn="just"/>
            <a:r>
              <a:rPr lang="es-MX" sz="5400" dirty="0" smtClean="0"/>
              <a:t>Fase de mantenimiento o terapia de soporte periodontal.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41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b="1" u="sng" dirty="0" smtClean="0">
                <a:solidFill>
                  <a:prstClr val="black"/>
                </a:solidFill>
              </a:rPr>
              <a:t>Raspado </a:t>
            </a:r>
            <a:r>
              <a:rPr lang="es-ES" b="1" u="sng" dirty="0">
                <a:solidFill>
                  <a:prstClr val="black"/>
                </a:solidFill>
              </a:rPr>
              <a:t>y alisado radicular</a:t>
            </a:r>
            <a:r>
              <a:rPr lang="es-ES" dirty="0">
                <a:solidFill>
                  <a:prstClr val="black"/>
                </a:solidFill>
              </a:rPr>
              <a:t>.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solidFill>
                  <a:prstClr val="black"/>
                </a:solidFill>
              </a:rPr>
              <a:t> Indicaciones</a:t>
            </a:r>
            <a:r>
              <a:rPr lang="es-ES" sz="4400" dirty="0">
                <a:solidFill>
                  <a:prstClr val="black"/>
                </a:solidFill>
              </a:rPr>
              <a:t>. </a:t>
            </a:r>
            <a:endParaRPr lang="es-ES" sz="44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solidFill>
                  <a:prstClr val="black"/>
                </a:solidFill>
              </a:rPr>
              <a:t> Contraindicaciones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solidFill>
                  <a:prstClr val="black"/>
                </a:solidFill>
              </a:rPr>
              <a:t> Pasos </a:t>
            </a:r>
            <a:r>
              <a:rPr lang="es-ES" sz="4400" dirty="0">
                <a:solidFill>
                  <a:prstClr val="black"/>
                </a:solidFill>
              </a:rPr>
              <a:t>de la técnica. </a:t>
            </a:r>
            <a:endParaRPr lang="es-ES" sz="44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solidFill>
                  <a:prstClr val="black"/>
                </a:solidFill>
              </a:rPr>
              <a:t> Complicaciones.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solidFill>
                  <a:prstClr val="black"/>
                </a:solidFill>
              </a:rPr>
              <a:t> </a:t>
            </a:r>
            <a:r>
              <a:rPr lang="es-ES" sz="4400" dirty="0">
                <a:solidFill>
                  <a:prstClr val="black"/>
                </a:solidFill>
              </a:rPr>
              <a:t>Evaluación.</a:t>
            </a:r>
            <a:br>
              <a:rPr lang="es-ES" sz="4400" dirty="0">
                <a:solidFill>
                  <a:prstClr val="black"/>
                </a:solidFill>
              </a:rPr>
            </a:br>
            <a:endParaRPr lang="es-E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77320"/>
          </a:xfrm>
        </p:spPr>
        <p:txBody>
          <a:bodyPr>
            <a:normAutofit fontScale="90000"/>
          </a:bodyPr>
          <a:lstStyle/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s-ES" u="sng" dirty="0" smtClean="0"/>
              <a:t>Raspado:</a:t>
            </a:r>
            <a:r>
              <a:rPr lang="es-ES" dirty="0" smtClean="0"/>
              <a:t> es la técnica destinada a eliminar cálculos, placa, pigmentaciones y otros depósitos orgánicos de la superficie dentaria.</a:t>
            </a:r>
            <a:r>
              <a:rPr lang="es-VE" dirty="0" smtClean="0"/>
              <a:t/>
            </a:r>
            <a:br>
              <a:rPr lang="es-VE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691685"/>
            <a:ext cx="10515600" cy="348527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s-ES" sz="3600" u="sng" dirty="0" smtClean="0"/>
              <a:t>Alisado </a:t>
            </a:r>
            <a:r>
              <a:rPr lang="es-ES" sz="3600" u="sng" dirty="0"/>
              <a:t>radicular:</a:t>
            </a:r>
            <a:r>
              <a:rPr lang="es-ES" sz="3600" dirty="0"/>
              <a:t> es la técnica mediante la cual los cálculos residuales incluidos y las porciones del cemento infectado, son eliminados de las raíces, para dejar una superficie lisa, dura y limpia, sin sustancias tóxicas, ya que el cemento alterado es fuente de irritación gingival.</a:t>
            </a:r>
            <a:endParaRPr lang="es-VE" sz="3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17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</a:t>
            </a:r>
            <a:r>
              <a:rPr lang="es-MX" dirty="0"/>
              <a:t>ó</a:t>
            </a:r>
            <a:r>
              <a:rPr lang="es-MX" dirty="0" smtClean="0"/>
              <a:t>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s-ES" sz="4400" i="1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4400" i="1" u="sng" dirty="0">
                <a:latin typeface="Arial" pitchFamily="34" charset="0"/>
                <a:cs typeface="Arial" pitchFamily="34" charset="0"/>
              </a:rPr>
              <a:t>raspado y alisado radicular</a:t>
            </a:r>
            <a:r>
              <a:rPr lang="es-ES" sz="44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se define, por tanto, como la instrumentación radicular realizada con la finalidad de eliminar la placa, el cálculo y el cemento infectado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91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u="sng" dirty="0" smtClean="0"/>
              <a:t>Indicaciones</a:t>
            </a:r>
            <a:r>
              <a:rPr lang="es-VE" b="1" dirty="0" smtClean="0"/>
              <a:t/>
            </a:r>
            <a:br>
              <a:rPr lang="es-VE" b="1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800" dirty="0" smtClean="0"/>
              <a:t>Bolsas </a:t>
            </a:r>
            <a:r>
              <a:rPr lang="es-ES" sz="4800" dirty="0"/>
              <a:t>supraóseas aisladas poco </a:t>
            </a:r>
            <a:r>
              <a:rPr lang="es-ES" sz="4800" dirty="0" smtClean="0"/>
              <a:t>profundas</a:t>
            </a:r>
            <a:r>
              <a:rPr lang="es-ES" sz="4800" dirty="0"/>
              <a:t>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800" dirty="0"/>
              <a:t>La accesibilidad </a:t>
            </a:r>
            <a:r>
              <a:rPr lang="es-ES" sz="4800" dirty="0" smtClean="0"/>
              <a:t>necesaria.</a:t>
            </a:r>
            <a:endParaRPr lang="es-VE" sz="48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800" dirty="0" smtClean="0"/>
              <a:t>Periodontitis incipiente.</a:t>
            </a:r>
            <a:endParaRPr lang="es-VE" sz="48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800" b="1" i="1" u="sng" dirty="0" smtClean="0"/>
              <a:t>Parte del Tratamiento quirúrgico.</a:t>
            </a:r>
            <a:endParaRPr lang="es-VE" sz="4800" b="1" i="1" u="sng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89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u="sng" dirty="0" smtClean="0"/>
              <a:t>Contra indicaciones</a:t>
            </a:r>
            <a:r>
              <a:rPr lang="es-VE" dirty="0" smtClean="0"/>
              <a:t/>
            </a:r>
            <a:br>
              <a:rPr lang="es-VE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800" dirty="0" smtClean="0"/>
              <a:t>Bolsas </a:t>
            </a:r>
            <a:r>
              <a:rPr lang="es-ES" sz="4800" dirty="0"/>
              <a:t>virtuales o </a:t>
            </a:r>
            <a:r>
              <a:rPr lang="es-ES" sz="4800" dirty="0" smtClean="0"/>
              <a:t>falsas.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MX" sz="4800" dirty="0" smtClean="0"/>
              <a:t>Bolsas muy profundas.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MX" sz="4800" dirty="0" smtClean="0"/>
              <a:t>Donde no haya la suficiente accesibilidad.</a:t>
            </a:r>
            <a:endParaRPr lang="es-VE" sz="48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s-VE" sz="4800" dirty="0"/>
          </a:p>
          <a:p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1913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b="1" u="sng" dirty="0" smtClean="0">
                <a:latin typeface="Arial" pitchFamily="34" charset="0"/>
                <a:cs typeface="Arial" pitchFamily="34" charset="0"/>
              </a:rPr>
              <a:t>Objetivos del raspado y alisado radicular (RAR)</a:t>
            </a:r>
            <a:r>
              <a:rPr lang="es-VE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VE" b="1" u="sng" dirty="0" smtClean="0"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2124" y="1506828"/>
            <a:ext cx="11539470" cy="4670135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eliminar los contaminantes de la superficie radicular.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Previo a procedimientos más complejos como la cirugía (terapéutica, regenerativa o estética)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s-ES" sz="4400" dirty="0">
                <a:latin typeface="Arial" pitchFamily="34" charset="0"/>
                <a:cs typeface="Arial" pitchFamily="34" charset="0"/>
              </a:rPr>
              <a:t>Disminuir la inflamación de los tejidos blandos.</a:t>
            </a:r>
            <a:endParaRPr lang="es-VE" sz="4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s-VE" sz="4400" dirty="0">
              <a:latin typeface="Arial" pitchFamily="34" charset="0"/>
              <a:cs typeface="Arial" pitchFamily="34" charset="0"/>
            </a:endParaRPr>
          </a:p>
          <a:p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021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483</Words>
  <Application>Microsoft Office PowerPoint</Application>
  <PresentationFormat>Panorámica</PresentationFormat>
  <Paragraphs>63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Generalidades de la cirugía periodontal</vt:lpstr>
      <vt:lpstr>Cirugía</vt:lpstr>
      <vt:lpstr>Tratamiento de la enfermedad Periodontal</vt:lpstr>
      <vt:lpstr>Raspado y alisado radicular. </vt:lpstr>
      <vt:lpstr>Raspado: es la técnica destinada a eliminar cálculos, placa, pigmentaciones y otros depósitos orgánicos de la superficie dentaria. </vt:lpstr>
      <vt:lpstr>Definición</vt:lpstr>
      <vt:lpstr>Indicaciones </vt:lpstr>
      <vt:lpstr>Contra indicaciones </vt:lpstr>
      <vt:lpstr>Objetivos del raspado y alisado radicular (RAR) </vt:lpstr>
      <vt:lpstr>Fundamentos del RAR</vt:lpstr>
      <vt:lpstr>Presentación de PowerPoint</vt:lpstr>
      <vt:lpstr>Instrumentos manuales </vt:lpstr>
      <vt:lpstr>Instrumentos mecánicos   </vt:lpstr>
      <vt:lpstr>Instrumentos complementarios.  Instrumentos complementarios.  </vt:lpstr>
      <vt:lpstr>Factores que influyen en el raspado y alisado radicular </vt:lpstr>
      <vt:lpstr>Condiciones para realizar la Técnica de Raspado y Alisado Radicular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Generalidades de la cirugía periodontal</dc:title>
  <dc:creator>Yamila Lescay Mevil</dc:creator>
  <cp:lastModifiedBy>Biblioteca</cp:lastModifiedBy>
  <cp:revision>22</cp:revision>
  <dcterms:created xsi:type="dcterms:W3CDTF">2020-01-28T18:27:29Z</dcterms:created>
  <dcterms:modified xsi:type="dcterms:W3CDTF">2023-11-09T15:47:58Z</dcterms:modified>
</cp:coreProperties>
</file>