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36CD8B4E-EB13-49BD-B6DB-CC34983CB628}"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94146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6CD8B4E-EB13-49BD-B6DB-CC34983CB628}"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128814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6CD8B4E-EB13-49BD-B6DB-CC34983CB628}"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187656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6CD8B4E-EB13-49BD-B6DB-CC34983CB628}"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317157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6CD8B4E-EB13-49BD-B6DB-CC34983CB628}"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122836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6CD8B4E-EB13-49BD-B6DB-CC34983CB628}"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296639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6CD8B4E-EB13-49BD-B6DB-CC34983CB628}" type="datetimeFigureOut">
              <a:rPr lang="es-ES" smtClean="0"/>
              <a:t>31/07/2019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422084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6CD8B4E-EB13-49BD-B6DB-CC34983CB628}" type="datetimeFigureOut">
              <a:rPr lang="es-ES" smtClean="0"/>
              <a:t>31/07/2019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297601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6CD8B4E-EB13-49BD-B6DB-CC34983CB628}" type="datetimeFigureOut">
              <a:rPr lang="es-ES" smtClean="0"/>
              <a:t>31/07/2019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417061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6CD8B4E-EB13-49BD-B6DB-CC34983CB628}"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309038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6CD8B4E-EB13-49BD-B6DB-CC34983CB628}"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CE6FFF-D5DD-4D6E-B288-5F5403AFF9D3}" type="slidenum">
              <a:rPr lang="es-ES" smtClean="0"/>
              <a:t>‹Nº›</a:t>
            </a:fld>
            <a:endParaRPr lang="es-ES"/>
          </a:p>
        </p:txBody>
      </p:sp>
    </p:spTree>
    <p:extLst>
      <p:ext uri="{BB962C8B-B14F-4D97-AF65-F5344CB8AC3E}">
        <p14:creationId xmlns:p14="http://schemas.microsoft.com/office/powerpoint/2010/main" val="350305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D8B4E-EB13-49BD-B6DB-CC34983CB628}" type="datetimeFigureOut">
              <a:rPr lang="es-ES" smtClean="0"/>
              <a:t>31/07/2019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E6FFF-D5DD-4D6E-B288-5F5403AFF9D3}" type="slidenum">
              <a:rPr lang="es-ES" smtClean="0"/>
              <a:t>‹Nº›</a:t>
            </a:fld>
            <a:endParaRPr lang="es-ES"/>
          </a:p>
        </p:txBody>
      </p:sp>
    </p:spTree>
    <p:extLst>
      <p:ext uri="{BB962C8B-B14F-4D97-AF65-F5344CB8AC3E}">
        <p14:creationId xmlns:p14="http://schemas.microsoft.com/office/powerpoint/2010/main" val="2270274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a:t>Formas del Trabajo Patriótico</a:t>
            </a:r>
            <a:endParaRPr lang="es-ES" dirty="0"/>
          </a:p>
        </p:txBody>
      </p:sp>
    </p:spTree>
    <p:extLst>
      <p:ext uri="{BB962C8B-B14F-4D97-AF65-F5344CB8AC3E}">
        <p14:creationId xmlns:p14="http://schemas.microsoft.com/office/powerpoint/2010/main" val="3152945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6" y="365125"/>
            <a:ext cx="11359166" cy="6151585"/>
          </a:xfrm>
        </p:spPr>
        <p:txBody>
          <a:bodyPr>
            <a:normAutofit/>
          </a:bodyPr>
          <a:lstStyle/>
          <a:p>
            <a:pPr algn="ctr"/>
            <a:r>
              <a:rPr lang="es-ES" sz="3600" b="1" dirty="0" smtClean="0"/>
              <a:t>Resumen</a:t>
            </a:r>
            <a:r>
              <a:rPr lang="es-ES" sz="3600" dirty="0"/>
              <a:t/>
            </a:r>
            <a:br>
              <a:rPr lang="es-ES" sz="3600" dirty="0"/>
            </a:br>
            <a:r>
              <a:rPr lang="es-ES" sz="3600" dirty="0"/>
              <a:t>El ­Sistema ­de ­Educación ­Patriótico ­Militar e ­Internacionalista­ se lleva­ a­ cabo­ considerando­ una­ variedad considerable­ de­ factores­ que­ influyen­  en­  su efectividad ­y ­calidad, aplicar­ y generalizar las mejores­ experiencias fortalecerá el objetivo previsto.</a:t>
            </a:r>
            <a:br>
              <a:rPr lang="es-ES" sz="3600" dirty="0"/>
            </a:br>
            <a:r>
              <a:rPr lang="es-ES" sz="3600" dirty="0"/>
              <a:t>Reviste igualmente gran importancia el desarrollo de los Talleres Regionales que sobre esta temática, pues en dichas actividades se ponen de manifiesto una serie valiosa de iniciativas ejecutadas por los centros de educación superior, en interés de perfeccionar este vital eslabón de la preparación de los ciudadanos para la defensa</a:t>
            </a:r>
            <a:r>
              <a:rPr lang="es-ES" sz="3600" dirty="0" smtClean="0"/>
              <a:t>.</a:t>
            </a:r>
            <a:endParaRPr lang="es-ES" sz="3600" dirty="0"/>
          </a:p>
        </p:txBody>
      </p:sp>
    </p:spTree>
    <p:extLst>
      <p:ext uri="{BB962C8B-B14F-4D97-AF65-F5344CB8AC3E}">
        <p14:creationId xmlns:p14="http://schemas.microsoft.com/office/powerpoint/2010/main" val="337458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1972" y="365125"/>
            <a:ext cx="11423560" cy="6164464"/>
          </a:xfrm>
        </p:spPr>
        <p:txBody>
          <a:bodyPr>
            <a:noAutofit/>
          </a:bodyPr>
          <a:lstStyle/>
          <a:p>
            <a:r>
              <a:rPr lang="es-ES" sz="3200" b="1" dirty="0"/>
              <a:t>Cuestionario:</a:t>
            </a:r>
            <a:r>
              <a:rPr lang="es-ES" sz="3200" dirty="0"/>
              <a:t/>
            </a:r>
            <a:br>
              <a:rPr lang="es-ES" sz="3200" dirty="0"/>
            </a:br>
            <a:r>
              <a:rPr lang="es-ES" sz="3200" dirty="0"/>
              <a:t>¿Por qué el Trabajo de Educación Patriótica es­ parte­ componente­ de­ la­ formación integral ­del estudiante a todos los niveles?</a:t>
            </a:r>
            <a:br>
              <a:rPr lang="es-ES" sz="3200" dirty="0"/>
            </a:br>
            <a:r>
              <a:rPr lang="es-ES" sz="3200" dirty="0"/>
              <a:t>¿Qué objetivos persigue el Trabajo de Educación Patriótica?</a:t>
            </a:r>
            <a:br>
              <a:rPr lang="es-ES" sz="3200" dirty="0"/>
            </a:br>
            <a:r>
              <a:rPr lang="es-ES" sz="3200" dirty="0"/>
              <a:t>Como componente del trabajo político- ideológico que se realiza en las instituciones educacionales, el trabajo de educación patriótica ¿Al desarrollo de qué elementos contribuye?</a:t>
            </a:r>
            <a:br>
              <a:rPr lang="es-ES" sz="3200" dirty="0"/>
            </a:br>
            <a:r>
              <a:rPr lang="es-ES" sz="3200" dirty="0"/>
              <a:t>Comente el trabajo de educación patriótica a través del trabajo docente.</a:t>
            </a:r>
            <a:br>
              <a:rPr lang="es-ES" sz="3200" dirty="0"/>
            </a:br>
            <a:r>
              <a:rPr lang="es-ES" sz="3200" dirty="0"/>
              <a:t>Comente cinco formas del trabajo de educación patriótica por la vía extra docente y extra clase.</a:t>
            </a:r>
            <a:br>
              <a:rPr lang="es-ES" sz="3200" dirty="0"/>
            </a:br>
            <a:r>
              <a:rPr lang="es-ES" sz="3200" dirty="0"/>
              <a:t>¿Cómo las Formaciones estudiantiles ayudan en el trabajo de educación patriótica</a:t>
            </a:r>
            <a:r>
              <a:rPr lang="es-ES" sz="3200" dirty="0" smtClean="0"/>
              <a:t>?</a:t>
            </a:r>
            <a:endParaRPr lang="es-ES" sz="3200" dirty="0"/>
          </a:p>
        </p:txBody>
      </p:sp>
    </p:spTree>
    <p:extLst>
      <p:ext uri="{BB962C8B-B14F-4D97-AF65-F5344CB8AC3E}">
        <p14:creationId xmlns:p14="http://schemas.microsoft.com/office/powerpoint/2010/main" val="95110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526591" cy="6125827"/>
          </a:xfrm>
        </p:spPr>
        <p:txBody>
          <a:bodyPr>
            <a:noAutofit/>
          </a:bodyPr>
          <a:lstStyle/>
          <a:p>
            <a:pPr algn="ctr"/>
            <a:r>
              <a:rPr lang="es-ES" sz="3600" b="1" dirty="0"/>
              <a:t>Formas del Trabajo </a:t>
            </a:r>
            <a:r>
              <a:rPr lang="es-ES" sz="3600" b="1" dirty="0" smtClean="0"/>
              <a:t>Patriótico</a:t>
            </a:r>
            <a:r>
              <a:rPr lang="es-ES" sz="3600" dirty="0"/>
              <a:t/>
            </a:r>
            <a:br>
              <a:rPr lang="es-ES" sz="3600" dirty="0"/>
            </a:br>
            <a:r>
              <a:rPr lang="es-ES" sz="3600" dirty="0"/>
              <a:t>Conjunto­ de­ actividades­ teóricas­ y prácticas, conformadas ­en ­un ­sistema­ único, ­el ­cual­ está ­ dirigido a­ la ­formación­ del ­ciudadano­ cubano­ desde­ sus­ primeras­ edades­. Es­ parte­ componente­ de­ la­ formación integral ­del profesional­ y ­se ­considera ­como­ un ­proceso­ que­ debe desarrollarse­ de­ manera­ activa­, planificada­ y­ con­ objetivos concretos­, con­ el­ fin­ de­ crear­ en­ nuestra­ juventud­ y­ en particular ­en ­los ­estudiantes­ de­ todos­ los­ niveles,­ una­ alta conciencia ­que­ los­ movilice ­a ­la­ defensa ­de ­la­ Patria­ Socialista en­ cualquier situación ­en ­que ­se ­encuentre ­ese profesional, tanto en sus etapas de formación, como una vez graduado</a:t>
            </a:r>
            <a:r>
              <a:rPr lang="es-ES" sz="3600" dirty="0" smtClean="0"/>
              <a:t>.</a:t>
            </a:r>
            <a:endParaRPr lang="es-ES" sz="3600" dirty="0"/>
          </a:p>
        </p:txBody>
      </p:sp>
    </p:spTree>
    <p:extLst>
      <p:ext uri="{BB962C8B-B14F-4D97-AF65-F5344CB8AC3E}">
        <p14:creationId xmlns:p14="http://schemas.microsoft.com/office/powerpoint/2010/main" val="239694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12948"/>
          </a:xfrm>
        </p:spPr>
        <p:txBody>
          <a:bodyPr>
            <a:normAutofit fontScale="90000"/>
          </a:bodyPr>
          <a:lstStyle/>
          <a:p>
            <a:pPr algn="ctr"/>
            <a:r>
              <a:rPr lang="es-ES" b="1" dirty="0" smtClean="0"/>
              <a:t>Objetivo</a:t>
            </a:r>
            <a:r>
              <a:rPr lang="es-ES" dirty="0"/>
              <a:t/>
            </a:r>
            <a:br>
              <a:rPr lang="es-ES" dirty="0"/>
            </a:br>
            <a:r>
              <a:rPr lang="es-ES" dirty="0"/>
              <a:t>Preparar al estudiante­ en­ el­ amor­ a­ la­ Patria, la Revolución ­y­ el­ Socialismo, ­las­ tradiciones­ de ­lucha,  los­ legados dejados ­por ­nuestros ­héroes ­y ­ mártires, ­así­ como ­a valorar ­alta­ y conscientemente  ­la­  necesidad­  de­ la­ defensa de la Revolución, la­ práctica­ del internacionalismo­ y­ la­ seguridad­ y­ confianza­ en­ el­ Partido Comunista­ y­ el Comandante ­en ­Jefe­ Fidel­ Castro</a:t>
            </a:r>
            <a:r>
              <a:rPr lang="es-ES" dirty="0" smtClean="0"/>
              <a:t>.</a:t>
            </a:r>
            <a:endParaRPr lang="es-ES" dirty="0"/>
          </a:p>
        </p:txBody>
      </p:sp>
    </p:spTree>
    <p:extLst>
      <p:ext uri="{BB962C8B-B14F-4D97-AF65-F5344CB8AC3E}">
        <p14:creationId xmlns:p14="http://schemas.microsoft.com/office/powerpoint/2010/main" val="341265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487955" cy="6087190"/>
          </a:xfrm>
        </p:spPr>
        <p:txBody>
          <a:bodyPr>
            <a:normAutofit fontScale="90000"/>
          </a:bodyPr>
          <a:lstStyle/>
          <a:p>
            <a:pPr algn="ctr"/>
            <a:r>
              <a:rPr lang="es-ES" b="1" dirty="0"/>
              <a:t>La ­Ley ­75­ de­ la ­Defensa ­Nacional­ </a:t>
            </a:r>
            <a:r>
              <a:rPr lang="es-ES" b="1" dirty="0" smtClean="0"/>
              <a:t/>
            </a:r>
            <a:br>
              <a:rPr lang="es-ES" b="1" dirty="0" smtClean="0"/>
            </a:br>
            <a:r>
              <a:rPr lang="es-ES" b="1" dirty="0" smtClean="0"/>
              <a:t>(artículo</a:t>
            </a:r>
            <a:r>
              <a:rPr lang="es-ES" b="1" dirty="0"/>
              <a:t>­ </a:t>
            </a:r>
            <a:r>
              <a:rPr lang="es-ES" b="1" dirty="0" smtClean="0"/>
              <a:t>84)­</a:t>
            </a:r>
            <a:r>
              <a:rPr lang="es-ES" dirty="0"/>
              <a:t/>
            </a:r>
            <a:br>
              <a:rPr lang="es-ES" dirty="0"/>
            </a:br>
            <a:r>
              <a:rPr lang="es-ES" dirty="0"/>
              <a:t>“La   Educación ­</a:t>
            </a:r>
            <a:r>
              <a:rPr lang="es-ES" dirty="0" smtClean="0"/>
              <a:t>Patriótico Militar </a:t>
            </a:r>
            <a:r>
              <a:rPr lang="es-ES" dirty="0"/>
              <a:t>­e </a:t>
            </a:r>
            <a:r>
              <a:rPr lang="es-ES" dirty="0" smtClean="0"/>
              <a:t>Internacionalista</a:t>
            </a:r>
            <a:r>
              <a:rPr lang="es-ES" dirty="0"/>
              <a:t>­ se ­considera ­como parte ­de ­ la </a:t>
            </a:r>
            <a:r>
              <a:rPr lang="es-ES" dirty="0" smtClean="0"/>
              <a:t>preparación </a:t>
            </a:r>
            <a:r>
              <a:rPr lang="es-ES" dirty="0"/>
              <a:t>­de ­los </a:t>
            </a:r>
            <a:r>
              <a:rPr lang="es-ES" dirty="0" smtClean="0"/>
              <a:t>ciudadanos </a:t>
            </a:r>
            <a:r>
              <a:rPr lang="es-ES" dirty="0"/>
              <a:t>­para ­la ­defensa­ y­ sus actividades ­se ­realizan­ desde ­tiempos ­de ­paz. ­Los­ fundamentos­ de su­ realización­ se­ establecen ­ por­ los­ órganos­ de­   dirección competentes­ y ­en ­su ejecución­ participan­ los­ órganos ­y­ organismos estatales, ­ las ­entidades­ económicas, instituciones ­sociales ­y­ los ciudadanos.”</a:t>
            </a:r>
            <a:r>
              <a:rPr lang="es-ES" dirty="0" smtClean="0">
                <a:effectLst/>
              </a:rPr>
              <a:t> </a:t>
            </a:r>
            <a:r>
              <a:rPr lang="es-ES" dirty="0"/>
              <a:t> </a:t>
            </a:r>
          </a:p>
        </p:txBody>
      </p:sp>
    </p:spTree>
    <p:extLst>
      <p:ext uri="{BB962C8B-B14F-4D97-AF65-F5344CB8AC3E}">
        <p14:creationId xmlns:p14="http://schemas.microsoft.com/office/powerpoint/2010/main" val="385946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25827"/>
          </a:xfrm>
        </p:spPr>
        <p:txBody>
          <a:bodyPr>
            <a:noAutofit/>
          </a:bodyPr>
          <a:lstStyle/>
          <a:p>
            <a:pPr algn="ctr"/>
            <a:r>
              <a:rPr lang="es-ES" sz="3200" dirty="0"/>
              <a:t>El ­Trabajo­ de ­Educación­ Patriótico-Militar e ­Internacionalista­ comienza ­desde­ las ­más temprana ­edad en ­que ­el niño­ es­ capaz­ de­ tener­ capacidad­ de­ asimilar­  determinados conocimientos­, ­y ­cesa ­prácticamente­ en­ el­ ocaso­ de­ la­ vida, siendo ­sus ­principales­ ejecutores ­los ­órganos,­ organismos­ y organizaciones,­ las entidades­ e ­instituciones, ­y ­los </a:t>
            </a:r>
            <a:r>
              <a:rPr lang="es-ES" sz="3200" dirty="0" smtClean="0"/>
              <a:t>ciudadanos</a:t>
            </a:r>
            <a:r>
              <a:rPr lang="es-ES" sz="3200" dirty="0"/>
              <a:t>, por ­ello,­ es­ lógico­ establecer­ que­ el­ Trabajo­ de­ Educación Patriótico-Militar­ e­ Internacionalista­ se­ desarrolle­ en­  los niveles ­y ­con ­la­ participación de diversas­ organizaciones, dirigidas todas­ ellas­ por­ el­ Partido­ Comunista­ de­ Cuba,­ y­  con­  la particularidad­ de ­que­ las­ Fuerzas­ Armadas­ Revolucionarias­ y­  el Ministerio ­de­ Interior, ­así ­como­ el ­personal­ docente­,­ participan en ­todos­ los­ niveles,­ a ­partir­ de ­la­ educación­ pre-escolar y primaria</a:t>
            </a:r>
            <a:r>
              <a:rPr lang="es-ES" sz="3200" dirty="0" smtClean="0"/>
              <a:t>.</a:t>
            </a:r>
            <a:endParaRPr lang="es-ES" sz="3200" dirty="0"/>
          </a:p>
        </p:txBody>
      </p:sp>
    </p:spTree>
    <p:extLst>
      <p:ext uri="{BB962C8B-B14F-4D97-AF65-F5344CB8AC3E}">
        <p14:creationId xmlns:p14="http://schemas.microsoft.com/office/powerpoint/2010/main" val="395122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7577" y="365125"/>
            <a:ext cx="11629623" cy="6228858"/>
          </a:xfrm>
        </p:spPr>
        <p:txBody>
          <a:bodyPr>
            <a:noAutofit/>
          </a:bodyPr>
          <a:lstStyle/>
          <a:p>
            <a:r>
              <a:rPr lang="es-ES" sz="2000" b="1" dirty="0"/>
              <a:t>El trabajo de educación patriótica como componente del trabajo político- ideológico que se realiza en las instituciones educacionales, contribuye al desarrollo de:</a:t>
            </a:r>
            <a:r>
              <a:rPr lang="es-ES" sz="2000" dirty="0"/>
              <a:t/>
            </a:r>
            <a:br>
              <a:rPr lang="es-ES" sz="2000" dirty="0"/>
            </a:br>
            <a:r>
              <a:rPr lang="es-ES" sz="2000" dirty="0"/>
              <a:t>-</a:t>
            </a:r>
            <a:r>
              <a:rPr lang="es-ES" sz="2000" dirty="0" smtClean="0"/>
              <a:t>Sentimientos </a:t>
            </a:r>
            <a:r>
              <a:rPr lang="es-ES" sz="2000" dirty="0"/>
              <a:t>patrióticos, revolucionarios, de identidad nacional y local.</a:t>
            </a:r>
            <a:br>
              <a:rPr lang="es-ES" sz="2000" dirty="0"/>
            </a:br>
            <a:r>
              <a:rPr lang="es-ES" sz="2000" dirty="0" smtClean="0"/>
              <a:t>-Amor </a:t>
            </a:r>
            <a:r>
              <a:rPr lang="es-ES" sz="2000" dirty="0"/>
              <a:t>y respecto a los símbolos patrios, atributos nacionales, a los héroes y mártires nacionales y de la localidad.</a:t>
            </a:r>
            <a:br>
              <a:rPr lang="es-ES" sz="2000" dirty="0"/>
            </a:br>
            <a:r>
              <a:rPr lang="es-ES" sz="2000" dirty="0" smtClean="0"/>
              <a:t>-Preservación </a:t>
            </a:r>
            <a:r>
              <a:rPr lang="es-ES" sz="2000" dirty="0"/>
              <a:t>de las tradiciones patrióticas y combativas, así como el patrimonio cultural nacional y local.</a:t>
            </a:r>
            <a:br>
              <a:rPr lang="es-ES" sz="2000" dirty="0"/>
            </a:br>
            <a:r>
              <a:rPr lang="es-ES" sz="2000" dirty="0" smtClean="0"/>
              <a:t>-Amor </a:t>
            </a:r>
            <a:r>
              <a:rPr lang="es-ES" sz="2000" dirty="0"/>
              <a:t>a la Patria Socialista con la defensa de sus logros y el desarrollo del orgullo y la identidad nacional.</a:t>
            </a:r>
            <a:br>
              <a:rPr lang="es-ES" sz="2000" dirty="0"/>
            </a:br>
            <a:r>
              <a:rPr lang="es-ES" sz="2000" dirty="0" smtClean="0"/>
              <a:t>-Rechazo </a:t>
            </a:r>
            <a:r>
              <a:rPr lang="es-ES" sz="2000" dirty="0"/>
              <a:t>al Capitalismo con su modo de vida consumista y depredador de la humanidad. </a:t>
            </a:r>
            <a:r>
              <a:rPr lang="es-ES" sz="2000" dirty="0" err="1"/>
              <a:t>Oponencia</a:t>
            </a:r>
            <a:r>
              <a:rPr lang="es-ES" sz="2000" dirty="0"/>
              <a:t> a todas las manifestaciones de anexión e injerencismo.</a:t>
            </a:r>
            <a:br>
              <a:rPr lang="es-ES" sz="2000" dirty="0"/>
            </a:br>
            <a:r>
              <a:rPr lang="es-ES" sz="2000" dirty="0" smtClean="0"/>
              <a:t>-Aspiración </a:t>
            </a:r>
            <a:r>
              <a:rPr lang="es-ES" sz="2000" dirty="0"/>
              <a:t>y el orgullo por pertenecer a la UJC y al PCC e incorporarse al SMA.</a:t>
            </a:r>
            <a:br>
              <a:rPr lang="es-ES" sz="2000" dirty="0"/>
            </a:br>
            <a:r>
              <a:rPr lang="es-ES" sz="2000" dirty="0" smtClean="0"/>
              <a:t>-Cuidado </a:t>
            </a:r>
            <a:r>
              <a:rPr lang="es-ES" sz="2000" dirty="0"/>
              <a:t>y conservación de la naturaleza y el medio ambiente.</a:t>
            </a:r>
            <a:br>
              <a:rPr lang="es-ES" sz="2000" dirty="0"/>
            </a:br>
            <a:r>
              <a:rPr lang="es-ES" sz="2000" dirty="0" smtClean="0"/>
              <a:t>-Cumplimiento </a:t>
            </a:r>
            <a:r>
              <a:rPr lang="es-ES" sz="2000" dirty="0"/>
              <a:t>de las normas de orden social y la legalidad socialista y el enfrentamiento a las indisciplinas y a las conductas antisociales.</a:t>
            </a:r>
            <a:br>
              <a:rPr lang="es-ES" sz="2000" dirty="0"/>
            </a:br>
            <a:r>
              <a:rPr lang="es-ES" sz="2000" dirty="0" smtClean="0"/>
              <a:t>-Preparación </a:t>
            </a:r>
            <a:r>
              <a:rPr lang="es-ES" sz="2000" dirty="0"/>
              <a:t>física, psicológica y combativa como base para garantizar la convicción plena de la victoria sobre el enemigo.</a:t>
            </a:r>
            <a:br>
              <a:rPr lang="es-ES" sz="2000" dirty="0"/>
            </a:br>
            <a:r>
              <a:rPr lang="es-ES" sz="2000" dirty="0" smtClean="0"/>
              <a:t>-Amor </a:t>
            </a:r>
            <a:r>
              <a:rPr lang="es-ES" sz="2000" dirty="0"/>
              <a:t>al trabajo, fomentando una conciencia de productores, de ahorro, de cuidado y conservación de los bienes materiales de propiedad estatal e individual.</a:t>
            </a:r>
            <a:br>
              <a:rPr lang="es-ES" sz="2000" dirty="0"/>
            </a:br>
            <a:r>
              <a:rPr lang="es-ES" sz="2000" dirty="0" smtClean="0"/>
              <a:t>-Espíritu </a:t>
            </a:r>
            <a:r>
              <a:rPr lang="es-ES" sz="2000" dirty="0"/>
              <a:t>de sacrificio al colocar los intereses y necesidades sociales por encima de los individuales.</a:t>
            </a:r>
            <a:br>
              <a:rPr lang="es-ES" sz="2000" dirty="0"/>
            </a:br>
            <a:r>
              <a:rPr lang="es-ES" sz="2000" dirty="0" smtClean="0"/>
              <a:t>-Sentimiento </a:t>
            </a:r>
            <a:r>
              <a:rPr lang="es-ES" sz="2000" dirty="0"/>
              <a:t>de solidaridad humana e internacionalismo</a:t>
            </a:r>
            <a:r>
              <a:rPr lang="es-ES" sz="2000" dirty="0" smtClean="0"/>
              <a:t>.</a:t>
            </a:r>
            <a:br>
              <a:rPr lang="es-ES" sz="2000" dirty="0" smtClean="0"/>
            </a:br>
            <a:r>
              <a:rPr lang="es-ES" sz="2000" b="1" dirty="0"/>
              <a:t>Vías para el  Trabajo de Educación Patriótica.</a:t>
            </a:r>
            <a:r>
              <a:rPr lang="es-ES" sz="2000" dirty="0"/>
              <a:t/>
            </a:r>
            <a:br>
              <a:rPr lang="es-ES" sz="2000" dirty="0"/>
            </a:br>
            <a:r>
              <a:rPr lang="es-ES" sz="2000" dirty="0"/>
              <a:t>-</a:t>
            </a:r>
            <a:r>
              <a:rPr lang="es-ES" sz="2000" dirty="0" smtClean="0"/>
              <a:t>Las </a:t>
            </a:r>
            <a:r>
              <a:rPr lang="es-ES" sz="2000" dirty="0"/>
              <a:t>actividades docentes. </a:t>
            </a:r>
            <a:br>
              <a:rPr lang="es-ES" sz="2000" dirty="0"/>
            </a:br>
            <a:r>
              <a:rPr lang="es-ES" sz="2000" dirty="0" smtClean="0"/>
              <a:t>-Actividades </a:t>
            </a:r>
            <a:r>
              <a:rPr lang="es-ES" sz="2000" dirty="0"/>
              <a:t>extra docentes.</a:t>
            </a:r>
            <a:br>
              <a:rPr lang="es-ES" sz="2000" dirty="0"/>
            </a:br>
            <a:r>
              <a:rPr lang="es-ES" sz="2000" dirty="0" smtClean="0"/>
              <a:t>-Actividades </a:t>
            </a:r>
            <a:r>
              <a:rPr lang="es-ES" sz="2000" dirty="0"/>
              <a:t>extraescolares</a:t>
            </a:r>
            <a:r>
              <a:rPr lang="es-ES" sz="2000" dirty="0" smtClean="0"/>
              <a:t>.</a:t>
            </a:r>
            <a:endParaRPr lang="es-ES" sz="2000" dirty="0"/>
          </a:p>
        </p:txBody>
      </p:sp>
    </p:spTree>
    <p:extLst>
      <p:ext uri="{BB962C8B-B14F-4D97-AF65-F5344CB8AC3E}">
        <p14:creationId xmlns:p14="http://schemas.microsoft.com/office/powerpoint/2010/main" val="67003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3645" y="412124"/>
            <a:ext cx="9646276" cy="17644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b="1"/>
              <a:t>I.- Actividades docentes: </a:t>
            </a:r>
            <a:r>
              <a:rPr lang="es-ES"/>
              <a:t>Aprovechamiento de </a:t>
            </a:r>
            <a:r>
              <a:rPr lang="es-ES" b="1"/>
              <a:t>todas</a:t>
            </a:r>
            <a:r>
              <a:rPr lang="es-ES"/>
              <a:t> las potencialidades del currículo para la educación patriótica, militar e internacionalista.</a:t>
            </a:r>
          </a:p>
          <a:p>
            <a:r>
              <a:rPr lang="es-ES" b="1"/>
              <a:t>Asignaturas que tributan directamente</a:t>
            </a:r>
            <a:endParaRPr lang="es-ES"/>
          </a:p>
          <a:p>
            <a:r>
              <a:rPr lang="es-ES"/>
              <a:t>- Preparación en Defensa Civil </a:t>
            </a:r>
          </a:p>
          <a:p>
            <a:r>
              <a:rPr lang="es-ES"/>
              <a:t>- Preparación ciudadana para la defensa </a:t>
            </a:r>
          </a:p>
          <a:p>
            <a:r>
              <a:rPr lang="es-ES"/>
              <a:t>     - Historia de Cuba.</a:t>
            </a:r>
          </a:p>
        </p:txBody>
      </p:sp>
      <p:sp>
        <p:nvSpPr>
          <p:cNvPr id="3" name="Rectángulo 2"/>
          <p:cNvSpPr/>
          <p:nvPr/>
        </p:nvSpPr>
        <p:spPr>
          <a:xfrm>
            <a:off x="654676" y="2354687"/>
            <a:ext cx="11090856" cy="42135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b="1"/>
              <a:t>II.- Actividades extra docentes y extraescolares (según el objetivo).</a:t>
            </a:r>
            <a:endParaRPr lang="es-ES"/>
          </a:p>
          <a:p>
            <a:r>
              <a:rPr lang="es-ES" b="1"/>
              <a:t>1.- Actividades conmemorativas de efemérides, de recordación y homenaje a combatientes de las diferentes gestas revolucionarias, de la FAR y el MININT.</a:t>
            </a:r>
            <a:endParaRPr lang="es-ES"/>
          </a:p>
          <a:p>
            <a:r>
              <a:rPr lang="es-ES"/>
              <a:t>- Matutinos.</a:t>
            </a:r>
          </a:p>
          <a:p>
            <a:r>
              <a:rPr lang="es-ES"/>
              <a:t>- Talleres.</a:t>
            </a:r>
          </a:p>
          <a:p>
            <a:r>
              <a:rPr lang="es-ES"/>
              <a:t>- Conferencias.</a:t>
            </a:r>
          </a:p>
          <a:p>
            <a:r>
              <a:rPr lang="es-ES"/>
              <a:t>- Concursos.</a:t>
            </a:r>
          </a:p>
          <a:p>
            <a:r>
              <a:rPr lang="es-ES"/>
              <a:t>- Mesas Redondas.</a:t>
            </a:r>
          </a:p>
          <a:p>
            <a:r>
              <a:rPr lang="es-ES"/>
              <a:t>- Paneles.</a:t>
            </a:r>
          </a:p>
          <a:p>
            <a:r>
              <a:rPr lang="es-ES"/>
              <a:t>- Actos revolucionarios.</a:t>
            </a:r>
          </a:p>
          <a:p>
            <a:r>
              <a:rPr lang="es-ES"/>
              <a:t>- Encuentros con combatientes.</a:t>
            </a:r>
          </a:p>
          <a:p>
            <a:r>
              <a:rPr lang="es-ES"/>
              <a:t>- Visitas a museos y a lugares históricos.</a:t>
            </a:r>
          </a:p>
          <a:p>
            <a:r>
              <a:rPr lang="es-ES"/>
              <a:t>- Atención a tarjas y monumentos.</a:t>
            </a:r>
          </a:p>
          <a:p>
            <a:r>
              <a:rPr lang="es-ES"/>
              <a:t>- Encuentros con ACRC, familiares de héroes y mártires y otros.</a:t>
            </a:r>
          </a:p>
        </p:txBody>
      </p:sp>
    </p:spTree>
    <p:extLst>
      <p:ext uri="{BB962C8B-B14F-4D97-AF65-F5344CB8AC3E}">
        <p14:creationId xmlns:p14="http://schemas.microsoft.com/office/powerpoint/2010/main" val="3897096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605343"/>
          </a:xfrm>
        </p:spPr>
        <p:txBody>
          <a:bodyPr>
            <a:noAutofit/>
          </a:bodyPr>
          <a:lstStyle/>
          <a:p>
            <a:r>
              <a:rPr lang="es-ES" sz="2800" b="1" dirty="0" smtClean="0"/>
              <a:t>Movimiento </a:t>
            </a:r>
            <a:r>
              <a:rPr lang="es-ES" sz="2800" b="1" dirty="0"/>
              <a:t>de Jóvenes Exploradores: </a:t>
            </a:r>
            <a:r>
              <a:rPr lang="es-ES" sz="2800" dirty="0"/>
              <a:t>Se dirige dando cumplimiento a las orientaciones de la FEEM, la UJC y el MINED.</a:t>
            </a:r>
            <a:br>
              <a:rPr lang="es-ES" sz="2800" dirty="0"/>
            </a:br>
            <a:r>
              <a:rPr lang="es-ES" sz="2800" b="1" dirty="0" smtClean="0"/>
              <a:t>Sociedades </a:t>
            </a:r>
            <a:r>
              <a:rPr lang="es-ES" sz="2800" b="1" dirty="0"/>
              <a:t>científicas de: </a:t>
            </a:r>
            <a:r>
              <a:rPr lang="es-ES" sz="2800" dirty="0"/>
              <a:t>Los temas de los trabajos de investigación se desarrollarán en dos vertientes principales: </a:t>
            </a:r>
          </a:p>
        </p:txBody>
      </p:sp>
      <p:sp>
        <p:nvSpPr>
          <p:cNvPr id="3" name="Rectángulo 2"/>
          <p:cNvSpPr/>
          <p:nvPr/>
        </p:nvSpPr>
        <p:spPr>
          <a:xfrm>
            <a:off x="373487" y="1970468"/>
            <a:ext cx="5434885" cy="45848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600" b="1" dirty="0"/>
              <a:t>De carácter general: </a:t>
            </a:r>
            <a:endParaRPr lang="es-ES" sz="1600" b="1" dirty="0" smtClean="0"/>
          </a:p>
          <a:p>
            <a:pPr algn="ctr"/>
            <a:r>
              <a:rPr lang="es-ES" sz="1600" dirty="0" smtClean="0"/>
              <a:t>Historia </a:t>
            </a:r>
            <a:r>
              <a:rPr lang="es-ES" sz="1600" dirty="0"/>
              <a:t>de las Intervenciones yanquis en Cuba y América Latina, principales acontecimientos de la guerra de Independencia  en su territorio o provincia, orígenes y acciones libradas por el Ejército Rebelde, el Movimiento 26 y demás organizaciones revolucionarias que lucharon contra la dictadura pro imperialista de Batista, la organización y composición de las fuerzas de los ejércitos Mambí y Rebelde (principalmente, los que actuaron en el territorio), la historia de las milicias y sus principales acciones en Playa Girón y Lucha Contra Bandidos, historia de los Héroes y Mártires de la localidad (dentro de esto se incluye, como elemento principal, el hecho o figura histórica que le da nombre a la institución educacional</a:t>
            </a:r>
            <a:r>
              <a:rPr lang="es-ES" sz="1600" b="1" dirty="0"/>
              <a:t>)</a:t>
            </a:r>
            <a:r>
              <a:rPr lang="es-ES" sz="1600" dirty="0"/>
              <a:t>, técnicas y procedimientos para las comunicaciones y señales empleados por los mambises y el Ejército Rebelde, historia de las misiones </a:t>
            </a:r>
            <a:r>
              <a:rPr lang="es-ES" dirty="0"/>
              <a:t>internacionalistas cumplidas  por Cuba en sus diferentes etapas, destacando el carácter humanista y desinteresado de las mismas., entre otras. </a:t>
            </a:r>
          </a:p>
        </p:txBody>
      </p:sp>
      <p:sp>
        <p:nvSpPr>
          <p:cNvPr id="4" name="Rectángulo 3"/>
          <p:cNvSpPr/>
          <p:nvPr/>
        </p:nvSpPr>
        <p:spPr>
          <a:xfrm>
            <a:off x="6207616" y="2305318"/>
            <a:ext cx="5567967" cy="42500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600" b="1" dirty="0"/>
              <a:t>De contenido relacionado con la Defensa Civil: </a:t>
            </a:r>
            <a:endParaRPr lang="es-ES" sz="1600" b="1" dirty="0" smtClean="0"/>
          </a:p>
          <a:p>
            <a:pPr algn="ctr"/>
            <a:r>
              <a:rPr lang="es-ES" sz="1600" dirty="0" smtClean="0"/>
              <a:t>Las </a:t>
            </a:r>
            <a:r>
              <a:rPr lang="es-ES" sz="1600" dirty="0"/>
              <a:t>temáticas que se sugieren trabajar son: Plantas medicinales, los desastres y las medidas de protección contra ellos, historia y consecuencias de los desastres, cómo prevenir los desastres, cómo proteger a la población y a los recursos materiales, primeros auxilios, Cruz Roja, señales de aviso, TSRUA, medidas de supervivencias para enfrentar situaciones complejas en caso de desastres: inundaciones, huracanes, intensas lluvias, sismos, etc. </a:t>
            </a:r>
          </a:p>
        </p:txBody>
      </p:sp>
    </p:spTree>
    <p:extLst>
      <p:ext uri="{BB962C8B-B14F-4D97-AF65-F5344CB8AC3E}">
        <p14:creationId xmlns:p14="http://schemas.microsoft.com/office/powerpoint/2010/main" val="228754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093" y="365125"/>
            <a:ext cx="11513713" cy="6203100"/>
          </a:xfrm>
        </p:spPr>
        <p:txBody>
          <a:bodyPr>
            <a:noAutofit/>
          </a:bodyPr>
          <a:lstStyle/>
          <a:p>
            <a:r>
              <a:rPr lang="es-ES" sz="3600" b="1" dirty="0" smtClean="0"/>
              <a:t>Formaciones </a:t>
            </a:r>
            <a:r>
              <a:rPr lang="es-ES" sz="3600" b="1" dirty="0"/>
              <a:t>estudiantiles:</a:t>
            </a:r>
            <a:r>
              <a:rPr lang="es-ES" sz="3600" dirty="0"/>
              <a:t/>
            </a:r>
            <a:br>
              <a:rPr lang="es-ES" sz="3600" dirty="0"/>
            </a:br>
            <a:r>
              <a:rPr lang="es-ES" sz="3600" dirty="0" smtClean="0"/>
              <a:t>-El </a:t>
            </a:r>
            <a:r>
              <a:rPr lang="es-ES" sz="3600" dirty="0"/>
              <a:t>Destacamento de la Bandera.</a:t>
            </a:r>
            <a:br>
              <a:rPr lang="es-ES" sz="3600" dirty="0"/>
            </a:br>
            <a:r>
              <a:rPr lang="es-ES" sz="3600" dirty="0" smtClean="0"/>
              <a:t>-Destacamento </a:t>
            </a:r>
            <a:r>
              <a:rPr lang="es-ES" sz="3600" dirty="0"/>
              <a:t>de Ceremonias.</a:t>
            </a:r>
            <a:br>
              <a:rPr lang="es-ES" sz="3600" dirty="0"/>
            </a:br>
            <a:r>
              <a:rPr lang="es-ES" sz="3600" dirty="0" smtClean="0"/>
              <a:t>-Destacamento </a:t>
            </a:r>
            <a:r>
              <a:rPr lang="es-ES" sz="3600" dirty="0"/>
              <a:t>para las ofrendas florales. </a:t>
            </a:r>
            <a:br>
              <a:rPr lang="es-ES" sz="3600" dirty="0"/>
            </a:br>
            <a:r>
              <a:rPr lang="es-ES" sz="3600" dirty="0" smtClean="0"/>
              <a:t>-Otras </a:t>
            </a:r>
            <a:r>
              <a:rPr lang="es-ES" sz="3600" dirty="0"/>
              <a:t>estructuras que se organicen en interés de los procesos formativos de carácter patriótico-militar internacionalista</a:t>
            </a:r>
            <a:r>
              <a:rPr lang="es-ES" sz="3600" dirty="0" smtClean="0"/>
              <a:t>.</a:t>
            </a:r>
            <a:r>
              <a:rPr lang="es-ES" sz="3600" dirty="0"/>
              <a:t/>
            </a:r>
            <a:br>
              <a:rPr lang="es-ES" sz="3600" dirty="0"/>
            </a:br>
            <a:r>
              <a:rPr lang="es-ES" sz="3600" b="1" dirty="0" smtClean="0"/>
              <a:t>Bastión </a:t>
            </a:r>
            <a:r>
              <a:rPr lang="es-ES" sz="3600" b="1" dirty="0"/>
              <a:t>Estudiantil: </a:t>
            </a:r>
            <a:r>
              <a:rPr lang="es-ES" sz="3600" dirty="0"/>
              <a:t>Se desarrolla de acuerdo a las orientaciones de la FEEM en coordinación con el MINED y las FAR.</a:t>
            </a:r>
            <a:br>
              <a:rPr lang="es-ES" sz="3600" dirty="0"/>
            </a:br>
            <a:r>
              <a:rPr lang="es-ES" sz="3600" b="1" dirty="0" smtClean="0"/>
              <a:t>Ejercicio </a:t>
            </a:r>
            <a:r>
              <a:rPr lang="es-ES" sz="3600" b="1" dirty="0"/>
              <a:t>Meteoro: </a:t>
            </a:r>
            <a:r>
              <a:rPr lang="es-ES" sz="3600" dirty="0"/>
              <a:t>Se desarrolla siguiendo las orientaciones del Estado Mayor Nacional de la Defensa Civil  en coordinación con la FEEM y el MINED. </a:t>
            </a:r>
            <a:endParaRPr lang="es-ES" sz="3600" dirty="0"/>
          </a:p>
        </p:txBody>
      </p:sp>
    </p:spTree>
    <p:extLst>
      <p:ext uri="{BB962C8B-B14F-4D97-AF65-F5344CB8AC3E}">
        <p14:creationId xmlns:p14="http://schemas.microsoft.com/office/powerpoint/2010/main" val="33427331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691</Words>
  <Application>Microsoft Office PowerPoint</Application>
  <PresentationFormat>Panorámica</PresentationFormat>
  <Paragraphs>32</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Formas del Trabajo Patriótico</vt:lpstr>
      <vt:lpstr>Formas del Trabajo Patriótico Conjunto­ de­ actividades­ teóricas­ y prácticas, conformadas ­en ­un ­sistema­ único, ­el ­cual­ está ­ dirigido a­ la ­formación­ del ­ciudadano­ cubano­ desde­ sus­ primeras­ edades­. Es­ parte­ componente­ de­ la­ formación integral ­del profesional­ y ­se ­considera ­como­ un ­proceso­ que­ debe desarrollarse­ de­ manera­ activa­, planificada­ y­ con­ objetivos concretos­, con­ el­ fin­ de­ crear­ en­ nuestra­ juventud­ y­ en particular ­en ­los ­estudiantes­ de­ todos­ los­ niveles,­ una­ alta conciencia ­que­ los­ movilice ­a ­la­ defensa ­de ­la­ Patria­ Socialista en­ cualquier situación ­en ­que ­se ­encuentre ­ese profesional, tanto en sus etapas de formación, como una vez graduado.</vt:lpstr>
      <vt:lpstr>Objetivo Preparar al estudiante­ en­ el­ amor­ a­ la­ Patria, la Revolución ­y­ el­ Socialismo, ­las­ tradiciones­ de ­lucha,  los­ legados dejados ­por ­nuestros ­héroes ­y ­ mártires, ­así­ como ­a valorar ­alta­ y conscientemente  ­la­  necesidad­  de­ la­ defensa de la Revolución, la­ práctica­ del internacionalismo­ y­ la­ seguridad­ y­ confianza­ en­ el­ Partido Comunista­ y­ el Comandante ­en ­Jefe­ Fidel­ Castro.</vt:lpstr>
      <vt:lpstr>La ­Ley ­75­ de­ la ­Defensa ­Nacional­  (artículo­ 84)­ “La   Educación ­Patriótico Militar ­e Internacionalista­ se ­considera ­como parte ­de ­ la preparación ­de ­los ciudadanos ­para ­la ­defensa­ y­ sus actividades ­se ­realizan­ desde ­tiempos ­de ­paz. ­Los­ fundamentos­ de su­ realización­ se­ establecen ­ por­ los­ órganos­ de­   dirección competentes­ y ­en ­su ejecución­ participan­ los­ órganos ­y­ organismos estatales, ­ las ­entidades­ económicas, instituciones ­sociales ­y­ los ciudadanos.”  </vt:lpstr>
      <vt:lpstr>El ­Trabajo­ de ­Educación­ Patriótico-Militar e ­Internacionalista­ comienza ­desde­ las ­más temprana ­edad en ­que ­el niño­ es­ capaz­ de­ tener­ capacidad­ de­ asimilar­  determinados conocimientos­, ­y ­cesa ­prácticamente­ en­ el­ ocaso­ de­ la­ vida, siendo ­sus ­principales­ ejecutores ­los ­órganos,­ organismos­ y organizaciones,­ las entidades­ e ­instituciones, ­y ­los ciudadanos, por ­ello,­ es­ lógico­ establecer­ que­ el­ Trabajo­ de­ Educación Patriótico-Militar­ e­ Internacionalista­ se­ desarrolle­ en­  los niveles ­y ­con ­la­ participación de diversas­ organizaciones, dirigidas todas­ ellas­ por­ el­ Partido­ Comunista­ de­ Cuba,­ y­  con­  la particularidad­ de ­que­ las­ Fuerzas­ Armadas­ Revolucionarias­ y­  el Ministerio ­de­ Interior, ­así ­como­ el ­personal­ docente­,­ participan en ­todos­ los­ niveles,­ a ­partir­ de ­la­ educación­ pre-escolar y primaria.</vt:lpstr>
      <vt:lpstr>El trabajo de educación patriótica como componente del trabajo político- ideológico que se realiza en las instituciones educacionales, contribuye al desarrollo de: -Sentimientos patrióticos, revolucionarios, de identidad nacional y local. -Amor y respecto a los símbolos patrios, atributos nacionales, a los héroes y mártires nacionales y de la localidad. -Preservación de las tradiciones patrióticas y combativas, así como el patrimonio cultural nacional y local. -Amor a la Patria Socialista con la defensa de sus logros y el desarrollo del orgullo y la identidad nacional. -Rechazo al Capitalismo con su modo de vida consumista y depredador de la humanidad. Oponencia a todas las manifestaciones de anexión e injerencismo. -Aspiración y el orgullo por pertenecer a la UJC y al PCC e incorporarse al SMA. -Cuidado y conservación de la naturaleza y el medio ambiente. -Cumplimiento de las normas de orden social y la legalidad socialista y el enfrentamiento a las indisciplinas y a las conductas antisociales. -Preparación física, psicológica y combativa como base para garantizar la convicción plena de la victoria sobre el enemigo. -Amor al trabajo, fomentando una conciencia de productores, de ahorro, de cuidado y conservación de los bienes materiales de propiedad estatal e individual. -Espíritu de sacrificio al colocar los intereses y necesidades sociales por encima de los individuales. -Sentimiento de solidaridad humana e internacionalismo. Vías para el  Trabajo de Educación Patriótica. -Las actividades docentes.  -Actividades extra docentes. -Actividades extraescolares.</vt:lpstr>
      <vt:lpstr>Presentación de PowerPoint</vt:lpstr>
      <vt:lpstr>Movimiento de Jóvenes Exploradores: Se dirige dando cumplimiento a las orientaciones de la FEEM, la UJC y el MINED. Sociedades científicas de: Los temas de los trabajos de investigación se desarrollarán en dos vertientes principales: </vt:lpstr>
      <vt:lpstr>Formaciones estudiantiles: -El Destacamento de la Bandera. -Destacamento de Ceremonias. -Destacamento para las ofrendas florales.  -Otras estructuras que se organicen en interés de los procesos formativos de carácter patriótico-militar internacionalista. Bastión Estudiantil: Se desarrolla de acuerdo a las orientaciones de la FEEM en coordinación con el MINED y las FAR. Ejercicio Meteoro: Se desarrolla siguiendo las orientaciones del Estado Mayor Nacional de la Defensa Civil  en coordinación con la FEEM y el MINED. </vt:lpstr>
      <vt:lpstr>Resumen El ­Sistema ­de ­Educación ­Patriótico ­Militar e ­Internacionalista­ se lleva­ a­ cabo­ considerando­ una­ variedad considerable­ de­ factores­ que­ influyen­  en­  su efectividad ­y ­calidad, aplicar­ y generalizar las mejores­ experiencias fortalecerá el objetivo previsto. Reviste igualmente gran importancia el desarrollo de los Talleres Regionales que sobre esta temática, pues en dichas actividades se ponen de manifiesto una serie valiosa de iniciativas ejecutadas por los centros de educación superior, en interés de perfeccionar este vital eslabón de la preparación de los ciudadanos para la defensa.</vt:lpstr>
      <vt:lpstr>Cuestionario: ¿Por qué el Trabajo de Educación Patriótica es­ parte­ componente­ de­ la­ formación integral ­del estudiante a todos los niveles? ¿Qué objetivos persigue el Trabajo de Educación Patriótica? Como componente del trabajo político- ideológico que se realiza en las instituciones educacionales, el trabajo de educación patriótica ¿Al desarrollo de qué elementos contribuye? Comente el trabajo de educación patriótica a través del trabajo docente. Comente cinco formas del trabajo de educación patriótica por la vía extra docente y extra clase. ¿Cómo las Formaciones estudiantiles ayudan en el trabajo de educación patriótica?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Formas del Trabajo Patriótico</dc:title>
  <dc:creator>user</dc:creator>
  <cp:lastModifiedBy>user</cp:lastModifiedBy>
  <cp:revision>4</cp:revision>
  <dcterms:created xsi:type="dcterms:W3CDTF">2019-07-31T22:42:50Z</dcterms:created>
  <dcterms:modified xsi:type="dcterms:W3CDTF">2019-07-31T23:27:56Z</dcterms:modified>
</cp:coreProperties>
</file>