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8"/>
  </p:notesMasterIdLst>
  <p:sldIdLst>
    <p:sldId id="256" r:id="rId2"/>
    <p:sldId id="454" r:id="rId3"/>
    <p:sldId id="464" r:id="rId4"/>
    <p:sldId id="463" r:id="rId5"/>
    <p:sldId id="462" r:id="rId6"/>
    <p:sldId id="461" r:id="rId7"/>
    <p:sldId id="460" r:id="rId8"/>
    <p:sldId id="459" r:id="rId9"/>
    <p:sldId id="458" r:id="rId10"/>
    <p:sldId id="457" r:id="rId11"/>
    <p:sldId id="456" r:id="rId12"/>
    <p:sldId id="455" r:id="rId13"/>
    <p:sldId id="257" r:id="rId14"/>
    <p:sldId id="258" r:id="rId15"/>
    <p:sldId id="296" r:id="rId16"/>
    <p:sldId id="297" r:id="rId17"/>
    <p:sldId id="298" r:id="rId18"/>
    <p:sldId id="300" r:id="rId19"/>
    <p:sldId id="299" r:id="rId20"/>
    <p:sldId id="301" r:id="rId21"/>
    <p:sldId id="302" r:id="rId22"/>
    <p:sldId id="303" r:id="rId23"/>
    <p:sldId id="304" r:id="rId24"/>
    <p:sldId id="305" r:id="rId25"/>
    <p:sldId id="306" r:id="rId26"/>
    <p:sldId id="307" r:id="rId27"/>
    <p:sldId id="308" r:id="rId28"/>
    <p:sldId id="317" r:id="rId29"/>
    <p:sldId id="309" r:id="rId30"/>
    <p:sldId id="310" r:id="rId31"/>
    <p:sldId id="311" r:id="rId32"/>
    <p:sldId id="312" r:id="rId33"/>
    <p:sldId id="314" r:id="rId34"/>
    <p:sldId id="313" r:id="rId35"/>
    <p:sldId id="315" r:id="rId36"/>
    <p:sldId id="316" r:id="rId37"/>
    <p:sldId id="318" r:id="rId38"/>
    <p:sldId id="319" r:id="rId39"/>
    <p:sldId id="320" r:id="rId40"/>
    <p:sldId id="341" r:id="rId41"/>
    <p:sldId id="343" r:id="rId42"/>
    <p:sldId id="342" r:id="rId43"/>
    <p:sldId id="344" r:id="rId44"/>
    <p:sldId id="345" r:id="rId45"/>
    <p:sldId id="347" r:id="rId46"/>
    <p:sldId id="346" r:id="rId47"/>
    <p:sldId id="348" r:id="rId48"/>
    <p:sldId id="350" r:id="rId49"/>
    <p:sldId id="352" r:id="rId50"/>
    <p:sldId id="351" r:id="rId51"/>
    <p:sldId id="354" r:id="rId52"/>
    <p:sldId id="355" r:id="rId53"/>
    <p:sldId id="356" r:id="rId54"/>
    <p:sldId id="420" r:id="rId55"/>
    <p:sldId id="421" r:id="rId56"/>
    <p:sldId id="422" r:id="rId57"/>
    <p:sldId id="423" r:id="rId58"/>
    <p:sldId id="424" r:id="rId59"/>
    <p:sldId id="425" r:id="rId60"/>
    <p:sldId id="426" r:id="rId61"/>
    <p:sldId id="427" r:id="rId62"/>
    <p:sldId id="428" r:id="rId63"/>
    <p:sldId id="429" r:id="rId64"/>
    <p:sldId id="430" r:id="rId65"/>
    <p:sldId id="431" r:id="rId66"/>
    <p:sldId id="432" r:id="rId67"/>
    <p:sldId id="433" r:id="rId68"/>
    <p:sldId id="434" r:id="rId69"/>
    <p:sldId id="435" r:id="rId70"/>
    <p:sldId id="436" r:id="rId71"/>
    <p:sldId id="437" r:id="rId72"/>
    <p:sldId id="438" r:id="rId73"/>
    <p:sldId id="439" r:id="rId74"/>
    <p:sldId id="440" r:id="rId75"/>
    <p:sldId id="441" r:id="rId76"/>
    <p:sldId id="442" r:id="rId77"/>
    <p:sldId id="443" r:id="rId78"/>
    <p:sldId id="444" r:id="rId79"/>
    <p:sldId id="445" r:id="rId80"/>
    <p:sldId id="446" r:id="rId81"/>
    <p:sldId id="447" r:id="rId82"/>
    <p:sldId id="321" r:id="rId83"/>
    <p:sldId id="322" r:id="rId84"/>
    <p:sldId id="323" r:id="rId85"/>
    <p:sldId id="324" r:id="rId86"/>
    <p:sldId id="325" r:id="rId87"/>
    <p:sldId id="326" r:id="rId88"/>
    <p:sldId id="327" r:id="rId89"/>
    <p:sldId id="328" r:id="rId90"/>
    <p:sldId id="329" r:id="rId91"/>
    <p:sldId id="330" r:id="rId92"/>
    <p:sldId id="331" r:id="rId93"/>
    <p:sldId id="332" r:id="rId94"/>
    <p:sldId id="333" r:id="rId95"/>
    <p:sldId id="334" r:id="rId96"/>
    <p:sldId id="385" r:id="rId97"/>
    <p:sldId id="386" r:id="rId98"/>
    <p:sldId id="387" r:id="rId99"/>
    <p:sldId id="388" r:id="rId100"/>
    <p:sldId id="389" r:id="rId101"/>
    <p:sldId id="390" r:id="rId102"/>
    <p:sldId id="391" r:id="rId103"/>
    <p:sldId id="392" r:id="rId104"/>
    <p:sldId id="393" r:id="rId105"/>
    <p:sldId id="394" r:id="rId106"/>
    <p:sldId id="395" r:id="rId107"/>
    <p:sldId id="396" r:id="rId108"/>
    <p:sldId id="397" r:id="rId109"/>
    <p:sldId id="398" r:id="rId110"/>
    <p:sldId id="399" r:id="rId111"/>
    <p:sldId id="400" r:id="rId112"/>
    <p:sldId id="401" r:id="rId113"/>
    <p:sldId id="402" r:id="rId114"/>
    <p:sldId id="403" r:id="rId115"/>
    <p:sldId id="404" r:id="rId116"/>
    <p:sldId id="405" r:id="rId11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99"/>
    <a:srgbClr val="C0C0C0"/>
    <a:srgbClr val="5F5F5F"/>
    <a:srgbClr val="B2B2B2"/>
    <a:srgbClr val="0099CC"/>
    <a:srgbClr val="CC3300"/>
    <a:srgbClr val="A7BB69"/>
    <a:srgbClr val="FFFFFF"/>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78" autoAdjust="0"/>
    <p:restoredTop sz="94391" autoAdjust="0"/>
  </p:normalViewPr>
  <p:slideViewPr>
    <p:cSldViewPr>
      <p:cViewPr varScale="1">
        <p:scale>
          <a:sx n="69" d="100"/>
          <a:sy n="69" d="100"/>
        </p:scale>
        <p:origin x="-1374"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vl1pPr>
          </a:lstStyle>
          <a:p>
            <a:endParaRPr lang="en-US"/>
          </a:p>
        </p:txBody>
      </p:sp>
      <p:sp>
        <p:nvSpPr>
          <p:cNvPr id="921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vl1pPr>
          </a:lstStyle>
          <a:p>
            <a:endParaRPr lang="en-US"/>
          </a:p>
        </p:txBody>
      </p:sp>
      <p:sp>
        <p:nvSpPr>
          <p:cNvPr id="922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922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922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vl1pPr>
          </a:lstStyle>
          <a:p>
            <a:endParaRPr lang="en-US"/>
          </a:p>
        </p:txBody>
      </p:sp>
      <p:sp>
        <p:nvSpPr>
          <p:cNvPr id="922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vl1pPr>
          </a:lstStyle>
          <a:p>
            <a:fld id="{D69C0C1C-7916-4721-A3E6-98DAF91070FE}" type="slidenum">
              <a:rPr lang="en-US"/>
              <a:pPr/>
              <a:t>‹Nº›</a:t>
            </a:fld>
            <a:endParaRPr lang="en-US"/>
          </a:p>
        </p:txBody>
      </p:sp>
    </p:spTree>
    <p:extLst>
      <p:ext uri="{BB962C8B-B14F-4D97-AF65-F5344CB8AC3E}">
        <p14:creationId xmlns:p14="http://schemas.microsoft.com/office/powerpoint/2010/main" val="1096297378"/>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D69C0C1C-7916-4721-A3E6-98DAF91070FE}" type="slidenum">
              <a:rPr lang="en-US" smtClean="0"/>
              <a:pPr/>
              <a:t>27</a:t>
            </a:fld>
            <a:endParaRPr lang="en-US"/>
          </a:p>
        </p:txBody>
      </p:sp>
    </p:spTree>
    <p:extLst>
      <p:ext uri="{BB962C8B-B14F-4D97-AF65-F5344CB8AC3E}">
        <p14:creationId xmlns:p14="http://schemas.microsoft.com/office/powerpoint/2010/main" val="1434280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Diapositiva de título">
    <p:bg>
      <p:bgPr>
        <a:solidFill>
          <a:schemeClr val="bg1"/>
        </a:solidFill>
        <a:effectLst/>
      </p:bgPr>
    </p:bg>
    <p:spTree>
      <p:nvGrpSpPr>
        <p:cNvPr id="1" name=""/>
        <p:cNvGrpSpPr/>
        <p:nvPr/>
      </p:nvGrpSpPr>
      <p:grpSpPr>
        <a:xfrm>
          <a:off x="0" y="0"/>
          <a:ext cx="0" cy="0"/>
          <a:chOff x="0" y="0"/>
          <a:chExt cx="0" cy="0"/>
        </a:xfrm>
      </p:grpSpPr>
      <p:sp>
        <p:nvSpPr>
          <p:cNvPr id="4099" name="Rectangle 3"/>
          <p:cNvSpPr>
            <a:spLocks noChangeArrowheads="1"/>
          </p:cNvSpPr>
          <p:nvPr/>
        </p:nvSpPr>
        <p:spPr bwMode="gray">
          <a:xfrm>
            <a:off x="0" y="2514600"/>
            <a:ext cx="9144000" cy="1066800"/>
          </a:xfrm>
          <a:prstGeom prst="rect">
            <a:avLst/>
          </a:prstGeom>
          <a:gradFill rotWithShape="1">
            <a:gsLst>
              <a:gs pos="0">
                <a:schemeClr val="bg1">
                  <a:gamma/>
                  <a:tint val="0"/>
                  <a:invGamma/>
                </a:schemeClr>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098" name="Rectangle 2"/>
          <p:cNvSpPr>
            <a:spLocks noChangeArrowheads="1"/>
          </p:cNvSpPr>
          <p:nvPr/>
        </p:nvSpPr>
        <p:spPr bwMode="gray">
          <a:xfrm>
            <a:off x="0" y="0"/>
            <a:ext cx="9144000" cy="2514600"/>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4120" name="Picture 24" descr="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03188"/>
            <a:ext cx="4162425" cy="4087812"/>
          </a:xfrm>
          <a:prstGeom prst="rect">
            <a:avLst/>
          </a:prstGeom>
          <a:noFill/>
          <a:extLst>
            <a:ext uri="{909E8E84-426E-40DD-AFC4-6F175D3DCCD1}">
              <a14:hiddenFill xmlns:a14="http://schemas.microsoft.com/office/drawing/2010/main">
                <a:solidFill>
                  <a:srgbClr val="FFFFFF"/>
                </a:solidFill>
              </a14:hiddenFill>
            </a:ext>
          </a:extLst>
        </p:spPr>
      </p:pic>
      <p:sp>
        <p:nvSpPr>
          <p:cNvPr id="4100" name="Rectangle 4"/>
          <p:cNvSpPr>
            <a:spLocks noChangeArrowheads="1"/>
          </p:cNvSpPr>
          <p:nvPr/>
        </p:nvSpPr>
        <p:spPr bwMode="gray">
          <a:xfrm>
            <a:off x="0" y="3200400"/>
            <a:ext cx="9144000" cy="3657600"/>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4121" name="Picture 25" descr="0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3048000"/>
            <a:ext cx="1981200" cy="1946275"/>
          </a:xfrm>
          <a:prstGeom prst="rect">
            <a:avLst/>
          </a:prstGeom>
          <a:noFill/>
          <a:extLst>
            <a:ext uri="{909E8E84-426E-40DD-AFC4-6F175D3DCCD1}">
              <a14:hiddenFill xmlns:a14="http://schemas.microsoft.com/office/drawing/2010/main">
                <a:solidFill>
                  <a:srgbClr val="FFFFFF"/>
                </a:solidFill>
              </a14:hiddenFill>
            </a:ext>
          </a:extLst>
        </p:spPr>
      </p:pic>
      <p:pic>
        <p:nvPicPr>
          <p:cNvPr id="4118" name="Picture 22"/>
          <p:cNvPicPr>
            <a:picLocks noChangeAspect="1" noChangeArrowheads="1"/>
          </p:cNvPicPr>
          <p:nvPr/>
        </p:nvPicPr>
        <p:blipFill>
          <a:blip r:embed="rId4" cstate="print">
            <a:extLst>
              <a:ext uri="{28A0092B-C50C-407E-A947-70E740481C1C}">
                <a14:useLocalDpi xmlns:a14="http://schemas.microsoft.com/office/drawing/2010/main" val="0"/>
              </a:ext>
            </a:extLst>
          </a:blip>
          <a:srcRect r="8662"/>
          <a:stretch>
            <a:fillRect/>
          </a:stretch>
        </p:blipFill>
        <p:spPr bwMode="auto">
          <a:xfrm>
            <a:off x="6781800" y="1538288"/>
            <a:ext cx="2057400" cy="1890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17" name="Picture 21"/>
          <p:cNvPicPr>
            <a:picLocks noChangeAspect="1" noChangeArrowheads="1"/>
          </p:cNvPicPr>
          <p:nvPr/>
        </p:nvPicPr>
        <p:blipFill>
          <a:blip r:embed="rId5">
            <a:extLst>
              <a:ext uri="{28A0092B-C50C-407E-A947-70E740481C1C}">
                <a14:useLocalDpi xmlns:a14="http://schemas.microsoft.com/office/drawing/2010/main" val="0"/>
              </a:ext>
            </a:extLst>
          </a:blip>
          <a:srcRect r="1010"/>
          <a:stretch>
            <a:fillRect/>
          </a:stretch>
        </p:blipFill>
        <p:spPr bwMode="auto">
          <a:xfrm>
            <a:off x="4419600" y="2439988"/>
            <a:ext cx="4495800" cy="3808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Rectangle 5"/>
          <p:cNvSpPr>
            <a:spLocks noGrp="1" noChangeArrowheads="1"/>
          </p:cNvSpPr>
          <p:nvPr>
            <p:ph type="ctrTitle"/>
          </p:nvPr>
        </p:nvSpPr>
        <p:spPr>
          <a:xfrm>
            <a:off x="457200" y="685800"/>
            <a:ext cx="8229600" cy="1524000"/>
          </a:xfrm>
        </p:spPr>
        <p:txBody>
          <a:bodyPr/>
          <a:lstStyle>
            <a:lvl1pPr>
              <a:defRPr sz="5500"/>
            </a:lvl1pPr>
          </a:lstStyle>
          <a:p>
            <a:pPr lvl="0"/>
            <a:r>
              <a:rPr lang="es-ES" noProof="0" smtClean="0"/>
              <a:t>Haga clic para modificar el estilo de título del patrón</a:t>
            </a:r>
            <a:endParaRPr lang="en-US" noProof="0" smtClean="0"/>
          </a:p>
        </p:txBody>
      </p:sp>
      <p:sp>
        <p:nvSpPr>
          <p:cNvPr id="4102" name="Rectangle 6"/>
          <p:cNvSpPr>
            <a:spLocks noGrp="1" noChangeArrowheads="1"/>
          </p:cNvSpPr>
          <p:nvPr>
            <p:ph type="subTitle" idx="1"/>
          </p:nvPr>
        </p:nvSpPr>
        <p:spPr>
          <a:xfrm>
            <a:off x="457200" y="2590800"/>
            <a:ext cx="5715000" cy="533400"/>
          </a:xfrm>
        </p:spPr>
        <p:txBody>
          <a:bodyPr/>
          <a:lstStyle>
            <a:lvl1pPr marL="0" indent="0">
              <a:buFontTx/>
              <a:buNone/>
              <a:defRPr sz="2000">
                <a:solidFill>
                  <a:schemeClr val="tx2"/>
                </a:solidFill>
              </a:defRPr>
            </a:lvl1pPr>
          </a:lstStyle>
          <a:p>
            <a:pPr lvl="0"/>
            <a:r>
              <a:rPr lang="es-ES" noProof="0" smtClean="0"/>
              <a:t>Haga clic para modificar el estilo de subtítulo del patrón</a:t>
            </a:r>
            <a:endParaRPr lang="en-US" noProof="0" smtClean="0"/>
          </a:p>
        </p:txBody>
      </p:sp>
      <p:pic>
        <p:nvPicPr>
          <p:cNvPr id="4122" name="Picture 26" descr="0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4876800"/>
            <a:ext cx="1382713" cy="1981200"/>
          </a:xfrm>
          <a:prstGeom prst="rect">
            <a:avLst/>
          </a:prstGeom>
          <a:noFill/>
          <a:extLst>
            <a:ext uri="{909E8E84-426E-40DD-AFC4-6F175D3DCCD1}">
              <a14:hiddenFill xmlns:a14="http://schemas.microsoft.com/office/drawing/2010/main">
                <a:solidFill>
                  <a:srgbClr val="FFFFFF"/>
                </a:solidFill>
              </a14:hiddenFill>
            </a:ext>
          </a:extLst>
        </p:spPr>
      </p:pic>
      <p:sp>
        <p:nvSpPr>
          <p:cNvPr id="4103" name="Rectangle 7"/>
          <p:cNvSpPr>
            <a:spLocks noGrp="1" noChangeArrowheads="1"/>
          </p:cNvSpPr>
          <p:nvPr>
            <p:ph type="dt" sz="half" idx="2"/>
          </p:nvPr>
        </p:nvSpPr>
        <p:spPr bwMode="white">
          <a:xfrm>
            <a:off x="1295400" y="6553200"/>
            <a:ext cx="2133600" cy="168275"/>
          </a:xfrm>
        </p:spPr>
        <p:txBody>
          <a:bodyPr/>
          <a:lstStyle>
            <a:lvl1pPr>
              <a:defRPr sz="1400">
                <a:solidFill>
                  <a:srgbClr val="FFFFFF"/>
                </a:solidFill>
              </a:defRPr>
            </a:lvl1pPr>
          </a:lstStyle>
          <a:p>
            <a:endParaRPr lang="en-US"/>
          </a:p>
        </p:txBody>
      </p:sp>
      <p:sp>
        <p:nvSpPr>
          <p:cNvPr id="4104" name="Rectangle 8"/>
          <p:cNvSpPr>
            <a:spLocks noGrp="1" noChangeArrowheads="1"/>
          </p:cNvSpPr>
          <p:nvPr>
            <p:ph type="ftr" sz="quarter" idx="3"/>
          </p:nvPr>
        </p:nvSpPr>
        <p:spPr bwMode="white">
          <a:xfrm>
            <a:off x="3657600" y="6553200"/>
            <a:ext cx="2895600" cy="168275"/>
          </a:xfrm>
        </p:spPr>
        <p:txBody>
          <a:bodyPr/>
          <a:lstStyle>
            <a:lvl1pPr>
              <a:defRPr sz="1400">
                <a:solidFill>
                  <a:srgbClr val="FFFFFF"/>
                </a:solidFill>
              </a:defRPr>
            </a:lvl1pPr>
          </a:lstStyle>
          <a:p>
            <a:endParaRPr lang="en-US"/>
          </a:p>
        </p:txBody>
      </p:sp>
      <p:sp>
        <p:nvSpPr>
          <p:cNvPr id="4105" name="Rectangle 9"/>
          <p:cNvSpPr>
            <a:spLocks noGrp="1" noChangeArrowheads="1"/>
          </p:cNvSpPr>
          <p:nvPr>
            <p:ph type="sldNum" sz="quarter" idx="4"/>
          </p:nvPr>
        </p:nvSpPr>
        <p:spPr bwMode="white">
          <a:xfrm>
            <a:off x="6781800" y="6553200"/>
            <a:ext cx="1066800" cy="168275"/>
          </a:xfrm>
        </p:spPr>
        <p:txBody>
          <a:bodyPr/>
          <a:lstStyle>
            <a:lvl1pPr>
              <a:defRPr sz="1400">
                <a:solidFill>
                  <a:srgbClr val="FFFFFF"/>
                </a:solidFill>
              </a:defRPr>
            </a:lvl1pPr>
          </a:lstStyle>
          <a:p>
            <a:fld id="{53E266DF-43E3-4065-AF3F-D938AB081258}" type="slidenum">
              <a:rPr lang="en-US"/>
              <a:pPr/>
              <a:t>‹Nº›</a:t>
            </a:fld>
            <a:endParaRPr lang="en-US"/>
          </a:p>
        </p:txBody>
      </p:sp>
      <p:sp>
        <p:nvSpPr>
          <p:cNvPr id="4123" name="Text Box 27"/>
          <p:cNvSpPr txBox="1">
            <a:spLocks noChangeArrowheads="1"/>
          </p:cNvSpPr>
          <p:nvPr/>
        </p:nvSpPr>
        <p:spPr bwMode="auto">
          <a:xfrm>
            <a:off x="8001000" y="6415088"/>
            <a:ext cx="1047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b="1">
                <a:solidFill>
                  <a:schemeClr val="bg2"/>
                </a:solidFill>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4122"/>
                                        </p:tgtEl>
                                        <p:attrNameLst>
                                          <p:attrName>style.visibility</p:attrName>
                                        </p:attrNameLst>
                                      </p:cBhvr>
                                      <p:to>
                                        <p:strVal val="visible"/>
                                      </p:to>
                                    </p:set>
                                    <p:anim calcmode="lin" valueType="num">
                                      <p:cBhvr>
                                        <p:cTn id="7" dur="1000" fill="hold"/>
                                        <p:tgtEl>
                                          <p:spTgt spid="4122"/>
                                        </p:tgtEl>
                                        <p:attrNameLst>
                                          <p:attrName>ppt_x</p:attrName>
                                        </p:attrNameLst>
                                      </p:cBhvr>
                                      <p:tavLst>
                                        <p:tav tm="0">
                                          <p:val>
                                            <p:strVal val="#ppt_x-.2"/>
                                          </p:val>
                                        </p:tav>
                                        <p:tav tm="100000">
                                          <p:val>
                                            <p:strVal val="#ppt_x"/>
                                          </p:val>
                                        </p:tav>
                                      </p:tavLst>
                                    </p:anim>
                                    <p:anim calcmode="lin" valueType="num">
                                      <p:cBhvr>
                                        <p:cTn id="8" dur="1000" fill="hold"/>
                                        <p:tgtEl>
                                          <p:spTgt spid="4122"/>
                                        </p:tgtEl>
                                        <p:attrNameLst>
                                          <p:attrName>ppt_y</p:attrName>
                                        </p:attrNameLst>
                                      </p:cBhvr>
                                      <p:tavLst>
                                        <p:tav tm="0">
                                          <p:val>
                                            <p:strVal val="#ppt_y"/>
                                          </p:val>
                                        </p:tav>
                                        <p:tav tm="100000">
                                          <p:val>
                                            <p:strVal val="#ppt_y"/>
                                          </p:val>
                                        </p:tav>
                                      </p:tavLst>
                                    </p:anim>
                                    <p:animEffect transition="in" filter="wipe(right)" prLst="gradientSize: 0.1">
                                      <p:cBhvr>
                                        <p:cTn id="9" dur="1000"/>
                                        <p:tgtEl>
                                          <p:spTgt spid="4122"/>
                                        </p:tgtEl>
                                      </p:cBhvr>
                                    </p:animEffect>
                                  </p:childTnLst>
                                </p:cTn>
                              </p:par>
                              <p:par>
                                <p:cTn id="10" presetID="12" presetClass="entr" presetSubtype="4" fill="hold" nodeType="withEffect">
                                  <p:stCondLst>
                                    <p:cond delay="0"/>
                                  </p:stCondLst>
                                  <p:childTnLst>
                                    <p:set>
                                      <p:cBhvr>
                                        <p:cTn id="11" dur="1" fill="hold">
                                          <p:stCondLst>
                                            <p:cond delay="0"/>
                                          </p:stCondLst>
                                        </p:cTn>
                                        <p:tgtEl>
                                          <p:spTgt spid="4120"/>
                                        </p:tgtEl>
                                        <p:attrNameLst>
                                          <p:attrName>style.visibility</p:attrName>
                                        </p:attrNameLst>
                                      </p:cBhvr>
                                      <p:to>
                                        <p:strVal val="visible"/>
                                      </p:to>
                                    </p:set>
                                    <p:animEffect transition="in" filter="slide(fromBottom)">
                                      <p:cBhvr>
                                        <p:cTn id="12" dur="2000"/>
                                        <p:tgtEl>
                                          <p:spTgt spid="4120"/>
                                        </p:tgtEl>
                                      </p:cBhvr>
                                    </p:animEffect>
                                  </p:childTnLst>
                                </p:cTn>
                              </p:par>
                              <p:par>
                                <p:cTn id="13" presetID="12" presetClass="entr" presetSubtype="1" fill="hold" nodeType="withEffect">
                                  <p:stCondLst>
                                    <p:cond delay="0"/>
                                  </p:stCondLst>
                                  <p:childTnLst>
                                    <p:set>
                                      <p:cBhvr>
                                        <p:cTn id="14" dur="1" fill="hold">
                                          <p:stCondLst>
                                            <p:cond delay="0"/>
                                          </p:stCondLst>
                                        </p:cTn>
                                        <p:tgtEl>
                                          <p:spTgt spid="4121"/>
                                        </p:tgtEl>
                                        <p:attrNameLst>
                                          <p:attrName>style.visibility</p:attrName>
                                        </p:attrNameLst>
                                      </p:cBhvr>
                                      <p:to>
                                        <p:strVal val="visible"/>
                                      </p:to>
                                    </p:set>
                                    <p:animEffect transition="in" filter="slide(fromTop)">
                                      <p:cBhvr>
                                        <p:cTn id="15" dur="2000"/>
                                        <p:tgtEl>
                                          <p:spTgt spid="4121"/>
                                        </p:tgtEl>
                                      </p:cBhvr>
                                    </p:animEffect>
                                  </p:childTnLst>
                                </p:cTn>
                              </p:par>
                              <p:par>
                                <p:cTn id="16" presetID="12" presetClass="entr" presetSubtype="8" fill="hold" nodeType="withEffect">
                                  <p:stCondLst>
                                    <p:cond delay="1300"/>
                                  </p:stCondLst>
                                  <p:childTnLst>
                                    <p:set>
                                      <p:cBhvr>
                                        <p:cTn id="17" dur="1" fill="hold">
                                          <p:stCondLst>
                                            <p:cond delay="0"/>
                                          </p:stCondLst>
                                        </p:cTn>
                                        <p:tgtEl>
                                          <p:spTgt spid="4117"/>
                                        </p:tgtEl>
                                        <p:attrNameLst>
                                          <p:attrName>style.visibility</p:attrName>
                                        </p:attrNameLst>
                                      </p:cBhvr>
                                      <p:to>
                                        <p:strVal val="visible"/>
                                      </p:to>
                                    </p:set>
                                    <p:animEffect transition="in" filter="slide(fromLeft)">
                                      <p:cBhvr>
                                        <p:cTn id="18" dur="1000"/>
                                        <p:tgtEl>
                                          <p:spTgt spid="4117"/>
                                        </p:tgtEl>
                                      </p:cBhvr>
                                    </p:animEffect>
                                  </p:childTnLst>
                                </p:cTn>
                              </p:par>
                              <p:par>
                                <p:cTn id="19" presetID="12" presetClass="entr" presetSubtype="2" fill="hold" nodeType="withEffect">
                                  <p:stCondLst>
                                    <p:cond delay="1400"/>
                                  </p:stCondLst>
                                  <p:childTnLst>
                                    <p:set>
                                      <p:cBhvr>
                                        <p:cTn id="20" dur="1" fill="hold">
                                          <p:stCondLst>
                                            <p:cond delay="0"/>
                                          </p:stCondLst>
                                        </p:cTn>
                                        <p:tgtEl>
                                          <p:spTgt spid="4118"/>
                                        </p:tgtEl>
                                        <p:attrNameLst>
                                          <p:attrName>style.visibility</p:attrName>
                                        </p:attrNameLst>
                                      </p:cBhvr>
                                      <p:to>
                                        <p:strVal val="visible"/>
                                      </p:to>
                                    </p:set>
                                    <p:animEffect transition="in" filter="slide(fromRight)">
                                      <p:cBhvr>
                                        <p:cTn id="21" dur="1000"/>
                                        <p:tgtEl>
                                          <p:spTgt spid="4118"/>
                                        </p:tgtEl>
                                      </p:cBhvr>
                                    </p:animEffect>
                                  </p:childTnLst>
                                </p:cTn>
                              </p:par>
                            </p:childTnLst>
                          </p:cTn>
                        </p:par>
                        <p:par>
                          <p:cTn id="22" fill="hold" nodeType="afterGroup">
                            <p:stCondLst>
                              <p:cond delay="2400"/>
                            </p:stCondLst>
                            <p:childTnLst>
                              <p:par>
                                <p:cTn id="23" presetID="12" presetClass="entr" presetSubtype="4" fill="hold" grpId="1" nodeType="afterEffect">
                                  <p:stCondLst>
                                    <p:cond delay="0"/>
                                  </p:stCondLst>
                                  <p:childTnLst>
                                    <p:set>
                                      <p:cBhvr>
                                        <p:cTn id="24" dur="1" fill="hold">
                                          <p:stCondLst>
                                            <p:cond delay="0"/>
                                          </p:stCondLst>
                                        </p:cTn>
                                        <p:tgtEl>
                                          <p:spTgt spid="4101"/>
                                        </p:tgtEl>
                                        <p:attrNameLst>
                                          <p:attrName>style.visibility</p:attrName>
                                        </p:attrNameLst>
                                      </p:cBhvr>
                                      <p:to>
                                        <p:strVal val="visible"/>
                                      </p:to>
                                    </p:set>
                                    <p:animEffect transition="in" filter="slide(fromBottom)">
                                      <p:cBhvr>
                                        <p:cTn id="25" dur="500"/>
                                        <p:tgtEl>
                                          <p:spTgt spid="4101"/>
                                        </p:tgtEl>
                                      </p:cBhvr>
                                    </p:animEffect>
                                  </p:childTnLst>
                                </p:cTn>
                              </p:par>
                            </p:childTnLst>
                          </p:cTn>
                        </p:par>
                        <p:par>
                          <p:cTn id="26" fill="hold" nodeType="afterGroup">
                            <p:stCondLst>
                              <p:cond delay="2900"/>
                            </p:stCondLst>
                            <p:childTnLst>
                              <p:par>
                                <p:cTn id="27" presetID="12" presetClass="entr" presetSubtype="1" fill="hold" grpId="0" nodeType="afterEffect">
                                  <p:stCondLst>
                                    <p:cond delay="0"/>
                                  </p:stCondLst>
                                  <p:childTnLst>
                                    <p:set>
                                      <p:cBhvr>
                                        <p:cTn id="28" dur="1" fill="hold">
                                          <p:stCondLst>
                                            <p:cond delay="0"/>
                                          </p:stCondLst>
                                        </p:cTn>
                                        <p:tgtEl>
                                          <p:spTgt spid="4102">
                                            <p:txEl>
                                              <p:pRg st="0" end="0"/>
                                            </p:txEl>
                                          </p:spTgt>
                                        </p:tgtEl>
                                        <p:attrNameLst>
                                          <p:attrName>style.visibility</p:attrName>
                                        </p:attrNameLst>
                                      </p:cBhvr>
                                      <p:to>
                                        <p:strVal val="visible"/>
                                      </p:to>
                                    </p:set>
                                    <p:animEffect transition="in" filter="slide(fromTop)">
                                      <p:cBhvr>
                                        <p:cTn id="29" dur="500"/>
                                        <p:tgtEl>
                                          <p:spTgt spid="41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1"/>
      <p:bldP spid="4102" grpId="0" build="p">
        <p:tmplLst>
          <p:tmpl lvl="1">
            <p:tnLst>
              <p:par>
                <p:cTn presetID="12" presetClass="entr" presetSubtype="1" fill="hold" nodeType="afterEffect">
                  <p:stCondLst>
                    <p:cond delay="0"/>
                  </p:stCondLst>
                  <p:childTnLst>
                    <p:set>
                      <p:cBhvr>
                        <p:cTn dur="1" fill="hold">
                          <p:stCondLst>
                            <p:cond delay="0"/>
                          </p:stCondLst>
                        </p:cTn>
                        <p:tgtEl>
                          <p:spTgt spid="4102"/>
                        </p:tgtEl>
                        <p:attrNameLst>
                          <p:attrName>style.visibility</p:attrName>
                        </p:attrNameLst>
                      </p:cBhvr>
                      <p:to>
                        <p:strVal val="visible"/>
                      </p:to>
                    </p:set>
                    <p:animEffect transition="in" filter="slide(fromTop)">
                      <p:cBhvr>
                        <p:cTn dur="500"/>
                        <p:tgtEl>
                          <p:spTgt spid="4102"/>
                        </p:tgtEl>
                      </p:cBhvr>
                    </p:animEffect>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n-US"/>
          </a:p>
        </p:txBody>
      </p:sp>
      <p:sp>
        <p:nvSpPr>
          <p:cNvPr id="5" name="4 Marcador de número de diapositiva"/>
          <p:cNvSpPr>
            <a:spLocks noGrp="1"/>
          </p:cNvSpPr>
          <p:nvPr>
            <p:ph type="sldNum" sz="quarter" idx="11"/>
          </p:nvPr>
        </p:nvSpPr>
        <p:spPr/>
        <p:txBody>
          <a:bodyPr/>
          <a:lstStyle>
            <a:lvl1pPr>
              <a:defRPr/>
            </a:lvl1pPr>
          </a:lstStyle>
          <a:p>
            <a:fld id="{6A25575A-F800-4807-A399-3008EBD0DA26}" type="slidenum">
              <a:rPr lang="en-US"/>
              <a:pPr/>
              <a:t>‹Nº›</a:t>
            </a:fld>
            <a:endParaRPr lang="en-US"/>
          </a:p>
        </p:txBody>
      </p:sp>
      <p:sp>
        <p:nvSpPr>
          <p:cNvPr id="6" name="5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703238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381000"/>
            <a:ext cx="2057400" cy="6172200"/>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381000"/>
            <a:ext cx="6019800" cy="617220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n-US"/>
          </a:p>
        </p:txBody>
      </p:sp>
      <p:sp>
        <p:nvSpPr>
          <p:cNvPr id="5" name="4 Marcador de número de diapositiva"/>
          <p:cNvSpPr>
            <a:spLocks noGrp="1"/>
          </p:cNvSpPr>
          <p:nvPr>
            <p:ph type="sldNum" sz="quarter" idx="11"/>
          </p:nvPr>
        </p:nvSpPr>
        <p:spPr/>
        <p:txBody>
          <a:bodyPr/>
          <a:lstStyle>
            <a:lvl1pPr>
              <a:defRPr/>
            </a:lvl1pPr>
          </a:lstStyle>
          <a:p>
            <a:fld id="{18FEF539-5137-4345-9B22-E171984C6970}" type="slidenum">
              <a:rPr lang="en-US"/>
              <a:pPr/>
              <a:t>‹Nº›</a:t>
            </a:fld>
            <a:endParaRPr lang="en-US"/>
          </a:p>
        </p:txBody>
      </p:sp>
      <p:sp>
        <p:nvSpPr>
          <p:cNvPr id="6" name="5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42192860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381000"/>
            <a:ext cx="8229600" cy="746125"/>
          </a:xfrm>
        </p:spPr>
        <p:txBody>
          <a:bodyPr/>
          <a:lstStyle/>
          <a:p>
            <a:r>
              <a:rPr lang="es-ES" smtClean="0"/>
              <a:t>Haga clic para modificar el estilo de título del patrón</a:t>
            </a:r>
            <a:endParaRPr lang="es-ES"/>
          </a:p>
        </p:txBody>
      </p:sp>
      <p:sp>
        <p:nvSpPr>
          <p:cNvPr id="3" name="2 Marcador de texto"/>
          <p:cNvSpPr>
            <a:spLocks noGrp="1"/>
          </p:cNvSpPr>
          <p:nvPr>
            <p:ph type="body" sz="half" idx="1"/>
          </p:nvPr>
        </p:nvSpPr>
        <p:spPr>
          <a:xfrm>
            <a:off x="457200" y="1533525"/>
            <a:ext cx="4038600" cy="50196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533525"/>
            <a:ext cx="4038600" cy="5019675"/>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a:xfrm>
            <a:off x="457200" y="6613525"/>
            <a:ext cx="2133600" cy="244475"/>
          </a:xfrm>
        </p:spPr>
        <p:txBody>
          <a:bodyPr/>
          <a:lstStyle>
            <a:lvl1pPr>
              <a:defRPr/>
            </a:lvl1pPr>
          </a:lstStyle>
          <a:p>
            <a:endParaRPr lang="en-US"/>
          </a:p>
        </p:txBody>
      </p:sp>
      <p:sp>
        <p:nvSpPr>
          <p:cNvPr id="6" name="5 Marcador de número de diapositiva"/>
          <p:cNvSpPr>
            <a:spLocks noGrp="1"/>
          </p:cNvSpPr>
          <p:nvPr>
            <p:ph type="sldNum" sz="quarter" idx="11"/>
          </p:nvPr>
        </p:nvSpPr>
        <p:spPr>
          <a:xfrm>
            <a:off x="6553200" y="6613525"/>
            <a:ext cx="2133600" cy="244475"/>
          </a:xfrm>
        </p:spPr>
        <p:txBody>
          <a:bodyPr/>
          <a:lstStyle>
            <a:lvl1pPr>
              <a:defRPr/>
            </a:lvl1pPr>
          </a:lstStyle>
          <a:p>
            <a:fld id="{6EBE1FDD-13E5-4082-B022-6293F9F44D3A}" type="slidenum">
              <a:rPr lang="en-US"/>
              <a:pPr/>
              <a:t>‹Nº›</a:t>
            </a:fld>
            <a:endParaRPr lang="en-US"/>
          </a:p>
        </p:txBody>
      </p:sp>
      <p:sp>
        <p:nvSpPr>
          <p:cNvPr id="7" name="6 Marcador de pie de página"/>
          <p:cNvSpPr>
            <a:spLocks noGrp="1"/>
          </p:cNvSpPr>
          <p:nvPr>
            <p:ph type="ftr" sz="quarter" idx="12"/>
          </p:nvPr>
        </p:nvSpPr>
        <p:spPr>
          <a:xfrm>
            <a:off x="457200" y="1143000"/>
            <a:ext cx="8458200" cy="239713"/>
          </a:xfrm>
        </p:spPr>
        <p:txBody>
          <a:bodyPr/>
          <a:lstStyle>
            <a:lvl1pPr>
              <a:defRPr/>
            </a:lvl1pPr>
          </a:lstStyle>
          <a:p>
            <a:r>
              <a:rPr lang="en-US"/>
              <a:t>www.themegallery.com</a:t>
            </a:r>
          </a:p>
        </p:txBody>
      </p:sp>
    </p:spTree>
    <p:extLst>
      <p:ext uri="{BB962C8B-B14F-4D97-AF65-F5344CB8AC3E}">
        <p14:creationId xmlns:p14="http://schemas.microsoft.com/office/powerpoint/2010/main" val="1159412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1 Título"/>
          <p:cNvSpPr>
            <a:spLocks noGrp="1"/>
          </p:cNvSpPr>
          <p:nvPr>
            <p:ph type="title"/>
          </p:nvPr>
        </p:nvSpPr>
        <p:spPr>
          <a:xfrm>
            <a:off x="457200" y="381000"/>
            <a:ext cx="8229600" cy="746125"/>
          </a:xfrm>
        </p:spPr>
        <p:txBody>
          <a:bodyPr/>
          <a:lstStyle/>
          <a:p>
            <a:r>
              <a:rPr lang="es-ES" smtClean="0"/>
              <a:t>Haga clic para modificar el estilo de título del patrón</a:t>
            </a:r>
            <a:endParaRPr lang="es-ES"/>
          </a:p>
        </p:txBody>
      </p:sp>
      <p:sp>
        <p:nvSpPr>
          <p:cNvPr id="3" name="2 Marcador de tabla"/>
          <p:cNvSpPr>
            <a:spLocks noGrp="1"/>
          </p:cNvSpPr>
          <p:nvPr>
            <p:ph type="tbl" idx="1"/>
          </p:nvPr>
        </p:nvSpPr>
        <p:spPr>
          <a:xfrm>
            <a:off x="457200" y="1533525"/>
            <a:ext cx="8229600" cy="5019675"/>
          </a:xfrm>
        </p:spPr>
        <p:txBody>
          <a:bodyPr/>
          <a:lstStyle/>
          <a:p>
            <a:r>
              <a:rPr lang="es-ES" smtClean="0"/>
              <a:t>Haga clic en el icono para agregar una tabla</a:t>
            </a:r>
            <a:endParaRPr lang="es-ES"/>
          </a:p>
        </p:txBody>
      </p:sp>
      <p:sp>
        <p:nvSpPr>
          <p:cNvPr id="4" name="3 Marcador de fecha"/>
          <p:cNvSpPr>
            <a:spLocks noGrp="1"/>
          </p:cNvSpPr>
          <p:nvPr>
            <p:ph type="dt" sz="half" idx="10"/>
          </p:nvPr>
        </p:nvSpPr>
        <p:spPr>
          <a:xfrm>
            <a:off x="457200" y="6613525"/>
            <a:ext cx="2133600" cy="244475"/>
          </a:xfrm>
        </p:spPr>
        <p:txBody>
          <a:bodyPr/>
          <a:lstStyle>
            <a:lvl1pPr>
              <a:defRPr/>
            </a:lvl1pPr>
          </a:lstStyle>
          <a:p>
            <a:endParaRPr lang="en-US"/>
          </a:p>
        </p:txBody>
      </p:sp>
      <p:sp>
        <p:nvSpPr>
          <p:cNvPr id="5" name="4 Marcador de número de diapositiva"/>
          <p:cNvSpPr>
            <a:spLocks noGrp="1"/>
          </p:cNvSpPr>
          <p:nvPr>
            <p:ph type="sldNum" sz="quarter" idx="11"/>
          </p:nvPr>
        </p:nvSpPr>
        <p:spPr>
          <a:xfrm>
            <a:off x="6553200" y="6613525"/>
            <a:ext cx="2133600" cy="244475"/>
          </a:xfrm>
        </p:spPr>
        <p:txBody>
          <a:bodyPr/>
          <a:lstStyle>
            <a:lvl1pPr>
              <a:defRPr/>
            </a:lvl1pPr>
          </a:lstStyle>
          <a:p>
            <a:fld id="{3C3E8381-14E8-485B-BE73-1ED092E90A6A}" type="slidenum">
              <a:rPr lang="en-US"/>
              <a:pPr/>
              <a:t>‹Nº›</a:t>
            </a:fld>
            <a:endParaRPr lang="en-US"/>
          </a:p>
        </p:txBody>
      </p:sp>
      <p:sp>
        <p:nvSpPr>
          <p:cNvPr id="6" name="5 Marcador de pie de página"/>
          <p:cNvSpPr>
            <a:spLocks noGrp="1"/>
          </p:cNvSpPr>
          <p:nvPr>
            <p:ph type="ftr" sz="quarter" idx="12"/>
          </p:nvPr>
        </p:nvSpPr>
        <p:spPr>
          <a:xfrm>
            <a:off x="457200" y="1143000"/>
            <a:ext cx="8458200" cy="239713"/>
          </a:xfrm>
        </p:spPr>
        <p:txBody>
          <a:bodyPr/>
          <a:lstStyle>
            <a:lvl1pPr>
              <a:defRPr/>
            </a:lvl1pPr>
          </a:lstStyle>
          <a:p>
            <a:r>
              <a:rPr lang="en-US"/>
              <a:t>www.themegallery.com</a:t>
            </a:r>
          </a:p>
        </p:txBody>
      </p:sp>
    </p:spTree>
    <p:extLst>
      <p:ext uri="{BB962C8B-B14F-4D97-AF65-F5344CB8AC3E}">
        <p14:creationId xmlns:p14="http://schemas.microsoft.com/office/powerpoint/2010/main" val="3953222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Título y gráfico">
    <p:spTree>
      <p:nvGrpSpPr>
        <p:cNvPr id="1" name=""/>
        <p:cNvGrpSpPr/>
        <p:nvPr/>
      </p:nvGrpSpPr>
      <p:grpSpPr>
        <a:xfrm>
          <a:off x="0" y="0"/>
          <a:ext cx="0" cy="0"/>
          <a:chOff x="0" y="0"/>
          <a:chExt cx="0" cy="0"/>
        </a:xfrm>
      </p:grpSpPr>
      <p:sp>
        <p:nvSpPr>
          <p:cNvPr id="2" name="1 Título"/>
          <p:cNvSpPr>
            <a:spLocks noGrp="1"/>
          </p:cNvSpPr>
          <p:nvPr>
            <p:ph type="title"/>
          </p:nvPr>
        </p:nvSpPr>
        <p:spPr>
          <a:xfrm>
            <a:off x="457200" y="381000"/>
            <a:ext cx="8229600" cy="746125"/>
          </a:xfrm>
        </p:spPr>
        <p:txBody>
          <a:bodyPr/>
          <a:lstStyle/>
          <a:p>
            <a:r>
              <a:rPr lang="es-ES" smtClean="0"/>
              <a:t>Haga clic para modificar el estilo de título del patrón</a:t>
            </a:r>
            <a:endParaRPr lang="es-ES"/>
          </a:p>
        </p:txBody>
      </p:sp>
      <p:sp>
        <p:nvSpPr>
          <p:cNvPr id="3" name="2 Marcador de gráfico"/>
          <p:cNvSpPr>
            <a:spLocks noGrp="1"/>
          </p:cNvSpPr>
          <p:nvPr>
            <p:ph type="chart" idx="1"/>
          </p:nvPr>
        </p:nvSpPr>
        <p:spPr>
          <a:xfrm>
            <a:off x="457200" y="1533525"/>
            <a:ext cx="8229600" cy="5019675"/>
          </a:xfrm>
        </p:spPr>
        <p:txBody>
          <a:bodyPr/>
          <a:lstStyle/>
          <a:p>
            <a:r>
              <a:rPr lang="es-ES" smtClean="0"/>
              <a:t>Haga clic en el icono para agregar un gráfico</a:t>
            </a:r>
            <a:endParaRPr lang="es-ES"/>
          </a:p>
        </p:txBody>
      </p:sp>
      <p:sp>
        <p:nvSpPr>
          <p:cNvPr id="4" name="3 Marcador de fecha"/>
          <p:cNvSpPr>
            <a:spLocks noGrp="1"/>
          </p:cNvSpPr>
          <p:nvPr>
            <p:ph type="dt" sz="half" idx="10"/>
          </p:nvPr>
        </p:nvSpPr>
        <p:spPr>
          <a:xfrm>
            <a:off x="457200" y="6613525"/>
            <a:ext cx="2133600" cy="244475"/>
          </a:xfrm>
        </p:spPr>
        <p:txBody>
          <a:bodyPr/>
          <a:lstStyle>
            <a:lvl1pPr>
              <a:defRPr/>
            </a:lvl1pPr>
          </a:lstStyle>
          <a:p>
            <a:endParaRPr lang="en-US"/>
          </a:p>
        </p:txBody>
      </p:sp>
      <p:sp>
        <p:nvSpPr>
          <p:cNvPr id="5" name="4 Marcador de número de diapositiva"/>
          <p:cNvSpPr>
            <a:spLocks noGrp="1"/>
          </p:cNvSpPr>
          <p:nvPr>
            <p:ph type="sldNum" sz="quarter" idx="11"/>
          </p:nvPr>
        </p:nvSpPr>
        <p:spPr>
          <a:xfrm>
            <a:off x="6553200" y="6613525"/>
            <a:ext cx="2133600" cy="244475"/>
          </a:xfrm>
        </p:spPr>
        <p:txBody>
          <a:bodyPr/>
          <a:lstStyle>
            <a:lvl1pPr>
              <a:defRPr/>
            </a:lvl1pPr>
          </a:lstStyle>
          <a:p>
            <a:fld id="{4C367341-7540-438D-A928-70537B0103B4}" type="slidenum">
              <a:rPr lang="en-US"/>
              <a:pPr/>
              <a:t>‹Nº›</a:t>
            </a:fld>
            <a:endParaRPr lang="en-US"/>
          </a:p>
        </p:txBody>
      </p:sp>
      <p:sp>
        <p:nvSpPr>
          <p:cNvPr id="6" name="5 Marcador de pie de página"/>
          <p:cNvSpPr>
            <a:spLocks noGrp="1"/>
          </p:cNvSpPr>
          <p:nvPr>
            <p:ph type="ftr" sz="quarter" idx="12"/>
          </p:nvPr>
        </p:nvSpPr>
        <p:spPr>
          <a:xfrm>
            <a:off x="457200" y="1143000"/>
            <a:ext cx="8458200" cy="239713"/>
          </a:xfrm>
        </p:spPr>
        <p:txBody>
          <a:bodyPr/>
          <a:lstStyle>
            <a:lvl1pPr>
              <a:defRPr/>
            </a:lvl1pPr>
          </a:lstStyle>
          <a:p>
            <a:r>
              <a:rPr lang="en-US"/>
              <a:t>www.themegallery.com</a:t>
            </a:r>
          </a:p>
        </p:txBody>
      </p:sp>
    </p:spTree>
    <p:extLst>
      <p:ext uri="{BB962C8B-B14F-4D97-AF65-F5344CB8AC3E}">
        <p14:creationId xmlns:p14="http://schemas.microsoft.com/office/powerpoint/2010/main" val="145223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endParaRPr lang="en-US"/>
          </a:p>
        </p:txBody>
      </p:sp>
      <p:sp>
        <p:nvSpPr>
          <p:cNvPr id="5" name="4 Marcador de número de diapositiva"/>
          <p:cNvSpPr>
            <a:spLocks noGrp="1"/>
          </p:cNvSpPr>
          <p:nvPr>
            <p:ph type="sldNum" sz="quarter" idx="11"/>
          </p:nvPr>
        </p:nvSpPr>
        <p:spPr/>
        <p:txBody>
          <a:bodyPr/>
          <a:lstStyle>
            <a:lvl1pPr>
              <a:defRPr/>
            </a:lvl1pPr>
          </a:lstStyle>
          <a:p>
            <a:fld id="{29ED0895-44A9-4BBC-94CE-7E4A6449A989}" type="slidenum">
              <a:rPr lang="en-US"/>
              <a:pPr/>
              <a:t>‹Nº›</a:t>
            </a:fld>
            <a:endParaRPr lang="en-US"/>
          </a:p>
        </p:txBody>
      </p:sp>
      <p:sp>
        <p:nvSpPr>
          <p:cNvPr id="6" name="5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1841398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endParaRPr lang="en-US"/>
          </a:p>
        </p:txBody>
      </p:sp>
      <p:sp>
        <p:nvSpPr>
          <p:cNvPr id="5" name="4 Marcador de número de diapositiva"/>
          <p:cNvSpPr>
            <a:spLocks noGrp="1"/>
          </p:cNvSpPr>
          <p:nvPr>
            <p:ph type="sldNum" sz="quarter" idx="11"/>
          </p:nvPr>
        </p:nvSpPr>
        <p:spPr/>
        <p:txBody>
          <a:bodyPr/>
          <a:lstStyle>
            <a:lvl1pPr>
              <a:defRPr/>
            </a:lvl1pPr>
          </a:lstStyle>
          <a:p>
            <a:fld id="{EA406499-9EA2-42E0-B2EB-B6344D7DCA54}" type="slidenum">
              <a:rPr lang="en-US"/>
              <a:pPr/>
              <a:t>‹Nº›</a:t>
            </a:fld>
            <a:endParaRPr lang="en-US"/>
          </a:p>
        </p:txBody>
      </p:sp>
      <p:sp>
        <p:nvSpPr>
          <p:cNvPr id="6" name="5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20617081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533525"/>
            <a:ext cx="4038600" cy="5019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533525"/>
            <a:ext cx="4038600" cy="50196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lvl1pPr>
              <a:defRPr/>
            </a:lvl1pPr>
          </a:lstStyle>
          <a:p>
            <a:endParaRPr lang="en-US"/>
          </a:p>
        </p:txBody>
      </p:sp>
      <p:sp>
        <p:nvSpPr>
          <p:cNvPr id="6" name="5 Marcador de número de diapositiva"/>
          <p:cNvSpPr>
            <a:spLocks noGrp="1"/>
          </p:cNvSpPr>
          <p:nvPr>
            <p:ph type="sldNum" sz="quarter" idx="11"/>
          </p:nvPr>
        </p:nvSpPr>
        <p:spPr/>
        <p:txBody>
          <a:bodyPr/>
          <a:lstStyle>
            <a:lvl1pPr>
              <a:defRPr/>
            </a:lvl1pPr>
          </a:lstStyle>
          <a:p>
            <a:fld id="{F646A64D-D14A-4BD6-A4D5-2687E8974F7B}" type="slidenum">
              <a:rPr lang="en-US"/>
              <a:pPr/>
              <a:t>‹Nº›</a:t>
            </a:fld>
            <a:endParaRPr lang="en-US"/>
          </a:p>
        </p:txBody>
      </p:sp>
      <p:sp>
        <p:nvSpPr>
          <p:cNvPr id="7" name="6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20293206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lvl1pPr>
              <a:defRPr/>
            </a:lvl1pPr>
          </a:lstStyle>
          <a:p>
            <a:endParaRPr lang="en-US"/>
          </a:p>
        </p:txBody>
      </p:sp>
      <p:sp>
        <p:nvSpPr>
          <p:cNvPr id="8" name="7 Marcador de número de diapositiva"/>
          <p:cNvSpPr>
            <a:spLocks noGrp="1"/>
          </p:cNvSpPr>
          <p:nvPr>
            <p:ph type="sldNum" sz="quarter" idx="11"/>
          </p:nvPr>
        </p:nvSpPr>
        <p:spPr/>
        <p:txBody>
          <a:bodyPr/>
          <a:lstStyle>
            <a:lvl1pPr>
              <a:defRPr/>
            </a:lvl1pPr>
          </a:lstStyle>
          <a:p>
            <a:fld id="{E632203A-4F8D-420C-A7B9-72FE98993789}" type="slidenum">
              <a:rPr lang="en-US"/>
              <a:pPr/>
              <a:t>‹Nº›</a:t>
            </a:fld>
            <a:endParaRPr lang="en-US"/>
          </a:p>
        </p:txBody>
      </p:sp>
      <p:sp>
        <p:nvSpPr>
          <p:cNvPr id="9" name="8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224214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lvl1pPr>
              <a:defRPr/>
            </a:lvl1pPr>
          </a:lstStyle>
          <a:p>
            <a:endParaRPr lang="en-US"/>
          </a:p>
        </p:txBody>
      </p:sp>
      <p:sp>
        <p:nvSpPr>
          <p:cNvPr id="4" name="3 Marcador de número de diapositiva"/>
          <p:cNvSpPr>
            <a:spLocks noGrp="1"/>
          </p:cNvSpPr>
          <p:nvPr>
            <p:ph type="sldNum" sz="quarter" idx="11"/>
          </p:nvPr>
        </p:nvSpPr>
        <p:spPr/>
        <p:txBody>
          <a:bodyPr/>
          <a:lstStyle>
            <a:lvl1pPr>
              <a:defRPr/>
            </a:lvl1pPr>
          </a:lstStyle>
          <a:p>
            <a:fld id="{C65D8B1A-FAF0-4725-AB1B-5B3BA33319EA}" type="slidenum">
              <a:rPr lang="en-US"/>
              <a:pPr/>
              <a:t>‹Nº›</a:t>
            </a:fld>
            <a:endParaRPr lang="en-US"/>
          </a:p>
        </p:txBody>
      </p:sp>
      <p:sp>
        <p:nvSpPr>
          <p:cNvPr id="5" name="4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498958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endParaRPr lang="en-US"/>
          </a:p>
        </p:txBody>
      </p:sp>
      <p:sp>
        <p:nvSpPr>
          <p:cNvPr id="3" name="2 Marcador de número de diapositiva"/>
          <p:cNvSpPr>
            <a:spLocks noGrp="1"/>
          </p:cNvSpPr>
          <p:nvPr>
            <p:ph type="sldNum" sz="quarter" idx="11"/>
          </p:nvPr>
        </p:nvSpPr>
        <p:spPr/>
        <p:txBody>
          <a:bodyPr/>
          <a:lstStyle>
            <a:lvl1pPr>
              <a:defRPr/>
            </a:lvl1pPr>
          </a:lstStyle>
          <a:p>
            <a:fld id="{FB976AD1-95B5-42EF-B862-9B8BF69EA4D8}" type="slidenum">
              <a:rPr lang="en-US"/>
              <a:pPr/>
              <a:t>‹Nº›</a:t>
            </a:fld>
            <a:endParaRPr lang="en-US"/>
          </a:p>
        </p:txBody>
      </p:sp>
      <p:sp>
        <p:nvSpPr>
          <p:cNvPr id="4" name="3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289766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n-US"/>
          </a:p>
        </p:txBody>
      </p:sp>
      <p:sp>
        <p:nvSpPr>
          <p:cNvPr id="6" name="5 Marcador de número de diapositiva"/>
          <p:cNvSpPr>
            <a:spLocks noGrp="1"/>
          </p:cNvSpPr>
          <p:nvPr>
            <p:ph type="sldNum" sz="quarter" idx="11"/>
          </p:nvPr>
        </p:nvSpPr>
        <p:spPr/>
        <p:txBody>
          <a:bodyPr/>
          <a:lstStyle>
            <a:lvl1pPr>
              <a:defRPr/>
            </a:lvl1pPr>
          </a:lstStyle>
          <a:p>
            <a:fld id="{B79F3329-13C6-4C5E-BF6C-5BC158795758}" type="slidenum">
              <a:rPr lang="en-US"/>
              <a:pPr/>
              <a:t>‹Nº›</a:t>
            </a:fld>
            <a:endParaRPr lang="en-US"/>
          </a:p>
        </p:txBody>
      </p:sp>
      <p:sp>
        <p:nvSpPr>
          <p:cNvPr id="7" name="6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39871259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lvl1pPr>
              <a:defRPr/>
            </a:lvl1pPr>
          </a:lstStyle>
          <a:p>
            <a:endParaRPr lang="en-US"/>
          </a:p>
        </p:txBody>
      </p:sp>
      <p:sp>
        <p:nvSpPr>
          <p:cNvPr id="6" name="5 Marcador de número de diapositiva"/>
          <p:cNvSpPr>
            <a:spLocks noGrp="1"/>
          </p:cNvSpPr>
          <p:nvPr>
            <p:ph type="sldNum" sz="quarter" idx="11"/>
          </p:nvPr>
        </p:nvSpPr>
        <p:spPr/>
        <p:txBody>
          <a:bodyPr/>
          <a:lstStyle>
            <a:lvl1pPr>
              <a:defRPr/>
            </a:lvl1pPr>
          </a:lstStyle>
          <a:p>
            <a:fld id="{BBF8A268-BECD-4912-BBEC-CD6CF6BBFB28}" type="slidenum">
              <a:rPr lang="en-US"/>
              <a:pPr/>
              <a:t>‹Nº›</a:t>
            </a:fld>
            <a:endParaRPr lang="en-US"/>
          </a:p>
        </p:txBody>
      </p:sp>
      <p:sp>
        <p:nvSpPr>
          <p:cNvPr id="7" name="6 Marcador de pie de página"/>
          <p:cNvSpPr>
            <a:spLocks noGrp="1"/>
          </p:cNvSpPr>
          <p:nvPr>
            <p:ph type="ftr" sz="quarter" idx="12"/>
          </p:nvPr>
        </p:nvSpPr>
        <p:spPr/>
        <p:txBody>
          <a:bodyPr/>
          <a:lstStyle>
            <a:lvl1pPr>
              <a:defRPr/>
            </a:lvl1pPr>
          </a:lstStyle>
          <a:p>
            <a:r>
              <a:rPr lang="en-US"/>
              <a:t>www.themegallery.com</a:t>
            </a:r>
          </a:p>
        </p:txBody>
      </p:sp>
    </p:spTree>
    <p:extLst>
      <p:ext uri="{BB962C8B-B14F-4D97-AF65-F5344CB8AC3E}">
        <p14:creationId xmlns:p14="http://schemas.microsoft.com/office/powerpoint/2010/main" val="10941238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1"/>
            </a:gs>
            <a:gs pos="50000">
              <a:schemeClr val="bg1">
                <a:gamma/>
                <a:tint val="0"/>
                <a:invGamma/>
              </a:schemeClr>
            </a:gs>
            <a:gs pos="100000">
              <a:schemeClr val="bg1"/>
            </a:gs>
          </a:gsLst>
          <a:lin ang="18900000" scaled="1"/>
        </a:gradFill>
        <a:effectLst/>
      </p:bgPr>
    </p:bg>
    <p:spTree>
      <p:nvGrpSpPr>
        <p:cNvPr id="1" name=""/>
        <p:cNvGrpSpPr/>
        <p:nvPr/>
      </p:nvGrpSpPr>
      <p:grpSpPr>
        <a:xfrm>
          <a:off x="0" y="0"/>
          <a:ext cx="0" cy="0"/>
          <a:chOff x="0" y="0"/>
          <a:chExt cx="0" cy="0"/>
        </a:xfrm>
      </p:grpSpPr>
      <p:grpSp>
        <p:nvGrpSpPr>
          <p:cNvPr id="1044" name="Group 20"/>
          <p:cNvGrpSpPr>
            <a:grpSpLocks/>
          </p:cNvGrpSpPr>
          <p:nvPr/>
        </p:nvGrpSpPr>
        <p:grpSpPr bwMode="auto">
          <a:xfrm>
            <a:off x="0" y="0"/>
            <a:ext cx="9144000" cy="1447800"/>
            <a:chOff x="0" y="0"/>
            <a:chExt cx="5760" cy="912"/>
          </a:xfrm>
        </p:grpSpPr>
        <p:sp>
          <p:nvSpPr>
            <p:cNvPr id="1031" name="Rectangle 7"/>
            <p:cNvSpPr>
              <a:spLocks noChangeArrowheads="1"/>
            </p:cNvSpPr>
            <p:nvPr userDrawn="1"/>
          </p:nvSpPr>
          <p:spPr bwMode="gray">
            <a:xfrm>
              <a:off x="0" y="0"/>
              <a:ext cx="5760" cy="240"/>
            </a:xfrm>
            <a:prstGeom prst="rect">
              <a:avLst/>
            </a:prstGeom>
            <a:gradFill rotWithShape="1">
              <a:gsLst>
                <a:gs pos="0">
                  <a:schemeClr val="accent2">
                    <a:gamma/>
                    <a:tint val="28627"/>
                    <a:invGamma/>
                  </a:schemeClr>
                </a:gs>
                <a:gs pos="100000">
                  <a:schemeClr val="accent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32" name="Rectangle 8"/>
            <p:cNvSpPr>
              <a:spLocks noChangeArrowheads="1"/>
            </p:cNvSpPr>
            <p:nvPr userDrawn="1"/>
          </p:nvSpPr>
          <p:spPr bwMode="gray">
            <a:xfrm>
              <a:off x="1248" y="240"/>
              <a:ext cx="4512" cy="480"/>
            </a:xfrm>
            <a:prstGeom prst="rect">
              <a:avLst/>
            </a:prstGeom>
            <a:gradFill rotWithShape="1">
              <a:gsLst>
                <a:gs pos="0">
                  <a:schemeClr val="bg1">
                    <a:gamma/>
                    <a:tint val="0"/>
                    <a:invGamma/>
                  </a:schemeClr>
                </a:gs>
                <a:gs pos="100000">
                  <a:schemeClr val="bg1"/>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33" name="Rectangle 9"/>
            <p:cNvSpPr>
              <a:spLocks noChangeArrowheads="1"/>
            </p:cNvSpPr>
            <p:nvPr userDrawn="1"/>
          </p:nvSpPr>
          <p:spPr bwMode="gray">
            <a:xfrm>
              <a:off x="0" y="720"/>
              <a:ext cx="5760" cy="192"/>
            </a:xfrm>
            <a:prstGeom prst="rec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pic>
        <p:nvPicPr>
          <p:cNvPr id="1050" name="Picture 26" descr="02"/>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715250" y="77788"/>
            <a:ext cx="1066800" cy="1047750"/>
          </a:xfrm>
          <a:prstGeom prst="rect">
            <a:avLst/>
          </a:prstGeom>
          <a:noFill/>
          <a:extLst>
            <a:ext uri="{909E8E84-426E-40DD-AFC4-6F175D3DCCD1}">
              <a14:hiddenFill xmlns:a14="http://schemas.microsoft.com/office/drawing/2010/main">
                <a:solidFill>
                  <a:srgbClr val="FFFFFF"/>
                </a:solidFill>
              </a14:hiddenFill>
            </a:ext>
          </a:extLst>
        </p:spPr>
      </p:pic>
      <p:sp>
        <p:nvSpPr>
          <p:cNvPr id="1026" name="Rectangle 2"/>
          <p:cNvSpPr>
            <a:spLocks noGrp="1" noChangeArrowheads="1"/>
          </p:cNvSpPr>
          <p:nvPr>
            <p:ph type="title"/>
          </p:nvPr>
        </p:nvSpPr>
        <p:spPr bwMode="auto">
          <a:xfrm>
            <a:off x="457200" y="381000"/>
            <a:ext cx="8229600" cy="74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endParaRPr lang="en-US" smtClean="0"/>
          </a:p>
        </p:txBody>
      </p:sp>
      <p:sp>
        <p:nvSpPr>
          <p:cNvPr id="1027" name="Rectangle 3"/>
          <p:cNvSpPr>
            <a:spLocks noGrp="1" noChangeArrowheads="1"/>
          </p:cNvSpPr>
          <p:nvPr>
            <p:ph type="body" idx="1"/>
          </p:nvPr>
        </p:nvSpPr>
        <p:spPr bwMode="auto">
          <a:xfrm>
            <a:off x="457200" y="1533525"/>
            <a:ext cx="8229600" cy="5019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smtClean="0"/>
          </a:p>
        </p:txBody>
      </p:sp>
      <p:sp>
        <p:nvSpPr>
          <p:cNvPr id="1028" name="Rectangle 4"/>
          <p:cNvSpPr>
            <a:spLocks noGrp="1" noChangeArrowheads="1"/>
          </p:cNvSpPr>
          <p:nvPr>
            <p:ph type="dt" sz="half" idx="2"/>
          </p:nvPr>
        </p:nvSpPr>
        <p:spPr bwMode="auto">
          <a:xfrm>
            <a:off x="457200" y="66135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000"/>
            </a:lvl1pPr>
          </a:lstStyle>
          <a:p>
            <a:endParaRPr lang="en-US"/>
          </a:p>
        </p:txBody>
      </p:sp>
      <p:sp>
        <p:nvSpPr>
          <p:cNvPr id="1030" name="Rectangle 6"/>
          <p:cNvSpPr>
            <a:spLocks noGrp="1" noChangeArrowheads="1"/>
          </p:cNvSpPr>
          <p:nvPr>
            <p:ph type="sldNum" sz="quarter" idx="4"/>
          </p:nvPr>
        </p:nvSpPr>
        <p:spPr bwMode="auto">
          <a:xfrm>
            <a:off x="6553200" y="6613525"/>
            <a:ext cx="213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fld id="{31B0FA09-E4F6-4671-996E-DB213E823BD0}" type="slidenum">
              <a:rPr lang="en-US"/>
              <a:pPr/>
              <a:t>‹Nº›</a:t>
            </a:fld>
            <a:endParaRPr lang="en-US"/>
          </a:p>
        </p:txBody>
      </p:sp>
      <p:pic>
        <p:nvPicPr>
          <p:cNvPr id="1048" name="Picture 24"/>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424863" y="95250"/>
            <a:ext cx="673100" cy="565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9" name="Picture 25"/>
          <p:cNvPicPr>
            <a:picLocks noChangeAspect="1" noChangeArrowheads="1"/>
          </p:cNvPicPr>
          <p:nvPr/>
        </p:nvPicPr>
        <p:blipFill>
          <a:blip r:embed="rId18" cstate="print">
            <a:extLst>
              <a:ext uri="{28A0092B-C50C-407E-A947-70E740481C1C}">
                <a14:useLocalDpi xmlns:a14="http://schemas.microsoft.com/office/drawing/2010/main" val="0"/>
              </a:ext>
            </a:extLst>
          </a:blip>
          <a:srcRect r="1010"/>
          <a:stretch>
            <a:fillRect/>
          </a:stretch>
        </p:blipFill>
        <p:spPr bwMode="auto">
          <a:xfrm>
            <a:off x="8001000" y="311150"/>
            <a:ext cx="9144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51" name="Rectangle 27"/>
          <p:cNvSpPr>
            <a:spLocks noGrp="1" noChangeArrowheads="1"/>
          </p:cNvSpPr>
          <p:nvPr>
            <p:ph type="ftr" sz="quarter" idx="3"/>
          </p:nvPr>
        </p:nvSpPr>
        <p:spPr bwMode="auto">
          <a:xfrm>
            <a:off x="457200" y="1143000"/>
            <a:ext cx="8458200" cy="239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1">
                <a:solidFill>
                  <a:schemeClr val="bg2"/>
                </a:solidFill>
              </a:defRPr>
            </a:lvl1pPr>
          </a:lstStyle>
          <a:p>
            <a:r>
              <a:rPr lang="en-US"/>
              <a:t>www.themegallery.com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withEffect">
                                  <p:stCondLst>
                                    <p:cond delay="0"/>
                                  </p:stCondLst>
                                  <p:childTnLst>
                                    <p:set>
                                      <p:cBhvr>
                                        <p:cTn id="6" dur="1" fill="hold">
                                          <p:stCondLst>
                                            <p:cond delay="0"/>
                                          </p:stCondLst>
                                        </p:cTn>
                                        <p:tgtEl>
                                          <p:spTgt spid="1049"/>
                                        </p:tgtEl>
                                        <p:attrNameLst>
                                          <p:attrName>style.visibility</p:attrName>
                                        </p:attrNameLst>
                                      </p:cBhvr>
                                      <p:to>
                                        <p:strVal val="visible"/>
                                      </p:to>
                                    </p:set>
                                    <p:animEffect transition="in" filter="slide(fromBottom)">
                                      <p:cBhvr>
                                        <p:cTn id="7" dur="1000"/>
                                        <p:tgtEl>
                                          <p:spTgt spid="1049"/>
                                        </p:tgtEl>
                                      </p:cBhvr>
                                    </p:animEffect>
                                  </p:childTnLst>
                                </p:cTn>
                              </p:par>
                              <p:par>
                                <p:cTn id="8" presetID="12" presetClass="entr" presetSubtype="1" fill="hold" nodeType="withEffect">
                                  <p:stCondLst>
                                    <p:cond delay="0"/>
                                  </p:stCondLst>
                                  <p:childTnLst>
                                    <p:set>
                                      <p:cBhvr>
                                        <p:cTn id="9" dur="1" fill="hold">
                                          <p:stCondLst>
                                            <p:cond delay="0"/>
                                          </p:stCondLst>
                                        </p:cTn>
                                        <p:tgtEl>
                                          <p:spTgt spid="1048"/>
                                        </p:tgtEl>
                                        <p:attrNameLst>
                                          <p:attrName>style.visibility</p:attrName>
                                        </p:attrNameLst>
                                      </p:cBhvr>
                                      <p:to>
                                        <p:strVal val="visible"/>
                                      </p:to>
                                    </p:set>
                                    <p:animEffect transition="in" filter="slide(fromTop)">
                                      <p:cBhvr>
                                        <p:cTn id="10" dur="1000"/>
                                        <p:tgtEl>
                                          <p:spTgt spid="1048"/>
                                        </p:tgtEl>
                                      </p:cBhvr>
                                    </p:animEffect>
                                  </p:childTnLst>
                                </p:cTn>
                              </p:par>
                              <p:par>
                                <p:cTn id="11" presetID="12" presetClass="entr" presetSubtype="8" fill="hold" nodeType="withEffect">
                                  <p:stCondLst>
                                    <p:cond delay="0"/>
                                  </p:stCondLst>
                                  <p:childTnLst>
                                    <p:set>
                                      <p:cBhvr>
                                        <p:cTn id="12" dur="1" fill="hold">
                                          <p:stCondLst>
                                            <p:cond delay="0"/>
                                          </p:stCondLst>
                                        </p:cTn>
                                        <p:tgtEl>
                                          <p:spTgt spid="1050"/>
                                        </p:tgtEl>
                                        <p:attrNameLst>
                                          <p:attrName>style.visibility</p:attrName>
                                        </p:attrNameLst>
                                      </p:cBhvr>
                                      <p:to>
                                        <p:strVal val="visible"/>
                                      </p:to>
                                    </p:set>
                                    <p:animEffect transition="in" filter="slide(fromLeft)">
                                      <p:cBhvr>
                                        <p:cTn id="13" dur="1000"/>
                                        <p:tgtEl>
                                          <p:spTgt spid="1050"/>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026"/>
                                        </p:tgtEl>
                                        <p:attrNameLst>
                                          <p:attrName>style.visibility</p:attrName>
                                        </p:attrNameLst>
                                      </p:cBhvr>
                                      <p:to>
                                        <p:strVal val="visible"/>
                                      </p:to>
                                    </p:set>
                                    <p:animEffect transition="in" filter="wipe(left)">
                                      <p:cBhvr>
                                        <p:cTn id="16" dur="1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hf sldNum="0" hdr="0" dt="0"/>
  <p:txStyles>
    <p:titleStyle>
      <a:lvl1pPr algn="l" rtl="0" eaLnBrk="1" fontAlgn="base" hangingPunct="1">
        <a:spcBef>
          <a:spcPct val="0"/>
        </a:spcBef>
        <a:spcAft>
          <a:spcPct val="0"/>
        </a:spcAft>
        <a:defRPr sz="3600" b="1">
          <a:solidFill>
            <a:schemeClr val="tx2"/>
          </a:solidFill>
          <a:latin typeface="+mj-lt"/>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6" name="Rectangle 16"/>
          <p:cNvSpPr>
            <a:spLocks noGrp="1" noChangeArrowheads="1"/>
          </p:cNvSpPr>
          <p:nvPr>
            <p:ph type="ctrTitle"/>
          </p:nvPr>
        </p:nvSpPr>
        <p:spPr>
          <a:xfrm>
            <a:off x="457200" y="990600"/>
            <a:ext cx="8229600" cy="1524000"/>
          </a:xfrm>
        </p:spPr>
        <p:txBody>
          <a:bodyPr/>
          <a:lstStyle/>
          <a:p>
            <a:r>
              <a:rPr lang="en-US" sz="2400" dirty="0" err="1" smtClean="0"/>
              <a:t>Alteraciones</a:t>
            </a:r>
            <a:r>
              <a:rPr lang="en-US" sz="2400" dirty="0" smtClean="0"/>
              <a:t> </a:t>
            </a:r>
            <a:r>
              <a:rPr lang="en-US" sz="2400" dirty="0" err="1" smtClean="0"/>
              <a:t>psicológicas</a:t>
            </a:r>
            <a:r>
              <a:rPr lang="en-US" sz="2400" dirty="0" smtClean="0"/>
              <a:t> de </a:t>
            </a:r>
            <a:r>
              <a:rPr lang="en-US" sz="2400" dirty="0" err="1" smtClean="0"/>
              <a:t>comienzo</a:t>
            </a:r>
            <a:r>
              <a:rPr lang="en-US" sz="2400" dirty="0" smtClean="0"/>
              <a:t> habitual</a:t>
            </a:r>
            <a:r>
              <a:rPr lang="en-US" sz="2400" dirty="0"/>
              <a:t/>
            </a:r>
            <a:br>
              <a:rPr lang="en-US" sz="2400" dirty="0"/>
            </a:br>
            <a:r>
              <a:rPr lang="en-US" sz="2400" dirty="0" smtClean="0"/>
              <a:t>en la INFANCIA Y LA ADOLESCENCIA. </a:t>
            </a:r>
            <a:endParaRPr lang="en-US" dirty="0">
              <a:solidFill>
                <a:schemeClr val="tx1"/>
              </a:solidFill>
            </a:endParaRPr>
          </a:p>
        </p:txBody>
      </p:sp>
      <p:sp>
        <p:nvSpPr>
          <p:cNvPr id="5137" name="Rectangle 17"/>
          <p:cNvSpPr>
            <a:spLocks noGrp="1" noChangeArrowheads="1"/>
          </p:cNvSpPr>
          <p:nvPr>
            <p:ph type="subTitle" idx="1"/>
          </p:nvPr>
        </p:nvSpPr>
        <p:spPr/>
        <p:txBody>
          <a:bodyPr/>
          <a:lstStyle/>
          <a:p>
            <a:r>
              <a:rPr lang="en-US" dirty="0" err="1" smtClean="0"/>
              <a:t>Profesora</a:t>
            </a:r>
            <a:r>
              <a:rPr lang="en-US" dirty="0" smtClean="0"/>
              <a:t>: Grisell </a:t>
            </a:r>
            <a:r>
              <a:rPr lang="en-US" dirty="0" err="1" smtClean="0"/>
              <a:t>Crespo</a:t>
            </a:r>
            <a:r>
              <a:rPr lang="en-US" dirty="0" smtClean="0"/>
              <a:t> </a:t>
            </a:r>
            <a:r>
              <a:rPr lang="en-US" dirty="0" err="1" smtClean="0"/>
              <a:t>Carro</a:t>
            </a:r>
            <a:r>
              <a:rPr lang="en-US" dirty="0"/>
              <a:t>.</a:t>
            </a:r>
          </a:p>
        </p:txBody>
      </p:sp>
      <p:sp>
        <p:nvSpPr>
          <p:cNvPr id="2" name="1 Rectángulo redondeado"/>
          <p:cNvSpPr/>
          <p:nvPr/>
        </p:nvSpPr>
        <p:spPr>
          <a:xfrm>
            <a:off x="7092280" y="5877272"/>
            <a:ext cx="1944216"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1600" b="1" dirty="0" smtClean="0"/>
              <a:t>FCM Miguel </a:t>
            </a:r>
            <a:r>
              <a:rPr lang="es-ES" sz="1600" b="1" dirty="0" err="1" smtClean="0"/>
              <a:t>Enriquez</a:t>
            </a:r>
            <a:r>
              <a:rPr lang="es-ES" sz="1600" b="1" dirty="0" smtClean="0"/>
              <a:t>.</a:t>
            </a:r>
          </a:p>
          <a:p>
            <a:pPr algn="ctr"/>
            <a:r>
              <a:rPr lang="es-ES" sz="1600" b="1" dirty="0" smtClean="0"/>
              <a:t>Adaptado 2020</a:t>
            </a:r>
            <a:r>
              <a:rPr lang="es-ES" sz="1600" b="1" dirty="0" smtClean="0"/>
              <a:t>.</a:t>
            </a:r>
            <a:endParaRPr lang="es-ES" sz="16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b="1" dirty="0"/>
              <a:t>F95 Trastornos de tics. (5)</a:t>
            </a:r>
            <a:endParaRPr lang="es-ES" dirty="0"/>
          </a:p>
          <a:p>
            <a:pPr marL="0" indent="0">
              <a:buNone/>
            </a:pPr>
            <a:r>
              <a:rPr lang="es-ES_tradnl" dirty="0"/>
              <a:t>F95.0 Trastorno de tics transitorios.</a:t>
            </a:r>
            <a:endParaRPr lang="es-ES" dirty="0"/>
          </a:p>
          <a:p>
            <a:pPr marL="0" indent="0">
              <a:buNone/>
            </a:pPr>
            <a:r>
              <a:rPr lang="es-ES_tradnl" dirty="0"/>
              <a:t>F95.1 Trastorno de tics crónicos motores o </a:t>
            </a:r>
            <a:r>
              <a:rPr lang="es-ES_tradnl" dirty="0" err="1"/>
              <a:t>fonatorios</a:t>
            </a:r>
            <a:r>
              <a:rPr lang="es-ES_tradnl" dirty="0"/>
              <a:t>.</a:t>
            </a:r>
            <a:endParaRPr lang="es-ES" dirty="0"/>
          </a:p>
          <a:p>
            <a:pPr marL="0" indent="0">
              <a:buNone/>
            </a:pPr>
            <a:r>
              <a:rPr lang="es-ES_tradnl" dirty="0"/>
              <a:t>F95.2 Trastorno de tics múltiples motores y </a:t>
            </a:r>
            <a:r>
              <a:rPr lang="es-ES_tradnl" dirty="0" err="1"/>
              <a:t>fonatorios</a:t>
            </a:r>
            <a:r>
              <a:rPr lang="es-ES_tradnl" dirty="0"/>
              <a:t> combinados (síndrome de Gilles de la </a:t>
            </a:r>
            <a:r>
              <a:rPr lang="es-ES_tradnl" dirty="0" err="1"/>
              <a:t>Tourette</a:t>
            </a:r>
            <a:r>
              <a:rPr lang="es-ES_tradnl" dirty="0"/>
              <a:t>).</a:t>
            </a:r>
            <a:endParaRPr lang="es-ES" dirty="0"/>
          </a:p>
          <a:p>
            <a:pPr marL="0" indent="0">
              <a:buNone/>
            </a:pPr>
            <a:r>
              <a:rPr lang="es-ES_tradnl" dirty="0"/>
              <a:t>F95.8 Otro trastorno de tics.</a:t>
            </a:r>
            <a:endParaRPr lang="es-ES" dirty="0"/>
          </a:p>
          <a:p>
            <a:pPr marL="0" indent="0">
              <a:buNone/>
            </a:pPr>
            <a:r>
              <a:rPr lang="es-ES_tradnl" dirty="0"/>
              <a:t>F95.9 Trastorno de tics sin especificación.</a:t>
            </a:r>
            <a:endParaRPr lang="es-ES" dirty="0"/>
          </a:p>
          <a:p>
            <a:pPr marL="0" indent="0">
              <a:buNone/>
            </a:pPr>
            <a:endParaRPr lang="es-ES"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152858732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ENURESIS</a:t>
            </a:r>
            <a:r>
              <a:rPr lang="es-ES" dirty="0" smtClean="0"/>
              <a:t>:</a:t>
            </a:r>
            <a:endParaRPr lang="es-ES" dirty="0"/>
          </a:p>
        </p:txBody>
      </p:sp>
      <p:sp>
        <p:nvSpPr>
          <p:cNvPr id="3" name="2 Marcador de contenido"/>
          <p:cNvSpPr>
            <a:spLocks noGrp="1"/>
          </p:cNvSpPr>
          <p:nvPr>
            <p:ph idx="1"/>
          </p:nvPr>
        </p:nvSpPr>
        <p:spPr>
          <a:xfrm>
            <a:off x="395536" y="1484785"/>
            <a:ext cx="8291264" cy="5068416"/>
          </a:xfrm>
        </p:spPr>
        <p:txBody>
          <a:bodyPr/>
          <a:lstStyle/>
          <a:p>
            <a:pPr marL="0" indent="0">
              <a:buNone/>
            </a:pPr>
            <a:r>
              <a:rPr lang="es-ES" sz="2000" dirty="0">
                <a:solidFill>
                  <a:srgbClr val="002060"/>
                </a:solidFill>
              </a:rPr>
              <a:t>TRASTORNO DE DESPERTAR PARCIAL CON </a:t>
            </a:r>
            <a:r>
              <a:rPr lang="es-ES" sz="2000" dirty="0" smtClean="0">
                <a:solidFill>
                  <a:srgbClr val="002060"/>
                </a:solidFill>
              </a:rPr>
              <a:t>EMISIÓN </a:t>
            </a:r>
            <a:r>
              <a:rPr lang="es-ES" sz="2000" dirty="0">
                <a:solidFill>
                  <a:srgbClr val="002060"/>
                </a:solidFill>
              </a:rPr>
              <a:t>DE ORINA, SE CONSIDERA </a:t>
            </a:r>
            <a:r>
              <a:rPr lang="es-ES" sz="2000" dirty="0" smtClean="0">
                <a:solidFill>
                  <a:srgbClr val="002060"/>
                </a:solidFill>
              </a:rPr>
              <a:t>PATOLÓGICO DESPUÉS </a:t>
            </a:r>
            <a:r>
              <a:rPr lang="es-ES" sz="2000" dirty="0">
                <a:solidFill>
                  <a:srgbClr val="002060"/>
                </a:solidFill>
              </a:rPr>
              <a:t>DE LOS 5 AÑOS</a:t>
            </a:r>
            <a:r>
              <a:rPr lang="es-ES" sz="2000" dirty="0" smtClean="0">
                <a:solidFill>
                  <a:srgbClr val="002060"/>
                </a:solidFill>
              </a:rPr>
              <a:t>.</a:t>
            </a:r>
          </a:p>
          <a:p>
            <a:pPr marL="0" indent="0">
              <a:buNone/>
            </a:pPr>
            <a:r>
              <a:rPr lang="es-ES" sz="2400" b="1" i="1" u="sng" dirty="0">
                <a:solidFill>
                  <a:srgbClr val="002060"/>
                </a:solidFill>
              </a:rPr>
              <a:t>TIPOS DE ENURESIS:</a:t>
            </a:r>
            <a:endParaRPr lang="en-CA" sz="2400" dirty="0">
              <a:solidFill>
                <a:srgbClr val="002060"/>
              </a:solidFill>
            </a:endParaRPr>
          </a:p>
          <a:p>
            <a:pPr lvl="0"/>
            <a:r>
              <a:rPr lang="es-ES" sz="2400" b="1" dirty="0">
                <a:solidFill>
                  <a:srgbClr val="002060"/>
                </a:solidFill>
              </a:rPr>
              <a:t>NOCTURNA</a:t>
            </a:r>
            <a:r>
              <a:rPr lang="es-ES" sz="2400" dirty="0">
                <a:solidFill>
                  <a:srgbClr val="002060"/>
                </a:solidFill>
              </a:rPr>
              <a:t>: CUANDO SE PRODUCE EN LA </a:t>
            </a:r>
            <a:r>
              <a:rPr lang="es-ES" sz="2400" dirty="0" smtClean="0">
                <a:solidFill>
                  <a:srgbClr val="002060"/>
                </a:solidFill>
              </a:rPr>
              <a:t>NOCHE.</a:t>
            </a:r>
            <a:endParaRPr lang="en-CA" sz="2400" dirty="0">
              <a:solidFill>
                <a:srgbClr val="002060"/>
              </a:solidFill>
            </a:endParaRPr>
          </a:p>
          <a:p>
            <a:pPr lvl="0"/>
            <a:r>
              <a:rPr lang="es-ES" sz="2400" b="1" dirty="0">
                <a:solidFill>
                  <a:srgbClr val="002060"/>
                </a:solidFill>
              </a:rPr>
              <a:t>DIURNA</a:t>
            </a:r>
            <a:r>
              <a:rPr lang="es-ES" sz="2400" dirty="0">
                <a:solidFill>
                  <a:srgbClr val="002060"/>
                </a:solidFill>
              </a:rPr>
              <a:t>: CUANDO SE PRODUCE DESPIERTO, SE ORINA EN LOS </a:t>
            </a:r>
            <a:r>
              <a:rPr lang="es-ES" sz="2400" dirty="0" smtClean="0">
                <a:solidFill>
                  <a:srgbClr val="002060"/>
                </a:solidFill>
              </a:rPr>
              <a:t>PANTALONES.</a:t>
            </a:r>
            <a:endParaRPr lang="en-CA" sz="2400" dirty="0">
              <a:solidFill>
                <a:srgbClr val="002060"/>
              </a:solidFill>
            </a:endParaRPr>
          </a:p>
          <a:p>
            <a:pPr lvl="0"/>
            <a:r>
              <a:rPr lang="es-ES" sz="2400" b="1" dirty="0">
                <a:solidFill>
                  <a:srgbClr val="002060"/>
                </a:solidFill>
              </a:rPr>
              <a:t>NOCTURNA Y DIURNA</a:t>
            </a:r>
            <a:r>
              <a:rPr lang="es-ES" sz="2400" dirty="0">
                <a:solidFill>
                  <a:srgbClr val="002060"/>
                </a:solidFill>
              </a:rPr>
              <a:t>: COMBINACION DE AMBAS </a:t>
            </a:r>
            <a:r>
              <a:rPr lang="es-ES" sz="2400" dirty="0" smtClean="0">
                <a:solidFill>
                  <a:srgbClr val="002060"/>
                </a:solidFill>
              </a:rPr>
              <a:t>MODALIDADES.</a:t>
            </a:r>
          </a:p>
          <a:p>
            <a:pPr marL="0" lvl="0" indent="0">
              <a:buNone/>
            </a:pPr>
            <a:endParaRPr lang="en-CA" sz="2400" dirty="0">
              <a:solidFill>
                <a:srgbClr val="002060"/>
              </a:solidFill>
            </a:endParaRPr>
          </a:p>
          <a:p>
            <a:pPr lvl="0"/>
            <a:r>
              <a:rPr lang="es-ES" sz="2400" b="1" dirty="0">
                <a:solidFill>
                  <a:srgbClr val="002060"/>
                </a:solidFill>
              </a:rPr>
              <a:t>PRIMARIA O DE </a:t>
            </a:r>
            <a:r>
              <a:rPr lang="es-ES" sz="2400" b="1" dirty="0" smtClean="0">
                <a:solidFill>
                  <a:srgbClr val="002060"/>
                </a:solidFill>
              </a:rPr>
              <a:t>FIJACIÓN</a:t>
            </a:r>
            <a:r>
              <a:rPr lang="es-ES" sz="2400" dirty="0">
                <a:solidFill>
                  <a:srgbClr val="002060"/>
                </a:solidFill>
              </a:rPr>
              <a:t>: SI NUNCA HA DEJADO DE ORINARSE</a:t>
            </a:r>
            <a:endParaRPr lang="en-CA" sz="2400" dirty="0">
              <a:solidFill>
                <a:srgbClr val="002060"/>
              </a:solidFill>
            </a:endParaRPr>
          </a:p>
          <a:p>
            <a:pPr lvl="0"/>
            <a:r>
              <a:rPr lang="es-ES" sz="2400" b="1" dirty="0" smtClean="0">
                <a:solidFill>
                  <a:srgbClr val="002060"/>
                </a:solidFill>
              </a:rPr>
              <a:t>REGRESIÓN</a:t>
            </a:r>
            <a:r>
              <a:rPr lang="es-ES" sz="2400" dirty="0">
                <a:solidFill>
                  <a:srgbClr val="002060"/>
                </a:solidFill>
              </a:rPr>
              <a:t>: CUANDO HABIA LOGRADO EL CONTROL Y LO HA PERDIDO</a:t>
            </a:r>
            <a:endParaRPr lang="en-CA" sz="2400" dirty="0">
              <a:solidFill>
                <a:srgbClr val="002060"/>
              </a:solidFill>
            </a:endParaRPr>
          </a:p>
          <a:p>
            <a:pPr marL="0" indent="0">
              <a:buNone/>
            </a:pPr>
            <a:endParaRPr lang="es-ES" sz="2400" dirty="0">
              <a:solidFill>
                <a:srgbClr val="002060"/>
              </a:solidFill>
            </a:endParaRPr>
          </a:p>
        </p:txBody>
      </p:sp>
    </p:spTree>
    <p:extLst>
      <p:ext uri="{BB962C8B-B14F-4D97-AF65-F5344CB8AC3E}">
        <p14:creationId xmlns:p14="http://schemas.microsoft.com/office/powerpoint/2010/main" val="2404166905"/>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800" b="1" i="1" dirty="0">
                <a:solidFill>
                  <a:srgbClr val="002060"/>
                </a:solidFill>
              </a:rPr>
              <a:t>FISIOPATOLOGIA:</a:t>
            </a:r>
            <a:endParaRPr lang="en-CA" sz="2800" dirty="0">
              <a:solidFill>
                <a:srgbClr val="002060"/>
              </a:solidFill>
            </a:endParaRPr>
          </a:p>
          <a:p>
            <a:pPr lvl="0"/>
            <a:r>
              <a:rPr lang="es-ES" sz="2800" dirty="0">
                <a:solidFill>
                  <a:srgbClr val="002060"/>
                </a:solidFill>
              </a:rPr>
              <a:t>VEGIGA DISFUNCIONAL</a:t>
            </a:r>
            <a:endParaRPr lang="en-CA" sz="2800" dirty="0">
              <a:solidFill>
                <a:srgbClr val="002060"/>
              </a:solidFill>
            </a:endParaRPr>
          </a:p>
          <a:p>
            <a:pPr lvl="0"/>
            <a:r>
              <a:rPr lang="es-ES" sz="2800" dirty="0">
                <a:solidFill>
                  <a:srgbClr val="002060"/>
                </a:solidFill>
              </a:rPr>
              <a:t>ANORMALIDAD DEL RITMO CIRCADIANO DE </a:t>
            </a:r>
            <a:r>
              <a:rPr lang="es-ES" sz="2800" dirty="0" smtClean="0">
                <a:solidFill>
                  <a:srgbClr val="002060"/>
                </a:solidFill>
              </a:rPr>
              <a:t>EXPRESIÓN </a:t>
            </a:r>
            <a:r>
              <a:rPr lang="es-ES" sz="2800" dirty="0">
                <a:solidFill>
                  <a:srgbClr val="002060"/>
                </a:solidFill>
              </a:rPr>
              <a:t>URINARIA DANDO </a:t>
            </a:r>
            <a:r>
              <a:rPr lang="es-ES" sz="2800" dirty="0" smtClean="0">
                <a:solidFill>
                  <a:srgbClr val="002060"/>
                </a:solidFill>
              </a:rPr>
              <a:t>REDUCCIÓN </a:t>
            </a:r>
            <a:r>
              <a:rPr lang="es-ES" sz="2800" dirty="0">
                <a:solidFill>
                  <a:srgbClr val="002060"/>
                </a:solidFill>
              </a:rPr>
              <a:t>EN LA ACTIVIDAD DE LA HORMONA ANTIDIURETICA DURANTE LA </a:t>
            </a:r>
            <a:r>
              <a:rPr lang="es-ES" sz="2800" dirty="0" smtClean="0">
                <a:solidFill>
                  <a:srgbClr val="002060"/>
                </a:solidFill>
              </a:rPr>
              <a:t>NOCHE</a:t>
            </a:r>
            <a:r>
              <a:rPr lang="es-ES" sz="2800" dirty="0">
                <a:solidFill>
                  <a:srgbClr val="002060"/>
                </a:solidFill>
              </a:rPr>
              <a:t> </a:t>
            </a:r>
            <a:endParaRPr lang="en-CA" sz="2800" dirty="0">
              <a:solidFill>
                <a:srgbClr val="002060"/>
              </a:solidFill>
            </a:endParaRPr>
          </a:p>
          <a:p>
            <a:pPr lvl="0"/>
            <a:r>
              <a:rPr lang="es-ES" sz="2800" dirty="0">
                <a:solidFill>
                  <a:srgbClr val="002060"/>
                </a:solidFill>
              </a:rPr>
              <a:t>HERENCIA</a:t>
            </a:r>
            <a:endParaRPr lang="en-CA" sz="2800" dirty="0">
              <a:solidFill>
                <a:srgbClr val="002060"/>
              </a:solidFill>
            </a:endParaRPr>
          </a:p>
          <a:p>
            <a:pPr lvl="0"/>
            <a:r>
              <a:rPr lang="es-ES" sz="2800" dirty="0">
                <a:solidFill>
                  <a:srgbClr val="002060"/>
                </a:solidFill>
              </a:rPr>
              <a:t>RETARDO DE LA MADURACION DEL SNC</a:t>
            </a:r>
            <a:endParaRPr lang="en-CA" sz="2800" dirty="0">
              <a:solidFill>
                <a:srgbClr val="002060"/>
              </a:solidFill>
            </a:endParaRPr>
          </a:p>
          <a:p>
            <a:pPr lvl="0"/>
            <a:r>
              <a:rPr lang="es-ES" sz="2800" dirty="0">
                <a:solidFill>
                  <a:srgbClr val="002060"/>
                </a:solidFill>
              </a:rPr>
              <a:t>ALTERACIONES </a:t>
            </a:r>
            <a:r>
              <a:rPr lang="es-ES" sz="2800" dirty="0" smtClean="0">
                <a:solidFill>
                  <a:srgbClr val="002060"/>
                </a:solidFill>
              </a:rPr>
              <a:t>NEUROLÓGICAS </a:t>
            </a:r>
            <a:r>
              <a:rPr lang="es-ES" sz="2800" dirty="0">
                <a:solidFill>
                  <a:srgbClr val="002060"/>
                </a:solidFill>
              </a:rPr>
              <a:t>LEVES</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15602899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800" b="1" i="1" u="sng" dirty="0">
                <a:solidFill>
                  <a:srgbClr val="002060"/>
                </a:solidFill>
              </a:rPr>
              <a:t>PREVALENCIA:</a:t>
            </a:r>
            <a:endParaRPr lang="en-CA" sz="2800" dirty="0">
              <a:solidFill>
                <a:srgbClr val="002060"/>
              </a:solidFill>
            </a:endParaRPr>
          </a:p>
          <a:p>
            <a:endParaRPr lang="en-CA" sz="2800" dirty="0">
              <a:solidFill>
                <a:srgbClr val="002060"/>
              </a:solidFill>
            </a:endParaRPr>
          </a:p>
          <a:p>
            <a:r>
              <a:rPr lang="es-ES" sz="2800" dirty="0">
                <a:solidFill>
                  <a:srgbClr val="002060"/>
                </a:solidFill>
              </a:rPr>
              <a:t>EL 30% A LOS 4 AÑOS QUE VA DECRECIENDO AL 3% SOBRE LOS 12 AÑOS</a:t>
            </a:r>
            <a:endParaRPr lang="en-CA" sz="2800" dirty="0">
              <a:solidFill>
                <a:srgbClr val="002060"/>
              </a:solidFill>
            </a:endParaRPr>
          </a:p>
          <a:p>
            <a:r>
              <a:rPr lang="es-ES" sz="2800" dirty="0">
                <a:solidFill>
                  <a:srgbClr val="002060"/>
                </a:solidFill>
              </a:rPr>
              <a:t>TIENE PREDOMINANCIA EN EL SEXO MASCULINO</a:t>
            </a:r>
            <a:endParaRPr lang="en-CA" sz="2800" dirty="0">
              <a:solidFill>
                <a:srgbClr val="002060"/>
              </a:solidFill>
            </a:endParaRPr>
          </a:p>
          <a:p>
            <a:endParaRPr lang="es-ES" sz="2800" dirty="0">
              <a:solidFill>
                <a:srgbClr val="002060"/>
              </a:solidFill>
            </a:endParaRPr>
          </a:p>
          <a:p>
            <a:pPr marL="0" indent="0">
              <a:buNone/>
            </a:pPr>
            <a:endParaRPr lang="es-ES" sz="2800" dirty="0">
              <a:solidFill>
                <a:srgbClr val="002060"/>
              </a:solidFill>
            </a:endParaRPr>
          </a:p>
        </p:txBody>
      </p:sp>
    </p:spTree>
    <p:extLst>
      <p:ext uri="{BB962C8B-B14F-4D97-AF65-F5344CB8AC3E}">
        <p14:creationId xmlns:p14="http://schemas.microsoft.com/office/powerpoint/2010/main" val="198896790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800" b="1" i="1" u="sng" dirty="0">
                <a:solidFill>
                  <a:srgbClr val="002060"/>
                </a:solidFill>
              </a:rPr>
              <a:t>MANEJO DE LA </a:t>
            </a:r>
            <a:r>
              <a:rPr lang="es-ES" sz="2800" b="1" i="1" u="sng" dirty="0" smtClean="0">
                <a:solidFill>
                  <a:srgbClr val="002060"/>
                </a:solidFill>
              </a:rPr>
              <a:t>ENURESIS</a:t>
            </a:r>
            <a:r>
              <a:rPr lang="es-ES" sz="2800" b="1" i="1" dirty="0" smtClean="0">
                <a:solidFill>
                  <a:srgbClr val="002060"/>
                </a:solidFill>
              </a:rPr>
              <a:t>:</a:t>
            </a:r>
            <a:r>
              <a:rPr lang="en-CA" sz="2800" dirty="0">
                <a:solidFill>
                  <a:srgbClr val="002060"/>
                </a:solidFill>
              </a:rPr>
              <a:t> </a:t>
            </a:r>
            <a:r>
              <a:rPr lang="es-ES" sz="2800" b="1" dirty="0" smtClean="0">
                <a:solidFill>
                  <a:srgbClr val="002060"/>
                </a:solidFill>
              </a:rPr>
              <a:t>AL </a:t>
            </a:r>
            <a:r>
              <a:rPr lang="es-ES" sz="2800" b="1" dirty="0">
                <a:solidFill>
                  <a:srgbClr val="002060"/>
                </a:solidFill>
              </a:rPr>
              <a:t>NIÑO:</a:t>
            </a:r>
            <a:endParaRPr lang="en-CA" sz="2800" dirty="0">
              <a:solidFill>
                <a:srgbClr val="002060"/>
              </a:solidFill>
            </a:endParaRPr>
          </a:p>
          <a:p>
            <a:pPr lvl="0"/>
            <a:r>
              <a:rPr lang="es-ES" sz="2800" dirty="0">
                <a:solidFill>
                  <a:srgbClr val="002060"/>
                </a:solidFill>
              </a:rPr>
              <a:t>RESPONSABILIZARLO EN SU TRATAMIENTO</a:t>
            </a:r>
            <a:endParaRPr lang="en-CA" sz="2800" dirty="0">
              <a:solidFill>
                <a:srgbClr val="002060"/>
              </a:solidFill>
            </a:endParaRPr>
          </a:p>
          <a:p>
            <a:pPr lvl="0"/>
            <a:r>
              <a:rPr lang="es-ES" sz="2800" dirty="0">
                <a:solidFill>
                  <a:srgbClr val="002060"/>
                </a:solidFill>
              </a:rPr>
              <a:t>REALIZAR CALENDARIO RECOGIENDO DIAS DE DORMIR SECO O NO</a:t>
            </a:r>
            <a:endParaRPr lang="en-CA" sz="2800" dirty="0">
              <a:solidFill>
                <a:srgbClr val="002060"/>
              </a:solidFill>
            </a:endParaRPr>
          </a:p>
          <a:p>
            <a:pPr lvl="0"/>
            <a:r>
              <a:rPr lang="es-ES" sz="2800" dirty="0" smtClean="0">
                <a:solidFill>
                  <a:srgbClr val="002060"/>
                </a:solidFill>
              </a:rPr>
              <a:t>RESTRICCIÓN </a:t>
            </a:r>
            <a:r>
              <a:rPr lang="es-ES" sz="2800" dirty="0">
                <a:solidFill>
                  <a:srgbClr val="002060"/>
                </a:solidFill>
              </a:rPr>
              <a:t>DE </a:t>
            </a:r>
            <a:r>
              <a:rPr lang="es-ES" sz="2800" dirty="0" smtClean="0">
                <a:solidFill>
                  <a:srgbClr val="002060"/>
                </a:solidFill>
              </a:rPr>
              <a:t>LÍQUIDOS DESPUÉS </a:t>
            </a:r>
            <a:r>
              <a:rPr lang="es-ES" sz="2800" dirty="0">
                <a:solidFill>
                  <a:srgbClr val="002060"/>
                </a:solidFill>
              </a:rPr>
              <a:t>DE LA COMIDA</a:t>
            </a:r>
            <a:endParaRPr lang="en-CA" sz="2800" dirty="0">
              <a:solidFill>
                <a:srgbClr val="002060"/>
              </a:solidFill>
            </a:endParaRPr>
          </a:p>
          <a:p>
            <a:pPr lvl="0"/>
            <a:r>
              <a:rPr lang="es-ES" sz="2800" dirty="0">
                <a:solidFill>
                  <a:srgbClr val="002060"/>
                </a:solidFill>
              </a:rPr>
              <a:t>CONDICIONAMIENTO DESPERTAR-ORINAR (2 </a:t>
            </a:r>
            <a:r>
              <a:rPr lang="es-ES" sz="2800" dirty="0" err="1">
                <a:solidFill>
                  <a:srgbClr val="002060"/>
                </a:solidFill>
              </a:rPr>
              <a:t>hs</a:t>
            </a:r>
            <a:r>
              <a:rPr lang="es-ES" sz="2800" dirty="0">
                <a:solidFill>
                  <a:srgbClr val="002060"/>
                </a:solidFill>
              </a:rPr>
              <a:t>. </a:t>
            </a:r>
            <a:r>
              <a:rPr lang="es-ES" sz="2800" dirty="0" smtClean="0">
                <a:solidFill>
                  <a:srgbClr val="002060"/>
                </a:solidFill>
              </a:rPr>
              <a:t>DESPUÉS </a:t>
            </a:r>
            <a:r>
              <a:rPr lang="es-ES" sz="2800" dirty="0">
                <a:solidFill>
                  <a:srgbClr val="002060"/>
                </a:solidFill>
              </a:rPr>
              <a:t>DE DORMIR</a:t>
            </a:r>
            <a:r>
              <a:rPr lang="es-ES" sz="2800" dirty="0" smtClean="0">
                <a:solidFill>
                  <a:srgbClr val="002060"/>
                </a:solidFill>
              </a:rPr>
              <a:t>)</a:t>
            </a:r>
          </a:p>
          <a:p>
            <a:pPr lvl="0"/>
            <a:r>
              <a:rPr lang="es-ES" sz="2800" dirty="0" smtClean="0">
                <a:solidFill>
                  <a:srgbClr val="002060"/>
                </a:solidFill>
              </a:rPr>
              <a:t>ORINAR Y PARAR</a:t>
            </a:r>
          </a:p>
          <a:p>
            <a:pPr lvl="0"/>
            <a:r>
              <a:rPr lang="es-ES" sz="2800" dirty="0" smtClean="0">
                <a:solidFill>
                  <a:srgbClr val="002060"/>
                </a:solidFill>
              </a:rPr>
              <a:t>AGUANTAR UN POCO LOS DESEOS DE ORINAR (para aumentar capacidad vesical)</a:t>
            </a:r>
            <a:endParaRPr lang="en-CA" sz="2800" dirty="0">
              <a:solidFill>
                <a:srgbClr val="002060"/>
              </a:solidFill>
            </a:endParaRPr>
          </a:p>
          <a:p>
            <a:endParaRPr lang="es-ES" sz="2800" dirty="0">
              <a:solidFill>
                <a:srgbClr val="002060"/>
              </a:solidFill>
            </a:endParaRPr>
          </a:p>
          <a:p>
            <a:pPr marL="0" indent="0">
              <a:buNone/>
            </a:pPr>
            <a:endParaRPr lang="es-ES" sz="2800" dirty="0">
              <a:solidFill>
                <a:srgbClr val="002060"/>
              </a:solidFill>
            </a:endParaRPr>
          </a:p>
        </p:txBody>
      </p:sp>
    </p:spTree>
    <p:extLst>
      <p:ext uri="{BB962C8B-B14F-4D97-AF65-F5344CB8AC3E}">
        <p14:creationId xmlns:p14="http://schemas.microsoft.com/office/powerpoint/2010/main" val="115966381"/>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000" b="1" i="1" u="sng" dirty="0">
                <a:solidFill>
                  <a:srgbClr val="002060"/>
                </a:solidFill>
              </a:rPr>
              <a:t>MANEJO DE LA </a:t>
            </a:r>
            <a:r>
              <a:rPr lang="es-ES" sz="2000" b="1" i="1" u="sng" dirty="0" smtClean="0">
                <a:solidFill>
                  <a:srgbClr val="002060"/>
                </a:solidFill>
              </a:rPr>
              <a:t>ENURESIS</a:t>
            </a:r>
            <a:r>
              <a:rPr lang="es-ES" sz="2000" b="1" i="1" dirty="0" smtClean="0">
                <a:solidFill>
                  <a:srgbClr val="002060"/>
                </a:solidFill>
              </a:rPr>
              <a:t>:</a:t>
            </a:r>
            <a:r>
              <a:rPr lang="en-CA" sz="2000" dirty="0">
                <a:solidFill>
                  <a:srgbClr val="002060"/>
                </a:solidFill>
              </a:rPr>
              <a:t> </a:t>
            </a:r>
            <a:r>
              <a:rPr lang="es-ES" sz="2000" b="1" dirty="0" smtClean="0">
                <a:solidFill>
                  <a:srgbClr val="002060"/>
                </a:solidFill>
              </a:rPr>
              <a:t>AL </a:t>
            </a:r>
            <a:r>
              <a:rPr lang="es-ES" sz="2000" b="1" dirty="0">
                <a:solidFill>
                  <a:srgbClr val="002060"/>
                </a:solidFill>
              </a:rPr>
              <a:t>NIÑO:</a:t>
            </a:r>
            <a:endParaRPr lang="en-CA" sz="2000" dirty="0">
              <a:solidFill>
                <a:srgbClr val="002060"/>
              </a:solidFill>
            </a:endParaRPr>
          </a:p>
          <a:p>
            <a:pPr marL="0" indent="0">
              <a:buNone/>
            </a:pPr>
            <a:r>
              <a:rPr lang="es-ES" sz="2000" b="1" dirty="0">
                <a:solidFill>
                  <a:srgbClr val="002060"/>
                </a:solidFill>
              </a:rPr>
              <a:t>-UTILIZACION </a:t>
            </a:r>
            <a:r>
              <a:rPr lang="es-ES" sz="2000" b="1" dirty="0" smtClean="0">
                <a:solidFill>
                  <a:srgbClr val="002060"/>
                </a:solidFill>
              </a:rPr>
              <a:t>DE </a:t>
            </a:r>
            <a:r>
              <a:rPr lang="es-ES" sz="2000" b="1" dirty="0">
                <a:solidFill>
                  <a:srgbClr val="002060"/>
                </a:solidFill>
              </a:rPr>
              <a:t>MEDICAMENTOS</a:t>
            </a:r>
            <a:r>
              <a:rPr lang="es-ES" sz="2000" b="1" dirty="0" smtClean="0">
                <a:solidFill>
                  <a:srgbClr val="002060"/>
                </a:solidFill>
              </a:rPr>
              <a:t>:</a:t>
            </a:r>
          </a:p>
          <a:p>
            <a:pPr marL="0" indent="0">
              <a:buNone/>
            </a:pPr>
            <a:r>
              <a:rPr lang="es-ES" sz="2000" b="1" i="1" dirty="0">
                <a:solidFill>
                  <a:srgbClr val="002060"/>
                </a:solidFill>
              </a:rPr>
              <a:t>1-TRICICLICOS</a:t>
            </a:r>
            <a:endParaRPr lang="en-CA" sz="2000" dirty="0">
              <a:solidFill>
                <a:srgbClr val="002060"/>
              </a:solidFill>
            </a:endParaRPr>
          </a:p>
          <a:p>
            <a:pPr marL="0" indent="0">
              <a:buNone/>
            </a:pPr>
            <a:r>
              <a:rPr lang="es-ES" sz="2000" dirty="0">
                <a:solidFill>
                  <a:srgbClr val="002060"/>
                </a:solidFill>
              </a:rPr>
              <a:t>*IMIPRAMINA 25</a:t>
            </a:r>
            <a:endParaRPr lang="en-CA" sz="2000" dirty="0">
              <a:solidFill>
                <a:srgbClr val="002060"/>
              </a:solidFill>
            </a:endParaRPr>
          </a:p>
          <a:p>
            <a:pPr marL="0" indent="0">
              <a:buNone/>
            </a:pPr>
            <a:r>
              <a:rPr lang="es-ES" sz="2000" dirty="0">
                <a:solidFill>
                  <a:srgbClr val="002060"/>
                </a:solidFill>
              </a:rPr>
              <a:t>* </a:t>
            </a:r>
            <a:r>
              <a:rPr lang="es-ES" sz="2000" dirty="0" smtClean="0">
                <a:solidFill>
                  <a:srgbClr val="002060"/>
                </a:solidFill>
              </a:rPr>
              <a:t>DESIPRAMINA </a:t>
            </a:r>
            <a:r>
              <a:rPr lang="es-ES" sz="2000" dirty="0">
                <a:solidFill>
                  <a:srgbClr val="002060"/>
                </a:solidFill>
              </a:rPr>
              <a:t>25 mg</a:t>
            </a:r>
            <a:endParaRPr lang="en-CA" sz="2000" dirty="0">
              <a:solidFill>
                <a:srgbClr val="002060"/>
              </a:solidFill>
            </a:endParaRPr>
          </a:p>
          <a:p>
            <a:pPr marL="0" indent="0">
              <a:buNone/>
            </a:pPr>
            <a:r>
              <a:rPr lang="es-ES" sz="2000" dirty="0">
                <a:solidFill>
                  <a:srgbClr val="002060"/>
                </a:solidFill>
              </a:rPr>
              <a:t>*AMITRIPTILINA 25 mg</a:t>
            </a:r>
            <a:endParaRPr lang="en-CA" sz="2000" dirty="0">
              <a:solidFill>
                <a:srgbClr val="002060"/>
              </a:solidFill>
            </a:endParaRPr>
          </a:p>
          <a:p>
            <a:pPr marL="0" indent="0">
              <a:buNone/>
            </a:pPr>
            <a:r>
              <a:rPr lang="es-ES" sz="2000" dirty="0">
                <a:solidFill>
                  <a:srgbClr val="002060"/>
                </a:solidFill>
              </a:rPr>
              <a:t>(Durante varios meses y suspender de forma progresiva para evitar efecto rebote)</a:t>
            </a:r>
            <a:endParaRPr lang="en-CA" sz="2000" dirty="0">
              <a:solidFill>
                <a:srgbClr val="002060"/>
              </a:solidFill>
            </a:endParaRPr>
          </a:p>
          <a:p>
            <a:pPr marL="0" indent="0">
              <a:buNone/>
            </a:pPr>
            <a:r>
              <a:rPr lang="es-ES" sz="2000" dirty="0">
                <a:solidFill>
                  <a:srgbClr val="002060"/>
                </a:solidFill>
              </a:rPr>
              <a:t>Una tableta en horario de la comida del Tricíclico elegido. Efecto modificador del sueño </a:t>
            </a:r>
            <a:endParaRPr lang="en-CA" sz="2000" dirty="0">
              <a:solidFill>
                <a:srgbClr val="002060"/>
              </a:solidFill>
            </a:endParaRPr>
          </a:p>
          <a:p>
            <a:pPr marL="0" indent="0">
              <a:buNone/>
            </a:pPr>
            <a:r>
              <a:rPr lang="es-ES" sz="2000" b="1" i="1" dirty="0">
                <a:solidFill>
                  <a:srgbClr val="002060"/>
                </a:solidFill>
              </a:rPr>
              <a:t>2-</a:t>
            </a:r>
            <a:r>
              <a:rPr lang="pt-BR" sz="2000" b="1" i="1" dirty="0">
                <a:solidFill>
                  <a:srgbClr val="002060"/>
                </a:solidFill>
              </a:rPr>
              <a:t>HORMONA </a:t>
            </a:r>
            <a:r>
              <a:rPr lang="pt-BR" sz="2000" b="1" i="1" dirty="0" smtClean="0">
                <a:solidFill>
                  <a:srgbClr val="002060"/>
                </a:solidFill>
              </a:rPr>
              <a:t>ANTIDIURÉTICA SINTÉTICA</a:t>
            </a:r>
            <a:r>
              <a:rPr lang="pt-BR" sz="2000" b="1" dirty="0">
                <a:solidFill>
                  <a:srgbClr val="002060"/>
                </a:solidFill>
              </a:rPr>
              <a:t>:</a:t>
            </a:r>
            <a:endParaRPr lang="en-CA" sz="2000" dirty="0">
              <a:solidFill>
                <a:srgbClr val="002060"/>
              </a:solidFill>
            </a:endParaRPr>
          </a:p>
          <a:p>
            <a:pPr marL="0" indent="0">
              <a:buNone/>
            </a:pPr>
            <a:r>
              <a:rPr lang="pt-BR" sz="2000" dirty="0">
                <a:solidFill>
                  <a:srgbClr val="002060"/>
                </a:solidFill>
              </a:rPr>
              <a:t>*DESMOPRESIN spray nasal </a:t>
            </a:r>
            <a:endParaRPr lang="en-CA" sz="2000" dirty="0">
              <a:solidFill>
                <a:srgbClr val="002060"/>
              </a:solidFill>
            </a:endParaRPr>
          </a:p>
          <a:p>
            <a:pPr marL="0" indent="0">
              <a:buNone/>
            </a:pPr>
            <a:r>
              <a:rPr lang="es-ES" sz="2000" dirty="0">
                <a:solidFill>
                  <a:srgbClr val="002060"/>
                </a:solidFill>
              </a:rPr>
              <a:t>Una aplicación en cada agujero nasal antes de ir a la cama. Por su inocuidad constituye el tto</a:t>
            </a:r>
            <a:r>
              <a:rPr lang="es-ES" sz="2000" dirty="0" smtClean="0">
                <a:solidFill>
                  <a:srgbClr val="002060"/>
                </a:solidFill>
              </a:rPr>
              <a:t>. de </a:t>
            </a:r>
            <a:r>
              <a:rPr lang="es-ES" sz="2000" dirty="0">
                <a:solidFill>
                  <a:srgbClr val="002060"/>
                </a:solidFill>
              </a:rPr>
              <a:t>elección en la actualidad</a:t>
            </a:r>
            <a:endParaRPr lang="en-CA" sz="2000" dirty="0">
              <a:solidFill>
                <a:srgbClr val="002060"/>
              </a:solidFill>
            </a:endParaRPr>
          </a:p>
          <a:p>
            <a:pPr marL="0" indent="0">
              <a:buNone/>
            </a:pPr>
            <a:endParaRPr lang="es-ES" sz="2000" dirty="0">
              <a:solidFill>
                <a:srgbClr val="002060"/>
              </a:solidFill>
            </a:endParaRPr>
          </a:p>
          <a:p>
            <a:pPr marL="0" indent="0">
              <a:buNone/>
            </a:pPr>
            <a:endParaRPr lang="es-ES" sz="2000" dirty="0">
              <a:solidFill>
                <a:srgbClr val="002060"/>
              </a:solidFill>
            </a:endParaRPr>
          </a:p>
        </p:txBody>
      </p:sp>
    </p:spTree>
    <p:extLst>
      <p:ext uri="{BB962C8B-B14F-4D97-AF65-F5344CB8AC3E}">
        <p14:creationId xmlns:p14="http://schemas.microsoft.com/office/powerpoint/2010/main" val="1721534397"/>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000" b="1" i="1" u="sng" dirty="0">
                <a:solidFill>
                  <a:srgbClr val="002060"/>
                </a:solidFill>
              </a:rPr>
              <a:t>MANEJO DE LA </a:t>
            </a:r>
            <a:r>
              <a:rPr lang="es-ES" sz="2000" b="1" i="1" u="sng" dirty="0" smtClean="0">
                <a:solidFill>
                  <a:srgbClr val="002060"/>
                </a:solidFill>
              </a:rPr>
              <a:t>ENURESIS</a:t>
            </a:r>
            <a:r>
              <a:rPr lang="es-ES" sz="2000" b="1" i="1" dirty="0" smtClean="0">
                <a:solidFill>
                  <a:srgbClr val="002060"/>
                </a:solidFill>
              </a:rPr>
              <a:t>:</a:t>
            </a:r>
            <a:r>
              <a:rPr lang="en-CA" sz="2000" dirty="0">
                <a:solidFill>
                  <a:srgbClr val="002060"/>
                </a:solidFill>
              </a:rPr>
              <a:t> </a:t>
            </a:r>
            <a:r>
              <a:rPr lang="es-ES" sz="2000" b="1" dirty="0" smtClean="0">
                <a:solidFill>
                  <a:srgbClr val="002060"/>
                </a:solidFill>
              </a:rPr>
              <a:t>AL </a:t>
            </a:r>
            <a:r>
              <a:rPr lang="es-ES" sz="2000" b="1" dirty="0">
                <a:solidFill>
                  <a:srgbClr val="002060"/>
                </a:solidFill>
              </a:rPr>
              <a:t>NIÑO:</a:t>
            </a:r>
            <a:endParaRPr lang="en-CA" sz="2000" dirty="0">
              <a:solidFill>
                <a:srgbClr val="002060"/>
              </a:solidFill>
            </a:endParaRPr>
          </a:p>
          <a:p>
            <a:pPr marL="0" indent="0">
              <a:buNone/>
            </a:pPr>
            <a:endParaRPr lang="es-ES" sz="2000" b="1" dirty="0" smtClean="0">
              <a:solidFill>
                <a:srgbClr val="002060"/>
              </a:solidFill>
            </a:endParaRPr>
          </a:p>
          <a:p>
            <a:pPr marL="0" indent="0">
              <a:buNone/>
            </a:pPr>
            <a:r>
              <a:rPr lang="es-ES" sz="2000" b="1" dirty="0" smtClean="0">
                <a:solidFill>
                  <a:srgbClr val="002060"/>
                </a:solidFill>
              </a:rPr>
              <a:t>-</a:t>
            </a:r>
            <a:r>
              <a:rPr lang="es-ES" sz="2000" b="1" dirty="0">
                <a:solidFill>
                  <a:srgbClr val="002060"/>
                </a:solidFill>
              </a:rPr>
              <a:t>TRATAMIENTOS ALTERNATIVOS:</a:t>
            </a:r>
            <a:endParaRPr lang="en-CA" sz="2000" dirty="0">
              <a:solidFill>
                <a:srgbClr val="002060"/>
              </a:solidFill>
            </a:endParaRPr>
          </a:p>
          <a:p>
            <a:pPr marL="0" indent="0">
              <a:buNone/>
            </a:pPr>
            <a:r>
              <a:rPr lang="es-ES" sz="2000" dirty="0">
                <a:solidFill>
                  <a:srgbClr val="002060"/>
                </a:solidFill>
              </a:rPr>
              <a:t>*  ESENCIAS FLORALES</a:t>
            </a:r>
            <a:endParaRPr lang="en-CA" sz="2000" dirty="0">
              <a:solidFill>
                <a:srgbClr val="002060"/>
              </a:solidFill>
            </a:endParaRPr>
          </a:p>
          <a:p>
            <a:pPr marL="0" indent="0">
              <a:buNone/>
            </a:pPr>
            <a:r>
              <a:rPr lang="es-ES" sz="2000" dirty="0">
                <a:solidFill>
                  <a:srgbClr val="002060"/>
                </a:solidFill>
              </a:rPr>
              <a:t>*  AURICULOPUNTURA </a:t>
            </a:r>
            <a:endParaRPr lang="en-CA" sz="2000" dirty="0">
              <a:solidFill>
                <a:srgbClr val="002060"/>
              </a:solidFill>
            </a:endParaRPr>
          </a:p>
          <a:p>
            <a:pPr marL="0" indent="0">
              <a:buNone/>
            </a:pPr>
            <a:endParaRPr lang="es-ES" sz="2000" dirty="0">
              <a:solidFill>
                <a:srgbClr val="002060"/>
              </a:solidFill>
            </a:endParaRPr>
          </a:p>
          <a:p>
            <a:pPr marL="0" indent="0">
              <a:buNone/>
            </a:pPr>
            <a:endParaRPr lang="es-ES" sz="2000" dirty="0">
              <a:solidFill>
                <a:srgbClr val="002060"/>
              </a:solidFill>
            </a:endParaRPr>
          </a:p>
        </p:txBody>
      </p:sp>
    </p:spTree>
    <p:extLst>
      <p:ext uri="{BB962C8B-B14F-4D97-AF65-F5344CB8AC3E}">
        <p14:creationId xmlns:p14="http://schemas.microsoft.com/office/powerpoint/2010/main" val="41113744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79512" y="381000"/>
            <a:ext cx="8229600" cy="746125"/>
          </a:xfrm>
        </p:spPr>
        <p:txBody>
          <a:bodyPr/>
          <a:lstStyle/>
          <a:p>
            <a:r>
              <a:rPr lang="es-ES" i="1" dirty="0" smtClean="0"/>
              <a:t>ENURESIS </a:t>
            </a:r>
            <a:r>
              <a:rPr lang="es-ES" i="1" dirty="0"/>
              <a:t>NOCTURNA </a:t>
            </a:r>
            <a:r>
              <a:rPr lang="es-ES" i="1" dirty="0" smtClean="0"/>
              <a:t>PRIMARIA</a:t>
            </a:r>
            <a:endParaRPr lang="es-ES" dirty="0"/>
          </a:p>
        </p:txBody>
      </p:sp>
      <p:sp>
        <p:nvSpPr>
          <p:cNvPr id="3" name="2 Marcador de contenido"/>
          <p:cNvSpPr>
            <a:spLocks noGrp="1"/>
          </p:cNvSpPr>
          <p:nvPr>
            <p:ph idx="1"/>
          </p:nvPr>
        </p:nvSpPr>
        <p:spPr/>
        <p:txBody>
          <a:bodyPr/>
          <a:lstStyle/>
          <a:p>
            <a:pPr marL="0" indent="0">
              <a:buNone/>
            </a:pPr>
            <a:r>
              <a:rPr lang="es-ES" sz="2000" b="1" i="1" u="sng" dirty="0">
                <a:solidFill>
                  <a:srgbClr val="002060"/>
                </a:solidFill>
              </a:rPr>
              <a:t>MANEJO DE LA </a:t>
            </a:r>
            <a:r>
              <a:rPr lang="es-ES" sz="2000" b="1" i="1" u="sng" dirty="0" smtClean="0">
                <a:solidFill>
                  <a:srgbClr val="002060"/>
                </a:solidFill>
              </a:rPr>
              <a:t>ENURESIS</a:t>
            </a:r>
            <a:r>
              <a:rPr lang="es-ES" sz="2000" b="1" i="1" dirty="0" smtClean="0">
                <a:solidFill>
                  <a:srgbClr val="002060"/>
                </a:solidFill>
              </a:rPr>
              <a:t>:</a:t>
            </a:r>
            <a:r>
              <a:rPr lang="en-CA" sz="2000" dirty="0">
                <a:solidFill>
                  <a:srgbClr val="002060"/>
                </a:solidFill>
              </a:rPr>
              <a:t> </a:t>
            </a:r>
            <a:r>
              <a:rPr lang="es-ES" sz="2000" b="1" dirty="0">
                <a:solidFill>
                  <a:srgbClr val="002060"/>
                </a:solidFill>
              </a:rPr>
              <a:t>A LA FAMILIA:</a:t>
            </a:r>
            <a:endParaRPr lang="en-CA" sz="2000" b="1" dirty="0">
              <a:solidFill>
                <a:srgbClr val="002060"/>
              </a:solidFill>
            </a:endParaRPr>
          </a:p>
          <a:p>
            <a:pPr marL="0" indent="0">
              <a:buNone/>
            </a:pPr>
            <a:endParaRPr lang="es-ES" sz="2000" b="1" dirty="0" smtClean="0">
              <a:solidFill>
                <a:srgbClr val="002060"/>
              </a:solidFill>
            </a:endParaRPr>
          </a:p>
          <a:p>
            <a:r>
              <a:rPr lang="es-ES" sz="2000" dirty="0" smtClean="0">
                <a:solidFill>
                  <a:srgbClr val="002060"/>
                </a:solidFill>
              </a:rPr>
              <a:t>APOYO </a:t>
            </a:r>
            <a:r>
              <a:rPr lang="es-ES" sz="2000" dirty="0">
                <a:solidFill>
                  <a:srgbClr val="002060"/>
                </a:solidFill>
              </a:rPr>
              <a:t>DEJANDO VER AL NIÑO EL INTERÉS POR LA MEJORIA DEL SÍNTOMA</a:t>
            </a:r>
            <a:endParaRPr lang="en-CA" sz="2000" dirty="0">
              <a:solidFill>
                <a:srgbClr val="002060"/>
              </a:solidFill>
            </a:endParaRPr>
          </a:p>
          <a:p>
            <a:r>
              <a:rPr lang="es-ES" sz="2000" b="1" dirty="0" smtClean="0">
                <a:solidFill>
                  <a:srgbClr val="002060"/>
                </a:solidFill>
              </a:rPr>
              <a:t>NO</a:t>
            </a:r>
            <a:r>
              <a:rPr lang="es-ES" sz="2000" dirty="0" smtClean="0">
                <a:solidFill>
                  <a:srgbClr val="002060"/>
                </a:solidFill>
              </a:rPr>
              <a:t> </a:t>
            </a:r>
            <a:r>
              <a:rPr lang="es-ES" sz="2000" dirty="0">
                <a:solidFill>
                  <a:srgbClr val="002060"/>
                </a:solidFill>
              </a:rPr>
              <a:t>REFORZAMIENTO NEGATIVO</a:t>
            </a:r>
            <a:endParaRPr lang="en-CA" sz="2000" dirty="0">
              <a:solidFill>
                <a:srgbClr val="002060"/>
              </a:solidFill>
            </a:endParaRPr>
          </a:p>
          <a:p>
            <a:r>
              <a:rPr lang="es-ES" sz="2000" b="1" dirty="0">
                <a:solidFill>
                  <a:srgbClr val="002060"/>
                </a:solidFill>
              </a:rPr>
              <a:t>NO</a:t>
            </a:r>
            <a:r>
              <a:rPr lang="es-ES" sz="2000" dirty="0">
                <a:solidFill>
                  <a:srgbClr val="002060"/>
                </a:solidFill>
              </a:rPr>
              <a:t> </a:t>
            </a:r>
            <a:r>
              <a:rPr lang="es-ES" sz="2000" dirty="0" smtClean="0">
                <a:solidFill>
                  <a:srgbClr val="002060"/>
                </a:solidFill>
              </a:rPr>
              <a:t>AGRESIÓN </a:t>
            </a:r>
            <a:r>
              <a:rPr lang="es-ES" sz="2000" dirty="0">
                <a:solidFill>
                  <a:srgbClr val="002060"/>
                </a:solidFill>
              </a:rPr>
              <a:t>FISICA O VERBAL</a:t>
            </a:r>
            <a:endParaRPr lang="en-CA" sz="2000" dirty="0">
              <a:solidFill>
                <a:srgbClr val="002060"/>
              </a:solidFill>
            </a:endParaRPr>
          </a:p>
          <a:p>
            <a:r>
              <a:rPr lang="es-ES" sz="2000" b="1" dirty="0">
                <a:solidFill>
                  <a:srgbClr val="002060"/>
                </a:solidFill>
              </a:rPr>
              <a:t>NO</a:t>
            </a:r>
            <a:r>
              <a:rPr lang="es-ES" sz="2000" dirty="0">
                <a:solidFill>
                  <a:srgbClr val="002060"/>
                </a:solidFill>
              </a:rPr>
              <a:t> MANTENER CONDUCTAS INMADURAS EN EL NIÑO</a:t>
            </a:r>
            <a:endParaRPr lang="en-CA" sz="2000" dirty="0">
              <a:solidFill>
                <a:srgbClr val="002060"/>
              </a:solidFill>
            </a:endParaRPr>
          </a:p>
          <a:p>
            <a:r>
              <a:rPr lang="es-ES" sz="2000" b="1" dirty="0">
                <a:solidFill>
                  <a:srgbClr val="002060"/>
                </a:solidFill>
              </a:rPr>
              <a:t>NO</a:t>
            </a:r>
            <a:r>
              <a:rPr lang="es-ES" sz="2000" dirty="0">
                <a:solidFill>
                  <a:srgbClr val="002060"/>
                </a:solidFill>
              </a:rPr>
              <a:t> PERMISIVIDAD HACIA EL SÍNTOMA</a:t>
            </a:r>
            <a:endParaRPr lang="en-CA" sz="2000" dirty="0">
              <a:solidFill>
                <a:srgbClr val="002060"/>
              </a:solidFill>
            </a:endParaRPr>
          </a:p>
          <a:p>
            <a:r>
              <a:rPr lang="es-ES" sz="2000" dirty="0" smtClean="0">
                <a:solidFill>
                  <a:srgbClr val="002060"/>
                </a:solidFill>
              </a:rPr>
              <a:t>Interconsulta </a:t>
            </a:r>
            <a:r>
              <a:rPr lang="es-ES" sz="2000" dirty="0">
                <a:solidFill>
                  <a:srgbClr val="002060"/>
                </a:solidFill>
              </a:rPr>
              <a:t>con P</a:t>
            </a:r>
            <a:r>
              <a:rPr lang="es-ES" sz="2000" dirty="0" smtClean="0">
                <a:solidFill>
                  <a:srgbClr val="002060"/>
                </a:solidFill>
              </a:rPr>
              <a:t>siquiatría </a:t>
            </a:r>
            <a:r>
              <a:rPr lang="es-ES" sz="2000" dirty="0">
                <a:solidFill>
                  <a:srgbClr val="002060"/>
                </a:solidFill>
              </a:rPr>
              <a:t>sólo si evolución no resulta favorable.</a:t>
            </a:r>
            <a:endParaRPr lang="en-CA" sz="2000" dirty="0">
              <a:solidFill>
                <a:srgbClr val="002060"/>
              </a:solidFill>
            </a:endParaRPr>
          </a:p>
          <a:p>
            <a:pPr marL="0" indent="0">
              <a:buNone/>
            </a:pPr>
            <a:endParaRPr lang="es-ES" sz="2000" dirty="0">
              <a:solidFill>
                <a:srgbClr val="002060"/>
              </a:solidFill>
            </a:endParaRPr>
          </a:p>
          <a:p>
            <a:pPr marL="0" indent="0">
              <a:buNone/>
            </a:pPr>
            <a:endParaRPr lang="es-ES" sz="2000" dirty="0">
              <a:solidFill>
                <a:srgbClr val="002060"/>
              </a:solidFill>
            </a:endParaRPr>
          </a:p>
        </p:txBody>
      </p:sp>
    </p:spTree>
    <p:extLst>
      <p:ext uri="{BB962C8B-B14F-4D97-AF65-F5344CB8AC3E}">
        <p14:creationId xmlns:p14="http://schemas.microsoft.com/office/powerpoint/2010/main" val="4035638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0" dirty="0"/>
              <a:t>TERROR NOCTURNO</a:t>
            </a:r>
            <a:r>
              <a:rPr lang="es-ES" b="0" dirty="0" smtClean="0"/>
              <a:t>:</a:t>
            </a:r>
            <a:endParaRPr lang="es-ES" b="0" dirty="0"/>
          </a:p>
        </p:txBody>
      </p:sp>
      <p:sp>
        <p:nvSpPr>
          <p:cNvPr id="3" name="2 Marcador de contenido"/>
          <p:cNvSpPr>
            <a:spLocks noGrp="1"/>
          </p:cNvSpPr>
          <p:nvPr>
            <p:ph idx="1"/>
          </p:nvPr>
        </p:nvSpPr>
        <p:spPr/>
        <p:txBody>
          <a:bodyPr/>
          <a:lstStyle/>
          <a:p>
            <a:r>
              <a:rPr lang="es-ES" sz="2000" dirty="0" smtClean="0">
                <a:solidFill>
                  <a:srgbClr val="002060"/>
                </a:solidFill>
              </a:rPr>
              <a:t>FENÓMENO </a:t>
            </a:r>
            <a:r>
              <a:rPr lang="es-ES" sz="2000" dirty="0">
                <a:solidFill>
                  <a:srgbClr val="002060"/>
                </a:solidFill>
              </a:rPr>
              <a:t>ABERRANTE DEL SUEÑO PROFUNDO QUE APARECE EN LAS FASES DE MAYOR LENTITUD DEL SUEÑO MAS PROFUNDO (EEG) , SE PRESENTA ENTRE LA MEDIA HORA Y TRES HORAS DESPUES DE DORMIR.</a:t>
            </a:r>
            <a:endParaRPr lang="en-CA" sz="2000" dirty="0">
              <a:solidFill>
                <a:srgbClr val="002060"/>
              </a:solidFill>
            </a:endParaRPr>
          </a:p>
          <a:p>
            <a:r>
              <a:rPr lang="es-ES" sz="2000" dirty="0">
                <a:solidFill>
                  <a:srgbClr val="002060"/>
                </a:solidFill>
              </a:rPr>
              <a:t>LAS CRISIS DURAN DESDE UNOS MINUTOS A MEDIA HORA EN QUE DESPIERTA O SE REINTEGRA AL SUEÑO NORMAL, QUEDANDO AMNESIA DEL EPISODIO.</a:t>
            </a:r>
            <a:endParaRPr lang="en-CA" sz="2000" dirty="0">
              <a:solidFill>
                <a:srgbClr val="002060"/>
              </a:solidFill>
            </a:endParaRPr>
          </a:p>
          <a:p>
            <a:r>
              <a:rPr lang="es-ES" sz="2000" dirty="0">
                <a:solidFill>
                  <a:srgbClr val="002060"/>
                </a:solidFill>
              </a:rPr>
              <a:t>APARECE GENERALMENTE ENTRE LOS 4 Y 7 AÑOS Y NO APARECE DESPUES DE LA PUBERTAD</a:t>
            </a:r>
            <a:endParaRPr lang="en-CA" sz="2000" dirty="0">
              <a:solidFill>
                <a:srgbClr val="002060"/>
              </a:solidFill>
            </a:endParaRPr>
          </a:p>
          <a:p>
            <a:r>
              <a:rPr lang="es-ES" sz="2000" dirty="0">
                <a:solidFill>
                  <a:srgbClr val="002060"/>
                </a:solidFill>
              </a:rPr>
              <a:t>LOS EPISODIOS PUEDEN SER AISLADOS O EN RACIMOS</a:t>
            </a:r>
            <a:endParaRPr lang="en-CA" sz="2000" dirty="0">
              <a:solidFill>
                <a:srgbClr val="002060"/>
              </a:solidFill>
            </a:endParaRPr>
          </a:p>
          <a:p>
            <a:r>
              <a:rPr lang="es-ES" sz="2000" dirty="0">
                <a:solidFill>
                  <a:srgbClr val="002060"/>
                </a:solidFill>
              </a:rPr>
              <a:t>ES </a:t>
            </a:r>
            <a:r>
              <a:rPr lang="es-ES" sz="2000" dirty="0" smtClean="0">
                <a:solidFill>
                  <a:srgbClr val="002060"/>
                </a:solidFill>
              </a:rPr>
              <a:t>MÁS </a:t>
            </a:r>
            <a:r>
              <a:rPr lang="es-ES" sz="2000" dirty="0">
                <a:solidFill>
                  <a:srgbClr val="002060"/>
                </a:solidFill>
              </a:rPr>
              <a:t>FRECUENTE EN LOS VARONES</a:t>
            </a:r>
            <a:endParaRPr lang="en-CA" sz="2000" dirty="0">
              <a:solidFill>
                <a:srgbClr val="002060"/>
              </a:solidFill>
            </a:endParaRPr>
          </a:p>
          <a:p>
            <a:endParaRPr lang="es-ES" sz="2000" dirty="0">
              <a:solidFill>
                <a:srgbClr val="002060"/>
              </a:solidFill>
            </a:endParaRPr>
          </a:p>
        </p:txBody>
      </p:sp>
    </p:spTree>
    <p:extLst>
      <p:ext uri="{BB962C8B-B14F-4D97-AF65-F5344CB8AC3E}">
        <p14:creationId xmlns:p14="http://schemas.microsoft.com/office/powerpoint/2010/main" val="1994068155"/>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0" dirty="0"/>
              <a:t>TERROR NOCTURNO</a:t>
            </a:r>
            <a:r>
              <a:rPr lang="es-ES" b="0" dirty="0" smtClean="0"/>
              <a:t>:</a:t>
            </a:r>
            <a:endParaRPr lang="es-ES" b="0" dirty="0"/>
          </a:p>
        </p:txBody>
      </p:sp>
      <p:sp>
        <p:nvSpPr>
          <p:cNvPr id="3" name="2 Marcador de contenido"/>
          <p:cNvSpPr>
            <a:spLocks noGrp="1"/>
          </p:cNvSpPr>
          <p:nvPr>
            <p:ph idx="1"/>
          </p:nvPr>
        </p:nvSpPr>
        <p:spPr/>
        <p:txBody>
          <a:bodyPr/>
          <a:lstStyle/>
          <a:p>
            <a:pPr marL="0" indent="0">
              <a:buNone/>
            </a:pPr>
            <a:r>
              <a:rPr lang="es-ES" sz="2000" b="1" i="1" dirty="0">
                <a:solidFill>
                  <a:srgbClr val="002060"/>
                </a:solidFill>
              </a:rPr>
              <a:t>CUADRO CLINICO</a:t>
            </a:r>
            <a:r>
              <a:rPr lang="es-ES" sz="2000" dirty="0">
                <a:solidFill>
                  <a:srgbClr val="002060"/>
                </a:solidFill>
              </a:rPr>
              <a:t>:</a:t>
            </a:r>
            <a:endParaRPr lang="en-CA" sz="2000" dirty="0">
              <a:solidFill>
                <a:srgbClr val="002060"/>
              </a:solidFill>
            </a:endParaRPr>
          </a:p>
          <a:p>
            <a:pPr lvl="0"/>
            <a:r>
              <a:rPr lang="es-ES" sz="2000" dirty="0">
                <a:solidFill>
                  <a:srgbClr val="002060"/>
                </a:solidFill>
              </a:rPr>
              <a:t>SE SIENTA EN LA CAMA CON LOS OJOS MUY ABIERTOS Y GRITANDO O      LLORANDO, MUESTRA SIGNOS INTENSOS DE ANSIEDAD TALES COMO:</a:t>
            </a:r>
            <a:endParaRPr lang="en-CA" sz="2000" dirty="0">
              <a:solidFill>
                <a:srgbClr val="002060"/>
              </a:solidFill>
            </a:endParaRPr>
          </a:p>
          <a:p>
            <a:pPr lvl="0"/>
            <a:r>
              <a:rPr lang="es-ES" sz="2000" dirty="0">
                <a:solidFill>
                  <a:srgbClr val="002060"/>
                </a:solidFill>
              </a:rPr>
              <a:t>PUPILAS DILATADAS</a:t>
            </a:r>
            <a:endParaRPr lang="en-CA" sz="2000" dirty="0">
              <a:solidFill>
                <a:srgbClr val="002060"/>
              </a:solidFill>
            </a:endParaRPr>
          </a:p>
          <a:p>
            <a:pPr lvl="0"/>
            <a:r>
              <a:rPr lang="es-ES" sz="2000" dirty="0">
                <a:solidFill>
                  <a:srgbClr val="002060"/>
                </a:solidFill>
              </a:rPr>
              <a:t>TAQUICARDIAS</a:t>
            </a:r>
            <a:endParaRPr lang="en-CA" sz="2000" dirty="0">
              <a:solidFill>
                <a:srgbClr val="002060"/>
              </a:solidFill>
            </a:endParaRPr>
          </a:p>
          <a:p>
            <a:pPr lvl="0"/>
            <a:r>
              <a:rPr lang="es-ES" sz="2000" dirty="0">
                <a:solidFill>
                  <a:srgbClr val="002060"/>
                </a:solidFill>
              </a:rPr>
              <a:t>SEÑALA A LA PARED</a:t>
            </a:r>
            <a:endParaRPr lang="en-CA" sz="2000" dirty="0">
              <a:solidFill>
                <a:srgbClr val="002060"/>
              </a:solidFill>
            </a:endParaRPr>
          </a:p>
          <a:p>
            <a:pPr lvl="0"/>
            <a:r>
              <a:rPr lang="es-ES" sz="2000" dirty="0">
                <a:solidFill>
                  <a:srgbClr val="002060"/>
                </a:solidFill>
              </a:rPr>
              <a:t>PRONUNCIA PALABRAS O FRASES INCOHERENTES</a:t>
            </a:r>
            <a:endParaRPr lang="en-CA" sz="2000" dirty="0">
              <a:solidFill>
                <a:srgbClr val="002060"/>
              </a:solidFill>
            </a:endParaRPr>
          </a:p>
          <a:p>
            <a:pPr lvl="0"/>
            <a:r>
              <a:rPr lang="es-ES" sz="2000" dirty="0">
                <a:solidFill>
                  <a:srgbClr val="002060"/>
                </a:solidFill>
              </a:rPr>
              <a:t>IMPRESIONA ALUCINADO</a:t>
            </a:r>
            <a:endParaRPr lang="en-CA" sz="2000" dirty="0">
              <a:solidFill>
                <a:srgbClr val="002060"/>
              </a:solidFill>
            </a:endParaRPr>
          </a:p>
          <a:p>
            <a:endParaRPr lang="es-ES" sz="2000" dirty="0">
              <a:solidFill>
                <a:srgbClr val="002060"/>
              </a:solidFill>
            </a:endParaRPr>
          </a:p>
        </p:txBody>
      </p:sp>
    </p:spTree>
    <p:extLst>
      <p:ext uri="{BB962C8B-B14F-4D97-AF65-F5344CB8AC3E}">
        <p14:creationId xmlns:p14="http://schemas.microsoft.com/office/powerpoint/2010/main" val="159530175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SONAMBULISMO</a:t>
            </a:r>
            <a:endParaRPr lang="es-ES" dirty="0"/>
          </a:p>
        </p:txBody>
      </p:sp>
      <p:sp>
        <p:nvSpPr>
          <p:cNvPr id="3" name="2 Marcador de contenido"/>
          <p:cNvSpPr>
            <a:spLocks noGrp="1"/>
          </p:cNvSpPr>
          <p:nvPr>
            <p:ph idx="1"/>
          </p:nvPr>
        </p:nvSpPr>
        <p:spPr/>
        <p:txBody>
          <a:bodyPr/>
          <a:lstStyle/>
          <a:p>
            <a:r>
              <a:rPr lang="es-ES" sz="2800" dirty="0">
                <a:solidFill>
                  <a:srgbClr val="002060"/>
                </a:solidFill>
              </a:rPr>
              <a:t>TRASTORNO DEL SUEÑO QUE MUESTRA UNA CONDUCTA MOTORA COMPLEJA CON CONSERVACION DE LA PERCEPCION Y SIN PARTICIPACION DE LA CONCIENCIA QUE OCURRE EN EL PRIMER TERCIO DE LA NOCHE</a:t>
            </a:r>
            <a:endParaRPr lang="en-CA" sz="2800" dirty="0">
              <a:solidFill>
                <a:srgbClr val="002060"/>
              </a:solidFill>
            </a:endParaRPr>
          </a:p>
          <a:p>
            <a:r>
              <a:rPr lang="es-ES" sz="2800" dirty="0">
                <a:solidFill>
                  <a:srgbClr val="002060"/>
                </a:solidFill>
              </a:rPr>
              <a:t>DURA APROXIMADAMENTE 20 min.</a:t>
            </a:r>
            <a:endParaRPr lang="en-CA" sz="2800" dirty="0">
              <a:solidFill>
                <a:srgbClr val="002060"/>
              </a:solidFill>
            </a:endParaRPr>
          </a:p>
          <a:p>
            <a:r>
              <a:rPr lang="es-ES" sz="2800" dirty="0">
                <a:solidFill>
                  <a:srgbClr val="002060"/>
                </a:solidFill>
              </a:rPr>
              <a:t>NO QUEDA RECUERDO DEL HECHO</a:t>
            </a:r>
            <a:endParaRPr lang="en-CA" sz="2800" dirty="0">
              <a:solidFill>
                <a:srgbClr val="002060"/>
              </a:solidFill>
            </a:endParaRPr>
          </a:p>
          <a:p>
            <a:r>
              <a:rPr lang="es-ES" sz="2800" dirty="0">
                <a:solidFill>
                  <a:srgbClr val="002060"/>
                </a:solidFill>
              </a:rPr>
              <a:t>SUELE APARECER CON MAS FRECUENCIA ENTRE LS 6 Y 12 AÑOS</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8987466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000" b="1" dirty="0"/>
              <a:t>F98 Otros trastornos de las emociones y del comportamiento de comienzo habitual en la infancia y adolescencia.</a:t>
            </a:r>
            <a:endParaRPr lang="es-ES" sz="2000" dirty="0"/>
          </a:p>
          <a:p>
            <a:pPr marL="0" indent="0">
              <a:buNone/>
            </a:pPr>
            <a:r>
              <a:rPr lang="es-ES_tradnl" sz="2000" b="1" dirty="0"/>
              <a:t>F98.0 Enuresis no orgánica. (3)</a:t>
            </a:r>
            <a:endParaRPr lang="es-ES" sz="2000" dirty="0"/>
          </a:p>
          <a:p>
            <a:pPr marL="0" indent="0">
              <a:buNone/>
            </a:pPr>
            <a:r>
              <a:rPr lang="es-ES_tradnl" sz="2000" dirty="0"/>
              <a:t>.00 enuresis solo nocturna.</a:t>
            </a:r>
            <a:endParaRPr lang="es-ES" sz="2000" dirty="0"/>
          </a:p>
          <a:p>
            <a:pPr marL="0" indent="0">
              <a:buNone/>
            </a:pPr>
            <a:r>
              <a:rPr lang="es-ES_tradnl" sz="2000" dirty="0"/>
              <a:t>.01 enuresis solo diurna.</a:t>
            </a:r>
            <a:endParaRPr lang="es-ES" sz="2000" dirty="0"/>
          </a:p>
          <a:p>
            <a:pPr marL="0" indent="0">
              <a:buNone/>
            </a:pPr>
            <a:r>
              <a:rPr lang="es-ES_tradnl" sz="2000" dirty="0"/>
              <a:t>.02 enuresis nocturna y diurna.</a:t>
            </a:r>
            <a:endParaRPr lang="es-ES" sz="2000" dirty="0"/>
          </a:p>
          <a:p>
            <a:pPr marL="0" indent="0">
              <a:buNone/>
            </a:pPr>
            <a:r>
              <a:rPr lang="es-ES_tradnl" sz="2000" b="1" dirty="0"/>
              <a:t>F98.1 </a:t>
            </a:r>
            <a:r>
              <a:rPr lang="es-ES_tradnl" sz="2000" b="1" dirty="0" err="1"/>
              <a:t>Encopresis</a:t>
            </a:r>
            <a:r>
              <a:rPr lang="es-ES_tradnl" sz="2000" b="1" dirty="0"/>
              <a:t> no orgánica. (3)</a:t>
            </a:r>
            <a:endParaRPr lang="es-ES" sz="2000" dirty="0"/>
          </a:p>
          <a:p>
            <a:pPr marL="0" indent="0">
              <a:buNone/>
            </a:pPr>
            <a:r>
              <a:rPr lang="es-ES_tradnl" sz="2000" dirty="0"/>
              <a:t>.10 fracaso de la adquisición del. control </a:t>
            </a:r>
            <a:r>
              <a:rPr lang="es-ES_tradnl" sz="2000" dirty="0" err="1"/>
              <a:t>esfinteriano</a:t>
            </a:r>
            <a:r>
              <a:rPr lang="es-ES_tradnl" sz="2000" dirty="0"/>
              <a:t>.</a:t>
            </a:r>
            <a:endParaRPr lang="es-ES" sz="2000" dirty="0"/>
          </a:p>
          <a:p>
            <a:pPr marL="0" indent="0">
              <a:buNone/>
            </a:pPr>
            <a:r>
              <a:rPr lang="es-ES_tradnl" sz="2000" dirty="0"/>
              <a:t>.11 deposiciones en lugares inadecuados a pesar de un control </a:t>
            </a:r>
            <a:r>
              <a:rPr lang="es-ES_tradnl" sz="2000" dirty="0" err="1"/>
              <a:t>esfinteriano</a:t>
            </a:r>
            <a:r>
              <a:rPr lang="es-ES_tradnl" sz="2000" dirty="0"/>
              <a:t> normal.</a:t>
            </a:r>
            <a:endParaRPr lang="es-ES" sz="2000" dirty="0"/>
          </a:p>
          <a:p>
            <a:pPr marL="0" indent="0">
              <a:buNone/>
            </a:pPr>
            <a:r>
              <a:rPr lang="es-ES_tradnl" sz="2000" dirty="0"/>
              <a:t>.12 deposiciones líquidas por rebosamiento secundaria a retención.</a:t>
            </a:r>
            <a:endParaRPr lang="es-ES" sz="2000" dirty="0"/>
          </a:p>
          <a:p>
            <a:endParaRPr lang="es-ES" sz="2800"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98977147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SONAMBULISMO</a:t>
            </a:r>
            <a:endParaRPr lang="es-ES" dirty="0"/>
          </a:p>
        </p:txBody>
      </p:sp>
      <p:sp>
        <p:nvSpPr>
          <p:cNvPr id="3" name="2 Marcador de contenido"/>
          <p:cNvSpPr>
            <a:spLocks noGrp="1"/>
          </p:cNvSpPr>
          <p:nvPr>
            <p:ph idx="1"/>
          </p:nvPr>
        </p:nvSpPr>
        <p:spPr>
          <a:xfrm>
            <a:off x="467544" y="1484785"/>
            <a:ext cx="8219256" cy="5068416"/>
          </a:xfrm>
        </p:spPr>
        <p:txBody>
          <a:bodyPr/>
          <a:lstStyle/>
          <a:p>
            <a:pPr marL="0" indent="0">
              <a:buNone/>
            </a:pPr>
            <a:r>
              <a:rPr lang="es-ES" sz="2800" b="1" i="1" dirty="0" smtClean="0">
                <a:solidFill>
                  <a:srgbClr val="002060"/>
                </a:solidFill>
              </a:rPr>
              <a:t>CUADRO </a:t>
            </a:r>
            <a:r>
              <a:rPr lang="es-ES" sz="2800" b="1" i="1" dirty="0">
                <a:solidFill>
                  <a:srgbClr val="002060"/>
                </a:solidFill>
              </a:rPr>
              <a:t>CLINICO</a:t>
            </a:r>
            <a:endParaRPr lang="en-CA" sz="2800" dirty="0">
              <a:solidFill>
                <a:srgbClr val="002060"/>
              </a:solidFill>
            </a:endParaRPr>
          </a:p>
          <a:p>
            <a:pPr lvl="0"/>
            <a:r>
              <a:rPr lang="es-ES" sz="2800" dirty="0">
                <a:solidFill>
                  <a:srgbClr val="002060"/>
                </a:solidFill>
              </a:rPr>
              <a:t>LEVANTARSE, SALIR</a:t>
            </a:r>
            <a:endParaRPr lang="en-CA" sz="2800" dirty="0">
              <a:solidFill>
                <a:srgbClr val="002060"/>
              </a:solidFill>
            </a:endParaRPr>
          </a:p>
          <a:p>
            <a:pPr lvl="0"/>
            <a:r>
              <a:rPr lang="es-ES" sz="2800" dirty="0">
                <a:solidFill>
                  <a:srgbClr val="002060"/>
                </a:solidFill>
              </a:rPr>
              <a:t>TENER ACTOS DE LA VIDA COTIDIANA Y VOZ CARENTE DE MODULACION NORMAL</a:t>
            </a:r>
            <a:endParaRPr lang="en-CA" sz="2800" dirty="0">
              <a:solidFill>
                <a:srgbClr val="002060"/>
              </a:solidFill>
            </a:endParaRPr>
          </a:p>
          <a:p>
            <a:pPr lvl="0"/>
            <a:r>
              <a:rPr lang="es-ES" sz="2800" dirty="0">
                <a:solidFill>
                  <a:srgbClr val="002060"/>
                </a:solidFill>
              </a:rPr>
              <a:t>RARAMENTE SE PONE EN PELIGRO Y GENERALMENTE REGRESA ESPONTANEAMENTE A LA CAMA</a:t>
            </a:r>
            <a:endParaRPr lang="en-CA" sz="2800" dirty="0">
              <a:solidFill>
                <a:srgbClr val="002060"/>
              </a:solidFill>
            </a:endParaRPr>
          </a:p>
          <a:p>
            <a:pPr lvl="0"/>
            <a:r>
              <a:rPr lang="es-ES" sz="2800" dirty="0">
                <a:solidFill>
                  <a:srgbClr val="002060"/>
                </a:solidFill>
              </a:rPr>
              <a:t>SU ANDAR ES LENTO Y DELICADO Y NO INTERVIENEN EN ACCIONES DRAMATICAS</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257890363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p:txBody>
          <a:bodyPr/>
          <a:lstStyle/>
          <a:p>
            <a:pPr marL="0" indent="0">
              <a:buNone/>
            </a:pPr>
            <a:r>
              <a:rPr lang="es-ES" sz="2400" b="1" dirty="0">
                <a:solidFill>
                  <a:srgbClr val="002060"/>
                </a:solidFill>
              </a:rPr>
              <a:t>CUMPLIMIENTO DE LAS REGLAS DE HIGIENE DEL SUEÑO</a:t>
            </a:r>
            <a:r>
              <a:rPr lang="es-ES" sz="2400" dirty="0">
                <a:solidFill>
                  <a:srgbClr val="002060"/>
                </a:solidFill>
              </a:rPr>
              <a:t>:</a:t>
            </a:r>
            <a:endParaRPr lang="en-CA" sz="2400" dirty="0">
              <a:solidFill>
                <a:srgbClr val="002060"/>
              </a:solidFill>
            </a:endParaRPr>
          </a:p>
          <a:p>
            <a:pPr lvl="0"/>
            <a:r>
              <a:rPr lang="es-ES" sz="2400" dirty="0">
                <a:solidFill>
                  <a:srgbClr val="002060"/>
                </a:solidFill>
              </a:rPr>
              <a:t>CAMA CONFORTABLE Y VENTILADA</a:t>
            </a:r>
            <a:endParaRPr lang="en-CA" sz="2400" dirty="0">
              <a:solidFill>
                <a:srgbClr val="002060"/>
              </a:solidFill>
            </a:endParaRPr>
          </a:p>
          <a:p>
            <a:pPr lvl="0"/>
            <a:r>
              <a:rPr lang="es-ES" sz="2400" dirty="0">
                <a:solidFill>
                  <a:srgbClr val="002060"/>
                </a:solidFill>
              </a:rPr>
              <a:t>NO RUIDOS AMBIENTALES</a:t>
            </a:r>
            <a:endParaRPr lang="en-CA" sz="2400" dirty="0">
              <a:solidFill>
                <a:srgbClr val="002060"/>
              </a:solidFill>
            </a:endParaRPr>
          </a:p>
          <a:p>
            <a:pPr lvl="0"/>
            <a:r>
              <a:rPr lang="es-ES" sz="2400" dirty="0">
                <a:solidFill>
                  <a:srgbClr val="002060"/>
                </a:solidFill>
              </a:rPr>
              <a:t>NO INFUSIONES ESTIMULANTES DESPUES DE LAS 5 DE LA TARDE</a:t>
            </a:r>
            <a:endParaRPr lang="en-CA" sz="2400" dirty="0">
              <a:solidFill>
                <a:srgbClr val="002060"/>
              </a:solidFill>
            </a:endParaRPr>
          </a:p>
          <a:p>
            <a:pPr lvl="0"/>
            <a:r>
              <a:rPr lang="es-ES" sz="2400" dirty="0">
                <a:solidFill>
                  <a:srgbClr val="002060"/>
                </a:solidFill>
              </a:rPr>
              <a:t>NO EJERCICIOS FISICOS FUERTES 4 HS. ANTES DE DORMIR</a:t>
            </a:r>
            <a:endParaRPr lang="en-CA" sz="2400" dirty="0">
              <a:solidFill>
                <a:srgbClr val="002060"/>
              </a:solidFill>
            </a:endParaRPr>
          </a:p>
          <a:p>
            <a:pPr lvl="0"/>
            <a:r>
              <a:rPr lang="es-ES" sz="2400" dirty="0">
                <a:solidFill>
                  <a:srgbClr val="002060"/>
                </a:solidFill>
              </a:rPr>
              <a:t>HORARIO FIJO PARA DORMIR Y DESPERTAR</a:t>
            </a:r>
            <a:endParaRPr lang="en-CA" sz="2400" dirty="0">
              <a:solidFill>
                <a:srgbClr val="002060"/>
              </a:solidFill>
            </a:endParaRPr>
          </a:p>
          <a:p>
            <a:pPr lvl="0"/>
            <a:r>
              <a:rPr lang="pt-BR" sz="2400" dirty="0">
                <a:solidFill>
                  <a:srgbClr val="002060"/>
                </a:solidFill>
              </a:rPr>
              <a:t>NO PROGRAMAS DE TV ANTES DE DORMIR</a:t>
            </a:r>
            <a:endParaRPr lang="en-CA" sz="2400" dirty="0">
              <a:solidFill>
                <a:srgbClr val="002060"/>
              </a:solidFill>
            </a:endParaRPr>
          </a:p>
          <a:p>
            <a:pPr lvl="0"/>
            <a:r>
              <a:rPr lang="es-ES" sz="2400" dirty="0">
                <a:solidFill>
                  <a:srgbClr val="002060"/>
                </a:solidFill>
              </a:rPr>
              <a:t>UTILIZAR CONDICIONADOR NEUTRAL (EN CUBA LA CALABACITA)</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1833498155"/>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p:txBody>
          <a:bodyPr/>
          <a:lstStyle/>
          <a:p>
            <a:pPr marL="0" indent="0">
              <a:buNone/>
            </a:pPr>
            <a:r>
              <a:rPr lang="es-ES" sz="2400" b="1" dirty="0">
                <a:solidFill>
                  <a:srgbClr val="002060"/>
                </a:solidFill>
              </a:rPr>
              <a:t>TRATAR ENFERMEDADES ORGANICAS TALES COMO:</a:t>
            </a:r>
            <a:endParaRPr lang="en-CA" sz="2400" dirty="0">
              <a:solidFill>
                <a:srgbClr val="002060"/>
              </a:solidFill>
            </a:endParaRPr>
          </a:p>
          <a:p>
            <a:pPr marL="0" indent="0">
              <a:buNone/>
            </a:pPr>
            <a:endParaRPr lang="en-CA" sz="2400" dirty="0">
              <a:solidFill>
                <a:srgbClr val="002060"/>
              </a:solidFill>
            </a:endParaRPr>
          </a:p>
          <a:p>
            <a:pPr lvl="0"/>
            <a:r>
              <a:rPr lang="es-ES" sz="2400" dirty="0">
                <a:solidFill>
                  <a:srgbClr val="002060"/>
                </a:solidFill>
              </a:rPr>
              <a:t>RESPIRATORIAS : </a:t>
            </a:r>
            <a:r>
              <a:rPr lang="es-ES" sz="2400" dirty="0" err="1">
                <a:solidFill>
                  <a:srgbClr val="002060"/>
                </a:solidFill>
              </a:rPr>
              <a:t>Enf</a:t>
            </a:r>
            <a:r>
              <a:rPr lang="es-ES" sz="2400" dirty="0">
                <a:solidFill>
                  <a:srgbClr val="002060"/>
                </a:solidFill>
              </a:rPr>
              <a:t>. </a:t>
            </a:r>
            <a:r>
              <a:rPr lang="es-ES" sz="2400" dirty="0" err="1">
                <a:solidFill>
                  <a:srgbClr val="002060"/>
                </a:solidFill>
              </a:rPr>
              <a:t>Resp</a:t>
            </a:r>
            <a:r>
              <a:rPr lang="es-ES" sz="2400" dirty="0">
                <a:solidFill>
                  <a:srgbClr val="002060"/>
                </a:solidFill>
              </a:rPr>
              <a:t>. Altas, </a:t>
            </a:r>
            <a:r>
              <a:rPr lang="es-ES" sz="2400" dirty="0" err="1">
                <a:solidFill>
                  <a:srgbClr val="002060"/>
                </a:solidFill>
              </a:rPr>
              <a:t>Enfisematosas,etc</a:t>
            </a:r>
            <a:endParaRPr lang="en-CA" sz="2400" dirty="0">
              <a:solidFill>
                <a:srgbClr val="002060"/>
              </a:solidFill>
            </a:endParaRPr>
          </a:p>
          <a:p>
            <a:pPr lvl="0"/>
            <a:r>
              <a:rPr lang="es-ES" sz="2400" dirty="0">
                <a:solidFill>
                  <a:srgbClr val="002060"/>
                </a:solidFill>
              </a:rPr>
              <a:t>ALERGICAS: Asma bronquial</a:t>
            </a:r>
            <a:endParaRPr lang="en-CA" sz="2400" dirty="0">
              <a:solidFill>
                <a:srgbClr val="002060"/>
              </a:solidFill>
            </a:endParaRPr>
          </a:p>
          <a:p>
            <a:pPr lvl="0"/>
            <a:r>
              <a:rPr lang="pt-BR" sz="2400" dirty="0">
                <a:solidFill>
                  <a:srgbClr val="002060"/>
                </a:solidFill>
              </a:rPr>
              <a:t>DERMATOLOGICAS: Todo tipo de </a:t>
            </a:r>
            <a:r>
              <a:rPr lang="pt-BR" sz="2400" dirty="0" err="1">
                <a:solidFill>
                  <a:srgbClr val="002060"/>
                </a:solidFill>
              </a:rPr>
              <a:t>dermatitis</a:t>
            </a:r>
            <a:r>
              <a:rPr lang="pt-BR" sz="2400" dirty="0">
                <a:solidFill>
                  <a:srgbClr val="002060"/>
                </a:solidFill>
              </a:rPr>
              <a:t> pruriginosas, sarna, etc.</a:t>
            </a:r>
            <a:endParaRPr lang="en-CA" sz="2400" dirty="0">
              <a:solidFill>
                <a:srgbClr val="002060"/>
              </a:solidFill>
            </a:endParaRPr>
          </a:p>
          <a:p>
            <a:pPr lvl="0"/>
            <a:r>
              <a:rPr lang="es-ES" sz="2400" dirty="0">
                <a:solidFill>
                  <a:srgbClr val="002060"/>
                </a:solidFill>
              </a:rPr>
              <a:t>PARASITARIAS: Oxiuro</a:t>
            </a:r>
            <a:endParaRPr lang="en-CA" sz="2400" dirty="0">
              <a:solidFill>
                <a:srgbClr val="002060"/>
              </a:solidFill>
            </a:endParaRPr>
          </a:p>
          <a:p>
            <a:pPr lvl="0"/>
            <a:r>
              <a:rPr lang="es-ES" sz="2400" dirty="0">
                <a:solidFill>
                  <a:srgbClr val="002060"/>
                </a:solidFill>
              </a:rPr>
              <a:t>DIGESTIVAS :Reflujo gastroesofágico y otras que produzcan cólicos</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87512666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a:xfrm>
            <a:off x="467544" y="1556792"/>
            <a:ext cx="8219256" cy="4996408"/>
          </a:xfrm>
        </p:spPr>
        <p:txBody>
          <a:bodyPr/>
          <a:lstStyle/>
          <a:p>
            <a:pPr marL="0" indent="0">
              <a:buNone/>
            </a:pPr>
            <a:r>
              <a:rPr lang="es-ES" sz="2400" b="1" dirty="0">
                <a:solidFill>
                  <a:srgbClr val="002060"/>
                </a:solidFill>
              </a:rPr>
              <a:t>ORIENTACION A LA FAMILIA SI DESPERTAR AL NIÑO DURANTE LA CRISIS O NO HACERLO</a:t>
            </a:r>
            <a:r>
              <a:rPr lang="es-ES" sz="2400" dirty="0">
                <a:solidFill>
                  <a:srgbClr val="002060"/>
                </a:solidFill>
              </a:rPr>
              <a:t>. </a:t>
            </a:r>
            <a:endParaRPr lang="es-ES" sz="2400" dirty="0" smtClean="0">
              <a:solidFill>
                <a:srgbClr val="002060"/>
              </a:solidFill>
            </a:endParaRPr>
          </a:p>
          <a:p>
            <a:pPr marL="0" indent="0">
              <a:buNone/>
            </a:pPr>
            <a:r>
              <a:rPr lang="es-ES" sz="2400" dirty="0" smtClean="0">
                <a:solidFill>
                  <a:srgbClr val="002060"/>
                </a:solidFill>
              </a:rPr>
              <a:t>PREFERIBLEMENTE </a:t>
            </a:r>
            <a:r>
              <a:rPr lang="es-ES" sz="2400" dirty="0">
                <a:solidFill>
                  <a:srgbClr val="002060"/>
                </a:solidFill>
              </a:rPr>
              <a:t>ORIENTAMOS NO DESPERTAR AL NIÑO DURANTE LOS </a:t>
            </a:r>
            <a:r>
              <a:rPr lang="es-ES" sz="2400" dirty="0" smtClean="0">
                <a:solidFill>
                  <a:srgbClr val="002060"/>
                </a:solidFill>
              </a:rPr>
              <a:t>EPISODIOS</a:t>
            </a:r>
          </a:p>
          <a:p>
            <a:pPr marL="0" indent="0">
              <a:buNone/>
            </a:pPr>
            <a:r>
              <a:rPr lang="es-ES" sz="2400" b="1" dirty="0">
                <a:solidFill>
                  <a:srgbClr val="002060"/>
                </a:solidFill>
              </a:rPr>
              <a:t>ORIENTACION FAMILIAR SOBRE:</a:t>
            </a:r>
            <a:endParaRPr lang="en-CA" sz="2400" dirty="0">
              <a:solidFill>
                <a:srgbClr val="002060"/>
              </a:solidFill>
            </a:endParaRPr>
          </a:p>
          <a:p>
            <a:pPr lvl="0"/>
            <a:r>
              <a:rPr lang="es-ES" sz="2400" dirty="0" smtClean="0">
                <a:solidFill>
                  <a:srgbClr val="002060"/>
                </a:solidFill>
              </a:rPr>
              <a:t>CAUSAS </a:t>
            </a:r>
            <a:r>
              <a:rPr lang="es-ES" sz="2400" dirty="0">
                <a:solidFill>
                  <a:srgbClr val="002060"/>
                </a:solidFill>
              </a:rPr>
              <a:t>(LAS MAS ACETPADAS SON LA INMADUREZ DEL INFANTE)</a:t>
            </a:r>
            <a:endParaRPr lang="en-CA" sz="2400" dirty="0">
              <a:solidFill>
                <a:srgbClr val="002060"/>
              </a:solidFill>
            </a:endParaRPr>
          </a:p>
          <a:p>
            <a:pPr lvl="0"/>
            <a:r>
              <a:rPr lang="es-ES" sz="2400" dirty="0">
                <a:solidFill>
                  <a:srgbClr val="002060"/>
                </a:solidFill>
              </a:rPr>
              <a:t>EVOLUCION (SATISFACTORIA DESAPARECEN EN LA ADOLESCENCIA)</a:t>
            </a:r>
            <a:endParaRPr lang="en-CA" sz="2400" dirty="0">
              <a:solidFill>
                <a:srgbClr val="002060"/>
              </a:solidFill>
            </a:endParaRPr>
          </a:p>
          <a:p>
            <a:pPr lvl="0"/>
            <a:r>
              <a:rPr lang="es-ES" sz="2400" dirty="0">
                <a:solidFill>
                  <a:srgbClr val="002060"/>
                </a:solidFill>
              </a:rPr>
              <a:t>CREENCIAS Y MITOS EN RELACION A DICHOS TRASTORNOS</a:t>
            </a:r>
            <a:endParaRPr lang="en-CA" sz="2400" dirty="0">
              <a:solidFill>
                <a:srgbClr val="002060"/>
              </a:solidFill>
            </a:endParaRPr>
          </a:p>
          <a:p>
            <a:pPr lvl="0"/>
            <a:r>
              <a:rPr lang="es-ES" sz="2400" dirty="0">
                <a:solidFill>
                  <a:srgbClr val="002060"/>
                </a:solidFill>
              </a:rPr>
              <a:t>ERRADICAION DE MEDIDAS POPULARES</a:t>
            </a:r>
            <a:endParaRPr lang="en-CA" sz="2400" dirty="0">
              <a:solidFill>
                <a:srgbClr val="002060"/>
              </a:solidFill>
            </a:endParaRPr>
          </a:p>
          <a:p>
            <a:pPr marL="0" indent="0">
              <a:buNone/>
            </a:pPr>
            <a:endParaRPr lang="en-CA" sz="2400" dirty="0">
              <a:solidFill>
                <a:srgbClr val="002060"/>
              </a:solidFill>
            </a:endParaRPr>
          </a:p>
          <a:p>
            <a:r>
              <a:rPr lang="es-ES" sz="2400" dirty="0">
                <a:solidFill>
                  <a:srgbClr val="002060"/>
                </a:solidFill>
              </a:rPr>
              <a:t> </a:t>
            </a:r>
            <a:endParaRPr lang="en-CA" sz="2400" dirty="0">
              <a:solidFill>
                <a:srgbClr val="002060"/>
              </a:solidFill>
            </a:endParaRPr>
          </a:p>
          <a:p>
            <a:pPr marL="0" indent="0">
              <a:buNone/>
            </a:pP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1949898772"/>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a:xfrm>
            <a:off x="467544" y="1556792"/>
            <a:ext cx="8219256" cy="4996408"/>
          </a:xfrm>
        </p:spPr>
        <p:txBody>
          <a:bodyPr/>
          <a:lstStyle/>
          <a:p>
            <a:pPr marL="0" indent="0">
              <a:buNone/>
            </a:pPr>
            <a:r>
              <a:rPr lang="es-ES" sz="2400" b="1" dirty="0" smtClean="0">
                <a:solidFill>
                  <a:srgbClr val="002060"/>
                </a:solidFill>
              </a:rPr>
              <a:t>UTILIZACIÓN </a:t>
            </a:r>
            <a:r>
              <a:rPr lang="es-ES" sz="2400" b="1" dirty="0">
                <a:solidFill>
                  <a:srgbClr val="002060"/>
                </a:solidFill>
              </a:rPr>
              <a:t>DE MEDICAMENTOS:</a:t>
            </a:r>
            <a:endParaRPr lang="en-CA" sz="2400" dirty="0">
              <a:solidFill>
                <a:srgbClr val="002060"/>
              </a:solidFill>
            </a:endParaRPr>
          </a:p>
          <a:p>
            <a:pPr marL="0" indent="0">
              <a:buNone/>
            </a:pPr>
            <a:r>
              <a:rPr lang="es-ES" sz="2400" dirty="0">
                <a:solidFill>
                  <a:srgbClr val="002060"/>
                </a:solidFill>
              </a:rPr>
              <a:t> </a:t>
            </a:r>
            <a:endParaRPr lang="en-CA" sz="2400" dirty="0">
              <a:solidFill>
                <a:srgbClr val="002060"/>
              </a:solidFill>
            </a:endParaRPr>
          </a:p>
          <a:p>
            <a:pPr lvl="0"/>
            <a:r>
              <a:rPr lang="es-ES" sz="2400" dirty="0">
                <a:solidFill>
                  <a:srgbClr val="002060"/>
                </a:solidFill>
              </a:rPr>
              <a:t>ES MUY DESCUTIDA TANTO EN NIÑOS COMO ADULTOS, NO SE RECOMIENDA SU USO DEBIDO A LA DEPENDENCIA QUE PUEDEN CREAR.</a:t>
            </a:r>
            <a:endParaRPr lang="en-CA" sz="2400" dirty="0">
              <a:solidFill>
                <a:srgbClr val="002060"/>
              </a:solidFill>
            </a:endParaRPr>
          </a:p>
          <a:p>
            <a:pPr lvl="0"/>
            <a:r>
              <a:rPr lang="es-ES" sz="2400" dirty="0">
                <a:solidFill>
                  <a:srgbClr val="002060"/>
                </a:solidFill>
              </a:rPr>
              <a:t>EN NIÑOS SE PRESENTAN MULTIPLES EFECTOS </a:t>
            </a:r>
            <a:r>
              <a:rPr lang="es-ES" sz="2400" dirty="0" smtClean="0">
                <a:solidFill>
                  <a:srgbClr val="002060"/>
                </a:solidFill>
              </a:rPr>
              <a:t>PARADÓJICOS </a:t>
            </a:r>
            <a:r>
              <a:rPr lang="es-ES" sz="2400" dirty="0">
                <a:solidFill>
                  <a:srgbClr val="002060"/>
                </a:solidFill>
              </a:rPr>
              <a:t>INDESEABLES</a:t>
            </a:r>
            <a:endParaRPr lang="en-CA" sz="2400" dirty="0">
              <a:solidFill>
                <a:srgbClr val="002060"/>
              </a:solidFill>
            </a:endParaRPr>
          </a:p>
          <a:p>
            <a:pPr marL="0" indent="0">
              <a:buNone/>
            </a:pPr>
            <a:endParaRPr lang="en-CA" sz="2400" dirty="0">
              <a:solidFill>
                <a:srgbClr val="002060"/>
              </a:solidFill>
            </a:endParaRPr>
          </a:p>
          <a:p>
            <a:endParaRPr lang="en-CA" sz="2400" dirty="0">
              <a:solidFill>
                <a:srgbClr val="002060"/>
              </a:solidFill>
            </a:endParaRPr>
          </a:p>
          <a:p>
            <a:pPr marL="0" indent="0">
              <a:buNone/>
            </a:pP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1173872309"/>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a:xfrm>
            <a:off x="467544" y="1556792"/>
            <a:ext cx="8219256" cy="4996408"/>
          </a:xfrm>
        </p:spPr>
        <p:txBody>
          <a:bodyPr/>
          <a:lstStyle/>
          <a:p>
            <a:pPr marL="0" indent="0">
              <a:buNone/>
            </a:pPr>
            <a:r>
              <a:rPr lang="es-ES" sz="2400" b="1" dirty="0">
                <a:solidFill>
                  <a:srgbClr val="002060"/>
                </a:solidFill>
              </a:rPr>
              <a:t>TRATAMENTO </a:t>
            </a:r>
            <a:r>
              <a:rPr lang="es-ES" sz="2400" b="1" dirty="0" smtClean="0">
                <a:solidFill>
                  <a:srgbClr val="002060"/>
                </a:solidFill>
              </a:rPr>
              <a:t>DIETÉTICO</a:t>
            </a:r>
            <a:endParaRPr lang="en-CA" sz="2400" dirty="0">
              <a:solidFill>
                <a:srgbClr val="002060"/>
              </a:solidFill>
            </a:endParaRPr>
          </a:p>
          <a:p>
            <a:pPr marL="0" indent="0">
              <a:buNone/>
            </a:pPr>
            <a:r>
              <a:rPr lang="es-ES" sz="2400" dirty="0">
                <a:solidFill>
                  <a:srgbClr val="002060"/>
                </a:solidFill>
              </a:rPr>
              <a:t> </a:t>
            </a:r>
            <a:r>
              <a:rPr lang="es-ES" sz="2400" dirty="0" smtClean="0">
                <a:solidFill>
                  <a:srgbClr val="002060"/>
                </a:solidFill>
              </a:rPr>
              <a:t>SOBRETODO </a:t>
            </a:r>
            <a:r>
              <a:rPr lang="es-ES" sz="2400" dirty="0">
                <a:solidFill>
                  <a:srgbClr val="002060"/>
                </a:solidFill>
              </a:rPr>
              <a:t>SUSPENSION DE ALIMENTOS ALERGENICOS (LECHE VACUNA, SOYA, TRIGO ,MAIZ ,CITRICOS ,CACAHUETES), EXCESO DE AZUCARES, EDULCORANTES  ARTIFICIALES, COLORANTES, CAFEINAS</a:t>
            </a:r>
            <a:endParaRPr lang="en-CA" sz="2400" dirty="0">
              <a:solidFill>
                <a:srgbClr val="002060"/>
              </a:solidFill>
            </a:endParaRPr>
          </a:p>
          <a:p>
            <a:pPr marL="0" indent="0">
              <a:buNone/>
            </a:pPr>
            <a:endParaRPr lang="en-CA" sz="2400" dirty="0">
              <a:solidFill>
                <a:srgbClr val="002060"/>
              </a:solidFill>
            </a:endParaRPr>
          </a:p>
          <a:p>
            <a:pPr marL="0" indent="0">
              <a:buNone/>
            </a:pPr>
            <a:r>
              <a:rPr lang="es-ES" sz="2400" b="1" dirty="0">
                <a:solidFill>
                  <a:srgbClr val="002060"/>
                </a:solidFill>
              </a:rPr>
              <a:t>TRATAMIENTOS ALTERNATIVOS:</a:t>
            </a:r>
            <a:endParaRPr lang="en-CA" sz="2400" dirty="0">
              <a:solidFill>
                <a:srgbClr val="002060"/>
              </a:solidFill>
            </a:endParaRPr>
          </a:p>
          <a:p>
            <a:pPr lvl="0"/>
            <a:r>
              <a:rPr lang="es-ES" sz="2400" dirty="0" smtClean="0">
                <a:solidFill>
                  <a:srgbClr val="002060"/>
                </a:solidFill>
              </a:rPr>
              <a:t>ESENCIAS </a:t>
            </a:r>
            <a:r>
              <a:rPr lang="es-ES" sz="2400" dirty="0">
                <a:solidFill>
                  <a:srgbClr val="002060"/>
                </a:solidFill>
              </a:rPr>
              <a:t>FLORALES</a:t>
            </a:r>
            <a:endParaRPr lang="en-CA" sz="2400" dirty="0">
              <a:solidFill>
                <a:srgbClr val="002060"/>
              </a:solidFill>
            </a:endParaRPr>
          </a:p>
          <a:p>
            <a:pPr lvl="0"/>
            <a:r>
              <a:rPr lang="es-ES" sz="2400" dirty="0">
                <a:solidFill>
                  <a:srgbClr val="002060"/>
                </a:solidFill>
              </a:rPr>
              <a:t>AURICULOPUNTURA</a:t>
            </a:r>
            <a:endParaRPr lang="en-CA" sz="2400" dirty="0">
              <a:solidFill>
                <a:srgbClr val="002060"/>
              </a:solidFill>
            </a:endParaRPr>
          </a:p>
          <a:p>
            <a:pPr marL="0" indent="0">
              <a:buNone/>
            </a:pPr>
            <a:endParaRPr lang="en-CA" sz="2400" dirty="0">
              <a:solidFill>
                <a:srgbClr val="002060"/>
              </a:solidFill>
            </a:endParaRPr>
          </a:p>
          <a:p>
            <a:endParaRPr lang="en-CA" sz="2400" dirty="0">
              <a:solidFill>
                <a:srgbClr val="002060"/>
              </a:solidFill>
            </a:endParaRPr>
          </a:p>
          <a:p>
            <a:pPr marL="0" indent="0">
              <a:buNone/>
            </a:pP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1140103454"/>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t>MANEJO DE LOS TRASTORNOS DEL SUEÑO</a:t>
            </a:r>
            <a:r>
              <a:rPr lang="es-ES" sz="3200" dirty="0" smtClean="0"/>
              <a:t>:</a:t>
            </a:r>
            <a:endParaRPr lang="es-ES" sz="3200" dirty="0"/>
          </a:p>
        </p:txBody>
      </p:sp>
      <p:sp>
        <p:nvSpPr>
          <p:cNvPr id="3" name="2 Marcador de contenido"/>
          <p:cNvSpPr>
            <a:spLocks noGrp="1"/>
          </p:cNvSpPr>
          <p:nvPr>
            <p:ph idx="1"/>
          </p:nvPr>
        </p:nvSpPr>
        <p:spPr>
          <a:xfrm>
            <a:off x="467544" y="2032992"/>
            <a:ext cx="8219256" cy="4996408"/>
          </a:xfrm>
        </p:spPr>
        <p:txBody>
          <a:bodyPr/>
          <a:lstStyle/>
          <a:p>
            <a:pPr marL="0" indent="0">
              <a:buNone/>
            </a:pPr>
            <a:r>
              <a:rPr lang="es-ES" sz="2400" dirty="0">
                <a:solidFill>
                  <a:srgbClr val="002060"/>
                </a:solidFill>
              </a:rPr>
              <a:t>EL TRATAMIENTO DE LOS TRASTORNOS DEL SUEÑO ES MULTIMODAL Y SU PREVALENCIA ES ELEVADA DE AHÍ LA NECESIDAD DEL MEDICO GENERAL DE CAPACITARSE EN ESE SENTIDO Y DE REALIZAR INTERCONSULTAS CON VARIOS ESPECIALISTAS SI SE HACE NECESARIO INCLUYENDO ESTUDIO DEL SUEÑO EN ENTROS ESPECIALIZADOS.</a:t>
            </a:r>
            <a:endParaRPr lang="en-CA" sz="2400" dirty="0">
              <a:solidFill>
                <a:srgbClr val="002060"/>
              </a:solidFill>
            </a:endParaRPr>
          </a:p>
          <a:p>
            <a:pPr marL="0" indent="0">
              <a:buNone/>
            </a:pPr>
            <a:endParaRPr lang="en-CA" sz="2400" dirty="0">
              <a:solidFill>
                <a:srgbClr val="002060"/>
              </a:solidFill>
            </a:endParaRPr>
          </a:p>
          <a:p>
            <a:endParaRPr lang="en-CA" sz="2400" dirty="0">
              <a:solidFill>
                <a:srgbClr val="002060"/>
              </a:solidFill>
            </a:endParaRPr>
          </a:p>
          <a:p>
            <a:pPr marL="0" indent="0">
              <a:buNone/>
            </a:pP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916306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1800" b="1" dirty="0"/>
              <a:t>F98.2 Trastorno de la conducta alimentaria en la infancia.* (3)</a:t>
            </a:r>
            <a:endParaRPr lang="es-ES" sz="1800" dirty="0"/>
          </a:p>
          <a:p>
            <a:pPr marL="0" indent="0">
              <a:buNone/>
            </a:pPr>
            <a:r>
              <a:rPr lang="es-ES_tradnl" sz="1800" dirty="0"/>
              <a:t>(Se incluyen la anorexia y  bulimia no tenidas en cuenta en el original)</a:t>
            </a:r>
            <a:endParaRPr lang="es-ES" sz="1800" dirty="0"/>
          </a:p>
          <a:p>
            <a:pPr marL="0" indent="0">
              <a:buNone/>
            </a:pPr>
            <a:r>
              <a:rPr lang="es-ES_tradnl" sz="1800" b="1" dirty="0"/>
              <a:t>F98.3 Pica en la infancia. (3)</a:t>
            </a:r>
            <a:endParaRPr lang="es-ES" sz="1800" dirty="0"/>
          </a:p>
          <a:p>
            <a:pPr marL="0" indent="0">
              <a:buNone/>
            </a:pPr>
            <a:r>
              <a:rPr lang="es-ES_tradnl" sz="1800" dirty="0"/>
              <a:t>.30 sin autolesiones.</a:t>
            </a:r>
            <a:endParaRPr lang="es-ES" sz="1800" dirty="0"/>
          </a:p>
          <a:p>
            <a:pPr marL="0" indent="0">
              <a:buNone/>
            </a:pPr>
            <a:r>
              <a:rPr lang="es-ES_tradnl" sz="1800" dirty="0"/>
              <a:t>.31 con autolesiones.</a:t>
            </a:r>
            <a:endParaRPr lang="es-ES" sz="1800" dirty="0"/>
          </a:p>
          <a:p>
            <a:pPr marL="0" indent="0">
              <a:buNone/>
            </a:pPr>
            <a:r>
              <a:rPr lang="es-ES_tradnl" sz="1800" dirty="0"/>
              <a:t>.32. mixto.</a:t>
            </a:r>
            <a:endParaRPr lang="es-ES" sz="1800" dirty="0"/>
          </a:p>
          <a:p>
            <a:pPr marL="0" indent="0">
              <a:buNone/>
            </a:pPr>
            <a:r>
              <a:rPr lang="es-ES_tradnl" sz="1800" b="1" dirty="0"/>
              <a:t>F98.4 Trastorno de estereotipias motrices.</a:t>
            </a:r>
            <a:endParaRPr lang="es-ES" sz="1800" dirty="0"/>
          </a:p>
          <a:p>
            <a:pPr marL="0" indent="0">
              <a:buNone/>
            </a:pPr>
            <a:r>
              <a:rPr lang="es-ES_tradnl" sz="1800" b="1" dirty="0"/>
              <a:t>F98.5 Tartamudeo (</a:t>
            </a:r>
            <a:r>
              <a:rPr lang="es-ES_tradnl" sz="1800" b="1" dirty="0" err="1"/>
              <a:t>espasmofemia</a:t>
            </a:r>
            <a:r>
              <a:rPr lang="es-ES_tradnl" sz="1800" b="1" dirty="0"/>
              <a:t>).</a:t>
            </a:r>
            <a:endParaRPr lang="es-ES" sz="1800" dirty="0"/>
          </a:p>
          <a:p>
            <a:pPr marL="0" indent="0">
              <a:buNone/>
            </a:pPr>
            <a:r>
              <a:rPr lang="es-ES_tradnl" sz="1800" b="1" dirty="0"/>
              <a:t>F98.6 </a:t>
            </a:r>
            <a:r>
              <a:rPr lang="es-ES_tradnl" sz="1800" b="1" dirty="0" err="1"/>
              <a:t>Farfulleo</a:t>
            </a:r>
            <a:r>
              <a:rPr lang="es-ES_tradnl" sz="1800" b="1" dirty="0"/>
              <a:t>.</a:t>
            </a:r>
            <a:endParaRPr lang="es-ES" sz="1800" dirty="0"/>
          </a:p>
          <a:p>
            <a:pPr marL="0" indent="0">
              <a:buNone/>
            </a:pPr>
            <a:r>
              <a:rPr lang="es-ES_tradnl" sz="1800" b="1" dirty="0"/>
              <a:t>F98.7 Constipación de causa psicógena.</a:t>
            </a:r>
            <a:endParaRPr lang="es-ES" sz="1800" dirty="0"/>
          </a:p>
          <a:p>
            <a:pPr marL="0" indent="0">
              <a:buNone/>
            </a:pPr>
            <a:r>
              <a:rPr lang="es-ES_tradnl" sz="1800" b="1" dirty="0"/>
              <a:t>F98.8 Otros trastornos de las emociones y del comportamiento de comienzo habitual en la infancia y adolescencia.</a:t>
            </a:r>
            <a:endParaRPr lang="es-ES" sz="1800" dirty="0"/>
          </a:p>
          <a:p>
            <a:pPr marL="0" indent="0">
              <a:buNone/>
            </a:pPr>
            <a:r>
              <a:rPr lang="es-ES_tradnl" sz="1800" b="1" dirty="0"/>
              <a:t>F98.9 Trastorno de las emociones y del comportamiento de comienzo habitual en la infancia y adolescencia sin especificación.</a:t>
            </a:r>
            <a:endParaRPr lang="es-ES" sz="1800" dirty="0"/>
          </a:p>
          <a:p>
            <a:pPr marL="0" indent="0">
              <a:buNone/>
            </a:pPr>
            <a:r>
              <a:rPr lang="es-ES_tradnl" sz="1800" b="1" dirty="0"/>
              <a:t>F99.9 Trastorno mental sin especificación.</a:t>
            </a:r>
            <a:endParaRPr lang="es-ES" sz="1800" dirty="0"/>
          </a:p>
          <a:p>
            <a:pPr marL="0" indent="0">
              <a:buNone/>
            </a:pPr>
            <a:endParaRPr lang="es-ES" sz="1800" dirty="0"/>
          </a:p>
        </p:txBody>
      </p:sp>
      <p:sp>
        <p:nvSpPr>
          <p:cNvPr id="4" name="Marcador de pie de página 3"/>
          <p:cNvSpPr>
            <a:spLocks noGrp="1"/>
          </p:cNvSpPr>
          <p:nvPr>
            <p:ph type="ftr" sz="quarter" idx="12"/>
          </p:nvPr>
        </p:nvSpPr>
        <p:spPr/>
        <p:txBody>
          <a:bodyPr/>
          <a:lstStyle/>
          <a:p>
            <a:r>
              <a:rPr lang="en-US" dirty="0" smtClean="0"/>
              <a:t>www.themeallery.com</a:t>
            </a:r>
            <a:endParaRPr lang="en-US"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24954292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s-ES_tradnl" dirty="0"/>
              <a:t>Sumario </a:t>
            </a:r>
            <a:r>
              <a:rPr lang="es-ES_tradnl" dirty="0" smtClean="0"/>
              <a:t>:</a:t>
            </a:r>
            <a:endParaRPr lang="en-CA" dirty="0"/>
          </a:p>
        </p:txBody>
      </p:sp>
      <p:grpSp>
        <p:nvGrpSpPr>
          <p:cNvPr id="5" name="4 Grupo"/>
          <p:cNvGrpSpPr/>
          <p:nvPr/>
        </p:nvGrpSpPr>
        <p:grpSpPr>
          <a:xfrm>
            <a:off x="1907704" y="1840359"/>
            <a:ext cx="5331296" cy="4108921"/>
            <a:chOff x="1907704" y="4000599"/>
            <a:chExt cx="5331296" cy="4108921"/>
          </a:xfrm>
        </p:grpSpPr>
        <p:grpSp>
          <p:nvGrpSpPr>
            <p:cNvPr id="4" name="3 Grupo"/>
            <p:cNvGrpSpPr/>
            <p:nvPr/>
          </p:nvGrpSpPr>
          <p:grpSpPr>
            <a:xfrm>
              <a:off x="1907704" y="4000599"/>
              <a:ext cx="5331296" cy="4108921"/>
              <a:chOff x="1907704" y="-531440"/>
              <a:chExt cx="5331296" cy="4108921"/>
            </a:xfrm>
          </p:grpSpPr>
          <p:grpSp>
            <p:nvGrpSpPr>
              <p:cNvPr id="3" name="2 Grupo"/>
              <p:cNvGrpSpPr/>
              <p:nvPr/>
            </p:nvGrpSpPr>
            <p:grpSpPr>
              <a:xfrm>
                <a:off x="1907704" y="-531440"/>
                <a:ext cx="5331296" cy="4108921"/>
                <a:chOff x="1907704" y="2673350"/>
                <a:chExt cx="5331296" cy="4108921"/>
              </a:xfrm>
            </p:grpSpPr>
            <p:grpSp>
              <p:nvGrpSpPr>
                <p:cNvPr id="6147" name="Group 3"/>
                <p:cNvGrpSpPr>
                  <a:grpSpLocks/>
                </p:cNvGrpSpPr>
                <p:nvPr/>
              </p:nvGrpSpPr>
              <p:grpSpPr bwMode="auto">
                <a:xfrm>
                  <a:off x="1927225" y="3536950"/>
                  <a:ext cx="5311775" cy="688975"/>
                  <a:chOff x="720" y="1392"/>
                  <a:chExt cx="4058" cy="480"/>
                </a:xfrm>
              </p:grpSpPr>
              <p:sp>
                <p:nvSpPr>
                  <p:cNvPr id="6148" name="AutoShape 4"/>
                  <p:cNvSpPr>
                    <a:spLocks noChangeArrowheads="1"/>
                  </p:cNvSpPr>
                  <p:nvPr/>
                </p:nvSpPr>
                <p:spPr bwMode="gray">
                  <a:xfrm>
                    <a:off x="720" y="1392"/>
                    <a:ext cx="4058" cy="480"/>
                  </a:xfrm>
                  <a:prstGeom prst="roundRect">
                    <a:avLst>
                      <a:gd name="adj" fmla="val 17509"/>
                    </a:avLst>
                  </a:prstGeom>
                  <a:gradFill rotWithShape="1">
                    <a:gsLst>
                      <a:gs pos="0">
                        <a:schemeClr val="accent2"/>
                      </a:gs>
                      <a:gs pos="50000">
                        <a:schemeClr val="accent2">
                          <a:gamma/>
                          <a:shade val="92157"/>
                          <a:invGamma/>
                        </a:schemeClr>
                      </a:gs>
                      <a:gs pos="100000">
                        <a:schemeClr val="accent2"/>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6149" name="Group 5"/>
                  <p:cNvGrpSpPr>
                    <a:grpSpLocks/>
                  </p:cNvGrpSpPr>
                  <p:nvPr/>
                </p:nvGrpSpPr>
                <p:grpSpPr bwMode="auto">
                  <a:xfrm>
                    <a:off x="730" y="1407"/>
                    <a:ext cx="4043" cy="444"/>
                    <a:chOff x="744" y="1407"/>
                    <a:chExt cx="3988" cy="444"/>
                  </a:xfrm>
                </p:grpSpPr>
                <p:sp>
                  <p:nvSpPr>
                    <p:cNvPr id="6150" name="AutoShape 6"/>
                    <p:cNvSpPr>
                      <a:spLocks noChangeArrowheads="1"/>
                    </p:cNvSpPr>
                    <p:nvPr/>
                  </p:nvSpPr>
                  <p:spPr bwMode="gray">
                    <a:xfrm>
                      <a:off x="744" y="1736"/>
                      <a:ext cx="3988" cy="115"/>
                    </a:xfrm>
                    <a:prstGeom prst="roundRect">
                      <a:avLst>
                        <a:gd name="adj" fmla="val 50000"/>
                      </a:avLst>
                    </a:prstGeom>
                    <a:gradFill rotWithShape="1">
                      <a:gsLst>
                        <a:gs pos="0">
                          <a:schemeClr val="accent2">
                            <a:alpha val="0"/>
                          </a:schemeClr>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51" name="AutoShape 7"/>
                    <p:cNvSpPr>
                      <a:spLocks noChangeArrowheads="1"/>
                    </p:cNvSpPr>
                    <p:nvPr/>
                  </p:nvSpPr>
                  <p:spPr bwMode="gray">
                    <a:xfrm>
                      <a:off x="744" y="1407"/>
                      <a:ext cx="3988" cy="115"/>
                    </a:xfrm>
                    <a:prstGeom prst="roundRect">
                      <a:avLst>
                        <a:gd name="adj" fmla="val 50000"/>
                      </a:avLst>
                    </a:prstGeom>
                    <a:gradFill rotWithShape="1">
                      <a:gsLst>
                        <a:gs pos="0">
                          <a:schemeClr val="accent2">
                            <a:gamma/>
                            <a:tint val="0"/>
                            <a:invGamma/>
                          </a:schemeClr>
                        </a:gs>
                        <a:gs pos="100000">
                          <a:schemeClr val="accent2">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6152" name="Group 8"/>
                <p:cNvGrpSpPr>
                  <a:grpSpLocks/>
                </p:cNvGrpSpPr>
                <p:nvPr/>
              </p:nvGrpSpPr>
              <p:grpSpPr bwMode="auto">
                <a:xfrm>
                  <a:off x="1927225" y="4402138"/>
                  <a:ext cx="5311775" cy="688975"/>
                  <a:chOff x="720" y="1392"/>
                  <a:chExt cx="4058" cy="480"/>
                </a:xfrm>
              </p:grpSpPr>
              <p:sp>
                <p:nvSpPr>
                  <p:cNvPr id="6153" name="AutoShape 9"/>
                  <p:cNvSpPr>
                    <a:spLocks noChangeArrowheads="1"/>
                  </p:cNvSpPr>
                  <p:nvPr/>
                </p:nvSpPr>
                <p:spPr bwMode="gray">
                  <a:xfrm>
                    <a:off x="720" y="1392"/>
                    <a:ext cx="4058" cy="480"/>
                  </a:xfrm>
                  <a:prstGeom prst="roundRect">
                    <a:avLst>
                      <a:gd name="adj" fmla="val 17509"/>
                    </a:avLst>
                  </a:prstGeom>
                  <a:gradFill rotWithShape="1">
                    <a:gsLst>
                      <a:gs pos="0">
                        <a:schemeClr val="hlink"/>
                      </a:gs>
                      <a:gs pos="50000">
                        <a:schemeClr val="hlink">
                          <a:gamma/>
                          <a:shade val="92157"/>
                          <a:invGamma/>
                        </a:schemeClr>
                      </a:gs>
                      <a:gs pos="100000">
                        <a:schemeClr va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6154" name="Group 10"/>
                  <p:cNvGrpSpPr>
                    <a:grpSpLocks/>
                  </p:cNvGrpSpPr>
                  <p:nvPr/>
                </p:nvGrpSpPr>
                <p:grpSpPr bwMode="auto">
                  <a:xfrm>
                    <a:off x="730" y="1407"/>
                    <a:ext cx="4043" cy="444"/>
                    <a:chOff x="744" y="1407"/>
                    <a:chExt cx="3988" cy="444"/>
                  </a:xfrm>
                </p:grpSpPr>
                <p:sp>
                  <p:nvSpPr>
                    <p:cNvPr id="6155" name="AutoShape 11"/>
                    <p:cNvSpPr>
                      <a:spLocks noChangeArrowheads="1"/>
                    </p:cNvSpPr>
                    <p:nvPr/>
                  </p:nvSpPr>
                  <p:spPr bwMode="gray">
                    <a:xfrm>
                      <a:off x="744" y="1736"/>
                      <a:ext cx="3988" cy="115"/>
                    </a:xfrm>
                    <a:prstGeom prst="roundRect">
                      <a:avLst>
                        <a:gd name="adj" fmla="val 50000"/>
                      </a:avLst>
                    </a:prstGeom>
                    <a:gradFill rotWithShape="1">
                      <a:gsLst>
                        <a:gs pos="0">
                          <a:schemeClr val="hlink">
                            <a:alpha val="0"/>
                          </a:schemeClr>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56" name="AutoShape 12"/>
                    <p:cNvSpPr>
                      <a:spLocks noChangeArrowheads="1"/>
                    </p:cNvSpPr>
                    <p:nvPr/>
                  </p:nvSpPr>
                  <p:spPr bwMode="gray">
                    <a:xfrm>
                      <a:off x="744" y="1407"/>
                      <a:ext cx="3988" cy="115"/>
                    </a:xfrm>
                    <a:prstGeom prst="roundRect">
                      <a:avLst>
                        <a:gd name="adj" fmla="val 50000"/>
                      </a:avLst>
                    </a:prstGeom>
                    <a:gradFill rotWithShape="1">
                      <a:gsLst>
                        <a:gs pos="0">
                          <a:schemeClr val="hlink">
                            <a:gamma/>
                            <a:tint val="0"/>
                            <a:invGamma/>
                          </a:schemeClr>
                        </a:gs>
                        <a:gs pos="100000">
                          <a:schemeClr val="hlink">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6157" name="Group 13"/>
                <p:cNvGrpSpPr>
                  <a:grpSpLocks/>
                </p:cNvGrpSpPr>
                <p:nvPr/>
              </p:nvGrpSpPr>
              <p:grpSpPr bwMode="auto">
                <a:xfrm>
                  <a:off x="1927225" y="5259388"/>
                  <a:ext cx="5311775" cy="688975"/>
                  <a:chOff x="720" y="1392"/>
                  <a:chExt cx="4058" cy="480"/>
                </a:xfrm>
              </p:grpSpPr>
              <p:sp>
                <p:nvSpPr>
                  <p:cNvPr id="6158" name="AutoShape 14"/>
                  <p:cNvSpPr>
                    <a:spLocks noChangeArrowheads="1"/>
                  </p:cNvSpPr>
                  <p:nvPr/>
                </p:nvSpPr>
                <p:spPr bwMode="ltGray">
                  <a:xfrm>
                    <a:off x="720" y="1392"/>
                    <a:ext cx="4058" cy="480"/>
                  </a:xfrm>
                  <a:prstGeom prst="roundRect">
                    <a:avLst>
                      <a:gd name="adj" fmla="val 17509"/>
                    </a:avLst>
                  </a:prstGeom>
                  <a:gradFill rotWithShape="1">
                    <a:gsLst>
                      <a:gs pos="0">
                        <a:schemeClr val="folHlink"/>
                      </a:gs>
                      <a:gs pos="50000">
                        <a:schemeClr val="folHlink">
                          <a:gamma/>
                          <a:shade val="92157"/>
                          <a:invGamma/>
                        </a:schemeClr>
                      </a:gs>
                      <a:gs pos="100000">
                        <a:schemeClr val="folHlink"/>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6159" name="Group 15"/>
                  <p:cNvGrpSpPr>
                    <a:grpSpLocks/>
                  </p:cNvGrpSpPr>
                  <p:nvPr/>
                </p:nvGrpSpPr>
                <p:grpSpPr bwMode="auto">
                  <a:xfrm>
                    <a:off x="730" y="1407"/>
                    <a:ext cx="4043" cy="444"/>
                    <a:chOff x="744" y="1407"/>
                    <a:chExt cx="3988" cy="444"/>
                  </a:xfrm>
                </p:grpSpPr>
                <p:sp>
                  <p:nvSpPr>
                    <p:cNvPr id="6160" name="AutoShape 16"/>
                    <p:cNvSpPr>
                      <a:spLocks noChangeArrowheads="1"/>
                    </p:cNvSpPr>
                    <p:nvPr/>
                  </p:nvSpPr>
                  <p:spPr bwMode="ltGray">
                    <a:xfrm>
                      <a:off x="744" y="1736"/>
                      <a:ext cx="3988" cy="115"/>
                    </a:xfrm>
                    <a:prstGeom prst="roundRect">
                      <a:avLst>
                        <a:gd name="adj" fmla="val 50000"/>
                      </a:avLst>
                    </a:prstGeom>
                    <a:gradFill rotWithShape="1">
                      <a:gsLst>
                        <a:gs pos="0">
                          <a:schemeClr val="folHlink">
                            <a:alpha val="0"/>
                          </a:schemeClr>
                        </a:gs>
                        <a:gs pos="100000">
                          <a:schemeClr val="fo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61" name="AutoShape 17"/>
                    <p:cNvSpPr>
                      <a:spLocks noChangeArrowheads="1"/>
                    </p:cNvSpPr>
                    <p:nvPr/>
                  </p:nvSpPr>
                  <p:spPr bwMode="ltGray">
                    <a:xfrm>
                      <a:off x="744" y="1407"/>
                      <a:ext cx="3988" cy="115"/>
                    </a:xfrm>
                    <a:prstGeom prst="roundRect">
                      <a:avLst>
                        <a:gd name="adj" fmla="val 50000"/>
                      </a:avLst>
                    </a:prstGeom>
                    <a:gradFill rotWithShape="1">
                      <a:gsLst>
                        <a:gs pos="0">
                          <a:schemeClr val="folHlink">
                            <a:gamma/>
                            <a:tint val="0"/>
                            <a:invGamma/>
                          </a:schemeClr>
                        </a:gs>
                        <a:gs pos="100000">
                          <a:schemeClr val="folHlink">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6162" name="Group 18"/>
                <p:cNvGrpSpPr>
                  <a:grpSpLocks/>
                </p:cNvGrpSpPr>
                <p:nvPr/>
              </p:nvGrpSpPr>
              <p:grpSpPr bwMode="auto">
                <a:xfrm>
                  <a:off x="1927225" y="2673350"/>
                  <a:ext cx="5311775" cy="688975"/>
                  <a:chOff x="720" y="1392"/>
                  <a:chExt cx="4058" cy="480"/>
                </a:xfrm>
              </p:grpSpPr>
              <p:sp>
                <p:nvSpPr>
                  <p:cNvPr id="6163" name="AutoShape 19"/>
                  <p:cNvSpPr>
                    <a:spLocks noChangeArrowheads="1"/>
                  </p:cNvSpPr>
                  <p:nvPr/>
                </p:nvSpPr>
                <p:spPr bwMode="lt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6164" name="Group 20"/>
                  <p:cNvGrpSpPr>
                    <a:grpSpLocks/>
                  </p:cNvGrpSpPr>
                  <p:nvPr/>
                </p:nvGrpSpPr>
                <p:grpSpPr bwMode="auto">
                  <a:xfrm>
                    <a:off x="730" y="1407"/>
                    <a:ext cx="4043" cy="444"/>
                    <a:chOff x="744" y="1407"/>
                    <a:chExt cx="3988" cy="444"/>
                  </a:xfrm>
                </p:grpSpPr>
                <p:sp>
                  <p:nvSpPr>
                    <p:cNvPr id="6165" name="AutoShape 21"/>
                    <p:cNvSpPr>
                      <a:spLocks noChangeArrowheads="1"/>
                    </p:cNvSpPr>
                    <p:nvPr/>
                  </p:nvSpPr>
                  <p:spPr bwMode="lt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66" name="AutoShape 22"/>
                    <p:cNvSpPr>
                      <a:spLocks noChangeArrowheads="1"/>
                    </p:cNvSpPr>
                    <p:nvPr/>
                  </p:nvSpPr>
                  <p:spPr bwMode="lt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30" name="Group 18"/>
                <p:cNvGrpSpPr>
                  <a:grpSpLocks/>
                </p:cNvGrpSpPr>
                <p:nvPr/>
              </p:nvGrpSpPr>
              <p:grpSpPr bwMode="auto">
                <a:xfrm>
                  <a:off x="1907704" y="6093296"/>
                  <a:ext cx="5311775" cy="688975"/>
                  <a:chOff x="720" y="1392"/>
                  <a:chExt cx="4058" cy="480"/>
                </a:xfrm>
              </p:grpSpPr>
              <p:sp>
                <p:nvSpPr>
                  <p:cNvPr id="31" name="AutoShape 19"/>
                  <p:cNvSpPr>
                    <a:spLocks noChangeArrowheads="1"/>
                  </p:cNvSpPr>
                  <p:nvPr/>
                </p:nvSpPr>
                <p:spPr bwMode="ltGray">
                  <a:xfrm>
                    <a:off x="720" y="1392"/>
                    <a:ext cx="4058" cy="480"/>
                  </a:xfrm>
                  <a:prstGeom prst="roundRect">
                    <a:avLst>
                      <a:gd name="adj" fmla="val 17509"/>
                    </a:avLst>
                  </a:prstGeom>
                  <a:gradFill rotWithShape="1">
                    <a:gsLst>
                      <a:gs pos="0">
                        <a:schemeClr val="accent1"/>
                      </a:gs>
                      <a:gs pos="50000">
                        <a:schemeClr val="accent1">
                          <a:gamma/>
                          <a:shade val="92157"/>
                          <a:invGamma/>
                        </a:schemeClr>
                      </a:gs>
                      <a:gs pos="100000">
                        <a:schemeClr val="accent1"/>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32" name="Group 20"/>
                  <p:cNvGrpSpPr>
                    <a:grpSpLocks/>
                  </p:cNvGrpSpPr>
                  <p:nvPr/>
                </p:nvGrpSpPr>
                <p:grpSpPr bwMode="auto">
                  <a:xfrm>
                    <a:off x="730" y="1407"/>
                    <a:ext cx="4043" cy="444"/>
                    <a:chOff x="744" y="1407"/>
                    <a:chExt cx="3988" cy="444"/>
                  </a:xfrm>
                </p:grpSpPr>
                <p:sp>
                  <p:nvSpPr>
                    <p:cNvPr id="33" name="AutoShape 21"/>
                    <p:cNvSpPr>
                      <a:spLocks noChangeArrowheads="1"/>
                    </p:cNvSpPr>
                    <p:nvPr/>
                  </p:nvSpPr>
                  <p:spPr bwMode="ltGray">
                    <a:xfrm>
                      <a:off x="744" y="1736"/>
                      <a:ext cx="3988" cy="115"/>
                    </a:xfrm>
                    <a:prstGeom prst="roundRect">
                      <a:avLst>
                        <a:gd name="adj" fmla="val 50000"/>
                      </a:avLst>
                    </a:prstGeom>
                    <a:gradFill rotWithShape="1">
                      <a:gsLst>
                        <a:gs pos="0">
                          <a:schemeClr val="accent1">
                            <a:alpha val="0"/>
                          </a:schemeClr>
                        </a:gs>
                        <a:gs pos="100000">
                          <a:schemeClr val="accent1">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4" name="AutoShape 22"/>
                    <p:cNvSpPr>
                      <a:spLocks noChangeArrowheads="1"/>
                    </p:cNvSpPr>
                    <p:nvPr/>
                  </p:nvSpPr>
                  <p:spPr bwMode="ltGray">
                    <a:xfrm>
                      <a:off x="744" y="1407"/>
                      <a:ext cx="3988" cy="115"/>
                    </a:xfrm>
                    <a:prstGeom prst="roundRect">
                      <a:avLst>
                        <a:gd name="adj" fmla="val 50000"/>
                      </a:avLst>
                    </a:prstGeom>
                    <a:gradFill rotWithShape="1">
                      <a:gsLst>
                        <a:gs pos="0">
                          <a:schemeClr val="accent1">
                            <a:gamma/>
                            <a:tint val="0"/>
                            <a:invGamma/>
                          </a:schemeClr>
                        </a:gs>
                        <a:gs pos="100000">
                          <a:schemeClr val="accent1">
                            <a:alpha val="0"/>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37" name="Text Box 26"/>
              <p:cNvSpPr txBox="1">
                <a:spLocks noChangeArrowheads="1"/>
              </p:cNvSpPr>
              <p:nvPr/>
            </p:nvSpPr>
            <p:spPr bwMode="black">
              <a:xfrm>
                <a:off x="2297113" y="2971800"/>
                <a:ext cx="46037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charset="0"/>
                  </a:defRPr>
                </a:lvl1pPr>
                <a:lvl2pPr marL="914400" indent="-457200">
                  <a:defRPr>
                    <a:solidFill>
                      <a:schemeClr val="tx1"/>
                    </a:solidFill>
                    <a:latin typeface="Arial" charset="0"/>
                  </a:defRPr>
                </a:lvl2pPr>
                <a:lvl3pPr marL="1371600" indent="-457200">
                  <a:defRPr>
                    <a:solidFill>
                      <a:schemeClr val="tx1"/>
                    </a:solidFill>
                    <a:latin typeface="Arial" charset="0"/>
                  </a:defRPr>
                </a:lvl3pPr>
                <a:lvl4pPr marL="1828800" indent="-457200">
                  <a:defRPr>
                    <a:solidFill>
                      <a:schemeClr val="tx1"/>
                    </a:solidFill>
                    <a:latin typeface="Arial" charset="0"/>
                  </a:defRPr>
                </a:lvl4pPr>
                <a:lvl5pPr marL="2286000" indent="-457200">
                  <a:defRPr>
                    <a:solidFill>
                      <a:schemeClr val="tx1"/>
                    </a:solidFill>
                    <a:latin typeface="Arial" charset="0"/>
                  </a:defRPr>
                </a:lvl5pPr>
                <a:lvl6pPr marL="2743200" indent="-457200" fontAlgn="base">
                  <a:spcBef>
                    <a:spcPct val="0"/>
                  </a:spcBef>
                  <a:spcAft>
                    <a:spcPct val="0"/>
                  </a:spcAft>
                  <a:defRPr>
                    <a:solidFill>
                      <a:schemeClr val="tx1"/>
                    </a:solidFill>
                    <a:latin typeface="Arial" charset="0"/>
                  </a:defRPr>
                </a:lvl6pPr>
                <a:lvl7pPr marL="3200400" indent="-457200" fontAlgn="base">
                  <a:spcBef>
                    <a:spcPct val="0"/>
                  </a:spcBef>
                  <a:spcAft>
                    <a:spcPct val="0"/>
                  </a:spcAft>
                  <a:defRPr>
                    <a:solidFill>
                      <a:schemeClr val="tx1"/>
                    </a:solidFill>
                    <a:latin typeface="Arial" charset="0"/>
                  </a:defRPr>
                </a:lvl7pPr>
                <a:lvl8pPr marL="3657600" indent="-457200" fontAlgn="base">
                  <a:spcBef>
                    <a:spcPct val="0"/>
                  </a:spcBef>
                  <a:spcAft>
                    <a:spcPct val="0"/>
                  </a:spcAft>
                  <a:defRPr>
                    <a:solidFill>
                      <a:schemeClr val="tx1"/>
                    </a:solidFill>
                    <a:latin typeface="Arial" charset="0"/>
                  </a:defRPr>
                </a:lvl8pPr>
                <a:lvl9pPr marL="4114800" indent="-457200" fontAlgn="base">
                  <a:spcBef>
                    <a:spcPct val="0"/>
                  </a:spcBef>
                  <a:spcAft>
                    <a:spcPct val="0"/>
                  </a:spcAft>
                  <a:defRPr>
                    <a:solidFill>
                      <a:schemeClr val="tx1"/>
                    </a:solidFill>
                    <a:latin typeface="Arial" charset="0"/>
                  </a:defRPr>
                </a:lvl9pPr>
              </a:lstStyle>
              <a:p>
                <a:pPr algn="ctr">
                  <a:spcBef>
                    <a:spcPct val="50000"/>
                  </a:spcBef>
                  <a:buClr>
                    <a:schemeClr val="tx1"/>
                  </a:buClr>
                </a:pPr>
                <a:r>
                  <a:rPr lang="es-ES_tradnl" sz="2400" dirty="0"/>
                  <a:t>Trastornos </a:t>
                </a:r>
                <a:r>
                  <a:rPr lang="es-ES_tradnl" sz="2400" dirty="0" smtClean="0"/>
                  <a:t>del sueño.</a:t>
                </a:r>
                <a:endParaRPr lang="en-US" sz="2400" b="1" dirty="0">
                  <a:solidFill>
                    <a:srgbClr val="FFFFFF"/>
                  </a:solidFill>
                  <a:cs typeface="Arial" charset="0"/>
                </a:endParaRPr>
              </a:p>
            </p:txBody>
          </p:sp>
          <p:sp>
            <p:nvSpPr>
              <p:cNvPr id="38" name="Text Box 25"/>
              <p:cNvSpPr txBox="1">
                <a:spLocks noChangeArrowheads="1"/>
              </p:cNvSpPr>
              <p:nvPr/>
            </p:nvSpPr>
            <p:spPr bwMode="black">
              <a:xfrm>
                <a:off x="2297113" y="1340768"/>
                <a:ext cx="46037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charset="0"/>
                  </a:defRPr>
                </a:lvl1pPr>
                <a:lvl2pPr marL="914400" indent="-457200">
                  <a:defRPr>
                    <a:solidFill>
                      <a:schemeClr val="tx1"/>
                    </a:solidFill>
                    <a:latin typeface="Arial" charset="0"/>
                  </a:defRPr>
                </a:lvl2pPr>
                <a:lvl3pPr marL="1371600" indent="-457200">
                  <a:defRPr>
                    <a:solidFill>
                      <a:schemeClr val="tx1"/>
                    </a:solidFill>
                    <a:latin typeface="Arial" charset="0"/>
                  </a:defRPr>
                </a:lvl3pPr>
                <a:lvl4pPr marL="1828800" indent="-457200">
                  <a:defRPr>
                    <a:solidFill>
                      <a:schemeClr val="tx1"/>
                    </a:solidFill>
                    <a:latin typeface="Arial" charset="0"/>
                  </a:defRPr>
                </a:lvl4pPr>
                <a:lvl5pPr marL="2286000" indent="-457200">
                  <a:defRPr>
                    <a:solidFill>
                      <a:schemeClr val="tx1"/>
                    </a:solidFill>
                    <a:latin typeface="Arial" charset="0"/>
                  </a:defRPr>
                </a:lvl5pPr>
                <a:lvl6pPr marL="2743200" indent="-457200" fontAlgn="base">
                  <a:spcBef>
                    <a:spcPct val="0"/>
                  </a:spcBef>
                  <a:spcAft>
                    <a:spcPct val="0"/>
                  </a:spcAft>
                  <a:defRPr>
                    <a:solidFill>
                      <a:schemeClr val="tx1"/>
                    </a:solidFill>
                    <a:latin typeface="Arial" charset="0"/>
                  </a:defRPr>
                </a:lvl6pPr>
                <a:lvl7pPr marL="3200400" indent="-457200" fontAlgn="base">
                  <a:spcBef>
                    <a:spcPct val="0"/>
                  </a:spcBef>
                  <a:spcAft>
                    <a:spcPct val="0"/>
                  </a:spcAft>
                  <a:defRPr>
                    <a:solidFill>
                      <a:schemeClr val="tx1"/>
                    </a:solidFill>
                    <a:latin typeface="Arial" charset="0"/>
                  </a:defRPr>
                </a:lvl7pPr>
                <a:lvl8pPr marL="3657600" indent="-457200" fontAlgn="base">
                  <a:spcBef>
                    <a:spcPct val="0"/>
                  </a:spcBef>
                  <a:spcAft>
                    <a:spcPct val="0"/>
                  </a:spcAft>
                  <a:defRPr>
                    <a:solidFill>
                      <a:schemeClr val="tx1"/>
                    </a:solidFill>
                    <a:latin typeface="Arial" charset="0"/>
                  </a:defRPr>
                </a:lvl8pPr>
                <a:lvl9pPr marL="4114800" indent="-457200" fontAlgn="base">
                  <a:spcBef>
                    <a:spcPct val="0"/>
                  </a:spcBef>
                  <a:spcAft>
                    <a:spcPct val="0"/>
                  </a:spcAft>
                  <a:defRPr>
                    <a:solidFill>
                      <a:schemeClr val="tx1"/>
                    </a:solidFill>
                    <a:latin typeface="Arial" charset="0"/>
                  </a:defRPr>
                </a:lvl9pPr>
              </a:lstStyle>
              <a:p>
                <a:pPr algn="ctr">
                  <a:spcBef>
                    <a:spcPct val="50000"/>
                  </a:spcBef>
                  <a:buClr>
                    <a:schemeClr val="tx1"/>
                  </a:buClr>
                </a:pPr>
                <a:r>
                  <a:rPr lang="es-ES_tradnl" sz="2400" dirty="0"/>
                  <a:t>Trastorno por déficit de atención</a:t>
                </a:r>
                <a:endParaRPr lang="en-US" sz="2400" b="1" dirty="0">
                  <a:solidFill>
                    <a:srgbClr val="FFFFFF"/>
                  </a:solidFill>
                  <a:cs typeface="Arial" charset="0"/>
                </a:endParaRPr>
              </a:p>
            </p:txBody>
          </p:sp>
          <p:sp>
            <p:nvSpPr>
              <p:cNvPr id="39" name="Text Box 24"/>
              <p:cNvSpPr txBox="1">
                <a:spLocks noChangeArrowheads="1"/>
              </p:cNvSpPr>
              <p:nvPr/>
            </p:nvSpPr>
            <p:spPr bwMode="black">
              <a:xfrm>
                <a:off x="2297113" y="476672"/>
                <a:ext cx="46037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charset="0"/>
                  </a:defRPr>
                </a:lvl1pPr>
                <a:lvl2pPr marL="914400" indent="-457200">
                  <a:defRPr>
                    <a:solidFill>
                      <a:schemeClr val="tx1"/>
                    </a:solidFill>
                    <a:latin typeface="Arial" charset="0"/>
                  </a:defRPr>
                </a:lvl2pPr>
                <a:lvl3pPr marL="1371600" indent="-457200">
                  <a:defRPr>
                    <a:solidFill>
                      <a:schemeClr val="tx1"/>
                    </a:solidFill>
                    <a:latin typeface="Arial" charset="0"/>
                  </a:defRPr>
                </a:lvl3pPr>
                <a:lvl4pPr marL="1828800" indent="-457200">
                  <a:defRPr>
                    <a:solidFill>
                      <a:schemeClr val="tx1"/>
                    </a:solidFill>
                    <a:latin typeface="Arial" charset="0"/>
                  </a:defRPr>
                </a:lvl4pPr>
                <a:lvl5pPr marL="2286000" indent="-457200">
                  <a:defRPr>
                    <a:solidFill>
                      <a:schemeClr val="tx1"/>
                    </a:solidFill>
                    <a:latin typeface="Arial" charset="0"/>
                  </a:defRPr>
                </a:lvl5pPr>
                <a:lvl6pPr marL="2743200" indent="-457200" fontAlgn="base">
                  <a:spcBef>
                    <a:spcPct val="0"/>
                  </a:spcBef>
                  <a:spcAft>
                    <a:spcPct val="0"/>
                  </a:spcAft>
                  <a:defRPr>
                    <a:solidFill>
                      <a:schemeClr val="tx1"/>
                    </a:solidFill>
                    <a:latin typeface="Arial" charset="0"/>
                  </a:defRPr>
                </a:lvl6pPr>
                <a:lvl7pPr marL="3200400" indent="-457200" fontAlgn="base">
                  <a:spcBef>
                    <a:spcPct val="0"/>
                  </a:spcBef>
                  <a:spcAft>
                    <a:spcPct val="0"/>
                  </a:spcAft>
                  <a:defRPr>
                    <a:solidFill>
                      <a:schemeClr val="tx1"/>
                    </a:solidFill>
                    <a:latin typeface="Arial" charset="0"/>
                  </a:defRPr>
                </a:lvl7pPr>
                <a:lvl8pPr marL="3657600" indent="-457200" fontAlgn="base">
                  <a:spcBef>
                    <a:spcPct val="0"/>
                  </a:spcBef>
                  <a:spcAft>
                    <a:spcPct val="0"/>
                  </a:spcAft>
                  <a:defRPr>
                    <a:solidFill>
                      <a:schemeClr val="tx1"/>
                    </a:solidFill>
                    <a:latin typeface="Arial" charset="0"/>
                  </a:defRPr>
                </a:lvl8pPr>
                <a:lvl9pPr marL="4114800" indent="-457200" fontAlgn="base">
                  <a:spcBef>
                    <a:spcPct val="0"/>
                  </a:spcBef>
                  <a:spcAft>
                    <a:spcPct val="0"/>
                  </a:spcAft>
                  <a:defRPr>
                    <a:solidFill>
                      <a:schemeClr val="tx1"/>
                    </a:solidFill>
                    <a:latin typeface="Arial" charset="0"/>
                  </a:defRPr>
                </a:lvl9pPr>
              </a:lstStyle>
              <a:p>
                <a:r>
                  <a:rPr lang="es-ES_tradnl" sz="2400" dirty="0"/>
                  <a:t>Trastornos del aprendizaje.</a:t>
                </a:r>
                <a:endParaRPr lang="en-CA" sz="2400" dirty="0"/>
              </a:p>
            </p:txBody>
          </p:sp>
          <p:sp>
            <p:nvSpPr>
              <p:cNvPr id="40" name="39 Rectángulo"/>
              <p:cNvSpPr/>
              <p:nvPr/>
            </p:nvSpPr>
            <p:spPr>
              <a:xfrm>
                <a:off x="2051720" y="2200037"/>
                <a:ext cx="480628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p>
                <a:pPr marL="457200" indent="-457200" algn="ctr">
                  <a:spcBef>
                    <a:spcPct val="50000"/>
                  </a:spcBef>
                  <a:buClr>
                    <a:schemeClr val="tx1"/>
                  </a:buClr>
                </a:pPr>
                <a:r>
                  <a:rPr lang="es-ES_tradnl" sz="2400" dirty="0"/>
                  <a:t>Trastornos </a:t>
                </a:r>
                <a:r>
                  <a:rPr lang="es-ES_tradnl" sz="2400" dirty="0" err="1"/>
                  <a:t>disociales</a:t>
                </a:r>
                <a:endParaRPr lang="es-ES" sz="2400" dirty="0"/>
              </a:p>
            </p:txBody>
          </p:sp>
        </p:grpSp>
        <p:sp>
          <p:nvSpPr>
            <p:cNvPr id="42" name="Text Box 23"/>
            <p:cNvSpPr txBox="1">
              <a:spLocks noChangeArrowheads="1"/>
            </p:cNvSpPr>
            <p:nvPr/>
          </p:nvSpPr>
          <p:spPr bwMode="black">
            <a:xfrm>
              <a:off x="2286000" y="4119463"/>
              <a:ext cx="460375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7961" dir="2700000" algn="ctr" rotWithShape="0">
                      <a:srgbClr val="292929">
                        <a:alpha val="50000"/>
                      </a:srgbClr>
                    </a:outerShdw>
                  </a:effectLst>
                </a14:hiddenEffects>
              </a:ext>
            </a:extLst>
          </p:spPr>
          <p:txBody>
            <a:bodyPr>
              <a:spAutoFit/>
            </a:bodyPr>
            <a:lstStyle>
              <a:lvl1pPr marL="457200" indent="-457200">
                <a:defRPr>
                  <a:solidFill>
                    <a:schemeClr val="tx1"/>
                  </a:solidFill>
                  <a:latin typeface="Arial" charset="0"/>
                </a:defRPr>
              </a:lvl1pPr>
              <a:lvl2pPr marL="914400" indent="-457200">
                <a:defRPr>
                  <a:solidFill>
                    <a:schemeClr val="tx1"/>
                  </a:solidFill>
                  <a:latin typeface="Arial" charset="0"/>
                </a:defRPr>
              </a:lvl2pPr>
              <a:lvl3pPr marL="1371600" indent="-457200">
                <a:defRPr>
                  <a:solidFill>
                    <a:schemeClr val="tx1"/>
                  </a:solidFill>
                  <a:latin typeface="Arial" charset="0"/>
                </a:defRPr>
              </a:lvl3pPr>
              <a:lvl4pPr marL="1828800" indent="-457200">
                <a:defRPr>
                  <a:solidFill>
                    <a:schemeClr val="tx1"/>
                  </a:solidFill>
                  <a:latin typeface="Arial" charset="0"/>
                </a:defRPr>
              </a:lvl4pPr>
              <a:lvl5pPr marL="2286000" indent="-457200">
                <a:defRPr>
                  <a:solidFill>
                    <a:schemeClr val="tx1"/>
                  </a:solidFill>
                  <a:latin typeface="Arial" charset="0"/>
                </a:defRPr>
              </a:lvl5pPr>
              <a:lvl6pPr marL="2743200" indent="-457200" fontAlgn="base">
                <a:spcBef>
                  <a:spcPct val="0"/>
                </a:spcBef>
                <a:spcAft>
                  <a:spcPct val="0"/>
                </a:spcAft>
                <a:defRPr>
                  <a:solidFill>
                    <a:schemeClr val="tx1"/>
                  </a:solidFill>
                  <a:latin typeface="Arial" charset="0"/>
                </a:defRPr>
              </a:lvl6pPr>
              <a:lvl7pPr marL="3200400" indent="-457200" fontAlgn="base">
                <a:spcBef>
                  <a:spcPct val="0"/>
                </a:spcBef>
                <a:spcAft>
                  <a:spcPct val="0"/>
                </a:spcAft>
                <a:defRPr>
                  <a:solidFill>
                    <a:schemeClr val="tx1"/>
                  </a:solidFill>
                  <a:latin typeface="Arial" charset="0"/>
                </a:defRPr>
              </a:lvl7pPr>
              <a:lvl8pPr marL="3657600" indent="-457200" fontAlgn="base">
                <a:spcBef>
                  <a:spcPct val="0"/>
                </a:spcBef>
                <a:spcAft>
                  <a:spcPct val="0"/>
                </a:spcAft>
                <a:defRPr>
                  <a:solidFill>
                    <a:schemeClr val="tx1"/>
                  </a:solidFill>
                  <a:latin typeface="Arial" charset="0"/>
                </a:defRPr>
              </a:lvl8pPr>
              <a:lvl9pPr marL="4114800" indent="-457200" fontAlgn="base">
                <a:spcBef>
                  <a:spcPct val="0"/>
                </a:spcBef>
                <a:spcAft>
                  <a:spcPct val="0"/>
                </a:spcAft>
                <a:defRPr>
                  <a:solidFill>
                    <a:schemeClr val="tx1"/>
                  </a:solidFill>
                  <a:latin typeface="Arial" charset="0"/>
                </a:defRPr>
              </a:lvl9pPr>
            </a:lstStyle>
            <a:p>
              <a:r>
                <a:rPr lang="es-ES_tradnl" sz="2400" dirty="0"/>
                <a:t>Retraso mental.</a:t>
              </a:r>
              <a:endParaRPr lang="en-CA" sz="2400" dirty="0"/>
            </a:p>
          </p:txBody>
        </p:sp>
      </p:gr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s-MX" u="sng" dirty="0"/>
              <a:t>RETRASO MENTAL</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Título"/>
          <p:cNvSpPr>
            <a:spLocks noGrp="1"/>
          </p:cNvSpPr>
          <p:nvPr>
            <p:ph type="title"/>
          </p:nvPr>
        </p:nvSpPr>
        <p:spPr/>
        <p:txBody>
          <a:bodyPr/>
          <a:lstStyle/>
          <a:p>
            <a:r>
              <a:rPr lang="es-MX" dirty="0" smtClean="0"/>
              <a:t>CONCEPTO</a:t>
            </a:r>
            <a:endParaRPr lang="es-ES" dirty="0"/>
          </a:p>
        </p:txBody>
      </p:sp>
      <p:sp>
        <p:nvSpPr>
          <p:cNvPr id="8" name="7 Rectángulo"/>
          <p:cNvSpPr/>
          <p:nvPr/>
        </p:nvSpPr>
        <p:spPr>
          <a:xfrm>
            <a:off x="395536" y="1823913"/>
            <a:ext cx="8352928" cy="3970318"/>
          </a:xfrm>
          <a:prstGeom prst="rect">
            <a:avLst/>
          </a:prstGeom>
        </p:spPr>
        <p:txBody>
          <a:bodyPr wrap="square">
            <a:spAutoFit/>
          </a:bodyPr>
          <a:lstStyle/>
          <a:p>
            <a:r>
              <a:rPr lang="es-MX" dirty="0">
                <a:solidFill>
                  <a:srgbClr val="002060"/>
                </a:solidFill>
              </a:rPr>
              <a:t> </a:t>
            </a:r>
            <a:endParaRPr lang="en-CA" dirty="0">
              <a:solidFill>
                <a:srgbClr val="002060"/>
              </a:solidFill>
            </a:endParaRPr>
          </a:p>
          <a:p>
            <a:r>
              <a:rPr lang="es-MX" b="1" dirty="0">
                <a:solidFill>
                  <a:srgbClr val="002060"/>
                </a:solidFill>
              </a:rPr>
              <a:t>DEFICIT DE FUNCIONES QUE CONTRIBUYEN A LA INTELIGENCIA GLOBAL TALES COMO:</a:t>
            </a:r>
            <a:endParaRPr lang="en-CA" b="1" dirty="0">
              <a:solidFill>
                <a:srgbClr val="002060"/>
              </a:solidFill>
            </a:endParaRPr>
          </a:p>
          <a:p>
            <a:pPr marL="285750" lvl="0" indent="-285750">
              <a:buFont typeface="Arial" pitchFamily="34" charset="0"/>
              <a:buChar char="•"/>
            </a:pPr>
            <a:r>
              <a:rPr lang="es-MX" dirty="0">
                <a:solidFill>
                  <a:srgbClr val="002060"/>
                </a:solidFill>
              </a:rPr>
              <a:t>RENDIMIENTOS COGNOSCITIVOS INFERIORES  (-70)</a:t>
            </a:r>
            <a:endParaRPr lang="en-CA" dirty="0">
              <a:solidFill>
                <a:srgbClr val="002060"/>
              </a:solidFill>
            </a:endParaRPr>
          </a:p>
          <a:p>
            <a:pPr marL="285750" lvl="0" indent="-285750">
              <a:buFont typeface="Arial" pitchFamily="34" charset="0"/>
              <a:buChar char="•"/>
            </a:pPr>
            <a:r>
              <a:rPr lang="es-MX" dirty="0">
                <a:solidFill>
                  <a:srgbClr val="002060"/>
                </a:solidFill>
              </a:rPr>
              <a:t>FUNCIONES DEL LENGUAJE</a:t>
            </a:r>
            <a:endParaRPr lang="en-CA" dirty="0">
              <a:solidFill>
                <a:srgbClr val="002060"/>
              </a:solidFill>
            </a:endParaRPr>
          </a:p>
          <a:p>
            <a:pPr marL="285750" lvl="0" indent="-285750">
              <a:buFont typeface="Arial" pitchFamily="34" charset="0"/>
              <a:buChar char="•"/>
            </a:pPr>
            <a:r>
              <a:rPr lang="es-MX" dirty="0">
                <a:solidFill>
                  <a:srgbClr val="002060"/>
                </a:solidFill>
              </a:rPr>
              <a:t>FUNCIONES MOTRICES</a:t>
            </a:r>
            <a:endParaRPr lang="en-CA" dirty="0">
              <a:solidFill>
                <a:srgbClr val="002060"/>
              </a:solidFill>
            </a:endParaRPr>
          </a:p>
          <a:p>
            <a:pPr marL="285750" lvl="0" indent="-285750">
              <a:buFont typeface="Arial" pitchFamily="34" charset="0"/>
              <a:buChar char="•"/>
            </a:pPr>
            <a:r>
              <a:rPr lang="es-MX" dirty="0">
                <a:solidFill>
                  <a:srgbClr val="002060"/>
                </a:solidFill>
              </a:rPr>
              <a:t>SOCIALIZACION</a:t>
            </a:r>
            <a:endParaRPr lang="en-CA" dirty="0">
              <a:solidFill>
                <a:srgbClr val="002060"/>
              </a:solidFill>
            </a:endParaRPr>
          </a:p>
          <a:p>
            <a:pPr marL="285750" lvl="0" indent="-285750">
              <a:buFont typeface="Arial" pitchFamily="34" charset="0"/>
              <a:buChar char="•"/>
            </a:pPr>
            <a:r>
              <a:rPr lang="es-MX" dirty="0">
                <a:solidFill>
                  <a:srgbClr val="002060"/>
                </a:solidFill>
              </a:rPr>
              <a:t>ADAPTACION</a:t>
            </a:r>
            <a:endParaRPr lang="en-CA" dirty="0">
              <a:solidFill>
                <a:srgbClr val="002060"/>
              </a:solidFill>
            </a:endParaRPr>
          </a:p>
          <a:p>
            <a:endParaRPr lang="es-MX" dirty="0" smtClean="0">
              <a:solidFill>
                <a:srgbClr val="002060"/>
              </a:solidFill>
            </a:endParaRPr>
          </a:p>
          <a:p>
            <a:r>
              <a:rPr lang="es-MX" dirty="0" smtClean="0">
                <a:solidFill>
                  <a:srgbClr val="002060"/>
                </a:solidFill>
              </a:rPr>
              <a:t>SEGÚN </a:t>
            </a:r>
            <a:r>
              <a:rPr lang="es-MX" dirty="0">
                <a:solidFill>
                  <a:srgbClr val="002060"/>
                </a:solidFill>
              </a:rPr>
              <a:t>SEA EL GRADO DE RETRASO MENTAL</a:t>
            </a:r>
            <a:endParaRPr lang="en-CA" dirty="0">
              <a:solidFill>
                <a:srgbClr val="002060"/>
              </a:solidFill>
            </a:endParaRPr>
          </a:p>
          <a:p>
            <a:endParaRPr lang="es-MX" dirty="0" smtClean="0">
              <a:solidFill>
                <a:srgbClr val="002060"/>
              </a:solidFill>
            </a:endParaRPr>
          </a:p>
          <a:p>
            <a:r>
              <a:rPr lang="es-MX" dirty="0" smtClean="0">
                <a:solidFill>
                  <a:srgbClr val="002060"/>
                </a:solidFill>
              </a:rPr>
              <a:t>(</a:t>
            </a:r>
            <a:r>
              <a:rPr lang="es-MX" dirty="0">
                <a:solidFill>
                  <a:srgbClr val="002060"/>
                </a:solidFill>
              </a:rPr>
              <a:t>NO ES UNA ENTIDAD CLINICA SINO UN SINDROME PRESENTE EN MUCHAS ENTIDADES)</a:t>
            </a:r>
            <a:endParaRPr lang="en-CA" dirty="0">
              <a:solidFill>
                <a:srgbClr val="002060"/>
              </a:solidFill>
            </a:endParaRPr>
          </a:p>
          <a:p>
            <a:r>
              <a:rPr lang="es-MX"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7285734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s-MX" dirty="0"/>
              <a:t>FACTORES DE RIESGO:</a:t>
            </a:r>
            <a:endParaRPr lang="en-CA" dirty="0"/>
          </a:p>
        </p:txBody>
      </p:sp>
      <p:sp>
        <p:nvSpPr>
          <p:cNvPr id="50179" name="AutoShape 3"/>
          <p:cNvSpPr>
            <a:spLocks noChangeArrowheads="1"/>
          </p:cNvSpPr>
          <p:nvPr/>
        </p:nvSpPr>
        <p:spPr bwMode="gray">
          <a:xfrm>
            <a:off x="2857500" y="2274888"/>
            <a:ext cx="4991100" cy="1303337"/>
          </a:xfrm>
          <a:prstGeom prst="roundRect">
            <a:avLst>
              <a:gd name="adj" fmla="val 9144"/>
            </a:avLst>
          </a:prstGeom>
          <a:solidFill>
            <a:srgbClr val="F8F8F8"/>
          </a:solidFill>
          <a:ln w="28575">
            <a:solidFill>
              <a:schemeClr val="accent2"/>
            </a:solidFill>
            <a:round/>
            <a:headEnd/>
            <a:tailEnd/>
          </a:ln>
          <a:effectLst/>
          <a:extLs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lstStyle/>
          <a:p>
            <a:endParaRPr lang="es-ES"/>
          </a:p>
        </p:txBody>
      </p:sp>
      <p:sp>
        <p:nvSpPr>
          <p:cNvPr id="50180" name="AutoShape 4"/>
          <p:cNvSpPr>
            <a:spLocks noChangeArrowheads="1"/>
          </p:cNvSpPr>
          <p:nvPr/>
        </p:nvSpPr>
        <p:spPr bwMode="gray">
          <a:xfrm>
            <a:off x="2867025" y="3648075"/>
            <a:ext cx="4991100" cy="1327150"/>
          </a:xfrm>
          <a:prstGeom prst="roundRect">
            <a:avLst>
              <a:gd name="adj" fmla="val 9144"/>
            </a:avLst>
          </a:prstGeom>
          <a:solidFill>
            <a:srgbClr val="F8F8F8"/>
          </a:solidFill>
          <a:ln w="28575">
            <a:solidFill>
              <a:schemeClr val="hlink"/>
            </a:solidFill>
            <a:round/>
            <a:headEnd/>
            <a:tailEnd/>
          </a:ln>
          <a:effectLst/>
          <a:extLs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lstStyle/>
          <a:p>
            <a:endParaRPr lang="es-ES"/>
          </a:p>
        </p:txBody>
      </p:sp>
      <p:sp>
        <p:nvSpPr>
          <p:cNvPr id="50181" name="AutoShape 5"/>
          <p:cNvSpPr>
            <a:spLocks noChangeArrowheads="1"/>
          </p:cNvSpPr>
          <p:nvPr/>
        </p:nvSpPr>
        <p:spPr bwMode="gray">
          <a:xfrm>
            <a:off x="2095500" y="1752600"/>
            <a:ext cx="2438400" cy="1785938"/>
          </a:xfrm>
          <a:prstGeom prst="upArrow">
            <a:avLst>
              <a:gd name="adj1" fmla="val 50000"/>
              <a:gd name="adj2" fmla="val 18667"/>
            </a:avLst>
          </a:prstGeom>
          <a:gradFill rotWithShape="1">
            <a:gsLst>
              <a:gs pos="0">
                <a:schemeClr val="accent2">
                  <a:gamma/>
                  <a:shade val="66275"/>
                  <a:invGamma/>
                </a:schemeClr>
              </a:gs>
              <a:gs pos="100000">
                <a:schemeClr val="accent2"/>
              </a:gs>
            </a:gsLst>
            <a:lin ang="18900000" scaled="1"/>
          </a:gradFill>
          <a:ln>
            <a:noFill/>
          </a:ln>
          <a:effectLst/>
          <a:scene3d>
            <a:camera prst="legacyPerspectiveBottomRight"/>
            <a:lightRig rig="legacyFlat1" dir="t"/>
          </a:scene3d>
          <a:sp3d extrusionH="430200" prstMaterial="legacyMatte">
            <a:bevelT w="13500" h="13500" prst="angle"/>
            <a:bevelB w="13500" h="13500" prst="angle"/>
            <a:extrusionClr>
              <a:schemeClr val="accent2"/>
            </a:extrusionClr>
          </a:sp3d>
          <a:extLst>
            <a:ext uri="{91240B29-F687-4F45-9708-019B960494DF}">
              <a14:hiddenLine xmlns:a14="http://schemas.microsoft.com/office/drawing/2010/main" w="19050">
                <a:noFill/>
                <a:miter lim="800000"/>
                <a:headEnd/>
                <a:tailEnd/>
              </a14:hiddenLine>
            </a:ex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flatTx/>
          </a:bodyPr>
          <a:lstStyle/>
          <a:p>
            <a:endParaRPr lang="es-ES"/>
          </a:p>
        </p:txBody>
      </p:sp>
      <p:sp>
        <p:nvSpPr>
          <p:cNvPr id="50182" name="AutoShape 6"/>
          <p:cNvSpPr>
            <a:spLocks noChangeArrowheads="1"/>
          </p:cNvSpPr>
          <p:nvPr/>
        </p:nvSpPr>
        <p:spPr bwMode="gray">
          <a:xfrm>
            <a:off x="1495425" y="3133725"/>
            <a:ext cx="2438400" cy="1785938"/>
          </a:xfrm>
          <a:prstGeom prst="upArrow">
            <a:avLst>
              <a:gd name="adj1" fmla="val 50000"/>
              <a:gd name="adj2" fmla="val 18667"/>
            </a:avLst>
          </a:prstGeom>
          <a:gradFill rotWithShape="1">
            <a:gsLst>
              <a:gs pos="0">
                <a:schemeClr val="hlink">
                  <a:gamma/>
                  <a:shade val="56078"/>
                  <a:invGamma/>
                </a:schemeClr>
              </a:gs>
              <a:gs pos="100000">
                <a:schemeClr val="hlink"/>
              </a:gs>
            </a:gsLst>
            <a:lin ang="18900000" scaled="1"/>
          </a:gradFill>
          <a:ln>
            <a:noFill/>
          </a:ln>
          <a:effectLst/>
          <a:scene3d>
            <a:camera prst="legacyPerspectiveBottomRight"/>
            <a:lightRig rig="legacyFlat1" dir="t"/>
          </a:scene3d>
          <a:sp3d extrusionH="430200" prstMaterial="legacyMatte">
            <a:bevelT w="13500" h="13500" prst="angle"/>
            <a:bevelB w="13500" h="13500" prst="angle"/>
            <a:extrusionClr>
              <a:schemeClr val="hlink"/>
            </a:extrusionClr>
          </a:sp3d>
          <a:extLst>
            <a:ext uri="{91240B29-F687-4F45-9708-019B960494DF}">
              <a14:hiddenLine xmlns:a14="http://schemas.microsoft.com/office/drawing/2010/main" w="19050">
                <a:noFill/>
                <a:miter lim="800000"/>
                <a:headEnd/>
                <a:tailEnd/>
              </a14:hiddenLine>
            </a:ex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flatTx/>
          </a:bodyPr>
          <a:lstStyle/>
          <a:p>
            <a:endParaRPr lang="es-ES"/>
          </a:p>
        </p:txBody>
      </p:sp>
      <p:sp>
        <p:nvSpPr>
          <p:cNvPr id="50183" name="AutoShape 7"/>
          <p:cNvSpPr>
            <a:spLocks noChangeArrowheads="1"/>
          </p:cNvSpPr>
          <p:nvPr/>
        </p:nvSpPr>
        <p:spPr bwMode="gray">
          <a:xfrm>
            <a:off x="2185988" y="5043488"/>
            <a:ext cx="5662612" cy="1316037"/>
          </a:xfrm>
          <a:prstGeom prst="roundRect">
            <a:avLst>
              <a:gd name="adj" fmla="val 9144"/>
            </a:avLst>
          </a:prstGeom>
          <a:solidFill>
            <a:srgbClr val="F8F8F8"/>
          </a:solidFill>
          <a:ln w="28575">
            <a:solidFill>
              <a:schemeClr val="accent1"/>
            </a:solidFill>
            <a:round/>
            <a:headEnd/>
            <a:tailEnd/>
          </a:ln>
          <a:effectLst/>
          <a:extLs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lstStyle/>
          <a:p>
            <a:endParaRPr lang="es-ES"/>
          </a:p>
        </p:txBody>
      </p:sp>
      <p:sp>
        <p:nvSpPr>
          <p:cNvPr id="50184" name="AutoShape 8"/>
          <p:cNvSpPr>
            <a:spLocks noChangeArrowheads="1"/>
          </p:cNvSpPr>
          <p:nvPr/>
        </p:nvSpPr>
        <p:spPr bwMode="gray">
          <a:xfrm>
            <a:off x="914400" y="4522788"/>
            <a:ext cx="2438400" cy="1785937"/>
          </a:xfrm>
          <a:prstGeom prst="upArrow">
            <a:avLst>
              <a:gd name="adj1" fmla="val 50000"/>
              <a:gd name="adj2" fmla="val 18667"/>
            </a:avLst>
          </a:prstGeom>
          <a:gradFill rotWithShape="1">
            <a:gsLst>
              <a:gs pos="0">
                <a:schemeClr val="accent1">
                  <a:gamma/>
                  <a:shade val="57255"/>
                  <a:invGamma/>
                </a:schemeClr>
              </a:gs>
              <a:gs pos="100000">
                <a:schemeClr val="accent1"/>
              </a:gs>
            </a:gsLst>
            <a:lin ang="18900000" scaled="1"/>
          </a:gradFill>
          <a:ln>
            <a:noFill/>
          </a:ln>
          <a:effectLst/>
          <a:scene3d>
            <a:camera prst="legacyPerspectiveBottomRight"/>
            <a:lightRig rig="legacyFlat1" dir="t"/>
          </a:scene3d>
          <a:sp3d extrusionH="430200" prstMaterial="legacyMatte">
            <a:bevelT w="13500" h="13500" prst="angle"/>
            <a:bevelB w="13500" h="13500" prst="angle"/>
            <a:extrusionClr>
              <a:schemeClr val="accent1"/>
            </a:extrusionClr>
          </a:sp3d>
          <a:extLst>
            <a:ext uri="{91240B29-F687-4F45-9708-019B960494DF}">
              <a14:hiddenLine xmlns:a14="http://schemas.microsoft.com/office/drawing/2010/main" w="19050">
                <a:noFill/>
                <a:miter lim="800000"/>
                <a:headEnd/>
                <a:tailEnd/>
              </a14:hiddenLine>
            </a:ext>
            <a:ext uri="{AF507438-7753-43E0-B8FC-AC1667EBCBE1}">
              <a14:hiddenEffects xmlns:a14="http://schemas.microsoft.com/office/drawing/2010/main">
                <a:effectLst>
                  <a:outerShdw dist="35921" dir="2700000" algn="ctr" rotWithShape="0">
                    <a:srgbClr val="1C1C1C">
                      <a:alpha val="50000"/>
                    </a:srgbClr>
                  </a:outerShdw>
                </a:effectLst>
              </a14:hiddenEffects>
            </a:ext>
          </a:extLst>
        </p:spPr>
        <p:txBody>
          <a:bodyPr wrap="none" anchor="ctr">
            <a:flatTx/>
          </a:bodyPr>
          <a:lstStyle/>
          <a:p>
            <a:endParaRPr lang="es-ES"/>
          </a:p>
        </p:txBody>
      </p:sp>
      <p:sp>
        <p:nvSpPr>
          <p:cNvPr id="50191" name="Text Box 15"/>
          <p:cNvSpPr txBox="1">
            <a:spLocks noChangeArrowheads="1"/>
          </p:cNvSpPr>
          <p:nvPr/>
        </p:nvSpPr>
        <p:spPr bwMode="gray">
          <a:xfrm>
            <a:off x="3219450" y="5181600"/>
            <a:ext cx="3763963" cy="86177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lvl="0" indent="-285750">
              <a:buFont typeface="Arial" pitchFamily="34" charset="0"/>
              <a:buChar char="•"/>
            </a:pPr>
            <a:r>
              <a:rPr lang="es-MX" sz="1600" dirty="0" smtClean="0">
                <a:solidFill>
                  <a:srgbClr val="002060"/>
                </a:solidFill>
              </a:rPr>
              <a:t>Infecciones del SNC</a:t>
            </a:r>
            <a:endParaRPr lang="en-CA" sz="1600" dirty="0" smtClean="0">
              <a:solidFill>
                <a:srgbClr val="002060"/>
              </a:solidFill>
            </a:endParaRPr>
          </a:p>
          <a:p>
            <a:pPr marL="285750" lvl="0" indent="-285750">
              <a:buFont typeface="Arial" pitchFamily="34" charset="0"/>
              <a:buChar char="•"/>
            </a:pPr>
            <a:r>
              <a:rPr lang="es-MX" sz="1600" dirty="0" smtClean="0">
                <a:solidFill>
                  <a:srgbClr val="002060"/>
                </a:solidFill>
              </a:rPr>
              <a:t>Convulsiones</a:t>
            </a:r>
            <a:endParaRPr lang="en-CA" sz="1600" dirty="0" smtClean="0">
              <a:solidFill>
                <a:srgbClr val="002060"/>
              </a:solidFill>
            </a:endParaRPr>
          </a:p>
          <a:p>
            <a:pPr marL="285750" lvl="0" indent="-285750">
              <a:buFont typeface="Arial" pitchFamily="34" charset="0"/>
              <a:buChar char="•"/>
            </a:pPr>
            <a:r>
              <a:rPr lang="es-MX" sz="1600" dirty="0" smtClean="0">
                <a:solidFill>
                  <a:srgbClr val="002060"/>
                </a:solidFill>
              </a:rPr>
              <a:t>Deprivación psicosocial</a:t>
            </a:r>
            <a:endParaRPr lang="en-CA" sz="1600" dirty="0">
              <a:solidFill>
                <a:srgbClr val="002060"/>
              </a:solidFill>
            </a:endParaRPr>
          </a:p>
        </p:txBody>
      </p:sp>
      <p:sp>
        <p:nvSpPr>
          <p:cNvPr id="50192" name="Text Box 16"/>
          <p:cNvSpPr txBox="1">
            <a:spLocks noChangeArrowheads="1"/>
          </p:cNvSpPr>
          <p:nvPr/>
        </p:nvSpPr>
        <p:spPr bwMode="gray">
          <a:xfrm>
            <a:off x="4297363" y="2276872"/>
            <a:ext cx="3398837" cy="132343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285750" lvl="0" indent="-285750">
              <a:buFont typeface="Arial" pitchFamily="34" charset="0"/>
              <a:buChar char="•"/>
            </a:pPr>
            <a:r>
              <a:rPr lang="en-US" sz="1600" b="1" dirty="0" smtClean="0">
                <a:solidFill>
                  <a:srgbClr val="002060"/>
                </a:solidFill>
                <a:cs typeface="Arial" charset="0"/>
              </a:rPr>
              <a:t> </a:t>
            </a:r>
            <a:r>
              <a:rPr lang="es-MX" sz="1600" dirty="0" smtClean="0">
                <a:solidFill>
                  <a:srgbClr val="002060"/>
                </a:solidFill>
              </a:rPr>
              <a:t>Antecedentes familiares de retraso mental</a:t>
            </a:r>
            <a:endParaRPr lang="en-CA" sz="1600" dirty="0" smtClean="0">
              <a:solidFill>
                <a:srgbClr val="002060"/>
              </a:solidFill>
            </a:endParaRPr>
          </a:p>
          <a:p>
            <a:pPr marL="285750" lvl="0" indent="-285750">
              <a:buFont typeface="Arial" pitchFamily="34" charset="0"/>
              <a:buChar char="•"/>
            </a:pPr>
            <a:r>
              <a:rPr lang="es-MX" sz="1600" dirty="0" smtClean="0">
                <a:solidFill>
                  <a:srgbClr val="002060"/>
                </a:solidFill>
              </a:rPr>
              <a:t>Alteraciones tempranas del desarrollo embrionario</a:t>
            </a:r>
            <a:endParaRPr lang="en-CA" sz="1600" dirty="0" smtClean="0">
              <a:solidFill>
                <a:srgbClr val="002060"/>
              </a:solidFill>
            </a:endParaRPr>
          </a:p>
          <a:p>
            <a:pPr marL="285750" lvl="0" indent="-285750">
              <a:buFont typeface="Arial" pitchFamily="34" charset="0"/>
              <a:buChar char="•"/>
            </a:pPr>
            <a:r>
              <a:rPr lang="es-MX" sz="1600" dirty="0" smtClean="0">
                <a:solidFill>
                  <a:srgbClr val="002060"/>
                </a:solidFill>
              </a:rPr>
              <a:t>Afecciones perinatales</a:t>
            </a:r>
            <a:endParaRPr lang="en-CA" sz="1600" dirty="0">
              <a:solidFill>
                <a:srgbClr val="002060"/>
              </a:solidFill>
            </a:endParaRPr>
          </a:p>
        </p:txBody>
      </p:sp>
      <p:sp>
        <p:nvSpPr>
          <p:cNvPr id="50193" name="Text Box 17"/>
          <p:cNvSpPr txBox="1">
            <a:spLocks noChangeArrowheads="1"/>
          </p:cNvSpPr>
          <p:nvPr/>
        </p:nvSpPr>
        <p:spPr bwMode="gray">
          <a:xfrm>
            <a:off x="3679825" y="3733800"/>
            <a:ext cx="3759200" cy="86177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en-US"/>
            </a:defPPr>
            <a:lvl1pPr marL="285750" lvl="0" indent="-285750">
              <a:buFont typeface="Arial" pitchFamily="34" charset="0"/>
              <a:buChar char="•"/>
              <a:defRPr sz="1600" b="1">
                <a:cs typeface="Arial" charset="0"/>
              </a:defRPr>
            </a:lvl1pPr>
          </a:lstStyle>
          <a:p>
            <a:r>
              <a:rPr lang="en-US" b="0" dirty="0" smtClean="0">
                <a:solidFill>
                  <a:srgbClr val="002060"/>
                </a:solidFill>
              </a:rPr>
              <a:t> </a:t>
            </a:r>
            <a:r>
              <a:rPr lang="es-MX" b="0" dirty="0" smtClean="0">
                <a:solidFill>
                  <a:srgbClr val="002060"/>
                </a:solidFill>
              </a:rPr>
              <a:t>Desnutrición</a:t>
            </a:r>
            <a:endParaRPr lang="en-CA" b="0" dirty="0" smtClean="0">
              <a:solidFill>
                <a:srgbClr val="002060"/>
              </a:solidFill>
            </a:endParaRPr>
          </a:p>
          <a:p>
            <a:r>
              <a:rPr lang="es-MX" b="0" dirty="0" smtClean="0">
                <a:solidFill>
                  <a:srgbClr val="002060"/>
                </a:solidFill>
              </a:rPr>
              <a:t>Traumas de cráneo</a:t>
            </a:r>
            <a:endParaRPr lang="en-CA" b="0" dirty="0" smtClean="0">
              <a:solidFill>
                <a:srgbClr val="002060"/>
              </a:solidFill>
            </a:endParaRPr>
          </a:p>
          <a:p>
            <a:r>
              <a:rPr lang="es-MX" b="0" dirty="0" smtClean="0">
                <a:solidFill>
                  <a:srgbClr val="002060"/>
                </a:solidFill>
              </a:rPr>
              <a:t>Anomalías congénitas</a:t>
            </a:r>
            <a:endParaRPr lang="en-CA" b="0" dirty="0">
              <a:solidFill>
                <a:srgbClr val="002060"/>
              </a:solidFill>
            </a:endParaRPr>
          </a:p>
        </p:txBody>
      </p:sp>
    </p:spTree>
    <p:extLst>
      <p:ext uri="{BB962C8B-B14F-4D97-AF65-F5344CB8AC3E}">
        <p14:creationId xmlns:p14="http://schemas.microsoft.com/office/powerpoint/2010/main" val="24551156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s-MX" u="sng" dirty="0" smtClean="0"/>
              <a:t>INCIDENCIA:</a:t>
            </a:r>
            <a:endParaRPr lang="en-US" dirty="0"/>
          </a:p>
        </p:txBody>
      </p:sp>
      <p:sp>
        <p:nvSpPr>
          <p:cNvPr id="17412" name="AutoShape 4"/>
          <p:cNvSpPr>
            <a:spLocks noChangeArrowheads="1"/>
          </p:cNvSpPr>
          <p:nvPr/>
        </p:nvSpPr>
        <p:spPr bwMode="gray">
          <a:xfrm>
            <a:off x="1651000" y="5486400"/>
            <a:ext cx="5791200" cy="827088"/>
          </a:xfrm>
          <a:prstGeom prst="roundRect">
            <a:avLst>
              <a:gd name="adj" fmla="val 50000"/>
            </a:avLst>
          </a:prstGeom>
          <a:gradFill rotWithShape="1">
            <a:gsLst>
              <a:gs pos="0">
                <a:srgbClr val="F8F8F8">
                  <a:gamma/>
                  <a:shade val="92157"/>
                  <a:invGamma/>
                </a:srgbClr>
              </a:gs>
              <a:gs pos="50000">
                <a:srgbClr val="F8F8F8"/>
              </a:gs>
              <a:gs pos="100000">
                <a:srgbClr val="F8F8F8">
                  <a:gamma/>
                  <a:shade val="92157"/>
                  <a:invGamma/>
                </a:srgbClr>
              </a:gs>
            </a:gsLst>
            <a:lin ang="5400000" scaled="1"/>
          </a:gradFill>
          <a:ln w="19050">
            <a:solidFill>
              <a:srgbClr val="808080"/>
            </a:solidFill>
            <a:round/>
            <a:headEnd/>
            <a:tailEnd/>
          </a:ln>
          <a:effectLst>
            <a:outerShdw dist="25400" dir="5400000" algn="ctr" rotWithShape="0">
              <a:schemeClr val="bg2"/>
            </a:outerShdw>
          </a:effectLst>
        </p:spPr>
        <p:txBody>
          <a:bodyPr wrap="none" anchor="ctr"/>
          <a:lstStyle/>
          <a:p>
            <a:endParaRPr lang="es-ES"/>
          </a:p>
        </p:txBody>
      </p:sp>
      <p:sp>
        <p:nvSpPr>
          <p:cNvPr id="17414" name="AutoShape 6"/>
          <p:cNvSpPr>
            <a:spLocks noChangeArrowheads="1"/>
          </p:cNvSpPr>
          <p:nvPr/>
        </p:nvSpPr>
        <p:spPr bwMode="gray">
          <a:xfrm>
            <a:off x="4519613" y="2112963"/>
            <a:ext cx="1560512" cy="2652712"/>
          </a:xfrm>
          <a:prstGeom prst="roundRect">
            <a:avLst>
              <a:gd name="adj" fmla="val 9523"/>
            </a:avLst>
          </a:prstGeom>
          <a:solidFill>
            <a:srgbClr val="C0C0C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415" name="AutoShape 7"/>
          <p:cNvSpPr>
            <a:spLocks noChangeArrowheads="1"/>
          </p:cNvSpPr>
          <p:nvPr/>
        </p:nvSpPr>
        <p:spPr bwMode="gray">
          <a:xfrm>
            <a:off x="2908300" y="2112963"/>
            <a:ext cx="1560513" cy="2652712"/>
          </a:xfrm>
          <a:prstGeom prst="roundRect">
            <a:avLst>
              <a:gd name="adj" fmla="val 9523"/>
            </a:avLst>
          </a:prstGeom>
          <a:solidFill>
            <a:srgbClr val="C0C0C0"/>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417" name="Rectangle 9"/>
          <p:cNvSpPr>
            <a:spLocks noChangeArrowheads="1"/>
          </p:cNvSpPr>
          <p:nvPr/>
        </p:nvSpPr>
        <p:spPr bwMode="gray">
          <a:xfrm>
            <a:off x="3046015" y="5562600"/>
            <a:ext cx="2678113" cy="338554"/>
          </a:xfrm>
          <a:prstGeom prst="rect">
            <a:avLst/>
          </a:prstGeom>
          <a:noFill/>
          <a:ln>
            <a:noFill/>
          </a:ln>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MX" sz="1600" b="1" dirty="0" smtClean="0">
                <a:solidFill>
                  <a:srgbClr val="002060"/>
                </a:solidFill>
              </a:rPr>
              <a:t>3 % DE LA POBLACION</a:t>
            </a:r>
            <a:endParaRPr lang="en-CA" sz="1600" b="1" dirty="0">
              <a:solidFill>
                <a:srgbClr val="002060"/>
              </a:solidFill>
            </a:endParaRPr>
          </a:p>
        </p:txBody>
      </p:sp>
      <p:sp>
        <p:nvSpPr>
          <p:cNvPr id="17418" name="AutoShape 10"/>
          <p:cNvSpPr>
            <a:spLocks noChangeArrowheads="1"/>
          </p:cNvSpPr>
          <p:nvPr/>
        </p:nvSpPr>
        <p:spPr bwMode="gray">
          <a:xfrm>
            <a:off x="1576388" y="2114550"/>
            <a:ext cx="981075" cy="623888"/>
          </a:xfrm>
          <a:prstGeom prst="downArrow">
            <a:avLst>
              <a:gd name="adj1" fmla="val 75111"/>
              <a:gd name="adj2" fmla="val 40843"/>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420" name="AutoShape 12"/>
          <p:cNvSpPr>
            <a:spLocks noChangeArrowheads="1"/>
          </p:cNvSpPr>
          <p:nvPr/>
        </p:nvSpPr>
        <p:spPr bwMode="gray">
          <a:xfrm>
            <a:off x="3170238" y="2116138"/>
            <a:ext cx="981075" cy="1214437"/>
          </a:xfrm>
          <a:prstGeom prst="downArrow">
            <a:avLst>
              <a:gd name="adj1" fmla="val 77269"/>
              <a:gd name="adj2" fmla="val 28838"/>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421" name="AutoShape 13"/>
          <p:cNvSpPr>
            <a:spLocks noChangeArrowheads="1"/>
          </p:cNvSpPr>
          <p:nvPr/>
        </p:nvSpPr>
        <p:spPr bwMode="gray">
          <a:xfrm>
            <a:off x="4786313" y="2116138"/>
            <a:ext cx="981075" cy="1582737"/>
          </a:xfrm>
          <a:prstGeom prst="downArrow">
            <a:avLst>
              <a:gd name="adj1" fmla="val 77269"/>
              <a:gd name="adj2" fmla="val 37583"/>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423" name="Text Box 15"/>
          <p:cNvSpPr txBox="1">
            <a:spLocks noChangeArrowheads="1"/>
          </p:cNvSpPr>
          <p:nvPr/>
        </p:nvSpPr>
        <p:spPr bwMode="gray">
          <a:xfrm>
            <a:off x="3152775" y="214947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MX" sz="2400" dirty="0" smtClean="0"/>
              <a:t>85%</a:t>
            </a:r>
            <a:endParaRPr lang="en-US" sz="2400" b="1" dirty="0">
              <a:solidFill>
                <a:srgbClr val="080808"/>
              </a:solidFill>
              <a:cs typeface="Arial" charset="0"/>
            </a:endParaRPr>
          </a:p>
        </p:txBody>
      </p:sp>
      <p:sp>
        <p:nvSpPr>
          <p:cNvPr id="17424" name="Text Box 16"/>
          <p:cNvSpPr txBox="1">
            <a:spLocks noChangeArrowheads="1"/>
          </p:cNvSpPr>
          <p:nvPr/>
        </p:nvSpPr>
        <p:spPr bwMode="gray">
          <a:xfrm>
            <a:off x="4756150" y="2149475"/>
            <a:ext cx="1092200" cy="46166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s-MX" sz="2400" dirty="0" smtClean="0"/>
              <a:t>10%</a:t>
            </a:r>
            <a:endParaRPr lang="en-US" sz="2400" b="1" dirty="0">
              <a:solidFill>
                <a:srgbClr val="080808"/>
              </a:solidFill>
              <a:cs typeface="Arial" charset="0"/>
            </a:endParaRPr>
          </a:p>
        </p:txBody>
      </p:sp>
      <p:grpSp>
        <p:nvGrpSpPr>
          <p:cNvPr id="17429" name="Group 21"/>
          <p:cNvGrpSpPr>
            <a:grpSpLocks/>
          </p:cNvGrpSpPr>
          <p:nvPr/>
        </p:nvGrpSpPr>
        <p:grpSpPr bwMode="auto">
          <a:xfrm>
            <a:off x="2917825" y="4460875"/>
            <a:ext cx="1554163" cy="704850"/>
            <a:chOff x="657" y="2893"/>
            <a:chExt cx="1032" cy="590"/>
          </a:xfrm>
        </p:grpSpPr>
        <p:sp>
          <p:nvSpPr>
            <p:cNvPr id="17430" name="AutoShape 22"/>
            <p:cNvSpPr>
              <a:spLocks noChangeArrowheads="1"/>
            </p:cNvSpPr>
            <p:nvPr/>
          </p:nvSpPr>
          <p:spPr bwMode="gray">
            <a:xfrm>
              <a:off x="657" y="2893"/>
              <a:ext cx="1031" cy="590"/>
            </a:xfrm>
            <a:prstGeom prst="roundRect">
              <a:avLst>
                <a:gd name="adj" fmla="val 12736"/>
              </a:avLst>
            </a:prstGeom>
            <a:gradFill rotWithShape="1">
              <a:gsLst>
                <a:gs pos="0">
                  <a:schemeClr val="accent2">
                    <a:gamma/>
                    <a:shade val="85882"/>
                    <a:invGamma/>
                  </a:schemeClr>
                </a:gs>
                <a:gs pos="100000">
                  <a:schemeClr val="accent2"/>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31" name="AutoShape 23"/>
            <p:cNvSpPr>
              <a:spLocks noChangeArrowheads="1"/>
            </p:cNvSpPr>
            <p:nvPr/>
          </p:nvSpPr>
          <p:spPr bwMode="gray">
            <a:xfrm>
              <a:off x="658" y="2894"/>
              <a:ext cx="1031" cy="236"/>
            </a:xfrm>
            <a:prstGeom prst="roundRect">
              <a:avLst>
                <a:gd name="adj" fmla="val 30769"/>
              </a:avLst>
            </a:prstGeom>
            <a:gradFill rotWithShape="1">
              <a:gsLst>
                <a:gs pos="0">
                  <a:schemeClr val="accent2"/>
                </a:gs>
                <a:gs pos="100000">
                  <a:schemeClr val="accent2">
                    <a:gamma/>
                    <a:tint val="59216"/>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es-MX" sz="1600" dirty="0" smtClean="0"/>
                <a:t>2.5%</a:t>
              </a:r>
              <a:r>
                <a:rPr lang="es-ES" sz="1600" dirty="0" smtClean="0"/>
                <a:t> población </a:t>
              </a:r>
              <a:endParaRPr lang="en-US" sz="1600" b="1" dirty="0" smtClean="0">
                <a:solidFill>
                  <a:srgbClr val="080808"/>
                </a:solidFill>
                <a:cs typeface="Arial" charset="0"/>
              </a:endParaRPr>
            </a:p>
          </p:txBody>
        </p:sp>
      </p:grpSp>
      <p:grpSp>
        <p:nvGrpSpPr>
          <p:cNvPr id="17432" name="Group 24"/>
          <p:cNvGrpSpPr>
            <a:grpSpLocks/>
          </p:cNvGrpSpPr>
          <p:nvPr/>
        </p:nvGrpSpPr>
        <p:grpSpPr bwMode="auto">
          <a:xfrm>
            <a:off x="4535488" y="4460875"/>
            <a:ext cx="1554162" cy="704850"/>
            <a:chOff x="657" y="2893"/>
            <a:chExt cx="1032" cy="590"/>
          </a:xfrm>
        </p:grpSpPr>
        <p:sp>
          <p:nvSpPr>
            <p:cNvPr id="17433" name="AutoShape 25"/>
            <p:cNvSpPr>
              <a:spLocks noChangeArrowheads="1"/>
            </p:cNvSpPr>
            <p:nvPr/>
          </p:nvSpPr>
          <p:spPr bwMode="gray">
            <a:xfrm>
              <a:off x="657" y="2893"/>
              <a:ext cx="1031" cy="590"/>
            </a:xfrm>
            <a:prstGeom prst="roundRect">
              <a:avLst>
                <a:gd name="adj" fmla="val 12736"/>
              </a:avLst>
            </a:prstGeom>
            <a:gradFill rotWithShape="1">
              <a:gsLst>
                <a:gs pos="0">
                  <a:schemeClr val="folHlink">
                    <a:gamma/>
                    <a:shade val="85882"/>
                    <a:invGamma/>
                  </a:schemeClr>
                </a:gs>
                <a:gs pos="100000">
                  <a:schemeClr val="folHlink"/>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34" name="AutoShape 26"/>
            <p:cNvSpPr>
              <a:spLocks noChangeArrowheads="1"/>
            </p:cNvSpPr>
            <p:nvPr/>
          </p:nvSpPr>
          <p:spPr bwMode="gray">
            <a:xfrm>
              <a:off x="658" y="2894"/>
              <a:ext cx="1031" cy="236"/>
            </a:xfrm>
            <a:prstGeom prst="roundRect">
              <a:avLst>
                <a:gd name="adj" fmla="val 30769"/>
              </a:avLst>
            </a:prstGeom>
            <a:gradFill rotWithShape="1">
              <a:gsLst>
                <a:gs pos="0">
                  <a:schemeClr val="folHlink"/>
                </a:gs>
                <a:gs pos="100000">
                  <a:schemeClr val="folHlink">
                    <a:gamma/>
                    <a:tint val="59216"/>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7439" name="Text Box 31"/>
          <p:cNvSpPr txBox="1">
            <a:spLocks noChangeArrowheads="1"/>
          </p:cNvSpPr>
          <p:nvPr/>
        </p:nvSpPr>
        <p:spPr bwMode="black">
          <a:xfrm>
            <a:off x="2979738" y="4787900"/>
            <a:ext cx="1427162" cy="336550"/>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s-MX" sz="1600" dirty="0" smtClean="0"/>
              <a:t>EDUCABLES</a:t>
            </a:r>
            <a:endParaRPr lang="en-US" sz="1600" b="1" dirty="0">
              <a:solidFill>
                <a:srgbClr val="F8F8F8"/>
              </a:solidFill>
              <a:cs typeface="Arial" charset="0"/>
            </a:endParaRPr>
          </a:p>
        </p:txBody>
      </p:sp>
      <p:sp>
        <p:nvSpPr>
          <p:cNvPr id="17440" name="Text Box 32"/>
          <p:cNvSpPr txBox="1">
            <a:spLocks noChangeArrowheads="1"/>
          </p:cNvSpPr>
          <p:nvPr/>
        </p:nvSpPr>
        <p:spPr bwMode="gray">
          <a:xfrm>
            <a:off x="4600575" y="4787900"/>
            <a:ext cx="1427163" cy="276999"/>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a:spcBef>
                <a:spcPct val="50000"/>
              </a:spcBef>
            </a:pPr>
            <a:r>
              <a:rPr lang="es-MX" sz="1200" dirty="0" smtClean="0"/>
              <a:t>ENTRENABLES</a:t>
            </a:r>
            <a:endParaRPr lang="en-US" sz="1200" b="1" dirty="0">
              <a:solidFill>
                <a:srgbClr val="F8F8F8"/>
              </a:solidFill>
              <a:cs typeface="Arial" charset="0"/>
            </a:endParaRPr>
          </a:p>
        </p:txBody>
      </p:sp>
      <p:sp>
        <p:nvSpPr>
          <p:cNvPr id="17444" name="Text Box 36"/>
          <p:cNvSpPr txBox="1">
            <a:spLocks noChangeArrowheads="1"/>
          </p:cNvSpPr>
          <p:nvPr/>
        </p:nvSpPr>
        <p:spPr bwMode="gray">
          <a:xfrm>
            <a:off x="4556124" y="4464050"/>
            <a:ext cx="1471613" cy="307777"/>
          </a:xfrm>
          <a:prstGeom prst="rect">
            <a:avLst/>
          </a:prstGeom>
          <a:noFill/>
          <a:ln>
            <a:noFill/>
          </a:ln>
          <a:effectLst>
            <a:outerShdw dist="17961" dir="2700000" algn="ctr" rotWithShape="0">
              <a:srgbClr val="080808"/>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square">
            <a:spAutoFit/>
          </a:bodyPr>
          <a:lstStyle/>
          <a:p>
            <a:pPr algn="ctr">
              <a:spcBef>
                <a:spcPct val="50000"/>
              </a:spcBef>
            </a:pPr>
            <a:r>
              <a:rPr lang="es-MX" sz="1400" dirty="0" smtClean="0"/>
              <a:t>0.4%</a:t>
            </a:r>
            <a:r>
              <a:rPr lang="es-ES" sz="1400" dirty="0" smtClean="0"/>
              <a:t> población</a:t>
            </a:r>
            <a:endParaRPr lang="en-US" sz="1400" b="1" dirty="0">
              <a:solidFill>
                <a:srgbClr val="F8F8F8"/>
              </a:solidFill>
              <a:cs typeface="Arial" charset="0"/>
            </a:endParaRPr>
          </a:p>
        </p:txBody>
      </p:sp>
      <p:grpSp>
        <p:nvGrpSpPr>
          <p:cNvPr id="17470" name="Group 62"/>
          <p:cNvGrpSpPr>
            <a:grpSpLocks/>
          </p:cNvGrpSpPr>
          <p:nvPr/>
        </p:nvGrpSpPr>
        <p:grpSpPr bwMode="auto">
          <a:xfrm>
            <a:off x="2925763" y="4267200"/>
            <a:ext cx="1550987" cy="153988"/>
            <a:chOff x="764" y="2737"/>
            <a:chExt cx="1032" cy="102"/>
          </a:xfrm>
        </p:grpSpPr>
        <p:sp>
          <p:nvSpPr>
            <p:cNvPr id="17471" name="AutoShape 63"/>
            <p:cNvSpPr>
              <a:spLocks noChangeArrowheads="1"/>
            </p:cNvSpPr>
            <p:nvPr/>
          </p:nvSpPr>
          <p:spPr bwMode="gray">
            <a:xfrm>
              <a:off x="764" y="2737"/>
              <a:ext cx="1031" cy="102"/>
            </a:xfrm>
            <a:prstGeom prst="roundRect">
              <a:avLst>
                <a:gd name="adj" fmla="val 20588"/>
              </a:avLst>
            </a:prstGeom>
            <a:solidFill>
              <a:schemeClr val="accent2"/>
            </a:soli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72" name="AutoShape 64"/>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73" name="Group 65"/>
          <p:cNvGrpSpPr>
            <a:grpSpLocks/>
          </p:cNvGrpSpPr>
          <p:nvPr/>
        </p:nvGrpSpPr>
        <p:grpSpPr bwMode="auto">
          <a:xfrm>
            <a:off x="2925763" y="4113213"/>
            <a:ext cx="1550987" cy="152400"/>
            <a:chOff x="764" y="2737"/>
            <a:chExt cx="1032" cy="102"/>
          </a:xfrm>
        </p:grpSpPr>
        <p:sp>
          <p:nvSpPr>
            <p:cNvPr id="17474" name="AutoShape 66"/>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75" name="AutoShape 67"/>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76" name="Group 68"/>
          <p:cNvGrpSpPr>
            <a:grpSpLocks/>
          </p:cNvGrpSpPr>
          <p:nvPr/>
        </p:nvGrpSpPr>
        <p:grpSpPr bwMode="auto">
          <a:xfrm>
            <a:off x="4527550" y="4267200"/>
            <a:ext cx="1549400" cy="153988"/>
            <a:chOff x="764" y="2737"/>
            <a:chExt cx="1032" cy="102"/>
          </a:xfrm>
        </p:grpSpPr>
        <p:sp>
          <p:nvSpPr>
            <p:cNvPr id="17477" name="AutoShape 69"/>
            <p:cNvSpPr>
              <a:spLocks noChangeArrowheads="1"/>
            </p:cNvSpPr>
            <p:nvPr/>
          </p:nvSpPr>
          <p:spPr bwMode="gray">
            <a:xfrm>
              <a:off x="764" y="2737"/>
              <a:ext cx="1031" cy="102"/>
            </a:xfrm>
            <a:prstGeom prst="roundRect">
              <a:avLst>
                <a:gd name="adj" fmla="val 20588"/>
              </a:avLst>
            </a:prstGeom>
            <a:solidFill>
              <a:schemeClr val="folHlink"/>
            </a:soli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78" name="AutoShape 70"/>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82" name="Group 74"/>
          <p:cNvGrpSpPr>
            <a:grpSpLocks/>
          </p:cNvGrpSpPr>
          <p:nvPr/>
        </p:nvGrpSpPr>
        <p:grpSpPr bwMode="auto">
          <a:xfrm>
            <a:off x="2925763" y="3927475"/>
            <a:ext cx="1550987" cy="152400"/>
            <a:chOff x="764" y="2737"/>
            <a:chExt cx="1032" cy="102"/>
          </a:xfrm>
        </p:grpSpPr>
        <p:sp>
          <p:nvSpPr>
            <p:cNvPr id="17483" name="AutoShape 75"/>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84" name="AutoShape 76"/>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85" name="Group 77"/>
          <p:cNvGrpSpPr>
            <a:grpSpLocks/>
          </p:cNvGrpSpPr>
          <p:nvPr/>
        </p:nvGrpSpPr>
        <p:grpSpPr bwMode="auto">
          <a:xfrm>
            <a:off x="2925763" y="3749675"/>
            <a:ext cx="1550987" cy="152400"/>
            <a:chOff x="764" y="2737"/>
            <a:chExt cx="1032" cy="102"/>
          </a:xfrm>
        </p:grpSpPr>
        <p:sp>
          <p:nvSpPr>
            <p:cNvPr id="17486" name="AutoShape 78"/>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87" name="AutoShape 79"/>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88" name="Group 80"/>
          <p:cNvGrpSpPr>
            <a:grpSpLocks/>
          </p:cNvGrpSpPr>
          <p:nvPr/>
        </p:nvGrpSpPr>
        <p:grpSpPr bwMode="auto">
          <a:xfrm>
            <a:off x="2925763" y="3563938"/>
            <a:ext cx="1550987" cy="152400"/>
            <a:chOff x="764" y="2737"/>
            <a:chExt cx="1032" cy="102"/>
          </a:xfrm>
        </p:grpSpPr>
        <p:sp>
          <p:nvSpPr>
            <p:cNvPr id="17489" name="AutoShape 81"/>
            <p:cNvSpPr>
              <a:spLocks noChangeArrowheads="1"/>
            </p:cNvSpPr>
            <p:nvPr/>
          </p:nvSpPr>
          <p:spPr bwMode="gray">
            <a:xfrm>
              <a:off x="764" y="2737"/>
              <a:ext cx="1031" cy="102"/>
            </a:xfrm>
            <a:prstGeom prst="roundRect">
              <a:avLst>
                <a:gd name="adj" fmla="val 20588"/>
              </a:avLst>
            </a:prstGeom>
            <a:gradFill rotWithShape="1">
              <a:gsLst>
                <a:gs pos="0">
                  <a:schemeClr val="accent2">
                    <a:gamma/>
                    <a:shade val="85882"/>
                    <a:invGamma/>
                  </a:schemeClr>
                </a:gs>
                <a:gs pos="100000">
                  <a:schemeClr val="accent2"/>
                </a:gs>
              </a:gsLst>
              <a:lin ang="5400000" scaled="1"/>
            </a:gra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90" name="AutoShape 82"/>
            <p:cNvSpPr>
              <a:spLocks noChangeArrowheads="1"/>
            </p:cNvSpPr>
            <p:nvPr/>
          </p:nvSpPr>
          <p:spPr bwMode="gray">
            <a:xfrm>
              <a:off x="765" y="2737"/>
              <a:ext cx="1031" cy="41"/>
            </a:xfrm>
            <a:prstGeom prst="roundRect">
              <a:avLst>
                <a:gd name="adj" fmla="val 50000"/>
              </a:avLst>
            </a:prstGeom>
            <a:gradFill rotWithShape="1">
              <a:gsLst>
                <a:gs pos="0">
                  <a:schemeClr val="accent2"/>
                </a:gs>
                <a:gs pos="100000">
                  <a:schemeClr val="accent2">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91" name="Group 83"/>
          <p:cNvGrpSpPr>
            <a:grpSpLocks/>
          </p:cNvGrpSpPr>
          <p:nvPr/>
        </p:nvGrpSpPr>
        <p:grpSpPr bwMode="auto">
          <a:xfrm>
            <a:off x="4527550" y="4111625"/>
            <a:ext cx="1549400" cy="153988"/>
            <a:chOff x="764" y="2737"/>
            <a:chExt cx="1032" cy="102"/>
          </a:xfrm>
        </p:grpSpPr>
        <p:sp>
          <p:nvSpPr>
            <p:cNvPr id="17492" name="AutoShape 84"/>
            <p:cNvSpPr>
              <a:spLocks noChangeArrowheads="1"/>
            </p:cNvSpPr>
            <p:nvPr/>
          </p:nvSpPr>
          <p:spPr bwMode="gray">
            <a:xfrm>
              <a:off x="764" y="2737"/>
              <a:ext cx="1031" cy="102"/>
            </a:xfrm>
            <a:prstGeom prst="roundRect">
              <a:avLst>
                <a:gd name="adj" fmla="val 20588"/>
              </a:avLst>
            </a:prstGeom>
            <a:solidFill>
              <a:schemeClr val="folHlink"/>
            </a:soli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93" name="AutoShape 85"/>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94" name="Group 86"/>
          <p:cNvGrpSpPr>
            <a:grpSpLocks/>
          </p:cNvGrpSpPr>
          <p:nvPr/>
        </p:nvGrpSpPr>
        <p:grpSpPr bwMode="auto">
          <a:xfrm>
            <a:off x="4527550" y="3925888"/>
            <a:ext cx="1549400" cy="153987"/>
            <a:chOff x="764" y="2737"/>
            <a:chExt cx="1032" cy="102"/>
          </a:xfrm>
        </p:grpSpPr>
        <p:sp>
          <p:nvSpPr>
            <p:cNvPr id="17495" name="AutoShape 87"/>
            <p:cNvSpPr>
              <a:spLocks noChangeArrowheads="1"/>
            </p:cNvSpPr>
            <p:nvPr/>
          </p:nvSpPr>
          <p:spPr bwMode="gray">
            <a:xfrm>
              <a:off x="764" y="2737"/>
              <a:ext cx="1031" cy="102"/>
            </a:xfrm>
            <a:prstGeom prst="roundRect">
              <a:avLst>
                <a:gd name="adj" fmla="val 20588"/>
              </a:avLst>
            </a:prstGeom>
            <a:solidFill>
              <a:schemeClr val="folHlink"/>
            </a:solidFill>
            <a:ln>
              <a:noFill/>
            </a:ln>
            <a:effectLst>
              <a:outerShdw dist="17961" dir="2700000" algn="ctr" rotWithShape="0">
                <a:srgbClr val="080808">
                  <a:alpha val="50000"/>
                </a:srgbClr>
              </a:outer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sp>
          <p:nvSpPr>
            <p:cNvPr id="17496" name="AutoShape 88"/>
            <p:cNvSpPr>
              <a:spLocks noChangeArrowheads="1"/>
            </p:cNvSpPr>
            <p:nvPr/>
          </p:nvSpPr>
          <p:spPr bwMode="gray">
            <a:xfrm>
              <a:off x="765" y="2737"/>
              <a:ext cx="1031" cy="41"/>
            </a:xfrm>
            <a:prstGeom prst="roundRect">
              <a:avLst>
                <a:gd name="adj" fmla="val 50000"/>
              </a:avLst>
            </a:prstGeom>
            <a:gradFill rotWithShape="1">
              <a:gsLst>
                <a:gs pos="0">
                  <a:schemeClr val="folHlink"/>
                </a:gs>
                <a:gs pos="100000">
                  <a:schemeClr val="folHlink">
                    <a:gamma/>
                    <a:tint val="69412"/>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Tree>
    <p:extLst>
      <p:ext uri="{BB962C8B-B14F-4D97-AF65-F5344CB8AC3E}">
        <p14:creationId xmlns:p14="http://schemas.microsoft.com/office/powerpoint/2010/main" val="927315919"/>
      </p:ext>
    </p:extLst>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40" name="AutoShape 12"/>
          <p:cNvSpPr>
            <a:spLocks noChangeArrowheads="1"/>
          </p:cNvSpPr>
          <p:nvPr/>
        </p:nvSpPr>
        <p:spPr bwMode="gray">
          <a:xfrm>
            <a:off x="3486150" y="2457450"/>
            <a:ext cx="4667250" cy="911225"/>
          </a:xfrm>
          <a:prstGeom prst="roundRect">
            <a:avLst>
              <a:gd name="adj" fmla="val 11505"/>
            </a:avLst>
          </a:prstGeom>
          <a:gradFill rotWithShape="1">
            <a:gsLst>
              <a:gs pos="0">
                <a:schemeClr val="accent2"/>
              </a:gs>
              <a:gs pos="100000">
                <a:schemeClr val="bg1"/>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42" name="Text Box 14"/>
          <p:cNvSpPr txBox="1">
            <a:spLocks noChangeArrowheads="1"/>
          </p:cNvSpPr>
          <p:nvPr/>
        </p:nvSpPr>
        <p:spPr bwMode="gray">
          <a:xfrm>
            <a:off x="4086225" y="2603500"/>
            <a:ext cx="3581400"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sz="1600" b="1" dirty="0">
                <a:solidFill>
                  <a:srgbClr val="000000"/>
                </a:solidFill>
              </a:rPr>
              <a:t> </a:t>
            </a:r>
            <a:r>
              <a:rPr lang="en-US" sz="1600" b="1" dirty="0" smtClean="0">
                <a:solidFill>
                  <a:srgbClr val="000000"/>
                </a:solidFill>
              </a:rPr>
              <a:t>ATENDIENDO AL NIVEL DE INTELIGENCIA</a:t>
            </a:r>
            <a:endParaRPr lang="en-US" sz="1600" b="1" dirty="0">
              <a:solidFill>
                <a:srgbClr val="000000"/>
              </a:solidFill>
            </a:endParaRPr>
          </a:p>
        </p:txBody>
      </p:sp>
      <p:sp>
        <p:nvSpPr>
          <p:cNvPr id="22545" name="AutoShape 17"/>
          <p:cNvSpPr>
            <a:spLocks noChangeArrowheads="1"/>
          </p:cNvSpPr>
          <p:nvPr/>
        </p:nvSpPr>
        <p:spPr bwMode="gray">
          <a:xfrm>
            <a:off x="3503613" y="3822700"/>
            <a:ext cx="4649787" cy="911225"/>
          </a:xfrm>
          <a:prstGeom prst="roundRect">
            <a:avLst>
              <a:gd name="adj" fmla="val 11505"/>
            </a:avLst>
          </a:prstGeom>
          <a:gradFill rotWithShape="1">
            <a:gsLst>
              <a:gs pos="0">
                <a:schemeClr val="folHlink"/>
              </a:gs>
              <a:gs pos="100000">
                <a:schemeClr val="bg1"/>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46" name="Text Box 18"/>
          <p:cNvSpPr txBox="1">
            <a:spLocks noChangeArrowheads="1"/>
          </p:cNvSpPr>
          <p:nvPr/>
        </p:nvSpPr>
        <p:spPr bwMode="gray">
          <a:xfrm>
            <a:off x="4094163" y="3949700"/>
            <a:ext cx="3602037"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sz="1600" b="1" dirty="0">
                <a:solidFill>
                  <a:srgbClr val="000000"/>
                </a:solidFill>
              </a:rPr>
              <a:t> DEPENDIENDO</a:t>
            </a:r>
            <a:r>
              <a:rPr lang="en-US" sz="1600" b="1" dirty="0" smtClean="0">
                <a:solidFill>
                  <a:srgbClr val="000000"/>
                </a:solidFill>
              </a:rPr>
              <a:t> DEL </a:t>
            </a:r>
            <a:r>
              <a:rPr lang="en-US" sz="1600" b="1" dirty="0">
                <a:solidFill>
                  <a:srgbClr val="000000"/>
                </a:solidFill>
              </a:rPr>
              <a:t>NIVEL DE </a:t>
            </a:r>
            <a:r>
              <a:rPr lang="en-US" sz="1600" b="1" dirty="0" smtClean="0">
                <a:solidFill>
                  <a:srgbClr val="000000"/>
                </a:solidFill>
              </a:rPr>
              <a:t>APRENDIZAJE</a:t>
            </a:r>
            <a:endParaRPr lang="en-US" sz="1600" b="1" dirty="0">
              <a:solidFill>
                <a:srgbClr val="000000"/>
              </a:solidFill>
            </a:endParaRPr>
          </a:p>
        </p:txBody>
      </p:sp>
      <p:sp>
        <p:nvSpPr>
          <p:cNvPr id="22547" name="AutoShape 19"/>
          <p:cNvSpPr>
            <a:spLocks noChangeArrowheads="1"/>
          </p:cNvSpPr>
          <p:nvPr/>
        </p:nvSpPr>
        <p:spPr bwMode="gray">
          <a:xfrm>
            <a:off x="3503613" y="5213350"/>
            <a:ext cx="4649787" cy="911225"/>
          </a:xfrm>
          <a:prstGeom prst="roundRect">
            <a:avLst>
              <a:gd name="adj" fmla="val 11505"/>
            </a:avLst>
          </a:prstGeom>
          <a:gradFill rotWithShape="1">
            <a:gsLst>
              <a:gs pos="0">
                <a:schemeClr val="accent1"/>
              </a:gs>
              <a:gs pos="100000">
                <a:schemeClr val="bg1"/>
              </a:gs>
            </a:gsLst>
            <a:lin ang="0" scaled="1"/>
          </a:gradFill>
          <a:ln>
            <a:noFill/>
          </a:ln>
          <a:effectLst/>
          <a:extLst>
            <a:ext uri="{91240B29-F687-4F45-9708-019B960494DF}">
              <a14:hiddenLine xmlns:a14="http://schemas.microsoft.com/office/drawing/2010/main" w="6350" algn="ctr">
                <a:solidFill>
                  <a:schemeClr val="tx1"/>
                </a:solidFill>
                <a:prstDash val="sysDot"/>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48" name="Text Box 20"/>
          <p:cNvSpPr txBox="1">
            <a:spLocks noChangeArrowheads="1"/>
          </p:cNvSpPr>
          <p:nvPr/>
        </p:nvSpPr>
        <p:spPr bwMode="gray">
          <a:xfrm>
            <a:off x="4084638" y="5359400"/>
            <a:ext cx="3506787" cy="5847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buFontTx/>
              <a:buChar char="•"/>
            </a:pPr>
            <a:r>
              <a:rPr lang="en-US" sz="1600" b="1" dirty="0">
                <a:solidFill>
                  <a:srgbClr val="000000"/>
                </a:solidFill>
              </a:rPr>
              <a:t> </a:t>
            </a:r>
            <a:r>
              <a:rPr lang="en-US" sz="1600" b="1" dirty="0" smtClean="0">
                <a:solidFill>
                  <a:srgbClr val="000000"/>
                </a:solidFill>
              </a:rPr>
              <a:t>DEPENDIENDO DE LA ETIOLOGÍA</a:t>
            </a:r>
            <a:endParaRPr lang="en-US" sz="1600" b="1" dirty="0">
              <a:solidFill>
                <a:srgbClr val="000000"/>
              </a:solidFill>
            </a:endParaRPr>
          </a:p>
        </p:txBody>
      </p:sp>
      <p:sp>
        <p:nvSpPr>
          <p:cNvPr id="22549" name="AutoShape 21"/>
          <p:cNvSpPr>
            <a:spLocks noChangeArrowheads="1"/>
          </p:cNvSpPr>
          <p:nvPr/>
        </p:nvSpPr>
        <p:spPr bwMode="white">
          <a:xfrm>
            <a:off x="3506788" y="2762250"/>
            <a:ext cx="533400" cy="381000"/>
          </a:xfrm>
          <a:prstGeom prst="rightArrow">
            <a:avLst>
              <a:gd name="adj1" fmla="val 50000"/>
              <a:gd name="adj2" fmla="val 58333"/>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50" name="AutoShape 22"/>
          <p:cNvSpPr>
            <a:spLocks noChangeArrowheads="1"/>
          </p:cNvSpPr>
          <p:nvPr/>
        </p:nvSpPr>
        <p:spPr bwMode="white">
          <a:xfrm>
            <a:off x="3514725" y="4051300"/>
            <a:ext cx="533400" cy="381000"/>
          </a:xfrm>
          <a:prstGeom prst="rightArrow">
            <a:avLst>
              <a:gd name="adj1" fmla="val 50000"/>
              <a:gd name="adj2" fmla="val 58333"/>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51" name="AutoShape 23"/>
          <p:cNvSpPr>
            <a:spLocks noChangeArrowheads="1"/>
          </p:cNvSpPr>
          <p:nvPr/>
        </p:nvSpPr>
        <p:spPr bwMode="white">
          <a:xfrm>
            <a:off x="3505200" y="5489575"/>
            <a:ext cx="533400" cy="381000"/>
          </a:xfrm>
          <a:prstGeom prst="rightArrow">
            <a:avLst>
              <a:gd name="adj1" fmla="val 50000"/>
              <a:gd name="adj2" fmla="val 58333"/>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30" name="Rectangle 2"/>
          <p:cNvSpPr>
            <a:spLocks noGrp="1" noChangeArrowheads="1"/>
          </p:cNvSpPr>
          <p:nvPr>
            <p:ph type="title"/>
          </p:nvPr>
        </p:nvSpPr>
        <p:spPr/>
        <p:txBody>
          <a:bodyPr/>
          <a:lstStyle/>
          <a:p>
            <a:r>
              <a:rPr lang="en-US" dirty="0" smtClean="0"/>
              <a:t>CLASIFICACIÓN</a:t>
            </a:r>
            <a:endParaRPr lang="en-US" dirty="0"/>
          </a:p>
        </p:txBody>
      </p:sp>
      <p:grpSp>
        <p:nvGrpSpPr>
          <p:cNvPr id="22531" name="Group 3"/>
          <p:cNvGrpSpPr>
            <a:grpSpLocks/>
          </p:cNvGrpSpPr>
          <p:nvPr/>
        </p:nvGrpSpPr>
        <p:grpSpPr bwMode="auto">
          <a:xfrm>
            <a:off x="1219200" y="4987925"/>
            <a:ext cx="2295525" cy="1365250"/>
            <a:chOff x="471" y="272"/>
            <a:chExt cx="1161" cy="1539"/>
          </a:xfrm>
        </p:grpSpPr>
        <p:sp>
          <p:nvSpPr>
            <p:cNvPr id="22532" name="Oval 4"/>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33" name="AutoShape 5"/>
            <p:cNvSpPr>
              <a:spLocks noChangeArrowheads="1"/>
            </p:cNvSpPr>
            <p:nvPr/>
          </p:nvSpPr>
          <p:spPr bwMode="ltGray">
            <a:xfrm>
              <a:off x="473" y="272"/>
              <a:ext cx="1159" cy="1539"/>
            </a:xfrm>
            <a:prstGeom prst="can">
              <a:avLst>
                <a:gd name="adj" fmla="val 33197"/>
              </a:avLst>
            </a:prstGeom>
            <a:gradFill rotWithShape="1">
              <a:gsLst>
                <a:gs pos="0">
                  <a:schemeClr val="accent1">
                    <a:gamma/>
                    <a:shade val="46275"/>
                    <a:invGamma/>
                  </a:schemeClr>
                </a:gs>
                <a:gs pos="50000">
                  <a:schemeClr val="accent1">
                    <a:alpha val="50000"/>
                  </a:schemeClr>
                </a:gs>
                <a:gs pos="100000">
                  <a:schemeClr val="accent1">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2534" name="Group 6"/>
          <p:cNvGrpSpPr>
            <a:grpSpLocks/>
          </p:cNvGrpSpPr>
          <p:nvPr/>
        </p:nvGrpSpPr>
        <p:grpSpPr bwMode="auto">
          <a:xfrm>
            <a:off x="1219200" y="3600450"/>
            <a:ext cx="2295525" cy="1365250"/>
            <a:chOff x="471" y="272"/>
            <a:chExt cx="1161" cy="1539"/>
          </a:xfrm>
        </p:grpSpPr>
        <p:sp>
          <p:nvSpPr>
            <p:cNvPr id="22535" name="Oval 7"/>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36" name="AutoShape 8"/>
            <p:cNvSpPr>
              <a:spLocks noChangeArrowheads="1"/>
            </p:cNvSpPr>
            <p:nvPr/>
          </p:nvSpPr>
          <p:spPr bwMode="ltGray">
            <a:xfrm>
              <a:off x="473" y="272"/>
              <a:ext cx="1159" cy="1539"/>
            </a:xfrm>
            <a:prstGeom prst="can">
              <a:avLst>
                <a:gd name="adj" fmla="val 33197"/>
              </a:avLst>
            </a:prstGeom>
            <a:gradFill rotWithShape="1">
              <a:gsLst>
                <a:gs pos="0">
                  <a:schemeClr val="folHlink">
                    <a:gamma/>
                    <a:shade val="46275"/>
                    <a:invGamma/>
                  </a:schemeClr>
                </a:gs>
                <a:gs pos="50000">
                  <a:schemeClr val="folHlink">
                    <a:alpha val="50000"/>
                  </a:schemeClr>
                </a:gs>
                <a:gs pos="100000">
                  <a:schemeClr val="folHlink">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2537" name="Group 9"/>
          <p:cNvGrpSpPr>
            <a:grpSpLocks/>
          </p:cNvGrpSpPr>
          <p:nvPr/>
        </p:nvGrpSpPr>
        <p:grpSpPr bwMode="auto">
          <a:xfrm>
            <a:off x="1219200" y="2228850"/>
            <a:ext cx="2295525" cy="1365250"/>
            <a:chOff x="471" y="272"/>
            <a:chExt cx="1161" cy="1539"/>
          </a:xfrm>
        </p:grpSpPr>
        <p:sp>
          <p:nvSpPr>
            <p:cNvPr id="22538" name="Oval 10"/>
            <p:cNvSpPr>
              <a:spLocks noChangeArrowheads="1"/>
            </p:cNvSpPr>
            <p:nvPr/>
          </p:nvSpPr>
          <p:spPr bwMode="ltGray">
            <a:xfrm>
              <a:off x="471" y="1438"/>
              <a:ext cx="1159" cy="362"/>
            </a:xfrm>
            <a:prstGeom prst="ellipse">
              <a:avLst/>
            </a:prstGeom>
            <a:gradFill rotWithShape="1">
              <a:gsLst>
                <a:gs pos="0">
                  <a:srgbClr val="C1CF9D"/>
                </a:gs>
                <a:gs pos="50000">
                  <a:srgbClr val="C1CF9D">
                    <a:gamma/>
                    <a:tint val="42353"/>
                    <a:invGamma/>
                  </a:srgbClr>
                </a:gs>
                <a:gs pos="100000">
                  <a:srgbClr val="C1CF9D"/>
                </a:gs>
              </a:gsLst>
              <a:lin ang="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539" name="AutoShape 11"/>
            <p:cNvSpPr>
              <a:spLocks noChangeArrowheads="1"/>
            </p:cNvSpPr>
            <p:nvPr/>
          </p:nvSpPr>
          <p:spPr bwMode="ltGray">
            <a:xfrm>
              <a:off x="473" y="272"/>
              <a:ext cx="1159" cy="1539"/>
            </a:xfrm>
            <a:prstGeom prst="can">
              <a:avLst>
                <a:gd name="adj" fmla="val 33197"/>
              </a:avLst>
            </a:prstGeom>
            <a:gradFill rotWithShape="1">
              <a:gsLst>
                <a:gs pos="0">
                  <a:schemeClr val="accent2">
                    <a:gamma/>
                    <a:shade val="46275"/>
                    <a:invGamma/>
                  </a:schemeClr>
                </a:gs>
                <a:gs pos="50000">
                  <a:schemeClr val="accent2">
                    <a:alpha val="50000"/>
                  </a:schemeClr>
                </a:gs>
                <a:gs pos="100000">
                  <a:schemeClr val="accent2">
                    <a:gamma/>
                    <a:shade val="46275"/>
                    <a:invGamma/>
                  </a:schemeClr>
                </a:gs>
              </a:gsLst>
              <a:lin ang="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Tree>
    <p:extLst>
      <p:ext uri="{BB962C8B-B14F-4D97-AF65-F5344CB8AC3E}">
        <p14:creationId xmlns:p14="http://schemas.microsoft.com/office/powerpoint/2010/main" val="174344070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en-US" sz="2800" dirty="0" smtClean="0"/>
              <a:t>ATENDIENDO AL NIVEL DE INTELIGENCIA</a:t>
            </a:r>
            <a:endParaRPr lang="en-US" sz="2800" dirty="0"/>
          </a:p>
        </p:txBody>
      </p:sp>
      <p:sp>
        <p:nvSpPr>
          <p:cNvPr id="30723" name="AutoShape 3"/>
          <p:cNvSpPr>
            <a:spLocks noChangeArrowheads="1"/>
          </p:cNvSpPr>
          <p:nvPr/>
        </p:nvSpPr>
        <p:spPr bwMode="gray">
          <a:xfrm>
            <a:off x="4940300" y="1752600"/>
            <a:ext cx="3341688" cy="427038"/>
          </a:xfrm>
          <a:prstGeom prst="bevel">
            <a:avLst>
              <a:gd name="adj" fmla="val 12639"/>
            </a:avLst>
          </a:prstGeom>
          <a:solidFill>
            <a:schemeClr val="accent1"/>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0724" name="AutoShape 4"/>
          <p:cNvSpPr>
            <a:spLocks noChangeArrowheads="1"/>
          </p:cNvSpPr>
          <p:nvPr/>
        </p:nvSpPr>
        <p:spPr bwMode="gray">
          <a:xfrm>
            <a:off x="3940175" y="2930525"/>
            <a:ext cx="3341688" cy="427038"/>
          </a:xfrm>
          <a:prstGeom prst="bevel">
            <a:avLst>
              <a:gd name="adj" fmla="val 12639"/>
            </a:avLst>
          </a:prstGeom>
          <a:solidFill>
            <a:schemeClr val="accent2"/>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0725" name="AutoShape 5"/>
          <p:cNvSpPr>
            <a:spLocks noChangeArrowheads="1"/>
          </p:cNvSpPr>
          <p:nvPr/>
        </p:nvSpPr>
        <p:spPr bwMode="ltGray">
          <a:xfrm>
            <a:off x="2903538" y="4100513"/>
            <a:ext cx="3341687" cy="427037"/>
          </a:xfrm>
          <a:prstGeom prst="bevel">
            <a:avLst>
              <a:gd name="adj" fmla="val 10407"/>
            </a:avLst>
          </a:prstGeom>
          <a:solidFill>
            <a:schemeClr va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0726" name="AutoShape 6"/>
          <p:cNvSpPr>
            <a:spLocks noChangeArrowheads="1"/>
          </p:cNvSpPr>
          <p:nvPr/>
        </p:nvSpPr>
        <p:spPr bwMode="gray">
          <a:xfrm>
            <a:off x="1981200" y="5291138"/>
            <a:ext cx="3341688" cy="427037"/>
          </a:xfrm>
          <a:prstGeom prst="bevel">
            <a:avLst>
              <a:gd name="adj" fmla="val 12639"/>
            </a:avLst>
          </a:prstGeom>
          <a:solidFill>
            <a:schemeClr val="fo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0727" name="Freeform 7"/>
          <p:cNvSpPr>
            <a:spLocks/>
          </p:cNvSpPr>
          <p:nvPr/>
        </p:nvSpPr>
        <p:spPr bwMode="gray">
          <a:xfrm rot="18320416" flipH="1">
            <a:off x="3832225" y="2152651"/>
            <a:ext cx="1074737" cy="601662"/>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D05656">
                  <a:gamma/>
                  <a:tint val="50980"/>
                  <a:invGamma/>
                  <a:alpha val="32001"/>
                </a:srgbClr>
              </a:gs>
              <a:gs pos="100000">
                <a:srgbClr val="D05656"/>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es-ES"/>
          </a:p>
        </p:txBody>
      </p:sp>
      <p:sp>
        <p:nvSpPr>
          <p:cNvPr id="30728" name="Freeform 8"/>
          <p:cNvSpPr>
            <a:spLocks/>
          </p:cNvSpPr>
          <p:nvPr/>
        </p:nvSpPr>
        <p:spPr bwMode="gray">
          <a:xfrm rot="18320416" flipH="1">
            <a:off x="2795588" y="3316287"/>
            <a:ext cx="1074738" cy="601663"/>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D05656">
                  <a:gamma/>
                  <a:tint val="50980"/>
                  <a:invGamma/>
                  <a:alpha val="32001"/>
                </a:srgbClr>
              </a:gs>
              <a:gs pos="100000">
                <a:srgbClr val="D05656"/>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es-ES"/>
          </a:p>
        </p:txBody>
      </p:sp>
      <p:sp>
        <p:nvSpPr>
          <p:cNvPr id="30729" name="Freeform 9"/>
          <p:cNvSpPr>
            <a:spLocks/>
          </p:cNvSpPr>
          <p:nvPr/>
        </p:nvSpPr>
        <p:spPr bwMode="gray">
          <a:xfrm rot="18320416" flipH="1">
            <a:off x="1860550" y="4525963"/>
            <a:ext cx="1074738" cy="601662"/>
          </a:xfrm>
          <a:custGeom>
            <a:avLst/>
            <a:gdLst>
              <a:gd name="T0" fmla="*/ 0 w 982"/>
              <a:gd name="T1" fmla="*/ 774 h 774"/>
              <a:gd name="T2" fmla="*/ 2 w 982"/>
              <a:gd name="T3" fmla="*/ 770 h 774"/>
              <a:gd name="T4" fmla="*/ 8 w 982"/>
              <a:gd name="T5" fmla="*/ 754 h 774"/>
              <a:gd name="T6" fmla="*/ 16 w 982"/>
              <a:gd name="T7" fmla="*/ 730 h 774"/>
              <a:gd name="T8" fmla="*/ 32 w 982"/>
              <a:gd name="T9" fmla="*/ 698 h 774"/>
              <a:gd name="T10" fmla="*/ 50 w 982"/>
              <a:gd name="T11" fmla="*/ 660 h 774"/>
              <a:gd name="T12" fmla="*/ 76 w 982"/>
              <a:gd name="T13" fmla="*/ 618 h 774"/>
              <a:gd name="T14" fmla="*/ 106 w 982"/>
              <a:gd name="T15" fmla="*/ 574 h 774"/>
              <a:gd name="T16" fmla="*/ 142 w 982"/>
              <a:gd name="T17" fmla="*/ 528 h 774"/>
              <a:gd name="T18" fmla="*/ 186 w 982"/>
              <a:gd name="T19" fmla="*/ 482 h 774"/>
              <a:gd name="T20" fmla="*/ 236 w 982"/>
              <a:gd name="T21" fmla="*/ 438 h 774"/>
              <a:gd name="T22" fmla="*/ 294 w 982"/>
              <a:gd name="T23" fmla="*/ 398 h 774"/>
              <a:gd name="T24" fmla="*/ 360 w 982"/>
              <a:gd name="T25" fmla="*/ 360 h 774"/>
              <a:gd name="T26" fmla="*/ 426 w 982"/>
              <a:gd name="T27" fmla="*/ 332 h 774"/>
              <a:gd name="T28" fmla="*/ 488 w 982"/>
              <a:gd name="T29" fmla="*/ 314 h 774"/>
              <a:gd name="T30" fmla="*/ 544 w 982"/>
              <a:gd name="T31" fmla="*/ 304 h 774"/>
              <a:gd name="T32" fmla="*/ 594 w 982"/>
              <a:gd name="T33" fmla="*/ 300 h 774"/>
              <a:gd name="T34" fmla="*/ 638 w 982"/>
              <a:gd name="T35" fmla="*/ 300 h 774"/>
              <a:gd name="T36" fmla="*/ 678 w 982"/>
              <a:gd name="T37" fmla="*/ 304 h 774"/>
              <a:gd name="T38" fmla="*/ 710 w 982"/>
              <a:gd name="T39" fmla="*/ 312 h 774"/>
              <a:gd name="T40" fmla="*/ 736 w 982"/>
              <a:gd name="T41" fmla="*/ 320 h 774"/>
              <a:gd name="T42" fmla="*/ 754 w 982"/>
              <a:gd name="T43" fmla="*/ 326 h 774"/>
              <a:gd name="T44" fmla="*/ 766 w 982"/>
              <a:gd name="T45" fmla="*/ 332 h 774"/>
              <a:gd name="T46" fmla="*/ 770 w 982"/>
              <a:gd name="T47" fmla="*/ 334 h 774"/>
              <a:gd name="T48" fmla="*/ 680 w 982"/>
              <a:gd name="T49" fmla="*/ 476 h 774"/>
              <a:gd name="T50" fmla="*/ 982 w 982"/>
              <a:gd name="T51" fmla="*/ 370 h 774"/>
              <a:gd name="T52" fmla="*/ 912 w 982"/>
              <a:gd name="T53" fmla="*/ 0 h 774"/>
              <a:gd name="T54" fmla="*/ 854 w 982"/>
              <a:gd name="T55" fmla="*/ 150 h 774"/>
              <a:gd name="T56" fmla="*/ 850 w 982"/>
              <a:gd name="T57" fmla="*/ 148 h 774"/>
              <a:gd name="T58" fmla="*/ 838 w 982"/>
              <a:gd name="T59" fmla="*/ 142 h 774"/>
              <a:gd name="T60" fmla="*/ 822 w 982"/>
              <a:gd name="T61" fmla="*/ 134 h 774"/>
              <a:gd name="T62" fmla="*/ 798 w 982"/>
              <a:gd name="T63" fmla="*/ 126 h 774"/>
              <a:gd name="T64" fmla="*/ 768 w 982"/>
              <a:gd name="T65" fmla="*/ 120 h 774"/>
              <a:gd name="T66" fmla="*/ 732 w 982"/>
              <a:gd name="T67" fmla="*/ 114 h 774"/>
              <a:gd name="T68" fmla="*/ 692 w 982"/>
              <a:gd name="T69" fmla="*/ 110 h 774"/>
              <a:gd name="T70" fmla="*/ 646 w 982"/>
              <a:gd name="T71" fmla="*/ 110 h 774"/>
              <a:gd name="T72" fmla="*/ 596 w 982"/>
              <a:gd name="T73" fmla="*/ 116 h 774"/>
              <a:gd name="T74" fmla="*/ 540 w 982"/>
              <a:gd name="T75" fmla="*/ 126 h 774"/>
              <a:gd name="T76" fmla="*/ 482 w 982"/>
              <a:gd name="T77" fmla="*/ 146 h 774"/>
              <a:gd name="T78" fmla="*/ 422 w 982"/>
              <a:gd name="T79" fmla="*/ 172 h 774"/>
              <a:gd name="T80" fmla="*/ 356 w 982"/>
              <a:gd name="T81" fmla="*/ 210 h 774"/>
              <a:gd name="T82" fmla="*/ 290 w 982"/>
              <a:gd name="T83" fmla="*/ 258 h 774"/>
              <a:gd name="T84" fmla="*/ 230 w 982"/>
              <a:gd name="T85" fmla="*/ 310 h 774"/>
              <a:gd name="T86" fmla="*/ 178 w 982"/>
              <a:gd name="T87" fmla="*/ 364 h 774"/>
              <a:gd name="T88" fmla="*/ 136 w 982"/>
              <a:gd name="T89" fmla="*/ 422 h 774"/>
              <a:gd name="T90" fmla="*/ 100 w 982"/>
              <a:gd name="T91" fmla="*/ 480 h 774"/>
              <a:gd name="T92" fmla="*/ 72 w 982"/>
              <a:gd name="T93" fmla="*/ 536 h 774"/>
              <a:gd name="T94" fmla="*/ 48 w 982"/>
              <a:gd name="T95" fmla="*/ 590 h 774"/>
              <a:gd name="T96" fmla="*/ 30 w 982"/>
              <a:gd name="T97" fmla="*/ 640 h 774"/>
              <a:gd name="T98" fmla="*/ 18 w 982"/>
              <a:gd name="T99" fmla="*/ 684 h 774"/>
              <a:gd name="T100" fmla="*/ 8 w 982"/>
              <a:gd name="T101" fmla="*/ 722 h 774"/>
              <a:gd name="T102" fmla="*/ 4 w 982"/>
              <a:gd name="T103" fmla="*/ 750 h 774"/>
              <a:gd name="T104" fmla="*/ 0 w 982"/>
              <a:gd name="T105" fmla="*/ 768 h 774"/>
              <a:gd name="T106" fmla="*/ 0 w 982"/>
              <a:gd name="T107" fmla="*/ 774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gradFill rotWithShape="1">
            <a:gsLst>
              <a:gs pos="0">
                <a:srgbClr val="D05656">
                  <a:gamma/>
                  <a:tint val="50980"/>
                  <a:invGamma/>
                  <a:alpha val="32001"/>
                </a:srgbClr>
              </a:gs>
              <a:gs pos="100000">
                <a:srgbClr val="D05656"/>
              </a:gs>
            </a:gsLst>
            <a:lin ang="0" scaled="1"/>
          </a:gradFill>
          <a:ln>
            <a:noFill/>
          </a:ln>
          <a:extLst>
            <a:ext uri="{91240B29-F687-4F45-9708-019B960494DF}">
              <a14:hiddenLine xmlns:a14="http://schemas.microsoft.com/office/drawing/2010/main" w="12700">
                <a:solidFill>
                  <a:srgbClr val="000000"/>
                </a:solidFill>
                <a:prstDash val="solid"/>
                <a:round/>
                <a:headEnd/>
                <a:tailEnd/>
              </a14:hiddenLine>
            </a:ext>
          </a:extLst>
        </p:spPr>
        <p:txBody>
          <a:bodyPr/>
          <a:lstStyle/>
          <a:p>
            <a:endParaRPr lang="es-ES"/>
          </a:p>
        </p:txBody>
      </p:sp>
      <p:sp>
        <p:nvSpPr>
          <p:cNvPr id="30730" name="Rectangle 10"/>
          <p:cNvSpPr>
            <a:spLocks noChangeArrowheads="1"/>
          </p:cNvSpPr>
          <p:nvPr/>
        </p:nvSpPr>
        <p:spPr bwMode="auto">
          <a:xfrm>
            <a:off x="4048125" y="2990850"/>
            <a:ext cx="29575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s-MX" sz="1400" b="1" dirty="0"/>
              <a:t>MODERADO</a:t>
            </a:r>
            <a:r>
              <a:rPr lang="es-MX" sz="1400" dirty="0"/>
              <a:t> (CI 35-49) </a:t>
            </a:r>
            <a:endParaRPr lang="en-US" sz="1400" dirty="0"/>
          </a:p>
        </p:txBody>
      </p:sp>
      <p:sp>
        <p:nvSpPr>
          <p:cNvPr id="30731" name="Rectangle 11"/>
          <p:cNvSpPr>
            <a:spLocks noChangeArrowheads="1"/>
          </p:cNvSpPr>
          <p:nvPr/>
        </p:nvSpPr>
        <p:spPr bwMode="auto">
          <a:xfrm>
            <a:off x="5046663" y="1819275"/>
            <a:ext cx="20431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s-MX" sz="1400" b="1" dirty="0"/>
              <a:t>LEVE </a:t>
            </a:r>
            <a:r>
              <a:rPr lang="es-MX" sz="1400" dirty="0"/>
              <a:t>(CI 50-69)</a:t>
            </a:r>
            <a:endParaRPr lang="en-US" sz="1400" dirty="0"/>
          </a:p>
        </p:txBody>
      </p:sp>
      <p:sp>
        <p:nvSpPr>
          <p:cNvPr id="30732" name="Rectangle 12"/>
          <p:cNvSpPr>
            <a:spLocks noChangeArrowheads="1"/>
          </p:cNvSpPr>
          <p:nvPr/>
        </p:nvSpPr>
        <p:spPr bwMode="auto">
          <a:xfrm>
            <a:off x="3011488" y="4152900"/>
            <a:ext cx="204311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s-MX" sz="1400" b="1" dirty="0"/>
              <a:t>GRAVE (</a:t>
            </a:r>
            <a:r>
              <a:rPr lang="es-MX" sz="1400" dirty="0"/>
              <a:t>CI 20-34) </a:t>
            </a:r>
            <a:endParaRPr lang="en-US" sz="1400" dirty="0"/>
          </a:p>
        </p:txBody>
      </p:sp>
      <p:sp>
        <p:nvSpPr>
          <p:cNvPr id="30733" name="Rectangle 13"/>
          <p:cNvSpPr>
            <a:spLocks noChangeArrowheads="1"/>
          </p:cNvSpPr>
          <p:nvPr/>
        </p:nvSpPr>
        <p:spPr bwMode="auto">
          <a:xfrm>
            <a:off x="2058987" y="5353050"/>
            <a:ext cx="32638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MX" sz="1400" b="1" dirty="0"/>
              <a:t>PROFUNDO (</a:t>
            </a:r>
            <a:r>
              <a:rPr lang="es-MX" sz="1400" dirty="0"/>
              <a:t>CI </a:t>
            </a:r>
            <a:r>
              <a:rPr lang="es-MX" sz="1400" dirty="0" smtClean="0"/>
              <a:t>MENOR</a:t>
            </a:r>
            <a:r>
              <a:rPr lang="en-CA" sz="1400" dirty="0" smtClean="0"/>
              <a:t> </a:t>
            </a:r>
            <a:r>
              <a:rPr lang="es-MX" sz="1400" dirty="0" smtClean="0"/>
              <a:t>DE </a:t>
            </a:r>
            <a:r>
              <a:rPr lang="es-MX" sz="1400" dirty="0"/>
              <a:t>20) </a:t>
            </a:r>
            <a:endParaRPr lang="en-US" sz="1400" dirty="0"/>
          </a:p>
        </p:txBody>
      </p:sp>
      <p:sp>
        <p:nvSpPr>
          <p:cNvPr id="30734" name="Rectangle 14"/>
          <p:cNvSpPr>
            <a:spLocks noChangeArrowheads="1"/>
          </p:cNvSpPr>
          <p:nvPr/>
        </p:nvSpPr>
        <p:spPr bwMode="auto">
          <a:xfrm>
            <a:off x="4940300" y="2219325"/>
            <a:ext cx="32321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MX" sz="1200" dirty="0"/>
              <a:t>DEBIL </a:t>
            </a:r>
            <a:r>
              <a:rPr lang="es-MX" sz="1200" dirty="0" smtClean="0"/>
              <a:t>MENTAL</a:t>
            </a:r>
          </a:p>
          <a:p>
            <a:pPr marL="171450" indent="-171450">
              <a:buFontTx/>
              <a:buChar char="-"/>
            </a:pPr>
            <a:r>
              <a:rPr lang="es-MX" sz="1200" dirty="0" smtClean="0"/>
              <a:t>SUBNORMALIDAD MENTAL LEVE</a:t>
            </a:r>
          </a:p>
          <a:p>
            <a:pPr marL="171450" indent="-171450">
              <a:buFontTx/>
              <a:buChar char="-"/>
            </a:pPr>
            <a:r>
              <a:rPr lang="es-MX" sz="1200" dirty="0" smtClean="0"/>
              <a:t>OLIGOFRENIA LEVE      -MORON</a:t>
            </a:r>
            <a:endParaRPr lang="en-CA" sz="1200" dirty="0"/>
          </a:p>
        </p:txBody>
      </p:sp>
      <p:sp>
        <p:nvSpPr>
          <p:cNvPr id="30735" name="Rectangle 15"/>
          <p:cNvSpPr>
            <a:spLocks noChangeArrowheads="1"/>
          </p:cNvSpPr>
          <p:nvPr/>
        </p:nvSpPr>
        <p:spPr bwMode="auto">
          <a:xfrm>
            <a:off x="3940174" y="3419475"/>
            <a:ext cx="344013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171450" indent="-171450">
              <a:buFontTx/>
              <a:buChar char="-"/>
            </a:pPr>
            <a:r>
              <a:rPr lang="es-MX" sz="1200" dirty="0" smtClean="0"/>
              <a:t>SUBNORMALIDAD MENTAL MODERADA</a:t>
            </a:r>
          </a:p>
          <a:p>
            <a:pPr marL="171450" indent="-171450">
              <a:buFontTx/>
              <a:buChar char="-"/>
            </a:pPr>
            <a:r>
              <a:rPr lang="es-MX" sz="1200" dirty="0" smtClean="0"/>
              <a:t>OLIGOFRENIA MODERADA</a:t>
            </a:r>
          </a:p>
          <a:p>
            <a:pPr marL="171450" indent="-171450">
              <a:buFontTx/>
              <a:buChar char="-"/>
            </a:pPr>
            <a:r>
              <a:rPr lang="es-MX" sz="1200" dirty="0" smtClean="0"/>
              <a:t>IMBECIL</a:t>
            </a:r>
            <a:endParaRPr lang="en-CA" sz="1200" dirty="0"/>
          </a:p>
        </p:txBody>
      </p:sp>
      <p:sp>
        <p:nvSpPr>
          <p:cNvPr id="30736" name="Rectangle 16"/>
          <p:cNvSpPr>
            <a:spLocks noChangeArrowheads="1"/>
          </p:cNvSpPr>
          <p:nvPr/>
        </p:nvSpPr>
        <p:spPr bwMode="auto">
          <a:xfrm>
            <a:off x="2981324" y="4591050"/>
            <a:ext cx="2341563"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0" hangingPunct="0"/>
            <a:r>
              <a:rPr lang="en-US" sz="1200" dirty="0">
                <a:solidFill>
                  <a:srgbClr val="1C1C1C"/>
                </a:solidFill>
              </a:rPr>
              <a:t> </a:t>
            </a:r>
            <a:r>
              <a:rPr lang="en-US" sz="1200" dirty="0" smtClean="0">
                <a:solidFill>
                  <a:srgbClr val="1C1C1C"/>
                </a:solidFill>
              </a:rPr>
              <a:t>RETRASO MENTAL SEVERO</a:t>
            </a:r>
            <a:endParaRPr lang="en-US" sz="1200" dirty="0">
              <a:solidFill>
                <a:srgbClr val="1C1C1C"/>
              </a:solidFill>
            </a:endParaRPr>
          </a:p>
        </p:txBody>
      </p:sp>
      <p:sp>
        <p:nvSpPr>
          <p:cNvPr id="30737" name="Rectangle 17"/>
          <p:cNvSpPr>
            <a:spLocks noChangeArrowheads="1"/>
          </p:cNvSpPr>
          <p:nvPr/>
        </p:nvSpPr>
        <p:spPr bwMode="auto">
          <a:xfrm>
            <a:off x="2020888" y="5791200"/>
            <a:ext cx="4089400"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171450" indent="-171450">
              <a:buFontTx/>
              <a:buChar char="-"/>
            </a:pPr>
            <a:r>
              <a:rPr lang="es-MX" sz="1200" dirty="0" smtClean="0"/>
              <a:t>SUBNORMALIDAD MENTAL PROFUNDA</a:t>
            </a:r>
          </a:p>
          <a:p>
            <a:pPr marL="171450" indent="-171450">
              <a:buFontTx/>
              <a:buChar char="-"/>
            </a:pPr>
            <a:r>
              <a:rPr lang="es-MX" sz="1200" dirty="0" smtClean="0"/>
              <a:t>OLIGOFRENIA PROFUNDA</a:t>
            </a:r>
          </a:p>
          <a:p>
            <a:pPr marL="171450" indent="-171450">
              <a:buFontTx/>
              <a:buChar char="-"/>
            </a:pPr>
            <a:r>
              <a:rPr lang="es-MX" sz="1200" dirty="0" smtClean="0"/>
              <a:t>IDIOSIA</a:t>
            </a:r>
            <a:endParaRPr lang="en-CA" sz="1200" dirty="0"/>
          </a:p>
        </p:txBody>
      </p:sp>
    </p:spTree>
    <p:extLst>
      <p:ext uri="{BB962C8B-B14F-4D97-AF65-F5344CB8AC3E}">
        <p14:creationId xmlns:p14="http://schemas.microsoft.com/office/powerpoint/2010/main" val="19773380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
        <p:nvSpPr>
          <p:cNvPr id="3" name="Marcador de contenido 2"/>
          <p:cNvSpPr>
            <a:spLocks noGrp="1"/>
          </p:cNvSpPr>
          <p:nvPr>
            <p:ph idx="1"/>
          </p:nvPr>
        </p:nvSpPr>
        <p:spPr/>
        <p:txBody>
          <a:bodyPr/>
          <a:lstStyle/>
          <a:p>
            <a:pPr marL="0" indent="0">
              <a:buNone/>
            </a:pPr>
            <a:r>
              <a:rPr lang="es-ES_tradnl" sz="2400" b="1" dirty="0" smtClean="0"/>
              <a:t> </a:t>
            </a:r>
            <a:endParaRPr lang="es-ES" sz="2400" dirty="0"/>
          </a:p>
          <a:p>
            <a:pPr marL="0" indent="0">
              <a:buNone/>
            </a:pPr>
            <a:r>
              <a:rPr lang="es-ES_tradnl" sz="2400" b="1" dirty="0"/>
              <a:t>F70 - F79 RETRASO MENTAL. (6)</a:t>
            </a:r>
            <a:endParaRPr lang="es-ES" sz="2400" dirty="0"/>
          </a:p>
          <a:p>
            <a:pPr marL="0" indent="0">
              <a:buNone/>
            </a:pPr>
            <a:r>
              <a:rPr lang="es-ES_tradnl" sz="2400" dirty="0"/>
              <a:t>F70 Retraso mental leve. </a:t>
            </a:r>
            <a:endParaRPr lang="es-ES" sz="2400" dirty="0"/>
          </a:p>
          <a:p>
            <a:pPr marL="0" indent="0">
              <a:buNone/>
            </a:pPr>
            <a:r>
              <a:rPr lang="es-ES_tradnl" sz="2400" dirty="0"/>
              <a:t>F71 Retraso mental moderado. </a:t>
            </a:r>
            <a:endParaRPr lang="es-ES" sz="2400" dirty="0"/>
          </a:p>
          <a:p>
            <a:pPr marL="0" indent="0">
              <a:buNone/>
            </a:pPr>
            <a:r>
              <a:rPr lang="es-ES_tradnl" sz="2400" dirty="0"/>
              <a:t>F72 Retraso mental grave. </a:t>
            </a:r>
            <a:endParaRPr lang="es-ES" sz="2400" dirty="0"/>
          </a:p>
          <a:p>
            <a:pPr marL="0" indent="0">
              <a:buNone/>
            </a:pPr>
            <a:r>
              <a:rPr lang="es-ES_tradnl" sz="2400" dirty="0"/>
              <a:t>F73 Retraso menta profundo. </a:t>
            </a:r>
            <a:endParaRPr lang="es-ES" sz="2400" dirty="0"/>
          </a:p>
          <a:p>
            <a:pPr marL="0" indent="0">
              <a:buNone/>
            </a:pPr>
            <a:r>
              <a:rPr lang="es-ES_tradnl" sz="2400" dirty="0"/>
              <a:t>F78 Otro retraso mental. </a:t>
            </a:r>
            <a:endParaRPr lang="es-ES" sz="2400" dirty="0"/>
          </a:p>
          <a:p>
            <a:pPr marL="0" indent="0">
              <a:buNone/>
            </a:pPr>
            <a:r>
              <a:rPr lang="es-ES_tradnl" sz="2400" dirty="0"/>
              <a:t>F79 Retraso mental </a:t>
            </a:r>
            <a:r>
              <a:rPr lang="es-ES_tradnl" sz="2400" dirty="0" err="1"/>
              <a:t>soe</a:t>
            </a:r>
            <a:r>
              <a:rPr lang="es-ES_tradnl" sz="2400" dirty="0"/>
              <a:t>. </a:t>
            </a:r>
            <a:endParaRPr lang="es-ES" sz="2400" dirty="0"/>
          </a:p>
          <a:p>
            <a:pPr marL="0" indent="0">
              <a:buNone/>
            </a:pPr>
            <a:endParaRPr lang="es-ES" dirty="0"/>
          </a:p>
        </p:txBody>
      </p:sp>
    </p:spTree>
    <p:extLst>
      <p:ext uri="{BB962C8B-B14F-4D97-AF65-F5344CB8AC3E}">
        <p14:creationId xmlns:p14="http://schemas.microsoft.com/office/powerpoint/2010/main" val="1183216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323528" y="381000"/>
            <a:ext cx="8363272" cy="746125"/>
          </a:xfrm>
        </p:spPr>
        <p:txBody>
          <a:bodyPr/>
          <a:lstStyle/>
          <a:p>
            <a:pPr>
              <a:spcBef>
                <a:spcPct val="50000"/>
              </a:spcBef>
            </a:pPr>
            <a:r>
              <a:rPr lang="en-US" sz="3200" dirty="0" smtClean="0">
                <a:solidFill>
                  <a:srgbClr val="002060"/>
                </a:solidFill>
              </a:rPr>
              <a:t>DEPENDIENDO </a:t>
            </a:r>
            <a:r>
              <a:rPr lang="en-US" sz="3200" dirty="0">
                <a:solidFill>
                  <a:srgbClr val="002060"/>
                </a:solidFill>
              </a:rPr>
              <a:t>AL NIVEL DE APRENDIZAJE</a:t>
            </a:r>
          </a:p>
        </p:txBody>
      </p:sp>
      <p:sp>
        <p:nvSpPr>
          <p:cNvPr id="55299" name="Freeform 3"/>
          <p:cNvSpPr>
            <a:spLocks/>
          </p:cNvSpPr>
          <p:nvPr/>
        </p:nvSpPr>
        <p:spPr bwMode="gray">
          <a:xfrm>
            <a:off x="5619750" y="3219450"/>
            <a:ext cx="1965325" cy="2638425"/>
          </a:xfrm>
          <a:custGeom>
            <a:avLst/>
            <a:gdLst>
              <a:gd name="T0" fmla="*/ 1226 w 1238"/>
              <a:gd name="T1" fmla="*/ 0 h 1662"/>
              <a:gd name="T2" fmla="*/ 1238 w 1238"/>
              <a:gd name="T3" fmla="*/ 1662 h 1662"/>
              <a:gd name="T4" fmla="*/ 0 w 1238"/>
              <a:gd name="T5" fmla="*/ 1662 h 1662"/>
              <a:gd name="T6" fmla="*/ 4 w 1238"/>
              <a:gd name="T7" fmla="*/ 416 h 1662"/>
            </a:gdLst>
            <a:ahLst/>
            <a:cxnLst>
              <a:cxn ang="0">
                <a:pos x="T0" y="T1"/>
              </a:cxn>
              <a:cxn ang="0">
                <a:pos x="T2" y="T3"/>
              </a:cxn>
              <a:cxn ang="0">
                <a:pos x="T4" y="T5"/>
              </a:cxn>
              <a:cxn ang="0">
                <a:pos x="T6" y="T7"/>
              </a:cxn>
            </a:cxnLst>
            <a:rect l="0" t="0" r="r" b="b"/>
            <a:pathLst>
              <a:path w="1238" h="1662">
                <a:moveTo>
                  <a:pt x="1226" y="0"/>
                </a:moveTo>
                <a:lnTo>
                  <a:pt x="1238" y="1662"/>
                </a:lnTo>
                <a:lnTo>
                  <a:pt x="0" y="1662"/>
                </a:lnTo>
                <a:lnTo>
                  <a:pt x="4" y="416"/>
                </a:lnTo>
              </a:path>
            </a:pathLst>
          </a:custGeom>
          <a:gradFill rotWithShape="1">
            <a:gsLst>
              <a:gs pos="0">
                <a:schemeClr val="hlink"/>
              </a:gs>
              <a:gs pos="100000">
                <a:schemeClr val="hlink">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55300" name="Freeform 4"/>
          <p:cNvSpPr>
            <a:spLocks/>
          </p:cNvSpPr>
          <p:nvPr/>
        </p:nvSpPr>
        <p:spPr bwMode="gray">
          <a:xfrm>
            <a:off x="3514725" y="3475038"/>
            <a:ext cx="1981200" cy="2641600"/>
          </a:xfrm>
          <a:custGeom>
            <a:avLst/>
            <a:gdLst>
              <a:gd name="T0" fmla="*/ 1158 w 1248"/>
              <a:gd name="T1" fmla="*/ 0 h 1664"/>
              <a:gd name="T2" fmla="*/ 1248 w 1248"/>
              <a:gd name="T3" fmla="*/ 288 h 1664"/>
              <a:gd name="T4" fmla="*/ 1248 w 1248"/>
              <a:gd name="T5" fmla="*/ 1645 h 1664"/>
              <a:gd name="T6" fmla="*/ 0 w 1248"/>
              <a:gd name="T7" fmla="*/ 1664 h 1664"/>
              <a:gd name="T8" fmla="*/ 0 w 1248"/>
              <a:gd name="T9" fmla="*/ 391 h 1664"/>
            </a:gdLst>
            <a:ahLst/>
            <a:cxnLst>
              <a:cxn ang="0">
                <a:pos x="T0" y="T1"/>
              </a:cxn>
              <a:cxn ang="0">
                <a:pos x="T2" y="T3"/>
              </a:cxn>
              <a:cxn ang="0">
                <a:pos x="T4" y="T5"/>
              </a:cxn>
              <a:cxn ang="0">
                <a:pos x="T6" y="T7"/>
              </a:cxn>
              <a:cxn ang="0">
                <a:pos x="T8" y="T9"/>
              </a:cxn>
            </a:cxnLst>
            <a:rect l="0" t="0" r="r" b="b"/>
            <a:pathLst>
              <a:path w="1248" h="1664">
                <a:moveTo>
                  <a:pt x="1158" y="0"/>
                </a:moveTo>
                <a:lnTo>
                  <a:pt x="1248" y="288"/>
                </a:lnTo>
                <a:lnTo>
                  <a:pt x="1248" y="1645"/>
                </a:lnTo>
                <a:lnTo>
                  <a:pt x="0" y="1664"/>
                </a:lnTo>
                <a:lnTo>
                  <a:pt x="0" y="391"/>
                </a:lnTo>
              </a:path>
            </a:pathLst>
          </a:custGeom>
          <a:gradFill rotWithShape="1">
            <a:gsLst>
              <a:gs pos="0">
                <a:schemeClr val="accent2"/>
              </a:gs>
              <a:gs pos="100000">
                <a:schemeClr val="accent2">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55301" name="Freeform 5"/>
          <p:cNvSpPr>
            <a:spLocks/>
          </p:cNvSpPr>
          <p:nvPr/>
        </p:nvSpPr>
        <p:spPr bwMode="gray">
          <a:xfrm>
            <a:off x="1390650" y="3706813"/>
            <a:ext cx="1981200" cy="2465387"/>
          </a:xfrm>
          <a:custGeom>
            <a:avLst/>
            <a:gdLst>
              <a:gd name="T0" fmla="*/ 1158 w 1248"/>
              <a:gd name="T1" fmla="*/ 0 h 1553"/>
              <a:gd name="T2" fmla="*/ 1248 w 1248"/>
              <a:gd name="T3" fmla="*/ 351 h 1553"/>
              <a:gd name="T4" fmla="*/ 1248 w 1248"/>
              <a:gd name="T5" fmla="*/ 1553 h 1553"/>
              <a:gd name="T6" fmla="*/ 0 w 1248"/>
              <a:gd name="T7" fmla="*/ 1553 h 1553"/>
              <a:gd name="T8" fmla="*/ 4 w 1248"/>
              <a:gd name="T9" fmla="*/ 417 h 1553"/>
            </a:gdLst>
            <a:ahLst/>
            <a:cxnLst>
              <a:cxn ang="0">
                <a:pos x="T0" y="T1"/>
              </a:cxn>
              <a:cxn ang="0">
                <a:pos x="T2" y="T3"/>
              </a:cxn>
              <a:cxn ang="0">
                <a:pos x="T4" y="T5"/>
              </a:cxn>
              <a:cxn ang="0">
                <a:pos x="T6" y="T7"/>
              </a:cxn>
              <a:cxn ang="0">
                <a:pos x="T8" y="T9"/>
              </a:cxn>
            </a:cxnLst>
            <a:rect l="0" t="0" r="r" b="b"/>
            <a:pathLst>
              <a:path w="1248" h="1553">
                <a:moveTo>
                  <a:pt x="1158" y="0"/>
                </a:moveTo>
                <a:lnTo>
                  <a:pt x="1248" y="351"/>
                </a:lnTo>
                <a:lnTo>
                  <a:pt x="1248" y="1553"/>
                </a:lnTo>
                <a:lnTo>
                  <a:pt x="0" y="1553"/>
                </a:lnTo>
                <a:lnTo>
                  <a:pt x="4" y="417"/>
                </a:lnTo>
              </a:path>
            </a:pathLst>
          </a:custGeom>
          <a:gradFill rotWithShape="1">
            <a:gsLst>
              <a:gs pos="0">
                <a:schemeClr val="accent1"/>
              </a:gs>
              <a:gs pos="100000">
                <a:schemeClr val="accent1">
                  <a:gamma/>
                  <a:tint val="0"/>
                  <a:invGamma/>
                </a:schemeClr>
              </a:gs>
            </a:gsLst>
            <a:lin ang="54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55302" name="Line 6"/>
          <p:cNvSpPr>
            <a:spLocks noChangeShapeType="1"/>
          </p:cNvSpPr>
          <p:nvPr/>
        </p:nvSpPr>
        <p:spPr bwMode="gray">
          <a:xfrm>
            <a:off x="3446463" y="3665538"/>
            <a:ext cx="0" cy="2497137"/>
          </a:xfrm>
          <a:prstGeom prst="line">
            <a:avLst/>
          </a:prstGeom>
          <a:noFill/>
          <a:ln w="9525">
            <a:solidFill>
              <a:srgbClr val="1C1C1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303" name="Line 7"/>
          <p:cNvSpPr>
            <a:spLocks noChangeShapeType="1"/>
          </p:cNvSpPr>
          <p:nvPr/>
        </p:nvSpPr>
        <p:spPr bwMode="gray">
          <a:xfrm>
            <a:off x="5557838" y="3665538"/>
            <a:ext cx="0" cy="2497137"/>
          </a:xfrm>
          <a:prstGeom prst="line">
            <a:avLst/>
          </a:prstGeom>
          <a:noFill/>
          <a:ln w="9525">
            <a:solidFill>
              <a:srgbClr val="1C1C1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304" name="Line 8"/>
          <p:cNvSpPr>
            <a:spLocks noChangeShapeType="1"/>
          </p:cNvSpPr>
          <p:nvPr/>
        </p:nvSpPr>
        <p:spPr bwMode="gray">
          <a:xfrm>
            <a:off x="7642225" y="3359150"/>
            <a:ext cx="0" cy="2803525"/>
          </a:xfrm>
          <a:prstGeom prst="line">
            <a:avLst/>
          </a:prstGeom>
          <a:noFill/>
          <a:ln w="9525">
            <a:solidFill>
              <a:srgbClr val="1C1C1C"/>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305" name="Freeform 9"/>
          <p:cNvSpPr>
            <a:spLocks/>
          </p:cNvSpPr>
          <p:nvPr/>
        </p:nvSpPr>
        <p:spPr bwMode="gray">
          <a:xfrm>
            <a:off x="1366838" y="2438400"/>
            <a:ext cx="6938962" cy="1692275"/>
          </a:xfrm>
          <a:custGeom>
            <a:avLst/>
            <a:gdLst>
              <a:gd name="T0" fmla="*/ 0 w 4371"/>
              <a:gd name="T1" fmla="*/ 845 h 1066"/>
              <a:gd name="T2" fmla="*/ 1523 w 4371"/>
              <a:gd name="T3" fmla="*/ 313 h 1066"/>
              <a:gd name="T4" fmla="*/ 1610 w 4371"/>
              <a:gd name="T5" fmla="*/ 617 h 1066"/>
              <a:gd name="T6" fmla="*/ 2720 w 4371"/>
              <a:gd name="T7" fmla="*/ 243 h 1066"/>
              <a:gd name="T8" fmla="*/ 2784 w 4371"/>
              <a:gd name="T9" fmla="*/ 538 h 1066"/>
              <a:gd name="T10" fmla="*/ 3882 w 4371"/>
              <a:gd name="T11" fmla="*/ 266 h 1066"/>
              <a:gd name="T12" fmla="*/ 3795 w 4371"/>
              <a:gd name="T13" fmla="*/ 0 h 1066"/>
              <a:gd name="T14" fmla="*/ 4371 w 4371"/>
              <a:gd name="T15" fmla="*/ 269 h 1066"/>
              <a:gd name="T16" fmla="*/ 3961 w 4371"/>
              <a:gd name="T17" fmla="*/ 832 h 1066"/>
              <a:gd name="T18" fmla="*/ 3912 w 4371"/>
              <a:gd name="T19" fmla="*/ 542 h 1066"/>
              <a:gd name="T20" fmla="*/ 2594 w 4371"/>
              <a:gd name="T21" fmla="*/ 921 h 1066"/>
              <a:gd name="T22" fmla="*/ 2509 w 4371"/>
              <a:gd name="T23" fmla="*/ 620 h 1066"/>
              <a:gd name="T24" fmla="*/ 1344 w 4371"/>
              <a:gd name="T25" fmla="*/ 968 h 1066"/>
              <a:gd name="T26" fmla="*/ 1280 w 4371"/>
              <a:gd name="T27" fmla="*/ 666 h 1066"/>
              <a:gd name="T28" fmla="*/ 67 w 4371"/>
              <a:gd name="T29" fmla="*/ 1066 h 1066"/>
              <a:gd name="T30" fmla="*/ 0 w 4371"/>
              <a:gd name="T31" fmla="*/ 845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gradFill rotWithShape="1">
            <a:gsLst>
              <a:gs pos="0">
                <a:srgbClr val="990000"/>
              </a:gs>
              <a:gs pos="100000">
                <a:srgbClr val="FF9933"/>
              </a:gs>
            </a:gsLst>
            <a:lin ang="0" scaled="1"/>
          </a:gradFill>
          <a:ln>
            <a:noFill/>
          </a:ln>
          <a:effectLst/>
          <a:scene3d>
            <a:camera prst="legacyPerspectiveTopRight">
              <a:rot lat="600000" lon="20999999" rev="0"/>
            </a:camera>
            <a:lightRig rig="legacyFlat4" dir="b"/>
          </a:scene3d>
          <a:sp3d extrusionH="163500" prstMaterial="legacyMatte">
            <a:bevelT w="13500" h="13500" prst="angle"/>
            <a:bevelB w="13500" h="13500" prst="angle"/>
            <a:extrusionClr>
              <a:srgbClr val="FF9933"/>
            </a:extrusionClr>
          </a:sp3d>
          <a:extLst>
            <a:ext uri="{91240B29-F687-4F45-9708-019B960494DF}">
              <a14:hiddenLine xmlns:a14="http://schemas.microsoft.com/office/drawing/2010/main" w="9525" cap="flat" cmpd="sng">
                <a:noFill/>
                <a:prstDash val="solid"/>
                <a:round/>
                <a:headEnd/>
                <a:tailEnd/>
              </a14:hiddenLine>
            </a:ext>
            <a:ext uri="{AF507438-7753-43E0-B8FC-AC1667EBCBE1}">
              <a14:hiddenEffects xmlns:a14="http://schemas.microsoft.com/office/drawing/2010/main">
                <a:effectLst>
                  <a:outerShdw dist="35921" dir="2700000" algn="ctr" rotWithShape="0">
                    <a:srgbClr val="78267C"/>
                  </a:outerShdw>
                </a:effectLst>
              </a14:hiddenEffects>
            </a:ext>
          </a:extLst>
        </p:spPr>
        <p:txBody>
          <a:bodyPr wrap="none" anchor="ctr">
            <a:flatTx/>
          </a:bodyPr>
          <a:lstStyle/>
          <a:p>
            <a:endParaRPr lang="es-ES"/>
          </a:p>
        </p:txBody>
      </p:sp>
      <p:sp>
        <p:nvSpPr>
          <p:cNvPr id="55306" name="AutoShape 10"/>
          <p:cNvSpPr>
            <a:spLocks noChangeArrowheads="1"/>
          </p:cNvSpPr>
          <p:nvPr/>
        </p:nvSpPr>
        <p:spPr bwMode="gray">
          <a:xfrm>
            <a:off x="5705475" y="5837238"/>
            <a:ext cx="1781175" cy="314325"/>
          </a:xfrm>
          <a:prstGeom prst="bevel">
            <a:avLst>
              <a:gd name="adj" fmla="val 5949"/>
            </a:avLst>
          </a:prstGeom>
          <a:solidFill>
            <a:schemeClr va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600"/>
          </a:p>
        </p:txBody>
      </p:sp>
      <p:sp>
        <p:nvSpPr>
          <p:cNvPr id="55307" name="Text Box 11"/>
          <p:cNvSpPr txBox="1">
            <a:spLocks noChangeArrowheads="1"/>
          </p:cNvSpPr>
          <p:nvPr/>
        </p:nvSpPr>
        <p:spPr bwMode="gray">
          <a:xfrm>
            <a:off x="1390650" y="4591050"/>
            <a:ext cx="2019300" cy="8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spcBef>
                <a:spcPct val="50000"/>
              </a:spcBef>
              <a:buClr>
                <a:srgbClr val="1F3F5F"/>
              </a:buClr>
            </a:pPr>
            <a:r>
              <a:rPr lang="en-US" sz="1400" dirty="0" smtClean="0">
                <a:solidFill>
                  <a:srgbClr val="1C1C1C"/>
                </a:solidFill>
              </a:rPr>
              <a:t>-LEVES</a:t>
            </a:r>
          </a:p>
          <a:p>
            <a:pPr>
              <a:spcBef>
                <a:spcPct val="50000"/>
              </a:spcBef>
              <a:buClr>
                <a:srgbClr val="1F3F5F"/>
              </a:buClr>
            </a:pPr>
            <a:r>
              <a:rPr lang="en-US" sz="1400" dirty="0" smtClean="0">
                <a:solidFill>
                  <a:srgbClr val="1C1C1C"/>
                </a:solidFill>
              </a:rPr>
              <a:t>-MODERADOS ALTOS</a:t>
            </a:r>
            <a:endParaRPr lang="en-US" sz="1400" dirty="0">
              <a:solidFill>
                <a:srgbClr val="1C1C1C"/>
              </a:solidFill>
            </a:endParaRPr>
          </a:p>
          <a:p>
            <a:pPr>
              <a:lnSpc>
                <a:spcPct val="60000"/>
              </a:lnSpc>
              <a:spcBef>
                <a:spcPct val="50000"/>
              </a:spcBef>
              <a:buClr>
                <a:srgbClr val="1F3F5F"/>
              </a:buClr>
            </a:pPr>
            <a:endParaRPr lang="en-US" sz="1400" dirty="0">
              <a:solidFill>
                <a:srgbClr val="1C1C1C"/>
              </a:solidFill>
            </a:endParaRPr>
          </a:p>
        </p:txBody>
      </p:sp>
      <p:sp>
        <p:nvSpPr>
          <p:cNvPr id="55308" name="AutoShape 12"/>
          <p:cNvSpPr>
            <a:spLocks noChangeArrowheads="1"/>
          </p:cNvSpPr>
          <p:nvPr/>
        </p:nvSpPr>
        <p:spPr bwMode="gray">
          <a:xfrm>
            <a:off x="3619500" y="5837238"/>
            <a:ext cx="1781175" cy="314325"/>
          </a:xfrm>
          <a:prstGeom prst="bevel">
            <a:avLst>
              <a:gd name="adj" fmla="val 5949"/>
            </a:avLst>
          </a:prstGeom>
          <a:solidFill>
            <a:schemeClr va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600"/>
          </a:p>
        </p:txBody>
      </p:sp>
      <p:sp>
        <p:nvSpPr>
          <p:cNvPr id="55309" name="AutoShape 13"/>
          <p:cNvSpPr>
            <a:spLocks noChangeArrowheads="1"/>
          </p:cNvSpPr>
          <p:nvPr/>
        </p:nvSpPr>
        <p:spPr bwMode="gray">
          <a:xfrm>
            <a:off x="1466850" y="5837238"/>
            <a:ext cx="1781175" cy="314325"/>
          </a:xfrm>
          <a:prstGeom prst="bevel">
            <a:avLst>
              <a:gd name="adj" fmla="val 5949"/>
            </a:avLst>
          </a:prstGeom>
          <a:solidFill>
            <a:schemeClr val="hlink"/>
          </a:solidFill>
          <a:ln>
            <a:noFill/>
          </a:ln>
          <a:effectLst/>
          <a:extLst>
            <a:ext uri="{91240B29-F687-4F45-9708-019B960494DF}">
              <a14:hiddenLine xmlns:a14="http://schemas.microsoft.com/office/drawing/2010/main" w="9525">
                <a:solidFill>
                  <a:srgbClr val="EAEA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n-US" sz="1600"/>
          </a:p>
        </p:txBody>
      </p:sp>
      <p:sp>
        <p:nvSpPr>
          <p:cNvPr id="55310" name="Text Box 14"/>
          <p:cNvSpPr txBox="1">
            <a:spLocks noChangeArrowheads="1"/>
          </p:cNvSpPr>
          <p:nvPr/>
        </p:nvSpPr>
        <p:spPr bwMode="gray">
          <a:xfrm>
            <a:off x="3495674" y="4618038"/>
            <a:ext cx="2062163" cy="8679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spcBef>
                <a:spcPct val="50000"/>
              </a:spcBef>
              <a:buClr>
                <a:srgbClr val="1F3F5F"/>
              </a:buClr>
            </a:pPr>
            <a:r>
              <a:rPr lang="en-US" sz="1400" dirty="0" smtClean="0">
                <a:solidFill>
                  <a:srgbClr val="1C1C1C"/>
                </a:solidFill>
              </a:rPr>
              <a:t>-MODERADOS BAJOS</a:t>
            </a:r>
          </a:p>
          <a:p>
            <a:pPr>
              <a:spcBef>
                <a:spcPct val="50000"/>
              </a:spcBef>
              <a:buClr>
                <a:srgbClr val="1F3F5F"/>
              </a:buClr>
            </a:pPr>
            <a:r>
              <a:rPr lang="en-US" sz="1400" dirty="0" smtClean="0">
                <a:solidFill>
                  <a:srgbClr val="1C1C1C"/>
                </a:solidFill>
              </a:rPr>
              <a:t>-GRAVES ALTOS</a:t>
            </a:r>
            <a:endParaRPr lang="en-US" sz="1400" dirty="0">
              <a:solidFill>
                <a:srgbClr val="1C1C1C"/>
              </a:solidFill>
            </a:endParaRPr>
          </a:p>
          <a:p>
            <a:pPr>
              <a:lnSpc>
                <a:spcPct val="60000"/>
              </a:lnSpc>
              <a:spcBef>
                <a:spcPct val="50000"/>
              </a:spcBef>
              <a:buClr>
                <a:srgbClr val="1F3F5F"/>
              </a:buClr>
            </a:pPr>
            <a:endParaRPr lang="en-US" sz="1400" dirty="0">
              <a:solidFill>
                <a:srgbClr val="1C1C1C"/>
              </a:solidFill>
            </a:endParaRPr>
          </a:p>
        </p:txBody>
      </p:sp>
      <p:sp>
        <p:nvSpPr>
          <p:cNvPr id="55311" name="Text Box 15"/>
          <p:cNvSpPr txBox="1">
            <a:spLocks noChangeArrowheads="1"/>
          </p:cNvSpPr>
          <p:nvPr/>
        </p:nvSpPr>
        <p:spPr bwMode="gray">
          <a:xfrm>
            <a:off x="5629275" y="4603750"/>
            <a:ext cx="1884363" cy="876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120650" indent="-120650">
              <a:defRPr>
                <a:solidFill>
                  <a:schemeClr val="tx1"/>
                </a:solidFill>
                <a:latin typeface="Arial" charset="0"/>
              </a:defRPr>
            </a:lvl1pPr>
            <a:lvl2pPr>
              <a:defRPr>
                <a:solidFill>
                  <a:schemeClr val="tx1"/>
                </a:solidFill>
                <a:latin typeface="Arial" charset="0"/>
              </a:defRPr>
            </a:lvl2pPr>
            <a:lvl3pPr>
              <a:defRPr>
                <a:solidFill>
                  <a:schemeClr val="tx1"/>
                </a:solidFill>
                <a:latin typeface="Arial" charset="0"/>
              </a:defRPr>
            </a:lvl3pPr>
            <a:lvl4pPr>
              <a:defRPr>
                <a:solidFill>
                  <a:schemeClr val="tx1"/>
                </a:solidFill>
                <a:latin typeface="Arial" charset="0"/>
              </a:defRPr>
            </a:lvl4pPr>
            <a:lvl5pPr>
              <a:defRPr>
                <a:solidFill>
                  <a:schemeClr val="tx1"/>
                </a:solidFill>
                <a:latin typeface="Arial" charset="0"/>
              </a:defRPr>
            </a:lvl5pPr>
            <a:lvl6pPr fontAlgn="base">
              <a:spcBef>
                <a:spcPct val="0"/>
              </a:spcBef>
              <a:spcAft>
                <a:spcPct val="0"/>
              </a:spcAft>
              <a:defRPr>
                <a:solidFill>
                  <a:schemeClr val="tx1"/>
                </a:solidFill>
                <a:latin typeface="Arial" charset="0"/>
              </a:defRPr>
            </a:lvl6pPr>
            <a:lvl7pPr fontAlgn="base">
              <a:spcBef>
                <a:spcPct val="0"/>
              </a:spcBef>
              <a:spcAft>
                <a:spcPct val="0"/>
              </a:spcAft>
              <a:defRPr>
                <a:solidFill>
                  <a:schemeClr val="tx1"/>
                </a:solidFill>
                <a:latin typeface="Arial" charset="0"/>
              </a:defRPr>
            </a:lvl7pPr>
            <a:lvl8pPr fontAlgn="base">
              <a:spcBef>
                <a:spcPct val="0"/>
              </a:spcBef>
              <a:spcAft>
                <a:spcPct val="0"/>
              </a:spcAft>
              <a:defRPr>
                <a:solidFill>
                  <a:schemeClr val="tx1"/>
                </a:solidFill>
                <a:latin typeface="Arial" charset="0"/>
              </a:defRPr>
            </a:lvl8pPr>
            <a:lvl9pPr fontAlgn="base">
              <a:spcBef>
                <a:spcPct val="0"/>
              </a:spcBef>
              <a:spcAft>
                <a:spcPct val="0"/>
              </a:spcAft>
              <a:defRPr>
                <a:solidFill>
                  <a:schemeClr val="tx1"/>
                </a:solidFill>
                <a:latin typeface="Arial" charset="0"/>
              </a:defRPr>
            </a:lvl9pPr>
          </a:lstStyle>
          <a:p>
            <a:pPr>
              <a:spcBef>
                <a:spcPct val="50000"/>
              </a:spcBef>
              <a:buClr>
                <a:srgbClr val="1F3F5F"/>
              </a:buClr>
            </a:pPr>
            <a:r>
              <a:rPr lang="en-US" sz="1400" dirty="0" smtClean="0">
                <a:solidFill>
                  <a:srgbClr val="1C1C1C"/>
                </a:solidFill>
              </a:rPr>
              <a:t>-GRAVES BAJOS</a:t>
            </a:r>
          </a:p>
          <a:p>
            <a:pPr>
              <a:spcBef>
                <a:spcPct val="50000"/>
              </a:spcBef>
              <a:buClr>
                <a:srgbClr val="1F3F5F"/>
              </a:buClr>
            </a:pPr>
            <a:r>
              <a:rPr lang="en-US" sz="1400" dirty="0" smtClean="0">
                <a:solidFill>
                  <a:srgbClr val="1C1C1C"/>
                </a:solidFill>
              </a:rPr>
              <a:t>-PROFUNDOS</a:t>
            </a:r>
            <a:endParaRPr lang="en-US" sz="1400" dirty="0">
              <a:solidFill>
                <a:srgbClr val="1C1C1C"/>
              </a:solidFill>
            </a:endParaRPr>
          </a:p>
          <a:p>
            <a:pPr>
              <a:lnSpc>
                <a:spcPct val="60000"/>
              </a:lnSpc>
              <a:spcBef>
                <a:spcPct val="50000"/>
              </a:spcBef>
              <a:buClr>
                <a:srgbClr val="1F3F5F"/>
              </a:buClr>
            </a:pPr>
            <a:endParaRPr lang="en-US" sz="1400" dirty="0">
              <a:solidFill>
                <a:srgbClr val="1C1C1C"/>
              </a:solidFill>
            </a:endParaRPr>
          </a:p>
        </p:txBody>
      </p:sp>
      <p:sp>
        <p:nvSpPr>
          <p:cNvPr id="55313" name="Text Box 17"/>
          <p:cNvSpPr txBox="1">
            <a:spLocks noChangeArrowheads="1"/>
          </p:cNvSpPr>
          <p:nvPr/>
        </p:nvSpPr>
        <p:spPr bwMode="black">
          <a:xfrm>
            <a:off x="1635070" y="5829300"/>
            <a:ext cx="145584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s-MX" sz="1600" b="1" dirty="0"/>
              <a:t>EDUCABLES</a:t>
            </a:r>
            <a:endParaRPr lang="en-US" sz="1600" dirty="0"/>
          </a:p>
        </p:txBody>
      </p:sp>
      <p:sp>
        <p:nvSpPr>
          <p:cNvPr id="55314" name="Text Box 18"/>
          <p:cNvSpPr txBox="1">
            <a:spLocks noChangeArrowheads="1"/>
          </p:cNvSpPr>
          <p:nvPr/>
        </p:nvSpPr>
        <p:spPr bwMode="black">
          <a:xfrm>
            <a:off x="3647550" y="5829300"/>
            <a:ext cx="171713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s-MX" sz="1600" b="1" dirty="0"/>
              <a:t>ENTRENABLES</a:t>
            </a:r>
            <a:endParaRPr lang="en-US" sz="1600" dirty="0"/>
          </a:p>
        </p:txBody>
      </p:sp>
      <p:sp>
        <p:nvSpPr>
          <p:cNvPr id="55315" name="Text Box 19"/>
          <p:cNvSpPr txBox="1">
            <a:spLocks noChangeArrowheads="1"/>
          </p:cNvSpPr>
          <p:nvPr/>
        </p:nvSpPr>
        <p:spPr bwMode="black">
          <a:xfrm>
            <a:off x="5704033" y="5829300"/>
            <a:ext cx="179517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s-MX" sz="1600" b="1" dirty="0"/>
              <a:t>CUSTODIABLES</a:t>
            </a:r>
            <a:endParaRPr lang="en-US" sz="1600" dirty="0"/>
          </a:p>
        </p:txBody>
      </p:sp>
    </p:spTree>
    <p:extLst>
      <p:ext uri="{BB962C8B-B14F-4D97-AF65-F5344CB8AC3E}">
        <p14:creationId xmlns:p14="http://schemas.microsoft.com/office/powerpoint/2010/main" val="350774454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179512" y="381000"/>
            <a:ext cx="8229600" cy="746125"/>
          </a:xfrm>
        </p:spPr>
        <p:txBody>
          <a:bodyPr/>
          <a:lstStyle/>
          <a:p>
            <a:r>
              <a:rPr lang="en-US" dirty="0" smtClean="0"/>
              <a:t>DEPENDIENDO DE LA ETIOLOGÍA</a:t>
            </a:r>
            <a:endParaRPr lang="en-US" dirty="0"/>
          </a:p>
        </p:txBody>
      </p:sp>
      <p:sp>
        <p:nvSpPr>
          <p:cNvPr id="20483" name="Oval 3"/>
          <p:cNvSpPr>
            <a:spLocks noChangeArrowheads="1"/>
          </p:cNvSpPr>
          <p:nvPr/>
        </p:nvSpPr>
        <p:spPr bwMode="gray">
          <a:xfrm>
            <a:off x="2970213" y="1820863"/>
            <a:ext cx="3743325" cy="3743325"/>
          </a:xfrm>
          <a:prstGeom prst="ellipse">
            <a:avLst/>
          </a:prstGeom>
          <a:gradFill rotWithShape="1">
            <a:gsLst>
              <a:gs pos="0">
                <a:srgbClr val="E6E6E6"/>
              </a:gs>
              <a:gs pos="14999">
                <a:srgbClr val="7D8496"/>
              </a:gs>
              <a:gs pos="53000">
                <a:srgbClr val="E6E6E6"/>
              </a:gs>
              <a:gs pos="67999">
                <a:srgbClr val="7D8496"/>
              </a:gs>
              <a:gs pos="92999">
                <a:srgbClr val="E6E6E6"/>
              </a:gs>
              <a:gs pos="100000">
                <a:srgbClr val="FFFFFF"/>
              </a:gs>
            </a:gsLst>
            <a:lin ang="2700000" scaled="1"/>
          </a:gra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484" name="Oval 4"/>
          <p:cNvSpPr>
            <a:spLocks noChangeArrowheads="1"/>
          </p:cNvSpPr>
          <p:nvPr/>
        </p:nvSpPr>
        <p:spPr bwMode="gray">
          <a:xfrm>
            <a:off x="3463925" y="2300288"/>
            <a:ext cx="2749550" cy="2746375"/>
          </a:xfrm>
          <a:prstGeom prst="ellipse">
            <a:avLst/>
          </a:prstGeom>
          <a:gradFill rotWithShape="1">
            <a:gsLst>
              <a:gs pos="0">
                <a:srgbClr val="FFFFFF">
                  <a:gamma/>
                  <a:shade val="63137"/>
                  <a:invGamma/>
                </a:srgbClr>
              </a:gs>
              <a:gs pos="50000">
                <a:srgbClr val="FFFFFF"/>
              </a:gs>
              <a:gs pos="100000">
                <a:srgbClr val="FFFFFF">
                  <a:gamma/>
                  <a:shade val="63137"/>
                  <a:invGamma/>
                </a:srgbClr>
              </a:gs>
            </a:gsLst>
            <a:lin ang="2700000" scaled="1"/>
          </a:gradFill>
          <a:ln>
            <a:noFill/>
          </a:ln>
          <a:effectLst>
            <a:prstShdw prst="shdw17" dist="17961" dir="2700000">
              <a:srgbClr val="FFFFFF">
                <a:gamma/>
                <a:shade val="60000"/>
                <a:invGamma/>
              </a:srgbClr>
            </a:prstShdw>
          </a:effectLst>
          <a:extLst>
            <a:ext uri="{91240B29-F687-4F45-9708-019B960494DF}">
              <a14:hiddenLine xmlns:a14="http://schemas.microsoft.com/office/drawing/2010/main" w="9525">
                <a:solidFill>
                  <a:schemeClr val="tx1"/>
                </a:solidFill>
                <a:round/>
                <a:headEnd/>
                <a:tailEnd/>
              </a14:hiddenLine>
            </a:ext>
          </a:extLst>
        </p:spPr>
        <p:txBody>
          <a:bodyPr wrap="none" anchor="ctr"/>
          <a:lstStyle/>
          <a:p>
            <a:endParaRPr lang="es-ES"/>
          </a:p>
        </p:txBody>
      </p:sp>
      <p:grpSp>
        <p:nvGrpSpPr>
          <p:cNvPr id="20489" name="Group 9"/>
          <p:cNvGrpSpPr>
            <a:grpSpLocks/>
          </p:cNvGrpSpPr>
          <p:nvPr/>
        </p:nvGrpSpPr>
        <p:grpSpPr bwMode="auto">
          <a:xfrm>
            <a:off x="4006850" y="1295400"/>
            <a:ext cx="1631950" cy="1612900"/>
            <a:chOff x="437" y="1700"/>
            <a:chExt cx="1110" cy="1096"/>
          </a:xfrm>
        </p:grpSpPr>
        <p:grpSp>
          <p:nvGrpSpPr>
            <p:cNvPr id="20490" name="Group 10"/>
            <p:cNvGrpSpPr>
              <a:grpSpLocks/>
            </p:cNvGrpSpPr>
            <p:nvPr/>
          </p:nvGrpSpPr>
          <p:grpSpPr bwMode="auto">
            <a:xfrm>
              <a:off x="437" y="1700"/>
              <a:ext cx="1110" cy="1096"/>
              <a:chOff x="437" y="1700"/>
              <a:chExt cx="1110" cy="1096"/>
            </a:xfrm>
          </p:grpSpPr>
          <p:sp>
            <p:nvSpPr>
              <p:cNvPr id="20491" name="Oval 11"/>
              <p:cNvSpPr>
                <a:spLocks noChangeArrowheads="1"/>
              </p:cNvSpPr>
              <p:nvPr/>
            </p:nvSpPr>
            <p:spPr bwMode="gray">
              <a:xfrm>
                <a:off x="437" y="1700"/>
                <a:ext cx="1110" cy="1096"/>
              </a:xfrm>
              <a:prstGeom prst="ellipse">
                <a:avLst/>
              </a:prstGeom>
              <a:solidFill>
                <a:srgbClr val="3333CC">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492" name="Oval 12"/>
              <p:cNvSpPr>
                <a:spLocks noChangeArrowheads="1"/>
              </p:cNvSpPr>
              <p:nvPr/>
            </p:nvSpPr>
            <p:spPr bwMode="gray">
              <a:xfrm>
                <a:off x="462" y="1725"/>
                <a:ext cx="1062" cy="1048"/>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0493" name="Group 13"/>
            <p:cNvGrpSpPr>
              <a:grpSpLocks/>
            </p:cNvGrpSpPr>
            <p:nvPr/>
          </p:nvGrpSpPr>
          <p:grpSpPr bwMode="auto">
            <a:xfrm>
              <a:off x="486" y="1748"/>
              <a:ext cx="1026" cy="1014"/>
              <a:chOff x="437" y="1700"/>
              <a:chExt cx="1110" cy="1096"/>
            </a:xfrm>
          </p:grpSpPr>
          <p:sp>
            <p:nvSpPr>
              <p:cNvPr id="20494" name="Oval 14"/>
              <p:cNvSpPr>
                <a:spLocks noChangeArrowheads="1"/>
              </p:cNvSpPr>
              <p:nvPr/>
            </p:nvSpPr>
            <p:spPr bwMode="gray">
              <a:xfrm>
                <a:off x="437" y="1700"/>
                <a:ext cx="1110" cy="1096"/>
              </a:xfrm>
              <a:prstGeom prst="ellipse">
                <a:avLst/>
              </a:prstGeom>
              <a:solidFill>
                <a:schemeClr val="accent1">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495" name="Oval 15"/>
              <p:cNvSpPr>
                <a:spLocks noChangeArrowheads="1"/>
              </p:cNvSpPr>
              <p:nvPr/>
            </p:nvSpPr>
            <p:spPr bwMode="gray">
              <a:xfrm>
                <a:off x="462" y="1725"/>
                <a:ext cx="1062" cy="1048"/>
              </a:xfrm>
              <a:prstGeom prst="ellipse">
                <a:avLst/>
              </a:prstGeom>
              <a:solidFill>
                <a:srgbClr val="3333CC">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20496" name="Group 16"/>
          <p:cNvGrpSpPr>
            <a:grpSpLocks/>
          </p:cNvGrpSpPr>
          <p:nvPr/>
        </p:nvGrpSpPr>
        <p:grpSpPr bwMode="auto">
          <a:xfrm>
            <a:off x="2597150" y="3698875"/>
            <a:ext cx="1631950" cy="1612900"/>
            <a:chOff x="437" y="1700"/>
            <a:chExt cx="1110" cy="1096"/>
          </a:xfrm>
        </p:grpSpPr>
        <p:grpSp>
          <p:nvGrpSpPr>
            <p:cNvPr id="20497" name="Group 17"/>
            <p:cNvGrpSpPr>
              <a:grpSpLocks/>
            </p:cNvGrpSpPr>
            <p:nvPr/>
          </p:nvGrpSpPr>
          <p:grpSpPr bwMode="auto">
            <a:xfrm>
              <a:off x="437" y="1700"/>
              <a:ext cx="1110" cy="1096"/>
              <a:chOff x="437" y="1700"/>
              <a:chExt cx="1110" cy="1096"/>
            </a:xfrm>
          </p:grpSpPr>
          <p:sp>
            <p:nvSpPr>
              <p:cNvPr id="20498" name="Oval 18"/>
              <p:cNvSpPr>
                <a:spLocks noChangeArrowheads="1"/>
              </p:cNvSpPr>
              <p:nvPr/>
            </p:nvSpPr>
            <p:spPr bwMode="gray">
              <a:xfrm>
                <a:off x="437" y="1700"/>
                <a:ext cx="1110" cy="1096"/>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499" name="Oval 19"/>
              <p:cNvSpPr>
                <a:spLocks noChangeArrowheads="1"/>
              </p:cNvSpPr>
              <p:nvPr/>
            </p:nvSpPr>
            <p:spPr bwMode="gray">
              <a:xfrm>
                <a:off x="462" y="1725"/>
                <a:ext cx="1062" cy="1048"/>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0500" name="Group 20"/>
            <p:cNvGrpSpPr>
              <a:grpSpLocks/>
            </p:cNvGrpSpPr>
            <p:nvPr/>
          </p:nvGrpSpPr>
          <p:grpSpPr bwMode="auto">
            <a:xfrm>
              <a:off x="486" y="1748"/>
              <a:ext cx="1026" cy="1014"/>
              <a:chOff x="437" y="1700"/>
              <a:chExt cx="1110" cy="1096"/>
            </a:xfrm>
          </p:grpSpPr>
          <p:sp>
            <p:nvSpPr>
              <p:cNvPr id="20501" name="Oval 21"/>
              <p:cNvSpPr>
                <a:spLocks noChangeArrowheads="1"/>
              </p:cNvSpPr>
              <p:nvPr/>
            </p:nvSpPr>
            <p:spPr bwMode="gray">
              <a:xfrm>
                <a:off x="437" y="1700"/>
                <a:ext cx="1110" cy="1096"/>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502" name="Oval 22"/>
              <p:cNvSpPr>
                <a:spLocks noChangeArrowheads="1"/>
              </p:cNvSpPr>
              <p:nvPr/>
            </p:nvSpPr>
            <p:spPr bwMode="gray">
              <a:xfrm>
                <a:off x="462" y="1725"/>
                <a:ext cx="1062" cy="1048"/>
              </a:xfrm>
              <a:prstGeom prst="ellipse">
                <a:avLst/>
              </a:prstGeom>
              <a:solidFill>
                <a:schemeClr val="accent2">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20503" name="Group 23"/>
          <p:cNvGrpSpPr>
            <a:grpSpLocks/>
          </p:cNvGrpSpPr>
          <p:nvPr/>
        </p:nvGrpSpPr>
        <p:grpSpPr bwMode="auto">
          <a:xfrm>
            <a:off x="5327650" y="3698875"/>
            <a:ext cx="1631950" cy="1612900"/>
            <a:chOff x="437" y="1700"/>
            <a:chExt cx="1110" cy="1096"/>
          </a:xfrm>
        </p:grpSpPr>
        <p:grpSp>
          <p:nvGrpSpPr>
            <p:cNvPr id="20504" name="Group 24"/>
            <p:cNvGrpSpPr>
              <a:grpSpLocks/>
            </p:cNvGrpSpPr>
            <p:nvPr/>
          </p:nvGrpSpPr>
          <p:grpSpPr bwMode="auto">
            <a:xfrm>
              <a:off x="437" y="1700"/>
              <a:ext cx="1110" cy="1096"/>
              <a:chOff x="437" y="1700"/>
              <a:chExt cx="1110" cy="1096"/>
            </a:xfrm>
          </p:grpSpPr>
          <p:sp>
            <p:nvSpPr>
              <p:cNvPr id="20505" name="Oval 25"/>
              <p:cNvSpPr>
                <a:spLocks noChangeArrowheads="1"/>
              </p:cNvSpPr>
              <p:nvPr/>
            </p:nvSpPr>
            <p:spPr bwMode="gray">
              <a:xfrm>
                <a:off x="437" y="1700"/>
                <a:ext cx="1110" cy="1096"/>
              </a:xfrm>
              <a:prstGeom prst="ellipse">
                <a:avLst/>
              </a:prstGeom>
              <a:solidFill>
                <a:schemeClr val="hlink">
                  <a:alpha val="10001"/>
                </a:scheme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506" name="Oval 26"/>
              <p:cNvSpPr>
                <a:spLocks noChangeArrowheads="1"/>
              </p:cNvSpPr>
              <p:nvPr/>
            </p:nvSpPr>
            <p:spPr bwMode="gray">
              <a:xfrm>
                <a:off x="462" y="1725"/>
                <a:ext cx="1062" cy="1048"/>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0507" name="Group 27"/>
            <p:cNvGrpSpPr>
              <a:grpSpLocks/>
            </p:cNvGrpSpPr>
            <p:nvPr/>
          </p:nvGrpSpPr>
          <p:grpSpPr bwMode="auto">
            <a:xfrm>
              <a:off x="486" y="1748"/>
              <a:ext cx="1026" cy="1014"/>
              <a:chOff x="437" y="1700"/>
              <a:chExt cx="1110" cy="1096"/>
            </a:xfrm>
          </p:grpSpPr>
          <p:sp>
            <p:nvSpPr>
              <p:cNvPr id="20508" name="Oval 28"/>
              <p:cNvSpPr>
                <a:spLocks noChangeArrowheads="1"/>
              </p:cNvSpPr>
              <p:nvPr/>
            </p:nvSpPr>
            <p:spPr bwMode="gray">
              <a:xfrm>
                <a:off x="437" y="1700"/>
                <a:ext cx="1110" cy="1096"/>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509" name="Oval 29"/>
              <p:cNvSpPr>
                <a:spLocks noChangeArrowheads="1"/>
              </p:cNvSpPr>
              <p:nvPr/>
            </p:nvSpPr>
            <p:spPr bwMode="gray">
              <a:xfrm>
                <a:off x="462" y="1725"/>
                <a:ext cx="1062" cy="1048"/>
              </a:xfrm>
              <a:prstGeom prst="ellipse">
                <a:avLst/>
              </a:prstGeom>
              <a:solidFill>
                <a:srgbClr val="817E00">
                  <a:alpha val="10001"/>
                </a:srgbClr>
              </a:solidFill>
              <a:ln>
                <a:noFill/>
              </a:ln>
              <a:effectLst/>
              <a:extLst>
                <a:ext uri="{91240B29-F687-4F45-9708-019B960494DF}">
                  <a14:hiddenLine xmlns:a14="http://schemas.microsoft.com/office/drawing/2010/main" w="57150">
                    <a:solidFill>
                      <a:srgbClr val="FFFFFF"/>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20510" name="Group 30"/>
          <p:cNvGrpSpPr>
            <a:grpSpLocks/>
          </p:cNvGrpSpPr>
          <p:nvPr/>
        </p:nvGrpSpPr>
        <p:grpSpPr bwMode="auto">
          <a:xfrm>
            <a:off x="4081463" y="1346200"/>
            <a:ext cx="1466850" cy="1447800"/>
            <a:chOff x="708" y="2203"/>
            <a:chExt cx="751" cy="741"/>
          </a:xfrm>
        </p:grpSpPr>
        <p:sp>
          <p:nvSpPr>
            <p:cNvPr id="20511" name="Oval 31"/>
            <p:cNvSpPr>
              <a:spLocks noChangeArrowheads="1"/>
            </p:cNvSpPr>
            <p:nvPr/>
          </p:nvSpPr>
          <p:spPr bwMode="gray">
            <a:xfrm>
              <a:off x="728" y="2235"/>
              <a:ext cx="716" cy="709"/>
            </a:xfrm>
            <a:prstGeom prst="ellipse">
              <a:avLst/>
            </a:prstGeom>
            <a:gradFill rotWithShape="1">
              <a:gsLst>
                <a:gs pos="0">
                  <a:schemeClr val="accent1"/>
                </a:gs>
                <a:gs pos="100000">
                  <a:schemeClr val="accent1">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s-ES"/>
            </a:p>
          </p:txBody>
        </p:sp>
        <p:pic>
          <p:nvPicPr>
            <p:cNvPr id="20512" name="Picture 32"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20513" name="Rectangle 33"/>
          <p:cNvSpPr>
            <a:spLocks noChangeArrowheads="1"/>
          </p:cNvSpPr>
          <p:nvPr/>
        </p:nvSpPr>
        <p:spPr bwMode="gray">
          <a:xfrm>
            <a:off x="4110038" y="1779588"/>
            <a:ext cx="1450975" cy="70788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dirty="0">
                <a:solidFill>
                  <a:srgbClr val="F8F8F8"/>
                </a:solidFill>
              </a:rPr>
              <a:t> </a:t>
            </a:r>
            <a:r>
              <a:rPr lang="en-US" sz="2000" b="1" dirty="0" smtClean="0">
                <a:solidFill>
                  <a:srgbClr val="F8F8F8"/>
                </a:solidFill>
              </a:rPr>
              <a:t>PRE</a:t>
            </a:r>
          </a:p>
          <a:p>
            <a:pPr algn="ctr"/>
            <a:r>
              <a:rPr lang="en-US" sz="2000" b="1" dirty="0" smtClean="0">
                <a:solidFill>
                  <a:srgbClr val="F8F8F8"/>
                </a:solidFill>
              </a:rPr>
              <a:t>NATALES</a:t>
            </a:r>
            <a:endParaRPr lang="en-US" sz="2000" b="1" dirty="0">
              <a:solidFill>
                <a:srgbClr val="F8F8F8"/>
              </a:solidFill>
            </a:endParaRPr>
          </a:p>
        </p:txBody>
      </p:sp>
      <p:grpSp>
        <p:nvGrpSpPr>
          <p:cNvPr id="20514" name="Group 34"/>
          <p:cNvGrpSpPr>
            <a:grpSpLocks/>
          </p:cNvGrpSpPr>
          <p:nvPr/>
        </p:nvGrpSpPr>
        <p:grpSpPr bwMode="auto">
          <a:xfrm>
            <a:off x="2668588" y="3760788"/>
            <a:ext cx="1466850" cy="1447800"/>
            <a:chOff x="708" y="2203"/>
            <a:chExt cx="751" cy="741"/>
          </a:xfrm>
        </p:grpSpPr>
        <p:sp>
          <p:nvSpPr>
            <p:cNvPr id="20515" name="Oval 35"/>
            <p:cNvSpPr>
              <a:spLocks noChangeArrowheads="1"/>
            </p:cNvSpPr>
            <p:nvPr/>
          </p:nvSpPr>
          <p:spPr bwMode="gray">
            <a:xfrm>
              <a:off x="728" y="2235"/>
              <a:ext cx="716" cy="709"/>
            </a:xfrm>
            <a:prstGeom prst="ellipse">
              <a:avLst/>
            </a:prstGeom>
            <a:gradFill rotWithShape="1">
              <a:gsLst>
                <a:gs pos="0">
                  <a:schemeClr val="accent2"/>
                </a:gs>
                <a:gs pos="100000">
                  <a:schemeClr val="accent2">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s-ES"/>
            </a:p>
          </p:txBody>
        </p:sp>
        <p:pic>
          <p:nvPicPr>
            <p:cNvPr id="20516" name="Picture 36"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20517" name="Rectangle 37"/>
          <p:cNvSpPr>
            <a:spLocks noChangeArrowheads="1"/>
          </p:cNvSpPr>
          <p:nvPr/>
        </p:nvSpPr>
        <p:spPr bwMode="gray">
          <a:xfrm>
            <a:off x="2684463" y="4178300"/>
            <a:ext cx="1450975" cy="70788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dirty="0">
                <a:solidFill>
                  <a:srgbClr val="F8F8F8"/>
                </a:solidFill>
              </a:rPr>
              <a:t> </a:t>
            </a:r>
            <a:r>
              <a:rPr lang="en-US" sz="2000" b="1" dirty="0" smtClean="0">
                <a:solidFill>
                  <a:srgbClr val="F8F8F8"/>
                </a:solidFill>
              </a:rPr>
              <a:t>PERI</a:t>
            </a:r>
          </a:p>
          <a:p>
            <a:pPr algn="ctr"/>
            <a:r>
              <a:rPr lang="en-US" sz="2000" b="1" dirty="0" smtClean="0">
                <a:solidFill>
                  <a:srgbClr val="F8F8F8"/>
                </a:solidFill>
              </a:rPr>
              <a:t>NATALES</a:t>
            </a:r>
            <a:endParaRPr lang="en-US" sz="2000" b="1" dirty="0">
              <a:solidFill>
                <a:srgbClr val="F8F8F8"/>
              </a:solidFill>
            </a:endParaRPr>
          </a:p>
        </p:txBody>
      </p:sp>
      <p:grpSp>
        <p:nvGrpSpPr>
          <p:cNvPr id="20518" name="Group 38"/>
          <p:cNvGrpSpPr>
            <a:grpSpLocks/>
          </p:cNvGrpSpPr>
          <p:nvPr/>
        </p:nvGrpSpPr>
        <p:grpSpPr bwMode="auto">
          <a:xfrm>
            <a:off x="5429250" y="3760788"/>
            <a:ext cx="1466850" cy="1447800"/>
            <a:chOff x="708" y="2203"/>
            <a:chExt cx="751" cy="741"/>
          </a:xfrm>
        </p:grpSpPr>
        <p:sp>
          <p:nvSpPr>
            <p:cNvPr id="20519" name="Oval 39"/>
            <p:cNvSpPr>
              <a:spLocks noChangeArrowheads="1"/>
            </p:cNvSpPr>
            <p:nvPr/>
          </p:nvSpPr>
          <p:spPr bwMode="gray">
            <a:xfrm>
              <a:off x="728" y="2235"/>
              <a:ext cx="716" cy="709"/>
            </a:xfrm>
            <a:prstGeom prst="ellipse">
              <a:avLst/>
            </a:prstGeom>
            <a:gradFill rotWithShape="1">
              <a:gsLst>
                <a:gs pos="0">
                  <a:srgbClr val="0099CC"/>
                </a:gs>
                <a:gs pos="100000">
                  <a:srgbClr val="0099CC">
                    <a:gamma/>
                    <a:shade val="31765"/>
                    <a:invGamma/>
                  </a:srgb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s-ES"/>
            </a:p>
          </p:txBody>
        </p:sp>
        <p:pic>
          <p:nvPicPr>
            <p:cNvPr id="20520" name="Picture 40"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521" name="Group 41"/>
          <p:cNvGrpSpPr>
            <a:grpSpLocks/>
          </p:cNvGrpSpPr>
          <p:nvPr/>
        </p:nvGrpSpPr>
        <p:grpSpPr bwMode="auto">
          <a:xfrm>
            <a:off x="5411788" y="3760788"/>
            <a:ext cx="1466850" cy="1447800"/>
            <a:chOff x="708" y="2203"/>
            <a:chExt cx="751" cy="741"/>
          </a:xfrm>
        </p:grpSpPr>
        <p:sp>
          <p:nvSpPr>
            <p:cNvPr id="20522" name="Oval 42"/>
            <p:cNvSpPr>
              <a:spLocks noChangeArrowheads="1"/>
            </p:cNvSpPr>
            <p:nvPr/>
          </p:nvSpPr>
          <p:spPr bwMode="gray">
            <a:xfrm>
              <a:off x="728" y="2235"/>
              <a:ext cx="716" cy="709"/>
            </a:xfrm>
            <a:prstGeom prst="ellipse">
              <a:avLst/>
            </a:prstGeom>
            <a:gradFill rotWithShape="1">
              <a:gsLst>
                <a:gs pos="0">
                  <a:schemeClr val="hlink"/>
                </a:gs>
                <a:gs pos="100000">
                  <a:schemeClr val="hlink">
                    <a:gamma/>
                    <a:shade val="31765"/>
                    <a:invGamma/>
                  </a:schemeClr>
                </a:gs>
              </a:gsLst>
              <a:lin ang="5400000" scaled="1"/>
            </a:gradFill>
            <a:ln w="38100" algn="ctr">
              <a:solidFill>
                <a:srgbClr val="F8F8F8">
                  <a:alpha val="80000"/>
                </a:srgbClr>
              </a:solidFill>
              <a:round/>
              <a:headEnd/>
              <a:tailEnd/>
            </a:ln>
            <a:effectLst/>
            <a:extLst>
              <a:ext uri="{AF507438-7753-43E0-B8FC-AC1667EBCBE1}">
                <a14:hiddenEffects xmlns:a14="http://schemas.microsoft.com/office/drawing/2010/main">
                  <a:effectLst>
                    <a:outerShdw dist="35921" dir="2700000" algn="ctr" rotWithShape="0">
                      <a:schemeClr val="tx2">
                        <a:alpha val="50000"/>
                      </a:schemeClr>
                    </a:outerShdw>
                  </a:effectLst>
                </a14:hiddenEffects>
              </a:ext>
            </a:extLst>
          </p:spPr>
          <p:txBody>
            <a:bodyPr wrap="none" anchor="ctr"/>
            <a:lstStyle/>
            <a:p>
              <a:endParaRPr lang="es-ES"/>
            </a:p>
          </p:txBody>
        </p:sp>
        <p:pic>
          <p:nvPicPr>
            <p:cNvPr id="20523" name="Picture 43" descr="cir_lighteffect0"/>
            <p:cNvPicPr>
              <a:picLocks noChangeAspect="1" noChangeArrowheads="1"/>
            </p:cNvPicPr>
            <p:nvPr/>
          </p:nvPicPr>
          <p:blipFill>
            <a:blip r:embed="rId2">
              <a:lum bright="18000" contrast="-12000"/>
              <a:extLst>
                <a:ext uri="{28A0092B-C50C-407E-A947-70E740481C1C}">
                  <a14:useLocalDpi xmlns:a14="http://schemas.microsoft.com/office/drawing/2010/main" val="0"/>
                </a:ext>
              </a:extLst>
            </a:blip>
            <a:srcRect/>
            <a:stretch>
              <a:fillRect/>
            </a:stretch>
          </p:blipFill>
          <p:spPr bwMode="gray">
            <a:xfrm>
              <a:off x="708" y="2203"/>
              <a:ext cx="751" cy="644"/>
            </a:xfrm>
            <a:prstGeom prst="rect">
              <a:avLst/>
            </a:prstGeom>
            <a:noFill/>
            <a:extLst>
              <a:ext uri="{909E8E84-426E-40DD-AFC4-6F175D3DCCD1}">
                <a14:hiddenFill xmlns:a14="http://schemas.microsoft.com/office/drawing/2010/main">
                  <a:solidFill>
                    <a:srgbClr val="FFFFFF"/>
                  </a:solidFill>
                </a14:hiddenFill>
              </a:ext>
            </a:extLst>
          </p:spPr>
        </p:pic>
      </p:grpSp>
      <p:sp>
        <p:nvSpPr>
          <p:cNvPr id="20524" name="Rectangle 44"/>
          <p:cNvSpPr>
            <a:spLocks noChangeArrowheads="1"/>
          </p:cNvSpPr>
          <p:nvPr/>
        </p:nvSpPr>
        <p:spPr bwMode="gray">
          <a:xfrm>
            <a:off x="5413375" y="4189413"/>
            <a:ext cx="1450975" cy="707886"/>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000" b="1" dirty="0">
                <a:solidFill>
                  <a:srgbClr val="F8F8F8"/>
                </a:solidFill>
              </a:rPr>
              <a:t> </a:t>
            </a:r>
            <a:r>
              <a:rPr lang="en-US" sz="2000" b="1" dirty="0" smtClean="0">
                <a:solidFill>
                  <a:srgbClr val="F8F8F8"/>
                </a:solidFill>
              </a:rPr>
              <a:t>POST</a:t>
            </a:r>
          </a:p>
          <a:p>
            <a:pPr algn="ctr"/>
            <a:r>
              <a:rPr lang="en-US" sz="2000" b="1" dirty="0" smtClean="0">
                <a:solidFill>
                  <a:srgbClr val="F8F8F8"/>
                </a:solidFill>
              </a:rPr>
              <a:t>NATALES</a:t>
            </a:r>
            <a:endParaRPr lang="en-US" sz="2000" b="1" dirty="0">
              <a:solidFill>
                <a:srgbClr val="F8F8F8"/>
              </a:solidFill>
            </a:endParaRPr>
          </a:p>
        </p:txBody>
      </p:sp>
    </p:spTree>
    <p:extLst>
      <p:ext uri="{BB962C8B-B14F-4D97-AF65-F5344CB8AC3E}">
        <p14:creationId xmlns:p14="http://schemas.microsoft.com/office/powerpoint/2010/main" val="2969784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u="sng" dirty="0"/>
              <a:t>ETIOLOGIA:</a:t>
            </a:r>
            <a:r>
              <a:rPr lang="en-CA" dirty="0"/>
              <a:t/>
            </a:r>
            <a:br>
              <a:rPr lang="en-CA" dirty="0"/>
            </a:br>
            <a:endParaRPr lang="es-ES" dirty="0"/>
          </a:p>
        </p:txBody>
      </p:sp>
      <p:sp>
        <p:nvSpPr>
          <p:cNvPr id="3" name="2 Marcador de contenido"/>
          <p:cNvSpPr>
            <a:spLocks noGrp="1"/>
          </p:cNvSpPr>
          <p:nvPr>
            <p:ph idx="1"/>
          </p:nvPr>
        </p:nvSpPr>
        <p:spPr/>
        <p:txBody>
          <a:bodyPr/>
          <a:lstStyle/>
          <a:p>
            <a:pPr marL="0" indent="0">
              <a:buNone/>
            </a:pPr>
            <a:r>
              <a:rPr lang="es-MX" sz="1600" b="1" i="1" dirty="0">
                <a:solidFill>
                  <a:srgbClr val="002060"/>
                </a:solidFill>
              </a:rPr>
              <a:t>TRASTORNOS DEL METABOLISMO</a:t>
            </a:r>
            <a:endParaRPr lang="en-CA" sz="1600" dirty="0">
              <a:solidFill>
                <a:srgbClr val="002060"/>
              </a:solidFill>
            </a:endParaRPr>
          </a:p>
          <a:p>
            <a:pPr marL="0" lvl="0" indent="0">
              <a:buNone/>
            </a:pPr>
            <a:r>
              <a:rPr lang="es-MX" sz="1600" dirty="0" smtClean="0">
                <a:solidFill>
                  <a:srgbClr val="002060"/>
                </a:solidFill>
              </a:rPr>
              <a:t>-TRASTORNO </a:t>
            </a:r>
            <a:r>
              <a:rPr lang="es-MX" sz="1600" dirty="0">
                <a:solidFill>
                  <a:srgbClr val="002060"/>
                </a:solidFill>
              </a:rPr>
              <a:t>DEL METABOLISMO DE LOS AMINOACIDOS</a:t>
            </a:r>
            <a:endParaRPr lang="en-CA" sz="1600" dirty="0">
              <a:solidFill>
                <a:srgbClr val="002060"/>
              </a:solidFill>
            </a:endParaRPr>
          </a:p>
          <a:p>
            <a:pPr marL="0" indent="0">
              <a:buNone/>
            </a:pPr>
            <a:r>
              <a:rPr lang="es-MX" sz="1600" dirty="0">
                <a:solidFill>
                  <a:srgbClr val="002060"/>
                </a:solidFill>
              </a:rPr>
              <a:t>(FENILCETONURIA)</a:t>
            </a:r>
            <a:endParaRPr lang="en-CA" sz="1600" dirty="0">
              <a:solidFill>
                <a:srgbClr val="002060"/>
              </a:solidFill>
            </a:endParaRPr>
          </a:p>
          <a:p>
            <a:pPr marL="0" lvl="0" indent="0">
              <a:buNone/>
            </a:pPr>
            <a:r>
              <a:rPr lang="es-MX" sz="1600" dirty="0" smtClean="0">
                <a:solidFill>
                  <a:srgbClr val="002060"/>
                </a:solidFill>
              </a:rPr>
              <a:t>-TRASTORNO </a:t>
            </a:r>
            <a:r>
              <a:rPr lang="es-MX" sz="1600" dirty="0">
                <a:solidFill>
                  <a:srgbClr val="002060"/>
                </a:solidFill>
              </a:rPr>
              <a:t>DEL METABOLISMO DE LAS GRASAS</a:t>
            </a:r>
            <a:endParaRPr lang="en-CA" sz="1600" dirty="0">
              <a:solidFill>
                <a:srgbClr val="002060"/>
              </a:solidFill>
            </a:endParaRPr>
          </a:p>
          <a:p>
            <a:pPr marL="0" indent="0">
              <a:buNone/>
            </a:pPr>
            <a:r>
              <a:rPr lang="es-MX" sz="1600" dirty="0">
                <a:solidFill>
                  <a:srgbClr val="002060"/>
                </a:solidFill>
              </a:rPr>
              <a:t>               *DEGENERACION CEREBRO –MACULAR</a:t>
            </a:r>
            <a:endParaRPr lang="en-CA" sz="1600" dirty="0">
              <a:solidFill>
                <a:srgbClr val="002060"/>
              </a:solidFill>
            </a:endParaRPr>
          </a:p>
          <a:p>
            <a:pPr marL="0" indent="0">
              <a:buNone/>
            </a:pPr>
            <a:r>
              <a:rPr lang="es-MX" sz="1600" dirty="0">
                <a:solidFill>
                  <a:srgbClr val="002060"/>
                </a:solidFill>
              </a:rPr>
              <a:t>               *ENFERMEDAD DE NIEMANN dic</a:t>
            </a:r>
            <a:endParaRPr lang="en-CA" sz="1600" dirty="0">
              <a:solidFill>
                <a:srgbClr val="002060"/>
              </a:solidFill>
            </a:endParaRPr>
          </a:p>
          <a:p>
            <a:pPr marL="0" indent="0">
              <a:buNone/>
            </a:pPr>
            <a:r>
              <a:rPr lang="es-MX" sz="1600" dirty="0">
                <a:solidFill>
                  <a:srgbClr val="002060"/>
                </a:solidFill>
              </a:rPr>
              <a:t>               *ENFERMEDAD DE GAUCHER</a:t>
            </a:r>
            <a:endParaRPr lang="en-CA" sz="1600" dirty="0">
              <a:solidFill>
                <a:srgbClr val="002060"/>
              </a:solidFill>
            </a:endParaRPr>
          </a:p>
          <a:p>
            <a:pPr marL="0" lvl="0" indent="0">
              <a:buNone/>
            </a:pPr>
            <a:r>
              <a:rPr lang="es-MX" sz="1600" dirty="0" smtClean="0">
                <a:solidFill>
                  <a:srgbClr val="002060"/>
                </a:solidFill>
              </a:rPr>
              <a:t>-TRASTORNO </a:t>
            </a:r>
            <a:r>
              <a:rPr lang="es-MX" sz="1600" dirty="0">
                <a:solidFill>
                  <a:srgbClr val="002060"/>
                </a:solidFill>
              </a:rPr>
              <a:t>DEL METABOLISMO DE LOS CARBOHIDRATOS</a:t>
            </a:r>
            <a:endParaRPr lang="en-CA" sz="1600" dirty="0">
              <a:solidFill>
                <a:srgbClr val="002060"/>
              </a:solidFill>
            </a:endParaRPr>
          </a:p>
          <a:p>
            <a:pPr marL="0" indent="0">
              <a:buNone/>
            </a:pPr>
            <a:r>
              <a:rPr lang="es-MX" sz="1600" b="1" dirty="0">
                <a:solidFill>
                  <a:srgbClr val="002060"/>
                </a:solidFill>
              </a:rPr>
              <a:t>                     *</a:t>
            </a:r>
            <a:r>
              <a:rPr lang="es-MX" sz="1600" dirty="0">
                <a:solidFill>
                  <a:srgbClr val="002060"/>
                </a:solidFill>
              </a:rPr>
              <a:t>GALACTOSEMIA</a:t>
            </a:r>
            <a:endParaRPr lang="en-CA" sz="1600" dirty="0">
              <a:solidFill>
                <a:srgbClr val="002060"/>
              </a:solidFill>
            </a:endParaRPr>
          </a:p>
          <a:p>
            <a:pPr marL="0" indent="0">
              <a:buNone/>
            </a:pPr>
            <a:r>
              <a:rPr lang="es-MX" sz="1600" dirty="0">
                <a:solidFill>
                  <a:srgbClr val="002060"/>
                </a:solidFill>
              </a:rPr>
              <a:t>                     *GLUCOGENESIS IMPERFECTA</a:t>
            </a:r>
            <a:endParaRPr lang="en-CA" sz="1600" dirty="0">
              <a:solidFill>
                <a:srgbClr val="002060"/>
              </a:solidFill>
            </a:endParaRPr>
          </a:p>
          <a:p>
            <a:pPr marL="0" indent="0">
              <a:buNone/>
            </a:pPr>
            <a:r>
              <a:rPr lang="es-MX" sz="1600" dirty="0">
                <a:solidFill>
                  <a:srgbClr val="002060"/>
                </a:solidFill>
              </a:rPr>
              <a:t>                     *INTOLERANCIA A FRUCTUOSA</a:t>
            </a:r>
            <a:endParaRPr lang="en-CA" sz="1600" dirty="0">
              <a:solidFill>
                <a:srgbClr val="002060"/>
              </a:solidFill>
            </a:endParaRPr>
          </a:p>
          <a:p>
            <a:pPr marL="0" lvl="0" indent="0">
              <a:buNone/>
            </a:pPr>
            <a:r>
              <a:rPr lang="es-MX" sz="1600" dirty="0" smtClean="0">
                <a:solidFill>
                  <a:srgbClr val="002060"/>
                </a:solidFill>
              </a:rPr>
              <a:t>-OTROS </a:t>
            </a:r>
            <a:r>
              <a:rPr lang="es-MX" sz="1600" dirty="0">
                <a:solidFill>
                  <a:srgbClr val="002060"/>
                </a:solidFill>
              </a:rPr>
              <a:t>TRASTORNOS METABOLICOS</a:t>
            </a:r>
            <a:endParaRPr lang="en-CA" sz="1600" dirty="0">
              <a:solidFill>
                <a:srgbClr val="002060"/>
              </a:solidFill>
            </a:endParaRPr>
          </a:p>
          <a:p>
            <a:pPr marL="0" indent="0">
              <a:buNone/>
            </a:pPr>
            <a:r>
              <a:rPr lang="es-MX" sz="1600" dirty="0">
                <a:solidFill>
                  <a:srgbClr val="002060"/>
                </a:solidFill>
              </a:rPr>
              <a:t>                     *HIPERCALCEMIA</a:t>
            </a:r>
            <a:endParaRPr lang="en-CA" sz="1600" dirty="0">
              <a:solidFill>
                <a:srgbClr val="002060"/>
              </a:solidFill>
            </a:endParaRPr>
          </a:p>
          <a:p>
            <a:pPr marL="0" indent="0">
              <a:buNone/>
            </a:pPr>
            <a:r>
              <a:rPr lang="es-MX" sz="1600" dirty="0">
                <a:solidFill>
                  <a:srgbClr val="002060"/>
                </a:solidFill>
              </a:rPr>
              <a:t>                     *HIPOPARATIROIDISMO</a:t>
            </a:r>
            <a:endParaRPr lang="en-CA" sz="1600" dirty="0">
              <a:solidFill>
                <a:srgbClr val="002060"/>
              </a:solidFill>
            </a:endParaRPr>
          </a:p>
          <a:p>
            <a:pPr marL="0" indent="0">
              <a:buNone/>
            </a:pPr>
            <a:r>
              <a:rPr lang="es-MX" sz="1600" dirty="0">
                <a:solidFill>
                  <a:srgbClr val="002060"/>
                </a:solidFill>
              </a:rPr>
              <a:t>                     *CRETINISMO BOCIOSO</a:t>
            </a:r>
            <a:endParaRPr lang="en-CA" sz="1600" dirty="0">
              <a:solidFill>
                <a:srgbClr val="002060"/>
              </a:solidFill>
            </a:endParaRPr>
          </a:p>
          <a:p>
            <a:pPr marL="0" indent="0">
              <a:buNone/>
            </a:pPr>
            <a:r>
              <a:rPr lang="es-MX" sz="1600" dirty="0">
                <a:solidFill>
                  <a:srgbClr val="002060"/>
                </a:solidFill>
              </a:rPr>
              <a:t>                     *ENFERMEDAD DE HURLER</a:t>
            </a:r>
            <a:endParaRPr lang="en-CA" sz="1600" dirty="0">
              <a:solidFill>
                <a:srgbClr val="002060"/>
              </a:solidFill>
            </a:endParaRPr>
          </a:p>
          <a:p>
            <a:pPr marL="0" indent="0">
              <a:buNone/>
            </a:pPr>
            <a:r>
              <a:rPr lang="es-MX" sz="1600" dirty="0">
                <a:solidFill>
                  <a:srgbClr val="002060"/>
                </a:solidFill>
              </a:rPr>
              <a:t>                     *ENFERMEDAD DE WILSON</a:t>
            </a:r>
            <a:endParaRPr lang="en-CA" sz="1600" dirty="0">
              <a:solidFill>
                <a:srgbClr val="002060"/>
              </a:solidFill>
            </a:endParaRPr>
          </a:p>
          <a:p>
            <a:pPr marL="0" indent="0">
              <a:buNone/>
            </a:pPr>
            <a:endParaRPr lang="es-ES" sz="1600" dirty="0">
              <a:solidFill>
                <a:srgbClr val="002060"/>
              </a:solidFill>
            </a:endParaRPr>
          </a:p>
        </p:txBody>
      </p:sp>
      <p:sp>
        <p:nvSpPr>
          <p:cNvPr id="4" name="3 Marcador de pie de página"/>
          <p:cNvSpPr>
            <a:spLocks noGrp="1"/>
          </p:cNvSpPr>
          <p:nvPr>
            <p:ph type="ftr" sz="quarter" idx="12"/>
          </p:nvPr>
        </p:nvSpPr>
        <p:spPr>
          <a:xfrm>
            <a:off x="457200" y="1029047"/>
            <a:ext cx="8458200" cy="239713"/>
          </a:xfrm>
        </p:spPr>
        <p:txBody>
          <a:bodyPr/>
          <a:lstStyle/>
          <a:p>
            <a:pPr algn="l"/>
            <a:r>
              <a:rPr lang="es-MX" sz="2400" u="sng" dirty="0"/>
              <a:t>PRENATALES</a:t>
            </a:r>
            <a:endParaRPr lang="en-CA" sz="2400" dirty="0"/>
          </a:p>
        </p:txBody>
      </p:sp>
    </p:spTree>
    <p:extLst>
      <p:ext uri="{BB962C8B-B14F-4D97-AF65-F5344CB8AC3E}">
        <p14:creationId xmlns:p14="http://schemas.microsoft.com/office/powerpoint/2010/main" val="2301219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u="sng" dirty="0"/>
              <a:t>ETIOLOGIA:</a:t>
            </a:r>
            <a:r>
              <a:rPr lang="en-CA" dirty="0"/>
              <a:t/>
            </a:r>
            <a:br>
              <a:rPr lang="en-CA" dirty="0"/>
            </a:br>
            <a:endParaRPr lang="es-ES" dirty="0"/>
          </a:p>
        </p:txBody>
      </p:sp>
      <p:sp>
        <p:nvSpPr>
          <p:cNvPr id="3" name="2 Marcador de contenido"/>
          <p:cNvSpPr>
            <a:spLocks noGrp="1"/>
          </p:cNvSpPr>
          <p:nvPr>
            <p:ph idx="1"/>
          </p:nvPr>
        </p:nvSpPr>
        <p:spPr/>
        <p:txBody>
          <a:bodyPr/>
          <a:lstStyle/>
          <a:p>
            <a:pPr marL="0" indent="0">
              <a:buNone/>
            </a:pPr>
            <a:r>
              <a:rPr lang="es-MX" sz="1600" b="1" i="1" dirty="0">
                <a:solidFill>
                  <a:srgbClr val="002060"/>
                </a:solidFill>
                <a:latin typeface="+mn-lt"/>
                <a:ea typeface="+mn-ea"/>
                <a:cs typeface="+mn-cs"/>
              </a:rPr>
              <a:t>ABERRACIONES CROMOSOMICAS</a:t>
            </a:r>
            <a:endParaRPr lang="en-CA" sz="1600" dirty="0">
              <a:solidFill>
                <a:srgbClr val="002060"/>
              </a:solidFill>
              <a:latin typeface="+mn-lt"/>
              <a:ea typeface="+mn-ea"/>
              <a:cs typeface="+mn-cs"/>
            </a:endParaRPr>
          </a:p>
          <a:p>
            <a:pPr marL="0" lvl="0" indent="0">
              <a:buNone/>
            </a:pPr>
            <a:r>
              <a:rPr lang="es-MX" sz="1600" dirty="0" smtClean="0">
                <a:solidFill>
                  <a:srgbClr val="002060"/>
                </a:solidFill>
                <a:latin typeface="+mn-lt"/>
                <a:ea typeface="+mn-ea"/>
                <a:cs typeface="+mn-cs"/>
              </a:rPr>
              <a:t>-TRASTORNOS </a:t>
            </a:r>
            <a:r>
              <a:rPr lang="es-MX" sz="1600" dirty="0">
                <a:solidFill>
                  <a:srgbClr val="002060"/>
                </a:solidFill>
                <a:latin typeface="+mn-lt"/>
                <a:ea typeface="+mn-ea"/>
                <a:cs typeface="+mn-cs"/>
              </a:rPr>
              <a:t>AUTOSOMICOS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*SINDROME DE DOWN</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*TRISOMIAS 13, 18, 22</a:t>
            </a:r>
            <a:endParaRPr lang="en-CA" sz="1600" dirty="0">
              <a:solidFill>
                <a:srgbClr val="002060"/>
              </a:solidFill>
              <a:latin typeface="+mn-lt"/>
              <a:ea typeface="+mn-ea"/>
              <a:cs typeface="+mn-cs"/>
            </a:endParaRPr>
          </a:p>
          <a:p>
            <a:pPr marL="0" lvl="0" indent="0">
              <a:buNone/>
            </a:pPr>
            <a:r>
              <a:rPr lang="es-MX" sz="1600" dirty="0" smtClean="0">
                <a:solidFill>
                  <a:srgbClr val="002060"/>
                </a:solidFill>
                <a:latin typeface="+mn-lt"/>
                <a:ea typeface="+mn-ea"/>
                <a:cs typeface="+mn-cs"/>
              </a:rPr>
              <a:t>-ALTERACIONES </a:t>
            </a:r>
            <a:r>
              <a:rPr lang="es-MX" sz="1600" dirty="0">
                <a:solidFill>
                  <a:srgbClr val="002060"/>
                </a:solidFill>
                <a:latin typeface="+mn-lt"/>
                <a:ea typeface="+mn-ea"/>
                <a:cs typeface="+mn-cs"/>
              </a:rPr>
              <a:t>DE CROMOSOMAS SEXUALES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*KLINEFLETER</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*TURNER</a:t>
            </a:r>
            <a:endParaRPr lang="en-CA" sz="1600" dirty="0">
              <a:solidFill>
                <a:srgbClr val="002060"/>
              </a:solidFill>
              <a:latin typeface="+mn-lt"/>
              <a:ea typeface="+mn-ea"/>
              <a:cs typeface="+mn-cs"/>
            </a:endParaRPr>
          </a:p>
          <a:p>
            <a:pPr marL="0" lvl="0" indent="0">
              <a:buNone/>
            </a:pPr>
            <a:r>
              <a:rPr lang="es-MX" sz="1600" dirty="0" smtClean="0">
                <a:solidFill>
                  <a:srgbClr val="002060"/>
                </a:solidFill>
                <a:latin typeface="+mn-lt"/>
                <a:ea typeface="+mn-ea"/>
                <a:cs typeface="+mn-cs"/>
              </a:rPr>
              <a:t>-AUTOSOMICOS </a:t>
            </a:r>
            <a:r>
              <a:rPr lang="es-MX" sz="1600" dirty="0">
                <a:solidFill>
                  <a:srgbClr val="002060"/>
                </a:solidFill>
                <a:latin typeface="+mn-lt"/>
                <a:ea typeface="+mn-ea"/>
                <a:cs typeface="+mn-cs"/>
              </a:rPr>
              <a:t>DOMINANTES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*DISTROFIA MIOTONICA</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*NEUROFIBROMATOSIS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*ENFEMEDAD DE STUGEWEBER</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*ENFERMEDAD DE MARFAN</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*ENFERMEDAD DE HIPPEL LINDAU</a:t>
            </a:r>
            <a:endParaRPr lang="en-CA" sz="1600" dirty="0">
              <a:solidFill>
                <a:srgbClr val="002060"/>
              </a:solidFill>
              <a:latin typeface="+mn-lt"/>
              <a:ea typeface="+mn-ea"/>
              <a:cs typeface="+mn-cs"/>
            </a:endParaRPr>
          </a:p>
          <a:p>
            <a:pPr marL="0" lvl="0" indent="0">
              <a:buNone/>
            </a:pPr>
            <a:r>
              <a:rPr lang="es-MX" sz="1600" dirty="0" smtClean="0">
                <a:solidFill>
                  <a:srgbClr val="002060"/>
                </a:solidFill>
                <a:latin typeface="+mn-lt"/>
                <a:ea typeface="+mn-ea"/>
                <a:cs typeface="+mn-cs"/>
              </a:rPr>
              <a:t>-MECANISMOS </a:t>
            </a:r>
            <a:r>
              <a:rPr lang="es-MX" sz="1600" dirty="0">
                <a:solidFill>
                  <a:srgbClr val="002060"/>
                </a:solidFill>
                <a:latin typeface="+mn-lt"/>
                <a:ea typeface="+mn-ea"/>
                <a:cs typeface="+mn-cs"/>
              </a:rPr>
              <a:t>GENETICOS RECESIVOS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*MICROCEFALIA</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*MACROCEFALIA</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*HIDROCEFALIA</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*AGENESIA CUERPO </a:t>
            </a:r>
            <a:r>
              <a:rPr lang="es-MX" sz="1600" dirty="0" smtClean="0">
                <a:solidFill>
                  <a:srgbClr val="002060"/>
                </a:solidFill>
                <a:latin typeface="+mn-lt"/>
                <a:ea typeface="+mn-ea"/>
                <a:cs typeface="+mn-cs"/>
              </a:rPr>
              <a:t>CALLOSO</a:t>
            </a:r>
            <a:r>
              <a:rPr lang="es-MX" sz="1600" b="1" i="1" dirty="0">
                <a:solidFill>
                  <a:srgbClr val="002060"/>
                </a:solidFill>
                <a:latin typeface="+mn-lt"/>
                <a:ea typeface="+mn-ea"/>
                <a:cs typeface="+mn-cs"/>
              </a:rPr>
              <a:t> </a:t>
            </a:r>
            <a:endParaRPr lang="en-CA" sz="1600" dirty="0">
              <a:solidFill>
                <a:srgbClr val="002060"/>
              </a:solidFill>
              <a:latin typeface="+mn-lt"/>
              <a:ea typeface="+mn-ea"/>
              <a:cs typeface="+mn-cs"/>
            </a:endParaRPr>
          </a:p>
          <a:p>
            <a:pPr marL="0" indent="0">
              <a:buNone/>
            </a:pPr>
            <a:endParaRPr lang="es-ES" sz="1600" dirty="0">
              <a:solidFill>
                <a:srgbClr val="002060"/>
              </a:solidFill>
            </a:endParaRPr>
          </a:p>
        </p:txBody>
      </p:sp>
      <p:sp>
        <p:nvSpPr>
          <p:cNvPr id="4" name="3 Marcador de pie de página"/>
          <p:cNvSpPr>
            <a:spLocks noGrp="1"/>
          </p:cNvSpPr>
          <p:nvPr>
            <p:ph type="ftr" sz="quarter" idx="12"/>
          </p:nvPr>
        </p:nvSpPr>
        <p:spPr>
          <a:xfrm>
            <a:off x="457200" y="1029047"/>
            <a:ext cx="8458200" cy="239713"/>
          </a:xfrm>
        </p:spPr>
        <p:txBody>
          <a:bodyPr/>
          <a:lstStyle/>
          <a:p>
            <a:pPr algn="l"/>
            <a:r>
              <a:rPr lang="es-MX" sz="2400" u="sng" dirty="0"/>
              <a:t>PRENATALES</a:t>
            </a:r>
            <a:endParaRPr lang="en-CA" sz="2400" dirty="0"/>
          </a:p>
        </p:txBody>
      </p:sp>
    </p:spTree>
    <p:extLst>
      <p:ext uri="{BB962C8B-B14F-4D97-AF65-F5344CB8AC3E}">
        <p14:creationId xmlns:p14="http://schemas.microsoft.com/office/powerpoint/2010/main" val="13264977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u="sng" dirty="0"/>
              <a:t>ETIOLOGIA:</a:t>
            </a:r>
            <a:r>
              <a:rPr lang="en-CA" dirty="0"/>
              <a:t/>
            </a:r>
            <a:br>
              <a:rPr lang="en-CA" dirty="0"/>
            </a:br>
            <a:endParaRPr lang="es-ES" dirty="0"/>
          </a:p>
        </p:txBody>
      </p:sp>
      <p:sp>
        <p:nvSpPr>
          <p:cNvPr id="3" name="2 Marcador de contenido"/>
          <p:cNvSpPr>
            <a:spLocks noGrp="1"/>
          </p:cNvSpPr>
          <p:nvPr>
            <p:ph idx="1"/>
          </p:nvPr>
        </p:nvSpPr>
        <p:spPr/>
        <p:txBody>
          <a:bodyPr/>
          <a:lstStyle/>
          <a:p>
            <a:pPr marL="0" indent="0">
              <a:buNone/>
            </a:pPr>
            <a:r>
              <a:rPr lang="es-MX" sz="1600" b="1" i="1" dirty="0">
                <a:solidFill>
                  <a:srgbClr val="002060"/>
                </a:solidFill>
                <a:latin typeface="+mn-lt"/>
                <a:ea typeface="+mn-ea"/>
                <a:cs typeface="+mn-cs"/>
              </a:rPr>
              <a:t>OTRAS CAUSAS PRENATALES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INFECCIONES:*VIRUS CITOMEGALICOS</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*TOXOPLASMOSIS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ENFERMEDADES GRAVES EN LOS 1ROS. 5 MESES DE EDAD ASI COMO</a:t>
            </a:r>
            <a:endParaRPr lang="en-CA" sz="1600" dirty="0">
              <a:solidFill>
                <a:srgbClr val="002060"/>
              </a:solidFill>
              <a:latin typeface="+mn-lt"/>
              <a:ea typeface="+mn-ea"/>
              <a:cs typeface="+mn-cs"/>
            </a:endParaRPr>
          </a:p>
          <a:p>
            <a:r>
              <a:rPr lang="es-MX" sz="1600" dirty="0" smtClean="0">
                <a:solidFill>
                  <a:srgbClr val="002060"/>
                </a:solidFill>
                <a:latin typeface="+mn-lt"/>
                <a:ea typeface="+mn-ea"/>
                <a:cs typeface="+mn-cs"/>
              </a:rPr>
              <a:t> </a:t>
            </a:r>
            <a:r>
              <a:rPr lang="es-MX" sz="1600" dirty="0">
                <a:solidFill>
                  <a:srgbClr val="002060"/>
                </a:solidFill>
                <a:latin typeface="+mn-lt"/>
                <a:ea typeface="+mn-ea"/>
                <a:cs typeface="+mn-cs"/>
              </a:rPr>
              <a:t>QUIMIOTERAPIA O CIRUGIA MAYOR</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TOXEMIA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AMENAZA DE ABORTO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EXPOSICION A RADIACIONES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INCOMPATIBILIDAD SANGUINEA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AFECCONES SISTEMICAS , METABOLICAS Y ALERGICAS</a:t>
            </a:r>
            <a:endParaRPr lang="en-CA" sz="1600" dirty="0">
              <a:solidFill>
                <a:srgbClr val="002060"/>
              </a:solidFill>
              <a:latin typeface="+mn-lt"/>
              <a:ea typeface="+mn-ea"/>
              <a:cs typeface="+mn-cs"/>
            </a:endParaRPr>
          </a:p>
          <a:p>
            <a:r>
              <a:rPr lang="es-MX" sz="1600" dirty="0">
                <a:solidFill>
                  <a:srgbClr val="002060"/>
                </a:solidFill>
                <a:latin typeface="+mn-lt"/>
                <a:ea typeface="+mn-ea"/>
                <a:cs typeface="+mn-cs"/>
              </a:rPr>
              <a:t>(DIABETES, ASMA, TIROTOXICAS, DESNUTRICION)</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AFECCIONES OBSTETRICAS</a:t>
            </a:r>
            <a:endParaRPr lang="en-CA" sz="1600" dirty="0">
              <a:solidFill>
                <a:srgbClr val="002060"/>
              </a:solidFill>
              <a:latin typeface="+mn-lt"/>
              <a:ea typeface="+mn-ea"/>
              <a:cs typeface="+mn-cs"/>
            </a:endParaRPr>
          </a:p>
          <a:p>
            <a:r>
              <a:rPr lang="es-MX" sz="1600" dirty="0">
                <a:solidFill>
                  <a:srgbClr val="002060"/>
                </a:solidFill>
                <a:latin typeface="+mn-lt"/>
                <a:ea typeface="+mn-ea"/>
                <a:cs typeface="+mn-cs"/>
              </a:rPr>
              <a:t>(HEMORRAGIAS, RETRASO CRECIMIENTO INTRAUTERINO)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ALCOHOLISMO Y DROGAS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FUMAR EN EXCESO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MENOR DE 17 AÑOS Y MAYOR DE 35 AÑOS (RIESGO)</a:t>
            </a:r>
            <a:endParaRPr lang="en-CA" sz="1600" dirty="0">
              <a:solidFill>
                <a:srgbClr val="002060"/>
              </a:solidFill>
              <a:latin typeface="+mn-lt"/>
              <a:ea typeface="+mn-ea"/>
              <a:cs typeface="+mn-cs"/>
            </a:endParaRPr>
          </a:p>
          <a:p>
            <a:endParaRPr lang="es-ES" sz="1600" dirty="0">
              <a:solidFill>
                <a:srgbClr val="002060"/>
              </a:solidFill>
            </a:endParaRPr>
          </a:p>
        </p:txBody>
      </p:sp>
      <p:sp>
        <p:nvSpPr>
          <p:cNvPr id="4" name="3 Marcador de pie de página"/>
          <p:cNvSpPr>
            <a:spLocks noGrp="1"/>
          </p:cNvSpPr>
          <p:nvPr>
            <p:ph type="ftr" sz="quarter" idx="12"/>
          </p:nvPr>
        </p:nvSpPr>
        <p:spPr>
          <a:xfrm>
            <a:off x="457200" y="1029047"/>
            <a:ext cx="8458200" cy="239713"/>
          </a:xfrm>
        </p:spPr>
        <p:txBody>
          <a:bodyPr/>
          <a:lstStyle/>
          <a:p>
            <a:pPr algn="l"/>
            <a:r>
              <a:rPr lang="es-MX" sz="2400" u="sng" dirty="0"/>
              <a:t>PRENATALES</a:t>
            </a:r>
            <a:endParaRPr lang="en-CA" sz="2400" dirty="0"/>
          </a:p>
        </p:txBody>
      </p:sp>
    </p:spTree>
    <p:extLst>
      <p:ext uri="{BB962C8B-B14F-4D97-AF65-F5344CB8AC3E}">
        <p14:creationId xmlns:p14="http://schemas.microsoft.com/office/powerpoint/2010/main" val="7433500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u="sng" dirty="0"/>
              <a:t>ETIOLOGIA:</a:t>
            </a:r>
            <a:r>
              <a:rPr lang="en-CA" dirty="0"/>
              <a:t/>
            </a:r>
            <a:br>
              <a:rPr lang="en-CA" dirty="0"/>
            </a:br>
            <a:endParaRPr lang="es-ES" dirty="0"/>
          </a:p>
        </p:txBody>
      </p:sp>
      <p:sp>
        <p:nvSpPr>
          <p:cNvPr id="3" name="2 Marcador de contenido"/>
          <p:cNvSpPr>
            <a:spLocks noGrp="1"/>
          </p:cNvSpPr>
          <p:nvPr>
            <p:ph idx="1"/>
          </p:nvPr>
        </p:nvSpPr>
        <p:spPr>
          <a:xfrm>
            <a:off x="457200" y="1649685"/>
            <a:ext cx="8229600" cy="5019675"/>
          </a:xfrm>
        </p:spPr>
        <p:txBody>
          <a:bodyPr/>
          <a:lstStyle/>
          <a:p>
            <a:pPr lvl="0"/>
            <a:r>
              <a:rPr lang="es-MX" sz="1600" dirty="0">
                <a:solidFill>
                  <a:srgbClr val="002060"/>
                </a:solidFill>
                <a:latin typeface="+mn-lt"/>
                <a:ea typeface="+mn-ea"/>
                <a:cs typeface="+mn-cs"/>
              </a:rPr>
              <a:t>LESIONES TRAUMATICAS CEREBRALES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ANOXIA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KERNICTERO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SEPSIS NEONATAL</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HIPOGLICEMIA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HEMORRAGIA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MALA PRESENTACION</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MALA INSTRUMENTACION</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PREMATURIDAD</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NACIMIENTO TARDIO</a:t>
            </a:r>
            <a:endParaRPr lang="en-CA" sz="1600" dirty="0">
              <a:solidFill>
                <a:srgbClr val="002060"/>
              </a:solidFill>
              <a:latin typeface="+mn-lt"/>
              <a:ea typeface="+mn-ea"/>
              <a:cs typeface="+mn-cs"/>
            </a:endParaRPr>
          </a:p>
          <a:p>
            <a:endParaRPr lang="es-ES" sz="1600" dirty="0">
              <a:solidFill>
                <a:srgbClr val="002060"/>
              </a:solidFill>
            </a:endParaRPr>
          </a:p>
        </p:txBody>
      </p:sp>
      <p:sp>
        <p:nvSpPr>
          <p:cNvPr id="4" name="3 Marcador de pie de página"/>
          <p:cNvSpPr>
            <a:spLocks noGrp="1"/>
          </p:cNvSpPr>
          <p:nvPr>
            <p:ph type="ftr" sz="quarter" idx="12"/>
          </p:nvPr>
        </p:nvSpPr>
        <p:spPr>
          <a:xfrm>
            <a:off x="457200" y="1029047"/>
            <a:ext cx="8458200" cy="527745"/>
          </a:xfrm>
        </p:spPr>
        <p:txBody>
          <a:bodyPr/>
          <a:lstStyle/>
          <a:p>
            <a:pPr algn="l"/>
            <a:r>
              <a:rPr lang="es-MX" sz="2400" u="sng" dirty="0"/>
              <a:t>PERINATALES:</a:t>
            </a:r>
            <a:endParaRPr lang="en-CA" sz="2400" dirty="0"/>
          </a:p>
        </p:txBody>
      </p:sp>
    </p:spTree>
    <p:extLst>
      <p:ext uri="{BB962C8B-B14F-4D97-AF65-F5344CB8AC3E}">
        <p14:creationId xmlns:p14="http://schemas.microsoft.com/office/powerpoint/2010/main" val="179671908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u="sng" dirty="0"/>
              <a:t>ETIOLOGIA:</a:t>
            </a:r>
            <a:r>
              <a:rPr lang="en-CA" dirty="0"/>
              <a:t/>
            </a:r>
            <a:br>
              <a:rPr lang="en-CA" dirty="0"/>
            </a:br>
            <a:endParaRPr lang="es-ES" dirty="0"/>
          </a:p>
        </p:txBody>
      </p:sp>
      <p:sp>
        <p:nvSpPr>
          <p:cNvPr id="3" name="2 Marcador de contenido"/>
          <p:cNvSpPr>
            <a:spLocks noGrp="1"/>
          </p:cNvSpPr>
          <p:nvPr>
            <p:ph idx="1"/>
          </p:nvPr>
        </p:nvSpPr>
        <p:spPr>
          <a:xfrm>
            <a:off x="457200" y="1649685"/>
            <a:ext cx="8229600" cy="5019675"/>
          </a:xfrm>
        </p:spPr>
        <p:txBody>
          <a:bodyPr/>
          <a:lstStyle/>
          <a:p>
            <a:pPr lvl="0"/>
            <a:r>
              <a:rPr lang="es-MX" sz="1600" dirty="0">
                <a:solidFill>
                  <a:srgbClr val="002060"/>
                </a:solidFill>
                <a:latin typeface="+mn-lt"/>
                <a:ea typeface="+mn-ea"/>
                <a:cs typeface="+mn-cs"/>
              </a:rPr>
              <a:t>INFECCIONES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ENFERMEDADES GRAVES PERIODO NEONATAL</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DESHIDRATACION HIPERTONICA</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TRASTORNOS CONVULSIVOS</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TRAUMAS INTENSOS CON COMA PROLONGADO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INTOXICACONES (PLOMO)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DESNUTRICION GRAVE</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PARO CARDIORESPIRATORIO</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ENFEMEDAD DE HELLER</a:t>
            </a:r>
            <a:endParaRPr lang="en-CA" sz="1600" dirty="0">
              <a:solidFill>
                <a:srgbClr val="002060"/>
              </a:solidFill>
              <a:latin typeface="+mn-lt"/>
              <a:ea typeface="+mn-ea"/>
              <a:cs typeface="+mn-cs"/>
            </a:endParaRPr>
          </a:p>
          <a:p>
            <a:pPr lvl="0"/>
            <a:r>
              <a:rPr lang="es-MX" sz="1600" dirty="0">
                <a:solidFill>
                  <a:srgbClr val="002060"/>
                </a:solidFill>
                <a:latin typeface="+mn-lt"/>
                <a:ea typeface="+mn-ea"/>
                <a:cs typeface="+mn-cs"/>
              </a:rPr>
              <a:t>DEPRVACON SENSORIAL</a:t>
            </a:r>
            <a:endParaRPr lang="en-CA" sz="1600" dirty="0">
              <a:solidFill>
                <a:srgbClr val="002060"/>
              </a:solidFill>
              <a:latin typeface="+mn-lt"/>
              <a:ea typeface="+mn-ea"/>
              <a:cs typeface="+mn-cs"/>
            </a:endParaRPr>
          </a:p>
          <a:p>
            <a:endParaRPr lang="es-ES" sz="1600" dirty="0">
              <a:solidFill>
                <a:srgbClr val="002060"/>
              </a:solidFill>
            </a:endParaRPr>
          </a:p>
        </p:txBody>
      </p:sp>
      <p:sp>
        <p:nvSpPr>
          <p:cNvPr id="4" name="3 Marcador de pie de página"/>
          <p:cNvSpPr>
            <a:spLocks noGrp="1"/>
          </p:cNvSpPr>
          <p:nvPr>
            <p:ph type="ftr" sz="quarter" idx="12"/>
          </p:nvPr>
        </p:nvSpPr>
        <p:spPr>
          <a:xfrm>
            <a:off x="457200" y="1124744"/>
            <a:ext cx="8458200" cy="527745"/>
          </a:xfrm>
        </p:spPr>
        <p:txBody>
          <a:bodyPr/>
          <a:lstStyle/>
          <a:p>
            <a:pPr algn="l"/>
            <a:r>
              <a:rPr lang="es-MX" sz="1800" u="sng" dirty="0"/>
              <a:t>POSNATALES:</a:t>
            </a:r>
            <a:r>
              <a:rPr lang="es-MX" sz="1800" dirty="0"/>
              <a:t> TODAS PRODUCEN LESION O DETERIORO DEL SNC</a:t>
            </a:r>
            <a:endParaRPr lang="en-CA" sz="1800" dirty="0"/>
          </a:p>
        </p:txBody>
      </p:sp>
    </p:spTree>
    <p:extLst>
      <p:ext uri="{BB962C8B-B14F-4D97-AF65-F5344CB8AC3E}">
        <p14:creationId xmlns:p14="http://schemas.microsoft.com/office/powerpoint/2010/main" val="12530501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Freeform 2"/>
          <p:cNvSpPr>
            <a:spLocks/>
          </p:cNvSpPr>
          <p:nvPr/>
        </p:nvSpPr>
        <p:spPr bwMode="ltGray">
          <a:xfrm flipH="1">
            <a:off x="2103438" y="1828800"/>
            <a:ext cx="2341562" cy="1962150"/>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fo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34819" name="Freeform 3"/>
          <p:cNvSpPr>
            <a:spLocks/>
          </p:cNvSpPr>
          <p:nvPr/>
        </p:nvSpPr>
        <p:spPr bwMode="ltGray">
          <a:xfrm>
            <a:off x="4564063" y="1828800"/>
            <a:ext cx="2341562" cy="1962150"/>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hlink"/>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34820" name="Freeform 4"/>
          <p:cNvSpPr>
            <a:spLocks/>
          </p:cNvSpPr>
          <p:nvPr/>
        </p:nvSpPr>
        <p:spPr bwMode="ltGray">
          <a:xfrm>
            <a:off x="2103438" y="3919538"/>
            <a:ext cx="2341562" cy="1962150"/>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accent2"/>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34821" name="Freeform 5"/>
          <p:cNvSpPr>
            <a:spLocks/>
          </p:cNvSpPr>
          <p:nvPr/>
        </p:nvSpPr>
        <p:spPr bwMode="ltGray">
          <a:xfrm flipH="1">
            <a:off x="4564063" y="3919538"/>
            <a:ext cx="2341562" cy="1962150"/>
          </a:xfrm>
          <a:custGeom>
            <a:avLst/>
            <a:gdLst>
              <a:gd name="T0" fmla="*/ 303 w 1299"/>
              <a:gd name="T1" fmla="*/ 1008 h 1008"/>
              <a:gd name="T2" fmla="*/ 1299 w 1299"/>
              <a:gd name="T3" fmla="*/ 1008 h 1008"/>
              <a:gd name="T4" fmla="*/ 1296 w 1299"/>
              <a:gd name="T5" fmla="*/ 315 h 1008"/>
              <a:gd name="T6" fmla="*/ 942 w 1299"/>
              <a:gd name="T7" fmla="*/ 0 h 1008"/>
              <a:gd name="T8" fmla="*/ 3 w 1299"/>
              <a:gd name="T9" fmla="*/ 0 h 1008"/>
              <a:gd name="T10" fmla="*/ 0 w 1299"/>
              <a:gd name="T11" fmla="*/ 723 h 1008"/>
              <a:gd name="T12" fmla="*/ 303 w 1299"/>
              <a:gd name="T13" fmla="*/ 1008 h 1008"/>
            </a:gdLst>
            <a:ahLst/>
            <a:cxnLst>
              <a:cxn ang="0">
                <a:pos x="T0" y="T1"/>
              </a:cxn>
              <a:cxn ang="0">
                <a:pos x="T2" y="T3"/>
              </a:cxn>
              <a:cxn ang="0">
                <a:pos x="T4" y="T5"/>
              </a:cxn>
              <a:cxn ang="0">
                <a:pos x="T6" y="T7"/>
              </a:cxn>
              <a:cxn ang="0">
                <a:pos x="T8" y="T9"/>
              </a:cxn>
              <a:cxn ang="0">
                <a:pos x="T10" y="T11"/>
              </a:cxn>
              <a:cxn ang="0">
                <a:pos x="T12" y="T13"/>
              </a:cxn>
            </a:cxnLst>
            <a:rect l="0" t="0" r="r" b="b"/>
            <a:pathLst>
              <a:path w="1299" h="1008">
                <a:moveTo>
                  <a:pt x="303" y="1008"/>
                </a:moveTo>
                <a:cubicBezTo>
                  <a:pt x="801" y="1008"/>
                  <a:pt x="1299" y="1008"/>
                  <a:pt x="1299" y="1008"/>
                </a:cubicBezTo>
                <a:cubicBezTo>
                  <a:pt x="1299" y="1008"/>
                  <a:pt x="1297" y="661"/>
                  <a:pt x="1296" y="315"/>
                </a:cubicBezTo>
                <a:cubicBezTo>
                  <a:pt x="1290" y="150"/>
                  <a:pt x="1161" y="0"/>
                  <a:pt x="942" y="0"/>
                </a:cubicBezTo>
                <a:cubicBezTo>
                  <a:pt x="472" y="0"/>
                  <a:pt x="3" y="0"/>
                  <a:pt x="3" y="0"/>
                </a:cubicBezTo>
                <a:cubicBezTo>
                  <a:pt x="3" y="0"/>
                  <a:pt x="1" y="361"/>
                  <a:pt x="0" y="723"/>
                </a:cubicBezTo>
                <a:cubicBezTo>
                  <a:pt x="0" y="915"/>
                  <a:pt x="144" y="1002"/>
                  <a:pt x="303" y="1008"/>
                </a:cubicBezTo>
                <a:close/>
              </a:path>
            </a:pathLst>
          </a:custGeom>
          <a:solidFill>
            <a:schemeClr val="accent1"/>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s-ES"/>
          </a:p>
        </p:txBody>
      </p:sp>
      <p:sp>
        <p:nvSpPr>
          <p:cNvPr id="34822" name="Oval 6"/>
          <p:cNvSpPr>
            <a:spLocks noChangeArrowheads="1"/>
          </p:cNvSpPr>
          <p:nvPr/>
        </p:nvSpPr>
        <p:spPr bwMode="gray">
          <a:xfrm>
            <a:off x="3389313" y="2757488"/>
            <a:ext cx="2362200" cy="2362200"/>
          </a:xfrm>
          <a:prstGeom prst="ellipse">
            <a:avLst/>
          </a:prstGeom>
          <a:solidFill>
            <a:srgbClr val="FFFFFF">
              <a:alpha val="50000"/>
            </a:srgbClr>
          </a:solid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4823" name="Text Box 7"/>
          <p:cNvSpPr txBox="1">
            <a:spLocks noChangeArrowheads="1"/>
          </p:cNvSpPr>
          <p:nvPr/>
        </p:nvSpPr>
        <p:spPr bwMode="black">
          <a:xfrm>
            <a:off x="323528" y="1772816"/>
            <a:ext cx="3800797" cy="206210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r"/>
            <a:r>
              <a:rPr lang="es-MX" sz="1600" b="1" dirty="0">
                <a:solidFill>
                  <a:srgbClr val="002060"/>
                </a:solidFill>
              </a:rPr>
              <a:t>LEVE: </a:t>
            </a:r>
            <a:endParaRPr lang="en-CA" sz="1600" dirty="0">
              <a:solidFill>
                <a:srgbClr val="002060"/>
              </a:solidFill>
            </a:endParaRPr>
          </a:p>
          <a:p>
            <a:pPr lvl="0"/>
            <a:r>
              <a:rPr lang="es-MX" sz="1600" dirty="0">
                <a:solidFill>
                  <a:srgbClr val="002060"/>
                </a:solidFill>
              </a:rPr>
              <a:t>RETARDO DEL LENGUAJE (SIRVE PARA LA VIDA COTIDIANA)</a:t>
            </a:r>
            <a:endParaRPr lang="en-CA" sz="1600" dirty="0">
              <a:solidFill>
                <a:srgbClr val="002060"/>
              </a:solidFill>
            </a:endParaRPr>
          </a:p>
          <a:p>
            <a:pPr lvl="0"/>
            <a:r>
              <a:rPr lang="es-MX" sz="1600" dirty="0">
                <a:solidFill>
                  <a:srgbClr val="002060"/>
                </a:solidFill>
              </a:rPr>
              <a:t>LOGRA INDEPENDENCIA COMPLETA DE ADULTO</a:t>
            </a:r>
            <a:endParaRPr lang="en-CA" sz="1600" dirty="0">
              <a:solidFill>
                <a:srgbClr val="002060"/>
              </a:solidFill>
            </a:endParaRPr>
          </a:p>
          <a:p>
            <a:pPr lvl="0"/>
            <a:r>
              <a:rPr lang="es-MX" sz="1600" dirty="0">
                <a:solidFill>
                  <a:srgbClr val="002060"/>
                </a:solidFill>
              </a:rPr>
              <a:t>PODRA REALIZAR TRABAJOS PRACTICOS SENCILLOS SEMI-</a:t>
            </a:r>
            <a:endParaRPr lang="en-CA" sz="1600" dirty="0">
              <a:solidFill>
                <a:srgbClr val="002060"/>
              </a:solidFill>
            </a:endParaRPr>
          </a:p>
          <a:p>
            <a:r>
              <a:rPr lang="es-MX" sz="1600" dirty="0">
                <a:solidFill>
                  <a:srgbClr val="002060"/>
                </a:solidFill>
              </a:rPr>
              <a:t>CALIFICADOS </a:t>
            </a:r>
            <a:endParaRPr lang="en-US" sz="1600" b="1" dirty="0">
              <a:solidFill>
                <a:srgbClr val="002060"/>
              </a:solidFill>
            </a:endParaRPr>
          </a:p>
        </p:txBody>
      </p:sp>
      <p:sp>
        <p:nvSpPr>
          <p:cNvPr id="34825" name="Text Box 9"/>
          <p:cNvSpPr txBox="1">
            <a:spLocks noChangeArrowheads="1"/>
          </p:cNvSpPr>
          <p:nvPr/>
        </p:nvSpPr>
        <p:spPr bwMode="black">
          <a:xfrm>
            <a:off x="4848224" y="1254819"/>
            <a:ext cx="3972247" cy="246221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s-MX" sz="1400" b="1" dirty="0">
                <a:solidFill>
                  <a:srgbClr val="002060"/>
                </a:solidFill>
              </a:rPr>
              <a:t>MODERADO:</a:t>
            </a:r>
            <a:endParaRPr lang="en-CA" sz="1400" dirty="0">
              <a:solidFill>
                <a:srgbClr val="002060"/>
              </a:solidFill>
            </a:endParaRPr>
          </a:p>
          <a:p>
            <a:pPr lvl="0"/>
            <a:r>
              <a:rPr lang="es-MX" sz="1400" dirty="0">
                <a:solidFill>
                  <a:srgbClr val="002060"/>
                </a:solidFill>
              </a:rPr>
              <a:t>LENGUAJE CON LENTITUD EN LA COMPRENSION Y USO DEL MISMO</a:t>
            </a:r>
            <a:endParaRPr lang="en-CA" sz="1400" dirty="0">
              <a:solidFill>
                <a:srgbClr val="002060"/>
              </a:solidFill>
            </a:endParaRPr>
          </a:p>
          <a:p>
            <a:pPr lvl="0"/>
            <a:r>
              <a:rPr lang="es-MX" sz="1400" dirty="0">
                <a:solidFill>
                  <a:srgbClr val="002060"/>
                </a:solidFill>
              </a:rPr>
              <a:t>NO LOGRA INDEPENDENCIA EN LA VIDA ADULTA</a:t>
            </a:r>
            <a:endParaRPr lang="en-CA" sz="1400" dirty="0">
              <a:solidFill>
                <a:srgbClr val="002060"/>
              </a:solidFill>
            </a:endParaRPr>
          </a:p>
          <a:p>
            <a:pPr lvl="0"/>
            <a:r>
              <a:rPr lang="es-MX" sz="1400" dirty="0">
                <a:solidFill>
                  <a:srgbClr val="002060"/>
                </a:solidFill>
              </a:rPr>
              <a:t>TRABAJOS PRACTICOS Y MANUALES SECILLOS Y SUPERVISADOS</a:t>
            </a:r>
            <a:endParaRPr lang="en-CA" sz="1400" dirty="0">
              <a:solidFill>
                <a:srgbClr val="002060"/>
              </a:solidFill>
            </a:endParaRPr>
          </a:p>
          <a:p>
            <a:pPr lvl="0"/>
            <a:r>
              <a:rPr lang="es-MX" sz="1400" dirty="0">
                <a:solidFill>
                  <a:srgbClr val="002060"/>
                </a:solidFill>
              </a:rPr>
              <a:t>DIFICULTAD EN SU CUIDADO PERSONAL</a:t>
            </a:r>
            <a:endParaRPr lang="en-CA" sz="1400" dirty="0">
              <a:solidFill>
                <a:srgbClr val="002060"/>
              </a:solidFill>
            </a:endParaRPr>
          </a:p>
          <a:p>
            <a:pPr lvl="0"/>
            <a:r>
              <a:rPr lang="es-MX" sz="1400" dirty="0">
                <a:solidFill>
                  <a:srgbClr val="002060"/>
                </a:solidFill>
              </a:rPr>
              <a:t>FUNCONES MOTRICES AFECTADAS</a:t>
            </a:r>
            <a:endParaRPr lang="en-CA" sz="1400" dirty="0">
              <a:solidFill>
                <a:srgbClr val="002060"/>
              </a:solidFill>
            </a:endParaRPr>
          </a:p>
          <a:p>
            <a:pPr lvl="0"/>
            <a:r>
              <a:rPr lang="es-MX" sz="1400" dirty="0">
                <a:solidFill>
                  <a:srgbClr val="002060"/>
                </a:solidFill>
              </a:rPr>
              <a:t>FISICAMENTE ACTIVOS Y CON TOTAL MOVILIDAD</a:t>
            </a:r>
            <a:endParaRPr lang="en-CA" sz="1400" dirty="0">
              <a:solidFill>
                <a:srgbClr val="002060"/>
              </a:solidFill>
            </a:endParaRPr>
          </a:p>
        </p:txBody>
      </p:sp>
      <p:sp>
        <p:nvSpPr>
          <p:cNvPr id="34826" name="Text Box 10"/>
          <p:cNvSpPr txBox="1">
            <a:spLocks noChangeArrowheads="1"/>
          </p:cNvSpPr>
          <p:nvPr/>
        </p:nvSpPr>
        <p:spPr bwMode="black">
          <a:xfrm>
            <a:off x="4866134" y="3933056"/>
            <a:ext cx="3810322" cy="2308324"/>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s-MX" sz="1600" b="1" dirty="0">
                <a:solidFill>
                  <a:srgbClr val="002060"/>
                </a:solidFill>
              </a:rPr>
              <a:t>GRAVE:</a:t>
            </a:r>
            <a:endParaRPr lang="en-CA" sz="1600" dirty="0">
              <a:solidFill>
                <a:srgbClr val="002060"/>
              </a:solidFill>
            </a:endParaRPr>
          </a:p>
          <a:p>
            <a:pPr lvl="0"/>
            <a:r>
              <a:rPr lang="es-MX" sz="1600" dirty="0">
                <a:solidFill>
                  <a:srgbClr val="002060"/>
                </a:solidFill>
              </a:rPr>
              <a:t>LENGUAJE MUY ESCASO CON PALABRAS AISLADAS Y DISLALIA</a:t>
            </a:r>
            <a:endParaRPr lang="en-CA" sz="1600" dirty="0">
              <a:solidFill>
                <a:srgbClr val="002060"/>
              </a:solidFill>
            </a:endParaRPr>
          </a:p>
          <a:p>
            <a:pPr lvl="0"/>
            <a:r>
              <a:rPr lang="es-MX" sz="1600" dirty="0">
                <a:solidFill>
                  <a:srgbClr val="002060"/>
                </a:solidFill>
              </a:rPr>
              <a:t>TOTALMENTE DEPENDIENTE EN LA ADULTEZ</a:t>
            </a:r>
            <a:endParaRPr lang="en-CA" sz="1600" dirty="0">
              <a:solidFill>
                <a:srgbClr val="002060"/>
              </a:solidFill>
            </a:endParaRPr>
          </a:p>
          <a:p>
            <a:pPr lvl="0"/>
            <a:r>
              <a:rPr lang="es-MX" sz="1600" dirty="0">
                <a:solidFill>
                  <a:srgbClr val="002060"/>
                </a:solidFill>
              </a:rPr>
              <a:t>CUSTODIADO COMPLETAMENTE</a:t>
            </a:r>
            <a:endParaRPr lang="en-CA" sz="1600" dirty="0">
              <a:solidFill>
                <a:srgbClr val="002060"/>
              </a:solidFill>
            </a:endParaRPr>
          </a:p>
          <a:p>
            <a:pPr lvl="0"/>
            <a:r>
              <a:rPr lang="es-MX" sz="1600" dirty="0">
                <a:solidFill>
                  <a:srgbClr val="002060"/>
                </a:solidFill>
              </a:rPr>
              <a:t>DEFICIT MOTOR MAYOR</a:t>
            </a:r>
            <a:endParaRPr lang="en-CA" sz="1600" dirty="0">
              <a:solidFill>
                <a:srgbClr val="002060"/>
              </a:solidFill>
            </a:endParaRPr>
          </a:p>
          <a:p>
            <a:pPr lvl="0"/>
            <a:r>
              <a:rPr lang="es-MX" sz="1600" dirty="0">
                <a:solidFill>
                  <a:srgbClr val="002060"/>
                </a:solidFill>
              </a:rPr>
              <a:t>ANOMALIA DEL SNC CON SIGNIFICACIÓN CLINICA</a:t>
            </a:r>
            <a:endParaRPr lang="en-CA" sz="1600" dirty="0">
              <a:solidFill>
                <a:srgbClr val="002060"/>
              </a:solidFill>
            </a:endParaRPr>
          </a:p>
        </p:txBody>
      </p:sp>
      <p:sp>
        <p:nvSpPr>
          <p:cNvPr id="34827" name="Text Box 11"/>
          <p:cNvSpPr txBox="1">
            <a:spLocks noChangeArrowheads="1"/>
          </p:cNvSpPr>
          <p:nvPr/>
        </p:nvSpPr>
        <p:spPr bwMode="black">
          <a:xfrm>
            <a:off x="107504" y="3959185"/>
            <a:ext cx="3972246" cy="2062103"/>
          </a:xfrm>
          <a:prstGeom prst="rect">
            <a:avLst/>
          </a:prstGeom>
          <a:noFill/>
          <a:ln>
            <a:noFill/>
          </a:ln>
          <a:effectLst>
            <a:outerShdw dist="17961" dir="2700000" algn="ctr" rotWithShape="0">
              <a:srgbClr val="000000">
                <a:alpha val="50000"/>
              </a:srgbClr>
            </a:outerShdw>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pPr algn="r"/>
            <a:r>
              <a:rPr lang="es-MX" sz="1600" b="1" dirty="0">
                <a:solidFill>
                  <a:srgbClr val="002060"/>
                </a:solidFill>
              </a:rPr>
              <a:t>PROFUNDO:</a:t>
            </a:r>
            <a:endParaRPr lang="en-CA" sz="1600" dirty="0">
              <a:solidFill>
                <a:srgbClr val="002060"/>
              </a:solidFill>
            </a:endParaRPr>
          </a:p>
          <a:p>
            <a:pPr lvl="0"/>
            <a:r>
              <a:rPr lang="es-MX" sz="1600" dirty="0">
                <a:solidFill>
                  <a:srgbClr val="002060"/>
                </a:solidFill>
              </a:rPr>
              <a:t>LENGUAJE REPRESENTADO POR EMISION DE SONIDOS GUTURALES</a:t>
            </a:r>
            <a:endParaRPr lang="en-CA" sz="1600" dirty="0">
              <a:solidFill>
                <a:srgbClr val="002060"/>
              </a:solidFill>
            </a:endParaRPr>
          </a:p>
          <a:p>
            <a:pPr lvl="0"/>
            <a:r>
              <a:rPr lang="es-MX" sz="1600" dirty="0">
                <a:solidFill>
                  <a:srgbClr val="002060"/>
                </a:solidFill>
              </a:rPr>
              <a:t>ACTIVIDADES MOTORAS SERIAMENTE AFECTADAS</a:t>
            </a:r>
            <a:endParaRPr lang="en-CA" sz="1600" dirty="0">
              <a:solidFill>
                <a:srgbClr val="002060"/>
              </a:solidFill>
            </a:endParaRPr>
          </a:p>
          <a:p>
            <a:pPr lvl="0"/>
            <a:r>
              <a:rPr lang="es-MX" sz="1600" dirty="0">
                <a:solidFill>
                  <a:srgbClr val="002060"/>
                </a:solidFill>
              </a:rPr>
              <a:t>GRANDES ALTERACIONES CLINIAS DEL SNC</a:t>
            </a:r>
            <a:endParaRPr lang="en-CA" sz="1600" dirty="0">
              <a:solidFill>
                <a:srgbClr val="002060"/>
              </a:solidFill>
            </a:endParaRPr>
          </a:p>
          <a:p>
            <a:pPr lvl="0"/>
            <a:r>
              <a:rPr lang="es-MX" sz="1600" dirty="0">
                <a:solidFill>
                  <a:srgbClr val="002060"/>
                </a:solidFill>
              </a:rPr>
              <a:t>COMPLETAMENTE CUSTODIADO</a:t>
            </a:r>
            <a:endParaRPr lang="en-CA" sz="1600" dirty="0">
              <a:solidFill>
                <a:srgbClr val="002060"/>
              </a:solidFill>
            </a:endParaRPr>
          </a:p>
        </p:txBody>
      </p:sp>
      <p:sp>
        <p:nvSpPr>
          <p:cNvPr id="34832" name="Rectangle 16"/>
          <p:cNvSpPr>
            <a:spLocks noGrp="1" noChangeArrowheads="1"/>
          </p:cNvSpPr>
          <p:nvPr>
            <p:ph type="title"/>
          </p:nvPr>
        </p:nvSpPr>
        <p:spPr/>
        <p:txBody>
          <a:bodyPr/>
          <a:lstStyle/>
          <a:p>
            <a:r>
              <a:rPr lang="es-MX" dirty="0">
                <a:effectLst>
                  <a:outerShdw blurRad="38100" dist="38100" dir="2700000" algn="tl">
                    <a:srgbClr val="000000">
                      <a:alpha val="43137"/>
                    </a:srgbClr>
                  </a:outerShdw>
                </a:effectLst>
              </a:rPr>
              <a:t>CUADRO CLINICO</a:t>
            </a:r>
            <a:endParaRPr lang="en-CA" dirty="0">
              <a:effectLst>
                <a:outerShdw blurRad="38100" dist="38100" dir="2700000" algn="tl">
                  <a:srgbClr val="000000">
                    <a:alpha val="43137"/>
                  </a:srgbClr>
                </a:outerShdw>
              </a:effectLst>
            </a:endParaRPr>
          </a:p>
        </p:txBody>
      </p:sp>
      <p:grpSp>
        <p:nvGrpSpPr>
          <p:cNvPr id="12" name="Group 20"/>
          <p:cNvGrpSpPr>
            <a:grpSpLocks/>
          </p:cNvGrpSpPr>
          <p:nvPr/>
        </p:nvGrpSpPr>
        <p:grpSpPr bwMode="auto">
          <a:xfrm>
            <a:off x="3851920" y="3289831"/>
            <a:ext cx="936104" cy="859249"/>
            <a:chOff x="1968" y="1488"/>
            <a:chExt cx="1776" cy="1766"/>
          </a:xfrm>
        </p:grpSpPr>
        <p:sp>
          <p:nvSpPr>
            <p:cNvPr id="13" name="AutoShape 21"/>
            <p:cNvSpPr>
              <a:spLocks noChangeArrowheads="1"/>
            </p:cNvSpPr>
            <p:nvPr/>
          </p:nvSpPr>
          <p:spPr bwMode="gray">
            <a:xfrm rot="6774404">
              <a:off x="2004" y="1578"/>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hlink">
                    <a:gamma/>
                    <a:shade val="0"/>
                    <a:invGamma/>
                  </a:schemeClr>
                </a:gs>
                <a:gs pos="100000">
                  <a:schemeClr val="hlink"/>
                </a:gs>
              </a:gsLst>
              <a:lin ang="2700000" scaled="1"/>
            </a:gradFill>
            <a:ln>
              <a:noFill/>
            </a:ln>
            <a:effectLst/>
            <a:scene3d>
              <a:camera prst="legacyObliqueTopRight"/>
              <a:lightRig rig="legacyFlat3" dir="b"/>
            </a:scene3d>
            <a:sp3d extrusionH="176200" prstMaterial="legacyMatte">
              <a:bevelT w="13500" h="13500" prst="angle"/>
              <a:bevelB w="13500" h="13500" prst="angle"/>
              <a:extrusionClr>
                <a:schemeClr val="hlink"/>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07763" dir="2700000" algn="ctr" rotWithShape="0">
                      <a:srgbClr val="000000">
                        <a:alpha val="50000"/>
                      </a:srgbClr>
                    </a:outerShdw>
                  </a:effectLst>
                </a14:hiddenEffects>
              </a:ext>
            </a:extLst>
          </p:spPr>
          <p:txBody>
            <a:bodyPr wrap="none" anchor="ctr">
              <a:flatTx/>
            </a:bodyPr>
            <a:lstStyle/>
            <a:p>
              <a:endParaRPr lang="es-ES"/>
            </a:p>
          </p:txBody>
        </p:sp>
        <p:sp>
          <p:nvSpPr>
            <p:cNvPr id="14" name="AutoShape 22"/>
            <p:cNvSpPr>
              <a:spLocks noChangeArrowheads="1"/>
            </p:cNvSpPr>
            <p:nvPr/>
          </p:nvSpPr>
          <p:spPr bwMode="gray">
            <a:xfrm rot="12174404">
              <a:off x="1968" y="1567"/>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1">
                    <a:gamma/>
                    <a:shade val="0"/>
                    <a:invGamma/>
                  </a:schemeClr>
                </a:gs>
                <a:gs pos="100000">
                  <a:schemeClr val="accent1"/>
                </a:gs>
              </a:gsLst>
              <a:lin ang="2700000" scaled="1"/>
            </a:gradFill>
            <a:ln>
              <a:noFill/>
            </a:ln>
            <a:effectLst/>
            <a:scene3d>
              <a:camera prst="legacyObliqueTopRight"/>
              <a:lightRig rig="legacyFlat3" dir="b"/>
            </a:scene3d>
            <a:sp3d extrusionH="176200" prstMaterial="legacyMatte">
              <a:bevelT w="13500" h="13500" prst="angle"/>
              <a:bevelB w="13500" h="13500" prst="angle"/>
              <a:extrusionClr>
                <a:schemeClr val="accent1"/>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07763" dir="2700000" algn="ctr" rotWithShape="0">
                      <a:srgbClr val="000000">
                        <a:alpha val="50000"/>
                      </a:srgbClr>
                    </a:outerShdw>
                  </a:effectLst>
                </a14:hiddenEffects>
              </a:ext>
            </a:extLst>
          </p:spPr>
          <p:txBody>
            <a:bodyPr wrap="none" anchor="ctr">
              <a:flatTx/>
            </a:bodyPr>
            <a:lstStyle/>
            <a:p>
              <a:endParaRPr lang="es-ES"/>
            </a:p>
          </p:txBody>
        </p:sp>
        <p:sp>
          <p:nvSpPr>
            <p:cNvPr id="15" name="AutoShape 23"/>
            <p:cNvSpPr>
              <a:spLocks noChangeArrowheads="1"/>
            </p:cNvSpPr>
            <p:nvPr/>
          </p:nvSpPr>
          <p:spPr bwMode="gray">
            <a:xfrm rot="17574404">
              <a:off x="2029" y="1500"/>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folHlink">
                    <a:gamma/>
                    <a:shade val="6275"/>
                    <a:invGamma/>
                  </a:schemeClr>
                </a:gs>
                <a:gs pos="100000">
                  <a:schemeClr val="folHlink"/>
                </a:gs>
              </a:gsLst>
              <a:lin ang="2700000" scaled="1"/>
            </a:gradFill>
            <a:ln>
              <a:noFill/>
            </a:ln>
            <a:effectLst/>
            <a:scene3d>
              <a:camera prst="legacyObliqueTopRight"/>
              <a:lightRig rig="legacyFlat3" dir="b"/>
            </a:scene3d>
            <a:sp3d extrusionH="176200" prstMaterial="legacyMatte">
              <a:bevelT w="13500" h="13500" prst="angle"/>
              <a:bevelB w="13500" h="13500" prst="angle"/>
              <a:extrusionClr>
                <a:schemeClr val="folHlink"/>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07763" dir="2700000" algn="ctr" rotWithShape="0">
                      <a:srgbClr val="000000">
                        <a:alpha val="50000"/>
                      </a:srgbClr>
                    </a:outerShdw>
                  </a:effectLst>
                </a14:hiddenEffects>
              </a:ext>
            </a:extLst>
          </p:spPr>
          <p:txBody>
            <a:bodyPr wrap="none" anchor="ctr">
              <a:flatTx/>
            </a:bodyPr>
            <a:lstStyle/>
            <a:p>
              <a:endParaRPr lang="es-ES"/>
            </a:p>
          </p:txBody>
        </p:sp>
        <p:sp>
          <p:nvSpPr>
            <p:cNvPr id="16" name="AutoShape 24"/>
            <p:cNvSpPr>
              <a:spLocks noChangeArrowheads="1"/>
            </p:cNvSpPr>
            <p:nvPr/>
          </p:nvSpPr>
          <p:spPr bwMode="gray">
            <a:xfrm rot="22974404">
              <a:off x="2056" y="1536"/>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2">
                    <a:gamma/>
                    <a:shade val="0"/>
                    <a:invGamma/>
                  </a:schemeClr>
                </a:gs>
                <a:gs pos="100000">
                  <a:schemeClr val="accent2"/>
                </a:gs>
              </a:gsLst>
              <a:lin ang="2700000" scaled="1"/>
            </a:gradFill>
            <a:ln>
              <a:noFill/>
            </a:ln>
            <a:effectLst/>
            <a:scene3d>
              <a:camera prst="legacyObliqueTopRight"/>
              <a:lightRig rig="legacyFlat3" dir="b"/>
            </a:scene3d>
            <a:sp3d extrusionH="176200" prstMaterial="legacyMatte">
              <a:bevelT w="13500" h="13500" prst="angle"/>
              <a:bevelB w="13500" h="13500" prst="angle"/>
              <a:extrusionClr>
                <a:schemeClr val="accent2"/>
              </a:extrusionClr>
            </a:sp3d>
            <a:extLs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107763" dir="2700000" algn="ctr" rotWithShape="0">
                      <a:srgbClr val="000000">
                        <a:alpha val="50000"/>
                      </a:srgbClr>
                    </a:outerShdw>
                  </a:effectLst>
                </a14:hiddenEffects>
              </a:ext>
            </a:extLst>
          </p:spPr>
          <p:txBody>
            <a:bodyPr wrap="none" anchor="ctr">
              <a:flatTx/>
            </a:bodyPr>
            <a:lstStyle/>
            <a:p>
              <a:endParaRPr lang="es-ES"/>
            </a:p>
          </p:txBody>
        </p:sp>
      </p:grpSp>
    </p:spTree>
    <p:extLst>
      <p:ext uri="{BB962C8B-B14F-4D97-AF65-F5344CB8AC3E}">
        <p14:creationId xmlns:p14="http://schemas.microsoft.com/office/powerpoint/2010/main" val="2971020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effectLst>
                  <a:outerShdw blurRad="38100" dist="38100" dir="2700000" algn="tl">
                    <a:srgbClr val="000000">
                      <a:alpha val="43137"/>
                    </a:srgbClr>
                  </a:outerShdw>
                </a:effectLst>
              </a:rPr>
              <a:t>CUADRO CLINICO</a:t>
            </a:r>
            <a:endParaRPr lang="es-ES" dirty="0"/>
          </a:p>
        </p:txBody>
      </p:sp>
      <p:sp>
        <p:nvSpPr>
          <p:cNvPr id="3" name="2 Marcador de contenido"/>
          <p:cNvSpPr>
            <a:spLocks noGrp="1"/>
          </p:cNvSpPr>
          <p:nvPr>
            <p:ph idx="1"/>
          </p:nvPr>
        </p:nvSpPr>
        <p:spPr/>
        <p:txBody>
          <a:bodyPr/>
          <a:lstStyle/>
          <a:p>
            <a:pPr marL="0" indent="0">
              <a:buNone/>
            </a:pPr>
            <a:r>
              <a:rPr lang="es-MX" sz="1600" b="1" i="1" u="sng" dirty="0">
                <a:solidFill>
                  <a:srgbClr val="002060"/>
                </a:solidFill>
              </a:rPr>
              <a:t>LA SINTOMATOLOGÍA VARIA EN CADA PACIENTE PUDIENDO APARECER UN DEFICIT EN UN AREA CONCRETA O UNA CAPACIDAD MAYOR EN UN AREA PARTICULAR Y DURANTE LA ENTREVISTA DEL MISMO PODEMOS ENCONTRAR CON MAYOR FRECUENCIA:</a:t>
            </a:r>
            <a:endParaRPr lang="en-CA" sz="1600" dirty="0">
              <a:solidFill>
                <a:srgbClr val="002060"/>
              </a:solidFill>
            </a:endParaRPr>
          </a:p>
          <a:p>
            <a:pPr lvl="0"/>
            <a:r>
              <a:rPr lang="es-MX" sz="1600" dirty="0" smtClean="0">
                <a:solidFill>
                  <a:srgbClr val="002060"/>
                </a:solidFill>
              </a:rPr>
              <a:t>HÁBITO </a:t>
            </a:r>
            <a:r>
              <a:rPr lang="es-MX" sz="1600" dirty="0">
                <a:solidFill>
                  <a:srgbClr val="002060"/>
                </a:solidFill>
              </a:rPr>
              <a:t>DESCUIDADO DEL PACIENTE</a:t>
            </a:r>
            <a:endParaRPr lang="en-CA" sz="1600" dirty="0">
              <a:solidFill>
                <a:srgbClr val="002060"/>
              </a:solidFill>
            </a:endParaRPr>
          </a:p>
          <a:p>
            <a:pPr lvl="0"/>
            <a:r>
              <a:rPr lang="es-MX" sz="1600" dirty="0">
                <a:solidFill>
                  <a:srgbClr val="002060"/>
                </a:solidFill>
              </a:rPr>
              <a:t>CONDUCTA PUERIL</a:t>
            </a:r>
            <a:endParaRPr lang="en-CA" sz="1600" dirty="0">
              <a:solidFill>
                <a:srgbClr val="002060"/>
              </a:solidFill>
            </a:endParaRPr>
          </a:p>
          <a:p>
            <a:pPr lvl="0"/>
            <a:r>
              <a:rPr lang="es-MX" sz="1600" dirty="0">
                <a:solidFill>
                  <a:srgbClr val="002060"/>
                </a:solidFill>
              </a:rPr>
              <a:t>TRASTORNO DE LA </a:t>
            </a:r>
            <a:r>
              <a:rPr lang="es-MX" sz="1600" dirty="0" smtClean="0">
                <a:solidFill>
                  <a:srgbClr val="002060"/>
                </a:solidFill>
              </a:rPr>
              <a:t>ATENCIÓN </a:t>
            </a:r>
            <a:r>
              <a:rPr lang="es-MX" sz="1600" dirty="0">
                <a:solidFill>
                  <a:srgbClr val="002060"/>
                </a:solidFill>
              </a:rPr>
              <a:t>Y LA </a:t>
            </a:r>
            <a:r>
              <a:rPr lang="es-MX" sz="1600" dirty="0" smtClean="0">
                <a:solidFill>
                  <a:srgbClr val="002060"/>
                </a:solidFill>
              </a:rPr>
              <a:t>MEMORIZACIÓN</a:t>
            </a:r>
            <a:endParaRPr lang="en-CA" sz="1600" dirty="0">
              <a:solidFill>
                <a:srgbClr val="002060"/>
              </a:solidFill>
            </a:endParaRPr>
          </a:p>
          <a:p>
            <a:pPr lvl="0"/>
            <a:r>
              <a:rPr lang="es-MX" sz="1600" dirty="0">
                <a:solidFill>
                  <a:srgbClr val="002060"/>
                </a:solidFill>
              </a:rPr>
              <a:t>RETARDO DEL DESARROLLO PSICOMOTOR</a:t>
            </a:r>
            <a:endParaRPr lang="en-CA" sz="1600" dirty="0">
              <a:solidFill>
                <a:srgbClr val="002060"/>
              </a:solidFill>
            </a:endParaRPr>
          </a:p>
          <a:p>
            <a:pPr lvl="0"/>
            <a:r>
              <a:rPr lang="es-MX" sz="1600" dirty="0">
                <a:solidFill>
                  <a:srgbClr val="002060"/>
                </a:solidFill>
              </a:rPr>
              <a:t>TRASTORNOS DEL LENGUAJE</a:t>
            </a:r>
            <a:endParaRPr lang="en-CA" sz="1600" dirty="0">
              <a:solidFill>
                <a:srgbClr val="002060"/>
              </a:solidFill>
            </a:endParaRPr>
          </a:p>
          <a:p>
            <a:pPr lvl="0"/>
            <a:r>
              <a:rPr lang="es-MX" sz="1600" dirty="0">
                <a:solidFill>
                  <a:srgbClr val="002060"/>
                </a:solidFill>
              </a:rPr>
              <a:t>DIFICULTAD EN LA </a:t>
            </a:r>
            <a:r>
              <a:rPr lang="es-MX" sz="1600" dirty="0" smtClean="0">
                <a:solidFill>
                  <a:srgbClr val="002060"/>
                </a:solidFill>
              </a:rPr>
              <a:t>COMPRENSIÓN</a:t>
            </a:r>
            <a:endParaRPr lang="en-CA" sz="1600" dirty="0">
              <a:solidFill>
                <a:srgbClr val="002060"/>
              </a:solidFill>
            </a:endParaRPr>
          </a:p>
          <a:p>
            <a:pPr lvl="0"/>
            <a:r>
              <a:rPr lang="es-MX" sz="1600" dirty="0">
                <a:solidFill>
                  <a:srgbClr val="002060"/>
                </a:solidFill>
              </a:rPr>
              <a:t>LABILIDAD AFECTIVA</a:t>
            </a:r>
            <a:endParaRPr lang="en-CA" sz="1600" dirty="0">
              <a:solidFill>
                <a:srgbClr val="002060"/>
              </a:solidFill>
            </a:endParaRPr>
          </a:p>
          <a:p>
            <a:pPr lvl="0"/>
            <a:r>
              <a:rPr lang="es-MX" sz="1600" dirty="0">
                <a:solidFill>
                  <a:srgbClr val="002060"/>
                </a:solidFill>
              </a:rPr>
              <a:t>DIFICULTADES DE </a:t>
            </a:r>
            <a:r>
              <a:rPr lang="es-MX" sz="1600" dirty="0" smtClean="0">
                <a:solidFill>
                  <a:srgbClr val="002060"/>
                </a:solidFill>
              </a:rPr>
              <a:t>RELACIÓN</a:t>
            </a:r>
            <a:endParaRPr lang="en-CA" sz="1600" dirty="0">
              <a:solidFill>
                <a:srgbClr val="002060"/>
              </a:solidFill>
            </a:endParaRPr>
          </a:p>
          <a:p>
            <a:pPr lvl="0"/>
            <a:r>
              <a:rPr lang="es-MX" sz="1600" dirty="0" smtClean="0">
                <a:solidFill>
                  <a:srgbClr val="002060"/>
                </a:solidFill>
              </a:rPr>
              <a:t>PERSEVERACIÓN </a:t>
            </a:r>
            <a:r>
              <a:rPr lang="es-MX" sz="1600" dirty="0">
                <a:solidFill>
                  <a:srgbClr val="002060"/>
                </a:solidFill>
              </a:rPr>
              <a:t>DEL PENSAMIENTO</a:t>
            </a:r>
            <a:endParaRPr lang="en-CA" sz="1600" dirty="0">
              <a:solidFill>
                <a:srgbClr val="002060"/>
              </a:solidFill>
            </a:endParaRPr>
          </a:p>
          <a:p>
            <a:pPr lvl="0"/>
            <a:r>
              <a:rPr lang="es-MX" sz="1600" dirty="0">
                <a:solidFill>
                  <a:srgbClr val="002060"/>
                </a:solidFill>
              </a:rPr>
              <a:t>IMPULSIVIDAD, BULIMIA, AGRESIVIDAD ,HIPERACTIVIDAD, BAJA TOLERANCIA A LAS FRUSTRACIONES, DESCONOCIMIENTO DEL PELIGRO, HIPEREROTISMO</a:t>
            </a:r>
            <a:endParaRPr lang="en-CA" sz="1600" dirty="0">
              <a:solidFill>
                <a:srgbClr val="002060"/>
              </a:solidFill>
            </a:endParaRPr>
          </a:p>
          <a:p>
            <a:pPr lvl="0"/>
            <a:r>
              <a:rPr lang="es-MX" sz="1600" dirty="0">
                <a:solidFill>
                  <a:srgbClr val="002060"/>
                </a:solidFill>
              </a:rPr>
              <a:t>ABANDONO DE LOS </a:t>
            </a:r>
            <a:r>
              <a:rPr lang="es-MX" sz="1600" dirty="0" smtClean="0">
                <a:solidFill>
                  <a:srgbClr val="002060"/>
                </a:solidFill>
              </a:rPr>
              <a:t>HÁBITOS </a:t>
            </a:r>
            <a:r>
              <a:rPr lang="es-MX" sz="1600" dirty="0">
                <a:solidFill>
                  <a:srgbClr val="002060"/>
                </a:solidFill>
              </a:rPr>
              <a:t>DE HIGIENE</a:t>
            </a:r>
            <a:endParaRPr lang="en-CA" sz="1600" dirty="0">
              <a:solidFill>
                <a:srgbClr val="002060"/>
              </a:solidFill>
            </a:endParaRPr>
          </a:p>
          <a:p>
            <a:pPr lvl="0"/>
            <a:r>
              <a:rPr lang="es-MX" sz="1600" dirty="0">
                <a:solidFill>
                  <a:srgbClr val="002060"/>
                </a:solidFill>
              </a:rPr>
              <a:t>NO CONCIENCIA DE ENFERMEDAD</a:t>
            </a:r>
            <a:endParaRPr lang="en-CA" sz="1600" dirty="0">
              <a:solidFill>
                <a:srgbClr val="002060"/>
              </a:solidFill>
            </a:endParaRPr>
          </a:p>
          <a:p>
            <a:endParaRPr lang="es-ES" sz="1600" dirty="0">
              <a:solidFill>
                <a:srgbClr val="002060"/>
              </a:solidFill>
            </a:endParaRPr>
          </a:p>
        </p:txBody>
      </p:sp>
    </p:spTree>
    <p:extLst>
      <p:ext uri="{BB962C8B-B14F-4D97-AF65-F5344CB8AC3E}">
        <p14:creationId xmlns:p14="http://schemas.microsoft.com/office/powerpoint/2010/main" val="39221186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DIAGNÓSTICO </a:t>
            </a:r>
            <a:r>
              <a:rPr lang="es-MX" dirty="0"/>
              <a:t>POSITIVO</a:t>
            </a:r>
            <a:r>
              <a:rPr lang="es-MX" dirty="0" smtClean="0"/>
              <a:t>:</a:t>
            </a:r>
            <a:endParaRPr lang="es-ES" dirty="0"/>
          </a:p>
        </p:txBody>
      </p:sp>
      <p:sp>
        <p:nvSpPr>
          <p:cNvPr id="3" name="2 Marcador de contenido"/>
          <p:cNvSpPr>
            <a:spLocks noGrp="1"/>
          </p:cNvSpPr>
          <p:nvPr>
            <p:ph idx="1"/>
          </p:nvPr>
        </p:nvSpPr>
        <p:spPr/>
        <p:txBody>
          <a:bodyPr/>
          <a:lstStyle/>
          <a:p>
            <a:pPr marL="0" indent="0">
              <a:buNone/>
            </a:pPr>
            <a:r>
              <a:rPr lang="es-MX" sz="2000" dirty="0">
                <a:solidFill>
                  <a:srgbClr val="002060"/>
                </a:solidFill>
              </a:rPr>
              <a:t>*INTERROGATORIO            *EXAMEN FISICO              *ANTECEDENTES</a:t>
            </a:r>
            <a:endParaRPr lang="en-CA" sz="2000" dirty="0">
              <a:solidFill>
                <a:srgbClr val="002060"/>
              </a:solidFill>
            </a:endParaRPr>
          </a:p>
          <a:p>
            <a:pPr marL="0" indent="0">
              <a:buNone/>
            </a:pPr>
            <a:r>
              <a:rPr lang="es-MX" sz="2000" dirty="0">
                <a:solidFill>
                  <a:srgbClr val="002060"/>
                </a:solidFill>
              </a:rPr>
              <a:t>*ENTREVISTA PSIQUIATRICA       </a:t>
            </a:r>
            <a:endParaRPr lang="es-MX" sz="2000" dirty="0" smtClean="0">
              <a:solidFill>
                <a:srgbClr val="002060"/>
              </a:solidFill>
            </a:endParaRPr>
          </a:p>
          <a:p>
            <a:pPr marL="0" indent="0">
              <a:buNone/>
            </a:pPr>
            <a:r>
              <a:rPr lang="es-MX" sz="2000" dirty="0" smtClean="0">
                <a:solidFill>
                  <a:srgbClr val="002060"/>
                </a:solidFill>
              </a:rPr>
              <a:t>*</a:t>
            </a:r>
            <a:r>
              <a:rPr lang="es-MX" sz="2000" dirty="0">
                <a:solidFill>
                  <a:srgbClr val="002060"/>
                </a:solidFill>
              </a:rPr>
              <a:t>PRUEBAS COMPLEMENTARIAS: EEG, </a:t>
            </a:r>
            <a:r>
              <a:rPr lang="es-MX" sz="2000" dirty="0" smtClean="0">
                <a:solidFill>
                  <a:srgbClr val="002060"/>
                </a:solidFill>
              </a:rPr>
              <a:t>LABORATORIO</a:t>
            </a:r>
            <a:endParaRPr lang="en-CA" sz="2000" dirty="0">
              <a:solidFill>
                <a:srgbClr val="002060"/>
              </a:solidFill>
            </a:endParaRPr>
          </a:p>
          <a:p>
            <a:pPr marL="0" indent="0">
              <a:buNone/>
            </a:pPr>
            <a:r>
              <a:rPr lang="es-MX" sz="2000" dirty="0" smtClean="0">
                <a:solidFill>
                  <a:srgbClr val="002060"/>
                </a:solidFill>
              </a:rPr>
              <a:t> *</a:t>
            </a:r>
            <a:r>
              <a:rPr lang="es-MX" sz="2000" dirty="0">
                <a:solidFill>
                  <a:srgbClr val="002060"/>
                </a:solidFill>
              </a:rPr>
              <a:t>PRUEBAS PSICOMETRICAS </a:t>
            </a:r>
            <a:r>
              <a:rPr lang="es-MX" sz="2000" dirty="0" smtClean="0">
                <a:solidFill>
                  <a:srgbClr val="002060"/>
                </a:solidFill>
              </a:rPr>
              <a:t>(más usadas </a:t>
            </a:r>
            <a:r>
              <a:rPr lang="es-MX" sz="2000" dirty="0" err="1" smtClean="0">
                <a:solidFill>
                  <a:srgbClr val="002060"/>
                </a:solidFill>
              </a:rPr>
              <a:t>Wisc</a:t>
            </a:r>
            <a:r>
              <a:rPr lang="es-MX" sz="2000" dirty="0" smtClean="0">
                <a:solidFill>
                  <a:srgbClr val="002060"/>
                </a:solidFill>
              </a:rPr>
              <a:t> hasta los 15 años</a:t>
            </a:r>
            <a:r>
              <a:rPr lang="en-CA" sz="2000" dirty="0" smtClean="0">
                <a:solidFill>
                  <a:srgbClr val="002060"/>
                </a:solidFill>
              </a:rPr>
              <a:t>, W</a:t>
            </a:r>
            <a:r>
              <a:rPr lang="es-MX" sz="2000" dirty="0" err="1" smtClean="0">
                <a:solidFill>
                  <a:srgbClr val="002060"/>
                </a:solidFill>
              </a:rPr>
              <a:t>eisch</a:t>
            </a:r>
            <a:r>
              <a:rPr lang="es-MX" sz="2000" dirty="0" smtClean="0">
                <a:solidFill>
                  <a:srgbClr val="002060"/>
                </a:solidFill>
              </a:rPr>
              <a:t> después de los 15 años y otras)</a:t>
            </a:r>
            <a:endParaRPr lang="en-CA" sz="2000" dirty="0" smtClean="0">
              <a:solidFill>
                <a:srgbClr val="002060"/>
              </a:solidFill>
            </a:endParaRPr>
          </a:p>
          <a:p>
            <a:pPr marL="0" indent="0">
              <a:buNone/>
            </a:pPr>
            <a:endParaRPr lang="es-ES" sz="2000" dirty="0">
              <a:solidFill>
                <a:srgbClr val="002060"/>
              </a:solidFill>
            </a:endParaRPr>
          </a:p>
        </p:txBody>
      </p:sp>
    </p:spTree>
    <p:extLst>
      <p:ext uri="{BB962C8B-B14F-4D97-AF65-F5344CB8AC3E}">
        <p14:creationId xmlns:p14="http://schemas.microsoft.com/office/powerpoint/2010/main" val="1211410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400" b="1" dirty="0"/>
              <a:t>F80 - F89 TRASTORNOS DEL DESARROLLO PSICOLÓGICO. </a:t>
            </a:r>
            <a:endParaRPr lang="es-ES" sz="2400" dirty="0"/>
          </a:p>
          <a:p>
            <a:pPr marL="0" indent="0">
              <a:buNone/>
            </a:pPr>
            <a:r>
              <a:rPr lang="es-ES_tradnl" sz="2400" b="1" dirty="0"/>
              <a:t>F80 Trastornos específicos del desarrollo del habla y del lenguaje.  (5)</a:t>
            </a:r>
            <a:endParaRPr lang="es-ES" sz="2400" dirty="0"/>
          </a:p>
          <a:p>
            <a:pPr marL="0" indent="0">
              <a:buNone/>
            </a:pPr>
            <a:r>
              <a:rPr lang="es-ES_tradnl" sz="2400" dirty="0"/>
              <a:t>F80.0 Trastorno específico de la pronunciación.</a:t>
            </a:r>
            <a:endParaRPr lang="es-ES" sz="2400" dirty="0"/>
          </a:p>
          <a:p>
            <a:pPr marL="0" indent="0">
              <a:buNone/>
            </a:pPr>
            <a:r>
              <a:rPr lang="es-ES_tradnl" sz="2400" dirty="0"/>
              <a:t>F80.1 Trastorno de la expresión del lenguaje.</a:t>
            </a:r>
            <a:endParaRPr lang="es-ES" sz="2400" dirty="0"/>
          </a:p>
          <a:p>
            <a:pPr marL="0" indent="0">
              <a:buNone/>
            </a:pPr>
            <a:r>
              <a:rPr lang="es-ES_tradnl" sz="2400" dirty="0"/>
              <a:t>F80.2 Trastorno de la comprensión del lenguaje.</a:t>
            </a:r>
            <a:endParaRPr lang="es-ES" sz="2400" dirty="0"/>
          </a:p>
          <a:p>
            <a:pPr marL="0" indent="0">
              <a:buNone/>
            </a:pPr>
            <a:r>
              <a:rPr lang="es-ES_tradnl" sz="2400" dirty="0"/>
              <a:t>F80.3 Afasia adquirida con epilepsia (Síndrome de </a:t>
            </a:r>
            <a:r>
              <a:rPr lang="es-ES_tradnl" sz="2400" dirty="0" err="1"/>
              <a:t>Landau-Kleffner</a:t>
            </a:r>
            <a:r>
              <a:rPr lang="es-ES_tradnl" sz="2400" dirty="0"/>
              <a:t>).</a:t>
            </a:r>
            <a:endParaRPr lang="es-ES" sz="2400" dirty="0"/>
          </a:p>
          <a:p>
            <a:pPr marL="0" indent="0">
              <a:buNone/>
            </a:pPr>
            <a:r>
              <a:rPr lang="es-ES_tradnl" sz="2400" dirty="0"/>
              <a:t>F80.8 Otros trastornos del desarrollo del habla y del lenguaje sin especificación.</a:t>
            </a:r>
            <a:endParaRPr lang="es-ES" sz="2400" dirty="0"/>
          </a:p>
          <a:p>
            <a:pPr marL="0" indent="0">
              <a:buNone/>
            </a:pPr>
            <a:endParaRPr lang="es-ES" sz="2400"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4020503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DIAGNÓSTICO </a:t>
            </a:r>
            <a:r>
              <a:rPr lang="es-MX" dirty="0"/>
              <a:t>DIFERENCIAL</a:t>
            </a:r>
            <a:r>
              <a:rPr lang="es-MX" dirty="0" smtClean="0"/>
              <a:t>:</a:t>
            </a:r>
            <a:endParaRPr lang="es-ES" dirty="0"/>
          </a:p>
        </p:txBody>
      </p:sp>
      <p:sp>
        <p:nvSpPr>
          <p:cNvPr id="3" name="2 Marcador de contenido"/>
          <p:cNvSpPr>
            <a:spLocks noGrp="1"/>
          </p:cNvSpPr>
          <p:nvPr>
            <p:ph idx="1"/>
          </p:nvPr>
        </p:nvSpPr>
        <p:spPr/>
        <p:txBody>
          <a:bodyPr/>
          <a:lstStyle/>
          <a:p>
            <a:pPr lvl="0"/>
            <a:r>
              <a:rPr lang="es-MX" sz="2000" dirty="0">
                <a:solidFill>
                  <a:srgbClr val="002060"/>
                </a:solidFill>
              </a:rPr>
              <a:t>TRASTORNO GENERALIZADO DEL DESARROLLO(AUTISMO INFANTIL)</a:t>
            </a:r>
            <a:endParaRPr lang="en-CA" sz="2000" dirty="0">
              <a:solidFill>
                <a:srgbClr val="002060"/>
              </a:solidFill>
            </a:endParaRPr>
          </a:p>
          <a:p>
            <a:pPr lvl="0"/>
            <a:r>
              <a:rPr lang="es-MX" sz="2000" dirty="0">
                <a:solidFill>
                  <a:srgbClr val="002060"/>
                </a:solidFill>
              </a:rPr>
              <a:t>TRASTORNOS </a:t>
            </a:r>
            <a:r>
              <a:rPr lang="es-MX" sz="2000" dirty="0" smtClean="0">
                <a:solidFill>
                  <a:srgbClr val="002060"/>
                </a:solidFill>
              </a:rPr>
              <a:t>PSICÓTICOS</a:t>
            </a:r>
            <a:endParaRPr lang="en-CA" sz="2000" dirty="0">
              <a:solidFill>
                <a:srgbClr val="002060"/>
              </a:solidFill>
            </a:endParaRPr>
          </a:p>
          <a:p>
            <a:pPr lvl="0"/>
            <a:r>
              <a:rPr lang="es-MX" sz="2000" dirty="0">
                <a:solidFill>
                  <a:srgbClr val="002060"/>
                </a:solidFill>
              </a:rPr>
              <a:t>BLOQUEO EMOCIONAL POR TRASTORNOS DE  ANSIEDAD</a:t>
            </a:r>
            <a:endParaRPr lang="en-CA" sz="2000" dirty="0">
              <a:solidFill>
                <a:srgbClr val="002060"/>
              </a:solidFill>
            </a:endParaRPr>
          </a:p>
          <a:p>
            <a:pPr lvl="0"/>
            <a:r>
              <a:rPr lang="es-MX" sz="2000" dirty="0">
                <a:solidFill>
                  <a:srgbClr val="002060"/>
                </a:solidFill>
              </a:rPr>
              <a:t>OTROS DAÑOS DEL SNC</a:t>
            </a:r>
            <a:endParaRPr lang="en-CA" sz="2000" dirty="0">
              <a:solidFill>
                <a:srgbClr val="002060"/>
              </a:solidFill>
            </a:endParaRPr>
          </a:p>
          <a:p>
            <a:pPr lvl="0"/>
            <a:r>
              <a:rPr lang="es-MX" sz="2000" dirty="0">
                <a:solidFill>
                  <a:srgbClr val="002060"/>
                </a:solidFill>
              </a:rPr>
              <a:t>TRASTORNOS SENSORIALES ESPECIALMENTE </a:t>
            </a:r>
            <a:r>
              <a:rPr lang="es-MX" sz="2000" dirty="0" smtClean="0">
                <a:solidFill>
                  <a:srgbClr val="002060"/>
                </a:solidFill>
              </a:rPr>
              <a:t>HIPOACÚSICOS</a:t>
            </a:r>
            <a:endParaRPr lang="en-CA" sz="2000" dirty="0">
              <a:solidFill>
                <a:srgbClr val="002060"/>
              </a:solidFill>
            </a:endParaRPr>
          </a:p>
          <a:p>
            <a:pPr lvl="0"/>
            <a:r>
              <a:rPr lang="es-MX" sz="2000" dirty="0">
                <a:solidFill>
                  <a:srgbClr val="002060"/>
                </a:solidFill>
              </a:rPr>
              <a:t>ALTERACIONES DEL LENGUAJE</a:t>
            </a:r>
            <a:endParaRPr lang="en-CA" sz="2000" dirty="0">
              <a:solidFill>
                <a:srgbClr val="002060"/>
              </a:solidFill>
            </a:endParaRPr>
          </a:p>
          <a:p>
            <a:pPr lvl="0"/>
            <a:r>
              <a:rPr lang="es-MX" sz="2000" dirty="0">
                <a:solidFill>
                  <a:srgbClr val="002060"/>
                </a:solidFill>
              </a:rPr>
              <a:t>TRASTORNO </a:t>
            </a:r>
            <a:r>
              <a:rPr lang="es-MX" sz="2000" dirty="0" smtClean="0">
                <a:solidFill>
                  <a:srgbClr val="002060"/>
                </a:solidFill>
              </a:rPr>
              <a:t>POR DEFICIT </a:t>
            </a:r>
            <a:r>
              <a:rPr lang="es-MX" sz="2000" dirty="0">
                <a:solidFill>
                  <a:srgbClr val="002060"/>
                </a:solidFill>
              </a:rPr>
              <a:t>DE </a:t>
            </a:r>
            <a:r>
              <a:rPr lang="es-MX" sz="2000" dirty="0" smtClean="0">
                <a:solidFill>
                  <a:srgbClr val="002060"/>
                </a:solidFill>
              </a:rPr>
              <a:t>ATENCIÓN</a:t>
            </a:r>
            <a:endParaRPr lang="en-CA" sz="2000" dirty="0">
              <a:solidFill>
                <a:srgbClr val="002060"/>
              </a:solidFill>
            </a:endParaRPr>
          </a:p>
          <a:p>
            <a:pPr lvl="0"/>
            <a:r>
              <a:rPr lang="es-MX" sz="2000" dirty="0">
                <a:solidFill>
                  <a:srgbClr val="002060"/>
                </a:solidFill>
              </a:rPr>
              <a:t>TRASTORNOS ESPECÍFICOS DEL APRENDIZAJE ESCOLAR</a:t>
            </a:r>
            <a:endParaRPr lang="en-CA" sz="2000" dirty="0">
              <a:solidFill>
                <a:srgbClr val="002060"/>
              </a:solidFill>
            </a:endParaRPr>
          </a:p>
          <a:p>
            <a:pPr lvl="0"/>
            <a:r>
              <a:rPr lang="es-MX" sz="2000" dirty="0">
                <a:solidFill>
                  <a:srgbClr val="002060"/>
                </a:solidFill>
              </a:rPr>
              <a:t>ABANDONO </a:t>
            </a:r>
            <a:r>
              <a:rPr lang="es-MX" sz="2000" dirty="0" smtClean="0">
                <a:solidFill>
                  <a:srgbClr val="002060"/>
                </a:solidFill>
              </a:rPr>
              <a:t>PEDAGÓGICO</a:t>
            </a:r>
            <a:endParaRPr lang="en-CA" sz="2000" dirty="0">
              <a:solidFill>
                <a:srgbClr val="002060"/>
              </a:solidFill>
            </a:endParaRPr>
          </a:p>
          <a:p>
            <a:pPr lvl="0"/>
            <a:r>
              <a:rPr lang="es-MX" sz="2000" dirty="0">
                <a:solidFill>
                  <a:srgbClr val="002060"/>
                </a:solidFill>
              </a:rPr>
              <a:t>SUBCULTURALES</a:t>
            </a:r>
            <a:endParaRPr lang="en-CA" sz="2000" dirty="0">
              <a:solidFill>
                <a:srgbClr val="002060"/>
              </a:solidFill>
            </a:endParaRPr>
          </a:p>
          <a:p>
            <a:endParaRPr lang="es-ES" sz="2000" dirty="0">
              <a:solidFill>
                <a:srgbClr val="002060"/>
              </a:solidFill>
            </a:endParaRPr>
          </a:p>
        </p:txBody>
      </p:sp>
    </p:spTree>
    <p:extLst>
      <p:ext uri="{BB962C8B-B14F-4D97-AF65-F5344CB8AC3E}">
        <p14:creationId xmlns:p14="http://schemas.microsoft.com/office/powerpoint/2010/main" val="2040081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2060"/>
                </a:solidFill>
                <a:latin typeface="+mn-lt"/>
                <a:ea typeface="+mn-ea"/>
                <a:cs typeface="+mn-cs"/>
              </a:rPr>
              <a:t>F84.0 Autismo infantil</a:t>
            </a:r>
            <a:endParaRPr lang="es-ES" dirty="0">
              <a:solidFill>
                <a:srgbClr val="002060"/>
              </a:solidFill>
            </a:endParaRPr>
          </a:p>
        </p:txBody>
      </p:sp>
      <p:sp>
        <p:nvSpPr>
          <p:cNvPr id="3" name="2 Marcador de contenido"/>
          <p:cNvSpPr>
            <a:spLocks noGrp="1"/>
          </p:cNvSpPr>
          <p:nvPr>
            <p:ph idx="1"/>
          </p:nvPr>
        </p:nvSpPr>
        <p:spPr/>
        <p:txBody>
          <a:bodyPr/>
          <a:lstStyle/>
          <a:p>
            <a:pPr marL="0" indent="0">
              <a:buNone/>
            </a:pPr>
            <a:r>
              <a:rPr lang="es-ES" sz="2800" dirty="0" smtClean="0">
                <a:solidFill>
                  <a:srgbClr val="002060"/>
                </a:solidFill>
                <a:latin typeface="+mn-lt"/>
                <a:ea typeface="+mn-ea"/>
                <a:cs typeface="+mn-cs"/>
              </a:rPr>
              <a:t>Trastorno </a:t>
            </a:r>
            <a:r>
              <a:rPr lang="es-ES" sz="2800" dirty="0">
                <a:solidFill>
                  <a:srgbClr val="002060"/>
                </a:solidFill>
                <a:latin typeface="+mn-lt"/>
                <a:ea typeface="+mn-ea"/>
                <a:cs typeface="+mn-cs"/>
              </a:rPr>
              <a:t>generalizado del desarrollo definido por la presencia de un desarrollo alterado o anormal, que se manifiesta antes de los tres años y por un tipo característico de comportamiento anormal que afecta a la interacción social, a la comunicación y a la presencia de actividades repetitivas y restrictivas. </a:t>
            </a:r>
            <a:endParaRPr lang="es-ES" sz="2800" dirty="0" smtClean="0">
              <a:solidFill>
                <a:srgbClr val="002060"/>
              </a:solidFill>
              <a:latin typeface="+mn-lt"/>
              <a:ea typeface="+mn-ea"/>
              <a:cs typeface="+mn-cs"/>
            </a:endParaRPr>
          </a:p>
          <a:p>
            <a:pPr marL="0" indent="0">
              <a:buNone/>
            </a:pPr>
            <a:r>
              <a:rPr lang="es-ES" sz="2800" dirty="0" smtClean="0">
                <a:solidFill>
                  <a:srgbClr val="002060"/>
                </a:solidFill>
                <a:latin typeface="+mn-lt"/>
                <a:ea typeface="+mn-ea"/>
                <a:cs typeface="+mn-cs"/>
              </a:rPr>
              <a:t>El </a:t>
            </a:r>
            <a:r>
              <a:rPr lang="es-ES" sz="2800" dirty="0">
                <a:solidFill>
                  <a:srgbClr val="002060"/>
                </a:solidFill>
                <a:latin typeface="+mn-lt"/>
                <a:ea typeface="+mn-ea"/>
                <a:cs typeface="+mn-cs"/>
              </a:rPr>
              <a:t>trastorno predomina en los chicos con una frecuencia tres a cuatro veces superior a la que se presenta en las chicas.</a:t>
            </a:r>
            <a:endParaRPr lang="en-CA" sz="2800" dirty="0">
              <a:solidFill>
                <a:srgbClr val="002060"/>
              </a:solidFill>
              <a:latin typeface="+mn-lt"/>
              <a:ea typeface="+mn-ea"/>
              <a:cs typeface="+mn-cs"/>
            </a:endParaRPr>
          </a:p>
          <a:p>
            <a:pPr marL="0" indent="0">
              <a:buNone/>
            </a:pPr>
            <a:r>
              <a:rPr lang="es-ES" sz="2800" dirty="0">
                <a:solidFill>
                  <a:srgbClr val="002060"/>
                </a:solidFill>
                <a:latin typeface="+mn-lt"/>
                <a:ea typeface="+mn-ea"/>
                <a:cs typeface="+mn-cs"/>
              </a:rPr>
              <a:t> </a:t>
            </a:r>
            <a:endParaRPr lang="en-CA" sz="2800" dirty="0">
              <a:solidFill>
                <a:srgbClr val="002060"/>
              </a:solidFill>
              <a:latin typeface="+mn-lt"/>
              <a:ea typeface="+mn-ea"/>
              <a:cs typeface="+mn-cs"/>
            </a:endParaRPr>
          </a:p>
          <a:p>
            <a:endParaRPr lang="es-ES" sz="2800" dirty="0">
              <a:solidFill>
                <a:srgbClr val="002060"/>
              </a:solidFill>
            </a:endParaRPr>
          </a:p>
        </p:txBody>
      </p:sp>
    </p:spTree>
    <p:extLst>
      <p:ext uri="{BB962C8B-B14F-4D97-AF65-F5344CB8AC3E}">
        <p14:creationId xmlns:p14="http://schemas.microsoft.com/office/powerpoint/2010/main" val="3315647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60648"/>
            <a:ext cx="8229600" cy="746125"/>
          </a:xfrm>
        </p:spPr>
        <p:txBody>
          <a:bodyPr/>
          <a:lstStyle/>
          <a:p>
            <a:r>
              <a:rPr lang="es-ES" dirty="0">
                <a:solidFill>
                  <a:srgbClr val="002060"/>
                </a:solidFill>
              </a:rPr>
              <a:t>Autismo infantil </a:t>
            </a:r>
            <a:r>
              <a:rPr lang="es-ES" dirty="0" smtClean="0">
                <a:solidFill>
                  <a:srgbClr val="002060"/>
                </a:solidFill>
              </a:rPr>
              <a:t/>
            </a:r>
            <a:br>
              <a:rPr lang="es-ES" dirty="0" smtClean="0">
                <a:solidFill>
                  <a:srgbClr val="002060"/>
                </a:solidFill>
              </a:rPr>
            </a:br>
            <a:r>
              <a:rPr lang="es-ES" dirty="0" smtClean="0"/>
              <a:t>Pautas </a:t>
            </a:r>
            <a:r>
              <a:rPr lang="es-ES" dirty="0"/>
              <a:t>para el </a:t>
            </a:r>
            <a:r>
              <a:rPr lang="es-ES" dirty="0" smtClean="0"/>
              <a:t>diagnóstico</a:t>
            </a:r>
            <a:endParaRPr lang="es-ES" dirty="0"/>
          </a:p>
        </p:txBody>
      </p:sp>
      <p:sp>
        <p:nvSpPr>
          <p:cNvPr id="3" name="2 Marcador de contenido"/>
          <p:cNvSpPr>
            <a:spLocks noGrp="1"/>
          </p:cNvSpPr>
          <p:nvPr>
            <p:ph idx="1"/>
          </p:nvPr>
        </p:nvSpPr>
        <p:spPr>
          <a:xfrm>
            <a:off x="457200" y="1412776"/>
            <a:ext cx="8229600" cy="5019675"/>
          </a:xfrm>
        </p:spPr>
        <p:txBody>
          <a:bodyPr/>
          <a:lstStyle/>
          <a:p>
            <a:pPr marL="0" indent="0">
              <a:buNone/>
            </a:pPr>
            <a:r>
              <a:rPr lang="es-ES" sz="1800" dirty="0">
                <a:solidFill>
                  <a:srgbClr val="002060"/>
                </a:solidFill>
              </a:rPr>
              <a:t>Por lo general no hay un período previo de desarrollo inequívocamente normal pero, si es así, el período de normalidad no se prolonga más allá de los tres años. </a:t>
            </a:r>
            <a:endParaRPr lang="es-ES" sz="1800" dirty="0" smtClean="0">
              <a:solidFill>
                <a:srgbClr val="002060"/>
              </a:solidFill>
            </a:endParaRPr>
          </a:p>
          <a:p>
            <a:pPr marL="0" indent="0">
              <a:buNone/>
            </a:pPr>
            <a:r>
              <a:rPr lang="es-ES" sz="1800" dirty="0" smtClean="0">
                <a:solidFill>
                  <a:srgbClr val="002060"/>
                </a:solidFill>
              </a:rPr>
              <a:t>Hay </a:t>
            </a:r>
            <a:r>
              <a:rPr lang="es-ES" sz="1800" dirty="0">
                <a:solidFill>
                  <a:srgbClr val="002060"/>
                </a:solidFill>
              </a:rPr>
              <a:t>siempre alteraciones cualitativas de la interacción social que toman la forma de una valoración inadecuada de los signos socioemocionales, puesta de manifiesto por una falta de respuesta a las emociones de los demás o por un comportamiento que no se amolda al contexto social, por un uso escaso de los signos sociales convencionales y por una integración escasa del comportamiento social, emocional y de la comunicación, de un modo especial por una falta de reciprocidad socio-emocional</a:t>
            </a:r>
            <a:r>
              <a:rPr lang="es-ES" sz="1800" dirty="0" smtClean="0">
                <a:solidFill>
                  <a:srgbClr val="002060"/>
                </a:solidFill>
              </a:rPr>
              <a:t>.</a:t>
            </a:r>
          </a:p>
          <a:p>
            <a:pPr marL="0" indent="0">
              <a:buNone/>
            </a:pPr>
            <a:r>
              <a:rPr lang="es-ES" sz="1800" dirty="0" smtClean="0">
                <a:solidFill>
                  <a:srgbClr val="002060"/>
                </a:solidFill>
              </a:rPr>
              <a:t>Asimismo</a:t>
            </a:r>
            <a:r>
              <a:rPr lang="es-ES" sz="1800" dirty="0">
                <a:solidFill>
                  <a:srgbClr val="002060"/>
                </a:solidFill>
              </a:rPr>
              <a:t>, son constantes las alteraciones cualitativas de la comunicación. Consisten en no utilizar el lenguaje para una función social, debidos a una alteración de la actividad lúdica basada en el juego social imitativo y simulado, a una pobre sincronización en la expresión del lenguaje, a una relativa falta de creatividad y de fantasía de los procesos del pensamiento, a una falta de respuesta emocional a los estímulos verbales y no verbales de los demás, a defectos de la cadencia o entonación necesarias para lograr una modulación de la comunicación y, como es de esperar, a la ausencia de gestos acompañantes para subrayar o precisar la comunicación verbal</a:t>
            </a:r>
            <a:r>
              <a:rPr lang="es-ES" sz="1800" dirty="0" smtClean="0">
                <a:solidFill>
                  <a:srgbClr val="002060"/>
                </a:solidFill>
              </a:rPr>
              <a:t>.</a:t>
            </a:r>
            <a:endParaRPr lang="en-CA" sz="1800" dirty="0">
              <a:solidFill>
                <a:srgbClr val="002060"/>
              </a:solidFill>
            </a:endParaRPr>
          </a:p>
        </p:txBody>
      </p:sp>
    </p:spTree>
    <p:extLst>
      <p:ext uri="{BB962C8B-B14F-4D97-AF65-F5344CB8AC3E}">
        <p14:creationId xmlns:p14="http://schemas.microsoft.com/office/powerpoint/2010/main" val="19108421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p>
            <a:pPr marL="0" indent="0">
              <a:buNone/>
            </a:pPr>
            <a:r>
              <a:rPr lang="es-ES" sz="1800" dirty="0">
                <a:solidFill>
                  <a:srgbClr val="002060"/>
                </a:solidFill>
                <a:latin typeface="+mn-lt"/>
                <a:ea typeface="+mn-ea"/>
                <a:cs typeface="+mn-cs"/>
              </a:rPr>
              <a:t>El comportamiento en este trastorno se caracteriza también por la presencia de formas de actividad restrictivas, repetitivas y estereotipadas, de restricción de los intereses y de la actividad en general, en los que destaca la rigidez y rutina para un amplio espectro de formas de comportamiento. </a:t>
            </a:r>
            <a:endParaRPr lang="es-ES" sz="1800" dirty="0" smtClean="0">
              <a:solidFill>
                <a:srgbClr val="002060"/>
              </a:solidFill>
              <a:latin typeface="+mn-lt"/>
              <a:ea typeface="+mn-ea"/>
              <a:cs typeface="+mn-cs"/>
            </a:endParaRPr>
          </a:p>
          <a:p>
            <a:pPr marL="0" indent="0">
              <a:buNone/>
            </a:pPr>
            <a:r>
              <a:rPr lang="es-ES" sz="1800" dirty="0" smtClean="0">
                <a:solidFill>
                  <a:srgbClr val="002060"/>
                </a:solidFill>
                <a:latin typeface="+mn-lt"/>
                <a:ea typeface="+mn-ea"/>
                <a:cs typeface="+mn-cs"/>
              </a:rPr>
              <a:t>Por </a:t>
            </a:r>
            <a:r>
              <a:rPr lang="es-ES" sz="1800" dirty="0">
                <a:solidFill>
                  <a:srgbClr val="002060"/>
                </a:solidFill>
                <a:latin typeface="+mn-lt"/>
                <a:ea typeface="+mn-ea"/>
                <a:cs typeface="+mn-cs"/>
              </a:rPr>
              <a:t>lo general, estas características afectan tanto a las actividades nuevas, como a los hábitos familiares y a las formas de juego. Puede presentarse, sobre todo en la primera infancia, un apego muy concreto a objetos extraños, de un modo característico a los "no suaves". Los niños persisten en llevar a cabo actividades rutinarias específicas consistentes en rituales sin un sentido funcional, tal y como preocupaciones estereotipadas con fechas, trayectos u horarios, movimientos estereotipados o un interés en los elementos ajenos a las funciones propias de los objetos (tales como su olor o textura) y suelen presentar una gran resistencia a los cambios de la rutina cotidiana o de los detalles del entorno personal (tales como la decoración o los muebles del domicilio familiar).</a:t>
            </a:r>
            <a:endParaRPr lang="en-CA" sz="1800" dirty="0">
              <a:solidFill>
                <a:srgbClr val="002060"/>
              </a:solidFill>
              <a:latin typeface="+mn-lt"/>
              <a:ea typeface="+mn-ea"/>
              <a:cs typeface="+mn-cs"/>
            </a:endParaRPr>
          </a:p>
          <a:p>
            <a:pPr marL="0" indent="0">
              <a:buNone/>
            </a:pPr>
            <a:endParaRPr lang="en-CA" sz="1800" dirty="0">
              <a:solidFill>
                <a:srgbClr val="002060"/>
              </a:solidFill>
              <a:latin typeface="+mn-lt"/>
              <a:ea typeface="+mn-ea"/>
              <a:cs typeface="+mn-cs"/>
            </a:endParaRPr>
          </a:p>
        </p:txBody>
      </p:sp>
      <p:sp>
        <p:nvSpPr>
          <p:cNvPr id="7" name="1 Título"/>
          <p:cNvSpPr>
            <a:spLocks noGrp="1"/>
          </p:cNvSpPr>
          <p:nvPr>
            <p:ph type="title"/>
          </p:nvPr>
        </p:nvSpPr>
        <p:spPr>
          <a:xfrm>
            <a:off x="457200" y="260648"/>
            <a:ext cx="8229600" cy="746125"/>
          </a:xfrm>
        </p:spPr>
        <p:txBody>
          <a:bodyPr/>
          <a:lstStyle/>
          <a:p>
            <a:r>
              <a:rPr lang="es-ES" dirty="0">
                <a:solidFill>
                  <a:srgbClr val="002060"/>
                </a:solidFill>
              </a:rPr>
              <a:t>Autismo infantil </a:t>
            </a:r>
            <a:r>
              <a:rPr lang="es-ES" dirty="0" smtClean="0">
                <a:solidFill>
                  <a:srgbClr val="002060"/>
                </a:solidFill>
              </a:rPr>
              <a:t/>
            </a:r>
            <a:br>
              <a:rPr lang="es-ES" dirty="0" smtClean="0">
                <a:solidFill>
                  <a:srgbClr val="002060"/>
                </a:solidFill>
              </a:rPr>
            </a:br>
            <a:r>
              <a:rPr lang="es-ES" dirty="0" smtClean="0"/>
              <a:t>Pautas </a:t>
            </a:r>
            <a:r>
              <a:rPr lang="es-ES" dirty="0"/>
              <a:t>para el </a:t>
            </a:r>
            <a:r>
              <a:rPr lang="es-ES" dirty="0" smtClean="0"/>
              <a:t>diagnóstico</a:t>
            </a:r>
            <a:endParaRPr lang="es-ES" dirty="0"/>
          </a:p>
        </p:txBody>
      </p:sp>
    </p:spTree>
    <p:extLst>
      <p:ext uri="{BB962C8B-B14F-4D97-AF65-F5344CB8AC3E}">
        <p14:creationId xmlns:p14="http://schemas.microsoft.com/office/powerpoint/2010/main" val="361861182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95536" y="1484785"/>
            <a:ext cx="8291264" cy="5068416"/>
          </a:xfrm>
        </p:spPr>
        <p:txBody>
          <a:bodyPr/>
          <a:lstStyle/>
          <a:p>
            <a:pPr marL="0" indent="0">
              <a:buNone/>
            </a:pPr>
            <a:r>
              <a:rPr lang="es-ES" sz="1800" dirty="0" smtClean="0">
                <a:solidFill>
                  <a:srgbClr val="002060"/>
                </a:solidFill>
              </a:rPr>
              <a:t>También es frecuente que en los niños con autismo aparezcan otros trastornos sin especificar, tales como temores, fobias, trastornos del sueño y de la conducta alimentaria, rabietas y manifestaciones agresivas. Son bastante frecuentes las autoagresiones (por ejemplo, morderse las muñecas), sobre todo cuando el autismo se acompaña de un retraso mental grave. </a:t>
            </a:r>
          </a:p>
          <a:p>
            <a:pPr marL="0" indent="0">
              <a:buNone/>
            </a:pPr>
            <a:r>
              <a:rPr lang="es-ES" sz="1800" dirty="0" smtClean="0">
                <a:solidFill>
                  <a:srgbClr val="002060"/>
                </a:solidFill>
              </a:rPr>
              <a:t>La mayoría de los niños autistas carecen de espontaneidad, iniciativa y creatividad para organizar su tiempo libre y tienen dificultad para aplicar conceptos abstractos a la ejecución de sus trabajos (aun cuando las tareas se encuentran al alcance de su capacidad real). </a:t>
            </a:r>
          </a:p>
          <a:p>
            <a:pPr marL="0" indent="0">
              <a:buNone/>
            </a:pPr>
            <a:r>
              <a:rPr lang="es-ES" sz="1800" dirty="0" smtClean="0">
                <a:solidFill>
                  <a:srgbClr val="002060"/>
                </a:solidFill>
              </a:rPr>
              <a:t>Las manifestaciones específicas de los déficits característicos del autismo cambian al hacerse mayores los niños, pero los déficits persisten en la edad adulta con una forma muy similar en lo que se refiere a los problemas de socialización, comunicación e inquietudes. Para hacer el diagnóstico, las anomalías del desarrollo deben haber estado presentes en los tres primeros años, aunque el síndrome puede ser diagnosticado a cualquier edad.</a:t>
            </a:r>
            <a:endParaRPr lang="en-CA" sz="1800" dirty="0" smtClean="0">
              <a:solidFill>
                <a:srgbClr val="002060"/>
              </a:solidFill>
            </a:endParaRPr>
          </a:p>
          <a:p>
            <a:endParaRPr lang="es-ES" sz="1800" dirty="0">
              <a:solidFill>
                <a:srgbClr val="002060"/>
              </a:solidFill>
            </a:endParaRPr>
          </a:p>
        </p:txBody>
      </p:sp>
      <p:sp>
        <p:nvSpPr>
          <p:cNvPr id="5" name="1 Título"/>
          <p:cNvSpPr>
            <a:spLocks noGrp="1"/>
          </p:cNvSpPr>
          <p:nvPr>
            <p:ph type="title"/>
          </p:nvPr>
        </p:nvSpPr>
        <p:spPr>
          <a:xfrm>
            <a:off x="457200" y="260648"/>
            <a:ext cx="8229600" cy="746125"/>
          </a:xfrm>
        </p:spPr>
        <p:txBody>
          <a:bodyPr/>
          <a:lstStyle/>
          <a:p>
            <a:r>
              <a:rPr lang="es-ES" dirty="0">
                <a:solidFill>
                  <a:srgbClr val="002060"/>
                </a:solidFill>
              </a:rPr>
              <a:t>Autismo infantil </a:t>
            </a:r>
            <a:r>
              <a:rPr lang="es-ES" dirty="0" smtClean="0">
                <a:solidFill>
                  <a:srgbClr val="002060"/>
                </a:solidFill>
              </a:rPr>
              <a:t/>
            </a:r>
            <a:br>
              <a:rPr lang="es-ES" dirty="0" smtClean="0">
                <a:solidFill>
                  <a:srgbClr val="002060"/>
                </a:solidFill>
              </a:rPr>
            </a:br>
            <a:r>
              <a:rPr lang="es-ES" dirty="0" smtClean="0"/>
              <a:t>Pautas </a:t>
            </a:r>
            <a:r>
              <a:rPr lang="es-ES" dirty="0"/>
              <a:t>para el </a:t>
            </a:r>
            <a:r>
              <a:rPr lang="es-ES" dirty="0" smtClean="0"/>
              <a:t>diagnóstico</a:t>
            </a:r>
            <a:endParaRPr lang="es-ES" dirty="0"/>
          </a:p>
        </p:txBody>
      </p:sp>
    </p:spTree>
    <p:extLst>
      <p:ext uri="{BB962C8B-B14F-4D97-AF65-F5344CB8AC3E}">
        <p14:creationId xmlns:p14="http://schemas.microsoft.com/office/powerpoint/2010/main" val="3975356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2060"/>
                </a:solidFill>
              </a:rPr>
              <a:t>Autismo infantil </a:t>
            </a:r>
            <a:endParaRPr lang="es-ES" dirty="0"/>
          </a:p>
        </p:txBody>
      </p:sp>
      <p:sp>
        <p:nvSpPr>
          <p:cNvPr id="3" name="2 Marcador de contenido"/>
          <p:cNvSpPr>
            <a:spLocks noGrp="1"/>
          </p:cNvSpPr>
          <p:nvPr>
            <p:ph idx="1"/>
          </p:nvPr>
        </p:nvSpPr>
        <p:spPr/>
        <p:txBody>
          <a:bodyPr/>
          <a:lstStyle/>
          <a:p>
            <a:pPr marL="0" indent="0">
              <a:buNone/>
            </a:pPr>
            <a:r>
              <a:rPr lang="es-ES" sz="2400" dirty="0">
                <a:solidFill>
                  <a:srgbClr val="002060"/>
                </a:solidFill>
              </a:rPr>
              <a:t>En el autismo pueden darse todos los niveles de CI, pero hay un retraso mental significativo en, aproximadamente, el 75 % de los casos.</a:t>
            </a:r>
            <a:endParaRPr lang="en-CA" sz="2400" dirty="0">
              <a:solidFill>
                <a:srgbClr val="002060"/>
              </a:solidFill>
            </a:endParaRPr>
          </a:p>
          <a:p>
            <a:pPr marL="0" indent="0">
              <a:buNone/>
            </a:pPr>
            <a:r>
              <a:rPr lang="es-ES" sz="2400" dirty="0">
                <a:solidFill>
                  <a:srgbClr val="002060"/>
                </a:solidFill>
              </a:rPr>
              <a:t> </a:t>
            </a:r>
            <a:r>
              <a:rPr lang="es-ES" sz="2000" dirty="0" smtClean="0">
                <a:solidFill>
                  <a:srgbClr val="002060"/>
                </a:solidFill>
              </a:rPr>
              <a:t>Incluye</a:t>
            </a:r>
            <a:r>
              <a:rPr lang="es-ES" sz="2000" dirty="0">
                <a:solidFill>
                  <a:srgbClr val="002060"/>
                </a:solidFill>
              </a:rPr>
              <a:t>:</a:t>
            </a:r>
            <a:endParaRPr lang="en-CA" sz="2000" dirty="0">
              <a:solidFill>
                <a:srgbClr val="002060"/>
              </a:solidFill>
            </a:endParaRPr>
          </a:p>
          <a:p>
            <a:r>
              <a:rPr lang="es-ES" sz="2000" dirty="0">
                <a:solidFill>
                  <a:srgbClr val="002060"/>
                </a:solidFill>
              </a:rPr>
              <a:t>Autismo infantil.</a:t>
            </a:r>
            <a:endParaRPr lang="en-CA" sz="2000" dirty="0">
              <a:solidFill>
                <a:srgbClr val="002060"/>
              </a:solidFill>
            </a:endParaRPr>
          </a:p>
          <a:p>
            <a:r>
              <a:rPr lang="es-ES" sz="2000" dirty="0" smtClean="0">
                <a:solidFill>
                  <a:srgbClr val="002060"/>
                </a:solidFill>
              </a:rPr>
              <a:t>Autismo atípico.</a:t>
            </a:r>
            <a:endParaRPr lang="en-CA" sz="2000" dirty="0">
              <a:solidFill>
                <a:srgbClr val="002060"/>
              </a:solidFill>
            </a:endParaRPr>
          </a:p>
          <a:p>
            <a:r>
              <a:rPr lang="es-ES" sz="2000" dirty="0" smtClean="0">
                <a:solidFill>
                  <a:srgbClr val="002060"/>
                </a:solidFill>
              </a:rPr>
              <a:t>Síndrome de </a:t>
            </a:r>
            <a:r>
              <a:rPr lang="es-ES" sz="2000" dirty="0" err="1" smtClean="0">
                <a:solidFill>
                  <a:srgbClr val="002060"/>
                </a:solidFill>
              </a:rPr>
              <a:t>Rett</a:t>
            </a:r>
            <a:r>
              <a:rPr lang="es-ES" sz="2000" dirty="0" smtClean="0">
                <a:solidFill>
                  <a:srgbClr val="002060"/>
                </a:solidFill>
              </a:rPr>
              <a:t>.</a:t>
            </a:r>
            <a:endParaRPr lang="en-CA" sz="2000" dirty="0">
              <a:solidFill>
                <a:srgbClr val="002060"/>
              </a:solidFill>
            </a:endParaRPr>
          </a:p>
          <a:p>
            <a:r>
              <a:rPr lang="es-ES" sz="2000" dirty="0" smtClean="0">
                <a:solidFill>
                  <a:srgbClr val="002060"/>
                </a:solidFill>
              </a:rPr>
              <a:t>Otro trastorno </a:t>
            </a:r>
            <a:r>
              <a:rPr lang="es-ES" sz="2000" dirty="0" err="1" smtClean="0">
                <a:solidFill>
                  <a:srgbClr val="002060"/>
                </a:solidFill>
              </a:rPr>
              <a:t>desintegrativo</a:t>
            </a:r>
            <a:r>
              <a:rPr lang="es-ES" sz="2000" dirty="0" smtClean="0">
                <a:solidFill>
                  <a:srgbClr val="002060"/>
                </a:solidFill>
              </a:rPr>
              <a:t> de la infancia.</a:t>
            </a:r>
          </a:p>
          <a:p>
            <a:r>
              <a:rPr lang="es-ES" sz="2000" dirty="0" smtClean="0">
                <a:solidFill>
                  <a:srgbClr val="002060"/>
                </a:solidFill>
              </a:rPr>
              <a:t>Síndrome de Asperger.</a:t>
            </a:r>
          </a:p>
          <a:p>
            <a:r>
              <a:rPr lang="es-ES" sz="2000" dirty="0" smtClean="0">
                <a:solidFill>
                  <a:srgbClr val="002060"/>
                </a:solidFill>
              </a:rPr>
              <a:t>Trastorno </a:t>
            </a:r>
            <a:r>
              <a:rPr lang="es-ES" sz="2000" dirty="0" err="1" smtClean="0">
                <a:solidFill>
                  <a:srgbClr val="002060"/>
                </a:solidFill>
              </a:rPr>
              <a:t>hipercinético</a:t>
            </a:r>
            <a:r>
              <a:rPr lang="es-ES" sz="2000" dirty="0" smtClean="0">
                <a:solidFill>
                  <a:srgbClr val="002060"/>
                </a:solidFill>
              </a:rPr>
              <a:t> con RM y movimientos </a:t>
            </a:r>
            <a:r>
              <a:rPr lang="es-ES" sz="2000" dirty="0" err="1" smtClean="0">
                <a:solidFill>
                  <a:srgbClr val="002060"/>
                </a:solidFill>
              </a:rPr>
              <a:t>esteriotipados</a:t>
            </a:r>
            <a:r>
              <a:rPr lang="es-ES" sz="2000" dirty="0" smtClean="0">
                <a:solidFill>
                  <a:srgbClr val="002060"/>
                </a:solidFill>
              </a:rPr>
              <a:t>.</a:t>
            </a:r>
            <a:endParaRPr lang="en-CA" sz="2000" dirty="0">
              <a:solidFill>
                <a:srgbClr val="002060"/>
              </a:solidFill>
            </a:endParaRPr>
          </a:p>
          <a:p>
            <a:endParaRPr lang="en-CA" sz="2000" dirty="0">
              <a:solidFill>
                <a:srgbClr val="002060"/>
              </a:solidFill>
            </a:endParaRPr>
          </a:p>
          <a:p>
            <a:pPr marL="0" indent="0">
              <a:buNone/>
            </a:pPr>
            <a:r>
              <a:rPr lang="es-ES" sz="2000" dirty="0">
                <a:solidFill>
                  <a:srgbClr val="002060"/>
                </a:solidFill>
              </a:rPr>
              <a:t>Excluye: Psicopatía autística (F84.5).</a:t>
            </a:r>
            <a:endParaRPr lang="en-CA" sz="20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2058998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2060"/>
                </a:solidFill>
              </a:rPr>
              <a:t>F84.1 Autismo atípico</a:t>
            </a:r>
            <a:endParaRPr lang="es-ES" dirty="0">
              <a:solidFill>
                <a:srgbClr val="002060"/>
              </a:solidFill>
            </a:endParaRPr>
          </a:p>
        </p:txBody>
      </p:sp>
      <p:sp>
        <p:nvSpPr>
          <p:cNvPr id="3" name="2 Marcador de contenido"/>
          <p:cNvSpPr>
            <a:spLocks noGrp="1"/>
          </p:cNvSpPr>
          <p:nvPr>
            <p:ph idx="1"/>
          </p:nvPr>
        </p:nvSpPr>
        <p:spPr/>
        <p:txBody>
          <a:bodyPr/>
          <a:lstStyle/>
          <a:p>
            <a:pPr marL="0" indent="0">
              <a:buNone/>
            </a:pPr>
            <a:endParaRPr lang="en-CA" sz="2000" dirty="0">
              <a:solidFill>
                <a:srgbClr val="002060"/>
              </a:solidFill>
            </a:endParaRPr>
          </a:p>
          <a:p>
            <a:pPr marL="0" indent="0">
              <a:buNone/>
            </a:pPr>
            <a:r>
              <a:rPr lang="es-ES" sz="2000" dirty="0">
                <a:solidFill>
                  <a:srgbClr val="002060"/>
                </a:solidFill>
              </a:rPr>
              <a:t>Trastorno generalizado del desarrollo que difiere del autismo en que el desarrollo anormal o alterado se presenta únicamente después de los tres años de edad o en que faltan anomalías suficientemente demostradas en una o dos de las tres áreas de psicopatología requeridas para el diagnóstico de autismo (la interacción social, el trastorno de la comunicación y el comportamiento restrictivo, estereotipado y repetitivo), a pesar de la presencia de características de una o dos de las otras áreas. </a:t>
            </a:r>
            <a:endParaRPr lang="es-ES" sz="2000" dirty="0" smtClean="0">
              <a:solidFill>
                <a:srgbClr val="002060"/>
              </a:solidFill>
            </a:endParaRPr>
          </a:p>
          <a:p>
            <a:pPr marL="0" indent="0">
              <a:buNone/>
            </a:pPr>
            <a:r>
              <a:rPr lang="es-ES" sz="2000" b="1" dirty="0" smtClean="0">
                <a:solidFill>
                  <a:srgbClr val="002060"/>
                </a:solidFill>
              </a:rPr>
              <a:t>El </a:t>
            </a:r>
            <a:r>
              <a:rPr lang="es-ES" sz="2000" b="1" dirty="0">
                <a:solidFill>
                  <a:srgbClr val="002060"/>
                </a:solidFill>
              </a:rPr>
              <a:t>autismo atípico suele presentarse en individuos con retraso profundo </a:t>
            </a:r>
            <a:r>
              <a:rPr lang="es-ES" sz="2000" dirty="0">
                <a:solidFill>
                  <a:srgbClr val="002060"/>
                </a:solidFill>
              </a:rPr>
              <a:t>cuyo bajo nivel de rendimiento favorece la manifestación del comportamiento desviado específico requeridos para el diagnóstico de autismo. También sucede esto en individuos con graves trastornos específicos del desarrollo de la comprensión del lenguaje.</a:t>
            </a:r>
            <a:endParaRPr lang="en-CA" sz="2000" dirty="0">
              <a:solidFill>
                <a:srgbClr val="002060"/>
              </a:solidFill>
            </a:endParaRPr>
          </a:p>
          <a:p>
            <a:endParaRPr lang="es-ES" sz="2000" dirty="0">
              <a:solidFill>
                <a:srgbClr val="002060"/>
              </a:solidFill>
            </a:endParaRPr>
          </a:p>
        </p:txBody>
      </p:sp>
    </p:spTree>
    <p:extLst>
      <p:ext uri="{BB962C8B-B14F-4D97-AF65-F5344CB8AC3E}">
        <p14:creationId xmlns:p14="http://schemas.microsoft.com/office/powerpoint/2010/main" val="4845474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2800" dirty="0">
                <a:solidFill>
                  <a:srgbClr val="002060"/>
                </a:solidFill>
                <a:latin typeface="+mn-lt"/>
                <a:ea typeface="+mn-ea"/>
                <a:cs typeface="+mn-cs"/>
              </a:rPr>
              <a:t>MEDIDAS HIGIENICO </a:t>
            </a:r>
            <a:r>
              <a:rPr lang="es-MX" sz="2800" dirty="0" smtClean="0">
                <a:solidFill>
                  <a:srgbClr val="002060"/>
                </a:solidFill>
                <a:latin typeface="+mn-lt"/>
                <a:ea typeface="+mn-ea"/>
                <a:cs typeface="+mn-cs"/>
              </a:rPr>
              <a:t>EPIDEMIOLÓGICAS </a:t>
            </a:r>
            <a:r>
              <a:rPr lang="es-MX" sz="2800" dirty="0">
                <a:solidFill>
                  <a:srgbClr val="002060"/>
                </a:solidFill>
                <a:latin typeface="+mn-lt"/>
                <a:ea typeface="+mn-ea"/>
                <a:cs typeface="+mn-cs"/>
              </a:rPr>
              <a:t>Y PREVENTIVAS</a:t>
            </a:r>
            <a:r>
              <a:rPr lang="es-MX" sz="2800" dirty="0" smtClean="0">
                <a:solidFill>
                  <a:srgbClr val="002060"/>
                </a:solidFill>
                <a:latin typeface="+mn-lt"/>
                <a:ea typeface="+mn-ea"/>
                <a:cs typeface="+mn-cs"/>
              </a:rPr>
              <a:t>:</a:t>
            </a:r>
            <a:r>
              <a:rPr lang="en-CA" sz="2800" dirty="0" smtClean="0">
                <a:solidFill>
                  <a:srgbClr val="002060"/>
                </a:solidFill>
                <a:latin typeface="+mn-lt"/>
                <a:ea typeface="+mn-ea"/>
                <a:cs typeface="+mn-cs"/>
              </a:rPr>
              <a:t/>
            </a:r>
            <a:br>
              <a:rPr lang="en-CA" sz="2800" dirty="0" smtClean="0">
                <a:solidFill>
                  <a:srgbClr val="002060"/>
                </a:solidFill>
                <a:latin typeface="+mn-lt"/>
                <a:ea typeface="+mn-ea"/>
                <a:cs typeface="+mn-cs"/>
              </a:rPr>
            </a:br>
            <a:endParaRPr lang="es-ES" sz="2800" dirty="0">
              <a:solidFill>
                <a:srgbClr val="002060"/>
              </a:solidFill>
            </a:endParaRPr>
          </a:p>
        </p:txBody>
      </p:sp>
      <p:sp>
        <p:nvSpPr>
          <p:cNvPr id="3" name="2 Marcador de contenido"/>
          <p:cNvSpPr>
            <a:spLocks noGrp="1"/>
          </p:cNvSpPr>
          <p:nvPr>
            <p:ph idx="1"/>
          </p:nvPr>
        </p:nvSpPr>
        <p:spPr/>
        <p:txBody>
          <a:bodyPr/>
          <a:lstStyle/>
          <a:p>
            <a:pPr lvl="0"/>
            <a:r>
              <a:rPr lang="es-MX" sz="2400" dirty="0" smtClean="0">
                <a:solidFill>
                  <a:srgbClr val="002060"/>
                </a:solidFill>
              </a:rPr>
              <a:t>MEDIDAS </a:t>
            </a:r>
            <a:r>
              <a:rPr lang="es-MX" sz="2400" dirty="0">
                <a:solidFill>
                  <a:srgbClr val="002060"/>
                </a:solidFill>
              </a:rPr>
              <a:t>ANTICONCEPTIVAS A LOS RM</a:t>
            </a:r>
            <a:endParaRPr lang="en-CA" sz="2400" dirty="0">
              <a:solidFill>
                <a:srgbClr val="002060"/>
              </a:solidFill>
            </a:endParaRPr>
          </a:p>
          <a:p>
            <a:pPr lvl="0"/>
            <a:r>
              <a:rPr lang="es-MX" sz="2400" dirty="0">
                <a:solidFill>
                  <a:srgbClr val="002060"/>
                </a:solidFill>
              </a:rPr>
              <a:t>CONSULTAS PRENATALES CONTROLADAS</a:t>
            </a:r>
            <a:endParaRPr lang="en-CA" sz="2400" dirty="0">
              <a:solidFill>
                <a:srgbClr val="002060"/>
              </a:solidFill>
            </a:endParaRPr>
          </a:p>
          <a:p>
            <a:pPr lvl="0"/>
            <a:r>
              <a:rPr lang="es-MX" sz="2400" dirty="0">
                <a:solidFill>
                  <a:srgbClr val="002060"/>
                </a:solidFill>
              </a:rPr>
              <a:t>:CONTROL DE PARTO INSTITUCIONAL</a:t>
            </a:r>
            <a:endParaRPr lang="en-CA" sz="2400" dirty="0">
              <a:solidFill>
                <a:srgbClr val="002060"/>
              </a:solidFill>
            </a:endParaRPr>
          </a:p>
          <a:p>
            <a:pPr lvl="0"/>
            <a:r>
              <a:rPr lang="es-MX" sz="2400" dirty="0">
                <a:solidFill>
                  <a:srgbClr val="002060"/>
                </a:solidFill>
              </a:rPr>
              <a:t>CONSULTAS DE PUERICULTURA CONTROLADAS</a:t>
            </a:r>
            <a:endParaRPr lang="en-CA" sz="2400" dirty="0">
              <a:solidFill>
                <a:srgbClr val="002060"/>
              </a:solidFill>
            </a:endParaRPr>
          </a:p>
          <a:p>
            <a:pPr lvl="0"/>
            <a:r>
              <a:rPr lang="es-MX" sz="2400" dirty="0">
                <a:solidFill>
                  <a:srgbClr val="002060"/>
                </a:solidFill>
              </a:rPr>
              <a:t>CONTROL DE LA </a:t>
            </a:r>
            <a:r>
              <a:rPr lang="es-MX" sz="2400" dirty="0" smtClean="0">
                <a:solidFill>
                  <a:srgbClr val="002060"/>
                </a:solidFill>
              </a:rPr>
              <a:t>VACUNACIÓN</a:t>
            </a:r>
            <a:endParaRPr lang="en-CA" sz="2400" dirty="0">
              <a:solidFill>
                <a:srgbClr val="002060"/>
              </a:solidFill>
            </a:endParaRPr>
          </a:p>
          <a:p>
            <a:pPr lvl="0"/>
            <a:r>
              <a:rPr lang="es-MX" sz="2400" dirty="0">
                <a:solidFill>
                  <a:srgbClr val="002060"/>
                </a:solidFill>
              </a:rPr>
              <a:t>CONTROL DEL EMBARAZO DE ADOLESCENTES Y AÑOSAS</a:t>
            </a:r>
            <a:endParaRPr lang="en-CA" sz="2400" dirty="0">
              <a:solidFill>
                <a:srgbClr val="002060"/>
              </a:solidFill>
            </a:endParaRPr>
          </a:p>
          <a:p>
            <a:pPr lvl="0"/>
            <a:r>
              <a:rPr lang="es-MX" sz="2400" dirty="0">
                <a:solidFill>
                  <a:srgbClr val="002060"/>
                </a:solidFill>
              </a:rPr>
              <a:t>EDUCACION PARA LA SALUD</a:t>
            </a:r>
            <a:endParaRPr lang="en-CA" sz="2400" dirty="0">
              <a:solidFill>
                <a:srgbClr val="002060"/>
              </a:solidFill>
            </a:endParaRPr>
          </a:p>
          <a:p>
            <a:pPr lvl="0"/>
            <a:r>
              <a:rPr lang="es-MX" sz="2400" dirty="0">
                <a:solidFill>
                  <a:srgbClr val="002060"/>
                </a:solidFill>
              </a:rPr>
              <a:t>PREVENCION DE ACCIDENTES DEL HOGAR</a:t>
            </a:r>
            <a:endParaRPr lang="en-CA" sz="2400" dirty="0">
              <a:solidFill>
                <a:srgbClr val="002060"/>
              </a:solidFill>
            </a:endParaRPr>
          </a:p>
          <a:p>
            <a:r>
              <a:rPr lang="es-MX" sz="2400" dirty="0">
                <a:solidFill>
                  <a:srgbClr val="002060"/>
                </a:solidFill>
              </a:rPr>
              <a:t>INDICACION DE EXAMENES CORRESPONDIENTES DURANTE EL EMBARAZO  (ALFAFETO -   ULTRASONIDO-  SANGUINEOS-   ETC)</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17639581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CONDUCTA A SEGUIR</a:t>
            </a:r>
            <a:r>
              <a:rPr lang="es-MX" dirty="0" smtClean="0"/>
              <a:t>:</a:t>
            </a:r>
            <a:endParaRPr lang="es-ES" dirty="0"/>
          </a:p>
        </p:txBody>
      </p:sp>
      <p:sp>
        <p:nvSpPr>
          <p:cNvPr id="3" name="2 Marcador de contenido"/>
          <p:cNvSpPr>
            <a:spLocks noGrp="1"/>
          </p:cNvSpPr>
          <p:nvPr>
            <p:ph idx="1"/>
          </p:nvPr>
        </p:nvSpPr>
        <p:spPr/>
        <p:txBody>
          <a:bodyPr/>
          <a:lstStyle/>
          <a:p>
            <a:pPr marL="0" lvl="0" indent="0">
              <a:buNone/>
            </a:pPr>
            <a:r>
              <a:rPr lang="es-MX" sz="1600" dirty="0">
                <a:solidFill>
                  <a:srgbClr val="002060"/>
                </a:solidFill>
              </a:rPr>
              <a:t>VALORAR CON EL PACIENTE, LA FAMILIA, </a:t>
            </a:r>
            <a:r>
              <a:rPr lang="es-MX" sz="1600" dirty="0" smtClean="0">
                <a:solidFill>
                  <a:srgbClr val="002060"/>
                </a:solidFill>
              </a:rPr>
              <a:t>INSTITUCIÓN</a:t>
            </a:r>
            <a:endParaRPr lang="en-CA" sz="1600" dirty="0" smtClean="0">
              <a:solidFill>
                <a:srgbClr val="002060"/>
              </a:solidFill>
            </a:endParaRPr>
          </a:p>
          <a:p>
            <a:pPr marL="0" indent="0">
              <a:buNone/>
            </a:pPr>
            <a:r>
              <a:rPr lang="es-MX" sz="1600" dirty="0" smtClean="0">
                <a:solidFill>
                  <a:srgbClr val="002060"/>
                </a:solidFill>
              </a:rPr>
              <a:t> -</a:t>
            </a:r>
            <a:r>
              <a:rPr lang="es-MX" sz="1600" b="1" dirty="0" smtClean="0">
                <a:solidFill>
                  <a:srgbClr val="002060"/>
                </a:solidFill>
              </a:rPr>
              <a:t>LEVE Y MODERADO ALTO-</a:t>
            </a:r>
            <a:r>
              <a:rPr lang="es-MX" sz="1600" dirty="0" smtClean="0">
                <a:solidFill>
                  <a:srgbClr val="002060"/>
                </a:solidFill>
              </a:rPr>
              <a:t> REMITIRLO PARA VALORACION DEL   </a:t>
            </a:r>
            <a:r>
              <a:rPr lang="es-MX" sz="1600" dirty="0">
                <a:solidFill>
                  <a:srgbClr val="002060"/>
                </a:solidFill>
              </a:rPr>
              <a:t>C.D.O. PARA UBICACIÓN EN ESCUELA </a:t>
            </a:r>
            <a:r>
              <a:rPr lang="es-MX" sz="1600" dirty="0" smtClean="0">
                <a:solidFill>
                  <a:srgbClr val="002060"/>
                </a:solidFill>
              </a:rPr>
              <a:t>ESPECIAL</a:t>
            </a:r>
            <a:endParaRPr lang="en-CA" sz="1600" dirty="0" smtClean="0">
              <a:solidFill>
                <a:srgbClr val="002060"/>
              </a:solidFill>
            </a:endParaRPr>
          </a:p>
          <a:p>
            <a:pPr marL="0" indent="0">
              <a:buNone/>
            </a:pPr>
            <a:r>
              <a:rPr lang="es-MX" sz="1600" dirty="0" smtClean="0">
                <a:solidFill>
                  <a:srgbClr val="002060"/>
                </a:solidFill>
              </a:rPr>
              <a:t>-</a:t>
            </a:r>
            <a:r>
              <a:rPr lang="es-MX" sz="1600" b="1" dirty="0" smtClean="0">
                <a:solidFill>
                  <a:srgbClr val="002060"/>
                </a:solidFill>
              </a:rPr>
              <a:t>GRAVE </a:t>
            </a:r>
            <a:r>
              <a:rPr lang="es-MX" sz="1600" b="1" dirty="0">
                <a:solidFill>
                  <a:srgbClr val="002060"/>
                </a:solidFill>
              </a:rPr>
              <a:t>Y PROFUNDO-</a:t>
            </a:r>
            <a:r>
              <a:rPr lang="es-MX" sz="1600" dirty="0">
                <a:solidFill>
                  <a:srgbClr val="002060"/>
                </a:solidFill>
              </a:rPr>
              <a:t>DEPENDIENDO DE </a:t>
            </a:r>
            <a:r>
              <a:rPr lang="es-MX" sz="1600" dirty="0" smtClean="0">
                <a:solidFill>
                  <a:srgbClr val="002060"/>
                </a:solidFill>
              </a:rPr>
              <a:t>CARACTERISTICAS  PERSONALES</a:t>
            </a:r>
            <a:r>
              <a:rPr lang="es-MX" sz="1600" dirty="0">
                <a:solidFill>
                  <a:srgbClr val="002060"/>
                </a:solidFill>
              </a:rPr>
              <a:t>, FAMILIARES Y SOCIALES SU REMISION A LA </a:t>
            </a:r>
            <a:r>
              <a:rPr lang="es-MX" sz="1600" dirty="0" smtClean="0">
                <a:solidFill>
                  <a:srgbClr val="002060"/>
                </a:solidFill>
              </a:rPr>
              <a:t>INSTITUCIÓN </a:t>
            </a:r>
            <a:r>
              <a:rPr lang="es-MX" sz="1600" dirty="0">
                <a:solidFill>
                  <a:srgbClr val="002060"/>
                </a:solidFill>
              </a:rPr>
              <a:t>CORRESPONDIENTE</a:t>
            </a:r>
            <a:endParaRPr lang="en-CA" sz="1600" dirty="0">
              <a:solidFill>
                <a:srgbClr val="002060"/>
              </a:solidFill>
            </a:endParaRPr>
          </a:p>
          <a:p>
            <a:r>
              <a:rPr lang="es-MX" sz="1600" dirty="0">
                <a:solidFill>
                  <a:srgbClr val="002060"/>
                </a:solidFill>
              </a:rPr>
              <a:t>TRATAMIENTO </a:t>
            </a:r>
            <a:r>
              <a:rPr lang="es-MX" sz="1600" dirty="0" smtClean="0">
                <a:solidFill>
                  <a:srgbClr val="002060"/>
                </a:solidFill>
              </a:rPr>
              <a:t>SINTOMÁTICO</a:t>
            </a:r>
            <a:endParaRPr lang="en-CA" sz="1600" dirty="0">
              <a:solidFill>
                <a:srgbClr val="002060"/>
              </a:solidFill>
            </a:endParaRPr>
          </a:p>
          <a:p>
            <a:pPr marL="0" indent="0">
              <a:buNone/>
            </a:pPr>
            <a:r>
              <a:rPr lang="es-MX" sz="1600" dirty="0">
                <a:solidFill>
                  <a:srgbClr val="002060"/>
                </a:solidFill>
              </a:rPr>
              <a:t>                    (NINGUN MEDICAMENTO MODIFICA EL COCIENTE DE INTELI-</a:t>
            </a:r>
            <a:endParaRPr lang="en-CA" sz="1600" dirty="0">
              <a:solidFill>
                <a:srgbClr val="002060"/>
              </a:solidFill>
            </a:endParaRPr>
          </a:p>
          <a:p>
            <a:pPr marL="0" indent="0">
              <a:buNone/>
            </a:pPr>
            <a:r>
              <a:rPr lang="es-MX" sz="1600" dirty="0">
                <a:solidFill>
                  <a:srgbClr val="002060"/>
                </a:solidFill>
              </a:rPr>
              <a:t>                      GENCIA)</a:t>
            </a:r>
            <a:endParaRPr lang="en-CA" sz="1600" dirty="0">
              <a:solidFill>
                <a:srgbClr val="002060"/>
              </a:solidFill>
            </a:endParaRPr>
          </a:p>
          <a:p>
            <a:r>
              <a:rPr lang="es-MX" sz="1600" dirty="0">
                <a:solidFill>
                  <a:srgbClr val="002060"/>
                </a:solidFill>
              </a:rPr>
              <a:t>TRATAMIENTO </a:t>
            </a:r>
            <a:r>
              <a:rPr lang="es-MX" sz="1600" dirty="0" smtClean="0">
                <a:solidFill>
                  <a:srgbClr val="002060"/>
                </a:solidFill>
              </a:rPr>
              <a:t>PSICOPEDAGÓGICO</a:t>
            </a:r>
            <a:endParaRPr lang="en-CA" sz="1600" dirty="0">
              <a:solidFill>
                <a:srgbClr val="002060"/>
              </a:solidFill>
            </a:endParaRPr>
          </a:p>
          <a:p>
            <a:pPr marL="0" indent="0">
              <a:buNone/>
            </a:pPr>
            <a:r>
              <a:rPr lang="es-MX" sz="1600" dirty="0">
                <a:solidFill>
                  <a:srgbClr val="002060"/>
                </a:solidFill>
              </a:rPr>
              <a:t>                     </a:t>
            </a:r>
            <a:r>
              <a:rPr lang="es-MX" sz="1600" dirty="0" smtClean="0">
                <a:solidFill>
                  <a:srgbClr val="002060"/>
                </a:solidFill>
              </a:rPr>
              <a:t>ATENCIÓN </a:t>
            </a:r>
            <a:r>
              <a:rPr lang="es-MX" sz="1600" dirty="0">
                <a:solidFill>
                  <a:srgbClr val="002060"/>
                </a:solidFill>
              </a:rPr>
              <a:t>POR </a:t>
            </a:r>
            <a:r>
              <a:rPr lang="es-MX" sz="1600" dirty="0" smtClean="0">
                <a:solidFill>
                  <a:srgbClr val="002060"/>
                </a:solidFill>
              </a:rPr>
              <a:t>DEFECTÓLOGOS </a:t>
            </a:r>
            <a:r>
              <a:rPr lang="es-MX" sz="1600" dirty="0">
                <a:solidFill>
                  <a:srgbClr val="002060"/>
                </a:solidFill>
              </a:rPr>
              <a:t>ESPECIALIZADOS</a:t>
            </a:r>
            <a:endParaRPr lang="en-CA" sz="1600" dirty="0">
              <a:solidFill>
                <a:srgbClr val="002060"/>
              </a:solidFill>
            </a:endParaRPr>
          </a:p>
          <a:p>
            <a:r>
              <a:rPr lang="es-MX" sz="1600" dirty="0">
                <a:solidFill>
                  <a:srgbClr val="002060"/>
                </a:solidFill>
              </a:rPr>
              <a:t>TRATAMIENTO </a:t>
            </a:r>
            <a:r>
              <a:rPr lang="es-MX" sz="1600" dirty="0" smtClean="0">
                <a:solidFill>
                  <a:srgbClr val="002060"/>
                </a:solidFill>
              </a:rPr>
              <a:t>PSICOLÓGICO</a:t>
            </a:r>
            <a:endParaRPr lang="en-CA" sz="1600" dirty="0">
              <a:solidFill>
                <a:srgbClr val="002060"/>
              </a:solidFill>
            </a:endParaRPr>
          </a:p>
          <a:p>
            <a:pPr marL="0" indent="0">
              <a:buNone/>
            </a:pPr>
            <a:r>
              <a:rPr lang="es-MX" sz="1600" dirty="0">
                <a:solidFill>
                  <a:srgbClr val="002060"/>
                </a:solidFill>
              </a:rPr>
              <a:t>              EVITAR SENTIMIENTOS DE </a:t>
            </a:r>
            <a:r>
              <a:rPr lang="es-MX" sz="1600" dirty="0" smtClean="0">
                <a:solidFill>
                  <a:srgbClr val="002060"/>
                </a:solidFill>
              </a:rPr>
              <a:t>FRUSTRACIÓN</a:t>
            </a:r>
            <a:endParaRPr lang="en-CA" sz="1600" dirty="0">
              <a:solidFill>
                <a:srgbClr val="002060"/>
              </a:solidFill>
            </a:endParaRPr>
          </a:p>
          <a:p>
            <a:pPr marL="0" indent="0">
              <a:buNone/>
            </a:pPr>
            <a:r>
              <a:rPr lang="es-MX" sz="1600" dirty="0">
                <a:solidFill>
                  <a:srgbClr val="002060"/>
                </a:solidFill>
              </a:rPr>
              <a:t>              UBICARLO EN ACTIVIDADES QUE DESARROLLEN </a:t>
            </a:r>
            <a:r>
              <a:rPr lang="es-MX" sz="1600" dirty="0" smtClean="0">
                <a:solidFill>
                  <a:srgbClr val="002060"/>
                </a:solidFill>
              </a:rPr>
              <a:t>SU EMOCIONALIDAD </a:t>
            </a:r>
            <a:r>
              <a:rPr lang="es-MX" sz="1600" dirty="0">
                <a:solidFill>
                  <a:srgbClr val="002060"/>
                </a:solidFill>
              </a:rPr>
              <a:t>Y HABILIDADES                                                                     </a:t>
            </a:r>
            <a:endParaRPr lang="en-CA" sz="1600" dirty="0">
              <a:solidFill>
                <a:srgbClr val="002060"/>
              </a:solidFill>
            </a:endParaRPr>
          </a:p>
          <a:p>
            <a:pPr marL="0" indent="0">
              <a:buNone/>
            </a:pPr>
            <a:r>
              <a:rPr lang="es-MX" sz="1600" dirty="0">
                <a:solidFill>
                  <a:srgbClr val="002060"/>
                </a:solidFill>
              </a:rPr>
              <a:t>              SEPARLOS DE LOS MEDIOS DELICTIVOS</a:t>
            </a:r>
            <a:endParaRPr lang="en-CA" sz="1600" dirty="0">
              <a:solidFill>
                <a:srgbClr val="002060"/>
              </a:solidFill>
            </a:endParaRPr>
          </a:p>
          <a:p>
            <a:pPr marL="0" indent="0">
              <a:buNone/>
            </a:pPr>
            <a:endParaRPr lang="es-ES" sz="1600" dirty="0">
              <a:solidFill>
                <a:srgbClr val="002060"/>
              </a:solidFill>
            </a:endParaRPr>
          </a:p>
        </p:txBody>
      </p:sp>
    </p:spTree>
    <p:extLst>
      <p:ext uri="{BB962C8B-B14F-4D97-AF65-F5344CB8AC3E}">
        <p14:creationId xmlns:p14="http://schemas.microsoft.com/office/powerpoint/2010/main" val="2935718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CONDUCTA A SEGUIR</a:t>
            </a:r>
            <a:r>
              <a:rPr lang="es-MX" dirty="0" smtClean="0"/>
              <a:t>:</a:t>
            </a:r>
            <a:endParaRPr lang="es-ES" dirty="0"/>
          </a:p>
        </p:txBody>
      </p:sp>
      <p:sp>
        <p:nvSpPr>
          <p:cNvPr id="3" name="2 Marcador de contenido"/>
          <p:cNvSpPr>
            <a:spLocks noGrp="1"/>
          </p:cNvSpPr>
          <p:nvPr>
            <p:ph idx="1"/>
          </p:nvPr>
        </p:nvSpPr>
        <p:spPr/>
        <p:txBody>
          <a:bodyPr/>
          <a:lstStyle/>
          <a:p>
            <a:r>
              <a:rPr lang="es-MX" sz="1600" dirty="0">
                <a:solidFill>
                  <a:srgbClr val="002060"/>
                </a:solidFill>
                <a:latin typeface="+mn-lt"/>
                <a:ea typeface="+mn-ea"/>
                <a:cs typeface="+mn-cs"/>
              </a:rPr>
              <a:t>CON LA FAMILIA</a:t>
            </a:r>
            <a:endParaRPr lang="en-CA" sz="1600" dirty="0">
              <a:solidFill>
                <a:srgbClr val="002060"/>
              </a:solidFill>
              <a:latin typeface="+mn-lt"/>
              <a:ea typeface="+mn-ea"/>
              <a:cs typeface="+mn-cs"/>
            </a:endParaRPr>
          </a:p>
          <a:p>
            <a:pPr marL="0" indent="0">
              <a:buNone/>
            </a:pPr>
            <a:r>
              <a:rPr lang="es-MX" sz="1600" b="1" dirty="0">
                <a:solidFill>
                  <a:srgbClr val="002060"/>
                </a:solidFill>
                <a:latin typeface="+mn-lt"/>
                <a:ea typeface="+mn-ea"/>
                <a:cs typeface="+mn-cs"/>
              </a:rPr>
              <a:t>              ORIENTAR-</a:t>
            </a:r>
            <a:r>
              <a:rPr lang="es-MX" sz="1600" dirty="0">
                <a:solidFill>
                  <a:srgbClr val="002060"/>
                </a:solidFill>
                <a:latin typeface="+mn-lt"/>
                <a:ea typeface="+mn-ea"/>
                <a:cs typeface="+mn-cs"/>
              </a:rPr>
              <a:t> MEDIANTE TRABAJO COMUNITARIO EL TRATO </a:t>
            </a:r>
            <a:r>
              <a:rPr lang="es-MX" sz="1600" dirty="0" smtClean="0">
                <a:solidFill>
                  <a:srgbClr val="002060"/>
                </a:solidFill>
                <a:latin typeface="+mn-lt"/>
                <a:ea typeface="+mn-ea"/>
                <a:cs typeface="+mn-cs"/>
              </a:rPr>
              <a:t>ADE CUADO </a:t>
            </a:r>
            <a:r>
              <a:rPr lang="es-MX" sz="1600" dirty="0">
                <a:solidFill>
                  <a:srgbClr val="002060"/>
                </a:solidFill>
                <a:latin typeface="+mn-lt"/>
                <a:ea typeface="+mn-ea"/>
                <a:cs typeface="+mn-cs"/>
              </a:rPr>
              <a:t>Y APOYO QUE NECESITA EL PACIENTE</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-LA </a:t>
            </a:r>
            <a:r>
              <a:rPr lang="es-MX" sz="1600" dirty="0" smtClean="0">
                <a:solidFill>
                  <a:srgbClr val="002060"/>
                </a:solidFill>
                <a:latin typeface="+mn-lt"/>
                <a:ea typeface="+mn-ea"/>
                <a:cs typeface="+mn-cs"/>
              </a:rPr>
              <a:t>INTERACCIÓN </a:t>
            </a:r>
            <a:r>
              <a:rPr lang="es-MX" sz="1600" dirty="0">
                <a:solidFill>
                  <a:srgbClr val="002060"/>
                </a:solidFill>
                <a:latin typeface="+mn-lt"/>
                <a:ea typeface="+mn-ea"/>
                <a:cs typeface="+mn-cs"/>
              </a:rPr>
              <a:t>CON LA ESCUELA E </a:t>
            </a:r>
            <a:r>
              <a:rPr lang="es-MX" sz="1600" dirty="0" smtClean="0">
                <a:solidFill>
                  <a:srgbClr val="002060"/>
                </a:solidFill>
                <a:latin typeface="+mn-lt"/>
                <a:ea typeface="+mn-ea"/>
                <a:cs typeface="+mn-cs"/>
              </a:rPr>
              <a:t>INSTITUCIÓN</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-LA NECESIDAD DEL CUMPLIMIENTO DEL TTO</a:t>
            </a:r>
            <a:r>
              <a:rPr lang="es-MX" sz="1600" dirty="0" smtClean="0">
                <a:solidFill>
                  <a:srgbClr val="002060"/>
                </a:solidFill>
                <a:latin typeface="+mn-lt"/>
                <a:ea typeface="+mn-ea"/>
                <a:cs typeface="+mn-cs"/>
              </a:rPr>
              <a:t>.</a:t>
            </a:r>
          </a:p>
          <a:p>
            <a:pPr marL="0" indent="0">
              <a:buNone/>
            </a:pPr>
            <a:endParaRPr lang="en-CA" sz="1600" dirty="0">
              <a:solidFill>
                <a:srgbClr val="002060"/>
              </a:solidFill>
              <a:latin typeface="+mn-lt"/>
              <a:ea typeface="+mn-ea"/>
              <a:cs typeface="+mn-cs"/>
            </a:endParaRPr>
          </a:p>
          <a:p>
            <a:r>
              <a:rPr lang="es-MX" sz="1600" dirty="0">
                <a:solidFill>
                  <a:srgbClr val="002060"/>
                </a:solidFill>
                <a:latin typeface="+mn-lt"/>
                <a:ea typeface="+mn-ea"/>
                <a:cs typeface="+mn-cs"/>
              </a:rPr>
              <a:t>CON LA </a:t>
            </a:r>
            <a:r>
              <a:rPr lang="es-MX" sz="1600" dirty="0" smtClean="0">
                <a:solidFill>
                  <a:srgbClr val="002060"/>
                </a:solidFill>
                <a:latin typeface="+mn-lt"/>
                <a:ea typeface="+mn-ea"/>
                <a:cs typeface="+mn-cs"/>
              </a:rPr>
              <a:t>INSTITUCIÓN</a:t>
            </a:r>
            <a:endParaRPr lang="en-CA" sz="1600" dirty="0">
              <a:solidFill>
                <a:srgbClr val="002060"/>
              </a:solidFill>
              <a:latin typeface="+mn-lt"/>
              <a:ea typeface="+mn-ea"/>
              <a:cs typeface="+mn-cs"/>
            </a:endParaRPr>
          </a:p>
          <a:p>
            <a:pPr marL="0" indent="0">
              <a:buNone/>
            </a:pPr>
            <a:r>
              <a:rPr lang="es-MX" sz="1600" dirty="0">
                <a:solidFill>
                  <a:srgbClr val="002060"/>
                </a:solidFill>
                <a:latin typeface="+mn-lt"/>
                <a:ea typeface="+mn-ea"/>
                <a:cs typeface="+mn-cs"/>
              </a:rPr>
              <a:t>                    </a:t>
            </a:r>
            <a:r>
              <a:rPr lang="es-MX" sz="1600" b="1" dirty="0">
                <a:solidFill>
                  <a:srgbClr val="002060"/>
                </a:solidFill>
                <a:latin typeface="+mn-lt"/>
                <a:ea typeface="+mn-ea"/>
                <a:cs typeface="+mn-cs"/>
              </a:rPr>
              <a:t>ORIENTAR</a:t>
            </a:r>
            <a:r>
              <a:rPr lang="es-MX" sz="1600" dirty="0">
                <a:solidFill>
                  <a:srgbClr val="002060"/>
                </a:solidFill>
                <a:latin typeface="+mn-lt"/>
                <a:ea typeface="+mn-ea"/>
                <a:cs typeface="+mn-cs"/>
              </a:rPr>
              <a:t>-TRATO INDIVIDUALIZADO A CADA NIÑO</a:t>
            </a:r>
            <a:endParaRPr lang="en-CA" sz="1600" dirty="0">
              <a:solidFill>
                <a:srgbClr val="002060"/>
              </a:solidFill>
              <a:latin typeface="+mn-lt"/>
              <a:ea typeface="+mn-ea"/>
              <a:cs typeface="+mn-cs"/>
            </a:endParaRPr>
          </a:p>
          <a:p>
            <a:pPr marL="0" lvl="0" indent="0">
              <a:buNone/>
            </a:pPr>
            <a:r>
              <a:rPr lang="es-MX" sz="1600" b="1" dirty="0" smtClean="0">
                <a:solidFill>
                  <a:srgbClr val="002060"/>
                </a:solidFill>
                <a:latin typeface="+mn-lt"/>
                <a:ea typeface="+mn-ea"/>
                <a:cs typeface="+mn-cs"/>
              </a:rPr>
              <a:t>                     DISPENSARIZACIÓN </a:t>
            </a:r>
            <a:r>
              <a:rPr lang="es-MX" sz="1600" b="1" dirty="0">
                <a:solidFill>
                  <a:srgbClr val="002060"/>
                </a:solidFill>
                <a:latin typeface="+mn-lt"/>
                <a:ea typeface="+mn-ea"/>
                <a:cs typeface="+mn-cs"/>
              </a:rPr>
              <a:t>OBLIGATORIA  POR EL CONSULTORIO</a:t>
            </a:r>
            <a:endParaRPr lang="en-CA" sz="1600" dirty="0">
              <a:solidFill>
                <a:srgbClr val="002060"/>
              </a:solidFill>
              <a:latin typeface="+mn-lt"/>
              <a:ea typeface="+mn-ea"/>
              <a:cs typeface="+mn-cs"/>
            </a:endParaRPr>
          </a:p>
          <a:p>
            <a:pPr marL="0" indent="0">
              <a:buNone/>
            </a:pPr>
            <a:r>
              <a:rPr lang="es-MX" sz="1600" b="1" dirty="0">
                <a:solidFill>
                  <a:srgbClr val="002060"/>
                </a:solidFill>
                <a:latin typeface="+mn-lt"/>
                <a:ea typeface="+mn-ea"/>
                <a:cs typeface="+mn-cs"/>
              </a:rPr>
              <a:t>                     </a:t>
            </a:r>
            <a:r>
              <a:rPr lang="es-MX" sz="1600" dirty="0">
                <a:solidFill>
                  <a:srgbClr val="002060"/>
                </a:solidFill>
                <a:latin typeface="+mn-lt"/>
                <a:ea typeface="+mn-ea"/>
                <a:cs typeface="+mn-cs"/>
              </a:rPr>
              <a:t>LO QUE FACILITARA SU SEGUIMIENTO Y CHEQUEO DE SU </a:t>
            </a:r>
            <a:endParaRPr lang="es-MX" sz="1600" dirty="0" smtClean="0">
              <a:solidFill>
                <a:srgbClr val="002060"/>
              </a:solidFill>
              <a:latin typeface="+mn-lt"/>
              <a:ea typeface="+mn-ea"/>
              <a:cs typeface="+mn-cs"/>
            </a:endParaRPr>
          </a:p>
          <a:p>
            <a:pPr marL="0" indent="0">
              <a:buNone/>
            </a:pPr>
            <a:r>
              <a:rPr lang="es-MX" sz="1600" dirty="0" smtClean="0">
                <a:solidFill>
                  <a:srgbClr val="002060"/>
                </a:solidFill>
                <a:latin typeface="+mn-lt"/>
                <a:ea typeface="+mn-ea"/>
                <a:cs typeface="+mn-cs"/>
              </a:rPr>
              <a:t>                     ESTUDIO</a:t>
            </a:r>
            <a:r>
              <a:rPr lang="es-MX" sz="1600" dirty="0">
                <a:solidFill>
                  <a:srgbClr val="002060"/>
                </a:solidFill>
                <a:latin typeface="+mn-lt"/>
                <a:ea typeface="+mn-ea"/>
                <a:cs typeface="+mn-cs"/>
              </a:rPr>
              <a:t>, UBICACIÓN Y TRATAMIENTO</a:t>
            </a:r>
            <a:endParaRPr lang="en-CA" sz="1600" dirty="0">
              <a:solidFill>
                <a:srgbClr val="002060"/>
              </a:solidFill>
              <a:latin typeface="+mn-lt"/>
              <a:ea typeface="+mn-ea"/>
              <a:cs typeface="+mn-cs"/>
            </a:endParaRPr>
          </a:p>
          <a:p>
            <a:r>
              <a:rPr lang="es-MX" sz="1600" dirty="0">
                <a:solidFill>
                  <a:srgbClr val="002060"/>
                </a:solidFill>
                <a:latin typeface="+mn-lt"/>
                <a:ea typeface="+mn-ea"/>
                <a:cs typeface="+mn-cs"/>
              </a:rPr>
              <a:t>INTERCONSULTA CON OTRAS ESPECALIDADES CADA VEZ QUE LO</a:t>
            </a:r>
            <a:endParaRPr lang="en-CA" sz="1600" dirty="0">
              <a:solidFill>
                <a:srgbClr val="002060"/>
              </a:solidFill>
              <a:latin typeface="+mn-lt"/>
              <a:ea typeface="+mn-ea"/>
              <a:cs typeface="+mn-cs"/>
            </a:endParaRPr>
          </a:p>
          <a:p>
            <a:pPr marL="0" indent="0">
              <a:buNone/>
            </a:pPr>
            <a:r>
              <a:rPr lang="pt-BR" sz="1600" dirty="0">
                <a:solidFill>
                  <a:srgbClr val="002060"/>
                </a:solidFill>
                <a:latin typeface="+mn-lt"/>
                <a:ea typeface="+mn-ea"/>
                <a:cs typeface="+mn-cs"/>
              </a:rPr>
              <a:t>                      CONSIDERE NECESARIO</a:t>
            </a:r>
            <a:endParaRPr lang="en-CA" sz="1600" dirty="0">
              <a:solidFill>
                <a:srgbClr val="002060"/>
              </a:solidFill>
              <a:latin typeface="+mn-lt"/>
              <a:ea typeface="+mn-ea"/>
              <a:cs typeface="+mn-cs"/>
            </a:endParaRPr>
          </a:p>
          <a:p>
            <a:pPr marL="0" indent="0">
              <a:buNone/>
            </a:pPr>
            <a:r>
              <a:rPr lang="pt-BR" sz="1600" dirty="0">
                <a:solidFill>
                  <a:srgbClr val="002060"/>
                </a:solidFill>
                <a:latin typeface="+mn-lt"/>
                <a:ea typeface="+mn-ea"/>
                <a:cs typeface="+mn-cs"/>
              </a:rPr>
              <a:t>                                      </a:t>
            </a:r>
            <a:endParaRPr lang="en-CA" sz="1600" dirty="0">
              <a:solidFill>
                <a:srgbClr val="002060"/>
              </a:solidFill>
              <a:latin typeface="+mn-lt"/>
              <a:ea typeface="+mn-ea"/>
              <a:cs typeface="+mn-cs"/>
            </a:endParaRPr>
          </a:p>
          <a:p>
            <a:pPr marL="0" indent="0">
              <a:buNone/>
            </a:pPr>
            <a:endParaRPr lang="es-ES" sz="1600" dirty="0">
              <a:solidFill>
                <a:srgbClr val="002060"/>
              </a:solidFill>
            </a:endParaRPr>
          </a:p>
        </p:txBody>
      </p:sp>
    </p:spTree>
    <p:extLst>
      <p:ext uri="{BB962C8B-B14F-4D97-AF65-F5344CB8AC3E}">
        <p14:creationId xmlns:p14="http://schemas.microsoft.com/office/powerpoint/2010/main" val="10139479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000" b="1" dirty="0"/>
              <a:t>F81 Trastornos específicos del desarrollo del aprendizaje escolar.(6)</a:t>
            </a:r>
            <a:endParaRPr lang="es-ES" sz="2000" dirty="0"/>
          </a:p>
          <a:p>
            <a:pPr marL="0" indent="0">
              <a:buNone/>
            </a:pPr>
            <a:r>
              <a:rPr lang="es-ES_tradnl" sz="2000" dirty="0"/>
              <a:t>F81.0 Trastorno específico de la lectura.</a:t>
            </a:r>
            <a:endParaRPr lang="es-ES" sz="2000" dirty="0"/>
          </a:p>
          <a:p>
            <a:pPr marL="0" indent="0">
              <a:buNone/>
            </a:pPr>
            <a:r>
              <a:rPr lang="es-ES_tradnl" sz="2000" dirty="0"/>
              <a:t>F81.1 Trastorno específico de la ortografía.</a:t>
            </a:r>
            <a:endParaRPr lang="es-ES" sz="2000" dirty="0"/>
          </a:p>
          <a:p>
            <a:pPr marL="0" indent="0">
              <a:buNone/>
            </a:pPr>
            <a:r>
              <a:rPr lang="es-ES_tradnl" sz="2000" dirty="0"/>
              <a:t>F81 2 Trastorno específico del cálculo.</a:t>
            </a:r>
            <a:endParaRPr lang="es-ES" sz="2000" dirty="0"/>
          </a:p>
          <a:p>
            <a:pPr marL="0" indent="0">
              <a:buNone/>
            </a:pPr>
            <a:r>
              <a:rPr lang="es-ES_tradnl" sz="2000" dirty="0"/>
              <a:t>F81.3 Trastorno mixto del desarrollo del aprendizaje escolar.</a:t>
            </a:r>
            <a:endParaRPr lang="es-ES" sz="2000" dirty="0"/>
          </a:p>
          <a:p>
            <a:pPr marL="0" indent="0">
              <a:buNone/>
            </a:pPr>
            <a:r>
              <a:rPr lang="es-ES_tradnl" sz="2000" dirty="0"/>
              <a:t>F81.8 Otros trastornos específicos del desarrollo del aprendizaje escolar.</a:t>
            </a:r>
            <a:endParaRPr lang="es-ES" sz="2000" dirty="0"/>
          </a:p>
          <a:p>
            <a:pPr marL="0" indent="0">
              <a:buNone/>
            </a:pPr>
            <a:r>
              <a:rPr lang="es-ES_tradnl" sz="2000" dirty="0"/>
              <a:t>F81.9 Trastorno del desarrollo del aprendizaje escolar sin especificación.</a:t>
            </a:r>
            <a:endParaRPr lang="es-ES" sz="2000" dirty="0"/>
          </a:p>
          <a:p>
            <a:pPr marL="0" indent="0">
              <a:buNone/>
            </a:pPr>
            <a:r>
              <a:rPr lang="es-ES_tradnl" sz="2000" b="1" dirty="0"/>
              <a:t>F82 Trastorno específico del desarrollo psicomotor.</a:t>
            </a:r>
            <a:endParaRPr lang="es-ES" sz="2000" dirty="0"/>
          </a:p>
          <a:p>
            <a:pPr marL="0" indent="0">
              <a:buNone/>
            </a:pPr>
            <a:r>
              <a:rPr lang="es-ES_tradnl" sz="2000" b="1" dirty="0"/>
              <a:t>F83 Trastorno específico del desarrollo mixto.</a:t>
            </a:r>
            <a:endParaRPr lang="es-ES" sz="2000" dirty="0"/>
          </a:p>
          <a:p>
            <a:pPr marL="0" indent="0">
              <a:buNone/>
            </a:pPr>
            <a:endParaRPr lang="es-ES" sz="2000" dirty="0"/>
          </a:p>
        </p:txBody>
      </p:sp>
      <p:sp>
        <p:nvSpPr>
          <p:cNvPr id="4" name="Marcador de pie de página 3"/>
          <p:cNvSpPr>
            <a:spLocks noGrp="1"/>
          </p:cNvSpPr>
          <p:nvPr>
            <p:ph type="ftr" sz="quarter" idx="12"/>
          </p:nvPr>
        </p:nvSpPr>
        <p:spPr/>
        <p:txBody>
          <a:bodyPr/>
          <a:lstStyle/>
          <a:p>
            <a:r>
              <a:rPr lang="en-US" dirty="0" smtClean="0"/>
              <a:t>www.theegallery.com</a:t>
            </a:r>
            <a:endParaRPr lang="en-US"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31534161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sz="3200" dirty="0"/>
              <a:t>TRASTORNOS DEL APRENDIZAJE</a:t>
            </a:r>
            <a:r>
              <a:rPr lang="en-CA" sz="3200" dirty="0"/>
              <a:t/>
            </a:r>
            <a:br>
              <a:rPr lang="en-CA" sz="3200" dirty="0"/>
            </a:br>
            <a:endParaRPr lang="es-ES" sz="3200" dirty="0"/>
          </a:p>
        </p:txBody>
      </p:sp>
    </p:spTree>
    <p:extLst>
      <p:ext uri="{BB962C8B-B14F-4D97-AF65-F5344CB8AC3E}">
        <p14:creationId xmlns:p14="http://schemas.microsoft.com/office/powerpoint/2010/main" val="24271253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22" name="AutoShape 18"/>
          <p:cNvSpPr>
            <a:spLocks noChangeArrowheads="1"/>
          </p:cNvSpPr>
          <p:nvPr/>
        </p:nvSpPr>
        <p:spPr bwMode="gray">
          <a:xfrm rot="5400000">
            <a:off x="69850" y="3159125"/>
            <a:ext cx="4206875" cy="1971675"/>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prstShdw prst="shdw12">
              <a:srgbClr val="1C1C1C">
                <a:alpha val="50000"/>
              </a:srgbClr>
            </a:prstShdw>
          </a:effectLst>
        </p:spPr>
        <p:txBody>
          <a:bodyPr wrap="none" anchor="ctr"/>
          <a:lstStyle/>
          <a:p>
            <a:endParaRPr lang="es-ES"/>
          </a:p>
        </p:txBody>
      </p:sp>
      <p:sp>
        <p:nvSpPr>
          <p:cNvPr id="21523" name="Text Box 19"/>
          <p:cNvSpPr txBox="1">
            <a:spLocks noChangeArrowheads="1"/>
          </p:cNvSpPr>
          <p:nvPr/>
        </p:nvSpPr>
        <p:spPr bwMode="gray">
          <a:xfrm>
            <a:off x="1187450" y="4144963"/>
            <a:ext cx="19716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eaLnBrk="0" hangingPunct="0"/>
            <a:r>
              <a:rPr lang="en-US" sz="1400" b="1" dirty="0" smtClean="0">
                <a:solidFill>
                  <a:schemeClr val="tx2"/>
                </a:solidFill>
              </a:rPr>
              <a:t>DEL NIÑO.</a:t>
            </a:r>
            <a:endParaRPr lang="en-US" sz="1400" b="1" dirty="0">
              <a:solidFill>
                <a:schemeClr val="tx2"/>
              </a:solidFill>
            </a:endParaRPr>
          </a:p>
        </p:txBody>
      </p:sp>
      <p:sp>
        <p:nvSpPr>
          <p:cNvPr id="21524" name="AutoShape 20"/>
          <p:cNvSpPr>
            <a:spLocks noChangeArrowheads="1"/>
          </p:cNvSpPr>
          <p:nvPr/>
        </p:nvSpPr>
        <p:spPr bwMode="gray">
          <a:xfrm rot="5400000">
            <a:off x="2397125" y="3159125"/>
            <a:ext cx="4206875" cy="1971675"/>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prstShdw prst="shdw12">
              <a:srgbClr val="1C1C1C">
                <a:alpha val="50000"/>
              </a:srgbClr>
            </a:prstShdw>
          </a:effectLst>
        </p:spPr>
        <p:txBody>
          <a:bodyPr wrap="none" anchor="ctr"/>
          <a:lstStyle/>
          <a:p>
            <a:endParaRPr lang="es-ES"/>
          </a:p>
        </p:txBody>
      </p:sp>
      <p:sp>
        <p:nvSpPr>
          <p:cNvPr id="21525" name="Text Box 21"/>
          <p:cNvSpPr txBox="1">
            <a:spLocks noChangeArrowheads="1"/>
          </p:cNvSpPr>
          <p:nvPr/>
        </p:nvSpPr>
        <p:spPr bwMode="gray">
          <a:xfrm>
            <a:off x="3532188" y="4164013"/>
            <a:ext cx="195421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s-MX" sz="1400" b="1" dirty="0">
                <a:solidFill>
                  <a:schemeClr val="tx2"/>
                </a:solidFill>
              </a:rPr>
              <a:t>DEL MEDIO </a:t>
            </a:r>
            <a:r>
              <a:rPr lang="es-MX" sz="1400" b="1" dirty="0" smtClean="0">
                <a:solidFill>
                  <a:schemeClr val="tx2"/>
                </a:solidFill>
              </a:rPr>
              <a:t>FAMILIAR.</a:t>
            </a:r>
            <a:endParaRPr lang="en-US" sz="1400" b="1" dirty="0">
              <a:solidFill>
                <a:schemeClr val="tx2"/>
              </a:solidFill>
            </a:endParaRPr>
          </a:p>
        </p:txBody>
      </p:sp>
      <p:sp>
        <p:nvSpPr>
          <p:cNvPr id="21526" name="AutoShape 22"/>
          <p:cNvSpPr>
            <a:spLocks noChangeArrowheads="1"/>
          </p:cNvSpPr>
          <p:nvPr/>
        </p:nvSpPr>
        <p:spPr bwMode="gray">
          <a:xfrm rot="5400000">
            <a:off x="4759325" y="3159125"/>
            <a:ext cx="4206875" cy="1971675"/>
          </a:xfrm>
          <a:prstGeom prst="roundRect">
            <a:avLst>
              <a:gd name="adj" fmla="val 19894"/>
            </a:avLst>
          </a:prstGeom>
          <a:gradFill rotWithShape="1">
            <a:gsLst>
              <a:gs pos="0">
                <a:srgbClr val="F8F8F8">
                  <a:gamma/>
                  <a:shade val="77647"/>
                  <a:invGamma/>
                  <a:alpha val="98000"/>
                </a:srgbClr>
              </a:gs>
              <a:gs pos="50000">
                <a:srgbClr val="F8F8F8"/>
              </a:gs>
              <a:gs pos="100000">
                <a:srgbClr val="F8F8F8">
                  <a:gamma/>
                  <a:shade val="77647"/>
                  <a:invGamma/>
                  <a:alpha val="98000"/>
                </a:srgbClr>
              </a:gs>
            </a:gsLst>
            <a:lin ang="5400000" scaled="1"/>
          </a:gradFill>
          <a:ln w="38100" algn="ctr">
            <a:solidFill>
              <a:srgbClr val="808080"/>
            </a:solidFill>
            <a:round/>
            <a:headEnd/>
            <a:tailEnd/>
          </a:ln>
          <a:effectLst>
            <a:prstShdw prst="shdw12" dist="88900" dir="10800000">
              <a:srgbClr val="1C1C1C">
                <a:alpha val="50000"/>
              </a:srgbClr>
            </a:prstShdw>
          </a:effectLst>
        </p:spPr>
        <p:txBody>
          <a:bodyPr wrap="none" anchor="ctr"/>
          <a:lstStyle/>
          <a:p>
            <a:endParaRPr lang="es-ES"/>
          </a:p>
        </p:txBody>
      </p:sp>
      <p:sp>
        <p:nvSpPr>
          <p:cNvPr id="21527" name="Text Box 23"/>
          <p:cNvSpPr txBox="1">
            <a:spLocks noChangeArrowheads="1"/>
          </p:cNvSpPr>
          <p:nvPr/>
        </p:nvSpPr>
        <p:spPr bwMode="gray">
          <a:xfrm>
            <a:off x="5892800" y="4164013"/>
            <a:ext cx="1955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es-MX" sz="1400" b="1" dirty="0">
                <a:solidFill>
                  <a:schemeClr val="tx2"/>
                </a:solidFill>
              </a:rPr>
              <a:t>DEL MEDIO </a:t>
            </a:r>
            <a:r>
              <a:rPr lang="es-MX" sz="1400" b="1" dirty="0" smtClean="0">
                <a:solidFill>
                  <a:schemeClr val="tx2"/>
                </a:solidFill>
              </a:rPr>
              <a:t>ESCOLAR.</a:t>
            </a:r>
            <a:endParaRPr lang="en-US" sz="1400" b="1" dirty="0">
              <a:solidFill>
                <a:schemeClr val="tx2"/>
              </a:solidFill>
            </a:endParaRPr>
          </a:p>
        </p:txBody>
      </p:sp>
      <p:pic>
        <p:nvPicPr>
          <p:cNvPr id="21528" name="Picture 24" descr="RY_circle00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78563" y="2247900"/>
            <a:ext cx="1108075" cy="1108075"/>
          </a:xfrm>
          <a:prstGeom prst="rect">
            <a:avLst/>
          </a:prstGeom>
          <a:noFill/>
          <a:extLst>
            <a:ext uri="{909E8E84-426E-40DD-AFC4-6F175D3DCCD1}">
              <a14:hiddenFill xmlns:a14="http://schemas.microsoft.com/office/drawing/2010/main">
                <a:solidFill>
                  <a:srgbClr val="FFFFFF"/>
                </a:solidFill>
              </a14:hiddenFill>
            </a:ext>
          </a:extLst>
        </p:spPr>
      </p:pic>
      <p:pic>
        <p:nvPicPr>
          <p:cNvPr id="21529" name="Picture 25" descr="LB_circle00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54163" y="2247900"/>
            <a:ext cx="1176337" cy="1174750"/>
          </a:xfrm>
          <a:prstGeom prst="rect">
            <a:avLst/>
          </a:prstGeom>
          <a:noFill/>
          <a:extLst>
            <a:ext uri="{909E8E84-426E-40DD-AFC4-6F175D3DCCD1}">
              <a14:hiddenFill xmlns:a14="http://schemas.microsoft.com/office/drawing/2010/main">
                <a:solidFill>
                  <a:srgbClr val="FFFFFF"/>
                </a:solidFill>
              </a14:hiddenFill>
            </a:ext>
          </a:extLst>
        </p:spPr>
      </p:pic>
      <p:pic>
        <p:nvPicPr>
          <p:cNvPr id="21530" name="Picture 26" descr="YG_circle00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9850" y="2222500"/>
            <a:ext cx="1192213" cy="1192213"/>
          </a:xfrm>
          <a:prstGeom prst="rect">
            <a:avLst/>
          </a:prstGeom>
          <a:noFill/>
          <a:extLst>
            <a:ext uri="{909E8E84-426E-40DD-AFC4-6F175D3DCCD1}">
              <a14:hiddenFill xmlns:a14="http://schemas.microsoft.com/office/drawing/2010/main">
                <a:solidFill>
                  <a:srgbClr val="FFFFFF"/>
                </a:solidFill>
              </a14:hiddenFill>
            </a:ext>
          </a:extLst>
        </p:spPr>
      </p:pic>
      <p:pic>
        <p:nvPicPr>
          <p:cNvPr id="21534" name="Picture 30" descr="O_chevron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600" y="3635375"/>
            <a:ext cx="412750" cy="363538"/>
          </a:xfrm>
          <a:prstGeom prst="rect">
            <a:avLst/>
          </a:prstGeom>
          <a:noFill/>
          <a:extLst>
            <a:ext uri="{909E8E84-426E-40DD-AFC4-6F175D3DCCD1}">
              <a14:hiddenFill xmlns:a14="http://schemas.microsoft.com/office/drawing/2010/main">
                <a:solidFill>
                  <a:srgbClr val="FFFFFF"/>
                </a:solidFill>
              </a14:hiddenFill>
            </a:ext>
          </a:extLst>
        </p:spPr>
      </p:pic>
      <p:pic>
        <p:nvPicPr>
          <p:cNvPr id="21535" name="Picture 31" descr="O_chevron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24050" y="3635375"/>
            <a:ext cx="412750" cy="363538"/>
          </a:xfrm>
          <a:prstGeom prst="rect">
            <a:avLst/>
          </a:prstGeom>
          <a:noFill/>
          <a:extLst>
            <a:ext uri="{909E8E84-426E-40DD-AFC4-6F175D3DCCD1}">
              <a14:hiddenFill xmlns:a14="http://schemas.microsoft.com/office/drawing/2010/main">
                <a:solidFill>
                  <a:srgbClr val="FFFFFF"/>
                </a:solidFill>
              </a14:hiddenFill>
            </a:ext>
          </a:extLst>
        </p:spPr>
      </p:pic>
      <p:pic>
        <p:nvPicPr>
          <p:cNvPr id="21536" name="Picture 32" descr="O_chevron00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40513" y="3635375"/>
            <a:ext cx="412750" cy="363538"/>
          </a:xfrm>
          <a:prstGeom prst="rect">
            <a:avLst/>
          </a:prstGeom>
          <a:noFill/>
          <a:extLst>
            <a:ext uri="{909E8E84-426E-40DD-AFC4-6F175D3DCCD1}">
              <a14:hiddenFill xmlns:a14="http://schemas.microsoft.com/office/drawing/2010/main">
                <a:solidFill>
                  <a:srgbClr val="FFFFFF"/>
                </a:solidFill>
              </a14:hiddenFill>
            </a:ext>
          </a:extLst>
        </p:spPr>
      </p:pic>
      <p:sp>
        <p:nvSpPr>
          <p:cNvPr id="20" name="4 Título"/>
          <p:cNvSpPr>
            <a:spLocks noGrp="1"/>
          </p:cNvSpPr>
          <p:nvPr>
            <p:ph type="title"/>
          </p:nvPr>
        </p:nvSpPr>
        <p:spPr>
          <a:xfrm>
            <a:off x="35496" y="381000"/>
            <a:ext cx="8229600" cy="746125"/>
          </a:xfrm>
        </p:spPr>
        <p:txBody>
          <a:bodyPr/>
          <a:lstStyle/>
          <a:p>
            <a:r>
              <a:rPr lang="es-MX" sz="2800" dirty="0"/>
              <a:t>FACTORES CAUSALES Y DE RIESGO EN LOS TRASTORNOS DEL </a:t>
            </a:r>
            <a:r>
              <a:rPr lang="es-MX" sz="2800" dirty="0" smtClean="0"/>
              <a:t>APRENDIZAJE</a:t>
            </a:r>
            <a:r>
              <a:rPr lang="es-MX" sz="2800" dirty="0"/>
              <a:t>:</a:t>
            </a:r>
            <a:r>
              <a:rPr lang="en-CA" sz="2800" dirty="0"/>
              <a:t/>
            </a:r>
            <a:br>
              <a:rPr lang="en-CA" sz="2800" dirty="0"/>
            </a:br>
            <a:endParaRPr lang="es-ES" sz="2800" dirty="0"/>
          </a:p>
        </p:txBody>
      </p:sp>
      <p:sp>
        <p:nvSpPr>
          <p:cNvPr id="2" name="1 CuadroTexto"/>
          <p:cNvSpPr txBox="1"/>
          <p:nvPr/>
        </p:nvSpPr>
        <p:spPr>
          <a:xfrm>
            <a:off x="3159125" y="1412776"/>
            <a:ext cx="2178802" cy="523220"/>
          </a:xfrm>
          <a:prstGeom prst="rect">
            <a:avLst/>
          </a:prstGeom>
          <a:noFill/>
        </p:spPr>
        <p:txBody>
          <a:bodyPr wrap="none" rtlCol="0">
            <a:spAutoFit/>
          </a:bodyPr>
          <a:lstStyle/>
          <a:p>
            <a:r>
              <a:rPr lang="es-ES" sz="2800" b="1" dirty="0" smtClean="0">
                <a:solidFill>
                  <a:schemeClr val="tx2"/>
                </a:solidFill>
              </a:rPr>
              <a:t>DEPENDEN</a:t>
            </a:r>
            <a:endParaRPr lang="es-ES" sz="2800" b="1" dirty="0">
              <a:solidFill>
                <a:schemeClr val="tx2"/>
              </a:solidFill>
            </a:endParaRPr>
          </a:p>
        </p:txBody>
      </p:sp>
    </p:spTree>
    <p:extLst>
      <p:ext uri="{BB962C8B-B14F-4D97-AF65-F5344CB8AC3E}">
        <p14:creationId xmlns:p14="http://schemas.microsoft.com/office/powerpoint/2010/main" val="7593786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sz="2800" dirty="0"/>
              <a:t>FACTORES CAUSALES Y DE RIESGO EN LOS TRASTORNOS DEL </a:t>
            </a:r>
            <a:r>
              <a:rPr lang="es-MX" sz="2800" dirty="0" smtClean="0"/>
              <a:t>APRENDIZAJE</a:t>
            </a:r>
            <a:r>
              <a:rPr lang="es-MX" sz="2800" dirty="0"/>
              <a:t>:</a:t>
            </a:r>
            <a:r>
              <a:rPr lang="en-CA" sz="2800" dirty="0"/>
              <a:t/>
            </a:r>
            <a:br>
              <a:rPr lang="en-CA" sz="2800" dirty="0"/>
            </a:br>
            <a:endParaRPr lang="es-ES" sz="2800" dirty="0"/>
          </a:p>
        </p:txBody>
      </p:sp>
      <p:sp>
        <p:nvSpPr>
          <p:cNvPr id="6" name="5 Marcador de contenido"/>
          <p:cNvSpPr>
            <a:spLocks noGrp="1"/>
          </p:cNvSpPr>
          <p:nvPr>
            <p:ph idx="1"/>
          </p:nvPr>
        </p:nvSpPr>
        <p:spPr>
          <a:xfrm>
            <a:off x="457200" y="1844824"/>
            <a:ext cx="8229600" cy="5019675"/>
          </a:xfrm>
        </p:spPr>
        <p:txBody>
          <a:bodyPr/>
          <a:lstStyle/>
          <a:p>
            <a:pPr marL="0" indent="0">
              <a:buNone/>
            </a:pPr>
            <a:r>
              <a:rPr lang="es-MX" sz="1600" b="1" dirty="0">
                <a:solidFill>
                  <a:schemeClr val="tx2"/>
                </a:solidFill>
              </a:rPr>
              <a:t>1-ENFERMEDADES CRONICAS MEDICAS</a:t>
            </a:r>
            <a:endParaRPr lang="en-CA" sz="1600" dirty="0">
              <a:solidFill>
                <a:schemeClr val="tx2"/>
              </a:solidFill>
            </a:endParaRPr>
          </a:p>
          <a:p>
            <a:pPr marL="0" indent="0">
              <a:buNone/>
            </a:pPr>
            <a:r>
              <a:rPr lang="es-MX" sz="1600" b="1" dirty="0" smtClean="0">
                <a:solidFill>
                  <a:schemeClr val="tx2"/>
                </a:solidFill>
              </a:rPr>
              <a:t>2-PREDISPOSICIONES </a:t>
            </a:r>
            <a:r>
              <a:rPr lang="es-MX" sz="1600" b="1" dirty="0">
                <a:solidFill>
                  <a:schemeClr val="tx2"/>
                </a:solidFill>
              </a:rPr>
              <a:t>GENETICAS</a:t>
            </a:r>
            <a:endParaRPr lang="en-CA" sz="1600" dirty="0">
              <a:solidFill>
                <a:schemeClr val="tx2"/>
              </a:solidFill>
            </a:endParaRPr>
          </a:p>
          <a:p>
            <a:pPr marL="0" indent="0">
              <a:buNone/>
            </a:pPr>
            <a:r>
              <a:rPr lang="es-MX" sz="1600" b="1" dirty="0" smtClean="0">
                <a:solidFill>
                  <a:schemeClr val="tx2"/>
                </a:solidFill>
              </a:rPr>
              <a:t>3-LESIONES </a:t>
            </a:r>
            <a:r>
              <a:rPr lang="es-MX" sz="1600" b="1" dirty="0">
                <a:solidFill>
                  <a:schemeClr val="tx2"/>
                </a:solidFill>
              </a:rPr>
              <a:t>PERINATALES</a:t>
            </a:r>
            <a:endParaRPr lang="en-CA" sz="1600" dirty="0">
              <a:solidFill>
                <a:schemeClr val="tx2"/>
              </a:solidFill>
            </a:endParaRPr>
          </a:p>
          <a:p>
            <a:pPr marL="0" indent="0">
              <a:buNone/>
            </a:pPr>
            <a:r>
              <a:rPr lang="es-MX" sz="1600" b="1" dirty="0" smtClean="0">
                <a:solidFill>
                  <a:schemeClr val="tx2"/>
                </a:solidFill>
              </a:rPr>
              <a:t>4-AFECCIONES </a:t>
            </a:r>
            <a:r>
              <a:rPr lang="es-MX" sz="1600" b="1" dirty="0">
                <a:solidFill>
                  <a:schemeClr val="tx2"/>
                </a:solidFill>
              </a:rPr>
              <a:t>NEUROLÓGICAS</a:t>
            </a:r>
            <a:endParaRPr lang="en-CA" sz="1600" dirty="0">
              <a:solidFill>
                <a:schemeClr val="tx2"/>
              </a:solidFill>
            </a:endParaRPr>
          </a:p>
          <a:p>
            <a:pPr marL="0" indent="0">
              <a:buNone/>
            </a:pPr>
            <a:r>
              <a:rPr lang="es-MX" sz="1600" b="1" dirty="0" smtClean="0">
                <a:solidFill>
                  <a:schemeClr val="tx2"/>
                </a:solidFill>
              </a:rPr>
              <a:t>5-ENFERMEDADES MÉDICAS </a:t>
            </a:r>
            <a:r>
              <a:rPr lang="es-MX" sz="1600" b="1" dirty="0">
                <a:solidFill>
                  <a:schemeClr val="tx2"/>
                </a:solidFill>
              </a:rPr>
              <a:t>-ENVENAMIENTO POR PLOMO</a:t>
            </a:r>
            <a:endParaRPr lang="en-CA" sz="1600" dirty="0">
              <a:solidFill>
                <a:schemeClr val="tx2"/>
              </a:solidFill>
            </a:endParaRPr>
          </a:p>
          <a:p>
            <a:pPr marL="0" indent="0">
              <a:buNone/>
            </a:pPr>
            <a:r>
              <a:rPr lang="pt-BR" sz="1600" b="1" dirty="0">
                <a:solidFill>
                  <a:schemeClr val="tx2"/>
                </a:solidFill>
              </a:rPr>
              <a:t>                                                    </a:t>
            </a:r>
            <a:r>
              <a:rPr lang="pt-BR" sz="1600" b="1" dirty="0" smtClean="0">
                <a:solidFill>
                  <a:schemeClr val="tx2"/>
                </a:solidFill>
              </a:rPr>
              <a:t> </a:t>
            </a:r>
            <a:r>
              <a:rPr lang="pt-BR" sz="1600" b="1" dirty="0">
                <a:solidFill>
                  <a:schemeClr val="tx2"/>
                </a:solidFill>
              </a:rPr>
              <a:t>-</a:t>
            </a:r>
            <a:r>
              <a:rPr lang="pt-BR" sz="1600" b="1" dirty="0" smtClean="0">
                <a:solidFill>
                  <a:schemeClr val="tx2"/>
                </a:solidFill>
              </a:rPr>
              <a:t>SÍNDROME  ALCOHOLISMO FETAL</a:t>
            </a:r>
            <a:endParaRPr lang="en-CA" sz="1600" dirty="0">
              <a:solidFill>
                <a:schemeClr val="tx2"/>
              </a:solidFill>
            </a:endParaRPr>
          </a:p>
          <a:p>
            <a:pPr marL="0" indent="0">
              <a:buNone/>
            </a:pPr>
            <a:r>
              <a:rPr lang="pt-BR" sz="1600" b="1" dirty="0">
                <a:solidFill>
                  <a:schemeClr val="tx2"/>
                </a:solidFill>
              </a:rPr>
              <a:t>                                                     </a:t>
            </a:r>
            <a:r>
              <a:rPr lang="pt-BR" sz="1600" b="1" dirty="0" smtClean="0">
                <a:solidFill>
                  <a:schemeClr val="tx2"/>
                </a:solidFill>
              </a:rPr>
              <a:t>-SÍNDROME </a:t>
            </a:r>
            <a:r>
              <a:rPr lang="pt-BR" sz="1600" b="1" dirty="0">
                <a:solidFill>
                  <a:schemeClr val="tx2"/>
                </a:solidFill>
              </a:rPr>
              <a:t>X FRAGIL</a:t>
            </a:r>
            <a:endParaRPr lang="en-CA" sz="1600" dirty="0">
              <a:solidFill>
                <a:schemeClr val="tx2"/>
              </a:solidFill>
            </a:endParaRPr>
          </a:p>
          <a:p>
            <a:pPr marL="0" indent="0">
              <a:buNone/>
            </a:pPr>
            <a:r>
              <a:rPr lang="es-MX" sz="1600" b="1" dirty="0" smtClean="0">
                <a:solidFill>
                  <a:schemeClr val="tx2"/>
                </a:solidFill>
              </a:rPr>
              <a:t>6-ANORMALIDADES </a:t>
            </a:r>
            <a:r>
              <a:rPr lang="es-MX" sz="1600" b="1" dirty="0">
                <a:solidFill>
                  <a:schemeClr val="tx2"/>
                </a:solidFill>
              </a:rPr>
              <a:t>DEL LENGUAJE</a:t>
            </a:r>
            <a:endParaRPr lang="en-CA" sz="1600" dirty="0">
              <a:solidFill>
                <a:schemeClr val="tx2"/>
              </a:solidFill>
            </a:endParaRPr>
          </a:p>
          <a:p>
            <a:pPr marL="0" indent="0">
              <a:buNone/>
            </a:pPr>
            <a:r>
              <a:rPr lang="es-MX" sz="1600" b="1" dirty="0" smtClean="0">
                <a:solidFill>
                  <a:schemeClr val="tx2"/>
                </a:solidFill>
              </a:rPr>
              <a:t>7-DEFECTOS </a:t>
            </a:r>
            <a:r>
              <a:rPr lang="es-MX" sz="1600" b="1" dirty="0">
                <a:solidFill>
                  <a:schemeClr val="tx2"/>
                </a:solidFill>
              </a:rPr>
              <a:t>VISUALES  Y AUDITIVOS</a:t>
            </a:r>
            <a:endParaRPr lang="en-CA" sz="1600" dirty="0">
              <a:solidFill>
                <a:schemeClr val="tx2"/>
              </a:solidFill>
            </a:endParaRPr>
          </a:p>
          <a:p>
            <a:pPr marL="0" indent="0">
              <a:buNone/>
            </a:pPr>
            <a:r>
              <a:rPr lang="es-MX" sz="1600" b="1" dirty="0" smtClean="0">
                <a:solidFill>
                  <a:schemeClr val="tx2"/>
                </a:solidFill>
              </a:rPr>
              <a:t>8-TRASTORNOS </a:t>
            </a:r>
            <a:r>
              <a:rPr lang="es-MX" sz="1600" b="1" dirty="0">
                <a:solidFill>
                  <a:schemeClr val="tx2"/>
                </a:solidFill>
              </a:rPr>
              <a:t>DEL COMPORTAMIENTO</a:t>
            </a:r>
            <a:endParaRPr lang="en-CA" sz="1600" dirty="0">
              <a:solidFill>
                <a:schemeClr val="tx2"/>
              </a:solidFill>
            </a:endParaRPr>
          </a:p>
          <a:p>
            <a:pPr marL="0" indent="0">
              <a:buNone/>
            </a:pPr>
            <a:r>
              <a:rPr lang="es-MX" sz="1600" b="1" dirty="0" smtClean="0">
                <a:solidFill>
                  <a:schemeClr val="tx2"/>
                </a:solidFill>
              </a:rPr>
              <a:t>9-TRASTORNO </a:t>
            </a:r>
            <a:r>
              <a:rPr lang="es-MX" sz="1600" b="1" dirty="0">
                <a:solidFill>
                  <a:schemeClr val="tx2"/>
                </a:solidFill>
              </a:rPr>
              <a:t>DEFICIT DE </a:t>
            </a:r>
            <a:r>
              <a:rPr lang="es-MX" sz="1600" b="1" dirty="0" smtClean="0">
                <a:solidFill>
                  <a:schemeClr val="tx2"/>
                </a:solidFill>
              </a:rPr>
              <a:t>ATENCIÓN </a:t>
            </a:r>
            <a:r>
              <a:rPr lang="es-MX" sz="1600" b="1" dirty="0">
                <a:solidFill>
                  <a:schemeClr val="tx2"/>
                </a:solidFill>
              </a:rPr>
              <a:t>CON </a:t>
            </a:r>
            <a:r>
              <a:rPr lang="es-MX" sz="1600" b="1" dirty="0" smtClean="0">
                <a:solidFill>
                  <a:schemeClr val="tx2"/>
                </a:solidFill>
              </a:rPr>
              <a:t>HIPERQUINESIS (</a:t>
            </a:r>
            <a:r>
              <a:rPr lang="es-MX" sz="1600" b="1" dirty="0">
                <a:solidFill>
                  <a:schemeClr val="tx2"/>
                </a:solidFill>
              </a:rPr>
              <a:t>TDAH)</a:t>
            </a:r>
            <a:endParaRPr lang="en-CA" sz="1600" dirty="0">
              <a:solidFill>
                <a:schemeClr val="tx2"/>
              </a:solidFill>
            </a:endParaRPr>
          </a:p>
          <a:p>
            <a:pPr marL="0" indent="0">
              <a:buNone/>
            </a:pPr>
            <a:r>
              <a:rPr lang="es-MX" sz="1600" b="1" dirty="0" smtClean="0">
                <a:solidFill>
                  <a:schemeClr val="tx2"/>
                </a:solidFill>
              </a:rPr>
              <a:t>10-RETARDO </a:t>
            </a:r>
            <a:r>
              <a:rPr lang="es-MX" sz="1600" b="1" dirty="0">
                <a:solidFill>
                  <a:schemeClr val="tx2"/>
                </a:solidFill>
              </a:rPr>
              <a:t>DEL DESARROLLO </a:t>
            </a:r>
            <a:r>
              <a:rPr lang="es-MX" sz="1600" b="1" dirty="0" smtClean="0">
                <a:solidFill>
                  <a:schemeClr val="tx2"/>
                </a:solidFill>
              </a:rPr>
              <a:t>PSÍQUICO</a:t>
            </a:r>
            <a:endParaRPr lang="en-CA" sz="1600" dirty="0">
              <a:solidFill>
                <a:schemeClr val="tx2"/>
              </a:solidFill>
            </a:endParaRPr>
          </a:p>
          <a:p>
            <a:pPr marL="0" indent="0">
              <a:buNone/>
            </a:pPr>
            <a:r>
              <a:rPr lang="es-MX" sz="1600" b="1" dirty="0" smtClean="0">
                <a:solidFill>
                  <a:schemeClr val="tx2"/>
                </a:solidFill>
              </a:rPr>
              <a:t>11-TRASTORNOS PSIQUIÁTRICOS</a:t>
            </a:r>
            <a:r>
              <a:rPr lang="es-MX" sz="1600" b="1" dirty="0">
                <a:solidFill>
                  <a:schemeClr val="tx2"/>
                </a:solidFill>
              </a:rPr>
              <a:t>: ANSIEDAD, </a:t>
            </a:r>
            <a:r>
              <a:rPr lang="es-MX" sz="1600" b="1" dirty="0" smtClean="0">
                <a:solidFill>
                  <a:schemeClr val="tx2"/>
                </a:solidFill>
              </a:rPr>
              <a:t>DEPRESION,</a:t>
            </a:r>
            <a:r>
              <a:rPr lang="en-CA" sz="1600" dirty="0">
                <a:solidFill>
                  <a:schemeClr val="tx2"/>
                </a:solidFill>
              </a:rPr>
              <a:t> </a:t>
            </a:r>
            <a:r>
              <a:rPr lang="es-MX" sz="1600" b="1" dirty="0" smtClean="0">
                <a:solidFill>
                  <a:schemeClr val="tx2"/>
                </a:solidFill>
              </a:rPr>
              <a:t>TRASTORNOS </a:t>
            </a:r>
            <a:r>
              <a:rPr lang="es-MX" sz="1600" b="1" dirty="0">
                <a:solidFill>
                  <a:schemeClr val="tx2"/>
                </a:solidFill>
              </a:rPr>
              <a:t>GENERALIZADOS DEL DESARROLLO, </a:t>
            </a:r>
            <a:r>
              <a:rPr lang="es-MX" sz="1600" b="1" dirty="0" smtClean="0">
                <a:solidFill>
                  <a:schemeClr val="tx2"/>
                </a:solidFill>
              </a:rPr>
              <a:t>PSICÓTICOS                             </a:t>
            </a:r>
          </a:p>
          <a:p>
            <a:pPr marL="0" indent="0">
              <a:buNone/>
            </a:pPr>
            <a:r>
              <a:rPr lang="es-MX" sz="1600" b="1" dirty="0" smtClean="0">
                <a:solidFill>
                  <a:schemeClr val="tx2"/>
                </a:solidFill>
              </a:rPr>
              <a:t>12-DEPRIVACIÓN </a:t>
            </a:r>
            <a:r>
              <a:rPr lang="es-MX" sz="1600" b="1" dirty="0">
                <a:solidFill>
                  <a:schemeClr val="tx2"/>
                </a:solidFill>
              </a:rPr>
              <a:t>PSICOSOCIAL</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endParaRPr lang="es-ES" sz="1600" dirty="0">
              <a:solidFill>
                <a:schemeClr val="tx2"/>
              </a:solidFill>
            </a:endParaRPr>
          </a:p>
        </p:txBody>
      </p:sp>
      <p:sp>
        <p:nvSpPr>
          <p:cNvPr id="4" name="3 Marcador de pie de página"/>
          <p:cNvSpPr>
            <a:spLocks noGrp="1"/>
          </p:cNvSpPr>
          <p:nvPr>
            <p:ph type="ftr" sz="quarter" idx="12"/>
          </p:nvPr>
        </p:nvSpPr>
        <p:spPr>
          <a:xfrm>
            <a:off x="457200" y="1101055"/>
            <a:ext cx="8458200" cy="239713"/>
          </a:xfrm>
        </p:spPr>
        <p:txBody>
          <a:bodyPr/>
          <a:lstStyle/>
          <a:p>
            <a:pPr algn="l"/>
            <a:r>
              <a:rPr lang="en-US" sz="2000" dirty="0" smtClean="0"/>
              <a:t>DEL NIÑO</a:t>
            </a:r>
            <a:endParaRPr lang="en-US" sz="2000" dirty="0"/>
          </a:p>
        </p:txBody>
      </p:sp>
    </p:spTree>
    <p:extLst>
      <p:ext uri="{BB962C8B-B14F-4D97-AF65-F5344CB8AC3E}">
        <p14:creationId xmlns:p14="http://schemas.microsoft.com/office/powerpoint/2010/main" val="12119931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sz="2800" dirty="0"/>
              <a:t>FACTORES CAUSALES Y DE RIESGO EN LOS TRASTORNOS DEL </a:t>
            </a:r>
            <a:r>
              <a:rPr lang="es-MX" sz="2800" dirty="0" smtClean="0"/>
              <a:t>APRENDIZAJE</a:t>
            </a:r>
            <a:r>
              <a:rPr lang="es-MX" sz="2800" dirty="0"/>
              <a:t>:</a:t>
            </a:r>
            <a:r>
              <a:rPr lang="en-CA" sz="2800" dirty="0"/>
              <a:t/>
            </a:r>
            <a:br>
              <a:rPr lang="en-CA" sz="2800" dirty="0"/>
            </a:br>
            <a:endParaRPr lang="es-ES" sz="2800" dirty="0"/>
          </a:p>
        </p:txBody>
      </p:sp>
      <p:sp>
        <p:nvSpPr>
          <p:cNvPr id="6" name="5 Marcador de contenido"/>
          <p:cNvSpPr>
            <a:spLocks noGrp="1"/>
          </p:cNvSpPr>
          <p:nvPr>
            <p:ph idx="1"/>
          </p:nvPr>
        </p:nvSpPr>
        <p:spPr>
          <a:xfrm>
            <a:off x="457200" y="1844824"/>
            <a:ext cx="8229600" cy="5019675"/>
          </a:xfrm>
        </p:spPr>
        <p:txBody>
          <a:bodyPr/>
          <a:lstStyle/>
          <a:p>
            <a:pPr marL="0" indent="0">
              <a:buNone/>
            </a:pPr>
            <a:r>
              <a:rPr lang="es-MX" sz="1600" b="1" dirty="0">
                <a:solidFill>
                  <a:schemeClr val="tx2"/>
                </a:solidFill>
              </a:rPr>
              <a:t>-ABANDONO SOCIAL</a:t>
            </a:r>
            <a:endParaRPr lang="en-CA" sz="1600" dirty="0">
              <a:solidFill>
                <a:schemeClr val="tx2"/>
              </a:solidFill>
            </a:endParaRPr>
          </a:p>
          <a:p>
            <a:pPr marL="0" indent="0">
              <a:buNone/>
            </a:pPr>
            <a:r>
              <a:rPr lang="es-MX" sz="1600" b="1" dirty="0">
                <a:solidFill>
                  <a:schemeClr val="tx2"/>
                </a:solidFill>
              </a:rPr>
              <a:t>-</a:t>
            </a:r>
            <a:r>
              <a:rPr lang="es-MX" sz="1600" b="1" dirty="0" smtClean="0">
                <a:solidFill>
                  <a:schemeClr val="tx2"/>
                </a:solidFill>
              </a:rPr>
              <a:t>DISFUNCIÓN </a:t>
            </a:r>
            <a:r>
              <a:rPr lang="es-MX" sz="1600" b="1" dirty="0">
                <a:solidFill>
                  <a:schemeClr val="tx2"/>
                </a:solidFill>
              </a:rPr>
              <a:t>FAMILIAR</a:t>
            </a:r>
            <a:endParaRPr lang="en-CA" sz="1600" dirty="0">
              <a:solidFill>
                <a:schemeClr val="tx2"/>
              </a:solidFill>
            </a:endParaRPr>
          </a:p>
          <a:p>
            <a:pPr marL="0" indent="0">
              <a:buNone/>
            </a:pPr>
            <a:r>
              <a:rPr lang="es-MX" sz="1600" b="1" dirty="0">
                <a:solidFill>
                  <a:schemeClr val="tx2"/>
                </a:solidFill>
              </a:rPr>
              <a:t>-MEDIO DISOCIAL</a:t>
            </a:r>
            <a:endParaRPr lang="en-CA" sz="1600" dirty="0">
              <a:solidFill>
                <a:schemeClr val="tx2"/>
              </a:solidFill>
            </a:endParaRPr>
          </a:p>
          <a:p>
            <a:pPr marL="0" indent="0">
              <a:buNone/>
            </a:pPr>
            <a:r>
              <a:rPr lang="es-MX" sz="1600" b="1" dirty="0">
                <a:solidFill>
                  <a:schemeClr val="tx2"/>
                </a:solidFill>
              </a:rPr>
              <a:t>-MEDIO CON ALTERACIONES </a:t>
            </a:r>
            <a:r>
              <a:rPr lang="es-MX" sz="1600" b="1" dirty="0" smtClean="0">
                <a:solidFill>
                  <a:schemeClr val="tx2"/>
                </a:solidFill>
              </a:rPr>
              <a:t>PSIQUIATRICAS</a:t>
            </a:r>
            <a:endParaRPr lang="en-CA" sz="1600" dirty="0">
              <a:solidFill>
                <a:schemeClr val="tx2"/>
              </a:solidFill>
            </a:endParaRPr>
          </a:p>
          <a:p>
            <a:pPr marL="0" indent="0">
              <a:buNone/>
            </a:pPr>
            <a:r>
              <a:rPr lang="es-MX" sz="1600" b="1" dirty="0">
                <a:solidFill>
                  <a:schemeClr val="tx2"/>
                </a:solidFill>
              </a:rPr>
              <a:t>-SUBCULTURALES     </a:t>
            </a:r>
            <a:endParaRPr lang="en-CA" sz="1600" dirty="0">
              <a:solidFill>
                <a:schemeClr val="tx2"/>
              </a:solidFill>
            </a:endParaRPr>
          </a:p>
          <a:p>
            <a:pPr marL="0" indent="0">
              <a:buNone/>
            </a:pPr>
            <a:r>
              <a:rPr lang="es-MX" sz="1600" b="1" dirty="0">
                <a:solidFill>
                  <a:schemeClr val="tx2"/>
                </a:solidFill>
              </a:rPr>
              <a:t>-INFLUENCIAS NEGATIVAS SOBRE LA ACTIVIDAD ESCOLAR:</a:t>
            </a:r>
            <a:endParaRPr lang="en-CA" sz="1600" dirty="0">
              <a:solidFill>
                <a:schemeClr val="tx2"/>
              </a:solidFill>
            </a:endParaRPr>
          </a:p>
          <a:p>
            <a:pPr marL="0" indent="0">
              <a:buNone/>
            </a:pPr>
            <a:r>
              <a:rPr lang="es-MX" sz="1600" b="1" dirty="0">
                <a:solidFill>
                  <a:schemeClr val="tx2"/>
                </a:solidFill>
              </a:rPr>
              <a:t> </a:t>
            </a:r>
            <a:r>
              <a:rPr lang="es-MX" sz="1600" b="1" dirty="0" smtClean="0">
                <a:solidFill>
                  <a:schemeClr val="tx2"/>
                </a:solidFill>
              </a:rPr>
              <a:t> </a:t>
            </a:r>
            <a:r>
              <a:rPr lang="es-MX" sz="1600" b="1" dirty="0">
                <a:solidFill>
                  <a:schemeClr val="tx2"/>
                </a:solidFill>
              </a:rPr>
              <a:t>REFORZAMIENTO NEGATIVO</a:t>
            </a:r>
            <a:endParaRPr lang="en-CA" sz="1600" dirty="0">
              <a:solidFill>
                <a:schemeClr val="tx2"/>
              </a:solidFill>
            </a:endParaRPr>
          </a:p>
          <a:p>
            <a:pPr marL="0" indent="0">
              <a:buNone/>
            </a:pPr>
            <a:r>
              <a:rPr lang="es-MX" sz="1600" b="1" dirty="0">
                <a:solidFill>
                  <a:schemeClr val="tx2"/>
                </a:solidFill>
              </a:rPr>
              <a:t>  </a:t>
            </a:r>
            <a:r>
              <a:rPr lang="es-MX" sz="1600" b="1" dirty="0" smtClean="0">
                <a:solidFill>
                  <a:schemeClr val="tx2"/>
                </a:solidFill>
              </a:rPr>
              <a:t>COMPARACIONES</a:t>
            </a:r>
            <a:endParaRPr lang="en-CA" sz="1600" dirty="0">
              <a:solidFill>
                <a:schemeClr val="tx2"/>
              </a:solidFill>
            </a:endParaRPr>
          </a:p>
          <a:p>
            <a:pPr marL="0" indent="0">
              <a:buNone/>
            </a:pPr>
            <a:r>
              <a:rPr lang="es-MX" sz="1600" b="1" dirty="0">
                <a:solidFill>
                  <a:schemeClr val="tx2"/>
                </a:solidFill>
              </a:rPr>
              <a:t> </a:t>
            </a:r>
            <a:r>
              <a:rPr lang="es-MX" sz="1600" b="1" dirty="0" smtClean="0">
                <a:solidFill>
                  <a:schemeClr val="tx2"/>
                </a:solidFill>
              </a:rPr>
              <a:t> </a:t>
            </a:r>
            <a:r>
              <a:rPr lang="es-MX" sz="1600" b="1" dirty="0">
                <a:solidFill>
                  <a:schemeClr val="tx2"/>
                </a:solidFill>
              </a:rPr>
              <a:t>ACTITUDES CONTRA MAESTROS</a:t>
            </a:r>
            <a:endParaRPr lang="en-CA" sz="1600" dirty="0">
              <a:solidFill>
                <a:schemeClr val="tx2"/>
              </a:solidFill>
            </a:endParaRPr>
          </a:p>
          <a:p>
            <a:pPr marL="0" indent="0">
              <a:buNone/>
            </a:pPr>
            <a:endParaRPr lang="es-ES" sz="1600" dirty="0">
              <a:solidFill>
                <a:schemeClr val="tx2"/>
              </a:solidFill>
            </a:endParaRPr>
          </a:p>
        </p:txBody>
      </p:sp>
      <p:sp>
        <p:nvSpPr>
          <p:cNvPr id="4" name="3 Marcador de pie de página"/>
          <p:cNvSpPr>
            <a:spLocks noGrp="1"/>
          </p:cNvSpPr>
          <p:nvPr>
            <p:ph type="ftr" sz="quarter" idx="12"/>
          </p:nvPr>
        </p:nvSpPr>
        <p:spPr>
          <a:xfrm>
            <a:off x="457200" y="1101055"/>
            <a:ext cx="8458200" cy="239713"/>
          </a:xfrm>
        </p:spPr>
        <p:txBody>
          <a:bodyPr/>
          <a:lstStyle/>
          <a:p>
            <a:pPr algn="l"/>
            <a:r>
              <a:rPr lang="en-US" sz="2000" dirty="0" smtClean="0"/>
              <a:t>DEL MEDIO FAMILIAR</a:t>
            </a:r>
            <a:endParaRPr lang="en-US" sz="2000" dirty="0"/>
          </a:p>
        </p:txBody>
      </p:sp>
    </p:spTree>
    <p:extLst>
      <p:ext uri="{BB962C8B-B14F-4D97-AF65-F5344CB8AC3E}">
        <p14:creationId xmlns:p14="http://schemas.microsoft.com/office/powerpoint/2010/main" val="27143513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MX" sz="2800" dirty="0"/>
              <a:t>FACTORES CAUSALES Y DE RIESGO EN LOS TRASTORNOS DEL </a:t>
            </a:r>
            <a:r>
              <a:rPr lang="es-MX" sz="2800" dirty="0" smtClean="0"/>
              <a:t>APRENDIZAJE</a:t>
            </a:r>
            <a:r>
              <a:rPr lang="es-MX" sz="2800" dirty="0"/>
              <a:t>:</a:t>
            </a:r>
            <a:r>
              <a:rPr lang="en-CA" sz="2800" dirty="0"/>
              <a:t/>
            </a:r>
            <a:br>
              <a:rPr lang="en-CA" sz="2800" dirty="0"/>
            </a:br>
            <a:endParaRPr lang="es-ES" sz="2800" dirty="0"/>
          </a:p>
        </p:txBody>
      </p:sp>
      <p:sp>
        <p:nvSpPr>
          <p:cNvPr id="6" name="5 Marcador de contenido"/>
          <p:cNvSpPr>
            <a:spLocks noGrp="1"/>
          </p:cNvSpPr>
          <p:nvPr>
            <p:ph idx="1"/>
          </p:nvPr>
        </p:nvSpPr>
        <p:spPr>
          <a:xfrm>
            <a:off x="457200" y="1844824"/>
            <a:ext cx="8229600" cy="5019675"/>
          </a:xfrm>
        </p:spPr>
        <p:txBody>
          <a:bodyPr/>
          <a:lstStyle/>
          <a:p>
            <a:r>
              <a:rPr lang="es-MX" sz="1600" b="1" dirty="0" smtClean="0">
                <a:solidFill>
                  <a:schemeClr val="tx2"/>
                </a:solidFill>
              </a:rPr>
              <a:t>MALOS </a:t>
            </a:r>
            <a:r>
              <a:rPr lang="es-MX" sz="1600" b="1" dirty="0">
                <a:solidFill>
                  <a:schemeClr val="tx2"/>
                </a:solidFill>
              </a:rPr>
              <a:t>METODOS </a:t>
            </a:r>
            <a:r>
              <a:rPr lang="es-MX" sz="1600" b="1" dirty="0" smtClean="0">
                <a:solidFill>
                  <a:schemeClr val="tx2"/>
                </a:solidFill>
              </a:rPr>
              <a:t>PEDAGÓGICOS</a:t>
            </a:r>
            <a:endParaRPr lang="en-CA" sz="1600" dirty="0">
              <a:solidFill>
                <a:schemeClr val="tx2"/>
              </a:solidFill>
            </a:endParaRPr>
          </a:p>
          <a:p>
            <a:r>
              <a:rPr lang="es-MX" sz="1600" b="1" dirty="0" smtClean="0">
                <a:solidFill>
                  <a:schemeClr val="tx2"/>
                </a:solidFill>
              </a:rPr>
              <a:t>DIFERENTES </a:t>
            </a:r>
            <a:r>
              <a:rPr lang="es-MX" sz="1600" b="1" dirty="0">
                <a:solidFill>
                  <a:schemeClr val="tx2"/>
                </a:solidFill>
              </a:rPr>
              <a:t>CULTURAS</a:t>
            </a:r>
            <a:endParaRPr lang="en-CA" sz="1600" dirty="0">
              <a:solidFill>
                <a:schemeClr val="tx2"/>
              </a:solidFill>
            </a:endParaRPr>
          </a:p>
          <a:p>
            <a:r>
              <a:rPr lang="es-MX" sz="1600" b="1" dirty="0" smtClean="0">
                <a:solidFill>
                  <a:schemeClr val="tx2"/>
                </a:solidFill>
              </a:rPr>
              <a:t>DIFERENTES </a:t>
            </a:r>
            <a:r>
              <a:rPr lang="es-MX" sz="1600" b="1" dirty="0">
                <a:solidFill>
                  <a:schemeClr val="tx2"/>
                </a:solidFill>
              </a:rPr>
              <a:t>IDIOMAS</a:t>
            </a:r>
            <a:endParaRPr lang="en-CA" sz="1600" dirty="0">
              <a:solidFill>
                <a:schemeClr val="tx2"/>
              </a:solidFill>
            </a:endParaRPr>
          </a:p>
          <a:p>
            <a:r>
              <a:rPr lang="es-MX" sz="1600" b="1" dirty="0" smtClean="0">
                <a:solidFill>
                  <a:schemeClr val="tx2"/>
                </a:solidFill>
              </a:rPr>
              <a:t>ABANDONO PEDAGÓGICO</a:t>
            </a:r>
            <a:endParaRPr lang="en-CA" sz="1600" dirty="0">
              <a:solidFill>
                <a:schemeClr val="tx2"/>
              </a:solidFill>
            </a:endParaRPr>
          </a:p>
          <a:p>
            <a:r>
              <a:rPr lang="es-MX" sz="1600" b="1" dirty="0" smtClean="0">
                <a:solidFill>
                  <a:schemeClr val="tx2"/>
                </a:solidFill>
              </a:rPr>
              <a:t>AGRESIVIDAD</a:t>
            </a:r>
            <a:endParaRPr lang="en-CA" sz="1600" dirty="0">
              <a:solidFill>
                <a:schemeClr val="tx2"/>
              </a:solidFill>
            </a:endParaRPr>
          </a:p>
          <a:p>
            <a:r>
              <a:rPr lang="es-MX" sz="1600" b="1" dirty="0" smtClean="0">
                <a:solidFill>
                  <a:schemeClr val="tx2"/>
                </a:solidFill>
              </a:rPr>
              <a:t>REFORZAMIENTOS </a:t>
            </a:r>
            <a:r>
              <a:rPr lang="es-MX" sz="1600" b="1" dirty="0">
                <a:solidFill>
                  <a:schemeClr val="tx2"/>
                </a:solidFill>
              </a:rPr>
              <a:t>NEGATIVOS</a:t>
            </a:r>
            <a:endParaRPr lang="en-CA" sz="1600" dirty="0">
              <a:solidFill>
                <a:schemeClr val="tx2"/>
              </a:solidFill>
            </a:endParaRPr>
          </a:p>
          <a:p>
            <a:r>
              <a:rPr lang="es-MX" sz="1600" b="1" dirty="0" smtClean="0">
                <a:solidFill>
                  <a:schemeClr val="tx2"/>
                </a:solidFill>
              </a:rPr>
              <a:t>AUSENCIAS </a:t>
            </a:r>
            <a:r>
              <a:rPr lang="es-MX" sz="1600" b="1" dirty="0">
                <a:solidFill>
                  <a:schemeClr val="tx2"/>
                </a:solidFill>
              </a:rPr>
              <a:t>REITERADAS</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endParaRPr lang="es-ES" sz="1600" dirty="0">
              <a:solidFill>
                <a:schemeClr val="tx2"/>
              </a:solidFill>
            </a:endParaRPr>
          </a:p>
        </p:txBody>
      </p:sp>
      <p:sp>
        <p:nvSpPr>
          <p:cNvPr id="4" name="3 Marcador de pie de página"/>
          <p:cNvSpPr>
            <a:spLocks noGrp="1"/>
          </p:cNvSpPr>
          <p:nvPr>
            <p:ph type="ftr" sz="quarter" idx="12"/>
          </p:nvPr>
        </p:nvSpPr>
        <p:spPr>
          <a:xfrm>
            <a:off x="457200" y="1101055"/>
            <a:ext cx="8458200" cy="239713"/>
          </a:xfrm>
        </p:spPr>
        <p:txBody>
          <a:bodyPr/>
          <a:lstStyle/>
          <a:p>
            <a:pPr algn="l"/>
            <a:r>
              <a:rPr lang="en-US" sz="2000" dirty="0" smtClean="0"/>
              <a:t>DEL MEDIO ESCOLAR</a:t>
            </a:r>
            <a:endParaRPr lang="en-US" sz="2000" dirty="0"/>
          </a:p>
        </p:txBody>
      </p:sp>
    </p:spTree>
    <p:extLst>
      <p:ext uri="{BB962C8B-B14F-4D97-AF65-F5344CB8AC3E}">
        <p14:creationId xmlns:p14="http://schemas.microsoft.com/office/powerpoint/2010/main" val="42431976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1 Título"/>
          <p:cNvSpPr>
            <a:spLocks noGrp="1"/>
          </p:cNvSpPr>
          <p:nvPr>
            <p:ph type="title"/>
          </p:nvPr>
        </p:nvSpPr>
        <p:spPr/>
        <p:txBody>
          <a:bodyPr/>
          <a:lstStyle/>
          <a:p>
            <a:r>
              <a:rPr lang="es-MX" dirty="0"/>
              <a:t>FORMAS DE PRESENTACIÓN</a:t>
            </a:r>
            <a:r>
              <a:rPr lang="es-MX" dirty="0" smtClean="0"/>
              <a:t>:</a:t>
            </a:r>
            <a:endParaRPr lang="es-ES" dirty="0"/>
          </a:p>
        </p:txBody>
      </p:sp>
      <p:grpSp>
        <p:nvGrpSpPr>
          <p:cNvPr id="3" name="2 Grupo"/>
          <p:cNvGrpSpPr/>
          <p:nvPr/>
        </p:nvGrpSpPr>
        <p:grpSpPr>
          <a:xfrm>
            <a:off x="395536" y="2204864"/>
            <a:ext cx="8215064" cy="3216384"/>
            <a:chOff x="395536" y="2986088"/>
            <a:chExt cx="8215064" cy="3216384"/>
          </a:xfrm>
        </p:grpSpPr>
        <p:grpSp>
          <p:nvGrpSpPr>
            <p:cNvPr id="25608" name="Group 8"/>
            <p:cNvGrpSpPr>
              <a:grpSpLocks/>
            </p:cNvGrpSpPr>
            <p:nvPr/>
          </p:nvGrpSpPr>
          <p:grpSpPr bwMode="auto">
            <a:xfrm>
              <a:off x="395536" y="3225800"/>
              <a:ext cx="3011239" cy="1446213"/>
              <a:chOff x="4397" y="1430"/>
              <a:chExt cx="1005" cy="960"/>
            </a:xfrm>
          </p:grpSpPr>
          <p:sp>
            <p:nvSpPr>
              <p:cNvPr id="25609" name="AutoShape 9"/>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5610" name="AutoShape 10"/>
              <p:cNvSpPr>
                <a:spLocks noChangeArrowheads="1"/>
              </p:cNvSpPr>
              <p:nvPr/>
            </p:nvSpPr>
            <p:spPr bwMode="gray">
              <a:xfrm>
                <a:off x="4407" y="1440"/>
                <a:ext cx="978" cy="934"/>
              </a:xfrm>
              <a:prstGeom prst="homePlate">
                <a:avLst>
                  <a:gd name="adj" fmla="val 26178"/>
                </a:avLst>
              </a:prstGeom>
              <a:noFill/>
              <a:ln w="9525" algn="ctr">
                <a:solidFill>
                  <a:srgbClr val="FFFFFF"/>
                </a:solidFill>
                <a:miter lim="800000"/>
                <a:headEnd/>
                <a:tailEnd/>
              </a:ln>
              <a:effectLst/>
              <a:extLst>
                <a:ext uri="{909E8E84-426E-40DD-AFC4-6F175D3DCCD1}">
                  <a14:hiddenFill xmlns:a14="http://schemas.microsoft.com/office/drawing/2010/main">
                    <a:gradFill rotWithShape="1">
                      <a:gsLst>
                        <a:gs pos="0">
                          <a:srgbClr val="DDDDDD"/>
                        </a:gs>
                        <a:gs pos="100000">
                          <a:srgbClr val="DDDDDD">
                            <a:gamma/>
                            <a:shade val="66275"/>
                            <a:invGamma/>
                          </a:srgbClr>
                        </a:gs>
                      </a:gsLst>
                      <a:lin ang="5400000" scaled="1"/>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5611" name="Group 11"/>
            <p:cNvGrpSpPr>
              <a:grpSpLocks/>
            </p:cNvGrpSpPr>
            <p:nvPr/>
          </p:nvGrpSpPr>
          <p:grpSpPr bwMode="auto">
            <a:xfrm>
              <a:off x="425500" y="4724400"/>
              <a:ext cx="2981276" cy="1447800"/>
              <a:chOff x="4397" y="1430"/>
              <a:chExt cx="1005" cy="960"/>
            </a:xfrm>
          </p:grpSpPr>
          <p:sp>
            <p:nvSpPr>
              <p:cNvPr id="25612" name="AutoShape 12"/>
              <p:cNvSpPr>
                <a:spLocks noChangeArrowheads="1"/>
              </p:cNvSpPr>
              <p:nvPr/>
            </p:nvSpPr>
            <p:spPr bwMode="gray">
              <a:xfrm>
                <a:off x="4397" y="1430"/>
                <a:ext cx="1005" cy="960"/>
              </a:xfrm>
              <a:prstGeom prst="homePlate">
                <a:avLst>
                  <a:gd name="adj" fmla="val 26172"/>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76858A"/>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5613" name="AutoShape 13"/>
              <p:cNvSpPr>
                <a:spLocks noChangeArrowheads="1"/>
              </p:cNvSpPr>
              <p:nvPr/>
            </p:nvSpPr>
            <p:spPr bwMode="gray">
              <a:xfrm>
                <a:off x="4407" y="1440"/>
                <a:ext cx="978" cy="934"/>
              </a:xfrm>
              <a:prstGeom prst="homePlate">
                <a:avLst>
                  <a:gd name="adj" fmla="val 26178"/>
                </a:avLst>
              </a:prstGeom>
              <a:gradFill rotWithShape="1">
                <a:gsLst>
                  <a:gs pos="0">
                    <a:srgbClr val="D5E0E5">
                      <a:gamma/>
                      <a:shade val="66275"/>
                      <a:invGamma/>
                    </a:srgbClr>
                  </a:gs>
                  <a:gs pos="50000">
                    <a:srgbClr val="D5E0E5"/>
                  </a:gs>
                  <a:gs pos="100000">
                    <a:srgbClr val="D5E0E5">
                      <a:gamma/>
                      <a:shade val="66275"/>
                      <a:invGamma/>
                    </a:srgbClr>
                  </a:gs>
                </a:gsLst>
                <a:lin ang="5400000" scaled="1"/>
              </a:gradFill>
              <a:ln w="9525" algn="ctr">
                <a:solidFill>
                  <a:srgbClr val="FFFFFF"/>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25614" name="Rectangle 14"/>
            <p:cNvSpPr>
              <a:spLocks noChangeArrowheads="1"/>
            </p:cNvSpPr>
            <p:nvPr/>
          </p:nvSpPr>
          <p:spPr bwMode="gray">
            <a:xfrm>
              <a:off x="425499" y="3257689"/>
              <a:ext cx="2914601" cy="1323439"/>
            </a:xfrm>
            <a:prstGeom prst="rect">
              <a:avLst/>
            </a:prstGeom>
            <a:noFill/>
            <a:ln>
              <a:noFill/>
            </a:ln>
            <a:effectLst>
              <a:outerShdw dist="17961" dir="2700000" algn="ctr" rotWithShape="0">
                <a:srgbClr val="FFFFFF">
                  <a:alpha val="50000"/>
                </a:srgbClr>
              </a:outerShdw>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s-MX" sz="2000" b="1" dirty="0"/>
                <a:t>TRASTORNO GENERALIZADO DEL APRENDIZAJE ESCOLAR:</a:t>
              </a:r>
              <a:endParaRPr lang="en-CA" sz="2000" dirty="0"/>
            </a:p>
          </p:txBody>
        </p:sp>
        <p:sp>
          <p:nvSpPr>
            <p:cNvPr id="25615" name="Rectangle 15"/>
            <p:cNvSpPr>
              <a:spLocks noChangeArrowheads="1"/>
            </p:cNvSpPr>
            <p:nvPr/>
          </p:nvSpPr>
          <p:spPr bwMode="gray">
            <a:xfrm>
              <a:off x="455164" y="4725144"/>
              <a:ext cx="2884936" cy="1477328"/>
            </a:xfrm>
            <a:prstGeom prst="rect">
              <a:avLst/>
            </a:prstGeom>
            <a:noFill/>
            <a:ln>
              <a:noFill/>
            </a:ln>
            <a:effectLst>
              <a:outerShdw dist="17961" dir="2700000" algn="ctr" rotWithShape="0">
                <a:srgbClr val="FFFFFF">
                  <a:alpha val="50000"/>
                </a:srgbClr>
              </a:outerShdw>
            </a:effectLst>
            <a:extLst>
              <a:ext uri="{909E8E84-426E-40DD-AFC4-6F175D3DCCD1}">
                <a14:hiddenFill xmlns:a14="http://schemas.microsoft.com/office/drawing/2010/main">
                  <a:gradFill rotWithShape="1">
                    <a:gsLst>
                      <a:gs pos="0">
                        <a:schemeClr val="accent1"/>
                      </a:gs>
                      <a:gs pos="50000">
                        <a:schemeClr val="bg1"/>
                      </a:gs>
                      <a:gs pos="100000">
                        <a:schemeClr val="accent1"/>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a:spAutoFit/>
            </a:bodyPr>
            <a:lstStyle/>
            <a:p>
              <a:r>
                <a:rPr lang="es-MX" b="1" dirty="0"/>
                <a:t>TRASTORNO ESPECÍFICO DEL DESARROLLO DEL APRENDIZAJE  </a:t>
              </a:r>
              <a:r>
                <a:rPr lang="es-MX" b="1" dirty="0" smtClean="0"/>
                <a:t>               ESCOLAR</a:t>
              </a:r>
              <a:endParaRPr lang="en-CA" dirty="0"/>
            </a:p>
          </p:txBody>
        </p:sp>
        <p:grpSp>
          <p:nvGrpSpPr>
            <p:cNvPr id="2" name="1 Grupo"/>
            <p:cNvGrpSpPr/>
            <p:nvPr/>
          </p:nvGrpSpPr>
          <p:grpSpPr>
            <a:xfrm>
              <a:off x="3473450" y="2986088"/>
              <a:ext cx="5137150" cy="3163887"/>
              <a:chOff x="3473450" y="2986088"/>
              <a:chExt cx="5137150" cy="3163887"/>
            </a:xfrm>
          </p:grpSpPr>
          <p:sp>
            <p:nvSpPr>
              <p:cNvPr id="25603" name="Rectangle 3"/>
              <p:cNvSpPr>
                <a:spLocks noChangeArrowheads="1"/>
              </p:cNvSpPr>
              <p:nvPr/>
            </p:nvSpPr>
            <p:spPr bwMode="gray">
              <a:xfrm>
                <a:off x="6088063" y="4527550"/>
                <a:ext cx="2522537" cy="1477963"/>
              </a:xfrm>
              <a:prstGeom prst="rect">
                <a:avLst/>
              </a:prstGeom>
              <a:gradFill rotWithShape="1">
                <a:gsLst>
                  <a:gs pos="0">
                    <a:schemeClr val="accent2">
                      <a:gamma/>
                      <a:shade val="72549"/>
                      <a:invGamma/>
                    </a:schemeClr>
                  </a:gs>
                  <a:gs pos="100000">
                    <a:schemeClr val="accent2"/>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5606" name="Rectangle 6"/>
              <p:cNvSpPr>
                <a:spLocks noChangeArrowheads="1"/>
              </p:cNvSpPr>
              <p:nvPr/>
            </p:nvSpPr>
            <p:spPr bwMode="gray">
              <a:xfrm>
                <a:off x="3473450" y="4672013"/>
                <a:ext cx="2503488" cy="1477962"/>
              </a:xfrm>
              <a:prstGeom prst="rect">
                <a:avLst/>
              </a:prstGeom>
              <a:gradFill rotWithShape="1">
                <a:gsLst>
                  <a:gs pos="0">
                    <a:schemeClr val="accent2">
                      <a:gamma/>
                      <a:shade val="86275"/>
                      <a:invGamma/>
                    </a:schemeClr>
                  </a:gs>
                  <a:gs pos="100000">
                    <a:schemeClr val="accent2"/>
                  </a:gs>
                </a:gsLst>
                <a:lin ang="0" scaled="1"/>
              </a:gradFill>
              <a:ln>
                <a:noFill/>
              </a:ln>
              <a:effectLst/>
              <a:scene3d>
                <a:camera prst="legacyObliqueTopRight"/>
                <a:lightRig rig="legacyFlat3" dir="b"/>
              </a:scene3d>
              <a:sp3d extrusionH="430200" prstMaterial="legacyMatte">
                <a:bevelT w="13500" h="13500" prst="angle"/>
                <a:bevelB w="13500" h="13500" prst="angle"/>
                <a:extrusionClr>
                  <a:schemeClr val="accent2"/>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s-ES"/>
              </a:p>
            </p:txBody>
          </p:sp>
          <p:sp>
            <p:nvSpPr>
              <p:cNvPr id="25607" name="Text Box 7"/>
              <p:cNvSpPr txBox="1">
                <a:spLocks noChangeArrowheads="1"/>
              </p:cNvSpPr>
              <p:nvPr/>
            </p:nvSpPr>
            <p:spPr bwMode="white">
              <a:xfrm>
                <a:off x="3786188" y="5132388"/>
                <a:ext cx="1749425"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sz="1600" b="1" dirty="0" smtClean="0">
                    <a:solidFill>
                      <a:schemeClr val="tx2"/>
                    </a:solidFill>
                  </a:rPr>
                  <a:t>DISGRAFÍA</a:t>
                </a:r>
                <a:endParaRPr lang="en-US" sz="1600" b="1" dirty="0">
                  <a:solidFill>
                    <a:schemeClr val="tx2"/>
                  </a:solidFill>
                </a:endParaRPr>
              </a:p>
            </p:txBody>
          </p:sp>
          <p:sp>
            <p:nvSpPr>
              <p:cNvPr id="25616" name="Rectangle 16"/>
              <p:cNvSpPr>
                <a:spLocks noChangeArrowheads="1"/>
              </p:cNvSpPr>
              <p:nvPr/>
            </p:nvSpPr>
            <p:spPr bwMode="white">
              <a:xfrm>
                <a:off x="6224588" y="4816475"/>
                <a:ext cx="2241550"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1" dirty="0" smtClean="0">
                    <a:solidFill>
                      <a:schemeClr val="tx2"/>
                    </a:solidFill>
                  </a:rPr>
                  <a:t>DISLEXIA</a:t>
                </a:r>
                <a:endParaRPr lang="en-US" sz="1600" b="1" dirty="0">
                  <a:solidFill>
                    <a:schemeClr val="tx2"/>
                  </a:solidFill>
                </a:endParaRPr>
              </a:p>
            </p:txBody>
          </p:sp>
          <p:sp>
            <p:nvSpPr>
              <p:cNvPr id="25619" name="Rectangle 19"/>
              <p:cNvSpPr>
                <a:spLocks noChangeArrowheads="1"/>
              </p:cNvSpPr>
              <p:nvPr/>
            </p:nvSpPr>
            <p:spPr bwMode="gray">
              <a:xfrm>
                <a:off x="6088063" y="2986088"/>
                <a:ext cx="2522537" cy="1476375"/>
              </a:xfrm>
              <a:prstGeom prst="rect">
                <a:avLst/>
              </a:prstGeom>
              <a:gradFill rotWithShape="1">
                <a:gsLst>
                  <a:gs pos="0">
                    <a:schemeClr val="accent1">
                      <a:gamma/>
                      <a:shade val="72549"/>
                      <a:invGamma/>
                    </a:schemeClr>
                  </a:gs>
                  <a:gs pos="100000">
                    <a:schemeClr val="accent1"/>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5620" name="Rectangle 20"/>
              <p:cNvSpPr>
                <a:spLocks noChangeArrowheads="1"/>
              </p:cNvSpPr>
              <p:nvPr/>
            </p:nvSpPr>
            <p:spPr bwMode="gray">
              <a:xfrm>
                <a:off x="3473450" y="3122613"/>
                <a:ext cx="2503488" cy="1477962"/>
              </a:xfrm>
              <a:prstGeom prst="rect">
                <a:avLst/>
              </a:prstGeom>
              <a:gradFill rotWithShape="1">
                <a:gsLst>
                  <a:gs pos="0">
                    <a:schemeClr val="accent1">
                      <a:gamma/>
                      <a:shade val="86275"/>
                      <a:invGamma/>
                    </a:schemeClr>
                  </a:gs>
                  <a:gs pos="100000">
                    <a:schemeClr val="accent1"/>
                  </a:gs>
                </a:gsLst>
                <a:lin ang="0" scaled="1"/>
              </a:gradFill>
              <a:ln>
                <a:noFill/>
              </a:ln>
              <a:effectLst/>
              <a:scene3d>
                <a:camera prst="legacyObliqueTopRight"/>
                <a:lightRig rig="legacyFlat3" dir="b"/>
              </a:scene3d>
              <a:sp3d extrusionH="430200" prstMaterial="legacyMatte">
                <a:bevelT w="13500" h="13500" prst="angle"/>
                <a:bevelB w="13500" h="13500" prst="angle"/>
                <a:extrusionClr>
                  <a:schemeClr val="accent1"/>
                </a:extrusionClr>
              </a:sp3d>
              <a:extLst>
                <a:ext uri="{91240B29-F687-4F45-9708-019B960494DF}">
                  <a14:hiddenLine xmlns:a14="http://schemas.microsoft.com/office/drawing/2010/main" w="9525" algn="ctr">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flatTx/>
              </a:bodyPr>
              <a:lstStyle/>
              <a:p>
                <a:endParaRPr lang="es-ES"/>
              </a:p>
            </p:txBody>
          </p:sp>
          <p:sp>
            <p:nvSpPr>
              <p:cNvPr id="25621" name="Text Box 21"/>
              <p:cNvSpPr txBox="1">
                <a:spLocks noChangeArrowheads="1"/>
              </p:cNvSpPr>
              <p:nvPr/>
            </p:nvSpPr>
            <p:spPr bwMode="white">
              <a:xfrm>
                <a:off x="3659188" y="3586163"/>
                <a:ext cx="2317750"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MX" sz="1600" b="1" dirty="0" smtClean="0"/>
                  <a:t>RETRASO ESCOLAR</a:t>
                </a:r>
              </a:p>
              <a:p>
                <a:r>
                  <a:rPr lang="es-MX" sz="1600" b="1" dirty="0" smtClean="0"/>
                  <a:t>Repite grados</a:t>
                </a:r>
                <a:endParaRPr lang="en-CA" sz="1600" dirty="0"/>
              </a:p>
              <a:p>
                <a:r>
                  <a:rPr lang="es-MX" sz="1600" b="1" dirty="0"/>
                  <a:t>                      </a:t>
                </a:r>
                <a:endParaRPr lang="en-US" sz="1600" b="1" dirty="0">
                  <a:solidFill>
                    <a:schemeClr val="bg2"/>
                  </a:solidFill>
                </a:endParaRPr>
              </a:p>
            </p:txBody>
          </p:sp>
          <p:sp>
            <p:nvSpPr>
              <p:cNvPr id="25622" name="Rectangle 22"/>
              <p:cNvSpPr>
                <a:spLocks noChangeArrowheads="1"/>
              </p:cNvSpPr>
              <p:nvPr/>
            </p:nvSpPr>
            <p:spPr bwMode="white">
              <a:xfrm>
                <a:off x="6224587" y="3202112"/>
                <a:ext cx="2268537"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s-MX" sz="1600" b="1" dirty="0" smtClean="0"/>
                  <a:t>RETRASO PEDAGÓGICO</a:t>
                </a:r>
              </a:p>
              <a:p>
                <a:endParaRPr lang="en-US" sz="1600" b="1" dirty="0">
                  <a:solidFill>
                    <a:schemeClr val="bg2"/>
                  </a:solidFill>
                </a:endParaRPr>
              </a:p>
            </p:txBody>
          </p:sp>
          <p:sp>
            <p:nvSpPr>
              <p:cNvPr id="25" name="Rectangle 16"/>
              <p:cNvSpPr>
                <a:spLocks noChangeArrowheads="1"/>
              </p:cNvSpPr>
              <p:nvPr/>
            </p:nvSpPr>
            <p:spPr bwMode="white">
              <a:xfrm>
                <a:off x="6218882" y="5394702"/>
                <a:ext cx="2241550" cy="338554"/>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sz="1600" b="1" dirty="0" smtClean="0">
                    <a:solidFill>
                      <a:schemeClr val="tx2"/>
                    </a:solidFill>
                  </a:rPr>
                  <a:t>DISCALCULIA</a:t>
                </a:r>
                <a:endParaRPr lang="en-US" sz="1600" b="1" dirty="0">
                  <a:solidFill>
                    <a:schemeClr val="tx2"/>
                  </a:solidFill>
                </a:endParaRPr>
              </a:p>
            </p:txBody>
          </p:sp>
        </p:grpSp>
      </p:grpSp>
      <p:sp>
        <p:nvSpPr>
          <p:cNvPr id="4" name="3 Rectángulo redondeado"/>
          <p:cNvSpPr/>
          <p:nvPr/>
        </p:nvSpPr>
        <p:spPr>
          <a:xfrm>
            <a:off x="1043608" y="5805264"/>
            <a:ext cx="7200800" cy="914400"/>
          </a:xfrm>
          <a:prstGeom prst="roundRect">
            <a:avLst/>
          </a:prstGeom>
          <a:solidFill>
            <a:srgbClr val="66FF99"/>
          </a:solidFill>
        </p:spPr>
        <p:style>
          <a:lnRef idx="0">
            <a:schemeClr val="accent4"/>
          </a:lnRef>
          <a:fillRef idx="3">
            <a:schemeClr val="accent4"/>
          </a:fillRef>
          <a:effectRef idx="3">
            <a:schemeClr val="accent4"/>
          </a:effectRef>
          <a:fontRef idx="minor">
            <a:schemeClr val="lt1"/>
          </a:fontRef>
        </p:style>
        <p:txBody>
          <a:bodyPr rtlCol="0" anchor="ctr"/>
          <a:lstStyle/>
          <a:p>
            <a:r>
              <a:rPr lang="es-MX" b="1" dirty="0">
                <a:solidFill>
                  <a:schemeClr val="tx2"/>
                </a:solidFill>
              </a:rPr>
              <a:t>PREVALENCIA: EN ESTUDIO DE E.U.A. 5% DE LOS ALUMNOS</a:t>
            </a:r>
            <a:endParaRPr lang="en-CA" b="1" dirty="0">
              <a:solidFill>
                <a:schemeClr val="tx2"/>
              </a:solidFill>
            </a:endParaRPr>
          </a:p>
        </p:txBody>
      </p:sp>
      <p:sp>
        <p:nvSpPr>
          <p:cNvPr id="5" name="4 Rectángulo"/>
          <p:cNvSpPr/>
          <p:nvPr/>
        </p:nvSpPr>
        <p:spPr>
          <a:xfrm>
            <a:off x="6156176" y="3068960"/>
            <a:ext cx="2286000" cy="430887"/>
          </a:xfrm>
          <a:prstGeom prst="rect">
            <a:avLst/>
          </a:prstGeom>
        </p:spPr>
        <p:txBody>
          <a:bodyPr wrap="square">
            <a:spAutoFit/>
          </a:bodyPr>
          <a:lstStyle/>
          <a:p>
            <a:r>
              <a:rPr lang="es-ES" sz="1100" b="1" dirty="0"/>
              <a:t>PASO DE GRADO CON </a:t>
            </a:r>
            <a:endParaRPr lang="es-ES" sz="1100" b="1" dirty="0" smtClean="0"/>
          </a:p>
          <a:p>
            <a:r>
              <a:rPr lang="es-ES" sz="1100" b="1" dirty="0" smtClean="0"/>
              <a:t>OBJETIVOS </a:t>
            </a:r>
            <a:r>
              <a:rPr lang="es-ES" sz="1100" b="1" dirty="0"/>
              <a:t>NO VENCIDOS.</a:t>
            </a:r>
            <a:endParaRPr lang="en-CA" sz="1100" b="1" dirty="0"/>
          </a:p>
        </p:txBody>
      </p:sp>
    </p:spTree>
    <p:extLst>
      <p:ext uri="{BB962C8B-B14F-4D97-AF65-F5344CB8AC3E}">
        <p14:creationId xmlns:p14="http://schemas.microsoft.com/office/powerpoint/2010/main" val="429876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3200" dirty="0" smtClean="0"/>
              <a:t>CARACTERÍSTICAS </a:t>
            </a:r>
            <a:r>
              <a:rPr lang="es-MX" sz="3200" dirty="0"/>
              <a:t>DEL TRASTORNO </a:t>
            </a:r>
            <a:r>
              <a:rPr lang="es-MX" sz="3200" dirty="0" smtClean="0"/>
              <a:t>ESPECÍFICO</a:t>
            </a:r>
            <a:r>
              <a:rPr lang="es-MX" sz="3200" dirty="0"/>
              <a:t>:</a:t>
            </a:r>
            <a:endParaRPr lang="en-CA" sz="3200" dirty="0"/>
          </a:p>
        </p:txBody>
      </p:sp>
      <p:sp>
        <p:nvSpPr>
          <p:cNvPr id="3" name="2 Marcador de contenido"/>
          <p:cNvSpPr>
            <a:spLocks noGrp="1"/>
          </p:cNvSpPr>
          <p:nvPr>
            <p:ph idx="1"/>
          </p:nvPr>
        </p:nvSpPr>
        <p:spPr/>
        <p:txBody>
          <a:bodyPr/>
          <a:lstStyle/>
          <a:p>
            <a:pPr marL="0" indent="0">
              <a:buNone/>
            </a:pPr>
            <a:r>
              <a:rPr lang="es-MX" sz="1600" b="1" dirty="0">
                <a:solidFill>
                  <a:schemeClr val="tx2"/>
                </a:solidFill>
              </a:rPr>
              <a:t>*RENDIMIENTO INFERIOR AL ESPERADO PARA LA EDAD, EL GRADO Y EL    </a:t>
            </a:r>
            <a:endParaRPr lang="en-CA" sz="1600" dirty="0">
              <a:solidFill>
                <a:schemeClr val="tx2"/>
              </a:solidFill>
            </a:endParaRPr>
          </a:p>
          <a:p>
            <a:pPr marL="0" indent="0">
              <a:buNone/>
            </a:pPr>
            <a:r>
              <a:rPr lang="es-MX" sz="1600" b="1" dirty="0">
                <a:solidFill>
                  <a:schemeClr val="tx2"/>
                </a:solidFill>
              </a:rPr>
              <a:t>COCIENTE DE INTELIGENCIA</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*EVALUACION CON RENDIMIENTOS INFERIORES DE PRUEBAS NORMALIZADAS PARA LA ASIGNATURA (LECTURA-ESCRITURA-CALCULO)</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*INTERFIEREN CON EL REDIMIENTO ACADEMICO Y ACTIVIDADES DE LA VIDA COTIDIANA</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*NO APRENDE CON LOS MEDIOS CONVENCIONALES DE ENSEÑANZA PERO SI CON AYUDA PSICOPEDAGÓGICA ESPECIALIZADA, NO NECESITANDO DE INGRESO EN ESCUELA ESPECIAL</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*SE PRESENTA EN NIÑOS SANOS Y CON MEDIO FAMILIAR Y ESCOLAR ADECUADOS</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*PUEDE AGRAVARSE SI SE ASOCIA CON ENFERMEDADES PSIQUIATRICAS O MEDICAS Y MEDIO INADECUADO</a:t>
            </a:r>
            <a:endParaRPr lang="en-CA" sz="1600" dirty="0">
              <a:solidFill>
                <a:schemeClr val="tx2"/>
              </a:solidFill>
            </a:endParaRPr>
          </a:p>
          <a:p>
            <a:pPr marL="0" indent="0">
              <a:buNone/>
            </a:pPr>
            <a:endParaRPr lang="es-ES" sz="1600" dirty="0">
              <a:solidFill>
                <a:schemeClr val="tx2"/>
              </a:solidFill>
            </a:endParaRPr>
          </a:p>
        </p:txBody>
      </p:sp>
    </p:spTree>
    <p:extLst>
      <p:ext uri="{BB962C8B-B14F-4D97-AF65-F5344CB8AC3E}">
        <p14:creationId xmlns:p14="http://schemas.microsoft.com/office/powerpoint/2010/main" val="36798293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sz="2800" dirty="0"/>
              <a:t>TRASTORNO ESPECIFICO DEL APRENDIZAJE DE LA LECTURA</a:t>
            </a:r>
            <a:r>
              <a:rPr lang="es-MX" sz="2800" dirty="0" smtClean="0"/>
              <a:t>: DISLEXIA</a:t>
            </a:r>
            <a:r>
              <a:rPr lang="en-CA" sz="2800" dirty="0"/>
              <a:t/>
            </a:r>
            <a:br>
              <a:rPr lang="en-CA" sz="2800" dirty="0"/>
            </a:br>
            <a:endParaRPr lang="es-ES" sz="2800" dirty="0"/>
          </a:p>
        </p:txBody>
      </p:sp>
      <p:sp>
        <p:nvSpPr>
          <p:cNvPr id="3" name="2 Marcador de contenido"/>
          <p:cNvSpPr>
            <a:spLocks noGrp="1"/>
          </p:cNvSpPr>
          <p:nvPr>
            <p:ph idx="1"/>
          </p:nvPr>
        </p:nvSpPr>
        <p:spPr>
          <a:xfrm>
            <a:off x="457200" y="1865709"/>
            <a:ext cx="8229600" cy="5019675"/>
          </a:xfrm>
        </p:spPr>
        <p:txBody>
          <a:bodyPr/>
          <a:lstStyle/>
          <a:p>
            <a:pPr marL="0" indent="0">
              <a:buNone/>
            </a:pPr>
            <a:r>
              <a:rPr lang="es-MX" b="1" dirty="0">
                <a:solidFill>
                  <a:schemeClr val="tx2"/>
                </a:solidFill>
              </a:rPr>
              <a:t>FORMAS DE </a:t>
            </a:r>
            <a:r>
              <a:rPr lang="es-MX" b="1" dirty="0" smtClean="0">
                <a:solidFill>
                  <a:schemeClr val="tx2"/>
                </a:solidFill>
              </a:rPr>
              <a:t>PRESENTACIÓN</a:t>
            </a:r>
          </a:p>
          <a:p>
            <a:pPr marL="0" indent="0">
              <a:buNone/>
            </a:pPr>
            <a:r>
              <a:rPr lang="es-MX" sz="2000" b="1" dirty="0">
                <a:solidFill>
                  <a:schemeClr val="tx2"/>
                </a:solidFill>
              </a:rPr>
              <a:t>1- DIFICULTAD DE </a:t>
            </a:r>
            <a:r>
              <a:rPr lang="es-MX" sz="2000" b="1" dirty="0" smtClean="0">
                <a:solidFill>
                  <a:schemeClr val="tx2"/>
                </a:solidFill>
              </a:rPr>
              <a:t>PRECISIÓN</a:t>
            </a:r>
            <a:r>
              <a:rPr lang="es-MX" sz="2000" b="1" dirty="0">
                <a:solidFill>
                  <a:schemeClr val="tx2"/>
                </a:solidFill>
              </a:rPr>
              <a:t>: </a:t>
            </a:r>
            <a:r>
              <a:rPr lang="es-MX" sz="2000" b="1" dirty="0" smtClean="0">
                <a:solidFill>
                  <a:schemeClr val="tx2"/>
                </a:solidFill>
              </a:rPr>
              <a:t>DISTORSIÓN, SUSTITUCIÓN, OMISIONES</a:t>
            </a:r>
          </a:p>
          <a:p>
            <a:pPr marL="0" indent="0">
              <a:buNone/>
            </a:pPr>
            <a:r>
              <a:rPr lang="es-MX" sz="2000" b="1" dirty="0">
                <a:solidFill>
                  <a:schemeClr val="tx2"/>
                </a:solidFill>
              </a:rPr>
              <a:t>2- DIFICULTAD EN LA </a:t>
            </a:r>
            <a:r>
              <a:rPr lang="es-MX" sz="2000" b="1" dirty="0" smtClean="0">
                <a:solidFill>
                  <a:schemeClr val="tx2"/>
                </a:solidFill>
              </a:rPr>
              <a:t>VELOCIDAD</a:t>
            </a:r>
            <a:endParaRPr lang="en-CA" sz="2000" dirty="0">
              <a:solidFill>
                <a:schemeClr val="tx2"/>
              </a:solidFill>
            </a:endParaRPr>
          </a:p>
          <a:p>
            <a:pPr marL="0" indent="0">
              <a:buNone/>
            </a:pPr>
            <a:r>
              <a:rPr lang="es-MX" sz="2000" b="1" dirty="0" smtClean="0">
                <a:solidFill>
                  <a:schemeClr val="tx2"/>
                </a:solidFill>
              </a:rPr>
              <a:t>3- </a:t>
            </a:r>
            <a:r>
              <a:rPr lang="es-MX" sz="2000" b="1" dirty="0">
                <a:solidFill>
                  <a:schemeClr val="tx2"/>
                </a:solidFill>
              </a:rPr>
              <a:t>DIFICULTAD EN LA </a:t>
            </a:r>
            <a:r>
              <a:rPr lang="es-MX" sz="2000" b="1" dirty="0" smtClean="0">
                <a:solidFill>
                  <a:schemeClr val="tx2"/>
                </a:solidFill>
              </a:rPr>
              <a:t>COMPRENSIÓN</a:t>
            </a:r>
          </a:p>
          <a:p>
            <a:pPr marL="0" indent="0">
              <a:buNone/>
            </a:pPr>
            <a:endParaRPr lang="es-MX" sz="2000" b="1" dirty="0">
              <a:solidFill>
                <a:schemeClr val="tx2"/>
              </a:solidFill>
            </a:endParaRPr>
          </a:p>
          <a:p>
            <a:pPr marL="0" indent="0">
              <a:buNone/>
            </a:pPr>
            <a:r>
              <a:rPr lang="es-MX" sz="2000" b="1" dirty="0">
                <a:solidFill>
                  <a:schemeClr val="tx2"/>
                </a:solidFill>
              </a:rPr>
              <a:t>PREVALENCIA: EN E.U. 4% Y SEXO MASCULNO 60-80%</a:t>
            </a:r>
            <a:endParaRPr lang="en-CA" sz="2000" dirty="0">
              <a:solidFill>
                <a:schemeClr val="tx2"/>
              </a:solidFill>
            </a:endParaRPr>
          </a:p>
          <a:p>
            <a:pPr marL="0" indent="0">
              <a:buNone/>
            </a:pPr>
            <a:endParaRPr lang="en-CA" sz="2000" dirty="0">
              <a:solidFill>
                <a:schemeClr val="tx2"/>
              </a:solidFill>
            </a:endParaRPr>
          </a:p>
          <a:p>
            <a:pPr marL="0" indent="0">
              <a:buNone/>
            </a:pPr>
            <a:r>
              <a:rPr lang="es-MX" sz="2000" b="1" dirty="0">
                <a:solidFill>
                  <a:schemeClr val="tx2"/>
                </a:solidFill>
              </a:rPr>
              <a:t> </a:t>
            </a:r>
            <a:endParaRPr lang="en-CA" sz="2000" dirty="0">
              <a:solidFill>
                <a:schemeClr val="tx2"/>
              </a:solidFill>
            </a:endParaRPr>
          </a:p>
          <a:p>
            <a:pPr marL="0" indent="0">
              <a:buNone/>
            </a:pPr>
            <a:endParaRPr lang="en-CA" sz="2000" dirty="0" smtClean="0">
              <a:solidFill>
                <a:schemeClr val="tx2"/>
              </a:solidFill>
            </a:endParaRPr>
          </a:p>
          <a:p>
            <a:pPr marL="0" indent="0">
              <a:buNone/>
            </a:pPr>
            <a:endParaRPr lang="es-ES" dirty="0">
              <a:solidFill>
                <a:schemeClr val="tx2"/>
              </a:solidFill>
            </a:endParaRPr>
          </a:p>
        </p:txBody>
      </p:sp>
    </p:spTree>
    <p:extLst>
      <p:ext uri="{BB962C8B-B14F-4D97-AF65-F5344CB8AC3E}">
        <p14:creationId xmlns:p14="http://schemas.microsoft.com/office/powerpoint/2010/main" val="22912420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5" name="Picture 3" descr="num-1_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1238" y="2770188"/>
            <a:ext cx="2747962" cy="3097212"/>
          </a:xfrm>
          <a:prstGeom prst="rect">
            <a:avLst/>
          </a:prstGeom>
          <a:noFill/>
          <a:extLst>
            <a:ext uri="{909E8E84-426E-40DD-AFC4-6F175D3DCCD1}">
              <a14:hiddenFill xmlns:a14="http://schemas.microsoft.com/office/drawing/2010/main">
                <a:solidFill>
                  <a:srgbClr val="FFFFFF"/>
                </a:solidFill>
              </a14:hiddenFill>
            </a:ext>
          </a:extLst>
        </p:spPr>
      </p:pic>
      <p:sp>
        <p:nvSpPr>
          <p:cNvPr id="18436" name="AutoShape 4"/>
          <p:cNvSpPr>
            <a:spLocks noChangeArrowheads="1"/>
          </p:cNvSpPr>
          <p:nvPr/>
        </p:nvSpPr>
        <p:spPr bwMode="gray">
          <a:xfrm>
            <a:off x="4546600" y="3189288"/>
            <a:ext cx="2622550" cy="2574925"/>
          </a:xfrm>
          <a:prstGeom prst="homePlate">
            <a:avLst>
              <a:gd name="adj" fmla="val 25462"/>
            </a:avLst>
          </a:prstGeom>
          <a:gradFill rotWithShape="1">
            <a:gsLst>
              <a:gs pos="0">
                <a:srgbClr val="C0C0C0">
                  <a:gamma/>
                  <a:tint val="14118"/>
                  <a:invGamma/>
                </a:srgbClr>
              </a:gs>
              <a:gs pos="100000">
                <a:srgbClr val="C0C0C0"/>
              </a:gs>
            </a:gsLst>
            <a:lin ang="2700000" scaled="1"/>
          </a:gradFill>
          <a:ln>
            <a:noFill/>
          </a:ln>
          <a:effectLst>
            <a:outerShdw dist="71842" dir="2700000" algn="ctr" rotWithShape="0">
              <a:srgbClr val="808080">
                <a:alpha val="50000"/>
              </a:srgbClr>
            </a:outerShdw>
          </a:effectLst>
          <a:extLst>
            <a:ext uri="{91240B29-F687-4F45-9708-019B960494DF}">
              <a14:hiddenLine xmlns:a14="http://schemas.microsoft.com/office/drawing/2010/main" w="12700" algn="ctr">
                <a:solidFill>
                  <a:srgbClr val="292929"/>
                </a:solidFill>
                <a:prstDash val="dash"/>
                <a:miter lim="800000"/>
                <a:headEnd/>
                <a:tailEnd/>
              </a14:hiddenLine>
            </a:ext>
          </a:extLst>
        </p:spPr>
        <p:txBody>
          <a:bodyPr wrap="none" anchor="ctr"/>
          <a:lstStyle/>
          <a:p>
            <a:endParaRPr lang="es-ES"/>
          </a:p>
        </p:txBody>
      </p:sp>
      <p:sp>
        <p:nvSpPr>
          <p:cNvPr id="18437" name="AutoShape 5"/>
          <p:cNvSpPr>
            <a:spLocks noChangeArrowheads="1"/>
          </p:cNvSpPr>
          <p:nvPr/>
        </p:nvSpPr>
        <p:spPr bwMode="gray">
          <a:xfrm>
            <a:off x="2509838" y="3190875"/>
            <a:ext cx="2809875" cy="2574925"/>
          </a:xfrm>
          <a:prstGeom prst="homePlate">
            <a:avLst>
              <a:gd name="adj" fmla="val 27281"/>
            </a:avLst>
          </a:prstGeom>
          <a:gradFill rotWithShape="1">
            <a:gsLst>
              <a:gs pos="0">
                <a:schemeClr val="hlink">
                  <a:gamma/>
                  <a:tint val="0"/>
                  <a:invGamma/>
                </a:schemeClr>
              </a:gs>
              <a:gs pos="100000">
                <a:schemeClr val="hlink"/>
              </a:gs>
            </a:gsLst>
            <a:lin ang="18900000" scaled="1"/>
          </a:gradFill>
          <a:ln>
            <a:noFill/>
          </a:ln>
          <a:effectLst>
            <a:outerShdw dist="71842" dir="2700000" algn="ctr" rotWithShape="0">
              <a:srgbClr val="808080">
                <a:alpha val="50000"/>
              </a:srgbClr>
            </a:outerShdw>
          </a:effectLst>
          <a:extLst>
            <a:ext uri="{91240B29-F687-4F45-9708-019B960494DF}">
              <a14:hiddenLine xmlns:a14="http://schemas.microsoft.com/office/drawing/2010/main" w="12700" algn="ctr">
                <a:solidFill>
                  <a:srgbClr val="292929"/>
                </a:solidFill>
                <a:prstDash val="dash"/>
                <a:miter lim="800000"/>
                <a:headEnd/>
                <a:tailEnd/>
              </a14:hiddenLine>
            </a:ext>
          </a:extLst>
        </p:spPr>
        <p:txBody>
          <a:bodyPr wrap="none" anchor="ctr"/>
          <a:lstStyle/>
          <a:p>
            <a:endParaRPr lang="es-ES"/>
          </a:p>
        </p:txBody>
      </p:sp>
      <p:sp>
        <p:nvSpPr>
          <p:cNvPr id="18438" name="Freeform 6"/>
          <p:cNvSpPr>
            <a:spLocks/>
          </p:cNvSpPr>
          <p:nvPr/>
        </p:nvSpPr>
        <p:spPr bwMode="gray">
          <a:xfrm>
            <a:off x="2300288" y="2890838"/>
            <a:ext cx="4349750" cy="517525"/>
          </a:xfrm>
          <a:custGeom>
            <a:avLst/>
            <a:gdLst>
              <a:gd name="T0" fmla="*/ 0 w 3454"/>
              <a:gd name="T1" fmla="*/ 0 h 267"/>
              <a:gd name="T2" fmla="*/ 87 w 3454"/>
              <a:gd name="T3" fmla="*/ 267 h 267"/>
              <a:gd name="T4" fmla="*/ 3454 w 3454"/>
              <a:gd name="T5" fmla="*/ 267 h 267"/>
              <a:gd name="T6" fmla="*/ 3292 w 3454"/>
              <a:gd name="T7" fmla="*/ 8 h 267"/>
              <a:gd name="T8" fmla="*/ 0 w 3454"/>
              <a:gd name="T9" fmla="*/ 0 h 267"/>
            </a:gdLst>
            <a:ahLst/>
            <a:cxnLst>
              <a:cxn ang="0">
                <a:pos x="T0" y="T1"/>
              </a:cxn>
              <a:cxn ang="0">
                <a:pos x="T2" y="T3"/>
              </a:cxn>
              <a:cxn ang="0">
                <a:pos x="T4" y="T5"/>
              </a:cxn>
              <a:cxn ang="0">
                <a:pos x="T6" y="T7"/>
              </a:cxn>
              <a:cxn ang="0">
                <a:pos x="T8" y="T9"/>
              </a:cxn>
            </a:cxnLst>
            <a:rect l="0" t="0" r="r" b="b"/>
            <a:pathLst>
              <a:path w="3454" h="267">
                <a:moveTo>
                  <a:pt x="0" y="0"/>
                </a:moveTo>
                <a:lnTo>
                  <a:pt x="87" y="267"/>
                </a:lnTo>
                <a:lnTo>
                  <a:pt x="3454" y="267"/>
                </a:lnTo>
                <a:lnTo>
                  <a:pt x="3292" y="8"/>
                </a:lnTo>
                <a:lnTo>
                  <a:pt x="0" y="0"/>
                </a:lnTo>
                <a:close/>
              </a:path>
            </a:pathLst>
          </a:custGeom>
          <a:gradFill rotWithShape="1">
            <a:gsLst>
              <a:gs pos="0">
                <a:schemeClr val="accent2"/>
              </a:gs>
              <a:gs pos="100000">
                <a:schemeClr val="accent2">
                  <a:gamma/>
                  <a:shade val="46275"/>
                  <a:invGamma/>
                </a:schemeClr>
              </a:gs>
            </a:gsLst>
            <a:lin ang="5400000" scaled="1"/>
          </a:grad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45791" dir="2021404" algn="ctr" rotWithShape="0">
                    <a:srgbClr val="808080">
                      <a:alpha val="50000"/>
                    </a:srgbClr>
                  </a:outerShdw>
                </a:effectLst>
              </a14:hiddenEffects>
            </a:ext>
          </a:extLst>
        </p:spPr>
        <p:txBody>
          <a:bodyPr/>
          <a:lstStyle/>
          <a:p>
            <a:endParaRPr lang="es-ES"/>
          </a:p>
        </p:txBody>
      </p:sp>
      <p:sp>
        <p:nvSpPr>
          <p:cNvPr id="18439" name="AutoShape 7"/>
          <p:cNvSpPr>
            <a:spLocks noChangeArrowheads="1"/>
          </p:cNvSpPr>
          <p:nvPr/>
        </p:nvSpPr>
        <p:spPr bwMode="ltGray">
          <a:xfrm>
            <a:off x="395536" y="2917824"/>
            <a:ext cx="3054102" cy="2867025"/>
          </a:xfrm>
          <a:prstGeom prst="homePlate">
            <a:avLst>
              <a:gd name="adj" fmla="val 25000"/>
            </a:avLst>
          </a:prstGeom>
          <a:gradFill rotWithShape="1">
            <a:gsLst>
              <a:gs pos="0">
                <a:schemeClr val="folHlink"/>
              </a:gs>
              <a:gs pos="100000">
                <a:schemeClr val="folHlink">
                  <a:gamma/>
                  <a:shade val="69804"/>
                  <a:invGamma/>
                </a:schemeClr>
              </a:gs>
            </a:gsLst>
            <a:lin ang="2700000" scaled="1"/>
          </a:gradFill>
          <a:ln>
            <a:noFill/>
          </a:ln>
          <a:effectLst>
            <a:outerShdw dist="56796" dir="3806097" algn="ctr" rotWithShape="0">
              <a:srgbClr val="808080">
                <a:alpha val="50000"/>
              </a:srgbClr>
            </a:outerShdw>
          </a:effectLst>
          <a:extLst>
            <a:ext uri="{91240B29-F687-4F45-9708-019B960494DF}">
              <a14:hiddenLine xmlns:a14="http://schemas.microsoft.com/office/drawing/2010/main" w="12700" algn="ctr">
                <a:solidFill>
                  <a:srgbClr val="292929"/>
                </a:solidFill>
                <a:prstDash val="dash"/>
                <a:miter lim="800000"/>
                <a:headEnd/>
                <a:tailEnd/>
              </a14:hiddenLine>
            </a:ext>
          </a:extLst>
        </p:spPr>
        <p:txBody>
          <a:bodyPr wrap="none" anchor="ctr"/>
          <a:lstStyle/>
          <a:p>
            <a:endParaRPr lang="es-ES"/>
          </a:p>
        </p:txBody>
      </p:sp>
      <p:sp>
        <p:nvSpPr>
          <p:cNvPr id="18440" name="Rectangle 8"/>
          <p:cNvSpPr>
            <a:spLocks noChangeArrowheads="1"/>
          </p:cNvSpPr>
          <p:nvPr/>
        </p:nvSpPr>
        <p:spPr bwMode="black">
          <a:xfrm>
            <a:off x="395536" y="3552825"/>
            <a:ext cx="2627065" cy="83099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s-MX" sz="2400" b="1" dirty="0">
                <a:solidFill>
                  <a:schemeClr val="tx2"/>
                </a:solidFill>
              </a:rPr>
              <a:t>FORMAS DE </a:t>
            </a:r>
            <a:r>
              <a:rPr lang="es-MX" sz="2400" b="1" dirty="0" smtClean="0">
                <a:solidFill>
                  <a:schemeClr val="tx2"/>
                </a:solidFill>
              </a:rPr>
              <a:t>PRESENTACIÓN</a:t>
            </a:r>
            <a:endParaRPr lang="en-US" sz="2400" b="1" dirty="0">
              <a:solidFill>
                <a:srgbClr val="FFFFFF"/>
              </a:solidFill>
            </a:endParaRPr>
          </a:p>
        </p:txBody>
      </p:sp>
      <p:sp>
        <p:nvSpPr>
          <p:cNvPr id="18442" name="Rectangle 10"/>
          <p:cNvSpPr>
            <a:spLocks noChangeArrowheads="1"/>
          </p:cNvSpPr>
          <p:nvPr/>
        </p:nvSpPr>
        <p:spPr bwMode="auto">
          <a:xfrm>
            <a:off x="5302250" y="3773488"/>
            <a:ext cx="1670050" cy="196977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b="1" dirty="0">
                <a:solidFill>
                  <a:schemeClr val="tx2"/>
                </a:solidFill>
              </a:rPr>
              <a:t>2.</a:t>
            </a:r>
          </a:p>
          <a:p>
            <a:pPr marL="0" indent="0">
              <a:buNone/>
            </a:pPr>
            <a:r>
              <a:rPr lang="es-MX" sz="1400" b="1" dirty="0" smtClean="0">
                <a:solidFill>
                  <a:schemeClr val="tx2"/>
                </a:solidFill>
              </a:rPr>
              <a:t>DIFICULTAD </a:t>
            </a:r>
            <a:r>
              <a:rPr lang="es-MX" sz="1400" b="1" dirty="0">
                <a:solidFill>
                  <a:schemeClr val="tx2"/>
                </a:solidFill>
              </a:rPr>
              <a:t>EN OPERACIONES O CONCEPTOS (números, signos, agrupamientos, tablas, </a:t>
            </a:r>
            <a:r>
              <a:rPr lang="es-MX" sz="1400" b="1" dirty="0" err="1">
                <a:solidFill>
                  <a:schemeClr val="tx2"/>
                </a:solidFill>
              </a:rPr>
              <a:t>etc</a:t>
            </a:r>
            <a:r>
              <a:rPr lang="es-MX" sz="1400" b="1" dirty="0">
                <a:solidFill>
                  <a:schemeClr val="tx2"/>
                </a:solidFill>
              </a:rPr>
              <a:t>)</a:t>
            </a:r>
            <a:endParaRPr lang="en-CA" sz="1400" dirty="0">
              <a:solidFill>
                <a:schemeClr val="tx2"/>
              </a:solidFill>
            </a:endParaRPr>
          </a:p>
        </p:txBody>
      </p:sp>
      <p:sp>
        <p:nvSpPr>
          <p:cNvPr id="18444" name="Rectangle 12"/>
          <p:cNvSpPr>
            <a:spLocks noChangeArrowheads="1"/>
          </p:cNvSpPr>
          <p:nvPr/>
        </p:nvSpPr>
        <p:spPr bwMode="auto">
          <a:xfrm>
            <a:off x="3411538" y="3770313"/>
            <a:ext cx="1670050" cy="1538883"/>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sz="2400" b="1" dirty="0">
                <a:solidFill>
                  <a:schemeClr val="tx2"/>
                </a:solidFill>
              </a:rPr>
              <a:t>1.</a:t>
            </a:r>
          </a:p>
          <a:p>
            <a:pPr marL="0" indent="0">
              <a:buNone/>
            </a:pPr>
            <a:r>
              <a:rPr lang="es-MX" sz="1400" b="1" dirty="0" smtClean="0">
                <a:solidFill>
                  <a:schemeClr val="tx2"/>
                </a:solidFill>
              </a:rPr>
              <a:t>DIFICULTAD </a:t>
            </a:r>
            <a:r>
              <a:rPr lang="es-MX" sz="1400" b="1" dirty="0">
                <a:solidFill>
                  <a:schemeClr val="tx2"/>
                </a:solidFill>
              </a:rPr>
              <a:t>EN COMPRENSIÓN DE                                                                                                                                                                      </a:t>
            </a:r>
            <a:endParaRPr lang="en-CA" sz="1400" dirty="0">
              <a:solidFill>
                <a:schemeClr val="tx2"/>
              </a:solidFill>
            </a:endParaRPr>
          </a:p>
          <a:p>
            <a:pPr marL="0" indent="0">
              <a:buNone/>
            </a:pPr>
            <a:r>
              <a:rPr lang="es-MX" sz="1400" b="1" dirty="0">
                <a:solidFill>
                  <a:schemeClr val="tx2"/>
                </a:solidFill>
              </a:rPr>
              <a:t>TERMINOS MATEMÁTICOS </a:t>
            </a:r>
          </a:p>
        </p:txBody>
      </p:sp>
      <p:sp>
        <p:nvSpPr>
          <p:cNvPr id="15" name="1 Título"/>
          <p:cNvSpPr>
            <a:spLocks noGrp="1"/>
          </p:cNvSpPr>
          <p:nvPr>
            <p:ph type="title"/>
          </p:nvPr>
        </p:nvSpPr>
        <p:spPr/>
        <p:txBody>
          <a:bodyPr/>
          <a:lstStyle/>
          <a:p>
            <a:r>
              <a:rPr lang="es-MX" sz="2400" dirty="0"/>
              <a:t>TRASTORNO ESPECIFICO DEL DESARROLLO DE </a:t>
            </a:r>
            <a:r>
              <a:rPr lang="es-MX" sz="2400" dirty="0" smtClean="0"/>
              <a:t/>
            </a:r>
            <a:br>
              <a:rPr lang="es-MX" sz="2400" dirty="0" smtClean="0"/>
            </a:br>
            <a:r>
              <a:rPr lang="es-MX" sz="2400" dirty="0" smtClean="0"/>
              <a:t>LOS CÁLCULOS: (</a:t>
            </a:r>
            <a:r>
              <a:rPr lang="es-MX" sz="2400" dirty="0"/>
              <a:t>DISCALCULIA</a:t>
            </a:r>
            <a:r>
              <a:rPr lang="es-MX" sz="2400" dirty="0" smtClean="0"/>
              <a:t>)</a:t>
            </a:r>
            <a:endParaRPr lang="es-ES" sz="2400" dirty="0"/>
          </a:p>
        </p:txBody>
      </p:sp>
    </p:spTree>
    <p:extLst>
      <p:ext uri="{BB962C8B-B14F-4D97-AF65-F5344CB8AC3E}">
        <p14:creationId xmlns:p14="http://schemas.microsoft.com/office/powerpoint/2010/main" val="13140341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Oval 3"/>
          <p:cNvSpPr>
            <a:spLocks noChangeArrowheads="1"/>
          </p:cNvSpPr>
          <p:nvPr/>
        </p:nvSpPr>
        <p:spPr bwMode="gray">
          <a:xfrm>
            <a:off x="2895600" y="2365375"/>
            <a:ext cx="2743200" cy="2743200"/>
          </a:xfrm>
          <a:prstGeom prst="ellipse">
            <a:avLst/>
          </a:prstGeom>
          <a:solidFill>
            <a:schemeClr val="bg1">
              <a:alpha val="8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2" name="Oval 4"/>
          <p:cNvSpPr>
            <a:spLocks noChangeArrowheads="1"/>
          </p:cNvSpPr>
          <p:nvPr/>
        </p:nvSpPr>
        <p:spPr bwMode="gray">
          <a:xfrm>
            <a:off x="4038600" y="2879725"/>
            <a:ext cx="1619250" cy="1619250"/>
          </a:xfrm>
          <a:prstGeom prst="ellipse">
            <a:avLst/>
          </a:prstGeom>
          <a:solidFill>
            <a:srgbClr val="DCDCDC">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3" name="Line 5"/>
          <p:cNvSpPr>
            <a:spLocks noChangeShapeType="1"/>
          </p:cNvSpPr>
          <p:nvPr/>
        </p:nvSpPr>
        <p:spPr bwMode="gray">
          <a:xfrm>
            <a:off x="3276600" y="3660775"/>
            <a:ext cx="1524000" cy="76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4" name="Line 6"/>
          <p:cNvSpPr>
            <a:spLocks noChangeShapeType="1"/>
          </p:cNvSpPr>
          <p:nvPr/>
        </p:nvSpPr>
        <p:spPr bwMode="gray">
          <a:xfrm>
            <a:off x="4114800" y="2517775"/>
            <a:ext cx="914400" cy="914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5" name="Line 7"/>
          <p:cNvSpPr>
            <a:spLocks noChangeShapeType="1"/>
          </p:cNvSpPr>
          <p:nvPr/>
        </p:nvSpPr>
        <p:spPr bwMode="gray">
          <a:xfrm flipH="1">
            <a:off x="4210050" y="4041775"/>
            <a:ext cx="819150" cy="14097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6" name="Line 8"/>
          <p:cNvSpPr>
            <a:spLocks noChangeShapeType="1"/>
          </p:cNvSpPr>
          <p:nvPr/>
        </p:nvSpPr>
        <p:spPr bwMode="gray">
          <a:xfrm>
            <a:off x="5410200" y="3965575"/>
            <a:ext cx="228600" cy="1524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7" name="Line 9"/>
          <p:cNvSpPr>
            <a:spLocks noChangeShapeType="1"/>
          </p:cNvSpPr>
          <p:nvPr/>
        </p:nvSpPr>
        <p:spPr bwMode="gray">
          <a:xfrm flipV="1">
            <a:off x="5410200" y="2670175"/>
            <a:ext cx="533400" cy="83820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sp>
        <p:nvSpPr>
          <p:cNvPr id="12298" name="Oval 10"/>
          <p:cNvSpPr>
            <a:spLocks noChangeArrowheads="1"/>
          </p:cNvSpPr>
          <p:nvPr/>
        </p:nvSpPr>
        <p:spPr bwMode="gray">
          <a:xfrm>
            <a:off x="4676775" y="3270250"/>
            <a:ext cx="895350" cy="895350"/>
          </a:xfrm>
          <a:prstGeom prst="ellipse">
            <a:avLst/>
          </a:prstGeom>
          <a:solidFill>
            <a:srgbClr val="C0C0C0">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rgbClr val="292929"/>
                  </a:outerShdw>
                </a:effectLst>
              </a14:hiddenEffects>
            </a:ext>
          </a:extLst>
        </p:spPr>
        <p:txBody>
          <a:bodyPr wrap="none" anchor="ctr"/>
          <a:lstStyle/>
          <a:p>
            <a:endParaRPr lang="es-ES"/>
          </a:p>
        </p:txBody>
      </p:sp>
      <p:grpSp>
        <p:nvGrpSpPr>
          <p:cNvPr id="12299" name="Group 11"/>
          <p:cNvGrpSpPr>
            <a:grpSpLocks/>
          </p:cNvGrpSpPr>
          <p:nvPr/>
        </p:nvGrpSpPr>
        <p:grpSpPr bwMode="auto">
          <a:xfrm>
            <a:off x="3200400" y="1527175"/>
            <a:ext cx="1146175" cy="1384300"/>
            <a:chOff x="2064" y="1008"/>
            <a:chExt cx="722" cy="872"/>
          </a:xfrm>
        </p:grpSpPr>
        <p:sp>
          <p:nvSpPr>
            <p:cNvPr id="12300" name="Oval 12"/>
            <p:cNvSpPr>
              <a:spLocks noChangeArrowheads="1"/>
            </p:cNvSpPr>
            <p:nvPr/>
          </p:nvSpPr>
          <p:spPr bwMode="gray">
            <a:xfrm>
              <a:off x="2064" y="1008"/>
              <a:ext cx="722" cy="727"/>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301" name="Group 13"/>
            <p:cNvGrpSpPr>
              <a:grpSpLocks/>
            </p:cNvGrpSpPr>
            <p:nvPr/>
          </p:nvGrpSpPr>
          <p:grpSpPr bwMode="auto">
            <a:xfrm>
              <a:off x="2086" y="1031"/>
              <a:ext cx="680" cy="849"/>
              <a:chOff x="3975" y="1593"/>
              <a:chExt cx="931" cy="1163"/>
            </a:xfrm>
          </p:grpSpPr>
          <p:pic>
            <p:nvPicPr>
              <p:cNvPr id="12302" name="Picture 14"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extLst>
                <a:ext uri="{909E8E84-426E-40DD-AFC4-6F175D3DCCD1}">
                  <a14:hiddenFill xmlns:a14="http://schemas.microsoft.com/office/drawing/2010/main">
                    <a:solidFill>
                      <a:srgbClr val="FFFFFF"/>
                    </a:solidFill>
                  </a14:hiddenFill>
                </a:ext>
              </a:extLst>
            </p:spPr>
          </p:pic>
          <p:sp>
            <p:nvSpPr>
              <p:cNvPr id="12303" name="Oval 15"/>
              <p:cNvSpPr>
                <a:spLocks noChangeArrowheads="1"/>
              </p:cNvSpPr>
              <p:nvPr/>
            </p:nvSpPr>
            <p:spPr bwMode="gray">
              <a:xfrm>
                <a:off x="3975" y="1593"/>
                <a:ext cx="931" cy="937"/>
              </a:xfrm>
              <a:prstGeom prst="ellipse">
                <a:avLst/>
              </a:prstGeom>
              <a:solidFill>
                <a:schemeClr val="folHlink">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304" name="Picture 16"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extLst>
                <a:ext uri="{909E8E84-426E-40DD-AFC4-6F175D3DCCD1}">
                  <a14:hiddenFill xmlns:a14="http://schemas.microsoft.com/office/drawing/2010/main">
                    <a:solidFill>
                      <a:srgbClr val="FFFFFF"/>
                    </a:solidFill>
                  </a14:hiddenFill>
                </a:ext>
              </a:extLst>
            </p:spPr>
          </p:pic>
          <p:grpSp>
            <p:nvGrpSpPr>
              <p:cNvPr id="12305" name="Group 17"/>
              <p:cNvGrpSpPr>
                <a:grpSpLocks/>
              </p:cNvGrpSpPr>
              <p:nvPr/>
            </p:nvGrpSpPr>
            <p:grpSpPr bwMode="auto">
              <a:xfrm rot="-3733502" flipH="1" flipV="1">
                <a:off x="4256" y="2247"/>
                <a:ext cx="820" cy="198"/>
                <a:chOff x="2532" y="1051"/>
                <a:chExt cx="893" cy="246"/>
              </a:xfrm>
            </p:grpSpPr>
            <p:grpSp>
              <p:nvGrpSpPr>
                <p:cNvPr id="12306" name="Group 18"/>
                <p:cNvGrpSpPr>
                  <a:grpSpLocks/>
                </p:cNvGrpSpPr>
                <p:nvPr/>
              </p:nvGrpSpPr>
              <p:grpSpPr bwMode="auto">
                <a:xfrm>
                  <a:off x="2532" y="1051"/>
                  <a:ext cx="743" cy="185"/>
                  <a:chOff x="1565" y="2568"/>
                  <a:chExt cx="1118" cy="279"/>
                </a:xfrm>
              </p:grpSpPr>
              <p:sp>
                <p:nvSpPr>
                  <p:cNvPr id="12307" name="AutoShape 19"/>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08" name="AutoShape 20"/>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09" name="AutoShape 21"/>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0" name="AutoShape 22"/>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11" name="Group 23"/>
                <p:cNvGrpSpPr>
                  <a:grpSpLocks/>
                </p:cNvGrpSpPr>
                <p:nvPr/>
              </p:nvGrpSpPr>
              <p:grpSpPr bwMode="auto">
                <a:xfrm rot="1353540">
                  <a:off x="2682" y="1111"/>
                  <a:ext cx="743" cy="186"/>
                  <a:chOff x="1565" y="2568"/>
                  <a:chExt cx="1118" cy="279"/>
                </a:xfrm>
              </p:grpSpPr>
              <p:sp>
                <p:nvSpPr>
                  <p:cNvPr id="12312" name="AutoShape 24"/>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3" name="AutoShape 25"/>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4" name="AutoShape 26"/>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5" name="AutoShape 27"/>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16" name="Group 28"/>
            <p:cNvGrpSpPr>
              <a:grpSpLocks/>
            </p:cNvGrpSpPr>
            <p:nvPr/>
          </p:nvGrpSpPr>
          <p:grpSpPr bwMode="auto">
            <a:xfrm rot="-3733502" flipH="1" flipV="1">
              <a:off x="2362" y="1505"/>
              <a:ext cx="527" cy="128"/>
              <a:chOff x="2532" y="1051"/>
              <a:chExt cx="893" cy="246"/>
            </a:xfrm>
          </p:grpSpPr>
          <p:grpSp>
            <p:nvGrpSpPr>
              <p:cNvPr id="12317" name="Group 29"/>
              <p:cNvGrpSpPr>
                <a:grpSpLocks/>
              </p:cNvGrpSpPr>
              <p:nvPr/>
            </p:nvGrpSpPr>
            <p:grpSpPr bwMode="auto">
              <a:xfrm>
                <a:off x="2532" y="1051"/>
                <a:ext cx="743" cy="185"/>
                <a:chOff x="1565" y="2568"/>
                <a:chExt cx="1118" cy="279"/>
              </a:xfrm>
            </p:grpSpPr>
            <p:sp>
              <p:nvSpPr>
                <p:cNvPr id="12318" name="AutoShape 30"/>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9" name="AutoShape 31"/>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20" name="AutoShape 32"/>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21" name="AutoShape 33"/>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22" name="Group 34"/>
              <p:cNvGrpSpPr>
                <a:grpSpLocks/>
              </p:cNvGrpSpPr>
              <p:nvPr/>
            </p:nvGrpSpPr>
            <p:grpSpPr bwMode="auto">
              <a:xfrm rot="1353540">
                <a:off x="2682" y="1111"/>
                <a:ext cx="743" cy="186"/>
                <a:chOff x="1565" y="2568"/>
                <a:chExt cx="1118" cy="279"/>
              </a:xfrm>
            </p:grpSpPr>
            <p:sp>
              <p:nvSpPr>
                <p:cNvPr id="12323" name="AutoShape 35"/>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24" name="AutoShape 36"/>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25" name="AutoShape 37"/>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26" name="AutoShape 38"/>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28" name="Group 40"/>
          <p:cNvGrpSpPr>
            <a:grpSpLocks/>
          </p:cNvGrpSpPr>
          <p:nvPr/>
        </p:nvGrpSpPr>
        <p:grpSpPr bwMode="auto">
          <a:xfrm>
            <a:off x="2211388" y="2924175"/>
            <a:ext cx="1146175" cy="1384300"/>
            <a:chOff x="2064" y="1008"/>
            <a:chExt cx="722" cy="872"/>
          </a:xfrm>
        </p:grpSpPr>
        <p:sp>
          <p:nvSpPr>
            <p:cNvPr id="12329" name="Oval 41"/>
            <p:cNvSpPr>
              <a:spLocks noChangeArrowheads="1"/>
            </p:cNvSpPr>
            <p:nvPr/>
          </p:nvSpPr>
          <p:spPr bwMode="gray">
            <a:xfrm>
              <a:off x="2064" y="1008"/>
              <a:ext cx="722" cy="727"/>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330" name="Group 42"/>
            <p:cNvGrpSpPr>
              <a:grpSpLocks/>
            </p:cNvGrpSpPr>
            <p:nvPr/>
          </p:nvGrpSpPr>
          <p:grpSpPr bwMode="auto">
            <a:xfrm>
              <a:off x="2086" y="1031"/>
              <a:ext cx="680" cy="849"/>
              <a:chOff x="3975" y="1593"/>
              <a:chExt cx="931" cy="1163"/>
            </a:xfrm>
          </p:grpSpPr>
          <p:pic>
            <p:nvPicPr>
              <p:cNvPr id="12331" name="Picture 43"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extLst>
                <a:ext uri="{909E8E84-426E-40DD-AFC4-6F175D3DCCD1}">
                  <a14:hiddenFill xmlns:a14="http://schemas.microsoft.com/office/drawing/2010/main">
                    <a:solidFill>
                      <a:srgbClr val="FFFFFF"/>
                    </a:solidFill>
                  </a14:hiddenFill>
                </a:ext>
              </a:extLst>
            </p:spPr>
          </p:pic>
          <p:sp>
            <p:nvSpPr>
              <p:cNvPr id="12332" name="Oval 44"/>
              <p:cNvSpPr>
                <a:spLocks noChangeArrowheads="1"/>
              </p:cNvSpPr>
              <p:nvPr/>
            </p:nvSpPr>
            <p:spPr bwMode="gray">
              <a:xfrm>
                <a:off x="3975" y="1593"/>
                <a:ext cx="931" cy="937"/>
              </a:xfrm>
              <a:prstGeom prst="ellipse">
                <a:avLst/>
              </a:prstGeom>
              <a:solidFill>
                <a:schemeClr val="accent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333" name="Picture 45"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extLst>
                <a:ext uri="{909E8E84-426E-40DD-AFC4-6F175D3DCCD1}">
                  <a14:hiddenFill xmlns:a14="http://schemas.microsoft.com/office/drawing/2010/main">
                    <a:solidFill>
                      <a:srgbClr val="FFFFFF"/>
                    </a:solidFill>
                  </a14:hiddenFill>
                </a:ext>
              </a:extLst>
            </p:spPr>
          </p:pic>
          <p:grpSp>
            <p:nvGrpSpPr>
              <p:cNvPr id="12334" name="Group 46"/>
              <p:cNvGrpSpPr>
                <a:grpSpLocks/>
              </p:cNvGrpSpPr>
              <p:nvPr/>
            </p:nvGrpSpPr>
            <p:grpSpPr bwMode="auto">
              <a:xfrm rot="-3733502" flipH="1" flipV="1">
                <a:off x="4256" y="2247"/>
                <a:ext cx="820" cy="198"/>
                <a:chOff x="2532" y="1051"/>
                <a:chExt cx="893" cy="246"/>
              </a:xfrm>
            </p:grpSpPr>
            <p:grpSp>
              <p:nvGrpSpPr>
                <p:cNvPr id="12335" name="Group 47"/>
                <p:cNvGrpSpPr>
                  <a:grpSpLocks/>
                </p:cNvGrpSpPr>
                <p:nvPr/>
              </p:nvGrpSpPr>
              <p:grpSpPr bwMode="auto">
                <a:xfrm>
                  <a:off x="2532" y="1051"/>
                  <a:ext cx="743" cy="185"/>
                  <a:chOff x="1565" y="2568"/>
                  <a:chExt cx="1118" cy="279"/>
                </a:xfrm>
              </p:grpSpPr>
              <p:sp>
                <p:nvSpPr>
                  <p:cNvPr id="12336" name="AutoShape 48"/>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37" name="AutoShape 49"/>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38" name="AutoShape 50"/>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39" name="AutoShape 51"/>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40" name="Group 52"/>
                <p:cNvGrpSpPr>
                  <a:grpSpLocks/>
                </p:cNvGrpSpPr>
                <p:nvPr/>
              </p:nvGrpSpPr>
              <p:grpSpPr bwMode="auto">
                <a:xfrm rot="1353540">
                  <a:off x="2682" y="1111"/>
                  <a:ext cx="743" cy="186"/>
                  <a:chOff x="1565" y="2568"/>
                  <a:chExt cx="1118" cy="279"/>
                </a:xfrm>
              </p:grpSpPr>
              <p:sp>
                <p:nvSpPr>
                  <p:cNvPr id="12341" name="AutoShape 53"/>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2" name="AutoShape 54"/>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3" name="AutoShape 55"/>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4" name="AutoShape 56"/>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45" name="Group 57"/>
            <p:cNvGrpSpPr>
              <a:grpSpLocks/>
            </p:cNvGrpSpPr>
            <p:nvPr/>
          </p:nvGrpSpPr>
          <p:grpSpPr bwMode="auto">
            <a:xfrm rot="-3733502" flipH="1" flipV="1">
              <a:off x="2362" y="1505"/>
              <a:ext cx="527" cy="128"/>
              <a:chOff x="2532" y="1051"/>
              <a:chExt cx="893" cy="246"/>
            </a:xfrm>
          </p:grpSpPr>
          <p:grpSp>
            <p:nvGrpSpPr>
              <p:cNvPr id="12346" name="Group 58"/>
              <p:cNvGrpSpPr>
                <a:grpSpLocks/>
              </p:cNvGrpSpPr>
              <p:nvPr/>
            </p:nvGrpSpPr>
            <p:grpSpPr bwMode="auto">
              <a:xfrm>
                <a:off x="2532" y="1051"/>
                <a:ext cx="743" cy="185"/>
                <a:chOff x="1565" y="2568"/>
                <a:chExt cx="1118" cy="279"/>
              </a:xfrm>
            </p:grpSpPr>
            <p:sp>
              <p:nvSpPr>
                <p:cNvPr id="12347" name="AutoShape 59"/>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8" name="AutoShape 60"/>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9" name="AutoShape 61"/>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50" name="AutoShape 62"/>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51" name="Group 63"/>
              <p:cNvGrpSpPr>
                <a:grpSpLocks/>
              </p:cNvGrpSpPr>
              <p:nvPr/>
            </p:nvGrpSpPr>
            <p:grpSpPr bwMode="auto">
              <a:xfrm rot="1353540">
                <a:off x="2682" y="1111"/>
                <a:ext cx="743" cy="186"/>
                <a:chOff x="1565" y="2568"/>
                <a:chExt cx="1118" cy="279"/>
              </a:xfrm>
            </p:grpSpPr>
            <p:sp>
              <p:nvSpPr>
                <p:cNvPr id="12352" name="AutoShape 64"/>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53" name="AutoShape 65"/>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54" name="AutoShape 66"/>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55" name="AutoShape 67"/>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57" name="Group 69"/>
          <p:cNvGrpSpPr>
            <a:grpSpLocks/>
          </p:cNvGrpSpPr>
          <p:nvPr/>
        </p:nvGrpSpPr>
        <p:grpSpPr bwMode="auto">
          <a:xfrm>
            <a:off x="3324225" y="5272088"/>
            <a:ext cx="1146175" cy="1384300"/>
            <a:chOff x="2064" y="1008"/>
            <a:chExt cx="722" cy="872"/>
          </a:xfrm>
        </p:grpSpPr>
        <p:sp>
          <p:nvSpPr>
            <p:cNvPr id="12358" name="Oval 70"/>
            <p:cNvSpPr>
              <a:spLocks noChangeArrowheads="1"/>
            </p:cNvSpPr>
            <p:nvPr/>
          </p:nvSpPr>
          <p:spPr bwMode="gray">
            <a:xfrm>
              <a:off x="2064" y="1008"/>
              <a:ext cx="722" cy="727"/>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359" name="Group 71"/>
            <p:cNvGrpSpPr>
              <a:grpSpLocks/>
            </p:cNvGrpSpPr>
            <p:nvPr/>
          </p:nvGrpSpPr>
          <p:grpSpPr bwMode="auto">
            <a:xfrm>
              <a:off x="2086" y="1031"/>
              <a:ext cx="680" cy="849"/>
              <a:chOff x="3975" y="1593"/>
              <a:chExt cx="931" cy="1163"/>
            </a:xfrm>
          </p:grpSpPr>
          <p:pic>
            <p:nvPicPr>
              <p:cNvPr id="12360" name="Picture 72"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extLst>
                <a:ext uri="{909E8E84-426E-40DD-AFC4-6F175D3DCCD1}">
                  <a14:hiddenFill xmlns:a14="http://schemas.microsoft.com/office/drawing/2010/main">
                    <a:solidFill>
                      <a:srgbClr val="FFFFFF"/>
                    </a:solidFill>
                  </a14:hiddenFill>
                </a:ext>
              </a:extLst>
            </p:spPr>
          </p:pic>
          <p:sp>
            <p:nvSpPr>
              <p:cNvPr id="12361" name="Oval 73"/>
              <p:cNvSpPr>
                <a:spLocks noChangeArrowheads="1"/>
              </p:cNvSpPr>
              <p:nvPr/>
            </p:nvSpPr>
            <p:spPr bwMode="gray">
              <a:xfrm>
                <a:off x="3975" y="1593"/>
                <a:ext cx="931" cy="937"/>
              </a:xfrm>
              <a:prstGeom prst="ellipse">
                <a:avLst/>
              </a:prstGeom>
              <a:solidFill>
                <a:schemeClr val="accent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362" name="Picture 74"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extLst>
                <a:ext uri="{909E8E84-426E-40DD-AFC4-6F175D3DCCD1}">
                  <a14:hiddenFill xmlns:a14="http://schemas.microsoft.com/office/drawing/2010/main">
                    <a:solidFill>
                      <a:srgbClr val="FFFFFF"/>
                    </a:solidFill>
                  </a14:hiddenFill>
                </a:ext>
              </a:extLst>
            </p:spPr>
          </p:pic>
          <p:grpSp>
            <p:nvGrpSpPr>
              <p:cNvPr id="12363" name="Group 75"/>
              <p:cNvGrpSpPr>
                <a:grpSpLocks/>
              </p:cNvGrpSpPr>
              <p:nvPr/>
            </p:nvGrpSpPr>
            <p:grpSpPr bwMode="auto">
              <a:xfrm rot="-3733502" flipH="1" flipV="1">
                <a:off x="4256" y="2247"/>
                <a:ext cx="820" cy="198"/>
                <a:chOff x="2532" y="1051"/>
                <a:chExt cx="893" cy="246"/>
              </a:xfrm>
            </p:grpSpPr>
            <p:grpSp>
              <p:nvGrpSpPr>
                <p:cNvPr id="12364" name="Group 76"/>
                <p:cNvGrpSpPr>
                  <a:grpSpLocks/>
                </p:cNvGrpSpPr>
                <p:nvPr/>
              </p:nvGrpSpPr>
              <p:grpSpPr bwMode="auto">
                <a:xfrm>
                  <a:off x="2532" y="1051"/>
                  <a:ext cx="743" cy="185"/>
                  <a:chOff x="1565" y="2568"/>
                  <a:chExt cx="1118" cy="279"/>
                </a:xfrm>
              </p:grpSpPr>
              <p:sp>
                <p:nvSpPr>
                  <p:cNvPr id="12365" name="AutoShape 77"/>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66" name="AutoShape 78"/>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67" name="AutoShape 79"/>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68" name="AutoShape 80"/>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69" name="Group 81"/>
                <p:cNvGrpSpPr>
                  <a:grpSpLocks/>
                </p:cNvGrpSpPr>
                <p:nvPr/>
              </p:nvGrpSpPr>
              <p:grpSpPr bwMode="auto">
                <a:xfrm rot="1353540">
                  <a:off x="2682" y="1111"/>
                  <a:ext cx="743" cy="186"/>
                  <a:chOff x="1565" y="2568"/>
                  <a:chExt cx="1118" cy="279"/>
                </a:xfrm>
              </p:grpSpPr>
              <p:sp>
                <p:nvSpPr>
                  <p:cNvPr id="12370" name="AutoShape 82"/>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1" name="AutoShape 83"/>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2" name="AutoShape 84"/>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3" name="AutoShape 85"/>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74" name="Group 86"/>
            <p:cNvGrpSpPr>
              <a:grpSpLocks/>
            </p:cNvGrpSpPr>
            <p:nvPr/>
          </p:nvGrpSpPr>
          <p:grpSpPr bwMode="auto">
            <a:xfrm rot="-3733502" flipH="1" flipV="1">
              <a:off x="2362" y="1505"/>
              <a:ext cx="527" cy="128"/>
              <a:chOff x="2532" y="1051"/>
              <a:chExt cx="893" cy="246"/>
            </a:xfrm>
          </p:grpSpPr>
          <p:grpSp>
            <p:nvGrpSpPr>
              <p:cNvPr id="12375" name="Group 87"/>
              <p:cNvGrpSpPr>
                <a:grpSpLocks/>
              </p:cNvGrpSpPr>
              <p:nvPr/>
            </p:nvGrpSpPr>
            <p:grpSpPr bwMode="auto">
              <a:xfrm>
                <a:off x="2532" y="1051"/>
                <a:ext cx="743" cy="185"/>
                <a:chOff x="1565" y="2568"/>
                <a:chExt cx="1118" cy="279"/>
              </a:xfrm>
            </p:grpSpPr>
            <p:sp>
              <p:nvSpPr>
                <p:cNvPr id="12376" name="AutoShape 88"/>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7" name="AutoShape 89"/>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8" name="AutoShape 90"/>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9" name="AutoShape 91"/>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80" name="Group 92"/>
              <p:cNvGrpSpPr>
                <a:grpSpLocks/>
              </p:cNvGrpSpPr>
              <p:nvPr/>
            </p:nvGrpSpPr>
            <p:grpSpPr bwMode="auto">
              <a:xfrm rot="1353540">
                <a:off x="2682" y="1111"/>
                <a:ext cx="743" cy="186"/>
                <a:chOff x="1565" y="2568"/>
                <a:chExt cx="1118" cy="279"/>
              </a:xfrm>
            </p:grpSpPr>
            <p:sp>
              <p:nvSpPr>
                <p:cNvPr id="12381" name="AutoShape 93"/>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82" name="AutoShape 94"/>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83" name="AutoShape 95"/>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84" name="AutoShape 96"/>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386" name="Group 98"/>
          <p:cNvGrpSpPr>
            <a:grpSpLocks/>
          </p:cNvGrpSpPr>
          <p:nvPr/>
        </p:nvGrpSpPr>
        <p:grpSpPr bwMode="auto">
          <a:xfrm>
            <a:off x="5568950" y="3813175"/>
            <a:ext cx="1146175" cy="1384300"/>
            <a:chOff x="2064" y="1008"/>
            <a:chExt cx="722" cy="872"/>
          </a:xfrm>
        </p:grpSpPr>
        <p:sp>
          <p:nvSpPr>
            <p:cNvPr id="12387" name="Oval 99"/>
            <p:cNvSpPr>
              <a:spLocks noChangeArrowheads="1"/>
            </p:cNvSpPr>
            <p:nvPr/>
          </p:nvSpPr>
          <p:spPr bwMode="gray">
            <a:xfrm>
              <a:off x="2064" y="1008"/>
              <a:ext cx="722" cy="727"/>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388" name="Group 100"/>
            <p:cNvGrpSpPr>
              <a:grpSpLocks/>
            </p:cNvGrpSpPr>
            <p:nvPr/>
          </p:nvGrpSpPr>
          <p:grpSpPr bwMode="auto">
            <a:xfrm>
              <a:off x="2086" y="1031"/>
              <a:ext cx="680" cy="849"/>
              <a:chOff x="3975" y="1593"/>
              <a:chExt cx="931" cy="1163"/>
            </a:xfrm>
          </p:grpSpPr>
          <p:pic>
            <p:nvPicPr>
              <p:cNvPr id="12389" name="Picture 101"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extLst>
                <a:ext uri="{909E8E84-426E-40DD-AFC4-6F175D3DCCD1}">
                  <a14:hiddenFill xmlns:a14="http://schemas.microsoft.com/office/drawing/2010/main">
                    <a:solidFill>
                      <a:srgbClr val="FFFFFF"/>
                    </a:solidFill>
                  </a14:hiddenFill>
                </a:ext>
              </a:extLst>
            </p:spPr>
          </p:pic>
          <p:sp>
            <p:nvSpPr>
              <p:cNvPr id="12390" name="Oval 102"/>
              <p:cNvSpPr>
                <a:spLocks noChangeArrowheads="1"/>
              </p:cNvSpPr>
              <p:nvPr/>
            </p:nvSpPr>
            <p:spPr bwMode="gray">
              <a:xfrm>
                <a:off x="3975" y="1593"/>
                <a:ext cx="931" cy="937"/>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391" name="Picture 103"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extLst>
                <a:ext uri="{909E8E84-426E-40DD-AFC4-6F175D3DCCD1}">
                  <a14:hiddenFill xmlns:a14="http://schemas.microsoft.com/office/drawing/2010/main">
                    <a:solidFill>
                      <a:srgbClr val="FFFFFF"/>
                    </a:solidFill>
                  </a14:hiddenFill>
                </a:ext>
              </a:extLst>
            </p:spPr>
          </p:pic>
          <p:grpSp>
            <p:nvGrpSpPr>
              <p:cNvPr id="12392" name="Group 104"/>
              <p:cNvGrpSpPr>
                <a:grpSpLocks/>
              </p:cNvGrpSpPr>
              <p:nvPr/>
            </p:nvGrpSpPr>
            <p:grpSpPr bwMode="auto">
              <a:xfrm rot="-3733502" flipH="1" flipV="1">
                <a:off x="4256" y="2247"/>
                <a:ext cx="820" cy="198"/>
                <a:chOff x="2532" y="1051"/>
                <a:chExt cx="893" cy="246"/>
              </a:xfrm>
            </p:grpSpPr>
            <p:grpSp>
              <p:nvGrpSpPr>
                <p:cNvPr id="12393" name="Group 105"/>
                <p:cNvGrpSpPr>
                  <a:grpSpLocks/>
                </p:cNvGrpSpPr>
                <p:nvPr/>
              </p:nvGrpSpPr>
              <p:grpSpPr bwMode="auto">
                <a:xfrm>
                  <a:off x="2532" y="1051"/>
                  <a:ext cx="743" cy="185"/>
                  <a:chOff x="1565" y="2568"/>
                  <a:chExt cx="1118" cy="279"/>
                </a:xfrm>
              </p:grpSpPr>
              <p:sp>
                <p:nvSpPr>
                  <p:cNvPr id="12394" name="AutoShape 106"/>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95" name="AutoShape 107"/>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96" name="AutoShape 108"/>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97" name="AutoShape 109"/>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398" name="Group 110"/>
                <p:cNvGrpSpPr>
                  <a:grpSpLocks/>
                </p:cNvGrpSpPr>
                <p:nvPr/>
              </p:nvGrpSpPr>
              <p:grpSpPr bwMode="auto">
                <a:xfrm rot="1353540">
                  <a:off x="2682" y="1111"/>
                  <a:ext cx="743" cy="186"/>
                  <a:chOff x="1565" y="2568"/>
                  <a:chExt cx="1118" cy="279"/>
                </a:xfrm>
              </p:grpSpPr>
              <p:sp>
                <p:nvSpPr>
                  <p:cNvPr id="12399" name="AutoShape 111"/>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0" name="AutoShape 112"/>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1" name="AutoShape 113"/>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2" name="AutoShape 114"/>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403" name="Group 115"/>
            <p:cNvGrpSpPr>
              <a:grpSpLocks/>
            </p:cNvGrpSpPr>
            <p:nvPr/>
          </p:nvGrpSpPr>
          <p:grpSpPr bwMode="auto">
            <a:xfrm rot="-3733502" flipH="1" flipV="1">
              <a:off x="2362" y="1505"/>
              <a:ext cx="527" cy="128"/>
              <a:chOff x="2532" y="1051"/>
              <a:chExt cx="893" cy="246"/>
            </a:xfrm>
          </p:grpSpPr>
          <p:grpSp>
            <p:nvGrpSpPr>
              <p:cNvPr id="12404" name="Group 116"/>
              <p:cNvGrpSpPr>
                <a:grpSpLocks/>
              </p:cNvGrpSpPr>
              <p:nvPr/>
            </p:nvGrpSpPr>
            <p:grpSpPr bwMode="auto">
              <a:xfrm>
                <a:off x="2532" y="1051"/>
                <a:ext cx="743" cy="185"/>
                <a:chOff x="1565" y="2568"/>
                <a:chExt cx="1118" cy="279"/>
              </a:xfrm>
            </p:grpSpPr>
            <p:sp>
              <p:nvSpPr>
                <p:cNvPr id="12405" name="AutoShape 117"/>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6" name="AutoShape 118"/>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7" name="AutoShape 119"/>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8" name="AutoShape 120"/>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409" name="Group 121"/>
              <p:cNvGrpSpPr>
                <a:grpSpLocks/>
              </p:cNvGrpSpPr>
              <p:nvPr/>
            </p:nvGrpSpPr>
            <p:grpSpPr bwMode="auto">
              <a:xfrm rot="1353540">
                <a:off x="2682" y="1111"/>
                <a:ext cx="743" cy="186"/>
                <a:chOff x="1565" y="2568"/>
                <a:chExt cx="1118" cy="279"/>
              </a:xfrm>
            </p:grpSpPr>
            <p:sp>
              <p:nvSpPr>
                <p:cNvPr id="12410" name="AutoShape 122"/>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11" name="AutoShape 123"/>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12" name="AutoShape 124"/>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13" name="AutoShape 125"/>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415" name="Group 127"/>
          <p:cNvGrpSpPr>
            <a:grpSpLocks/>
          </p:cNvGrpSpPr>
          <p:nvPr/>
        </p:nvGrpSpPr>
        <p:grpSpPr bwMode="auto">
          <a:xfrm>
            <a:off x="5562600" y="1651000"/>
            <a:ext cx="1146175" cy="1384300"/>
            <a:chOff x="2064" y="1008"/>
            <a:chExt cx="722" cy="872"/>
          </a:xfrm>
        </p:grpSpPr>
        <p:sp>
          <p:nvSpPr>
            <p:cNvPr id="12416" name="Oval 128"/>
            <p:cNvSpPr>
              <a:spLocks noChangeArrowheads="1"/>
            </p:cNvSpPr>
            <p:nvPr/>
          </p:nvSpPr>
          <p:spPr bwMode="gray">
            <a:xfrm>
              <a:off x="2064" y="1008"/>
              <a:ext cx="722" cy="727"/>
            </a:xfrm>
            <a:prstGeom prst="ellipse">
              <a:avLst/>
            </a:prstGeom>
            <a:solidFill>
              <a:srgbClr val="EAEAEA">
                <a:alpha val="50000"/>
              </a:srgb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417" name="Group 129"/>
            <p:cNvGrpSpPr>
              <a:grpSpLocks/>
            </p:cNvGrpSpPr>
            <p:nvPr/>
          </p:nvGrpSpPr>
          <p:grpSpPr bwMode="auto">
            <a:xfrm>
              <a:off x="2086" y="1031"/>
              <a:ext cx="680" cy="849"/>
              <a:chOff x="3975" y="1593"/>
              <a:chExt cx="931" cy="1163"/>
            </a:xfrm>
          </p:grpSpPr>
          <p:pic>
            <p:nvPicPr>
              <p:cNvPr id="12418" name="Picture 130" descr="circuler_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extLst>
                <a:ext uri="{909E8E84-426E-40DD-AFC4-6F175D3DCCD1}">
                  <a14:hiddenFill xmlns:a14="http://schemas.microsoft.com/office/drawing/2010/main">
                    <a:solidFill>
                      <a:srgbClr val="FFFFFF"/>
                    </a:solidFill>
                  </a14:hiddenFill>
                </a:ext>
              </a:extLst>
            </p:spPr>
          </p:pic>
          <p:sp>
            <p:nvSpPr>
              <p:cNvPr id="12419" name="Oval 131"/>
              <p:cNvSpPr>
                <a:spLocks noChangeArrowheads="1"/>
              </p:cNvSpPr>
              <p:nvPr/>
            </p:nvSpPr>
            <p:spPr bwMode="gray">
              <a:xfrm>
                <a:off x="3975" y="1593"/>
                <a:ext cx="931" cy="937"/>
              </a:xfrm>
              <a:prstGeom prst="ellipse">
                <a:avLst/>
              </a:prstGeom>
              <a:solidFill>
                <a:schemeClr val="hlink">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420" name="Picture 132" descr="light_shadow1"/>
              <p:cNvPicPr>
                <a:picLocks noChangeAspect="1" noChangeArrowheads="1"/>
              </p:cNvPicPr>
              <p:nvPr/>
            </p:nvPicPr>
            <p:blipFill>
              <a:blip r:embed="rId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extLst>
                <a:ext uri="{909E8E84-426E-40DD-AFC4-6F175D3DCCD1}">
                  <a14:hiddenFill xmlns:a14="http://schemas.microsoft.com/office/drawing/2010/main">
                    <a:solidFill>
                      <a:srgbClr val="FFFFFF"/>
                    </a:solidFill>
                  </a14:hiddenFill>
                </a:ext>
              </a:extLst>
            </p:spPr>
          </p:pic>
          <p:grpSp>
            <p:nvGrpSpPr>
              <p:cNvPr id="12421" name="Group 133"/>
              <p:cNvGrpSpPr>
                <a:grpSpLocks/>
              </p:cNvGrpSpPr>
              <p:nvPr/>
            </p:nvGrpSpPr>
            <p:grpSpPr bwMode="auto">
              <a:xfrm rot="-3733502" flipH="1" flipV="1">
                <a:off x="4256" y="2247"/>
                <a:ext cx="820" cy="198"/>
                <a:chOff x="2532" y="1051"/>
                <a:chExt cx="893" cy="246"/>
              </a:xfrm>
            </p:grpSpPr>
            <p:grpSp>
              <p:nvGrpSpPr>
                <p:cNvPr id="12422" name="Group 134"/>
                <p:cNvGrpSpPr>
                  <a:grpSpLocks/>
                </p:cNvGrpSpPr>
                <p:nvPr/>
              </p:nvGrpSpPr>
              <p:grpSpPr bwMode="auto">
                <a:xfrm>
                  <a:off x="2532" y="1051"/>
                  <a:ext cx="743" cy="185"/>
                  <a:chOff x="1565" y="2568"/>
                  <a:chExt cx="1118" cy="279"/>
                </a:xfrm>
              </p:grpSpPr>
              <p:sp>
                <p:nvSpPr>
                  <p:cNvPr id="12423" name="AutoShape 135"/>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24" name="AutoShape 136"/>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25" name="AutoShape 137"/>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26" name="AutoShape 138"/>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427" name="Group 139"/>
                <p:cNvGrpSpPr>
                  <a:grpSpLocks/>
                </p:cNvGrpSpPr>
                <p:nvPr/>
              </p:nvGrpSpPr>
              <p:grpSpPr bwMode="auto">
                <a:xfrm rot="1353540">
                  <a:off x="2682" y="1111"/>
                  <a:ext cx="743" cy="186"/>
                  <a:chOff x="1565" y="2568"/>
                  <a:chExt cx="1118" cy="279"/>
                </a:xfrm>
              </p:grpSpPr>
              <p:sp>
                <p:nvSpPr>
                  <p:cNvPr id="12428" name="AutoShape 140"/>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29" name="AutoShape 141"/>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0" name="AutoShape 142"/>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1" name="AutoShape 143"/>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432" name="Group 144"/>
            <p:cNvGrpSpPr>
              <a:grpSpLocks/>
            </p:cNvGrpSpPr>
            <p:nvPr/>
          </p:nvGrpSpPr>
          <p:grpSpPr bwMode="auto">
            <a:xfrm rot="-3733502" flipH="1" flipV="1">
              <a:off x="2362" y="1505"/>
              <a:ext cx="527" cy="128"/>
              <a:chOff x="2532" y="1051"/>
              <a:chExt cx="893" cy="246"/>
            </a:xfrm>
          </p:grpSpPr>
          <p:grpSp>
            <p:nvGrpSpPr>
              <p:cNvPr id="12433" name="Group 145"/>
              <p:cNvGrpSpPr>
                <a:grpSpLocks/>
              </p:cNvGrpSpPr>
              <p:nvPr/>
            </p:nvGrpSpPr>
            <p:grpSpPr bwMode="auto">
              <a:xfrm>
                <a:off x="2532" y="1051"/>
                <a:ext cx="743" cy="185"/>
                <a:chOff x="1565" y="2568"/>
                <a:chExt cx="1118" cy="279"/>
              </a:xfrm>
            </p:grpSpPr>
            <p:sp>
              <p:nvSpPr>
                <p:cNvPr id="12434" name="AutoShape 146"/>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5" name="AutoShape 147"/>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6" name="AutoShape 148"/>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7" name="AutoShape 149"/>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438" name="Group 150"/>
              <p:cNvGrpSpPr>
                <a:grpSpLocks/>
              </p:cNvGrpSpPr>
              <p:nvPr/>
            </p:nvGrpSpPr>
            <p:grpSpPr bwMode="auto">
              <a:xfrm rot="1353540">
                <a:off x="2682" y="1111"/>
                <a:ext cx="743" cy="186"/>
                <a:chOff x="1565" y="2568"/>
                <a:chExt cx="1118" cy="279"/>
              </a:xfrm>
            </p:grpSpPr>
            <p:sp>
              <p:nvSpPr>
                <p:cNvPr id="12439" name="AutoShape 151"/>
                <p:cNvSpPr>
                  <a:spLocks noChangeArrowheads="1"/>
                </p:cNvSpPr>
                <p:nvPr/>
              </p:nvSpPr>
              <p:spPr bwMode="white">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40" name="AutoShape 152"/>
                <p:cNvSpPr>
                  <a:spLocks noChangeArrowheads="1"/>
                </p:cNvSpPr>
                <p:nvPr/>
              </p:nvSpPr>
              <p:spPr bwMode="white">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41" name="AutoShape 153"/>
                <p:cNvSpPr>
                  <a:spLocks noChangeArrowheads="1"/>
                </p:cNvSpPr>
                <p:nvPr/>
              </p:nvSpPr>
              <p:spPr bwMode="white">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42" name="AutoShape 154"/>
                <p:cNvSpPr>
                  <a:spLocks noChangeArrowheads="1"/>
                </p:cNvSpPr>
                <p:nvPr/>
              </p:nvSpPr>
              <p:spPr bwMode="white">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grpSp>
        <p:nvGrpSpPr>
          <p:cNvPr id="12444" name="Group 156"/>
          <p:cNvGrpSpPr>
            <a:grpSpLocks/>
          </p:cNvGrpSpPr>
          <p:nvPr/>
        </p:nvGrpSpPr>
        <p:grpSpPr bwMode="auto">
          <a:xfrm rot="4976862" flipH="1">
            <a:off x="4864100" y="3444875"/>
            <a:ext cx="673100" cy="647700"/>
            <a:chOff x="1944" y="1111"/>
            <a:chExt cx="204" cy="196"/>
          </a:xfrm>
        </p:grpSpPr>
        <p:pic>
          <p:nvPicPr>
            <p:cNvPr id="12445" name="Picture 157" descr="circuler_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flipH="1">
              <a:off x="1961" y="1124"/>
              <a:ext cx="174" cy="172"/>
            </a:xfrm>
            <a:prstGeom prst="rect">
              <a:avLst/>
            </a:prstGeom>
            <a:noFill/>
            <a:extLst>
              <a:ext uri="{909E8E84-426E-40DD-AFC4-6F175D3DCCD1}">
                <a14:hiddenFill xmlns:a14="http://schemas.microsoft.com/office/drawing/2010/main">
                  <a:solidFill>
                    <a:srgbClr val="FFFFFF"/>
                  </a:solidFill>
                </a14:hiddenFill>
              </a:ext>
            </a:extLst>
          </p:spPr>
        </p:pic>
        <p:sp>
          <p:nvSpPr>
            <p:cNvPr id="12446" name="Oval 158"/>
            <p:cNvSpPr>
              <a:spLocks noChangeArrowheads="1"/>
            </p:cNvSpPr>
            <p:nvPr/>
          </p:nvSpPr>
          <p:spPr bwMode="gray">
            <a:xfrm flipH="1">
              <a:off x="1962" y="1124"/>
              <a:ext cx="173" cy="172"/>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12447" name="Group 159"/>
            <p:cNvGrpSpPr>
              <a:grpSpLocks/>
            </p:cNvGrpSpPr>
            <p:nvPr/>
          </p:nvGrpSpPr>
          <p:grpSpPr bwMode="auto">
            <a:xfrm rot="1297425" flipV="1">
              <a:off x="1971" y="1258"/>
              <a:ext cx="151" cy="37"/>
              <a:chOff x="2532" y="1051"/>
              <a:chExt cx="893" cy="246"/>
            </a:xfrm>
          </p:grpSpPr>
          <p:grpSp>
            <p:nvGrpSpPr>
              <p:cNvPr id="12448" name="Group 160"/>
              <p:cNvGrpSpPr>
                <a:grpSpLocks/>
              </p:cNvGrpSpPr>
              <p:nvPr/>
            </p:nvGrpSpPr>
            <p:grpSpPr bwMode="auto">
              <a:xfrm>
                <a:off x="2532" y="1051"/>
                <a:ext cx="743" cy="185"/>
                <a:chOff x="1565" y="2568"/>
                <a:chExt cx="1118" cy="279"/>
              </a:xfrm>
            </p:grpSpPr>
            <p:sp>
              <p:nvSpPr>
                <p:cNvPr id="12449" name="AutoShape 161"/>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0" name="AutoShape 162"/>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1" name="AutoShape 163"/>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2" name="AutoShape 164"/>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453" name="Group 165"/>
              <p:cNvGrpSpPr>
                <a:grpSpLocks/>
              </p:cNvGrpSpPr>
              <p:nvPr/>
            </p:nvGrpSpPr>
            <p:grpSpPr bwMode="auto">
              <a:xfrm rot="1353540">
                <a:off x="2682" y="1111"/>
                <a:ext cx="743" cy="186"/>
                <a:chOff x="1565" y="2568"/>
                <a:chExt cx="1118" cy="279"/>
              </a:xfrm>
            </p:grpSpPr>
            <p:sp>
              <p:nvSpPr>
                <p:cNvPr id="12454" name="AutoShape 166"/>
                <p:cNvSpPr>
                  <a:spLocks noChangeArrowheads="1"/>
                </p:cNvSpPr>
                <p:nvPr/>
              </p:nvSpPr>
              <p:spPr bwMode="gray">
                <a:xfrm rot="5263130">
                  <a:off x="1859"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5" name="AutoShape 167"/>
                <p:cNvSpPr>
                  <a:spLocks noChangeArrowheads="1"/>
                </p:cNvSpPr>
                <p:nvPr/>
              </p:nvSpPr>
              <p:spPr bwMode="gray">
                <a:xfrm rot="6078281">
                  <a:off x="1995" y="2274"/>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6" name="AutoShape 168"/>
                <p:cNvSpPr>
                  <a:spLocks noChangeArrowheads="1"/>
                </p:cNvSpPr>
                <p:nvPr/>
              </p:nvSpPr>
              <p:spPr bwMode="gray">
                <a:xfrm rot="6373927">
                  <a:off x="2071" y="229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57" name="AutoShape 169"/>
                <p:cNvSpPr>
                  <a:spLocks noChangeArrowheads="1"/>
                </p:cNvSpPr>
                <p:nvPr/>
              </p:nvSpPr>
              <p:spPr bwMode="gray">
                <a:xfrm rot="6906312">
                  <a:off x="2161" y="2326"/>
                  <a:ext cx="227" cy="816"/>
                </a:xfrm>
                <a:prstGeom prst="moon">
                  <a:avLst>
                    <a:gd name="adj" fmla="val 49773"/>
                  </a:avLst>
                </a:prstGeom>
                <a:solidFill>
                  <a:srgbClr val="FFFFFF">
                    <a:alpha val="3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sp>
          <p:nvSpPr>
            <p:cNvPr id="12458" name="Arc 170"/>
            <p:cNvSpPr>
              <a:spLocks/>
            </p:cNvSpPr>
            <p:nvPr/>
          </p:nvSpPr>
          <p:spPr bwMode="gray">
            <a:xfrm rot="25447716">
              <a:off x="1948" y="1107"/>
              <a:ext cx="196" cy="204"/>
            </a:xfrm>
            <a:custGeom>
              <a:avLst/>
              <a:gdLst>
                <a:gd name="G0" fmla="+- 21600 0 0"/>
                <a:gd name="G1" fmla="+- 21600 0 0"/>
                <a:gd name="G2" fmla="+- 21600 0 0"/>
                <a:gd name="T0" fmla="*/ 3603 w 43200"/>
                <a:gd name="T1" fmla="*/ 33545 h 43155"/>
                <a:gd name="T2" fmla="*/ 22996 w 43200"/>
                <a:gd name="T3" fmla="*/ 43155 h 43155"/>
                <a:gd name="T4" fmla="*/ 21600 w 43200"/>
                <a:gd name="T5" fmla="*/ 21600 h 43155"/>
              </a:gdLst>
              <a:ahLst/>
              <a:cxnLst>
                <a:cxn ang="0">
                  <a:pos x="T0" y="T1"/>
                </a:cxn>
                <a:cxn ang="0">
                  <a:pos x="T2" y="T3"/>
                </a:cxn>
                <a:cxn ang="0">
                  <a:pos x="T4" y="T5"/>
                </a:cxn>
              </a:cxnLst>
              <a:rect l="0" t="0" r="r" b="b"/>
              <a:pathLst>
                <a:path w="43200" h="43155" fill="none"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path>
                <a:path w="43200" h="43155" stroke="0" extrusionOk="0">
                  <a:moveTo>
                    <a:pt x="3603" y="33544"/>
                  </a:moveTo>
                  <a:cubicBezTo>
                    <a:pt x="1253" y="30004"/>
                    <a:pt x="0" y="25849"/>
                    <a:pt x="0" y="21600"/>
                  </a:cubicBezTo>
                  <a:cubicBezTo>
                    <a:pt x="0" y="9670"/>
                    <a:pt x="9670" y="0"/>
                    <a:pt x="21600" y="0"/>
                  </a:cubicBezTo>
                  <a:cubicBezTo>
                    <a:pt x="33529" y="0"/>
                    <a:pt x="43200" y="9670"/>
                    <a:pt x="43200" y="21600"/>
                  </a:cubicBezTo>
                  <a:cubicBezTo>
                    <a:pt x="43200" y="32987"/>
                    <a:pt x="34359" y="42418"/>
                    <a:pt x="22995" y="43154"/>
                  </a:cubicBezTo>
                  <a:lnTo>
                    <a:pt x="21600" y="21600"/>
                  </a:lnTo>
                  <a:close/>
                </a:path>
              </a:pathLst>
            </a:custGeom>
            <a:noFill/>
            <a:ln w="12700">
              <a:solidFill>
                <a:srgbClr val="000000"/>
              </a:solidFill>
              <a:prstDash val="sysDot"/>
              <a:round/>
              <a:headEnd/>
              <a:tailEnd type="triangle" w="sm" len="sm"/>
            </a:ln>
            <a:effectLst/>
            <a:extLst>
              <a:ext uri="{909E8E84-426E-40DD-AFC4-6F175D3DCCD1}">
                <a14:hiddenFill xmlns:a14="http://schemas.microsoft.com/office/drawing/2010/main">
                  <a:solidFill>
                    <a:srgbClr val="0066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2459" name="Picture 171"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23740"/>
            <a:stretch>
              <a:fillRect/>
            </a:stretch>
          </p:blipFill>
          <p:spPr bwMode="gray">
            <a:xfrm rot="2569845" flipH="1">
              <a:off x="2015" y="1139"/>
              <a:ext cx="129" cy="84"/>
            </a:xfrm>
            <a:prstGeom prst="rect">
              <a:avLst/>
            </a:prstGeom>
            <a:noFill/>
            <a:extLst>
              <a:ext uri="{909E8E84-426E-40DD-AFC4-6F175D3DCCD1}">
                <a14:hiddenFill xmlns:a14="http://schemas.microsoft.com/office/drawing/2010/main">
                  <a:solidFill>
                    <a:srgbClr val="FFFFFF"/>
                  </a:solidFill>
                </a14:hiddenFill>
              </a:ext>
            </a:extLst>
          </p:spPr>
        </p:pic>
      </p:grpSp>
      <p:sp>
        <p:nvSpPr>
          <p:cNvPr id="12460" name="AutoShape 172"/>
          <p:cNvSpPr>
            <a:spLocks/>
          </p:cNvSpPr>
          <p:nvPr/>
        </p:nvSpPr>
        <p:spPr bwMode="auto">
          <a:xfrm>
            <a:off x="7452320" y="1922463"/>
            <a:ext cx="1831504" cy="366712"/>
          </a:xfrm>
          <a:prstGeom prst="accentCallout2">
            <a:avLst>
              <a:gd name="adj1" fmla="val 37104"/>
              <a:gd name="adj2" fmla="val -20909"/>
              <a:gd name="adj3" fmla="val 31167"/>
              <a:gd name="adj4" fmla="val -38907"/>
              <a:gd name="adj5" fmla="val 99565"/>
              <a:gd name="adj6" fmla="val -73185"/>
            </a:avLst>
          </a:prstGeom>
          <a:noFill/>
          <a:ln w="9525">
            <a:solidFill>
              <a:schemeClr val="hlink"/>
            </a:solidFill>
            <a:miter lim="800000"/>
            <a:headEnd/>
            <a:tailEnd type="diamond" w="med" len="med"/>
          </a:ln>
          <a:effectLst/>
          <a:extLst>
            <a:ext uri="{909E8E84-426E-40DD-AFC4-6F175D3DCCD1}">
              <a14:hiddenFill xmlns:a14="http://schemas.microsoft.com/office/drawing/2010/main">
                <a:solidFill>
                  <a:srgbClr val="CC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r>
              <a:rPr lang="en-US" sz="1400" dirty="0">
                <a:solidFill>
                  <a:srgbClr val="000000"/>
                </a:solidFill>
              </a:rPr>
              <a:t>4. </a:t>
            </a:r>
            <a:r>
              <a:rPr lang="pt-BR" sz="1400" b="1" dirty="0"/>
              <a:t>ERRORES MULTIPLES </a:t>
            </a:r>
            <a:r>
              <a:rPr lang="pt-BR" sz="1400" b="1" dirty="0" smtClean="0"/>
              <a:t>ORTOGRÁFICOS</a:t>
            </a:r>
            <a:endParaRPr lang="en-US" sz="1400" dirty="0">
              <a:solidFill>
                <a:srgbClr val="000000"/>
              </a:solidFill>
            </a:endParaRPr>
          </a:p>
        </p:txBody>
      </p:sp>
      <p:sp>
        <p:nvSpPr>
          <p:cNvPr id="12461" name="AutoShape 173"/>
          <p:cNvSpPr>
            <a:spLocks/>
          </p:cNvSpPr>
          <p:nvPr/>
        </p:nvSpPr>
        <p:spPr bwMode="auto">
          <a:xfrm>
            <a:off x="7253288" y="3878263"/>
            <a:ext cx="1509712" cy="392112"/>
          </a:xfrm>
          <a:prstGeom prst="accentCallout2">
            <a:avLst>
              <a:gd name="adj1" fmla="val 29148"/>
              <a:gd name="adj2" fmla="val -5046"/>
              <a:gd name="adj3" fmla="val 29148"/>
              <a:gd name="adj4" fmla="val -5046"/>
              <a:gd name="adj5" fmla="val 112551"/>
              <a:gd name="adj6" fmla="val -59833"/>
            </a:avLst>
          </a:prstGeom>
          <a:noFill/>
          <a:ln w="9525">
            <a:solidFill>
              <a:schemeClr val="bg2"/>
            </a:solidFill>
            <a:miter lim="800000"/>
            <a:headEnd/>
            <a:tailEnd type="diamond" w="med" len="med"/>
          </a:ln>
          <a:effectLst/>
          <a:extLst>
            <a:ext uri="{909E8E84-426E-40DD-AFC4-6F175D3DCCD1}">
              <a14:hiddenFill xmlns:a14="http://schemas.microsoft.com/office/drawing/2010/main">
                <a:solidFill>
                  <a:srgbClr val="CC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r>
              <a:rPr lang="en-US" sz="1400" dirty="0">
                <a:solidFill>
                  <a:srgbClr val="000000"/>
                </a:solidFill>
              </a:rPr>
              <a:t>5. </a:t>
            </a:r>
            <a:r>
              <a:rPr lang="pt-BR" sz="1400" b="1" dirty="0"/>
              <a:t>GRAFIA DEFECTUOSA</a:t>
            </a:r>
            <a:endParaRPr lang="en-US" sz="1400" dirty="0">
              <a:solidFill>
                <a:srgbClr val="000000"/>
              </a:solidFill>
            </a:endParaRPr>
          </a:p>
        </p:txBody>
      </p:sp>
      <p:sp>
        <p:nvSpPr>
          <p:cNvPr id="12462" name="AutoShape 174"/>
          <p:cNvSpPr>
            <a:spLocks/>
          </p:cNvSpPr>
          <p:nvPr/>
        </p:nvSpPr>
        <p:spPr bwMode="auto">
          <a:xfrm>
            <a:off x="467544" y="1524000"/>
            <a:ext cx="2421706" cy="434975"/>
          </a:xfrm>
          <a:prstGeom prst="accentCallout2">
            <a:avLst>
              <a:gd name="adj1" fmla="val 43796"/>
              <a:gd name="adj2" fmla="val 104782"/>
              <a:gd name="adj3" fmla="val 43796"/>
              <a:gd name="adj4" fmla="val 114843"/>
              <a:gd name="adj5" fmla="val 118250"/>
              <a:gd name="adj6" fmla="val 125000"/>
            </a:avLst>
          </a:prstGeom>
          <a:noFill/>
          <a:ln w="9525">
            <a:solidFill>
              <a:schemeClr val="folHlink"/>
            </a:solidFill>
            <a:miter lim="800000"/>
            <a:headEnd/>
            <a:tailEnd type="diamond" w="med" len="med"/>
          </a:ln>
          <a:effectLst/>
          <a:extLst>
            <a:ext uri="{909E8E84-426E-40DD-AFC4-6F175D3DCCD1}">
              <a14:hiddenFill xmlns:a14="http://schemas.microsoft.com/office/drawing/2010/main">
                <a:solidFill>
                  <a:srgbClr val="CC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eaLnBrk="0" hangingPunct="0"/>
            <a:r>
              <a:rPr lang="en-US" sz="1400" dirty="0">
                <a:solidFill>
                  <a:srgbClr val="000000"/>
                </a:solidFill>
              </a:rPr>
              <a:t>1. </a:t>
            </a:r>
            <a:r>
              <a:rPr lang="es-MX" sz="1400" b="1" dirty="0"/>
              <a:t>DIFICULTAD EN COMPONER TEXTOS ESCRITOS</a:t>
            </a:r>
            <a:endParaRPr lang="en-US" sz="1400" dirty="0">
              <a:solidFill>
                <a:srgbClr val="000000"/>
              </a:solidFill>
            </a:endParaRPr>
          </a:p>
        </p:txBody>
      </p:sp>
      <p:sp>
        <p:nvSpPr>
          <p:cNvPr id="12463" name="AutoShape 175"/>
          <p:cNvSpPr>
            <a:spLocks/>
          </p:cNvSpPr>
          <p:nvPr/>
        </p:nvSpPr>
        <p:spPr bwMode="auto">
          <a:xfrm>
            <a:off x="107504" y="4030663"/>
            <a:ext cx="2102296" cy="434975"/>
          </a:xfrm>
          <a:prstGeom prst="accentCallout2">
            <a:avLst>
              <a:gd name="adj1" fmla="val 26278"/>
              <a:gd name="adj2" fmla="val 104782"/>
              <a:gd name="adj3" fmla="val 26278"/>
              <a:gd name="adj4" fmla="val 118926"/>
              <a:gd name="adj5" fmla="val -35769"/>
              <a:gd name="adj6" fmla="val 134463"/>
            </a:avLst>
          </a:prstGeom>
          <a:noFill/>
          <a:ln w="9525">
            <a:solidFill>
              <a:schemeClr val="accent2"/>
            </a:solidFill>
            <a:miter lim="800000"/>
            <a:headEnd/>
            <a:tailEnd type="diamond" w="med" len="med"/>
          </a:ln>
          <a:effectLst/>
          <a:extLst>
            <a:ext uri="{909E8E84-426E-40DD-AFC4-6F175D3DCCD1}">
              <a14:hiddenFill xmlns:a14="http://schemas.microsoft.com/office/drawing/2010/main">
                <a:solidFill>
                  <a:srgbClr val="CC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r" eaLnBrk="0" hangingPunct="0"/>
            <a:r>
              <a:rPr lang="en-US" sz="1400" dirty="0">
                <a:solidFill>
                  <a:srgbClr val="000000"/>
                </a:solidFill>
              </a:rPr>
              <a:t>2. </a:t>
            </a:r>
            <a:r>
              <a:rPr lang="es-MX" sz="1400" b="1" dirty="0"/>
              <a:t>ERRORES GRAMATICALES Y DE SIGNOS DE </a:t>
            </a:r>
            <a:r>
              <a:rPr lang="es-MX" sz="1400" b="1" dirty="0" smtClean="0"/>
              <a:t>PUNTUACIÓN</a:t>
            </a:r>
            <a:endParaRPr lang="en-US" sz="1400" dirty="0">
              <a:solidFill>
                <a:srgbClr val="000000"/>
              </a:solidFill>
            </a:endParaRPr>
          </a:p>
        </p:txBody>
      </p:sp>
      <p:sp>
        <p:nvSpPr>
          <p:cNvPr id="12464" name="AutoShape 176"/>
          <p:cNvSpPr>
            <a:spLocks/>
          </p:cNvSpPr>
          <p:nvPr/>
        </p:nvSpPr>
        <p:spPr bwMode="auto">
          <a:xfrm>
            <a:off x="323528" y="5337175"/>
            <a:ext cx="2030735" cy="392113"/>
          </a:xfrm>
          <a:prstGeom prst="accentCallout2">
            <a:avLst>
              <a:gd name="adj1" fmla="val 29148"/>
              <a:gd name="adj2" fmla="val 105046"/>
              <a:gd name="adj3" fmla="val 29148"/>
              <a:gd name="adj4" fmla="val 105046"/>
              <a:gd name="adj5" fmla="val 153440"/>
              <a:gd name="adj6" fmla="val 175500"/>
            </a:avLst>
          </a:prstGeom>
          <a:noFill/>
          <a:ln w="9525">
            <a:solidFill>
              <a:schemeClr val="accent1"/>
            </a:solidFill>
            <a:miter lim="800000"/>
            <a:headEnd/>
            <a:tailEnd type="diamond" w="med" len="med"/>
          </a:ln>
          <a:effectLst/>
          <a:extLst>
            <a:ext uri="{909E8E84-426E-40DD-AFC4-6F175D3DCCD1}">
              <a14:hiddenFill xmlns:a14="http://schemas.microsoft.com/office/drawing/2010/main">
                <a:solidFill>
                  <a:srgbClr val="CCCC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eaLnBrk="0" hangingPunct="0"/>
            <a:r>
              <a:rPr lang="en-US" sz="1400" dirty="0">
                <a:solidFill>
                  <a:srgbClr val="000000"/>
                </a:solidFill>
              </a:rPr>
              <a:t>3. </a:t>
            </a:r>
            <a:r>
              <a:rPr lang="es-MX" sz="1400" b="1" dirty="0"/>
              <a:t>ORGANIZACIÓN POBRE EN FRASES</a:t>
            </a:r>
            <a:endParaRPr lang="en-US" sz="1400" dirty="0">
              <a:solidFill>
                <a:srgbClr val="000000"/>
              </a:solidFill>
            </a:endParaRPr>
          </a:p>
        </p:txBody>
      </p:sp>
      <p:sp>
        <p:nvSpPr>
          <p:cNvPr id="12466" name="Rectangle 178"/>
          <p:cNvSpPr>
            <a:spLocks noChangeArrowheads="1"/>
          </p:cNvSpPr>
          <p:nvPr/>
        </p:nvSpPr>
        <p:spPr bwMode="gray">
          <a:xfrm>
            <a:off x="5035550" y="5629275"/>
            <a:ext cx="42863" cy="355600"/>
          </a:xfrm>
          <a:prstGeom prst="rect">
            <a:avLst/>
          </a:prstGeom>
          <a:solidFill>
            <a:srgbClr val="FF9900"/>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79" name="1 Título"/>
          <p:cNvSpPr>
            <a:spLocks noGrp="1"/>
          </p:cNvSpPr>
          <p:nvPr>
            <p:ph type="title"/>
          </p:nvPr>
        </p:nvSpPr>
        <p:spPr>
          <a:xfrm>
            <a:off x="179512" y="381000"/>
            <a:ext cx="8229600" cy="746125"/>
          </a:xfrm>
        </p:spPr>
        <p:txBody>
          <a:bodyPr/>
          <a:lstStyle/>
          <a:p>
            <a:r>
              <a:rPr lang="es-MX" sz="2400" dirty="0"/>
              <a:t>TRASTORNO ESPECIFICO DEL DESARROLLO DEL APRENDIZAJE DE LA ESCRITURA: </a:t>
            </a:r>
            <a:r>
              <a:rPr lang="es-MX" sz="2400" dirty="0" smtClean="0"/>
              <a:t>(</a:t>
            </a:r>
            <a:r>
              <a:rPr lang="es-MX" sz="2400" dirty="0"/>
              <a:t>DISGRAFIA)</a:t>
            </a:r>
            <a:endParaRPr lang="en-CA" sz="2400" dirty="0"/>
          </a:p>
        </p:txBody>
      </p:sp>
      <p:sp>
        <p:nvSpPr>
          <p:cNvPr id="2" name="1 CuadroTexto"/>
          <p:cNvSpPr txBox="1"/>
          <p:nvPr/>
        </p:nvSpPr>
        <p:spPr>
          <a:xfrm>
            <a:off x="7308304" y="4365104"/>
            <a:ext cx="2232248" cy="2123658"/>
          </a:xfrm>
          <a:prstGeom prst="rect">
            <a:avLst/>
          </a:prstGeom>
          <a:noFill/>
        </p:spPr>
        <p:txBody>
          <a:bodyPr wrap="square" rtlCol="0">
            <a:spAutoFit/>
          </a:bodyPr>
          <a:lstStyle/>
          <a:p>
            <a:r>
              <a:rPr lang="pt-BR" sz="1100" b="1" dirty="0" err="1" smtClean="0"/>
              <a:t>macrografia</a:t>
            </a:r>
            <a:endParaRPr lang="en-CA" sz="1100" dirty="0" smtClean="0"/>
          </a:p>
          <a:p>
            <a:r>
              <a:rPr lang="pt-BR" sz="1100" b="1" dirty="0" smtClean="0"/>
              <a:t>                                                                                        micrografia</a:t>
            </a:r>
            <a:endParaRPr lang="en-CA" sz="1100" dirty="0" smtClean="0"/>
          </a:p>
          <a:p>
            <a:r>
              <a:rPr lang="pt-BR" sz="1100" b="1" dirty="0" smtClean="0"/>
              <a:t>                                                                                        escritura </a:t>
            </a:r>
            <a:r>
              <a:rPr lang="pt-BR" sz="1100" b="1" dirty="0" err="1" smtClean="0"/>
              <a:t>en</a:t>
            </a:r>
            <a:r>
              <a:rPr lang="pt-BR" sz="1100" b="1" dirty="0" smtClean="0"/>
              <a:t> bloque</a:t>
            </a:r>
            <a:endParaRPr lang="en-CA" sz="1100" dirty="0" smtClean="0"/>
          </a:p>
          <a:p>
            <a:r>
              <a:rPr lang="pt-BR" sz="1100" b="1" dirty="0" smtClean="0"/>
              <a:t>                                                                                        escritura </a:t>
            </a:r>
            <a:r>
              <a:rPr lang="pt-BR" sz="1100" b="1" dirty="0" err="1" smtClean="0"/>
              <a:t>en</a:t>
            </a:r>
            <a:r>
              <a:rPr lang="pt-BR" sz="1100" b="1" dirty="0" smtClean="0"/>
              <a:t> </a:t>
            </a:r>
            <a:r>
              <a:rPr lang="pt-BR" sz="1100" b="1" dirty="0" err="1" smtClean="0"/>
              <a:t>espejo</a:t>
            </a:r>
            <a:endParaRPr lang="en-CA" sz="1100" dirty="0" smtClean="0"/>
          </a:p>
          <a:p>
            <a:r>
              <a:rPr lang="es-MX" sz="1100" b="1" dirty="0" smtClean="0"/>
              <a:t>                                                                                        cambios u omisiones de </a:t>
            </a:r>
            <a:endParaRPr lang="en-CA" sz="1100" dirty="0" smtClean="0"/>
          </a:p>
          <a:p>
            <a:r>
              <a:rPr lang="es-MX" sz="1100" b="1" dirty="0" smtClean="0"/>
              <a:t>                                                                                        letras o palabras</a:t>
            </a:r>
            <a:endParaRPr lang="en-CA" sz="1100" dirty="0" smtClean="0"/>
          </a:p>
          <a:p>
            <a:endParaRPr lang="es-ES" sz="1100" dirty="0"/>
          </a:p>
        </p:txBody>
      </p:sp>
    </p:spTree>
    <p:extLst>
      <p:ext uri="{BB962C8B-B14F-4D97-AF65-F5344CB8AC3E}">
        <p14:creationId xmlns:p14="http://schemas.microsoft.com/office/powerpoint/2010/main" val="29562288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000" b="1" dirty="0"/>
              <a:t>F84 Trastornos generalizados del desarrollo. (8)</a:t>
            </a:r>
            <a:endParaRPr lang="es-ES" sz="2000" dirty="0"/>
          </a:p>
          <a:p>
            <a:pPr marL="0" indent="0">
              <a:buNone/>
            </a:pPr>
            <a:r>
              <a:rPr lang="es-ES_tradnl" sz="2000" dirty="0"/>
              <a:t>F84.0 Autismo infantil.</a:t>
            </a:r>
            <a:endParaRPr lang="es-ES" sz="2000" dirty="0"/>
          </a:p>
          <a:p>
            <a:pPr marL="0" indent="0">
              <a:buNone/>
            </a:pPr>
            <a:r>
              <a:rPr lang="es-ES_tradnl" sz="2000" dirty="0"/>
              <a:t>F84.1 Autismo atípico.</a:t>
            </a:r>
            <a:endParaRPr lang="es-ES" sz="2000" dirty="0"/>
          </a:p>
          <a:p>
            <a:pPr marL="0" indent="0">
              <a:buNone/>
            </a:pPr>
            <a:r>
              <a:rPr lang="es-ES_tradnl" sz="2000" dirty="0"/>
              <a:t>F84.2 Síndrome de </a:t>
            </a:r>
            <a:r>
              <a:rPr lang="es-ES_tradnl" sz="2000" dirty="0" err="1"/>
              <a:t>Rett</a:t>
            </a:r>
            <a:endParaRPr lang="es-ES" sz="2000" dirty="0"/>
          </a:p>
          <a:p>
            <a:pPr marL="0" indent="0">
              <a:buNone/>
            </a:pPr>
            <a:r>
              <a:rPr lang="es-ES_tradnl" sz="2000" dirty="0"/>
              <a:t>F84.3 Otro trastorno </a:t>
            </a:r>
            <a:r>
              <a:rPr lang="es-ES_tradnl" sz="2000" dirty="0" err="1"/>
              <a:t>desintegrativo</a:t>
            </a:r>
            <a:r>
              <a:rPr lang="es-ES_tradnl" sz="2000" dirty="0"/>
              <a:t> de la infancia.</a:t>
            </a:r>
            <a:endParaRPr lang="es-ES" sz="2000" dirty="0"/>
          </a:p>
          <a:p>
            <a:pPr marL="0" indent="0">
              <a:buNone/>
            </a:pPr>
            <a:r>
              <a:rPr lang="es-ES_tradnl" sz="2000" dirty="0"/>
              <a:t>F84.4 Trastorno </a:t>
            </a:r>
            <a:r>
              <a:rPr lang="es-ES_tradnl" sz="2000" dirty="0" err="1"/>
              <a:t>hipercinético</a:t>
            </a:r>
            <a:r>
              <a:rPr lang="es-ES_tradnl" sz="2000" dirty="0"/>
              <a:t> con retraso mental y movimientos estereotipados.</a:t>
            </a:r>
            <a:endParaRPr lang="es-ES" sz="2000" dirty="0"/>
          </a:p>
          <a:p>
            <a:pPr marL="0" indent="0">
              <a:buNone/>
            </a:pPr>
            <a:r>
              <a:rPr lang="es-ES_tradnl" sz="2000" dirty="0"/>
              <a:t>F84.5 Síndrome de Asperger.</a:t>
            </a:r>
            <a:endParaRPr lang="es-ES" sz="2000" dirty="0"/>
          </a:p>
          <a:p>
            <a:pPr marL="0" indent="0">
              <a:buNone/>
            </a:pPr>
            <a:r>
              <a:rPr lang="es-ES_tradnl" sz="2000" dirty="0"/>
              <a:t>F84.8 Otros trastornos generalizados del desarrollo.</a:t>
            </a:r>
            <a:endParaRPr lang="es-ES" sz="2000" dirty="0"/>
          </a:p>
          <a:p>
            <a:pPr marL="0" indent="0">
              <a:buNone/>
            </a:pPr>
            <a:r>
              <a:rPr lang="es-ES_tradnl" sz="2000" dirty="0"/>
              <a:t>F84.9 Trastorno generalizado del desarrollo sin especificación.</a:t>
            </a:r>
            <a:endParaRPr lang="es-ES" sz="2000" dirty="0"/>
          </a:p>
          <a:p>
            <a:pPr marL="0" indent="0">
              <a:buNone/>
            </a:pPr>
            <a:r>
              <a:rPr lang="es-ES_tradnl" sz="2000" b="1" dirty="0"/>
              <a:t>F88 Otros trastornos del desarrollo psicológico.</a:t>
            </a:r>
            <a:endParaRPr lang="es-ES" sz="2000" dirty="0"/>
          </a:p>
          <a:p>
            <a:pPr marL="0" indent="0">
              <a:buNone/>
            </a:pPr>
            <a:r>
              <a:rPr lang="es-ES_tradnl" sz="2000" b="1" dirty="0"/>
              <a:t>F89 Trastornos del desarrollo psicológico sin especificación.</a:t>
            </a:r>
            <a:endParaRPr lang="es-ES" sz="2000" dirty="0"/>
          </a:p>
          <a:p>
            <a:pPr marL="0" indent="0">
              <a:buNone/>
            </a:pPr>
            <a:endParaRPr lang="es-ES" sz="2000"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19699868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496" y="381000"/>
            <a:ext cx="8229600" cy="746125"/>
          </a:xfrm>
        </p:spPr>
        <p:txBody>
          <a:bodyPr/>
          <a:lstStyle/>
          <a:p>
            <a:r>
              <a:rPr lang="es-MX" sz="2400" dirty="0"/>
              <a:t>CONDUCTA SEGUIR POR EL MEDICO DE FAMILIA EN UN TRASTORNO DEL APRENDIZAJE</a:t>
            </a:r>
            <a:endParaRPr lang="en-CA" sz="2400" dirty="0"/>
          </a:p>
        </p:txBody>
      </p:sp>
      <p:sp>
        <p:nvSpPr>
          <p:cNvPr id="3" name="2 Marcador de contenido"/>
          <p:cNvSpPr>
            <a:spLocks noGrp="1"/>
          </p:cNvSpPr>
          <p:nvPr>
            <p:ph idx="1"/>
          </p:nvPr>
        </p:nvSpPr>
        <p:spPr>
          <a:xfrm>
            <a:off x="457200" y="1937717"/>
            <a:ext cx="8229600" cy="5019675"/>
          </a:xfrm>
        </p:spPr>
        <p:txBody>
          <a:bodyPr/>
          <a:lstStyle/>
          <a:p>
            <a:pPr marL="0" indent="0">
              <a:buNone/>
            </a:pPr>
            <a:r>
              <a:rPr lang="es-MX" sz="2800" b="1" dirty="0">
                <a:solidFill>
                  <a:schemeClr val="tx2"/>
                </a:solidFill>
              </a:rPr>
              <a:t>-PRECISAR EL FACTOR CAUSAL</a:t>
            </a:r>
            <a:endParaRPr lang="en-CA" sz="2800" dirty="0">
              <a:solidFill>
                <a:schemeClr val="tx2"/>
              </a:solidFill>
            </a:endParaRPr>
          </a:p>
          <a:p>
            <a:pPr marL="0" indent="0">
              <a:buNone/>
            </a:pPr>
            <a:r>
              <a:rPr lang="es-MX" sz="2800" b="1" dirty="0">
                <a:solidFill>
                  <a:schemeClr val="tx2"/>
                </a:solidFill>
              </a:rPr>
              <a:t>-</a:t>
            </a:r>
            <a:r>
              <a:rPr lang="es-MX" sz="2800" b="1" dirty="0" smtClean="0">
                <a:solidFill>
                  <a:schemeClr val="tx2"/>
                </a:solidFill>
              </a:rPr>
              <a:t>INTERPRETACIÓN </a:t>
            </a:r>
            <a:r>
              <a:rPr lang="es-MX" sz="2800" b="1" dirty="0">
                <a:solidFill>
                  <a:schemeClr val="tx2"/>
                </a:solidFill>
              </a:rPr>
              <a:t>DE EXAMENES COMPLEMENTARIOS Y PRUEBAS      </a:t>
            </a:r>
            <a:r>
              <a:rPr lang="es-MX" sz="2800" b="1" dirty="0" smtClean="0">
                <a:solidFill>
                  <a:schemeClr val="tx2"/>
                </a:solidFill>
              </a:rPr>
              <a:t>DIAGNÓSTICAS</a:t>
            </a:r>
            <a:r>
              <a:rPr lang="es-MX" sz="2800" b="1" dirty="0">
                <a:solidFill>
                  <a:schemeClr val="tx2"/>
                </a:solidFill>
              </a:rPr>
              <a:t>: EEG, </a:t>
            </a:r>
            <a:r>
              <a:rPr lang="es-MX" sz="2800" b="1" dirty="0" smtClean="0">
                <a:solidFill>
                  <a:schemeClr val="tx2"/>
                </a:solidFill>
              </a:rPr>
              <a:t>PSICOMETRÍA</a:t>
            </a:r>
            <a:r>
              <a:rPr lang="es-MX" sz="2800" b="1" dirty="0">
                <a:solidFill>
                  <a:schemeClr val="tx2"/>
                </a:solidFill>
              </a:rPr>
              <a:t>, PRUEBAS </a:t>
            </a:r>
            <a:r>
              <a:rPr lang="es-MX" sz="2800" b="1" dirty="0" smtClean="0">
                <a:solidFill>
                  <a:schemeClr val="tx2"/>
                </a:solidFill>
              </a:rPr>
              <a:t>PEDAGÓGICAS</a:t>
            </a:r>
            <a:endParaRPr lang="en-CA" sz="2800" dirty="0">
              <a:solidFill>
                <a:schemeClr val="tx2"/>
              </a:solidFill>
            </a:endParaRPr>
          </a:p>
          <a:p>
            <a:pPr marL="0" indent="0">
              <a:buNone/>
            </a:pPr>
            <a:r>
              <a:rPr lang="es-MX" sz="2800" b="1" dirty="0">
                <a:solidFill>
                  <a:schemeClr val="tx2"/>
                </a:solidFill>
              </a:rPr>
              <a:t>-DIRIGIR AL CENTRO DE </a:t>
            </a:r>
            <a:r>
              <a:rPr lang="es-MX" sz="2800" b="1" dirty="0" smtClean="0">
                <a:solidFill>
                  <a:schemeClr val="tx2"/>
                </a:solidFill>
              </a:rPr>
              <a:t>DIAGNÓSTICO </a:t>
            </a:r>
            <a:r>
              <a:rPr lang="es-MX" sz="2800" b="1" dirty="0">
                <a:solidFill>
                  <a:schemeClr val="tx2"/>
                </a:solidFill>
              </a:rPr>
              <a:t>Y </a:t>
            </a:r>
            <a:r>
              <a:rPr lang="es-MX" sz="2800" b="1" dirty="0" smtClean="0">
                <a:solidFill>
                  <a:schemeClr val="tx2"/>
                </a:solidFill>
              </a:rPr>
              <a:t>ORIENTACIÓN </a:t>
            </a:r>
            <a:r>
              <a:rPr lang="es-MX" sz="2800" b="1" dirty="0">
                <a:solidFill>
                  <a:schemeClr val="tx2"/>
                </a:solidFill>
              </a:rPr>
              <a:t>SI PIENSA QUE NECESITA ESCUELA ESPECIALIZADA </a:t>
            </a:r>
            <a:endParaRPr lang="es-ES" sz="2800" dirty="0">
              <a:solidFill>
                <a:schemeClr val="tx2"/>
              </a:solidFill>
            </a:endParaRPr>
          </a:p>
        </p:txBody>
      </p:sp>
    </p:spTree>
    <p:extLst>
      <p:ext uri="{BB962C8B-B14F-4D97-AF65-F5344CB8AC3E}">
        <p14:creationId xmlns:p14="http://schemas.microsoft.com/office/powerpoint/2010/main" val="9702695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5496" y="381000"/>
            <a:ext cx="8229600" cy="746125"/>
          </a:xfrm>
        </p:spPr>
        <p:txBody>
          <a:bodyPr/>
          <a:lstStyle/>
          <a:p>
            <a:r>
              <a:rPr lang="es-MX" sz="2400" dirty="0"/>
              <a:t>CONDUCTA SEGUIR POR EL MEDICO DE FAMILIA EN UN TRASTORNO DEL APRENDIZAJE</a:t>
            </a:r>
            <a:endParaRPr lang="en-CA" sz="2400" dirty="0"/>
          </a:p>
        </p:txBody>
      </p:sp>
      <p:sp>
        <p:nvSpPr>
          <p:cNvPr id="3" name="2 Marcador de contenido"/>
          <p:cNvSpPr>
            <a:spLocks noGrp="1"/>
          </p:cNvSpPr>
          <p:nvPr>
            <p:ph idx="1"/>
          </p:nvPr>
        </p:nvSpPr>
        <p:spPr/>
        <p:txBody>
          <a:bodyPr/>
          <a:lstStyle/>
          <a:p>
            <a:pPr marL="0" indent="0">
              <a:buNone/>
            </a:pPr>
            <a:r>
              <a:rPr lang="es-MX" sz="2800" b="1" dirty="0" smtClean="0">
                <a:solidFill>
                  <a:schemeClr val="tx2"/>
                </a:solidFill>
              </a:rPr>
              <a:t>INTERCONSULTAS </a:t>
            </a:r>
            <a:r>
              <a:rPr lang="es-MX" sz="2800" b="1" dirty="0">
                <a:solidFill>
                  <a:schemeClr val="tx2"/>
                </a:solidFill>
              </a:rPr>
              <a:t>SI ES NECESARIO:</a:t>
            </a:r>
            <a:endParaRPr lang="en-CA" sz="2800" dirty="0">
              <a:solidFill>
                <a:schemeClr val="tx2"/>
              </a:solidFill>
            </a:endParaRPr>
          </a:p>
          <a:p>
            <a:pPr marL="0" indent="0">
              <a:buNone/>
            </a:pPr>
            <a:r>
              <a:rPr lang="es-MX" sz="2800" b="1" dirty="0">
                <a:solidFill>
                  <a:schemeClr val="tx2"/>
                </a:solidFill>
              </a:rPr>
              <a:t>-</a:t>
            </a:r>
            <a:r>
              <a:rPr lang="es-MX" sz="2800" b="1" dirty="0" smtClean="0">
                <a:solidFill>
                  <a:schemeClr val="tx2"/>
                </a:solidFill>
              </a:rPr>
              <a:t>PSIQUIATRÍA</a:t>
            </a:r>
            <a:endParaRPr lang="en-CA" sz="2800" dirty="0">
              <a:solidFill>
                <a:schemeClr val="tx2"/>
              </a:solidFill>
            </a:endParaRPr>
          </a:p>
          <a:p>
            <a:pPr marL="0" indent="0">
              <a:buNone/>
            </a:pPr>
            <a:r>
              <a:rPr lang="es-MX" sz="2800" b="1" dirty="0">
                <a:solidFill>
                  <a:schemeClr val="tx2"/>
                </a:solidFill>
              </a:rPr>
              <a:t>-</a:t>
            </a:r>
            <a:r>
              <a:rPr lang="es-MX" sz="2800" b="1" dirty="0" smtClean="0">
                <a:solidFill>
                  <a:schemeClr val="tx2"/>
                </a:solidFill>
              </a:rPr>
              <a:t>NEUROLOGÍA</a:t>
            </a:r>
            <a:endParaRPr lang="en-CA" sz="2800" dirty="0">
              <a:solidFill>
                <a:schemeClr val="tx2"/>
              </a:solidFill>
            </a:endParaRPr>
          </a:p>
          <a:p>
            <a:pPr marL="0" indent="0">
              <a:buNone/>
            </a:pPr>
            <a:r>
              <a:rPr lang="es-MX" sz="2800" b="1" dirty="0">
                <a:solidFill>
                  <a:schemeClr val="tx2"/>
                </a:solidFill>
              </a:rPr>
              <a:t>-</a:t>
            </a:r>
            <a:r>
              <a:rPr lang="es-MX" sz="2800" b="1" dirty="0" smtClean="0">
                <a:solidFill>
                  <a:schemeClr val="tx2"/>
                </a:solidFill>
              </a:rPr>
              <a:t>PSICOPEDAGOGÍA </a:t>
            </a:r>
            <a:r>
              <a:rPr lang="es-MX" sz="2800" b="1" dirty="0">
                <a:solidFill>
                  <a:schemeClr val="tx2"/>
                </a:solidFill>
              </a:rPr>
              <a:t>DE </a:t>
            </a:r>
            <a:r>
              <a:rPr lang="es-MX" sz="2800" b="1" dirty="0" smtClean="0">
                <a:solidFill>
                  <a:schemeClr val="tx2"/>
                </a:solidFill>
              </a:rPr>
              <a:t>ELECCIÓN </a:t>
            </a:r>
            <a:r>
              <a:rPr lang="es-MX" sz="2800" b="1" dirty="0">
                <a:solidFill>
                  <a:schemeClr val="tx2"/>
                </a:solidFill>
              </a:rPr>
              <a:t>EN TTO DE TRASTORNOS </a:t>
            </a:r>
            <a:r>
              <a:rPr lang="es-MX" sz="2800" b="1" dirty="0" smtClean="0">
                <a:solidFill>
                  <a:schemeClr val="tx2"/>
                </a:solidFill>
              </a:rPr>
              <a:t>ESPECÍFICOS </a:t>
            </a:r>
            <a:r>
              <a:rPr lang="es-MX" sz="2800" b="1" dirty="0">
                <a:solidFill>
                  <a:schemeClr val="tx2"/>
                </a:solidFill>
              </a:rPr>
              <a:t>DEL </a:t>
            </a:r>
            <a:r>
              <a:rPr lang="es-MX" sz="2800" b="1" dirty="0" smtClean="0">
                <a:solidFill>
                  <a:schemeClr val="tx2"/>
                </a:solidFill>
              </a:rPr>
              <a:t>APRENDIZAJE</a:t>
            </a:r>
            <a:endParaRPr lang="en-CA" sz="2800" dirty="0">
              <a:solidFill>
                <a:schemeClr val="tx2"/>
              </a:solidFill>
            </a:endParaRPr>
          </a:p>
          <a:p>
            <a:pPr marL="0" indent="0">
              <a:buNone/>
            </a:pPr>
            <a:r>
              <a:rPr lang="es-MX" sz="2800" b="1" dirty="0">
                <a:solidFill>
                  <a:schemeClr val="tx2"/>
                </a:solidFill>
              </a:rPr>
              <a:t>-LOGOPEDIA</a:t>
            </a:r>
            <a:endParaRPr lang="en-CA" sz="2800" dirty="0">
              <a:solidFill>
                <a:schemeClr val="tx2"/>
              </a:solidFill>
            </a:endParaRPr>
          </a:p>
          <a:p>
            <a:pPr marL="0" indent="0">
              <a:buNone/>
            </a:pPr>
            <a:r>
              <a:rPr lang="es-MX" sz="2800" b="1" dirty="0">
                <a:solidFill>
                  <a:schemeClr val="tx2"/>
                </a:solidFill>
              </a:rPr>
              <a:t>-ORL</a:t>
            </a:r>
            <a:endParaRPr lang="en-CA" sz="2800" dirty="0">
              <a:solidFill>
                <a:schemeClr val="tx2"/>
              </a:solidFill>
            </a:endParaRPr>
          </a:p>
          <a:p>
            <a:pPr marL="0" indent="0">
              <a:buNone/>
            </a:pPr>
            <a:r>
              <a:rPr lang="es-MX" sz="2800" b="1" dirty="0">
                <a:solidFill>
                  <a:schemeClr val="tx2"/>
                </a:solidFill>
              </a:rPr>
              <a:t>-</a:t>
            </a:r>
            <a:r>
              <a:rPr lang="es-MX" sz="2800" b="1" dirty="0" smtClean="0">
                <a:solidFill>
                  <a:schemeClr val="tx2"/>
                </a:solidFill>
              </a:rPr>
              <a:t>OFTALMOLOGÍA</a:t>
            </a:r>
            <a:endParaRPr lang="en-CA" sz="2800" dirty="0">
              <a:solidFill>
                <a:schemeClr val="tx2"/>
              </a:solidFill>
            </a:endParaRPr>
          </a:p>
        </p:txBody>
      </p:sp>
    </p:spTree>
    <p:extLst>
      <p:ext uri="{BB962C8B-B14F-4D97-AF65-F5344CB8AC3E}">
        <p14:creationId xmlns:p14="http://schemas.microsoft.com/office/powerpoint/2010/main" val="106328402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EVOLUCIÓN  </a:t>
            </a:r>
            <a:r>
              <a:rPr lang="es-MX" dirty="0"/>
              <a:t>Y </a:t>
            </a:r>
            <a:r>
              <a:rPr lang="es-MX" dirty="0" smtClean="0"/>
              <a:t>PRONÓSTICO:</a:t>
            </a:r>
            <a:endParaRPr lang="es-ES" dirty="0"/>
          </a:p>
        </p:txBody>
      </p:sp>
      <p:sp>
        <p:nvSpPr>
          <p:cNvPr id="3" name="2 Marcador de contenido"/>
          <p:cNvSpPr>
            <a:spLocks noGrp="1"/>
          </p:cNvSpPr>
          <p:nvPr>
            <p:ph idx="1"/>
          </p:nvPr>
        </p:nvSpPr>
        <p:spPr>
          <a:xfrm>
            <a:off x="467544" y="1649685"/>
            <a:ext cx="8229600" cy="5019675"/>
          </a:xfrm>
        </p:spPr>
        <p:txBody>
          <a:bodyPr/>
          <a:lstStyle/>
          <a:p>
            <a:pPr marL="0" indent="0">
              <a:buNone/>
            </a:pPr>
            <a:r>
              <a:rPr lang="es-MX" sz="2400" b="1" dirty="0">
                <a:solidFill>
                  <a:schemeClr val="tx2"/>
                </a:solidFill>
              </a:rPr>
              <a:t>-DEPENDE DEL FACTOR CAUSAL</a:t>
            </a:r>
            <a:endParaRPr lang="en-CA" sz="2400" dirty="0">
              <a:solidFill>
                <a:schemeClr val="tx2"/>
              </a:solidFill>
            </a:endParaRPr>
          </a:p>
          <a:p>
            <a:pPr marL="0" indent="0">
              <a:buNone/>
            </a:pPr>
            <a:r>
              <a:rPr lang="es-MX" sz="2400" b="1" dirty="0">
                <a:solidFill>
                  <a:schemeClr val="tx2"/>
                </a:solidFill>
              </a:rPr>
              <a:t>-DE ACCIONES TEMPRANAS PARA EVITAR RETRASO ESCOLAR </a:t>
            </a:r>
            <a:r>
              <a:rPr lang="es-MX" sz="2400" b="1" dirty="0" smtClean="0">
                <a:solidFill>
                  <a:schemeClr val="tx2"/>
                </a:solidFill>
              </a:rPr>
              <a:t>O DESERSIÓN</a:t>
            </a:r>
            <a:endParaRPr lang="en-CA" sz="2400" dirty="0">
              <a:solidFill>
                <a:schemeClr val="tx2"/>
              </a:solidFill>
            </a:endParaRPr>
          </a:p>
          <a:p>
            <a:pPr marL="0" indent="0">
              <a:buNone/>
            </a:pPr>
            <a:r>
              <a:rPr lang="es-MX" sz="2400" b="1" dirty="0">
                <a:solidFill>
                  <a:schemeClr val="tx2"/>
                </a:solidFill>
              </a:rPr>
              <a:t>-DE LA </a:t>
            </a:r>
            <a:r>
              <a:rPr lang="es-MX" sz="2400" b="1" dirty="0" smtClean="0">
                <a:solidFill>
                  <a:schemeClr val="tx2"/>
                </a:solidFill>
              </a:rPr>
              <a:t>PARTICIPACIÓN </a:t>
            </a:r>
            <a:r>
              <a:rPr lang="es-MX" sz="2400" b="1" dirty="0">
                <a:solidFill>
                  <a:schemeClr val="tx2"/>
                </a:solidFill>
              </a:rPr>
              <a:t>DE LA FAMILIA EN EL TRATAMIENTO</a:t>
            </a:r>
            <a:endParaRPr lang="en-CA" sz="2400" dirty="0">
              <a:solidFill>
                <a:schemeClr val="tx2"/>
              </a:solidFill>
            </a:endParaRPr>
          </a:p>
          <a:p>
            <a:pPr marL="0" indent="0">
              <a:buNone/>
            </a:pPr>
            <a:r>
              <a:rPr lang="es-MX" sz="2400" b="1" dirty="0">
                <a:solidFill>
                  <a:schemeClr val="tx2"/>
                </a:solidFill>
              </a:rPr>
              <a:t>-DEL SEGUIMIENTO</a:t>
            </a:r>
            <a:endParaRPr lang="en-CA" sz="2400" dirty="0">
              <a:solidFill>
                <a:schemeClr val="tx2"/>
              </a:solidFill>
            </a:endParaRPr>
          </a:p>
          <a:p>
            <a:pPr marL="0" indent="0">
              <a:buNone/>
            </a:pPr>
            <a:r>
              <a:rPr lang="es-MX" sz="2400" b="1" dirty="0">
                <a:solidFill>
                  <a:schemeClr val="tx2"/>
                </a:solidFill>
              </a:rPr>
              <a:t>-DEL TRATAMIENTO INTEGRAL, REMEDIAL O ESPECIALIZADO</a:t>
            </a:r>
            <a:endParaRPr lang="en-CA" sz="2400" dirty="0">
              <a:solidFill>
                <a:schemeClr val="tx2"/>
              </a:solidFill>
            </a:endParaRPr>
          </a:p>
          <a:p>
            <a:pPr marL="0" indent="0">
              <a:buNone/>
            </a:pPr>
            <a:r>
              <a:rPr lang="es-MX" sz="2400" b="1" u="sng" dirty="0">
                <a:solidFill>
                  <a:schemeClr val="tx2"/>
                </a:solidFill>
              </a:rPr>
              <a:t>SI RETRASO ESCOLAR:</a:t>
            </a:r>
            <a:r>
              <a:rPr lang="es-MX" sz="2400" b="1" dirty="0">
                <a:solidFill>
                  <a:schemeClr val="tx2"/>
                </a:solidFill>
              </a:rPr>
              <a:t> PEOR </a:t>
            </a:r>
            <a:r>
              <a:rPr lang="es-MX" sz="2400" b="1" dirty="0" smtClean="0">
                <a:solidFill>
                  <a:schemeClr val="tx2"/>
                </a:solidFill>
              </a:rPr>
              <a:t>PRONÓSTICO </a:t>
            </a:r>
            <a:r>
              <a:rPr lang="es-MX" sz="2400" b="1" dirty="0">
                <a:solidFill>
                  <a:schemeClr val="tx2"/>
                </a:solidFill>
              </a:rPr>
              <a:t>QUE EN EL RETRASO </a:t>
            </a:r>
            <a:r>
              <a:rPr lang="es-MX" sz="2400" b="1" dirty="0" smtClean="0">
                <a:solidFill>
                  <a:schemeClr val="tx2"/>
                </a:solidFill>
              </a:rPr>
              <a:t>PEDAGÓGICO</a:t>
            </a:r>
            <a:endParaRPr lang="en-CA" sz="2400" dirty="0">
              <a:solidFill>
                <a:schemeClr val="tx2"/>
              </a:solidFill>
            </a:endParaRPr>
          </a:p>
          <a:p>
            <a:pPr marL="0" indent="0">
              <a:buNone/>
            </a:pPr>
            <a:endParaRPr lang="es-ES" sz="2400" dirty="0">
              <a:solidFill>
                <a:schemeClr val="tx2"/>
              </a:solidFill>
            </a:endParaRPr>
          </a:p>
        </p:txBody>
      </p:sp>
    </p:spTree>
    <p:extLst>
      <p:ext uri="{BB962C8B-B14F-4D97-AF65-F5344CB8AC3E}">
        <p14:creationId xmlns:p14="http://schemas.microsoft.com/office/powerpoint/2010/main" val="395803102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a:t>TRATAMIENTO</a:t>
            </a:r>
            <a:r>
              <a:rPr lang="es-MX" dirty="0" smtClean="0"/>
              <a:t>:</a:t>
            </a:r>
            <a:endParaRPr lang="es-ES" dirty="0"/>
          </a:p>
        </p:txBody>
      </p:sp>
      <p:sp>
        <p:nvSpPr>
          <p:cNvPr id="3" name="2 Marcador de contenido"/>
          <p:cNvSpPr>
            <a:spLocks noGrp="1"/>
          </p:cNvSpPr>
          <p:nvPr>
            <p:ph idx="1"/>
          </p:nvPr>
        </p:nvSpPr>
        <p:spPr/>
        <p:txBody>
          <a:bodyPr/>
          <a:lstStyle/>
          <a:p>
            <a:pPr marL="0" indent="0">
              <a:buNone/>
            </a:pPr>
            <a:r>
              <a:rPr lang="es-MX" sz="1600" b="1" dirty="0" smtClean="0">
                <a:solidFill>
                  <a:schemeClr val="tx2"/>
                </a:solidFill>
              </a:rPr>
              <a:t>-</a:t>
            </a:r>
            <a:r>
              <a:rPr lang="es-MX" sz="1600" b="1" dirty="0">
                <a:solidFill>
                  <a:schemeClr val="tx2"/>
                </a:solidFill>
              </a:rPr>
              <a:t>EL FACTOR CAUSAL EN LO POSIBLE</a:t>
            </a:r>
            <a:endParaRPr lang="en-CA" sz="1600" dirty="0">
              <a:solidFill>
                <a:schemeClr val="tx2"/>
              </a:solidFill>
            </a:endParaRPr>
          </a:p>
          <a:p>
            <a:pPr marL="0" indent="0">
              <a:buNone/>
            </a:pPr>
            <a:r>
              <a:rPr lang="es-MX" sz="1600" b="1" dirty="0">
                <a:solidFill>
                  <a:schemeClr val="tx2"/>
                </a:solidFill>
              </a:rPr>
              <a:t>-TRATAMIENTO REMEDIAL O ESPECIALIZADO</a:t>
            </a:r>
            <a:endParaRPr lang="en-CA" sz="1600" dirty="0">
              <a:solidFill>
                <a:schemeClr val="tx2"/>
              </a:solidFill>
            </a:endParaRPr>
          </a:p>
          <a:p>
            <a:pPr marL="0" indent="0">
              <a:buNone/>
            </a:pPr>
            <a:r>
              <a:rPr lang="es-MX" sz="1600" b="1" dirty="0">
                <a:solidFill>
                  <a:schemeClr val="tx2"/>
                </a:solidFill>
              </a:rPr>
              <a:t>-NO USO DE MEDICAMENTOS </a:t>
            </a:r>
            <a:r>
              <a:rPr lang="es-MX" sz="1600" b="1" dirty="0" smtClean="0">
                <a:solidFill>
                  <a:schemeClr val="tx2"/>
                </a:solidFill>
              </a:rPr>
              <a:t>ESPECÍFICOS</a:t>
            </a:r>
            <a:endParaRPr lang="en-CA" sz="1600" dirty="0">
              <a:solidFill>
                <a:schemeClr val="tx2"/>
              </a:solidFill>
            </a:endParaRPr>
          </a:p>
          <a:p>
            <a:pPr marL="0" indent="0">
              <a:buNone/>
            </a:pPr>
            <a:r>
              <a:rPr lang="es-MX" sz="1600" b="1" dirty="0">
                <a:solidFill>
                  <a:schemeClr val="tx2"/>
                </a:solidFill>
              </a:rPr>
              <a:t>-EL TTO. ES </a:t>
            </a:r>
            <a:r>
              <a:rPr lang="es-MX" sz="1600" b="1" dirty="0" smtClean="0">
                <a:solidFill>
                  <a:schemeClr val="tx2"/>
                </a:solidFill>
              </a:rPr>
              <a:t>SINTOMÁTICO </a:t>
            </a:r>
            <a:r>
              <a:rPr lang="es-MX" sz="1600" b="1" dirty="0">
                <a:solidFill>
                  <a:schemeClr val="tx2"/>
                </a:solidFill>
              </a:rPr>
              <a:t>SI SE ACOMPAÑA DE:</a:t>
            </a:r>
            <a:endParaRPr lang="en-CA" sz="1600" dirty="0">
              <a:solidFill>
                <a:schemeClr val="tx2"/>
              </a:solidFill>
            </a:endParaRPr>
          </a:p>
          <a:p>
            <a:pPr marL="0" indent="0">
              <a:buNone/>
            </a:pPr>
            <a:r>
              <a:rPr lang="es-MX" sz="1600" b="1" dirty="0">
                <a:solidFill>
                  <a:schemeClr val="tx2"/>
                </a:solidFill>
              </a:rPr>
              <a:t>                    ANSIEDAD: ANSIOLÍTICOS</a:t>
            </a:r>
            <a:endParaRPr lang="en-CA" sz="1600" dirty="0">
              <a:solidFill>
                <a:schemeClr val="tx2"/>
              </a:solidFill>
            </a:endParaRPr>
          </a:p>
          <a:p>
            <a:pPr marL="0" indent="0">
              <a:buNone/>
            </a:pPr>
            <a:r>
              <a:rPr lang="es-MX" sz="1600" b="1" dirty="0">
                <a:solidFill>
                  <a:schemeClr val="tx2"/>
                </a:solidFill>
              </a:rPr>
              <a:t>                    INQUIETUD: TRANQUILIZADORES</a:t>
            </a:r>
            <a:endParaRPr lang="en-CA" sz="1600" dirty="0">
              <a:solidFill>
                <a:schemeClr val="tx2"/>
              </a:solidFill>
            </a:endParaRPr>
          </a:p>
          <a:p>
            <a:pPr marL="0" indent="0">
              <a:buNone/>
            </a:pPr>
            <a:r>
              <a:rPr lang="es-MX" sz="1600" b="1" dirty="0">
                <a:solidFill>
                  <a:schemeClr val="tx2"/>
                </a:solidFill>
              </a:rPr>
              <a:t>                    TDAH: METILFENIDATO DE </a:t>
            </a:r>
            <a:r>
              <a:rPr lang="es-MX" sz="1600" b="1" dirty="0" smtClean="0">
                <a:solidFill>
                  <a:schemeClr val="tx2"/>
                </a:solidFill>
              </a:rPr>
              <a:t>ELECCIÓN</a:t>
            </a:r>
            <a:endParaRPr lang="en-CA" sz="1600" dirty="0">
              <a:solidFill>
                <a:schemeClr val="tx2"/>
              </a:solidFill>
            </a:endParaRPr>
          </a:p>
          <a:p>
            <a:pPr marL="0" indent="0">
              <a:buNone/>
            </a:pPr>
            <a:r>
              <a:rPr lang="es-MX" sz="1600" b="1" dirty="0">
                <a:solidFill>
                  <a:schemeClr val="tx2"/>
                </a:solidFill>
              </a:rPr>
              <a:t>                    EPILEPSIA: ANTICONVULSIVANTES</a:t>
            </a:r>
            <a:endParaRPr lang="en-CA" sz="1600" dirty="0">
              <a:solidFill>
                <a:schemeClr val="tx2"/>
              </a:solidFill>
            </a:endParaRPr>
          </a:p>
          <a:p>
            <a:pPr marL="0" indent="0">
              <a:buNone/>
            </a:pPr>
            <a:r>
              <a:rPr lang="es-MX" sz="1600" b="1" dirty="0">
                <a:solidFill>
                  <a:schemeClr val="tx2"/>
                </a:solidFill>
              </a:rPr>
              <a:t>                    </a:t>
            </a:r>
            <a:r>
              <a:rPr lang="es-MX" sz="1600" b="1" dirty="0" smtClean="0">
                <a:solidFill>
                  <a:schemeClr val="tx2"/>
                </a:solidFill>
              </a:rPr>
              <a:t>DEPRESIÓN</a:t>
            </a:r>
            <a:r>
              <a:rPr lang="es-MX" sz="1600" b="1" dirty="0">
                <a:solidFill>
                  <a:schemeClr val="tx2"/>
                </a:solidFill>
              </a:rPr>
              <a:t>: ANTIDEPRESIVOS</a:t>
            </a:r>
            <a:endParaRPr lang="en-CA" sz="1600" dirty="0">
              <a:solidFill>
                <a:schemeClr val="tx2"/>
              </a:solidFill>
            </a:endParaRPr>
          </a:p>
          <a:p>
            <a:pPr marL="0" indent="0">
              <a:buNone/>
            </a:pPr>
            <a:r>
              <a:rPr lang="es-MX" sz="1600" b="1" dirty="0">
                <a:solidFill>
                  <a:schemeClr val="tx2"/>
                </a:solidFill>
              </a:rPr>
              <a:t>                    </a:t>
            </a:r>
            <a:r>
              <a:rPr lang="es-MX" sz="1600" b="1" dirty="0" smtClean="0">
                <a:solidFill>
                  <a:schemeClr val="tx2"/>
                </a:solidFill>
              </a:rPr>
              <a:t>PSICÓTICOS</a:t>
            </a:r>
            <a:r>
              <a:rPr lang="es-MX" sz="1600" b="1" dirty="0">
                <a:solidFill>
                  <a:schemeClr val="tx2"/>
                </a:solidFill>
              </a:rPr>
              <a:t>: </a:t>
            </a:r>
            <a:r>
              <a:rPr lang="es-MX" sz="1600" b="1" dirty="0" smtClean="0">
                <a:solidFill>
                  <a:schemeClr val="tx2"/>
                </a:solidFill>
              </a:rPr>
              <a:t>NEUROLÉPTICOS</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dirty="0">
                <a:solidFill>
                  <a:schemeClr val="tx2"/>
                </a:solidFill>
              </a:rPr>
              <a:t>INTERCONSULTE CADA VEZ QUE SEA NECESARIO</a:t>
            </a:r>
            <a:endParaRPr lang="en-CA" sz="1600" dirty="0">
              <a:solidFill>
                <a:schemeClr val="tx2"/>
              </a:solidFill>
            </a:endParaRPr>
          </a:p>
          <a:p>
            <a:pPr marL="0" indent="0">
              <a:buNone/>
            </a:pPr>
            <a:r>
              <a:rPr lang="es-MX" sz="1600" b="1" dirty="0">
                <a:solidFill>
                  <a:schemeClr val="tx2"/>
                </a:solidFill>
              </a:rPr>
              <a:t> </a:t>
            </a:r>
            <a:endParaRPr lang="en-CA" sz="1600" dirty="0">
              <a:solidFill>
                <a:schemeClr val="tx2"/>
              </a:solidFill>
            </a:endParaRPr>
          </a:p>
          <a:p>
            <a:pPr marL="0" indent="0">
              <a:buNone/>
            </a:pPr>
            <a:r>
              <a:rPr lang="es-MX" sz="1600" b="1" i="1" dirty="0" smtClean="0">
                <a:solidFill>
                  <a:schemeClr val="tx2"/>
                </a:solidFill>
              </a:rPr>
              <a:t>La orientación a los padres es fundamental para evitar</a:t>
            </a:r>
            <a:endParaRPr lang="en-CA" sz="1600" i="1" dirty="0" smtClean="0">
              <a:solidFill>
                <a:schemeClr val="tx2"/>
              </a:solidFill>
            </a:endParaRPr>
          </a:p>
          <a:p>
            <a:pPr marL="0" indent="0">
              <a:buNone/>
            </a:pPr>
            <a:r>
              <a:rPr lang="es-MX" sz="1600" b="1" i="1" dirty="0" smtClean="0">
                <a:solidFill>
                  <a:schemeClr val="tx2"/>
                </a:solidFill>
              </a:rPr>
              <a:t>Maltratos, reforzamientos negativos y sentimientos de frustración en el niño</a:t>
            </a:r>
            <a:endParaRPr lang="en-CA" sz="1600" i="1" dirty="0" smtClean="0">
              <a:solidFill>
                <a:schemeClr val="tx2"/>
              </a:solidFill>
            </a:endParaRPr>
          </a:p>
          <a:p>
            <a:pPr marL="0" indent="0">
              <a:buNone/>
            </a:pPr>
            <a:r>
              <a:rPr lang="es-MX" sz="1600" b="1" i="1" dirty="0" smtClean="0">
                <a:solidFill>
                  <a:schemeClr val="tx2"/>
                </a:solidFill>
              </a:rPr>
              <a:t> </a:t>
            </a:r>
            <a:endParaRPr lang="en-CA" sz="1600" i="1" dirty="0" smtClean="0">
              <a:solidFill>
                <a:schemeClr val="tx2"/>
              </a:solidFill>
            </a:endParaRPr>
          </a:p>
          <a:p>
            <a:pPr marL="0" indent="0">
              <a:buNone/>
            </a:pPr>
            <a:endParaRPr lang="es-ES" sz="1600" dirty="0">
              <a:solidFill>
                <a:schemeClr val="tx2"/>
              </a:solidFill>
            </a:endParaRPr>
          </a:p>
        </p:txBody>
      </p:sp>
    </p:spTree>
    <p:extLst>
      <p:ext uri="{BB962C8B-B14F-4D97-AF65-F5344CB8AC3E}">
        <p14:creationId xmlns:p14="http://schemas.microsoft.com/office/powerpoint/2010/main" val="425882577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323528" y="2210941"/>
            <a:ext cx="8352928" cy="1362075"/>
          </a:xfrm>
        </p:spPr>
        <p:txBody>
          <a:bodyPr/>
          <a:lstStyle/>
          <a:p>
            <a:pPr lvl="0"/>
            <a:r>
              <a:rPr lang="es-ES" sz="3600" dirty="0">
                <a:solidFill>
                  <a:srgbClr val="002060"/>
                </a:solidFill>
              </a:rPr>
              <a:t>TRASTORNO POR DEFICIT DE ATENCIÓN CON HIPERACTIVIDAD (TDAH)</a:t>
            </a:r>
            <a:r>
              <a:rPr lang="en-CA" sz="3600" dirty="0">
                <a:solidFill>
                  <a:srgbClr val="002060"/>
                </a:solidFill>
              </a:rPr>
              <a:t/>
            </a:r>
            <a:br>
              <a:rPr lang="en-CA" sz="3600" dirty="0">
                <a:solidFill>
                  <a:srgbClr val="002060"/>
                </a:solidFill>
              </a:rPr>
            </a:br>
            <a:r>
              <a:rPr lang="es-ES" sz="2800" i="1" u="sng" dirty="0" smtClean="0"/>
              <a:t>SÍNDROME HIPERQUINÉTICO </a:t>
            </a:r>
            <a:r>
              <a:rPr lang="es-ES" sz="2800" i="1" u="sng" dirty="0"/>
              <a:t>DE LA NIÑEZ</a:t>
            </a:r>
            <a:endParaRPr lang="es-ES" sz="2800" dirty="0"/>
          </a:p>
        </p:txBody>
      </p:sp>
      <p:sp>
        <p:nvSpPr>
          <p:cNvPr id="7" name="6 CuadroTexto"/>
          <p:cNvSpPr txBox="1"/>
          <p:nvPr/>
        </p:nvSpPr>
        <p:spPr>
          <a:xfrm>
            <a:off x="35496" y="4566027"/>
            <a:ext cx="9290492" cy="2031325"/>
          </a:xfrm>
          <a:prstGeom prst="rect">
            <a:avLst/>
          </a:prstGeom>
          <a:noFill/>
        </p:spPr>
        <p:txBody>
          <a:bodyPr wrap="none" rtlCol="0">
            <a:spAutoFit/>
          </a:bodyPr>
          <a:lstStyle/>
          <a:p>
            <a:r>
              <a:rPr lang="es-ES" b="1" dirty="0">
                <a:solidFill>
                  <a:srgbClr val="002060"/>
                </a:solidFill>
              </a:rPr>
              <a:t>SINONIMIA</a:t>
            </a:r>
            <a:r>
              <a:rPr lang="es-ES" dirty="0" smtClean="0">
                <a:solidFill>
                  <a:srgbClr val="002060"/>
                </a:solidFill>
              </a:rPr>
              <a:t>:</a:t>
            </a:r>
          </a:p>
          <a:p>
            <a:pPr lvl="0"/>
            <a:r>
              <a:rPr lang="es-ES" dirty="0">
                <a:solidFill>
                  <a:srgbClr val="002060"/>
                </a:solidFill>
              </a:rPr>
              <a:t>TRASTORNOS POR DEFICIT DE </a:t>
            </a:r>
            <a:r>
              <a:rPr lang="es-ES" dirty="0" smtClean="0">
                <a:solidFill>
                  <a:srgbClr val="002060"/>
                </a:solidFill>
              </a:rPr>
              <a:t>ATENCI</a:t>
            </a:r>
            <a:r>
              <a:rPr lang="es-ES" dirty="0">
                <a:solidFill>
                  <a:srgbClr val="002060"/>
                </a:solidFill>
              </a:rPr>
              <a:t>Ó</a:t>
            </a:r>
            <a:r>
              <a:rPr lang="es-ES" dirty="0" smtClean="0">
                <a:solidFill>
                  <a:srgbClr val="002060"/>
                </a:solidFill>
              </a:rPr>
              <a:t>N </a:t>
            </a:r>
            <a:r>
              <a:rPr lang="es-ES" dirty="0">
                <a:solidFill>
                  <a:srgbClr val="002060"/>
                </a:solidFill>
              </a:rPr>
              <a:t>Y COMPORTAMIENTO PERTURBADOR </a:t>
            </a:r>
            <a:endParaRPr lang="es-ES" dirty="0" smtClean="0">
              <a:solidFill>
                <a:srgbClr val="002060"/>
              </a:solidFill>
            </a:endParaRPr>
          </a:p>
          <a:p>
            <a:pPr lvl="0"/>
            <a:r>
              <a:rPr lang="es-ES" dirty="0">
                <a:solidFill>
                  <a:srgbClr val="002060"/>
                </a:solidFill>
              </a:rPr>
              <a:t>(</a:t>
            </a:r>
            <a:r>
              <a:rPr lang="es-ES" dirty="0" smtClean="0">
                <a:solidFill>
                  <a:srgbClr val="002060"/>
                </a:solidFill>
              </a:rPr>
              <a:t>DSM-IV)</a:t>
            </a:r>
            <a:endParaRPr lang="en-CA" dirty="0">
              <a:solidFill>
                <a:srgbClr val="002060"/>
              </a:solidFill>
            </a:endParaRPr>
          </a:p>
          <a:p>
            <a:pPr lvl="0"/>
            <a:r>
              <a:rPr lang="es-ES" dirty="0" smtClean="0">
                <a:solidFill>
                  <a:srgbClr val="002060"/>
                </a:solidFill>
              </a:rPr>
              <a:t>SINDROME </a:t>
            </a:r>
            <a:r>
              <a:rPr lang="es-ES" dirty="0">
                <a:solidFill>
                  <a:srgbClr val="002060"/>
                </a:solidFill>
              </a:rPr>
              <a:t>DE </a:t>
            </a:r>
            <a:r>
              <a:rPr lang="es-ES" dirty="0" smtClean="0">
                <a:solidFill>
                  <a:srgbClr val="002060"/>
                </a:solidFill>
              </a:rPr>
              <a:t>PERTURBACI</a:t>
            </a:r>
            <a:r>
              <a:rPr lang="es-ES" dirty="0">
                <a:solidFill>
                  <a:srgbClr val="002060"/>
                </a:solidFill>
              </a:rPr>
              <a:t>Ó</a:t>
            </a:r>
            <a:r>
              <a:rPr lang="es-ES" dirty="0" smtClean="0">
                <a:solidFill>
                  <a:srgbClr val="002060"/>
                </a:solidFill>
              </a:rPr>
              <a:t>N DE ATENCIÓN/HIPERACTIVIDAD(</a:t>
            </a:r>
            <a:r>
              <a:rPr lang="es-ES" b="1" dirty="0" smtClean="0">
                <a:solidFill>
                  <a:srgbClr val="002060"/>
                </a:solidFill>
              </a:rPr>
              <a:t>ADHD</a:t>
            </a:r>
            <a:r>
              <a:rPr lang="es-ES" b="1" dirty="0">
                <a:solidFill>
                  <a:srgbClr val="002060"/>
                </a:solidFill>
              </a:rPr>
              <a:t>)</a:t>
            </a:r>
            <a:endParaRPr lang="en-CA" dirty="0">
              <a:solidFill>
                <a:srgbClr val="002060"/>
              </a:solidFill>
            </a:endParaRPr>
          </a:p>
          <a:p>
            <a:pPr lvl="0"/>
            <a:r>
              <a:rPr lang="es-ES" dirty="0">
                <a:solidFill>
                  <a:srgbClr val="002060"/>
                </a:solidFill>
              </a:rPr>
              <a:t>TRASTORNO </a:t>
            </a:r>
            <a:r>
              <a:rPr lang="es-ES" dirty="0" smtClean="0">
                <a:solidFill>
                  <a:srgbClr val="002060"/>
                </a:solidFill>
              </a:rPr>
              <a:t>HIPERQUINÉTICO </a:t>
            </a:r>
            <a:r>
              <a:rPr lang="es-ES" dirty="0">
                <a:solidFill>
                  <a:srgbClr val="002060"/>
                </a:solidFill>
              </a:rPr>
              <a:t>CON </a:t>
            </a:r>
            <a:r>
              <a:rPr lang="es-ES" dirty="0" smtClean="0">
                <a:solidFill>
                  <a:srgbClr val="002060"/>
                </a:solidFill>
              </a:rPr>
              <a:t>INATENCIÓN (CIE-10)</a:t>
            </a:r>
            <a:endParaRPr lang="en-CA" dirty="0">
              <a:solidFill>
                <a:srgbClr val="002060"/>
              </a:solidFill>
            </a:endParaRPr>
          </a:p>
          <a:p>
            <a:r>
              <a:rPr lang="es-ES" dirty="0">
                <a:solidFill>
                  <a:srgbClr val="002060"/>
                </a:solidFill>
              </a:rPr>
              <a:t> </a:t>
            </a:r>
            <a:endParaRPr lang="en-CA" dirty="0">
              <a:solidFill>
                <a:srgbClr val="002060"/>
              </a:solidFill>
            </a:endParaRPr>
          </a:p>
          <a:p>
            <a:endParaRPr lang="es-ES" dirty="0">
              <a:solidFill>
                <a:srgbClr val="002060"/>
              </a:solidFill>
            </a:endParaRPr>
          </a:p>
        </p:txBody>
      </p:sp>
    </p:spTree>
    <p:extLst>
      <p:ext uri="{BB962C8B-B14F-4D97-AF65-F5344CB8AC3E}">
        <p14:creationId xmlns:p14="http://schemas.microsoft.com/office/powerpoint/2010/main" val="23139689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sz="3200" i="1" u="sng" dirty="0" smtClean="0"/>
              <a:t/>
            </a:r>
            <a:br>
              <a:rPr lang="es-ES" sz="3200" i="1" u="sng" dirty="0" smtClean="0"/>
            </a:br>
            <a:r>
              <a:rPr lang="es-ES" sz="3200" i="1" u="sng" dirty="0" smtClean="0"/>
              <a:t>CONCEPTO</a:t>
            </a:r>
            <a:r>
              <a:rPr lang="es-ES" sz="3200" i="1" u="sng" dirty="0"/>
              <a:t>:</a:t>
            </a:r>
            <a:r>
              <a:rPr lang="es-ES" sz="3200" dirty="0"/>
              <a:t>  </a:t>
            </a:r>
            <a:r>
              <a:rPr lang="es-ES" sz="3200" dirty="0" smtClean="0"/>
              <a:t/>
            </a:r>
            <a:br>
              <a:rPr lang="es-ES" sz="3200" dirty="0" smtClean="0"/>
            </a:br>
            <a:r>
              <a:rPr lang="es-ES" sz="2400" dirty="0" smtClean="0"/>
              <a:t>(</a:t>
            </a:r>
            <a:r>
              <a:rPr lang="es-ES" sz="2400" dirty="0"/>
              <a:t>CONSIDERACIONES GENERALES)</a:t>
            </a:r>
            <a:r>
              <a:rPr lang="en-CA" sz="3200" dirty="0"/>
              <a:t/>
            </a:r>
            <a:br>
              <a:rPr lang="en-CA" sz="3200" dirty="0"/>
            </a:br>
            <a:endParaRPr lang="es-ES" sz="3200" dirty="0"/>
          </a:p>
        </p:txBody>
      </p:sp>
      <p:sp>
        <p:nvSpPr>
          <p:cNvPr id="6" name="5 Marcador de contenido"/>
          <p:cNvSpPr>
            <a:spLocks noGrp="1"/>
          </p:cNvSpPr>
          <p:nvPr>
            <p:ph idx="1"/>
          </p:nvPr>
        </p:nvSpPr>
        <p:spPr>
          <a:xfrm>
            <a:off x="457200" y="1865709"/>
            <a:ext cx="8229600" cy="5019675"/>
          </a:xfrm>
        </p:spPr>
        <p:txBody>
          <a:bodyPr/>
          <a:lstStyle/>
          <a:p>
            <a:pPr lvl="0"/>
            <a:r>
              <a:rPr lang="es-ES" sz="2000" dirty="0" smtClean="0">
                <a:solidFill>
                  <a:srgbClr val="002060"/>
                </a:solidFill>
              </a:rPr>
              <a:t>DESORDEN </a:t>
            </a:r>
            <a:r>
              <a:rPr lang="es-ES" sz="2000" dirty="0">
                <a:solidFill>
                  <a:srgbClr val="002060"/>
                </a:solidFill>
              </a:rPr>
              <a:t>DEL SNC CON ALTA PREVALENCIA  EN LA NIÑEZ, MUCHO </a:t>
            </a:r>
            <a:r>
              <a:rPr lang="es-ES" sz="2000" dirty="0" smtClean="0">
                <a:solidFill>
                  <a:srgbClr val="002060"/>
                </a:solidFill>
              </a:rPr>
              <a:t>MÁS  FRECUENTE </a:t>
            </a:r>
            <a:r>
              <a:rPr lang="es-ES" sz="2000" dirty="0">
                <a:solidFill>
                  <a:srgbClr val="002060"/>
                </a:solidFill>
              </a:rPr>
              <a:t>EN VARONES</a:t>
            </a:r>
            <a:endParaRPr lang="en-CA" sz="2000" dirty="0">
              <a:solidFill>
                <a:srgbClr val="002060"/>
              </a:solidFill>
            </a:endParaRPr>
          </a:p>
          <a:p>
            <a:pPr lvl="0"/>
            <a:r>
              <a:rPr lang="es-ES" sz="2000" dirty="0">
                <a:solidFill>
                  <a:srgbClr val="002060"/>
                </a:solidFill>
              </a:rPr>
              <a:t>PRESENTA GRAN VARIEDAD DE SINTOMAS QUE DEPENDEN DE LA </a:t>
            </a:r>
            <a:r>
              <a:rPr lang="es-ES" sz="2000" dirty="0" smtClean="0">
                <a:solidFill>
                  <a:srgbClr val="002060"/>
                </a:solidFill>
              </a:rPr>
              <a:t>AFECTACIÓN </a:t>
            </a:r>
            <a:r>
              <a:rPr lang="es-ES" sz="2000" dirty="0">
                <a:solidFill>
                  <a:srgbClr val="002060"/>
                </a:solidFill>
              </a:rPr>
              <a:t>DE LA </a:t>
            </a:r>
            <a:r>
              <a:rPr lang="es-ES" sz="2000" dirty="0" smtClean="0">
                <a:solidFill>
                  <a:srgbClr val="002060"/>
                </a:solidFill>
              </a:rPr>
              <a:t>FUNCIÓN </a:t>
            </a:r>
            <a:r>
              <a:rPr lang="es-ES" sz="2000" dirty="0">
                <a:solidFill>
                  <a:srgbClr val="002060"/>
                </a:solidFill>
              </a:rPr>
              <a:t>DE DIFERENTES ESFERAS  </a:t>
            </a:r>
            <a:r>
              <a:rPr lang="es-ES" sz="2000" dirty="0" smtClean="0">
                <a:solidFill>
                  <a:srgbClr val="002060"/>
                </a:solidFill>
              </a:rPr>
              <a:t>PREDOMINANDO </a:t>
            </a:r>
            <a:r>
              <a:rPr lang="es-ES" sz="2000" dirty="0">
                <a:solidFill>
                  <a:srgbClr val="002060"/>
                </a:solidFill>
              </a:rPr>
              <a:t>FUNDAMENTALMENTE </a:t>
            </a:r>
            <a:r>
              <a:rPr lang="es-ES" sz="2000" b="1" dirty="0">
                <a:solidFill>
                  <a:srgbClr val="002060"/>
                </a:solidFill>
              </a:rPr>
              <a:t>ALTERACIONES EN LA </a:t>
            </a:r>
            <a:r>
              <a:rPr lang="es-ES" sz="2000" b="1" dirty="0" smtClean="0">
                <a:solidFill>
                  <a:srgbClr val="002060"/>
                </a:solidFill>
              </a:rPr>
              <a:t>ATENCIÓN</a:t>
            </a:r>
            <a:r>
              <a:rPr lang="es-ES" sz="2000" b="1" dirty="0">
                <a:solidFill>
                  <a:srgbClr val="002060"/>
                </a:solidFill>
              </a:rPr>
              <a:t>,                      HIPERACTIVIDAD E IMPULSIVIDAD</a:t>
            </a:r>
            <a:endParaRPr lang="en-CA" sz="2000" b="1" dirty="0">
              <a:solidFill>
                <a:srgbClr val="002060"/>
              </a:solidFill>
            </a:endParaRPr>
          </a:p>
          <a:p>
            <a:pPr lvl="0"/>
            <a:r>
              <a:rPr lang="es-ES" sz="2000" dirty="0">
                <a:solidFill>
                  <a:srgbClr val="002060"/>
                </a:solidFill>
              </a:rPr>
              <a:t>ES ALTAMENTE HEREDITARIO</a:t>
            </a:r>
            <a:endParaRPr lang="en-CA" sz="2000" dirty="0">
              <a:solidFill>
                <a:srgbClr val="002060"/>
              </a:solidFill>
            </a:endParaRPr>
          </a:p>
          <a:p>
            <a:pPr lvl="0"/>
            <a:r>
              <a:rPr lang="es-ES" sz="2000" dirty="0">
                <a:solidFill>
                  <a:srgbClr val="002060"/>
                </a:solidFill>
              </a:rPr>
              <a:t>SU RESPUESTA A LA </a:t>
            </a:r>
            <a:r>
              <a:rPr lang="es-ES" sz="2000" dirty="0" smtClean="0">
                <a:solidFill>
                  <a:srgbClr val="002060"/>
                </a:solidFill>
              </a:rPr>
              <a:t>MEDICACIÓN </a:t>
            </a:r>
            <a:r>
              <a:rPr lang="es-ES" sz="2000" dirty="0">
                <a:solidFill>
                  <a:srgbClr val="002060"/>
                </a:solidFill>
              </a:rPr>
              <a:t>CON ANFETAMINAS ES MUY EFECTIVA POR LO QUE PRESUPONE LA TEORIA  DE UNA </a:t>
            </a:r>
            <a:r>
              <a:rPr lang="es-ES" sz="2000" dirty="0" smtClean="0">
                <a:solidFill>
                  <a:srgbClr val="002060"/>
                </a:solidFill>
              </a:rPr>
              <a:t>RESTAURACIÓN BIOQUÍMICA </a:t>
            </a:r>
            <a:r>
              <a:rPr lang="es-ES" sz="2000" dirty="0">
                <a:solidFill>
                  <a:srgbClr val="002060"/>
                </a:solidFill>
              </a:rPr>
              <a:t>DE LAS MONOAMINAS EN EL ESTADIO INICIAL DE LA CADENA</a:t>
            </a:r>
            <a:endParaRPr lang="en-CA" sz="2000" dirty="0">
              <a:solidFill>
                <a:srgbClr val="002060"/>
              </a:solidFill>
            </a:endParaRPr>
          </a:p>
          <a:p>
            <a:pPr marL="0" indent="0">
              <a:buNone/>
            </a:pPr>
            <a:r>
              <a:rPr lang="es-ES" sz="2000" dirty="0">
                <a:solidFill>
                  <a:srgbClr val="002060"/>
                </a:solidFill>
              </a:rPr>
              <a:t> </a:t>
            </a:r>
            <a:endParaRPr lang="en-CA" sz="2000" dirty="0">
              <a:solidFill>
                <a:srgbClr val="002060"/>
              </a:solidFill>
            </a:endParaRPr>
          </a:p>
          <a:p>
            <a:pPr marL="0" indent="0">
              <a:buNone/>
            </a:pPr>
            <a:endParaRPr lang="es-ES" sz="2000" dirty="0">
              <a:solidFill>
                <a:srgbClr val="002060"/>
              </a:solidFill>
            </a:endParaRPr>
          </a:p>
        </p:txBody>
      </p:sp>
    </p:spTree>
    <p:extLst>
      <p:ext uri="{BB962C8B-B14F-4D97-AF65-F5344CB8AC3E}">
        <p14:creationId xmlns:p14="http://schemas.microsoft.com/office/powerpoint/2010/main" val="294291413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94643"/>
            <a:ext cx="8229600" cy="746125"/>
          </a:xfrm>
        </p:spPr>
        <p:txBody>
          <a:bodyPr/>
          <a:lstStyle/>
          <a:p>
            <a:r>
              <a:rPr lang="pt-BR" sz="3200" i="1" dirty="0"/>
              <a:t>FACTORES DE RIESGO Y EPIDEMIOLOGICOS</a:t>
            </a:r>
            <a:r>
              <a:rPr lang="pt-BR" sz="3200" dirty="0"/>
              <a:t>:</a:t>
            </a:r>
            <a:r>
              <a:rPr lang="en-CA" sz="3200" dirty="0"/>
              <a:t/>
            </a:r>
            <a:br>
              <a:rPr lang="en-CA" sz="3200" dirty="0"/>
            </a:br>
            <a:endParaRPr lang="es-ES" sz="3200" dirty="0"/>
          </a:p>
        </p:txBody>
      </p:sp>
      <p:sp>
        <p:nvSpPr>
          <p:cNvPr id="3" name="2 Marcador de contenido"/>
          <p:cNvSpPr>
            <a:spLocks noGrp="1"/>
          </p:cNvSpPr>
          <p:nvPr>
            <p:ph idx="1"/>
          </p:nvPr>
        </p:nvSpPr>
        <p:spPr>
          <a:xfrm>
            <a:off x="457200" y="2276872"/>
            <a:ext cx="8229600" cy="5019675"/>
          </a:xfrm>
        </p:spPr>
        <p:txBody>
          <a:bodyPr/>
          <a:lstStyle/>
          <a:p>
            <a:pPr lvl="0"/>
            <a:r>
              <a:rPr lang="pt-BR" dirty="0">
                <a:solidFill>
                  <a:srgbClr val="002060"/>
                </a:solidFill>
              </a:rPr>
              <a:t>NOXA CERERAL PRENATAL, PERINATAL O POSTNATAL</a:t>
            </a:r>
            <a:endParaRPr lang="en-CA" dirty="0">
              <a:solidFill>
                <a:srgbClr val="002060"/>
              </a:solidFill>
            </a:endParaRPr>
          </a:p>
          <a:p>
            <a:pPr lvl="0"/>
            <a:r>
              <a:rPr lang="es-ES" dirty="0" smtClean="0">
                <a:solidFill>
                  <a:srgbClr val="002060"/>
                </a:solidFill>
              </a:rPr>
              <a:t>CONVULSIONES</a:t>
            </a:r>
            <a:endParaRPr lang="en-CA" dirty="0">
              <a:solidFill>
                <a:srgbClr val="002060"/>
              </a:solidFill>
            </a:endParaRPr>
          </a:p>
          <a:p>
            <a:pPr lvl="0"/>
            <a:r>
              <a:rPr lang="es-ES" dirty="0" smtClean="0">
                <a:solidFill>
                  <a:srgbClr val="002060"/>
                </a:solidFill>
              </a:rPr>
              <a:t>DESNUTRICIÓN </a:t>
            </a:r>
            <a:r>
              <a:rPr lang="es-ES" dirty="0">
                <a:solidFill>
                  <a:srgbClr val="002060"/>
                </a:solidFill>
              </a:rPr>
              <a:t>SEVERA</a:t>
            </a:r>
            <a:endParaRPr lang="en-CA" dirty="0">
              <a:solidFill>
                <a:srgbClr val="002060"/>
              </a:solidFill>
            </a:endParaRPr>
          </a:p>
          <a:p>
            <a:pPr lvl="0"/>
            <a:r>
              <a:rPr lang="es-ES" dirty="0" smtClean="0">
                <a:solidFill>
                  <a:srgbClr val="002060"/>
                </a:solidFill>
              </a:rPr>
              <a:t>DEPRIVACIÓN </a:t>
            </a:r>
            <a:r>
              <a:rPr lang="es-ES" dirty="0">
                <a:solidFill>
                  <a:srgbClr val="002060"/>
                </a:solidFill>
              </a:rPr>
              <a:t>SENSORIAL</a:t>
            </a:r>
            <a:endParaRPr lang="en-CA" dirty="0">
              <a:solidFill>
                <a:srgbClr val="002060"/>
              </a:solidFill>
            </a:endParaRPr>
          </a:p>
          <a:p>
            <a:pPr marL="0" indent="0">
              <a:buNone/>
            </a:pPr>
            <a:endParaRPr lang="es-ES" dirty="0">
              <a:solidFill>
                <a:srgbClr val="002060"/>
              </a:solidFill>
            </a:endParaRPr>
          </a:p>
        </p:txBody>
      </p:sp>
    </p:spTree>
    <p:extLst>
      <p:ext uri="{BB962C8B-B14F-4D97-AF65-F5344CB8AC3E}">
        <p14:creationId xmlns:p14="http://schemas.microsoft.com/office/powerpoint/2010/main" val="182717528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522635"/>
            <a:ext cx="8229600" cy="746125"/>
          </a:xfrm>
        </p:spPr>
        <p:txBody>
          <a:bodyPr/>
          <a:lstStyle/>
          <a:p>
            <a:r>
              <a:rPr lang="es-ES" sz="3200" i="1" dirty="0"/>
              <a:t>MEDIDAS </a:t>
            </a:r>
            <a:r>
              <a:rPr lang="es-ES" sz="3200" i="1" dirty="0" smtClean="0"/>
              <a:t>HIGIENICO-EPIDEMIOLÓGICAS </a:t>
            </a:r>
            <a:r>
              <a:rPr lang="es-ES" sz="3200" i="1" dirty="0"/>
              <a:t>Y SOCIALES</a:t>
            </a:r>
            <a:r>
              <a:rPr lang="es-ES" sz="3200" dirty="0"/>
              <a:t>:</a:t>
            </a:r>
            <a:r>
              <a:rPr lang="en-CA" sz="3200" dirty="0"/>
              <a:t/>
            </a:r>
            <a:br>
              <a:rPr lang="en-CA" sz="3200" dirty="0"/>
            </a:br>
            <a:endParaRPr lang="es-ES" sz="3200" dirty="0"/>
          </a:p>
        </p:txBody>
      </p:sp>
      <p:sp>
        <p:nvSpPr>
          <p:cNvPr id="3" name="2 Marcador de contenido"/>
          <p:cNvSpPr>
            <a:spLocks noGrp="1"/>
          </p:cNvSpPr>
          <p:nvPr>
            <p:ph idx="1"/>
          </p:nvPr>
        </p:nvSpPr>
        <p:spPr/>
        <p:txBody>
          <a:bodyPr/>
          <a:lstStyle/>
          <a:p>
            <a:pPr lvl="0"/>
            <a:r>
              <a:rPr lang="es-ES" sz="2800" dirty="0">
                <a:solidFill>
                  <a:srgbClr val="002060"/>
                </a:solidFill>
              </a:rPr>
              <a:t>CONSULTAS CONTROLADAS PRE Y POST NATALES</a:t>
            </a:r>
            <a:endParaRPr lang="en-CA" sz="2800" dirty="0">
              <a:solidFill>
                <a:srgbClr val="002060"/>
              </a:solidFill>
            </a:endParaRPr>
          </a:p>
          <a:p>
            <a:pPr lvl="0"/>
            <a:r>
              <a:rPr lang="es-ES" sz="2800" dirty="0">
                <a:solidFill>
                  <a:srgbClr val="002060"/>
                </a:solidFill>
              </a:rPr>
              <a:t>PARTO ASISTIDO INSTITUCIONAL</a:t>
            </a:r>
            <a:endParaRPr lang="en-CA" sz="2800" dirty="0">
              <a:solidFill>
                <a:srgbClr val="002060"/>
              </a:solidFill>
            </a:endParaRPr>
          </a:p>
          <a:p>
            <a:pPr lvl="0"/>
            <a:r>
              <a:rPr lang="es-ES" sz="2800" dirty="0" smtClean="0">
                <a:solidFill>
                  <a:srgbClr val="002060"/>
                </a:solidFill>
              </a:rPr>
              <a:t>VACUNACIÓN</a:t>
            </a:r>
            <a:endParaRPr lang="en-CA" sz="2800" dirty="0">
              <a:solidFill>
                <a:srgbClr val="002060"/>
              </a:solidFill>
            </a:endParaRPr>
          </a:p>
          <a:p>
            <a:pPr lvl="0"/>
            <a:r>
              <a:rPr lang="es-ES" sz="2800" dirty="0" smtClean="0">
                <a:solidFill>
                  <a:srgbClr val="002060"/>
                </a:solidFill>
              </a:rPr>
              <a:t>EDUCACIÓN </a:t>
            </a:r>
            <a:r>
              <a:rPr lang="es-ES" sz="2800" dirty="0">
                <a:solidFill>
                  <a:srgbClr val="002060"/>
                </a:solidFill>
              </a:rPr>
              <a:t>PARA LA SALUD Y </a:t>
            </a:r>
            <a:r>
              <a:rPr lang="es-ES" sz="2800" dirty="0" smtClean="0">
                <a:solidFill>
                  <a:srgbClr val="002060"/>
                </a:solidFill>
              </a:rPr>
              <a:t>PREVENCIÓN </a:t>
            </a:r>
            <a:r>
              <a:rPr lang="es-ES" sz="2800" dirty="0">
                <a:solidFill>
                  <a:srgbClr val="002060"/>
                </a:solidFill>
              </a:rPr>
              <a:t>DE ACCIDENTES EN EL HOGAR</a:t>
            </a:r>
            <a:endParaRPr lang="en-CA" sz="2800" dirty="0">
              <a:solidFill>
                <a:srgbClr val="002060"/>
              </a:solidFill>
            </a:endParaRPr>
          </a:p>
          <a:p>
            <a:pPr lvl="0"/>
            <a:r>
              <a:rPr lang="es-ES" sz="2800" dirty="0">
                <a:solidFill>
                  <a:srgbClr val="002060"/>
                </a:solidFill>
              </a:rPr>
              <a:t>CONTROL DE LA NATALIDAD EN POSILES EMBARAZOS RIESGOSOS</a:t>
            </a:r>
            <a:endParaRPr lang="en-CA" sz="2800" dirty="0">
              <a:solidFill>
                <a:srgbClr val="002060"/>
              </a:solidFill>
            </a:endParaRPr>
          </a:p>
          <a:p>
            <a:pPr lvl="0"/>
            <a:r>
              <a:rPr lang="es-ES" sz="2800" dirty="0" smtClean="0">
                <a:solidFill>
                  <a:srgbClr val="002060"/>
                </a:solidFill>
              </a:rPr>
              <a:t>ESTIMULACIÓN </a:t>
            </a:r>
            <a:r>
              <a:rPr lang="es-ES" sz="2800" dirty="0">
                <a:solidFill>
                  <a:srgbClr val="002060"/>
                </a:solidFill>
              </a:rPr>
              <a:t>SENSORIAL </a:t>
            </a:r>
            <a:r>
              <a:rPr lang="es-ES" sz="2800" dirty="0" smtClean="0">
                <a:solidFill>
                  <a:srgbClr val="002060"/>
                </a:solidFill>
              </a:rPr>
              <a:t>ADECUADA</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39587177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22635"/>
            <a:ext cx="8229600" cy="746125"/>
          </a:xfrm>
        </p:spPr>
        <p:txBody>
          <a:bodyPr/>
          <a:lstStyle/>
          <a:p>
            <a:r>
              <a:rPr lang="es-ES" sz="3200" i="1" dirty="0" smtClean="0"/>
              <a:t>CLASIFICACIÓN</a:t>
            </a:r>
            <a:r>
              <a:rPr lang="en-CA" sz="3200" dirty="0"/>
              <a:t/>
            </a:r>
            <a:br>
              <a:rPr lang="en-CA" sz="3200" dirty="0"/>
            </a:br>
            <a:endParaRPr lang="es-ES" sz="3200" dirty="0"/>
          </a:p>
        </p:txBody>
      </p:sp>
      <p:sp>
        <p:nvSpPr>
          <p:cNvPr id="3" name="2 Marcador de contenido"/>
          <p:cNvSpPr>
            <a:spLocks noGrp="1"/>
          </p:cNvSpPr>
          <p:nvPr>
            <p:ph idx="1"/>
          </p:nvPr>
        </p:nvSpPr>
        <p:spPr/>
        <p:txBody>
          <a:bodyPr/>
          <a:lstStyle/>
          <a:p>
            <a:pPr marL="0" indent="0">
              <a:buNone/>
            </a:pPr>
            <a:r>
              <a:rPr lang="es-ES" sz="2000" i="1" dirty="0">
                <a:solidFill>
                  <a:srgbClr val="002060"/>
                </a:solidFill>
              </a:rPr>
              <a:t>DEBIDO A LA DIVERSIDAD DE LOS </a:t>
            </a:r>
            <a:r>
              <a:rPr lang="es-ES" sz="2000" i="1" dirty="0" smtClean="0">
                <a:solidFill>
                  <a:srgbClr val="002060"/>
                </a:solidFill>
              </a:rPr>
              <a:t>SÍNTOMAS </a:t>
            </a:r>
            <a:r>
              <a:rPr lang="es-ES" sz="2000" i="1" dirty="0">
                <a:solidFill>
                  <a:srgbClr val="002060"/>
                </a:solidFill>
              </a:rPr>
              <a:t>EL </a:t>
            </a:r>
            <a:r>
              <a:rPr lang="es-ES" sz="2000" b="1" i="1" dirty="0">
                <a:solidFill>
                  <a:srgbClr val="002060"/>
                </a:solidFill>
              </a:rPr>
              <a:t>DSM-IV</a:t>
            </a:r>
            <a:r>
              <a:rPr lang="es-ES" sz="2000" i="1" dirty="0">
                <a:solidFill>
                  <a:srgbClr val="002060"/>
                </a:solidFill>
              </a:rPr>
              <a:t> HA DADO </a:t>
            </a:r>
            <a:r>
              <a:rPr lang="es-ES" sz="2000" b="1" i="1" dirty="0">
                <a:solidFill>
                  <a:srgbClr val="002060"/>
                </a:solidFill>
              </a:rPr>
              <a:t>VARIOS SUBTIPOS </a:t>
            </a:r>
            <a:r>
              <a:rPr lang="es-ES" sz="2000" i="1" dirty="0">
                <a:solidFill>
                  <a:srgbClr val="002060"/>
                </a:solidFill>
              </a:rPr>
              <a:t>DE </a:t>
            </a:r>
            <a:r>
              <a:rPr lang="es-ES" sz="2000" i="1" dirty="0" smtClean="0">
                <a:solidFill>
                  <a:srgbClr val="002060"/>
                </a:solidFill>
              </a:rPr>
              <a:t>CLASIFICACION:</a:t>
            </a:r>
          </a:p>
          <a:p>
            <a:pPr marL="0" indent="0">
              <a:buNone/>
            </a:pPr>
            <a:endParaRPr lang="es-ES" sz="2000" dirty="0" smtClean="0">
              <a:solidFill>
                <a:srgbClr val="002060"/>
              </a:solidFill>
            </a:endParaRPr>
          </a:p>
          <a:p>
            <a:pPr marL="0" indent="0">
              <a:buNone/>
            </a:pPr>
            <a:r>
              <a:rPr lang="es-ES" sz="2000" dirty="0">
                <a:solidFill>
                  <a:srgbClr val="002060"/>
                </a:solidFill>
              </a:rPr>
              <a:t>*TRASTORNO POR DEFICIT DE </a:t>
            </a:r>
            <a:r>
              <a:rPr lang="es-ES" sz="2000" dirty="0" smtClean="0">
                <a:solidFill>
                  <a:srgbClr val="002060"/>
                </a:solidFill>
              </a:rPr>
              <a:t>ATENCIÓN </a:t>
            </a:r>
            <a:r>
              <a:rPr lang="es-ES" sz="2000" dirty="0">
                <a:solidFill>
                  <a:srgbClr val="002060"/>
                </a:solidFill>
              </a:rPr>
              <a:t>CON HIPERACTIVIDAD </a:t>
            </a:r>
            <a:r>
              <a:rPr lang="es-ES" sz="2000" b="1" dirty="0">
                <a:solidFill>
                  <a:srgbClr val="002060"/>
                </a:solidFill>
              </a:rPr>
              <a:t>TIPO COMBINADO </a:t>
            </a:r>
            <a:r>
              <a:rPr lang="es-ES" sz="2000" dirty="0">
                <a:solidFill>
                  <a:srgbClr val="002060"/>
                </a:solidFill>
              </a:rPr>
              <a:t>(RESULTA SER EL </a:t>
            </a:r>
            <a:r>
              <a:rPr lang="es-ES" sz="2000" dirty="0" smtClean="0">
                <a:solidFill>
                  <a:srgbClr val="002060"/>
                </a:solidFill>
              </a:rPr>
              <a:t>MÁS </a:t>
            </a:r>
            <a:r>
              <a:rPr lang="es-ES" sz="2000" dirty="0">
                <a:solidFill>
                  <a:srgbClr val="002060"/>
                </a:solidFill>
              </a:rPr>
              <a:t>FRECUENTE</a:t>
            </a:r>
            <a:r>
              <a:rPr lang="es-ES" sz="2000" b="1" dirty="0">
                <a:solidFill>
                  <a:srgbClr val="002060"/>
                </a:solidFill>
              </a:rPr>
              <a:t>)</a:t>
            </a:r>
            <a:endParaRPr lang="en-CA" sz="2000" dirty="0">
              <a:solidFill>
                <a:srgbClr val="002060"/>
              </a:solidFill>
            </a:endParaRPr>
          </a:p>
          <a:p>
            <a:pPr marL="0" indent="0">
              <a:buNone/>
            </a:pPr>
            <a:r>
              <a:rPr lang="es-ES" sz="2000" dirty="0">
                <a:solidFill>
                  <a:srgbClr val="002060"/>
                </a:solidFill>
              </a:rPr>
              <a:t> </a:t>
            </a:r>
            <a:endParaRPr lang="en-CA" sz="2000" dirty="0">
              <a:solidFill>
                <a:srgbClr val="002060"/>
              </a:solidFill>
            </a:endParaRPr>
          </a:p>
          <a:p>
            <a:pPr marL="0" indent="0">
              <a:buNone/>
            </a:pPr>
            <a:r>
              <a:rPr lang="es-ES" sz="2000" dirty="0">
                <a:solidFill>
                  <a:srgbClr val="002060"/>
                </a:solidFill>
              </a:rPr>
              <a:t>*TRASTORNO POR DEFICIT DE </a:t>
            </a:r>
            <a:r>
              <a:rPr lang="es-ES" sz="2000" dirty="0" smtClean="0">
                <a:solidFill>
                  <a:srgbClr val="002060"/>
                </a:solidFill>
              </a:rPr>
              <a:t>ATENCIÓN </a:t>
            </a:r>
            <a:r>
              <a:rPr lang="es-ES" sz="2000" dirty="0">
                <a:solidFill>
                  <a:srgbClr val="002060"/>
                </a:solidFill>
              </a:rPr>
              <a:t>CON HIPERACTIVIDAD </a:t>
            </a:r>
            <a:r>
              <a:rPr lang="es-ES" sz="2000" b="1" dirty="0">
                <a:solidFill>
                  <a:srgbClr val="002060"/>
                </a:solidFill>
              </a:rPr>
              <a:t>TIPO CON PREDOMINIO DEFICIT DE </a:t>
            </a:r>
            <a:r>
              <a:rPr lang="es-ES" sz="2000" b="1" dirty="0" smtClean="0">
                <a:solidFill>
                  <a:srgbClr val="002060"/>
                </a:solidFill>
              </a:rPr>
              <a:t>ATENCIÓN</a:t>
            </a:r>
            <a:endParaRPr lang="en-CA" sz="2000" dirty="0">
              <a:solidFill>
                <a:srgbClr val="002060"/>
              </a:solidFill>
            </a:endParaRPr>
          </a:p>
          <a:p>
            <a:pPr marL="0" indent="0">
              <a:buNone/>
            </a:pPr>
            <a:r>
              <a:rPr lang="es-ES" sz="2000" dirty="0">
                <a:solidFill>
                  <a:srgbClr val="002060"/>
                </a:solidFill>
              </a:rPr>
              <a:t> </a:t>
            </a:r>
            <a:endParaRPr lang="en-CA" sz="2000" dirty="0">
              <a:solidFill>
                <a:srgbClr val="002060"/>
              </a:solidFill>
            </a:endParaRPr>
          </a:p>
          <a:p>
            <a:pPr marL="0" indent="0">
              <a:buNone/>
            </a:pPr>
            <a:r>
              <a:rPr lang="es-ES" sz="2000" dirty="0">
                <a:solidFill>
                  <a:srgbClr val="002060"/>
                </a:solidFill>
              </a:rPr>
              <a:t>*TRASTORNO POR DEFICIT DE </a:t>
            </a:r>
            <a:r>
              <a:rPr lang="es-ES" sz="2000" dirty="0" smtClean="0">
                <a:solidFill>
                  <a:srgbClr val="002060"/>
                </a:solidFill>
              </a:rPr>
              <a:t>ATENCIÓN </a:t>
            </a:r>
            <a:r>
              <a:rPr lang="es-ES" sz="2000" b="1" dirty="0">
                <a:solidFill>
                  <a:srgbClr val="002060"/>
                </a:solidFill>
              </a:rPr>
              <a:t>TIPO CON PREDOMINIO</a:t>
            </a:r>
            <a:r>
              <a:rPr lang="es-ES" sz="2000" dirty="0">
                <a:solidFill>
                  <a:srgbClr val="002060"/>
                </a:solidFill>
              </a:rPr>
              <a:t> </a:t>
            </a:r>
            <a:r>
              <a:rPr lang="es-ES" sz="2000" b="1" dirty="0" smtClean="0">
                <a:solidFill>
                  <a:srgbClr val="002060"/>
                </a:solidFill>
              </a:rPr>
              <a:t>HIPER-ACTIVO-IMPULSIVO</a:t>
            </a:r>
            <a:endParaRPr lang="en-CA" sz="2000" dirty="0">
              <a:solidFill>
                <a:srgbClr val="002060"/>
              </a:solidFill>
            </a:endParaRPr>
          </a:p>
          <a:p>
            <a:pPr marL="0" indent="0">
              <a:buNone/>
            </a:pPr>
            <a:r>
              <a:rPr lang="en-CA" sz="2000" dirty="0">
                <a:solidFill>
                  <a:srgbClr val="002060"/>
                </a:solidFill>
              </a:rPr>
              <a:t/>
            </a:r>
            <a:br>
              <a:rPr lang="en-CA" sz="2000" dirty="0">
                <a:solidFill>
                  <a:srgbClr val="002060"/>
                </a:solidFill>
              </a:rPr>
            </a:br>
            <a:endParaRPr lang="es-ES" sz="2000" dirty="0">
              <a:solidFill>
                <a:srgbClr val="002060"/>
              </a:solidFill>
            </a:endParaRPr>
          </a:p>
        </p:txBody>
      </p:sp>
    </p:spTree>
    <p:extLst>
      <p:ext uri="{BB962C8B-B14F-4D97-AF65-F5344CB8AC3E}">
        <p14:creationId xmlns:p14="http://schemas.microsoft.com/office/powerpoint/2010/main" val="98157899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594643"/>
            <a:ext cx="8229600" cy="746125"/>
          </a:xfrm>
        </p:spPr>
        <p:txBody>
          <a:bodyPr/>
          <a:lstStyle/>
          <a:p>
            <a:r>
              <a:rPr lang="es-ES" sz="3200" i="1" dirty="0"/>
              <a:t>CUADRO </a:t>
            </a:r>
            <a:r>
              <a:rPr lang="es-ES" sz="3200" i="1" dirty="0" smtClean="0"/>
              <a:t>CLÍNICO</a:t>
            </a:r>
            <a:r>
              <a:rPr lang="en-CA" sz="3200" dirty="0"/>
              <a:t/>
            </a:r>
            <a:br>
              <a:rPr lang="en-CA" sz="3200" dirty="0"/>
            </a:br>
            <a:r>
              <a:rPr lang="es-ES" sz="2800" i="1" dirty="0" smtClean="0"/>
              <a:t>ALTERACIONES </a:t>
            </a:r>
            <a:r>
              <a:rPr lang="es-ES" sz="2800" i="1" dirty="0"/>
              <a:t>MOTORAS:</a:t>
            </a:r>
            <a:r>
              <a:rPr lang="en-CA" sz="2800" dirty="0"/>
              <a:t/>
            </a:r>
            <a:br>
              <a:rPr lang="en-CA" sz="2800" dirty="0"/>
            </a:br>
            <a:endParaRPr lang="es-ES" sz="2800" dirty="0"/>
          </a:p>
        </p:txBody>
      </p:sp>
      <p:sp>
        <p:nvSpPr>
          <p:cNvPr id="3" name="2 Marcador de contenido"/>
          <p:cNvSpPr>
            <a:spLocks noGrp="1"/>
          </p:cNvSpPr>
          <p:nvPr>
            <p:ph idx="1"/>
          </p:nvPr>
        </p:nvSpPr>
        <p:spPr>
          <a:xfrm>
            <a:off x="457200" y="1649685"/>
            <a:ext cx="8229600" cy="5019675"/>
          </a:xfrm>
        </p:spPr>
        <p:txBody>
          <a:bodyPr/>
          <a:lstStyle/>
          <a:p>
            <a:pPr marL="0" indent="0">
              <a:buNone/>
            </a:pPr>
            <a:r>
              <a:rPr lang="es-ES" sz="2400" dirty="0">
                <a:solidFill>
                  <a:srgbClr val="002060"/>
                </a:solidFill>
              </a:rPr>
              <a:t> *</a:t>
            </a:r>
            <a:r>
              <a:rPr lang="es-ES" sz="2400" b="1" dirty="0">
                <a:solidFill>
                  <a:srgbClr val="002060"/>
                </a:solidFill>
              </a:rPr>
              <a:t>HIPERACTIVIDAD</a:t>
            </a:r>
            <a:endParaRPr lang="en-CA" sz="2400" dirty="0">
              <a:solidFill>
                <a:srgbClr val="002060"/>
              </a:solidFill>
            </a:endParaRPr>
          </a:p>
          <a:p>
            <a:pPr marL="0" indent="0">
              <a:buNone/>
            </a:pPr>
            <a:r>
              <a:rPr lang="es-ES" sz="2400" dirty="0">
                <a:solidFill>
                  <a:srgbClr val="002060"/>
                </a:solidFill>
              </a:rPr>
              <a:t>  </a:t>
            </a:r>
            <a:endParaRPr lang="es-ES" sz="2400" dirty="0" smtClean="0">
              <a:solidFill>
                <a:srgbClr val="002060"/>
              </a:solidFill>
            </a:endParaRPr>
          </a:p>
          <a:p>
            <a:pPr marL="0" indent="0">
              <a:buNone/>
            </a:pPr>
            <a:r>
              <a:rPr lang="es-ES" sz="2400" dirty="0" smtClean="0">
                <a:solidFill>
                  <a:srgbClr val="002060"/>
                </a:solidFill>
              </a:rPr>
              <a:t> </a:t>
            </a:r>
            <a:r>
              <a:rPr lang="es-ES" sz="2400" dirty="0">
                <a:solidFill>
                  <a:srgbClr val="002060"/>
                </a:solidFill>
              </a:rPr>
              <a:t>*SIGNOS </a:t>
            </a:r>
            <a:r>
              <a:rPr lang="es-ES" sz="2400" dirty="0" smtClean="0">
                <a:solidFill>
                  <a:srgbClr val="002060"/>
                </a:solidFill>
              </a:rPr>
              <a:t>NEUROLÓGICOS FINOS: LATERALIDAD </a:t>
            </a:r>
            <a:r>
              <a:rPr lang="es-ES" sz="2400" dirty="0">
                <a:solidFill>
                  <a:srgbClr val="002060"/>
                </a:solidFill>
              </a:rPr>
              <a:t>CRUZADA, DISARTRIA </a:t>
            </a:r>
            <a:r>
              <a:rPr lang="es-ES" sz="2400" dirty="0" smtClean="0">
                <a:solidFill>
                  <a:srgbClr val="002060"/>
                </a:solidFill>
              </a:rPr>
              <a:t>LÍGERA</a:t>
            </a:r>
            <a:r>
              <a:rPr lang="es-ES" sz="2400" dirty="0">
                <a:solidFill>
                  <a:srgbClr val="002060"/>
                </a:solidFill>
              </a:rPr>
              <a:t>, DIFICULTAD EN LA POSTURA FIRME, MOVIMIENTOS </a:t>
            </a:r>
            <a:r>
              <a:rPr lang="es-ES" sz="2400" dirty="0" smtClean="0">
                <a:solidFill>
                  <a:srgbClr val="002060"/>
                </a:solidFill>
              </a:rPr>
              <a:t>INVOLUNTARIOS</a:t>
            </a:r>
            <a:r>
              <a:rPr lang="es-ES" sz="2400" dirty="0">
                <a:solidFill>
                  <a:srgbClr val="002060"/>
                </a:solidFill>
              </a:rPr>
              <a:t>, </a:t>
            </a:r>
            <a:r>
              <a:rPr lang="es-ES" sz="2400" dirty="0" smtClean="0">
                <a:solidFill>
                  <a:srgbClr val="002060"/>
                </a:solidFill>
              </a:rPr>
              <a:t>ESTRABISMO-</a:t>
            </a:r>
            <a:endParaRPr lang="en-CA" sz="2400" dirty="0">
              <a:solidFill>
                <a:srgbClr val="002060"/>
              </a:solidFill>
            </a:endParaRPr>
          </a:p>
          <a:p>
            <a:pPr marL="0" indent="0">
              <a:buNone/>
            </a:pPr>
            <a:r>
              <a:rPr lang="es-ES" sz="2400" dirty="0">
                <a:solidFill>
                  <a:srgbClr val="002060"/>
                </a:solidFill>
              </a:rPr>
              <a:t>  </a:t>
            </a:r>
            <a:endParaRPr lang="es-ES" sz="2400" dirty="0" smtClean="0">
              <a:solidFill>
                <a:srgbClr val="002060"/>
              </a:solidFill>
            </a:endParaRPr>
          </a:p>
          <a:p>
            <a:pPr marL="0" indent="0">
              <a:buNone/>
            </a:pPr>
            <a:r>
              <a:rPr lang="es-ES" sz="2400" dirty="0" smtClean="0">
                <a:solidFill>
                  <a:srgbClr val="002060"/>
                </a:solidFill>
              </a:rPr>
              <a:t> </a:t>
            </a:r>
            <a:r>
              <a:rPr lang="es-ES" sz="2400" dirty="0">
                <a:solidFill>
                  <a:srgbClr val="002060"/>
                </a:solidFill>
              </a:rPr>
              <a:t>*DEFICIT EN EL CONTROL DE LOS IMPULSOS:</a:t>
            </a:r>
            <a:endParaRPr lang="en-CA" sz="2400" dirty="0">
              <a:solidFill>
                <a:srgbClr val="002060"/>
              </a:solidFill>
            </a:endParaRPr>
          </a:p>
          <a:p>
            <a:pPr marL="0" indent="0">
              <a:buNone/>
            </a:pPr>
            <a:r>
              <a:rPr lang="es-ES" sz="2400" b="1" dirty="0">
                <a:solidFill>
                  <a:srgbClr val="002060"/>
                </a:solidFill>
              </a:rPr>
              <a:t>IMPULSIVIDAD</a:t>
            </a:r>
            <a:r>
              <a:rPr lang="es-ES" sz="2400" dirty="0">
                <a:solidFill>
                  <a:srgbClr val="002060"/>
                </a:solidFill>
              </a:rPr>
              <a:t>, DESTRUCCIONES, ROBOS, MENTIRAS, INCENDIOS, ACTOS SEXUALES DESUSUALES, TRANSGRESIONES </a:t>
            </a:r>
            <a:r>
              <a:rPr lang="es-ES" sz="2400" dirty="0" smtClean="0">
                <a:solidFill>
                  <a:srgbClr val="002060"/>
                </a:solidFill>
              </a:rPr>
              <a:t>SOCIALES.</a:t>
            </a:r>
            <a:endParaRPr lang="en-CA" sz="2400" dirty="0">
              <a:solidFill>
                <a:srgbClr val="002060"/>
              </a:solidFill>
            </a:endParaRPr>
          </a:p>
        </p:txBody>
      </p:sp>
    </p:spTree>
    <p:extLst>
      <p:ext uri="{BB962C8B-B14F-4D97-AF65-F5344CB8AC3E}">
        <p14:creationId xmlns:p14="http://schemas.microsoft.com/office/powerpoint/2010/main" val="21383222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800" b="1" dirty="0"/>
              <a:t>F90 - F99 TRASTORNOS DEL COMPORTAMIENTO Y DE LAS EMOCIONES DE COMIENZO HABITUAL EN LA INFANCIA Y ADOLESCENCIA. </a:t>
            </a:r>
            <a:endParaRPr lang="es-ES" sz="2800" dirty="0"/>
          </a:p>
          <a:p>
            <a:pPr marL="0" indent="0">
              <a:buNone/>
            </a:pPr>
            <a:r>
              <a:rPr lang="es-ES_tradnl" sz="2800" b="1" dirty="0"/>
              <a:t>F90 Trastornos </a:t>
            </a:r>
            <a:r>
              <a:rPr lang="es-ES_tradnl" sz="2800" b="1" dirty="0" err="1"/>
              <a:t>hipercinéticos</a:t>
            </a:r>
            <a:r>
              <a:rPr lang="es-ES_tradnl" sz="2800" b="1" dirty="0"/>
              <a:t>. (4)</a:t>
            </a:r>
            <a:endParaRPr lang="es-ES" sz="2800" dirty="0"/>
          </a:p>
          <a:p>
            <a:pPr marL="0" indent="0">
              <a:buNone/>
            </a:pPr>
            <a:r>
              <a:rPr lang="es-ES_tradnl" sz="2800" dirty="0"/>
              <a:t>F90.0 Trastorno de la actividad y de la atención.</a:t>
            </a:r>
            <a:endParaRPr lang="es-ES" sz="2800" dirty="0"/>
          </a:p>
          <a:p>
            <a:pPr marL="0" indent="0">
              <a:buNone/>
            </a:pPr>
            <a:r>
              <a:rPr lang="es-ES_tradnl" sz="2800" dirty="0"/>
              <a:t>F90.1 Trastorno </a:t>
            </a:r>
            <a:r>
              <a:rPr lang="es-ES_tradnl" sz="2800" dirty="0" err="1"/>
              <a:t>hipercinético</a:t>
            </a:r>
            <a:r>
              <a:rPr lang="es-ES_tradnl" sz="2800" dirty="0"/>
              <a:t> </a:t>
            </a:r>
            <a:r>
              <a:rPr lang="es-ES_tradnl" sz="2800" dirty="0" err="1"/>
              <a:t>disocial</a:t>
            </a:r>
            <a:r>
              <a:rPr lang="es-ES_tradnl" sz="2800" dirty="0"/>
              <a:t>.</a:t>
            </a:r>
            <a:endParaRPr lang="es-ES" sz="2800" dirty="0"/>
          </a:p>
          <a:p>
            <a:pPr marL="0" indent="0">
              <a:buNone/>
            </a:pPr>
            <a:r>
              <a:rPr lang="es-ES_tradnl" sz="2800" dirty="0"/>
              <a:t>F90.8 Otros Trastornos </a:t>
            </a:r>
            <a:r>
              <a:rPr lang="es-ES_tradnl" sz="2800" dirty="0" err="1"/>
              <a:t>hipercinéticos</a:t>
            </a:r>
            <a:r>
              <a:rPr lang="es-ES_tradnl" sz="2800" dirty="0"/>
              <a:t>.</a:t>
            </a:r>
            <a:endParaRPr lang="es-ES" sz="2800" dirty="0"/>
          </a:p>
          <a:p>
            <a:pPr marL="0" indent="0">
              <a:buNone/>
            </a:pPr>
            <a:r>
              <a:rPr lang="es-ES_tradnl" sz="2800" dirty="0"/>
              <a:t>F90.9 Trastorno </a:t>
            </a:r>
            <a:r>
              <a:rPr lang="es-ES_tradnl" sz="2800" dirty="0" err="1"/>
              <a:t>hipercinético</a:t>
            </a:r>
            <a:r>
              <a:rPr lang="es-ES_tradnl" sz="2800" dirty="0"/>
              <a:t> sin especificación.</a:t>
            </a:r>
            <a:endParaRPr lang="es-ES" sz="2800" dirty="0"/>
          </a:p>
          <a:p>
            <a:pPr marL="0" indent="0">
              <a:buNone/>
            </a:pPr>
            <a:endParaRPr lang="es-ES" sz="2800"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251533758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937717"/>
            <a:ext cx="8229600" cy="5019675"/>
          </a:xfrm>
        </p:spPr>
        <p:txBody>
          <a:bodyPr/>
          <a:lstStyle/>
          <a:p>
            <a:r>
              <a:rPr lang="es-ES" b="1" dirty="0" smtClean="0">
                <a:solidFill>
                  <a:srgbClr val="002060"/>
                </a:solidFill>
              </a:rPr>
              <a:t>DISTRACTIBILIDAD</a:t>
            </a:r>
            <a:r>
              <a:rPr lang="es-ES" dirty="0" smtClean="0">
                <a:solidFill>
                  <a:srgbClr val="002060"/>
                </a:solidFill>
              </a:rPr>
              <a:t>: </a:t>
            </a:r>
          </a:p>
          <a:p>
            <a:pPr marL="0" indent="0">
              <a:buNone/>
            </a:pPr>
            <a:r>
              <a:rPr lang="es-ES" dirty="0" smtClean="0">
                <a:solidFill>
                  <a:srgbClr val="002060"/>
                </a:solidFill>
              </a:rPr>
              <a:t>ATENCIÓN </a:t>
            </a:r>
            <a:r>
              <a:rPr lang="es-ES" dirty="0">
                <a:solidFill>
                  <a:srgbClr val="002060"/>
                </a:solidFill>
              </a:rPr>
              <a:t>LABIL, POCO TIEMPO DE </a:t>
            </a:r>
            <a:r>
              <a:rPr lang="es-ES" dirty="0" smtClean="0">
                <a:solidFill>
                  <a:srgbClr val="002060"/>
                </a:solidFill>
              </a:rPr>
              <a:t>CONCENTRACIÓN, </a:t>
            </a:r>
          </a:p>
          <a:p>
            <a:pPr marL="0" indent="0">
              <a:buNone/>
            </a:pPr>
            <a:r>
              <a:rPr lang="es-ES" dirty="0" smtClean="0">
                <a:solidFill>
                  <a:srgbClr val="002060"/>
                </a:solidFill>
              </a:rPr>
              <a:t>CAMBIANDO </a:t>
            </a:r>
            <a:r>
              <a:rPr lang="es-ES" dirty="0">
                <a:solidFill>
                  <a:srgbClr val="002060"/>
                </a:solidFill>
              </a:rPr>
              <a:t>DE UNA ACTIVIDAD A OTRA </a:t>
            </a:r>
            <a:r>
              <a:rPr lang="es-ES" dirty="0" smtClean="0">
                <a:solidFill>
                  <a:srgbClr val="002060"/>
                </a:solidFill>
              </a:rPr>
              <a:t>CONSTANTEMENTE.</a:t>
            </a:r>
            <a:endParaRPr lang="en-CA" dirty="0">
              <a:solidFill>
                <a:srgbClr val="002060"/>
              </a:solidFill>
            </a:endParaRPr>
          </a:p>
          <a:p>
            <a:pPr marL="0" indent="0">
              <a:buNone/>
            </a:pPr>
            <a:endParaRPr lang="es-ES" dirty="0">
              <a:solidFill>
                <a:srgbClr val="002060"/>
              </a:solidFill>
            </a:endParaRPr>
          </a:p>
        </p:txBody>
      </p:sp>
      <p:sp>
        <p:nvSpPr>
          <p:cNvPr id="5" name="1 Título"/>
          <p:cNvSpPr>
            <a:spLocks noGrp="1"/>
          </p:cNvSpPr>
          <p:nvPr>
            <p:ph type="title"/>
          </p:nvPr>
        </p:nvSpPr>
        <p:spPr>
          <a:xfrm>
            <a:off x="457200" y="522635"/>
            <a:ext cx="8229600" cy="746125"/>
          </a:xfrm>
        </p:spPr>
        <p:txBody>
          <a:bodyPr/>
          <a:lstStyle/>
          <a:p>
            <a:r>
              <a:rPr lang="es-ES" sz="3200" i="1" dirty="0"/>
              <a:t>CUADRO </a:t>
            </a:r>
            <a:r>
              <a:rPr lang="es-ES" sz="3200" i="1" dirty="0" smtClean="0"/>
              <a:t>CLÍNICO</a:t>
            </a:r>
            <a:r>
              <a:rPr lang="en-CA" sz="3200" dirty="0"/>
              <a:t/>
            </a:r>
            <a:br>
              <a:rPr lang="en-CA" sz="3200" dirty="0"/>
            </a:br>
            <a:r>
              <a:rPr lang="es-ES" sz="2800" i="1" dirty="0"/>
              <a:t>ALTERACIONES DE LA ATENCION</a:t>
            </a:r>
            <a:r>
              <a:rPr lang="es-ES" sz="2800" dirty="0"/>
              <a:t>:</a:t>
            </a:r>
            <a:r>
              <a:rPr lang="en-CA" sz="2800" dirty="0"/>
              <a:t/>
            </a:r>
            <a:br>
              <a:rPr lang="en-CA" sz="2800" dirty="0"/>
            </a:br>
            <a:endParaRPr lang="es-ES" sz="2800" dirty="0"/>
          </a:p>
        </p:txBody>
      </p:sp>
    </p:spTree>
    <p:extLst>
      <p:ext uri="{BB962C8B-B14F-4D97-AF65-F5344CB8AC3E}">
        <p14:creationId xmlns:p14="http://schemas.microsoft.com/office/powerpoint/2010/main" val="33421235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937717"/>
            <a:ext cx="8229600" cy="5019675"/>
          </a:xfrm>
        </p:spPr>
        <p:txBody>
          <a:bodyPr/>
          <a:lstStyle/>
          <a:p>
            <a:r>
              <a:rPr lang="es-ES" i="1" u="sng" dirty="0">
                <a:solidFill>
                  <a:srgbClr val="002060"/>
                </a:solidFill>
              </a:rPr>
              <a:t>ALTERACIONES DEL APRENDIZAJE</a:t>
            </a:r>
            <a:endParaRPr lang="en-CA" dirty="0">
              <a:solidFill>
                <a:srgbClr val="002060"/>
              </a:solidFill>
            </a:endParaRPr>
          </a:p>
          <a:p>
            <a:pPr lvl="5"/>
            <a:r>
              <a:rPr lang="es-ES" dirty="0" smtClean="0">
                <a:solidFill>
                  <a:srgbClr val="002060"/>
                </a:solidFill>
              </a:rPr>
              <a:t>ESPECÍFICAS</a:t>
            </a:r>
            <a:endParaRPr lang="en-CA" dirty="0">
              <a:solidFill>
                <a:srgbClr val="002060"/>
              </a:solidFill>
            </a:endParaRPr>
          </a:p>
          <a:p>
            <a:pPr lvl="5"/>
            <a:r>
              <a:rPr lang="es-ES" dirty="0" smtClean="0">
                <a:solidFill>
                  <a:srgbClr val="002060"/>
                </a:solidFill>
              </a:rPr>
              <a:t>GENERALIZADAS</a:t>
            </a:r>
          </a:p>
          <a:p>
            <a:pPr lvl="5"/>
            <a:endParaRPr lang="en-CA" dirty="0">
              <a:solidFill>
                <a:srgbClr val="002060"/>
              </a:solidFill>
            </a:endParaRPr>
          </a:p>
          <a:p>
            <a:r>
              <a:rPr lang="es-ES" i="1" u="sng" dirty="0">
                <a:solidFill>
                  <a:srgbClr val="002060"/>
                </a:solidFill>
              </a:rPr>
              <a:t>ALTERACIONES EMOCIONALES</a:t>
            </a:r>
            <a:r>
              <a:rPr lang="es-ES" dirty="0">
                <a:solidFill>
                  <a:srgbClr val="002060"/>
                </a:solidFill>
              </a:rPr>
              <a:t>:</a:t>
            </a:r>
            <a:endParaRPr lang="en-CA" dirty="0">
              <a:solidFill>
                <a:srgbClr val="002060"/>
              </a:solidFill>
            </a:endParaRPr>
          </a:p>
          <a:p>
            <a:pPr lvl="5"/>
            <a:r>
              <a:rPr lang="es-ES" dirty="0">
                <a:solidFill>
                  <a:srgbClr val="002060"/>
                </a:solidFill>
              </a:rPr>
              <a:t>TEMPERAMENTO EXALTADO Y VIOLENTO</a:t>
            </a:r>
            <a:endParaRPr lang="en-CA" dirty="0">
              <a:solidFill>
                <a:srgbClr val="002060"/>
              </a:solidFill>
            </a:endParaRPr>
          </a:p>
          <a:p>
            <a:pPr lvl="5"/>
            <a:r>
              <a:rPr lang="es-ES" dirty="0">
                <a:solidFill>
                  <a:srgbClr val="002060"/>
                </a:solidFill>
              </a:rPr>
              <a:t>REACTIVIDAD EXAGERADA , DISFORIA</a:t>
            </a:r>
            <a:endParaRPr lang="en-CA" dirty="0">
              <a:solidFill>
                <a:srgbClr val="002060"/>
              </a:solidFill>
            </a:endParaRPr>
          </a:p>
          <a:p>
            <a:pPr lvl="5"/>
            <a:r>
              <a:rPr lang="es-ES" dirty="0">
                <a:solidFill>
                  <a:srgbClr val="002060"/>
                </a:solidFill>
              </a:rPr>
              <a:t>DISMINUCION DE LA RESPUESTA AL DOLOR  EMOCIONAL</a:t>
            </a:r>
            <a:endParaRPr lang="en-CA" dirty="0">
              <a:solidFill>
                <a:srgbClr val="002060"/>
              </a:solidFill>
            </a:endParaRPr>
          </a:p>
          <a:p>
            <a:pPr marL="0" indent="0">
              <a:buNone/>
            </a:pPr>
            <a:endParaRPr lang="es-ES" dirty="0">
              <a:solidFill>
                <a:srgbClr val="002060"/>
              </a:solidFill>
            </a:endParaRPr>
          </a:p>
        </p:txBody>
      </p:sp>
      <p:sp>
        <p:nvSpPr>
          <p:cNvPr id="5" name="1 Título"/>
          <p:cNvSpPr>
            <a:spLocks noGrp="1"/>
          </p:cNvSpPr>
          <p:nvPr>
            <p:ph type="title"/>
          </p:nvPr>
        </p:nvSpPr>
        <p:spPr>
          <a:xfrm>
            <a:off x="457200" y="522635"/>
            <a:ext cx="8229600" cy="746125"/>
          </a:xfrm>
        </p:spPr>
        <p:txBody>
          <a:bodyPr/>
          <a:lstStyle/>
          <a:p>
            <a:r>
              <a:rPr lang="es-ES" sz="3200" i="1" dirty="0"/>
              <a:t>CUADRO </a:t>
            </a:r>
            <a:r>
              <a:rPr lang="es-ES" sz="3200" i="1" dirty="0" smtClean="0"/>
              <a:t>CLÍNICO</a:t>
            </a:r>
            <a:r>
              <a:rPr lang="en-CA" sz="3200" dirty="0"/>
              <a:t/>
            </a:r>
            <a:br>
              <a:rPr lang="en-CA" sz="3200" dirty="0"/>
            </a:br>
            <a:endParaRPr lang="es-ES" sz="2800" dirty="0"/>
          </a:p>
        </p:txBody>
      </p:sp>
    </p:spTree>
    <p:extLst>
      <p:ext uri="{BB962C8B-B14F-4D97-AF65-F5344CB8AC3E}">
        <p14:creationId xmlns:p14="http://schemas.microsoft.com/office/powerpoint/2010/main" val="278667800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937717"/>
            <a:ext cx="8229600" cy="4371603"/>
          </a:xfrm>
        </p:spPr>
        <p:txBody>
          <a:bodyPr/>
          <a:lstStyle/>
          <a:p>
            <a:pPr marL="536575" lvl="5" indent="-273050">
              <a:tabLst>
                <a:tab pos="536575" algn="l"/>
              </a:tabLst>
            </a:pPr>
            <a:r>
              <a:rPr lang="es-ES" sz="2400" dirty="0" smtClean="0">
                <a:solidFill>
                  <a:srgbClr val="002060"/>
                </a:solidFill>
              </a:rPr>
              <a:t>INDEPENDENCIA </a:t>
            </a:r>
            <a:r>
              <a:rPr lang="es-ES" sz="2400" dirty="0">
                <a:solidFill>
                  <a:srgbClr val="002060"/>
                </a:solidFill>
              </a:rPr>
              <a:t>EXAGERADA</a:t>
            </a:r>
            <a:endParaRPr lang="en-CA" sz="2400" dirty="0">
              <a:solidFill>
                <a:srgbClr val="002060"/>
              </a:solidFill>
            </a:endParaRPr>
          </a:p>
          <a:p>
            <a:pPr marL="536575" lvl="5" indent="-273050">
              <a:tabLst>
                <a:tab pos="536575" algn="l"/>
              </a:tabLst>
            </a:pPr>
            <a:r>
              <a:rPr lang="es-ES" sz="2400" dirty="0">
                <a:solidFill>
                  <a:srgbClr val="002060"/>
                </a:solidFill>
              </a:rPr>
              <a:t>NEGATIVISMO</a:t>
            </a:r>
            <a:endParaRPr lang="en-CA" sz="2400" dirty="0">
              <a:solidFill>
                <a:srgbClr val="002060"/>
              </a:solidFill>
            </a:endParaRPr>
          </a:p>
          <a:p>
            <a:pPr marL="536575" lvl="5" indent="-273050">
              <a:tabLst>
                <a:tab pos="536575" algn="l"/>
              </a:tabLst>
            </a:pPr>
            <a:r>
              <a:rPr lang="es-ES" sz="2400" dirty="0">
                <a:solidFill>
                  <a:srgbClr val="002060"/>
                </a:solidFill>
              </a:rPr>
              <a:t>INSENSIBLE A NECESIDADES AJENAS </a:t>
            </a:r>
            <a:endParaRPr lang="en-CA" sz="2400" dirty="0">
              <a:solidFill>
                <a:srgbClr val="002060"/>
              </a:solidFill>
            </a:endParaRPr>
          </a:p>
          <a:p>
            <a:pPr marL="536575" lvl="5" indent="-273050">
              <a:tabLst>
                <a:tab pos="536575" algn="l"/>
              </a:tabLst>
            </a:pPr>
            <a:r>
              <a:rPr lang="es-ES" sz="2400" dirty="0">
                <a:solidFill>
                  <a:srgbClr val="002060"/>
                </a:solidFill>
              </a:rPr>
              <a:t>NEGATIVISMO </a:t>
            </a:r>
            <a:endParaRPr lang="en-CA" sz="2400" dirty="0">
              <a:solidFill>
                <a:srgbClr val="002060"/>
              </a:solidFill>
            </a:endParaRPr>
          </a:p>
          <a:p>
            <a:pPr marL="536575" lvl="5" indent="-273050">
              <a:tabLst>
                <a:tab pos="536575" algn="l"/>
              </a:tabLst>
            </a:pPr>
            <a:r>
              <a:rPr lang="es-ES" sz="2400" dirty="0">
                <a:solidFill>
                  <a:srgbClr val="002060"/>
                </a:solidFill>
              </a:rPr>
              <a:t>TERQUEDAD</a:t>
            </a:r>
            <a:endParaRPr lang="en-CA" sz="2400" dirty="0">
              <a:solidFill>
                <a:srgbClr val="002060"/>
              </a:solidFill>
            </a:endParaRPr>
          </a:p>
          <a:p>
            <a:pPr marL="536575" lvl="5" indent="-273050">
              <a:tabLst>
                <a:tab pos="536575" algn="l"/>
              </a:tabLst>
            </a:pPr>
            <a:r>
              <a:rPr lang="es-ES" sz="2400" dirty="0">
                <a:solidFill>
                  <a:srgbClr val="002060"/>
                </a:solidFill>
              </a:rPr>
              <a:t>AMENAZAS</a:t>
            </a:r>
            <a:endParaRPr lang="en-CA" sz="2400" dirty="0">
              <a:solidFill>
                <a:srgbClr val="002060"/>
              </a:solidFill>
            </a:endParaRPr>
          </a:p>
          <a:p>
            <a:pPr marL="536575" lvl="5" indent="-273050">
              <a:tabLst>
                <a:tab pos="536575" algn="l"/>
              </a:tabLst>
            </a:pPr>
            <a:r>
              <a:rPr lang="es-ES" sz="2400" dirty="0">
                <a:solidFill>
                  <a:srgbClr val="002060"/>
                </a:solidFill>
              </a:rPr>
              <a:t>AUTORITARISMO</a:t>
            </a:r>
            <a:endParaRPr lang="en-CA" sz="2400" dirty="0">
              <a:solidFill>
                <a:srgbClr val="002060"/>
              </a:solidFill>
            </a:endParaRPr>
          </a:p>
          <a:p>
            <a:pPr marL="0" indent="0">
              <a:buNone/>
            </a:pPr>
            <a:endParaRPr lang="es-ES" sz="3600" dirty="0">
              <a:solidFill>
                <a:srgbClr val="002060"/>
              </a:solidFill>
            </a:endParaRPr>
          </a:p>
        </p:txBody>
      </p:sp>
      <p:sp>
        <p:nvSpPr>
          <p:cNvPr id="5" name="1 Título"/>
          <p:cNvSpPr>
            <a:spLocks noGrp="1"/>
          </p:cNvSpPr>
          <p:nvPr>
            <p:ph type="title"/>
          </p:nvPr>
        </p:nvSpPr>
        <p:spPr>
          <a:xfrm>
            <a:off x="457200" y="332656"/>
            <a:ext cx="8229600" cy="746125"/>
          </a:xfrm>
        </p:spPr>
        <p:txBody>
          <a:bodyPr/>
          <a:lstStyle/>
          <a:p>
            <a:r>
              <a:rPr lang="es-ES" sz="3200" i="1" dirty="0"/>
              <a:t>CUADRO </a:t>
            </a:r>
            <a:r>
              <a:rPr lang="es-ES" sz="3200" i="1" dirty="0" smtClean="0"/>
              <a:t>CLÍNICO</a:t>
            </a:r>
            <a:r>
              <a:rPr lang="en-CA" sz="3200" dirty="0"/>
              <a:t/>
            </a:r>
            <a:br>
              <a:rPr lang="en-CA" sz="3200" dirty="0"/>
            </a:br>
            <a:r>
              <a:rPr lang="es-ES" sz="2800" i="1" dirty="0" smtClean="0"/>
              <a:t>RELACIONES </a:t>
            </a:r>
            <a:r>
              <a:rPr lang="es-ES" sz="2800" i="1" dirty="0"/>
              <a:t>INTERPERSONALES:</a:t>
            </a:r>
            <a:endParaRPr lang="en-CA" sz="2800" dirty="0"/>
          </a:p>
        </p:txBody>
      </p:sp>
    </p:spTree>
    <p:extLst>
      <p:ext uri="{BB962C8B-B14F-4D97-AF65-F5344CB8AC3E}">
        <p14:creationId xmlns:p14="http://schemas.microsoft.com/office/powerpoint/2010/main" val="293655094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772816"/>
            <a:ext cx="8229600" cy="4371603"/>
          </a:xfrm>
        </p:spPr>
        <p:txBody>
          <a:bodyPr/>
          <a:lstStyle/>
          <a:p>
            <a:pPr marL="0" indent="0">
              <a:buNone/>
            </a:pPr>
            <a:r>
              <a:rPr lang="es-ES" sz="2800" dirty="0">
                <a:solidFill>
                  <a:srgbClr val="002060"/>
                </a:solidFill>
              </a:rPr>
              <a:t>-ANORMALIDAD EN LA </a:t>
            </a:r>
            <a:r>
              <a:rPr lang="es-ES" sz="2800" dirty="0" smtClean="0">
                <a:solidFill>
                  <a:srgbClr val="002060"/>
                </a:solidFill>
              </a:rPr>
              <a:t>PRECEPCIÓN </a:t>
            </a:r>
            <a:r>
              <a:rPr lang="es-ES" sz="2800" dirty="0">
                <a:solidFill>
                  <a:srgbClr val="002060"/>
                </a:solidFill>
              </a:rPr>
              <a:t>DEL </a:t>
            </a:r>
            <a:r>
              <a:rPr lang="es-ES" sz="2800" dirty="0" smtClean="0">
                <a:solidFill>
                  <a:srgbClr val="002060"/>
                </a:solidFill>
              </a:rPr>
              <a:t>CONOCIMIENTO.</a:t>
            </a:r>
            <a:endParaRPr lang="en-CA" sz="2800" dirty="0">
              <a:solidFill>
                <a:srgbClr val="002060"/>
              </a:solidFill>
            </a:endParaRPr>
          </a:p>
          <a:p>
            <a:pPr marL="0" indent="0">
              <a:buNone/>
            </a:pPr>
            <a:r>
              <a:rPr lang="es-ES" sz="2800" dirty="0">
                <a:solidFill>
                  <a:srgbClr val="002060"/>
                </a:solidFill>
              </a:rPr>
              <a:t>-EXISTENCIA DE DEFICIT </a:t>
            </a:r>
            <a:r>
              <a:rPr lang="es-ES" sz="2800" dirty="0" smtClean="0">
                <a:solidFill>
                  <a:srgbClr val="002060"/>
                </a:solidFill>
              </a:rPr>
              <a:t>FOCAL.</a:t>
            </a:r>
            <a:endParaRPr lang="en-CA" sz="2800" dirty="0">
              <a:solidFill>
                <a:srgbClr val="002060"/>
              </a:solidFill>
            </a:endParaRPr>
          </a:p>
          <a:p>
            <a:pPr marL="0" indent="0">
              <a:buNone/>
            </a:pPr>
            <a:r>
              <a:rPr lang="es-ES" sz="2800" dirty="0">
                <a:solidFill>
                  <a:srgbClr val="002060"/>
                </a:solidFill>
              </a:rPr>
              <a:t>-DIFICULTAD EN LA </a:t>
            </a:r>
            <a:r>
              <a:rPr lang="es-ES" sz="2800" dirty="0" smtClean="0">
                <a:solidFill>
                  <a:srgbClr val="002060"/>
                </a:solidFill>
              </a:rPr>
              <a:t>FUNCIÓN </a:t>
            </a:r>
            <a:r>
              <a:rPr lang="es-ES" sz="2800" dirty="0">
                <a:solidFill>
                  <a:srgbClr val="002060"/>
                </a:solidFill>
              </a:rPr>
              <a:t>PERCEPTUAL:</a:t>
            </a:r>
            <a:endParaRPr lang="en-CA" sz="2800" dirty="0">
              <a:solidFill>
                <a:srgbClr val="002060"/>
              </a:solidFill>
            </a:endParaRPr>
          </a:p>
          <a:p>
            <a:pPr marL="446088" indent="0">
              <a:buNone/>
            </a:pPr>
            <a:r>
              <a:rPr lang="es-ES" sz="2400" dirty="0">
                <a:solidFill>
                  <a:srgbClr val="002060"/>
                </a:solidFill>
              </a:rPr>
              <a:t>*DISTINGUIR ENTRE EL FONDO Y FIGURA</a:t>
            </a:r>
            <a:endParaRPr lang="en-CA" sz="2400" dirty="0">
              <a:solidFill>
                <a:srgbClr val="002060"/>
              </a:solidFill>
            </a:endParaRPr>
          </a:p>
          <a:p>
            <a:pPr marL="446088" indent="0">
              <a:buNone/>
            </a:pPr>
            <a:r>
              <a:rPr lang="es-ES" sz="2400" dirty="0">
                <a:solidFill>
                  <a:srgbClr val="002060"/>
                </a:solidFill>
              </a:rPr>
              <a:t>*ENTRE LAS PARTES </a:t>
            </a:r>
            <a:r>
              <a:rPr lang="es-ES" sz="2400" dirty="0" smtClean="0">
                <a:solidFill>
                  <a:srgbClr val="002060"/>
                </a:solidFill>
              </a:rPr>
              <a:t>DE </a:t>
            </a:r>
            <a:r>
              <a:rPr lang="es-ES" sz="2400" dirty="0">
                <a:solidFill>
                  <a:srgbClr val="002060"/>
                </a:solidFill>
              </a:rPr>
              <a:t>UN TODO Y </a:t>
            </a:r>
            <a:r>
              <a:rPr lang="es-ES" sz="2400" dirty="0" smtClean="0">
                <a:solidFill>
                  <a:srgbClr val="002060"/>
                </a:solidFill>
              </a:rPr>
              <a:t>RELACIONARLAS.</a:t>
            </a:r>
            <a:endParaRPr lang="en-CA" sz="2400" dirty="0">
              <a:solidFill>
                <a:srgbClr val="002060"/>
              </a:solidFill>
            </a:endParaRPr>
          </a:p>
          <a:p>
            <a:pPr marL="446088" indent="0">
              <a:buNone/>
            </a:pPr>
            <a:r>
              <a:rPr lang="es-ES" sz="2400" dirty="0">
                <a:solidFill>
                  <a:srgbClr val="002060"/>
                </a:solidFill>
              </a:rPr>
              <a:t>*EN LA </a:t>
            </a:r>
            <a:r>
              <a:rPr lang="es-ES" sz="2400" dirty="0" smtClean="0">
                <a:solidFill>
                  <a:srgbClr val="002060"/>
                </a:solidFill>
              </a:rPr>
              <a:t>ORIENTACIÓN </a:t>
            </a:r>
            <a:r>
              <a:rPr lang="es-ES" sz="2400" dirty="0">
                <a:solidFill>
                  <a:srgbClr val="002060"/>
                </a:solidFill>
              </a:rPr>
              <a:t>ESPACIAL: IZQUIERDA-DERECHA,ARRIBA/ </a:t>
            </a:r>
            <a:r>
              <a:rPr lang="es-ES" sz="2400" dirty="0" smtClean="0">
                <a:solidFill>
                  <a:srgbClr val="002060"/>
                </a:solidFill>
              </a:rPr>
              <a:t>ABAJO.</a:t>
            </a:r>
            <a:endParaRPr lang="en-CA" sz="2400" dirty="0">
              <a:solidFill>
                <a:srgbClr val="002060"/>
              </a:solidFill>
            </a:endParaRPr>
          </a:p>
        </p:txBody>
      </p:sp>
      <p:sp>
        <p:nvSpPr>
          <p:cNvPr id="5" name="1 Título"/>
          <p:cNvSpPr>
            <a:spLocks noGrp="1"/>
          </p:cNvSpPr>
          <p:nvPr>
            <p:ph type="title"/>
          </p:nvPr>
        </p:nvSpPr>
        <p:spPr>
          <a:xfrm>
            <a:off x="457200" y="332656"/>
            <a:ext cx="8229600" cy="746125"/>
          </a:xfrm>
        </p:spPr>
        <p:txBody>
          <a:bodyPr/>
          <a:lstStyle/>
          <a:p>
            <a:r>
              <a:rPr lang="es-ES" sz="3200" i="1" dirty="0"/>
              <a:t>CUADRO </a:t>
            </a:r>
            <a:r>
              <a:rPr lang="es-ES" sz="3200" i="1" dirty="0" smtClean="0"/>
              <a:t>CLÍNICO</a:t>
            </a:r>
            <a:r>
              <a:rPr lang="en-CA" sz="3200" dirty="0"/>
              <a:t/>
            </a:r>
            <a:br>
              <a:rPr lang="en-CA" sz="3200" dirty="0"/>
            </a:br>
            <a:r>
              <a:rPr lang="es-ES" sz="2800" i="1" dirty="0"/>
              <a:t>ALTERACIONES PERCEPTUALES</a:t>
            </a:r>
            <a:r>
              <a:rPr lang="es-ES" sz="2800" dirty="0"/>
              <a:t>:</a:t>
            </a:r>
            <a:endParaRPr lang="en-CA" sz="2800" dirty="0"/>
          </a:p>
        </p:txBody>
      </p:sp>
    </p:spTree>
    <p:extLst>
      <p:ext uri="{BB962C8B-B14F-4D97-AF65-F5344CB8AC3E}">
        <p14:creationId xmlns:p14="http://schemas.microsoft.com/office/powerpoint/2010/main" val="379892444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772816"/>
            <a:ext cx="8229600" cy="4371603"/>
          </a:xfrm>
        </p:spPr>
        <p:txBody>
          <a:bodyPr/>
          <a:lstStyle/>
          <a:p>
            <a:endParaRPr lang="en-CA" dirty="0">
              <a:solidFill>
                <a:srgbClr val="002060"/>
              </a:solidFill>
            </a:endParaRPr>
          </a:p>
          <a:p>
            <a:pPr lvl="1"/>
            <a:r>
              <a:rPr lang="es-ES" dirty="0">
                <a:solidFill>
                  <a:srgbClr val="002060"/>
                </a:solidFill>
              </a:rPr>
              <a:t>DIFICULTAD EN LA </a:t>
            </a:r>
            <a:r>
              <a:rPr lang="es-ES" dirty="0" smtClean="0">
                <a:solidFill>
                  <a:srgbClr val="002060"/>
                </a:solidFill>
              </a:rPr>
              <a:t>ELABORACIÓN </a:t>
            </a:r>
            <a:r>
              <a:rPr lang="es-ES" dirty="0">
                <a:solidFill>
                  <a:srgbClr val="002060"/>
                </a:solidFill>
              </a:rPr>
              <a:t>DEL PENSAMIENTO </a:t>
            </a:r>
            <a:r>
              <a:rPr lang="es-ES" dirty="0" smtClean="0">
                <a:solidFill>
                  <a:srgbClr val="002060"/>
                </a:solidFill>
              </a:rPr>
              <a:t>ABSTRACTO.</a:t>
            </a:r>
            <a:endParaRPr lang="en-CA" dirty="0">
              <a:solidFill>
                <a:srgbClr val="002060"/>
              </a:solidFill>
            </a:endParaRPr>
          </a:p>
          <a:p>
            <a:pPr lvl="1"/>
            <a:r>
              <a:rPr lang="es-ES" dirty="0">
                <a:solidFill>
                  <a:srgbClr val="002060"/>
                </a:solidFill>
              </a:rPr>
              <a:t>DIFICULTAD EN EL </a:t>
            </a:r>
            <a:r>
              <a:rPr lang="es-ES" dirty="0" smtClean="0">
                <a:solidFill>
                  <a:srgbClr val="002060"/>
                </a:solidFill>
              </a:rPr>
              <a:t>RAZONAMIENTO.</a:t>
            </a:r>
            <a:endParaRPr lang="en-CA" dirty="0">
              <a:solidFill>
                <a:srgbClr val="002060"/>
              </a:solidFill>
            </a:endParaRPr>
          </a:p>
          <a:p>
            <a:pPr lvl="1"/>
            <a:r>
              <a:rPr lang="es-ES" dirty="0" smtClean="0">
                <a:solidFill>
                  <a:srgbClr val="002060"/>
                </a:solidFill>
              </a:rPr>
              <a:t>DESORGANIZACIÓN.</a:t>
            </a:r>
            <a:endParaRPr lang="en-CA" dirty="0">
              <a:solidFill>
                <a:srgbClr val="002060"/>
              </a:solidFill>
            </a:endParaRPr>
          </a:p>
          <a:p>
            <a:pPr lvl="1"/>
            <a:r>
              <a:rPr lang="es-ES" dirty="0" smtClean="0">
                <a:solidFill>
                  <a:srgbClr val="002060"/>
                </a:solidFill>
              </a:rPr>
              <a:t>PERSEVERACIÓN.</a:t>
            </a:r>
            <a:endParaRPr lang="en-CA" dirty="0">
              <a:solidFill>
                <a:srgbClr val="002060"/>
              </a:solidFill>
            </a:endParaRPr>
          </a:p>
          <a:p>
            <a:pPr marL="0" indent="0">
              <a:buNone/>
            </a:pPr>
            <a:endParaRPr lang="en-CA" sz="2400" dirty="0">
              <a:solidFill>
                <a:srgbClr val="002060"/>
              </a:solidFill>
            </a:endParaRPr>
          </a:p>
        </p:txBody>
      </p:sp>
      <p:sp>
        <p:nvSpPr>
          <p:cNvPr id="5" name="1 Título"/>
          <p:cNvSpPr>
            <a:spLocks noGrp="1"/>
          </p:cNvSpPr>
          <p:nvPr>
            <p:ph type="title"/>
          </p:nvPr>
        </p:nvSpPr>
        <p:spPr>
          <a:xfrm>
            <a:off x="457200" y="332656"/>
            <a:ext cx="8229600" cy="746125"/>
          </a:xfrm>
        </p:spPr>
        <p:txBody>
          <a:bodyPr/>
          <a:lstStyle/>
          <a:p>
            <a:r>
              <a:rPr lang="es-ES" sz="3200" i="1" dirty="0"/>
              <a:t>CUADRO </a:t>
            </a:r>
            <a:r>
              <a:rPr lang="es-ES" sz="3200" i="1" dirty="0" smtClean="0"/>
              <a:t>CLÍNICO</a:t>
            </a:r>
            <a:r>
              <a:rPr lang="en-CA" sz="3200" dirty="0"/>
              <a:t/>
            </a:r>
            <a:br>
              <a:rPr lang="en-CA" sz="3200" dirty="0"/>
            </a:br>
            <a:r>
              <a:rPr lang="es-ES" sz="2800" i="1" dirty="0"/>
              <a:t>ALTERACIONES DEL PENSAMIENTO:</a:t>
            </a:r>
            <a:endParaRPr lang="en-CA" sz="2800" dirty="0"/>
          </a:p>
        </p:txBody>
      </p:sp>
    </p:spTree>
    <p:extLst>
      <p:ext uri="{BB962C8B-B14F-4D97-AF65-F5344CB8AC3E}">
        <p14:creationId xmlns:p14="http://schemas.microsoft.com/office/powerpoint/2010/main" val="297638326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57200" y="1772816"/>
            <a:ext cx="8229600" cy="4371603"/>
          </a:xfrm>
        </p:spPr>
        <p:txBody>
          <a:bodyPr/>
          <a:lstStyle/>
          <a:p>
            <a:pPr marL="0" indent="0">
              <a:buNone/>
            </a:pPr>
            <a:r>
              <a:rPr lang="es-ES" sz="2400" i="1" dirty="0">
                <a:solidFill>
                  <a:srgbClr val="002060"/>
                </a:solidFill>
              </a:rPr>
              <a:t> </a:t>
            </a:r>
            <a:endParaRPr lang="en-CA" sz="2400" dirty="0">
              <a:solidFill>
                <a:srgbClr val="002060"/>
              </a:solidFill>
            </a:endParaRPr>
          </a:p>
          <a:p>
            <a:pPr marL="0" indent="0">
              <a:buNone/>
            </a:pPr>
            <a:r>
              <a:rPr lang="es-ES" sz="2400" i="1" dirty="0">
                <a:solidFill>
                  <a:srgbClr val="002060"/>
                </a:solidFill>
              </a:rPr>
              <a:t>ALTERACIONES EN LA MEMORIA:</a:t>
            </a:r>
            <a:endParaRPr lang="en-CA" sz="2400" dirty="0">
              <a:solidFill>
                <a:srgbClr val="002060"/>
              </a:solidFill>
            </a:endParaRPr>
          </a:p>
          <a:p>
            <a:pPr lvl="0"/>
            <a:r>
              <a:rPr lang="es-ES" sz="2400" dirty="0">
                <a:solidFill>
                  <a:srgbClr val="002060"/>
                </a:solidFill>
              </a:rPr>
              <a:t>HIPOMNESIA</a:t>
            </a:r>
            <a:endParaRPr lang="en-CA" sz="2400" dirty="0">
              <a:solidFill>
                <a:srgbClr val="002060"/>
              </a:solidFill>
            </a:endParaRPr>
          </a:p>
          <a:p>
            <a:pPr marL="0" indent="0">
              <a:buNone/>
            </a:pPr>
            <a:r>
              <a:rPr lang="es-ES" sz="2400" i="1" dirty="0">
                <a:solidFill>
                  <a:srgbClr val="002060"/>
                </a:solidFill>
              </a:rPr>
              <a:t> </a:t>
            </a:r>
            <a:endParaRPr lang="en-CA" sz="2400" dirty="0">
              <a:solidFill>
                <a:srgbClr val="002060"/>
              </a:solidFill>
            </a:endParaRPr>
          </a:p>
          <a:p>
            <a:pPr marL="0" indent="0">
              <a:buNone/>
            </a:pPr>
            <a:r>
              <a:rPr lang="es-ES" sz="2400" i="1" dirty="0">
                <a:solidFill>
                  <a:srgbClr val="002060"/>
                </a:solidFill>
              </a:rPr>
              <a:t>ALTERACIONES DEL LENGUAJE</a:t>
            </a:r>
            <a:r>
              <a:rPr lang="es-ES" sz="2400" dirty="0">
                <a:solidFill>
                  <a:srgbClr val="002060"/>
                </a:solidFill>
              </a:rPr>
              <a:t>:  </a:t>
            </a:r>
            <a:endParaRPr lang="es-ES" sz="2400" dirty="0" smtClean="0">
              <a:solidFill>
                <a:srgbClr val="002060"/>
              </a:solidFill>
            </a:endParaRPr>
          </a:p>
          <a:p>
            <a:r>
              <a:rPr lang="es-ES" sz="2400" dirty="0" smtClean="0">
                <a:solidFill>
                  <a:srgbClr val="002060"/>
                </a:solidFill>
              </a:rPr>
              <a:t>RETARDO</a:t>
            </a:r>
            <a:endParaRPr lang="en-CA" sz="2400" dirty="0">
              <a:solidFill>
                <a:srgbClr val="002060"/>
              </a:solidFill>
            </a:endParaRPr>
          </a:p>
          <a:p>
            <a:pPr marL="0" indent="0">
              <a:buNone/>
            </a:pPr>
            <a:endParaRPr lang="en-CA" sz="2400" dirty="0">
              <a:solidFill>
                <a:srgbClr val="002060"/>
              </a:solidFill>
            </a:endParaRPr>
          </a:p>
          <a:p>
            <a:pPr marL="0" indent="0">
              <a:buNone/>
            </a:pPr>
            <a:endParaRPr lang="en-CA" sz="2400" dirty="0">
              <a:solidFill>
                <a:srgbClr val="002060"/>
              </a:solidFill>
            </a:endParaRPr>
          </a:p>
        </p:txBody>
      </p:sp>
      <p:sp>
        <p:nvSpPr>
          <p:cNvPr id="5" name="1 Título"/>
          <p:cNvSpPr>
            <a:spLocks noGrp="1"/>
          </p:cNvSpPr>
          <p:nvPr>
            <p:ph type="title"/>
          </p:nvPr>
        </p:nvSpPr>
        <p:spPr>
          <a:xfrm>
            <a:off x="457200" y="332656"/>
            <a:ext cx="8229600" cy="746125"/>
          </a:xfrm>
        </p:spPr>
        <p:txBody>
          <a:bodyPr/>
          <a:lstStyle/>
          <a:p>
            <a:r>
              <a:rPr lang="es-ES" sz="3200" i="1" dirty="0"/>
              <a:t>CUADRO </a:t>
            </a:r>
            <a:r>
              <a:rPr lang="es-ES" sz="3200" i="1" dirty="0" smtClean="0"/>
              <a:t>CLÍNICO</a:t>
            </a:r>
            <a:endParaRPr lang="en-CA" sz="2800" dirty="0"/>
          </a:p>
        </p:txBody>
      </p:sp>
    </p:spTree>
    <p:extLst>
      <p:ext uri="{BB962C8B-B14F-4D97-AF65-F5344CB8AC3E}">
        <p14:creationId xmlns:p14="http://schemas.microsoft.com/office/powerpoint/2010/main" val="59079642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DIAGNÓSTICO </a:t>
            </a:r>
            <a:r>
              <a:rPr lang="es-ES" dirty="0"/>
              <a:t>POSITIVO</a:t>
            </a:r>
            <a:r>
              <a:rPr lang="es-ES" dirty="0" smtClean="0"/>
              <a:t>:</a:t>
            </a:r>
            <a:endParaRPr lang="es-ES" dirty="0"/>
          </a:p>
        </p:txBody>
      </p:sp>
      <p:sp>
        <p:nvSpPr>
          <p:cNvPr id="3" name="2 Marcador de contenido"/>
          <p:cNvSpPr>
            <a:spLocks noGrp="1"/>
          </p:cNvSpPr>
          <p:nvPr>
            <p:ph idx="1"/>
          </p:nvPr>
        </p:nvSpPr>
        <p:spPr/>
        <p:txBody>
          <a:bodyPr/>
          <a:lstStyle/>
          <a:p>
            <a:pPr lvl="0"/>
            <a:r>
              <a:rPr lang="es-ES" sz="2400" dirty="0">
                <a:solidFill>
                  <a:srgbClr val="002060"/>
                </a:solidFill>
              </a:rPr>
              <a:t>ANTECEDENTES DE RIESGO </a:t>
            </a:r>
            <a:endParaRPr lang="en-CA" sz="2400" dirty="0">
              <a:solidFill>
                <a:srgbClr val="002060"/>
              </a:solidFill>
            </a:endParaRPr>
          </a:p>
          <a:p>
            <a:pPr lvl="0"/>
            <a:r>
              <a:rPr lang="es-ES" sz="2400" dirty="0">
                <a:solidFill>
                  <a:srgbClr val="002060"/>
                </a:solidFill>
              </a:rPr>
              <a:t>ANAMNESIS Y </a:t>
            </a:r>
            <a:r>
              <a:rPr lang="es-ES" sz="2400" dirty="0" smtClean="0">
                <a:solidFill>
                  <a:srgbClr val="002060"/>
                </a:solidFill>
              </a:rPr>
              <a:t>EXPLORACIÓN FÍSICA </a:t>
            </a:r>
            <a:r>
              <a:rPr lang="es-ES" sz="2400" dirty="0">
                <a:solidFill>
                  <a:srgbClr val="002060"/>
                </a:solidFill>
              </a:rPr>
              <a:t>DEL PACIENTE</a:t>
            </a:r>
            <a:endParaRPr lang="en-CA" sz="2400" dirty="0">
              <a:solidFill>
                <a:srgbClr val="002060"/>
              </a:solidFill>
            </a:endParaRPr>
          </a:p>
          <a:p>
            <a:pPr lvl="0"/>
            <a:r>
              <a:rPr lang="es-ES" sz="2400" dirty="0">
                <a:solidFill>
                  <a:srgbClr val="002060"/>
                </a:solidFill>
              </a:rPr>
              <a:t>ANTECEDENTES PERSONALES</a:t>
            </a:r>
            <a:endParaRPr lang="en-CA" sz="2400" dirty="0">
              <a:solidFill>
                <a:srgbClr val="002060"/>
              </a:solidFill>
            </a:endParaRPr>
          </a:p>
          <a:p>
            <a:pPr lvl="0"/>
            <a:r>
              <a:rPr lang="es-ES" sz="2400" dirty="0">
                <a:solidFill>
                  <a:srgbClr val="002060"/>
                </a:solidFill>
              </a:rPr>
              <a:t>ANTECEDENTES FAMILIARES (FAMILIARES SEMEJANTES)</a:t>
            </a:r>
            <a:endParaRPr lang="en-CA" sz="2400" dirty="0">
              <a:solidFill>
                <a:srgbClr val="002060"/>
              </a:solidFill>
            </a:endParaRPr>
          </a:p>
          <a:p>
            <a:pPr lvl="0"/>
            <a:r>
              <a:rPr lang="es-ES" sz="2400" dirty="0">
                <a:solidFill>
                  <a:srgbClr val="002060"/>
                </a:solidFill>
              </a:rPr>
              <a:t>ANTECEDENTES DE DESARROLLO PSICOMOTOR NORMAL</a:t>
            </a:r>
            <a:endParaRPr lang="en-CA" sz="2400" dirty="0">
              <a:solidFill>
                <a:srgbClr val="002060"/>
              </a:solidFill>
            </a:endParaRPr>
          </a:p>
          <a:p>
            <a:pPr lvl="0"/>
            <a:r>
              <a:rPr lang="es-ES" sz="2400" dirty="0">
                <a:solidFill>
                  <a:srgbClr val="002060"/>
                </a:solidFill>
              </a:rPr>
              <a:t>ALTERACIONES DEL SUEÑO</a:t>
            </a:r>
            <a:endParaRPr lang="en-CA" sz="2400" dirty="0">
              <a:solidFill>
                <a:srgbClr val="002060"/>
              </a:solidFill>
            </a:endParaRPr>
          </a:p>
          <a:p>
            <a:pPr marL="0" indent="0">
              <a:buNone/>
            </a:pPr>
            <a:endParaRPr lang="es-ES" sz="2400" dirty="0">
              <a:solidFill>
                <a:srgbClr val="002060"/>
              </a:solidFill>
            </a:endParaRPr>
          </a:p>
        </p:txBody>
      </p:sp>
    </p:spTree>
    <p:extLst>
      <p:ext uri="{BB962C8B-B14F-4D97-AF65-F5344CB8AC3E}">
        <p14:creationId xmlns:p14="http://schemas.microsoft.com/office/powerpoint/2010/main" val="224687762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DIAGNÓSTICO </a:t>
            </a:r>
            <a:r>
              <a:rPr lang="es-ES" dirty="0"/>
              <a:t>POSITIVO</a:t>
            </a:r>
            <a:r>
              <a:rPr lang="es-ES" dirty="0" smtClean="0"/>
              <a:t>:</a:t>
            </a:r>
            <a:endParaRPr lang="es-ES" dirty="0"/>
          </a:p>
        </p:txBody>
      </p:sp>
      <p:sp>
        <p:nvSpPr>
          <p:cNvPr id="3" name="2 Marcador de contenido"/>
          <p:cNvSpPr>
            <a:spLocks noGrp="1"/>
          </p:cNvSpPr>
          <p:nvPr>
            <p:ph idx="1"/>
          </p:nvPr>
        </p:nvSpPr>
        <p:spPr/>
        <p:txBody>
          <a:bodyPr/>
          <a:lstStyle/>
          <a:p>
            <a:pPr marL="0" lvl="0" indent="0">
              <a:buNone/>
            </a:pPr>
            <a:r>
              <a:rPr lang="es-ES" sz="2400" b="1" dirty="0">
                <a:solidFill>
                  <a:srgbClr val="002060"/>
                </a:solidFill>
              </a:rPr>
              <a:t>PRUEBAS ESPECIALES: </a:t>
            </a:r>
            <a:endParaRPr lang="es-ES" sz="2400" b="1" dirty="0" smtClean="0">
              <a:solidFill>
                <a:srgbClr val="002060"/>
              </a:solidFill>
            </a:endParaRPr>
          </a:p>
          <a:p>
            <a:pPr marL="0" lvl="0" indent="0">
              <a:buNone/>
            </a:pPr>
            <a:r>
              <a:rPr lang="es-ES" sz="2400" dirty="0" smtClean="0">
                <a:solidFill>
                  <a:srgbClr val="002060"/>
                </a:solidFill>
              </a:rPr>
              <a:t>*</a:t>
            </a:r>
            <a:r>
              <a:rPr lang="es-ES" sz="2400" dirty="0">
                <a:solidFill>
                  <a:srgbClr val="002060"/>
                </a:solidFill>
              </a:rPr>
              <a:t>EEG NO MUESTRA UNA ALTERACION </a:t>
            </a:r>
            <a:r>
              <a:rPr lang="es-ES" sz="2400" dirty="0" smtClean="0">
                <a:solidFill>
                  <a:srgbClr val="002060"/>
                </a:solidFill>
              </a:rPr>
              <a:t>ESPECIFICA, POR </a:t>
            </a:r>
            <a:r>
              <a:rPr lang="es-ES" sz="2400" dirty="0">
                <a:solidFill>
                  <a:srgbClr val="002060"/>
                </a:solidFill>
              </a:rPr>
              <a:t>LO QUE NO RESULTA UTIL PARA DIAG.</a:t>
            </a:r>
            <a:endParaRPr lang="en-CA" sz="2400" dirty="0">
              <a:solidFill>
                <a:srgbClr val="002060"/>
              </a:solidFill>
            </a:endParaRPr>
          </a:p>
          <a:p>
            <a:pPr marL="0" indent="0">
              <a:buNone/>
            </a:pPr>
            <a:r>
              <a:rPr lang="es-ES" sz="2400" dirty="0">
                <a:solidFill>
                  <a:srgbClr val="002060"/>
                </a:solidFill>
              </a:rPr>
              <a:t>*</a:t>
            </a:r>
            <a:r>
              <a:rPr lang="es-ES" sz="2400" dirty="0" smtClean="0">
                <a:solidFill>
                  <a:srgbClr val="002060"/>
                </a:solidFill>
              </a:rPr>
              <a:t>RADIOGRAFÍA </a:t>
            </a:r>
            <a:r>
              <a:rPr lang="es-ES" sz="2400" dirty="0">
                <a:solidFill>
                  <a:srgbClr val="002060"/>
                </a:solidFill>
              </a:rPr>
              <a:t>DE </a:t>
            </a:r>
            <a:r>
              <a:rPr lang="es-ES" sz="2400" dirty="0" smtClean="0">
                <a:solidFill>
                  <a:srgbClr val="002060"/>
                </a:solidFill>
              </a:rPr>
              <a:t>CRANEO </a:t>
            </a:r>
            <a:r>
              <a:rPr lang="es-ES" sz="2400" dirty="0">
                <a:solidFill>
                  <a:srgbClr val="002060"/>
                </a:solidFill>
              </a:rPr>
              <a:t>SIN UTILIDAD  DIAG.</a:t>
            </a:r>
            <a:endParaRPr lang="en-CA" sz="2400" dirty="0">
              <a:solidFill>
                <a:srgbClr val="002060"/>
              </a:solidFill>
            </a:endParaRPr>
          </a:p>
          <a:p>
            <a:pPr lvl="0"/>
            <a:r>
              <a:rPr lang="es-ES" sz="2400" dirty="0" smtClean="0">
                <a:solidFill>
                  <a:srgbClr val="002060"/>
                </a:solidFill>
              </a:rPr>
              <a:t>PSICOMETRÍA</a:t>
            </a:r>
            <a:r>
              <a:rPr lang="es-ES" sz="2400" dirty="0">
                <a:solidFill>
                  <a:srgbClr val="002060"/>
                </a:solidFill>
              </a:rPr>
              <a:t>: COCIENTE DE INTELIGENCIA EN </a:t>
            </a:r>
            <a:r>
              <a:rPr lang="es-ES" sz="2400" dirty="0" smtClean="0">
                <a:solidFill>
                  <a:srgbClr val="002060"/>
                </a:solidFill>
              </a:rPr>
              <a:t>LÍMITES </a:t>
            </a:r>
            <a:r>
              <a:rPr lang="es-ES" sz="2400" dirty="0">
                <a:solidFill>
                  <a:srgbClr val="002060"/>
                </a:solidFill>
              </a:rPr>
              <a:t>NORMALES</a:t>
            </a:r>
            <a:endParaRPr lang="en-CA" sz="2400" dirty="0">
              <a:solidFill>
                <a:srgbClr val="002060"/>
              </a:solidFill>
            </a:endParaRPr>
          </a:p>
          <a:p>
            <a:pPr lvl="0"/>
            <a:r>
              <a:rPr lang="es-ES" sz="2400" dirty="0">
                <a:solidFill>
                  <a:srgbClr val="002060"/>
                </a:solidFill>
              </a:rPr>
              <a:t>TEST DE BENDER </a:t>
            </a:r>
            <a:r>
              <a:rPr lang="es-ES" sz="2400" dirty="0" smtClean="0">
                <a:solidFill>
                  <a:srgbClr val="002060"/>
                </a:solidFill>
              </a:rPr>
              <a:t>PATOLÓGICO</a:t>
            </a:r>
            <a:endParaRPr lang="en-CA" sz="2400" dirty="0">
              <a:solidFill>
                <a:srgbClr val="002060"/>
              </a:solidFill>
            </a:endParaRPr>
          </a:p>
          <a:p>
            <a:pPr lvl="0"/>
            <a:r>
              <a:rPr lang="es-ES" sz="2400" dirty="0">
                <a:solidFill>
                  <a:srgbClr val="002060"/>
                </a:solidFill>
              </a:rPr>
              <a:t>FIGURA HUMANA: DESPROPORCIONADA Y CON DEDOS EN RACIMO DE PLATANITOS</a:t>
            </a:r>
            <a:endParaRPr lang="en-CA" sz="2400" dirty="0">
              <a:solidFill>
                <a:srgbClr val="002060"/>
              </a:solidFill>
            </a:endParaRPr>
          </a:p>
          <a:p>
            <a:pPr lvl="0"/>
            <a:r>
              <a:rPr lang="es-ES" sz="2400" dirty="0">
                <a:solidFill>
                  <a:srgbClr val="002060"/>
                </a:solidFill>
              </a:rPr>
              <a:t>USO DE ESCALAS CUANTITATIVAS PARA </a:t>
            </a:r>
            <a:r>
              <a:rPr lang="es-ES" sz="2400" dirty="0" smtClean="0">
                <a:solidFill>
                  <a:srgbClr val="002060"/>
                </a:solidFill>
              </a:rPr>
              <a:t>DIAGNÓSTICO </a:t>
            </a:r>
            <a:r>
              <a:rPr lang="es-ES" sz="2400" dirty="0">
                <a:solidFill>
                  <a:srgbClr val="002060"/>
                </a:solidFill>
              </a:rPr>
              <a:t>DE TDAH(ADHD) </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28761571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DIAGNÓSTICO </a:t>
            </a:r>
            <a:r>
              <a:rPr lang="es-ES" dirty="0"/>
              <a:t>DFERENCIAL:</a:t>
            </a:r>
          </a:p>
        </p:txBody>
      </p:sp>
      <p:sp>
        <p:nvSpPr>
          <p:cNvPr id="3" name="2 Marcador de contenido"/>
          <p:cNvSpPr>
            <a:spLocks noGrp="1"/>
          </p:cNvSpPr>
          <p:nvPr>
            <p:ph idx="1"/>
          </p:nvPr>
        </p:nvSpPr>
        <p:spPr>
          <a:xfrm>
            <a:off x="457200" y="1772816"/>
            <a:ext cx="8229600" cy="5019675"/>
          </a:xfrm>
        </p:spPr>
        <p:txBody>
          <a:bodyPr/>
          <a:lstStyle/>
          <a:p>
            <a:pPr lvl="0"/>
            <a:r>
              <a:rPr lang="es-ES" sz="2400" dirty="0" smtClean="0">
                <a:solidFill>
                  <a:srgbClr val="002060"/>
                </a:solidFill>
              </a:rPr>
              <a:t>TRASTORNOS </a:t>
            </a:r>
            <a:r>
              <a:rPr lang="es-ES" sz="2400" dirty="0">
                <a:solidFill>
                  <a:srgbClr val="002060"/>
                </a:solidFill>
              </a:rPr>
              <a:t>GENERALIZADOS DEL DESARROLLO(AUTISMO)</a:t>
            </a:r>
            <a:endParaRPr lang="en-CA" sz="2400" dirty="0">
              <a:solidFill>
                <a:srgbClr val="002060"/>
              </a:solidFill>
            </a:endParaRPr>
          </a:p>
          <a:p>
            <a:pPr lvl="0"/>
            <a:r>
              <a:rPr lang="es-ES" sz="2400" dirty="0">
                <a:solidFill>
                  <a:srgbClr val="002060"/>
                </a:solidFill>
              </a:rPr>
              <a:t>RETRASO MENTAL</a:t>
            </a:r>
            <a:endParaRPr lang="en-CA" sz="2400" dirty="0">
              <a:solidFill>
                <a:srgbClr val="002060"/>
              </a:solidFill>
            </a:endParaRPr>
          </a:p>
          <a:p>
            <a:pPr lvl="0"/>
            <a:r>
              <a:rPr lang="es-ES" sz="2400" dirty="0">
                <a:solidFill>
                  <a:srgbClr val="002060"/>
                </a:solidFill>
              </a:rPr>
              <a:t>ALTERACIONES </a:t>
            </a:r>
            <a:r>
              <a:rPr lang="es-ES" sz="2400" dirty="0" smtClean="0">
                <a:solidFill>
                  <a:srgbClr val="002060"/>
                </a:solidFill>
              </a:rPr>
              <a:t>NEUROLÓGICAS ESPECIALMENTE </a:t>
            </a:r>
            <a:r>
              <a:rPr lang="es-ES" sz="2400" dirty="0">
                <a:solidFill>
                  <a:srgbClr val="002060"/>
                </a:solidFill>
              </a:rPr>
              <a:t>LA EPILEPSIA</a:t>
            </a:r>
            <a:endParaRPr lang="en-CA" sz="2400" dirty="0">
              <a:solidFill>
                <a:srgbClr val="002060"/>
              </a:solidFill>
            </a:endParaRPr>
          </a:p>
          <a:p>
            <a:pPr lvl="0"/>
            <a:r>
              <a:rPr lang="es-ES" sz="2400" dirty="0">
                <a:solidFill>
                  <a:srgbClr val="002060"/>
                </a:solidFill>
              </a:rPr>
              <a:t>TRASTORNO DEL COMPORTAMIENTO DISOCIAL</a:t>
            </a:r>
            <a:endParaRPr lang="en-CA" sz="2400" dirty="0">
              <a:solidFill>
                <a:srgbClr val="002060"/>
              </a:solidFill>
            </a:endParaRPr>
          </a:p>
          <a:p>
            <a:pPr lvl="0"/>
            <a:r>
              <a:rPr lang="pt-BR" sz="2400" dirty="0">
                <a:solidFill>
                  <a:srgbClr val="002060"/>
                </a:solidFill>
              </a:rPr>
              <a:t>ESTADOS DE ANSIEDAD O DEPRESIVOS AGITADOS</a:t>
            </a:r>
            <a:endParaRPr lang="en-CA" sz="2400" dirty="0">
              <a:solidFill>
                <a:srgbClr val="002060"/>
              </a:solidFill>
            </a:endParaRPr>
          </a:p>
          <a:p>
            <a:pPr lvl="0"/>
            <a:r>
              <a:rPr lang="pt-BR" sz="2400" dirty="0">
                <a:solidFill>
                  <a:srgbClr val="002060"/>
                </a:solidFill>
              </a:rPr>
              <a:t>TRASTORNOS </a:t>
            </a:r>
            <a:r>
              <a:rPr lang="pt-BR" sz="2400" dirty="0" smtClean="0">
                <a:solidFill>
                  <a:srgbClr val="002060"/>
                </a:solidFill>
              </a:rPr>
              <a:t>PSICÓTICOS</a:t>
            </a:r>
            <a:endParaRPr lang="en-CA" sz="2400" dirty="0">
              <a:solidFill>
                <a:srgbClr val="002060"/>
              </a:solidFill>
            </a:endParaRPr>
          </a:p>
          <a:p>
            <a:pPr lvl="0"/>
            <a:r>
              <a:rPr lang="pt-BR" sz="2400" dirty="0">
                <a:solidFill>
                  <a:srgbClr val="002060"/>
                </a:solidFill>
              </a:rPr>
              <a:t>TRASTORNOS </a:t>
            </a:r>
            <a:r>
              <a:rPr lang="pt-BR" sz="2400" dirty="0" smtClean="0">
                <a:solidFill>
                  <a:srgbClr val="002060"/>
                </a:solidFill>
              </a:rPr>
              <a:t>ESPECÍFICOS </a:t>
            </a:r>
            <a:r>
              <a:rPr lang="pt-BR" sz="2400" dirty="0">
                <a:solidFill>
                  <a:srgbClr val="002060"/>
                </a:solidFill>
              </a:rPr>
              <a:t>DEL APRENDIZAJE</a:t>
            </a:r>
            <a:endParaRPr lang="en-CA" sz="2400" dirty="0">
              <a:solidFill>
                <a:srgbClr val="002060"/>
              </a:solidFill>
            </a:endParaRPr>
          </a:p>
          <a:p>
            <a:pPr lvl="0"/>
            <a:r>
              <a:rPr lang="pt-BR" sz="2400" dirty="0">
                <a:solidFill>
                  <a:srgbClr val="002060"/>
                </a:solidFill>
              </a:rPr>
              <a:t>ALTERACIONES </a:t>
            </a:r>
            <a:r>
              <a:rPr lang="pt-BR" sz="2400" dirty="0" smtClean="0">
                <a:solidFill>
                  <a:srgbClr val="002060"/>
                </a:solidFill>
              </a:rPr>
              <a:t>SENSORIALES</a:t>
            </a:r>
            <a:endParaRPr lang="en-CA" sz="2400" dirty="0">
              <a:solidFill>
                <a:srgbClr val="002060"/>
              </a:solidFill>
            </a:endParaRPr>
          </a:p>
        </p:txBody>
      </p:sp>
    </p:spTree>
    <p:extLst>
      <p:ext uri="{BB962C8B-B14F-4D97-AF65-F5344CB8AC3E}">
        <p14:creationId xmlns:p14="http://schemas.microsoft.com/office/powerpoint/2010/main" val="14473087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EVOLUCIÓN </a:t>
            </a:r>
            <a:r>
              <a:rPr lang="es-ES" dirty="0"/>
              <a:t>Y </a:t>
            </a:r>
            <a:r>
              <a:rPr lang="es-ES" dirty="0" smtClean="0"/>
              <a:t>PRONÓSTICO:</a:t>
            </a:r>
            <a:br>
              <a:rPr lang="es-ES" dirty="0" smtClean="0"/>
            </a:br>
            <a:endParaRPr lang="es-ES" sz="2000" dirty="0"/>
          </a:p>
        </p:txBody>
      </p:sp>
      <p:sp>
        <p:nvSpPr>
          <p:cNvPr id="5" name="4 Marcador de texto"/>
          <p:cNvSpPr>
            <a:spLocks noGrp="1"/>
          </p:cNvSpPr>
          <p:nvPr>
            <p:ph type="body" idx="1"/>
          </p:nvPr>
        </p:nvSpPr>
        <p:spPr>
          <a:xfrm>
            <a:off x="457200" y="2222326"/>
            <a:ext cx="4040188" cy="639762"/>
          </a:xfrm>
        </p:spPr>
        <p:txBody>
          <a:bodyPr/>
          <a:lstStyle/>
          <a:p>
            <a:r>
              <a:rPr lang="es-ES" dirty="0">
                <a:solidFill>
                  <a:srgbClr val="002060"/>
                </a:solidFill>
              </a:rPr>
              <a:t>*MÁS FAVORABLE</a:t>
            </a:r>
            <a:r>
              <a:rPr lang="es-ES" dirty="0" smtClean="0">
                <a:solidFill>
                  <a:srgbClr val="002060"/>
                </a:solidFill>
              </a:rPr>
              <a:t>:</a:t>
            </a:r>
            <a:endParaRPr lang="en-CA" dirty="0">
              <a:solidFill>
                <a:srgbClr val="002060"/>
              </a:solidFill>
            </a:endParaRPr>
          </a:p>
        </p:txBody>
      </p:sp>
      <p:sp>
        <p:nvSpPr>
          <p:cNvPr id="6" name="5 Marcador de contenido"/>
          <p:cNvSpPr>
            <a:spLocks noGrp="1"/>
          </p:cNvSpPr>
          <p:nvPr>
            <p:ph sz="half" idx="2"/>
          </p:nvPr>
        </p:nvSpPr>
        <p:spPr>
          <a:xfrm>
            <a:off x="457200" y="2862088"/>
            <a:ext cx="4040188" cy="3951288"/>
          </a:xfrm>
        </p:spPr>
        <p:txBody>
          <a:bodyPr/>
          <a:lstStyle/>
          <a:p>
            <a:r>
              <a:rPr lang="es-ES" sz="2000" dirty="0">
                <a:solidFill>
                  <a:srgbClr val="002060"/>
                </a:solidFill>
              </a:rPr>
              <a:t>SI EL NIÑO ES </a:t>
            </a:r>
            <a:r>
              <a:rPr lang="es-ES" sz="2000" dirty="0" smtClean="0">
                <a:solidFill>
                  <a:srgbClr val="002060"/>
                </a:solidFill>
              </a:rPr>
              <a:t>ACEPTADO.</a:t>
            </a:r>
            <a:endParaRPr lang="en-CA" sz="2000" dirty="0">
              <a:solidFill>
                <a:srgbClr val="002060"/>
              </a:solidFill>
            </a:endParaRPr>
          </a:p>
          <a:p>
            <a:r>
              <a:rPr lang="es-ES" sz="2000" dirty="0">
                <a:solidFill>
                  <a:srgbClr val="002060"/>
                </a:solidFill>
              </a:rPr>
              <a:t>SI HAY RESPUESTA SATISFACTORIA AL TTO.</a:t>
            </a:r>
            <a:endParaRPr lang="en-CA" sz="2000" dirty="0">
              <a:solidFill>
                <a:srgbClr val="002060"/>
              </a:solidFill>
            </a:endParaRPr>
          </a:p>
          <a:p>
            <a:r>
              <a:rPr lang="es-ES" sz="2000" dirty="0">
                <a:solidFill>
                  <a:srgbClr val="002060"/>
                </a:solidFill>
              </a:rPr>
              <a:t>SI NO HAY UN MANEJO AGRESIVO O REFORZAMIENTO NEGATIVO DE LA </a:t>
            </a:r>
            <a:r>
              <a:rPr lang="es-ES" sz="2000" dirty="0" smtClean="0">
                <a:solidFill>
                  <a:srgbClr val="002060"/>
                </a:solidFill>
              </a:rPr>
              <a:t>SINTOMATOLOGÍA </a:t>
            </a:r>
            <a:r>
              <a:rPr lang="es-ES" sz="2000" dirty="0">
                <a:solidFill>
                  <a:srgbClr val="002060"/>
                </a:solidFill>
              </a:rPr>
              <a:t>DEL </a:t>
            </a:r>
            <a:r>
              <a:rPr lang="es-ES" sz="2000" dirty="0" smtClean="0">
                <a:solidFill>
                  <a:srgbClr val="002060"/>
                </a:solidFill>
              </a:rPr>
              <a:t>PACIENTE.</a:t>
            </a:r>
            <a:endParaRPr lang="en-CA" sz="2000" dirty="0">
              <a:solidFill>
                <a:srgbClr val="002060"/>
              </a:solidFill>
            </a:endParaRPr>
          </a:p>
          <a:p>
            <a:r>
              <a:rPr lang="es-ES" sz="2000" dirty="0">
                <a:solidFill>
                  <a:srgbClr val="002060"/>
                </a:solidFill>
              </a:rPr>
              <a:t>SI FAMILIA COOPERA EN EL </a:t>
            </a:r>
            <a:r>
              <a:rPr lang="es-ES" sz="2000" dirty="0" smtClean="0">
                <a:solidFill>
                  <a:srgbClr val="002060"/>
                </a:solidFill>
              </a:rPr>
              <a:t>TTO </a:t>
            </a:r>
            <a:r>
              <a:rPr lang="es-ES" sz="2000" dirty="0">
                <a:solidFill>
                  <a:srgbClr val="002060"/>
                </a:solidFill>
              </a:rPr>
              <a:t>Y </a:t>
            </a:r>
            <a:r>
              <a:rPr lang="es-ES" sz="2000" dirty="0" smtClean="0">
                <a:solidFill>
                  <a:srgbClr val="002060"/>
                </a:solidFill>
              </a:rPr>
              <a:t>REHABILITACIÓN.</a:t>
            </a:r>
            <a:endParaRPr lang="en-CA" sz="2000" dirty="0">
              <a:solidFill>
                <a:srgbClr val="002060"/>
              </a:solidFill>
            </a:endParaRPr>
          </a:p>
          <a:p>
            <a:endParaRPr lang="es-ES" sz="2000" dirty="0">
              <a:solidFill>
                <a:srgbClr val="002060"/>
              </a:solidFill>
            </a:endParaRPr>
          </a:p>
        </p:txBody>
      </p:sp>
      <p:sp>
        <p:nvSpPr>
          <p:cNvPr id="7" name="6 Marcador de texto"/>
          <p:cNvSpPr>
            <a:spLocks noGrp="1"/>
          </p:cNvSpPr>
          <p:nvPr>
            <p:ph type="body" sz="quarter" idx="3"/>
          </p:nvPr>
        </p:nvSpPr>
        <p:spPr>
          <a:xfrm>
            <a:off x="4645025" y="2222326"/>
            <a:ext cx="4041775" cy="639762"/>
          </a:xfrm>
        </p:spPr>
        <p:txBody>
          <a:bodyPr/>
          <a:lstStyle/>
          <a:p>
            <a:r>
              <a:rPr lang="es-ES" dirty="0">
                <a:solidFill>
                  <a:srgbClr val="002060"/>
                </a:solidFill>
              </a:rPr>
              <a:t>*MENOS FAVORABLE</a:t>
            </a:r>
            <a:r>
              <a:rPr lang="es-ES" dirty="0" smtClean="0">
                <a:solidFill>
                  <a:srgbClr val="002060"/>
                </a:solidFill>
              </a:rPr>
              <a:t>:</a:t>
            </a:r>
            <a:endParaRPr lang="en-CA" dirty="0">
              <a:solidFill>
                <a:srgbClr val="002060"/>
              </a:solidFill>
            </a:endParaRPr>
          </a:p>
        </p:txBody>
      </p:sp>
      <p:sp>
        <p:nvSpPr>
          <p:cNvPr id="8" name="7 Marcador de contenido"/>
          <p:cNvSpPr>
            <a:spLocks noGrp="1"/>
          </p:cNvSpPr>
          <p:nvPr>
            <p:ph sz="quarter" idx="4"/>
          </p:nvPr>
        </p:nvSpPr>
        <p:spPr>
          <a:xfrm>
            <a:off x="4645025" y="2862088"/>
            <a:ext cx="4041775" cy="3951288"/>
          </a:xfrm>
        </p:spPr>
        <p:txBody>
          <a:bodyPr/>
          <a:lstStyle/>
          <a:p>
            <a:r>
              <a:rPr lang="es-ES" dirty="0">
                <a:solidFill>
                  <a:srgbClr val="002060"/>
                </a:solidFill>
              </a:rPr>
              <a:t>SI HAY ASOCIACION CON OTRAS ALTERACIONES </a:t>
            </a:r>
            <a:r>
              <a:rPr lang="es-ES" dirty="0" smtClean="0">
                <a:solidFill>
                  <a:srgbClr val="002060"/>
                </a:solidFill>
              </a:rPr>
              <a:t>PSQUIÁTRICAS.</a:t>
            </a:r>
          </a:p>
          <a:p>
            <a:endParaRPr lang="en-CA" dirty="0">
              <a:solidFill>
                <a:srgbClr val="002060"/>
              </a:solidFill>
            </a:endParaRPr>
          </a:p>
          <a:p>
            <a:r>
              <a:rPr lang="es-ES" dirty="0">
                <a:solidFill>
                  <a:srgbClr val="002060"/>
                </a:solidFill>
              </a:rPr>
              <a:t>SI SE ASOCIA CON ALTERACIONES DEL COMPORTAMIENTO </a:t>
            </a:r>
            <a:r>
              <a:rPr lang="es-ES" dirty="0" smtClean="0">
                <a:solidFill>
                  <a:srgbClr val="002060"/>
                </a:solidFill>
              </a:rPr>
              <a:t>DISOCIAL.</a:t>
            </a:r>
            <a:endParaRPr lang="en-CA" dirty="0">
              <a:solidFill>
                <a:srgbClr val="002060"/>
              </a:solidFill>
            </a:endParaRPr>
          </a:p>
          <a:p>
            <a:endParaRPr lang="es-ES" dirty="0">
              <a:solidFill>
                <a:srgbClr val="002060"/>
              </a:solidFill>
            </a:endParaRPr>
          </a:p>
        </p:txBody>
      </p:sp>
      <p:sp>
        <p:nvSpPr>
          <p:cNvPr id="9" name="1 Título"/>
          <p:cNvSpPr txBox="1">
            <a:spLocks/>
          </p:cNvSpPr>
          <p:nvPr/>
        </p:nvSpPr>
        <p:spPr bwMode="auto">
          <a:xfrm>
            <a:off x="609600" y="1196752"/>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a:solidFill>
                  <a:schemeClr val="tx2"/>
                </a:solidFill>
                <a:latin typeface="+mj-lt"/>
                <a:ea typeface="+mj-ea"/>
                <a:cs typeface="+mj-cs"/>
              </a:defRPr>
            </a:lvl1pPr>
            <a:lvl2pPr algn="l" rtl="0" eaLnBrk="1" fontAlgn="base" hangingPunct="1">
              <a:spcBef>
                <a:spcPct val="0"/>
              </a:spcBef>
              <a:spcAft>
                <a:spcPct val="0"/>
              </a:spcAft>
              <a:defRPr sz="3600" b="1">
                <a:solidFill>
                  <a:schemeClr val="tx2"/>
                </a:solidFill>
                <a:latin typeface="Arial" charset="0"/>
              </a:defRPr>
            </a:lvl2pPr>
            <a:lvl3pPr algn="l" rtl="0" eaLnBrk="1" fontAlgn="base" hangingPunct="1">
              <a:spcBef>
                <a:spcPct val="0"/>
              </a:spcBef>
              <a:spcAft>
                <a:spcPct val="0"/>
              </a:spcAft>
              <a:defRPr sz="3600" b="1">
                <a:solidFill>
                  <a:schemeClr val="tx2"/>
                </a:solidFill>
                <a:latin typeface="Arial" charset="0"/>
              </a:defRPr>
            </a:lvl3pPr>
            <a:lvl4pPr algn="l" rtl="0" eaLnBrk="1" fontAlgn="base" hangingPunct="1">
              <a:spcBef>
                <a:spcPct val="0"/>
              </a:spcBef>
              <a:spcAft>
                <a:spcPct val="0"/>
              </a:spcAft>
              <a:defRPr sz="3600" b="1">
                <a:solidFill>
                  <a:schemeClr val="tx2"/>
                </a:solidFill>
                <a:latin typeface="Arial" charset="0"/>
              </a:defRPr>
            </a:lvl4pPr>
            <a:lvl5pPr algn="l" rtl="0" eaLnBrk="1" fontAlgn="base" hangingPunct="1">
              <a:spcBef>
                <a:spcPct val="0"/>
              </a:spcBef>
              <a:spcAft>
                <a:spcPct val="0"/>
              </a:spcAft>
              <a:defRPr sz="3600" b="1">
                <a:solidFill>
                  <a:schemeClr val="tx2"/>
                </a:solidFill>
                <a:latin typeface="Arial" charset="0"/>
              </a:defRPr>
            </a:lvl5pPr>
            <a:lvl6pPr marL="457200" algn="l" rtl="0" eaLnBrk="1" fontAlgn="base" hangingPunct="1">
              <a:spcBef>
                <a:spcPct val="0"/>
              </a:spcBef>
              <a:spcAft>
                <a:spcPct val="0"/>
              </a:spcAft>
              <a:defRPr sz="3600" b="1">
                <a:solidFill>
                  <a:schemeClr val="tx2"/>
                </a:solidFill>
                <a:latin typeface="Arial" charset="0"/>
              </a:defRPr>
            </a:lvl6pPr>
            <a:lvl7pPr marL="914400" algn="l" rtl="0" eaLnBrk="1" fontAlgn="base" hangingPunct="1">
              <a:spcBef>
                <a:spcPct val="0"/>
              </a:spcBef>
              <a:spcAft>
                <a:spcPct val="0"/>
              </a:spcAft>
              <a:defRPr sz="3600" b="1">
                <a:solidFill>
                  <a:schemeClr val="tx2"/>
                </a:solidFill>
                <a:latin typeface="Arial" charset="0"/>
              </a:defRPr>
            </a:lvl7pPr>
            <a:lvl8pPr marL="1371600" algn="l" rtl="0" eaLnBrk="1" fontAlgn="base" hangingPunct="1">
              <a:spcBef>
                <a:spcPct val="0"/>
              </a:spcBef>
              <a:spcAft>
                <a:spcPct val="0"/>
              </a:spcAft>
              <a:defRPr sz="3600" b="1">
                <a:solidFill>
                  <a:schemeClr val="tx2"/>
                </a:solidFill>
                <a:latin typeface="Arial" charset="0"/>
              </a:defRPr>
            </a:lvl8pPr>
            <a:lvl9pPr marL="1828800" algn="l" rtl="0" eaLnBrk="1" fontAlgn="base" hangingPunct="1">
              <a:spcBef>
                <a:spcPct val="0"/>
              </a:spcBef>
              <a:spcAft>
                <a:spcPct val="0"/>
              </a:spcAft>
              <a:defRPr sz="3600" b="1">
                <a:solidFill>
                  <a:schemeClr val="tx2"/>
                </a:solidFill>
                <a:latin typeface="Arial" charset="0"/>
              </a:defRPr>
            </a:lvl9pPr>
          </a:lstStyle>
          <a:p>
            <a:r>
              <a:rPr lang="es-ES" sz="2000" dirty="0" smtClean="0"/>
              <a:t>DEPENDE FUNDAMENTALMENTE DE LA ACEPTACION DEL NIÑO EN SU CONTEXTO FAMILIAR Y ESCOLAR</a:t>
            </a:r>
            <a:endParaRPr lang="es-ES" sz="2000" dirty="0"/>
          </a:p>
        </p:txBody>
      </p:sp>
    </p:spTree>
    <p:extLst>
      <p:ext uri="{BB962C8B-B14F-4D97-AF65-F5344CB8AC3E}">
        <p14:creationId xmlns:p14="http://schemas.microsoft.com/office/powerpoint/2010/main" val="2682953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000" b="1" dirty="0"/>
              <a:t>F91 Trastornos </a:t>
            </a:r>
            <a:r>
              <a:rPr lang="es-ES_tradnl" sz="2000" b="1" dirty="0" err="1"/>
              <a:t>disociales</a:t>
            </a:r>
            <a:r>
              <a:rPr lang="es-ES_tradnl" sz="2000" b="1" dirty="0"/>
              <a:t>. (6)</a:t>
            </a:r>
            <a:endParaRPr lang="es-ES" sz="2000" dirty="0"/>
          </a:p>
          <a:p>
            <a:pPr marL="0" indent="0">
              <a:buNone/>
            </a:pPr>
            <a:r>
              <a:rPr lang="es-ES_tradnl" sz="2000" dirty="0"/>
              <a:t>F91.0 Trastorno </a:t>
            </a:r>
            <a:r>
              <a:rPr lang="es-ES_tradnl" sz="2000" dirty="0" err="1"/>
              <a:t>disocial</a:t>
            </a:r>
            <a:r>
              <a:rPr lang="es-ES_tradnl" sz="2000" dirty="0"/>
              <a:t> limitado al contexto familiar.</a:t>
            </a:r>
            <a:endParaRPr lang="es-ES" sz="2000" dirty="0"/>
          </a:p>
          <a:p>
            <a:pPr marL="0" indent="0">
              <a:buNone/>
            </a:pPr>
            <a:r>
              <a:rPr lang="es-ES_tradnl" sz="2000" dirty="0"/>
              <a:t>F91.1 Trastornos </a:t>
            </a:r>
            <a:r>
              <a:rPr lang="es-ES_tradnl" sz="2000" dirty="0" err="1"/>
              <a:t>disociales</a:t>
            </a:r>
            <a:r>
              <a:rPr lang="es-ES_tradnl" sz="2000" dirty="0"/>
              <a:t> en niños no socializados.</a:t>
            </a:r>
            <a:endParaRPr lang="es-ES" sz="2000" dirty="0"/>
          </a:p>
          <a:p>
            <a:pPr marL="0" indent="0">
              <a:buNone/>
            </a:pPr>
            <a:r>
              <a:rPr lang="es-ES_tradnl" sz="2000" dirty="0"/>
              <a:t>F91.2 Trastornos </a:t>
            </a:r>
            <a:r>
              <a:rPr lang="es-ES_tradnl" sz="2000" dirty="0" err="1"/>
              <a:t>disociales</a:t>
            </a:r>
            <a:r>
              <a:rPr lang="es-ES_tradnl" sz="2000" dirty="0"/>
              <a:t> en niños socializados.</a:t>
            </a:r>
            <a:endParaRPr lang="es-ES" sz="2000" dirty="0"/>
          </a:p>
          <a:p>
            <a:pPr marL="0" indent="0">
              <a:buNone/>
            </a:pPr>
            <a:r>
              <a:rPr lang="es-ES_tradnl" sz="2000" dirty="0"/>
              <a:t>F91.3 Trastorno </a:t>
            </a:r>
            <a:r>
              <a:rPr lang="es-ES_tradnl" sz="2000" dirty="0" err="1"/>
              <a:t>disocial</a:t>
            </a:r>
            <a:r>
              <a:rPr lang="es-ES_tradnl" sz="2000" dirty="0"/>
              <a:t> desafiante y oposicionista.</a:t>
            </a:r>
            <a:endParaRPr lang="es-ES" sz="2000" dirty="0"/>
          </a:p>
          <a:p>
            <a:pPr marL="0" indent="0">
              <a:buNone/>
            </a:pPr>
            <a:r>
              <a:rPr lang="es-ES_tradnl" sz="2000" dirty="0"/>
              <a:t>F91.8 Otro trastorno </a:t>
            </a:r>
            <a:r>
              <a:rPr lang="es-ES_tradnl" sz="2000" dirty="0" err="1"/>
              <a:t>disocial</a:t>
            </a:r>
            <a:r>
              <a:rPr lang="es-ES_tradnl" sz="2000" dirty="0"/>
              <a:t>.</a:t>
            </a:r>
            <a:endParaRPr lang="es-ES" sz="2000" dirty="0"/>
          </a:p>
          <a:p>
            <a:pPr marL="0" indent="0">
              <a:buNone/>
            </a:pPr>
            <a:r>
              <a:rPr lang="es-ES_tradnl" sz="2000" dirty="0"/>
              <a:t>91.9 Trastorno </a:t>
            </a:r>
            <a:r>
              <a:rPr lang="es-ES_tradnl" sz="2000" dirty="0" err="1"/>
              <a:t>disocial</a:t>
            </a:r>
            <a:r>
              <a:rPr lang="es-ES_tradnl" sz="2000" dirty="0"/>
              <a:t> sin especificación.</a:t>
            </a:r>
            <a:endParaRPr lang="es-ES" sz="2000" dirty="0"/>
          </a:p>
          <a:p>
            <a:pPr marL="0" indent="0">
              <a:buNone/>
            </a:pPr>
            <a:r>
              <a:rPr lang="es-ES_tradnl" sz="2000" b="1" dirty="0"/>
              <a:t>F92 Trastornos </a:t>
            </a:r>
            <a:r>
              <a:rPr lang="es-ES_tradnl" sz="2000" b="1" dirty="0" err="1"/>
              <a:t>disociales</a:t>
            </a:r>
            <a:r>
              <a:rPr lang="es-ES_tradnl" sz="2000" b="1" dirty="0"/>
              <a:t> y de las emociones mixto. (3)</a:t>
            </a:r>
            <a:endParaRPr lang="es-ES" sz="2000" dirty="0"/>
          </a:p>
          <a:p>
            <a:pPr marL="0" indent="0">
              <a:buNone/>
            </a:pPr>
            <a:r>
              <a:rPr lang="es-ES_tradnl" sz="2000" dirty="0"/>
              <a:t>F92.0 Trastorno </a:t>
            </a:r>
            <a:r>
              <a:rPr lang="es-ES_tradnl" sz="2000" dirty="0" err="1"/>
              <a:t>disocial</a:t>
            </a:r>
            <a:r>
              <a:rPr lang="es-ES_tradnl" sz="2000" dirty="0"/>
              <a:t> depresivo.</a:t>
            </a:r>
            <a:endParaRPr lang="es-ES" sz="2000" dirty="0"/>
          </a:p>
          <a:p>
            <a:pPr marL="0" indent="0">
              <a:buNone/>
            </a:pPr>
            <a:r>
              <a:rPr lang="es-ES_tradnl" sz="2000" dirty="0"/>
              <a:t>F92.8 Otros trastornos </a:t>
            </a:r>
            <a:r>
              <a:rPr lang="es-ES_tradnl" sz="2000" dirty="0" err="1"/>
              <a:t>disociales</a:t>
            </a:r>
            <a:r>
              <a:rPr lang="es-ES_tradnl" sz="2000" dirty="0"/>
              <a:t> y de las emociones mixtos.</a:t>
            </a:r>
            <a:endParaRPr lang="es-ES" sz="2000" dirty="0"/>
          </a:p>
          <a:p>
            <a:pPr marL="0" indent="0">
              <a:buNone/>
            </a:pPr>
            <a:r>
              <a:rPr lang="es-ES_tradnl" sz="2000" dirty="0"/>
              <a:t>F92.9 Trastorno </a:t>
            </a:r>
            <a:r>
              <a:rPr lang="es-ES_tradnl" sz="2000" dirty="0" err="1"/>
              <a:t>disocial</a:t>
            </a:r>
            <a:r>
              <a:rPr lang="es-ES_tradnl" sz="2000" dirty="0"/>
              <a:t> y de las emociones mixto sin especificación.</a:t>
            </a:r>
            <a:endParaRPr lang="es-ES" sz="2000" dirty="0"/>
          </a:p>
          <a:p>
            <a:pPr marL="0" indent="0">
              <a:buNone/>
            </a:pPr>
            <a:endParaRPr lang="es-ES" sz="2000" dirty="0"/>
          </a:p>
        </p:txBody>
      </p:sp>
      <p:sp>
        <p:nvSpPr>
          <p:cNvPr id="4" name="Marcador de pie de página 3"/>
          <p:cNvSpPr>
            <a:spLocks noGrp="1"/>
          </p:cNvSpPr>
          <p:nvPr>
            <p:ph type="ftr" sz="quarter" idx="12"/>
          </p:nvPr>
        </p:nvSpPr>
        <p:spPr/>
        <p:txBody>
          <a:bodyPr/>
          <a:lstStyle/>
          <a:p>
            <a:r>
              <a:rPr lang="en-US" dirty="0" smtClean="0"/>
              <a:t>www.themegallerycom</a:t>
            </a:r>
            <a:endParaRPr lang="en-US"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48097773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Título"/>
          <p:cNvSpPr>
            <a:spLocks noGrp="1"/>
          </p:cNvSpPr>
          <p:nvPr>
            <p:ph type="title"/>
          </p:nvPr>
        </p:nvSpPr>
        <p:spPr/>
        <p:txBody>
          <a:bodyPr/>
          <a:lstStyle/>
          <a:p>
            <a:r>
              <a:rPr lang="es-ES" sz="3200" dirty="0"/>
              <a:t>ALGUNAS CONSIDERACIONES ACERCA DEL </a:t>
            </a:r>
            <a:r>
              <a:rPr lang="es-ES" sz="3200" dirty="0" smtClean="0"/>
              <a:t>PRONÓSTICO </a:t>
            </a:r>
            <a:r>
              <a:rPr lang="es-ES" sz="3200" dirty="0"/>
              <a:t>Y </a:t>
            </a:r>
            <a:r>
              <a:rPr lang="es-ES" sz="3200" dirty="0" smtClean="0"/>
              <a:t>EVOLUCIÓN</a:t>
            </a:r>
            <a:endParaRPr lang="es-ES" sz="3200" dirty="0"/>
          </a:p>
        </p:txBody>
      </p:sp>
      <p:sp>
        <p:nvSpPr>
          <p:cNvPr id="9" name="8 Marcador de contenido"/>
          <p:cNvSpPr>
            <a:spLocks noGrp="1"/>
          </p:cNvSpPr>
          <p:nvPr>
            <p:ph idx="1"/>
          </p:nvPr>
        </p:nvSpPr>
        <p:spPr>
          <a:xfrm>
            <a:off x="457200" y="1577677"/>
            <a:ext cx="8229600" cy="5019675"/>
          </a:xfrm>
        </p:spPr>
        <p:txBody>
          <a:bodyPr/>
          <a:lstStyle/>
          <a:p>
            <a:pPr lvl="0"/>
            <a:r>
              <a:rPr lang="es-ES" sz="2800" dirty="0">
                <a:solidFill>
                  <a:srgbClr val="002060"/>
                </a:solidFill>
              </a:rPr>
              <a:t>LA </a:t>
            </a:r>
            <a:r>
              <a:rPr lang="es-ES" sz="2800" b="1" dirty="0">
                <a:solidFill>
                  <a:srgbClr val="002060"/>
                </a:solidFill>
              </a:rPr>
              <a:t>HIPERACTIVIDAD DISMINUYE </a:t>
            </a:r>
            <a:r>
              <a:rPr lang="es-ES" sz="2800" dirty="0">
                <a:solidFill>
                  <a:srgbClr val="002060"/>
                </a:solidFill>
              </a:rPr>
              <a:t>CON LA EDAD Y </a:t>
            </a:r>
            <a:r>
              <a:rPr lang="es-ES" sz="2800" dirty="0" smtClean="0">
                <a:solidFill>
                  <a:srgbClr val="002060"/>
                </a:solidFill>
              </a:rPr>
              <a:t>MADURACIÓN </a:t>
            </a:r>
            <a:r>
              <a:rPr lang="es-ES" sz="2800" dirty="0">
                <a:solidFill>
                  <a:srgbClr val="002060"/>
                </a:solidFill>
              </a:rPr>
              <a:t>DEL </a:t>
            </a:r>
            <a:r>
              <a:rPr lang="es-ES" sz="2800" dirty="0" smtClean="0">
                <a:solidFill>
                  <a:srgbClr val="002060"/>
                </a:solidFill>
              </a:rPr>
              <a:t>SNC.</a:t>
            </a:r>
          </a:p>
          <a:p>
            <a:pPr marL="0" lvl="0" indent="0">
              <a:buNone/>
            </a:pPr>
            <a:endParaRPr lang="en-CA" sz="2800" dirty="0">
              <a:solidFill>
                <a:srgbClr val="002060"/>
              </a:solidFill>
            </a:endParaRPr>
          </a:p>
          <a:p>
            <a:pPr lvl="0"/>
            <a:r>
              <a:rPr lang="es-ES" sz="2800" dirty="0">
                <a:solidFill>
                  <a:srgbClr val="002060"/>
                </a:solidFill>
              </a:rPr>
              <a:t>ALGUNOS TRASTORNOS SE MANTIENEN EN LA VIDA </a:t>
            </a:r>
            <a:r>
              <a:rPr lang="es-ES" sz="2800" dirty="0" smtClean="0">
                <a:solidFill>
                  <a:srgbClr val="002060"/>
                </a:solidFill>
              </a:rPr>
              <a:t>ADULTA.</a:t>
            </a:r>
          </a:p>
          <a:p>
            <a:pPr lvl="0"/>
            <a:r>
              <a:rPr lang="es-ES" sz="2800" dirty="0" smtClean="0">
                <a:solidFill>
                  <a:srgbClr val="002060"/>
                </a:solidFill>
              </a:rPr>
              <a:t>SE </a:t>
            </a:r>
            <a:r>
              <a:rPr lang="es-ES" sz="2800" dirty="0">
                <a:solidFill>
                  <a:srgbClr val="002060"/>
                </a:solidFill>
              </a:rPr>
              <a:t>CONSIDERA PRECURSOR DE ALGUNAS ENFEMEDADES </a:t>
            </a:r>
            <a:r>
              <a:rPr lang="es-ES" sz="2800" dirty="0" smtClean="0">
                <a:solidFill>
                  <a:srgbClr val="002060"/>
                </a:solidFill>
              </a:rPr>
              <a:t>PSIQUIATRICAS.</a:t>
            </a:r>
          </a:p>
          <a:p>
            <a:pPr marL="0" lvl="0" indent="0">
              <a:buNone/>
            </a:pPr>
            <a:endParaRPr lang="en-CA" sz="2800" dirty="0">
              <a:solidFill>
                <a:srgbClr val="002060"/>
              </a:solidFill>
            </a:endParaRPr>
          </a:p>
          <a:p>
            <a:pPr lvl="0"/>
            <a:r>
              <a:rPr lang="es-ES" sz="2800" b="1" dirty="0">
                <a:solidFill>
                  <a:srgbClr val="002060"/>
                </a:solidFill>
              </a:rPr>
              <a:t>EN LA </a:t>
            </a:r>
            <a:r>
              <a:rPr lang="es-ES" sz="2800" b="1" dirty="0" smtClean="0">
                <a:solidFill>
                  <a:srgbClr val="002060"/>
                </a:solidFill>
              </a:rPr>
              <a:t>MAYORÍA </a:t>
            </a:r>
            <a:r>
              <a:rPr lang="es-ES" sz="2800" b="1" dirty="0">
                <a:solidFill>
                  <a:srgbClr val="002060"/>
                </a:solidFill>
              </a:rPr>
              <a:t>EL </a:t>
            </a:r>
            <a:r>
              <a:rPr lang="es-ES" sz="2800" b="1" dirty="0" smtClean="0">
                <a:solidFill>
                  <a:srgbClr val="002060"/>
                </a:solidFill>
              </a:rPr>
              <a:t>PRONÓSTICO </a:t>
            </a:r>
            <a:r>
              <a:rPr lang="es-ES" sz="2800" b="1" dirty="0">
                <a:solidFill>
                  <a:srgbClr val="002060"/>
                </a:solidFill>
              </a:rPr>
              <a:t>ES </a:t>
            </a:r>
            <a:r>
              <a:rPr lang="es-ES" sz="2800" b="1" dirty="0" smtClean="0">
                <a:solidFill>
                  <a:srgbClr val="002060"/>
                </a:solidFill>
              </a:rPr>
              <a:t>FAVORABLE.</a:t>
            </a:r>
            <a:endParaRPr lang="en-CA" sz="2800" b="1" dirty="0">
              <a:solidFill>
                <a:srgbClr val="002060"/>
              </a:solidFill>
            </a:endParaRPr>
          </a:p>
        </p:txBody>
      </p:sp>
    </p:spTree>
    <p:extLst>
      <p:ext uri="{BB962C8B-B14F-4D97-AF65-F5344CB8AC3E}">
        <p14:creationId xmlns:p14="http://schemas.microsoft.com/office/powerpoint/2010/main" val="14440549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TRATAMIENTO</a:t>
            </a:r>
            <a:r>
              <a:rPr lang="es-ES" dirty="0" smtClean="0"/>
              <a:t>:</a:t>
            </a:r>
            <a:endParaRPr lang="es-ES" dirty="0"/>
          </a:p>
        </p:txBody>
      </p:sp>
      <p:sp>
        <p:nvSpPr>
          <p:cNvPr id="3" name="2 Marcador de contenido"/>
          <p:cNvSpPr>
            <a:spLocks noGrp="1"/>
          </p:cNvSpPr>
          <p:nvPr>
            <p:ph idx="1"/>
          </p:nvPr>
        </p:nvSpPr>
        <p:spPr/>
        <p:txBody>
          <a:bodyPr/>
          <a:lstStyle/>
          <a:p>
            <a:pPr marL="0" indent="0">
              <a:buNone/>
            </a:pPr>
            <a:r>
              <a:rPr lang="es-ES" b="1" dirty="0">
                <a:solidFill>
                  <a:srgbClr val="002060"/>
                </a:solidFill>
              </a:rPr>
              <a:t>PREVENTIVO</a:t>
            </a:r>
            <a:r>
              <a:rPr lang="es-ES" dirty="0">
                <a:solidFill>
                  <a:srgbClr val="002060"/>
                </a:solidFill>
              </a:rPr>
              <a:t>:  </a:t>
            </a:r>
            <a:endParaRPr lang="es-ES" dirty="0" smtClean="0">
              <a:solidFill>
                <a:srgbClr val="002060"/>
              </a:solidFill>
            </a:endParaRPr>
          </a:p>
          <a:p>
            <a:pPr marL="0" indent="0">
              <a:buNone/>
            </a:pPr>
            <a:endParaRPr lang="en-CA" dirty="0">
              <a:solidFill>
                <a:srgbClr val="002060"/>
              </a:solidFill>
            </a:endParaRPr>
          </a:p>
          <a:p>
            <a:r>
              <a:rPr lang="es-ES" sz="2800" dirty="0">
                <a:solidFill>
                  <a:srgbClr val="002060"/>
                </a:solidFill>
              </a:rPr>
              <a:t>EVITAR FACTORES DE </a:t>
            </a:r>
            <a:r>
              <a:rPr lang="es-ES" sz="2800" dirty="0" smtClean="0">
                <a:solidFill>
                  <a:srgbClr val="002060"/>
                </a:solidFill>
              </a:rPr>
              <a:t>RIESGO.</a:t>
            </a:r>
            <a:endParaRPr lang="en-CA" sz="2800" dirty="0">
              <a:solidFill>
                <a:srgbClr val="002060"/>
              </a:solidFill>
            </a:endParaRPr>
          </a:p>
          <a:p>
            <a:r>
              <a:rPr lang="es-ES" sz="2800" dirty="0">
                <a:solidFill>
                  <a:srgbClr val="002060"/>
                </a:solidFill>
              </a:rPr>
              <a:t>EVITAR COMPORTAMIENTO </a:t>
            </a:r>
            <a:r>
              <a:rPr lang="es-ES" sz="2800" dirty="0" smtClean="0">
                <a:solidFill>
                  <a:srgbClr val="002060"/>
                </a:solidFill>
              </a:rPr>
              <a:t>ANTISOCIAL.</a:t>
            </a:r>
            <a:endParaRPr lang="en-CA" sz="2800" dirty="0">
              <a:solidFill>
                <a:srgbClr val="002060"/>
              </a:solidFill>
            </a:endParaRPr>
          </a:p>
          <a:p>
            <a:r>
              <a:rPr lang="pt-BR" sz="2800" dirty="0">
                <a:solidFill>
                  <a:srgbClr val="002060"/>
                </a:solidFill>
              </a:rPr>
              <a:t>EVITAR RETRASO ESCOLAR O </a:t>
            </a:r>
            <a:r>
              <a:rPr lang="pt-BR" sz="2800" dirty="0" smtClean="0">
                <a:solidFill>
                  <a:srgbClr val="002060"/>
                </a:solidFill>
              </a:rPr>
              <a:t>PEDAGÓGICO </a:t>
            </a:r>
            <a:r>
              <a:rPr lang="pt-BR" sz="2800" dirty="0">
                <a:solidFill>
                  <a:srgbClr val="002060"/>
                </a:solidFill>
              </a:rPr>
              <a:t>Y </a:t>
            </a:r>
            <a:r>
              <a:rPr lang="pt-BR" sz="2800" dirty="0" smtClean="0">
                <a:solidFill>
                  <a:srgbClr val="002060"/>
                </a:solidFill>
              </a:rPr>
              <a:t>DESERSIÓN ESCOLAR.</a:t>
            </a: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Tree>
    <p:extLst>
      <p:ext uri="{BB962C8B-B14F-4D97-AF65-F5344CB8AC3E}">
        <p14:creationId xmlns:p14="http://schemas.microsoft.com/office/powerpoint/2010/main" val="163075819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TRATAMIENTO</a:t>
            </a:r>
            <a:r>
              <a:rPr lang="es-ES" dirty="0" smtClean="0"/>
              <a:t>:</a:t>
            </a:r>
            <a:endParaRPr lang="es-ES" dirty="0"/>
          </a:p>
        </p:txBody>
      </p:sp>
      <p:sp>
        <p:nvSpPr>
          <p:cNvPr id="3" name="2 Marcador de contenido"/>
          <p:cNvSpPr>
            <a:spLocks noGrp="1"/>
          </p:cNvSpPr>
          <p:nvPr>
            <p:ph idx="1"/>
          </p:nvPr>
        </p:nvSpPr>
        <p:spPr/>
        <p:txBody>
          <a:bodyPr/>
          <a:lstStyle/>
          <a:p>
            <a:pPr marL="0" indent="0">
              <a:buNone/>
            </a:pPr>
            <a:r>
              <a:rPr lang="es-ES" b="1" dirty="0">
                <a:solidFill>
                  <a:srgbClr val="002060"/>
                </a:solidFill>
              </a:rPr>
              <a:t>EL TRATAMIENTO SE FUNDAMENTA EN TRES PILARES FUNDAMENTALES</a:t>
            </a:r>
            <a:r>
              <a:rPr lang="es-ES" dirty="0">
                <a:solidFill>
                  <a:srgbClr val="002060"/>
                </a:solidFill>
              </a:rPr>
              <a:t>:</a:t>
            </a:r>
            <a:endParaRPr lang="en-CA" dirty="0">
              <a:solidFill>
                <a:srgbClr val="002060"/>
              </a:solidFill>
            </a:endParaRPr>
          </a:p>
          <a:p>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graphicFrame>
        <p:nvGraphicFramePr>
          <p:cNvPr id="4" name="3 Tabla"/>
          <p:cNvGraphicFramePr>
            <a:graphicFrameLocks noGrp="1"/>
          </p:cNvGraphicFramePr>
          <p:nvPr>
            <p:extLst/>
          </p:nvPr>
        </p:nvGraphicFramePr>
        <p:xfrm>
          <a:off x="1524000" y="2914144"/>
          <a:ext cx="6096000" cy="370840"/>
        </p:xfrm>
        <a:graphic>
          <a:graphicData uri="http://schemas.openxmlformats.org/drawingml/2006/table">
            <a:tbl>
              <a:tblPr firstRow="1" bandRow="1">
                <a:tableStyleId>{0E3FDE45-AF77-4B5C-9715-49D594BDF05E}</a:tableStyleId>
              </a:tblPr>
              <a:tblGrid>
                <a:gridCol w="2032000">
                  <a:extLst>
                    <a:ext uri="{9D8B030D-6E8A-4147-A177-3AD203B41FA5}">
                      <a16:colId xmlns:a16="http://schemas.microsoft.com/office/drawing/2014/main" xmlns="" val="20000"/>
                    </a:ext>
                  </a:extLst>
                </a:gridCol>
                <a:gridCol w="2032000">
                  <a:extLst>
                    <a:ext uri="{9D8B030D-6E8A-4147-A177-3AD203B41FA5}">
                      <a16:colId xmlns:a16="http://schemas.microsoft.com/office/drawing/2014/main" xmlns="" val="20001"/>
                    </a:ext>
                  </a:extLst>
                </a:gridCol>
                <a:gridCol w="2032000">
                  <a:extLst>
                    <a:ext uri="{9D8B030D-6E8A-4147-A177-3AD203B41FA5}">
                      <a16:colId xmlns:a16="http://schemas.microsoft.com/office/drawing/2014/main" xmlns="" val="20002"/>
                    </a:ext>
                  </a:extLst>
                </a:gridCol>
              </a:tblGrid>
              <a:tr h="370840">
                <a:tc>
                  <a:txBody>
                    <a:bodyPr/>
                    <a:lstStyle/>
                    <a:p>
                      <a:r>
                        <a:rPr lang="es-ES" dirty="0" smtClean="0">
                          <a:solidFill>
                            <a:srgbClr val="002060"/>
                          </a:solidFill>
                        </a:rPr>
                        <a:t>EL NIÑO</a:t>
                      </a:r>
                      <a:endParaRPr lang="es-ES" dirty="0">
                        <a:solidFill>
                          <a:srgbClr val="002060"/>
                        </a:solidFill>
                      </a:endParaRPr>
                    </a:p>
                  </a:txBody>
                  <a:tcPr/>
                </a:tc>
                <a:tc>
                  <a:txBody>
                    <a:bodyPr/>
                    <a:lstStyle/>
                    <a:p>
                      <a:r>
                        <a:rPr lang="es-ES" dirty="0" smtClean="0">
                          <a:solidFill>
                            <a:srgbClr val="002060"/>
                          </a:solidFill>
                        </a:rPr>
                        <a:t>LA FAMILIA</a:t>
                      </a:r>
                      <a:endParaRPr lang="es-ES" dirty="0">
                        <a:solidFill>
                          <a:srgbClr val="002060"/>
                        </a:solidFill>
                      </a:endParaRPr>
                    </a:p>
                  </a:txBody>
                  <a:tcPr/>
                </a:tc>
                <a:tc>
                  <a:txBody>
                    <a:bodyPr/>
                    <a:lstStyle/>
                    <a:p>
                      <a:r>
                        <a:rPr lang="es-ES" dirty="0" smtClean="0">
                          <a:solidFill>
                            <a:srgbClr val="002060"/>
                          </a:solidFill>
                        </a:rPr>
                        <a:t>LA ESCUELA</a:t>
                      </a:r>
                      <a:endParaRPr lang="es-ES" dirty="0">
                        <a:solidFill>
                          <a:srgbClr val="002060"/>
                        </a:solidFill>
                      </a:endParaRPr>
                    </a:p>
                  </a:txBody>
                  <a:tcPr/>
                </a:tc>
                <a:extLst>
                  <a:ext uri="{0D108BD9-81ED-4DB2-BD59-A6C34878D82A}">
                    <a16:rowId xmlns:a16="http://schemas.microsoft.com/office/drawing/2014/main" xmlns="" val="10000"/>
                  </a:ext>
                </a:extLst>
              </a:tr>
            </a:tbl>
          </a:graphicData>
        </a:graphic>
      </p:graphicFrame>
    </p:spTree>
    <p:extLst>
      <p:ext uri="{BB962C8B-B14F-4D97-AF65-F5344CB8AC3E}">
        <p14:creationId xmlns:p14="http://schemas.microsoft.com/office/powerpoint/2010/main" val="219062708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611560" y="1700808"/>
            <a:ext cx="7704856" cy="2585323"/>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1-TTO. </a:t>
            </a:r>
            <a:r>
              <a:rPr lang="es-ES" b="1" dirty="0" smtClean="0">
                <a:solidFill>
                  <a:srgbClr val="002060"/>
                </a:solidFill>
              </a:rPr>
              <a:t>PSICOLÓGICO</a:t>
            </a:r>
            <a:r>
              <a:rPr lang="es-ES" dirty="0" smtClean="0">
                <a:solidFill>
                  <a:srgbClr val="002060"/>
                </a:solidFill>
              </a:rPr>
              <a:t> </a:t>
            </a:r>
          </a:p>
          <a:p>
            <a:endParaRPr lang="en-CA" dirty="0">
              <a:solidFill>
                <a:srgbClr val="002060"/>
              </a:solidFill>
            </a:endParaRPr>
          </a:p>
          <a:p>
            <a:r>
              <a:rPr lang="es-ES" dirty="0">
                <a:solidFill>
                  <a:srgbClr val="002060"/>
                </a:solidFill>
              </a:rPr>
              <a:t>*UTILIZACION DE TODOS LOS RECURSOS COMUNITARIOS (DEPORTIVOS, CULTURALES, RECREATIVOS, PSICOTERAPEUTICOS)</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*DESPLEGAR SU ACTIVIDAD EN LUGARES ABIERTOS</a:t>
            </a:r>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255272479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611560" y="1700808"/>
            <a:ext cx="7704856" cy="4801314"/>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1-TTO. </a:t>
            </a:r>
            <a:r>
              <a:rPr lang="es-ES" b="1" dirty="0" smtClean="0">
                <a:solidFill>
                  <a:srgbClr val="002060"/>
                </a:solidFill>
              </a:rPr>
              <a:t>PSICOLÓGICO</a:t>
            </a:r>
            <a:r>
              <a:rPr lang="es-ES" dirty="0" smtClean="0">
                <a:solidFill>
                  <a:srgbClr val="002060"/>
                </a:solidFill>
              </a:rPr>
              <a:t> </a:t>
            </a:r>
          </a:p>
          <a:p>
            <a:endParaRPr lang="en-CA" dirty="0">
              <a:solidFill>
                <a:srgbClr val="002060"/>
              </a:solidFill>
            </a:endParaRPr>
          </a:p>
          <a:p>
            <a:r>
              <a:rPr lang="es-ES" dirty="0">
                <a:solidFill>
                  <a:srgbClr val="002060"/>
                </a:solidFill>
              </a:rPr>
              <a:t>*UTILIZACION DE TODOS LOS RECURSOS COMUNITARIOS (DEPORTIVOS, CULTURALES, RECREATIVOS, PSICOTERAPEUTICOS)</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*DESPLEGAR SU ACTIVIDAD EN LUGARES </a:t>
            </a:r>
            <a:r>
              <a:rPr lang="es-ES" dirty="0" smtClean="0">
                <a:solidFill>
                  <a:srgbClr val="002060"/>
                </a:solidFill>
              </a:rPr>
              <a:t>ABIERTOS.</a:t>
            </a:r>
          </a:p>
          <a:p>
            <a:endParaRPr lang="es-ES" dirty="0" smtClean="0">
              <a:solidFill>
                <a:srgbClr val="002060"/>
              </a:solidFill>
            </a:endParaRPr>
          </a:p>
          <a:p>
            <a:endParaRPr lang="es-ES" dirty="0">
              <a:solidFill>
                <a:srgbClr val="002060"/>
              </a:solidFill>
            </a:endParaRPr>
          </a:p>
          <a:p>
            <a:r>
              <a:rPr lang="es-ES" b="1" dirty="0">
                <a:solidFill>
                  <a:srgbClr val="002060"/>
                </a:solidFill>
              </a:rPr>
              <a:t>2-TTO. </a:t>
            </a:r>
            <a:r>
              <a:rPr lang="es-ES" b="1" dirty="0" smtClean="0">
                <a:solidFill>
                  <a:srgbClr val="002060"/>
                </a:solidFill>
              </a:rPr>
              <a:t>PSICOPEDAGÓGICO:</a:t>
            </a:r>
          </a:p>
          <a:p>
            <a:endParaRPr lang="en-CA" b="1" dirty="0">
              <a:solidFill>
                <a:srgbClr val="002060"/>
              </a:solidFill>
            </a:endParaRPr>
          </a:p>
          <a:p>
            <a:r>
              <a:rPr lang="es-ES" dirty="0">
                <a:solidFill>
                  <a:srgbClr val="002060"/>
                </a:solidFill>
              </a:rPr>
              <a:t>*</a:t>
            </a:r>
            <a:r>
              <a:rPr lang="es-ES" dirty="0" smtClean="0">
                <a:solidFill>
                  <a:srgbClr val="002060"/>
                </a:solidFill>
              </a:rPr>
              <a:t>REMEDIAL.</a:t>
            </a:r>
            <a:endParaRPr lang="en-CA" dirty="0">
              <a:solidFill>
                <a:srgbClr val="002060"/>
              </a:solidFill>
            </a:endParaRPr>
          </a:p>
          <a:p>
            <a:r>
              <a:rPr lang="es-ES" dirty="0">
                <a:solidFill>
                  <a:srgbClr val="002060"/>
                </a:solidFill>
              </a:rPr>
              <a:t>*ESPECIALIZADO EN TRASTORNOS ESPECIFICOS DEL </a:t>
            </a:r>
            <a:r>
              <a:rPr lang="es-ES" dirty="0" smtClean="0">
                <a:solidFill>
                  <a:srgbClr val="002060"/>
                </a:solidFill>
              </a:rPr>
              <a:t>APRENDIZAJE.</a:t>
            </a:r>
            <a:endParaRPr lang="en-CA" dirty="0">
              <a:solidFill>
                <a:srgbClr val="002060"/>
              </a:solidFill>
            </a:endParaRPr>
          </a:p>
          <a:p>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196164987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611560" y="1700808"/>
            <a:ext cx="7704856" cy="4801314"/>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1-TTO. </a:t>
            </a:r>
            <a:r>
              <a:rPr lang="es-ES" b="1" dirty="0" smtClean="0">
                <a:solidFill>
                  <a:srgbClr val="002060"/>
                </a:solidFill>
              </a:rPr>
              <a:t>PSICOLÓGICO</a:t>
            </a:r>
            <a:r>
              <a:rPr lang="es-ES" dirty="0" smtClean="0">
                <a:solidFill>
                  <a:srgbClr val="002060"/>
                </a:solidFill>
              </a:rPr>
              <a:t> </a:t>
            </a:r>
          </a:p>
          <a:p>
            <a:endParaRPr lang="en-CA" dirty="0">
              <a:solidFill>
                <a:srgbClr val="002060"/>
              </a:solidFill>
            </a:endParaRPr>
          </a:p>
          <a:p>
            <a:r>
              <a:rPr lang="es-ES" dirty="0">
                <a:solidFill>
                  <a:srgbClr val="002060"/>
                </a:solidFill>
              </a:rPr>
              <a:t>*UTILIZACION DE TODOS LOS RECURSOS COMUNITARIOS (DEPORTIVOS, CULTURALES, RECREATIVOS, PSICOTERAPEUTICOS)</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*DESPLEGAR SU ACTIVIDAD EN LUGARES </a:t>
            </a:r>
            <a:r>
              <a:rPr lang="es-ES" dirty="0" smtClean="0">
                <a:solidFill>
                  <a:srgbClr val="002060"/>
                </a:solidFill>
              </a:rPr>
              <a:t>ABIERTOS.</a:t>
            </a:r>
          </a:p>
          <a:p>
            <a:endParaRPr lang="es-ES" dirty="0" smtClean="0">
              <a:solidFill>
                <a:srgbClr val="002060"/>
              </a:solidFill>
            </a:endParaRPr>
          </a:p>
          <a:p>
            <a:endParaRPr lang="es-ES" dirty="0">
              <a:solidFill>
                <a:srgbClr val="002060"/>
              </a:solidFill>
            </a:endParaRPr>
          </a:p>
          <a:p>
            <a:r>
              <a:rPr lang="es-ES" b="1" dirty="0">
                <a:solidFill>
                  <a:srgbClr val="002060"/>
                </a:solidFill>
              </a:rPr>
              <a:t>2-TTO. </a:t>
            </a:r>
            <a:r>
              <a:rPr lang="es-ES" b="1" dirty="0" smtClean="0">
                <a:solidFill>
                  <a:srgbClr val="002060"/>
                </a:solidFill>
              </a:rPr>
              <a:t>PSICOPEDAGÓGICO:</a:t>
            </a:r>
          </a:p>
          <a:p>
            <a:endParaRPr lang="en-CA" b="1" dirty="0">
              <a:solidFill>
                <a:srgbClr val="002060"/>
              </a:solidFill>
            </a:endParaRPr>
          </a:p>
          <a:p>
            <a:r>
              <a:rPr lang="es-ES" dirty="0">
                <a:solidFill>
                  <a:srgbClr val="002060"/>
                </a:solidFill>
              </a:rPr>
              <a:t>*</a:t>
            </a:r>
            <a:r>
              <a:rPr lang="es-ES" dirty="0" smtClean="0">
                <a:solidFill>
                  <a:srgbClr val="002060"/>
                </a:solidFill>
              </a:rPr>
              <a:t>REMEDIAL.</a:t>
            </a:r>
            <a:endParaRPr lang="en-CA" dirty="0">
              <a:solidFill>
                <a:srgbClr val="002060"/>
              </a:solidFill>
            </a:endParaRPr>
          </a:p>
          <a:p>
            <a:r>
              <a:rPr lang="es-ES" dirty="0">
                <a:solidFill>
                  <a:srgbClr val="002060"/>
                </a:solidFill>
              </a:rPr>
              <a:t>*ESPECIALIZADO EN TRASTORNOS ESPECIFICOS DEL </a:t>
            </a:r>
            <a:r>
              <a:rPr lang="es-ES" dirty="0" smtClean="0">
                <a:solidFill>
                  <a:srgbClr val="002060"/>
                </a:solidFill>
              </a:rPr>
              <a:t>APRENDIZAJE.</a:t>
            </a:r>
            <a:endParaRPr lang="en-CA" dirty="0">
              <a:solidFill>
                <a:srgbClr val="002060"/>
              </a:solidFill>
            </a:endParaRPr>
          </a:p>
          <a:p>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112440322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179512" y="1484784"/>
            <a:ext cx="8136904" cy="4524315"/>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3-TTO .</a:t>
            </a:r>
            <a:r>
              <a:rPr lang="es-ES" b="1" dirty="0" smtClean="0">
                <a:solidFill>
                  <a:srgbClr val="002060"/>
                </a:solidFill>
              </a:rPr>
              <a:t>PSICOFARMACOLÓGICO:</a:t>
            </a:r>
            <a:endParaRPr lang="en-CA" dirty="0">
              <a:solidFill>
                <a:srgbClr val="002060"/>
              </a:solidFill>
            </a:endParaRPr>
          </a:p>
          <a:p>
            <a:r>
              <a:rPr lang="es-ES" b="1" i="1" dirty="0">
                <a:solidFill>
                  <a:srgbClr val="002060"/>
                </a:solidFill>
              </a:rPr>
              <a:t> </a:t>
            </a:r>
            <a:r>
              <a:rPr lang="es-ES" b="1" dirty="0">
                <a:solidFill>
                  <a:srgbClr val="002060"/>
                </a:solidFill>
              </a:rPr>
              <a:t>TTO. DE ELECCION: </a:t>
            </a:r>
            <a:r>
              <a:rPr lang="es-ES" b="1" dirty="0" smtClean="0">
                <a:solidFill>
                  <a:srgbClr val="002060"/>
                </a:solidFill>
              </a:rPr>
              <a:t>PSICOESTIMULANTES</a:t>
            </a:r>
          </a:p>
          <a:p>
            <a:endParaRPr lang="en-CA" dirty="0">
              <a:solidFill>
                <a:srgbClr val="002060"/>
              </a:solidFill>
            </a:endParaRPr>
          </a:p>
          <a:p>
            <a:r>
              <a:rPr lang="es-ES" dirty="0">
                <a:solidFill>
                  <a:srgbClr val="002060"/>
                </a:solidFill>
              </a:rPr>
              <a:t>*METILFENIDATO (TAB 10 mg) Iniciar Dosis de 5mg en dos tomas mañana y mediodía e ir aumentando dosis hasta lograr la adecuada (dosis máxima 60 mg)</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*DEXTROANFETAMINA mitad de dosis que el </a:t>
            </a:r>
            <a:r>
              <a:rPr lang="es-ES" dirty="0" smtClean="0">
                <a:solidFill>
                  <a:srgbClr val="002060"/>
                </a:solidFill>
              </a:rPr>
              <a:t>anterior.</a:t>
            </a:r>
          </a:p>
          <a:p>
            <a:endParaRPr lang="en-CA" dirty="0">
              <a:solidFill>
                <a:srgbClr val="002060"/>
              </a:solidFill>
            </a:endParaRPr>
          </a:p>
          <a:p>
            <a:r>
              <a:rPr lang="es-ES" dirty="0">
                <a:solidFill>
                  <a:srgbClr val="002060"/>
                </a:solidFill>
              </a:rPr>
              <a:t>*PEMOLINA 37,5 mg se ajusta en fracciones de 18,75 mg cada</a:t>
            </a:r>
            <a:endParaRPr lang="en-CA" dirty="0">
              <a:solidFill>
                <a:srgbClr val="002060"/>
              </a:solidFill>
            </a:endParaRPr>
          </a:p>
          <a:p>
            <a:r>
              <a:rPr lang="es-ES" dirty="0">
                <a:solidFill>
                  <a:srgbClr val="002060"/>
                </a:solidFill>
              </a:rPr>
              <a:t>3 a 5 días) cuidar es hepatotóxico y debe hacerse chequeo </a:t>
            </a:r>
            <a:endParaRPr lang="en-CA" dirty="0">
              <a:solidFill>
                <a:srgbClr val="002060"/>
              </a:solidFill>
            </a:endParaRPr>
          </a:p>
          <a:p>
            <a:r>
              <a:rPr lang="es-ES" dirty="0">
                <a:solidFill>
                  <a:srgbClr val="002060"/>
                </a:solidFill>
              </a:rPr>
              <a:t>periódico de la función hepática. Sólo se usa en casos que no responda a los estimulantes anteriores.</a:t>
            </a:r>
            <a:endParaRPr lang="en-CA" dirty="0">
              <a:solidFill>
                <a:srgbClr val="002060"/>
              </a:solidFill>
            </a:endParaRPr>
          </a:p>
          <a:p>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24369682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179512" y="1484784"/>
            <a:ext cx="8136904" cy="4801314"/>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3-TTO .</a:t>
            </a:r>
            <a:r>
              <a:rPr lang="es-ES" b="1" dirty="0" smtClean="0">
                <a:solidFill>
                  <a:srgbClr val="002060"/>
                </a:solidFill>
              </a:rPr>
              <a:t>PSICOFARMACOLÓGICO:</a:t>
            </a:r>
            <a:endParaRPr lang="en-CA" dirty="0">
              <a:solidFill>
                <a:srgbClr val="002060"/>
              </a:solidFill>
            </a:endParaRPr>
          </a:p>
          <a:p>
            <a:r>
              <a:rPr lang="es-ES" b="1" dirty="0">
                <a:solidFill>
                  <a:srgbClr val="002060"/>
                </a:solidFill>
              </a:rPr>
              <a:t>TTO. CON FARMACOS NO ESTIMULANTES</a:t>
            </a:r>
            <a:r>
              <a:rPr lang="es-ES" b="1" dirty="0" smtClean="0">
                <a:solidFill>
                  <a:srgbClr val="002060"/>
                </a:solidFill>
              </a:rPr>
              <a:t>:</a:t>
            </a:r>
          </a:p>
          <a:p>
            <a:endParaRPr lang="en-CA" dirty="0">
              <a:solidFill>
                <a:srgbClr val="002060"/>
              </a:solidFill>
            </a:endParaRPr>
          </a:p>
          <a:p>
            <a:r>
              <a:rPr lang="es-ES" b="1" dirty="0">
                <a:solidFill>
                  <a:srgbClr val="002060"/>
                </a:solidFill>
              </a:rPr>
              <a:t>*</a:t>
            </a:r>
            <a:r>
              <a:rPr lang="es-ES" dirty="0">
                <a:solidFill>
                  <a:srgbClr val="002060"/>
                </a:solidFill>
              </a:rPr>
              <a:t>ANTIDEPRESIVO TRICICLICO: IMIPRAMINA tab.25 mg</a:t>
            </a:r>
            <a:endParaRPr lang="en-CA" dirty="0">
              <a:solidFill>
                <a:srgbClr val="002060"/>
              </a:solidFill>
            </a:endParaRPr>
          </a:p>
          <a:p>
            <a:r>
              <a:rPr lang="es-ES" dirty="0">
                <a:solidFill>
                  <a:srgbClr val="002060"/>
                </a:solidFill>
              </a:rPr>
              <a:t>DESIPRAMINA, NORTRIPTILINA, IMIPRAMINA, AMITRIPTILINA</a:t>
            </a:r>
            <a:endParaRPr lang="en-CA" dirty="0">
              <a:solidFill>
                <a:srgbClr val="002060"/>
              </a:solidFill>
            </a:endParaRPr>
          </a:p>
          <a:p>
            <a:r>
              <a:rPr lang="es-ES" dirty="0">
                <a:solidFill>
                  <a:srgbClr val="002060"/>
                </a:solidFill>
              </a:rPr>
              <a:t>Después de los 6 años. En pequeños 10 mg mañana y noche, en mayores 20 mg, en adolescentes 25 mg.</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*ANTAGONISTAS GAMMA ADRENERGICOS:</a:t>
            </a:r>
            <a:endParaRPr lang="en-CA" dirty="0">
              <a:solidFill>
                <a:srgbClr val="002060"/>
              </a:solidFill>
            </a:endParaRPr>
          </a:p>
          <a:p>
            <a:r>
              <a:rPr lang="es-ES" dirty="0">
                <a:solidFill>
                  <a:srgbClr val="002060"/>
                </a:solidFill>
              </a:rPr>
              <a:t>CLONIDINA </a:t>
            </a:r>
            <a:r>
              <a:rPr lang="es-ES" dirty="0" err="1">
                <a:solidFill>
                  <a:srgbClr val="002060"/>
                </a:solidFill>
              </a:rPr>
              <a:t>tab</a:t>
            </a:r>
            <a:r>
              <a:rPr lang="es-ES" dirty="0">
                <a:solidFill>
                  <a:srgbClr val="002060"/>
                </a:solidFill>
              </a:rPr>
              <a:t> 0,1 mg</a:t>
            </a:r>
            <a:endParaRPr lang="en-CA" dirty="0">
              <a:solidFill>
                <a:srgbClr val="002060"/>
              </a:solidFill>
            </a:endParaRPr>
          </a:p>
          <a:p>
            <a:r>
              <a:rPr lang="es-ES" dirty="0">
                <a:solidFill>
                  <a:srgbClr val="002060"/>
                </a:solidFill>
              </a:rPr>
              <a:t>Dosis total 0.1 mg (1/4 </a:t>
            </a:r>
            <a:r>
              <a:rPr lang="es-ES" dirty="0" err="1">
                <a:solidFill>
                  <a:srgbClr val="002060"/>
                </a:solidFill>
              </a:rPr>
              <a:t>tab</a:t>
            </a:r>
            <a:r>
              <a:rPr lang="es-ES" dirty="0">
                <a:solidFill>
                  <a:srgbClr val="002060"/>
                </a:solidFill>
              </a:rPr>
              <a:t> en mañana y ½ en la noche)</a:t>
            </a:r>
            <a:endParaRPr lang="en-CA" dirty="0">
              <a:solidFill>
                <a:srgbClr val="002060"/>
              </a:solidFill>
            </a:endParaRPr>
          </a:p>
          <a:p>
            <a:r>
              <a:rPr lang="es-ES" dirty="0">
                <a:solidFill>
                  <a:srgbClr val="002060"/>
                </a:solidFill>
              </a:rPr>
              <a:t> </a:t>
            </a:r>
            <a:endParaRPr lang="en-CA" dirty="0">
              <a:solidFill>
                <a:srgbClr val="002060"/>
              </a:solidFill>
            </a:endParaRPr>
          </a:p>
          <a:p>
            <a:r>
              <a:rPr lang="es-ES" dirty="0">
                <a:solidFill>
                  <a:srgbClr val="002060"/>
                </a:solidFill>
              </a:rPr>
              <a:t>*CARBAMAZEPINA si hay asociación de </a:t>
            </a:r>
            <a:r>
              <a:rPr lang="es-ES" dirty="0" smtClean="0">
                <a:solidFill>
                  <a:srgbClr val="002060"/>
                </a:solidFill>
              </a:rPr>
              <a:t>agresividad.</a:t>
            </a:r>
            <a:endParaRPr lang="en-CA" dirty="0">
              <a:solidFill>
                <a:srgbClr val="002060"/>
              </a:solidFill>
            </a:endParaRPr>
          </a:p>
          <a:p>
            <a:r>
              <a:rPr lang="es-ES" b="1" i="1" dirty="0">
                <a:solidFill>
                  <a:srgbClr val="002060"/>
                </a:solidFill>
              </a:rPr>
              <a:t> </a:t>
            </a:r>
            <a:endParaRPr lang="en-CA" dirty="0">
              <a:solidFill>
                <a:srgbClr val="002060"/>
              </a:solidFill>
            </a:endParaRPr>
          </a:p>
          <a:p>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2243522028"/>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smtClean="0">
                <a:solidFill>
                  <a:srgbClr val="002060"/>
                </a:solidFill>
              </a:rPr>
              <a:t>EL NIÑO</a:t>
            </a:r>
            <a:endParaRPr lang="es-ES" dirty="0"/>
          </a:p>
        </p:txBody>
      </p:sp>
      <p:sp>
        <p:nvSpPr>
          <p:cNvPr id="3" name="2 Marcador de contenido"/>
          <p:cNvSpPr>
            <a:spLocks noGrp="1"/>
          </p:cNvSpPr>
          <p:nvPr>
            <p:ph idx="1"/>
          </p:nvPr>
        </p:nvSpPr>
        <p:spPr/>
        <p:txBody>
          <a:bodyPr/>
          <a:lstStyle/>
          <a:p>
            <a:pPr marL="0" indent="0">
              <a:buNone/>
            </a:pPr>
            <a:endParaRPr lang="en-CA" sz="2800" dirty="0" smtClean="0">
              <a:solidFill>
                <a:srgbClr val="002060"/>
              </a:solidFill>
            </a:endParaRPr>
          </a:p>
          <a:p>
            <a:pPr marL="0" indent="0">
              <a:buNone/>
            </a:pPr>
            <a:endParaRPr lang="en-CA" sz="2800" dirty="0">
              <a:solidFill>
                <a:srgbClr val="002060"/>
              </a:solidFill>
            </a:endParaRPr>
          </a:p>
          <a:p>
            <a:pPr marL="0" indent="0">
              <a:buNone/>
            </a:pPr>
            <a:r>
              <a:rPr lang="pt-BR" dirty="0">
                <a:solidFill>
                  <a:srgbClr val="002060"/>
                </a:solidFill>
              </a:rPr>
              <a:t> </a:t>
            </a:r>
            <a:endParaRPr lang="en-CA" dirty="0">
              <a:solidFill>
                <a:srgbClr val="002060"/>
              </a:solidFill>
            </a:endParaRPr>
          </a:p>
          <a:p>
            <a:endParaRPr lang="es-ES" dirty="0">
              <a:solidFill>
                <a:srgbClr val="002060"/>
              </a:solidFill>
            </a:endParaRPr>
          </a:p>
        </p:txBody>
      </p:sp>
      <p:sp>
        <p:nvSpPr>
          <p:cNvPr id="5" name="4 Rectángulo"/>
          <p:cNvSpPr/>
          <p:nvPr/>
        </p:nvSpPr>
        <p:spPr>
          <a:xfrm>
            <a:off x="179512" y="1484784"/>
            <a:ext cx="8136904" cy="3416320"/>
          </a:xfrm>
          <a:prstGeom prst="rect">
            <a:avLst/>
          </a:prstGeom>
        </p:spPr>
        <p:txBody>
          <a:bodyPr wrap="square">
            <a:spAutoFit/>
          </a:bodyPr>
          <a:lstStyle/>
          <a:p>
            <a:r>
              <a:rPr lang="es-ES" dirty="0">
                <a:solidFill>
                  <a:srgbClr val="002060"/>
                </a:solidFill>
              </a:rPr>
              <a:t> </a:t>
            </a:r>
            <a:endParaRPr lang="en-CA" dirty="0">
              <a:solidFill>
                <a:srgbClr val="002060"/>
              </a:solidFill>
            </a:endParaRPr>
          </a:p>
          <a:p>
            <a:r>
              <a:rPr lang="es-ES" b="1" dirty="0">
                <a:solidFill>
                  <a:srgbClr val="002060"/>
                </a:solidFill>
              </a:rPr>
              <a:t>3-TTO .</a:t>
            </a:r>
            <a:r>
              <a:rPr lang="es-ES" b="1" dirty="0" smtClean="0">
                <a:solidFill>
                  <a:srgbClr val="002060"/>
                </a:solidFill>
              </a:rPr>
              <a:t>PSICOFARMACOLÓGICO:</a:t>
            </a:r>
            <a:endParaRPr lang="en-CA" dirty="0">
              <a:solidFill>
                <a:srgbClr val="002060"/>
              </a:solidFill>
            </a:endParaRPr>
          </a:p>
          <a:p>
            <a:r>
              <a:rPr lang="es-ES" b="1" i="1" dirty="0">
                <a:solidFill>
                  <a:srgbClr val="002060"/>
                </a:solidFill>
              </a:rPr>
              <a:t>TTOS. ALTERNATIVOS:</a:t>
            </a:r>
            <a:endParaRPr lang="en-CA" dirty="0">
              <a:solidFill>
                <a:srgbClr val="002060"/>
              </a:solidFill>
            </a:endParaRPr>
          </a:p>
          <a:p>
            <a:endParaRPr lang="es-ES" dirty="0" smtClean="0">
              <a:solidFill>
                <a:srgbClr val="002060"/>
              </a:solidFill>
            </a:endParaRPr>
          </a:p>
          <a:p>
            <a:r>
              <a:rPr lang="es-ES" dirty="0" smtClean="0">
                <a:solidFill>
                  <a:srgbClr val="002060"/>
                </a:solidFill>
              </a:rPr>
              <a:t>Son </a:t>
            </a:r>
            <a:r>
              <a:rPr lang="es-ES" dirty="0">
                <a:solidFill>
                  <a:srgbClr val="002060"/>
                </a:solidFill>
              </a:rPr>
              <a:t>poco claros en su mecanismo de </a:t>
            </a:r>
            <a:r>
              <a:rPr lang="es-ES" dirty="0" smtClean="0">
                <a:solidFill>
                  <a:srgbClr val="002060"/>
                </a:solidFill>
              </a:rPr>
              <a:t>acción.</a:t>
            </a:r>
            <a:endParaRPr lang="en-CA" dirty="0">
              <a:solidFill>
                <a:srgbClr val="002060"/>
              </a:solidFill>
            </a:endParaRPr>
          </a:p>
          <a:p>
            <a:r>
              <a:rPr lang="es-ES" dirty="0">
                <a:solidFill>
                  <a:srgbClr val="002060"/>
                </a:solidFill>
              </a:rPr>
              <a:t>*</a:t>
            </a:r>
            <a:r>
              <a:rPr lang="es-ES" dirty="0" smtClean="0">
                <a:solidFill>
                  <a:srgbClr val="002060"/>
                </a:solidFill>
              </a:rPr>
              <a:t>DIETOTERAPIA</a:t>
            </a:r>
            <a:r>
              <a:rPr lang="es-ES" dirty="0">
                <a:solidFill>
                  <a:srgbClr val="002060"/>
                </a:solidFill>
              </a:rPr>
              <a:t>: Encaminada al control de deficiencia nutricia, malnutrición, perturbaciones metabólicas, alergias y sensibilidades a los </a:t>
            </a:r>
            <a:r>
              <a:rPr lang="es-ES" dirty="0" smtClean="0">
                <a:solidFill>
                  <a:srgbClr val="002060"/>
                </a:solidFill>
              </a:rPr>
              <a:t>alimentos.</a:t>
            </a:r>
            <a:endParaRPr lang="en-CA" dirty="0">
              <a:solidFill>
                <a:srgbClr val="002060"/>
              </a:solidFill>
            </a:endParaRPr>
          </a:p>
          <a:p>
            <a:r>
              <a:rPr lang="es-ES" dirty="0">
                <a:solidFill>
                  <a:srgbClr val="002060"/>
                </a:solidFill>
              </a:rPr>
              <a:t>*NOOTRÓPICOS: Intensificadores metabólicos cerebrales</a:t>
            </a:r>
            <a:endParaRPr lang="en-CA" dirty="0">
              <a:solidFill>
                <a:srgbClr val="002060"/>
              </a:solidFill>
            </a:endParaRPr>
          </a:p>
          <a:p>
            <a:r>
              <a:rPr lang="es-ES" dirty="0" smtClean="0">
                <a:solidFill>
                  <a:srgbClr val="002060"/>
                </a:solidFill>
              </a:rPr>
              <a:t> PIRACETAM.</a:t>
            </a:r>
            <a:endParaRPr lang="en-CA" dirty="0">
              <a:solidFill>
                <a:srgbClr val="002060"/>
              </a:solidFill>
            </a:endParaRPr>
          </a:p>
          <a:p>
            <a:r>
              <a:rPr lang="es-ES" dirty="0">
                <a:solidFill>
                  <a:srgbClr val="002060"/>
                </a:solidFill>
              </a:rPr>
              <a:t>*</a:t>
            </a:r>
            <a:r>
              <a:rPr lang="es-ES" dirty="0" smtClean="0">
                <a:solidFill>
                  <a:srgbClr val="002060"/>
                </a:solidFill>
              </a:rPr>
              <a:t>HOMEOPATÍA.</a:t>
            </a:r>
            <a:endParaRPr lang="en-CA" dirty="0">
              <a:solidFill>
                <a:srgbClr val="002060"/>
              </a:solidFill>
            </a:endParaRPr>
          </a:p>
          <a:p>
            <a:endParaRPr lang="en-CA" dirty="0">
              <a:solidFill>
                <a:srgbClr val="002060"/>
              </a:solidFill>
            </a:endParaRPr>
          </a:p>
          <a:p>
            <a:r>
              <a:rPr lang="es-ES" b="1" i="1"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274988986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a:t>LA </a:t>
            </a:r>
            <a:r>
              <a:rPr lang="es-ES" dirty="0" smtClean="0"/>
              <a:t>FAMILIA</a:t>
            </a:r>
            <a:endParaRPr lang="es-ES" dirty="0"/>
          </a:p>
        </p:txBody>
      </p:sp>
      <p:sp>
        <p:nvSpPr>
          <p:cNvPr id="3" name="2 Marcador de contenido"/>
          <p:cNvSpPr>
            <a:spLocks noGrp="1"/>
          </p:cNvSpPr>
          <p:nvPr>
            <p:ph idx="1"/>
          </p:nvPr>
        </p:nvSpPr>
        <p:spPr/>
        <p:txBody>
          <a:bodyPr/>
          <a:lstStyle/>
          <a:p>
            <a:r>
              <a:rPr lang="es-ES" sz="2400" b="1" dirty="0">
                <a:solidFill>
                  <a:srgbClr val="002060"/>
                </a:solidFill>
              </a:rPr>
              <a:t>CONCIENTIZARLOS SOBRE LA </a:t>
            </a:r>
            <a:r>
              <a:rPr lang="es-ES" sz="2400" b="1" dirty="0" smtClean="0">
                <a:solidFill>
                  <a:srgbClr val="002060"/>
                </a:solidFill>
              </a:rPr>
              <a:t>AFECCIÓN </a:t>
            </a:r>
            <a:r>
              <a:rPr lang="es-ES" sz="2400" b="1" dirty="0">
                <a:solidFill>
                  <a:srgbClr val="002060"/>
                </a:solidFill>
              </a:rPr>
              <a:t>DEL NIÑO</a:t>
            </a:r>
            <a:r>
              <a:rPr lang="es-ES" sz="2400" b="1" dirty="0" smtClean="0">
                <a:solidFill>
                  <a:srgbClr val="002060"/>
                </a:solidFill>
              </a:rPr>
              <a:t>.</a:t>
            </a:r>
          </a:p>
          <a:p>
            <a:r>
              <a:rPr lang="es-ES" sz="2400" b="1" dirty="0" smtClean="0">
                <a:solidFill>
                  <a:srgbClr val="002060"/>
                </a:solidFill>
              </a:rPr>
              <a:t>EVITAR </a:t>
            </a:r>
            <a:r>
              <a:rPr lang="es-ES" sz="2400" b="1" dirty="0">
                <a:solidFill>
                  <a:srgbClr val="002060"/>
                </a:solidFill>
              </a:rPr>
              <a:t>EL RECHAZO FAMILIAR</a:t>
            </a:r>
            <a:r>
              <a:rPr lang="es-ES" sz="2400" b="1" dirty="0" smtClean="0">
                <a:solidFill>
                  <a:srgbClr val="002060"/>
                </a:solidFill>
              </a:rPr>
              <a:t>.</a:t>
            </a:r>
          </a:p>
          <a:p>
            <a:pPr marL="0" indent="0">
              <a:buNone/>
            </a:pPr>
            <a:endParaRPr lang="en-CA" sz="2400" b="1" dirty="0">
              <a:solidFill>
                <a:srgbClr val="002060"/>
              </a:solidFill>
            </a:endParaRPr>
          </a:p>
          <a:p>
            <a:r>
              <a:rPr lang="es-ES" sz="2400" b="1" dirty="0">
                <a:solidFill>
                  <a:srgbClr val="002060"/>
                </a:solidFill>
              </a:rPr>
              <a:t>FACILITAR ESPACIO LIBRE PARA JUEGOS.</a:t>
            </a:r>
            <a:endParaRPr lang="en-CA" sz="2400" b="1" dirty="0">
              <a:solidFill>
                <a:srgbClr val="002060"/>
              </a:solidFill>
            </a:endParaRPr>
          </a:p>
          <a:p>
            <a:pPr lvl="0"/>
            <a:r>
              <a:rPr lang="es-ES" sz="2400" dirty="0" smtClean="0">
                <a:solidFill>
                  <a:srgbClr val="002060"/>
                </a:solidFill>
              </a:rPr>
              <a:t>ORIENTACIONES </a:t>
            </a:r>
            <a:r>
              <a:rPr lang="es-ES" sz="2400" dirty="0">
                <a:solidFill>
                  <a:srgbClr val="002060"/>
                </a:solidFill>
              </a:rPr>
              <a:t>SOBRE EL MANEJO DE </a:t>
            </a:r>
            <a:r>
              <a:rPr lang="es-ES" sz="2400" dirty="0" smtClean="0">
                <a:solidFill>
                  <a:srgbClr val="002060"/>
                </a:solidFill>
              </a:rPr>
              <a:t>SÍNTOMAS </a:t>
            </a:r>
            <a:r>
              <a:rPr lang="es-ES" sz="2400" dirty="0">
                <a:solidFill>
                  <a:srgbClr val="002060"/>
                </a:solidFill>
              </a:rPr>
              <a:t>Y DEL </a:t>
            </a:r>
            <a:r>
              <a:rPr lang="es-ES" sz="2400" dirty="0" smtClean="0">
                <a:solidFill>
                  <a:srgbClr val="002060"/>
                </a:solidFill>
              </a:rPr>
              <a:t>COMPORTAMIENTO,  </a:t>
            </a:r>
            <a:r>
              <a:rPr lang="es-ES" sz="2400" dirty="0">
                <a:solidFill>
                  <a:srgbClr val="002060"/>
                </a:solidFill>
              </a:rPr>
              <a:t>ASI COMO DEL REGIMEN DISCIPLINARIO MEDIANTE </a:t>
            </a:r>
            <a:r>
              <a:rPr lang="es-ES" sz="2400" dirty="0" smtClean="0">
                <a:solidFill>
                  <a:srgbClr val="002060"/>
                </a:solidFill>
              </a:rPr>
              <a:t>ORIENTACIONES </a:t>
            </a:r>
            <a:r>
              <a:rPr lang="es-ES" sz="2400" dirty="0">
                <a:solidFill>
                  <a:srgbClr val="002060"/>
                </a:solidFill>
              </a:rPr>
              <a:t>DIRECTAS O ESCUELA DE PADRES</a:t>
            </a:r>
            <a:endParaRPr lang="en-CA" sz="2400" dirty="0">
              <a:solidFill>
                <a:srgbClr val="002060"/>
              </a:solidFill>
            </a:endParaRPr>
          </a:p>
          <a:p>
            <a:pPr lvl="0"/>
            <a:r>
              <a:rPr lang="es-ES" sz="2400" dirty="0">
                <a:solidFill>
                  <a:srgbClr val="002060"/>
                </a:solidFill>
              </a:rPr>
              <a:t>REFORZAMIENTO DIARIO DE CONDUCTAS POSITIVAS Y NO DE CONDUCTAS </a:t>
            </a:r>
            <a:r>
              <a:rPr lang="es-ES" sz="2400" dirty="0" smtClean="0">
                <a:solidFill>
                  <a:srgbClr val="002060"/>
                </a:solidFill>
              </a:rPr>
              <a:t>NEGATIVAS.</a:t>
            </a:r>
            <a:endParaRPr lang="en-CA" sz="2400" dirty="0">
              <a:solidFill>
                <a:srgbClr val="002060"/>
              </a:solidFill>
            </a:endParaRPr>
          </a:p>
          <a:p>
            <a:pPr marL="0" indent="0">
              <a:buNone/>
            </a:pPr>
            <a:endParaRPr lang="en-CA" sz="2400" dirty="0" smtClean="0">
              <a:solidFill>
                <a:srgbClr val="002060"/>
              </a:solidFill>
            </a:endParaRPr>
          </a:p>
          <a:p>
            <a:pPr marL="0" indent="0">
              <a:buNone/>
            </a:pPr>
            <a:endParaRPr lang="en-CA" sz="2400" dirty="0">
              <a:solidFill>
                <a:srgbClr val="002060"/>
              </a:solidFill>
            </a:endParaRPr>
          </a:p>
          <a:p>
            <a:pPr marL="0" indent="0">
              <a:buNone/>
            </a:pPr>
            <a:r>
              <a:rPr lang="pt-BR" sz="2800" dirty="0">
                <a:solidFill>
                  <a:srgbClr val="002060"/>
                </a:solidFill>
              </a:rPr>
              <a:t> </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3068756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400" b="1" dirty="0"/>
              <a:t>F93 Trastornos de las emociones de comienzo habitual en la infancia. (6)</a:t>
            </a:r>
            <a:endParaRPr lang="es-ES" sz="2400" dirty="0"/>
          </a:p>
          <a:p>
            <a:pPr marL="0" indent="0">
              <a:buNone/>
            </a:pPr>
            <a:r>
              <a:rPr lang="es-ES_tradnl" sz="2400" dirty="0"/>
              <a:t>F93.0 Trastorno de ansiedad de separación de la infancia.</a:t>
            </a:r>
            <a:endParaRPr lang="es-ES" sz="2400" dirty="0"/>
          </a:p>
          <a:p>
            <a:pPr marL="0" indent="0">
              <a:buNone/>
            </a:pPr>
            <a:r>
              <a:rPr lang="es-ES_tradnl" sz="2400" dirty="0"/>
              <a:t>F93.1 Trastorno de ansiedad fóbica de la infancia.</a:t>
            </a:r>
            <a:endParaRPr lang="es-ES" sz="2400" dirty="0"/>
          </a:p>
          <a:p>
            <a:pPr marL="0" indent="0">
              <a:buNone/>
            </a:pPr>
            <a:r>
              <a:rPr lang="es-ES_tradnl" sz="2400" dirty="0"/>
              <a:t>F93.2 Trastorno de hipersensibilidad social de la infancia.</a:t>
            </a:r>
            <a:endParaRPr lang="es-ES" sz="2400" dirty="0"/>
          </a:p>
          <a:p>
            <a:pPr marL="0" indent="0">
              <a:buNone/>
            </a:pPr>
            <a:r>
              <a:rPr lang="es-ES_tradnl" sz="2400" dirty="0"/>
              <a:t>F93.3 Trastorno de rivalidad entre hermanos.</a:t>
            </a:r>
            <a:endParaRPr lang="es-ES" sz="2400" dirty="0"/>
          </a:p>
          <a:p>
            <a:pPr marL="0" indent="0">
              <a:buNone/>
            </a:pPr>
            <a:r>
              <a:rPr lang="es-ES_tradnl" sz="2400" dirty="0"/>
              <a:t>F93.8 Otro Trastorno de las emociones de comienzo habitual en la infancia.</a:t>
            </a:r>
            <a:endParaRPr lang="es-ES" sz="2400" dirty="0"/>
          </a:p>
          <a:p>
            <a:pPr marL="0" indent="0">
              <a:buNone/>
            </a:pPr>
            <a:r>
              <a:rPr lang="es-ES_tradnl" sz="2400" dirty="0"/>
              <a:t>F93.9 Trastornos de las emociones de comienzo habitual en la infancia sin especificación.</a:t>
            </a:r>
            <a:endParaRPr lang="es-ES" sz="2400" dirty="0"/>
          </a:p>
          <a:p>
            <a:pPr marL="0" indent="0">
              <a:buNone/>
            </a:pPr>
            <a:endParaRPr lang="es-ES" sz="2400" dirty="0"/>
          </a:p>
        </p:txBody>
      </p:sp>
      <p:sp>
        <p:nvSpPr>
          <p:cNvPr id="4" name="Marcador de pie de página 3"/>
          <p:cNvSpPr>
            <a:spLocks noGrp="1"/>
          </p:cNvSpPr>
          <p:nvPr>
            <p:ph type="ftr" sz="quarter" idx="12"/>
          </p:nvPr>
        </p:nvSpPr>
        <p:spPr/>
        <p:txBody>
          <a:bodyPr/>
          <a:lstStyle/>
          <a:p>
            <a:r>
              <a:rPr lang="en-US" dirty="0" smtClean="0"/>
              <a:t>www.themegalley.com</a:t>
            </a:r>
            <a:endParaRPr lang="en-US"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11011705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t>TRATAMIENTO: </a:t>
            </a:r>
            <a:r>
              <a:rPr lang="es-ES" dirty="0"/>
              <a:t>LA ESCUELA</a:t>
            </a:r>
            <a:endParaRPr lang="en-CA" dirty="0"/>
          </a:p>
        </p:txBody>
      </p:sp>
      <p:sp>
        <p:nvSpPr>
          <p:cNvPr id="3" name="2 Marcador de contenido"/>
          <p:cNvSpPr>
            <a:spLocks noGrp="1"/>
          </p:cNvSpPr>
          <p:nvPr>
            <p:ph idx="1"/>
          </p:nvPr>
        </p:nvSpPr>
        <p:spPr/>
        <p:txBody>
          <a:bodyPr/>
          <a:lstStyle/>
          <a:p>
            <a:pPr lvl="0"/>
            <a:r>
              <a:rPr lang="es-ES" sz="2400" dirty="0">
                <a:solidFill>
                  <a:srgbClr val="002060"/>
                </a:solidFill>
              </a:rPr>
              <a:t>REALIZAR VISITAS A ESCUELA PARA </a:t>
            </a:r>
            <a:r>
              <a:rPr lang="es-ES" sz="2400" dirty="0" smtClean="0">
                <a:solidFill>
                  <a:srgbClr val="002060"/>
                </a:solidFill>
              </a:rPr>
              <a:t>ORIENTACIÓN </a:t>
            </a:r>
            <a:r>
              <a:rPr lang="es-ES" sz="2400" dirty="0">
                <a:solidFill>
                  <a:srgbClr val="002060"/>
                </a:solidFill>
              </a:rPr>
              <a:t>SOBRE LA </a:t>
            </a:r>
            <a:r>
              <a:rPr lang="es-ES" sz="2400" dirty="0" smtClean="0">
                <a:solidFill>
                  <a:srgbClr val="002060"/>
                </a:solidFill>
              </a:rPr>
              <a:t>AFECCIÓN </a:t>
            </a:r>
            <a:r>
              <a:rPr lang="es-ES" sz="2400" dirty="0">
                <a:solidFill>
                  <a:srgbClr val="002060"/>
                </a:solidFill>
              </a:rPr>
              <a:t>DEL NIÑO Y CHEQUEAR </a:t>
            </a:r>
            <a:r>
              <a:rPr lang="es-ES" sz="2400" dirty="0" smtClean="0">
                <a:solidFill>
                  <a:srgbClr val="002060"/>
                </a:solidFill>
              </a:rPr>
              <a:t>EVOLUCIÓN </a:t>
            </a:r>
            <a:r>
              <a:rPr lang="es-ES" sz="2400" dirty="0">
                <a:solidFill>
                  <a:srgbClr val="002060"/>
                </a:solidFill>
              </a:rPr>
              <a:t>DEL </a:t>
            </a:r>
            <a:r>
              <a:rPr lang="es-ES" sz="2400" dirty="0" smtClean="0">
                <a:solidFill>
                  <a:srgbClr val="002060"/>
                </a:solidFill>
              </a:rPr>
              <a:t>TRATAMIENTO.</a:t>
            </a:r>
          </a:p>
          <a:p>
            <a:pPr marL="0" lvl="0" indent="0">
              <a:buNone/>
            </a:pPr>
            <a:endParaRPr lang="en-CA" sz="2400" dirty="0">
              <a:solidFill>
                <a:srgbClr val="002060"/>
              </a:solidFill>
            </a:endParaRPr>
          </a:p>
          <a:p>
            <a:pPr lvl="0"/>
            <a:r>
              <a:rPr lang="es-ES" sz="2400" dirty="0">
                <a:solidFill>
                  <a:srgbClr val="002060"/>
                </a:solidFill>
              </a:rPr>
              <a:t>ORIENTACIONES A LOS MAESTROS SOBRE LA CONDUCTA A SEGUIR BRINDANDOLE ACTIVIDADES QUE SE CORRESPONDAN CON LOS </a:t>
            </a:r>
            <a:r>
              <a:rPr lang="es-ES" sz="2400" dirty="0" smtClean="0">
                <a:solidFill>
                  <a:srgbClr val="002060"/>
                </a:solidFill>
              </a:rPr>
              <a:t>SÍNTOMAS </a:t>
            </a:r>
            <a:r>
              <a:rPr lang="es-ES" sz="2400" dirty="0">
                <a:solidFill>
                  <a:srgbClr val="002060"/>
                </a:solidFill>
              </a:rPr>
              <a:t>DEL NIÑO Y TRATO INDIVIDUALIZADO EN CUANTO AL </a:t>
            </a:r>
            <a:r>
              <a:rPr lang="es-ES" sz="2400" dirty="0" smtClean="0">
                <a:solidFill>
                  <a:srgbClr val="002060"/>
                </a:solidFill>
              </a:rPr>
              <a:t>APRENDIZAJE: CONFORME LOS MODELOS PEDAGÓGICOS QUE EXISTEN PARA EL MANEJO DE ESTOS CASOS. </a:t>
            </a:r>
            <a:endParaRPr lang="en-CA" sz="2400" dirty="0">
              <a:solidFill>
                <a:srgbClr val="002060"/>
              </a:solidFill>
            </a:endParaRPr>
          </a:p>
          <a:p>
            <a:pPr marL="0" indent="0">
              <a:buNone/>
            </a:pPr>
            <a:endParaRPr lang="en-CA" sz="2400" dirty="0" smtClean="0">
              <a:solidFill>
                <a:srgbClr val="002060"/>
              </a:solidFill>
            </a:endParaRPr>
          </a:p>
          <a:p>
            <a:pPr marL="0" indent="0">
              <a:buNone/>
            </a:pPr>
            <a:endParaRPr lang="en-CA" sz="2400" dirty="0">
              <a:solidFill>
                <a:srgbClr val="002060"/>
              </a:solidFill>
            </a:endParaRPr>
          </a:p>
          <a:p>
            <a:pPr marL="0" indent="0">
              <a:buNone/>
            </a:pPr>
            <a:r>
              <a:rPr lang="pt-BR" sz="2800" dirty="0">
                <a:solidFill>
                  <a:srgbClr val="002060"/>
                </a:solidFill>
              </a:rPr>
              <a:t> </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268788327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504" y="381000"/>
            <a:ext cx="8229600" cy="746125"/>
          </a:xfrm>
        </p:spPr>
        <p:txBody>
          <a:bodyPr/>
          <a:lstStyle/>
          <a:p>
            <a:r>
              <a:rPr lang="es-ES" dirty="0" smtClean="0"/>
              <a:t>TRATAMIENTO: </a:t>
            </a:r>
            <a:r>
              <a:rPr lang="es-ES" i="1" dirty="0"/>
              <a:t>INTERCONSULTAS</a:t>
            </a:r>
            <a:r>
              <a:rPr lang="es-ES" i="1" dirty="0" smtClean="0"/>
              <a:t>:</a:t>
            </a:r>
            <a:endParaRPr lang="en-CA" dirty="0"/>
          </a:p>
        </p:txBody>
      </p:sp>
      <p:sp>
        <p:nvSpPr>
          <p:cNvPr id="3" name="2 Marcador de contenido"/>
          <p:cNvSpPr>
            <a:spLocks noGrp="1"/>
          </p:cNvSpPr>
          <p:nvPr>
            <p:ph idx="1"/>
          </p:nvPr>
        </p:nvSpPr>
        <p:spPr>
          <a:xfrm>
            <a:off x="457200" y="1649685"/>
            <a:ext cx="8229600" cy="5019675"/>
          </a:xfrm>
        </p:spPr>
        <p:txBody>
          <a:bodyPr/>
          <a:lstStyle/>
          <a:p>
            <a:r>
              <a:rPr lang="es-ES" sz="2400" dirty="0" smtClean="0">
                <a:solidFill>
                  <a:srgbClr val="002060"/>
                </a:solidFill>
              </a:rPr>
              <a:t>SE REALIZARÁN </a:t>
            </a:r>
            <a:r>
              <a:rPr lang="es-ES" sz="2400" dirty="0">
                <a:solidFill>
                  <a:srgbClr val="002060"/>
                </a:solidFill>
              </a:rPr>
              <a:t>CADA VEZ QUE SEA NECESARIO CON </a:t>
            </a:r>
            <a:r>
              <a:rPr lang="es-ES" sz="2400" dirty="0" smtClean="0">
                <a:solidFill>
                  <a:srgbClr val="002060"/>
                </a:solidFill>
              </a:rPr>
              <a:t>PSIQUIATRÍA </a:t>
            </a:r>
            <a:r>
              <a:rPr lang="es-ES" sz="2400" dirty="0">
                <a:solidFill>
                  <a:srgbClr val="002060"/>
                </a:solidFill>
              </a:rPr>
              <a:t>INFANTO-JUVENIL SOBRE TODO SI EL PACIENTE AQUEJA OTRA </a:t>
            </a:r>
            <a:r>
              <a:rPr lang="es-ES" sz="2400" dirty="0" smtClean="0">
                <a:solidFill>
                  <a:srgbClr val="002060"/>
                </a:solidFill>
              </a:rPr>
              <a:t>AFECCIÓN PSIQUIÁTRICA.</a:t>
            </a:r>
          </a:p>
          <a:p>
            <a:pPr marL="0" indent="0">
              <a:buNone/>
            </a:pPr>
            <a:endParaRPr lang="es-ES" sz="2400" dirty="0" smtClean="0">
              <a:solidFill>
                <a:srgbClr val="002060"/>
              </a:solidFill>
            </a:endParaRPr>
          </a:p>
          <a:p>
            <a:r>
              <a:rPr lang="es-ES" sz="2400" dirty="0" smtClean="0">
                <a:solidFill>
                  <a:srgbClr val="002060"/>
                </a:solidFill>
              </a:rPr>
              <a:t>DE SER NECESARIO CON NEUROLOGÍA.</a:t>
            </a:r>
            <a:endParaRPr lang="en-CA" sz="2400" dirty="0">
              <a:solidFill>
                <a:srgbClr val="002060"/>
              </a:solidFill>
            </a:endParaRPr>
          </a:p>
          <a:p>
            <a:pPr marL="0" indent="0">
              <a:buNone/>
            </a:pPr>
            <a:endParaRPr lang="en-CA" sz="2400" dirty="0" smtClean="0">
              <a:solidFill>
                <a:srgbClr val="002060"/>
              </a:solidFill>
            </a:endParaRPr>
          </a:p>
          <a:p>
            <a:pPr marL="0" indent="0">
              <a:buNone/>
            </a:pPr>
            <a:endParaRPr lang="en-CA" sz="2400" dirty="0">
              <a:solidFill>
                <a:srgbClr val="002060"/>
              </a:solidFill>
            </a:endParaRPr>
          </a:p>
          <a:p>
            <a:pPr marL="0" indent="0">
              <a:buNone/>
            </a:pPr>
            <a:r>
              <a:rPr lang="pt-BR" sz="2800" dirty="0">
                <a:solidFill>
                  <a:srgbClr val="002060"/>
                </a:solidFill>
              </a:rPr>
              <a:t> </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406313657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i="1" u="sng" dirty="0" smtClean="0"/>
              <a:t>TRASTORNO </a:t>
            </a:r>
            <a:r>
              <a:rPr lang="es-ES" i="1" u="sng" dirty="0" err="1"/>
              <a:t>disocial</a:t>
            </a:r>
            <a:r>
              <a:rPr lang="es-ES" i="1" u="sng" dirty="0"/>
              <a:t> </a:t>
            </a:r>
            <a:r>
              <a:rPr lang="en-CA" i="1" u="sng" dirty="0"/>
              <a:t/>
            </a:r>
            <a:br>
              <a:rPr lang="en-CA" i="1" u="sng" dirty="0"/>
            </a:br>
            <a:endParaRPr lang="es-ES" i="1" u="sng" dirty="0"/>
          </a:p>
        </p:txBody>
      </p:sp>
      <p:sp>
        <p:nvSpPr>
          <p:cNvPr id="2" name="1 Marcador de texto"/>
          <p:cNvSpPr>
            <a:spLocks noGrp="1"/>
          </p:cNvSpPr>
          <p:nvPr>
            <p:ph type="body" idx="1"/>
          </p:nvPr>
        </p:nvSpPr>
        <p:spPr/>
        <p:txBody>
          <a:bodyPr/>
          <a:lstStyle/>
          <a:p>
            <a:endParaRPr lang="es-ES"/>
          </a:p>
        </p:txBody>
      </p:sp>
    </p:spTree>
    <p:extLst>
      <p:ext uri="{BB962C8B-B14F-4D97-AF65-F5344CB8AC3E}">
        <p14:creationId xmlns:p14="http://schemas.microsoft.com/office/powerpoint/2010/main" val="2446961648"/>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dirty="0">
                <a:solidFill>
                  <a:srgbClr val="002060"/>
                </a:solidFill>
              </a:rPr>
              <a:t>Trastorno </a:t>
            </a:r>
            <a:r>
              <a:rPr lang="es-ES" dirty="0" smtClean="0">
                <a:solidFill>
                  <a:srgbClr val="002060"/>
                </a:solidFill>
              </a:rPr>
              <a:t>disocial. Concepto</a:t>
            </a:r>
            <a:endParaRPr lang="es-ES" dirty="0">
              <a:solidFill>
                <a:srgbClr val="002060"/>
              </a:solidFill>
            </a:endParaRPr>
          </a:p>
        </p:txBody>
      </p:sp>
      <p:sp>
        <p:nvSpPr>
          <p:cNvPr id="6" name="5 Marcador de contenido"/>
          <p:cNvSpPr>
            <a:spLocks noGrp="1"/>
          </p:cNvSpPr>
          <p:nvPr>
            <p:ph idx="1"/>
          </p:nvPr>
        </p:nvSpPr>
        <p:spPr/>
        <p:txBody>
          <a:bodyPr/>
          <a:lstStyle/>
          <a:p>
            <a:r>
              <a:rPr lang="es-ES" sz="2400" dirty="0" smtClean="0">
                <a:solidFill>
                  <a:srgbClr val="002060"/>
                </a:solidFill>
              </a:rPr>
              <a:t>Los </a:t>
            </a:r>
            <a:r>
              <a:rPr lang="es-ES" sz="2400" dirty="0">
                <a:solidFill>
                  <a:srgbClr val="002060"/>
                </a:solidFill>
              </a:rPr>
              <a:t>trastornos disociales se caracterizan por una forma persistente y reiterada de comportamiento disocial, agresivo o retador.</a:t>
            </a:r>
            <a:endParaRPr lang="en-CA" sz="2400" dirty="0">
              <a:solidFill>
                <a:srgbClr val="002060"/>
              </a:solidFill>
            </a:endParaRPr>
          </a:p>
          <a:p>
            <a:r>
              <a:rPr lang="es-ES" sz="2400" dirty="0">
                <a:solidFill>
                  <a:srgbClr val="002060"/>
                </a:solidFill>
              </a:rPr>
              <a:t> En sus grados más extremos puede llegar a violaciones de las normas, mayores de las que serían aceptables para el carácter y la edad del individuo afectado y las características de la sociedad en la que vive. Se trata por tanto de desviaciones más graves que la simple "maldad" infantil o rebeldía adolescente. Los actos antisociales o criminales aislados no son, por si mismos base para el diagnóstico, que implica una forma duradera de comportamiento.</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3766760737"/>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395536" y="332656"/>
            <a:ext cx="8291264" cy="794469"/>
          </a:xfrm>
        </p:spPr>
        <p:txBody>
          <a:bodyPr/>
          <a:lstStyle/>
          <a:p>
            <a:r>
              <a:rPr lang="es-ES" sz="3200" dirty="0">
                <a:solidFill>
                  <a:srgbClr val="002060"/>
                </a:solidFill>
              </a:rPr>
              <a:t>Trastorno </a:t>
            </a:r>
            <a:r>
              <a:rPr lang="es-ES" sz="3200" dirty="0" smtClean="0">
                <a:solidFill>
                  <a:srgbClr val="002060"/>
                </a:solidFill>
              </a:rPr>
              <a:t>disocial. </a:t>
            </a:r>
            <a:r>
              <a:rPr lang="es-ES" sz="3200" dirty="0" smtClean="0">
                <a:solidFill>
                  <a:srgbClr val="002060"/>
                </a:solidFill>
                <a:latin typeface="+mn-lt"/>
                <a:ea typeface="+mn-ea"/>
                <a:cs typeface="+mn-cs"/>
              </a:rPr>
              <a:t>Factores de riesgo:</a:t>
            </a:r>
            <a:endParaRPr lang="es-ES" sz="3200" dirty="0">
              <a:solidFill>
                <a:srgbClr val="002060"/>
              </a:solidFill>
            </a:endParaRPr>
          </a:p>
        </p:txBody>
      </p:sp>
      <p:sp>
        <p:nvSpPr>
          <p:cNvPr id="6" name="5 Marcador de contenido"/>
          <p:cNvSpPr>
            <a:spLocks noGrp="1"/>
          </p:cNvSpPr>
          <p:nvPr>
            <p:ph idx="1"/>
          </p:nvPr>
        </p:nvSpPr>
        <p:spPr/>
        <p:txBody>
          <a:bodyPr/>
          <a:lstStyle/>
          <a:p>
            <a:pPr lvl="0"/>
            <a:r>
              <a:rPr lang="es-ES" sz="2400" dirty="0" smtClean="0">
                <a:solidFill>
                  <a:srgbClr val="002060"/>
                </a:solidFill>
                <a:latin typeface="+mn-lt"/>
                <a:ea typeface="+mn-ea"/>
                <a:cs typeface="+mn-cs"/>
              </a:rPr>
              <a:t>Ambiente </a:t>
            </a:r>
            <a:r>
              <a:rPr lang="es-ES" sz="2400" dirty="0">
                <a:solidFill>
                  <a:srgbClr val="002060"/>
                </a:solidFill>
                <a:latin typeface="+mn-lt"/>
                <a:ea typeface="+mn-ea"/>
                <a:cs typeface="+mn-cs"/>
              </a:rPr>
              <a:t>psicosocial desfavorable</a:t>
            </a:r>
            <a:endParaRPr lang="en-CA" sz="2400" dirty="0">
              <a:solidFill>
                <a:srgbClr val="002060"/>
              </a:solidFill>
              <a:latin typeface="+mn-lt"/>
              <a:ea typeface="+mn-ea"/>
              <a:cs typeface="+mn-cs"/>
            </a:endParaRPr>
          </a:p>
          <a:p>
            <a:pPr lvl="0"/>
            <a:r>
              <a:rPr lang="es-ES" sz="2400" dirty="0">
                <a:solidFill>
                  <a:srgbClr val="002060"/>
                </a:solidFill>
                <a:latin typeface="+mn-lt"/>
                <a:ea typeface="+mn-ea"/>
                <a:cs typeface="+mn-cs"/>
              </a:rPr>
              <a:t> </a:t>
            </a:r>
            <a:r>
              <a:rPr lang="es-ES" sz="2400" dirty="0" smtClean="0">
                <a:solidFill>
                  <a:srgbClr val="002060"/>
                </a:solidFill>
                <a:latin typeface="+mn-lt"/>
                <a:ea typeface="+mn-ea"/>
                <a:cs typeface="+mn-cs"/>
              </a:rPr>
              <a:t>Relaciones </a:t>
            </a:r>
            <a:r>
              <a:rPr lang="es-ES" sz="2400" dirty="0">
                <a:solidFill>
                  <a:srgbClr val="002060"/>
                </a:solidFill>
                <a:latin typeface="+mn-lt"/>
                <a:ea typeface="+mn-ea"/>
                <a:cs typeface="+mn-cs"/>
              </a:rPr>
              <a:t>familiares no satisfactorias ( RECHAZO.EL REFORZAMINETO NEGATIVO, LA VIOLENCIA, CASTIGO, GOLPES, BURLAS AMENAZAS ETC)</a:t>
            </a:r>
            <a:endParaRPr lang="en-CA" sz="2400" dirty="0">
              <a:solidFill>
                <a:srgbClr val="002060"/>
              </a:solidFill>
              <a:latin typeface="+mn-lt"/>
              <a:ea typeface="+mn-ea"/>
              <a:cs typeface="+mn-cs"/>
            </a:endParaRPr>
          </a:p>
          <a:p>
            <a:pPr marL="0" indent="0">
              <a:buNone/>
            </a:pPr>
            <a:r>
              <a:rPr lang="es-ES" sz="2400" dirty="0">
                <a:solidFill>
                  <a:srgbClr val="002060"/>
                </a:solidFill>
                <a:latin typeface="+mn-lt"/>
                <a:ea typeface="+mn-ea"/>
                <a:cs typeface="+mn-cs"/>
              </a:rPr>
              <a:t> </a:t>
            </a:r>
            <a:endParaRPr lang="en-CA" sz="2400" dirty="0">
              <a:solidFill>
                <a:srgbClr val="002060"/>
              </a:solidFill>
              <a:latin typeface="+mn-lt"/>
              <a:ea typeface="+mn-ea"/>
              <a:cs typeface="+mn-cs"/>
            </a:endParaRPr>
          </a:p>
          <a:p>
            <a:pPr lvl="0"/>
            <a:r>
              <a:rPr lang="es-ES" sz="2400" dirty="0">
                <a:solidFill>
                  <a:srgbClr val="002060"/>
                </a:solidFill>
                <a:latin typeface="+mn-lt"/>
                <a:ea typeface="+mn-ea"/>
                <a:cs typeface="+mn-cs"/>
              </a:rPr>
              <a:t> </a:t>
            </a:r>
            <a:r>
              <a:rPr lang="es-ES" sz="2400" dirty="0" smtClean="0">
                <a:solidFill>
                  <a:srgbClr val="002060"/>
                </a:solidFill>
                <a:latin typeface="+mn-lt"/>
                <a:ea typeface="+mn-ea"/>
                <a:cs typeface="+mn-cs"/>
              </a:rPr>
              <a:t>Fracaso </a:t>
            </a:r>
            <a:r>
              <a:rPr lang="es-ES" sz="2400" dirty="0">
                <a:solidFill>
                  <a:srgbClr val="002060"/>
                </a:solidFill>
                <a:latin typeface="+mn-lt"/>
                <a:ea typeface="+mn-ea"/>
                <a:cs typeface="+mn-cs"/>
              </a:rPr>
              <a:t>escolar</a:t>
            </a:r>
            <a:endParaRPr lang="en-CA" sz="2400" dirty="0">
              <a:solidFill>
                <a:srgbClr val="002060"/>
              </a:solidFill>
              <a:latin typeface="+mn-lt"/>
              <a:ea typeface="+mn-ea"/>
              <a:cs typeface="+mn-cs"/>
            </a:endParaRPr>
          </a:p>
          <a:p>
            <a:pPr lvl="0"/>
            <a:r>
              <a:rPr lang="es-ES" sz="2400" dirty="0">
                <a:solidFill>
                  <a:srgbClr val="002060"/>
                </a:solidFill>
                <a:latin typeface="+mn-lt"/>
                <a:ea typeface="+mn-ea"/>
                <a:cs typeface="+mn-cs"/>
              </a:rPr>
              <a:t>Retraso mental u otra enfermedad mental</a:t>
            </a:r>
            <a:endParaRPr lang="en-CA" sz="2400" dirty="0">
              <a:solidFill>
                <a:srgbClr val="002060"/>
              </a:solidFill>
              <a:latin typeface="+mn-lt"/>
              <a:ea typeface="+mn-ea"/>
              <a:cs typeface="+mn-cs"/>
            </a:endParaRPr>
          </a:p>
          <a:p>
            <a:pPr lvl="0"/>
            <a:r>
              <a:rPr lang="es-ES" sz="2400" dirty="0" smtClean="0">
                <a:solidFill>
                  <a:srgbClr val="002060"/>
                </a:solidFill>
                <a:latin typeface="+mn-lt"/>
                <a:ea typeface="+mn-ea"/>
                <a:cs typeface="+mn-cs"/>
              </a:rPr>
              <a:t>Más </a:t>
            </a:r>
            <a:r>
              <a:rPr lang="es-ES" sz="2400" dirty="0">
                <a:solidFill>
                  <a:srgbClr val="002060"/>
                </a:solidFill>
                <a:latin typeface="+mn-lt"/>
                <a:ea typeface="+mn-ea"/>
                <a:cs typeface="+mn-cs"/>
              </a:rPr>
              <a:t>frecuencia en chicos. </a:t>
            </a:r>
            <a:endParaRPr lang="en-CA" sz="2400" dirty="0">
              <a:solidFill>
                <a:srgbClr val="002060"/>
              </a:solidFill>
              <a:latin typeface="+mn-lt"/>
              <a:ea typeface="+mn-ea"/>
              <a:cs typeface="+mn-cs"/>
            </a:endParaRPr>
          </a:p>
          <a:p>
            <a:endParaRPr lang="en-CA" sz="2400" dirty="0">
              <a:solidFill>
                <a:srgbClr val="002060"/>
              </a:solidFill>
              <a:latin typeface="+mn-lt"/>
              <a:ea typeface="+mn-ea"/>
              <a:cs typeface="+mn-cs"/>
            </a:endParaRPr>
          </a:p>
          <a:p>
            <a:endParaRPr lang="es-ES" sz="2400" dirty="0">
              <a:solidFill>
                <a:srgbClr val="002060"/>
              </a:solidFill>
            </a:endParaRPr>
          </a:p>
        </p:txBody>
      </p:sp>
    </p:spTree>
    <p:extLst>
      <p:ext uri="{BB962C8B-B14F-4D97-AF65-F5344CB8AC3E}">
        <p14:creationId xmlns:p14="http://schemas.microsoft.com/office/powerpoint/2010/main" val="2851466700"/>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2060"/>
                </a:solidFill>
                <a:latin typeface="+mn-lt"/>
                <a:ea typeface="+mn-ea"/>
                <a:cs typeface="+mn-cs"/>
              </a:rPr>
              <a:t>Cuadro clínico</a:t>
            </a:r>
            <a:endParaRPr lang="es-ES" dirty="0">
              <a:solidFill>
                <a:srgbClr val="002060"/>
              </a:solidFill>
            </a:endParaRPr>
          </a:p>
        </p:txBody>
      </p:sp>
      <p:sp>
        <p:nvSpPr>
          <p:cNvPr id="3" name="2 Marcador de contenido"/>
          <p:cNvSpPr>
            <a:spLocks noGrp="1"/>
          </p:cNvSpPr>
          <p:nvPr>
            <p:ph idx="1"/>
          </p:nvPr>
        </p:nvSpPr>
        <p:spPr/>
        <p:txBody>
          <a:bodyPr/>
          <a:lstStyle/>
          <a:p>
            <a:r>
              <a:rPr lang="es-ES" sz="2400" dirty="0" smtClean="0">
                <a:solidFill>
                  <a:srgbClr val="002060"/>
                </a:solidFill>
              </a:rPr>
              <a:t>Se </a:t>
            </a:r>
            <a:r>
              <a:rPr lang="es-ES" sz="2400" dirty="0">
                <a:solidFill>
                  <a:srgbClr val="002060"/>
                </a:solidFill>
              </a:rPr>
              <a:t>debe tener en cuenta el nivel del desarrollo del niño. Las rabietas, por ejemplo, forman parte de un desarrollo normal a la edad de tres años y su mera presencia no debería ser una indicación para el diagnóstico. Del mismo modo, la violación de los derechos cívicos de otras personas (como un crimen violento), no se encuentra al alcance de la mayoría de los niños de siete años de edad, y por lo tanto, no constituye una pauta diagnóstica para este grupo de edad.</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371141772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404664"/>
            <a:ext cx="8219256" cy="722461"/>
          </a:xfrm>
        </p:spPr>
        <p:txBody>
          <a:bodyPr/>
          <a:lstStyle/>
          <a:p>
            <a:r>
              <a:rPr lang="es-ES" sz="2400" dirty="0" smtClean="0">
                <a:solidFill>
                  <a:srgbClr val="002060"/>
                </a:solidFill>
                <a:latin typeface="+mn-lt"/>
                <a:ea typeface="+mn-ea"/>
                <a:cs typeface="+mn-cs"/>
              </a:rPr>
              <a:t>Las formas de comportamiento en las que se basa el diagnóstico pueden ser del tipo de las siguientes:</a:t>
            </a:r>
            <a:endParaRPr lang="es-ES" dirty="0">
              <a:solidFill>
                <a:srgbClr val="002060"/>
              </a:solidFill>
            </a:endParaRPr>
          </a:p>
        </p:txBody>
      </p:sp>
      <p:sp>
        <p:nvSpPr>
          <p:cNvPr id="3" name="2 Marcador de contenido"/>
          <p:cNvSpPr>
            <a:spLocks noGrp="1"/>
          </p:cNvSpPr>
          <p:nvPr>
            <p:ph idx="1"/>
          </p:nvPr>
        </p:nvSpPr>
        <p:spPr/>
        <p:txBody>
          <a:bodyPr/>
          <a:lstStyle/>
          <a:p>
            <a:pPr lvl="0"/>
            <a:r>
              <a:rPr lang="es-ES" sz="2400" dirty="0" smtClean="0">
                <a:solidFill>
                  <a:srgbClr val="002060"/>
                </a:solidFill>
              </a:rPr>
              <a:t>grados </a:t>
            </a:r>
            <a:r>
              <a:rPr lang="es-ES" sz="2400" dirty="0">
                <a:solidFill>
                  <a:srgbClr val="002060"/>
                </a:solidFill>
              </a:rPr>
              <a:t>excesivos de peleas o intimidaciones,</a:t>
            </a:r>
            <a:endParaRPr lang="en-CA" sz="2400" dirty="0">
              <a:solidFill>
                <a:srgbClr val="002060"/>
              </a:solidFill>
            </a:endParaRPr>
          </a:p>
          <a:p>
            <a:pPr lvl="0"/>
            <a:r>
              <a:rPr lang="es-ES" sz="2400" dirty="0">
                <a:solidFill>
                  <a:srgbClr val="002060"/>
                </a:solidFill>
              </a:rPr>
              <a:t>crueldad hacia otras personas o animales,</a:t>
            </a:r>
            <a:endParaRPr lang="en-CA" sz="2400" dirty="0">
              <a:solidFill>
                <a:srgbClr val="002060"/>
              </a:solidFill>
            </a:endParaRPr>
          </a:p>
          <a:p>
            <a:pPr lvl="0"/>
            <a:r>
              <a:rPr lang="es-ES" sz="2400" dirty="0">
                <a:solidFill>
                  <a:srgbClr val="002060"/>
                </a:solidFill>
              </a:rPr>
              <a:t>destrucción grave de pertenencias ajenas,</a:t>
            </a:r>
            <a:endParaRPr lang="en-CA" sz="2400" dirty="0">
              <a:solidFill>
                <a:srgbClr val="002060"/>
              </a:solidFill>
            </a:endParaRPr>
          </a:p>
          <a:p>
            <a:pPr lvl="0"/>
            <a:r>
              <a:rPr lang="es-ES" sz="2400" dirty="0">
                <a:solidFill>
                  <a:srgbClr val="002060"/>
                </a:solidFill>
              </a:rPr>
              <a:t>incendio, robo, mentiras reiteradas,</a:t>
            </a:r>
            <a:endParaRPr lang="en-CA" sz="2400" dirty="0">
              <a:solidFill>
                <a:srgbClr val="002060"/>
              </a:solidFill>
            </a:endParaRPr>
          </a:p>
          <a:p>
            <a:pPr lvl="0"/>
            <a:r>
              <a:rPr lang="es-ES" sz="2400" dirty="0">
                <a:solidFill>
                  <a:srgbClr val="002060"/>
                </a:solidFill>
              </a:rPr>
              <a:t> faltas a la escuela y fugas del hogar,</a:t>
            </a:r>
            <a:endParaRPr lang="en-CA" sz="2400" dirty="0">
              <a:solidFill>
                <a:srgbClr val="002060"/>
              </a:solidFill>
            </a:endParaRPr>
          </a:p>
          <a:p>
            <a:pPr lvl="0"/>
            <a:r>
              <a:rPr lang="es-ES" sz="2400" dirty="0">
                <a:solidFill>
                  <a:srgbClr val="002060"/>
                </a:solidFill>
              </a:rPr>
              <a:t> rabietas frecuentes y graves,</a:t>
            </a:r>
            <a:endParaRPr lang="en-CA" sz="2400" dirty="0">
              <a:solidFill>
                <a:srgbClr val="002060"/>
              </a:solidFill>
            </a:endParaRPr>
          </a:p>
          <a:p>
            <a:pPr lvl="0"/>
            <a:r>
              <a:rPr lang="es-ES" sz="2400" dirty="0">
                <a:solidFill>
                  <a:srgbClr val="002060"/>
                </a:solidFill>
              </a:rPr>
              <a:t> provocaciones, desafíos y desobediencia graves y persistentes. Cualquiera de estas categorías, si es intensa, es suficiente para el diagnóstico, pero los actos disociales aislados no lo son.</a:t>
            </a:r>
            <a:endParaRPr lang="en-CA" sz="2400" dirty="0">
              <a:solidFill>
                <a:srgbClr val="002060"/>
              </a:solidFill>
            </a:endParaRPr>
          </a:p>
          <a:p>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397646983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260648"/>
            <a:ext cx="8219256" cy="866477"/>
          </a:xfrm>
        </p:spPr>
        <p:txBody>
          <a:bodyPr/>
          <a:lstStyle/>
          <a:p>
            <a:r>
              <a:rPr lang="es-ES" dirty="0" smtClean="0">
                <a:solidFill>
                  <a:srgbClr val="002060"/>
                </a:solidFill>
                <a:latin typeface="+mn-lt"/>
                <a:ea typeface="+mn-ea"/>
                <a:cs typeface="+mn-cs"/>
              </a:rPr>
              <a:t>Epidemiología y etiología:</a:t>
            </a:r>
            <a:endParaRPr lang="es-ES" dirty="0">
              <a:solidFill>
                <a:srgbClr val="002060"/>
              </a:solidFill>
            </a:endParaRPr>
          </a:p>
        </p:txBody>
      </p:sp>
      <p:sp>
        <p:nvSpPr>
          <p:cNvPr id="3" name="2 Marcador de contenido"/>
          <p:cNvSpPr>
            <a:spLocks noGrp="1"/>
          </p:cNvSpPr>
          <p:nvPr>
            <p:ph idx="1"/>
          </p:nvPr>
        </p:nvSpPr>
        <p:spPr/>
        <p:txBody>
          <a:bodyPr/>
          <a:lstStyle/>
          <a:p>
            <a:r>
              <a:rPr lang="es-ES" sz="2400" dirty="0" smtClean="0">
                <a:solidFill>
                  <a:srgbClr val="002060"/>
                </a:solidFill>
              </a:rPr>
              <a:t>Mas </a:t>
            </a:r>
            <a:r>
              <a:rPr lang="es-ES" sz="2400" dirty="0">
                <a:solidFill>
                  <a:srgbClr val="002060"/>
                </a:solidFill>
              </a:rPr>
              <a:t>frecuente en varones, aumento en la </a:t>
            </a:r>
            <a:r>
              <a:rPr lang="es-ES" sz="2400" dirty="0" smtClean="0">
                <a:solidFill>
                  <a:srgbClr val="002060"/>
                </a:solidFill>
              </a:rPr>
              <a:t>morbilidad </a:t>
            </a:r>
            <a:r>
              <a:rPr lang="es-ES" sz="2400" dirty="0">
                <a:solidFill>
                  <a:srgbClr val="002060"/>
                </a:solidFill>
              </a:rPr>
              <a:t>en hembras.</a:t>
            </a:r>
            <a:endParaRPr lang="en-CA" sz="2400" dirty="0">
              <a:solidFill>
                <a:srgbClr val="002060"/>
              </a:solidFill>
            </a:endParaRPr>
          </a:p>
          <a:p>
            <a:r>
              <a:rPr lang="es-ES" sz="2400" dirty="0">
                <a:solidFill>
                  <a:srgbClr val="002060"/>
                </a:solidFill>
              </a:rPr>
              <a:t>Antecedentes familiares de trastorno disocial.</a:t>
            </a:r>
            <a:endParaRPr lang="en-CA" sz="2400" dirty="0">
              <a:solidFill>
                <a:srgbClr val="002060"/>
              </a:solidFill>
            </a:endParaRPr>
          </a:p>
          <a:p>
            <a:r>
              <a:rPr lang="es-ES" sz="2400" dirty="0">
                <a:solidFill>
                  <a:srgbClr val="002060"/>
                </a:solidFill>
              </a:rPr>
              <a:t>Medio familiar disfuncional (alcoholismo, consumo de sustancias).</a:t>
            </a:r>
            <a:endParaRPr lang="en-CA" sz="2400" dirty="0">
              <a:solidFill>
                <a:srgbClr val="002060"/>
              </a:solidFill>
            </a:endParaRPr>
          </a:p>
          <a:p>
            <a:r>
              <a:rPr lang="es-ES" sz="2400" dirty="0">
                <a:solidFill>
                  <a:srgbClr val="002060"/>
                </a:solidFill>
              </a:rPr>
              <a:t>Malos métodos de crianza.</a:t>
            </a:r>
            <a:endParaRPr lang="en-CA" sz="2400" dirty="0">
              <a:solidFill>
                <a:srgbClr val="002060"/>
              </a:solidFill>
            </a:endParaRPr>
          </a:p>
          <a:p>
            <a:r>
              <a:rPr lang="es-ES" sz="2400" dirty="0">
                <a:solidFill>
                  <a:srgbClr val="002060"/>
                </a:solidFill>
              </a:rPr>
              <a:t>Bajo nivel socio económico.</a:t>
            </a:r>
            <a:endParaRPr lang="en-CA" sz="2400" dirty="0">
              <a:solidFill>
                <a:srgbClr val="002060"/>
              </a:solidFill>
            </a:endParaRPr>
          </a:p>
          <a:p>
            <a:r>
              <a:rPr lang="es-ES" sz="2400" dirty="0">
                <a:solidFill>
                  <a:srgbClr val="002060"/>
                </a:solidFill>
              </a:rPr>
              <a:t>Rechazo paterno.</a:t>
            </a:r>
            <a:endParaRPr lang="en-CA" sz="2400" dirty="0">
              <a:solidFill>
                <a:srgbClr val="002060"/>
              </a:solidFill>
            </a:endParaRPr>
          </a:p>
          <a:p>
            <a:r>
              <a:rPr lang="es-ES" sz="2400" dirty="0">
                <a:solidFill>
                  <a:srgbClr val="002060"/>
                </a:solidFill>
              </a:rPr>
              <a:t>No red de apoyo social.</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238542754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smtClean="0">
                <a:solidFill>
                  <a:srgbClr val="002060"/>
                </a:solidFill>
                <a:latin typeface="+mn-lt"/>
                <a:ea typeface="+mn-ea"/>
                <a:cs typeface="+mn-cs"/>
              </a:rPr>
              <a:t>Diagnostico diferencial</a:t>
            </a:r>
            <a:endParaRPr lang="es-ES" dirty="0">
              <a:solidFill>
                <a:srgbClr val="002060"/>
              </a:solidFill>
            </a:endParaRPr>
          </a:p>
        </p:txBody>
      </p:sp>
      <p:sp>
        <p:nvSpPr>
          <p:cNvPr id="3" name="2 Marcador de contenido"/>
          <p:cNvSpPr>
            <a:spLocks noGrp="1"/>
          </p:cNvSpPr>
          <p:nvPr>
            <p:ph idx="1"/>
          </p:nvPr>
        </p:nvSpPr>
        <p:spPr/>
        <p:txBody>
          <a:bodyPr/>
          <a:lstStyle/>
          <a:p>
            <a:pPr lvl="0"/>
            <a:r>
              <a:rPr lang="es-ES" dirty="0" smtClean="0">
                <a:solidFill>
                  <a:srgbClr val="002060"/>
                </a:solidFill>
                <a:latin typeface="+mn-lt"/>
                <a:ea typeface="+mn-ea"/>
                <a:cs typeface="+mn-cs"/>
              </a:rPr>
              <a:t>Trastorno </a:t>
            </a:r>
            <a:r>
              <a:rPr lang="es-ES" dirty="0">
                <a:solidFill>
                  <a:srgbClr val="002060"/>
                </a:solidFill>
                <a:latin typeface="+mn-lt"/>
                <a:ea typeface="+mn-ea"/>
                <a:cs typeface="+mn-cs"/>
              </a:rPr>
              <a:t>disocial limitado al contexto familiar</a:t>
            </a:r>
            <a:endParaRPr lang="en-CA" dirty="0">
              <a:solidFill>
                <a:srgbClr val="002060"/>
              </a:solidFill>
              <a:latin typeface="+mn-lt"/>
              <a:ea typeface="+mn-ea"/>
              <a:cs typeface="+mn-cs"/>
            </a:endParaRPr>
          </a:p>
          <a:p>
            <a:pPr lvl="0"/>
            <a:r>
              <a:rPr lang="es-ES" dirty="0">
                <a:solidFill>
                  <a:srgbClr val="002060"/>
                </a:solidFill>
                <a:latin typeface="+mn-lt"/>
                <a:ea typeface="+mn-ea"/>
                <a:cs typeface="+mn-cs"/>
              </a:rPr>
              <a:t>Trastorno disocia! en niños no socializados</a:t>
            </a:r>
            <a:endParaRPr lang="en-CA" dirty="0">
              <a:solidFill>
                <a:srgbClr val="002060"/>
              </a:solidFill>
              <a:latin typeface="+mn-lt"/>
              <a:ea typeface="+mn-ea"/>
              <a:cs typeface="+mn-cs"/>
            </a:endParaRPr>
          </a:p>
          <a:p>
            <a:pPr lvl="0"/>
            <a:r>
              <a:rPr lang="es-ES" dirty="0">
                <a:solidFill>
                  <a:srgbClr val="002060"/>
                </a:solidFill>
                <a:latin typeface="+mn-lt"/>
                <a:ea typeface="+mn-ea"/>
                <a:cs typeface="+mn-cs"/>
              </a:rPr>
              <a:t>Trastorno disocial en niños socializados</a:t>
            </a:r>
            <a:endParaRPr lang="en-CA" dirty="0">
              <a:solidFill>
                <a:srgbClr val="002060"/>
              </a:solidFill>
              <a:latin typeface="+mn-lt"/>
              <a:ea typeface="+mn-ea"/>
              <a:cs typeface="+mn-cs"/>
            </a:endParaRPr>
          </a:p>
          <a:p>
            <a:pPr lvl="0"/>
            <a:r>
              <a:rPr lang="es-ES" dirty="0">
                <a:solidFill>
                  <a:srgbClr val="002060"/>
                </a:solidFill>
                <a:latin typeface="+mn-lt"/>
                <a:ea typeface="+mn-ea"/>
                <a:cs typeface="+mn-cs"/>
              </a:rPr>
              <a:t>TDAH</a:t>
            </a:r>
            <a:endParaRPr lang="en-CA" dirty="0">
              <a:solidFill>
                <a:srgbClr val="002060"/>
              </a:solidFill>
              <a:latin typeface="+mn-lt"/>
              <a:ea typeface="+mn-ea"/>
              <a:cs typeface="+mn-cs"/>
            </a:endParaRPr>
          </a:p>
          <a:p>
            <a:pPr lvl="0"/>
            <a:r>
              <a:rPr lang="es-ES" dirty="0">
                <a:solidFill>
                  <a:srgbClr val="002060"/>
                </a:solidFill>
                <a:latin typeface="+mn-lt"/>
                <a:ea typeface="+mn-ea"/>
                <a:cs typeface="+mn-cs"/>
              </a:rPr>
              <a:t>Trastorno bipolar </a:t>
            </a:r>
            <a:endParaRPr lang="en-CA" dirty="0">
              <a:solidFill>
                <a:srgbClr val="002060"/>
              </a:solidFill>
              <a:latin typeface="+mn-lt"/>
              <a:ea typeface="+mn-ea"/>
              <a:cs typeface="+mn-cs"/>
            </a:endParaRPr>
          </a:p>
          <a:p>
            <a:pPr lvl="0"/>
            <a:r>
              <a:rPr lang="es-ES" dirty="0">
                <a:solidFill>
                  <a:srgbClr val="002060"/>
                </a:solidFill>
                <a:latin typeface="+mn-lt"/>
                <a:ea typeface="+mn-ea"/>
                <a:cs typeface="+mn-cs"/>
              </a:rPr>
              <a:t>Trastorno de las emociones</a:t>
            </a:r>
            <a:endParaRPr lang="en-CA" dirty="0">
              <a:solidFill>
                <a:srgbClr val="002060"/>
              </a:solidFill>
              <a:latin typeface="+mn-lt"/>
              <a:ea typeface="+mn-ea"/>
              <a:cs typeface="+mn-cs"/>
            </a:endParaRPr>
          </a:p>
          <a:p>
            <a:endParaRPr lang="es-ES" dirty="0">
              <a:solidFill>
                <a:srgbClr val="002060"/>
              </a:solidFill>
            </a:endParaRPr>
          </a:p>
        </p:txBody>
      </p:sp>
    </p:spTree>
    <p:extLst>
      <p:ext uri="{BB962C8B-B14F-4D97-AF65-F5344CB8AC3E}">
        <p14:creationId xmlns:p14="http://schemas.microsoft.com/office/powerpoint/2010/main" val="25512905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i="1" u="sng" dirty="0"/>
              <a:t>TRATAMIENTO</a:t>
            </a:r>
            <a:r>
              <a:rPr lang="es-ES" i="1" u="sng" dirty="0" smtClean="0"/>
              <a:t>:</a:t>
            </a:r>
            <a:endParaRPr lang="es-ES" dirty="0"/>
          </a:p>
        </p:txBody>
      </p:sp>
      <p:sp>
        <p:nvSpPr>
          <p:cNvPr id="3" name="2 Marcador de contenido"/>
          <p:cNvSpPr>
            <a:spLocks noGrp="1"/>
          </p:cNvSpPr>
          <p:nvPr>
            <p:ph idx="1"/>
          </p:nvPr>
        </p:nvSpPr>
        <p:spPr/>
        <p:txBody>
          <a:bodyPr/>
          <a:lstStyle/>
          <a:p>
            <a:pPr marL="0" indent="0">
              <a:buNone/>
            </a:pPr>
            <a:r>
              <a:rPr lang="es-ES" sz="2800" b="1" dirty="0">
                <a:solidFill>
                  <a:srgbClr val="002060"/>
                </a:solidFill>
                <a:latin typeface="+mn-lt"/>
                <a:ea typeface="+mn-ea"/>
                <a:cs typeface="+mn-cs"/>
              </a:rPr>
              <a:t>PREVENTIVO</a:t>
            </a:r>
            <a:r>
              <a:rPr lang="es-ES" sz="2800" dirty="0">
                <a:solidFill>
                  <a:srgbClr val="002060"/>
                </a:solidFill>
                <a:latin typeface="+mn-lt"/>
                <a:ea typeface="+mn-ea"/>
                <a:cs typeface="+mn-cs"/>
              </a:rPr>
              <a:t>:  </a:t>
            </a:r>
            <a:endParaRPr lang="en-CA" sz="2800" dirty="0">
              <a:solidFill>
                <a:srgbClr val="002060"/>
              </a:solidFill>
              <a:latin typeface="+mn-lt"/>
              <a:ea typeface="+mn-ea"/>
              <a:cs typeface="+mn-cs"/>
            </a:endParaRPr>
          </a:p>
          <a:p>
            <a:r>
              <a:rPr lang="es-ES" sz="2800" dirty="0">
                <a:solidFill>
                  <a:srgbClr val="002060"/>
                </a:solidFill>
                <a:latin typeface="+mn-lt"/>
                <a:ea typeface="+mn-ea"/>
                <a:cs typeface="+mn-cs"/>
              </a:rPr>
              <a:t>EVITAR FACTORES DE RIESGO</a:t>
            </a:r>
            <a:endParaRPr lang="en-CA" sz="2800" dirty="0">
              <a:solidFill>
                <a:srgbClr val="002060"/>
              </a:solidFill>
              <a:latin typeface="+mn-lt"/>
              <a:ea typeface="+mn-ea"/>
              <a:cs typeface="+mn-cs"/>
            </a:endParaRPr>
          </a:p>
          <a:p>
            <a:r>
              <a:rPr lang="es-ES" sz="2800" dirty="0">
                <a:solidFill>
                  <a:srgbClr val="002060"/>
                </a:solidFill>
                <a:latin typeface="+mn-lt"/>
                <a:ea typeface="+mn-ea"/>
                <a:cs typeface="+mn-cs"/>
              </a:rPr>
              <a:t>EVITAR COMPORTAMIENTO ANTISOCIAL</a:t>
            </a:r>
            <a:endParaRPr lang="en-CA" sz="2800" dirty="0">
              <a:solidFill>
                <a:srgbClr val="002060"/>
              </a:solidFill>
              <a:latin typeface="+mn-lt"/>
              <a:ea typeface="+mn-ea"/>
              <a:cs typeface="+mn-cs"/>
            </a:endParaRPr>
          </a:p>
          <a:p>
            <a:r>
              <a:rPr lang="pt-BR" sz="2800" dirty="0">
                <a:solidFill>
                  <a:srgbClr val="002060"/>
                </a:solidFill>
                <a:latin typeface="+mn-lt"/>
                <a:ea typeface="+mn-ea"/>
                <a:cs typeface="+mn-cs"/>
              </a:rPr>
              <a:t>EVITAR RETRASO ESCOLAR O PEDAGOGICO Y DESERSION ESCOLAR</a:t>
            </a:r>
            <a:endParaRPr lang="en-CA" sz="2800" dirty="0">
              <a:solidFill>
                <a:srgbClr val="002060"/>
              </a:solidFill>
              <a:latin typeface="+mn-lt"/>
              <a:ea typeface="+mn-ea"/>
              <a:cs typeface="+mn-cs"/>
            </a:endParaRPr>
          </a:p>
          <a:p>
            <a:endParaRPr lang="en-CA" sz="2800" dirty="0">
              <a:solidFill>
                <a:srgbClr val="002060"/>
              </a:solidFill>
              <a:latin typeface="+mn-lt"/>
              <a:ea typeface="+mn-ea"/>
              <a:cs typeface="+mn-cs"/>
            </a:endParaRPr>
          </a:p>
          <a:p>
            <a:pPr marL="0" indent="0">
              <a:buNone/>
            </a:pPr>
            <a:r>
              <a:rPr lang="es-ES" sz="2800" b="1" dirty="0">
                <a:solidFill>
                  <a:srgbClr val="002060"/>
                </a:solidFill>
                <a:latin typeface="+mn-lt"/>
                <a:ea typeface="+mn-ea"/>
                <a:cs typeface="+mn-cs"/>
              </a:rPr>
              <a:t>TRATAR EL FACTOR CAUSAL EN LO POSIBLE</a:t>
            </a:r>
            <a:endParaRPr lang="en-CA" sz="2800" dirty="0">
              <a:solidFill>
                <a:srgbClr val="002060"/>
              </a:solidFill>
              <a:latin typeface="+mn-lt"/>
              <a:ea typeface="+mn-ea"/>
              <a:cs typeface="+mn-cs"/>
            </a:endParaRPr>
          </a:p>
          <a:p>
            <a:endParaRPr lang="es-ES" sz="2800" dirty="0">
              <a:solidFill>
                <a:srgbClr val="002060"/>
              </a:solidFill>
            </a:endParaRPr>
          </a:p>
        </p:txBody>
      </p:sp>
    </p:spTree>
    <p:extLst>
      <p:ext uri="{BB962C8B-B14F-4D97-AF65-F5344CB8AC3E}">
        <p14:creationId xmlns:p14="http://schemas.microsoft.com/office/powerpoint/2010/main" val="42634917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idx="1"/>
          </p:nvPr>
        </p:nvSpPr>
        <p:spPr/>
        <p:txBody>
          <a:bodyPr/>
          <a:lstStyle/>
          <a:p>
            <a:pPr marL="0" indent="0">
              <a:buNone/>
            </a:pPr>
            <a:r>
              <a:rPr lang="es-ES_tradnl" sz="2400" b="1" dirty="0"/>
              <a:t>F94 Trastornos del comportamiento social de comienzo habitual en la infancia y adolescencia. (5)</a:t>
            </a:r>
            <a:endParaRPr lang="es-ES" sz="2400" dirty="0"/>
          </a:p>
          <a:p>
            <a:pPr marL="0" indent="0">
              <a:buNone/>
            </a:pPr>
            <a:r>
              <a:rPr lang="es-ES_tradnl" sz="2400" dirty="0"/>
              <a:t>F94.0 Mutismo selectivo.</a:t>
            </a:r>
            <a:endParaRPr lang="es-ES" sz="2400" dirty="0"/>
          </a:p>
          <a:p>
            <a:pPr marL="0" indent="0">
              <a:buNone/>
            </a:pPr>
            <a:r>
              <a:rPr lang="es-ES_tradnl" sz="2400" dirty="0"/>
              <a:t>F94.1 Trastorno de vinculación de la infancia reactivo.</a:t>
            </a:r>
            <a:endParaRPr lang="es-ES" sz="2400" dirty="0"/>
          </a:p>
          <a:p>
            <a:pPr marL="0" indent="0">
              <a:buNone/>
            </a:pPr>
            <a:r>
              <a:rPr lang="es-ES_tradnl" sz="2400" dirty="0"/>
              <a:t>F94.2 Trastorno de vinculación de la infancia desinhibido.</a:t>
            </a:r>
            <a:endParaRPr lang="es-ES" sz="2400" dirty="0"/>
          </a:p>
          <a:p>
            <a:pPr marL="0" indent="0">
              <a:buNone/>
            </a:pPr>
            <a:r>
              <a:rPr lang="es-ES_tradnl" sz="2400" dirty="0"/>
              <a:t>F94.8 Otro trastorno del comportamiento social de comienzo específico en la infancia y adolescencia.</a:t>
            </a:r>
            <a:endParaRPr lang="es-ES" sz="2400" dirty="0"/>
          </a:p>
          <a:p>
            <a:pPr marL="0" indent="0">
              <a:buNone/>
            </a:pPr>
            <a:r>
              <a:rPr lang="es-ES_tradnl" sz="2400" dirty="0"/>
              <a:t>F94.9 Trastorno del comportamiento social de comienzo habitual en la  infancia y adolescencia sin especificación.</a:t>
            </a:r>
            <a:endParaRPr lang="es-ES" sz="2400" dirty="0"/>
          </a:p>
          <a:p>
            <a:pPr marL="0" indent="0">
              <a:buNone/>
            </a:pPr>
            <a:endParaRPr lang="es-ES" sz="2400" dirty="0"/>
          </a:p>
        </p:txBody>
      </p:sp>
      <p:sp>
        <p:nvSpPr>
          <p:cNvPr id="5" name="Título 1"/>
          <p:cNvSpPr>
            <a:spLocks noGrp="1"/>
          </p:cNvSpPr>
          <p:nvPr>
            <p:ph type="title"/>
          </p:nvPr>
        </p:nvSpPr>
        <p:spPr/>
        <p:txBody>
          <a:bodyPr/>
          <a:lstStyle/>
          <a:p>
            <a:r>
              <a:rPr lang="es-ES_tradnl" sz="3200" dirty="0"/>
              <a:t>Clasificación internacional.</a:t>
            </a:r>
            <a:r>
              <a:rPr lang="es-ES" sz="3200" dirty="0"/>
              <a:t/>
            </a:r>
            <a:br>
              <a:rPr lang="es-ES" sz="3200" dirty="0"/>
            </a:br>
            <a:r>
              <a:rPr lang="es-ES_tradnl" sz="2000" dirty="0"/>
              <a:t>Principales alteraciones psicológicas de comienzo habitual </a:t>
            </a:r>
            <a:r>
              <a:rPr lang="es-ES_tradnl" sz="2000" dirty="0" smtClean="0"/>
              <a:t/>
            </a:r>
            <a:br>
              <a:rPr lang="es-ES_tradnl" sz="2000" dirty="0" smtClean="0"/>
            </a:br>
            <a:r>
              <a:rPr lang="es-ES_tradnl" sz="2000" dirty="0" smtClean="0"/>
              <a:t>en </a:t>
            </a:r>
            <a:r>
              <a:rPr lang="es-ES_tradnl" sz="2000" dirty="0"/>
              <a:t>la infancia y la adolescencia. </a:t>
            </a:r>
            <a:r>
              <a:rPr lang="es-ES" sz="2000" dirty="0"/>
              <a:t/>
            </a:r>
            <a:br>
              <a:rPr lang="es-ES" sz="2000" dirty="0"/>
            </a:br>
            <a:endParaRPr lang="es-ES" sz="3200" dirty="0"/>
          </a:p>
        </p:txBody>
      </p:sp>
    </p:spTree>
    <p:extLst>
      <p:ext uri="{BB962C8B-B14F-4D97-AF65-F5344CB8AC3E}">
        <p14:creationId xmlns:p14="http://schemas.microsoft.com/office/powerpoint/2010/main" val="329283149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3200" dirty="0">
                <a:solidFill>
                  <a:srgbClr val="002060"/>
                </a:solidFill>
                <a:latin typeface="+mn-lt"/>
                <a:ea typeface="+mn-ea"/>
                <a:cs typeface="+mn-cs"/>
              </a:rPr>
              <a:t>EL TRATAMIENTO SE FUNDAMENTA EN TRES PILARES FUNDAMENTALES</a:t>
            </a:r>
            <a:endParaRPr lang="es-ES" dirty="0">
              <a:solidFill>
                <a:srgbClr val="002060"/>
              </a:solidFill>
            </a:endParaRPr>
          </a:p>
        </p:txBody>
      </p:sp>
      <p:sp>
        <p:nvSpPr>
          <p:cNvPr id="3" name="2 Marcador de contenido"/>
          <p:cNvSpPr>
            <a:spLocks noGrp="1"/>
          </p:cNvSpPr>
          <p:nvPr>
            <p:ph idx="1"/>
          </p:nvPr>
        </p:nvSpPr>
        <p:spPr/>
        <p:txBody>
          <a:bodyPr/>
          <a:lstStyle/>
          <a:p>
            <a:pPr marL="0" indent="0">
              <a:buNone/>
            </a:pPr>
            <a:r>
              <a:rPr lang="es-ES" dirty="0">
                <a:solidFill>
                  <a:srgbClr val="002060"/>
                </a:solidFill>
                <a:latin typeface="+mn-lt"/>
                <a:ea typeface="+mn-ea"/>
                <a:cs typeface="+mn-cs"/>
              </a:rPr>
              <a:t> </a:t>
            </a:r>
            <a:endParaRPr lang="en-CA" dirty="0">
              <a:solidFill>
                <a:srgbClr val="002060"/>
              </a:solidFill>
              <a:latin typeface="+mn-lt"/>
              <a:ea typeface="+mn-ea"/>
              <a:cs typeface="+mn-cs"/>
            </a:endParaRPr>
          </a:p>
          <a:p>
            <a:pPr marL="0" indent="0">
              <a:buNone/>
            </a:pPr>
            <a:r>
              <a:rPr lang="es-ES" u="sng" dirty="0">
                <a:solidFill>
                  <a:srgbClr val="002060"/>
                </a:solidFill>
                <a:latin typeface="+mn-lt"/>
                <a:ea typeface="+mn-ea"/>
                <a:cs typeface="+mn-cs"/>
              </a:rPr>
              <a:t>EL NIÑO </a:t>
            </a:r>
            <a:r>
              <a:rPr lang="es-ES" u="sng" dirty="0" smtClean="0">
                <a:solidFill>
                  <a:srgbClr val="002060"/>
                </a:solidFill>
                <a:latin typeface="+mn-lt"/>
                <a:ea typeface="+mn-ea"/>
                <a:cs typeface="+mn-cs"/>
              </a:rPr>
              <a:t>--LA </a:t>
            </a:r>
            <a:r>
              <a:rPr lang="es-ES" u="sng" dirty="0">
                <a:solidFill>
                  <a:srgbClr val="002060"/>
                </a:solidFill>
                <a:latin typeface="+mn-lt"/>
                <a:ea typeface="+mn-ea"/>
                <a:cs typeface="+mn-cs"/>
              </a:rPr>
              <a:t>FAMILIA-</a:t>
            </a:r>
            <a:r>
              <a:rPr lang="es-ES" u="sng" dirty="0" smtClean="0">
                <a:solidFill>
                  <a:srgbClr val="002060"/>
                </a:solidFill>
                <a:latin typeface="+mn-lt"/>
                <a:ea typeface="+mn-ea"/>
                <a:cs typeface="+mn-cs"/>
              </a:rPr>
              <a:t>--</a:t>
            </a:r>
            <a:r>
              <a:rPr lang="es-ES" u="sng" dirty="0">
                <a:solidFill>
                  <a:srgbClr val="002060"/>
                </a:solidFill>
                <a:latin typeface="+mn-lt"/>
                <a:ea typeface="+mn-ea"/>
                <a:cs typeface="+mn-cs"/>
              </a:rPr>
              <a:t>LA </a:t>
            </a:r>
            <a:r>
              <a:rPr lang="es-ES" u="sng" dirty="0" smtClean="0">
                <a:solidFill>
                  <a:srgbClr val="002060"/>
                </a:solidFill>
                <a:latin typeface="+mn-lt"/>
                <a:ea typeface="+mn-ea"/>
                <a:cs typeface="+mn-cs"/>
              </a:rPr>
              <a:t>ESCUELA</a:t>
            </a:r>
            <a:endParaRPr lang="en-CA" dirty="0">
              <a:solidFill>
                <a:srgbClr val="002060"/>
              </a:solidFill>
              <a:latin typeface="+mn-lt"/>
              <a:ea typeface="+mn-ea"/>
              <a:cs typeface="+mn-cs"/>
            </a:endParaRPr>
          </a:p>
          <a:p>
            <a:endParaRPr lang="es-ES" dirty="0">
              <a:solidFill>
                <a:srgbClr val="002060"/>
              </a:solidFill>
            </a:endParaRPr>
          </a:p>
        </p:txBody>
      </p:sp>
    </p:spTree>
    <p:extLst>
      <p:ext uri="{BB962C8B-B14F-4D97-AF65-F5344CB8AC3E}">
        <p14:creationId xmlns:p14="http://schemas.microsoft.com/office/powerpoint/2010/main" val="351241734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dirty="0"/>
          </a:p>
        </p:txBody>
      </p:sp>
      <p:sp>
        <p:nvSpPr>
          <p:cNvPr id="3" name="2 Marcador de contenido"/>
          <p:cNvSpPr>
            <a:spLocks noGrp="1"/>
          </p:cNvSpPr>
          <p:nvPr>
            <p:ph idx="1"/>
          </p:nvPr>
        </p:nvSpPr>
        <p:spPr>
          <a:xfrm>
            <a:off x="467544" y="1556792"/>
            <a:ext cx="8219256" cy="4996408"/>
          </a:xfrm>
        </p:spPr>
        <p:txBody>
          <a:bodyPr/>
          <a:lstStyle/>
          <a:p>
            <a:pPr marL="0" indent="0">
              <a:buNone/>
            </a:pPr>
            <a:r>
              <a:rPr lang="es-ES" sz="2800" b="1" i="1" dirty="0">
                <a:solidFill>
                  <a:srgbClr val="002060"/>
                </a:solidFill>
                <a:latin typeface="+mn-lt"/>
                <a:ea typeface="+mn-ea"/>
                <a:cs typeface="+mn-cs"/>
              </a:rPr>
              <a:t>AL NIÑO:</a:t>
            </a:r>
            <a:endParaRPr lang="en-CA" sz="2800" dirty="0">
              <a:solidFill>
                <a:srgbClr val="002060"/>
              </a:solidFill>
              <a:latin typeface="+mn-lt"/>
              <a:ea typeface="+mn-ea"/>
              <a:cs typeface="+mn-cs"/>
            </a:endParaRPr>
          </a:p>
          <a:p>
            <a:pPr marL="0" indent="0">
              <a:buNone/>
            </a:pPr>
            <a:r>
              <a:rPr lang="es-ES" sz="2800" dirty="0">
                <a:solidFill>
                  <a:srgbClr val="002060"/>
                </a:solidFill>
                <a:latin typeface="+mn-lt"/>
                <a:ea typeface="+mn-ea"/>
                <a:cs typeface="+mn-cs"/>
              </a:rPr>
              <a:t> </a:t>
            </a:r>
            <a:endParaRPr lang="en-CA" sz="2800" dirty="0">
              <a:solidFill>
                <a:srgbClr val="002060"/>
              </a:solidFill>
              <a:latin typeface="+mn-lt"/>
              <a:ea typeface="+mn-ea"/>
              <a:cs typeface="+mn-cs"/>
            </a:endParaRPr>
          </a:p>
          <a:p>
            <a:pPr marL="0" indent="0">
              <a:buNone/>
            </a:pPr>
            <a:r>
              <a:rPr lang="es-ES" sz="2800" b="1" i="1" dirty="0">
                <a:solidFill>
                  <a:srgbClr val="002060"/>
                </a:solidFill>
                <a:latin typeface="+mn-lt"/>
                <a:ea typeface="+mn-ea"/>
                <a:cs typeface="+mn-cs"/>
              </a:rPr>
              <a:t>1-TTO. PSICOLOGICO</a:t>
            </a:r>
            <a:r>
              <a:rPr lang="es-ES" sz="2800" dirty="0">
                <a:solidFill>
                  <a:srgbClr val="002060"/>
                </a:solidFill>
                <a:latin typeface="+mn-lt"/>
                <a:ea typeface="+mn-ea"/>
                <a:cs typeface="+mn-cs"/>
              </a:rPr>
              <a:t> *UTILIZACION DE TODOS LOS RECURSOS COMUNITARIOS</a:t>
            </a:r>
            <a:endParaRPr lang="en-CA" sz="2800" dirty="0">
              <a:solidFill>
                <a:srgbClr val="002060"/>
              </a:solidFill>
              <a:latin typeface="+mn-lt"/>
              <a:ea typeface="+mn-ea"/>
              <a:cs typeface="+mn-cs"/>
            </a:endParaRPr>
          </a:p>
          <a:p>
            <a:pPr marL="0" indent="0">
              <a:buNone/>
            </a:pPr>
            <a:r>
              <a:rPr lang="es-ES" sz="2800" dirty="0">
                <a:solidFill>
                  <a:srgbClr val="002060"/>
                </a:solidFill>
                <a:latin typeface="+mn-lt"/>
                <a:ea typeface="+mn-ea"/>
                <a:cs typeface="+mn-cs"/>
              </a:rPr>
              <a:t>                                           (DEPORTIVOS, CULTURALES, RECREATIVOS, PSICOTERA-</a:t>
            </a:r>
            <a:endParaRPr lang="en-CA" sz="2800" dirty="0">
              <a:solidFill>
                <a:srgbClr val="002060"/>
              </a:solidFill>
              <a:latin typeface="+mn-lt"/>
              <a:ea typeface="+mn-ea"/>
              <a:cs typeface="+mn-cs"/>
            </a:endParaRPr>
          </a:p>
          <a:p>
            <a:pPr marL="0" indent="0">
              <a:buNone/>
            </a:pPr>
            <a:r>
              <a:rPr lang="es-ES" sz="2800" dirty="0">
                <a:solidFill>
                  <a:srgbClr val="002060"/>
                </a:solidFill>
                <a:latin typeface="+mn-lt"/>
                <a:ea typeface="+mn-ea"/>
                <a:cs typeface="+mn-cs"/>
              </a:rPr>
              <a:t>                                            PEUTICOS)</a:t>
            </a:r>
            <a:endParaRPr lang="en-CA" sz="2800" dirty="0">
              <a:solidFill>
                <a:srgbClr val="002060"/>
              </a:solidFill>
              <a:latin typeface="+mn-lt"/>
              <a:ea typeface="+mn-ea"/>
              <a:cs typeface="+mn-cs"/>
            </a:endParaRPr>
          </a:p>
          <a:p>
            <a:pPr marL="0" indent="0">
              <a:buNone/>
            </a:pPr>
            <a:endParaRPr lang="es-ES" sz="2800" dirty="0">
              <a:solidFill>
                <a:srgbClr val="002060"/>
              </a:solidFill>
            </a:endParaRPr>
          </a:p>
        </p:txBody>
      </p:sp>
    </p:spTree>
    <p:extLst>
      <p:ext uri="{BB962C8B-B14F-4D97-AF65-F5344CB8AC3E}">
        <p14:creationId xmlns:p14="http://schemas.microsoft.com/office/powerpoint/2010/main" val="247822414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marL="0" indent="0">
              <a:buNone/>
            </a:pPr>
            <a:r>
              <a:rPr lang="es-ES" b="1" i="1" dirty="0">
                <a:solidFill>
                  <a:srgbClr val="002060"/>
                </a:solidFill>
                <a:latin typeface="+mn-lt"/>
                <a:ea typeface="+mn-ea"/>
                <a:cs typeface="+mn-cs"/>
              </a:rPr>
              <a:t>2-TTO. PSICOPEDAGOGICO</a:t>
            </a:r>
            <a:r>
              <a:rPr lang="es-ES" dirty="0">
                <a:solidFill>
                  <a:srgbClr val="002060"/>
                </a:solidFill>
                <a:latin typeface="+mn-lt"/>
                <a:ea typeface="+mn-ea"/>
                <a:cs typeface="+mn-cs"/>
              </a:rPr>
              <a:t>:</a:t>
            </a:r>
            <a:endParaRPr lang="en-CA" dirty="0">
              <a:solidFill>
                <a:srgbClr val="002060"/>
              </a:solidFill>
              <a:latin typeface="+mn-lt"/>
              <a:ea typeface="+mn-ea"/>
              <a:cs typeface="+mn-cs"/>
            </a:endParaRPr>
          </a:p>
          <a:p>
            <a:pPr marL="0" indent="0">
              <a:buNone/>
            </a:pPr>
            <a:r>
              <a:rPr lang="es-ES" dirty="0">
                <a:solidFill>
                  <a:srgbClr val="002060"/>
                </a:solidFill>
                <a:latin typeface="+mn-lt"/>
                <a:ea typeface="+mn-ea"/>
                <a:cs typeface="+mn-cs"/>
              </a:rPr>
              <a:t>                                          *ATENCION POR CDO. </a:t>
            </a:r>
            <a:endParaRPr lang="en-CA" dirty="0">
              <a:solidFill>
                <a:srgbClr val="002060"/>
              </a:solidFill>
              <a:latin typeface="+mn-lt"/>
              <a:ea typeface="+mn-ea"/>
              <a:cs typeface="+mn-cs"/>
            </a:endParaRPr>
          </a:p>
          <a:p>
            <a:pPr marL="0" indent="0">
              <a:buNone/>
            </a:pPr>
            <a:r>
              <a:rPr lang="es-ES" b="1" dirty="0">
                <a:solidFill>
                  <a:srgbClr val="002060"/>
                </a:solidFill>
                <a:latin typeface="+mn-lt"/>
                <a:ea typeface="+mn-ea"/>
                <a:cs typeface="+mn-cs"/>
              </a:rPr>
              <a:t>                                           -TRATAMIENTO REMEDIAL O ESPECIALIZADO</a:t>
            </a:r>
            <a:endParaRPr lang="en-CA" dirty="0">
              <a:solidFill>
                <a:srgbClr val="002060"/>
              </a:solidFill>
              <a:latin typeface="+mn-lt"/>
              <a:ea typeface="+mn-ea"/>
              <a:cs typeface="+mn-cs"/>
            </a:endParaRPr>
          </a:p>
          <a:p>
            <a:pPr marL="0" indent="0">
              <a:buNone/>
            </a:pPr>
            <a:r>
              <a:rPr lang="es-ES" dirty="0">
                <a:solidFill>
                  <a:srgbClr val="002060"/>
                </a:solidFill>
                <a:latin typeface="+mn-lt"/>
                <a:ea typeface="+mn-ea"/>
                <a:cs typeface="+mn-cs"/>
              </a:rPr>
              <a:t>                                             *SEGUIMIENTO CON MEDIDAS INDIVIDUALIZADAS, EN          </a:t>
            </a:r>
            <a:r>
              <a:rPr lang="es-ES" dirty="0" smtClean="0">
                <a:solidFill>
                  <a:srgbClr val="002060"/>
                </a:solidFill>
                <a:latin typeface="+mn-lt"/>
                <a:ea typeface="+mn-ea"/>
                <a:cs typeface="+mn-cs"/>
              </a:rPr>
              <a:t>ENSEÑANZA</a:t>
            </a:r>
            <a:r>
              <a:rPr lang="es-ES" dirty="0" smtClean="0">
                <a:solidFill>
                  <a:srgbClr val="002060"/>
                </a:solidFill>
              </a:rPr>
              <a:t>, O </a:t>
            </a:r>
            <a:r>
              <a:rPr lang="es-ES" dirty="0">
                <a:solidFill>
                  <a:srgbClr val="002060"/>
                </a:solidFill>
              </a:rPr>
              <a:t>UBICACIÓN </a:t>
            </a:r>
          </a:p>
        </p:txBody>
      </p:sp>
    </p:spTree>
    <p:extLst>
      <p:ext uri="{BB962C8B-B14F-4D97-AF65-F5344CB8AC3E}">
        <p14:creationId xmlns:p14="http://schemas.microsoft.com/office/powerpoint/2010/main" val="187008786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endParaRPr lang="es-ES"/>
          </a:p>
        </p:txBody>
      </p:sp>
      <p:sp>
        <p:nvSpPr>
          <p:cNvPr id="6" name="5 Rectángulo"/>
          <p:cNvSpPr/>
          <p:nvPr/>
        </p:nvSpPr>
        <p:spPr>
          <a:xfrm>
            <a:off x="467544" y="1989995"/>
            <a:ext cx="8136904" cy="3970318"/>
          </a:xfrm>
          <a:prstGeom prst="rect">
            <a:avLst/>
          </a:prstGeom>
        </p:spPr>
        <p:txBody>
          <a:bodyPr wrap="square">
            <a:spAutoFit/>
          </a:bodyPr>
          <a:lstStyle/>
          <a:p>
            <a:r>
              <a:rPr lang="es-ES" b="1" i="1" dirty="0">
                <a:solidFill>
                  <a:srgbClr val="002060"/>
                </a:solidFill>
              </a:rPr>
              <a:t>3-REEDUCATIVO.</a:t>
            </a:r>
            <a:endParaRPr lang="en-CA" dirty="0">
              <a:solidFill>
                <a:srgbClr val="002060"/>
              </a:solidFill>
            </a:endParaRPr>
          </a:p>
          <a:p>
            <a:r>
              <a:rPr lang="es-ES" b="1" i="1" dirty="0">
                <a:solidFill>
                  <a:srgbClr val="002060"/>
                </a:solidFill>
              </a:rPr>
              <a:t>4-TTO .PSICOFARMACOLOGICO:</a:t>
            </a:r>
            <a:r>
              <a:rPr lang="es-ES" b="1" u="sng" dirty="0">
                <a:solidFill>
                  <a:srgbClr val="002060"/>
                </a:solidFill>
              </a:rPr>
              <a:t> </a:t>
            </a:r>
            <a:endParaRPr lang="en-CA" dirty="0">
              <a:solidFill>
                <a:srgbClr val="002060"/>
              </a:solidFill>
            </a:endParaRPr>
          </a:p>
          <a:p>
            <a:r>
              <a:rPr lang="es-ES" b="1" dirty="0">
                <a:solidFill>
                  <a:srgbClr val="002060"/>
                </a:solidFill>
              </a:rPr>
              <a:t>-NO USO DE MEDICAMENTOS ESPECIFICOS</a:t>
            </a:r>
            <a:endParaRPr lang="en-CA" dirty="0">
              <a:solidFill>
                <a:srgbClr val="002060"/>
              </a:solidFill>
            </a:endParaRPr>
          </a:p>
          <a:p>
            <a:r>
              <a:rPr lang="es-ES" b="1" dirty="0">
                <a:solidFill>
                  <a:srgbClr val="002060"/>
                </a:solidFill>
              </a:rPr>
              <a:t>-EL TTO. ES SINTOMATICO SI SE ACOMPAÑA DE:</a:t>
            </a:r>
            <a:endParaRPr lang="en-CA" dirty="0">
              <a:solidFill>
                <a:srgbClr val="002060"/>
              </a:solidFill>
            </a:endParaRPr>
          </a:p>
          <a:p>
            <a:r>
              <a:rPr lang="es-ES" b="1" dirty="0">
                <a:solidFill>
                  <a:srgbClr val="002060"/>
                </a:solidFill>
              </a:rPr>
              <a:t>                    ANSIEDAD: ANSIOLÍTICOS</a:t>
            </a:r>
            <a:endParaRPr lang="en-CA" dirty="0">
              <a:solidFill>
                <a:srgbClr val="002060"/>
              </a:solidFill>
            </a:endParaRPr>
          </a:p>
          <a:p>
            <a:r>
              <a:rPr lang="es-ES" b="1" dirty="0">
                <a:solidFill>
                  <a:srgbClr val="002060"/>
                </a:solidFill>
              </a:rPr>
              <a:t>                    INQUIETUD: TRANQUILIZADORES</a:t>
            </a:r>
            <a:endParaRPr lang="en-CA" dirty="0">
              <a:solidFill>
                <a:srgbClr val="002060"/>
              </a:solidFill>
            </a:endParaRPr>
          </a:p>
          <a:p>
            <a:r>
              <a:rPr lang="es-ES" b="1" dirty="0">
                <a:solidFill>
                  <a:srgbClr val="002060"/>
                </a:solidFill>
              </a:rPr>
              <a:t>                    TDAH: METILFENIDATO DE ELECCION</a:t>
            </a:r>
            <a:endParaRPr lang="en-CA" dirty="0">
              <a:solidFill>
                <a:srgbClr val="002060"/>
              </a:solidFill>
            </a:endParaRPr>
          </a:p>
          <a:p>
            <a:r>
              <a:rPr lang="es-ES" b="1" dirty="0">
                <a:solidFill>
                  <a:srgbClr val="002060"/>
                </a:solidFill>
              </a:rPr>
              <a:t>                    EPILEPSIA: ANTICONVULSIVANTES</a:t>
            </a:r>
            <a:endParaRPr lang="en-CA" dirty="0">
              <a:solidFill>
                <a:srgbClr val="002060"/>
              </a:solidFill>
            </a:endParaRPr>
          </a:p>
          <a:p>
            <a:r>
              <a:rPr lang="es-ES" b="1" dirty="0">
                <a:solidFill>
                  <a:srgbClr val="002060"/>
                </a:solidFill>
              </a:rPr>
              <a:t>                    DEPRESION: ANTIDEPRESIVOS</a:t>
            </a:r>
            <a:endParaRPr lang="en-CA" dirty="0">
              <a:solidFill>
                <a:srgbClr val="002060"/>
              </a:solidFill>
            </a:endParaRPr>
          </a:p>
          <a:p>
            <a:r>
              <a:rPr lang="es-ES" b="1" dirty="0">
                <a:solidFill>
                  <a:srgbClr val="002060"/>
                </a:solidFill>
              </a:rPr>
              <a:t>                    PSICOTICOS: NEUROLEPTICOS</a:t>
            </a:r>
            <a:endParaRPr lang="en-CA" dirty="0">
              <a:solidFill>
                <a:srgbClr val="002060"/>
              </a:solidFill>
            </a:endParaRPr>
          </a:p>
          <a:p>
            <a:r>
              <a:rPr lang="es-ES" b="1" i="1" dirty="0">
                <a:solidFill>
                  <a:srgbClr val="002060"/>
                </a:solidFill>
              </a:rPr>
              <a:t> </a:t>
            </a:r>
            <a:endParaRPr lang="en-CA" dirty="0">
              <a:solidFill>
                <a:srgbClr val="002060"/>
              </a:solidFill>
            </a:endParaRPr>
          </a:p>
          <a:p>
            <a:r>
              <a:rPr lang="es-ES" b="1" i="1" dirty="0">
                <a:solidFill>
                  <a:srgbClr val="002060"/>
                </a:solidFill>
              </a:rPr>
              <a:t> </a:t>
            </a:r>
            <a:endParaRPr lang="en-CA" dirty="0">
              <a:solidFill>
                <a:srgbClr val="002060"/>
              </a:solidFill>
            </a:endParaRPr>
          </a:p>
          <a:p>
            <a:r>
              <a:rPr lang="es-ES" dirty="0">
                <a:solidFill>
                  <a:srgbClr val="002060"/>
                </a:solidFill>
              </a:rPr>
              <a:t>                   </a:t>
            </a:r>
            <a:r>
              <a:rPr lang="es-ES" dirty="0" smtClean="0">
                <a:solidFill>
                  <a:srgbClr val="002060"/>
                </a:solidFill>
              </a:rPr>
              <a:t> </a:t>
            </a:r>
            <a:r>
              <a:rPr lang="es-ES" dirty="0">
                <a:solidFill>
                  <a:srgbClr val="002060"/>
                </a:solidFill>
              </a:rPr>
              <a:t>*CARBAMAZEPINA si hay asociación de agresividad</a:t>
            </a:r>
            <a:endParaRPr lang="en-CA" dirty="0">
              <a:solidFill>
                <a:srgbClr val="002060"/>
              </a:solidFill>
            </a:endParaRPr>
          </a:p>
          <a:p>
            <a:r>
              <a:rPr lang="es-ES" dirty="0">
                <a:solidFill>
                  <a:srgbClr val="002060"/>
                </a:solidFill>
              </a:rPr>
              <a:t> </a:t>
            </a:r>
            <a:endParaRPr lang="en-CA" dirty="0">
              <a:solidFill>
                <a:srgbClr val="002060"/>
              </a:solidFill>
            </a:endParaRPr>
          </a:p>
        </p:txBody>
      </p:sp>
    </p:spTree>
    <p:extLst>
      <p:ext uri="{BB962C8B-B14F-4D97-AF65-F5344CB8AC3E}">
        <p14:creationId xmlns:p14="http://schemas.microsoft.com/office/powerpoint/2010/main" val="387611033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Título"/>
          <p:cNvSpPr>
            <a:spLocks noGrp="1"/>
          </p:cNvSpPr>
          <p:nvPr>
            <p:ph type="title"/>
          </p:nvPr>
        </p:nvSpPr>
        <p:spPr/>
        <p:txBody>
          <a:bodyPr/>
          <a:lstStyle/>
          <a:p>
            <a:r>
              <a:rPr lang="es-ES" i="1" dirty="0">
                <a:solidFill>
                  <a:srgbClr val="002060"/>
                </a:solidFill>
                <a:latin typeface="+mn-lt"/>
                <a:ea typeface="+mn-ea"/>
                <a:cs typeface="+mn-cs"/>
              </a:rPr>
              <a:t>LA </a:t>
            </a:r>
            <a:r>
              <a:rPr lang="es-ES" i="1" dirty="0" smtClean="0">
                <a:solidFill>
                  <a:srgbClr val="002060"/>
                </a:solidFill>
                <a:latin typeface="+mn-lt"/>
                <a:ea typeface="+mn-ea"/>
                <a:cs typeface="+mn-cs"/>
              </a:rPr>
              <a:t>FAMILIA</a:t>
            </a:r>
            <a:endParaRPr lang="es-ES" dirty="0">
              <a:solidFill>
                <a:srgbClr val="002060"/>
              </a:solidFill>
            </a:endParaRPr>
          </a:p>
        </p:txBody>
      </p:sp>
      <p:sp>
        <p:nvSpPr>
          <p:cNvPr id="5" name="4 Marcador de contenido"/>
          <p:cNvSpPr>
            <a:spLocks noGrp="1"/>
          </p:cNvSpPr>
          <p:nvPr>
            <p:ph idx="1"/>
          </p:nvPr>
        </p:nvSpPr>
        <p:spPr/>
        <p:txBody>
          <a:bodyPr/>
          <a:lstStyle/>
          <a:p>
            <a:pPr lvl="0"/>
            <a:r>
              <a:rPr lang="es-ES" sz="2400" dirty="0" smtClean="0">
                <a:solidFill>
                  <a:srgbClr val="002060"/>
                </a:solidFill>
              </a:rPr>
              <a:t>ORIENTACIONES </a:t>
            </a:r>
            <a:r>
              <a:rPr lang="es-ES" sz="2400" dirty="0">
                <a:solidFill>
                  <a:srgbClr val="002060"/>
                </a:solidFill>
              </a:rPr>
              <a:t>SOBRE EL MANEJO DE SINTOMAS Y DEL COMPORTA-</a:t>
            </a:r>
            <a:endParaRPr lang="en-CA" sz="2400" dirty="0">
              <a:solidFill>
                <a:srgbClr val="002060"/>
              </a:solidFill>
            </a:endParaRPr>
          </a:p>
          <a:p>
            <a:r>
              <a:rPr lang="es-ES" sz="2400" dirty="0">
                <a:solidFill>
                  <a:srgbClr val="002060"/>
                </a:solidFill>
              </a:rPr>
              <a:t>      MIENTO ASI COMO DEL REGIMEN DISCIPLINARIO MEDIANTE ORIEN-</a:t>
            </a:r>
            <a:endParaRPr lang="en-CA" sz="2400" dirty="0">
              <a:solidFill>
                <a:srgbClr val="002060"/>
              </a:solidFill>
            </a:endParaRPr>
          </a:p>
          <a:p>
            <a:r>
              <a:rPr lang="es-ES" sz="2400" dirty="0">
                <a:solidFill>
                  <a:srgbClr val="002060"/>
                </a:solidFill>
              </a:rPr>
              <a:t>      TACIONES DIRECTAS O ESCUELA DE PADRES</a:t>
            </a:r>
            <a:endParaRPr lang="en-CA" sz="2400" dirty="0">
              <a:solidFill>
                <a:srgbClr val="002060"/>
              </a:solidFill>
            </a:endParaRPr>
          </a:p>
          <a:p>
            <a:pPr lvl="0"/>
            <a:r>
              <a:rPr lang="es-ES" sz="2400" dirty="0">
                <a:solidFill>
                  <a:srgbClr val="002060"/>
                </a:solidFill>
              </a:rPr>
              <a:t>REFORZAMIENTO DIARIO DE CONDUCTAS POSITIVAS Y NO DE CONDUCTAS NEGATIVAS</a:t>
            </a:r>
            <a:endParaRPr lang="en-CA" sz="2400" dirty="0">
              <a:solidFill>
                <a:srgbClr val="002060"/>
              </a:solidFill>
            </a:endParaRPr>
          </a:p>
          <a:p>
            <a:pPr lvl="0"/>
            <a:r>
              <a:rPr lang="es-ES" sz="2400" dirty="0">
                <a:solidFill>
                  <a:srgbClr val="002060"/>
                </a:solidFill>
              </a:rPr>
              <a:t>CONCIENTIZARLOS SOBRE LA AFECCION DEL NIÑO</a:t>
            </a:r>
            <a:endParaRPr lang="en-CA" sz="2400" dirty="0">
              <a:solidFill>
                <a:srgbClr val="002060"/>
              </a:solidFill>
            </a:endParaRPr>
          </a:p>
          <a:p>
            <a:pPr lvl="0"/>
            <a:r>
              <a:rPr lang="es-ES" sz="2400" dirty="0">
                <a:solidFill>
                  <a:srgbClr val="002060"/>
                </a:solidFill>
              </a:rPr>
              <a:t>SEGUIMIENTO DE LA FAMILIA POR CAM—MINED, CAM--MININT</a:t>
            </a:r>
            <a:endParaRPr lang="en-CA" sz="2400" dirty="0">
              <a:solidFill>
                <a:srgbClr val="002060"/>
              </a:solidFill>
            </a:endParaRPr>
          </a:p>
          <a:p>
            <a:r>
              <a:rPr lang="es-ES" sz="2400" dirty="0">
                <a:solidFill>
                  <a:srgbClr val="002060"/>
                </a:solidFill>
              </a:rPr>
              <a:t> </a:t>
            </a:r>
            <a:endParaRPr lang="en-CA" sz="2400" dirty="0">
              <a:solidFill>
                <a:srgbClr val="002060"/>
              </a:solidFill>
            </a:endParaRPr>
          </a:p>
          <a:p>
            <a:endParaRPr lang="es-ES" sz="2400" dirty="0">
              <a:solidFill>
                <a:srgbClr val="002060"/>
              </a:solidFill>
            </a:endParaRPr>
          </a:p>
        </p:txBody>
      </p:sp>
    </p:spTree>
    <p:extLst>
      <p:ext uri="{BB962C8B-B14F-4D97-AF65-F5344CB8AC3E}">
        <p14:creationId xmlns:p14="http://schemas.microsoft.com/office/powerpoint/2010/main" val="3616971414"/>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7544" y="332656"/>
            <a:ext cx="8229600" cy="746125"/>
          </a:xfrm>
        </p:spPr>
        <p:txBody>
          <a:bodyPr/>
          <a:lstStyle/>
          <a:p>
            <a:r>
              <a:rPr lang="es-ES" i="1" dirty="0">
                <a:solidFill>
                  <a:srgbClr val="002060"/>
                </a:solidFill>
                <a:latin typeface="+mn-lt"/>
                <a:ea typeface="+mn-ea"/>
                <a:cs typeface="+mn-cs"/>
              </a:rPr>
              <a:t>LA </a:t>
            </a:r>
            <a:r>
              <a:rPr lang="es-ES" i="1" dirty="0" smtClean="0">
                <a:solidFill>
                  <a:srgbClr val="002060"/>
                </a:solidFill>
                <a:latin typeface="+mn-lt"/>
                <a:ea typeface="+mn-ea"/>
                <a:cs typeface="+mn-cs"/>
              </a:rPr>
              <a:t>ESCUELA</a:t>
            </a:r>
            <a:endParaRPr lang="es-ES" dirty="0">
              <a:solidFill>
                <a:srgbClr val="002060"/>
              </a:solidFill>
            </a:endParaRPr>
          </a:p>
        </p:txBody>
      </p:sp>
      <p:sp>
        <p:nvSpPr>
          <p:cNvPr id="3" name="2 Marcador de contenido"/>
          <p:cNvSpPr>
            <a:spLocks noGrp="1"/>
          </p:cNvSpPr>
          <p:nvPr>
            <p:ph idx="1"/>
          </p:nvPr>
        </p:nvSpPr>
        <p:spPr/>
        <p:txBody>
          <a:bodyPr/>
          <a:lstStyle/>
          <a:p>
            <a:pPr lvl="0"/>
            <a:r>
              <a:rPr lang="es-ES" sz="2800" dirty="0" smtClean="0">
                <a:solidFill>
                  <a:srgbClr val="002060"/>
                </a:solidFill>
                <a:latin typeface="+mn-lt"/>
                <a:ea typeface="+mn-ea"/>
                <a:cs typeface="+mn-cs"/>
              </a:rPr>
              <a:t>REALIZAR </a:t>
            </a:r>
            <a:r>
              <a:rPr lang="es-ES" sz="2800" dirty="0">
                <a:solidFill>
                  <a:srgbClr val="002060"/>
                </a:solidFill>
                <a:latin typeface="+mn-lt"/>
                <a:ea typeface="+mn-ea"/>
                <a:cs typeface="+mn-cs"/>
              </a:rPr>
              <a:t>VISITAS A ESCUELA PARA ORIENTACION SOBRE LA AFECCION DEL NIÑO Y CHEQUEAR EVOLUCION DEL TRATAMIENTO</a:t>
            </a:r>
            <a:endParaRPr lang="en-CA" sz="2800" dirty="0">
              <a:solidFill>
                <a:srgbClr val="002060"/>
              </a:solidFill>
              <a:latin typeface="+mn-lt"/>
              <a:ea typeface="+mn-ea"/>
              <a:cs typeface="+mn-cs"/>
            </a:endParaRPr>
          </a:p>
          <a:p>
            <a:pPr lvl="0"/>
            <a:r>
              <a:rPr lang="es-ES" sz="2800" dirty="0">
                <a:solidFill>
                  <a:srgbClr val="002060"/>
                </a:solidFill>
                <a:latin typeface="+mn-lt"/>
                <a:ea typeface="+mn-ea"/>
                <a:cs typeface="+mn-cs"/>
              </a:rPr>
              <a:t>ORIENTACIONES A LOS MAESTROS SOBRE LA CONDUCTA A SEGUIR BRINDANDOLE ACTIVIDADES QUE SE CORRESPONDAN CON LOS SINTOMAS DEL NIÑO Y TRATO INDIVIDUALIZADO EN CUANTO AL APRENDIZAJE</a:t>
            </a:r>
            <a:endParaRPr lang="en-CA" sz="2800" dirty="0">
              <a:solidFill>
                <a:srgbClr val="002060"/>
              </a:solidFill>
              <a:latin typeface="+mn-lt"/>
              <a:ea typeface="+mn-ea"/>
              <a:cs typeface="+mn-cs"/>
            </a:endParaRPr>
          </a:p>
          <a:p>
            <a:endParaRPr lang="es-ES" sz="2800" dirty="0">
              <a:solidFill>
                <a:srgbClr val="002060"/>
              </a:solidFill>
            </a:endParaRPr>
          </a:p>
        </p:txBody>
      </p:sp>
    </p:spTree>
    <p:extLst>
      <p:ext uri="{BB962C8B-B14F-4D97-AF65-F5344CB8AC3E}">
        <p14:creationId xmlns:p14="http://schemas.microsoft.com/office/powerpoint/2010/main" val="158876530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Marcador de texto"/>
          <p:cNvSpPr>
            <a:spLocks noGrp="1"/>
          </p:cNvSpPr>
          <p:nvPr>
            <p:ph type="body" idx="1"/>
          </p:nvPr>
        </p:nvSpPr>
        <p:spPr/>
        <p:txBody>
          <a:bodyPr/>
          <a:lstStyle/>
          <a:p>
            <a:r>
              <a:rPr lang="es-ES" sz="2800" b="1" i="1" dirty="0">
                <a:solidFill>
                  <a:srgbClr val="002060"/>
                </a:solidFill>
              </a:rPr>
              <a:t>TRASTORNOS DEL SUEÑO:</a:t>
            </a:r>
            <a:endParaRPr lang="en-CA" sz="2800" dirty="0">
              <a:solidFill>
                <a:srgbClr val="002060"/>
              </a:solidFill>
            </a:endParaRPr>
          </a:p>
          <a:p>
            <a:endParaRPr lang="es-ES" dirty="0"/>
          </a:p>
        </p:txBody>
      </p:sp>
      <p:sp>
        <p:nvSpPr>
          <p:cNvPr id="2" name="1 Título"/>
          <p:cNvSpPr>
            <a:spLocks noGrp="1"/>
          </p:cNvSpPr>
          <p:nvPr>
            <p:ph type="title"/>
          </p:nvPr>
        </p:nvSpPr>
        <p:spPr/>
        <p:txBody>
          <a:bodyPr/>
          <a:lstStyle/>
          <a:p>
            <a:endParaRPr lang="es-ES"/>
          </a:p>
        </p:txBody>
      </p:sp>
    </p:spTree>
    <p:extLst>
      <p:ext uri="{BB962C8B-B14F-4D97-AF65-F5344CB8AC3E}">
        <p14:creationId xmlns:p14="http://schemas.microsoft.com/office/powerpoint/2010/main" val="4013450468"/>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p:txBody>
          <a:bodyPr/>
          <a:lstStyle/>
          <a:p>
            <a:r>
              <a:rPr lang="es-ES" dirty="0"/>
              <a:t>I- DISOMNIAS</a:t>
            </a:r>
            <a:r>
              <a:rPr lang="es-ES" dirty="0" smtClean="0"/>
              <a:t>:</a:t>
            </a:r>
            <a:endParaRPr lang="es-ES" dirty="0"/>
          </a:p>
        </p:txBody>
      </p:sp>
      <p:sp>
        <p:nvSpPr>
          <p:cNvPr id="6" name="5 Marcador de contenido"/>
          <p:cNvSpPr>
            <a:spLocks noGrp="1"/>
          </p:cNvSpPr>
          <p:nvPr>
            <p:ph idx="1"/>
          </p:nvPr>
        </p:nvSpPr>
        <p:spPr/>
        <p:txBody>
          <a:bodyPr/>
          <a:lstStyle/>
          <a:p>
            <a:pPr marL="0" indent="0">
              <a:buNone/>
            </a:pPr>
            <a:r>
              <a:rPr lang="es-ES" sz="2800" dirty="0">
                <a:solidFill>
                  <a:srgbClr val="002060"/>
                </a:solidFill>
              </a:rPr>
              <a:t>SON DEFINIDAS COMO LA DIFICULTAD PARA INICIAR O MANTENER EL SUEÑO O BIEN PROBLEMAS DE EXCESIVA SOMNOLENCIA DIURNA E INCLUYEN: </a:t>
            </a:r>
            <a:endParaRPr lang="es-ES" sz="2800" dirty="0" smtClean="0">
              <a:solidFill>
                <a:srgbClr val="002060"/>
              </a:solidFill>
            </a:endParaRPr>
          </a:p>
          <a:p>
            <a:r>
              <a:rPr lang="es-ES" sz="2800" b="1" dirty="0" smtClean="0">
                <a:solidFill>
                  <a:srgbClr val="002060"/>
                </a:solidFill>
              </a:rPr>
              <a:t>LOS INSOMNIOS</a:t>
            </a:r>
          </a:p>
          <a:p>
            <a:r>
              <a:rPr lang="es-ES" sz="2800" b="1" dirty="0" smtClean="0">
                <a:solidFill>
                  <a:srgbClr val="002060"/>
                </a:solidFill>
              </a:rPr>
              <a:t>LA </a:t>
            </a:r>
            <a:r>
              <a:rPr lang="es-ES" sz="2800" b="1" dirty="0">
                <a:solidFill>
                  <a:srgbClr val="002060"/>
                </a:solidFill>
              </a:rPr>
              <a:t>APNEA DEL </a:t>
            </a:r>
            <a:r>
              <a:rPr lang="es-ES" sz="2800" b="1" dirty="0" smtClean="0">
                <a:solidFill>
                  <a:srgbClr val="002060"/>
                </a:solidFill>
              </a:rPr>
              <a:t>SUEÑO</a:t>
            </a:r>
          </a:p>
          <a:p>
            <a:r>
              <a:rPr lang="es-ES" sz="2800" b="1" dirty="0" smtClean="0">
                <a:solidFill>
                  <a:srgbClr val="002060"/>
                </a:solidFill>
              </a:rPr>
              <a:t>LAS </a:t>
            </a:r>
            <a:r>
              <a:rPr lang="es-ES" sz="2800" b="1" dirty="0">
                <a:solidFill>
                  <a:srgbClr val="002060"/>
                </a:solidFill>
              </a:rPr>
              <a:t>PIERNAS </a:t>
            </a:r>
            <a:r>
              <a:rPr lang="es-ES" sz="2800" b="1" dirty="0" smtClean="0">
                <a:solidFill>
                  <a:srgbClr val="002060"/>
                </a:solidFill>
              </a:rPr>
              <a:t>INQUIETANTES</a:t>
            </a:r>
          </a:p>
          <a:p>
            <a:r>
              <a:rPr lang="es-ES" sz="2800" b="1" dirty="0" smtClean="0">
                <a:solidFill>
                  <a:srgbClr val="002060"/>
                </a:solidFill>
              </a:rPr>
              <a:t>NARCOLEPSIA</a:t>
            </a:r>
          </a:p>
          <a:p>
            <a:r>
              <a:rPr lang="es-ES" sz="2800" b="1" dirty="0" smtClean="0">
                <a:solidFill>
                  <a:srgbClr val="002060"/>
                </a:solidFill>
              </a:rPr>
              <a:t>DESORDENES </a:t>
            </a:r>
            <a:r>
              <a:rPr lang="es-ES" sz="2800" b="1" dirty="0">
                <a:solidFill>
                  <a:srgbClr val="002060"/>
                </a:solidFill>
              </a:rPr>
              <a:t>DEL RITMO </a:t>
            </a:r>
            <a:r>
              <a:rPr lang="es-ES" sz="2800" b="1" dirty="0" smtClean="0">
                <a:solidFill>
                  <a:srgbClr val="002060"/>
                </a:solidFill>
              </a:rPr>
              <a:t>CIRCADIANO</a:t>
            </a:r>
            <a:r>
              <a:rPr lang="es-ES" sz="2800" dirty="0" smtClean="0">
                <a:solidFill>
                  <a:srgbClr val="002060"/>
                </a:solidFill>
              </a:rPr>
              <a:t>.</a:t>
            </a:r>
            <a:endParaRPr lang="en-CA" sz="2800" dirty="0">
              <a:solidFill>
                <a:srgbClr val="002060"/>
              </a:solidFill>
            </a:endParaRPr>
          </a:p>
          <a:p>
            <a:endParaRPr lang="es-ES" sz="2800" dirty="0">
              <a:solidFill>
                <a:srgbClr val="002060"/>
              </a:solidFill>
            </a:endParaRPr>
          </a:p>
        </p:txBody>
      </p:sp>
    </p:spTree>
    <p:extLst>
      <p:ext uri="{BB962C8B-B14F-4D97-AF65-F5344CB8AC3E}">
        <p14:creationId xmlns:p14="http://schemas.microsoft.com/office/powerpoint/2010/main" val="1661851493"/>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a:t>II- PARASOMNIAS: </a:t>
            </a:r>
          </a:p>
        </p:txBody>
      </p:sp>
      <p:sp>
        <p:nvSpPr>
          <p:cNvPr id="3" name="2 Marcador de contenido"/>
          <p:cNvSpPr>
            <a:spLocks noGrp="1"/>
          </p:cNvSpPr>
          <p:nvPr>
            <p:ph idx="1"/>
          </p:nvPr>
        </p:nvSpPr>
        <p:spPr/>
        <p:txBody>
          <a:bodyPr/>
          <a:lstStyle/>
          <a:p>
            <a:pPr marL="0" indent="0">
              <a:buNone/>
            </a:pPr>
            <a:r>
              <a:rPr lang="es-ES" sz="2000" dirty="0" smtClean="0">
                <a:solidFill>
                  <a:srgbClr val="002060"/>
                </a:solidFill>
              </a:rPr>
              <a:t>ACTOS </a:t>
            </a:r>
            <a:r>
              <a:rPr lang="es-ES" sz="2000" dirty="0">
                <a:solidFill>
                  <a:srgbClr val="002060"/>
                </a:solidFill>
              </a:rPr>
              <a:t>DESUSUALES QUE SE PRODUCEN DURANTE EL SUEÑO MUY FRECUENTES EN LA INFANCIA </a:t>
            </a:r>
            <a:r>
              <a:rPr lang="es-ES" sz="2000" dirty="0" smtClean="0">
                <a:solidFill>
                  <a:srgbClr val="002060"/>
                </a:solidFill>
              </a:rPr>
              <a:t>TAMBIÉN </a:t>
            </a:r>
            <a:r>
              <a:rPr lang="es-ES" sz="2000" dirty="0">
                <a:solidFill>
                  <a:srgbClr val="002060"/>
                </a:solidFill>
              </a:rPr>
              <a:t>LLAMADOS (AROUSAL) O DE DESPERTAR PARCIAL. </a:t>
            </a:r>
            <a:endParaRPr lang="es-ES" sz="2000" dirty="0" smtClean="0">
              <a:solidFill>
                <a:srgbClr val="002060"/>
              </a:solidFill>
            </a:endParaRPr>
          </a:p>
          <a:p>
            <a:pPr marL="0" indent="0">
              <a:buNone/>
            </a:pPr>
            <a:r>
              <a:rPr lang="es-ES" sz="2000" b="1" u="sng" dirty="0" smtClean="0">
                <a:solidFill>
                  <a:srgbClr val="002060"/>
                </a:solidFill>
              </a:rPr>
              <a:t>SON </a:t>
            </a:r>
            <a:r>
              <a:rPr lang="es-ES" sz="2000" b="1" u="sng" dirty="0">
                <a:solidFill>
                  <a:srgbClr val="002060"/>
                </a:solidFill>
              </a:rPr>
              <a:t>MUY FRECUENTES EN LA INFANCIA E </a:t>
            </a:r>
            <a:r>
              <a:rPr lang="es-ES" sz="2000" b="1" u="sng" dirty="0" smtClean="0">
                <a:solidFill>
                  <a:srgbClr val="002060"/>
                </a:solidFill>
              </a:rPr>
              <a:t>INCLUYEN:</a:t>
            </a:r>
          </a:p>
          <a:p>
            <a:pPr marL="0" indent="0">
              <a:buNone/>
            </a:pPr>
            <a:endParaRPr lang="es-ES" sz="2000" dirty="0" smtClean="0">
              <a:solidFill>
                <a:srgbClr val="002060"/>
              </a:solidFill>
            </a:endParaRPr>
          </a:p>
          <a:p>
            <a:r>
              <a:rPr lang="es-ES" sz="2000" dirty="0" smtClean="0">
                <a:solidFill>
                  <a:srgbClr val="002060"/>
                </a:solidFill>
              </a:rPr>
              <a:t> </a:t>
            </a:r>
            <a:r>
              <a:rPr lang="es-ES" sz="2000" b="1" dirty="0">
                <a:solidFill>
                  <a:srgbClr val="002060"/>
                </a:solidFill>
              </a:rPr>
              <a:t>LA </a:t>
            </a:r>
            <a:r>
              <a:rPr lang="es-ES" sz="2000" b="1" dirty="0" smtClean="0">
                <a:solidFill>
                  <a:srgbClr val="002060"/>
                </a:solidFill>
              </a:rPr>
              <a:t>ENURESIS</a:t>
            </a:r>
          </a:p>
          <a:p>
            <a:r>
              <a:rPr lang="es-ES" sz="2000" b="1" dirty="0" smtClean="0">
                <a:solidFill>
                  <a:srgbClr val="002060"/>
                </a:solidFill>
              </a:rPr>
              <a:t>TERRORES NOCTURNOS</a:t>
            </a:r>
          </a:p>
          <a:p>
            <a:r>
              <a:rPr lang="es-ES" sz="2000" b="1" dirty="0" smtClean="0">
                <a:solidFill>
                  <a:srgbClr val="002060"/>
                </a:solidFill>
              </a:rPr>
              <a:t>SONAMBULISMO</a:t>
            </a:r>
          </a:p>
          <a:p>
            <a:r>
              <a:rPr lang="es-ES" sz="2000" b="1" dirty="0" smtClean="0">
                <a:solidFill>
                  <a:srgbClr val="002060"/>
                </a:solidFill>
              </a:rPr>
              <a:t>PESADILLAS</a:t>
            </a:r>
          </a:p>
          <a:p>
            <a:r>
              <a:rPr lang="es-ES" sz="2000" b="1" dirty="0" smtClean="0">
                <a:solidFill>
                  <a:srgbClr val="002060"/>
                </a:solidFill>
              </a:rPr>
              <a:t>SUEÑO INTRANQUILO</a:t>
            </a:r>
          </a:p>
          <a:p>
            <a:r>
              <a:rPr lang="es-ES" sz="2000" b="1" dirty="0" smtClean="0">
                <a:solidFill>
                  <a:srgbClr val="002060"/>
                </a:solidFill>
              </a:rPr>
              <a:t>BRUXISMO</a:t>
            </a:r>
            <a:endParaRPr lang="es-ES" sz="2000" b="1" dirty="0">
              <a:solidFill>
                <a:srgbClr val="002060"/>
              </a:solidFill>
            </a:endParaRPr>
          </a:p>
          <a:p>
            <a:r>
              <a:rPr lang="es-ES" sz="2000" b="1" dirty="0" smtClean="0">
                <a:solidFill>
                  <a:srgbClr val="002060"/>
                </a:solidFill>
              </a:rPr>
              <a:t>BALANCEO </a:t>
            </a:r>
            <a:r>
              <a:rPr lang="es-ES" sz="2000" b="1" dirty="0">
                <a:solidFill>
                  <a:srgbClr val="002060"/>
                </a:solidFill>
              </a:rPr>
              <a:t>DE </a:t>
            </a:r>
            <a:r>
              <a:rPr lang="es-ES" sz="2000" b="1" dirty="0" smtClean="0">
                <a:solidFill>
                  <a:srgbClr val="002060"/>
                </a:solidFill>
              </a:rPr>
              <a:t>CABEZA.</a:t>
            </a:r>
            <a:endParaRPr lang="en-CA" sz="2000" dirty="0">
              <a:solidFill>
                <a:srgbClr val="002060"/>
              </a:solidFill>
            </a:endParaRPr>
          </a:p>
          <a:p>
            <a:pPr marL="0" indent="0">
              <a:buNone/>
            </a:pPr>
            <a:endParaRPr lang="es-ES" sz="2000" dirty="0" smtClean="0">
              <a:solidFill>
                <a:srgbClr val="002060"/>
              </a:solidFill>
            </a:endParaRPr>
          </a:p>
          <a:p>
            <a:pPr marL="0" indent="0">
              <a:buNone/>
            </a:pPr>
            <a:r>
              <a:rPr lang="es-ES" sz="2000" dirty="0" smtClean="0">
                <a:solidFill>
                  <a:srgbClr val="002060"/>
                </a:solidFill>
              </a:rPr>
              <a:t>MUY </a:t>
            </a:r>
            <a:r>
              <a:rPr lang="es-ES" sz="2000" dirty="0">
                <a:solidFill>
                  <a:srgbClr val="002060"/>
                </a:solidFill>
              </a:rPr>
              <a:t>RAROS EN LA VIDA ADULTA</a:t>
            </a:r>
            <a:endParaRPr lang="en-CA" sz="2000" dirty="0">
              <a:solidFill>
                <a:srgbClr val="002060"/>
              </a:solidFill>
            </a:endParaRPr>
          </a:p>
          <a:p>
            <a:endParaRPr lang="es-ES" sz="2000" dirty="0">
              <a:solidFill>
                <a:srgbClr val="002060"/>
              </a:solidFill>
            </a:endParaRPr>
          </a:p>
        </p:txBody>
      </p:sp>
    </p:spTree>
    <p:extLst>
      <p:ext uri="{BB962C8B-B14F-4D97-AF65-F5344CB8AC3E}">
        <p14:creationId xmlns:p14="http://schemas.microsoft.com/office/powerpoint/2010/main" val="30570465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z="2800" dirty="0"/>
              <a:t>III-LOS DESORDENES DEL </a:t>
            </a:r>
            <a:r>
              <a:rPr lang="es-ES" sz="2800" dirty="0" smtClean="0"/>
              <a:t>SUEÑO Y </a:t>
            </a:r>
            <a:r>
              <a:rPr lang="es-ES" sz="2800" dirty="0"/>
              <a:t>PROBLEMAS </a:t>
            </a:r>
            <a:r>
              <a:rPr lang="es-ES" sz="2800" dirty="0" smtClean="0"/>
              <a:t>MÉDICO-PSIQUIÁTRICOS</a:t>
            </a:r>
            <a:r>
              <a:rPr lang="es-ES" sz="2800" dirty="0"/>
              <a:t>:</a:t>
            </a:r>
          </a:p>
        </p:txBody>
      </p:sp>
      <p:sp>
        <p:nvSpPr>
          <p:cNvPr id="3" name="2 Marcador de contenido"/>
          <p:cNvSpPr>
            <a:spLocks noGrp="1"/>
          </p:cNvSpPr>
          <p:nvPr>
            <p:ph idx="1"/>
          </p:nvPr>
        </p:nvSpPr>
        <p:spPr/>
        <p:txBody>
          <a:bodyPr/>
          <a:lstStyle/>
          <a:p>
            <a:r>
              <a:rPr lang="es-ES" sz="2800" dirty="0">
                <a:solidFill>
                  <a:srgbClr val="002060"/>
                </a:solidFill>
              </a:rPr>
              <a:t>LA ANSIEDAD Y LA </a:t>
            </a:r>
            <a:r>
              <a:rPr lang="es-ES" sz="2800" dirty="0" smtClean="0">
                <a:solidFill>
                  <a:srgbClr val="002060"/>
                </a:solidFill>
              </a:rPr>
              <a:t>DEPRESIÓN </a:t>
            </a:r>
            <a:r>
              <a:rPr lang="es-ES" sz="2800" dirty="0">
                <a:solidFill>
                  <a:srgbClr val="002060"/>
                </a:solidFill>
              </a:rPr>
              <a:t>SON LAS MAS </a:t>
            </a:r>
            <a:r>
              <a:rPr lang="es-ES" sz="2800" dirty="0" smtClean="0">
                <a:solidFill>
                  <a:srgbClr val="002060"/>
                </a:solidFill>
              </a:rPr>
              <a:t>REPRESENTAVIVAS.</a:t>
            </a:r>
          </a:p>
          <a:p>
            <a:pPr marL="0" indent="0">
              <a:buNone/>
            </a:pPr>
            <a:endParaRPr lang="es-ES" sz="2800" dirty="0" smtClean="0">
              <a:solidFill>
                <a:srgbClr val="002060"/>
              </a:solidFill>
            </a:endParaRPr>
          </a:p>
          <a:p>
            <a:r>
              <a:rPr lang="es-ES" sz="2800" dirty="0" smtClean="0">
                <a:solidFill>
                  <a:srgbClr val="002060"/>
                </a:solidFill>
              </a:rPr>
              <a:t>MULTIPLES </a:t>
            </a:r>
            <a:r>
              <a:rPr lang="es-ES" sz="2800" dirty="0">
                <a:solidFill>
                  <a:srgbClr val="002060"/>
                </a:solidFill>
              </a:rPr>
              <a:t>ENFERMEDADES </a:t>
            </a:r>
            <a:r>
              <a:rPr lang="es-ES" sz="2800" dirty="0" smtClean="0">
                <a:solidFill>
                  <a:srgbClr val="002060"/>
                </a:solidFill>
              </a:rPr>
              <a:t>ORGÁNICAS </a:t>
            </a:r>
            <a:r>
              <a:rPr lang="es-ES" sz="2800" dirty="0">
                <a:solidFill>
                  <a:srgbClr val="002060"/>
                </a:solidFill>
              </a:rPr>
              <a:t>SOBRE TODO CARDIOPULMONARES, DIABETES, </a:t>
            </a:r>
            <a:r>
              <a:rPr lang="es-ES" sz="2800" dirty="0" smtClean="0">
                <a:solidFill>
                  <a:srgbClr val="002060"/>
                </a:solidFill>
              </a:rPr>
              <a:t>OSTEOARTICULARES, ENTRE OTRAS.</a:t>
            </a:r>
            <a:endParaRPr lang="es-ES" sz="2800" dirty="0">
              <a:solidFill>
                <a:srgbClr val="002060"/>
              </a:solidFill>
            </a:endParaRPr>
          </a:p>
        </p:txBody>
      </p:sp>
    </p:spTree>
    <p:extLst>
      <p:ext uri="{BB962C8B-B14F-4D97-AF65-F5344CB8AC3E}">
        <p14:creationId xmlns:p14="http://schemas.microsoft.com/office/powerpoint/2010/main" val="1374992648"/>
      </p:ext>
    </p:extLst>
  </p:cSld>
  <p:clrMapOvr>
    <a:masterClrMapping/>
  </p:clrMapOvr>
</p:sld>
</file>

<file path=ppt/theme/theme1.xml><?xml version="1.0" encoding="utf-8"?>
<a:theme xmlns:a="http://schemas.openxmlformats.org/drawingml/2006/main" name="CONFERENC. 1">
  <a:themeElements>
    <a:clrScheme name="Default Design 1">
      <a:dk1>
        <a:srgbClr val="000000"/>
      </a:dk1>
      <a:lt1>
        <a:srgbClr val="BBEAA8"/>
      </a:lt1>
      <a:dk2>
        <a:srgbClr val="063C60"/>
      </a:dk2>
      <a:lt2>
        <a:srgbClr val="FFFFFF"/>
      </a:lt2>
      <a:accent1>
        <a:srgbClr val="5598CF"/>
      </a:accent1>
      <a:accent2>
        <a:srgbClr val="AAD955"/>
      </a:accent2>
      <a:accent3>
        <a:srgbClr val="DAF3D1"/>
      </a:accent3>
      <a:accent4>
        <a:srgbClr val="000000"/>
      </a:accent4>
      <a:accent5>
        <a:srgbClr val="B4CAE4"/>
      </a:accent5>
      <a:accent6>
        <a:srgbClr val="9AC44C"/>
      </a:accent6>
      <a:hlink>
        <a:srgbClr val="C7AA6F"/>
      </a:hlink>
      <a:folHlink>
        <a:srgbClr val="9E65B7"/>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BBEAA8"/>
        </a:lt1>
        <a:dk2>
          <a:srgbClr val="063C60"/>
        </a:dk2>
        <a:lt2>
          <a:srgbClr val="FFFFFF"/>
        </a:lt2>
        <a:accent1>
          <a:srgbClr val="5598CF"/>
        </a:accent1>
        <a:accent2>
          <a:srgbClr val="AAD955"/>
        </a:accent2>
        <a:accent3>
          <a:srgbClr val="DAF3D1"/>
        </a:accent3>
        <a:accent4>
          <a:srgbClr val="000000"/>
        </a:accent4>
        <a:accent5>
          <a:srgbClr val="B4CAE4"/>
        </a:accent5>
        <a:accent6>
          <a:srgbClr val="9AC44C"/>
        </a:accent6>
        <a:hlink>
          <a:srgbClr val="C7AA6F"/>
        </a:hlink>
        <a:folHlink>
          <a:srgbClr val="9E65B7"/>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6EDA8"/>
        </a:lt1>
        <a:dk2>
          <a:srgbClr val="006600"/>
        </a:dk2>
        <a:lt2>
          <a:srgbClr val="FFFFFF"/>
        </a:lt2>
        <a:accent1>
          <a:srgbClr val="73C95B"/>
        </a:accent1>
        <a:accent2>
          <a:srgbClr val="F7C037"/>
        </a:accent2>
        <a:accent3>
          <a:srgbClr val="FAF4D1"/>
        </a:accent3>
        <a:accent4>
          <a:srgbClr val="000000"/>
        </a:accent4>
        <a:accent5>
          <a:srgbClr val="BCE1B5"/>
        </a:accent5>
        <a:accent6>
          <a:srgbClr val="E0AE31"/>
        </a:accent6>
        <a:hlink>
          <a:srgbClr val="2393CB"/>
        </a:hlink>
        <a:folHlink>
          <a:srgbClr val="CB057B"/>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CE6AE"/>
        </a:lt1>
        <a:dk2>
          <a:srgbClr val="800000"/>
        </a:dk2>
        <a:lt2>
          <a:srgbClr val="FFFFFF"/>
        </a:lt2>
        <a:accent1>
          <a:srgbClr val="F66C2E"/>
        </a:accent1>
        <a:accent2>
          <a:srgbClr val="F9DE3D"/>
        </a:accent2>
        <a:accent3>
          <a:srgbClr val="FDF0D3"/>
        </a:accent3>
        <a:accent4>
          <a:srgbClr val="000000"/>
        </a:accent4>
        <a:accent5>
          <a:srgbClr val="FABAAD"/>
        </a:accent5>
        <a:accent6>
          <a:srgbClr val="E2C936"/>
        </a:accent6>
        <a:hlink>
          <a:srgbClr val="6CCA85"/>
        </a:hlink>
        <a:folHlink>
          <a:srgbClr val="DCA44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CONFERENC. 1</Template>
  <TotalTime>378</TotalTime>
  <Words>5702</Words>
  <Application>Microsoft Office PowerPoint</Application>
  <PresentationFormat>Presentación en pantalla (4:3)</PresentationFormat>
  <Paragraphs>1018</Paragraphs>
  <Slides>116</Slides>
  <Notes>1</Notes>
  <HiddenSlides>0</HiddenSlides>
  <MMClips>0</MMClips>
  <ScaleCrop>false</ScaleCrop>
  <HeadingPairs>
    <vt:vector size="4" baseType="variant">
      <vt:variant>
        <vt:lpstr>Tema</vt:lpstr>
      </vt:variant>
      <vt:variant>
        <vt:i4>1</vt:i4>
      </vt:variant>
      <vt:variant>
        <vt:lpstr>Títulos de diapositiva</vt:lpstr>
      </vt:variant>
      <vt:variant>
        <vt:i4>116</vt:i4>
      </vt:variant>
    </vt:vector>
  </HeadingPairs>
  <TitlesOfParts>
    <vt:vector size="117" baseType="lpstr">
      <vt:lpstr>CONFERENC. 1</vt:lpstr>
      <vt:lpstr>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Clasificación internacional. Principales alteraciones psicológicas de comienzo habitual  en la infancia y la adolescencia.  </vt:lpstr>
      <vt:lpstr>Sumario :</vt:lpstr>
      <vt:lpstr>RETRASO MENTAL</vt:lpstr>
      <vt:lpstr>CONCEPTO</vt:lpstr>
      <vt:lpstr>FACTORES DE RIESGO:</vt:lpstr>
      <vt:lpstr>INCIDENCIA:</vt:lpstr>
      <vt:lpstr>CLASIFICACIÓN</vt:lpstr>
      <vt:lpstr>ATENDIENDO AL NIVEL DE INTELIGENCIA</vt:lpstr>
      <vt:lpstr>DEPENDIENDO AL NIVEL DE APRENDIZAJE</vt:lpstr>
      <vt:lpstr>DEPENDIENDO DE LA ETIOLOGÍA</vt:lpstr>
      <vt:lpstr>ETIOLOGIA: </vt:lpstr>
      <vt:lpstr>ETIOLOGIA: </vt:lpstr>
      <vt:lpstr>ETIOLOGIA: </vt:lpstr>
      <vt:lpstr>ETIOLOGIA: </vt:lpstr>
      <vt:lpstr>ETIOLOGIA: </vt:lpstr>
      <vt:lpstr>CUADRO CLINICO</vt:lpstr>
      <vt:lpstr>CUADRO CLINICO</vt:lpstr>
      <vt:lpstr>DIAGNÓSTICO POSITIVO:</vt:lpstr>
      <vt:lpstr>DIAGNÓSTICO DIFERENCIAL:</vt:lpstr>
      <vt:lpstr>F84.0 Autismo infantil</vt:lpstr>
      <vt:lpstr>Autismo infantil  Pautas para el diagnóstico</vt:lpstr>
      <vt:lpstr>Autismo infantil  Pautas para el diagnóstico</vt:lpstr>
      <vt:lpstr>Autismo infantil  Pautas para el diagnóstico</vt:lpstr>
      <vt:lpstr>Autismo infantil </vt:lpstr>
      <vt:lpstr>F84.1 Autismo atípico</vt:lpstr>
      <vt:lpstr>MEDIDAS HIGIENICO EPIDEMIOLÓGICAS Y PREVENTIVAS: </vt:lpstr>
      <vt:lpstr>CONDUCTA A SEGUIR:</vt:lpstr>
      <vt:lpstr>CONDUCTA A SEGUIR:</vt:lpstr>
      <vt:lpstr>TRASTORNOS DEL APRENDIZAJE </vt:lpstr>
      <vt:lpstr>FACTORES CAUSALES Y DE RIESGO EN LOS TRASTORNOS DEL APRENDIZAJE: </vt:lpstr>
      <vt:lpstr>FACTORES CAUSALES Y DE RIESGO EN LOS TRASTORNOS DEL APRENDIZAJE: </vt:lpstr>
      <vt:lpstr>FACTORES CAUSALES Y DE RIESGO EN LOS TRASTORNOS DEL APRENDIZAJE: </vt:lpstr>
      <vt:lpstr>FACTORES CAUSALES Y DE RIESGO EN LOS TRASTORNOS DEL APRENDIZAJE: </vt:lpstr>
      <vt:lpstr>FORMAS DE PRESENTACIÓN:</vt:lpstr>
      <vt:lpstr>CARACTERÍSTICAS DEL TRASTORNO ESPECÍFICO:</vt:lpstr>
      <vt:lpstr>TRASTORNO ESPECIFICO DEL APRENDIZAJE DE LA LECTURA: DISLEXIA </vt:lpstr>
      <vt:lpstr>TRASTORNO ESPECIFICO DEL DESARROLLO DE  LOS CÁLCULOS: (DISCALCULIA)</vt:lpstr>
      <vt:lpstr>TRASTORNO ESPECIFICO DEL DESARROLLO DEL APRENDIZAJE DE LA ESCRITURA: (DISGRAFIA)</vt:lpstr>
      <vt:lpstr>CONDUCTA SEGUIR POR EL MEDICO DE FAMILIA EN UN TRASTORNO DEL APRENDIZAJE</vt:lpstr>
      <vt:lpstr>CONDUCTA SEGUIR POR EL MEDICO DE FAMILIA EN UN TRASTORNO DEL APRENDIZAJE</vt:lpstr>
      <vt:lpstr>EVOLUCIÓN  Y PRONÓSTICO:</vt:lpstr>
      <vt:lpstr>TRATAMIENTO:</vt:lpstr>
      <vt:lpstr>TRASTORNO POR DEFICIT DE ATENCIÓN CON HIPERACTIVIDAD (TDAH) SÍNDROME HIPERQUINÉTICO DE LA NIÑEZ</vt:lpstr>
      <vt:lpstr> CONCEPTO:   (CONSIDERACIONES GENERALES) </vt:lpstr>
      <vt:lpstr>FACTORES DE RIESGO Y EPIDEMIOLOGICOS: </vt:lpstr>
      <vt:lpstr>MEDIDAS HIGIENICO-EPIDEMIOLÓGICAS Y SOCIALES: </vt:lpstr>
      <vt:lpstr>CLASIFICACIÓN </vt:lpstr>
      <vt:lpstr>CUADRO CLÍNICO ALTERACIONES MOTORAS: </vt:lpstr>
      <vt:lpstr>CUADRO CLÍNICO ALTERACIONES DE LA ATENCION: </vt:lpstr>
      <vt:lpstr>CUADRO CLÍNICO </vt:lpstr>
      <vt:lpstr>CUADRO CLÍNICO RELACIONES INTERPERSONALES:</vt:lpstr>
      <vt:lpstr>CUADRO CLÍNICO ALTERACIONES PERCEPTUALES:</vt:lpstr>
      <vt:lpstr>CUADRO CLÍNICO ALTERACIONES DEL PENSAMIENTO:</vt:lpstr>
      <vt:lpstr>CUADRO CLÍNICO</vt:lpstr>
      <vt:lpstr>DIAGNÓSTICO POSITIVO:</vt:lpstr>
      <vt:lpstr>DIAGNÓSTICO POSITIVO:</vt:lpstr>
      <vt:lpstr>DIAGNÓSTICO DFERENCIAL:</vt:lpstr>
      <vt:lpstr>EVOLUCIÓN Y PRONÓSTICO: </vt:lpstr>
      <vt:lpstr>ALGUNAS CONSIDERACIONES ACERCA DEL PRONÓSTICO Y EVOLUCIÓN</vt:lpstr>
      <vt:lpstr>TRATAMIENTO:</vt:lpstr>
      <vt:lpstr>TRATAMIENTO:</vt:lpstr>
      <vt:lpstr>TRATAMIENTO: EL NIÑO</vt:lpstr>
      <vt:lpstr>TRATAMIENTO: EL NIÑO</vt:lpstr>
      <vt:lpstr>TRATAMIENTO: EL NIÑO</vt:lpstr>
      <vt:lpstr>TRATAMIENTO: EL NIÑO</vt:lpstr>
      <vt:lpstr>TRATAMIENTO: EL NIÑO</vt:lpstr>
      <vt:lpstr>TRATAMIENTO: EL NIÑO</vt:lpstr>
      <vt:lpstr>TRATAMIENTO: LA FAMILIA</vt:lpstr>
      <vt:lpstr>TRATAMIENTO: LA ESCUELA</vt:lpstr>
      <vt:lpstr>TRATAMIENTO: INTERCONSULTAS:</vt:lpstr>
      <vt:lpstr>TRASTORNO disocial  </vt:lpstr>
      <vt:lpstr>Trastorno disocial. Concepto</vt:lpstr>
      <vt:lpstr>Trastorno disocial. Factores de riesgo:</vt:lpstr>
      <vt:lpstr>Cuadro clínico</vt:lpstr>
      <vt:lpstr>Las formas de comportamiento en las que se basa el diagnóstico pueden ser del tipo de las siguientes:</vt:lpstr>
      <vt:lpstr>Epidemiología y etiología:</vt:lpstr>
      <vt:lpstr>Diagnostico diferencial</vt:lpstr>
      <vt:lpstr>TRATAMIENTO:</vt:lpstr>
      <vt:lpstr>EL TRATAMIENTO SE FUNDAMENTA EN TRES PILARES FUNDAMENTALES</vt:lpstr>
      <vt:lpstr>Presentación de PowerPoint</vt:lpstr>
      <vt:lpstr>Presentación de PowerPoint</vt:lpstr>
      <vt:lpstr>Presentación de PowerPoint</vt:lpstr>
      <vt:lpstr>LA FAMILIA</vt:lpstr>
      <vt:lpstr>LA ESCUELA</vt:lpstr>
      <vt:lpstr>Presentación de PowerPoint</vt:lpstr>
      <vt:lpstr>I- DISOMNIAS:</vt:lpstr>
      <vt:lpstr>II- PARASOMNIAS: </vt:lpstr>
      <vt:lpstr>III-LOS DESORDENES DEL SUEÑO Y PROBLEMAS MÉDICO-PSIQUIÁTRICOS:</vt:lpstr>
      <vt:lpstr>ENURESIS:</vt:lpstr>
      <vt:lpstr>ENURESIS NOCTURNA PRIMARIA</vt:lpstr>
      <vt:lpstr>ENURESIS NOCTURNA PRIMARIA</vt:lpstr>
      <vt:lpstr>ENURESIS NOCTURNA PRIMARIA</vt:lpstr>
      <vt:lpstr>ENURESIS NOCTURNA PRIMARIA</vt:lpstr>
      <vt:lpstr>ENURESIS NOCTURNA PRIMARIA</vt:lpstr>
      <vt:lpstr>ENURESIS NOCTURNA PRIMARIA</vt:lpstr>
      <vt:lpstr>TERROR NOCTURNO:</vt:lpstr>
      <vt:lpstr>TERROR NOCTURNO:</vt:lpstr>
      <vt:lpstr>SONAMBULISMO</vt:lpstr>
      <vt:lpstr>SONAMBULISMO</vt:lpstr>
      <vt:lpstr>MANEJO DE LOS TRASTORNOS DEL SUEÑO:</vt:lpstr>
      <vt:lpstr>MANEJO DE LOS TRASTORNOS DEL SUEÑO:</vt:lpstr>
      <vt:lpstr>MANEJO DE LOS TRASTORNOS DEL SUEÑO:</vt:lpstr>
      <vt:lpstr>MANEJO DE LOS TRASTORNOS DEL SUEÑO:</vt:lpstr>
      <vt:lpstr>MANEJO DE LOS TRASTORNOS DEL SUEÑO:</vt:lpstr>
      <vt:lpstr>MANEJO DE LOS TRASTORNOS DEL SUEÑO:</vt:lpstr>
    </vt:vector>
  </TitlesOfParts>
  <Company>Toshiba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Alteraciones psicológicas de comienzo habitual en la INFANCIA Y LA ADOLESCENCIA.</dc:title>
  <dc:creator>Gabriel</dc:creator>
  <cp:lastModifiedBy>Grisell Crespo Carro</cp:lastModifiedBy>
  <cp:revision>92</cp:revision>
  <dcterms:created xsi:type="dcterms:W3CDTF">2017-10-19T10:52:56Z</dcterms:created>
  <dcterms:modified xsi:type="dcterms:W3CDTF">2020-03-29T00:41:01Z</dcterms:modified>
</cp:coreProperties>
</file>