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7"/>
  </p:notesMasterIdLst>
  <p:sldIdLst>
    <p:sldId id="292" r:id="rId3"/>
    <p:sldId id="374" r:id="rId4"/>
    <p:sldId id="376" r:id="rId5"/>
    <p:sldId id="447" r:id="rId6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E3CE"/>
    <a:srgbClr val="FCEDDC"/>
    <a:srgbClr val="F5DDA1"/>
    <a:srgbClr val="E5EDD3"/>
    <a:srgbClr val="D1DFB3"/>
    <a:srgbClr val="F9DFC3"/>
    <a:srgbClr val="398F21"/>
    <a:srgbClr val="FFFFCC"/>
    <a:srgbClr val="F6D3A0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55" autoAdjust="0"/>
    <p:restoredTop sz="94660"/>
  </p:normalViewPr>
  <p:slideViewPr>
    <p:cSldViewPr>
      <p:cViewPr varScale="1">
        <p:scale>
          <a:sx n="66" d="100"/>
          <a:sy n="66" d="100"/>
        </p:scale>
        <p:origin x="1452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U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7CD798-2A11-4172-B110-B5096EEDE9B9}" type="datetimeFigureOut">
              <a:rPr lang="es-CU" smtClean="0"/>
              <a:t>16/5/2024</a:t>
            </a:fld>
            <a:endParaRPr lang="es-CU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U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U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U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5EAAFF-E164-4FB6-9918-1639FC60D650}" type="slidenum">
              <a:rPr lang="es-CU" smtClean="0"/>
              <a:t>‹Nº›</a:t>
            </a:fld>
            <a:endParaRPr lang="es-CU"/>
          </a:p>
        </p:txBody>
      </p:sp>
    </p:spTree>
    <p:extLst>
      <p:ext uri="{BB962C8B-B14F-4D97-AF65-F5344CB8AC3E}">
        <p14:creationId xmlns:p14="http://schemas.microsoft.com/office/powerpoint/2010/main" val="13329653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16/05/2024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16/05/2024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16/05/2024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F9F96-4217-43A3-9604-74D0048FD1C0}" type="datetimeFigureOut">
              <a:rPr lang="es-ES" smtClean="0"/>
              <a:t>16/05/2024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2527B-5D70-4708-8082-BFDBD3F79C2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422695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F9F96-4217-43A3-9604-74D0048FD1C0}" type="datetimeFigureOut">
              <a:rPr lang="es-ES" smtClean="0"/>
              <a:t>16/05/2024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2527B-5D70-4708-8082-BFDBD3F79C2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096584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F9F96-4217-43A3-9604-74D0048FD1C0}" type="datetimeFigureOut">
              <a:rPr lang="es-ES" smtClean="0"/>
              <a:t>16/05/2024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2527B-5D70-4708-8082-BFDBD3F79C2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933467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F9F96-4217-43A3-9604-74D0048FD1C0}" type="datetimeFigureOut">
              <a:rPr lang="es-ES" smtClean="0"/>
              <a:t>16/05/2024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2527B-5D70-4708-8082-BFDBD3F79C2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034443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F9F96-4217-43A3-9604-74D0048FD1C0}" type="datetimeFigureOut">
              <a:rPr lang="es-ES" smtClean="0"/>
              <a:t>16/05/2024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2527B-5D70-4708-8082-BFDBD3F79C2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363527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F9F96-4217-43A3-9604-74D0048FD1C0}" type="datetimeFigureOut">
              <a:rPr lang="es-ES" smtClean="0"/>
              <a:t>16/05/2024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2527B-5D70-4708-8082-BFDBD3F79C2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3411300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F9F96-4217-43A3-9604-74D0048FD1C0}" type="datetimeFigureOut">
              <a:rPr lang="es-ES" smtClean="0"/>
              <a:t>16/05/2024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2527B-5D70-4708-8082-BFDBD3F79C2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7290029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F9F96-4217-43A3-9604-74D0048FD1C0}" type="datetimeFigureOut">
              <a:rPr lang="es-ES" smtClean="0"/>
              <a:t>16/05/2024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2527B-5D70-4708-8082-BFDBD3F79C2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63482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16/05/2024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F9F96-4217-43A3-9604-74D0048FD1C0}" type="datetimeFigureOut">
              <a:rPr lang="es-ES" smtClean="0"/>
              <a:t>16/05/2024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2527B-5D70-4708-8082-BFDBD3F79C2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0829982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F9F96-4217-43A3-9604-74D0048FD1C0}" type="datetimeFigureOut">
              <a:rPr lang="es-ES" smtClean="0"/>
              <a:t>16/05/2024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2527B-5D70-4708-8082-BFDBD3F79C2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2574904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F9F96-4217-43A3-9604-74D0048FD1C0}" type="datetimeFigureOut">
              <a:rPr lang="es-ES" smtClean="0"/>
              <a:t>16/05/2024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2527B-5D70-4708-8082-BFDBD3F79C2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451495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16/05/2024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16/05/2024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16/05/2024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16/05/2024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16/05/2024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16/05/2024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16/05/2024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/>
              <a:pPr/>
              <a:t>16/05/2024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6F9F96-4217-43A3-9604-74D0048FD1C0}" type="datetimeFigureOut">
              <a:rPr lang="es-ES" smtClean="0"/>
              <a:t>16/05/2024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72527B-5D70-4708-8082-BFDBD3F79C2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26498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adroTexto 6">
            <a:extLst>
              <a:ext uri="{FF2B5EF4-FFF2-40B4-BE49-F238E27FC236}">
                <a16:creationId xmlns:a16="http://schemas.microsoft.com/office/drawing/2014/main" id="{BE2D3684-C28D-29ED-2511-1D0FE8848A33}"/>
              </a:ext>
            </a:extLst>
          </p:cNvPr>
          <p:cNvSpPr txBox="1"/>
          <p:nvPr/>
        </p:nvSpPr>
        <p:spPr>
          <a:xfrm>
            <a:off x="0" y="1873963"/>
            <a:ext cx="8964488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S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Trabajo Médico en la Comunidad en Situaciones Excepcionales y de Desastres.</a:t>
            </a:r>
            <a:endParaRPr lang="es-CU" sz="32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10B6125F-72EA-0D8B-F827-7D3F354413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24252" cy="1411345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6B54432A-4646-8663-EB99-C10FFEED200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17761" y="0"/>
            <a:ext cx="1326239" cy="1411345"/>
          </a:xfrm>
          <a:prstGeom prst="rect">
            <a:avLst/>
          </a:prstGeom>
        </p:spPr>
      </p:pic>
      <p:sp>
        <p:nvSpPr>
          <p:cNvPr id="11" name="CuadroTexto 10">
            <a:extLst>
              <a:ext uri="{FF2B5EF4-FFF2-40B4-BE49-F238E27FC236}">
                <a16:creationId xmlns:a16="http://schemas.microsoft.com/office/drawing/2014/main" id="{D1B8F3BF-F625-2F16-7226-32C059FE71BF}"/>
              </a:ext>
            </a:extLst>
          </p:cNvPr>
          <p:cNvSpPr txBox="1"/>
          <p:nvPr/>
        </p:nvSpPr>
        <p:spPr>
          <a:xfrm>
            <a:off x="2555776" y="1057402"/>
            <a:ext cx="32403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Asignatura </a:t>
            </a:r>
            <a:endParaRPr lang="es-CU" sz="4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CEB7ABD2-F791-F4FC-1B60-69A528C4665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97548" y="153778"/>
            <a:ext cx="2956816" cy="804742"/>
          </a:xfrm>
          <a:prstGeom prst="rect">
            <a:avLst/>
          </a:prstGeom>
        </p:spPr>
      </p:pic>
      <p:pic>
        <p:nvPicPr>
          <p:cNvPr id="2" name="Picture 18">
            <a:extLst>
              <a:ext uri="{FF2B5EF4-FFF2-40B4-BE49-F238E27FC236}">
                <a16:creationId xmlns:a16="http://schemas.microsoft.com/office/drawing/2014/main" id="{36F6858E-AA52-30C1-3EF5-5F458460A2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8498" y="3065603"/>
            <a:ext cx="4507004" cy="3240360"/>
          </a:xfrm>
          <a:prstGeom prst="rect">
            <a:avLst/>
          </a:prstGeom>
          <a:noFill/>
          <a:ln w="9525">
            <a:solidFill>
              <a:srgbClr val="00FF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75291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>
            <a:extLst>
              <a:ext uri="{FF2B5EF4-FFF2-40B4-BE49-F238E27FC236}">
                <a16:creationId xmlns:a16="http://schemas.microsoft.com/office/drawing/2014/main" id="{6E845F8A-4C35-B349-4B20-00E8900020C3}"/>
              </a:ext>
            </a:extLst>
          </p:cNvPr>
          <p:cNvSpPr txBox="1"/>
          <p:nvPr/>
        </p:nvSpPr>
        <p:spPr>
          <a:xfrm>
            <a:off x="86324" y="908720"/>
            <a:ext cx="9022180" cy="54784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57188" marR="0" lvl="0" indent="-357188" algn="just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1.	Explicar la esencia y particularidades de los desastres de origen sanitario,  su influencia negativa sobre la salud, la economía y el medio ambiente.</a:t>
            </a:r>
          </a:p>
          <a:p>
            <a:pPr marL="357188" marR="0" lvl="0" indent="-357188" algn="just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2.	Valorar la organización de los servicios de salud en situaciones de desastres en la comunidad.</a:t>
            </a:r>
          </a:p>
          <a:p>
            <a:pPr marL="357188" marR="0" lvl="0" indent="-357188" algn="just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3.	Aplicar medidas de aseguramiento  higiénico-sanitario,  anti epidémico y de  vigilancia epidemiológica.</a:t>
            </a:r>
          </a:p>
          <a:p>
            <a:pPr marL="357188" marR="0" lvl="0" indent="-357188" algn="just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AutoNum type="arabicPeriod" startAt="4"/>
              <a:tabLst/>
              <a:defRPr/>
            </a:pPr>
            <a:r>
              <a:rPr kumimoji="0" lang="es-E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Establecer la conducta a seguir a lesionados y enfermos que se producen en la comunidad.</a:t>
            </a:r>
          </a:p>
          <a:p>
            <a:pPr marL="357188" marR="0" lvl="0" indent="-357188" algn="just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AutoNum type="arabicPeriod" startAt="4"/>
              <a:tabLst/>
              <a:defRPr/>
            </a:pPr>
            <a:r>
              <a:rPr kumimoji="0" lang="es-E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Explicar las medidas de aseguramiento médico en cada una de las fases y etapas del ciclo de reducción del riesgo de desastres.</a:t>
            </a:r>
          </a:p>
          <a:p>
            <a:pPr marL="357188" marR="0" lvl="0" indent="-357188" algn="just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AutoNum type="arabicPeriod" startAt="4"/>
              <a:tabLst/>
              <a:defRPr/>
            </a:pPr>
            <a:r>
              <a:rPr kumimoji="0" lang="es-E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Evaluar la preparación del personal de salud, las fortalezas y debilidades  de la comunidad para el  enfrentamiento a la situación de desastre. </a:t>
            </a:r>
          </a:p>
          <a:p>
            <a:pPr marL="357188" marR="0" lvl="0" indent="-357188" algn="just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AutoNum type="arabicPeriod" startAt="4"/>
              <a:tabLst/>
              <a:defRPr/>
            </a:pPr>
            <a:r>
              <a:rPr kumimoji="0" lang="es-E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Ejecutar funciones relacionadas con la defensa civil y medidas de aseguramiento médico que le permitan actuar como médico en la comunidad en situaciones de desastres, como estudiante y profesional de la salud.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97E0ED1C-F719-E8D6-5DDD-D8F142E2D39F}"/>
              </a:ext>
            </a:extLst>
          </p:cNvPr>
          <p:cNvSpPr txBox="1"/>
          <p:nvPr/>
        </p:nvSpPr>
        <p:spPr>
          <a:xfrm>
            <a:off x="622658" y="188640"/>
            <a:ext cx="777686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S" sz="32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Objetivos generales de la asignatura.</a:t>
            </a:r>
          </a:p>
        </p:txBody>
      </p:sp>
    </p:spTree>
    <p:extLst>
      <p:ext uri="{BB962C8B-B14F-4D97-AF65-F5344CB8AC3E}">
        <p14:creationId xmlns:p14="http://schemas.microsoft.com/office/powerpoint/2010/main" val="16842862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250973" y="1465004"/>
            <a:ext cx="3888432" cy="138499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Tema I Ecología y salud. Desastres de origen sanitario (4 </a:t>
            </a:r>
            <a:r>
              <a:rPr kumimoji="0" lang="es-E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hrs</a:t>
            </a:r>
            <a:r>
              <a:rPr kumimoji="0" lang="es-E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). 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395536" y="223228"/>
            <a:ext cx="8424936" cy="1077218"/>
          </a:xfrm>
          <a:prstGeom prst="rect">
            <a:avLst/>
          </a:prstGeom>
          <a:gradFill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3200" b="1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Contenido de la Asignatura por  tema y tiempo:</a:t>
            </a:r>
          </a:p>
        </p:txBody>
      </p:sp>
      <p:sp>
        <p:nvSpPr>
          <p:cNvPr id="6" name="5 Rectángulo"/>
          <p:cNvSpPr/>
          <p:nvPr/>
        </p:nvSpPr>
        <p:spPr>
          <a:xfrm>
            <a:off x="4480352" y="1476494"/>
            <a:ext cx="4304894" cy="138499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Tema II. </a:t>
            </a:r>
            <a:r>
              <a:rPr lang="es-ES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La comunidad en la reducción del riesgo de desastres. </a:t>
            </a:r>
            <a:r>
              <a:rPr kumimoji="0" lang="es-ES" sz="2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s-E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(12 </a:t>
            </a:r>
            <a:r>
              <a:rPr kumimoji="0" lang="es-E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hrs</a:t>
            </a:r>
            <a:r>
              <a:rPr kumimoji="0" lang="es-E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). </a:t>
            </a:r>
          </a:p>
        </p:txBody>
      </p:sp>
      <p:sp>
        <p:nvSpPr>
          <p:cNvPr id="7" name="6 Rectángulo"/>
          <p:cNvSpPr/>
          <p:nvPr/>
        </p:nvSpPr>
        <p:spPr>
          <a:xfrm>
            <a:off x="239720" y="3039416"/>
            <a:ext cx="8673178" cy="9541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Tema III </a:t>
            </a:r>
            <a:r>
              <a:rPr lang="es-ES_tradnl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Organización de los servicios de salud en la comunidad en situaciones de desastres</a:t>
            </a:r>
            <a:r>
              <a:rPr kumimoji="0" lang="es-ES" sz="2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.(</a:t>
            </a:r>
            <a:r>
              <a:rPr kumimoji="0" lang="es-E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16 </a:t>
            </a:r>
            <a:r>
              <a:rPr kumimoji="0" lang="es-E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hrs</a:t>
            </a:r>
            <a:r>
              <a:rPr kumimoji="0" lang="es-E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).</a:t>
            </a:r>
          </a:p>
        </p:txBody>
      </p:sp>
      <p:sp>
        <p:nvSpPr>
          <p:cNvPr id="8" name="7 Rectángulo"/>
          <p:cNvSpPr/>
          <p:nvPr/>
        </p:nvSpPr>
        <p:spPr>
          <a:xfrm>
            <a:off x="271415" y="4235169"/>
            <a:ext cx="8673178" cy="138499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Tema IV Respuesta médica en la comunidad. Primera Asistencia Médica en situaciones de desastres. (12 </a:t>
            </a:r>
            <a:r>
              <a:rPr kumimoji="0" lang="es-E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hrs</a:t>
            </a:r>
            <a:r>
              <a:rPr kumimoji="0" lang="es-E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). </a:t>
            </a:r>
          </a:p>
        </p:txBody>
      </p:sp>
      <p:sp>
        <p:nvSpPr>
          <p:cNvPr id="10" name="9 Rectángulo"/>
          <p:cNvSpPr/>
          <p:nvPr/>
        </p:nvSpPr>
        <p:spPr>
          <a:xfrm>
            <a:off x="271415" y="5949280"/>
            <a:ext cx="8701317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Tema V Instalaciones de salud seguras. (4 </a:t>
            </a:r>
            <a:r>
              <a:rPr kumimoji="0" lang="es-E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hrs</a:t>
            </a:r>
            <a:r>
              <a:rPr kumimoji="0" lang="es-E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). </a:t>
            </a:r>
          </a:p>
        </p:txBody>
      </p:sp>
    </p:spTree>
    <p:extLst>
      <p:ext uri="{BB962C8B-B14F-4D97-AF65-F5344CB8AC3E}">
        <p14:creationId xmlns:p14="http://schemas.microsoft.com/office/powerpoint/2010/main" val="39129880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525027" y="1622867"/>
            <a:ext cx="8093944" cy="9541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Tema VI Manejo masivo de cadáveres en situaciones de desastres. (2 </a:t>
            </a:r>
            <a:r>
              <a:rPr kumimoji="0" lang="es-E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hrs</a:t>
            </a:r>
            <a:r>
              <a:rPr kumimoji="0" lang="es-E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). 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0" y="0"/>
            <a:ext cx="9143999" cy="1077218"/>
          </a:xfrm>
          <a:prstGeom prst="rect">
            <a:avLst/>
          </a:prstGeom>
          <a:gradFill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3200" b="1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Contenido de la Asignatura por  tema y tiempo: </a:t>
            </a:r>
          </a:p>
        </p:txBody>
      </p:sp>
      <p:sp>
        <p:nvSpPr>
          <p:cNvPr id="6" name="5 Rectángulo"/>
          <p:cNvSpPr/>
          <p:nvPr/>
        </p:nvSpPr>
        <p:spPr>
          <a:xfrm>
            <a:off x="525027" y="3148760"/>
            <a:ext cx="8093943" cy="9541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Tema VII. Derecho Internacional Humanitario. Comité Internacional de la Cruz Roja. (2 </a:t>
            </a:r>
            <a:r>
              <a:rPr kumimoji="0" lang="es-E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hrs</a:t>
            </a:r>
            <a:r>
              <a:rPr kumimoji="0" lang="es-E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). </a:t>
            </a:r>
          </a:p>
        </p:txBody>
      </p:sp>
      <p:sp>
        <p:nvSpPr>
          <p:cNvPr id="7" name="6 Rectángulo"/>
          <p:cNvSpPr/>
          <p:nvPr/>
        </p:nvSpPr>
        <p:spPr>
          <a:xfrm>
            <a:off x="395535" y="4797152"/>
            <a:ext cx="8352928" cy="138499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Tema VIII Plan de reducción del riesgo de desastres. Medidas de aseguramiento médico. (12 </a:t>
            </a:r>
            <a:r>
              <a:rPr kumimoji="0" lang="es-E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hrs</a:t>
            </a:r>
            <a:r>
              <a:rPr kumimoji="0" lang="es-E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308900312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1629</TotalTime>
  <Words>331</Words>
  <Application>Microsoft Office PowerPoint</Application>
  <PresentationFormat>Presentación en pantalla (4:3)</PresentationFormat>
  <Paragraphs>20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4</vt:i4>
      </vt:variant>
    </vt:vector>
  </HeadingPairs>
  <TitlesOfParts>
    <vt:vector size="8" baseType="lpstr">
      <vt:lpstr>Arial</vt:lpstr>
      <vt:lpstr>Calibri</vt:lpstr>
      <vt:lpstr>Tema de Office</vt:lpstr>
      <vt:lpstr>1_Tema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Marcos</dc:creator>
  <cp:lastModifiedBy>Lazara</cp:lastModifiedBy>
  <cp:revision>100</cp:revision>
  <dcterms:created xsi:type="dcterms:W3CDTF">2017-06-25T10:17:32Z</dcterms:created>
  <dcterms:modified xsi:type="dcterms:W3CDTF">2024-05-16T23:47:57Z</dcterms:modified>
</cp:coreProperties>
</file>