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85" r:id="rId3"/>
    <p:sldId id="286" r:id="rId4"/>
    <p:sldId id="287" r:id="rId5"/>
    <p:sldId id="288" r:id="rId6"/>
    <p:sldId id="289" r:id="rId7"/>
    <p:sldId id="290" r:id="rId8"/>
    <p:sldId id="291" r:id="rId9"/>
    <p:sldId id="292" r:id="rId10"/>
    <p:sldId id="293" r:id="rId11"/>
    <p:sldId id="294" r:id="rId12"/>
    <p:sldId id="295" r:id="rId13"/>
    <p:sldId id="296" r:id="rId14"/>
    <p:sldId id="297" r:id="rId15"/>
    <p:sldId id="284" r:id="rId16"/>
    <p:sldId id="269" r:id="rId17"/>
    <p:sldId id="270" r:id="rId18"/>
    <p:sldId id="271" r:id="rId1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7F80D8-A334-4409-A9DE-CE102C436171}" type="datetimeFigureOut">
              <a:rPr lang="es-ES" smtClean="0"/>
              <a:pPr/>
              <a:t>11/05/2019</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7FEA59-253C-4887-9B50-155F0B5E3014}" type="slidenum">
              <a:rPr lang="es-ES" smtClean="0"/>
              <a:pPr/>
              <a:t>‹Nº›</a:t>
            </a:fld>
            <a:endParaRPr lang="es-ES"/>
          </a:p>
        </p:txBody>
      </p:sp>
    </p:spTree>
    <p:extLst>
      <p:ext uri="{BB962C8B-B14F-4D97-AF65-F5344CB8AC3E}">
        <p14:creationId xmlns:p14="http://schemas.microsoft.com/office/powerpoint/2010/main" xmlns="" val="1751914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187FEA59-253C-4887-9B50-155F0B5E3014}" type="slidenum">
              <a:rPr lang="es-ES" smtClean="0"/>
              <a:pPr/>
              <a:t>1</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11/05/2019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11/05/2019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11/05/2019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11/05/2019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11/05/2019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pPr/>
              <a:t>11/05/2019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pPr/>
              <a:t>11/05/2019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pPr/>
              <a:t>11/05/2019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11/05/2019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11/05/2019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11/05/2019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pPr/>
              <a:t>11/05/2019</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_tradnl" b="1" dirty="0" smtClean="0"/>
              <a:t>Entrevista</a:t>
            </a:r>
            <a:endParaRPr lang="es-ES" dirty="0"/>
          </a:p>
        </p:txBody>
      </p:sp>
      <p:sp>
        <p:nvSpPr>
          <p:cNvPr id="3" name="2 Subtítulo"/>
          <p:cNvSpPr>
            <a:spLocks noGrp="1"/>
          </p:cNvSpPr>
          <p:nvPr>
            <p:ph type="subTitle" idx="1"/>
          </p:nvPr>
        </p:nvSpPr>
        <p:spPr/>
        <p:txBody>
          <a:bodyPr/>
          <a:lstStyle/>
          <a:p>
            <a:r>
              <a:rPr lang="es-ES" dirty="0" smtClean="0"/>
              <a:t>Asignatura: </a:t>
            </a:r>
            <a:r>
              <a:rPr lang="es-ES" dirty="0" smtClean="0"/>
              <a:t>Introducción a la MGI.</a:t>
            </a:r>
            <a:endParaRPr lang="es-ES" dirty="0" smtClean="0"/>
          </a:p>
          <a:p>
            <a:r>
              <a:rPr lang="es-ES" dirty="0" smtClean="0"/>
              <a:t>Prof. Dra. Maite Sánchez Pérez</a:t>
            </a:r>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algn="ctr"/>
            <a:r>
              <a:rPr lang="es-ES" sz="2000" b="1" smtClean="0"/>
              <a:t>REQUISITOS Y HABILIDADES PARA LA ENTREVISTA</a:t>
            </a:r>
          </a:p>
        </p:txBody>
      </p:sp>
      <p:sp>
        <p:nvSpPr>
          <p:cNvPr id="49155" name="Rectangle 3"/>
          <p:cNvSpPr>
            <a:spLocks noGrp="1" noChangeArrowheads="1"/>
          </p:cNvSpPr>
          <p:nvPr>
            <p:ph type="body" idx="1"/>
          </p:nvPr>
        </p:nvSpPr>
        <p:spPr/>
        <p:txBody>
          <a:bodyPr/>
          <a:lstStyle/>
          <a:p>
            <a:pPr algn="just">
              <a:lnSpc>
                <a:spcPct val="90000"/>
              </a:lnSpc>
            </a:pPr>
            <a:r>
              <a:rPr lang="es-ES" sz="1900" smtClean="0"/>
              <a:t>Situación 1: El médico se abstiene del uso de tecnicismos a la hora de dictaminar el diagnóstico, comunica claramente el tratamiento y luego expresa: “Si cumples con lo establecido y luego consultas al padrino y te haces la limpieza como me dijiste, no hay problema”.</a:t>
            </a:r>
          </a:p>
          <a:p>
            <a:pPr algn="just">
              <a:lnSpc>
                <a:spcPct val="90000"/>
              </a:lnSpc>
            </a:pPr>
            <a:endParaRPr lang="es-ES" sz="1900" smtClean="0"/>
          </a:p>
          <a:p>
            <a:pPr algn="just">
              <a:lnSpc>
                <a:spcPct val="90000"/>
              </a:lnSpc>
            </a:pPr>
            <a:r>
              <a:rPr lang="es-ES" sz="1900" smtClean="0"/>
              <a:t>Situación 2: Una vez que el paciente expone su dolencia el médico expresa: “El dolor te hace sentir irritable ¿Verdad? por eso no quieres que nadie esté cerca de ti.</a:t>
            </a:r>
          </a:p>
          <a:p>
            <a:pPr algn="just">
              <a:lnSpc>
                <a:spcPct val="90000"/>
              </a:lnSpc>
            </a:pPr>
            <a:endParaRPr lang="es-ES" sz="1900" smtClean="0"/>
          </a:p>
          <a:p>
            <a:pPr algn="just">
              <a:lnSpc>
                <a:spcPct val="90000"/>
              </a:lnSpc>
            </a:pPr>
            <a:r>
              <a:rPr lang="es-ES" sz="1900" smtClean="0"/>
              <a:t>Situación 3: En medio de la consulta el médico experimenta inseguridad respecto al diagnóstico del paciente,  elabora una justificación pidiendo disculpa al mismo y  se levanta en busca de un colega para una segunda opinión, ya en la noche repasa mentalmente lo sucedido y decide estudiar a profundidad el tema.</a:t>
            </a:r>
          </a:p>
          <a:p>
            <a:pPr algn="just">
              <a:lnSpc>
                <a:spcPct val="90000"/>
              </a:lnSpc>
            </a:pPr>
            <a:endParaRPr lang="es-ES" sz="19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algn="ctr"/>
            <a:r>
              <a:rPr lang="es-ES" sz="2000" b="1" smtClean="0"/>
              <a:t>REQUISITOS Y HABILIDADES PARA LA ENTREVISTA</a:t>
            </a:r>
          </a:p>
        </p:txBody>
      </p:sp>
      <p:sp>
        <p:nvSpPr>
          <p:cNvPr id="37891" name="Rectangle 3"/>
          <p:cNvSpPr>
            <a:spLocks noGrp="1" noChangeArrowheads="1"/>
          </p:cNvSpPr>
          <p:nvPr>
            <p:ph type="body" idx="1"/>
          </p:nvPr>
        </p:nvSpPr>
        <p:spPr>
          <a:xfrm>
            <a:off x="468313" y="1268413"/>
            <a:ext cx="8229600" cy="5248275"/>
          </a:xfrm>
        </p:spPr>
        <p:txBody>
          <a:bodyPr/>
          <a:lstStyle/>
          <a:p>
            <a:pPr algn="just"/>
            <a:r>
              <a:rPr lang="es-ES" sz="1900" smtClean="0"/>
              <a:t>Situación 4: Una vez que el paciente expone su dolencia el médico expresa: ¿Podría repetirme cómo fue que comenzaron los síntomas? </a:t>
            </a:r>
          </a:p>
          <a:p>
            <a:pPr algn="just">
              <a:buFont typeface="Wingdings" pitchFamily="2" charset="2"/>
              <a:buNone/>
            </a:pPr>
            <a:endParaRPr lang="es-ES" sz="1900" smtClean="0"/>
          </a:p>
          <a:p>
            <a:pPr algn="just"/>
            <a:r>
              <a:rPr lang="es-ES" sz="1900" smtClean="0"/>
              <a:t>Situación 5: El médico tras escuchar el motivo de consulta e indagar por la historia de la enfermedad actual, procede a realizar el examen físico, elabora su hipótesis diagnóstica, envía complementarios y orienta el tratamiento. Días después el paciente regresa agradecido comunicándole que tiene buen ojo clínico.</a:t>
            </a:r>
          </a:p>
          <a:p>
            <a:pPr algn="just"/>
            <a:endParaRPr lang="es-ES" sz="1900" smtClean="0"/>
          </a:p>
          <a:p>
            <a:pPr algn="just"/>
            <a:r>
              <a:rPr lang="es-ES" sz="1900" smtClean="0"/>
              <a:t>Situación 6: El médico tras explicar paso a paso el tratamiento al paciente deja claro en el método la conducta a seguir.</a:t>
            </a:r>
          </a:p>
          <a:p>
            <a:pPr algn="just"/>
            <a:endParaRPr lang="es-ES" sz="1900" smtClean="0"/>
          </a:p>
          <a:p>
            <a:pPr algn="just"/>
            <a:endParaRPr lang="es-ES" sz="1900" smtClean="0"/>
          </a:p>
          <a:p>
            <a:pPr algn="just"/>
            <a:endParaRPr lang="es-ES" sz="19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lgn="ctr"/>
            <a:r>
              <a:rPr lang="es-ES" sz="2000" b="1" smtClean="0"/>
              <a:t>REQUISITOS Y HABILIDADES PARA LA ENTREVISTA</a:t>
            </a:r>
          </a:p>
        </p:txBody>
      </p:sp>
      <p:sp>
        <p:nvSpPr>
          <p:cNvPr id="32771" name="Rectangle 3"/>
          <p:cNvSpPr>
            <a:spLocks noGrp="1" noChangeArrowheads="1"/>
          </p:cNvSpPr>
          <p:nvPr>
            <p:ph type="body" idx="1"/>
          </p:nvPr>
        </p:nvSpPr>
        <p:spPr/>
        <p:txBody>
          <a:bodyPr/>
          <a:lstStyle/>
          <a:p>
            <a:pPr algn="just"/>
            <a:r>
              <a:rPr lang="es-ES" sz="1900" smtClean="0"/>
              <a:t>Situación 7: El paciente en medio del discurso se detiene tratando de buscar la palabra que mejor explique lo que le sucede, el médico intentando ayudar le interrumpe expresando algunas alternativas, ningunas coincide con la intención del paciente, el cual frustrado cambia el hilo de la conversación, el médico se dio cuenta que perdió una oportunidad para comprender lo que sucedía.</a:t>
            </a:r>
          </a:p>
          <a:p>
            <a:pPr algn="just"/>
            <a:endParaRPr lang="es-ES" sz="1900" smtClean="0"/>
          </a:p>
          <a:p>
            <a:pPr algn="just"/>
            <a:r>
              <a:rPr lang="es-ES" sz="1900" smtClean="0"/>
              <a:t>Situación 8: El médico se coloca de pie y recibe al paciente con una sonrisa cálida </a:t>
            </a:r>
          </a:p>
          <a:p>
            <a:pPr algn="just"/>
            <a:endParaRPr lang="es-ES" sz="1900" smtClean="0"/>
          </a:p>
          <a:p>
            <a:pPr algn="just"/>
            <a:r>
              <a:rPr lang="es-ES" sz="1900" smtClean="0"/>
              <a:t>Situación 9: Una vez que el paciente describe lo que le sucede al levantarse de la cama cuando despierta en la mañana, el médico plantea: “Déjame ver si estoy entendiendo correctamente, lo que me quieres decir es que siempre que te levantas con rapidez de la cama te mareas”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lgn="ctr"/>
            <a:r>
              <a:rPr lang="es-ES" sz="2000" b="1" smtClean="0"/>
              <a:t>REQUISITOS Y HABILIDADES PARA LA ENTREVISTA</a:t>
            </a:r>
          </a:p>
        </p:txBody>
      </p:sp>
      <p:sp>
        <p:nvSpPr>
          <p:cNvPr id="38915" name="Rectangle 3"/>
          <p:cNvSpPr>
            <a:spLocks noGrp="1" noChangeArrowheads="1"/>
          </p:cNvSpPr>
          <p:nvPr>
            <p:ph type="body" idx="1"/>
          </p:nvPr>
        </p:nvSpPr>
        <p:spPr/>
        <p:txBody>
          <a:bodyPr/>
          <a:lstStyle/>
          <a:p>
            <a:pPr algn="just"/>
            <a:r>
              <a:rPr lang="es-ES" sz="1900" smtClean="0"/>
              <a:t>Situación 10: Un paciente expresa: Le cuento esto porque ud. me inspira confianza y me puede ayudar  a resolverlo.</a:t>
            </a:r>
          </a:p>
          <a:p>
            <a:pPr algn="just"/>
            <a:endParaRPr lang="es-ES" sz="1900" smtClean="0"/>
          </a:p>
          <a:p>
            <a:pPr algn="just"/>
            <a:r>
              <a:rPr lang="es-ES" sz="1900" smtClean="0"/>
              <a:t>Situación 11: El médico en clara actitud de atención deja que el paciente exprese sus necesidades y preocupaciones a la vez que elabora mentalmente estrategias para minimizar la ansiedad del mismo.</a:t>
            </a:r>
          </a:p>
          <a:p>
            <a:pPr algn="just"/>
            <a:endParaRPr lang="es-ES" sz="1900" smtClean="0"/>
          </a:p>
          <a:p>
            <a:pPr algn="just"/>
            <a:r>
              <a:rPr lang="es-ES" sz="1900" smtClean="0"/>
              <a:t>Situación 12: Una vez que el médico termina de explicar la conducta a seguir expresa: ¿Hay algo más que le inquiete y no hayamos discutido? El paciente responde que no y el médico vuelve a interpelar: Podría repetirme en que consiste el tratamiento.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s-ES" sz="2000" b="1" smtClean="0"/>
              <a:t>REQUISITOS Y HABILIDADES PARA LA ENTREVISTA</a:t>
            </a:r>
          </a:p>
        </p:txBody>
      </p:sp>
      <p:sp>
        <p:nvSpPr>
          <p:cNvPr id="51203" name="Rectangle 3"/>
          <p:cNvSpPr>
            <a:spLocks noGrp="1" noChangeArrowheads="1"/>
          </p:cNvSpPr>
          <p:nvPr>
            <p:ph type="body" idx="1"/>
          </p:nvPr>
        </p:nvSpPr>
        <p:spPr/>
        <p:txBody>
          <a:bodyPr/>
          <a:lstStyle/>
          <a:p>
            <a:pPr algn="just"/>
            <a:endParaRPr lang="es-ES" sz="2200" smtClean="0"/>
          </a:p>
          <a:p>
            <a:pPr algn="just"/>
            <a:endParaRPr lang="es-ES" sz="2200" smtClean="0"/>
          </a:p>
          <a:p>
            <a:pPr algn="just"/>
            <a:r>
              <a:rPr lang="es-ES" sz="2200" smtClean="0"/>
              <a:t>Situación 13: Amelia es una persona de bajo nivel cultural y algo “chusma” en su manera de hablar, en los últimos días a estado sometida a mucho estrés, en la consulta manifiesta su desacuerdo para consumir psicofármacos porque le cambian el carácter, el médico de familia que la conoce bien, le sonríe, respetuosamente le pone la mano en el hombro para tratar de calmarla y le dice:” ¿Qué te parece si pedimos interconsulta con psicología y el departamento de medicina tradicional?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74638"/>
            <a:ext cx="8147248" cy="5962674"/>
          </a:xfrm>
        </p:spPr>
        <p:txBody>
          <a:bodyPr>
            <a:normAutofit/>
          </a:bodyPr>
          <a:lstStyle/>
          <a:p>
            <a:pPr algn="l"/>
            <a:r>
              <a:rPr lang="es-ES" sz="2800" b="1" dirty="0"/>
              <a:t>Tipos de </a:t>
            </a:r>
            <a:r>
              <a:rPr lang="es-ES" sz="2800" b="1" dirty="0" smtClean="0"/>
              <a:t>entrevista:</a:t>
            </a:r>
            <a:br>
              <a:rPr lang="es-ES" sz="2800" b="1" dirty="0" smtClean="0"/>
            </a:br>
            <a:r>
              <a:rPr lang="es-ES" sz="2800" b="1" dirty="0"/>
              <a:t/>
            </a:r>
            <a:br>
              <a:rPr lang="es-ES" sz="2800" b="1" dirty="0"/>
            </a:br>
            <a:r>
              <a:rPr lang="es-ES" sz="2800" i="1" dirty="0" err="1"/>
              <a:t>Nocedo</a:t>
            </a:r>
            <a:r>
              <a:rPr lang="es-ES" sz="2800" i="1" dirty="0"/>
              <a:t> y E. Abreu </a:t>
            </a:r>
            <a:r>
              <a:rPr lang="es-ES" sz="2800" dirty="0"/>
              <a:t>(1984) clasificaron los tipos de</a:t>
            </a:r>
            <a:br>
              <a:rPr lang="es-ES" sz="2800" dirty="0"/>
            </a:br>
            <a:r>
              <a:rPr lang="es-ES" sz="2800" dirty="0"/>
              <a:t>entrevistas del modo siguiente:</a:t>
            </a:r>
            <a:br>
              <a:rPr lang="es-ES" sz="2800" dirty="0"/>
            </a:br>
            <a:r>
              <a:rPr lang="es-ES" sz="2800" dirty="0"/>
              <a:t>1. </a:t>
            </a:r>
            <a:r>
              <a:rPr lang="es-ES" sz="2800" i="1" dirty="0"/>
              <a:t>Por su estructura</a:t>
            </a:r>
            <a:r>
              <a:rPr lang="es-ES" sz="2800" dirty="0"/>
              <a:t>:</a:t>
            </a:r>
            <a:br>
              <a:rPr lang="es-ES" sz="2800" dirty="0"/>
            </a:br>
            <a:r>
              <a:rPr lang="es-ES" sz="2800" dirty="0"/>
              <a:t>a) Entrevista directiva.</a:t>
            </a:r>
            <a:br>
              <a:rPr lang="es-ES" sz="2800" dirty="0"/>
            </a:br>
            <a:r>
              <a:rPr lang="es-ES" sz="2800" dirty="0"/>
              <a:t>b) Entrevista no directiva.</a:t>
            </a:r>
            <a:br>
              <a:rPr lang="es-ES" sz="2800" dirty="0"/>
            </a:br>
            <a:r>
              <a:rPr lang="es-ES" sz="2800" dirty="0"/>
              <a:t>2. </a:t>
            </a:r>
            <a:r>
              <a:rPr lang="es-ES" sz="2800" i="1" dirty="0"/>
              <a:t>Por el número de entrevistados</a:t>
            </a:r>
            <a:r>
              <a:rPr lang="es-ES" sz="2800" dirty="0"/>
              <a:t>:</a:t>
            </a:r>
            <a:br>
              <a:rPr lang="es-ES" sz="2800" dirty="0"/>
            </a:br>
            <a:r>
              <a:rPr lang="es-ES" sz="2800" dirty="0"/>
              <a:t>a) Entrevista individual.</a:t>
            </a:r>
            <a:br>
              <a:rPr lang="es-ES" sz="2800" dirty="0"/>
            </a:br>
            <a:r>
              <a:rPr lang="es-ES" sz="2800" dirty="0"/>
              <a:t>b) Entrevista grupal.</a:t>
            </a:r>
            <a:br>
              <a:rPr lang="es-ES" sz="2800" dirty="0"/>
            </a:br>
            <a:r>
              <a:rPr lang="es-ES" sz="2800" dirty="0"/>
              <a:t>3. </a:t>
            </a:r>
            <a:r>
              <a:rPr lang="es-ES" sz="2800" i="1" dirty="0"/>
              <a:t>Por el objetivo:</a:t>
            </a:r>
            <a:br>
              <a:rPr lang="es-ES" sz="2800" i="1" dirty="0"/>
            </a:br>
            <a:r>
              <a:rPr lang="es-ES" sz="2800" dirty="0"/>
              <a:t>a) Entrevista informativa.</a:t>
            </a:r>
            <a:br>
              <a:rPr lang="es-ES" sz="2800" dirty="0"/>
            </a:br>
            <a:r>
              <a:rPr lang="es-ES" sz="2800" dirty="0"/>
              <a:t>b) Entrevista de orientación.</a:t>
            </a:r>
          </a:p>
        </p:txBody>
      </p:sp>
    </p:spTree>
    <p:extLst>
      <p:ext uri="{BB962C8B-B14F-4D97-AF65-F5344CB8AC3E}">
        <p14:creationId xmlns:p14="http://schemas.microsoft.com/office/powerpoint/2010/main" xmlns="" val="1812951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u="sng" dirty="0" smtClean="0"/>
              <a:t>La entrevista:</a:t>
            </a:r>
            <a:endParaRPr lang="es-ES" dirty="0"/>
          </a:p>
        </p:txBody>
      </p:sp>
      <p:sp>
        <p:nvSpPr>
          <p:cNvPr id="3" name="2 Marcador de contenido"/>
          <p:cNvSpPr>
            <a:spLocks noGrp="1"/>
          </p:cNvSpPr>
          <p:nvPr>
            <p:ph idx="1"/>
          </p:nvPr>
        </p:nvSpPr>
        <p:spPr/>
        <p:txBody>
          <a:bodyPr/>
          <a:lstStyle/>
          <a:p>
            <a:r>
              <a:rPr lang="es-ES" b="1" dirty="0" smtClean="0"/>
              <a:t>Objetivo:</a:t>
            </a:r>
            <a:r>
              <a:rPr lang="es-ES" dirty="0" smtClean="0"/>
              <a:t/>
            </a:r>
            <a:br>
              <a:rPr lang="es-ES" dirty="0" smtClean="0"/>
            </a:br>
            <a:r>
              <a:rPr lang="es-ES" dirty="0" smtClean="0"/>
              <a:t>Recolección de datos y la educación inmediata sobre problemas identificados.</a:t>
            </a:r>
          </a:p>
          <a:p>
            <a:r>
              <a:rPr lang="es-ES" dirty="0" smtClean="0"/>
              <a:t>Cuenta para su ejecución de dos momentos de importancia: </a:t>
            </a:r>
          </a:p>
          <a:p>
            <a:pPr marL="514350" indent="-514350">
              <a:buAutoNum type="arabicPeriod"/>
            </a:pPr>
            <a:r>
              <a:rPr lang="es-ES" dirty="0" smtClean="0"/>
              <a:t>Planeamiento.</a:t>
            </a:r>
          </a:p>
          <a:p>
            <a:pPr marL="514350" indent="-514350">
              <a:buAutoNum type="arabicPeriod"/>
            </a:pPr>
            <a:r>
              <a:rPr lang="es-ES" dirty="0" smtClean="0"/>
              <a:t>Ejecución.</a:t>
            </a:r>
            <a:br>
              <a:rPr lang="es-ES" dirty="0" smtClean="0"/>
            </a:br>
            <a:endParaRPr lang="es-ES" dirty="0"/>
          </a:p>
        </p:txBody>
      </p:sp>
      <p:sp>
        <p:nvSpPr>
          <p:cNvPr id="1433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graphicFrame>
        <p:nvGraphicFramePr>
          <p:cNvPr id="14337" name="Object 1"/>
          <p:cNvGraphicFramePr>
            <a:graphicFrameLocks noChangeAspect="1"/>
          </p:cNvGraphicFramePr>
          <p:nvPr/>
        </p:nvGraphicFramePr>
        <p:xfrm>
          <a:off x="6000760" y="4357694"/>
          <a:ext cx="2557466" cy="1918100"/>
        </p:xfrm>
        <a:graphic>
          <a:graphicData uri="http://schemas.openxmlformats.org/presentationml/2006/ole">
            <p:oleObj spid="_x0000_s14342" r:id="rId3" imgW="1066667" imgH="800212" progId="">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Planeamiento:</a:t>
            </a:r>
            <a:endParaRPr lang="es-ES" dirty="0"/>
          </a:p>
        </p:txBody>
      </p:sp>
      <p:sp>
        <p:nvSpPr>
          <p:cNvPr id="3" name="2 Marcador de contenido"/>
          <p:cNvSpPr>
            <a:spLocks noGrp="1"/>
          </p:cNvSpPr>
          <p:nvPr>
            <p:ph idx="1"/>
          </p:nvPr>
        </p:nvSpPr>
        <p:spPr>
          <a:xfrm>
            <a:off x="214282" y="1600200"/>
            <a:ext cx="8715436" cy="4829196"/>
          </a:xfrm>
        </p:spPr>
        <p:txBody>
          <a:bodyPr>
            <a:normAutofit fontScale="85000" lnSpcReduction="10000"/>
          </a:bodyPr>
          <a:lstStyle/>
          <a:p>
            <a:pPr lvl="0"/>
            <a:r>
              <a:rPr lang="es-ES" dirty="0" smtClean="0"/>
              <a:t>Precisar los objetivos que se persiguen. </a:t>
            </a:r>
            <a:endParaRPr lang="es-ES" sz="2800" dirty="0" smtClean="0"/>
          </a:p>
          <a:p>
            <a:pPr lvl="0"/>
            <a:r>
              <a:rPr lang="es-ES" dirty="0" smtClean="0"/>
              <a:t>Valorar los medios que se utilizarán. </a:t>
            </a:r>
            <a:endParaRPr lang="es-ES" sz="2800" dirty="0" smtClean="0"/>
          </a:p>
          <a:p>
            <a:pPr lvl="0"/>
            <a:r>
              <a:rPr lang="es-ES" dirty="0" smtClean="0"/>
              <a:t>Indagar los antecedentes del sujeto: Edad, sexo, escolaridad, otros datos personales y la situación que genera la entrevista. </a:t>
            </a:r>
            <a:endParaRPr lang="es-ES" sz="2800" dirty="0" smtClean="0"/>
          </a:p>
          <a:p>
            <a:pPr lvl="0"/>
            <a:r>
              <a:rPr lang="es-ES" dirty="0" smtClean="0"/>
              <a:t>Tener presente las características individuales para: </a:t>
            </a:r>
            <a:endParaRPr lang="es-ES" sz="2800" dirty="0" smtClean="0"/>
          </a:p>
          <a:p>
            <a:pPr lvl="1"/>
            <a:r>
              <a:rPr lang="es-ES" dirty="0" smtClean="0"/>
              <a:t>Formular las preguntas de manera que no introduzcan o sugieran la respuesta. </a:t>
            </a:r>
            <a:endParaRPr lang="es-ES" sz="2400" dirty="0" smtClean="0"/>
          </a:p>
          <a:p>
            <a:pPr lvl="1"/>
            <a:r>
              <a:rPr lang="es-ES" dirty="0" smtClean="0"/>
              <a:t>Confeccionar un cuestionario adecuado que evite la fatiga en el entrevistado y que las respuestas pierdan calidad. </a:t>
            </a:r>
            <a:endParaRPr lang="es-ES" sz="2400" dirty="0" smtClean="0"/>
          </a:p>
          <a:p>
            <a:pPr lvl="1"/>
            <a:r>
              <a:rPr lang="es-ES" dirty="0" smtClean="0"/>
              <a:t>Escoger la hora, el momento y el lugar más oportuno, sobre todo cuando se trata de una visita al hogar o a una institución. </a:t>
            </a:r>
            <a:endParaRPr lang="es-ES" sz="24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00050"/>
            <a:ext cx="8229600" cy="1143000"/>
          </a:xfrm>
        </p:spPr>
        <p:txBody>
          <a:bodyPr/>
          <a:lstStyle/>
          <a:p>
            <a:r>
              <a:rPr lang="es-ES" b="1" dirty="0" smtClean="0"/>
              <a:t>Ejecución (momentos)</a:t>
            </a:r>
            <a:endParaRPr lang="es-ES" dirty="0"/>
          </a:p>
        </p:txBody>
      </p:sp>
      <p:sp>
        <p:nvSpPr>
          <p:cNvPr id="3" name="2 Marcador de contenido"/>
          <p:cNvSpPr>
            <a:spLocks noGrp="1"/>
          </p:cNvSpPr>
          <p:nvPr>
            <p:ph idx="1"/>
          </p:nvPr>
        </p:nvSpPr>
        <p:spPr>
          <a:xfrm>
            <a:off x="0" y="1600200"/>
            <a:ext cx="8686800" cy="4525963"/>
          </a:xfrm>
        </p:spPr>
        <p:txBody>
          <a:bodyPr/>
          <a:lstStyle/>
          <a:p>
            <a:endParaRPr lang="es-ES" dirty="0" smtClean="0"/>
          </a:p>
          <a:p>
            <a:pPr lvl="2"/>
            <a:r>
              <a:rPr lang="es-ES" sz="3200" b="1" dirty="0" smtClean="0"/>
              <a:t>Inicio</a:t>
            </a:r>
            <a:r>
              <a:rPr lang="es-ES" sz="3200" dirty="0" smtClean="0"/>
              <a:t> (momento clave, empatía)</a:t>
            </a:r>
          </a:p>
          <a:p>
            <a:pPr lvl="2"/>
            <a:r>
              <a:rPr lang="es-ES" sz="3200" b="1" dirty="0" smtClean="0"/>
              <a:t>Desarrollo</a:t>
            </a:r>
            <a:r>
              <a:rPr lang="es-ES" sz="3200" dirty="0" smtClean="0"/>
              <a:t> (saber escuchar, lenguaje claro, saber aconsejar, observar lenguaje </a:t>
            </a:r>
            <a:r>
              <a:rPr lang="es-ES" sz="3200" dirty="0" err="1" smtClean="0"/>
              <a:t>extraverbal</a:t>
            </a:r>
            <a:r>
              <a:rPr lang="es-ES" sz="3200" dirty="0" smtClean="0"/>
              <a:t>)</a:t>
            </a:r>
          </a:p>
          <a:p>
            <a:pPr lvl="2"/>
            <a:r>
              <a:rPr lang="es-ES" sz="3200" b="1" dirty="0" smtClean="0"/>
              <a:t>Cierre </a:t>
            </a:r>
            <a:r>
              <a:rPr lang="es-ES" sz="3200" dirty="0" smtClean="0"/>
              <a:t>(preguntas de comprobación sobre el mensaje, esperar si el entrevistado tiene dudas)</a:t>
            </a:r>
          </a:p>
          <a:p>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lgn="ctr"/>
            <a:r>
              <a:rPr lang="es-ES" sz="2800" b="1" smtClean="0"/>
              <a:t>COMUNICACIÓN. CONCEPTO</a:t>
            </a:r>
          </a:p>
        </p:txBody>
      </p:sp>
      <p:sp>
        <p:nvSpPr>
          <p:cNvPr id="28675" name="Rectangle 3"/>
          <p:cNvSpPr>
            <a:spLocks noGrp="1" noChangeArrowheads="1"/>
          </p:cNvSpPr>
          <p:nvPr>
            <p:ph type="body" idx="1"/>
          </p:nvPr>
        </p:nvSpPr>
        <p:spPr/>
        <p:txBody>
          <a:bodyPr/>
          <a:lstStyle/>
          <a:p>
            <a:pPr algn="just">
              <a:buFont typeface="Wingdings" pitchFamily="2" charset="2"/>
              <a:buNone/>
            </a:pPr>
            <a:endParaRPr lang="es-ES" smtClean="0"/>
          </a:p>
          <a:p>
            <a:pPr algn="just">
              <a:buFont typeface="Wingdings" pitchFamily="2" charset="2"/>
              <a:buNone/>
            </a:pPr>
            <a:r>
              <a:rPr lang="es-ES" smtClean="0"/>
              <a:t>   </a:t>
            </a:r>
          </a:p>
          <a:p>
            <a:pPr algn="just">
              <a:buFont typeface="Wingdings" pitchFamily="2" charset="2"/>
              <a:buNone/>
            </a:pPr>
            <a:r>
              <a:rPr lang="es-ES" smtClean="0"/>
              <a:t>   </a:t>
            </a:r>
            <a:r>
              <a:rPr lang="es-ES" sz="2500" smtClean="0"/>
              <a:t>Forma de relación interpersonal en el proceso de actividad humana. Comprende el intercambio de información sobre la realidad; es parte inseparable del ser social y medio de formación y funcionamiento de la conciencia individual y social.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algn="ctr"/>
            <a:r>
              <a:rPr lang="es-ES" sz="2800" b="1" smtClean="0"/>
              <a:t>FORMAS DE COMUNICACIÓN</a:t>
            </a:r>
          </a:p>
        </p:txBody>
      </p:sp>
      <p:sp>
        <p:nvSpPr>
          <p:cNvPr id="40963" name="Rectangle 3"/>
          <p:cNvSpPr>
            <a:spLocks noGrp="1" noChangeArrowheads="1"/>
          </p:cNvSpPr>
          <p:nvPr>
            <p:ph type="body" idx="1"/>
          </p:nvPr>
        </p:nvSpPr>
        <p:spPr/>
        <p:txBody>
          <a:bodyPr/>
          <a:lstStyle/>
          <a:p>
            <a:pPr>
              <a:buFont typeface="Wingdings" pitchFamily="2" charset="2"/>
              <a:buNone/>
            </a:pPr>
            <a:endParaRPr lang="es-ES" smtClean="0"/>
          </a:p>
          <a:p>
            <a:pPr>
              <a:buFont typeface="Wingdings" pitchFamily="2" charset="2"/>
              <a:buNone/>
            </a:pPr>
            <a:endParaRPr lang="es-ES" smtClean="0"/>
          </a:p>
          <a:p>
            <a:r>
              <a:rPr lang="es-ES" sz="3200" smtClean="0"/>
              <a:t>Comunicación verbal.</a:t>
            </a:r>
          </a:p>
          <a:p>
            <a:pPr>
              <a:buFont typeface="Wingdings" pitchFamily="2" charset="2"/>
              <a:buNone/>
            </a:pPr>
            <a:endParaRPr lang="es-ES" sz="3200" smtClean="0"/>
          </a:p>
          <a:p>
            <a:pPr>
              <a:buFont typeface="Wingdings" pitchFamily="2" charset="2"/>
              <a:buNone/>
            </a:pPr>
            <a:endParaRPr lang="es-ES" sz="3200" smtClean="0"/>
          </a:p>
          <a:p>
            <a:r>
              <a:rPr lang="es-ES" sz="3200" smtClean="0"/>
              <a:t>Comunicación no verbal.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lgn="ctr"/>
            <a:r>
              <a:rPr lang="es-ES" sz="2800" b="1" smtClean="0"/>
              <a:t>ENTREVISTA MÉDICA COMO TÉCNICA DE COMUNICACIÓN</a:t>
            </a:r>
          </a:p>
        </p:txBody>
      </p:sp>
      <p:sp>
        <p:nvSpPr>
          <p:cNvPr id="29699" name="Rectangle 3"/>
          <p:cNvSpPr>
            <a:spLocks noGrp="1" noChangeArrowheads="1"/>
          </p:cNvSpPr>
          <p:nvPr>
            <p:ph type="body" idx="1"/>
          </p:nvPr>
        </p:nvSpPr>
        <p:spPr/>
        <p:txBody>
          <a:bodyPr/>
          <a:lstStyle/>
          <a:p>
            <a:pPr algn="just">
              <a:buFont typeface="Wingdings" pitchFamily="2" charset="2"/>
              <a:buNone/>
            </a:pPr>
            <a:r>
              <a:rPr lang="es-ES" smtClean="0"/>
              <a:t>   </a:t>
            </a:r>
          </a:p>
          <a:p>
            <a:pPr algn="just">
              <a:buFont typeface="Wingdings" pitchFamily="2" charset="2"/>
              <a:buNone/>
            </a:pPr>
            <a:endParaRPr lang="es-ES" smtClean="0"/>
          </a:p>
          <a:p>
            <a:pPr algn="just">
              <a:buFont typeface="Wingdings" pitchFamily="2" charset="2"/>
              <a:buNone/>
            </a:pPr>
            <a:r>
              <a:rPr lang="es-ES" smtClean="0"/>
              <a:t>   La entrevista médica es el escenario principal para el desarrollo del proceso comunicativo en la práctica médica, a la vez que constituye una herramienta en sí misma para el logro de un adecuado flujo comunicativo entre médico y paciente.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11188" y="333375"/>
            <a:ext cx="7896225" cy="563563"/>
          </a:xfrm>
        </p:spPr>
        <p:txBody>
          <a:bodyPr/>
          <a:lstStyle/>
          <a:p>
            <a:pPr algn="ctr"/>
            <a:r>
              <a:rPr lang="es-ES" sz="2800" b="1" smtClean="0"/>
              <a:t>ESTRUCTURA DE LA ENTREVISTA</a:t>
            </a:r>
          </a:p>
        </p:txBody>
      </p:sp>
      <p:sp>
        <p:nvSpPr>
          <p:cNvPr id="30723" name="Rectangle 3"/>
          <p:cNvSpPr>
            <a:spLocks noGrp="1" noChangeArrowheads="1"/>
          </p:cNvSpPr>
          <p:nvPr>
            <p:ph type="body" idx="1"/>
          </p:nvPr>
        </p:nvSpPr>
        <p:spPr/>
        <p:txBody>
          <a:bodyPr/>
          <a:lstStyle/>
          <a:p>
            <a:endParaRPr lang="es-ES" smtClean="0"/>
          </a:p>
          <a:p>
            <a:r>
              <a:rPr lang="es-ES" smtClean="0"/>
              <a:t>Apreciación inicial.</a:t>
            </a:r>
          </a:p>
          <a:p>
            <a:r>
              <a:rPr lang="es-ES" smtClean="0"/>
              <a:t>Motivo o problema de consulta.</a:t>
            </a:r>
          </a:p>
          <a:p>
            <a:r>
              <a:rPr lang="es-ES" smtClean="0"/>
              <a:t>Recolección de los datos.</a:t>
            </a:r>
          </a:p>
          <a:p>
            <a:r>
              <a:rPr lang="es-ES" smtClean="0"/>
              <a:t>Análisis de la información y precisión de la demanda de atención médica.</a:t>
            </a:r>
          </a:p>
          <a:p>
            <a:r>
              <a:rPr lang="es-ES" smtClean="0"/>
              <a:t>Toma de decisiones y alternativas de tratamiento.</a:t>
            </a:r>
          </a:p>
          <a:p>
            <a:r>
              <a:rPr lang="es-ES" smtClean="0"/>
              <a:t>Ejecución de las acciones y su evaluación.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lgn="ctr"/>
            <a:r>
              <a:rPr lang="es-ES" sz="2800" b="1" smtClean="0"/>
              <a:t>EMPATÍA EN LA PRÁCTICA MÉDICA</a:t>
            </a:r>
          </a:p>
        </p:txBody>
      </p:sp>
      <p:sp>
        <p:nvSpPr>
          <p:cNvPr id="31747" name="Rectangle 3"/>
          <p:cNvSpPr>
            <a:spLocks noGrp="1" noChangeArrowheads="1"/>
          </p:cNvSpPr>
          <p:nvPr>
            <p:ph type="body" idx="1"/>
          </p:nvPr>
        </p:nvSpPr>
        <p:spPr/>
        <p:txBody>
          <a:bodyPr/>
          <a:lstStyle/>
          <a:p>
            <a:pPr algn="just">
              <a:buFont typeface="Wingdings" pitchFamily="2" charset="2"/>
              <a:buNone/>
            </a:pPr>
            <a:r>
              <a:rPr lang="es-ES" smtClean="0"/>
              <a:t>   </a:t>
            </a:r>
          </a:p>
          <a:p>
            <a:pPr algn="just">
              <a:buFont typeface="Wingdings" pitchFamily="2" charset="2"/>
              <a:buNone/>
            </a:pPr>
            <a:r>
              <a:rPr lang="es-ES" smtClean="0"/>
              <a:t>   La empatía es la capacidad para construir en el marco de las relaciones interpersonales un clima de aceptación, respeto y confianza.</a:t>
            </a:r>
          </a:p>
          <a:p>
            <a:pPr algn="just">
              <a:buFont typeface="Wingdings" pitchFamily="2" charset="2"/>
              <a:buNone/>
            </a:pPr>
            <a:endParaRPr lang="es-ES" smtClean="0"/>
          </a:p>
          <a:p>
            <a:pPr algn="just">
              <a:buFont typeface="Wingdings" pitchFamily="2" charset="2"/>
              <a:buNone/>
            </a:pPr>
            <a:r>
              <a:rPr lang="es-ES" smtClean="0"/>
              <a:t>   También se le conoce como rapport, afinidad o armonía comunicativa en la dimensión informativa y afectiva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p:txBody>
          <a:bodyPr/>
          <a:lstStyle/>
          <a:p>
            <a:pPr algn="ctr"/>
            <a:r>
              <a:rPr lang="en-US" sz="2400" b="1" smtClean="0"/>
              <a:t>COMUNICACIÓN EMPÁTICA</a:t>
            </a:r>
          </a:p>
        </p:txBody>
      </p:sp>
      <p:grpSp>
        <p:nvGrpSpPr>
          <p:cNvPr id="2" name="Group 3"/>
          <p:cNvGrpSpPr>
            <a:grpSpLocks noGrp="1"/>
          </p:cNvGrpSpPr>
          <p:nvPr>
            <p:ph type="body" idx="4294967295"/>
          </p:nvPr>
        </p:nvGrpSpPr>
        <p:grpSpPr bwMode="auto">
          <a:xfrm>
            <a:off x="611188" y="1412875"/>
            <a:ext cx="7824787" cy="4846638"/>
            <a:chOff x="720" y="1299"/>
            <a:chExt cx="1367" cy="2539"/>
          </a:xfrm>
        </p:grpSpPr>
        <p:sp>
          <p:nvSpPr>
            <p:cNvPr id="33796" name="AutoShape 4"/>
            <p:cNvSpPr>
              <a:spLocks noChangeArrowheads="1"/>
            </p:cNvSpPr>
            <p:nvPr/>
          </p:nvSpPr>
          <p:spPr bwMode="gray">
            <a:xfrm>
              <a:off x="720" y="1490"/>
              <a:ext cx="1363" cy="1800"/>
            </a:xfrm>
            <a:prstGeom prst="roundRect">
              <a:avLst>
                <a:gd name="adj" fmla="val 17509"/>
              </a:avLst>
            </a:prstGeom>
            <a:gradFill rotWithShape="1">
              <a:gsLst>
                <a:gs pos="0">
                  <a:srgbClr val="4E91D4"/>
                </a:gs>
                <a:gs pos="100000">
                  <a:srgbClr val="3477A4"/>
                </a:gs>
              </a:gsLst>
              <a:lin ang="2700000" scaled="1"/>
            </a:gradFill>
            <a:ln w="9525">
              <a:noFill/>
              <a:round/>
              <a:headEnd/>
              <a:tailEnd/>
            </a:ln>
          </p:spPr>
          <p:txBody>
            <a:bodyPr wrap="none" anchor="ctr"/>
            <a:lstStyle/>
            <a:p>
              <a:endParaRPr lang="es-ES"/>
            </a:p>
          </p:txBody>
        </p:sp>
        <p:sp>
          <p:nvSpPr>
            <p:cNvPr id="33797" name="AutoShape 5"/>
            <p:cNvSpPr>
              <a:spLocks noChangeArrowheads="1"/>
            </p:cNvSpPr>
            <p:nvPr/>
          </p:nvSpPr>
          <p:spPr bwMode="gray">
            <a:xfrm>
              <a:off x="741" y="1495"/>
              <a:ext cx="1322" cy="1766"/>
            </a:xfrm>
            <a:prstGeom prst="roundRect">
              <a:avLst>
                <a:gd name="adj" fmla="val 16667"/>
              </a:avLst>
            </a:prstGeom>
            <a:solidFill>
              <a:srgbClr val="3CA1E6"/>
            </a:solidFill>
            <a:ln w="9525">
              <a:noFill/>
              <a:round/>
              <a:headEnd/>
              <a:tailEnd/>
            </a:ln>
          </p:spPr>
          <p:txBody>
            <a:bodyPr wrap="none" anchor="ctr"/>
            <a:lstStyle/>
            <a:p>
              <a:endParaRPr lang="es-ES"/>
            </a:p>
          </p:txBody>
        </p:sp>
        <p:sp>
          <p:nvSpPr>
            <p:cNvPr id="33798" name="AutoShape 6"/>
            <p:cNvSpPr>
              <a:spLocks noChangeArrowheads="1"/>
            </p:cNvSpPr>
            <p:nvPr/>
          </p:nvSpPr>
          <p:spPr bwMode="gray">
            <a:xfrm>
              <a:off x="752" y="2795"/>
              <a:ext cx="1304" cy="447"/>
            </a:xfrm>
            <a:prstGeom prst="roundRect">
              <a:avLst>
                <a:gd name="adj" fmla="val 50000"/>
              </a:avLst>
            </a:prstGeom>
            <a:gradFill rotWithShape="1">
              <a:gsLst>
                <a:gs pos="0">
                  <a:srgbClr val="3CA1E6">
                    <a:alpha val="0"/>
                  </a:srgbClr>
                </a:gs>
                <a:gs pos="100000">
                  <a:srgbClr val="9BCFF2"/>
                </a:gs>
              </a:gsLst>
              <a:lin ang="5400000" scaled="1"/>
            </a:gradFill>
            <a:ln w="9525">
              <a:noFill/>
              <a:round/>
              <a:headEnd/>
              <a:tailEnd/>
            </a:ln>
          </p:spPr>
          <p:txBody>
            <a:bodyPr wrap="none" anchor="ctr"/>
            <a:lstStyle/>
            <a:p>
              <a:r>
                <a:rPr lang="es-ES"/>
                <a:t>El n</a:t>
              </a:r>
            </a:p>
          </p:txBody>
        </p:sp>
        <p:sp>
          <p:nvSpPr>
            <p:cNvPr id="33799" name="AutoShape 7"/>
            <p:cNvSpPr>
              <a:spLocks noChangeArrowheads="1"/>
            </p:cNvSpPr>
            <p:nvPr/>
          </p:nvSpPr>
          <p:spPr bwMode="gray">
            <a:xfrm>
              <a:off x="752" y="1509"/>
              <a:ext cx="1304" cy="446"/>
            </a:xfrm>
            <a:prstGeom prst="roundRect">
              <a:avLst>
                <a:gd name="adj" fmla="val 50000"/>
              </a:avLst>
            </a:prstGeom>
            <a:gradFill rotWithShape="1">
              <a:gsLst>
                <a:gs pos="0">
                  <a:srgbClr val="BEE0F7"/>
                </a:gs>
                <a:gs pos="100000">
                  <a:srgbClr val="3CA1E6">
                    <a:alpha val="0"/>
                  </a:srgbClr>
                </a:gs>
              </a:gsLst>
              <a:lin ang="5400000" scaled="1"/>
            </a:gradFill>
            <a:ln w="9525">
              <a:noFill/>
              <a:round/>
              <a:headEnd/>
              <a:tailEnd/>
            </a:ln>
          </p:spPr>
          <p:txBody>
            <a:bodyPr wrap="none" anchor="ctr"/>
            <a:lstStyle/>
            <a:p>
              <a:endParaRPr lang="es-ES"/>
            </a:p>
          </p:txBody>
        </p:sp>
        <p:sp>
          <p:nvSpPr>
            <p:cNvPr id="33800" name="AutoShape 8"/>
            <p:cNvSpPr>
              <a:spLocks noChangeArrowheads="1"/>
            </p:cNvSpPr>
            <p:nvPr/>
          </p:nvSpPr>
          <p:spPr bwMode="gray">
            <a:xfrm>
              <a:off x="724" y="3290"/>
              <a:ext cx="1363" cy="548"/>
            </a:xfrm>
            <a:prstGeom prst="roundRect">
              <a:avLst>
                <a:gd name="adj" fmla="val 40389"/>
              </a:avLst>
            </a:prstGeom>
            <a:gradFill rotWithShape="1">
              <a:gsLst>
                <a:gs pos="0">
                  <a:srgbClr val="729EB4"/>
                </a:gs>
                <a:gs pos="100000">
                  <a:schemeClr val="bg1"/>
                </a:gs>
              </a:gsLst>
              <a:lin ang="5400000" scaled="1"/>
            </a:gradFill>
            <a:ln w="9525">
              <a:noFill/>
              <a:round/>
              <a:headEnd/>
              <a:tailEnd/>
            </a:ln>
          </p:spPr>
          <p:txBody>
            <a:bodyPr wrap="none" anchor="ctr"/>
            <a:lstStyle/>
            <a:p>
              <a:endParaRPr lang="es-ES"/>
            </a:p>
          </p:txBody>
        </p:sp>
        <p:sp>
          <p:nvSpPr>
            <p:cNvPr id="33801" name="AutoShape 9"/>
            <p:cNvSpPr>
              <a:spLocks noChangeArrowheads="1"/>
            </p:cNvSpPr>
            <p:nvPr/>
          </p:nvSpPr>
          <p:spPr bwMode="gray">
            <a:xfrm>
              <a:off x="752" y="3305"/>
              <a:ext cx="1304" cy="487"/>
            </a:xfrm>
            <a:prstGeom prst="roundRect">
              <a:avLst>
                <a:gd name="adj" fmla="val 50000"/>
              </a:avLst>
            </a:prstGeom>
            <a:gradFill rotWithShape="1">
              <a:gsLst>
                <a:gs pos="0">
                  <a:srgbClr val="7DAFD4"/>
                </a:gs>
                <a:gs pos="100000">
                  <a:schemeClr val="bg1"/>
                </a:gs>
              </a:gsLst>
              <a:lin ang="5400000" scaled="1"/>
            </a:gradFill>
            <a:ln w="9525">
              <a:noFill/>
              <a:round/>
              <a:headEnd/>
              <a:tailEnd/>
            </a:ln>
          </p:spPr>
          <p:txBody>
            <a:bodyPr wrap="none" anchor="ctr"/>
            <a:lstStyle/>
            <a:p>
              <a:endParaRPr lang="es-ES"/>
            </a:p>
          </p:txBody>
        </p:sp>
        <p:grpSp>
          <p:nvGrpSpPr>
            <p:cNvPr id="3" name="Group 10"/>
            <p:cNvGrpSpPr>
              <a:grpSpLocks/>
            </p:cNvGrpSpPr>
            <p:nvPr/>
          </p:nvGrpSpPr>
          <p:grpSpPr bwMode="auto">
            <a:xfrm>
              <a:off x="1189" y="1299"/>
              <a:ext cx="405" cy="480"/>
              <a:chOff x="1289" y="587"/>
              <a:chExt cx="668" cy="792"/>
            </a:xfrm>
          </p:grpSpPr>
          <p:sp>
            <p:nvSpPr>
              <p:cNvPr id="33803" name="Oval 11"/>
              <p:cNvSpPr>
                <a:spLocks noChangeArrowheads="1"/>
              </p:cNvSpPr>
              <p:nvPr/>
            </p:nvSpPr>
            <p:spPr bwMode="gray">
              <a:xfrm>
                <a:off x="1289" y="708"/>
                <a:ext cx="668" cy="416"/>
              </a:xfrm>
              <a:prstGeom prst="ellipse">
                <a:avLst/>
              </a:prstGeom>
              <a:solidFill>
                <a:srgbClr val="333333"/>
              </a:solidFill>
              <a:ln w="38100" algn="ctr">
                <a:noFill/>
                <a:round/>
                <a:headEnd/>
                <a:tailEnd/>
              </a:ln>
            </p:spPr>
            <p:txBody>
              <a:bodyPr anchor="ctr">
                <a:spAutoFit/>
              </a:bodyPr>
              <a:lstStyle/>
              <a:p>
                <a:endParaRPr lang="es-ES"/>
              </a:p>
            </p:txBody>
          </p:sp>
          <p:sp>
            <p:nvSpPr>
              <p:cNvPr id="33804" name="Oval 12"/>
              <p:cNvSpPr>
                <a:spLocks noChangeArrowheads="1"/>
              </p:cNvSpPr>
              <p:nvPr/>
            </p:nvSpPr>
            <p:spPr bwMode="gray">
              <a:xfrm>
                <a:off x="1296" y="587"/>
                <a:ext cx="646" cy="647"/>
              </a:xfrm>
              <a:prstGeom prst="ellipse">
                <a:avLst/>
              </a:prstGeom>
              <a:gradFill rotWithShape="1">
                <a:gsLst>
                  <a:gs pos="0">
                    <a:srgbClr val="636869"/>
                  </a:gs>
                  <a:gs pos="100000">
                    <a:srgbClr val="D6E1E2"/>
                  </a:gs>
                </a:gsLst>
                <a:lin ang="5400000" scaled="1"/>
              </a:gradFill>
              <a:ln w="9525" algn="ctr">
                <a:noFill/>
                <a:round/>
                <a:headEnd/>
                <a:tailEnd/>
              </a:ln>
            </p:spPr>
            <p:txBody>
              <a:bodyPr vert="eaVert" wrap="none" anchor="ctr"/>
              <a:lstStyle/>
              <a:p>
                <a:endParaRPr lang="es-ES"/>
              </a:p>
            </p:txBody>
          </p:sp>
          <p:sp>
            <p:nvSpPr>
              <p:cNvPr id="33805" name="Oval 13"/>
              <p:cNvSpPr>
                <a:spLocks noChangeArrowheads="1"/>
              </p:cNvSpPr>
              <p:nvPr/>
            </p:nvSpPr>
            <p:spPr bwMode="gray">
              <a:xfrm>
                <a:off x="1304" y="591"/>
                <a:ext cx="631" cy="788"/>
              </a:xfrm>
              <a:prstGeom prst="ellipse">
                <a:avLst/>
              </a:prstGeom>
              <a:gradFill rotWithShape="1">
                <a:gsLst>
                  <a:gs pos="0">
                    <a:srgbClr val="D6E1E2">
                      <a:alpha val="0"/>
                    </a:srgbClr>
                  </a:gs>
                  <a:gs pos="100000">
                    <a:srgbClr val="F1F5F5"/>
                  </a:gs>
                </a:gsLst>
                <a:lin ang="5400000" scaled="1"/>
              </a:gradFill>
              <a:ln w="9525" algn="ctr">
                <a:noFill/>
                <a:round/>
                <a:headEnd/>
                <a:tailEnd/>
              </a:ln>
            </p:spPr>
            <p:txBody>
              <a:bodyPr vert="eaVert" wrap="none" anchor="ctr"/>
              <a:lstStyle/>
              <a:p>
                <a:endParaRPr lang="es-ES"/>
              </a:p>
            </p:txBody>
          </p:sp>
        </p:grpSp>
        <p:sp>
          <p:nvSpPr>
            <p:cNvPr id="33806" name="Text Box 16"/>
            <p:cNvSpPr txBox="1">
              <a:spLocks noChangeArrowheads="1"/>
            </p:cNvSpPr>
            <p:nvPr/>
          </p:nvSpPr>
          <p:spPr bwMode="gray">
            <a:xfrm>
              <a:off x="1111" y="1354"/>
              <a:ext cx="562" cy="383"/>
            </a:xfrm>
            <a:prstGeom prst="rect">
              <a:avLst/>
            </a:prstGeom>
            <a:noFill/>
            <a:ln w="9525" algn="ctr">
              <a:noFill/>
              <a:miter lim="800000"/>
              <a:headEnd/>
              <a:tailEnd/>
            </a:ln>
          </p:spPr>
          <p:txBody>
            <a:bodyPr>
              <a:spAutoFit/>
            </a:bodyPr>
            <a:lstStyle/>
            <a:p>
              <a:pPr algn="ctr"/>
              <a:r>
                <a:rPr lang="en-US" sz="2400" b="1">
                  <a:solidFill>
                    <a:srgbClr val="000000"/>
                  </a:solidFill>
                </a:rPr>
                <a:t>Situación</a:t>
              </a:r>
            </a:p>
            <a:p>
              <a:pPr algn="ctr"/>
              <a:endParaRPr lang="en-US" b="1"/>
            </a:p>
          </p:txBody>
        </p:sp>
        <p:sp>
          <p:nvSpPr>
            <p:cNvPr id="33807" name="Text Box 17"/>
            <p:cNvSpPr txBox="1">
              <a:spLocks noChangeArrowheads="1"/>
            </p:cNvSpPr>
            <p:nvPr/>
          </p:nvSpPr>
          <p:spPr bwMode="gray">
            <a:xfrm>
              <a:off x="768" y="1776"/>
              <a:ext cx="1296" cy="1486"/>
            </a:xfrm>
            <a:prstGeom prst="rect">
              <a:avLst/>
            </a:prstGeom>
            <a:noFill/>
            <a:ln w="9525" algn="ctr">
              <a:noFill/>
              <a:miter lim="800000"/>
              <a:headEnd/>
              <a:tailEnd/>
            </a:ln>
          </p:spPr>
          <p:txBody>
            <a:bodyPr>
              <a:spAutoFit/>
            </a:bodyPr>
            <a:lstStyle/>
            <a:p>
              <a:pPr algn="just"/>
              <a:r>
                <a:rPr lang="es-ES" sz="2000">
                  <a:solidFill>
                    <a:srgbClr val="002060"/>
                  </a:solidFill>
                </a:rPr>
                <a:t>En el cuerpo de guardia, el Dr. “Mario” tras despedir a “María”, una gestante que asistió para el control de la Tensión arterial , pidió la entrada de los próximos consultantes, mientras estos se acercaban escuchaba el llanto de un niño, era una madre con su hijo de 5 años, el Dr. los saluda con afecto, los invita a sentar, pregunta en voz baja por qué llora el niño, la madre le dice que porque piensa que lo van a inyectar, el Dr. saca un pedazo de papel, realiza algunos trazos e invita al niño a dibujar , este con pena toma el bolígrafo y comienza a pintar.</a:t>
              </a: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algn="ctr"/>
            <a:r>
              <a:rPr lang="es-ES" sz="2800" b="1" smtClean="0"/>
              <a:t>REQUISITOS PARA LA ENTREVISTA</a:t>
            </a:r>
          </a:p>
        </p:txBody>
      </p:sp>
      <p:sp>
        <p:nvSpPr>
          <p:cNvPr id="48131" name="Rectangle 3"/>
          <p:cNvSpPr>
            <a:spLocks noGrp="1" noChangeArrowheads="1"/>
          </p:cNvSpPr>
          <p:nvPr>
            <p:ph type="body" idx="1"/>
          </p:nvPr>
        </p:nvSpPr>
        <p:spPr/>
        <p:txBody>
          <a:bodyPr/>
          <a:lstStyle/>
          <a:p>
            <a:pPr marL="533400" indent="-533400">
              <a:buFont typeface="Wingdings" pitchFamily="2" charset="2"/>
              <a:buAutoNum type="arabicPeriod"/>
            </a:pPr>
            <a:r>
              <a:rPr lang="es-ES" sz="2400" smtClean="0"/>
              <a:t>Ser capaz de generar empatía.</a:t>
            </a:r>
          </a:p>
          <a:p>
            <a:pPr marL="533400" indent="-533400">
              <a:buFont typeface="Wingdings" pitchFamily="2" charset="2"/>
              <a:buAutoNum type="arabicPeriod"/>
            </a:pPr>
            <a:r>
              <a:rPr lang="es-ES" sz="2400" smtClean="0"/>
              <a:t>Garantizar el flujo adecuado de comunicación informativa.</a:t>
            </a:r>
          </a:p>
          <a:p>
            <a:pPr marL="533400" indent="-533400">
              <a:buFont typeface="Wingdings" pitchFamily="2" charset="2"/>
              <a:buAutoNum type="arabicPeriod"/>
            </a:pPr>
            <a:r>
              <a:rPr lang="es-ES" sz="2400" smtClean="0"/>
              <a:t>Mostrar aceptación a su paciente y admitirlo tal como es.</a:t>
            </a:r>
          </a:p>
          <a:p>
            <a:pPr marL="533400" indent="-533400">
              <a:buFont typeface="Wingdings" pitchFamily="2" charset="2"/>
              <a:buAutoNum type="arabicPeriod"/>
            </a:pPr>
            <a:r>
              <a:rPr lang="es-ES" sz="2400" smtClean="0"/>
              <a:t>Respetar la confidencialidad del paciente.</a:t>
            </a:r>
          </a:p>
          <a:p>
            <a:pPr marL="533400" indent="-533400">
              <a:buFont typeface="Wingdings" pitchFamily="2" charset="2"/>
              <a:buAutoNum type="arabicPeriod"/>
            </a:pPr>
            <a:r>
              <a:rPr lang="es-ES" sz="2400" smtClean="0"/>
              <a:t>Mostrar que es capaz de brindar atención de alta calidad.</a:t>
            </a:r>
          </a:p>
          <a:p>
            <a:pPr marL="533400" indent="-533400">
              <a:buFont typeface="Wingdings" pitchFamily="2" charset="2"/>
              <a:buAutoNum type="arabicPeriod"/>
            </a:pPr>
            <a:r>
              <a:rPr lang="es-ES" sz="2400" smtClean="0"/>
              <a:t>Situarse en el contexto sociocultural del paciente.</a:t>
            </a:r>
          </a:p>
          <a:p>
            <a:pPr marL="533400" indent="-533400">
              <a:buFont typeface="Wingdings" pitchFamily="2" charset="2"/>
              <a:buAutoNum type="arabicPeriod"/>
            </a:pPr>
            <a:r>
              <a:rPr lang="es-ES" sz="2400" smtClean="0"/>
              <a:t>Autoevaluarse permanentemente con elevado sentido autocrítico.</a:t>
            </a:r>
          </a:p>
          <a:p>
            <a:pPr marL="533400" indent="-533400">
              <a:buFont typeface="Wingdings" pitchFamily="2" charset="2"/>
              <a:buAutoNum type="arabicPeriod"/>
            </a:pPr>
            <a:endParaRPr lang="es-ES" sz="24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algn="ctr"/>
            <a:r>
              <a:rPr lang="es-ES" sz="2800" b="1" smtClean="0"/>
              <a:t>HABILIDADES PARA LA ENTREVISTA</a:t>
            </a:r>
          </a:p>
        </p:txBody>
      </p:sp>
      <p:sp>
        <p:nvSpPr>
          <p:cNvPr id="43011" name="Rectangle 3"/>
          <p:cNvSpPr>
            <a:spLocks noGrp="1" noChangeArrowheads="1"/>
          </p:cNvSpPr>
          <p:nvPr>
            <p:ph type="body" idx="1"/>
          </p:nvPr>
        </p:nvSpPr>
        <p:spPr/>
        <p:txBody>
          <a:bodyPr/>
          <a:lstStyle/>
          <a:p>
            <a:pPr marL="533400" indent="-533400">
              <a:buFont typeface="Wingdings" pitchFamily="2" charset="2"/>
              <a:buAutoNum type="arabicPeriod"/>
            </a:pPr>
            <a:endParaRPr lang="es-ES" sz="2400" smtClean="0"/>
          </a:p>
          <a:p>
            <a:pPr marL="533400" indent="-533400">
              <a:buFont typeface="Wingdings" pitchFamily="2" charset="2"/>
              <a:buAutoNum type="arabicPeriod"/>
            </a:pPr>
            <a:r>
              <a:rPr lang="es-ES" sz="2400" smtClean="0"/>
              <a:t>Escuchar activamente.</a:t>
            </a:r>
          </a:p>
          <a:p>
            <a:pPr marL="533400" indent="-533400">
              <a:buFont typeface="Wingdings" pitchFamily="2" charset="2"/>
              <a:buAutoNum type="arabicPeriod"/>
            </a:pPr>
            <a:r>
              <a:rPr lang="es-ES" sz="2400" smtClean="0"/>
              <a:t>Utilizar el silencio adecuadamente.</a:t>
            </a:r>
          </a:p>
          <a:p>
            <a:pPr marL="533400" indent="-533400">
              <a:buFont typeface="Wingdings" pitchFamily="2" charset="2"/>
              <a:buAutoNum type="arabicPeriod"/>
            </a:pPr>
            <a:r>
              <a:rPr lang="es-ES" sz="2400" smtClean="0"/>
              <a:t>Aclarar.</a:t>
            </a:r>
          </a:p>
          <a:p>
            <a:pPr marL="533400" indent="-533400">
              <a:buFont typeface="Wingdings" pitchFamily="2" charset="2"/>
              <a:buAutoNum type="arabicPeriod"/>
            </a:pPr>
            <a:r>
              <a:rPr lang="es-ES" sz="2400" smtClean="0"/>
              <a:t>Parafrasear.</a:t>
            </a:r>
          </a:p>
          <a:p>
            <a:pPr marL="533400" indent="-533400">
              <a:buFont typeface="Wingdings" pitchFamily="2" charset="2"/>
              <a:buAutoNum type="arabicPeriod"/>
            </a:pPr>
            <a:r>
              <a:rPr lang="es-ES" sz="2400" smtClean="0"/>
              <a:t>Reflejar.</a:t>
            </a:r>
          </a:p>
          <a:p>
            <a:pPr marL="533400" indent="-533400">
              <a:buFont typeface="Wingdings" pitchFamily="2" charset="2"/>
              <a:buAutoNum type="arabicPeriod"/>
            </a:pPr>
            <a:r>
              <a:rPr lang="es-ES" sz="2400" smtClean="0"/>
              <a:t>Efectuar preguntas de final abierto.</a:t>
            </a:r>
          </a:p>
          <a:p>
            <a:pPr marL="533400" indent="-533400">
              <a:buFont typeface="Wingdings" pitchFamily="2" charset="2"/>
              <a:buAutoNum type="arabicPeriod"/>
            </a:pPr>
            <a:r>
              <a:rPr lang="es-ES" sz="2400" smtClean="0"/>
              <a:t>No mostrar señales que desalienten la comunicación.</a:t>
            </a:r>
          </a:p>
          <a:p>
            <a:pPr marL="533400" indent="-533400">
              <a:buFont typeface="Wingdings" pitchFamily="2" charset="2"/>
              <a:buAutoNum type="arabicPeriod"/>
            </a:pPr>
            <a:r>
              <a:rPr lang="es-ES" sz="2400" smtClean="0"/>
              <a:t>Concluir la historia.</a:t>
            </a:r>
          </a:p>
          <a:p>
            <a:pPr marL="533400" indent="-533400">
              <a:buFont typeface="Wingdings" pitchFamily="2" charset="2"/>
              <a:buAutoNum type="arabicPeriod"/>
            </a:pPr>
            <a:endParaRPr lang="es-ES" sz="24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440</TotalTime>
  <Words>1205</Words>
  <Application>Microsoft Office PowerPoint</Application>
  <PresentationFormat>Presentación en pantalla (4:3)</PresentationFormat>
  <Paragraphs>102</Paragraphs>
  <Slides>18</Slides>
  <Notes>1</Notes>
  <HiddenSlides>0</HiddenSlides>
  <MMClips>0</MMClips>
  <ScaleCrop>false</ScaleCrop>
  <HeadingPairs>
    <vt:vector size="6" baseType="variant">
      <vt:variant>
        <vt:lpstr>Tema</vt:lpstr>
      </vt:variant>
      <vt:variant>
        <vt:i4>1</vt:i4>
      </vt:variant>
      <vt:variant>
        <vt:lpstr>Servidores OLE incrustados</vt:lpstr>
      </vt:variant>
      <vt:variant>
        <vt:i4>0</vt:i4>
      </vt:variant>
      <vt:variant>
        <vt:lpstr>Títulos de diapositiva</vt:lpstr>
      </vt:variant>
      <vt:variant>
        <vt:i4>18</vt:i4>
      </vt:variant>
    </vt:vector>
  </HeadingPairs>
  <TitlesOfParts>
    <vt:vector size="19" baseType="lpstr">
      <vt:lpstr>Tema de Office</vt:lpstr>
      <vt:lpstr>Entrevista</vt:lpstr>
      <vt:lpstr>COMUNICACIÓN. CONCEPTO</vt:lpstr>
      <vt:lpstr>FORMAS DE COMUNICACIÓN</vt:lpstr>
      <vt:lpstr>ENTREVISTA MÉDICA COMO TÉCNICA DE COMUNICACIÓN</vt:lpstr>
      <vt:lpstr>ESTRUCTURA DE LA ENTREVISTA</vt:lpstr>
      <vt:lpstr>EMPATÍA EN LA PRÁCTICA MÉDICA</vt:lpstr>
      <vt:lpstr>COMUNICACIÓN EMPÁTICA</vt:lpstr>
      <vt:lpstr>REQUISITOS PARA LA ENTREVISTA</vt:lpstr>
      <vt:lpstr>HABILIDADES PARA LA ENTREVISTA</vt:lpstr>
      <vt:lpstr>REQUISITOS Y HABILIDADES PARA LA ENTREVISTA</vt:lpstr>
      <vt:lpstr>REQUISITOS Y HABILIDADES PARA LA ENTREVISTA</vt:lpstr>
      <vt:lpstr>REQUISITOS Y HABILIDADES PARA LA ENTREVISTA</vt:lpstr>
      <vt:lpstr>REQUISITOS Y HABILIDADES PARA LA ENTREVISTA</vt:lpstr>
      <vt:lpstr>REQUISITOS Y HABILIDADES PARA LA ENTREVISTA</vt:lpstr>
      <vt:lpstr>Tipos de entrevista:  Nocedo y E. Abreu (1984) clasificaron los tipos de entrevistas del modo siguiente: 1. Por su estructura: a) Entrevista directiva. b) Entrevista no directiva. 2. Por el número de entrevistados: a) Entrevista individual. b) Entrevista grupal. 3. Por el objetivo: a) Entrevista informativa. b) Entrevista de orientación.</vt:lpstr>
      <vt:lpstr>La entrevista:</vt:lpstr>
      <vt:lpstr>Planeamiento:</vt:lpstr>
      <vt:lpstr>Ejecución (momentos)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Educación para la salud</dc:title>
  <dc:creator>MGI</dc:creator>
  <cp:lastModifiedBy>Dr</cp:lastModifiedBy>
  <cp:revision>59</cp:revision>
  <dcterms:modified xsi:type="dcterms:W3CDTF">2019-05-11T19:17:38Z</dcterms:modified>
</cp:coreProperties>
</file>