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90" r:id="rId3"/>
  </p:sldMasterIdLst>
  <p:notesMasterIdLst>
    <p:notesMasterId r:id="rId47"/>
  </p:notesMasterIdLst>
  <p:sldIdLst>
    <p:sldId id="272" r:id="rId4"/>
    <p:sldId id="273" r:id="rId5"/>
    <p:sldId id="270" r:id="rId6"/>
    <p:sldId id="271" r:id="rId7"/>
    <p:sldId id="348" r:id="rId8"/>
    <p:sldId id="349" r:id="rId9"/>
    <p:sldId id="364" r:id="rId10"/>
    <p:sldId id="350" r:id="rId11"/>
    <p:sldId id="351" r:id="rId12"/>
    <p:sldId id="353" r:id="rId13"/>
    <p:sldId id="371" r:id="rId14"/>
    <p:sldId id="352" r:id="rId15"/>
    <p:sldId id="372" r:id="rId16"/>
    <p:sldId id="365" r:id="rId17"/>
    <p:sldId id="366" r:id="rId18"/>
    <p:sldId id="367" r:id="rId19"/>
    <p:sldId id="368" r:id="rId20"/>
    <p:sldId id="369" r:id="rId21"/>
    <p:sldId id="370" r:id="rId22"/>
    <p:sldId id="354" r:id="rId23"/>
    <p:sldId id="355" r:id="rId24"/>
    <p:sldId id="356" r:id="rId25"/>
    <p:sldId id="357" r:id="rId26"/>
    <p:sldId id="358" r:id="rId27"/>
    <p:sldId id="359" r:id="rId28"/>
    <p:sldId id="360" r:id="rId29"/>
    <p:sldId id="373" r:id="rId30"/>
    <p:sldId id="374" r:id="rId31"/>
    <p:sldId id="375" r:id="rId32"/>
    <p:sldId id="361" r:id="rId33"/>
    <p:sldId id="362" r:id="rId34"/>
    <p:sldId id="342" r:id="rId35"/>
    <p:sldId id="343" r:id="rId36"/>
    <p:sldId id="379" r:id="rId37"/>
    <p:sldId id="344" r:id="rId38"/>
    <p:sldId id="380" r:id="rId39"/>
    <p:sldId id="381" r:id="rId40"/>
    <p:sldId id="382" r:id="rId41"/>
    <p:sldId id="345" r:id="rId42"/>
    <p:sldId id="346" r:id="rId43"/>
    <p:sldId id="347" r:id="rId44"/>
    <p:sldId id="305" r:id="rId45"/>
    <p:sldId id="306" r:id="rId4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545" autoAdjust="0"/>
  </p:normalViewPr>
  <p:slideViewPr>
    <p:cSldViewPr snapToGrid="0">
      <p:cViewPr varScale="1">
        <p:scale>
          <a:sx n="64" d="100"/>
          <a:sy n="64" d="100"/>
        </p:scale>
        <p:origin x="90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77207F-3A40-4A45-B94A-4C39A465FF45}" type="datetimeFigureOut">
              <a:rPr lang="es-ES" smtClean="0"/>
              <a:t>17/09/2018</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F8C693-9067-4904-9944-025C1CBB5736}" type="slidenum">
              <a:rPr lang="es-ES" smtClean="0"/>
              <a:t>‹Nº›</a:t>
            </a:fld>
            <a:endParaRPr lang="es-ES"/>
          </a:p>
        </p:txBody>
      </p:sp>
    </p:spTree>
    <p:extLst>
      <p:ext uri="{BB962C8B-B14F-4D97-AF65-F5344CB8AC3E}">
        <p14:creationId xmlns:p14="http://schemas.microsoft.com/office/powerpoint/2010/main" val="4222455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22890B0-A6D1-489F-BA65-0DDF0FFFB523}" type="slidenum">
              <a:rPr kumimoji="0" lang="es-ES" altLang="es-E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s-ES" altLang="es-E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s-ES" sz="1400" b="1" smtClean="0">
                <a:latin typeface="Arial" panose="020B0604020202020204" pitchFamily="34" charset="0"/>
              </a:rPr>
              <a:t>Diapositiva 2.</a:t>
            </a:r>
          </a:p>
          <a:p>
            <a:pPr eaLnBrk="1" hangingPunct="1"/>
            <a:r>
              <a:rPr lang="es-ES" altLang="es-ES" sz="1400" b="1" smtClean="0">
                <a:latin typeface="Arial" panose="020B0604020202020204" pitchFamily="34" charset="0"/>
              </a:rPr>
              <a:t>Orientadora 1.</a:t>
            </a:r>
          </a:p>
          <a:p>
            <a:pPr eaLnBrk="1" hangingPunct="1"/>
            <a:r>
              <a:rPr lang="es-ES" altLang="es-ES" sz="1400" b="1" smtClean="0">
                <a:latin typeface="Arial" panose="020B0604020202020204" pitchFamily="34" charset="0"/>
              </a:rPr>
              <a:t>Tercer Trimestre.</a:t>
            </a:r>
          </a:p>
          <a:p>
            <a:pPr eaLnBrk="1" hangingPunct="1"/>
            <a:endParaRPr lang="es-ES" altLang="es-ES" smtClean="0">
              <a:latin typeface="Arial" panose="020B0604020202020204" pitchFamily="34" charset="0"/>
            </a:endParaRPr>
          </a:p>
        </p:txBody>
      </p:sp>
    </p:spTree>
    <p:extLst>
      <p:ext uri="{BB962C8B-B14F-4D97-AF65-F5344CB8AC3E}">
        <p14:creationId xmlns:p14="http://schemas.microsoft.com/office/powerpoint/2010/main" val="1428171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1"/>
                </a:solidFill>
                <a:latin typeface="Arial" panose="020B0604020202020204" pitchFamily="34" charset="0"/>
              </a:defRPr>
            </a:lvl1pPr>
            <a:lvl2pPr marL="742950" indent="-285750" eaLnBrk="0" hangingPunct="0">
              <a:defRPr sz="3600" b="1">
                <a:solidFill>
                  <a:schemeClr val="tx1"/>
                </a:solidFill>
                <a:latin typeface="Arial" panose="020B0604020202020204" pitchFamily="34" charset="0"/>
              </a:defRPr>
            </a:lvl2pPr>
            <a:lvl3pPr marL="1143000" indent="-228600" eaLnBrk="0" hangingPunct="0">
              <a:defRPr sz="3600" b="1">
                <a:solidFill>
                  <a:schemeClr val="tx1"/>
                </a:solidFill>
                <a:latin typeface="Arial" panose="020B0604020202020204" pitchFamily="34" charset="0"/>
              </a:defRPr>
            </a:lvl3pPr>
            <a:lvl4pPr marL="1600200" indent="-228600" eaLnBrk="0" hangingPunct="0">
              <a:defRPr sz="3600" b="1">
                <a:solidFill>
                  <a:schemeClr val="tx1"/>
                </a:solidFill>
                <a:latin typeface="Arial" panose="020B0604020202020204" pitchFamily="34" charset="0"/>
              </a:defRPr>
            </a:lvl4pPr>
            <a:lvl5pPr marL="2057400" indent="-228600" eaLnBrk="0" hangingPunct="0">
              <a:defRPr sz="3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600" b="1">
                <a:solidFill>
                  <a:schemeClr val="tx1"/>
                </a:solidFill>
                <a:latin typeface="Arial" panose="020B0604020202020204" pitchFamily="34" charset="0"/>
              </a:defRPr>
            </a:lvl9pPr>
          </a:lstStyle>
          <a:p>
            <a:pPr eaLnBrk="1" hangingPunct="1"/>
            <a:fld id="{4AB64A3B-DB39-4D8C-BA04-93E1C7EEBBDB}" type="slidenum">
              <a:rPr lang="es-ES" altLang="es-ES" sz="1200" b="0"/>
              <a:pPr eaLnBrk="1" hangingPunct="1"/>
              <a:t>18</a:t>
            </a:fld>
            <a:endParaRPr lang="es-ES" altLang="es-ES" sz="1200" b="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s-ES" b="1" smtClean="0">
                <a:latin typeface="Arial" panose="020B0604020202020204" pitchFamily="34" charset="0"/>
              </a:rPr>
              <a:t>Diapositiva 13.</a:t>
            </a:r>
          </a:p>
          <a:p>
            <a:pPr eaLnBrk="1" hangingPunct="1"/>
            <a:r>
              <a:rPr lang="es-ES" altLang="es-ES" b="1" smtClean="0">
                <a:latin typeface="Arial" panose="020B0604020202020204" pitchFamily="34" charset="0"/>
              </a:rPr>
              <a:t>Orientadora 6.</a:t>
            </a:r>
          </a:p>
          <a:p>
            <a:pPr eaLnBrk="1" hangingPunct="1">
              <a:spcBef>
                <a:spcPct val="0"/>
              </a:spcBef>
            </a:pPr>
            <a:r>
              <a:rPr lang="es-ES" altLang="es-ES" b="1" smtClean="0">
                <a:latin typeface="Arial" panose="020B0604020202020204" pitchFamily="34" charset="0"/>
              </a:rPr>
              <a:t>Primer Trimestre.</a:t>
            </a:r>
          </a:p>
          <a:p>
            <a:pPr eaLnBrk="1" hangingPunct="1"/>
            <a:r>
              <a:rPr lang="es-ES_tradnl" altLang="es-ES" smtClean="0">
                <a:latin typeface="Arial" panose="020B0604020202020204" pitchFamily="34" charset="0"/>
              </a:rPr>
              <a:t>La interpretación actual de la estructura y organización molecular de la membrana plasmática se fundamenta en el modelo del mosaico fluido, caracterizado por una bicapa lipídica compuesta fundamentalmente por moléculas de fosfoglicéridos y colesterol en la cual se insertan moléculas de proteínas, que por su estructura, permiten cierto movimiento de lateralización y rotación. </a:t>
            </a:r>
          </a:p>
          <a:p>
            <a:pPr eaLnBrk="1" hangingPunct="1"/>
            <a:r>
              <a:rPr lang="es-ES_tradnl" altLang="es-ES" smtClean="0">
                <a:latin typeface="Arial" panose="020B0604020202020204" pitchFamily="34" charset="0"/>
              </a:rPr>
              <a:t>Resumiendo, el modelo de mosaico fluído considera:</a:t>
            </a:r>
          </a:p>
          <a:p>
            <a:pPr eaLnBrk="1" hangingPunct="1"/>
            <a:r>
              <a:rPr lang="es-ES_tradnl" altLang="es-ES" smtClean="0">
                <a:latin typeface="Arial" panose="020B0604020202020204" pitchFamily="34" charset="0"/>
              </a:rPr>
              <a:t>Los lípidos y las proteínas organizados en forma de mosaico.</a:t>
            </a:r>
          </a:p>
          <a:p>
            <a:pPr eaLnBrk="1" hangingPunct="1"/>
            <a:r>
              <a:rPr lang="es-ES_tradnl" altLang="es-ES" smtClean="0">
                <a:latin typeface="Arial" panose="020B0604020202020204" pitchFamily="34" charset="0"/>
              </a:rPr>
              <a:t>Las membranas como estructuras fluídas donde los lípidos y proteínas pueden efectuar movimientos de traslación y</a:t>
            </a:r>
          </a:p>
          <a:p>
            <a:pPr algn="just" eaLnBrk="1" hangingPunct="1">
              <a:lnSpc>
                <a:spcPct val="160000"/>
              </a:lnSpc>
              <a:spcBef>
                <a:spcPct val="0"/>
              </a:spcBef>
            </a:pPr>
            <a:r>
              <a:rPr lang="es-ES_tradnl" altLang="es-ES" smtClean="0">
                <a:solidFill>
                  <a:srgbClr val="FFFF00"/>
                </a:solidFill>
                <a:latin typeface="Arial" panose="020B0604020202020204" pitchFamily="34" charset="0"/>
              </a:rPr>
              <a:t>Sus componentes dispuestos de forma asimétrica.</a:t>
            </a:r>
            <a:endParaRPr lang="es-ES" altLang="es-ES" smtClean="0">
              <a:latin typeface="Arial" panose="020B0604020202020204" pitchFamily="34" charset="0"/>
            </a:endParaRPr>
          </a:p>
          <a:p>
            <a:pPr eaLnBrk="1" hangingPunct="1"/>
            <a:r>
              <a:rPr lang="es-ES" altLang="es-ES" smtClean="0">
                <a:latin typeface="Arial" panose="020B0604020202020204" pitchFamily="34" charset="0"/>
              </a:rPr>
              <a:t>Es importante que profundicen en estos contenidos siguiendo las orientaciones del CD de la asignatura. </a:t>
            </a:r>
          </a:p>
          <a:p>
            <a:pPr eaLnBrk="1" hangingPunct="1"/>
            <a:r>
              <a:rPr lang="es-ES" altLang="es-ES" smtClean="0">
                <a:latin typeface="Arial" panose="020B0604020202020204" pitchFamily="34" charset="0"/>
              </a:rPr>
              <a:t> </a:t>
            </a:r>
            <a:endParaRPr lang="en-US" altLang="es-ES" smtClean="0">
              <a:latin typeface="Arial" panose="020B0604020202020204" pitchFamily="34" charset="0"/>
            </a:endParaRPr>
          </a:p>
        </p:txBody>
      </p:sp>
    </p:spTree>
    <p:extLst>
      <p:ext uri="{BB962C8B-B14F-4D97-AF65-F5344CB8AC3E}">
        <p14:creationId xmlns:p14="http://schemas.microsoft.com/office/powerpoint/2010/main" val="2575414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1"/>
                </a:solidFill>
                <a:latin typeface="Arial" panose="020B0604020202020204" pitchFamily="34" charset="0"/>
              </a:defRPr>
            </a:lvl1pPr>
            <a:lvl2pPr marL="742950" indent="-285750" eaLnBrk="0" hangingPunct="0">
              <a:defRPr sz="3600" b="1">
                <a:solidFill>
                  <a:schemeClr val="tx1"/>
                </a:solidFill>
                <a:latin typeface="Arial" panose="020B0604020202020204" pitchFamily="34" charset="0"/>
              </a:defRPr>
            </a:lvl2pPr>
            <a:lvl3pPr marL="1143000" indent="-228600" eaLnBrk="0" hangingPunct="0">
              <a:defRPr sz="3600" b="1">
                <a:solidFill>
                  <a:schemeClr val="tx1"/>
                </a:solidFill>
                <a:latin typeface="Arial" panose="020B0604020202020204" pitchFamily="34" charset="0"/>
              </a:defRPr>
            </a:lvl3pPr>
            <a:lvl4pPr marL="1600200" indent="-228600" eaLnBrk="0" hangingPunct="0">
              <a:defRPr sz="3600" b="1">
                <a:solidFill>
                  <a:schemeClr val="tx1"/>
                </a:solidFill>
                <a:latin typeface="Arial" panose="020B0604020202020204" pitchFamily="34" charset="0"/>
              </a:defRPr>
            </a:lvl4pPr>
            <a:lvl5pPr marL="2057400" indent="-228600" eaLnBrk="0" hangingPunct="0">
              <a:defRPr sz="3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600" b="1">
                <a:solidFill>
                  <a:schemeClr val="tx1"/>
                </a:solidFill>
                <a:latin typeface="Arial" panose="020B0604020202020204" pitchFamily="34" charset="0"/>
              </a:defRPr>
            </a:lvl9pPr>
          </a:lstStyle>
          <a:p>
            <a:pPr eaLnBrk="1" hangingPunct="1"/>
            <a:fld id="{087F87E5-E2BF-4D99-AE45-7D86FC6CD22B}" type="slidenum">
              <a:rPr lang="es-ES" altLang="es-ES" sz="1200" b="0"/>
              <a:pPr eaLnBrk="1" hangingPunct="1"/>
              <a:t>27</a:t>
            </a:fld>
            <a:endParaRPr lang="es-ES" altLang="es-ES" sz="1200" b="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s-ES" b="1" dirty="0" smtClean="0">
                <a:latin typeface="Arial" panose="020B0604020202020204" pitchFamily="34" charset="0"/>
              </a:rPr>
              <a:t>Diapositiva 19.</a:t>
            </a:r>
          </a:p>
          <a:p>
            <a:pPr eaLnBrk="1" hangingPunct="1"/>
            <a:r>
              <a:rPr lang="es-ES" altLang="es-ES" b="1" dirty="0" smtClean="0">
                <a:latin typeface="Arial" panose="020B0604020202020204" pitchFamily="34" charset="0"/>
              </a:rPr>
              <a:t>Orientadora 6.</a:t>
            </a:r>
          </a:p>
          <a:p>
            <a:pPr eaLnBrk="1" hangingPunct="1">
              <a:spcBef>
                <a:spcPct val="0"/>
              </a:spcBef>
            </a:pPr>
            <a:r>
              <a:rPr lang="es-ES" altLang="es-ES" b="1" dirty="0" smtClean="0">
                <a:latin typeface="Arial" panose="020B0604020202020204" pitchFamily="34" charset="0"/>
              </a:rPr>
              <a:t>Primer Trimestre</a:t>
            </a:r>
            <a:endParaRPr lang="es-ES" altLang="es-ES" dirty="0" smtClean="0">
              <a:latin typeface="Arial" panose="020B0604020202020204" pitchFamily="34" charset="0"/>
            </a:endParaRPr>
          </a:p>
          <a:p>
            <a:pPr eaLnBrk="1" hangingPunct="1"/>
            <a:r>
              <a:rPr lang="es-ES" altLang="es-ES" dirty="0" smtClean="0">
                <a:latin typeface="Arial" panose="020B0604020202020204" pitchFamily="34" charset="0"/>
              </a:rPr>
              <a:t>Por su parte en el transporte pasivo o difusión facilitada participan proteínas </a:t>
            </a:r>
            <a:r>
              <a:rPr lang="es-ES" altLang="es-ES" dirty="0" err="1" smtClean="0">
                <a:latin typeface="Arial" panose="020B0604020202020204" pitchFamily="34" charset="0"/>
              </a:rPr>
              <a:t>transmembranales</a:t>
            </a:r>
            <a:r>
              <a:rPr lang="es-ES" altLang="es-ES" dirty="0" smtClean="0">
                <a:latin typeface="Arial" panose="020B0604020202020204" pitchFamily="34" charset="0"/>
              </a:rPr>
              <a:t> denominadas </a:t>
            </a:r>
            <a:r>
              <a:rPr lang="es-ES" altLang="es-ES" dirty="0" err="1" smtClean="0">
                <a:latin typeface="Arial" panose="020B0604020202020204" pitchFamily="34" charset="0"/>
              </a:rPr>
              <a:t>permeasas</a:t>
            </a:r>
            <a:r>
              <a:rPr lang="es-ES" altLang="es-ES" dirty="0" smtClean="0">
                <a:latin typeface="Arial" panose="020B0604020202020204" pitchFamily="34" charset="0"/>
              </a:rPr>
              <a:t> o </a:t>
            </a:r>
            <a:r>
              <a:rPr lang="es-ES" altLang="es-ES" dirty="0" err="1" smtClean="0">
                <a:latin typeface="Arial" panose="020B0604020202020204" pitchFamily="34" charset="0"/>
              </a:rPr>
              <a:t>translocasas</a:t>
            </a:r>
            <a:r>
              <a:rPr lang="es-ES" altLang="es-ES" dirty="0" smtClean="0">
                <a:latin typeface="Arial" panose="020B0604020202020204" pitchFamily="34" charset="0"/>
              </a:rPr>
              <a:t>,  se realiza a favor del gradiente de concentración, no requiere de energía y las  proteínas transportadoras se caracterizan porque no modifican su ligando, además puede haber saturación del transportador.</a:t>
            </a:r>
          </a:p>
          <a:p>
            <a:pPr eaLnBrk="1" hangingPunct="1"/>
            <a:endParaRPr lang="es-ES" altLang="es-ES" dirty="0" smtClean="0">
              <a:latin typeface="Arial" panose="020B0604020202020204" pitchFamily="34" charset="0"/>
            </a:endParaRPr>
          </a:p>
        </p:txBody>
      </p:sp>
    </p:spTree>
    <p:extLst>
      <p:ext uri="{BB962C8B-B14F-4D97-AF65-F5344CB8AC3E}">
        <p14:creationId xmlns:p14="http://schemas.microsoft.com/office/powerpoint/2010/main" val="1661863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1"/>
                </a:solidFill>
                <a:latin typeface="Arial" panose="020B0604020202020204" pitchFamily="34" charset="0"/>
              </a:defRPr>
            </a:lvl1pPr>
            <a:lvl2pPr marL="742950" indent="-285750" eaLnBrk="0" hangingPunct="0">
              <a:defRPr sz="3600" b="1">
                <a:solidFill>
                  <a:schemeClr val="tx1"/>
                </a:solidFill>
                <a:latin typeface="Arial" panose="020B0604020202020204" pitchFamily="34" charset="0"/>
              </a:defRPr>
            </a:lvl2pPr>
            <a:lvl3pPr marL="1143000" indent="-228600" eaLnBrk="0" hangingPunct="0">
              <a:defRPr sz="3600" b="1">
                <a:solidFill>
                  <a:schemeClr val="tx1"/>
                </a:solidFill>
                <a:latin typeface="Arial" panose="020B0604020202020204" pitchFamily="34" charset="0"/>
              </a:defRPr>
            </a:lvl3pPr>
            <a:lvl4pPr marL="1600200" indent="-228600" eaLnBrk="0" hangingPunct="0">
              <a:defRPr sz="3600" b="1">
                <a:solidFill>
                  <a:schemeClr val="tx1"/>
                </a:solidFill>
                <a:latin typeface="Arial" panose="020B0604020202020204" pitchFamily="34" charset="0"/>
              </a:defRPr>
            </a:lvl4pPr>
            <a:lvl5pPr marL="2057400" indent="-228600" eaLnBrk="0" hangingPunct="0">
              <a:defRPr sz="3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600" b="1">
                <a:solidFill>
                  <a:schemeClr val="tx1"/>
                </a:solidFill>
                <a:latin typeface="Arial" panose="020B0604020202020204" pitchFamily="34" charset="0"/>
              </a:defRPr>
            </a:lvl9pPr>
          </a:lstStyle>
          <a:p>
            <a:pPr eaLnBrk="1" hangingPunct="1"/>
            <a:fld id="{CF95D113-0792-4229-942A-DCBFACE9D18D}" type="slidenum">
              <a:rPr lang="es-ES" altLang="es-ES" sz="1200" b="0"/>
              <a:pPr eaLnBrk="1" hangingPunct="1"/>
              <a:t>28</a:t>
            </a:fld>
            <a:endParaRPr lang="es-ES" altLang="es-ES" sz="1200" b="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s-ES" b="1" smtClean="0">
                <a:latin typeface="Arial" panose="020B0604020202020204" pitchFamily="34" charset="0"/>
              </a:rPr>
              <a:t>Diapositiva 21.</a:t>
            </a:r>
          </a:p>
          <a:p>
            <a:pPr eaLnBrk="1" hangingPunct="1"/>
            <a:r>
              <a:rPr lang="es-ES" altLang="es-ES" b="1" smtClean="0">
                <a:latin typeface="Arial" panose="020B0604020202020204" pitchFamily="34" charset="0"/>
              </a:rPr>
              <a:t>Orientadora 6.</a:t>
            </a:r>
          </a:p>
          <a:p>
            <a:pPr eaLnBrk="1" hangingPunct="1">
              <a:spcBef>
                <a:spcPct val="0"/>
              </a:spcBef>
            </a:pPr>
            <a:r>
              <a:rPr lang="es-ES" altLang="es-ES" b="1" smtClean="0">
                <a:latin typeface="Arial" panose="020B0604020202020204" pitchFamily="34" charset="0"/>
              </a:rPr>
              <a:t>Primer Trimestre</a:t>
            </a:r>
            <a:endParaRPr lang="es-ES" altLang="es-ES" smtClean="0">
              <a:latin typeface="Arial" panose="020B0604020202020204" pitchFamily="34" charset="0"/>
            </a:endParaRPr>
          </a:p>
          <a:p>
            <a:pPr eaLnBrk="1" hangingPunct="1"/>
            <a:r>
              <a:rPr lang="es-ES" altLang="es-ES" smtClean="0">
                <a:latin typeface="Arial" panose="020B0604020202020204" pitchFamily="34" charset="0"/>
              </a:rPr>
              <a:t>El transporte activo tiene las siguientes características:</a:t>
            </a:r>
          </a:p>
          <a:p>
            <a:pPr eaLnBrk="1" hangingPunct="1"/>
            <a:r>
              <a:rPr lang="es-ES" altLang="es-ES" smtClean="0">
                <a:latin typeface="Arial" panose="020B0604020202020204" pitchFamily="34" charset="0"/>
              </a:rPr>
              <a:t>Las proteínas que participan en este tipo de transporte se denominan bombas y son proteínas transmembranales.</a:t>
            </a:r>
          </a:p>
          <a:p>
            <a:pPr eaLnBrk="1" hangingPunct="1"/>
            <a:r>
              <a:rPr lang="es-ES" altLang="es-ES" smtClean="0">
                <a:latin typeface="Arial" panose="020B0604020202020204" pitchFamily="34" charset="0"/>
              </a:rPr>
              <a:t>Garantiza la diferencia de concentración iónica dentro y fuera de la célula lo que condiciona el potencial electroquímico y ello es indispensable para que se produzca la generación del impulso nervioso, la contracción muscular y la síntesis de ATP.</a:t>
            </a:r>
          </a:p>
          <a:p>
            <a:pPr eaLnBrk="1" hangingPunct="1"/>
            <a:r>
              <a:rPr lang="es-ES" altLang="es-ES" smtClean="0">
                <a:latin typeface="Arial" panose="020B0604020202020204" pitchFamily="34" charset="0"/>
              </a:rPr>
              <a:t>El transporte activo se realiza en contra del gradiente de concentración y requiere de energía, es decir, de ATP.</a:t>
            </a:r>
          </a:p>
          <a:p>
            <a:pPr eaLnBrk="1" hangingPunct="1"/>
            <a:r>
              <a:rPr lang="es-ES" altLang="es-ES" smtClean="0">
                <a:latin typeface="Arial" panose="020B0604020202020204" pitchFamily="34" charset="0"/>
              </a:rPr>
              <a:t>Más adelante abordaremos un ejemplo de este transporte expresado en la bomba de sodio y potasio.</a:t>
            </a:r>
          </a:p>
        </p:txBody>
      </p:sp>
    </p:spTree>
    <p:extLst>
      <p:ext uri="{BB962C8B-B14F-4D97-AF65-F5344CB8AC3E}">
        <p14:creationId xmlns:p14="http://schemas.microsoft.com/office/powerpoint/2010/main" val="406939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1"/>
                </a:solidFill>
                <a:latin typeface="Arial" panose="020B0604020202020204" pitchFamily="34" charset="0"/>
              </a:defRPr>
            </a:lvl1pPr>
            <a:lvl2pPr marL="742950" indent="-285750" eaLnBrk="0" hangingPunct="0">
              <a:defRPr sz="3600" b="1">
                <a:solidFill>
                  <a:schemeClr val="tx1"/>
                </a:solidFill>
                <a:latin typeface="Arial" panose="020B0604020202020204" pitchFamily="34" charset="0"/>
              </a:defRPr>
            </a:lvl2pPr>
            <a:lvl3pPr marL="1143000" indent="-228600" eaLnBrk="0" hangingPunct="0">
              <a:defRPr sz="3600" b="1">
                <a:solidFill>
                  <a:schemeClr val="tx1"/>
                </a:solidFill>
                <a:latin typeface="Arial" panose="020B0604020202020204" pitchFamily="34" charset="0"/>
              </a:defRPr>
            </a:lvl3pPr>
            <a:lvl4pPr marL="1600200" indent="-228600" eaLnBrk="0" hangingPunct="0">
              <a:defRPr sz="3600" b="1">
                <a:solidFill>
                  <a:schemeClr val="tx1"/>
                </a:solidFill>
                <a:latin typeface="Arial" panose="020B0604020202020204" pitchFamily="34" charset="0"/>
              </a:defRPr>
            </a:lvl4pPr>
            <a:lvl5pPr marL="2057400" indent="-228600" eaLnBrk="0" hangingPunct="0">
              <a:defRPr sz="3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600" b="1">
                <a:solidFill>
                  <a:schemeClr val="tx1"/>
                </a:solidFill>
                <a:latin typeface="Arial" panose="020B0604020202020204" pitchFamily="34" charset="0"/>
              </a:defRPr>
            </a:lvl9pPr>
          </a:lstStyle>
          <a:p>
            <a:pPr eaLnBrk="1" hangingPunct="1"/>
            <a:fld id="{29F4776A-7AD7-4454-A9FB-42ECFA3E3B17}" type="slidenum">
              <a:rPr lang="es-ES" altLang="es-ES" sz="1200" b="0"/>
              <a:pPr eaLnBrk="1" hangingPunct="1"/>
              <a:t>29</a:t>
            </a:fld>
            <a:endParaRPr lang="es-ES" altLang="es-ES" sz="1200" b="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s-ES" b="1" dirty="0" smtClean="0">
                <a:latin typeface="Arial" panose="020B0604020202020204" pitchFamily="34" charset="0"/>
              </a:rPr>
              <a:t>Diapositiva 33</a:t>
            </a:r>
          </a:p>
          <a:p>
            <a:pPr eaLnBrk="1" hangingPunct="1"/>
            <a:r>
              <a:rPr lang="es-ES" altLang="es-ES" b="1" dirty="0" smtClean="0">
                <a:latin typeface="Arial" panose="020B0604020202020204" pitchFamily="34" charset="0"/>
              </a:rPr>
              <a:t>Orientadora 6.</a:t>
            </a:r>
          </a:p>
          <a:p>
            <a:pPr eaLnBrk="1" hangingPunct="1"/>
            <a:r>
              <a:rPr lang="es-ES" altLang="es-ES" b="1" dirty="0" smtClean="0">
                <a:latin typeface="Arial" panose="020B0604020202020204" pitchFamily="34" charset="0"/>
              </a:rPr>
              <a:t>Primer Trimestre.</a:t>
            </a:r>
          </a:p>
          <a:p>
            <a:pPr eaLnBrk="1" hangingPunct="1"/>
            <a:r>
              <a:rPr lang="es-ES_tradnl" altLang="es-ES" dirty="0" smtClean="0">
                <a:latin typeface="Arial" panose="020B0604020202020204" pitchFamily="34" charset="0"/>
              </a:rPr>
              <a:t>La ATP asa de sodio y potasio es una proteína que presenta dos subunidades una beta y otra alfa. La porción intracelular de la subunidad alfa presenta un sitio para la unión con el sodio, uno para la </a:t>
            </a:r>
            <a:r>
              <a:rPr lang="es-ES_tradnl" altLang="es-ES" dirty="0" err="1" smtClean="0">
                <a:latin typeface="Arial" panose="020B0604020202020204" pitchFamily="34" charset="0"/>
              </a:rPr>
              <a:t>fosforilación</a:t>
            </a:r>
            <a:r>
              <a:rPr lang="es-ES_tradnl" altLang="es-ES" dirty="0" smtClean="0">
                <a:latin typeface="Arial" panose="020B0604020202020204" pitchFamily="34" charset="0"/>
              </a:rPr>
              <a:t> y otro para la unión con el ATP. La porción extracelular tiene un sitio para la unión con el potasio. </a:t>
            </a:r>
          </a:p>
          <a:p>
            <a:pPr eaLnBrk="1" hangingPunct="1"/>
            <a:r>
              <a:rPr lang="es-ES_tradnl" altLang="es-ES" dirty="0" smtClean="0">
                <a:latin typeface="Arial" panose="020B0604020202020204" pitchFamily="34" charset="0"/>
              </a:rPr>
              <a:t>Esta enzima cataliza la hidrólisis del ATP y utiliza la energía para expulsar tres iones de sodio  e ingresar al líquido intracelular dos iones de potasio, por lo cual es una bomba electrógena ya que genera un predominio de cargas positivas en el exterior y negativas en el interior, contribuyendo al valor del potencial de membrana en reposo, a la vez que participa en su mantenimiento al contribuir al desequilibrio iónico de la membrana entre otras funciones.</a:t>
            </a:r>
          </a:p>
          <a:p>
            <a:pPr eaLnBrk="1" hangingPunct="1"/>
            <a:r>
              <a:rPr lang="es-ES_tradnl" altLang="es-ES" dirty="0" smtClean="0">
                <a:latin typeface="Arial" panose="020B0604020202020204" pitchFamily="34" charset="0"/>
              </a:rPr>
              <a:t>A continuación ofrecemos un resumen de los factores que participan en la génesis del potencial de membrana en reposo.</a:t>
            </a:r>
          </a:p>
        </p:txBody>
      </p:sp>
    </p:spTree>
    <p:extLst>
      <p:ext uri="{BB962C8B-B14F-4D97-AF65-F5344CB8AC3E}">
        <p14:creationId xmlns:p14="http://schemas.microsoft.com/office/powerpoint/2010/main" val="3436996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1"/>
                </a:solidFill>
                <a:latin typeface="Arial" panose="020B0604020202020204" pitchFamily="34" charset="0"/>
              </a:defRPr>
            </a:lvl1pPr>
            <a:lvl2pPr marL="742950" indent="-285750" eaLnBrk="0" hangingPunct="0">
              <a:defRPr sz="3600" b="1">
                <a:solidFill>
                  <a:schemeClr val="tx1"/>
                </a:solidFill>
                <a:latin typeface="Arial" panose="020B0604020202020204" pitchFamily="34" charset="0"/>
              </a:defRPr>
            </a:lvl2pPr>
            <a:lvl3pPr marL="1143000" indent="-228600" eaLnBrk="0" hangingPunct="0">
              <a:defRPr sz="3600" b="1">
                <a:solidFill>
                  <a:schemeClr val="tx1"/>
                </a:solidFill>
                <a:latin typeface="Arial" panose="020B0604020202020204" pitchFamily="34" charset="0"/>
              </a:defRPr>
            </a:lvl3pPr>
            <a:lvl4pPr marL="1600200" indent="-228600" eaLnBrk="0" hangingPunct="0">
              <a:defRPr sz="3600" b="1">
                <a:solidFill>
                  <a:schemeClr val="tx1"/>
                </a:solidFill>
                <a:latin typeface="Arial" panose="020B0604020202020204" pitchFamily="34" charset="0"/>
              </a:defRPr>
            </a:lvl4pPr>
            <a:lvl5pPr marL="2057400" indent="-228600" eaLnBrk="0" hangingPunct="0">
              <a:defRPr sz="3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600" b="1">
                <a:solidFill>
                  <a:schemeClr val="tx1"/>
                </a:solidFill>
                <a:latin typeface="Arial" panose="020B0604020202020204" pitchFamily="34" charset="0"/>
              </a:defRPr>
            </a:lvl9pPr>
          </a:lstStyle>
          <a:p>
            <a:pPr eaLnBrk="1" hangingPunct="1"/>
            <a:fld id="{99E7144C-93B1-4026-9180-CF17ECA8F600}" type="slidenum">
              <a:rPr lang="es-ES" altLang="es-ES" sz="1200" b="0"/>
              <a:pPr eaLnBrk="1" hangingPunct="1"/>
              <a:t>32</a:t>
            </a:fld>
            <a:endParaRPr lang="es-ES" altLang="es-ES" sz="1200" b="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s-ES" b="1" dirty="0" smtClean="0">
                <a:latin typeface="Arial" panose="020B0604020202020204" pitchFamily="34" charset="0"/>
              </a:rPr>
              <a:t>Diapositiva 31</a:t>
            </a:r>
          </a:p>
          <a:p>
            <a:pPr eaLnBrk="1" hangingPunct="1"/>
            <a:r>
              <a:rPr lang="es-ES" altLang="es-ES" b="1" dirty="0" smtClean="0">
                <a:latin typeface="Arial" panose="020B0604020202020204" pitchFamily="34" charset="0"/>
              </a:rPr>
              <a:t>Orientadora 6.</a:t>
            </a:r>
          </a:p>
          <a:p>
            <a:pPr eaLnBrk="1" hangingPunct="1"/>
            <a:r>
              <a:rPr lang="es-ES" altLang="es-ES" b="1" dirty="0" smtClean="0">
                <a:latin typeface="Arial" panose="020B0604020202020204" pitchFamily="34" charset="0"/>
              </a:rPr>
              <a:t>Primer Trimestre.</a:t>
            </a:r>
          </a:p>
          <a:p>
            <a:pPr eaLnBrk="1" hangingPunct="1"/>
            <a:r>
              <a:rPr lang="es-ES_tradnl" altLang="es-ES" dirty="0" smtClean="0">
                <a:latin typeface="Arial" panose="020B0604020202020204" pitchFamily="34" charset="0"/>
              </a:rPr>
              <a:t>A través de las membranas de casi todas las células del organismo se generan potenciales eléctricos, sin embargo las células nerviosas y musculares son además excitables, es decir generan impulsos nerviosos y los transmiten.</a:t>
            </a:r>
          </a:p>
          <a:p>
            <a:pPr eaLnBrk="1" hangingPunct="1"/>
            <a:r>
              <a:rPr lang="es-ES_tradnl" altLang="es-ES" dirty="0" smtClean="0">
                <a:latin typeface="Arial" panose="020B0604020202020204" pitchFamily="34" charset="0"/>
              </a:rPr>
              <a:t>El potencial de membrana en reposo es la diferencia de potencial que se establece entre ambos lados de una membrana, es positivo en el lado externo y negativo en el interno, es estable en el tiempo y su valor depende del tipo celular.</a:t>
            </a:r>
          </a:p>
        </p:txBody>
      </p:sp>
    </p:spTree>
    <p:extLst>
      <p:ext uri="{BB962C8B-B14F-4D97-AF65-F5344CB8AC3E}">
        <p14:creationId xmlns:p14="http://schemas.microsoft.com/office/powerpoint/2010/main" val="1997742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1"/>
                </a:solidFill>
                <a:latin typeface="Arial" panose="020B0604020202020204" pitchFamily="34" charset="0"/>
              </a:defRPr>
            </a:lvl1pPr>
            <a:lvl2pPr marL="742950" indent="-285750" eaLnBrk="0" hangingPunct="0">
              <a:defRPr sz="3600" b="1">
                <a:solidFill>
                  <a:schemeClr val="tx1"/>
                </a:solidFill>
                <a:latin typeface="Arial" panose="020B0604020202020204" pitchFamily="34" charset="0"/>
              </a:defRPr>
            </a:lvl2pPr>
            <a:lvl3pPr marL="1143000" indent="-228600" eaLnBrk="0" hangingPunct="0">
              <a:defRPr sz="3600" b="1">
                <a:solidFill>
                  <a:schemeClr val="tx1"/>
                </a:solidFill>
                <a:latin typeface="Arial" panose="020B0604020202020204" pitchFamily="34" charset="0"/>
              </a:defRPr>
            </a:lvl3pPr>
            <a:lvl4pPr marL="1600200" indent="-228600" eaLnBrk="0" hangingPunct="0">
              <a:defRPr sz="3600" b="1">
                <a:solidFill>
                  <a:schemeClr val="tx1"/>
                </a:solidFill>
                <a:latin typeface="Arial" panose="020B0604020202020204" pitchFamily="34" charset="0"/>
              </a:defRPr>
            </a:lvl4pPr>
            <a:lvl5pPr marL="2057400" indent="-228600" eaLnBrk="0" hangingPunct="0">
              <a:defRPr sz="3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600" b="1">
                <a:solidFill>
                  <a:schemeClr val="tx1"/>
                </a:solidFill>
                <a:latin typeface="Arial" panose="020B0604020202020204" pitchFamily="34" charset="0"/>
              </a:defRPr>
            </a:lvl9pPr>
          </a:lstStyle>
          <a:p>
            <a:pPr eaLnBrk="1" hangingPunct="1"/>
            <a:fld id="{8ABB7862-49E0-4698-ADFC-243726925B9E}" type="slidenum">
              <a:rPr lang="es-ES" altLang="es-ES" sz="1200" b="0"/>
              <a:pPr eaLnBrk="1" hangingPunct="1"/>
              <a:t>33</a:t>
            </a:fld>
            <a:endParaRPr lang="es-ES" altLang="es-ES" sz="1200"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s-ES" b="1" dirty="0" smtClean="0">
                <a:latin typeface="Arial" panose="020B0604020202020204" pitchFamily="34" charset="0"/>
              </a:rPr>
              <a:t>Diapositiva 34</a:t>
            </a:r>
          </a:p>
          <a:p>
            <a:pPr eaLnBrk="1" hangingPunct="1"/>
            <a:r>
              <a:rPr lang="es-ES" altLang="es-ES" b="1" dirty="0" smtClean="0">
                <a:latin typeface="Arial" panose="020B0604020202020204" pitchFamily="34" charset="0"/>
              </a:rPr>
              <a:t>Orientadora 6.</a:t>
            </a:r>
          </a:p>
          <a:p>
            <a:pPr eaLnBrk="1" hangingPunct="1"/>
            <a:r>
              <a:rPr lang="es-ES" altLang="es-ES" b="1" dirty="0" smtClean="0">
                <a:latin typeface="Arial" panose="020B0604020202020204" pitchFamily="34" charset="0"/>
              </a:rPr>
              <a:t>Primer Trimestre.</a:t>
            </a:r>
          </a:p>
          <a:p>
            <a:pPr eaLnBrk="1" hangingPunct="1"/>
            <a:r>
              <a:rPr lang="es-ES_tradnl" altLang="es-ES" dirty="0" smtClean="0">
                <a:latin typeface="Arial" panose="020B0604020202020204" pitchFamily="34" charset="0"/>
              </a:rPr>
              <a:t>Como expresamos anteriormente, la membrana en reposo es mucho más permeable al  potasio que al sodio, por tanto es el potencial de difusión para el potasio el factor que más influye en el valor del potencial de membrana en reposo; una contribución adicional lo aporta la bomba de sodio y potasio, sin embargo la difusión de sodio a través de la membrana tiene poca importancia debido a que la membrana en reposo es poco permeable al sodio. </a:t>
            </a:r>
          </a:p>
          <a:p>
            <a:pPr eaLnBrk="1" hangingPunct="1"/>
            <a:r>
              <a:rPr lang="es-ES_tradnl" altLang="es-ES" dirty="0" smtClean="0">
                <a:latin typeface="Arial" panose="020B0604020202020204" pitchFamily="34" charset="0"/>
              </a:rPr>
              <a:t>Es necesario aclarar que la bomba de sodio-potasio participa en el mantenimiento del potencial de reposo al mantener el desequilibrio de cargas en la membrana. En su estudio independiente deben profundizar en estos contenidos siguiendo las orientaciones del CD.</a:t>
            </a:r>
          </a:p>
        </p:txBody>
      </p:sp>
    </p:spTree>
    <p:extLst>
      <p:ext uri="{BB962C8B-B14F-4D97-AF65-F5344CB8AC3E}">
        <p14:creationId xmlns:p14="http://schemas.microsoft.com/office/powerpoint/2010/main" val="4042708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1"/>
                </a:solidFill>
                <a:latin typeface="Arial" panose="020B0604020202020204" pitchFamily="34" charset="0"/>
              </a:defRPr>
            </a:lvl1pPr>
            <a:lvl2pPr marL="742950" indent="-285750" eaLnBrk="0" hangingPunct="0">
              <a:defRPr sz="3600" b="1">
                <a:solidFill>
                  <a:schemeClr val="tx1"/>
                </a:solidFill>
                <a:latin typeface="Arial" panose="020B0604020202020204" pitchFamily="34" charset="0"/>
              </a:defRPr>
            </a:lvl2pPr>
            <a:lvl3pPr marL="1143000" indent="-228600" eaLnBrk="0" hangingPunct="0">
              <a:defRPr sz="3600" b="1">
                <a:solidFill>
                  <a:schemeClr val="tx1"/>
                </a:solidFill>
                <a:latin typeface="Arial" panose="020B0604020202020204" pitchFamily="34" charset="0"/>
              </a:defRPr>
            </a:lvl3pPr>
            <a:lvl4pPr marL="1600200" indent="-228600" eaLnBrk="0" hangingPunct="0">
              <a:defRPr sz="3600" b="1">
                <a:solidFill>
                  <a:schemeClr val="tx1"/>
                </a:solidFill>
                <a:latin typeface="Arial" panose="020B0604020202020204" pitchFamily="34" charset="0"/>
              </a:defRPr>
            </a:lvl4pPr>
            <a:lvl5pPr marL="2057400" indent="-228600" eaLnBrk="0" hangingPunct="0">
              <a:defRPr sz="3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600" b="1">
                <a:solidFill>
                  <a:schemeClr val="tx1"/>
                </a:solidFill>
                <a:latin typeface="Arial" panose="020B0604020202020204" pitchFamily="34" charset="0"/>
              </a:defRPr>
            </a:lvl9pPr>
          </a:lstStyle>
          <a:p>
            <a:pPr eaLnBrk="1" hangingPunct="1"/>
            <a:fld id="{BE9B62BE-8CB4-478B-B155-78D1F390EAF1}" type="slidenum">
              <a:rPr lang="es-ES" altLang="es-ES" sz="1200" b="0"/>
              <a:pPr eaLnBrk="1" hangingPunct="1"/>
              <a:t>34</a:t>
            </a:fld>
            <a:endParaRPr lang="es-ES" altLang="es-ES" sz="1200" b="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s-ES" b="1" dirty="0" smtClean="0">
                <a:latin typeface="Arial" panose="020B0604020202020204" pitchFamily="34" charset="0"/>
              </a:rPr>
              <a:t>Diapositiva 30</a:t>
            </a:r>
          </a:p>
          <a:p>
            <a:pPr eaLnBrk="1" hangingPunct="1"/>
            <a:r>
              <a:rPr lang="es-ES" altLang="es-ES" b="1" dirty="0" smtClean="0">
                <a:latin typeface="Arial" panose="020B0604020202020204" pitchFamily="34" charset="0"/>
              </a:rPr>
              <a:t>Orientadora 6.</a:t>
            </a:r>
          </a:p>
          <a:p>
            <a:pPr eaLnBrk="1" hangingPunct="1"/>
            <a:r>
              <a:rPr lang="es-ES" altLang="es-ES" b="1" dirty="0" smtClean="0">
                <a:latin typeface="Arial" panose="020B0604020202020204" pitchFamily="34" charset="0"/>
              </a:rPr>
              <a:t>Primer Trimestre.</a:t>
            </a:r>
          </a:p>
          <a:p>
            <a:pPr eaLnBrk="1" hangingPunct="1"/>
            <a:r>
              <a:rPr lang="es-ES_tradnl" altLang="es-ES" dirty="0" smtClean="0">
                <a:latin typeface="Arial" panose="020B0604020202020204" pitchFamily="34" charset="0"/>
              </a:rPr>
              <a:t>En la imagen se representa la distribución iónica de algunos de estos componentes en el líquido intracelular y extracelular. Observen que el sodio es el principal catión del líquido extracelular, mientras que el potasio lo es del intracelular. El cloruro está más concentrado en el líquido extracelular, mientras que el fosfato y las proteínas lo están en el intracelular. </a:t>
            </a:r>
          </a:p>
        </p:txBody>
      </p:sp>
    </p:spTree>
    <p:extLst>
      <p:ext uri="{BB962C8B-B14F-4D97-AF65-F5344CB8AC3E}">
        <p14:creationId xmlns:p14="http://schemas.microsoft.com/office/powerpoint/2010/main" val="1773338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1"/>
                </a:solidFill>
                <a:latin typeface="Arial" panose="020B0604020202020204" pitchFamily="34" charset="0"/>
              </a:defRPr>
            </a:lvl1pPr>
            <a:lvl2pPr marL="742950" indent="-285750" eaLnBrk="0" hangingPunct="0">
              <a:defRPr sz="3600" b="1">
                <a:solidFill>
                  <a:schemeClr val="tx1"/>
                </a:solidFill>
                <a:latin typeface="Arial" panose="020B0604020202020204" pitchFamily="34" charset="0"/>
              </a:defRPr>
            </a:lvl2pPr>
            <a:lvl3pPr marL="1143000" indent="-228600" eaLnBrk="0" hangingPunct="0">
              <a:defRPr sz="3600" b="1">
                <a:solidFill>
                  <a:schemeClr val="tx1"/>
                </a:solidFill>
                <a:latin typeface="Arial" panose="020B0604020202020204" pitchFamily="34" charset="0"/>
              </a:defRPr>
            </a:lvl3pPr>
            <a:lvl4pPr marL="1600200" indent="-228600" eaLnBrk="0" hangingPunct="0">
              <a:defRPr sz="3600" b="1">
                <a:solidFill>
                  <a:schemeClr val="tx1"/>
                </a:solidFill>
                <a:latin typeface="Arial" panose="020B0604020202020204" pitchFamily="34" charset="0"/>
              </a:defRPr>
            </a:lvl4pPr>
            <a:lvl5pPr marL="2057400" indent="-228600" eaLnBrk="0" hangingPunct="0">
              <a:defRPr sz="3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600" b="1">
                <a:solidFill>
                  <a:schemeClr val="tx1"/>
                </a:solidFill>
                <a:latin typeface="Arial" panose="020B0604020202020204" pitchFamily="34" charset="0"/>
              </a:defRPr>
            </a:lvl9pPr>
          </a:lstStyle>
          <a:p>
            <a:pPr eaLnBrk="1" hangingPunct="1"/>
            <a:fld id="{C29190B6-FDA8-4A33-8037-DFF68DF51634}" type="slidenum">
              <a:rPr lang="es-ES" altLang="es-ES" sz="1200" b="0"/>
              <a:pPr eaLnBrk="1" hangingPunct="1"/>
              <a:t>35</a:t>
            </a:fld>
            <a:endParaRPr lang="es-ES" altLang="es-ES" sz="1200" b="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smtClean="0">
              <a:latin typeface="Arial" panose="020B0604020202020204" pitchFamily="34" charset="0"/>
            </a:endParaRPr>
          </a:p>
        </p:txBody>
      </p:sp>
    </p:spTree>
    <p:extLst>
      <p:ext uri="{BB962C8B-B14F-4D97-AF65-F5344CB8AC3E}">
        <p14:creationId xmlns:p14="http://schemas.microsoft.com/office/powerpoint/2010/main" val="3100057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1"/>
                </a:solidFill>
                <a:latin typeface="Arial" panose="020B0604020202020204" pitchFamily="34" charset="0"/>
              </a:defRPr>
            </a:lvl1pPr>
            <a:lvl2pPr marL="742950" indent="-285750" eaLnBrk="0" hangingPunct="0">
              <a:defRPr sz="3600" b="1">
                <a:solidFill>
                  <a:schemeClr val="tx1"/>
                </a:solidFill>
                <a:latin typeface="Arial" panose="020B0604020202020204" pitchFamily="34" charset="0"/>
              </a:defRPr>
            </a:lvl2pPr>
            <a:lvl3pPr marL="1143000" indent="-228600" eaLnBrk="0" hangingPunct="0">
              <a:defRPr sz="3600" b="1">
                <a:solidFill>
                  <a:schemeClr val="tx1"/>
                </a:solidFill>
                <a:latin typeface="Arial" panose="020B0604020202020204" pitchFamily="34" charset="0"/>
              </a:defRPr>
            </a:lvl3pPr>
            <a:lvl4pPr marL="1600200" indent="-228600" eaLnBrk="0" hangingPunct="0">
              <a:defRPr sz="3600" b="1">
                <a:solidFill>
                  <a:schemeClr val="tx1"/>
                </a:solidFill>
                <a:latin typeface="Arial" panose="020B0604020202020204" pitchFamily="34" charset="0"/>
              </a:defRPr>
            </a:lvl4pPr>
            <a:lvl5pPr marL="2057400" indent="-228600" eaLnBrk="0" hangingPunct="0">
              <a:defRPr sz="3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600" b="1">
                <a:solidFill>
                  <a:schemeClr val="tx1"/>
                </a:solidFill>
                <a:latin typeface="Arial" panose="020B0604020202020204" pitchFamily="34" charset="0"/>
              </a:defRPr>
            </a:lvl9pPr>
          </a:lstStyle>
          <a:p>
            <a:pPr eaLnBrk="1" hangingPunct="1"/>
            <a:fld id="{0B41E40B-384D-4BD2-AC8C-0AB66DC8297C}" type="slidenum">
              <a:rPr lang="es-ES" altLang="es-ES" sz="1200" b="0"/>
              <a:pPr eaLnBrk="1" hangingPunct="1"/>
              <a:t>39</a:t>
            </a:fld>
            <a:endParaRPr lang="es-ES" altLang="es-ES" sz="1200" b="0"/>
          </a:p>
        </p:txBody>
      </p:sp>
      <p:sp>
        <p:nvSpPr>
          <p:cNvPr id="72707" name="Rectangle 2"/>
          <p:cNvSpPr>
            <a:spLocks noGrp="1" noRot="1" noChangeAspect="1" noChangeArrowheads="1" noTextEdit="1"/>
          </p:cNvSpPr>
          <p:nvPr>
            <p:ph type="sldImg"/>
          </p:nvPr>
        </p:nvSpPr>
        <p:spPr>
          <a:ln/>
        </p:spPr>
      </p:sp>
      <p:sp>
        <p:nvSpPr>
          <p:cNvPr id="823299" name="Rectangle 3"/>
          <p:cNvSpPr>
            <a:spLocks noGrp="1" noChangeArrowheads="1"/>
          </p:cNvSpPr>
          <p:nvPr>
            <p:ph type="body" idx="1"/>
          </p:nvPr>
        </p:nvSpPr>
        <p:spPr/>
        <p:txBody>
          <a:bodyPr/>
          <a:lstStyle/>
          <a:p>
            <a:pPr eaLnBrk="1" hangingPunct="1">
              <a:defRPr/>
            </a:pPr>
            <a:r>
              <a:rPr lang="es-ES" b="1" smtClean="0"/>
              <a:t>Diapositiva 41.</a:t>
            </a:r>
          </a:p>
          <a:p>
            <a:pPr eaLnBrk="1" hangingPunct="1">
              <a:defRPr/>
            </a:pPr>
            <a:r>
              <a:rPr lang="es-ES" b="1" smtClean="0"/>
              <a:t>Orientadora 6.</a:t>
            </a:r>
          </a:p>
          <a:p>
            <a:pPr eaLnBrk="1" hangingPunct="1">
              <a:defRPr/>
            </a:pPr>
            <a:r>
              <a:rPr lang="es-ES" b="1" smtClean="0"/>
              <a:t>Primer Trimestre.</a:t>
            </a:r>
          </a:p>
          <a:p>
            <a:pPr eaLnBrk="1" hangingPunct="1">
              <a:defRPr/>
            </a:pPr>
            <a:r>
              <a:rPr lang="es-ES" smtClean="0">
                <a:solidFill>
                  <a:srgbClr val="FFFF00"/>
                </a:solidFill>
                <a:effectLst>
                  <a:outerShdw blurRad="38100" dist="38100" dir="2700000" algn="tl">
                    <a:srgbClr val="C0C0C0"/>
                  </a:outerShdw>
                </a:effectLst>
              </a:rPr>
              <a:t>Una vez orientados estos contenidos arribamos a las siguientes conclusiones</a:t>
            </a:r>
          </a:p>
          <a:p>
            <a:pPr eaLnBrk="1" hangingPunct="1">
              <a:defRPr/>
            </a:pPr>
            <a:r>
              <a:rPr lang="es-ES" smtClean="0">
                <a:solidFill>
                  <a:srgbClr val="FFFF00"/>
                </a:solidFill>
                <a:effectLst>
                  <a:outerShdw blurRad="38100" dist="38100" dir="2700000" algn="tl">
                    <a:srgbClr val="C0C0C0"/>
                  </a:outerShdw>
                </a:effectLst>
              </a:rPr>
              <a:t>La membrana plasmática tiene similar organización y composición en todas la estructuras membranosas de las células, destacándose la distribución asimétrica de sus componentes, lo que justifica los términos unidad y asimetría de membranas.</a:t>
            </a:r>
            <a:r>
              <a:rPr lang="es-ES" smtClean="0"/>
              <a:t> </a:t>
            </a:r>
            <a:r>
              <a:rPr lang="es-ES_tradnl" smtClean="0"/>
              <a:t> </a:t>
            </a:r>
            <a:endParaRPr lang="en-US" smtClean="0"/>
          </a:p>
        </p:txBody>
      </p:sp>
    </p:spTree>
    <p:extLst>
      <p:ext uri="{BB962C8B-B14F-4D97-AF65-F5344CB8AC3E}">
        <p14:creationId xmlns:p14="http://schemas.microsoft.com/office/powerpoint/2010/main" val="1077378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1"/>
                </a:solidFill>
                <a:latin typeface="Arial" panose="020B0604020202020204" pitchFamily="34" charset="0"/>
              </a:defRPr>
            </a:lvl1pPr>
            <a:lvl2pPr marL="742950" indent="-285750" eaLnBrk="0" hangingPunct="0">
              <a:defRPr sz="3600" b="1">
                <a:solidFill>
                  <a:schemeClr val="tx1"/>
                </a:solidFill>
                <a:latin typeface="Arial" panose="020B0604020202020204" pitchFamily="34" charset="0"/>
              </a:defRPr>
            </a:lvl2pPr>
            <a:lvl3pPr marL="1143000" indent="-228600" eaLnBrk="0" hangingPunct="0">
              <a:defRPr sz="3600" b="1">
                <a:solidFill>
                  <a:schemeClr val="tx1"/>
                </a:solidFill>
                <a:latin typeface="Arial" panose="020B0604020202020204" pitchFamily="34" charset="0"/>
              </a:defRPr>
            </a:lvl3pPr>
            <a:lvl4pPr marL="1600200" indent="-228600" eaLnBrk="0" hangingPunct="0">
              <a:defRPr sz="3600" b="1">
                <a:solidFill>
                  <a:schemeClr val="tx1"/>
                </a:solidFill>
                <a:latin typeface="Arial" panose="020B0604020202020204" pitchFamily="34" charset="0"/>
              </a:defRPr>
            </a:lvl4pPr>
            <a:lvl5pPr marL="2057400" indent="-228600" eaLnBrk="0" hangingPunct="0">
              <a:defRPr sz="3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600" b="1">
                <a:solidFill>
                  <a:schemeClr val="tx1"/>
                </a:solidFill>
                <a:latin typeface="Arial" panose="020B0604020202020204" pitchFamily="34" charset="0"/>
              </a:defRPr>
            </a:lvl9pPr>
          </a:lstStyle>
          <a:p>
            <a:pPr eaLnBrk="1" hangingPunct="1"/>
            <a:fld id="{DB024420-A600-4615-A4ED-66A9D5BAAF70}" type="slidenum">
              <a:rPr lang="es-ES" altLang="es-ES" sz="1200" b="0"/>
              <a:pPr eaLnBrk="1" hangingPunct="1"/>
              <a:t>40</a:t>
            </a:fld>
            <a:endParaRPr lang="es-ES" altLang="es-ES" sz="1200" b="0"/>
          </a:p>
        </p:txBody>
      </p:sp>
      <p:sp>
        <p:nvSpPr>
          <p:cNvPr id="73731" name="Rectangle 2"/>
          <p:cNvSpPr>
            <a:spLocks noGrp="1" noRot="1" noChangeAspect="1" noChangeArrowheads="1" noTextEdit="1"/>
          </p:cNvSpPr>
          <p:nvPr>
            <p:ph type="sldImg"/>
          </p:nvPr>
        </p:nvSpPr>
        <p:spPr>
          <a:ln/>
        </p:spPr>
      </p:sp>
      <p:sp>
        <p:nvSpPr>
          <p:cNvPr id="827395" name="Rectangle 3"/>
          <p:cNvSpPr>
            <a:spLocks noGrp="1" noChangeArrowheads="1"/>
          </p:cNvSpPr>
          <p:nvPr>
            <p:ph type="body" idx="1"/>
          </p:nvPr>
        </p:nvSpPr>
        <p:spPr/>
        <p:txBody>
          <a:bodyPr/>
          <a:lstStyle/>
          <a:p>
            <a:pPr eaLnBrk="1" hangingPunct="1">
              <a:defRPr/>
            </a:pPr>
            <a:r>
              <a:rPr lang="es-ES" b="1" smtClean="0"/>
              <a:t>Diapositiva 43</a:t>
            </a:r>
          </a:p>
          <a:p>
            <a:pPr eaLnBrk="1" hangingPunct="1">
              <a:defRPr/>
            </a:pPr>
            <a:r>
              <a:rPr lang="es-ES" b="1" smtClean="0"/>
              <a:t>Orientadora 6.</a:t>
            </a:r>
          </a:p>
          <a:p>
            <a:pPr eaLnBrk="1" hangingPunct="1">
              <a:defRPr/>
            </a:pPr>
            <a:r>
              <a:rPr lang="es-ES" b="1" smtClean="0"/>
              <a:t>Primer Trimestre.</a:t>
            </a:r>
          </a:p>
          <a:p>
            <a:pPr algn="just" eaLnBrk="1" hangingPunct="1">
              <a:lnSpc>
                <a:spcPct val="130000"/>
              </a:lnSpc>
              <a:defRPr/>
            </a:pPr>
            <a:r>
              <a:rPr lang="es-ES" smtClean="0">
                <a:solidFill>
                  <a:srgbClr val="FFFF00"/>
                </a:solidFill>
                <a:effectLst>
                  <a:outerShdw blurRad="38100" dist="38100" dir="2700000" algn="tl">
                    <a:srgbClr val="C0C0C0"/>
                  </a:outerShdw>
                </a:effectLst>
              </a:rPr>
              <a:t>Los mecanismos de transporte de sustancias a través de las membranas pueden ser a favor del gradiente de concentración y sin consumo de energía como la difusión y en contra del gradiente y con gasto de energía para la célula como el transporte activo.</a:t>
            </a:r>
            <a:r>
              <a:rPr lang="es-ES" smtClean="0"/>
              <a:t> </a:t>
            </a:r>
          </a:p>
        </p:txBody>
      </p:sp>
    </p:spTree>
    <p:extLst>
      <p:ext uri="{BB962C8B-B14F-4D97-AF65-F5344CB8AC3E}">
        <p14:creationId xmlns:p14="http://schemas.microsoft.com/office/powerpoint/2010/main" val="3276131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A31A9F-BCEF-4473-B3A3-56DB40DB32EA}" type="slidenum">
              <a:rPr kumimoji="0" lang="es-ES" altLang="es-E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s-ES" altLang="es-E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3491"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pPr marL="228600" indent="-228600" eaLnBrk="1" hangingPunct="1">
              <a:lnSpc>
                <a:spcPct val="90000"/>
              </a:lnSpc>
              <a:defRPr/>
            </a:pPr>
            <a:r>
              <a:rPr lang="es-ES" sz="1000" b="1" dirty="0" smtClean="0"/>
              <a:t>Diapositiva 5.</a:t>
            </a:r>
          </a:p>
          <a:p>
            <a:pPr marL="228600" indent="-228600" eaLnBrk="1" hangingPunct="1">
              <a:lnSpc>
                <a:spcPct val="90000"/>
              </a:lnSpc>
              <a:defRPr/>
            </a:pPr>
            <a:r>
              <a:rPr lang="es-ES" sz="1000" b="1" dirty="0" smtClean="0"/>
              <a:t>Orientadora 1.</a:t>
            </a:r>
          </a:p>
          <a:p>
            <a:pPr marL="228600" indent="-228600" eaLnBrk="1" hangingPunct="1">
              <a:lnSpc>
                <a:spcPct val="90000"/>
              </a:lnSpc>
              <a:defRPr/>
            </a:pPr>
            <a:r>
              <a:rPr lang="es-ES" sz="1000" b="1" dirty="0" smtClean="0"/>
              <a:t>Primer Trimestre.</a:t>
            </a:r>
          </a:p>
          <a:p>
            <a:pPr marL="228600" indent="-228600" eaLnBrk="1" hangingPunct="1">
              <a:lnSpc>
                <a:spcPct val="90000"/>
              </a:lnSpc>
              <a:defRPr/>
            </a:pPr>
            <a:endParaRPr lang="es-VE" sz="900" b="1" dirty="0" smtClean="0">
              <a:solidFill>
                <a:srgbClr val="FFFF00"/>
              </a:solidFill>
              <a:effectLst>
                <a:outerShdw blurRad="38100" dist="38100" dir="2700000" algn="tl">
                  <a:srgbClr val="C0C0C0"/>
                </a:outerShdw>
              </a:effectLst>
            </a:endParaRPr>
          </a:p>
          <a:p>
            <a:pPr marL="228600" indent="-228600" eaLnBrk="1" hangingPunct="1">
              <a:lnSpc>
                <a:spcPct val="90000"/>
              </a:lnSpc>
              <a:defRPr/>
            </a:pPr>
            <a:r>
              <a:rPr lang="es-ES" sz="900" dirty="0" smtClean="0"/>
              <a:t>1. Explicar las generalidades de la </a:t>
            </a:r>
            <a:r>
              <a:rPr lang="es-ES" sz="900" dirty="0" err="1" smtClean="0"/>
              <a:t>morfofisiología</a:t>
            </a:r>
            <a:r>
              <a:rPr lang="es-ES" sz="900" dirty="0" smtClean="0"/>
              <a:t> humana, teniendo en cuenta  las bases moleculares y celulares de la vida, las etapas del crecimiento y desarrollo humano, así como la terminología morfológica relacionada con la posición anatómica, los planos y ejes del cuerpo, vinculándolos con la práctica médica, auxiliándose de la bibliografía básica y complementaria, en función de la formación del médico integral comunitario.</a:t>
            </a:r>
          </a:p>
          <a:p>
            <a:pPr marL="228600" indent="-228600" eaLnBrk="1" hangingPunct="1">
              <a:lnSpc>
                <a:spcPct val="90000"/>
              </a:lnSpc>
              <a:defRPr/>
            </a:pPr>
            <a:r>
              <a:rPr lang="es-ES" sz="900" dirty="0" smtClean="0"/>
              <a:t>2. Explicar las características </a:t>
            </a:r>
            <a:r>
              <a:rPr lang="es-ES" sz="900" dirty="0" err="1" smtClean="0"/>
              <a:t>morfofuncionales</a:t>
            </a:r>
            <a:r>
              <a:rPr lang="es-ES" sz="900" dirty="0" smtClean="0"/>
              <a:t> de las células como unidad estructural y funcional de los seres vivos, teniendo en cuenta aspectos básicos de la teoría celular y la interrelación de sus componentes, aplicando los diferentes modelos celulares, auxiliándose de la bibliografía básica y complementaria en función de la formación del médico integral comunitario.</a:t>
            </a:r>
          </a:p>
          <a:p>
            <a:pPr marL="228600" indent="-228600" eaLnBrk="1" hangingPunct="1">
              <a:lnSpc>
                <a:spcPct val="90000"/>
              </a:lnSpc>
              <a:defRPr/>
            </a:pPr>
            <a:endParaRPr lang="es-ES" sz="900" dirty="0" smtClean="0"/>
          </a:p>
          <a:p>
            <a:pPr marL="228600" indent="-228600" eaLnBrk="1" hangingPunct="1">
              <a:lnSpc>
                <a:spcPct val="90000"/>
              </a:lnSpc>
              <a:defRPr/>
            </a:pPr>
            <a:r>
              <a:rPr lang="es-ES" sz="900" dirty="0" smtClean="0"/>
              <a:t>Para decir:</a:t>
            </a:r>
          </a:p>
          <a:p>
            <a:pPr marL="228600" indent="-228600" eaLnBrk="1" hangingPunct="1">
              <a:lnSpc>
                <a:spcPct val="90000"/>
              </a:lnSpc>
              <a:defRPr/>
            </a:pPr>
            <a:r>
              <a:rPr lang="es-ES" sz="900" dirty="0" smtClean="0"/>
              <a:t>Durante el desarrollo de nuestra actividad abordaremos aspectos relacionados con la </a:t>
            </a:r>
            <a:r>
              <a:rPr lang="es-ES" sz="900" dirty="0" err="1" smtClean="0"/>
              <a:t>Morfofisiología</a:t>
            </a:r>
            <a:r>
              <a:rPr lang="es-ES" sz="900" dirty="0" smtClean="0"/>
              <a:t> Humana, su objeto de estudio y relación con otras ciencias. </a:t>
            </a:r>
          </a:p>
          <a:p>
            <a:pPr marL="228600" indent="-228600" eaLnBrk="1" hangingPunct="1">
              <a:lnSpc>
                <a:spcPct val="90000"/>
              </a:lnSpc>
              <a:defRPr/>
            </a:pPr>
            <a:r>
              <a:rPr lang="es-ES" sz="900" dirty="0" smtClean="0"/>
              <a:t>Teniendo en cuenta  las bases moleculares y celulares de la vida, podrán interpretar los nexos internos existentes entre las propiedades fisiológicas del protoplasma, como forma primaria de organización de la materia viva y los distintos niveles de su organización, así como las etapas del crecimiento y desarrollo humano considerando el</a:t>
            </a:r>
            <a:r>
              <a:rPr lang="es-ES" sz="900" dirty="0" smtClean="0">
                <a:latin typeface="Monotype Corsiva" pitchFamily="66" charset="0"/>
              </a:rPr>
              <a:t> carácter sistémico del organismo y sus relaciones con el medio</a:t>
            </a:r>
            <a:r>
              <a:rPr lang="es-ES" sz="900" dirty="0" smtClean="0"/>
              <a:t>.</a:t>
            </a:r>
          </a:p>
          <a:p>
            <a:pPr marL="228600" indent="-228600" eaLnBrk="1" hangingPunct="1">
              <a:lnSpc>
                <a:spcPct val="90000"/>
              </a:lnSpc>
              <a:defRPr/>
            </a:pPr>
            <a:r>
              <a:rPr lang="es-VE" sz="900" dirty="0" smtClean="0"/>
              <a:t>Podrán además explicar la importancia que para la práctica médica tiene el dominio de </a:t>
            </a:r>
            <a:r>
              <a:rPr lang="es-ES" sz="900" dirty="0" smtClean="0">
                <a:latin typeface="Monotype Corsiva" pitchFamily="66" charset="0"/>
              </a:rPr>
              <a:t>la</a:t>
            </a:r>
            <a:r>
              <a:rPr lang="es-ES" sz="900" dirty="0" smtClean="0"/>
              <a:t> terminología específica en el estudio de cuerpo humano, los planos y ejes del cuerpo teniendo en cuenta la posición anatómica, así como</a:t>
            </a:r>
            <a:r>
              <a:rPr lang="en-US" sz="900" dirty="0" smtClean="0"/>
              <a:t> </a:t>
            </a:r>
            <a:r>
              <a:rPr lang="es-ES" sz="900" dirty="0" smtClean="0">
                <a:latin typeface="Monotype Corsiva" pitchFamily="66" charset="0"/>
              </a:rPr>
              <a:t>los diferentes tipos constitucionales.</a:t>
            </a:r>
            <a:endParaRPr lang="es-ES" sz="900" dirty="0" smtClean="0"/>
          </a:p>
          <a:p>
            <a:pPr marL="228600" indent="-228600" eaLnBrk="1" hangingPunct="1">
              <a:lnSpc>
                <a:spcPct val="90000"/>
              </a:lnSpc>
              <a:defRPr/>
            </a:pPr>
            <a:r>
              <a:rPr lang="es-ES" sz="900" dirty="0" smtClean="0"/>
              <a:t>De igual manera podrán interpretar la organización estructural y funcional de las células a partir de elementos básicos de la teoría celular y la interrelación de sus componentes para el cumplimiento de su función, a través del estudio de los diferentes modelos celulares.</a:t>
            </a:r>
          </a:p>
          <a:p>
            <a:pPr marL="228600" indent="-228600" eaLnBrk="1" hangingPunct="1">
              <a:lnSpc>
                <a:spcPct val="90000"/>
              </a:lnSpc>
              <a:defRPr/>
            </a:pPr>
            <a:endParaRPr lang="es-ES" sz="900" dirty="0" smtClean="0"/>
          </a:p>
          <a:p>
            <a:pPr marL="228600" indent="-228600" eaLnBrk="1" hangingPunct="1">
              <a:lnSpc>
                <a:spcPct val="90000"/>
              </a:lnSpc>
              <a:defRPr/>
            </a:pPr>
            <a:endParaRPr lang="es-VE" sz="900" dirty="0" smtClean="0">
              <a:latin typeface="Monotype Corsiva" pitchFamily="66" charset="0"/>
            </a:endParaRPr>
          </a:p>
        </p:txBody>
      </p:sp>
    </p:spTree>
    <p:extLst>
      <p:ext uri="{BB962C8B-B14F-4D97-AF65-F5344CB8AC3E}">
        <p14:creationId xmlns:p14="http://schemas.microsoft.com/office/powerpoint/2010/main" val="1755172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1"/>
                </a:solidFill>
                <a:latin typeface="Arial" panose="020B0604020202020204" pitchFamily="34" charset="0"/>
              </a:defRPr>
            </a:lvl1pPr>
            <a:lvl2pPr marL="742950" indent="-285750" eaLnBrk="0" hangingPunct="0">
              <a:defRPr sz="3600" b="1">
                <a:solidFill>
                  <a:schemeClr val="tx1"/>
                </a:solidFill>
                <a:latin typeface="Arial" panose="020B0604020202020204" pitchFamily="34" charset="0"/>
              </a:defRPr>
            </a:lvl2pPr>
            <a:lvl3pPr marL="1143000" indent="-228600" eaLnBrk="0" hangingPunct="0">
              <a:defRPr sz="3600" b="1">
                <a:solidFill>
                  <a:schemeClr val="tx1"/>
                </a:solidFill>
                <a:latin typeface="Arial" panose="020B0604020202020204" pitchFamily="34" charset="0"/>
              </a:defRPr>
            </a:lvl3pPr>
            <a:lvl4pPr marL="1600200" indent="-228600" eaLnBrk="0" hangingPunct="0">
              <a:defRPr sz="3600" b="1">
                <a:solidFill>
                  <a:schemeClr val="tx1"/>
                </a:solidFill>
                <a:latin typeface="Arial" panose="020B0604020202020204" pitchFamily="34" charset="0"/>
              </a:defRPr>
            </a:lvl4pPr>
            <a:lvl5pPr marL="2057400" indent="-228600" eaLnBrk="0" hangingPunct="0">
              <a:defRPr sz="3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600" b="1">
                <a:solidFill>
                  <a:schemeClr val="tx1"/>
                </a:solidFill>
                <a:latin typeface="Arial" panose="020B0604020202020204" pitchFamily="34" charset="0"/>
              </a:defRPr>
            </a:lvl9pPr>
          </a:lstStyle>
          <a:p>
            <a:pPr eaLnBrk="1" hangingPunct="1"/>
            <a:fld id="{61B8F19A-4DBC-429F-A7DA-FBD4B7E9F231}" type="slidenum">
              <a:rPr lang="es-ES" altLang="es-ES" sz="1200" b="0"/>
              <a:pPr eaLnBrk="1" hangingPunct="1"/>
              <a:t>41</a:t>
            </a:fld>
            <a:endParaRPr lang="es-ES" altLang="es-ES" sz="1200" b="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s-ES" b="1" smtClean="0">
                <a:latin typeface="Arial" panose="020B0604020202020204" pitchFamily="34" charset="0"/>
              </a:rPr>
              <a:t>Diapositiva 44</a:t>
            </a:r>
          </a:p>
          <a:p>
            <a:pPr eaLnBrk="1" hangingPunct="1"/>
            <a:r>
              <a:rPr lang="es-ES" altLang="es-ES" b="1" smtClean="0">
                <a:latin typeface="Arial" panose="020B0604020202020204" pitchFamily="34" charset="0"/>
              </a:rPr>
              <a:t>Orientadora 6.</a:t>
            </a:r>
          </a:p>
          <a:p>
            <a:pPr eaLnBrk="1" hangingPunct="1"/>
            <a:r>
              <a:rPr lang="es-ES" altLang="es-ES" b="1" smtClean="0">
                <a:latin typeface="Arial" panose="020B0604020202020204" pitchFamily="34" charset="0"/>
              </a:rPr>
              <a:t>Primer Trimestre.</a:t>
            </a:r>
          </a:p>
          <a:p>
            <a:pPr eaLnBrk="1" hangingPunct="1"/>
            <a:r>
              <a:rPr lang="es-ES_tradnl" altLang="es-ES" smtClean="0">
                <a:latin typeface="Arial" panose="020B0604020202020204" pitchFamily="34" charset="0"/>
              </a:rPr>
              <a:t>El potencial de membrana en reposo se genera principalmente por la contribución de la salida de potasio al líquido extracelular, mientras que la bomba de sodio y potasio lo mantiene; su valor se modifica por variaciones en la concentración de los iones difusibles y la permeabilidad de la membrana.</a:t>
            </a:r>
          </a:p>
        </p:txBody>
      </p:sp>
    </p:spTree>
    <p:extLst>
      <p:ext uri="{BB962C8B-B14F-4D97-AF65-F5344CB8AC3E}">
        <p14:creationId xmlns:p14="http://schemas.microsoft.com/office/powerpoint/2010/main" val="3686088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941D8E3-2CC3-4F6D-B419-AE81FF7C04C7}" type="slidenum">
              <a:rPr kumimoji="0" lang="es-ES" altLang="es-E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s-ES" altLang="es-E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4515"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pPr marL="228600" indent="-228600" eaLnBrk="1" hangingPunct="1">
              <a:lnSpc>
                <a:spcPct val="90000"/>
              </a:lnSpc>
              <a:defRPr/>
            </a:pPr>
            <a:r>
              <a:rPr lang="es-ES" sz="1000" b="1" dirty="0" smtClean="0"/>
              <a:t>Diapositiva 5.</a:t>
            </a:r>
          </a:p>
          <a:p>
            <a:pPr marL="228600" indent="-228600" eaLnBrk="1" hangingPunct="1">
              <a:lnSpc>
                <a:spcPct val="90000"/>
              </a:lnSpc>
              <a:defRPr/>
            </a:pPr>
            <a:r>
              <a:rPr lang="es-ES" sz="1000" b="1" dirty="0" smtClean="0"/>
              <a:t>Orientadora 1.</a:t>
            </a:r>
          </a:p>
          <a:p>
            <a:pPr marL="228600" indent="-228600" eaLnBrk="1" hangingPunct="1">
              <a:lnSpc>
                <a:spcPct val="90000"/>
              </a:lnSpc>
              <a:defRPr/>
            </a:pPr>
            <a:r>
              <a:rPr lang="es-ES" sz="1000" b="1" dirty="0" smtClean="0"/>
              <a:t>Primer Trimestre.</a:t>
            </a:r>
          </a:p>
          <a:p>
            <a:pPr marL="228600" indent="-228600" eaLnBrk="1" hangingPunct="1">
              <a:lnSpc>
                <a:spcPct val="90000"/>
              </a:lnSpc>
              <a:defRPr/>
            </a:pPr>
            <a:endParaRPr lang="es-VE" sz="900" b="1" dirty="0" smtClean="0">
              <a:solidFill>
                <a:srgbClr val="FFFF00"/>
              </a:solidFill>
              <a:effectLst>
                <a:outerShdw blurRad="38100" dist="38100" dir="2700000" algn="tl">
                  <a:srgbClr val="C0C0C0"/>
                </a:outerShdw>
              </a:effectLst>
            </a:endParaRPr>
          </a:p>
          <a:p>
            <a:pPr marL="228600" indent="-228600" eaLnBrk="1" hangingPunct="1">
              <a:lnSpc>
                <a:spcPct val="90000"/>
              </a:lnSpc>
              <a:defRPr/>
            </a:pPr>
            <a:r>
              <a:rPr lang="es-ES" sz="900" dirty="0" smtClean="0"/>
              <a:t>1. Explicar las generalidades de la </a:t>
            </a:r>
            <a:r>
              <a:rPr lang="es-ES" sz="900" dirty="0" err="1" smtClean="0"/>
              <a:t>morfofisiología</a:t>
            </a:r>
            <a:r>
              <a:rPr lang="es-ES" sz="900" dirty="0" smtClean="0"/>
              <a:t> humana, teniendo en cuenta  las bases moleculares y celulares de la vida, las etapas del crecimiento y desarrollo humano, así como la terminología morfológica relacionada con la posición anatómica, los planos y ejes del cuerpo, vinculándolos con la práctica médica, auxiliándose de la bibliografía básica y complementaria, en función de la formación del médico integral comunitario.</a:t>
            </a:r>
          </a:p>
          <a:p>
            <a:pPr marL="228600" indent="-228600" eaLnBrk="1" hangingPunct="1">
              <a:lnSpc>
                <a:spcPct val="90000"/>
              </a:lnSpc>
              <a:defRPr/>
            </a:pPr>
            <a:r>
              <a:rPr lang="es-ES" sz="900" dirty="0" smtClean="0"/>
              <a:t>2. Explicar las características </a:t>
            </a:r>
            <a:r>
              <a:rPr lang="es-ES" sz="900" dirty="0" err="1" smtClean="0"/>
              <a:t>morfofuncionales</a:t>
            </a:r>
            <a:r>
              <a:rPr lang="es-ES" sz="900" dirty="0" smtClean="0"/>
              <a:t> de las células como unidad estructural y funcional de los seres vivos, teniendo en cuenta aspectos básicos de la teoría celular y la interrelación de sus componentes, aplicando los diferentes modelos celulares, auxiliándose de la bibliografía básica y complementaria en función de la formación del médico integral comunitario.</a:t>
            </a:r>
          </a:p>
          <a:p>
            <a:pPr marL="228600" indent="-228600" eaLnBrk="1" hangingPunct="1">
              <a:lnSpc>
                <a:spcPct val="90000"/>
              </a:lnSpc>
              <a:defRPr/>
            </a:pPr>
            <a:endParaRPr lang="es-ES" sz="900" dirty="0" smtClean="0"/>
          </a:p>
          <a:p>
            <a:pPr marL="228600" indent="-228600" eaLnBrk="1" hangingPunct="1">
              <a:lnSpc>
                <a:spcPct val="90000"/>
              </a:lnSpc>
              <a:defRPr/>
            </a:pPr>
            <a:r>
              <a:rPr lang="es-ES" sz="900" dirty="0" smtClean="0"/>
              <a:t>Para decir:</a:t>
            </a:r>
          </a:p>
          <a:p>
            <a:pPr marL="228600" indent="-228600" eaLnBrk="1" hangingPunct="1">
              <a:lnSpc>
                <a:spcPct val="90000"/>
              </a:lnSpc>
              <a:defRPr/>
            </a:pPr>
            <a:r>
              <a:rPr lang="es-ES" sz="900" dirty="0" smtClean="0"/>
              <a:t>Durante el desarrollo de nuestra actividad abordaremos aspectos relacionados con la </a:t>
            </a:r>
            <a:r>
              <a:rPr lang="es-ES" sz="900" dirty="0" err="1" smtClean="0"/>
              <a:t>Morfofisiología</a:t>
            </a:r>
            <a:r>
              <a:rPr lang="es-ES" sz="900" dirty="0" smtClean="0"/>
              <a:t> Humana, su objeto de estudio y relación con otras ciencias. </a:t>
            </a:r>
          </a:p>
          <a:p>
            <a:pPr marL="228600" indent="-228600" eaLnBrk="1" hangingPunct="1">
              <a:lnSpc>
                <a:spcPct val="90000"/>
              </a:lnSpc>
              <a:defRPr/>
            </a:pPr>
            <a:r>
              <a:rPr lang="es-ES" sz="900" dirty="0" smtClean="0"/>
              <a:t>Teniendo en cuenta  las bases moleculares y celulares de la vida, podrán interpretar los nexos internos existentes entre las propiedades fisiológicas del protoplasma, como forma primaria de organización de la materia viva y los distintos niveles de su organización, así como las etapas del crecimiento y desarrollo humano considerando el</a:t>
            </a:r>
            <a:r>
              <a:rPr lang="es-ES" sz="900" dirty="0" smtClean="0">
                <a:latin typeface="Monotype Corsiva" pitchFamily="66" charset="0"/>
              </a:rPr>
              <a:t> carácter sistémico del organismo y sus relaciones con el medio</a:t>
            </a:r>
            <a:r>
              <a:rPr lang="es-ES" sz="900" dirty="0" smtClean="0"/>
              <a:t>.</a:t>
            </a:r>
          </a:p>
          <a:p>
            <a:pPr marL="228600" indent="-228600" eaLnBrk="1" hangingPunct="1">
              <a:lnSpc>
                <a:spcPct val="90000"/>
              </a:lnSpc>
              <a:defRPr/>
            </a:pPr>
            <a:r>
              <a:rPr lang="es-VE" sz="900" dirty="0" smtClean="0"/>
              <a:t>Podrán además explicar la importancia que para la práctica médica tiene el dominio de </a:t>
            </a:r>
            <a:r>
              <a:rPr lang="es-ES" sz="900" dirty="0" smtClean="0">
                <a:latin typeface="Monotype Corsiva" pitchFamily="66" charset="0"/>
              </a:rPr>
              <a:t>la</a:t>
            </a:r>
            <a:r>
              <a:rPr lang="es-ES" sz="900" dirty="0" smtClean="0"/>
              <a:t> terminología específica en el estudio de cuerpo humano, los planos y ejes del cuerpo teniendo en cuenta la posición anatómica, así como</a:t>
            </a:r>
            <a:r>
              <a:rPr lang="en-US" sz="900" dirty="0" smtClean="0"/>
              <a:t> </a:t>
            </a:r>
            <a:r>
              <a:rPr lang="es-ES" sz="900" dirty="0" smtClean="0">
                <a:latin typeface="Monotype Corsiva" pitchFamily="66" charset="0"/>
              </a:rPr>
              <a:t>los diferentes tipos constitucionales.</a:t>
            </a:r>
            <a:endParaRPr lang="es-ES" sz="900" dirty="0" smtClean="0"/>
          </a:p>
          <a:p>
            <a:pPr marL="228600" indent="-228600" eaLnBrk="1" hangingPunct="1">
              <a:lnSpc>
                <a:spcPct val="90000"/>
              </a:lnSpc>
              <a:defRPr/>
            </a:pPr>
            <a:r>
              <a:rPr lang="es-ES" sz="900" dirty="0" smtClean="0"/>
              <a:t>De igual manera podrán interpretar la organización estructural y funcional de las células a partir de elementos básicos de la teoría celular y la interrelación de sus componentes para el cumplimiento de su función, a través del estudio de los diferentes modelos celulares.</a:t>
            </a:r>
          </a:p>
          <a:p>
            <a:pPr marL="228600" indent="-228600" eaLnBrk="1" hangingPunct="1">
              <a:lnSpc>
                <a:spcPct val="90000"/>
              </a:lnSpc>
              <a:defRPr/>
            </a:pPr>
            <a:endParaRPr lang="es-ES" sz="900" dirty="0" smtClean="0"/>
          </a:p>
          <a:p>
            <a:pPr marL="228600" indent="-228600" eaLnBrk="1" hangingPunct="1">
              <a:lnSpc>
                <a:spcPct val="90000"/>
              </a:lnSpc>
              <a:defRPr/>
            </a:pPr>
            <a:endParaRPr lang="es-VE" sz="900" dirty="0" smtClean="0">
              <a:latin typeface="Monotype Corsiva" pitchFamily="66" charset="0"/>
            </a:endParaRPr>
          </a:p>
        </p:txBody>
      </p:sp>
    </p:spTree>
    <p:extLst>
      <p:ext uri="{BB962C8B-B14F-4D97-AF65-F5344CB8AC3E}">
        <p14:creationId xmlns:p14="http://schemas.microsoft.com/office/powerpoint/2010/main" val="652997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12E9B3-0C53-4EE8-AB28-A5978973BE43}" type="slidenum">
              <a:rPr lang="es-ES_tradnl" altLang="es-ES"/>
              <a:pPr/>
              <a:t>7</a:t>
            </a:fld>
            <a:endParaRPr lang="es-ES_tradnl" altLang="es-E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s-ES" altLang="es-ES"/>
          </a:p>
        </p:txBody>
      </p:sp>
    </p:spTree>
    <p:extLst>
      <p:ext uri="{BB962C8B-B14F-4D97-AF65-F5344CB8AC3E}">
        <p14:creationId xmlns:p14="http://schemas.microsoft.com/office/powerpoint/2010/main" val="3162846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CED116-8C76-4F34-ADB8-A289889AC9FE}" type="slidenum">
              <a:rPr kumimoji="0" lang="es-ES" altLang="es-E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s-ES" altLang="es-E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r>
              <a:rPr lang="es-ES" altLang="es-ES" sz="1400" b="1" dirty="0"/>
              <a:t>Diapositiva 39.</a:t>
            </a:r>
          </a:p>
          <a:p>
            <a:r>
              <a:rPr lang="es-ES" altLang="es-ES" sz="1400" b="1" dirty="0"/>
              <a:t>Orientadora 1.</a:t>
            </a:r>
          </a:p>
          <a:p>
            <a:pPr>
              <a:spcBef>
                <a:spcPct val="0"/>
              </a:spcBef>
            </a:pPr>
            <a:r>
              <a:rPr lang="es-ES" altLang="es-ES" sz="1400" b="1" dirty="0"/>
              <a:t>Primer Trimestre</a:t>
            </a:r>
          </a:p>
          <a:p>
            <a:pPr>
              <a:spcBef>
                <a:spcPct val="0"/>
              </a:spcBef>
            </a:pPr>
            <a:r>
              <a:rPr lang="es-ES" altLang="es-ES" sz="1400" dirty="0"/>
              <a:t>En esta imagen, están observando un esquema de la organización de la membrana plasmática, formada por una bicapa lipídica, fundamentalmente fosfolípidos y colesterol en estrecha relación con las proteínas, a las que a su vez se unen carbohidratos. </a:t>
            </a:r>
          </a:p>
          <a:p>
            <a:pPr>
              <a:spcBef>
                <a:spcPct val="0"/>
              </a:spcBef>
            </a:pPr>
            <a:r>
              <a:rPr lang="es-ES" altLang="es-ES" sz="1400" dirty="0"/>
              <a:t>A esta estructura dinámica se le conoce como modelo del mosaico fluido, por su constante movimiento y recambio.</a:t>
            </a:r>
          </a:p>
          <a:p>
            <a:pPr>
              <a:spcBef>
                <a:spcPct val="0"/>
              </a:spcBef>
            </a:pPr>
            <a:r>
              <a:rPr lang="es-ES" altLang="es-ES" sz="1400" dirty="0"/>
              <a:t>En actividades posteriores profundizaremos en su estudio.</a:t>
            </a:r>
          </a:p>
          <a:p>
            <a:pPr>
              <a:spcBef>
                <a:spcPct val="0"/>
              </a:spcBef>
            </a:pPr>
            <a:r>
              <a:rPr lang="es-ES" altLang="es-ES" sz="1400" dirty="0"/>
              <a:t>En esta otra imagen pueden observar al microscopio electrónico la estructura </a:t>
            </a:r>
            <a:r>
              <a:rPr lang="es-ES" altLang="es-ES" sz="1400" dirty="0" err="1"/>
              <a:t>trilaminar</a:t>
            </a:r>
            <a:r>
              <a:rPr lang="es-ES" altLang="es-ES" sz="1400" dirty="0"/>
              <a:t> de las membranas plasmáticas de dos células.</a:t>
            </a:r>
          </a:p>
          <a:p>
            <a:r>
              <a:rPr lang="es-ES" altLang="es-ES" dirty="0"/>
              <a:t>Este organito </a:t>
            </a:r>
            <a:r>
              <a:rPr lang="es-ES_tradnl" altLang="es-ES" dirty="0"/>
              <a:t>funciona como una barrera protectora que mantiene la integridad del protoplasma y permite el intercambio de sustancias, energía e información entre el medio interno y externo de la célula</a:t>
            </a:r>
            <a:r>
              <a:rPr lang="es-ES" altLang="es-ES" dirty="0"/>
              <a:t>.</a:t>
            </a:r>
          </a:p>
          <a:p>
            <a:pPr>
              <a:spcBef>
                <a:spcPct val="0"/>
              </a:spcBef>
            </a:pPr>
            <a:endParaRPr lang="es-ES" altLang="es-ES" sz="1400" dirty="0"/>
          </a:p>
        </p:txBody>
      </p:sp>
    </p:spTree>
    <p:extLst>
      <p:ext uri="{BB962C8B-B14F-4D97-AF65-F5344CB8AC3E}">
        <p14:creationId xmlns:p14="http://schemas.microsoft.com/office/powerpoint/2010/main" val="127552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1"/>
                </a:solidFill>
                <a:latin typeface="Arial" panose="020B0604020202020204" pitchFamily="34" charset="0"/>
              </a:defRPr>
            </a:lvl1pPr>
            <a:lvl2pPr marL="742950" indent="-285750" eaLnBrk="0" hangingPunct="0">
              <a:defRPr sz="3600" b="1">
                <a:solidFill>
                  <a:schemeClr val="tx1"/>
                </a:solidFill>
                <a:latin typeface="Arial" panose="020B0604020202020204" pitchFamily="34" charset="0"/>
              </a:defRPr>
            </a:lvl2pPr>
            <a:lvl3pPr marL="1143000" indent="-228600" eaLnBrk="0" hangingPunct="0">
              <a:defRPr sz="3600" b="1">
                <a:solidFill>
                  <a:schemeClr val="tx1"/>
                </a:solidFill>
                <a:latin typeface="Arial" panose="020B0604020202020204" pitchFamily="34" charset="0"/>
              </a:defRPr>
            </a:lvl3pPr>
            <a:lvl4pPr marL="1600200" indent="-228600" eaLnBrk="0" hangingPunct="0">
              <a:defRPr sz="3600" b="1">
                <a:solidFill>
                  <a:schemeClr val="tx1"/>
                </a:solidFill>
                <a:latin typeface="Arial" panose="020B0604020202020204" pitchFamily="34" charset="0"/>
              </a:defRPr>
            </a:lvl4pPr>
            <a:lvl5pPr marL="2057400" indent="-228600" eaLnBrk="0" hangingPunct="0">
              <a:defRPr sz="3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600" b="1">
                <a:solidFill>
                  <a:schemeClr val="tx1"/>
                </a:solidFill>
                <a:latin typeface="Arial" panose="020B0604020202020204" pitchFamily="34" charset="0"/>
              </a:defRPr>
            </a:lvl9pPr>
          </a:lstStyle>
          <a:p>
            <a:pPr eaLnBrk="1" hangingPunct="1"/>
            <a:fld id="{2721D576-7351-491A-B364-2BEBD4949FBD}" type="slidenum">
              <a:rPr lang="es-ES" altLang="es-ES" sz="1200" b="0"/>
              <a:pPr eaLnBrk="1" hangingPunct="1"/>
              <a:t>13</a:t>
            </a:fld>
            <a:endParaRPr lang="es-ES" altLang="es-ES" sz="1200" b="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s-ES" b="1" dirty="0" smtClean="0">
                <a:latin typeface="Arial" panose="020B0604020202020204" pitchFamily="34" charset="0"/>
              </a:rPr>
              <a:t>Diapositiva 9.</a:t>
            </a:r>
          </a:p>
          <a:p>
            <a:pPr eaLnBrk="1" hangingPunct="1"/>
            <a:r>
              <a:rPr lang="es-ES" altLang="es-ES" b="1" dirty="0" smtClean="0">
                <a:latin typeface="Arial" panose="020B0604020202020204" pitchFamily="34" charset="0"/>
              </a:rPr>
              <a:t>Orientadora 6.</a:t>
            </a:r>
          </a:p>
          <a:p>
            <a:pPr eaLnBrk="1" hangingPunct="1">
              <a:spcBef>
                <a:spcPct val="0"/>
              </a:spcBef>
            </a:pPr>
            <a:r>
              <a:rPr lang="es-ES" altLang="es-ES" b="1" dirty="0" smtClean="0">
                <a:latin typeface="Arial" panose="020B0604020202020204" pitchFamily="34" charset="0"/>
              </a:rPr>
              <a:t>Primer Trimestre.</a:t>
            </a:r>
          </a:p>
          <a:p>
            <a:pPr eaLnBrk="1" hangingPunct="1">
              <a:spcBef>
                <a:spcPct val="0"/>
              </a:spcBef>
            </a:pPr>
            <a:r>
              <a:rPr lang="es-ES" altLang="es-ES" dirty="0" smtClean="0">
                <a:latin typeface="Arial" panose="020B0604020202020204" pitchFamily="34" charset="0"/>
              </a:rPr>
              <a:t>Las proteínas según su localización en la membrana se clasifican en: periféricas o extrínsecas, integrales o intrínsecas y ancladas a lípidos de membranas.</a:t>
            </a:r>
          </a:p>
          <a:p>
            <a:pPr eaLnBrk="1" hangingPunct="1"/>
            <a:r>
              <a:rPr lang="es-ES" altLang="es-ES" dirty="0" smtClean="0">
                <a:latin typeface="Arial" panose="020B0604020202020204" pitchFamily="34" charset="0"/>
              </a:rPr>
              <a:t>Periféricas o extrínsecas</a:t>
            </a:r>
            <a:r>
              <a:rPr lang="es-ES" altLang="es-ES" u="sng" dirty="0" smtClean="0">
                <a:latin typeface="Arial" panose="020B0604020202020204" pitchFamily="34" charset="0"/>
              </a:rPr>
              <a:t>:</a:t>
            </a:r>
            <a:r>
              <a:rPr lang="es-ES" altLang="es-ES" dirty="0" smtClean="0">
                <a:latin typeface="Arial" panose="020B0604020202020204" pitchFamily="34" charset="0"/>
              </a:rPr>
              <a:t> son las que están dispuestas hacia la superficie externa o interna de la bicapa, unidas por fuerzas electrostáticas a la porción polar de los lípidos, entre estas proteínas hay algunas con función enzimática.</a:t>
            </a:r>
          </a:p>
          <a:p>
            <a:pPr eaLnBrk="1" hangingPunct="1"/>
            <a:r>
              <a:rPr lang="es-ES" altLang="es-ES" dirty="0" smtClean="0">
                <a:latin typeface="Arial" panose="020B0604020202020204" pitchFamily="34" charset="0"/>
              </a:rPr>
              <a:t>Integrales o intrínsecas que constituyen más del 70 porciento del total y se encuentran total o parcialmente incluidas dentro de la matriz lipídica de la membrana mantenida por interacciones hidrofóbicas, cuando se disponen a lo largo de la membrana se denominan </a:t>
            </a:r>
            <a:r>
              <a:rPr lang="es-ES" altLang="es-ES" dirty="0" err="1" smtClean="0">
                <a:latin typeface="Arial" panose="020B0604020202020204" pitchFamily="34" charset="0"/>
              </a:rPr>
              <a:t>transmembranales</a:t>
            </a:r>
            <a:r>
              <a:rPr lang="es-ES" altLang="es-ES" dirty="0" smtClean="0">
                <a:latin typeface="Arial" panose="020B0604020202020204" pitchFamily="34" charset="0"/>
              </a:rPr>
              <a:t> y….. </a:t>
            </a:r>
            <a:endParaRPr lang="es-ES" altLang="es-ES" u="sng" dirty="0" smtClean="0">
              <a:latin typeface="Arial" panose="020B0604020202020204" pitchFamily="34" charset="0"/>
            </a:endParaRPr>
          </a:p>
          <a:p>
            <a:pPr eaLnBrk="1" hangingPunct="1"/>
            <a:r>
              <a:rPr lang="es-ES" altLang="es-ES" dirty="0" smtClean="0">
                <a:latin typeface="Arial" panose="020B0604020202020204" pitchFamily="34" charset="0"/>
              </a:rPr>
              <a:t>Las ancladas, unidas a los lípidos de la membrana mediante un enlace covalente, se localizan fuera de la bicapa lipídica, tanto en la cara citoplasmática como no citoplasmática, y participan en la comunicación y diferenciación celular.</a:t>
            </a:r>
          </a:p>
        </p:txBody>
      </p:sp>
    </p:spTree>
    <p:extLst>
      <p:ext uri="{BB962C8B-B14F-4D97-AF65-F5344CB8AC3E}">
        <p14:creationId xmlns:p14="http://schemas.microsoft.com/office/powerpoint/2010/main" val="2820834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1"/>
                </a:solidFill>
                <a:latin typeface="Arial" panose="020B0604020202020204" pitchFamily="34" charset="0"/>
              </a:defRPr>
            </a:lvl1pPr>
            <a:lvl2pPr marL="742950" indent="-285750" eaLnBrk="0" hangingPunct="0">
              <a:defRPr sz="3600" b="1">
                <a:solidFill>
                  <a:schemeClr val="tx1"/>
                </a:solidFill>
                <a:latin typeface="Arial" panose="020B0604020202020204" pitchFamily="34" charset="0"/>
              </a:defRPr>
            </a:lvl2pPr>
            <a:lvl3pPr marL="1143000" indent="-228600" eaLnBrk="0" hangingPunct="0">
              <a:defRPr sz="3600" b="1">
                <a:solidFill>
                  <a:schemeClr val="tx1"/>
                </a:solidFill>
                <a:latin typeface="Arial" panose="020B0604020202020204" pitchFamily="34" charset="0"/>
              </a:defRPr>
            </a:lvl3pPr>
            <a:lvl4pPr marL="1600200" indent="-228600" eaLnBrk="0" hangingPunct="0">
              <a:defRPr sz="3600" b="1">
                <a:solidFill>
                  <a:schemeClr val="tx1"/>
                </a:solidFill>
                <a:latin typeface="Arial" panose="020B0604020202020204" pitchFamily="34" charset="0"/>
              </a:defRPr>
            </a:lvl4pPr>
            <a:lvl5pPr marL="2057400" indent="-228600" eaLnBrk="0" hangingPunct="0">
              <a:defRPr sz="3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600" b="1">
                <a:solidFill>
                  <a:schemeClr val="tx1"/>
                </a:solidFill>
                <a:latin typeface="Arial" panose="020B0604020202020204" pitchFamily="34" charset="0"/>
              </a:defRPr>
            </a:lvl9pPr>
          </a:lstStyle>
          <a:p>
            <a:pPr eaLnBrk="1" hangingPunct="1"/>
            <a:fld id="{367D23C3-E96E-4DDC-9A27-3A17546AB73C}" type="slidenum">
              <a:rPr lang="es-ES" altLang="es-ES" sz="1200" b="0"/>
              <a:pPr eaLnBrk="1" hangingPunct="1"/>
              <a:t>14</a:t>
            </a:fld>
            <a:endParaRPr lang="es-ES" altLang="es-ES" sz="1200" b="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s-ES" b="1" smtClean="0">
                <a:latin typeface="Arial" panose="020B0604020202020204" pitchFamily="34" charset="0"/>
              </a:rPr>
              <a:t>Diapositiva 10.</a:t>
            </a:r>
          </a:p>
          <a:p>
            <a:pPr eaLnBrk="1" hangingPunct="1"/>
            <a:r>
              <a:rPr lang="es-ES" altLang="es-ES" b="1" smtClean="0">
                <a:latin typeface="Arial" panose="020B0604020202020204" pitchFamily="34" charset="0"/>
              </a:rPr>
              <a:t>Orientadora 6.</a:t>
            </a:r>
          </a:p>
          <a:p>
            <a:pPr eaLnBrk="1" hangingPunct="1">
              <a:spcBef>
                <a:spcPct val="0"/>
              </a:spcBef>
            </a:pPr>
            <a:r>
              <a:rPr lang="es-ES" altLang="es-ES" b="1" smtClean="0">
                <a:latin typeface="Arial" panose="020B0604020202020204" pitchFamily="34" charset="0"/>
              </a:rPr>
              <a:t>Primer Trimestre</a:t>
            </a:r>
          </a:p>
          <a:p>
            <a:pPr eaLnBrk="1" hangingPunct="1"/>
            <a:r>
              <a:rPr lang="es-ES" altLang="es-ES" smtClean="0">
                <a:latin typeface="Arial" panose="020B0604020202020204" pitchFamily="34" charset="0"/>
              </a:rPr>
              <a:t>Las proteínas son componentes fundamentales de las membranas, que desempeñan funciones esenciales como son las de: </a:t>
            </a:r>
          </a:p>
          <a:p>
            <a:pPr eaLnBrk="1" hangingPunct="1"/>
            <a:r>
              <a:rPr lang="es-ES" altLang="es-ES" smtClean="0">
                <a:latin typeface="Arial" panose="020B0604020202020204" pitchFamily="34" charset="0"/>
              </a:rPr>
              <a:t>Formar parte de su organización estructural.</a:t>
            </a:r>
          </a:p>
          <a:p>
            <a:pPr eaLnBrk="1" hangingPunct="1"/>
            <a:r>
              <a:rPr lang="es-ES" altLang="es-ES" smtClean="0">
                <a:latin typeface="Arial" panose="020B0604020202020204" pitchFamily="34" charset="0"/>
              </a:rPr>
              <a:t>Actuar como enzimas.</a:t>
            </a:r>
          </a:p>
          <a:p>
            <a:pPr eaLnBrk="1" hangingPunct="1"/>
            <a:r>
              <a:rPr lang="es-ES" altLang="es-ES" smtClean="0">
                <a:latin typeface="Arial" panose="020B0604020202020204" pitchFamily="34" charset="0"/>
              </a:rPr>
              <a:t>Ser transportadoras o formadoras de canales</a:t>
            </a:r>
          </a:p>
          <a:p>
            <a:pPr eaLnBrk="1" hangingPunct="1"/>
            <a:r>
              <a:rPr lang="es-ES" altLang="es-ES" smtClean="0">
                <a:latin typeface="Arial" panose="020B0604020202020204" pitchFamily="34" charset="0"/>
              </a:rPr>
              <a:t>Ser receptores de membrana, capaces de interactuar con ligandos específicos, provocando una respuesta celular determinada y…..</a:t>
            </a:r>
          </a:p>
          <a:p>
            <a:pPr eaLnBrk="1" hangingPunct="1"/>
            <a:r>
              <a:rPr lang="es-ES" altLang="es-ES" smtClean="0">
                <a:latin typeface="Arial" panose="020B0604020202020204" pitchFamily="34" charset="0"/>
              </a:rPr>
              <a:t>Participar en la comunicación y la diferenciación celular.</a:t>
            </a:r>
          </a:p>
          <a:p>
            <a:pPr eaLnBrk="1" hangingPunct="1"/>
            <a:endParaRPr lang="es-ES" altLang="es-ES" smtClean="0">
              <a:latin typeface="Arial" panose="020B0604020202020204" pitchFamily="34" charset="0"/>
            </a:endParaRPr>
          </a:p>
        </p:txBody>
      </p:sp>
    </p:spTree>
    <p:extLst>
      <p:ext uri="{BB962C8B-B14F-4D97-AF65-F5344CB8AC3E}">
        <p14:creationId xmlns:p14="http://schemas.microsoft.com/office/powerpoint/2010/main" val="2635611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1"/>
                </a:solidFill>
                <a:latin typeface="Arial" panose="020B0604020202020204" pitchFamily="34" charset="0"/>
              </a:defRPr>
            </a:lvl1pPr>
            <a:lvl2pPr marL="742950" indent="-285750" eaLnBrk="0" hangingPunct="0">
              <a:defRPr sz="3600" b="1">
                <a:solidFill>
                  <a:schemeClr val="tx1"/>
                </a:solidFill>
                <a:latin typeface="Arial" panose="020B0604020202020204" pitchFamily="34" charset="0"/>
              </a:defRPr>
            </a:lvl2pPr>
            <a:lvl3pPr marL="1143000" indent="-228600" eaLnBrk="0" hangingPunct="0">
              <a:defRPr sz="3600" b="1">
                <a:solidFill>
                  <a:schemeClr val="tx1"/>
                </a:solidFill>
                <a:latin typeface="Arial" panose="020B0604020202020204" pitchFamily="34" charset="0"/>
              </a:defRPr>
            </a:lvl3pPr>
            <a:lvl4pPr marL="1600200" indent="-228600" eaLnBrk="0" hangingPunct="0">
              <a:defRPr sz="3600" b="1">
                <a:solidFill>
                  <a:schemeClr val="tx1"/>
                </a:solidFill>
                <a:latin typeface="Arial" panose="020B0604020202020204" pitchFamily="34" charset="0"/>
              </a:defRPr>
            </a:lvl4pPr>
            <a:lvl5pPr marL="2057400" indent="-228600" eaLnBrk="0" hangingPunct="0">
              <a:defRPr sz="3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600" b="1">
                <a:solidFill>
                  <a:schemeClr val="tx1"/>
                </a:solidFill>
                <a:latin typeface="Arial" panose="020B0604020202020204" pitchFamily="34" charset="0"/>
              </a:defRPr>
            </a:lvl9pPr>
          </a:lstStyle>
          <a:p>
            <a:pPr eaLnBrk="1" hangingPunct="1"/>
            <a:fld id="{907CAC09-E9E0-4626-9C56-DB07F2C29E7A}" type="slidenum">
              <a:rPr lang="es-ES" altLang="es-ES" sz="1200" b="0"/>
              <a:pPr eaLnBrk="1" hangingPunct="1"/>
              <a:t>16</a:t>
            </a:fld>
            <a:endParaRPr lang="es-ES" altLang="es-ES" sz="1200" b="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s-ES" altLang="es-ES" b="1" smtClean="0">
                <a:latin typeface="Arial" panose="020B0604020202020204" pitchFamily="34" charset="0"/>
              </a:rPr>
              <a:t>Diapositiva 28.</a:t>
            </a:r>
          </a:p>
          <a:p>
            <a:pPr marL="228600" indent="-228600" eaLnBrk="1" hangingPunct="1"/>
            <a:r>
              <a:rPr lang="es-ES" altLang="es-ES" b="1" smtClean="0">
                <a:latin typeface="Arial" panose="020B0604020202020204" pitchFamily="34" charset="0"/>
              </a:rPr>
              <a:t>Orientadora 6.</a:t>
            </a:r>
          </a:p>
          <a:p>
            <a:pPr marL="228600" indent="-228600" eaLnBrk="1" hangingPunct="1"/>
            <a:r>
              <a:rPr lang="es-ES" altLang="es-ES" b="1" smtClean="0">
                <a:latin typeface="Arial" panose="020B0604020202020204" pitchFamily="34" charset="0"/>
              </a:rPr>
              <a:t>Primer Trimestre.</a:t>
            </a:r>
          </a:p>
          <a:p>
            <a:pPr marL="228600" indent="-228600" eaLnBrk="1" hangingPunct="1"/>
            <a:r>
              <a:rPr lang="es-ES" altLang="es-ES" smtClean="0">
                <a:latin typeface="Arial" panose="020B0604020202020204" pitchFamily="34" charset="0"/>
              </a:rPr>
              <a:t>Los receptores de membrana son proteínas transmembranales, las cuales tienen un papel muy importante en la comunicación intercelular.</a:t>
            </a:r>
            <a:endParaRPr lang="es-ES" altLang="es-ES" u="sng" smtClean="0">
              <a:latin typeface="Arial" panose="020B0604020202020204" pitchFamily="34" charset="0"/>
            </a:endParaRPr>
          </a:p>
          <a:p>
            <a:pPr marL="228600" indent="-228600" eaLnBrk="1" hangingPunct="1"/>
            <a:r>
              <a:rPr lang="es-ES" altLang="es-ES" smtClean="0">
                <a:latin typeface="Arial" panose="020B0604020202020204" pitchFamily="34" charset="0"/>
              </a:rPr>
              <a:t>Los receptores de membranas pueden:</a:t>
            </a:r>
          </a:p>
          <a:p>
            <a:pPr marL="228600" indent="-228600" eaLnBrk="1" hangingPunct="1"/>
            <a:r>
              <a:rPr lang="es-ES" altLang="es-ES" smtClean="0">
                <a:latin typeface="Arial" panose="020B0604020202020204" pitchFamily="34" charset="0"/>
              </a:rPr>
              <a:t>Regular el paso de determinadas sustancias o iones a través de canales.</a:t>
            </a:r>
          </a:p>
          <a:p>
            <a:pPr marL="228600" indent="-228600" eaLnBrk="1" hangingPunct="1"/>
            <a:r>
              <a:rPr lang="es-ES" altLang="es-ES" smtClean="0">
                <a:latin typeface="Arial" panose="020B0604020202020204" pitchFamily="34" charset="0"/>
              </a:rPr>
              <a:t>Modificar la actividad de algunas enzimas.</a:t>
            </a:r>
          </a:p>
          <a:p>
            <a:pPr marL="228600" indent="-228600" eaLnBrk="1" hangingPunct="1"/>
            <a:r>
              <a:rPr lang="es-ES" altLang="es-ES" smtClean="0">
                <a:latin typeface="Arial" panose="020B0604020202020204" pitchFamily="34" charset="0"/>
              </a:rPr>
              <a:t>Provocar cambios de conformación y función de determinadas proteínas.</a:t>
            </a:r>
          </a:p>
          <a:p>
            <a:pPr marL="228600" indent="-228600" eaLnBrk="1" hangingPunct="1"/>
            <a:r>
              <a:rPr lang="es-ES" altLang="es-ES" smtClean="0">
                <a:latin typeface="Arial" panose="020B0604020202020204" pitchFamily="34" charset="0"/>
              </a:rPr>
              <a:t>Facilitar procesos de endocitosis e</a:t>
            </a:r>
          </a:p>
          <a:p>
            <a:pPr marL="228600" indent="-228600" eaLnBrk="1" hangingPunct="1"/>
            <a:r>
              <a:rPr lang="es-ES" altLang="es-ES" smtClean="0">
                <a:latin typeface="Arial" panose="020B0604020202020204" pitchFamily="34" charset="0"/>
              </a:rPr>
              <a:t>Inducir la trascripción de algún segmento de ADN.</a:t>
            </a:r>
          </a:p>
          <a:p>
            <a:pPr marL="228600" indent="-228600" eaLnBrk="1" hangingPunct="1"/>
            <a:endParaRPr lang="es-ES" altLang="es-ES" smtClean="0">
              <a:latin typeface="Arial" panose="020B0604020202020204" pitchFamily="34" charset="0"/>
            </a:endParaRPr>
          </a:p>
        </p:txBody>
      </p:sp>
    </p:spTree>
    <p:extLst>
      <p:ext uri="{BB962C8B-B14F-4D97-AF65-F5344CB8AC3E}">
        <p14:creationId xmlns:p14="http://schemas.microsoft.com/office/powerpoint/2010/main" val="913913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1"/>
                </a:solidFill>
                <a:latin typeface="Arial" panose="020B0604020202020204" pitchFamily="34" charset="0"/>
              </a:defRPr>
            </a:lvl1pPr>
            <a:lvl2pPr marL="742950" indent="-285750" eaLnBrk="0" hangingPunct="0">
              <a:defRPr sz="3600" b="1">
                <a:solidFill>
                  <a:schemeClr val="tx1"/>
                </a:solidFill>
                <a:latin typeface="Arial" panose="020B0604020202020204" pitchFamily="34" charset="0"/>
              </a:defRPr>
            </a:lvl2pPr>
            <a:lvl3pPr marL="1143000" indent="-228600" eaLnBrk="0" hangingPunct="0">
              <a:defRPr sz="3600" b="1">
                <a:solidFill>
                  <a:schemeClr val="tx1"/>
                </a:solidFill>
                <a:latin typeface="Arial" panose="020B0604020202020204" pitchFamily="34" charset="0"/>
              </a:defRPr>
            </a:lvl3pPr>
            <a:lvl4pPr marL="1600200" indent="-228600" eaLnBrk="0" hangingPunct="0">
              <a:defRPr sz="3600" b="1">
                <a:solidFill>
                  <a:schemeClr val="tx1"/>
                </a:solidFill>
                <a:latin typeface="Arial" panose="020B0604020202020204" pitchFamily="34" charset="0"/>
              </a:defRPr>
            </a:lvl4pPr>
            <a:lvl5pPr marL="2057400" indent="-228600" eaLnBrk="0" hangingPunct="0">
              <a:defRPr sz="3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600" b="1">
                <a:solidFill>
                  <a:schemeClr val="tx1"/>
                </a:solidFill>
                <a:latin typeface="Arial" panose="020B0604020202020204" pitchFamily="34" charset="0"/>
              </a:defRPr>
            </a:lvl9pPr>
          </a:lstStyle>
          <a:p>
            <a:pPr eaLnBrk="1" hangingPunct="1"/>
            <a:fld id="{B8454376-D9B2-4715-AD3B-FE4F672872E3}" type="slidenum">
              <a:rPr lang="es-ES" altLang="es-ES" sz="1200" b="0"/>
              <a:pPr eaLnBrk="1" hangingPunct="1"/>
              <a:t>17</a:t>
            </a:fld>
            <a:endParaRPr lang="es-ES" altLang="es-ES" sz="1200" b="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s-ES" b="1" smtClean="0">
                <a:latin typeface="Arial" panose="020B0604020202020204" pitchFamily="34" charset="0"/>
              </a:rPr>
              <a:t>Diapositiva 12.</a:t>
            </a:r>
          </a:p>
          <a:p>
            <a:pPr eaLnBrk="1" hangingPunct="1"/>
            <a:r>
              <a:rPr lang="es-ES" altLang="es-ES" b="1" smtClean="0">
                <a:latin typeface="Arial" panose="020B0604020202020204" pitchFamily="34" charset="0"/>
              </a:rPr>
              <a:t>Orientadora 6.</a:t>
            </a:r>
          </a:p>
          <a:p>
            <a:pPr eaLnBrk="1" hangingPunct="1">
              <a:spcBef>
                <a:spcPct val="0"/>
              </a:spcBef>
            </a:pPr>
            <a:r>
              <a:rPr lang="es-ES" altLang="es-ES" b="1" smtClean="0">
                <a:latin typeface="Arial" panose="020B0604020202020204" pitchFamily="34" charset="0"/>
              </a:rPr>
              <a:t>Primer Trimestre</a:t>
            </a:r>
            <a:endParaRPr lang="es-ES" altLang="es-ES" smtClean="0">
              <a:latin typeface="Arial" panose="020B0604020202020204" pitchFamily="34" charset="0"/>
            </a:endParaRPr>
          </a:p>
          <a:p>
            <a:pPr eaLnBrk="1" hangingPunct="1">
              <a:spcBef>
                <a:spcPct val="0"/>
              </a:spcBef>
            </a:pPr>
            <a:r>
              <a:rPr lang="es-ES" altLang="es-ES" smtClean="0">
                <a:latin typeface="Arial" panose="020B0604020202020204" pitchFamily="34" charset="0"/>
              </a:rPr>
              <a:t>Los glúcidos de las membranas constituyen entre el 2 y el 10 porciento de los componentes de la misma y desde el punto de vista estructural son oligosacáridos.</a:t>
            </a:r>
          </a:p>
          <a:p>
            <a:pPr eaLnBrk="1" hangingPunct="1"/>
            <a:r>
              <a:rPr lang="es-ES" altLang="es-ES" smtClean="0">
                <a:latin typeface="Arial" panose="020B0604020202020204" pitchFamily="34" charset="0"/>
              </a:rPr>
              <a:t>Cumplen las funciones siguientes:</a:t>
            </a:r>
          </a:p>
          <a:p>
            <a:pPr eaLnBrk="1" hangingPunct="1"/>
            <a:r>
              <a:rPr lang="es-ES" altLang="es-ES" smtClean="0">
                <a:latin typeface="Arial" panose="020B0604020202020204" pitchFamily="34" charset="0"/>
              </a:rPr>
              <a:t>Contribuyen a la orientación de las proteínas de membrana.</a:t>
            </a:r>
          </a:p>
          <a:p>
            <a:pPr eaLnBrk="1" hangingPunct="1"/>
            <a:r>
              <a:rPr lang="es-ES" altLang="es-ES" smtClean="0">
                <a:latin typeface="Arial" panose="020B0604020202020204" pitchFamily="34" charset="0"/>
              </a:rPr>
              <a:t>Participan en la interacción entre membranas de células distintas. e intervienen en las propiedades inmunológicas de las membranas.</a:t>
            </a:r>
          </a:p>
          <a:p>
            <a:pPr eaLnBrk="1" hangingPunct="1"/>
            <a:r>
              <a:rPr lang="es-ES" altLang="es-ES" smtClean="0">
                <a:latin typeface="Arial" panose="020B0604020202020204" pitchFamily="34" charset="0"/>
              </a:rPr>
              <a:t>Los componentes antes mencionados se organizan de forma característica constituyendo el modelo del mosaico fluido, el que orientaremos a continuación.</a:t>
            </a:r>
          </a:p>
        </p:txBody>
      </p:sp>
    </p:spTree>
    <p:extLst>
      <p:ext uri="{BB962C8B-B14F-4D97-AF65-F5344CB8AC3E}">
        <p14:creationId xmlns:p14="http://schemas.microsoft.com/office/powerpoint/2010/main" val="2196628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fontAlgn="base">
              <a:spcBef>
                <a:spcPct val="0"/>
              </a:spcBef>
              <a:spcAft>
                <a:spcPct val="0"/>
              </a:spcAft>
            </a:pPr>
            <a:endParaRPr lang="es-ES" altLang="es-ES">
              <a:solidFill>
                <a:srgbClr val="000000"/>
              </a:solidFill>
            </a:endParaRPr>
          </a:p>
        </p:txBody>
      </p:sp>
      <p:sp>
        <p:nvSpPr>
          <p:cNvPr id="5" name="Marcador de pie de página 4"/>
          <p:cNvSpPr>
            <a:spLocks noGrp="1"/>
          </p:cNvSpPr>
          <p:nvPr>
            <p:ph type="ftr" sz="quarter" idx="11"/>
          </p:nvPr>
        </p:nvSpPr>
        <p:spPr/>
        <p:txBody>
          <a:bodyPr/>
          <a:lstStyle>
            <a:lvl1pPr>
              <a:defRPr/>
            </a:lvl1pPr>
          </a:lstStyle>
          <a:p>
            <a:pPr algn="ctr" fontAlgn="base">
              <a:spcBef>
                <a:spcPct val="0"/>
              </a:spcBef>
              <a:spcAft>
                <a:spcPct val="0"/>
              </a:spcAft>
            </a:pPr>
            <a:endParaRPr lang="es-ES" altLang="es-ES">
              <a:solidFill>
                <a:srgbClr val="000000"/>
              </a:solidFill>
            </a:endParaRPr>
          </a:p>
        </p:txBody>
      </p:sp>
      <p:sp>
        <p:nvSpPr>
          <p:cNvPr id="6" name="Marcador de número de diapositiva 5"/>
          <p:cNvSpPr>
            <a:spLocks noGrp="1"/>
          </p:cNvSpPr>
          <p:nvPr>
            <p:ph type="sldNum" sz="quarter" idx="12"/>
          </p:nvPr>
        </p:nvSpPr>
        <p:spPr/>
        <p:txBody>
          <a:bodyPr/>
          <a:lstStyle>
            <a:lvl1pPr>
              <a:defRPr/>
            </a:lvl1pPr>
          </a:lstStyle>
          <a:p>
            <a:pPr fontAlgn="base">
              <a:spcBef>
                <a:spcPct val="0"/>
              </a:spcBef>
              <a:spcAft>
                <a:spcPct val="0"/>
              </a:spcAft>
            </a:pPr>
            <a:fld id="{7861F22A-D59F-42FD-AABD-BF9B7E77FB3E}" type="slidenum">
              <a:rPr lang="es-ES" altLang="es-ES" smtClean="0">
                <a:solidFill>
                  <a:srgbClr val="000000"/>
                </a:solidFill>
              </a:rPr>
              <a:pPr fontAlgn="base">
                <a:spcBef>
                  <a:spcPct val="0"/>
                </a:spcBef>
                <a:spcAft>
                  <a:spcPct val="0"/>
                </a:spcAft>
              </a:pPr>
              <a:t>‹Nº›</a:t>
            </a:fld>
            <a:endParaRPr lang="es-ES" altLang="es-ES">
              <a:solidFill>
                <a:srgbClr val="000000"/>
              </a:solidFill>
            </a:endParaRPr>
          </a:p>
        </p:txBody>
      </p:sp>
    </p:spTree>
    <p:extLst>
      <p:ext uri="{BB962C8B-B14F-4D97-AF65-F5344CB8AC3E}">
        <p14:creationId xmlns:p14="http://schemas.microsoft.com/office/powerpoint/2010/main" val="4180441027"/>
      </p:ext>
    </p:extLst>
  </p:cSld>
  <p:clrMapOvr>
    <a:masterClrMapping/>
  </p:clrMapOvr>
  <p:transition spd="med" advClick="0" advTm="1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fontAlgn="base">
              <a:spcBef>
                <a:spcPct val="0"/>
              </a:spcBef>
              <a:spcAft>
                <a:spcPct val="0"/>
              </a:spcAft>
            </a:pPr>
            <a:endParaRPr lang="es-ES" altLang="es-ES">
              <a:solidFill>
                <a:srgbClr val="000000"/>
              </a:solidFill>
            </a:endParaRPr>
          </a:p>
        </p:txBody>
      </p:sp>
      <p:sp>
        <p:nvSpPr>
          <p:cNvPr id="5" name="Marcador de pie de página 4"/>
          <p:cNvSpPr>
            <a:spLocks noGrp="1"/>
          </p:cNvSpPr>
          <p:nvPr>
            <p:ph type="ftr" sz="quarter" idx="11"/>
          </p:nvPr>
        </p:nvSpPr>
        <p:spPr/>
        <p:txBody>
          <a:bodyPr/>
          <a:lstStyle>
            <a:lvl1pPr>
              <a:defRPr/>
            </a:lvl1pPr>
          </a:lstStyle>
          <a:p>
            <a:pPr algn="ctr" fontAlgn="base">
              <a:spcBef>
                <a:spcPct val="0"/>
              </a:spcBef>
              <a:spcAft>
                <a:spcPct val="0"/>
              </a:spcAft>
            </a:pPr>
            <a:endParaRPr lang="es-ES" altLang="es-ES">
              <a:solidFill>
                <a:srgbClr val="000000"/>
              </a:solidFill>
            </a:endParaRPr>
          </a:p>
        </p:txBody>
      </p:sp>
      <p:sp>
        <p:nvSpPr>
          <p:cNvPr id="6" name="Marcador de número de diapositiva 5"/>
          <p:cNvSpPr>
            <a:spLocks noGrp="1"/>
          </p:cNvSpPr>
          <p:nvPr>
            <p:ph type="sldNum" sz="quarter" idx="12"/>
          </p:nvPr>
        </p:nvSpPr>
        <p:spPr/>
        <p:txBody>
          <a:bodyPr/>
          <a:lstStyle>
            <a:lvl1pPr>
              <a:defRPr/>
            </a:lvl1pPr>
          </a:lstStyle>
          <a:p>
            <a:pPr fontAlgn="base">
              <a:spcBef>
                <a:spcPct val="0"/>
              </a:spcBef>
              <a:spcAft>
                <a:spcPct val="0"/>
              </a:spcAft>
            </a:pPr>
            <a:fld id="{40F31E04-92B2-4622-89C2-EF38F6141C36}" type="slidenum">
              <a:rPr lang="es-ES" altLang="es-ES" smtClean="0">
                <a:solidFill>
                  <a:srgbClr val="000000"/>
                </a:solidFill>
              </a:rPr>
              <a:pPr fontAlgn="base">
                <a:spcBef>
                  <a:spcPct val="0"/>
                </a:spcBef>
                <a:spcAft>
                  <a:spcPct val="0"/>
                </a:spcAft>
              </a:pPr>
              <a:t>‹Nº›</a:t>
            </a:fld>
            <a:endParaRPr lang="es-ES" altLang="es-ES">
              <a:solidFill>
                <a:srgbClr val="000000"/>
              </a:solidFill>
            </a:endParaRPr>
          </a:p>
        </p:txBody>
      </p:sp>
    </p:spTree>
    <p:extLst>
      <p:ext uri="{BB962C8B-B14F-4D97-AF65-F5344CB8AC3E}">
        <p14:creationId xmlns:p14="http://schemas.microsoft.com/office/powerpoint/2010/main" val="476103972"/>
      </p:ext>
    </p:extLst>
  </p:cSld>
  <p:clrMapOvr>
    <a:masterClrMapping/>
  </p:clrMapOvr>
  <p:transition spd="med" advClick="0" advTm="1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609600" y="274639"/>
            <a:ext cx="8026400" cy="5851525"/>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fontAlgn="base">
              <a:spcBef>
                <a:spcPct val="0"/>
              </a:spcBef>
              <a:spcAft>
                <a:spcPct val="0"/>
              </a:spcAft>
            </a:pPr>
            <a:endParaRPr lang="es-ES" altLang="es-ES">
              <a:solidFill>
                <a:srgbClr val="000000"/>
              </a:solidFill>
            </a:endParaRPr>
          </a:p>
        </p:txBody>
      </p:sp>
      <p:sp>
        <p:nvSpPr>
          <p:cNvPr id="5" name="Marcador de pie de página 4"/>
          <p:cNvSpPr>
            <a:spLocks noGrp="1"/>
          </p:cNvSpPr>
          <p:nvPr>
            <p:ph type="ftr" sz="quarter" idx="11"/>
          </p:nvPr>
        </p:nvSpPr>
        <p:spPr/>
        <p:txBody>
          <a:bodyPr/>
          <a:lstStyle>
            <a:lvl1pPr>
              <a:defRPr/>
            </a:lvl1pPr>
          </a:lstStyle>
          <a:p>
            <a:pPr algn="ctr" fontAlgn="base">
              <a:spcBef>
                <a:spcPct val="0"/>
              </a:spcBef>
              <a:spcAft>
                <a:spcPct val="0"/>
              </a:spcAft>
            </a:pPr>
            <a:endParaRPr lang="es-ES" altLang="es-ES">
              <a:solidFill>
                <a:srgbClr val="000000"/>
              </a:solidFill>
            </a:endParaRPr>
          </a:p>
        </p:txBody>
      </p:sp>
      <p:sp>
        <p:nvSpPr>
          <p:cNvPr id="6" name="Marcador de número de diapositiva 5"/>
          <p:cNvSpPr>
            <a:spLocks noGrp="1"/>
          </p:cNvSpPr>
          <p:nvPr>
            <p:ph type="sldNum" sz="quarter" idx="12"/>
          </p:nvPr>
        </p:nvSpPr>
        <p:spPr/>
        <p:txBody>
          <a:bodyPr/>
          <a:lstStyle>
            <a:lvl1pPr>
              <a:defRPr/>
            </a:lvl1pPr>
          </a:lstStyle>
          <a:p>
            <a:pPr fontAlgn="base">
              <a:spcBef>
                <a:spcPct val="0"/>
              </a:spcBef>
              <a:spcAft>
                <a:spcPct val="0"/>
              </a:spcAft>
            </a:pPr>
            <a:fld id="{A4581236-B7B9-4BC9-8AB9-22D88B7CA87C}" type="slidenum">
              <a:rPr lang="es-ES" altLang="es-ES" smtClean="0">
                <a:solidFill>
                  <a:srgbClr val="000000"/>
                </a:solidFill>
              </a:rPr>
              <a:pPr fontAlgn="base">
                <a:spcBef>
                  <a:spcPct val="0"/>
                </a:spcBef>
                <a:spcAft>
                  <a:spcPct val="0"/>
                </a:spcAft>
              </a:pPr>
              <a:t>‹Nº›</a:t>
            </a:fld>
            <a:endParaRPr lang="es-ES" altLang="es-ES">
              <a:solidFill>
                <a:srgbClr val="000000"/>
              </a:solidFill>
            </a:endParaRPr>
          </a:p>
        </p:txBody>
      </p:sp>
    </p:spTree>
    <p:extLst>
      <p:ext uri="{BB962C8B-B14F-4D97-AF65-F5344CB8AC3E}">
        <p14:creationId xmlns:p14="http://schemas.microsoft.com/office/powerpoint/2010/main" val="1879740663"/>
      </p:ext>
    </p:extLst>
  </p:cSld>
  <p:clrMapOvr>
    <a:masterClrMapping/>
  </p:clrMapOvr>
  <p:transition spd="med" advClick="0" advTm="1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609600" y="1600201"/>
            <a:ext cx="5384800" cy="452596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quarter" idx="2"/>
          </p:nvPr>
        </p:nvSpPr>
        <p:spPr>
          <a:xfrm>
            <a:off x="6197600" y="1600200"/>
            <a:ext cx="5384800" cy="21859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contenido 4"/>
          <p:cNvSpPr>
            <a:spLocks noGrp="1"/>
          </p:cNvSpPr>
          <p:nvPr>
            <p:ph sz="quarter" idx="3"/>
          </p:nvPr>
        </p:nvSpPr>
        <p:spPr>
          <a:xfrm>
            <a:off x="6197600" y="3938589"/>
            <a:ext cx="5384800" cy="218757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fecha 5"/>
          <p:cNvSpPr>
            <a:spLocks noGrp="1"/>
          </p:cNvSpPr>
          <p:nvPr>
            <p:ph type="dt" sz="half" idx="10"/>
          </p:nvPr>
        </p:nvSpPr>
        <p:spPr>
          <a:xfrm>
            <a:off x="609600" y="6245225"/>
            <a:ext cx="2844800" cy="476250"/>
          </a:xfrm>
        </p:spPr>
        <p:txBody>
          <a:bodyPr/>
          <a:lstStyle>
            <a:lvl1pPr>
              <a:defRPr/>
            </a:lvl1pPr>
          </a:lstStyle>
          <a:p>
            <a:pPr fontAlgn="base">
              <a:spcBef>
                <a:spcPct val="0"/>
              </a:spcBef>
              <a:spcAft>
                <a:spcPct val="0"/>
              </a:spcAft>
            </a:pPr>
            <a:endParaRPr lang="es-ES" altLang="es-ES">
              <a:solidFill>
                <a:srgbClr val="000000"/>
              </a:solidFill>
            </a:endParaRPr>
          </a:p>
        </p:txBody>
      </p:sp>
      <p:sp>
        <p:nvSpPr>
          <p:cNvPr id="7" name="Marcador de pie de página 6"/>
          <p:cNvSpPr>
            <a:spLocks noGrp="1"/>
          </p:cNvSpPr>
          <p:nvPr>
            <p:ph type="ftr" sz="quarter" idx="11"/>
          </p:nvPr>
        </p:nvSpPr>
        <p:spPr>
          <a:xfrm>
            <a:off x="4165600" y="6245225"/>
            <a:ext cx="3860800" cy="476250"/>
          </a:xfrm>
        </p:spPr>
        <p:txBody>
          <a:bodyPr/>
          <a:lstStyle>
            <a:lvl1pPr>
              <a:defRPr/>
            </a:lvl1pPr>
          </a:lstStyle>
          <a:p>
            <a:pPr algn="ctr" fontAlgn="base">
              <a:spcBef>
                <a:spcPct val="0"/>
              </a:spcBef>
              <a:spcAft>
                <a:spcPct val="0"/>
              </a:spcAft>
            </a:pPr>
            <a:endParaRPr lang="es-ES" altLang="es-ES">
              <a:solidFill>
                <a:srgbClr val="000000"/>
              </a:solidFill>
            </a:endParaRPr>
          </a:p>
        </p:txBody>
      </p:sp>
      <p:sp>
        <p:nvSpPr>
          <p:cNvPr id="8" name="Marcador de número de diapositiva 7"/>
          <p:cNvSpPr>
            <a:spLocks noGrp="1"/>
          </p:cNvSpPr>
          <p:nvPr>
            <p:ph type="sldNum" sz="quarter" idx="12"/>
          </p:nvPr>
        </p:nvSpPr>
        <p:spPr>
          <a:xfrm>
            <a:off x="8737600" y="6245225"/>
            <a:ext cx="2844800" cy="476250"/>
          </a:xfrm>
        </p:spPr>
        <p:txBody>
          <a:bodyPr/>
          <a:lstStyle>
            <a:lvl1pPr>
              <a:defRPr/>
            </a:lvl1pPr>
          </a:lstStyle>
          <a:p>
            <a:pPr fontAlgn="base">
              <a:spcBef>
                <a:spcPct val="0"/>
              </a:spcBef>
              <a:spcAft>
                <a:spcPct val="0"/>
              </a:spcAft>
            </a:pPr>
            <a:fld id="{331FA000-6359-4445-B1DB-A01B693B7D61}" type="slidenum">
              <a:rPr lang="es-ES" altLang="es-ES" smtClean="0">
                <a:solidFill>
                  <a:srgbClr val="000000"/>
                </a:solidFill>
              </a:rPr>
              <a:pPr fontAlgn="base">
                <a:spcBef>
                  <a:spcPct val="0"/>
                </a:spcBef>
                <a:spcAft>
                  <a:spcPct val="0"/>
                </a:spcAft>
              </a:pPr>
              <a:t>‹Nº›</a:t>
            </a:fld>
            <a:endParaRPr lang="es-ES" altLang="es-ES">
              <a:solidFill>
                <a:srgbClr val="000000"/>
              </a:solidFill>
            </a:endParaRPr>
          </a:p>
        </p:txBody>
      </p:sp>
    </p:spTree>
    <p:extLst>
      <p:ext uri="{BB962C8B-B14F-4D97-AF65-F5344CB8AC3E}">
        <p14:creationId xmlns:p14="http://schemas.microsoft.com/office/powerpoint/2010/main" val="504105840"/>
      </p:ext>
    </p:extLst>
  </p:cSld>
  <p:clrMapOvr>
    <a:masterClrMapping/>
  </p:clrMapOvr>
  <p:transition spd="med" advClick="0" advTm="1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Marcador de contenido 1"/>
          <p:cNvSpPr>
            <a:spLocks noGrp="1"/>
          </p:cNvSpPr>
          <p:nvPr>
            <p:ph/>
          </p:nvPr>
        </p:nvSpPr>
        <p:spPr>
          <a:xfrm>
            <a:off x="609600" y="274639"/>
            <a:ext cx="10972800" cy="585152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Marcador de fecha 2"/>
          <p:cNvSpPr>
            <a:spLocks noGrp="1"/>
          </p:cNvSpPr>
          <p:nvPr>
            <p:ph type="dt" sz="half" idx="10"/>
          </p:nvPr>
        </p:nvSpPr>
        <p:spPr>
          <a:xfrm>
            <a:off x="609600" y="6245225"/>
            <a:ext cx="2844800" cy="476250"/>
          </a:xfrm>
        </p:spPr>
        <p:txBody>
          <a:bodyPr/>
          <a:lstStyle>
            <a:lvl1pPr>
              <a:defRPr/>
            </a:lvl1pPr>
          </a:lstStyle>
          <a:p>
            <a:pPr fontAlgn="base">
              <a:spcBef>
                <a:spcPct val="0"/>
              </a:spcBef>
              <a:spcAft>
                <a:spcPct val="0"/>
              </a:spcAft>
            </a:pPr>
            <a:endParaRPr lang="es-ES" altLang="es-ES">
              <a:solidFill>
                <a:srgbClr val="000000"/>
              </a:solidFill>
            </a:endParaRPr>
          </a:p>
        </p:txBody>
      </p:sp>
      <p:sp>
        <p:nvSpPr>
          <p:cNvPr id="4" name="Marcador de pie de página 3"/>
          <p:cNvSpPr>
            <a:spLocks noGrp="1"/>
          </p:cNvSpPr>
          <p:nvPr>
            <p:ph type="ftr" sz="quarter" idx="11"/>
          </p:nvPr>
        </p:nvSpPr>
        <p:spPr>
          <a:xfrm>
            <a:off x="4165600" y="6245225"/>
            <a:ext cx="3860800" cy="476250"/>
          </a:xfrm>
        </p:spPr>
        <p:txBody>
          <a:bodyPr/>
          <a:lstStyle>
            <a:lvl1pPr>
              <a:defRPr/>
            </a:lvl1pPr>
          </a:lstStyle>
          <a:p>
            <a:pPr algn="ctr" fontAlgn="base">
              <a:spcBef>
                <a:spcPct val="0"/>
              </a:spcBef>
              <a:spcAft>
                <a:spcPct val="0"/>
              </a:spcAft>
            </a:pPr>
            <a:endParaRPr lang="es-ES" altLang="es-ES">
              <a:solidFill>
                <a:srgbClr val="000000"/>
              </a:solidFill>
            </a:endParaRPr>
          </a:p>
        </p:txBody>
      </p:sp>
      <p:sp>
        <p:nvSpPr>
          <p:cNvPr id="5" name="Marcador de número de diapositiva 4"/>
          <p:cNvSpPr>
            <a:spLocks noGrp="1"/>
          </p:cNvSpPr>
          <p:nvPr>
            <p:ph type="sldNum" sz="quarter" idx="12"/>
          </p:nvPr>
        </p:nvSpPr>
        <p:spPr>
          <a:xfrm>
            <a:off x="8737600" y="6245225"/>
            <a:ext cx="2844800" cy="476250"/>
          </a:xfrm>
        </p:spPr>
        <p:txBody>
          <a:bodyPr/>
          <a:lstStyle>
            <a:lvl1pPr>
              <a:defRPr/>
            </a:lvl1pPr>
          </a:lstStyle>
          <a:p>
            <a:pPr fontAlgn="base">
              <a:spcBef>
                <a:spcPct val="0"/>
              </a:spcBef>
              <a:spcAft>
                <a:spcPct val="0"/>
              </a:spcAft>
            </a:pPr>
            <a:fld id="{6A9A658A-F6BE-4A2D-83EF-8326859598AC}" type="slidenum">
              <a:rPr lang="es-ES" altLang="es-ES" smtClean="0">
                <a:solidFill>
                  <a:srgbClr val="000000"/>
                </a:solidFill>
              </a:rPr>
              <a:pPr fontAlgn="base">
                <a:spcBef>
                  <a:spcPct val="0"/>
                </a:spcBef>
                <a:spcAft>
                  <a:spcPct val="0"/>
                </a:spcAft>
              </a:pPr>
              <a:t>‹Nº›</a:t>
            </a:fld>
            <a:endParaRPr lang="es-ES" altLang="es-ES">
              <a:solidFill>
                <a:srgbClr val="000000"/>
              </a:solidFill>
            </a:endParaRPr>
          </a:p>
        </p:txBody>
      </p:sp>
    </p:spTree>
    <p:extLst>
      <p:ext uri="{BB962C8B-B14F-4D97-AF65-F5344CB8AC3E}">
        <p14:creationId xmlns:p14="http://schemas.microsoft.com/office/powerpoint/2010/main" val="3089310934"/>
      </p:ext>
    </p:extLst>
  </p:cSld>
  <p:clrMapOvr>
    <a:masterClrMapping/>
  </p:clrMapOvr>
  <p:transition spd="med" advClick="0" advTm="1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Título 1"/>
          <p:cNvSpPr>
            <a:spLocks noGrp="1"/>
          </p:cNvSpPr>
          <p:nvPr>
            <p:ph type="title" sz="quarter"/>
          </p:nvPr>
        </p:nvSpPr>
        <p:spPr>
          <a:xfrm>
            <a:off x="609600" y="274638"/>
            <a:ext cx="10972800" cy="1143000"/>
          </a:xfrm>
        </p:spPr>
        <p:txBody>
          <a:bodyPr/>
          <a:lstStyle/>
          <a:p>
            <a:r>
              <a:rPr lang="es-ES" smtClean="0"/>
              <a:t>Haga clic para modificar el estilo de título del patrón</a:t>
            </a:r>
            <a:endParaRPr lang="es-ES"/>
          </a:p>
        </p:txBody>
      </p:sp>
      <p:sp>
        <p:nvSpPr>
          <p:cNvPr id="3" name="Marcador de contenido 2"/>
          <p:cNvSpPr>
            <a:spLocks noGrp="1"/>
          </p:cNvSpPr>
          <p:nvPr>
            <p:ph sz="quarter" idx="1"/>
          </p:nvPr>
        </p:nvSpPr>
        <p:spPr>
          <a:xfrm>
            <a:off x="609600" y="1600200"/>
            <a:ext cx="5384800" cy="21859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quarter" idx="2"/>
          </p:nvPr>
        </p:nvSpPr>
        <p:spPr>
          <a:xfrm>
            <a:off x="6197600" y="1600200"/>
            <a:ext cx="5384800" cy="21859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contenido 4"/>
          <p:cNvSpPr>
            <a:spLocks noGrp="1"/>
          </p:cNvSpPr>
          <p:nvPr>
            <p:ph sz="quarter" idx="3"/>
          </p:nvPr>
        </p:nvSpPr>
        <p:spPr>
          <a:xfrm>
            <a:off x="609600" y="3938589"/>
            <a:ext cx="5384800" cy="218757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contenido 5"/>
          <p:cNvSpPr>
            <a:spLocks noGrp="1"/>
          </p:cNvSpPr>
          <p:nvPr>
            <p:ph sz="quarter" idx="4"/>
          </p:nvPr>
        </p:nvSpPr>
        <p:spPr>
          <a:xfrm>
            <a:off x="6197600" y="3938589"/>
            <a:ext cx="5384800" cy="218757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a:xfrm>
            <a:off x="609600" y="6245225"/>
            <a:ext cx="2844800" cy="476250"/>
          </a:xfrm>
        </p:spPr>
        <p:txBody>
          <a:bodyPr/>
          <a:lstStyle>
            <a:lvl1pPr>
              <a:defRPr/>
            </a:lvl1pPr>
          </a:lstStyle>
          <a:p>
            <a:pPr fontAlgn="base">
              <a:spcBef>
                <a:spcPct val="0"/>
              </a:spcBef>
              <a:spcAft>
                <a:spcPct val="0"/>
              </a:spcAft>
            </a:pPr>
            <a:endParaRPr lang="es-ES" altLang="es-ES">
              <a:solidFill>
                <a:srgbClr val="000000"/>
              </a:solidFill>
            </a:endParaRPr>
          </a:p>
        </p:txBody>
      </p:sp>
      <p:sp>
        <p:nvSpPr>
          <p:cNvPr id="8" name="Marcador de pie de página 7"/>
          <p:cNvSpPr>
            <a:spLocks noGrp="1"/>
          </p:cNvSpPr>
          <p:nvPr>
            <p:ph type="ftr" sz="quarter" idx="11"/>
          </p:nvPr>
        </p:nvSpPr>
        <p:spPr>
          <a:xfrm>
            <a:off x="4165600" y="6245225"/>
            <a:ext cx="3860800" cy="476250"/>
          </a:xfrm>
        </p:spPr>
        <p:txBody>
          <a:bodyPr/>
          <a:lstStyle>
            <a:lvl1pPr>
              <a:defRPr/>
            </a:lvl1pPr>
          </a:lstStyle>
          <a:p>
            <a:pPr algn="ctr" fontAlgn="base">
              <a:spcBef>
                <a:spcPct val="0"/>
              </a:spcBef>
              <a:spcAft>
                <a:spcPct val="0"/>
              </a:spcAft>
            </a:pPr>
            <a:endParaRPr lang="es-ES" altLang="es-ES">
              <a:solidFill>
                <a:srgbClr val="000000"/>
              </a:solidFill>
            </a:endParaRPr>
          </a:p>
        </p:txBody>
      </p:sp>
      <p:sp>
        <p:nvSpPr>
          <p:cNvPr id="9" name="Marcador de número de diapositiva 8"/>
          <p:cNvSpPr>
            <a:spLocks noGrp="1"/>
          </p:cNvSpPr>
          <p:nvPr>
            <p:ph type="sldNum" sz="quarter" idx="12"/>
          </p:nvPr>
        </p:nvSpPr>
        <p:spPr>
          <a:xfrm>
            <a:off x="8737600" y="6245225"/>
            <a:ext cx="2844800" cy="476250"/>
          </a:xfrm>
        </p:spPr>
        <p:txBody>
          <a:bodyPr/>
          <a:lstStyle>
            <a:lvl1pPr>
              <a:defRPr/>
            </a:lvl1pPr>
          </a:lstStyle>
          <a:p>
            <a:pPr fontAlgn="base">
              <a:spcBef>
                <a:spcPct val="0"/>
              </a:spcBef>
              <a:spcAft>
                <a:spcPct val="0"/>
              </a:spcAft>
            </a:pPr>
            <a:fld id="{99B98A79-7608-4C23-A58B-1B00247F3EC8}" type="slidenum">
              <a:rPr lang="es-ES" altLang="es-ES" smtClean="0">
                <a:solidFill>
                  <a:srgbClr val="000000"/>
                </a:solidFill>
              </a:rPr>
              <a:pPr fontAlgn="base">
                <a:spcBef>
                  <a:spcPct val="0"/>
                </a:spcBef>
                <a:spcAft>
                  <a:spcPct val="0"/>
                </a:spcAft>
              </a:pPr>
              <a:t>‹Nº›</a:t>
            </a:fld>
            <a:endParaRPr lang="es-ES" altLang="es-ES">
              <a:solidFill>
                <a:srgbClr val="000000"/>
              </a:solidFill>
            </a:endParaRPr>
          </a:p>
        </p:txBody>
      </p:sp>
    </p:spTree>
    <p:extLst>
      <p:ext uri="{BB962C8B-B14F-4D97-AF65-F5344CB8AC3E}">
        <p14:creationId xmlns:p14="http://schemas.microsoft.com/office/powerpoint/2010/main" val="1395907393"/>
      </p:ext>
    </p:extLst>
  </p:cSld>
  <p:clrMapOvr>
    <a:masterClrMapping/>
  </p:clrMapOvr>
  <p:transition spd="med" advClick="0" advTm="1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D32494DE-8675-4E4B-9D29-3CC9FE54DB51}" type="slidenum">
              <a:rPr lang="es-ES" altLang="es-ES" smtClean="0">
                <a:solidFill>
                  <a:srgbClr val="000000"/>
                </a:solidFill>
              </a:rPr>
              <a:pPr fontAlgn="base">
                <a:spcBef>
                  <a:spcPct val="0"/>
                </a:spcBef>
                <a:spcAft>
                  <a:spcPct val="0"/>
                </a:spcAft>
              </a:pPr>
              <a:t>‹Nº›</a:t>
            </a:fld>
            <a:endParaRPr lang="es-ES" altLang="es-ES" smtClean="0">
              <a:solidFill>
                <a:srgbClr val="000000"/>
              </a:solidFill>
            </a:endParaRPr>
          </a:p>
        </p:txBody>
      </p:sp>
    </p:spTree>
    <p:extLst>
      <p:ext uri="{BB962C8B-B14F-4D97-AF65-F5344CB8AC3E}">
        <p14:creationId xmlns:p14="http://schemas.microsoft.com/office/powerpoint/2010/main" val="2887006268"/>
      </p:ext>
    </p:extLst>
  </p:cSld>
  <p:clrMapOvr>
    <a:masterClrMapping/>
  </p:clrMapOvr>
  <p:transition advClick="0" advTm="7600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5557C05F-D400-4B85-91F3-0D6934EEA904}" type="slidenum">
              <a:rPr lang="es-ES" altLang="es-ES" smtClean="0">
                <a:solidFill>
                  <a:srgbClr val="000000"/>
                </a:solidFill>
              </a:rPr>
              <a:pPr fontAlgn="base">
                <a:spcBef>
                  <a:spcPct val="0"/>
                </a:spcBef>
                <a:spcAft>
                  <a:spcPct val="0"/>
                </a:spcAft>
              </a:pPr>
              <a:t>‹Nº›</a:t>
            </a:fld>
            <a:endParaRPr lang="es-ES" altLang="es-ES" smtClean="0">
              <a:solidFill>
                <a:srgbClr val="000000"/>
              </a:solidFill>
            </a:endParaRPr>
          </a:p>
        </p:txBody>
      </p:sp>
    </p:spTree>
    <p:extLst>
      <p:ext uri="{BB962C8B-B14F-4D97-AF65-F5344CB8AC3E}">
        <p14:creationId xmlns:p14="http://schemas.microsoft.com/office/powerpoint/2010/main" val="1798682648"/>
      </p:ext>
    </p:extLst>
  </p:cSld>
  <p:clrMapOvr>
    <a:masterClrMapping/>
  </p:clrMapOvr>
  <p:transition advClick="0" advTm="76000"/>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13F673FE-5DE0-42C7-A654-105C8C81C9D7}" type="slidenum">
              <a:rPr lang="es-ES" altLang="es-ES" smtClean="0">
                <a:solidFill>
                  <a:srgbClr val="000000"/>
                </a:solidFill>
              </a:rPr>
              <a:pPr fontAlgn="base">
                <a:spcBef>
                  <a:spcPct val="0"/>
                </a:spcBef>
                <a:spcAft>
                  <a:spcPct val="0"/>
                </a:spcAft>
              </a:pPr>
              <a:t>‹Nº›</a:t>
            </a:fld>
            <a:endParaRPr lang="es-ES" altLang="es-ES" smtClean="0">
              <a:solidFill>
                <a:srgbClr val="000000"/>
              </a:solidFill>
            </a:endParaRPr>
          </a:p>
        </p:txBody>
      </p:sp>
    </p:spTree>
    <p:extLst>
      <p:ext uri="{BB962C8B-B14F-4D97-AF65-F5344CB8AC3E}">
        <p14:creationId xmlns:p14="http://schemas.microsoft.com/office/powerpoint/2010/main" val="788499576"/>
      </p:ext>
    </p:extLst>
  </p:cSld>
  <p:clrMapOvr>
    <a:masterClrMapping/>
  </p:clrMapOvr>
  <p:transition advClick="0" advTm="7600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A1CC7292-A265-405C-90E6-FA7C31ED513F}" type="slidenum">
              <a:rPr lang="es-ES" altLang="es-ES" smtClean="0">
                <a:solidFill>
                  <a:srgbClr val="000000"/>
                </a:solidFill>
              </a:rPr>
              <a:pPr fontAlgn="base">
                <a:spcBef>
                  <a:spcPct val="0"/>
                </a:spcBef>
                <a:spcAft>
                  <a:spcPct val="0"/>
                </a:spcAft>
              </a:pPr>
              <a:t>‹Nº›</a:t>
            </a:fld>
            <a:endParaRPr lang="es-ES" altLang="es-ES" smtClean="0">
              <a:solidFill>
                <a:srgbClr val="000000"/>
              </a:solidFill>
            </a:endParaRPr>
          </a:p>
        </p:txBody>
      </p:sp>
    </p:spTree>
    <p:extLst>
      <p:ext uri="{BB962C8B-B14F-4D97-AF65-F5344CB8AC3E}">
        <p14:creationId xmlns:p14="http://schemas.microsoft.com/office/powerpoint/2010/main" val="3243324257"/>
      </p:ext>
    </p:extLst>
  </p:cSld>
  <p:clrMapOvr>
    <a:masterClrMapping/>
  </p:clrMapOvr>
  <p:transition advClick="0" advTm="7600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21409746-97E4-42E2-8D16-F3638BFF1188}" type="slidenum">
              <a:rPr lang="es-ES" altLang="es-ES" smtClean="0">
                <a:solidFill>
                  <a:srgbClr val="000000"/>
                </a:solidFill>
              </a:rPr>
              <a:pPr fontAlgn="base">
                <a:spcBef>
                  <a:spcPct val="0"/>
                </a:spcBef>
                <a:spcAft>
                  <a:spcPct val="0"/>
                </a:spcAft>
              </a:pPr>
              <a:t>‹Nº›</a:t>
            </a:fld>
            <a:endParaRPr lang="es-ES" altLang="es-ES" smtClean="0">
              <a:solidFill>
                <a:srgbClr val="000000"/>
              </a:solidFill>
            </a:endParaRPr>
          </a:p>
        </p:txBody>
      </p:sp>
    </p:spTree>
    <p:extLst>
      <p:ext uri="{BB962C8B-B14F-4D97-AF65-F5344CB8AC3E}">
        <p14:creationId xmlns:p14="http://schemas.microsoft.com/office/powerpoint/2010/main" val="1926098936"/>
      </p:ext>
    </p:extLst>
  </p:cSld>
  <p:clrMapOvr>
    <a:masterClrMapping/>
  </p:clrMapOvr>
  <p:transition advClick="0" advTm="76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fontAlgn="base">
              <a:spcBef>
                <a:spcPct val="0"/>
              </a:spcBef>
              <a:spcAft>
                <a:spcPct val="0"/>
              </a:spcAft>
            </a:pPr>
            <a:endParaRPr lang="es-ES" altLang="es-ES">
              <a:solidFill>
                <a:srgbClr val="000000"/>
              </a:solidFill>
            </a:endParaRPr>
          </a:p>
        </p:txBody>
      </p:sp>
      <p:sp>
        <p:nvSpPr>
          <p:cNvPr id="5" name="Marcador de pie de página 4"/>
          <p:cNvSpPr>
            <a:spLocks noGrp="1"/>
          </p:cNvSpPr>
          <p:nvPr>
            <p:ph type="ftr" sz="quarter" idx="11"/>
          </p:nvPr>
        </p:nvSpPr>
        <p:spPr/>
        <p:txBody>
          <a:bodyPr/>
          <a:lstStyle>
            <a:lvl1pPr>
              <a:defRPr/>
            </a:lvl1pPr>
          </a:lstStyle>
          <a:p>
            <a:pPr algn="ctr" fontAlgn="base">
              <a:spcBef>
                <a:spcPct val="0"/>
              </a:spcBef>
              <a:spcAft>
                <a:spcPct val="0"/>
              </a:spcAft>
            </a:pPr>
            <a:endParaRPr lang="es-ES" altLang="es-ES">
              <a:solidFill>
                <a:srgbClr val="000000"/>
              </a:solidFill>
            </a:endParaRPr>
          </a:p>
        </p:txBody>
      </p:sp>
      <p:sp>
        <p:nvSpPr>
          <p:cNvPr id="6" name="Marcador de número de diapositiva 5"/>
          <p:cNvSpPr>
            <a:spLocks noGrp="1"/>
          </p:cNvSpPr>
          <p:nvPr>
            <p:ph type="sldNum" sz="quarter" idx="12"/>
          </p:nvPr>
        </p:nvSpPr>
        <p:spPr/>
        <p:txBody>
          <a:bodyPr/>
          <a:lstStyle>
            <a:lvl1pPr>
              <a:defRPr/>
            </a:lvl1pPr>
          </a:lstStyle>
          <a:p>
            <a:pPr fontAlgn="base">
              <a:spcBef>
                <a:spcPct val="0"/>
              </a:spcBef>
              <a:spcAft>
                <a:spcPct val="0"/>
              </a:spcAft>
            </a:pPr>
            <a:fld id="{EFC904AB-E8B9-4C53-8868-9F89252F54B0}" type="slidenum">
              <a:rPr lang="es-ES" altLang="es-ES" smtClean="0">
                <a:solidFill>
                  <a:srgbClr val="000000"/>
                </a:solidFill>
              </a:rPr>
              <a:pPr fontAlgn="base">
                <a:spcBef>
                  <a:spcPct val="0"/>
                </a:spcBef>
                <a:spcAft>
                  <a:spcPct val="0"/>
                </a:spcAft>
              </a:pPr>
              <a:t>‹Nº›</a:t>
            </a:fld>
            <a:endParaRPr lang="es-ES" altLang="es-ES">
              <a:solidFill>
                <a:srgbClr val="000000"/>
              </a:solidFill>
            </a:endParaRPr>
          </a:p>
        </p:txBody>
      </p:sp>
    </p:spTree>
    <p:extLst>
      <p:ext uri="{BB962C8B-B14F-4D97-AF65-F5344CB8AC3E}">
        <p14:creationId xmlns:p14="http://schemas.microsoft.com/office/powerpoint/2010/main" val="2456850508"/>
      </p:ext>
    </p:extLst>
  </p:cSld>
  <p:clrMapOvr>
    <a:masterClrMapping/>
  </p:clrMapOvr>
  <p:transition spd="med" advClick="0" advTm="100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6025D4EF-C761-4A22-A14F-05A0EFE72BFA}" type="slidenum">
              <a:rPr lang="es-ES" altLang="es-ES" smtClean="0">
                <a:solidFill>
                  <a:srgbClr val="000000"/>
                </a:solidFill>
              </a:rPr>
              <a:pPr fontAlgn="base">
                <a:spcBef>
                  <a:spcPct val="0"/>
                </a:spcBef>
                <a:spcAft>
                  <a:spcPct val="0"/>
                </a:spcAft>
              </a:pPr>
              <a:t>‹Nº›</a:t>
            </a:fld>
            <a:endParaRPr lang="es-ES" altLang="es-ES" smtClean="0">
              <a:solidFill>
                <a:srgbClr val="000000"/>
              </a:solidFill>
            </a:endParaRPr>
          </a:p>
        </p:txBody>
      </p:sp>
    </p:spTree>
    <p:extLst>
      <p:ext uri="{BB962C8B-B14F-4D97-AF65-F5344CB8AC3E}">
        <p14:creationId xmlns:p14="http://schemas.microsoft.com/office/powerpoint/2010/main" val="4053917120"/>
      </p:ext>
    </p:extLst>
  </p:cSld>
  <p:clrMapOvr>
    <a:masterClrMapping/>
  </p:clrMapOvr>
  <p:transition advClick="0" advTm="7600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0B073948-AF01-47CE-A4D4-66F3A68D7FFE}" type="slidenum">
              <a:rPr lang="es-ES" altLang="es-ES" smtClean="0">
                <a:solidFill>
                  <a:srgbClr val="000000"/>
                </a:solidFill>
              </a:rPr>
              <a:pPr fontAlgn="base">
                <a:spcBef>
                  <a:spcPct val="0"/>
                </a:spcBef>
                <a:spcAft>
                  <a:spcPct val="0"/>
                </a:spcAft>
              </a:pPr>
              <a:t>‹Nº›</a:t>
            </a:fld>
            <a:endParaRPr lang="es-ES" altLang="es-ES" smtClean="0">
              <a:solidFill>
                <a:srgbClr val="000000"/>
              </a:solidFill>
            </a:endParaRPr>
          </a:p>
        </p:txBody>
      </p:sp>
    </p:spTree>
    <p:extLst>
      <p:ext uri="{BB962C8B-B14F-4D97-AF65-F5344CB8AC3E}">
        <p14:creationId xmlns:p14="http://schemas.microsoft.com/office/powerpoint/2010/main" val="1871720378"/>
      </p:ext>
    </p:extLst>
  </p:cSld>
  <p:clrMapOvr>
    <a:masterClrMapping/>
  </p:clrMapOvr>
  <p:transition advClick="0" advTm="76000"/>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59C1F135-D6EA-457C-B920-32F6D2C1C666}" type="slidenum">
              <a:rPr lang="es-ES" altLang="es-ES" smtClean="0">
                <a:solidFill>
                  <a:srgbClr val="000000"/>
                </a:solidFill>
              </a:rPr>
              <a:pPr fontAlgn="base">
                <a:spcBef>
                  <a:spcPct val="0"/>
                </a:spcBef>
                <a:spcAft>
                  <a:spcPct val="0"/>
                </a:spcAft>
              </a:pPr>
              <a:t>‹Nº›</a:t>
            </a:fld>
            <a:endParaRPr lang="es-ES" altLang="es-ES" smtClean="0">
              <a:solidFill>
                <a:srgbClr val="000000"/>
              </a:solidFill>
            </a:endParaRPr>
          </a:p>
        </p:txBody>
      </p:sp>
    </p:spTree>
    <p:extLst>
      <p:ext uri="{BB962C8B-B14F-4D97-AF65-F5344CB8AC3E}">
        <p14:creationId xmlns:p14="http://schemas.microsoft.com/office/powerpoint/2010/main" val="1760131673"/>
      </p:ext>
    </p:extLst>
  </p:cSld>
  <p:clrMapOvr>
    <a:masterClrMapping/>
  </p:clrMapOvr>
  <p:transition advClick="0" advTm="76000"/>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1CE85090-6377-4630-BB9D-092B49A75385}" type="slidenum">
              <a:rPr lang="es-ES" altLang="es-ES" smtClean="0">
                <a:solidFill>
                  <a:srgbClr val="000000"/>
                </a:solidFill>
              </a:rPr>
              <a:pPr fontAlgn="base">
                <a:spcBef>
                  <a:spcPct val="0"/>
                </a:spcBef>
                <a:spcAft>
                  <a:spcPct val="0"/>
                </a:spcAft>
              </a:pPr>
              <a:t>‹Nº›</a:t>
            </a:fld>
            <a:endParaRPr lang="es-ES" altLang="es-ES" smtClean="0">
              <a:solidFill>
                <a:srgbClr val="000000"/>
              </a:solidFill>
            </a:endParaRPr>
          </a:p>
        </p:txBody>
      </p:sp>
    </p:spTree>
    <p:extLst>
      <p:ext uri="{BB962C8B-B14F-4D97-AF65-F5344CB8AC3E}">
        <p14:creationId xmlns:p14="http://schemas.microsoft.com/office/powerpoint/2010/main" val="2959133089"/>
      </p:ext>
    </p:extLst>
  </p:cSld>
  <p:clrMapOvr>
    <a:masterClrMapping/>
  </p:clrMapOvr>
  <p:transition advClick="0" advTm="7600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01B3373A-40DD-48C7-ADBB-ED58A89BF8DA}" type="slidenum">
              <a:rPr lang="es-ES" altLang="es-ES" smtClean="0">
                <a:solidFill>
                  <a:srgbClr val="000000"/>
                </a:solidFill>
              </a:rPr>
              <a:pPr fontAlgn="base">
                <a:spcBef>
                  <a:spcPct val="0"/>
                </a:spcBef>
                <a:spcAft>
                  <a:spcPct val="0"/>
                </a:spcAft>
              </a:pPr>
              <a:t>‹Nº›</a:t>
            </a:fld>
            <a:endParaRPr lang="es-ES" altLang="es-ES" smtClean="0">
              <a:solidFill>
                <a:srgbClr val="000000"/>
              </a:solidFill>
            </a:endParaRPr>
          </a:p>
        </p:txBody>
      </p:sp>
    </p:spTree>
    <p:extLst>
      <p:ext uri="{BB962C8B-B14F-4D97-AF65-F5344CB8AC3E}">
        <p14:creationId xmlns:p14="http://schemas.microsoft.com/office/powerpoint/2010/main" val="527444450"/>
      </p:ext>
    </p:extLst>
  </p:cSld>
  <p:clrMapOvr>
    <a:masterClrMapping/>
  </p:clrMapOvr>
  <p:transition advClick="0" advTm="7600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AC5FF08C-88EF-4D61-98F7-6CAA597E0D0D}" type="slidenum">
              <a:rPr lang="es-ES" altLang="es-ES" smtClean="0">
                <a:solidFill>
                  <a:srgbClr val="000000"/>
                </a:solidFill>
              </a:rPr>
              <a:pPr fontAlgn="base">
                <a:spcBef>
                  <a:spcPct val="0"/>
                </a:spcBef>
                <a:spcAft>
                  <a:spcPct val="0"/>
                </a:spcAft>
              </a:pPr>
              <a:t>‹Nº›</a:t>
            </a:fld>
            <a:endParaRPr lang="es-ES" altLang="es-ES" smtClean="0">
              <a:solidFill>
                <a:srgbClr val="000000"/>
              </a:solidFill>
            </a:endParaRPr>
          </a:p>
        </p:txBody>
      </p:sp>
    </p:spTree>
    <p:extLst>
      <p:ext uri="{BB962C8B-B14F-4D97-AF65-F5344CB8AC3E}">
        <p14:creationId xmlns:p14="http://schemas.microsoft.com/office/powerpoint/2010/main" val="1871991158"/>
      </p:ext>
    </p:extLst>
  </p:cSld>
  <p:clrMapOvr>
    <a:masterClrMapping/>
  </p:clrMapOvr>
  <p:transition advClick="0" advTm="76000"/>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600201"/>
            <a:ext cx="53848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6197600" y="1600200"/>
            <a:ext cx="53848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6197600" y="3938589"/>
            <a:ext cx="53848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es-E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98C28307-B376-4D1F-96B5-A2F88DA8A661}" type="slidenum">
              <a:rPr lang="es-ES" altLang="es-ES" smtClean="0">
                <a:solidFill>
                  <a:srgbClr val="000000"/>
                </a:solidFill>
              </a:rPr>
              <a:pPr fontAlgn="base">
                <a:spcBef>
                  <a:spcPct val="0"/>
                </a:spcBef>
                <a:spcAft>
                  <a:spcPct val="0"/>
                </a:spcAft>
              </a:pPr>
              <a:t>‹Nº›</a:t>
            </a:fld>
            <a:endParaRPr lang="es-ES" altLang="es-ES" smtClean="0">
              <a:solidFill>
                <a:srgbClr val="000000"/>
              </a:solidFill>
            </a:endParaRPr>
          </a:p>
        </p:txBody>
      </p:sp>
    </p:spTree>
    <p:extLst>
      <p:ext uri="{BB962C8B-B14F-4D97-AF65-F5344CB8AC3E}">
        <p14:creationId xmlns:p14="http://schemas.microsoft.com/office/powerpoint/2010/main" val="691925621"/>
      </p:ext>
    </p:extLst>
  </p:cSld>
  <p:clrMapOvr>
    <a:masterClrMapping/>
  </p:clrMapOvr>
  <p:transition advClick="0" advTm="76000"/>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609600" y="274639"/>
            <a:ext cx="109728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7BB3BFB9-039B-473A-AC75-4C44466F2041}" type="slidenum">
              <a:rPr lang="es-ES" altLang="es-ES" smtClean="0">
                <a:solidFill>
                  <a:srgbClr val="000000"/>
                </a:solidFill>
              </a:rPr>
              <a:pPr fontAlgn="base">
                <a:spcBef>
                  <a:spcPct val="0"/>
                </a:spcBef>
                <a:spcAft>
                  <a:spcPct val="0"/>
                </a:spcAft>
              </a:pPr>
              <a:t>‹Nº›</a:t>
            </a:fld>
            <a:endParaRPr lang="es-ES" altLang="es-ES" smtClean="0">
              <a:solidFill>
                <a:srgbClr val="000000"/>
              </a:solidFill>
            </a:endParaRPr>
          </a:p>
        </p:txBody>
      </p:sp>
    </p:spTree>
    <p:extLst>
      <p:ext uri="{BB962C8B-B14F-4D97-AF65-F5344CB8AC3E}">
        <p14:creationId xmlns:p14="http://schemas.microsoft.com/office/powerpoint/2010/main" val="173310120"/>
      </p:ext>
    </p:extLst>
  </p:cSld>
  <p:clrMapOvr>
    <a:masterClrMapping/>
  </p:clrMapOvr>
  <p:transition advClick="0" advTm="76000"/>
</p:sldLayout>
</file>

<file path=ppt/slideLayouts/slideLayout28.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609600" y="274638"/>
            <a:ext cx="10972800" cy="1143000"/>
          </a:xfrm>
        </p:spPr>
        <p:txBody>
          <a:bodyPr/>
          <a:lstStyle/>
          <a:p>
            <a:r>
              <a:rPr lang="es-ES" smtClean="0"/>
              <a:t>Haga clic para modificar el estilo de título del patrón</a:t>
            </a:r>
            <a:endParaRPr lang="es-ES"/>
          </a:p>
        </p:txBody>
      </p:sp>
      <p:sp>
        <p:nvSpPr>
          <p:cNvPr id="3" name="2 Marcador de contenido"/>
          <p:cNvSpPr>
            <a:spLocks noGrp="1"/>
          </p:cNvSpPr>
          <p:nvPr>
            <p:ph sz="quarter" idx="1"/>
          </p:nvPr>
        </p:nvSpPr>
        <p:spPr>
          <a:xfrm>
            <a:off x="609600" y="1600200"/>
            <a:ext cx="53848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6197600" y="1600200"/>
            <a:ext cx="53848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609600" y="3938589"/>
            <a:ext cx="53848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contenido"/>
          <p:cNvSpPr>
            <a:spLocks noGrp="1"/>
          </p:cNvSpPr>
          <p:nvPr>
            <p:ph sz="quarter" idx="4"/>
          </p:nvPr>
        </p:nvSpPr>
        <p:spPr>
          <a:xfrm>
            <a:off x="6197600" y="3938589"/>
            <a:ext cx="53848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B99B9569-9202-4BCA-8BF3-75500B38F706}" type="slidenum">
              <a:rPr lang="es-ES" altLang="es-ES" smtClean="0">
                <a:solidFill>
                  <a:srgbClr val="000000"/>
                </a:solidFill>
              </a:rPr>
              <a:pPr fontAlgn="base">
                <a:spcBef>
                  <a:spcPct val="0"/>
                </a:spcBef>
                <a:spcAft>
                  <a:spcPct val="0"/>
                </a:spcAft>
              </a:pPr>
              <a:t>‹Nº›</a:t>
            </a:fld>
            <a:endParaRPr lang="es-ES" altLang="es-ES" smtClean="0">
              <a:solidFill>
                <a:srgbClr val="000000"/>
              </a:solidFill>
            </a:endParaRPr>
          </a:p>
        </p:txBody>
      </p:sp>
    </p:spTree>
    <p:extLst>
      <p:ext uri="{BB962C8B-B14F-4D97-AF65-F5344CB8AC3E}">
        <p14:creationId xmlns:p14="http://schemas.microsoft.com/office/powerpoint/2010/main" val="1995650484"/>
      </p:ext>
    </p:extLst>
  </p:cSld>
  <p:clrMapOvr>
    <a:masterClrMapping/>
  </p:clrMapOvr>
  <p:transition advClick="0" advTm="76000"/>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D32494DE-8675-4E4B-9D29-3CC9FE54DB51}" type="slidenum">
              <a:rPr lang="es-ES" altLang="es-ES" smtClean="0">
                <a:solidFill>
                  <a:srgbClr val="000000"/>
                </a:solidFill>
              </a:rPr>
              <a:pPr fontAlgn="base">
                <a:spcBef>
                  <a:spcPct val="0"/>
                </a:spcBef>
                <a:spcAft>
                  <a:spcPct val="0"/>
                </a:spcAft>
              </a:pPr>
              <a:t>‹Nº›</a:t>
            </a:fld>
            <a:endParaRPr lang="es-ES" altLang="es-ES" smtClean="0">
              <a:solidFill>
                <a:srgbClr val="000000"/>
              </a:solidFill>
            </a:endParaRPr>
          </a:p>
        </p:txBody>
      </p:sp>
    </p:spTree>
    <p:extLst>
      <p:ext uri="{BB962C8B-B14F-4D97-AF65-F5344CB8AC3E}">
        <p14:creationId xmlns:p14="http://schemas.microsoft.com/office/powerpoint/2010/main" val="1893324669"/>
      </p:ext>
    </p:extLst>
  </p:cSld>
  <p:clrMapOvr>
    <a:masterClrMapping/>
  </p:clrMapOvr>
  <p:transition advClick="0" advTm="76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39"/>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Editar el estilo de texto del patrón</a:t>
            </a:r>
          </a:p>
        </p:txBody>
      </p:sp>
      <p:sp>
        <p:nvSpPr>
          <p:cNvPr id="4" name="Marcador de fecha 3"/>
          <p:cNvSpPr>
            <a:spLocks noGrp="1"/>
          </p:cNvSpPr>
          <p:nvPr>
            <p:ph type="dt" sz="half" idx="10"/>
          </p:nvPr>
        </p:nvSpPr>
        <p:spPr/>
        <p:txBody>
          <a:bodyPr/>
          <a:lstStyle>
            <a:lvl1pPr>
              <a:defRPr/>
            </a:lvl1pPr>
          </a:lstStyle>
          <a:p>
            <a:pPr fontAlgn="base">
              <a:spcBef>
                <a:spcPct val="0"/>
              </a:spcBef>
              <a:spcAft>
                <a:spcPct val="0"/>
              </a:spcAft>
            </a:pPr>
            <a:endParaRPr lang="es-ES" altLang="es-ES">
              <a:solidFill>
                <a:srgbClr val="000000"/>
              </a:solidFill>
            </a:endParaRPr>
          </a:p>
        </p:txBody>
      </p:sp>
      <p:sp>
        <p:nvSpPr>
          <p:cNvPr id="5" name="Marcador de pie de página 4"/>
          <p:cNvSpPr>
            <a:spLocks noGrp="1"/>
          </p:cNvSpPr>
          <p:nvPr>
            <p:ph type="ftr" sz="quarter" idx="11"/>
          </p:nvPr>
        </p:nvSpPr>
        <p:spPr/>
        <p:txBody>
          <a:bodyPr/>
          <a:lstStyle>
            <a:lvl1pPr>
              <a:defRPr/>
            </a:lvl1pPr>
          </a:lstStyle>
          <a:p>
            <a:pPr algn="ctr" fontAlgn="base">
              <a:spcBef>
                <a:spcPct val="0"/>
              </a:spcBef>
              <a:spcAft>
                <a:spcPct val="0"/>
              </a:spcAft>
            </a:pPr>
            <a:endParaRPr lang="es-ES" altLang="es-ES">
              <a:solidFill>
                <a:srgbClr val="000000"/>
              </a:solidFill>
            </a:endParaRPr>
          </a:p>
        </p:txBody>
      </p:sp>
      <p:sp>
        <p:nvSpPr>
          <p:cNvPr id="6" name="Marcador de número de diapositiva 5"/>
          <p:cNvSpPr>
            <a:spLocks noGrp="1"/>
          </p:cNvSpPr>
          <p:nvPr>
            <p:ph type="sldNum" sz="quarter" idx="12"/>
          </p:nvPr>
        </p:nvSpPr>
        <p:spPr/>
        <p:txBody>
          <a:bodyPr/>
          <a:lstStyle>
            <a:lvl1pPr>
              <a:defRPr/>
            </a:lvl1pPr>
          </a:lstStyle>
          <a:p>
            <a:pPr fontAlgn="base">
              <a:spcBef>
                <a:spcPct val="0"/>
              </a:spcBef>
              <a:spcAft>
                <a:spcPct val="0"/>
              </a:spcAft>
            </a:pPr>
            <a:fld id="{A6639313-7FF9-4A67-AF61-F1D0C09ADDAC}" type="slidenum">
              <a:rPr lang="es-ES" altLang="es-ES" smtClean="0">
                <a:solidFill>
                  <a:srgbClr val="000000"/>
                </a:solidFill>
              </a:rPr>
              <a:pPr fontAlgn="base">
                <a:spcBef>
                  <a:spcPct val="0"/>
                </a:spcBef>
                <a:spcAft>
                  <a:spcPct val="0"/>
                </a:spcAft>
              </a:pPr>
              <a:t>‹Nº›</a:t>
            </a:fld>
            <a:endParaRPr lang="es-ES" altLang="es-ES">
              <a:solidFill>
                <a:srgbClr val="000000"/>
              </a:solidFill>
            </a:endParaRPr>
          </a:p>
        </p:txBody>
      </p:sp>
    </p:spTree>
    <p:extLst>
      <p:ext uri="{BB962C8B-B14F-4D97-AF65-F5344CB8AC3E}">
        <p14:creationId xmlns:p14="http://schemas.microsoft.com/office/powerpoint/2010/main" val="1737201112"/>
      </p:ext>
    </p:extLst>
  </p:cSld>
  <p:clrMapOvr>
    <a:masterClrMapping/>
  </p:clrMapOvr>
  <p:transition spd="med" advClick="0" advTm="1000">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5557C05F-D400-4B85-91F3-0D6934EEA904}" type="slidenum">
              <a:rPr lang="es-ES" altLang="es-ES" smtClean="0">
                <a:solidFill>
                  <a:srgbClr val="000000"/>
                </a:solidFill>
              </a:rPr>
              <a:pPr fontAlgn="base">
                <a:spcBef>
                  <a:spcPct val="0"/>
                </a:spcBef>
                <a:spcAft>
                  <a:spcPct val="0"/>
                </a:spcAft>
              </a:pPr>
              <a:t>‹Nº›</a:t>
            </a:fld>
            <a:endParaRPr lang="es-ES" altLang="es-ES" smtClean="0">
              <a:solidFill>
                <a:srgbClr val="000000"/>
              </a:solidFill>
            </a:endParaRPr>
          </a:p>
        </p:txBody>
      </p:sp>
    </p:spTree>
    <p:extLst>
      <p:ext uri="{BB962C8B-B14F-4D97-AF65-F5344CB8AC3E}">
        <p14:creationId xmlns:p14="http://schemas.microsoft.com/office/powerpoint/2010/main" val="639609473"/>
      </p:ext>
    </p:extLst>
  </p:cSld>
  <p:clrMapOvr>
    <a:masterClrMapping/>
  </p:clrMapOvr>
  <p:transition advClick="0" advTm="76000"/>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13F673FE-5DE0-42C7-A654-105C8C81C9D7}" type="slidenum">
              <a:rPr lang="es-ES" altLang="es-ES" smtClean="0">
                <a:solidFill>
                  <a:srgbClr val="000000"/>
                </a:solidFill>
              </a:rPr>
              <a:pPr fontAlgn="base">
                <a:spcBef>
                  <a:spcPct val="0"/>
                </a:spcBef>
                <a:spcAft>
                  <a:spcPct val="0"/>
                </a:spcAft>
              </a:pPr>
              <a:t>‹Nº›</a:t>
            </a:fld>
            <a:endParaRPr lang="es-ES" altLang="es-ES" smtClean="0">
              <a:solidFill>
                <a:srgbClr val="000000"/>
              </a:solidFill>
            </a:endParaRPr>
          </a:p>
        </p:txBody>
      </p:sp>
    </p:spTree>
    <p:extLst>
      <p:ext uri="{BB962C8B-B14F-4D97-AF65-F5344CB8AC3E}">
        <p14:creationId xmlns:p14="http://schemas.microsoft.com/office/powerpoint/2010/main" val="2893246844"/>
      </p:ext>
    </p:extLst>
  </p:cSld>
  <p:clrMapOvr>
    <a:masterClrMapping/>
  </p:clrMapOvr>
  <p:transition advClick="0" advTm="76000"/>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A1CC7292-A265-405C-90E6-FA7C31ED513F}" type="slidenum">
              <a:rPr lang="es-ES" altLang="es-ES" smtClean="0">
                <a:solidFill>
                  <a:srgbClr val="000000"/>
                </a:solidFill>
              </a:rPr>
              <a:pPr fontAlgn="base">
                <a:spcBef>
                  <a:spcPct val="0"/>
                </a:spcBef>
                <a:spcAft>
                  <a:spcPct val="0"/>
                </a:spcAft>
              </a:pPr>
              <a:t>‹Nº›</a:t>
            </a:fld>
            <a:endParaRPr lang="es-ES" altLang="es-ES" smtClean="0">
              <a:solidFill>
                <a:srgbClr val="000000"/>
              </a:solidFill>
            </a:endParaRPr>
          </a:p>
        </p:txBody>
      </p:sp>
    </p:spTree>
    <p:extLst>
      <p:ext uri="{BB962C8B-B14F-4D97-AF65-F5344CB8AC3E}">
        <p14:creationId xmlns:p14="http://schemas.microsoft.com/office/powerpoint/2010/main" val="2845302367"/>
      </p:ext>
    </p:extLst>
  </p:cSld>
  <p:clrMapOvr>
    <a:masterClrMapping/>
  </p:clrMapOvr>
  <p:transition advClick="0" advTm="76000"/>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21409746-97E4-42E2-8D16-F3638BFF1188}" type="slidenum">
              <a:rPr lang="es-ES" altLang="es-ES" smtClean="0">
                <a:solidFill>
                  <a:srgbClr val="000000"/>
                </a:solidFill>
              </a:rPr>
              <a:pPr fontAlgn="base">
                <a:spcBef>
                  <a:spcPct val="0"/>
                </a:spcBef>
                <a:spcAft>
                  <a:spcPct val="0"/>
                </a:spcAft>
              </a:pPr>
              <a:t>‹Nº›</a:t>
            </a:fld>
            <a:endParaRPr lang="es-ES" altLang="es-ES" smtClean="0">
              <a:solidFill>
                <a:srgbClr val="000000"/>
              </a:solidFill>
            </a:endParaRPr>
          </a:p>
        </p:txBody>
      </p:sp>
    </p:spTree>
    <p:extLst>
      <p:ext uri="{BB962C8B-B14F-4D97-AF65-F5344CB8AC3E}">
        <p14:creationId xmlns:p14="http://schemas.microsoft.com/office/powerpoint/2010/main" val="2915180356"/>
      </p:ext>
    </p:extLst>
  </p:cSld>
  <p:clrMapOvr>
    <a:masterClrMapping/>
  </p:clrMapOvr>
  <p:transition advClick="0" advTm="7600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6025D4EF-C761-4A22-A14F-05A0EFE72BFA}" type="slidenum">
              <a:rPr lang="es-ES" altLang="es-ES" smtClean="0">
                <a:solidFill>
                  <a:srgbClr val="000000"/>
                </a:solidFill>
              </a:rPr>
              <a:pPr fontAlgn="base">
                <a:spcBef>
                  <a:spcPct val="0"/>
                </a:spcBef>
                <a:spcAft>
                  <a:spcPct val="0"/>
                </a:spcAft>
              </a:pPr>
              <a:t>‹Nº›</a:t>
            </a:fld>
            <a:endParaRPr lang="es-ES" altLang="es-ES" smtClean="0">
              <a:solidFill>
                <a:srgbClr val="000000"/>
              </a:solidFill>
            </a:endParaRPr>
          </a:p>
        </p:txBody>
      </p:sp>
    </p:spTree>
    <p:extLst>
      <p:ext uri="{BB962C8B-B14F-4D97-AF65-F5344CB8AC3E}">
        <p14:creationId xmlns:p14="http://schemas.microsoft.com/office/powerpoint/2010/main" val="2430706302"/>
      </p:ext>
    </p:extLst>
  </p:cSld>
  <p:clrMapOvr>
    <a:masterClrMapping/>
  </p:clrMapOvr>
  <p:transition advClick="0" advTm="76000"/>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0B073948-AF01-47CE-A4D4-66F3A68D7FFE}" type="slidenum">
              <a:rPr lang="es-ES" altLang="es-ES" smtClean="0">
                <a:solidFill>
                  <a:srgbClr val="000000"/>
                </a:solidFill>
              </a:rPr>
              <a:pPr fontAlgn="base">
                <a:spcBef>
                  <a:spcPct val="0"/>
                </a:spcBef>
                <a:spcAft>
                  <a:spcPct val="0"/>
                </a:spcAft>
              </a:pPr>
              <a:t>‹Nº›</a:t>
            </a:fld>
            <a:endParaRPr lang="es-ES" altLang="es-ES" smtClean="0">
              <a:solidFill>
                <a:srgbClr val="000000"/>
              </a:solidFill>
            </a:endParaRPr>
          </a:p>
        </p:txBody>
      </p:sp>
    </p:spTree>
    <p:extLst>
      <p:ext uri="{BB962C8B-B14F-4D97-AF65-F5344CB8AC3E}">
        <p14:creationId xmlns:p14="http://schemas.microsoft.com/office/powerpoint/2010/main" val="2135822825"/>
      </p:ext>
    </p:extLst>
  </p:cSld>
  <p:clrMapOvr>
    <a:masterClrMapping/>
  </p:clrMapOvr>
  <p:transition advClick="0" advTm="76000"/>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59C1F135-D6EA-457C-B920-32F6D2C1C666}" type="slidenum">
              <a:rPr lang="es-ES" altLang="es-ES" smtClean="0">
                <a:solidFill>
                  <a:srgbClr val="000000"/>
                </a:solidFill>
              </a:rPr>
              <a:pPr fontAlgn="base">
                <a:spcBef>
                  <a:spcPct val="0"/>
                </a:spcBef>
                <a:spcAft>
                  <a:spcPct val="0"/>
                </a:spcAft>
              </a:pPr>
              <a:t>‹Nº›</a:t>
            </a:fld>
            <a:endParaRPr lang="es-ES" altLang="es-ES" smtClean="0">
              <a:solidFill>
                <a:srgbClr val="000000"/>
              </a:solidFill>
            </a:endParaRPr>
          </a:p>
        </p:txBody>
      </p:sp>
    </p:spTree>
    <p:extLst>
      <p:ext uri="{BB962C8B-B14F-4D97-AF65-F5344CB8AC3E}">
        <p14:creationId xmlns:p14="http://schemas.microsoft.com/office/powerpoint/2010/main" val="3822162448"/>
      </p:ext>
    </p:extLst>
  </p:cSld>
  <p:clrMapOvr>
    <a:masterClrMapping/>
  </p:clrMapOvr>
  <p:transition advClick="0" advTm="76000"/>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1CE85090-6377-4630-BB9D-092B49A75385}" type="slidenum">
              <a:rPr lang="es-ES" altLang="es-ES" smtClean="0">
                <a:solidFill>
                  <a:srgbClr val="000000"/>
                </a:solidFill>
              </a:rPr>
              <a:pPr fontAlgn="base">
                <a:spcBef>
                  <a:spcPct val="0"/>
                </a:spcBef>
                <a:spcAft>
                  <a:spcPct val="0"/>
                </a:spcAft>
              </a:pPr>
              <a:t>‹Nº›</a:t>
            </a:fld>
            <a:endParaRPr lang="es-ES" altLang="es-ES" smtClean="0">
              <a:solidFill>
                <a:srgbClr val="000000"/>
              </a:solidFill>
            </a:endParaRPr>
          </a:p>
        </p:txBody>
      </p:sp>
    </p:spTree>
    <p:extLst>
      <p:ext uri="{BB962C8B-B14F-4D97-AF65-F5344CB8AC3E}">
        <p14:creationId xmlns:p14="http://schemas.microsoft.com/office/powerpoint/2010/main" val="504795619"/>
      </p:ext>
    </p:extLst>
  </p:cSld>
  <p:clrMapOvr>
    <a:masterClrMapping/>
  </p:clrMapOvr>
  <p:transition advClick="0" advTm="7600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01B3373A-40DD-48C7-ADBB-ED58A89BF8DA}" type="slidenum">
              <a:rPr lang="es-ES" altLang="es-ES" smtClean="0">
                <a:solidFill>
                  <a:srgbClr val="000000"/>
                </a:solidFill>
              </a:rPr>
              <a:pPr fontAlgn="base">
                <a:spcBef>
                  <a:spcPct val="0"/>
                </a:spcBef>
                <a:spcAft>
                  <a:spcPct val="0"/>
                </a:spcAft>
              </a:pPr>
              <a:t>‹Nº›</a:t>
            </a:fld>
            <a:endParaRPr lang="es-ES" altLang="es-ES" smtClean="0">
              <a:solidFill>
                <a:srgbClr val="000000"/>
              </a:solidFill>
            </a:endParaRPr>
          </a:p>
        </p:txBody>
      </p:sp>
    </p:spTree>
    <p:extLst>
      <p:ext uri="{BB962C8B-B14F-4D97-AF65-F5344CB8AC3E}">
        <p14:creationId xmlns:p14="http://schemas.microsoft.com/office/powerpoint/2010/main" val="1010148357"/>
      </p:ext>
    </p:extLst>
  </p:cSld>
  <p:clrMapOvr>
    <a:masterClrMapping/>
  </p:clrMapOvr>
  <p:transition advClick="0" advTm="76000"/>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AC5FF08C-88EF-4D61-98F7-6CAA597E0D0D}" type="slidenum">
              <a:rPr lang="es-ES" altLang="es-ES" smtClean="0">
                <a:solidFill>
                  <a:srgbClr val="000000"/>
                </a:solidFill>
              </a:rPr>
              <a:pPr fontAlgn="base">
                <a:spcBef>
                  <a:spcPct val="0"/>
                </a:spcBef>
                <a:spcAft>
                  <a:spcPct val="0"/>
                </a:spcAft>
              </a:pPr>
              <a:t>‹Nº›</a:t>
            </a:fld>
            <a:endParaRPr lang="es-ES" altLang="es-ES" smtClean="0">
              <a:solidFill>
                <a:srgbClr val="000000"/>
              </a:solidFill>
            </a:endParaRPr>
          </a:p>
        </p:txBody>
      </p:sp>
    </p:spTree>
    <p:extLst>
      <p:ext uri="{BB962C8B-B14F-4D97-AF65-F5344CB8AC3E}">
        <p14:creationId xmlns:p14="http://schemas.microsoft.com/office/powerpoint/2010/main" val="3882845417"/>
      </p:ext>
    </p:extLst>
  </p:cSld>
  <p:clrMapOvr>
    <a:masterClrMapping/>
  </p:clrMapOvr>
  <p:transition advClick="0" advTm="76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609600" y="1600201"/>
            <a:ext cx="5384800" cy="452596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97600" y="1600201"/>
            <a:ext cx="5384800" cy="452596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lvl1pPr>
              <a:defRPr/>
            </a:lvl1pPr>
          </a:lstStyle>
          <a:p>
            <a:pPr fontAlgn="base">
              <a:spcBef>
                <a:spcPct val="0"/>
              </a:spcBef>
              <a:spcAft>
                <a:spcPct val="0"/>
              </a:spcAft>
            </a:pPr>
            <a:endParaRPr lang="es-ES" altLang="es-ES">
              <a:solidFill>
                <a:srgbClr val="000000"/>
              </a:solidFill>
            </a:endParaRPr>
          </a:p>
        </p:txBody>
      </p:sp>
      <p:sp>
        <p:nvSpPr>
          <p:cNvPr id="6" name="Marcador de pie de página 5"/>
          <p:cNvSpPr>
            <a:spLocks noGrp="1"/>
          </p:cNvSpPr>
          <p:nvPr>
            <p:ph type="ftr" sz="quarter" idx="11"/>
          </p:nvPr>
        </p:nvSpPr>
        <p:spPr/>
        <p:txBody>
          <a:bodyPr/>
          <a:lstStyle>
            <a:lvl1pPr>
              <a:defRPr/>
            </a:lvl1pPr>
          </a:lstStyle>
          <a:p>
            <a:pPr algn="ctr" fontAlgn="base">
              <a:spcBef>
                <a:spcPct val="0"/>
              </a:spcBef>
              <a:spcAft>
                <a:spcPct val="0"/>
              </a:spcAft>
            </a:pPr>
            <a:endParaRPr lang="es-ES" altLang="es-ES">
              <a:solidFill>
                <a:srgbClr val="000000"/>
              </a:solidFill>
            </a:endParaRPr>
          </a:p>
        </p:txBody>
      </p:sp>
      <p:sp>
        <p:nvSpPr>
          <p:cNvPr id="7" name="Marcador de número de diapositiva 6"/>
          <p:cNvSpPr>
            <a:spLocks noGrp="1"/>
          </p:cNvSpPr>
          <p:nvPr>
            <p:ph type="sldNum" sz="quarter" idx="12"/>
          </p:nvPr>
        </p:nvSpPr>
        <p:spPr/>
        <p:txBody>
          <a:bodyPr/>
          <a:lstStyle>
            <a:lvl1pPr>
              <a:defRPr/>
            </a:lvl1pPr>
          </a:lstStyle>
          <a:p>
            <a:pPr fontAlgn="base">
              <a:spcBef>
                <a:spcPct val="0"/>
              </a:spcBef>
              <a:spcAft>
                <a:spcPct val="0"/>
              </a:spcAft>
            </a:pPr>
            <a:fld id="{303D126C-549D-4D6C-B758-1E31552C2471}" type="slidenum">
              <a:rPr lang="es-ES" altLang="es-ES" smtClean="0">
                <a:solidFill>
                  <a:srgbClr val="000000"/>
                </a:solidFill>
              </a:rPr>
              <a:pPr fontAlgn="base">
                <a:spcBef>
                  <a:spcPct val="0"/>
                </a:spcBef>
                <a:spcAft>
                  <a:spcPct val="0"/>
                </a:spcAft>
              </a:pPr>
              <a:t>‹Nº›</a:t>
            </a:fld>
            <a:endParaRPr lang="es-ES" altLang="es-ES">
              <a:solidFill>
                <a:srgbClr val="000000"/>
              </a:solidFill>
            </a:endParaRPr>
          </a:p>
        </p:txBody>
      </p:sp>
    </p:spTree>
    <p:extLst>
      <p:ext uri="{BB962C8B-B14F-4D97-AF65-F5344CB8AC3E}">
        <p14:creationId xmlns:p14="http://schemas.microsoft.com/office/powerpoint/2010/main" val="1190072381"/>
      </p:ext>
    </p:extLst>
  </p:cSld>
  <p:clrMapOvr>
    <a:masterClrMapping/>
  </p:clrMapOvr>
  <p:transition spd="med" advClick="0" advTm="1000">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600201"/>
            <a:ext cx="53848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6197600" y="1600200"/>
            <a:ext cx="53848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6197600" y="3938589"/>
            <a:ext cx="53848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es-E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98C28307-B376-4D1F-96B5-A2F88DA8A661}" type="slidenum">
              <a:rPr lang="es-ES" altLang="es-ES" smtClean="0">
                <a:solidFill>
                  <a:srgbClr val="000000"/>
                </a:solidFill>
              </a:rPr>
              <a:pPr fontAlgn="base">
                <a:spcBef>
                  <a:spcPct val="0"/>
                </a:spcBef>
                <a:spcAft>
                  <a:spcPct val="0"/>
                </a:spcAft>
              </a:pPr>
              <a:t>‹Nº›</a:t>
            </a:fld>
            <a:endParaRPr lang="es-ES" altLang="es-ES" smtClean="0">
              <a:solidFill>
                <a:srgbClr val="000000"/>
              </a:solidFill>
            </a:endParaRPr>
          </a:p>
        </p:txBody>
      </p:sp>
    </p:spTree>
    <p:extLst>
      <p:ext uri="{BB962C8B-B14F-4D97-AF65-F5344CB8AC3E}">
        <p14:creationId xmlns:p14="http://schemas.microsoft.com/office/powerpoint/2010/main" val="702766971"/>
      </p:ext>
    </p:extLst>
  </p:cSld>
  <p:clrMapOvr>
    <a:masterClrMapping/>
  </p:clrMapOvr>
  <p:transition advClick="0" advTm="76000"/>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609600" y="274639"/>
            <a:ext cx="109728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7BB3BFB9-039B-473A-AC75-4C44466F2041}" type="slidenum">
              <a:rPr lang="es-ES" altLang="es-ES" smtClean="0">
                <a:solidFill>
                  <a:srgbClr val="000000"/>
                </a:solidFill>
              </a:rPr>
              <a:pPr fontAlgn="base">
                <a:spcBef>
                  <a:spcPct val="0"/>
                </a:spcBef>
                <a:spcAft>
                  <a:spcPct val="0"/>
                </a:spcAft>
              </a:pPr>
              <a:t>‹Nº›</a:t>
            </a:fld>
            <a:endParaRPr lang="es-ES" altLang="es-ES" smtClean="0">
              <a:solidFill>
                <a:srgbClr val="000000"/>
              </a:solidFill>
            </a:endParaRPr>
          </a:p>
        </p:txBody>
      </p:sp>
    </p:spTree>
    <p:extLst>
      <p:ext uri="{BB962C8B-B14F-4D97-AF65-F5344CB8AC3E}">
        <p14:creationId xmlns:p14="http://schemas.microsoft.com/office/powerpoint/2010/main" val="3715880199"/>
      </p:ext>
    </p:extLst>
  </p:cSld>
  <p:clrMapOvr>
    <a:masterClrMapping/>
  </p:clrMapOvr>
  <p:transition advClick="0" advTm="76000"/>
</p:sldLayout>
</file>

<file path=ppt/slideLayouts/slideLayout42.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609600" y="274638"/>
            <a:ext cx="10972800" cy="1143000"/>
          </a:xfrm>
        </p:spPr>
        <p:txBody>
          <a:bodyPr/>
          <a:lstStyle/>
          <a:p>
            <a:r>
              <a:rPr lang="es-ES" smtClean="0"/>
              <a:t>Haga clic para modificar el estilo de título del patrón</a:t>
            </a:r>
            <a:endParaRPr lang="es-ES"/>
          </a:p>
        </p:txBody>
      </p:sp>
      <p:sp>
        <p:nvSpPr>
          <p:cNvPr id="3" name="2 Marcador de contenido"/>
          <p:cNvSpPr>
            <a:spLocks noGrp="1"/>
          </p:cNvSpPr>
          <p:nvPr>
            <p:ph sz="quarter" idx="1"/>
          </p:nvPr>
        </p:nvSpPr>
        <p:spPr>
          <a:xfrm>
            <a:off x="609600" y="1600200"/>
            <a:ext cx="53848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6197600" y="1600200"/>
            <a:ext cx="53848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609600" y="3938589"/>
            <a:ext cx="53848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contenido"/>
          <p:cNvSpPr>
            <a:spLocks noGrp="1"/>
          </p:cNvSpPr>
          <p:nvPr>
            <p:ph sz="quarter" idx="4"/>
          </p:nvPr>
        </p:nvSpPr>
        <p:spPr>
          <a:xfrm>
            <a:off x="6197600" y="3938589"/>
            <a:ext cx="53848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B99B9569-9202-4BCA-8BF3-75500B38F706}" type="slidenum">
              <a:rPr lang="es-ES" altLang="es-ES" smtClean="0">
                <a:solidFill>
                  <a:srgbClr val="000000"/>
                </a:solidFill>
              </a:rPr>
              <a:pPr fontAlgn="base">
                <a:spcBef>
                  <a:spcPct val="0"/>
                </a:spcBef>
                <a:spcAft>
                  <a:spcPct val="0"/>
                </a:spcAft>
              </a:pPr>
              <a:t>‹Nº›</a:t>
            </a:fld>
            <a:endParaRPr lang="es-ES" altLang="es-ES" smtClean="0">
              <a:solidFill>
                <a:srgbClr val="000000"/>
              </a:solidFill>
            </a:endParaRPr>
          </a:p>
        </p:txBody>
      </p:sp>
    </p:spTree>
    <p:extLst>
      <p:ext uri="{BB962C8B-B14F-4D97-AF65-F5344CB8AC3E}">
        <p14:creationId xmlns:p14="http://schemas.microsoft.com/office/powerpoint/2010/main" val="3628460331"/>
      </p:ext>
    </p:extLst>
  </p:cSld>
  <p:clrMapOvr>
    <a:masterClrMapping/>
  </p:clrMapOvr>
  <p:transition advClick="0" advTm="76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40317" y="365126"/>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40318" y="2505075"/>
            <a:ext cx="5158316"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71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lvl1pPr>
              <a:defRPr/>
            </a:lvl1pPr>
          </a:lstStyle>
          <a:p>
            <a:pPr fontAlgn="base">
              <a:spcBef>
                <a:spcPct val="0"/>
              </a:spcBef>
              <a:spcAft>
                <a:spcPct val="0"/>
              </a:spcAft>
            </a:pPr>
            <a:endParaRPr lang="es-ES" altLang="es-ES">
              <a:solidFill>
                <a:srgbClr val="000000"/>
              </a:solidFill>
            </a:endParaRPr>
          </a:p>
        </p:txBody>
      </p:sp>
      <p:sp>
        <p:nvSpPr>
          <p:cNvPr id="8" name="Marcador de pie de página 7"/>
          <p:cNvSpPr>
            <a:spLocks noGrp="1"/>
          </p:cNvSpPr>
          <p:nvPr>
            <p:ph type="ftr" sz="quarter" idx="11"/>
          </p:nvPr>
        </p:nvSpPr>
        <p:spPr/>
        <p:txBody>
          <a:bodyPr/>
          <a:lstStyle>
            <a:lvl1pPr>
              <a:defRPr/>
            </a:lvl1pPr>
          </a:lstStyle>
          <a:p>
            <a:pPr algn="ctr" fontAlgn="base">
              <a:spcBef>
                <a:spcPct val="0"/>
              </a:spcBef>
              <a:spcAft>
                <a:spcPct val="0"/>
              </a:spcAft>
            </a:pPr>
            <a:endParaRPr lang="es-ES" altLang="es-ES">
              <a:solidFill>
                <a:srgbClr val="000000"/>
              </a:solidFill>
            </a:endParaRPr>
          </a:p>
        </p:txBody>
      </p:sp>
      <p:sp>
        <p:nvSpPr>
          <p:cNvPr id="9" name="Marcador de número de diapositiva 8"/>
          <p:cNvSpPr>
            <a:spLocks noGrp="1"/>
          </p:cNvSpPr>
          <p:nvPr>
            <p:ph type="sldNum" sz="quarter" idx="12"/>
          </p:nvPr>
        </p:nvSpPr>
        <p:spPr/>
        <p:txBody>
          <a:bodyPr/>
          <a:lstStyle>
            <a:lvl1pPr>
              <a:defRPr/>
            </a:lvl1pPr>
          </a:lstStyle>
          <a:p>
            <a:pPr fontAlgn="base">
              <a:spcBef>
                <a:spcPct val="0"/>
              </a:spcBef>
              <a:spcAft>
                <a:spcPct val="0"/>
              </a:spcAft>
            </a:pPr>
            <a:fld id="{893B408A-E36D-49B3-8748-1859DC0FEA23}" type="slidenum">
              <a:rPr lang="es-ES" altLang="es-ES" smtClean="0">
                <a:solidFill>
                  <a:srgbClr val="000000"/>
                </a:solidFill>
              </a:rPr>
              <a:pPr fontAlgn="base">
                <a:spcBef>
                  <a:spcPct val="0"/>
                </a:spcBef>
                <a:spcAft>
                  <a:spcPct val="0"/>
                </a:spcAft>
              </a:pPr>
              <a:t>‹Nº›</a:t>
            </a:fld>
            <a:endParaRPr lang="es-ES" altLang="es-ES">
              <a:solidFill>
                <a:srgbClr val="000000"/>
              </a:solidFill>
            </a:endParaRPr>
          </a:p>
        </p:txBody>
      </p:sp>
    </p:spTree>
    <p:extLst>
      <p:ext uri="{BB962C8B-B14F-4D97-AF65-F5344CB8AC3E}">
        <p14:creationId xmlns:p14="http://schemas.microsoft.com/office/powerpoint/2010/main" val="2145281049"/>
      </p:ext>
    </p:extLst>
  </p:cSld>
  <p:clrMapOvr>
    <a:masterClrMapping/>
  </p:clrMapOvr>
  <p:transition spd="med" advClick="0" advTm="1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lvl1pPr>
              <a:defRPr/>
            </a:lvl1pPr>
          </a:lstStyle>
          <a:p>
            <a:pPr fontAlgn="base">
              <a:spcBef>
                <a:spcPct val="0"/>
              </a:spcBef>
              <a:spcAft>
                <a:spcPct val="0"/>
              </a:spcAft>
            </a:pPr>
            <a:endParaRPr lang="es-ES" altLang="es-ES">
              <a:solidFill>
                <a:srgbClr val="000000"/>
              </a:solidFill>
            </a:endParaRPr>
          </a:p>
        </p:txBody>
      </p:sp>
      <p:sp>
        <p:nvSpPr>
          <p:cNvPr id="4" name="Marcador de pie de página 3"/>
          <p:cNvSpPr>
            <a:spLocks noGrp="1"/>
          </p:cNvSpPr>
          <p:nvPr>
            <p:ph type="ftr" sz="quarter" idx="11"/>
          </p:nvPr>
        </p:nvSpPr>
        <p:spPr/>
        <p:txBody>
          <a:bodyPr/>
          <a:lstStyle>
            <a:lvl1pPr>
              <a:defRPr/>
            </a:lvl1pPr>
          </a:lstStyle>
          <a:p>
            <a:pPr algn="ctr" fontAlgn="base">
              <a:spcBef>
                <a:spcPct val="0"/>
              </a:spcBef>
              <a:spcAft>
                <a:spcPct val="0"/>
              </a:spcAft>
            </a:pPr>
            <a:endParaRPr lang="es-ES" altLang="es-ES">
              <a:solidFill>
                <a:srgbClr val="000000"/>
              </a:solidFill>
            </a:endParaRPr>
          </a:p>
        </p:txBody>
      </p:sp>
      <p:sp>
        <p:nvSpPr>
          <p:cNvPr id="5" name="Marcador de número de diapositiva 4"/>
          <p:cNvSpPr>
            <a:spLocks noGrp="1"/>
          </p:cNvSpPr>
          <p:nvPr>
            <p:ph type="sldNum" sz="quarter" idx="12"/>
          </p:nvPr>
        </p:nvSpPr>
        <p:spPr/>
        <p:txBody>
          <a:bodyPr/>
          <a:lstStyle>
            <a:lvl1pPr>
              <a:defRPr/>
            </a:lvl1pPr>
          </a:lstStyle>
          <a:p>
            <a:pPr fontAlgn="base">
              <a:spcBef>
                <a:spcPct val="0"/>
              </a:spcBef>
              <a:spcAft>
                <a:spcPct val="0"/>
              </a:spcAft>
            </a:pPr>
            <a:fld id="{0B6869BC-BC06-45C1-BD88-92EE31970CF1}" type="slidenum">
              <a:rPr lang="es-ES" altLang="es-ES" smtClean="0">
                <a:solidFill>
                  <a:srgbClr val="000000"/>
                </a:solidFill>
              </a:rPr>
              <a:pPr fontAlgn="base">
                <a:spcBef>
                  <a:spcPct val="0"/>
                </a:spcBef>
                <a:spcAft>
                  <a:spcPct val="0"/>
                </a:spcAft>
              </a:pPr>
              <a:t>‹Nº›</a:t>
            </a:fld>
            <a:endParaRPr lang="es-ES" altLang="es-ES">
              <a:solidFill>
                <a:srgbClr val="000000"/>
              </a:solidFill>
            </a:endParaRPr>
          </a:p>
        </p:txBody>
      </p:sp>
    </p:spTree>
    <p:extLst>
      <p:ext uri="{BB962C8B-B14F-4D97-AF65-F5344CB8AC3E}">
        <p14:creationId xmlns:p14="http://schemas.microsoft.com/office/powerpoint/2010/main" val="1224265907"/>
      </p:ext>
    </p:extLst>
  </p:cSld>
  <p:clrMapOvr>
    <a:masterClrMapping/>
  </p:clrMapOvr>
  <p:transition spd="med" advClick="0" advTm="1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vl1pPr>
          </a:lstStyle>
          <a:p>
            <a:pPr fontAlgn="base">
              <a:spcBef>
                <a:spcPct val="0"/>
              </a:spcBef>
              <a:spcAft>
                <a:spcPct val="0"/>
              </a:spcAft>
            </a:pPr>
            <a:endParaRPr lang="es-ES" altLang="es-ES">
              <a:solidFill>
                <a:srgbClr val="000000"/>
              </a:solidFill>
            </a:endParaRPr>
          </a:p>
        </p:txBody>
      </p:sp>
      <p:sp>
        <p:nvSpPr>
          <p:cNvPr id="3" name="Marcador de pie de página 2"/>
          <p:cNvSpPr>
            <a:spLocks noGrp="1"/>
          </p:cNvSpPr>
          <p:nvPr>
            <p:ph type="ftr" sz="quarter" idx="11"/>
          </p:nvPr>
        </p:nvSpPr>
        <p:spPr/>
        <p:txBody>
          <a:bodyPr/>
          <a:lstStyle>
            <a:lvl1pPr>
              <a:defRPr/>
            </a:lvl1pPr>
          </a:lstStyle>
          <a:p>
            <a:pPr algn="ctr" fontAlgn="base">
              <a:spcBef>
                <a:spcPct val="0"/>
              </a:spcBef>
              <a:spcAft>
                <a:spcPct val="0"/>
              </a:spcAft>
            </a:pPr>
            <a:endParaRPr lang="es-ES" altLang="es-ES">
              <a:solidFill>
                <a:srgbClr val="000000"/>
              </a:solidFill>
            </a:endParaRPr>
          </a:p>
        </p:txBody>
      </p:sp>
      <p:sp>
        <p:nvSpPr>
          <p:cNvPr id="4" name="Marcador de número de diapositiva 3"/>
          <p:cNvSpPr>
            <a:spLocks noGrp="1"/>
          </p:cNvSpPr>
          <p:nvPr>
            <p:ph type="sldNum" sz="quarter" idx="12"/>
          </p:nvPr>
        </p:nvSpPr>
        <p:spPr/>
        <p:txBody>
          <a:bodyPr/>
          <a:lstStyle>
            <a:lvl1pPr>
              <a:defRPr/>
            </a:lvl1pPr>
          </a:lstStyle>
          <a:p>
            <a:pPr fontAlgn="base">
              <a:spcBef>
                <a:spcPct val="0"/>
              </a:spcBef>
              <a:spcAft>
                <a:spcPct val="0"/>
              </a:spcAft>
            </a:pPr>
            <a:fld id="{DCF8C391-E162-4654-B398-FEC27A305CB5}" type="slidenum">
              <a:rPr lang="es-ES" altLang="es-ES" smtClean="0">
                <a:solidFill>
                  <a:srgbClr val="000000"/>
                </a:solidFill>
              </a:rPr>
              <a:pPr fontAlgn="base">
                <a:spcBef>
                  <a:spcPct val="0"/>
                </a:spcBef>
                <a:spcAft>
                  <a:spcPct val="0"/>
                </a:spcAft>
              </a:pPr>
              <a:t>‹Nº›</a:t>
            </a:fld>
            <a:endParaRPr lang="es-ES" altLang="es-ES">
              <a:solidFill>
                <a:srgbClr val="000000"/>
              </a:solidFill>
            </a:endParaRPr>
          </a:p>
        </p:txBody>
      </p:sp>
    </p:spTree>
    <p:extLst>
      <p:ext uri="{BB962C8B-B14F-4D97-AF65-F5344CB8AC3E}">
        <p14:creationId xmlns:p14="http://schemas.microsoft.com/office/powerpoint/2010/main" val="3159292322"/>
      </p:ext>
    </p:extLst>
  </p:cSld>
  <p:clrMapOvr>
    <a:masterClrMapping/>
  </p:clrMapOvr>
  <p:transition spd="med" advClick="0" advTm="1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40318" y="457200"/>
            <a:ext cx="393276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lvl1pPr>
              <a:defRPr/>
            </a:lvl1pPr>
          </a:lstStyle>
          <a:p>
            <a:pPr fontAlgn="base">
              <a:spcBef>
                <a:spcPct val="0"/>
              </a:spcBef>
              <a:spcAft>
                <a:spcPct val="0"/>
              </a:spcAft>
            </a:pPr>
            <a:endParaRPr lang="es-ES" altLang="es-ES">
              <a:solidFill>
                <a:srgbClr val="000000"/>
              </a:solidFill>
            </a:endParaRPr>
          </a:p>
        </p:txBody>
      </p:sp>
      <p:sp>
        <p:nvSpPr>
          <p:cNvPr id="6" name="Marcador de pie de página 5"/>
          <p:cNvSpPr>
            <a:spLocks noGrp="1"/>
          </p:cNvSpPr>
          <p:nvPr>
            <p:ph type="ftr" sz="quarter" idx="11"/>
          </p:nvPr>
        </p:nvSpPr>
        <p:spPr/>
        <p:txBody>
          <a:bodyPr/>
          <a:lstStyle>
            <a:lvl1pPr>
              <a:defRPr/>
            </a:lvl1pPr>
          </a:lstStyle>
          <a:p>
            <a:pPr algn="ctr" fontAlgn="base">
              <a:spcBef>
                <a:spcPct val="0"/>
              </a:spcBef>
              <a:spcAft>
                <a:spcPct val="0"/>
              </a:spcAft>
            </a:pPr>
            <a:endParaRPr lang="es-ES" altLang="es-ES">
              <a:solidFill>
                <a:srgbClr val="000000"/>
              </a:solidFill>
            </a:endParaRPr>
          </a:p>
        </p:txBody>
      </p:sp>
      <p:sp>
        <p:nvSpPr>
          <p:cNvPr id="7" name="Marcador de número de diapositiva 6"/>
          <p:cNvSpPr>
            <a:spLocks noGrp="1"/>
          </p:cNvSpPr>
          <p:nvPr>
            <p:ph type="sldNum" sz="quarter" idx="12"/>
          </p:nvPr>
        </p:nvSpPr>
        <p:spPr/>
        <p:txBody>
          <a:bodyPr/>
          <a:lstStyle>
            <a:lvl1pPr>
              <a:defRPr/>
            </a:lvl1pPr>
          </a:lstStyle>
          <a:p>
            <a:pPr fontAlgn="base">
              <a:spcBef>
                <a:spcPct val="0"/>
              </a:spcBef>
              <a:spcAft>
                <a:spcPct val="0"/>
              </a:spcAft>
            </a:pPr>
            <a:fld id="{B380D2F7-DFEB-48FE-B160-ABD918F7531A}" type="slidenum">
              <a:rPr lang="es-ES" altLang="es-ES" smtClean="0">
                <a:solidFill>
                  <a:srgbClr val="000000"/>
                </a:solidFill>
              </a:rPr>
              <a:pPr fontAlgn="base">
                <a:spcBef>
                  <a:spcPct val="0"/>
                </a:spcBef>
                <a:spcAft>
                  <a:spcPct val="0"/>
                </a:spcAft>
              </a:pPr>
              <a:t>‹Nº›</a:t>
            </a:fld>
            <a:endParaRPr lang="es-ES" altLang="es-ES">
              <a:solidFill>
                <a:srgbClr val="000000"/>
              </a:solidFill>
            </a:endParaRPr>
          </a:p>
        </p:txBody>
      </p:sp>
    </p:spTree>
    <p:extLst>
      <p:ext uri="{BB962C8B-B14F-4D97-AF65-F5344CB8AC3E}">
        <p14:creationId xmlns:p14="http://schemas.microsoft.com/office/powerpoint/2010/main" val="843788576"/>
      </p:ext>
    </p:extLst>
  </p:cSld>
  <p:clrMapOvr>
    <a:masterClrMapping/>
  </p:clrMapOvr>
  <p:transition spd="med" advClick="0" advTm="1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40318" y="457200"/>
            <a:ext cx="393276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lvl1pPr>
              <a:defRPr/>
            </a:lvl1pPr>
          </a:lstStyle>
          <a:p>
            <a:pPr fontAlgn="base">
              <a:spcBef>
                <a:spcPct val="0"/>
              </a:spcBef>
              <a:spcAft>
                <a:spcPct val="0"/>
              </a:spcAft>
            </a:pPr>
            <a:endParaRPr lang="es-ES" altLang="es-ES">
              <a:solidFill>
                <a:srgbClr val="000000"/>
              </a:solidFill>
            </a:endParaRPr>
          </a:p>
        </p:txBody>
      </p:sp>
      <p:sp>
        <p:nvSpPr>
          <p:cNvPr id="6" name="Marcador de pie de página 5"/>
          <p:cNvSpPr>
            <a:spLocks noGrp="1"/>
          </p:cNvSpPr>
          <p:nvPr>
            <p:ph type="ftr" sz="quarter" idx="11"/>
          </p:nvPr>
        </p:nvSpPr>
        <p:spPr/>
        <p:txBody>
          <a:bodyPr/>
          <a:lstStyle>
            <a:lvl1pPr>
              <a:defRPr/>
            </a:lvl1pPr>
          </a:lstStyle>
          <a:p>
            <a:pPr algn="ctr" fontAlgn="base">
              <a:spcBef>
                <a:spcPct val="0"/>
              </a:spcBef>
              <a:spcAft>
                <a:spcPct val="0"/>
              </a:spcAft>
            </a:pPr>
            <a:endParaRPr lang="es-ES" altLang="es-ES">
              <a:solidFill>
                <a:srgbClr val="000000"/>
              </a:solidFill>
            </a:endParaRPr>
          </a:p>
        </p:txBody>
      </p:sp>
      <p:sp>
        <p:nvSpPr>
          <p:cNvPr id="7" name="Marcador de número de diapositiva 6"/>
          <p:cNvSpPr>
            <a:spLocks noGrp="1"/>
          </p:cNvSpPr>
          <p:nvPr>
            <p:ph type="sldNum" sz="quarter" idx="12"/>
          </p:nvPr>
        </p:nvSpPr>
        <p:spPr/>
        <p:txBody>
          <a:bodyPr/>
          <a:lstStyle>
            <a:lvl1pPr>
              <a:defRPr/>
            </a:lvl1pPr>
          </a:lstStyle>
          <a:p>
            <a:pPr fontAlgn="base">
              <a:spcBef>
                <a:spcPct val="0"/>
              </a:spcBef>
              <a:spcAft>
                <a:spcPct val="0"/>
              </a:spcAft>
            </a:pPr>
            <a:fld id="{B58EA5E4-A126-49AE-AAAC-7D99EDAB8C82}" type="slidenum">
              <a:rPr lang="es-ES" altLang="es-ES" smtClean="0">
                <a:solidFill>
                  <a:srgbClr val="000000"/>
                </a:solidFill>
              </a:rPr>
              <a:pPr fontAlgn="base">
                <a:spcBef>
                  <a:spcPct val="0"/>
                </a:spcBef>
                <a:spcAft>
                  <a:spcPct val="0"/>
                </a:spcAft>
              </a:pPr>
              <a:t>‹Nº›</a:t>
            </a:fld>
            <a:endParaRPr lang="es-ES" altLang="es-ES">
              <a:solidFill>
                <a:srgbClr val="000000"/>
              </a:solidFill>
            </a:endParaRPr>
          </a:p>
        </p:txBody>
      </p:sp>
    </p:spTree>
    <p:extLst>
      <p:ext uri="{BB962C8B-B14F-4D97-AF65-F5344CB8AC3E}">
        <p14:creationId xmlns:p14="http://schemas.microsoft.com/office/powerpoint/2010/main" val="1081716144"/>
      </p:ext>
    </p:extLst>
  </p:cSld>
  <p:clrMapOvr>
    <a:masterClrMapping/>
  </p:clrMapOvr>
  <p:transition spd="med" advClick="0" advTm="1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ES" smtClean="0"/>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lvl1pPr>
          </a:lstStyle>
          <a:p>
            <a:pPr fontAlgn="base">
              <a:spcBef>
                <a:spcPct val="0"/>
              </a:spcBef>
              <a:spcAft>
                <a:spcPct val="0"/>
              </a:spcAft>
            </a:pPr>
            <a:endParaRPr lang="es-ES" altLang="es-E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algn="ctr" fontAlgn="base">
              <a:spcBef>
                <a:spcPct val="0"/>
              </a:spcBef>
              <a:spcAft>
                <a:spcPct val="0"/>
              </a:spcAft>
            </a:pPr>
            <a:endParaRPr lang="es-ES" altLang="es-E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pPr>
            <a:fld id="{44AF5D1C-82B5-4609-B977-AB4AF98AF22A}" type="slidenum">
              <a:rPr lang="es-ES" altLang="es-ES" smtClean="0">
                <a:solidFill>
                  <a:srgbClr val="000000"/>
                </a:solidFill>
              </a:rPr>
              <a:pPr fontAlgn="base">
                <a:spcBef>
                  <a:spcPct val="0"/>
                </a:spcBef>
                <a:spcAft>
                  <a:spcPct val="0"/>
                </a:spcAft>
              </a:pPr>
              <a:t>‹Nº›</a:t>
            </a:fld>
            <a:endParaRPr lang="es-ES" altLang="es-ES">
              <a:solidFill>
                <a:srgbClr val="000000"/>
              </a:solidFill>
            </a:endParaRPr>
          </a:p>
        </p:txBody>
      </p:sp>
    </p:spTree>
    <p:extLst>
      <p:ext uri="{BB962C8B-B14F-4D97-AF65-F5344CB8AC3E}">
        <p14:creationId xmlns:p14="http://schemas.microsoft.com/office/powerpoint/2010/main" val="21779403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spd="med" advClick="0" advTm="1000">
    <p:fade/>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Arial" charset="0"/>
              </a:defRPr>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defRPr>
            </a:lvl1pPr>
          </a:lstStyle>
          <a:p>
            <a:pPr algn="ct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pPr>
            <a:fld id="{23DFB8D2-260D-44D3-A288-45CD74B3D0AF}" type="slidenum">
              <a:rPr lang="es-ES" altLang="es-ES" smtClean="0">
                <a:solidFill>
                  <a:srgbClr val="000000"/>
                </a:solidFill>
              </a:rPr>
              <a:pPr fontAlgn="base">
                <a:spcBef>
                  <a:spcPct val="0"/>
                </a:spcBef>
                <a:spcAft>
                  <a:spcPct val="0"/>
                </a:spcAft>
              </a:pPr>
              <a:t>‹Nº›</a:t>
            </a:fld>
            <a:endParaRPr lang="es-ES" altLang="es-ES" smtClean="0">
              <a:solidFill>
                <a:srgbClr val="000000"/>
              </a:solidFill>
            </a:endParaRPr>
          </a:p>
        </p:txBody>
      </p:sp>
    </p:spTree>
    <p:extLst>
      <p:ext uri="{BB962C8B-B14F-4D97-AF65-F5344CB8AC3E}">
        <p14:creationId xmlns:p14="http://schemas.microsoft.com/office/powerpoint/2010/main" val="159725820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ransition advClick="0" advTm="7600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Arial" charset="0"/>
              </a:defRPr>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defRPr>
            </a:lvl1pPr>
          </a:lstStyle>
          <a:p>
            <a:pPr algn="ct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pPr>
            <a:fld id="{23DFB8D2-260D-44D3-A288-45CD74B3D0AF}" type="slidenum">
              <a:rPr lang="es-ES" altLang="es-ES" smtClean="0">
                <a:solidFill>
                  <a:srgbClr val="000000"/>
                </a:solidFill>
              </a:rPr>
              <a:pPr fontAlgn="base">
                <a:spcBef>
                  <a:spcPct val="0"/>
                </a:spcBef>
                <a:spcAft>
                  <a:spcPct val="0"/>
                </a:spcAft>
              </a:pPr>
              <a:t>‹Nº›</a:t>
            </a:fld>
            <a:endParaRPr lang="es-ES" altLang="es-ES" smtClean="0">
              <a:solidFill>
                <a:srgbClr val="000000"/>
              </a:solidFill>
            </a:endParaRPr>
          </a:p>
        </p:txBody>
      </p:sp>
    </p:spTree>
    <p:extLst>
      <p:ext uri="{BB962C8B-B14F-4D97-AF65-F5344CB8AC3E}">
        <p14:creationId xmlns:p14="http://schemas.microsoft.com/office/powerpoint/2010/main" val="177486975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transition advClick="0" advTm="7600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1.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1.xml"/><Relationship Id="rId1" Type="http://schemas.openxmlformats.org/officeDocument/2006/relationships/vmlDrawing" Target="../drawings/vmlDrawing1.vml"/><Relationship Id="rId6" Type="http://schemas.openxmlformats.org/officeDocument/2006/relationships/image" Target="../media/image8.jpeg"/><Relationship Id="rId5" Type="http://schemas.openxmlformats.org/officeDocument/2006/relationships/image" Target="../media/image9.png"/><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7.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1.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1.xml"/><Relationship Id="rId4" Type="http://schemas.openxmlformats.org/officeDocument/2006/relationships/image" Target="../media/image24.emf"/></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1.xml"/><Relationship Id="rId5" Type="http://schemas.openxmlformats.org/officeDocument/2006/relationships/image" Target="../media/image30.jpeg"/><Relationship Id="rId4" Type="http://schemas.openxmlformats.org/officeDocument/2006/relationships/image" Target="../media/image29.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2362200" y="1295400"/>
            <a:ext cx="7543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b="1">
                <a:solidFill>
                  <a:schemeClr val="tx1"/>
                </a:solidFill>
                <a:latin typeface="Arial" panose="020B0604020202020204" pitchFamily="34" charset="0"/>
              </a:defRPr>
            </a:lvl9pPr>
          </a:lstStyle>
          <a:p>
            <a:pPr fontAlgn="base">
              <a:spcBef>
                <a:spcPct val="50000"/>
              </a:spcBef>
              <a:spcAft>
                <a:spcPct val="0"/>
              </a:spcAft>
            </a:pPr>
            <a:endParaRPr lang="es-ES" altLang="es-ES">
              <a:solidFill>
                <a:srgbClr val="FFFF00"/>
              </a:solidFill>
              <a:latin typeface="Times New Roman" panose="02020603050405020304" pitchFamily="18" charset="0"/>
            </a:endParaRPr>
          </a:p>
        </p:txBody>
      </p:sp>
      <p:sp>
        <p:nvSpPr>
          <p:cNvPr id="2051" name="Text Box 6"/>
          <p:cNvSpPr txBox="1">
            <a:spLocks noChangeArrowheads="1"/>
          </p:cNvSpPr>
          <p:nvPr/>
        </p:nvSpPr>
        <p:spPr bwMode="auto">
          <a:xfrm>
            <a:off x="1343025" y="260350"/>
            <a:ext cx="9253538" cy="575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b="1">
                <a:solidFill>
                  <a:schemeClr val="tx1"/>
                </a:solidFill>
                <a:latin typeface="Arial" panose="020B0604020202020204" pitchFamily="34" charset="0"/>
              </a:defRPr>
            </a:lvl9pPr>
          </a:lstStyle>
          <a:p>
            <a:pPr algn="ctr" fontAlgn="base">
              <a:spcBef>
                <a:spcPct val="0"/>
              </a:spcBef>
              <a:spcAft>
                <a:spcPct val="0"/>
              </a:spcAft>
            </a:pPr>
            <a:r>
              <a:rPr lang="es-ES_tradnl" altLang="es-ES" sz="4000" dirty="0">
                <a:solidFill>
                  <a:srgbClr val="FFFF00"/>
                </a:solidFill>
                <a:cs typeface="Arial" panose="020B0604020202020204" pitchFamily="34" charset="0"/>
              </a:rPr>
              <a:t>BASES BIOLÓGICAS DE LA MEDICINA</a:t>
            </a:r>
          </a:p>
          <a:p>
            <a:pPr algn="ctr" fontAlgn="base">
              <a:spcBef>
                <a:spcPct val="0"/>
              </a:spcBef>
              <a:spcAft>
                <a:spcPct val="0"/>
              </a:spcAft>
            </a:pPr>
            <a:endParaRPr lang="es-ES_tradnl" altLang="es-ES" sz="4000" dirty="0">
              <a:solidFill>
                <a:srgbClr val="FFFF00"/>
              </a:solidFill>
              <a:cs typeface="Arial" panose="020B0604020202020204" pitchFamily="34" charset="0"/>
            </a:endParaRPr>
          </a:p>
          <a:p>
            <a:pPr algn="ctr" fontAlgn="base">
              <a:spcBef>
                <a:spcPct val="0"/>
              </a:spcBef>
              <a:spcAft>
                <a:spcPct val="0"/>
              </a:spcAft>
            </a:pPr>
            <a:r>
              <a:rPr lang="es-ES_tradnl" altLang="es-ES" sz="3600" dirty="0">
                <a:solidFill>
                  <a:srgbClr val="FFFF00"/>
                </a:solidFill>
              </a:rPr>
              <a:t>PRIMER AÑO PRIMER SEMESTRE</a:t>
            </a:r>
          </a:p>
          <a:p>
            <a:pPr algn="ctr" fontAlgn="base">
              <a:spcBef>
                <a:spcPct val="0"/>
              </a:spcBef>
              <a:spcAft>
                <a:spcPct val="0"/>
              </a:spcAft>
            </a:pPr>
            <a:endParaRPr lang="es-ES_tradnl" altLang="es-ES" sz="3600" dirty="0">
              <a:solidFill>
                <a:srgbClr val="FFFF00"/>
              </a:solidFill>
            </a:endParaRPr>
          </a:p>
          <a:p>
            <a:pPr algn="ctr" fontAlgn="base">
              <a:spcBef>
                <a:spcPct val="0"/>
              </a:spcBef>
              <a:spcAft>
                <a:spcPct val="0"/>
              </a:spcAft>
            </a:pPr>
            <a:endParaRPr lang="es-ES_tradnl" altLang="es-ES" sz="3600" dirty="0">
              <a:solidFill>
                <a:srgbClr val="FFFF00"/>
              </a:solidFill>
            </a:endParaRPr>
          </a:p>
          <a:p>
            <a:pPr algn="ctr" fontAlgn="base">
              <a:spcBef>
                <a:spcPct val="0"/>
              </a:spcBef>
              <a:spcAft>
                <a:spcPct val="0"/>
              </a:spcAft>
            </a:pPr>
            <a:r>
              <a:rPr lang="es-ES_tradnl" altLang="es-ES" sz="3600" dirty="0">
                <a:solidFill>
                  <a:srgbClr val="FFFF00"/>
                </a:solidFill>
              </a:rPr>
              <a:t>Asignatura: </a:t>
            </a:r>
            <a:r>
              <a:rPr lang="es-ES" altLang="es-ES" sz="3600" dirty="0">
                <a:solidFill>
                  <a:srgbClr val="FFFF00"/>
                </a:solidFill>
              </a:rPr>
              <a:t>CÉLULA ,TEJIDOS Y SISTEMA TEGUMENTARIO</a:t>
            </a:r>
            <a:r>
              <a:rPr lang="es-ES_tradnl" altLang="es-ES" sz="3600" dirty="0">
                <a:solidFill>
                  <a:srgbClr val="FFFF00"/>
                </a:solidFill>
              </a:rPr>
              <a:t> </a:t>
            </a:r>
          </a:p>
          <a:p>
            <a:pPr algn="ctr" fontAlgn="base">
              <a:spcBef>
                <a:spcPct val="0"/>
              </a:spcBef>
              <a:spcAft>
                <a:spcPct val="0"/>
              </a:spcAft>
            </a:pPr>
            <a:endParaRPr lang="es-ES_tradnl" altLang="es-ES" sz="3600" dirty="0">
              <a:solidFill>
                <a:srgbClr val="FFFF00"/>
              </a:solidFill>
            </a:endParaRPr>
          </a:p>
          <a:p>
            <a:pPr algn="ctr" fontAlgn="base">
              <a:spcBef>
                <a:spcPct val="0"/>
              </a:spcBef>
              <a:spcAft>
                <a:spcPct val="0"/>
              </a:spcAft>
            </a:pPr>
            <a:r>
              <a:rPr lang="es-ES_tradnl" altLang="es-ES" smtClean="0">
                <a:solidFill>
                  <a:srgbClr val="FFFF00"/>
                </a:solidFill>
                <a:latin typeface="Times New Roman" panose="02020603050405020304" pitchFamily="18" charset="0"/>
              </a:rPr>
              <a:t>2018-2019</a:t>
            </a:r>
            <a:endParaRPr lang="es-ES_tradnl" altLang="es-ES" dirty="0">
              <a:solidFill>
                <a:srgbClr val="FFFF00"/>
              </a:solidFill>
              <a:latin typeface="Times New Roman" panose="02020603050405020304" pitchFamily="18" charset="0"/>
            </a:endParaRPr>
          </a:p>
        </p:txBody>
      </p:sp>
    </p:spTree>
    <p:extLst>
      <p:ext uri="{BB962C8B-B14F-4D97-AF65-F5344CB8AC3E}">
        <p14:creationId xmlns:p14="http://schemas.microsoft.com/office/powerpoint/2010/main" val="2626537481"/>
      </p:ext>
    </p:extLst>
  </p:cSld>
  <p:clrMapOvr>
    <a:masterClrMapping/>
  </p:clrMapOvr>
  <p:transition advClick="0" advTm="76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agen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05138" y="4365625"/>
            <a:ext cx="632460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Membrana celular MET"/>
          <p:cNvPicPr>
            <a:picLocks noChangeAspect="1" noChangeArrowheads="1"/>
          </p:cNvPicPr>
          <p:nvPr/>
        </p:nvPicPr>
        <p:blipFill>
          <a:blip r:embed="rId3">
            <a:extLst>
              <a:ext uri="{28A0092B-C50C-407E-A947-70E740481C1C}">
                <a14:useLocalDpi xmlns:a14="http://schemas.microsoft.com/office/drawing/2010/main" val="0"/>
              </a:ext>
            </a:extLst>
          </a:blip>
          <a:srcRect t="36330"/>
          <a:stretch>
            <a:fillRect/>
          </a:stretch>
        </p:blipFill>
        <p:spPr bwMode="auto">
          <a:xfrm>
            <a:off x="2063750" y="2133601"/>
            <a:ext cx="371633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3" descr="Sin título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7438" y="1484313"/>
            <a:ext cx="3465512"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2 Rectángulo"/>
          <p:cNvSpPr/>
          <p:nvPr/>
        </p:nvSpPr>
        <p:spPr>
          <a:xfrm>
            <a:off x="423081" y="260649"/>
            <a:ext cx="11354937" cy="1077218"/>
          </a:xfrm>
          <a:prstGeom prst="rect">
            <a:avLst/>
          </a:prstGeom>
          <a:noFill/>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s-ES" sz="3200" dirty="0">
                <a:ln w="11430"/>
                <a:solidFill>
                  <a:srgbClr val="FFFF00"/>
                </a:solidFill>
                <a:effectLst>
                  <a:outerShdw blurRad="38100" dist="38100" dir="2700000" algn="tl">
                    <a:srgbClr val="000000">
                      <a:alpha val="43137"/>
                    </a:srgbClr>
                  </a:outerShdw>
                </a:effectLst>
                <a:latin typeface="Berlin Sans FB Demi" pitchFamily="34" charset="0"/>
              </a:rPr>
              <a:t>CARACTERÍSTICAS ULTRAESTRUCTURALES DE LA MEMBRANA PLASMÁTICA</a:t>
            </a:r>
          </a:p>
        </p:txBody>
      </p:sp>
    </p:spTree>
    <p:extLst>
      <p:ext uri="{BB962C8B-B14F-4D97-AF65-F5344CB8AC3E}">
        <p14:creationId xmlns:p14="http://schemas.microsoft.com/office/powerpoint/2010/main" val="1277631641"/>
      </p:ext>
    </p:extLst>
  </p:cSld>
  <p:clrMapOvr>
    <a:masterClrMapping/>
  </p:clrMapOvr>
  <p:transition advClick="0" advTm="76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5110" name="Object 6"/>
          <p:cNvGraphicFramePr>
            <a:graphicFrameLocks noChangeAspect="1"/>
          </p:cNvGraphicFramePr>
          <p:nvPr/>
        </p:nvGraphicFramePr>
        <p:xfrm>
          <a:off x="2135189" y="765175"/>
          <a:ext cx="8243887" cy="5716588"/>
        </p:xfrm>
        <a:graphic>
          <a:graphicData uri="http://schemas.openxmlformats.org/presentationml/2006/ole">
            <mc:AlternateContent xmlns:mc="http://schemas.openxmlformats.org/markup-compatibility/2006">
              <mc:Choice xmlns:v="urn:schemas-microsoft-com:vml" Requires="v">
                <p:oleObj spid="_x0000_s12302" name="Bitmap Image" r:id="rId4" imgW="5249008" imgH="3296110" progId="Paint.Picture">
                  <p:embed/>
                </p:oleObj>
              </mc:Choice>
              <mc:Fallback>
                <p:oleObj name="Bitmap Image" r:id="rId4" imgW="5249008" imgH="3296110" progId="Paint.Picture">
                  <p:embed/>
                  <p:pic>
                    <p:nvPicPr>
                      <p:cNvPr id="17511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5189" y="765175"/>
                        <a:ext cx="8243887" cy="5716588"/>
                      </a:xfrm>
                      <a:prstGeom prst="rect">
                        <a:avLst/>
                      </a:prstGeom>
                      <a:noFill/>
                      <a:ln w="381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5111" name="Text Box 7"/>
          <p:cNvSpPr txBox="1">
            <a:spLocks noChangeArrowheads="1"/>
          </p:cNvSpPr>
          <p:nvPr/>
        </p:nvSpPr>
        <p:spPr bwMode="auto">
          <a:xfrm>
            <a:off x="3328988" y="115889"/>
            <a:ext cx="53768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s-ES" altLang="es-ES" sz="3200" b="1">
                <a:solidFill>
                  <a:srgbClr val="FFFF66"/>
                </a:solidFill>
                <a:effectLst>
                  <a:outerShdw blurRad="38100" dist="38100" dir="2700000" algn="tl">
                    <a:srgbClr val="000000"/>
                  </a:outerShdw>
                </a:effectLst>
                <a:latin typeface="Arial" panose="020B0604020202020204" pitchFamily="34" charset="0"/>
              </a:rPr>
              <a:t>MEMBRANA PLASMÁTICA</a:t>
            </a:r>
            <a:endParaRPr lang="en-US" altLang="es-ES" sz="3200" b="1">
              <a:solidFill>
                <a:srgbClr val="FFFF66"/>
              </a:solidFill>
              <a:effectLst>
                <a:outerShdw blurRad="38100" dist="38100" dir="2700000" algn="tl">
                  <a:srgbClr val="000000"/>
                </a:outerShdw>
              </a:effectLst>
              <a:latin typeface="Arial" panose="020B0604020202020204" pitchFamily="34" charset="0"/>
            </a:endParaRPr>
          </a:p>
        </p:txBody>
      </p:sp>
      <p:pic>
        <p:nvPicPr>
          <p:cNvPr id="175112" name="Picture 8" descr="Sin título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7850" y="765175"/>
            <a:ext cx="8675688" cy="573405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5113" name="Text Box 9"/>
          <p:cNvSpPr txBox="1">
            <a:spLocks noChangeArrowheads="1"/>
          </p:cNvSpPr>
          <p:nvPr/>
        </p:nvSpPr>
        <p:spPr bwMode="auto">
          <a:xfrm>
            <a:off x="4872039" y="5876925"/>
            <a:ext cx="23717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s-ES" altLang="es-ES" sz="3200" b="1">
                <a:solidFill>
                  <a:srgbClr val="000000"/>
                </a:solidFill>
                <a:effectLst>
                  <a:outerShdw blurRad="38100" dist="38100" dir="2700000" algn="tl">
                    <a:srgbClr val="FFFFFF"/>
                  </a:outerShdw>
                </a:effectLst>
                <a:latin typeface="Arial" panose="020B0604020202020204" pitchFamily="34" charset="0"/>
              </a:rPr>
              <a:t>Citoplasma</a:t>
            </a:r>
            <a:endParaRPr lang="en-US" altLang="es-ES" sz="3200" b="1">
              <a:solidFill>
                <a:srgbClr val="000000"/>
              </a:solidFill>
              <a:effectLst>
                <a:outerShdw blurRad="38100" dist="38100" dir="2700000" algn="tl">
                  <a:srgbClr val="FFFFFF"/>
                </a:outerShdw>
              </a:effectLst>
              <a:latin typeface="Arial" panose="020B0604020202020204" pitchFamily="34" charset="0"/>
            </a:endParaRPr>
          </a:p>
        </p:txBody>
      </p:sp>
      <p:sp>
        <p:nvSpPr>
          <p:cNvPr id="175115" name="Text Box 11"/>
          <p:cNvSpPr txBox="1">
            <a:spLocks noChangeArrowheads="1"/>
          </p:cNvSpPr>
          <p:nvPr/>
        </p:nvSpPr>
        <p:spPr bwMode="auto">
          <a:xfrm>
            <a:off x="6167439" y="4508500"/>
            <a:ext cx="1265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s-ES" altLang="es-ES" sz="2400" b="1">
                <a:solidFill>
                  <a:srgbClr val="000000"/>
                </a:solidFill>
                <a:effectLst>
                  <a:outerShdw blurRad="38100" dist="38100" dir="2700000" algn="tl">
                    <a:srgbClr val="FFFFFF"/>
                  </a:outerShdw>
                </a:effectLst>
                <a:latin typeface="Arial" panose="020B0604020202020204" pitchFamily="34" charset="0"/>
              </a:rPr>
              <a:t>Lípidos</a:t>
            </a:r>
            <a:endParaRPr lang="en-US" altLang="es-ES" sz="2400" b="1">
              <a:solidFill>
                <a:srgbClr val="000000"/>
              </a:solidFill>
              <a:effectLst>
                <a:outerShdw blurRad="38100" dist="38100" dir="2700000" algn="tl">
                  <a:srgbClr val="FFFFFF"/>
                </a:outerShdw>
              </a:effectLst>
              <a:latin typeface="Arial" panose="020B0604020202020204" pitchFamily="34" charset="0"/>
            </a:endParaRPr>
          </a:p>
        </p:txBody>
      </p:sp>
      <p:sp>
        <p:nvSpPr>
          <p:cNvPr id="175116" name="Text Box 12"/>
          <p:cNvSpPr txBox="1">
            <a:spLocks noChangeArrowheads="1"/>
          </p:cNvSpPr>
          <p:nvPr/>
        </p:nvSpPr>
        <p:spPr bwMode="auto">
          <a:xfrm>
            <a:off x="2336800" y="5521326"/>
            <a:ext cx="2693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s-ES" altLang="es-ES" sz="2000" b="1">
                <a:solidFill>
                  <a:srgbClr val="000000"/>
                </a:solidFill>
                <a:effectLst>
                  <a:outerShdw blurRad="38100" dist="38100" dir="2700000" algn="tl">
                    <a:srgbClr val="FFFFFF"/>
                  </a:outerShdw>
                </a:effectLst>
                <a:latin typeface="Arial" panose="020B0604020202020204" pitchFamily="34" charset="0"/>
              </a:rPr>
              <a:t>Proteínas periféricas</a:t>
            </a:r>
            <a:endParaRPr lang="en-US" altLang="es-ES" sz="2000" b="1">
              <a:solidFill>
                <a:srgbClr val="000000"/>
              </a:solidFill>
              <a:effectLst>
                <a:outerShdw blurRad="38100" dist="38100" dir="2700000" algn="tl">
                  <a:srgbClr val="FFFFFF"/>
                </a:outerShdw>
              </a:effectLst>
              <a:latin typeface="Arial" panose="020B0604020202020204" pitchFamily="34" charset="0"/>
            </a:endParaRPr>
          </a:p>
        </p:txBody>
      </p:sp>
      <p:sp>
        <p:nvSpPr>
          <p:cNvPr id="175117" name="Text Box 13"/>
          <p:cNvSpPr txBox="1">
            <a:spLocks noChangeArrowheads="1"/>
          </p:cNvSpPr>
          <p:nvPr/>
        </p:nvSpPr>
        <p:spPr bwMode="auto">
          <a:xfrm>
            <a:off x="3017033" y="981076"/>
            <a:ext cx="292419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s-ES" altLang="es-ES" sz="2400" b="1">
                <a:solidFill>
                  <a:srgbClr val="000000"/>
                </a:solidFill>
                <a:effectLst>
                  <a:outerShdw blurRad="38100" dist="38100" dir="2700000" algn="tl">
                    <a:srgbClr val="FFFFFF"/>
                  </a:outerShdw>
                </a:effectLst>
                <a:latin typeface="Arial" panose="020B0604020202020204" pitchFamily="34" charset="0"/>
              </a:rPr>
              <a:t>Proteínas</a:t>
            </a:r>
          </a:p>
          <a:p>
            <a:pPr algn="ctr" fontAlgn="base">
              <a:spcBef>
                <a:spcPct val="0"/>
              </a:spcBef>
              <a:spcAft>
                <a:spcPct val="0"/>
              </a:spcAft>
            </a:pPr>
            <a:r>
              <a:rPr lang="es-ES" altLang="es-ES" sz="2400" b="1">
                <a:solidFill>
                  <a:srgbClr val="000000"/>
                </a:solidFill>
                <a:effectLst>
                  <a:outerShdw blurRad="38100" dist="38100" dir="2700000" algn="tl">
                    <a:srgbClr val="FFFFFF"/>
                  </a:outerShdw>
                </a:effectLst>
                <a:latin typeface="Arial" panose="020B0604020202020204" pitchFamily="34" charset="0"/>
              </a:rPr>
              <a:t>transmembranales</a:t>
            </a:r>
            <a:endParaRPr lang="en-US" altLang="es-ES" sz="2400" b="1">
              <a:solidFill>
                <a:srgbClr val="000000"/>
              </a:solidFill>
              <a:effectLst>
                <a:outerShdw blurRad="38100" dist="38100" dir="2700000" algn="tl">
                  <a:srgbClr val="FFFFFF"/>
                </a:outerShdw>
              </a:effectLst>
              <a:latin typeface="Arial" panose="020B0604020202020204" pitchFamily="34" charset="0"/>
            </a:endParaRPr>
          </a:p>
        </p:txBody>
      </p:sp>
      <p:sp>
        <p:nvSpPr>
          <p:cNvPr id="175118" name="Line 14"/>
          <p:cNvSpPr>
            <a:spLocks noChangeShapeType="1"/>
          </p:cNvSpPr>
          <p:nvPr/>
        </p:nvSpPr>
        <p:spPr bwMode="auto">
          <a:xfrm flipV="1">
            <a:off x="3648076" y="4868863"/>
            <a:ext cx="144463" cy="7921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z="3200" b="1">
              <a:solidFill>
                <a:srgbClr val="000000"/>
              </a:solidFill>
              <a:latin typeface="Arial" panose="020B0604020202020204" pitchFamily="34" charset="0"/>
            </a:endParaRPr>
          </a:p>
        </p:txBody>
      </p:sp>
      <p:sp>
        <p:nvSpPr>
          <p:cNvPr id="175119" name="Line 15"/>
          <p:cNvSpPr>
            <a:spLocks noChangeShapeType="1"/>
          </p:cNvSpPr>
          <p:nvPr/>
        </p:nvSpPr>
        <p:spPr bwMode="auto">
          <a:xfrm>
            <a:off x="4943475" y="1700214"/>
            <a:ext cx="215900" cy="7207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z="3200" b="1">
              <a:solidFill>
                <a:srgbClr val="000000"/>
              </a:solidFill>
              <a:latin typeface="Arial" panose="020B0604020202020204" pitchFamily="34" charset="0"/>
            </a:endParaRPr>
          </a:p>
        </p:txBody>
      </p:sp>
      <p:sp>
        <p:nvSpPr>
          <p:cNvPr id="175120" name="Text Box 16"/>
          <p:cNvSpPr txBox="1">
            <a:spLocks noChangeArrowheads="1"/>
          </p:cNvSpPr>
          <p:nvPr/>
        </p:nvSpPr>
        <p:spPr bwMode="auto">
          <a:xfrm>
            <a:off x="6456364" y="1892300"/>
            <a:ext cx="1265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s-ES" altLang="es-ES" sz="2400" b="1">
                <a:solidFill>
                  <a:srgbClr val="000000"/>
                </a:solidFill>
                <a:effectLst>
                  <a:outerShdw blurRad="38100" dist="38100" dir="2700000" algn="tl">
                    <a:srgbClr val="FFFFFF"/>
                  </a:outerShdw>
                </a:effectLst>
                <a:latin typeface="Arial" panose="020B0604020202020204" pitchFamily="34" charset="0"/>
              </a:rPr>
              <a:t>Lípidos</a:t>
            </a:r>
            <a:endParaRPr lang="en-US" altLang="es-ES" sz="2400" b="1">
              <a:solidFill>
                <a:srgbClr val="000000"/>
              </a:solidFill>
              <a:effectLst>
                <a:outerShdw blurRad="38100" dist="38100" dir="2700000" algn="tl">
                  <a:srgbClr val="FFFFFF"/>
                </a:outerShdw>
              </a:effectLst>
              <a:latin typeface="Arial" panose="020B0604020202020204" pitchFamily="34" charset="0"/>
            </a:endParaRPr>
          </a:p>
        </p:txBody>
      </p:sp>
      <p:sp>
        <p:nvSpPr>
          <p:cNvPr id="175123" name="Line 19"/>
          <p:cNvSpPr>
            <a:spLocks noChangeShapeType="1"/>
          </p:cNvSpPr>
          <p:nvPr/>
        </p:nvSpPr>
        <p:spPr bwMode="auto">
          <a:xfrm flipH="1" flipV="1">
            <a:off x="9698039" y="2276475"/>
            <a:ext cx="719137" cy="6477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z="3200" b="1">
              <a:solidFill>
                <a:srgbClr val="000000"/>
              </a:solidFill>
              <a:latin typeface="Arial" panose="020B0604020202020204" pitchFamily="34" charset="0"/>
            </a:endParaRPr>
          </a:p>
        </p:txBody>
      </p:sp>
      <p:sp>
        <p:nvSpPr>
          <p:cNvPr id="175124" name="Line 20"/>
          <p:cNvSpPr>
            <a:spLocks noChangeShapeType="1"/>
          </p:cNvSpPr>
          <p:nvPr/>
        </p:nvSpPr>
        <p:spPr bwMode="auto">
          <a:xfrm>
            <a:off x="8545513" y="1484313"/>
            <a:ext cx="863600" cy="57626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s-ES" sz="3200" b="1">
              <a:solidFill>
                <a:srgbClr val="000000"/>
              </a:solidFill>
              <a:latin typeface="Arial" panose="020B0604020202020204" pitchFamily="34" charset="0"/>
            </a:endParaRPr>
          </a:p>
        </p:txBody>
      </p:sp>
    </p:spTree>
    <p:extLst>
      <p:ext uri="{BB962C8B-B14F-4D97-AF65-F5344CB8AC3E}">
        <p14:creationId xmlns:p14="http://schemas.microsoft.com/office/powerpoint/2010/main" val="38958424"/>
      </p:ext>
    </p:extLst>
  </p:cSld>
  <p:clrMapOvr>
    <a:masterClrMapping/>
  </p:clrMapOvr>
  <p:transition spd="slow" advClick="0" advTm="58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Sin título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1464" y="3181350"/>
            <a:ext cx="5316537"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2 Rectángulo"/>
          <p:cNvSpPr/>
          <p:nvPr/>
        </p:nvSpPr>
        <p:spPr>
          <a:xfrm>
            <a:off x="3179929" y="260649"/>
            <a:ext cx="6456165" cy="584775"/>
          </a:xfrm>
          <a:prstGeom prst="rect">
            <a:avLst/>
          </a:prstGeom>
          <a:noFill/>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s-ES" sz="3200" dirty="0">
                <a:ln w="11430"/>
                <a:solidFill>
                  <a:srgbClr val="FFFF00"/>
                </a:solidFill>
                <a:effectLst>
                  <a:outerShdw blurRad="38100" dist="38100" dir="2700000" algn="tl">
                    <a:srgbClr val="000000">
                      <a:alpha val="43137"/>
                    </a:srgbClr>
                  </a:outerShdw>
                </a:effectLst>
                <a:latin typeface="Berlin Sans FB Demi" pitchFamily="34" charset="0"/>
              </a:rPr>
              <a:t>MODELO DE MOSAICO FLUIDO </a:t>
            </a:r>
          </a:p>
        </p:txBody>
      </p:sp>
      <p:sp>
        <p:nvSpPr>
          <p:cNvPr id="9220" name="CuadroTexto 5"/>
          <p:cNvSpPr txBox="1">
            <a:spLocks noChangeArrowheads="1"/>
          </p:cNvSpPr>
          <p:nvPr/>
        </p:nvSpPr>
        <p:spPr bwMode="auto">
          <a:xfrm>
            <a:off x="668739" y="908051"/>
            <a:ext cx="1071349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Font typeface="Wingdings" panose="05000000000000000000" pitchFamily="2" charset="2"/>
              <a:buChar char="ü"/>
            </a:pPr>
            <a:r>
              <a:rPr lang="es-US" altLang="es-US" sz="2800" dirty="0">
                <a:solidFill>
                  <a:srgbClr val="FFFF00"/>
                </a:solidFill>
                <a:latin typeface="Berlin Sans FB" panose="020E0602020502020306" pitchFamily="34" charset="0"/>
              </a:rPr>
              <a:t>Lípidos y proteínas unidos en forma de mosaico, con los glúcidos unidos hacia la cara no citoplasmática.</a:t>
            </a:r>
          </a:p>
          <a:p>
            <a:pPr algn="just">
              <a:spcBef>
                <a:spcPct val="0"/>
              </a:spcBef>
              <a:buFont typeface="Wingdings" panose="05000000000000000000" pitchFamily="2" charset="2"/>
              <a:buChar char="ü"/>
            </a:pPr>
            <a:r>
              <a:rPr lang="es-US" altLang="es-US" sz="2800" dirty="0">
                <a:solidFill>
                  <a:srgbClr val="FFFF00"/>
                </a:solidFill>
                <a:latin typeface="Berlin Sans FB" panose="020E0602020502020306" pitchFamily="34" charset="0"/>
              </a:rPr>
              <a:t>Fluidez que permite que los lípidos y las proteínas puedan efectuar movimientos dentro de la bicapa.</a:t>
            </a:r>
          </a:p>
          <a:p>
            <a:pPr algn="just">
              <a:spcBef>
                <a:spcPct val="0"/>
              </a:spcBef>
              <a:buFont typeface="Wingdings" panose="05000000000000000000" pitchFamily="2" charset="2"/>
              <a:buChar char="ü"/>
            </a:pPr>
            <a:r>
              <a:rPr lang="es-US" altLang="es-US" sz="2800" dirty="0">
                <a:solidFill>
                  <a:srgbClr val="FFFF00"/>
                </a:solidFill>
                <a:latin typeface="Berlin Sans FB" panose="020E0602020502020306" pitchFamily="34" charset="0"/>
              </a:rPr>
              <a:t>Asimetría en la disposición de los lípidos, las proteínas y especialmente los glúcidos. </a:t>
            </a:r>
          </a:p>
        </p:txBody>
      </p:sp>
    </p:spTree>
    <p:extLst>
      <p:ext uri="{BB962C8B-B14F-4D97-AF65-F5344CB8AC3E}">
        <p14:creationId xmlns:p14="http://schemas.microsoft.com/office/powerpoint/2010/main" val="3619421368"/>
      </p:ext>
    </p:extLst>
  </p:cSld>
  <p:clrMapOvr>
    <a:masterClrMapping/>
  </p:clrMapOvr>
  <p:transition advClick="0" advTm="76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3" name="Text Box 3"/>
          <p:cNvSpPr txBox="1">
            <a:spLocks noChangeArrowheads="1"/>
          </p:cNvSpPr>
          <p:nvPr/>
        </p:nvSpPr>
        <p:spPr bwMode="auto">
          <a:xfrm>
            <a:off x="827461" y="350290"/>
            <a:ext cx="4565650" cy="579438"/>
          </a:xfrm>
          <a:prstGeom prst="rect">
            <a:avLst/>
          </a:prstGeom>
          <a:noFill/>
          <a:ln w="15875" algn="ctr">
            <a:noFill/>
            <a:miter lim="800000"/>
            <a:headEnd/>
            <a:tailEnd/>
          </a:ln>
          <a:effectLst/>
        </p:spPr>
        <p:txBody>
          <a:bodyPr wrap="none">
            <a:spAutoFit/>
          </a:bodyPr>
          <a:lstStyle/>
          <a:p>
            <a:pPr>
              <a:defRPr/>
            </a:pPr>
            <a:r>
              <a:rPr lang="es-ES" sz="3200" b="1" dirty="0">
                <a:solidFill>
                  <a:srgbClr val="FFFF00"/>
                </a:solidFill>
                <a:effectLst>
                  <a:outerShdw blurRad="38100" dist="38100" dir="2700000" algn="tl">
                    <a:srgbClr val="000000"/>
                  </a:outerShdw>
                </a:effectLst>
                <a:latin typeface="Arial" charset="0"/>
              </a:rPr>
              <a:t>TIPOS DE PROTEÍNAS</a:t>
            </a:r>
            <a:endParaRPr lang="en-US" sz="3200" b="1" dirty="0">
              <a:solidFill>
                <a:srgbClr val="FFFF00"/>
              </a:solidFill>
              <a:effectLst>
                <a:outerShdw blurRad="38100" dist="38100" dir="2700000" algn="tl">
                  <a:srgbClr val="000000"/>
                </a:outerShdw>
              </a:effectLst>
              <a:latin typeface="Arial" charset="0"/>
            </a:endParaRPr>
          </a:p>
        </p:txBody>
      </p:sp>
      <p:grpSp>
        <p:nvGrpSpPr>
          <p:cNvPr id="2" name="Grupo 1"/>
          <p:cNvGrpSpPr/>
          <p:nvPr/>
        </p:nvGrpSpPr>
        <p:grpSpPr>
          <a:xfrm>
            <a:off x="152245" y="1130589"/>
            <a:ext cx="5921085" cy="5515711"/>
            <a:chOff x="3000376" y="904875"/>
            <a:chExt cx="5921085" cy="5515711"/>
          </a:xfrm>
        </p:grpSpPr>
        <p:pic>
          <p:nvPicPr>
            <p:cNvPr id="8345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76" y="981075"/>
              <a:ext cx="5724525" cy="537368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34564" name="Text Box 4"/>
            <p:cNvSpPr txBox="1">
              <a:spLocks noChangeArrowheads="1"/>
            </p:cNvSpPr>
            <p:nvPr/>
          </p:nvSpPr>
          <p:spPr bwMode="auto">
            <a:xfrm>
              <a:off x="3230563" y="950914"/>
              <a:ext cx="15712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3600" b="1">
                  <a:solidFill>
                    <a:schemeClr val="tx1"/>
                  </a:solidFill>
                  <a:latin typeface="Arial" panose="020B0604020202020204" pitchFamily="34" charset="0"/>
                </a:defRPr>
              </a:lvl1pPr>
              <a:lvl2pPr marL="742950" indent="-285750" eaLnBrk="0" hangingPunct="0">
                <a:defRPr sz="3600" b="1">
                  <a:solidFill>
                    <a:schemeClr val="tx1"/>
                  </a:solidFill>
                  <a:latin typeface="Arial" panose="020B0604020202020204" pitchFamily="34" charset="0"/>
                </a:defRPr>
              </a:lvl2pPr>
              <a:lvl3pPr marL="1143000" indent="-228600" eaLnBrk="0" hangingPunct="0">
                <a:defRPr sz="3600" b="1">
                  <a:solidFill>
                    <a:schemeClr val="tx1"/>
                  </a:solidFill>
                  <a:latin typeface="Arial" panose="020B0604020202020204" pitchFamily="34" charset="0"/>
                </a:defRPr>
              </a:lvl3pPr>
              <a:lvl4pPr marL="1600200" indent="-228600" eaLnBrk="0" hangingPunct="0">
                <a:defRPr sz="3600" b="1">
                  <a:solidFill>
                    <a:schemeClr val="tx1"/>
                  </a:solidFill>
                  <a:latin typeface="Arial" panose="020B0604020202020204" pitchFamily="34" charset="0"/>
                </a:defRPr>
              </a:lvl4pPr>
              <a:lvl5pPr marL="2057400" indent="-228600" eaLnBrk="0" hangingPunct="0">
                <a:defRPr sz="3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600" b="1">
                  <a:solidFill>
                    <a:schemeClr val="tx1"/>
                  </a:solidFill>
                  <a:latin typeface="Arial" panose="020B0604020202020204" pitchFamily="34" charset="0"/>
                </a:defRPr>
              </a:lvl9pPr>
            </a:lstStyle>
            <a:p>
              <a:pPr eaLnBrk="1" hangingPunct="1"/>
              <a:r>
                <a:rPr lang="es-ES" altLang="es-ES" sz="2400"/>
                <a:t>Proteína </a:t>
              </a:r>
            </a:p>
            <a:p>
              <a:pPr eaLnBrk="1" hangingPunct="1"/>
              <a:r>
                <a:rPr lang="es-ES" altLang="es-ES" sz="2400"/>
                <a:t>periférica</a:t>
              </a:r>
              <a:endParaRPr lang="en-US" altLang="es-ES" sz="2400"/>
            </a:p>
          </p:txBody>
        </p:sp>
        <p:sp>
          <p:nvSpPr>
            <p:cNvPr id="834565" name="Line 5"/>
            <p:cNvSpPr>
              <a:spLocks noChangeShapeType="1"/>
            </p:cNvSpPr>
            <p:nvPr/>
          </p:nvSpPr>
          <p:spPr bwMode="auto">
            <a:xfrm>
              <a:off x="4370389" y="1700214"/>
              <a:ext cx="1368425" cy="4333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834566" name="Text Box 6"/>
            <p:cNvSpPr txBox="1">
              <a:spLocks noChangeArrowheads="1"/>
            </p:cNvSpPr>
            <p:nvPr/>
          </p:nvSpPr>
          <p:spPr bwMode="auto">
            <a:xfrm>
              <a:off x="7178676" y="5589589"/>
              <a:ext cx="174278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3600" b="1">
                  <a:solidFill>
                    <a:schemeClr val="tx1"/>
                  </a:solidFill>
                  <a:latin typeface="Arial" panose="020B0604020202020204" pitchFamily="34" charset="0"/>
                </a:defRPr>
              </a:lvl1pPr>
              <a:lvl2pPr marL="742950" indent="-285750" eaLnBrk="0" hangingPunct="0">
                <a:defRPr sz="3600" b="1">
                  <a:solidFill>
                    <a:schemeClr val="tx1"/>
                  </a:solidFill>
                  <a:latin typeface="Arial" panose="020B0604020202020204" pitchFamily="34" charset="0"/>
                </a:defRPr>
              </a:lvl2pPr>
              <a:lvl3pPr marL="1143000" indent="-228600" eaLnBrk="0" hangingPunct="0">
                <a:defRPr sz="3600" b="1">
                  <a:solidFill>
                    <a:schemeClr val="tx1"/>
                  </a:solidFill>
                  <a:latin typeface="Arial" panose="020B0604020202020204" pitchFamily="34" charset="0"/>
                </a:defRPr>
              </a:lvl3pPr>
              <a:lvl4pPr marL="1600200" indent="-228600" eaLnBrk="0" hangingPunct="0">
                <a:defRPr sz="3600" b="1">
                  <a:solidFill>
                    <a:schemeClr val="tx1"/>
                  </a:solidFill>
                  <a:latin typeface="Arial" panose="020B0604020202020204" pitchFamily="34" charset="0"/>
                </a:defRPr>
              </a:lvl4pPr>
              <a:lvl5pPr marL="2057400" indent="-228600" eaLnBrk="0" hangingPunct="0">
                <a:defRPr sz="3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600" b="1">
                  <a:solidFill>
                    <a:schemeClr val="tx1"/>
                  </a:solidFill>
                  <a:latin typeface="Arial" panose="020B0604020202020204" pitchFamily="34" charset="0"/>
                </a:defRPr>
              </a:lvl9pPr>
            </a:lstStyle>
            <a:p>
              <a:pPr eaLnBrk="1" hangingPunct="1"/>
              <a:r>
                <a:rPr lang="es-ES" altLang="es-ES" sz="2400"/>
                <a:t>Proteínas </a:t>
              </a:r>
            </a:p>
            <a:p>
              <a:pPr eaLnBrk="1" hangingPunct="1"/>
              <a:r>
                <a:rPr lang="es-ES" altLang="es-ES" sz="2400"/>
                <a:t>periféricas</a:t>
              </a:r>
              <a:endParaRPr lang="en-US" altLang="es-ES" sz="2400"/>
            </a:p>
          </p:txBody>
        </p:sp>
        <p:sp>
          <p:nvSpPr>
            <p:cNvPr id="834567" name="Line 7"/>
            <p:cNvSpPr>
              <a:spLocks noChangeShapeType="1"/>
            </p:cNvSpPr>
            <p:nvPr/>
          </p:nvSpPr>
          <p:spPr bwMode="auto">
            <a:xfrm flipH="1" flipV="1">
              <a:off x="5087938" y="5876926"/>
              <a:ext cx="2163762" cy="2889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834568" name="Line 8"/>
            <p:cNvSpPr>
              <a:spLocks noChangeShapeType="1"/>
            </p:cNvSpPr>
            <p:nvPr/>
          </p:nvSpPr>
          <p:spPr bwMode="auto">
            <a:xfrm flipH="1" flipV="1">
              <a:off x="6459538" y="5734050"/>
              <a:ext cx="792162" cy="431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834569" name="Text Box 9"/>
            <p:cNvSpPr txBox="1">
              <a:spLocks noChangeArrowheads="1"/>
            </p:cNvSpPr>
            <p:nvPr/>
          </p:nvSpPr>
          <p:spPr bwMode="auto">
            <a:xfrm rot="16200000">
              <a:off x="6937376" y="3448573"/>
              <a:ext cx="1584325"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defRPr>
              </a:lvl1pPr>
              <a:lvl2pPr marL="742950" indent="-285750" eaLnBrk="0" hangingPunct="0">
                <a:defRPr sz="3600" b="1">
                  <a:solidFill>
                    <a:schemeClr val="tx1"/>
                  </a:solidFill>
                  <a:latin typeface="Arial" panose="020B0604020202020204" pitchFamily="34" charset="0"/>
                </a:defRPr>
              </a:lvl2pPr>
              <a:lvl3pPr marL="1143000" indent="-228600" eaLnBrk="0" hangingPunct="0">
                <a:defRPr sz="3600" b="1">
                  <a:solidFill>
                    <a:schemeClr val="tx1"/>
                  </a:solidFill>
                  <a:latin typeface="Arial" panose="020B0604020202020204" pitchFamily="34" charset="0"/>
                </a:defRPr>
              </a:lvl3pPr>
              <a:lvl4pPr marL="1600200" indent="-228600" eaLnBrk="0" hangingPunct="0">
                <a:defRPr sz="3600" b="1">
                  <a:solidFill>
                    <a:schemeClr val="tx1"/>
                  </a:solidFill>
                  <a:latin typeface="Arial" panose="020B0604020202020204" pitchFamily="34" charset="0"/>
                </a:defRPr>
              </a:lvl4pPr>
              <a:lvl5pPr marL="2057400" indent="-228600" eaLnBrk="0" hangingPunct="0">
                <a:defRPr sz="3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600" b="1">
                  <a:solidFill>
                    <a:schemeClr val="tx1"/>
                  </a:solidFill>
                  <a:latin typeface="Arial" panose="020B0604020202020204" pitchFamily="34" charset="0"/>
                </a:defRPr>
              </a:lvl9pPr>
            </a:lstStyle>
            <a:p>
              <a:pPr eaLnBrk="1" hangingPunct="1">
                <a:lnSpc>
                  <a:spcPct val="80000"/>
                </a:lnSpc>
              </a:pPr>
              <a:r>
                <a:rPr lang="es-ES" altLang="es-ES" sz="1800"/>
                <a:t>Proteínas </a:t>
              </a:r>
            </a:p>
            <a:p>
              <a:pPr eaLnBrk="1" hangingPunct="1">
                <a:lnSpc>
                  <a:spcPct val="80000"/>
                </a:lnSpc>
              </a:pPr>
              <a:r>
                <a:rPr lang="es-ES" altLang="es-ES" sz="1800"/>
                <a:t>integrales</a:t>
              </a:r>
              <a:endParaRPr lang="en-US" altLang="es-ES" sz="1800"/>
            </a:p>
          </p:txBody>
        </p:sp>
        <p:sp>
          <p:nvSpPr>
            <p:cNvPr id="834575" name="Text Box 15"/>
            <p:cNvSpPr txBox="1">
              <a:spLocks noChangeArrowheads="1"/>
            </p:cNvSpPr>
            <p:nvPr/>
          </p:nvSpPr>
          <p:spPr bwMode="auto">
            <a:xfrm rot="16046522">
              <a:off x="4008438" y="3951288"/>
              <a:ext cx="1708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defRPr>
              </a:lvl1pPr>
              <a:lvl2pPr marL="742950" indent="-285750" eaLnBrk="0" hangingPunct="0">
                <a:defRPr sz="3600" b="1">
                  <a:solidFill>
                    <a:schemeClr val="tx1"/>
                  </a:solidFill>
                  <a:latin typeface="Arial" panose="020B0604020202020204" pitchFamily="34" charset="0"/>
                </a:defRPr>
              </a:lvl2pPr>
              <a:lvl3pPr marL="1143000" indent="-228600" eaLnBrk="0" hangingPunct="0">
                <a:defRPr sz="3600" b="1">
                  <a:solidFill>
                    <a:schemeClr val="tx1"/>
                  </a:solidFill>
                  <a:latin typeface="Arial" panose="020B0604020202020204" pitchFamily="34" charset="0"/>
                </a:defRPr>
              </a:lvl3pPr>
              <a:lvl4pPr marL="1600200" indent="-228600" eaLnBrk="0" hangingPunct="0">
                <a:defRPr sz="3600" b="1">
                  <a:solidFill>
                    <a:schemeClr val="tx1"/>
                  </a:solidFill>
                  <a:latin typeface="Arial" panose="020B0604020202020204" pitchFamily="34" charset="0"/>
                </a:defRPr>
              </a:lvl4pPr>
              <a:lvl5pPr marL="2057400" indent="-228600" eaLnBrk="0" hangingPunct="0">
                <a:defRPr sz="3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600" b="1">
                  <a:solidFill>
                    <a:schemeClr val="tx1"/>
                  </a:solidFill>
                  <a:latin typeface="Arial" panose="020B0604020202020204" pitchFamily="34" charset="0"/>
                </a:defRPr>
              </a:lvl9pPr>
            </a:lstStyle>
            <a:p>
              <a:pPr eaLnBrk="1" hangingPunct="1"/>
              <a:r>
                <a:rPr lang="es-ES" altLang="es-ES" sz="2000"/>
                <a:t>Proteína </a:t>
              </a:r>
            </a:p>
            <a:p>
              <a:pPr eaLnBrk="1" hangingPunct="1"/>
              <a:r>
                <a:rPr lang="es-ES" altLang="es-ES" sz="2000"/>
                <a:t>integral</a:t>
              </a:r>
              <a:endParaRPr lang="en-US" altLang="es-ES" sz="2000"/>
            </a:p>
          </p:txBody>
        </p:sp>
        <p:sp>
          <p:nvSpPr>
            <p:cNvPr id="834576" name="Text Box 16"/>
            <p:cNvSpPr txBox="1">
              <a:spLocks noChangeArrowheads="1"/>
            </p:cNvSpPr>
            <p:nvPr/>
          </p:nvSpPr>
          <p:spPr bwMode="auto">
            <a:xfrm>
              <a:off x="6781800" y="904875"/>
              <a:ext cx="19192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3600" b="1">
                  <a:solidFill>
                    <a:schemeClr val="tx1"/>
                  </a:solidFill>
                  <a:latin typeface="Arial" panose="020B0604020202020204" pitchFamily="34" charset="0"/>
                </a:defRPr>
              </a:lvl1pPr>
              <a:lvl2pPr marL="742950" indent="-285750" eaLnBrk="0" hangingPunct="0">
                <a:defRPr sz="3600" b="1">
                  <a:solidFill>
                    <a:schemeClr val="tx1"/>
                  </a:solidFill>
                  <a:latin typeface="Arial" panose="020B0604020202020204" pitchFamily="34" charset="0"/>
                </a:defRPr>
              </a:lvl2pPr>
              <a:lvl3pPr marL="1143000" indent="-228600" eaLnBrk="0" hangingPunct="0">
                <a:defRPr sz="3600" b="1">
                  <a:solidFill>
                    <a:schemeClr val="tx1"/>
                  </a:solidFill>
                  <a:latin typeface="Arial" panose="020B0604020202020204" pitchFamily="34" charset="0"/>
                </a:defRPr>
              </a:lvl3pPr>
              <a:lvl4pPr marL="1600200" indent="-228600" eaLnBrk="0" hangingPunct="0">
                <a:defRPr sz="3600" b="1">
                  <a:solidFill>
                    <a:schemeClr val="tx1"/>
                  </a:solidFill>
                  <a:latin typeface="Arial" panose="020B0604020202020204" pitchFamily="34" charset="0"/>
                </a:defRPr>
              </a:lvl4pPr>
              <a:lvl5pPr marL="2057400" indent="-228600" eaLnBrk="0" hangingPunct="0">
                <a:defRPr sz="3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600" b="1">
                  <a:solidFill>
                    <a:schemeClr val="tx1"/>
                  </a:solidFill>
                  <a:latin typeface="Arial" panose="020B0604020202020204" pitchFamily="34" charset="0"/>
                </a:defRPr>
              </a:lvl9pPr>
            </a:lstStyle>
            <a:p>
              <a:pPr eaLnBrk="1" hangingPunct="1"/>
              <a:r>
                <a:rPr lang="es-ES_tradnl" altLang="es-ES" sz="3200"/>
                <a:t>Glúcidos</a:t>
              </a:r>
            </a:p>
          </p:txBody>
        </p:sp>
      </p:grpSp>
      <p:sp>
        <p:nvSpPr>
          <p:cNvPr id="3" name="Rectángulo 2"/>
          <p:cNvSpPr/>
          <p:nvPr/>
        </p:nvSpPr>
        <p:spPr>
          <a:xfrm>
            <a:off x="6031050" y="631427"/>
            <a:ext cx="6096000" cy="6247864"/>
          </a:xfrm>
          <a:prstGeom prst="rect">
            <a:avLst/>
          </a:prstGeom>
        </p:spPr>
        <p:txBody>
          <a:bodyPr>
            <a:spAutoFit/>
          </a:bodyPr>
          <a:lstStyle/>
          <a:p>
            <a:pPr algn="just">
              <a:spcBef>
                <a:spcPct val="0"/>
              </a:spcBef>
            </a:pPr>
            <a:r>
              <a:rPr lang="es-ES" altLang="es-ES" sz="2000" dirty="0">
                <a:solidFill>
                  <a:srgbClr val="FFFF00"/>
                </a:solidFill>
                <a:latin typeface="Arial" panose="020B0604020202020204" pitchFamily="34" charset="0"/>
              </a:rPr>
              <a:t>Las proteínas según su localización en la membrana se clasifican en: periféricas o extrínsecas, integrales o intrínsecas y ancladas a lípidos de membranas.</a:t>
            </a:r>
          </a:p>
          <a:p>
            <a:pPr algn="just"/>
            <a:r>
              <a:rPr lang="es-ES" altLang="es-ES" sz="2000" b="1" u="sng" dirty="0">
                <a:solidFill>
                  <a:srgbClr val="FFFF00"/>
                </a:solidFill>
                <a:latin typeface="Arial" panose="020B0604020202020204" pitchFamily="34" charset="0"/>
              </a:rPr>
              <a:t>Periféricas o extrínsecas</a:t>
            </a:r>
            <a:r>
              <a:rPr lang="es-ES" altLang="es-ES" sz="2000" u="sng" dirty="0">
                <a:solidFill>
                  <a:srgbClr val="FFFF00"/>
                </a:solidFill>
                <a:latin typeface="Arial" panose="020B0604020202020204" pitchFamily="34" charset="0"/>
              </a:rPr>
              <a:t>:</a:t>
            </a:r>
            <a:r>
              <a:rPr lang="es-ES" altLang="es-ES" sz="2000" dirty="0">
                <a:solidFill>
                  <a:srgbClr val="FFFF00"/>
                </a:solidFill>
                <a:latin typeface="Arial" panose="020B0604020202020204" pitchFamily="34" charset="0"/>
              </a:rPr>
              <a:t> son las que están dispuestas hacia la superficie externa o interna de la bicapa, unidas por fuerzas electrostáticas a la porción polar de los lípidos, entre estas proteínas hay algunas con función enzimática.</a:t>
            </a:r>
          </a:p>
          <a:p>
            <a:pPr algn="just"/>
            <a:r>
              <a:rPr lang="es-ES" altLang="es-ES" sz="2000" b="1" u="sng" dirty="0">
                <a:solidFill>
                  <a:srgbClr val="FFFF00"/>
                </a:solidFill>
                <a:latin typeface="Arial" panose="020B0604020202020204" pitchFamily="34" charset="0"/>
              </a:rPr>
              <a:t>Integrales o intrínsecas </a:t>
            </a:r>
            <a:r>
              <a:rPr lang="es-ES" altLang="es-ES" sz="2000" dirty="0">
                <a:solidFill>
                  <a:srgbClr val="FFFF00"/>
                </a:solidFill>
                <a:latin typeface="Arial" panose="020B0604020202020204" pitchFamily="34" charset="0"/>
              </a:rPr>
              <a:t>que constituyen más del 70 porciento del total y se encuentran total o parcialmente incluidas dentro de la matriz lipídica de la membrana mantenida por interacciones hidrofóbicas, cuando se disponen a lo largo de la membrana se denominan </a:t>
            </a:r>
            <a:r>
              <a:rPr lang="es-ES" altLang="es-ES" sz="2000" dirty="0" err="1">
                <a:solidFill>
                  <a:srgbClr val="FFFF00"/>
                </a:solidFill>
                <a:latin typeface="Arial" panose="020B0604020202020204" pitchFamily="34" charset="0"/>
              </a:rPr>
              <a:t>transmembranales</a:t>
            </a:r>
            <a:r>
              <a:rPr lang="es-ES" altLang="es-ES" sz="2000" dirty="0">
                <a:solidFill>
                  <a:srgbClr val="FFFF00"/>
                </a:solidFill>
                <a:latin typeface="Arial" panose="020B0604020202020204" pitchFamily="34" charset="0"/>
              </a:rPr>
              <a:t> y….. </a:t>
            </a:r>
            <a:endParaRPr lang="es-ES" altLang="es-ES" sz="2000" u="sng" dirty="0">
              <a:solidFill>
                <a:srgbClr val="FFFF00"/>
              </a:solidFill>
              <a:latin typeface="Arial" panose="020B0604020202020204" pitchFamily="34" charset="0"/>
            </a:endParaRPr>
          </a:p>
          <a:p>
            <a:pPr algn="just"/>
            <a:r>
              <a:rPr lang="es-ES" altLang="es-ES" sz="2000" b="1" u="sng" dirty="0">
                <a:solidFill>
                  <a:srgbClr val="FFFF00"/>
                </a:solidFill>
                <a:latin typeface="Arial" panose="020B0604020202020204" pitchFamily="34" charset="0"/>
              </a:rPr>
              <a:t>Las ancladas</a:t>
            </a:r>
            <a:r>
              <a:rPr lang="es-ES" altLang="es-ES" sz="2000" dirty="0">
                <a:solidFill>
                  <a:srgbClr val="FFFF00"/>
                </a:solidFill>
                <a:latin typeface="Arial" panose="020B0604020202020204" pitchFamily="34" charset="0"/>
              </a:rPr>
              <a:t>, unidas a los lípidos de la membrana mediante un enlace covalente, se localizan fuera de la bicapa lipídica, tanto en la cara citoplasmática como no citoplasmática, y participan en la comunicación y diferenciación celular.</a:t>
            </a:r>
            <a:endParaRPr lang="es-ES" sz="2000" dirty="0">
              <a:solidFill>
                <a:srgbClr val="FFFF00"/>
              </a:solidFill>
            </a:endParaRPr>
          </a:p>
        </p:txBody>
      </p:sp>
    </p:spTree>
    <p:extLst>
      <p:ext uri="{BB962C8B-B14F-4D97-AF65-F5344CB8AC3E}">
        <p14:creationId xmlns:p14="http://schemas.microsoft.com/office/powerpoint/2010/main" val="235408002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p:cNvSpPr>
            <a:spLocks noGrp="1" noChangeArrowheads="1"/>
          </p:cNvSpPr>
          <p:nvPr>
            <p:ph type="title"/>
          </p:nvPr>
        </p:nvSpPr>
        <p:spPr>
          <a:xfrm>
            <a:off x="1790700" y="260351"/>
            <a:ext cx="8337550" cy="936625"/>
          </a:xfrm>
        </p:spPr>
        <p:txBody>
          <a:bodyPr/>
          <a:lstStyle/>
          <a:p>
            <a:pPr eaLnBrk="1" hangingPunct="1">
              <a:defRPr/>
            </a:pPr>
            <a:r>
              <a:rPr lang="es-ES" sz="3600" b="1">
                <a:solidFill>
                  <a:srgbClr val="FFFF00"/>
                </a:solidFill>
                <a:effectLst>
                  <a:outerShdw blurRad="38100" dist="38100" dir="2700000" algn="tl">
                    <a:srgbClr val="000000"/>
                  </a:outerShdw>
                </a:effectLst>
              </a:rPr>
              <a:t>FUNCIONES DE LAS PROTEÍNAS DE MEMBRANA</a:t>
            </a:r>
          </a:p>
        </p:txBody>
      </p:sp>
      <p:sp>
        <p:nvSpPr>
          <p:cNvPr id="617475" name="Rectangle 3"/>
          <p:cNvSpPr>
            <a:spLocks noGrp="1" noChangeArrowheads="1"/>
          </p:cNvSpPr>
          <p:nvPr>
            <p:ph type="body" idx="1"/>
          </p:nvPr>
        </p:nvSpPr>
        <p:spPr>
          <a:xfrm>
            <a:off x="1847850" y="1414463"/>
            <a:ext cx="8820150" cy="5110162"/>
          </a:xfrm>
        </p:spPr>
        <p:txBody>
          <a:bodyPr/>
          <a:lstStyle/>
          <a:p>
            <a:pPr eaLnBrk="1" hangingPunct="1">
              <a:lnSpc>
                <a:spcPct val="150000"/>
              </a:lnSpc>
              <a:buFont typeface="Wingdings" pitchFamily="2" charset="2"/>
              <a:buChar char="Ø"/>
              <a:defRPr/>
            </a:pPr>
            <a:r>
              <a:rPr lang="es-ES" sz="2800">
                <a:solidFill>
                  <a:srgbClr val="FFFF00"/>
                </a:solidFill>
                <a:effectLst>
                  <a:outerShdw blurRad="38100" dist="38100" dir="2700000" algn="tl">
                    <a:srgbClr val="000000"/>
                  </a:outerShdw>
                </a:effectLst>
              </a:rPr>
              <a:t>Forman parte de su organización estructural.</a:t>
            </a:r>
          </a:p>
          <a:p>
            <a:pPr eaLnBrk="1" hangingPunct="1">
              <a:lnSpc>
                <a:spcPct val="150000"/>
              </a:lnSpc>
              <a:buFont typeface="Wingdings" pitchFamily="2" charset="2"/>
              <a:buChar char="Ø"/>
              <a:defRPr/>
            </a:pPr>
            <a:r>
              <a:rPr lang="es-ES" sz="2800">
                <a:solidFill>
                  <a:srgbClr val="FFFF00"/>
                </a:solidFill>
                <a:effectLst>
                  <a:outerShdw blurRad="38100" dist="38100" dir="2700000" algn="tl">
                    <a:srgbClr val="000000"/>
                  </a:outerShdw>
                </a:effectLst>
              </a:rPr>
              <a:t>Funcionan como enzimas.</a:t>
            </a:r>
          </a:p>
          <a:p>
            <a:pPr eaLnBrk="1" hangingPunct="1">
              <a:lnSpc>
                <a:spcPct val="150000"/>
              </a:lnSpc>
              <a:buFont typeface="Wingdings" pitchFamily="2" charset="2"/>
              <a:buChar char="Ø"/>
              <a:defRPr/>
            </a:pPr>
            <a:r>
              <a:rPr lang="es-ES" sz="2800">
                <a:solidFill>
                  <a:srgbClr val="FFFF00"/>
                </a:solidFill>
                <a:effectLst>
                  <a:outerShdw blurRad="38100" dist="38100" dir="2700000" algn="tl">
                    <a:srgbClr val="000000"/>
                  </a:outerShdw>
                </a:effectLst>
              </a:rPr>
              <a:t>Son transportadoras o formadoras de canales.</a:t>
            </a:r>
          </a:p>
          <a:p>
            <a:pPr eaLnBrk="1" hangingPunct="1">
              <a:lnSpc>
                <a:spcPct val="150000"/>
              </a:lnSpc>
              <a:buFont typeface="Wingdings" pitchFamily="2" charset="2"/>
              <a:buChar char="Ø"/>
              <a:defRPr/>
            </a:pPr>
            <a:r>
              <a:rPr lang="es-ES" sz="2800">
                <a:solidFill>
                  <a:srgbClr val="FFFF00"/>
                </a:solidFill>
                <a:effectLst>
                  <a:outerShdw blurRad="38100" dist="38100" dir="2700000" algn="tl">
                    <a:srgbClr val="000000"/>
                  </a:outerShdw>
                </a:effectLst>
              </a:rPr>
              <a:t>Son receptores de membrana.</a:t>
            </a:r>
          </a:p>
          <a:p>
            <a:pPr eaLnBrk="1" hangingPunct="1">
              <a:lnSpc>
                <a:spcPct val="150000"/>
              </a:lnSpc>
              <a:buFont typeface="Wingdings" pitchFamily="2" charset="2"/>
              <a:buChar char="Ø"/>
              <a:defRPr/>
            </a:pPr>
            <a:r>
              <a:rPr lang="es-ES" sz="2800">
                <a:solidFill>
                  <a:srgbClr val="FFFF00"/>
                </a:solidFill>
                <a:effectLst>
                  <a:outerShdw blurRad="38100" dist="38100" dir="2700000" algn="tl">
                    <a:srgbClr val="000000"/>
                  </a:outerShdw>
                </a:effectLst>
              </a:rPr>
              <a:t>Participan en la comunicación y la diferenciación celular</a:t>
            </a:r>
            <a:r>
              <a:rPr lang="es-ES" sz="2800" b="1">
                <a:solidFill>
                  <a:srgbClr val="FFFF00"/>
                </a:solidFill>
                <a:effectLst>
                  <a:outerShdw blurRad="38100" dist="38100" dir="2700000" algn="tl">
                    <a:srgbClr val="000000"/>
                  </a:outerShdw>
                </a:effectLst>
              </a:rPr>
              <a:t>.</a:t>
            </a:r>
          </a:p>
          <a:p>
            <a:pPr eaLnBrk="1" hangingPunct="1">
              <a:lnSpc>
                <a:spcPct val="150000"/>
              </a:lnSpc>
              <a:buFont typeface="Wingdings" pitchFamily="2" charset="2"/>
              <a:buChar char="Ø"/>
              <a:defRPr/>
            </a:pPr>
            <a:endParaRPr lang="es-ES" sz="2800" b="1">
              <a:solidFill>
                <a:srgbClr val="FFFF00"/>
              </a:solidFill>
              <a:effectLst>
                <a:outerShdw blurRad="38100" dist="38100" dir="2700000" algn="tl">
                  <a:srgbClr val="000000"/>
                </a:outerShdw>
              </a:effectLst>
            </a:endParaRPr>
          </a:p>
          <a:p>
            <a:pPr eaLnBrk="1" hangingPunct="1">
              <a:lnSpc>
                <a:spcPct val="150000"/>
              </a:lnSpc>
              <a:buFont typeface="Wingdings" pitchFamily="2" charset="2"/>
              <a:buNone/>
              <a:defRPr/>
            </a:pPr>
            <a:endParaRPr lang="es-ES" sz="2800" b="1">
              <a:solidFill>
                <a:srgbClr val="FFFF00"/>
              </a:solidFill>
              <a:effectLst>
                <a:outerShdw blurRad="38100" dist="38100" dir="2700000" algn="tl">
                  <a:srgbClr val="000000"/>
                </a:outerShdw>
              </a:effectLst>
            </a:endParaRPr>
          </a:p>
        </p:txBody>
      </p:sp>
    </p:spTree>
    <p:extLst>
      <p:ext uri="{BB962C8B-B14F-4D97-AF65-F5344CB8AC3E}">
        <p14:creationId xmlns:p14="http://schemas.microsoft.com/office/powerpoint/2010/main" val="22204382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41439"/>
            <a:ext cx="9144000"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0419" name="Text Box 3"/>
          <p:cNvSpPr txBox="1">
            <a:spLocks noChangeArrowheads="1"/>
          </p:cNvSpPr>
          <p:nvPr/>
        </p:nvSpPr>
        <p:spPr bwMode="auto">
          <a:xfrm>
            <a:off x="3106738" y="476250"/>
            <a:ext cx="7561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defRPr>
            </a:lvl1pPr>
            <a:lvl2pPr marL="742950" indent="-285750" eaLnBrk="0" hangingPunct="0">
              <a:defRPr sz="3600" b="1">
                <a:solidFill>
                  <a:schemeClr val="tx1"/>
                </a:solidFill>
                <a:latin typeface="Arial" panose="020B0604020202020204" pitchFamily="34" charset="0"/>
              </a:defRPr>
            </a:lvl2pPr>
            <a:lvl3pPr marL="1143000" indent="-228600" eaLnBrk="0" hangingPunct="0">
              <a:defRPr sz="3600" b="1">
                <a:solidFill>
                  <a:schemeClr val="tx1"/>
                </a:solidFill>
                <a:latin typeface="Arial" panose="020B0604020202020204" pitchFamily="34" charset="0"/>
              </a:defRPr>
            </a:lvl3pPr>
            <a:lvl4pPr marL="1600200" indent="-228600" eaLnBrk="0" hangingPunct="0">
              <a:defRPr sz="3600" b="1">
                <a:solidFill>
                  <a:schemeClr val="tx1"/>
                </a:solidFill>
                <a:latin typeface="Arial" panose="020B0604020202020204" pitchFamily="34" charset="0"/>
              </a:defRPr>
            </a:lvl4pPr>
            <a:lvl5pPr marL="2057400" indent="-228600" eaLnBrk="0" hangingPunct="0">
              <a:defRPr sz="3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600" b="1">
                <a:solidFill>
                  <a:schemeClr val="tx1"/>
                </a:solidFill>
                <a:latin typeface="Arial" panose="020B0604020202020204" pitchFamily="34" charset="0"/>
              </a:defRPr>
            </a:lvl9pPr>
          </a:lstStyle>
          <a:p>
            <a:pPr algn="l" eaLnBrk="1" hangingPunct="1">
              <a:spcBef>
                <a:spcPct val="50000"/>
              </a:spcBef>
            </a:pPr>
            <a:r>
              <a:rPr lang="es-ES_tradnl" altLang="es-ES" sz="2400">
                <a:solidFill>
                  <a:srgbClr val="FFFF00"/>
                </a:solidFill>
              </a:rPr>
              <a:t>FUNCIÓN DE LAS PROTEÍNAS</a:t>
            </a:r>
            <a:endParaRPr lang="es-ES" altLang="es-ES" sz="2400">
              <a:solidFill>
                <a:srgbClr val="FFFF00"/>
              </a:solidFill>
            </a:endParaRPr>
          </a:p>
        </p:txBody>
      </p:sp>
      <p:sp>
        <p:nvSpPr>
          <p:cNvPr id="700420" name="Text Box 4"/>
          <p:cNvSpPr txBox="1">
            <a:spLocks noChangeArrowheads="1"/>
          </p:cNvSpPr>
          <p:nvPr/>
        </p:nvSpPr>
        <p:spPr bwMode="auto">
          <a:xfrm>
            <a:off x="2825750" y="5589588"/>
            <a:ext cx="645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3600" b="1">
                <a:solidFill>
                  <a:schemeClr val="tx1"/>
                </a:solidFill>
                <a:latin typeface="Arial" panose="020B0604020202020204" pitchFamily="34" charset="0"/>
              </a:defRPr>
            </a:lvl1pPr>
            <a:lvl2pPr marL="742950" indent="-285750" eaLnBrk="0" hangingPunct="0">
              <a:defRPr sz="3600" b="1">
                <a:solidFill>
                  <a:schemeClr val="tx1"/>
                </a:solidFill>
                <a:latin typeface="Arial" panose="020B0604020202020204" pitchFamily="34" charset="0"/>
              </a:defRPr>
            </a:lvl2pPr>
            <a:lvl3pPr marL="1143000" indent="-228600" eaLnBrk="0" hangingPunct="0">
              <a:defRPr sz="3600" b="1">
                <a:solidFill>
                  <a:schemeClr val="tx1"/>
                </a:solidFill>
                <a:latin typeface="Arial" panose="020B0604020202020204" pitchFamily="34" charset="0"/>
              </a:defRPr>
            </a:lvl3pPr>
            <a:lvl4pPr marL="1600200" indent="-228600" eaLnBrk="0" hangingPunct="0">
              <a:defRPr sz="3600" b="1">
                <a:solidFill>
                  <a:schemeClr val="tx1"/>
                </a:solidFill>
                <a:latin typeface="Arial" panose="020B0604020202020204" pitchFamily="34" charset="0"/>
              </a:defRPr>
            </a:lvl4pPr>
            <a:lvl5pPr marL="2057400" indent="-228600" eaLnBrk="0" hangingPunct="0">
              <a:defRPr sz="3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600" b="1">
                <a:solidFill>
                  <a:schemeClr val="tx1"/>
                </a:solidFill>
                <a:latin typeface="Arial" panose="020B0604020202020204" pitchFamily="34" charset="0"/>
              </a:defRPr>
            </a:lvl9pPr>
          </a:lstStyle>
          <a:p>
            <a:pPr eaLnBrk="1" hangingPunct="1"/>
            <a:r>
              <a:rPr lang="es-ES_tradnl" altLang="es-ES" sz="3200">
                <a:solidFill>
                  <a:schemeClr val="bg1"/>
                </a:solidFill>
              </a:rPr>
              <a:t>Tomo II Cap 20: Págs. 375-376  y</a:t>
            </a:r>
          </a:p>
          <a:p>
            <a:pPr eaLnBrk="1" hangingPunct="1"/>
            <a:r>
              <a:rPr lang="es-ES_tradnl" altLang="es-ES" sz="3200">
                <a:solidFill>
                  <a:schemeClr val="bg1"/>
                </a:solidFill>
              </a:rPr>
              <a:t>378-379</a:t>
            </a:r>
          </a:p>
        </p:txBody>
      </p:sp>
    </p:spTree>
    <p:extLst>
      <p:ext uri="{BB962C8B-B14F-4D97-AF65-F5344CB8AC3E}">
        <p14:creationId xmlns:p14="http://schemas.microsoft.com/office/powerpoint/2010/main" val="257797594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4" name="Text Box 2"/>
          <p:cNvSpPr txBox="1">
            <a:spLocks noChangeArrowheads="1"/>
          </p:cNvSpPr>
          <p:nvPr/>
        </p:nvSpPr>
        <p:spPr bwMode="auto">
          <a:xfrm>
            <a:off x="1774825" y="188913"/>
            <a:ext cx="8642350" cy="1066800"/>
          </a:xfrm>
          <a:prstGeom prst="rect">
            <a:avLst/>
          </a:prstGeom>
          <a:noFill/>
          <a:ln w="15875" algn="ctr">
            <a:noFill/>
            <a:miter lim="800000"/>
            <a:headEnd/>
            <a:tailEnd/>
          </a:ln>
          <a:effectLst/>
        </p:spPr>
        <p:txBody>
          <a:bodyPr>
            <a:spAutoFit/>
          </a:bodyPr>
          <a:lstStyle/>
          <a:p>
            <a:pPr algn="ctr">
              <a:spcBef>
                <a:spcPct val="50000"/>
              </a:spcBef>
              <a:defRPr/>
            </a:pPr>
            <a:r>
              <a:rPr lang="es-ES" sz="3200" b="1" dirty="0">
                <a:solidFill>
                  <a:srgbClr val="FFFF00"/>
                </a:solidFill>
                <a:effectLst>
                  <a:outerShdw blurRad="38100" dist="38100" dir="2700000" algn="tl">
                    <a:srgbClr val="000000"/>
                  </a:outerShdw>
                </a:effectLst>
                <a:latin typeface="Arial" charset="0"/>
              </a:rPr>
              <a:t>FUNCIONES DE LOS RECEPTORES DE MEMBRANA</a:t>
            </a:r>
          </a:p>
        </p:txBody>
      </p:sp>
      <p:sp>
        <p:nvSpPr>
          <p:cNvPr id="863235" name="Text Box 3"/>
          <p:cNvSpPr txBox="1">
            <a:spLocks noChangeArrowheads="1"/>
          </p:cNvSpPr>
          <p:nvPr/>
        </p:nvSpPr>
        <p:spPr bwMode="auto">
          <a:xfrm>
            <a:off x="1847851" y="1268413"/>
            <a:ext cx="8569325" cy="4538662"/>
          </a:xfrm>
          <a:prstGeom prst="rect">
            <a:avLst/>
          </a:prstGeom>
          <a:noFill/>
          <a:ln w="15875" algn="ctr">
            <a:noFill/>
            <a:miter lim="800000"/>
            <a:headEnd/>
            <a:tailEnd/>
          </a:ln>
          <a:effectLst/>
        </p:spPr>
        <p:txBody>
          <a:bodyPr>
            <a:spAutoFit/>
          </a:bodyPr>
          <a:lstStyle/>
          <a:p>
            <a:pPr marL="266700" indent="-266700" algn="just">
              <a:lnSpc>
                <a:spcPct val="120000"/>
              </a:lnSpc>
              <a:spcBef>
                <a:spcPct val="50000"/>
              </a:spcBef>
              <a:buFont typeface="Wingdings" pitchFamily="2" charset="2"/>
              <a:buChar char="Ø"/>
              <a:defRPr/>
            </a:pPr>
            <a:r>
              <a:rPr lang="es-ES" sz="2800">
                <a:solidFill>
                  <a:srgbClr val="FFFF00"/>
                </a:solidFill>
                <a:effectLst>
                  <a:outerShdw blurRad="38100" dist="38100" dir="2700000" algn="tl">
                    <a:srgbClr val="000000"/>
                  </a:outerShdw>
                </a:effectLst>
                <a:latin typeface="Arial" charset="0"/>
              </a:rPr>
              <a:t>Regulan el paso de sustancias o iones a través de canales.</a:t>
            </a:r>
          </a:p>
          <a:p>
            <a:pPr marL="266700" indent="-266700" algn="just">
              <a:lnSpc>
                <a:spcPct val="120000"/>
              </a:lnSpc>
              <a:spcBef>
                <a:spcPct val="50000"/>
              </a:spcBef>
              <a:buFont typeface="Wingdings" pitchFamily="2" charset="2"/>
              <a:buChar char="Ø"/>
              <a:defRPr/>
            </a:pPr>
            <a:r>
              <a:rPr lang="es-ES" sz="2800">
                <a:solidFill>
                  <a:srgbClr val="FFFF00"/>
                </a:solidFill>
                <a:effectLst>
                  <a:outerShdw blurRad="38100" dist="38100" dir="2700000" algn="tl">
                    <a:srgbClr val="000000"/>
                  </a:outerShdw>
                </a:effectLst>
                <a:latin typeface="Arial" charset="0"/>
              </a:rPr>
              <a:t>Modifican la actividad de algunas enzimas.</a:t>
            </a:r>
          </a:p>
          <a:p>
            <a:pPr marL="266700" indent="-266700" algn="just">
              <a:lnSpc>
                <a:spcPct val="120000"/>
              </a:lnSpc>
              <a:spcBef>
                <a:spcPct val="50000"/>
              </a:spcBef>
              <a:buFont typeface="Wingdings" pitchFamily="2" charset="2"/>
              <a:buChar char="Ø"/>
              <a:defRPr/>
            </a:pPr>
            <a:r>
              <a:rPr lang="es-ES" sz="2800">
                <a:solidFill>
                  <a:srgbClr val="FFFF00"/>
                </a:solidFill>
                <a:effectLst>
                  <a:outerShdw blurRad="38100" dist="38100" dir="2700000" algn="tl">
                    <a:srgbClr val="000000"/>
                  </a:outerShdw>
                </a:effectLst>
                <a:latin typeface="Arial" charset="0"/>
              </a:rPr>
              <a:t>Provocan cambios de conformación y función de determinadas proteínas.</a:t>
            </a:r>
          </a:p>
          <a:p>
            <a:pPr marL="266700" indent="-266700" algn="just">
              <a:lnSpc>
                <a:spcPct val="120000"/>
              </a:lnSpc>
              <a:spcBef>
                <a:spcPct val="50000"/>
              </a:spcBef>
              <a:buFont typeface="Wingdings" pitchFamily="2" charset="2"/>
              <a:buChar char="Ø"/>
              <a:defRPr/>
            </a:pPr>
            <a:r>
              <a:rPr lang="es-ES" sz="2800">
                <a:solidFill>
                  <a:srgbClr val="FFFF00"/>
                </a:solidFill>
                <a:effectLst>
                  <a:outerShdw blurRad="38100" dist="38100" dir="2700000" algn="tl">
                    <a:srgbClr val="000000"/>
                  </a:outerShdw>
                </a:effectLst>
                <a:latin typeface="Arial" charset="0"/>
              </a:rPr>
              <a:t>Facilitan el proceso de endocitosis.</a:t>
            </a:r>
          </a:p>
          <a:p>
            <a:pPr marL="266700" indent="-266700" algn="just">
              <a:lnSpc>
                <a:spcPct val="120000"/>
              </a:lnSpc>
              <a:spcBef>
                <a:spcPct val="50000"/>
              </a:spcBef>
              <a:buFont typeface="Wingdings" pitchFamily="2" charset="2"/>
              <a:buChar char="Ø"/>
              <a:defRPr/>
            </a:pPr>
            <a:r>
              <a:rPr lang="es-ES" sz="2800">
                <a:solidFill>
                  <a:srgbClr val="FFFF00"/>
                </a:solidFill>
                <a:effectLst>
                  <a:outerShdw blurRad="38100" dist="38100" dir="2700000" algn="tl">
                    <a:srgbClr val="000000"/>
                  </a:outerShdw>
                </a:effectLst>
                <a:latin typeface="Arial" charset="0"/>
              </a:rPr>
              <a:t>Inducen la transcripción de segmentos de ADN.</a:t>
            </a:r>
          </a:p>
        </p:txBody>
      </p:sp>
      <p:sp>
        <p:nvSpPr>
          <p:cNvPr id="863236" name="Text Box 4"/>
          <p:cNvSpPr txBox="1">
            <a:spLocks noChangeArrowheads="1"/>
          </p:cNvSpPr>
          <p:nvPr/>
        </p:nvSpPr>
        <p:spPr bwMode="auto">
          <a:xfrm>
            <a:off x="2824163" y="6021389"/>
            <a:ext cx="60007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3600" b="1">
                <a:solidFill>
                  <a:schemeClr val="tx1"/>
                </a:solidFill>
                <a:latin typeface="Arial" panose="020B0604020202020204" pitchFamily="34" charset="0"/>
              </a:defRPr>
            </a:lvl1pPr>
            <a:lvl2pPr marL="742950" indent="-285750" eaLnBrk="0" hangingPunct="0">
              <a:defRPr sz="3600" b="1">
                <a:solidFill>
                  <a:schemeClr val="tx1"/>
                </a:solidFill>
                <a:latin typeface="Arial" panose="020B0604020202020204" pitchFamily="34" charset="0"/>
              </a:defRPr>
            </a:lvl2pPr>
            <a:lvl3pPr marL="1143000" indent="-228600" eaLnBrk="0" hangingPunct="0">
              <a:defRPr sz="3600" b="1">
                <a:solidFill>
                  <a:schemeClr val="tx1"/>
                </a:solidFill>
                <a:latin typeface="Arial" panose="020B0604020202020204" pitchFamily="34" charset="0"/>
              </a:defRPr>
            </a:lvl3pPr>
            <a:lvl4pPr marL="1600200" indent="-228600" eaLnBrk="0" hangingPunct="0">
              <a:defRPr sz="3600" b="1">
                <a:solidFill>
                  <a:schemeClr val="tx1"/>
                </a:solidFill>
                <a:latin typeface="Arial" panose="020B0604020202020204" pitchFamily="34" charset="0"/>
              </a:defRPr>
            </a:lvl4pPr>
            <a:lvl5pPr marL="2057400" indent="-228600" eaLnBrk="0" hangingPunct="0">
              <a:defRPr sz="3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600" b="1">
                <a:solidFill>
                  <a:schemeClr val="tx1"/>
                </a:solidFill>
                <a:latin typeface="Arial" panose="020B0604020202020204" pitchFamily="34" charset="0"/>
              </a:defRPr>
            </a:lvl9pPr>
          </a:lstStyle>
          <a:p>
            <a:pPr eaLnBrk="1" hangingPunct="1"/>
            <a:r>
              <a:rPr lang="es-ES_tradnl" altLang="es-ES" sz="3200">
                <a:solidFill>
                  <a:schemeClr val="bg1"/>
                </a:solidFill>
              </a:rPr>
              <a:t>Tomo II Cap 20; Págs. 378-379</a:t>
            </a:r>
          </a:p>
        </p:txBody>
      </p:sp>
    </p:spTree>
    <p:extLst>
      <p:ext uri="{BB962C8B-B14F-4D97-AF65-F5344CB8AC3E}">
        <p14:creationId xmlns:p14="http://schemas.microsoft.com/office/powerpoint/2010/main" val="54675159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2"/>
          <p:cNvSpPr>
            <a:spLocks noGrp="1" noChangeArrowheads="1"/>
          </p:cNvSpPr>
          <p:nvPr>
            <p:ph type="title"/>
          </p:nvPr>
        </p:nvSpPr>
        <p:spPr>
          <a:xfrm>
            <a:off x="1919288" y="346075"/>
            <a:ext cx="8291512" cy="922338"/>
          </a:xfrm>
        </p:spPr>
        <p:txBody>
          <a:bodyPr/>
          <a:lstStyle/>
          <a:p>
            <a:pPr eaLnBrk="1" hangingPunct="1">
              <a:defRPr/>
            </a:pPr>
            <a:r>
              <a:rPr lang="es-ES" sz="3200" b="1">
                <a:solidFill>
                  <a:srgbClr val="FFFF00"/>
                </a:solidFill>
                <a:effectLst>
                  <a:outerShdw blurRad="38100" dist="38100" dir="2700000" algn="tl">
                    <a:srgbClr val="000000"/>
                  </a:outerShdw>
                </a:effectLst>
              </a:rPr>
              <a:t>FUNCIONES DE LOS GLÚCIDOS DE MEMBRANA</a:t>
            </a:r>
          </a:p>
        </p:txBody>
      </p:sp>
      <p:sp>
        <p:nvSpPr>
          <p:cNvPr id="621571" name="Rectangle 3"/>
          <p:cNvSpPr>
            <a:spLocks noGrp="1" noChangeArrowheads="1"/>
          </p:cNvSpPr>
          <p:nvPr>
            <p:ph type="body" idx="1"/>
          </p:nvPr>
        </p:nvSpPr>
        <p:spPr>
          <a:xfrm>
            <a:off x="1524000" y="1484313"/>
            <a:ext cx="8783638" cy="4464050"/>
          </a:xfrm>
        </p:spPr>
        <p:txBody>
          <a:bodyPr/>
          <a:lstStyle/>
          <a:p>
            <a:pPr marL="361950" indent="-361950">
              <a:lnSpc>
                <a:spcPct val="170000"/>
              </a:lnSpc>
              <a:buFont typeface="Wingdings" pitchFamily="2" charset="2"/>
              <a:buChar char="Ø"/>
              <a:defRPr/>
            </a:pPr>
            <a:r>
              <a:rPr lang="es-ES" sz="2800" b="1">
                <a:solidFill>
                  <a:srgbClr val="FFFF00"/>
                </a:solidFill>
                <a:effectLst>
                  <a:outerShdw blurRad="38100" dist="38100" dir="2700000" algn="tl">
                    <a:srgbClr val="000000"/>
                  </a:outerShdw>
                </a:effectLst>
              </a:rPr>
              <a:t>Contribuyen a la orientación de las proteínas en la membrana.</a:t>
            </a:r>
          </a:p>
          <a:p>
            <a:pPr marL="361950" indent="-361950">
              <a:lnSpc>
                <a:spcPct val="170000"/>
              </a:lnSpc>
              <a:buFont typeface="Wingdings" pitchFamily="2" charset="2"/>
              <a:buChar char="Ø"/>
              <a:defRPr/>
            </a:pPr>
            <a:r>
              <a:rPr lang="es-ES" sz="2800" b="1">
                <a:solidFill>
                  <a:srgbClr val="FFFF00"/>
                </a:solidFill>
                <a:effectLst>
                  <a:outerShdw blurRad="38100" dist="38100" dir="2700000" algn="tl">
                    <a:srgbClr val="000000"/>
                  </a:outerShdw>
                </a:effectLst>
              </a:rPr>
              <a:t>Participan en la interacción entre membranas de células distintas.</a:t>
            </a:r>
          </a:p>
          <a:p>
            <a:pPr marL="361950" indent="-361950">
              <a:lnSpc>
                <a:spcPct val="170000"/>
              </a:lnSpc>
              <a:buFont typeface="Wingdings" pitchFamily="2" charset="2"/>
              <a:buChar char="Ø"/>
              <a:defRPr/>
            </a:pPr>
            <a:r>
              <a:rPr lang="es-ES" sz="2800" b="1">
                <a:solidFill>
                  <a:srgbClr val="FFFF00"/>
                </a:solidFill>
                <a:effectLst>
                  <a:outerShdw blurRad="38100" dist="38100" dir="2700000" algn="tl">
                    <a:srgbClr val="000000"/>
                  </a:outerShdw>
                </a:effectLst>
              </a:rPr>
              <a:t>Intervienen en el reconocimiento intercelular.</a:t>
            </a:r>
          </a:p>
          <a:p>
            <a:pPr marL="361950" indent="-361950">
              <a:lnSpc>
                <a:spcPct val="170000"/>
              </a:lnSpc>
              <a:buNone/>
              <a:defRPr/>
            </a:pPr>
            <a:endParaRPr lang="es-ES" sz="2800" b="1">
              <a:solidFill>
                <a:srgbClr val="FFFF00"/>
              </a:solidFill>
              <a:effectLst>
                <a:outerShdw blurRad="38100" dist="38100" dir="2700000" algn="tl">
                  <a:srgbClr val="000000"/>
                </a:outerShdw>
              </a:effectLst>
            </a:endParaRPr>
          </a:p>
          <a:p>
            <a:pPr marL="361950" indent="-361950">
              <a:lnSpc>
                <a:spcPct val="170000"/>
              </a:lnSpc>
              <a:buFont typeface="Wingdings" pitchFamily="2" charset="2"/>
              <a:buChar char="Ø"/>
              <a:defRPr/>
            </a:pPr>
            <a:endParaRPr lang="es-ES" sz="2800" b="1">
              <a:solidFill>
                <a:srgbClr val="FFFF00"/>
              </a:solidFill>
              <a:effectLst>
                <a:outerShdw blurRad="38100" dist="38100" dir="2700000" algn="tl">
                  <a:srgbClr val="000000"/>
                </a:outerShdw>
              </a:effectLst>
            </a:endParaRPr>
          </a:p>
        </p:txBody>
      </p:sp>
      <p:sp>
        <p:nvSpPr>
          <p:cNvPr id="621573" name="Text Box 5"/>
          <p:cNvSpPr txBox="1">
            <a:spLocks noChangeArrowheads="1"/>
          </p:cNvSpPr>
          <p:nvPr/>
        </p:nvSpPr>
        <p:spPr bwMode="auto">
          <a:xfrm>
            <a:off x="3071814" y="5876925"/>
            <a:ext cx="65039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defRPr>
            </a:lvl1pPr>
            <a:lvl2pPr marL="742950" indent="-285750" eaLnBrk="0" hangingPunct="0">
              <a:defRPr sz="3600" b="1">
                <a:solidFill>
                  <a:schemeClr val="tx1"/>
                </a:solidFill>
                <a:latin typeface="Arial" panose="020B0604020202020204" pitchFamily="34" charset="0"/>
              </a:defRPr>
            </a:lvl2pPr>
            <a:lvl3pPr marL="1143000" indent="-228600" eaLnBrk="0" hangingPunct="0">
              <a:defRPr sz="3600" b="1">
                <a:solidFill>
                  <a:schemeClr val="tx1"/>
                </a:solidFill>
                <a:latin typeface="Arial" panose="020B0604020202020204" pitchFamily="34" charset="0"/>
              </a:defRPr>
            </a:lvl3pPr>
            <a:lvl4pPr marL="1600200" indent="-228600" eaLnBrk="0" hangingPunct="0">
              <a:defRPr sz="3600" b="1">
                <a:solidFill>
                  <a:schemeClr val="tx1"/>
                </a:solidFill>
                <a:latin typeface="Arial" panose="020B0604020202020204" pitchFamily="34" charset="0"/>
              </a:defRPr>
            </a:lvl4pPr>
            <a:lvl5pPr marL="2057400" indent="-228600" eaLnBrk="0" hangingPunct="0">
              <a:defRPr sz="3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600" b="1">
                <a:solidFill>
                  <a:schemeClr val="tx1"/>
                </a:solidFill>
                <a:latin typeface="Arial" panose="020B0604020202020204" pitchFamily="34" charset="0"/>
              </a:defRPr>
            </a:lvl9pPr>
          </a:lstStyle>
          <a:p>
            <a:pPr eaLnBrk="1" hangingPunct="1"/>
            <a:r>
              <a:rPr lang="es-ES_tradnl" altLang="es-ES" sz="3200">
                <a:solidFill>
                  <a:schemeClr val="bg1"/>
                </a:solidFill>
              </a:rPr>
              <a:t>Tomo II Cap 20: Págs. 376 y 380</a:t>
            </a:r>
          </a:p>
        </p:txBody>
      </p:sp>
    </p:spTree>
    <p:extLst>
      <p:ext uri="{BB962C8B-B14F-4D97-AF65-F5344CB8AC3E}">
        <p14:creationId xmlns:p14="http://schemas.microsoft.com/office/powerpoint/2010/main" val="424949870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36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2349501"/>
            <a:ext cx="1403350" cy="345757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236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1314" y="981075"/>
            <a:ext cx="5724525" cy="537368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23620" name="Text Box 4"/>
          <p:cNvSpPr txBox="1">
            <a:spLocks noChangeArrowheads="1"/>
          </p:cNvSpPr>
          <p:nvPr/>
        </p:nvSpPr>
        <p:spPr bwMode="auto">
          <a:xfrm>
            <a:off x="2640013" y="260350"/>
            <a:ext cx="6570662" cy="579438"/>
          </a:xfrm>
          <a:prstGeom prst="rect">
            <a:avLst/>
          </a:prstGeom>
          <a:noFill/>
          <a:ln w="15875" algn="ctr">
            <a:noFill/>
            <a:miter lim="800000"/>
            <a:headEnd/>
            <a:tailEnd/>
          </a:ln>
          <a:effectLst/>
        </p:spPr>
        <p:txBody>
          <a:bodyPr wrap="none">
            <a:spAutoFit/>
          </a:bodyPr>
          <a:lstStyle/>
          <a:p>
            <a:pPr>
              <a:defRPr/>
            </a:pPr>
            <a:r>
              <a:rPr lang="es-ES" sz="3200" b="1" dirty="0">
                <a:solidFill>
                  <a:srgbClr val="FFFF00"/>
                </a:solidFill>
                <a:effectLst>
                  <a:outerShdw blurRad="38100" dist="38100" dir="2700000" algn="tl">
                    <a:srgbClr val="000000"/>
                  </a:outerShdw>
                </a:effectLst>
                <a:latin typeface="Arial" charset="0"/>
              </a:rPr>
              <a:t>MODELO DEL MOSAICO FLUIDO</a:t>
            </a:r>
            <a:endParaRPr lang="en-US" sz="3200" b="1" dirty="0">
              <a:solidFill>
                <a:srgbClr val="FFFF00"/>
              </a:solidFill>
              <a:effectLst>
                <a:outerShdw blurRad="38100" dist="38100" dir="2700000" algn="tl">
                  <a:srgbClr val="000000"/>
                </a:outerShdw>
              </a:effectLst>
              <a:latin typeface="Arial" charset="0"/>
            </a:endParaRPr>
          </a:p>
        </p:txBody>
      </p:sp>
      <p:sp>
        <p:nvSpPr>
          <p:cNvPr id="623621" name="Line 5"/>
          <p:cNvSpPr>
            <a:spLocks noChangeShapeType="1"/>
          </p:cNvSpPr>
          <p:nvPr/>
        </p:nvSpPr>
        <p:spPr bwMode="auto">
          <a:xfrm>
            <a:off x="3648076" y="2349500"/>
            <a:ext cx="1800225" cy="1079500"/>
          </a:xfrm>
          <a:prstGeom prst="line">
            <a:avLst/>
          </a:prstGeom>
          <a:noFill/>
          <a:ln w="5715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623622" name="Line 6"/>
          <p:cNvSpPr>
            <a:spLocks noChangeShapeType="1"/>
          </p:cNvSpPr>
          <p:nvPr/>
        </p:nvSpPr>
        <p:spPr bwMode="auto">
          <a:xfrm flipV="1">
            <a:off x="3719513" y="5373688"/>
            <a:ext cx="1439862" cy="431800"/>
          </a:xfrm>
          <a:prstGeom prst="line">
            <a:avLst/>
          </a:prstGeom>
          <a:noFill/>
          <a:ln w="5715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623623" name="Line 7"/>
          <p:cNvSpPr>
            <a:spLocks noChangeShapeType="1"/>
          </p:cNvSpPr>
          <p:nvPr/>
        </p:nvSpPr>
        <p:spPr bwMode="auto">
          <a:xfrm>
            <a:off x="2927350" y="1916113"/>
            <a:ext cx="0" cy="12255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623624" name="Text Box 8"/>
          <p:cNvSpPr txBox="1">
            <a:spLocks noChangeArrowheads="1"/>
          </p:cNvSpPr>
          <p:nvPr/>
        </p:nvSpPr>
        <p:spPr bwMode="auto">
          <a:xfrm>
            <a:off x="1992313" y="1557339"/>
            <a:ext cx="1572866" cy="461665"/>
          </a:xfrm>
          <a:prstGeom prst="rect">
            <a:avLst/>
          </a:prstGeom>
          <a:noFill/>
          <a:ln w="15875" algn="ctr">
            <a:noFill/>
            <a:miter lim="800000"/>
            <a:headEnd/>
            <a:tailEnd/>
          </a:ln>
          <a:effectLst/>
        </p:spPr>
        <p:txBody>
          <a:bodyPr wrap="none">
            <a:spAutoFit/>
          </a:bodyPr>
          <a:lstStyle/>
          <a:p>
            <a:pPr>
              <a:defRPr/>
            </a:pPr>
            <a:r>
              <a:rPr lang="es-ES" sz="2400">
                <a:solidFill>
                  <a:srgbClr val="FFFF00"/>
                </a:solidFill>
                <a:effectLst>
                  <a:outerShdw blurRad="38100" dist="38100" dir="2700000" algn="tl">
                    <a:srgbClr val="000000"/>
                  </a:outerShdw>
                </a:effectLst>
                <a:latin typeface="Arial" charset="0"/>
              </a:rPr>
              <a:t>Colesterol</a:t>
            </a:r>
            <a:endParaRPr lang="en-US" sz="2400">
              <a:solidFill>
                <a:srgbClr val="FFFF00"/>
              </a:solidFill>
              <a:effectLst>
                <a:outerShdw blurRad="38100" dist="38100" dir="2700000" algn="tl">
                  <a:srgbClr val="000000"/>
                </a:outerShdw>
              </a:effectLst>
              <a:latin typeface="Arial" charset="0"/>
            </a:endParaRPr>
          </a:p>
        </p:txBody>
      </p:sp>
      <p:sp>
        <p:nvSpPr>
          <p:cNvPr id="623625" name="Text Box 9"/>
          <p:cNvSpPr txBox="1">
            <a:spLocks noChangeArrowheads="1"/>
          </p:cNvSpPr>
          <p:nvPr/>
        </p:nvSpPr>
        <p:spPr bwMode="auto">
          <a:xfrm>
            <a:off x="1919289" y="6021389"/>
            <a:ext cx="1845377" cy="461665"/>
          </a:xfrm>
          <a:prstGeom prst="rect">
            <a:avLst/>
          </a:prstGeom>
          <a:noFill/>
          <a:ln w="15875" algn="ctr">
            <a:noFill/>
            <a:miter lim="800000"/>
            <a:headEnd/>
            <a:tailEnd/>
          </a:ln>
          <a:effectLst/>
        </p:spPr>
        <p:txBody>
          <a:bodyPr wrap="none">
            <a:spAutoFit/>
          </a:bodyPr>
          <a:lstStyle/>
          <a:p>
            <a:pPr>
              <a:defRPr/>
            </a:pPr>
            <a:r>
              <a:rPr lang="es-ES" sz="2400">
                <a:solidFill>
                  <a:srgbClr val="FFFF00"/>
                </a:solidFill>
                <a:effectLst>
                  <a:outerShdw blurRad="38100" dist="38100" dir="2700000" algn="tl">
                    <a:srgbClr val="000000"/>
                  </a:outerShdw>
                </a:effectLst>
                <a:latin typeface="Arial" charset="0"/>
              </a:rPr>
              <a:t>Fosfolípidos</a:t>
            </a:r>
            <a:endParaRPr lang="en-US" sz="2400">
              <a:solidFill>
                <a:srgbClr val="FFFF00"/>
              </a:solidFill>
              <a:effectLst>
                <a:outerShdw blurRad="38100" dist="38100" dir="2700000" algn="tl">
                  <a:srgbClr val="000000"/>
                </a:outerShdw>
              </a:effectLst>
              <a:latin typeface="Arial" charset="0"/>
            </a:endParaRPr>
          </a:p>
        </p:txBody>
      </p:sp>
      <p:sp>
        <p:nvSpPr>
          <p:cNvPr id="623626" name="Line 10"/>
          <p:cNvSpPr>
            <a:spLocks noChangeShapeType="1"/>
          </p:cNvSpPr>
          <p:nvPr/>
        </p:nvSpPr>
        <p:spPr bwMode="auto">
          <a:xfrm flipH="1" flipV="1">
            <a:off x="2640014" y="5516563"/>
            <a:ext cx="142875" cy="5762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623627" name="Line 11"/>
          <p:cNvSpPr>
            <a:spLocks noChangeShapeType="1"/>
          </p:cNvSpPr>
          <p:nvPr/>
        </p:nvSpPr>
        <p:spPr bwMode="auto">
          <a:xfrm flipV="1">
            <a:off x="2782888" y="5516563"/>
            <a:ext cx="360362" cy="5762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623628" name="Text Box 12"/>
          <p:cNvSpPr txBox="1">
            <a:spLocks noChangeArrowheads="1"/>
          </p:cNvSpPr>
          <p:nvPr/>
        </p:nvSpPr>
        <p:spPr bwMode="auto">
          <a:xfrm>
            <a:off x="4235450" y="950914"/>
            <a:ext cx="15712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3600" b="1">
                <a:solidFill>
                  <a:schemeClr val="tx1"/>
                </a:solidFill>
                <a:latin typeface="Arial" panose="020B0604020202020204" pitchFamily="34" charset="0"/>
              </a:defRPr>
            </a:lvl1pPr>
            <a:lvl2pPr marL="742950" indent="-285750" eaLnBrk="0" hangingPunct="0">
              <a:defRPr sz="3600" b="1">
                <a:solidFill>
                  <a:schemeClr val="tx1"/>
                </a:solidFill>
                <a:latin typeface="Arial" panose="020B0604020202020204" pitchFamily="34" charset="0"/>
              </a:defRPr>
            </a:lvl2pPr>
            <a:lvl3pPr marL="1143000" indent="-228600" eaLnBrk="0" hangingPunct="0">
              <a:defRPr sz="3600" b="1">
                <a:solidFill>
                  <a:schemeClr val="tx1"/>
                </a:solidFill>
                <a:latin typeface="Arial" panose="020B0604020202020204" pitchFamily="34" charset="0"/>
              </a:defRPr>
            </a:lvl3pPr>
            <a:lvl4pPr marL="1600200" indent="-228600" eaLnBrk="0" hangingPunct="0">
              <a:defRPr sz="3600" b="1">
                <a:solidFill>
                  <a:schemeClr val="tx1"/>
                </a:solidFill>
                <a:latin typeface="Arial" panose="020B0604020202020204" pitchFamily="34" charset="0"/>
              </a:defRPr>
            </a:lvl4pPr>
            <a:lvl5pPr marL="2057400" indent="-228600" eaLnBrk="0" hangingPunct="0">
              <a:defRPr sz="3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600" b="1">
                <a:solidFill>
                  <a:schemeClr val="tx1"/>
                </a:solidFill>
                <a:latin typeface="Arial" panose="020B0604020202020204" pitchFamily="34" charset="0"/>
              </a:defRPr>
            </a:lvl9pPr>
          </a:lstStyle>
          <a:p>
            <a:pPr eaLnBrk="1" hangingPunct="1"/>
            <a:r>
              <a:rPr lang="es-ES" altLang="es-ES" sz="2400"/>
              <a:t>Proteína </a:t>
            </a:r>
          </a:p>
          <a:p>
            <a:pPr eaLnBrk="1" hangingPunct="1"/>
            <a:r>
              <a:rPr lang="es-ES" altLang="es-ES" sz="2400"/>
              <a:t>periférica</a:t>
            </a:r>
            <a:endParaRPr lang="en-US" altLang="es-ES" sz="2400"/>
          </a:p>
        </p:txBody>
      </p:sp>
      <p:sp>
        <p:nvSpPr>
          <p:cNvPr id="623630" name="Line 14"/>
          <p:cNvSpPr>
            <a:spLocks noChangeShapeType="1"/>
          </p:cNvSpPr>
          <p:nvPr/>
        </p:nvSpPr>
        <p:spPr bwMode="auto">
          <a:xfrm>
            <a:off x="5375276" y="1700214"/>
            <a:ext cx="1368425" cy="4333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623631" name="Text Box 15"/>
          <p:cNvSpPr txBox="1">
            <a:spLocks noChangeArrowheads="1"/>
          </p:cNvSpPr>
          <p:nvPr/>
        </p:nvSpPr>
        <p:spPr bwMode="auto">
          <a:xfrm>
            <a:off x="8183564" y="5589589"/>
            <a:ext cx="174278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3600" b="1">
                <a:solidFill>
                  <a:schemeClr val="tx1"/>
                </a:solidFill>
                <a:latin typeface="Arial" panose="020B0604020202020204" pitchFamily="34" charset="0"/>
              </a:defRPr>
            </a:lvl1pPr>
            <a:lvl2pPr marL="742950" indent="-285750" eaLnBrk="0" hangingPunct="0">
              <a:defRPr sz="3600" b="1">
                <a:solidFill>
                  <a:schemeClr val="tx1"/>
                </a:solidFill>
                <a:latin typeface="Arial" panose="020B0604020202020204" pitchFamily="34" charset="0"/>
              </a:defRPr>
            </a:lvl2pPr>
            <a:lvl3pPr marL="1143000" indent="-228600" eaLnBrk="0" hangingPunct="0">
              <a:defRPr sz="3600" b="1">
                <a:solidFill>
                  <a:schemeClr val="tx1"/>
                </a:solidFill>
                <a:latin typeface="Arial" panose="020B0604020202020204" pitchFamily="34" charset="0"/>
              </a:defRPr>
            </a:lvl3pPr>
            <a:lvl4pPr marL="1600200" indent="-228600" eaLnBrk="0" hangingPunct="0">
              <a:defRPr sz="3600" b="1">
                <a:solidFill>
                  <a:schemeClr val="tx1"/>
                </a:solidFill>
                <a:latin typeface="Arial" panose="020B0604020202020204" pitchFamily="34" charset="0"/>
              </a:defRPr>
            </a:lvl4pPr>
            <a:lvl5pPr marL="2057400" indent="-228600" eaLnBrk="0" hangingPunct="0">
              <a:defRPr sz="3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600" b="1">
                <a:solidFill>
                  <a:schemeClr val="tx1"/>
                </a:solidFill>
                <a:latin typeface="Arial" panose="020B0604020202020204" pitchFamily="34" charset="0"/>
              </a:defRPr>
            </a:lvl9pPr>
          </a:lstStyle>
          <a:p>
            <a:pPr eaLnBrk="1" hangingPunct="1"/>
            <a:r>
              <a:rPr lang="es-ES" altLang="es-ES" sz="2400"/>
              <a:t>Proteínas </a:t>
            </a:r>
          </a:p>
          <a:p>
            <a:pPr eaLnBrk="1" hangingPunct="1"/>
            <a:r>
              <a:rPr lang="es-ES" altLang="es-ES" sz="2400"/>
              <a:t>periféricas</a:t>
            </a:r>
            <a:endParaRPr lang="en-US" altLang="es-ES" sz="2400"/>
          </a:p>
        </p:txBody>
      </p:sp>
      <p:sp>
        <p:nvSpPr>
          <p:cNvPr id="623632" name="Line 16"/>
          <p:cNvSpPr>
            <a:spLocks noChangeShapeType="1"/>
          </p:cNvSpPr>
          <p:nvPr/>
        </p:nvSpPr>
        <p:spPr bwMode="auto">
          <a:xfrm flipH="1" flipV="1">
            <a:off x="6383338" y="5876926"/>
            <a:ext cx="1873250" cy="2889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623633" name="Line 17"/>
          <p:cNvSpPr>
            <a:spLocks noChangeShapeType="1"/>
          </p:cNvSpPr>
          <p:nvPr/>
        </p:nvSpPr>
        <p:spPr bwMode="auto">
          <a:xfrm flipH="1" flipV="1">
            <a:off x="7464426" y="5734050"/>
            <a:ext cx="792163" cy="431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623634" name="Text Box 18"/>
          <p:cNvSpPr txBox="1">
            <a:spLocks noChangeArrowheads="1"/>
          </p:cNvSpPr>
          <p:nvPr/>
        </p:nvSpPr>
        <p:spPr bwMode="auto">
          <a:xfrm rot="16200000">
            <a:off x="8042276" y="3498851"/>
            <a:ext cx="15843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defRPr>
            </a:lvl1pPr>
            <a:lvl2pPr marL="742950" indent="-285750" eaLnBrk="0" hangingPunct="0">
              <a:defRPr sz="3600" b="1">
                <a:solidFill>
                  <a:schemeClr val="tx1"/>
                </a:solidFill>
                <a:latin typeface="Arial" panose="020B0604020202020204" pitchFamily="34" charset="0"/>
              </a:defRPr>
            </a:lvl2pPr>
            <a:lvl3pPr marL="1143000" indent="-228600" eaLnBrk="0" hangingPunct="0">
              <a:defRPr sz="3600" b="1">
                <a:solidFill>
                  <a:schemeClr val="tx1"/>
                </a:solidFill>
                <a:latin typeface="Arial" panose="020B0604020202020204" pitchFamily="34" charset="0"/>
              </a:defRPr>
            </a:lvl3pPr>
            <a:lvl4pPr marL="1600200" indent="-228600" eaLnBrk="0" hangingPunct="0">
              <a:defRPr sz="3600" b="1">
                <a:solidFill>
                  <a:schemeClr val="tx1"/>
                </a:solidFill>
                <a:latin typeface="Arial" panose="020B0604020202020204" pitchFamily="34" charset="0"/>
              </a:defRPr>
            </a:lvl4pPr>
            <a:lvl5pPr marL="2057400" indent="-228600" eaLnBrk="0" hangingPunct="0">
              <a:defRPr sz="3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600" b="1">
                <a:solidFill>
                  <a:schemeClr val="tx1"/>
                </a:solidFill>
                <a:latin typeface="Arial" panose="020B0604020202020204" pitchFamily="34" charset="0"/>
              </a:defRPr>
            </a:lvl9pPr>
          </a:lstStyle>
          <a:p>
            <a:pPr eaLnBrk="1" hangingPunct="1"/>
            <a:r>
              <a:rPr lang="es-ES" altLang="es-ES" sz="1600"/>
              <a:t>Proteínas </a:t>
            </a:r>
          </a:p>
          <a:p>
            <a:pPr eaLnBrk="1" hangingPunct="1"/>
            <a:r>
              <a:rPr lang="es-ES" altLang="es-ES" sz="1600"/>
              <a:t>integrales</a:t>
            </a:r>
            <a:endParaRPr lang="en-US" altLang="es-ES" sz="1600"/>
          </a:p>
        </p:txBody>
      </p:sp>
      <p:sp>
        <p:nvSpPr>
          <p:cNvPr id="623641" name="Text Box 25"/>
          <p:cNvSpPr txBox="1">
            <a:spLocks noChangeArrowheads="1"/>
          </p:cNvSpPr>
          <p:nvPr/>
        </p:nvSpPr>
        <p:spPr bwMode="auto">
          <a:xfrm rot="16200000">
            <a:off x="5214939" y="4002089"/>
            <a:ext cx="15843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defRPr>
            </a:lvl1pPr>
            <a:lvl2pPr marL="742950" indent="-285750" eaLnBrk="0" hangingPunct="0">
              <a:defRPr sz="3600" b="1">
                <a:solidFill>
                  <a:schemeClr val="tx1"/>
                </a:solidFill>
                <a:latin typeface="Arial" panose="020B0604020202020204" pitchFamily="34" charset="0"/>
              </a:defRPr>
            </a:lvl2pPr>
            <a:lvl3pPr marL="1143000" indent="-228600" eaLnBrk="0" hangingPunct="0">
              <a:defRPr sz="3600" b="1">
                <a:solidFill>
                  <a:schemeClr val="tx1"/>
                </a:solidFill>
                <a:latin typeface="Arial" panose="020B0604020202020204" pitchFamily="34" charset="0"/>
              </a:defRPr>
            </a:lvl3pPr>
            <a:lvl4pPr marL="1600200" indent="-228600" eaLnBrk="0" hangingPunct="0">
              <a:defRPr sz="3600" b="1">
                <a:solidFill>
                  <a:schemeClr val="tx1"/>
                </a:solidFill>
                <a:latin typeface="Arial" panose="020B0604020202020204" pitchFamily="34" charset="0"/>
              </a:defRPr>
            </a:lvl4pPr>
            <a:lvl5pPr marL="2057400" indent="-228600" eaLnBrk="0" hangingPunct="0">
              <a:defRPr sz="3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600" b="1">
                <a:solidFill>
                  <a:schemeClr val="tx1"/>
                </a:solidFill>
                <a:latin typeface="Arial" panose="020B0604020202020204" pitchFamily="34" charset="0"/>
              </a:defRPr>
            </a:lvl9pPr>
          </a:lstStyle>
          <a:p>
            <a:pPr eaLnBrk="1" hangingPunct="1"/>
            <a:r>
              <a:rPr lang="es-ES" altLang="es-ES" sz="1600"/>
              <a:t>Proteínas </a:t>
            </a:r>
          </a:p>
          <a:p>
            <a:pPr eaLnBrk="1" hangingPunct="1"/>
            <a:r>
              <a:rPr lang="es-ES" altLang="es-ES" sz="1600"/>
              <a:t>integrales</a:t>
            </a:r>
            <a:endParaRPr lang="en-US" altLang="es-ES" sz="1600"/>
          </a:p>
        </p:txBody>
      </p:sp>
      <p:sp>
        <p:nvSpPr>
          <p:cNvPr id="623642" name="Text Box 26"/>
          <p:cNvSpPr txBox="1">
            <a:spLocks noChangeArrowheads="1"/>
          </p:cNvSpPr>
          <p:nvPr/>
        </p:nvSpPr>
        <p:spPr bwMode="auto">
          <a:xfrm rot="16200000">
            <a:off x="3779839" y="3529014"/>
            <a:ext cx="15843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defRPr>
            </a:lvl1pPr>
            <a:lvl2pPr marL="742950" indent="-285750" eaLnBrk="0" hangingPunct="0">
              <a:defRPr sz="3600" b="1">
                <a:solidFill>
                  <a:schemeClr val="tx1"/>
                </a:solidFill>
                <a:latin typeface="Arial" panose="020B0604020202020204" pitchFamily="34" charset="0"/>
              </a:defRPr>
            </a:lvl2pPr>
            <a:lvl3pPr marL="1143000" indent="-228600" eaLnBrk="0" hangingPunct="0">
              <a:defRPr sz="3600" b="1">
                <a:solidFill>
                  <a:schemeClr val="tx1"/>
                </a:solidFill>
                <a:latin typeface="Arial" panose="020B0604020202020204" pitchFamily="34" charset="0"/>
              </a:defRPr>
            </a:lvl3pPr>
            <a:lvl4pPr marL="1600200" indent="-228600" eaLnBrk="0" hangingPunct="0">
              <a:defRPr sz="3600" b="1">
                <a:solidFill>
                  <a:schemeClr val="tx1"/>
                </a:solidFill>
                <a:latin typeface="Arial" panose="020B0604020202020204" pitchFamily="34" charset="0"/>
              </a:defRPr>
            </a:lvl4pPr>
            <a:lvl5pPr marL="2057400" indent="-228600" eaLnBrk="0" hangingPunct="0">
              <a:defRPr sz="3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600" b="1">
                <a:solidFill>
                  <a:schemeClr val="tx1"/>
                </a:solidFill>
                <a:latin typeface="Arial" panose="020B0604020202020204" pitchFamily="34" charset="0"/>
              </a:defRPr>
            </a:lvl9pPr>
          </a:lstStyle>
          <a:p>
            <a:pPr eaLnBrk="1" hangingPunct="1"/>
            <a:r>
              <a:rPr lang="es-ES" altLang="es-ES" sz="1600"/>
              <a:t>Proteínas </a:t>
            </a:r>
          </a:p>
          <a:p>
            <a:pPr eaLnBrk="1" hangingPunct="1"/>
            <a:r>
              <a:rPr lang="es-ES" altLang="es-ES" sz="1600"/>
              <a:t>integrales</a:t>
            </a:r>
            <a:endParaRPr lang="en-US" altLang="es-ES" sz="1600"/>
          </a:p>
        </p:txBody>
      </p:sp>
    </p:spTree>
    <p:extLst>
      <p:ext uri="{BB962C8B-B14F-4D97-AF65-F5344CB8AC3E}">
        <p14:creationId xmlns:p14="http://schemas.microsoft.com/office/powerpoint/2010/main" val="44197351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4" name="Rectangle 4"/>
          <p:cNvSpPr>
            <a:spLocks noChangeArrowheads="1"/>
          </p:cNvSpPr>
          <p:nvPr/>
        </p:nvSpPr>
        <p:spPr bwMode="auto">
          <a:xfrm>
            <a:off x="1919288" y="333375"/>
            <a:ext cx="8280400" cy="4573560"/>
          </a:xfrm>
          <a:prstGeom prst="rect">
            <a:avLst/>
          </a:prstGeom>
          <a:noFill/>
          <a:ln w="15875" algn="ctr">
            <a:noFill/>
            <a:miter lim="800000"/>
            <a:headEnd/>
            <a:tailEnd/>
          </a:ln>
          <a:effectLst/>
        </p:spPr>
        <p:txBody>
          <a:bodyPr>
            <a:spAutoFit/>
          </a:bodyPr>
          <a:lstStyle/>
          <a:p>
            <a:pPr marL="444500" indent="-266700" algn="just">
              <a:lnSpc>
                <a:spcPct val="130000"/>
              </a:lnSpc>
              <a:buFontTx/>
              <a:buChar char="•"/>
              <a:tabLst>
                <a:tab pos="355600" algn="l"/>
              </a:tabLst>
              <a:defRPr/>
            </a:pPr>
            <a:r>
              <a:rPr lang="es-ES_tradnl" sz="3200">
                <a:solidFill>
                  <a:srgbClr val="FFFF00"/>
                </a:solidFill>
                <a:effectLst>
                  <a:outerShdw blurRad="38100" dist="38100" dir="2700000" algn="tl">
                    <a:srgbClr val="000000"/>
                  </a:outerShdw>
                </a:effectLst>
                <a:latin typeface="Arial" charset="0"/>
              </a:rPr>
              <a:t> Los lípidos y las proteínas organizados en forma de mosaico.</a:t>
            </a:r>
          </a:p>
          <a:p>
            <a:pPr marL="444500" indent="-266700" algn="just">
              <a:lnSpc>
                <a:spcPct val="130000"/>
              </a:lnSpc>
              <a:buFontTx/>
              <a:buChar char="•"/>
              <a:tabLst>
                <a:tab pos="355600" algn="l"/>
              </a:tabLst>
              <a:defRPr/>
            </a:pPr>
            <a:r>
              <a:rPr lang="es-ES_tradnl" sz="3200">
                <a:solidFill>
                  <a:srgbClr val="FFFF00"/>
                </a:solidFill>
                <a:effectLst>
                  <a:outerShdw blurRad="38100" dist="38100" dir="2700000" algn="tl">
                    <a:srgbClr val="000000"/>
                  </a:outerShdw>
                </a:effectLst>
                <a:latin typeface="Arial" charset="0"/>
              </a:rPr>
              <a:t> Las membranas como estructuras fluídas donde los lípidos y proteínas pueden efectuar movimientos de traslación. </a:t>
            </a:r>
          </a:p>
          <a:p>
            <a:pPr marL="444500" indent="-266700" algn="just">
              <a:lnSpc>
                <a:spcPct val="130000"/>
              </a:lnSpc>
              <a:buFontTx/>
              <a:buChar char="•"/>
              <a:tabLst>
                <a:tab pos="355600" algn="l"/>
              </a:tabLst>
              <a:defRPr/>
            </a:pPr>
            <a:r>
              <a:rPr lang="es-ES_tradnl" sz="3200">
                <a:solidFill>
                  <a:srgbClr val="FFFF00"/>
                </a:solidFill>
                <a:effectLst>
                  <a:outerShdw blurRad="38100" dist="38100" dir="2700000" algn="tl">
                    <a:srgbClr val="000000"/>
                  </a:outerShdw>
                </a:effectLst>
                <a:latin typeface="Arial" charset="0"/>
              </a:rPr>
              <a:t> Sus componentes dispuestos de forma asimétrica.</a:t>
            </a:r>
            <a:endParaRPr lang="es-ES" sz="3200">
              <a:solidFill>
                <a:srgbClr val="FFFF00"/>
              </a:solidFill>
              <a:effectLst>
                <a:outerShdw blurRad="38100" dist="38100" dir="2700000" algn="tl">
                  <a:srgbClr val="000000"/>
                </a:outerShdw>
              </a:effectLst>
              <a:latin typeface="Arial" charset="0"/>
            </a:endParaRPr>
          </a:p>
        </p:txBody>
      </p:sp>
      <p:sp>
        <p:nvSpPr>
          <p:cNvPr id="855045" name="Text Box 5"/>
          <p:cNvSpPr txBox="1">
            <a:spLocks noChangeArrowheads="1"/>
          </p:cNvSpPr>
          <p:nvPr/>
        </p:nvSpPr>
        <p:spPr bwMode="auto">
          <a:xfrm>
            <a:off x="1939925" y="5589588"/>
            <a:ext cx="8210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sz="3600" b="1">
                <a:solidFill>
                  <a:schemeClr val="tx1"/>
                </a:solidFill>
                <a:latin typeface="Arial" panose="020B0604020202020204" pitchFamily="34" charset="0"/>
              </a:defRPr>
            </a:lvl1pPr>
            <a:lvl2pPr marL="742950" indent="-285750" eaLnBrk="0" hangingPunct="0">
              <a:defRPr sz="3600" b="1">
                <a:solidFill>
                  <a:schemeClr val="tx1"/>
                </a:solidFill>
                <a:latin typeface="Arial" panose="020B0604020202020204" pitchFamily="34" charset="0"/>
              </a:defRPr>
            </a:lvl2pPr>
            <a:lvl3pPr marL="1143000" indent="-228600" eaLnBrk="0" hangingPunct="0">
              <a:defRPr sz="3600" b="1">
                <a:solidFill>
                  <a:schemeClr val="tx1"/>
                </a:solidFill>
                <a:latin typeface="Arial" panose="020B0604020202020204" pitchFamily="34" charset="0"/>
              </a:defRPr>
            </a:lvl3pPr>
            <a:lvl4pPr marL="1600200" indent="-228600" eaLnBrk="0" hangingPunct="0">
              <a:defRPr sz="3600" b="1">
                <a:solidFill>
                  <a:schemeClr val="tx1"/>
                </a:solidFill>
                <a:latin typeface="Arial" panose="020B0604020202020204" pitchFamily="34" charset="0"/>
              </a:defRPr>
            </a:lvl4pPr>
            <a:lvl5pPr marL="2057400" indent="-228600" eaLnBrk="0" hangingPunct="0">
              <a:defRPr sz="3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600" b="1">
                <a:solidFill>
                  <a:schemeClr val="tx1"/>
                </a:solidFill>
                <a:latin typeface="Arial" panose="020B0604020202020204" pitchFamily="34" charset="0"/>
              </a:defRPr>
            </a:lvl9pPr>
          </a:lstStyle>
          <a:p>
            <a:pPr eaLnBrk="1" hangingPunct="1"/>
            <a:r>
              <a:rPr lang="es-ES_tradnl" altLang="es-ES" sz="3200">
                <a:solidFill>
                  <a:schemeClr val="bg1"/>
                </a:solidFill>
              </a:rPr>
              <a:t>Bioquímica Médica Tomo II Págs. 376-377</a:t>
            </a:r>
          </a:p>
          <a:p>
            <a:pPr eaLnBrk="1" hangingPunct="1"/>
            <a:r>
              <a:rPr lang="es-ES_tradnl" altLang="es-ES" sz="3200">
                <a:solidFill>
                  <a:schemeClr val="bg1"/>
                </a:solidFill>
              </a:rPr>
              <a:t>Histología Junqueira, Cap 2, Págs. 23-26</a:t>
            </a:r>
          </a:p>
        </p:txBody>
      </p:sp>
    </p:spTree>
    <p:extLst>
      <p:ext uri="{BB962C8B-B14F-4D97-AF65-F5344CB8AC3E}">
        <p14:creationId xmlns:p14="http://schemas.microsoft.com/office/powerpoint/2010/main" val="275960341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782888" y="404814"/>
            <a:ext cx="63373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b="1">
                <a:solidFill>
                  <a:schemeClr val="tx1"/>
                </a:solidFill>
                <a:latin typeface="Arial" panose="020B0604020202020204" pitchFamily="34" charset="0"/>
              </a:defRPr>
            </a:lvl9pPr>
          </a:lstStyle>
          <a:p>
            <a:pPr algn="ctr" eaLnBrk="1" fontAlgn="base" hangingPunct="1">
              <a:spcBef>
                <a:spcPct val="0"/>
              </a:spcBef>
              <a:spcAft>
                <a:spcPct val="0"/>
              </a:spcAft>
            </a:pPr>
            <a:r>
              <a:rPr lang="es-VE" altLang="es-ES" sz="4000">
                <a:solidFill>
                  <a:srgbClr val="FFFF00"/>
                </a:solidFill>
                <a:latin typeface="Monotype Corsiva" panose="03010101010201010101" pitchFamily="66" charset="0"/>
              </a:rPr>
              <a:t>CÉLULA ,TEJIDO S  Y SISTEMA TEGUMENTARIO</a:t>
            </a:r>
          </a:p>
        </p:txBody>
      </p:sp>
      <p:sp>
        <p:nvSpPr>
          <p:cNvPr id="5123" name="Text Box 2"/>
          <p:cNvSpPr txBox="1">
            <a:spLocks noChangeArrowheads="1"/>
          </p:cNvSpPr>
          <p:nvPr/>
        </p:nvSpPr>
        <p:spPr bwMode="auto">
          <a:xfrm>
            <a:off x="504970" y="2205039"/>
            <a:ext cx="11068334"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b="1">
                <a:solidFill>
                  <a:schemeClr val="tx1"/>
                </a:solidFill>
                <a:latin typeface="Arial" panose="020B0604020202020204" pitchFamily="34" charset="0"/>
              </a:defRPr>
            </a:lvl9pPr>
          </a:lstStyle>
          <a:p>
            <a:pPr algn="ctr" eaLnBrk="1" fontAlgn="base" hangingPunct="1">
              <a:spcBef>
                <a:spcPct val="50000"/>
              </a:spcBef>
              <a:spcAft>
                <a:spcPct val="0"/>
              </a:spcAft>
            </a:pPr>
            <a:r>
              <a:rPr lang="es-VE" altLang="es-ES" sz="3600" dirty="0">
                <a:solidFill>
                  <a:srgbClr val="FFFF00"/>
                </a:solidFill>
              </a:rPr>
              <a:t>TEMA 1: CÉLULA.</a:t>
            </a:r>
          </a:p>
          <a:p>
            <a:pPr algn="ctr" eaLnBrk="1" fontAlgn="base" hangingPunct="1">
              <a:spcBef>
                <a:spcPct val="50000"/>
              </a:spcBef>
              <a:spcAft>
                <a:spcPct val="0"/>
              </a:spcAft>
            </a:pPr>
            <a:r>
              <a:rPr lang="es-VE" altLang="es-ES" sz="3600" dirty="0">
                <a:solidFill>
                  <a:srgbClr val="FFFF00"/>
                </a:solidFill>
              </a:rPr>
              <a:t>TÍTULO: </a:t>
            </a:r>
            <a:r>
              <a:rPr lang="es-VE" altLang="es-ES" sz="3600" dirty="0" smtClean="0">
                <a:solidFill>
                  <a:srgbClr val="FFFF00"/>
                </a:solidFill>
              </a:rPr>
              <a:t>Membrana Plasmática, Transporte y Potencial de Membrana en Reposo.</a:t>
            </a:r>
          </a:p>
        </p:txBody>
      </p:sp>
      <p:pic>
        <p:nvPicPr>
          <p:cNvPr id="512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8189" y="4365626"/>
            <a:ext cx="2071687" cy="230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5" name="5 CuadroTexto"/>
          <p:cNvSpPr txBox="1">
            <a:spLocks noChangeArrowheads="1"/>
          </p:cNvSpPr>
          <p:nvPr/>
        </p:nvSpPr>
        <p:spPr bwMode="auto">
          <a:xfrm>
            <a:off x="4583113" y="5324475"/>
            <a:ext cx="5962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b="1">
                <a:solidFill>
                  <a:schemeClr val="tx1"/>
                </a:solidFill>
                <a:latin typeface="Arial" panose="020B0604020202020204" pitchFamily="34" charset="0"/>
              </a:defRPr>
            </a:lvl9pPr>
          </a:lstStyle>
          <a:p>
            <a:pPr algn="just" eaLnBrk="1" fontAlgn="base" hangingPunct="1">
              <a:spcBef>
                <a:spcPct val="0"/>
              </a:spcBef>
              <a:spcAft>
                <a:spcPct val="0"/>
              </a:spcAft>
            </a:pPr>
            <a:r>
              <a:rPr lang="es-ES" altLang="es-ES" sz="2400">
                <a:solidFill>
                  <a:srgbClr val="FFFF00"/>
                </a:solidFill>
                <a:cs typeface="Arial" panose="020B0604020202020204" pitchFamily="34" charset="0"/>
              </a:rPr>
              <a:t>Dra: Ana Patricia Díaz Rangel</a:t>
            </a:r>
          </a:p>
          <a:p>
            <a:pPr algn="just" eaLnBrk="1" fontAlgn="base" hangingPunct="1">
              <a:spcBef>
                <a:spcPct val="0"/>
              </a:spcBef>
              <a:spcAft>
                <a:spcPct val="0"/>
              </a:spcAft>
            </a:pPr>
            <a:r>
              <a:rPr lang="es-ES" altLang="es-ES" sz="2400">
                <a:solidFill>
                  <a:srgbClr val="FFFF00"/>
                </a:solidFill>
                <a:cs typeface="Arial" panose="020B0604020202020204" pitchFamily="34" charset="0"/>
              </a:rPr>
              <a:t>Profesora Asistente </a:t>
            </a:r>
          </a:p>
          <a:p>
            <a:pPr algn="just" eaLnBrk="1" fontAlgn="base" hangingPunct="1">
              <a:spcBef>
                <a:spcPct val="0"/>
              </a:spcBef>
              <a:spcAft>
                <a:spcPct val="0"/>
              </a:spcAft>
            </a:pPr>
            <a:r>
              <a:rPr lang="es-ES" altLang="es-ES" sz="2400">
                <a:solidFill>
                  <a:srgbClr val="FFFF00"/>
                </a:solidFill>
                <a:cs typeface="Arial" panose="020B0604020202020204" pitchFamily="34" charset="0"/>
              </a:rPr>
              <a:t>Especialista de 1er Grado en Histología</a:t>
            </a:r>
          </a:p>
        </p:txBody>
      </p:sp>
    </p:spTree>
    <p:extLst>
      <p:ext uri="{BB962C8B-B14F-4D97-AF65-F5344CB8AC3E}">
        <p14:creationId xmlns:p14="http://schemas.microsoft.com/office/powerpoint/2010/main" val="1946953093"/>
      </p:ext>
    </p:extLst>
  </p:cSld>
  <p:clrMapOvr>
    <a:masterClrMapping/>
  </p:clrMapOvr>
  <p:transition advClick="0" advTm="76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050887" y="260649"/>
            <a:ext cx="9911513" cy="584775"/>
          </a:xfrm>
          <a:prstGeom prst="rect">
            <a:avLst/>
          </a:prstGeom>
          <a:noFill/>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s-ES" sz="3200" dirty="0">
                <a:ln w="11430"/>
                <a:solidFill>
                  <a:srgbClr val="FFFF00"/>
                </a:solidFill>
                <a:effectLst>
                  <a:outerShdw blurRad="38100" dist="38100" dir="2700000" algn="tl">
                    <a:srgbClr val="000000">
                      <a:alpha val="43137"/>
                    </a:srgbClr>
                  </a:outerShdw>
                </a:effectLst>
                <a:latin typeface="Berlin Sans FB Demi" pitchFamily="34" charset="0"/>
              </a:rPr>
              <a:t>FUNCIONES DE LA MEMBRANA PLASMÁTICA</a:t>
            </a:r>
          </a:p>
        </p:txBody>
      </p:sp>
      <p:sp>
        <p:nvSpPr>
          <p:cNvPr id="2" name="Rectángulo 1"/>
          <p:cNvSpPr/>
          <p:nvPr/>
        </p:nvSpPr>
        <p:spPr>
          <a:xfrm>
            <a:off x="477671" y="1085475"/>
            <a:ext cx="11354937" cy="5370701"/>
          </a:xfrm>
          <a:prstGeom prst="rect">
            <a:avLst/>
          </a:prstGeom>
        </p:spPr>
        <p:txBody>
          <a:bodyPr wrap="square">
            <a:spAutoFit/>
          </a:bodyPr>
          <a:lstStyle/>
          <a:p>
            <a:pPr marL="342900" indent="-342900" algn="just">
              <a:spcAft>
                <a:spcPts val="600"/>
              </a:spcAft>
              <a:buFont typeface="Wingdings" panose="05000000000000000000" pitchFamily="2" charset="2"/>
              <a:buChar char="ü"/>
              <a:defRPr/>
            </a:pPr>
            <a:r>
              <a:rPr lang="es-US" sz="2800" dirty="0">
                <a:solidFill>
                  <a:srgbClr val="FFFF00"/>
                </a:solidFill>
                <a:latin typeface="Berlin Sans FB" panose="020E0602020502020306" pitchFamily="34" charset="0"/>
              </a:rPr>
              <a:t>Delimita la célula y la interrelaciona con otras.</a:t>
            </a:r>
          </a:p>
          <a:p>
            <a:pPr marL="342900" indent="-342900" algn="just">
              <a:spcAft>
                <a:spcPts val="600"/>
              </a:spcAft>
              <a:buFont typeface="Wingdings" panose="05000000000000000000" pitchFamily="2" charset="2"/>
              <a:buChar char="ü"/>
              <a:defRPr/>
            </a:pPr>
            <a:r>
              <a:rPr lang="es-US" sz="2800" i="1" u="sng" dirty="0">
                <a:solidFill>
                  <a:srgbClr val="FFFF00"/>
                </a:solidFill>
                <a:effectLst>
                  <a:outerShdw blurRad="38100" dist="38100" dir="2700000" algn="tl">
                    <a:srgbClr val="000000">
                      <a:alpha val="43137"/>
                    </a:srgbClr>
                  </a:outerShdw>
                </a:effectLst>
                <a:latin typeface="Berlin Sans FB" panose="020E0602020502020306" pitchFamily="34" charset="0"/>
              </a:rPr>
              <a:t>Permeabilidad selectiva </a:t>
            </a:r>
            <a:r>
              <a:rPr lang="es-US" sz="2800" i="1" dirty="0">
                <a:solidFill>
                  <a:srgbClr val="FFFF00"/>
                </a:solidFill>
                <a:effectLst>
                  <a:outerShdw blurRad="38100" dist="38100" dir="2700000" algn="tl">
                    <a:srgbClr val="000000">
                      <a:alpha val="43137"/>
                    </a:srgbClr>
                  </a:outerShdw>
                </a:effectLst>
                <a:latin typeface="Berlin Sans FB" panose="020E0602020502020306" pitchFamily="34" charset="0"/>
              </a:rPr>
              <a:t> </a:t>
            </a:r>
            <a:r>
              <a:rPr lang="es-US" sz="2800" dirty="0">
                <a:solidFill>
                  <a:srgbClr val="FFFF00"/>
                </a:solidFill>
                <a:latin typeface="Berlin Sans FB" panose="020E0602020502020306" pitchFamily="34" charset="0"/>
              </a:rPr>
              <a:t>al paso de sustancias. </a:t>
            </a:r>
          </a:p>
          <a:p>
            <a:pPr marL="342900" indent="-342900" algn="just">
              <a:spcAft>
                <a:spcPts val="600"/>
              </a:spcAft>
              <a:buFont typeface="Wingdings" panose="05000000000000000000" pitchFamily="2" charset="2"/>
              <a:buChar char="ü"/>
              <a:defRPr/>
            </a:pPr>
            <a:r>
              <a:rPr lang="es-US" sz="2800" dirty="0">
                <a:solidFill>
                  <a:srgbClr val="FFFF00"/>
                </a:solidFill>
                <a:latin typeface="Berlin Sans FB" panose="020E0602020502020306" pitchFamily="34" charset="0"/>
              </a:rPr>
              <a:t>Participan en los mecanismos mediante los cuales la célula secreta y expulsa sustancias al exterior.</a:t>
            </a:r>
          </a:p>
          <a:p>
            <a:pPr marL="342900" indent="-342900" algn="just">
              <a:spcAft>
                <a:spcPts val="600"/>
              </a:spcAft>
              <a:buFont typeface="Wingdings" panose="05000000000000000000" pitchFamily="2" charset="2"/>
              <a:buChar char="ü"/>
              <a:defRPr/>
            </a:pPr>
            <a:r>
              <a:rPr lang="es-US" sz="2800" dirty="0">
                <a:solidFill>
                  <a:srgbClr val="FFFF00"/>
                </a:solidFill>
                <a:latin typeface="Berlin Sans FB" panose="020E0602020502020306" pitchFamily="34" charset="0"/>
              </a:rPr>
              <a:t>Contribuyen al mantenimiento del balance </a:t>
            </a:r>
            <a:r>
              <a:rPr lang="es-US" sz="2800" dirty="0" err="1">
                <a:solidFill>
                  <a:srgbClr val="FFFF00"/>
                </a:solidFill>
                <a:latin typeface="Berlin Sans FB" panose="020E0602020502020306" pitchFamily="34" charset="0"/>
              </a:rPr>
              <a:t>hidromineral</a:t>
            </a:r>
            <a:r>
              <a:rPr lang="es-US" sz="2800" dirty="0">
                <a:solidFill>
                  <a:srgbClr val="FFFF00"/>
                </a:solidFill>
                <a:latin typeface="Berlin Sans FB" panose="020E0602020502020306" pitchFamily="34" charset="0"/>
              </a:rPr>
              <a:t> de las células.</a:t>
            </a:r>
          </a:p>
          <a:p>
            <a:pPr marL="342900" indent="-342900" algn="just">
              <a:spcAft>
                <a:spcPts val="600"/>
              </a:spcAft>
              <a:buFont typeface="Wingdings" panose="05000000000000000000" pitchFamily="2" charset="2"/>
              <a:buChar char="ü"/>
              <a:defRPr/>
            </a:pPr>
            <a:r>
              <a:rPr lang="es-US" sz="2800" dirty="0">
                <a:solidFill>
                  <a:srgbClr val="FFFF00"/>
                </a:solidFill>
                <a:latin typeface="Berlin Sans FB" panose="020E0602020502020306" pitchFamily="34" charset="0"/>
              </a:rPr>
              <a:t>Trasmiten ondas </a:t>
            </a:r>
            <a:r>
              <a:rPr lang="es-US" sz="2800" dirty="0" err="1">
                <a:solidFill>
                  <a:srgbClr val="FFFF00"/>
                </a:solidFill>
                <a:latin typeface="Berlin Sans FB" panose="020E0602020502020306" pitchFamily="34" charset="0"/>
              </a:rPr>
              <a:t>excitatorias</a:t>
            </a:r>
            <a:r>
              <a:rPr lang="es-US" sz="2800" dirty="0">
                <a:solidFill>
                  <a:srgbClr val="FFFF00"/>
                </a:solidFill>
                <a:latin typeface="Berlin Sans FB" panose="020E0602020502020306" pitchFamily="34" charset="0"/>
              </a:rPr>
              <a:t> a las células vecinas en respuesta de algunas señales.</a:t>
            </a:r>
          </a:p>
          <a:p>
            <a:pPr marL="342900" indent="-342900" algn="just">
              <a:spcAft>
                <a:spcPts val="600"/>
              </a:spcAft>
              <a:buFont typeface="Wingdings" panose="05000000000000000000" pitchFamily="2" charset="2"/>
              <a:buChar char="ü"/>
              <a:defRPr/>
            </a:pPr>
            <a:r>
              <a:rPr lang="es-US" sz="2800" dirty="0">
                <a:solidFill>
                  <a:srgbClr val="FFFF00"/>
                </a:solidFill>
                <a:latin typeface="Berlin Sans FB" panose="020E0602020502020306" pitchFamily="34" charset="0"/>
              </a:rPr>
              <a:t>Reciben señales del medio a través de las proteínas receptoras de membranas.</a:t>
            </a:r>
          </a:p>
          <a:p>
            <a:pPr marL="342900" indent="-342900" algn="just">
              <a:spcAft>
                <a:spcPts val="600"/>
              </a:spcAft>
              <a:buFont typeface="Wingdings" panose="05000000000000000000" pitchFamily="2" charset="2"/>
              <a:buChar char="ü"/>
              <a:defRPr/>
            </a:pPr>
            <a:r>
              <a:rPr lang="es-US" sz="2800" dirty="0">
                <a:solidFill>
                  <a:srgbClr val="FFFF00"/>
                </a:solidFill>
                <a:latin typeface="Berlin Sans FB" panose="020E0602020502020306" pitchFamily="34" charset="0"/>
              </a:rPr>
              <a:t>Incorporan grandes moléculas mediante el mecanismo de fagocitosis.</a:t>
            </a:r>
          </a:p>
          <a:p>
            <a:pPr marL="342900" indent="-342900" algn="just">
              <a:spcAft>
                <a:spcPts val="600"/>
              </a:spcAft>
              <a:buFont typeface="Wingdings" panose="05000000000000000000" pitchFamily="2" charset="2"/>
              <a:buChar char="ü"/>
              <a:defRPr/>
            </a:pPr>
            <a:r>
              <a:rPr lang="es-US" sz="2800" dirty="0">
                <a:solidFill>
                  <a:srgbClr val="FFFF00"/>
                </a:solidFill>
                <a:latin typeface="Berlin Sans FB" panose="020E0602020502020306" pitchFamily="34" charset="0"/>
              </a:rPr>
              <a:t>Confieren especificidad antigénica a la célula.</a:t>
            </a:r>
          </a:p>
        </p:txBody>
      </p:sp>
    </p:spTree>
    <p:extLst>
      <p:ext uri="{BB962C8B-B14F-4D97-AF65-F5344CB8AC3E}">
        <p14:creationId xmlns:p14="http://schemas.microsoft.com/office/powerpoint/2010/main" val="868592304"/>
      </p:ext>
    </p:extLst>
  </p:cSld>
  <p:clrMapOvr>
    <a:masterClrMapping/>
  </p:clrMapOvr>
  <p:transition advClick="0" advTm="76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47838" y="1628775"/>
            <a:ext cx="8640762" cy="523220"/>
          </a:xfrm>
          <a:prstGeom prst="rect">
            <a:avLst/>
          </a:prstGeom>
        </p:spPr>
        <p:txBody>
          <a:bodyPr>
            <a:spAutoFit/>
          </a:bodyPr>
          <a:lstStyle/>
          <a:p>
            <a:pPr marL="742950" lvl="1" indent="-285750" algn="just">
              <a:spcAft>
                <a:spcPts val="600"/>
              </a:spcAft>
              <a:defRPr/>
            </a:pPr>
            <a:r>
              <a:rPr lang="es-US" sz="2800" u="sng" dirty="0">
                <a:solidFill>
                  <a:srgbClr val="FFFF00"/>
                </a:solidFill>
                <a:latin typeface="Berlin Sans FB" panose="020E0602020502020306" pitchFamily="34" charset="0"/>
                <a:ea typeface="Times New Roman" panose="02020603050405020304" pitchFamily="18" charset="0"/>
              </a:rPr>
              <a:t>A. Para moléculas pequeñas (&lt; 5 KD).</a:t>
            </a:r>
          </a:p>
        </p:txBody>
      </p:sp>
      <p:sp>
        <p:nvSpPr>
          <p:cNvPr id="3" name="2 Rectángulo"/>
          <p:cNvSpPr/>
          <p:nvPr/>
        </p:nvSpPr>
        <p:spPr>
          <a:xfrm>
            <a:off x="641445" y="260649"/>
            <a:ext cx="10972800" cy="1077218"/>
          </a:xfrm>
          <a:prstGeom prst="rect">
            <a:avLst/>
          </a:prstGeom>
          <a:noFill/>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s-ES" sz="3200" dirty="0">
                <a:ln w="11430"/>
                <a:solidFill>
                  <a:srgbClr val="FFFF00"/>
                </a:solidFill>
                <a:effectLst>
                  <a:outerShdw blurRad="38100" dist="38100" dir="2700000" algn="tl">
                    <a:srgbClr val="000000">
                      <a:alpha val="43137"/>
                    </a:srgbClr>
                  </a:outerShdw>
                </a:effectLst>
                <a:latin typeface="Berlin Sans FB Demi" pitchFamily="34" charset="0"/>
              </a:rPr>
              <a:t>MECANISMOS DE PASO A TRAVÉS DE LA MEMBRANA PLASMÁTICA</a:t>
            </a:r>
          </a:p>
        </p:txBody>
      </p:sp>
      <p:sp>
        <p:nvSpPr>
          <p:cNvPr id="12292" name="Rectángulo 1"/>
          <p:cNvSpPr>
            <a:spLocks noChangeArrowheads="1"/>
          </p:cNvSpPr>
          <p:nvPr/>
        </p:nvSpPr>
        <p:spPr bwMode="auto">
          <a:xfrm>
            <a:off x="1925638" y="2117484"/>
            <a:ext cx="828675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a:defRPr sz="2800" b="1">
                <a:solidFill>
                  <a:srgbClr val="FFFF00"/>
                </a:solidFill>
                <a:latin typeface="Arial" panose="020B0604020202020204" pitchFamily="34" charset="0"/>
              </a:defRPr>
            </a:lvl1pPr>
            <a:lvl2pPr marL="742950" indent="-285750">
              <a:defRPr sz="2800" b="1">
                <a:solidFill>
                  <a:srgbClr val="FFFF00"/>
                </a:solidFill>
                <a:latin typeface="Arial" panose="020B0604020202020204" pitchFamily="34" charset="0"/>
              </a:defRPr>
            </a:lvl2pPr>
            <a:lvl3pPr marL="1143000" indent="-228600">
              <a:defRPr sz="2800" b="1">
                <a:solidFill>
                  <a:srgbClr val="FFFF00"/>
                </a:solidFill>
                <a:latin typeface="Arial" panose="020B0604020202020204" pitchFamily="34" charset="0"/>
              </a:defRPr>
            </a:lvl3pPr>
            <a:lvl4pPr marL="1600200" indent="-228600">
              <a:defRPr sz="2800" b="1">
                <a:solidFill>
                  <a:srgbClr val="FFFF00"/>
                </a:solidFill>
                <a:latin typeface="Arial" panose="020B0604020202020204" pitchFamily="34" charset="0"/>
              </a:defRPr>
            </a:lvl4pPr>
            <a:lvl5pPr marL="2057400" indent="-228600">
              <a:defRPr sz="2800" b="1">
                <a:solidFill>
                  <a:srgbClr val="FFFF00"/>
                </a:solidFill>
                <a:latin typeface="Arial" panose="020B0604020202020204" pitchFamily="34" charset="0"/>
              </a:defRPr>
            </a:lvl5pPr>
            <a:lvl6pPr marL="2514600" indent="-228600" eaLnBrk="0" fontAlgn="base" hangingPunct="0">
              <a:spcBef>
                <a:spcPct val="0"/>
              </a:spcBef>
              <a:spcAft>
                <a:spcPct val="0"/>
              </a:spcAft>
              <a:defRPr sz="2800" b="1">
                <a:solidFill>
                  <a:srgbClr val="FFFF00"/>
                </a:solidFill>
                <a:latin typeface="Arial" panose="020B0604020202020204" pitchFamily="34" charset="0"/>
              </a:defRPr>
            </a:lvl6pPr>
            <a:lvl7pPr marL="2971800" indent="-228600" eaLnBrk="0" fontAlgn="base" hangingPunct="0">
              <a:spcBef>
                <a:spcPct val="0"/>
              </a:spcBef>
              <a:spcAft>
                <a:spcPct val="0"/>
              </a:spcAft>
              <a:defRPr sz="2800" b="1">
                <a:solidFill>
                  <a:srgbClr val="FFFF00"/>
                </a:solidFill>
                <a:latin typeface="Arial" panose="020B0604020202020204" pitchFamily="34" charset="0"/>
              </a:defRPr>
            </a:lvl7pPr>
            <a:lvl8pPr marL="3429000" indent="-228600" eaLnBrk="0" fontAlgn="base" hangingPunct="0">
              <a:spcBef>
                <a:spcPct val="0"/>
              </a:spcBef>
              <a:spcAft>
                <a:spcPct val="0"/>
              </a:spcAft>
              <a:defRPr sz="2800" b="1">
                <a:solidFill>
                  <a:srgbClr val="FFFF00"/>
                </a:solidFill>
                <a:latin typeface="Arial" panose="020B0604020202020204" pitchFamily="34" charset="0"/>
              </a:defRPr>
            </a:lvl8pPr>
            <a:lvl9pPr marL="3886200" indent="-228600" eaLnBrk="0" fontAlgn="base" hangingPunct="0">
              <a:spcBef>
                <a:spcPct val="0"/>
              </a:spcBef>
              <a:spcAft>
                <a:spcPct val="0"/>
              </a:spcAft>
              <a:defRPr sz="2800" b="1">
                <a:solidFill>
                  <a:srgbClr val="FFFF00"/>
                </a:solidFill>
                <a:latin typeface="Arial" panose="020B0604020202020204" pitchFamily="34" charset="0"/>
              </a:defRPr>
            </a:lvl9pPr>
          </a:lstStyle>
          <a:p>
            <a:pPr lvl="1" algn="just">
              <a:spcAft>
                <a:spcPts val="600"/>
              </a:spcAft>
              <a:buFont typeface="Times New Roman" panose="02020603050405020304" pitchFamily="18" charset="0"/>
              <a:buAutoNum type="arabicPeriod"/>
            </a:pPr>
            <a:r>
              <a:rPr lang="es-US" altLang="es-ES" b="0" dirty="0">
                <a:latin typeface="Berlin Sans FB" panose="020E0602020502020306" pitchFamily="34" charset="0"/>
                <a:cs typeface="Times New Roman" panose="02020603050405020304" pitchFamily="18" charset="0"/>
              </a:rPr>
              <a:t>Sin intervención de transportador:</a:t>
            </a:r>
          </a:p>
          <a:p>
            <a:pPr algn="just">
              <a:spcAft>
                <a:spcPts val="600"/>
              </a:spcAft>
            </a:pPr>
            <a:r>
              <a:rPr lang="es-US" altLang="es-ES" b="0" dirty="0">
                <a:latin typeface="Berlin Sans FB" panose="020E0602020502020306" pitchFamily="34" charset="0"/>
                <a:cs typeface="Times New Roman" panose="02020603050405020304" pitchFamily="18" charset="0"/>
              </a:rPr>
              <a:t>Difusión simple (solutos)</a:t>
            </a:r>
          </a:p>
          <a:p>
            <a:pPr algn="just">
              <a:spcAft>
                <a:spcPts val="600"/>
              </a:spcAft>
            </a:pPr>
            <a:r>
              <a:rPr lang="es-US" altLang="es-ES" b="0" dirty="0">
                <a:latin typeface="Berlin Sans FB" panose="020E0602020502020306" pitchFamily="34" charset="0"/>
                <a:cs typeface="Times New Roman" panose="02020603050405020304" pitchFamily="18" charset="0"/>
              </a:rPr>
              <a:t>Ósmosis (agua o líquidos)</a:t>
            </a:r>
          </a:p>
        </p:txBody>
      </p:sp>
      <p:sp>
        <p:nvSpPr>
          <p:cNvPr id="12293" name="Rectángulo 4"/>
          <p:cNvSpPr>
            <a:spLocks noChangeArrowheads="1"/>
          </p:cNvSpPr>
          <p:nvPr/>
        </p:nvSpPr>
        <p:spPr bwMode="auto">
          <a:xfrm>
            <a:off x="1847851" y="3868784"/>
            <a:ext cx="8469313"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a:defRPr sz="2800" b="1">
                <a:solidFill>
                  <a:srgbClr val="FFFF00"/>
                </a:solidFill>
                <a:latin typeface="Arial" panose="020B0604020202020204" pitchFamily="34" charset="0"/>
              </a:defRPr>
            </a:lvl1pPr>
            <a:lvl2pPr>
              <a:defRPr sz="2800" b="1">
                <a:solidFill>
                  <a:srgbClr val="FFFF00"/>
                </a:solidFill>
                <a:latin typeface="Arial" panose="020B0604020202020204" pitchFamily="34" charset="0"/>
              </a:defRPr>
            </a:lvl2pPr>
            <a:lvl3pPr marL="1143000" indent="-228600">
              <a:defRPr sz="2800" b="1">
                <a:solidFill>
                  <a:srgbClr val="FFFF00"/>
                </a:solidFill>
                <a:latin typeface="Arial" panose="020B0604020202020204" pitchFamily="34" charset="0"/>
              </a:defRPr>
            </a:lvl3pPr>
            <a:lvl4pPr marL="1600200" indent="-228600">
              <a:defRPr sz="2800" b="1">
                <a:solidFill>
                  <a:srgbClr val="FFFF00"/>
                </a:solidFill>
                <a:latin typeface="Arial" panose="020B0604020202020204" pitchFamily="34" charset="0"/>
              </a:defRPr>
            </a:lvl4pPr>
            <a:lvl5pPr marL="2057400" indent="-228600">
              <a:defRPr sz="2800" b="1">
                <a:solidFill>
                  <a:srgbClr val="FFFF00"/>
                </a:solidFill>
                <a:latin typeface="Arial" panose="020B0604020202020204" pitchFamily="34" charset="0"/>
              </a:defRPr>
            </a:lvl5pPr>
            <a:lvl6pPr marL="2514600" indent="-228600" eaLnBrk="0" fontAlgn="base" hangingPunct="0">
              <a:spcBef>
                <a:spcPct val="0"/>
              </a:spcBef>
              <a:spcAft>
                <a:spcPct val="0"/>
              </a:spcAft>
              <a:defRPr sz="2800" b="1">
                <a:solidFill>
                  <a:srgbClr val="FFFF00"/>
                </a:solidFill>
                <a:latin typeface="Arial" panose="020B0604020202020204" pitchFamily="34" charset="0"/>
              </a:defRPr>
            </a:lvl6pPr>
            <a:lvl7pPr marL="2971800" indent="-228600" eaLnBrk="0" fontAlgn="base" hangingPunct="0">
              <a:spcBef>
                <a:spcPct val="0"/>
              </a:spcBef>
              <a:spcAft>
                <a:spcPct val="0"/>
              </a:spcAft>
              <a:defRPr sz="2800" b="1">
                <a:solidFill>
                  <a:srgbClr val="FFFF00"/>
                </a:solidFill>
                <a:latin typeface="Arial" panose="020B0604020202020204" pitchFamily="34" charset="0"/>
              </a:defRPr>
            </a:lvl7pPr>
            <a:lvl8pPr marL="3429000" indent="-228600" eaLnBrk="0" fontAlgn="base" hangingPunct="0">
              <a:spcBef>
                <a:spcPct val="0"/>
              </a:spcBef>
              <a:spcAft>
                <a:spcPct val="0"/>
              </a:spcAft>
              <a:defRPr sz="2800" b="1">
                <a:solidFill>
                  <a:srgbClr val="FFFF00"/>
                </a:solidFill>
                <a:latin typeface="Arial" panose="020B0604020202020204" pitchFamily="34" charset="0"/>
              </a:defRPr>
            </a:lvl8pPr>
            <a:lvl9pPr marL="3886200" indent="-228600" eaLnBrk="0" fontAlgn="base" hangingPunct="0">
              <a:spcBef>
                <a:spcPct val="0"/>
              </a:spcBef>
              <a:spcAft>
                <a:spcPct val="0"/>
              </a:spcAft>
              <a:defRPr sz="2800" b="1">
                <a:solidFill>
                  <a:srgbClr val="FFFF00"/>
                </a:solidFill>
                <a:latin typeface="Arial" panose="020B0604020202020204" pitchFamily="34" charset="0"/>
              </a:defRPr>
            </a:lvl9pPr>
          </a:lstStyle>
          <a:p>
            <a:pPr lvl="1" algn="just">
              <a:spcAft>
                <a:spcPts val="600"/>
              </a:spcAft>
            </a:pPr>
            <a:r>
              <a:rPr lang="es-US" altLang="es-ES" b="0" dirty="0">
                <a:latin typeface="Berlin Sans FB" panose="020E0602020502020306" pitchFamily="34" charset="0"/>
                <a:cs typeface="Times New Roman" panose="02020603050405020304" pitchFamily="18" charset="0"/>
              </a:rPr>
              <a:t>2. Con la participación de proteínas transportadoras:</a:t>
            </a:r>
          </a:p>
          <a:p>
            <a:pPr algn="just">
              <a:spcAft>
                <a:spcPts val="600"/>
              </a:spcAft>
            </a:pPr>
            <a:r>
              <a:rPr lang="es-US" altLang="es-ES" b="0" dirty="0">
                <a:latin typeface="Berlin Sans FB" panose="020E0602020502020306" pitchFamily="34" charset="0"/>
                <a:cs typeface="Times New Roman" panose="02020603050405020304" pitchFamily="18" charset="0"/>
              </a:rPr>
              <a:t>Transporte pasivo (poros, canales y </a:t>
            </a:r>
            <a:r>
              <a:rPr lang="es-US" altLang="es-ES" b="0" dirty="0" err="1">
                <a:latin typeface="Berlin Sans FB" panose="020E0602020502020306" pitchFamily="34" charset="0"/>
                <a:cs typeface="Times New Roman" panose="02020603050405020304" pitchFamily="18" charset="0"/>
              </a:rPr>
              <a:t>permeasas</a:t>
            </a:r>
            <a:r>
              <a:rPr lang="es-US" altLang="es-ES" b="0" dirty="0">
                <a:latin typeface="Berlin Sans FB" panose="020E0602020502020306" pitchFamily="34" charset="0"/>
                <a:cs typeface="Times New Roman" panose="02020603050405020304" pitchFamily="18" charset="0"/>
              </a:rPr>
              <a:t>) </a:t>
            </a:r>
          </a:p>
          <a:p>
            <a:pPr algn="just">
              <a:spcAft>
                <a:spcPts val="600"/>
              </a:spcAft>
            </a:pPr>
            <a:r>
              <a:rPr lang="es-US" altLang="es-ES" b="0" dirty="0">
                <a:latin typeface="Berlin Sans FB" panose="020E0602020502020306" pitchFamily="34" charset="0"/>
                <a:cs typeface="Times New Roman" panose="02020603050405020304" pitchFamily="18" charset="0"/>
              </a:rPr>
              <a:t>Transporte activo (bombas)</a:t>
            </a:r>
          </a:p>
        </p:txBody>
      </p:sp>
      <p:sp>
        <p:nvSpPr>
          <p:cNvPr id="6" name="Rectángulo 5"/>
          <p:cNvSpPr/>
          <p:nvPr/>
        </p:nvSpPr>
        <p:spPr>
          <a:xfrm>
            <a:off x="1738313" y="5516564"/>
            <a:ext cx="8640762" cy="1031051"/>
          </a:xfrm>
          <a:prstGeom prst="rect">
            <a:avLst/>
          </a:prstGeom>
        </p:spPr>
        <p:txBody>
          <a:bodyPr>
            <a:spAutoFit/>
          </a:bodyPr>
          <a:lstStyle/>
          <a:p>
            <a:pPr marL="742950" lvl="1" indent="-285750" algn="just">
              <a:spcAft>
                <a:spcPts val="600"/>
              </a:spcAft>
              <a:defRPr/>
            </a:pPr>
            <a:r>
              <a:rPr lang="es-US" sz="2800" u="sng" dirty="0">
                <a:solidFill>
                  <a:srgbClr val="FFFF00"/>
                </a:solidFill>
                <a:effectLst>
                  <a:outerShdw blurRad="38100" dist="38100" dir="2700000" algn="tl">
                    <a:srgbClr val="000000">
                      <a:alpha val="43137"/>
                    </a:srgbClr>
                  </a:outerShdw>
                </a:effectLst>
                <a:latin typeface="Berlin Sans FB" panose="020E0602020502020306" pitchFamily="34" charset="0"/>
                <a:ea typeface="Times New Roman" panose="02020603050405020304" pitchFamily="18" charset="0"/>
              </a:rPr>
              <a:t>B. Para </a:t>
            </a:r>
            <a:r>
              <a:rPr lang="es-US" sz="2800" u="sng" dirty="0">
                <a:solidFill>
                  <a:srgbClr val="FFFF00"/>
                </a:solidFill>
                <a:latin typeface="Berlin Sans FB" panose="020E0602020502020306" pitchFamily="34" charset="0"/>
                <a:ea typeface="Times New Roman" panose="02020603050405020304" pitchFamily="18" charset="0"/>
              </a:rPr>
              <a:t>macromoléculas</a:t>
            </a:r>
            <a:r>
              <a:rPr lang="es-US" sz="2800" u="sng" dirty="0">
                <a:solidFill>
                  <a:srgbClr val="FFFF00"/>
                </a:solidFill>
                <a:effectLst>
                  <a:outerShdw blurRad="38100" dist="38100" dir="2700000" algn="tl">
                    <a:srgbClr val="000000">
                      <a:alpha val="43137"/>
                    </a:srgbClr>
                  </a:outerShdw>
                </a:effectLst>
                <a:latin typeface="Berlin Sans FB" panose="020E0602020502020306" pitchFamily="34" charset="0"/>
                <a:ea typeface="Times New Roman" panose="02020603050405020304" pitchFamily="18" charset="0"/>
              </a:rPr>
              <a:t> o partículas mayores (&gt;5KD).</a:t>
            </a:r>
          </a:p>
          <a:p>
            <a:pPr marL="742950" lvl="1" indent="-285750" algn="just">
              <a:spcAft>
                <a:spcPts val="600"/>
              </a:spcAft>
              <a:defRPr/>
            </a:pPr>
            <a:endParaRPr lang="es-US" sz="2800" u="sng" dirty="0">
              <a:solidFill>
                <a:srgbClr val="FFFF00"/>
              </a:solidFill>
              <a:effectLst>
                <a:outerShdw blurRad="38100" dist="38100" dir="2700000" algn="tl">
                  <a:srgbClr val="000000">
                    <a:alpha val="43137"/>
                  </a:srgbClr>
                </a:outerShdw>
              </a:effectLst>
              <a:latin typeface="Berlin Sans FB" panose="020E0602020502020306" pitchFamily="34" charset="0"/>
              <a:ea typeface="Times New Roman" panose="02020603050405020304" pitchFamily="18" charset="0"/>
            </a:endParaRPr>
          </a:p>
        </p:txBody>
      </p:sp>
      <p:sp>
        <p:nvSpPr>
          <p:cNvPr id="12295" name="Rectángulo 1"/>
          <p:cNvSpPr>
            <a:spLocks noChangeArrowheads="1"/>
          </p:cNvSpPr>
          <p:nvPr/>
        </p:nvSpPr>
        <p:spPr bwMode="auto">
          <a:xfrm>
            <a:off x="2208213" y="6005514"/>
            <a:ext cx="72374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1" algn="just" eaLnBrk="1" hangingPunct="1">
              <a:spcBef>
                <a:spcPct val="0"/>
              </a:spcBef>
              <a:buFontTx/>
              <a:buNone/>
            </a:pPr>
            <a:r>
              <a:rPr lang="es-US" altLang="es-US" dirty="0">
                <a:solidFill>
                  <a:srgbClr val="FFFF00"/>
                </a:solidFill>
                <a:latin typeface="Berlin Sans FB" panose="020E0602020502020306" pitchFamily="34" charset="0"/>
                <a:cs typeface="Times New Roman" panose="02020603050405020304" pitchFamily="18" charset="0"/>
              </a:rPr>
              <a:t>Endocitosis          </a:t>
            </a:r>
            <a:r>
              <a:rPr lang="es-US" altLang="es-US" dirty="0" err="1">
                <a:solidFill>
                  <a:srgbClr val="FFFF00"/>
                </a:solidFill>
                <a:latin typeface="Berlin Sans FB" panose="020E0602020502020306" pitchFamily="34" charset="0"/>
                <a:cs typeface="Times New Roman" panose="02020603050405020304" pitchFamily="18" charset="0"/>
              </a:rPr>
              <a:t>Exocitosis</a:t>
            </a:r>
            <a:r>
              <a:rPr lang="es-US" altLang="es-US" dirty="0">
                <a:solidFill>
                  <a:srgbClr val="FFFF00"/>
                </a:solidFill>
                <a:latin typeface="Berlin Sans FB" panose="020E0602020502020306" pitchFamily="34" charset="0"/>
                <a:cs typeface="Times New Roman" panose="02020603050405020304" pitchFamily="18" charset="0"/>
              </a:rPr>
              <a:t>         </a:t>
            </a:r>
            <a:r>
              <a:rPr lang="es-US" altLang="es-US" dirty="0" err="1">
                <a:solidFill>
                  <a:srgbClr val="FFFF00"/>
                </a:solidFill>
                <a:latin typeface="Berlin Sans FB" panose="020E0602020502020306" pitchFamily="34" charset="0"/>
                <a:cs typeface="Times New Roman" panose="02020603050405020304" pitchFamily="18" charset="0"/>
              </a:rPr>
              <a:t>Transcitosis</a:t>
            </a:r>
            <a:endParaRPr lang="es-US" altLang="es-US" dirty="0">
              <a:solidFill>
                <a:srgbClr val="FFFF00"/>
              </a:solidFill>
              <a:latin typeface="Berlin Sans FB" panose="020E0602020502020306" pitchFamily="34" charset="0"/>
              <a:cs typeface="Times New Roman" panose="02020603050405020304" pitchFamily="18" charset="0"/>
            </a:endParaRPr>
          </a:p>
        </p:txBody>
      </p:sp>
    </p:spTree>
    <p:extLst>
      <p:ext uri="{BB962C8B-B14F-4D97-AF65-F5344CB8AC3E}">
        <p14:creationId xmlns:p14="http://schemas.microsoft.com/office/powerpoint/2010/main" val="3181273170"/>
      </p:ext>
    </p:extLst>
  </p:cSld>
  <p:clrMapOvr>
    <a:masterClrMapping/>
  </p:clrMapOvr>
  <p:transition advClick="0" advTm="76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Rectángulo"/>
          <p:cNvSpPr/>
          <p:nvPr/>
        </p:nvSpPr>
        <p:spPr>
          <a:xfrm>
            <a:off x="2009083" y="404665"/>
            <a:ext cx="3881191" cy="646331"/>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eaLnBrk="1" hangingPunct="1">
              <a:defRPr/>
            </a:pPr>
            <a:r>
              <a:rPr lang="es-ES" sz="3600" dirty="0">
                <a:ln w="11430"/>
                <a:solidFill>
                  <a:srgbClr val="FFFF00"/>
                </a:solidFill>
                <a:effectLst>
                  <a:outerShdw blurRad="38100" dist="38100" dir="2700000" algn="tl">
                    <a:srgbClr val="000000">
                      <a:alpha val="43137"/>
                    </a:srgbClr>
                  </a:outerShdw>
                </a:effectLst>
                <a:latin typeface="Berlin Sans FB Demi" pitchFamily="34" charset="0"/>
              </a:rPr>
              <a:t>DIFUSIÓN SIMPLE</a:t>
            </a:r>
          </a:p>
        </p:txBody>
      </p:sp>
      <p:pic>
        <p:nvPicPr>
          <p:cNvPr id="13315" name="Imagen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877" y="1484313"/>
            <a:ext cx="6810494"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7046801" y="366369"/>
            <a:ext cx="4785803" cy="6534096"/>
          </a:xfrm>
          <a:prstGeom prst="rect">
            <a:avLst/>
          </a:prstGeom>
        </p:spPr>
        <p:txBody>
          <a:bodyPr wrap="square">
            <a:spAutoFit/>
          </a:bodyPr>
          <a:lstStyle/>
          <a:p>
            <a:pPr marL="457200" algn="just">
              <a:lnSpc>
                <a:spcPct val="115000"/>
              </a:lnSpc>
              <a:spcAft>
                <a:spcPts val="1000"/>
              </a:spcAft>
            </a:pPr>
            <a:r>
              <a:rPr lang="es-ES" sz="2800"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Mecanismo por el cual las sustancias se trasladan de un lado a otro de la membrana, a favor del gradiente de concentración, por lo que no necesitan de ningún transportador que facilite este paso, siendo un proceso totalmente espontáneo que no requiere de energía ∆G ≤0</a:t>
            </a:r>
            <a:endParaRPr lang="es-ES" sz="28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0158691"/>
      </p:ext>
    </p:extLst>
  </p:cSld>
  <p:clrMapOvr>
    <a:masterClrMapping/>
  </p:clrMapOvr>
  <p:transition advClick="0" advTm="76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439" y="1789660"/>
            <a:ext cx="5599702"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4 Rectángulo"/>
          <p:cNvSpPr/>
          <p:nvPr/>
        </p:nvSpPr>
        <p:spPr>
          <a:xfrm>
            <a:off x="492610" y="404665"/>
            <a:ext cx="1965603" cy="646331"/>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eaLnBrk="1" hangingPunct="1">
              <a:defRPr/>
            </a:pPr>
            <a:r>
              <a:rPr lang="es-ES" sz="3600" dirty="0">
                <a:ln w="11430"/>
                <a:solidFill>
                  <a:srgbClr val="FFFF00"/>
                </a:solidFill>
                <a:effectLst>
                  <a:outerShdw blurRad="38100" dist="38100" dir="2700000" algn="tl">
                    <a:srgbClr val="000000">
                      <a:alpha val="43137"/>
                    </a:srgbClr>
                  </a:outerShdw>
                </a:effectLst>
                <a:latin typeface="Berlin Sans FB Demi" pitchFamily="34" charset="0"/>
              </a:rPr>
              <a:t>ÓSMOSIS</a:t>
            </a:r>
          </a:p>
        </p:txBody>
      </p:sp>
      <p:sp>
        <p:nvSpPr>
          <p:cNvPr id="2" name="Rectángulo 1"/>
          <p:cNvSpPr/>
          <p:nvPr/>
        </p:nvSpPr>
        <p:spPr>
          <a:xfrm>
            <a:off x="2563143" y="187002"/>
            <a:ext cx="9283114" cy="1384995"/>
          </a:xfrm>
          <a:prstGeom prst="rect">
            <a:avLst/>
          </a:prstGeom>
        </p:spPr>
        <p:txBody>
          <a:bodyPr wrap="square">
            <a:spAutoFit/>
          </a:bodyPr>
          <a:lstStyle/>
          <a:p>
            <a:pPr algn="just"/>
            <a:r>
              <a:rPr lang="es-ES" sz="2800" dirty="0">
                <a:solidFill>
                  <a:srgbClr val="FFFF00"/>
                </a:solidFill>
                <a:latin typeface="Arial" panose="020B0604020202020204" pitchFamily="34" charset="0"/>
                <a:ea typeface="Times New Roman" panose="02020603050405020304" pitchFamily="18" charset="0"/>
              </a:rPr>
              <a:t>Tipo particular de difusión simple la membrana no es </a:t>
            </a:r>
            <a:r>
              <a:rPr lang="es-ES" sz="2800" dirty="0" smtClean="0">
                <a:solidFill>
                  <a:srgbClr val="FFFF00"/>
                </a:solidFill>
                <a:latin typeface="Arial" panose="020B0604020202020204" pitchFamily="34" charset="0"/>
                <a:ea typeface="Times New Roman" panose="02020603050405020304" pitchFamily="18" charset="0"/>
              </a:rPr>
              <a:t>permeable </a:t>
            </a:r>
            <a:r>
              <a:rPr lang="es-ES" sz="2800" dirty="0">
                <a:solidFill>
                  <a:srgbClr val="FFFF00"/>
                </a:solidFill>
                <a:latin typeface="Arial" panose="020B0604020202020204" pitchFamily="34" charset="0"/>
                <a:ea typeface="Times New Roman" panose="02020603050405020304" pitchFamily="18" charset="0"/>
              </a:rPr>
              <a:t>al soluto, pero si deja pasar libremente el agua por difusión simple</a:t>
            </a:r>
            <a:endParaRPr lang="es-ES" sz="2800" dirty="0">
              <a:solidFill>
                <a:srgbClr val="FFFF00"/>
              </a:solidFill>
            </a:endParaRPr>
          </a:p>
        </p:txBody>
      </p:sp>
      <p:sp>
        <p:nvSpPr>
          <p:cNvPr id="4" name="Rectángulo 3"/>
          <p:cNvSpPr/>
          <p:nvPr/>
        </p:nvSpPr>
        <p:spPr>
          <a:xfrm>
            <a:off x="6031042" y="1799380"/>
            <a:ext cx="6096000" cy="5262979"/>
          </a:xfrm>
          <a:prstGeom prst="rect">
            <a:avLst/>
          </a:prstGeom>
        </p:spPr>
        <p:txBody>
          <a:bodyPr>
            <a:spAutoFit/>
          </a:bodyPr>
          <a:lstStyle/>
          <a:p>
            <a:pPr algn="just"/>
            <a:r>
              <a:rPr lang="es-ES" altLang="es-ES" sz="2400" dirty="0">
                <a:solidFill>
                  <a:srgbClr val="FFFF00"/>
                </a:solidFill>
                <a:latin typeface="Arial" panose="020B0604020202020204" pitchFamily="34" charset="0"/>
              </a:rPr>
              <a:t>Si en ambos lados de una membrana existen dos soluciones con concentraciones diferentes de un soluto que no puede atravesarla, se produce el paso del solvente acuoso desde el lado donde se encuentra la solución más diluida  hacia la más concentrada, buscando igualar las concentraciones de solvente.</a:t>
            </a:r>
          </a:p>
          <a:p>
            <a:pPr algn="just"/>
            <a:r>
              <a:rPr lang="es-ES" altLang="es-ES" sz="2400" dirty="0">
                <a:solidFill>
                  <a:srgbClr val="FFFF00"/>
                </a:solidFill>
                <a:latin typeface="Arial" panose="020B0604020202020204" pitchFamily="34" charset="0"/>
              </a:rPr>
              <a:t>Se conoce como presión osmótica a la fuerza que hay que ejercer en el lado de la solución más concentrada para impedir el paso de agua desde el lado de la solución más diluida. </a:t>
            </a:r>
          </a:p>
          <a:p>
            <a:pPr algn="just"/>
            <a:endParaRPr lang="en-US" altLang="es-ES" sz="2400" dirty="0">
              <a:solidFill>
                <a:srgbClr val="FFFF00"/>
              </a:solidFill>
              <a:latin typeface="Arial" panose="020B0604020202020204" pitchFamily="34" charset="0"/>
            </a:endParaRPr>
          </a:p>
        </p:txBody>
      </p:sp>
    </p:spTree>
    <p:extLst>
      <p:ext uri="{BB962C8B-B14F-4D97-AF65-F5344CB8AC3E}">
        <p14:creationId xmlns:p14="http://schemas.microsoft.com/office/powerpoint/2010/main" val="4006251260"/>
      </p:ext>
    </p:extLst>
  </p:cSld>
  <p:clrMapOvr>
    <a:masterClrMapping/>
  </p:clrMapOvr>
  <p:transition advClick="0" advTm="76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Rectángulo"/>
          <p:cNvSpPr/>
          <p:nvPr/>
        </p:nvSpPr>
        <p:spPr>
          <a:xfrm>
            <a:off x="3492791" y="332657"/>
            <a:ext cx="5336717" cy="1200329"/>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eaLnBrk="1" hangingPunct="1">
              <a:defRPr/>
            </a:pPr>
            <a:r>
              <a:rPr lang="es-ES" sz="3600" dirty="0">
                <a:ln w="11430"/>
                <a:solidFill>
                  <a:srgbClr val="FFFF00"/>
                </a:solidFill>
                <a:effectLst>
                  <a:outerShdw blurRad="38100" dist="38100" dir="2700000" algn="tl">
                    <a:srgbClr val="000000">
                      <a:alpha val="43137"/>
                    </a:srgbClr>
                  </a:outerShdw>
                </a:effectLst>
                <a:latin typeface="Berlin Sans FB Demi" pitchFamily="34" charset="0"/>
              </a:rPr>
              <a:t>TRANSPORTE PASIVO </a:t>
            </a:r>
          </a:p>
          <a:p>
            <a:pPr algn="ctr" eaLnBrk="1" hangingPunct="1">
              <a:defRPr/>
            </a:pPr>
            <a:r>
              <a:rPr lang="es-ES" sz="3600" dirty="0">
                <a:ln w="11430"/>
                <a:solidFill>
                  <a:srgbClr val="FFFF00"/>
                </a:solidFill>
                <a:effectLst>
                  <a:outerShdw blurRad="38100" dist="38100" dir="2700000" algn="tl">
                    <a:srgbClr val="000000">
                      <a:alpha val="43137"/>
                    </a:srgbClr>
                  </a:outerShdw>
                </a:effectLst>
                <a:latin typeface="Berlin Sans FB Demi" pitchFamily="34" charset="0"/>
              </a:rPr>
              <a:t>(DIFUSIÓN FACILITADA)</a:t>
            </a:r>
          </a:p>
        </p:txBody>
      </p:sp>
      <p:pic>
        <p:nvPicPr>
          <p:cNvPr id="15363" name="Imagen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261" y="2011647"/>
            <a:ext cx="62663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6564574" y="1826684"/>
            <a:ext cx="5500050" cy="4552015"/>
          </a:xfrm>
          <a:prstGeom prst="rect">
            <a:avLst/>
          </a:prstGeom>
        </p:spPr>
        <p:txBody>
          <a:bodyPr wrap="square">
            <a:spAutoFit/>
          </a:bodyPr>
          <a:lstStyle/>
          <a:p>
            <a:pPr marL="457200" algn="just">
              <a:lnSpc>
                <a:spcPct val="115000"/>
              </a:lnSpc>
              <a:spcAft>
                <a:spcPts val="1000"/>
              </a:spcAft>
            </a:pPr>
            <a:r>
              <a:rPr lang="es-ES" sz="2800"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Se realiza a favor del gradiente de concentración de la sustancia y no requiere de energía externa, es decir de un proceso espontáneo como la difusión simple ∆G ≤0. Las moléculas polares para pasar de un lado a otro necesitan de una proteína transportadora</a:t>
            </a:r>
            <a:endParaRPr lang="es-ES" sz="28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1468310"/>
      </p:ext>
    </p:extLst>
  </p:cSld>
  <p:clrMapOvr>
    <a:masterClrMapping/>
  </p:clrMapOvr>
  <p:transition advClick="0" advTm="76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Imagen 1"/>
          <p:cNvPicPr>
            <a:picLocks noChangeAspect="1"/>
          </p:cNvPicPr>
          <p:nvPr/>
        </p:nvPicPr>
        <p:blipFill>
          <a:blip r:embed="rId2">
            <a:extLst>
              <a:ext uri="{28A0092B-C50C-407E-A947-70E740481C1C}">
                <a14:useLocalDpi xmlns:a14="http://schemas.microsoft.com/office/drawing/2010/main" val="0"/>
              </a:ext>
            </a:extLst>
          </a:blip>
          <a:srcRect r="71370"/>
          <a:stretch>
            <a:fillRect/>
          </a:stretch>
        </p:blipFill>
        <p:spPr bwMode="auto">
          <a:xfrm>
            <a:off x="569895" y="125414"/>
            <a:ext cx="2016125"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p:cNvSpPr>
            <a:spLocks noChangeArrowheads="1"/>
          </p:cNvSpPr>
          <p:nvPr/>
        </p:nvSpPr>
        <p:spPr bwMode="auto">
          <a:xfrm>
            <a:off x="2592080" y="913077"/>
            <a:ext cx="1000125" cy="461963"/>
          </a:xfrm>
          <a:prstGeom prst="rect">
            <a:avLst/>
          </a:prstGeom>
          <a:noFill/>
          <a:ln>
            <a:noFill/>
          </a:ln>
          <a:extLst/>
        </p:spPr>
        <p:txBody>
          <a:bodyPr anchor="ctr">
            <a:spAutoFit/>
          </a:bodyPr>
          <a:lstStyle>
            <a:lvl1pPr>
              <a:spcBef>
                <a:spcPct val="20000"/>
              </a:spcBef>
              <a:buChar char="•"/>
              <a:tabLst>
                <a:tab pos="182563" algn="l"/>
                <a:tab pos="365125" algn="l"/>
                <a:tab pos="549275" algn="l"/>
                <a:tab pos="731838" algn="l"/>
                <a:tab pos="914400" algn="l"/>
                <a:tab pos="1096963" algn="l"/>
                <a:tab pos="1279525" algn="l"/>
                <a:tab pos="1463675" algn="l"/>
                <a:tab pos="1646238" algn="l"/>
                <a:tab pos="1828800" algn="l"/>
                <a:tab pos="2011363" algn="l"/>
                <a:tab pos="2193925" algn="l"/>
                <a:tab pos="2378075" algn="l"/>
                <a:tab pos="2560638" algn="l"/>
                <a:tab pos="2743200" algn="l"/>
              </a:tabLst>
              <a:defRPr sz="3200">
                <a:solidFill>
                  <a:schemeClr val="tx1"/>
                </a:solidFill>
                <a:latin typeface="Times New Roman" panose="02020603050405020304" pitchFamily="18" charset="0"/>
              </a:defRPr>
            </a:lvl1pPr>
            <a:lvl2pPr marL="742950" indent="-285750">
              <a:spcBef>
                <a:spcPct val="20000"/>
              </a:spcBef>
              <a:buChar char="–"/>
              <a:tabLst>
                <a:tab pos="182563" algn="l"/>
                <a:tab pos="365125" algn="l"/>
                <a:tab pos="549275" algn="l"/>
                <a:tab pos="731838" algn="l"/>
                <a:tab pos="914400" algn="l"/>
                <a:tab pos="1096963" algn="l"/>
                <a:tab pos="1279525" algn="l"/>
                <a:tab pos="1463675" algn="l"/>
                <a:tab pos="1646238" algn="l"/>
                <a:tab pos="1828800" algn="l"/>
                <a:tab pos="2011363" algn="l"/>
                <a:tab pos="2193925" algn="l"/>
                <a:tab pos="2378075" algn="l"/>
                <a:tab pos="2560638" algn="l"/>
                <a:tab pos="2743200" algn="l"/>
              </a:tabLst>
              <a:defRPr sz="2800">
                <a:solidFill>
                  <a:schemeClr val="tx1"/>
                </a:solidFill>
                <a:latin typeface="Times New Roman" panose="02020603050405020304" pitchFamily="18" charset="0"/>
              </a:defRPr>
            </a:lvl2pPr>
            <a:lvl3pPr marL="1143000" indent="-228600">
              <a:spcBef>
                <a:spcPct val="20000"/>
              </a:spcBef>
              <a:buChar char="•"/>
              <a:tabLst>
                <a:tab pos="182563" algn="l"/>
                <a:tab pos="365125" algn="l"/>
                <a:tab pos="549275" algn="l"/>
                <a:tab pos="731838" algn="l"/>
                <a:tab pos="914400" algn="l"/>
                <a:tab pos="1096963" algn="l"/>
                <a:tab pos="1279525" algn="l"/>
                <a:tab pos="1463675" algn="l"/>
                <a:tab pos="1646238" algn="l"/>
                <a:tab pos="1828800" algn="l"/>
                <a:tab pos="2011363" algn="l"/>
                <a:tab pos="2193925" algn="l"/>
                <a:tab pos="2378075" algn="l"/>
                <a:tab pos="2560638" algn="l"/>
                <a:tab pos="2743200" algn="l"/>
              </a:tabLst>
              <a:defRPr sz="2400">
                <a:solidFill>
                  <a:schemeClr val="tx1"/>
                </a:solidFill>
                <a:latin typeface="Times New Roman" panose="02020603050405020304" pitchFamily="18" charset="0"/>
              </a:defRPr>
            </a:lvl3pPr>
            <a:lvl4pPr marL="1600200" indent="-228600">
              <a:spcBef>
                <a:spcPct val="20000"/>
              </a:spcBef>
              <a:buChar char="–"/>
              <a:tabLst>
                <a:tab pos="182563" algn="l"/>
                <a:tab pos="365125" algn="l"/>
                <a:tab pos="549275" algn="l"/>
                <a:tab pos="731838" algn="l"/>
                <a:tab pos="914400" algn="l"/>
                <a:tab pos="1096963" algn="l"/>
                <a:tab pos="1279525" algn="l"/>
                <a:tab pos="1463675" algn="l"/>
                <a:tab pos="1646238" algn="l"/>
                <a:tab pos="1828800" algn="l"/>
                <a:tab pos="2011363" algn="l"/>
                <a:tab pos="2193925" algn="l"/>
                <a:tab pos="2378075" algn="l"/>
                <a:tab pos="2560638" algn="l"/>
                <a:tab pos="2743200" algn="l"/>
              </a:tabLst>
              <a:defRPr sz="2000">
                <a:solidFill>
                  <a:schemeClr val="tx1"/>
                </a:solidFill>
                <a:latin typeface="Times New Roman" panose="02020603050405020304" pitchFamily="18" charset="0"/>
              </a:defRPr>
            </a:lvl4pPr>
            <a:lvl5pPr marL="2057400" indent="-228600">
              <a:spcBef>
                <a:spcPct val="20000"/>
              </a:spcBef>
              <a:buChar char="»"/>
              <a:tabLst>
                <a:tab pos="182563" algn="l"/>
                <a:tab pos="365125" algn="l"/>
                <a:tab pos="549275" algn="l"/>
                <a:tab pos="731838" algn="l"/>
                <a:tab pos="914400" algn="l"/>
                <a:tab pos="1096963" algn="l"/>
                <a:tab pos="1279525" algn="l"/>
                <a:tab pos="1463675" algn="l"/>
                <a:tab pos="1646238" algn="l"/>
                <a:tab pos="1828800" algn="l"/>
                <a:tab pos="2011363" algn="l"/>
                <a:tab pos="2193925" algn="l"/>
                <a:tab pos="2378075" algn="l"/>
                <a:tab pos="2560638" algn="l"/>
                <a:tab pos="27432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182563" algn="l"/>
                <a:tab pos="365125" algn="l"/>
                <a:tab pos="549275" algn="l"/>
                <a:tab pos="731838" algn="l"/>
                <a:tab pos="914400" algn="l"/>
                <a:tab pos="1096963" algn="l"/>
                <a:tab pos="1279525" algn="l"/>
                <a:tab pos="1463675" algn="l"/>
                <a:tab pos="1646238" algn="l"/>
                <a:tab pos="1828800" algn="l"/>
                <a:tab pos="2011363" algn="l"/>
                <a:tab pos="2193925" algn="l"/>
                <a:tab pos="2378075" algn="l"/>
                <a:tab pos="2560638" algn="l"/>
                <a:tab pos="27432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182563" algn="l"/>
                <a:tab pos="365125" algn="l"/>
                <a:tab pos="549275" algn="l"/>
                <a:tab pos="731838" algn="l"/>
                <a:tab pos="914400" algn="l"/>
                <a:tab pos="1096963" algn="l"/>
                <a:tab pos="1279525" algn="l"/>
                <a:tab pos="1463675" algn="l"/>
                <a:tab pos="1646238" algn="l"/>
                <a:tab pos="1828800" algn="l"/>
                <a:tab pos="2011363" algn="l"/>
                <a:tab pos="2193925" algn="l"/>
                <a:tab pos="2378075" algn="l"/>
                <a:tab pos="2560638" algn="l"/>
                <a:tab pos="27432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182563" algn="l"/>
                <a:tab pos="365125" algn="l"/>
                <a:tab pos="549275" algn="l"/>
                <a:tab pos="731838" algn="l"/>
                <a:tab pos="914400" algn="l"/>
                <a:tab pos="1096963" algn="l"/>
                <a:tab pos="1279525" algn="l"/>
                <a:tab pos="1463675" algn="l"/>
                <a:tab pos="1646238" algn="l"/>
                <a:tab pos="1828800" algn="l"/>
                <a:tab pos="2011363" algn="l"/>
                <a:tab pos="2193925" algn="l"/>
                <a:tab pos="2378075" algn="l"/>
                <a:tab pos="2560638" algn="l"/>
                <a:tab pos="27432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182563" algn="l"/>
                <a:tab pos="365125" algn="l"/>
                <a:tab pos="549275" algn="l"/>
                <a:tab pos="731838" algn="l"/>
                <a:tab pos="914400" algn="l"/>
                <a:tab pos="1096963" algn="l"/>
                <a:tab pos="1279525" algn="l"/>
                <a:tab pos="1463675" algn="l"/>
                <a:tab pos="1646238" algn="l"/>
                <a:tab pos="1828800" algn="l"/>
                <a:tab pos="2011363" algn="l"/>
                <a:tab pos="2193925" algn="l"/>
                <a:tab pos="2378075" algn="l"/>
                <a:tab pos="2560638" algn="l"/>
                <a:tab pos="2743200" algn="l"/>
              </a:tabLst>
              <a:defRPr sz="2000">
                <a:solidFill>
                  <a:schemeClr val="tx1"/>
                </a:solidFill>
                <a:latin typeface="Times New Roman" panose="02020603050405020304" pitchFamily="18" charset="0"/>
              </a:defRPr>
            </a:lvl9pPr>
          </a:lstStyle>
          <a:p>
            <a:pPr>
              <a:spcBef>
                <a:spcPct val="0"/>
              </a:spcBef>
              <a:buFontTx/>
              <a:buNone/>
              <a:defRPr/>
            </a:pPr>
            <a:r>
              <a:rPr lang="es-ES_tradnl" sz="2400" dirty="0">
                <a:solidFill>
                  <a:srgbClr val="FFFF00"/>
                </a:solidFill>
                <a:effectLst>
                  <a:outerShdw blurRad="38100" dist="38100" dir="2700000" algn="tl">
                    <a:srgbClr val="000000">
                      <a:alpha val="43137"/>
                    </a:srgbClr>
                  </a:outerShdw>
                </a:effectLst>
                <a:latin typeface="Berlin Sans FB Demi" pitchFamily="34" charset="0"/>
                <a:cs typeface="Times New Roman" panose="02020603050405020304" pitchFamily="18" charset="0"/>
              </a:rPr>
              <a:t>Canal </a:t>
            </a:r>
          </a:p>
        </p:txBody>
      </p:sp>
      <p:cxnSp>
        <p:nvCxnSpPr>
          <p:cNvPr id="5" name="6 Conector recto de flecha"/>
          <p:cNvCxnSpPr/>
          <p:nvPr/>
        </p:nvCxnSpPr>
        <p:spPr bwMode="auto">
          <a:xfrm flipH="1">
            <a:off x="1716936" y="1211264"/>
            <a:ext cx="876300" cy="677863"/>
          </a:xfrm>
          <a:prstGeom prst="straightConnector1">
            <a:avLst/>
          </a:prstGeom>
          <a:solidFill>
            <a:srgbClr val="FFFF66"/>
          </a:solidFill>
          <a:ln w="25400" cap="flat" cmpd="sng" algn="ctr">
            <a:solidFill>
              <a:srgbClr val="002060"/>
            </a:solidFill>
            <a:prstDash val="solid"/>
            <a:round/>
            <a:headEnd type="none" w="med" len="med"/>
            <a:tailEnd type="arrow"/>
          </a:ln>
          <a:effectLst>
            <a:outerShdw blurRad="50800" dist="38100" dir="5400000" algn="t" rotWithShape="0">
              <a:prstClr val="black">
                <a:alpha val="40000"/>
              </a:prstClr>
            </a:outerShdw>
          </a:effectLst>
        </p:spPr>
      </p:cxnSp>
      <p:sp>
        <p:nvSpPr>
          <p:cNvPr id="2" name="Rectángulo 1"/>
          <p:cNvSpPr/>
          <p:nvPr/>
        </p:nvSpPr>
        <p:spPr>
          <a:xfrm>
            <a:off x="3740277" y="415194"/>
            <a:ext cx="8105985" cy="1815882"/>
          </a:xfrm>
          <a:prstGeom prst="rect">
            <a:avLst/>
          </a:prstGeom>
        </p:spPr>
        <p:txBody>
          <a:bodyPr wrap="square">
            <a:spAutoFit/>
          </a:bodyPr>
          <a:lstStyle/>
          <a:p>
            <a:pPr algn="just"/>
            <a:r>
              <a:rPr lang="es-ES" sz="2800" dirty="0">
                <a:solidFill>
                  <a:srgbClr val="FFFF00"/>
                </a:solidFill>
                <a:latin typeface="Arial" panose="020B0604020202020204" pitchFamily="34" charset="0"/>
                <a:ea typeface="Times New Roman" panose="02020603050405020304" pitchFamily="18" charset="0"/>
              </a:rPr>
              <a:t>Los poros y canales existen en la membrana poros y canales para pasar las sustancias al interior y exterior de las células formadas por proteínas </a:t>
            </a:r>
            <a:r>
              <a:rPr lang="es-ES" sz="2800" dirty="0" err="1">
                <a:solidFill>
                  <a:srgbClr val="FFFF00"/>
                </a:solidFill>
                <a:latin typeface="Arial" panose="020B0604020202020204" pitchFamily="34" charset="0"/>
                <a:ea typeface="Times New Roman" panose="02020603050405020304" pitchFamily="18" charset="0"/>
              </a:rPr>
              <a:t>transmembranales</a:t>
            </a:r>
            <a:endParaRPr lang="es-ES" sz="2800" dirty="0">
              <a:solidFill>
                <a:srgbClr val="FFFF00"/>
              </a:solidFill>
            </a:endParaRPr>
          </a:p>
        </p:txBody>
      </p:sp>
      <p:graphicFrame>
        <p:nvGraphicFramePr>
          <p:cNvPr id="11" name="Group 2"/>
          <p:cNvGraphicFramePr>
            <a:graphicFrameLocks/>
          </p:cNvGraphicFramePr>
          <p:nvPr>
            <p:extLst>
              <p:ext uri="{D42A27DB-BD31-4B8C-83A1-F6EECF244321}">
                <p14:modId xmlns:p14="http://schemas.microsoft.com/office/powerpoint/2010/main" val="1830633852"/>
              </p:ext>
            </p:extLst>
          </p:nvPr>
        </p:nvGraphicFramePr>
        <p:xfrm>
          <a:off x="419726" y="3987378"/>
          <a:ext cx="5141626" cy="2682240"/>
        </p:xfrm>
        <a:graphic>
          <a:graphicData uri="http://schemas.openxmlformats.org/drawingml/2006/table">
            <a:tbl>
              <a:tblPr/>
              <a:tblGrid>
                <a:gridCol w="5141626">
                  <a:extLst>
                    <a:ext uri="{9D8B030D-6E8A-4147-A177-3AD203B41FA5}">
                      <a16:colId xmlns:a16="http://schemas.microsoft.com/office/drawing/2014/main" val="20000"/>
                    </a:ext>
                  </a:extLst>
                </a:gridCol>
              </a:tblGrid>
              <a:tr h="3686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800" b="1" i="0" u="none" strike="noStrike" cap="none" normalizeH="0" baseline="0" smtClean="0">
                          <a:ln>
                            <a:noFill/>
                          </a:ln>
                          <a:solidFill>
                            <a:srgbClr val="FFFF00"/>
                          </a:solidFill>
                          <a:effectLst>
                            <a:outerShdw blurRad="38100" dist="38100" dir="2700000" algn="tl">
                              <a:srgbClr val="000000"/>
                            </a:outerShdw>
                          </a:effectLst>
                          <a:latin typeface="Arial" charset="0"/>
                        </a:rPr>
                        <a:t>Poros</a:t>
                      </a:r>
                    </a:p>
                  </a:txBody>
                  <a:tcP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20047">
                <a:tc>
                  <a:txBody>
                    <a:bodyPr/>
                    <a:lstStyle/>
                    <a:p>
                      <a:pPr marL="266700" marR="0" lvl="0" indent="-266700" algn="l" defTabSz="914400" rtl="0" eaLnBrk="1" fontAlgn="base" latinLnBrk="0" hangingPunct="1">
                        <a:lnSpc>
                          <a:spcPct val="100000"/>
                        </a:lnSpc>
                        <a:spcBef>
                          <a:spcPct val="20000"/>
                        </a:spcBef>
                        <a:spcAft>
                          <a:spcPct val="0"/>
                        </a:spcAft>
                        <a:buClrTx/>
                        <a:buSzTx/>
                        <a:buFont typeface="Wingdings" pitchFamily="2" charset="2"/>
                        <a:buChar char="ü"/>
                        <a:tabLst/>
                      </a:pPr>
                      <a:endParaRPr kumimoji="0" lang="es-ES" sz="2000" b="0" i="0" u="none" strike="noStrike" cap="none" normalizeH="0" baseline="0" dirty="0" smtClean="0">
                        <a:ln>
                          <a:noFill/>
                        </a:ln>
                        <a:solidFill>
                          <a:srgbClr val="FFFF00"/>
                        </a:solidFill>
                        <a:effectLst/>
                        <a:latin typeface="Arial" charset="0"/>
                      </a:endParaRPr>
                    </a:p>
                    <a:p>
                      <a:pPr marL="0" marR="0" lvl="0" indent="-266700" algn="just" defTabSz="914400" rtl="0" eaLnBrk="1" fontAlgn="base" latinLnBrk="0" hangingPunct="1">
                        <a:lnSpc>
                          <a:spcPct val="100000"/>
                        </a:lnSpc>
                        <a:spcBef>
                          <a:spcPts val="0"/>
                        </a:spcBef>
                        <a:spcAft>
                          <a:spcPct val="0"/>
                        </a:spcAft>
                        <a:buClrTx/>
                        <a:buSzTx/>
                        <a:buFont typeface="Wingdings" pitchFamily="2" charset="2"/>
                        <a:buChar char="ü"/>
                        <a:tabLst/>
                      </a:pPr>
                      <a:r>
                        <a:rPr kumimoji="0" lang="es-ES" sz="2400" b="1" i="0" u="none" strike="noStrike" cap="none" normalizeH="0" baseline="0" dirty="0" smtClean="0">
                          <a:ln>
                            <a:noFill/>
                          </a:ln>
                          <a:solidFill>
                            <a:srgbClr val="FFFF00"/>
                          </a:solidFill>
                          <a:effectLst>
                            <a:outerShdw blurRad="38100" dist="38100" dir="2700000" algn="tl">
                              <a:srgbClr val="000000"/>
                            </a:outerShdw>
                          </a:effectLst>
                          <a:latin typeface="Arial" charset="0"/>
                        </a:rPr>
                        <a:t>Son menos selectivos.</a:t>
                      </a:r>
                    </a:p>
                    <a:p>
                      <a:pPr marL="0" marR="0" lvl="0" indent="-266700" algn="just" defTabSz="914400" rtl="0" eaLnBrk="1" fontAlgn="base" latinLnBrk="0" hangingPunct="1">
                        <a:lnSpc>
                          <a:spcPct val="100000"/>
                        </a:lnSpc>
                        <a:spcBef>
                          <a:spcPts val="0"/>
                        </a:spcBef>
                        <a:spcAft>
                          <a:spcPct val="0"/>
                        </a:spcAft>
                        <a:buClrTx/>
                        <a:buSzTx/>
                        <a:buFont typeface="Wingdings" pitchFamily="2" charset="2"/>
                        <a:buChar char="ü"/>
                        <a:tabLst/>
                      </a:pPr>
                      <a:endParaRPr kumimoji="0" lang="es-ES" sz="2400" b="1" i="0" u="none" strike="noStrike" cap="none" normalizeH="0" baseline="0" dirty="0" smtClean="0">
                        <a:ln>
                          <a:noFill/>
                        </a:ln>
                        <a:solidFill>
                          <a:srgbClr val="FFFF00"/>
                        </a:solidFill>
                        <a:effectLst>
                          <a:outerShdw blurRad="38100" dist="38100" dir="2700000" algn="tl">
                            <a:srgbClr val="000000"/>
                          </a:outerShdw>
                        </a:effectLst>
                        <a:latin typeface="Arial" charset="0"/>
                      </a:endParaRPr>
                    </a:p>
                    <a:p>
                      <a:pPr marL="0" marR="0" lvl="0" indent="-266700" algn="just" defTabSz="914400" rtl="0" eaLnBrk="1" fontAlgn="base" latinLnBrk="0" hangingPunct="1">
                        <a:lnSpc>
                          <a:spcPct val="100000"/>
                        </a:lnSpc>
                        <a:spcBef>
                          <a:spcPts val="0"/>
                        </a:spcBef>
                        <a:spcAft>
                          <a:spcPct val="0"/>
                        </a:spcAft>
                        <a:buClrTx/>
                        <a:buSzTx/>
                        <a:buFont typeface="Wingdings" pitchFamily="2" charset="2"/>
                        <a:buChar char="ü"/>
                        <a:tabLst/>
                      </a:pPr>
                      <a:r>
                        <a:rPr kumimoji="0" lang="es-ES" sz="2400" b="1" i="0" u="none" strike="noStrike" cap="none" normalizeH="0" baseline="0" dirty="0" smtClean="0">
                          <a:ln>
                            <a:noFill/>
                          </a:ln>
                          <a:solidFill>
                            <a:srgbClr val="FFFF00"/>
                          </a:solidFill>
                          <a:effectLst>
                            <a:outerShdw blurRad="38100" dist="38100" dir="2700000" algn="tl">
                              <a:srgbClr val="000000"/>
                            </a:outerShdw>
                          </a:effectLst>
                          <a:latin typeface="Arial" charset="0"/>
                        </a:rPr>
                        <a:t>Dejan espacios mayores</a:t>
                      </a:r>
                      <a:r>
                        <a:rPr kumimoji="0" lang="es-ES" sz="2000" b="0" i="0" u="none" strike="noStrike" cap="none" normalizeH="0" baseline="0" dirty="0" smtClean="0">
                          <a:ln>
                            <a:noFill/>
                          </a:ln>
                          <a:solidFill>
                            <a:srgbClr val="FFFF00"/>
                          </a:solidFill>
                          <a:effectLst/>
                          <a:latin typeface="Arial" charset="0"/>
                        </a:rPr>
                        <a:t>.</a:t>
                      </a:r>
                    </a:p>
                    <a:p>
                      <a:pPr marL="0" marR="0" lvl="0" indent="-266700" algn="just" defTabSz="914400" rtl="0" eaLnBrk="1" fontAlgn="base" latinLnBrk="0" hangingPunct="1">
                        <a:lnSpc>
                          <a:spcPct val="100000"/>
                        </a:lnSpc>
                        <a:spcBef>
                          <a:spcPts val="0"/>
                        </a:spcBef>
                        <a:spcAft>
                          <a:spcPct val="0"/>
                        </a:spcAft>
                        <a:buClrTx/>
                        <a:buSzTx/>
                        <a:buFont typeface="Wingdings" pitchFamily="2" charset="2"/>
                        <a:buNone/>
                        <a:tabLst/>
                      </a:pPr>
                      <a:endParaRPr kumimoji="0" lang="es-ES" sz="2000" b="0" i="0" u="none" strike="noStrike" cap="none" normalizeH="0" baseline="0" dirty="0" smtClean="0">
                        <a:ln>
                          <a:noFill/>
                        </a:ln>
                        <a:solidFill>
                          <a:srgbClr val="FFFF00"/>
                        </a:solidFill>
                        <a:effectLst/>
                        <a:latin typeface="Arial" charset="0"/>
                      </a:endParaRPr>
                    </a:p>
                    <a:p>
                      <a:pPr marL="0" marR="0" lvl="0" indent="-266700" algn="just" defTabSz="914400" rtl="0" eaLnBrk="1" fontAlgn="base" latinLnBrk="0" hangingPunct="1">
                        <a:lnSpc>
                          <a:spcPct val="100000"/>
                        </a:lnSpc>
                        <a:spcBef>
                          <a:spcPts val="0"/>
                        </a:spcBef>
                        <a:spcAft>
                          <a:spcPct val="0"/>
                        </a:spcAft>
                        <a:buClrTx/>
                        <a:buSzTx/>
                        <a:buFont typeface="Wingdings" pitchFamily="2" charset="2"/>
                        <a:buChar char="ü"/>
                        <a:tabLst/>
                      </a:pPr>
                      <a:r>
                        <a:rPr kumimoji="0" lang="es-ES" sz="2400" b="1" i="0" u="none" strike="noStrike" cap="none" normalizeH="0" baseline="0" dirty="0" smtClean="0">
                          <a:ln>
                            <a:noFill/>
                          </a:ln>
                          <a:solidFill>
                            <a:srgbClr val="FFFF00"/>
                          </a:solidFill>
                          <a:effectLst>
                            <a:outerShdw blurRad="38100" dist="38100" dir="2700000" algn="tl">
                              <a:srgbClr val="000000"/>
                            </a:outerShdw>
                          </a:effectLst>
                          <a:latin typeface="Arial" charset="0"/>
                        </a:rPr>
                        <a:t>Siempre se mantienen abiertos.</a:t>
                      </a:r>
                    </a:p>
                  </a:txBody>
                  <a:tcP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2" name="Group 10"/>
          <p:cNvGraphicFramePr>
            <a:graphicFrameLocks/>
          </p:cNvGraphicFramePr>
          <p:nvPr>
            <p:extLst>
              <p:ext uri="{D42A27DB-BD31-4B8C-83A1-F6EECF244321}">
                <p14:modId xmlns:p14="http://schemas.microsoft.com/office/powerpoint/2010/main" val="3066668560"/>
              </p:ext>
            </p:extLst>
          </p:nvPr>
        </p:nvGraphicFramePr>
        <p:xfrm>
          <a:off x="5880100" y="2596250"/>
          <a:ext cx="6114234" cy="4114377"/>
        </p:xfrm>
        <a:graphic>
          <a:graphicData uri="http://schemas.openxmlformats.org/drawingml/2006/table">
            <a:tbl>
              <a:tblPr/>
              <a:tblGrid>
                <a:gridCol w="6114234">
                  <a:extLst>
                    <a:ext uri="{9D8B030D-6E8A-4147-A177-3AD203B41FA5}">
                      <a16:colId xmlns:a16="http://schemas.microsoft.com/office/drawing/2014/main" val="20000"/>
                    </a:ext>
                  </a:extLst>
                </a:gridCol>
              </a:tblGrid>
              <a:tr h="446875">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ES" sz="2800" b="1" i="0" u="none" strike="noStrike" cap="none" normalizeH="0" baseline="0" smtClean="0">
                          <a:ln>
                            <a:noFill/>
                          </a:ln>
                          <a:solidFill>
                            <a:srgbClr val="FFFF00"/>
                          </a:solidFill>
                          <a:effectLst>
                            <a:outerShdw blurRad="38100" dist="38100" dir="2700000" algn="tl">
                              <a:srgbClr val="000000"/>
                            </a:outerShdw>
                          </a:effectLst>
                          <a:latin typeface="Arial" charset="0"/>
                        </a:rPr>
                        <a:t>Canales</a:t>
                      </a:r>
                    </a:p>
                  </a:txBody>
                  <a:tcPr marT="45718" marB="45718"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96221">
                <a:tc>
                  <a:txBody>
                    <a:bodyPr/>
                    <a:lstStyle/>
                    <a:p>
                      <a:pPr marL="0" marR="0" lvl="0" indent="0" algn="just" defTabSz="914400" rtl="0" eaLnBrk="1" fontAlgn="base" latinLnBrk="0" hangingPunct="1">
                        <a:lnSpc>
                          <a:spcPct val="100000"/>
                        </a:lnSpc>
                        <a:spcBef>
                          <a:spcPts val="0"/>
                        </a:spcBef>
                        <a:spcAft>
                          <a:spcPct val="0"/>
                        </a:spcAft>
                        <a:buClrTx/>
                        <a:buSzTx/>
                        <a:buFont typeface="Wingdings" pitchFamily="2" charset="2"/>
                        <a:buChar char="ü"/>
                        <a:tabLst/>
                      </a:pPr>
                      <a:r>
                        <a:rPr kumimoji="0" lang="es-ES" sz="2400" b="1" i="0" u="none" strike="noStrike" cap="none" normalizeH="0" baseline="0" dirty="0" smtClean="0">
                          <a:ln>
                            <a:noFill/>
                          </a:ln>
                          <a:solidFill>
                            <a:srgbClr val="FFFF00"/>
                          </a:solidFill>
                          <a:effectLst>
                            <a:outerShdw blurRad="38100" dist="38100" dir="2700000" algn="tl">
                              <a:srgbClr val="000000"/>
                            </a:outerShdw>
                          </a:effectLst>
                          <a:latin typeface="Arial" charset="0"/>
                        </a:rPr>
                        <a:t>Mayor selectividad en cuanto a la sustancia que los atraviesa, tamaño y carga.</a:t>
                      </a:r>
                    </a:p>
                    <a:p>
                      <a:pPr marL="0" marR="0" lvl="0" indent="0" algn="just" defTabSz="914400" rtl="0" eaLnBrk="1" fontAlgn="base" latinLnBrk="0" hangingPunct="1">
                        <a:lnSpc>
                          <a:spcPct val="100000"/>
                        </a:lnSpc>
                        <a:spcBef>
                          <a:spcPts val="0"/>
                        </a:spcBef>
                        <a:spcAft>
                          <a:spcPct val="0"/>
                        </a:spcAft>
                        <a:buClrTx/>
                        <a:buSzTx/>
                        <a:buFont typeface="Wingdings" pitchFamily="2" charset="2"/>
                        <a:buNone/>
                        <a:tabLst/>
                      </a:pPr>
                      <a:endParaRPr kumimoji="0" lang="es-ES" sz="2400" b="1" i="0" u="none" strike="noStrike" cap="none" normalizeH="0" baseline="0" dirty="0" smtClean="0">
                        <a:ln>
                          <a:noFill/>
                        </a:ln>
                        <a:solidFill>
                          <a:srgbClr val="FFFF00"/>
                        </a:solidFill>
                        <a:effectLst>
                          <a:outerShdw blurRad="38100" dist="38100" dir="2700000" algn="tl">
                            <a:srgbClr val="000000"/>
                          </a:outerShdw>
                        </a:effectLst>
                        <a:latin typeface="Arial" charset="0"/>
                      </a:endParaRPr>
                    </a:p>
                    <a:p>
                      <a:pPr marL="0" marR="0" lvl="0" indent="0" algn="just" defTabSz="914400" rtl="0" eaLnBrk="1" fontAlgn="base" latinLnBrk="0" hangingPunct="1">
                        <a:lnSpc>
                          <a:spcPct val="100000"/>
                        </a:lnSpc>
                        <a:spcBef>
                          <a:spcPts val="0"/>
                        </a:spcBef>
                        <a:spcAft>
                          <a:spcPct val="0"/>
                        </a:spcAft>
                        <a:buClrTx/>
                        <a:buSzTx/>
                        <a:buFont typeface="Wingdings" pitchFamily="2" charset="2"/>
                        <a:buChar char="ü"/>
                        <a:tabLst/>
                      </a:pPr>
                      <a:r>
                        <a:rPr kumimoji="0" lang="es-ES" sz="2400" b="1" i="0" u="none" strike="noStrike" cap="none" normalizeH="0" baseline="0" dirty="0" smtClean="0">
                          <a:ln>
                            <a:noFill/>
                          </a:ln>
                          <a:solidFill>
                            <a:srgbClr val="FFFF00"/>
                          </a:solidFill>
                          <a:effectLst>
                            <a:outerShdw blurRad="38100" dist="38100" dir="2700000" algn="tl">
                              <a:srgbClr val="000000"/>
                            </a:outerShdw>
                          </a:effectLst>
                          <a:latin typeface="Arial" charset="0"/>
                        </a:rPr>
                        <a:t>La apertura y cierre están regulados por </a:t>
                      </a:r>
                      <a:r>
                        <a:rPr kumimoji="0" lang="es-ES" sz="2400" b="1" i="0" u="none" strike="noStrike" cap="none" normalizeH="0" baseline="0" dirty="0" err="1" smtClean="0">
                          <a:ln>
                            <a:noFill/>
                          </a:ln>
                          <a:solidFill>
                            <a:srgbClr val="FFFF00"/>
                          </a:solidFill>
                          <a:effectLst>
                            <a:outerShdw blurRad="38100" dist="38100" dir="2700000" algn="tl">
                              <a:srgbClr val="000000"/>
                            </a:outerShdw>
                          </a:effectLst>
                          <a:latin typeface="Arial" charset="0"/>
                        </a:rPr>
                        <a:t>ligandos</a:t>
                      </a:r>
                      <a:r>
                        <a:rPr kumimoji="0" lang="es-ES" sz="2400" b="1" i="0" u="none" strike="noStrike" cap="none" normalizeH="0" baseline="0" dirty="0" smtClean="0">
                          <a:ln>
                            <a:noFill/>
                          </a:ln>
                          <a:solidFill>
                            <a:srgbClr val="FFFF00"/>
                          </a:solidFill>
                          <a:effectLst>
                            <a:outerShdw blurRad="38100" dist="38100" dir="2700000" algn="tl">
                              <a:srgbClr val="000000"/>
                            </a:outerShdw>
                          </a:effectLst>
                          <a:latin typeface="Arial" charset="0"/>
                        </a:rPr>
                        <a:t> u otras señales.</a:t>
                      </a:r>
                    </a:p>
                    <a:p>
                      <a:pPr marL="0" marR="0" lvl="0" indent="0" algn="just" defTabSz="914400" rtl="0" eaLnBrk="1" fontAlgn="base" latinLnBrk="0" hangingPunct="1">
                        <a:lnSpc>
                          <a:spcPct val="100000"/>
                        </a:lnSpc>
                        <a:spcBef>
                          <a:spcPts val="0"/>
                        </a:spcBef>
                        <a:spcAft>
                          <a:spcPct val="0"/>
                        </a:spcAft>
                        <a:buClrTx/>
                        <a:buSzTx/>
                        <a:buFont typeface="Wingdings" pitchFamily="2" charset="2"/>
                        <a:buNone/>
                        <a:tabLst/>
                      </a:pPr>
                      <a:endParaRPr kumimoji="0" lang="es-ES" sz="2400" b="1" i="0" u="none" strike="noStrike" cap="none" normalizeH="0" baseline="0" dirty="0" smtClean="0">
                        <a:ln>
                          <a:noFill/>
                        </a:ln>
                        <a:solidFill>
                          <a:srgbClr val="FFFF00"/>
                        </a:solidFill>
                        <a:effectLst>
                          <a:outerShdw blurRad="38100" dist="38100" dir="2700000" algn="tl">
                            <a:srgbClr val="000000"/>
                          </a:outerShdw>
                        </a:effectLst>
                        <a:latin typeface="Arial" charset="0"/>
                      </a:endParaRPr>
                    </a:p>
                    <a:p>
                      <a:pPr marL="0" marR="0" lvl="0" indent="0" algn="just" defTabSz="914400" rtl="0" eaLnBrk="1" fontAlgn="base" latinLnBrk="0" hangingPunct="1">
                        <a:lnSpc>
                          <a:spcPct val="100000"/>
                        </a:lnSpc>
                        <a:spcBef>
                          <a:spcPts val="0"/>
                        </a:spcBef>
                        <a:spcAft>
                          <a:spcPct val="0"/>
                        </a:spcAft>
                        <a:buClrTx/>
                        <a:buSzTx/>
                        <a:buFont typeface="Wingdings" pitchFamily="2" charset="2"/>
                        <a:buChar char="ü"/>
                        <a:tabLst/>
                      </a:pPr>
                      <a:r>
                        <a:rPr kumimoji="0" lang="es-ES" sz="2400" b="1" i="0" u="none" strike="noStrike" cap="none" normalizeH="0" baseline="0" dirty="0" smtClean="0">
                          <a:ln>
                            <a:noFill/>
                          </a:ln>
                          <a:solidFill>
                            <a:srgbClr val="FFFF00"/>
                          </a:solidFill>
                          <a:effectLst>
                            <a:outerShdw blurRad="38100" dist="38100" dir="2700000" algn="tl">
                              <a:srgbClr val="000000"/>
                            </a:outerShdw>
                          </a:effectLst>
                          <a:latin typeface="Arial" charset="0"/>
                        </a:rPr>
                        <a:t>El estado abierto se convierte espontáneamente en cerrado.</a:t>
                      </a:r>
                    </a:p>
                  </a:txBody>
                  <a:tcPr marT="45718" marB="45718"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79877411"/>
      </p:ext>
    </p:extLst>
  </p:cSld>
  <p:clrMapOvr>
    <a:masterClrMapping/>
  </p:clrMapOvr>
  <p:transition advClick="0" advTm="76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069" y="1638826"/>
            <a:ext cx="6350843" cy="3562350"/>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4 Rectángulo"/>
          <p:cNvSpPr/>
          <p:nvPr/>
        </p:nvSpPr>
        <p:spPr>
          <a:xfrm>
            <a:off x="3293216" y="332657"/>
            <a:ext cx="5735866" cy="1200329"/>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eaLnBrk="1" hangingPunct="1">
              <a:defRPr/>
            </a:pPr>
            <a:r>
              <a:rPr lang="es-ES" sz="3600" dirty="0">
                <a:ln w="11430"/>
                <a:solidFill>
                  <a:srgbClr val="FFFF00"/>
                </a:solidFill>
                <a:effectLst>
                  <a:outerShdw blurRad="38100" dist="38100" dir="2700000" algn="tl">
                    <a:srgbClr val="000000">
                      <a:alpha val="43137"/>
                    </a:srgbClr>
                  </a:outerShdw>
                </a:effectLst>
                <a:latin typeface="Berlin Sans FB Demi" pitchFamily="34" charset="0"/>
              </a:rPr>
              <a:t>TRANSPORTE ACTIVO </a:t>
            </a:r>
          </a:p>
          <a:p>
            <a:pPr algn="ctr" eaLnBrk="1" hangingPunct="1">
              <a:defRPr/>
            </a:pPr>
            <a:r>
              <a:rPr lang="es-ES" sz="3600" dirty="0">
                <a:ln w="11430"/>
                <a:solidFill>
                  <a:srgbClr val="FFFF00"/>
                </a:solidFill>
                <a:effectLst>
                  <a:outerShdw blurRad="38100" dist="38100" dir="2700000" algn="tl">
                    <a:srgbClr val="000000">
                      <a:alpha val="43137"/>
                    </a:srgbClr>
                  </a:outerShdw>
                </a:effectLst>
                <a:latin typeface="Berlin Sans FB Demi" pitchFamily="34" charset="0"/>
              </a:rPr>
              <a:t>(BOMBA SODIO-POTASIO)</a:t>
            </a:r>
          </a:p>
        </p:txBody>
      </p:sp>
      <p:sp>
        <p:nvSpPr>
          <p:cNvPr id="2" name="Rectángulo 1"/>
          <p:cNvSpPr/>
          <p:nvPr/>
        </p:nvSpPr>
        <p:spPr>
          <a:xfrm>
            <a:off x="191069" y="5307017"/>
            <a:ext cx="11600597" cy="1578894"/>
          </a:xfrm>
          <a:prstGeom prst="rect">
            <a:avLst/>
          </a:prstGeom>
        </p:spPr>
        <p:txBody>
          <a:bodyPr wrap="square">
            <a:spAutoFit/>
          </a:bodyPr>
          <a:lstStyle/>
          <a:p>
            <a:pPr marL="457200" algn="just">
              <a:lnSpc>
                <a:spcPct val="115000"/>
              </a:lnSpc>
              <a:spcAft>
                <a:spcPts val="1000"/>
              </a:spcAft>
            </a:pPr>
            <a:r>
              <a:rPr lang="es-ES" sz="2800"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Se realiza en contra del gradiente de concentración</a:t>
            </a:r>
            <a:r>
              <a:rPr lang="es-ES" sz="2800" b="1"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 </a:t>
            </a:r>
            <a:r>
              <a:rPr lang="es-ES" sz="2800"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Se necesitan proteínas integrales de membrana. No es un proceso espontáneo Se requiere de energía </a:t>
            </a:r>
            <a:endParaRPr lang="es-ES" sz="28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5" name="Grupo 4"/>
          <p:cNvGrpSpPr/>
          <p:nvPr/>
        </p:nvGrpSpPr>
        <p:grpSpPr>
          <a:xfrm>
            <a:off x="7129731" y="1595001"/>
            <a:ext cx="4487649" cy="3217346"/>
            <a:chOff x="4863911" y="2468735"/>
            <a:chExt cx="4737100" cy="4258902"/>
          </a:xfrm>
        </p:grpSpPr>
        <p:pic>
          <p:nvPicPr>
            <p:cNvPr id="6" name="Imagen 2"/>
            <p:cNvPicPr>
              <a:picLocks noChangeAspect="1"/>
            </p:cNvPicPr>
            <p:nvPr/>
          </p:nvPicPr>
          <p:blipFill>
            <a:blip r:embed="rId3">
              <a:extLst>
                <a:ext uri="{28A0092B-C50C-407E-A947-70E740481C1C}">
                  <a14:useLocalDpi xmlns:a14="http://schemas.microsoft.com/office/drawing/2010/main" val="0"/>
                </a:ext>
              </a:extLst>
            </a:blip>
            <a:srcRect l="32719"/>
            <a:stretch>
              <a:fillRect/>
            </a:stretch>
          </p:blipFill>
          <p:spPr bwMode="auto">
            <a:xfrm>
              <a:off x="4863911" y="3198624"/>
              <a:ext cx="473710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6 Conector recto de flecha"/>
            <p:cNvCxnSpPr/>
            <p:nvPr/>
          </p:nvCxnSpPr>
          <p:spPr bwMode="auto">
            <a:xfrm>
              <a:off x="7362550" y="2933549"/>
              <a:ext cx="1493838" cy="966788"/>
            </a:xfrm>
            <a:prstGeom prst="straightConnector1">
              <a:avLst/>
            </a:prstGeom>
            <a:solidFill>
              <a:srgbClr val="FFFF66"/>
            </a:solidFill>
            <a:ln w="25400" cap="flat" cmpd="sng" algn="ctr">
              <a:solidFill>
                <a:srgbClr val="002060"/>
              </a:solidFill>
              <a:prstDash val="solid"/>
              <a:round/>
              <a:headEnd type="none" w="med" len="med"/>
              <a:tailEnd type="arrow"/>
            </a:ln>
            <a:effectLst>
              <a:outerShdw blurRad="50800" dist="38100" dir="5400000" algn="t" rotWithShape="0">
                <a:prstClr val="black">
                  <a:alpha val="40000"/>
                </a:prstClr>
              </a:outerShdw>
            </a:effectLst>
          </p:spPr>
        </p:cxnSp>
        <p:cxnSp>
          <p:nvCxnSpPr>
            <p:cNvPr id="8" name="6 Conector recto de flecha"/>
            <p:cNvCxnSpPr/>
            <p:nvPr/>
          </p:nvCxnSpPr>
          <p:spPr bwMode="auto">
            <a:xfrm flipH="1">
              <a:off x="6087270" y="3016857"/>
              <a:ext cx="1098550" cy="1038225"/>
            </a:xfrm>
            <a:prstGeom prst="straightConnector1">
              <a:avLst/>
            </a:prstGeom>
            <a:solidFill>
              <a:srgbClr val="FFFF66"/>
            </a:solidFill>
            <a:ln w="25400" cap="flat" cmpd="sng" algn="ctr">
              <a:solidFill>
                <a:srgbClr val="002060"/>
              </a:solidFill>
              <a:prstDash val="solid"/>
              <a:round/>
              <a:headEnd type="none" w="med" len="med"/>
              <a:tailEnd type="arrow"/>
            </a:ln>
            <a:effectLst>
              <a:outerShdw blurRad="50800" dist="38100" dir="5400000" algn="t" rotWithShape="0">
                <a:prstClr val="black">
                  <a:alpha val="40000"/>
                </a:prstClr>
              </a:outerShdw>
            </a:effectLst>
          </p:spPr>
        </p:cxnSp>
        <p:sp>
          <p:nvSpPr>
            <p:cNvPr id="9" name="Rectangle 1"/>
            <p:cNvSpPr>
              <a:spLocks noChangeArrowheads="1"/>
            </p:cNvSpPr>
            <p:nvPr/>
          </p:nvSpPr>
          <p:spPr bwMode="auto">
            <a:xfrm>
              <a:off x="6470437" y="2468735"/>
              <a:ext cx="1660525" cy="460375"/>
            </a:xfrm>
            <a:prstGeom prst="rect">
              <a:avLst/>
            </a:prstGeom>
            <a:noFill/>
            <a:ln>
              <a:noFill/>
            </a:ln>
            <a:extLst/>
          </p:spPr>
          <p:txBody>
            <a:bodyPr anchor="ctr">
              <a:spAutoFit/>
            </a:bodyPr>
            <a:lstStyle>
              <a:lvl1pPr>
                <a:spcBef>
                  <a:spcPct val="20000"/>
                </a:spcBef>
                <a:buChar char="•"/>
                <a:tabLst>
                  <a:tab pos="182563" algn="l"/>
                  <a:tab pos="365125" algn="l"/>
                  <a:tab pos="549275" algn="l"/>
                  <a:tab pos="731838" algn="l"/>
                  <a:tab pos="914400" algn="l"/>
                  <a:tab pos="1096963" algn="l"/>
                  <a:tab pos="1279525" algn="l"/>
                  <a:tab pos="1463675" algn="l"/>
                  <a:tab pos="1646238" algn="l"/>
                  <a:tab pos="1828800" algn="l"/>
                  <a:tab pos="2011363" algn="l"/>
                  <a:tab pos="2193925" algn="l"/>
                  <a:tab pos="2378075" algn="l"/>
                  <a:tab pos="2560638" algn="l"/>
                  <a:tab pos="2743200" algn="l"/>
                </a:tabLst>
                <a:defRPr sz="3200">
                  <a:solidFill>
                    <a:schemeClr val="tx1"/>
                  </a:solidFill>
                  <a:latin typeface="Times New Roman" panose="02020603050405020304" pitchFamily="18" charset="0"/>
                </a:defRPr>
              </a:lvl1pPr>
              <a:lvl2pPr marL="742950" indent="-285750">
                <a:spcBef>
                  <a:spcPct val="20000"/>
                </a:spcBef>
                <a:buChar char="–"/>
                <a:tabLst>
                  <a:tab pos="182563" algn="l"/>
                  <a:tab pos="365125" algn="l"/>
                  <a:tab pos="549275" algn="l"/>
                  <a:tab pos="731838" algn="l"/>
                  <a:tab pos="914400" algn="l"/>
                  <a:tab pos="1096963" algn="l"/>
                  <a:tab pos="1279525" algn="l"/>
                  <a:tab pos="1463675" algn="l"/>
                  <a:tab pos="1646238" algn="l"/>
                  <a:tab pos="1828800" algn="l"/>
                  <a:tab pos="2011363" algn="l"/>
                  <a:tab pos="2193925" algn="l"/>
                  <a:tab pos="2378075" algn="l"/>
                  <a:tab pos="2560638" algn="l"/>
                  <a:tab pos="2743200" algn="l"/>
                </a:tabLst>
                <a:defRPr sz="2800">
                  <a:solidFill>
                    <a:schemeClr val="tx1"/>
                  </a:solidFill>
                  <a:latin typeface="Times New Roman" panose="02020603050405020304" pitchFamily="18" charset="0"/>
                </a:defRPr>
              </a:lvl2pPr>
              <a:lvl3pPr marL="1143000" indent="-228600">
                <a:spcBef>
                  <a:spcPct val="20000"/>
                </a:spcBef>
                <a:buChar char="•"/>
                <a:tabLst>
                  <a:tab pos="182563" algn="l"/>
                  <a:tab pos="365125" algn="l"/>
                  <a:tab pos="549275" algn="l"/>
                  <a:tab pos="731838" algn="l"/>
                  <a:tab pos="914400" algn="l"/>
                  <a:tab pos="1096963" algn="l"/>
                  <a:tab pos="1279525" algn="l"/>
                  <a:tab pos="1463675" algn="l"/>
                  <a:tab pos="1646238" algn="l"/>
                  <a:tab pos="1828800" algn="l"/>
                  <a:tab pos="2011363" algn="l"/>
                  <a:tab pos="2193925" algn="l"/>
                  <a:tab pos="2378075" algn="l"/>
                  <a:tab pos="2560638" algn="l"/>
                  <a:tab pos="2743200" algn="l"/>
                </a:tabLst>
                <a:defRPr sz="2400">
                  <a:solidFill>
                    <a:schemeClr val="tx1"/>
                  </a:solidFill>
                  <a:latin typeface="Times New Roman" panose="02020603050405020304" pitchFamily="18" charset="0"/>
                </a:defRPr>
              </a:lvl3pPr>
              <a:lvl4pPr marL="1600200" indent="-228600">
                <a:spcBef>
                  <a:spcPct val="20000"/>
                </a:spcBef>
                <a:buChar char="–"/>
                <a:tabLst>
                  <a:tab pos="182563" algn="l"/>
                  <a:tab pos="365125" algn="l"/>
                  <a:tab pos="549275" algn="l"/>
                  <a:tab pos="731838" algn="l"/>
                  <a:tab pos="914400" algn="l"/>
                  <a:tab pos="1096963" algn="l"/>
                  <a:tab pos="1279525" algn="l"/>
                  <a:tab pos="1463675" algn="l"/>
                  <a:tab pos="1646238" algn="l"/>
                  <a:tab pos="1828800" algn="l"/>
                  <a:tab pos="2011363" algn="l"/>
                  <a:tab pos="2193925" algn="l"/>
                  <a:tab pos="2378075" algn="l"/>
                  <a:tab pos="2560638" algn="l"/>
                  <a:tab pos="2743200" algn="l"/>
                </a:tabLst>
                <a:defRPr sz="2000">
                  <a:solidFill>
                    <a:schemeClr val="tx1"/>
                  </a:solidFill>
                  <a:latin typeface="Times New Roman" panose="02020603050405020304" pitchFamily="18" charset="0"/>
                </a:defRPr>
              </a:lvl4pPr>
              <a:lvl5pPr marL="2057400" indent="-228600">
                <a:spcBef>
                  <a:spcPct val="20000"/>
                </a:spcBef>
                <a:buChar char="»"/>
                <a:tabLst>
                  <a:tab pos="182563" algn="l"/>
                  <a:tab pos="365125" algn="l"/>
                  <a:tab pos="549275" algn="l"/>
                  <a:tab pos="731838" algn="l"/>
                  <a:tab pos="914400" algn="l"/>
                  <a:tab pos="1096963" algn="l"/>
                  <a:tab pos="1279525" algn="l"/>
                  <a:tab pos="1463675" algn="l"/>
                  <a:tab pos="1646238" algn="l"/>
                  <a:tab pos="1828800" algn="l"/>
                  <a:tab pos="2011363" algn="l"/>
                  <a:tab pos="2193925" algn="l"/>
                  <a:tab pos="2378075" algn="l"/>
                  <a:tab pos="2560638" algn="l"/>
                  <a:tab pos="27432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182563" algn="l"/>
                  <a:tab pos="365125" algn="l"/>
                  <a:tab pos="549275" algn="l"/>
                  <a:tab pos="731838" algn="l"/>
                  <a:tab pos="914400" algn="l"/>
                  <a:tab pos="1096963" algn="l"/>
                  <a:tab pos="1279525" algn="l"/>
                  <a:tab pos="1463675" algn="l"/>
                  <a:tab pos="1646238" algn="l"/>
                  <a:tab pos="1828800" algn="l"/>
                  <a:tab pos="2011363" algn="l"/>
                  <a:tab pos="2193925" algn="l"/>
                  <a:tab pos="2378075" algn="l"/>
                  <a:tab pos="2560638" algn="l"/>
                  <a:tab pos="27432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182563" algn="l"/>
                  <a:tab pos="365125" algn="l"/>
                  <a:tab pos="549275" algn="l"/>
                  <a:tab pos="731838" algn="l"/>
                  <a:tab pos="914400" algn="l"/>
                  <a:tab pos="1096963" algn="l"/>
                  <a:tab pos="1279525" algn="l"/>
                  <a:tab pos="1463675" algn="l"/>
                  <a:tab pos="1646238" algn="l"/>
                  <a:tab pos="1828800" algn="l"/>
                  <a:tab pos="2011363" algn="l"/>
                  <a:tab pos="2193925" algn="l"/>
                  <a:tab pos="2378075" algn="l"/>
                  <a:tab pos="2560638" algn="l"/>
                  <a:tab pos="27432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182563" algn="l"/>
                  <a:tab pos="365125" algn="l"/>
                  <a:tab pos="549275" algn="l"/>
                  <a:tab pos="731838" algn="l"/>
                  <a:tab pos="914400" algn="l"/>
                  <a:tab pos="1096963" algn="l"/>
                  <a:tab pos="1279525" algn="l"/>
                  <a:tab pos="1463675" algn="l"/>
                  <a:tab pos="1646238" algn="l"/>
                  <a:tab pos="1828800" algn="l"/>
                  <a:tab pos="2011363" algn="l"/>
                  <a:tab pos="2193925" algn="l"/>
                  <a:tab pos="2378075" algn="l"/>
                  <a:tab pos="2560638" algn="l"/>
                  <a:tab pos="27432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182563" algn="l"/>
                  <a:tab pos="365125" algn="l"/>
                  <a:tab pos="549275" algn="l"/>
                  <a:tab pos="731838" algn="l"/>
                  <a:tab pos="914400" algn="l"/>
                  <a:tab pos="1096963" algn="l"/>
                  <a:tab pos="1279525" algn="l"/>
                  <a:tab pos="1463675" algn="l"/>
                  <a:tab pos="1646238" algn="l"/>
                  <a:tab pos="1828800" algn="l"/>
                  <a:tab pos="2011363" algn="l"/>
                  <a:tab pos="2193925" algn="l"/>
                  <a:tab pos="2378075" algn="l"/>
                  <a:tab pos="2560638" algn="l"/>
                  <a:tab pos="2743200" algn="l"/>
                </a:tabLst>
                <a:defRPr sz="2000">
                  <a:solidFill>
                    <a:schemeClr val="tx1"/>
                  </a:solidFill>
                  <a:latin typeface="Times New Roman" panose="02020603050405020304" pitchFamily="18" charset="0"/>
                </a:defRPr>
              </a:lvl9pPr>
            </a:lstStyle>
            <a:p>
              <a:pPr>
                <a:spcBef>
                  <a:spcPct val="0"/>
                </a:spcBef>
                <a:buFontTx/>
                <a:buNone/>
                <a:defRPr/>
              </a:pPr>
              <a:r>
                <a:rPr lang="es-ES_tradnl" sz="2400" dirty="0" err="1">
                  <a:solidFill>
                    <a:srgbClr val="FFFF00"/>
                  </a:solidFill>
                  <a:effectLst>
                    <a:outerShdw blurRad="38100" dist="38100" dir="2700000" algn="tl">
                      <a:srgbClr val="000000">
                        <a:alpha val="43137"/>
                      </a:srgbClr>
                    </a:outerShdw>
                  </a:effectLst>
                  <a:latin typeface="Berlin Sans FB Demi" pitchFamily="34" charset="0"/>
                  <a:cs typeface="Times New Roman" panose="02020603050405020304" pitchFamily="18" charset="0"/>
                </a:rPr>
                <a:t>Permeasa</a:t>
              </a:r>
              <a:r>
                <a:rPr lang="es-ES_tradnl" sz="2400" dirty="0">
                  <a:solidFill>
                    <a:srgbClr val="FFFF00"/>
                  </a:solidFill>
                  <a:effectLst>
                    <a:outerShdw blurRad="38100" dist="38100" dir="2700000" algn="tl">
                      <a:srgbClr val="000000">
                        <a:alpha val="43137"/>
                      </a:srgbClr>
                    </a:outerShdw>
                  </a:effectLst>
                  <a:latin typeface="Berlin Sans FB Demi" pitchFamily="34" charset="0"/>
                  <a:cs typeface="Times New Roman" panose="02020603050405020304" pitchFamily="18" charset="0"/>
                </a:rPr>
                <a:t> </a:t>
              </a:r>
            </a:p>
          </p:txBody>
        </p:sp>
      </p:grpSp>
    </p:spTree>
    <p:extLst>
      <p:ext uri="{BB962C8B-B14F-4D97-AF65-F5344CB8AC3E}">
        <p14:creationId xmlns:p14="http://schemas.microsoft.com/office/powerpoint/2010/main" val="1105599367"/>
      </p:ext>
    </p:extLst>
  </p:cSld>
  <p:clrMapOvr>
    <a:masterClrMapping/>
  </p:clrMapOvr>
  <p:transition advClick="0" advTm="76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2"/>
          <p:cNvSpPr>
            <a:spLocks noGrp="1" noChangeArrowheads="1"/>
          </p:cNvSpPr>
          <p:nvPr>
            <p:ph type="title"/>
          </p:nvPr>
        </p:nvSpPr>
        <p:spPr>
          <a:xfrm>
            <a:off x="1682750" y="59961"/>
            <a:ext cx="8516938" cy="981075"/>
          </a:xfrm>
        </p:spPr>
        <p:txBody>
          <a:bodyPr/>
          <a:lstStyle/>
          <a:p>
            <a:pPr eaLnBrk="1" hangingPunct="1"/>
            <a:r>
              <a:rPr lang="es-ES" altLang="es-ES" sz="2800" b="1" dirty="0">
                <a:solidFill>
                  <a:srgbClr val="FFFF00"/>
                </a:solidFill>
              </a:rPr>
              <a:t> </a:t>
            </a:r>
            <a:r>
              <a:rPr lang="es-ES" altLang="es-ES" sz="3200" b="1" dirty="0">
                <a:solidFill>
                  <a:srgbClr val="FFFF00"/>
                </a:solidFill>
              </a:rPr>
              <a:t>TRANSPORTE PASIVO</a:t>
            </a:r>
            <a:r>
              <a:rPr lang="es-ES" altLang="es-ES" sz="2800" b="1" dirty="0">
                <a:solidFill>
                  <a:srgbClr val="FFFF00"/>
                </a:solidFill>
              </a:rPr>
              <a:t> O </a:t>
            </a:r>
            <a:r>
              <a:rPr lang="es-ES" altLang="es-ES" sz="3200" b="1" dirty="0">
                <a:solidFill>
                  <a:srgbClr val="FFFF00"/>
                </a:solidFill>
              </a:rPr>
              <a:t>DIFUSIÓN FACILITADA</a:t>
            </a:r>
          </a:p>
        </p:txBody>
      </p:sp>
      <p:sp>
        <p:nvSpPr>
          <p:cNvPr id="635907" name="Rectangle 3"/>
          <p:cNvSpPr>
            <a:spLocks noGrp="1" noChangeArrowheads="1"/>
          </p:cNvSpPr>
          <p:nvPr>
            <p:ph type="body" idx="1"/>
          </p:nvPr>
        </p:nvSpPr>
        <p:spPr>
          <a:xfrm>
            <a:off x="1704975" y="1196976"/>
            <a:ext cx="9144000" cy="5472113"/>
          </a:xfrm>
        </p:spPr>
        <p:txBody>
          <a:bodyPr/>
          <a:lstStyle/>
          <a:p>
            <a:pPr eaLnBrk="1" hangingPunct="1">
              <a:buFont typeface="Wingdings" panose="05000000000000000000" pitchFamily="2" charset="2"/>
              <a:buChar char="Ø"/>
            </a:pPr>
            <a:r>
              <a:rPr lang="es-ES" altLang="es-ES" sz="2800" b="1">
                <a:solidFill>
                  <a:srgbClr val="FFFF00"/>
                </a:solidFill>
              </a:rPr>
              <a:t>Participan proteínas transmembranales. </a:t>
            </a:r>
          </a:p>
          <a:p>
            <a:pPr eaLnBrk="1" hangingPunct="1">
              <a:buFont typeface="Wingdings" panose="05000000000000000000" pitchFamily="2" charset="2"/>
              <a:buChar char="Ø"/>
            </a:pPr>
            <a:endParaRPr lang="es-ES" altLang="es-ES" sz="2800" b="1">
              <a:solidFill>
                <a:srgbClr val="FFFF00"/>
              </a:solidFill>
            </a:endParaRPr>
          </a:p>
          <a:p>
            <a:pPr eaLnBrk="1" hangingPunct="1">
              <a:buFont typeface="Wingdings" panose="05000000000000000000" pitchFamily="2" charset="2"/>
              <a:buChar char="Ø"/>
            </a:pPr>
            <a:r>
              <a:rPr lang="es-ES" altLang="es-ES" sz="2800" b="1">
                <a:solidFill>
                  <a:srgbClr val="FFFF00"/>
                </a:solidFill>
              </a:rPr>
              <a:t>Se realiza a favor del gradiente de concentración.</a:t>
            </a:r>
          </a:p>
          <a:p>
            <a:pPr eaLnBrk="1" hangingPunct="1">
              <a:buFont typeface="Wingdings" panose="05000000000000000000" pitchFamily="2" charset="2"/>
              <a:buNone/>
            </a:pPr>
            <a:endParaRPr lang="es-ES" altLang="es-ES" sz="2800" b="1">
              <a:solidFill>
                <a:srgbClr val="FFFF00"/>
              </a:solidFill>
            </a:endParaRPr>
          </a:p>
          <a:p>
            <a:pPr eaLnBrk="1" hangingPunct="1">
              <a:buFont typeface="Wingdings" panose="05000000000000000000" pitchFamily="2" charset="2"/>
              <a:buChar char="Ø"/>
            </a:pPr>
            <a:r>
              <a:rPr lang="es-ES" altLang="es-ES" sz="2800" b="1">
                <a:solidFill>
                  <a:srgbClr val="FFFF00"/>
                </a:solidFill>
              </a:rPr>
              <a:t>No requiere de energía.</a:t>
            </a:r>
          </a:p>
          <a:p>
            <a:pPr eaLnBrk="1" hangingPunct="1">
              <a:buFont typeface="Wingdings" panose="05000000000000000000" pitchFamily="2" charset="2"/>
              <a:buNone/>
            </a:pPr>
            <a:endParaRPr lang="es-ES" altLang="es-ES" sz="2800" b="1">
              <a:solidFill>
                <a:srgbClr val="FFFF00"/>
              </a:solidFill>
            </a:endParaRPr>
          </a:p>
          <a:p>
            <a:pPr eaLnBrk="1" hangingPunct="1">
              <a:buFont typeface="Wingdings" panose="05000000000000000000" pitchFamily="2" charset="2"/>
              <a:buChar char="Ø"/>
            </a:pPr>
            <a:r>
              <a:rPr lang="es-ES" altLang="es-ES" sz="2800" b="1">
                <a:solidFill>
                  <a:srgbClr val="FFFF00"/>
                </a:solidFill>
              </a:rPr>
              <a:t>Las proteínas transportadoras no modifican su ligando.</a:t>
            </a:r>
          </a:p>
          <a:p>
            <a:pPr eaLnBrk="1" hangingPunct="1">
              <a:buFont typeface="Wingdings" panose="05000000000000000000" pitchFamily="2" charset="2"/>
              <a:buNone/>
            </a:pPr>
            <a:endParaRPr lang="es-ES" altLang="es-ES" sz="2800" b="1">
              <a:solidFill>
                <a:srgbClr val="FFFF00"/>
              </a:solidFill>
            </a:endParaRPr>
          </a:p>
          <a:p>
            <a:pPr eaLnBrk="1" hangingPunct="1">
              <a:buFont typeface="Wingdings" panose="05000000000000000000" pitchFamily="2" charset="2"/>
              <a:buChar char="Ø"/>
            </a:pPr>
            <a:r>
              <a:rPr lang="es-ES" altLang="es-ES" sz="2800" b="1">
                <a:solidFill>
                  <a:srgbClr val="FFFF00"/>
                </a:solidFill>
              </a:rPr>
              <a:t>Puede haber saturación del transportador.</a:t>
            </a:r>
          </a:p>
        </p:txBody>
      </p:sp>
    </p:spTree>
    <p:extLst>
      <p:ext uri="{BB962C8B-B14F-4D97-AF65-F5344CB8AC3E}">
        <p14:creationId xmlns:p14="http://schemas.microsoft.com/office/powerpoint/2010/main" val="343219512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8" name="Rectangle 2"/>
          <p:cNvSpPr>
            <a:spLocks noGrp="1" noChangeArrowheads="1"/>
          </p:cNvSpPr>
          <p:nvPr>
            <p:ph type="ctrTitle"/>
          </p:nvPr>
        </p:nvSpPr>
        <p:spPr>
          <a:xfrm>
            <a:off x="2209800" y="333375"/>
            <a:ext cx="7772400" cy="431800"/>
          </a:xfrm>
        </p:spPr>
        <p:txBody>
          <a:bodyPr/>
          <a:lstStyle/>
          <a:p>
            <a:pPr eaLnBrk="1" hangingPunct="1">
              <a:defRPr/>
            </a:pPr>
            <a:r>
              <a:rPr lang="es-ES" sz="3200" b="1">
                <a:solidFill>
                  <a:srgbClr val="FFFF00"/>
                </a:solidFill>
                <a:effectLst>
                  <a:outerShdw blurRad="38100" dist="38100" dir="2700000" algn="tl">
                    <a:srgbClr val="000000"/>
                  </a:outerShdw>
                </a:effectLst>
              </a:rPr>
              <a:t>TRANSPORTE ACTIVO</a:t>
            </a:r>
            <a:r>
              <a:rPr lang="es-ES" sz="4000">
                <a:solidFill>
                  <a:srgbClr val="FFFF00"/>
                </a:solidFill>
              </a:rPr>
              <a:t> </a:t>
            </a:r>
          </a:p>
        </p:txBody>
      </p:sp>
      <p:sp>
        <p:nvSpPr>
          <p:cNvPr id="782339" name="Rectangle 3"/>
          <p:cNvSpPr>
            <a:spLocks noGrp="1" noChangeArrowheads="1"/>
          </p:cNvSpPr>
          <p:nvPr>
            <p:ph type="subTitle" idx="1"/>
          </p:nvPr>
        </p:nvSpPr>
        <p:spPr>
          <a:xfrm>
            <a:off x="1703389" y="765175"/>
            <a:ext cx="8567737" cy="5805488"/>
          </a:xfrm>
        </p:spPr>
        <p:txBody>
          <a:bodyPr/>
          <a:lstStyle/>
          <a:p>
            <a:pPr marL="533400" indent="-533400" algn="l">
              <a:lnSpc>
                <a:spcPct val="85000"/>
              </a:lnSpc>
              <a:spcBef>
                <a:spcPct val="0"/>
              </a:spcBef>
              <a:buFont typeface="Wingdings" pitchFamily="2" charset="2"/>
              <a:buChar char="Ø"/>
              <a:tabLst>
                <a:tab pos="6553200" algn="l"/>
              </a:tabLst>
              <a:defRPr/>
            </a:pPr>
            <a:r>
              <a:rPr lang="es-ES" sz="2800" b="1">
                <a:solidFill>
                  <a:srgbClr val="FFFF00"/>
                </a:solidFill>
              </a:rPr>
              <a:t>Utiliza proteínas transmembranales.</a:t>
            </a:r>
          </a:p>
          <a:p>
            <a:pPr marL="533400" indent="-533400" algn="l">
              <a:lnSpc>
                <a:spcPct val="85000"/>
              </a:lnSpc>
              <a:spcBef>
                <a:spcPct val="0"/>
              </a:spcBef>
              <a:tabLst>
                <a:tab pos="6553200" algn="l"/>
              </a:tabLst>
              <a:defRPr/>
            </a:pPr>
            <a:endParaRPr lang="es-ES" sz="2800" b="1">
              <a:solidFill>
                <a:srgbClr val="FFFF00"/>
              </a:solidFill>
            </a:endParaRPr>
          </a:p>
          <a:p>
            <a:pPr marL="533400" indent="-533400" algn="l">
              <a:lnSpc>
                <a:spcPct val="85000"/>
              </a:lnSpc>
              <a:spcBef>
                <a:spcPct val="0"/>
              </a:spcBef>
              <a:buFont typeface="Wingdings" pitchFamily="2" charset="2"/>
              <a:buChar char="Ø"/>
              <a:tabLst>
                <a:tab pos="6553200" algn="l"/>
              </a:tabLst>
              <a:defRPr/>
            </a:pPr>
            <a:r>
              <a:rPr lang="es-ES" sz="2800" b="1">
                <a:solidFill>
                  <a:srgbClr val="FFFF00"/>
                </a:solidFill>
              </a:rPr>
              <a:t>Garantiza la diferencia de concentración iónica dentro y fuera de la célula:</a:t>
            </a:r>
          </a:p>
          <a:p>
            <a:pPr marL="533400" indent="-533400" algn="l">
              <a:lnSpc>
                <a:spcPct val="85000"/>
              </a:lnSpc>
              <a:spcBef>
                <a:spcPct val="0"/>
              </a:spcBef>
              <a:tabLst>
                <a:tab pos="6553200" algn="l"/>
              </a:tabLst>
              <a:defRPr/>
            </a:pPr>
            <a:endParaRPr lang="es-ES" sz="2800" b="1">
              <a:solidFill>
                <a:srgbClr val="FFFF00"/>
              </a:solidFill>
            </a:endParaRPr>
          </a:p>
          <a:p>
            <a:pPr marL="1066800" lvl="1" indent="-163513" algn="l">
              <a:lnSpc>
                <a:spcPct val="85000"/>
              </a:lnSpc>
              <a:spcBef>
                <a:spcPct val="0"/>
              </a:spcBef>
              <a:buFontTx/>
              <a:buChar char="•"/>
              <a:tabLst>
                <a:tab pos="6553200" algn="l"/>
              </a:tabLst>
              <a:defRPr/>
            </a:pPr>
            <a:r>
              <a:rPr lang="es-ES" b="1" smtClean="0">
                <a:solidFill>
                  <a:srgbClr val="FFFF00"/>
                </a:solidFill>
              </a:rPr>
              <a:t>Generación del potencial de membrana en reposo.</a:t>
            </a:r>
          </a:p>
          <a:p>
            <a:pPr marL="1066800" lvl="1" indent="-163513" algn="l">
              <a:lnSpc>
                <a:spcPct val="85000"/>
              </a:lnSpc>
              <a:spcBef>
                <a:spcPct val="0"/>
              </a:spcBef>
              <a:buFontTx/>
              <a:buChar char="•"/>
              <a:tabLst>
                <a:tab pos="6553200" algn="l"/>
              </a:tabLst>
              <a:defRPr/>
            </a:pPr>
            <a:r>
              <a:rPr lang="es-ES" b="1" smtClean="0">
                <a:solidFill>
                  <a:srgbClr val="FFFF00"/>
                </a:solidFill>
              </a:rPr>
              <a:t>Contracción muscular.</a:t>
            </a:r>
          </a:p>
          <a:p>
            <a:pPr marL="1066800" lvl="1" indent="-163513" algn="l">
              <a:lnSpc>
                <a:spcPct val="85000"/>
              </a:lnSpc>
              <a:spcBef>
                <a:spcPct val="0"/>
              </a:spcBef>
              <a:buFontTx/>
              <a:buChar char="•"/>
              <a:tabLst>
                <a:tab pos="6553200" algn="l"/>
              </a:tabLst>
              <a:defRPr/>
            </a:pPr>
            <a:r>
              <a:rPr lang="es-ES" b="1" smtClean="0">
                <a:solidFill>
                  <a:srgbClr val="FFFF00"/>
                </a:solidFill>
              </a:rPr>
              <a:t>Síntesis de ATP.</a:t>
            </a:r>
          </a:p>
          <a:p>
            <a:pPr marL="1066800" lvl="1" indent="-163513" algn="l">
              <a:lnSpc>
                <a:spcPct val="85000"/>
              </a:lnSpc>
              <a:spcBef>
                <a:spcPct val="0"/>
              </a:spcBef>
              <a:tabLst>
                <a:tab pos="6553200" algn="l"/>
              </a:tabLst>
              <a:defRPr/>
            </a:pPr>
            <a:endParaRPr lang="es-ES" b="1" smtClean="0">
              <a:solidFill>
                <a:srgbClr val="FFFF00"/>
              </a:solidFill>
            </a:endParaRPr>
          </a:p>
          <a:p>
            <a:pPr marL="533400" indent="-533400" algn="l">
              <a:lnSpc>
                <a:spcPct val="85000"/>
              </a:lnSpc>
              <a:spcBef>
                <a:spcPct val="0"/>
              </a:spcBef>
              <a:buFont typeface="Wingdings" pitchFamily="2" charset="2"/>
              <a:buChar char="Ø"/>
              <a:tabLst>
                <a:tab pos="6553200" algn="l"/>
              </a:tabLst>
              <a:defRPr/>
            </a:pPr>
            <a:r>
              <a:rPr lang="es-ES" sz="2800" b="1">
                <a:solidFill>
                  <a:srgbClr val="FFFF00"/>
                </a:solidFill>
              </a:rPr>
              <a:t>El transporte se realiza en contra del gradiente de concentración.</a:t>
            </a:r>
          </a:p>
          <a:p>
            <a:pPr marL="533400" indent="-533400" algn="l">
              <a:lnSpc>
                <a:spcPct val="85000"/>
              </a:lnSpc>
              <a:spcBef>
                <a:spcPct val="0"/>
              </a:spcBef>
              <a:tabLst>
                <a:tab pos="6553200" algn="l"/>
              </a:tabLst>
              <a:defRPr/>
            </a:pPr>
            <a:endParaRPr lang="es-ES" sz="2800" b="1">
              <a:solidFill>
                <a:srgbClr val="FFFF00"/>
              </a:solidFill>
            </a:endParaRPr>
          </a:p>
          <a:p>
            <a:pPr marL="533400" indent="-533400" algn="l">
              <a:lnSpc>
                <a:spcPct val="85000"/>
              </a:lnSpc>
              <a:spcBef>
                <a:spcPct val="0"/>
              </a:spcBef>
              <a:buFont typeface="Wingdings" pitchFamily="2" charset="2"/>
              <a:buChar char="Ø"/>
              <a:tabLst>
                <a:tab pos="6553200" algn="l"/>
              </a:tabLst>
              <a:defRPr/>
            </a:pPr>
            <a:r>
              <a:rPr lang="es-ES" sz="2800" b="1">
                <a:solidFill>
                  <a:srgbClr val="FFFF00"/>
                </a:solidFill>
              </a:rPr>
              <a:t> Requiere de energía .</a:t>
            </a:r>
          </a:p>
          <a:p>
            <a:pPr marL="1885950" lvl="4" indent="-57150" algn="l">
              <a:lnSpc>
                <a:spcPct val="85000"/>
              </a:lnSpc>
              <a:tabLst>
                <a:tab pos="6553200" algn="l"/>
              </a:tabLst>
              <a:defRPr/>
            </a:pPr>
            <a:endParaRPr lang="es-ES" sz="2800" b="1">
              <a:solidFill>
                <a:srgbClr val="FFFF00"/>
              </a:solidFill>
            </a:endParaRPr>
          </a:p>
          <a:p>
            <a:pPr marL="533400" indent="-533400" algn="l">
              <a:lnSpc>
                <a:spcPct val="85000"/>
              </a:lnSpc>
              <a:buFont typeface="Wingdings" pitchFamily="2" charset="2"/>
              <a:buChar char="Ø"/>
              <a:tabLst>
                <a:tab pos="6553200" algn="l"/>
              </a:tabLst>
              <a:defRPr/>
            </a:pPr>
            <a:endParaRPr lang="es-ES" sz="2800" b="1">
              <a:solidFill>
                <a:srgbClr val="F6FAA6"/>
              </a:solidFill>
              <a:effectLst>
                <a:outerShdw blurRad="38100" dist="38100" dir="2700000" algn="tl">
                  <a:srgbClr val="000000"/>
                </a:outerShdw>
              </a:effectLst>
            </a:endParaRPr>
          </a:p>
          <a:p>
            <a:pPr marL="533400" indent="-533400" algn="l">
              <a:lnSpc>
                <a:spcPct val="85000"/>
              </a:lnSpc>
              <a:tabLst>
                <a:tab pos="6553200" algn="l"/>
              </a:tabLst>
              <a:defRPr/>
            </a:pPr>
            <a:endParaRPr lang="es-ES" sz="2800" b="1">
              <a:solidFill>
                <a:srgbClr val="F6FAA6"/>
              </a:solidFill>
              <a:effectLst>
                <a:outerShdw blurRad="38100" dist="38100" dir="2700000" algn="tl">
                  <a:srgbClr val="000000"/>
                </a:outerShdw>
              </a:effectLst>
            </a:endParaRPr>
          </a:p>
        </p:txBody>
      </p:sp>
    </p:spTree>
    <p:extLst>
      <p:ext uri="{BB962C8B-B14F-4D97-AF65-F5344CB8AC3E}">
        <p14:creationId xmlns:p14="http://schemas.microsoft.com/office/powerpoint/2010/main" val="428040284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87" name="Text Box 43"/>
          <p:cNvSpPr txBox="1">
            <a:spLocks noChangeArrowheads="1"/>
          </p:cNvSpPr>
          <p:nvPr/>
        </p:nvSpPr>
        <p:spPr bwMode="auto">
          <a:xfrm>
            <a:off x="3048001" y="0"/>
            <a:ext cx="6696075" cy="579438"/>
          </a:xfrm>
          <a:prstGeom prst="rect">
            <a:avLst/>
          </a:prstGeom>
          <a:noFill/>
          <a:ln w="9525">
            <a:noFill/>
            <a:miter lim="800000"/>
            <a:headEnd/>
            <a:tailEnd/>
          </a:ln>
          <a:effectLst/>
        </p:spPr>
        <p:txBody>
          <a:bodyPr>
            <a:spAutoFit/>
          </a:bodyPr>
          <a:lstStyle/>
          <a:p>
            <a:pPr algn="l">
              <a:spcBef>
                <a:spcPct val="50000"/>
              </a:spcBef>
              <a:defRPr/>
            </a:pPr>
            <a:r>
              <a:rPr lang="es-ES_tradnl" sz="3200" b="1" dirty="0">
                <a:solidFill>
                  <a:srgbClr val="FFFF00"/>
                </a:solidFill>
                <a:effectLst>
                  <a:outerShdw blurRad="38100" dist="38100" dir="2700000" algn="tl">
                    <a:srgbClr val="000000"/>
                  </a:outerShdw>
                </a:effectLst>
                <a:latin typeface="Arial" charset="0"/>
              </a:rPr>
              <a:t>BOMBA DE SODIO-POTASIO</a:t>
            </a:r>
          </a:p>
        </p:txBody>
      </p:sp>
      <p:grpSp>
        <p:nvGrpSpPr>
          <p:cNvPr id="13" name="Grupo 12"/>
          <p:cNvGrpSpPr/>
          <p:nvPr/>
        </p:nvGrpSpPr>
        <p:grpSpPr>
          <a:xfrm>
            <a:off x="70769" y="839459"/>
            <a:ext cx="5610504" cy="4625482"/>
            <a:chOff x="2049464" y="260351"/>
            <a:chExt cx="8007350" cy="6373813"/>
          </a:xfrm>
        </p:grpSpPr>
        <p:sp>
          <p:nvSpPr>
            <p:cNvPr id="850946" name="Arc 2"/>
            <p:cNvSpPr>
              <a:spLocks/>
            </p:cNvSpPr>
            <p:nvPr/>
          </p:nvSpPr>
          <p:spPr bwMode="auto">
            <a:xfrm rot="8575050" flipH="1" flipV="1">
              <a:off x="5697538" y="4624389"/>
              <a:ext cx="2425700" cy="2009775"/>
            </a:xfrm>
            <a:custGeom>
              <a:avLst/>
              <a:gdLst>
                <a:gd name="T0" fmla="*/ 0 w 33083"/>
                <a:gd name="T1" fmla="*/ 209345 h 31729"/>
                <a:gd name="T2" fmla="*/ 2240782 w 33083"/>
                <a:gd name="T3" fmla="*/ 2009775 h 31729"/>
                <a:gd name="T4" fmla="*/ 841952 w 33083"/>
                <a:gd name="T5" fmla="*/ 1368185 h 31729"/>
                <a:gd name="T6" fmla="*/ 0 60000 65536"/>
                <a:gd name="T7" fmla="*/ 0 60000 65536"/>
                <a:gd name="T8" fmla="*/ 0 60000 65536"/>
                <a:gd name="T9" fmla="*/ 0 w 33083"/>
                <a:gd name="T10" fmla="*/ 0 h 31729"/>
                <a:gd name="T11" fmla="*/ 33083 w 33083"/>
                <a:gd name="T12" fmla="*/ 31729 h 31729"/>
              </a:gdLst>
              <a:ahLst/>
              <a:cxnLst>
                <a:cxn ang="T6">
                  <a:pos x="T0" y="T1"/>
                </a:cxn>
                <a:cxn ang="T7">
                  <a:pos x="T2" y="T3"/>
                </a:cxn>
                <a:cxn ang="T8">
                  <a:pos x="T4" y="T5"/>
                </a:cxn>
              </a:cxnLst>
              <a:rect l="T9" t="T10" r="T11" b="T12"/>
              <a:pathLst>
                <a:path w="33083" h="31729" fill="none" extrusionOk="0">
                  <a:moveTo>
                    <a:pt x="0" y="3305"/>
                  </a:moveTo>
                  <a:cubicBezTo>
                    <a:pt x="3440" y="1145"/>
                    <a:pt x="7420" y="-1"/>
                    <a:pt x="11483" y="0"/>
                  </a:cubicBezTo>
                  <a:cubicBezTo>
                    <a:pt x="23412" y="0"/>
                    <a:pt x="33083" y="9670"/>
                    <a:pt x="33083" y="21600"/>
                  </a:cubicBezTo>
                  <a:cubicBezTo>
                    <a:pt x="33083" y="25131"/>
                    <a:pt x="32217" y="28609"/>
                    <a:pt x="30560" y="31728"/>
                  </a:cubicBezTo>
                </a:path>
                <a:path w="33083" h="31729" stroke="0" extrusionOk="0">
                  <a:moveTo>
                    <a:pt x="0" y="3305"/>
                  </a:moveTo>
                  <a:cubicBezTo>
                    <a:pt x="3440" y="1145"/>
                    <a:pt x="7420" y="-1"/>
                    <a:pt x="11483" y="0"/>
                  </a:cubicBezTo>
                  <a:cubicBezTo>
                    <a:pt x="23412" y="0"/>
                    <a:pt x="33083" y="9670"/>
                    <a:pt x="33083" y="21600"/>
                  </a:cubicBezTo>
                  <a:cubicBezTo>
                    <a:pt x="33083" y="25131"/>
                    <a:pt x="32217" y="28609"/>
                    <a:pt x="30560" y="31728"/>
                  </a:cubicBezTo>
                  <a:lnTo>
                    <a:pt x="11483" y="21600"/>
                  </a:lnTo>
                  <a:close/>
                </a:path>
              </a:pathLst>
            </a:custGeom>
            <a:noFill/>
            <a:ln w="57150">
              <a:solidFill>
                <a:srgbClr val="FFFF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600" b="1">
                  <a:solidFill>
                    <a:schemeClr val="tx1"/>
                  </a:solidFill>
                  <a:latin typeface="Arial" panose="020B0604020202020204" pitchFamily="34" charset="0"/>
                </a:defRPr>
              </a:lvl1pPr>
              <a:lvl2pPr marL="742950" indent="-285750" eaLnBrk="0" hangingPunct="0">
                <a:defRPr sz="3600" b="1">
                  <a:solidFill>
                    <a:schemeClr val="tx1"/>
                  </a:solidFill>
                  <a:latin typeface="Arial" panose="020B0604020202020204" pitchFamily="34" charset="0"/>
                </a:defRPr>
              </a:lvl2pPr>
              <a:lvl3pPr marL="1143000" indent="-228600" eaLnBrk="0" hangingPunct="0">
                <a:defRPr sz="3600" b="1">
                  <a:solidFill>
                    <a:schemeClr val="tx1"/>
                  </a:solidFill>
                  <a:latin typeface="Arial" panose="020B0604020202020204" pitchFamily="34" charset="0"/>
                </a:defRPr>
              </a:lvl3pPr>
              <a:lvl4pPr marL="1600200" indent="-228600" eaLnBrk="0" hangingPunct="0">
                <a:defRPr sz="3600" b="1">
                  <a:solidFill>
                    <a:schemeClr val="tx1"/>
                  </a:solidFill>
                  <a:latin typeface="Arial" panose="020B0604020202020204" pitchFamily="34" charset="0"/>
                </a:defRPr>
              </a:lvl4pPr>
              <a:lvl5pPr marL="2057400" indent="-228600" eaLnBrk="0" hangingPunct="0">
                <a:defRPr sz="3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600" b="1">
                  <a:solidFill>
                    <a:schemeClr val="tx1"/>
                  </a:solidFill>
                  <a:latin typeface="Arial" panose="020B0604020202020204" pitchFamily="34" charset="0"/>
                </a:defRPr>
              </a:lvl9pPr>
            </a:lstStyle>
            <a:p>
              <a:pPr eaLnBrk="1" hangingPunct="1"/>
              <a:endParaRPr lang="es-ES" altLang="es-ES"/>
            </a:p>
          </p:txBody>
        </p:sp>
        <p:grpSp>
          <p:nvGrpSpPr>
            <p:cNvPr id="2" name="Group 3"/>
            <p:cNvGrpSpPr>
              <a:grpSpLocks/>
            </p:cNvGrpSpPr>
            <p:nvPr/>
          </p:nvGrpSpPr>
          <p:grpSpPr bwMode="auto">
            <a:xfrm>
              <a:off x="2049464" y="2740025"/>
              <a:ext cx="3686175" cy="1841500"/>
              <a:chOff x="567" y="1661"/>
              <a:chExt cx="2322" cy="1160"/>
            </a:xfrm>
          </p:grpSpPr>
          <p:pic>
            <p:nvPicPr>
              <p:cNvPr id="5172" name="Picture 4"/>
              <p:cNvPicPr>
                <a:picLocks noChangeAspect="1" noChangeArrowheads="1"/>
              </p:cNvPicPr>
              <p:nvPr/>
            </p:nvPicPr>
            <p:blipFill>
              <a:blip r:embed="rId4">
                <a:extLst>
                  <a:ext uri="{28A0092B-C50C-407E-A947-70E740481C1C}">
                    <a14:useLocalDpi xmlns:a14="http://schemas.microsoft.com/office/drawing/2010/main" val="0"/>
                  </a:ext>
                </a:extLst>
              </a:blip>
              <a:srcRect l="13440" b="3734"/>
              <a:stretch>
                <a:fillRect/>
              </a:stretch>
            </p:blipFill>
            <p:spPr bwMode="auto">
              <a:xfrm>
                <a:off x="2290" y="1661"/>
                <a:ext cx="599"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73" name="Picture 5"/>
              <p:cNvPicPr>
                <a:picLocks noChangeAspect="1" noChangeArrowheads="1"/>
              </p:cNvPicPr>
              <p:nvPr/>
            </p:nvPicPr>
            <p:blipFill>
              <a:blip r:embed="rId4">
                <a:extLst>
                  <a:ext uri="{28A0092B-C50C-407E-A947-70E740481C1C}">
                    <a14:useLocalDpi xmlns:a14="http://schemas.microsoft.com/office/drawing/2010/main" val="0"/>
                  </a:ext>
                </a:extLst>
              </a:blip>
              <a:srcRect l="13440" b="3734"/>
              <a:stretch>
                <a:fillRect/>
              </a:stretch>
            </p:blipFill>
            <p:spPr bwMode="auto">
              <a:xfrm>
                <a:off x="1746" y="1661"/>
                <a:ext cx="599"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74" name="Picture 6"/>
              <p:cNvPicPr>
                <a:picLocks noChangeAspect="1" noChangeArrowheads="1"/>
              </p:cNvPicPr>
              <p:nvPr/>
            </p:nvPicPr>
            <p:blipFill>
              <a:blip r:embed="rId4">
                <a:extLst>
                  <a:ext uri="{28A0092B-C50C-407E-A947-70E740481C1C}">
                    <a14:useLocalDpi xmlns:a14="http://schemas.microsoft.com/office/drawing/2010/main" val="0"/>
                  </a:ext>
                </a:extLst>
              </a:blip>
              <a:srcRect l="13440" b="3734"/>
              <a:stretch>
                <a:fillRect/>
              </a:stretch>
            </p:blipFill>
            <p:spPr bwMode="auto">
              <a:xfrm>
                <a:off x="1156" y="1661"/>
                <a:ext cx="599"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75" name="Picture 7"/>
              <p:cNvPicPr>
                <a:picLocks noChangeAspect="1" noChangeArrowheads="1"/>
              </p:cNvPicPr>
              <p:nvPr/>
            </p:nvPicPr>
            <p:blipFill>
              <a:blip r:embed="rId4">
                <a:extLst>
                  <a:ext uri="{28A0092B-C50C-407E-A947-70E740481C1C}">
                    <a14:useLocalDpi xmlns:a14="http://schemas.microsoft.com/office/drawing/2010/main" val="0"/>
                  </a:ext>
                </a:extLst>
              </a:blip>
              <a:srcRect l="13440" b="3734"/>
              <a:stretch>
                <a:fillRect/>
              </a:stretch>
            </p:blipFill>
            <p:spPr bwMode="auto">
              <a:xfrm>
                <a:off x="567" y="1661"/>
                <a:ext cx="599"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8"/>
            <p:cNvGrpSpPr>
              <a:grpSpLocks/>
            </p:cNvGrpSpPr>
            <p:nvPr/>
          </p:nvGrpSpPr>
          <p:grpSpPr bwMode="auto">
            <a:xfrm>
              <a:off x="6888164" y="2740025"/>
              <a:ext cx="2822575" cy="1841500"/>
              <a:chOff x="3243" y="1480"/>
              <a:chExt cx="1778" cy="1160"/>
            </a:xfrm>
          </p:grpSpPr>
          <p:pic>
            <p:nvPicPr>
              <p:cNvPr id="5169" name="Picture 9"/>
              <p:cNvPicPr>
                <a:picLocks noChangeAspect="1" noChangeArrowheads="1"/>
              </p:cNvPicPr>
              <p:nvPr/>
            </p:nvPicPr>
            <p:blipFill>
              <a:blip r:embed="rId4">
                <a:extLst>
                  <a:ext uri="{28A0092B-C50C-407E-A947-70E740481C1C}">
                    <a14:useLocalDpi xmlns:a14="http://schemas.microsoft.com/office/drawing/2010/main" val="0"/>
                  </a:ext>
                </a:extLst>
              </a:blip>
              <a:srcRect l="13440" b="3734"/>
              <a:stretch>
                <a:fillRect/>
              </a:stretch>
            </p:blipFill>
            <p:spPr bwMode="auto">
              <a:xfrm>
                <a:off x="3243" y="1480"/>
                <a:ext cx="599"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70" name="Picture 10"/>
              <p:cNvPicPr>
                <a:picLocks noChangeAspect="1" noChangeArrowheads="1"/>
              </p:cNvPicPr>
              <p:nvPr/>
            </p:nvPicPr>
            <p:blipFill>
              <a:blip r:embed="rId4">
                <a:extLst>
                  <a:ext uri="{28A0092B-C50C-407E-A947-70E740481C1C}">
                    <a14:useLocalDpi xmlns:a14="http://schemas.microsoft.com/office/drawing/2010/main" val="0"/>
                  </a:ext>
                </a:extLst>
              </a:blip>
              <a:srcRect l="13440" b="3734"/>
              <a:stretch>
                <a:fillRect/>
              </a:stretch>
            </p:blipFill>
            <p:spPr bwMode="auto">
              <a:xfrm>
                <a:off x="3833" y="1480"/>
                <a:ext cx="599"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71" name="Picture 11"/>
              <p:cNvPicPr>
                <a:picLocks noChangeAspect="1" noChangeArrowheads="1"/>
              </p:cNvPicPr>
              <p:nvPr/>
            </p:nvPicPr>
            <p:blipFill>
              <a:blip r:embed="rId4">
                <a:extLst>
                  <a:ext uri="{28A0092B-C50C-407E-A947-70E740481C1C}">
                    <a14:useLocalDpi xmlns:a14="http://schemas.microsoft.com/office/drawing/2010/main" val="0"/>
                  </a:ext>
                </a:extLst>
              </a:blip>
              <a:srcRect l="13440" b="3734"/>
              <a:stretch>
                <a:fillRect/>
              </a:stretch>
            </p:blipFill>
            <p:spPr bwMode="auto">
              <a:xfrm>
                <a:off x="4422" y="1480"/>
                <a:ext cx="599"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50956" name="Freeform 12"/>
            <p:cNvSpPr>
              <a:spLocks/>
            </p:cNvSpPr>
            <p:nvPr/>
          </p:nvSpPr>
          <p:spPr bwMode="auto">
            <a:xfrm>
              <a:off x="4919663" y="1797051"/>
              <a:ext cx="1212850" cy="3287713"/>
            </a:xfrm>
            <a:custGeom>
              <a:avLst/>
              <a:gdLst>
                <a:gd name="T0" fmla="*/ 469 w 764"/>
                <a:gd name="T1" fmla="*/ 1784 h 2071"/>
                <a:gd name="T2" fmla="*/ 378 w 764"/>
                <a:gd name="T3" fmla="*/ 1829 h 2071"/>
                <a:gd name="T4" fmla="*/ 514 w 764"/>
                <a:gd name="T5" fmla="*/ 1920 h 2071"/>
                <a:gd name="T6" fmla="*/ 696 w 764"/>
                <a:gd name="T7" fmla="*/ 922 h 2071"/>
                <a:gd name="T8" fmla="*/ 696 w 764"/>
                <a:gd name="T9" fmla="*/ 241 h 2071"/>
                <a:gd name="T10" fmla="*/ 287 w 764"/>
                <a:gd name="T11" fmla="*/ 15 h 2071"/>
                <a:gd name="T12" fmla="*/ 106 w 764"/>
                <a:gd name="T13" fmla="*/ 151 h 2071"/>
                <a:gd name="T14" fmla="*/ 61 w 764"/>
                <a:gd name="T15" fmla="*/ 332 h 2071"/>
                <a:gd name="T16" fmla="*/ 469 w 764"/>
                <a:gd name="T17" fmla="*/ 468 h 2071"/>
                <a:gd name="T18" fmla="*/ 423 w 764"/>
                <a:gd name="T19" fmla="*/ 1829 h 20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4"/>
                <a:gd name="T31" fmla="*/ 0 h 2071"/>
                <a:gd name="T32" fmla="*/ 764 w 764"/>
                <a:gd name="T33" fmla="*/ 2071 h 20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4" h="2071">
                  <a:moveTo>
                    <a:pt x="469" y="1784"/>
                  </a:moveTo>
                  <a:cubicBezTo>
                    <a:pt x="420" y="1795"/>
                    <a:pt x="371" y="1806"/>
                    <a:pt x="378" y="1829"/>
                  </a:cubicBezTo>
                  <a:cubicBezTo>
                    <a:pt x="385" y="1852"/>
                    <a:pt x="461" y="2071"/>
                    <a:pt x="514" y="1920"/>
                  </a:cubicBezTo>
                  <a:cubicBezTo>
                    <a:pt x="567" y="1769"/>
                    <a:pt x="666" y="1202"/>
                    <a:pt x="696" y="922"/>
                  </a:cubicBezTo>
                  <a:cubicBezTo>
                    <a:pt x="726" y="642"/>
                    <a:pt x="764" y="392"/>
                    <a:pt x="696" y="241"/>
                  </a:cubicBezTo>
                  <a:cubicBezTo>
                    <a:pt x="628" y="90"/>
                    <a:pt x="385" y="30"/>
                    <a:pt x="287" y="15"/>
                  </a:cubicBezTo>
                  <a:cubicBezTo>
                    <a:pt x="189" y="0"/>
                    <a:pt x="144" y="98"/>
                    <a:pt x="106" y="151"/>
                  </a:cubicBezTo>
                  <a:cubicBezTo>
                    <a:pt x="68" y="204"/>
                    <a:pt x="0" y="279"/>
                    <a:pt x="61" y="332"/>
                  </a:cubicBezTo>
                  <a:cubicBezTo>
                    <a:pt x="122" y="385"/>
                    <a:pt x="409" y="219"/>
                    <a:pt x="469" y="468"/>
                  </a:cubicBezTo>
                  <a:cubicBezTo>
                    <a:pt x="529" y="717"/>
                    <a:pt x="423" y="1602"/>
                    <a:pt x="423" y="1829"/>
                  </a:cubicBezTo>
                </a:path>
              </a:pathLst>
            </a:custGeom>
            <a:gradFill rotWithShape="1">
              <a:gsLst>
                <a:gs pos="0">
                  <a:srgbClr val="FF0000"/>
                </a:gs>
                <a:gs pos="100000">
                  <a:schemeClr val="accent2"/>
                </a:gs>
              </a:gsLst>
              <a:lin ang="5400000" scaled="1"/>
            </a:gradFill>
            <a:ln w="9525">
              <a:solidFill>
                <a:schemeClr val="tx1"/>
              </a:solidFill>
              <a:round/>
              <a:headEnd/>
              <a:tailEnd/>
            </a:ln>
          </p:spPr>
          <p:txBody>
            <a:bodyPr/>
            <a:lstStyle>
              <a:lvl1pPr eaLnBrk="0" hangingPunct="0">
                <a:defRPr sz="3600" b="1">
                  <a:solidFill>
                    <a:schemeClr val="tx1"/>
                  </a:solidFill>
                  <a:latin typeface="Arial" panose="020B0604020202020204" pitchFamily="34" charset="0"/>
                </a:defRPr>
              </a:lvl1pPr>
              <a:lvl2pPr marL="742950" indent="-285750" eaLnBrk="0" hangingPunct="0">
                <a:defRPr sz="3600" b="1">
                  <a:solidFill>
                    <a:schemeClr val="tx1"/>
                  </a:solidFill>
                  <a:latin typeface="Arial" panose="020B0604020202020204" pitchFamily="34" charset="0"/>
                </a:defRPr>
              </a:lvl2pPr>
              <a:lvl3pPr marL="1143000" indent="-228600" eaLnBrk="0" hangingPunct="0">
                <a:defRPr sz="3600" b="1">
                  <a:solidFill>
                    <a:schemeClr val="tx1"/>
                  </a:solidFill>
                  <a:latin typeface="Arial" panose="020B0604020202020204" pitchFamily="34" charset="0"/>
                </a:defRPr>
              </a:lvl3pPr>
              <a:lvl4pPr marL="1600200" indent="-228600" eaLnBrk="0" hangingPunct="0">
                <a:defRPr sz="3600" b="1">
                  <a:solidFill>
                    <a:schemeClr val="tx1"/>
                  </a:solidFill>
                  <a:latin typeface="Arial" panose="020B0604020202020204" pitchFamily="34" charset="0"/>
                </a:defRPr>
              </a:lvl4pPr>
              <a:lvl5pPr marL="2057400" indent="-228600" eaLnBrk="0" hangingPunct="0">
                <a:defRPr sz="3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600" b="1">
                  <a:solidFill>
                    <a:schemeClr val="tx1"/>
                  </a:solidFill>
                  <a:latin typeface="Arial" panose="020B0604020202020204" pitchFamily="34" charset="0"/>
                </a:defRPr>
              </a:lvl9pPr>
            </a:lstStyle>
            <a:p>
              <a:pPr eaLnBrk="1" hangingPunct="1"/>
              <a:endParaRPr lang="es-ES" altLang="es-ES"/>
            </a:p>
          </p:txBody>
        </p:sp>
        <p:sp>
          <p:nvSpPr>
            <p:cNvPr id="850957" name="Freeform 13"/>
            <p:cNvSpPr>
              <a:spLocks/>
            </p:cNvSpPr>
            <p:nvPr/>
          </p:nvSpPr>
          <p:spPr bwMode="auto">
            <a:xfrm>
              <a:off x="5867401" y="1752601"/>
              <a:ext cx="2232025" cy="4079875"/>
            </a:xfrm>
            <a:custGeom>
              <a:avLst/>
              <a:gdLst>
                <a:gd name="T0" fmla="*/ 23 w 1406"/>
                <a:gd name="T1" fmla="*/ 1791 h 2570"/>
                <a:gd name="T2" fmla="*/ 295 w 1406"/>
                <a:gd name="T3" fmla="*/ 295 h 2570"/>
                <a:gd name="T4" fmla="*/ 522 w 1406"/>
                <a:gd name="T5" fmla="*/ 22 h 2570"/>
                <a:gd name="T6" fmla="*/ 522 w 1406"/>
                <a:gd name="T7" fmla="*/ 249 h 2570"/>
                <a:gd name="T8" fmla="*/ 703 w 1406"/>
                <a:gd name="T9" fmla="*/ 158 h 2570"/>
                <a:gd name="T10" fmla="*/ 839 w 1406"/>
                <a:gd name="T11" fmla="*/ 385 h 2570"/>
                <a:gd name="T12" fmla="*/ 703 w 1406"/>
                <a:gd name="T13" fmla="*/ 612 h 2570"/>
                <a:gd name="T14" fmla="*/ 748 w 1406"/>
                <a:gd name="T15" fmla="*/ 1655 h 2570"/>
                <a:gd name="T16" fmla="*/ 1293 w 1406"/>
                <a:gd name="T17" fmla="*/ 1973 h 2570"/>
                <a:gd name="T18" fmla="*/ 1293 w 1406"/>
                <a:gd name="T19" fmla="*/ 2517 h 2570"/>
                <a:gd name="T20" fmla="*/ 612 w 1406"/>
                <a:gd name="T21" fmla="*/ 2290 h 2570"/>
                <a:gd name="T22" fmla="*/ 612 w 1406"/>
                <a:gd name="T23" fmla="*/ 2109 h 2570"/>
                <a:gd name="T24" fmla="*/ 612 w 1406"/>
                <a:gd name="T25" fmla="*/ 2018 h 2570"/>
                <a:gd name="T26" fmla="*/ 476 w 1406"/>
                <a:gd name="T27" fmla="*/ 1973 h 2570"/>
                <a:gd name="T28" fmla="*/ 431 w 1406"/>
                <a:gd name="T29" fmla="*/ 2109 h 2570"/>
                <a:gd name="T30" fmla="*/ 23 w 1406"/>
                <a:gd name="T31" fmla="*/ 1791 h 25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06"/>
                <a:gd name="T49" fmla="*/ 0 h 2570"/>
                <a:gd name="T50" fmla="*/ 1406 w 1406"/>
                <a:gd name="T51" fmla="*/ 2570 h 257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06" h="2570">
                  <a:moveTo>
                    <a:pt x="23" y="1791"/>
                  </a:moveTo>
                  <a:cubicBezTo>
                    <a:pt x="0" y="1489"/>
                    <a:pt x="212" y="590"/>
                    <a:pt x="295" y="295"/>
                  </a:cubicBezTo>
                  <a:cubicBezTo>
                    <a:pt x="378" y="0"/>
                    <a:pt x="484" y="30"/>
                    <a:pt x="522" y="22"/>
                  </a:cubicBezTo>
                  <a:cubicBezTo>
                    <a:pt x="560" y="14"/>
                    <a:pt x="492" y="226"/>
                    <a:pt x="522" y="249"/>
                  </a:cubicBezTo>
                  <a:cubicBezTo>
                    <a:pt x="552" y="272"/>
                    <a:pt x="650" y="135"/>
                    <a:pt x="703" y="158"/>
                  </a:cubicBezTo>
                  <a:cubicBezTo>
                    <a:pt x="756" y="181"/>
                    <a:pt x="839" y="309"/>
                    <a:pt x="839" y="385"/>
                  </a:cubicBezTo>
                  <a:cubicBezTo>
                    <a:pt x="839" y="461"/>
                    <a:pt x="718" y="400"/>
                    <a:pt x="703" y="612"/>
                  </a:cubicBezTo>
                  <a:cubicBezTo>
                    <a:pt x="688" y="824"/>
                    <a:pt x="650" y="1428"/>
                    <a:pt x="748" y="1655"/>
                  </a:cubicBezTo>
                  <a:cubicBezTo>
                    <a:pt x="846" y="1882"/>
                    <a:pt x="1202" y="1829"/>
                    <a:pt x="1293" y="1973"/>
                  </a:cubicBezTo>
                  <a:cubicBezTo>
                    <a:pt x="1384" y="2117"/>
                    <a:pt x="1406" y="2464"/>
                    <a:pt x="1293" y="2517"/>
                  </a:cubicBezTo>
                  <a:cubicBezTo>
                    <a:pt x="1180" y="2570"/>
                    <a:pt x="726" y="2358"/>
                    <a:pt x="612" y="2290"/>
                  </a:cubicBezTo>
                  <a:cubicBezTo>
                    <a:pt x="498" y="2222"/>
                    <a:pt x="612" y="2154"/>
                    <a:pt x="612" y="2109"/>
                  </a:cubicBezTo>
                  <a:cubicBezTo>
                    <a:pt x="612" y="2064"/>
                    <a:pt x="635" y="2041"/>
                    <a:pt x="612" y="2018"/>
                  </a:cubicBezTo>
                  <a:cubicBezTo>
                    <a:pt x="589" y="1995"/>
                    <a:pt x="506" y="1958"/>
                    <a:pt x="476" y="1973"/>
                  </a:cubicBezTo>
                  <a:cubicBezTo>
                    <a:pt x="446" y="1988"/>
                    <a:pt x="507" y="2139"/>
                    <a:pt x="431" y="2109"/>
                  </a:cubicBezTo>
                  <a:cubicBezTo>
                    <a:pt x="355" y="2079"/>
                    <a:pt x="46" y="2093"/>
                    <a:pt x="23" y="1791"/>
                  </a:cubicBezTo>
                  <a:close/>
                </a:path>
              </a:pathLst>
            </a:cu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p:spPr>
          <p:txBody>
            <a:bodyPr/>
            <a:lstStyle>
              <a:lvl1pPr eaLnBrk="0" hangingPunct="0">
                <a:defRPr sz="3600" b="1">
                  <a:solidFill>
                    <a:schemeClr val="tx1"/>
                  </a:solidFill>
                  <a:latin typeface="Arial" panose="020B0604020202020204" pitchFamily="34" charset="0"/>
                </a:defRPr>
              </a:lvl1pPr>
              <a:lvl2pPr marL="742950" indent="-285750" eaLnBrk="0" hangingPunct="0">
                <a:defRPr sz="3600" b="1">
                  <a:solidFill>
                    <a:schemeClr val="tx1"/>
                  </a:solidFill>
                  <a:latin typeface="Arial" panose="020B0604020202020204" pitchFamily="34" charset="0"/>
                </a:defRPr>
              </a:lvl2pPr>
              <a:lvl3pPr marL="1143000" indent="-228600" eaLnBrk="0" hangingPunct="0">
                <a:defRPr sz="3600" b="1">
                  <a:solidFill>
                    <a:schemeClr val="tx1"/>
                  </a:solidFill>
                  <a:latin typeface="Arial" panose="020B0604020202020204" pitchFamily="34" charset="0"/>
                </a:defRPr>
              </a:lvl3pPr>
              <a:lvl4pPr marL="1600200" indent="-228600" eaLnBrk="0" hangingPunct="0">
                <a:defRPr sz="3600" b="1">
                  <a:solidFill>
                    <a:schemeClr val="tx1"/>
                  </a:solidFill>
                  <a:latin typeface="Arial" panose="020B0604020202020204" pitchFamily="34" charset="0"/>
                </a:defRPr>
              </a:lvl4pPr>
              <a:lvl5pPr marL="2057400" indent="-228600" eaLnBrk="0" hangingPunct="0">
                <a:defRPr sz="3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600" b="1">
                  <a:solidFill>
                    <a:schemeClr val="tx1"/>
                  </a:solidFill>
                  <a:latin typeface="Arial" panose="020B0604020202020204" pitchFamily="34" charset="0"/>
                </a:defRPr>
              </a:lvl9pPr>
            </a:lstStyle>
            <a:p>
              <a:pPr eaLnBrk="1" hangingPunct="1"/>
              <a:endParaRPr lang="es-ES" altLang="es-ES"/>
            </a:p>
          </p:txBody>
        </p:sp>
        <p:sp>
          <p:nvSpPr>
            <p:cNvPr id="850958" name="Oval 14"/>
            <p:cNvSpPr>
              <a:spLocks noChangeArrowheads="1"/>
            </p:cNvSpPr>
            <p:nvPr/>
          </p:nvSpPr>
          <p:spPr bwMode="auto">
            <a:xfrm>
              <a:off x="5867400" y="5638800"/>
              <a:ext cx="503238" cy="503238"/>
            </a:xfrm>
            <a:prstGeom prst="ellipse">
              <a:avLst/>
            </a:prstGeom>
            <a:solidFill>
              <a:srgbClr val="E7A3DA"/>
            </a:solidFill>
            <a:ln w="9525">
              <a:solidFill>
                <a:schemeClr val="tx1"/>
              </a:solidFill>
              <a:round/>
              <a:headEnd/>
              <a:tailEnd/>
            </a:ln>
          </p:spPr>
          <p:txBody>
            <a:bodyPr wrap="none" anchor="ctr"/>
            <a:lstStyle>
              <a:lvl1pPr eaLnBrk="0" hangingPunct="0">
                <a:defRPr sz="3600" b="1">
                  <a:solidFill>
                    <a:schemeClr val="tx1"/>
                  </a:solidFill>
                  <a:latin typeface="Arial" panose="020B0604020202020204" pitchFamily="34" charset="0"/>
                </a:defRPr>
              </a:lvl1pPr>
              <a:lvl2pPr marL="742950" indent="-285750" eaLnBrk="0" hangingPunct="0">
                <a:defRPr sz="3600" b="1">
                  <a:solidFill>
                    <a:schemeClr val="tx1"/>
                  </a:solidFill>
                  <a:latin typeface="Arial" panose="020B0604020202020204" pitchFamily="34" charset="0"/>
                </a:defRPr>
              </a:lvl2pPr>
              <a:lvl3pPr marL="1143000" indent="-228600" eaLnBrk="0" hangingPunct="0">
                <a:defRPr sz="3600" b="1">
                  <a:solidFill>
                    <a:schemeClr val="tx1"/>
                  </a:solidFill>
                  <a:latin typeface="Arial" panose="020B0604020202020204" pitchFamily="34" charset="0"/>
                </a:defRPr>
              </a:lvl3pPr>
              <a:lvl4pPr marL="1600200" indent="-228600" eaLnBrk="0" hangingPunct="0">
                <a:defRPr sz="3600" b="1">
                  <a:solidFill>
                    <a:schemeClr val="tx1"/>
                  </a:solidFill>
                  <a:latin typeface="Arial" panose="020B0604020202020204" pitchFamily="34" charset="0"/>
                </a:defRPr>
              </a:lvl4pPr>
              <a:lvl5pPr marL="2057400" indent="-228600" eaLnBrk="0" hangingPunct="0">
                <a:defRPr sz="3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600" b="1">
                  <a:solidFill>
                    <a:schemeClr val="tx1"/>
                  </a:solidFill>
                  <a:latin typeface="Arial" panose="020B0604020202020204" pitchFamily="34" charset="0"/>
                </a:defRPr>
              </a:lvl9pPr>
            </a:lstStyle>
            <a:p>
              <a:pPr eaLnBrk="1" hangingPunct="1"/>
              <a:r>
                <a:rPr lang="es-ES_tradnl" altLang="es-ES" sz="1800"/>
                <a:t>Na</a:t>
              </a:r>
              <a:r>
                <a:rPr lang="es-ES_tradnl" altLang="es-ES" sz="1800" baseline="30000"/>
                <a:t>+</a:t>
              </a:r>
            </a:p>
          </p:txBody>
        </p:sp>
        <p:sp>
          <p:nvSpPr>
            <p:cNvPr id="850959" name="Oval 15"/>
            <p:cNvSpPr>
              <a:spLocks noChangeArrowheads="1"/>
            </p:cNvSpPr>
            <p:nvPr/>
          </p:nvSpPr>
          <p:spPr bwMode="auto">
            <a:xfrm>
              <a:off x="6629400" y="5715000"/>
              <a:ext cx="503238" cy="503238"/>
            </a:xfrm>
            <a:prstGeom prst="ellipse">
              <a:avLst/>
            </a:prstGeom>
            <a:solidFill>
              <a:srgbClr val="E7A3DA"/>
            </a:solidFill>
            <a:ln w="9525">
              <a:solidFill>
                <a:schemeClr val="tx1"/>
              </a:solidFill>
              <a:round/>
              <a:headEnd/>
              <a:tailEnd/>
            </a:ln>
          </p:spPr>
          <p:txBody>
            <a:bodyPr wrap="none" anchor="ctr"/>
            <a:lstStyle>
              <a:lvl1pPr eaLnBrk="0" hangingPunct="0">
                <a:defRPr sz="3600" b="1">
                  <a:solidFill>
                    <a:schemeClr val="tx1"/>
                  </a:solidFill>
                  <a:latin typeface="Arial" panose="020B0604020202020204" pitchFamily="34" charset="0"/>
                </a:defRPr>
              </a:lvl1pPr>
              <a:lvl2pPr marL="742950" indent="-285750" eaLnBrk="0" hangingPunct="0">
                <a:defRPr sz="3600" b="1">
                  <a:solidFill>
                    <a:schemeClr val="tx1"/>
                  </a:solidFill>
                  <a:latin typeface="Arial" panose="020B0604020202020204" pitchFamily="34" charset="0"/>
                </a:defRPr>
              </a:lvl2pPr>
              <a:lvl3pPr marL="1143000" indent="-228600" eaLnBrk="0" hangingPunct="0">
                <a:defRPr sz="3600" b="1">
                  <a:solidFill>
                    <a:schemeClr val="tx1"/>
                  </a:solidFill>
                  <a:latin typeface="Arial" panose="020B0604020202020204" pitchFamily="34" charset="0"/>
                </a:defRPr>
              </a:lvl3pPr>
              <a:lvl4pPr marL="1600200" indent="-228600" eaLnBrk="0" hangingPunct="0">
                <a:defRPr sz="3600" b="1">
                  <a:solidFill>
                    <a:schemeClr val="tx1"/>
                  </a:solidFill>
                  <a:latin typeface="Arial" panose="020B0604020202020204" pitchFamily="34" charset="0"/>
                </a:defRPr>
              </a:lvl4pPr>
              <a:lvl5pPr marL="2057400" indent="-228600" eaLnBrk="0" hangingPunct="0">
                <a:defRPr sz="3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600" b="1">
                  <a:solidFill>
                    <a:schemeClr val="tx1"/>
                  </a:solidFill>
                  <a:latin typeface="Arial" panose="020B0604020202020204" pitchFamily="34" charset="0"/>
                </a:defRPr>
              </a:lvl9pPr>
            </a:lstStyle>
            <a:p>
              <a:pPr eaLnBrk="1" hangingPunct="1"/>
              <a:r>
                <a:rPr lang="es-ES_tradnl" altLang="es-ES" sz="1800"/>
                <a:t>Na</a:t>
              </a:r>
              <a:r>
                <a:rPr lang="es-ES_tradnl" altLang="es-ES" sz="1800" baseline="30000"/>
                <a:t>+</a:t>
              </a:r>
            </a:p>
          </p:txBody>
        </p:sp>
        <p:sp>
          <p:nvSpPr>
            <p:cNvPr id="850960" name="Oval 16"/>
            <p:cNvSpPr>
              <a:spLocks noChangeArrowheads="1"/>
            </p:cNvSpPr>
            <p:nvPr/>
          </p:nvSpPr>
          <p:spPr bwMode="auto">
            <a:xfrm>
              <a:off x="6324600" y="5105400"/>
              <a:ext cx="503238" cy="503238"/>
            </a:xfrm>
            <a:prstGeom prst="ellipse">
              <a:avLst/>
            </a:prstGeom>
            <a:solidFill>
              <a:srgbClr val="E7A3DA"/>
            </a:solidFill>
            <a:ln w="9525">
              <a:solidFill>
                <a:schemeClr val="tx1"/>
              </a:solidFill>
              <a:round/>
              <a:headEnd/>
              <a:tailEnd/>
            </a:ln>
          </p:spPr>
          <p:txBody>
            <a:bodyPr wrap="none" anchor="ctr"/>
            <a:lstStyle>
              <a:lvl1pPr eaLnBrk="0" hangingPunct="0">
                <a:defRPr sz="3600" b="1">
                  <a:solidFill>
                    <a:schemeClr val="tx1"/>
                  </a:solidFill>
                  <a:latin typeface="Arial" panose="020B0604020202020204" pitchFamily="34" charset="0"/>
                </a:defRPr>
              </a:lvl1pPr>
              <a:lvl2pPr marL="742950" indent="-285750" eaLnBrk="0" hangingPunct="0">
                <a:defRPr sz="3600" b="1">
                  <a:solidFill>
                    <a:schemeClr val="tx1"/>
                  </a:solidFill>
                  <a:latin typeface="Arial" panose="020B0604020202020204" pitchFamily="34" charset="0"/>
                </a:defRPr>
              </a:lvl2pPr>
              <a:lvl3pPr marL="1143000" indent="-228600" eaLnBrk="0" hangingPunct="0">
                <a:defRPr sz="3600" b="1">
                  <a:solidFill>
                    <a:schemeClr val="tx1"/>
                  </a:solidFill>
                  <a:latin typeface="Arial" panose="020B0604020202020204" pitchFamily="34" charset="0"/>
                </a:defRPr>
              </a:lvl3pPr>
              <a:lvl4pPr marL="1600200" indent="-228600" eaLnBrk="0" hangingPunct="0">
                <a:defRPr sz="3600" b="1">
                  <a:solidFill>
                    <a:schemeClr val="tx1"/>
                  </a:solidFill>
                  <a:latin typeface="Arial" panose="020B0604020202020204" pitchFamily="34" charset="0"/>
                </a:defRPr>
              </a:lvl4pPr>
              <a:lvl5pPr marL="2057400" indent="-228600" eaLnBrk="0" hangingPunct="0">
                <a:defRPr sz="3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600" b="1">
                  <a:solidFill>
                    <a:schemeClr val="tx1"/>
                  </a:solidFill>
                  <a:latin typeface="Arial" panose="020B0604020202020204" pitchFamily="34" charset="0"/>
                </a:defRPr>
              </a:lvl9pPr>
            </a:lstStyle>
            <a:p>
              <a:pPr eaLnBrk="1" hangingPunct="1"/>
              <a:r>
                <a:rPr lang="es-ES_tradnl" altLang="es-ES" sz="1800"/>
                <a:t>Na</a:t>
              </a:r>
              <a:r>
                <a:rPr lang="es-ES_tradnl" altLang="es-ES" sz="1800" baseline="30000"/>
                <a:t>+</a:t>
              </a:r>
            </a:p>
          </p:txBody>
        </p:sp>
        <p:sp>
          <p:nvSpPr>
            <p:cNvPr id="850961" name="Oval 17"/>
            <p:cNvSpPr>
              <a:spLocks noChangeArrowheads="1"/>
            </p:cNvSpPr>
            <p:nvPr/>
          </p:nvSpPr>
          <p:spPr bwMode="auto">
            <a:xfrm rot="2492969">
              <a:off x="6019801" y="914401"/>
              <a:ext cx="360363" cy="358775"/>
            </a:xfrm>
            <a:prstGeom prst="ellipse">
              <a:avLst/>
            </a:prstGeom>
            <a:solidFill>
              <a:srgbClr val="C6BBEF"/>
            </a:solidFill>
            <a:ln w="9525">
              <a:solidFill>
                <a:schemeClr val="tx1"/>
              </a:solidFill>
              <a:round/>
              <a:headEnd/>
              <a:tailEnd/>
            </a:ln>
          </p:spPr>
          <p:txBody>
            <a:bodyPr wrap="none" anchor="ctr"/>
            <a:lstStyle>
              <a:lvl1pPr eaLnBrk="0" hangingPunct="0">
                <a:defRPr sz="3600" b="1">
                  <a:solidFill>
                    <a:schemeClr val="tx1"/>
                  </a:solidFill>
                  <a:latin typeface="Arial" panose="020B0604020202020204" pitchFamily="34" charset="0"/>
                </a:defRPr>
              </a:lvl1pPr>
              <a:lvl2pPr marL="742950" indent="-285750" eaLnBrk="0" hangingPunct="0">
                <a:defRPr sz="3600" b="1">
                  <a:solidFill>
                    <a:schemeClr val="tx1"/>
                  </a:solidFill>
                  <a:latin typeface="Arial" panose="020B0604020202020204" pitchFamily="34" charset="0"/>
                </a:defRPr>
              </a:lvl2pPr>
              <a:lvl3pPr marL="1143000" indent="-228600" eaLnBrk="0" hangingPunct="0">
                <a:defRPr sz="3600" b="1">
                  <a:solidFill>
                    <a:schemeClr val="tx1"/>
                  </a:solidFill>
                  <a:latin typeface="Arial" panose="020B0604020202020204" pitchFamily="34" charset="0"/>
                </a:defRPr>
              </a:lvl3pPr>
              <a:lvl4pPr marL="1600200" indent="-228600" eaLnBrk="0" hangingPunct="0">
                <a:defRPr sz="3600" b="1">
                  <a:solidFill>
                    <a:schemeClr val="tx1"/>
                  </a:solidFill>
                  <a:latin typeface="Arial" panose="020B0604020202020204" pitchFamily="34" charset="0"/>
                </a:defRPr>
              </a:lvl4pPr>
              <a:lvl5pPr marL="2057400" indent="-228600" eaLnBrk="0" hangingPunct="0">
                <a:defRPr sz="3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600" b="1">
                  <a:solidFill>
                    <a:schemeClr val="tx1"/>
                  </a:solidFill>
                  <a:latin typeface="Arial" panose="020B0604020202020204" pitchFamily="34" charset="0"/>
                </a:defRPr>
              </a:lvl9pPr>
            </a:lstStyle>
            <a:p>
              <a:pPr eaLnBrk="1" hangingPunct="1"/>
              <a:r>
                <a:rPr lang="es-ES_tradnl" altLang="es-ES" sz="1800"/>
                <a:t>K</a:t>
              </a:r>
              <a:r>
                <a:rPr lang="es-ES_tradnl" altLang="es-ES" sz="1800" baseline="30000"/>
                <a:t>+</a:t>
              </a:r>
            </a:p>
          </p:txBody>
        </p:sp>
        <p:sp>
          <p:nvSpPr>
            <p:cNvPr id="850962" name="Oval 18"/>
            <p:cNvSpPr>
              <a:spLocks noChangeArrowheads="1"/>
            </p:cNvSpPr>
            <p:nvPr/>
          </p:nvSpPr>
          <p:spPr bwMode="auto">
            <a:xfrm>
              <a:off x="6705601" y="838201"/>
              <a:ext cx="360363" cy="358775"/>
            </a:xfrm>
            <a:prstGeom prst="ellipse">
              <a:avLst/>
            </a:prstGeom>
            <a:solidFill>
              <a:srgbClr val="C6BBEF"/>
            </a:solidFill>
            <a:ln w="9525">
              <a:solidFill>
                <a:schemeClr val="tx1"/>
              </a:solidFill>
              <a:round/>
              <a:headEnd/>
              <a:tailEnd/>
            </a:ln>
          </p:spPr>
          <p:txBody>
            <a:bodyPr wrap="none" anchor="ctr"/>
            <a:lstStyle>
              <a:lvl1pPr eaLnBrk="0" hangingPunct="0">
                <a:defRPr sz="3600" b="1">
                  <a:solidFill>
                    <a:schemeClr val="tx1"/>
                  </a:solidFill>
                  <a:latin typeface="Arial" panose="020B0604020202020204" pitchFamily="34" charset="0"/>
                </a:defRPr>
              </a:lvl1pPr>
              <a:lvl2pPr marL="742950" indent="-285750" eaLnBrk="0" hangingPunct="0">
                <a:defRPr sz="3600" b="1">
                  <a:solidFill>
                    <a:schemeClr val="tx1"/>
                  </a:solidFill>
                  <a:latin typeface="Arial" panose="020B0604020202020204" pitchFamily="34" charset="0"/>
                </a:defRPr>
              </a:lvl2pPr>
              <a:lvl3pPr marL="1143000" indent="-228600" eaLnBrk="0" hangingPunct="0">
                <a:defRPr sz="3600" b="1">
                  <a:solidFill>
                    <a:schemeClr val="tx1"/>
                  </a:solidFill>
                  <a:latin typeface="Arial" panose="020B0604020202020204" pitchFamily="34" charset="0"/>
                </a:defRPr>
              </a:lvl3pPr>
              <a:lvl4pPr marL="1600200" indent="-228600" eaLnBrk="0" hangingPunct="0">
                <a:defRPr sz="3600" b="1">
                  <a:solidFill>
                    <a:schemeClr val="tx1"/>
                  </a:solidFill>
                  <a:latin typeface="Arial" panose="020B0604020202020204" pitchFamily="34" charset="0"/>
                </a:defRPr>
              </a:lvl4pPr>
              <a:lvl5pPr marL="2057400" indent="-228600" eaLnBrk="0" hangingPunct="0">
                <a:defRPr sz="3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600" b="1">
                  <a:solidFill>
                    <a:schemeClr val="tx1"/>
                  </a:solidFill>
                  <a:latin typeface="Arial" panose="020B0604020202020204" pitchFamily="34" charset="0"/>
                </a:defRPr>
              </a:lvl9pPr>
            </a:lstStyle>
            <a:p>
              <a:pPr eaLnBrk="1" hangingPunct="1"/>
              <a:r>
                <a:rPr lang="es-ES_tradnl" altLang="es-ES" sz="1800"/>
                <a:t>K</a:t>
              </a:r>
              <a:r>
                <a:rPr lang="es-ES_tradnl" altLang="es-ES" sz="1800" baseline="30000"/>
                <a:t>+</a:t>
              </a:r>
            </a:p>
          </p:txBody>
        </p:sp>
        <p:grpSp>
          <p:nvGrpSpPr>
            <p:cNvPr id="4" name="Group 19"/>
            <p:cNvGrpSpPr>
              <a:grpSpLocks/>
            </p:cNvGrpSpPr>
            <p:nvPr/>
          </p:nvGrpSpPr>
          <p:grpSpPr bwMode="auto">
            <a:xfrm>
              <a:off x="2981326" y="2205038"/>
              <a:ext cx="6373813" cy="647700"/>
              <a:chOff x="918" y="1162"/>
              <a:chExt cx="4015" cy="408"/>
            </a:xfrm>
          </p:grpSpPr>
          <p:sp>
            <p:nvSpPr>
              <p:cNvPr id="5160" name="Text Box 20"/>
              <p:cNvSpPr txBox="1">
                <a:spLocks noChangeArrowheads="1"/>
              </p:cNvSpPr>
              <p:nvPr/>
            </p:nvSpPr>
            <p:spPr bwMode="auto">
              <a:xfrm>
                <a:off x="918" y="1166"/>
                <a:ext cx="28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1"/>
                    </a:solidFill>
                    <a:latin typeface="Arial" panose="020B0604020202020204" pitchFamily="34" charset="0"/>
                  </a:defRPr>
                </a:lvl1pPr>
                <a:lvl2pPr marL="742950" indent="-285750" eaLnBrk="0" hangingPunct="0">
                  <a:defRPr sz="3600" b="1">
                    <a:solidFill>
                      <a:schemeClr val="tx1"/>
                    </a:solidFill>
                    <a:latin typeface="Arial" panose="020B0604020202020204" pitchFamily="34" charset="0"/>
                  </a:defRPr>
                </a:lvl2pPr>
                <a:lvl3pPr marL="1143000" indent="-228600" eaLnBrk="0" hangingPunct="0">
                  <a:defRPr sz="3600" b="1">
                    <a:solidFill>
                      <a:schemeClr val="tx1"/>
                    </a:solidFill>
                    <a:latin typeface="Arial" panose="020B0604020202020204" pitchFamily="34" charset="0"/>
                  </a:defRPr>
                </a:lvl3pPr>
                <a:lvl4pPr marL="1600200" indent="-228600" eaLnBrk="0" hangingPunct="0">
                  <a:defRPr sz="3600" b="1">
                    <a:solidFill>
                      <a:schemeClr val="tx1"/>
                    </a:solidFill>
                    <a:latin typeface="Arial" panose="020B0604020202020204" pitchFamily="34" charset="0"/>
                  </a:defRPr>
                </a:lvl4pPr>
                <a:lvl5pPr marL="2057400" indent="-228600" eaLnBrk="0" hangingPunct="0">
                  <a:defRPr sz="3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600" b="1">
                    <a:solidFill>
                      <a:schemeClr val="tx1"/>
                    </a:solidFill>
                    <a:latin typeface="Arial" panose="020B0604020202020204" pitchFamily="34" charset="0"/>
                  </a:defRPr>
                </a:lvl9pPr>
              </a:lstStyle>
              <a:p>
                <a:pPr algn="l" eaLnBrk="1" hangingPunct="1"/>
                <a:r>
                  <a:rPr lang="es-ES_tradnl" altLang="es-ES">
                    <a:solidFill>
                      <a:srgbClr val="FFFF00"/>
                    </a:solidFill>
                  </a:rPr>
                  <a:t>+</a:t>
                </a:r>
              </a:p>
            </p:txBody>
          </p:sp>
          <p:sp>
            <p:nvSpPr>
              <p:cNvPr id="5161" name="Text Box 21"/>
              <p:cNvSpPr txBox="1">
                <a:spLocks noChangeArrowheads="1"/>
              </p:cNvSpPr>
              <p:nvPr/>
            </p:nvSpPr>
            <p:spPr bwMode="auto">
              <a:xfrm>
                <a:off x="1190" y="1162"/>
                <a:ext cx="28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1"/>
                    </a:solidFill>
                    <a:latin typeface="Arial" panose="020B0604020202020204" pitchFamily="34" charset="0"/>
                  </a:defRPr>
                </a:lvl1pPr>
                <a:lvl2pPr marL="742950" indent="-285750" eaLnBrk="0" hangingPunct="0">
                  <a:defRPr sz="3600" b="1">
                    <a:solidFill>
                      <a:schemeClr val="tx1"/>
                    </a:solidFill>
                    <a:latin typeface="Arial" panose="020B0604020202020204" pitchFamily="34" charset="0"/>
                  </a:defRPr>
                </a:lvl2pPr>
                <a:lvl3pPr marL="1143000" indent="-228600" eaLnBrk="0" hangingPunct="0">
                  <a:defRPr sz="3600" b="1">
                    <a:solidFill>
                      <a:schemeClr val="tx1"/>
                    </a:solidFill>
                    <a:latin typeface="Arial" panose="020B0604020202020204" pitchFamily="34" charset="0"/>
                  </a:defRPr>
                </a:lvl3pPr>
                <a:lvl4pPr marL="1600200" indent="-228600" eaLnBrk="0" hangingPunct="0">
                  <a:defRPr sz="3600" b="1">
                    <a:solidFill>
                      <a:schemeClr val="tx1"/>
                    </a:solidFill>
                    <a:latin typeface="Arial" panose="020B0604020202020204" pitchFamily="34" charset="0"/>
                  </a:defRPr>
                </a:lvl4pPr>
                <a:lvl5pPr marL="2057400" indent="-228600" eaLnBrk="0" hangingPunct="0">
                  <a:defRPr sz="3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600" b="1">
                    <a:solidFill>
                      <a:schemeClr val="tx1"/>
                    </a:solidFill>
                    <a:latin typeface="Arial" panose="020B0604020202020204" pitchFamily="34" charset="0"/>
                  </a:defRPr>
                </a:lvl9pPr>
              </a:lstStyle>
              <a:p>
                <a:pPr algn="l" eaLnBrk="1" hangingPunct="1"/>
                <a:r>
                  <a:rPr lang="es-ES_tradnl" altLang="es-ES">
                    <a:solidFill>
                      <a:srgbClr val="FFFF00"/>
                    </a:solidFill>
                  </a:rPr>
                  <a:t>+</a:t>
                </a:r>
              </a:p>
            </p:txBody>
          </p:sp>
          <p:sp>
            <p:nvSpPr>
              <p:cNvPr id="5162" name="Text Box 22"/>
              <p:cNvSpPr txBox="1">
                <a:spLocks noChangeArrowheads="1"/>
              </p:cNvSpPr>
              <p:nvPr/>
            </p:nvSpPr>
            <p:spPr bwMode="auto">
              <a:xfrm>
                <a:off x="1429" y="1162"/>
                <a:ext cx="28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1"/>
                    </a:solidFill>
                    <a:latin typeface="Arial" panose="020B0604020202020204" pitchFamily="34" charset="0"/>
                  </a:defRPr>
                </a:lvl1pPr>
                <a:lvl2pPr marL="742950" indent="-285750" eaLnBrk="0" hangingPunct="0">
                  <a:defRPr sz="3600" b="1">
                    <a:solidFill>
                      <a:schemeClr val="tx1"/>
                    </a:solidFill>
                    <a:latin typeface="Arial" panose="020B0604020202020204" pitchFamily="34" charset="0"/>
                  </a:defRPr>
                </a:lvl2pPr>
                <a:lvl3pPr marL="1143000" indent="-228600" eaLnBrk="0" hangingPunct="0">
                  <a:defRPr sz="3600" b="1">
                    <a:solidFill>
                      <a:schemeClr val="tx1"/>
                    </a:solidFill>
                    <a:latin typeface="Arial" panose="020B0604020202020204" pitchFamily="34" charset="0"/>
                  </a:defRPr>
                </a:lvl3pPr>
                <a:lvl4pPr marL="1600200" indent="-228600" eaLnBrk="0" hangingPunct="0">
                  <a:defRPr sz="3600" b="1">
                    <a:solidFill>
                      <a:schemeClr val="tx1"/>
                    </a:solidFill>
                    <a:latin typeface="Arial" panose="020B0604020202020204" pitchFamily="34" charset="0"/>
                  </a:defRPr>
                </a:lvl4pPr>
                <a:lvl5pPr marL="2057400" indent="-228600" eaLnBrk="0" hangingPunct="0">
                  <a:defRPr sz="3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600" b="1">
                    <a:solidFill>
                      <a:schemeClr val="tx1"/>
                    </a:solidFill>
                    <a:latin typeface="Arial" panose="020B0604020202020204" pitchFamily="34" charset="0"/>
                  </a:defRPr>
                </a:lvl9pPr>
              </a:lstStyle>
              <a:p>
                <a:pPr algn="l" eaLnBrk="1" hangingPunct="1"/>
                <a:r>
                  <a:rPr lang="es-ES_tradnl" altLang="es-ES">
                    <a:solidFill>
                      <a:srgbClr val="FFFF00"/>
                    </a:solidFill>
                  </a:rPr>
                  <a:t>+</a:t>
                </a:r>
              </a:p>
            </p:txBody>
          </p:sp>
          <p:sp>
            <p:nvSpPr>
              <p:cNvPr id="5163" name="Text Box 23"/>
              <p:cNvSpPr txBox="1">
                <a:spLocks noChangeArrowheads="1"/>
              </p:cNvSpPr>
              <p:nvPr/>
            </p:nvSpPr>
            <p:spPr bwMode="auto">
              <a:xfrm>
                <a:off x="4649" y="1162"/>
                <a:ext cx="28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1"/>
                    </a:solidFill>
                    <a:latin typeface="Arial" panose="020B0604020202020204" pitchFamily="34" charset="0"/>
                  </a:defRPr>
                </a:lvl1pPr>
                <a:lvl2pPr marL="742950" indent="-285750" eaLnBrk="0" hangingPunct="0">
                  <a:defRPr sz="3600" b="1">
                    <a:solidFill>
                      <a:schemeClr val="tx1"/>
                    </a:solidFill>
                    <a:latin typeface="Arial" panose="020B0604020202020204" pitchFamily="34" charset="0"/>
                  </a:defRPr>
                </a:lvl2pPr>
                <a:lvl3pPr marL="1143000" indent="-228600" eaLnBrk="0" hangingPunct="0">
                  <a:defRPr sz="3600" b="1">
                    <a:solidFill>
                      <a:schemeClr val="tx1"/>
                    </a:solidFill>
                    <a:latin typeface="Arial" panose="020B0604020202020204" pitchFamily="34" charset="0"/>
                  </a:defRPr>
                </a:lvl3pPr>
                <a:lvl4pPr marL="1600200" indent="-228600" eaLnBrk="0" hangingPunct="0">
                  <a:defRPr sz="3600" b="1">
                    <a:solidFill>
                      <a:schemeClr val="tx1"/>
                    </a:solidFill>
                    <a:latin typeface="Arial" panose="020B0604020202020204" pitchFamily="34" charset="0"/>
                  </a:defRPr>
                </a:lvl4pPr>
                <a:lvl5pPr marL="2057400" indent="-228600" eaLnBrk="0" hangingPunct="0">
                  <a:defRPr sz="3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600" b="1">
                    <a:solidFill>
                      <a:schemeClr val="tx1"/>
                    </a:solidFill>
                    <a:latin typeface="Arial" panose="020B0604020202020204" pitchFamily="34" charset="0"/>
                  </a:defRPr>
                </a:lvl9pPr>
              </a:lstStyle>
              <a:p>
                <a:pPr algn="l" eaLnBrk="1" hangingPunct="1"/>
                <a:r>
                  <a:rPr lang="es-ES_tradnl" altLang="es-ES">
                    <a:solidFill>
                      <a:srgbClr val="FFFF00"/>
                    </a:solidFill>
                  </a:rPr>
                  <a:t>+</a:t>
                </a:r>
              </a:p>
            </p:txBody>
          </p:sp>
          <p:sp>
            <p:nvSpPr>
              <p:cNvPr id="5164" name="Text Box 24"/>
              <p:cNvSpPr txBox="1">
                <a:spLocks noChangeArrowheads="1"/>
              </p:cNvSpPr>
              <p:nvPr/>
            </p:nvSpPr>
            <p:spPr bwMode="auto">
              <a:xfrm>
                <a:off x="1746" y="1166"/>
                <a:ext cx="28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1"/>
                    </a:solidFill>
                    <a:latin typeface="Arial" panose="020B0604020202020204" pitchFamily="34" charset="0"/>
                  </a:defRPr>
                </a:lvl1pPr>
                <a:lvl2pPr marL="742950" indent="-285750" eaLnBrk="0" hangingPunct="0">
                  <a:defRPr sz="3600" b="1">
                    <a:solidFill>
                      <a:schemeClr val="tx1"/>
                    </a:solidFill>
                    <a:latin typeface="Arial" panose="020B0604020202020204" pitchFamily="34" charset="0"/>
                  </a:defRPr>
                </a:lvl2pPr>
                <a:lvl3pPr marL="1143000" indent="-228600" eaLnBrk="0" hangingPunct="0">
                  <a:defRPr sz="3600" b="1">
                    <a:solidFill>
                      <a:schemeClr val="tx1"/>
                    </a:solidFill>
                    <a:latin typeface="Arial" panose="020B0604020202020204" pitchFamily="34" charset="0"/>
                  </a:defRPr>
                </a:lvl3pPr>
                <a:lvl4pPr marL="1600200" indent="-228600" eaLnBrk="0" hangingPunct="0">
                  <a:defRPr sz="3600" b="1">
                    <a:solidFill>
                      <a:schemeClr val="tx1"/>
                    </a:solidFill>
                    <a:latin typeface="Arial" panose="020B0604020202020204" pitchFamily="34" charset="0"/>
                  </a:defRPr>
                </a:lvl4pPr>
                <a:lvl5pPr marL="2057400" indent="-228600" eaLnBrk="0" hangingPunct="0">
                  <a:defRPr sz="3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600" b="1">
                    <a:solidFill>
                      <a:schemeClr val="tx1"/>
                    </a:solidFill>
                    <a:latin typeface="Arial" panose="020B0604020202020204" pitchFamily="34" charset="0"/>
                  </a:defRPr>
                </a:lvl9pPr>
              </a:lstStyle>
              <a:p>
                <a:pPr algn="l" eaLnBrk="1" hangingPunct="1"/>
                <a:r>
                  <a:rPr lang="es-ES_tradnl" altLang="es-ES">
                    <a:solidFill>
                      <a:srgbClr val="FFFF00"/>
                    </a:solidFill>
                  </a:rPr>
                  <a:t>+</a:t>
                </a:r>
              </a:p>
            </p:txBody>
          </p:sp>
          <p:sp>
            <p:nvSpPr>
              <p:cNvPr id="5165" name="Text Box 25"/>
              <p:cNvSpPr txBox="1">
                <a:spLocks noChangeArrowheads="1"/>
              </p:cNvSpPr>
              <p:nvPr/>
            </p:nvSpPr>
            <p:spPr bwMode="auto">
              <a:xfrm>
                <a:off x="4332" y="1162"/>
                <a:ext cx="28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1"/>
                    </a:solidFill>
                    <a:latin typeface="Arial" panose="020B0604020202020204" pitchFamily="34" charset="0"/>
                  </a:defRPr>
                </a:lvl1pPr>
                <a:lvl2pPr marL="742950" indent="-285750" eaLnBrk="0" hangingPunct="0">
                  <a:defRPr sz="3600" b="1">
                    <a:solidFill>
                      <a:schemeClr val="tx1"/>
                    </a:solidFill>
                    <a:latin typeface="Arial" panose="020B0604020202020204" pitchFamily="34" charset="0"/>
                  </a:defRPr>
                </a:lvl2pPr>
                <a:lvl3pPr marL="1143000" indent="-228600" eaLnBrk="0" hangingPunct="0">
                  <a:defRPr sz="3600" b="1">
                    <a:solidFill>
                      <a:schemeClr val="tx1"/>
                    </a:solidFill>
                    <a:latin typeface="Arial" panose="020B0604020202020204" pitchFamily="34" charset="0"/>
                  </a:defRPr>
                </a:lvl3pPr>
                <a:lvl4pPr marL="1600200" indent="-228600" eaLnBrk="0" hangingPunct="0">
                  <a:defRPr sz="3600" b="1">
                    <a:solidFill>
                      <a:schemeClr val="tx1"/>
                    </a:solidFill>
                    <a:latin typeface="Arial" panose="020B0604020202020204" pitchFamily="34" charset="0"/>
                  </a:defRPr>
                </a:lvl4pPr>
                <a:lvl5pPr marL="2057400" indent="-228600" eaLnBrk="0" hangingPunct="0">
                  <a:defRPr sz="3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600" b="1">
                    <a:solidFill>
                      <a:schemeClr val="tx1"/>
                    </a:solidFill>
                    <a:latin typeface="Arial" panose="020B0604020202020204" pitchFamily="34" charset="0"/>
                  </a:defRPr>
                </a:lvl9pPr>
              </a:lstStyle>
              <a:p>
                <a:pPr algn="l" eaLnBrk="1" hangingPunct="1"/>
                <a:r>
                  <a:rPr lang="es-ES_tradnl" altLang="es-ES">
                    <a:solidFill>
                      <a:srgbClr val="FFFF00"/>
                    </a:solidFill>
                  </a:rPr>
                  <a:t>+</a:t>
                </a:r>
              </a:p>
            </p:txBody>
          </p:sp>
          <p:sp>
            <p:nvSpPr>
              <p:cNvPr id="5166" name="Text Box 26"/>
              <p:cNvSpPr txBox="1">
                <a:spLocks noChangeArrowheads="1"/>
              </p:cNvSpPr>
              <p:nvPr/>
            </p:nvSpPr>
            <p:spPr bwMode="auto">
              <a:xfrm>
                <a:off x="2064" y="1162"/>
                <a:ext cx="28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1"/>
                    </a:solidFill>
                    <a:latin typeface="Arial" panose="020B0604020202020204" pitchFamily="34" charset="0"/>
                  </a:defRPr>
                </a:lvl1pPr>
                <a:lvl2pPr marL="742950" indent="-285750" eaLnBrk="0" hangingPunct="0">
                  <a:defRPr sz="3600" b="1">
                    <a:solidFill>
                      <a:schemeClr val="tx1"/>
                    </a:solidFill>
                    <a:latin typeface="Arial" panose="020B0604020202020204" pitchFamily="34" charset="0"/>
                  </a:defRPr>
                </a:lvl2pPr>
                <a:lvl3pPr marL="1143000" indent="-228600" eaLnBrk="0" hangingPunct="0">
                  <a:defRPr sz="3600" b="1">
                    <a:solidFill>
                      <a:schemeClr val="tx1"/>
                    </a:solidFill>
                    <a:latin typeface="Arial" panose="020B0604020202020204" pitchFamily="34" charset="0"/>
                  </a:defRPr>
                </a:lvl3pPr>
                <a:lvl4pPr marL="1600200" indent="-228600" eaLnBrk="0" hangingPunct="0">
                  <a:defRPr sz="3600" b="1">
                    <a:solidFill>
                      <a:schemeClr val="tx1"/>
                    </a:solidFill>
                    <a:latin typeface="Arial" panose="020B0604020202020204" pitchFamily="34" charset="0"/>
                  </a:defRPr>
                </a:lvl4pPr>
                <a:lvl5pPr marL="2057400" indent="-228600" eaLnBrk="0" hangingPunct="0">
                  <a:defRPr sz="3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600" b="1">
                    <a:solidFill>
                      <a:schemeClr val="tx1"/>
                    </a:solidFill>
                    <a:latin typeface="Arial" panose="020B0604020202020204" pitchFamily="34" charset="0"/>
                  </a:defRPr>
                </a:lvl9pPr>
              </a:lstStyle>
              <a:p>
                <a:pPr algn="l" eaLnBrk="1" hangingPunct="1"/>
                <a:r>
                  <a:rPr lang="es-ES_tradnl" altLang="es-ES">
                    <a:solidFill>
                      <a:srgbClr val="FFFF00"/>
                    </a:solidFill>
                  </a:rPr>
                  <a:t>+</a:t>
                </a:r>
              </a:p>
            </p:txBody>
          </p:sp>
          <p:sp>
            <p:nvSpPr>
              <p:cNvPr id="5167" name="Text Box 27"/>
              <p:cNvSpPr txBox="1">
                <a:spLocks noChangeArrowheads="1"/>
              </p:cNvSpPr>
              <p:nvPr/>
            </p:nvSpPr>
            <p:spPr bwMode="auto">
              <a:xfrm>
                <a:off x="3787" y="1166"/>
                <a:ext cx="28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1"/>
                    </a:solidFill>
                    <a:latin typeface="Arial" panose="020B0604020202020204" pitchFamily="34" charset="0"/>
                  </a:defRPr>
                </a:lvl1pPr>
                <a:lvl2pPr marL="742950" indent="-285750" eaLnBrk="0" hangingPunct="0">
                  <a:defRPr sz="3600" b="1">
                    <a:solidFill>
                      <a:schemeClr val="tx1"/>
                    </a:solidFill>
                    <a:latin typeface="Arial" panose="020B0604020202020204" pitchFamily="34" charset="0"/>
                  </a:defRPr>
                </a:lvl2pPr>
                <a:lvl3pPr marL="1143000" indent="-228600" eaLnBrk="0" hangingPunct="0">
                  <a:defRPr sz="3600" b="1">
                    <a:solidFill>
                      <a:schemeClr val="tx1"/>
                    </a:solidFill>
                    <a:latin typeface="Arial" panose="020B0604020202020204" pitchFamily="34" charset="0"/>
                  </a:defRPr>
                </a:lvl3pPr>
                <a:lvl4pPr marL="1600200" indent="-228600" eaLnBrk="0" hangingPunct="0">
                  <a:defRPr sz="3600" b="1">
                    <a:solidFill>
                      <a:schemeClr val="tx1"/>
                    </a:solidFill>
                    <a:latin typeface="Arial" panose="020B0604020202020204" pitchFamily="34" charset="0"/>
                  </a:defRPr>
                </a:lvl4pPr>
                <a:lvl5pPr marL="2057400" indent="-228600" eaLnBrk="0" hangingPunct="0">
                  <a:defRPr sz="3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600" b="1">
                    <a:solidFill>
                      <a:schemeClr val="tx1"/>
                    </a:solidFill>
                    <a:latin typeface="Arial" panose="020B0604020202020204" pitchFamily="34" charset="0"/>
                  </a:defRPr>
                </a:lvl9pPr>
              </a:lstStyle>
              <a:p>
                <a:pPr algn="l" eaLnBrk="1" hangingPunct="1"/>
                <a:r>
                  <a:rPr lang="es-ES_tradnl" altLang="es-ES">
                    <a:solidFill>
                      <a:srgbClr val="FFFF00"/>
                    </a:solidFill>
                  </a:rPr>
                  <a:t>+</a:t>
                </a:r>
              </a:p>
            </p:txBody>
          </p:sp>
          <p:sp>
            <p:nvSpPr>
              <p:cNvPr id="5168" name="Text Box 28"/>
              <p:cNvSpPr txBox="1">
                <a:spLocks noChangeArrowheads="1"/>
              </p:cNvSpPr>
              <p:nvPr/>
            </p:nvSpPr>
            <p:spPr bwMode="auto">
              <a:xfrm>
                <a:off x="4059" y="1166"/>
                <a:ext cx="28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1"/>
                    </a:solidFill>
                    <a:latin typeface="Arial" panose="020B0604020202020204" pitchFamily="34" charset="0"/>
                  </a:defRPr>
                </a:lvl1pPr>
                <a:lvl2pPr marL="742950" indent="-285750" eaLnBrk="0" hangingPunct="0">
                  <a:defRPr sz="3600" b="1">
                    <a:solidFill>
                      <a:schemeClr val="tx1"/>
                    </a:solidFill>
                    <a:latin typeface="Arial" panose="020B0604020202020204" pitchFamily="34" charset="0"/>
                  </a:defRPr>
                </a:lvl2pPr>
                <a:lvl3pPr marL="1143000" indent="-228600" eaLnBrk="0" hangingPunct="0">
                  <a:defRPr sz="3600" b="1">
                    <a:solidFill>
                      <a:schemeClr val="tx1"/>
                    </a:solidFill>
                    <a:latin typeface="Arial" panose="020B0604020202020204" pitchFamily="34" charset="0"/>
                  </a:defRPr>
                </a:lvl3pPr>
                <a:lvl4pPr marL="1600200" indent="-228600" eaLnBrk="0" hangingPunct="0">
                  <a:defRPr sz="3600" b="1">
                    <a:solidFill>
                      <a:schemeClr val="tx1"/>
                    </a:solidFill>
                    <a:latin typeface="Arial" panose="020B0604020202020204" pitchFamily="34" charset="0"/>
                  </a:defRPr>
                </a:lvl4pPr>
                <a:lvl5pPr marL="2057400" indent="-228600" eaLnBrk="0" hangingPunct="0">
                  <a:defRPr sz="3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600" b="1">
                    <a:solidFill>
                      <a:schemeClr val="tx1"/>
                    </a:solidFill>
                    <a:latin typeface="Arial" panose="020B0604020202020204" pitchFamily="34" charset="0"/>
                  </a:defRPr>
                </a:lvl9pPr>
              </a:lstStyle>
              <a:p>
                <a:pPr algn="l" eaLnBrk="1" hangingPunct="1"/>
                <a:r>
                  <a:rPr lang="es-ES_tradnl" altLang="es-ES">
                    <a:solidFill>
                      <a:srgbClr val="FFFF00"/>
                    </a:solidFill>
                  </a:rPr>
                  <a:t>+</a:t>
                </a:r>
              </a:p>
            </p:txBody>
          </p:sp>
        </p:grpSp>
        <p:grpSp>
          <p:nvGrpSpPr>
            <p:cNvPr id="5" name="Group 29"/>
            <p:cNvGrpSpPr>
              <a:grpSpLocks/>
            </p:cNvGrpSpPr>
            <p:nvPr/>
          </p:nvGrpSpPr>
          <p:grpSpPr bwMode="auto">
            <a:xfrm flipV="1">
              <a:off x="3287714" y="4725989"/>
              <a:ext cx="6192837" cy="71437"/>
              <a:chOff x="975" y="1570"/>
              <a:chExt cx="3901" cy="0"/>
            </a:xfrm>
          </p:grpSpPr>
          <p:sp>
            <p:nvSpPr>
              <p:cNvPr id="5151" name="Line 30"/>
              <p:cNvSpPr>
                <a:spLocks noChangeShapeType="1"/>
              </p:cNvSpPr>
              <p:nvPr/>
            </p:nvSpPr>
            <p:spPr bwMode="auto">
              <a:xfrm>
                <a:off x="975" y="1570"/>
                <a:ext cx="136" cy="0"/>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152" name="Line 31"/>
              <p:cNvSpPr>
                <a:spLocks noChangeShapeType="1"/>
              </p:cNvSpPr>
              <p:nvPr/>
            </p:nvSpPr>
            <p:spPr bwMode="auto">
              <a:xfrm>
                <a:off x="1247" y="1570"/>
                <a:ext cx="136" cy="0"/>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153" name="Line 32"/>
              <p:cNvSpPr>
                <a:spLocks noChangeShapeType="1"/>
              </p:cNvSpPr>
              <p:nvPr/>
            </p:nvSpPr>
            <p:spPr bwMode="auto">
              <a:xfrm>
                <a:off x="1519" y="1570"/>
                <a:ext cx="136" cy="0"/>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154" name="Line 33"/>
              <p:cNvSpPr>
                <a:spLocks noChangeShapeType="1"/>
              </p:cNvSpPr>
              <p:nvPr/>
            </p:nvSpPr>
            <p:spPr bwMode="auto">
              <a:xfrm>
                <a:off x="1828" y="1570"/>
                <a:ext cx="136" cy="0"/>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155" name="Line 34"/>
              <p:cNvSpPr>
                <a:spLocks noChangeShapeType="1"/>
              </p:cNvSpPr>
              <p:nvPr/>
            </p:nvSpPr>
            <p:spPr bwMode="auto">
              <a:xfrm>
                <a:off x="2154" y="1570"/>
                <a:ext cx="136" cy="0"/>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156" name="Line 35"/>
              <p:cNvSpPr>
                <a:spLocks noChangeShapeType="1"/>
              </p:cNvSpPr>
              <p:nvPr/>
            </p:nvSpPr>
            <p:spPr bwMode="auto">
              <a:xfrm>
                <a:off x="3878" y="1570"/>
                <a:ext cx="136" cy="0"/>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157" name="Line 36"/>
              <p:cNvSpPr>
                <a:spLocks noChangeShapeType="1"/>
              </p:cNvSpPr>
              <p:nvPr/>
            </p:nvSpPr>
            <p:spPr bwMode="auto">
              <a:xfrm>
                <a:off x="4150" y="1570"/>
                <a:ext cx="136" cy="0"/>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158" name="Line 37"/>
              <p:cNvSpPr>
                <a:spLocks noChangeShapeType="1"/>
              </p:cNvSpPr>
              <p:nvPr/>
            </p:nvSpPr>
            <p:spPr bwMode="auto">
              <a:xfrm>
                <a:off x="4422" y="1570"/>
                <a:ext cx="136" cy="0"/>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159" name="Line 38"/>
              <p:cNvSpPr>
                <a:spLocks noChangeShapeType="1"/>
              </p:cNvSpPr>
              <p:nvPr/>
            </p:nvSpPr>
            <p:spPr bwMode="auto">
              <a:xfrm>
                <a:off x="4740" y="1570"/>
                <a:ext cx="136" cy="0"/>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es-ES"/>
              </a:p>
            </p:txBody>
          </p:sp>
        </p:grpSp>
        <p:sp>
          <p:nvSpPr>
            <p:cNvPr id="5143" name="Text Box 39"/>
            <p:cNvSpPr txBox="1">
              <a:spLocks noChangeArrowheads="1"/>
            </p:cNvSpPr>
            <p:nvPr/>
          </p:nvSpPr>
          <p:spPr bwMode="auto">
            <a:xfrm>
              <a:off x="4132263" y="352426"/>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1"/>
                  </a:solidFill>
                  <a:latin typeface="Arial" panose="020B0604020202020204" pitchFamily="34" charset="0"/>
                </a:defRPr>
              </a:lvl1pPr>
              <a:lvl2pPr marL="742950" indent="-285750" eaLnBrk="0" hangingPunct="0">
                <a:defRPr sz="3600" b="1">
                  <a:solidFill>
                    <a:schemeClr val="tx1"/>
                  </a:solidFill>
                  <a:latin typeface="Arial" panose="020B0604020202020204" pitchFamily="34" charset="0"/>
                </a:defRPr>
              </a:lvl2pPr>
              <a:lvl3pPr marL="1143000" indent="-228600" eaLnBrk="0" hangingPunct="0">
                <a:defRPr sz="3600" b="1">
                  <a:solidFill>
                    <a:schemeClr val="tx1"/>
                  </a:solidFill>
                  <a:latin typeface="Arial" panose="020B0604020202020204" pitchFamily="34" charset="0"/>
                </a:defRPr>
              </a:lvl3pPr>
              <a:lvl4pPr marL="1600200" indent="-228600" eaLnBrk="0" hangingPunct="0">
                <a:defRPr sz="3600" b="1">
                  <a:solidFill>
                    <a:schemeClr val="tx1"/>
                  </a:solidFill>
                  <a:latin typeface="Arial" panose="020B0604020202020204" pitchFamily="34" charset="0"/>
                </a:defRPr>
              </a:lvl4pPr>
              <a:lvl5pPr marL="2057400" indent="-228600" eaLnBrk="0" hangingPunct="0">
                <a:defRPr sz="3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600" b="1">
                  <a:solidFill>
                    <a:schemeClr val="tx1"/>
                  </a:solidFill>
                  <a:latin typeface="Arial" panose="020B0604020202020204" pitchFamily="34" charset="0"/>
                </a:defRPr>
              </a:lvl9pPr>
            </a:lstStyle>
            <a:p>
              <a:pPr algn="l" eaLnBrk="1" hangingPunct="1"/>
              <a:endParaRPr lang="en-US" altLang="es-ES" sz="1800" b="0"/>
            </a:p>
          </p:txBody>
        </p:sp>
        <p:graphicFrame>
          <p:nvGraphicFramePr>
            <p:cNvPr id="5122" name="Rectangle 40"/>
            <p:cNvGraphicFramePr>
              <a:graphicFrameLocks/>
            </p:cNvGraphicFramePr>
            <p:nvPr>
              <p:extLst>
                <p:ext uri="{D42A27DB-BD31-4B8C-83A1-F6EECF244321}">
                  <p14:modId xmlns:p14="http://schemas.microsoft.com/office/powerpoint/2010/main" val="3403241160"/>
                </p:ext>
              </p:extLst>
            </p:nvPr>
          </p:nvGraphicFramePr>
          <p:xfrm>
            <a:off x="3032242" y="671514"/>
            <a:ext cx="5867400" cy="3657600"/>
          </p:xfrm>
          <a:graphic>
            <a:graphicData uri="http://schemas.openxmlformats.org/presentationml/2006/ole">
              <mc:AlternateContent xmlns:mc="http://schemas.openxmlformats.org/markup-compatibility/2006">
                <mc:Choice xmlns:v="urn:schemas-microsoft-com:vml" Requires="v">
                  <p:oleObj spid="_x0000_s13326" name="Imagen" r:id="rId5" imgW="0" imgH="0" progId="Word.Picture.8">
                    <p:embed/>
                  </p:oleObj>
                </mc:Choice>
                <mc:Fallback>
                  <p:oleObj name="Imagen" r:id="rId5" imgW="0" imgH="0" progId="Word.Picture.8">
                    <p:embed/>
                    <p:pic>
                      <p:nvPicPr>
                        <p:cNvPr id="5122" name="Rectangle 40"/>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032242" y="671514"/>
                          <a:ext cx="5867400" cy="365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50985" name="Text Box 41"/>
            <p:cNvSpPr txBox="1">
              <a:spLocks noChangeArrowheads="1"/>
            </p:cNvSpPr>
            <p:nvPr/>
          </p:nvSpPr>
          <p:spPr bwMode="auto">
            <a:xfrm>
              <a:off x="7248525" y="4868864"/>
              <a:ext cx="4333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1"/>
                  </a:solidFill>
                  <a:latin typeface="Arial" panose="020B0604020202020204" pitchFamily="34" charset="0"/>
                </a:defRPr>
              </a:lvl1pPr>
              <a:lvl2pPr marL="742950" indent="-285750" eaLnBrk="0" hangingPunct="0">
                <a:defRPr sz="3600" b="1">
                  <a:solidFill>
                    <a:schemeClr val="tx1"/>
                  </a:solidFill>
                  <a:latin typeface="Arial" panose="020B0604020202020204" pitchFamily="34" charset="0"/>
                </a:defRPr>
              </a:lvl2pPr>
              <a:lvl3pPr marL="1143000" indent="-228600" eaLnBrk="0" hangingPunct="0">
                <a:defRPr sz="3600" b="1">
                  <a:solidFill>
                    <a:schemeClr val="tx1"/>
                  </a:solidFill>
                  <a:latin typeface="Arial" panose="020B0604020202020204" pitchFamily="34" charset="0"/>
                </a:defRPr>
              </a:lvl3pPr>
              <a:lvl4pPr marL="1600200" indent="-228600" eaLnBrk="0" hangingPunct="0">
                <a:defRPr sz="3600" b="1">
                  <a:solidFill>
                    <a:schemeClr val="tx1"/>
                  </a:solidFill>
                  <a:latin typeface="Arial" panose="020B0604020202020204" pitchFamily="34" charset="0"/>
                </a:defRPr>
              </a:lvl4pPr>
              <a:lvl5pPr marL="2057400" indent="-228600" eaLnBrk="0" hangingPunct="0">
                <a:defRPr sz="3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600" b="1">
                  <a:solidFill>
                    <a:schemeClr val="tx1"/>
                  </a:solidFill>
                  <a:latin typeface="Arial" panose="020B0604020202020204" pitchFamily="34" charset="0"/>
                </a:defRPr>
              </a:lvl9pPr>
            </a:lstStyle>
            <a:p>
              <a:pPr algn="l" eaLnBrk="1" hangingPunct="1"/>
              <a:r>
                <a:rPr lang="el-GR" altLang="es-ES" sz="3200">
                  <a:cs typeface="Arial" panose="020B0604020202020204" pitchFamily="34" charset="0"/>
                </a:rPr>
                <a:t>α</a:t>
              </a:r>
            </a:p>
          </p:txBody>
        </p:sp>
        <p:sp>
          <p:nvSpPr>
            <p:cNvPr id="850986" name="Text Box 42"/>
            <p:cNvSpPr txBox="1">
              <a:spLocks noChangeArrowheads="1"/>
            </p:cNvSpPr>
            <p:nvPr/>
          </p:nvSpPr>
          <p:spPr bwMode="auto">
            <a:xfrm>
              <a:off x="5303838" y="1773239"/>
              <a:ext cx="431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1"/>
                  </a:solidFill>
                  <a:latin typeface="Arial" panose="020B0604020202020204" pitchFamily="34" charset="0"/>
                </a:defRPr>
              </a:lvl1pPr>
              <a:lvl2pPr marL="742950" indent="-285750" eaLnBrk="0" hangingPunct="0">
                <a:defRPr sz="3600" b="1">
                  <a:solidFill>
                    <a:schemeClr val="tx1"/>
                  </a:solidFill>
                  <a:latin typeface="Arial" panose="020B0604020202020204" pitchFamily="34" charset="0"/>
                </a:defRPr>
              </a:lvl2pPr>
              <a:lvl3pPr marL="1143000" indent="-228600" eaLnBrk="0" hangingPunct="0">
                <a:defRPr sz="3600" b="1">
                  <a:solidFill>
                    <a:schemeClr val="tx1"/>
                  </a:solidFill>
                  <a:latin typeface="Arial" panose="020B0604020202020204" pitchFamily="34" charset="0"/>
                </a:defRPr>
              </a:lvl3pPr>
              <a:lvl4pPr marL="1600200" indent="-228600" eaLnBrk="0" hangingPunct="0">
                <a:defRPr sz="3600" b="1">
                  <a:solidFill>
                    <a:schemeClr val="tx1"/>
                  </a:solidFill>
                  <a:latin typeface="Arial" panose="020B0604020202020204" pitchFamily="34" charset="0"/>
                </a:defRPr>
              </a:lvl4pPr>
              <a:lvl5pPr marL="2057400" indent="-228600" eaLnBrk="0" hangingPunct="0">
                <a:defRPr sz="3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600" b="1">
                  <a:solidFill>
                    <a:schemeClr val="tx1"/>
                  </a:solidFill>
                  <a:latin typeface="Arial" panose="020B0604020202020204" pitchFamily="34" charset="0"/>
                </a:defRPr>
              </a:lvl9pPr>
            </a:lstStyle>
            <a:p>
              <a:pPr algn="l" eaLnBrk="1" hangingPunct="1"/>
              <a:r>
                <a:rPr lang="el-GR" altLang="es-ES" sz="3200">
                  <a:cs typeface="Arial" panose="020B0604020202020204" pitchFamily="34" charset="0"/>
                </a:rPr>
                <a:t>β</a:t>
              </a:r>
            </a:p>
          </p:txBody>
        </p:sp>
        <p:sp>
          <p:nvSpPr>
            <p:cNvPr id="850988" name="Freeform 44"/>
            <p:cNvSpPr>
              <a:spLocks/>
            </p:cNvSpPr>
            <p:nvPr/>
          </p:nvSpPr>
          <p:spPr bwMode="auto">
            <a:xfrm>
              <a:off x="6589713" y="4856164"/>
              <a:ext cx="298450" cy="301625"/>
            </a:xfrm>
            <a:custGeom>
              <a:avLst/>
              <a:gdLst>
                <a:gd name="T0" fmla="*/ 7 w 188"/>
                <a:gd name="T1" fmla="*/ 144 h 190"/>
                <a:gd name="T2" fmla="*/ 7 w 188"/>
                <a:gd name="T3" fmla="*/ 54 h 190"/>
                <a:gd name="T4" fmla="*/ 52 w 188"/>
                <a:gd name="T5" fmla="*/ 8 h 190"/>
                <a:gd name="T6" fmla="*/ 143 w 188"/>
                <a:gd name="T7" fmla="*/ 8 h 190"/>
                <a:gd name="T8" fmla="*/ 188 w 188"/>
                <a:gd name="T9" fmla="*/ 54 h 190"/>
                <a:gd name="T10" fmla="*/ 143 w 188"/>
                <a:gd name="T11" fmla="*/ 190 h 190"/>
                <a:gd name="T12" fmla="*/ 0 60000 65536"/>
                <a:gd name="T13" fmla="*/ 0 60000 65536"/>
                <a:gd name="T14" fmla="*/ 0 60000 65536"/>
                <a:gd name="T15" fmla="*/ 0 60000 65536"/>
                <a:gd name="T16" fmla="*/ 0 60000 65536"/>
                <a:gd name="T17" fmla="*/ 0 60000 65536"/>
                <a:gd name="T18" fmla="*/ 0 w 188"/>
                <a:gd name="T19" fmla="*/ 0 h 190"/>
                <a:gd name="T20" fmla="*/ 188 w 188"/>
                <a:gd name="T21" fmla="*/ 190 h 190"/>
              </a:gdLst>
              <a:ahLst/>
              <a:cxnLst>
                <a:cxn ang="T12">
                  <a:pos x="T0" y="T1"/>
                </a:cxn>
                <a:cxn ang="T13">
                  <a:pos x="T2" y="T3"/>
                </a:cxn>
                <a:cxn ang="T14">
                  <a:pos x="T4" y="T5"/>
                </a:cxn>
                <a:cxn ang="T15">
                  <a:pos x="T6" y="T7"/>
                </a:cxn>
                <a:cxn ang="T16">
                  <a:pos x="T8" y="T9"/>
                </a:cxn>
                <a:cxn ang="T17">
                  <a:pos x="T10" y="T11"/>
                </a:cxn>
              </a:cxnLst>
              <a:rect l="T18" t="T19" r="T20" b="T21"/>
              <a:pathLst>
                <a:path w="188" h="190">
                  <a:moveTo>
                    <a:pt x="7" y="144"/>
                  </a:moveTo>
                  <a:cubicBezTo>
                    <a:pt x="3" y="110"/>
                    <a:pt x="0" y="77"/>
                    <a:pt x="7" y="54"/>
                  </a:cubicBezTo>
                  <a:cubicBezTo>
                    <a:pt x="14" y="31"/>
                    <a:pt x="29" y="16"/>
                    <a:pt x="52" y="8"/>
                  </a:cubicBezTo>
                  <a:cubicBezTo>
                    <a:pt x="75" y="0"/>
                    <a:pt x="120" y="0"/>
                    <a:pt x="143" y="8"/>
                  </a:cubicBezTo>
                  <a:cubicBezTo>
                    <a:pt x="166" y="16"/>
                    <a:pt x="188" y="24"/>
                    <a:pt x="188" y="54"/>
                  </a:cubicBezTo>
                  <a:cubicBezTo>
                    <a:pt x="188" y="84"/>
                    <a:pt x="150" y="160"/>
                    <a:pt x="143" y="190"/>
                  </a:cubicBezTo>
                </a:path>
              </a:pathLst>
            </a:custGeom>
            <a:noFill/>
            <a:ln w="57150">
              <a:solidFill>
                <a:srgbClr val="E7A3DA"/>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600" b="1">
                  <a:solidFill>
                    <a:schemeClr val="tx1"/>
                  </a:solidFill>
                  <a:latin typeface="Arial" panose="020B0604020202020204" pitchFamily="34" charset="0"/>
                </a:defRPr>
              </a:lvl1pPr>
              <a:lvl2pPr marL="742950" indent="-285750" eaLnBrk="0" hangingPunct="0">
                <a:defRPr sz="3600" b="1">
                  <a:solidFill>
                    <a:schemeClr val="tx1"/>
                  </a:solidFill>
                  <a:latin typeface="Arial" panose="020B0604020202020204" pitchFamily="34" charset="0"/>
                </a:defRPr>
              </a:lvl2pPr>
              <a:lvl3pPr marL="1143000" indent="-228600" eaLnBrk="0" hangingPunct="0">
                <a:defRPr sz="3600" b="1">
                  <a:solidFill>
                    <a:schemeClr val="tx1"/>
                  </a:solidFill>
                  <a:latin typeface="Arial" panose="020B0604020202020204" pitchFamily="34" charset="0"/>
                </a:defRPr>
              </a:lvl3pPr>
              <a:lvl4pPr marL="1600200" indent="-228600" eaLnBrk="0" hangingPunct="0">
                <a:defRPr sz="3600" b="1">
                  <a:solidFill>
                    <a:schemeClr val="tx1"/>
                  </a:solidFill>
                  <a:latin typeface="Arial" panose="020B0604020202020204" pitchFamily="34" charset="0"/>
                </a:defRPr>
              </a:lvl4pPr>
              <a:lvl5pPr marL="2057400" indent="-228600" eaLnBrk="0" hangingPunct="0">
                <a:defRPr sz="3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600" b="1">
                  <a:solidFill>
                    <a:schemeClr val="tx1"/>
                  </a:solidFill>
                  <a:latin typeface="Arial" panose="020B0604020202020204" pitchFamily="34" charset="0"/>
                </a:defRPr>
              </a:lvl9pPr>
            </a:lstStyle>
            <a:p>
              <a:pPr eaLnBrk="1" hangingPunct="1"/>
              <a:endParaRPr lang="es-ES" altLang="es-ES"/>
            </a:p>
          </p:txBody>
        </p:sp>
        <p:sp>
          <p:nvSpPr>
            <p:cNvPr id="850989" name="Freeform 45"/>
            <p:cNvSpPr>
              <a:spLocks/>
            </p:cNvSpPr>
            <p:nvPr/>
          </p:nvSpPr>
          <p:spPr bwMode="auto">
            <a:xfrm>
              <a:off x="6648450" y="1809750"/>
              <a:ext cx="311150" cy="323850"/>
            </a:xfrm>
            <a:custGeom>
              <a:avLst/>
              <a:gdLst>
                <a:gd name="T0" fmla="*/ 60 w 196"/>
                <a:gd name="T1" fmla="*/ 0 h 204"/>
                <a:gd name="T2" fmla="*/ 15 w 196"/>
                <a:gd name="T3" fmla="*/ 181 h 204"/>
                <a:gd name="T4" fmla="*/ 151 w 196"/>
                <a:gd name="T5" fmla="*/ 136 h 204"/>
                <a:gd name="T6" fmla="*/ 196 w 196"/>
                <a:gd name="T7" fmla="*/ 90 h 204"/>
                <a:gd name="T8" fmla="*/ 0 60000 65536"/>
                <a:gd name="T9" fmla="*/ 0 60000 65536"/>
                <a:gd name="T10" fmla="*/ 0 60000 65536"/>
                <a:gd name="T11" fmla="*/ 0 60000 65536"/>
                <a:gd name="T12" fmla="*/ 0 w 196"/>
                <a:gd name="T13" fmla="*/ 0 h 204"/>
                <a:gd name="T14" fmla="*/ 196 w 196"/>
                <a:gd name="T15" fmla="*/ 204 h 204"/>
              </a:gdLst>
              <a:ahLst/>
              <a:cxnLst>
                <a:cxn ang="T8">
                  <a:pos x="T0" y="T1"/>
                </a:cxn>
                <a:cxn ang="T9">
                  <a:pos x="T2" y="T3"/>
                </a:cxn>
                <a:cxn ang="T10">
                  <a:pos x="T4" y="T5"/>
                </a:cxn>
                <a:cxn ang="T11">
                  <a:pos x="T6" y="T7"/>
                </a:cxn>
              </a:cxnLst>
              <a:rect l="T12" t="T13" r="T14" b="T15"/>
              <a:pathLst>
                <a:path w="196" h="204">
                  <a:moveTo>
                    <a:pt x="60" y="0"/>
                  </a:moveTo>
                  <a:cubicBezTo>
                    <a:pt x="30" y="79"/>
                    <a:pt x="0" y="158"/>
                    <a:pt x="15" y="181"/>
                  </a:cubicBezTo>
                  <a:cubicBezTo>
                    <a:pt x="30" y="204"/>
                    <a:pt x="121" y="151"/>
                    <a:pt x="151" y="136"/>
                  </a:cubicBezTo>
                  <a:cubicBezTo>
                    <a:pt x="181" y="121"/>
                    <a:pt x="188" y="105"/>
                    <a:pt x="196" y="90"/>
                  </a:cubicBezTo>
                </a:path>
              </a:pathLst>
            </a:custGeom>
            <a:noFill/>
            <a:ln w="57150">
              <a:solidFill>
                <a:srgbClr val="BCC1F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600" b="1">
                  <a:solidFill>
                    <a:schemeClr val="tx1"/>
                  </a:solidFill>
                  <a:latin typeface="Arial" panose="020B0604020202020204" pitchFamily="34" charset="0"/>
                </a:defRPr>
              </a:lvl1pPr>
              <a:lvl2pPr marL="742950" indent="-285750" eaLnBrk="0" hangingPunct="0">
                <a:defRPr sz="3600" b="1">
                  <a:solidFill>
                    <a:schemeClr val="tx1"/>
                  </a:solidFill>
                  <a:latin typeface="Arial" panose="020B0604020202020204" pitchFamily="34" charset="0"/>
                </a:defRPr>
              </a:lvl2pPr>
              <a:lvl3pPr marL="1143000" indent="-228600" eaLnBrk="0" hangingPunct="0">
                <a:defRPr sz="3600" b="1">
                  <a:solidFill>
                    <a:schemeClr val="tx1"/>
                  </a:solidFill>
                  <a:latin typeface="Arial" panose="020B0604020202020204" pitchFamily="34" charset="0"/>
                </a:defRPr>
              </a:lvl3pPr>
              <a:lvl4pPr marL="1600200" indent="-228600" eaLnBrk="0" hangingPunct="0">
                <a:defRPr sz="3600" b="1">
                  <a:solidFill>
                    <a:schemeClr val="tx1"/>
                  </a:solidFill>
                  <a:latin typeface="Arial" panose="020B0604020202020204" pitchFamily="34" charset="0"/>
                </a:defRPr>
              </a:lvl4pPr>
              <a:lvl5pPr marL="2057400" indent="-228600" eaLnBrk="0" hangingPunct="0">
                <a:defRPr sz="3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600" b="1">
                  <a:solidFill>
                    <a:schemeClr val="tx1"/>
                  </a:solidFill>
                  <a:latin typeface="Arial" panose="020B0604020202020204" pitchFamily="34" charset="0"/>
                </a:defRPr>
              </a:lvl9pPr>
            </a:lstStyle>
            <a:p>
              <a:pPr eaLnBrk="1" hangingPunct="1"/>
              <a:endParaRPr lang="es-ES" altLang="es-ES"/>
            </a:p>
          </p:txBody>
        </p:sp>
        <p:sp>
          <p:nvSpPr>
            <p:cNvPr id="850990" name="Text Box 46"/>
            <p:cNvSpPr txBox="1">
              <a:spLocks noChangeArrowheads="1"/>
            </p:cNvSpPr>
            <p:nvPr/>
          </p:nvSpPr>
          <p:spPr bwMode="auto">
            <a:xfrm>
              <a:off x="4872038" y="5661026"/>
              <a:ext cx="759760" cy="461665"/>
            </a:xfrm>
            <a:prstGeom prst="rect">
              <a:avLst/>
            </a:prstGeom>
            <a:noFill/>
            <a:ln w="9525">
              <a:noFill/>
              <a:miter lim="800000"/>
              <a:headEnd/>
              <a:tailEnd/>
            </a:ln>
            <a:effectLst/>
          </p:spPr>
          <p:txBody>
            <a:bodyPr wrap="none">
              <a:spAutoFit/>
            </a:bodyPr>
            <a:lstStyle/>
            <a:p>
              <a:pPr algn="l">
                <a:defRPr/>
              </a:pPr>
              <a:r>
                <a:rPr lang="es-ES_tradnl" sz="2400">
                  <a:solidFill>
                    <a:srgbClr val="FFFF00"/>
                  </a:solidFill>
                  <a:effectLst>
                    <a:outerShdw blurRad="38100" dist="38100" dir="2700000" algn="tl">
                      <a:srgbClr val="000000"/>
                    </a:outerShdw>
                  </a:effectLst>
                  <a:latin typeface="Arial" charset="0"/>
                </a:rPr>
                <a:t>ATP</a:t>
              </a:r>
            </a:p>
          </p:txBody>
        </p:sp>
        <p:sp>
          <p:nvSpPr>
            <p:cNvPr id="850991" name="Text Box 47"/>
            <p:cNvSpPr txBox="1">
              <a:spLocks noChangeArrowheads="1"/>
            </p:cNvSpPr>
            <p:nvPr/>
          </p:nvSpPr>
          <p:spPr bwMode="auto">
            <a:xfrm>
              <a:off x="8328026" y="5635625"/>
              <a:ext cx="828675" cy="457200"/>
            </a:xfrm>
            <a:prstGeom prst="rect">
              <a:avLst/>
            </a:prstGeom>
            <a:noFill/>
            <a:ln w="9525">
              <a:noFill/>
              <a:miter lim="800000"/>
              <a:headEnd/>
              <a:tailEnd/>
            </a:ln>
            <a:effectLst/>
          </p:spPr>
          <p:txBody>
            <a:bodyPr wrap="none">
              <a:spAutoFit/>
            </a:bodyPr>
            <a:lstStyle/>
            <a:p>
              <a:pPr algn="l">
                <a:defRPr/>
              </a:pPr>
              <a:r>
                <a:rPr lang="es-ES_tradnl" sz="2400">
                  <a:solidFill>
                    <a:srgbClr val="FFFF00"/>
                  </a:solidFill>
                  <a:effectLst>
                    <a:outerShdw blurRad="38100" dist="38100" dir="2700000" algn="tl">
                      <a:srgbClr val="000000"/>
                    </a:outerShdw>
                  </a:effectLst>
                  <a:latin typeface="Arial" charset="0"/>
                </a:rPr>
                <a:t>ADP</a:t>
              </a:r>
            </a:p>
          </p:txBody>
        </p:sp>
        <p:grpSp>
          <p:nvGrpSpPr>
            <p:cNvPr id="6" name="Diagram 49"/>
            <p:cNvGrpSpPr>
              <a:grpSpLocks noChangeAspect="1"/>
            </p:cNvGrpSpPr>
            <p:nvPr/>
          </p:nvGrpSpPr>
          <p:grpSpPr bwMode="auto">
            <a:xfrm>
              <a:off x="9048751" y="260351"/>
              <a:ext cx="1008063" cy="657225"/>
              <a:chOff x="1429" y="705"/>
              <a:chExt cx="2858" cy="2858"/>
            </a:xfrm>
          </p:grpSpPr>
          <p:sp>
            <p:nvSpPr>
              <p:cNvPr id="7" name="_s11268"/>
              <p:cNvSpPr>
                <a:spLocks noChangeArrowheads="1" noTextEdit="1"/>
              </p:cNvSpPr>
              <p:nvPr/>
            </p:nvSpPr>
            <p:spPr bwMode="auto">
              <a:xfrm>
                <a:off x="1755" y="1371"/>
                <a:ext cx="1527" cy="1527"/>
              </a:xfrm>
              <a:custGeom>
                <a:avLst/>
                <a:gdLst>
                  <a:gd name="G0" fmla="+- 3600 0 0"/>
                  <a:gd name="G1" fmla="+- 21600 0 3600"/>
                  <a:gd name="G2" fmla="+- 21600 0 36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600" y="10800"/>
                    </a:moveTo>
                    <a:cubicBezTo>
                      <a:pt x="3600" y="14776"/>
                      <a:pt x="6824" y="18000"/>
                      <a:pt x="10800" y="18000"/>
                    </a:cubicBezTo>
                    <a:cubicBezTo>
                      <a:pt x="14776" y="18000"/>
                      <a:pt x="18000" y="14776"/>
                      <a:pt x="18000" y="10800"/>
                    </a:cubicBezTo>
                    <a:cubicBezTo>
                      <a:pt x="18000" y="6824"/>
                      <a:pt x="14776" y="3600"/>
                      <a:pt x="10800" y="3600"/>
                    </a:cubicBezTo>
                    <a:cubicBezTo>
                      <a:pt x="6824" y="3600"/>
                      <a:pt x="3600" y="6824"/>
                      <a:pt x="3600" y="10800"/>
                    </a:cubicBezTo>
                    <a:close/>
                  </a:path>
                </a:pathLst>
              </a:custGeom>
              <a:solidFill>
                <a:schemeClr val="accent1"/>
              </a:solidFill>
              <a:ln w="9525">
                <a:solidFill>
                  <a:schemeClr val="tx1"/>
                </a:solidFill>
                <a:round/>
                <a:headEnd/>
                <a:tailEnd/>
              </a:ln>
            </p:spPr>
            <p:txBody>
              <a:bodyPr vert="horz" wrap="none" lIns="0" tIns="0" rIns="0" bIns="0" numCol="1" anchor="t" anchorCtr="0" compatLnSpc="1">
                <a:prstTxWarp prst="textNoShape">
                  <a:avLst/>
                </a:prstTxWarp>
              </a:bodyPr>
              <a:lstStyle/>
              <a:p>
                <a:endParaRPr lang="es-ES"/>
              </a:p>
            </p:txBody>
          </p:sp>
          <p:sp>
            <p:nvSpPr>
              <p:cNvPr id="8" name="_s11269"/>
              <p:cNvSpPr>
                <a:spLocks/>
              </p:cNvSpPr>
              <p:nvPr/>
            </p:nvSpPr>
            <p:spPr bwMode="auto">
              <a:xfrm>
                <a:off x="3809" y="1454"/>
                <a:ext cx="407" cy="339"/>
              </a:xfrm>
              <a:prstGeom prst="callout2">
                <a:avLst>
                  <a:gd name="adj1" fmla="val 144000"/>
                  <a:gd name="adj2" fmla="val -53333"/>
                  <a:gd name="adj3" fmla="val 144000"/>
                  <a:gd name="adj4" fmla="val -60000"/>
                  <a:gd name="adj5" fmla="val 202000"/>
                  <a:gd name="adj6" fmla="val -16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_tradnl" altLang="es-ES" sz="100" b="1" i="0" u="none" strike="noStrike" cap="none" normalizeH="0" baseline="0" smtClean="0">
                  <a:ln>
                    <a:noFill/>
                  </a:ln>
                  <a:solidFill>
                    <a:schemeClr val="tx1"/>
                  </a:solidFill>
                  <a:effectLst/>
                  <a:latin typeface="Arial" panose="020B0604020202020204" pitchFamily="34" charset="0"/>
                </a:endParaRPr>
              </a:p>
            </p:txBody>
          </p:sp>
          <p:sp>
            <p:nvSpPr>
              <p:cNvPr id="9" name="_s11270"/>
              <p:cNvSpPr>
                <a:spLocks noChangeArrowheads="1" noTextEdit="1"/>
              </p:cNvSpPr>
              <p:nvPr/>
            </p:nvSpPr>
            <p:spPr bwMode="auto">
              <a:xfrm>
                <a:off x="2009" y="1625"/>
                <a:ext cx="1018" cy="1018"/>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vert="horz" wrap="none" lIns="0" tIns="0" rIns="0" bIns="0" numCol="1" anchor="t" anchorCtr="0" compatLnSpc="1">
                <a:prstTxWarp prst="textNoShape">
                  <a:avLst/>
                </a:prstTxWarp>
              </a:bodyPr>
              <a:lstStyle/>
              <a:p>
                <a:endParaRPr lang="es-ES"/>
              </a:p>
            </p:txBody>
          </p:sp>
          <p:sp>
            <p:nvSpPr>
              <p:cNvPr id="10" name="_s11271"/>
              <p:cNvSpPr>
                <a:spLocks/>
              </p:cNvSpPr>
              <p:nvPr/>
            </p:nvSpPr>
            <p:spPr bwMode="auto">
              <a:xfrm>
                <a:off x="3809" y="1115"/>
                <a:ext cx="407" cy="339"/>
              </a:xfrm>
              <a:prstGeom prst="callout2">
                <a:avLst>
                  <a:gd name="adj1" fmla="val 146940"/>
                  <a:gd name="adj2" fmla="val -53333"/>
                  <a:gd name="adj3" fmla="val 146940"/>
                  <a:gd name="adj4" fmla="val -61111"/>
                  <a:gd name="adj5" fmla="val 302042"/>
                  <a:gd name="adj6" fmla="val -223333"/>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_tradnl" altLang="es-ES" sz="100" b="1" i="0" u="none" strike="noStrike" cap="none" normalizeH="0" baseline="0" smtClean="0">
                  <a:ln>
                    <a:noFill/>
                  </a:ln>
                  <a:solidFill>
                    <a:schemeClr val="tx1"/>
                  </a:solidFill>
                  <a:effectLst/>
                  <a:latin typeface="Arial" panose="020B0604020202020204" pitchFamily="34" charset="0"/>
                </a:endParaRPr>
              </a:p>
            </p:txBody>
          </p:sp>
          <p:sp>
            <p:nvSpPr>
              <p:cNvPr id="11" name="_s11272"/>
              <p:cNvSpPr>
                <a:spLocks noChangeArrowheads="1" noTextEdit="1"/>
              </p:cNvSpPr>
              <p:nvPr/>
            </p:nvSpPr>
            <p:spPr bwMode="auto">
              <a:xfrm>
                <a:off x="2264" y="1880"/>
                <a:ext cx="509" cy="509"/>
              </a:xfrm>
              <a:prstGeom prst="ellipse">
                <a:avLst/>
              </a:prstGeom>
              <a:solidFill>
                <a:schemeClr val="accent1"/>
              </a:solidFill>
              <a:ln w="9525">
                <a:solidFill>
                  <a:schemeClr val="tx1"/>
                </a:solidFill>
                <a:round/>
                <a:headEnd/>
                <a:tailEnd/>
              </a:ln>
            </p:spPr>
            <p:txBody>
              <a:bodyPr vert="horz" wrap="none" lIns="0" tIns="0" rIns="0" bIns="0" numCol="1" anchor="t" anchorCtr="0" compatLnSpc="1">
                <a:prstTxWarp prst="textNoShape">
                  <a:avLst/>
                </a:prstTxWarp>
              </a:bodyPr>
              <a:lstStyle/>
              <a:p>
                <a:endParaRPr lang="es-ES"/>
              </a:p>
            </p:txBody>
          </p:sp>
          <p:sp>
            <p:nvSpPr>
              <p:cNvPr id="12" name="_s11273"/>
              <p:cNvSpPr>
                <a:spLocks/>
              </p:cNvSpPr>
              <p:nvPr/>
            </p:nvSpPr>
            <p:spPr bwMode="auto">
              <a:xfrm>
                <a:off x="3809" y="776"/>
                <a:ext cx="407" cy="339"/>
              </a:xfrm>
              <a:prstGeom prst="callout2">
                <a:avLst>
                  <a:gd name="adj1" fmla="val 146940"/>
                  <a:gd name="adj2" fmla="val -53333"/>
                  <a:gd name="adj3" fmla="val 146940"/>
                  <a:gd name="adj4" fmla="val -61111"/>
                  <a:gd name="adj5" fmla="val 402042"/>
                  <a:gd name="adj6" fmla="val -3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_tradnl" altLang="es-ES" sz="100" b="1" i="0" u="none" strike="noStrike" cap="none" normalizeH="0" baseline="0" smtClean="0">
                  <a:ln>
                    <a:noFill/>
                  </a:ln>
                  <a:solidFill>
                    <a:schemeClr val="tx1"/>
                  </a:solidFill>
                  <a:effectLst/>
                  <a:latin typeface="Arial" panose="020B0604020202020204" pitchFamily="34" charset="0"/>
                </a:endParaRPr>
              </a:p>
            </p:txBody>
          </p:sp>
        </p:grpSp>
      </p:grpSp>
      <p:sp>
        <p:nvSpPr>
          <p:cNvPr id="14" name="Rectángulo 13"/>
          <p:cNvSpPr/>
          <p:nvPr/>
        </p:nvSpPr>
        <p:spPr>
          <a:xfrm>
            <a:off x="5459820" y="515094"/>
            <a:ext cx="6732180" cy="6740307"/>
          </a:xfrm>
          <a:prstGeom prst="rect">
            <a:avLst/>
          </a:prstGeom>
        </p:spPr>
        <p:txBody>
          <a:bodyPr wrap="square">
            <a:spAutoFit/>
          </a:bodyPr>
          <a:lstStyle/>
          <a:p>
            <a:pPr algn="just"/>
            <a:r>
              <a:rPr lang="es-ES_tradnl" altLang="es-ES" sz="2400" dirty="0">
                <a:solidFill>
                  <a:srgbClr val="FFFF00"/>
                </a:solidFill>
                <a:latin typeface="Arial" panose="020B0604020202020204" pitchFamily="34" charset="0"/>
              </a:rPr>
              <a:t>La ATP asa de sodio y potasio es una proteína que presenta dos subunidades una beta y otra alfa. La porción intracelular de la subunidad alfa presenta un sitio para la unión con el sodio, uno para la </a:t>
            </a:r>
            <a:r>
              <a:rPr lang="es-ES_tradnl" altLang="es-ES" sz="2400" dirty="0" err="1">
                <a:solidFill>
                  <a:srgbClr val="FFFF00"/>
                </a:solidFill>
                <a:latin typeface="Arial" panose="020B0604020202020204" pitchFamily="34" charset="0"/>
              </a:rPr>
              <a:t>fosforilación</a:t>
            </a:r>
            <a:r>
              <a:rPr lang="es-ES_tradnl" altLang="es-ES" sz="2400" dirty="0">
                <a:solidFill>
                  <a:srgbClr val="FFFF00"/>
                </a:solidFill>
                <a:latin typeface="Arial" panose="020B0604020202020204" pitchFamily="34" charset="0"/>
              </a:rPr>
              <a:t> y otro para la unión con el ATP. La porción extracelular tiene un sitio para la unión con el potasio. </a:t>
            </a:r>
          </a:p>
          <a:p>
            <a:pPr algn="just"/>
            <a:r>
              <a:rPr lang="es-ES_tradnl" altLang="es-ES" sz="2400" dirty="0">
                <a:solidFill>
                  <a:srgbClr val="FFFF00"/>
                </a:solidFill>
                <a:latin typeface="Arial" panose="020B0604020202020204" pitchFamily="34" charset="0"/>
              </a:rPr>
              <a:t>Esta enzima cataliza la hidrólisis del ATP y utiliza la energía para expulsar tres iones de sodio  e ingresar al líquido intracelular dos iones de potasio, por lo cual es una bomba electrógena ya que genera un predominio de cargas positivas en el exterior y negativas en el interior, contribuyendo al valor del potencial de membrana en reposo, a la vez que participa en su mantenimiento al contribuir al desequilibrio iónico de la membrana entre otras funciones.</a:t>
            </a:r>
          </a:p>
          <a:p>
            <a:pPr algn="just"/>
            <a:r>
              <a:rPr lang="es-ES_tradnl" altLang="es-ES" sz="2400" dirty="0" smtClean="0">
                <a:solidFill>
                  <a:srgbClr val="FFFF00"/>
                </a:solidFill>
                <a:latin typeface="Arial" panose="020B0604020202020204" pitchFamily="34" charset="0"/>
              </a:rPr>
              <a:t>.</a:t>
            </a:r>
            <a:endParaRPr lang="es-ES_tradnl" altLang="es-ES" sz="2400" dirty="0">
              <a:solidFill>
                <a:srgbClr val="FFFF00"/>
              </a:solidFill>
              <a:latin typeface="Arial" panose="020B0604020202020204" pitchFamily="34" charset="0"/>
            </a:endParaRPr>
          </a:p>
        </p:txBody>
      </p:sp>
    </p:spTree>
    <p:extLst>
      <p:ext uri="{BB962C8B-B14F-4D97-AF65-F5344CB8AC3E}">
        <p14:creationId xmlns:p14="http://schemas.microsoft.com/office/powerpoint/2010/main" val="75515528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5"/>
          <p:cNvSpPr>
            <a:spLocks noGrp="1" noChangeArrowheads="1"/>
          </p:cNvSpPr>
          <p:nvPr>
            <p:ph type="title"/>
          </p:nvPr>
        </p:nvSpPr>
        <p:spPr>
          <a:xfrm>
            <a:off x="4583114" y="260350"/>
            <a:ext cx="2746375" cy="711200"/>
          </a:xfrm>
        </p:spPr>
        <p:txBody>
          <a:bodyPr/>
          <a:lstStyle/>
          <a:p>
            <a:pPr eaLnBrk="1" hangingPunct="1">
              <a:defRPr/>
            </a:pPr>
            <a:r>
              <a:rPr lang="es-VE" sz="4000" b="1" dirty="0">
                <a:solidFill>
                  <a:srgbClr val="FFFF00"/>
                </a:solidFill>
                <a:latin typeface="+mn-lt"/>
              </a:rPr>
              <a:t>SUMARIO</a:t>
            </a:r>
            <a:endParaRPr lang="es-ES" sz="4000" b="1" dirty="0">
              <a:solidFill>
                <a:srgbClr val="FFFF00"/>
              </a:solidFill>
              <a:latin typeface="+mn-lt"/>
            </a:endParaRPr>
          </a:p>
        </p:txBody>
      </p:sp>
      <p:sp>
        <p:nvSpPr>
          <p:cNvPr id="40966" name="Rectangle 6"/>
          <p:cNvSpPr>
            <a:spLocks noGrp="1" noChangeArrowheads="1"/>
          </p:cNvSpPr>
          <p:nvPr>
            <p:ph idx="1"/>
          </p:nvPr>
        </p:nvSpPr>
        <p:spPr>
          <a:xfrm>
            <a:off x="409435" y="1250619"/>
            <a:ext cx="11450471" cy="3948113"/>
          </a:xfrm>
        </p:spPr>
        <p:txBody>
          <a:bodyPr/>
          <a:lstStyle/>
          <a:p>
            <a:pPr marL="0" indent="0" algn="just">
              <a:buNone/>
            </a:pPr>
            <a:r>
              <a:rPr lang="es-ES" altLang="es-ES" sz="2400" b="1" u="sng" dirty="0" smtClean="0">
                <a:solidFill>
                  <a:srgbClr val="FFFF00"/>
                </a:solidFill>
                <a:ea typeface="Times New Roman" panose="02020603050405020304" pitchFamily="18" charset="0"/>
                <a:cs typeface="Arial" panose="020B0604020202020204" pitchFamily="34" charset="0"/>
              </a:rPr>
              <a:t>1.8: Membrana plasmática.</a:t>
            </a:r>
            <a:r>
              <a:rPr lang="es-ES" altLang="es-ES" sz="2400" b="1" dirty="0" smtClean="0">
                <a:solidFill>
                  <a:srgbClr val="FFFF00"/>
                </a:solidFill>
                <a:ea typeface="Times New Roman" panose="02020603050405020304" pitchFamily="18" charset="0"/>
                <a:cs typeface="Arial" panose="020B0604020202020204" pitchFamily="34" charset="0"/>
              </a:rPr>
              <a:t> </a:t>
            </a:r>
            <a:r>
              <a:rPr lang="es-ES" altLang="es-ES" sz="2000" dirty="0" smtClean="0">
                <a:solidFill>
                  <a:srgbClr val="FFFF00"/>
                </a:solidFill>
                <a:ea typeface="Times New Roman" panose="02020603050405020304" pitchFamily="18" charset="0"/>
                <a:cs typeface="Arial" panose="020B0604020202020204" pitchFamily="34" charset="0"/>
              </a:rPr>
              <a:t>Conceptos generales de la estructura de la membrana plasmática. El modelo de  mosaico fluido. Funciones de la membrana plasmática.</a:t>
            </a:r>
          </a:p>
          <a:p>
            <a:pPr marL="0" indent="0" algn="just">
              <a:buNone/>
            </a:pPr>
            <a:r>
              <a:rPr lang="es-ES" altLang="es-ES" sz="2400" b="1" u="sng" dirty="0" smtClean="0">
                <a:solidFill>
                  <a:srgbClr val="FFFF00"/>
                </a:solidFill>
                <a:ea typeface="Times New Roman" panose="02020603050405020304" pitchFamily="18" charset="0"/>
                <a:cs typeface="Arial" panose="020B0604020202020204" pitchFamily="34" charset="0"/>
              </a:rPr>
              <a:t>1.9: Mecanismos de paso de sustancia a través de las membranas</a:t>
            </a:r>
            <a:r>
              <a:rPr lang="es-ES" altLang="es-ES" sz="2000" dirty="0" smtClean="0">
                <a:solidFill>
                  <a:srgbClr val="FFFF00"/>
                </a:solidFill>
                <a:ea typeface="Times New Roman" panose="02020603050405020304" pitchFamily="18" charset="0"/>
                <a:cs typeface="Arial" panose="020B0604020202020204" pitchFamily="34" charset="0"/>
              </a:rPr>
              <a:t>. Difusión y ósmosis. Intercambio a través de la membrana ante cambios fisiológicos de la composición del líquido extracelular (</a:t>
            </a:r>
            <a:r>
              <a:rPr lang="es-ES" altLang="es-ES" sz="2000" dirty="0" err="1" smtClean="0">
                <a:solidFill>
                  <a:srgbClr val="FFFF00"/>
                </a:solidFill>
                <a:ea typeface="Times New Roman" panose="02020603050405020304" pitchFamily="18" charset="0"/>
                <a:cs typeface="Arial" panose="020B0604020202020204" pitchFamily="34" charset="0"/>
              </a:rPr>
              <a:t>isotonía</a:t>
            </a:r>
            <a:r>
              <a:rPr lang="es-ES" altLang="es-ES" sz="2000" dirty="0" smtClean="0">
                <a:solidFill>
                  <a:srgbClr val="FFFF00"/>
                </a:solidFill>
                <a:ea typeface="Times New Roman" panose="02020603050405020304" pitchFamily="18" charset="0"/>
                <a:cs typeface="Arial" panose="020B0604020202020204" pitchFamily="34" charset="0"/>
              </a:rPr>
              <a:t>, hipertonía, hipotonía). Transporte pasivo y transporte activo. Características. Concepto de permeabilidad selectiva de la membrana celular. </a:t>
            </a:r>
          </a:p>
          <a:p>
            <a:pPr marL="0" indent="0" algn="just">
              <a:buNone/>
            </a:pPr>
            <a:r>
              <a:rPr lang="es-ES" altLang="es-ES" sz="2400" b="1" u="sng" dirty="0" smtClean="0">
                <a:solidFill>
                  <a:srgbClr val="FFFF00"/>
                </a:solidFill>
                <a:ea typeface="Times New Roman" panose="02020603050405020304" pitchFamily="18" charset="0"/>
                <a:cs typeface="Arial" panose="020B0604020202020204" pitchFamily="34" charset="0"/>
              </a:rPr>
              <a:t>1.10: Potencial de membrana en reposo. </a:t>
            </a:r>
            <a:r>
              <a:rPr lang="es-ES" altLang="es-ES" sz="2000" dirty="0" smtClean="0">
                <a:solidFill>
                  <a:srgbClr val="FFFF00"/>
                </a:solidFill>
                <a:ea typeface="Times New Roman" panose="02020603050405020304" pitchFamily="18" charset="0"/>
                <a:cs typeface="Arial" panose="020B0604020202020204" pitchFamily="34" charset="0"/>
              </a:rPr>
              <a:t>Valores en diferentes células. Potencial de acción. Significación biológica. Registro. Fases. Bases iónicas. Características del proceso de excitación.</a:t>
            </a:r>
          </a:p>
          <a:p>
            <a:pPr marL="0" indent="0" algn="just">
              <a:buNone/>
            </a:pPr>
            <a:endParaRPr lang="es-ES" altLang="es-ES" sz="2000" dirty="0" smtClean="0">
              <a:solidFill>
                <a:srgbClr val="FFFF00"/>
              </a:solidFill>
              <a:ea typeface="Times New Roman" panose="02020603050405020304" pitchFamily="18" charset="0"/>
              <a:cs typeface="Arial" panose="020B0604020202020204" pitchFamily="34" charset="0"/>
            </a:endParaRPr>
          </a:p>
          <a:p>
            <a:pPr marL="0" indent="0" algn="just">
              <a:buNone/>
            </a:pPr>
            <a:endParaRPr lang="es-ES" altLang="es-ES" sz="2000" dirty="0">
              <a:solidFill>
                <a:srgbClr val="FFFF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14950544"/>
      </p:ext>
    </p:extLst>
  </p:cSld>
  <p:clrMapOvr>
    <a:masterClrMapping/>
  </p:clrMapOvr>
  <p:transition advClick="0" advTm="76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Rectángulo"/>
          <p:cNvSpPr/>
          <p:nvPr/>
        </p:nvSpPr>
        <p:spPr>
          <a:xfrm>
            <a:off x="4662183" y="332657"/>
            <a:ext cx="2997937" cy="646331"/>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eaLnBrk="1" hangingPunct="1">
              <a:defRPr/>
            </a:pPr>
            <a:r>
              <a:rPr lang="es-ES" sz="3600" dirty="0">
                <a:ln w="11430"/>
                <a:solidFill>
                  <a:srgbClr val="FFFF00"/>
                </a:solidFill>
                <a:effectLst>
                  <a:outerShdw blurRad="38100" dist="38100" dir="2700000" algn="tl">
                    <a:srgbClr val="000000">
                      <a:alpha val="43137"/>
                    </a:srgbClr>
                  </a:outerShdw>
                </a:effectLst>
                <a:latin typeface="Berlin Sans FB Demi" pitchFamily="34" charset="0"/>
              </a:rPr>
              <a:t>ENDOCITOSIS</a:t>
            </a:r>
          </a:p>
        </p:txBody>
      </p:sp>
      <p:grpSp>
        <p:nvGrpSpPr>
          <p:cNvPr id="18435" name="Grupo 2"/>
          <p:cNvGrpSpPr>
            <a:grpSpLocks/>
          </p:cNvGrpSpPr>
          <p:nvPr/>
        </p:nvGrpSpPr>
        <p:grpSpPr bwMode="auto">
          <a:xfrm>
            <a:off x="186467" y="1644715"/>
            <a:ext cx="7233664" cy="4557921"/>
            <a:chOff x="468313" y="1484313"/>
            <a:chExt cx="8207375" cy="5184775"/>
          </a:xfrm>
        </p:grpSpPr>
        <p:pic>
          <p:nvPicPr>
            <p:cNvPr id="18436"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8238" y="2225675"/>
              <a:ext cx="2857500" cy="417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Imagen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2213" y="2192338"/>
              <a:ext cx="3354387" cy="391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ángulo 5"/>
            <p:cNvSpPr/>
            <p:nvPr/>
          </p:nvSpPr>
          <p:spPr>
            <a:xfrm>
              <a:off x="4787809" y="1484313"/>
              <a:ext cx="3887879" cy="5184775"/>
            </a:xfrm>
            <a:prstGeom prst="rect">
              <a:avLst/>
            </a:prstGeom>
            <a:noFill/>
            <a:ln>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US"/>
            </a:p>
          </p:txBody>
        </p:sp>
        <p:sp>
          <p:nvSpPr>
            <p:cNvPr id="7" name="Rectángulo 6"/>
            <p:cNvSpPr/>
            <p:nvPr/>
          </p:nvSpPr>
          <p:spPr>
            <a:xfrm>
              <a:off x="468313" y="1484313"/>
              <a:ext cx="3887879" cy="5184775"/>
            </a:xfrm>
            <a:prstGeom prst="rect">
              <a:avLst/>
            </a:prstGeom>
            <a:noFill/>
            <a:ln>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US"/>
            </a:p>
          </p:txBody>
        </p:sp>
        <p:sp>
          <p:nvSpPr>
            <p:cNvPr id="8" name="4 Rectángulo"/>
            <p:cNvSpPr/>
            <p:nvPr/>
          </p:nvSpPr>
          <p:spPr>
            <a:xfrm>
              <a:off x="468313" y="1624906"/>
              <a:ext cx="3887787" cy="400110"/>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eaLnBrk="1" hangingPunct="1">
                <a:defRPr/>
              </a:pPr>
              <a:r>
                <a:rPr lang="es-ES" sz="2000" dirty="0">
                  <a:ln w="11430"/>
                  <a:solidFill>
                    <a:srgbClr val="FFFF00"/>
                  </a:solidFill>
                  <a:effectLst>
                    <a:outerShdw blurRad="38100" dist="38100" dir="2700000" algn="tl">
                      <a:srgbClr val="000000">
                        <a:alpha val="43137"/>
                      </a:srgbClr>
                    </a:outerShdw>
                  </a:effectLst>
                  <a:latin typeface="Berlin Sans FB Demi" pitchFamily="34" charset="0"/>
                </a:rPr>
                <a:t>PINOCITOSIS</a:t>
              </a:r>
            </a:p>
          </p:txBody>
        </p:sp>
        <p:sp>
          <p:nvSpPr>
            <p:cNvPr id="9" name="4 Rectángulo"/>
            <p:cNvSpPr/>
            <p:nvPr/>
          </p:nvSpPr>
          <p:spPr>
            <a:xfrm>
              <a:off x="4787900" y="1638271"/>
              <a:ext cx="3887788" cy="400110"/>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eaLnBrk="1" hangingPunct="1">
                <a:defRPr/>
              </a:pPr>
              <a:r>
                <a:rPr lang="es-ES" sz="2000" dirty="0">
                  <a:ln w="11430"/>
                  <a:solidFill>
                    <a:srgbClr val="FFFF00"/>
                  </a:solidFill>
                  <a:effectLst>
                    <a:outerShdw blurRad="38100" dist="38100" dir="2700000" algn="tl">
                      <a:srgbClr val="000000">
                        <a:alpha val="43137"/>
                      </a:srgbClr>
                    </a:outerShdw>
                  </a:effectLst>
                  <a:latin typeface="Berlin Sans FB Demi" pitchFamily="34" charset="0"/>
                </a:rPr>
                <a:t>FAGOCITOSIS</a:t>
              </a:r>
            </a:p>
          </p:txBody>
        </p:sp>
      </p:grpSp>
      <p:sp>
        <p:nvSpPr>
          <p:cNvPr id="3" name="Rectángulo 2"/>
          <p:cNvSpPr/>
          <p:nvPr/>
        </p:nvSpPr>
        <p:spPr>
          <a:xfrm>
            <a:off x="7660120" y="1734559"/>
            <a:ext cx="4257060" cy="4401205"/>
          </a:xfrm>
          <a:prstGeom prst="rect">
            <a:avLst/>
          </a:prstGeom>
        </p:spPr>
        <p:txBody>
          <a:bodyPr wrap="square">
            <a:spAutoFit/>
          </a:bodyPr>
          <a:lstStyle/>
          <a:p>
            <a:pPr algn="just"/>
            <a:r>
              <a:rPr lang="es-ES" sz="2800" b="1" dirty="0">
                <a:solidFill>
                  <a:srgbClr val="FFFF00"/>
                </a:solidFill>
              </a:rPr>
              <a:t>Es el proceso mediante el cual la célula incorpora sustancias, partículas u otros elementos más complejos, tales como bacterias, restos celulares o células, e incluye la </a:t>
            </a:r>
            <a:r>
              <a:rPr lang="es-ES" sz="2800" b="1" u="sng" dirty="0">
                <a:solidFill>
                  <a:srgbClr val="FFFF00"/>
                </a:solidFill>
              </a:rPr>
              <a:t>fagocitosis</a:t>
            </a:r>
            <a:r>
              <a:rPr lang="es-ES" sz="2800" b="1" dirty="0">
                <a:solidFill>
                  <a:srgbClr val="FFFF00"/>
                </a:solidFill>
              </a:rPr>
              <a:t> y la </a:t>
            </a:r>
            <a:r>
              <a:rPr lang="es-ES" sz="2800" b="1" u="sng" dirty="0">
                <a:solidFill>
                  <a:srgbClr val="FFFF00"/>
                </a:solidFill>
              </a:rPr>
              <a:t>pinocitosis</a:t>
            </a:r>
            <a:r>
              <a:rPr lang="es-ES" sz="2800" b="1" dirty="0">
                <a:solidFill>
                  <a:srgbClr val="FFFF00"/>
                </a:solidFill>
              </a:rPr>
              <a:t>.   </a:t>
            </a:r>
          </a:p>
        </p:txBody>
      </p:sp>
    </p:spTree>
    <p:extLst>
      <p:ext uri="{BB962C8B-B14F-4D97-AF65-F5344CB8AC3E}">
        <p14:creationId xmlns:p14="http://schemas.microsoft.com/office/powerpoint/2010/main" val="2122669188"/>
      </p:ext>
    </p:extLst>
  </p:cSld>
  <p:clrMapOvr>
    <a:masterClrMapping/>
  </p:clrMapOvr>
  <p:transition advClick="0" advTm="76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Rectángulo"/>
          <p:cNvSpPr/>
          <p:nvPr/>
        </p:nvSpPr>
        <p:spPr>
          <a:xfrm>
            <a:off x="4856145" y="332657"/>
            <a:ext cx="2610010" cy="646331"/>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eaLnBrk="1" hangingPunct="1">
              <a:defRPr/>
            </a:pPr>
            <a:r>
              <a:rPr lang="es-ES" sz="3600" dirty="0">
                <a:ln w="11430"/>
                <a:solidFill>
                  <a:srgbClr val="FFFF00"/>
                </a:solidFill>
                <a:effectLst>
                  <a:outerShdw blurRad="38100" dist="38100" dir="2700000" algn="tl">
                    <a:srgbClr val="000000">
                      <a:alpha val="43137"/>
                    </a:srgbClr>
                  </a:outerShdw>
                </a:effectLst>
                <a:latin typeface="Berlin Sans FB Demi" pitchFamily="34" charset="0"/>
              </a:rPr>
              <a:t>EXOCITOSIS</a:t>
            </a:r>
          </a:p>
        </p:txBody>
      </p:sp>
      <p:pic>
        <p:nvPicPr>
          <p:cNvPr id="19459"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1108" y="377889"/>
            <a:ext cx="41338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Imagen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1108" y="4052577"/>
            <a:ext cx="5056188"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Imagen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3999" y="2901202"/>
            <a:ext cx="2882898" cy="3759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p:cNvSpPr/>
          <p:nvPr/>
        </p:nvSpPr>
        <p:spPr>
          <a:xfrm>
            <a:off x="4646950" y="898698"/>
            <a:ext cx="5186597" cy="2246769"/>
          </a:xfrm>
          <a:prstGeom prst="rect">
            <a:avLst/>
          </a:prstGeom>
        </p:spPr>
        <p:txBody>
          <a:bodyPr wrap="square">
            <a:spAutoFit/>
          </a:bodyPr>
          <a:lstStyle/>
          <a:p>
            <a:pPr algn="just"/>
            <a:r>
              <a:rPr lang="es-ES" sz="2800" b="1" dirty="0">
                <a:solidFill>
                  <a:srgbClr val="FFFF00"/>
                </a:solidFill>
              </a:rPr>
              <a:t>Es el proceso mediante el cual la célula </a:t>
            </a:r>
            <a:r>
              <a:rPr lang="es-ES" sz="2800" b="1" dirty="0" smtClean="0">
                <a:solidFill>
                  <a:srgbClr val="FFFF00"/>
                </a:solidFill>
              </a:rPr>
              <a:t>elimina </a:t>
            </a:r>
            <a:r>
              <a:rPr lang="es-ES" sz="2800" b="1" dirty="0">
                <a:solidFill>
                  <a:srgbClr val="FFFF00"/>
                </a:solidFill>
              </a:rPr>
              <a:t>sustancias, partículas u otros elementos más complejos</a:t>
            </a:r>
            <a:endParaRPr lang="es-ES" sz="2800" dirty="0"/>
          </a:p>
        </p:txBody>
      </p:sp>
    </p:spTree>
    <p:extLst>
      <p:ext uri="{BB962C8B-B14F-4D97-AF65-F5344CB8AC3E}">
        <p14:creationId xmlns:p14="http://schemas.microsoft.com/office/powerpoint/2010/main" val="2570011647"/>
      </p:ext>
    </p:extLst>
  </p:cSld>
  <p:clrMapOvr>
    <a:masterClrMapping/>
  </p:clrMapOvr>
  <p:transition advClick="0" advTm="76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Text Box 2"/>
          <p:cNvSpPr txBox="1">
            <a:spLocks noChangeArrowheads="1"/>
          </p:cNvSpPr>
          <p:nvPr/>
        </p:nvSpPr>
        <p:spPr bwMode="auto">
          <a:xfrm>
            <a:off x="1884364" y="333375"/>
            <a:ext cx="8459787" cy="579438"/>
          </a:xfrm>
          <a:prstGeom prst="rect">
            <a:avLst/>
          </a:prstGeom>
          <a:noFill/>
          <a:ln w="9525">
            <a:noFill/>
            <a:miter lim="800000"/>
            <a:headEnd/>
            <a:tailEnd/>
          </a:ln>
          <a:effectLst/>
        </p:spPr>
        <p:txBody>
          <a:bodyPr>
            <a:spAutoFit/>
          </a:bodyPr>
          <a:lstStyle/>
          <a:p>
            <a:pPr algn="l">
              <a:spcBef>
                <a:spcPct val="50000"/>
              </a:spcBef>
              <a:defRPr/>
            </a:pPr>
            <a:r>
              <a:rPr lang="es-ES_tradnl" sz="3200" b="1" dirty="0">
                <a:solidFill>
                  <a:srgbClr val="FFFF00"/>
                </a:solidFill>
                <a:effectLst>
                  <a:outerShdw blurRad="38100" dist="38100" dir="2700000" algn="tl">
                    <a:srgbClr val="000000"/>
                  </a:outerShdw>
                </a:effectLst>
                <a:latin typeface="Arial" charset="0"/>
              </a:rPr>
              <a:t>POTENCIAL DE MEMBRANA EN REPOSO</a:t>
            </a:r>
          </a:p>
        </p:txBody>
      </p:sp>
      <p:sp>
        <p:nvSpPr>
          <p:cNvPr id="563203" name="Text Box 3"/>
          <p:cNvSpPr txBox="1">
            <a:spLocks noChangeArrowheads="1"/>
          </p:cNvSpPr>
          <p:nvPr/>
        </p:nvSpPr>
        <p:spPr bwMode="auto">
          <a:xfrm>
            <a:off x="4656138" y="1624014"/>
            <a:ext cx="5583580" cy="1384995"/>
          </a:xfrm>
          <a:prstGeom prst="rect">
            <a:avLst/>
          </a:prstGeom>
          <a:noFill/>
          <a:ln w="9525">
            <a:noFill/>
            <a:miter lim="800000"/>
            <a:headEnd/>
            <a:tailEnd/>
          </a:ln>
          <a:effectLst/>
        </p:spPr>
        <p:txBody>
          <a:bodyPr wrap="none">
            <a:spAutoFit/>
          </a:bodyPr>
          <a:lstStyle/>
          <a:p>
            <a:pPr algn="l">
              <a:buFont typeface="Wingdings" pitchFamily="2" charset="2"/>
              <a:buChar char="Ø"/>
              <a:defRPr/>
            </a:pPr>
            <a:r>
              <a:rPr lang="es-ES_tradnl" sz="2800">
                <a:solidFill>
                  <a:srgbClr val="FFFF00"/>
                </a:solidFill>
                <a:effectLst>
                  <a:outerShdw blurRad="38100" dist="38100" dir="2700000" algn="tl">
                    <a:srgbClr val="000000"/>
                  </a:outerShdw>
                </a:effectLst>
                <a:latin typeface="Arial" charset="0"/>
              </a:rPr>
              <a:t> Diferencia de potencial que se</a:t>
            </a:r>
          </a:p>
          <a:p>
            <a:pPr algn="l">
              <a:buFont typeface="Wingdings" pitchFamily="2" charset="2"/>
              <a:buNone/>
              <a:defRPr/>
            </a:pPr>
            <a:r>
              <a:rPr lang="es-ES_tradnl" sz="2800">
                <a:solidFill>
                  <a:srgbClr val="FFFF00"/>
                </a:solidFill>
                <a:effectLst>
                  <a:outerShdw blurRad="38100" dist="38100" dir="2700000" algn="tl">
                    <a:srgbClr val="000000"/>
                  </a:outerShdw>
                </a:effectLst>
                <a:latin typeface="Arial" charset="0"/>
              </a:rPr>
              <a:t> establece entre  ambos lados de </a:t>
            </a:r>
          </a:p>
          <a:p>
            <a:pPr algn="l">
              <a:buFont typeface="Wingdings" pitchFamily="2" charset="2"/>
              <a:buNone/>
              <a:defRPr/>
            </a:pPr>
            <a:r>
              <a:rPr lang="es-ES_tradnl" sz="2800">
                <a:solidFill>
                  <a:srgbClr val="FFFF00"/>
                </a:solidFill>
                <a:effectLst>
                  <a:outerShdw blurRad="38100" dist="38100" dir="2700000" algn="tl">
                    <a:srgbClr val="000000"/>
                  </a:outerShdw>
                </a:effectLst>
                <a:latin typeface="Arial" charset="0"/>
              </a:rPr>
              <a:t>una membrana.</a:t>
            </a:r>
          </a:p>
        </p:txBody>
      </p:sp>
      <p:sp>
        <p:nvSpPr>
          <p:cNvPr id="563204" name="Text Box 4"/>
          <p:cNvSpPr txBox="1">
            <a:spLocks noChangeArrowheads="1"/>
          </p:cNvSpPr>
          <p:nvPr/>
        </p:nvSpPr>
        <p:spPr bwMode="auto">
          <a:xfrm>
            <a:off x="1703389" y="3429000"/>
            <a:ext cx="8327921" cy="523220"/>
          </a:xfrm>
          <a:prstGeom prst="rect">
            <a:avLst/>
          </a:prstGeom>
          <a:noFill/>
          <a:ln w="9525">
            <a:noFill/>
            <a:miter lim="800000"/>
            <a:headEnd/>
            <a:tailEnd/>
          </a:ln>
          <a:effectLst/>
        </p:spPr>
        <p:txBody>
          <a:bodyPr wrap="none">
            <a:spAutoFit/>
          </a:bodyPr>
          <a:lstStyle/>
          <a:p>
            <a:pPr algn="l">
              <a:buFont typeface="Wingdings" pitchFamily="2" charset="2"/>
              <a:buChar char="Ø"/>
              <a:defRPr/>
            </a:pPr>
            <a:r>
              <a:rPr lang="es-ES_tradnl" sz="2800">
                <a:solidFill>
                  <a:srgbClr val="FFFF00"/>
                </a:solidFill>
                <a:effectLst>
                  <a:outerShdw blurRad="38100" dist="38100" dir="2700000" algn="tl">
                    <a:srgbClr val="000000"/>
                  </a:outerShdw>
                </a:effectLst>
                <a:latin typeface="Arial" charset="0"/>
              </a:rPr>
              <a:t> Positivo en lado externo y negativo en el interno.</a:t>
            </a:r>
          </a:p>
        </p:txBody>
      </p:sp>
      <p:sp>
        <p:nvSpPr>
          <p:cNvPr id="563205" name="Text Box 5"/>
          <p:cNvSpPr txBox="1">
            <a:spLocks noChangeArrowheads="1"/>
          </p:cNvSpPr>
          <p:nvPr/>
        </p:nvSpPr>
        <p:spPr bwMode="auto">
          <a:xfrm>
            <a:off x="1774825" y="4710113"/>
            <a:ext cx="3927678" cy="523220"/>
          </a:xfrm>
          <a:prstGeom prst="rect">
            <a:avLst/>
          </a:prstGeom>
          <a:noFill/>
          <a:ln w="9525">
            <a:noFill/>
            <a:miter lim="800000"/>
            <a:headEnd/>
            <a:tailEnd/>
          </a:ln>
          <a:effectLst/>
        </p:spPr>
        <p:txBody>
          <a:bodyPr wrap="none">
            <a:spAutoFit/>
          </a:bodyPr>
          <a:lstStyle/>
          <a:p>
            <a:pPr algn="l">
              <a:buFont typeface="Wingdings" pitchFamily="2" charset="2"/>
              <a:buChar char="Ø"/>
              <a:defRPr/>
            </a:pPr>
            <a:r>
              <a:rPr lang="es-ES_tradnl" sz="2800">
                <a:solidFill>
                  <a:srgbClr val="FFFF00"/>
                </a:solidFill>
                <a:effectLst>
                  <a:outerShdw blurRad="38100" dist="38100" dir="2700000" algn="tl">
                    <a:srgbClr val="000000"/>
                  </a:outerShdw>
                </a:effectLst>
                <a:latin typeface="Arial" charset="0"/>
              </a:rPr>
              <a:t> Estable en el tiempo.</a:t>
            </a:r>
          </a:p>
        </p:txBody>
      </p:sp>
      <p:sp>
        <p:nvSpPr>
          <p:cNvPr id="563206" name="Text Box 6"/>
          <p:cNvSpPr txBox="1">
            <a:spLocks noChangeArrowheads="1"/>
          </p:cNvSpPr>
          <p:nvPr/>
        </p:nvSpPr>
        <p:spPr bwMode="auto">
          <a:xfrm>
            <a:off x="1847850" y="5934075"/>
            <a:ext cx="5890780" cy="523220"/>
          </a:xfrm>
          <a:prstGeom prst="rect">
            <a:avLst/>
          </a:prstGeom>
          <a:noFill/>
          <a:ln w="9525">
            <a:noFill/>
            <a:miter lim="800000"/>
            <a:headEnd/>
            <a:tailEnd/>
          </a:ln>
          <a:effectLst/>
        </p:spPr>
        <p:txBody>
          <a:bodyPr wrap="none">
            <a:spAutoFit/>
          </a:bodyPr>
          <a:lstStyle/>
          <a:p>
            <a:pPr algn="l">
              <a:buFont typeface="Wingdings" pitchFamily="2" charset="2"/>
              <a:buChar char="Ø"/>
              <a:defRPr/>
            </a:pPr>
            <a:r>
              <a:rPr lang="es-ES_tradnl" sz="2800">
                <a:solidFill>
                  <a:srgbClr val="FFFF00"/>
                </a:solidFill>
                <a:effectLst>
                  <a:outerShdw blurRad="38100" dist="38100" dir="2700000" algn="tl">
                    <a:srgbClr val="000000"/>
                  </a:outerShdw>
                </a:effectLst>
                <a:latin typeface="Arial" charset="0"/>
              </a:rPr>
              <a:t> Su valor depende del tipo celular.</a:t>
            </a:r>
          </a:p>
        </p:txBody>
      </p:sp>
      <p:pic>
        <p:nvPicPr>
          <p:cNvPr id="56320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0825" y="4221163"/>
            <a:ext cx="2808288" cy="15875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6320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850" y="1371600"/>
            <a:ext cx="2592388" cy="18415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83614"/>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Text Box 2"/>
          <p:cNvSpPr txBox="1">
            <a:spLocks noChangeArrowheads="1"/>
          </p:cNvSpPr>
          <p:nvPr/>
        </p:nvSpPr>
        <p:spPr bwMode="auto">
          <a:xfrm>
            <a:off x="494676" y="438543"/>
            <a:ext cx="11407514" cy="1066800"/>
          </a:xfrm>
          <a:prstGeom prst="rect">
            <a:avLst/>
          </a:prstGeom>
          <a:noFill/>
          <a:ln w="9525">
            <a:noFill/>
            <a:miter lim="800000"/>
            <a:headEnd/>
            <a:tailEnd/>
          </a:ln>
          <a:effectLst/>
        </p:spPr>
        <p:txBody>
          <a:bodyPr wrap="square">
            <a:spAutoFit/>
          </a:bodyPr>
          <a:lstStyle/>
          <a:p>
            <a:pPr algn="ctr">
              <a:spcBef>
                <a:spcPct val="50000"/>
              </a:spcBef>
              <a:defRPr/>
            </a:pPr>
            <a:r>
              <a:rPr lang="es-ES_tradnl" sz="3200" b="1" dirty="0">
                <a:solidFill>
                  <a:srgbClr val="FFFF00"/>
                </a:solidFill>
                <a:effectLst>
                  <a:outerShdw blurRad="38100" dist="38100" dir="2700000" algn="tl">
                    <a:srgbClr val="000000"/>
                  </a:outerShdw>
                </a:effectLst>
                <a:latin typeface="Arial" charset="0"/>
              </a:rPr>
              <a:t>GÉNESIS DEL POTENCIAL DE MEMBRANA EN REPOSO (PMR)</a:t>
            </a:r>
          </a:p>
        </p:txBody>
      </p:sp>
      <p:sp>
        <p:nvSpPr>
          <p:cNvPr id="569347" name="Text Box 3"/>
          <p:cNvSpPr txBox="1">
            <a:spLocks noChangeArrowheads="1"/>
          </p:cNvSpPr>
          <p:nvPr/>
        </p:nvSpPr>
        <p:spPr bwMode="auto">
          <a:xfrm>
            <a:off x="4832351" y="1854831"/>
            <a:ext cx="5224507" cy="584775"/>
          </a:xfrm>
          <a:prstGeom prst="rect">
            <a:avLst/>
          </a:prstGeom>
          <a:noFill/>
          <a:ln w="9525">
            <a:noFill/>
            <a:miter lim="800000"/>
            <a:headEnd/>
            <a:tailEnd/>
          </a:ln>
          <a:effectLst/>
        </p:spPr>
        <p:txBody>
          <a:bodyPr wrap="none">
            <a:spAutoFit/>
          </a:bodyPr>
          <a:lstStyle/>
          <a:p>
            <a:pPr algn="l">
              <a:buFont typeface="Wingdings" pitchFamily="2" charset="2"/>
              <a:buChar char="Ø"/>
              <a:defRPr/>
            </a:pPr>
            <a:r>
              <a:rPr lang="es-ES_tradnl" sz="3200" dirty="0">
                <a:solidFill>
                  <a:srgbClr val="FFFF00"/>
                </a:solidFill>
                <a:effectLst>
                  <a:outerShdw blurRad="38100" dist="38100" dir="2700000" algn="tl">
                    <a:srgbClr val="000000"/>
                  </a:outerShdw>
                </a:effectLst>
                <a:latin typeface="Arial" charset="0"/>
              </a:rPr>
              <a:t> Permeabilidad al potasio.</a:t>
            </a:r>
          </a:p>
        </p:txBody>
      </p:sp>
      <p:sp>
        <p:nvSpPr>
          <p:cNvPr id="569348" name="Text Box 4"/>
          <p:cNvSpPr txBox="1">
            <a:spLocks noChangeArrowheads="1"/>
          </p:cNvSpPr>
          <p:nvPr/>
        </p:nvSpPr>
        <p:spPr bwMode="auto">
          <a:xfrm>
            <a:off x="4880988" y="2517130"/>
            <a:ext cx="5474576" cy="584775"/>
          </a:xfrm>
          <a:prstGeom prst="rect">
            <a:avLst/>
          </a:prstGeom>
          <a:noFill/>
          <a:ln w="9525">
            <a:noFill/>
            <a:miter lim="800000"/>
            <a:headEnd/>
            <a:tailEnd/>
          </a:ln>
          <a:effectLst/>
        </p:spPr>
        <p:txBody>
          <a:bodyPr wrap="none">
            <a:spAutoFit/>
          </a:bodyPr>
          <a:lstStyle/>
          <a:p>
            <a:pPr algn="l">
              <a:buFont typeface="Wingdings" pitchFamily="2" charset="2"/>
              <a:buChar char="Ø"/>
              <a:defRPr/>
            </a:pPr>
            <a:r>
              <a:rPr lang="es-ES_tradnl" sz="3200" dirty="0">
                <a:solidFill>
                  <a:srgbClr val="FFFF00"/>
                </a:solidFill>
                <a:effectLst>
                  <a:outerShdw blurRad="38100" dist="38100" dir="2700000" algn="tl">
                    <a:srgbClr val="000000"/>
                  </a:outerShdw>
                </a:effectLst>
                <a:latin typeface="Arial" charset="0"/>
              </a:rPr>
              <a:t> Bomba de sodio – potasio.</a:t>
            </a:r>
          </a:p>
        </p:txBody>
      </p:sp>
      <p:pic>
        <p:nvPicPr>
          <p:cNvPr id="569350" name="Picture 6"/>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920389" y="1019363"/>
            <a:ext cx="3576661" cy="268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9351" name="Text Box 7"/>
          <p:cNvSpPr txBox="1">
            <a:spLocks noChangeArrowheads="1"/>
          </p:cNvSpPr>
          <p:nvPr/>
        </p:nvSpPr>
        <p:spPr bwMode="auto">
          <a:xfrm>
            <a:off x="4910365" y="3110776"/>
            <a:ext cx="5794984" cy="584775"/>
          </a:xfrm>
          <a:prstGeom prst="rect">
            <a:avLst/>
          </a:prstGeom>
          <a:noFill/>
          <a:ln w="9525">
            <a:noFill/>
            <a:miter lim="800000"/>
            <a:headEnd/>
            <a:tailEnd/>
          </a:ln>
          <a:effectLst/>
        </p:spPr>
        <p:txBody>
          <a:bodyPr wrap="none">
            <a:spAutoFit/>
          </a:bodyPr>
          <a:lstStyle/>
          <a:p>
            <a:pPr algn="l">
              <a:buFont typeface="Wingdings" pitchFamily="2" charset="2"/>
              <a:buChar char="Ø"/>
              <a:defRPr/>
            </a:pPr>
            <a:r>
              <a:rPr lang="es-ES_tradnl" sz="3200" dirty="0">
                <a:solidFill>
                  <a:srgbClr val="FFFF00"/>
                </a:solidFill>
                <a:effectLst>
                  <a:outerShdw blurRad="38100" dist="38100" dir="2700000" algn="tl">
                    <a:srgbClr val="000000"/>
                  </a:outerShdw>
                </a:effectLst>
                <a:latin typeface="Arial" charset="0"/>
              </a:rPr>
              <a:t> Aniones no difusibles en LIC</a:t>
            </a:r>
          </a:p>
        </p:txBody>
      </p:sp>
      <p:sp>
        <p:nvSpPr>
          <p:cNvPr id="2" name="Rectángulo 1"/>
          <p:cNvSpPr/>
          <p:nvPr/>
        </p:nvSpPr>
        <p:spPr>
          <a:xfrm>
            <a:off x="494676" y="3785892"/>
            <a:ext cx="11407514" cy="3046988"/>
          </a:xfrm>
          <a:prstGeom prst="rect">
            <a:avLst/>
          </a:prstGeom>
        </p:spPr>
        <p:txBody>
          <a:bodyPr wrap="square">
            <a:spAutoFit/>
          </a:bodyPr>
          <a:lstStyle/>
          <a:p>
            <a:pPr algn="just"/>
            <a:r>
              <a:rPr lang="es-ES_tradnl" altLang="es-ES" sz="2400" dirty="0" smtClean="0">
                <a:solidFill>
                  <a:srgbClr val="FFFF00"/>
                </a:solidFill>
                <a:latin typeface="Arial" panose="020B0604020202020204" pitchFamily="34" charset="0"/>
              </a:rPr>
              <a:t>La </a:t>
            </a:r>
            <a:r>
              <a:rPr lang="es-ES_tradnl" altLang="es-ES" sz="2400" dirty="0">
                <a:solidFill>
                  <a:srgbClr val="FFFF00"/>
                </a:solidFill>
                <a:latin typeface="Arial" panose="020B0604020202020204" pitchFamily="34" charset="0"/>
              </a:rPr>
              <a:t>membrana en reposo es mucho más permeable al  potasio que al sodio, por tanto es el potencial de difusión para el potasio el factor que más influye en el valor del potencial de membrana en reposo; una contribución adicional lo aporta la bomba de sodio y potasio, sin embargo la difusión de sodio a través de la membrana tiene poca importancia debido a que la membrana en reposo es poco permeable al sodio. </a:t>
            </a:r>
          </a:p>
          <a:p>
            <a:pPr algn="just"/>
            <a:r>
              <a:rPr lang="es-ES_tradnl" altLang="es-ES" sz="2400" dirty="0" smtClean="0">
                <a:solidFill>
                  <a:srgbClr val="FFFF00"/>
                </a:solidFill>
                <a:latin typeface="Arial" panose="020B0604020202020204" pitchFamily="34" charset="0"/>
              </a:rPr>
              <a:t>La </a:t>
            </a:r>
            <a:r>
              <a:rPr lang="es-ES_tradnl" altLang="es-ES" sz="2400" dirty="0">
                <a:solidFill>
                  <a:srgbClr val="FFFF00"/>
                </a:solidFill>
                <a:latin typeface="Arial" panose="020B0604020202020204" pitchFamily="34" charset="0"/>
              </a:rPr>
              <a:t>bomba de sodio-potasio participa en el mantenimiento del potencial de reposo al mantener el desequilibrio de cargas en la membrana. </a:t>
            </a:r>
          </a:p>
        </p:txBody>
      </p:sp>
    </p:spTree>
    <p:extLst>
      <p:ext uri="{BB962C8B-B14F-4D97-AF65-F5344CB8AC3E}">
        <p14:creationId xmlns:p14="http://schemas.microsoft.com/office/powerpoint/2010/main" val="1279661078"/>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Text Box 2"/>
          <p:cNvSpPr txBox="1">
            <a:spLocks noChangeArrowheads="1"/>
          </p:cNvSpPr>
          <p:nvPr/>
        </p:nvSpPr>
        <p:spPr bwMode="auto">
          <a:xfrm>
            <a:off x="1920875" y="257175"/>
            <a:ext cx="8712200" cy="579438"/>
          </a:xfrm>
          <a:prstGeom prst="rect">
            <a:avLst/>
          </a:prstGeom>
          <a:noFill/>
          <a:ln w="9525">
            <a:noFill/>
            <a:miter lim="800000"/>
            <a:headEnd/>
            <a:tailEnd/>
          </a:ln>
          <a:effectLst/>
        </p:spPr>
        <p:txBody>
          <a:bodyPr>
            <a:spAutoFit/>
          </a:bodyPr>
          <a:lstStyle/>
          <a:p>
            <a:pPr algn="l">
              <a:spcBef>
                <a:spcPct val="50000"/>
              </a:spcBef>
              <a:defRPr/>
            </a:pPr>
            <a:r>
              <a:rPr lang="es-ES_tradnl" sz="3200">
                <a:solidFill>
                  <a:srgbClr val="FFFF00"/>
                </a:solidFill>
                <a:effectLst>
                  <a:outerShdw blurRad="38100" dist="38100" dir="2700000" algn="tl">
                    <a:srgbClr val="000000"/>
                  </a:outerShdw>
                </a:effectLst>
                <a:latin typeface="Arial" charset="0"/>
              </a:rPr>
              <a:t>DISTRIBUCIÓN IÓNICA EN LA MEMBRANA</a:t>
            </a:r>
          </a:p>
        </p:txBody>
      </p:sp>
      <p:pic>
        <p:nvPicPr>
          <p:cNvPr id="33795" name="Picture 3" descr="célula003"/>
          <p:cNvPicPr>
            <a:picLocks noChangeAspect="1" noChangeArrowheads="1"/>
          </p:cNvPicPr>
          <p:nvPr/>
        </p:nvPicPr>
        <p:blipFill>
          <a:blip r:embed="rId3">
            <a:clrChange>
              <a:clrFrom>
                <a:srgbClr val="0000FF"/>
              </a:clrFrom>
              <a:clrTo>
                <a:srgbClr val="0000FF">
                  <a:alpha val="0"/>
                </a:srgbClr>
              </a:clrTo>
            </a:clrChange>
            <a:extLst>
              <a:ext uri="{28A0092B-C50C-407E-A947-70E740481C1C}">
                <a14:useLocalDpi xmlns:a14="http://schemas.microsoft.com/office/drawing/2010/main" val="0"/>
              </a:ext>
            </a:extLst>
          </a:blip>
          <a:srcRect/>
          <a:stretch>
            <a:fillRect/>
          </a:stretch>
        </p:blipFill>
        <p:spPr bwMode="auto">
          <a:xfrm>
            <a:off x="1558925" y="242451"/>
            <a:ext cx="5905500"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5895" name="Text Box 7" descr="Esterilla"/>
          <p:cNvSpPr txBox="1">
            <a:spLocks noChangeArrowheads="1"/>
          </p:cNvSpPr>
          <p:nvPr/>
        </p:nvSpPr>
        <p:spPr bwMode="auto">
          <a:xfrm>
            <a:off x="7443789" y="1341438"/>
            <a:ext cx="883575" cy="523220"/>
          </a:xfrm>
          <a:prstGeom prst="rect">
            <a:avLst/>
          </a:prstGeom>
          <a:blipFill dpi="0" rotWithShape="1">
            <a:blip r:embed="rId4"/>
            <a:srcRect/>
            <a:tile tx="0" ty="0" sx="100000" sy="100000" flip="none" algn="tl"/>
          </a:blipFill>
          <a:ln w="38100">
            <a:solidFill>
              <a:schemeClr val="tx1"/>
            </a:solidFill>
            <a:miter lim="800000"/>
            <a:headEnd/>
            <a:tailEnd/>
          </a:ln>
          <a:effectLst/>
        </p:spPr>
        <p:txBody>
          <a:bodyPr wrap="none">
            <a:spAutoFit/>
          </a:bodyPr>
          <a:lstStyle/>
          <a:p>
            <a:pPr algn="l">
              <a:defRPr/>
            </a:pPr>
            <a:r>
              <a:rPr lang="es-ES_tradnl" sz="2800">
                <a:effectLst>
                  <a:outerShdw blurRad="38100" dist="38100" dir="2700000" algn="tl">
                    <a:srgbClr val="FFFFFF"/>
                  </a:outerShdw>
                </a:effectLst>
                <a:latin typeface="Arial" charset="0"/>
              </a:rPr>
              <a:t>LEC</a:t>
            </a:r>
          </a:p>
        </p:txBody>
      </p:sp>
      <p:sp>
        <p:nvSpPr>
          <p:cNvPr id="33797" name="Text Box 8"/>
          <p:cNvSpPr txBox="1">
            <a:spLocks noChangeArrowheads="1"/>
          </p:cNvSpPr>
          <p:nvPr/>
        </p:nvSpPr>
        <p:spPr bwMode="auto">
          <a:xfrm>
            <a:off x="9099550" y="2008189"/>
            <a:ext cx="699230" cy="461665"/>
          </a:xfrm>
          <a:prstGeom prst="rect">
            <a:avLst/>
          </a:prstGeom>
          <a:solidFill>
            <a:schemeClr val="accent1"/>
          </a:solidFill>
          <a:ln w="38100">
            <a:solidFill>
              <a:schemeClr val="tx1"/>
            </a:solidFill>
            <a:miter lim="800000"/>
            <a:headEnd/>
            <a:tailEnd/>
          </a:ln>
        </p:spPr>
        <p:txBody>
          <a:bodyPr wrap="none">
            <a:spAutoFit/>
          </a:bodyPr>
          <a:lstStyle>
            <a:lvl1pPr eaLnBrk="0" hangingPunct="0">
              <a:defRPr sz="3600" b="1">
                <a:solidFill>
                  <a:schemeClr val="tx1"/>
                </a:solidFill>
                <a:latin typeface="Arial" panose="020B0604020202020204" pitchFamily="34" charset="0"/>
              </a:defRPr>
            </a:lvl1pPr>
            <a:lvl2pPr marL="742950" indent="-285750" eaLnBrk="0" hangingPunct="0">
              <a:defRPr sz="3600" b="1">
                <a:solidFill>
                  <a:schemeClr val="tx1"/>
                </a:solidFill>
                <a:latin typeface="Arial" panose="020B0604020202020204" pitchFamily="34" charset="0"/>
              </a:defRPr>
            </a:lvl2pPr>
            <a:lvl3pPr marL="1143000" indent="-228600" eaLnBrk="0" hangingPunct="0">
              <a:defRPr sz="3600" b="1">
                <a:solidFill>
                  <a:schemeClr val="tx1"/>
                </a:solidFill>
                <a:latin typeface="Arial" panose="020B0604020202020204" pitchFamily="34" charset="0"/>
              </a:defRPr>
            </a:lvl3pPr>
            <a:lvl4pPr marL="1600200" indent="-228600" eaLnBrk="0" hangingPunct="0">
              <a:defRPr sz="3600" b="1">
                <a:solidFill>
                  <a:schemeClr val="tx1"/>
                </a:solidFill>
                <a:latin typeface="Arial" panose="020B0604020202020204" pitchFamily="34" charset="0"/>
              </a:defRPr>
            </a:lvl4pPr>
            <a:lvl5pPr marL="2057400" indent="-228600" eaLnBrk="0" hangingPunct="0">
              <a:defRPr sz="3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600" b="1">
                <a:solidFill>
                  <a:schemeClr val="tx1"/>
                </a:solidFill>
                <a:latin typeface="Arial" panose="020B0604020202020204" pitchFamily="34" charset="0"/>
              </a:defRPr>
            </a:lvl9pPr>
          </a:lstStyle>
          <a:p>
            <a:pPr algn="l" eaLnBrk="1" hangingPunct="1"/>
            <a:r>
              <a:rPr lang="es-ES_tradnl" altLang="es-ES" sz="2400"/>
              <a:t>Na</a:t>
            </a:r>
            <a:r>
              <a:rPr lang="es-ES_tradnl" altLang="es-ES" sz="2400" baseline="30000"/>
              <a:t>+</a:t>
            </a:r>
          </a:p>
        </p:txBody>
      </p:sp>
      <p:sp>
        <p:nvSpPr>
          <p:cNvPr id="33798" name="Line 9"/>
          <p:cNvSpPr>
            <a:spLocks noChangeShapeType="1"/>
          </p:cNvSpPr>
          <p:nvPr/>
        </p:nvSpPr>
        <p:spPr bwMode="auto">
          <a:xfrm flipH="1">
            <a:off x="8616950" y="2276475"/>
            <a:ext cx="431800" cy="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805898" name="Text Box 10"/>
          <p:cNvSpPr txBox="1">
            <a:spLocks noChangeArrowheads="1"/>
          </p:cNvSpPr>
          <p:nvPr/>
        </p:nvSpPr>
        <p:spPr bwMode="auto">
          <a:xfrm>
            <a:off x="7319964" y="2060576"/>
            <a:ext cx="1425575" cy="396875"/>
          </a:xfrm>
          <a:prstGeom prst="rect">
            <a:avLst/>
          </a:prstGeom>
          <a:noFill/>
          <a:ln w="9525">
            <a:noFill/>
            <a:miter lim="800000"/>
            <a:headEnd/>
            <a:tailEnd/>
          </a:ln>
          <a:effectLst/>
        </p:spPr>
        <p:txBody>
          <a:bodyPr wrap="none">
            <a:spAutoFit/>
          </a:bodyPr>
          <a:lstStyle/>
          <a:p>
            <a:pPr algn="l">
              <a:defRPr/>
            </a:pPr>
            <a:r>
              <a:rPr lang="es-ES_tradnl" sz="2000">
                <a:solidFill>
                  <a:srgbClr val="FFFF00"/>
                </a:solidFill>
                <a:effectLst>
                  <a:outerShdw blurRad="38100" dist="38100" dir="2700000" algn="tl">
                    <a:srgbClr val="000000"/>
                  </a:outerShdw>
                </a:effectLst>
                <a:latin typeface="Arial" charset="0"/>
              </a:rPr>
              <a:t>142 meq/L</a:t>
            </a:r>
          </a:p>
        </p:txBody>
      </p:sp>
      <p:sp>
        <p:nvSpPr>
          <p:cNvPr id="33800" name="Text Box 11"/>
          <p:cNvSpPr txBox="1">
            <a:spLocks noChangeArrowheads="1"/>
          </p:cNvSpPr>
          <p:nvPr/>
        </p:nvSpPr>
        <p:spPr bwMode="auto">
          <a:xfrm>
            <a:off x="5591175" y="2060576"/>
            <a:ext cx="1284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1"/>
                </a:solidFill>
                <a:latin typeface="Arial" panose="020B0604020202020204" pitchFamily="34" charset="0"/>
              </a:defRPr>
            </a:lvl1pPr>
            <a:lvl2pPr marL="742950" indent="-285750" eaLnBrk="0" hangingPunct="0">
              <a:defRPr sz="3600" b="1">
                <a:solidFill>
                  <a:schemeClr val="tx1"/>
                </a:solidFill>
                <a:latin typeface="Arial" panose="020B0604020202020204" pitchFamily="34" charset="0"/>
              </a:defRPr>
            </a:lvl2pPr>
            <a:lvl3pPr marL="1143000" indent="-228600" eaLnBrk="0" hangingPunct="0">
              <a:defRPr sz="3600" b="1">
                <a:solidFill>
                  <a:schemeClr val="tx1"/>
                </a:solidFill>
                <a:latin typeface="Arial" panose="020B0604020202020204" pitchFamily="34" charset="0"/>
              </a:defRPr>
            </a:lvl3pPr>
            <a:lvl4pPr marL="1600200" indent="-228600" eaLnBrk="0" hangingPunct="0">
              <a:defRPr sz="3600" b="1">
                <a:solidFill>
                  <a:schemeClr val="tx1"/>
                </a:solidFill>
                <a:latin typeface="Arial" panose="020B0604020202020204" pitchFamily="34" charset="0"/>
              </a:defRPr>
            </a:lvl4pPr>
            <a:lvl5pPr marL="2057400" indent="-228600" eaLnBrk="0" hangingPunct="0">
              <a:defRPr sz="3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600" b="1">
                <a:solidFill>
                  <a:schemeClr val="tx1"/>
                </a:solidFill>
                <a:latin typeface="Arial" panose="020B0604020202020204" pitchFamily="34" charset="0"/>
              </a:defRPr>
            </a:lvl9pPr>
          </a:lstStyle>
          <a:p>
            <a:pPr algn="l" eaLnBrk="1" hangingPunct="1"/>
            <a:r>
              <a:rPr lang="es-ES_tradnl" altLang="es-ES" sz="2000"/>
              <a:t>10 meq/L</a:t>
            </a:r>
          </a:p>
        </p:txBody>
      </p:sp>
      <p:sp>
        <p:nvSpPr>
          <p:cNvPr id="33801" name="Line 12"/>
          <p:cNvSpPr>
            <a:spLocks noChangeShapeType="1"/>
          </p:cNvSpPr>
          <p:nvPr/>
        </p:nvSpPr>
        <p:spPr bwMode="auto">
          <a:xfrm flipH="1">
            <a:off x="6959600" y="2276475"/>
            <a:ext cx="431800" cy="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3802" name="Text Box 13"/>
          <p:cNvSpPr txBox="1">
            <a:spLocks noChangeArrowheads="1"/>
          </p:cNvSpPr>
          <p:nvPr/>
        </p:nvSpPr>
        <p:spPr bwMode="auto">
          <a:xfrm>
            <a:off x="9220200" y="2655889"/>
            <a:ext cx="587020" cy="461665"/>
          </a:xfrm>
          <a:prstGeom prst="rect">
            <a:avLst/>
          </a:prstGeom>
          <a:solidFill>
            <a:schemeClr val="accent1"/>
          </a:solidFill>
          <a:ln w="38100">
            <a:solidFill>
              <a:schemeClr val="tx1"/>
            </a:solidFill>
            <a:miter lim="800000"/>
            <a:headEnd/>
            <a:tailEnd/>
          </a:ln>
        </p:spPr>
        <p:txBody>
          <a:bodyPr wrap="none">
            <a:spAutoFit/>
          </a:bodyPr>
          <a:lstStyle>
            <a:lvl1pPr eaLnBrk="0" hangingPunct="0">
              <a:defRPr sz="3600" b="1">
                <a:solidFill>
                  <a:schemeClr val="tx1"/>
                </a:solidFill>
                <a:latin typeface="Arial" panose="020B0604020202020204" pitchFamily="34" charset="0"/>
              </a:defRPr>
            </a:lvl1pPr>
            <a:lvl2pPr marL="742950" indent="-285750" eaLnBrk="0" hangingPunct="0">
              <a:defRPr sz="3600" b="1">
                <a:solidFill>
                  <a:schemeClr val="tx1"/>
                </a:solidFill>
                <a:latin typeface="Arial" panose="020B0604020202020204" pitchFamily="34" charset="0"/>
              </a:defRPr>
            </a:lvl2pPr>
            <a:lvl3pPr marL="1143000" indent="-228600" eaLnBrk="0" hangingPunct="0">
              <a:defRPr sz="3600" b="1">
                <a:solidFill>
                  <a:schemeClr val="tx1"/>
                </a:solidFill>
                <a:latin typeface="Arial" panose="020B0604020202020204" pitchFamily="34" charset="0"/>
              </a:defRPr>
            </a:lvl3pPr>
            <a:lvl4pPr marL="1600200" indent="-228600" eaLnBrk="0" hangingPunct="0">
              <a:defRPr sz="3600" b="1">
                <a:solidFill>
                  <a:schemeClr val="tx1"/>
                </a:solidFill>
                <a:latin typeface="Arial" panose="020B0604020202020204" pitchFamily="34" charset="0"/>
              </a:defRPr>
            </a:lvl4pPr>
            <a:lvl5pPr marL="2057400" indent="-228600" eaLnBrk="0" hangingPunct="0">
              <a:defRPr sz="3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600" b="1">
                <a:solidFill>
                  <a:schemeClr val="tx1"/>
                </a:solidFill>
                <a:latin typeface="Arial" panose="020B0604020202020204" pitchFamily="34" charset="0"/>
              </a:defRPr>
            </a:lvl9pPr>
          </a:lstStyle>
          <a:p>
            <a:pPr algn="l" eaLnBrk="1" hangingPunct="1"/>
            <a:r>
              <a:rPr lang="es-ES_tradnl" altLang="es-ES" sz="2400"/>
              <a:t>K+</a:t>
            </a:r>
          </a:p>
        </p:txBody>
      </p:sp>
      <p:sp>
        <p:nvSpPr>
          <p:cNvPr id="33803" name="Line 14"/>
          <p:cNvSpPr>
            <a:spLocks noChangeShapeType="1"/>
          </p:cNvSpPr>
          <p:nvPr/>
        </p:nvSpPr>
        <p:spPr bwMode="auto">
          <a:xfrm flipH="1">
            <a:off x="8759825" y="2924175"/>
            <a:ext cx="431800" cy="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805903" name="Text Box 15"/>
          <p:cNvSpPr txBox="1">
            <a:spLocks noChangeArrowheads="1"/>
          </p:cNvSpPr>
          <p:nvPr/>
        </p:nvSpPr>
        <p:spPr bwMode="auto">
          <a:xfrm>
            <a:off x="7689850" y="2744789"/>
            <a:ext cx="1143000" cy="396875"/>
          </a:xfrm>
          <a:prstGeom prst="rect">
            <a:avLst/>
          </a:prstGeom>
          <a:noFill/>
          <a:ln w="9525">
            <a:noFill/>
            <a:miter lim="800000"/>
            <a:headEnd/>
            <a:tailEnd/>
          </a:ln>
          <a:effectLst/>
        </p:spPr>
        <p:txBody>
          <a:bodyPr wrap="none">
            <a:spAutoFit/>
          </a:bodyPr>
          <a:lstStyle/>
          <a:p>
            <a:pPr algn="l">
              <a:defRPr/>
            </a:pPr>
            <a:r>
              <a:rPr lang="es-ES_tradnl" sz="2000">
                <a:solidFill>
                  <a:srgbClr val="FFFF00"/>
                </a:solidFill>
                <a:effectLst>
                  <a:outerShdw blurRad="38100" dist="38100" dir="2700000" algn="tl">
                    <a:srgbClr val="000000"/>
                  </a:outerShdw>
                </a:effectLst>
                <a:latin typeface="Arial" charset="0"/>
              </a:rPr>
              <a:t>4 meq/L</a:t>
            </a:r>
          </a:p>
        </p:txBody>
      </p:sp>
      <p:sp>
        <p:nvSpPr>
          <p:cNvPr id="33805" name="Line 16"/>
          <p:cNvSpPr>
            <a:spLocks noChangeShapeType="1"/>
          </p:cNvSpPr>
          <p:nvPr/>
        </p:nvSpPr>
        <p:spPr bwMode="auto">
          <a:xfrm flipH="1">
            <a:off x="7248525" y="2997200"/>
            <a:ext cx="431800" cy="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3806" name="Text Box 17"/>
          <p:cNvSpPr txBox="1">
            <a:spLocks noChangeArrowheads="1"/>
          </p:cNvSpPr>
          <p:nvPr/>
        </p:nvSpPr>
        <p:spPr bwMode="auto">
          <a:xfrm>
            <a:off x="5880101" y="2816226"/>
            <a:ext cx="1425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1"/>
                </a:solidFill>
                <a:latin typeface="Arial" panose="020B0604020202020204" pitchFamily="34" charset="0"/>
              </a:defRPr>
            </a:lvl1pPr>
            <a:lvl2pPr marL="742950" indent="-285750" eaLnBrk="0" hangingPunct="0">
              <a:defRPr sz="3600" b="1">
                <a:solidFill>
                  <a:schemeClr val="tx1"/>
                </a:solidFill>
                <a:latin typeface="Arial" panose="020B0604020202020204" pitchFamily="34" charset="0"/>
              </a:defRPr>
            </a:lvl2pPr>
            <a:lvl3pPr marL="1143000" indent="-228600" eaLnBrk="0" hangingPunct="0">
              <a:defRPr sz="3600" b="1">
                <a:solidFill>
                  <a:schemeClr val="tx1"/>
                </a:solidFill>
                <a:latin typeface="Arial" panose="020B0604020202020204" pitchFamily="34" charset="0"/>
              </a:defRPr>
            </a:lvl3pPr>
            <a:lvl4pPr marL="1600200" indent="-228600" eaLnBrk="0" hangingPunct="0">
              <a:defRPr sz="3600" b="1">
                <a:solidFill>
                  <a:schemeClr val="tx1"/>
                </a:solidFill>
                <a:latin typeface="Arial" panose="020B0604020202020204" pitchFamily="34" charset="0"/>
              </a:defRPr>
            </a:lvl4pPr>
            <a:lvl5pPr marL="2057400" indent="-228600" eaLnBrk="0" hangingPunct="0">
              <a:defRPr sz="3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600" b="1">
                <a:solidFill>
                  <a:schemeClr val="tx1"/>
                </a:solidFill>
                <a:latin typeface="Arial" panose="020B0604020202020204" pitchFamily="34" charset="0"/>
              </a:defRPr>
            </a:lvl9pPr>
          </a:lstStyle>
          <a:p>
            <a:pPr algn="l" eaLnBrk="1" hangingPunct="1"/>
            <a:r>
              <a:rPr lang="es-ES_tradnl" altLang="es-ES" sz="2000"/>
              <a:t>140 meq/L</a:t>
            </a:r>
          </a:p>
        </p:txBody>
      </p:sp>
      <p:sp>
        <p:nvSpPr>
          <p:cNvPr id="33807" name="Text Box 18"/>
          <p:cNvSpPr txBox="1">
            <a:spLocks noChangeArrowheads="1"/>
          </p:cNvSpPr>
          <p:nvPr/>
        </p:nvSpPr>
        <p:spPr bwMode="auto">
          <a:xfrm>
            <a:off x="9244014" y="3365501"/>
            <a:ext cx="595035" cy="461665"/>
          </a:xfrm>
          <a:prstGeom prst="rect">
            <a:avLst/>
          </a:prstGeom>
          <a:solidFill>
            <a:schemeClr val="accent1"/>
          </a:solidFill>
          <a:ln w="38100">
            <a:solidFill>
              <a:schemeClr val="tx1"/>
            </a:solidFill>
            <a:miter lim="800000"/>
            <a:headEnd/>
            <a:tailEnd/>
          </a:ln>
        </p:spPr>
        <p:txBody>
          <a:bodyPr wrap="none">
            <a:spAutoFit/>
          </a:bodyPr>
          <a:lstStyle>
            <a:lvl1pPr eaLnBrk="0" hangingPunct="0">
              <a:defRPr sz="3600" b="1">
                <a:solidFill>
                  <a:schemeClr val="tx1"/>
                </a:solidFill>
                <a:latin typeface="Arial" panose="020B0604020202020204" pitchFamily="34" charset="0"/>
              </a:defRPr>
            </a:lvl1pPr>
            <a:lvl2pPr marL="742950" indent="-285750" eaLnBrk="0" hangingPunct="0">
              <a:defRPr sz="3600" b="1">
                <a:solidFill>
                  <a:schemeClr val="tx1"/>
                </a:solidFill>
                <a:latin typeface="Arial" panose="020B0604020202020204" pitchFamily="34" charset="0"/>
              </a:defRPr>
            </a:lvl2pPr>
            <a:lvl3pPr marL="1143000" indent="-228600" eaLnBrk="0" hangingPunct="0">
              <a:defRPr sz="3600" b="1">
                <a:solidFill>
                  <a:schemeClr val="tx1"/>
                </a:solidFill>
                <a:latin typeface="Arial" panose="020B0604020202020204" pitchFamily="34" charset="0"/>
              </a:defRPr>
            </a:lvl3pPr>
            <a:lvl4pPr marL="1600200" indent="-228600" eaLnBrk="0" hangingPunct="0">
              <a:defRPr sz="3600" b="1">
                <a:solidFill>
                  <a:schemeClr val="tx1"/>
                </a:solidFill>
                <a:latin typeface="Arial" panose="020B0604020202020204" pitchFamily="34" charset="0"/>
              </a:defRPr>
            </a:lvl4pPr>
            <a:lvl5pPr marL="2057400" indent="-228600" eaLnBrk="0" hangingPunct="0">
              <a:defRPr sz="3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600" b="1">
                <a:solidFill>
                  <a:schemeClr val="tx1"/>
                </a:solidFill>
                <a:latin typeface="Arial" panose="020B0604020202020204" pitchFamily="34" charset="0"/>
              </a:defRPr>
            </a:lvl9pPr>
          </a:lstStyle>
          <a:p>
            <a:pPr algn="l" eaLnBrk="1" hangingPunct="1"/>
            <a:r>
              <a:rPr lang="es-ES_tradnl" altLang="es-ES" sz="2400"/>
              <a:t>Cl-</a:t>
            </a:r>
          </a:p>
        </p:txBody>
      </p:sp>
      <p:sp>
        <p:nvSpPr>
          <p:cNvPr id="33808" name="Line 19"/>
          <p:cNvSpPr>
            <a:spLocks noChangeShapeType="1"/>
          </p:cNvSpPr>
          <p:nvPr/>
        </p:nvSpPr>
        <p:spPr bwMode="auto">
          <a:xfrm flipH="1">
            <a:off x="8832850" y="3573463"/>
            <a:ext cx="431800" cy="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805908" name="Text Box 20"/>
          <p:cNvSpPr txBox="1">
            <a:spLocks noChangeArrowheads="1"/>
          </p:cNvSpPr>
          <p:nvPr/>
        </p:nvSpPr>
        <p:spPr bwMode="auto">
          <a:xfrm>
            <a:off x="7464426" y="3351214"/>
            <a:ext cx="1425575" cy="396875"/>
          </a:xfrm>
          <a:prstGeom prst="rect">
            <a:avLst/>
          </a:prstGeom>
          <a:noFill/>
          <a:ln w="9525">
            <a:noFill/>
            <a:miter lim="800000"/>
            <a:headEnd/>
            <a:tailEnd/>
          </a:ln>
          <a:effectLst/>
        </p:spPr>
        <p:txBody>
          <a:bodyPr wrap="none">
            <a:spAutoFit/>
          </a:bodyPr>
          <a:lstStyle/>
          <a:p>
            <a:pPr algn="l">
              <a:defRPr/>
            </a:pPr>
            <a:r>
              <a:rPr lang="es-ES_tradnl" sz="2000">
                <a:solidFill>
                  <a:srgbClr val="FFFF00"/>
                </a:solidFill>
                <a:effectLst>
                  <a:outerShdw blurRad="38100" dist="38100" dir="2700000" algn="tl">
                    <a:srgbClr val="000000"/>
                  </a:outerShdw>
                </a:effectLst>
                <a:latin typeface="Arial" charset="0"/>
              </a:rPr>
              <a:t>103 meq/L</a:t>
            </a:r>
          </a:p>
        </p:txBody>
      </p:sp>
      <p:sp>
        <p:nvSpPr>
          <p:cNvPr id="33810" name="Line 21"/>
          <p:cNvSpPr>
            <a:spLocks noChangeShapeType="1"/>
          </p:cNvSpPr>
          <p:nvPr/>
        </p:nvSpPr>
        <p:spPr bwMode="auto">
          <a:xfrm flipH="1">
            <a:off x="7104063" y="3573463"/>
            <a:ext cx="431800" cy="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3811" name="Text Box 22"/>
          <p:cNvSpPr txBox="1">
            <a:spLocks noChangeArrowheads="1"/>
          </p:cNvSpPr>
          <p:nvPr/>
        </p:nvSpPr>
        <p:spPr bwMode="auto">
          <a:xfrm>
            <a:off x="6024563" y="3392489"/>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1"/>
                </a:solidFill>
                <a:latin typeface="Arial" panose="020B0604020202020204" pitchFamily="34" charset="0"/>
              </a:defRPr>
            </a:lvl1pPr>
            <a:lvl2pPr marL="742950" indent="-285750" eaLnBrk="0" hangingPunct="0">
              <a:defRPr sz="3600" b="1">
                <a:solidFill>
                  <a:schemeClr val="tx1"/>
                </a:solidFill>
                <a:latin typeface="Arial" panose="020B0604020202020204" pitchFamily="34" charset="0"/>
              </a:defRPr>
            </a:lvl2pPr>
            <a:lvl3pPr marL="1143000" indent="-228600" eaLnBrk="0" hangingPunct="0">
              <a:defRPr sz="3600" b="1">
                <a:solidFill>
                  <a:schemeClr val="tx1"/>
                </a:solidFill>
                <a:latin typeface="Arial" panose="020B0604020202020204" pitchFamily="34" charset="0"/>
              </a:defRPr>
            </a:lvl3pPr>
            <a:lvl4pPr marL="1600200" indent="-228600" eaLnBrk="0" hangingPunct="0">
              <a:defRPr sz="3600" b="1">
                <a:solidFill>
                  <a:schemeClr val="tx1"/>
                </a:solidFill>
                <a:latin typeface="Arial" panose="020B0604020202020204" pitchFamily="34" charset="0"/>
              </a:defRPr>
            </a:lvl4pPr>
            <a:lvl5pPr marL="2057400" indent="-228600" eaLnBrk="0" hangingPunct="0">
              <a:defRPr sz="3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600" b="1">
                <a:solidFill>
                  <a:schemeClr val="tx1"/>
                </a:solidFill>
                <a:latin typeface="Arial" panose="020B0604020202020204" pitchFamily="34" charset="0"/>
              </a:defRPr>
            </a:lvl9pPr>
          </a:lstStyle>
          <a:p>
            <a:pPr algn="l" eaLnBrk="1" hangingPunct="1"/>
            <a:r>
              <a:rPr lang="es-ES_tradnl" altLang="es-ES" sz="2000"/>
              <a:t>4 meq/L</a:t>
            </a:r>
          </a:p>
        </p:txBody>
      </p:sp>
      <p:sp>
        <p:nvSpPr>
          <p:cNvPr id="33812" name="Text Box 23"/>
          <p:cNvSpPr txBox="1">
            <a:spLocks noChangeArrowheads="1"/>
          </p:cNvSpPr>
          <p:nvPr/>
        </p:nvSpPr>
        <p:spPr bwMode="auto">
          <a:xfrm>
            <a:off x="8956676" y="4071938"/>
            <a:ext cx="755335" cy="400110"/>
          </a:xfrm>
          <a:prstGeom prst="rect">
            <a:avLst/>
          </a:prstGeom>
          <a:solidFill>
            <a:schemeClr val="accent1"/>
          </a:solidFill>
          <a:ln w="38100">
            <a:solidFill>
              <a:schemeClr val="tx1"/>
            </a:solidFill>
            <a:miter lim="800000"/>
            <a:headEnd/>
            <a:tailEnd/>
          </a:ln>
        </p:spPr>
        <p:txBody>
          <a:bodyPr wrap="none">
            <a:spAutoFit/>
          </a:bodyPr>
          <a:lstStyle>
            <a:lvl1pPr eaLnBrk="0" hangingPunct="0">
              <a:defRPr sz="3600" b="1">
                <a:solidFill>
                  <a:schemeClr val="tx1"/>
                </a:solidFill>
                <a:latin typeface="Arial" panose="020B0604020202020204" pitchFamily="34" charset="0"/>
              </a:defRPr>
            </a:lvl1pPr>
            <a:lvl2pPr marL="742950" indent="-285750" eaLnBrk="0" hangingPunct="0">
              <a:defRPr sz="3600" b="1">
                <a:solidFill>
                  <a:schemeClr val="tx1"/>
                </a:solidFill>
                <a:latin typeface="Arial" panose="020B0604020202020204" pitchFamily="34" charset="0"/>
              </a:defRPr>
            </a:lvl2pPr>
            <a:lvl3pPr marL="1143000" indent="-228600" eaLnBrk="0" hangingPunct="0">
              <a:defRPr sz="3600" b="1">
                <a:solidFill>
                  <a:schemeClr val="tx1"/>
                </a:solidFill>
                <a:latin typeface="Arial" panose="020B0604020202020204" pitchFamily="34" charset="0"/>
              </a:defRPr>
            </a:lvl3pPr>
            <a:lvl4pPr marL="1600200" indent="-228600" eaLnBrk="0" hangingPunct="0">
              <a:defRPr sz="3600" b="1">
                <a:solidFill>
                  <a:schemeClr val="tx1"/>
                </a:solidFill>
                <a:latin typeface="Arial" panose="020B0604020202020204" pitchFamily="34" charset="0"/>
              </a:defRPr>
            </a:lvl4pPr>
            <a:lvl5pPr marL="2057400" indent="-228600" eaLnBrk="0" hangingPunct="0">
              <a:defRPr sz="3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600" b="1">
                <a:solidFill>
                  <a:schemeClr val="tx1"/>
                </a:solidFill>
                <a:latin typeface="Arial" panose="020B0604020202020204" pitchFamily="34" charset="0"/>
              </a:defRPr>
            </a:lvl9pPr>
          </a:lstStyle>
          <a:p>
            <a:pPr algn="l" eaLnBrk="1" hangingPunct="1"/>
            <a:r>
              <a:rPr lang="es-ES_tradnl" altLang="es-ES" sz="2000"/>
              <a:t>PO</a:t>
            </a:r>
            <a:r>
              <a:rPr lang="es-ES_tradnl" altLang="es-ES" sz="2000" baseline="-25000"/>
              <a:t>4 </a:t>
            </a:r>
            <a:r>
              <a:rPr lang="es-ES_tradnl" altLang="es-ES" sz="2000" baseline="30000"/>
              <a:t>-</a:t>
            </a:r>
          </a:p>
        </p:txBody>
      </p:sp>
      <p:sp>
        <p:nvSpPr>
          <p:cNvPr id="33813" name="Line 24"/>
          <p:cNvSpPr>
            <a:spLocks noChangeShapeType="1"/>
          </p:cNvSpPr>
          <p:nvPr/>
        </p:nvSpPr>
        <p:spPr bwMode="auto">
          <a:xfrm flipH="1">
            <a:off x="8543925" y="4292600"/>
            <a:ext cx="431800" cy="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805913" name="Text Box 25"/>
          <p:cNvSpPr txBox="1">
            <a:spLocks noChangeArrowheads="1"/>
          </p:cNvSpPr>
          <p:nvPr/>
        </p:nvSpPr>
        <p:spPr bwMode="auto">
          <a:xfrm>
            <a:off x="7464425" y="4102101"/>
            <a:ext cx="1143000" cy="396875"/>
          </a:xfrm>
          <a:prstGeom prst="rect">
            <a:avLst/>
          </a:prstGeom>
          <a:noFill/>
          <a:ln w="9525">
            <a:noFill/>
            <a:miter lim="800000"/>
            <a:headEnd/>
            <a:tailEnd/>
          </a:ln>
          <a:effectLst/>
        </p:spPr>
        <p:txBody>
          <a:bodyPr wrap="none">
            <a:spAutoFit/>
          </a:bodyPr>
          <a:lstStyle/>
          <a:p>
            <a:pPr algn="l">
              <a:defRPr/>
            </a:pPr>
            <a:r>
              <a:rPr lang="es-ES_tradnl" sz="2000">
                <a:solidFill>
                  <a:srgbClr val="FFFF00"/>
                </a:solidFill>
                <a:effectLst>
                  <a:outerShdw blurRad="38100" dist="38100" dir="2700000" algn="tl">
                    <a:srgbClr val="000000"/>
                  </a:outerShdw>
                </a:effectLst>
                <a:latin typeface="Arial" charset="0"/>
              </a:rPr>
              <a:t>4 meq/L</a:t>
            </a:r>
          </a:p>
        </p:txBody>
      </p:sp>
      <p:sp>
        <p:nvSpPr>
          <p:cNvPr id="33815" name="Line 26"/>
          <p:cNvSpPr>
            <a:spLocks noChangeShapeType="1"/>
          </p:cNvSpPr>
          <p:nvPr/>
        </p:nvSpPr>
        <p:spPr bwMode="auto">
          <a:xfrm flipH="1">
            <a:off x="7032625" y="4292600"/>
            <a:ext cx="431800" cy="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3816" name="Text Box 27"/>
          <p:cNvSpPr txBox="1">
            <a:spLocks noChangeArrowheads="1"/>
          </p:cNvSpPr>
          <p:nvPr/>
        </p:nvSpPr>
        <p:spPr bwMode="auto">
          <a:xfrm>
            <a:off x="5880100" y="4071939"/>
            <a:ext cx="1284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1"/>
                </a:solidFill>
                <a:latin typeface="Arial" panose="020B0604020202020204" pitchFamily="34" charset="0"/>
              </a:defRPr>
            </a:lvl1pPr>
            <a:lvl2pPr marL="742950" indent="-285750" eaLnBrk="0" hangingPunct="0">
              <a:defRPr sz="3600" b="1">
                <a:solidFill>
                  <a:schemeClr val="tx1"/>
                </a:solidFill>
                <a:latin typeface="Arial" panose="020B0604020202020204" pitchFamily="34" charset="0"/>
              </a:defRPr>
            </a:lvl2pPr>
            <a:lvl3pPr marL="1143000" indent="-228600" eaLnBrk="0" hangingPunct="0">
              <a:defRPr sz="3600" b="1">
                <a:solidFill>
                  <a:schemeClr val="tx1"/>
                </a:solidFill>
                <a:latin typeface="Arial" panose="020B0604020202020204" pitchFamily="34" charset="0"/>
              </a:defRPr>
            </a:lvl3pPr>
            <a:lvl4pPr marL="1600200" indent="-228600" eaLnBrk="0" hangingPunct="0">
              <a:defRPr sz="3600" b="1">
                <a:solidFill>
                  <a:schemeClr val="tx1"/>
                </a:solidFill>
                <a:latin typeface="Arial" panose="020B0604020202020204" pitchFamily="34" charset="0"/>
              </a:defRPr>
            </a:lvl4pPr>
            <a:lvl5pPr marL="2057400" indent="-228600" eaLnBrk="0" hangingPunct="0">
              <a:defRPr sz="3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600" b="1">
                <a:solidFill>
                  <a:schemeClr val="tx1"/>
                </a:solidFill>
                <a:latin typeface="Arial" panose="020B0604020202020204" pitchFamily="34" charset="0"/>
              </a:defRPr>
            </a:lvl9pPr>
          </a:lstStyle>
          <a:p>
            <a:pPr algn="l" eaLnBrk="1" hangingPunct="1"/>
            <a:r>
              <a:rPr lang="es-ES_tradnl" altLang="es-ES" sz="2000"/>
              <a:t>75 meq/L</a:t>
            </a:r>
          </a:p>
        </p:txBody>
      </p:sp>
      <p:sp>
        <p:nvSpPr>
          <p:cNvPr id="805916" name="Text Box 28" descr="Pergamino"/>
          <p:cNvSpPr txBox="1">
            <a:spLocks noChangeArrowheads="1"/>
          </p:cNvSpPr>
          <p:nvPr/>
        </p:nvSpPr>
        <p:spPr bwMode="auto">
          <a:xfrm>
            <a:off x="4511675" y="1412875"/>
            <a:ext cx="744114" cy="523220"/>
          </a:xfrm>
          <a:prstGeom prst="rect">
            <a:avLst/>
          </a:prstGeom>
          <a:blipFill dpi="0" rotWithShape="1">
            <a:blip r:embed="rId5"/>
            <a:srcRect/>
            <a:tile tx="0" ty="0" sx="100000" sy="100000" flip="none" algn="tl"/>
          </a:blipFill>
          <a:ln w="38100">
            <a:solidFill>
              <a:schemeClr val="tx1"/>
            </a:solidFill>
            <a:miter lim="800000"/>
            <a:headEnd/>
            <a:tailEnd/>
          </a:ln>
          <a:effectLst/>
        </p:spPr>
        <p:txBody>
          <a:bodyPr wrap="none">
            <a:spAutoFit/>
          </a:bodyPr>
          <a:lstStyle/>
          <a:p>
            <a:pPr algn="l">
              <a:defRPr/>
            </a:pPr>
            <a:r>
              <a:rPr lang="es-ES_tradnl" sz="2800">
                <a:effectLst>
                  <a:outerShdw blurRad="38100" dist="38100" dir="2700000" algn="tl">
                    <a:srgbClr val="FFFFFF"/>
                  </a:outerShdw>
                </a:effectLst>
                <a:latin typeface="Arial" charset="0"/>
              </a:rPr>
              <a:t>LIC</a:t>
            </a:r>
          </a:p>
        </p:txBody>
      </p:sp>
      <p:sp>
        <p:nvSpPr>
          <p:cNvPr id="2" name="CuadroTexto 1"/>
          <p:cNvSpPr txBox="1"/>
          <p:nvPr/>
        </p:nvSpPr>
        <p:spPr>
          <a:xfrm>
            <a:off x="359764" y="5625226"/>
            <a:ext cx="11407516" cy="1200329"/>
          </a:xfrm>
          <a:prstGeom prst="rect">
            <a:avLst/>
          </a:prstGeom>
          <a:noFill/>
        </p:spPr>
        <p:txBody>
          <a:bodyPr wrap="square" rtlCol="0">
            <a:spAutoFit/>
          </a:bodyPr>
          <a:lstStyle/>
          <a:p>
            <a:pPr lvl="0" algn="just"/>
            <a:r>
              <a:rPr lang="es-ES_tradnl" altLang="es-ES" sz="2400" dirty="0" smtClean="0">
                <a:solidFill>
                  <a:srgbClr val="FFFF00"/>
                </a:solidFill>
                <a:latin typeface="Arial" panose="020B0604020202020204" pitchFamily="34" charset="0"/>
              </a:rPr>
              <a:t>El </a:t>
            </a:r>
            <a:r>
              <a:rPr lang="es-ES_tradnl" altLang="es-ES" sz="2400" dirty="0">
                <a:solidFill>
                  <a:srgbClr val="FFFF00"/>
                </a:solidFill>
                <a:latin typeface="Arial" panose="020B0604020202020204" pitchFamily="34" charset="0"/>
              </a:rPr>
              <a:t>sodio es el principal catión del líquido extracelular, mientras que el potasio lo es del intracelular. El cloruro está más concentrado en el líquido extracelular, mientras que el fosfato y las proteínas lo están en el intracelular. </a:t>
            </a:r>
          </a:p>
        </p:txBody>
      </p:sp>
    </p:spTree>
    <p:extLst>
      <p:ext uri="{BB962C8B-B14F-4D97-AF65-F5344CB8AC3E}">
        <p14:creationId xmlns:p14="http://schemas.microsoft.com/office/powerpoint/2010/main" val="37108857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Text Box 2"/>
          <p:cNvSpPr txBox="1">
            <a:spLocks noChangeArrowheads="1"/>
          </p:cNvSpPr>
          <p:nvPr/>
        </p:nvSpPr>
        <p:spPr bwMode="auto">
          <a:xfrm>
            <a:off x="104930" y="620713"/>
            <a:ext cx="1199213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b="1">
                <a:solidFill>
                  <a:schemeClr val="tx1"/>
                </a:solidFill>
                <a:latin typeface="Arial" panose="020B0604020202020204" pitchFamily="34" charset="0"/>
              </a:defRPr>
            </a:lvl1pPr>
            <a:lvl2pPr marL="742950" indent="-285750" eaLnBrk="0" hangingPunct="0">
              <a:defRPr sz="3600" b="1">
                <a:solidFill>
                  <a:schemeClr val="tx1"/>
                </a:solidFill>
                <a:latin typeface="Arial" panose="020B0604020202020204" pitchFamily="34" charset="0"/>
              </a:defRPr>
            </a:lvl2pPr>
            <a:lvl3pPr marL="1143000" indent="-228600" eaLnBrk="0" hangingPunct="0">
              <a:defRPr sz="3600" b="1">
                <a:solidFill>
                  <a:schemeClr val="tx1"/>
                </a:solidFill>
                <a:latin typeface="Arial" panose="020B0604020202020204" pitchFamily="34" charset="0"/>
              </a:defRPr>
            </a:lvl3pPr>
            <a:lvl4pPr marL="1600200" indent="-228600" eaLnBrk="0" hangingPunct="0">
              <a:defRPr sz="3600" b="1">
                <a:solidFill>
                  <a:schemeClr val="tx1"/>
                </a:solidFill>
                <a:latin typeface="Arial" panose="020B0604020202020204" pitchFamily="34" charset="0"/>
              </a:defRPr>
            </a:lvl4pPr>
            <a:lvl5pPr marL="2057400" indent="-228600" eaLnBrk="0" hangingPunct="0">
              <a:defRPr sz="3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600" b="1">
                <a:solidFill>
                  <a:schemeClr val="tx1"/>
                </a:solidFill>
                <a:latin typeface="Arial" panose="020B0604020202020204" pitchFamily="34" charset="0"/>
              </a:defRPr>
            </a:lvl9pPr>
          </a:lstStyle>
          <a:p>
            <a:pPr algn="ctr" eaLnBrk="1" hangingPunct="1"/>
            <a:r>
              <a:rPr lang="es-ES" altLang="es-ES" sz="3200" dirty="0">
                <a:solidFill>
                  <a:srgbClr val="FFFF00"/>
                </a:solidFill>
              </a:rPr>
              <a:t>Cada tipo de célula tiene </a:t>
            </a:r>
            <a:r>
              <a:rPr lang="es-ES" altLang="es-ES" sz="3200" dirty="0" smtClean="0">
                <a:solidFill>
                  <a:srgbClr val="FFFF00"/>
                </a:solidFill>
              </a:rPr>
              <a:t>un PMR </a:t>
            </a:r>
            <a:r>
              <a:rPr lang="es-ES" altLang="es-ES" sz="3200" dirty="0">
                <a:solidFill>
                  <a:srgbClr val="FFFF00"/>
                </a:solidFill>
              </a:rPr>
              <a:t>particular oscilando</a:t>
            </a:r>
          </a:p>
          <a:p>
            <a:pPr algn="ctr" eaLnBrk="1" hangingPunct="1"/>
            <a:r>
              <a:rPr lang="es-ES" altLang="es-ES" sz="3200" dirty="0">
                <a:solidFill>
                  <a:srgbClr val="FFFF00"/>
                </a:solidFill>
              </a:rPr>
              <a:t>entre los -20 y -100 </a:t>
            </a:r>
            <a:r>
              <a:rPr lang="es-ES" altLang="es-ES" sz="3200" dirty="0" err="1">
                <a:solidFill>
                  <a:srgbClr val="FFFF00"/>
                </a:solidFill>
              </a:rPr>
              <a:t>mV</a:t>
            </a:r>
            <a:endParaRPr lang="es-ES" altLang="es-ES" sz="3200" dirty="0">
              <a:solidFill>
                <a:srgbClr val="FFFF00"/>
              </a:solidFill>
            </a:endParaRPr>
          </a:p>
        </p:txBody>
      </p:sp>
      <p:sp>
        <p:nvSpPr>
          <p:cNvPr id="902147" name="Rectangle 3"/>
          <p:cNvSpPr>
            <a:spLocks noChangeArrowheads="1"/>
          </p:cNvSpPr>
          <p:nvPr/>
        </p:nvSpPr>
        <p:spPr bwMode="auto">
          <a:xfrm>
            <a:off x="3216275" y="2190373"/>
            <a:ext cx="7126938" cy="2676902"/>
          </a:xfrm>
          <a:prstGeom prst="rect">
            <a:avLst/>
          </a:prstGeom>
          <a:solidFill>
            <a:srgbClr val="FFCC99"/>
          </a:solidFill>
          <a:ln w="9525">
            <a:solidFill>
              <a:schemeClr val="tx1"/>
            </a:solidFill>
            <a:miter lim="800000"/>
            <a:headEnd/>
            <a:tailEnd/>
          </a:ln>
        </p:spPr>
        <p:txBody>
          <a:bodyPr wrap="none" anchor="ctr"/>
          <a:lstStyle>
            <a:lvl1pPr eaLnBrk="0" hangingPunct="0">
              <a:defRPr sz="3600" b="1">
                <a:solidFill>
                  <a:schemeClr val="tx1"/>
                </a:solidFill>
                <a:latin typeface="Arial" panose="020B0604020202020204" pitchFamily="34" charset="0"/>
              </a:defRPr>
            </a:lvl1pPr>
            <a:lvl2pPr marL="742950" indent="-285750" eaLnBrk="0" hangingPunct="0">
              <a:defRPr sz="3600" b="1">
                <a:solidFill>
                  <a:schemeClr val="tx1"/>
                </a:solidFill>
                <a:latin typeface="Arial" panose="020B0604020202020204" pitchFamily="34" charset="0"/>
              </a:defRPr>
            </a:lvl2pPr>
            <a:lvl3pPr marL="1143000" indent="-228600" eaLnBrk="0" hangingPunct="0">
              <a:defRPr sz="3600" b="1">
                <a:solidFill>
                  <a:schemeClr val="tx1"/>
                </a:solidFill>
                <a:latin typeface="Arial" panose="020B0604020202020204" pitchFamily="34" charset="0"/>
              </a:defRPr>
            </a:lvl3pPr>
            <a:lvl4pPr marL="1600200" indent="-228600" eaLnBrk="0" hangingPunct="0">
              <a:defRPr sz="3600" b="1">
                <a:solidFill>
                  <a:schemeClr val="tx1"/>
                </a:solidFill>
                <a:latin typeface="Arial" panose="020B0604020202020204" pitchFamily="34" charset="0"/>
              </a:defRPr>
            </a:lvl4pPr>
            <a:lvl5pPr marL="2057400" indent="-228600" eaLnBrk="0" hangingPunct="0">
              <a:defRPr sz="3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600" b="1">
                <a:solidFill>
                  <a:schemeClr val="tx1"/>
                </a:solidFill>
                <a:latin typeface="Arial" panose="020B0604020202020204" pitchFamily="34" charset="0"/>
              </a:defRPr>
            </a:lvl9pPr>
          </a:lstStyle>
          <a:p>
            <a:pPr algn="l" eaLnBrk="1" hangingPunct="1">
              <a:buFontTx/>
              <a:buChar char="•"/>
            </a:pPr>
            <a:r>
              <a:rPr lang="es-ES" altLang="es-ES" sz="3200" dirty="0"/>
              <a:t> Muchas neuronas     -30 y -60mV</a:t>
            </a:r>
          </a:p>
          <a:p>
            <a:pPr algn="l" eaLnBrk="1" hangingPunct="1">
              <a:buFontTx/>
              <a:buChar char="•"/>
            </a:pPr>
            <a:r>
              <a:rPr lang="es-ES" altLang="es-ES" sz="3200" dirty="0"/>
              <a:t> Axones grandes                 -90 </a:t>
            </a:r>
            <a:r>
              <a:rPr lang="es-ES" altLang="es-ES" sz="3200" dirty="0" err="1"/>
              <a:t>mV</a:t>
            </a:r>
            <a:endParaRPr lang="es-ES" altLang="es-ES" sz="3200" dirty="0"/>
          </a:p>
          <a:p>
            <a:pPr algn="l" eaLnBrk="1" hangingPunct="1">
              <a:buFontTx/>
              <a:buChar char="•"/>
            </a:pPr>
            <a:r>
              <a:rPr lang="es-ES" altLang="es-ES" sz="3200" dirty="0"/>
              <a:t> Células musculares           -90mV</a:t>
            </a:r>
          </a:p>
          <a:p>
            <a:pPr algn="l" eaLnBrk="1" hangingPunct="1">
              <a:buFontTx/>
              <a:buChar char="•"/>
            </a:pPr>
            <a:r>
              <a:rPr lang="es-ES" altLang="es-ES" sz="3200" dirty="0"/>
              <a:t> </a:t>
            </a:r>
            <a:r>
              <a:rPr lang="es-ES" altLang="es-ES" sz="3200" dirty="0" err="1"/>
              <a:t>Motoneuronas</a:t>
            </a:r>
            <a:r>
              <a:rPr lang="es-ES" altLang="es-ES" sz="3200" dirty="0"/>
              <a:t> medulares -65mV</a:t>
            </a:r>
          </a:p>
          <a:p>
            <a:pPr algn="l" eaLnBrk="1" hangingPunct="1"/>
            <a:endParaRPr lang="es-ES" altLang="es-ES" sz="3200" dirty="0"/>
          </a:p>
        </p:txBody>
      </p:sp>
    </p:spTree>
    <p:extLst>
      <p:ext uri="{BB962C8B-B14F-4D97-AF65-F5344CB8AC3E}">
        <p14:creationId xmlns:p14="http://schemas.microsoft.com/office/powerpoint/2010/main" val="477496323"/>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69429" y="431691"/>
            <a:ext cx="10717967" cy="5878532"/>
          </a:xfrm>
          <a:prstGeom prst="rect">
            <a:avLst/>
          </a:prstGeom>
        </p:spPr>
        <p:txBody>
          <a:bodyPr wrap="square">
            <a:spAutoFit/>
          </a:bodyPr>
          <a:lstStyle/>
          <a:p>
            <a:r>
              <a:rPr lang="es-ES" sz="4000" b="1" dirty="0">
                <a:solidFill>
                  <a:srgbClr val="FFFF00"/>
                </a:solidFill>
              </a:rPr>
              <a:t>Variación del </a:t>
            </a:r>
            <a:r>
              <a:rPr lang="es-ES" sz="4000" b="1" dirty="0" smtClean="0">
                <a:solidFill>
                  <a:srgbClr val="FFFF00"/>
                </a:solidFill>
              </a:rPr>
              <a:t>PMR</a:t>
            </a:r>
          </a:p>
          <a:p>
            <a:r>
              <a:rPr lang="es-ES" sz="4000" b="1" dirty="0" smtClean="0">
                <a:solidFill>
                  <a:srgbClr val="FFFF00"/>
                </a:solidFill>
              </a:rPr>
              <a:t> </a:t>
            </a:r>
            <a:endParaRPr lang="es-ES" sz="4000" b="1" dirty="0">
              <a:solidFill>
                <a:srgbClr val="FFFF00"/>
              </a:solidFill>
            </a:endParaRPr>
          </a:p>
          <a:p>
            <a:r>
              <a:rPr lang="es-ES" sz="2800" b="1" u="sng" dirty="0">
                <a:solidFill>
                  <a:srgbClr val="FFFF00"/>
                </a:solidFill>
              </a:rPr>
              <a:t>Disminuye</a:t>
            </a:r>
            <a:r>
              <a:rPr lang="es-ES" dirty="0">
                <a:solidFill>
                  <a:srgbClr val="FFFF00"/>
                </a:solidFill>
              </a:rPr>
              <a:t>: </a:t>
            </a:r>
          </a:p>
          <a:p>
            <a:r>
              <a:rPr lang="es-ES" sz="2400" dirty="0">
                <a:solidFill>
                  <a:srgbClr val="FFFF00"/>
                </a:solidFill>
              </a:rPr>
              <a:t> Aumento de la permeabilidad del sodio.  </a:t>
            </a:r>
            <a:endParaRPr lang="es-ES" sz="2400" dirty="0" smtClean="0">
              <a:solidFill>
                <a:srgbClr val="FFFF00"/>
              </a:solidFill>
            </a:endParaRPr>
          </a:p>
          <a:p>
            <a:r>
              <a:rPr lang="es-ES" sz="2400" dirty="0" smtClean="0">
                <a:solidFill>
                  <a:srgbClr val="FFFF00"/>
                </a:solidFill>
              </a:rPr>
              <a:t>Aumento </a:t>
            </a:r>
            <a:r>
              <a:rPr lang="es-ES" sz="2400" dirty="0">
                <a:solidFill>
                  <a:srgbClr val="FFFF00"/>
                </a:solidFill>
              </a:rPr>
              <a:t>de la concentración de potasio en el exterior de la célula. </a:t>
            </a:r>
            <a:endParaRPr lang="es-ES" sz="2400" dirty="0" smtClean="0">
              <a:solidFill>
                <a:srgbClr val="FFFF00"/>
              </a:solidFill>
            </a:endParaRPr>
          </a:p>
          <a:p>
            <a:endParaRPr lang="es-ES" sz="2400" dirty="0">
              <a:solidFill>
                <a:srgbClr val="FFFF00"/>
              </a:solidFill>
            </a:endParaRPr>
          </a:p>
          <a:p>
            <a:r>
              <a:rPr lang="es-ES" sz="2800" b="1" u="sng" dirty="0">
                <a:solidFill>
                  <a:srgbClr val="FFFF00"/>
                </a:solidFill>
              </a:rPr>
              <a:t>Aumenta</a:t>
            </a:r>
            <a:r>
              <a:rPr lang="es-ES" dirty="0">
                <a:solidFill>
                  <a:srgbClr val="FFFF00"/>
                </a:solidFill>
              </a:rPr>
              <a:t>: </a:t>
            </a:r>
          </a:p>
          <a:p>
            <a:r>
              <a:rPr lang="es-ES" dirty="0">
                <a:solidFill>
                  <a:srgbClr val="FFFF00"/>
                </a:solidFill>
              </a:rPr>
              <a:t> </a:t>
            </a:r>
            <a:r>
              <a:rPr lang="es-ES" sz="2400" dirty="0">
                <a:solidFill>
                  <a:srgbClr val="FFFF00"/>
                </a:solidFill>
              </a:rPr>
              <a:t>Aumento de la permeabilidad del potasio. </a:t>
            </a:r>
            <a:endParaRPr lang="es-ES" sz="2400" dirty="0" smtClean="0">
              <a:solidFill>
                <a:srgbClr val="FFFF00"/>
              </a:solidFill>
            </a:endParaRPr>
          </a:p>
          <a:p>
            <a:r>
              <a:rPr lang="es-ES" sz="2400" dirty="0" smtClean="0">
                <a:solidFill>
                  <a:srgbClr val="FFFF00"/>
                </a:solidFill>
              </a:rPr>
              <a:t> </a:t>
            </a:r>
            <a:r>
              <a:rPr lang="es-ES" sz="2400" dirty="0">
                <a:solidFill>
                  <a:srgbClr val="FFFF00"/>
                </a:solidFill>
              </a:rPr>
              <a:t>Disminución de la concentración de potasio en el exterior de la célula.  </a:t>
            </a:r>
            <a:r>
              <a:rPr lang="es-ES" sz="2400" dirty="0" smtClean="0">
                <a:solidFill>
                  <a:srgbClr val="FFFF00"/>
                </a:solidFill>
              </a:rPr>
              <a:t>  </a:t>
            </a:r>
          </a:p>
          <a:p>
            <a:r>
              <a:rPr lang="es-ES" sz="2400" dirty="0">
                <a:solidFill>
                  <a:srgbClr val="FFFF00"/>
                </a:solidFill>
              </a:rPr>
              <a:t> </a:t>
            </a:r>
            <a:r>
              <a:rPr lang="es-ES" sz="2400" dirty="0" smtClean="0">
                <a:solidFill>
                  <a:srgbClr val="FFFF00"/>
                </a:solidFill>
              </a:rPr>
              <a:t>Aumento </a:t>
            </a:r>
            <a:r>
              <a:rPr lang="es-ES" sz="2400" dirty="0">
                <a:solidFill>
                  <a:srgbClr val="FFFF00"/>
                </a:solidFill>
              </a:rPr>
              <a:t>de la permeabilidad al cloruro. </a:t>
            </a:r>
            <a:endParaRPr lang="es-ES" sz="2400" dirty="0" smtClean="0">
              <a:solidFill>
                <a:srgbClr val="FFFF00"/>
              </a:solidFill>
            </a:endParaRPr>
          </a:p>
          <a:p>
            <a:endParaRPr lang="es-ES" sz="2400" dirty="0">
              <a:solidFill>
                <a:srgbClr val="FFFF00"/>
              </a:solidFill>
            </a:endParaRPr>
          </a:p>
          <a:p>
            <a:r>
              <a:rPr lang="es-ES" sz="2400" b="1" dirty="0">
                <a:solidFill>
                  <a:srgbClr val="FFFF00"/>
                </a:solidFill>
              </a:rPr>
              <a:t>Nota:</a:t>
            </a:r>
            <a:r>
              <a:rPr lang="es-ES" sz="2400" dirty="0">
                <a:solidFill>
                  <a:srgbClr val="FFFF00"/>
                </a:solidFill>
              </a:rPr>
              <a:t> El PMR se modifica por dos factores</a:t>
            </a:r>
            <a:r>
              <a:rPr lang="es-ES" sz="2400" dirty="0" smtClean="0">
                <a:solidFill>
                  <a:srgbClr val="FFFF00"/>
                </a:solidFill>
              </a:rPr>
              <a:t>:</a:t>
            </a:r>
          </a:p>
          <a:p>
            <a:r>
              <a:rPr lang="es-ES" sz="2400" dirty="0" smtClean="0">
                <a:solidFill>
                  <a:srgbClr val="FFFF00"/>
                </a:solidFill>
              </a:rPr>
              <a:t> </a:t>
            </a:r>
            <a:r>
              <a:rPr lang="es-ES" sz="2400" dirty="0">
                <a:solidFill>
                  <a:srgbClr val="FFFF00"/>
                </a:solidFill>
              </a:rPr>
              <a:t>Las variaciones de la concentración de iones difusibles </a:t>
            </a:r>
            <a:r>
              <a:rPr lang="es-ES" sz="2400" dirty="0" smtClean="0">
                <a:solidFill>
                  <a:srgbClr val="FFFF00"/>
                </a:solidFill>
              </a:rPr>
              <a:t>y</a:t>
            </a:r>
          </a:p>
          <a:p>
            <a:r>
              <a:rPr lang="es-ES" sz="2400" dirty="0" smtClean="0">
                <a:solidFill>
                  <a:srgbClr val="FFFF00"/>
                </a:solidFill>
              </a:rPr>
              <a:t> </a:t>
            </a:r>
            <a:r>
              <a:rPr lang="es-ES" sz="2400" dirty="0">
                <a:solidFill>
                  <a:srgbClr val="FFFF00"/>
                </a:solidFill>
              </a:rPr>
              <a:t>la permeabilidad de la membrana. </a:t>
            </a:r>
          </a:p>
        </p:txBody>
      </p:sp>
    </p:spTree>
    <p:extLst>
      <p:ext uri="{BB962C8B-B14F-4D97-AF65-F5344CB8AC3E}">
        <p14:creationId xmlns:p14="http://schemas.microsoft.com/office/powerpoint/2010/main" val="1259133018"/>
      </p:ext>
    </p:extLst>
  </p:cSld>
  <p:clrMapOvr>
    <a:masterClrMapping/>
  </p:clrMapOvr>
  <p:transition spd="med" advClick="0" advTm="1000">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69823" y="77426"/>
            <a:ext cx="11617377" cy="6863417"/>
          </a:xfrm>
          <a:prstGeom prst="rect">
            <a:avLst/>
          </a:prstGeom>
        </p:spPr>
        <p:txBody>
          <a:bodyPr wrap="square">
            <a:spAutoFit/>
          </a:bodyPr>
          <a:lstStyle/>
          <a:p>
            <a:pPr algn="just"/>
            <a:r>
              <a:rPr lang="es-ES" sz="3200" b="1" u="sng" dirty="0">
                <a:solidFill>
                  <a:srgbClr val="FFFF00"/>
                </a:solidFill>
              </a:rPr>
              <a:t>Potencial de Acción</a:t>
            </a:r>
            <a:r>
              <a:rPr lang="es-ES" sz="3200" b="1" dirty="0">
                <a:solidFill>
                  <a:srgbClr val="FFFF00"/>
                </a:solidFill>
              </a:rPr>
              <a:t>: </a:t>
            </a:r>
            <a:r>
              <a:rPr lang="es-ES" sz="2400" dirty="0">
                <a:solidFill>
                  <a:srgbClr val="FFFF00"/>
                </a:solidFill>
              </a:rPr>
              <a:t>Las señales nerviosas se transmiten mediante potenciales de acción que son los cambios rápidos del PMR que se propagan con severidad por las membranas de las fibras nerviosas. Se inicia con un cambio de la polaridad negativo en el lado externo y positivo en el interno para luego volver la polaridad de reposo y presenta dos factores: </a:t>
            </a:r>
          </a:p>
          <a:p>
            <a:pPr algn="just"/>
            <a:r>
              <a:rPr lang="es-ES" sz="2800" dirty="0">
                <a:solidFill>
                  <a:srgbClr val="FFFF00"/>
                </a:solidFill>
              </a:rPr>
              <a:t> </a:t>
            </a:r>
            <a:r>
              <a:rPr lang="es-ES" sz="2800" b="1" u="sng" dirty="0">
                <a:solidFill>
                  <a:srgbClr val="FFFF00"/>
                </a:solidFill>
              </a:rPr>
              <a:t>Despolarización:</a:t>
            </a:r>
            <a:r>
              <a:rPr lang="es-ES" sz="2800" b="1" dirty="0">
                <a:solidFill>
                  <a:srgbClr val="FFFF00"/>
                </a:solidFill>
              </a:rPr>
              <a:t> </a:t>
            </a:r>
            <a:r>
              <a:rPr lang="es-ES" sz="2400" dirty="0">
                <a:solidFill>
                  <a:srgbClr val="FFFF00"/>
                </a:solidFill>
              </a:rPr>
              <a:t>Al actuar un estímulo de cualquier naturaleza sobre la membrana se abre la puerta de activación al sodio aumentando bruscamente la permeabilidad para este </a:t>
            </a:r>
            <a:r>
              <a:rPr lang="es-ES" sz="2400" dirty="0" err="1">
                <a:solidFill>
                  <a:srgbClr val="FFFF00"/>
                </a:solidFill>
              </a:rPr>
              <a:t>ión</a:t>
            </a:r>
            <a:r>
              <a:rPr lang="es-ES" sz="2400" dirty="0">
                <a:solidFill>
                  <a:srgbClr val="FFFF00"/>
                </a:solidFill>
              </a:rPr>
              <a:t> con lo cual disminuye la permeabilidad interna hasta invertirse completamente la polaridad de la membrana. La que conduce a inactivar el conducto</a:t>
            </a:r>
            <a:r>
              <a:rPr lang="es-ES" sz="2800" dirty="0">
                <a:solidFill>
                  <a:srgbClr val="FFFF00"/>
                </a:solidFill>
              </a:rPr>
              <a:t>,  </a:t>
            </a:r>
            <a:endParaRPr lang="es-ES" sz="2800" dirty="0" smtClean="0">
              <a:solidFill>
                <a:srgbClr val="FFFF00"/>
              </a:solidFill>
            </a:endParaRPr>
          </a:p>
          <a:p>
            <a:pPr algn="just"/>
            <a:r>
              <a:rPr lang="es-ES" sz="2800" b="1" u="sng" dirty="0" smtClean="0">
                <a:solidFill>
                  <a:srgbClr val="FFFF00"/>
                </a:solidFill>
              </a:rPr>
              <a:t>Repolarización</a:t>
            </a:r>
            <a:r>
              <a:rPr lang="es-ES" sz="2800" b="1" u="sng" dirty="0">
                <a:solidFill>
                  <a:srgbClr val="FFFF00"/>
                </a:solidFill>
              </a:rPr>
              <a:t>:</a:t>
            </a:r>
            <a:r>
              <a:rPr lang="es-ES" sz="2800" b="1" dirty="0">
                <a:solidFill>
                  <a:srgbClr val="FFFF00"/>
                </a:solidFill>
              </a:rPr>
              <a:t> </a:t>
            </a:r>
            <a:r>
              <a:rPr lang="es-ES" sz="2400" dirty="0">
                <a:solidFill>
                  <a:srgbClr val="FFFF00"/>
                </a:solidFill>
              </a:rPr>
              <a:t>La membrana despolarizada. La positividad interna abre el canal de la puerta del potasio comenzando la salida de este </a:t>
            </a:r>
            <a:r>
              <a:rPr lang="es-ES" sz="2400" dirty="0" err="1">
                <a:solidFill>
                  <a:srgbClr val="FFFF00"/>
                </a:solidFill>
              </a:rPr>
              <a:t>ión</a:t>
            </a:r>
            <a:r>
              <a:rPr lang="es-ES" sz="2400" dirty="0">
                <a:solidFill>
                  <a:srgbClr val="FFFF00"/>
                </a:solidFill>
              </a:rPr>
              <a:t> hacia el líquido extracelular a favor del gradiente de concentración con lo cual la membrana vuelve a la polaridad del reposo</a:t>
            </a:r>
            <a:r>
              <a:rPr lang="es-ES" sz="2800" dirty="0">
                <a:solidFill>
                  <a:srgbClr val="FFFF00"/>
                </a:solidFill>
              </a:rPr>
              <a:t>. </a:t>
            </a:r>
            <a:endParaRPr lang="es-ES" sz="2800" dirty="0" smtClean="0">
              <a:solidFill>
                <a:srgbClr val="FFFF00"/>
              </a:solidFill>
            </a:endParaRPr>
          </a:p>
          <a:p>
            <a:pPr algn="just"/>
            <a:r>
              <a:rPr lang="es-ES" sz="2800" dirty="0" smtClean="0">
                <a:solidFill>
                  <a:srgbClr val="FFFF00"/>
                </a:solidFill>
              </a:rPr>
              <a:t> </a:t>
            </a:r>
            <a:r>
              <a:rPr lang="es-ES" sz="2800" b="1" u="sng" dirty="0" err="1">
                <a:solidFill>
                  <a:srgbClr val="FFFF00"/>
                </a:solidFill>
              </a:rPr>
              <a:t>Hiperpolarización</a:t>
            </a:r>
            <a:r>
              <a:rPr lang="es-ES" sz="2800" b="1" u="sng" dirty="0">
                <a:solidFill>
                  <a:srgbClr val="FFFF00"/>
                </a:solidFill>
              </a:rPr>
              <a:t>:</a:t>
            </a:r>
            <a:r>
              <a:rPr lang="es-ES" sz="2800" dirty="0">
                <a:solidFill>
                  <a:srgbClr val="FFFF00"/>
                </a:solidFill>
              </a:rPr>
              <a:t> </a:t>
            </a:r>
            <a:r>
              <a:rPr lang="es-ES" sz="2400" dirty="0">
                <a:solidFill>
                  <a:srgbClr val="FFFF00"/>
                </a:solidFill>
              </a:rPr>
              <a:t>Proceso en el cual una estimulo llegado a la membrana activa la negatividad del interior o la positividad de exterior, produciendo así un aumento de la polaridad de la membrana</a:t>
            </a:r>
            <a:r>
              <a:rPr lang="es-ES" sz="2800" dirty="0">
                <a:solidFill>
                  <a:srgbClr val="FFFF00"/>
                </a:solidFill>
              </a:rPr>
              <a:t>.  </a:t>
            </a:r>
          </a:p>
        </p:txBody>
      </p:sp>
    </p:spTree>
    <p:extLst>
      <p:ext uri="{BB962C8B-B14F-4D97-AF65-F5344CB8AC3E}">
        <p14:creationId xmlns:p14="http://schemas.microsoft.com/office/powerpoint/2010/main" val="3526473694"/>
      </p:ext>
    </p:extLst>
  </p:cSld>
  <p:clrMapOvr>
    <a:masterClrMapping/>
  </p:clrMapOvr>
  <p:transition spd="med" advClick="0" advTm="1000">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34715" y="143933"/>
            <a:ext cx="11347553" cy="6617196"/>
          </a:xfrm>
          <a:prstGeom prst="rect">
            <a:avLst/>
          </a:prstGeom>
        </p:spPr>
        <p:txBody>
          <a:bodyPr wrap="square">
            <a:spAutoFit/>
          </a:bodyPr>
          <a:lstStyle/>
          <a:p>
            <a:pPr algn="just"/>
            <a:r>
              <a:rPr lang="es-ES" sz="3200" b="1" u="sng" dirty="0">
                <a:solidFill>
                  <a:srgbClr val="FFFF00"/>
                </a:solidFill>
              </a:rPr>
              <a:t>Transmisión del impulso nervioso</a:t>
            </a:r>
            <a:r>
              <a:rPr lang="es-ES" sz="3200" b="1" dirty="0">
                <a:solidFill>
                  <a:srgbClr val="FFFF00"/>
                </a:solidFill>
              </a:rPr>
              <a:t>: </a:t>
            </a:r>
          </a:p>
          <a:p>
            <a:pPr algn="just"/>
            <a:r>
              <a:rPr lang="es-ES" sz="2800" u="sng" dirty="0">
                <a:solidFill>
                  <a:srgbClr val="FFFF00"/>
                </a:solidFill>
              </a:rPr>
              <a:t>Fibras </a:t>
            </a:r>
            <a:r>
              <a:rPr lang="es-ES" sz="2800" u="sng" dirty="0" err="1">
                <a:solidFill>
                  <a:srgbClr val="FFFF00"/>
                </a:solidFill>
              </a:rPr>
              <a:t>amielínicas</a:t>
            </a:r>
            <a:r>
              <a:rPr lang="es-ES" sz="2800" dirty="0">
                <a:solidFill>
                  <a:srgbClr val="FFFF00"/>
                </a:solidFill>
              </a:rPr>
              <a:t>: Al actuar un estímulo se invierte la polaridad en el segmento estimulado generándose un flujo de corriente que se propaga de forma bidireccional e involucra toda la membrana. </a:t>
            </a:r>
          </a:p>
          <a:p>
            <a:pPr algn="just"/>
            <a:r>
              <a:rPr lang="es-ES" sz="2800" u="sng" dirty="0">
                <a:solidFill>
                  <a:srgbClr val="FFFF00"/>
                </a:solidFill>
              </a:rPr>
              <a:t>Fibra </a:t>
            </a:r>
            <a:r>
              <a:rPr lang="es-ES" sz="2800" u="sng" dirty="0" err="1">
                <a:solidFill>
                  <a:srgbClr val="FFFF00"/>
                </a:solidFill>
              </a:rPr>
              <a:t>mielínica</a:t>
            </a:r>
            <a:r>
              <a:rPr lang="es-ES" sz="2800" dirty="0">
                <a:solidFill>
                  <a:srgbClr val="FFFF00"/>
                </a:solidFill>
              </a:rPr>
              <a:t>: El axón se rodea de una vaina de mielina que es impermeable a los iones. </a:t>
            </a:r>
          </a:p>
          <a:p>
            <a:pPr algn="just"/>
            <a:r>
              <a:rPr lang="es-ES" sz="2800" dirty="0">
                <a:solidFill>
                  <a:srgbClr val="FFFF00"/>
                </a:solidFill>
              </a:rPr>
              <a:t>El mecanismo de propagación del potencial de Acción es semejante al de las fibras </a:t>
            </a:r>
            <a:r>
              <a:rPr lang="es-ES" sz="2800" dirty="0" err="1">
                <a:solidFill>
                  <a:srgbClr val="FFFF00"/>
                </a:solidFill>
              </a:rPr>
              <a:t>amielínicas</a:t>
            </a:r>
            <a:r>
              <a:rPr lang="es-ES" sz="2800" dirty="0">
                <a:solidFill>
                  <a:srgbClr val="FFFF00"/>
                </a:solidFill>
              </a:rPr>
              <a:t> sin embargo los circuitos de corriente se establecen entre los Nodos de </a:t>
            </a:r>
            <a:r>
              <a:rPr lang="es-ES" sz="2800" dirty="0" err="1">
                <a:solidFill>
                  <a:srgbClr val="FFFF00"/>
                </a:solidFill>
              </a:rPr>
              <a:t>Ranvier</a:t>
            </a:r>
            <a:r>
              <a:rPr lang="es-ES" sz="2800" dirty="0">
                <a:solidFill>
                  <a:srgbClr val="FFFF00"/>
                </a:solidFill>
              </a:rPr>
              <a:t> (las vainas de mielina se encuentran delimitando por estos, los que son el único lugar permeable a los iones, lo cual garantiza una alta velocidad del impulso nervioso, además representa un ahorro de energía para el axón debido a que los mecanismos de transporte activo se producen solo en los nodos y no en toda la membrana como ocurre en las </a:t>
            </a:r>
            <a:r>
              <a:rPr lang="es-ES" sz="2800" dirty="0" err="1">
                <a:solidFill>
                  <a:srgbClr val="FFFF00"/>
                </a:solidFill>
              </a:rPr>
              <a:t>amielínicas</a:t>
            </a:r>
            <a:r>
              <a:rPr lang="es-ES" sz="2800" dirty="0">
                <a:solidFill>
                  <a:srgbClr val="FFFF00"/>
                </a:solidFill>
              </a:rPr>
              <a:t>. </a:t>
            </a:r>
          </a:p>
        </p:txBody>
      </p:sp>
    </p:spTree>
    <p:extLst>
      <p:ext uri="{BB962C8B-B14F-4D97-AF65-F5344CB8AC3E}">
        <p14:creationId xmlns:p14="http://schemas.microsoft.com/office/powerpoint/2010/main" val="1338335359"/>
      </p:ext>
    </p:extLst>
  </p:cSld>
  <p:clrMapOvr>
    <a:masterClrMapping/>
  </p:clrMapOvr>
  <p:transition spd="med" advClick="0" advTm="1000">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4" name="Rectangle 2"/>
          <p:cNvSpPr>
            <a:spLocks noGrp="1" noChangeArrowheads="1"/>
          </p:cNvSpPr>
          <p:nvPr>
            <p:ph type="title"/>
          </p:nvPr>
        </p:nvSpPr>
        <p:spPr>
          <a:xfrm>
            <a:off x="3287714" y="476250"/>
            <a:ext cx="5761037" cy="719138"/>
          </a:xfrm>
        </p:spPr>
        <p:txBody>
          <a:bodyPr/>
          <a:lstStyle/>
          <a:p>
            <a:pPr eaLnBrk="1" hangingPunct="1">
              <a:defRPr/>
            </a:pPr>
            <a:r>
              <a:rPr lang="es-ES" sz="3600" b="1">
                <a:solidFill>
                  <a:srgbClr val="FFFF00"/>
                </a:solidFill>
                <a:effectLst>
                  <a:outerShdw blurRad="38100" dist="38100" dir="2700000" algn="tl">
                    <a:srgbClr val="000000"/>
                  </a:outerShdw>
                </a:effectLst>
              </a:rPr>
              <a:t>CONCLUSIONES</a:t>
            </a:r>
            <a:endParaRPr lang="en-US" sz="3600" b="1">
              <a:solidFill>
                <a:srgbClr val="FFFF00"/>
              </a:solidFill>
              <a:effectLst>
                <a:outerShdw blurRad="38100" dist="38100" dir="2700000" algn="tl">
                  <a:srgbClr val="000000"/>
                </a:outerShdw>
              </a:effectLst>
            </a:endParaRPr>
          </a:p>
        </p:txBody>
      </p:sp>
      <p:sp>
        <p:nvSpPr>
          <p:cNvPr id="822275" name="Text Box 3"/>
          <p:cNvSpPr txBox="1">
            <a:spLocks noChangeArrowheads="1"/>
          </p:cNvSpPr>
          <p:nvPr/>
        </p:nvSpPr>
        <p:spPr bwMode="auto">
          <a:xfrm>
            <a:off x="1774825" y="1196975"/>
            <a:ext cx="8675688" cy="3933384"/>
          </a:xfrm>
          <a:prstGeom prst="rect">
            <a:avLst/>
          </a:prstGeom>
          <a:noFill/>
          <a:ln w="15875" algn="ctr">
            <a:noFill/>
            <a:miter lim="800000"/>
            <a:headEnd/>
            <a:tailEnd/>
          </a:ln>
          <a:effectLst/>
        </p:spPr>
        <p:txBody>
          <a:bodyPr>
            <a:spAutoFit/>
          </a:bodyPr>
          <a:lstStyle/>
          <a:p>
            <a:pPr marL="266700" indent="-266700" algn="just">
              <a:lnSpc>
                <a:spcPct val="130000"/>
              </a:lnSpc>
              <a:spcBef>
                <a:spcPct val="30000"/>
              </a:spcBef>
              <a:buFontTx/>
              <a:buChar char="•"/>
              <a:defRPr/>
            </a:pPr>
            <a:r>
              <a:rPr lang="es-ES" sz="3200" dirty="0">
                <a:solidFill>
                  <a:srgbClr val="FFFF00"/>
                </a:solidFill>
                <a:effectLst>
                  <a:outerShdw blurRad="38100" dist="38100" dir="2700000" algn="tl">
                    <a:srgbClr val="000000"/>
                  </a:outerShdw>
                </a:effectLst>
                <a:latin typeface="Arial" charset="0"/>
              </a:rPr>
              <a:t>La membrana plasmática tiene similar organización y composición en todas la estructuras membranosas de las células, destacándose la distribución asimétrica de sus componentes,  lo que justifica los términos unidad y asimetría de membranas.</a:t>
            </a:r>
            <a:endParaRPr lang="en-US" sz="3200" dirty="0">
              <a:solidFill>
                <a:srgbClr val="FFFF00"/>
              </a:solidFill>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56710552"/>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5"/>
          <p:cNvSpPr>
            <a:spLocks noGrp="1" noChangeArrowheads="1"/>
          </p:cNvSpPr>
          <p:nvPr>
            <p:ph type="title"/>
          </p:nvPr>
        </p:nvSpPr>
        <p:spPr>
          <a:xfrm>
            <a:off x="4583114" y="260350"/>
            <a:ext cx="3241675" cy="711200"/>
          </a:xfrm>
        </p:spPr>
        <p:txBody>
          <a:bodyPr/>
          <a:lstStyle/>
          <a:p>
            <a:pPr eaLnBrk="1" hangingPunct="1">
              <a:defRPr/>
            </a:pPr>
            <a:r>
              <a:rPr lang="es-VE" sz="4000" b="1" dirty="0">
                <a:solidFill>
                  <a:srgbClr val="FFFF00"/>
                </a:solidFill>
                <a:latin typeface="+mn-lt"/>
              </a:rPr>
              <a:t>OBJETIVO</a:t>
            </a:r>
            <a:endParaRPr lang="es-ES" sz="4000" b="1" dirty="0">
              <a:solidFill>
                <a:srgbClr val="FFFF00"/>
              </a:solidFill>
              <a:latin typeface="+mn-lt"/>
            </a:endParaRPr>
          </a:p>
        </p:txBody>
      </p:sp>
      <p:sp>
        <p:nvSpPr>
          <p:cNvPr id="40966" name="Rectangle 6"/>
          <p:cNvSpPr>
            <a:spLocks noGrp="1" noChangeArrowheads="1"/>
          </p:cNvSpPr>
          <p:nvPr>
            <p:ph idx="1"/>
          </p:nvPr>
        </p:nvSpPr>
        <p:spPr>
          <a:xfrm>
            <a:off x="887104" y="1657592"/>
            <a:ext cx="10645254" cy="3948113"/>
          </a:xfrm>
        </p:spPr>
        <p:txBody>
          <a:bodyPr/>
          <a:lstStyle/>
          <a:p>
            <a:pPr marL="228600" indent="-228600" algn="just" eaLnBrk="1" hangingPunct="1">
              <a:lnSpc>
                <a:spcPct val="90000"/>
              </a:lnSpc>
              <a:defRPr/>
            </a:pPr>
            <a:r>
              <a:rPr lang="es-ES" dirty="0" smtClean="0">
                <a:solidFill>
                  <a:srgbClr val="FFFF00"/>
                </a:solidFill>
              </a:rPr>
              <a:t> </a:t>
            </a:r>
            <a:r>
              <a:rPr lang="es-ES" dirty="0">
                <a:solidFill>
                  <a:srgbClr val="FFFF00"/>
                </a:solidFill>
              </a:rPr>
              <a:t>Explicar las características morfofuncionales de </a:t>
            </a:r>
            <a:r>
              <a:rPr lang="es-ES" dirty="0" smtClean="0">
                <a:solidFill>
                  <a:srgbClr val="FFFF00"/>
                </a:solidFill>
              </a:rPr>
              <a:t>los componentes de la membrana plasmática y su relación estructura función, teniendo </a:t>
            </a:r>
            <a:r>
              <a:rPr lang="es-ES" dirty="0">
                <a:solidFill>
                  <a:srgbClr val="FFFF00"/>
                </a:solidFill>
              </a:rPr>
              <a:t>en cuenta aspectos básicos de </a:t>
            </a:r>
            <a:r>
              <a:rPr lang="es-ES" dirty="0" smtClean="0">
                <a:solidFill>
                  <a:srgbClr val="FFFF00"/>
                </a:solidFill>
              </a:rPr>
              <a:t>los sistemas de membranas y sus componentes generales, </a:t>
            </a:r>
            <a:r>
              <a:rPr lang="es-ES" dirty="0">
                <a:solidFill>
                  <a:srgbClr val="FFFF00"/>
                </a:solidFill>
              </a:rPr>
              <a:t>auxiliándose de la bibliografía básica y complementaria en función de la formación del médico integral comunitario.</a:t>
            </a:r>
          </a:p>
          <a:p>
            <a:pPr marL="363538" indent="-363538" algn="just" eaLnBrk="1" hangingPunct="1">
              <a:lnSpc>
                <a:spcPct val="90000"/>
              </a:lnSpc>
              <a:defRPr/>
            </a:pPr>
            <a:endParaRPr lang="es-VE" dirty="0" smtClean="0">
              <a:solidFill>
                <a:srgbClr val="FFFF00"/>
              </a:solidFill>
            </a:endParaRPr>
          </a:p>
        </p:txBody>
      </p:sp>
    </p:spTree>
    <p:extLst>
      <p:ext uri="{BB962C8B-B14F-4D97-AF65-F5344CB8AC3E}">
        <p14:creationId xmlns:p14="http://schemas.microsoft.com/office/powerpoint/2010/main" val="779208710"/>
      </p:ext>
    </p:extLst>
  </p:cSld>
  <p:clrMapOvr>
    <a:masterClrMapping/>
  </p:clrMapOvr>
  <p:transition advClick="0" advTm="76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ChangeArrowheads="1"/>
          </p:cNvSpPr>
          <p:nvPr/>
        </p:nvSpPr>
        <p:spPr bwMode="auto">
          <a:xfrm>
            <a:off x="1847850" y="620713"/>
            <a:ext cx="8497888" cy="3933384"/>
          </a:xfrm>
          <a:prstGeom prst="rect">
            <a:avLst/>
          </a:prstGeom>
          <a:noFill/>
          <a:ln w="15875" algn="ctr">
            <a:noFill/>
            <a:miter lim="800000"/>
            <a:headEnd/>
            <a:tailEnd/>
          </a:ln>
          <a:effectLst/>
        </p:spPr>
        <p:txBody>
          <a:bodyPr>
            <a:spAutoFit/>
          </a:bodyPr>
          <a:lstStyle/>
          <a:p>
            <a:pPr marL="266700" indent="-266700" algn="just">
              <a:lnSpc>
                <a:spcPct val="130000"/>
              </a:lnSpc>
              <a:spcBef>
                <a:spcPct val="30000"/>
              </a:spcBef>
              <a:buFontTx/>
              <a:buChar char="•"/>
              <a:defRPr/>
            </a:pPr>
            <a:r>
              <a:rPr lang="es-ES" sz="3200">
                <a:solidFill>
                  <a:srgbClr val="FFFF00"/>
                </a:solidFill>
                <a:effectLst>
                  <a:outerShdw blurRad="38100" dist="38100" dir="2700000" algn="tl">
                    <a:srgbClr val="000000"/>
                  </a:outerShdw>
                </a:effectLst>
                <a:latin typeface="Arial" charset="0"/>
              </a:rPr>
              <a:t>Los mecanismos de paso de sustancias a través de las membranas pueden ser a favor del gradiente de concentración y sin consumo de energía como la difusión y en contra del gradiente y con gasto de energía para la célula como el transporte activo. </a:t>
            </a:r>
          </a:p>
        </p:txBody>
      </p:sp>
    </p:spTree>
    <p:extLst>
      <p:ext uri="{BB962C8B-B14F-4D97-AF65-F5344CB8AC3E}">
        <p14:creationId xmlns:p14="http://schemas.microsoft.com/office/powerpoint/2010/main" val="2006967739"/>
      </p:ext>
    </p:ext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18" name="Text Box 2"/>
          <p:cNvSpPr txBox="1">
            <a:spLocks noChangeArrowheads="1"/>
          </p:cNvSpPr>
          <p:nvPr/>
        </p:nvSpPr>
        <p:spPr bwMode="auto">
          <a:xfrm>
            <a:off x="1919289" y="836614"/>
            <a:ext cx="8353425" cy="5213735"/>
          </a:xfrm>
          <a:prstGeom prst="rect">
            <a:avLst/>
          </a:prstGeom>
          <a:noFill/>
          <a:ln w="9525">
            <a:noFill/>
            <a:miter lim="800000"/>
            <a:headEnd/>
            <a:tailEnd/>
          </a:ln>
          <a:effectLst/>
        </p:spPr>
        <p:txBody>
          <a:bodyPr>
            <a:spAutoFit/>
          </a:bodyPr>
          <a:lstStyle/>
          <a:p>
            <a:pPr marL="354013" indent="-92075" algn="just">
              <a:lnSpc>
                <a:spcPct val="130000"/>
              </a:lnSpc>
              <a:spcBef>
                <a:spcPct val="30000"/>
              </a:spcBef>
              <a:buFontTx/>
              <a:buChar char="•"/>
              <a:defRPr/>
            </a:pPr>
            <a:r>
              <a:rPr lang="es-ES_tradnl" sz="3200">
                <a:solidFill>
                  <a:srgbClr val="FFFF00"/>
                </a:solidFill>
                <a:effectLst>
                  <a:outerShdw blurRad="38100" dist="38100" dir="2700000" algn="tl">
                    <a:srgbClr val="000000"/>
                  </a:outerShdw>
                </a:effectLst>
                <a:latin typeface="Arial" charset="0"/>
              </a:rPr>
              <a:t> El potencial de membrana en       reposo se genera principalmente por la contribución de la salida de potasio al líquido extracelular, mientras que la bomba de sodio y potasio lo mantiene; su valor se modifica por variaciones en la concentración de los iones difusibles y la permeabilidad de la membrana.</a:t>
            </a:r>
          </a:p>
        </p:txBody>
      </p:sp>
    </p:spTree>
    <p:extLst>
      <p:ext uri="{BB962C8B-B14F-4D97-AF65-F5344CB8AC3E}">
        <p14:creationId xmlns:p14="http://schemas.microsoft.com/office/powerpoint/2010/main" val="1248008759"/>
      </p:ext>
    </p:extLst>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ângulo 1"/>
          <p:cNvSpPr/>
          <p:nvPr/>
        </p:nvSpPr>
        <p:spPr>
          <a:xfrm>
            <a:off x="409433" y="2924944"/>
            <a:ext cx="11552718" cy="1754326"/>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pt-PT" sz="3600" b="1" dirty="0">
                <a:ln w="11430"/>
                <a:solidFill>
                  <a:srgbClr val="FFFF0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Próxima actividad: </a:t>
            </a:r>
            <a:r>
              <a:rPr lang="pt-PT" sz="3600" b="1" dirty="0" smtClean="0">
                <a:ln w="11430"/>
                <a:solidFill>
                  <a:srgbClr val="FFFF0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Clase Taller.</a:t>
            </a:r>
          </a:p>
          <a:p>
            <a:pPr algn="ctr">
              <a:defRPr/>
            </a:pPr>
            <a:r>
              <a:rPr lang="pt-PT" sz="3600" b="1" dirty="0" smtClean="0">
                <a:ln w="11430"/>
                <a:solidFill>
                  <a:srgbClr val="FFFF0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 </a:t>
            </a:r>
            <a:r>
              <a:rPr lang="pt-PT" sz="3600" b="1" dirty="0">
                <a:ln w="11430"/>
                <a:solidFill>
                  <a:srgbClr val="FFFF0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Tema: </a:t>
            </a:r>
            <a:r>
              <a:rPr lang="es-VE" altLang="es-ES" sz="3600" b="1" dirty="0">
                <a:solidFill>
                  <a:srgbClr val="FFFF00"/>
                </a:solidFill>
              </a:rPr>
              <a:t>Membrana Plasmática, Transporte y Potencial de Membrana en Reposo</a:t>
            </a:r>
            <a:endParaRPr lang="pt-PT" sz="3600" b="1" dirty="0">
              <a:ln w="11430"/>
              <a:solidFill>
                <a:srgbClr val="FFFF0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endParaRPr>
          </a:p>
        </p:txBody>
      </p:sp>
      <p:sp>
        <p:nvSpPr>
          <p:cNvPr id="28676" name="Text Box 5"/>
          <p:cNvSpPr txBox="1">
            <a:spLocks noChangeArrowheads="1"/>
          </p:cNvSpPr>
          <p:nvPr/>
        </p:nvSpPr>
        <p:spPr bwMode="auto">
          <a:xfrm>
            <a:off x="3825374" y="310828"/>
            <a:ext cx="4286751" cy="707886"/>
          </a:xfrm>
          <a:prstGeom prst="rect">
            <a:avLst/>
          </a:prstGeom>
          <a:noFill/>
          <a:ln>
            <a:noFill/>
          </a:ln>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_tradnl" altLang="es-US" sz="4000" b="1" dirty="0">
                <a:solidFill>
                  <a:srgbClr val="FFFF00"/>
                </a:solidFill>
                <a:cs typeface="Arial" panose="020B0604020202020204" pitchFamily="34" charset="0"/>
              </a:rPr>
              <a:t>CONCLUSIONES</a:t>
            </a:r>
          </a:p>
        </p:txBody>
      </p:sp>
    </p:spTree>
    <p:extLst>
      <p:ext uri="{BB962C8B-B14F-4D97-AF65-F5344CB8AC3E}">
        <p14:creationId xmlns:p14="http://schemas.microsoft.com/office/powerpoint/2010/main" val="1786858633"/>
      </p:ext>
    </p:extLst>
  </p:cSld>
  <p:clrMapOvr>
    <a:masterClrMapping/>
  </p:clrMapOvr>
  <p:transition spd="med" advClick="0" advTm="76000">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238375" y="571501"/>
            <a:ext cx="5111750" cy="1323975"/>
          </a:xfrm>
          <a:prstGeom prst="rect">
            <a:avLst/>
          </a:prstGeom>
          <a:noFill/>
        </p:spPr>
        <p:txBody>
          <a:bodyPr>
            <a:spAutoFit/>
          </a:bodyPr>
          <a:lstStyle/>
          <a:p>
            <a:pPr algn="ctr" eaLnBrk="1" hangingPunct="1">
              <a:defRPr/>
            </a:pPr>
            <a:r>
              <a:rPr lang="es-ES_tradnl" sz="4000" b="1" dirty="0">
                <a:solidFill>
                  <a:srgbClr val="FFFF00"/>
                </a:solidFill>
                <a:latin typeface="Arial" panose="020B0604020202020204" pitchFamily="34" charset="0"/>
                <a:cs typeface="Arial" panose="020B0604020202020204" pitchFamily="34" charset="0"/>
              </a:rPr>
              <a:t>BIBLIOGRAFÍA RECOMENDADA:</a:t>
            </a:r>
            <a:endParaRPr lang="es-ES" sz="4000" b="1" dirty="0">
              <a:solidFill>
                <a:srgbClr val="FFFF00"/>
              </a:solidFill>
              <a:latin typeface="Arial" panose="020B0604020202020204" pitchFamily="34" charset="0"/>
              <a:cs typeface="Arial" panose="020B0604020202020204" pitchFamily="34" charset="0"/>
            </a:endParaRPr>
          </a:p>
        </p:txBody>
      </p:sp>
      <p:pic>
        <p:nvPicPr>
          <p:cNvPr id="29699" name="Picture 3" descr="book_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1" y="215900"/>
            <a:ext cx="2786063"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5"/>
          <p:cNvSpPr txBox="1">
            <a:spLocks noChangeArrowheads="1"/>
          </p:cNvSpPr>
          <p:nvPr/>
        </p:nvSpPr>
        <p:spPr bwMode="auto">
          <a:xfrm>
            <a:off x="1809750" y="2714625"/>
            <a:ext cx="8643938"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s-ES_tradnl" altLang="es-US" sz="2400" dirty="0">
                <a:solidFill>
                  <a:srgbClr val="FFFF00"/>
                </a:solidFill>
                <a:cs typeface="Arial" panose="020B0604020202020204" pitchFamily="34" charset="0"/>
              </a:rPr>
              <a:t>Colectivo e autores cubanos. </a:t>
            </a:r>
            <a:r>
              <a:rPr lang="es-ES_tradnl" altLang="es-US" sz="2400" dirty="0" err="1">
                <a:solidFill>
                  <a:srgbClr val="FFFF00"/>
                </a:solidFill>
                <a:cs typeface="Arial" panose="020B0604020202020204" pitchFamily="34" charset="0"/>
              </a:rPr>
              <a:t>Morfofisisología</a:t>
            </a:r>
            <a:r>
              <a:rPr lang="es-ES_tradnl" altLang="es-US" sz="2400" dirty="0">
                <a:solidFill>
                  <a:srgbClr val="FFFF00"/>
                </a:solidFill>
                <a:cs typeface="Arial" panose="020B0604020202020204" pitchFamily="34" charset="0"/>
              </a:rPr>
              <a:t> I. 2007/2015.</a:t>
            </a:r>
          </a:p>
          <a:p>
            <a:pPr>
              <a:spcBef>
                <a:spcPct val="50000"/>
              </a:spcBef>
              <a:buFontTx/>
              <a:buNone/>
            </a:pPr>
            <a:r>
              <a:rPr lang="es-ES_tradnl" altLang="es-US" sz="2400" dirty="0" err="1">
                <a:solidFill>
                  <a:srgbClr val="FFFF00"/>
                </a:solidFill>
                <a:cs typeface="Arial" panose="020B0604020202020204" pitchFamily="34" charset="0"/>
              </a:rPr>
              <a:t>Junqueira</a:t>
            </a:r>
            <a:r>
              <a:rPr lang="es-ES_tradnl" altLang="es-US" sz="2400" dirty="0">
                <a:solidFill>
                  <a:srgbClr val="FFFF00"/>
                </a:solidFill>
                <a:cs typeface="Arial" panose="020B0604020202020204" pitchFamily="34" charset="0"/>
              </a:rPr>
              <a:t>, L. C.; Carneiro, J. Histología Básica, 5ta. Edición, Barcelona, España. </a:t>
            </a:r>
          </a:p>
          <a:p>
            <a:pPr>
              <a:spcBef>
                <a:spcPct val="50000"/>
              </a:spcBef>
              <a:buFontTx/>
              <a:buNone/>
            </a:pPr>
            <a:r>
              <a:rPr lang="es-ES_tradnl" altLang="es-US" sz="2400" dirty="0" err="1">
                <a:solidFill>
                  <a:srgbClr val="FFFF00"/>
                </a:solidFill>
                <a:cs typeface="Arial" panose="020B0604020202020204" pitchFamily="34" charset="0"/>
              </a:rPr>
              <a:t>Laminario</a:t>
            </a:r>
            <a:r>
              <a:rPr lang="es-ES_tradnl" altLang="es-US" sz="2400" dirty="0">
                <a:solidFill>
                  <a:srgbClr val="FFFF00"/>
                </a:solidFill>
                <a:cs typeface="Arial" panose="020B0604020202020204" pitchFamily="34" charset="0"/>
              </a:rPr>
              <a:t> virtual de Histología I.</a:t>
            </a:r>
          </a:p>
          <a:p>
            <a:pPr>
              <a:spcBef>
                <a:spcPct val="50000"/>
              </a:spcBef>
              <a:buFontTx/>
              <a:buNone/>
            </a:pPr>
            <a:r>
              <a:rPr lang="es-ES_tradnl" altLang="es-US" sz="2400" dirty="0">
                <a:solidFill>
                  <a:srgbClr val="FFFF00"/>
                </a:solidFill>
                <a:cs typeface="Arial" panose="020B0604020202020204" pitchFamily="34" charset="0"/>
              </a:rPr>
              <a:t>Materiales complementarios.</a:t>
            </a:r>
          </a:p>
          <a:p>
            <a:pPr>
              <a:spcBef>
                <a:spcPct val="50000"/>
              </a:spcBef>
              <a:buFontTx/>
              <a:buNone/>
            </a:pPr>
            <a:r>
              <a:rPr lang="es-ES_tradnl" altLang="es-US" sz="2400" dirty="0" err="1">
                <a:solidFill>
                  <a:srgbClr val="FFFF00"/>
                </a:solidFill>
                <a:cs typeface="Arial" panose="020B0604020202020204" pitchFamily="34" charset="0"/>
              </a:rPr>
              <a:t>Eliseiev</a:t>
            </a:r>
            <a:r>
              <a:rPr lang="es-ES_tradnl" altLang="es-US" sz="2400" dirty="0">
                <a:solidFill>
                  <a:srgbClr val="FFFF00"/>
                </a:solidFill>
                <a:cs typeface="Arial" panose="020B0604020202020204" pitchFamily="34" charset="0"/>
              </a:rPr>
              <a:t> V G, </a:t>
            </a:r>
            <a:r>
              <a:rPr lang="es-ES_tradnl" altLang="es-US" sz="2400" dirty="0" err="1">
                <a:solidFill>
                  <a:srgbClr val="FFFF00"/>
                </a:solidFill>
                <a:cs typeface="Arial" panose="020B0604020202020204" pitchFamily="34" charset="0"/>
              </a:rPr>
              <a:t>Afanasiev</a:t>
            </a:r>
            <a:r>
              <a:rPr lang="es-ES_tradnl" altLang="es-US" sz="2400" dirty="0">
                <a:solidFill>
                  <a:srgbClr val="FFFF00"/>
                </a:solidFill>
                <a:cs typeface="Arial" panose="020B0604020202020204" pitchFamily="34" charset="0"/>
              </a:rPr>
              <a:t> </a:t>
            </a:r>
            <a:r>
              <a:rPr lang="es-ES_tradnl" altLang="es-US" sz="2400" dirty="0" err="1">
                <a:solidFill>
                  <a:srgbClr val="FFFF00"/>
                </a:solidFill>
                <a:cs typeface="Arial" panose="020B0604020202020204" pitchFamily="34" charset="0"/>
              </a:rPr>
              <a:t>Yu</a:t>
            </a:r>
            <a:r>
              <a:rPr lang="es-ES_tradnl" altLang="es-US" sz="2400" dirty="0">
                <a:solidFill>
                  <a:srgbClr val="FFFF00"/>
                </a:solidFill>
                <a:cs typeface="Arial" panose="020B0604020202020204" pitchFamily="34" charset="0"/>
              </a:rPr>
              <a:t>. Atlas de la Estructura microscópica y ultramicroscópica de las células, tejidos y órganos. Editorial MIR. Segunda Edición.  URSS. 1987. </a:t>
            </a:r>
          </a:p>
        </p:txBody>
      </p:sp>
    </p:spTree>
    <p:extLst>
      <p:ext uri="{BB962C8B-B14F-4D97-AF65-F5344CB8AC3E}">
        <p14:creationId xmlns:p14="http://schemas.microsoft.com/office/powerpoint/2010/main" val="1490419623"/>
      </p:ext>
    </p:extLst>
  </p:cSld>
  <p:clrMapOvr>
    <a:masterClrMapping/>
  </p:clrMapOvr>
  <p:transition spd="med" advClick="0" advTm="76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7113" y="4522788"/>
            <a:ext cx="4310062"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1 Rectángulo"/>
          <p:cNvSpPr/>
          <p:nvPr/>
        </p:nvSpPr>
        <p:spPr>
          <a:xfrm>
            <a:off x="2711624" y="338753"/>
            <a:ext cx="6516216" cy="707886"/>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s-ES" sz="4000" dirty="0">
                <a:ln w="11430"/>
                <a:solidFill>
                  <a:srgbClr val="FFFF00"/>
                </a:solidFill>
                <a:effectLst>
                  <a:outerShdw blurRad="38100" dist="38100" dir="2700000" algn="tl">
                    <a:srgbClr val="000000">
                      <a:alpha val="43137"/>
                    </a:srgbClr>
                  </a:outerShdw>
                </a:effectLst>
                <a:latin typeface="Berlin Sans FB Demi" pitchFamily="34" charset="0"/>
              </a:rPr>
              <a:t>MEMBRANAS BIOLÓGICAS</a:t>
            </a:r>
          </a:p>
        </p:txBody>
      </p:sp>
      <p:sp>
        <p:nvSpPr>
          <p:cNvPr id="4" name="CuadroTexto 3"/>
          <p:cNvSpPr txBox="1"/>
          <p:nvPr/>
        </p:nvSpPr>
        <p:spPr>
          <a:xfrm>
            <a:off x="641445" y="1341439"/>
            <a:ext cx="10945504" cy="3046988"/>
          </a:xfrm>
          <a:prstGeom prst="rect">
            <a:avLst/>
          </a:prstGeom>
          <a:noFill/>
        </p:spPr>
        <p:txBody>
          <a:bodyPr wrap="square">
            <a:spAutoFit/>
          </a:bodyPr>
          <a:lstStyle/>
          <a:p>
            <a:pPr algn="just">
              <a:defRPr/>
            </a:pPr>
            <a:r>
              <a:rPr lang="es-US" sz="3200" dirty="0">
                <a:solidFill>
                  <a:srgbClr val="FFFF00"/>
                </a:solidFill>
                <a:latin typeface="Berlin Sans FB" panose="020E0602020502020306" pitchFamily="34" charset="0"/>
              </a:rPr>
              <a:t>Las membranas biológicas son organizaciones </a:t>
            </a:r>
            <a:r>
              <a:rPr lang="es-US" sz="3200" dirty="0" err="1">
                <a:solidFill>
                  <a:srgbClr val="FFFF00"/>
                </a:solidFill>
                <a:latin typeface="Berlin Sans FB" panose="020E0602020502020306" pitchFamily="34" charset="0"/>
              </a:rPr>
              <a:t>supramacromoleculares</a:t>
            </a:r>
            <a:r>
              <a:rPr lang="es-US" sz="3200" dirty="0">
                <a:solidFill>
                  <a:srgbClr val="FFFF00"/>
                </a:solidFill>
                <a:latin typeface="Berlin Sans FB" panose="020E0602020502020306" pitchFamily="34" charset="0"/>
              </a:rPr>
              <a:t> flexibles y fluidas que delimitan las células del medio circundante a través de la </a:t>
            </a:r>
            <a:r>
              <a:rPr lang="es-US" sz="3200" i="1" u="sng" dirty="0">
                <a:solidFill>
                  <a:srgbClr val="FFFF00"/>
                </a:solidFill>
                <a:effectLst>
                  <a:outerShdw blurRad="38100" dist="38100" dir="2700000" algn="tl">
                    <a:srgbClr val="000000">
                      <a:alpha val="43137"/>
                    </a:srgbClr>
                  </a:outerShdw>
                </a:effectLst>
                <a:latin typeface="Berlin Sans FB" panose="020E0602020502020306" pitchFamily="34" charset="0"/>
              </a:rPr>
              <a:t>membrana plasmática</a:t>
            </a:r>
            <a:r>
              <a:rPr lang="es-US" sz="3200" dirty="0">
                <a:solidFill>
                  <a:srgbClr val="FFFF00"/>
                </a:solidFill>
                <a:latin typeface="Berlin Sans FB" panose="020E0602020502020306" pitchFamily="34" charset="0"/>
              </a:rPr>
              <a:t>, o constituyen el </a:t>
            </a:r>
            <a:r>
              <a:rPr lang="es-US" sz="3200" i="1" u="sng" dirty="0">
                <a:solidFill>
                  <a:srgbClr val="FFFF00"/>
                </a:solidFill>
                <a:effectLst>
                  <a:outerShdw blurRad="38100" dist="38100" dir="2700000" algn="tl">
                    <a:srgbClr val="000000">
                      <a:alpha val="43137"/>
                    </a:srgbClr>
                  </a:outerShdw>
                </a:effectLst>
                <a:latin typeface="Berlin Sans FB" panose="020E0602020502020306" pitchFamily="34" charset="0"/>
              </a:rPr>
              <a:t>sistema de </a:t>
            </a:r>
            <a:r>
              <a:rPr lang="es-US" sz="3200" i="1" u="sng" dirty="0" err="1">
                <a:solidFill>
                  <a:srgbClr val="FFFF00"/>
                </a:solidFill>
                <a:effectLst>
                  <a:outerShdw blurRad="38100" dist="38100" dir="2700000" algn="tl">
                    <a:srgbClr val="000000">
                      <a:alpha val="43137"/>
                    </a:srgbClr>
                  </a:outerShdw>
                </a:effectLst>
                <a:latin typeface="Berlin Sans FB" panose="020E0602020502020306" pitchFamily="34" charset="0"/>
              </a:rPr>
              <a:t>endomembranas</a:t>
            </a:r>
            <a:r>
              <a:rPr lang="es-US" sz="3200" i="1" u="sng" dirty="0">
                <a:solidFill>
                  <a:srgbClr val="FFFF00"/>
                </a:solidFill>
                <a:effectLst>
                  <a:outerShdw blurRad="38100" dist="38100" dir="2700000" algn="tl">
                    <a:srgbClr val="000000">
                      <a:alpha val="43137"/>
                    </a:srgbClr>
                  </a:outerShdw>
                </a:effectLst>
                <a:latin typeface="Berlin Sans FB" panose="020E0602020502020306" pitchFamily="34" charset="0"/>
              </a:rPr>
              <a:t> </a:t>
            </a:r>
            <a:r>
              <a:rPr lang="es-US" sz="3200" dirty="0">
                <a:solidFill>
                  <a:srgbClr val="FFFF00"/>
                </a:solidFill>
                <a:latin typeface="Berlin Sans FB" panose="020E0602020502020306" pitchFamily="34" charset="0"/>
              </a:rPr>
              <a:t>característico de las células eucariotas y que condiciona la compartimentación de éstas.</a:t>
            </a:r>
          </a:p>
        </p:txBody>
      </p:sp>
    </p:spTree>
    <p:extLst>
      <p:ext uri="{BB962C8B-B14F-4D97-AF65-F5344CB8AC3E}">
        <p14:creationId xmlns:p14="http://schemas.microsoft.com/office/powerpoint/2010/main" val="686857765"/>
      </p:ext>
    </p:extLst>
  </p:cSld>
  <p:clrMapOvr>
    <a:masterClrMapping/>
  </p:clrMapOvr>
  <p:transition advClick="0" advTm="76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5640" y="476673"/>
            <a:ext cx="6516216" cy="1077218"/>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s-ES" sz="3200" dirty="0">
                <a:ln w="11430"/>
                <a:solidFill>
                  <a:srgbClr val="FFFF00"/>
                </a:solidFill>
                <a:effectLst>
                  <a:outerShdw blurRad="38100" dist="38100" dir="2700000" algn="tl">
                    <a:srgbClr val="000000">
                      <a:alpha val="43137"/>
                    </a:srgbClr>
                  </a:outerShdw>
                </a:effectLst>
                <a:latin typeface="Berlin Sans FB Demi" pitchFamily="34" charset="0"/>
              </a:rPr>
              <a:t>COMPONENTES MOLECULARES DE LAS MEMBRANAS BIOLÓGICAS</a:t>
            </a:r>
          </a:p>
        </p:txBody>
      </p:sp>
      <p:sp>
        <p:nvSpPr>
          <p:cNvPr id="8" name="3 Rectángulo"/>
          <p:cNvSpPr/>
          <p:nvPr/>
        </p:nvSpPr>
        <p:spPr>
          <a:xfrm>
            <a:off x="2207568" y="1772440"/>
            <a:ext cx="2016224" cy="461665"/>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s-ES" sz="2400" dirty="0">
                <a:ln w="11430"/>
                <a:solidFill>
                  <a:srgbClr val="FFFF00"/>
                </a:solidFill>
                <a:effectLst>
                  <a:outerShdw blurRad="38100" dist="38100" dir="2700000" algn="tl">
                    <a:srgbClr val="000000">
                      <a:alpha val="43137"/>
                    </a:srgbClr>
                  </a:outerShdw>
                </a:effectLst>
                <a:latin typeface="Berlin Sans FB Demi" pitchFamily="34" charset="0"/>
              </a:rPr>
              <a:t>LÍPIDOS</a:t>
            </a:r>
          </a:p>
        </p:txBody>
      </p:sp>
      <p:sp>
        <p:nvSpPr>
          <p:cNvPr id="6148" name="Rectangle 1"/>
          <p:cNvSpPr>
            <a:spLocks noChangeArrowheads="1"/>
          </p:cNvSpPr>
          <p:nvPr/>
        </p:nvSpPr>
        <p:spPr bwMode="auto">
          <a:xfrm>
            <a:off x="1847851" y="2249488"/>
            <a:ext cx="27352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tabLst>
                <a:tab pos="182563" algn="l"/>
                <a:tab pos="365125" algn="l"/>
                <a:tab pos="549275" algn="l"/>
                <a:tab pos="731838" algn="l"/>
                <a:tab pos="914400" algn="l"/>
                <a:tab pos="1096963" algn="l"/>
                <a:tab pos="1279525" algn="l"/>
                <a:tab pos="1463675" algn="l"/>
                <a:tab pos="1646238" algn="l"/>
                <a:tab pos="1828800" algn="l"/>
                <a:tab pos="2011363" algn="l"/>
                <a:tab pos="2193925" algn="l"/>
                <a:tab pos="2378075" algn="l"/>
                <a:tab pos="2560638" algn="l"/>
                <a:tab pos="2743200" algn="l"/>
              </a:tabLst>
              <a:defRPr sz="3200">
                <a:solidFill>
                  <a:schemeClr val="tx1"/>
                </a:solidFill>
                <a:latin typeface="Times New Roman" panose="02020603050405020304" pitchFamily="18" charset="0"/>
              </a:defRPr>
            </a:lvl1pPr>
            <a:lvl2pPr marL="742950" indent="-285750">
              <a:spcBef>
                <a:spcPct val="20000"/>
              </a:spcBef>
              <a:buChar char="–"/>
              <a:tabLst>
                <a:tab pos="182563" algn="l"/>
                <a:tab pos="365125" algn="l"/>
                <a:tab pos="549275" algn="l"/>
                <a:tab pos="731838" algn="l"/>
                <a:tab pos="914400" algn="l"/>
                <a:tab pos="1096963" algn="l"/>
                <a:tab pos="1279525" algn="l"/>
                <a:tab pos="1463675" algn="l"/>
                <a:tab pos="1646238" algn="l"/>
                <a:tab pos="1828800" algn="l"/>
                <a:tab pos="2011363" algn="l"/>
                <a:tab pos="2193925" algn="l"/>
                <a:tab pos="2378075" algn="l"/>
                <a:tab pos="2560638" algn="l"/>
                <a:tab pos="2743200" algn="l"/>
              </a:tabLst>
              <a:defRPr sz="2800">
                <a:solidFill>
                  <a:schemeClr val="tx1"/>
                </a:solidFill>
                <a:latin typeface="Times New Roman" panose="02020603050405020304" pitchFamily="18" charset="0"/>
              </a:defRPr>
            </a:lvl2pPr>
            <a:lvl3pPr marL="1143000" indent="-228600">
              <a:spcBef>
                <a:spcPct val="20000"/>
              </a:spcBef>
              <a:buChar char="•"/>
              <a:tabLst>
                <a:tab pos="182563" algn="l"/>
                <a:tab pos="365125" algn="l"/>
                <a:tab pos="549275" algn="l"/>
                <a:tab pos="731838" algn="l"/>
                <a:tab pos="914400" algn="l"/>
                <a:tab pos="1096963" algn="l"/>
                <a:tab pos="1279525" algn="l"/>
                <a:tab pos="1463675" algn="l"/>
                <a:tab pos="1646238" algn="l"/>
                <a:tab pos="1828800" algn="l"/>
                <a:tab pos="2011363" algn="l"/>
                <a:tab pos="2193925" algn="l"/>
                <a:tab pos="2378075" algn="l"/>
                <a:tab pos="2560638" algn="l"/>
                <a:tab pos="2743200" algn="l"/>
              </a:tabLst>
              <a:defRPr sz="2400">
                <a:solidFill>
                  <a:schemeClr val="tx1"/>
                </a:solidFill>
                <a:latin typeface="Times New Roman" panose="02020603050405020304" pitchFamily="18" charset="0"/>
              </a:defRPr>
            </a:lvl3pPr>
            <a:lvl4pPr marL="1600200" indent="-228600">
              <a:spcBef>
                <a:spcPct val="20000"/>
              </a:spcBef>
              <a:buChar char="–"/>
              <a:tabLst>
                <a:tab pos="182563" algn="l"/>
                <a:tab pos="365125" algn="l"/>
                <a:tab pos="549275" algn="l"/>
                <a:tab pos="731838" algn="l"/>
                <a:tab pos="914400" algn="l"/>
                <a:tab pos="1096963" algn="l"/>
                <a:tab pos="1279525" algn="l"/>
                <a:tab pos="1463675" algn="l"/>
                <a:tab pos="1646238" algn="l"/>
                <a:tab pos="1828800" algn="l"/>
                <a:tab pos="2011363" algn="l"/>
                <a:tab pos="2193925" algn="l"/>
                <a:tab pos="2378075" algn="l"/>
                <a:tab pos="2560638" algn="l"/>
                <a:tab pos="2743200" algn="l"/>
              </a:tabLst>
              <a:defRPr sz="2000">
                <a:solidFill>
                  <a:schemeClr val="tx1"/>
                </a:solidFill>
                <a:latin typeface="Times New Roman" panose="02020603050405020304" pitchFamily="18" charset="0"/>
              </a:defRPr>
            </a:lvl4pPr>
            <a:lvl5pPr marL="2057400" indent="-228600">
              <a:spcBef>
                <a:spcPct val="20000"/>
              </a:spcBef>
              <a:buChar char="»"/>
              <a:tabLst>
                <a:tab pos="182563" algn="l"/>
                <a:tab pos="365125" algn="l"/>
                <a:tab pos="549275" algn="l"/>
                <a:tab pos="731838" algn="l"/>
                <a:tab pos="914400" algn="l"/>
                <a:tab pos="1096963" algn="l"/>
                <a:tab pos="1279525" algn="l"/>
                <a:tab pos="1463675" algn="l"/>
                <a:tab pos="1646238" algn="l"/>
                <a:tab pos="1828800" algn="l"/>
                <a:tab pos="2011363" algn="l"/>
                <a:tab pos="2193925" algn="l"/>
                <a:tab pos="2378075" algn="l"/>
                <a:tab pos="2560638" algn="l"/>
                <a:tab pos="27432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182563" algn="l"/>
                <a:tab pos="365125" algn="l"/>
                <a:tab pos="549275" algn="l"/>
                <a:tab pos="731838" algn="l"/>
                <a:tab pos="914400" algn="l"/>
                <a:tab pos="1096963" algn="l"/>
                <a:tab pos="1279525" algn="l"/>
                <a:tab pos="1463675" algn="l"/>
                <a:tab pos="1646238" algn="l"/>
                <a:tab pos="1828800" algn="l"/>
                <a:tab pos="2011363" algn="l"/>
                <a:tab pos="2193925" algn="l"/>
                <a:tab pos="2378075" algn="l"/>
                <a:tab pos="2560638" algn="l"/>
                <a:tab pos="27432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182563" algn="l"/>
                <a:tab pos="365125" algn="l"/>
                <a:tab pos="549275" algn="l"/>
                <a:tab pos="731838" algn="l"/>
                <a:tab pos="914400" algn="l"/>
                <a:tab pos="1096963" algn="l"/>
                <a:tab pos="1279525" algn="l"/>
                <a:tab pos="1463675" algn="l"/>
                <a:tab pos="1646238" algn="l"/>
                <a:tab pos="1828800" algn="l"/>
                <a:tab pos="2011363" algn="l"/>
                <a:tab pos="2193925" algn="l"/>
                <a:tab pos="2378075" algn="l"/>
                <a:tab pos="2560638" algn="l"/>
                <a:tab pos="27432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182563" algn="l"/>
                <a:tab pos="365125" algn="l"/>
                <a:tab pos="549275" algn="l"/>
                <a:tab pos="731838" algn="l"/>
                <a:tab pos="914400" algn="l"/>
                <a:tab pos="1096963" algn="l"/>
                <a:tab pos="1279525" algn="l"/>
                <a:tab pos="1463675" algn="l"/>
                <a:tab pos="1646238" algn="l"/>
                <a:tab pos="1828800" algn="l"/>
                <a:tab pos="2011363" algn="l"/>
                <a:tab pos="2193925" algn="l"/>
                <a:tab pos="2378075" algn="l"/>
                <a:tab pos="2560638" algn="l"/>
                <a:tab pos="27432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182563" algn="l"/>
                <a:tab pos="365125" algn="l"/>
                <a:tab pos="549275" algn="l"/>
                <a:tab pos="731838" algn="l"/>
                <a:tab pos="914400" algn="l"/>
                <a:tab pos="1096963" algn="l"/>
                <a:tab pos="1279525" algn="l"/>
                <a:tab pos="1463675" algn="l"/>
                <a:tab pos="1646238" algn="l"/>
                <a:tab pos="1828800" algn="l"/>
                <a:tab pos="2011363" algn="l"/>
                <a:tab pos="2193925" algn="l"/>
                <a:tab pos="2378075" algn="l"/>
                <a:tab pos="2560638" algn="l"/>
                <a:tab pos="2743200" algn="l"/>
              </a:tabLst>
              <a:defRPr sz="2000">
                <a:solidFill>
                  <a:schemeClr val="tx1"/>
                </a:solidFill>
                <a:latin typeface="Times New Roman" panose="02020603050405020304" pitchFamily="18" charset="0"/>
              </a:defRPr>
            </a:lvl9pPr>
          </a:lstStyle>
          <a:p>
            <a:pPr algn="just">
              <a:spcBef>
                <a:spcPct val="0"/>
              </a:spcBef>
              <a:buFont typeface="Wingdings" panose="05000000000000000000" pitchFamily="2" charset="2"/>
              <a:buChar char="ü"/>
            </a:pPr>
            <a:r>
              <a:rPr lang="es-ES_tradnl" altLang="es-US" sz="2400" dirty="0">
                <a:solidFill>
                  <a:srgbClr val="FFFF00"/>
                </a:solidFill>
                <a:latin typeface="Berlin Sans FB" panose="020E0602020502020306" pitchFamily="34" charset="0"/>
                <a:cs typeface="Times New Roman" panose="02020603050405020304" pitchFamily="18" charset="0"/>
              </a:rPr>
              <a:t>Fosfolípidos</a:t>
            </a:r>
          </a:p>
          <a:p>
            <a:pPr algn="just">
              <a:spcBef>
                <a:spcPct val="0"/>
              </a:spcBef>
              <a:buFont typeface="Wingdings" panose="05000000000000000000" pitchFamily="2" charset="2"/>
              <a:buChar char="ü"/>
            </a:pPr>
            <a:r>
              <a:rPr lang="es-ES_tradnl" altLang="es-US" sz="2400" dirty="0" err="1">
                <a:solidFill>
                  <a:srgbClr val="FFFF00"/>
                </a:solidFill>
                <a:latin typeface="Berlin Sans FB" panose="020E0602020502020306" pitchFamily="34" charset="0"/>
                <a:cs typeface="Times New Roman" panose="02020603050405020304" pitchFamily="18" charset="0"/>
              </a:rPr>
              <a:t>Glucolípidos</a:t>
            </a:r>
            <a:r>
              <a:rPr lang="es-ES_tradnl" altLang="es-US" sz="2400" dirty="0">
                <a:solidFill>
                  <a:srgbClr val="FFFF00"/>
                </a:solidFill>
                <a:latin typeface="Berlin Sans FB" panose="020E0602020502020306" pitchFamily="34" charset="0"/>
                <a:cs typeface="Times New Roman" panose="02020603050405020304" pitchFamily="18" charset="0"/>
              </a:rPr>
              <a:t> </a:t>
            </a:r>
          </a:p>
          <a:p>
            <a:pPr algn="just">
              <a:spcBef>
                <a:spcPct val="0"/>
              </a:spcBef>
              <a:buFont typeface="Wingdings" panose="05000000000000000000" pitchFamily="2" charset="2"/>
              <a:buChar char="ü"/>
            </a:pPr>
            <a:r>
              <a:rPr lang="es-ES_tradnl" altLang="es-US" sz="2400" dirty="0">
                <a:solidFill>
                  <a:srgbClr val="FFFF00"/>
                </a:solidFill>
                <a:latin typeface="Berlin Sans FB" panose="020E0602020502020306" pitchFamily="34" charset="0"/>
                <a:cs typeface="Times New Roman" panose="02020603050405020304" pitchFamily="18" charset="0"/>
              </a:rPr>
              <a:t>Colesterol </a:t>
            </a:r>
          </a:p>
        </p:txBody>
      </p:sp>
      <p:sp>
        <p:nvSpPr>
          <p:cNvPr id="11" name="3 Rectángulo"/>
          <p:cNvSpPr/>
          <p:nvPr/>
        </p:nvSpPr>
        <p:spPr>
          <a:xfrm>
            <a:off x="4904919" y="2733678"/>
            <a:ext cx="2088232" cy="461665"/>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s-ES" sz="2400" dirty="0">
                <a:ln w="11430"/>
                <a:solidFill>
                  <a:srgbClr val="FFFF00"/>
                </a:solidFill>
                <a:effectLst>
                  <a:outerShdw blurRad="38100" dist="38100" dir="2700000" algn="tl">
                    <a:srgbClr val="000000">
                      <a:alpha val="43137"/>
                    </a:srgbClr>
                  </a:outerShdw>
                </a:effectLst>
                <a:latin typeface="Berlin Sans FB Demi" pitchFamily="34" charset="0"/>
              </a:rPr>
              <a:t>PROTEÍNAS</a:t>
            </a:r>
          </a:p>
        </p:txBody>
      </p:sp>
      <p:sp>
        <p:nvSpPr>
          <p:cNvPr id="6150" name="Rectangle 1"/>
          <p:cNvSpPr>
            <a:spLocks noChangeArrowheads="1"/>
          </p:cNvSpPr>
          <p:nvPr/>
        </p:nvSpPr>
        <p:spPr bwMode="auto">
          <a:xfrm>
            <a:off x="3968750" y="3219450"/>
            <a:ext cx="47196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tabLst>
                <a:tab pos="182563" algn="l"/>
                <a:tab pos="365125" algn="l"/>
                <a:tab pos="549275" algn="l"/>
                <a:tab pos="731838" algn="l"/>
                <a:tab pos="914400" algn="l"/>
                <a:tab pos="1096963" algn="l"/>
                <a:tab pos="1279525" algn="l"/>
                <a:tab pos="1463675" algn="l"/>
                <a:tab pos="1646238" algn="l"/>
                <a:tab pos="1828800" algn="l"/>
                <a:tab pos="2011363" algn="l"/>
                <a:tab pos="2193925" algn="l"/>
                <a:tab pos="2378075" algn="l"/>
                <a:tab pos="2560638" algn="l"/>
                <a:tab pos="2743200" algn="l"/>
              </a:tabLst>
              <a:defRPr sz="3200">
                <a:solidFill>
                  <a:schemeClr val="tx1"/>
                </a:solidFill>
                <a:latin typeface="Times New Roman" panose="02020603050405020304" pitchFamily="18" charset="0"/>
              </a:defRPr>
            </a:lvl1pPr>
            <a:lvl2pPr marL="742950" indent="-285750">
              <a:spcBef>
                <a:spcPct val="20000"/>
              </a:spcBef>
              <a:buChar char="–"/>
              <a:tabLst>
                <a:tab pos="182563" algn="l"/>
                <a:tab pos="365125" algn="l"/>
                <a:tab pos="549275" algn="l"/>
                <a:tab pos="731838" algn="l"/>
                <a:tab pos="914400" algn="l"/>
                <a:tab pos="1096963" algn="l"/>
                <a:tab pos="1279525" algn="l"/>
                <a:tab pos="1463675" algn="l"/>
                <a:tab pos="1646238" algn="l"/>
                <a:tab pos="1828800" algn="l"/>
                <a:tab pos="2011363" algn="l"/>
                <a:tab pos="2193925" algn="l"/>
                <a:tab pos="2378075" algn="l"/>
                <a:tab pos="2560638" algn="l"/>
                <a:tab pos="2743200" algn="l"/>
              </a:tabLst>
              <a:defRPr sz="2800">
                <a:solidFill>
                  <a:schemeClr val="tx1"/>
                </a:solidFill>
                <a:latin typeface="Times New Roman" panose="02020603050405020304" pitchFamily="18" charset="0"/>
              </a:defRPr>
            </a:lvl2pPr>
            <a:lvl3pPr marL="1143000" indent="-228600">
              <a:spcBef>
                <a:spcPct val="20000"/>
              </a:spcBef>
              <a:buChar char="•"/>
              <a:tabLst>
                <a:tab pos="182563" algn="l"/>
                <a:tab pos="365125" algn="l"/>
                <a:tab pos="549275" algn="l"/>
                <a:tab pos="731838" algn="l"/>
                <a:tab pos="914400" algn="l"/>
                <a:tab pos="1096963" algn="l"/>
                <a:tab pos="1279525" algn="l"/>
                <a:tab pos="1463675" algn="l"/>
                <a:tab pos="1646238" algn="l"/>
                <a:tab pos="1828800" algn="l"/>
                <a:tab pos="2011363" algn="l"/>
                <a:tab pos="2193925" algn="l"/>
                <a:tab pos="2378075" algn="l"/>
                <a:tab pos="2560638" algn="l"/>
                <a:tab pos="2743200" algn="l"/>
              </a:tabLst>
              <a:defRPr sz="2400">
                <a:solidFill>
                  <a:schemeClr val="tx1"/>
                </a:solidFill>
                <a:latin typeface="Times New Roman" panose="02020603050405020304" pitchFamily="18" charset="0"/>
              </a:defRPr>
            </a:lvl3pPr>
            <a:lvl4pPr marL="1600200" indent="-228600">
              <a:spcBef>
                <a:spcPct val="20000"/>
              </a:spcBef>
              <a:buChar char="–"/>
              <a:tabLst>
                <a:tab pos="182563" algn="l"/>
                <a:tab pos="365125" algn="l"/>
                <a:tab pos="549275" algn="l"/>
                <a:tab pos="731838" algn="l"/>
                <a:tab pos="914400" algn="l"/>
                <a:tab pos="1096963" algn="l"/>
                <a:tab pos="1279525" algn="l"/>
                <a:tab pos="1463675" algn="l"/>
                <a:tab pos="1646238" algn="l"/>
                <a:tab pos="1828800" algn="l"/>
                <a:tab pos="2011363" algn="l"/>
                <a:tab pos="2193925" algn="l"/>
                <a:tab pos="2378075" algn="l"/>
                <a:tab pos="2560638" algn="l"/>
                <a:tab pos="2743200" algn="l"/>
              </a:tabLst>
              <a:defRPr sz="2000">
                <a:solidFill>
                  <a:schemeClr val="tx1"/>
                </a:solidFill>
                <a:latin typeface="Times New Roman" panose="02020603050405020304" pitchFamily="18" charset="0"/>
              </a:defRPr>
            </a:lvl4pPr>
            <a:lvl5pPr marL="2057400" indent="-228600">
              <a:spcBef>
                <a:spcPct val="20000"/>
              </a:spcBef>
              <a:buChar char="»"/>
              <a:tabLst>
                <a:tab pos="182563" algn="l"/>
                <a:tab pos="365125" algn="l"/>
                <a:tab pos="549275" algn="l"/>
                <a:tab pos="731838" algn="l"/>
                <a:tab pos="914400" algn="l"/>
                <a:tab pos="1096963" algn="l"/>
                <a:tab pos="1279525" algn="l"/>
                <a:tab pos="1463675" algn="l"/>
                <a:tab pos="1646238" algn="l"/>
                <a:tab pos="1828800" algn="l"/>
                <a:tab pos="2011363" algn="l"/>
                <a:tab pos="2193925" algn="l"/>
                <a:tab pos="2378075" algn="l"/>
                <a:tab pos="2560638" algn="l"/>
                <a:tab pos="27432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182563" algn="l"/>
                <a:tab pos="365125" algn="l"/>
                <a:tab pos="549275" algn="l"/>
                <a:tab pos="731838" algn="l"/>
                <a:tab pos="914400" algn="l"/>
                <a:tab pos="1096963" algn="l"/>
                <a:tab pos="1279525" algn="l"/>
                <a:tab pos="1463675" algn="l"/>
                <a:tab pos="1646238" algn="l"/>
                <a:tab pos="1828800" algn="l"/>
                <a:tab pos="2011363" algn="l"/>
                <a:tab pos="2193925" algn="l"/>
                <a:tab pos="2378075" algn="l"/>
                <a:tab pos="2560638" algn="l"/>
                <a:tab pos="27432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182563" algn="l"/>
                <a:tab pos="365125" algn="l"/>
                <a:tab pos="549275" algn="l"/>
                <a:tab pos="731838" algn="l"/>
                <a:tab pos="914400" algn="l"/>
                <a:tab pos="1096963" algn="l"/>
                <a:tab pos="1279525" algn="l"/>
                <a:tab pos="1463675" algn="l"/>
                <a:tab pos="1646238" algn="l"/>
                <a:tab pos="1828800" algn="l"/>
                <a:tab pos="2011363" algn="l"/>
                <a:tab pos="2193925" algn="l"/>
                <a:tab pos="2378075" algn="l"/>
                <a:tab pos="2560638" algn="l"/>
                <a:tab pos="27432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182563" algn="l"/>
                <a:tab pos="365125" algn="l"/>
                <a:tab pos="549275" algn="l"/>
                <a:tab pos="731838" algn="l"/>
                <a:tab pos="914400" algn="l"/>
                <a:tab pos="1096963" algn="l"/>
                <a:tab pos="1279525" algn="l"/>
                <a:tab pos="1463675" algn="l"/>
                <a:tab pos="1646238" algn="l"/>
                <a:tab pos="1828800" algn="l"/>
                <a:tab pos="2011363" algn="l"/>
                <a:tab pos="2193925" algn="l"/>
                <a:tab pos="2378075" algn="l"/>
                <a:tab pos="2560638" algn="l"/>
                <a:tab pos="27432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182563" algn="l"/>
                <a:tab pos="365125" algn="l"/>
                <a:tab pos="549275" algn="l"/>
                <a:tab pos="731838" algn="l"/>
                <a:tab pos="914400" algn="l"/>
                <a:tab pos="1096963" algn="l"/>
                <a:tab pos="1279525" algn="l"/>
                <a:tab pos="1463675" algn="l"/>
                <a:tab pos="1646238" algn="l"/>
                <a:tab pos="1828800" algn="l"/>
                <a:tab pos="2011363" algn="l"/>
                <a:tab pos="2193925" algn="l"/>
                <a:tab pos="2378075" algn="l"/>
                <a:tab pos="2560638" algn="l"/>
                <a:tab pos="2743200" algn="l"/>
              </a:tabLst>
              <a:defRPr sz="2000">
                <a:solidFill>
                  <a:schemeClr val="tx1"/>
                </a:solidFill>
                <a:latin typeface="Times New Roman" panose="02020603050405020304" pitchFamily="18" charset="0"/>
              </a:defRPr>
            </a:lvl9pPr>
          </a:lstStyle>
          <a:p>
            <a:pPr algn="just">
              <a:spcBef>
                <a:spcPct val="0"/>
              </a:spcBef>
              <a:buFont typeface="Wingdings" panose="05000000000000000000" pitchFamily="2" charset="2"/>
              <a:buChar char="ü"/>
            </a:pPr>
            <a:r>
              <a:rPr lang="es-ES_tradnl" altLang="es-US" sz="2400" dirty="0">
                <a:solidFill>
                  <a:srgbClr val="FFFF00"/>
                </a:solidFill>
                <a:latin typeface="Berlin Sans FB" panose="020E0602020502020306" pitchFamily="34" charset="0"/>
                <a:cs typeface="Times New Roman" panose="02020603050405020304" pitchFamily="18" charset="0"/>
              </a:rPr>
              <a:t>Periféricas o extrínsecas</a:t>
            </a:r>
          </a:p>
          <a:p>
            <a:pPr algn="just">
              <a:spcBef>
                <a:spcPct val="0"/>
              </a:spcBef>
              <a:buFont typeface="Wingdings" panose="05000000000000000000" pitchFamily="2" charset="2"/>
              <a:buChar char="ü"/>
            </a:pPr>
            <a:r>
              <a:rPr lang="es-ES_tradnl" altLang="es-US" sz="2400" dirty="0">
                <a:solidFill>
                  <a:srgbClr val="FFFF00"/>
                </a:solidFill>
                <a:latin typeface="Berlin Sans FB" panose="020E0602020502020306" pitchFamily="34" charset="0"/>
                <a:cs typeface="Times New Roman" panose="02020603050405020304" pitchFamily="18" charset="0"/>
              </a:rPr>
              <a:t>Integrales o intrínsecas (incluidas parcial o totalmente en el interior de la bicapa lipídica)</a:t>
            </a:r>
          </a:p>
        </p:txBody>
      </p:sp>
      <p:sp>
        <p:nvSpPr>
          <p:cNvPr id="13" name="3 Rectángulo"/>
          <p:cNvSpPr/>
          <p:nvPr/>
        </p:nvSpPr>
        <p:spPr>
          <a:xfrm>
            <a:off x="7752184" y="5013177"/>
            <a:ext cx="2016224" cy="461665"/>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s-ES" sz="2400" dirty="0">
                <a:ln w="11430"/>
                <a:solidFill>
                  <a:srgbClr val="FFFF00"/>
                </a:solidFill>
                <a:effectLst>
                  <a:outerShdw blurRad="38100" dist="38100" dir="2700000" algn="tl">
                    <a:srgbClr val="000000">
                      <a:alpha val="43137"/>
                    </a:srgbClr>
                  </a:outerShdw>
                </a:effectLst>
                <a:latin typeface="Berlin Sans FB Demi" pitchFamily="34" charset="0"/>
              </a:rPr>
              <a:t>GLÚCIDOS</a:t>
            </a:r>
          </a:p>
        </p:txBody>
      </p:sp>
      <p:sp>
        <p:nvSpPr>
          <p:cNvPr id="6152" name="Rectangle 1"/>
          <p:cNvSpPr>
            <a:spLocks noChangeArrowheads="1"/>
          </p:cNvSpPr>
          <p:nvPr/>
        </p:nvSpPr>
        <p:spPr bwMode="auto">
          <a:xfrm>
            <a:off x="7424739" y="5475288"/>
            <a:ext cx="28479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tabLst>
                <a:tab pos="182563" algn="l"/>
                <a:tab pos="365125" algn="l"/>
                <a:tab pos="549275" algn="l"/>
                <a:tab pos="731838" algn="l"/>
                <a:tab pos="914400" algn="l"/>
                <a:tab pos="1096963" algn="l"/>
                <a:tab pos="1279525" algn="l"/>
                <a:tab pos="1463675" algn="l"/>
                <a:tab pos="1646238" algn="l"/>
                <a:tab pos="1828800" algn="l"/>
                <a:tab pos="2011363" algn="l"/>
                <a:tab pos="2193925" algn="l"/>
                <a:tab pos="2378075" algn="l"/>
                <a:tab pos="2560638" algn="l"/>
                <a:tab pos="2743200" algn="l"/>
              </a:tabLst>
              <a:defRPr sz="3200">
                <a:solidFill>
                  <a:schemeClr val="tx1"/>
                </a:solidFill>
                <a:latin typeface="Times New Roman" panose="02020603050405020304" pitchFamily="18" charset="0"/>
              </a:defRPr>
            </a:lvl1pPr>
            <a:lvl2pPr marL="742950" indent="-285750">
              <a:spcBef>
                <a:spcPct val="20000"/>
              </a:spcBef>
              <a:buChar char="–"/>
              <a:tabLst>
                <a:tab pos="182563" algn="l"/>
                <a:tab pos="365125" algn="l"/>
                <a:tab pos="549275" algn="l"/>
                <a:tab pos="731838" algn="l"/>
                <a:tab pos="914400" algn="l"/>
                <a:tab pos="1096963" algn="l"/>
                <a:tab pos="1279525" algn="l"/>
                <a:tab pos="1463675" algn="l"/>
                <a:tab pos="1646238" algn="l"/>
                <a:tab pos="1828800" algn="l"/>
                <a:tab pos="2011363" algn="l"/>
                <a:tab pos="2193925" algn="l"/>
                <a:tab pos="2378075" algn="l"/>
                <a:tab pos="2560638" algn="l"/>
                <a:tab pos="2743200" algn="l"/>
              </a:tabLst>
              <a:defRPr sz="2800">
                <a:solidFill>
                  <a:schemeClr val="tx1"/>
                </a:solidFill>
                <a:latin typeface="Times New Roman" panose="02020603050405020304" pitchFamily="18" charset="0"/>
              </a:defRPr>
            </a:lvl2pPr>
            <a:lvl3pPr marL="1143000" indent="-228600">
              <a:spcBef>
                <a:spcPct val="20000"/>
              </a:spcBef>
              <a:buChar char="•"/>
              <a:tabLst>
                <a:tab pos="182563" algn="l"/>
                <a:tab pos="365125" algn="l"/>
                <a:tab pos="549275" algn="l"/>
                <a:tab pos="731838" algn="l"/>
                <a:tab pos="914400" algn="l"/>
                <a:tab pos="1096963" algn="l"/>
                <a:tab pos="1279525" algn="l"/>
                <a:tab pos="1463675" algn="l"/>
                <a:tab pos="1646238" algn="l"/>
                <a:tab pos="1828800" algn="l"/>
                <a:tab pos="2011363" algn="l"/>
                <a:tab pos="2193925" algn="l"/>
                <a:tab pos="2378075" algn="l"/>
                <a:tab pos="2560638" algn="l"/>
                <a:tab pos="2743200" algn="l"/>
              </a:tabLst>
              <a:defRPr sz="2400">
                <a:solidFill>
                  <a:schemeClr val="tx1"/>
                </a:solidFill>
                <a:latin typeface="Times New Roman" panose="02020603050405020304" pitchFamily="18" charset="0"/>
              </a:defRPr>
            </a:lvl3pPr>
            <a:lvl4pPr marL="1600200" indent="-228600">
              <a:spcBef>
                <a:spcPct val="20000"/>
              </a:spcBef>
              <a:buChar char="–"/>
              <a:tabLst>
                <a:tab pos="182563" algn="l"/>
                <a:tab pos="365125" algn="l"/>
                <a:tab pos="549275" algn="l"/>
                <a:tab pos="731838" algn="l"/>
                <a:tab pos="914400" algn="l"/>
                <a:tab pos="1096963" algn="l"/>
                <a:tab pos="1279525" algn="l"/>
                <a:tab pos="1463675" algn="l"/>
                <a:tab pos="1646238" algn="l"/>
                <a:tab pos="1828800" algn="l"/>
                <a:tab pos="2011363" algn="l"/>
                <a:tab pos="2193925" algn="l"/>
                <a:tab pos="2378075" algn="l"/>
                <a:tab pos="2560638" algn="l"/>
                <a:tab pos="2743200" algn="l"/>
              </a:tabLst>
              <a:defRPr sz="2000">
                <a:solidFill>
                  <a:schemeClr val="tx1"/>
                </a:solidFill>
                <a:latin typeface="Times New Roman" panose="02020603050405020304" pitchFamily="18" charset="0"/>
              </a:defRPr>
            </a:lvl4pPr>
            <a:lvl5pPr marL="2057400" indent="-228600">
              <a:spcBef>
                <a:spcPct val="20000"/>
              </a:spcBef>
              <a:buChar char="»"/>
              <a:tabLst>
                <a:tab pos="182563" algn="l"/>
                <a:tab pos="365125" algn="l"/>
                <a:tab pos="549275" algn="l"/>
                <a:tab pos="731838" algn="l"/>
                <a:tab pos="914400" algn="l"/>
                <a:tab pos="1096963" algn="l"/>
                <a:tab pos="1279525" algn="l"/>
                <a:tab pos="1463675" algn="l"/>
                <a:tab pos="1646238" algn="l"/>
                <a:tab pos="1828800" algn="l"/>
                <a:tab pos="2011363" algn="l"/>
                <a:tab pos="2193925" algn="l"/>
                <a:tab pos="2378075" algn="l"/>
                <a:tab pos="2560638" algn="l"/>
                <a:tab pos="27432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182563" algn="l"/>
                <a:tab pos="365125" algn="l"/>
                <a:tab pos="549275" algn="l"/>
                <a:tab pos="731838" algn="l"/>
                <a:tab pos="914400" algn="l"/>
                <a:tab pos="1096963" algn="l"/>
                <a:tab pos="1279525" algn="l"/>
                <a:tab pos="1463675" algn="l"/>
                <a:tab pos="1646238" algn="l"/>
                <a:tab pos="1828800" algn="l"/>
                <a:tab pos="2011363" algn="l"/>
                <a:tab pos="2193925" algn="l"/>
                <a:tab pos="2378075" algn="l"/>
                <a:tab pos="2560638" algn="l"/>
                <a:tab pos="27432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182563" algn="l"/>
                <a:tab pos="365125" algn="l"/>
                <a:tab pos="549275" algn="l"/>
                <a:tab pos="731838" algn="l"/>
                <a:tab pos="914400" algn="l"/>
                <a:tab pos="1096963" algn="l"/>
                <a:tab pos="1279525" algn="l"/>
                <a:tab pos="1463675" algn="l"/>
                <a:tab pos="1646238" algn="l"/>
                <a:tab pos="1828800" algn="l"/>
                <a:tab pos="2011363" algn="l"/>
                <a:tab pos="2193925" algn="l"/>
                <a:tab pos="2378075" algn="l"/>
                <a:tab pos="2560638" algn="l"/>
                <a:tab pos="27432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182563" algn="l"/>
                <a:tab pos="365125" algn="l"/>
                <a:tab pos="549275" algn="l"/>
                <a:tab pos="731838" algn="l"/>
                <a:tab pos="914400" algn="l"/>
                <a:tab pos="1096963" algn="l"/>
                <a:tab pos="1279525" algn="l"/>
                <a:tab pos="1463675" algn="l"/>
                <a:tab pos="1646238" algn="l"/>
                <a:tab pos="1828800" algn="l"/>
                <a:tab pos="2011363" algn="l"/>
                <a:tab pos="2193925" algn="l"/>
                <a:tab pos="2378075" algn="l"/>
                <a:tab pos="2560638" algn="l"/>
                <a:tab pos="27432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182563" algn="l"/>
                <a:tab pos="365125" algn="l"/>
                <a:tab pos="549275" algn="l"/>
                <a:tab pos="731838" algn="l"/>
                <a:tab pos="914400" algn="l"/>
                <a:tab pos="1096963" algn="l"/>
                <a:tab pos="1279525" algn="l"/>
                <a:tab pos="1463675" algn="l"/>
                <a:tab pos="1646238" algn="l"/>
                <a:tab pos="1828800" algn="l"/>
                <a:tab pos="2011363" algn="l"/>
                <a:tab pos="2193925" algn="l"/>
                <a:tab pos="2378075" algn="l"/>
                <a:tab pos="2560638" algn="l"/>
                <a:tab pos="2743200" algn="l"/>
              </a:tabLst>
              <a:defRPr sz="2000">
                <a:solidFill>
                  <a:schemeClr val="tx1"/>
                </a:solidFill>
                <a:latin typeface="Times New Roman" panose="02020603050405020304" pitchFamily="18" charset="0"/>
              </a:defRPr>
            </a:lvl9pPr>
          </a:lstStyle>
          <a:p>
            <a:pPr algn="just">
              <a:spcBef>
                <a:spcPct val="0"/>
              </a:spcBef>
              <a:buFont typeface="Wingdings" panose="05000000000000000000" pitchFamily="2" charset="2"/>
              <a:buChar char="ü"/>
            </a:pPr>
            <a:r>
              <a:rPr lang="es-ES_tradnl" altLang="es-US" sz="2400" dirty="0" err="1">
                <a:solidFill>
                  <a:srgbClr val="FFFF00"/>
                </a:solidFill>
                <a:latin typeface="Berlin Sans FB" panose="020E0602020502020306" pitchFamily="34" charset="0"/>
                <a:cs typeface="Times New Roman" panose="02020603050405020304" pitchFamily="18" charset="0"/>
              </a:rPr>
              <a:t>Glicolípidos</a:t>
            </a:r>
            <a:endParaRPr lang="es-ES_tradnl" altLang="es-US" sz="2400" dirty="0">
              <a:solidFill>
                <a:srgbClr val="FFFF00"/>
              </a:solidFill>
              <a:latin typeface="Berlin Sans FB" panose="020E0602020502020306" pitchFamily="34" charset="0"/>
              <a:cs typeface="Times New Roman" panose="02020603050405020304" pitchFamily="18" charset="0"/>
            </a:endParaRPr>
          </a:p>
          <a:p>
            <a:pPr algn="just">
              <a:spcBef>
                <a:spcPct val="0"/>
              </a:spcBef>
              <a:buFont typeface="Wingdings" panose="05000000000000000000" pitchFamily="2" charset="2"/>
              <a:buChar char="ü"/>
            </a:pPr>
            <a:r>
              <a:rPr lang="es-ES_tradnl" altLang="es-US" sz="2400" dirty="0">
                <a:solidFill>
                  <a:srgbClr val="FFFF00"/>
                </a:solidFill>
                <a:latin typeface="Berlin Sans FB" panose="020E0602020502020306" pitchFamily="34" charset="0"/>
                <a:cs typeface="Times New Roman" panose="02020603050405020304" pitchFamily="18" charset="0"/>
              </a:rPr>
              <a:t>Glicoproteínas </a:t>
            </a:r>
          </a:p>
        </p:txBody>
      </p:sp>
    </p:spTree>
    <p:extLst>
      <p:ext uri="{BB962C8B-B14F-4D97-AF65-F5344CB8AC3E}">
        <p14:creationId xmlns:p14="http://schemas.microsoft.com/office/powerpoint/2010/main" val="774878166"/>
      </p:ext>
    </p:extLst>
  </p:cSld>
  <p:clrMapOvr>
    <a:masterClrMapping/>
  </p:clrMapOvr>
  <p:transition advClick="0" advTm="76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val 2"/>
          <p:cNvSpPr>
            <a:spLocks noChangeArrowheads="1"/>
          </p:cNvSpPr>
          <p:nvPr/>
        </p:nvSpPr>
        <p:spPr bwMode="auto">
          <a:xfrm flipV="1">
            <a:off x="4653889" y="304800"/>
            <a:ext cx="6305265" cy="1143000"/>
          </a:xfrm>
          <a:prstGeom prst="ellipse">
            <a:avLst/>
          </a:prstGeom>
          <a:solidFill>
            <a:schemeClr val="accent1"/>
          </a:solidFill>
          <a:ln w="38100" cap="sq">
            <a:solidFill>
              <a:schemeClr val="tx1"/>
            </a:solidFill>
            <a:miter lim="800000"/>
            <a:headEnd type="none" w="sm" len="sm"/>
            <a:tailEnd type="none" w="sm" len="sm"/>
          </a:ln>
          <a:effectLst>
            <a:outerShdw dist="35921" dir="2700000" algn="ctr" rotWithShape="0">
              <a:srgbClr val="808080"/>
            </a:outerShdw>
          </a:effectLst>
        </p:spPr>
        <p:txBody>
          <a:bodyPr rot="10800000" wrap="none" anchor="ctr"/>
          <a:lstStyle/>
          <a:p>
            <a:pPr algn="ctr"/>
            <a:r>
              <a:rPr lang="es-ES_tradnl" altLang="es-ES" sz="3200" b="1" dirty="0">
                <a:latin typeface="Arial" panose="020B0604020202020204" pitchFamily="34" charset="0"/>
              </a:rPr>
              <a:t>MEMBRANA PLASMÁTICA</a:t>
            </a:r>
            <a:endParaRPr lang="es-ES_tradnl" altLang="es-ES" sz="3200" b="1" i="1" u="sng" dirty="0">
              <a:latin typeface="Arial" panose="020B0604020202020204" pitchFamily="34" charset="0"/>
            </a:endParaRPr>
          </a:p>
        </p:txBody>
      </p:sp>
      <p:sp>
        <p:nvSpPr>
          <p:cNvPr id="14341" name="Text Box 5"/>
          <p:cNvSpPr txBox="1">
            <a:spLocks noChangeArrowheads="1"/>
          </p:cNvSpPr>
          <p:nvPr/>
        </p:nvSpPr>
        <p:spPr bwMode="auto">
          <a:xfrm>
            <a:off x="518615" y="1665025"/>
            <a:ext cx="1128669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just">
              <a:spcBef>
                <a:spcPct val="50000"/>
              </a:spcBef>
            </a:pPr>
            <a:r>
              <a:rPr lang="es-ES_tradnl" altLang="es-ES" sz="2800" dirty="0">
                <a:solidFill>
                  <a:srgbClr val="FFFF00"/>
                </a:solidFill>
                <a:latin typeface="Arial" panose="020B0604020202020204" pitchFamily="34" charset="0"/>
              </a:rPr>
              <a:t>Es la membrana que rodea a la célula y que permite el intercambio de iones y moléculas entre la célula y el medio extracelular.</a:t>
            </a:r>
            <a:endParaRPr lang="es-ES_tradnl" altLang="es-ES" sz="2800" i="1" u="sng" dirty="0">
              <a:solidFill>
                <a:srgbClr val="FFFF00"/>
              </a:solidFill>
              <a:latin typeface="Arial" panose="020B0604020202020204" pitchFamily="34" charset="0"/>
            </a:endParaRPr>
          </a:p>
        </p:txBody>
      </p:sp>
      <p:sp>
        <p:nvSpPr>
          <p:cNvPr id="14343" name="Text Box 7"/>
          <p:cNvSpPr txBox="1">
            <a:spLocks noChangeArrowheads="1"/>
          </p:cNvSpPr>
          <p:nvPr/>
        </p:nvSpPr>
        <p:spPr bwMode="auto">
          <a:xfrm>
            <a:off x="2667000" y="2755710"/>
            <a:ext cx="5943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s-ES_tradnl" altLang="es-ES" sz="2800" b="1" u="sng" dirty="0">
                <a:solidFill>
                  <a:srgbClr val="FFFF00"/>
                </a:solidFill>
                <a:latin typeface="Arial" panose="020B0604020202020204" pitchFamily="34" charset="0"/>
              </a:rPr>
              <a:t>Características generales:</a:t>
            </a:r>
          </a:p>
        </p:txBody>
      </p:sp>
      <p:sp>
        <p:nvSpPr>
          <p:cNvPr id="14345" name="Text Box 9"/>
          <p:cNvSpPr txBox="1">
            <a:spLocks noChangeArrowheads="1"/>
          </p:cNvSpPr>
          <p:nvPr/>
        </p:nvSpPr>
        <p:spPr bwMode="auto">
          <a:xfrm>
            <a:off x="518615" y="3376681"/>
            <a:ext cx="110683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buFontTx/>
              <a:buChar char="•"/>
            </a:pPr>
            <a:r>
              <a:rPr lang="es-ES_tradnl" altLang="es-ES" sz="2800" dirty="0">
                <a:solidFill>
                  <a:srgbClr val="FFFF00"/>
                </a:solidFill>
                <a:latin typeface="Arial" panose="020B0604020202020204" pitchFamily="34" charset="0"/>
              </a:rPr>
              <a:t>Tiene una estructura </a:t>
            </a:r>
            <a:r>
              <a:rPr lang="es-ES_tradnl" altLang="es-ES" sz="2800" dirty="0" err="1">
                <a:solidFill>
                  <a:srgbClr val="FFFF00"/>
                </a:solidFill>
                <a:latin typeface="Arial" panose="020B0604020202020204" pitchFamily="34" charset="0"/>
              </a:rPr>
              <a:t>trilaminar</a:t>
            </a:r>
            <a:r>
              <a:rPr lang="es-ES_tradnl" altLang="es-ES" sz="2800" dirty="0">
                <a:solidFill>
                  <a:srgbClr val="FFFF00"/>
                </a:solidFill>
                <a:latin typeface="Arial" panose="020B0604020202020204" pitchFamily="34" charset="0"/>
              </a:rPr>
              <a:t>.</a:t>
            </a:r>
          </a:p>
        </p:txBody>
      </p:sp>
      <p:sp>
        <p:nvSpPr>
          <p:cNvPr id="14346" name="Text Box 10"/>
          <p:cNvSpPr txBox="1">
            <a:spLocks noChangeArrowheads="1"/>
          </p:cNvSpPr>
          <p:nvPr/>
        </p:nvSpPr>
        <p:spPr bwMode="auto">
          <a:xfrm>
            <a:off x="537949" y="3912925"/>
            <a:ext cx="90018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buFontTx/>
              <a:buChar char="•"/>
            </a:pPr>
            <a:r>
              <a:rPr lang="es-ES_tradnl" altLang="es-ES" sz="2800" dirty="0">
                <a:solidFill>
                  <a:srgbClr val="FFFF00"/>
                </a:solidFill>
                <a:latin typeface="Arial" panose="020B0604020202020204" pitchFamily="34" charset="0"/>
              </a:rPr>
              <a:t>Esta compuesta por proteínas, lípidos y carbohidratos.</a:t>
            </a:r>
          </a:p>
        </p:txBody>
      </p:sp>
      <p:sp>
        <p:nvSpPr>
          <p:cNvPr id="14347" name="Text Box 11"/>
          <p:cNvSpPr txBox="1">
            <a:spLocks noChangeArrowheads="1"/>
          </p:cNvSpPr>
          <p:nvPr/>
        </p:nvSpPr>
        <p:spPr bwMode="auto">
          <a:xfrm>
            <a:off x="537949" y="4490113"/>
            <a:ext cx="991623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buFontTx/>
              <a:buChar char="•"/>
            </a:pPr>
            <a:r>
              <a:rPr lang="es-ES_tradnl" altLang="es-ES" sz="2800" dirty="0">
                <a:solidFill>
                  <a:srgbClr val="FFFF00"/>
                </a:solidFill>
                <a:latin typeface="Arial" panose="020B0604020202020204" pitchFamily="34" charset="0"/>
              </a:rPr>
              <a:t>Funciona como barrera protectora.</a:t>
            </a:r>
          </a:p>
        </p:txBody>
      </p:sp>
      <p:sp>
        <p:nvSpPr>
          <p:cNvPr id="14348" name="Text Box 12"/>
          <p:cNvSpPr txBox="1">
            <a:spLocks noChangeArrowheads="1"/>
          </p:cNvSpPr>
          <p:nvPr/>
        </p:nvSpPr>
        <p:spPr bwMode="auto">
          <a:xfrm>
            <a:off x="537949" y="4960961"/>
            <a:ext cx="1115818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buFontTx/>
              <a:buChar char="•"/>
            </a:pPr>
            <a:r>
              <a:rPr lang="es-ES_tradnl" altLang="es-ES" sz="2800" dirty="0">
                <a:solidFill>
                  <a:srgbClr val="FFFF00"/>
                </a:solidFill>
                <a:latin typeface="Arial" panose="020B0604020202020204" pitchFamily="34" charset="0"/>
              </a:rPr>
              <a:t>Es selectivamente permeable y presenta diferentes mecanismos de transporte.</a:t>
            </a:r>
          </a:p>
        </p:txBody>
      </p:sp>
      <p:sp>
        <p:nvSpPr>
          <p:cNvPr id="14350" name="Text Box 14"/>
          <p:cNvSpPr txBox="1">
            <a:spLocks noChangeArrowheads="1"/>
          </p:cNvSpPr>
          <p:nvPr/>
        </p:nvSpPr>
        <p:spPr bwMode="auto">
          <a:xfrm>
            <a:off x="537949" y="5845793"/>
            <a:ext cx="1126736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buFontTx/>
              <a:buChar char="•"/>
            </a:pPr>
            <a:r>
              <a:rPr lang="es-ES_tradnl" altLang="es-ES" sz="2800" dirty="0">
                <a:solidFill>
                  <a:srgbClr val="FFFF00"/>
                </a:solidFill>
                <a:latin typeface="Arial" panose="020B0604020202020204" pitchFamily="34" charset="0"/>
              </a:rPr>
              <a:t>Presenta especializaciones de membrana en las  3 superficies celulares.</a:t>
            </a:r>
          </a:p>
        </p:txBody>
      </p:sp>
      <p:pic>
        <p:nvPicPr>
          <p:cNvPr id="2" name="Imagen 1"/>
          <p:cNvPicPr>
            <a:picLocks noChangeAspect="1"/>
          </p:cNvPicPr>
          <p:nvPr/>
        </p:nvPicPr>
        <p:blipFill>
          <a:blip r:embed="rId3"/>
          <a:stretch>
            <a:fillRect/>
          </a:stretch>
        </p:blipFill>
        <p:spPr>
          <a:xfrm>
            <a:off x="9539785" y="2593670"/>
            <a:ext cx="2479542" cy="1715843"/>
          </a:xfrm>
          <a:prstGeom prst="rect">
            <a:avLst/>
          </a:prstGeom>
        </p:spPr>
      </p:pic>
    </p:spTree>
    <p:extLst>
      <p:ext uri="{BB962C8B-B14F-4D97-AF65-F5344CB8AC3E}">
        <p14:creationId xmlns:p14="http://schemas.microsoft.com/office/powerpoint/2010/main" val="934301652"/>
      </p:ext>
    </p:extLst>
  </p:cSld>
  <p:clrMapOvr>
    <a:masterClrMapping/>
  </p:clrMapOvr>
  <p:transition advClick="0" advTm="1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agen 2"/>
          <p:cNvPicPr>
            <a:picLocks noChangeAspect="1"/>
          </p:cNvPicPr>
          <p:nvPr/>
        </p:nvPicPr>
        <p:blipFill>
          <a:blip r:embed="rId2">
            <a:extLst>
              <a:ext uri="{28A0092B-C50C-407E-A947-70E740481C1C}">
                <a14:useLocalDpi xmlns:a14="http://schemas.microsoft.com/office/drawing/2010/main" val="0"/>
              </a:ext>
            </a:extLst>
          </a:blip>
          <a:srcRect l="2551" t="5357" r="7297"/>
          <a:stretch>
            <a:fillRect/>
          </a:stretch>
        </p:blipFill>
        <p:spPr bwMode="auto">
          <a:xfrm>
            <a:off x="2208213" y="948115"/>
            <a:ext cx="8064500"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2 Rectángulo"/>
          <p:cNvSpPr/>
          <p:nvPr/>
        </p:nvSpPr>
        <p:spPr>
          <a:xfrm>
            <a:off x="409433" y="260649"/>
            <a:ext cx="11409528" cy="584775"/>
          </a:xfrm>
          <a:prstGeom prst="rect">
            <a:avLst/>
          </a:prstGeom>
          <a:noFill/>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s-ES" sz="3200" dirty="0">
                <a:ln w="11430"/>
                <a:solidFill>
                  <a:srgbClr val="FFFF00"/>
                </a:solidFill>
                <a:effectLst>
                  <a:outerShdw blurRad="38100" dist="38100" dir="2700000" algn="tl">
                    <a:srgbClr val="000000">
                      <a:alpha val="43137"/>
                    </a:srgbClr>
                  </a:outerShdw>
                </a:effectLst>
                <a:latin typeface="Berlin Sans FB Demi" pitchFamily="34" charset="0"/>
              </a:rPr>
              <a:t>MEMBRANA PLASMÁTICA. ESTRUCTURA TRILAMINAR. </a:t>
            </a:r>
          </a:p>
        </p:txBody>
      </p:sp>
    </p:spTree>
    <p:extLst>
      <p:ext uri="{BB962C8B-B14F-4D97-AF65-F5344CB8AC3E}">
        <p14:creationId xmlns:p14="http://schemas.microsoft.com/office/powerpoint/2010/main" val="4114249446"/>
      </p:ext>
    </p:extLst>
  </p:cSld>
  <p:clrMapOvr>
    <a:masterClrMapping/>
  </p:clrMapOvr>
  <p:transition advClick="0" advTm="76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Sin título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65176"/>
            <a:ext cx="9144000" cy="532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5732289"/>
      </p:ext>
    </p:extLst>
  </p:cSld>
  <p:clrMapOvr>
    <a:masterClrMapping/>
  </p:clrMapOvr>
  <p:transition advClick="0" advTm="76000"/>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altLang="es-ES" sz="32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altLang="es-ES" sz="32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587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3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587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3200" b="1" i="0" u="none" strike="noStrike" cap="none" normalizeH="0" baseline="0" smtClean="0">
            <a:ln>
              <a:noFill/>
            </a:ln>
            <a:solidFill>
              <a:schemeClr val="tx1"/>
            </a:solidFill>
            <a:effectLst/>
            <a:latin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587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3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587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3200" b="1" i="0" u="none" strike="noStrike" cap="none" normalizeH="0" baseline="0" smtClean="0">
            <a:ln>
              <a:noFill/>
            </a:ln>
            <a:solidFill>
              <a:schemeClr val="tx1"/>
            </a:solidFill>
            <a:effectLst/>
            <a:latin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TotalTime>
  <Words>4715</Words>
  <Application>Microsoft Office PowerPoint</Application>
  <PresentationFormat>Panorámica</PresentationFormat>
  <Paragraphs>419</Paragraphs>
  <Slides>43</Slides>
  <Notes>20</Notes>
  <HiddenSlides>0</HiddenSlides>
  <MMClips>0</MMClips>
  <ScaleCrop>false</ScaleCrop>
  <HeadingPairs>
    <vt:vector size="8" baseType="variant">
      <vt:variant>
        <vt:lpstr>Fuentes usadas</vt:lpstr>
      </vt:variant>
      <vt:variant>
        <vt:i4>7</vt:i4>
      </vt:variant>
      <vt:variant>
        <vt:lpstr>Tema</vt:lpstr>
      </vt:variant>
      <vt:variant>
        <vt:i4>3</vt:i4>
      </vt:variant>
      <vt:variant>
        <vt:lpstr>Servidores OLE incrustados</vt:lpstr>
      </vt:variant>
      <vt:variant>
        <vt:i4>2</vt:i4>
      </vt:variant>
      <vt:variant>
        <vt:lpstr>Títulos de diapositiva</vt:lpstr>
      </vt:variant>
      <vt:variant>
        <vt:i4>43</vt:i4>
      </vt:variant>
    </vt:vector>
  </HeadingPairs>
  <TitlesOfParts>
    <vt:vector size="55" baseType="lpstr">
      <vt:lpstr>Arial</vt:lpstr>
      <vt:lpstr>Berlin Sans FB</vt:lpstr>
      <vt:lpstr>Berlin Sans FB Demi</vt:lpstr>
      <vt:lpstr>Calibri</vt:lpstr>
      <vt:lpstr>Monotype Corsiva</vt:lpstr>
      <vt:lpstr>Times New Roman</vt:lpstr>
      <vt:lpstr>Wingdings</vt:lpstr>
      <vt:lpstr>Diseño predeterminado</vt:lpstr>
      <vt:lpstr>1_Diseño predeterminado</vt:lpstr>
      <vt:lpstr>2_Diseño predeterminado</vt:lpstr>
      <vt:lpstr>Bitmap Image</vt:lpstr>
      <vt:lpstr>Imagen</vt:lpstr>
      <vt:lpstr>Presentación de PowerPoint</vt:lpstr>
      <vt:lpstr>Presentación de PowerPoint</vt:lpstr>
      <vt:lpstr>SUMARIO</vt:lpstr>
      <vt:lpstr>OBJETIVO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FUNCIONES DE LAS PROTEÍNAS DE MEMBRANA</vt:lpstr>
      <vt:lpstr>Presentación de PowerPoint</vt:lpstr>
      <vt:lpstr>Presentación de PowerPoint</vt:lpstr>
      <vt:lpstr>FUNCIONES DE LOS GLÚCIDOS DE MEMBRANA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TRANSPORTE PASIVO O DIFUSIÓN FACILITADA</vt:lpstr>
      <vt:lpstr>TRANSPORTE ACTIVO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Dr</dc:creator>
  <cp:lastModifiedBy>Dr</cp:lastModifiedBy>
  <cp:revision>62</cp:revision>
  <dcterms:created xsi:type="dcterms:W3CDTF">2016-09-10T01:36:16Z</dcterms:created>
  <dcterms:modified xsi:type="dcterms:W3CDTF">2018-09-18T00:02:16Z</dcterms:modified>
</cp:coreProperties>
</file>