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0" r:id="rId10"/>
    <p:sldId id="265" r:id="rId11"/>
    <p:sldId id="266" r:id="rId12"/>
    <p:sldId id="268" r:id="rId13"/>
    <p:sldId id="267" r:id="rId14"/>
    <p:sldId id="269" r:id="rId15"/>
    <p:sldId id="281" r:id="rId16"/>
    <p:sldId id="270" r:id="rId17"/>
    <p:sldId id="283" r:id="rId18"/>
    <p:sldId id="273" r:id="rId19"/>
    <p:sldId id="278" r:id="rId20"/>
    <p:sldId id="274" r:id="rId21"/>
    <p:sldId id="275" r:id="rId22"/>
    <p:sldId id="276" r:id="rId23"/>
    <p:sldId id="277" r:id="rId24"/>
    <p:sldId id="284" r:id="rId25"/>
    <p:sldId id="27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0" autoAdjust="0"/>
    <p:restoredTop sz="92149" autoAdjust="0"/>
  </p:normalViewPr>
  <p:slideViewPr>
    <p:cSldViewPr snapToGrid="0">
      <p:cViewPr varScale="1">
        <p:scale>
          <a:sx n="48" d="100"/>
          <a:sy n="48" d="100"/>
        </p:scale>
        <p:origin x="-9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417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6354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8225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5066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3050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3815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6403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6482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491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0421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861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3C4C-0301-465D-8971-C65C20BDD29B}" type="datetimeFigureOut">
              <a:rPr lang="es-ES" smtClean="0"/>
              <a:pPr/>
              <a:t>01/09/2020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8726-9185-40D3-B9B8-5CD5DE419D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4668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nfamilia.aeped.es/sites/enfamilia.aeped.es/files/styles/4col/public/images/articulos/istock_000043390626large.jpg?itok=AZk6OQ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14575" cy="104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-6350" y="1336675"/>
            <a:ext cx="1065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Enfermedades cardiovasculares</a:t>
            </a:r>
          </a:p>
          <a:p>
            <a:pPr algn="ctr"/>
            <a:endParaRPr lang="es-E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5900" y="48387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Segoe Print" panose="02000600000000000000" pitchFamily="2" charset="0"/>
              </a:rPr>
              <a:t>Dra. Denise Bello González</a:t>
            </a:r>
          </a:p>
          <a:p>
            <a:r>
              <a:rPr lang="es-ES" sz="2800" b="1" dirty="0">
                <a:latin typeface="Segoe Print" panose="02000600000000000000" pitchFamily="2" charset="0"/>
              </a:rPr>
              <a:t>Especialista de 1˚ grado en Medicina Intensiva Pediátrica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14700" y="254000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Segoe Print" panose="02000600000000000000" pitchFamily="2" charset="0"/>
              </a:rPr>
              <a:t>Hospital Pediátrico de San Miguel del Padrón</a:t>
            </a:r>
          </a:p>
          <a:p>
            <a:pPr algn="ctr"/>
            <a:r>
              <a:rPr lang="es-ES" b="1" dirty="0">
                <a:latin typeface="Segoe Print" panose="02000600000000000000" pitchFamily="2" charset="0"/>
              </a:rPr>
              <a:t>2017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106150" y="1214437"/>
            <a:ext cx="1085850" cy="202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137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Segoe Print" panose="02000600000000000000" pitchFamily="2" charset="0"/>
              </a:rPr>
              <a:t>Cardiopatías congénitas no cianóticas</a:t>
            </a:r>
          </a:p>
        </p:txBody>
      </p:sp>
      <p:pic>
        <p:nvPicPr>
          <p:cNvPr id="4" name="Picture 2" descr="Atrial Septal Defe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241" b="14235"/>
          <a:stretch>
            <a:fillRect/>
          </a:stretch>
        </p:blipFill>
        <p:spPr bwMode="auto">
          <a:xfrm>
            <a:off x="576858" y="2353596"/>
            <a:ext cx="3880245" cy="424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604767" y="2168931"/>
            <a:ext cx="385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Segoe Print" panose="02000600000000000000" pitchFamily="2" charset="0"/>
              </a:rPr>
              <a:t>Comunicación interauricular</a:t>
            </a:r>
          </a:p>
        </p:txBody>
      </p:sp>
      <p:pic>
        <p:nvPicPr>
          <p:cNvPr id="6" name="Picture 2" descr="Ilustración de una comunicación interventricular."/>
          <p:cNvPicPr>
            <a:picLocks noChangeAspect="1" noChangeArrowheads="1"/>
          </p:cNvPicPr>
          <p:nvPr/>
        </p:nvPicPr>
        <p:blipFill rotWithShape="1">
          <a:blip r:embed="rId3" cstate="print"/>
          <a:srcRect l="2332" b="1891"/>
          <a:stretch/>
        </p:blipFill>
        <p:spPr bwMode="auto">
          <a:xfrm>
            <a:off x="7686674" y="2244154"/>
            <a:ext cx="3439541" cy="367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6096000" y="6139119"/>
            <a:ext cx="4107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Segoe Print" panose="02000600000000000000" pitchFamily="2" charset="0"/>
              </a:rPr>
              <a:t>Comunicación interventricular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329487" y="5529263"/>
            <a:ext cx="1928813" cy="581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55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Segoe Print" panose="02000600000000000000" pitchFamily="2" charset="0"/>
              </a:rPr>
              <a:t>Cardiopatías congénitas no cianóticas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98585" y="2020352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Segoe Print" panose="02000600000000000000" pitchFamily="2" charset="0"/>
              </a:rPr>
              <a:t>Persistencia del conducto arterioso</a:t>
            </a:r>
          </a:p>
        </p:txBody>
      </p:sp>
      <p:pic>
        <p:nvPicPr>
          <p:cNvPr id="8" name="Picture 2" descr="http://www.corazonyvida.org/photo/art/default/631280-77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782" y="2914649"/>
            <a:ext cx="6705600" cy="394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170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Segoe Print" panose="02000600000000000000" pitchFamily="2" charset="0"/>
              </a:rPr>
              <a:t>Cardiopatías congénitas no cianóticas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58948" y="2020352"/>
            <a:ext cx="268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Segoe Print" panose="02000600000000000000" pitchFamily="2" charset="0"/>
              </a:rPr>
              <a:t>Estenosis pulmonar</a:t>
            </a:r>
          </a:p>
        </p:txBody>
      </p:sp>
      <p:pic>
        <p:nvPicPr>
          <p:cNvPr id="6" name="Picture 2" descr="http://upload.wikimedia.org/wikipedia/commons/thumb/7/7f/Pulmonary_valve_stenosis.svg/616px-Pulmonary_valve_stenosi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50126"/>
            <a:ext cx="5860746" cy="4195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529566" y="2020352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Segoe Print" panose="02000600000000000000" pitchFamily="2" charset="0"/>
              </a:rPr>
              <a:t>Estenosis Aórtica</a:t>
            </a:r>
          </a:p>
        </p:txBody>
      </p:sp>
      <p:pic>
        <p:nvPicPr>
          <p:cNvPr id="9" name="Picture 2" descr="http://www.salud180.com/sites/www.salud180.com/files/estenosi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-2934" b="7707"/>
          <a:stretch/>
        </p:blipFill>
        <p:spPr bwMode="auto">
          <a:xfrm>
            <a:off x="6808762" y="2750126"/>
            <a:ext cx="5286255" cy="4107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101139" y="2684564"/>
            <a:ext cx="2993878" cy="117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0092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Cardiopatías adquiridas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600" dirty="0">
                <a:latin typeface="Segoe Print" panose="02000600000000000000" pitchFamily="2" charset="0"/>
              </a:rPr>
              <a:t>Miocarditis 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600" dirty="0">
                <a:latin typeface="Segoe Print" panose="02000600000000000000" pitchFamily="2" charset="0"/>
              </a:rPr>
              <a:t>Miocardiopatías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600" dirty="0">
                <a:latin typeface="Segoe Print" panose="02000600000000000000" pitchFamily="2" charset="0"/>
              </a:rPr>
              <a:t>Pericarditis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600" dirty="0">
                <a:latin typeface="Segoe Print" panose="02000600000000000000" pitchFamily="2" charset="0"/>
              </a:rPr>
              <a:t>Endocarditis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endParaRPr lang="es-ES" sz="3600" dirty="0">
              <a:latin typeface="Segoe Print" panose="0200060000000000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106150" y="1214437"/>
            <a:ext cx="1085850" cy="202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553201" y="4678361"/>
            <a:ext cx="1685925" cy="202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820027" y="5024438"/>
            <a:ext cx="1085850" cy="153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2631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Hipertensión arterial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 </a:t>
            </a:r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  <a:cs typeface="Sakkal Majalla" panose="02000000000000000000" pitchFamily="2" charset="-78"/>
              </a:rPr>
              <a:t>La elevación persistente de la tensión arterial sistólica y o diastólica superior a valores percentiles considerados como normales en relación con su sexo edad y talla.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  <a:cs typeface="Sakkal Majalla" panose="02000000000000000000" pitchFamily="2" charset="-78"/>
              </a:rPr>
              <a:t>Normal &lt;90 p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  <a:cs typeface="Sakkal Majalla" panose="02000000000000000000" pitchFamily="2" charset="-78"/>
              </a:rPr>
              <a:t>Normal alta 9o-95 p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  <a:cs typeface="Sakkal Majalla" panose="02000000000000000000" pitchFamily="2" charset="-78"/>
              </a:rPr>
              <a:t>Significativa&gt; 95 -99 p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  <a:cs typeface="Sakkal Majalla" panose="02000000000000000000" pitchFamily="2" charset="-78"/>
              </a:rPr>
              <a:t>Severa &gt; 99 p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854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Primaria o Esencial: tiene su origen la niñez y representa el 80 % generalmente es ligera y obedece a un patrón genético multifactorial. 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 Secundaria. La HTA secundaria es más bien severa y obedece a múltiples causas desde las renales a las cardiovasculares como por ejemplo la coartación de la aorta.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Clasificación de la Hipertensión arterial. </a:t>
            </a:r>
          </a:p>
        </p:txBody>
      </p:sp>
    </p:spTree>
    <p:extLst>
      <p:ext uri="{BB962C8B-B14F-4D97-AF65-F5344CB8AC3E}">
        <p14:creationId xmlns="" xmlns:p14="http://schemas.microsoft.com/office/powerpoint/2010/main" val="138912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Arritmias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Taquiaritmias</a:t>
            </a:r>
            <a:r>
              <a:rPr lang="es-ES" dirty="0"/>
              <a:t> FC 180-300 latidos por min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Bradiarritmias FC menor de 90 latidos por min en recién nacidos y menor de 60 en el resto de las edades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069" t="26642" r="36341" b="60646"/>
          <a:stretch/>
        </p:blipFill>
        <p:spPr>
          <a:xfrm>
            <a:off x="1286359" y="4342257"/>
            <a:ext cx="4370522" cy="9298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664" t="23252" r="35984" b="60435"/>
          <a:stretch/>
        </p:blipFill>
        <p:spPr>
          <a:xfrm>
            <a:off x="2464230" y="2244079"/>
            <a:ext cx="4339526" cy="1193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896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Marcapaso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17" y="1726247"/>
            <a:ext cx="2143125" cy="2143125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145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Fiebre reumática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708166" y="1606025"/>
            <a:ext cx="47756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b="1" dirty="0" err="1">
                <a:latin typeface="Segoe Print" panose="02000600000000000000" pitchFamily="2" charset="0"/>
                <a:ea typeface="+mj-ea"/>
                <a:cs typeface="+mj-cs"/>
              </a:rPr>
              <a:t>Estrptococo</a:t>
            </a:r>
            <a:r>
              <a:rPr lang="es-ES" b="1" dirty="0"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es-ES" b="1" dirty="0" err="1">
                <a:latin typeface="Segoe Print" panose="02000600000000000000" pitchFamily="2" charset="0"/>
                <a:ea typeface="+mj-ea"/>
                <a:cs typeface="+mj-cs"/>
              </a:rPr>
              <a:t>betahemolítico</a:t>
            </a:r>
            <a:r>
              <a:rPr lang="es-ES" b="1" dirty="0">
                <a:latin typeface="Segoe Print" panose="02000600000000000000" pitchFamily="2" charset="0"/>
                <a:ea typeface="+mj-ea"/>
                <a:cs typeface="+mj-cs"/>
              </a:rPr>
              <a:t> del grupo A</a:t>
            </a:r>
          </a:p>
        </p:txBody>
      </p:sp>
    </p:spTree>
    <p:extLst>
      <p:ext uri="{BB962C8B-B14F-4D97-AF65-F5344CB8AC3E}">
        <p14:creationId xmlns="" xmlns:p14="http://schemas.microsoft.com/office/powerpoint/2010/main" val="425282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Fases del proceso reumático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Estadio o fase I: Infección Estreptocócica.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Estadio o Fase II: Producción de Anticuerpos( 2 – 3 semanas </a:t>
            </a:r>
            <a:r>
              <a:rPr lang="es-ES" dirty="0" err="1">
                <a:latin typeface="Segoe Print" panose="02000600000000000000" pitchFamily="2" charset="0"/>
              </a:rPr>
              <a:t>Pte</a:t>
            </a:r>
            <a:r>
              <a:rPr lang="es-ES" dirty="0">
                <a:latin typeface="Segoe Print" panose="02000600000000000000" pitchFamily="2" charset="0"/>
              </a:rPr>
              <a:t> Asintomático)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Estadio o Fase III: Período de estado de la                                        enfermedad (Signos y síntomas)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endParaRPr lang="es-E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30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>
                <a:solidFill>
                  <a:srgbClr val="C00000"/>
                </a:solidFill>
                <a:latin typeface="Segoe Print" panose="02000600000000000000" pitchFamily="2" charset="0"/>
              </a:rPr>
              <a:t>Sumario: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Cardiopatías congénitas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Miocardiopatías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Enfermedades que afectan el endocardio y el pericardio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Hipertensión arterial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Arritmias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Fiebre reumática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175836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Criterios de Jones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s-ES" u="sng" dirty="0">
                <a:latin typeface="Segoe Print" panose="02000600000000000000" pitchFamily="2" charset="0"/>
              </a:rPr>
              <a:t>Signos mayores: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Carditis 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 err="1">
                <a:latin typeface="Segoe Print" panose="02000600000000000000" pitchFamily="2" charset="0"/>
              </a:rPr>
              <a:t>Poliartritis</a:t>
            </a:r>
            <a:r>
              <a:rPr lang="es-ES" dirty="0">
                <a:latin typeface="Segoe Print" panose="02000600000000000000" pitchFamily="2" charset="0"/>
              </a:rPr>
              <a:t> 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Corea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Nódulos subcutáneos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Eritema marginado</a:t>
            </a:r>
          </a:p>
        </p:txBody>
      </p:sp>
    </p:spTree>
    <p:extLst>
      <p:ext uri="{BB962C8B-B14F-4D97-AF65-F5344CB8AC3E}">
        <p14:creationId xmlns="" xmlns:p14="http://schemas.microsoft.com/office/powerpoint/2010/main" val="10154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Criterios de Jones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3300" u="sng" dirty="0">
                <a:latin typeface="Segoe Print" panose="02000600000000000000" pitchFamily="2" charset="0"/>
              </a:rPr>
              <a:t>Signos menores: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Fiebre 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Antecedente de brote reumático anterior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 err="1">
                <a:latin typeface="Segoe Print" panose="02000600000000000000" pitchFamily="2" charset="0"/>
              </a:rPr>
              <a:t>Altragia</a:t>
            </a:r>
            <a:endParaRPr lang="es-ES" dirty="0">
              <a:latin typeface="Segoe Print" panose="02000600000000000000" pitchFamily="2" charset="0"/>
            </a:endParaRP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Velocidad de </a:t>
            </a:r>
            <a:r>
              <a:rPr lang="es-ES" dirty="0" err="1">
                <a:latin typeface="Segoe Print" panose="02000600000000000000" pitchFamily="2" charset="0"/>
              </a:rPr>
              <a:t>eritrosedimentación</a:t>
            </a:r>
            <a:r>
              <a:rPr lang="es-ES" dirty="0">
                <a:latin typeface="Segoe Print" panose="02000600000000000000" pitchFamily="2" charset="0"/>
              </a:rPr>
              <a:t> acelerada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Proteína C reactiva positiva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P_R alargado en el EKG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Antecedente de infección estreptocócica previa demostrable por: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Un título de </a:t>
            </a:r>
            <a:r>
              <a:rPr lang="es-ES" dirty="0" err="1">
                <a:latin typeface="Segoe Print" panose="02000600000000000000" pitchFamily="2" charset="0"/>
              </a:rPr>
              <a:t>antiestreptolisina</a:t>
            </a:r>
            <a:r>
              <a:rPr lang="es-ES" dirty="0">
                <a:latin typeface="Segoe Print" panose="02000600000000000000" pitchFamily="2" charset="0"/>
              </a:rPr>
              <a:t> O elevado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Un exudado faríngeo positivo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dirty="0">
                <a:latin typeface="Segoe Print" panose="02000600000000000000" pitchFamily="2" charset="0"/>
              </a:rPr>
              <a:t>Escarlatina previa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976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4000" dirty="0">
                <a:latin typeface="Segoe Print" panose="02000600000000000000" pitchFamily="2" charset="0"/>
              </a:rPr>
              <a:t>2 Signos mayores</a:t>
            </a:r>
          </a:p>
          <a:p>
            <a:pPr algn="ctr">
              <a:buClr>
                <a:srgbClr val="C00000"/>
              </a:buClr>
              <a:buFont typeface="Segoe Print" panose="02000600000000000000" pitchFamily="2" charset="0"/>
              <a:buChar char="→"/>
            </a:pPr>
            <a:endParaRPr lang="es-ES" sz="4000" dirty="0">
              <a:latin typeface="Segoe Print" panose="02000600000000000000" pitchFamily="2" charset="0"/>
            </a:endParaRP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4000" dirty="0">
                <a:latin typeface="Segoe Print" panose="02000600000000000000" pitchFamily="2" charset="0"/>
              </a:rPr>
              <a:t>1 Mayor acompañado de 2 o más menores</a:t>
            </a:r>
          </a:p>
        </p:txBody>
      </p:sp>
    </p:spTree>
    <p:extLst>
      <p:ext uri="{BB962C8B-B14F-4D97-AF65-F5344CB8AC3E}">
        <p14:creationId xmlns="" xmlns:p14="http://schemas.microsoft.com/office/powerpoint/2010/main" val="137370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Profilaxis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Prevención primaria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Prevención secundaria</a:t>
            </a:r>
          </a:p>
          <a:p>
            <a:pPr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3200" dirty="0">
                <a:latin typeface="Segoe Print" panose="02000600000000000000" pitchFamily="2" charset="0"/>
              </a:rPr>
              <a:t>Prevención de la </a:t>
            </a:r>
            <a:r>
              <a:rPr lang="es-ES" sz="3200" dirty="0" err="1">
                <a:latin typeface="Segoe Print" panose="02000600000000000000" pitchFamily="2" charset="0"/>
              </a:rPr>
              <a:t>endocariditis</a:t>
            </a:r>
            <a:endParaRPr lang="es-ES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6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55788"/>
            <a:ext cx="8229600" cy="5002212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_tradnl" dirty="0">
                <a:latin typeface="Segoe Print" panose="02000600000000000000" pitchFamily="2" charset="0"/>
              </a:rPr>
              <a:t>Básica:</a:t>
            </a:r>
          </a:p>
          <a:p>
            <a:pPr marL="0" indent="0">
              <a:buNone/>
            </a:pPr>
            <a:r>
              <a:rPr lang="es-ES_tradnl" sz="2000" dirty="0">
                <a:latin typeface="Segoe Print" panose="02000600000000000000" pitchFamily="2" charset="0"/>
              </a:rPr>
              <a:t>Valdés Martin S y Gómez Vasallo en “Temas de Pediatría”. ECIMED. 2006</a:t>
            </a:r>
            <a:endParaRPr lang="es-ES" sz="20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s-ES_tradnl" dirty="0">
                <a:latin typeface="Segoe Print" panose="02000600000000000000" pitchFamily="2" charset="0"/>
              </a:rPr>
              <a:t>Complementaria: </a:t>
            </a:r>
          </a:p>
          <a:p>
            <a:pPr marL="0" indent="0">
              <a:buNone/>
            </a:pPr>
            <a:r>
              <a:rPr lang="es-ES_tradnl" sz="2000" dirty="0">
                <a:latin typeface="Segoe Print" panose="02000600000000000000" pitchFamily="2" charset="0"/>
              </a:rPr>
              <a:t>Autores Cubanos Pediatría. Tomo III. ECIMED. 2006</a:t>
            </a:r>
          </a:p>
          <a:p>
            <a:pPr marL="0" indent="0">
              <a:buNone/>
            </a:pPr>
            <a:r>
              <a:rPr lang="es-ES_tradnl" sz="2000" dirty="0">
                <a:latin typeface="Segoe Print" panose="02000600000000000000" pitchFamily="2" charset="0"/>
              </a:rPr>
              <a:t> </a:t>
            </a:r>
            <a:r>
              <a:rPr lang="es-ES_tradnl" sz="2000" dirty="0" err="1">
                <a:latin typeface="Segoe Print" panose="02000600000000000000" pitchFamily="2" charset="0"/>
              </a:rPr>
              <a:t>Suardiaz</a:t>
            </a:r>
            <a:r>
              <a:rPr lang="es-ES_tradnl" sz="2000" dirty="0">
                <a:latin typeface="Segoe Print" panose="02000600000000000000" pitchFamily="2" charset="0"/>
              </a:rPr>
              <a:t> J. Nelson. Tratado de Pediatría. Vol.. 15 ed. 1998</a:t>
            </a:r>
          </a:p>
          <a:p>
            <a:pPr marL="0" indent="0">
              <a:buNone/>
            </a:pPr>
            <a:r>
              <a:rPr lang="es-ES_tradnl" sz="2000">
                <a:latin typeface="Segoe Print" panose="02000600000000000000" pitchFamily="2" charset="0"/>
              </a:rPr>
              <a:t> Cruz </a:t>
            </a:r>
            <a:r>
              <a:rPr lang="es-ES_tradnl" sz="2000" dirty="0">
                <a:latin typeface="Segoe Print" panose="02000600000000000000" pitchFamily="2" charset="0"/>
              </a:rPr>
              <a:t>M. Tratado de Pediatría Vol. III. 7 ed. 2006</a:t>
            </a:r>
          </a:p>
          <a:p>
            <a:pPr marL="0" indent="0">
              <a:buNone/>
            </a:pPr>
            <a:endParaRPr lang="es-ES" sz="3456" u="sng" dirty="0">
              <a:latin typeface="Segoe Print" panose="02000600000000000000" pitchFamily="2" charset="0"/>
            </a:endParaRPr>
          </a:p>
          <a:p>
            <a:pPr marL="609600" indent="-609600"/>
            <a:endParaRPr lang="es-ES" dirty="0"/>
          </a:p>
          <a:p>
            <a:pPr marL="609600" indent="-609600">
              <a:buNone/>
            </a:pPr>
            <a:endParaRPr lang="es-ES" u="sng" dirty="0"/>
          </a:p>
          <a:p>
            <a:pPr marL="609600" indent="-609600">
              <a:buNone/>
            </a:pPr>
            <a:endParaRPr lang="es-ES" sz="4000" dirty="0">
              <a:latin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Bibliografía</a:t>
            </a:r>
          </a:p>
        </p:txBody>
      </p:sp>
    </p:spTree>
    <p:extLst>
      <p:ext uri="{BB962C8B-B14F-4D97-AF65-F5344CB8AC3E}">
        <p14:creationId xmlns="" xmlns:p14="http://schemas.microsoft.com/office/powerpoint/2010/main" val="11356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217" y="24418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8800" dirty="0">
                <a:solidFill>
                  <a:srgbClr val="C00000"/>
                </a:solidFill>
                <a:latin typeface="Segoe Print" panose="02000600000000000000" pitchFamily="2" charset="0"/>
              </a:rPr>
              <a:t>Gracias</a:t>
            </a:r>
          </a:p>
        </p:txBody>
      </p:sp>
    </p:spTree>
    <p:extLst>
      <p:ext uri="{BB962C8B-B14F-4D97-AF65-F5344CB8AC3E}">
        <p14:creationId xmlns="" xmlns:p14="http://schemas.microsoft.com/office/powerpoint/2010/main" val="332946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91833" y="2236788"/>
            <a:ext cx="3477491" cy="46212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Segoe Print" panose="02000600000000000000" pitchFamily="2" charset="0"/>
              </a:rPr>
              <a:t>Congénitas</a:t>
            </a:r>
          </a:p>
        </p:txBody>
      </p:sp>
      <p:sp>
        <p:nvSpPr>
          <p:cNvPr id="5" name="Elipse 4"/>
          <p:cNvSpPr/>
          <p:nvPr/>
        </p:nvSpPr>
        <p:spPr>
          <a:xfrm>
            <a:off x="7737762" y="2236788"/>
            <a:ext cx="3477491" cy="46212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Segoe Print" panose="02000600000000000000" pitchFamily="2" charset="0"/>
              </a:rPr>
              <a:t>Adquiridas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25635" y="1117739"/>
            <a:ext cx="390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C00000"/>
                </a:solidFill>
                <a:latin typeface="Segoe Print" panose="02000600000000000000" pitchFamily="2" charset="0"/>
              </a:rPr>
              <a:t>Cardiopatías</a:t>
            </a:r>
          </a:p>
        </p:txBody>
      </p:sp>
      <p:sp>
        <p:nvSpPr>
          <p:cNvPr id="10" name="Flecha izquierda, derecha y arriba 9"/>
          <p:cNvSpPr/>
          <p:nvPr/>
        </p:nvSpPr>
        <p:spPr>
          <a:xfrm>
            <a:off x="4689761" y="2205976"/>
            <a:ext cx="2327564" cy="2341418"/>
          </a:xfrm>
          <a:prstGeom prst="leftRigh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318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3501" y="351820"/>
            <a:ext cx="369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Segoe Print" panose="02000600000000000000" pitchFamily="2" charset="0"/>
              </a:rPr>
              <a:t>Síndrome de Down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18601" y="351820"/>
            <a:ext cx="5320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rgbClr val="C00000"/>
                </a:solidFill>
                <a:latin typeface="Segoe Print" panose="02000600000000000000" pitchFamily="2" charset="0"/>
              </a:rPr>
              <a:t>Incidencia anual de las Cardiopatías congénitas </a:t>
            </a:r>
          </a:p>
          <a:p>
            <a:pPr marL="457200" indent="-457200"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2800" dirty="0">
                <a:latin typeface="Segoe Print" panose="02000600000000000000" pitchFamily="2" charset="0"/>
              </a:rPr>
              <a:t>6,4 por cada 1000 nacidos vivos.</a:t>
            </a:r>
          </a:p>
          <a:p>
            <a:pPr marL="457200" indent="-457200">
              <a:buClr>
                <a:srgbClr val="C00000"/>
              </a:buClr>
              <a:buFont typeface="Segoe Print" panose="02000600000000000000" pitchFamily="2" charset="0"/>
              <a:buChar char="→"/>
            </a:pPr>
            <a:endParaRPr lang="es-ES" sz="2800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marL="457200" indent="-457200">
              <a:buClr>
                <a:srgbClr val="C00000"/>
              </a:buClr>
              <a:buFont typeface="Segoe Print" panose="02000600000000000000" pitchFamily="2" charset="0"/>
              <a:buChar char="→"/>
            </a:pPr>
            <a:r>
              <a:rPr lang="es-ES" sz="2800" dirty="0">
                <a:latin typeface="Segoe Print" panose="02000600000000000000" pitchFamily="2" charset="0"/>
              </a:rPr>
              <a:t>2 de cada 1000 nacidos presenta malformaciones de difícil tratamiento y mal pronóstico.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3534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Segoe Print" panose="02000600000000000000" pitchFamily="2" charset="0"/>
              </a:rPr>
              <a:t>Cardiopatías Congénitas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Segoe Print" panose="02000600000000000000" pitchFamily="2" charset="0"/>
              </a:rPr>
              <a:t>Cianóticas 38 %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err="1">
                <a:latin typeface="Segoe Print" panose="02000600000000000000" pitchFamily="2" charset="0"/>
              </a:rPr>
              <a:t>Acianóticas</a:t>
            </a:r>
            <a:r>
              <a:rPr lang="es-ES" dirty="0">
                <a:latin typeface="Segoe Print" panose="02000600000000000000" pitchFamily="2" charset="0"/>
              </a:rPr>
              <a:t> 62%</a:t>
            </a:r>
          </a:p>
        </p:txBody>
      </p:sp>
    </p:spTree>
    <p:extLst>
      <p:ext uri="{BB962C8B-B14F-4D97-AF65-F5344CB8AC3E}">
        <p14:creationId xmlns="" xmlns:p14="http://schemas.microsoft.com/office/powerpoint/2010/main" val="13885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3676650" y="1739900"/>
            <a:ext cx="2184400" cy="3479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6667500" y="1695450"/>
            <a:ext cx="2260600" cy="34353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784600" y="1282700"/>
            <a:ext cx="4940300" cy="127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005272" y="593039"/>
            <a:ext cx="2781300" cy="1536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Grupo I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874932" y="4973204"/>
            <a:ext cx="2781300" cy="1536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Grupo III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670695" y="733714"/>
            <a:ext cx="2781300" cy="1536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Grupo II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3" y="3226279"/>
            <a:ext cx="2138256" cy="177174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29355" y="91389"/>
            <a:ext cx="1672109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" y="3479800"/>
            <a:ext cx="1466791" cy="183940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230832" y="1739900"/>
            <a:ext cx="389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Clasificación de las Cardiopatías Congénitas Cianóticas</a:t>
            </a:r>
          </a:p>
        </p:txBody>
      </p:sp>
    </p:spTree>
    <p:extLst>
      <p:ext uri="{BB962C8B-B14F-4D97-AF65-F5344CB8AC3E}">
        <p14:creationId xmlns="" xmlns:p14="http://schemas.microsoft.com/office/powerpoint/2010/main" val="268648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Segoe Print" panose="02000600000000000000" pitchFamily="2" charset="0"/>
              </a:rPr>
              <a:t>Crisis de Hipoxia </a:t>
            </a:r>
          </a:p>
        </p:txBody>
      </p:sp>
      <p:pic>
        <p:nvPicPr>
          <p:cNvPr id="4" name="Picture 2" descr="http://2.bp.blogspot.com/-InvsAF66S6s/UIMh5El0oLI/AAAAAAAAAEU/pDnuyG4fjhE/s400/181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9138" r="-7905" b="4550"/>
          <a:stretch/>
        </p:blipFill>
        <p:spPr bwMode="auto">
          <a:xfrm>
            <a:off x="1496725" y="2157413"/>
            <a:ext cx="6802581" cy="401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256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3676650" y="1739900"/>
            <a:ext cx="2184400" cy="3479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6667500" y="1695450"/>
            <a:ext cx="2260600" cy="34353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784600" y="1282700"/>
            <a:ext cx="4940300" cy="127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997044" y="772391"/>
            <a:ext cx="2781300" cy="1536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I</a:t>
            </a:r>
            <a:r>
              <a:rPr lang="es-ES" sz="2400" dirty="0">
                <a:solidFill>
                  <a:srgbClr val="C00000"/>
                </a:solidFill>
                <a:latin typeface="Segoe Print" panose="02000600000000000000" pitchFamily="2" charset="0"/>
              </a:rPr>
              <a:t>- FP ↓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Segoe Print" panose="02000600000000000000" pitchFamily="2" charset="0"/>
              </a:rPr>
              <a:t>No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Segoe Print" panose="02000600000000000000" pitchFamily="2" charset="0"/>
              </a:rPr>
              <a:t>Cardiomegalia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874932" y="4973204"/>
            <a:ext cx="2781300" cy="1536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III</a:t>
            </a:r>
            <a:r>
              <a:rPr lang="es-ES" sz="2400" dirty="0">
                <a:solidFill>
                  <a:srgbClr val="C00000"/>
                </a:solidFill>
                <a:latin typeface="Segoe Print" panose="02000600000000000000" pitchFamily="2" charset="0"/>
              </a:rPr>
              <a:t>- FP ↓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Segoe Print" panose="02000600000000000000" pitchFamily="2" charset="0"/>
              </a:rPr>
              <a:t>Cardiomegalia</a:t>
            </a:r>
          </a:p>
          <a:p>
            <a:pPr algn="ctr"/>
            <a:endParaRPr lang="es-ES" sz="2400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670695" y="733714"/>
            <a:ext cx="2781300" cy="1536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II</a:t>
            </a:r>
            <a:r>
              <a:rPr lang="es-ES" sz="2400" dirty="0">
                <a:solidFill>
                  <a:srgbClr val="C00000"/>
                </a:solidFill>
                <a:latin typeface="Segoe Print" panose="02000600000000000000" pitchFamily="2" charset="0"/>
              </a:rPr>
              <a:t>- FP ↑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Segoe Print" panose="02000600000000000000" pitchFamily="2" charset="0"/>
              </a:rPr>
              <a:t>Cardiomegalia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3" y="3260786"/>
            <a:ext cx="1655176" cy="173724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29355" y="91389"/>
            <a:ext cx="1378811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3260786"/>
            <a:ext cx="1466791" cy="158325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230832" y="1739900"/>
            <a:ext cx="389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Clasificación de las Cardiopatías Congénitas Cianóticas</a:t>
            </a:r>
          </a:p>
        </p:txBody>
      </p:sp>
    </p:spTree>
    <p:extLst>
      <p:ext uri="{BB962C8B-B14F-4D97-AF65-F5344CB8AC3E}">
        <p14:creationId xmlns="" xmlns:p14="http://schemas.microsoft.com/office/powerpoint/2010/main" val="107319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7965" t="44514" r="15954" b="15486"/>
          <a:stretch/>
        </p:blipFill>
        <p:spPr>
          <a:xfrm>
            <a:off x="2499360" y="1690688"/>
            <a:ext cx="6847840" cy="471011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Segoe Print" panose="02000600000000000000" pitchFamily="2" charset="0"/>
              </a:rPr>
              <a:t>Cardiopatías congénitas no cianóticas</a:t>
            </a:r>
          </a:p>
        </p:txBody>
      </p:sp>
    </p:spTree>
    <p:extLst>
      <p:ext uri="{BB962C8B-B14F-4D97-AF65-F5344CB8AC3E}">
        <p14:creationId xmlns="" xmlns:p14="http://schemas.microsoft.com/office/powerpoint/2010/main" val="2503174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483</Words>
  <Application>Microsoft Office PowerPoint</Application>
  <PresentationFormat>Personalizado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Sumario:</vt:lpstr>
      <vt:lpstr>Diapositiva 3</vt:lpstr>
      <vt:lpstr>Diapositiva 4</vt:lpstr>
      <vt:lpstr>Cardiopatías Congénitas </vt:lpstr>
      <vt:lpstr>Diapositiva 6</vt:lpstr>
      <vt:lpstr>Crisis de Hipoxia </vt:lpstr>
      <vt:lpstr>Diapositiva 8</vt:lpstr>
      <vt:lpstr>Cardiopatías congénitas no cianóticas</vt:lpstr>
      <vt:lpstr>Cardiopatías congénitas no cianóticas</vt:lpstr>
      <vt:lpstr>Cardiopatías congénitas no cianóticas</vt:lpstr>
      <vt:lpstr>Cardiopatías congénitas no cianóticas</vt:lpstr>
      <vt:lpstr>Cardiopatías adquiridas</vt:lpstr>
      <vt:lpstr>Hipertensión arterial</vt:lpstr>
      <vt:lpstr>Clasificación de la Hipertensión arterial. </vt:lpstr>
      <vt:lpstr>Arritmias</vt:lpstr>
      <vt:lpstr>Marcapaso</vt:lpstr>
      <vt:lpstr>Fiebre reumática</vt:lpstr>
      <vt:lpstr>Fases del proceso reumático</vt:lpstr>
      <vt:lpstr>Criterios de Jones</vt:lpstr>
      <vt:lpstr>Criterios de Jones </vt:lpstr>
      <vt:lpstr>Diagnóstico</vt:lpstr>
      <vt:lpstr>Profilaxis</vt:lpstr>
      <vt:lpstr>Bibliografía</vt:lpstr>
      <vt:lpstr>Gracias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</dc:creator>
  <cp:lastModifiedBy>jose</cp:lastModifiedBy>
  <cp:revision>49</cp:revision>
  <dcterms:created xsi:type="dcterms:W3CDTF">2017-08-28T03:01:51Z</dcterms:created>
  <dcterms:modified xsi:type="dcterms:W3CDTF">2020-09-01T23:57:28Z</dcterms:modified>
</cp:coreProperties>
</file>