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5.png" ContentType="image/png"/>
  <Override PartName="/ppt/media/image14.jpeg" ContentType="image/jpeg"/>
  <Override PartName="/ppt/media/image13.png" ContentType="image/png"/>
  <Override PartName="/ppt/media/image11.png" ContentType="image/png"/>
  <Override PartName="/ppt/media/image4.png" ContentType="image/png"/>
  <Override PartName="/ppt/media/image12.png" ContentType="image/png"/>
  <Override PartName="/ppt/media/image6.jpeg" ContentType="image/jpeg"/>
  <Override PartName="/ppt/media/image3.png" ContentType="image/png"/>
  <Override PartName="/ppt/media/image1.png" ContentType="image/png"/>
  <Override PartName="/ppt/media/image5.jpeg" ContentType="image/jpeg"/>
  <Override PartName="/ppt/media/image2.png" ContentType="image/png"/>
  <Override PartName="/ppt/media/image7.jpeg" ContentType="image/jpeg"/>
  <Override PartName="/ppt/media/image8.png" ContentType="image/png"/>
  <Override PartName="/ppt/media/image9.png" ContentType="image/png"/>
  <Override PartName="/ppt/media/image10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325944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/>
        </p:blipFill>
        <p:spPr>
          <a:xfrm>
            <a:off x="325944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0"/>
            <a:ext cx="10972440" cy="7417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325944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3"/>
          <a:stretch/>
        </p:blipFill>
        <p:spPr>
          <a:xfrm>
            <a:off x="325944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0"/>
            <a:ext cx="10972440" cy="7417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/>
          <a:p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1277000" y="6499440"/>
            <a:ext cx="112680" cy="842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758880" y="6499440"/>
            <a:ext cx="112680" cy="842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914400" y="609480"/>
            <a:ext cx="10362960" cy="4266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s-PE" sz="80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Haga clic para modificar el estilo de título del patrón</a:t>
            </a:r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8484480" y="6356520"/>
            <a:ext cx="2781000" cy="364680"/>
          </a:xfrm>
          <a:prstGeom prst="rect">
            <a:avLst/>
          </a:prstGeom>
        </p:spPr>
        <p:txBody>
          <a:bodyPr rIns="45720" anchor="ctr"/>
          <a:p>
            <a:pPr algn="r">
              <a:lnSpc>
                <a:spcPct val="100000"/>
              </a:lnSpc>
            </a:pPr>
            <a:r>
              <a:rPr b="0" lang="es-CU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10/12/21</a:t>
            </a:r>
            <a:endParaRPr b="0" lang="es-C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11391120" y="6356520"/>
            <a:ext cx="748800" cy="364680"/>
          </a:xfrm>
          <a:prstGeom prst="rect">
            <a:avLst/>
          </a:prstGeom>
        </p:spPr>
        <p:txBody>
          <a:bodyPr lIns="27360" rIns="45720" anchor="ctr"/>
          <a:p>
            <a:pPr>
              <a:lnSpc>
                <a:spcPct val="100000"/>
              </a:lnSpc>
            </a:pPr>
            <a:fld id="{0AE62777-BEBC-483C-BE88-70E29E4E9696}" type="slidenum">
              <a:rPr b="0" lang="es-CU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&lt;número&gt;</a:t>
            </a:fld>
            <a:endParaRPr b="0" lang="es-C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878760" y="6356520"/>
            <a:ext cx="3796920" cy="364680"/>
          </a:xfrm>
          <a:prstGeom prst="rect">
            <a:avLst/>
          </a:prstGeom>
        </p:spPr>
        <p:txBody>
          <a:bodyPr lIns="45720" anchor="ctr"/>
          <a:p>
            <a:endParaRPr b="0" lang="es-C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Pulse para editar el formato de esquema del texto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PE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nivel del esquema</a:t>
            </a:r>
            <a:endParaRPr b="0" lang="es-PE" sz="16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Tercer nivel del esquema</a:t>
            </a:r>
            <a:endParaRPr b="0" lang="es-PE" sz="16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PE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Cuarto nivel del esquema</a:t>
            </a:r>
            <a:endParaRPr b="0" lang="es-PE" sz="16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nivel del esquema</a:t>
            </a:r>
            <a:endParaRPr b="0" lang="es-PE" sz="20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Sexto nivel del esquema</a:t>
            </a:r>
            <a:endParaRPr b="0" lang="es-PE" sz="20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Séptimo nivel del esquema</a:t>
            </a:r>
            <a:endParaRPr b="0" lang="es-PE" sz="20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1277000" y="6499440"/>
            <a:ext cx="112680" cy="842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758880" y="6499440"/>
            <a:ext cx="112680" cy="842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599840"/>
          </a:xfrm>
          <a:prstGeom prst="rect">
            <a:avLst/>
          </a:prstGeom>
        </p:spPr>
        <p:txBody>
          <a:bodyPr anchor="b"/>
          <a:p>
            <a:pPr algn="ctr">
              <a:lnSpc>
                <a:spcPts val="2046"/>
              </a:lnSpc>
            </a:pP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Haga clic para modificar el estilo de título del patrón</a:t>
            </a:r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Pulse para editar el formato de esquema del texto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nivel del esquema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Tercer nivel del esquema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Cuarto nivel del esquema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nivel del esquema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Sexto nivel del esquema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Séptimo nivel del esquemaHaga clic para modificar el estilo de texto del patrón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buClr>
                <a:srgbClr val="808080"/>
              </a:buClr>
              <a:buFont typeface="Courier New"/>
              <a:buChar char="o"/>
            </a:pPr>
            <a:r>
              <a:rPr b="0" lang="es-PE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nivel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lang="es-PE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Tercer nivel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buClr>
                <a:srgbClr val="808080"/>
              </a:buClr>
              <a:buFont typeface="Courier New"/>
              <a:buChar char="o"/>
            </a:pPr>
            <a:r>
              <a:rPr b="0" lang="es-PE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Cuarto nivel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lang="es-PE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nivel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dt"/>
          </p:nvPr>
        </p:nvSpPr>
        <p:spPr>
          <a:xfrm>
            <a:off x="8484480" y="6356520"/>
            <a:ext cx="2781000" cy="364680"/>
          </a:xfrm>
          <a:prstGeom prst="rect">
            <a:avLst/>
          </a:prstGeom>
        </p:spPr>
        <p:txBody>
          <a:bodyPr rIns="45720" anchor="ctr"/>
          <a:p>
            <a:pPr algn="r">
              <a:lnSpc>
                <a:spcPct val="100000"/>
              </a:lnSpc>
            </a:pPr>
            <a:r>
              <a:rPr b="0" lang="es-CU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10/12/21</a:t>
            </a:r>
            <a:endParaRPr b="0" lang="es-C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ftr"/>
          </p:nvPr>
        </p:nvSpPr>
        <p:spPr>
          <a:xfrm>
            <a:off x="878760" y="6356520"/>
            <a:ext cx="3796920" cy="364680"/>
          </a:xfrm>
          <a:prstGeom prst="rect">
            <a:avLst/>
          </a:prstGeom>
        </p:spPr>
        <p:txBody>
          <a:bodyPr lIns="45720" anchor="ctr"/>
          <a:p>
            <a:endParaRPr b="0" lang="es-C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11391120" y="6356520"/>
            <a:ext cx="748800" cy="364680"/>
          </a:xfrm>
          <a:prstGeom prst="rect">
            <a:avLst/>
          </a:prstGeom>
        </p:spPr>
        <p:txBody>
          <a:bodyPr lIns="27360" rIns="45720" anchor="ctr"/>
          <a:p>
            <a:pPr>
              <a:lnSpc>
                <a:spcPct val="100000"/>
              </a:lnSpc>
            </a:pPr>
            <a:fld id="{64CFBB19-DAEA-4F7F-9A7C-1ADAAAF8C085}" type="slidenum">
              <a:rPr b="0" lang="es-CU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&lt;número&gt;</a:t>
            </a:fld>
            <a:endParaRPr b="0" lang="es-C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6369480" y="1288440"/>
            <a:ext cx="530928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CALIDAD TOTAL EN UN SERVICIO DE SALUD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«Quizás  ningún otra área de servicios , puede exigirse con mayor énfasis la garantía de calidad como en la salud ,por que esta representa el mas preciado tesoro del ser humano»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                                                                          </a:t>
            </a: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G. MALAGON 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                                                                                     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838080" y="618840"/>
            <a:ext cx="10515240" cy="5557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                                                   </a:t>
            </a: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ESTE PUEDE SER TU HIJO …….  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                                       </a:t>
            </a: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 HECHO NO LO ES ,PERO SI LO FUERA.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                                      </a:t>
            </a: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¿COMO TE GUSTARIA QUE LO ATIENDAN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84" name="Picture 4" descr=""/>
          <p:cNvPicPr/>
          <p:nvPr/>
        </p:nvPicPr>
        <p:blipFill>
          <a:blip r:embed="rId1"/>
          <a:stretch/>
        </p:blipFill>
        <p:spPr>
          <a:xfrm>
            <a:off x="421920" y="618840"/>
            <a:ext cx="4304520" cy="51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7226280" y="562320"/>
            <a:ext cx="3387240" cy="2256480"/>
          </a:xfrm>
          <a:prstGeom prst="rect">
            <a:avLst/>
          </a:prstGeom>
          <a:ln>
            <a:noFill/>
          </a:ln>
        </p:spPr>
      </p:pic>
      <p:sp>
        <p:nvSpPr>
          <p:cNvPr id="86" name="TextShape 1"/>
          <p:cNvSpPr txBox="1"/>
          <p:nvPr/>
        </p:nvSpPr>
        <p:spPr>
          <a:xfrm>
            <a:off x="609480" y="0"/>
            <a:ext cx="1097244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ts val="2046"/>
              </a:lnSpc>
            </a:pP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CALIDAD TOTAL EN SALUD 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DE LA INSTITUTCION</a:t>
            </a:r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1432440" y="1600200"/>
            <a:ext cx="9326520" cy="4525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tint val="4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3"/>
          <p:cNvSpPr/>
          <p:nvPr/>
        </p:nvSpPr>
        <p:spPr>
          <a:xfrm>
            <a:off x="609480" y="2899440"/>
            <a:ext cx="2107800" cy="181008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60560" rIns="72360" tIns="160560" bIns="160920" anchor="ctr"/>
          <a:p>
            <a:pPr algn="ctr">
              <a:lnSpc>
                <a:spcPct val="90000"/>
              </a:lnSpc>
            </a:pPr>
            <a:r>
              <a:rPr b="0" lang="es-CU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UN ALTO NIVEL DE EXCELENCIA PROFESIONAL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2828160" y="2958120"/>
            <a:ext cx="2107800" cy="181008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60560" rIns="72360" tIns="160560" bIns="160920" anchor="ctr"/>
          <a:p>
            <a:pPr algn="ctr">
              <a:lnSpc>
                <a:spcPct val="90000"/>
              </a:lnSpc>
            </a:pPr>
            <a:r>
              <a:rPr b="0" lang="es-CU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Uso eficiente de los recursos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5041800" y="2958120"/>
            <a:ext cx="2107800" cy="181008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60560" rIns="72360" tIns="160560" bIns="160920" anchor="ctr"/>
          <a:p>
            <a:pPr algn="ctr">
              <a:lnSpc>
                <a:spcPct val="90000"/>
              </a:lnSpc>
            </a:pPr>
            <a:r>
              <a:rPr b="0" lang="es-CU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Un mínimo de riesgo para el paciente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6"/>
          <p:cNvSpPr/>
          <p:nvPr/>
        </p:nvSpPr>
        <p:spPr>
          <a:xfrm>
            <a:off x="7255440" y="2958120"/>
            <a:ext cx="2107800" cy="181008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60560" rIns="72360" tIns="160560" bIns="160920" anchor="ctr"/>
          <a:p>
            <a:pPr algn="ctr">
              <a:lnSpc>
                <a:spcPct val="90000"/>
              </a:lnSpc>
            </a:pPr>
            <a:r>
              <a:rPr b="0" lang="es-CU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Alto grado de satisfacción por parte del paciente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7"/>
          <p:cNvSpPr/>
          <p:nvPr/>
        </p:nvSpPr>
        <p:spPr>
          <a:xfrm>
            <a:off x="9469440" y="2958120"/>
            <a:ext cx="2107800" cy="181008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60560" rIns="72360" tIns="160560" bIns="160920" anchor="ctr"/>
          <a:p>
            <a:pPr algn="ctr">
              <a:lnSpc>
                <a:spcPct val="90000"/>
              </a:lnSpc>
            </a:pPr>
            <a:r>
              <a:rPr b="0" lang="es-CU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Impacto final en la salud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609480" y="0"/>
            <a:ext cx="10972440" cy="914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ts val="2046"/>
              </a:lnSpc>
            </a:pPr>
            <a:r>
              <a:rPr b="0" lang="es-PE" sz="32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CALIDAD DE ATENCION EN LA INSTITUCION </a:t>
            </a:r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2223000" y="931680"/>
            <a:ext cx="4056480" cy="171540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160" rIns="20160" tIns="20160" bIns="20160" anchor="ctr"/>
          <a:p>
            <a:pPr algn="ctr">
              <a:lnSpc>
                <a:spcPct val="90000"/>
              </a:lnSpc>
            </a:pPr>
            <a:r>
              <a:rPr b="0" lang="es-C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MISION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es-C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Garantizar al cliente Servicios de Salud con Alta Calidad e Imagen Percibida, con Vocación y Compromiso.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3657240" y="2813760"/>
            <a:ext cx="1188000" cy="1188000"/>
          </a:xfrm>
          <a:prstGeom prst="mathPlus">
            <a:avLst>
              <a:gd name="adj1" fmla="val 2352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4"/>
          <p:cNvSpPr/>
          <p:nvPr/>
        </p:nvSpPr>
        <p:spPr>
          <a:xfrm>
            <a:off x="2217960" y="4170960"/>
            <a:ext cx="4066560" cy="250020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160" rIns="20160" tIns="20160" bIns="20160" anchor="ctr"/>
          <a:p>
            <a:pPr algn="ctr">
              <a:lnSpc>
                <a:spcPct val="90000"/>
              </a:lnSpc>
            </a:pPr>
            <a:r>
              <a:rPr b="0" lang="es-C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VISION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es-C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Expandir nuestro Modelo de Negocio en Pediatría y luego Gineco-Obstetricia en atención Ambulatoria, Emergencia y Hospitalización de complejidad intermedia y baja a otra zona comercial de Lima.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5"/>
          <p:cNvSpPr/>
          <p:nvPr/>
        </p:nvSpPr>
        <p:spPr>
          <a:xfrm rot="21598800">
            <a:off x="6591960" y="3419640"/>
            <a:ext cx="651240" cy="76176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6"/>
          <p:cNvSpPr/>
          <p:nvPr/>
        </p:nvSpPr>
        <p:spPr>
          <a:xfrm>
            <a:off x="7513920" y="2608560"/>
            <a:ext cx="2459880" cy="238284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38160" rIns="38160" tIns="38160" bIns="38160" anchor="ctr"/>
          <a:p>
            <a:pPr algn="ctr">
              <a:lnSpc>
                <a:spcPct val="90000"/>
              </a:lnSpc>
            </a:pPr>
            <a:r>
              <a:rPr b="0" lang="es-CU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CLINICA MUNDO SALUD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185400" y="2130120"/>
            <a:ext cx="2287440" cy="244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609480" y="0"/>
            <a:ext cx="1097244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ts val="2046"/>
              </a:lnSpc>
            </a:pP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OBJETIVOS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609480" y="1600200"/>
            <a:ext cx="10972440" cy="1357560"/>
          </a:xfrm>
          <a:prstGeom prst="rect">
            <a:avLst/>
          </a:prstGeom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3200" rIns="133200" tIns="133200" bIns="133200" anchor="ctr"/>
          <a:p>
            <a:pPr algn="ctr">
              <a:lnSpc>
                <a:spcPct val="90000"/>
              </a:lnSpc>
            </a:pPr>
            <a:r>
              <a:rPr b="0" lang="es-CU" sz="3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Los Objetivos globales en el marco del Sistema Integrado de gestión de la Clínica Mundo salud Son: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614880" y="2958120"/>
            <a:ext cx="3653640" cy="28508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4800" rIns="64800" tIns="64800" bIns="64800" anchor="ctr"/>
          <a:p>
            <a:pPr algn="ctr">
              <a:lnSpc>
                <a:spcPct val="90000"/>
              </a:lnSpc>
            </a:pPr>
            <a:r>
              <a:rPr b="0" lang="es-CU" sz="1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CALIDAD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es-CU" sz="1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Satisfacer los requisitos del cliente, ofreciéndole productos y/o servicios que cumplan con los estándares de calidad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4"/>
          <p:cNvSpPr/>
          <p:nvPr/>
        </p:nvSpPr>
        <p:spPr>
          <a:xfrm>
            <a:off x="4268880" y="2958120"/>
            <a:ext cx="3653640" cy="28508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4800" rIns="64800" tIns="64800" bIns="64800" anchor="ctr"/>
          <a:p>
            <a:pPr algn="ctr">
              <a:lnSpc>
                <a:spcPct val="90000"/>
              </a:lnSpc>
            </a:pPr>
            <a:r>
              <a:rPr b="0" lang="es-CU" sz="1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AMBIENTE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es-CU" sz="1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Prevenir la contaminación ambiental que podría causar el proceso, futuros procesos, productos y/o servicios, relacionados con emisiones, efluentes u otros aspectos significativos.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5"/>
          <p:cNvSpPr/>
          <p:nvPr/>
        </p:nvSpPr>
        <p:spPr>
          <a:xfrm>
            <a:off x="7922880" y="2958120"/>
            <a:ext cx="3653640" cy="28508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4800" rIns="64800" tIns="64800" bIns="64800" anchor="ctr"/>
          <a:p>
            <a:pPr algn="ctr">
              <a:lnSpc>
                <a:spcPct val="90000"/>
              </a:lnSpc>
            </a:pPr>
            <a:r>
              <a:rPr b="0" lang="es-CU" sz="1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SEGURIDAD Y SALUD OCUPACIONAL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es-CU" sz="1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Controlar los riesgos durante la prestación del servicio, proporcionado condiciones seguras de trabajo y promoviendo una conducta responsable el personal, asegurar un clima laboral favorable para todos los trabajadores.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6"/>
          <p:cNvSpPr/>
          <p:nvPr/>
        </p:nvSpPr>
        <p:spPr>
          <a:xfrm>
            <a:off x="609480" y="5809320"/>
            <a:ext cx="10972440" cy="316440"/>
          </a:xfrm>
          <a:prstGeom prst="rect">
            <a:avLst/>
          </a:prstGeom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838080" y="365040"/>
            <a:ext cx="10515240" cy="4291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ts val="2046"/>
              </a:lnSpc>
            </a:pPr>
            <a:r>
              <a:rPr b="0" lang="es-PE" sz="28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dimensiones de la calidad </a:t>
            </a:r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graphicFrame>
        <p:nvGraphicFramePr>
          <p:cNvPr id="107" name="Table 2"/>
          <p:cNvGraphicFramePr/>
          <p:nvPr/>
        </p:nvGraphicFramePr>
        <p:xfrm>
          <a:off x="838080" y="944280"/>
          <a:ext cx="10515240" cy="5666040"/>
        </p:xfrm>
        <a:graphic>
          <a:graphicData uri="http://schemas.openxmlformats.org/drawingml/2006/table">
            <a:tbl>
              <a:tblPr/>
              <a:tblGrid>
                <a:gridCol w="3504960"/>
                <a:gridCol w="3504960"/>
                <a:gridCol w="3505320"/>
              </a:tblGrid>
              <a:tr h="789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CU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dimensiones 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CU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INDICADORES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CU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CONCEPTOS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076b4"/>
                    </a:solidFill>
                  </a:tcPr>
                </a:tc>
              </a:tr>
              <a:tr h="1733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HUMANA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Cortesía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Confidencialidad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Comunicación 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Comprensión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Respeto, amabilidad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Sigilo de datos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Empatía, relación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entendimiento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5e4"/>
                    </a:solidFill>
                  </a:tcPr>
                </a:tc>
              </a:tr>
              <a:tr h="1733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TECNICA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Fiabilidad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Profesionalidad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Credibilidad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Seguridad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Cuidado, esmero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Conocimiento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Honestidad, veracidad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Mínimo rasgos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bf2"/>
                    </a:solidFill>
                  </a:tcPr>
                </a:tc>
              </a:tr>
              <a:tr h="14094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DEL ENTORNO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Integridad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Oportunidad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continuidad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Todas la necesidades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Accecible,puntualidad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"/>
                      </a:pPr>
                      <a:r>
                        <a:rPr b="0" lang="es-C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alatino Linotype"/>
                        </a:rPr>
                        <a:t>Ininterrumpido</a:t>
                      </a: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s-C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5e4"/>
                    </a:solidFill>
                  </a:tcPr>
                </a:tc>
              </a:tr>
            </a:tbl>
          </a:graphicData>
        </a:graphic>
      </p:graphicFrame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936720" y="2128680"/>
            <a:ext cx="3080160" cy="1318680"/>
          </a:xfrm>
          <a:prstGeom prst="rect">
            <a:avLst/>
          </a:prstGeom>
          <a:ln>
            <a:noFill/>
          </a:ln>
        </p:spPr>
      </p:pic>
      <p:pic>
        <p:nvPicPr>
          <p:cNvPr id="109" name="Picture 3" descr=""/>
          <p:cNvPicPr/>
          <p:nvPr/>
        </p:nvPicPr>
        <p:blipFill>
          <a:blip r:embed="rId2"/>
          <a:stretch/>
        </p:blipFill>
        <p:spPr>
          <a:xfrm>
            <a:off x="936720" y="5471280"/>
            <a:ext cx="3282480" cy="1004040"/>
          </a:xfrm>
          <a:prstGeom prst="rect">
            <a:avLst/>
          </a:prstGeom>
          <a:ln>
            <a:noFill/>
          </a:ln>
        </p:spPr>
      </p:pic>
      <p:pic>
        <p:nvPicPr>
          <p:cNvPr id="110" name="Picture 4" descr=""/>
          <p:cNvPicPr/>
          <p:nvPr/>
        </p:nvPicPr>
        <p:blipFill>
          <a:blip r:embed="rId3"/>
          <a:stretch/>
        </p:blipFill>
        <p:spPr>
          <a:xfrm>
            <a:off x="1083600" y="3807360"/>
            <a:ext cx="2989080" cy="131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609480" y="0"/>
            <a:ext cx="1097244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ts val="2046"/>
              </a:lnSpc>
            </a:pP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CALIDAD TOTAL EN SALUD 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DE LA INSTITUTCION</a:t>
            </a:r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6760080" y="1940040"/>
            <a:ext cx="3957840" cy="1417320"/>
          </a:xfrm>
          <a:prstGeom prst="rect">
            <a:avLst/>
          </a:prstGeom>
          <a:ln>
            <a:noFill/>
          </a:ln>
        </p:spPr>
      </p:pic>
      <p:pic>
        <p:nvPicPr>
          <p:cNvPr id="113" name="Picture 3" descr=""/>
          <p:cNvPicPr/>
          <p:nvPr/>
        </p:nvPicPr>
        <p:blipFill>
          <a:blip r:embed="rId2"/>
          <a:stretch/>
        </p:blipFill>
        <p:spPr>
          <a:xfrm>
            <a:off x="1344240" y="1940040"/>
            <a:ext cx="3474720" cy="1417320"/>
          </a:xfrm>
          <a:prstGeom prst="rect">
            <a:avLst/>
          </a:prstGeom>
          <a:ln>
            <a:noFill/>
          </a:ln>
        </p:spPr>
      </p:pic>
      <p:pic>
        <p:nvPicPr>
          <p:cNvPr id="114" name="Picture 5" descr=""/>
          <p:cNvPicPr/>
          <p:nvPr/>
        </p:nvPicPr>
        <p:blipFill>
          <a:blip r:embed="rId3"/>
          <a:stretch/>
        </p:blipFill>
        <p:spPr>
          <a:xfrm>
            <a:off x="1344240" y="3657600"/>
            <a:ext cx="3474720" cy="2143080"/>
          </a:xfrm>
          <a:prstGeom prst="rect">
            <a:avLst/>
          </a:prstGeom>
          <a:ln>
            <a:noFill/>
          </a:ln>
        </p:spPr>
      </p:pic>
      <p:pic>
        <p:nvPicPr>
          <p:cNvPr id="115" name="Picture 9" descr=""/>
          <p:cNvPicPr/>
          <p:nvPr/>
        </p:nvPicPr>
        <p:blipFill>
          <a:blip r:embed="rId4"/>
          <a:stretch/>
        </p:blipFill>
        <p:spPr>
          <a:xfrm>
            <a:off x="6762600" y="3657600"/>
            <a:ext cx="3909960" cy="2324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609480" y="0"/>
            <a:ext cx="1097244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ts val="2046"/>
              </a:lnSpc>
            </a:pP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CALIDAD TOTAL EN SALUD 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DE LA INSTITUCIÓN </a:t>
            </a:r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Atención siempre personalizada e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individualizada siguiendo los protocolos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 cirugía segura donde el paciente 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quede satisfecho con la atención 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brindada en los cuidados críticos 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7000560" y="1828800"/>
            <a:ext cx="4300560" cy="4451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609480" y="299880"/>
            <a:ext cx="10972440" cy="12999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ts val="2046"/>
              </a:lnSpc>
            </a:pP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CONCLUSIONES</a:t>
            </a:r>
            <a:r>
              <a:rPr b="0" lang="es-PE" sz="5400" spc="-1" strike="noStrike">
                <a:solidFill>
                  <a:srgbClr val="2f5897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
</a:t>
            </a:r>
            <a:endParaRPr b="0" lang="es-P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 evaluación de la satisfacción de los usuarios aporta datos de como estamos y que falta para llegar a completar  las expectativas  de uno y otros.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reforzar la dimensión  de la calidad  humana 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problemas atribuibles a condiciones de materiales biomédicos .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lang="es-PE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reforzar las capacitaciones donde estén incluidos todo el personal de salud.</a:t>
            </a: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es-PE" sz="24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628</TotalTime>
  <Application>LibreOffice/5.1.2.2$Linux_X86_64 LibreOffice_project/10m0$Build-2</Application>
  <Words>384</Words>
  <Paragraphs>78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2018-11-13T19:33:04Z</dcterms:created>
  <dc:creator>Computer</dc:creator>
  <dc:description/>
  <dc:language>es-CU</dc:language>
  <cp:lastModifiedBy/>
  <dcterms:modified xsi:type="dcterms:W3CDTF">2021-12-10T06:02:47Z</dcterms:modified>
  <cp:revision>27</cp:revision>
  <dc:subject/>
  <dc:title>Calidad Total en un Servicio de Salud en su Centro de Trabajo o Institución.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