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6"/>
  </p:notesMasterIdLst>
  <p:handoutMasterIdLst>
    <p:handoutMasterId r:id="rId27"/>
  </p:handoutMasterIdLst>
  <p:sldIdLst>
    <p:sldId id="261" r:id="rId2"/>
    <p:sldId id="256" r:id="rId3"/>
    <p:sldId id="260" r:id="rId4"/>
    <p:sldId id="262" r:id="rId5"/>
    <p:sldId id="257" r:id="rId6"/>
    <p:sldId id="263" r:id="rId7"/>
    <p:sldId id="258" r:id="rId8"/>
    <p:sldId id="293" r:id="rId9"/>
    <p:sldId id="265" r:id="rId10"/>
    <p:sldId id="259" r:id="rId11"/>
    <p:sldId id="264" r:id="rId12"/>
    <p:sldId id="287" r:id="rId13"/>
    <p:sldId id="288" r:id="rId14"/>
    <p:sldId id="289" r:id="rId15"/>
    <p:sldId id="298" r:id="rId16"/>
    <p:sldId id="297" r:id="rId17"/>
    <p:sldId id="296" r:id="rId18"/>
    <p:sldId id="299" r:id="rId19"/>
    <p:sldId id="290" r:id="rId20"/>
    <p:sldId id="301" r:id="rId21"/>
    <p:sldId id="300" r:id="rId22"/>
    <p:sldId id="291" r:id="rId23"/>
    <p:sldId id="283" r:id="rId24"/>
    <p:sldId id="284" r:id="rId25"/>
  </p:sldIdLst>
  <p:sldSz cx="9144000" cy="6858000" type="screen4x3"/>
  <p:notesSz cx="6858000" cy="9144000"/>
  <p:defaultTextStyle>
    <a:defPPr>
      <a:defRPr lang="es-ES_tradnl"/>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CC"/>
    <a:srgbClr val="0066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s-ES"/>
          </a:p>
        </p:txBody>
      </p:sp>
      <p:sp>
        <p:nvSpPr>
          <p:cNvPr id="4608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fld id="{4DFB00B6-47B4-42A2-87B9-7E6DD0AD461A}" type="datetimeFigureOut">
              <a:rPr lang="es-ES"/>
              <a:pPr/>
              <a:t>06/12/2018</a:t>
            </a:fld>
            <a:endParaRPr lang="es-ES"/>
          </a:p>
        </p:txBody>
      </p:sp>
      <p:sp>
        <p:nvSpPr>
          <p:cNvPr id="4608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s-E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0C2171D-BD1C-4C19-A02B-B014F548C9EF}" type="slidenum">
              <a:rPr lang="es-ES"/>
              <a:pPr/>
              <a:t>‹Nº›</a:t>
            </a:fld>
            <a:endParaRPr lang="es-ES"/>
          </a:p>
        </p:txBody>
      </p:sp>
    </p:spTree>
    <p:extLst>
      <p:ext uri="{BB962C8B-B14F-4D97-AF65-F5344CB8AC3E}">
        <p14:creationId xmlns:p14="http://schemas.microsoft.com/office/powerpoint/2010/main" val="4244830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s-ES"/>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B1E0A124-6F5C-4B6A-875A-C784A3112172}" type="datetimeFigureOut">
              <a:rPr lang="es-ES"/>
              <a:pPr>
                <a:defRPr/>
              </a:pPr>
              <a:t>06/12/2018</a:t>
            </a:fld>
            <a:endParaRPr lang="es-E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E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2D6D724B-4A67-4F39-BD7F-F1468EE5DFCA}" type="slidenum">
              <a:rPr lang="es-ES"/>
              <a:pPr>
                <a:defRPr/>
              </a:pPr>
              <a:t>‹Nº›</a:t>
            </a:fld>
            <a:endParaRPr lang="es-ES"/>
          </a:p>
        </p:txBody>
      </p:sp>
    </p:spTree>
    <p:extLst>
      <p:ext uri="{BB962C8B-B14F-4D97-AF65-F5344CB8AC3E}">
        <p14:creationId xmlns:p14="http://schemas.microsoft.com/office/powerpoint/2010/main" val="23123051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0212"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defRPr>
            </a:lvl5pPr>
            <a:lvl6pPr marL="25146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defRPr>
            </a:lvl6pPr>
            <a:lvl7pPr marL="29718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defRPr>
            </a:lvl7pPr>
            <a:lvl8pPr marL="34290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defRPr>
            </a:lvl8pPr>
            <a:lvl9pPr marL="38862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defRPr>
            </a:lvl9pPr>
          </a:lstStyle>
          <a:p>
            <a:pPr algn="r" eaLnBrk="1" hangingPunct="1">
              <a:buClr>
                <a:srgbClr val="000000"/>
              </a:buClr>
              <a:buSzPct val="100000"/>
              <a:buFont typeface="Times New Roman" pitchFamily="18" charset="0"/>
              <a:buNone/>
            </a:pPr>
            <a:fld id="{9AED4C5D-2C94-4147-9F10-30E0E3D0A0CE}" type="slidenum">
              <a:rPr lang="es-ES" sz="1200">
                <a:solidFill>
                  <a:srgbClr val="000000"/>
                </a:solidFill>
                <a:ea typeface="DejaVu Sans"/>
                <a:cs typeface="DejaVu Sans"/>
              </a:rPr>
              <a:pPr algn="r" eaLnBrk="1" hangingPunct="1">
                <a:buClr>
                  <a:srgbClr val="000000"/>
                </a:buClr>
                <a:buSzPct val="100000"/>
                <a:buFont typeface="Times New Roman" pitchFamily="18" charset="0"/>
                <a:buNone/>
              </a:pPr>
              <a:t>1</a:t>
            </a:fld>
            <a:endParaRPr lang="es-ES" sz="1200">
              <a:solidFill>
                <a:srgbClr val="000000"/>
              </a:solidFill>
              <a:ea typeface="DejaVu Sans"/>
              <a:cs typeface="DejaVu Sans"/>
            </a:endParaRPr>
          </a:p>
        </p:txBody>
      </p:sp>
      <p:sp>
        <p:nvSpPr>
          <p:cNvPr id="15363" name="Rectangle 1"/>
          <p:cNvSpPr>
            <a:spLocks noGrp="1" noRot="1" noChangeAspect="1" noChangeArrowheads="1" noTextEdit="1"/>
          </p:cNvSpPr>
          <p:nvPr>
            <p:ph type="sldImg"/>
          </p:nvPr>
        </p:nvSpPr>
        <p:spPr>
          <a:ln/>
        </p:spPr>
      </p:sp>
      <p:sp>
        <p:nvSpPr>
          <p:cNvPr id="15364" name="Rectangle 2"/>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lstStyle/>
          <a:p>
            <a:endParaRPr lang="en-US" smtClean="0"/>
          </a:p>
        </p:txBody>
      </p:sp>
    </p:spTree>
    <p:extLst>
      <p:ext uri="{BB962C8B-B14F-4D97-AF65-F5344CB8AC3E}">
        <p14:creationId xmlns:p14="http://schemas.microsoft.com/office/powerpoint/2010/main" val="3636212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920006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760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2672422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1708206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1202851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246830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17626647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4096714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926039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1874494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232894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9245231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1837736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2536179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1421178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824054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375755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2844607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799101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871083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1085877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3192652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p>
        </p:txBody>
      </p:sp>
    </p:spTree>
    <p:extLst>
      <p:ext uri="{BB962C8B-B14F-4D97-AF65-F5344CB8AC3E}">
        <p14:creationId xmlns:p14="http://schemas.microsoft.com/office/powerpoint/2010/main" val="1690777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sz="quarter" idx="10"/>
          </p:nvPr>
        </p:nvSpPr>
        <p:spPr/>
        <p:txBody>
          <a:bodyPr/>
          <a:lstStyle>
            <a:lvl1pPr>
              <a:defRPr smtClean="0"/>
            </a:lvl1pPr>
          </a:lstStyle>
          <a:p>
            <a:pPr>
              <a:defRPr/>
            </a:pPr>
            <a:fld id="{F8ABC2FE-2D86-401A-919E-2671A0A729C1}" type="datetimeFigureOut">
              <a:rPr lang="es-ES_tradnl"/>
              <a:pPr>
                <a:defRPr/>
              </a:pPr>
              <a:t>06/12/2018</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smtClean="0"/>
            </a:lvl1pPr>
          </a:lstStyle>
          <a:p>
            <a:pPr>
              <a:defRPr/>
            </a:pPr>
            <a:fld id="{BFE1811A-BCAF-48A5-B2E9-FA004AE6DDA8}" type="slidenum">
              <a:rPr lang="es-ES"/>
              <a:pPr>
                <a:defRPr/>
              </a:pPr>
              <a:t>‹Nº›</a:t>
            </a:fld>
            <a:endParaRPr lang="es-ES"/>
          </a:p>
        </p:txBody>
      </p:sp>
    </p:spTree>
    <p:extLst>
      <p:ext uri="{BB962C8B-B14F-4D97-AF65-F5344CB8AC3E}">
        <p14:creationId xmlns:p14="http://schemas.microsoft.com/office/powerpoint/2010/main" val="2034070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quarter" idx="10"/>
          </p:nvPr>
        </p:nvSpPr>
        <p:spPr/>
        <p:txBody>
          <a:bodyPr/>
          <a:lstStyle>
            <a:lvl1pPr>
              <a:defRPr smtClean="0"/>
            </a:lvl1pPr>
          </a:lstStyle>
          <a:p>
            <a:pPr>
              <a:defRPr/>
            </a:pPr>
            <a:fld id="{4971F4AE-9744-45F7-830F-876CCD6E981D}" type="datetimeFigureOut">
              <a:rPr lang="es-ES_tradnl"/>
              <a:pPr>
                <a:defRPr/>
              </a:pPr>
              <a:t>06/12/2018</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smtClean="0"/>
            </a:lvl1pPr>
          </a:lstStyle>
          <a:p>
            <a:pPr>
              <a:defRPr/>
            </a:pPr>
            <a:fld id="{63F369C0-50E1-463C-9130-1906C0127F8B}" type="slidenum">
              <a:rPr lang="es-ES"/>
              <a:pPr>
                <a:defRPr/>
              </a:pPr>
              <a:t>‹Nº›</a:t>
            </a:fld>
            <a:endParaRPr lang="es-ES"/>
          </a:p>
        </p:txBody>
      </p:sp>
    </p:spTree>
    <p:extLst>
      <p:ext uri="{BB962C8B-B14F-4D97-AF65-F5344CB8AC3E}">
        <p14:creationId xmlns:p14="http://schemas.microsoft.com/office/powerpoint/2010/main" val="1760948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53112"/>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7813"/>
            <a:ext cx="60198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quarter" idx="10"/>
          </p:nvPr>
        </p:nvSpPr>
        <p:spPr/>
        <p:txBody>
          <a:bodyPr/>
          <a:lstStyle>
            <a:lvl1pPr>
              <a:defRPr smtClean="0"/>
            </a:lvl1pPr>
          </a:lstStyle>
          <a:p>
            <a:pPr>
              <a:defRPr/>
            </a:pPr>
            <a:fld id="{D63AE200-B3F3-4528-A1B5-0D320D80EC23}" type="datetimeFigureOut">
              <a:rPr lang="es-ES_tradnl"/>
              <a:pPr>
                <a:defRPr/>
              </a:pPr>
              <a:t>06/12/2018</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smtClean="0"/>
            </a:lvl1pPr>
          </a:lstStyle>
          <a:p>
            <a:pPr>
              <a:defRPr/>
            </a:pPr>
            <a:fld id="{4309DB6F-AF22-4E5E-B2AF-91F12BC37145}" type="slidenum">
              <a:rPr lang="es-ES"/>
              <a:pPr>
                <a:defRPr/>
              </a:pPr>
              <a:t>‹Nº›</a:t>
            </a:fld>
            <a:endParaRPr lang="es-ES"/>
          </a:p>
        </p:txBody>
      </p:sp>
    </p:spTree>
    <p:extLst>
      <p:ext uri="{BB962C8B-B14F-4D97-AF65-F5344CB8AC3E}">
        <p14:creationId xmlns:p14="http://schemas.microsoft.com/office/powerpoint/2010/main" val="107640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quarter" idx="10"/>
          </p:nvPr>
        </p:nvSpPr>
        <p:spPr/>
        <p:txBody>
          <a:bodyPr/>
          <a:lstStyle>
            <a:lvl1pPr>
              <a:defRPr smtClean="0"/>
            </a:lvl1pPr>
          </a:lstStyle>
          <a:p>
            <a:pPr>
              <a:defRPr/>
            </a:pPr>
            <a:fld id="{8DA7610A-D4A7-4250-A809-D79BFB6262E9}" type="datetimeFigureOut">
              <a:rPr lang="es-ES_tradnl"/>
              <a:pPr>
                <a:defRPr/>
              </a:pPr>
              <a:t>06/12/2018</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smtClean="0"/>
            </a:lvl1pPr>
          </a:lstStyle>
          <a:p>
            <a:pPr>
              <a:defRPr/>
            </a:pPr>
            <a:fld id="{DC5EC731-F54C-42A4-B88B-803411E3C766}" type="slidenum">
              <a:rPr lang="es-ES"/>
              <a:pPr>
                <a:defRPr/>
              </a:pPr>
              <a:t>‹Nº›</a:t>
            </a:fld>
            <a:endParaRPr lang="es-ES"/>
          </a:p>
        </p:txBody>
      </p:sp>
    </p:spTree>
    <p:extLst>
      <p:ext uri="{BB962C8B-B14F-4D97-AF65-F5344CB8AC3E}">
        <p14:creationId xmlns:p14="http://schemas.microsoft.com/office/powerpoint/2010/main" val="66372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quarter" idx="10"/>
          </p:nvPr>
        </p:nvSpPr>
        <p:spPr/>
        <p:txBody>
          <a:bodyPr/>
          <a:lstStyle>
            <a:lvl1pPr>
              <a:defRPr smtClean="0"/>
            </a:lvl1pPr>
          </a:lstStyle>
          <a:p>
            <a:pPr>
              <a:defRPr/>
            </a:pPr>
            <a:fld id="{992FD718-B982-4D9C-8A88-1B4DBDE40D2E}" type="datetimeFigureOut">
              <a:rPr lang="es-ES_tradnl"/>
              <a:pPr>
                <a:defRPr/>
              </a:pPr>
              <a:t>06/12/2018</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smtClean="0"/>
            </a:lvl1pPr>
          </a:lstStyle>
          <a:p>
            <a:pPr>
              <a:defRPr/>
            </a:pPr>
            <a:fld id="{2CB76A3C-4634-4DC1-AA41-5A616F4E9B81}" type="slidenum">
              <a:rPr lang="es-ES"/>
              <a:pPr>
                <a:defRPr/>
              </a:pPr>
              <a:t>‹Nº›</a:t>
            </a:fld>
            <a:endParaRPr lang="es-ES"/>
          </a:p>
        </p:txBody>
      </p:sp>
    </p:spTree>
    <p:extLst>
      <p:ext uri="{BB962C8B-B14F-4D97-AF65-F5344CB8AC3E}">
        <p14:creationId xmlns:p14="http://schemas.microsoft.com/office/powerpoint/2010/main" val="2802123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quarter" idx="10"/>
          </p:nvPr>
        </p:nvSpPr>
        <p:spPr/>
        <p:txBody>
          <a:bodyPr/>
          <a:lstStyle>
            <a:lvl1pPr>
              <a:defRPr smtClean="0"/>
            </a:lvl1pPr>
          </a:lstStyle>
          <a:p>
            <a:pPr>
              <a:defRPr/>
            </a:pPr>
            <a:fld id="{0C417BC7-3128-4A09-AE7C-60A40204A21C}" type="datetimeFigureOut">
              <a:rPr lang="es-ES_tradnl"/>
              <a:pPr>
                <a:defRPr/>
              </a:pPr>
              <a:t>06/12/2018</a:t>
            </a:fld>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smtClean="0"/>
            </a:lvl1pPr>
          </a:lstStyle>
          <a:p>
            <a:pPr>
              <a:defRPr/>
            </a:pPr>
            <a:fld id="{FBDD742D-2805-4A1A-85A2-E3DE2703765D}" type="slidenum">
              <a:rPr lang="es-ES"/>
              <a:pPr>
                <a:defRPr/>
              </a:pPr>
              <a:t>‹Nº›</a:t>
            </a:fld>
            <a:endParaRPr lang="es-ES"/>
          </a:p>
        </p:txBody>
      </p:sp>
    </p:spTree>
    <p:extLst>
      <p:ext uri="{BB962C8B-B14F-4D97-AF65-F5344CB8AC3E}">
        <p14:creationId xmlns:p14="http://schemas.microsoft.com/office/powerpoint/2010/main" val="2234422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quarter" idx="10"/>
          </p:nvPr>
        </p:nvSpPr>
        <p:spPr/>
        <p:txBody>
          <a:bodyPr/>
          <a:lstStyle>
            <a:lvl1pPr>
              <a:defRPr smtClean="0"/>
            </a:lvl1pPr>
          </a:lstStyle>
          <a:p>
            <a:pPr>
              <a:defRPr/>
            </a:pPr>
            <a:fld id="{8AD3F6B6-1B3D-40FF-BA29-7A8B2645315D}" type="datetimeFigureOut">
              <a:rPr lang="es-ES_tradnl"/>
              <a:pPr>
                <a:defRPr/>
              </a:pPr>
              <a:t>06/12/2018</a:t>
            </a:fld>
            <a:endParaRPr lang="es-ES"/>
          </a:p>
        </p:txBody>
      </p:sp>
      <p:sp>
        <p:nvSpPr>
          <p:cNvPr id="8" name="7 Marcador de pie de página"/>
          <p:cNvSpPr>
            <a:spLocks noGrp="1"/>
          </p:cNvSpPr>
          <p:nvPr>
            <p:ph type="ftr" sz="quarter" idx="11"/>
          </p:nvPr>
        </p:nvSpPr>
        <p:spPr/>
        <p:txBody>
          <a:bodyPr/>
          <a:lstStyle>
            <a:lvl1pPr>
              <a:defRPr/>
            </a:lvl1pPr>
          </a:lstStyle>
          <a:p>
            <a:pPr>
              <a:defRPr/>
            </a:pPr>
            <a:endParaRPr lang="es-ES"/>
          </a:p>
        </p:txBody>
      </p:sp>
      <p:sp>
        <p:nvSpPr>
          <p:cNvPr id="9" name="8 Marcador de número de diapositiva"/>
          <p:cNvSpPr>
            <a:spLocks noGrp="1"/>
          </p:cNvSpPr>
          <p:nvPr>
            <p:ph type="sldNum" sz="quarter" idx="12"/>
          </p:nvPr>
        </p:nvSpPr>
        <p:spPr/>
        <p:txBody>
          <a:bodyPr/>
          <a:lstStyle>
            <a:lvl1pPr>
              <a:defRPr smtClean="0"/>
            </a:lvl1pPr>
          </a:lstStyle>
          <a:p>
            <a:pPr>
              <a:defRPr/>
            </a:pPr>
            <a:fld id="{EE49EF2A-B26A-41D9-83DF-8B65805989BF}" type="slidenum">
              <a:rPr lang="es-ES"/>
              <a:pPr>
                <a:defRPr/>
              </a:pPr>
              <a:t>‹Nº›</a:t>
            </a:fld>
            <a:endParaRPr lang="es-ES"/>
          </a:p>
        </p:txBody>
      </p:sp>
    </p:spTree>
    <p:extLst>
      <p:ext uri="{BB962C8B-B14F-4D97-AF65-F5344CB8AC3E}">
        <p14:creationId xmlns:p14="http://schemas.microsoft.com/office/powerpoint/2010/main" val="2164207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quarter" idx="10"/>
          </p:nvPr>
        </p:nvSpPr>
        <p:spPr/>
        <p:txBody>
          <a:bodyPr/>
          <a:lstStyle>
            <a:lvl1pPr>
              <a:defRPr smtClean="0"/>
            </a:lvl1pPr>
          </a:lstStyle>
          <a:p>
            <a:pPr>
              <a:defRPr/>
            </a:pPr>
            <a:fld id="{8170A729-2733-4EA3-B42C-7F43BB601FEF}" type="datetimeFigureOut">
              <a:rPr lang="es-ES_tradnl"/>
              <a:pPr>
                <a:defRPr/>
              </a:pPr>
              <a:t>06/12/2018</a:t>
            </a:fld>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p:txBody>
          <a:bodyPr/>
          <a:lstStyle>
            <a:lvl1pPr>
              <a:defRPr smtClean="0"/>
            </a:lvl1pPr>
          </a:lstStyle>
          <a:p>
            <a:pPr>
              <a:defRPr/>
            </a:pPr>
            <a:fld id="{EC2DF5F9-2FE8-4EEF-8026-A2FABF13739E}" type="slidenum">
              <a:rPr lang="es-ES"/>
              <a:pPr>
                <a:defRPr/>
              </a:pPr>
              <a:t>‹Nº›</a:t>
            </a:fld>
            <a:endParaRPr lang="es-ES"/>
          </a:p>
        </p:txBody>
      </p:sp>
    </p:spTree>
    <p:extLst>
      <p:ext uri="{BB962C8B-B14F-4D97-AF65-F5344CB8AC3E}">
        <p14:creationId xmlns:p14="http://schemas.microsoft.com/office/powerpoint/2010/main" val="1290309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quarter" idx="10"/>
          </p:nvPr>
        </p:nvSpPr>
        <p:spPr/>
        <p:txBody>
          <a:bodyPr/>
          <a:lstStyle>
            <a:lvl1pPr>
              <a:defRPr smtClean="0"/>
            </a:lvl1pPr>
          </a:lstStyle>
          <a:p>
            <a:pPr>
              <a:defRPr/>
            </a:pPr>
            <a:fld id="{9185C9CD-9E00-48CF-87B5-745CF497F989}" type="datetimeFigureOut">
              <a:rPr lang="es-ES_tradnl"/>
              <a:pPr>
                <a:defRPr/>
              </a:pPr>
              <a:t>06/12/2018</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p:txBody>
          <a:bodyPr/>
          <a:lstStyle>
            <a:lvl1pPr>
              <a:defRPr smtClean="0"/>
            </a:lvl1pPr>
          </a:lstStyle>
          <a:p>
            <a:pPr>
              <a:defRPr/>
            </a:pPr>
            <a:fld id="{CF0CA202-FC99-49CC-88BA-670D0F9A2C9A}" type="slidenum">
              <a:rPr lang="es-ES"/>
              <a:pPr>
                <a:defRPr/>
              </a:pPr>
              <a:t>‹Nº›</a:t>
            </a:fld>
            <a:endParaRPr lang="es-ES"/>
          </a:p>
        </p:txBody>
      </p:sp>
    </p:spTree>
    <p:extLst>
      <p:ext uri="{BB962C8B-B14F-4D97-AF65-F5344CB8AC3E}">
        <p14:creationId xmlns:p14="http://schemas.microsoft.com/office/powerpoint/2010/main" val="1063797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quarter" idx="10"/>
          </p:nvPr>
        </p:nvSpPr>
        <p:spPr/>
        <p:txBody>
          <a:bodyPr/>
          <a:lstStyle>
            <a:lvl1pPr>
              <a:defRPr smtClean="0"/>
            </a:lvl1pPr>
          </a:lstStyle>
          <a:p>
            <a:pPr>
              <a:defRPr/>
            </a:pPr>
            <a:fld id="{8522A9B4-37DD-41A3-9C0E-F3F4B31AF832}" type="datetimeFigureOut">
              <a:rPr lang="es-ES_tradnl"/>
              <a:pPr>
                <a:defRPr/>
              </a:pPr>
              <a:t>06/12/2018</a:t>
            </a:fld>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smtClean="0"/>
            </a:lvl1pPr>
          </a:lstStyle>
          <a:p>
            <a:pPr>
              <a:defRPr/>
            </a:pPr>
            <a:fld id="{14AEC753-DF61-4907-BFCA-C39BE6552F5E}" type="slidenum">
              <a:rPr lang="es-ES"/>
              <a:pPr>
                <a:defRPr/>
              </a:pPr>
              <a:t>‹Nº›</a:t>
            </a:fld>
            <a:endParaRPr lang="es-ES"/>
          </a:p>
        </p:txBody>
      </p:sp>
    </p:spTree>
    <p:extLst>
      <p:ext uri="{BB962C8B-B14F-4D97-AF65-F5344CB8AC3E}">
        <p14:creationId xmlns:p14="http://schemas.microsoft.com/office/powerpoint/2010/main" val="269932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quarter" idx="10"/>
          </p:nvPr>
        </p:nvSpPr>
        <p:spPr/>
        <p:txBody>
          <a:bodyPr/>
          <a:lstStyle>
            <a:lvl1pPr>
              <a:defRPr smtClean="0"/>
            </a:lvl1pPr>
          </a:lstStyle>
          <a:p>
            <a:pPr>
              <a:defRPr/>
            </a:pPr>
            <a:fld id="{575102A5-DF9D-4833-9125-910A25A39906}" type="datetimeFigureOut">
              <a:rPr lang="es-ES_tradnl"/>
              <a:pPr>
                <a:defRPr/>
              </a:pPr>
              <a:t>06/12/2018</a:t>
            </a:fld>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smtClean="0"/>
            </a:lvl1pPr>
          </a:lstStyle>
          <a:p>
            <a:pPr>
              <a:defRPr/>
            </a:pPr>
            <a:fld id="{495CB82C-0A06-41C1-8C1E-DE3FB1C6D334}" type="slidenum">
              <a:rPr lang="es-ES"/>
              <a:pPr>
                <a:defRPr/>
              </a:pPr>
              <a:t>‹Nº›</a:t>
            </a:fld>
            <a:endParaRPr lang="es-ES"/>
          </a:p>
        </p:txBody>
      </p:sp>
    </p:spTree>
    <p:extLst>
      <p:ext uri="{BB962C8B-B14F-4D97-AF65-F5344CB8AC3E}">
        <p14:creationId xmlns:p14="http://schemas.microsoft.com/office/powerpoint/2010/main" val="1520256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8"/>
            </a:gs>
            <a:gs pos="100000">
              <a:schemeClr val="bg1"/>
            </a:gs>
          </a:gsLst>
          <a:lin ang="2700000" scaled="1"/>
        </a:gradFill>
        <a:effectLst/>
      </p:bgPr>
    </p:bg>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0"/>
            <a:ext cx="9144000" cy="6856413"/>
            <a:chOff x="0" y="0"/>
            <a:chExt cx="5760" cy="4319"/>
          </a:xfrm>
        </p:grpSpPr>
        <p:sp>
          <p:nvSpPr>
            <p:cNvPr id="48"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eaLnBrk="1" hangingPunct="1">
                <a:defRPr/>
              </a:pPr>
              <a:endParaRPr lang="es-ES">
                <a:latin typeface="Arial" charset="0"/>
              </a:endParaRPr>
            </a:p>
          </p:txBody>
        </p:sp>
        <p:sp>
          <p:nvSpPr>
            <p:cNvPr id="49"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50"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eaLnBrk="1" hangingPunct="1">
                <a:defRPr/>
              </a:pPr>
              <a:endParaRPr lang="es-ES">
                <a:latin typeface="Arial" charset="0"/>
              </a:endParaRPr>
            </a:p>
          </p:txBody>
        </p:sp>
        <p:sp>
          <p:nvSpPr>
            <p:cNvPr id="51"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eaLnBrk="1" hangingPunct="1">
                <a:defRPr/>
              </a:pPr>
              <a:endParaRPr lang="es-ES">
                <a:latin typeface="Arial" charset="0"/>
              </a:endParaRPr>
            </a:p>
          </p:txBody>
        </p:sp>
        <p:sp>
          <p:nvSpPr>
            <p:cNvPr id="52"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eaLnBrk="1" hangingPunct="1">
                <a:defRPr/>
              </a:pPr>
              <a:endParaRPr lang="es-ES">
                <a:latin typeface="Arial" charset="0"/>
              </a:endParaRPr>
            </a:p>
          </p:txBody>
        </p:sp>
        <p:sp>
          <p:nvSpPr>
            <p:cNvPr id="53"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eaLnBrk="1" hangingPunct="1">
                <a:defRPr/>
              </a:pPr>
              <a:endParaRPr lang="es-ES">
                <a:latin typeface="Arial" charset="0"/>
              </a:endParaRPr>
            </a:p>
          </p:txBody>
        </p:sp>
        <p:sp>
          <p:nvSpPr>
            <p:cNvPr id="54"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eaLnBrk="1" hangingPunct="1">
                <a:defRPr/>
              </a:pPr>
              <a:endParaRPr lang="es-ES">
                <a:latin typeface="Arial" charset="0"/>
              </a:endParaRPr>
            </a:p>
          </p:txBody>
        </p:sp>
        <p:sp>
          <p:nvSpPr>
            <p:cNvPr id="55"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1" hangingPunct="1">
                <a:defRPr/>
              </a:pPr>
              <a:endParaRPr lang="es-ES">
                <a:latin typeface="Arial" charset="0"/>
              </a:endParaRPr>
            </a:p>
          </p:txBody>
        </p:sp>
        <p:sp>
          <p:nvSpPr>
            <p:cNvPr id="56"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eaLnBrk="1" hangingPunct="1">
                <a:defRPr/>
              </a:pPr>
              <a:endParaRPr lang="es-ES">
                <a:latin typeface="Arial" charset="0"/>
              </a:endParaRPr>
            </a:p>
          </p:txBody>
        </p:sp>
        <p:sp>
          <p:nvSpPr>
            <p:cNvPr id="57"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eaLnBrk="1" hangingPunct="1">
                <a:defRPr/>
              </a:pPr>
              <a:endParaRPr lang="es-ES">
                <a:latin typeface="Arial" charset="0"/>
              </a:endParaRPr>
            </a:p>
          </p:txBody>
        </p:sp>
        <p:sp>
          <p:nvSpPr>
            <p:cNvPr id="58"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eaLnBrk="1" hangingPunct="1">
                <a:defRPr/>
              </a:pPr>
              <a:endParaRPr lang="es-ES">
                <a:latin typeface="Arial" charset="0"/>
              </a:endParaRPr>
            </a:p>
          </p:txBody>
        </p:sp>
        <p:sp>
          <p:nvSpPr>
            <p:cNvPr id="59"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60"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eaLnBrk="1" hangingPunct="1">
                <a:defRPr/>
              </a:pPr>
              <a:endParaRPr lang="es-ES">
                <a:latin typeface="Arial" charset="0"/>
              </a:endParaRPr>
            </a:p>
          </p:txBody>
        </p:sp>
        <p:sp>
          <p:nvSpPr>
            <p:cNvPr id="61"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eaLnBrk="1" hangingPunct="1">
                <a:defRPr/>
              </a:pPr>
              <a:endParaRPr lang="es-ES">
                <a:latin typeface="Arial" charset="0"/>
              </a:endParaRPr>
            </a:p>
          </p:txBody>
        </p:sp>
        <p:sp>
          <p:nvSpPr>
            <p:cNvPr id="62"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63"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eaLnBrk="1" hangingPunct="1">
                <a:defRPr/>
              </a:pPr>
              <a:endParaRPr lang="es-ES">
                <a:latin typeface="Arial" charset="0"/>
              </a:endParaRPr>
            </a:p>
          </p:txBody>
        </p:sp>
        <p:sp>
          <p:nvSpPr>
            <p:cNvPr id="64"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eaLnBrk="1" hangingPunct="1">
                <a:defRPr/>
              </a:pPr>
              <a:endParaRPr lang="es-ES">
                <a:latin typeface="Arial" charset="0"/>
              </a:endParaRPr>
            </a:p>
          </p:txBody>
        </p:sp>
        <p:sp>
          <p:nvSpPr>
            <p:cNvPr id="65"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66"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eaLnBrk="1" hangingPunct="1">
                <a:defRPr/>
              </a:pPr>
              <a:endParaRPr lang="es-ES">
                <a:latin typeface="Arial" charset="0"/>
              </a:endParaRPr>
            </a:p>
          </p:txBody>
        </p:sp>
        <p:sp>
          <p:nvSpPr>
            <p:cNvPr id="67"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68"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1" hangingPunct="1">
                <a:defRPr/>
              </a:pPr>
              <a:endParaRPr lang="es-ES">
                <a:latin typeface="Arial" charset="0"/>
              </a:endParaRPr>
            </a:p>
          </p:txBody>
        </p:sp>
        <p:sp>
          <p:nvSpPr>
            <p:cNvPr id="69"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eaLnBrk="1" hangingPunct="1">
                <a:defRPr/>
              </a:pPr>
              <a:endParaRPr lang="es-ES">
                <a:latin typeface="Arial" charset="0"/>
              </a:endParaRPr>
            </a:p>
          </p:txBody>
        </p:sp>
        <p:sp>
          <p:nvSpPr>
            <p:cNvPr id="70"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eaLnBrk="1" hangingPunct="1">
                <a:defRPr/>
              </a:pPr>
              <a:endParaRPr lang="es-ES">
                <a:latin typeface="Arial" charset="0"/>
              </a:endParaRPr>
            </a:p>
          </p:txBody>
        </p:sp>
        <p:sp>
          <p:nvSpPr>
            <p:cNvPr id="71"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eaLnBrk="1" hangingPunct="1">
                <a:defRPr/>
              </a:pPr>
              <a:endParaRPr lang="es-ES">
                <a:latin typeface="Arial" charset="0"/>
              </a:endParaRPr>
            </a:p>
          </p:txBody>
        </p:sp>
        <p:sp>
          <p:nvSpPr>
            <p:cNvPr id="72"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1" hangingPunct="1">
                <a:defRPr/>
              </a:pPr>
              <a:endParaRPr lang="es-ES">
                <a:latin typeface="Arial" charset="0"/>
              </a:endParaRPr>
            </a:p>
          </p:txBody>
        </p:sp>
        <p:sp>
          <p:nvSpPr>
            <p:cNvPr id="73"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eaLnBrk="1" hangingPunct="1">
                <a:defRPr/>
              </a:pPr>
              <a:endParaRPr lang="es-ES">
                <a:latin typeface="Arial" charset="0"/>
              </a:endParaRPr>
            </a:p>
          </p:txBody>
        </p:sp>
        <p:sp>
          <p:nvSpPr>
            <p:cNvPr id="74"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75"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eaLnBrk="1" hangingPunct="1">
                <a:defRPr/>
              </a:pPr>
              <a:endParaRPr lang="es-ES">
                <a:latin typeface="Arial" charset="0"/>
              </a:endParaRPr>
            </a:p>
          </p:txBody>
        </p:sp>
        <p:sp>
          <p:nvSpPr>
            <p:cNvPr id="76"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77"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eaLnBrk="1" hangingPunct="1">
                <a:defRPr/>
              </a:pPr>
              <a:endParaRPr lang="es-ES">
                <a:latin typeface="Arial" charset="0"/>
              </a:endParaRPr>
            </a:p>
          </p:txBody>
        </p:sp>
        <p:sp>
          <p:nvSpPr>
            <p:cNvPr id="78"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79"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80"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1" hangingPunct="1">
                <a:defRPr/>
              </a:pPr>
              <a:endParaRPr lang="es-ES">
                <a:latin typeface="Arial" charset="0"/>
              </a:endParaRPr>
            </a:p>
          </p:txBody>
        </p:sp>
        <p:sp>
          <p:nvSpPr>
            <p:cNvPr id="81"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82"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sp>
          <p:nvSpPr>
            <p:cNvPr id="83"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eaLnBrk="1" hangingPunct="1">
                <a:defRPr/>
              </a:pPr>
              <a:endParaRPr lang="es-ES">
                <a:latin typeface="Arial" charset="0"/>
              </a:endParaRPr>
            </a:p>
          </p:txBody>
        </p:sp>
        <p:grpSp>
          <p:nvGrpSpPr>
            <p:cNvPr id="94247" name="Group 39"/>
            <p:cNvGrpSpPr>
              <a:grpSpLocks/>
            </p:cNvGrpSpPr>
            <p:nvPr userDrawn="1"/>
          </p:nvGrpSpPr>
          <p:grpSpPr bwMode="auto">
            <a:xfrm>
              <a:off x="0" y="1632"/>
              <a:ext cx="5758" cy="1858"/>
              <a:chOff x="0" y="1632"/>
              <a:chExt cx="5758" cy="1858"/>
            </a:xfrm>
          </p:grpSpPr>
          <p:sp>
            <p:nvSpPr>
              <p:cNvPr id="85"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1" hangingPunct="1">
                  <a:defRPr/>
                </a:pPr>
                <a:endParaRPr lang="es-ES">
                  <a:latin typeface="Arial" charset="0"/>
                </a:endParaRPr>
              </a:p>
            </p:txBody>
          </p:sp>
          <p:sp>
            <p:nvSpPr>
              <p:cNvPr id="86"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eaLnBrk="1" hangingPunct="1">
                  <a:defRPr/>
                </a:pPr>
                <a:endParaRPr lang="es-ES">
                  <a:latin typeface="Arial" charset="0"/>
                </a:endParaRPr>
              </a:p>
            </p:txBody>
          </p:sp>
        </p:grpSp>
      </p:grpSp>
      <p:sp>
        <p:nvSpPr>
          <p:cNvPr id="33834"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33835"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87" name="Rectangle 44"/>
          <p:cNvSpPr>
            <a:spLocks noGrp="1" noChangeArrowheads="1"/>
          </p:cNvSpPr>
          <p:nvPr>
            <p:ph type="dt" sz="quarter" idx="2"/>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a:defRPr/>
            </a:pPr>
            <a:fld id="{A32F877C-FE21-4709-8290-FFC4BF3C10DC}" type="datetimeFigureOut">
              <a:rPr lang="es-ES_tradnl"/>
              <a:pPr>
                <a:defRPr/>
              </a:pPr>
              <a:t>06/12/2018</a:t>
            </a:fld>
            <a:endParaRPr lang="es-ES"/>
          </a:p>
        </p:txBody>
      </p:sp>
      <p:sp>
        <p:nvSpPr>
          <p:cNvPr id="88" name="Rectangle 45"/>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endParaRPr lang="es-ES"/>
          </a:p>
        </p:txBody>
      </p:sp>
      <p:sp>
        <p:nvSpPr>
          <p:cNvPr id="89" name="Rectangle 46"/>
          <p:cNvSpPr>
            <a:spLocks noGrp="1" noChangeArrowheads="1"/>
          </p:cNvSpPr>
          <p:nvPr>
            <p:ph type="sldNum" sz="quarter" idx="4"/>
          </p:nvPr>
        </p:nvSpPr>
        <p:spPr bwMode="auto">
          <a:xfrm>
            <a:off x="6553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mn-lt"/>
              </a:defRPr>
            </a:lvl1pPr>
          </a:lstStyle>
          <a:p>
            <a:pPr>
              <a:defRPr/>
            </a:pPr>
            <a:fld id="{A83D82E3-9D9F-4CCA-A691-F755D5AFA547}"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eaLnBrk="0" fontAlgn="base" hangingPunct="0">
        <a:spcBef>
          <a:spcPct val="0"/>
        </a:spcBef>
        <a:spcAft>
          <a:spcPct val="0"/>
        </a:spcAft>
        <a:defRPr sz="4400">
          <a:solidFill>
            <a:schemeClr val="tx2"/>
          </a:solidFill>
          <a:latin typeface="Arial" pitchFamily="34" charset="0"/>
        </a:defRPr>
      </a:lvl6pPr>
      <a:lvl7pPr marL="914400" algn="ctr" rtl="0" eaLnBrk="0" fontAlgn="base" hangingPunct="0">
        <a:spcBef>
          <a:spcPct val="0"/>
        </a:spcBef>
        <a:spcAft>
          <a:spcPct val="0"/>
        </a:spcAft>
        <a:defRPr sz="4400">
          <a:solidFill>
            <a:schemeClr val="tx2"/>
          </a:solidFill>
          <a:latin typeface="Arial" pitchFamily="34" charset="0"/>
        </a:defRPr>
      </a:lvl7pPr>
      <a:lvl8pPr marL="1371600" algn="ctr" rtl="0" eaLnBrk="0" fontAlgn="base" hangingPunct="0">
        <a:spcBef>
          <a:spcPct val="0"/>
        </a:spcBef>
        <a:spcAft>
          <a:spcPct val="0"/>
        </a:spcAft>
        <a:defRPr sz="4400">
          <a:solidFill>
            <a:schemeClr val="tx2"/>
          </a:solidFill>
          <a:latin typeface="Arial" pitchFamily="34" charset="0"/>
        </a:defRPr>
      </a:lvl8pPr>
      <a:lvl9pPr marL="1828800" algn="ctr" rtl="0" eaLnBrk="0" fontAlgn="base" hangingPunct="0">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latin typeface="+mn-lt"/>
        </a:defRPr>
      </a:lvl5pPr>
      <a:lvl6pPr marL="25146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latin typeface="+mn-lt"/>
        </a:defRPr>
      </a:lvl6pPr>
      <a:lvl7pPr marL="29718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latin typeface="+mn-lt"/>
        </a:defRPr>
      </a:lvl7pPr>
      <a:lvl8pPr marL="34290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latin typeface="+mn-lt"/>
        </a:defRPr>
      </a:lvl8pPr>
      <a:lvl9pPr marL="38862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bvs.sld.cu/revistas/mgi"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bvs.sld.cu/revistas/spu/vol30_3_04/spu08304.ht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WordArt 2"/>
          <p:cNvSpPr>
            <a:spLocks noChangeArrowheads="1" noChangeShapeType="1" noTextEdit="1"/>
          </p:cNvSpPr>
          <p:nvPr/>
        </p:nvSpPr>
        <p:spPr bwMode="auto">
          <a:xfrm>
            <a:off x="755650" y="1700213"/>
            <a:ext cx="6913563" cy="2303462"/>
          </a:xfrm>
          <a:prstGeom prst="rect">
            <a:avLst/>
          </a:prstGeom>
        </p:spPr>
        <p:txBody>
          <a:bodyPr wrap="none" fromWordArt="1">
            <a:prstTxWarp prst="textCascadeUp">
              <a:avLst>
                <a:gd name="adj" fmla="val 44444"/>
              </a:avLst>
            </a:prstTxWarp>
            <a:scene3d>
              <a:camera prst="legacyPerspectiveFront">
                <a:rot lat="20519987" lon="1080000" rev="0"/>
              </a:camera>
              <a:lightRig rig="legacyHarsh2" dir="b"/>
            </a:scene3d>
            <a:sp3d extrusionH="430200" prstMaterial="legacyMatte">
              <a:extrusionClr>
                <a:srgbClr val="FF6600"/>
              </a:extrusionClr>
            </a:sp3d>
          </a:bodyPr>
          <a:lstStyle/>
          <a:p>
            <a:pPr algn="ctr"/>
            <a:r>
              <a:rPr lang="es-ES" sz="3600" kern="10">
                <a:ln w="9525">
                  <a:round/>
                  <a:headEnd/>
                  <a:tailEnd/>
                </a:ln>
                <a:gradFill rotWithShape="1">
                  <a:gsLst>
                    <a:gs pos="0">
                      <a:srgbClr val="FFE701"/>
                    </a:gs>
                    <a:gs pos="100000">
                      <a:srgbClr val="FE3E02"/>
                    </a:gs>
                  </a:gsLst>
                  <a:lin ang="5400000" scaled="1"/>
                </a:gradFill>
                <a:latin typeface="Impact"/>
              </a:rPr>
              <a:t>Introducción a la MGI</a:t>
            </a:r>
          </a:p>
        </p:txBody>
      </p:sp>
      <p:sp>
        <p:nvSpPr>
          <p:cNvPr id="14338" name="Rectangle 3"/>
          <p:cNvSpPr>
            <a:spLocks noChangeArrowheads="1"/>
          </p:cNvSpPr>
          <p:nvPr/>
        </p:nvSpPr>
        <p:spPr bwMode="auto">
          <a:xfrm>
            <a:off x="4464050" y="5400675"/>
            <a:ext cx="4572000"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itchFamily="18" charset="0"/>
              <a:buNone/>
            </a:pPr>
            <a:r>
              <a:rPr lang="es-ES" sz="2000" b="1">
                <a:ea typeface="DejaVu Sans"/>
                <a:cs typeface="DejaVu Sans"/>
              </a:rPr>
              <a:t>Dr. Danilo Machado Acosta.</a:t>
            </a:r>
          </a:p>
          <a:p>
            <a:pPr algn="ctr" eaLnBrk="1" hangingPunct="1">
              <a:buClr>
                <a:srgbClr val="000000"/>
              </a:buClr>
              <a:buSzPct val="100000"/>
              <a:buFont typeface="Times New Roman" pitchFamily="18" charset="0"/>
              <a:buNone/>
            </a:pPr>
            <a:r>
              <a:rPr lang="es-ES" sz="2000" b="1">
                <a:ea typeface="DejaVu Sans"/>
                <a:cs typeface="DejaVu Sans"/>
              </a:rPr>
              <a:t>Especialista de 1er Grado en MGI.</a:t>
            </a:r>
          </a:p>
          <a:p>
            <a:pPr algn="ctr" eaLnBrk="1" hangingPunct="1">
              <a:buClr>
                <a:srgbClr val="000000"/>
              </a:buClr>
              <a:buSzPct val="100000"/>
              <a:buFont typeface="Times New Roman" pitchFamily="18" charset="0"/>
              <a:buNone/>
            </a:pPr>
            <a:r>
              <a:rPr lang="es-ES" sz="2000" b="1">
                <a:ea typeface="DejaVu Sans"/>
                <a:cs typeface="DejaVu Sans"/>
              </a:rPr>
              <a:t>Profesor Asistente.</a:t>
            </a:r>
          </a:p>
        </p:txBody>
      </p:sp>
      <p:sp>
        <p:nvSpPr>
          <p:cNvPr id="14339" name="Rectangle 4"/>
          <p:cNvSpPr>
            <a:spLocks noChangeArrowheads="1"/>
          </p:cNvSpPr>
          <p:nvPr/>
        </p:nvSpPr>
        <p:spPr bwMode="auto">
          <a:xfrm>
            <a:off x="1116013" y="404813"/>
            <a:ext cx="65516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Clr>
                <a:srgbClr val="000000"/>
              </a:buClr>
              <a:buSzPct val="100000"/>
              <a:buFont typeface="Times New Roman" pitchFamily="18" charset="0"/>
              <a:buNone/>
            </a:pPr>
            <a:r>
              <a:rPr lang="es-ES" sz="2000" b="1" dirty="0" smtClean="0"/>
              <a:t>Universidad de </a:t>
            </a:r>
            <a:r>
              <a:rPr lang="es-ES" sz="2000" b="1" dirty="0"/>
              <a:t>Ciencias Médicas de La Habana.</a:t>
            </a:r>
            <a:r>
              <a:rPr lang="es-ES_tradnl" sz="2000" dirty="0"/>
              <a:t/>
            </a:r>
            <a:br>
              <a:rPr lang="es-ES_tradnl" sz="2000" dirty="0"/>
            </a:br>
            <a:r>
              <a:rPr lang="es-ES" sz="2000" b="1" dirty="0">
                <a:ea typeface="DejaVu Sans"/>
                <a:cs typeface="DejaVu Sans"/>
              </a:rPr>
              <a:t>Facultad: </a:t>
            </a:r>
            <a:r>
              <a:rPr lang="es-ES" sz="2000" b="1" dirty="0" smtClean="0">
                <a:ea typeface="DejaVu Sans"/>
                <a:cs typeface="DejaVu Sans"/>
              </a:rPr>
              <a:t>“Manuel </a:t>
            </a:r>
            <a:r>
              <a:rPr lang="es-ES" sz="2000" b="1" dirty="0">
                <a:ea typeface="DejaVu Sans"/>
                <a:cs typeface="DejaVu Sans"/>
              </a:rPr>
              <a:t>Fajardo”.</a:t>
            </a:r>
          </a:p>
        </p:txBody>
      </p:sp>
      <p:sp>
        <p:nvSpPr>
          <p:cNvPr id="14340" name="Rectangle 5"/>
          <p:cNvSpPr>
            <a:spLocks noChangeArrowheads="1"/>
          </p:cNvSpPr>
          <p:nvPr/>
        </p:nvSpPr>
        <p:spPr bwMode="auto">
          <a:xfrm>
            <a:off x="1747838" y="4344988"/>
            <a:ext cx="69294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marL="342900" indent="-342900" algn="ctr" eaLnBrk="1" hangingPunct="1"/>
            <a:r>
              <a:rPr lang="es-ES" sz="4000" b="1"/>
              <a:t>Atención Primaria de Salud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type="title" idx="4294967295"/>
          </p:nvPr>
        </p:nvSpPr>
        <p:spPr>
          <a:xfrm>
            <a:off x="457200" y="277813"/>
            <a:ext cx="8435975" cy="6175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400"/>
              <a:t>En Cuba, a partir de 1959, comienza el desarrollo de la APS y la práctica médica se orientó a la atención ambulatoria.</a:t>
            </a:r>
            <a:br>
              <a:rPr lang="es-ES" sz="2400"/>
            </a:br>
            <a:r>
              <a:rPr lang="es-ES" sz="2400"/>
              <a:t/>
            </a:r>
            <a:br>
              <a:rPr lang="es-ES" sz="2400"/>
            </a:br>
            <a:r>
              <a:rPr lang="es-ES" sz="2400"/>
              <a:t>En los años 70, el policlínico integral se transforma en policlínico comunitario y orienta sus programas a la promoción y prevención.</a:t>
            </a:r>
            <a:br>
              <a:rPr lang="es-ES" sz="2400"/>
            </a:br>
            <a:r>
              <a:rPr lang="es-ES" sz="2400"/>
              <a:t/>
            </a:r>
            <a:br>
              <a:rPr lang="es-ES" sz="2400"/>
            </a:br>
            <a:r>
              <a:rPr lang="es-ES" sz="2400"/>
              <a:t>A partir de 1984  se implementó el Programa del Médico y la Enfermera de la Familia para responder a las nuevas necesidades sanitarias de la sociedad. </a:t>
            </a:r>
            <a:br>
              <a:rPr lang="es-ES" sz="2400"/>
            </a:br>
            <a:r>
              <a:rPr lang="es-ES" sz="2400"/>
              <a:t/>
            </a:r>
            <a:br>
              <a:rPr lang="es-ES" sz="2400"/>
            </a:br>
            <a:r>
              <a:rPr lang="es-ES" sz="2400"/>
              <a:t>En Cuba, la APS se materializa en el Programa de Medicina Familiar.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idx="4294967295"/>
          </p:nvPr>
        </p:nvSpPr>
        <p:spPr>
          <a:xfrm>
            <a:off x="323850" y="277813"/>
            <a:ext cx="8496300" cy="6175375"/>
          </a:xfrm>
        </p:spPr>
        <p:txBody>
          <a:bodyPr/>
          <a:lstStyle/>
          <a:p>
            <a:pPr algn="l"/>
            <a:r>
              <a:rPr lang="es-ES" sz="2400"/>
              <a:t>Bases de la APS en Cuba:</a:t>
            </a:r>
            <a:br>
              <a:rPr lang="es-ES" sz="2400"/>
            </a:br>
            <a:r>
              <a:rPr lang="es-ES" sz="2400"/>
              <a:t/>
            </a:r>
            <a:br>
              <a:rPr lang="es-ES" sz="2400"/>
            </a:br>
            <a:r>
              <a:rPr lang="es-ES" sz="2400"/>
              <a:t>1. Participación comunitaria.</a:t>
            </a:r>
            <a:br>
              <a:rPr lang="es-ES" sz="2400"/>
            </a:br>
            <a:r>
              <a:rPr lang="es-ES" sz="2400"/>
              <a:t/>
            </a:r>
            <a:br>
              <a:rPr lang="es-ES" sz="2400"/>
            </a:br>
            <a:r>
              <a:rPr lang="es-ES" sz="2400"/>
              <a:t>2. Participación intersectorial.</a:t>
            </a:r>
            <a:br>
              <a:rPr lang="es-ES" sz="2400"/>
            </a:br>
            <a:r>
              <a:rPr lang="es-ES" sz="2400"/>
              <a:t/>
            </a:r>
            <a:br>
              <a:rPr lang="es-ES" sz="2400"/>
            </a:br>
            <a:r>
              <a:rPr lang="es-ES" sz="2400"/>
              <a:t>3. Descentralización.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nvPr>
        </p:nvSpPr>
        <p:spPr>
          <a:xfrm>
            <a:off x="323850" y="349250"/>
            <a:ext cx="8640763" cy="6175375"/>
          </a:xfrm>
        </p:spPr>
        <p:txBody>
          <a:bodyPr/>
          <a:lstStyle/>
          <a:p>
            <a:pPr algn="l"/>
            <a:r>
              <a:rPr lang="es-ES" sz="2400"/>
              <a:t>Componentes de la medicina familiar en la APS.</a:t>
            </a:r>
            <a:br>
              <a:rPr lang="es-ES" sz="2400"/>
            </a:br>
            <a:r>
              <a:rPr lang="es-ES" sz="2400" b="1"/>
              <a:t/>
            </a:r>
            <a:br>
              <a:rPr lang="es-ES" sz="2400" b="1"/>
            </a:br>
            <a:r>
              <a:rPr lang="es-ES" sz="2400"/>
              <a:t>1. Integralidad.</a:t>
            </a:r>
            <a:br>
              <a:rPr lang="es-ES" sz="2400"/>
            </a:br>
            <a:r>
              <a:rPr lang="es-ES" sz="2400"/>
              <a:t>2. Continuidad.</a:t>
            </a:r>
            <a:br>
              <a:rPr lang="es-ES" sz="2400"/>
            </a:br>
            <a:r>
              <a:rPr lang="es-ES" sz="2400"/>
              <a:t>3. Accesibilidad.</a:t>
            </a:r>
            <a:br>
              <a:rPr lang="es-ES" sz="2400"/>
            </a:br>
            <a:r>
              <a:rPr lang="es-ES" sz="2400"/>
              <a:t>4. Dispensarización.</a:t>
            </a:r>
            <a:br>
              <a:rPr lang="es-ES" sz="2400"/>
            </a:br>
            <a:r>
              <a:rPr lang="es-ES" sz="2400"/>
              <a:t>5. Trabajo en equipo.</a:t>
            </a:r>
            <a:br>
              <a:rPr lang="es-ES" sz="2400"/>
            </a:br>
            <a:r>
              <a:rPr lang="es-ES" sz="2400"/>
              <a:t>6. Participación social y comunitaria.</a:t>
            </a:r>
            <a:br>
              <a:rPr lang="es-ES" sz="2400"/>
            </a:br>
            <a:r>
              <a:rPr lang="es-ES" sz="2400"/>
              <a:t>7. Sectorización.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a:xfrm>
            <a:off x="323850" y="277813"/>
            <a:ext cx="8686800" cy="6175375"/>
          </a:xfrm>
        </p:spPr>
        <p:txBody>
          <a:bodyPr/>
          <a:lstStyle/>
          <a:p>
            <a:pPr algn="l"/>
            <a:r>
              <a:rPr lang="es-ES" sz="2400"/>
              <a:t>Equipo básico de salud (EBS)</a:t>
            </a:r>
            <a:br>
              <a:rPr lang="es-ES" sz="2400"/>
            </a:br>
            <a:r>
              <a:rPr lang="es-ES" sz="2400"/>
              <a:t>Está conformado por el médico y la enfermera de la familia.</a:t>
            </a:r>
            <a:br>
              <a:rPr lang="es-ES" sz="2400"/>
            </a:br>
            <a:r>
              <a:rPr lang="es-ES" sz="2400"/>
              <a:t>Atiende una población geográficamente determinada y están ubicados en la comunidad, centros laborales o educacionales. </a:t>
            </a:r>
            <a:br>
              <a:rPr lang="es-ES" sz="2400"/>
            </a:br>
            <a:r>
              <a:rPr lang="es-ES" sz="2400"/>
              <a:t/>
            </a:r>
            <a:br>
              <a:rPr lang="es-ES" sz="2400"/>
            </a:br>
            <a:r>
              <a:rPr lang="es-ES" sz="2400"/>
              <a:t>Sus funciones son:</a:t>
            </a:r>
            <a:br>
              <a:rPr lang="es-ES" sz="2400"/>
            </a:br>
            <a:r>
              <a:rPr lang="es-ES" sz="2400"/>
              <a:t>1. Asistencial. </a:t>
            </a:r>
            <a:br>
              <a:rPr lang="es-ES" sz="2400"/>
            </a:br>
            <a:r>
              <a:rPr lang="es-ES" sz="2400"/>
              <a:t>2. Docente.</a:t>
            </a:r>
            <a:br>
              <a:rPr lang="es-ES" sz="2400"/>
            </a:br>
            <a:r>
              <a:rPr lang="es-ES" sz="2400"/>
              <a:t>3. Investigación.</a:t>
            </a:r>
            <a:br>
              <a:rPr lang="es-ES" sz="2400"/>
            </a:br>
            <a:r>
              <a:rPr lang="es-ES" sz="2400"/>
              <a:t>4. Gerencial. </a:t>
            </a:r>
            <a:br>
              <a:rPr lang="es-ES" sz="2400"/>
            </a:br>
            <a:r>
              <a:rPr lang="es-ES" sz="2400"/>
              <a:t/>
            </a:r>
            <a:br>
              <a:rPr lang="es-ES" sz="2400"/>
            </a:br>
            <a:r>
              <a:rPr lang="es-ES" sz="2400"/>
              <a:t>El EBS desarrolla múltiples acciones básicas, entre las que hay que destacar el análisis de la situación de salud, la dispensarización y el ingreso en el hogar.</a:t>
            </a:r>
            <a:br>
              <a:rPr lang="es-ES" sz="2400"/>
            </a:br>
            <a:r>
              <a:rPr lang="es-ES" sz="2400"/>
              <a:t/>
            </a:r>
            <a:br>
              <a:rPr lang="es-ES" sz="2400"/>
            </a:br>
            <a:r>
              <a:rPr lang="es-ES" sz="2400"/>
              <a:t>En este 1er nivel existen los grupos básicos de trabajo (GBT).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idx="4294967295"/>
          </p:nvPr>
        </p:nvSpPr>
        <p:spPr>
          <a:xfrm>
            <a:off x="457200" y="277813"/>
            <a:ext cx="8229600" cy="6175375"/>
          </a:xfrm>
        </p:spPr>
        <p:txBody>
          <a:bodyPr/>
          <a:lstStyle/>
          <a:p>
            <a:pPr algn="l"/>
            <a:r>
              <a:rPr lang="es-ES" sz="2400"/>
              <a:t>Grupo Básico de Trabajo (GBT)</a:t>
            </a:r>
            <a:br>
              <a:rPr lang="es-ES" sz="2400"/>
            </a:br>
            <a:r>
              <a:rPr lang="es-ES" sz="2400"/>
              <a:t/>
            </a:r>
            <a:br>
              <a:rPr lang="es-ES" sz="2400"/>
            </a:br>
            <a:r>
              <a:rPr lang="es-ES" sz="2400"/>
              <a:t>Es un equipo de trabajo multidisciplinario integrado por:</a:t>
            </a:r>
            <a:br>
              <a:rPr lang="es-ES" sz="2400"/>
            </a:br>
            <a:r>
              <a:rPr lang="es-ES" sz="2400"/>
              <a:t>1. Médicos y enfermeras de la familia (15 a 20 EBS).</a:t>
            </a:r>
            <a:br>
              <a:rPr lang="es-ES" sz="2400"/>
            </a:br>
            <a:r>
              <a:rPr lang="es-ES" sz="2400"/>
              <a:t>2. Especialistas: M.Interna, Pediatría, Gineco-obstetricia, </a:t>
            </a:r>
            <a:br>
              <a:rPr lang="es-ES" sz="2400"/>
            </a:br>
            <a:r>
              <a:rPr lang="es-ES" sz="2400"/>
              <a:t>    MGl, Psicólogo, en función de interconsultantes y/o de </a:t>
            </a:r>
            <a:br>
              <a:rPr lang="es-ES" sz="2400"/>
            </a:br>
            <a:r>
              <a:rPr lang="es-ES" sz="2400"/>
              <a:t>    profesores.</a:t>
            </a:r>
            <a:br>
              <a:rPr lang="es-ES" sz="2400"/>
            </a:br>
            <a:r>
              <a:rPr lang="es-ES" sz="2400"/>
              <a:t>3. Supervisora de enfermería.</a:t>
            </a:r>
            <a:br>
              <a:rPr lang="es-ES" sz="2400"/>
            </a:br>
            <a:r>
              <a:rPr lang="es-ES" sz="2400"/>
              <a:t>4. Técnicos de estadística, higiene y epidemiología y </a:t>
            </a:r>
            <a:br>
              <a:rPr lang="es-ES" sz="2400"/>
            </a:br>
            <a:r>
              <a:rPr lang="es-ES" sz="2400"/>
              <a:t>    trabajo social.</a:t>
            </a:r>
            <a:br>
              <a:rPr lang="es-ES" sz="2400"/>
            </a:br>
            <a:r>
              <a:rPr lang="es-ES" sz="2400"/>
              <a:t/>
            </a:r>
            <a:br>
              <a:rPr lang="es-ES" sz="2400"/>
            </a:br>
            <a:r>
              <a:rPr lang="es-ES" sz="2400"/>
              <a:t>El GBT cumple funciones asistenciales, docentes, investigativas y gerenciales y constituyen la célula fundamental del área de salud.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idx="4294967295"/>
          </p:nvPr>
        </p:nvSpPr>
        <p:spPr>
          <a:xfrm>
            <a:off x="457200" y="277813"/>
            <a:ext cx="8229600" cy="6175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400"/>
              <a:t>El policlínico es la unidad básica de APS que planifica, organiza, desarrolla, controla y evalúa las acciones de salud en un espacio geodemográfico determinado. </a:t>
            </a:r>
            <a:br>
              <a:rPr lang="es-ES" sz="2400"/>
            </a:br>
            <a:r>
              <a:rPr lang="es-ES" sz="2400"/>
              <a:t/>
            </a:r>
            <a:br>
              <a:rPr lang="es-ES" sz="2400"/>
            </a:br>
            <a:r>
              <a:rPr lang="es-ES" sz="2400"/>
              <a:t>Su principal objetivo es mejorar el estado de salud de la población a través de prestación de servicios de mayor calidad.</a:t>
            </a:r>
            <a:br>
              <a:rPr lang="es-ES" sz="2400"/>
            </a:br>
            <a:r>
              <a:rPr lang="es-ES" sz="2400"/>
              <a:t/>
            </a:r>
            <a:br>
              <a:rPr lang="es-ES" sz="2400"/>
            </a:br>
            <a:r>
              <a:rPr lang="es-ES" sz="2400"/>
              <a:t>El policlínico dispone de diferentes servicios asistenciales para dar atención a la población y coordina con otros niveles las acciones de salud para dar solución a los problemas identificados.</a:t>
            </a:r>
            <a:br>
              <a:rPr lang="es-ES" sz="2400"/>
            </a:br>
            <a:r>
              <a:rPr lang="es-ES" sz="2400"/>
              <a:t/>
            </a:r>
            <a:br>
              <a:rPr lang="es-ES" sz="2400"/>
            </a:br>
            <a:r>
              <a:rPr lang="es-ES" sz="2400"/>
              <a:t>El centro de acción y el núcleo funcional del policlínico lo constituye el consultorio del médico de la familia.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xfrm>
            <a:off x="457200" y="277813"/>
            <a:ext cx="8229600" cy="6175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400"/>
              <a:t>Atención Primaria Ambiental (APA).</a:t>
            </a:r>
            <a:br>
              <a:rPr lang="es-ES" sz="2400"/>
            </a:br>
            <a:r>
              <a:rPr lang="es-ES" sz="2400"/>
              <a:t/>
            </a:r>
            <a:br>
              <a:rPr lang="es-ES" sz="2400"/>
            </a:br>
            <a:r>
              <a:rPr lang="es-ES" sz="2400"/>
              <a:t>Es una estrategia de acción ambiental, básicamente preventiva y participativa en el nivel local.</a:t>
            </a:r>
            <a:br>
              <a:rPr lang="es-ES" sz="2400"/>
            </a:br>
            <a:r>
              <a:rPr lang="es-ES" sz="2400"/>
              <a:t/>
            </a:r>
            <a:br>
              <a:rPr lang="es-ES" sz="2400"/>
            </a:br>
            <a:r>
              <a:rPr lang="es-ES" sz="2400"/>
              <a:t>Reconoce el derecho del ser humano a vivir en un ambiente sano y adecuado y a ser informado sobre los riesgos del ambiente en relación con su salud.</a:t>
            </a:r>
            <a:br>
              <a:rPr lang="es-ES" sz="2400"/>
            </a:br>
            <a:r>
              <a:rPr lang="es-ES" sz="2400"/>
              <a:t/>
            </a:r>
            <a:br>
              <a:rPr lang="es-ES" sz="2400"/>
            </a:br>
            <a:r>
              <a:rPr lang="es-ES" sz="2400"/>
              <a:t>Define sus responsabilidades y deberes en relación con la protección, conservación y recuperación del ambiente y la salud.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a:xfrm>
            <a:off x="250825" y="277813"/>
            <a:ext cx="8820150" cy="6175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400"/>
              <a:t>Los principios básicos de la APA son:</a:t>
            </a:r>
            <a:br>
              <a:rPr lang="es-ES" sz="2400"/>
            </a:br>
            <a:r>
              <a:rPr lang="es-ES" sz="2400"/>
              <a:t/>
            </a:r>
            <a:br>
              <a:rPr lang="es-ES" sz="2400"/>
            </a:br>
            <a:r>
              <a:rPr lang="es-ES" sz="2400"/>
              <a:t>1. Participación ciudadana: responsable, informal y organizada. 2. Organización.</a:t>
            </a:r>
            <a:br>
              <a:rPr lang="es-ES" sz="2400"/>
            </a:br>
            <a:r>
              <a:rPr lang="es-ES" sz="2400"/>
              <a:t>3. Prevención y protección ambiental.</a:t>
            </a:r>
            <a:br>
              <a:rPr lang="es-ES" sz="2400"/>
            </a:br>
            <a:r>
              <a:rPr lang="es-ES" sz="2400"/>
              <a:t>4. Solidaridad y equidad.</a:t>
            </a:r>
            <a:br>
              <a:rPr lang="es-ES" sz="2400"/>
            </a:br>
            <a:r>
              <a:rPr lang="es-ES" sz="2400"/>
              <a:t>5. Integralidad.</a:t>
            </a:r>
            <a:br>
              <a:rPr lang="es-ES" sz="2400"/>
            </a:br>
            <a:r>
              <a:rPr lang="es-ES" sz="2400"/>
              <a:t>6. Diversidad.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457200" y="277813"/>
            <a:ext cx="8229600" cy="6175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400"/>
              <a:t>Características de la APA son:</a:t>
            </a:r>
            <a:br>
              <a:rPr lang="es-ES" sz="2400"/>
            </a:br>
            <a:r>
              <a:rPr lang="es-ES" sz="2400"/>
              <a:t/>
            </a:r>
            <a:br>
              <a:rPr lang="es-ES" sz="2400"/>
            </a:br>
            <a:r>
              <a:rPr lang="es-ES" sz="2400"/>
              <a:t>1. Descentralización. </a:t>
            </a:r>
            <a:br>
              <a:rPr lang="es-ES" sz="2400"/>
            </a:br>
            <a:r>
              <a:rPr lang="es-ES" sz="2400"/>
              <a:t>2. Intersectorialidad e interdisciplinaridad.</a:t>
            </a:r>
            <a:br>
              <a:rPr lang="es-ES" sz="2400"/>
            </a:br>
            <a:r>
              <a:rPr lang="es-ES" sz="2400"/>
              <a:t>3. Coordinación.</a:t>
            </a:r>
            <a:br>
              <a:rPr lang="es-ES" sz="2400"/>
            </a:br>
            <a:r>
              <a:rPr lang="es-ES" sz="2400"/>
              <a:t>4. Eficiencia.</a:t>
            </a:r>
            <a:br>
              <a:rPr lang="es-ES" sz="2400"/>
            </a:br>
            <a:r>
              <a:rPr lang="es-ES" sz="2400"/>
              <a:t>5. Autonomía política y funcional.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idx="4294967295"/>
          </p:nvPr>
        </p:nvSpPr>
        <p:spPr>
          <a:xfrm>
            <a:off x="457200" y="277813"/>
            <a:ext cx="8229600" cy="6175375"/>
          </a:xfrm>
        </p:spPr>
        <p:txBody>
          <a:bodyPr/>
          <a:lstStyle/>
          <a:p>
            <a:pPr algn="l"/>
            <a:r>
              <a:rPr lang="es-ES" sz="2800" b="1"/>
              <a:t>Estudio independiente.</a:t>
            </a:r>
            <a:br>
              <a:rPr lang="es-ES" sz="2800" b="1"/>
            </a:br>
            <a:r>
              <a:rPr lang="es-ES" sz="2800"/>
              <a:t/>
            </a:r>
            <a:br>
              <a:rPr lang="es-ES" sz="2800"/>
            </a:br>
            <a:r>
              <a:rPr lang="es-ES" sz="2400"/>
              <a:t>A través de ejemplos que suceden en la atención primaria, refleje e identifique las funciones que cumple el equipo básico de trabajo.</a:t>
            </a:r>
            <a:br>
              <a:rPr lang="es-ES" sz="2400"/>
            </a:br>
            <a:r>
              <a:rPr lang="es-ES" sz="2400"/>
              <a:t/>
            </a:r>
            <a:br>
              <a:rPr lang="es-ES" sz="2400"/>
            </a:br>
            <a:r>
              <a:rPr lang="es-ES" sz="2400"/>
              <a:t>*</a:t>
            </a:r>
            <a:r>
              <a:rPr lang="es-ES" sz="2400" b="1" u="sng"/>
              <a:t>Entrega por escrito a la entrada del seminario</a:t>
            </a:r>
            <a:r>
              <a:rPr lang="es-ES" sz="2400" b="1"/>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215900" y="1862138"/>
            <a:ext cx="8893175" cy="313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342900" indent="-342900" eaLnBrk="1" hangingPunct="1"/>
            <a:r>
              <a:rPr lang="es-ES" sz="2800" b="1"/>
              <a:t>Sumario.</a:t>
            </a:r>
          </a:p>
          <a:p>
            <a:pPr marL="342900" indent="-342900" eaLnBrk="1" hangingPunct="1"/>
            <a:endParaRPr lang="es-ES" sz="2800" b="1"/>
          </a:p>
          <a:p>
            <a:pPr marL="342900" indent="-342900"/>
            <a:r>
              <a:rPr lang="es-ES" sz="2400"/>
              <a:t>1. APS. Definición. Evolución histórica en el mundo y en Cuba. </a:t>
            </a:r>
          </a:p>
          <a:p>
            <a:pPr marL="342900" indent="-342900"/>
            <a:r>
              <a:rPr lang="es-ES" sz="2400"/>
              <a:t>2. Componentes de la Medicina Familiar en la APS.</a:t>
            </a:r>
          </a:p>
          <a:p>
            <a:pPr marL="342900" indent="-342900"/>
            <a:r>
              <a:rPr lang="es-ES" sz="2400"/>
              <a:t>3. El Equipo Básico de Salud y el Grupo Básico de Trabajo. </a:t>
            </a:r>
          </a:p>
          <a:p>
            <a:pPr marL="342900" indent="-342900"/>
            <a:r>
              <a:rPr lang="es-ES" sz="2400"/>
              <a:t>    Funciones e interrelación.</a:t>
            </a:r>
          </a:p>
          <a:p>
            <a:pPr marL="342900" indent="-342900"/>
            <a:r>
              <a:rPr lang="es-ES" sz="2400"/>
              <a:t>    Experiencia de misiones médicas cubanas. </a:t>
            </a:r>
          </a:p>
          <a:p>
            <a:pPr marL="342900" indent="-342900"/>
            <a:r>
              <a:rPr lang="es-ES" sz="2400"/>
              <a:t>4. La Atención Primaria Ambiental. Concepto e Importancia.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Grp="1" noChangeArrowheads="1"/>
          </p:cNvSpPr>
          <p:nvPr>
            <p:ph type="title"/>
          </p:nvPr>
        </p:nvSpPr>
        <p:spPr>
          <a:xfrm>
            <a:off x="457200" y="277813"/>
            <a:ext cx="8229600" cy="63198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800" b="1"/>
              <a:t>Preguntas de comprobación.</a:t>
            </a:r>
            <a:r>
              <a:rPr lang="es-ES" sz="2400"/>
              <a:t/>
            </a:r>
            <a:br>
              <a:rPr lang="es-ES" sz="2400"/>
            </a:br>
            <a:r>
              <a:rPr lang="es-ES" sz="2400"/>
              <a:t/>
            </a:r>
            <a:br>
              <a:rPr lang="es-ES" sz="2400"/>
            </a:br>
            <a:r>
              <a:rPr lang="es-ES" sz="2400"/>
              <a:t>1. ¿Qué es la atención primaria de salud?</a:t>
            </a:r>
            <a:br>
              <a:rPr lang="es-ES" sz="2400"/>
            </a:br>
            <a:r>
              <a:rPr lang="es-ES" sz="2400"/>
              <a:t>2. ¿Cómo está formado el EBS y cuáles son sus </a:t>
            </a:r>
            <a:br>
              <a:rPr lang="es-ES" sz="2400"/>
            </a:br>
            <a:r>
              <a:rPr lang="es-ES" sz="2400"/>
              <a:t>    funciones?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4"/>
          <p:cNvSpPr>
            <a:spLocks noGrp="1" noChangeArrowheads="1"/>
          </p:cNvSpPr>
          <p:nvPr>
            <p:ph type="title" idx="4294967295"/>
          </p:nvPr>
        </p:nvSpPr>
        <p:spPr>
          <a:xfrm>
            <a:off x="468313" y="277813"/>
            <a:ext cx="8218487" cy="61039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800" b="1"/>
              <a:t>Motivación.</a:t>
            </a:r>
            <a:r>
              <a:rPr lang="es-ES" sz="2800"/>
              <a:t/>
            </a:r>
            <a:br>
              <a:rPr lang="es-ES" sz="2800"/>
            </a:br>
            <a:r>
              <a:rPr lang="es-ES" sz="2400"/>
              <a:t/>
            </a:r>
            <a:br>
              <a:rPr lang="es-ES" sz="2400"/>
            </a:br>
            <a:r>
              <a:rPr lang="es-ES" sz="2400"/>
              <a:t>Ramón es un anciano de 78 años de edad que padece de hipertensión arterial y diabetes mellitus. Asiste a consulta por “catarro” y se diagnostica neumopatía inflamatoria. Vive solo en pésimas condiciones higiénicas y sus ingresos son de 220 pesos, que apenas alcanzan para satisfacer sus necesidades básicas.</a:t>
            </a:r>
            <a:br>
              <a:rPr lang="es-ES" sz="2400"/>
            </a:br>
            <a:r>
              <a:rPr lang="es-ES" sz="2400"/>
              <a:t>¿Cómo es posible resolver esta situación en la atención primaria de salud?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457200" y="277813"/>
            <a:ext cx="8362950" cy="6175375"/>
          </a:xfrm>
        </p:spPr>
        <p:txBody>
          <a:bodyPr/>
          <a:lstStyle/>
          <a:p>
            <a:pPr algn="l"/>
            <a:r>
              <a:rPr lang="es-ES" sz="2800" b="1"/>
              <a:t>Resumen.</a:t>
            </a:r>
            <a:r>
              <a:rPr lang="es-ES" sz="2800"/>
              <a:t/>
            </a:r>
            <a:br>
              <a:rPr lang="es-ES" sz="2800"/>
            </a:br>
            <a:r>
              <a:rPr lang="es-ES" sz="2800"/>
              <a:t/>
            </a:r>
            <a:br>
              <a:rPr lang="es-ES" sz="2800"/>
            </a:br>
            <a:r>
              <a:rPr lang="es-ES" sz="2400"/>
              <a:t>La APS representa el primer nivel de contacto de las personas, la familia y la comunidad con el sistema de salud.</a:t>
            </a:r>
            <a:br>
              <a:rPr lang="es-ES" sz="2400"/>
            </a:br>
            <a:r>
              <a:rPr lang="es-ES" sz="2400"/>
              <a:t/>
            </a:r>
            <a:br>
              <a:rPr lang="es-ES" sz="2400"/>
            </a:br>
            <a:r>
              <a:rPr lang="es-ES" sz="2400"/>
              <a:t>La APS debe resolver más del 80 % de los problemas de salud, con la participación activa de la comunidad.</a:t>
            </a:r>
            <a:br>
              <a:rPr lang="es-ES" sz="2400"/>
            </a:br>
            <a:r>
              <a:rPr lang="es-ES" sz="2400"/>
              <a:t/>
            </a:r>
            <a:br>
              <a:rPr lang="es-ES" sz="2400"/>
            </a:br>
            <a:r>
              <a:rPr lang="es-ES" sz="2400"/>
              <a:t>El EBS está conformado por el médico y la enfermera de la familia, y junto a otros integrantes constituyen el GBT.</a:t>
            </a:r>
            <a:br>
              <a:rPr lang="es-ES" sz="2400"/>
            </a:br>
            <a:r>
              <a:rPr lang="es-ES" sz="2400"/>
              <a:t/>
            </a:r>
            <a:br>
              <a:rPr lang="es-ES" sz="2400"/>
            </a:br>
            <a:r>
              <a:rPr lang="es-ES" sz="2400"/>
              <a:t>El policlínico es la unidad básica de APS que planifica, organiza, desarrolla, controla y evalúa las acciones de salud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a:xfrm>
            <a:off x="323850" y="277813"/>
            <a:ext cx="8569325" cy="6175375"/>
          </a:xfrm>
        </p:spPr>
        <p:txBody>
          <a:bodyPr/>
          <a:lstStyle/>
          <a:p>
            <a:pPr algn="l"/>
            <a:r>
              <a:rPr lang="es-ES" sz="3200" b="1" dirty="0"/>
              <a:t>Presentación de la clase siguiente.</a:t>
            </a:r>
            <a:r>
              <a:rPr lang="es-ES" sz="3200" dirty="0"/>
              <a:t/>
            </a:r>
            <a:br>
              <a:rPr lang="es-ES" sz="3200" dirty="0"/>
            </a:br>
            <a:r>
              <a:rPr lang="es-ES" sz="2800" dirty="0"/>
              <a:t/>
            </a:r>
            <a:br>
              <a:rPr lang="es-ES" sz="2800" dirty="0"/>
            </a:br>
            <a:r>
              <a:rPr lang="es-ES_tradnl" sz="2400" dirty="0">
                <a:solidFill>
                  <a:schemeClr val="tx2"/>
                </a:solidFill>
                <a:latin typeface="+mj-lt"/>
                <a:ea typeface="+mj-ea"/>
                <a:cs typeface="+mj-cs"/>
              </a:rPr>
              <a:t>El  Consejo Popular de Salud. Integrantes y funciones. Participación e intervención comunitaria. Comunidades saludables. Situación actual. </a:t>
            </a:r>
            <a:r>
              <a:rPr lang="es-MX" sz="2400" dirty="0">
                <a:solidFill>
                  <a:schemeClr val="tx2"/>
                </a:solidFill>
                <a:latin typeface="+mj-lt"/>
                <a:ea typeface="+mj-ea"/>
                <a:cs typeface="+mj-cs"/>
              </a:rPr>
              <a:t>Equipo de salud en la APS. Grupo Básico de Trabajo. Centros de salud. Participación comunitaria. Consejo popular</a:t>
            </a:r>
            <a:r>
              <a:rPr lang="es-MX" sz="2400" dirty="0" smtClean="0">
                <a:solidFill>
                  <a:schemeClr val="tx2"/>
                </a:solidFill>
                <a:latin typeface="+mj-lt"/>
                <a:ea typeface="+mj-ea"/>
                <a:cs typeface="+mj-cs"/>
              </a:rPr>
              <a:t>.</a:t>
            </a:r>
            <a:br>
              <a:rPr lang="es-MX" sz="2400" dirty="0" smtClean="0">
                <a:solidFill>
                  <a:schemeClr val="tx2"/>
                </a:solidFill>
                <a:latin typeface="+mj-lt"/>
                <a:ea typeface="+mj-ea"/>
                <a:cs typeface="+mj-cs"/>
              </a:rPr>
            </a:br>
            <a:r>
              <a:rPr lang="es-MX" sz="2400" dirty="0" smtClean="0"/>
              <a:t>ET</a:t>
            </a:r>
            <a:endParaRPr lang="es-E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3" name="WordArt 2"/>
          <p:cNvSpPr>
            <a:spLocks noChangeArrowheads="1" noChangeShapeType="1" noTextEdit="1"/>
          </p:cNvSpPr>
          <p:nvPr/>
        </p:nvSpPr>
        <p:spPr bwMode="auto">
          <a:xfrm>
            <a:off x="755650" y="2062163"/>
            <a:ext cx="7345363" cy="2303462"/>
          </a:xfrm>
          <a:prstGeom prst="rect">
            <a:avLst/>
          </a:prstGeom>
        </p:spPr>
        <p:txBody>
          <a:bodyPr wrap="none" fromWordArt="1">
            <a:prstTxWarp prst="textCascadeUp">
              <a:avLst>
                <a:gd name="adj" fmla="val 44444"/>
              </a:avLst>
            </a:prstTxWarp>
            <a:scene3d>
              <a:camera prst="legacyPerspectiveFront">
                <a:rot lat="20519987" lon="1080000" rev="0"/>
              </a:camera>
              <a:lightRig rig="legacyHarsh2" dir="b"/>
            </a:scene3d>
            <a:sp3d extrusionH="430200" prstMaterial="legacyMatte">
              <a:extrusionClr>
                <a:srgbClr val="FF6600"/>
              </a:extrusionClr>
            </a:sp3d>
          </a:bodyPr>
          <a:lstStyle/>
          <a:p>
            <a:pPr algn="ctr"/>
            <a:r>
              <a:rPr lang="es-ES" sz="3600" kern="10">
                <a:ln w="9525">
                  <a:round/>
                  <a:headEnd/>
                  <a:tailEnd/>
                </a:ln>
                <a:gradFill rotWithShape="1">
                  <a:gsLst>
                    <a:gs pos="0">
                      <a:srgbClr val="FFE701"/>
                    </a:gs>
                    <a:gs pos="100000">
                      <a:srgbClr val="FE3E02"/>
                    </a:gs>
                  </a:gsLst>
                  <a:lin ang="5400000" scaled="1"/>
                </a:gradFill>
                <a:latin typeface="Impact"/>
              </a:rPr>
              <a:t>Muchas Gracias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title" idx="4294967295"/>
          </p:nvPr>
        </p:nvSpPr>
        <p:spPr>
          <a:xfrm>
            <a:off x="250825" y="277813"/>
            <a:ext cx="8686800" cy="61039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800" b="1"/>
              <a:t>Bibliografía:</a:t>
            </a:r>
            <a:r>
              <a:rPr lang="es-ES" sz="2800"/>
              <a:t/>
            </a:r>
            <a:br>
              <a:rPr lang="es-ES" sz="2800"/>
            </a:br>
            <a:r>
              <a:rPr lang="es-ES" sz="2800"/>
              <a:t/>
            </a:r>
            <a:br>
              <a:rPr lang="es-ES" sz="2800"/>
            </a:br>
            <a:r>
              <a:rPr lang="es-ES" sz="2000"/>
              <a:t>Básica.</a:t>
            </a:r>
            <a:br>
              <a:rPr lang="es-ES" sz="2000"/>
            </a:br>
            <a:r>
              <a:rPr lang="es-ES" sz="2000"/>
              <a:t>1. Sánchez Santos, L. y co-autores. Introducción a la Medicina General</a:t>
            </a:r>
            <a:br>
              <a:rPr lang="es-ES" sz="2000"/>
            </a:br>
            <a:r>
              <a:rPr lang="es-ES" sz="2000"/>
              <a:t>    Integral. Editorial de Ciencias Médicas. La Habana, 2001.</a:t>
            </a:r>
            <a:br>
              <a:rPr lang="es-ES" sz="2000"/>
            </a:br>
            <a:r>
              <a:rPr lang="es-ES" sz="2000"/>
              <a:t/>
            </a:r>
            <a:br>
              <a:rPr lang="es-ES" sz="2000"/>
            </a:br>
            <a:r>
              <a:rPr lang="es-ES" sz="2000"/>
              <a:t>2. Álvarez Sintes, R. Temas de Medicina General Integral. Editorial de </a:t>
            </a:r>
            <a:br>
              <a:rPr lang="es-ES" sz="2000"/>
            </a:br>
            <a:r>
              <a:rPr lang="es-ES" sz="2000"/>
              <a:t>    Ciencias Médicas. La Habana, 2001.</a:t>
            </a:r>
            <a:br>
              <a:rPr lang="es-ES" sz="2000"/>
            </a:br>
            <a:r>
              <a:rPr lang="es-ES" sz="2000"/>
              <a:t/>
            </a:r>
            <a:br>
              <a:rPr lang="es-ES" sz="2000"/>
            </a:br>
            <a:r>
              <a:rPr lang="es-ES" sz="2000"/>
              <a:t>3. Amaro Cano, MC. y co-autores. Cultura, sociedad, salud y medicina. </a:t>
            </a:r>
            <a:br>
              <a:rPr lang="es-ES" sz="2000"/>
            </a:br>
            <a:r>
              <a:rPr lang="es-ES" sz="2000"/>
              <a:t>    Editorial Pueblo y Educación. La Habana, 2007.</a:t>
            </a:r>
            <a:br>
              <a:rPr lang="es-ES" sz="2000"/>
            </a:br>
            <a:r>
              <a:rPr lang="es-ES" sz="2000"/>
              <a:t/>
            </a:r>
            <a:br>
              <a:rPr lang="es-ES" sz="2000"/>
            </a:br>
            <a:r>
              <a:rPr lang="es-ES" sz="2000"/>
              <a:t>Complementaria.</a:t>
            </a:r>
            <a:br>
              <a:rPr lang="es-ES" sz="2000"/>
            </a:br>
            <a:r>
              <a:rPr lang="es-ES" sz="2000"/>
              <a:t>1. Revista Cubana de Medicina General Integral: </a:t>
            </a:r>
            <a:br>
              <a:rPr lang="es-ES" sz="2000"/>
            </a:br>
            <a:r>
              <a:rPr lang="es-ES" sz="2000"/>
              <a:t>    </a:t>
            </a:r>
            <a:r>
              <a:rPr lang="es-ES" sz="2000">
                <a:hlinkClick r:id="rId3"/>
              </a:rPr>
              <a:t>http://bvs.sld.cu/revistas/mgi</a:t>
            </a:r>
            <a:r>
              <a:rPr lang="es-ES" sz="2000"/>
              <a:t/>
            </a:r>
            <a:br>
              <a:rPr lang="es-ES" sz="2000"/>
            </a:br>
            <a:r>
              <a:rPr lang="es-ES" sz="2000"/>
              <a:t/>
            </a:r>
            <a:br>
              <a:rPr lang="es-ES" sz="2000"/>
            </a:br>
            <a:r>
              <a:rPr lang="es-ES" sz="2000"/>
              <a:t>2. “El componente social de la salud pública en el siglo XXI:</a:t>
            </a:r>
            <a:br>
              <a:rPr lang="es-ES" sz="2000"/>
            </a:br>
            <a:r>
              <a:rPr lang="es-ES" sz="2000"/>
              <a:t>     </a:t>
            </a:r>
            <a:r>
              <a:rPr lang="es-ES" sz="2000">
                <a:hlinkClick r:id="rId4"/>
              </a:rPr>
              <a:t>http://www.bvs.sld.cu/revistas/spu/vol30_3_04/spu08304.htm</a:t>
            </a:r>
            <a:endParaRPr lang="es-ES" sz="2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Grp="1" noChangeArrowheads="1"/>
          </p:cNvSpPr>
          <p:nvPr>
            <p:ph type="title" idx="4294967295"/>
          </p:nvPr>
        </p:nvSpPr>
        <p:spPr>
          <a:xfrm>
            <a:off x="468313" y="277813"/>
            <a:ext cx="8218487" cy="6103937"/>
          </a:xfrm>
        </p:spPr>
        <p:txBody>
          <a:bodyPr/>
          <a:lstStyle/>
          <a:p>
            <a:pPr algn="l"/>
            <a:r>
              <a:rPr lang="es-ES" sz="2800" b="1"/>
              <a:t>Motivación.</a:t>
            </a:r>
            <a:r>
              <a:rPr lang="es-ES" sz="2800"/>
              <a:t/>
            </a:r>
            <a:br>
              <a:rPr lang="es-ES" sz="2800"/>
            </a:br>
            <a:r>
              <a:rPr lang="es-ES" sz="2400"/>
              <a:t/>
            </a:r>
            <a:br>
              <a:rPr lang="es-ES" sz="2400"/>
            </a:br>
            <a:r>
              <a:rPr lang="es-ES" sz="2400"/>
              <a:t>Ramón es un anciano de 78 años de edad que padece de hipertensión arterial y diabetes mellitus. Asiste a consulta por “catarro” y se diagnostica neumopatía inflamatoria. Vive solo en pésimas condiciones higiénicas y sus ingresos son de 220 pesos, que apenas alcanzan para satisfacer sus necesidades básicas.</a:t>
            </a:r>
            <a:br>
              <a:rPr lang="es-ES" sz="2400"/>
            </a:br>
            <a:r>
              <a:rPr lang="es-ES" sz="2400"/>
              <a:t>¿Cómo es posible resolver esta situación en la atención primaria de salud?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title" idx="4294967295"/>
          </p:nvPr>
        </p:nvSpPr>
        <p:spPr>
          <a:xfrm>
            <a:off x="457200" y="277813"/>
            <a:ext cx="8229600" cy="61039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800" b="1"/>
              <a:t>Objetivos.</a:t>
            </a:r>
            <a:r>
              <a:rPr lang="es-ES" sz="2800"/>
              <a:t/>
            </a:r>
            <a:br>
              <a:rPr lang="es-ES" sz="2800"/>
            </a:br>
            <a:r>
              <a:rPr lang="es-ES" sz="2400"/>
              <a:t/>
            </a:r>
            <a:br>
              <a:rPr lang="es-ES" sz="2400"/>
            </a:br>
            <a:r>
              <a:rPr lang="es-ES" sz="2400"/>
              <a:t>1.  Identificar los principales componentes de la APS, el </a:t>
            </a:r>
            <a:br>
              <a:rPr lang="es-ES" sz="2400"/>
            </a:br>
            <a:r>
              <a:rPr lang="es-ES" sz="2400"/>
              <a:t>     modo de actuación profesional y la organización y</a:t>
            </a:r>
            <a:br>
              <a:rPr lang="es-ES" sz="2400"/>
            </a:br>
            <a:r>
              <a:rPr lang="es-ES" sz="2400"/>
              <a:t>     funciones del Médico y Enfermera de la Familia.</a:t>
            </a:r>
            <a:br>
              <a:rPr lang="es-ES" sz="2400"/>
            </a:br>
            <a:r>
              <a:rPr lang="es-ES" sz="2400"/>
              <a:t/>
            </a:r>
            <a:br>
              <a:rPr lang="es-ES" sz="2400"/>
            </a:br>
            <a:r>
              <a:rPr lang="es-ES" sz="2400"/>
              <a:t>2.  Describir la función que realizan el Médico y la</a:t>
            </a:r>
            <a:br>
              <a:rPr lang="es-ES" sz="2400"/>
            </a:br>
            <a:r>
              <a:rPr lang="es-ES" sz="2400"/>
              <a:t>     Enfermera de la Familia en el cuidado ambiental.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a:xfrm>
            <a:off x="457200" y="277813"/>
            <a:ext cx="8229600" cy="6175375"/>
          </a:xfrm>
        </p:spPr>
        <p:txBody>
          <a:bodyPr/>
          <a:lstStyle/>
          <a:p>
            <a:pPr algn="l"/>
            <a:r>
              <a:rPr lang="es-ES" sz="2400"/>
              <a:t>En 1978, la Organización Mundial de la Salud (OMS) en la Conferencia de Alma Atá definió la Atención Primaria de Salud (APS) como la “asistencia sanitaria esencial, puesta al alcance de todos los individuos y familias de la comunidad, mediante su plena participación en todas y cada una de las etapas de su desarrollo, con un espíritu de autorresponsabilidad y autodeterminación. </a:t>
            </a:r>
            <a:br>
              <a:rPr lang="es-ES" sz="2400"/>
            </a:br>
            <a:endParaRPr lang="es-ES"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Grp="1" noChangeArrowheads="1"/>
          </p:cNvSpPr>
          <p:nvPr>
            <p:ph type="title" idx="4294967295"/>
          </p:nvPr>
        </p:nvSpPr>
        <p:spPr>
          <a:xfrm>
            <a:off x="323850" y="277813"/>
            <a:ext cx="8686800" cy="6175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400"/>
              <a:t>La APS forma parte integrante del Sistema de Salud, es su función central y principal núcleo. </a:t>
            </a:r>
            <a:br>
              <a:rPr lang="es-ES" sz="2400"/>
            </a:br>
            <a:r>
              <a:rPr lang="es-ES" sz="2400"/>
              <a:t/>
            </a:r>
            <a:br>
              <a:rPr lang="es-ES" sz="2400"/>
            </a:br>
            <a:r>
              <a:rPr lang="es-ES" sz="2400"/>
              <a:t>Representa el primer nivel de contacto de las personas, la familia y la comunidad con el sistema de salud.</a:t>
            </a:r>
            <a:br>
              <a:rPr lang="es-ES" sz="2400"/>
            </a:br>
            <a:r>
              <a:rPr lang="es-ES" sz="2400"/>
              <a:t/>
            </a:r>
            <a:br>
              <a:rPr lang="es-ES" sz="2400"/>
            </a:br>
            <a:r>
              <a:rPr lang="es-ES" sz="2400"/>
              <a:t>Debe resolver más del 80 % de los problemas de salud y potencia la autorresponsabilidad de la comunidad en ellas.</a:t>
            </a:r>
            <a:br>
              <a:rPr lang="es-ES" sz="2400"/>
            </a:br>
            <a:r>
              <a:rPr lang="es-ES" sz="2400"/>
              <a:t/>
            </a:r>
            <a:br>
              <a:rPr lang="es-ES" sz="2400"/>
            </a:br>
            <a:r>
              <a:rPr lang="es-ES" sz="2400"/>
              <a:t>Combina identificar y reconocer los problemas y necesidades básicas de la población con la estrategia de organizar las acciones necesarias para lograr la solución de los mismos.</a:t>
            </a:r>
            <a:br>
              <a:rPr lang="es-ES" sz="2400"/>
            </a:br>
            <a:r>
              <a:rPr lang="es-ES" sz="2400"/>
              <a:t/>
            </a:r>
            <a:br>
              <a:rPr lang="es-ES" sz="2400"/>
            </a:br>
            <a:r>
              <a:rPr lang="es-ES" sz="2400"/>
              <a:t>Es considerada la estrategia global de los sistemas de salud para alcanzar la meta de Salud para Todos y por Todos.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a:xfrm>
            <a:off x="169863" y="277813"/>
            <a:ext cx="8974137" cy="6175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s-ES" sz="2400" b="1"/>
              <a:t>Evolución histórica.</a:t>
            </a:r>
            <a:r>
              <a:rPr lang="es-ES" sz="2400"/>
              <a:t/>
            </a:r>
            <a:br>
              <a:rPr lang="es-ES" sz="2400"/>
            </a:br>
            <a:r>
              <a:rPr lang="es-ES" sz="2400"/>
              <a:t/>
            </a:r>
            <a:br>
              <a:rPr lang="es-ES" sz="2400"/>
            </a:br>
            <a:r>
              <a:rPr lang="es-ES" sz="2400"/>
              <a:t>La actual concepción sobre la salud y la enfermedad es fruto </a:t>
            </a:r>
            <a:br>
              <a:rPr lang="es-ES" sz="2400"/>
            </a:br>
            <a:r>
              <a:rPr lang="es-ES" sz="2400"/>
              <a:t>de la experiencia acumulada y del conocimiento adquirido por los hombres en los diferentes períodos históricos.</a:t>
            </a:r>
            <a:br>
              <a:rPr lang="es-ES" sz="2400"/>
            </a:br>
            <a:r>
              <a:rPr lang="es-ES" sz="2400"/>
              <a:t/>
            </a:r>
            <a:br>
              <a:rPr lang="es-ES" sz="2400"/>
            </a:br>
            <a:r>
              <a:rPr lang="es-ES" sz="2400"/>
              <a:t>El surgimiento de los hospitales se remonta a la antigüedad, y fueron considerados como lugares para atender enfermos. </a:t>
            </a:r>
            <a:br>
              <a:rPr lang="es-ES" sz="2400"/>
            </a:br>
            <a:r>
              <a:rPr lang="es-ES" sz="2400"/>
              <a:t/>
            </a:r>
            <a:br>
              <a:rPr lang="es-ES" sz="2400"/>
            </a:br>
            <a:r>
              <a:rPr lang="es-ES" sz="2400"/>
              <a:t>La medicina de la segunda mitad del siglo XX, se caracteriza </a:t>
            </a:r>
            <a:br>
              <a:rPr lang="es-ES" sz="2400"/>
            </a:br>
            <a:r>
              <a:rPr lang="es-ES" sz="2400"/>
              <a:t>por el desarrollo tecnológico creciente, la superespecialización. el hospitalocentrismo y el incremento de los costos sanitarios.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457200" y="277813"/>
            <a:ext cx="8435975" cy="6175375"/>
          </a:xfrm>
        </p:spPr>
        <p:txBody>
          <a:bodyPr/>
          <a:lstStyle/>
          <a:p>
            <a:pPr algn="l"/>
            <a:r>
              <a:rPr lang="es-ES" sz="2400"/>
              <a:t>Los hospitales no cumplen su papel en la solución de los problemas de salud fundamentales de la población debido a:</a:t>
            </a:r>
            <a:br>
              <a:rPr lang="es-ES" sz="2400"/>
            </a:br>
            <a:r>
              <a:rPr lang="es-ES" sz="2400"/>
              <a:t/>
            </a:r>
            <a:br>
              <a:rPr lang="es-ES" sz="2400"/>
            </a:br>
            <a:r>
              <a:rPr lang="es-ES" sz="2400"/>
              <a:t>a. Falta de eficacia frente a los padecimientos crónicos que</a:t>
            </a:r>
            <a:br>
              <a:rPr lang="es-ES" sz="2400"/>
            </a:br>
            <a:r>
              <a:rPr lang="es-ES" sz="2400"/>
              <a:t>    constituyen la primera causa de muerte.</a:t>
            </a:r>
            <a:br>
              <a:rPr lang="es-ES" sz="2400"/>
            </a:br>
            <a:r>
              <a:rPr lang="es-ES" sz="2400"/>
              <a:t>b. Deterioro de la calidad de la vida en las diferentes</a:t>
            </a:r>
            <a:br>
              <a:rPr lang="es-ES" sz="2400"/>
            </a:br>
            <a:r>
              <a:rPr lang="es-ES" sz="2400"/>
              <a:t>    regiones geográficas del planeta.</a:t>
            </a:r>
            <a:br>
              <a:rPr lang="es-ES" sz="2400"/>
            </a:br>
            <a:r>
              <a:rPr lang="es-ES" sz="2400"/>
              <a:t>c. Aumento extraordinario de los costos.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az de luz">
  <a:themeElements>
    <a:clrScheme name="Haz de luz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Haz de luz">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Haz de luz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Haz de luz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Haz de luz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Haz de luz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Haz de luz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Haz de luz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Haz de luz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Haz de luz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Haz de luz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589</TotalTime>
  <Words>339</Words>
  <Application>Microsoft Office PowerPoint</Application>
  <PresentationFormat>Presentación en pantalla (4:3)</PresentationFormat>
  <Paragraphs>37</Paragraphs>
  <Slides>24</Slides>
  <Notes>24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24</vt:i4>
      </vt:variant>
    </vt:vector>
  </HeadingPairs>
  <TitlesOfParts>
    <vt:vector size="31" baseType="lpstr">
      <vt:lpstr>Arial</vt:lpstr>
      <vt:lpstr>Calibri</vt:lpstr>
      <vt:lpstr>DejaVu Sans</vt:lpstr>
      <vt:lpstr>Impact</vt:lpstr>
      <vt:lpstr>Times New Roman</vt:lpstr>
      <vt:lpstr>Wingdings</vt:lpstr>
      <vt:lpstr>Haz de luz</vt:lpstr>
      <vt:lpstr>Presentación de PowerPoint</vt:lpstr>
      <vt:lpstr>Presentación de PowerPoint</vt:lpstr>
      <vt:lpstr>Bibliografía:  Básica. 1. Sánchez Santos, L. y co-autores. Introducción a la Medicina General     Integral. Editorial de Ciencias Médicas. La Habana, 2001.  2. Álvarez Sintes, R. Temas de Medicina General Integral. Editorial de      Ciencias Médicas. La Habana, 2001.  3. Amaro Cano, MC. y co-autores. Cultura, sociedad, salud y medicina.      Editorial Pueblo y Educación. La Habana, 2007.  Complementaria. 1. Revista Cubana de Medicina General Integral:      http://bvs.sld.cu/revistas/mgi  2. “El componente social de la salud pública en el siglo XXI:      http://www.bvs.sld.cu/revistas/spu/vol30_3_04/spu08304.htm</vt:lpstr>
      <vt:lpstr>Motivación.  Ramón es un anciano de 78 años de edad que padece de hipertensión arterial y diabetes mellitus. Asiste a consulta por “catarro” y se diagnostica neumopatía inflamatoria. Vive solo en pésimas condiciones higiénicas y sus ingresos son de 220 pesos, que apenas alcanzan para satisfacer sus necesidades básicas. ¿Cómo es posible resolver esta situación en la atención primaria de salud?</vt:lpstr>
      <vt:lpstr>Objetivos.  1.  Identificar los principales componentes de la APS, el       modo de actuación profesional y la organización y      funciones del Médico y Enfermera de la Familia.  2.  Describir la función que realizan el Médico y la      Enfermera de la Familia en el cuidado ambiental.</vt:lpstr>
      <vt:lpstr>En 1978, la Organización Mundial de la Salud (OMS) en la Conferencia de Alma Atá definió la Atención Primaria de Salud (APS) como la “asistencia sanitaria esencial, puesta al alcance de todos los individuos y familias de la comunidad, mediante su plena participación en todas y cada una de las etapas de su desarrollo, con un espíritu de autorresponsabilidad y autodeterminación.  </vt:lpstr>
      <vt:lpstr>La APS forma parte integrante del Sistema de Salud, es su función central y principal núcleo.   Representa el primer nivel de contacto de las personas, la familia y la comunidad con el sistema de salud.  Debe resolver más del 80 % de los problemas de salud y potencia la autorresponsabilidad de la comunidad en ellas.  Combina identificar y reconocer los problemas y necesidades básicas de la población con la estrategia de organizar las acciones necesarias para lograr la solución de los mismos.  Es considerada la estrategia global de los sistemas de salud para alcanzar la meta de Salud para Todos y por Todos.</vt:lpstr>
      <vt:lpstr>Evolución histórica.  La actual concepción sobre la salud y la enfermedad es fruto  de la experiencia acumulada y del conocimiento adquirido por los hombres en los diferentes períodos históricos.  El surgimiento de los hospitales se remonta a la antigüedad, y fueron considerados como lugares para atender enfermos.   La medicina de la segunda mitad del siglo XX, se caracteriza  por el desarrollo tecnológico creciente, la superespecialización. el hospitalocentrismo y el incremento de los costos sanitarios.</vt:lpstr>
      <vt:lpstr>Los hospitales no cumplen su papel en la solución de los problemas de salud fundamentales de la población debido a:  a. Falta de eficacia frente a los padecimientos crónicos que     constituyen la primera causa de muerte. b. Deterioro de la calidad de la vida en las diferentes     regiones geográficas del planeta. c. Aumento extraordinario de los costos.</vt:lpstr>
      <vt:lpstr>En Cuba, a partir de 1959, comienza el desarrollo de la APS y la práctica médica se orientó a la atención ambulatoria.  En los años 70, el policlínico integral se transforma en policlínico comunitario y orienta sus programas a la promoción y prevención.  A partir de 1984  se implementó el Programa del Médico y la Enfermera de la Familia para responder a las nuevas necesidades sanitarias de la sociedad.   En Cuba, la APS se materializa en el Programa de Medicina Familiar.</vt:lpstr>
      <vt:lpstr>Bases de la APS en Cuba:  1. Participación comunitaria.  2. Participación intersectorial.  3. Descentralización.</vt:lpstr>
      <vt:lpstr>Componentes de la medicina familiar en la APS.  1. Integralidad. 2. Continuidad. 3. Accesibilidad. 4. Dispensarización. 5. Trabajo en equipo. 6. Participación social y comunitaria. 7. Sectorización.</vt:lpstr>
      <vt:lpstr>Equipo básico de salud (EBS) Está conformado por el médico y la enfermera de la familia. Atiende una población geográficamente determinada y están ubicados en la comunidad, centros laborales o educacionales.   Sus funciones son: 1. Asistencial.  2. Docente. 3. Investigación. 4. Gerencial.   El EBS desarrolla múltiples acciones básicas, entre las que hay que destacar el análisis de la situación de salud, la dispensarización y el ingreso en el hogar.  En este 1er nivel existen los grupos básicos de trabajo (GBT).</vt:lpstr>
      <vt:lpstr>Grupo Básico de Trabajo (GBT)  Es un equipo de trabajo multidisciplinario integrado por: 1. Médicos y enfermeras de la familia (15 a 20 EBS). 2. Especialistas: M.Interna, Pediatría, Gineco-obstetricia,      MGl, Psicólogo, en función de interconsultantes y/o de      profesores. 3. Supervisora de enfermería. 4. Técnicos de estadística, higiene y epidemiología y      trabajo social.  El GBT cumple funciones asistenciales, docentes, investigativas y gerenciales y constituyen la célula fundamental del área de salud.</vt:lpstr>
      <vt:lpstr>El policlínico es la unidad básica de APS que planifica, organiza, desarrolla, controla y evalúa las acciones de salud en un espacio geodemográfico determinado.   Su principal objetivo es mejorar el estado de salud de la población a través de prestación de servicios de mayor calidad.  El policlínico dispone de diferentes servicios asistenciales para dar atención a la población y coordina con otros niveles las acciones de salud para dar solución a los problemas identificados.  El centro de acción y el núcleo funcional del policlínico lo constituye el consultorio del médico de la familia. </vt:lpstr>
      <vt:lpstr>Atención Primaria Ambiental (APA).  Es una estrategia de acción ambiental, básicamente preventiva y participativa en el nivel local.  Reconoce el derecho del ser humano a vivir en un ambiente sano y adecuado y a ser informado sobre los riesgos del ambiente en relación con su salud.  Define sus responsabilidades y deberes en relación con la protección, conservación y recuperación del ambiente y la salud.</vt:lpstr>
      <vt:lpstr>Los principios básicos de la APA son:  1. Participación ciudadana: responsable, informal y organizada. 2. Organización. 3. Prevención y protección ambiental. 4. Solidaridad y equidad. 5. Integralidad. 6. Diversidad.</vt:lpstr>
      <vt:lpstr>Características de la APA son:  1. Descentralización.  2. Intersectorialidad e interdisciplinaridad. 3. Coordinación. 4. Eficiencia. 5. Autonomía política y funcional.</vt:lpstr>
      <vt:lpstr>Estudio independiente.  A través de ejemplos que suceden en la atención primaria, refleje e identifique las funciones que cumple el equipo básico de trabajo.  *Entrega por escrito a la entrada del seminario.</vt:lpstr>
      <vt:lpstr>Preguntas de comprobación.  1. ¿Qué es la atención primaria de salud? 2. ¿Cómo está formado el EBS y cuáles son sus      funciones?</vt:lpstr>
      <vt:lpstr>Motivación.  Ramón es un anciano de 78 años de edad que padece de hipertensión arterial y diabetes mellitus. Asiste a consulta por “catarro” y se diagnostica neumopatía inflamatoria. Vive solo en pésimas condiciones higiénicas y sus ingresos son de 220 pesos, que apenas alcanzan para satisfacer sus necesidades básicas. ¿Cómo es posible resolver esta situación en la atención primaria de salud?</vt:lpstr>
      <vt:lpstr>Resumen.  La APS representa el primer nivel de contacto de las personas, la familia y la comunidad con el sistema de salud.  La APS debe resolver más del 80 % de los problemas de salud, con la participación activa de la comunidad.  El EBS está conformado por el médico y la enfermera de la familia, y junto a otros integrantes constituyen el GBT.  El policlínico es la unidad básica de APS que planifica, organiza, desarrolla, controla y evalúa las acciones de salud</vt:lpstr>
      <vt:lpstr>Presentación de la clase siguiente.  El  Consejo Popular de Salud. Integrantes y funciones. Participación e intervención comunitaria. Comunidades saludables. Situación actual. Equipo de salud en la APS. Grupo Básico de Trabajo. Centros de salud. Participación comunitaria. Consejo popular. ET</vt:lpstr>
      <vt:lpstr>Presentación de PowerPoint</vt:lpstr>
    </vt:vector>
  </TitlesOfParts>
  <Company>Windows uE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Bj</dc:creator>
  <cp:lastModifiedBy>MaiteS</cp:lastModifiedBy>
  <cp:revision>149</cp:revision>
  <dcterms:created xsi:type="dcterms:W3CDTF">1980-01-08T17:22:17Z</dcterms:created>
  <dcterms:modified xsi:type="dcterms:W3CDTF">2018-12-06T09:51:45Z</dcterms:modified>
</cp:coreProperties>
</file>