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6" r:id="rId2"/>
    <p:sldId id="295" r:id="rId3"/>
    <p:sldId id="296" r:id="rId4"/>
    <p:sldId id="300" r:id="rId5"/>
    <p:sldId id="272" r:id="rId6"/>
    <p:sldId id="304" r:id="rId7"/>
    <p:sldId id="305" r:id="rId8"/>
    <p:sldId id="306" r:id="rId9"/>
    <p:sldId id="307" r:id="rId10"/>
    <p:sldId id="308" r:id="rId11"/>
    <p:sldId id="303" r:id="rId12"/>
    <p:sldId id="291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72F940D-8D60-446F-B91E-BCEF8EA0A367}">
          <p14:sldIdLst>
            <p14:sldId id="286"/>
            <p14:sldId id="295"/>
            <p14:sldId id="296"/>
            <p14:sldId id="300"/>
            <p14:sldId id="272"/>
            <p14:sldId id="304"/>
            <p14:sldId id="305"/>
            <p14:sldId id="306"/>
            <p14:sldId id="307"/>
            <p14:sldId id="308"/>
            <p14:sldId id="303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9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CF26D-35A6-40DB-AA17-DAAC3CE1590C}" type="datetimeFigureOut">
              <a:rPr lang="es-ES" smtClean="0"/>
              <a:pPr/>
              <a:t>19/04/2022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F24E0-681A-4142-AB87-BDAA9151D9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68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19/04/2022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19/04/2022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19/04/2022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19/04/2022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19/04/2022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19/04/2022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12AF4E7-8609-4857-B4D0-B52B0C97321D}" type="datetimeFigureOut">
              <a:rPr lang="es-ES" smtClean="0"/>
              <a:pPr/>
              <a:t>19/04/2022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77485" y="1371600"/>
            <a:ext cx="8636000" cy="6858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s-MX" sz="4400" b="1" dirty="0" smtClean="0">
                <a:solidFill>
                  <a:schemeClr val="tx1"/>
                </a:solidFill>
              </a:rPr>
              <a:t>CURSO</a:t>
            </a:r>
            <a:r>
              <a:rPr lang="es-MX" sz="2800" b="1" dirty="0" smtClean="0">
                <a:solidFill>
                  <a:schemeClr val="tx1"/>
                </a:solidFill>
              </a:rPr>
              <a:t> </a:t>
            </a:r>
            <a:r>
              <a:rPr lang="es-MX" sz="4400" b="1" dirty="0" smtClean="0">
                <a:solidFill>
                  <a:schemeClr val="tx1"/>
                </a:solidFill>
              </a:rPr>
              <a:t>PROPIO</a:t>
            </a:r>
          </a:p>
        </p:txBody>
      </p:sp>
      <p:pic>
        <p:nvPicPr>
          <p:cNvPr id="1229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841500"/>
            <a:ext cx="508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ángulo 3"/>
          <p:cNvSpPr>
            <a:spLocks noChangeArrowheads="1"/>
          </p:cNvSpPr>
          <p:nvPr/>
        </p:nvSpPr>
        <p:spPr bwMode="auto">
          <a:xfrm>
            <a:off x="2463800" y="5041900"/>
            <a:ext cx="7670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800" b="1" dirty="0"/>
              <a:t>Dra. </a:t>
            </a:r>
            <a:r>
              <a:rPr lang="es-ES" sz="2800" b="1" dirty="0" smtClean="0"/>
              <a:t>Lisett González </a:t>
            </a:r>
            <a:r>
              <a:rPr lang="es-ES" sz="2800" b="1" dirty="0" err="1" smtClean="0"/>
              <a:t>González</a:t>
            </a:r>
            <a:endParaRPr lang="es-ES" sz="2800" b="1" dirty="0" smtClean="0"/>
          </a:p>
          <a:p>
            <a:pPr algn="ctr"/>
            <a:r>
              <a:rPr lang="es-ES" sz="2800" b="1" dirty="0" smtClean="0"/>
              <a:t>Especialista </a:t>
            </a:r>
            <a:r>
              <a:rPr lang="es-ES" sz="2800" b="1" dirty="0"/>
              <a:t>de Primer Grado en </a:t>
            </a:r>
          </a:p>
          <a:p>
            <a:pPr algn="ctr"/>
            <a:r>
              <a:rPr lang="es-ES" sz="2800" b="1" dirty="0"/>
              <a:t>Medicina General Integral.</a:t>
            </a:r>
          </a:p>
          <a:p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5245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87450"/>
              </p:ext>
            </p:extLst>
          </p:nvPr>
        </p:nvGraphicFramePr>
        <p:xfrm>
          <a:off x="409001" y="689319"/>
          <a:ext cx="11159064" cy="6064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399"/>
                <a:gridCol w="5495695"/>
                <a:gridCol w="1942671"/>
                <a:gridCol w="2806299"/>
              </a:tblGrid>
              <a:tr h="371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    </a:t>
                      </a:r>
                      <a:r>
                        <a:rPr lang="es-ES_tradnl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Suceso que se debe vigilar y datos que se van a registrar</a:t>
                      </a:r>
                      <a:b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Frecuencia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Fuente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41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VI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Higiene ambiental (Control del agua de consumo, Desbordamiento de residuales líquidos, Acumulación de residuales sólidos, Situaciones ambientales graves, diversas: malas condiciones higiénico-sanitarias en centros de trabajo, escolares, instituciones infantiles, de alimentos, con riesgo de afectación inminente a la salud, peligro de derrumbes, etcétera. Índice de vectores)</a:t>
                      </a:r>
                      <a:b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Diario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Técnico de Higiene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743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VII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Vigilancia farmacoterapéutica (Análisis del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de medicamentos)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Semanal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GBT,Farmacia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1171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VIII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Afectación de los servicios de salud y de otros servicios. (Afectación de servicios de salud.)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Semanal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Subdirección médica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918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IX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Satisfacción de la población por la atención médica recibida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Sistemáticas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Población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78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708246"/>
            <a:ext cx="11304896" cy="39973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 2" pitchFamily="18" charset="2"/>
              <a:buNone/>
            </a:pPr>
            <a:endParaRPr lang="es-MX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/>
            <a:r>
              <a:rPr lang="es-ES" sz="2800" dirty="0">
                <a:solidFill>
                  <a:schemeClr val="tx1"/>
                </a:solidFill>
              </a:rPr>
              <a:t>Cuba. Ministerio de Salud Pública. Consideraciones acerca del sistema de vigilancia en salud en el nivel primario de atención. UATS, Viceministerio de Higiene y Epidemiología, 1994.</a:t>
            </a:r>
            <a:endParaRPr lang="pt-BR" sz="2800" dirty="0">
              <a:solidFill>
                <a:schemeClr val="tx1"/>
              </a:solidFill>
            </a:endParaRPr>
          </a:p>
          <a:p>
            <a:pPr lvl="0"/>
            <a:r>
              <a:rPr lang="es-ES" sz="2800" dirty="0">
                <a:solidFill>
                  <a:schemeClr val="tx1"/>
                </a:solidFill>
              </a:rPr>
              <a:t>Programa de Trabajo del médico y enfermera de familia, marzo 1988.</a:t>
            </a:r>
            <a:endParaRPr lang="pt-BR" sz="2800" dirty="0">
              <a:solidFill>
                <a:schemeClr val="tx1"/>
              </a:solidFill>
            </a:endParaRPr>
          </a:p>
          <a:p>
            <a:pPr lvl="0"/>
            <a:r>
              <a:rPr lang="es-ES" sz="2800" dirty="0">
                <a:solidFill>
                  <a:schemeClr val="tx1"/>
                </a:solidFill>
              </a:rPr>
              <a:t>Objetivos, propósitos y directrices para mejorar la salud de la población cubana hasta el año 2000, 1992.</a:t>
            </a:r>
            <a:endParaRPr lang="pt-BR" sz="2800" dirty="0">
              <a:solidFill>
                <a:schemeClr val="tx1"/>
              </a:solidFill>
            </a:endParaRPr>
          </a:p>
          <a:p>
            <a:pPr lvl="0"/>
            <a:r>
              <a:rPr lang="es-ES" sz="2800" dirty="0" err="1">
                <a:solidFill>
                  <a:schemeClr val="tx1"/>
                </a:solidFill>
              </a:rPr>
              <a:t>Klucke</a:t>
            </a:r>
            <a:r>
              <a:rPr lang="es-ES" sz="2800" dirty="0">
                <a:solidFill>
                  <a:schemeClr val="tx1"/>
                </a:solidFill>
              </a:rPr>
              <a:t> DN. Guías para evaluar los sistemas de vigilancia. Editado por el Viceministro de Higiene y Epidemiología, 1994.</a:t>
            </a:r>
            <a:endParaRPr lang="pt-BR" sz="2800" dirty="0">
              <a:solidFill>
                <a:schemeClr val="tx1"/>
              </a:solidFill>
            </a:endParaRPr>
          </a:p>
          <a:p>
            <a:endParaRPr lang="es-ES" sz="24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558352" y="781239"/>
            <a:ext cx="3057511" cy="7905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4400" b="1" dirty="0">
                <a:ln w="0"/>
                <a:effectLst>
                  <a:reflection blurRad="12700" stA="50000" endPos="50000" dist="5000" dir="5400000" sy="-100000" rotWithShape="0"/>
                </a:effectLst>
              </a:rPr>
              <a:t>Bibliografía</a:t>
            </a:r>
            <a:endParaRPr lang="en-US" sz="4400" b="1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915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8955" y="5278438"/>
            <a:ext cx="2760133" cy="140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3367" y="365624"/>
            <a:ext cx="10972800" cy="1252728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Estudio </a:t>
            </a:r>
            <a:r>
              <a:rPr lang="es-MX" dirty="0">
                <a:solidFill>
                  <a:schemeClr val="tx1"/>
                </a:solidFill>
              </a:rPr>
              <a:t>Independiente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5721" y="2224678"/>
            <a:ext cx="9877777" cy="2115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>
                <a:solidFill>
                  <a:schemeClr val="tx1"/>
                </a:solidFill>
              </a:rPr>
              <a:t>Realice </a:t>
            </a:r>
            <a:r>
              <a:rPr lang="es-MX" sz="3200" dirty="0" smtClean="0">
                <a:solidFill>
                  <a:schemeClr val="tx1"/>
                </a:solidFill>
              </a:rPr>
              <a:t>estudio independiente del:</a:t>
            </a:r>
          </a:p>
          <a:p>
            <a:r>
              <a:rPr lang="es-MX" sz="3200" dirty="0" smtClean="0">
                <a:solidFill>
                  <a:schemeClr val="tx1"/>
                </a:solidFill>
              </a:rPr>
              <a:t>Tema #III Sistema de vigilancia en la APS.</a:t>
            </a:r>
          </a:p>
        </p:txBody>
      </p:sp>
    </p:spTree>
    <p:extLst>
      <p:ext uri="{BB962C8B-B14F-4D97-AF65-F5344CB8AC3E}">
        <p14:creationId xmlns:p14="http://schemas.microsoft.com/office/powerpoint/2010/main" val="10915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6400" y="1448875"/>
            <a:ext cx="1168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s-ES" sz="2400" b="1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es-ES" sz="2400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Garamond"/>
              </a:rPr>
              <a:t> </a:t>
            </a:r>
            <a:endParaRPr lang="es-MX" dirty="0"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9601" y="151328"/>
            <a:ext cx="105664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ES" sz="3600" b="1" cap="all" dirty="0" smtClean="0">
              <a:solidFill>
                <a:prstClr val="black"/>
              </a:solidFill>
              <a:effectLst>
                <a:reflection blurRad="12700" stA="48000" endA="300" endPos="55000" dir="5400000" sy="-90000" algn="bl" rotWithShape="0"/>
              </a:effectLst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endParaRPr lang="es-ES" sz="3600" b="1" cap="all" dirty="0" smtClean="0">
              <a:solidFill>
                <a:prstClr val="black"/>
              </a:solidFill>
              <a:effectLst>
                <a:reflection blurRad="12700" stA="48000" endA="300" endPos="55000" dir="5400000" sy="-90000" algn="bl" rotWithShape="0"/>
              </a:effectLst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3600" b="1" cap="all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itchFamily="34" charset="0"/>
              </a:rPr>
              <a:t>Tema III</a:t>
            </a:r>
            <a:endParaRPr lang="es-ES" sz="3600" b="1" cap="all" dirty="0">
              <a:solidFill>
                <a:prstClr val="black"/>
              </a:solidFill>
              <a:effectLst>
                <a:reflection blurRad="12700" stA="48000" endA="300" endPos="55000" dir="5400000" sy="-90000" algn="bl" rotWithShape="0"/>
              </a:effectLst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endParaRPr lang="es-ES" sz="3600" b="1" cap="all" dirty="0" smtClean="0">
              <a:solidFill>
                <a:prstClr val="black"/>
              </a:solidFill>
              <a:effectLst>
                <a:reflection blurRad="12700" stA="48000" endA="300" endPos="55000" dir="5400000" sy="-90000" algn="bl" rotWithShape="0"/>
              </a:effectLst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endParaRPr lang="es-ES" sz="2000" b="1" dirty="0" smtClean="0">
              <a:solidFill>
                <a:prstClr val="black"/>
              </a:solidFill>
              <a:effectLst>
                <a:reflection blurRad="12700" stA="48000" endA="300" endPos="55000" dir="5400000" sy="-90000" algn="bl" rotWithShape="0"/>
              </a:effectLst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4000" b="1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s-ES_tradnl" sz="4000" b="1" dirty="0" smtClean="0">
                <a:latin typeface="Arial" panose="020B0604020202020204" pitchFamily="34" charset="0"/>
              </a:rPr>
              <a:t> Sistema de vigilancia en la APS</a:t>
            </a:r>
            <a:endParaRPr lang="es-ES_tradnl" sz="4400" b="1" dirty="0">
              <a:latin typeface="Arial" panose="020B0604020202020204" pitchFamily="34" charset="0"/>
            </a:endParaRPr>
          </a:p>
          <a:p>
            <a:pPr>
              <a:defRPr/>
            </a:pPr>
            <a:endParaRPr lang="es-ES_tradnl" sz="4400" b="1" dirty="0">
              <a:latin typeface="Arial" panose="020B0604020202020204" pitchFamily="34" charset="0"/>
            </a:endParaRPr>
          </a:p>
          <a:p>
            <a:pPr>
              <a:defRPr/>
            </a:pPr>
            <a:endParaRPr lang="es-ES_tradnl" sz="2400" b="1" dirty="0">
              <a:latin typeface="Arial" panose="020B0604020202020204" pitchFamily="34" charset="0"/>
            </a:endParaRPr>
          </a:p>
          <a:p>
            <a:pPr>
              <a:defRPr/>
            </a:pPr>
            <a:endParaRPr lang="es-ES" sz="1600" b="1" dirty="0">
              <a:latin typeface="Arial" panose="020B0604020202020204" pitchFamily="34" charset="0"/>
            </a:endParaRPr>
          </a:p>
          <a:p>
            <a:pPr>
              <a:defRPr/>
            </a:pPr>
            <a:endParaRPr lang="es-MX" sz="1800" dirty="0">
              <a:latin typeface="Arial" panose="020B0604020202020204" pitchFamily="34" charset="0"/>
            </a:endParaRPr>
          </a:p>
          <a:p>
            <a:pPr>
              <a:defRPr/>
            </a:pPr>
            <a:endParaRPr lang="es-ES" sz="2000" b="1" dirty="0">
              <a:solidFill>
                <a:prstClr val="black"/>
              </a:solidFill>
              <a:effectLst>
                <a:reflection blurRad="12700" stA="48000" endA="300" endPos="55000" dir="5400000" sy="-90000" algn="bl" rotWithShape="0"/>
              </a:effectLst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endParaRPr lang="es-ES" sz="2000" b="1" dirty="0">
              <a:solidFill>
                <a:prstClr val="black"/>
              </a:solidFill>
              <a:effectLst>
                <a:reflection blurRad="12700" stA="48000" endA="300" endPos="55000" dir="5400000" sy="-90000" algn="bl" rotWithShape="0"/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8436" name="Imagen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9555" y="4399395"/>
            <a:ext cx="3629891" cy="245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26726" y="3117273"/>
            <a:ext cx="9730854" cy="23083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-Conocer la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  <a:r>
              <a:rPr lang="es-ES" sz="2400" dirty="0" smtClean="0"/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y funciones de los niveles del sistema de vigilancia en la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APS.Conocer las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enfermedades o sucesos que se van a vigilar así como los datos que se van a registrar en la APS.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uadroTexto 1"/>
          <p:cNvSpPr txBox="1"/>
          <p:nvPr/>
        </p:nvSpPr>
        <p:spPr>
          <a:xfrm>
            <a:off x="726726" y="1409224"/>
            <a:ext cx="9730854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SUMARIO: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  <a:r>
              <a:rPr lang="es-ES" sz="2400" dirty="0" smtClean="0"/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y funciones de los niveles del sistema de vigilancia en la APS. Las enfermedades o sucesos que se van a vigilar así como los datos que se van a registrar en la APS.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libros_0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12" y="4846061"/>
            <a:ext cx="1476375" cy="1700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2294064" y="826401"/>
            <a:ext cx="8063345" cy="857250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NIVELES DEL SISTEMA DE VIGILANCIA EN LA APS</a:t>
            </a:r>
          </a:p>
        </p:txBody>
      </p:sp>
      <p:sp>
        <p:nvSpPr>
          <p:cNvPr id="24579" name="Marcador de contenido 2"/>
          <p:cNvSpPr>
            <a:spLocks noGrp="1"/>
          </p:cNvSpPr>
          <p:nvPr>
            <p:ph idx="1"/>
          </p:nvPr>
        </p:nvSpPr>
        <p:spPr>
          <a:xfrm>
            <a:off x="1501254" y="2687560"/>
            <a:ext cx="2811439" cy="648676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85763" indent="-385763">
              <a:buNone/>
            </a:pPr>
            <a:r>
              <a:rPr lang="es-MX" sz="2600" b="1" dirty="0" smtClean="0">
                <a:solidFill>
                  <a:schemeClr val="tx1"/>
                </a:solidFill>
              </a:rPr>
              <a:t>    </a:t>
            </a:r>
            <a:r>
              <a:rPr lang="es-MX" sz="2600" b="1" dirty="0" smtClean="0">
                <a:solidFill>
                  <a:schemeClr val="tx1"/>
                </a:solidFill>
              </a:rPr>
              <a:t> PRIMER </a:t>
            </a:r>
            <a:r>
              <a:rPr lang="es-MX" sz="2600" b="1" dirty="0" smtClean="0">
                <a:solidFill>
                  <a:schemeClr val="tx1"/>
                </a:solidFill>
              </a:rPr>
              <a:t>NIVEL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>
            <a:off x="2981624" y="1883745"/>
            <a:ext cx="654340" cy="828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s-ES" sz="675">
              <a:latin typeface="Arial" panose="020B0604020202020204" pitchFamily="34" charset="0"/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6325735" y="2033516"/>
            <a:ext cx="45719" cy="95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echa abajo 5"/>
          <p:cNvSpPr/>
          <p:nvPr/>
        </p:nvSpPr>
        <p:spPr>
          <a:xfrm>
            <a:off x="6104972" y="2020949"/>
            <a:ext cx="45719" cy="95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548" y="1996438"/>
            <a:ext cx="902286" cy="58013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786950" y="2702195"/>
            <a:ext cx="2784144" cy="642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SEGUNDO NIVEL</a:t>
            </a:r>
            <a:endParaRPr lang="pt-BR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577" y="2033516"/>
            <a:ext cx="902286" cy="57917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 rot="10800000" flipV="1">
            <a:off x="8045351" y="2734067"/>
            <a:ext cx="2838735" cy="5957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TERCER NIVEL</a:t>
            </a:r>
            <a:endParaRPr lang="pt-BR" sz="2400" dirty="0">
              <a:ln w="381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879" y="3506213"/>
            <a:ext cx="902286" cy="67671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977" y="3506214"/>
            <a:ext cx="902286" cy="67671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501254" y="4352907"/>
            <a:ext cx="2688609" cy="11471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GBT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786950" y="4362959"/>
            <a:ext cx="2784144" cy="11780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POLICLÍNICO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8320" y="2798618"/>
            <a:ext cx="11155680" cy="3438410"/>
          </a:xfrm>
          <a:ln w="571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lvl="0"/>
            <a:r>
              <a:rPr lang="es-ES" sz="2800" dirty="0" smtClean="0">
                <a:solidFill>
                  <a:schemeClr val="tx1"/>
                </a:solidFill>
              </a:rPr>
              <a:t>Jefe </a:t>
            </a:r>
            <a:r>
              <a:rPr lang="es-ES" sz="2800" dirty="0">
                <a:solidFill>
                  <a:schemeClr val="tx1"/>
                </a:solidFill>
              </a:rPr>
              <a:t>del GBT (Especialista en MGI). </a:t>
            </a:r>
            <a:endParaRPr lang="pt-BR" sz="2800" dirty="0">
              <a:solidFill>
                <a:schemeClr val="tx1"/>
              </a:solidFill>
            </a:endParaRPr>
          </a:p>
          <a:p>
            <a:pPr lvl="0"/>
            <a:r>
              <a:rPr lang="es-ES" sz="2800" dirty="0">
                <a:solidFill>
                  <a:schemeClr val="tx1"/>
                </a:solidFill>
              </a:rPr>
              <a:t>Profesores: Medicina Interna, Pediatría, Ginecoobstetricia, Psicología. </a:t>
            </a:r>
            <a:endParaRPr lang="pt-BR" sz="2800" dirty="0">
              <a:solidFill>
                <a:schemeClr val="tx1"/>
              </a:solidFill>
            </a:endParaRPr>
          </a:p>
          <a:p>
            <a:pPr lvl="0"/>
            <a:r>
              <a:rPr lang="es-ES" sz="2800" dirty="0">
                <a:solidFill>
                  <a:schemeClr val="tx1"/>
                </a:solidFill>
              </a:rPr>
              <a:t>Estomatología. </a:t>
            </a:r>
            <a:endParaRPr lang="pt-BR" sz="2800" dirty="0">
              <a:solidFill>
                <a:schemeClr val="tx1"/>
              </a:solidFill>
            </a:endParaRPr>
          </a:p>
          <a:p>
            <a:pPr lvl="0"/>
            <a:r>
              <a:rPr lang="es-ES" sz="2800" dirty="0">
                <a:solidFill>
                  <a:schemeClr val="tx1"/>
                </a:solidFill>
              </a:rPr>
              <a:t>Supervisora de Enfermería. </a:t>
            </a:r>
            <a:endParaRPr lang="pt-BR" sz="2800" dirty="0">
              <a:solidFill>
                <a:schemeClr val="tx1"/>
              </a:solidFill>
            </a:endParaRPr>
          </a:p>
          <a:p>
            <a:pPr lvl="0"/>
            <a:r>
              <a:rPr lang="es-ES" sz="2800" dirty="0">
                <a:solidFill>
                  <a:schemeClr val="tx1"/>
                </a:solidFill>
              </a:rPr>
              <a:t>Técnico en Estadísticas. </a:t>
            </a:r>
            <a:endParaRPr lang="pt-BR" sz="2800" dirty="0">
              <a:solidFill>
                <a:schemeClr val="tx1"/>
              </a:solidFill>
            </a:endParaRPr>
          </a:p>
          <a:p>
            <a:pPr lvl="0"/>
            <a:r>
              <a:rPr lang="es-ES" sz="2800" dirty="0">
                <a:solidFill>
                  <a:schemeClr val="tx1"/>
                </a:solidFill>
              </a:rPr>
              <a:t>Administrador de farmacia o técnico de medicamentos. </a:t>
            </a:r>
            <a:endParaRPr lang="pt-BR" sz="2800" dirty="0">
              <a:solidFill>
                <a:schemeClr val="tx1"/>
              </a:solidFill>
            </a:endParaRPr>
          </a:p>
          <a:p>
            <a:pPr lvl="0"/>
            <a:r>
              <a:rPr lang="es-ES" sz="2800" dirty="0">
                <a:solidFill>
                  <a:schemeClr val="tx1"/>
                </a:solidFill>
              </a:rPr>
              <a:t>Técnico de higiene y epidemiología. </a:t>
            </a:r>
            <a:endParaRPr lang="pt-BR" sz="2800" dirty="0">
              <a:solidFill>
                <a:schemeClr val="tx1"/>
              </a:solidFill>
            </a:endParaRPr>
          </a:p>
          <a:p>
            <a:pPr lvl="0"/>
            <a:r>
              <a:rPr lang="es-ES" sz="2800" dirty="0">
                <a:solidFill>
                  <a:schemeClr val="tx1"/>
                </a:solidFill>
              </a:rPr>
              <a:t>Trabajadora social. </a:t>
            </a:r>
            <a:endParaRPr lang="pt-BR" sz="2800" dirty="0">
              <a:solidFill>
                <a:schemeClr val="tx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0400" y="900545"/>
            <a:ext cx="8026400" cy="1468582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tx1"/>
                </a:solidFill>
              </a:rPr>
              <a:t>EL GBT ESTÁ CONSTITUIDO POR:</a:t>
            </a:r>
            <a:endParaRPr lang="es-E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8320" y="2191657"/>
            <a:ext cx="11155680" cy="4045371"/>
          </a:xfrm>
          <a:ln w="5715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lvl="0"/>
            <a:r>
              <a:rPr lang="es-ES" sz="2600" dirty="0">
                <a:solidFill>
                  <a:schemeClr val="tx1"/>
                </a:solidFill>
              </a:rPr>
              <a:t>Realizar el análisis de la información recogida por el sistema de vigilancia correspondiente a la población atendida por el GBT, según la periodicidad requerida.</a:t>
            </a:r>
            <a:endParaRPr lang="pt-BR" sz="2600" dirty="0">
              <a:solidFill>
                <a:schemeClr val="tx1"/>
              </a:solidFill>
            </a:endParaRPr>
          </a:p>
          <a:p>
            <a:pPr lvl="0"/>
            <a:r>
              <a:rPr lang="es-ES" sz="2600" dirty="0">
                <a:solidFill>
                  <a:schemeClr val="tx1"/>
                </a:solidFill>
              </a:rPr>
              <a:t>Detectar sucesos o situaciones agudas y proponer acciones rápidas para desarrollar en la solución de los problemas identificados.</a:t>
            </a:r>
            <a:endParaRPr lang="pt-BR" sz="2600" dirty="0">
              <a:solidFill>
                <a:schemeClr val="tx1"/>
              </a:solidFill>
            </a:endParaRPr>
          </a:p>
          <a:p>
            <a:pPr lvl="0"/>
            <a:r>
              <a:rPr lang="es-ES" sz="2600" dirty="0">
                <a:solidFill>
                  <a:schemeClr val="tx1"/>
                </a:solidFill>
              </a:rPr>
              <a:t>Promover la realización de las investigaciones necesarias que permitan el mejor conocimiento y la forma de solucionar los principales problemas de salud.</a:t>
            </a:r>
            <a:endParaRPr lang="pt-BR" sz="2600" dirty="0">
              <a:solidFill>
                <a:schemeClr val="tx1"/>
              </a:solidFill>
            </a:endParaRPr>
          </a:p>
          <a:p>
            <a:pPr lvl="0"/>
            <a:r>
              <a:rPr lang="es-ES" sz="2600" dirty="0">
                <a:solidFill>
                  <a:schemeClr val="tx1"/>
                </a:solidFill>
              </a:rPr>
              <a:t>Evaluar los resultados de las acciones mediante el análisis de la modificación de los problemas presentados y el impacto en la salud.</a:t>
            </a:r>
            <a:endParaRPr lang="pt-BR" sz="2600" dirty="0">
              <a:solidFill>
                <a:schemeClr val="tx1"/>
              </a:solidFill>
            </a:endParaRPr>
          </a:p>
          <a:p>
            <a:pPr lvl="0"/>
            <a:r>
              <a:rPr lang="es-ES" sz="2600" dirty="0">
                <a:solidFill>
                  <a:schemeClr val="tx1"/>
                </a:solidFill>
              </a:rPr>
              <a:t>Participar en la capacitación del personal y la preparación de otros participantes en la vigilancia.</a:t>
            </a:r>
            <a:endParaRPr lang="pt-BR" sz="2600" dirty="0">
              <a:solidFill>
                <a:schemeClr val="tx1"/>
              </a:solidFill>
            </a:endParaRPr>
          </a:p>
          <a:p>
            <a:pPr lvl="0"/>
            <a:r>
              <a:rPr lang="es-ES" sz="2600" dirty="0">
                <a:solidFill>
                  <a:schemeClr val="tx1"/>
                </a:solidFill>
              </a:rPr>
              <a:t>Incorporar la comunidad a la vigilancia de forma activa, coordinando la participación de las diferentes instituciones y organizaciones del territorio.</a:t>
            </a:r>
            <a:endParaRPr lang="pt-BR" sz="2600" dirty="0">
              <a:solidFill>
                <a:schemeClr val="tx1"/>
              </a:solidFill>
            </a:endParaRPr>
          </a:p>
          <a:p>
            <a:pPr lvl="0"/>
            <a:r>
              <a:rPr lang="es-ES" sz="2600" dirty="0">
                <a:solidFill>
                  <a:schemeClr val="tx1"/>
                </a:solidFill>
              </a:rPr>
              <a:t>Informar al nivel superior los resultados del análisis realizado, en particular aquella información que es de solución a esa instancia.</a:t>
            </a:r>
            <a:endParaRPr lang="pt-BR" sz="2600" dirty="0">
              <a:solidFill>
                <a:schemeClr val="tx1"/>
              </a:solidFill>
            </a:endParaRPr>
          </a:p>
          <a:p>
            <a:pPr lvl="0"/>
            <a:r>
              <a:rPr lang="es-ES" sz="2600" dirty="0">
                <a:solidFill>
                  <a:schemeClr val="tx1"/>
                </a:solidFill>
              </a:rPr>
              <a:t>Trasladar a los consultorios de ese grupo, la información procedente del nivel superior necesaria para conocer los problemas de salud de la comunidad, así como de las circundantes o cercanas, que puedan influir sobre su población (retroalimentación).</a:t>
            </a:r>
            <a:endParaRPr lang="pt-BR" sz="2600" dirty="0">
              <a:solidFill>
                <a:schemeClr val="tx1"/>
              </a:solidFill>
            </a:endParaRPr>
          </a:p>
          <a:p>
            <a:pPr lvl="0"/>
            <a:r>
              <a:rPr lang="es-ES" sz="2600" dirty="0">
                <a:solidFill>
                  <a:schemeClr val="tx1"/>
                </a:solidFill>
              </a:rPr>
              <a:t>Asesorar al médico de la familia en el cumplimiento de las actividades higiénico-epidemiológicas y de vigilancia, con un enfoque preventivo y de promoción de salud.</a:t>
            </a:r>
            <a:endParaRPr lang="pt-BR" sz="2600" dirty="0">
              <a:solidFill>
                <a:schemeClr val="tx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2228" y="914400"/>
            <a:ext cx="7184571" cy="798286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tx1"/>
                </a:solidFill>
              </a:rPr>
              <a:t>FUNCIONES DEL PRIMER NIVEL</a:t>
            </a:r>
            <a:endParaRPr lang="es-E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8320" y="2798618"/>
            <a:ext cx="11155680" cy="343841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/>
            <a:r>
              <a:rPr lang="es-ES" dirty="0">
                <a:solidFill>
                  <a:schemeClr val="tx1"/>
                </a:solidFill>
              </a:rPr>
              <a:t>Vicedirector de Higiene y Epidemiología. Jefe del Grupo. </a:t>
            </a:r>
            <a:endParaRPr lang="pt-BR" dirty="0">
              <a:solidFill>
                <a:schemeClr val="tx1"/>
              </a:solidFill>
            </a:endParaRPr>
          </a:p>
          <a:p>
            <a:pPr lvl="0"/>
            <a:r>
              <a:rPr lang="es-ES" dirty="0">
                <a:solidFill>
                  <a:schemeClr val="tx1"/>
                </a:solidFill>
              </a:rPr>
              <a:t>Especialista en MGI. </a:t>
            </a:r>
            <a:endParaRPr lang="pt-BR" dirty="0">
              <a:solidFill>
                <a:schemeClr val="tx1"/>
              </a:solidFill>
            </a:endParaRPr>
          </a:p>
          <a:p>
            <a:pPr lvl="0"/>
            <a:r>
              <a:rPr lang="es-ES" dirty="0">
                <a:solidFill>
                  <a:schemeClr val="tx1"/>
                </a:solidFill>
              </a:rPr>
              <a:t>Especialista en Bioestadísticas (Jefe del Departamento de Estadísticas). </a:t>
            </a:r>
            <a:endParaRPr lang="pt-BR" dirty="0">
              <a:solidFill>
                <a:schemeClr val="tx1"/>
              </a:solidFill>
            </a:endParaRPr>
          </a:p>
          <a:p>
            <a:pPr lvl="0"/>
            <a:r>
              <a:rPr lang="es-ES" dirty="0">
                <a:solidFill>
                  <a:schemeClr val="tx1"/>
                </a:solidFill>
              </a:rPr>
              <a:t>Licenciada en Enfermería (Jefe de Enfermeras). 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Licenciado en </a:t>
            </a:r>
            <a:r>
              <a:rPr lang="es-ES" dirty="0" smtClean="0">
                <a:solidFill>
                  <a:schemeClr val="tx1"/>
                </a:solidFill>
              </a:rPr>
              <a:t>Psicología</a:t>
            </a:r>
          </a:p>
          <a:p>
            <a:r>
              <a:rPr lang="es-ES" dirty="0">
                <a:solidFill>
                  <a:schemeClr val="tx1"/>
                </a:solidFill>
              </a:rPr>
              <a:t>Además cuenta con el apoyo de un grupo de especialistas, técnicos representantes extrasectoriales y de la </a:t>
            </a:r>
            <a:r>
              <a:rPr lang="es-ES" dirty="0" smtClean="0">
                <a:solidFill>
                  <a:schemeClr val="tx1"/>
                </a:solidFill>
              </a:rPr>
              <a:t>comunidad.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0400" y="900545"/>
            <a:ext cx="8026400" cy="1087912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tx1"/>
                </a:solidFill>
              </a:rPr>
              <a:t>EL POLICLÍNICO ESTÁ FORMADO POR:</a:t>
            </a:r>
            <a:endParaRPr lang="es-E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8320" y="1407886"/>
            <a:ext cx="11155680" cy="5074801"/>
          </a:xfrm>
          <a:ln w="5715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lvl="0"/>
            <a:r>
              <a:rPr lang="es-ES" sz="7200" dirty="0">
                <a:solidFill>
                  <a:schemeClr val="tx1"/>
                </a:solidFill>
              </a:rPr>
              <a:t>Realizar un análisis sistemático, según corresponda, de la información necesaria para la identificación de los principales problemas de salud objeto de vigilancia.</a:t>
            </a:r>
            <a:endParaRPr lang="pt-BR" sz="7200" dirty="0">
              <a:solidFill>
                <a:schemeClr val="tx1"/>
              </a:solidFill>
            </a:endParaRPr>
          </a:p>
          <a:p>
            <a:pPr lvl="0"/>
            <a:r>
              <a:rPr lang="es-ES" sz="7200" dirty="0">
                <a:solidFill>
                  <a:schemeClr val="tx1"/>
                </a:solidFill>
              </a:rPr>
              <a:t>Determinar las acciones que se van a desarrollar a ese nivel, para dar solución a las situaciones detectadas de forma rápida y eficaz.</a:t>
            </a:r>
            <a:endParaRPr lang="pt-BR" sz="7200" dirty="0">
              <a:solidFill>
                <a:schemeClr val="tx1"/>
              </a:solidFill>
            </a:endParaRPr>
          </a:p>
          <a:p>
            <a:pPr lvl="0"/>
            <a:r>
              <a:rPr lang="es-ES" sz="7200" dirty="0">
                <a:solidFill>
                  <a:schemeClr val="tx1"/>
                </a:solidFill>
              </a:rPr>
              <a:t>Facilitar la realización de las investigaciones pertinentes para conocer y actuar sobre los sucesos o daños fundamentales que repercuten sobre la salud de la población.</a:t>
            </a:r>
            <a:endParaRPr lang="pt-BR" sz="7200" dirty="0">
              <a:solidFill>
                <a:schemeClr val="tx1"/>
              </a:solidFill>
            </a:endParaRPr>
          </a:p>
          <a:p>
            <a:pPr lvl="0"/>
            <a:r>
              <a:rPr lang="es-ES" sz="7200" dirty="0">
                <a:solidFill>
                  <a:schemeClr val="tx1"/>
                </a:solidFill>
              </a:rPr>
              <a:t>Evaluar el funcionamiento de la vigilancia en el área de salud, de acuerdo con los resultados alcanza dos por las acciones desarrolladas y los cambios en el estado de salud de la comunidad.</a:t>
            </a:r>
            <a:endParaRPr lang="pt-BR" sz="7200" dirty="0">
              <a:solidFill>
                <a:schemeClr val="tx1"/>
              </a:solidFill>
            </a:endParaRPr>
          </a:p>
          <a:p>
            <a:pPr lvl="0"/>
            <a:r>
              <a:rPr lang="es-ES" sz="7200" dirty="0">
                <a:solidFill>
                  <a:schemeClr val="tx1"/>
                </a:solidFill>
              </a:rPr>
              <a:t>Dirigir y organizar la captación y preparación de los recursos humanos que intervienen en la vigilancia.</a:t>
            </a:r>
            <a:endParaRPr lang="pt-BR" sz="7200" dirty="0">
              <a:solidFill>
                <a:schemeClr val="tx1"/>
              </a:solidFill>
            </a:endParaRPr>
          </a:p>
          <a:p>
            <a:pPr lvl="0"/>
            <a:r>
              <a:rPr lang="es-ES" sz="7200" dirty="0">
                <a:solidFill>
                  <a:schemeClr val="tx1"/>
                </a:solidFill>
              </a:rPr>
              <a:t>Promover la incorporación activa de la comunidad al proceso de vigilancia, con la participación de las diferencias instituciones y organizaciones del territorio.</a:t>
            </a:r>
            <a:endParaRPr lang="pt-BR" sz="7200" dirty="0">
              <a:solidFill>
                <a:schemeClr val="tx1"/>
              </a:solidFill>
            </a:endParaRPr>
          </a:p>
          <a:p>
            <a:pPr lvl="0"/>
            <a:r>
              <a:rPr lang="es-ES" sz="7200" dirty="0">
                <a:solidFill>
                  <a:schemeClr val="tx1"/>
                </a:solidFill>
              </a:rPr>
              <a:t>Trasladar al tercer nivel la información resultante del análisis realiza do, sobre todo aquélla que por su complejidad y magnitud es de la competencia del nivel superior.</a:t>
            </a:r>
            <a:endParaRPr lang="pt-BR" sz="7200" dirty="0">
              <a:solidFill>
                <a:schemeClr val="tx1"/>
              </a:solidFill>
            </a:endParaRPr>
          </a:p>
          <a:p>
            <a:pPr lvl="0"/>
            <a:r>
              <a:rPr lang="es-ES" sz="7200" dirty="0">
                <a:solidFill>
                  <a:schemeClr val="tx1"/>
                </a:solidFill>
              </a:rPr>
              <a:t>Diseminar oportunamente la información epidemiológica actualizada de la situación de salud del municipio y otros territorios, entre los diferentes GBT de su área (primer nivel</a:t>
            </a:r>
            <a:r>
              <a:rPr lang="es-ES" sz="7200" dirty="0" smtClean="0">
                <a:solidFill>
                  <a:schemeClr val="tx1"/>
                </a:solidFill>
              </a:rPr>
              <a:t>).</a:t>
            </a:r>
          </a:p>
          <a:p>
            <a:pPr lvl="0"/>
            <a:r>
              <a:rPr lang="es-ES" sz="7200" dirty="0" smtClean="0">
                <a:solidFill>
                  <a:schemeClr val="tx1"/>
                </a:solidFill>
              </a:rPr>
              <a:t>Brindar </a:t>
            </a:r>
            <a:r>
              <a:rPr lang="es-ES" sz="7200" dirty="0">
                <a:solidFill>
                  <a:schemeClr val="tx1"/>
                </a:solidFill>
              </a:rPr>
              <a:t>asesoría permanente al primer nivel para el cumplimiento de las actividades higiénico-epidemiológicas y de la vigilancia.</a:t>
            </a:r>
          </a:p>
          <a:p>
            <a:pPr lvl="0"/>
            <a:r>
              <a:rPr lang="es-ES" sz="7200" dirty="0" smtClean="0">
                <a:solidFill>
                  <a:schemeClr val="tx1"/>
                </a:solidFill>
              </a:rPr>
              <a:t>Estimular </a:t>
            </a:r>
            <a:r>
              <a:rPr lang="es-ES" sz="7200" dirty="0">
                <a:solidFill>
                  <a:schemeClr val="tx1"/>
                </a:solidFill>
              </a:rPr>
              <a:t>el perfeccionamiento de la labor del médico de la familia para elevar la calidad de la atención a la población, y enfatizar en las acciones de educación para la salud. </a:t>
            </a:r>
          </a:p>
          <a:p>
            <a:pPr lvl="0"/>
            <a:endParaRPr lang="pt-BR" sz="7200" dirty="0"/>
          </a:p>
          <a:p>
            <a:pPr marL="0" lvl="0" indent="0">
              <a:buNone/>
            </a:pPr>
            <a:endParaRPr lang="pt-BR" sz="7200" dirty="0" smtClean="0">
              <a:solidFill>
                <a:schemeClr val="tx1"/>
              </a:solidFill>
            </a:endParaRPr>
          </a:p>
          <a:p>
            <a:pPr lvl="0"/>
            <a:endParaRPr lang="es-ES" dirty="0" smtClean="0"/>
          </a:p>
          <a:p>
            <a:pPr lvl="0"/>
            <a:endParaRPr lang="es-ES" dirty="0"/>
          </a:p>
          <a:p>
            <a:pPr lvl="0"/>
            <a:endParaRPr lang="es-ES" dirty="0" smtClean="0"/>
          </a:p>
          <a:p>
            <a:pPr lvl="0"/>
            <a:endParaRPr lang="es-ES" dirty="0"/>
          </a:p>
          <a:p>
            <a:pPr lvl="0"/>
            <a:endParaRPr lang="es-ES" dirty="0" smtClean="0"/>
          </a:p>
          <a:p>
            <a:pPr lvl="0"/>
            <a:endParaRPr lang="es-ES" dirty="0"/>
          </a:p>
          <a:p>
            <a:pPr lvl="0"/>
            <a:endParaRPr lang="es-ES" dirty="0" smtClean="0"/>
          </a:p>
          <a:p>
            <a:pPr lvl="0"/>
            <a:endParaRPr lang="es-ES" dirty="0"/>
          </a:p>
          <a:p>
            <a:pPr lvl="0"/>
            <a:endParaRPr lang="es-ES" dirty="0" smtClean="0"/>
          </a:p>
          <a:p>
            <a:pPr lvl="0"/>
            <a:endParaRPr lang="es-ES" dirty="0"/>
          </a:p>
          <a:p>
            <a:pPr lvl="0"/>
            <a:endParaRPr lang="es-ES" dirty="0" smtClean="0"/>
          </a:p>
          <a:p>
            <a:pPr lvl="0"/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2228" y="551543"/>
            <a:ext cx="7184571" cy="551543"/>
          </a:xfrm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chemeClr val="tx1"/>
                </a:solidFill>
              </a:rPr>
              <a:t>FUNCIONES DEL SEGUNDO NIVEL</a:t>
            </a:r>
            <a:endParaRPr lang="es-E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759233"/>
              </p:ext>
            </p:extLst>
          </p:nvPr>
        </p:nvGraphicFramePr>
        <p:xfrm>
          <a:off x="449944" y="839444"/>
          <a:ext cx="11159064" cy="5465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399"/>
                <a:gridCol w="5495695"/>
                <a:gridCol w="1942671"/>
                <a:gridCol w="2806299"/>
              </a:tblGrid>
              <a:tr h="779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    </a:t>
                      </a:r>
                      <a:r>
                        <a:rPr lang="es-ES_tradnl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Suceso que se debe vigilar y datos que se van a registrar</a:t>
                      </a:r>
                      <a:b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Frecuencia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Fuente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900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</a:rPr>
                        <a:t>I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-Atención materno- infantil:: Nacimientos, bajo pesos (niños y embarazadas), Mortalidad infantil (niños y embarazadas), Riesgo preconcepcional. 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Diario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Consultorio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841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</a:rPr>
                        <a:t>II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Factores de riesgo de tumores malignos y 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enfermedades cardiovasculares. </a:t>
                      </a:r>
                      <a:b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(Hábito de fumar, obesidad, hiperlipidemias)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Semestral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GBT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1403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</a:rPr>
                        <a:t>III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Enfermedades crónicas no transmisibles (ECNT). (Tumores malignos, HTA, cardiopatía isquémica, diabetes mellitus, enfermedad cerebrovascular, asma bronquial)</a:t>
                      </a:r>
                      <a:b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Mensual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Consultorio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1122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</a:rPr>
                        <a:t>IV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Enfermedades transmisibles.(EDA, IRA, Hepatitis viral, Tuberculosis pulmonar, Enfermedades de transmisión sexual: SIDA, sífilis, blenorragia)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Diario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Consultorio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417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</a:rPr>
                        <a:t>V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Mortalidad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Mensual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Dpto Estadística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201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1594</TotalTime>
  <Words>1077</Words>
  <Application>Microsoft Office PowerPoint</Application>
  <PresentationFormat>Panorámica</PresentationFormat>
  <Paragraphs>127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Candara</vt:lpstr>
      <vt:lpstr>Garamond</vt:lpstr>
      <vt:lpstr>Symbol</vt:lpstr>
      <vt:lpstr>Times New Roman</vt:lpstr>
      <vt:lpstr>Wingdings 2</vt:lpstr>
      <vt:lpstr>Forma de onda</vt:lpstr>
      <vt:lpstr>Presentación de PowerPoint</vt:lpstr>
      <vt:lpstr>Presentación de PowerPoint</vt:lpstr>
      <vt:lpstr>Presentación de PowerPoint</vt:lpstr>
      <vt:lpstr>NIVELES DEL SISTEMA DE VIGILANCIA EN LA APS</vt:lpstr>
      <vt:lpstr>EL GBT ESTÁ CONSTITUIDO POR:</vt:lpstr>
      <vt:lpstr>FUNCIONES DEL PRIMER NIVEL</vt:lpstr>
      <vt:lpstr>EL POLICLÍNICO ESTÁ FORMADO POR:</vt:lpstr>
      <vt:lpstr>FUNCIONES DEL SEGUNDO NIVEL</vt:lpstr>
      <vt:lpstr>Presentación de PowerPoint</vt:lpstr>
      <vt:lpstr>Presentación de PowerPoint</vt:lpstr>
      <vt:lpstr>Presentación de PowerPoint</vt:lpstr>
      <vt:lpstr>Estudio Independiente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REVISION BIBLIOGRÀFICA</dc:title>
  <dc:creator>Dr</dc:creator>
  <cp:lastModifiedBy>lisett gonzalez</cp:lastModifiedBy>
  <cp:revision>236</cp:revision>
  <dcterms:created xsi:type="dcterms:W3CDTF">2017-06-19T21:05:56Z</dcterms:created>
  <dcterms:modified xsi:type="dcterms:W3CDTF">2022-04-19T16:10:41Z</dcterms:modified>
</cp:coreProperties>
</file>