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rawing8.xml" ContentType="application/vnd.ms-office.drawingml.diagramDrawing+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71" r:id="rId2"/>
    <p:sldId id="257" r:id="rId3"/>
    <p:sldId id="258" r:id="rId4"/>
    <p:sldId id="259" r:id="rId5"/>
    <p:sldId id="260" r:id="rId6"/>
    <p:sldId id="256" r:id="rId7"/>
    <p:sldId id="263" r:id="rId8"/>
    <p:sldId id="264" r:id="rId9"/>
    <p:sldId id="265" r:id="rId10"/>
    <p:sldId id="266" r:id="rId11"/>
    <p:sldId id="267" r:id="rId12"/>
    <p:sldId id="268" r:id="rId13"/>
    <p:sldId id="269" r:id="rId14"/>
    <p:sldId id="270"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72" r:id="rId40"/>
    <p:sldId id="298" r:id="rId41"/>
    <p:sldId id="299" r:id="rId42"/>
    <p:sldId id="300" r:id="rId43"/>
    <p:sldId id="301" r:id="rId44"/>
    <p:sldId id="302" r:id="rId45"/>
    <p:sldId id="303" r:id="rId46"/>
    <p:sldId id="305" r:id="rId47"/>
    <p:sldId id="306" r:id="rId48"/>
    <p:sldId id="30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FF6600"/>
    <a:srgbClr val="00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359" autoAdjust="0"/>
    <p:restoredTop sz="92639" autoAdjust="0"/>
  </p:normalViewPr>
  <p:slideViewPr>
    <p:cSldViewPr snapToGrid="0">
      <p:cViewPr varScale="1">
        <p:scale>
          <a:sx n="67" d="100"/>
          <a:sy n="67" d="100"/>
        </p:scale>
        <p:origin x="-73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A733D-4141-42CB-B72D-89A43E5535E0}" type="doc">
      <dgm:prSet loTypeId="urn:microsoft.com/office/officeart/2005/8/layout/pyramid2" loCatId="pyramid" qsTypeId="urn:microsoft.com/office/officeart/2005/8/quickstyle/simple1" qsCatId="simple" csTypeId="urn:microsoft.com/office/officeart/2005/8/colors/colorful5" csCatId="colorful" phldr="1"/>
      <dgm:spPr>
        <a:scene3d>
          <a:camera prst="orthographicFront">
            <a:rot lat="0" lon="0" rev="0"/>
          </a:camera>
          <a:lightRig rig="soft" dir="t">
            <a:rot lat="0" lon="0" rev="0"/>
          </a:lightRig>
        </a:scene3d>
      </dgm:spPr>
    </dgm:pt>
    <dgm:pt modelId="{F4A2535E-4A6B-4913-9558-D1E49DF41943}">
      <dgm:prSet phldrT="[Texto]"/>
      <dgm:spPr>
        <a:solidFill>
          <a:srgbClr val="0066FF">
            <a:alpha val="89804"/>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solidFill>
                <a:schemeClr val="tx1"/>
              </a:solidFill>
            </a:rPr>
            <a:t>Son raros y representan solo el 4% de todos los </a:t>
          </a:r>
          <a:r>
            <a:rPr lang="es-ES" b="1" dirty="0" err="1" smtClean="0">
              <a:solidFill>
                <a:schemeClr val="tx1"/>
              </a:solidFill>
            </a:rPr>
            <a:t>cànceres</a:t>
          </a:r>
          <a:r>
            <a:rPr lang="es-ES" b="1" dirty="0" smtClean="0">
              <a:solidFill>
                <a:schemeClr val="tx1"/>
              </a:solidFill>
            </a:rPr>
            <a:t> uroteliales.</a:t>
          </a:r>
          <a:endParaRPr lang="es-ES" b="1" dirty="0">
            <a:solidFill>
              <a:schemeClr val="tx1"/>
            </a:solidFill>
          </a:endParaRPr>
        </a:p>
      </dgm:t>
    </dgm:pt>
    <dgm:pt modelId="{12923779-DC6B-4091-9F19-A999898E8C7B}" type="parTrans" cxnId="{01DA8362-F1A8-4ADD-9431-EF5D2684DD8C}">
      <dgm:prSet/>
      <dgm:spPr/>
      <dgm:t>
        <a:bodyPr/>
        <a:lstStyle/>
        <a:p>
          <a:endParaRPr lang="es-ES"/>
        </a:p>
      </dgm:t>
    </dgm:pt>
    <dgm:pt modelId="{80CA6E54-E45B-49B4-BA42-4D8EB173EF8E}" type="sibTrans" cxnId="{01DA8362-F1A8-4ADD-9431-EF5D2684DD8C}">
      <dgm:prSet/>
      <dgm:spPr/>
      <dgm:t>
        <a:bodyPr/>
        <a:lstStyle/>
        <a:p>
          <a:endParaRPr lang="es-ES"/>
        </a:p>
      </dgm:t>
    </dgm:pt>
    <dgm:pt modelId="{0A411B57-93CF-491B-8B57-BDA554890124}">
      <dgm:prSet phldrT="[Texto]"/>
      <dgm:spPr>
        <a:solidFill>
          <a:srgbClr val="FF6600">
            <a:alpha val="89804"/>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solidFill>
                <a:schemeClr val="tx1"/>
              </a:solidFill>
            </a:rPr>
            <a:t>La edad media para el diagnóstico es de 65 años, se presenta como una anormalidad muy extendida</a:t>
          </a:r>
          <a:endParaRPr lang="es-ES" b="1" dirty="0">
            <a:solidFill>
              <a:schemeClr val="tx1"/>
            </a:solidFill>
          </a:endParaRPr>
        </a:p>
      </dgm:t>
    </dgm:pt>
    <dgm:pt modelId="{D9284DF3-52B4-4C89-87F1-51FEE2FA9D22}" type="parTrans" cxnId="{97A73047-43F1-40B6-BB37-28C26E9A9450}">
      <dgm:prSet/>
      <dgm:spPr/>
      <dgm:t>
        <a:bodyPr/>
        <a:lstStyle/>
        <a:p>
          <a:endParaRPr lang="es-ES"/>
        </a:p>
      </dgm:t>
    </dgm:pt>
    <dgm:pt modelId="{D9A487B5-BAE3-4C31-9AC8-DBE6443655B1}" type="sibTrans" cxnId="{97A73047-43F1-40B6-BB37-28C26E9A9450}">
      <dgm:prSet/>
      <dgm:spPr/>
      <dgm:t>
        <a:bodyPr/>
        <a:lstStyle/>
        <a:p>
          <a:endParaRPr lang="es-ES"/>
        </a:p>
      </dgm:t>
    </dgm:pt>
    <dgm:pt modelId="{C4B7E402-B4EB-401F-BB2F-90294C3449C1}">
      <dgm:prSet phldrT="[Texto]"/>
      <dgm:spPr>
        <a:solidFill>
          <a:srgbClr val="99CC00">
            <a:alpha val="89804"/>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solidFill>
                <a:schemeClr val="tx1"/>
              </a:solidFill>
            </a:rPr>
            <a:t>Los pacientes con un solo carcinoma de vías superiores están en riesgo de desarrollar carcinomas vesicales</a:t>
          </a:r>
          <a:endParaRPr lang="es-ES" b="1" dirty="0">
            <a:solidFill>
              <a:schemeClr val="tx1"/>
            </a:solidFill>
          </a:endParaRPr>
        </a:p>
      </dgm:t>
    </dgm:pt>
    <dgm:pt modelId="{252104D5-F15C-4C9D-A17C-4B99F0B899C3}" type="parTrans" cxnId="{F36CE3E4-6CB0-4A78-B785-979FF77E1931}">
      <dgm:prSet/>
      <dgm:spPr/>
      <dgm:t>
        <a:bodyPr/>
        <a:lstStyle/>
        <a:p>
          <a:endParaRPr lang="es-ES"/>
        </a:p>
      </dgm:t>
    </dgm:pt>
    <dgm:pt modelId="{57C5FDAF-4F2F-4B30-858C-50EDF7DE7611}" type="sibTrans" cxnId="{F36CE3E4-6CB0-4A78-B785-979FF77E1931}">
      <dgm:prSet/>
      <dgm:spPr/>
      <dgm:t>
        <a:bodyPr/>
        <a:lstStyle/>
        <a:p>
          <a:endParaRPr lang="es-ES"/>
        </a:p>
      </dgm:t>
    </dgm:pt>
    <dgm:pt modelId="{E0684779-FA36-4690-9254-C453FA3D353C}" type="pres">
      <dgm:prSet presAssocID="{64AA733D-4141-42CB-B72D-89A43E5535E0}" presName="compositeShape" presStyleCnt="0">
        <dgm:presLayoutVars>
          <dgm:dir/>
          <dgm:resizeHandles/>
        </dgm:presLayoutVars>
      </dgm:prSet>
      <dgm:spPr/>
    </dgm:pt>
    <dgm:pt modelId="{8AD86E10-AAE6-4BD4-B0A4-D7C9953C2C05}" type="pres">
      <dgm:prSet presAssocID="{64AA733D-4141-42CB-B72D-89A43E5535E0}" presName="pyramid" presStyleLbl="node1" presStyleIdx="0" presStyleCnt="1"/>
      <dgm:spPr>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F9EA4A7-FDF6-4E9C-8F8B-BB22F28AD14D}" type="pres">
      <dgm:prSet presAssocID="{64AA733D-4141-42CB-B72D-89A43E5535E0}" presName="theList"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2FBCFFF-E78D-4D05-982D-E8FF471F9C87}" type="pres">
      <dgm:prSet presAssocID="{F4A2535E-4A6B-4913-9558-D1E49DF41943}" presName="aNode" presStyleLbl="fgAcc1" presStyleIdx="0" presStyleCnt="3">
        <dgm:presLayoutVars>
          <dgm:bulletEnabled val="1"/>
        </dgm:presLayoutVars>
      </dgm:prSet>
      <dgm:spPr/>
      <dgm:t>
        <a:bodyPr/>
        <a:lstStyle/>
        <a:p>
          <a:endParaRPr lang="es-ES"/>
        </a:p>
      </dgm:t>
    </dgm:pt>
    <dgm:pt modelId="{61BB70B9-6E70-43BA-A57B-F7CA323FE702}" type="pres">
      <dgm:prSet presAssocID="{F4A2535E-4A6B-4913-9558-D1E49DF41943}" presName="aSpac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1D555E9-EBD9-46A0-B2A7-F9317F252EFB}" type="pres">
      <dgm:prSet presAssocID="{0A411B57-93CF-491B-8B57-BDA554890124}" presName="aNode" presStyleLbl="fgAcc1" presStyleIdx="1" presStyleCnt="3">
        <dgm:presLayoutVars>
          <dgm:bulletEnabled val="1"/>
        </dgm:presLayoutVars>
      </dgm:prSet>
      <dgm:spPr/>
      <dgm:t>
        <a:bodyPr/>
        <a:lstStyle/>
        <a:p>
          <a:endParaRPr lang="es-EC"/>
        </a:p>
      </dgm:t>
    </dgm:pt>
    <dgm:pt modelId="{2A7170BE-F355-4187-9D06-9C3C9BD063E7}" type="pres">
      <dgm:prSet presAssocID="{0A411B57-93CF-491B-8B57-BDA554890124}" presName="aSpac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0B21F7B-E106-4622-8B1F-CDD654E044AA}" type="pres">
      <dgm:prSet presAssocID="{C4B7E402-B4EB-401F-BB2F-90294C3449C1}" presName="aNode" presStyleLbl="fgAcc1" presStyleIdx="2" presStyleCnt="3">
        <dgm:presLayoutVars>
          <dgm:bulletEnabled val="1"/>
        </dgm:presLayoutVars>
      </dgm:prSet>
      <dgm:spPr/>
      <dgm:t>
        <a:bodyPr/>
        <a:lstStyle/>
        <a:p>
          <a:endParaRPr lang="es-ES"/>
        </a:p>
      </dgm:t>
    </dgm:pt>
    <dgm:pt modelId="{5C313AB8-C012-43FD-A8F6-A89C77C28937}" type="pres">
      <dgm:prSet presAssocID="{C4B7E402-B4EB-401F-BB2F-90294C3449C1}" presName="aSpac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F36CE3E4-6CB0-4A78-B785-979FF77E1931}" srcId="{64AA733D-4141-42CB-B72D-89A43E5535E0}" destId="{C4B7E402-B4EB-401F-BB2F-90294C3449C1}" srcOrd="2" destOrd="0" parTransId="{252104D5-F15C-4C9D-A17C-4B99F0B899C3}" sibTransId="{57C5FDAF-4F2F-4B30-858C-50EDF7DE7611}"/>
    <dgm:cxn modelId="{7D933A7C-5102-4E05-AF07-A276C61F6311}" type="presOf" srcId="{0A411B57-93CF-491B-8B57-BDA554890124}" destId="{51D555E9-EBD9-46A0-B2A7-F9317F252EFB}" srcOrd="0" destOrd="0" presId="urn:microsoft.com/office/officeart/2005/8/layout/pyramid2"/>
    <dgm:cxn modelId="{66114419-6741-4048-A7BC-A40E0646E5F3}" type="presOf" srcId="{64AA733D-4141-42CB-B72D-89A43E5535E0}" destId="{E0684779-FA36-4690-9254-C453FA3D353C}" srcOrd="0" destOrd="0" presId="urn:microsoft.com/office/officeart/2005/8/layout/pyramid2"/>
    <dgm:cxn modelId="{01DA8362-F1A8-4ADD-9431-EF5D2684DD8C}" srcId="{64AA733D-4141-42CB-B72D-89A43E5535E0}" destId="{F4A2535E-4A6B-4913-9558-D1E49DF41943}" srcOrd="0" destOrd="0" parTransId="{12923779-DC6B-4091-9F19-A999898E8C7B}" sibTransId="{80CA6E54-E45B-49B4-BA42-4D8EB173EF8E}"/>
    <dgm:cxn modelId="{B7958A58-8725-473C-903F-59301C0E3334}" type="presOf" srcId="{C4B7E402-B4EB-401F-BB2F-90294C3449C1}" destId="{50B21F7B-E106-4622-8B1F-CDD654E044AA}" srcOrd="0" destOrd="0" presId="urn:microsoft.com/office/officeart/2005/8/layout/pyramid2"/>
    <dgm:cxn modelId="{97A73047-43F1-40B6-BB37-28C26E9A9450}" srcId="{64AA733D-4141-42CB-B72D-89A43E5535E0}" destId="{0A411B57-93CF-491B-8B57-BDA554890124}" srcOrd="1" destOrd="0" parTransId="{D9284DF3-52B4-4C89-87F1-51FEE2FA9D22}" sibTransId="{D9A487B5-BAE3-4C31-9AC8-DBE6443655B1}"/>
    <dgm:cxn modelId="{F55EC628-6082-40BC-87F8-EBAD43209C31}" type="presOf" srcId="{F4A2535E-4A6B-4913-9558-D1E49DF41943}" destId="{D2FBCFFF-E78D-4D05-982D-E8FF471F9C87}" srcOrd="0" destOrd="0" presId="urn:microsoft.com/office/officeart/2005/8/layout/pyramid2"/>
    <dgm:cxn modelId="{88785057-D93F-47B7-8EA8-30959794FB8A}" type="presParOf" srcId="{E0684779-FA36-4690-9254-C453FA3D353C}" destId="{8AD86E10-AAE6-4BD4-B0A4-D7C9953C2C05}" srcOrd="0" destOrd="0" presId="urn:microsoft.com/office/officeart/2005/8/layout/pyramid2"/>
    <dgm:cxn modelId="{16225796-4110-4FC8-99D2-B20E4296F228}" type="presParOf" srcId="{E0684779-FA36-4690-9254-C453FA3D353C}" destId="{0F9EA4A7-FDF6-4E9C-8F8B-BB22F28AD14D}" srcOrd="1" destOrd="0" presId="urn:microsoft.com/office/officeart/2005/8/layout/pyramid2"/>
    <dgm:cxn modelId="{2509E345-7CD9-47A7-8A8C-D62B820F744A}" type="presParOf" srcId="{0F9EA4A7-FDF6-4E9C-8F8B-BB22F28AD14D}" destId="{D2FBCFFF-E78D-4D05-982D-E8FF471F9C87}" srcOrd="0" destOrd="0" presId="urn:microsoft.com/office/officeart/2005/8/layout/pyramid2"/>
    <dgm:cxn modelId="{6FE74A3F-D131-40B3-BE56-3DEBB041F32C}" type="presParOf" srcId="{0F9EA4A7-FDF6-4E9C-8F8B-BB22F28AD14D}" destId="{61BB70B9-6E70-43BA-A57B-F7CA323FE702}" srcOrd="1" destOrd="0" presId="urn:microsoft.com/office/officeart/2005/8/layout/pyramid2"/>
    <dgm:cxn modelId="{BF3FEE0B-A6BD-45B7-9784-8AD58BB15B40}" type="presParOf" srcId="{0F9EA4A7-FDF6-4E9C-8F8B-BB22F28AD14D}" destId="{51D555E9-EBD9-46A0-B2A7-F9317F252EFB}" srcOrd="2" destOrd="0" presId="urn:microsoft.com/office/officeart/2005/8/layout/pyramid2"/>
    <dgm:cxn modelId="{B40970C3-19CB-49A1-B19D-9C991B4AB705}" type="presParOf" srcId="{0F9EA4A7-FDF6-4E9C-8F8B-BB22F28AD14D}" destId="{2A7170BE-F355-4187-9D06-9C3C9BD063E7}" srcOrd="3" destOrd="0" presId="urn:microsoft.com/office/officeart/2005/8/layout/pyramid2"/>
    <dgm:cxn modelId="{A2AE4DB8-AFC6-4FDE-88AA-1427AD80B74A}" type="presParOf" srcId="{0F9EA4A7-FDF6-4E9C-8F8B-BB22F28AD14D}" destId="{50B21F7B-E106-4622-8B1F-CDD654E044AA}" srcOrd="4" destOrd="0" presId="urn:microsoft.com/office/officeart/2005/8/layout/pyramid2"/>
    <dgm:cxn modelId="{9E227B6D-4ACD-448E-974F-E106CF31C4EF}" type="presParOf" srcId="{0F9EA4A7-FDF6-4E9C-8F8B-BB22F28AD14D}" destId="{5C313AB8-C012-43FD-A8F6-A89C77C28937}" srcOrd="5" destOrd="0" presId="urn:microsoft.com/office/officeart/2005/8/layout/pyramid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AE4BDA-60BD-4453-A80E-544470E20AE6}"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es-ES"/>
        </a:p>
      </dgm:t>
    </dgm:pt>
    <dgm:pt modelId="{BC9E6971-48EF-40E9-B5FF-528A0D0FAAC5}">
      <dgm:prSet phldrT="[Texto]"/>
      <dgm:spPr>
        <a:ln>
          <a:noFill/>
        </a:ln>
        <a:effectLst>
          <a:glow rad="228600">
            <a:schemeClr val="accent4">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dgm:spPr>
      <dgm:t>
        <a:bodyPr/>
        <a:lstStyle/>
        <a:p>
          <a:r>
            <a:rPr lang="es-ES" dirty="0" smtClean="0"/>
            <a:t>RADIOTERAPIA</a:t>
          </a:r>
        </a:p>
        <a:p>
          <a:r>
            <a:rPr lang="es-ES" dirty="0" smtClean="0"/>
            <a:t>(5-8 semanas)</a:t>
          </a:r>
          <a:endParaRPr lang="es-ES" dirty="0"/>
        </a:p>
      </dgm:t>
    </dgm:pt>
    <dgm:pt modelId="{CEFED884-FD96-4951-AD6A-6A9036496EC6}" type="parTrans" cxnId="{4F0BFB15-18B3-4F5E-8162-FBA593692354}">
      <dgm:prSet/>
      <dgm:spPr/>
      <dgm:t>
        <a:bodyPr/>
        <a:lstStyle/>
        <a:p>
          <a:endParaRPr lang="es-ES"/>
        </a:p>
      </dgm:t>
    </dgm:pt>
    <dgm:pt modelId="{D9ABB1C7-3360-47C9-99B3-745CE958153E}" type="sibTrans" cxnId="{4F0BFB15-18B3-4F5E-8162-FBA593692354}">
      <dgm:prSet/>
      <dgm:spPr/>
      <dgm:t>
        <a:bodyPr/>
        <a:lstStyle/>
        <a:p>
          <a:endParaRPr lang="es-ES"/>
        </a:p>
      </dgm:t>
    </dgm:pt>
    <dgm:pt modelId="{80373467-BFEA-4CC1-BA07-4DB21D2FFECE}">
      <dgm:prSet phldrT="[Texto]"/>
      <dgm:spPr>
        <a:effectLst>
          <a:glow rad="228600">
            <a:schemeClr val="accent6">
              <a:satMod val="175000"/>
              <a:alpha val="40000"/>
            </a:schemeClr>
          </a:glow>
        </a:effectLst>
      </dgm:spPr>
      <dgm:t>
        <a:bodyPr/>
        <a:lstStyle/>
        <a:p>
          <a:r>
            <a:rPr lang="es-ES" dirty="0" smtClean="0"/>
            <a:t>Opción a la cistectomía radical en pacientes bien seleccionados</a:t>
          </a:r>
          <a:endParaRPr lang="es-ES" dirty="0"/>
        </a:p>
      </dgm:t>
    </dgm:pt>
    <dgm:pt modelId="{22E6DC9F-8402-4110-B48B-4DA98A52BB4E}" type="parTrans" cxnId="{A3FA2435-C4D4-4D3A-8296-5F45AAAE1F60}">
      <dgm:prSet/>
      <dgm:spPr/>
      <dgm:t>
        <a:bodyPr/>
        <a:lstStyle/>
        <a:p>
          <a:endParaRPr lang="es-ES"/>
        </a:p>
      </dgm:t>
    </dgm:pt>
    <dgm:pt modelId="{C1750B9C-2E0F-4F99-89CF-AC2E33FEAF15}" type="sibTrans" cxnId="{A3FA2435-C4D4-4D3A-8296-5F45AAAE1F60}">
      <dgm:prSet/>
      <dgm:spPr/>
      <dgm:t>
        <a:bodyPr/>
        <a:lstStyle/>
        <a:p>
          <a:endParaRPr lang="es-ES"/>
        </a:p>
      </dgm:t>
    </dgm:pt>
    <dgm:pt modelId="{97AA37CF-801C-4431-95E5-B6162535A281}">
      <dgm:prSet phldrT="[Texto]"/>
      <dgm:spPr>
        <a:effectLst>
          <a:glow rad="228600">
            <a:schemeClr val="accent6">
              <a:satMod val="175000"/>
              <a:alpha val="40000"/>
            </a:schemeClr>
          </a:glow>
        </a:effectLst>
      </dgm:spPr>
      <dgm:t>
        <a:bodyPr/>
        <a:lstStyle/>
        <a:p>
          <a:r>
            <a:rPr lang="es-ES" dirty="0" smtClean="0"/>
            <a:t>La radiación como monoterapia solo debe ofrecerse a los pctes que son malos candidatos debido a edad avanzada o problemas médicos</a:t>
          </a:r>
          <a:endParaRPr lang="es-ES" dirty="0"/>
        </a:p>
      </dgm:t>
    </dgm:pt>
    <dgm:pt modelId="{6389B961-CC37-4DB8-A6BD-E82C8A01A5F4}" type="parTrans" cxnId="{AAD5588F-8EB5-49B3-82D5-09DC1BF6EA75}">
      <dgm:prSet/>
      <dgm:spPr/>
      <dgm:t>
        <a:bodyPr/>
        <a:lstStyle/>
        <a:p>
          <a:endParaRPr lang="es-ES"/>
        </a:p>
      </dgm:t>
    </dgm:pt>
    <dgm:pt modelId="{59195401-82B1-43D1-AAA2-955B991B4E24}" type="sibTrans" cxnId="{AAD5588F-8EB5-49B3-82D5-09DC1BF6EA75}">
      <dgm:prSet/>
      <dgm:spPr/>
      <dgm:t>
        <a:bodyPr/>
        <a:lstStyle/>
        <a:p>
          <a:endParaRPr lang="es-ES"/>
        </a:p>
      </dgm:t>
    </dgm:pt>
    <dgm:pt modelId="{1C7D95A6-CBBF-4B23-9BEE-3444FC39ABFD}">
      <dgm:prSet phldrT="[Texto]"/>
      <dgm:spPr>
        <a:solidFill>
          <a:schemeClr val="bg1"/>
        </a:solidFill>
        <a:effectLst>
          <a:glow rad="228600">
            <a:schemeClr val="accent2">
              <a:satMod val="175000"/>
              <a:alpha val="40000"/>
            </a:schemeClr>
          </a:glow>
        </a:effectLst>
      </dgm:spPr>
      <dgm:t>
        <a:bodyPr/>
        <a:lstStyle/>
        <a:p>
          <a:r>
            <a:rPr lang="es-ES" dirty="0" smtClean="0"/>
            <a:t>El </a:t>
          </a:r>
          <a:r>
            <a:rPr lang="es-ES" dirty="0" err="1" smtClean="0"/>
            <a:t>tto</a:t>
          </a:r>
          <a:r>
            <a:rPr lang="es-ES" dirty="0" smtClean="0"/>
            <a:t> es bien tolerado, 15% pueden tener complicaciones</a:t>
          </a:r>
        </a:p>
      </dgm:t>
    </dgm:pt>
    <dgm:pt modelId="{B8EC0E7A-971D-4DCA-B506-DB86356C9D8A}" type="sibTrans" cxnId="{2B24AF52-39D3-4BF0-90C6-725559BFA2D4}">
      <dgm:prSet/>
      <dgm:spPr/>
      <dgm:t>
        <a:bodyPr/>
        <a:lstStyle/>
        <a:p>
          <a:endParaRPr lang="es-ES"/>
        </a:p>
      </dgm:t>
    </dgm:pt>
    <dgm:pt modelId="{64C92DC4-9145-4F43-AC50-26C1142AF4BE}" type="parTrans" cxnId="{2B24AF52-39D3-4BF0-90C6-725559BFA2D4}">
      <dgm:prSet/>
      <dgm:spPr/>
      <dgm:t>
        <a:bodyPr/>
        <a:lstStyle/>
        <a:p>
          <a:endParaRPr lang="es-ES"/>
        </a:p>
      </dgm:t>
    </dgm:pt>
    <dgm:pt modelId="{190682BA-C4E6-45E3-B74C-5A4264FE8070}" type="pres">
      <dgm:prSet presAssocID="{58AE4BDA-60BD-4453-A80E-544470E20AE6}" presName="cycle" presStyleCnt="0">
        <dgm:presLayoutVars>
          <dgm:chMax val="1"/>
          <dgm:dir/>
          <dgm:animLvl val="ctr"/>
          <dgm:resizeHandles val="exact"/>
        </dgm:presLayoutVars>
      </dgm:prSet>
      <dgm:spPr/>
      <dgm:t>
        <a:bodyPr/>
        <a:lstStyle/>
        <a:p>
          <a:endParaRPr lang="es-EC"/>
        </a:p>
      </dgm:t>
    </dgm:pt>
    <dgm:pt modelId="{F360AA10-85FB-4140-BB9F-5A2413B51E73}" type="pres">
      <dgm:prSet presAssocID="{BC9E6971-48EF-40E9-B5FF-528A0D0FAAC5}" presName="centerShape" presStyleLbl="node0" presStyleIdx="0" presStyleCnt="1" custLinFactNeighborX="-871" custLinFactNeighborY="-413"/>
      <dgm:spPr/>
      <dgm:t>
        <a:bodyPr/>
        <a:lstStyle/>
        <a:p>
          <a:endParaRPr lang="es-ES"/>
        </a:p>
      </dgm:t>
    </dgm:pt>
    <dgm:pt modelId="{BC10ED50-E722-4945-94CF-A450C9585BA2}" type="pres">
      <dgm:prSet presAssocID="{22E6DC9F-8402-4110-B48B-4DA98A52BB4E}" presName="parTrans" presStyleLbl="bgSibTrans2D1" presStyleIdx="0" presStyleCnt="3"/>
      <dgm:spPr/>
      <dgm:t>
        <a:bodyPr/>
        <a:lstStyle/>
        <a:p>
          <a:endParaRPr lang="es-EC"/>
        </a:p>
      </dgm:t>
    </dgm:pt>
    <dgm:pt modelId="{C8D946FB-CE21-4456-93BC-D8C25A9EA111}" type="pres">
      <dgm:prSet presAssocID="{80373467-BFEA-4CC1-BA07-4DB21D2FFECE}" presName="node" presStyleLbl="node1" presStyleIdx="0" presStyleCnt="3">
        <dgm:presLayoutVars>
          <dgm:bulletEnabled val="1"/>
        </dgm:presLayoutVars>
      </dgm:prSet>
      <dgm:spPr/>
      <dgm:t>
        <a:bodyPr/>
        <a:lstStyle/>
        <a:p>
          <a:endParaRPr lang="es-EC"/>
        </a:p>
      </dgm:t>
    </dgm:pt>
    <dgm:pt modelId="{CB407F59-2A5A-4A3B-9070-490EE5820871}" type="pres">
      <dgm:prSet presAssocID="{64C92DC4-9145-4F43-AC50-26C1142AF4BE}" presName="parTrans" presStyleLbl="bgSibTrans2D1" presStyleIdx="1" presStyleCnt="3"/>
      <dgm:spPr/>
      <dgm:t>
        <a:bodyPr/>
        <a:lstStyle/>
        <a:p>
          <a:endParaRPr lang="es-EC"/>
        </a:p>
      </dgm:t>
    </dgm:pt>
    <dgm:pt modelId="{C926510D-C656-4C37-91DF-748AAB696443}" type="pres">
      <dgm:prSet presAssocID="{1C7D95A6-CBBF-4B23-9BEE-3444FC39ABFD}" presName="node" presStyleLbl="node1" presStyleIdx="1" presStyleCnt="3">
        <dgm:presLayoutVars>
          <dgm:bulletEnabled val="1"/>
        </dgm:presLayoutVars>
      </dgm:prSet>
      <dgm:spPr/>
      <dgm:t>
        <a:bodyPr/>
        <a:lstStyle/>
        <a:p>
          <a:endParaRPr lang="es-ES"/>
        </a:p>
      </dgm:t>
    </dgm:pt>
    <dgm:pt modelId="{89C415D0-AB58-4C4C-9849-8DACA16BB0BC}" type="pres">
      <dgm:prSet presAssocID="{6389B961-CC37-4DB8-A6BD-E82C8A01A5F4}" presName="parTrans" presStyleLbl="bgSibTrans2D1" presStyleIdx="2" presStyleCnt="3"/>
      <dgm:spPr/>
      <dgm:t>
        <a:bodyPr/>
        <a:lstStyle/>
        <a:p>
          <a:endParaRPr lang="es-EC"/>
        </a:p>
      </dgm:t>
    </dgm:pt>
    <dgm:pt modelId="{FD80FB3E-D79A-4515-A8BF-83185A67C437}" type="pres">
      <dgm:prSet presAssocID="{97AA37CF-801C-4431-95E5-B6162535A281}" presName="node" presStyleLbl="node1" presStyleIdx="2" presStyleCnt="3">
        <dgm:presLayoutVars>
          <dgm:bulletEnabled val="1"/>
        </dgm:presLayoutVars>
      </dgm:prSet>
      <dgm:spPr/>
      <dgm:t>
        <a:bodyPr/>
        <a:lstStyle/>
        <a:p>
          <a:endParaRPr lang="es-EC"/>
        </a:p>
      </dgm:t>
    </dgm:pt>
  </dgm:ptLst>
  <dgm:cxnLst>
    <dgm:cxn modelId="{FD5A1DBC-73F6-4E64-9F94-0A434C168240}" type="presOf" srcId="{BC9E6971-48EF-40E9-B5FF-528A0D0FAAC5}" destId="{F360AA10-85FB-4140-BB9F-5A2413B51E73}" srcOrd="0" destOrd="0" presId="urn:microsoft.com/office/officeart/2005/8/layout/radial4"/>
    <dgm:cxn modelId="{A3FA2435-C4D4-4D3A-8296-5F45AAAE1F60}" srcId="{BC9E6971-48EF-40E9-B5FF-528A0D0FAAC5}" destId="{80373467-BFEA-4CC1-BA07-4DB21D2FFECE}" srcOrd="0" destOrd="0" parTransId="{22E6DC9F-8402-4110-B48B-4DA98A52BB4E}" sibTransId="{C1750B9C-2E0F-4F99-89CF-AC2E33FEAF15}"/>
    <dgm:cxn modelId="{C9203AC0-D279-44CE-9E52-7BF2962E21B5}" type="presOf" srcId="{6389B961-CC37-4DB8-A6BD-E82C8A01A5F4}" destId="{89C415D0-AB58-4C4C-9849-8DACA16BB0BC}" srcOrd="0" destOrd="0" presId="urn:microsoft.com/office/officeart/2005/8/layout/radial4"/>
    <dgm:cxn modelId="{82660D05-681B-47B1-A9E8-F9E6CC7B7F80}" type="presOf" srcId="{1C7D95A6-CBBF-4B23-9BEE-3444FC39ABFD}" destId="{C926510D-C656-4C37-91DF-748AAB696443}" srcOrd="0" destOrd="0" presId="urn:microsoft.com/office/officeart/2005/8/layout/radial4"/>
    <dgm:cxn modelId="{AAD5588F-8EB5-49B3-82D5-09DC1BF6EA75}" srcId="{BC9E6971-48EF-40E9-B5FF-528A0D0FAAC5}" destId="{97AA37CF-801C-4431-95E5-B6162535A281}" srcOrd="2" destOrd="0" parTransId="{6389B961-CC37-4DB8-A6BD-E82C8A01A5F4}" sibTransId="{59195401-82B1-43D1-AAA2-955B991B4E24}"/>
    <dgm:cxn modelId="{92DF4237-E95A-47A3-B2F6-A3C293BCFA70}" type="presOf" srcId="{80373467-BFEA-4CC1-BA07-4DB21D2FFECE}" destId="{C8D946FB-CE21-4456-93BC-D8C25A9EA111}" srcOrd="0" destOrd="0" presId="urn:microsoft.com/office/officeart/2005/8/layout/radial4"/>
    <dgm:cxn modelId="{4F0BFB15-18B3-4F5E-8162-FBA593692354}" srcId="{58AE4BDA-60BD-4453-A80E-544470E20AE6}" destId="{BC9E6971-48EF-40E9-B5FF-528A0D0FAAC5}" srcOrd="0" destOrd="0" parTransId="{CEFED884-FD96-4951-AD6A-6A9036496EC6}" sibTransId="{D9ABB1C7-3360-47C9-99B3-745CE958153E}"/>
    <dgm:cxn modelId="{25C6CC33-6004-4DB6-8016-396BE686DE70}" type="presOf" srcId="{97AA37CF-801C-4431-95E5-B6162535A281}" destId="{FD80FB3E-D79A-4515-A8BF-83185A67C437}" srcOrd="0" destOrd="0" presId="urn:microsoft.com/office/officeart/2005/8/layout/radial4"/>
    <dgm:cxn modelId="{E4D7B146-279B-4441-8F13-74AAA574F3D0}" type="presOf" srcId="{22E6DC9F-8402-4110-B48B-4DA98A52BB4E}" destId="{BC10ED50-E722-4945-94CF-A450C9585BA2}" srcOrd="0" destOrd="0" presId="urn:microsoft.com/office/officeart/2005/8/layout/radial4"/>
    <dgm:cxn modelId="{2B24AF52-39D3-4BF0-90C6-725559BFA2D4}" srcId="{BC9E6971-48EF-40E9-B5FF-528A0D0FAAC5}" destId="{1C7D95A6-CBBF-4B23-9BEE-3444FC39ABFD}" srcOrd="1" destOrd="0" parTransId="{64C92DC4-9145-4F43-AC50-26C1142AF4BE}" sibTransId="{B8EC0E7A-971D-4DCA-B506-DB86356C9D8A}"/>
    <dgm:cxn modelId="{4E28C169-B844-49CC-9ADC-28D4BA3CEF02}" type="presOf" srcId="{64C92DC4-9145-4F43-AC50-26C1142AF4BE}" destId="{CB407F59-2A5A-4A3B-9070-490EE5820871}" srcOrd="0" destOrd="0" presId="urn:microsoft.com/office/officeart/2005/8/layout/radial4"/>
    <dgm:cxn modelId="{A38130E3-EA60-41A7-9CBB-4D166ED15C4A}" type="presOf" srcId="{58AE4BDA-60BD-4453-A80E-544470E20AE6}" destId="{190682BA-C4E6-45E3-B74C-5A4264FE8070}" srcOrd="0" destOrd="0" presId="urn:microsoft.com/office/officeart/2005/8/layout/radial4"/>
    <dgm:cxn modelId="{907DEE2A-7110-4436-BDC7-66F3A994F18F}" type="presParOf" srcId="{190682BA-C4E6-45E3-B74C-5A4264FE8070}" destId="{F360AA10-85FB-4140-BB9F-5A2413B51E73}" srcOrd="0" destOrd="0" presId="urn:microsoft.com/office/officeart/2005/8/layout/radial4"/>
    <dgm:cxn modelId="{9AA28280-9655-419C-B45F-BDF10186CA74}" type="presParOf" srcId="{190682BA-C4E6-45E3-B74C-5A4264FE8070}" destId="{BC10ED50-E722-4945-94CF-A450C9585BA2}" srcOrd="1" destOrd="0" presId="urn:microsoft.com/office/officeart/2005/8/layout/radial4"/>
    <dgm:cxn modelId="{01E06ED4-BE55-44BB-93F3-E613E8A6FF1F}" type="presParOf" srcId="{190682BA-C4E6-45E3-B74C-5A4264FE8070}" destId="{C8D946FB-CE21-4456-93BC-D8C25A9EA111}" srcOrd="2" destOrd="0" presId="urn:microsoft.com/office/officeart/2005/8/layout/radial4"/>
    <dgm:cxn modelId="{816DA5B7-0E51-4620-8726-4F45BB474857}" type="presParOf" srcId="{190682BA-C4E6-45E3-B74C-5A4264FE8070}" destId="{CB407F59-2A5A-4A3B-9070-490EE5820871}" srcOrd="3" destOrd="0" presId="urn:microsoft.com/office/officeart/2005/8/layout/radial4"/>
    <dgm:cxn modelId="{4F56FB40-8570-454C-AA4A-465C8F3788F9}" type="presParOf" srcId="{190682BA-C4E6-45E3-B74C-5A4264FE8070}" destId="{C926510D-C656-4C37-91DF-748AAB696443}" srcOrd="4" destOrd="0" presId="urn:microsoft.com/office/officeart/2005/8/layout/radial4"/>
    <dgm:cxn modelId="{5E0CF702-0958-47F2-ADD3-A0D2D104CAB6}" type="presParOf" srcId="{190682BA-C4E6-45E3-B74C-5A4264FE8070}" destId="{89C415D0-AB58-4C4C-9849-8DACA16BB0BC}" srcOrd="5" destOrd="0" presId="urn:microsoft.com/office/officeart/2005/8/layout/radial4"/>
    <dgm:cxn modelId="{15507595-F991-48FE-8AA1-0AFA465129FE}" type="presParOf" srcId="{190682BA-C4E6-45E3-B74C-5A4264FE8070}" destId="{FD80FB3E-D79A-4515-A8BF-83185A67C437}" srcOrd="6"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63F013-CA5F-4244-A103-7AA9D9E58A05}" type="doc">
      <dgm:prSet loTypeId="urn:microsoft.com/office/officeart/2005/8/layout/default#3" loCatId="list" qsTypeId="urn:microsoft.com/office/officeart/2005/8/quickstyle/simple3" qsCatId="simple" csTypeId="urn:microsoft.com/office/officeart/2005/8/colors/colorful4" csCatId="colorful" phldr="1"/>
      <dgm:spPr/>
      <dgm:t>
        <a:bodyPr/>
        <a:lstStyle/>
        <a:p>
          <a:endParaRPr lang="es-EC"/>
        </a:p>
      </dgm:t>
    </dgm:pt>
    <dgm:pt modelId="{A5C21A61-617B-4A6A-A2B4-9B7A018AEDB6}">
      <dgm:prSet phldrT="[Texto]"/>
      <dgm:spPr>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C" b="1" dirty="0" smtClean="0"/>
            <a:t>15% de pacientes con cáncer  vesical tiene metástasis regional o distante</a:t>
          </a:r>
          <a:endParaRPr lang="es-EC" b="1" dirty="0"/>
        </a:p>
      </dgm:t>
    </dgm:pt>
    <dgm:pt modelId="{A973F9CE-4187-4383-96D4-3E482B5DF9DF}" type="parTrans" cxnId="{56E37AB9-A635-4005-A301-5A3D4F8EAFCA}">
      <dgm:prSet/>
      <dgm:spPr/>
      <dgm:t>
        <a:bodyPr/>
        <a:lstStyle/>
        <a:p>
          <a:endParaRPr lang="es-EC"/>
        </a:p>
      </dgm:t>
    </dgm:pt>
    <dgm:pt modelId="{C9B7B5C5-8C7D-43C6-82A2-6C1F43BC44FF}" type="sibTrans" cxnId="{56E37AB9-A635-4005-A301-5A3D4F8EAFCA}">
      <dgm:prSet/>
      <dgm:spPr/>
      <dgm:t>
        <a:bodyPr/>
        <a:lstStyle/>
        <a:p>
          <a:endParaRPr lang="es-EC"/>
        </a:p>
      </dgm:t>
    </dgm:pt>
    <dgm:pt modelId="{72A531A1-10F2-49FE-B21D-A58EFB1F8D02}">
      <dgm:prSet phldrT="[Texto]"/>
      <dgm:spPr>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C" b="1" dirty="0" smtClean="0"/>
            <a:t>Sin tratamiento la supervivencia está limitada</a:t>
          </a:r>
          <a:endParaRPr lang="es-EC" b="1" dirty="0"/>
        </a:p>
      </dgm:t>
    </dgm:pt>
    <dgm:pt modelId="{683FDC40-AF8F-4395-815A-45293D223888}" type="parTrans" cxnId="{18C2E444-5C07-46A1-BE9C-02F3E21DAB39}">
      <dgm:prSet/>
      <dgm:spPr/>
      <dgm:t>
        <a:bodyPr/>
        <a:lstStyle/>
        <a:p>
          <a:endParaRPr lang="es-EC"/>
        </a:p>
      </dgm:t>
    </dgm:pt>
    <dgm:pt modelId="{7D83F871-6837-4BF8-88B8-BAB72B6888A2}" type="sibTrans" cxnId="{18C2E444-5C07-46A1-BE9C-02F3E21DAB39}">
      <dgm:prSet/>
      <dgm:spPr/>
      <dgm:t>
        <a:bodyPr/>
        <a:lstStyle/>
        <a:p>
          <a:endParaRPr lang="es-EC"/>
        </a:p>
      </dgm:t>
    </dgm:pt>
    <dgm:pt modelId="{FC2113DE-7371-4DD2-94CD-90E5E58B01A0}">
      <dgm:prSet phldrT="[Texto]"/>
      <dgm:spPr>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C" b="1" dirty="0" smtClean="0"/>
            <a:t>Antineoplásicos y combinaciones de fármacos responden de manera parcial o completa</a:t>
          </a:r>
          <a:endParaRPr lang="es-EC" b="1" dirty="0"/>
        </a:p>
      </dgm:t>
    </dgm:pt>
    <dgm:pt modelId="{59D96CAB-2371-4DAA-8F23-024083AD3763}" type="parTrans" cxnId="{D469DCF9-0801-4ED3-9567-01E2CEBE2332}">
      <dgm:prSet/>
      <dgm:spPr/>
      <dgm:t>
        <a:bodyPr/>
        <a:lstStyle/>
        <a:p>
          <a:endParaRPr lang="es-EC"/>
        </a:p>
      </dgm:t>
    </dgm:pt>
    <dgm:pt modelId="{8505217E-C42A-4D2A-B588-1850DEB7175F}" type="sibTrans" cxnId="{D469DCF9-0801-4ED3-9567-01E2CEBE2332}">
      <dgm:prSet/>
      <dgm:spPr/>
      <dgm:t>
        <a:bodyPr/>
        <a:lstStyle/>
        <a:p>
          <a:endParaRPr lang="es-EC"/>
        </a:p>
      </dgm:t>
    </dgm:pt>
    <dgm:pt modelId="{00350046-BA6C-4BF6-9170-0D29DD2EDCAD}">
      <dgm:prSet phldrT="[Texto]"/>
      <dgm:spPr>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C" b="1" dirty="0" smtClean="0"/>
            <a:t>Cisplatino, fármaco mas activo. 30% de los pacientes</a:t>
          </a:r>
          <a:r>
            <a:rPr lang="es-EC" dirty="0" smtClean="0"/>
            <a:t>.</a:t>
          </a:r>
          <a:endParaRPr lang="es-EC" dirty="0"/>
        </a:p>
      </dgm:t>
    </dgm:pt>
    <dgm:pt modelId="{FB909244-C4D1-40A6-95D5-605A175797D1}" type="parTrans" cxnId="{0BCFA678-5D9B-4002-81C8-D9CA20CFC6EB}">
      <dgm:prSet/>
      <dgm:spPr/>
      <dgm:t>
        <a:bodyPr/>
        <a:lstStyle/>
        <a:p>
          <a:endParaRPr lang="es-EC"/>
        </a:p>
      </dgm:t>
    </dgm:pt>
    <dgm:pt modelId="{9C6AEAF2-C160-46E3-A776-EFBBC0BF550A}" type="sibTrans" cxnId="{0BCFA678-5D9B-4002-81C8-D9CA20CFC6EB}">
      <dgm:prSet/>
      <dgm:spPr/>
      <dgm:t>
        <a:bodyPr/>
        <a:lstStyle/>
        <a:p>
          <a:endParaRPr lang="es-EC"/>
        </a:p>
      </dgm:t>
    </dgm:pt>
    <dgm:pt modelId="{7DECB094-3EE2-4717-AF93-09FD2326D6FB}">
      <dgm:prSet phldrT="[Texto]"/>
      <dgm:spPr>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C" b="1" dirty="0" err="1" smtClean="0"/>
            <a:t>Metrotexato</a:t>
          </a:r>
          <a:r>
            <a:rPr lang="es-EC" b="1" dirty="0" smtClean="0"/>
            <a:t>, </a:t>
          </a:r>
          <a:r>
            <a:rPr lang="es-EC" b="1" dirty="0" err="1" smtClean="0"/>
            <a:t>doxorrubicina</a:t>
          </a:r>
          <a:r>
            <a:rPr lang="es-EC" b="1" dirty="0" smtClean="0"/>
            <a:t>, </a:t>
          </a:r>
          <a:r>
            <a:rPr lang="es-EC" b="1" dirty="0" err="1" smtClean="0"/>
            <a:t>vinblastina</a:t>
          </a:r>
          <a:r>
            <a:rPr lang="es-EC" b="1" dirty="0" smtClean="0"/>
            <a:t>, </a:t>
          </a:r>
          <a:r>
            <a:rPr lang="es-EC" b="1" dirty="0" err="1" smtClean="0"/>
            <a:t>ciclofosfamida</a:t>
          </a:r>
          <a:r>
            <a:rPr lang="es-EC" b="1" dirty="0" smtClean="0"/>
            <a:t>, </a:t>
          </a:r>
          <a:r>
            <a:rPr lang="es-EC" b="1" dirty="0" err="1" smtClean="0"/>
            <a:t>gemcitabina</a:t>
          </a:r>
          <a:r>
            <a:rPr lang="es-EC" b="1" dirty="0" smtClean="0"/>
            <a:t> y</a:t>
          </a:r>
        </a:p>
        <a:p>
          <a:r>
            <a:rPr lang="es-EC" b="1" dirty="0" smtClean="0"/>
            <a:t> 5- </a:t>
          </a:r>
          <a:r>
            <a:rPr lang="es-EC" b="1" dirty="0" err="1" smtClean="0"/>
            <a:t>fluoracilo</a:t>
          </a:r>
          <a:r>
            <a:rPr lang="es-EC" dirty="0" smtClean="0"/>
            <a:t>.</a:t>
          </a:r>
          <a:endParaRPr lang="es-EC" dirty="0"/>
        </a:p>
      </dgm:t>
    </dgm:pt>
    <dgm:pt modelId="{45B02FB3-BD1C-48CC-B5DD-8838BBA2AAF3}" type="parTrans" cxnId="{B8B34CAC-EE17-4435-9E20-A1599DB8080B}">
      <dgm:prSet/>
      <dgm:spPr/>
      <dgm:t>
        <a:bodyPr/>
        <a:lstStyle/>
        <a:p>
          <a:endParaRPr lang="es-EC"/>
        </a:p>
      </dgm:t>
    </dgm:pt>
    <dgm:pt modelId="{506F908A-43F4-49A5-B5C5-63D5A13AE99D}" type="sibTrans" cxnId="{B8B34CAC-EE17-4435-9E20-A1599DB8080B}">
      <dgm:prSet/>
      <dgm:spPr/>
      <dgm:t>
        <a:bodyPr/>
        <a:lstStyle/>
        <a:p>
          <a:endParaRPr lang="es-EC"/>
        </a:p>
      </dgm:t>
    </dgm:pt>
    <dgm:pt modelId="{729FE1D6-5FC2-431E-A2A1-1E334B2B13E3}" type="pres">
      <dgm:prSet presAssocID="{E763F013-CA5F-4244-A103-7AA9D9E58A05}" presName="diagram" presStyleCnt="0">
        <dgm:presLayoutVars>
          <dgm:dir/>
          <dgm:resizeHandles val="exact"/>
        </dgm:presLayoutVars>
      </dgm:prSet>
      <dgm:spPr/>
      <dgm:t>
        <a:bodyPr/>
        <a:lstStyle/>
        <a:p>
          <a:endParaRPr lang="es-EC"/>
        </a:p>
      </dgm:t>
    </dgm:pt>
    <dgm:pt modelId="{91AE1A02-2256-424C-AC2F-2362405272A3}" type="pres">
      <dgm:prSet presAssocID="{A5C21A61-617B-4A6A-A2B4-9B7A018AEDB6}" presName="node" presStyleLbl="node1" presStyleIdx="0" presStyleCnt="5">
        <dgm:presLayoutVars>
          <dgm:bulletEnabled val="1"/>
        </dgm:presLayoutVars>
      </dgm:prSet>
      <dgm:spPr/>
      <dgm:t>
        <a:bodyPr/>
        <a:lstStyle/>
        <a:p>
          <a:endParaRPr lang="es-EC"/>
        </a:p>
      </dgm:t>
    </dgm:pt>
    <dgm:pt modelId="{F594F405-7F53-417E-8AFD-163C2E44B42C}" type="pres">
      <dgm:prSet presAssocID="{C9B7B5C5-8C7D-43C6-82A2-6C1F43BC44FF}" presName="sibTrans" presStyleCnt="0"/>
      <dgm:spPr/>
    </dgm:pt>
    <dgm:pt modelId="{B0B0A23C-403F-4718-B9DA-3DED1C7516CC}" type="pres">
      <dgm:prSet presAssocID="{72A531A1-10F2-49FE-B21D-A58EFB1F8D02}" presName="node" presStyleLbl="node1" presStyleIdx="1" presStyleCnt="5">
        <dgm:presLayoutVars>
          <dgm:bulletEnabled val="1"/>
        </dgm:presLayoutVars>
      </dgm:prSet>
      <dgm:spPr/>
      <dgm:t>
        <a:bodyPr/>
        <a:lstStyle/>
        <a:p>
          <a:endParaRPr lang="es-EC"/>
        </a:p>
      </dgm:t>
    </dgm:pt>
    <dgm:pt modelId="{4A97B090-3747-48A1-8F3A-15F888318CB2}" type="pres">
      <dgm:prSet presAssocID="{7D83F871-6837-4BF8-88B8-BAB72B6888A2}" presName="sibTrans" presStyleCnt="0"/>
      <dgm:spPr/>
    </dgm:pt>
    <dgm:pt modelId="{741D1608-89E9-4939-BCE8-12B2BF601A03}" type="pres">
      <dgm:prSet presAssocID="{FC2113DE-7371-4DD2-94CD-90E5E58B01A0}" presName="node" presStyleLbl="node1" presStyleIdx="2" presStyleCnt="5">
        <dgm:presLayoutVars>
          <dgm:bulletEnabled val="1"/>
        </dgm:presLayoutVars>
      </dgm:prSet>
      <dgm:spPr/>
      <dgm:t>
        <a:bodyPr/>
        <a:lstStyle/>
        <a:p>
          <a:endParaRPr lang="es-EC"/>
        </a:p>
      </dgm:t>
    </dgm:pt>
    <dgm:pt modelId="{EB647DF3-5CA3-45CE-AC41-F99533E02258}" type="pres">
      <dgm:prSet presAssocID="{8505217E-C42A-4D2A-B588-1850DEB7175F}" presName="sibTrans" presStyleCnt="0"/>
      <dgm:spPr/>
    </dgm:pt>
    <dgm:pt modelId="{C87602D8-626B-4AE0-83AC-B1AF152A236F}" type="pres">
      <dgm:prSet presAssocID="{00350046-BA6C-4BF6-9170-0D29DD2EDCAD}" presName="node" presStyleLbl="node1" presStyleIdx="3" presStyleCnt="5" custScaleX="96909">
        <dgm:presLayoutVars>
          <dgm:bulletEnabled val="1"/>
        </dgm:presLayoutVars>
      </dgm:prSet>
      <dgm:spPr/>
      <dgm:t>
        <a:bodyPr/>
        <a:lstStyle/>
        <a:p>
          <a:endParaRPr lang="es-EC"/>
        </a:p>
      </dgm:t>
    </dgm:pt>
    <dgm:pt modelId="{E066038D-D46A-413E-839C-04D64329B57D}" type="pres">
      <dgm:prSet presAssocID="{9C6AEAF2-C160-46E3-A776-EFBBC0BF550A}" presName="sibTrans" presStyleCnt="0"/>
      <dgm:spPr/>
    </dgm:pt>
    <dgm:pt modelId="{2686AC10-578A-4258-8551-B605F64BF152}" type="pres">
      <dgm:prSet presAssocID="{7DECB094-3EE2-4717-AF93-09FD2326D6FB}" presName="node" presStyleLbl="node1" presStyleIdx="4" presStyleCnt="5" custScaleX="108987">
        <dgm:presLayoutVars>
          <dgm:bulletEnabled val="1"/>
        </dgm:presLayoutVars>
      </dgm:prSet>
      <dgm:spPr/>
      <dgm:t>
        <a:bodyPr/>
        <a:lstStyle/>
        <a:p>
          <a:endParaRPr lang="es-EC"/>
        </a:p>
      </dgm:t>
    </dgm:pt>
  </dgm:ptLst>
  <dgm:cxnLst>
    <dgm:cxn modelId="{5EFC01FC-DC51-41CD-8106-EAD949D66DE6}" type="presOf" srcId="{E763F013-CA5F-4244-A103-7AA9D9E58A05}" destId="{729FE1D6-5FC2-431E-A2A1-1E334B2B13E3}" srcOrd="0" destOrd="0" presId="urn:microsoft.com/office/officeart/2005/8/layout/default#3"/>
    <dgm:cxn modelId="{09AD19F2-9410-46C8-BBD6-D4856709C577}" type="presOf" srcId="{7DECB094-3EE2-4717-AF93-09FD2326D6FB}" destId="{2686AC10-578A-4258-8551-B605F64BF152}" srcOrd="0" destOrd="0" presId="urn:microsoft.com/office/officeart/2005/8/layout/default#3"/>
    <dgm:cxn modelId="{35CC7302-9A82-4EF3-B932-07F931581688}" type="presOf" srcId="{00350046-BA6C-4BF6-9170-0D29DD2EDCAD}" destId="{C87602D8-626B-4AE0-83AC-B1AF152A236F}" srcOrd="0" destOrd="0" presId="urn:microsoft.com/office/officeart/2005/8/layout/default#3"/>
    <dgm:cxn modelId="{9B8AEF1B-2E61-4C24-87D5-0CF245346A8C}" type="presOf" srcId="{A5C21A61-617B-4A6A-A2B4-9B7A018AEDB6}" destId="{91AE1A02-2256-424C-AC2F-2362405272A3}" srcOrd="0" destOrd="0" presId="urn:microsoft.com/office/officeart/2005/8/layout/default#3"/>
    <dgm:cxn modelId="{B8B34CAC-EE17-4435-9E20-A1599DB8080B}" srcId="{E763F013-CA5F-4244-A103-7AA9D9E58A05}" destId="{7DECB094-3EE2-4717-AF93-09FD2326D6FB}" srcOrd="4" destOrd="0" parTransId="{45B02FB3-BD1C-48CC-B5DD-8838BBA2AAF3}" sibTransId="{506F908A-43F4-49A5-B5C5-63D5A13AE99D}"/>
    <dgm:cxn modelId="{D469DCF9-0801-4ED3-9567-01E2CEBE2332}" srcId="{E763F013-CA5F-4244-A103-7AA9D9E58A05}" destId="{FC2113DE-7371-4DD2-94CD-90E5E58B01A0}" srcOrd="2" destOrd="0" parTransId="{59D96CAB-2371-4DAA-8F23-024083AD3763}" sibTransId="{8505217E-C42A-4D2A-B588-1850DEB7175F}"/>
    <dgm:cxn modelId="{597B735A-7448-490B-A6F3-E6B7CB043707}" type="presOf" srcId="{72A531A1-10F2-49FE-B21D-A58EFB1F8D02}" destId="{B0B0A23C-403F-4718-B9DA-3DED1C7516CC}" srcOrd="0" destOrd="0" presId="urn:microsoft.com/office/officeart/2005/8/layout/default#3"/>
    <dgm:cxn modelId="{AF75BF94-CD25-4CF4-83E5-DF91CA3D32AC}" type="presOf" srcId="{FC2113DE-7371-4DD2-94CD-90E5E58B01A0}" destId="{741D1608-89E9-4939-BCE8-12B2BF601A03}" srcOrd="0" destOrd="0" presId="urn:microsoft.com/office/officeart/2005/8/layout/default#3"/>
    <dgm:cxn modelId="{56E37AB9-A635-4005-A301-5A3D4F8EAFCA}" srcId="{E763F013-CA5F-4244-A103-7AA9D9E58A05}" destId="{A5C21A61-617B-4A6A-A2B4-9B7A018AEDB6}" srcOrd="0" destOrd="0" parTransId="{A973F9CE-4187-4383-96D4-3E482B5DF9DF}" sibTransId="{C9B7B5C5-8C7D-43C6-82A2-6C1F43BC44FF}"/>
    <dgm:cxn modelId="{0BCFA678-5D9B-4002-81C8-D9CA20CFC6EB}" srcId="{E763F013-CA5F-4244-A103-7AA9D9E58A05}" destId="{00350046-BA6C-4BF6-9170-0D29DD2EDCAD}" srcOrd="3" destOrd="0" parTransId="{FB909244-C4D1-40A6-95D5-605A175797D1}" sibTransId="{9C6AEAF2-C160-46E3-A776-EFBBC0BF550A}"/>
    <dgm:cxn modelId="{18C2E444-5C07-46A1-BE9C-02F3E21DAB39}" srcId="{E763F013-CA5F-4244-A103-7AA9D9E58A05}" destId="{72A531A1-10F2-49FE-B21D-A58EFB1F8D02}" srcOrd="1" destOrd="0" parTransId="{683FDC40-AF8F-4395-815A-45293D223888}" sibTransId="{7D83F871-6837-4BF8-88B8-BAB72B6888A2}"/>
    <dgm:cxn modelId="{6914ED11-A3D9-4CC4-9C51-BBC22BF9E3B8}" type="presParOf" srcId="{729FE1D6-5FC2-431E-A2A1-1E334B2B13E3}" destId="{91AE1A02-2256-424C-AC2F-2362405272A3}" srcOrd="0" destOrd="0" presId="urn:microsoft.com/office/officeart/2005/8/layout/default#3"/>
    <dgm:cxn modelId="{BFFB7893-04C7-4B0C-A480-C1AB8E7586E4}" type="presParOf" srcId="{729FE1D6-5FC2-431E-A2A1-1E334B2B13E3}" destId="{F594F405-7F53-417E-8AFD-163C2E44B42C}" srcOrd="1" destOrd="0" presId="urn:microsoft.com/office/officeart/2005/8/layout/default#3"/>
    <dgm:cxn modelId="{3737D134-7512-4629-9873-453C986FB4E3}" type="presParOf" srcId="{729FE1D6-5FC2-431E-A2A1-1E334B2B13E3}" destId="{B0B0A23C-403F-4718-B9DA-3DED1C7516CC}" srcOrd="2" destOrd="0" presId="urn:microsoft.com/office/officeart/2005/8/layout/default#3"/>
    <dgm:cxn modelId="{67C93D6A-A96E-44C6-89A6-1BDB0AD64A05}" type="presParOf" srcId="{729FE1D6-5FC2-431E-A2A1-1E334B2B13E3}" destId="{4A97B090-3747-48A1-8F3A-15F888318CB2}" srcOrd="3" destOrd="0" presId="urn:microsoft.com/office/officeart/2005/8/layout/default#3"/>
    <dgm:cxn modelId="{BFF889DC-6911-44A7-90B0-F8B8E269C044}" type="presParOf" srcId="{729FE1D6-5FC2-431E-A2A1-1E334B2B13E3}" destId="{741D1608-89E9-4939-BCE8-12B2BF601A03}" srcOrd="4" destOrd="0" presId="urn:microsoft.com/office/officeart/2005/8/layout/default#3"/>
    <dgm:cxn modelId="{8915DE1E-842A-41A7-B0B1-CAFFDE09F919}" type="presParOf" srcId="{729FE1D6-5FC2-431E-A2A1-1E334B2B13E3}" destId="{EB647DF3-5CA3-45CE-AC41-F99533E02258}" srcOrd="5" destOrd="0" presId="urn:microsoft.com/office/officeart/2005/8/layout/default#3"/>
    <dgm:cxn modelId="{0E72240D-F51A-48A9-B229-78DA68FA7548}" type="presParOf" srcId="{729FE1D6-5FC2-431E-A2A1-1E334B2B13E3}" destId="{C87602D8-626B-4AE0-83AC-B1AF152A236F}" srcOrd="6" destOrd="0" presId="urn:microsoft.com/office/officeart/2005/8/layout/default#3"/>
    <dgm:cxn modelId="{2DCA8E39-8362-44D2-83B5-9E53C441AA4A}" type="presParOf" srcId="{729FE1D6-5FC2-431E-A2A1-1E334B2B13E3}" destId="{E066038D-D46A-413E-839C-04D64329B57D}" srcOrd="7" destOrd="0" presId="urn:microsoft.com/office/officeart/2005/8/layout/default#3"/>
    <dgm:cxn modelId="{E587C4B7-97ED-4A9A-B140-3883828CA5DA}" type="presParOf" srcId="{729FE1D6-5FC2-431E-A2A1-1E334B2B13E3}" destId="{2686AC10-578A-4258-8551-B605F64BF152}" srcOrd="8" destOrd="0" presId="urn:microsoft.com/office/officeart/2005/8/layout/defaul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BAC53B-6B40-4B97-9DD3-8200E7C73AED}" type="doc">
      <dgm:prSet loTypeId="urn:microsoft.com/office/officeart/2005/8/layout/hierarchy4" loCatId="list" qsTypeId="urn:microsoft.com/office/officeart/2005/8/quickstyle/3d2" qsCatId="3D" csTypeId="urn:microsoft.com/office/officeart/2005/8/colors/colorful3" csCatId="colorful" phldr="1"/>
      <dgm:spPr/>
      <dgm:t>
        <a:bodyPr/>
        <a:lstStyle/>
        <a:p>
          <a:endParaRPr lang="es-ES"/>
        </a:p>
      </dgm:t>
    </dgm:pt>
    <dgm:pt modelId="{C85BE63A-BAF3-4992-891A-73EDFF5F8EB8}">
      <dgm:prSet phldrT="[Texto]"/>
      <dgm:spPr/>
      <dgm:t>
        <a:bodyPr/>
        <a:lstStyle/>
        <a:p>
          <a:r>
            <a:rPr lang="es-ES" b="1" dirty="0" smtClean="0"/>
            <a:t>18-44% de los pacientes pueden estar vivos con una vejiga intacta 5 años </a:t>
          </a:r>
          <a:r>
            <a:rPr lang="es-ES" b="1" dirty="0" err="1" smtClean="0"/>
            <a:t>despues</a:t>
          </a:r>
          <a:r>
            <a:rPr lang="es-ES" b="1" dirty="0" smtClean="0"/>
            <a:t> de la quimiorradiacion</a:t>
          </a:r>
          <a:endParaRPr lang="es-ES" b="1" dirty="0"/>
        </a:p>
      </dgm:t>
    </dgm:pt>
    <dgm:pt modelId="{07E9B1E7-4108-4B6F-8C67-7C88AF73EEDC}" type="parTrans" cxnId="{7AB62CD9-97C9-4425-A447-F6230C12724D}">
      <dgm:prSet/>
      <dgm:spPr/>
      <dgm:t>
        <a:bodyPr/>
        <a:lstStyle/>
        <a:p>
          <a:endParaRPr lang="es-ES"/>
        </a:p>
      </dgm:t>
    </dgm:pt>
    <dgm:pt modelId="{F80E3B2D-D432-40D3-85DA-C3F9FAB294B6}" type="sibTrans" cxnId="{7AB62CD9-97C9-4425-A447-F6230C12724D}">
      <dgm:prSet/>
      <dgm:spPr/>
      <dgm:t>
        <a:bodyPr/>
        <a:lstStyle/>
        <a:p>
          <a:endParaRPr lang="es-ES"/>
        </a:p>
      </dgm:t>
    </dgm:pt>
    <dgm:pt modelId="{289FFE79-1D4E-4C1C-9ACA-7A2FF771C829}">
      <dgm:prSet phldrT="[Texto]"/>
      <dgm:spPr/>
      <dgm:t>
        <a:bodyPr/>
        <a:lstStyle/>
        <a:p>
          <a:r>
            <a:rPr lang="es-ES" b="1" dirty="0" smtClean="0"/>
            <a:t>Algunos predictores de un mal resultado </a:t>
          </a:r>
          <a:r>
            <a:rPr lang="es-ES" b="1" dirty="0" err="1" smtClean="0"/>
            <a:t>despues</a:t>
          </a:r>
          <a:r>
            <a:rPr lang="es-ES" b="1" dirty="0" smtClean="0"/>
            <a:t> de quimiorradiacion </a:t>
          </a:r>
          <a:r>
            <a:rPr lang="es-ES" dirty="0" smtClean="0"/>
            <a:t>son:</a:t>
          </a:r>
          <a:endParaRPr lang="es-ES" dirty="0"/>
        </a:p>
      </dgm:t>
    </dgm:pt>
    <dgm:pt modelId="{2E34951F-0D1C-4E5A-8C17-4C99DE456029}" type="parTrans" cxnId="{6C393DAB-05FA-48DC-9F9E-9D970C66F7DD}">
      <dgm:prSet/>
      <dgm:spPr/>
      <dgm:t>
        <a:bodyPr/>
        <a:lstStyle/>
        <a:p>
          <a:endParaRPr lang="es-ES"/>
        </a:p>
      </dgm:t>
    </dgm:pt>
    <dgm:pt modelId="{EBF29633-E33F-4B75-9F82-34EA0779D404}" type="sibTrans" cxnId="{6C393DAB-05FA-48DC-9F9E-9D970C66F7DD}">
      <dgm:prSet/>
      <dgm:spPr/>
      <dgm:t>
        <a:bodyPr/>
        <a:lstStyle/>
        <a:p>
          <a:endParaRPr lang="es-ES"/>
        </a:p>
      </dgm:t>
    </dgm:pt>
    <dgm:pt modelId="{D77F08E8-AF38-4CD7-A074-ABA6EB46329E}">
      <dgm:prSet phldrT="[Texto]"/>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S" b="1" dirty="0" smtClean="0">
              <a:solidFill>
                <a:schemeClr val="bg1"/>
              </a:solidFill>
            </a:rPr>
            <a:t>Etapa </a:t>
          </a:r>
          <a:r>
            <a:rPr lang="es-ES" b="1" dirty="0" err="1" smtClean="0">
              <a:solidFill>
                <a:schemeClr val="bg1"/>
              </a:solidFill>
            </a:rPr>
            <a:t>clinica</a:t>
          </a:r>
          <a:r>
            <a:rPr lang="es-ES" b="1" dirty="0" smtClean="0">
              <a:solidFill>
                <a:schemeClr val="bg1"/>
              </a:solidFill>
            </a:rPr>
            <a:t> avanzada de tumor</a:t>
          </a:r>
          <a:endParaRPr lang="es-ES" b="1" dirty="0">
            <a:solidFill>
              <a:schemeClr val="bg1"/>
            </a:solidFill>
          </a:endParaRPr>
        </a:p>
      </dgm:t>
    </dgm:pt>
    <dgm:pt modelId="{3DB6035F-EEED-4E45-8951-677B51F9147A}" type="parTrans" cxnId="{920551A7-6BD1-4B00-88F5-19B06CB4118A}">
      <dgm:prSet/>
      <dgm:spPr/>
      <dgm:t>
        <a:bodyPr/>
        <a:lstStyle/>
        <a:p>
          <a:endParaRPr lang="es-ES"/>
        </a:p>
      </dgm:t>
    </dgm:pt>
    <dgm:pt modelId="{C87C65DB-8130-4E41-9731-1054859A9633}" type="sibTrans" cxnId="{920551A7-6BD1-4B00-88F5-19B06CB4118A}">
      <dgm:prSet/>
      <dgm:spPr/>
      <dgm:t>
        <a:bodyPr/>
        <a:lstStyle/>
        <a:p>
          <a:endParaRPr lang="es-ES"/>
        </a:p>
      </dgm:t>
    </dgm:pt>
    <dgm:pt modelId="{2EC920FA-8BD2-484C-AC81-7775C1056159}">
      <dgm:prSet phldrT="[Texto]"/>
      <dgm:spPr>
        <a:effectLst>
          <a:glow rad="228600">
            <a:schemeClr val="accent2">
              <a:satMod val="175000"/>
              <a:alpha val="40000"/>
            </a:schemeClr>
          </a:glow>
          <a:reflection blurRad="6350" stA="50000" endA="300" endPos="55500" dist="101600" dir="5400000" sy="-100000" algn="bl" rotWithShape="0"/>
        </a:effectLst>
      </dgm:spPr>
      <dgm:t>
        <a:bodyPr/>
        <a:lstStyle/>
        <a:p>
          <a:r>
            <a:rPr lang="es-ES" b="1" dirty="0" smtClean="0">
              <a:solidFill>
                <a:schemeClr val="bg1"/>
              </a:solidFill>
            </a:rPr>
            <a:t>Incapacidad para completar todo el protocolo</a:t>
          </a:r>
          <a:endParaRPr lang="es-ES" b="1" dirty="0">
            <a:solidFill>
              <a:schemeClr val="bg1"/>
            </a:solidFill>
          </a:endParaRPr>
        </a:p>
      </dgm:t>
    </dgm:pt>
    <dgm:pt modelId="{498CEEAF-FDF4-4295-9F96-08DCF0530D5D}" type="parTrans" cxnId="{B952503D-1C2E-4764-82A3-147434565CF6}">
      <dgm:prSet/>
      <dgm:spPr/>
      <dgm:t>
        <a:bodyPr/>
        <a:lstStyle/>
        <a:p>
          <a:endParaRPr lang="es-ES"/>
        </a:p>
      </dgm:t>
    </dgm:pt>
    <dgm:pt modelId="{AF402052-C9E3-4106-896F-08A7C69EDC3B}" type="sibTrans" cxnId="{B952503D-1C2E-4764-82A3-147434565CF6}">
      <dgm:prSet/>
      <dgm:spPr/>
      <dgm:t>
        <a:bodyPr/>
        <a:lstStyle/>
        <a:p>
          <a:endParaRPr lang="es-ES"/>
        </a:p>
      </dgm:t>
    </dgm:pt>
    <dgm:pt modelId="{1572CEF1-425F-44B8-B56F-F98473393165}">
      <dgm:prSet phldrT="[Texto]"/>
      <dgm:spPr/>
      <dgm:t>
        <a:bodyPr/>
        <a:lstStyle/>
        <a:p>
          <a:r>
            <a:rPr lang="es-ES" b="1" dirty="0" smtClean="0"/>
            <a:t>Hidronefrosis </a:t>
          </a:r>
          <a:endParaRPr lang="es-ES" b="1" dirty="0"/>
        </a:p>
      </dgm:t>
    </dgm:pt>
    <dgm:pt modelId="{E2161481-0714-4244-A627-14112A1CB16F}" type="parTrans" cxnId="{3D062842-31DB-4294-8442-7F8B17ED8747}">
      <dgm:prSet/>
      <dgm:spPr/>
      <dgm:t>
        <a:bodyPr/>
        <a:lstStyle/>
        <a:p>
          <a:endParaRPr lang="es-ES"/>
        </a:p>
      </dgm:t>
    </dgm:pt>
    <dgm:pt modelId="{7261D4EF-C3D5-4A60-BE87-9E753CC044A1}" type="sibTrans" cxnId="{3D062842-31DB-4294-8442-7F8B17ED8747}">
      <dgm:prSet/>
      <dgm:spPr/>
      <dgm:t>
        <a:bodyPr/>
        <a:lstStyle/>
        <a:p>
          <a:endParaRPr lang="es-ES"/>
        </a:p>
      </dgm:t>
    </dgm:pt>
    <dgm:pt modelId="{C0AAC42E-DCC9-4769-A047-6D3001DA081D}">
      <dgm:prSet phldrT="[Texto]"/>
      <dgm:spPr>
        <a:ln>
          <a:noFill/>
        </a:ln>
        <a:effectLst>
          <a:outerShdw blurRad="107950" dist="12700" dir="5400000" algn="ctr">
            <a:srgbClr val="000000"/>
          </a:outerShdw>
        </a:effectLst>
        <a:scene3d>
          <a:camera prst="perspectiveContrastingLeftFacing"/>
          <a:lightRig rig="soft" dir="t">
            <a:rot lat="0" lon="0" rev="0"/>
          </a:lightRig>
        </a:scene3d>
        <a:sp3d contourW="44450" prstMaterial="matte">
          <a:bevelT w="63500" h="63500" prst="artDeco"/>
          <a:contourClr>
            <a:srgbClr val="FFFFFF"/>
          </a:contourClr>
        </a:sp3d>
      </dgm:spPr>
      <dgm:t>
        <a:bodyPr/>
        <a:lstStyle/>
        <a:p>
          <a:r>
            <a:rPr lang="es-ES" b="1" dirty="0" smtClean="0">
              <a:solidFill>
                <a:schemeClr val="bg1"/>
              </a:solidFill>
            </a:rPr>
            <a:t>Estado de desempeño deficiente</a:t>
          </a:r>
          <a:endParaRPr lang="es-ES" b="1" dirty="0">
            <a:solidFill>
              <a:schemeClr val="bg1"/>
            </a:solidFill>
          </a:endParaRPr>
        </a:p>
      </dgm:t>
    </dgm:pt>
    <dgm:pt modelId="{9BC66063-703E-4EE6-8D7E-F95E39A7BA47}" type="parTrans" cxnId="{F39FCCD1-9423-49B5-88FD-76705BFBBAFB}">
      <dgm:prSet/>
      <dgm:spPr/>
      <dgm:t>
        <a:bodyPr/>
        <a:lstStyle/>
        <a:p>
          <a:endParaRPr lang="es-ES"/>
        </a:p>
      </dgm:t>
    </dgm:pt>
    <dgm:pt modelId="{0D670DB2-790B-4769-B22D-B8B51F664822}" type="sibTrans" cxnId="{F39FCCD1-9423-49B5-88FD-76705BFBBAFB}">
      <dgm:prSet/>
      <dgm:spPr/>
      <dgm:t>
        <a:bodyPr/>
        <a:lstStyle/>
        <a:p>
          <a:endParaRPr lang="es-ES"/>
        </a:p>
      </dgm:t>
    </dgm:pt>
    <dgm:pt modelId="{0F0D6E89-8E64-4C1F-B636-5D88ACEFDD69}" type="pres">
      <dgm:prSet presAssocID="{4FBAC53B-6B40-4B97-9DD3-8200E7C73AED}" presName="Name0" presStyleCnt="0">
        <dgm:presLayoutVars>
          <dgm:chPref val="1"/>
          <dgm:dir/>
          <dgm:animOne val="branch"/>
          <dgm:animLvl val="lvl"/>
          <dgm:resizeHandles/>
        </dgm:presLayoutVars>
      </dgm:prSet>
      <dgm:spPr/>
      <dgm:t>
        <a:bodyPr/>
        <a:lstStyle/>
        <a:p>
          <a:endParaRPr lang="es-EC"/>
        </a:p>
      </dgm:t>
    </dgm:pt>
    <dgm:pt modelId="{15D1B983-5BF2-41AB-B001-F8F80A75719C}" type="pres">
      <dgm:prSet presAssocID="{C85BE63A-BAF3-4992-891A-73EDFF5F8EB8}" presName="vertOne" presStyleCnt="0"/>
      <dgm:spPr/>
    </dgm:pt>
    <dgm:pt modelId="{51F42CBD-309C-4B18-B879-0113D1C59BA1}" type="pres">
      <dgm:prSet presAssocID="{C85BE63A-BAF3-4992-891A-73EDFF5F8EB8}" presName="txOne" presStyleLbl="node0" presStyleIdx="0" presStyleCnt="1">
        <dgm:presLayoutVars>
          <dgm:chPref val="3"/>
        </dgm:presLayoutVars>
      </dgm:prSet>
      <dgm:spPr/>
      <dgm:t>
        <a:bodyPr/>
        <a:lstStyle/>
        <a:p>
          <a:endParaRPr lang="es-ES"/>
        </a:p>
      </dgm:t>
    </dgm:pt>
    <dgm:pt modelId="{6AE128EB-07D8-4F38-B928-0D8556336674}" type="pres">
      <dgm:prSet presAssocID="{C85BE63A-BAF3-4992-891A-73EDFF5F8EB8}" presName="parTransOne" presStyleCnt="0"/>
      <dgm:spPr/>
    </dgm:pt>
    <dgm:pt modelId="{08F352CC-B98C-412B-91CF-2EDF527696A4}" type="pres">
      <dgm:prSet presAssocID="{C85BE63A-BAF3-4992-891A-73EDFF5F8EB8}" presName="horzOne" presStyleCnt="0"/>
      <dgm:spPr/>
    </dgm:pt>
    <dgm:pt modelId="{6844BF71-7553-4E35-8FDB-453B255462D2}" type="pres">
      <dgm:prSet presAssocID="{289FFE79-1D4E-4C1C-9ACA-7A2FF771C829}" presName="vertTwo" presStyleCnt="0"/>
      <dgm:spPr/>
    </dgm:pt>
    <dgm:pt modelId="{03F7524A-62B8-4C34-B466-C50F7F67D910}" type="pres">
      <dgm:prSet presAssocID="{289FFE79-1D4E-4C1C-9ACA-7A2FF771C829}" presName="txTwo" presStyleLbl="node2" presStyleIdx="0" presStyleCnt="2">
        <dgm:presLayoutVars>
          <dgm:chPref val="3"/>
        </dgm:presLayoutVars>
      </dgm:prSet>
      <dgm:spPr/>
      <dgm:t>
        <a:bodyPr/>
        <a:lstStyle/>
        <a:p>
          <a:endParaRPr lang="es-ES"/>
        </a:p>
      </dgm:t>
    </dgm:pt>
    <dgm:pt modelId="{6027B4B3-FC31-4217-B0F6-14E2E6845182}" type="pres">
      <dgm:prSet presAssocID="{289FFE79-1D4E-4C1C-9ACA-7A2FF771C829}" presName="parTransTwo" presStyleCnt="0"/>
      <dgm:spPr/>
    </dgm:pt>
    <dgm:pt modelId="{C9D2DD13-6027-4513-8C0A-34A787D6946C}" type="pres">
      <dgm:prSet presAssocID="{289FFE79-1D4E-4C1C-9ACA-7A2FF771C829}" presName="horzTwo" presStyleCnt="0"/>
      <dgm:spPr/>
    </dgm:pt>
    <dgm:pt modelId="{273D46E5-DD74-4D77-9BAC-A9E700DAC9E4}" type="pres">
      <dgm:prSet presAssocID="{D77F08E8-AF38-4CD7-A074-ABA6EB46329E}" presName="vertThree" presStyleCnt="0"/>
      <dgm:spPr/>
    </dgm:pt>
    <dgm:pt modelId="{499F6DBA-B91A-4922-9C3F-8A35EC80F320}" type="pres">
      <dgm:prSet presAssocID="{D77F08E8-AF38-4CD7-A074-ABA6EB46329E}" presName="txThree" presStyleLbl="node3" presStyleIdx="0" presStyleCnt="3">
        <dgm:presLayoutVars>
          <dgm:chPref val="3"/>
        </dgm:presLayoutVars>
      </dgm:prSet>
      <dgm:spPr/>
      <dgm:t>
        <a:bodyPr/>
        <a:lstStyle/>
        <a:p>
          <a:endParaRPr lang="es-ES"/>
        </a:p>
      </dgm:t>
    </dgm:pt>
    <dgm:pt modelId="{0278D7AD-C79B-4095-9407-C59718EED0D8}" type="pres">
      <dgm:prSet presAssocID="{D77F08E8-AF38-4CD7-A074-ABA6EB46329E}" presName="horzThree" presStyleCnt="0"/>
      <dgm:spPr/>
    </dgm:pt>
    <dgm:pt modelId="{D9B8F0DF-B6BF-4512-ADD7-0901F959E07D}" type="pres">
      <dgm:prSet presAssocID="{C87C65DB-8130-4E41-9731-1054859A9633}" presName="sibSpaceThree" presStyleCnt="0"/>
      <dgm:spPr/>
    </dgm:pt>
    <dgm:pt modelId="{162D4D44-F4A5-47B3-A268-74327F8CFF60}" type="pres">
      <dgm:prSet presAssocID="{2EC920FA-8BD2-484C-AC81-7775C1056159}" presName="vertThree" presStyleCnt="0"/>
      <dgm:spPr/>
    </dgm:pt>
    <dgm:pt modelId="{AD1EDC40-2745-4AB9-A78B-1FDF204F85B1}" type="pres">
      <dgm:prSet presAssocID="{2EC920FA-8BD2-484C-AC81-7775C1056159}" presName="txThree" presStyleLbl="node3" presStyleIdx="1" presStyleCnt="3">
        <dgm:presLayoutVars>
          <dgm:chPref val="3"/>
        </dgm:presLayoutVars>
      </dgm:prSet>
      <dgm:spPr/>
      <dgm:t>
        <a:bodyPr/>
        <a:lstStyle/>
        <a:p>
          <a:endParaRPr lang="es-EC"/>
        </a:p>
      </dgm:t>
    </dgm:pt>
    <dgm:pt modelId="{B829D5BA-4223-495A-8FB3-FA3B17C2F7E8}" type="pres">
      <dgm:prSet presAssocID="{2EC920FA-8BD2-484C-AC81-7775C1056159}" presName="horzThree" presStyleCnt="0"/>
      <dgm:spPr/>
    </dgm:pt>
    <dgm:pt modelId="{B902AEAA-88B3-455D-B4DE-DD5C1A265859}" type="pres">
      <dgm:prSet presAssocID="{EBF29633-E33F-4B75-9F82-34EA0779D404}" presName="sibSpaceTwo" presStyleCnt="0"/>
      <dgm:spPr/>
    </dgm:pt>
    <dgm:pt modelId="{6E37056D-769A-442B-81BA-3E7CD26BFBAF}" type="pres">
      <dgm:prSet presAssocID="{1572CEF1-425F-44B8-B56F-F98473393165}" presName="vertTwo" presStyleCnt="0"/>
      <dgm:spPr/>
    </dgm:pt>
    <dgm:pt modelId="{3E8BB411-8650-4818-82FC-FF6559936FDA}" type="pres">
      <dgm:prSet presAssocID="{1572CEF1-425F-44B8-B56F-F98473393165}" presName="txTwo" presStyleLbl="node2" presStyleIdx="1" presStyleCnt="2">
        <dgm:presLayoutVars>
          <dgm:chPref val="3"/>
        </dgm:presLayoutVars>
      </dgm:prSet>
      <dgm:spPr/>
      <dgm:t>
        <a:bodyPr/>
        <a:lstStyle/>
        <a:p>
          <a:endParaRPr lang="es-EC"/>
        </a:p>
      </dgm:t>
    </dgm:pt>
    <dgm:pt modelId="{79825F54-9544-4171-ABA7-5B082307A7ED}" type="pres">
      <dgm:prSet presAssocID="{1572CEF1-425F-44B8-B56F-F98473393165}" presName="parTransTwo" presStyleCnt="0"/>
      <dgm:spPr/>
    </dgm:pt>
    <dgm:pt modelId="{36A88F32-B7EB-409A-A692-62517612826C}" type="pres">
      <dgm:prSet presAssocID="{1572CEF1-425F-44B8-B56F-F98473393165}" presName="horzTwo" presStyleCnt="0"/>
      <dgm:spPr/>
    </dgm:pt>
    <dgm:pt modelId="{DF5AD2D9-69D0-4C7B-BEC6-19DE50D386B6}" type="pres">
      <dgm:prSet presAssocID="{C0AAC42E-DCC9-4769-A047-6D3001DA081D}" presName="vertThree" presStyleCnt="0"/>
      <dgm:spPr/>
    </dgm:pt>
    <dgm:pt modelId="{9569FA41-F03F-49CE-A95E-D9127F9AC8E9}" type="pres">
      <dgm:prSet presAssocID="{C0AAC42E-DCC9-4769-A047-6D3001DA081D}" presName="txThree" presStyleLbl="node3" presStyleIdx="2" presStyleCnt="3">
        <dgm:presLayoutVars>
          <dgm:chPref val="3"/>
        </dgm:presLayoutVars>
      </dgm:prSet>
      <dgm:spPr/>
      <dgm:t>
        <a:bodyPr/>
        <a:lstStyle/>
        <a:p>
          <a:endParaRPr lang="es-ES"/>
        </a:p>
      </dgm:t>
    </dgm:pt>
    <dgm:pt modelId="{8E6BCA74-0088-4EC6-89A9-9AAD7F47E424}" type="pres">
      <dgm:prSet presAssocID="{C0AAC42E-DCC9-4769-A047-6D3001DA081D}" presName="horzThree" presStyleCnt="0"/>
      <dgm:spPr/>
    </dgm:pt>
  </dgm:ptLst>
  <dgm:cxnLst>
    <dgm:cxn modelId="{920551A7-6BD1-4B00-88F5-19B06CB4118A}" srcId="{289FFE79-1D4E-4C1C-9ACA-7A2FF771C829}" destId="{D77F08E8-AF38-4CD7-A074-ABA6EB46329E}" srcOrd="0" destOrd="0" parTransId="{3DB6035F-EEED-4E45-8951-677B51F9147A}" sibTransId="{C87C65DB-8130-4E41-9731-1054859A9633}"/>
    <dgm:cxn modelId="{4C64BDDB-2D81-47FB-8383-4E60A9C41B61}" type="presOf" srcId="{4FBAC53B-6B40-4B97-9DD3-8200E7C73AED}" destId="{0F0D6E89-8E64-4C1F-B636-5D88ACEFDD69}" srcOrd="0" destOrd="0" presId="urn:microsoft.com/office/officeart/2005/8/layout/hierarchy4"/>
    <dgm:cxn modelId="{AA26C887-602A-44F1-A1BC-7E124BCE39A3}" type="presOf" srcId="{1572CEF1-425F-44B8-B56F-F98473393165}" destId="{3E8BB411-8650-4818-82FC-FF6559936FDA}" srcOrd="0" destOrd="0" presId="urn:microsoft.com/office/officeart/2005/8/layout/hierarchy4"/>
    <dgm:cxn modelId="{F62A0701-C60B-427C-A323-CB5DC07CDAD4}" type="presOf" srcId="{289FFE79-1D4E-4C1C-9ACA-7A2FF771C829}" destId="{03F7524A-62B8-4C34-B466-C50F7F67D910}" srcOrd="0" destOrd="0" presId="urn:microsoft.com/office/officeart/2005/8/layout/hierarchy4"/>
    <dgm:cxn modelId="{B952503D-1C2E-4764-82A3-147434565CF6}" srcId="{289FFE79-1D4E-4C1C-9ACA-7A2FF771C829}" destId="{2EC920FA-8BD2-484C-AC81-7775C1056159}" srcOrd="1" destOrd="0" parTransId="{498CEEAF-FDF4-4295-9F96-08DCF0530D5D}" sibTransId="{AF402052-C9E3-4106-896F-08A7C69EDC3B}"/>
    <dgm:cxn modelId="{6C393DAB-05FA-48DC-9F9E-9D970C66F7DD}" srcId="{C85BE63A-BAF3-4992-891A-73EDFF5F8EB8}" destId="{289FFE79-1D4E-4C1C-9ACA-7A2FF771C829}" srcOrd="0" destOrd="0" parTransId="{2E34951F-0D1C-4E5A-8C17-4C99DE456029}" sibTransId="{EBF29633-E33F-4B75-9F82-34EA0779D404}"/>
    <dgm:cxn modelId="{BDDAA1BE-DC07-4ED6-9EC4-8085BB24AA0E}" type="presOf" srcId="{C85BE63A-BAF3-4992-891A-73EDFF5F8EB8}" destId="{51F42CBD-309C-4B18-B879-0113D1C59BA1}" srcOrd="0" destOrd="0" presId="urn:microsoft.com/office/officeart/2005/8/layout/hierarchy4"/>
    <dgm:cxn modelId="{F39FCCD1-9423-49B5-88FD-76705BFBBAFB}" srcId="{1572CEF1-425F-44B8-B56F-F98473393165}" destId="{C0AAC42E-DCC9-4769-A047-6D3001DA081D}" srcOrd="0" destOrd="0" parTransId="{9BC66063-703E-4EE6-8D7E-F95E39A7BA47}" sibTransId="{0D670DB2-790B-4769-B22D-B8B51F664822}"/>
    <dgm:cxn modelId="{7AB62CD9-97C9-4425-A447-F6230C12724D}" srcId="{4FBAC53B-6B40-4B97-9DD3-8200E7C73AED}" destId="{C85BE63A-BAF3-4992-891A-73EDFF5F8EB8}" srcOrd="0" destOrd="0" parTransId="{07E9B1E7-4108-4B6F-8C67-7C88AF73EEDC}" sibTransId="{F80E3B2D-D432-40D3-85DA-C3F9FAB294B6}"/>
    <dgm:cxn modelId="{0AB0702C-5D50-4CF7-AEDB-D179BD6F3093}" type="presOf" srcId="{2EC920FA-8BD2-484C-AC81-7775C1056159}" destId="{AD1EDC40-2745-4AB9-A78B-1FDF204F85B1}" srcOrd="0" destOrd="0" presId="urn:microsoft.com/office/officeart/2005/8/layout/hierarchy4"/>
    <dgm:cxn modelId="{3D062842-31DB-4294-8442-7F8B17ED8747}" srcId="{C85BE63A-BAF3-4992-891A-73EDFF5F8EB8}" destId="{1572CEF1-425F-44B8-B56F-F98473393165}" srcOrd="1" destOrd="0" parTransId="{E2161481-0714-4244-A627-14112A1CB16F}" sibTransId="{7261D4EF-C3D5-4A60-BE87-9E753CC044A1}"/>
    <dgm:cxn modelId="{7371A5D4-7FF3-4E00-BDB1-441FE787B43A}" type="presOf" srcId="{D77F08E8-AF38-4CD7-A074-ABA6EB46329E}" destId="{499F6DBA-B91A-4922-9C3F-8A35EC80F320}" srcOrd="0" destOrd="0" presId="urn:microsoft.com/office/officeart/2005/8/layout/hierarchy4"/>
    <dgm:cxn modelId="{8EFC3AEB-057A-4838-BEDA-8E5E2D2E8F4A}" type="presOf" srcId="{C0AAC42E-DCC9-4769-A047-6D3001DA081D}" destId="{9569FA41-F03F-49CE-A95E-D9127F9AC8E9}" srcOrd="0" destOrd="0" presId="urn:microsoft.com/office/officeart/2005/8/layout/hierarchy4"/>
    <dgm:cxn modelId="{99961887-D88E-42D0-AEBE-C90D01D6F906}" type="presParOf" srcId="{0F0D6E89-8E64-4C1F-B636-5D88ACEFDD69}" destId="{15D1B983-5BF2-41AB-B001-F8F80A75719C}" srcOrd="0" destOrd="0" presId="urn:microsoft.com/office/officeart/2005/8/layout/hierarchy4"/>
    <dgm:cxn modelId="{E54EC9A2-0DF0-4C5A-9074-20249C43E0F3}" type="presParOf" srcId="{15D1B983-5BF2-41AB-B001-F8F80A75719C}" destId="{51F42CBD-309C-4B18-B879-0113D1C59BA1}" srcOrd="0" destOrd="0" presId="urn:microsoft.com/office/officeart/2005/8/layout/hierarchy4"/>
    <dgm:cxn modelId="{7C540385-5FDA-4ACD-85AA-FACB371D4CF5}" type="presParOf" srcId="{15D1B983-5BF2-41AB-B001-F8F80A75719C}" destId="{6AE128EB-07D8-4F38-B928-0D8556336674}" srcOrd="1" destOrd="0" presId="urn:microsoft.com/office/officeart/2005/8/layout/hierarchy4"/>
    <dgm:cxn modelId="{15E40FF0-C52F-4DC6-9372-5CA3F571E834}" type="presParOf" srcId="{15D1B983-5BF2-41AB-B001-F8F80A75719C}" destId="{08F352CC-B98C-412B-91CF-2EDF527696A4}" srcOrd="2" destOrd="0" presId="urn:microsoft.com/office/officeart/2005/8/layout/hierarchy4"/>
    <dgm:cxn modelId="{37C618BF-37DF-487A-8185-1941ACE3F6E1}" type="presParOf" srcId="{08F352CC-B98C-412B-91CF-2EDF527696A4}" destId="{6844BF71-7553-4E35-8FDB-453B255462D2}" srcOrd="0" destOrd="0" presId="urn:microsoft.com/office/officeart/2005/8/layout/hierarchy4"/>
    <dgm:cxn modelId="{28D29235-EC86-4CC4-A7F5-56C4B6747521}" type="presParOf" srcId="{6844BF71-7553-4E35-8FDB-453B255462D2}" destId="{03F7524A-62B8-4C34-B466-C50F7F67D910}" srcOrd="0" destOrd="0" presId="urn:microsoft.com/office/officeart/2005/8/layout/hierarchy4"/>
    <dgm:cxn modelId="{C8944BC4-BE5B-44E0-894F-64066B3EA7BB}" type="presParOf" srcId="{6844BF71-7553-4E35-8FDB-453B255462D2}" destId="{6027B4B3-FC31-4217-B0F6-14E2E6845182}" srcOrd="1" destOrd="0" presId="urn:microsoft.com/office/officeart/2005/8/layout/hierarchy4"/>
    <dgm:cxn modelId="{08257426-7632-466E-8FD8-A89EA5B10BDD}" type="presParOf" srcId="{6844BF71-7553-4E35-8FDB-453B255462D2}" destId="{C9D2DD13-6027-4513-8C0A-34A787D6946C}" srcOrd="2" destOrd="0" presId="urn:microsoft.com/office/officeart/2005/8/layout/hierarchy4"/>
    <dgm:cxn modelId="{5875C833-BB67-47E8-B1E8-1C5177E11048}" type="presParOf" srcId="{C9D2DD13-6027-4513-8C0A-34A787D6946C}" destId="{273D46E5-DD74-4D77-9BAC-A9E700DAC9E4}" srcOrd="0" destOrd="0" presId="urn:microsoft.com/office/officeart/2005/8/layout/hierarchy4"/>
    <dgm:cxn modelId="{EAFBFD72-468A-4DF3-ADBE-4BA5F27D843E}" type="presParOf" srcId="{273D46E5-DD74-4D77-9BAC-A9E700DAC9E4}" destId="{499F6DBA-B91A-4922-9C3F-8A35EC80F320}" srcOrd="0" destOrd="0" presId="urn:microsoft.com/office/officeart/2005/8/layout/hierarchy4"/>
    <dgm:cxn modelId="{40703EFB-B6D3-419B-B567-3A605972B725}" type="presParOf" srcId="{273D46E5-DD74-4D77-9BAC-A9E700DAC9E4}" destId="{0278D7AD-C79B-4095-9407-C59718EED0D8}" srcOrd="1" destOrd="0" presId="urn:microsoft.com/office/officeart/2005/8/layout/hierarchy4"/>
    <dgm:cxn modelId="{739CA4B7-A493-4D3F-8C95-8A6BDFB4A959}" type="presParOf" srcId="{C9D2DD13-6027-4513-8C0A-34A787D6946C}" destId="{D9B8F0DF-B6BF-4512-ADD7-0901F959E07D}" srcOrd="1" destOrd="0" presId="urn:microsoft.com/office/officeart/2005/8/layout/hierarchy4"/>
    <dgm:cxn modelId="{7414432C-3B28-4C64-B682-3D358962D682}" type="presParOf" srcId="{C9D2DD13-6027-4513-8C0A-34A787D6946C}" destId="{162D4D44-F4A5-47B3-A268-74327F8CFF60}" srcOrd="2" destOrd="0" presId="urn:microsoft.com/office/officeart/2005/8/layout/hierarchy4"/>
    <dgm:cxn modelId="{B0FE3FE8-4868-4158-BE11-C7D2414DB860}" type="presParOf" srcId="{162D4D44-F4A5-47B3-A268-74327F8CFF60}" destId="{AD1EDC40-2745-4AB9-A78B-1FDF204F85B1}" srcOrd="0" destOrd="0" presId="urn:microsoft.com/office/officeart/2005/8/layout/hierarchy4"/>
    <dgm:cxn modelId="{5CF50AD6-BB1B-48AE-8C8D-6C90EF91E8BB}" type="presParOf" srcId="{162D4D44-F4A5-47B3-A268-74327F8CFF60}" destId="{B829D5BA-4223-495A-8FB3-FA3B17C2F7E8}" srcOrd="1" destOrd="0" presId="urn:microsoft.com/office/officeart/2005/8/layout/hierarchy4"/>
    <dgm:cxn modelId="{72E13A8D-AF9A-4473-BDC6-F983766AF26F}" type="presParOf" srcId="{08F352CC-B98C-412B-91CF-2EDF527696A4}" destId="{B902AEAA-88B3-455D-B4DE-DD5C1A265859}" srcOrd="1" destOrd="0" presId="urn:microsoft.com/office/officeart/2005/8/layout/hierarchy4"/>
    <dgm:cxn modelId="{158ADC1E-5690-4C21-9378-520B28FB2136}" type="presParOf" srcId="{08F352CC-B98C-412B-91CF-2EDF527696A4}" destId="{6E37056D-769A-442B-81BA-3E7CD26BFBAF}" srcOrd="2" destOrd="0" presId="urn:microsoft.com/office/officeart/2005/8/layout/hierarchy4"/>
    <dgm:cxn modelId="{7CC23AD5-CC8A-462E-B56C-F8BF08A586F0}" type="presParOf" srcId="{6E37056D-769A-442B-81BA-3E7CD26BFBAF}" destId="{3E8BB411-8650-4818-82FC-FF6559936FDA}" srcOrd="0" destOrd="0" presId="urn:microsoft.com/office/officeart/2005/8/layout/hierarchy4"/>
    <dgm:cxn modelId="{B4ADE1D9-E6CB-41A7-9725-8FF9E1FA244A}" type="presParOf" srcId="{6E37056D-769A-442B-81BA-3E7CD26BFBAF}" destId="{79825F54-9544-4171-ABA7-5B082307A7ED}" srcOrd="1" destOrd="0" presId="urn:microsoft.com/office/officeart/2005/8/layout/hierarchy4"/>
    <dgm:cxn modelId="{05F4129D-1639-4ED3-BE47-0D7B6D622B47}" type="presParOf" srcId="{6E37056D-769A-442B-81BA-3E7CD26BFBAF}" destId="{36A88F32-B7EB-409A-A692-62517612826C}" srcOrd="2" destOrd="0" presId="urn:microsoft.com/office/officeart/2005/8/layout/hierarchy4"/>
    <dgm:cxn modelId="{0D77BDEE-8D72-47E0-BF8B-893785054AAD}" type="presParOf" srcId="{36A88F32-B7EB-409A-A692-62517612826C}" destId="{DF5AD2D9-69D0-4C7B-BEC6-19DE50D386B6}" srcOrd="0" destOrd="0" presId="urn:microsoft.com/office/officeart/2005/8/layout/hierarchy4"/>
    <dgm:cxn modelId="{946D8EDA-E1DD-41AC-A1FC-3DF9106F9387}" type="presParOf" srcId="{DF5AD2D9-69D0-4C7B-BEC6-19DE50D386B6}" destId="{9569FA41-F03F-49CE-A95E-D9127F9AC8E9}" srcOrd="0" destOrd="0" presId="urn:microsoft.com/office/officeart/2005/8/layout/hierarchy4"/>
    <dgm:cxn modelId="{EEA5816F-AABC-49B3-8655-FE7AD9A33A19}" type="presParOf" srcId="{DF5AD2D9-69D0-4C7B-BEC6-19DE50D386B6}" destId="{8E6BCA74-0088-4EC6-89A9-9AAD7F47E424}" srcOrd="1" destOrd="0" presId="urn:microsoft.com/office/officeart/2005/8/layout/hierarchy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607EB-873F-4904-A3CD-B468B796E09F}" type="doc">
      <dgm:prSet loTypeId="urn:microsoft.com/office/officeart/2005/8/layout/matrix1" loCatId="matrix" qsTypeId="urn:microsoft.com/office/officeart/2005/8/quickstyle/simple3" qsCatId="simple" csTypeId="urn:microsoft.com/office/officeart/2005/8/colors/colorful4" csCatId="colorful" phldr="1"/>
      <dgm:spPr/>
      <dgm:t>
        <a:bodyPr/>
        <a:lstStyle/>
        <a:p>
          <a:endParaRPr lang="es-ES"/>
        </a:p>
      </dgm:t>
    </dgm:pt>
    <dgm:pt modelId="{C0FA6CCE-D69A-4EBE-9AEC-EF38F1866B68}">
      <dgm:prSet phldrT="[Texto]"/>
      <dgm:spPr>
        <a:solidFill>
          <a:schemeClr val="tx2"/>
        </a:solidFill>
        <a:effectLst>
          <a:glow rad="228600">
            <a:schemeClr val="accent2">
              <a:satMod val="175000"/>
              <a:alpha val="40000"/>
            </a:schemeClr>
          </a:glow>
        </a:effectLst>
        <a:scene3d>
          <a:camera prst="isometricTopUp"/>
          <a:lightRig rig="flat" dir="t"/>
        </a:scene3d>
        <a:sp3d prstMaterial="dkEdge">
          <a:bevelT w="8200" h="38100"/>
        </a:sp3d>
      </dgm:spPr>
      <dgm:t>
        <a:bodyPr/>
        <a:lstStyle/>
        <a:p>
          <a:r>
            <a:rPr lang="es-ES" b="1" dirty="0" smtClean="0"/>
            <a:t>ETIOLOGIA</a:t>
          </a:r>
          <a:endParaRPr lang="es-ES" b="1" dirty="0"/>
        </a:p>
      </dgm:t>
    </dgm:pt>
    <dgm:pt modelId="{8E6876CF-8811-4AFB-A292-7612242E70C3}" type="parTrans" cxnId="{54E984B6-BB8C-4422-BFDE-E4B06FD29507}">
      <dgm:prSet/>
      <dgm:spPr/>
      <dgm:t>
        <a:bodyPr/>
        <a:lstStyle/>
        <a:p>
          <a:endParaRPr lang="es-ES"/>
        </a:p>
      </dgm:t>
    </dgm:pt>
    <dgm:pt modelId="{8AFF7C30-C0C2-4FD6-871D-F06A72DBEC70}" type="sibTrans" cxnId="{54E984B6-BB8C-4422-BFDE-E4B06FD29507}">
      <dgm:prSet/>
      <dgm:spPr/>
      <dgm:t>
        <a:bodyPr/>
        <a:lstStyle/>
        <a:p>
          <a:endParaRPr lang="es-ES"/>
        </a:p>
      </dgm:t>
    </dgm:pt>
    <dgm:pt modelId="{19331786-77A8-4E6C-B06A-4CDDAB6D79BC}">
      <dgm:prSet phldrT="[Texto]"/>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t>TABAQUISMO</a:t>
          </a:r>
          <a:endParaRPr lang="es-ES" b="1" dirty="0"/>
        </a:p>
      </dgm:t>
    </dgm:pt>
    <dgm:pt modelId="{0B118944-6F74-4096-AA89-6CDF0A396F72}" type="parTrans" cxnId="{17F8E298-49FF-49A6-BF3D-248388BC1100}">
      <dgm:prSet/>
      <dgm:spPr/>
      <dgm:t>
        <a:bodyPr/>
        <a:lstStyle/>
        <a:p>
          <a:endParaRPr lang="es-ES"/>
        </a:p>
      </dgm:t>
    </dgm:pt>
    <dgm:pt modelId="{84F83089-C77F-4F50-82D9-9FAF7E20D785}" type="sibTrans" cxnId="{17F8E298-49FF-49A6-BF3D-248388BC1100}">
      <dgm:prSet/>
      <dgm:spPr/>
      <dgm:t>
        <a:bodyPr/>
        <a:lstStyle/>
        <a:p>
          <a:endParaRPr lang="es-ES"/>
        </a:p>
      </dgm:t>
    </dgm:pt>
    <dgm:pt modelId="{9D5293E3-1C26-410A-B100-4704DD8EEEC9}">
      <dgm:prSet phldrT="[Texto]"/>
      <dgm:spPr/>
      <dgm:t>
        <a:bodyPr/>
        <a:lstStyle/>
        <a:p>
          <a:r>
            <a:rPr lang="es-ES" b="1" dirty="0" smtClean="0"/>
            <a:t>EXPOSICION A CIERTAS TINTAS Y SOLVENTES INDUSTRIALES</a:t>
          </a:r>
          <a:endParaRPr lang="es-ES" b="1" dirty="0"/>
        </a:p>
      </dgm:t>
    </dgm:pt>
    <dgm:pt modelId="{E355BFF3-174F-4669-A018-6100AE8D4896}" type="parTrans" cxnId="{6556A7CB-04A7-43BF-9695-41989DF7F0E6}">
      <dgm:prSet/>
      <dgm:spPr/>
      <dgm:t>
        <a:bodyPr/>
        <a:lstStyle/>
        <a:p>
          <a:endParaRPr lang="es-ES"/>
        </a:p>
      </dgm:t>
    </dgm:pt>
    <dgm:pt modelId="{C842BF4A-81CD-4635-B6DD-F44D3B3FE0F1}" type="sibTrans" cxnId="{6556A7CB-04A7-43BF-9695-41989DF7F0E6}">
      <dgm:prSet/>
      <dgm:spPr/>
      <dgm:t>
        <a:bodyPr/>
        <a:lstStyle/>
        <a:p>
          <a:endParaRPr lang="es-ES"/>
        </a:p>
      </dgm:t>
    </dgm:pt>
    <dgm:pt modelId="{ADE1A64A-24A4-4A06-AD9B-6422941EB331}">
      <dgm:prSet phldrT="[Texto]"/>
      <dgm:spPr/>
      <dgm:t>
        <a:bodyPr/>
        <a:lstStyle/>
        <a:p>
          <a:r>
            <a:rPr lang="es-ES" b="1" dirty="0" smtClean="0"/>
            <a:t>PACIENTES CON LARGOS ANTECEDENTES DE INGESTA EXCESIVA DE ANALGÈSICOS</a:t>
          </a:r>
          <a:endParaRPr lang="es-ES" b="1" dirty="0"/>
        </a:p>
      </dgm:t>
    </dgm:pt>
    <dgm:pt modelId="{F7869D42-8C72-4661-B426-F5B852653A46}" type="parTrans" cxnId="{934A6B20-5F78-497C-90B5-04E0D601B1DF}">
      <dgm:prSet/>
      <dgm:spPr/>
      <dgm:t>
        <a:bodyPr/>
        <a:lstStyle/>
        <a:p>
          <a:endParaRPr lang="es-ES"/>
        </a:p>
      </dgm:t>
    </dgm:pt>
    <dgm:pt modelId="{A8C2DA3B-737A-43AF-991D-D2C104F8F4BE}" type="sibTrans" cxnId="{934A6B20-5F78-497C-90B5-04E0D601B1DF}">
      <dgm:prSet/>
      <dgm:spPr/>
      <dgm:t>
        <a:bodyPr/>
        <a:lstStyle/>
        <a:p>
          <a:endParaRPr lang="es-ES"/>
        </a:p>
      </dgm:t>
    </dgm:pt>
    <dgm:pt modelId="{2889276C-31D2-49F5-86C9-CF64B6FB70E2}">
      <dgm:prSet/>
      <dgm:spPr/>
      <dgm:t>
        <a:bodyPr/>
        <a:lstStyle/>
        <a:p>
          <a:r>
            <a:rPr lang="es-EC" b="1" dirty="0" smtClean="0"/>
            <a:t>NEFROPATIA DE LOS BALCANES.</a:t>
          </a:r>
        </a:p>
        <a:p>
          <a:r>
            <a:rPr lang="es-EC" b="1" dirty="0" smtClean="0"/>
            <a:t>TOROTRASTO</a:t>
          </a:r>
          <a:endParaRPr lang="es-EC" b="1" dirty="0"/>
        </a:p>
      </dgm:t>
    </dgm:pt>
    <dgm:pt modelId="{507E5426-CEAD-42F3-9B80-5828C479A73B}" type="parTrans" cxnId="{DE18BB40-966B-41BD-BF8D-308FA5B25924}">
      <dgm:prSet/>
      <dgm:spPr/>
      <dgm:t>
        <a:bodyPr/>
        <a:lstStyle/>
        <a:p>
          <a:endParaRPr lang="es-EC"/>
        </a:p>
      </dgm:t>
    </dgm:pt>
    <dgm:pt modelId="{1EE3DF29-4EF0-4592-8C69-A042FBC6322F}" type="sibTrans" cxnId="{DE18BB40-966B-41BD-BF8D-308FA5B25924}">
      <dgm:prSet/>
      <dgm:spPr/>
      <dgm:t>
        <a:bodyPr/>
        <a:lstStyle/>
        <a:p>
          <a:endParaRPr lang="es-EC"/>
        </a:p>
      </dgm:t>
    </dgm:pt>
    <dgm:pt modelId="{63FF92BE-E57C-4C5D-94E0-D4690BD8F6E7}" type="pres">
      <dgm:prSet presAssocID="{C7C607EB-873F-4904-A3CD-B468B796E09F}" presName="diagram" presStyleCnt="0">
        <dgm:presLayoutVars>
          <dgm:chMax val="1"/>
          <dgm:dir/>
          <dgm:animLvl val="ctr"/>
          <dgm:resizeHandles val="exact"/>
        </dgm:presLayoutVars>
      </dgm:prSet>
      <dgm:spPr/>
      <dgm:t>
        <a:bodyPr/>
        <a:lstStyle/>
        <a:p>
          <a:endParaRPr lang="es-EC"/>
        </a:p>
      </dgm:t>
    </dgm:pt>
    <dgm:pt modelId="{85A3EE4C-2ADD-4F65-B80A-CD59AFEB5F26}" type="pres">
      <dgm:prSet presAssocID="{C7C607EB-873F-4904-A3CD-B468B796E09F}" presName="matrix" presStyleCnt="0"/>
      <dgm:spPr/>
      <dgm:t>
        <a:bodyPr/>
        <a:lstStyle/>
        <a:p>
          <a:endParaRPr lang="es-EC"/>
        </a:p>
      </dgm:t>
    </dgm:pt>
    <dgm:pt modelId="{58EDD72E-274C-4C55-8156-45BB881C6E8B}" type="pres">
      <dgm:prSet presAssocID="{C7C607EB-873F-4904-A3CD-B468B796E09F}" presName="tile1" presStyleLbl="node1" presStyleIdx="0" presStyleCnt="4" custLinFactNeighborX="-1165" custLinFactNeighborY="703"/>
      <dgm:spPr/>
      <dgm:t>
        <a:bodyPr/>
        <a:lstStyle/>
        <a:p>
          <a:endParaRPr lang="es-ES"/>
        </a:p>
      </dgm:t>
    </dgm:pt>
    <dgm:pt modelId="{BC70F12A-3838-49D4-A5CA-CEF8E2934266}" type="pres">
      <dgm:prSet presAssocID="{C7C607EB-873F-4904-A3CD-B468B796E09F}" presName="tile1text" presStyleLbl="node1" presStyleIdx="0" presStyleCnt="4">
        <dgm:presLayoutVars>
          <dgm:chMax val="0"/>
          <dgm:chPref val="0"/>
          <dgm:bulletEnabled val="1"/>
        </dgm:presLayoutVars>
      </dgm:prSet>
      <dgm:spPr/>
      <dgm:t>
        <a:bodyPr/>
        <a:lstStyle/>
        <a:p>
          <a:endParaRPr lang="es-ES"/>
        </a:p>
      </dgm:t>
    </dgm:pt>
    <dgm:pt modelId="{F09EBDCB-6072-434B-BDCE-2C321B1E4150}" type="pres">
      <dgm:prSet presAssocID="{C7C607EB-873F-4904-A3CD-B468B796E09F}" presName="tile2" presStyleLbl="node1" presStyleIdx="1" presStyleCnt="4"/>
      <dgm:spPr/>
      <dgm:t>
        <a:bodyPr/>
        <a:lstStyle/>
        <a:p>
          <a:endParaRPr lang="es-ES"/>
        </a:p>
      </dgm:t>
    </dgm:pt>
    <dgm:pt modelId="{63B6D2F7-0888-493E-86B0-1159BF0A1BB2}" type="pres">
      <dgm:prSet presAssocID="{C7C607EB-873F-4904-A3CD-B468B796E09F}" presName="tile2text" presStyleLbl="node1" presStyleIdx="1" presStyleCnt="4">
        <dgm:presLayoutVars>
          <dgm:chMax val="0"/>
          <dgm:chPref val="0"/>
          <dgm:bulletEnabled val="1"/>
        </dgm:presLayoutVars>
      </dgm:prSet>
      <dgm:spPr/>
      <dgm:t>
        <a:bodyPr/>
        <a:lstStyle/>
        <a:p>
          <a:endParaRPr lang="es-ES"/>
        </a:p>
      </dgm:t>
    </dgm:pt>
    <dgm:pt modelId="{7BEB7407-0281-4C59-991E-6DCE45C155EC}" type="pres">
      <dgm:prSet presAssocID="{C7C607EB-873F-4904-A3CD-B468B796E09F}" presName="tile3" presStyleLbl="node1" presStyleIdx="2" presStyleCnt="4"/>
      <dgm:spPr/>
      <dgm:t>
        <a:bodyPr/>
        <a:lstStyle/>
        <a:p>
          <a:endParaRPr lang="es-ES"/>
        </a:p>
      </dgm:t>
    </dgm:pt>
    <dgm:pt modelId="{85308885-FA90-460A-BC0E-0A6A10B735C2}" type="pres">
      <dgm:prSet presAssocID="{C7C607EB-873F-4904-A3CD-B468B796E09F}" presName="tile3text" presStyleLbl="node1" presStyleIdx="2" presStyleCnt="4">
        <dgm:presLayoutVars>
          <dgm:chMax val="0"/>
          <dgm:chPref val="0"/>
          <dgm:bulletEnabled val="1"/>
        </dgm:presLayoutVars>
      </dgm:prSet>
      <dgm:spPr/>
      <dgm:t>
        <a:bodyPr/>
        <a:lstStyle/>
        <a:p>
          <a:endParaRPr lang="es-ES"/>
        </a:p>
      </dgm:t>
    </dgm:pt>
    <dgm:pt modelId="{61CF8F60-38EA-49C5-90C5-3CD9E394F56F}" type="pres">
      <dgm:prSet presAssocID="{C7C607EB-873F-4904-A3CD-B468B796E09F}" presName="tile4" presStyleLbl="node1" presStyleIdx="3" presStyleCnt="4" custLinFactNeighborX="2109" custLinFactNeighborY="7731"/>
      <dgm:spPr/>
      <dgm:t>
        <a:bodyPr/>
        <a:lstStyle/>
        <a:p>
          <a:endParaRPr lang="es-EC"/>
        </a:p>
      </dgm:t>
    </dgm:pt>
    <dgm:pt modelId="{2C4127CA-A707-4797-92CB-35A7114A0C46}" type="pres">
      <dgm:prSet presAssocID="{C7C607EB-873F-4904-A3CD-B468B796E09F}" presName="tile4text" presStyleLbl="node1" presStyleIdx="3" presStyleCnt="4">
        <dgm:presLayoutVars>
          <dgm:chMax val="0"/>
          <dgm:chPref val="0"/>
          <dgm:bulletEnabled val="1"/>
        </dgm:presLayoutVars>
      </dgm:prSet>
      <dgm:spPr/>
      <dgm:t>
        <a:bodyPr/>
        <a:lstStyle/>
        <a:p>
          <a:endParaRPr lang="es-EC"/>
        </a:p>
      </dgm:t>
    </dgm:pt>
    <dgm:pt modelId="{86A91DE6-7EBC-4E67-9ECB-89A65FCC502E}" type="pres">
      <dgm:prSet presAssocID="{C7C607EB-873F-4904-A3CD-B468B796E09F}" presName="centerTile" presStyleLbl="fgShp" presStyleIdx="0" presStyleCnt="1" custScaleX="135051">
        <dgm:presLayoutVars>
          <dgm:chMax val="0"/>
          <dgm:chPref val="0"/>
        </dgm:presLayoutVars>
      </dgm:prSet>
      <dgm:spPr/>
      <dgm:t>
        <a:bodyPr/>
        <a:lstStyle/>
        <a:p>
          <a:endParaRPr lang="es-EC"/>
        </a:p>
      </dgm:t>
    </dgm:pt>
  </dgm:ptLst>
  <dgm:cxnLst>
    <dgm:cxn modelId="{17F8E298-49FF-49A6-BF3D-248388BC1100}" srcId="{C0FA6CCE-D69A-4EBE-9AEC-EF38F1866B68}" destId="{19331786-77A8-4E6C-B06A-4CDDAB6D79BC}" srcOrd="0" destOrd="0" parTransId="{0B118944-6F74-4096-AA89-6CDF0A396F72}" sibTransId="{84F83089-C77F-4F50-82D9-9FAF7E20D785}"/>
    <dgm:cxn modelId="{A2D3F452-DFB5-4457-B21E-710DE3DCC8E8}" type="presOf" srcId="{ADE1A64A-24A4-4A06-AD9B-6422941EB331}" destId="{7BEB7407-0281-4C59-991E-6DCE45C155EC}" srcOrd="0" destOrd="0" presId="urn:microsoft.com/office/officeart/2005/8/layout/matrix1"/>
    <dgm:cxn modelId="{45FB6BE6-0F42-4FBD-93A7-9D61228BFBF7}" type="presOf" srcId="{9D5293E3-1C26-410A-B100-4704DD8EEEC9}" destId="{63B6D2F7-0888-493E-86B0-1159BF0A1BB2}" srcOrd="1" destOrd="0" presId="urn:microsoft.com/office/officeart/2005/8/layout/matrix1"/>
    <dgm:cxn modelId="{DE18BB40-966B-41BD-BF8D-308FA5B25924}" srcId="{C0FA6CCE-D69A-4EBE-9AEC-EF38F1866B68}" destId="{2889276C-31D2-49F5-86C9-CF64B6FB70E2}" srcOrd="3" destOrd="0" parTransId="{507E5426-CEAD-42F3-9B80-5828C479A73B}" sibTransId="{1EE3DF29-4EF0-4592-8C69-A042FBC6322F}"/>
    <dgm:cxn modelId="{55659033-704A-4D05-A7E0-B62D1078E52D}" type="presOf" srcId="{9D5293E3-1C26-410A-B100-4704DD8EEEC9}" destId="{F09EBDCB-6072-434B-BDCE-2C321B1E4150}" srcOrd="0" destOrd="0" presId="urn:microsoft.com/office/officeart/2005/8/layout/matrix1"/>
    <dgm:cxn modelId="{F937ABBE-F66A-49E0-A3CA-754A82A7395D}" type="presOf" srcId="{2889276C-31D2-49F5-86C9-CF64B6FB70E2}" destId="{2C4127CA-A707-4797-92CB-35A7114A0C46}" srcOrd="1" destOrd="0" presId="urn:microsoft.com/office/officeart/2005/8/layout/matrix1"/>
    <dgm:cxn modelId="{FC37019F-888B-4AA0-8FC6-BBF7CEA86B91}" type="presOf" srcId="{ADE1A64A-24A4-4A06-AD9B-6422941EB331}" destId="{85308885-FA90-460A-BC0E-0A6A10B735C2}" srcOrd="1" destOrd="0" presId="urn:microsoft.com/office/officeart/2005/8/layout/matrix1"/>
    <dgm:cxn modelId="{9523BA84-BA24-447C-9D47-333A196A8EEB}" type="presOf" srcId="{2889276C-31D2-49F5-86C9-CF64B6FB70E2}" destId="{61CF8F60-38EA-49C5-90C5-3CD9E394F56F}" srcOrd="0" destOrd="0" presId="urn:microsoft.com/office/officeart/2005/8/layout/matrix1"/>
    <dgm:cxn modelId="{65E906D4-692F-4F6B-8E2E-431E07B609E3}" type="presOf" srcId="{19331786-77A8-4E6C-B06A-4CDDAB6D79BC}" destId="{BC70F12A-3838-49D4-A5CA-CEF8E2934266}" srcOrd="1" destOrd="0" presId="urn:microsoft.com/office/officeart/2005/8/layout/matrix1"/>
    <dgm:cxn modelId="{2BDA206F-2FA8-426C-903C-BFAE867A1595}" type="presOf" srcId="{C0FA6CCE-D69A-4EBE-9AEC-EF38F1866B68}" destId="{86A91DE6-7EBC-4E67-9ECB-89A65FCC502E}" srcOrd="0" destOrd="0" presId="urn:microsoft.com/office/officeart/2005/8/layout/matrix1"/>
    <dgm:cxn modelId="{6556A7CB-04A7-43BF-9695-41989DF7F0E6}" srcId="{C0FA6CCE-D69A-4EBE-9AEC-EF38F1866B68}" destId="{9D5293E3-1C26-410A-B100-4704DD8EEEC9}" srcOrd="1" destOrd="0" parTransId="{E355BFF3-174F-4669-A018-6100AE8D4896}" sibTransId="{C842BF4A-81CD-4635-B6DD-F44D3B3FE0F1}"/>
    <dgm:cxn modelId="{934A6B20-5F78-497C-90B5-04E0D601B1DF}" srcId="{C0FA6CCE-D69A-4EBE-9AEC-EF38F1866B68}" destId="{ADE1A64A-24A4-4A06-AD9B-6422941EB331}" srcOrd="2" destOrd="0" parTransId="{F7869D42-8C72-4661-B426-F5B852653A46}" sibTransId="{A8C2DA3B-737A-43AF-991D-D2C104F8F4BE}"/>
    <dgm:cxn modelId="{54E984B6-BB8C-4422-BFDE-E4B06FD29507}" srcId="{C7C607EB-873F-4904-A3CD-B468B796E09F}" destId="{C0FA6CCE-D69A-4EBE-9AEC-EF38F1866B68}" srcOrd="0" destOrd="0" parTransId="{8E6876CF-8811-4AFB-A292-7612242E70C3}" sibTransId="{8AFF7C30-C0C2-4FD6-871D-F06A72DBEC70}"/>
    <dgm:cxn modelId="{2946B5F8-1DB6-46F3-AB41-2151D7E30E73}" type="presOf" srcId="{C7C607EB-873F-4904-A3CD-B468B796E09F}" destId="{63FF92BE-E57C-4C5D-94E0-D4690BD8F6E7}" srcOrd="0" destOrd="0" presId="urn:microsoft.com/office/officeart/2005/8/layout/matrix1"/>
    <dgm:cxn modelId="{15B15993-77D6-4D02-AA8C-67FD5644F9B6}" type="presOf" srcId="{19331786-77A8-4E6C-B06A-4CDDAB6D79BC}" destId="{58EDD72E-274C-4C55-8156-45BB881C6E8B}" srcOrd="0" destOrd="0" presId="urn:microsoft.com/office/officeart/2005/8/layout/matrix1"/>
    <dgm:cxn modelId="{82D03B42-718B-44ED-9343-C0C16D1E2A26}" type="presParOf" srcId="{63FF92BE-E57C-4C5D-94E0-D4690BD8F6E7}" destId="{85A3EE4C-2ADD-4F65-B80A-CD59AFEB5F26}" srcOrd="0" destOrd="0" presId="urn:microsoft.com/office/officeart/2005/8/layout/matrix1"/>
    <dgm:cxn modelId="{B17E4A2D-0A31-4A39-807E-6EE9881FDA24}" type="presParOf" srcId="{85A3EE4C-2ADD-4F65-B80A-CD59AFEB5F26}" destId="{58EDD72E-274C-4C55-8156-45BB881C6E8B}" srcOrd="0" destOrd="0" presId="urn:microsoft.com/office/officeart/2005/8/layout/matrix1"/>
    <dgm:cxn modelId="{0C062E1E-868A-435B-AF21-967A0B038CB5}" type="presParOf" srcId="{85A3EE4C-2ADD-4F65-B80A-CD59AFEB5F26}" destId="{BC70F12A-3838-49D4-A5CA-CEF8E2934266}" srcOrd="1" destOrd="0" presId="urn:microsoft.com/office/officeart/2005/8/layout/matrix1"/>
    <dgm:cxn modelId="{1B203E25-6575-40F1-8363-B4B5F0F4A1E9}" type="presParOf" srcId="{85A3EE4C-2ADD-4F65-B80A-CD59AFEB5F26}" destId="{F09EBDCB-6072-434B-BDCE-2C321B1E4150}" srcOrd="2" destOrd="0" presId="urn:microsoft.com/office/officeart/2005/8/layout/matrix1"/>
    <dgm:cxn modelId="{4E9E6E03-324E-4409-8611-B3898032DAAE}" type="presParOf" srcId="{85A3EE4C-2ADD-4F65-B80A-CD59AFEB5F26}" destId="{63B6D2F7-0888-493E-86B0-1159BF0A1BB2}" srcOrd="3" destOrd="0" presId="urn:microsoft.com/office/officeart/2005/8/layout/matrix1"/>
    <dgm:cxn modelId="{AA296597-8FE8-483D-9557-AA4B8DB3276F}" type="presParOf" srcId="{85A3EE4C-2ADD-4F65-B80A-CD59AFEB5F26}" destId="{7BEB7407-0281-4C59-991E-6DCE45C155EC}" srcOrd="4" destOrd="0" presId="urn:microsoft.com/office/officeart/2005/8/layout/matrix1"/>
    <dgm:cxn modelId="{A6418ECA-70C5-4EBB-A704-32D3ADD8E1C1}" type="presParOf" srcId="{85A3EE4C-2ADD-4F65-B80A-CD59AFEB5F26}" destId="{85308885-FA90-460A-BC0E-0A6A10B735C2}" srcOrd="5" destOrd="0" presId="urn:microsoft.com/office/officeart/2005/8/layout/matrix1"/>
    <dgm:cxn modelId="{61FB929F-3B7A-4EE1-AA47-63660B380369}" type="presParOf" srcId="{85A3EE4C-2ADD-4F65-B80A-CD59AFEB5F26}" destId="{61CF8F60-38EA-49C5-90C5-3CD9E394F56F}" srcOrd="6" destOrd="0" presId="urn:microsoft.com/office/officeart/2005/8/layout/matrix1"/>
    <dgm:cxn modelId="{4C312DD8-011C-44EF-8FF0-C45BB0B3E703}" type="presParOf" srcId="{85A3EE4C-2ADD-4F65-B80A-CD59AFEB5F26}" destId="{2C4127CA-A707-4797-92CB-35A7114A0C46}" srcOrd="7" destOrd="0" presId="urn:microsoft.com/office/officeart/2005/8/layout/matrix1"/>
    <dgm:cxn modelId="{3CF465CF-3B14-4B51-B1A7-1B1D656E6DD8}" type="presParOf" srcId="{63FF92BE-E57C-4C5D-94E0-D4690BD8F6E7}" destId="{86A91DE6-7EBC-4E67-9ECB-89A65FCC502E}" srcOrd="1" destOrd="0" presId="urn:microsoft.com/office/officeart/2005/8/layout/matrix1"/>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BBD0C3-8515-47C6-AF80-B98F5774AFB4}"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s-EC"/>
        </a:p>
      </dgm:t>
    </dgm:pt>
    <dgm:pt modelId="{53DE4ADF-1C6C-40BA-867B-8881A3F12370}">
      <dgm:prSet phldrT="[Texto]" custT="1"/>
      <dgm:spPr>
        <a:solidFill>
          <a:srgbClr val="FFC000"/>
        </a:solidFill>
        <a:effectLst>
          <a:glow rad="228600">
            <a:schemeClr val="accent1">
              <a:satMod val="175000"/>
              <a:alpha val="40000"/>
            </a:schemeClr>
          </a:glow>
        </a:effectLst>
      </dgm:spPr>
      <dgm:t>
        <a:bodyPr/>
        <a:lstStyle/>
        <a:p>
          <a:r>
            <a:rPr lang="es-ES" sz="1400" b="1" dirty="0" smtClean="0">
              <a:solidFill>
                <a:schemeClr val="bg1"/>
              </a:solidFill>
              <a:latin typeface="Arial" pitchFamily="34" charset="0"/>
              <a:cs typeface="Arial" pitchFamily="34" charset="0"/>
            </a:rPr>
            <a:t>Los carcinomas </a:t>
          </a:r>
          <a:r>
            <a:rPr lang="es-ES" sz="1400" b="1" dirty="0" err="1" smtClean="0">
              <a:solidFill>
                <a:schemeClr val="bg1"/>
              </a:solidFill>
              <a:latin typeface="Arial" pitchFamily="34" charset="0"/>
              <a:cs typeface="Arial" pitchFamily="34" charset="0"/>
            </a:rPr>
            <a:t>epidermoides</a:t>
          </a:r>
          <a:r>
            <a:rPr lang="es-ES" sz="1400" b="1" dirty="0" smtClean="0">
              <a:solidFill>
                <a:schemeClr val="bg1"/>
              </a:solidFill>
              <a:latin typeface="Arial" pitchFamily="34" charset="0"/>
              <a:cs typeface="Arial" pitchFamily="34" charset="0"/>
            </a:rPr>
            <a:t> representan casi 10% de los </a:t>
          </a:r>
          <a:r>
            <a:rPr lang="es-ES" sz="1400" b="1" dirty="0" err="1" smtClean="0">
              <a:solidFill>
                <a:schemeClr val="bg1"/>
              </a:solidFill>
              <a:latin typeface="Arial" pitchFamily="34" charset="0"/>
              <a:cs typeface="Arial" pitchFamily="34" charset="0"/>
            </a:rPr>
            <a:t>cànceres</a:t>
          </a:r>
          <a:r>
            <a:rPr lang="es-ES" sz="1400" b="1" dirty="0" smtClean="0">
              <a:solidFill>
                <a:schemeClr val="bg1"/>
              </a:solidFill>
              <a:latin typeface="Arial" pitchFamily="34" charset="0"/>
              <a:cs typeface="Arial" pitchFamily="34" charset="0"/>
            </a:rPr>
            <a:t>  pélvicos renales</a:t>
          </a:r>
          <a:endParaRPr lang="es-EC" sz="1400" b="1" dirty="0">
            <a:solidFill>
              <a:schemeClr val="bg1"/>
            </a:solidFill>
            <a:latin typeface="Arial" pitchFamily="34" charset="0"/>
            <a:cs typeface="Arial" pitchFamily="34" charset="0"/>
          </a:endParaRPr>
        </a:p>
      </dgm:t>
    </dgm:pt>
    <dgm:pt modelId="{B06BC941-8C59-4833-B6B0-1F98AEFDFD56}" type="parTrans" cxnId="{6833B645-4707-4574-98F9-02C5E12934C6}">
      <dgm:prSet/>
      <dgm:spPr/>
      <dgm:t>
        <a:bodyPr/>
        <a:lstStyle/>
        <a:p>
          <a:endParaRPr lang="es-EC"/>
        </a:p>
      </dgm:t>
    </dgm:pt>
    <dgm:pt modelId="{CE3276DC-27F0-4000-9F12-E52721D2797F}" type="sibTrans" cxnId="{6833B645-4707-4574-98F9-02C5E12934C6}">
      <dgm:prSet/>
      <dgm:spPr/>
      <dgm:t>
        <a:bodyPr/>
        <a:lstStyle/>
        <a:p>
          <a:endParaRPr lang="es-EC"/>
        </a:p>
      </dgm:t>
    </dgm:pt>
    <dgm:pt modelId="{B065C997-48EC-4A62-AAF8-3E0429AC7DC2}">
      <dgm:prSet phldrT="[Texto]" custT="1"/>
      <dgm:spPr>
        <a:solidFill>
          <a:schemeClr val="accent2">
            <a:lumMod val="40000"/>
            <a:lumOff val="60000"/>
          </a:schemeClr>
        </a:solidFill>
        <a:effectLst>
          <a:glow rad="228600">
            <a:schemeClr val="accent2">
              <a:satMod val="175000"/>
              <a:alpha val="40000"/>
            </a:schemeClr>
          </a:glow>
        </a:effectLst>
      </dgm:spPr>
      <dgm:t>
        <a:bodyPr/>
        <a:lstStyle/>
        <a:p>
          <a:r>
            <a:rPr lang="es-ES" sz="1400" b="1" dirty="0" smtClean="0">
              <a:solidFill>
                <a:schemeClr val="bg1"/>
              </a:solidFill>
              <a:latin typeface="Arial" pitchFamily="34" charset="0"/>
              <a:cs typeface="Arial" pitchFamily="34" charset="0"/>
            </a:rPr>
            <a:t>Pacientes con antecedentes de inflamación crónica debida a infección o litiasis</a:t>
          </a:r>
          <a:endParaRPr lang="es-EC" sz="1400" b="1" dirty="0">
            <a:solidFill>
              <a:schemeClr val="bg1"/>
            </a:solidFill>
            <a:latin typeface="Arial" pitchFamily="34" charset="0"/>
            <a:cs typeface="Arial" pitchFamily="34" charset="0"/>
          </a:endParaRPr>
        </a:p>
      </dgm:t>
    </dgm:pt>
    <dgm:pt modelId="{EA299BFC-83F0-4FD3-8CAA-A509C5914E3D}" type="parTrans" cxnId="{B5DBFE1C-1EC8-4C28-A4AB-95B11959910E}">
      <dgm:prSet/>
      <dgm:spPr/>
      <dgm:t>
        <a:bodyPr/>
        <a:lstStyle/>
        <a:p>
          <a:endParaRPr lang="es-EC"/>
        </a:p>
      </dgm:t>
    </dgm:pt>
    <dgm:pt modelId="{5C3A3C60-BF0F-4170-A2C2-633ED2A06C9A}" type="sibTrans" cxnId="{B5DBFE1C-1EC8-4C28-A4AB-95B11959910E}">
      <dgm:prSet/>
      <dgm:spPr/>
      <dgm:t>
        <a:bodyPr/>
        <a:lstStyle/>
        <a:p>
          <a:endParaRPr lang="es-EC"/>
        </a:p>
      </dgm:t>
    </dgm:pt>
    <dgm:pt modelId="{8258E0A1-5C2E-4C11-AB27-7B42EF7D1042}">
      <dgm:prSet phldrT="[Texto]" custT="1"/>
      <dgm:spPr>
        <a:solidFill>
          <a:schemeClr val="tx2"/>
        </a:solidFill>
        <a:effectLst>
          <a:glow rad="228600">
            <a:schemeClr val="accent2">
              <a:satMod val="175000"/>
              <a:alpha val="40000"/>
            </a:schemeClr>
          </a:glow>
        </a:effectLst>
      </dgm:spPr>
      <dgm:t>
        <a:bodyPr/>
        <a:lstStyle/>
        <a:p>
          <a:r>
            <a:rPr lang="es-ES" sz="1400" b="1" dirty="0" smtClean="0">
              <a:solidFill>
                <a:schemeClr val="bg1"/>
              </a:solidFill>
              <a:latin typeface="Arial" pitchFamily="34" charset="0"/>
              <a:cs typeface="Arial" pitchFamily="34" charset="0"/>
            </a:rPr>
            <a:t>Suelen ser sésiles e infiltrantes en el momento del </a:t>
          </a:r>
          <a:r>
            <a:rPr lang="es-ES" sz="1400" b="1" dirty="0" err="1" smtClean="0">
              <a:solidFill>
                <a:schemeClr val="bg1"/>
              </a:solidFill>
              <a:latin typeface="Arial" pitchFamily="34" charset="0"/>
              <a:cs typeface="Arial" pitchFamily="34" charset="0"/>
            </a:rPr>
            <a:t>diagnòstico</a:t>
          </a:r>
          <a:endParaRPr lang="es-EC" sz="1400" b="1" dirty="0">
            <a:solidFill>
              <a:schemeClr val="bg1"/>
            </a:solidFill>
            <a:latin typeface="Arial" pitchFamily="34" charset="0"/>
            <a:cs typeface="Arial" pitchFamily="34" charset="0"/>
          </a:endParaRPr>
        </a:p>
      </dgm:t>
    </dgm:pt>
    <dgm:pt modelId="{37E0AB7E-DDF5-499E-82AD-2B8981958F59}" type="parTrans" cxnId="{AC36D3ED-D5A7-4F65-A1FD-7C8573284E91}">
      <dgm:prSet/>
      <dgm:spPr/>
      <dgm:t>
        <a:bodyPr/>
        <a:lstStyle/>
        <a:p>
          <a:endParaRPr lang="es-EC"/>
        </a:p>
      </dgm:t>
    </dgm:pt>
    <dgm:pt modelId="{BAA82783-B277-44A2-A110-BDAEEFE2181D}" type="sibTrans" cxnId="{AC36D3ED-D5A7-4F65-A1FD-7C8573284E91}">
      <dgm:prSet/>
      <dgm:spPr/>
      <dgm:t>
        <a:bodyPr/>
        <a:lstStyle/>
        <a:p>
          <a:endParaRPr lang="es-EC"/>
        </a:p>
      </dgm:t>
    </dgm:pt>
    <dgm:pt modelId="{18780A27-48FD-47DF-8E55-52013973170F}">
      <dgm:prSet phldrT="[Texto]" custT="1"/>
      <dgm:spPr>
        <a:solidFill>
          <a:schemeClr val="accent5">
            <a:lumMod val="60000"/>
            <a:lumOff val="40000"/>
          </a:schemeClr>
        </a:solidFill>
        <a:effectLst>
          <a:glow rad="228600">
            <a:schemeClr val="accent2">
              <a:satMod val="175000"/>
              <a:alpha val="40000"/>
            </a:schemeClr>
          </a:glow>
        </a:effectLst>
      </dgm:spPr>
      <dgm:t>
        <a:bodyPr/>
        <a:lstStyle/>
        <a:p>
          <a:r>
            <a:rPr lang="es-ES" sz="1400" b="1" dirty="0" smtClean="0">
              <a:solidFill>
                <a:schemeClr val="bg1"/>
              </a:solidFill>
              <a:latin typeface="Arial" pitchFamily="34" charset="0"/>
              <a:cs typeface="Arial" pitchFamily="34" charset="0"/>
            </a:rPr>
            <a:t>Los adenocarcinomas son  muy raros, y están avanzados en el momento del diagnóstico</a:t>
          </a:r>
          <a:endParaRPr lang="es-EC" sz="1400" b="1" dirty="0">
            <a:solidFill>
              <a:schemeClr val="bg1"/>
            </a:solidFill>
            <a:latin typeface="Arial" pitchFamily="34" charset="0"/>
            <a:cs typeface="Arial" pitchFamily="34" charset="0"/>
          </a:endParaRPr>
        </a:p>
      </dgm:t>
    </dgm:pt>
    <dgm:pt modelId="{062CD698-7C42-4060-AC5B-5E51530D9CDA}" type="parTrans" cxnId="{CE2DD074-E572-439D-BCE3-98F91589A7C4}">
      <dgm:prSet/>
      <dgm:spPr/>
      <dgm:t>
        <a:bodyPr/>
        <a:lstStyle/>
        <a:p>
          <a:endParaRPr lang="es-EC"/>
        </a:p>
      </dgm:t>
    </dgm:pt>
    <dgm:pt modelId="{D211C9FB-E712-4DA9-B114-6EE2CE5F4EB4}" type="sibTrans" cxnId="{CE2DD074-E572-439D-BCE3-98F91589A7C4}">
      <dgm:prSet/>
      <dgm:spPr/>
      <dgm:t>
        <a:bodyPr/>
        <a:lstStyle/>
        <a:p>
          <a:endParaRPr lang="es-EC"/>
        </a:p>
      </dgm:t>
    </dgm:pt>
    <dgm:pt modelId="{BED4B63C-E51C-4773-8AC7-F79DA83B0C3F}" type="pres">
      <dgm:prSet presAssocID="{7EBBD0C3-8515-47C6-AF80-B98F5774AFB4}" presName="compositeShape" presStyleCnt="0">
        <dgm:presLayoutVars>
          <dgm:chMax val="9"/>
          <dgm:dir/>
          <dgm:resizeHandles val="exact"/>
        </dgm:presLayoutVars>
      </dgm:prSet>
      <dgm:spPr/>
      <dgm:t>
        <a:bodyPr/>
        <a:lstStyle/>
        <a:p>
          <a:endParaRPr lang="es-EC"/>
        </a:p>
      </dgm:t>
    </dgm:pt>
    <dgm:pt modelId="{244F5BE1-7AA1-48C6-A829-BACAE5435723}" type="pres">
      <dgm:prSet presAssocID="{7EBBD0C3-8515-47C6-AF80-B98F5774AFB4}" presName="triangle1" presStyleLbl="node1" presStyleIdx="0" presStyleCnt="4">
        <dgm:presLayoutVars>
          <dgm:bulletEnabled val="1"/>
        </dgm:presLayoutVars>
      </dgm:prSet>
      <dgm:spPr/>
      <dgm:t>
        <a:bodyPr/>
        <a:lstStyle/>
        <a:p>
          <a:endParaRPr lang="es-EC"/>
        </a:p>
      </dgm:t>
    </dgm:pt>
    <dgm:pt modelId="{B32492D2-47D0-4EB5-A938-58E9969E9132}" type="pres">
      <dgm:prSet presAssocID="{7EBBD0C3-8515-47C6-AF80-B98F5774AFB4}" presName="triangle2" presStyleLbl="node1" presStyleIdx="1" presStyleCnt="4">
        <dgm:presLayoutVars>
          <dgm:bulletEnabled val="1"/>
        </dgm:presLayoutVars>
      </dgm:prSet>
      <dgm:spPr/>
      <dgm:t>
        <a:bodyPr/>
        <a:lstStyle/>
        <a:p>
          <a:endParaRPr lang="es-EC"/>
        </a:p>
      </dgm:t>
    </dgm:pt>
    <dgm:pt modelId="{203F6A2E-0166-4F78-B5EF-C97E071FFF13}" type="pres">
      <dgm:prSet presAssocID="{7EBBD0C3-8515-47C6-AF80-B98F5774AFB4}" presName="triangle3" presStyleLbl="node1" presStyleIdx="2" presStyleCnt="4">
        <dgm:presLayoutVars>
          <dgm:bulletEnabled val="1"/>
        </dgm:presLayoutVars>
      </dgm:prSet>
      <dgm:spPr/>
      <dgm:t>
        <a:bodyPr/>
        <a:lstStyle/>
        <a:p>
          <a:endParaRPr lang="es-EC"/>
        </a:p>
      </dgm:t>
    </dgm:pt>
    <dgm:pt modelId="{EB8077A0-FA81-460C-9BC2-C87AAD3C8808}" type="pres">
      <dgm:prSet presAssocID="{7EBBD0C3-8515-47C6-AF80-B98F5774AFB4}" presName="triangle4" presStyleLbl="node1" presStyleIdx="3" presStyleCnt="4" custScaleX="115286">
        <dgm:presLayoutVars>
          <dgm:bulletEnabled val="1"/>
        </dgm:presLayoutVars>
      </dgm:prSet>
      <dgm:spPr/>
      <dgm:t>
        <a:bodyPr/>
        <a:lstStyle/>
        <a:p>
          <a:endParaRPr lang="es-EC"/>
        </a:p>
      </dgm:t>
    </dgm:pt>
  </dgm:ptLst>
  <dgm:cxnLst>
    <dgm:cxn modelId="{0C36D10C-A2C3-4B3C-B08C-FC8921A4217F}" type="presOf" srcId="{18780A27-48FD-47DF-8E55-52013973170F}" destId="{EB8077A0-FA81-460C-9BC2-C87AAD3C8808}" srcOrd="0" destOrd="0" presId="urn:microsoft.com/office/officeart/2005/8/layout/pyramid4"/>
    <dgm:cxn modelId="{8ADAFDFD-94A9-4C0C-99B7-7E9AB370F6D3}" type="presOf" srcId="{8258E0A1-5C2E-4C11-AB27-7B42EF7D1042}" destId="{203F6A2E-0166-4F78-B5EF-C97E071FFF13}" srcOrd="0" destOrd="0" presId="urn:microsoft.com/office/officeart/2005/8/layout/pyramid4"/>
    <dgm:cxn modelId="{DAE3919C-103A-4F1D-BF54-7BF9441B3459}" type="presOf" srcId="{B065C997-48EC-4A62-AAF8-3E0429AC7DC2}" destId="{B32492D2-47D0-4EB5-A938-58E9969E9132}" srcOrd="0" destOrd="0" presId="urn:microsoft.com/office/officeart/2005/8/layout/pyramid4"/>
    <dgm:cxn modelId="{B5DBFE1C-1EC8-4C28-A4AB-95B11959910E}" srcId="{7EBBD0C3-8515-47C6-AF80-B98F5774AFB4}" destId="{B065C997-48EC-4A62-AAF8-3E0429AC7DC2}" srcOrd="1" destOrd="0" parTransId="{EA299BFC-83F0-4FD3-8CAA-A509C5914E3D}" sibTransId="{5C3A3C60-BF0F-4170-A2C2-633ED2A06C9A}"/>
    <dgm:cxn modelId="{625A5254-D703-4F9A-B209-F12E6D12BD68}" type="presOf" srcId="{7EBBD0C3-8515-47C6-AF80-B98F5774AFB4}" destId="{BED4B63C-E51C-4773-8AC7-F79DA83B0C3F}" srcOrd="0" destOrd="0" presId="urn:microsoft.com/office/officeart/2005/8/layout/pyramid4"/>
    <dgm:cxn modelId="{CE2DD074-E572-439D-BCE3-98F91589A7C4}" srcId="{7EBBD0C3-8515-47C6-AF80-B98F5774AFB4}" destId="{18780A27-48FD-47DF-8E55-52013973170F}" srcOrd="3" destOrd="0" parTransId="{062CD698-7C42-4060-AC5B-5E51530D9CDA}" sibTransId="{D211C9FB-E712-4DA9-B114-6EE2CE5F4EB4}"/>
    <dgm:cxn modelId="{6833B645-4707-4574-98F9-02C5E12934C6}" srcId="{7EBBD0C3-8515-47C6-AF80-B98F5774AFB4}" destId="{53DE4ADF-1C6C-40BA-867B-8881A3F12370}" srcOrd="0" destOrd="0" parTransId="{B06BC941-8C59-4833-B6B0-1F98AEFDFD56}" sibTransId="{CE3276DC-27F0-4000-9F12-E52721D2797F}"/>
    <dgm:cxn modelId="{E7B71000-E492-4A13-8148-C8A28A3C6234}" type="presOf" srcId="{53DE4ADF-1C6C-40BA-867B-8881A3F12370}" destId="{244F5BE1-7AA1-48C6-A829-BACAE5435723}" srcOrd="0" destOrd="0" presId="urn:microsoft.com/office/officeart/2005/8/layout/pyramid4"/>
    <dgm:cxn modelId="{AC36D3ED-D5A7-4F65-A1FD-7C8573284E91}" srcId="{7EBBD0C3-8515-47C6-AF80-B98F5774AFB4}" destId="{8258E0A1-5C2E-4C11-AB27-7B42EF7D1042}" srcOrd="2" destOrd="0" parTransId="{37E0AB7E-DDF5-499E-82AD-2B8981958F59}" sibTransId="{BAA82783-B277-44A2-A110-BDAEEFE2181D}"/>
    <dgm:cxn modelId="{87272349-96A6-437E-81BC-91E2D034E349}" type="presParOf" srcId="{BED4B63C-E51C-4773-8AC7-F79DA83B0C3F}" destId="{244F5BE1-7AA1-48C6-A829-BACAE5435723}" srcOrd="0" destOrd="0" presId="urn:microsoft.com/office/officeart/2005/8/layout/pyramid4"/>
    <dgm:cxn modelId="{8584BECF-EA6E-42A7-8F59-06378591E6BB}" type="presParOf" srcId="{BED4B63C-E51C-4773-8AC7-F79DA83B0C3F}" destId="{B32492D2-47D0-4EB5-A938-58E9969E9132}" srcOrd="1" destOrd="0" presId="urn:microsoft.com/office/officeart/2005/8/layout/pyramid4"/>
    <dgm:cxn modelId="{35C22510-9B4C-43F1-A3D7-8A8928F092EA}" type="presParOf" srcId="{BED4B63C-E51C-4773-8AC7-F79DA83B0C3F}" destId="{203F6A2E-0166-4F78-B5EF-C97E071FFF13}" srcOrd="2" destOrd="0" presId="urn:microsoft.com/office/officeart/2005/8/layout/pyramid4"/>
    <dgm:cxn modelId="{96E11B80-CF09-4186-AE34-DE45B010EA28}" type="presParOf" srcId="{BED4B63C-E51C-4773-8AC7-F79DA83B0C3F}" destId="{EB8077A0-FA81-460C-9BC2-C87AAD3C8808}" srcOrd="3" destOrd="0" presId="urn:microsoft.com/office/officeart/2005/8/layout/pyramid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D6DD32-3601-4E16-9AE4-E97CCC1868D8}" type="doc">
      <dgm:prSet loTypeId="urn:microsoft.com/office/officeart/2005/8/layout/radial4" loCatId="relationship" qsTypeId="urn:microsoft.com/office/officeart/2005/8/quickstyle/simple3" qsCatId="simple" csTypeId="urn:microsoft.com/office/officeart/2005/8/colors/colorful4" csCatId="colorful" phldr="1"/>
      <dgm:spPr/>
      <dgm:t>
        <a:bodyPr/>
        <a:lstStyle/>
        <a:p>
          <a:endParaRPr lang="es-ES"/>
        </a:p>
      </dgm:t>
    </dgm:pt>
    <dgm:pt modelId="{065FF4C3-B309-4249-89C9-FA2291858E29}">
      <dgm:prSet phldrT="[Texto]" phldr="1"/>
      <dgm:spPr/>
      <dgm:t>
        <a:bodyPr/>
        <a:lstStyle/>
        <a:p>
          <a:endParaRPr lang="es-ES"/>
        </a:p>
      </dgm:t>
    </dgm:pt>
    <dgm:pt modelId="{2E854DEF-1D53-4E08-942F-49B28C189233}" type="parTrans" cxnId="{4B477F95-4B08-4D71-A57C-C2C65088140D}">
      <dgm:prSet/>
      <dgm:spPr/>
      <dgm:t>
        <a:bodyPr/>
        <a:lstStyle/>
        <a:p>
          <a:endParaRPr lang="es-ES"/>
        </a:p>
      </dgm:t>
    </dgm:pt>
    <dgm:pt modelId="{4927264F-232A-4522-99F6-103D9F78541F}" type="sibTrans" cxnId="{4B477F95-4B08-4D71-A57C-C2C65088140D}">
      <dgm:prSet/>
      <dgm:spPr/>
      <dgm:t>
        <a:bodyPr/>
        <a:lstStyle/>
        <a:p>
          <a:endParaRPr lang="es-ES"/>
        </a:p>
      </dgm:t>
    </dgm:pt>
    <dgm:pt modelId="{0A9F2FC1-FA0E-4C39-A31B-AD2C2E25A29D}">
      <dgm:prSet phldrT="[Texto]"/>
      <dgm:spPr/>
      <dgm:t>
        <a:bodyPr/>
        <a:lstStyle/>
        <a:p>
          <a:r>
            <a:rPr lang="es-ES" b="1" dirty="0" smtClean="0"/>
            <a:t>Las decisiones de</a:t>
          </a:r>
          <a:r>
            <a:rPr lang="x-none" b="1" dirty="0" smtClean="0"/>
            <a:t> </a:t>
          </a:r>
          <a:r>
            <a:rPr lang="es-ES" b="1" dirty="0" smtClean="0"/>
            <a:t>tratamiento se basan en etapa y grado del tumor.</a:t>
          </a:r>
          <a:endParaRPr lang="es-ES" b="1" dirty="0"/>
        </a:p>
      </dgm:t>
    </dgm:pt>
    <dgm:pt modelId="{6232A748-3D57-4BF8-80E6-583FFE0C5331}" type="parTrans" cxnId="{7709F7DB-0A5C-420E-BCAA-7C71510C2E74}">
      <dgm:prSet/>
      <dgm:spPr/>
      <dgm:t>
        <a:bodyPr/>
        <a:lstStyle/>
        <a:p>
          <a:endParaRPr lang="es-ES"/>
        </a:p>
      </dgm:t>
    </dgm:pt>
    <dgm:pt modelId="{A15B68AB-F685-48A7-9720-5F42B3A7D279}" type="sibTrans" cxnId="{7709F7DB-0A5C-420E-BCAA-7C71510C2E74}">
      <dgm:prSet/>
      <dgm:spPr/>
      <dgm:t>
        <a:bodyPr/>
        <a:lstStyle/>
        <a:p>
          <a:endParaRPr lang="es-ES"/>
        </a:p>
      </dgm:t>
    </dgm:pt>
    <dgm:pt modelId="{59900FA2-43E5-44D8-8BBB-DA3E083EC62A}">
      <dgm:prSet phldrT="[Texto]"/>
      <dgm:spPr/>
      <dgm:t>
        <a:bodyPr/>
        <a:lstStyle/>
        <a:p>
          <a:r>
            <a:rPr lang="es-ES" b="1" dirty="0" smtClean="0">
              <a:solidFill>
                <a:schemeClr val="bg1"/>
              </a:solidFill>
            </a:rPr>
            <a:t>74% de los tumores vesicales son</a:t>
          </a:r>
          <a:r>
            <a:rPr lang="x-none" b="1" dirty="0" smtClean="0">
              <a:solidFill>
                <a:schemeClr val="bg1"/>
              </a:solidFill>
            </a:rPr>
            <a:t> </a:t>
          </a:r>
          <a:r>
            <a:rPr lang="es-ES" b="1" dirty="0" smtClean="0">
              <a:solidFill>
                <a:schemeClr val="bg1"/>
              </a:solidFill>
            </a:rPr>
            <a:t>superficiales o no han invadido el músculo: etapa </a:t>
          </a:r>
          <a:r>
            <a:rPr lang="es-ES" b="1" dirty="0" err="1" smtClean="0">
              <a:solidFill>
                <a:schemeClr val="bg1"/>
              </a:solidFill>
            </a:rPr>
            <a:t>Tis</a:t>
          </a:r>
          <a:r>
            <a:rPr lang="es-ES" b="1" dirty="0" smtClean="0">
              <a:solidFill>
                <a:schemeClr val="bg1"/>
              </a:solidFill>
            </a:rPr>
            <a:t>, Ta o T1</a:t>
          </a:r>
          <a:endParaRPr lang="es-ES" b="1" dirty="0">
            <a:solidFill>
              <a:schemeClr val="bg1"/>
            </a:solidFill>
          </a:endParaRPr>
        </a:p>
      </dgm:t>
    </dgm:pt>
    <dgm:pt modelId="{6C898959-2EE3-4FE1-A1D9-35043AA8D3FC}" type="parTrans" cxnId="{5B73E335-33C6-49B3-A8B1-70502312AC3C}">
      <dgm:prSet/>
      <dgm:spPr/>
      <dgm:t>
        <a:bodyPr/>
        <a:lstStyle/>
        <a:p>
          <a:endParaRPr lang="es-ES"/>
        </a:p>
      </dgm:t>
    </dgm:pt>
    <dgm:pt modelId="{71B6350B-8298-4AB4-9625-FAD2F004EFEA}" type="sibTrans" cxnId="{5B73E335-33C6-49B3-A8B1-70502312AC3C}">
      <dgm:prSet/>
      <dgm:spPr/>
      <dgm:t>
        <a:bodyPr/>
        <a:lstStyle/>
        <a:p>
          <a:endParaRPr lang="es-ES"/>
        </a:p>
      </dgm:t>
    </dgm:pt>
    <dgm:pt modelId="{97A7A6A6-7BE8-4B32-BD82-AEFD39A37FE5}">
      <dgm:prSet phldrT="[Texto]"/>
      <dgm:spPr/>
      <dgm:t>
        <a:bodyPr/>
        <a:lstStyle/>
        <a:p>
          <a:r>
            <a:rPr lang="es-ES" b="1" dirty="0" smtClean="0"/>
            <a:t>Casi 47% de los tumores son de alto grado y</a:t>
          </a:r>
          <a:r>
            <a:rPr lang="x-none" b="1" dirty="0" smtClean="0"/>
            <a:t> </a:t>
          </a:r>
          <a:r>
            <a:rPr lang="es-ES" b="1" dirty="0" smtClean="0"/>
            <a:t>53% son de bajo grado en el diagnóstico</a:t>
          </a:r>
          <a:endParaRPr lang="es-ES" b="1" dirty="0"/>
        </a:p>
      </dgm:t>
    </dgm:pt>
    <dgm:pt modelId="{E9CC61BE-4CB6-4CFB-A476-23C7C8E8BBCA}" type="parTrans" cxnId="{783FA363-4DC5-47CB-85AD-734C41D035E8}">
      <dgm:prSet/>
      <dgm:spPr/>
      <dgm:t>
        <a:bodyPr/>
        <a:lstStyle/>
        <a:p>
          <a:endParaRPr lang="es-ES"/>
        </a:p>
      </dgm:t>
    </dgm:pt>
    <dgm:pt modelId="{5C0428C2-5971-4C03-842E-5E61A1C7AD00}" type="sibTrans" cxnId="{783FA363-4DC5-47CB-85AD-734C41D035E8}">
      <dgm:prSet/>
      <dgm:spPr/>
      <dgm:t>
        <a:bodyPr/>
        <a:lstStyle/>
        <a:p>
          <a:endParaRPr lang="es-ES"/>
        </a:p>
      </dgm:t>
    </dgm:pt>
    <dgm:pt modelId="{6A1BC9E4-99C6-4AAB-83FC-06EE05270641}">
      <dgm:prSet/>
      <dgm:spPr/>
      <dgm:t>
        <a:bodyPr/>
        <a:lstStyle/>
        <a:p>
          <a:r>
            <a:rPr lang="es-ES" b="1" dirty="0" smtClean="0"/>
            <a:t>La profundidad de la invasión de lámina propia</a:t>
          </a:r>
          <a:r>
            <a:rPr lang="x-none" b="1" dirty="0" smtClean="0"/>
            <a:t> </a:t>
          </a:r>
          <a:r>
            <a:rPr lang="es-ES" b="1" dirty="0" smtClean="0"/>
            <a:t>es predictora de recurrencia y progresión</a:t>
          </a:r>
          <a:endParaRPr lang="es-ES" b="1" dirty="0"/>
        </a:p>
      </dgm:t>
    </dgm:pt>
    <dgm:pt modelId="{4E4E7723-59E9-4638-A5D8-83A9D5876738}" type="parTrans" cxnId="{34605974-1175-4AF7-BDE9-A18B12DD6A41}">
      <dgm:prSet/>
      <dgm:spPr/>
      <dgm:t>
        <a:bodyPr/>
        <a:lstStyle/>
        <a:p>
          <a:endParaRPr lang="es-ES"/>
        </a:p>
      </dgm:t>
    </dgm:pt>
    <dgm:pt modelId="{9E01C97E-DA44-4917-AD36-AC4F27A5806F}" type="sibTrans" cxnId="{34605974-1175-4AF7-BDE9-A18B12DD6A41}">
      <dgm:prSet/>
      <dgm:spPr/>
      <dgm:t>
        <a:bodyPr/>
        <a:lstStyle/>
        <a:p>
          <a:endParaRPr lang="es-ES"/>
        </a:p>
      </dgm:t>
    </dgm:pt>
    <dgm:pt modelId="{165F35A7-D210-461B-85E5-A4CF7D7F619B}" type="pres">
      <dgm:prSet presAssocID="{8CD6DD32-3601-4E16-9AE4-E97CCC1868D8}" presName="cycle" presStyleCnt="0">
        <dgm:presLayoutVars>
          <dgm:chMax val="1"/>
          <dgm:dir/>
          <dgm:animLvl val="ctr"/>
          <dgm:resizeHandles val="exact"/>
        </dgm:presLayoutVars>
      </dgm:prSet>
      <dgm:spPr/>
      <dgm:t>
        <a:bodyPr/>
        <a:lstStyle/>
        <a:p>
          <a:endParaRPr lang="es-ES"/>
        </a:p>
      </dgm:t>
    </dgm:pt>
    <dgm:pt modelId="{1665B612-494B-4553-A21E-61F3CD90574E}" type="pres">
      <dgm:prSet presAssocID="{065FF4C3-B309-4249-89C9-FA2291858E29}" presName="centerShape" presStyleLbl="node0" presStyleIdx="0" presStyleCnt="1"/>
      <dgm:spPr/>
      <dgm:t>
        <a:bodyPr/>
        <a:lstStyle/>
        <a:p>
          <a:endParaRPr lang="es-ES"/>
        </a:p>
      </dgm:t>
    </dgm:pt>
    <dgm:pt modelId="{E6766525-4222-4C8B-A4DD-F81D355C256E}" type="pres">
      <dgm:prSet presAssocID="{6232A748-3D57-4BF8-80E6-583FFE0C5331}" presName="parTrans" presStyleLbl="bgSibTrans2D1" presStyleIdx="0" presStyleCnt="4"/>
      <dgm:spPr/>
      <dgm:t>
        <a:bodyPr/>
        <a:lstStyle/>
        <a:p>
          <a:endParaRPr lang="es-ES"/>
        </a:p>
      </dgm:t>
    </dgm:pt>
    <dgm:pt modelId="{D547655B-8119-40D5-94FF-EECC8F690038}" type="pres">
      <dgm:prSet presAssocID="{0A9F2FC1-FA0E-4C39-A31B-AD2C2E25A29D}" presName="node" presStyleLbl="node1" presStyleIdx="0" presStyleCnt="4">
        <dgm:presLayoutVars>
          <dgm:bulletEnabled val="1"/>
        </dgm:presLayoutVars>
      </dgm:prSet>
      <dgm:spPr/>
      <dgm:t>
        <a:bodyPr/>
        <a:lstStyle/>
        <a:p>
          <a:endParaRPr lang="es-ES"/>
        </a:p>
      </dgm:t>
    </dgm:pt>
    <dgm:pt modelId="{29BB1E6C-D1C7-4485-8A54-CB763E3C8DD2}" type="pres">
      <dgm:prSet presAssocID="{6C898959-2EE3-4FE1-A1D9-35043AA8D3FC}" presName="parTrans" presStyleLbl="bgSibTrans2D1" presStyleIdx="1" presStyleCnt="4"/>
      <dgm:spPr/>
      <dgm:t>
        <a:bodyPr/>
        <a:lstStyle/>
        <a:p>
          <a:endParaRPr lang="es-ES"/>
        </a:p>
      </dgm:t>
    </dgm:pt>
    <dgm:pt modelId="{0AF79EB1-1BFB-4E89-A44F-85EBC004C4E9}" type="pres">
      <dgm:prSet presAssocID="{59900FA2-43E5-44D8-8BBB-DA3E083EC62A}" presName="node" presStyleLbl="node1" presStyleIdx="1" presStyleCnt="4">
        <dgm:presLayoutVars>
          <dgm:bulletEnabled val="1"/>
        </dgm:presLayoutVars>
      </dgm:prSet>
      <dgm:spPr/>
      <dgm:t>
        <a:bodyPr/>
        <a:lstStyle/>
        <a:p>
          <a:endParaRPr lang="es-ES"/>
        </a:p>
      </dgm:t>
    </dgm:pt>
    <dgm:pt modelId="{0A576233-2858-453D-9A7D-F3757C8B5B70}" type="pres">
      <dgm:prSet presAssocID="{E9CC61BE-4CB6-4CFB-A476-23C7C8E8BBCA}" presName="parTrans" presStyleLbl="bgSibTrans2D1" presStyleIdx="2" presStyleCnt="4"/>
      <dgm:spPr/>
      <dgm:t>
        <a:bodyPr/>
        <a:lstStyle/>
        <a:p>
          <a:endParaRPr lang="es-ES"/>
        </a:p>
      </dgm:t>
    </dgm:pt>
    <dgm:pt modelId="{59F1B0D5-DB33-46DD-AB10-43C84848884F}" type="pres">
      <dgm:prSet presAssocID="{97A7A6A6-7BE8-4B32-BD82-AEFD39A37FE5}" presName="node" presStyleLbl="node1" presStyleIdx="2" presStyleCnt="4">
        <dgm:presLayoutVars>
          <dgm:bulletEnabled val="1"/>
        </dgm:presLayoutVars>
      </dgm:prSet>
      <dgm:spPr/>
      <dgm:t>
        <a:bodyPr/>
        <a:lstStyle/>
        <a:p>
          <a:endParaRPr lang="es-ES"/>
        </a:p>
      </dgm:t>
    </dgm:pt>
    <dgm:pt modelId="{9ABFE307-4117-4A45-9C90-01DC9D57241F}" type="pres">
      <dgm:prSet presAssocID="{4E4E7723-59E9-4638-A5D8-83A9D5876738}" presName="parTrans" presStyleLbl="bgSibTrans2D1" presStyleIdx="3" presStyleCnt="4"/>
      <dgm:spPr/>
      <dgm:t>
        <a:bodyPr/>
        <a:lstStyle/>
        <a:p>
          <a:endParaRPr lang="es-ES"/>
        </a:p>
      </dgm:t>
    </dgm:pt>
    <dgm:pt modelId="{D2C13DC1-73F8-4176-9D90-9F6D3C27CAB4}" type="pres">
      <dgm:prSet presAssocID="{6A1BC9E4-99C6-4AAB-83FC-06EE05270641}" presName="node" presStyleLbl="node1" presStyleIdx="3" presStyleCnt="4">
        <dgm:presLayoutVars>
          <dgm:bulletEnabled val="1"/>
        </dgm:presLayoutVars>
      </dgm:prSet>
      <dgm:spPr/>
      <dgm:t>
        <a:bodyPr/>
        <a:lstStyle/>
        <a:p>
          <a:endParaRPr lang="es-ES"/>
        </a:p>
      </dgm:t>
    </dgm:pt>
  </dgm:ptLst>
  <dgm:cxnLst>
    <dgm:cxn modelId="{38B01C29-DCB5-4FB0-8980-703705565923}" type="presOf" srcId="{4E4E7723-59E9-4638-A5D8-83A9D5876738}" destId="{9ABFE307-4117-4A45-9C90-01DC9D57241F}" srcOrd="0" destOrd="0" presId="urn:microsoft.com/office/officeart/2005/8/layout/radial4"/>
    <dgm:cxn modelId="{783FA363-4DC5-47CB-85AD-734C41D035E8}" srcId="{065FF4C3-B309-4249-89C9-FA2291858E29}" destId="{97A7A6A6-7BE8-4B32-BD82-AEFD39A37FE5}" srcOrd="2" destOrd="0" parTransId="{E9CC61BE-4CB6-4CFB-A476-23C7C8E8BBCA}" sibTransId="{5C0428C2-5971-4C03-842E-5E61A1C7AD00}"/>
    <dgm:cxn modelId="{9913B130-50E3-4761-88D9-FC1B52A4D0B5}" type="presOf" srcId="{6A1BC9E4-99C6-4AAB-83FC-06EE05270641}" destId="{D2C13DC1-73F8-4176-9D90-9F6D3C27CAB4}" srcOrd="0" destOrd="0" presId="urn:microsoft.com/office/officeart/2005/8/layout/radial4"/>
    <dgm:cxn modelId="{34605974-1175-4AF7-BDE9-A18B12DD6A41}" srcId="{065FF4C3-B309-4249-89C9-FA2291858E29}" destId="{6A1BC9E4-99C6-4AAB-83FC-06EE05270641}" srcOrd="3" destOrd="0" parTransId="{4E4E7723-59E9-4638-A5D8-83A9D5876738}" sibTransId="{9E01C97E-DA44-4917-AD36-AC4F27A5806F}"/>
    <dgm:cxn modelId="{25B4A4EA-355C-4625-AD06-4A0E263E90E4}" type="presOf" srcId="{0A9F2FC1-FA0E-4C39-A31B-AD2C2E25A29D}" destId="{D547655B-8119-40D5-94FF-EECC8F690038}" srcOrd="0" destOrd="0" presId="urn:microsoft.com/office/officeart/2005/8/layout/radial4"/>
    <dgm:cxn modelId="{B5DB0036-D82E-4436-BE31-8A6DF5A53FD7}" type="presOf" srcId="{6232A748-3D57-4BF8-80E6-583FFE0C5331}" destId="{E6766525-4222-4C8B-A4DD-F81D355C256E}" srcOrd="0" destOrd="0" presId="urn:microsoft.com/office/officeart/2005/8/layout/radial4"/>
    <dgm:cxn modelId="{6F5C343A-2A74-4D08-B6C2-EAA2B1A3FD0F}" type="presOf" srcId="{8CD6DD32-3601-4E16-9AE4-E97CCC1868D8}" destId="{165F35A7-D210-461B-85E5-A4CF7D7F619B}" srcOrd="0" destOrd="0" presId="urn:microsoft.com/office/officeart/2005/8/layout/radial4"/>
    <dgm:cxn modelId="{2163D4F2-C77D-4109-BD7A-750AB52D5AAC}" type="presOf" srcId="{59900FA2-43E5-44D8-8BBB-DA3E083EC62A}" destId="{0AF79EB1-1BFB-4E89-A44F-85EBC004C4E9}" srcOrd="0" destOrd="0" presId="urn:microsoft.com/office/officeart/2005/8/layout/radial4"/>
    <dgm:cxn modelId="{5B73E335-33C6-49B3-A8B1-70502312AC3C}" srcId="{065FF4C3-B309-4249-89C9-FA2291858E29}" destId="{59900FA2-43E5-44D8-8BBB-DA3E083EC62A}" srcOrd="1" destOrd="0" parTransId="{6C898959-2EE3-4FE1-A1D9-35043AA8D3FC}" sibTransId="{71B6350B-8298-4AB4-9625-FAD2F004EFEA}"/>
    <dgm:cxn modelId="{7DB90D15-5309-4D30-8A21-404EC29CF6D3}" type="presOf" srcId="{065FF4C3-B309-4249-89C9-FA2291858E29}" destId="{1665B612-494B-4553-A21E-61F3CD90574E}" srcOrd="0" destOrd="0" presId="urn:microsoft.com/office/officeart/2005/8/layout/radial4"/>
    <dgm:cxn modelId="{4B477F95-4B08-4D71-A57C-C2C65088140D}" srcId="{8CD6DD32-3601-4E16-9AE4-E97CCC1868D8}" destId="{065FF4C3-B309-4249-89C9-FA2291858E29}" srcOrd="0" destOrd="0" parTransId="{2E854DEF-1D53-4E08-942F-49B28C189233}" sibTransId="{4927264F-232A-4522-99F6-103D9F78541F}"/>
    <dgm:cxn modelId="{BAB06214-24EB-44ED-9217-9A84C50B6A54}" type="presOf" srcId="{97A7A6A6-7BE8-4B32-BD82-AEFD39A37FE5}" destId="{59F1B0D5-DB33-46DD-AB10-43C84848884F}" srcOrd="0" destOrd="0" presId="urn:microsoft.com/office/officeart/2005/8/layout/radial4"/>
    <dgm:cxn modelId="{2BFED3AC-DA7E-47F2-82E1-3C21E1B69DFE}" type="presOf" srcId="{6C898959-2EE3-4FE1-A1D9-35043AA8D3FC}" destId="{29BB1E6C-D1C7-4485-8A54-CB763E3C8DD2}" srcOrd="0" destOrd="0" presId="urn:microsoft.com/office/officeart/2005/8/layout/radial4"/>
    <dgm:cxn modelId="{7709F7DB-0A5C-420E-BCAA-7C71510C2E74}" srcId="{065FF4C3-B309-4249-89C9-FA2291858E29}" destId="{0A9F2FC1-FA0E-4C39-A31B-AD2C2E25A29D}" srcOrd="0" destOrd="0" parTransId="{6232A748-3D57-4BF8-80E6-583FFE0C5331}" sibTransId="{A15B68AB-F685-48A7-9720-5F42B3A7D279}"/>
    <dgm:cxn modelId="{9BF7D0A6-B2AB-47C1-AF69-990B4598C2E9}" type="presOf" srcId="{E9CC61BE-4CB6-4CFB-A476-23C7C8E8BBCA}" destId="{0A576233-2858-453D-9A7D-F3757C8B5B70}" srcOrd="0" destOrd="0" presId="urn:microsoft.com/office/officeart/2005/8/layout/radial4"/>
    <dgm:cxn modelId="{34C1FE28-E819-4AE4-9080-DD68BCA2494B}" type="presParOf" srcId="{165F35A7-D210-461B-85E5-A4CF7D7F619B}" destId="{1665B612-494B-4553-A21E-61F3CD90574E}" srcOrd="0" destOrd="0" presId="urn:microsoft.com/office/officeart/2005/8/layout/radial4"/>
    <dgm:cxn modelId="{835040DF-EF99-437E-BCF0-C4D36332F10C}" type="presParOf" srcId="{165F35A7-D210-461B-85E5-A4CF7D7F619B}" destId="{E6766525-4222-4C8B-A4DD-F81D355C256E}" srcOrd="1" destOrd="0" presId="urn:microsoft.com/office/officeart/2005/8/layout/radial4"/>
    <dgm:cxn modelId="{BE7EDD16-0E0E-4525-9874-A64167135044}" type="presParOf" srcId="{165F35A7-D210-461B-85E5-A4CF7D7F619B}" destId="{D547655B-8119-40D5-94FF-EECC8F690038}" srcOrd="2" destOrd="0" presId="urn:microsoft.com/office/officeart/2005/8/layout/radial4"/>
    <dgm:cxn modelId="{13C22D6D-5E35-49A3-A5E9-1F44F66FBA5D}" type="presParOf" srcId="{165F35A7-D210-461B-85E5-A4CF7D7F619B}" destId="{29BB1E6C-D1C7-4485-8A54-CB763E3C8DD2}" srcOrd="3" destOrd="0" presId="urn:microsoft.com/office/officeart/2005/8/layout/radial4"/>
    <dgm:cxn modelId="{01012CFA-481E-4C3B-9699-E32F37AE5818}" type="presParOf" srcId="{165F35A7-D210-461B-85E5-A4CF7D7F619B}" destId="{0AF79EB1-1BFB-4E89-A44F-85EBC004C4E9}" srcOrd="4" destOrd="0" presId="urn:microsoft.com/office/officeart/2005/8/layout/radial4"/>
    <dgm:cxn modelId="{7554B64B-9965-44C3-A5BD-FC66CBEE91BE}" type="presParOf" srcId="{165F35A7-D210-461B-85E5-A4CF7D7F619B}" destId="{0A576233-2858-453D-9A7D-F3757C8B5B70}" srcOrd="5" destOrd="0" presId="urn:microsoft.com/office/officeart/2005/8/layout/radial4"/>
    <dgm:cxn modelId="{30F5B854-226D-4ADF-9550-C1AABE28E6F8}" type="presParOf" srcId="{165F35A7-D210-461B-85E5-A4CF7D7F619B}" destId="{59F1B0D5-DB33-46DD-AB10-43C84848884F}" srcOrd="6" destOrd="0" presId="urn:microsoft.com/office/officeart/2005/8/layout/radial4"/>
    <dgm:cxn modelId="{78818EEA-848F-43AD-AAFB-8E8377648A72}" type="presParOf" srcId="{165F35A7-D210-461B-85E5-A4CF7D7F619B}" destId="{9ABFE307-4117-4A45-9C90-01DC9D57241F}" srcOrd="7" destOrd="0" presId="urn:microsoft.com/office/officeart/2005/8/layout/radial4"/>
    <dgm:cxn modelId="{D7388D61-6138-47E0-8EDF-7E5DC3230B4C}" type="presParOf" srcId="{165F35A7-D210-461B-85E5-A4CF7D7F619B}" destId="{D2C13DC1-73F8-4176-9D90-9F6D3C27CAB4}" srcOrd="8"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7555C8-E3FF-411A-80BE-507B334B43B6}" type="doc">
      <dgm:prSet loTypeId="urn:microsoft.com/office/officeart/2005/8/layout/default#1" loCatId="list" qsTypeId="urn:microsoft.com/office/officeart/2005/8/quickstyle/simple3" qsCatId="simple" csTypeId="urn:microsoft.com/office/officeart/2005/8/colors/colorful4" csCatId="colorful" phldr="1"/>
      <dgm:spPr/>
      <dgm:t>
        <a:bodyPr/>
        <a:lstStyle/>
        <a:p>
          <a:endParaRPr lang="es-ES"/>
        </a:p>
      </dgm:t>
    </dgm:pt>
    <dgm:pt modelId="{F2105448-D34A-4CA2-8778-AB484070359B}">
      <dgm:prSet phldrT="[Texto]"/>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t>Aunque las metástasis a ganglios linfáticos son poco comunes</a:t>
          </a:r>
          <a:r>
            <a:rPr lang="x-none" b="1" dirty="0" smtClean="0"/>
            <a:t> </a:t>
          </a:r>
          <a:r>
            <a:rPr lang="es-ES" b="1" dirty="0" smtClean="0"/>
            <a:t>(5%) en tumores de etapa baja, son cada vez más comunes en</a:t>
          </a:r>
          <a:r>
            <a:rPr lang="x-none" b="1" dirty="0" smtClean="0"/>
            <a:t> </a:t>
          </a:r>
          <a:r>
            <a:rPr lang="es-ES" b="1" dirty="0" smtClean="0"/>
            <a:t>tumores de etapa más alta: 10 a 30% para pT3A, 31 a 46% para</a:t>
          </a:r>
          <a:r>
            <a:rPr lang="x-none" b="1" dirty="0" smtClean="0"/>
            <a:t> </a:t>
          </a:r>
          <a:r>
            <a:rPr lang="es-ES" b="1" dirty="0" smtClean="0"/>
            <a:t>pT3B y 35 a 64% para pT4</a:t>
          </a:r>
          <a:endParaRPr lang="es-ES" b="1" dirty="0"/>
        </a:p>
      </dgm:t>
    </dgm:pt>
    <dgm:pt modelId="{12360700-5F85-46B8-9040-1D97050B44FD}" type="parTrans" cxnId="{AA61E7F6-8176-445C-ACBE-191CF3E71348}">
      <dgm:prSet/>
      <dgm:spPr/>
      <dgm:t>
        <a:bodyPr/>
        <a:lstStyle/>
        <a:p>
          <a:endParaRPr lang="es-ES"/>
        </a:p>
      </dgm:t>
    </dgm:pt>
    <dgm:pt modelId="{7B480529-B8BA-4526-81AC-0177DBEA9E52}" type="sibTrans" cxnId="{AA61E7F6-8176-445C-ACBE-191CF3E71348}">
      <dgm:prSet/>
      <dgm:spPr/>
      <dgm:t>
        <a:bodyPr/>
        <a:lstStyle/>
        <a:p>
          <a:endParaRPr lang="es-ES"/>
        </a:p>
      </dgm:t>
    </dgm:pt>
    <dgm:pt modelId="{D9CE1344-A8AD-46A3-9B11-8B2FF37FBBEB}">
      <dgm:prSet phldrT="[Texto]"/>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t>Aunque la metástasis es menos común con los cánceres</a:t>
          </a:r>
          <a:r>
            <a:rPr lang="x-none" b="1" dirty="0" smtClean="0"/>
            <a:t> </a:t>
          </a:r>
          <a:r>
            <a:rPr lang="es-ES" b="1" dirty="0" smtClean="0"/>
            <a:t>de vejiga superficiales, estos tumores pueden progresar; la</a:t>
          </a:r>
          <a:r>
            <a:rPr lang="x-none" b="1" dirty="0" smtClean="0"/>
            <a:t> </a:t>
          </a:r>
          <a:r>
            <a:rPr lang="es-ES" b="1" dirty="0" smtClean="0"/>
            <a:t>mayor parte recurren y requieren tratamiento adicional</a:t>
          </a:r>
          <a:r>
            <a:rPr lang="es-ES" dirty="0" smtClean="0"/>
            <a:t>.</a:t>
          </a:r>
          <a:endParaRPr lang="es-ES" dirty="0"/>
        </a:p>
      </dgm:t>
    </dgm:pt>
    <dgm:pt modelId="{2CCC1ACD-6CE3-4FD2-8237-43FF1A7F8E12}" type="parTrans" cxnId="{C7EEDC12-E20B-41AD-8085-5F8914C46E40}">
      <dgm:prSet/>
      <dgm:spPr/>
      <dgm:t>
        <a:bodyPr/>
        <a:lstStyle/>
        <a:p>
          <a:endParaRPr lang="es-ES"/>
        </a:p>
      </dgm:t>
    </dgm:pt>
    <dgm:pt modelId="{212F9379-8E56-4139-BF0F-1004253BFD26}" type="sibTrans" cxnId="{C7EEDC12-E20B-41AD-8085-5F8914C46E40}">
      <dgm:prSet/>
      <dgm:spPr/>
      <dgm:t>
        <a:bodyPr/>
        <a:lstStyle/>
        <a:p>
          <a:endParaRPr lang="es-ES"/>
        </a:p>
      </dgm:t>
    </dgm:pt>
    <dgm:pt modelId="{EB47C5FB-B19D-4600-B374-2844A512C413}">
      <dgm:prSet phldrT="[Texto]"/>
      <dgm:spPr>
        <a:ln>
          <a:noFill/>
        </a:ln>
        <a:effectLst>
          <a:outerShdw blurRad="107950" dist="12700" dir="5400000" algn="ctr">
            <a:srgbClr val="000000"/>
          </a:outerShdw>
        </a:effectLst>
        <a:scene3d>
          <a:camera prst="perspectiveRelaxedModerately"/>
          <a:lightRig rig="soft" dir="t">
            <a:rot lat="0" lon="0" rev="0"/>
          </a:lightRig>
        </a:scene3d>
        <a:sp3d contourW="44450" prstMaterial="matte">
          <a:bevelT w="63500" h="63500" prst="artDeco"/>
          <a:contourClr>
            <a:srgbClr val="FFFFFF"/>
          </a:contourClr>
        </a:sp3d>
      </dgm:spPr>
      <dgm:t>
        <a:bodyPr/>
        <a:lstStyle/>
        <a:p>
          <a:r>
            <a:rPr lang="es-ES" b="1" dirty="0" smtClean="0"/>
            <a:t>La recurrencia de tumores está relacionada con antecedentes</a:t>
          </a:r>
          <a:r>
            <a:rPr lang="x-none" b="1" dirty="0" smtClean="0"/>
            <a:t> </a:t>
          </a:r>
          <a:r>
            <a:rPr lang="es-ES" b="1" dirty="0" smtClean="0"/>
            <a:t>de enfermedad y grado, cantidad y tamaño del tumor</a:t>
          </a:r>
          <a:endParaRPr lang="es-ES" b="1" dirty="0"/>
        </a:p>
      </dgm:t>
    </dgm:pt>
    <dgm:pt modelId="{7695FA87-B644-41F5-BB12-A5684177757A}" type="parTrans" cxnId="{7FEB3BD6-F1EB-43E8-8C4F-DF14D5220BC2}">
      <dgm:prSet/>
      <dgm:spPr/>
      <dgm:t>
        <a:bodyPr/>
        <a:lstStyle/>
        <a:p>
          <a:endParaRPr lang="es-ES"/>
        </a:p>
      </dgm:t>
    </dgm:pt>
    <dgm:pt modelId="{10A424F6-F5BA-463A-8287-9A3813B679A4}" type="sibTrans" cxnId="{7FEB3BD6-F1EB-43E8-8C4F-DF14D5220BC2}">
      <dgm:prSet/>
      <dgm:spPr/>
      <dgm:t>
        <a:bodyPr/>
        <a:lstStyle/>
        <a:p>
          <a:endParaRPr lang="es-ES"/>
        </a:p>
      </dgm:t>
    </dgm:pt>
    <dgm:pt modelId="{ECEB884E-FBE1-4F33-86B8-A71B26FD0C5B}">
      <dgm:prSet phldrT="[Texto]"/>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b="1" dirty="0" smtClean="0"/>
            <a:t>Es más común en los primeros 12 a 24 meses después del</a:t>
          </a:r>
          <a:r>
            <a:rPr lang="x-none" b="1" dirty="0" smtClean="0"/>
            <a:t> </a:t>
          </a:r>
          <a:r>
            <a:rPr lang="es-ES" b="1" dirty="0" smtClean="0"/>
            <a:t>diagnóstico (pero puede manifestarse muchos años después),</a:t>
          </a:r>
          <a:r>
            <a:rPr lang="x-none" b="1" dirty="0" smtClean="0"/>
            <a:t> </a:t>
          </a:r>
          <a:r>
            <a:rPr lang="es-ES" b="1" dirty="0" smtClean="0"/>
            <a:t>y pacientes con una recurrencia es más probable que tengan</a:t>
          </a:r>
          <a:r>
            <a:rPr lang="x-none" b="1" dirty="0" smtClean="0"/>
            <a:t> </a:t>
          </a:r>
          <a:r>
            <a:rPr lang="es-ES" b="1" dirty="0" smtClean="0"/>
            <a:t>otra.</a:t>
          </a:r>
          <a:endParaRPr lang="es-ES" b="1" dirty="0"/>
        </a:p>
      </dgm:t>
    </dgm:pt>
    <dgm:pt modelId="{7698BBEA-C176-4EDC-9F0E-4FAB640BE3D3}" type="parTrans" cxnId="{F7BC5CAC-0333-421B-81BD-D96D093A98DE}">
      <dgm:prSet/>
      <dgm:spPr/>
      <dgm:t>
        <a:bodyPr/>
        <a:lstStyle/>
        <a:p>
          <a:endParaRPr lang="es-ES"/>
        </a:p>
      </dgm:t>
    </dgm:pt>
    <dgm:pt modelId="{F880046D-BC66-4B86-9789-731FFDC22226}" type="sibTrans" cxnId="{F7BC5CAC-0333-421B-81BD-D96D093A98DE}">
      <dgm:prSet/>
      <dgm:spPr/>
      <dgm:t>
        <a:bodyPr/>
        <a:lstStyle/>
        <a:p>
          <a:endParaRPr lang="es-ES"/>
        </a:p>
      </dgm:t>
    </dgm:pt>
    <dgm:pt modelId="{9A05E795-CEF4-4E0D-A262-2BD2A3887AAF}">
      <dgm:prSet phldrT="[Texto]"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1600" b="1" dirty="0" smtClean="0"/>
            <a:t>Los</a:t>
          </a:r>
          <a:r>
            <a:rPr lang="x-none" sz="1600" b="1" dirty="0" smtClean="0"/>
            <a:t> </a:t>
          </a:r>
          <a:r>
            <a:rPr lang="es-ES" sz="1600" b="1" dirty="0" smtClean="0"/>
            <a:t>tumores pueden </a:t>
          </a:r>
          <a:r>
            <a:rPr lang="es-ES" sz="1600" b="1" i="1" dirty="0" smtClean="0"/>
            <a:t>estratificarse en las categorías de riesgo bajo,</a:t>
          </a:r>
          <a:r>
            <a:rPr lang="x-none" sz="1600" b="1" i="1" dirty="0" smtClean="0"/>
            <a:t> </a:t>
          </a:r>
          <a:r>
            <a:rPr lang="es-ES" sz="1600" b="1" i="1" dirty="0" smtClean="0"/>
            <a:t>intermedio y elevado con base en estos criterios y esto puede</a:t>
          </a:r>
          <a:r>
            <a:rPr lang="x-none" sz="1600" b="1" i="1" dirty="0" smtClean="0"/>
            <a:t> </a:t>
          </a:r>
          <a:r>
            <a:rPr lang="es-ES" sz="1600" b="1" i="1" dirty="0" smtClean="0"/>
            <a:t>usarse para guiar las decisiones de tratamiento.</a:t>
          </a:r>
          <a:endParaRPr lang="es-ES" sz="1600" b="1" i="1" dirty="0"/>
        </a:p>
      </dgm:t>
    </dgm:pt>
    <dgm:pt modelId="{21E106E5-BF24-4A42-AA9A-140518E043CE}" type="parTrans" cxnId="{01D84AE1-89AB-401B-8EBC-B60C57E6FCB8}">
      <dgm:prSet/>
      <dgm:spPr/>
      <dgm:t>
        <a:bodyPr/>
        <a:lstStyle/>
        <a:p>
          <a:endParaRPr lang="es-ES"/>
        </a:p>
      </dgm:t>
    </dgm:pt>
    <dgm:pt modelId="{4C119CD0-25B1-4B2F-8F41-E95AC1163B10}" type="sibTrans" cxnId="{01D84AE1-89AB-401B-8EBC-B60C57E6FCB8}">
      <dgm:prSet/>
      <dgm:spPr/>
      <dgm:t>
        <a:bodyPr/>
        <a:lstStyle/>
        <a:p>
          <a:endParaRPr lang="es-ES"/>
        </a:p>
      </dgm:t>
    </dgm:pt>
    <dgm:pt modelId="{F252F223-AC09-4C0C-B42B-A51841031608}" type="pres">
      <dgm:prSet presAssocID="{C97555C8-E3FF-411A-80BE-507B334B43B6}" presName="diagram" presStyleCnt="0">
        <dgm:presLayoutVars>
          <dgm:dir/>
          <dgm:resizeHandles val="exact"/>
        </dgm:presLayoutVars>
      </dgm:prSet>
      <dgm:spPr/>
      <dgm:t>
        <a:bodyPr/>
        <a:lstStyle/>
        <a:p>
          <a:endParaRPr lang="es-ES"/>
        </a:p>
      </dgm:t>
    </dgm:pt>
    <dgm:pt modelId="{237FF08E-5882-49F6-BA86-FD41E53EF695}" type="pres">
      <dgm:prSet presAssocID="{F2105448-D34A-4CA2-8778-AB484070359B}" presName="node" presStyleLbl="node1" presStyleIdx="0" presStyleCnt="5">
        <dgm:presLayoutVars>
          <dgm:bulletEnabled val="1"/>
        </dgm:presLayoutVars>
      </dgm:prSet>
      <dgm:spPr/>
      <dgm:t>
        <a:bodyPr/>
        <a:lstStyle/>
        <a:p>
          <a:endParaRPr lang="es-ES"/>
        </a:p>
      </dgm:t>
    </dgm:pt>
    <dgm:pt modelId="{22C9C2D9-594B-4F3B-AE11-B6F0A460DF32}" type="pres">
      <dgm:prSet presAssocID="{7B480529-B8BA-4526-81AC-0177DBEA9E52}" presName="sibTrans" presStyleCnt="0"/>
      <dgm:spPr/>
    </dgm:pt>
    <dgm:pt modelId="{549C44C4-F8AB-4DD8-A8A9-AB625B76FF05}" type="pres">
      <dgm:prSet presAssocID="{D9CE1344-A8AD-46A3-9B11-8B2FF37FBBEB}" presName="node" presStyleLbl="node1" presStyleIdx="1" presStyleCnt="5">
        <dgm:presLayoutVars>
          <dgm:bulletEnabled val="1"/>
        </dgm:presLayoutVars>
      </dgm:prSet>
      <dgm:spPr/>
      <dgm:t>
        <a:bodyPr/>
        <a:lstStyle/>
        <a:p>
          <a:endParaRPr lang="es-ES"/>
        </a:p>
      </dgm:t>
    </dgm:pt>
    <dgm:pt modelId="{5BA25A50-8E52-45AB-BC10-44978623E4CA}" type="pres">
      <dgm:prSet presAssocID="{212F9379-8E56-4139-BF0F-1004253BFD26}" presName="sibTrans" presStyleCnt="0"/>
      <dgm:spPr/>
    </dgm:pt>
    <dgm:pt modelId="{5CCD8408-345F-474E-B1B1-4CC1B7C78D6D}" type="pres">
      <dgm:prSet presAssocID="{EB47C5FB-B19D-4600-B374-2844A512C413}" presName="node" presStyleLbl="node1" presStyleIdx="2" presStyleCnt="5">
        <dgm:presLayoutVars>
          <dgm:bulletEnabled val="1"/>
        </dgm:presLayoutVars>
      </dgm:prSet>
      <dgm:spPr/>
      <dgm:t>
        <a:bodyPr/>
        <a:lstStyle/>
        <a:p>
          <a:endParaRPr lang="es-ES"/>
        </a:p>
      </dgm:t>
    </dgm:pt>
    <dgm:pt modelId="{061B850F-97EA-46FB-B9EB-69DF73B77014}" type="pres">
      <dgm:prSet presAssocID="{10A424F6-F5BA-463A-8287-9A3813B679A4}" presName="sibTrans" presStyleCnt="0"/>
      <dgm:spPr/>
    </dgm:pt>
    <dgm:pt modelId="{687D334E-6C8C-4612-B3A7-B12D6905B703}" type="pres">
      <dgm:prSet presAssocID="{ECEB884E-FBE1-4F33-86B8-A71B26FD0C5B}" presName="node" presStyleLbl="node1" presStyleIdx="3" presStyleCnt="5">
        <dgm:presLayoutVars>
          <dgm:bulletEnabled val="1"/>
        </dgm:presLayoutVars>
      </dgm:prSet>
      <dgm:spPr/>
      <dgm:t>
        <a:bodyPr/>
        <a:lstStyle/>
        <a:p>
          <a:endParaRPr lang="es-ES"/>
        </a:p>
      </dgm:t>
    </dgm:pt>
    <dgm:pt modelId="{C0FC8A60-83F7-4B9D-A4E4-959656802E1E}" type="pres">
      <dgm:prSet presAssocID="{F880046D-BC66-4B86-9789-731FFDC22226}" presName="sibTrans" presStyleCnt="0"/>
      <dgm:spPr/>
    </dgm:pt>
    <dgm:pt modelId="{2BEFEE27-A0CC-4300-8A26-9C94165C8B28}" type="pres">
      <dgm:prSet presAssocID="{9A05E795-CEF4-4E0D-A262-2BD2A3887AAF}" presName="node" presStyleLbl="node1" presStyleIdx="4" presStyleCnt="5">
        <dgm:presLayoutVars>
          <dgm:bulletEnabled val="1"/>
        </dgm:presLayoutVars>
      </dgm:prSet>
      <dgm:spPr/>
      <dgm:t>
        <a:bodyPr/>
        <a:lstStyle/>
        <a:p>
          <a:endParaRPr lang="es-ES"/>
        </a:p>
      </dgm:t>
    </dgm:pt>
  </dgm:ptLst>
  <dgm:cxnLst>
    <dgm:cxn modelId="{F7BC5CAC-0333-421B-81BD-D96D093A98DE}" srcId="{C97555C8-E3FF-411A-80BE-507B334B43B6}" destId="{ECEB884E-FBE1-4F33-86B8-A71B26FD0C5B}" srcOrd="3" destOrd="0" parTransId="{7698BBEA-C176-4EDC-9F0E-4FAB640BE3D3}" sibTransId="{F880046D-BC66-4B86-9789-731FFDC22226}"/>
    <dgm:cxn modelId="{396FB713-A59B-4C52-871C-8B8D35375D2D}" type="presOf" srcId="{EB47C5FB-B19D-4600-B374-2844A512C413}" destId="{5CCD8408-345F-474E-B1B1-4CC1B7C78D6D}" srcOrd="0" destOrd="0" presId="urn:microsoft.com/office/officeart/2005/8/layout/default#1"/>
    <dgm:cxn modelId="{7FEB3BD6-F1EB-43E8-8C4F-DF14D5220BC2}" srcId="{C97555C8-E3FF-411A-80BE-507B334B43B6}" destId="{EB47C5FB-B19D-4600-B374-2844A512C413}" srcOrd="2" destOrd="0" parTransId="{7695FA87-B644-41F5-BB12-A5684177757A}" sibTransId="{10A424F6-F5BA-463A-8287-9A3813B679A4}"/>
    <dgm:cxn modelId="{479D98C2-180D-4029-81EE-7F5658FA36E5}" type="presOf" srcId="{F2105448-D34A-4CA2-8778-AB484070359B}" destId="{237FF08E-5882-49F6-BA86-FD41E53EF695}" srcOrd="0" destOrd="0" presId="urn:microsoft.com/office/officeart/2005/8/layout/default#1"/>
    <dgm:cxn modelId="{AE47C564-CC1D-48CC-8488-DF344A0C7982}" type="presOf" srcId="{C97555C8-E3FF-411A-80BE-507B334B43B6}" destId="{F252F223-AC09-4C0C-B42B-A51841031608}" srcOrd="0" destOrd="0" presId="urn:microsoft.com/office/officeart/2005/8/layout/default#1"/>
    <dgm:cxn modelId="{01D84AE1-89AB-401B-8EBC-B60C57E6FCB8}" srcId="{C97555C8-E3FF-411A-80BE-507B334B43B6}" destId="{9A05E795-CEF4-4E0D-A262-2BD2A3887AAF}" srcOrd="4" destOrd="0" parTransId="{21E106E5-BF24-4A42-AA9A-140518E043CE}" sibTransId="{4C119CD0-25B1-4B2F-8F41-E95AC1163B10}"/>
    <dgm:cxn modelId="{A4AB090E-91F9-46DC-8D4D-E76D463144A8}" type="presOf" srcId="{9A05E795-CEF4-4E0D-A262-2BD2A3887AAF}" destId="{2BEFEE27-A0CC-4300-8A26-9C94165C8B28}" srcOrd="0" destOrd="0" presId="urn:microsoft.com/office/officeart/2005/8/layout/default#1"/>
    <dgm:cxn modelId="{C7EEDC12-E20B-41AD-8085-5F8914C46E40}" srcId="{C97555C8-E3FF-411A-80BE-507B334B43B6}" destId="{D9CE1344-A8AD-46A3-9B11-8B2FF37FBBEB}" srcOrd="1" destOrd="0" parTransId="{2CCC1ACD-6CE3-4FD2-8237-43FF1A7F8E12}" sibTransId="{212F9379-8E56-4139-BF0F-1004253BFD26}"/>
    <dgm:cxn modelId="{AA61E7F6-8176-445C-ACBE-191CF3E71348}" srcId="{C97555C8-E3FF-411A-80BE-507B334B43B6}" destId="{F2105448-D34A-4CA2-8778-AB484070359B}" srcOrd="0" destOrd="0" parTransId="{12360700-5F85-46B8-9040-1D97050B44FD}" sibTransId="{7B480529-B8BA-4526-81AC-0177DBEA9E52}"/>
    <dgm:cxn modelId="{6632DD4B-4000-452A-88BB-D63095B673E7}" type="presOf" srcId="{ECEB884E-FBE1-4F33-86B8-A71B26FD0C5B}" destId="{687D334E-6C8C-4612-B3A7-B12D6905B703}" srcOrd="0" destOrd="0" presId="urn:microsoft.com/office/officeart/2005/8/layout/default#1"/>
    <dgm:cxn modelId="{A12F5F19-E04B-423A-892E-32D6E438DF31}" type="presOf" srcId="{D9CE1344-A8AD-46A3-9B11-8B2FF37FBBEB}" destId="{549C44C4-F8AB-4DD8-A8A9-AB625B76FF05}" srcOrd="0" destOrd="0" presId="urn:microsoft.com/office/officeart/2005/8/layout/default#1"/>
    <dgm:cxn modelId="{7F4F4F9F-0941-4CFF-A43A-30AB439D5583}" type="presParOf" srcId="{F252F223-AC09-4C0C-B42B-A51841031608}" destId="{237FF08E-5882-49F6-BA86-FD41E53EF695}" srcOrd="0" destOrd="0" presId="urn:microsoft.com/office/officeart/2005/8/layout/default#1"/>
    <dgm:cxn modelId="{4E5045F3-2D52-4992-8635-7E80A400FFB8}" type="presParOf" srcId="{F252F223-AC09-4C0C-B42B-A51841031608}" destId="{22C9C2D9-594B-4F3B-AE11-B6F0A460DF32}" srcOrd="1" destOrd="0" presId="urn:microsoft.com/office/officeart/2005/8/layout/default#1"/>
    <dgm:cxn modelId="{04CA8174-14D6-4804-BCFD-B28BB3F582BA}" type="presParOf" srcId="{F252F223-AC09-4C0C-B42B-A51841031608}" destId="{549C44C4-F8AB-4DD8-A8A9-AB625B76FF05}" srcOrd="2" destOrd="0" presId="urn:microsoft.com/office/officeart/2005/8/layout/default#1"/>
    <dgm:cxn modelId="{BF6225C5-D9F7-4064-BE62-F3D3F266374B}" type="presParOf" srcId="{F252F223-AC09-4C0C-B42B-A51841031608}" destId="{5BA25A50-8E52-45AB-BC10-44978623E4CA}" srcOrd="3" destOrd="0" presId="urn:microsoft.com/office/officeart/2005/8/layout/default#1"/>
    <dgm:cxn modelId="{EE89ED58-030B-41E6-A711-F6464B0FF99A}" type="presParOf" srcId="{F252F223-AC09-4C0C-B42B-A51841031608}" destId="{5CCD8408-345F-474E-B1B1-4CC1B7C78D6D}" srcOrd="4" destOrd="0" presId="urn:microsoft.com/office/officeart/2005/8/layout/default#1"/>
    <dgm:cxn modelId="{6E5E3387-3D6D-486E-8E6A-32B09C78F3FC}" type="presParOf" srcId="{F252F223-AC09-4C0C-B42B-A51841031608}" destId="{061B850F-97EA-46FB-B9EB-69DF73B77014}" srcOrd="5" destOrd="0" presId="urn:microsoft.com/office/officeart/2005/8/layout/default#1"/>
    <dgm:cxn modelId="{ADDCFF5C-9F0F-4E5B-8569-33F3E03BAC0A}" type="presParOf" srcId="{F252F223-AC09-4C0C-B42B-A51841031608}" destId="{687D334E-6C8C-4612-B3A7-B12D6905B703}" srcOrd="6" destOrd="0" presId="urn:microsoft.com/office/officeart/2005/8/layout/default#1"/>
    <dgm:cxn modelId="{207A8E65-68D3-44F2-A1A6-CF3C85FF1E0F}" type="presParOf" srcId="{F252F223-AC09-4C0C-B42B-A51841031608}" destId="{C0FC8A60-83F7-4B9D-A4E4-959656802E1E}" srcOrd="7" destOrd="0" presId="urn:microsoft.com/office/officeart/2005/8/layout/default#1"/>
    <dgm:cxn modelId="{DD646A9D-6386-4D48-A250-3472538AE4F9}" type="presParOf" srcId="{F252F223-AC09-4C0C-B42B-A51841031608}" destId="{2BEFEE27-A0CC-4300-8A26-9C94165C8B28}" srcOrd="8" destOrd="0" presId="urn:microsoft.com/office/officeart/2005/8/layout/defaul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5BF116-4935-47D7-B57B-83171C6F9FA5}"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s-ES"/>
        </a:p>
      </dgm:t>
    </dgm:pt>
    <dgm:pt modelId="{97AFE744-6F02-41FA-825B-CBD44CAB3C6B}">
      <dgm:prSet phldrT="[Texto]" custT="1">
        <dgm:style>
          <a:lnRef idx="1">
            <a:schemeClr val="accent1"/>
          </a:lnRef>
          <a:fillRef idx="2">
            <a:schemeClr val="accent1"/>
          </a:fillRef>
          <a:effectRef idx="1">
            <a:schemeClr val="accent1"/>
          </a:effectRef>
          <a:fontRef idx="minor">
            <a:schemeClr val="dk1"/>
          </a:fontRef>
        </dgm:style>
      </dgm:prSet>
      <dgm:spPr>
        <a:effectLst>
          <a:glow rad="228600">
            <a:schemeClr val="accent2">
              <a:satMod val="175000"/>
              <a:alpha val="40000"/>
            </a:schemeClr>
          </a:glow>
        </a:effectLst>
      </dgm:spPr>
      <dgm:t>
        <a:bodyPr/>
        <a:lstStyle/>
        <a:p>
          <a:r>
            <a:rPr lang="es-ES" sz="1600" dirty="0" smtClean="0"/>
            <a:t>Cánceres vesicales superficiales</a:t>
          </a:r>
          <a:endParaRPr lang="es-ES" sz="1600" dirty="0"/>
        </a:p>
      </dgm:t>
    </dgm:pt>
    <dgm:pt modelId="{4A48FB09-2297-4B6A-AA9F-2D26AB5BCE26}" type="parTrans" cxnId="{92E41D46-5720-497F-94CE-221978BB9DD4}">
      <dgm:prSet/>
      <dgm:spPr/>
      <dgm:t>
        <a:bodyPr/>
        <a:lstStyle/>
        <a:p>
          <a:endParaRPr lang="es-ES" dirty="0"/>
        </a:p>
      </dgm:t>
    </dgm:pt>
    <dgm:pt modelId="{FED59AC8-DB48-4CEF-8E00-9A482DA4191D}" type="sibTrans" cxnId="{92E41D46-5720-497F-94CE-221978BB9DD4}">
      <dgm:prSet/>
      <dgm:spPr/>
      <dgm:t>
        <a:bodyPr/>
        <a:lstStyle/>
        <a:p>
          <a:endParaRPr lang="es-ES" dirty="0"/>
        </a:p>
      </dgm:t>
    </dgm:pt>
    <dgm:pt modelId="{5158CCA0-94DF-4820-8CB7-8780E847C58B}">
      <dgm:prSet phldrT="[Texto]"/>
      <dgm:spPr>
        <a:ln>
          <a:noFill/>
        </a:ln>
        <a:effectLst>
          <a:glow rad="228600">
            <a:schemeClr val="accent2">
              <a:satMod val="175000"/>
              <a:alpha val="40000"/>
            </a:schemeClr>
          </a:glow>
          <a:outerShdw blurRad="184150" dist="241300" dir="11520000" sx="110000" sy="110000" algn="ctr">
            <a:srgbClr val="000000">
              <a:alpha val="18000"/>
            </a:srgbClr>
          </a:outerShdw>
          <a:reflection blurRad="6350" stA="50000" endA="275" endPos="400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pt-BR" dirty="0" smtClean="0"/>
            <a:t>T</a:t>
          </a:r>
          <a:r>
            <a:rPr lang="x-none" dirty="0" smtClean="0"/>
            <a:t>UR</a:t>
          </a:r>
          <a:r>
            <a:rPr lang="pt-BR" dirty="0" smtClean="0"/>
            <a:t> seguida por quimioterapia </a:t>
          </a:r>
          <a:r>
            <a:rPr lang="pt-BR" dirty="0" err="1" smtClean="0"/>
            <a:t>intravesical</a:t>
          </a:r>
          <a:r>
            <a:rPr lang="x-none" dirty="0" smtClean="0"/>
            <a:t>.</a:t>
          </a:r>
          <a:endParaRPr lang="es-ES" dirty="0"/>
        </a:p>
      </dgm:t>
    </dgm:pt>
    <dgm:pt modelId="{E475EE6E-5735-41F4-9D26-9D18CC2B960D}" type="parTrans" cxnId="{11329EF5-3889-4055-931A-5892B6162504}">
      <dgm:prSet/>
      <dgm:spPr/>
      <dgm:t>
        <a:bodyPr/>
        <a:lstStyle/>
        <a:p>
          <a:endParaRPr lang="es-ES" dirty="0"/>
        </a:p>
      </dgm:t>
    </dgm:pt>
    <dgm:pt modelId="{BB4C98F4-09DC-461A-ADCD-9B8C1488B577}" type="sibTrans" cxnId="{11329EF5-3889-4055-931A-5892B6162504}">
      <dgm:prSet/>
      <dgm:spPr/>
      <dgm:t>
        <a:bodyPr/>
        <a:lstStyle/>
        <a:p>
          <a:endParaRPr lang="es-ES" dirty="0"/>
        </a:p>
      </dgm:t>
    </dgm:pt>
    <dgm:pt modelId="{34EBF481-F926-4BA2-A664-5433235505BC}">
      <dgm:prSet phldrT="[Texto]"/>
      <dgm:spPr>
        <a:ln>
          <a:noFill/>
        </a:ln>
        <a:effectLst>
          <a:glow rad="228600">
            <a:schemeClr val="accent2">
              <a:satMod val="175000"/>
              <a:alpha val="40000"/>
            </a:schemeClr>
          </a:glow>
          <a:outerShdw blurRad="184150" dist="241300" dir="11520000" sx="110000" sy="110000" algn="ctr">
            <a:srgbClr val="000000">
              <a:alpha val="18000"/>
            </a:srgbClr>
          </a:outerShdw>
          <a:reflection blurRad="6350" stA="50000" endA="275" endPos="400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endParaRPr lang="es-ES" dirty="0"/>
        </a:p>
      </dgm:t>
    </dgm:pt>
    <dgm:pt modelId="{F8527E53-FB61-498B-B65E-DBAF74B443A3}" type="parTrans" cxnId="{1DC74F3C-54DD-4D58-9273-4C17E24F91D7}">
      <dgm:prSet/>
      <dgm:spPr/>
      <dgm:t>
        <a:bodyPr/>
        <a:lstStyle/>
        <a:p>
          <a:endParaRPr lang="es-ES" dirty="0"/>
        </a:p>
      </dgm:t>
    </dgm:pt>
    <dgm:pt modelId="{5B6CA7BC-B46C-457D-A8C6-A85835214A1A}" type="sibTrans" cxnId="{1DC74F3C-54DD-4D58-9273-4C17E24F91D7}">
      <dgm:prSet/>
      <dgm:spPr/>
      <dgm:t>
        <a:bodyPr/>
        <a:lstStyle/>
        <a:p>
          <a:endParaRPr lang="es-ES" dirty="0"/>
        </a:p>
      </dgm:t>
    </dgm:pt>
    <dgm:pt modelId="{2DF20172-E0FD-4520-992E-F7F3BDAB0E7A}">
      <dgm:prSet phldrT="[Texto]" custT="1">
        <dgm:style>
          <a:lnRef idx="1">
            <a:schemeClr val="accent6"/>
          </a:lnRef>
          <a:fillRef idx="2">
            <a:schemeClr val="accent6"/>
          </a:fillRef>
          <a:effectRef idx="1">
            <a:schemeClr val="accent6"/>
          </a:effectRef>
          <a:fontRef idx="minor">
            <a:schemeClr val="dk1"/>
          </a:fontRef>
        </dgm:style>
      </dgm:prSet>
      <dgm:spPr>
        <a:effectLst>
          <a:glow rad="228600">
            <a:schemeClr val="accent6">
              <a:satMod val="175000"/>
              <a:alpha val="40000"/>
            </a:schemeClr>
          </a:glow>
        </a:effectLst>
      </dgm:spPr>
      <dgm:t>
        <a:bodyPr/>
        <a:lstStyle/>
        <a:p>
          <a:r>
            <a:rPr lang="es-ES" sz="1600" dirty="0" smtClean="0"/>
            <a:t>Tumores iniciales</a:t>
          </a:r>
          <a:r>
            <a:rPr lang="x-none" sz="1600" dirty="0" smtClean="0"/>
            <a:t> </a:t>
          </a:r>
          <a:r>
            <a:rPr lang="es-ES" sz="1600" dirty="0" smtClean="0"/>
            <a:t>de bajo grado</a:t>
          </a:r>
          <a:endParaRPr lang="es-ES" sz="1600" dirty="0"/>
        </a:p>
      </dgm:t>
    </dgm:pt>
    <dgm:pt modelId="{CBA6E6E6-9C58-4A7D-A1BD-739F01734D58}" type="parTrans" cxnId="{A5C29625-8244-4F5D-A541-C2DDAACF890B}">
      <dgm:prSet/>
      <dgm:spPr/>
      <dgm:t>
        <a:bodyPr/>
        <a:lstStyle/>
        <a:p>
          <a:endParaRPr lang="es-ES" dirty="0"/>
        </a:p>
      </dgm:t>
    </dgm:pt>
    <dgm:pt modelId="{DF99D35A-65EA-47FE-814B-326C7FAB0F04}" type="sibTrans" cxnId="{A5C29625-8244-4F5D-A541-C2DDAACF890B}">
      <dgm:prSet/>
      <dgm:spPr/>
      <dgm:t>
        <a:bodyPr/>
        <a:lstStyle/>
        <a:p>
          <a:endParaRPr lang="es-ES" dirty="0"/>
        </a:p>
      </dgm:t>
    </dgm:pt>
    <dgm:pt modelId="{E1DC806E-82E2-413C-9B50-0B75D2F6F3BA}">
      <dgm:prSet phldrT="[Texto]"/>
      <dgm:spPr>
        <a:ln>
          <a:noFill/>
        </a:ln>
        <a:effectLst>
          <a:glow rad="228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dirty="0" smtClean="0"/>
            <a:t>Están en bajo riesgo de progresión</a:t>
          </a:r>
          <a:r>
            <a:rPr lang="x-none" dirty="0" smtClean="0"/>
            <a:t>.</a:t>
          </a:r>
          <a:endParaRPr lang="es-ES" dirty="0"/>
        </a:p>
      </dgm:t>
    </dgm:pt>
    <dgm:pt modelId="{2DAE68B5-C23C-4C3C-9D73-707EC114357C}" type="parTrans" cxnId="{D65B00C3-01D2-4684-BC8F-4EB0663D8C87}">
      <dgm:prSet/>
      <dgm:spPr/>
      <dgm:t>
        <a:bodyPr/>
        <a:lstStyle/>
        <a:p>
          <a:endParaRPr lang="es-ES" dirty="0"/>
        </a:p>
      </dgm:t>
    </dgm:pt>
    <dgm:pt modelId="{B0736FF2-19E0-4EB7-BA7F-A32F13299622}" type="sibTrans" cxnId="{D65B00C3-01D2-4684-BC8F-4EB0663D8C87}">
      <dgm:prSet/>
      <dgm:spPr/>
      <dgm:t>
        <a:bodyPr/>
        <a:lstStyle/>
        <a:p>
          <a:endParaRPr lang="es-ES" dirty="0"/>
        </a:p>
      </dgm:t>
    </dgm:pt>
    <dgm:pt modelId="{517B64F6-4B18-413E-9FB3-0A1D00AE1DDB}">
      <dgm:prSet phldrT="[Texto]"/>
      <dgm:spPr>
        <a:ln>
          <a:noFill/>
        </a:ln>
        <a:effectLst>
          <a:glow rad="228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dirty="0" smtClean="0"/>
            <a:t>T</a:t>
          </a:r>
          <a:r>
            <a:rPr lang="x-none" dirty="0" smtClean="0"/>
            <a:t>UR</a:t>
          </a:r>
          <a:r>
            <a:rPr lang="es-ES" dirty="0" smtClean="0"/>
            <a:t> sola seguida de vigilancia o quimioterapia</a:t>
          </a:r>
          <a:r>
            <a:rPr lang="x-none" dirty="0" smtClean="0"/>
            <a:t> </a:t>
          </a:r>
          <a:r>
            <a:rPr lang="es-ES" dirty="0" smtClean="0"/>
            <a:t>intravesical.</a:t>
          </a:r>
          <a:endParaRPr lang="es-ES" dirty="0"/>
        </a:p>
      </dgm:t>
    </dgm:pt>
    <dgm:pt modelId="{35D44D01-D7FB-44AD-9F83-4013C4BEE087}" type="parTrans" cxnId="{259B5158-0063-42A4-A338-5EEE3134D08D}">
      <dgm:prSet/>
      <dgm:spPr/>
      <dgm:t>
        <a:bodyPr/>
        <a:lstStyle/>
        <a:p>
          <a:endParaRPr lang="es-ES" dirty="0"/>
        </a:p>
      </dgm:t>
    </dgm:pt>
    <dgm:pt modelId="{127259D5-DC07-4B48-AC40-BC6718C4D870}" type="sibTrans" cxnId="{259B5158-0063-42A4-A338-5EEE3134D08D}">
      <dgm:prSet/>
      <dgm:spPr/>
      <dgm:t>
        <a:bodyPr/>
        <a:lstStyle/>
        <a:p>
          <a:endParaRPr lang="es-ES" dirty="0"/>
        </a:p>
      </dgm:t>
    </dgm:pt>
    <dgm:pt modelId="{5C21CC5A-A0DD-438E-ADCE-AC21C1AA16E8}">
      <dgm:prSet phldrT="[Texto]" custT="1">
        <dgm:style>
          <a:lnRef idx="1">
            <a:schemeClr val="accent4"/>
          </a:lnRef>
          <a:fillRef idx="2">
            <a:schemeClr val="accent4"/>
          </a:fillRef>
          <a:effectRef idx="1">
            <a:schemeClr val="accent4"/>
          </a:effectRef>
          <a:fontRef idx="minor">
            <a:schemeClr val="dk1"/>
          </a:fontRef>
        </dgm:style>
      </dgm:prSet>
      <dgm:spPr>
        <a:effectLst>
          <a:glow rad="228600">
            <a:schemeClr val="accent4">
              <a:satMod val="175000"/>
              <a:alpha val="40000"/>
            </a:schemeClr>
          </a:glow>
        </a:effectLst>
      </dgm:spPr>
      <dgm:t>
        <a:bodyPr/>
        <a:lstStyle/>
        <a:p>
          <a:r>
            <a:rPr lang="es-ES" sz="1400" dirty="0" smtClean="0"/>
            <a:t>Tumores recurrentes,</a:t>
          </a:r>
        </a:p>
        <a:p>
          <a:r>
            <a:rPr lang="es-ES" sz="1400" dirty="0" smtClean="0"/>
            <a:t>De bajo grado</a:t>
          </a:r>
          <a:endParaRPr lang="es-ES" sz="1400" dirty="0"/>
        </a:p>
      </dgm:t>
    </dgm:pt>
    <dgm:pt modelId="{ECB14641-A4AA-42B6-9D66-33D6C2BFDD98}" type="parTrans" cxnId="{A5E74001-A98F-4C22-9BD0-E972EC6A9F9A}">
      <dgm:prSet/>
      <dgm:spPr/>
      <dgm:t>
        <a:bodyPr/>
        <a:lstStyle/>
        <a:p>
          <a:endParaRPr lang="es-ES" dirty="0"/>
        </a:p>
      </dgm:t>
    </dgm:pt>
    <dgm:pt modelId="{2A303DC7-7CC2-4D0A-AA85-2476946D8A1B}" type="sibTrans" cxnId="{A5E74001-A98F-4C22-9BD0-E972EC6A9F9A}">
      <dgm:prSet/>
      <dgm:spPr/>
      <dgm:t>
        <a:bodyPr/>
        <a:lstStyle/>
        <a:p>
          <a:endParaRPr lang="es-ES" dirty="0"/>
        </a:p>
      </dgm:t>
    </dgm:pt>
    <dgm:pt modelId="{BF817F75-5F4B-4A58-BE4B-3ECDD07809F7}">
      <dgm:prSet phldrT="[Texto]"/>
      <dgm:spPr>
        <a:ln>
          <a:noFill/>
        </a:ln>
        <a:effectLst>
          <a:glow rad="228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dirty="0" smtClean="0"/>
            <a:t>La fulguración de esos tumores con</a:t>
          </a:r>
          <a:r>
            <a:rPr lang="x-none" dirty="0" smtClean="0"/>
            <a:t> </a:t>
          </a:r>
          <a:r>
            <a:rPr lang="es-ES" dirty="0" smtClean="0"/>
            <a:t>electrocauterio</a:t>
          </a:r>
          <a:r>
            <a:rPr lang="x-none" dirty="0" smtClean="0"/>
            <a:t>.</a:t>
          </a:r>
          <a:endParaRPr lang="es-ES" dirty="0"/>
        </a:p>
      </dgm:t>
    </dgm:pt>
    <dgm:pt modelId="{03E2FE5A-1F74-4799-9149-BA0FF56E1226}" type="parTrans" cxnId="{316231D1-BA0D-4319-ABDE-DCF8C345C688}">
      <dgm:prSet/>
      <dgm:spPr/>
      <dgm:t>
        <a:bodyPr/>
        <a:lstStyle/>
        <a:p>
          <a:endParaRPr lang="es-ES" dirty="0"/>
        </a:p>
      </dgm:t>
    </dgm:pt>
    <dgm:pt modelId="{48EB3B8A-D8E9-494D-9B43-127B4AD46186}" type="sibTrans" cxnId="{316231D1-BA0D-4319-ABDE-DCF8C345C688}">
      <dgm:prSet/>
      <dgm:spPr/>
      <dgm:t>
        <a:bodyPr/>
        <a:lstStyle/>
        <a:p>
          <a:endParaRPr lang="es-ES" dirty="0"/>
        </a:p>
      </dgm:t>
    </dgm:pt>
    <dgm:pt modelId="{790BC394-D6CD-414D-A188-BE1F11B2D65E}">
      <dgm:prSet phldrT="[Texto]"/>
      <dgm:spPr>
        <a:ln>
          <a:noFill/>
        </a:ln>
        <a:effectLst>
          <a:glow rad="228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dirty="0" smtClean="0"/>
            <a:t>Pueden observarse por lo</a:t>
          </a:r>
          <a:r>
            <a:rPr lang="x-none" dirty="0" smtClean="0"/>
            <a:t> </a:t>
          </a:r>
          <a:r>
            <a:rPr lang="es-ES" dirty="0" smtClean="0"/>
            <a:t>menos por un periodo sin aumento significativo en el riesgo</a:t>
          </a:r>
          <a:r>
            <a:rPr lang="x-none" dirty="0" smtClean="0"/>
            <a:t> </a:t>
          </a:r>
          <a:r>
            <a:rPr lang="es-ES" dirty="0" smtClean="0"/>
            <a:t>de progresión o metástasis</a:t>
          </a:r>
          <a:r>
            <a:rPr lang="x-none" dirty="0" smtClean="0"/>
            <a:t>.</a:t>
          </a:r>
          <a:endParaRPr lang="es-ES" dirty="0"/>
        </a:p>
      </dgm:t>
    </dgm:pt>
    <dgm:pt modelId="{ECF65310-1498-46FF-B3B1-7B08FD3EA5CC}" type="parTrans" cxnId="{89F3FE98-2E2C-49EF-98B7-FA9BC1AD05D5}">
      <dgm:prSet/>
      <dgm:spPr/>
      <dgm:t>
        <a:bodyPr/>
        <a:lstStyle/>
        <a:p>
          <a:endParaRPr lang="es-ES" dirty="0"/>
        </a:p>
      </dgm:t>
    </dgm:pt>
    <dgm:pt modelId="{E9CCF0D2-FE28-4CDF-BF32-D794880B2727}" type="sibTrans" cxnId="{89F3FE98-2E2C-49EF-98B7-FA9BC1AD05D5}">
      <dgm:prSet/>
      <dgm:spPr/>
      <dgm:t>
        <a:bodyPr/>
        <a:lstStyle/>
        <a:p>
          <a:endParaRPr lang="es-ES" dirty="0"/>
        </a:p>
      </dgm:t>
    </dgm:pt>
    <dgm:pt modelId="{F4FE6806-7814-4E44-BA7F-5E320E1AFF9B}">
      <dgm:prSet/>
      <dgm:spPr>
        <a:ln>
          <a:noFill/>
        </a:ln>
        <a:effectLst>
          <a:glow rad="228600">
            <a:schemeClr val="accent2">
              <a:satMod val="175000"/>
              <a:alpha val="40000"/>
            </a:schemeClr>
          </a:glow>
          <a:outerShdw blurRad="184150" dist="241300" dir="11520000" sx="110000" sy="110000" algn="ctr">
            <a:srgbClr val="000000">
              <a:alpha val="18000"/>
            </a:srgbClr>
          </a:outerShdw>
          <a:reflection blurRad="6350" stA="50000" endA="275" endPos="400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dirty="0" smtClean="0"/>
            <a:t>Selectiva o inmunoterapia.</a:t>
          </a:r>
          <a:endParaRPr lang="es-ES" dirty="0"/>
        </a:p>
      </dgm:t>
    </dgm:pt>
    <dgm:pt modelId="{3245684A-56E9-40AD-AA6B-677D05C50384}" type="parTrans" cxnId="{154EC56F-D88D-4C65-9395-803FE9C023BC}">
      <dgm:prSet/>
      <dgm:spPr/>
      <dgm:t>
        <a:bodyPr/>
        <a:lstStyle/>
        <a:p>
          <a:endParaRPr lang="es-ES" dirty="0"/>
        </a:p>
      </dgm:t>
    </dgm:pt>
    <dgm:pt modelId="{B63DAACD-F78B-4AEF-AB13-086AC3605542}" type="sibTrans" cxnId="{154EC56F-D88D-4C65-9395-803FE9C023BC}">
      <dgm:prSet/>
      <dgm:spPr/>
      <dgm:t>
        <a:bodyPr/>
        <a:lstStyle/>
        <a:p>
          <a:endParaRPr lang="es-ES" dirty="0"/>
        </a:p>
      </dgm:t>
    </dgm:pt>
    <dgm:pt modelId="{87DAB39D-172C-41A1-971C-6753A1A12BC9}" type="pres">
      <dgm:prSet presAssocID="{AF5BF116-4935-47D7-B57B-83171C6F9FA5}" presName="linearFlow" presStyleCnt="0">
        <dgm:presLayoutVars>
          <dgm:dir/>
          <dgm:animLvl val="lvl"/>
          <dgm:resizeHandles val="exact"/>
        </dgm:presLayoutVars>
      </dgm:prSet>
      <dgm:spPr/>
      <dgm:t>
        <a:bodyPr/>
        <a:lstStyle/>
        <a:p>
          <a:endParaRPr lang="es-ES"/>
        </a:p>
      </dgm:t>
    </dgm:pt>
    <dgm:pt modelId="{0EA06EBB-CE77-42AE-AC76-CCFA6DA9EE4C}" type="pres">
      <dgm:prSet presAssocID="{97AFE744-6F02-41FA-825B-CBD44CAB3C6B}" presName="composite" presStyleCnt="0"/>
      <dgm:spPr/>
    </dgm:pt>
    <dgm:pt modelId="{7B61F8EF-9472-45C3-8239-212A51637BFA}" type="pres">
      <dgm:prSet presAssocID="{97AFE744-6F02-41FA-825B-CBD44CAB3C6B}" presName="parentText" presStyleLbl="alignNode1" presStyleIdx="0" presStyleCnt="3">
        <dgm:presLayoutVars>
          <dgm:chMax val="1"/>
          <dgm:bulletEnabled val="1"/>
        </dgm:presLayoutVars>
      </dgm:prSet>
      <dgm:spPr/>
      <dgm:t>
        <a:bodyPr/>
        <a:lstStyle/>
        <a:p>
          <a:endParaRPr lang="es-ES"/>
        </a:p>
      </dgm:t>
    </dgm:pt>
    <dgm:pt modelId="{2B65282E-A381-466D-8839-C593B7BAD353}" type="pres">
      <dgm:prSet presAssocID="{97AFE744-6F02-41FA-825B-CBD44CAB3C6B}" presName="descendantText" presStyleLbl="alignAcc1" presStyleIdx="0" presStyleCnt="3" custLinFactNeighborX="0">
        <dgm:presLayoutVars>
          <dgm:bulletEnabled val="1"/>
        </dgm:presLayoutVars>
      </dgm:prSet>
      <dgm:spPr/>
      <dgm:t>
        <a:bodyPr/>
        <a:lstStyle/>
        <a:p>
          <a:endParaRPr lang="es-ES"/>
        </a:p>
      </dgm:t>
    </dgm:pt>
    <dgm:pt modelId="{0FC069BC-57CE-4371-A886-D6FCC25E0043}" type="pres">
      <dgm:prSet presAssocID="{FED59AC8-DB48-4CEF-8E00-9A482DA4191D}" presName="sp" presStyleCnt="0"/>
      <dgm:spPr/>
    </dgm:pt>
    <dgm:pt modelId="{7E8D2A51-E871-41D6-950C-D8250E57187D}" type="pres">
      <dgm:prSet presAssocID="{2DF20172-E0FD-4520-992E-F7F3BDAB0E7A}" presName="composite" presStyleCnt="0"/>
      <dgm:spPr/>
    </dgm:pt>
    <dgm:pt modelId="{8D87D895-797D-4C7E-AC8E-872972A8B3BF}" type="pres">
      <dgm:prSet presAssocID="{2DF20172-E0FD-4520-992E-F7F3BDAB0E7A}" presName="parentText" presStyleLbl="alignNode1" presStyleIdx="1" presStyleCnt="3">
        <dgm:presLayoutVars>
          <dgm:chMax val="1"/>
          <dgm:bulletEnabled val="1"/>
        </dgm:presLayoutVars>
      </dgm:prSet>
      <dgm:spPr/>
      <dgm:t>
        <a:bodyPr/>
        <a:lstStyle/>
        <a:p>
          <a:endParaRPr lang="es-ES"/>
        </a:p>
      </dgm:t>
    </dgm:pt>
    <dgm:pt modelId="{99CA81F5-892E-4BF2-97B3-747D7C58E681}" type="pres">
      <dgm:prSet presAssocID="{2DF20172-E0FD-4520-992E-F7F3BDAB0E7A}" presName="descendantText" presStyleLbl="alignAcc1" presStyleIdx="1" presStyleCnt="3">
        <dgm:presLayoutVars>
          <dgm:bulletEnabled val="1"/>
        </dgm:presLayoutVars>
      </dgm:prSet>
      <dgm:spPr/>
      <dgm:t>
        <a:bodyPr/>
        <a:lstStyle/>
        <a:p>
          <a:endParaRPr lang="es-ES"/>
        </a:p>
      </dgm:t>
    </dgm:pt>
    <dgm:pt modelId="{E7FA9AD0-06C7-4C4C-9666-E5F567972236}" type="pres">
      <dgm:prSet presAssocID="{DF99D35A-65EA-47FE-814B-326C7FAB0F04}" presName="sp" presStyleCnt="0"/>
      <dgm:spPr/>
    </dgm:pt>
    <dgm:pt modelId="{6373B555-DB17-4AF0-B1C1-BB5FAF2626F4}" type="pres">
      <dgm:prSet presAssocID="{5C21CC5A-A0DD-438E-ADCE-AC21C1AA16E8}" presName="composite" presStyleCnt="0"/>
      <dgm:spPr/>
    </dgm:pt>
    <dgm:pt modelId="{28A290F3-55AE-4960-9853-7D2EFC022B80}" type="pres">
      <dgm:prSet presAssocID="{5C21CC5A-A0DD-438E-ADCE-AC21C1AA16E8}" presName="parentText" presStyleLbl="alignNode1" presStyleIdx="2" presStyleCnt="3">
        <dgm:presLayoutVars>
          <dgm:chMax val="1"/>
          <dgm:bulletEnabled val="1"/>
        </dgm:presLayoutVars>
      </dgm:prSet>
      <dgm:spPr/>
      <dgm:t>
        <a:bodyPr/>
        <a:lstStyle/>
        <a:p>
          <a:endParaRPr lang="es-ES"/>
        </a:p>
      </dgm:t>
    </dgm:pt>
    <dgm:pt modelId="{9B67325C-B367-4B6C-A546-9D669FE92DC5}" type="pres">
      <dgm:prSet presAssocID="{5C21CC5A-A0DD-438E-ADCE-AC21C1AA16E8}" presName="descendantText" presStyleLbl="alignAcc1" presStyleIdx="2" presStyleCnt="3">
        <dgm:presLayoutVars>
          <dgm:bulletEnabled val="1"/>
        </dgm:presLayoutVars>
      </dgm:prSet>
      <dgm:spPr/>
      <dgm:t>
        <a:bodyPr/>
        <a:lstStyle/>
        <a:p>
          <a:endParaRPr lang="es-ES"/>
        </a:p>
      </dgm:t>
    </dgm:pt>
  </dgm:ptLst>
  <dgm:cxnLst>
    <dgm:cxn modelId="{A5C29625-8244-4F5D-A541-C2DDAACF890B}" srcId="{AF5BF116-4935-47D7-B57B-83171C6F9FA5}" destId="{2DF20172-E0FD-4520-992E-F7F3BDAB0E7A}" srcOrd="1" destOrd="0" parTransId="{CBA6E6E6-9C58-4A7D-A1BD-739F01734D58}" sibTransId="{DF99D35A-65EA-47FE-814B-326C7FAB0F04}"/>
    <dgm:cxn modelId="{6DCA93CE-993B-4D29-97F0-6CDDC383463D}" type="presOf" srcId="{34EBF481-F926-4BA2-A664-5433235505BC}" destId="{2B65282E-A381-466D-8839-C593B7BAD353}" srcOrd="0" destOrd="2" presId="urn:microsoft.com/office/officeart/2005/8/layout/chevron2"/>
    <dgm:cxn modelId="{11329EF5-3889-4055-931A-5892B6162504}" srcId="{97AFE744-6F02-41FA-825B-CBD44CAB3C6B}" destId="{5158CCA0-94DF-4820-8CB7-8780E847C58B}" srcOrd="0" destOrd="0" parTransId="{E475EE6E-5735-41F4-9D26-9D18CC2B960D}" sibTransId="{BB4C98F4-09DC-461A-ADCD-9B8C1488B577}"/>
    <dgm:cxn modelId="{316231D1-BA0D-4319-ABDE-DCF8C345C688}" srcId="{5C21CC5A-A0DD-438E-ADCE-AC21C1AA16E8}" destId="{BF817F75-5F4B-4A58-BE4B-3ECDD07809F7}" srcOrd="0" destOrd="0" parTransId="{03E2FE5A-1F74-4799-9149-BA0FF56E1226}" sibTransId="{48EB3B8A-D8E9-494D-9B43-127B4AD46186}"/>
    <dgm:cxn modelId="{154EC56F-D88D-4C65-9395-803FE9C023BC}" srcId="{97AFE744-6F02-41FA-825B-CBD44CAB3C6B}" destId="{F4FE6806-7814-4E44-BA7F-5E320E1AFF9B}" srcOrd="1" destOrd="0" parTransId="{3245684A-56E9-40AD-AA6B-677D05C50384}" sibTransId="{B63DAACD-F78B-4AEF-AB13-086AC3605542}"/>
    <dgm:cxn modelId="{8D2B42AC-2053-40FB-AE2A-F1F9434E578E}" type="presOf" srcId="{97AFE744-6F02-41FA-825B-CBD44CAB3C6B}" destId="{7B61F8EF-9472-45C3-8239-212A51637BFA}" srcOrd="0" destOrd="0" presId="urn:microsoft.com/office/officeart/2005/8/layout/chevron2"/>
    <dgm:cxn modelId="{D65B00C3-01D2-4684-BC8F-4EB0663D8C87}" srcId="{2DF20172-E0FD-4520-992E-F7F3BDAB0E7A}" destId="{E1DC806E-82E2-413C-9B50-0B75D2F6F3BA}" srcOrd="0" destOrd="0" parTransId="{2DAE68B5-C23C-4C3C-9D73-707EC114357C}" sibTransId="{B0736FF2-19E0-4EB7-BA7F-A32F13299622}"/>
    <dgm:cxn modelId="{25C756BA-076A-4CC1-9D70-E5D628CEEBB7}" type="presOf" srcId="{5C21CC5A-A0DD-438E-ADCE-AC21C1AA16E8}" destId="{28A290F3-55AE-4960-9853-7D2EFC022B80}" srcOrd="0" destOrd="0" presId="urn:microsoft.com/office/officeart/2005/8/layout/chevron2"/>
    <dgm:cxn modelId="{8558F792-D11A-4D20-B48B-FF1C5BC77FA8}" type="presOf" srcId="{E1DC806E-82E2-413C-9B50-0B75D2F6F3BA}" destId="{99CA81F5-892E-4BF2-97B3-747D7C58E681}" srcOrd="0" destOrd="0" presId="urn:microsoft.com/office/officeart/2005/8/layout/chevron2"/>
    <dgm:cxn modelId="{259B5158-0063-42A4-A338-5EEE3134D08D}" srcId="{2DF20172-E0FD-4520-992E-F7F3BDAB0E7A}" destId="{517B64F6-4B18-413E-9FB3-0A1D00AE1DDB}" srcOrd="1" destOrd="0" parTransId="{35D44D01-D7FB-44AD-9F83-4013C4BEE087}" sibTransId="{127259D5-DC07-4B48-AC40-BC6718C4D870}"/>
    <dgm:cxn modelId="{172E7665-1714-48D0-880B-47F81050AFD2}" type="presOf" srcId="{517B64F6-4B18-413E-9FB3-0A1D00AE1DDB}" destId="{99CA81F5-892E-4BF2-97B3-747D7C58E681}" srcOrd="0" destOrd="1" presId="urn:microsoft.com/office/officeart/2005/8/layout/chevron2"/>
    <dgm:cxn modelId="{1DC74F3C-54DD-4D58-9273-4C17E24F91D7}" srcId="{97AFE744-6F02-41FA-825B-CBD44CAB3C6B}" destId="{34EBF481-F926-4BA2-A664-5433235505BC}" srcOrd="2" destOrd="0" parTransId="{F8527E53-FB61-498B-B65E-DBAF74B443A3}" sibTransId="{5B6CA7BC-B46C-457D-A8C6-A85835214A1A}"/>
    <dgm:cxn modelId="{A5E74001-A98F-4C22-9BD0-E972EC6A9F9A}" srcId="{AF5BF116-4935-47D7-B57B-83171C6F9FA5}" destId="{5C21CC5A-A0DD-438E-ADCE-AC21C1AA16E8}" srcOrd="2" destOrd="0" parTransId="{ECB14641-A4AA-42B6-9D66-33D6C2BFDD98}" sibTransId="{2A303DC7-7CC2-4D0A-AA85-2476946D8A1B}"/>
    <dgm:cxn modelId="{43F77420-583C-474A-8796-8A004F54F291}" type="presOf" srcId="{790BC394-D6CD-414D-A188-BE1F11B2D65E}" destId="{9B67325C-B367-4B6C-A546-9D669FE92DC5}" srcOrd="0" destOrd="1" presId="urn:microsoft.com/office/officeart/2005/8/layout/chevron2"/>
    <dgm:cxn modelId="{2AC8FF8B-36A4-46F1-AA29-0F6A6E0AB370}" type="presOf" srcId="{BF817F75-5F4B-4A58-BE4B-3ECDD07809F7}" destId="{9B67325C-B367-4B6C-A546-9D669FE92DC5}" srcOrd="0" destOrd="0" presId="urn:microsoft.com/office/officeart/2005/8/layout/chevron2"/>
    <dgm:cxn modelId="{7F8F281D-7A3C-4109-9C92-803152A018C8}" type="presOf" srcId="{F4FE6806-7814-4E44-BA7F-5E320E1AFF9B}" destId="{2B65282E-A381-466D-8839-C593B7BAD353}" srcOrd="0" destOrd="1" presId="urn:microsoft.com/office/officeart/2005/8/layout/chevron2"/>
    <dgm:cxn modelId="{89F3FE98-2E2C-49EF-98B7-FA9BC1AD05D5}" srcId="{5C21CC5A-A0DD-438E-ADCE-AC21C1AA16E8}" destId="{790BC394-D6CD-414D-A188-BE1F11B2D65E}" srcOrd="1" destOrd="0" parTransId="{ECF65310-1498-46FF-B3B1-7B08FD3EA5CC}" sibTransId="{E9CCF0D2-FE28-4CDF-BF32-D794880B2727}"/>
    <dgm:cxn modelId="{D0E66C89-2D84-4B5D-9B05-BC7D4A6A8E7A}" type="presOf" srcId="{5158CCA0-94DF-4820-8CB7-8780E847C58B}" destId="{2B65282E-A381-466D-8839-C593B7BAD353}" srcOrd="0" destOrd="0" presId="urn:microsoft.com/office/officeart/2005/8/layout/chevron2"/>
    <dgm:cxn modelId="{978A8FB6-9203-4977-9C8A-896871C3A591}" type="presOf" srcId="{2DF20172-E0FD-4520-992E-F7F3BDAB0E7A}" destId="{8D87D895-797D-4C7E-AC8E-872972A8B3BF}" srcOrd="0" destOrd="0" presId="urn:microsoft.com/office/officeart/2005/8/layout/chevron2"/>
    <dgm:cxn modelId="{92E41D46-5720-497F-94CE-221978BB9DD4}" srcId="{AF5BF116-4935-47D7-B57B-83171C6F9FA5}" destId="{97AFE744-6F02-41FA-825B-CBD44CAB3C6B}" srcOrd="0" destOrd="0" parTransId="{4A48FB09-2297-4B6A-AA9F-2D26AB5BCE26}" sibTransId="{FED59AC8-DB48-4CEF-8E00-9A482DA4191D}"/>
    <dgm:cxn modelId="{D94515EE-BCC1-4806-9685-A52D5D2080AE}" type="presOf" srcId="{AF5BF116-4935-47D7-B57B-83171C6F9FA5}" destId="{87DAB39D-172C-41A1-971C-6753A1A12BC9}" srcOrd="0" destOrd="0" presId="urn:microsoft.com/office/officeart/2005/8/layout/chevron2"/>
    <dgm:cxn modelId="{EE5238DC-D74F-4965-A4C9-B43B8B6783A9}" type="presParOf" srcId="{87DAB39D-172C-41A1-971C-6753A1A12BC9}" destId="{0EA06EBB-CE77-42AE-AC76-CCFA6DA9EE4C}" srcOrd="0" destOrd="0" presId="urn:microsoft.com/office/officeart/2005/8/layout/chevron2"/>
    <dgm:cxn modelId="{8CAA4485-283E-423C-941B-5CA9735974A9}" type="presParOf" srcId="{0EA06EBB-CE77-42AE-AC76-CCFA6DA9EE4C}" destId="{7B61F8EF-9472-45C3-8239-212A51637BFA}" srcOrd="0" destOrd="0" presId="urn:microsoft.com/office/officeart/2005/8/layout/chevron2"/>
    <dgm:cxn modelId="{A1738600-ED5B-4333-867E-D2289AF6CF8C}" type="presParOf" srcId="{0EA06EBB-CE77-42AE-AC76-CCFA6DA9EE4C}" destId="{2B65282E-A381-466D-8839-C593B7BAD353}" srcOrd="1" destOrd="0" presId="urn:microsoft.com/office/officeart/2005/8/layout/chevron2"/>
    <dgm:cxn modelId="{9AF1F8FE-EDEF-4104-950B-495A9D57BE79}" type="presParOf" srcId="{87DAB39D-172C-41A1-971C-6753A1A12BC9}" destId="{0FC069BC-57CE-4371-A886-D6FCC25E0043}" srcOrd="1" destOrd="0" presId="urn:microsoft.com/office/officeart/2005/8/layout/chevron2"/>
    <dgm:cxn modelId="{9344C7C0-90FE-441C-8904-E58646389719}" type="presParOf" srcId="{87DAB39D-172C-41A1-971C-6753A1A12BC9}" destId="{7E8D2A51-E871-41D6-950C-D8250E57187D}" srcOrd="2" destOrd="0" presId="urn:microsoft.com/office/officeart/2005/8/layout/chevron2"/>
    <dgm:cxn modelId="{AA2AB58A-D68A-4704-AB7A-6494E20BCD57}" type="presParOf" srcId="{7E8D2A51-E871-41D6-950C-D8250E57187D}" destId="{8D87D895-797D-4C7E-AC8E-872972A8B3BF}" srcOrd="0" destOrd="0" presId="urn:microsoft.com/office/officeart/2005/8/layout/chevron2"/>
    <dgm:cxn modelId="{8566C215-FCBB-4FF8-9A5B-3B6E4418A91D}" type="presParOf" srcId="{7E8D2A51-E871-41D6-950C-D8250E57187D}" destId="{99CA81F5-892E-4BF2-97B3-747D7C58E681}" srcOrd="1" destOrd="0" presId="urn:microsoft.com/office/officeart/2005/8/layout/chevron2"/>
    <dgm:cxn modelId="{B6A5B301-7F59-4773-8634-E49A8EB42439}" type="presParOf" srcId="{87DAB39D-172C-41A1-971C-6753A1A12BC9}" destId="{E7FA9AD0-06C7-4C4C-9666-E5F567972236}" srcOrd="3" destOrd="0" presId="urn:microsoft.com/office/officeart/2005/8/layout/chevron2"/>
    <dgm:cxn modelId="{F43B857A-BFFA-4D18-90EA-71B62568B304}" type="presParOf" srcId="{87DAB39D-172C-41A1-971C-6753A1A12BC9}" destId="{6373B555-DB17-4AF0-B1C1-BB5FAF2626F4}" srcOrd="4" destOrd="0" presId="urn:microsoft.com/office/officeart/2005/8/layout/chevron2"/>
    <dgm:cxn modelId="{351C1108-6B37-45A7-9353-E77A512296F1}" type="presParOf" srcId="{6373B555-DB17-4AF0-B1C1-BB5FAF2626F4}" destId="{28A290F3-55AE-4960-9853-7D2EFC022B80}" srcOrd="0" destOrd="0" presId="urn:microsoft.com/office/officeart/2005/8/layout/chevron2"/>
    <dgm:cxn modelId="{555042A6-B388-42C2-B818-77BC9F0934FA}" type="presParOf" srcId="{6373B555-DB17-4AF0-B1C1-BB5FAF2626F4}" destId="{9B67325C-B367-4B6C-A546-9D669FE92DC5}"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a:ext uri="{C62137D5-CB1D-491B-B009-E17868A290BF}">
      <dgm14:recolorImg xmlns=""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095AF26-8F0B-41A5-AB93-C45623FDB761}" type="doc">
      <dgm:prSet loTypeId="urn:microsoft.com/office/officeart/2005/8/layout/process5" loCatId="process" qsTypeId="urn:microsoft.com/office/officeart/2005/8/quickstyle/simple3" qsCatId="simple" csTypeId="urn:microsoft.com/office/officeart/2005/8/colors/colorful5" csCatId="colorful" phldr="1"/>
      <dgm:spPr/>
      <dgm:t>
        <a:bodyPr/>
        <a:lstStyle/>
        <a:p>
          <a:endParaRPr lang="es-ES"/>
        </a:p>
      </dgm:t>
    </dgm:pt>
    <dgm:pt modelId="{C8A7136F-283D-4AD9-8635-4E191BD71485}">
      <dgm:prSet phldrT="[Texto]" custT="1"/>
      <dgm:spPr>
        <a:effectLst>
          <a:glow rad="228600">
            <a:schemeClr val="accent2">
              <a:satMod val="175000"/>
              <a:alpha val="40000"/>
            </a:schemeClr>
          </a:glow>
        </a:effectLst>
      </dgm:spPr>
      <dgm:t>
        <a:bodyPr/>
        <a:lstStyle/>
        <a:p>
          <a:r>
            <a:rPr lang="es-ES" sz="2000" dirty="0" smtClean="0"/>
            <a:t>Pacientes con tumores invasores pero aún localizados</a:t>
          </a:r>
          <a:endParaRPr lang="es-ES" sz="2000" dirty="0"/>
        </a:p>
      </dgm:t>
    </dgm:pt>
    <dgm:pt modelId="{BF082003-66AF-4850-A70F-70148FC6433E}" type="parTrans" cxnId="{E289DDD3-5C37-4AA5-9BF8-3DECEA5093E7}">
      <dgm:prSet/>
      <dgm:spPr/>
      <dgm:t>
        <a:bodyPr/>
        <a:lstStyle/>
        <a:p>
          <a:endParaRPr lang="es-ES" sz="3200" dirty="0"/>
        </a:p>
      </dgm:t>
    </dgm:pt>
    <dgm:pt modelId="{58DC488D-269A-4F7F-AB4B-98ACFEBD5FE5}" type="sibTrans" cxnId="{E289DDD3-5C37-4AA5-9BF8-3DECEA5093E7}">
      <dgm:prSet custT="1"/>
      <dgm:spPr/>
      <dgm:t>
        <a:bodyPr/>
        <a:lstStyle/>
        <a:p>
          <a:endParaRPr lang="es-ES" sz="1400" dirty="0"/>
        </a:p>
      </dgm:t>
    </dgm:pt>
    <dgm:pt modelId="{893A9A13-5893-4B69-B27F-22672902D2FA}">
      <dgm:prSet phldrT="[Texto]" custT="1"/>
      <dgm:spPr>
        <a:effectLst>
          <a:glow rad="228600">
            <a:schemeClr val="accent4">
              <a:satMod val="175000"/>
              <a:alpha val="40000"/>
            </a:schemeClr>
          </a:glow>
        </a:effectLst>
      </dgm:spPr>
      <dgm:t>
        <a:bodyPr/>
        <a:lstStyle/>
        <a:p>
          <a:r>
            <a:rPr lang="es-ES" sz="2000" dirty="0" smtClean="0"/>
            <a:t>Cistectomía parcial o radical</a:t>
          </a:r>
          <a:endParaRPr lang="es-ES" sz="2000" dirty="0"/>
        </a:p>
      </dgm:t>
    </dgm:pt>
    <dgm:pt modelId="{C25A2C0A-AE98-4568-ADC5-6CCA168EBE39}" type="parTrans" cxnId="{8FD94A57-AF59-4D2A-AF9C-1BEF1B8C37F4}">
      <dgm:prSet/>
      <dgm:spPr/>
      <dgm:t>
        <a:bodyPr/>
        <a:lstStyle/>
        <a:p>
          <a:endParaRPr lang="es-ES" sz="3200" dirty="0"/>
        </a:p>
      </dgm:t>
    </dgm:pt>
    <dgm:pt modelId="{19CBEED1-BEFB-43A3-8F7C-3733180C5167}" type="sibTrans" cxnId="{8FD94A57-AF59-4D2A-AF9C-1BEF1B8C37F4}">
      <dgm:prSet custT="1"/>
      <dgm:spPr/>
      <dgm:t>
        <a:bodyPr/>
        <a:lstStyle/>
        <a:p>
          <a:endParaRPr lang="es-ES" sz="1400" dirty="0"/>
        </a:p>
      </dgm:t>
    </dgm:pt>
    <dgm:pt modelId="{34D107FB-A363-4D22-81DB-CC2388CBB856}">
      <dgm:prSet phldrT="[Texto]" custT="1"/>
      <dgm:spPr>
        <a:effectLst>
          <a:glow rad="228600">
            <a:schemeClr val="accent2">
              <a:satMod val="175000"/>
              <a:alpha val="40000"/>
            </a:schemeClr>
          </a:glow>
        </a:effectLst>
      </dgm:spPr>
      <dgm:t>
        <a:bodyPr/>
        <a:lstStyle/>
        <a:p>
          <a:r>
            <a:rPr lang="es-ES" sz="2000" dirty="0" smtClean="0"/>
            <a:t>Una combinación</a:t>
          </a:r>
          <a:r>
            <a:rPr lang="x-none" sz="2000" dirty="0" smtClean="0"/>
            <a:t> </a:t>
          </a:r>
          <a:r>
            <a:rPr lang="es-ES" sz="2000" dirty="0" smtClean="0"/>
            <a:t>de radiación y quimioterapia sistémica.</a:t>
          </a:r>
          <a:endParaRPr lang="es-ES" sz="2000" dirty="0"/>
        </a:p>
      </dgm:t>
    </dgm:pt>
    <dgm:pt modelId="{C1EAFEDB-E267-477F-82F3-8E09CAC43CD3}" type="parTrans" cxnId="{9759754B-4D96-4CF8-9E44-1EB1323DAD8F}">
      <dgm:prSet/>
      <dgm:spPr/>
      <dgm:t>
        <a:bodyPr/>
        <a:lstStyle/>
        <a:p>
          <a:endParaRPr lang="es-ES" sz="3200" dirty="0"/>
        </a:p>
      </dgm:t>
    </dgm:pt>
    <dgm:pt modelId="{30533556-2EEA-4304-B1D5-B4078B4D9175}" type="sibTrans" cxnId="{9759754B-4D96-4CF8-9E44-1EB1323DAD8F}">
      <dgm:prSet custT="1"/>
      <dgm:spPr/>
      <dgm:t>
        <a:bodyPr/>
        <a:lstStyle/>
        <a:p>
          <a:endParaRPr lang="es-ES" sz="1400" dirty="0"/>
        </a:p>
      </dgm:t>
    </dgm:pt>
    <dgm:pt modelId="{8AAF1235-8757-47FB-85A8-18157521A75D}">
      <dgm:prSet phldrT="[Texto]" custT="1"/>
      <dgm:spPr>
        <a:ln>
          <a:noFill/>
        </a:ln>
        <a:effectLst>
          <a:glow rad="228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s-ES" sz="2000" dirty="0" smtClean="0"/>
            <a:t>El carcinoma ductal o </a:t>
          </a:r>
          <a:r>
            <a:rPr lang="es-ES" sz="2000" dirty="0" err="1" smtClean="0"/>
            <a:t>acinar</a:t>
          </a:r>
          <a:r>
            <a:rPr lang="es-ES" sz="2000" dirty="0" smtClean="0"/>
            <a:t> superficial in situ de</a:t>
          </a:r>
          <a:r>
            <a:rPr lang="x-none" sz="2000" dirty="0" smtClean="0"/>
            <a:t> </a:t>
          </a:r>
          <a:r>
            <a:rPr lang="es-ES" sz="2000" dirty="0" smtClean="0"/>
            <a:t>la uretra prostática, sin invadir la membrana basal o el</a:t>
          </a:r>
          <a:r>
            <a:rPr lang="x-none" sz="2000" dirty="0" smtClean="0"/>
            <a:t> e</a:t>
          </a:r>
          <a:r>
            <a:rPr lang="es-ES" sz="2000" dirty="0" err="1" smtClean="0"/>
            <a:t>stroma</a:t>
          </a:r>
          <a:r>
            <a:rPr lang="es-ES" sz="2000" dirty="0" smtClean="0"/>
            <a:t> prostático</a:t>
          </a:r>
          <a:endParaRPr lang="es-ES" sz="2000" dirty="0"/>
        </a:p>
      </dgm:t>
    </dgm:pt>
    <dgm:pt modelId="{7AF14524-8459-4ED9-92E0-AB5582B24E30}" type="parTrans" cxnId="{DC6F962C-2A5F-4D5E-81B7-A81B51E56395}">
      <dgm:prSet/>
      <dgm:spPr/>
      <dgm:t>
        <a:bodyPr/>
        <a:lstStyle/>
        <a:p>
          <a:endParaRPr lang="es-ES" sz="3200" dirty="0"/>
        </a:p>
      </dgm:t>
    </dgm:pt>
    <dgm:pt modelId="{F20E2E0D-F82E-4667-BD26-7CBC7C756050}" type="sibTrans" cxnId="{DC6F962C-2A5F-4D5E-81B7-A81B51E56395}">
      <dgm:prSet custT="1"/>
      <dgm:spPr/>
      <dgm:t>
        <a:bodyPr/>
        <a:lstStyle/>
        <a:p>
          <a:endParaRPr lang="es-ES" sz="1400" dirty="0"/>
        </a:p>
      </dgm:t>
    </dgm:pt>
    <dgm:pt modelId="{A4033304-0D91-46F1-AA1B-6DCF5374DD6B}">
      <dgm:prSet phldrT="[Texto]" custT="1"/>
      <dgm:spPr>
        <a:ln>
          <a:noFill/>
        </a:ln>
        <a:effectLst>
          <a:glow rad="228600">
            <a:schemeClr val="accent5">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s-ES" sz="2000" dirty="0" smtClean="0"/>
            <a:t>Tratarse con </a:t>
          </a:r>
          <a:r>
            <a:rPr lang="x-none" sz="2000" dirty="0" smtClean="0"/>
            <a:t>TUR</a:t>
          </a:r>
          <a:r>
            <a:rPr lang="es-ES" sz="2000" dirty="0" smtClean="0"/>
            <a:t> y quimioterapia</a:t>
          </a:r>
          <a:r>
            <a:rPr lang="x-none" sz="2000" dirty="0" smtClean="0"/>
            <a:t> </a:t>
          </a:r>
          <a:r>
            <a:rPr lang="es-ES" sz="2000" dirty="0" smtClean="0"/>
            <a:t>o inmunoterapia intravesical en lugar de cistectomía.</a:t>
          </a:r>
          <a:endParaRPr lang="es-ES" sz="2000" dirty="0"/>
        </a:p>
      </dgm:t>
    </dgm:pt>
    <dgm:pt modelId="{2F82CBC1-A036-42D5-B529-D3AE1DD399D1}" type="parTrans" cxnId="{726D13C4-0430-47FA-A48C-5101923780B9}">
      <dgm:prSet/>
      <dgm:spPr/>
      <dgm:t>
        <a:bodyPr/>
        <a:lstStyle/>
        <a:p>
          <a:endParaRPr lang="es-ES" sz="3200" dirty="0"/>
        </a:p>
      </dgm:t>
    </dgm:pt>
    <dgm:pt modelId="{4681617A-5486-4188-A8F8-49AF3EDC230D}" type="sibTrans" cxnId="{726D13C4-0430-47FA-A48C-5101923780B9}">
      <dgm:prSet/>
      <dgm:spPr/>
      <dgm:t>
        <a:bodyPr/>
        <a:lstStyle/>
        <a:p>
          <a:endParaRPr lang="es-ES" sz="3200" dirty="0"/>
        </a:p>
      </dgm:t>
    </dgm:pt>
    <dgm:pt modelId="{5CCD3EB2-AE4F-426C-9168-F119FB68D415}" type="pres">
      <dgm:prSet presAssocID="{7095AF26-8F0B-41A5-AB93-C45623FDB761}" presName="diagram" presStyleCnt="0">
        <dgm:presLayoutVars>
          <dgm:dir/>
          <dgm:resizeHandles val="exact"/>
        </dgm:presLayoutVars>
      </dgm:prSet>
      <dgm:spPr/>
      <dgm:t>
        <a:bodyPr/>
        <a:lstStyle/>
        <a:p>
          <a:endParaRPr lang="es-ES"/>
        </a:p>
      </dgm:t>
    </dgm:pt>
    <dgm:pt modelId="{38A81E32-72EF-4F1C-B8D0-684AAA21C77F}" type="pres">
      <dgm:prSet presAssocID="{C8A7136F-283D-4AD9-8635-4E191BD71485}" presName="node" presStyleLbl="node1" presStyleIdx="0" presStyleCnt="5">
        <dgm:presLayoutVars>
          <dgm:bulletEnabled val="1"/>
        </dgm:presLayoutVars>
      </dgm:prSet>
      <dgm:spPr/>
      <dgm:t>
        <a:bodyPr/>
        <a:lstStyle/>
        <a:p>
          <a:endParaRPr lang="es-ES"/>
        </a:p>
      </dgm:t>
    </dgm:pt>
    <dgm:pt modelId="{8AC9D7BF-2F69-482D-B9BC-EC031DD94598}" type="pres">
      <dgm:prSet presAssocID="{58DC488D-269A-4F7F-AB4B-98ACFEBD5FE5}" presName="sibTrans" presStyleLbl="sibTrans2D1" presStyleIdx="0" presStyleCnt="4"/>
      <dgm:spPr/>
      <dgm:t>
        <a:bodyPr/>
        <a:lstStyle/>
        <a:p>
          <a:endParaRPr lang="es-ES"/>
        </a:p>
      </dgm:t>
    </dgm:pt>
    <dgm:pt modelId="{EFABF545-DADD-4E23-9D09-D044A294B4ED}" type="pres">
      <dgm:prSet presAssocID="{58DC488D-269A-4F7F-AB4B-98ACFEBD5FE5}" presName="connectorText" presStyleLbl="sibTrans2D1" presStyleIdx="0" presStyleCnt="4"/>
      <dgm:spPr/>
      <dgm:t>
        <a:bodyPr/>
        <a:lstStyle/>
        <a:p>
          <a:endParaRPr lang="es-ES"/>
        </a:p>
      </dgm:t>
    </dgm:pt>
    <dgm:pt modelId="{CC013F67-30EC-42B3-9614-FF5C7432CE91}" type="pres">
      <dgm:prSet presAssocID="{893A9A13-5893-4B69-B27F-22672902D2FA}" presName="node" presStyleLbl="node1" presStyleIdx="1" presStyleCnt="5">
        <dgm:presLayoutVars>
          <dgm:bulletEnabled val="1"/>
        </dgm:presLayoutVars>
      </dgm:prSet>
      <dgm:spPr/>
      <dgm:t>
        <a:bodyPr/>
        <a:lstStyle/>
        <a:p>
          <a:endParaRPr lang="es-ES"/>
        </a:p>
      </dgm:t>
    </dgm:pt>
    <dgm:pt modelId="{353504C8-9B9F-4954-B643-A6CF64A2309B}" type="pres">
      <dgm:prSet presAssocID="{19CBEED1-BEFB-43A3-8F7C-3733180C5167}" presName="sibTrans" presStyleLbl="sibTrans2D1" presStyleIdx="1" presStyleCnt="4"/>
      <dgm:spPr/>
      <dgm:t>
        <a:bodyPr/>
        <a:lstStyle/>
        <a:p>
          <a:endParaRPr lang="es-ES"/>
        </a:p>
      </dgm:t>
    </dgm:pt>
    <dgm:pt modelId="{EEDE76F0-6DA3-49F7-B999-199F8A4FB234}" type="pres">
      <dgm:prSet presAssocID="{19CBEED1-BEFB-43A3-8F7C-3733180C5167}" presName="connectorText" presStyleLbl="sibTrans2D1" presStyleIdx="1" presStyleCnt="4"/>
      <dgm:spPr/>
      <dgm:t>
        <a:bodyPr/>
        <a:lstStyle/>
        <a:p>
          <a:endParaRPr lang="es-ES"/>
        </a:p>
      </dgm:t>
    </dgm:pt>
    <dgm:pt modelId="{A6EC5480-5C23-487E-81A5-94E049B32C5A}" type="pres">
      <dgm:prSet presAssocID="{34D107FB-A363-4D22-81DB-CC2388CBB856}" presName="node" presStyleLbl="node1" presStyleIdx="2" presStyleCnt="5">
        <dgm:presLayoutVars>
          <dgm:bulletEnabled val="1"/>
        </dgm:presLayoutVars>
      </dgm:prSet>
      <dgm:spPr/>
      <dgm:t>
        <a:bodyPr/>
        <a:lstStyle/>
        <a:p>
          <a:endParaRPr lang="es-ES"/>
        </a:p>
      </dgm:t>
    </dgm:pt>
    <dgm:pt modelId="{D6A5B24B-7588-4760-BCEC-C18169CC1DEE}" type="pres">
      <dgm:prSet presAssocID="{30533556-2EEA-4304-B1D5-B4078B4D9175}" presName="sibTrans" presStyleLbl="sibTrans2D1" presStyleIdx="2" presStyleCnt="4"/>
      <dgm:spPr/>
      <dgm:t>
        <a:bodyPr/>
        <a:lstStyle/>
        <a:p>
          <a:endParaRPr lang="es-ES"/>
        </a:p>
      </dgm:t>
    </dgm:pt>
    <dgm:pt modelId="{22E8F557-050D-4308-A9EC-9583F48B4A35}" type="pres">
      <dgm:prSet presAssocID="{30533556-2EEA-4304-B1D5-B4078B4D9175}" presName="connectorText" presStyleLbl="sibTrans2D1" presStyleIdx="2" presStyleCnt="4"/>
      <dgm:spPr/>
      <dgm:t>
        <a:bodyPr/>
        <a:lstStyle/>
        <a:p>
          <a:endParaRPr lang="es-ES"/>
        </a:p>
      </dgm:t>
    </dgm:pt>
    <dgm:pt modelId="{6B288DEE-E4F2-4877-84FC-D21AD90CCE9B}" type="pres">
      <dgm:prSet presAssocID="{8AAF1235-8757-47FB-85A8-18157521A75D}" presName="node" presStyleLbl="node1" presStyleIdx="3" presStyleCnt="5">
        <dgm:presLayoutVars>
          <dgm:bulletEnabled val="1"/>
        </dgm:presLayoutVars>
      </dgm:prSet>
      <dgm:spPr/>
      <dgm:t>
        <a:bodyPr/>
        <a:lstStyle/>
        <a:p>
          <a:endParaRPr lang="es-ES"/>
        </a:p>
      </dgm:t>
    </dgm:pt>
    <dgm:pt modelId="{262E45EC-36DD-47C7-9C7C-6B97F9208080}" type="pres">
      <dgm:prSet presAssocID="{F20E2E0D-F82E-4667-BD26-7CBC7C756050}" presName="sibTrans" presStyleLbl="sibTrans2D1" presStyleIdx="3" presStyleCnt="4"/>
      <dgm:spPr/>
      <dgm:t>
        <a:bodyPr/>
        <a:lstStyle/>
        <a:p>
          <a:endParaRPr lang="es-ES"/>
        </a:p>
      </dgm:t>
    </dgm:pt>
    <dgm:pt modelId="{A2538D8D-7440-4F8B-AD84-C3A8405E3B83}" type="pres">
      <dgm:prSet presAssocID="{F20E2E0D-F82E-4667-BD26-7CBC7C756050}" presName="connectorText" presStyleLbl="sibTrans2D1" presStyleIdx="3" presStyleCnt="4"/>
      <dgm:spPr/>
      <dgm:t>
        <a:bodyPr/>
        <a:lstStyle/>
        <a:p>
          <a:endParaRPr lang="es-ES"/>
        </a:p>
      </dgm:t>
    </dgm:pt>
    <dgm:pt modelId="{23E95F92-2784-4F6F-A55B-661A2F6BD499}" type="pres">
      <dgm:prSet presAssocID="{A4033304-0D91-46F1-AA1B-6DCF5374DD6B}" presName="node" presStyleLbl="node1" presStyleIdx="4" presStyleCnt="5">
        <dgm:presLayoutVars>
          <dgm:bulletEnabled val="1"/>
        </dgm:presLayoutVars>
      </dgm:prSet>
      <dgm:spPr/>
      <dgm:t>
        <a:bodyPr/>
        <a:lstStyle/>
        <a:p>
          <a:endParaRPr lang="es-ES"/>
        </a:p>
      </dgm:t>
    </dgm:pt>
  </dgm:ptLst>
  <dgm:cxnLst>
    <dgm:cxn modelId="{CAFF5C73-F4C8-4BA4-8BCE-1629B1135A9F}" type="presOf" srcId="{F20E2E0D-F82E-4667-BD26-7CBC7C756050}" destId="{A2538D8D-7440-4F8B-AD84-C3A8405E3B83}" srcOrd="1" destOrd="0" presId="urn:microsoft.com/office/officeart/2005/8/layout/process5"/>
    <dgm:cxn modelId="{5E69B24C-3769-41B2-91CF-20FA70DFAA58}" type="presOf" srcId="{58DC488D-269A-4F7F-AB4B-98ACFEBD5FE5}" destId="{EFABF545-DADD-4E23-9D09-D044A294B4ED}" srcOrd="1" destOrd="0" presId="urn:microsoft.com/office/officeart/2005/8/layout/process5"/>
    <dgm:cxn modelId="{DC6F962C-2A5F-4D5E-81B7-A81B51E56395}" srcId="{7095AF26-8F0B-41A5-AB93-C45623FDB761}" destId="{8AAF1235-8757-47FB-85A8-18157521A75D}" srcOrd="3" destOrd="0" parTransId="{7AF14524-8459-4ED9-92E0-AB5582B24E30}" sibTransId="{F20E2E0D-F82E-4667-BD26-7CBC7C756050}"/>
    <dgm:cxn modelId="{8FD94A57-AF59-4D2A-AF9C-1BEF1B8C37F4}" srcId="{7095AF26-8F0B-41A5-AB93-C45623FDB761}" destId="{893A9A13-5893-4B69-B27F-22672902D2FA}" srcOrd="1" destOrd="0" parTransId="{C25A2C0A-AE98-4568-ADC5-6CCA168EBE39}" sibTransId="{19CBEED1-BEFB-43A3-8F7C-3733180C5167}"/>
    <dgm:cxn modelId="{241E7D41-93AD-41D7-B7E0-CCEB11CC1FB1}" type="presOf" srcId="{7095AF26-8F0B-41A5-AB93-C45623FDB761}" destId="{5CCD3EB2-AE4F-426C-9168-F119FB68D415}" srcOrd="0" destOrd="0" presId="urn:microsoft.com/office/officeart/2005/8/layout/process5"/>
    <dgm:cxn modelId="{67577896-245D-448F-A54A-3A9874036578}" type="presOf" srcId="{19CBEED1-BEFB-43A3-8F7C-3733180C5167}" destId="{EEDE76F0-6DA3-49F7-B999-199F8A4FB234}" srcOrd="1" destOrd="0" presId="urn:microsoft.com/office/officeart/2005/8/layout/process5"/>
    <dgm:cxn modelId="{C9C740F2-6462-43B7-9E7B-93F601361ADE}" type="presOf" srcId="{8AAF1235-8757-47FB-85A8-18157521A75D}" destId="{6B288DEE-E4F2-4877-84FC-D21AD90CCE9B}" srcOrd="0" destOrd="0" presId="urn:microsoft.com/office/officeart/2005/8/layout/process5"/>
    <dgm:cxn modelId="{4B955E99-4C96-46CF-B677-7F194EDA8D2E}" type="presOf" srcId="{C8A7136F-283D-4AD9-8635-4E191BD71485}" destId="{38A81E32-72EF-4F1C-B8D0-684AAA21C77F}" srcOrd="0" destOrd="0" presId="urn:microsoft.com/office/officeart/2005/8/layout/process5"/>
    <dgm:cxn modelId="{9759754B-4D96-4CF8-9E44-1EB1323DAD8F}" srcId="{7095AF26-8F0B-41A5-AB93-C45623FDB761}" destId="{34D107FB-A363-4D22-81DB-CC2388CBB856}" srcOrd="2" destOrd="0" parTransId="{C1EAFEDB-E267-477F-82F3-8E09CAC43CD3}" sibTransId="{30533556-2EEA-4304-B1D5-B4078B4D9175}"/>
    <dgm:cxn modelId="{C5AB58A3-647B-4D4B-BB35-09E35AEAA882}" type="presOf" srcId="{A4033304-0D91-46F1-AA1B-6DCF5374DD6B}" destId="{23E95F92-2784-4F6F-A55B-661A2F6BD499}" srcOrd="0" destOrd="0" presId="urn:microsoft.com/office/officeart/2005/8/layout/process5"/>
    <dgm:cxn modelId="{E289DDD3-5C37-4AA5-9BF8-3DECEA5093E7}" srcId="{7095AF26-8F0B-41A5-AB93-C45623FDB761}" destId="{C8A7136F-283D-4AD9-8635-4E191BD71485}" srcOrd="0" destOrd="0" parTransId="{BF082003-66AF-4850-A70F-70148FC6433E}" sibTransId="{58DC488D-269A-4F7F-AB4B-98ACFEBD5FE5}"/>
    <dgm:cxn modelId="{F65DEF5F-B407-421F-9F73-D1F19F40A674}" type="presOf" srcId="{F20E2E0D-F82E-4667-BD26-7CBC7C756050}" destId="{262E45EC-36DD-47C7-9C7C-6B97F9208080}" srcOrd="0" destOrd="0" presId="urn:microsoft.com/office/officeart/2005/8/layout/process5"/>
    <dgm:cxn modelId="{4E64D326-AA90-4674-8DA6-DA19F7C0C8CC}" type="presOf" srcId="{30533556-2EEA-4304-B1D5-B4078B4D9175}" destId="{22E8F557-050D-4308-A9EC-9583F48B4A35}" srcOrd="1" destOrd="0" presId="urn:microsoft.com/office/officeart/2005/8/layout/process5"/>
    <dgm:cxn modelId="{726D13C4-0430-47FA-A48C-5101923780B9}" srcId="{7095AF26-8F0B-41A5-AB93-C45623FDB761}" destId="{A4033304-0D91-46F1-AA1B-6DCF5374DD6B}" srcOrd="4" destOrd="0" parTransId="{2F82CBC1-A036-42D5-B529-D3AE1DD399D1}" sibTransId="{4681617A-5486-4188-A8F8-49AF3EDC230D}"/>
    <dgm:cxn modelId="{EAF24D64-C2DC-4A9E-AEA1-E1CDD106B461}" type="presOf" srcId="{34D107FB-A363-4D22-81DB-CC2388CBB856}" destId="{A6EC5480-5C23-487E-81A5-94E049B32C5A}" srcOrd="0" destOrd="0" presId="urn:microsoft.com/office/officeart/2005/8/layout/process5"/>
    <dgm:cxn modelId="{52723789-D450-4531-A9D0-7849D7080376}" type="presOf" srcId="{30533556-2EEA-4304-B1D5-B4078B4D9175}" destId="{D6A5B24B-7588-4760-BCEC-C18169CC1DEE}" srcOrd="0" destOrd="0" presId="urn:microsoft.com/office/officeart/2005/8/layout/process5"/>
    <dgm:cxn modelId="{B5B76131-4D82-45C9-9F61-63EEABC8F883}" type="presOf" srcId="{58DC488D-269A-4F7F-AB4B-98ACFEBD5FE5}" destId="{8AC9D7BF-2F69-482D-B9BC-EC031DD94598}" srcOrd="0" destOrd="0" presId="urn:microsoft.com/office/officeart/2005/8/layout/process5"/>
    <dgm:cxn modelId="{1200E45B-A503-4326-ADDB-331365E0B152}" type="presOf" srcId="{893A9A13-5893-4B69-B27F-22672902D2FA}" destId="{CC013F67-30EC-42B3-9614-FF5C7432CE91}" srcOrd="0" destOrd="0" presId="urn:microsoft.com/office/officeart/2005/8/layout/process5"/>
    <dgm:cxn modelId="{F80B620F-DBCC-48EB-A820-F438A25F4EB1}" type="presOf" srcId="{19CBEED1-BEFB-43A3-8F7C-3733180C5167}" destId="{353504C8-9B9F-4954-B643-A6CF64A2309B}" srcOrd="0" destOrd="0" presId="urn:microsoft.com/office/officeart/2005/8/layout/process5"/>
    <dgm:cxn modelId="{A3AFFD5B-1C29-422A-B86D-E2D8CF6C56B5}" type="presParOf" srcId="{5CCD3EB2-AE4F-426C-9168-F119FB68D415}" destId="{38A81E32-72EF-4F1C-B8D0-684AAA21C77F}" srcOrd="0" destOrd="0" presId="urn:microsoft.com/office/officeart/2005/8/layout/process5"/>
    <dgm:cxn modelId="{B025BF70-422E-43F2-A8B2-F26D571E1C3B}" type="presParOf" srcId="{5CCD3EB2-AE4F-426C-9168-F119FB68D415}" destId="{8AC9D7BF-2F69-482D-B9BC-EC031DD94598}" srcOrd="1" destOrd="0" presId="urn:microsoft.com/office/officeart/2005/8/layout/process5"/>
    <dgm:cxn modelId="{004E06ED-1703-4783-ABBF-3BD58365FDC2}" type="presParOf" srcId="{8AC9D7BF-2F69-482D-B9BC-EC031DD94598}" destId="{EFABF545-DADD-4E23-9D09-D044A294B4ED}" srcOrd="0" destOrd="0" presId="urn:microsoft.com/office/officeart/2005/8/layout/process5"/>
    <dgm:cxn modelId="{B0DA6480-762E-4C0A-9782-B468BD7D4593}" type="presParOf" srcId="{5CCD3EB2-AE4F-426C-9168-F119FB68D415}" destId="{CC013F67-30EC-42B3-9614-FF5C7432CE91}" srcOrd="2" destOrd="0" presId="urn:microsoft.com/office/officeart/2005/8/layout/process5"/>
    <dgm:cxn modelId="{77A2AAEE-1918-4D31-9777-C9F6D59E8D90}" type="presParOf" srcId="{5CCD3EB2-AE4F-426C-9168-F119FB68D415}" destId="{353504C8-9B9F-4954-B643-A6CF64A2309B}" srcOrd="3" destOrd="0" presId="urn:microsoft.com/office/officeart/2005/8/layout/process5"/>
    <dgm:cxn modelId="{42F13C45-4610-42E4-9239-421E61A801B7}" type="presParOf" srcId="{353504C8-9B9F-4954-B643-A6CF64A2309B}" destId="{EEDE76F0-6DA3-49F7-B999-199F8A4FB234}" srcOrd="0" destOrd="0" presId="urn:microsoft.com/office/officeart/2005/8/layout/process5"/>
    <dgm:cxn modelId="{67F6DBAC-631E-43D0-B671-74AFFF91025B}" type="presParOf" srcId="{5CCD3EB2-AE4F-426C-9168-F119FB68D415}" destId="{A6EC5480-5C23-487E-81A5-94E049B32C5A}" srcOrd="4" destOrd="0" presId="urn:microsoft.com/office/officeart/2005/8/layout/process5"/>
    <dgm:cxn modelId="{04BDE696-4294-4A1C-BAEA-41DD7DC78760}" type="presParOf" srcId="{5CCD3EB2-AE4F-426C-9168-F119FB68D415}" destId="{D6A5B24B-7588-4760-BCEC-C18169CC1DEE}" srcOrd="5" destOrd="0" presId="urn:microsoft.com/office/officeart/2005/8/layout/process5"/>
    <dgm:cxn modelId="{FFE74405-667A-44D3-86BF-28187D141192}" type="presParOf" srcId="{D6A5B24B-7588-4760-BCEC-C18169CC1DEE}" destId="{22E8F557-050D-4308-A9EC-9583F48B4A35}" srcOrd="0" destOrd="0" presId="urn:microsoft.com/office/officeart/2005/8/layout/process5"/>
    <dgm:cxn modelId="{1D34DF9B-04B2-4B41-BF31-D2353290C9B5}" type="presParOf" srcId="{5CCD3EB2-AE4F-426C-9168-F119FB68D415}" destId="{6B288DEE-E4F2-4877-84FC-D21AD90CCE9B}" srcOrd="6" destOrd="0" presId="urn:microsoft.com/office/officeart/2005/8/layout/process5"/>
    <dgm:cxn modelId="{C495D005-5B2B-4F85-980A-DD0F14373495}" type="presParOf" srcId="{5CCD3EB2-AE4F-426C-9168-F119FB68D415}" destId="{262E45EC-36DD-47C7-9C7C-6B97F9208080}" srcOrd="7" destOrd="0" presId="urn:microsoft.com/office/officeart/2005/8/layout/process5"/>
    <dgm:cxn modelId="{16A9BD2C-13F6-4F35-AE09-43453FB4458D}" type="presParOf" srcId="{262E45EC-36DD-47C7-9C7C-6B97F9208080}" destId="{A2538D8D-7440-4F8B-AD84-C3A8405E3B83}" srcOrd="0" destOrd="0" presId="urn:microsoft.com/office/officeart/2005/8/layout/process5"/>
    <dgm:cxn modelId="{7892E12A-48EB-486C-BCC0-0928C831B373}" type="presParOf" srcId="{5CCD3EB2-AE4F-426C-9168-F119FB68D415}" destId="{23E95F92-2784-4F6F-A55B-661A2F6BD499}" srcOrd="8" destOrd="0" presId="urn:microsoft.com/office/officeart/2005/8/layout/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F95C02-8E85-4726-964A-84DD9087CE5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F2D3269E-D9B2-4049-96A5-D37CDCC4913F}">
      <dgm:prSet phldrT="[Texto]"/>
      <dgm:spPr>
        <a:ln w="34925">
          <a:solidFill>
            <a:srgbClr val="FFFFFF"/>
          </a:solidFill>
        </a:ln>
        <a:effectLst>
          <a:glow rad="228600">
            <a:schemeClr val="accent1">
              <a:satMod val="175000"/>
              <a:alpha val="40000"/>
            </a:schemeClr>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r>
            <a:rPr lang="es-EC" dirty="0" smtClean="0"/>
            <a:t>T.U.R</a:t>
          </a:r>
          <a:endParaRPr lang="es-EC" dirty="0"/>
        </a:p>
      </dgm:t>
    </dgm:pt>
    <dgm:pt modelId="{40E6F06E-8B1A-4DAF-8A02-C7E554FFD9C8}" type="parTrans" cxnId="{5AF96237-FDFD-42B6-B127-C30892D0D779}">
      <dgm:prSet/>
      <dgm:spPr/>
      <dgm:t>
        <a:bodyPr/>
        <a:lstStyle/>
        <a:p>
          <a:endParaRPr lang="es-EC"/>
        </a:p>
      </dgm:t>
    </dgm:pt>
    <dgm:pt modelId="{197E1FB7-65B1-4C62-96B0-CE72183552E6}" type="sibTrans" cxnId="{5AF96237-FDFD-42B6-B127-C30892D0D779}">
      <dgm:prSet/>
      <dgm:spPr/>
      <dgm:t>
        <a:bodyPr/>
        <a:lstStyle/>
        <a:p>
          <a:endParaRPr lang="es-EC"/>
        </a:p>
      </dgm:t>
    </dgm:pt>
    <dgm:pt modelId="{FDB777A5-7435-426D-A81D-24C7AF06E765}">
      <dgm:prSet phldrT="[Texto]"/>
      <dgm:spPr>
        <a:solidFill>
          <a:srgbClr val="FF0000">
            <a:alpha val="50000"/>
          </a:srgbClr>
        </a:solidFill>
        <a:effectLst>
          <a:glow rad="228600">
            <a:schemeClr val="accent6">
              <a:satMod val="175000"/>
              <a:alpha val="40000"/>
            </a:schemeClr>
          </a:glow>
        </a:effectLst>
      </dgm:spPr>
      <dgm:t>
        <a:bodyPr/>
        <a:lstStyle/>
        <a:p>
          <a:r>
            <a:rPr lang="es-EC" dirty="0" smtClean="0"/>
            <a:t>Es la forma inicial de tratamiento para todos los cánceres vesicales.</a:t>
          </a:r>
          <a:endParaRPr lang="es-EC" dirty="0"/>
        </a:p>
      </dgm:t>
    </dgm:pt>
    <dgm:pt modelId="{1F14BEE4-02DE-457C-87A2-2D5565164933}" type="parTrans" cxnId="{5EE84564-40CB-41C7-9234-4E1D3F89224D}">
      <dgm:prSet/>
      <dgm:spPr/>
      <dgm:t>
        <a:bodyPr/>
        <a:lstStyle/>
        <a:p>
          <a:endParaRPr lang="es-EC"/>
        </a:p>
      </dgm:t>
    </dgm:pt>
    <dgm:pt modelId="{8702FE26-2573-4B66-A1F1-54894EDD1D4F}" type="sibTrans" cxnId="{5EE84564-40CB-41C7-9234-4E1D3F89224D}">
      <dgm:prSet/>
      <dgm:spPr/>
      <dgm:t>
        <a:bodyPr/>
        <a:lstStyle/>
        <a:p>
          <a:endParaRPr lang="es-EC"/>
        </a:p>
      </dgm:t>
    </dgm:pt>
    <dgm:pt modelId="{338356E0-FEEF-45A6-AD8A-E2339C35DA98}">
      <dgm:prSet phldrT="[Texto]" custT="1"/>
      <dgm:spPr>
        <a:solidFill>
          <a:srgbClr val="7030A0">
            <a:alpha val="50000"/>
          </a:srgbClr>
        </a:solidFill>
        <a:effectLst>
          <a:glow rad="228600">
            <a:schemeClr val="accent2">
              <a:satMod val="175000"/>
              <a:alpha val="40000"/>
            </a:schemeClr>
          </a:glow>
        </a:effectLst>
      </dgm:spPr>
      <dgm:t>
        <a:bodyPr/>
        <a:lstStyle/>
        <a:p>
          <a:r>
            <a:rPr lang="es-EC" sz="1200" b="1" dirty="0" smtClean="0"/>
            <a:t>El seguimiento </a:t>
          </a:r>
          <a:r>
            <a:rPr lang="es-EC" sz="1200" b="1" dirty="0" smtClean="0"/>
            <a:t>cuidadoso </a:t>
          </a:r>
          <a:r>
            <a:rPr lang="es-EC" sz="1200" b="1" dirty="0" smtClean="0"/>
            <a:t>de pacientes con cánceres vesicales superficiales es obligatorio</a:t>
          </a:r>
          <a:r>
            <a:rPr lang="es-EC" sz="1200" dirty="0" smtClean="0"/>
            <a:t>.</a:t>
          </a:r>
          <a:endParaRPr lang="es-EC" sz="1200" dirty="0"/>
        </a:p>
      </dgm:t>
    </dgm:pt>
    <dgm:pt modelId="{537AB28D-B737-46AB-805F-C235A7CCCCB5}" type="parTrans" cxnId="{B7F64A8A-83B2-4822-B286-43BE1FE4ED4E}">
      <dgm:prSet/>
      <dgm:spPr/>
      <dgm:t>
        <a:bodyPr/>
        <a:lstStyle/>
        <a:p>
          <a:endParaRPr lang="es-EC"/>
        </a:p>
      </dgm:t>
    </dgm:pt>
    <dgm:pt modelId="{D4C45E8A-5F52-4BA3-B2BF-9FCB039EFFC3}" type="sibTrans" cxnId="{B7F64A8A-83B2-4822-B286-43BE1FE4ED4E}">
      <dgm:prSet/>
      <dgm:spPr/>
      <dgm:t>
        <a:bodyPr/>
        <a:lstStyle/>
        <a:p>
          <a:endParaRPr lang="es-EC"/>
        </a:p>
      </dgm:t>
    </dgm:pt>
    <dgm:pt modelId="{EF4AE030-1A2F-4994-9F3D-2DF134D9E954}">
      <dgm:prSet phldrT="[Texto]" custT="1"/>
      <dgm:spPr>
        <a:effectLst>
          <a:glow rad="228600">
            <a:schemeClr val="accent1">
              <a:satMod val="175000"/>
              <a:alpha val="40000"/>
            </a:schemeClr>
          </a:glow>
        </a:effectLst>
      </dgm:spPr>
      <dgm:t>
        <a:bodyPr/>
        <a:lstStyle/>
        <a:p>
          <a:r>
            <a:rPr lang="es-EC" sz="1200" dirty="0" smtClean="0"/>
            <a:t>El riesgo de recurrencia disminuye a medida que aumenta el intervalo libre de tumores.</a:t>
          </a:r>
          <a:endParaRPr lang="es-EC" sz="1200" dirty="0"/>
        </a:p>
      </dgm:t>
    </dgm:pt>
    <dgm:pt modelId="{3C6822E2-F0DB-4B8B-9F68-C0437775E40F}" type="parTrans" cxnId="{0FAFB6DC-7704-43FA-98FB-D6307D8CABF2}">
      <dgm:prSet/>
      <dgm:spPr/>
      <dgm:t>
        <a:bodyPr/>
        <a:lstStyle/>
        <a:p>
          <a:endParaRPr lang="es-EC"/>
        </a:p>
      </dgm:t>
    </dgm:pt>
    <dgm:pt modelId="{07CC56F7-964A-4855-8DC3-FC6BEEB3D413}" type="sibTrans" cxnId="{0FAFB6DC-7704-43FA-98FB-D6307D8CABF2}">
      <dgm:prSet/>
      <dgm:spPr/>
      <dgm:t>
        <a:bodyPr/>
        <a:lstStyle/>
        <a:p>
          <a:endParaRPr lang="es-EC"/>
        </a:p>
      </dgm:t>
    </dgm:pt>
    <dgm:pt modelId="{578F0691-58FE-4865-904C-3A3B323E29E1}">
      <dgm:prSet phldrT="[Texto]" custT="1"/>
      <dgm:spPr>
        <a:solidFill>
          <a:srgbClr val="FFFF00">
            <a:alpha val="50000"/>
          </a:srgbClr>
        </a:solidFill>
        <a:effectLst>
          <a:glow rad="228600">
            <a:schemeClr val="accent4">
              <a:satMod val="175000"/>
              <a:alpha val="40000"/>
            </a:schemeClr>
          </a:glow>
        </a:effectLst>
      </dgm:spPr>
      <dgm:t>
        <a:bodyPr/>
        <a:lstStyle/>
        <a:p>
          <a:r>
            <a:rPr lang="es-EC" sz="1200" b="1" dirty="0" smtClean="0">
              <a:solidFill>
                <a:schemeClr val="accent1"/>
              </a:solidFill>
            </a:rPr>
            <a:t>Permite un estimado con exactitud razonable de etapa y el grado del tumor y la necesidad de tratamiento adicional</a:t>
          </a:r>
          <a:r>
            <a:rPr lang="es-EC" sz="1000" dirty="0" smtClean="0"/>
            <a:t>.</a:t>
          </a:r>
          <a:endParaRPr lang="es-EC" sz="1000" dirty="0"/>
        </a:p>
      </dgm:t>
    </dgm:pt>
    <dgm:pt modelId="{1B6FD1AB-5E3B-48AC-AFAF-8FFBEA7B4E83}" type="parTrans" cxnId="{32612661-2C70-4317-AA69-89E3A8229B0F}">
      <dgm:prSet/>
      <dgm:spPr/>
      <dgm:t>
        <a:bodyPr/>
        <a:lstStyle/>
        <a:p>
          <a:endParaRPr lang="es-EC"/>
        </a:p>
      </dgm:t>
    </dgm:pt>
    <dgm:pt modelId="{341C96FF-46D0-4C54-8FFE-6224F34B9307}" type="sibTrans" cxnId="{32612661-2C70-4317-AA69-89E3A8229B0F}">
      <dgm:prSet/>
      <dgm:spPr/>
      <dgm:t>
        <a:bodyPr/>
        <a:lstStyle/>
        <a:p>
          <a:endParaRPr lang="es-EC"/>
        </a:p>
      </dgm:t>
    </dgm:pt>
    <dgm:pt modelId="{B343BE8B-3362-406B-85D6-3BEEA0603E29}" type="pres">
      <dgm:prSet presAssocID="{D4F95C02-8E85-4726-964A-84DD9087CE51}" presName="composite" presStyleCnt="0">
        <dgm:presLayoutVars>
          <dgm:chMax val="1"/>
          <dgm:dir/>
          <dgm:resizeHandles val="exact"/>
        </dgm:presLayoutVars>
      </dgm:prSet>
      <dgm:spPr/>
      <dgm:t>
        <a:bodyPr/>
        <a:lstStyle/>
        <a:p>
          <a:endParaRPr lang="es-ES"/>
        </a:p>
      </dgm:t>
    </dgm:pt>
    <dgm:pt modelId="{49425162-D313-4C3F-BAAD-3D15762CA14F}" type="pres">
      <dgm:prSet presAssocID="{D4F95C02-8E85-4726-964A-84DD9087CE51}" presName="radial" presStyleCnt="0">
        <dgm:presLayoutVars>
          <dgm:animLvl val="ctr"/>
        </dgm:presLayoutVars>
      </dgm:prSet>
      <dgm:spPr/>
    </dgm:pt>
    <dgm:pt modelId="{5F796544-0DB1-43D3-B39D-9C51A6F7CBAE}" type="pres">
      <dgm:prSet presAssocID="{F2D3269E-D9B2-4049-96A5-D37CDCC4913F}" presName="centerShape" presStyleLbl="vennNode1" presStyleIdx="0" presStyleCnt="5"/>
      <dgm:spPr/>
      <dgm:t>
        <a:bodyPr/>
        <a:lstStyle/>
        <a:p>
          <a:endParaRPr lang="es-ES"/>
        </a:p>
      </dgm:t>
    </dgm:pt>
    <dgm:pt modelId="{13F54E6C-08CD-4F89-B45A-F0A8E79EA2A2}" type="pres">
      <dgm:prSet presAssocID="{FDB777A5-7435-426D-A81D-24C7AF06E765}" presName="node" presStyleLbl="vennNode1" presStyleIdx="1" presStyleCnt="5">
        <dgm:presLayoutVars>
          <dgm:bulletEnabled val="1"/>
        </dgm:presLayoutVars>
      </dgm:prSet>
      <dgm:spPr/>
      <dgm:t>
        <a:bodyPr/>
        <a:lstStyle/>
        <a:p>
          <a:endParaRPr lang="es-EC"/>
        </a:p>
      </dgm:t>
    </dgm:pt>
    <dgm:pt modelId="{11777425-A32B-4DD4-BAF7-FBB23750CEDB}" type="pres">
      <dgm:prSet presAssocID="{338356E0-FEEF-45A6-AD8A-E2339C35DA98}" presName="node" presStyleLbl="vennNode1" presStyleIdx="2" presStyleCnt="5" custRadScaleRad="106921">
        <dgm:presLayoutVars>
          <dgm:bulletEnabled val="1"/>
        </dgm:presLayoutVars>
      </dgm:prSet>
      <dgm:spPr/>
      <dgm:t>
        <a:bodyPr/>
        <a:lstStyle/>
        <a:p>
          <a:endParaRPr lang="es-EC"/>
        </a:p>
      </dgm:t>
    </dgm:pt>
    <dgm:pt modelId="{4E74D82F-A7FE-4DA1-BE37-3147446FB548}" type="pres">
      <dgm:prSet presAssocID="{EF4AE030-1A2F-4994-9F3D-2DF134D9E954}" presName="node" presStyleLbl="vennNode1" presStyleIdx="3" presStyleCnt="5" custRadScaleRad="100027">
        <dgm:presLayoutVars>
          <dgm:bulletEnabled val="1"/>
        </dgm:presLayoutVars>
      </dgm:prSet>
      <dgm:spPr/>
      <dgm:t>
        <a:bodyPr/>
        <a:lstStyle/>
        <a:p>
          <a:endParaRPr lang="es-EC"/>
        </a:p>
      </dgm:t>
    </dgm:pt>
    <dgm:pt modelId="{71D492F9-D8EB-4850-ADDF-58FB425323C6}" type="pres">
      <dgm:prSet presAssocID="{578F0691-58FE-4865-904C-3A3B323E29E1}" presName="node" presStyleLbl="vennNode1" presStyleIdx="4" presStyleCnt="5">
        <dgm:presLayoutVars>
          <dgm:bulletEnabled val="1"/>
        </dgm:presLayoutVars>
      </dgm:prSet>
      <dgm:spPr/>
      <dgm:t>
        <a:bodyPr/>
        <a:lstStyle/>
        <a:p>
          <a:endParaRPr lang="es-EC"/>
        </a:p>
      </dgm:t>
    </dgm:pt>
  </dgm:ptLst>
  <dgm:cxnLst>
    <dgm:cxn modelId="{BBF5F765-CA00-4346-A6FC-8BAEA3BAA8A7}" type="presOf" srcId="{F2D3269E-D9B2-4049-96A5-D37CDCC4913F}" destId="{5F796544-0DB1-43D3-B39D-9C51A6F7CBAE}" srcOrd="0" destOrd="0" presId="urn:microsoft.com/office/officeart/2005/8/layout/radial3"/>
    <dgm:cxn modelId="{DE6AC888-767F-41E0-B0B6-1BF033D859E7}" type="presOf" srcId="{EF4AE030-1A2F-4994-9F3D-2DF134D9E954}" destId="{4E74D82F-A7FE-4DA1-BE37-3147446FB548}" srcOrd="0" destOrd="0" presId="urn:microsoft.com/office/officeart/2005/8/layout/radial3"/>
    <dgm:cxn modelId="{5AF96237-FDFD-42B6-B127-C30892D0D779}" srcId="{D4F95C02-8E85-4726-964A-84DD9087CE51}" destId="{F2D3269E-D9B2-4049-96A5-D37CDCC4913F}" srcOrd="0" destOrd="0" parTransId="{40E6F06E-8B1A-4DAF-8A02-C7E554FFD9C8}" sibTransId="{197E1FB7-65B1-4C62-96B0-CE72183552E6}"/>
    <dgm:cxn modelId="{6742E8EF-7C42-4654-9109-50275BE43E1C}" type="presOf" srcId="{578F0691-58FE-4865-904C-3A3B323E29E1}" destId="{71D492F9-D8EB-4850-ADDF-58FB425323C6}" srcOrd="0" destOrd="0" presId="urn:microsoft.com/office/officeart/2005/8/layout/radial3"/>
    <dgm:cxn modelId="{0FAFB6DC-7704-43FA-98FB-D6307D8CABF2}" srcId="{F2D3269E-D9B2-4049-96A5-D37CDCC4913F}" destId="{EF4AE030-1A2F-4994-9F3D-2DF134D9E954}" srcOrd="2" destOrd="0" parTransId="{3C6822E2-F0DB-4B8B-9F68-C0437775E40F}" sibTransId="{07CC56F7-964A-4855-8DC3-FC6BEEB3D413}"/>
    <dgm:cxn modelId="{5EE84564-40CB-41C7-9234-4E1D3F89224D}" srcId="{F2D3269E-D9B2-4049-96A5-D37CDCC4913F}" destId="{FDB777A5-7435-426D-A81D-24C7AF06E765}" srcOrd="0" destOrd="0" parTransId="{1F14BEE4-02DE-457C-87A2-2D5565164933}" sibTransId="{8702FE26-2573-4B66-A1F1-54894EDD1D4F}"/>
    <dgm:cxn modelId="{C3448035-CB05-4C72-9377-EDA26838D8B6}" type="presOf" srcId="{D4F95C02-8E85-4726-964A-84DD9087CE51}" destId="{B343BE8B-3362-406B-85D6-3BEEA0603E29}" srcOrd="0" destOrd="0" presId="urn:microsoft.com/office/officeart/2005/8/layout/radial3"/>
    <dgm:cxn modelId="{EDAA7B15-1241-40F4-B508-BA3841B593F2}" type="presOf" srcId="{338356E0-FEEF-45A6-AD8A-E2339C35DA98}" destId="{11777425-A32B-4DD4-BAF7-FBB23750CEDB}" srcOrd="0" destOrd="0" presId="urn:microsoft.com/office/officeart/2005/8/layout/radial3"/>
    <dgm:cxn modelId="{B7F64A8A-83B2-4822-B286-43BE1FE4ED4E}" srcId="{F2D3269E-D9B2-4049-96A5-D37CDCC4913F}" destId="{338356E0-FEEF-45A6-AD8A-E2339C35DA98}" srcOrd="1" destOrd="0" parTransId="{537AB28D-B737-46AB-805F-C235A7CCCCB5}" sibTransId="{D4C45E8A-5F52-4BA3-B2BF-9FCB039EFFC3}"/>
    <dgm:cxn modelId="{B57BED07-339E-4012-BC2B-7B9211ED2970}" type="presOf" srcId="{FDB777A5-7435-426D-A81D-24C7AF06E765}" destId="{13F54E6C-08CD-4F89-B45A-F0A8E79EA2A2}" srcOrd="0" destOrd="0" presId="urn:microsoft.com/office/officeart/2005/8/layout/radial3"/>
    <dgm:cxn modelId="{32612661-2C70-4317-AA69-89E3A8229B0F}" srcId="{F2D3269E-D9B2-4049-96A5-D37CDCC4913F}" destId="{578F0691-58FE-4865-904C-3A3B323E29E1}" srcOrd="3" destOrd="0" parTransId="{1B6FD1AB-5E3B-48AC-AFAF-8FFBEA7B4E83}" sibTransId="{341C96FF-46D0-4C54-8FFE-6224F34B9307}"/>
    <dgm:cxn modelId="{AC5ABE3D-FB41-490C-A0CA-3921C60BC6AD}" type="presParOf" srcId="{B343BE8B-3362-406B-85D6-3BEEA0603E29}" destId="{49425162-D313-4C3F-BAAD-3D15762CA14F}" srcOrd="0" destOrd="0" presId="urn:microsoft.com/office/officeart/2005/8/layout/radial3"/>
    <dgm:cxn modelId="{0184A13B-099A-4F3F-B35F-D8361335637E}" type="presParOf" srcId="{49425162-D313-4C3F-BAAD-3D15762CA14F}" destId="{5F796544-0DB1-43D3-B39D-9C51A6F7CBAE}" srcOrd="0" destOrd="0" presId="urn:microsoft.com/office/officeart/2005/8/layout/radial3"/>
    <dgm:cxn modelId="{6CBE3038-A0EC-4A44-A7D2-1CC21BA4086A}" type="presParOf" srcId="{49425162-D313-4C3F-BAAD-3D15762CA14F}" destId="{13F54E6C-08CD-4F89-B45A-F0A8E79EA2A2}" srcOrd="1" destOrd="0" presId="urn:microsoft.com/office/officeart/2005/8/layout/radial3"/>
    <dgm:cxn modelId="{F6D97EFC-9398-431D-BFAD-C17A9378F038}" type="presParOf" srcId="{49425162-D313-4C3F-BAAD-3D15762CA14F}" destId="{11777425-A32B-4DD4-BAF7-FBB23750CEDB}" srcOrd="2" destOrd="0" presId="urn:microsoft.com/office/officeart/2005/8/layout/radial3"/>
    <dgm:cxn modelId="{F5AAD5EE-5279-42D4-8DBC-81C617DAB296}" type="presParOf" srcId="{49425162-D313-4C3F-BAAD-3D15762CA14F}" destId="{4E74D82F-A7FE-4DA1-BE37-3147446FB548}" srcOrd="3" destOrd="0" presId="urn:microsoft.com/office/officeart/2005/8/layout/radial3"/>
    <dgm:cxn modelId="{F671B770-1959-4973-9F81-779BFACC69E8}" type="presParOf" srcId="{49425162-D313-4C3F-BAAD-3D15762CA14F}" destId="{71D492F9-D8EB-4850-ADDF-58FB425323C6}" srcOrd="4" destOrd="0" presId="urn:microsoft.com/office/officeart/2005/8/layout/radial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64C5D7-44A5-44C3-821B-C2292257AC2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s-ES"/>
        </a:p>
      </dgm:t>
    </dgm:pt>
    <dgm:pt modelId="{82AB3F26-6FCE-435D-BAAE-68788C35FA07}">
      <dgm:prSet phldrT="[Texto]" custT="1">
        <dgm:style>
          <a:lnRef idx="2">
            <a:schemeClr val="accent5"/>
          </a:lnRef>
          <a:fillRef idx="1">
            <a:schemeClr val="lt1"/>
          </a:fillRef>
          <a:effectRef idx="0">
            <a:schemeClr val="accent5"/>
          </a:effectRef>
          <a:fontRef idx="minor">
            <a:schemeClr val="dk1"/>
          </a:fontRef>
        </dgm:style>
      </dgm:prSet>
      <dgm:spPr>
        <a:scene3d>
          <a:camera prst="orthographicFront"/>
          <a:lightRig rig="threePt" dir="t"/>
        </a:scene3d>
        <a:sp3d>
          <a:bevelT w="114300" prst="hardEdge"/>
        </a:sp3d>
      </dgm:spPr>
      <dgm:t>
        <a:bodyPr/>
        <a:lstStyle/>
        <a:p>
          <a:r>
            <a:rPr lang="es-ES" sz="1800" dirty="0" smtClean="0"/>
            <a:t>Candidatos: pacientes con tumores solitarios, infiltrantes (T1 a T3) localizados a lo largo de la pared posterior o el domo de la vejiga; cánceres en un divertículo</a:t>
          </a:r>
          <a:endParaRPr lang="es-ES" sz="1800" dirty="0"/>
        </a:p>
      </dgm:t>
    </dgm:pt>
    <dgm:pt modelId="{D2D6ECC8-D4C6-4B43-9CF9-3F697AD2AE5F}" type="parTrans" cxnId="{D13C4A34-9539-4BD9-A054-E84AB6E15657}">
      <dgm:prSet/>
      <dgm:spPr/>
      <dgm:t>
        <a:bodyPr/>
        <a:lstStyle/>
        <a:p>
          <a:endParaRPr lang="es-ES"/>
        </a:p>
      </dgm:t>
    </dgm:pt>
    <dgm:pt modelId="{DB3252AD-DC3A-450A-9040-8D02519ADDAC}" type="sibTrans" cxnId="{D13C4A34-9539-4BD9-A054-E84AB6E15657}">
      <dgm:prSet/>
      <dgm:spPr/>
      <dgm:t>
        <a:bodyPr/>
        <a:lstStyle/>
        <a:p>
          <a:endParaRPr lang="es-ES"/>
        </a:p>
      </dgm:t>
    </dgm:pt>
    <dgm:pt modelId="{330AA797-5DB8-4C57-B80C-EACD55216B55}">
      <dgm:prSet phldrT="[Texto]" custT="1">
        <dgm:style>
          <a:lnRef idx="2">
            <a:schemeClr val="accent5"/>
          </a:lnRef>
          <a:fillRef idx="1">
            <a:schemeClr val="lt1"/>
          </a:fillRef>
          <a:effectRef idx="0">
            <a:schemeClr val="accent5"/>
          </a:effectRef>
          <a:fontRef idx="minor">
            <a:schemeClr val="dk1"/>
          </a:fontRef>
        </dgm:styl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1800" dirty="0" smtClean="0"/>
            <a:t>La enfermedad remota desde el tumor primario debe excluirse antes del procedimiento mediante biopsias aleatorias de la vejiga.</a:t>
          </a:r>
          <a:endParaRPr lang="es-ES" sz="1800" dirty="0"/>
        </a:p>
      </dgm:t>
    </dgm:pt>
    <dgm:pt modelId="{CFC84745-86C5-40AA-951E-9AF6CE4F8F6C}" type="parTrans" cxnId="{7253AFCC-A218-45ED-B38F-93BC910A08E8}">
      <dgm:prSet/>
      <dgm:spPr/>
      <dgm:t>
        <a:bodyPr/>
        <a:lstStyle/>
        <a:p>
          <a:endParaRPr lang="es-ES"/>
        </a:p>
      </dgm:t>
    </dgm:pt>
    <dgm:pt modelId="{F3F328E2-593D-4B0B-9FA3-1DB05F6FD980}" type="sibTrans" cxnId="{7253AFCC-A218-45ED-B38F-93BC910A08E8}">
      <dgm:prSet/>
      <dgm:spPr/>
      <dgm:t>
        <a:bodyPr/>
        <a:lstStyle/>
        <a:p>
          <a:endParaRPr lang="es-ES"/>
        </a:p>
      </dgm:t>
    </dgm:pt>
    <dgm:pt modelId="{A63B6C28-720E-4816-AC00-84F8C3330DCB}">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S" sz="1800" dirty="0" smtClean="0"/>
            <a:t>Para reducir al máximo la implantación del tumor producto de la contaminación de la lesión con células cancerosas en el momento de la cirugía:</a:t>
          </a:r>
          <a:endParaRPr lang="es-ES" sz="1800" dirty="0"/>
        </a:p>
      </dgm:t>
    </dgm:pt>
    <dgm:pt modelId="{45E93807-CEE6-401B-8313-E2971B813267}" type="parTrans" cxnId="{43D15E63-E5F0-4EA4-A32E-DC799A6F64E5}">
      <dgm:prSet/>
      <dgm:spPr/>
      <dgm:t>
        <a:bodyPr/>
        <a:lstStyle/>
        <a:p>
          <a:endParaRPr lang="es-ES"/>
        </a:p>
      </dgm:t>
    </dgm:pt>
    <dgm:pt modelId="{80E71E9C-FA6E-471A-ACC5-F97D148F1469}" type="sibTrans" cxnId="{43D15E63-E5F0-4EA4-A32E-DC799A6F64E5}">
      <dgm:prSet/>
      <dgm:spPr/>
      <dgm:t>
        <a:bodyPr/>
        <a:lstStyle/>
        <a:p>
          <a:endParaRPr lang="es-ES"/>
        </a:p>
      </dgm:t>
    </dgm:pt>
    <dgm:pt modelId="{3F3A6FC6-7019-41F7-A57F-211AC311CA54}">
      <dgm:prSet phldrT="[Texto]" custT="1">
        <dgm:style>
          <a:lnRef idx="2">
            <a:schemeClr val="accent5"/>
          </a:lnRef>
          <a:fillRef idx="1">
            <a:schemeClr val="lt1"/>
          </a:fillRef>
          <a:effectRef idx="0">
            <a:schemeClr val="accent5"/>
          </a:effectRef>
          <a:fontRef idx="minor">
            <a:schemeClr val="dk1"/>
          </a:fontRef>
        </dgm:styl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1800" dirty="0" smtClean="0"/>
            <a:t>Puede usarse </a:t>
          </a:r>
          <a:r>
            <a:rPr lang="es-ES" sz="1800" dirty="0" smtClean="0"/>
            <a:t>irradiación </a:t>
          </a:r>
          <a:r>
            <a:rPr lang="es-ES" sz="1800" dirty="0" smtClean="0"/>
            <a:t>de curso corto, dosis limitada (1000 a 1600 cGy) y puede instilarse un antineoplásico intravesical antes del procedimiento</a:t>
          </a:r>
          <a:endParaRPr lang="es-ES" sz="1800" dirty="0"/>
        </a:p>
      </dgm:t>
    </dgm:pt>
    <dgm:pt modelId="{9F5C93F8-02A8-466E-B41E-5D1C8C70FD07}" type="parTrans" cxnId="{F0D7ABCF-68CE-4E58-9DDE-EA06C1DEF230}">
      <dgm:prSet/>
      <dgm:spPr/>
      <dgm:t>
        <a:bodyPr/>
        <a:lstStyle/>
        <a:p>
          <a:endParaRPr lang="es-ES"/>
        </a:p>
      </dgm:t>
    </dgm:pt>
    <dgm:pt modelId="{E986F505-8AAE-4C33-9DC3-25CEE694DE42}" type="sibTrans" cxnId="{F0D7ABCF-68CE-4E58-9DDE-EA06C1DEF230}">
      <dgm:prSet/>
      <dgm:spPr/>
      <dgm:t>
        <a:bodyPr/>
        <a:lstStyle/>
        <a:p>
          <a:endParaRPr lang="es-ES"/>
        </a:p>
      </dgm:t>
    </dgm:pt>
    <dgm:pt modelId="{C905AEEF-3455-4544-8E72-D23E3C439A6A}" type="pres">
      <dgm:prSet presAssocID="{8664C5D7-44A5-44C3-821B-C2292257AC2E}" presName="diagram" presStyleCnt="0">
        <dgm:presLayoutVars>
          <dgm:dir/>
          <dgm:resizeHandles val="exact"/>
        </dgm:presLayoutVars>
      </dgm:prSet>
      <dgm:spPr/>
      <dgm:t>
        <a:bodyPr/>
        <a:lstStyle/>
        <a:p>
          <a:endParaRPr lang="es-ES"/>
        </a:p>
      </dgm:t>
    </dgm:pt>
    <dgm:pt modelId="{59F51CDD-EB7E-40E8-8DAB-506933FE83F1}" type="pres">
      <dgm:prSet presAssocID="{82AB3F26-6FCE-435D-BAAE-68788C35FA07}" presName="node" presStyleLbl="node1" presStyleIdx="0" presStyleCnt="4">
        <dgm:presLayoutVars>
          <dgm:bulletEnabled val="1"/>
        </dgm:presLayoutVars>
      </dgm:prSet>
      <dgm:spPr/>
      <dgm:t>
        <a:bodyPr/>
        <a:lstStyle/>
        <a:p>
          <a:endParaRPr lang="es-ES"/>
        </a:p>
      </dgm:t>
    </dgm:pt>
    <dgm:pt modelId="{75581EAF-EF1D-4D04-BA2D-8EF1B009024B}" type="pres">
      <dgm:prSet presAssocID="{DB3252AD-DC3A-450A-9040-8D02519ADDAC}" presName="sibTrans" presStyleCnt="0"/>
      <dgm:spPr/>
    </dgm:pt>
    <dgm:pt modelId="{622E6813-D383-4897-8102-25B48E9EB4D7}" type="pres">
      <dgm:prSet presAssocID="{330AA797-5DB8-4C57-B80C-EACD55216B55}" presName="node" presStyleLbl="node1" presStyleIdx="1" presStyleCnt="4">
        <dgm:presLayoutVars>
          <dgm:bulletEnabled val="1"/>
        </dgm:presLayoutVars>
      </dgm:prSet>
      <dgm:spPr/>
      <dgm:t>
        <a:bodyPr/>
        <a:lstStyle/>
        <a:p>
          <a:endParaRPr lang="es-ES"/>
        </a:p>
      </dgm:t>
    </dgm:pt>
    <dgm:pt modelId="{92033A21-6CAC-43C9-8BC5-5A17979B0E04}" type="pres">
      <dgm:prSet presAssocID="{F3F328E2-593D-4B0B-9FA3-1DB05F6FD980}" presName="sibTrans" presStyleCnt="0"/>
      <dgm:spPr/>
    </dgm:pt>
    <dgm:pt modelId="{BAF46628-2EC7-449C-B30A-9A13A1D38A1A}" type="pres">
      <dgm:prSet presAssocID="{A63B6C28-720E-4816-AC00-84F8C3330DCB}" presName="node" presStyleLbl="node1" presStyleIdx="2" presStyleCnt="4">
        <dgm:presLayoutVars>
          <dgm:bulletEnabled val="1"/>
        </dgm:presLayoutVars>
      </dgm:prSet>
      <dgm:spPr/>
      <dgm:t>
        <a:bodyPr/>
        <a:lstStyle/>
        <a:p>
          <a:endParaRPr lang="es-ES"/>
        </a:p>
      </dgm:t>
    </dgm:pt>
    <dgm:pt modelId="{CEF472A2-0D59-474A-BA1B-326E2BEF9D1A}" type="pres">
      <dgm:prSet presAssocID="{80E71E9C-FA6E-471A-ACC5-F97D148F1469}" presName="sibTrans" presStyleCnt="0"/>
      <dgm:spPr/>
    </dgm:pt>
    <dgm:pt modelId="{794C7DEA-1185-46A8-89C6-FD623DB954E6}" type="pres">
      <dgm:prSet presAssocID="{3F3A6FC6-7019-41F7-A57F-211AC311CA54}" presName="node" presStyleLbl="node1" presStyleIdx="3" presStyleCnt="4">
        <dgm:presLayoutVars>
          <dgm:bulletEnabled val="1"/>
        </dgm:presLayoutVars>
      </dgm:prSet>
      <dgm:spPr/>
      <dgm:t>
        <a:bodyPr/>
        <a:lstStyle/>
        <a:p>
          <a:endParaRPr lang="es-ES"/>
        </a:p>
      </dgm:t>
    </dgm:pt>
  </dgm:ptLst>
  <dgm:cxnLst>
    <dgm:cxn modelId="{7253AFCC-A218-45ED-B38F-93BC910A08E8}" srcId="{8664C5D7-44A5-44C3-821B-C2292257AC2E}" destId="{330AA797-5DB8-4C57-B80C-EACD55216B55}" srcOrd="1" destOrd="0" parTransId="{CFC84745-86C5-40AA-951E-9AF6CE4F8F6C}" sibTransId="{F3F328E2-593D-4B0B-9FA3-1DB05F6FD980}"/>
    <dgm:cxn modelId="{43D15E63-E5F0-4EA4-A32E-DC799A6F64E5}" srcId="{8664C5D7-44A5-44C3-821B-C2292257AC2E}" destId="{A63B6C28-720E-4816-AC00-84F8C3330DCB}" srcOrd="2" destOrd="0" parTransId="{45E93807-CEE6-401B-8313-E2971B813267}" sibTransId="{80E71E9C-FA6E-471A-ACC5-F97D148F1469}"/>
    <dgm:cxn modelId="{7634DF48-50F7-462E-9373-34E57C78D717}" type="presOf" srcId="{3F3A6FC6-7019-41F7-A57F-211AC311CA54}" destId="{794C7DEA-1185-46A8-89C6-FD623DB954E6}" srcOrd="0" destOrd="0" presId="urn:microsoft.com/office/officeart/2005/8/layout/default#2"/>
    <dgm:cxn modelId="{5123E356-7CE1-4063-8F19-B987CA23C2E8}" type="presOf" srcId="{330AA797-5DB8-4C57-B80C-EACD55216B55}" destId="{622E6813-D383-4897-8102-25B48E9EB4D7}" srcOrd="0" destOrd="0" presId="urn:microsoft.com/office/officeart/2005/8/layout/default#2"/>
    <dgm:cxn modelId="{F0D7ABCF-68CE-4E58-9DDE-EA06C1DEF230}" srcId="{8664C5D7-44A5-44C3-821B-C2292257AC2E}" destId="{3F3A6FC6-7019-41F7-A57F-211AC311CA54}" srcOrd="3" destOrd="0" parTransId="{9F5C93F8-02A8-466E-B41E-5D1C8C70FD07}" sibTransId="{E986F505-8AAE-4C33-9DC3-25CEE694DE42}"/>
    <dgm:cxn modelId="{CAFEA6BE-AE51-4932-9E56-0E48831314B3}" type="presOf" srcId="{A63B6C28-720E-4816-AC00-84F8C3330DCB}" destId="{BAF46628-2EC7-449C-B30A-9A13A1D38A1A}" srcOrd="0" destOrd="0" presId="urn:microsoft.com/office/officeart/2005/8/layout/default#2"/>
    <dgm:cxn modelId="{E7B54989-F1EA-4BBB-A6E4-23F31DB545B9}" type="presOf" srcId="{8664C5D7-44A5-44C3-821B-C2292257AC2E}" destId="{C905AEEF-3455-4544-8E72-D23E3C439A6A}" srcOrd="0" destOrd="0" presId="urn:microsoft.com/office/officeart/2005/8/layout/default#2"/>
    <dgm:cxn modelId="{D13C4A34-9539-4BD9-A054-E84AB6E15657}" srcId="{8664C5D7-44A5-44C3-821B-C2292257AC2E}" destId="{82AB3F26-6FCE-435D-BAAE-68788C35FA07}" srcOrd="0" destOrd="0" parTransId="{D2D6ECC8-D4C6-4B43-9CF9-3F697AD2AE5F}" sibTransId="{DB3252AD-DC3A-450A-9040-8D02519ADDAC}"/>
    <dgm:cxn modelId="{A287BDD6-BD71-4152-A0ED-9698DD85FE61}" type="presOf" srcId="{82AB3F26-6FCE-435D-BAAE-68788C35FA07}" destId="{59F51CDD-EB7E-40E8-8DAB-506933FE83F1}" srcOrd="0" destOrd="0" presId="urn:microsoft.com/office/officeart/2005/8/layout/default#2"/>
    <dgm:cxn modelId="{BAD09580-5422-44DF-B461-9585647592F4}" type="presParOf" srcId="{C905AEEF-3455-4544-8E72-D23E3C439A6A}" destId="{59F51CDD-EB7E-40E8-8DAB-506933FE83F1}" srcOrd="0" destOrd="0" presId="urn:microsoft.com/office/officeart/2005/8/layout/default#2"/>
    <dgm:cxn modelId="{B7A0249E-5C16-41B7-B00F-06AEC683AC5B}" type="presParOf" srcId="{C905AEEF-3455-4544-8E72-D23E3C439A6A}" destId="{75581EAF-EF1D-4D04-BA2D-8EF1B009024B}" srcOrd="1" destOrd="0" presId="urn:microsoft.com/office/officeart/2005/8/layout/default#2"/>
    <dgm:cxn modelId="{6ED4E485-64FB-4A6C-A1D6-AF1D40765609}" type="presParOf" srcId="{C905AEEF-3455-4544-8E72-D23E3C439A6A}" destId="{622E6813-D383-4897-8102-25B48E9EB4D7}" srcOrd="2" destOrd="0" presId="urn:microsoft.com/office/officeart/2005/8/layout/default#2"/>
    <dgm:cxn modelId="{0E31DB21-EC21-488D-9090-CD549492AC54}" type="presParOf" srcId="{C905AEEF-3455-4544-8E72-D23E3C439A6A}" destId="{92033A21-6CAC-43C9-8BC5-5A17979B0E04}" srcOrd="3" destOrd="0" presId="urn:microsoft.com/office/officeart/2005/8/layout/default#2"/>
    <dgm:cxn modelId="{03361982-DB26-4CD5-AB27-6FCB528BCF9B}" type="presParOf" srcId="{C905AEEF-3455-4544-8E72-D23E3C439A6A}" destId="{BAF46628-2EC7-449C-B30A-9A13A1D38A1A}" srcOrd="4" destOrd="0" presId="urn:microsoft.com/office/officeart/2005/8/layout/default#2"/>
    <dgm:cxn modelId="{5EFF63C2-84DE-45DA-9A2D-F6AA7DA905B5}" type="presParOf" srcId="{C905AEEF-3455-4544-8E72-D23E3C439A6A}" destId="{CEF472A2-0D59-474A-BA1B-326E2BEF9D1A}" srcOrd="5" destOrd="0" presId="urn:microsoft.com/office/officeart/2005/8/layout/default#2"/>
    <dgm:cxn modelId="{006277BE-B8B9-4327-945F-9C96F1A8DFF4}" type="presParOf" srcId="{C905AEEF-3455-4544-8E72-D23E3C439A6A}" destId="{794C7DEA-1185-46A8-89C6-FD623DB954E6}" srcOrd="6" destOrd="0" presId="urn:microsoft.com/office/officeart/2005/8/layout/defaul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0AA10-85FB-4140-BB9F-5A2413B51E73}">
      <dsp:nvSpPr>
        <dsp:cNvPr id="0" name=""/>
        <dsp:cNvSpPr/>
      </dsp:nvSpPr>
      <dsp:spPr>
        <a:xfrm>
          <a:off x="4174636" y="3694637"/>
          <a:ext cx="3128364" cy="3128364"/>
        </a:xfrm>
        <a:prstGeom prst="ellipse">
          <a:avLst/>
        </a:prstGeom>
        <a:gradFill rotWithShape="0">
          <a:gsLst>
            <a:gs pos="0">
              <a:schemeClr val="accent4">
                <a:hueOff val="0"/>
                <a:satOff val="0"/>
                <a:lumOff val="0"/>
                <a:alphaOff val="0"/>
                <a:tint val="98000"/>
                <a:hueMod val="94000"/>
                <a:satMod val="130000"/>
                <a:lumMod val="128000"/>
              </a:schemeClr>
            </a:gs>
            <a:gs pos="100000">
              <a:schemeClr val="accent4">
                <a:hueOff val="0"/>
                <a:satOff val="0"/>
                <a:lumOff val="0"/>
                <a:alphaOff val="0"/>
                <a:shade val="94000"/>
                <a:lumMod val="88000"/>
              </a:schemeClr>
            </a:gs>
          </a:gsLst>
          <a:lin ang="5400000" scaled="0"/>
        </a:gradFill>
        <a:ln>
          <a:noFill/>
        </a:ln>
        <a:effectLst>
          <a:glow rad="228600">
            <a:schemeClr val="accent4">
              <a:satMod val="175000"/>
              <a:alpha val="40000"/>
            </a:schemeClr>
          </a:glow>
          <a:outerShdw blurRad="127000" dist="38100" dir="2700000" algn="ctr" rotWithShape="0">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RADIOTERAPIA</a:t>
          </a:r>
        </a:p>
        <a:p>
          <a:pPr lvl="0" algn="ctr" defTabSz="1066800">
            <a:lnSpc>
              <a:spcPct val="90000"/>
            </a:lnSpc>
            <a:spcBef>
              <a:spcPct val="0"/>
            </a:spcBef>
            <a:spcAft>
              <a:spcPct val="35000"/>
            </a:spcAft>
          </a:pPr>
          <a:r>
            <a:rPr lang="es-ES" sz="2400" kern="1200" dirty="0" smtClean="0"/>
            <a:t>(5-8 semanas)</a:t>
          </a:r>
          <a:endParaRPr lang="es-ES" sz="2400" kern="1200" dirty="0"/>
        </a:p>
      </dsp:txBody>
      <dsp:txXfrm>
        <a:off x="4632774" y="4152775"/>
        <a:ext cx="2212088" cy="2212088"/>
      </dsp:txXfrm>
    </dsp:sp>
    <dsp:sp modelId="{BC10ED50-E722-4945-94CF-A450C9585BA2}">
      <dsp:nvSpPr>
        <dsp:cNvPr id="0" name=""/>
        <dsp:cNvSpPr/>
      </dsp:nvSpPr>
      <dsp:spPr>
        <a:xfrm rot="12911303">
          <a:off x="2236991" y="3163643"/>
          <a:ext cx="2325339" cy="891583"/>
        </a:xfrm>
        <a:prstGeom prst="leftArrow">
          <a:avLst>
            <a:gd name="adj1" fmla="val 60000"/>
            <a:gd name="adj2" fmla="val 5000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sp>
    <dsp:sp modelId="{C8D946FB-CE21-4456-93BC-D8C25A9EA111}">
      <dsp:nvSpPr>
        <dsp:cNvPr id="0" name=""/>
        <dsp:cNvSpPr/>
      </dsp:nvSpPr>
      <dsp:spPr>
        <a:xfrm>
          <a:off x="963482" y="1750648"/>
          <a:ext cx="2971946" cy="2377557"/>
        </a:xfrm>
        <a:prstGeom prst="roundRect">
          <a:avLst>
            <a:gd name="adj" fmla="val 1000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glow rad="228600">
            <a:schemeClr val="accent6">
              <a:satMod val="175000"/>
              <a:alpha val="40000"/>
            </a:schemeClr>
          </a:glo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Opción a la cistectomía radical en pacientes bien seleccionados</a:t>
          </a:r>
          <a:endParaRPr lang="es-ES" sz="2100" kern="1200" dirty="0"/>
        </a:p>
      </dsp:txBody>
      <dsp:txXfrm>
        <a:off x="1033118" y="1820284"/>
        <a:ext cx="2832674" cy="2238285"/>
      </dsp:txXfrm>
    </dsp:sp>
    <dsp:sp modelId="{CB407F59-2A5A-4A3B-9070-490EE5820871}">
      <dsp:nvSpPr>
        <dsp:cNvPr id="0" name=""/>
        <dsp:cNvSpPr/>
      </dsp:nvSpPr>
      <dsp:spPr>
        <a:xfrm rot="16260378">
          <a:off x="4605709" y="1927703"/>
          <a:ext cx="2367581" cy="891583"/>
        </a:xfrm>
        <a:prstGeom prst="leftArrow">
          <a:avLst>
            <a:gd name="adj1" fmla="val 60000"/>
            <a:gd name="adj2" fmla="val 50000"/>
          </a:avLst>
        </a:prstGeom>
        <a:gradFill rotWithShape="0">
          <a:gsLst>
            <a:gs pos="0">
              <a:schemeClr val="accent5">
                <a:hueOff val="10077129"/>
                <a:satOff val="-4709"/>
                <a:lumOff val="-5294"/>
                <a:alphaOff val="0"/>
                <a:tint val="98000"/>
                <a:hueMod val="94000"/>
                <a:satMod val="130000"/>
                <a:lumMod val="128000"/>
              </a:schemeClr>
            </a:gs>
            <a:gs pos="100000">
              <a:schemeClr val="accent5">
                <a:hueOff val="10077129"/>
                <a:satOff val="-4709"/>
                <a:lumOff val="-5294"/>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sp>
    <dsp:sp modelId="{C926510D-C656-4C37-91DF-748AAB696443}">
      <dsp:nvSpPr>
        <dsp:cNvPr id="0" name=""/>
        <dsp:cNvSpPr/>
      </dsp:nvSpPr>
      <dsp:spPr>
        <a:xfrm>
          <a:off x="4324317" y="1108"/>
          <a:ext cx="2971946" cy="2377557"/>
        </a:xfrm>
        <a:prstGeom prst="roundRect">
          <a:avLst>
            <a:gd name="adj" fmla="val 10000"/>
          </a:avLst>
        </a:prstGeom>
        <a:solidFill>
          <a:schemeClr val="bg1"/>
        </a:solidFill>
        <a:ln>
          <a:noFill/>
        </a:ln>
        <a:effectLst>
          <a:glow rad="228600">
            <a:schemeClr val="accent2">
              <a:satMod val="175000"/>
              <a:alpha val="40000"/>
            </a:schemeClr>
          </a:glo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El </a:t>
          </a:r>
          <a:r>
            <a:rPr lang="es-ES" sz="2100" kern="1200" dirty="0" err="1" smtClean="0"/>
            <a:t>tto</a:t>
          </a:r>
          <a:r>
            <a:rPr lang="es-ES" sz="2100" kern="1200" dirty="0" smtClean="0"/>
            <a:t> es bien tolerado, 15% pueden tener complicaciones</a:t>
          </a:r>
        </a:p>
      </dsp:txBody>
      <dsp:txXfrm>
        <a:off x="4393953" y="70744"/>
        <a:ext cx="2832674" cy="2238285"/>
      </dsp:txXfrm>
    </dsp:sp>
    <dsp:sp modelId="{89C415D0-AB58-4C4C-9849-8DACA16BB0BC}">
      <dsp:nvSpPr>
        <dsp:cNvPr id="0" name=""/>
        <dsp:cNvSpPr/>
      </dsp:nvSpPr>
      <dsp:spPr>
        <a:xfrm rot="19557060">
          <a:off x="6943473" y="3175738"/>
          <a:ext cx="2436510" cy="891583"/>
        </a:xfrm>
        <a:prstGeom prst="leftArrow">
          <a:avLst>
            <a:gd name="adj1" fmla="val 60000"/>
            <a:gd name="adj2" fmla="val 50000"/>
          </a:avLst>
        </a:prstGeom>
        <a:gradFill rotWithShape="0">
          <a:gsLst>
            <a:gs pos="0">
              <a:schemeClr val="accent5">
                <a:hueOff val="20154258"/>
                <a:satOff val="-9417"/>
                <a:lumOff val="-10587"/>
                <a:alphaOff val="0"/>
                <a:tint val="98000"/>
                <a:hueMod val="94000"/>
                <a:satMod val="130000"/>
                <a:lumMod val="128000"/>
              </a:schemeClr>
            </a:gs>
            <a:gs pos="100000">
              <a:schemeClr val="accent5">
                <a:hueOff val="20154258"/>
                <a:satOff val="-9417"/>
                <a:lumOff val="-10587"/>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sp>
    <dsp:sp modelId="{FD80FB3E-D79A-4515-A8BF-83185A67C437}">
      <dsp:nvSpPr>
        <dsp:cNvPr id="0" name=""/>
        <dsp:cNvSpPr/>
      </dsp:nvSpPr>
      <dsp:spPr>
        <a:xfrm>
          <a:off x="7685151" y="1750648"/>
          <a:ext cx="2971946" cy="2377557"/>
        </a:xfrm>
        <a:prstGeom prst="roundRect">
          <a:avLst>
            <a:gd name="adj" fmla="val 10000"/>
          </a:avLst>
        </a:prstGeom>
        <a:gradFill rotWithShape="0">
          <a:gsLst>
            <a:gs pos="0">
              <a:schemeClr val="accent5">
                <a:hueOff val="20154258"/>
                <a:satOff val="-9417"/>
                <a:lumOff val="-10587"/>
                <a:alphaOff val="0"/>
                <a:tint val="98000"/>
                <a:hueMod val="94000"/>
                <a:satMod val="130000"/>
                <a:lumMod val="128000"/>
              </a:schemeClr>
            </a:gs>
            <a:gs pos="100000">
              <a:schemeClr val="accent5">
                <a:hueOff val="20154258"/>
                <a:satOff val="-9417"/>
                <a:lumOff val="-10587"/>
                <a:alphaOff val="0"/>
                <a:shade val="94000"/>
                <a:lumMod val="88000"/>
              </a:schemeClr>
            </a:gs>
          </a:gsLst>
          <a:lin ang="5400000" scaled="0"/>
        </a:gradFill>
        <a:ln>
          <a:noFill/>
        </a:ln>
        <a:effectLst>
          <a:glow rad="228600">
            <a:schemeClr val="accent6">
              <a:satMod val="175000"/>
              <a:alpha val="40000"/>
            </a:schemeClr>
          </a:glo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La radiación como monoterapia solo debe ofrecerse a los pctes que son malos candidatos debido a edad avanzada o problemas médicos</a:t>
          </a:r>
          <a:endParaRPr lang="es-ES" sz="2100" kern="1200" dirty="0"/>
        </a:p>
      </dsp:txBody>
      <dsp:txXfrm>
        <a:off x="7754787" y="1820284"/>
        <a:ext cx="2832674" cy="22382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E1A02-2256-424C-AC2F-2362405272A3}">
      <dsp:nvSpPr>
        <dsp:cNvPr id="0" name=""/>
        <dsp:cNvSpPr/>
      </dsp:nvSpPr>
      <dsp:spPr>
        <a:xfrm>
          <a:off x="0" y="295808"/>
          <a:ext cx="3809999" cy="2285999"/>
        </a:xfrm>
        <a:prstGeom prst="rect">
          <a:avLst/>
        </a:prstGeom>
        <a:gradFill rotWithShape="0">
          <a:gsLst>
            <a:gs pos="0">
              <a:schemeClr val="accent4">
                <a:hueOff val="0"/>
                <a:satOff val="0"/>
                <a:lumOff val="0"/>
                <a:alphaOff val="0"/>
                <a:tint val="62000"/>
                <a:hueMod val="94000"/>
                <a:satMod val="140000"/>
                <a:lumMod val="110000"/>
              </a:schemeClr>
            </a:gs>
            <a:gs pos="100000">
              <a:schemeClr val="accent4">
                <a:hueOff val="0"/>
                <a:satOff val="0"/>
                <a:lumOff val="0"/>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15% de pacientes con </a:t>
          </a:r>
          <a:r>
            <a:rPr lang="es-EC" sz="2400" kern="1200" dirty="0" smtClean="0"/>
            <a:t>cáncer  </a:t>
          </a:r>
          <a:r>
            <a:rPr lang="es-EC" sz="2400" kern="1200" dirty="0" smtClean="0"/>
            <a:t>vesical tiene metástasis regional o distante</a:t>
          </a:r>
          <a:endParaRPr lang="es-EC" sz="2400" kern="1200" dirty="0"/>
        </a:p>
      </dsp:txBody>
      <dsp:txXfrm>
        <a:off x="0" y="295808"/>
        <a:ext cx="3809999" cy="2285999"/>
      </dsp:txXfrm>
    </dsp:sp>
    <dsp:sp modelId="{B0B0A23C-403F-4718-B9DA-3DED1C7516CC}">
      <dsp:nvSpPr>
        <dsp:cNvPr id="0" name=""/>
        <dsp:cNvSpPr/>
      </dsp:nvSpPr>
      <dsp:spPr>
        <a:xfrm>
          <a:off x="4190999" y="295808"/>
          <a:ext cx="3809999" cy="2285999"/>
        </a:xfrm>
        <a:prstGeom prst="rect">
          <a:avLst/>
        </a:prstGeom>
        <a:gradFill rotWithShape="0">
          <a:gsLst>
            <a:gs pos="0">
              <a:schemeClr val="accent4">
                <a:hueOff val="-912543"/>
                <a:satOff val="3043"/>
                <a:lumOff val="4804"/>
                <a:alphaOff val="0"/>
                <a:tint val="62000"/>
                <a:hueMod val="94000"/>
                <a:satMod val="140000"/>
                <a:lumMod val="110000"/>
              </a:schemeClr>
            </a:gs>
            <a:gs pos="100000">
              <a:schemeClr val="accent4">
                <a:hueOff val="-912543"/>
                <a:satOff val="3043"/>
                <a:lumOff val="4804"/>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Sin </a:t>
          </a:r>
          <a:r>
            <a:rPr lang="es-EC" sz="2400" kern="1200" dirty="0" smtClean="0"/>
            <a:t>tratamiento </a:t>
          </a:r>
          <a:r>
            <a:rPr lang="es-EC" sz="2400" kern="1200" dirty="0" smtClean="0"/>
            <a:t>la supervivencia está limitada</a:t>
          </a:r>
          <a:endParaRPr lang="es-EC" sz="2400" kern="1200" dirty="0"/>
        </a:p>
      </dsp:txBody>
      <dsp:txXfrm>
        <a:off x="4190999" y="295808"/>
        <a:ext cx="3809999" cy="2285999"/>
      </dsp:txXfrm>
    </dsp:sp>
    <dsp:sp modelId="{741D1608-89E9-4939-BCE8-12B2BF601A03}">
      <dsp:nvSpPr>
        <dsp:cNvPr id="0" name=""/>
        <dsp:cNvSpPr/>
      </dsp:nvSpPr>
      <dsp:spPr>
        <a:xfrm>
          <a:off x="8381999" y="295808"/>
          <a:ext cx="3809999" cy="2285999"/>
        </a:xfrm>
        <a:prstGeom prst="rect">
          <a:avLst/>
        </a:prstGeom>
        <a:gradFill rotWithShape="0">
          <a:gsLst>
            <a:gs pos="0">
              <a:schemeClr val="accent4">
                <a:hueOff val="-1825086"/>
                <a:satOff val="6087"/>
                <a:lumOff val="9608"/>
                <a:alphaOff val="0"/>
                <a:tint val="62000"/>
                <a:hueMod val="94000"/>
                <a:satMod val="140000"/>
                <a:lumMod val="110000"/>
              </a:schemeClr>
            </a:gs>
            <a:gs pos="100000">
              <a:schemeClr val="accent4">
                <a:hueOff val="-1825086"/>
                <a:satOff val="6087"/>
                <a:lumOff val="9608"/>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Antineoplásicos y combinaciones de fármacos responden de manera parcial o completa</a:t>
          </a:r>
          <a:endParaRPr lang="es-EC" sz="2400" kern="1200" dirty="0"/>
        </a:p>
      </dsp:txBody>
      <dsp:txXfrm>
        <a:off x="8381999" y="295808"/>
        <a:ext cx="3809999" cy="2285999"/>
      </dsp:txXfrm>
    </dsp:sp>
    <dsp:sp modelId="{C87602D8-626B-4AE0-83AC-B1AF152A236F}">
      <dsp:nvSpPr>
        <dsp:cNvPr id="0" name=""/>
        <dsp:cNvSpPr/>
      </dsp:nvSpPr>
      <dsp:spPr>
        <a:xfrm>
          <a:off x="1983181" y="2962807"/>
          <a:ext cx="3692232" cy="2285999"/>
        </a:xfrm>
        <a:prstGeom prst="rect">
          <a:avLst/>
        </a:prstGeom>
        <a:gradFill rotWithShape="0">
          <a:gsLst>
            <a:gs pos="0">
              <a:schemeClr val="accent4">
                <a:hueOff val="-2737630"/>
                <a:satOff val="9130"/>
                <a:lumOff val="14412"/>
                <a:alphaOff val="0"/>
                <a:tint val="62000"/>
                <a:hueMod val="94000"/>
                <a:satMod val="140000"/>
                <a:lumMod val="110000"/>
              </a:schemeClr>
            </a:gs>
            <a:gs pos="100000">
              <a:schemeClr val="accent4">
                <a:hueOff val="-2737630"/>
                <a:satOff val="9130"/>
                <a:lumOff val="14412"/>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Cisplatino, fármaco mas activo. 30% de los pacientes.</a:t>
          </a:r>
          <a:endParaRPr lang="es-EC" sz="2400" kern="1200" dirty="0"/>
        </a:p>
      </dsp:txBody>
      <dsp:txXfrm>
        <a:off x="1983181" y="2962807"/>
        <a:ext cx="3692232" cy="2285999"/>
      </dsp:txXfrm>
    </dsp:sp>
    <dsp:sp modelId="{2686AC10-578A-4258-8551-B605F64BF152}">
      <dsp:nvSpPr>
        <dsp:cNvPr id="0" name=""/>
        <dsp:cNvSpPr/>
      </dsp:nvSpPr>
      <dsp:spPr>
        <a:xfrm>
          <a:off x="6056413" y="2962807"/>
          <a:ext cx="4152404" cy="2285999"/>
        </a:xfrm>
        <a:prstGeom prst="rect">
          <a:avLst/>
        </a:prstGeom>
        <a:gradFill rotWithShape="0">
          <a:gsLst>
            <a:gs pos="0">
              <a:schemeClr val="accent4">
                <a:hueOff val="-3650173"/>
                <a:satOff val="12174"/>
                <a:lumOff val="19216"/>
                <a:alphaOff val="0"/>
                <a:tint val="62000"/>
                <a:hueMod val="94000"/>
                <a:satMod val="140000"/>
                <a:lumMod val="110000"/>
              </a:schemeClr>
            </a:gs>
            <a:gs pos="100000">
              <a:schemeClr val="accent4">
                <a:hueOff val="-3650173"/>
                <a:satOff val="12174"/>
                <a:lumOff val="19216"/>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err="1" smtClean="0"/>
            <a:t>Metrotexato</a:t>
          </a:r>
          <a:r>
            <a:rPr lang="es-EC" sz="2400" kern="1200" dirty="0" smtClean="0"/>
            <a:t>, </a:t>
          </a:r>
          <a:r>
            <a:rPr lang="es-EC" sz="2400" kern="1200" dirty="0" err="1" smtClean="0"/>
            <a:t>doxorrubicina</a:t>
          </a:r>
          <a:r>
            <a:rPr lang="es-EC" sz="2400" kern="1200" dirty="0" smtClean="0"/>
            <a:t>, </a:t>
          </a:r>
          <a:r>
            <a:rPr lang="es-EC" sz="2400" kern="1200" dirty="0" err="1" smtClean="0"/>
            <a:t>vinblastina</a:t>
          </a:r>
          <a:r>
            <a:rPr lang="es-EC" sz="2400" kern="1200" dirty="0" smtClean="0"/>
            <a:t>, </a:t>
          </a:r>
          <a:r>
            <a:rPr lang="es-EC" sz="2400" kern="1200" dirty="0" err="1" smtClean="0"/>
            <a:t>ciclofosfamida</a:t>
          </a:r>
          <a:r>
            <a:rPr lang="es-EC" sz="2400" kern="1200" dirty="0" smtClean="0"/>
            <a:t>, </a:t>
          </a:r>
          <a:r>
            <a:rPr lang="es-EC" sz="2400" kern="1200" dirty="0" err="1" smtClean="0"/>
            <a:t>gemcitabina</a:t>
          </a:r>
          <a:r>
            <a:rPr lang="es-EC" sz="2400" kern="1200" dirty="0" smtClean="0"/>
            <a:t> </a:t>
          </a:r>
          <a:r>
            <a:rPr lang="es-EC" sz="2400" kern="1200" dirty="0" smtClean="0"/>
            <a:t>y</a:t>
          </a:r>
        </a:p>
        <a:p>
          <a:pPr lvl="0" algn="ctr" defTabSz="1066800">
            <a:lnSpc>
              <a:spcPct val="90000"/>
            </a:lnSpc>
            <a:spcBef>
              <a:spcPct val="0"/>
            </a:spcBef>
            <a:spcAft>
              <a:spcPct val="35000"/>
            </a:spcAft>
          </a:pPr>
          <a:r>
            <a:rPr lang="es-EC" sz="2400" kern="1200" dirty="0" smtClean="0"/>
            <a:t> </a:t>
          </a:r>
          <a:r>
            <a:rPr lang="es-EC" sz="2400" kern="1200" dirty="0" smtClean="0"/>
            <a:t>5- </a:t>
          </a:r>
          <a:r>
            <a:rPr lang="es-EC" sz="2400" kern="1200" dirty="0" err="1" smtClean="0"/>
            <a:t>fluoracilo</a:t>
          </a:r>
          <a:r>
            <a:rPr lang="es-EC" sz="2400" kern="1200" dirty="0" smtClean="0"/>
            <a:t>.</a:t>
          </a:r>
          <a:endParaRPr lang="es-EC" sz="2400" kern="1200" dirty="0"/>
        </a:p>
      </dsp:txBody>
      <dsp:txXfrm>
        <a:off x="6056413" y="2962807"/>
        <a:ext cx="4152404" cy="22859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42CBD-309C-4B18-B879-0113D1C59BA1}">
      <dsp:nvSpPr>
        <dsp:cNvPr id="0" name=""/>
        <dsp:cNvSpPr/>
      </dsp:nvSpPr>
      <dsp:spPr>
        <a:xfrm>
          <a:off x="1060" y="356"/>
          <a:ext cx="9237194" cy="1664518"/>
        </a:xfrm>
        <a:prstGeom prst="roundRect">
          <a:avLst>
            <a:gd name="adj" fmla="val 10000"/>
          </a:avLst>
        </a:prstGeom>
        <a:gradFill rotWithShape="0">
          <a:gsLst>
            <a:gs pos="0">
              <a:schemeClr val="accent2">
                <a:hueOff val="0"/>
                <a:satOff val="0"/>
                <a:lumOff val="0"/>
                <a:alphaOff val="0"/>
                <a:tint val="98000"/>
                <a:hueMod val="94000"/>
                <a:satMod val="130000"/>
                <a:lumMod val="128000"/>
              </a:schemeClr>
            </a:gs>
            <a:gs pos="100000">
              <a:schemeClr val="accent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18-44% de los pacientes pueden estar vivos con una vejiga intacta 5 años </a:t>
          </a:r>
          <a:r>
            <a:rPr lang="es-ES" sz="3100" kern="1200" dirty="0" err="1" smtClean="0"/>
            <a:t>despues</a:t>
          </a:r>
          <a:r>
            <a:rPr lang="es-ES" sz="3100" kern="1200" dirty="0" smtClean="0"/>
            <a:t> de la quimiorradiacion</a:t>
          </a:r>
          <a:endParaRPr lang="es-ES" sz="3100" kern="1200" dirty="0"/>
        </a:p>
      </dsp:txBody>
      <dsp:txXfrm>
        <a:off x="49812" y="49108"/>
        <a:ext cx="9139690" cy="1567014"/>
      </dsp:txXfrm>
    </dsp:sp>
    <dsp:sp modelId="{03F7524A-62B8-4C34-B466-C50F7F67D910}">
      <dsp:nvSpPr>
        <dsp:cNvPr id="0" name=""/>
        <dsp:cNvSpPr/>
      </dsp:nvSpPr>
      <dsp:spPr>
        <a:xfrm>
          <a:off x="1060" y="1826814"/>
          <a:ext cx="6034021" cy="1664518"/>
        </a:xfrm>
        <a:prstGeom prst="roundRect">
          <a:avLst>
            <a:gd name="adj" fmla="val 10000"/>
          </a:avLst>
        </a:prstGeom>
        <a:gradFill rotWithShape="0">
          <a:gsLst>
            <a:gs pos="0">
              <a:schemeClr val="accent4">
                <a:hueOff val="0"/>
                <a:satOff val="0"/>
                <a:lumOff val="0"/>
                <a:alphaOff val="0"/>
                <a:tint val="98000"/>
                <a:hueMod val="94000"/>
                <a:satMod val="130000"/>
                <a:lumMod val="128000"/>
              </a:schemeClr>
            </a:gs>
            <a:gs pos="100000">
              <a:schemeClr val="accent4">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Algunos predictores de un mal resultado </a:t>
          </a:r>
          <a:r>
            <a:rPr lang="es-ES" sz="3100" kern="1200" dirty="0" err="1" smtClean="0"/>
            <a:t>despues</a:t>
          </a:r>
          <a:r>
            <a:rPr lang="es-ES" sz="3100" kern="1200" dirty="0" smtClean="0"/>
            <a:t> de quimiorradiacion son:</a:t>
          </a:r>
          <a:endParaRPr lang="es-ES" sz="3100" kern="1200" dirty="0"/>
        </a:p>
      </dsp:txBody>
      <dsp:txXfrm>
        <a:off x="49812" y="1875566"/>
        <a:ext cx="5936517" cy="1567014"/>
      </dsp:txXfrm>
    </dsp:sp>
    <dsp:sp modelId="{499F6DBA-B91A-4922-9C3F-8A35EC80F320}">
      <dsp:nvSpPr>
        <dsp:cNvPr id="0" name=""/>
        <dsp:cNvSpPr/>
      </dsp:nvSpPr>
      <dsp:spPr>
        <a:xfrm>
          <a:off x="1060" y="3653273"/>
          <a:ext cx="2954956" cy="1664518"/>
        </a:xfrm>
        <a:prstGeom prst="roundRect">
          <a:avLst>
            <a:gd name="adj" fmla="val 1000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Etapa </a:t>
          </a:r>
          <a:r>
            <a:rPr lang="es-ES" sz="2400" kern="1200" dirty="0" err="1" smtClean="0"/>
            <a:t>clinica</a:t>
          </a:r>
          <a:r>
            <a:rPr lang="es-ES" sz="2400" kern="1200" dirty="0" smtClean="0"/>
            <a:t> avanzada de tumor</a:t>
          </a:r>
          <a:endParaRPr lang="es-ES" sz="2400" kern="1200" dirty="0"/>
        </a:p>
      </dsp:txBody>
      <dsp:txXfrm>
        <a:off x="49812" y="3702025"/>
        <a:ext cx="2857452" cy="1567014"/>
      </dsp:txXfrm>
    </dsp:sp>
    <dsp:sp modelId="{AD1EDC40-2745-4AB9-A78B-1FDF204F85B1}">
      <dsp:nvSpPr>
        <dsp:cNvPr id="0" name=""/>
        <dsp:cNvSpPr/>
      </dsp:nvSpPr>
      <dsp:spPr>
        <a:xfrm>
          <a:off x="3080125" y="3653273"/>
          <a:ext cx="2954956" cy="1664518"/>
        </a:xfrm>
        <a:prstGeom prst="roundRect">
          <a:avLst>
            <a:gd name="adj" fmla="val 1000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glow rad="228600">
            <a:schemeClr val="accent2">
              <a:satMod val="175000"/>
              <a:alpha val="40000"/>
            </a:schemeClr>
          </a:glow>
          <a:reflection blurRad="6350" stA="50000" endA="300" endPos="55500" dist="101600" dir="5400000" sy="-100000" algn="bl"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Incapacidad para completar todo el protocolo</a:t>
          </a:r>
          <a:endParaRPr lang="es-ES" sz="2400" kern="1200" dirty="0"/>
        </a:p>
      </dsp:txBody>
      <dsp:txXfrm>
        <a:off x="3128877" y="3702025"/>
        <a:ext cx="2857452" cy="1567014"/>
      </dsp:txXfrm>
    </dsp:sp>
    <dsp:sp modelId="{3E8BB411-8650-4818-82FC-FF6559936FDA}">
      <dsp:nvSpPr>
        <dsp:cNvPr id="0" name=""/>
        <dsp:cNvSpPr/>
      </dsp:nvSpPr>
      <dsp:spPr>
        <a:xfrm>
          <a:off x="6283298" y="1826814"/>
          <a:ext cx="2954956" cy="1664518"/>
        </a:xfrm>
        <a:prstGeom prst="roundRect">
          <a:avLst>
            <a:gd name="adj" fmla="val 10000"/>
          </a:avLst>
        </a:prstGeom>
        <a:gradFill rotWithShape="0">
          <a:gsLst>
            <a:gs pos="0">
              <a:schemeClr val="accent4">
                <a:hueOff val="0"/>
                <a:satOff val="0"/>
                <a:lumOff val="0"/>
                <a:alphaOff val="0"/>
                <a:tint val="98000"/>
                <a:hueMod val="94000"/>
                <a:satMod val="130000"/>
                <a:lumMod val="128000"/>
              </a:schemeClr>
            </a:gs>
            <a:gs pos="100000">
              <a:schemeClr val="accent4">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t>Hidronefrosis </a:t>
          </a:r>
          <a:endParaRPr lang="es-ES" sz="3100" kern="1200" dirty="0"/>
        </a:p>
      </dsp:txBody>
      <dsp:txXfrm>
        <a:off x="6332050" y="1875566"/>
        <a:ext cx="2857452" cy="1567014"/>
      </dsp:txXfrm>
    </dsp:sp>
    <dsp:sp modelId="{9569FA41-F03F-49CE-A95E-D9127F9AC8E9}">
      <dsp:nvSpPr>
        <dsp:cNvPr id="0" name=""/>
        <dsp:cNvSpPr/>
      </dsp:nvSpPr>
      <dsp:spPr>
        <a:xfrm>
          <a:off x="6283298" y="3653273"/>
          <a:ext cx="2954956" cy="1664518"/>
        </a:xfrm>
        <a:prstGeom prst="roundRect">
          <a:avLst>
            <a:gd name="adj" fmla="val 1000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107950" dist="12700" dir="5400000" algn="ctr" rotWithShape="0">
            <a:srgbClr val="000000"/>
          </a:outerShdw>
        </a:effectLst>
        <a:scene3d>
          <a:camera prst="perspectiveContrastingLeftFacing"/>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Estado de desempeño deficiente</a:t>
          </a:r>
          <a:endParaRPr lang="es-ES" sz="2400" kern="1200" dirty="0"/>
        </a:p>
      </dsp:txBody>
      <dsp:txXfrm>
        <a:off x="6332050" y="3702025"/>
        <a:ext cx="2857452" cy="1567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5B612-494B-4553-A21E-61F3CD90574E}">
      <dsp:nvSpPr>
        <dsp:cNvPr id="0" name=""/>
        <dsp:cNvSpPr/>
      </dsp:nvSpPr>
      <dsp:spPr>
        <a:xfrm>
          <a:off x="3759662" y="3280458"/>
          <a:ext cx="2781120" cy="2781120"/>
        </a:xfrm>
        <a:prstGeom prst="ellipse">
          <a:avLst/>
        </a:prstGeom>
        <a:gradFill rotWithShape="0">
          <a:gsLst>
            <a:gs pos="0">
              <a:schemeClr val="accent3">
                <a:hueOff val="0"/>
                <a:satOff val="0"/>
                <a:lumOff val="0"/>
                <a:alphaOff val="0"/>
                <a:tint val="62000"/>
                <a:hueMod val="94000"/>
                <a:satMod val="140000"/>
                <a:lumMod val="110000"/>
              </a:schemeClr>
            </a:gs>
            <a:gs pos="100000">
              <a:schemeClr val="accent3">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endParaRPr lang="es-ES" sz="4600" kern="1200"/>
        </a:p>
      </dsp:txBody>
      <dsp:txXfrm>
        <a:off x="4166948" y="3687744"/>
        <a:ext cx="1966548" cy="1966548"/>
      </dsp:txXfrm>
    </dsp:sp>
    <dsp:sp modelId="{E6766525-4222-4C8B-A4DD-F81D355C256E}">
      <dsp:nvSpPr>
        <dsp:cNvPr id="0" name=""/>
        <dsp:cNvSpPr/>
      </dsp:nvSpPr>
      <dsp:spPr>
        <a:xfrm rot="11700000">
          <a:off x="1281354" y="3563669"/>
          <a:ext cx="2430463" cy="792619"/>
        </a:xfrm>
        <a:prstGeom prst="leftArrow">
          <a:avLst>
            <a:gd name="adj1" fmla="val 60000"/>
            <a:gd name="adj2" fmla="val 50000"/>
          </a:avLst>
        </a:prstGeom>
        <a:gradFill rotWithShape="0">
          <a:gsLst>
            <a:gs pos="0">
              <a:schemeClr val="accent4">
                <a:hueOff val="0"/>
                <a:satOff val="0"/>
                <a:lumOff val="0"/>
                <a:alphaOff val="0"/>
                <a:tint val="62000"/>
                <a:hueMod val="94000"/>
                <a:satMod val="140000"/>
                <a:lumMod val="110000"/>
              </a:schemeClr>
            </a:gs>
            <a:gs pos="100000">
              <a:schemeClr val="accent4">
                <a:hueOff val="0"/>
                <a:satOff val="0"/>
                <a:lumOff val="0"/>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547655B-8119-40D5-94FF-EECC8F690038}">
      <dsp:nvSpPr>
        <dsp:cNvPr id="0" name=""/>
        <dsp:cNvSpPr/>
      </dsp:nvSpPr>
      <dsp:spPr>
        <a:xfrm>
          <a:off x="1730" y="2588628"/>
          <a:ext cx="2642064" cy="2113651"/>
        </a:xfrm>
        <a:prstGeom prst="roundRect">
          <a:avLst>
            <a:gd name="adj" fmla="val 10000"/>
          </a:avLst>
        </a:prstGeom>
        <a:gradFill rotWithShape="0">
          <a:gsLst>
            <a:gs pos="0">
              <a:schemeClr val="accent4">
                <a:hueOff val="0"/>
                <a:satOff val="0"/>
                <a:lumOff val="0"/>
                <a:alphaOff val="0"/>
                <a:tint val="62000"/>
                <a:hueMod val="94000"/>
                <a:satMod val="140000"/>
                <a:lumMod val="110000"/>
              </a:schemeClr>
            </a:gs>
            <a:gs pos="100000">
              <a:schemeClr val="accent4">
                <a:hueOff val="0"/>
                <a:satOff val="0"/>
                <a:lumOff val="0"/>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Las decisiones de</a:t>
          </a:r>
          <a:r>
            <a:rPr lang="x-none" sz="2100" kern="1200" dirty="0" smtClean="0"/>
            <a:t> </a:t>
          </a:r>
          <a:r>
            <a:rPr lang="es-ES" sz="2100" kern="1200" dirty="0" smtClean="0"/>
            <a:t>tratamiento se basan en etapa y grado del tumor.</a:t>
          </a:r>
          <a:endParaRPr lang="es-ES" sz="2100" kern="1200" dirty="0"/>
        </a:p>
      </dsp:txBody>
      <dsp:txXfrm>
        <a:off x="63637" y="2650535"/>
        <a:ext cx="2518250" cy="1989837"/>
      </dsp:txXfrm>
    </dsp:sp>
    <dsp:sp modelId="{29BB1E6C-D1C7-4485-8A54-CB763E3C8DD2}">
      <dsp:nvSpPr>
        <dsp:cNvPr id="0" name=""/>
        <dsp:cNvSpPr/>
      </dsp:nvSpPr>
      <dsp:spPr>
        <a:xfrm rot="14700000">
          <a:off x="2773954" y="1784857"/>
          <a:ext cx="2430463" cy="792619"/>
        </a:xfrm>
        <a:prstGeom prst="leftArrow">
          <a:avLst>
            <a:gd name="adj1" fmla="val 60000"/>
            <a:gd name="adj2" fmla="val 50000"/>
          </a:avLst>
        </a:prstGeom>
        <a:gradFill rotWithShape="0">
          <a:gsLst>
            <a:gs pos="0">
              <a:schemeClr val="accent4">
                <a:hueOff val="-1216724"/>
                <a:satOff val="4058"/>
                <a:lumOff val="6405"/>
                <a:alphaOff val="0"/>
                <a:tint val="62000"/>
                <a:hueMod val="94000"/>
                <a:satMod val="140000"/>
                <a:lumMod val="110000"/>
              </a:schemeClr>
            </a:gs>
            <a:gs pos="100000">
              <a:schemeClr val="accent4">
                <a:hueOff val="-1216724"/>
                <a:satOff val="4058"/>
                <a:lumOff val="6405"/>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AF79EB1-1BFB-4E89-A44F-85EBC004C4E9}">
      <dsp:nvSpPr>
        <dsp:cNvPr id="0" name=""/>
        <dsp:cNvSpPr/>
      </dsp:nvSpPr>
      <dsp:spPr>
        <a:xfrm>
          <a:off x="2154574" y="22967"/>
          <a:ext cx="2642064" cy="2113651"/>
        </a:xfrm>
        <a:prstGeom prst="roundRect">
          <a:avLst>
            <a:gd name="adj" fmla="val 10000"/>
          </a:avLst>
        </a:prstGeom>
        <a:gradFill rotWithShape="0">
          <a:gsLst>
            <a:gs pos="0">
              <a:schemeClr val="accent4">
                <a:hueOff val="-1216724"/>
                <a:satOff val="4058"/>
                <a:lumOff val="6405"/>
                <a:alphaOff val="0"/>
                <a:tint val="62000"/>
                <a:hueMod val="94000"/>
                <a:satMod val="140000"/>
                <a:lumMod val="110000"/>
              </a:schemeClr>
            </a:gs>
            <a:gs pos="100000">
              <a:schemeClr val="accent4">
                <a:hueOff val="-1216724"/>
                <a:satOff val="4058"/>
                <a:lumOff val="6405"/>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74% de los tumores vesicales son</a:t>
          </a:r>
          <a:r>
            <a:rPr lang="x-none" sz="2100" kern="1200" dirty="0" smtClean="0"/>
            <a:t> </a:t>
          </a:r>
          <a:r>
            <a:rPr lang="es-ES" sz="2100" kern="1200" dirty="0" smtClean="0"/>
            <a:t>superficiales o no han invadido el músculo: etapa </a:t>
          </a:r>
          <a:r>
            <a:rPr lang="es-ES" sz="2100" kern="1200" dirty="0" err="1" smtClean="0"/>
            <a:t>Tis</a:t>
          </a:r>
          <a:r>
            <a:rPr lang="es-ES" sz="2100" kern="1200" dirty="0" smtClean="0"/>
            <a:t>, Ta o T1</a:t>
          </a:r>
          <a:endParaRPr lang="es-ES" sz="2100" kern="1200" dirty="0"/>
        </a:p>
      </dsp:txBody>
      <dsp:txXfrm>
        <a:off x="2216481" y="84874"/>
        <a:ext cx="2518250" cy="1989837"/>
      </dsp:txXfrm>
    </dsp:sp>
    <dsp:sp modelId="{0A576233-2858-453D-9A7D-F3757C8B5B70}">
      <dsp:nvSpPr>
        <dsp:cNvPr id="0" name=""/>
        <dsp:cNvSpPr/>
      </dsp:nvSpPr>
      <dsp:spPr>
        <a:xfrm rot="17700000">
          <a:off x="5096028" y="1784857"/>
          <a:ext cx="2430463" cy="792619"/>
        </a:xfrm>
        <a:prstGeom prst="leftArrow">
          <a:avLst>
            <a:gd name="adj1" fmla="val 60000"/>
            <a:gd name="adj2" fmla="val 50000"/>
          </a:avLst>
        </a:prstGeom>
        <a:gradFill rotWithShape="0">
          <a:gsLst>
            <a:gs pos="0">
              <a:schemeClr val="accent4">
                <a:hueOff val="-2433449"/>
                <a:satOff val="8116"/>
                <a:lumOff val="12811"/>
                <a:alphaOff val="0"/>
                <a:tint val="62000"/>
                <a:hueMod val="94000"/>
                <a:satMod val="140000"/>
                <a:lumMod val="110000"/>
              </a:schemeClr>
            </a:gs>
            <a:gs pos="100000">
              <a:schemeClr val="accent4">
                <a:hueOff val="-2433449"/>
                <a:satOff val="8116"/>
                <a:lumOff val="12811"/>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9F1B0D5-DB33-46DD-AB10-43C84848884F}">
      <dsp:nvSpPr>
        <dsp:cNvPr id="0" name=""/>
        <dsp:cNvSpPr/>
      </dsp:nvSpPr>
      <dsp:spPr>
        <a:xfrm>
          <a:off x="5503806" y="22967"/>
          <a:ext cx="2642064" cy="2113651"/>
        </a:xfrm>
        <a:prstGeom prst="roundRect">
          <a:avLst>
            <a:gd name="adj" fmla="val 10000"/>
          </a:avLst>
        </a:prstGeom>
        <a:gradFill rotWithShape="0">
          <a:gsLst>
            <a:gs pos="0">
              <a:schemeClr val="accent4">
                <a:hueOff val="-2433449"/>
                <a:satOff val="8116"/>
                <a:lumOff val="12811"/>
                <a:alphaOff val="0"/>
                <a:tint val="62000"/>
                <a:hueMod val="94000"/>
                <a:satMod val="140000"/>
                <a:lumMod val="110000"/>
              </a:schemeClr>
            </a:gs>
            <a:gs pos="100000">
              <a:schemeClr val="accent4">
                <a:hueOff val="-2433449"/>
                <a:satOff val="8116"/>
                <a:lumOff val="12811"/>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Casi 47% de los tumores son de alto grado y</a:t>
          </a:r>
          <a:r>
            <a:rPr lang="x-none" sz="2100" kern="1200" dirty="0" smtClean="0"/>
            <a:t> </a:t>
          </a:r>
          <a:r>
            <a:rPr lang="es-ES" sz="2100" kern="1200" dirty="0" smtClean="0"/>
            <a:t>53% son de bajo grado en el diagnóstico</a:t>
          </a:r>
          <a:endParaRPr lang="es-ES" sz="2100" kern="1200" dirty="0"/>
        </a:p>
      </dsp:txBody>
      <dsp:txXfrm>
        <a:off x="5565713" y="84874"/>
        <a:ext cx="2518250" cy="1989837"/>
      </dsp:txXfrm>
    </dsp:sp>
    <dsp:sp modelId="{9ABFE307-4117-4A45-9C90-01DC9D57241F}">
      <dsp:nvSpPr>
        <dsp:cNvPr id="0" name=""/>
        <dsp:cNvSpPr/>
      </dsp:nvSpPr>
      <dsp:spPr>
        <a:xfrm rot="20700000">
          <a:off x="6588628" y="3563669"/>
          <a:ext cx="2430463" cy="792619"/>
        </a:xfrm>
        <a:prstGeom prst="leftArrow">
          <a:avLst>
            <a:gd name="adj1" fmla="val 60000"/>
            <a:gd name="adj2" fmla="val 50000"/>
          </a:avLst>
        </a:prstGeom>
        <a:gradFill rotWithShape="0">
          <a:gsLst>
            <a:gs pos="0">
              <a:schemeClr val="accent4">
                <a:hueOff val="-3650173"/>
                <a:satOff val="12174"/>
                <a:lumOff val="19216"/>
                <a:alphaOff val="0"/>
                <a:tint val="62000"/>
                <a:hueMod val="94000"/>
                <a:satMod val="140000"/>
                <a:lumMod val="110000"/>
              </a:schemeClr>
            </a:gs>
            <a:gs pos="100000">
              <a:schemeClr val="accent4">
                <a:hueOff val="-3650173"/>
                <a:satOff val="12174"/>
                <a:lumOff val="19216"/>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2C13DC1-73F8-4176-9D90-9F6D3C27CAB4}">
      <dsp:nvSpPr>
        <dsp:cNvPr id="0" name=""/>
        <dsp:cNvSpPr/>
      </dsp:nvSpPr>
      <dsp:spPr>
        <a:xfrm>
          <a:off x="7656651" y="2588628"/>
          <a:ext cx="2642064" cy="2113651"/>
        </a:xfrm>
        <a:prstGeom prst="roundRect">
          <a:avLst>
            <a:gd name="adj" fmla="val 10000"/>
          </a:avLst>
        </a:prstGeom>
        <a:gradFill rotWithShape="0">
          <a:gsLst>
            <a:gs pos="0">
              <a:schemeClr val="accent4">
                <a:hueOff val="-3650173"/>
                <a:satOff val="12174"/>
                <a:lumOff val="19216"/>
                <a:alphaOff val="0"/>
                <a:tint val="62000"/>
                <a:hueMod val="94000"/>
                <a:satMod val="140000"/>
                <a:lumMod val="110000"/>
              </a:schemeClr>
            </a:gs>
            <a:gs pos="100000">
              <a:schemeClr val="accent4">
                <a:hueOff val="-3650173"/>
                <a:satOff val="12174"/>
                <a:lumOff val="19216"/>
                <a:alphaOff val="0"/>
                <a:tint val="84000"/>
                <a:satMod val="16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s-ES" sz="2100" kern="1200" dirty="0" smtClean="0"/>
            <a:t>La profundidad de la invasión de lámina propia</a:t>
          </a:r>
          <a:r>
            <a:rPr lang="x-none" sz="2100" kern="1200" dirty="0" smtClean="0"/>
            <a:t> </a:t>
          </a:r>
          <a:r>
            <a:rPr lang="es-ES" sz="2100" kern="1200" dirty="0" smtClean="0"/>
            <a:t>es predictora de recurrencia y progresión</a:t>
          </a:r>
          <a:endParaRPr lang="es-ES" sz="2100" kern="1200" dirty="0"/>
        </a:p>
      </dsp:txBody>
      <dsp:txXfrm>
        <a:off x="7718558" y="2650535"/>
        <a:ext cx="2518250" cy="1989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FF08E-5882-49F6-BA86-FD41E53EF695}">
      <dsp:nvSpPr>
        <dsp:cNvPr id="0" name=""/>
        <dsp:cNvSpPr/>
      </dsp:nvSpPr>
      <dsp:spPr>
        <a:xfrm>
          <a:off x="1556371" y="3790"/>
          <a:ext cx="2962347" cy="1777408"/>
        </a:xfrm>
        <a:prstGeom prst="rect">
          <a:avLst/>
        </a:prstGeom>
        <a:gradFill rotWithShape="0">
          <a:gsLst>
            <a:gs pos="0">
              <a:schemeClr val="accent4">
                <a:hueOff val="0"/>
                <a:satOff val="0"/>
                <a:lumOff val="0"/>
                <a:alphaOff val="0"/>
                <a:tint val="62000"/>
                <a:hueMod val="94000"/>
                <a:satMod val="140000"/>
                <a:lumMod val="110000"/>
              </a:schemeClr>
            </a:gs>
            <a:gs pos="100000">
              <a:schemeClr val="accent4">
                <a:hueOff val="0"/>
                <a:satOff val="0"/>
                <a:lumOff val="0"/>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Aunque las metástasis a ganglios linfáticos son poco comunes</a:t>
          </a:r>
          <a:r>
            <a:rPr lang="x-none" sz="1400" kern="1200" dirty="0" smtClean="0"/>
            <a:t> </a:t>
          </a:r>
          <a:r>
            <a:rPr lang="es-ES" sz="1400" kern="1200" dirty="0" smtClean="0"/>
            <a:t>(5%) en tumores de etapa baja, son cada vez más comunes en</a:t>
          </a:r>
          <a:r>
            <a:rPr lang="x-none" sz="1400" kern="1200" dirty="0" smtClean="0"/>
            <a:t> </a:t>
          </a:r>
          <a:r>
            <a:rPr lang="es-ES" sz="1400" kern="1200" dirty="0" smtClean="0"/>
            <a:t>tumores de etapa más alta: 10 a 30% para pT3A, 31 a 46% para</a:t>
          </a:r>
          <a:r>
            <a:rPr lang="x-none" sz="1400" kern="1200" dirty="0" smtClean="0"/>
            <a:t> </a:t>
          </a:r>
          <a:r>
            <a:rPr lang="es-ES" sz="1400" kern="1200" dirty="0" smtClean="0"/>
            <a:t>pT3B y 35 a 64% para pT4</a:t>
          </a:r>
          <a:endParaRPr lang="es-ES" sz="1400" kern="1200" dirty="0"/>
        </a:p>
      </dsp:txBody>
      <dsp:txXfrm>
        <a:off x="1556371" y="3790"/>
        <a:ext cx="2962347" cy="1777408"/>
      </dsp:txXfrm>
    </dsp:sp>
    <dsp:sp modelId="{549C44C4-F8AB-4DD8-A8A9-AB625B76FF05}">
      <dsp:nvSpPr>
        <dsp:cNvPr id="0" name=""/>
        <dsp:cNvSpPr/>
      </dsp:nvSpPr>
      <dsp:spPr>
        <a:xfrm>
          <a:off x="4814954" y="3790"/>
          <a:ext cx="2962347" cy="1777408"/>
        </a:xfrm>
        <a:prstGeom prst="rect">
          <a:avLst/>
        </a:prstGeom>
        <a:gradFill rotWithShape="0">
          <a:gsLst>
            <a:gs pos="0">
              <a:schemeClr val="accent4">
                <a:hueOff val="-912543"/>
                <a:satOff val="3043"/>
                <a:lumOff val="4804"/>
                <a:alphaOff val="0"/>
                <a:tint val="62000"/>
                <a:hueMod val="94000"/>
                <a:satMod val="140000"/>
                <a:lumMod val="110000"/>
              </a:schemeClr>
            </a:gs>
            <a:gs pos="100000">
              <a:schemeClr val="accent4">
                <a:hueOff val="-912543"/>
                <a:satOff val="3043"/>
                <a:lumOff val="4804"/>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Aunque la metástasis es menos común con los cánceres</a:t>
          </a:r>
          <a:r>
            <a:rPr lang="x-none" sz="1400" kern="1200" dirty="0" smtClean="0"/>
            <a:t> </a:t>
          </a:r>
          <a:r>
            <a:rPr lang="es-ES" sz="1400" kern="1200" dirty="0" smtClean="0"/>
            <a:t>de vejiga superficiales, estos tumores pueden progresar; la</a:t>
          </a:r>
          <a:r>
            <a:rPr lang="x-none" sz="1400" kern="1200" dirty="0" smtClean="0"/>
            <a:t> </a:t>
          </a:r>
          <a:r>
            <a:rPr lang="es-ES" sz="1400" kern="1200" dirty="0" smtClean="0"/>
            <a:t>mayor parte recurren y requieren tratamiento adicional.</a:t>
          </a:r>
          <a:endParaRPr lang="es-ES" sz="1400" kern="1200" dirty="0"/>
        </a:p>
      </dsp:txBody>
      <dsp:txXfrm>
        <a:off x="4814954" y="3790"/>
        <a:ext cx="2962347" cy="1777408"/>
      </dsp:txXfrm>
    </dsp:sp>
    <dsp:sp modelId="{5CCD8408-345F-474E-B1B1-4CC1B7C78D6D}">
      <dsp:nvSpPr>
        <dsp:cNvPr id="0" name=""/>
        <dsp:cNvSpPr/>
      </dsp:nvSpPr>
      <dsp:spPr>
        <a:xfrm>
          <a:off x="1556371" y="2077434"/>
          <a:ext cx="2962347" cy="1777408"/>
        </a:xfrm>
        <a:prstGeom prst="rect">
          <a:avLst/>
        </a:prstGeom>
        <a:gradFill rotWithShape="0">
          <a:gsLst>
            <a:gs pos="0">
              <a:schemeClr val="accent4">
                <a:hueOff val="-1825086"/>
                <a:satOff val="6087"/>
                <a:lumOff val="9608"/>
                <a:alphaOff val="0"/>
                <a:tint val="62000"/>
                <a:hueMod val="94000"/>
                <a:satMod val="140000"/>
                <a:lumMod val="110000"/>
              </a:schemeClr>
            </a:gs>
            <a:gs pos="100000">
              <a:schemeClr val="accent4">
                <a:hueOff val="-1825086"/>
                <a:satOff val="6087"/>
                <a:lumOff val="9608"/>
                <a:alphaOff val="0"/>
                <a:tint val="84000"/>
                <a:satMod val="160000"/>
              </a:schemeClr>
            </a:gs>
          </a:gsLst>
          <a:lin ang="5400000" scaled="0"/>
        </a:gradFill>
        <a:ln>
          <a:noFill/>
        </a:ln>
        <a:effectLst>
          <a:outerShdw blurRad="107950" dist="12700" dir="5400000" algn="ctr" rotWithShape="0">
            <a:srgbClr val="000000"/>
          </a:outerShdw>
        </a:effectLst>
        <a:scene3d>
          <a:camera prst="perspectiveRelaxedModerately"/>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La recurrencia de tumores está relacionada con antecedentes</a:t>
          </a:r>
          <a:r>
            <a:rPr lang="x-none" sz="1400" kern="1200" dirty="0" smtClean="0"/>
            <a:t> </a:t>
          </a:r>
          <a:r>
            <a:rPr lang="es-ES" sz="1400" kern="1200" dirty="0" smtClean="0"/>
            <a:t>de enfermedad y grado, cantidad y tamaño del tumor</a:t>
          </a:r>
          <a:endParaRPr lang="es-ES" sz="1400" kern="1200" dirty="0"/>
        </a:p>
      </dsp:txBody>
      <dsp:txXfrm>
        <a:off x="1556371" y="2077434"/>
        <a:ext cx="2962347" cy="1777408"/>
      </dsp:txXfrm>
    </dsp:sp>
    <dsp:sp modelId="{687D334E-6C8C-4612-B3A7-B12D6905B703}">
      <dsp:nvSpPr>
        <dsp:cNvPr id="0" name=""/>
        <dsp:cNvSpPr/>
      </dsp:nvSpPr>
      <dsp:spPr>
        <a:xfrm>
          <a:off x="4814954" y="2077434"/>
          <a:ext cx="2962347" cy="1777408"/>
        </a:xfrm>
        <a:prstGeom prst="rect">
          <a:avLst/>
        </a:prstGeom>
        <a:gradFill rotWithShape="0">
          <a:gsLst>
            <a:gs pos="0">
              <a:schemeClr val="accent4">
                <a:hueOff val="-2737630"/>
                <a:satOff val="9130"/>
                <a:lumOff val="14412"/>
                <a:alphaOff val="0"/>
                <a:tint val="62000"/>
                <a:hueMod val="94000"/>
                <a:satMod val="140000"/>
                <a:lumMod val="110000"/>
              </a:schemeClr>
            </a:gs>
            <a:gs pos="100000">
              <a:schemeClr val="accent4">
                <a:hueOff val="-2737630"/>
                <a:satOff val="9130"/>
                <a:lumOff val="14412"/>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Es más común en los primeros 12 a 24 meses después del</a:t>
          </a:r>
          <a:r>
            <a:rPr lang="x-none" sz="1400" kern="1200" dirty="0" smtClean="0"/>
            <a:t> </a:t>
          </a:r>
          <a:r>
            <a:rPr lang="es-ES" sz="1400" kern="1200" dirty="0" smtClean="0"/>
            <a:t>diagnóstico (pero puede manifestarse muchos años después),</a:t>
          </a:r>
          <a:r>
            <a:rPr lang="x-none" sz="1400" kern="1200" dirty="0" smtClean="0"/>
            <a:t> </a:t>
          </a:r>
          <a:r>
            <a:rPr lang="es-ES" sz="1400" kern="1200" dirty="0" smtClean="0"/>
            <a:t>y pacientes con una recurrencia es más probable que tengan</a:t>
          </a:r>
          <a:r>
            <a:rPr lang="x-none" sz="1400" kern="1200" dirty="0" smtClean="0"/>
            <a:t> </a:t>
          </a:r>
          <a:r>
            <a:rPr lang="es-ES" sz="1400" kern="1200" dirty="0" smtClean="0"/>
            <a:t>otra.</a:t>
          </a:r>
          <a:endParaRPr lang="es-ES" sz="1400" kern="1200" dirty="0"/>
        </a:p>
      </dsp:txBody>
      <dsp:txXfrm>
        <a:off x="4814954" y="2077434"/>
        <a:ext cx="2962347" cy="1777408"/>
      </dsp:txXfrm>
    </dsp:sp>
    <dsp:sp modelId="{2BEFEE27-A0CC-4300-8A26-9C94165C8B28}">
      <dsp:nvSpPr>
        <dsp:cNvPr id="0" name=""/>
        <dsp:cNvSpPr/>
      </dsp:nvSpPr>
      <dsp:spPr>
        <a:xfrm>
          <a:off x="3185663" y="4151077"/>
          <a:ext cx="2962347" cy="1777408"/>
        </a:xfrm>
        <a:prstGeom prst="rect">
          <a:avLst/>
        </a:prstGeom>
        <a:gradFill rotWithShape="0">
          <a:gsLst>
            <a:gs pos="0">
              <a:schemeClr val="accent4">
                <a:hueOff val="-3650173"/>
                <a:satOff val="12174"/>
                <a:lumOff val="19216"/>
                <a:alphaOff val="0"/>
                <a:tint val="62000"/>
                <a:hueMod val="94000"/>
                <a:satMod val="140000"/>
                <a:lumMod val="110000"/>
              </a:schemeClr>
            </a:gs>
            <a:gs pos="100000">
              <a:schemeClr val="accent4">
                <a:hueOff val="-3650173"/>
                <a:satOff val="12174"/>
                <a:lumOff val="19216"/>
                <a:alphaOff val="0"/>
                <a:tint val="84000"/>
                <a:satMod val="160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Los</a:t>
          </a:r>
          <a:r>
            <a:rPr lang="x-none" sz="1400" kern="1200" dirty="0" smtClean="0"/>
            <a:t> </a:t>
          </a:r>
          <a:r>
            <a:rPr lang="es-ES" sz="1400" kern="1200" dirty="0" smtClean="0"/>
            <a:t>tumores pueden estratificarse en las categorías de riesgo bajo,</a:t>
          </a:r>
          <a:r>
            <a:rPr lang="x-none" sz="1400" kern="1200" dirty="0" smtClean="0"/>
            <a:t> </a:t>
          </a:r>
          <a:r>
            <a:rPr lang="es-ES" sz="1400" kern="1200" dirty="0" smtClean="0"/>
            <a:t>intermedio y elevado con base en estos criterios y esto puede</a:t>
          </a:r>
          <a:r>
            <a:rPr lang="x-none" sz="1400" kern="1200" dirty="0" smtClean="0"/>
            <a:t> </a:t>
          </a:r>
          <a:r>
            <a:rPr lang="es-ES" sz="1400" kern="1200" dirty="0" smtClean="0"/>
            <a:t>usarse para guiar las decisiones de tratamiento.</a:t>
          </a:r>
          <a:endParaRPr lang="es-ES" sz="1400" kern="1200" dirty="0"/>
        </a:p>
      </dsp:txBody>
      <dsp:txXfrm>
        <a:off x="3185663" y="4151077"/>
        <a:ext cx="2962347" cy="1777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1F8EF-9472-45C3-8239-212A51637BFA}">
      <dsp:nvSpPr>
        <dsp:cNvPr id="0" name=""/>
        <dsp:cNvSpPr/>
      </dsp:nvSpPr>
      <dsp:spPr>
        <a:xfrm rot="5400000">
          <a:off x="-267433" y="271504"/>
          <a:ext cx="1782887" cy="1248021"/>
        </a:xfrm>
        <a:prstGeom prst="chevron">
          <a:avLst/>
        </a:prstGeom>
        <a:gradFill rotWithShape="1">
          <a:gsLst>
            <a:gs pos="0">
              <a:schemeClr val="accent1">
                <a:tint val="62000"/>
                <a:hueMod val="94000"/>
                <a:satMod val="140000"/>
                <a:lumMod val="110000"/>
              </a:schemeClr>
            </a:gs>
            <a:gs pos="100000">
              <a:schemeClr val="accent1">
                <a:tint val="84000"/>
                <a:satMod val="160000"/>
              </a:schemeClr>
            </a:gs>
          </a:gsLst>
          <a:lin ang="5400000" scaled="0"/>
        </a:gradFill>
        <a:ln w="9525" cap="rnd" cmpd="sng" algn="ctr">
          <a:solidFill>
            <a:schemeClr val="accent1">
              <a:tint val="76000"/>
              <a:alpha val="60000"/>
              <a:hueMod val="94000"/>
            </a:schemeClr>
          </a:solidFill>
          <a:prstDash val="solid"/>
        </a:ln>
        <a:effectLst>
          <a:glow rad="228600">
            <a:schemeClr val="accent2">
              <a:satMod val="175000"/>
              <a:alpha val="40000"/>
            </a:schemeClr>
          </a:glo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Cánceres vesicales superficiales</a:t>
          </a:r>
          <a:endParaRPr lang="es-ES" sz="1600" kern="1200" dirty="0"/>
        </a:p>
      </dsp:txBody>
      <dsp:txXfrm rot="-5400000">
        <a:off x="1" y="628082"/>
        <a:ext cx="1248021" cy="534866"/>
      </dsp:txXfrm>
    </dsp:sp>
    <dsp:sp modelId="{2B65282E-A381-466D-8839-C593B7BAD353}">
      <dsp:nvSpPr>
        <dsp:cNvPr id="0" name=""/>
        <dsp:cNvSpPr/>
      </dsp:nvSpPr>
      <dsp:spPr>
        <a:xfrm rot="5400000">
          <a:off x="5292867" y="-4040774"/>
          <a:ext cx="1159486" cy="9249177"/>
        </a:xfrm>
        <a:prstGeom prst="round2SameRect">
          <a:avLst/>
        </a:prstGeom>
        <a:solidFill>
          <a:schemeClr val="lt1">
            <a:alpha val="90000"/>
            <a:hueOff val="0"/>
            <a:satOff val="0"/>
            <a:lumOff val="0"/>
            <a:alphaOff val="0"/>
          </a:schemeClr>
        </a:solidFill>
        <a:ln w="9525" cap="rnd" cmpd="sng" algn="ctr">
          <a:noFill/>
          <a:prstDash val="solid"/>
        </a:ln>
        <a:effectLst>
          <a:glow rad="228600">
            <a:schemeClr val="accent2">
              <a:satMod val="175000"/>
              <a:alpha val="40000"/>
            </a:schemeClr>
          </a:glow>
          <a:outerShdw blurRad="184150" dist="241300" dir="11520000" sx="110000" sy="110000" algn="ctr" rotWithShape="0">
            <a:srgbClr val="000000">
              <a:alpha val="18000"/>
            </a:srgbClr>
          </a:outerShdw>
          <a:reflection blurRad="6350" stA="50000" endA="275" endPos="40000" dist="1016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pt-BR" sz="2100" kern="1200" dirty="0" smtClean="0"/>
            <a:t>T</a:t>
          </a:r>
          <a:r>
            <a:rPr lang="x-none" sz="2100" kern="1200" dirty="0" smtClean="0"/>
            <a:t>UR</a:t>
          </a:r>
          <a:r>
            <a:rPr lang="pt-BR" sz="2100" kern="1200" dirty="0" smtClean="0"/>
            <a:t> seguida por quimioterapia </a:t>
          </a:r>
          <a:r>
            <a:rPr lang="pt-BR" sz="2100" kern="1200" dirty="0" err="1" smtClean="0"/>
            <a:t>intravesical</a:t>
          </a:r>
          <a:r>
            <a:rPr lang="x-none" sz="2100" kern="1200" dirty="0" smtClean="0"/>
            <a:t>.</a:t>
          </a:r>
          <a:endParaRPr lang="es-ES" sz="2100" kern="1200" dirty="0"/>
        </a:p>
        <a:p>
          <a:pPr marL="228600" lvl="1" indent="-228600" algn="l" defTabSz="933450">
            <a:lnSpc>
              <a:spcPct val="90000"/>
            </a:lnSpc>
            <a:spcBef>
              <a:spcPct val="0"/>
            </a:spcBef>
            <a:spcAft>
              <a:spcPct val="15000"/>
            </a:spcAft>
            <a:buChar char="••"/>
          </a:pPr>
          <a:r>
            <a:rPr lang="es-ES" sz="2100" kern="1200" dirty="0" smtClean="0"/>
            <a:t>Selectiva o inmunoterapia.</a:t>
          </a:r>
          <a:endParaRPr lang="es-ES" sz="2100" kern="1200" dirty="0"/>
        </a:p>
        <a:p>
          <a:pPr marL="228600" lvl="1" indent="-228600" algn="l" defTabSz="933450">
            <a:lnSpc>
              <a:spcPct val="90000"/>
            </a:lnSpc>
            <a:spcBef>
              <a:spcPct val="0"/>
            </a:spcBef>
            <a:spcAft>
              <a:spcPct val="15000"/>
            </a:spcAft>
            <a:buChar char="••"/>
          </a:pPr>
          <a:endParaRPr lang="es-ES" sz="2100" kern="1200" dirty="0"/>
        </a:p>
      </dsp:txBody>
      <dsp:txXfrm rot="-5400000">
        <a:off x="1248022" y="60672"/>
        <a:ext cx="9192576" cy="1046284"/>
      </dsp:txXfrm>
    </dsp:sp>
    <dsp:sp modelId="{8D87D895-797D-4C7E-AC8E-872972A8B3BF}">
      <dsp:nvSpPr>
        <dsp:cNvPr id="0" name=""/>
        <dsp:cNvSpPr/>
      </dsp:nvSpPr>
      <dsp:spPr>
        <a:xfrm rot="5400000">
          <a:off x="-267433" y="1862331"/>
          <a:ext cx="1782887" cy="1248021"/>
        </a:xfrm>
        <a:prstGeom prst="chevron">
          <a:avLst/>
        </a:prstGeom>
        <a:gradFill rotWithShape="1">
          <a:gsLst>
            <a:gs pos="0">
              <a:schemeClr val="accent6">
                <a:tint val="62000"/>
                <a:hueMod val="94000"/>
                <a:satMod val="140000"/>
                <a:lumMod val="110000"/>
              </a:schemeClr>
            </a:gs>
            <a:gs pos="100000">
              <a:schemeClr val="accent6">
                <a:tint val="84000"/>
                <a:satMod val="160000"/>
              </a:schemeClr>
            </a:gs>
          </a:gsLst>
          <a:lin ang="5400000" scaled="0"/>
        </a:gradFill>
        <a:ln w="9525" cap="rnd" cmpd="sng" algn="ctr">
          <a:solidFill>
            <a:schemeClr val="accent6">
              <a:tint val="76000"/>
              <a:alpha val="60000"/>
              <a:hueMod val="94000"/>
            </a:schemeClr>
          </a:solidFill>
          <a:prstDash val="solid"/>
        </a:ln>
        <a:effectLst>
          <a:glow rad="228600">
            <a:schemeClr val="accent6">
              <a:satMod val="175000"/>
              <a:alpha val="40000"/>
            </a:schemeClr>
          </a:glo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Tumores iniciales</a:t>
          </a:r>
          <a:r>
            <a:rPr lang="x-none" sz="1600" kern="1200" dirty="0" smtClean="0"/>
            <a:t> </a:t>
          </a:r>
          <a:r>
            <a:rPr lang="es-ES" sz="1600" kern="1200" dirty="0" smtClean="0"/>
            <a:t>de bajo grado</a:t>
          </a:r>
          <a:endParaRPr lang="es-ES" sz="1600" kern="1200" dirty="0"/>
        </a:p>
      </dsp:txBody>
      <dsp:txXfrm rot="-5400000">
        <a:off x="1" y="2218909"/>
        <a:ext cx="1248021" cy="534866"/>
      </dsp:txXfrm>
    </dsp:sp>
    <dsp:sp modelId="{99CA81F5-892E-4BF2-97B3-747D7C58E681}">
      <dsp:nvSpPr>
        <dsp:cNvPr id="0" name=""/>
        <dsp:cNvSpPr/>
      </dsp:nvSpPr>
      <dsp:spPr>
        <a:xfrm rot="5400000">
          <a:off x="5293171" y="-2450251"/>
          <a:ext cx="1158877" cy="9249177"/>
        </a:xfrm>
        <a:prstGeom prst="round2SameRect">
          <a:avLst/>
        </a:prstGeom>
        <a:solidFill>
          <a:schemeClr val="lt1">
            <a:alpha val="90000"/>
            <a:hueOff val="0"/>
            <a:satOff val="0"/>
            <a:lumOff val="0"/>
            <a:alphaOff val="0"/>
          </a:schemeClr>
        </a:solidFill>
        <a:ln w="9525" cap="rnd" cmpd="sng" algn="ctr">
          <a:noFill/>
          <a:prstDash val="solid"/>
        </a:ln>
        <a:effectLst>
          <a:glow rad="228600">
            <a:schemeClr val="accent2">
              <a:satMod val="175000"/>
              <a:alpha val="40000"/>
            </a:schemeClr>
          </a:glow>
          <a:outerShdw blurRad="184150" dist="241300" dir="11520000" sx="110000" sy="110000" algn="ctr" rotWithShape="0">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smtClean="0"/>
            <a:t>Están en bajo riesgo de progresión</a:t>
          </a:r>
          <a:r>
            <a:rPr lang="x-none" sz="2100" kern="1200" dirty="0" smtClean="0"/>
            <a:t>.</a:t>
          </a:r>
          <a:endParaRPr lang="es-ES" sz="2100" kern="1200" dirty="0"/>
        </a:p>
        <a:p>
          <a:pPr marL="228600" lvl="1" indent="-228600" algn="l" defTabSz="933450">
            <a:lnSpc>
              <a:spcPct val="90000"/>
            </a:lnSpc>
            <a:spcBef>
              <a:spcPct val="0"/>
            </a:spcBef>
            <a:spcAft>
              <a:spcPct val="15000"/>
            </a:spcAft>
            <a:buChar char="••"/>
          </a:pPr>
          <a:r>
            <a:rPr lang="es-ES" sz="2100" kern="1200" dirty="0" smtClean="0"/>
            <a:t>T</a:t>
          </a:r>
          <a:r>
            <a:rPr lang="x-none" sz="2100" kern="1200" dirty="0" smtClean="0"/>
            <a:t>UR</a:t>
          </a:r>
          <a:r>
            <a:rPr lang="es-ES" sz="2100" kern="1200" dirty="0" smtClean="0"/>
            <a:t> sola seguida de vigilancia o quimioterapia</a:t>
          </a:r>
          <a:r>
            <a:rPr lang="x-none" sz="2100" kern="1200" dirty="0" smtClean="0"/>
            <a:t> </a:t>
          </a:r>
          <a:r>
            <a:rPr lang="es-ES" sz="2100" kern="1200" dirty="0" smtClean="0"/>
            <a:t>intravesical.</a:t>
          </a:r>
          <a:endParaRPr lang="es-ES" sz="2100" kern="1200" dirty="0"/>
        </a:p>
      </dsp:txBody>
      <dsp:txXfrm rot="-5400000">
        <a:off x="1248021" y="1651471"/>
        <a:ext cx="9192605" cy="1045733"/>
      </dsp:txXfrm>
    </dsp:sp>
    <dsp:sp modelId="{28A290F3-55AE-4960-9853-7D2EFC022B80}">
      <dsp:nvSpPr>
        <dsp:cNvPr id="0" name=""/>
        <dsp:cNvSpPr/>
      </dsp:nvSpPr>
      <dsp:spPr>
        <a:xfrm rot="5400000">
          <a:off x="-267433" y="3453158"/>
          <a:ext cx="1782887" cy="1248021"/>
        </a:xfrm>
        <a:prstGeom prst="chevron">
          <a:avLst/>
        </a:prstGeom>
        <a:gradFill rotWithShape="1">
          <a:gsLst>
            <a:gs pos="0">
              <a:schemeClr val="accent4">
                <a:tint val="62000"/>
                <a:hueMod val="94000"/>
                <a:satMod val="140000"/>
                <a:lumMod val="110000"/>
              </a:schemeClr>
            </a:gs>
            <a:gs pos="100000">
              <a:schemeClr val="accent4">
                <a:tint val="84000"/>
                <a:satMod val="160000"/>
              </a:schemeClr>
            </a:gs>
          </a:gsLst>
          <a:lin ang="5400000" scaled="0"/>
        </a:gradFill>
        <a:ln w="9525" cap="rnd" cmpd="sng" algn="ctr">
          <a:solidFill>
            <a:schemeClr val="accent4">
              <a:tint val="76000"/>
              <a:alpha val="60000"/>
              <a:hueMod val="94000"/>
            </a:schemeClr>
          </a:solidFill>
          <a:prstDash val="solid"/>
        </a:ln>
        <a:effectLst>
          <a:glow rad="228600">
            <a:schemeClr val="accent4">
              <a:satMod val="175000"/>
              <a:alpha val="40000"/>
            </a:schemeClr>
          </a:glow>
        </a:effectLst>
      </dsp:spPr>
      <dsp:style>
        <a:lnRef idx="1">
          <a:schemeClr val="accent4"/>
        </a:lnRef>
        <a:fillRef idx="2">
          <a:schemeClr val="accent4"/>
        </a:fillRef>
        <a:effectRef idx="1">
          <a:schemeClr val="accent4"/>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Tumores recurrentes,</a:t>
          </a:r>
        </a:p>
        <a:p>
          <a:pPr lvl="0" algn="ctr" defTabSz="622300">
            <a:lnSpc>
              <a:spcPct val="90000"/>
            </a:lnSpc>
            <a:spcBef>
              <a:spcPct val="0"/>
            </a:spcBef>
            <a:spcAft>
              <a:spcPct val="35000"/>
            </a:spcAft>
          </a:pPr>
          <a:r>
            <a:rPr lang="es-ES" sz="1400" kern="1200" dirty="0" smtClean="0"/>
            <a:t>De bajo grado</a:t>
          </a:r>
          <a:endParaRPr lang="es-ES" sz="1400" kern="1200" dirty="0"/>
        </a:p>
      </dsp:txBody>
      <dsp:txXfrm rot="-5400000">
        <a:off x="1" y="3809736"/>
        <a:ext cx="1248021" cy="534866"/>
      </dsp:txXfrm>
    </dsp:sp>
    <dsp:sp modelId="{9B67325C-B367-4B6C-A546-9D669FE92DC5}">
      <dsp:nvSpPr>
        <dsp:cNvPr id="0" name=""/>
        <dsp:cNvSpPr/>
      </dsp:nvSpPr>
      <dsp:spPr>
        <a:xfrm rot="5400000">
          <a:off x="5293171" y="-859424"/>
          <a:ext cx="1158877" cy="9249177"/>
        </a:xfrm>
        <a:prstGeom prst="round2SameRect">
          <a:avLst/>
        </a:prstGeom>
        <a:solidFill>
          <a:schemeClr val="lt1">
            <a:alpha val="90000"/>
            <a:hueOff val="0"/>
            <a:satOff val="0"/>
            <a:lumOff val="0"/>
            <a:alphaOff val="0"/>
          </a:schemeClr>
        </a:solidFill>
        <a:ln w="9525" cap="rnd" cmpd="sng" algn="ctr">
          <a:noFill/>
          <a:prstDash val="solid"/>
        </a:ln>
        <a:effectLst>
          <a:glow rad="228600">
            <a:schemeClr val="accent2">
              <a:satMod val="175000"/>
              <a:alpha val="40000"/>
            </a:schemeClr>
          </a:glow>
          <a:outerShdw blurRad="184150" dist="241300" dir="11520000" sx="110000" sy="110000" algn="ctr" rotWithShape="0">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smtClean="0"/>
            <a:t>La fulguración de esos tumores con</a:t>
          </a:r>
          <a:r>
            <a:rPr lang="x-none" sz="2100" kern="1200" dirty="0" smtClean="0"/>
            <a:t> </a:t>
          </a:r>
          <a:r>
            <a:rPr lang="es-ES" sz="2100" kern="1200" dirty="0" smtClean="0"/>
            <a:t>electrocauterio</a:t>
          </a:r>
          <a:r>
            <a:rPr lang="x-none" sz="2100" kern="1200" dirty="0" smtClean="0"/>
            <a:t>.</a:t>
          </a:r>
          <a:endParaRPr lang="es-ES" sz="2100" kern="1200" dirty="0"/>
        </a:p>
        <a:p>
          <a:pPr marL="228600" lvl="1" indent="-228600" algn="l" defTabSz="933450">
            <a:lnSpc>
              <a:spcPct val="90000"/>
            </a:lnSpc>
            <a:spcBef>
              <a:spcPct val="0"/>
            </a:spcBef>
            <a:spcAft>
              <a:spcPct val="15000"/>
            </a:spcAft>
            <a:buChar char="••"/>
          </a:pPr>
          <a:r>
            <a:rPr lang="es-ES" sz="2100" kern="1200" dirty="0" smtClean="0"/>
            <a:t>Pueden observarse por lo</a:t>
          </a:r>
          <a:r>
            <a:rPr lang="x-none" sz="2100" kern="1200" dirty="0" smtClean="0"/>
            <a:t> </a:t>
          </a:r>
          <a:r>
            <a:rPr lang="es-ES" sz="2100" kern="1200" dirty="0" smtClean="0"/>
            <a:t>menos por un periodo sin aumento significativo en el riesgo</a:t>
          </a:r>
          <a:r>
            <a:rPr lang="x-none" sz="2100" kern="1200" dirty="0" smtClean="0"/>
            <a:t> </a:t>
          </a:r>
          <a:r>
            <a:rPr lang="es-ES" sz="2100" kern="1200" dirty="0" smtClean="0"/>
            <a:t>de progresión o metástasis</a:t>
          </a:r>
          <a:r>
            <a:rPr lang="x-none" sz="2100" kern="1200" dirty="0" smtClean="0"/>
            <a:t>.</a:t>
          </a:r>
          <a:endParaRPr lang="es-ES" sz="2100" kern="1200" dirty="0"/>
        </a:p>
      </dsp:txBody>
      <dsp:txXfrm rot="-5400000">
        <a:off x="1248021" y="3242298"/>
        <a:ext cx="9192605" cy="10457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81E32-72EF-4F1C-B8D0-684AAA21C77F}">
      <dsp:nvSpPr>
        <dsp:cNvPr id="0" name=""/>
        <dsp:cNvSpPr/>
      </dsp:nvSpPr>
      <dsp:spPr>
        <a:xfrm>
          <a:off x="9774" y="510202"/>
          <a:ext cx="2921360" cy="1752816"/>
        </a:xfrm>
        <a:prstGeom prst="roundRect">
          <a:avLst>
            <a:gd name="adj" fmla="val 10000"/>
          </a:avLst>
        </a:prstGeom>
        <a:gradFill rotWithShape="0">
          <a:gsLst>
            <a:gs pos="0">
              <a:schemeClr val="accent5">
                <a:hueOff val="0"/>
                <a:satOff val="0"/>
                <a:lumOff val="0"/>
                <a:alphaOff val="0"/>
                <a:tint val="62000"/>
                <a:hueMod val="94000"/>
                <a:satMod val="140000"/>
                <a:lumMod val="110000"/>
              </a:schemeClr>
            </a:gs>
            <a:gs pos="100000">
              <a:schemeClr val="accent5">
                <a:hueOff val="0"/>
                <a:satOff val="0"/>
                <a:lumOff val="0"/>
                <a:alphaOff val="0"/>
                <a:tint val="84000"/>
                <a:satMod val="160000"/>
              </a:schemeClr>
            </a:gs>
          </a:gsLst>
          <a:lin ang="5400000" scaled="0"/>
        </a:gradFill>
        <a:ln>
          <a:noFill/>
        </a:ln>
        <a:effectLst>
          <a:glow rad="228600">
            <a:schemeClr val="accent2">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Pacientes con tumores invasores pero aún localizados</a:t>
          </a:r>
          <a:endParaRPr lang="es-ES" sz="2000" kern="1200" dirty="0"/>
        </a:p>
      </dsp:txBody>
      <dsp:txXfrm>
        <a:off x="61112" y="561540"/>
        <a:ext cx="2818684" cy="1650140"/>
      </dsp:txXfrm>
    </dsp:sp>
    <dsp:sp modelId="{8AC9D7BF-2F69-482D-B9BC-EC031DD94598}">
      <dsp:nvSpPr>
        <dsp:cNvPr id="0" name=""/>
        <dsp:cNvSpPr/>
      </dsp:nvSpPr>
      <dsp:spPr>
        <a:xfrm>
          <a:off x="3188214" y="1024361"/>
          <a:ext cx="619328" cy="724497"/>
        </a:xfrm>
        <a:prstGeom prst="rightArrow">
          <a:avLst>
            <a:gd name="adj1" fmla="val 60000"/>
            <a:gd name="adj2" fmla="val 50000"/>
          </a:avLst>
        </a:prstGeom>
        <a:gradFill rotWithShape="0">
          <a:gsLst>
            <a:gs pos="0">
              <a:schemeClr val="accent5">
                <a:hueOff val="0"/>
                <a:satOff val="0"/>
                <a:lumOff val="0"/>
                <a:alphaOff val="0"/>
                <a:tint val="62000"/>
                <a:hueMod val="94000"/>
                <a:satMod val="140000"/>
                <a:lumMod val="110000"/>
              </a:schemeClr>
            </a:gs>
            <a:gs pos="100000">
              <a:schemeClr val="accent5">
                <a:hueOff val="0"/>
                <a:satOff val="0"/>
                <a:lumOff val="0"/>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a:off x="3188214" y="1169260"/>
        <a:ext cx="433530" cy="434699"/>
      </dsp:txXfrm>
    </dsp:sp>
    <dsp:sp modelId="{CC013F67-30EC-42B3-9614-FF5C7432CE91}">
      <dsp:nvSpPr>
        <dsp:cNvPr id="0" name=""/>
        <dsp:cNvSpPr/>
      </dsp:nvSpPr>
      <dsp:spPr>
        <a:xfrm>
          <a:off x="4099678" y="510202"/>
          <a:ext cx="2921360" cy="1752816"/>
        </a:xfrm>
        <a:prstGeom prst="roundRect">
          <a:avLst>
            <a:gd name="adj" fmla="val 10000"/>
          </a:avLst>
        </a:prstGeom>
        <a:gradFill rotWithShape="0">
          <a:gsLst>
            <a:gs pos="0">
              <a:schemeClr val="accent5">
                <a:hueOff val="5038564"/>
                <a:satOff val="-2354"/>
                <a:lumOff val="-2647"/>
                <a:alphaOff val="0"/>
                <a:tint val="62000"/>
                <a:hueMod val="94000"/>
                <a:satMod val="140000"/>
                <a:lumMod val="110000"/>
              </a:schemeClr>
            </a:gs>
            <a:gs pos="100000">
              <a:schemeClr val="accent5">
                <a:hueOff val="5038564"/>
                <a:satOff val="-2354"/>
                <a:lumOff val="-2647"/>
                <a:alphaOff val="0"/>
                <a:tint val="84000"/>
                <a:satMod val="160000"/>
              </a:schemeClr>
            </a:gs>
          </a:gsLst>
          <a:lin ang="5400000" scaled="0"/>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Cistectomía parcial o radical</a:t>
          </a:r>
          <a:endParaRPr lang="es-ES" sz="2000" kern="1200" dirty="0"/>
        </a:p>
      </dsp:txBody>
      <dsp:txXfrm>
        <a:off x="4151016" y="561540"/>
        <a:ext cx="2818684" cy="1650140"/>
      </dsp:txXfrm>
    </dsp:sp>
    <dsp:sp modelId="{353504C8-9B9F-4954-B643-A6CF64A2309B}">
      <dsp:nvSpPr>
        <dsp:cNvPr id="0" name=""/>
        <dsp:cNvSpPr/>
      </dsp:nvSpPr>
      <dsp:spPr>
        <a:xfrm>
          <a:off x="7278118" y="1024361"/>
          <a:ext cx="619328" cy="724497"/>
        </a:xfrm>
        <a:prstGeom prst="rightArrow">
          <a:avLst>
            <a:gd name="adj1" fmla="val 60000"/>
            <a:gd name="adj2" fmla="val 50000"/>
          </a:avLst>
        </a:prstGeom>
        <a:gradFill rotWithShape="0">
          <a:gsLst>
            <a:gs pos="0">
              <a:schemeClr val="accent5">
                <a:hueOff val="6718086"/>
                <a:satOff val="-3139"/>
                <a:lumOff val="-3529"/>
                <a:alphaOff val="0"/>
                <a:tint val="62000"/>
                <a:hueMod val="94000"/>
                <a:satMod val="140000"/>
                <a:lumMod val="110000"/>
              </a:schemeClr>
            </a:gs>
            <a:gs pos="100000">
              <a:schemeClr val="accent5">
                <a:hueOff val="6718086"/>
                <a:satOff val="-3139"/>
                <a:lumOff val="-3529"/>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a:off x="7278118" y="1169260"/>
        <a:ext cx="433530" cy="434699"/>
      </dsp:txXfrm>
    </dsp:sp>
    <dsp:sp modelId="{A6EC5480-5C23-487E-81A5-94E049B32C5A}">
      <dsp:nvSpPr>
        <dsp:cNvPr id="0" name=""/>
        <dsp:cNvSpPr/>
      </dsp:nvSpPr>
      <dsp:spPr>
        <a:xfrm>
          <a:off x="8189583" y="510202"/>
          <a:ext cx="2921360" cy="1752816"/>
        </a:xfrm>
        <a:prstGeom prst="roundRect">
          <a:avLst>
            <a:gd name="adj" fmla="val 10000"/>
          </a:avLst>
        </a:prstGeom>
        <a:gradFill rotWithShape="0">
          <a:gsLst>
            <a:gs pos="0">
              <a:schemeClr val="accent5">
                <a:hueOff val="10077129"/>
                <a:satOff val="-4709"/>
                <a:lumOff val="-5294"/>
                <a:alphaOff val="0"/>
                <a:tint val="62000"/>
                <a:hueMod val="94000"/>
                <a:satMod val="140000"/>
                <a:lumMod val="110000"/>
              </a:schemeClr>
            </a:gs>
            <a:gs pos="100000">
              <a:schemeClr val="accent5">
                <a:hueOff val="10077129"/>
                <a:satOff val="-4709"/>
                <a:lumOff val="-5294"/>
                <a:alphaOff val="0"/>
                <a:tint val="84000"/>
                <a:satMod val="160000"/>
              </a:schemeClr>
            </a:gs>
          </a:gsLst>
          <a:lin ang="5400000" scaled="0"/>
        </a:gradFill>
        <a:ln>
          <a:noFill/>
        </a:ln>
        <a:effectLst>
          <a:glow rad="228600">
            <a:schemeClr val="accent2">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Una combinación</a:t>
          </a:r>
          <a:r>
            <a:rPr lang="x-none" sz="2000" kern="1200" dirty="0" smtClean="0"/>
            <a:t> </a:t>
          </a:r>
          <a:r>
            <a:rPr lang="es-ES" sz="2000" kern="1200" dirty="0" smtClean="0"/>
            <a:t>de radiación y quimioterapia sistémica.</a:t>
          </a:r>
          <a:endParaRPr lang="es-ES" sz="2000" kern="1200" dirty="0"/>
        </a:p>
      </dsp:txBody>
      <dsp:txXfrm>
        <a:off x="8240921" y="561540"/>
        <a:ext cx="2818684" cy="1650140"/>
      </dsp:txXfrm>
    </dsp:sp>
    <dsp:sp modelId="{D6A5B24B-7588-4760-BCEC-C18169CC1DEE}">
      <dsp:nvSpPr>
        <dsp:cNvPr id="0" name=""/>
        <dsp:cNvSpPr/>
      </dsp:nvSpPr>
      <dsp:spPr>
        <a:xfrm rot="5400000">
          <a:off x="9340599" y="2467513"/>
          <a:ext cx="619328" cy="724497"/>
        </a:xfrm>
        <a:prstGeom prst="rightArrow">
          <a:avLst>
            <a:gd name="adj1" fmla="val 60000"/>
            <a:gd name="adj2" fmla="val 50000"/>
          </a:avLst>
        </a:prstGeom>
        <a:gradFill rotWithShape="0">
          <a:gsLst>
            <a:gs pos="0">
              <a:schemeClr val="accent5">
                <a:hueOff val="13436172"/>
                <a:satOff val="-6278"/>
                <a:lumOff val="-7058"/>
                <a:alphaOff val="0"/>
                <a:tint val="62000"/>
                <a:hueMod val="94000"/>
                <a:satMod val="140000"/>
                <a:lumMod val="110000"/>
              </a:schemeClr>
            </a:gs>
            <a:gs pos="100000">
              <a:schemeClr val="accent5">
                <a:hueOff val="13436172"/>
                <a:satOff val="-6278"/>
                <a:lumOff val="-7058"/>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rot="-5400000">
        <a:off x="9432914" y="2520097"/>
        <a:ext cx="434699" cy="433530"/>
      </dsp:txXfrm>
    </dsp:sp>
    <dsp:sp modelId="{6B288DEE-E4F2-4877-84FC-D21AD90CCE9B}">
      <dsp:nvSpPr>
        <dsp:cNvPr id="0" name=""/>
        <dsp:cNvSpPr/>
      </dsp:nvSpPr>
      <dsp:spPr>
        <a:xfrm>
          <a:off x="8189583" y="3431562"/>
          <a:ext cx="2921360" cy="1752816"/>
        </a:xfrm>
        <a:prstGeom prst="roundRect">
          <a:avLst>
            <a:gd name="adj" fmla="val 10000"/>
          </a:avLst>
        </a:prstGeom>
        <a:gradFill rotWithShape="0">
          <a:gsLst>
            <a:gs pos="0">
              <a:schemeClr val="accent5">
                <a:hueOff val="15115693"/>
                <a:satOff val="-7063"/>
                <a:lumOff val="-7940"/>
                <a:alphaOff val="0"/>
                <a:tint val="62000"/>
                <a:hueMod val="94000"/>
                <a:satMod val="140000"/>
                <a:lumMod val="110000"/>
              </a:schemeClr>
            </a:gs>
            <a:gs pos="100000">
              <a:schemeClr val="accent5">
                <a:hueOff val="15115693"/>
                <a:satOff val="-7063"/>
                <a:lumOff val="-7940"/>
                <a:alphaOff val="0"/>
                <a:tint val="84000"/>
                <a:satMod val="160000"/>
              </a:schemeClr>
            </a:gs>
          </a:gsLst>
          <a:lin ang="5400000" scaled="0"/>
        </a:gradFill>
        <a:ln>
          <a:noFill/>
        </a:ln>
        <a:effectLst>
          <a:glow rad="228600">
            <a:schemeClr val="accent2">
              <a:satMod val="175000"/>
              <a:alpha val="40000"/>
            </a:schemeClr>
          </a:glow>
          <a:outerShdw blurRad="184150" dist="241300" dir="11520000" sx="110000" sy="110000" algn="ctr" rotWithShape="0">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El carcinoma ductal o </a:t>
          </a:r>
          <a:r>
            <a:rPr lang="es-ES" sz="2000" kern="1200" dirty="0" err="1" smtClean="0"/>
            <a:t>acinar</a:t>
          </a:r>
          <a:r>
            <a:rPr lang="es-ES" sz="2000" kern="1200" dirty="0" smtClean="0"/>
            <a:t> superficial in situ de</a:t>
          </a:r>
          <a:r>
            <a:rPr lang="x-none" sz="2000" kern="1200" dirty="0" smtClean="0"/>
            <a:t> </a:t>
          </a:r>
          <a:r>
            <a:rPr lang="es-ES" sz="2000" kern="1200" dirty="0" smtClean="0"/>
            <a:t>la uretra prostática, sin invadir la membrana basal o el</a:t>
          </a:r>
          <a:r>
            <a:rPr lang="x-none" sz="2000" kern="1200" dirty="0" smtClean="0"/>
            <a:t> e</a:t>
          </a:r>
          <a:r>
            <a:rPr lang="es-ES" sz="2000" kern="1200" dirty="0" err="1" smtClean="0"/>
            <a:t>stroma</a:t>
          </a:r>
          <a:r>
            <a:rPr lang="es-ES" sz="2000" kern="1200" dirty="0" smtClean="0"/>
            <a:t> prostático</a:t>
          </a:r>
          <a:endParaRPr lang="es-ES" sz="2000" kern="1200" dirty="0"/>
        </a:p>
      </dsp:txBody>
      <dsp:txXfrm>
        <a:off x="8240921" y="3482900"/>
        <a:ext cx="2818684" cy="1650140"/>
      </dsp:txXfrm>
    </dsp:sp>
    <dsp:sp modelId="{262E45EC-36DD-47C7-9C7C-6B97F9208080}">
      <dsp:nvSpPr>
        <dsp:cNvPr id="0" name=""/>
        <dsp:cNvSpPr/>
      </dsp:nvSpPr>
      <dsp:spPr>
        <a:xfrm rot="10800000">
          <a:off x="7313175" y="3945722"/>
          <a:ext cx="619328" cy="724497"/>
        </a:xfrm>
        <a:prstGeom prst="rightArrow">
          <a:avLst>
            <a:gd name="adj1" fmla="val 60000"/>
            <a:gd name="adj2" fmla="val 50000"/>
          </a:avLst>
        </a:prstGeom>
        <a:gradFill rotWithShape="0">
          <a:gsLst>
            <a:gs pos="0">
              <a:schemeClr val="accent5">
                <a:hueOff val="20154258"/>
                <a:satOff val="-9417"/>
                <a:lumOff val="-10587"/>
                <a:alphaOff val="0"/>
                <a:tint val="62000"/>
                <a:hueMod val="94000"/>
                <a:satMod val="140000"/>
                <a:lumMod val="110000"/>
              </a:schemeClr>
            </a:gs>
            <a:gs pos="100000">
              <a:schemeClr val="accent5">
                <a:hueOff val="20154258"/>
                <a:satOff val="-9417"/>
                <a:lumOff val="-10587"/>
                <a:alphaOff val="0"/>
                <a:tint val="84000"/>
                <a:satMod val="16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rot="10800000">
        <a:off x="7498973" y="4090621"/>
        <a:ext cx="433530" cy="434699"/>
      </dsp:txXfrm>
    </dsp:sp>
    <dsp:sp modelId="{23E95F92-2784-4F6F-A55B-661A2F6BD499}">
      <dsp:nvSpPr>
        <dsp:cNvPr id="0" name=""/>
        <dsp:cNvSpPr/>
      </dsp:nvSpPr>
      <dsp:spPr>
        <a:xfrm>
          <a:off x="4099678" y="3431562"/>
          <a:ext cx="2921360" cy="1752816"/>
        </a:xfrm>
        <a:prstGeom prst="roundRect">
          <a:avLst>
            <a:gd name="adj" fmla="val 10000"/>
          </a:avLst>
        </a:prstGeom>
        <a:gradFill rotWithShape="0">
          <a:gsLst>
            <a:gs pos="0">
              <a:schemeClr val="accent5">
                <a:hueOff val="20154258"/>
                <a:satOff val="-9417"/>
                <a:lumOff val="-10587"/>
                <a:alphaOff val="0"/>
                <a:tint val="62000"/>
                <a:hueMod val="94000"/>
                <a:satMod val="140000"/>
                <a:lumMod val="110000"/>
              </a:schemeClr>
            </a:gs>
            <a:gs pos="100000">
              <a:schemeClr val="accent5">
                <a:hueOff val="20154258"/>
                <a:satOff val="-9417"/>
                <a:lumOff val="-10587"/>
                <a:alphaOff val="0"/>
                <a:tint val="84000"/>
                <a:satMod val="160000"/>
              </a:schemeClr>
            </a:gs>
          </a:gsLst>
          <a:lin ang="5400000" scaled="0"/>
        </a:gradFill>
        <a:ln>
          <a:noFill/>
        </a:ln>
        <a:effectLst>
          <a:glow rad="228600">
            <a:schemeClr val="accent5">
              <a:satMod val="175000"/>
              <a:alpha val="40000"/>
            </a:schemeClr>
          </a:glow>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Tratarse con </a:t>
          </a:r>
          <a:r>
            <a:rPr lang="x-none" sz="2000" kern="1200" dirty="0" smtClean="0"/>
            <a:t>TUR</a:t>
          </a:r>
          <a:r>
            <a:rPr lang="es-ES" sz="2000" kern="1200" dirty="0" smtClean="0"/>
            <a:t> y quimioterapia</a:t>
          </a:r>
          <a:r>
            <a:rPr lang="x-none" sz="2000" kern="1200" dirty="0" smtClean="0"/>
            <a:t> </a:t>
          </a:r>
          <a:r>
            <a:rPr lang="es-ES" sz="2000" kern="1200" dirty="0" smtClean="0"/>
            <a:t>o inmunoterapia intravesical en lugar de cistectomía.</a:t>
          </a:r>
          <a:endParaRPr lang="es-ES" sz="2000" kern="1200" dirty="0"/>
        </a:p>
      </dsp:txBody>
      <dsp:txXfrm>
        <a:off x="4151016" y="3482900"/>
        <a:ext cx="2818684" cy="16501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96544-0DB1-43D3-B39D-9C51A6F7CBAE}">
      <dsp:nvSpPr>
        <dsp:cNvPr id="0" name=""/>
        <dsp:cNvSpPr/>
      </dsp:nvSpPr>
      <dsp:spPr>
        <a:xfrm>
          <a:off x="2020271" y="1526976"/>
          <a:ext cx="3804046" cy="3804046"/>
        </a:xfrm>
        <a:prstGeom prst="ellipse">
          <a:avLst/>
        </a:prstGeom>
        <a:solidFill>
          <a:schemeClr val="accent1">
            <a:alpha val="50000"/>
            <a:hueOff val="0"/>
            <a:satOff val="0"/>
            <a:lumOff val="0"/>
            <a:alphaOff val="0"/>
          </a:schemeClr>
        </a:solidFill>
        <a:ln w="34925" cap="rnd" cmpd="sng" algn="ctr">
          <a:solidFill>
            <a:srgbClr val="FFFFFF"/>
          </a:solidFill>
          <a:prstDash val="solid"/>
        </a:ln>
        <a:effectLst>
          <a:glow rad="228600">
            <a:schemeClr val="accent1">
              <a:satMod val="175000"/>
              <a:alpha val="40000"/>
            </a:schemeClr>
          </a:glow>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s-EC" sz="6500" kern="1200" dirty="0" smtClean="0"/>
            <a:t>T.U.R</a:t>
          </a:r>
          <a:endParaRPr lang="es-EC" sz="6500" kern="1200" dirty="0"/>
        </a:p>
      </dsp:txBody>
      <dsp:txXfrm>
        <a:off x="2577361" y="2084066"/>
        <a:ext cx="2689866" cy="2689866"/>
      </dsp:txXfrm>
    </dsp:sp>
    <dsp:sp modelId="{13F54E6C-08CD-4F89-B45A-F0A8E79EA2A2}">
      <dsp:nvSpPr>
        <dsp:cNvPr id="0" name=""/>
        <dsp:cNvSpPr/>
      </dsp:nvSpPr>
      <dsp:spPr>
        <a:xfrm>
          <a:off x="2971282" y="679"/>
          <a:ext cx="1902023" cy="1902023"/>
        </a:xfrm>
        <a:prstGeom prst="ellipse">
          <a:avLst/>
        </a:prstGeom>
        <a:solidFill>
          <a:srgbClr val="FF0000">
            <a:alpha val="50000"/>
          </a:srgbClr>
        </a:solidFill>
        <a:ln w="15875" cap="rnd" cmpd="sng" algn="ctr">
          <a:solidFill>
            <a:schemeClr val="lt1">
              <a:hueOff val="0"/>
              <a:satOff val="0"/>
              <a:lumOff val="0"/>
              <a:alphaOff val="0"/>
            </a:schemeClr>
          </a:solidFill>
          <a:prstDash val="solid"/>
        </a:ln>
        <a:effectLst>
          <a:glow rad="228600">
            <a:schemeClr val="accent6">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t>Es la forma inicial de tratamiento para todos los cánceres vesicales.</a:t>
          </a:r>
          <a:endParaRPr lang="es-EC" sz="1500" kern="1200" dirty="0"/>
        </a:p>
      </dsp:txBody>
      <dsp:txXfrm>
        <a:off x="3249827" y="279224"/>
        <a:ext cx="1344933" cy="1344933"/>
      </dsp:txXfrm>
    </dsp:sp>
    <dsp:sp modelId="{11777425-A32B-4DD4-BAF7-FBB23750CEDB}">
      <dsp:nvSpPr>
        <dsp:cNvPr id="0" name=""/>
        <dsp:cNvSpPr/>
      </dsp:nvSpPr>
      <dsp:spPr>
        <a:xfrm>
          <a:off x="5448592" y="2477988"/>
          <a:ext cx="1902023" cy="1902023"/>
        </a:xfrm>
        <a:prstGeom prst="ellipse">
          <a:avLst/>
        </a:prstGeom>
        <a:solidFill>
          <a:srgbClr val="7030A0">
            <a:alpha val="50000"/>
          </a:srgbClr>
        </a:solidFill>
        <a:ln w="15875" cap="rnd"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El seguimiento cuidado de pacientes con cánceres vesicales superficiales es obligatorio.</a:t>
          </a:r>
          <a:endParaRPr lang="es-EC" sz="1200" kern="1200" dirty="0"/>
        </a:p>
      </dsp:txBody>
      <dsp:txXfrm>
        <a:off x="5727137" y="2756533"/>
        <a:ext cx="1344933" cy="1344933"/>
      </dsp:txXfrm>
    </dsp:sp>
    <dsp:sp modelId="{4E74D82F-A7FE-4DA1-BE37-3147446FB548}">
      <dsp:nvSpPr>
        <dsp:cNvPr id="0" name=""/>
        <dsp:cNvSpPr/>
      </dsp:nvSpPr>
      <dsp:spPr>
        <a:xfrm>
          <a:off x="2971282" y="4955297"/>
          <a:ext cx="1902023" cy="1902023"/>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El riesgo de recurrencia disminuye a medida que aumenta el intervalo libre de tumores.</a:t>
          </a:r>
          <a:endParaRPr lang="es-EC" sz="1200" kern="1200" dirty="0"/>
        </a:p>
      </dsp:txBody>
      <dsp:txXfrm>
        <a:off x="3249827" y="5233842"/>
        <a:ext cx="1344933" cy="1344933"/>
      </dsp:txXfrm>
    </dsp:sp>
    <dsp:sp modelId="{71D492F9-D8EB-4850-ADDF-58FB425323C6}">
      <dsp:nvSpPr>
        <dsp:cNvPr id="0" name=""/>
        <dsp:cNvSpPr/>
      </dsp:nvSpPr>
      <dsp:spPr>
        <a:xfrm>
          <a:off x="493973" y="2477988"/>
          <a:ext cx="1902023" cy="1902023"/>
        </a:xfrm>
        <a:prstGeom prst="ellipse">
          <a:avLst/>
        </a:prstGeom>
        <a:solidFill>
          <a:srgbClr val="FFFF00">
            <a:alpha val="50000"/>
          </a:srgbClr>
        </a:solidFill>
        <a:ln w="15875" cap="rnd" cmpd="sng" algn="ctr">
          <a:solidFill>
            <a:schemeClr val="l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Permite un estimado con exactitud razonable de etapa y el grado del tumor y la necesidad de tratamiento adicional</a:t>
          </a:r>
          <a:r>
            <a:rPr lang="es-EC" sz="1000" kern="1200" dirty="0" smtClean="0"/>
            <a:t>.</a:t>
          </a:r>
          <a:endParaRPr lang="es-EC" sz="1000" kern="1200" dirty="0"/>
        </a:p>
      </dsp:txBody>
      <dsp:txXfrm>
        <a:off x="772518" y="2756533"/>
        <a:ext cx="1344933" cy="13449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51CDD-EB7E-40E8-8DAB-506933FE83F1}">
      <dsp:nvSpPr>
        <dsp:cNvPr id="0" name=""/>
        <dsp:cNvSpPr/>
      </dsp:nvSpPr>
      <dsp:spPr>
        <a:xfrm>
          <a:off x="215611" y="1699"/>
          <a:ext cx="3119118" cy="1871471"/>
        </a:xfrm>
        <a:prstGeom prst="rect">
          <a:avLst/>
        </a:prstGeom>
        <a:solidFill>
          <a:schemeClr val="lt1"/>
        </a:solidFill>
        <a:ln w="15875" cap="rnd" cmpd="sng" algn="ctr">
          <a:solidFill>
            <a:schemeClr val="accent5">
              <a:hueMod val="94000"/>
            </a:schemeClr>
          </a:solidFill>
          <a:prstDash val="solid"/>
        </a:ln>
        <a:effectLst/>
        <a:scene3d>
          <a:camera prst="orthographicFront"/>
          <a:lightRig rig="threePt" dir="t"/>
        </a:scene3d>
        <a:sp3d>
          <a:bevelT w="114300" prst="hardEdge"/>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Candidatos: pacientes con tumores solitarios, infiltrantes (T1 a T3) localizados a lo largo de la pared posterior o el domo de la vejiga; cánceres en un divertículo</a:t>
          </a:r>
          <a:endParaRPr lang="es-ES" sz="1800" kern="1200" dirty="0"/>
        </a:p>
      </dsp:txBody>
      <dsp:txXfrm>
        <a:off x="215611" y="1699"/>
        <a:ext cx="3119118" cy="1871471"/>
      </dsp:txXfrm>
    </dsp:sp>
    <dsp:sp modelId="{622E6813-D383-4897-8102-25B48E9EB4D7}">
      <dsp:nvSpPr>
        <dsp:cNvPr id="0" name=""/>
        <dsp:cNvSpPr/>
      </dsp:nvSpPr>
      <dsp:spPr>
        <a:xfrm>
          <a:off x="3646641" y="1699"/>
          <a:ext cx="3119118" cy="1871471"/>
        </a:xfrm>
        <a:prstGeom prst="rect">
          <a:avLst/>
        </a:prstGeom>
        <a:solidFill>
          <a:schemeClr val="lt1"/>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La enfermedad remota desde el tumor primario debe excluirse antes del procedimiento mediante biopsias aleatorias de la vejiga.</a:t>
          </a:r>
          <a:endParaRPr lang="es-ES" sz="1800" kern="1200" dirty="0"/>
        </a:p>
      </dsp:txBody>
      <dsp:txXfrm>
        <a:off x="3646641" y="1699"/>
        <a:ext cx="3119118" cy="1871471"/>
      </dsp:txXfrm>
    </dsp:sp>
    <dsp:sp modelId="{BAF46628-2EC7-449C-B30A-9A13A1D38A1A}">
      <dsp:nvSpPr>
        <dsp:cNvPr id="0" name=""/>
        <dsp:cNvSpPr/>
      </dsp:nvSpPr>
      <dsp:spPr>
        <a:xfrm>
          <a:off x="215611" y="2185081"/>
          <a:ext cx="3119118" cy="1871471"/>
        </a:xfrm>
        <a:prstGeom prst="rect">
          <a:avLst/>
        </a:prstGeom>
        <a:solidFill>
          <a:schemeClr val="lt1"/>
        </a:solidFill>
        <a:ln w="15875" cap="rnd" cmpd="sng" algn="ctr">
          <a:solidFill>
            <a:schemeClr val="accent5">
              <a:hueMod val="94000"/>
            </a:schemeClr>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Para reducir al máximo la implantación del tumor producto de la contaminación de la lesión con células cancerosas en el momento de la cirugía:</a:t>
          </a:r>
          <a:endParaRPr lang="es-ES" sz="1800" kern="1200" dirty="0"/>
        </a:p>
      </dsp:txBody>
      <dsp:txXfrm>
        <a:off x="215611" y="2185081"/>
        <a:ext cx="3119118" cy="1871471"/>
      </dsp:txXfrm>
    </dsp:sp>
    <dsp:sp modelId="{794C7DEA-1185-46A8-89C6-FD623DB954E6}">
      <dsp:nvSpPr>
        <dsp:cNvPr id="0" name=""/>
        <dsp:cNvSpPr/>
      </dsp:nvSpPr>
      <dsp:spPr>
        <a:xfrm>
          <a:off x="3646641" y="2185081"/>
          <a:ext cx="3119118" cy="1871471"/>
        </a:xfrm>
        <a:prstGeom prst="rect">
          <a:avLst/>
        </a:prstGeom>
        <a:solidFill>
          <a:schemeClr val="lt1"/>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Puede usarse erradicación de curso corto, dosis limitada (1000 a 1600 cGy) y puede instilarse un antineoplásico intravesical antes del procedimiento</a:t>
          </a:r>
          <a:endParaRPr lang="es-ES" sz="1800" kern="1200" dirty="0"/>
        </a:p>
      </dsp:txBody>
      <dsp:txXfrm>
        <a:off x="3646641" y="2185081"/>
        <a:ext cx="3119118" cy="18714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46D73-91C1-448B-8ED6-339D5FA544E2}" type="datetimeFigureOut">
              <a:rPr lang="es-EC" smtClean="0"/>
              <a:pPr/>
              <a:t>18/06/2019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FF7EC-B670-463E-8CC2-B1026947E7CC}" type="slidenum">
              <a:rPr lang="es-EC" smtClean="0"/>
              <a:pPr/>
              <a:t>‹Nº›</a:t>
            </a:fld>
            <a:endParaRPr lang="es-EC"/>
          </a:p>
        </p:txBody>
      </p:sp>
    </p:spTree>
    <p:extLst>
      <p:ext uri="{BB962C8B-B14F-4D97-AF65-F5344CB8AC3E}">
        <p14:creationId xmlns="" xmlns:p14="http://schemas.microsoft.com/office/powerpoint/2010/main" val="240629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21</a:t>
            </a:fld>
            <a:endParaRPr lang="es-ES"/>
          </a:p>
        </p:txBody>
      </p:sp>
    </p:spTree>
    <p:extLst>
      <p:ext uri="{BB962C8B-B14F-4D97-AF65-F5344CB8AC3E}">
        <p14:creationId xmlns="" xmlns:p14="http://schemas.microsoft.com/office/powerpoint/2010/main" val="150469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30</a:t>
            </a:fld>
            <a:endParaRPr lang="es-ES"/>
          </a:p>
        </p:txBody>
      </p:sp>
    </p:spTree>
    <p:extLst>
      <p:ext uri="{BB962C8B-B14F-4D97-AF65-F5344CB8AC3E}">
        <p14:creationId xmlns="" xmlns:p14="http://schemas.microsoft.com/office/powerpoint/2010/main" val="141213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61168CE-5B79-4D56-8C0D-301D9B98CC35}" type="slidenum">
              <a:rPr lang="es-ES"/>
              <a:pPr/>
              <a:t>36</a:t>
            </a:fld>
            <a:endParaRPr lang="es-ES"/>
          </a:p>
        </p:txBody>
      </p:sp>
    </p:spTree>
    <p:extLst>
      <p:ext uri="{BB962C8B-B14F-4D97-AF65-F5344CB8AC3E}">
        <p14:creationId xmlns="" xmlns:p14="http://schemas.microsoft.com/office/powerpoint/2010/main" val="420065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22</a:t>
            </a:fld>
            <a:endParaRPr lang="es-ES"/>
          </a:p>
        </p:txBody>
      </p:sp>
    </p:spTree>
    <p:extLst>
      <p:ext uri="{BB962C8B-B14F-4D97-AF65-F5344CB8AC3E}">
        <p14:creationId xmlns="" xmlns:p14="http://schemas.microsoft.com/office/powerpoint/2010/main" val="79757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23</a:t>
            </a:fld>
            <a:endParaRPr lang="es-ES"/>
          </a:p>
        </p:txBody>
      </p:sp>
    </p:spTree>
    <p:extLst>
      <p:ext uri="{BB962C8B-B14F-4D97-AF65-F5344CB8AC3E}">
        <p14:creationId xmlns="" xmlns:p14="http://schemas.microsoft.com/office/powerpoint/2010/main" val="375284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24</a:t>
            </a:fld>
            <a:endParaRPr lang="es-ES"/>
          </a:p>
        </p:txBody>
      </p:sp>
    </p:spTree>
    <p:extLst>
      <p:ext uri="{BB962C8B-B14F-4D97-AF65-F5344CB8AC3E}">
        <p14:creationId xmlns="" xmlns:p14="http://schemas.microsoft.com/office/powerpoint/2010/main" val="57296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25</a:t>
            </a:fld>
            <a:endParaRPr lang="es-ES"/>
          </a:p>
        </p:txBody>
      </p:sp>
    </p:spTree>
    <p:extLst>
      <p:ext uri="{BB962C8B-B14F-4D97-AF65-F5344CB8AC3E}">
        <p14:creationId xmlns="" xmlns:p14="http://schemas.microsoft.com/office/powerpoint/2010/main" val="193584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26</a:t>
            </a:fld>
            <a:endParaRPr lang="es-ES"/>
          </a:p>
        </p:txBody>
      </p:sp>
    </p:spTree>
    <p:extLst>
      <p:ext uri="{BB962C8B-B14F-4D97-AF65-F5344CB8AC3E}">
        <p14:creationId xmlns="" xmlns:p14="http://schemas.microsoft.com/office/powerpoint/2010/main" val="226275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27</a:t>
            </a:fld>
            <a:endParaRPr lang="es-ES"/>
          </a:p>
        </p:txBody>
      </p:sp>
    </p:spTree>
    <p:extLst>
      <p:ext uri="{BB962C8B-B14F-4D97-AF65-F5344CB8AC3E}">
        <p14:creationId xmlns="" xmlns:p14="http://schemas.microsoft.com/office/powerpoint/2010/main" val="133128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28</a:t>
            </a:fld>
            <a:endParaRPr lang="es-ES"/>
          </a:p>
        </p:txBody>
      </p:sp>
    </p:spTree>
    <p:extLst>
      <p:ext uri="{BB962C8B-B14F-4D97-AF65-F5344CB8AC3E}">
        <p14:creationId xmlns="" xmlns:p14="http://schemas.microsoft.com/office/powerpoint/2010/main" val="339067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1168CE-5B79-4D56-8C0D-301D9B98CC35}" type="slidenum">
              <a:rPr lang="es-ES"/>
              <a:pPr/>
              <a:t>29</a:t>
            </a:fld>
            <a:endParaRPr lang="es-ES"/>
          </a:p>
        </p:txBody>
      </p:sp>
    </p:spTree>
    <p:extLst>
      <p:ext uri="{BB962C8B-B14F-4D97-AF65-F5344CB8AC3E}">
        <p14:creationId xmlns="" xmlns:p14="http://schemas.microsoft.com/office/powerpoint/2010/main" val="215837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6/18/2019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7" Type="http://schemas.microsoft.com/office/2007/relationships/diagramDrawing" Target="../diagrams/drawing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diagramLayout" Target="../diagrams/layout10.xml"/><Relationship Id="rId7" Type="http://schemas.openxmlformats.org/officeDocument/2006/relationships/image" Target="../media/image69.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diagramLayout" Target="../diagrams/layout11.xml"/><Relationship Id="rId7" Type="http://schemas.openxmlformats.org/officeDocument/2006/relationships/image" Target="../media/image71.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7" Type="http://schemas.microsoft.com/office/2007/relationships/diagramDrawing" Target="../diagrams/drawing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53959" y="0"/>
            <a:ext cx="7093555" cy="6858000"/>
          </a:xfrm>
          <a:prstGeom prst="rect">
            <a:avLst/>
          </a:prstGeom>
          <a:ln>
            <a:noFill/>
          </a:ln>
          <a:effectLst>
            <a:softEdge rad="112500"/>
          </a:effectLst>
        </p:spPr>
      </p:pic>
      <p:sp>
        <p:nvSpPr>
          <p:cNvPr id="2" name="Rectángulo 1"/>
          <p:cNvSpPr/>
          <p:nvPr/>
        </p:nvSpPr>
        <p:spPr>
          <a:xfrm>
            <a:off x="4612943" y="1"/>
            <a:ext cx="6005015" cy="1600438"/>
          </a:xfrm>
          <a:prstGeom prst="rect">
            <a:avLst/>
          </a:prstGeom>
        </p:spPr>
        <p:txBody>
          <a:bodyPr wrap="square">
            <a:spAutoFit/>
          </a:bodyPr>
          <a:lstStyle/>
          <a:p>
            <a:pPr algn="ctr"/>
            <a:r>
              <a:rPr lang="es-ES" sz="2000" b="1" dirty="0" smtClean="0">
                <a:solidFill>
                  <a:schemeClr val="bg1"/>
                </a:solidFill>
                <a:latin typeface="Arial" panose="020B0604020202020204" pitchFamily="34" charset="0"/>
                <a:cs typeface="Arial" panose="020B0604020202020204" pitchFamily="34" charset="0"/>
              </a:rPr>
              <a:t>UNIVERSID DE CIENCIAS  MÈDICAS DE LA HABANA</a:t>
            </a:r>
            <a:endParaRPr lang="es-ES" sz="2000" b="1" dirty="0">
              <a:solidFill>
                <a:schemeClr val="bg1"/>
              </a:solidFill>
              <a:latin typeface="Arial" panose="020B0604020202020204" pitchFamily="34" charset="0"/>
              <a:cs typeface="Arial" panose="020B0604020202020204" pitchFamily="34" charset="0"/>
            </a:endParaRPr>
          </a:p>
          <a:p>
            <a:pPr algn="ctr"/>
            <a:r>
              <a:rPr lang="es-ES" sz="2000" b="1" dirty="0" smtClean="0">
                <a:solidFill>
                  <a:schemeClr val="bg1"/>
                </a:solidFill>
                <a:latin typeface="Arial" panose="020B0604020202020204" pitchFamily="34" charset="0"/>
                <a:cs typeface="Arial" panose="020B0604020202020204" pitchFamily="34" charset="0"/>
              </a:rPr>
              <a:t>FACULTAD DE C-M. “GRAL. CALIXTO GARCÌA”</a:t>
            </a:r>
            <a:endParaRPr lang="es-ES" sz="2000" b="1" dirty="0">
              <a:solidFill>
                <a:schemeClr val="bg1"/>
              </a:solidFill>
              <a:latin typeface="Arial" panose="020B0604020202020204" pitchFamily="34" charset="0"/>
              <a:cs typeface="Arial" panose="020B0604020202020204" pitchFamily="34" charset="0"/>
            </a:endParaRPr>
          </a:p>
          <a:p>
            <a:pPr algn="ctr"/>
            <a:r>
              <a:rPr lang="es-ES" sz="2000" b="1" dirty="0" smtClean="0">
                <a:solidFill>
                  <a:schemeClr val="bg1"/>
                </a:solidFill>
                <a:latin typeface="Arial" panose="020B0604020202020204" pitchFamily="34" charset="0"/>
                <a:cs typeface="Arial" panose="020B0604020202020204" pitchFamily="34" charset="0"/>
              </a:rPr>
              <a:t>ASIGNATURA DE UROLOGIA</a:t>
            </a:r>
            <a:endParaRPr lang="es-ES" sz="2000" b="1" dirty="0">
              <a:solidFill>
                <a:schemeClr val="bg1"/>
              </a:solidFill>
              <a:latin typeface="Arial" panose="020B0604020202020204" pitchFamily="34" charset="0"/>
              <a:cs typeface="Arial" panose="020B0604020202020204" pitchFamily="34" charset="0"/>
            </a:endParaRPr>
          </a:p>
          <a:p>
            <a:pPr algn="ctr"/>
            <a:endParaRPr lang="es-ES" b="1" dirty="0">
              <a:latin typeface="Arial" panose="020B0604020202020204" pitchFamily="34" charset="0"/>
              <a:cs typeface="Arial" panose="020B0604020202020204" pitchFamily="34" charset="0"/>
            </a:endParaRPr>
          </a:p>
        </p:txBody>
      </p:sp>
      <p:pic>
        <p:nvPicPr>
          <p:cNvPr id="6" name="Picture 2" descr="http://www.jardinuniversitario.utm.edu.ec/curriculum/images/escudo%20de%20la%20utm.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5779" y="1"/>
            <a:ext cx="162232" cy="1622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jardinuniversitario.utm.edu.ec/curriculum/images/escudo%20de%20la%20utm.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V="1">
            <a:off x="17063883" y="1489587"/>
            <a:ext cx="103240" cy="42341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ángulo 2"/>
          <p:cNvSpPr/>
          <p:nvPr/>
        </p:nvSpPr>
        <p:spPr>
          <a:xfrm>
            <a:off x="6933063" y="2320119"/>
            <a:ext cx="4995080" cy="6617196"/>
          </a:xfrm>
          <a:prstGeom prst="rect">
            <a:avLst/>
          </a:prstGeom>
        </p:spPr>
        <p:txBody>
          <a:bodyPr wrap="square">
            <a:spAutoFit/>
          </a:bodyPr>
          <a:lstStyle/>
          <a:p>
            <a:pPr algn="ctr"/>
            <a:endParaRPr lang="es-ES" sz="4400" b="1" dirty="0" smtClean="0">
              <a:latin typeface="Mistral" panose="03090702030407020403" pitchFamily="66" charset="0"/>
              <a:cs typeface="Arial" panose="020B0604020202020204" pitchFamily="34" charset="0"/>
            </a:endParaRPr>
          </a:p>
          <a:p>
            <a:pPr algn="ctr"/>
            <a:r>
              <a:rPr lang="es-ES" sz="4400" b="1" dirty="0" smtClean="0">
                <a:latin typeface="Mistral" panose="03090702030407020403" pitchFamily="66" charset="0"/>
                <a:cs typeface="Arial" panose="020B0604020202020204" pitchFamily="34" charset="0"/>
              </a:rPr>
              <a:t>CÁNCER UROTELIAL DE PELVIS RENAL, URÉTER </a:t>
            </a:r>
            <a:r>
              <a:rPr lang="es-ES" sz="4400" b="1" dirty="0">
                <a:latin typeface="Mistral" panose="03090702030407020403" pitchFamily="66" charset="0"/>
                <a:cs typeface="Arial" panose="020B0604020202020204" pitchFamily="34" charset="0"/>
              </a:rPr>
              <a:t>Y </a:t>
            </a:r>
            <a:r>
              <a:rPr lang="es-ES" sz="4400" b="1" dirty="0" smtClean="0">
                <a:latin typeface="Mistral" panose="03090702030407020403" pitchFamily="66" charset="0"/>
                <a:cs typeface="Arial" panose="020B0604020202020204" pitchFamily="34" charset="0"/>
              </a:rPr>
              <a:t>VEJIGA</a:t>
            </a:r>
          </a:p>
          <a:p>
            <a:pPr algn="ctr"/>
            <a:endParaRPr lang="es-ES" sz="3600" b="1" dirty="0" smtClean="0">
              <a:latin typeface="Mistral" panose="03090702030407020403" pitchFamily="66" charset="0"/>
              <a:cs typeface="Arial" panose="020B0604020202020204" pitchFamily="34" charset="0"/>
            </a:endParaRPr>
          </a:p>
          <a:p>
            <a:pPr algn="ctr"/>
            <a:endParaRPr lang="es-ES" sz="3600" b="1" dirty="0">
              <a:latin typeface="Mistral" panose="03090702030407020403" pitchFamily="66" charset="0"/>
              <a:cs typeface="Arial" panose="020B0604020202020204" pitchFamily="34" charset="0"/>
            </a:endParaRPr>
          </a:p>
          <a:p>
            <a:pPr algn="ctr"/>
            <a:endParaRPr lang="es-ES" sz="2000" b="1" dirty="0" smtClean="0">
              <a:latin typeface="Mistral" panose="03090702030407020403" pitchFamily="66" charset="0"/>
              <a:cs typeface="Arial" panose="020B0604020202020204" pitchFamily="34" charset="0"/>
            </a:endParaRPr>
          </a:p>
          <a:p>
            <a:pPr algn="ctr"/>
            <a:r>
              <a:rPr lang="es-ES" sz="2000" b="1" dirty="0" err="1" smtClean="0">
                <a:latin typeface="Mistral" panose="03090702030407020403" pitchFamily="66" charset="0"/>
                <a:cs typeface="Arial" panose="020B0604020202020204" pitchFamily="34" charset="0"/>
              </a:rPr>
              <a:t>MSc</a:t>
            </a:r>
            <a:r>
              <a:rPr lang="es-ES" sz="2000" b="1" dirty="0" smtClean="0">
                <a:latin typeface="Mistral" panose="03090702030407020403" pitchFamily="66" charset="0"/>
                <a:cs typeface="Arial" panose="020B0604020202020204" pitchFamily="34" charset="0"/>
              </a:rPr>
              <a:t> Dra. DAISY MARÍA  CONTRERAS DUVERGER</a:t>
            </a:r>
          </a:p>
          <a:p>
            <a:pPr algn="ctr"/>
            <a:endParaRPr lang="es-ES" sz="3600" b="1" dirty="0">
              <a:latin typeface="Mistral" panose="03090702030407020403" pitchFamily="66" charset="0"/>
              <a:cs typeface="Arial" panose="020B0604020202020204" pitchFamily="34" charset="0"/>
            </a:endParaRPr>
          </a:p>
          <a:p>
            <a:pPr algn="ctr"/>
            <a:endParaRPr lang="es-ES" sz="2800" b="1" dirty="0" smtClean="0">
              <a:latin typeface="Mistral" panose="03090702030407020403" pitchFamily="66" charset="0"/>
              <a:cs typeface="Arial" panose="020B0604020202020204" pitchFamily="34" charset="0"/>
            </a:endParaRPr>
          </a:p>
          <a:p>
            <a:pPr algn="ctr"/>
            <a:endParaRPr lang="es-ES" sz="3600" b="1" dirty="0">
              <a:latin typeface="Arial" panose="020B0604020202020204" pitchFamily="34" charset="0"/>
              <a:cs typeface="Arial" panose="020B0604020202020204" pitchFamily="34" charset="0"/>
            </a:endParaRPr>
          </a:p>
          <a:p>
            <a:pPr algn="ctr"/>
            <a:endParaRPr lang="es-ES" sz="3600" b="1" dirty="0">
              <a:latin typeface="Arial" panose="020B0604020202020204" pitchFamily="34" charset="0"/>
              <a:cs typeface="Arial" panose="020B0604020202020204" pitchFamily="34" charset="0"/>
            </a:endParaRPr>
          </a:p>
        </p:txBody>
      </p:sp>
      <p:sp>
        <p:nvSpPr>
          <p:cNvPr id="8" name="7 CuadroTexto"/>
          <p:cNvSpPr txBox="1"/>
          <p:nvPr/>
        </p:nvSpPr>
        <p:spPr>
          <a:xfrm>
            <a:off x="0" y="3701844"/>
            <a:ext cx="1504336" cy="646331"/>
          </a:xfrm>
          <a:prstGeom prst="rect">
            <a:avLst/>
          </a:prstGeom>
          <a:solidFill>
            <a:schemeClr val="bg2"/>
          </a:solidFill>
        </p:spPr>
        <p:txBody>
          <a:bodyPr wrap="square" rtlCol="0">
            <a:spAutoFit/>
          </a:bodyPr>
          <a:lstStyle/>
          <a:p>
            <a:pPr algn="ctr"/>
            <a:r>
              <a:rPr lang="es-ES" b="1" dirty="0" smtClean="0"/>
              <a:t>Carcinoma renal</a:t>
            </a:r>
            <a:endParaRPr lang="es-ES" b="1" dirty="0"/>
          </a:p>
        </p:txBody>
      </p:sp>
    </p:spTree>
    <p:extLst>
      <p:ext uri="{BB962C8B-B14F-4D97-AF65-F5344CB8AC3E}">
        <p14:creationId xmlns="" xmlns:p14="http://schemas.microsoft.com/office/powerpoint/2010/main" val="881947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32012" y="449636"/>
            <a:ext cx="6521824" cy="2862322"/>
          </a:xfrm>
          <a:prstGeom prst="rect">
            <a:avLst/>
          </a:prstGeom>
          <a:noFill/>
        </p:spPr>
        <p:txBody>
          <a:bodyPr wrap="square" rtlCol="0">
            <a:spAutoFit/>
          </a:bodyPr>
          <a:lstStyle/>
          <a:p>
            <a:pPr marL="285750" indent="-285750" algn="just">
              <a:buFont typeface="Courier New" panose="02070309020205020404" pitchFamily="49" charset="0"/>
              <a:buChar char="o"/>
            </a:pPr>
            <a:r>
              <a:rPr lang="x-none" sz="2000" dirty="0" smtClean="0">
                <a:solidFill>
                  <a:schemeClr val="bg1"/>
                </a:solidFill>
              </a:rPr>
              <a:t>Con frecuencia la ecografía, CT, y MRI permiten identificar anormalidades en el tejido blando de la pelvis renal.</a:t>
            </a:r>
          </a:p>
          <a:p>
            <a:pPr marL="285750" indent="-285750" algn="just">
              <a:buFont typeface="Courier New" panose="02070309020205020404" pitchFamily="49" charset="0"/>
              <a:buChar char="o"/>
            </a:pPr>
            <a:endParaRPr lang="x-none" sz="2000" dirty="0">
              <a:solidFill>
                <a:schemeClr val="bg1"/>
              </a:solidFill>
            </a:endParaRPr>
          </a:p>
          <a:p>
            <a:pPr marL="285750" indent="-285750" algn="just">
              <a:buFont typeface="Courier New" panose="02070309020205020404" pitchFamily="49" charset="0"/>
              <a:buChar char="o"/>
            </a:pPr>
            <a:r>
              <a:rPr lang="es-EC" sz="2000" dirty="0" smtClean="0">
                <a:solidFill>
                  <a:schemeClr val="bg1"/>
                </a:solidFill>
              </a:rPr>
              <a:t>Diagnóstico </a:t>
            </a:r>
            <a:r>
              <a:rPr lang="x-none" sz="2000" dirty="0" smtClean="0">
                <a:solidFill>
                  <a:schemeClr val="bg1"/>
                </a:solidFill>
              </a:rPr>
              <a:t>Diferencia</a:t>
            </a:r>
            <a:r>
              <a:rPr lang="es-EC" sz="2000" dirty="0" smtClean="0">
                <a:solidFill>
                  <a:schemeClr val="bg1"/>
                </a:solidFill>
              </a:rPr>
              <a:t>l con </a:t>
            </a:r>
            <a:r>
              <a:rPr lang="x-none" sz="2000" dirty="0" smtClean="0">
                <a:solidFill>
                  <a:schemeClr val="bg1"/>
                </a:solidFill>
              </a:rPr>
              <a:t> coágulos sanguíneos y  cálculos no opacos.</a:t>
            </a:r>
          </a:p>
          <a:p>
            <a:pPr marL="285750" indent="-285750" algn="just">
              <a:buFont typeface="Courier New" panose="02070309020205020404" pitchFamily="49" charset="0"/>
              <a:buChar char="o"/>
            </a:pPr>
            <a:endParaRPr lang="x-none" sz="2000" dirty="0">
              <a:solidFill>
                <a:schemeClr val="bg1"/>
              </a:solidFill>
            </a:endParaRPr>
          </a:p>
          <a:p>
            <a:pPr marL="285750" indent="-285750" algn="just">
              <a:buFont typeface="Courier New" panose="02070309020205020404" pitchFamily="49" charset="0"/>
              <a:buChar char="o"/>
            </a:pPr>
            <a:r>
              <a:rPr lang="x-none" sz="2000" dirty="0" smtClean="0">
                <a:solidFill>
                  <a:schemeClr val="bg1"/>
                </a:solidFill>
              </a:rPr>
              <a:t>CT y MRI permiten buscar signos de metástasis regional o más distante.</a:t>
            </a:r>
            <a:endParaRPr lang="es-ES" sz="2000" dirty="0">
              <a:solidFill>
                <a:schemeClr val="bg1"/>
              </a:solidFill>
            </a:endParaRPr>
          </a:p>
        </p:txBody>
      </p:sp>
      <p:pic>
        <p:nvPicPr>
          <p:cNvPr id="5" name="Imagen 4"/>
          <p:cNvPicPr>
            <a:picLocks noChangeAspect="1"/>
          </p:cNvPicPr>
          <p:nvPr/>
        </p:nvPicPr>
        <p:blipFill>
          <a:blip r:embed="rId2"/>
          <a:stretch>
            <a:fillRect/>
          </a:stretch>
        </p:blipFill>
        <p:spPr>
          <a:xfrm>
            <a:off x="8022771" y="110460"/>
            <a:ext cx="3482308" cy="36564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Imagen 5"/>
          <p:cNvPicPr>
            <a:picLocks noChangeAspect="1"/>
          </p:cNvPicPr>
          <p:nvPr/>
        </p:nvPicPr>
        <p:blipFill>
          <a:blip r:embed="rId3"/>
          <a:stretch>
            <a:fillRect/>
          </a:stretch>
        </p:blipFill>
        <p:spPr>
          <a:xfrm>
            <a:off x="5623963" y="4020673"/>
            <a:ext cx="3059748" cy="26395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Imagen 6"/>
          <p:cNvPicPr>
            <a:picLocks noChangeAspect="1"/>
          </p:cNvPicPr>
          <p:nvPr/>
        </p:nvPicPr>
        <p:blipFill>
          <a:blip r:embed="rId4"/>
          <a:stretch>
            <a:fillRect/>
          </a:stretch>
        </p:blipFill>
        <p:spPr>
          <a:xfrm>
            <a:off x="632013" y="3307741"/>
            <a:ext cx="4594132" cy="3352475"/>
          </a:xfrm>
          <a:prstGeom prst="rect">
            <a:avLst/>
          </a:prstGeom>
        </p:spPr>
      </p:pic>
    </p:spTree>
    <p:extLst>
      <p:ext uri="{BB962C8B-B14F-4D97-AF65-F5344CB8AC3E}">
        <p14:creationId xmlns="" xmlns:p14="http://schemas.microsoft.com/office/powerpoint/2010/main" val="4200433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6177" y="497542"/>
            <a:ext cx="6487704" cy="1015663"/>
          </a:xfrm>
          <a:prstGeom prst="rect">
            <a:avLst/>
          </a:prstGeom>
          <a:solidFill>
            <a:schemeClr val="bg1"/>
          </a:solidFill>
          <a:effectLst>
            <a:glow rad="228600">
              <a:schemeClr val="accent5">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x-none" sz="6000" b="1" dirty="0" smtClean="0">
                <a:solidFill>
                  <a:schemeClr val="tx1"/>
                </a:solidFill>
                <a:latin typeface="Mistral" panose="03090702030407020403" pitchFamily="66" charset="0"/>
              </a:rPr>
              <a:t>URETEROPIELOSCOPÍA</a:t>
            </a:r>
            <a:endParaRPr lang="es-ES" sz="6000" b="1" dirty="0">
              <a:solidFill>
                <a:schemeClr val="tx1"/>
              </a:solidFill>
              <a:latin typeface="Mistral" panose="03090702030407020403" pitchFamily="66" charset="0"/>
            </a:endParaRPr>
          </a:p>
        </p:txBody>
      </p:sp>
      <p:pic>
        <p:nvPicPr>
          <p:cNvPr id="5" name="Imagen 4"/>
          <p:cNvPicPr>
            <a:picLocks noChangeAspect="1"/>
          </p:cNvPicPr>
          <p:nvPr/>
        </p:nvPicPr>
        <p:blipFill>
          <a:blip r:embed="rId2"/>
          <a:stretch>
            <a:fillRect/>
          </a:stretch>
        </p:blipFill>
        <p:spPr>
          <a:xfrm>
            <a:off x="7109011" y="173467"/>
            <a:ext cx="4872319" cy="4385086"/>
          </a:xfrm>
          <a:prstGeom prst="rect">
            <a:avLst/>
          </a:prstGeom>
        </p:spPr>
      </p:pic>
      <p:pic>
        <p:nvPicPr>
          <p:cNvPr id="7" name="Imagen 6"/>
          <p:cNvPicPr>
            <a:picLocks noChangeAspect="1"/>
          </p:cNvPicPr>
          <p:nvPr/>
        </p:nvPicPr>
        <p:blipFill rotWithShape="1">
          <a:blip r:embed="rId3"/>
          <a:srcRect l="5006" t="32905" r="8031" b="13749"/>
          <a:stretch/>
        </p:blipFill>
        <p:spPr>
          <a:xfrm>
            <a:off x="6696635" y="4424085"/>
            <a:ext cx="5284695" cy="2433917"/>
          </a:xfrm>
          <a:prstGeom prst="rect">
            <a:avLst/>
          </a:prstGeom>
        </p:spPr>
      </p:pic>
      <p:sp>
        <p:nvSpPr>
          <p:cNvPr id="8" name="CuadroTexto 7"/>
          <p:cNvSpPr txBox="1"/>
          <p:nvPr/>
        </p:nvSpPr>
        <p:spPr>
          <a:xfrm>
            <a:off x="336176" y="1506071"/>
            <a:ext cx="5486400" cy="4401205"/>
          </a:xfrm>
          <a:prstGeom prst="rect">
            <a:avLst/>
          </a:prstGeom>
          <a:noFill/>
        </p:spPr>
        <p:txBody>
          <a:bodyPr wrap="square" rtlCol="0">
            <a:spAutoFit/>
          </a:bodyPr>
          <a:lstStyle/>
          <a:p>
            <a:pPr marL="342900" indent="-342900" algn="just">
              <a:buFont typeface="Arial" panose="020B0604020202020204" pitchFamily="34" charset="0"/>
              <a:buChar char="•"/>
            </a:pPr>
            <a:r>
              <a:rPr lang="x-none" sz="2000" dirty="0" smtClean="0">
                <a:solidFill>
                  <a:schemeClr val="bg1"/>
                </a:solidFill>
              </a:rPr>
              <a:t>Las indicaciones para l</a:t>
            </a:r>
            <a:r>
              <a:rPr lang="es-EC" sz="2000" dirty="0" smtClean="0">
                <a:solidFill>
                  <a:schemeClr val="bg1"/>
                </a:solidFill>
              </a:rPr>
              <a:t>a</a:t>
            </a:r>
            <a:r>
              <a:rPr lang="x-none" sz="2000" dirty="0" smtClean="0">
                <a:solidFill>
                  <a:schemeClr val="bg1"/>
                </a:solidFill>
              </a:rPr>
              <a:t> ureteroscopi</a:t>
            </a:r>
            <a:r>
              <a:rPr lang="es-EC" sz="2000" dirty="0" smtClean="0">
                <a:solidFill>
                  <a:schemeClr val="bg1"/>
                </a:solidFill>
              </a:rPr>
              <a:t>a</a:t>
            </a:r>
            <a:r>
              <a:rPr lang="x-none" sz="2000" dirty="0" smtClean="0">
                <a:solidFill>
                  <a:schemeClr val="bg1"/>
                </a:solidFill>
              </a:rPr>
              <a:t> son evaluación de defectos de llenado dentro de la vía urinaria superior y después de resultados positivos en estudio citológico.</a:t>
            </a:r>
          </a:p>
          <a:p>
            <a:pPr marL="342900" indent="-342900" algn="just">
              <a:buFont typeface="Arial" panose="020B0604020202020204" pitchFamily="34" charset="0"/>
              <a:buChar char="•"/>
            </a:pPr>
            <a:endParaRPr lang="x-none" sz="2000" dirty="0">
              <a:solidFill>
                <a:schemeClr val="bg1"/>
              </a:solidFill>
            </a:endParaRPr>
          </a:p>
          <a:p>
            <a:pPr marL="342900" indent="-342900" algn="just">
              <a:buFont typeface="Arial" panose="020B0604020202020204" pitchFamily="34" charset="0"/>
              <a:buChar char="•"/>
            </a:pPr>
            <a:r>
              <a:rPr lang="x-none" sz="2000" dirty="0" smtClean="0">
                <a:solidFill>
                  <a:schemeClr val="bg1"/>
                </a:solidFill>
              </a:rPr>
              <a:t>Procedimiento de vigilancia en p</a:t>
            </a:r>
            <a:r>
              <a:rPr lang="es-EC" sz="2000" dirty="0" smtClean="0">
                <a:solidFill>
                  <a:schemeClr val="bg1"/>
                </a:solidFill>
              </a:rPr>
              <a:t>a</a:t>
            </a:r>
            <a:r>
              <a:rPr lang="x-none" sz="2000" dirty="0" smtClean="0">
                <a:solidFill>
                  <a:schemeClr val="bg1"/>
                </a:solidFill>
              </a:rPr>
              <a:t>c</a:t>
            </a:r>
            <a:r>
              <a:rPr lang="es-EC" sz="2000" dirty="0" err="1" smtClean="0">
                <a:solidFill>
                  <a:schemeClr val="bg1"/>
                </a:solidFill>
              </a:rPr>
              <a:t>ien</a:t>
            </a:r>
            <a:r>
              <a:rPr lang="x-none" sz="2000" dirty="0" smtClean="0">
                <a:solidFill>
                  <a:schemeClr val="bg1"/>
                </a:solidFill>
              </a:rPr>
              <a:t>t</a:t>
            </a:r>
            <a:r>
              <a:rPr lang="es-EC" sz="2000" dirty="0" smtClean="0">
                <a:solidFill>
                  <a:schemeClr val="bg1"/>
                </a:solidFill>
              </a:rPr>
              <a:t>e</a:t>
            </a:r>
            <a:r>
              <a:rPr lang="x-none" sz="2000" dirty="0" smtClean="0">
                <a:solidFill>
                  <a:schemeClr val="bg1"/>
                </a:solidFill>
              </a:rPr>
              <a:t>s sometidos a cirugía conservadora para eliminación de tumor uret</a:t>
            </a:r>
            <a:r>
              <a:rPr lang="es-EC" sz="2000" dirty="0" smtClean="0">
                <a:solidFill>
                  <a:schemeClr val="bg1"/>
                </a:solidFill>
              </a:rPr>
              <a:t>e</a:t>
            </a:r>
            <a:r>
              <a:rPr lang="x-none" sz="2000" dirty="0" smtClean="0">
                <a:solidFill>
                  <a:schemeClr val="bg1"/>
                </a:solidFill>
              </a:rPr>
              <a:t>ral o pélvico renal. </a:t>
            </a:r>
          </a:p>
          <a:p>
            <a:pPr marL="342900" indent="-342900" algn="just">
              <a:buFont typeface="Arial" panose="020B0604020202020204" pitchFamily="34" charset="0"/>
              <a:buChar char="•"/>
            </a:pPr>
            <a:endParaRPr lang="x-none" sz="2000" dirty="0">
              <a:solidFill>
                <a:schemeClr val="bg1"/>
              </a:solidFill>
            </a:endParaRPr>
          </a:p>
          <a:p>
            <a:pPr marL="342900" indent="-342900" algn="just">
              <a:buFont typeface="Arial" panose="020B0604020202020204" pitchFamily="34" charset="0"/>
              <a:buChar char="•"/>
            </a:pPr>
            <a:r>
              <a:rPr lang="x-none" sz="2000" dirty="0" smtClean="0">
                <a:solidFill>
                  <a:schemeClr val="bg1"/>
                </a:solidFill>
              </a:rPr>
              <a:t>La visualización ureterosc</a:t>
            </a:r>
            <a:r>
              <a:rPr lang="es-EC" sz="2000" dirty="0" err="1" smtClean="0">
                <a:solidFill>
                  <a:schemeClr val="bg1"/>
                </a:solidFill>
              </a:rPr>
              <a:t>ó</a:t>
            </a:r>
            <a:r>
              <a:rPr lang="x-none" sz="2000" dirty="0" smtClean="0">
                <a:solidFill>
                  <a:schemeClr val="bg1"/>
                </a:solidFill>
              </a:rPr>
              <a:t>pica con biopsia es exacta y puede identificar cáncer en la mayoría de los p</a:t>
            </a:r>
            <a:r>
              <a:rPr lang="es-EC" sz="2000" dirty="0" err="1" smtClean="0">
                <a:solidFill>
                  <a:schemeClr val="bg1"/>
                </a:solidFill>
              </a:rPr>
              <a:t>aientes</a:t>
            </a:r>
            <a:r>
              <a:rPr lang="x-none" sz="2000" dirty="0" smtClean="0">
                <a:solidFill>
                  <a:schemeClr val="bg1"/>
                </a:solidFill>
              </a:rPr>
              <a:t>.</a:t>
            </a:r>
            <a:endParaRPr lang="es-ES" sz="2000" dirty="0">
              <a:solidFill>
                <a:schemeClr val="bg1"/>
              </a:solidFill>
            </a:endParaRPr>
          </a:p>
        </p:txBody>
      </p:sp>
    </p:spTree>
    <p:extLst>
      <p:ext uri="{BB962C8B-B14F-4D97-AF65-F5344CB8AC3E}">
        <p14:creationId xmlns="" xmlns:p14="http://schemas.microsoft.com/office/powerpoint/2010/main" val="1823970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76520"/>
            <a:ext cx="4590406" cy="1107996"/>
          </a:xfrm>
          <a:prstGeom prst="rect">
            <a:avLst/>
          </a:prstGeom>
          <a:solidFill>
            <a:schemeClr val="bg1"/>
          </a:solidFill>
          <a:effectLst>
            <a:glow rad="228600">
              <a:schemeClr val="accent3">
                <a:satMod val="175000"/>
                <a:alpha val="40000"/>
              </a:schemeClr>
            </a:glo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x-none" sz="6600" b="1" dirty="0" smtClean="0">
                <a:solidFill>
                  <a:schemeClr val="tx1"/>
                </a:solidFill>
                <a:latin typeface="Mistral" panose="03090702030407020403" pitchFamily="66" charset="0"/>
              </a:rPr>
              <a:t>TRATAMIENTO</a:t>
            </a:r>
            <a:endParaRPr lang="es-ES" sz="6600" b="1" dirty="0">
              <a:solidFill>
                <a:schemeClr val="tx1"/>
              </a:solidFill>
              <a:latin typeface="Mistral" panose="03090702030407020403" pitchFamily="66" charset="0"/>
            </a:endParaRPr>
          </a:p>
        </p:txBody>
      </p:sp>
      <p:sp>
        <p:nvSpPr>
          <p:cNvPr id="5" name="CuadroTexto 4"/>
          <p:cNvSpPr txBox="1"/>
          <p:nvPr/>
        </p:nvSpPr>
        <p:spPr>
          <a:xfrm>
            <a:off x="-150125" y="1405719"/>
            <a:ext cx="4740531" cy="584775"/>
          </a:xfrm>
          <a:prstGeom prst="rect">
            <a:avLst/>
          </a:prstGeom>
          <a:solidFill>
            <a:schemeClr val="accent3">
              <a:lumMod val="40000"/>
              <a:lumOff val="60000"/>
            </a:schemeClr>
          </a:solidFill>
          <a:effectLst>
            <a:glow rad="228600">
              <a:schemeClr val="accent1">
                <a:satMod val="175000"/>
                <a:alpha val="40000"/>
              </a:schemeClr>
            </a:glow>
          </a:effectLst>
        </p:spPr>
        <p:txBody>
          <a:bodyPr wrap="square" rtlCol="0">
            <a:spAutoFit/>
          </a:bodyPr>
          <a:lstStyle/>
          <a:p>
            <a:pPr algn="ctr"/>
            <a:r>
              <a:rPr lang="es-EC" sz="3200" b="1" dirty="0" smtClean="0">
                <a:solidFill>
                  <a:srgbClr val="0070C0"/>
                </a:solidFill>
              </a:rPr>
              <a:t> </a:t>
            </a:r>
            <a:r>
              <a:rPr lang="x-none" sz="3200" b="1" dirty="0" smtClean="0">
                <a:solidFill>
                  <a:srgbClr val="0070C0"/>
                </a:solidFill>
              </a:rPr>
              <a:t>NEFROURETERECTOMÍA</a:t>
            </a:r>
            <a:r>
              <a:rPr lang="x-none" sz="3200" dirty="0" smtClean="0">
                <a:solidFill>
                  <a:srgbClr val="0070C0"/>
                </a:solidFill>
              </a:rPr>
              <a:t> </a:t>
            </a:r>
            <a:endParaRPr lang="es-ES" sz="3200" dirty="0">
              <a:solidFill>
                <a:srgbClr val="0070C0"/>
              </a:solidFill>
            </a:endParaRPr>
          </a:p>
        </p:txBody>
      </p:sp>
      <p:sp>
        <p:nvSpPr>
          <p:cNvPr id="6" name="CuadroTexto 5"/>
          <p:cNvSpPr txBox="1"/>
          <p:nvPr/>
        </p:nvSpPr>
        <p:spPr>
          <a:xfrm>
            <a:off x="523869" y="2794715"/>
            <a:ext cx="6641206" cy="4093428"/>
          </a:xfrm>
          <a:prstGeom prst="rect">
            <a:avLst/>
          </a:prstGeom>
          <a:noFill/>
        </p:spPr>
        <p:txBody>
          <a:bodyPr wrap="square" rtlCol="0">
            <a:spAutoFit/>
          </a:bodyPr>
          <a:lstStyle/>
          <a:p>
            <a:pPr marL="285750" indent="-285750" algn="just">
              <a:buFont typeface="Wingdings" panose="05000000000000000000" pitchFamily="2" charset="2"/>
              <a:buChar char="§"/>
            </a:pPr>
            <a:r>
              <a:rPr lang="x-none" sz="2000" dirty="0" smtClean="0">
                <a:solidFill>
                  <a:schemeClr val="bg1"/>
                </a:solidFill>
              </a:rPr>
              <a:t>Con escisión de un manguillo de la vejiga debido a la posibilidad de enfermedad multifocal dentro del sistema colector ipsilateral.</a:t>
            </a:r>
          </a:p>
          <a:p>
            <a:pPr marL="285750" indent="-285750" algn="just">
              <a:buFont typeface="Wingdings" panose="05000000000000000000" pitchFamily="2" charset="2"/>
              <a:buChar char="§"/>
            </a:pPr>
            <a:endParaRPr lang="x-none" sz="2000" dirty="0" smtClean="0">
              <a:solidFill>
                <a:schemeClr val="bg1"/>
              </a:solidFill>
            </a:endParaRPr>
          </a:p>
          <a:p>
            <a:pPr marL="285750" indent="-285750" algn="just">
              <a:buFont typeface="Wingdings" panose="05000000000000000000" pitchFamily="2" charset="2"/>
              <a:buChar char="§"/>
            </a:pPr>
            <a:r>
              <a:rPr lang="x-none" sz="2000" dirty="0" smtClean="0">
                <a:solidFill>
                  <a:schemeClr val="bg1"/>
                </a:solidFill>
              </a:rPr>
              <a:t>Método abierto o laparoscópico.</a:t>
            </a:r>
          </a:p>
          <a:p>
            <a:pPr marL="285750" indent="-285750" algn="just">
              <a:buFont typeface="Wingdings" panose="05000000000000000000" pitchFamily="2" charset="2"/>
              <a:buChar char="§"/>
            </a:pPr>
            <a:endParaRPr lang="x-none" sz="2000" dirty="0">
              <a:solidFill>
                <a:schemeClr val="bg1"/>
              </a:solidFill>
            </a:endParaRPr>
          </a:p>
          <a:p>
            <a:pPr marL="285750" indent="-285750" algn="just">
              <a:buFont typeface="Wingdings" panose="05000000000000000000" pitchFamily="2" charset="2"/>
              <a:buChar char="§"/>
            </a:pPr>
            <a:r>
              <a:rPr lang="x-none" sz="2000" dirty="0" smtClean="0">
                <a:solidFill>
                  <a:schemeClr val="bg1"/>
                </a:solidFill>
              </a:rPr>
              <a:t>Operación para cánceres ureterales proximales o pélvicos renales, necesita extirparse todo el uréter distal.</a:t>
            </a:r>
          </a:p>
          <a:p>
            <a:pPr marL="285750" indent="-285750" algn="just">
              <a:buFont typeface="Wingdings" panose="05000000000000000000" pitchFamily="2" charset="2"/>
              <a:buChar char="§"/>
            </a:pPr>
            <a:endParaRPr lang="x-none" sz="2000" dirty="0">
              <a:solidFill>
                <a:schemeClr val="bg1"/>
              </a:solidFill>
            </a:endParaRPr>
          </a:p>
          <a:p>
            <a:pPr marL="285750" indent="-285750" algn="just">
              <a:buFont typeface="Wingdings" panose="05000000000000000000" pitchFamily="2" charset="2"/>
              <a:buChar char="§"/>
            </a:pPr>
            <a:r>
              <a:rPr lang="x-none" sz="2000" dirty="0" smtClean="0">
                <a:solidFill>
                  <a:schemeClr val="bg1"/>
                </a:solidFill>
              </a:rPr>
              <a:t>Los tumores de uréter distal puede tratarse con ureterectomia distal y reimplantación ureteral en la vejiga. </a:t>
            </a:r>
            <a:endParaRPr lang="es-ES" sz="2000" dirty="0">
              <a:solidFill>
                <a:schemeClr val="bg1"/>
              </a:solidFill>
            </a:endParaRPr>
          </a:p>
        </p:txBody>
      </p:sp>
      <p:pic>
        <p:nvPicPr>
          <p:cNvPr id="7" name="Imagen 6"/>
          <p:cNvPicPr>
            <a:picLocks noChangeAspect="1"/>
          </p:cNvPicPr>
          <p:nvPr/>
        </p:nvPicPr>
        <p:blipFill>
          <a:blip r:embed="rId2"/>
          <a:stretch>
            <a:fillRect/>
          </a:stretch>
        </p:blipFill>
        <p:spPr>
          <a:xfrm>
            <a:off x="8043583" y="0"/>
            <a:ext cx="3581400" cy="3505200"/>
          </a:xfrm>
          <a:prstGeom prst="rect">
            <a:avLst/>
          </a:prstGeom>
        </p:spPr>
      </p:pic>
      <p:pic>
        <p:nvPicPr>
          <p:cNvPr id="8" name="Imagen 7"/>
          <p:cNvPicPr>
            <a:picLocks noChangeAspect="1"/>
          </p:cNvPicPr>
          <p:nvPr/>
        </p:nvPicPr>
        <p:blipFill>
          <a:blip r:embed="rId3"/>
          <a:stretch>
            <a:fillRect/>
          </a:stretch>
        </p:blipFill>
        <p:spPr>
          <a:xfrm>
            <a:off x="7824181" y="3603812"/>
            <a:ext cx="4020204" cy="3025868"/>
          </a:xfrm>
          <a:prstGeom prst="rect">
            <a:avLst/>
          </a:prstGeom>
        </p:spPr>
      </p:pic>
      <p:pic>
        <p:nvPicPr>
          <p:cNvPr id="9" name="Imagen 8"/>
          <p:cNvPicPr>
            <a:picLocks noChangeAspect="1"/>
          </p:cNvPicPr>
          <p:nvPr/>
        </p:nvPicPr>
        <p:blipFill>
          <a:blip r:embed="rId4"/>
          <a:stretch>
            <a:fillRect/>
          </a:stretch>
        </p:blipFill>
        <p:spPr>
          <a:xfrm>
            <a:off x="4599296" y="143146"/>
            <a:ext cx="3435398" cy="2651569"/>
          </a:xfrm>
          <a:prstGeom prst="rect">
            <a:avLst/>
          </a:prstGeom>
        </p:spPr>
      </p:pic>
      <p:sp>
        <p:nvSpPr>
          <p:cNvPr id="2" name="Rectángulo 1"/>
          <p:cNvSpPr/>
          <p:nvPr/>
        </p:nvSpPr>
        <p:spPr>
          <a:xfrm>
            <a:off x="7847463" y="6550925"/>
            <a:ext cx="4344537" cy="30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POSICIÓN DE LUMBOTOMÍA</a:t>
            </a:r>
            <a:endParaRPr lang="es-EC" dirty="0"/>
          </a:p>
        </p:txBody>
      </p:sp>
    </p:spTree>
    <p:extLst>
      <p:ext uri="{BB962C8B-B14F-4D97-AF65-F5344CB8AC3E}">
        <p14:creationId xmlns="" xmlns:p14="http://schemas.microsoft.com/office/powerpoint/2010/main" val="672736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524436"/>
            <a:ext cx="7301551" cy="1077218"/>
          </a:xfrm>
          <a:prstGeom prst="rect">
            <a:avLst/>
          </a:prstGeom>
          <a:solidFill>
            <a:schemeClr val="bg1"/>
          </a:solidFill>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x-none" sz="3200" b="1" dirty="0" smtClean="0">
                <a:solidFill>
                  <a:schemeClr val="tx1"/>
                </a:solidFill>
                <a:latin typeface="Mistral" panose="03090702030407020403" pitchFamily="66" charset="0"/>
              </a:rPr>
              <a:t>INDICACIONES ABSOLUTAS PARA PROCEDIMIENTOS CON PRESERVACIÓN RENAL </a:t>
            </a:r>
            <a:endParaRPr lang="es-ES" sz="3200" b="1" dirty="0">
              <a:solidFill>
                <a:schemeClr val="tx1"/>
              </a:solidFill>
              <a:latin typeface="Mistral" panose="03090702030407020403" pitchFamily="66" charset="0"/>
            </a:endParaRPr>
          </a:p>
        </p:txBody>
      </p:sp>
      <p:sp>
        <p:nvSpPr>
          <p:cNvPr id="5" name="CuadroTexto 4"/>
          <p:cNvSpPr txBox="1"/>
          <p:nvPr/>
        </p:nvSpPr>
        <p:spPr>
          <a:xfrm>
            <a:off x="363071" y="2043956"/>
            <a:ext cx="7221071" cy="3477875"/>
          </a:xfrm>
          <a:prstGeom prst="rect">
            <a:avLst/>
          </a:prstGeom>
          <a:noFill/>
        </p:spPr>
        <p:txBody>
          <a:bodyPr wrap="square" rtlCol="0">
            <a:spAutoFit/>
          </a:bodyPr>
          <a:lstStyle/>
          <a:p>
            <a:pPr marL="285750" indent="-285750" algn="just">
              <a:buFont typeface="Wingdings" panose="05000000000000000000" pitchFamily="2" charset="2"/>
              <a:buChar char="q"/>
            </a:pPr>
            <a:r>
              <a:rPr lang="x-none" sz="2000" b="1" dirty="0"/>
              <a:t>T</a:t>
            </a:r>
            <a:r>
              <a:rPr lang="x-none" sz="2000" b="1" dirty="0" smtClean="0"/>
              <a:t>umor dentro del sistema colector de un solo riñón.</a:t>
            </a:r>
          </a:p>
          <a:p>
            <a:pPr marL="285750" indent="-285750" algn="just">
              <a:buFont typeface="Wingdings" panose="05000000000000000000" pitchFamily="2" charset="2"/>
              <a:buChar char="q"/>
            </a:pPr>
            <a:endParaRPr lang="x-none" sz="2000" b="1" dirty="0" smtClean="0"/>
          </a:p>
          <a:p>
            <a:pPr marL="285750" indent="-285750" algn="just">
              <a:buFont typeface="Wingdings" panose="05000000000000000000" pitchFamily="2" charset="2"/>
              <a:buChar char="q"/>
            </a:pPr>
            <a:r>
              <a:rPr lang="x-none" sz="2000" b="1" dirty="0" smtClean="0"/>
              <a:t>Tumores uroteliales bilaterales de las vías urinarias superiores.</a:t>
            </a:r>
          </a:p>
          <a:p>
            <a:pPr marL="285750" indent="-285750" algn="just">
              <a:buFont typeface="Wingdings" panose="05000000000000000000" pitchFamily="2" charset="2"/>
              <a:buChar char="q"/>
            </a:pPr>
            <a:endParaRPr lang="x-none" sz="2000" b="1" dirty="0" smtClean="0"/>
          </a:p>
          <a:p>
            <a:pPr marL="285750" indent="-285750" algn="just">
              <a:buFont typeface="Wingdings" panose="05000000000000000000" pitchFamily="2" charset="2"/>
              <a:buChar char="q"/>
            </a:pPr>
            <a:r>
              <a:rPr lang="x-none" sz="2000" b="1" smtClean="0"/>
              <a:t>P</a:t>
            </a:r>
            <a:r>
              <a:rPr lang="es-ES" sz="2000" b="1" dirty="0" smtClean="0"/>
              <a:t>a</a:t>
            </a:r>
            <a:r>
              <a:rPr lang="x-none" sz="2000" b="1" smtClean="0"/>
              <a:t>c</a:t>
            </a:r>
            <a:r>
              <a:rPr lang="es-ES" sz="2000" b="1" dirty="0" err="1" smtClean="0"/>
              <a:t>ien</a:t>
            </a:r>
            <a:r>
              <a:rPr lang="x-none" sz="2000" b="1" smtClean="0"/>
              <a:t>t</a:t>
            </a:r>
            <a:r>
              <a:rPr lang="es-ES" sz="2000" b="1" dirty="0" smtClean="0"/>
              <a:t>e</a:t>
            </a:r>
            <a:r>
              <a:rPr lang="x-none" sz="2000" b="1" smtClean="0"/>
              <a:t>s </a:t>
            </a:r>
            <a:r>
              <a:rPr lang="x-none" sz="2000" b="1" dirty="0" smtClean="0"/>
              <a:t>con dos riñones pero función renal marginal.</a:t>
            </a:r>
          </a:p>
          <a:p>
            <a:pPr marL="285750" indent="-285750" algn="just"/>
            <a:endParaRPr lang="x-none" sz="2000" b="1" dirty="0" smtClean="0"/>
          </a:p>
          <a:p>
            <a:pPr marL="285750" indent="-285750" algn="just">
              <a:buFont typeface="Wingdings" panose="05000000000000000000" pitchFamily="2" charset="2"/>
              <a:buChar char="q"/>
            </a:pPr>
            <a:r>
              <a:rPr lang="x-none" sz="2000" b="1" smtClean="0"/>
              <a:t>En p</a:t>
            </a:r>
            <a:r>
              <a:rPr lang="es-ES" sz="2000" b="1" dirty="0" smtClean="0"/>
              <a:t>a</a:t>
            </a:r>
            <a:r>
              <a:rPr lang="x-none" sz="2000" b="1" smtClean="0"/>
              <a:t>c</a:t>
            </a:r>
            <a:r>
              <a:rPr lang="es-ES" sz="2000" b="1" dirty="0" err="1" smtClean="0"/>
              <a:t>ien</a:t>
            </a:r>
            <a:r>
              <a:rPr lang="x-none" sz="2000" b="1" smtClean="0"/>
              <a:t>t</a:t>
            </a:r>
            <a:r>
              <a:rPr lang="es-ES" sz="2000" b="1" dirty="0" smtClean="0"/>
              <a:t>e</a:t>
            </a:r>
            <a:r>
              <a:rPr lang="x-none" sz="2000" b="1" smtClean="0"/>
              <a:t>s </a:t>
            </a:r>
            <a:r>
              <a:rPr lang="x-none" sz="2000" b="1" dirty="0" smtClean="0"/>
              <a:t>con dos riñones funcionales la escisión endoscópica sola debe considerarse en tumores de bajo grado y sin invasión</a:t>
            </a:r>
            <a:r>
              <a:rPr lang="x-none" sz="2000" b="1" dirty="0" smtClean="0">
                <a:solidFill>
                  <a:schemeClr val="bg1"/>
                </a:solidFill>
              </a:rPr>
              <a:t>.</a:t>
            </a:r>
            <a:endParaRPr lang="es-ES" sz="2000" b="1" dirty="0">
              <a:solidFill>
                <a:schemeClr val="bg1"/>
              </a:solidFill>
            </a:endParaRPr>
          </a:p>
        </p:txBody>
      </p:sp>
      <p:sp>
        <p:nvSpPr>
          <p:cNvPr id="6" name="Flecha abajo 5"/>
          <p:cNvSpPr/>
          <p:nvPr/>
        </p:nvSpPr>
        <p:spPr>
          <a:xfrm>
            <a:off x="2837330" y="1465729"/>
            <a:ext cx="968189" cy="322730"/>
          </a:xfrm>
          <a:prstGeom prst="downArrow">
            <a:avLst/>
          </a:prstGeom>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pic>
        <p:nvPicPr>
          <p:cNvPr id="7" name="Imagen 6"/>
          <p:cNvPicPr>
            <a:picLocks noChangeAspect="1"/>
          </p:cNvPicPr>
          <p:nvPr/>
        </p:nvPicPr>
        <p:blipFill>
          <a:blip r:embed="rId2"/>
          <a:stretch>
            <a:fillRect/>
          </a:stretch>
        </p:blipFill>
        <p:spPr>
          <a:xfrm>
            <a:off x="7543800" y="174535"/>
            <a:ext cx="4607859" cy="3996027"/>
          </a:xfrm>
          <a:prstGeom prst="rect">
            <a:avLst/>
          </a:prstGeom>
        </p:spPr>
      </p:pic>
    </p:spTree>
    <p:extLst>
      <p:ext uri="{BB962C8B-B14F-4D97-AF65-F5344CB8AC3E}">
        <p14:creationId xmlns="" xmlns:p14="http://schemas.microsoft.com/office/powerpoint/2010/main" val="3559207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24437" y="470648"/>
            <a:ext cx="5521522" cy="3477875"/>
          </a:xfrm>
          <a:prstGeom prst="rect">
            <a:avLst/>
          </a:prstGeom>
          <a:noFill/>
        </p:spPr>
        <p:txBody>
          <a:bodyPr wrap="square" rtlCol="0">
            <a:spAutoFit/>
          </a:bodyPr>
          <a:lstStyle/>
          <a:p>
            <a:pPr marL="285750" indent="-285750" algn="just">
              <a:buFont typeface="Wingdings" panose="05000000000000000000" pitchFamily="2" charset="2"/>
              <a:buChar char="v"/>
            </a:pPr>
            <a:r>
              <a:rPr lang="x-none" sz="2000" b="1" dirty="0" smtClean="0"/>
              <a:t>La recurrencia puede evitarse al tratar con instilación de inmunoterápicos o antineoplásicos como BCG o mitomicina.</a:t>
            </a:r>
          </a:p>
          <a:p>
            <a:pPr marL="285750" indent="-285750" algn="just">
              <a:buFont typeface="Wingdings" panose="05000000000000000000" pitchFamily="2" charset="2"/>
              <a:buChar char="v"/>
            </a:pPr>
            <a:endParaRPr lang="x-none" sz="2000" b="1" dirty="0"/>
          </a:p>
          <a:p>
            <a:pPr marL="285750" indent="-285750" algn="just">
              <a:buFont typeface="Wingdings" panose="05000000000000000000" pitchFamily="2" charset="2"/>
              <a:buChar char="v"/>
            </a:pPr>
            <a:r>
              <a:rPr lang="x-none" sz="2000" b="1" dirty="0" smtClean="0"/>
              <a:t>La radioterapia juega un papel limitado en los cánceres de vías urinarias superiores.</a:t>
            </a:r>
          </a:p>
          <a:p>
            <a:pPr algn="just"/>
            <a:endParaRPr lang="x-none" sz="2000" dirty="0" smtClean="0"/>
          </a:p>
          <a:p>
            <a:pPr marL="285750" indent="-285750" algn="just">
              <a:buFont typeface="Wingdings" panose="05000000000000000000" pitchFamily="2" charset="2"/>
              <a:buChar char="v"/>
            </a:pPr>
            <a:endParaRPr lang="x-none" sz="2000" dirty="0"/>
          </a:p>
          <a:p>
            <a:pPr marL="285750" indent="-285750" algn="just">
              <a:buFont typeface="Wingdings" panose="05000000000000000000" pitchFamily="2" charset="2"/>
              <a:buChar char="v"/>
            </a:pPr>
            <a:endParaRPr lang="es-ES" sz="2000" dirty="0"/>
          </a:p>
        </p:txBody>
      </p:sp>
      <p:pic>
        <p:nvPicPr>
          <p:cNvPr id="5" name="Imagen 4"/>
          <p:cNvPicPr>
            <a:picLocks noChangeAspect="1"/>
          </p:cNvPicPr>
          <p:nvPr/>
        </p:nvPicPr>
        <p:blipFill>
          <a:blip r:embed="rId2"/>
          <a:stretch>
            <a:fillRect/>
          </a:stretch>
        </p:blipFill>
        <p:spPr>
          <a:xfrm>
            <a:off x="1062317" y="3332971"/>
            <a:ext cx="5274611" cy="3302365"/>
          </a:xfrm>
          <a:prstGeom prst="rect">
            <a:avLst/>
          </a:prstGeom>
          <a:ln>
            <a:noFill/>
          </a:ln>
          <a:effectLst>
            <a:glow rad="228600">
              <a:schemeClr val="accent2">
                <a:satMod val="175000"/>
                <a:alpha val="40000"/>
              </a:schemeClr>
            </a:glow>
            <a:outerShdw blurRad="107950" dist="12700" dir="5400000" algn="ctr">
              <a:srgbClr val="000000"/>
            </a:outerShdw>
          </a:effectLst>
          <a:scene3d>
            <a:camera prst="obliqueTopLeft"/>
            <a:lightRig rig="soft" dir="t">
              <a:rot lat="0" lon="0" rev="0"/>
            </a:lightRig>
          </a:scene3d>
          <a:sp3d contourW="44450" prstMaterial="matte">
            <a:bevelT w="63500" h="63500" prst="artDeco"/>
            <a:contourClr>
              <a:srgbClr val="FFFFFF"/>
            </a:contourClr>
          </a:sp3d>
        </p:spPr>
      </p:pic>
      <p:pic>
        <p:nvPicPr>
          <p:cNvPr id="6" name="Imagen 5"/>
          <p:cNvPicPr>
            <a:picLocks noChangeAspect="1"/>
          </p:cNvPicPr>
          <p:nvPr/>
        </p:nvPicPr>
        <p:blipFill>
          <a:blip r:embed="rId3"/>
          <a:stretch>
            <a:fillRect/>
          </a:stretch>
        </p:blipFill>
        <p:spPr>
          <a:xfrm>
            <a:off x="6583839" y="226641"/>
            <a:ext cx="4762500" cy="524827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 xmlns:p14="http://schemas.microsoft.com/office/powerpoint/2010/main" val="3063994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6260" y="0"/>
            <a:ext cx="12192000" cy="1107996"/>
          </a:xfrm>
          <a:prstGeom prst="rect">
            <a:avLst/>
          </a:prstGeom>
          <a:solidFill>
            <a:schemeClr val="bg1"/>
          </a:solidFill>
        </p:spPr>
        <p:txBody>
          <a:bodyPr wrap="square" lIns="91440" tIns="45720" rIns="91440" bIns="45720">
            <a:spAutoFit/>
          </a:bodyPr>
          <a:lstStyle/>
          <a:p>
            <a:pPr algn="ct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CARCINOMA VESICAL</a:t>
            </a:r>
            <a:endParaRPr lang="es-ES" sz="6600" b="1" cap="none" spc="0" dirty="0">
              <a:ln w="6600">
                <a:solidFill>
                  <a:srgbClr val="0070C0"/>
                </a:solidFill>
                <a:prstDash val="solid"/>
              </a:ln>
              <a:effectLst>
                <a:outerShdw dist="38100" dir="2700000" algn="tl" rotWithShape="0">
                  <a:schemeClr val="accent2"/>
                </a:outerShdw>
              </a:effectLst>
              <a:latin typeface="Mistral" panose="03090702030407020403" pitchFamily="66" charset="0"/>
            </a:endParaRPr>
          </a:p>
        </p:txBody>
      </p:sp>
      <p:sp>
        <p:nvSpPr>
          <p:cNvPr id="5" name="Rectángulo 4"/>
          <p:cNvSpPr/>
          <p:nvPr/>
        </p:nvSpPr>
        <p:spPr>
          <a:xfrm>
            <a:off x="79314" y="1425329"/>
            <a:ext cx="4121624" cy="646331"/>
          </a:xfrm>
          <a:prstGeom prst="rect">
            <a:avLst/>
          </a:prstGeom>
          <a:solidFill>
            <a:schemeClr val="bg1"/>
          </a:solidFill>
        </p:spPr>
        <p:txBody>
          <a:bodyPr wrap="square" lIns="91440" tIns="45720" rIns="91440" bIns="45720">
            <a:spAutoFit/>
          </a:bodyPr>
          <a:lstStyle/>
          <a:p>
            <a:pPr algn="ctr"/>
            <a:r>
              <a:rPr lang="x-none" sz="3600" b="1" u="sng" cap="none" spc="0" dirty="0" smtClean="0">
                <a:ln w="0">
                  <a:solidFill>
                    <a:schemeClr val="tx2">
                      <a:lumMod val="75000"/>
                    </a:schemeClr>
                  </a:solidFill>
                </a:ln>
                <a:solidFill>
                  <a:schemeClr val="tx1"/>
                </a:solidFill>
                <a:effectLst>
                  <a:outerShdw blurRad="38100" dist="19050" dir="2700000" algn="tl" rotWithShape="0">
                    <a:schemeClr val="dk1">
                      <a:alpha val="40000"/>
                    </a:schemeClr>
                  </a:outerShdw>
                </a:effectLst>
                <a:latin typeface="Mistral" panose="03090702030407020403" pitchFamily="66" charset="0"/>
              </a:rPr>
              <a:t>INCIDENCIA</a:t>
            </a:r>
            <a:endParaRPr lang="es-ES" sz="3600" b="1" u="sng" cap="none" spc="0" dirty="0">
              <a:ln w="0">
                <a:solidFill>
                  <a:schemeClr val="tx2">
                    <a:lumMod val="75000"/>
                  </a:schemeClr>
                </a:solidFill>
              </a:ln>
              <a:solidFill>
                <a:schemeClr val="tx1"/>
              </a:solidFill>
              <a:effectLst>
                <a:outerShdw blurRad="38100" dist="19050" dir="2700000" algn="tl" rotWithShape="0">
                  <a:schemeClr val="dk1">
                    <a:alpha val="40000"/>
                  </a:schemeClr>
                </a:outerShdw>
              </a:effectLst>
              <a:latin typeface="Mistral" panose="03090702030407020403" pitchFamily="66" charset="0"/>
            </a:endParaRPr>
          </a:p>
        </p:txBody>
      </p:sp>
      <p:pic>
        <p:nvPicPr>
          <p:cNvPr id="6" name="Imagen 5"/>
          <p:cNvPicPr>
            <a:picLocks noChangeAspect="1"/>
          </p:cNvPicPr>
          <p:nvPr/>
        </p:nvPicPr>
        <p:blipFill>
          <a:blip r:embed="rId2"/>
          <a:stretch>
            <a:fillRect/>
          </a:stretch>
        </p:blipFill>
        <p:spPr>
          <a:xfrm>
            <a:off x="5206830" y="1096341"/>
            <a:ext cx="6985170" cy="4178023"/>
          </a:xfrm>
          <a:prstGeom prst="rect">
            <a:avLst/>
          </a:prstGeom>
          <a:ln>
            <a:noFill/>
          </a:ln>
          <a:effectLst>
            <a:glow rad="228600">
              <a:schemeClr val="accent5">
                <a:satMod val="175000"/>
                <a:alpha val="40000"/>
              </a:schemeClr>
            </a:glow>
            <a:outerShdw blurRad="225425" dist="50800" dir="5220000" algn="ctr">
              <a:srgbClr val="000000">
                <a:alpha val="33000"/>
              </a:srgbClr>
            </a:outerShdw>
          </a:effectLst>
          <a:scene3d>
            <a:camera prst="obliqueTopLeft"/>
            <a:lightRig rig="harsh" dir="t">
              <a:rot lat="0" lon="0" rev="3000000"/>
            </a:lightRig>
          </a:scene3d>
          <a:sp3d extrusionH="254000" contourW="19050">
            <a:bevelT w="82550" h="44450" prst="angle"/>
            <a:bevelB w="82550" h="44450" prst="angle"/>
            <a:contourClr>
              <a:srgbClr val="FFFFFF"/>
            </a:contourClr>
          </a:sp3d>
        </p:spPr>
      </p:pic>
      <p:sp>
        <p:nvSpPr>
          <p:cNvPr id="7" name="CuadroTexto 6"/>
          <p:cNvSpPr txBox="1"/>
          <p:nvPr/>
        </p:nvSpPr>
        <p:spPr>
          <a:xfrm>
            <a:off x="742121" y="2676939"/>
            <a:ext cx="3458817" cy="646331"/>
          </a:xfrm>
          <a:prstGeom prst="rect">
            <a:avLst/>
          </a:prstGeom>
          <a:noFill/>
        </p:spPr>
        <p:txBody>
          <a:bodyPr wrap="square" rtlCol="0">
            <a:spAutoFit/>
          </a:bodyPr>
          <a:lstStyle/>
          <a:p>
            <a:r>
              <a:rPr lang="x-none" b="1" dirty="0" smtClean="0"/>
              <a:t>SEGUNDO MÁS COMÚN DE V</a:t>
            </a:r>
            <a:r>
              <a:rPr lang="es-EC" b="1" dirty="0" smtClean="0"/>
              <a:t>ÍAS </a:t>
            </a:r>
            <a:r>
              <a:rPr lang="x-none" b="1" dirty="0" smtClean="0"/>
              <a:t>G</a:t>
            </a:r>
            <a:r>
              <a:rPr lang="es-EC" b="1" dirty="0" smtClean="0"/>
              <a:t>ÉNITO URINARIAS</a:t>
            </a:r>
            <a:r>
              <a:rPr lang="x-none" b="1" dirty="0" smtClean="0"/>
              <a:t>.</a:t>
            </a:r>
            <a:endParaRPr lang="x-none" b="1" dirty="0"/>
          </a:p>
        </p:txBody>
      </p:sp>
      <p:sp>
        <p:nvSpPr>
          <p:cNvPr id="8" name="Rectángulo redondeado 7"/>
          <p:cNvSpPr/>
          <p:nvPr/>
        </p:nvSpPr>
        <p:spPr>
          <a:xfrm>
            <a:off x="3138343" y="3816623"/>
            <a:ext cx="1846902" cy="530087"/>
          </a:xfrm>
          <a:prstGeom prst="roundRect">
            <a:avLst/>
          </a:prstGeom>
          <a:solidFill>
            <a:srgbClr val="FF9933"/>
          </a:solidFill>
          <a:ln>
            <a:noFill/>
          </a:ln>
          <a:effectLst>
            <a:glow rad="228600">
              <a:schemeClr val="accent4">
                <a:satMod val="175000"/>
                <a:alpha val="40000"/>
              </a:schemeClr>
            </a:glow>
            <a:innerShdw blurRad="114300">
              <a:prstClr val="black"/>
            </a:innerShdw>
            <a:reflection blurRad="6350" stA="50000" endA="300" endPos="55500" dist="1016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smtClean="0">
                <a:solidFill>
                  <a:schemeClr val="tx1"/>
                </a:solidFill>
              </a:rPr>
              <a:t>BLANCOS</a:t>
            </a:r>
            <a:endParaRPr lang="x-none" b="1" dirty="0">
              <a:solidFill>
                <a:schemeClr val="tx1"/>
              </a:solidFill>
            </a:endParaRPr>
          </a:p>
        </p:txBody>
      </p:sp>
      <p:sp>
        <p:nvSpPr>
          <p:cNvPr id="10" name="Cheurón 9"/>
          <p:cNvSpPr/>
          <p:nvPr/>
        </p:nvSpPr>
        <p:spPr>
          <a:xfrm>
            <a:off x="815252" y="3849754"/>
            <a:ext cx="2101506" cy="463827"/>
          </a:xfrm>
          <a:prstGeom prst="chevron">
            <a:avLst/>
          </a:prstGeom>
          <a:solidFill>
            <a:schemeClr val="accent2">
              <a:lumMod val="60000"/>
              <a:lumOff val="40000"/>
            </a:schemeClr>
          </a:solidFill>
          <a:ln w="57150">
            <a:solidFill>
              <a:srgbClr val="00B050"/>
            </a:solidFill>
          </a:ln>
          <a:effectLst>
            <a:innerShdw blurRad="114300">
              <a:prstClr val="black"/>
            </a:innerShdw>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smtClean="0">
                <a:solidFill>
                  <a:schemeClr val="tx1"/>
                </a:solidFill>
              </a:rPr>
              <a:t>ELEVADA</a:t>
            </a:r>
            <a:endParaRPr lang="x-none" b="1" dirty="0">
              <a:solidFill>
                <a:schemeClr val="tx1"/>
              </a:solidFill>
            </a:endParaRPr>
          </a:p>
        </p:txBody>
      </p:sp>
      <p:sp>
        <p:nvSpPr>
          <p:cNvPr id="11" name="CuadroTexto 10"/>
          <p:cNvSpPr txBox="1"/>
          <p:nvPr/>
        </p:nvSpPr>
        <p:spPr>
          <a:xfrm>
            <a:off x="66260" y="5748921"/>
            <a:ext cx="5140570" cy="461665"/>
          </a:xfrm>
          <a:prstGeom prst="rect">
            <a:avLst/>
          </a:prstGeom>
          <a:solidFill>
            <a:schemeClr val="bg1"/>
          </a:solidFill>
        </p:spPr>
        <p:txBody>
          <a:bodyPr wrap="square" rtlCol="0">
            <a:spAutoFit/>
          </a:bodyPr>
          <a:lstStyle/>
          <a:p>
            <a:r>
              <a:rPr lang="x-none" sz="2400" i="1" dirty="0" smtClean="0">
                <a:ln>
                  <a:solidFill>
                    <a:srgbClr val="00B0F0"/>
                  </a:solidFill>
                </a:ln>
                <a:effectLst>
                  <a:outerShdw blurRad="38100" dist="38100" dir="2700000" algn="tl">
                    <a:srgbClr val="000000">
                      <a:alpha val="43137"/>
                    </a:srgbClr>
                  </a:outerShdw>
                </a:effectLst>
                <a:latin typeface="Mistral" panose="03090702030407020403" pitchFamily="66" charset="0"/>
              </a:rPr>
              <a:t>EDAD PROMEDIO DE D</a:t>
            </a:r>
            <a:r>
              <a:rPr lang="es-EC" sz="2400" i="1" dirty="0" smtClean="0">
                <a:ln>
                  <a:solidFill>
                    <a:srgbClr val="00B0F0"/>
                  </a:solidFill>
                </a:ln>
                <a:effectLst>
                  <a:outerShdw blurRad="38100" dist="38100" dir="2700000" algn="tl">
                    <a:srgbClr val="000000">
                      <a:alpha val="43137"/>
                    </a:srgbClr>
                  </a:outerShdw>
                </a:effectLst>
                <a:latin typeface="Mistral" panose="03090702030407020403" pitchFamily="66" charset="0"/>
              </a:rPr>
              <a:t>IAGNÓSTICO </a:t>
            </a:r>
            <a:r>
              <a:rPr lang="x-none" sz="2400" i="1" dirty="0" smtClean="0">
                <a:ln>
                  <a:solidFill>
                    <a:srgbClr val="00B0F0"/>
                  </a:solidFill>
                </a:ln>
                <a:effectLst>
                  <a:outerShdw blurRad="38100" dist="38100" dir="2700000" algn="tl">
                    <a:srgbClr val="000000">
                      <a:alpha val="43137"/>
                    </a:srgbClr>
                  </a:outerShdw>
                </a:effectLst>
                <a:latin typeface="Mistral" panose="03090702030407020403" pitchFamily="66" charset="0"/>
              </a:rPr>
              <a:t>: 65 AÑOS</a:t>
            </a:r>
            <a:endParaRPr lang="x-none" sz="2400" i="1" dirty="0">
              <a:ln>
                <a:solidFill>
                  <a:srgbClr val="00B0F0"/>
                </a:solidFill>
              </a:ln>
              <a:effectLst>
                <a:outerShdw blurRad="38100" dist="38100" dir="2700000" algn="tl">
                  <a:srgbClr val="000000">
                    <a:alpha val="43137"/>
                  </a:srgbClr>
                </a:outerShdw>
              </a:effectLst>
              <a:latin typeface="Mistral" panose="03090702030407020403" pitchFamily="66" charset="0"/>
            </a:endParaRPr>
          </a:p>
        </p:txBody>
      </p:sp>
      <p:sp>
        <p:nvSpPr>
          <p:cNvPr id="12" name="Flecha izquierda 11"/>
          <p:cNvSpPr/>
          <p:nvPr/>
        </p:nvSpPr>
        <p:spPr>
          <a:xfrm>
            <a:off x="5206830" y="5274365"/>
            <a:ext cx="4569571" cy="1521658"/>
          </a:xfrm>
          <a:prstGeom prst="leftArrow">
            <a:avLst/>
          </a:prstGeom>
          <a:solidFill>
            <a:schemeClr val="accent4">
              <a:lumMod val="7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smtClean="0">
                <a:solidFill>
                  <a:schemeClr val="tx1"/>
                </a:solidFill>
              </a:rPr>
              <a:t>75% EN VEJIGA</a:t>
            </a:r>
          </a:p>
          <a:p>
            <a:pPr algn="ctr"/>
            <a:r>
              <a:rPr lang="x-none" b="1" dirty="0" smtClean="0">
                <a:solidFill>
                  <a:schemeClr val="tx1"/>
                </a:solidFill>
              </a:rPr>
              <a:t>25% DISEMINADO A GANGLIOS LINFÁTICOS</a:t>
            </a:r>
            <a:endParaRPr lang="x-none" b="1" dirty="0">
              <a:solidFill>
                <a:schemeClr val="tx1"/>
              </a:solidFill>
            </a:endParaRPr>
          </a:p>
        </p:txBody>
      </p:sp>
    </p:spTree>
    <p:extLst>
      <p:ext uri="{BB962C8B-B14F-4D97-AF65-F5344CB8AC3E}">
        <p14:creationId xmlns="" xmlns:p14="http://schemas.microsoft.com/office/powerpoint/2010/main" val="1062511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87106" y="-27419"/>
            <a:ext cx="10445576" cy="1107996"/>
          </a:xfrm>
          <a:prstGeom prst="rect">
            <a:avLst/>
          </a:prstGeom>
          <a:solidFill>
            <a:schemeClr val="bg1"/>
          </a:solidFill>
        </p:spPr>
        <p:txBody>
          <a:bodyPr wrap="square" lIns="91440" tIns="45720" rIns="91440" bIns="45720">
            <a:spAutoFit/>
          </a:bodyPr>
          <a:lstStyle/>
          <a:p>
            <a:pPr algn="ct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CARCINOMA VESICAL</a:t>
            </a:r>
            <a:endParaRPr lang="es-ES" sz="6600" b="1" cap="none" spc="0" dirty="0">
              <a:ln w="6600">
                <a:solidFill>
                  <a:srgbClr val="0070C0"/>
                </a:solidFill>
                <a:prstDash val="solid"/>
              </a:ln>
              <a:effectLst>
                <a:outerShdw dist="38100" dir="2700000" algn="tl" rotWithShape="0">
                  <a:schemeClr val="accent2"/>
                </a:outerShdw>
              </a:effectLst>
              <a:latin typeface="Mistral" panose="03090702030407020403" pitchFamily="66" charset="0"/>
            </a:endParaRPr>
          </a:p>
        </p:txBody>
      </p:sp>
      <p:sp>
        <p:nvSpPr>
          <p:cNvPr id="5" name="Rectángulo 4"/>
          <p:cNvSpPr/>
          <p:nvPr/>
        </p:nvSpPr>
        <p:spPr>
          <a:xfrm>
            <a:off x="120113" y="1105250"/>
            <a:ext cx="8205021" cy="923330"/>
          </a:xfrm>
          <a:prstGeom prst="rect">
            <a:avLst/>
          </a:prstGeom>
          <a:solidFill>
            <a:schemeClr val="bg1"/>
          </a:solidFill>
        </p:spPr>
        <p:txBody>
          <a:bodyPr wrap="square" lIns="91440" tIns="45720" rIns="91440" bIns="45720">
            <a:spAutoFit/>
          </a:bodyPr>
          <a:lstStyle/>
          <a:p>
            <a:pPr algn="ctr"/>
            <a:r>
              <a:rPr lang="x-none" sz="5400" b="0" u="sng" cap="none" spc="0" dirty="0" smtClean="0">
                <a:ln w="0"/>
                <a:solidFill>
                  <a:schemeClr val="tx1"/>
                </a:solidFill>
                <a:effectLst>
                  <a:outerShdw blurRad="38100" dist="19050" dir="2700000" algn="tl" rotWithShape="0">
                    <a:schemeClr val="dk1">
                      <a:alpha val="40000"/>
                    </a:schemeClr>
                  </a:outerShdw>
                </a:effectLst>
                <a:latin typeface="Mistral" panose="03090702030407020403" pitchFamily="66" charset="0"/>
              </a:rPr>
              <a:t>Factores de riesgo y patogénesis</a:t>
            </a:r>
            <a:endParaRPr lang="es-ES" sz="5400" b="0" u="sng" cap="none" spc="0" dirty="0">
              <a:ln w="0"/>
              <a:solidFill>
                <a:schemeClr val="tx1"/>
              </a:solidFill>
              <a:effectLst>
                <a:outerShdw blurRad="38100" dist="19050" dir="2700000" algn="tl" rotWithShape="0">
                  <a:schemeClr val="dk1">
                    <a:alpha val="40000"/>
                  </a:schemeClr>
                </a:outerShdw>
              </a:effectLst>
              <a:latin typeface="Mistral" panose="03090702030407020403" pitchFamily="66" charset="0"/>
            </a:endParaRPr>
          </a:p>
        </p:txBody>
      </p:sp>
      <p:sp>
        <p:nvSpPr>
          <p:cNvPr id="6" name="CuadroTexto 5"/>
          <p:cNvSpPr txBox="1"/>
          <p:nvPr/>
        </p:nvSpPr>
        <p:spPr>
          <a:xfrm>
            <a:off x="4538869" y="2414896"/>
            <a:ext cx="5532784" cy="1200329"/>
          </a:xfrm>
          <a:prstGeom prst="rect">
            <a:avLst/>
          </a:prstGeom>
          <a:noFill/>
        </p:spPr>
        <p:txBody>
          <a:bodyPr wrap="square" rtlCol="0">
            <a:spAutoFit/>
          </a:bodyPr>
          <a:lstStyle/>
          <a:p>
            <a:r>
              <a:rPr lang="x-none" sz="2400" b="1" dirty="0" smtClean="0"/>
              <a:t>RESPONSABLE DE 65% DE</a:t>
            </a:r>
            <a:endParaRPr lang="es-EC" sz="2400" b="1" dirty="0" smtClean="0"/>
          </a:p>
          <a:p>
            <a:r>
              <a:rPr lang="x-none" sz="2400" b="1" dirty="0" smtClean="0"/>
              <a:t> LOS CASOS EN HOMBRES.</a:t>
            </a:r>
          </a:p>
          <a:p>
            <a:r>
              <a:rPr lang="x-none" sz="2400" b="1" dirty="0" smtClean="0"/>
              <a:t>20 A 30% EN MUJERES</a:t>
            </a:r>
            <a:r>
              <a:rPr lang="x-none" sz="2400" dirty="0" smtClean="0"/>
              <a:t>.</a:t>
            </a:r>
            <a:endParaRPr lang="x-none" sz="2400" dirty="0"/>
          </a:p>
        </p:txBody>
      </p:sp>
      <p:sp>
        <p:nvSpPr>
          <p:cNvPr id="7" name="CuadroTexto 6"/>
          <p:cNvSpPr txBox="1"/>
          <p:nvPr/>
        </p:nvSpPr>
        <p:spPr>
          <a:xfrm>
            <a:off x="3882306" y="5089560"/>
            <a:ext cx="2425147" cy="1569660"/>
          </a:xfrm>
          <a:prstGeom prst="rect">
            <a:avLst/>
          </a:prstGeom>
          <a:noFill/>
        </p:spPr>
        <p:txBody>
          <a:bodyPr wrap="square" rtlCol="0">
            <a:spAutoFit/>
          </a:bodyPr>
          <a:lstStyle/>
          <a:p>
            <a:r>
              <a:rPr lang="x-none" sz="2400" b="1" i="1" dirty="0" smtClean="0"/>
              <a:t>2-3 Veces más riesgo de padecer Ca vesical</a:t>
            </a:r>
            <a:r>
              <a:rPr lang="x-none" b="1" i="1" dirty="0" smtClean="0"/>
              <a:t>.</a:t>
            </a:r>
            <a:endParaRPr lang="x-none" b="1" i="1" dirty="0"/>
          </a:p>
        </p:txBody>
      </p:sp>
      <p:sp>
        <p:nvSpPr>
          <p:cNvPr id="8" name="Rectángulo redondeado 7"/>
          <p:cNvSpPr/>
          <p:nvPr/>
        </p:nvSpPr>
        <p:spPr>
          <a:xfrm>
            <a:off x="6665843" y="4982817"/>
            <a:ext cx="2001079" cy="530087"/>
          </a:xfrm>
          <a:prstGeom prst="roundRect">
            <a:avLst/>
          </a:prstGeom>
          <a:solidFill>
            <a:srgbClr val="7030A0"/>
          </a:solidFill>
          <a:ln>
            <a:no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smtClean="0">
                <a:solidFill>
                  <a:schemeClr val="tx1"/>
                </a:solidFill>
              </a:rPr>
              <a:t>ALFA Y BETA-NAFTILAMINA.</a:t>
            </a:r>
            <a:endParaRPr lang="x-none" b="1" dirty="0">
              <a:solidFill>
                <a:schemeClr val="tx1"/>
              </a:solidFill>
            </a:endParaRPr>
          </a:p>
        </p:txBody>
      </p:sp>
      <p:sp>
        <p:nvSpPr>
          <p:cNvPr id="9" name="Flecha abajo 8"/>
          <p:cNvSpPr/>
          <p:nvPr/>
        </p:nvSpPr>
        <p:spPr>
          <a:xfrm>
            <a:off x="7580243" y="5645426"/>
            <a:ext cx="278296" cy="516835"/>
          </a:xfrm>
          <a:prstGeom prst="downArrow">
            <a:avLst/>
          </a:prstGeom>
          <a:solidFill>
            <a:srgbClr val="00B0F0"/>
          </a:solidFill>
          <a:ln>
            <a:solidFill>
              <a:srgbClr val="00B0F0"/>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CuadroTexto 9"/>
          <p:cNvSpPr txBox="1"/>
          <p:nvPr/>
        </p:nvSpPr>
        <p:spPr>
          <a:xfrm>
            <a:off x="6334539" y="6162261"/>
            <a:ext cx="2769704" cy="646331"/>
          </a:xfrm>
          <a:prstGeom prst="rect">
            <a:avLst/>
          </a:prstGeom>
          <a:noFill/>
        </p:spPr>
        <p:txBody>
          <a:bodyPr wrap="square" rtlCol="0">
            <a:spAutoFit/>
          </a:bodyPr>
          <a:lstStyle/>
          <a:p>
            <a:pPr algn="ctr"/>
            <a:r>
              <a:rPr lang="x-none" b="1" dirty="0" smtClean="0"/>
              <a:t>En la orina de los fumadores.</a:t>
            </a:r>
            <a:endParaRPr lang="x-none" b="1" dirty="0"/>
          </a:p>
        </p:txBody>
      </p:sp>
      <p:pic>
        <p:nvPicPr>
          <p:cNvPr id="11" name="Imagen 10"/>
          <p:cNvPicPr>
            <a:picLocks noChangeAspect="1"/>
          </p:cNvPicPr>
          <p:nvPr/>
        </p:nvPicPr>
        <p:blipFill>
          <a:blip r:embed="rId2"/>
          <a:stretch>
            <a:fillRect/>
          </a:stretch>
        </p:blipFill>
        <p:spPr>
          <a:xfrm>
            <a:off x="74886" y="4663190"/>
            <a:ext cx="3814048" cy="2145402"/>
          </a:xfrm>
          <a:prstGeom prst="rect">
            <a:avLst/>
          </a:prstGeom>
          <a:ln>
            <a:noFill/>
          </a:ln>
          <a:effectLst>
            <a:softEdge rad="112500"/>
          </a:effectLst>
        </p:spPr>
      </p:pic>
      <p:pic>
        <p:nvPicPr>
          <p:cNvPr id="12" name="Imagen 11"/>
          <p:cNvPicPr>
            <a:picLocks noChangeAspect="1"/>
          </p:cNvPicPr>
          <p:nvPr/>
        </p:nvPicPr>
        <p:blipFill>
          <a:blip r:embed="rId3"/>
          <a:stretch>
            <a:fillRect/>
          </a:stretch>
        </p:blipFill>
        <p:spPr>
          <a:xfrm>
            <a:off x="377685" y="1886901"/>
            <a:ext cx="4161183" cy="2776289"/>
          </a:xfrm>
          <a:prstGeom prst="rect">
            <a:avLst/>
          </a:prstGeom>
          <a:ln>
            <a:noFill/>
          </a:ln>
          <a:effectLst>
            <a:softEdge rad="112500"/>
          </a:effectLst>
        </p:spPr>
      </p:pic>
      <p:pic>
        <p:nvPicPr>
          <p:cNvPr id="13" name="Imagen 12"/>
          <p:cNvPicPr>
            <a:picLocks noChangeAspect="1"/>
          </p:cNvPicPr>
          <p:nvPr/>
        </p:nvPicPr>
        <p:blipFill>
          <a:blip r:embed="rId4"/>
          <a:stretch>
            <a:fillRect/>
          </a:stretch>
        </p:blipFill>
        <p:spPr>
          <a:xfrm>
            <a:off x="8666922" y="1015663"/>
            <a:ext cx="2847975" cy="3409950"/>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 xmlns:p14="http://schemas.microsoft.com/office/powerpoint/2010/main" val="3325399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0"/>
            <a:ext cx="12037324" cy="1107996"/>
          </a:xfrm>
          <a:prstGeom prst="rect">
            <a:avLst/>
          </a:prstGeom>
          <a:solidFill>
            <a:schemeClr val="bg1"/>
          </a:solidFill>
        </p:spPr>
        <p:txBody>
          <a:bodyPr wrap="square" lIns="91440" tIns="45720" rIns="91440" bIns="45720">
            <a:spAutoFit/>
          </a:bodyPr>
          <a:lstStyle/>
          <a:p>
            <a:pPr algn="ct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CARCINOMA VESICAL</a:t>
            </a:r>
            <a:endParaRPr lang="es-ES" sz="6600" b="1" cap="none" spc="0" dirty="0">
              <a:ln w="6600">
                <a:solidFill>
                  <a:srgbClr val="0070C0"/>
                </a:solidFill>
                <a:prstDash val="solid"/>
              </a:ln>
              <a:effectLst>
                <a:outerShdw dist="38100" dir="2700000" algn="tl" rotWithShape="0">
                  <a:schemeClr val="accent2"/>
                </a:outerShdw>
              </a:effectLst>
              <a:latin typeface="Mistral" panose="03090702030407020403" pitchFamily="66" charset="0"/>
            </a:endParaRPr>
          </a:p>
        </p:txBody>
      </p:sp>
      <p:sp>
        <p:nvSpPr>
          <p:cNvPr id="5" name="Rectángulo 4"/>
          <p:cNvSpPr/>
          <p:nvPr/>
        </p:nvSpPr>
        <p:spPr>
          <a:xfrm>
            <a:off x="1" y="1469840"/>
            <a:ext cx="5827593" cy="707886"/>
          </a:xfrm>
          <a:prstGeom prst="rect">
            <a:avLst/>
          </a:prstGeom>
          <a:solidFill>
            <a:schemeClr val="bg1"/>
          </a:solidFill>
        </p:spPr>
        <p:txBody>
          <a:bodyPr wrap="square" lIns="91440" tIns="45720" rIns="91440" bIns="45720">
            <a:spAutoFit/>
          </a:bodyPr>
          <a:lstStyle/>
          <a:p>
            <a:pPr algn="ctr"/>
            <a:r>
              <a:rPr lang="x-none" sz="4000" u="sng" dirty="0" smtClean="0">
                <a:ln w="0"/>
                <a:effectLst>
                  <a:outerShdw blurRad="38100" dist="19050" dir="2700000" algn="tl" rotWithShape="0">
                    <a:schemeClr val="dk1">
                      <a:alpha val="40000"/>
                    </a:schemeClr>
                  </a:outerShdw>
                </a:effectLst>
                <a:latin typeface="Mistral" panose="03090702030407020403" pitchFamily="66" charset="0"/>
              </a:rPr>
              <a:t>Exposición Ocupacional</a:t>
            </a:r>
            <a:endParaRPr lang="es-ES" sz="4000" b="0" u="sng" cap="none" spc="0" dirty="0">
              <a:ln w="0"/>
              <a:solidFill>
                <a:schemeClr val="tx1"/>
              </a:solidFill>
              <a:effectLst>
                <a:outerShdw blurRad="38100" dist="19050" dir="2700000" algn="tl" rotWithShape="0">
                  <a:schemeClr val="dk1">
                    <a:alpha val="40000"/>
                  </a:schemeClr>
                </a:outerShdw>
              </a:effectLst>
              <a:latin typeface="Mistral" panose="03090702030407020403" pitchFamily="66" charset="0"/>
            </a:endParaRPr>
          </a:p>
        </p:txBody>
      </p:sp>
      <p:sp>
        <p:nvSpPr>
          <p:cNvPr id="6" name="CuadroTexto 5"/>
          <p:cNvSpPr txBox="1"/>
          <p:nvPr/>
        </p:nvSpPr>
        <p:spPr>
          <a:xfrm>
            <a:off x="1232452" y="2508792"/>
            <a:ext cx="3513752" cy="1138773"/>
          </a:xfrm>
          <a:prstGeom prst="rect">
            <a:avLst/>
          </a:prstGeom>
          <a:noFill/>
        </p:spPr>
        <p:txBody>
          <a:bodyPr wrap="square" rtlCol="0">
            <a:spAutoFit/>
          </a:bodyPr>
          <a:lstStyle/>
          <a:p>
            <a:r>
              <a:rPr lang="x-none" sz="2400" dirty="0" smtClean="0"/>
              <a:t>15-35% En hombres.</a:t>
            </a:r>
          </a:p>
          <a:p>
            <a:r>
              <a:rPr lang="x-none" sz="2400" dirty="0" smtClean="0"/>
              <a:t>1-6% En mujeres.</a:t>
            </a:r>
          </a:p>
          <a:p>
            <a:endParaRPr lang="x-none" sz="2000" dirty="0"/>
          </a:p>
        </p:txBody>
      </p:sp>
      <p:sp>
        <p:nvSpPr>
          <p:cNvPr id="7" name="Rectángulo 6"/>
          <p:cNvSpPr/>
          <p:nvPr/>
        </p:nvSpPr>
        <p:spPr>
          <a:xfrm>
            <a:off x="382136" y="4101742"/>
            <a:ext cx="6045959" cy="646331"/>
          </a:xfrm>
          <a:prstGeom prst="rect">
            <a:avLst/>
          </a:prstGeom>
          <a:solidFill>
            <a:schemeClr val="bg1"/>
          </a:solidFill>
        </p:spPr>
        <p:txBody>
          <a:bodyPr wrap="square" lIns="91440" tIns="45720" rIns="91440" bIns="45720">
            <a:spAutoFit/>
          </a:bodyPr>
          <a:lstStyle/>
          <a:p>
            <a:pPr algn="ctr"/>
            <a:r>
              <a:rPr lang="x-none" sz="3600" b="0" i="1" cap="none" spc="0" dirty="0" smtClean="0">
                <a:ln w="0"/>
                <a:effectLst>
                  <a:outerShdw blurRad="38100" dist="19050" dir="2700000" algn="tl" rotWithShape="0">
                    <a:schemeClr val="dk1">
                      <a:alpha val="40000"/>
                    </a:schemeClr>
                  </a:outerShdw>
                </a:effectLst>
                <a:latin typeface="Mistral" panose="03090702030407020403" pitchFamily="66" charset="0"/>
              </a:rPr>
              <a:t>Carcinógenos Específicos</a:t>
            </a:r>
            <a:endParaRPr lang="es-ES" sz="3600" b="0" i="1" cap="none" spc="0" dirty="0">
              <a:ln w="0"/>
              <a:effectLst>
                <a:outerShdw blurRad="38100" dist="19050" dir="2700000" algn="tl" rotWithShape="0">
                  <a:schemeClr val="dk1">
                    <a:alpha val="40000"/>
                  </a:schemeClr>
                </a:outerShdw>
              </a:effectLst>
              <a:latin typeface="Mistral" panose="03090702030407020403" pitchFamily="66" charset="0"/>
            </a:endParaRPr>
          </a:p>
        </p:txBody>
      </p:sp>
      <p:sp>
        <p:nvSpPr>
          <p:cNvPr id="8" name="CuadroTexto 7"/>
          <p:cNvSpPr txBox="1"/>
          <p:nvPr/>
        </p:nvSpPr>
        <p:spPr>
          <a:xfrm>
            <a:off x="1444487" y="5009322"/>
            <a:ext cx="3301717" cy="1200329"/>
          </a:xfrm>
          <a:prstGeom prst="rect">
            <a:avLst/>
          </a:prstGeom>
          <a:noFill/>
        </p:spPr>
        <p:txBody>
          <a:bodyPr wrap="square" rtlCol="0">
            <a:spAutoFit/>
          </a:bodyPr>
          <a:lstStyle/>
          <a:p>
            <a:pPr marL="342900" indent="-342900">
              <a:buFont typeface="Wingdings" panose="05000000000000000000" pitchFamily="2" charset="2"/>
              <a:buChar char="q"/>
            </a:pPr>
            <a:r>
              <a:rPr lang="x-none" sz="2400" dirty="0" smtClean="0"/>
              <a:t>Bencidina.</a:t>
            </a:r>
          </a:p>
          <a:p>
            <a:pPr marL="342900" indent="-342900">
              <a:buFont typeface="Wingdings" panose="05000000000000000000" pitchFamily="2" charset="2"/>
              <a:buChar char="q"/>
            </a:pPr>
            <a:r>
              <a:rPr lang="x-none" sz="2400" dirty="0" smtClean="0"/>
              <a:t>Beta- naftilamina.</a:t>
            </a:r>
          </a:p>
          <a:p>
            <a:pPr marL="342900" indent="-342900">
              <a:buFont typeface="Wingdings" panose="05000000000000000000" pitchFamily="2" charset="2"/>
              <a:buChar char="q"/>
            </a:pPr>
            <a:r>
              <a:rPr lang="x-none" sz="2400" dirty="0" smtClean="0"/>
              <a:t>4-aminobifenil.</a:t>
            </a:r>
            <a:endParaRPr lang="x-none" sz="2400" dirty="0"/>
          </a:p>
        </p:txBody>
      </p:sp>
      <p:sp>
        <p:nvSpPr>
          <p:cNvPr id="9" name="Rectángulo 8"/>
          <p:cNvSpPr/>
          <p:nvPr/>
        </p:nvSpPr>
        <p:spPr>
          <a:xfrm>
            <a:off x="7424383" y="1862461"/>
            <a:ext cx="3892974" cy="769441"/>
          </a:xfrm>
          <a:prstGeom prst="rect">
            <a:avLst/>
          </a:prstGeom>
          <a:solidFill>
            <a:schemeClr val="bg1"/>
          </a:solidFill>
        </p:spPr>
        <p:txBody>
          <a:bodyPr wrap="square" lIns="91440" tIns="45720" rIns="91440" bIns="45720">
            <a:spAutoFit/>
          </a:bodyPr>
          <a:lstStyle/>
          <a:p>
            <a:pPr algn="ctr"/>
            <a:r>
              <a:rPr lang="x-none" sz="4400" b="0" u="sng" cap="none" spc="0" dirty="0" smtClean="0">
                <a:ln w="0"/>
                <a:solidFill>
                  <a:schemeClr val="tx1"/>
                </a:solidFill>
                <a:effectLst>
                  <a:outerShdw blurRad="38100" dist="38100" dir="2700000" algn="tl">
                    <a:srgbClr val="000000">
                      <a:alpha val="43137"/>
                    </a:srgbClr>
                  </a:outerShdw>
                </a:effectLst>
                <a:latin typeface="Mistral" panose="03090702030407020403" pitchFamily="66" charset="0"/>
              </a:rPr>
              <a:t>Mayor riesgo</a:t>
            </a:r>
            <a:endParaRPr lang="es-ES" sz="4400" b="0" u="sng" cap="none" spc="0" dirty="0">
              <a:ln w="0"/>
              <a:solidFill>
                <a:schemeClr val="tx1"/>
              </a:solidFill>
              <a:effectLst>
                <a:outerShdw blurRad="38100" dist="38100" dir="2700000" algn="tl">
                  <a:srgbClr val="000000">
                    <a:alpha val="43137"/>
                  </a:srgbClr>
                </a:outerShdw>
              </a:effectLst>
              <a:latin typeface="Mistral" panose="03090702030407020403" pitchFamily="66" charset="0"/>
            </a:endParaRPr>
          </a:p>
        </p:txBody>
      </p:sp>
      <p:sp>
        <p:nvSpPr>
          <p:cNvPr id="10" name="CuadroTexto 9"/>
          <p:cNvSpPr txBox="1"/>
          <p:nvPr/>
        </p:nvSpPr>
        <p:spPr>
          <a:xfrm>
            <a:off x="7699513" y="3180522"/>
            <a:ext cx="3617844" cy="2308324"/>
          </a:xfrm>
          <a:prstGeom prst="rect">
            <a:avLst/>
          </a:prstGeom>
          <a:noFill/>
        </p:spPr>
        <p:txBody>
          <a:bodyPr wrap="square" rtlCol="0">
            <a:spAutoFit/>
          </a:bodyPr>
          <a:lstStyle/>
          <a:p>
            <a:pPr marL="342900" indent="-342900">
              <a:buFont typeface="Wingdings" panose="05000000000000000000" pitchFamily="2" charset="2"/>
              <a:buChar char="q"/>
            </a:pPr>
            <a:r>
              <a:rPr lang="x-none" sz="2400" dirty="0" smtClean="0"/>
              <a:t>Exposición a sustancias químicas.</a:t>
            </a:r>
          </a:p>
          <a:p>
            <a:pPr marL="342900" indent="-342900">
              <a:buFont typeface="Wingdings" panose="05000000000000000000" pitchFamily="2" charset="2"/>
              <a:buChar char="q"/>
            </a:pPr>
            <a:r>
              <a:rPr lang="x-none" sz="2400" dirty="0" smtClean="0"/>
              <a:t>Ciclofosfamida.</a:t>
            </a:r>
          </a:p>
          <a:p>
            <a:pPr marL="342900" indent="-342900">
              <a:buFont typeface="Wingdings" panose="05000000000000000000" pitchFamily="2" charset="2"/>
              <a:buChar char="q"/>
            </a:pPr>
            <a:r>
              <a:rPr lang="x-none" sz="2400" dirty="0" smtClean="0"/>
              <a:t>Edulcorantes artificiales.</a:t>
            </a:r>
          </a:p>
          <a:p>
            <a:pPr marL="342900" indent="-342900">
              <a:buFont typeface="Wingdings" panose="05000000000000000000" pitchFamily="2" charset="2"/>
              <a:buChar char="q"/>
            </a:pPr>
            <a:r>
              <a:rPr lang="x-none" sz="2400" dirty="0" smtClean="0"/>
              <a:t>Traumatismo físico al endotelio.</a:t>
            </a:r>
            <a:endParaRPr lang="x-none" sz="2400" dirty="0"/>
          </a:p>
        </p:txBody>
      </p:sp>
    </p:spTree>
    <p:extLst>
      <p:ext uri="{BB962C8B-B14F-4D97-AF65-F5344CB8AC3E}">
        <p14:creationId xmlns="" xmlns:p14="http://schemas.microsoft.com/office/powerpoint/2010/main" val="1656149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1999" cy="1107996"/>
          </a:xfrm>
          <a:prstGeom prst="rect">
            <a:avLst/>
          </a:prstGeom>
          <a:solidFill>
            <a:schemeClr val="bg1"/>
          </a:solidFill>
        </p:spPr>
        <p:txBody>
          <a:bodyPr wrap="square" lIns="91440" tIns="45720" rIns="91440" bIns="45720">
            <a:spAutoFit/>
          </a:bodyPr>
          <a:lstStyle/>
          <a:p>
            <a:pPr algn="ct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CARCINOMA VESICAL</a:t>
            </a:r>
            <a:endParaRPr lang="es-ES" sz="6600" b="1" cap="none" spc="0" dirty="0">
              <a:ln w="6600">
                <a:solidFill>
                  <a:srgbClr val="0070C0"/>
                </a:solidFill>
                <a:prstDash val="solid"/>
              </a:ln>
              <a:effectLst>
                <a:outerShdw dist="38100" dir="2700000" algn="tl" rotWithShape="0">
                  <a:schemeClr val="accent2"/>
                </a:outerShdw>
              </a:effectLst>
              <a:latin typeface="Mistral" panose="03090702030407020403" pitchFamily="66" charset="0"/>
            </a:endParaRPr>
          </a:p>
        </p:txBody>
      </p:sp>
      <p:sp>
        <p:nvSpPr>
          <p:cNvPr id="5" name="Rectángulo 4"/>
          <p:cNvSpPr/>
          <p:nvPr/>
        </p:nvSpPr>
        <p:spPr>
          <a:xfrm>
            <a:off x="403719" y="1331718"/>
            <a:ext cx="4043607" cy="769441"/>
          </a:xfrm>
          <a:prstGeom prst="rect">
            <a:avLst/>
          </a:prstGeom>
          <a:noFill/>
        </p:spPr>
        <p:txBody>
          <a:bodyPr wrap="none" lIns="91440" tIns="45720" rIns="91440" bIns="45720">
            <a:spAutoFit/>
          </a:bodyPr>
          <a:lstStyle/>
          <a:p>
            <a:pPr algn="ctr"/>
            <a:r>
              <a:rPr lang="x-none" sz="4400" b="1" i="1" u="sng" cap="none" spc="0" dirty="0" smtClean="0">
                <a:ln w="0"/>
                <a:solidFill>
                  <a:schemeClr val="tx1"/>
                </a:solidFill>
                <a:effectLst>
                  <a:outerShdw blurRad="38100" dist="19050" dir="2700000" algn="tl" rotWithShape="0">
                    <a:schemeClr val="dk1">
                      <a:alpha val="40000"/>
                    </a:schemeClr>
                  </a:outerShdw>
                </a:effectLst>
              </a:rPr>
              <a:t>ESTADIFICACIÓN</a:t>
            </a:r>
            <a:endParaRPr lang="es-ES" sz="4400" b="1" i="1" u="sng" cap="none" spc="0" dirty="0">
              <a:ln w="0"/>
              <a:solidFill>
                <a:schemeClr val="tx1"/>
              </a:solidFill>
              <a:effectLst>
                <a:outerShdw blurRad="38100" dist="19050" dir="2700000" algn="tl" rotWithShape="0">
                  <a:schemeClr val="dk1">
                    <a:alpha val="40000"/>
                  </a:schemeClr>
                </a:outerShdw>
              </a:effectLst>
            </a:endParaRPr>
          </a:p>
        </p:txBody>
      </p:sp>
      <p:pic>
        <p:nvPicPr>
          <p:cNvPr id="6" name="Imagen 5"/>
          <p:cNvPicPr>
            <a:picLocks noChangeAspect="1"/>
          </p:cNvPicPr>
          <p:nvPr/>
        </p:nvPicPr>
        <p:blipFill rotWithShape="1">
          <a:blip r:embed="rId2"/>
          <a:srcRect l="3851" t="2300" r="1966"/>
          <a:stretch/>
        </p:blipFill>
        <p:spPr>
          <a:xfrm>
            <a:off x="5447764" y="1331718"/>
            <a:ext cx="6001555" cy="5248505"/>
          </a:xfrm>
          <a:prstGeom prst="roundRect">
            <a:avLst>
              <a:gd name="adj" fmla="val 16667"/>
            </a:avLst>
          </a:prstGeom>
          <a:ln w="5715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CuadroTexto 1"/>
          <p:cNvSpPr txBox="1"/>
          <p:nvPr/>
        </p:nvSpPr>
        <p:spPr>
          <a:xfrm>
            <a:off x="403719" y="2387442"/>
            <a:ext cx="4722073" cy="4370427"/>
          </a:xfrm>
          <a:prstGeom prst="rect">
            <a:avLst/>
          </a:prstGeom>
          <a:noFill/>
          <a:ln w="38100">
            <a:solidFill>
              <a:srgbClr val="FFC000"/>
            </a:solidFill>
            <a:prstDash val="dashDot"/>
          </a:ln>
        </p:spPr>
        <p:txBody>
          <a:bodyPr wrap="square" rtlCol="0">
            <a:spAutoFit/>
          </a:bodyPr>
          <a:lstStyle/>
          <a:p>
            <a:endParaRPr lang="x-none" sz="2000" b="1" i="1" dirty="0" smtClean="0"/>
          </a:p>
          <a:p>
            <a:r>
              <a:rPr lang="x-none" sz="2000" b="1" i="1" dirty="0" smtClean="0"/>
              <a:t>T: </a:t>
            </a:r>
            <a:r>
              <a:rPr lang="x-none" sz="2000" i="1" u="sng" dirty="0" smtClean="0"/>
              <a:t>Tumor primario.</a:t>
            </a:r>
          </a:p>
          <a:p>
            <a:r>
              <a:rPr lang="x-none" sz="2000" b="1" i="1" dirty="0" smtClean="0"/>
              <a:t>N:</a:t>
            </a:r>
            <a:r>
              <a:rPr lang="x-none" sz="2000" i="1" dirty="0" smtClean="0"/>
              <a:t> </a:t>
            </a:r>
            <a:r>
              <a:rPr lang="x-none" sz="2000" i="1" u="sng" dirty="0" smtClean="0"/>
              <a:t>Etapa ganglionar.</a:t>
            </a:r>
          </a:p>
          <a:p>
            <a:r>
              <a:rPr lang="x-none" sz="2000" dirty="0" err="1" smtClean="0"/>
              <a:t>Nx</a:t>
            </a:r>
            <a:r>
              <a:rPr lang="x-none" sz="2000" dirty="0" smtClean="0"/>
              <a:t>: No puede evaluarse.</a:t>
            </a:r>
          </a:p>
          <a:p>
            <a:r>
              <a:rPr lang="x-none" sz="2000" dirty="0" smtClean="0"/>
              <a:t>N0: No hay metástasis ganglionar.</a:t>
            </a:r>
          </a:p>
          <a:p>
            <a:r>
              <a:rPr lang="x-none" sz="2000" dirty="0" smtClean="0"/>
              <a:t>N1: Un solo ganglio &lt;2cm afectado.</a:t>
            </a:r>
          </a:p>
          <a:p>
            <a:r>
              <a:rPr lang="x-none" sz="2000" dirty="0" smtClean="0"/>
              <a:t>N2: Ganglio afectado 2-5cm o varios ganglios sin ser &gt;5cm.</a:t>
            </a:r>
          </a:p>
          <a:p>
            <a:r>
              <a:rPr lang="x-none" sz="2000" dirty="0" smtClean="0"/>
              <a:t>N3: Uno o más ganglios &gt;5cm.</a:t>
            </a:r>
          </a:p>
          <a:p>
            <a:r>
              <a:rPr lang="x-none" sz="2000" b="1" i="1" dirty="0" smtClean="0"/>
              <a:t>M: </a:t>
            </a:r>
            <a:r>
              <a:rPr lang="x-none" sz="2000" i="1" u="sng" dirty="0" smtClean="0"/>
              <a:t>Metástasis.</a:t>
            </a:r>
          </a:p>
          <a:p>
            <a:r>
              <a:rPr lang="x-none" sz="2000" dirty="0" smtClean="0"/>
              <a:t>Mx: No puede definirse.</a:t>
            </a:r>
          </a:p>
          <a:p>
            <a:r>
              <a:rPr lang="x-none" sz="2000" dirty="0" smtClean="0"/>
              <a:t>M0: No hay metástasis distante.</a:t>
            </a:r>
          </a:p>
          <a:p>
            <a:r>
              <a:rPr lang="x-none" sz="2000" dirty="0" smtClean="0"/>
              <a:t>M1: Metástasis distante presente.</a:t>
            </a:r>
          </a:p>
          <a:p>
            <a:endParaRPr lang="x-none" dirty="0"/>
          </a:p>
        </p:txBody>
      </p:sp>
    </p:spTree>
    <p:extLst>
      <p:ext uri="{BB962C8B-B14F-4D97-AF65-F5344CB8AC3E}">
        <p14:creationId xmlns="" xmlns:p14="http://schemas.microsoft.com/office/powerpoint/2010/main" val="1961893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4890"/>
            <a:ext cx="12310281" cy="1107996"/>
          </a:xfrm>
          <a:prstGeom prst="rect">
            <a:avLst/>
          </a:prstGeom>
          <a:solidFill>
            <a:schemeClr val="bg1"/>
          </a:solidFill>
        </p:spPr>
        <p:txBody>
          <a:bodyPr wrap="square" lIns="91440" tIns="45720" rIns="91440" bIns="45720">
            <a:spAutoFit/>
          </a:bodyPr>
          <a:lstStyle/>
          <a:p>
            <a:pPr algn="ct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CARCINOMA</a:t>
            </a:r>
            <a:r>
              <a:rPr lang="es-EC"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 </a:t>
            </a:r>
            <a:r>
              <a:rPr lang="x-none" sz="6600" b="1" dirty="0" smtClean="0">
                <a:ln w="6600">
                  <a:solidFill>
                    <a:srgbClr val="0070C0"/>
                  </a:solidFill>
                  <a:prstDash val="solid"/>
                </a:ln>
                <a:effectLst>
                  <a:outerShdw dist="38100" dir="2700000" algn="tl" rotWithShape="0">
                    <a:schemeClr val="accent2"/>
                  </a:outerShdw>
                </a:effectLst>
                <a:latin typeface="Mistral" panose="03090702030407020403" pitchFamily="66" charset="0"/>
              </a:rPr>
              <a:t>VESICAL</a:t>
            </a:r>
            <a:endParaRPr lang="es-ES" sz="6600" b="1" cap="none" spc="0" dirty="0">
              <a:ln w="6600">
                <a:solidFill>
                  <a:srgbClr val="0070C0"/>
                </a:solidFill>
                <a:prstDash val="solid"/>
              </a:ln>
              <a:effectLst>
                <a:outerShdw dist="38100" dir="2700000" algn="tl" rotWithShape="0">
                  <a:schemeClr val="accent2"/>
                </a:outerShdw>
              </a:effectLst>
              <a:latin typeface="Mistral" panose="03090702030407020403" pitchFamily="66" charset="0"/>
            </a:endParaRPr>
          </a:p>
        </p:txBody>
      </p:sp>
      <p:sp>
        <p:nvSpPr>
          <p:cNvPr id="5" name="Rectángulo 4"/>
          <p:cNvSpPr/>
          <p:nvPr/>
        </p:nvSpPr>
        <p:spPr>
          <a:xfrm>
            <a:off x="-1" y="1107995"/>
            <a:ext cx="4585649" cy="923330"/>
          </a:xfrm>
          <a:prstGeom prst="rect">
            <a:avLst/>
          </a:prstGeom>
          <a:solidFill>
            <a:schemeClr val="tx2"/>
          </a:solidFill>
        </p:spPr>
        <p:txBody>
          <a:bodyPr wrap="square" lIns="91440" tIns="45720" rIns="91440" bIns="45720">
            <a:spAutoFit/>
          </a:bodyPr>
          <a:lstStyle/>
          <a:p>
            <a:pPr algn="ctr"/>
            <a:r>
              <a:rPr lang="x-none" sz="5400" b="0" i="1" u="sng" cap="none" spc="0" dirty="0" smtClean="0">
                <a:ln w="0"/>
                <a:solidFill>
                  <a:schemeClr val="bg2"/>
                </a:solidFill>
                <a:effectLst>
                  <a:outerShdw blurRad="38100" dist="19050" dir="2700000" algn="tl" rotWithShape="0">
                    <a:schemeClr val="dk1">
                      <a:alpha val="40000"/>
                    </a:schemeClr>
                  </a:outerShdw>
                </a:effectLst>
                <a:latin typeface="Mistral" panose="03090702030407020403" pitchFamily="66" charset="0"/>
              </a:rPr>
              <a:t>Histopatología</a:t>
            </a:r>
            <a:endParaRPr lang="es-ES" sz="5400" b="0" i="1" u="sng" cap="none" spc="0" dirty="0">
              <a:ln w="0"/>
              <a:solidFill>
                <a:schemeClr val="bg2"/>
              </a:solidFill>
              <a:effectLst>
                <a:outerShdw blurRad="38100" dist="19050" dir="2700000" algn="tl" rotWithShape="0">
                  <a:schemeClr val="dk1">
                    <a:alpha val="40000"/>
                  </a:schemeClr>
                </a:outerShdw>
              </a:effectLst>
              <a:latin typeface="Mistral" panose="03090702030407020403" pitchFamily="66" charset="0"/>
            </a:endParaRPr>
          </a:p>
        </p:txBody>
      </p:sp>
      <p:pic>
        <p:nvPicPr>
          <p:cNvPr id="6" name="Imagen 5"/>
          <p:cNvPicPr>
            <a:picLocks noChangeAspect="1"/>
          </p:cNvPicPr>
          <p:nvPr/>
        </p:nvPicPr>
        <p:blipFill>
          <a:blip r:embed="rId2"/>
          <a:stretch>
            <a:fillRect/>
          </a:stretch>
        </p:blipFill>
        <p:spPr>
          <a:xfrm>
            <a:off x="2410660" y="2031325"/>
            <a:ext cx="6988607" cy="48119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ángulo 6"/>
          <p:cNvSpPr/>
          <p:nvPr/>
        </p:nvSpPr>
        <p:spPr>
          <a:xfrm>
            <a:off x="8323881" y="1197412"/>
            <a:ext cx="1326524" cy="546630"/>
          </a:xfrm>
          <a:prstGeom prst="rect">
            <a:avLst/>
          </a:prstGeom>
          <a:solidFill>
            <a:schemeClr val="accent2">
              <a:lumMod val="75000"/>
            </a:schemeClr>
          </a:solidFill>
          <a:ln>
            <a:solidFill>
              <a:schemeClr val="accent2">
                <a:lumMod val="60000"/>
                <a:lumOff val="4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smtClean="0">
                <a:solidFill>
                  <a:schemeClr val="tx1"/>
                </a:solidFill>
              </a:rPr>
              <a:t>98%</a:t>
            </a:r>
            <a:endParaRPr lang="x-none" sz="2400" b="1" dirty="0">
              <a:solidFill>
                <a:schemeClr val="tx1"/>
              </a:solidFill>
            </a:endParaRPr>
          </a:p>
        </p:txBody>
      </p:sp>
      <p:sp>
        <p:nvSpPr>
          <p:cNvPr id="8" name="Flecha derecha 7"/>
          <p:cNvSpPr/>
          <p:nvPr/>
        </p:nvSpPr>
        <p:spPr>
          <a:xfrm>
            <a:off x="9839459" y="1340670"/>
            <a:ext cx="450760" cy="273315"/>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CuadroTexto 8"/>
          <p:cNvSpPr txBox="1"/>
          <p:nvPr/>
        </p:nvSpPr>
        <p:spPr>
          <a:xfrm>
            <a:off x="10290219" y="1270672"/>
            <a:ext cx="1622738" cy="400110"/>
          </a:xfrm>
          <a:prstGeom prst="rect">
            <a:avLst/>
          </a:prstGeom>
          <a:noFill/>
        </p:spPr>
        <p:txBody>
          <a:bodyPr wrap="square" rtlCol="0">
            <a:spAutoFit/>
          </a:bodyPr>
          <a:lstStyle/>
          <a:p>
            <a:pPr algn="ctr"/>
            <a:r>
              <a:rPr lang="x-none" sz="2000" u="sng" dirty="0" smtClean="0"/>
              <a:t>Epiteliales</a:t>
            </a:r>
            <a:r>
              <a:rPr lang="x-none" dirty="0" smtClean="0"/>
              <a:t>.</a:t>
            </a:r>
            <a:endParaRPr lang="x-none" dirty="0"/>
          </a:p>
        </p:txBody>
      </p:sp>
      <p:cxnSp>
        <p:nvCxnSpPr>
          <p:cNvPr id="11" name="Conector recto de flecha 10"/>
          <p:cNvCxnSpPr>
            <a:stCxn id="9" idx="2"/>
          </p:cNvCxnSpPr>
          <p:nvPr/>
        </p:nvCxnSpPr>
        <p:spPr>
          <a:xfrm>
            <a:off x="11101588" y="1670782"/>
            <a:ext cx="0" cy="4799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0343494" y="2150772"/>
            <a:ext cx="1455313" cy="461665"/>
          </a:xfrm>
          <a:prstGeom prst="rect">
            <a:avLst/>
          </a:prstGeom>
          <a:noFill/>
        </p:spPr>
        <p:txBody>
          <a:bodyPr wrap="square" rtlCol="0">
            <a:spAutoFit/>
          </a:bodyPr>
          <a:lstStyle/>
          <a:p>
            <a:pPr algn="ctr"/>
            <a:r>
              <a:rPr lang="x-none" sz="2400" b="1" i="1" dirty="0" smtClean="0">
                <a:effectLst>
                  <a:outerShdw blurRad="38100" dist="38100" dir="2700000" algn="tl">
                    <a:srgbClr val="000000">
                      <a:alpha val="43137"/>
                    </a:srgbClr>
                  </a:outerShdw>
                </a:effectLst>
              </a:rPr>
              <a:t>TCC</a:t>
            </a:r>
            <a:endParaRPr lang="x-none" sz="2400" b="1" i="1" dirty="0">
              <a:effectLst>
                <a:outerShdw blurRad="38100" dist="38100" dir="2700000" algn="tl">
                  <a:srgbClr val="000000">
                    <a:alpha val="43137"/>
                  </a:srgbClr>
                </a:outerShdw>
              </a:effectLst>
            </a:endParaRPr>
          </a:p>
        </p:txBody>
      </p:sp>
      <p:sp>
        <p:nvSpPr>
          <p:cNvPr id="13" name="Rectángulo 12"/>
          <p:cNvSpPr/>
          <p:nvPr/>
        </p:nvSpPr>
        <p:spPr>
          <a:xfrm>
            <a:off x="437882" y="4391137"/>
            <a:ext cx="1043188" cy="464198"/>
          </a:xfrm>
          <a:prstGeom prst="rect">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b="1" dirty="0" smtClean="0">
                <a:solidFill>
                  <a:schemeClr val="tx1"/>
                </a:solidFill>
              </a:rPr>
              <a:t>5%</a:t>
            </a:r>
            <a:endParaRPr lang="x-none" b="1" dirty="0">
              <a:solidFill>
                <a:schemeClr val="tx1"/>
              </a:solidFill>
            </a:endParaRPr>
          </a:p>
        </p:txBody>
      </p:sp>
      <p:cxnSp>
        <p:nvCxnSpPr>
          <p:cNvPr id="14" name="Conector recto de flecha 13"/>
          <p:cNvCxnSpPr/>
          <p:nvPr/>
        </p:nvCxnSpPr>
        <p:spPr>
          <a:xfrm>
            <a:off x="959476" y="5042901"/>
            <a:ext cx="0" cy="47999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64395" y="5507867"/>
            <a:ext cx="2475055" cy="1323439"/>
          </a:xfrm>
          <a:prstGeom prst="rect">
            <a:avLst/>
          </a:prstGeom>
          <a:noFill/>
        </p:spPr>
        <p:txBody>
          <a:bodyPr wrap="square" rtlCol="0">
            <a:spAutoFit/>
          </a:bodyPr>
          <a:lstStyle/>
          <a:p>
            <a:pPr algn="ctr"/>
            <a:r>
              <a:rPr lang="x-none" sz="2000" b="1" dirty="0" smtClean="0"/>
              <a:t>Adenocarcinomao </a:t>
            </a:r>
            <a:endParaRPr lang="es-EC" sz="2000" b="1" dirty="0" smtClean="0"/>
          </a:p>
          <a:p>
            <a:pPr algn="ctr"/>
            <a:r>
              <a:rPr lang="x-none" sz="2000" b="1" dirty="0" smtClean="0"/>
              <a:t>Carcinoma</a:t>
            </a:r>
            <a:endParaRPr lang="es-EC" sz="2000" b="1" dirty="0" smtClean="0"/>
          </a:p>
          <a:p>
            <a:pPr algn="ctr"/>
            <a:r>
              <a:rPr lang="x-none" sz="2000" b="1" dirty="0" smtClean="0"/>
              <a:t>epidermoide</a:t>
            </a:r>
            <a:endParaRPr lang="x-none" sz="2000" b="1" dirty="0"/>
          </a:p>
        </p:txBody>
      </p:sp>
    </p:spTree>
    <p:extLst>
      <p:ext uri="{BB962C8B-B14F-4D97-AF65-F5344CB8AC3E}">
        <p14:creationId xmlns="" xmlns:p14="http://schemas.microsoft.com/office/powerpoint/2010/main" val="3966323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5881"/>
          <a:stretch/>
        </p:blipFill>
        <p:spPr bwMode="auto">
          <a:xfrm>
            <a:off x="35104" y="-34267"/>
            <a:ext cx="12192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3 Rectángulo"/>
          <p:cNvSpPr/>
          <p:nvPr/>
        </p:nvSpPr>
        <p:spPr>
          <a:xfrm rot="5400000">
            <a:off x="3576559" y="-1536912"/>
            <a:ext cx="5109091" cy="9863291"/>
          </a:xfrm>
          <a:prstGeom prst="rect">
            <a:avLst/>
          </a:prstGeom>
          <a:noFill/>
        </p:spPr>
        <p:txBody>
          <a:bodyPr vert="vert270"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8000" b="1" spc="50" dirty="0" smtClean="0">
                <a:ln w="11430"/>
                <a:effectLst>
                  <a:outerShdw blurRad="76200" dist="50800" dir="5400000" algn="tl" rotWithShape="0">
                    <a:srgbClr val="000000">
                      <a:alpha val="65000"/>
                    </a:srgbClr>
                  </a:outerShdw>
                </a:effectLst>
              </a:rPr>
              <a:t>CÁNCER DE LA PELVIS RENAL </a:t>
            </a:r>
          </a:p>
          <a:p>
            <a:pPr algn="ctr"/>
            <a:r>
              <a:rPr lang="es-ES" sz="8000" b="1" cap="none" spc="50" dirty="0" smtClean="0">
                <a:ln w="11430"/>
                <a:effectLst>
                  <a:outerShdw blurRad="76200" dist="50800" dir="5400000" algn="tl" rotWithShape="0">
                    <a:srgbClr val="000000">
                      <a:alpha val="65000"/>
                    </a:srgbClr>
                  </a:outerShdw>
                </a:effectLst>
              </a:rPr>
              <a:t>Y</a:t>
            </a:r>
          </a:p>
          <a:p>
            <a:pPr algn="ctr"/>
            <a:r>
              <a:rPr lang="es-ES" sz="8000" b="1" spc="50" dirty="0" smtClean="0">
                <a:ln w="11430"/>
                <a:effectLst>
                  <a:outerShdw blurRad="76200" dist="50800" dir="5400000" algn="tl" rotWithShape="0">
                    <a:srgbClr val="000000">
                      <a:alpha val="65000"/>
                    </a:srgbClr>
                  </a:outerShdw>
                </a:effectLst>
              </a:rPr>
              <a:t>URÉTER</a:t>
            </a:r>
            <a:endParaRPr lang="es-ES" sz="80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37353411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0782" t="25534" r="5555" b="3273"/>
          <a:stretch/>
        </p:blipFill>
        <p:spPr>
          <a:xfrm>
            <a:off x="7856114" y="0"/>
            <a:ext cx="2665926" cy="6824568"/>
          </a:xfrm>
          <a:prstGeom prst="rect">
            <a:avLst/>
          </a:prstGeom>
        </p:spPr>
      </p:pic>
      <p:sp>
        <p:nvSpPr>
          <p:cNvPr id="5" name="Rectángulo redondeado 4"/>
          <p:cNvSpPr/>
          <p:nvPr/>
        </p:nvSpPr>
        <p:spPr>
          <a:xfrm>
            <a:off x="489397" y="281795"/>
            <a:ext cx="5640946" cy="566670"/>
          </a:xfrm>
          <a:prstGeom prst="round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smtClean="0">
                <a:solidFill>
                  <a:schemeClr val="tx1"/>
                </a:solidFill>
              </a:rPr>
              <a:t>UROTELIO NORMAL.</a:t>
            </a:r>
            <a:endParaRPr lang="x-none" sz="2400" b="1" dirty="0">
              <a:solidFill>
                <a:schemeClr val="tx1"/>
              </a:solidFill>
            </a:endParaRPr>
          </a:p>
        </p:txBody>
      </p:sp>
      <p:sp>
        <p:nvSpPr>
          <p:cNvPr id="6" name="CuadroTexto 5"/>
          <p:cNvSpPr txBox="1"/>
          <p:nvPr/>
        </p:nvSpPr>
        <p:spPr>
          <a:xfrm>
            <a:off x="1171977" y="968210"/>
            <a:ext cx="5280338" cy="1477328"/>
          </a:xfrm>
          <a:prstGeom prst="rect">
            <a:avLst/>
          </a:prstGeom>
          <a:noFill/>
        </p:spPr>
        <p:txBody>
          <a:bodyPr wrap="square" rtlCol="0">
            <a:spAutoFit/>
          </a:bodyPr>
          <a:lstStyle/>
          <a:p>
            <a:pPr marL="285750" indent="-285750">
              <a:buFont typeface="Wingdings" panose="05000000000000000000" pitchFamily="2" charset="2"/>
              <a:buChar char="q"/>
            </a:pPr>
            <a:r>
              <a:rPr lang="x-none" dirty="0" smtClean="0"/>
              <a:t>3-7 capas de células transicionales sobre lamina basal.</a:t>
            </a:r>
          </a:p>
          <a:p>
            <a:pPr marL="285750" indent="-285750">
              <a:buFont typeface="Wingdings" panose="05000000000000000000" pitchFamily="2" charset="2"/>
              <a:buChar char="q"/>
            </a:pPr>
            <a:r>
              <a:rPr lang="x-none" dirty="0" smtClean="0"/>
              <a:t>Lamina propia: </a:t>
            </a:r>
            <a:r>
              <a:rPr lang="x-none" dirty="0" err="1" smtClean="0"/>
              <a:t>muscularis</a:t>
            </a:r>
            <a:r>
              <a:rPr lang="x-none" dirty="0" smtClean="0"/>
              <a:t> propia.</a:t>
            </a:r>
          </a:p>
          <a:p>
            <a:pPr marL="285750" indent="-285750">
              <a:buFont typeface="Wingdings" panose="05000000000000000000" pitchFamily="2" charset="2"/>
              <a:buChar char="q"/>
            </a:pPr>
            <a:r>
              <a:rPr lang="x-none" dirty="0" smtClean="0"/>
              <a:t>Pared muscular: cuello vesical interna externa y media.</a:t>
            </a:r>
            <a:endParaRPr lang="x-none" dirty="0"/>
          </a:p>
        </p:txBody>
      </p:sp>
      <p:sp>
        <p:nvSpPr>
          <p:cNvPr id="7" name="Rectángulo redondeado 6"/>
          <p:cNvSpPr/>
          <p:nvPr/>
        </p:nvSpPr>
        <p:spPr>
          <a:xfrm>
            <a:off x="437881" y="2607502"/>
            <a:ext cx="5640946" cy="566670"/>
          </a:xfrm>
          <a:prstGeom prst="round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smtClean="0">
                <a:solidFill>
                  <a:schemeClr val="tx1"/>
                </a:solidFill>
              </a:rPr>
              <a:t>PAPILOMA/ PUNLMP</a:t>
            </a:r>
            <a:endParaRPr lang="x-none" sz="2400" b="1" dirty="0">
              <a:solidFill>
                <a:schemeClr val="tx1"/>
              </a:solidFill>
            </a:endParaRPr>
          </a:p>
        </p:txBody>
      </p:sp>
      <p:sp>
        <p:nvSpPr>
          <p:cNvPr id="8" name="CuadroTexto 7"/>
          <p:cNvSpPr txBox="1"/>
          <p:nvPr/>
        </p:nvSpPr>
        <p:spPr>
          <a:xfrm>
            <a:off x="1171977" y="3309304"/>
            <a:ext cx="4868215" cy="1200329"/>
          </a:xfrm>
          <a:prstGeom prst="rect">
            <a:avLst/>
          </a:prstGeom>
          <a:noFill/>
        </p:spPr>
        <p:txBody>
          <a:bodyPr wrap="square" rtlCol="0">
            <a:spAutoFit/>
          </a:bodyPr>
          <a:lstStyle/>
          <a:p>
            <a:pPr marL="285750" indent="-285750">
              <a:buFont typeface="Wingdings" panose="05000000000000000000" pitchFamily="2" charset="2"/>
              <a:buChar char="q"/>
            </a:pPr>
            <a:r>
              <a:rPr lang="x-none" dirty="0" smtClean="0"/>
              <a:t>Tumor papilar con fino tallo fibrovascular que sostiene una capa epitelial de células transicionales normales.</a:t>
            </a:r>
          </a:p>
          <a:p>
            <a:pPr marL="285750" indent="-285750">
              <a:buFont typeface="Wingdings" panose="05000000000000000000" pitchFamily="2" charset="2"/>
              <a:buChar char="q"/>
            </a:pPr>
            <a:r>
              <a:rPr lang="x-none" dirty="0" smtClean="0"/>
              <a:t>Benigno en paciente jóvenes.</a:t>
            </a:r>
            <a:endParaRPr lang="x-none" dirty="0"/>
          </a:p>
        </p:txBody>
      </p:sp>
      <p:sp>
        <p:nvSpPr>
          <p:cNvPr id="9" name="Rectángulo redondeado 8"/>
          <p:cNvSpPr/>
          <p:nvPr/>
        </p:nvSpPr>
        <p:spPr>
          <a:xfrm>
            <a:off x="437881" y="4650625"/>
            <a:ext cx="5640946" cy="56667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smtClean="0">
                <a:solidFill>
                  <a:schemeClr val="tx1"/>
                </a:solidFill>
              </a:rPr>
              <a:t>CARCINOMA DE C. TRANSICIONALES.</a:t>
            </a:r>
            <a:endParaRPr lang="x-none" sz="2400" b="1" dirty="0">
              <a:solidFill>
                <a:schemeClr val="tx1"/>
              </a:solidFill>
            </a:endParaRPr>
          </a:p>
        </p:txBody>
      </p:sp>
      <p:sp>
        <p:nvSpPr>
          <p:cNvPr id="10" name="CuadroTexto 9"/>
          <p:cNvSpPr txBox="1"/>
          <p:nvPr/>
        </p:nvSpPr>
        <p:spPr>
          <a:xfrm>
            <a:off x="1171977" y="5493419"/>
            <a:ext cx="4559121" cy="1200329"/>
          </a:xfrm>
          <a:prstGeom prst="rect">
            <a:avLst/>
          </a:prstGeom>
          <a:noFill/>
        </p:spPr>
        <p:txBody>
          <a:bodyPr wrap="square" rtlCol="0">
            <a:spAutoFit/>
          </a:bodyPr>
          <a:lstStyle/>
          <a:p>
            <a:pPr marL="285750" indent="-285750">
              <a:buFont typeface="Wingdings" panose="05000000000000000000" pitchFamily="2" charset="2"/>
              <a:buChar char="q"/>
            </a:pPr>
            <a:r>
              <a:rPr lang="x-none" dirty="0" smtClean="0"/>
              <a:t>Lesiones papilares: exofiticas, sésiles o ulceradas.</a:t>
            </a:r>
          </a:p>
          <a:p>
            <a:pPr marL="285750" indent="-285750">
              <a:buFont typeface="Wingdings" panose="05000000000000000000" pitchFamily="2" charset="2"/>
              <a:buChar char="q"/>
            </a:pPr>
            <a:r>
              <a:rPr lang="x-none" dirty="0" smtClean="0"/>
              <a:t>CIS: epitelio plano, anaplásico, carece de polaridad celular normal.</a:t>
            </a:r>
            <a:endParaRPr lang="x-none" dirty="0"/>
          </a:p>
        </p:txBody>
      </p:sp>
    </p:spTree>
    <p:extLst>
      <p:ext uri="{BB962C8B-B14F-4D97-AF65-F5344CB8AC3E}">
        <p14:creationId xmlns="" xmlns:p14="http://schemas.microsoft.com/office/powerpoint/2010/main" val="3154139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 y="-249451"/>
            <a:ext cx="12192000" cy="1107996"/>
          </a:xfrm>
          <a:prstGeom prst="rect">
            <a:avLst/>
          </a:prstGeom>
          <a:solidFill>
            <a:schemeClr val="bg1"/>
          </a:solidFill>
        </p:spPr>
        <p:txBody>
          <a:bodyPr wrap="square" rtlCol="0">
            <a:spAutoFit/>
          </a:bodyPr>
          <a:lstStyle/>
          <a:p>
            <a:pPr algn="ctr"/>
            <a:r>
              <a:rPr lang="es-ES" sz="6600" b="1" dirty="0">
                <a:latin typeface="Mistral" panose="03090702030407020403" pitchFamily="66" charset="0"/>
                <a:cs typeface="Arial"/>
              </a:rPr>
              <a:t>Carcinoma </a:t>
            </a:r>
            <a:r>
              <a:rPr lang="es-ES" sz="6600" b="1" dirty="0" smtClean="0">
                <a:latin typeface="Mistral" panose="03090702030407020403" pitchFamily="66" charset="0"/>
                <a:cs typeface="Arial"/>
              </a:rPr>
              <a:t>no  transicionales</a:t>
            </a:r>
            <a:endParaRPr lang="es-ES" sz="6600" b="1" dirty="0">
              <a:latin typeface="Mistral" panose="03090702030407020403" pitchFamily="66" charset="0"/>
              <a:cs typeface="Arial"/>
            </a:endParaRPr>
          </a:p>
        </p:txBody>
      </p:sp>
      <p:pic>
        <p:nvPicPr>
          <p:cNvPr id="12" name="Imagen 11"/>
          <p:cNvPicPr>
            <a:picLocks noChangeAspect="1"/>
          </p:cNvPicPr>
          <p:nvPr/>
        </p:nvPicPr>
        <p:blipFill>
          <a:blip r:embed="rId3"/>
          <a:srcRect l="42" t="29761" r="-42" b="-316"/>
          <a:stretch>
            <a:fillRect/>
          </a:stretch>
        </p:blipFill>
        <p:spPr>
          <a:xfrm>
            <a:off x="0" y="716727"/>
            <a:ext cx="12192000" cy="55766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 xmlns:p14="http://schemas.microsoft.com/office/powerpoint/2010/main" val="2806888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rcRect l="150" t="19897" r="-302" b="8"/>
          <a:stretch>
            <a:fillRect/>
          </a:stretch>
        </p:blipFill>
        <p:spPr>
          <a:xfrm>
            <a:off x="1774210" y="1192600"/>
            <a:ext cx="8325134" cy="4987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p:cNvSpPr txBox="1"/>
          <p:nvPr/>
        </p:nvSpPr>
        <p:spPr>
          <a:xfrm>
            <a:off x="0" y="84604"/>
            <a:ext cx="12192000" cy="1107996"/>
          </a:xfrm>
          <a:prstGeom prst="rect">
            <a:avLst/>
          </a:prstGeom>
          <a:solidFill>
            <a:schemeClr val="bg1"/>
          </a:solidFill>
        </p:spPr>
        <p:txBody>
          <a:bodyPr wrap="square" rtlCol="0">
            <a:spAutoFit/>
          </a:bodyPr>
          <a:lstStyle/>
          <a:p>
            <a:pPr algn="ctr"/>
            <a:r>
              <a:rPr lang="es-ES" sz="6600" b="1" dirty="0">
                <a:latin typeface="Mistral" panose="03090702030407020403" pitchFamily="66" charset="0"/>
              </a:rPr>
              <a:t>Carcinoma </a:t>
            </a:r>
            <a:r>
              <a:rPr lang="es-ES" sz="6600" b="1" dirty="0" err="1">
                <a:latin typeface="Mistral" panose="03090702030407020403" pitchFamily="66" charset="0"/>
              </a:rPr>
              <a:t>epidermoide</a:t>
            </a:r>
            <a:endParaRPr lang="es-ES" sz="6600" b="1" dirty="0">
              <a:latin typeface="Mistral" panose="03090702030407020403" pitchFamily="66" charset="0"/>
            </a:endParaRPr>
          </a:p>
        </p:txBody>
      </p:sp>
    </p:spTree>
    <p:extLst>
      <p:ext uri="{BB962C8B-B14F-4D97-AF65-F5344CB8AC3E}">
        <p14:creationId xmlns="" xmlns:p14="http://schemas.microsoft.com/office/powerpoint/2010/main" val="1430911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29" t="18125" r="29" b="21368"/>
          <a:stretch>
            <a:fillRect/>
          </a:stretch>
        </p:blipFill>
        <p:spPr>
          <a:xfrm>
            <a:off x="281945" y="530904"/>
            <a:ext cx="11587783" cy="5254811"/>
          </a:xfrm>
          <a:prstGeom prst="rect">
            <a:avLst/>
          </a:prstGeom>
          <a:ln w="228600" cap="sq" cmpd="thickThin">
            <a:solidFill>
              <a:srgbClr val="00000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 xmlns:p14="http://schemas.microsoft.com/office/powerpoint/2010/main" val="3667829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101600"/>
            <a:ext cx="12192000" cy="1107996"/>
          </a:xfrm>
          <a:prstGeom prst="rect">
            <a:avLst/>
          </a:prstGeom>
          <a:solidFill>
            <a:schemeClr val="bg1"/>
          </a:solidFill>
        </p:spPr>
        <p:txBody>
          <a:bodyPr wrap="square" rtlCol="0">
            <a:spAutoFit/>
          </a:bodyPr>
          <a:lstStyle/>
          <a:p>
            <a:pPr algn="ctr"/>
            <a:r>
              <a:rPr lang="es-ES" sz="6600" b="1" dirty="0">
                <a:latin typeface="Mistral" panose="03090702030407020403" pitchFamily="66" charset="0"/>
                <a:cs typeface="Arial"/>
              </a:rPr>
              <a:t>Cánceres Epiteliales y no epiteliales raros</a:t>
            </a:r>
            <a:r>
              <a:rPr lang="es-ES" sz="6600" dirty="0">
                <a:latin typeface="Mistral" panose="03090702030407020403" pitchFamily="66" charset="0"/>
                <a:cs typeface="Arial"/>
              </a:rPr>
              <a:t> </a:t>
            </a:r>
          </a:p>
        </p:txBody>
      </p:sp>
      <p:sp>
        <p:nvSpPr>
          <p:cNvPr id="4" name="CuadroTexto 3"/>
          <p:cNvSpPr txBox="1"/>
          <p:nvPr/>
        </p:nvSpPr>
        <p:spPr>
          <a:xfrm>
            <a:off x="235792" y="1209595"/>
            <a:ext cx="4613202" cy="22467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800" b="1" dirty="0">
                <a:latin typeface="Arial"/>
              </a:rPr>
              <a:t>Epiteliales:</a:t>
            </a:r>
          </a:p>
          <a:p>
            <a:pPr marL="285750" indent="-285750" algn="just">
              <a:buFont typeface="Arial" panose="020B0604020202020204" pitchFamily="34" charset="0"/>
              <a:buChar char="•"/>
            </a:pPr>
            <a:r>
              <a:rPr lang="es-ES" sz="2800" dirty="0">
                <a:latin typeface="Arial"/>
              </a:rPr>
              <a:t>Adenomas pilosos</a:t>
            </a:r>
          </a:p>
          <a:p>
            <a:pPr marL="285750" indent="-285750" algn="just">
              <a:buFont typeface="Arial" panose="020B0604020202020204" pitchFamily="34" charset="0"/>
              <a:buChar char="•"/>
            </a:pPr>
            <a:r>
              <a:rPr lang="es-ES" sz="2800" dirty="0">
                <a:latin typeface="Arial"/>
              </a:rPr>
              <a:t>Tumores carcinoides</a:t>
            </a:r>
          </a:p>
          <a:p>
            <a:pPr marL="285750" indent="-285750" algn="just">
              <a:buFont typeface="Arial" panose="020B0604020202020204" pitchFamily="34" charset="0"/>
              <a:buChar char="•"/>
            </a:pPr>
            <a:r>
              <a:rPr lang="es-ES" sz="2800" dirty="0" err="1">
                <a:latin typeface="Arial"/>
              </a:rPr>
              <a:t>Carcinosarcomas</a:t>
            </a:r>
            <a:endParaRPr lang="es-ES" sz="2800" dirty="0">
              <a:latin typeface="Arial"/>
            </a:endParaRPr>
          </a:p>
          <a:p>
            <a:pPr marL="285750" indent="-285750" algn="just">
              <a:buFont typeface="Arial" panose="020B0604020202020204" pitchFamily="34" charset="0"/>
              <a:buChar char="•"/>
            </a:pPr>
            <a:r>
              <a:rPr lang="es-ES" sz="2800" dirty="0">
                <a:latin typeface="Arial"/>
              </a:rPr>
              <a:t>Melanomas</a:t>
            </a:r>
          </a:p>
        </p:txBody>
      </p:sp>
      <p:sp>
        <p:nvSpPr>
          <p:cNvPr id="6" name="CuadroTexto 5"/>
          <p:cNvSpPr txBox="1"/>
          <p:nvPr/>
        </p:nvSpPr>
        <p:spPr>
          <a:xfrm>
            <a:off x="8029670" y="1209595"/>
            <a:ext cx="3693758" cy="2677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800" b="1" dirty="0">
                <a:latin typeface="Arial"/>
              </a:rPr>
              <a:t>No epiteliales:</a:t>
            </a:r>
          </a:p>
          <a:p>
            <a:pPr marL="285750" indent="-285750" algn="just">
              <a:buFont typeface="Arial" panose="020B0604020202020204" pitchFamily="34" charset="0"/>
              <a:buChar char="•"/>
            </a:pPr>
            <a:r>
              <a:rPr lang="es-ES" sz="2800" dirty="0" err="1">
                <a:latin typeface="Arial"/>
              </a:rPr>
              <a:t>Feocromocitomas</a:t>
            </a:r>
            <a:endParaRPr lang="es-ES" sz="2800" dirty="0">
              <a:latin typeface="Arial"/>
            </a:endParaRPr>
          </a:p>
          <a:p>
            <a:pPr marL="285750" indent="-285750" algn="just">
              <a:buFont typeface="Arial" panose="020B0604020202020204" pitchFamily="34" charset="0"/>
              <a:buChar char="•"/>
            </a:pPr>
            <a:r>
              <a:rPr lang="es-ES" sz="2800" dirty="0">
                <a:latin typeface="Arial"/>
              </a:rPr>
              <a:t>Linfomas</a:t>
            </a:r>
          </a:p>
          <a:p>
            <a:pPr marL="285750" indent="-285750" algn="just">
              <a:buFont typeface="Arial" panose="020B0604020202020204" pitchFamily="34" charset="0"/>
              <a:buChar char="•"/>
            </a:pPr>
            <a:r>
              <a:rPr lang="es-ES" sz="2800" dirty="0" err="1">
                <a:latin typeface="Arial"/>
              </a:rPr>
              <a:t>Coriocarcinomas</a:t>
            </a:r>
            <a:endParaRPr lang="es-ES" sz="2800" dirty="0">
              <a:latin typeface="Arial"/>
            </a:endParaRPr>
          </a:p>
          <a:p>
            <a:pPr marL="285750" indent="-285750" algn="just">
              <a:buFont typeface="Arial" panose="020B0604020202020204" pitchFamily="34" charset="0"/>
              <a:buChar char="•"/>
            </a:pPr>
            <a:r>
              <a:rPr lang="es-ES" sz="2800" dirty="0">
                <a:latin typeface="Arial"/>
              </a:rPr>
              <a:t>Tumores </a:t>
            </a:r>
            <a:r>
              <a:rPr lang="es-ES" sz="2800" dirty="0" err="1">
                <a:latin typeface="Arial"/>
              </a:rPr>
              <a:t>mesenquimatosos</a:t>
            </a:r>
            <a:endParaRPr lang="es-ES" sz="2800" dirty="0">
              <a:latin typeface="Arial"/>
            </a:endParaRPr>
          </a:p>
        </p:txBody>
      </p:sp>
      <p:sp>
        <p:nvSpPr>
          <p:cNvPr id="7" name="CuadroTexto 6"/>
          <p:cNvSpPr txBox="1"/>
          <p:nvPr/>
        </p:nvSpPr>
        <p:spPr>
          <a:xfrm>
            <a:off x="5277608" y="2714906"/>
            <a:ext cx="2323447" cy="3540125"/>
          </a:xfrm>
          <a:prstGeom prst="rect">
            <a:avLst/>
          </a:prstGeom>
          <a:effectLst>
            <a:glow rad="228600">
              <a:schemeClr val="accent2">
                <a:satMod val="175000"/>
                <a:alpha val="40000"/>
              </a:schemeClr>
            </a:glow>
            <a:reflection blurRad="6350" stA="50000" endA="300" endPos="55500" dist="101600" dir="5400000" sy="-100000" algn="bl" rotWithShape="0"/>
          </a:effectLst>
          <a:scene3d>
            <a:camera prst="perspectiveRelaxedModerately"/>
            <a:lightRig rig="threePt" dir="t"/>
          </a:scene3d>
          <a:sp3d>
            <a:bevelT prst="convex"/>
          </a:sp3d>
        </p:spPr>
        <p:style>
          <a:lnRef idx="2">
            <a:schemeClr val="accent3"/>
          </a:lnRef>
          <a:fillRef idx="1">
            <a:schemeClr val="lt1"/>
          </a:fillRef>
          <a:effectRef idx="0">
            <a:schemeClr val="accent3"/>
          </a:effectRef>
          <a:fontRef idx="minor">
            <a:schemeClr val="dk1"/>
          </a:fontRef>
        </p:style>
        <p:txBody>
          <a:bodyPr rtlCol="0">
            <a:spAutoFit/>
          </a:bodyPr>
          <a:lstStyle/>
          <a:p>
            <a:pPr algn="just"/>
            <a:r>
              <a:rPr lang="es-ES" sz="2800" b="1" dirty="0">
                <a:latin typeface="Arial"/>
              </a:rPr>
              <a:t>Metástasis:</a:t>
            </a:r>
          </a:p>
          <a:p>
            <a:pPr marL="342900" indent="-342900" algn="just">
              <a:buFont typeface="+mj-lt"/>
              <a:buAutoNum type="arabicPeriod"/>
            </a:pPr>
            <a:r>
              <a:rPr lang="es-ES" sz="2800" dirty="0">
                <a:latin typeface="Arial"/>
              </a:rPr>
              <a:t>Melanoma</a:t>
            </a:r>
          </a:p>
          <a:p>
            <a:pPr marL="342900" indent="-342900" algn="just">
              <a:buFont typeface="+mj-lt"/>
              <a:buAutoNum type="arabicPeriod"/>
            </a:pPr>
            <a:r>
              <a:rPr lang="es-ES" sz="2800" dirty="0">
                <a:latin typeface="Arial"/>
              </a:rPr>
              <a:t>Linfoma</a:t>
            </a:r>
          </a:p>
          <a:p>
            <a:pPr marL="342900" indent="-342900" algn="just">
              <a:buFont typeface="+mj-lt"/>
              <a:buAutoNum type="arabicPeriod"/>
            </a:pPr>
            <a:r>
              <a:rPr lang="es-ES" sz="2800" dirty="0">
                <a:latin typeface="Arial"/>
              </a:rPr>
              <a:t>Estómago</a:t>
            </a:r>
          </a:p>
          <a:p>
            <a:pPr marL="342900" indent="-342900" algn="just">
              <a:buFont typeface="+mj-lt"/>
              <a:buAutoNum type="arabicPeriod"/>
            </a:pPr>
            <a:r>
              <a:rPr lang="es-ES" sz="2800" dirty="0">
                <a:latin typeface="Arial"/>
              </a:rPr>
              <a:t>Mama</a:t>
            </a:r>
          </a:p>
          <a:p>
            <a:pPr marL="342900" indent="-342900" algn="just">
              <a:buFont typeface="+mj-lt"/>
              <a:buAutoNum type="arabicPeriod"/>
            </a:pPr>
            <a:r>
              <a:rPr lang="es-ES" sz="2800" dirty="0">
                <a:latin typeface="Arial"/>
              </a:rPr>
              <a:t>Riñón</a:t>
            </a:r>
          </a:p>
          <a:p>
            <a:pPr marL="342900" indent="-342900" algn="just">
              <a:buFont typeface="+mj-lt"/>
              <a:buAutoNum type="arabicPeriod"/>
            </a:pPr>
            <a:r>
              <a:rPr lang="es-ES" sz="2800" dirty="0">
                <a:latin typeface="Arial"/>
              </a:rPr>
              <a:t>Pulmón</a:t>
            </a:r>
          </a:p>
          <a:p>
            <a:pPr marL="342900" indent="-342900" algn="just">
              <a:buFont typeface="+mj-lt"/>
              <a:buAutoNum type="arabicPeriod"/>
            </a:pPr>
            <a:r>
              <a:rPr lang="es-ES" sz="2800" dirty="0">
                <a:latin typeface="Arial"/>
              </a:rPr>
              <a:t>Hígado</a:t>
            </a:r>
          </a:p>
        </p:txBody>
      </p:sp>
      <p:pic>
        <p:nvPicPr>
          <p:cNvPr id="9" name="Imagen 8"/>
          <p:cNvPicPr>
            <a:picLocks noChangeAspect="1"/>
          </p:cNvPicPr>
          <p:nvPr/>
        </p:nvPicPr>
        <p:blipFill>
          <a:blip r:embed="rId3"/>
          <a:stretch>
            <a:fillRect/>
          </a:stretch>
        </p:blipFill>
        <p:spPr>
          <a:xfrm>
            <a:off x="433388" y="3497244"/>
            <a:ext cx="4178189" cy="2889907"/>
          </a:xfrm>
          <a:prstGeom prst="rect">
            <a:avLst/>
          </a:prstGeom>
          <a:ln w="228600" cap="sq" cmpd="thickThin">
            <a:solidFill>
              <a:srgbClr val="000000"/>
            </a:solidFill>
            <a:prstDash val="solid"/>
            <a:miter lim="800000"/>
          </a:ln>
          <a:effectLst>
            <a:innerShdw blurRad="76200">
              <a:srgbClr val="000000"/>
            </a:innerShdw>
          </a:effectLst>
        </p:spPr>
      </p:pic>
      <p:pic>
        <p:nvPicPr>
          <p:cNvPr id="10" name="Imagen 9"/>
          <p:cNvPicPr>
            <a:picLocks noChangeAspect="1"/>
          </p:cNvPicPr>
          <p:nvPr/>
        </p:nvPicPr>
        <p:blipFill>
          <a:blip r:embed="rId4"/>
          <a:stretch>
            <a:fillRect/>
          </a:stretch>
        </p:blipFill>
        <p:spPr>
          <a:xfrm>
            <a:off x="8267086" y="3860235"/>
            <a:ext cx="3231216" cy="230392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3530205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94" t="23210" r="676" b="4058"/>
          <a:stretch>
            <a:fillRect/>
          </a:stretch>
        </p:blipFill>
        <p:spPr>
          <a:xfrm>
            <a:off x="2374709" y="1461596"/>
            <a:ext cx="8911990" cy="5396404"/>
          </a:xfrm>
          <a:prstGeom prst="rect">
            <a:avLst/>
          </a:prstGeom>
          <a:ln w="228600" cap="sq" cmpd="thickThin">
            <a:solidFill>
              <a:srgbClr val="000000"/>
            </a:solidFill>
            <a:prstDash val="solid"/>
            <a:miter lim="800000"/>
          </a:ln>
          <a:effectLst>
            <a:outerShdw blurRad="76200" dir="13500000" sy="23000" kx="1200000" algn="br" rotWithShape="0">
              <a:prstClr val="black">
                <a:alpha val="20000"/>
              </a:prstClr>
            </a:outerShdw>
          </a:effectLst>
          <a:scene3d>
            <a:camera prst="perspectiveRelaxed"/>
            <a:lightRig rig="threePt" dir="t"/>
          </a:scene3d>
        </p:spPr>
      </p:pic>
      <p:sp>
        <p:nvSpPr>
          <p:cNvPr id="3" name="CuadroTexto 2"/>
          <p:cNvSpPr txBox="1"/>
          <p:nvPr/>
        </p:nvSpPr>
        <p:spPr>
          <a:xfrm>
            <a:off x="1" y="169115"/>
            <a:ext cx="12192000" cy="1107996"/>
          </a:xfrm>
          <a:prstGeom prst="rect">
            <a:avLst/>
          </a:prstGeom>
          <a:solidFill>
            <a:schemeClr val="bg1"/>
          </a:solidFill>
        </p:spPr>
        <p:txBody>
          <a:bodyPr wrap="square" rtlCol="0">
            <a:spAutoFit/>
          </a:bodyPr>
          <a:lstStyle/>
          <a:p>
            <a:pPr algn="ctr"/>
            <a:r>
              <a:rPr lang="es-ES" sz="6600" dirty="0">
                <a:latin typeface="Mistral" panose="03090702030407020403" pitchFamily="66" charset="0"/>
              </a:rPr>
              <a:t>Datos clínicos</a:t>
            </a:r>
          </a:p>
        </p:txBody>
      </p:sp>
      <p:sp>
        <p:nvSpPr>
          <p:cNvPr id="4" name="Rectángulo 3"/>
          <p:cNvSpPr/>
          <p:nvPr/>
        </p:nvSpPr>
        <p:spPr>
          <a:xfrm>
            <a:off x="8857615" y="5348288"/>
            <a:ext cx="222548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14377" y="816096"/>
            <a:ext cx="2743200" cy="923330"/>
          </a:xfrm>
          <a:prstGeom prst="rect">
            <a:avLst/>
          </a:prstGeom>
        </p:spPr>
        <p:txBody>
          <a:bodyPr rtlCol="0">
            <a:spAutoFit/>
          </a:bodyPr>
          <a:lstStyle/>
          <a:p>
            <a:pPr algn="ctr"/>
            <a:r>
              <a:rPr lang="es-ES" sz="5400" b="1" dirty="0" smtClean="0">
                <a:latin typeface="Mistral" panose="03090702030407020403" pitchFamily="66" charset="0"/>
                <a:cs typeface="Arial"/>
              </a:rPr>
              <a:t>Síntomas</a:t>
            </a:r>
            <a:endParaRPr lang="es-ES" sz="5400" b="1" dirty="0">
              <a:latin typeface="Mistral" panose="03090702030407020403" pitchFamily="66" charset="0"/>
              <a:cs typeface="Arial"/>
            </a:endParaRPr>
          </a:p>
        </p:txBody>
      </p:sp>
    </p:spTree>
    <p:extLst>
      <p:ext uri="{BB962C8B-B14F-4D97-AF65-F5344CB8AC3E}">
        <p14:creationId xmlns="" xmlns:p14="http://schemas.microsoft.com/office/powerpoint/2010/main" val="1116916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310" t="24844" r="1088" b="9072"/>
          <a:stretch>
            <a:fillRect/>
          </a:stretch>
        </p:blipFill>
        <p:spPr>
          <a:xfrm>
            <a:off x="1614486" y="1015663"/>
            <a:ext cx="9756789" cy="4917174"/>
          </a:xfrm>
          <a:prstGeom prst="rect">
            <a:avLst/>
          </a:prstGeom>
          <a:ln>
            <a:noFill/>
          </a:ln>
          <a:effectLst>
            <a:glow rad="228600">
              <a:schemeClr val="accent2">
                <a:satMod val="175000"/>
                <a:alpha val="40000"/>
              </a:schemeClr>
            </a:glow>
            <a:outerShdw blurRad="225425" dist="50800" dir="5220000" algn="ctr">
              <a:srgbClr val="000000">
                <a:alpha val="33000"/>
              </a:srgbClr>
            </a:outerShdw>
            <a:reflection blurRad="6350" stA="50000" endA="300" endPos="55500" dist="1016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CuadroTexto 2"/>
          <p:cNvSpPr txBox="1"/>
          <p:nvPr/>
        </p:nvSpPr>
        <p:spPr>
          <a:xfrm>
            <a:off x="8172450" y="0"/>
            <a:ext cx="8934450" cy="1015663"/>
          </a:xfrm>
          <a:prstGeom prst="rect">
            <a:avLst/>
          </a:prstGeom>
          <a:solidFill>
            <a:schemeClr val="bg1"/>
          </a:solidFill>
        </p:spPr>
        <p:txBody>
          <a:bodyPr wrap="square" rtlCol="0">
            <a:spAutoFit/>
          </a:bodyPr>
          <a:lstStyle/>
          <a:p>
            <a:r>
              <a:rPr lang="es-ES" sz="6000" b="1" dirty="0" smtClean="0">
                <a:latin typeface="Mistral" panose="03090702030407020403" pitchFamily="66" charset="0"/>
                <a:cs typeface="Arial"/>
              </a:rPr>
              <a:t>Signos</a:t>
            </a:r>
            <a:endParaRPr lang="es-ES" sz="6000" b="1" dirty="0">
              <a:latin typeface="Mistral" panose="03090702030407020403" pitchFamily="66" charset="0"/>
              <a:cs typeface="Arial"/>
            </a:endParaRPr>
          </a:p>
        </p:txBody>
      </p:sp>
    </p:spTree>
    <p:extLst>
      <p:ext uri="{BB962C8B-B14F-4D97-AF65-F5344CB8AC3E}">
        <p14:creationId xmlns="" xmlns:p14="http://schemas.microsoft.com/office/powerpoint/2010/main" val="674733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95" t="27074" r="628" b="1590"/>
          <a:stretch>
            <a:fillRect/>
          </a:stretch>
        </p:blipFill>
        <p:spPr>
          <a:xfrm>
            <a:off x="1341812" y="1185863"/>
            <a:ext cx="9702893" cy="5028366"/>
          </a:xfrm>
          <a:prstGeom prst="rect">
            <a:avLst/>
          </a:prstGeom>
          <a:ln w="228600" cap="sq" cmpd="thickThin">
            <a:solidFill>
              <a:srgbClr val="000000"/>
            </a:solidFill>
            <a:prstDash val="solid"/>
            <a:miter lim="800000"/>
          </a:ln>
          <a:effectLst>
            <a:innerShdw blurRad="76200">
              <a:srgbClr val="000000"/>
            </a:innerShdw>
          </a:effectLst>
        </p:spPr>
      </p:pic>
      <p:sp>
        <p:nvSpPr>
          <p:cNvPr id="3" name="CuadroTexto 2"/>
          <p:cNvSpPr txBox="1"/>
          <p:nvPr/>
        </p:nvSpPr>
        <p:spPr>
          <a:xfrm>
            <a:off x="0" y="-109188"/>
            <a:ext cx="12610446" cy="1107996"/>
          </a:xfrm>
          <a:prstGeom prst="rect">
            <a:avLst/>
          </a:prstGeom>
          <a:solidFill>
            <a:schemeClr val="bg1"/>
          </a:solidFill>
        </p:spPr>
        <p:txBody>
          <a:bodyPr wrap="square" rtlCol="0">
            <a:spAutoFit/>
          </a:bodyPr>
          <a:lstStyle/>
          <a:p>
            <a:pPr algn="ctr"/>
            <a:r>
              <a:rPr lang="es-ES" sz="6600" b="1" dirty="0">
                <a:latin typeface="Mistral" panose="03090702030407020403" pitchFamily="66" charset="0"/>
              </a:rPr>
              <a:t>Datos de laboratorio</a:t>
            </a:r>
          </a:p>
        </p:txBody>
      </p:sp>
      <p:sp>
        <p:nvSpPr>
          <p:cNvPr id="4" name="Rectángulo 3"/>
          <p:cNvSpPr/>
          <p:nvPr/>
        </p:nvSpPr>
        <p:spPr>
          <a:xfrm>
            <a:off x="9972675" y="5919787"/>
            <a:ext cx="1185863" cy="375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687636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97" t="28242" r="97" b="7196"/>
          <a:stretch>
            <a:fillRect/>
          </a:stretch>
        </p:blipFill>
        <p:spPr>
          <a:xfrm>
            <a:off x="1028093" y="1742075"/>
            <a:ext cx="9820181" cy="4771954"/>
          </a:xfrm>
          <a:prstGeom prst="rect">
            <a:avLst/>
          </a:prstGeom>
          <a:ln w="228600" cap="sq" cmpd="thickThin">
            <a:solidFill>
              <a:srgbClr val="000000"/>
            </a:solidFill>
            <a:prstDash val="solid"/>
            <a:miter lim="800000"/>
          </a:ln>
          <a:effectLst>
            <a:innerShdw blurRad="76200">
              <a:srgbClr val="000000"/>
            </a:innerShdw>
          </a:effectLst>
          <a:scene3d>
            <a:camera prst="isometricOffAxis1Right"/>
            <a:lightRig rig="threePt" dir="t"/>
          </a:scene3d>
        </p:spPr>
      </p:pic>
      <p:sp>
        <p:nvSpPr>
          <p:cNvPr id="3" name="CuadroTexto 2"/>
          <p:cNvSpPr txBox="1"/>
          <p:nvPr/>
        </p:nvSpPr>
        <p:spPr>
          <a:xfrm>
            <a:off x="-1830854" y="0"/>
            <a:ext cx="14022854" cy="1107996"/>
          </a:xfrm>
          <a:prstGeom prst="rect">
            <a:avLst/>
          </a:prstGeom>
          <a:solidFill>
            <a:schemeClr val="bg1"/>
          </a:solidFill>
        </p:spPr>
        <p:txBody>
          <a:bodyPr wrap="square" rtlCol="0">
            <a:spAutoFit/>
          </a:bodyPr>
          <a:lstStyle/>
          <a:p>
            <a:pPr algn="ctr"/>
            <a:r>
              <a:rPr lang="es-ES" sz="6600" b="1" dirty="0" err="1">
                <a:latin typeface="Mistral" panose="03090702030407020403" pitchFamily="66" charset="0"/>
              </a:rPr>
              <a:t>Imagenología</a:t>
            </a:r>
            <a:endParaRPr lang="es-ES" sz="6600" b="1" dirty="0">
              <a:latin typeface="Mistral" panose="03090702030407020403" pitchFamily="66" charset="0"/>
            </a:endParaRPr>
          </a:p>
        </p:txBody>
      </p:sp>
    </p:spTree>
    <p:extLst>
      <p:ext uri="{BB962C8B-B14F-4D97-AF65-F5344CB8AC3E}">
        <p14:creationId xmlns="" xmlns:p14="http://schemas.microsoft.com/office/powerpoint/2010/main" val="3273842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13022" t="14124" r="45072" b="13611"/>
          <a:stretch>
            <a:fillRect/>
          </a:stretch>
        </p:blipFill>
        <p:spPr>
          <a:xfrm>
            <a:off x="5680495" y="2216285"/>
            <a:ext cx="3114851" cy="4042892"/>
          </a:xfrm>
          <a:prstGeom prst="rect">
            <a:avLst/>
          </a:prstGeom>
        </p:spPr>
      </p:pic>
      <p:pic>
        <p:nvPicPr>
          <p:cNvPr id="3" name="Imagen 2"/>
          <p:cNvPicPr>
            <a:picLocks noChangeAspect="1"/>
          </p:cNvPicPr>
          <p:nvPr/>
        </p:nvPicPr>
        <p:blipFill>
          <a:blip r:embed="rId4"/>
          <a:stretch>
            <a:fillRect/>
          </a:stretch>
        </p:blipFill>
        <p:spPr>
          <a:xfrm>
            <a:off x="8837869" y="2047939"/>
            <a:ext cx="3264273" cy="2534188"/>
          </a:xfrm>
          <a:prstGeom prst="rect">
            <a:avLst/>
          </a:prstGeom>
          <a:ln w="190500" cap="sq">
            <a:solidFill>
              <a:srgbClr val="C8C6BD"/>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p:cNvSpPr txBox="1"/>
          <p:nvPr/>
        </p:nvSpPr>
        <p:spPr>
          <a:xfrm>
            <a:off x="7950849" y="1337094"/>
            <a:ext cx="2743200" cy="584775"/>
          </a:xfrm>
          <a:prstGeom prst="rect">
            <a:avLst/>
          </a:prstGeom>
        </p:spPr>
        <p:txBody>
          <a:bodyPr rtlCol="0">
            <a:spAutoFit/>
          </a:bodyPr>
          <a:lstStyle/>
          <a:p>
            <a:pPr algn="ctr"/>
            <a:r>
              <a:rPr lang="es-ES" sz="3200" b="1" dirty="0">
                <a:latin typeface="Arial"/>
                <a:cs typeface="Arial"/>
              </a:rPr>
              <a:t>Metástasis </a:t>
            </a:r>
          </a:p>
        </p:txBody>
      </p:sp>
      <p:sp>
        <p:nvSpPr>
          <p:cNvPr id="5" name="CuadroTexto 4"/>
          <p:cNvSpPr txBox="1"/>
          <p:nvPr/>
        </p:nvSpPr>
        <p:spPr>
          <a:xfrm>
            <a:off x="8737016" y="4704043"/>
            <a:ext cx="3163420" cy="830997"/>
          </a:xfrm>
          <a:prstGeom prst="rect">
            <a:avLst/>
          </a:prstGeom>
        </p:spPr>
        <p:txBody>
          <a:bodyPr rtlCol="0">
            <a:spAutoFit/>
          </a:bodyPr>
          <a:lstStyle/>
          <a:p>
            <a:pPr algn="ctr"/>
            <a:r>
              <a:rPr lang="es-ES" sz="2400" b="1" dirty="0" err="1">
                <a:latin typeface="Arial"/>
                <a:cs typeface="Arial"/>
              </a:rPr>
              <a:t>Rx</a:t>
            </a:r>
            <a:r>
              <a:rPr lang="es-ES" sz="2400" b="1" dirty="0">
                <a:latin typeface="Arial"/>
                <a:cs typeface="Arial"/>
              </a:rPr>
              <a:t> </a:t>
            </a:r>
            <a:r>
              <a:rPr lang="es-ES" sz="2400" b="1" dirty="0" smtClean="0">
                <a:latin typeface="Arial"/>
                <a:cs typeface="Arial"/>
              </a:rPr>
              <a:t>tórax </a:t>
            </a:r>
            <a:r>
              <a:rPr lang="es-ES" sz="2400" b="1" dirty="0">
                <a:latin typeface="Arial"/>
                <a:cs typeface="Arial"/>
              </a:rPr>
              <a:t>y Gammagrafía ósea</a:t>
            </a:r>
          </a:p>
        </p:txBody>
      </p:sp>
      <p:pic>
        <p:nvPicPr>
          <p:cNvPr id="7" name="Imagen 6"/>
          <p:cNvPicPr>
            <a:picLocks noChangeAspect="1"/>
          </p:cNvPicPr>
          <p:nvPr/>
        </p:nvPicPr>
        <p:blipFill>
          <a:blip r:embed="rId5"/>
          <a:srcRect l="17043" t="21113" r="12908" b="4889"/>
          <a:stretch>
            <a:fillRect/>
          </a:stretch>
        </p:blipFill>
        <p:spPr>
          <a:xfrm>
            <a:off x="3072464" y="779553"/>
            <a:ext cx="3625834" cy="2872535"/>
          </a:xfrm>
          <a:prstGeom prst="rect">
            <a:avLst/>
          </a:prstGeom>
        </p:spPr>
      </p:pic>
      <p:sp>
        <p:nvSpPr>
          <p:cNvPr id="6" name="CuadroTexto 5"/>
          <p:cNvSpPr txBox="1"/>
          <p:nvPr/>
        </p:nvSpPr>
        <p:spPr>
          <a:xfrm>
            <a:off x="85725" y="79375"/>
            <a:ext cx="3213847" cy="2954655"/>
          </a:xfrm>
          <a:prstGeom prst="rect">
            <a:avLst/>
          </a:prstGeom>
        </p:spPr>
        <p:txBody>
          <a:bodyPr rtlCol="0">
            <a:spAutoFit/>
          </a:bodyPr>
          <a:lstStyle/>
          <a:p>
            <a:r>
              <a:rPr lang="es-ES" sz="2400" dirty="0">
                <a:latin typeface="Arial"/>
              </a:rPr>
              <a:t>Reconocimiento:</a:t>
            </a:r>
          </a:p>
          <a:p>
            <a:pPr marL="285750" indent="-285750">
              <a:buFont typeface="Arial" panose="020B0604020202020204" pitchFamily="34" charset="0"/>
              <a:buChar char="•"/>
            </a:pPr>
            <a:r>
              <a:rPr lang="es-ES" sz="2400" dirty="0">
                <a:latin typeface="Arial"/>
              </a:rPr>
              <a:t>Defectos de llenado pediculado</a:t>
            </a:r>
          </a:p>
          <a:p>
            <a:pPr marL="285750" indent="-285750">
              <a:buFont typeface="Arial" panose="020B0604020202020204" pitchFamily="34" charset="0"/>
              <a:buChar char="•"/>
            </a:pPr>
            <a:r>
              <a:rPr lang="es-ES" sz="2400" dirty="0" err="1">
                <a:latin typeface="Arial"/>
              </a:rPr>
              <a:t>Radiolúcidos</a:t>
            </a:r>
            <a:r>
              <a:rPr lang="es-ES" sz="2400" dirty="0">
                <a:latin typeface="Arial"/>
              </a:rPr>
              <a:t> </a:t>
            </a:r>
          </a:p>
          <a:p>
            <a:pPr marL="285750" indent="-285750">
              <a:buFont typeface="Arial" panose="020B0604020202020204" pitchFamily="34" charset="0"/>
              <a:buChar char="•"/>
            </a:pPr>
            <a:r>
              <a:rPr lang="es-ES" sz="2400" dirty="0">
                <a:latin typeface="Arial"/>
              </a:rPr>
              <a:t>Tumores no papilares</a:t>
            </a:r>
          </a:p>
          <a:p>
            <a:pPr marL="285750" indent="-285750">
              <a:buFont typeface="Arial" panose="020B0604020202020204" pitchFamily="34" charset="0"/>
              <a:buChar char="•"/>
            </a:pPr>
            <a:r>
              <a:rPr lang="es-ES" sz="2400" dirty="0">
                <a:latin typeface="Arial"/>
              </a:rPr>
              <a:t>Infiltrantes</a:t>
            </a:r>
          </a:p>
          <a:p>
            <a:pPr marL="285750" indent="-285750">
              <a:buFont typeface="Arial" panose="020B0604020202020204" pitchFamily="34" charset="0"/>
              <a:buChar char="•"/>
            </a:pPr>
            <a:endParaRPr lang="es-ES" dirty="0"/>
          </a:p>
        </p:txBody>
      </p:sp>
      <p:cxnSp>
        <p:nvCxnSpPr>
          <p:cNvPr id="8" name="Conector recto de flecha 7"/>
          <p:cNvCxnSpPr/>
          <p:nvPr/>
        </p:nvCxnSpPr>
        <p:spPr>
          <a:xfrm>
            <a:off x="2435209" y="1516197"/>
            <a:ext cx="2493979" cy="1169853"/>
          </a:xfrm>
          <a:prstGeom prst="straightConnector1">
            <a:avLst/>
          </a:prstGeom>
          <a:ln>
            <a:headEnd type="none"/>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091306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373316" y="332657"/>
            <a:ext cx="5807344" cy="32666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 name="1 Diagrama"/>
          <p:cNvGraphicFramePr/>
          <p:nvPr>
            <p:extLst>
              <p:ext uri="{D42A27DB-BD31-4B8C-83A1-F6EECF244321}">
                <p14:modId xmlns="" xmlns:p14="http://schemas.microsoft.com/office/powerpoint/2010/main" val="1949610291"/>
              </p:ext>
            </p:extLst>
          </p:nvPr>
        </p:nvGraphicFramePr>
        <p:xfrm>
          <a:off x="0" y="1357298"/>
          <a:ext cx="8128000" cy="5096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p:cNvSpPr txBox="1"/>
          <p:nvPr/>
        </p:nvSpPr>
        <p:spPr>
          <a:xfrm>
            <a:off x="141668" y="286921"/>
            <a:ext cx="6231648" cy="1107996"/>
          </a:xfrm>
          <a:prstGeom prst="rect">
            <a:avLst/>
          </a:prstGeom>
          <a:solidFill>
            <a:schemeClr val="bg1"/>
          </a:solidFill>
        </p:spPr>
        <p:txBody>
          <a:bodyPr wrap="square" rtlCol="0">
            <a:spAutoFit/>
          </a:bodyPr>
          <a:lstStyle/>
          <a:p>
            <a:pPr algn="ctr"/>
            <a:r>
              <a:rPr lang="es-ES" sz="6600" b="1" dirty="0" smtClean="0">
                <a:latin typeface="Mistral" panose="03090702030407020403" pitchFamily="66" charset="0"/>
              </a:rPr>
              <a:t>INCIDENCIA</a:t>
            </a:r>
            <a:endParaRPr lang="es-ES" sz="6600" b="1" dirty="0">
              <a:latin typeface="Mistral" panose="03090702030407020403" pitchFamily="66" charset="0"/>
            </a:endParaRPr>
          </a:p>
        </p:txBody>
      </p:sp>
      <p:pic>
        <p:nvPicPr>
          <p:cNvPr id="7170"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8304246" y="3645024"/>
            <a:ext cx="2857500" cy="2571750"/>
          </a:xfrm>
          <a:prstGeom prst="rect">
            <a:avLst/>
          </a:prstGeom>
          <a:noFill/>
          <a:ln>
            <a:noFill/>
          </a:ln>
          <a:effectLst>
            <a:glow rad="228600">
              <a:schemeClr val="accent2">
                <a:satMod val="175000"/>
                <a:alpha val="40000"/>
              </a:schemeClr>
            </a:glow>
          </a:effectLst>
          <a:scene3d>
            <a:camera prst="perspectiveHeroicExtremeLeftFacing"/>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76063528"/>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rcRect l="4187" t="24918" r="59904" b="52046"/>
          <a:stretch>
            <a:fillRect/>
          </a:stretch>
        </p:blipFill>
        <p:spPr>
          <a:xfrm>
            <a:off x="100793" y="1242431"/>
            <a:ext cx="7077929" cy="3988776"/>
          </a:xfrm>
          <a:prstGeom prst="rect">
            <a:avLst/>
          </a:prstGeom>
        </p:spPr>
      </p:pic>
      <p:sp>
        <p:nvSpPr>
          <p:cNvPr id="3" name="CuadroTexto 2"/>
          <p:cNvSpPr txBox="1"/>
          <p:nvPr/>
        </p:nvSpPr>
        <p:spPr>
          <a:xfrm>
            <a:off x="100793" y="84418"/>
            <a:ext cx="11351245" cy="1107996"/>
          </a:xfrm>
          <a:prstGeom prst="rect">
            <a:avLst/>
          </a:prstGeom>
          <a:solidFill>
            <a:schemeClr val="bg1"/>
          </a:solidFill>
        </p:spPr>
        <p:txBody>
          <a:bodyPr wrap="square" rtlCol="0">
            <a:spAutoFit/>
          </a:bodyPr>
          <a:lstStyle/>
          <a:p>
            <a:pPr algn="ctr"/>
            <a:r>
              <a:rPr lang="es-ES" sz="6600" b="1" dirty="0" err="1">
                <a:latin typeface="Mistral" panose="03090702030407020403" pitchFamily="66" charset="0"/>
                <a:cs typeface="Arial"/>
              </a:rPr>
              <a:t>Cistouretroscopia</a:t>
            </a:r>
            <a:r>
              <a:rPr lang="es-ES" sz="6600" b="1" dirty="0">
                <a:latin typeface="Mistral" panose="03090702030407020403" pitchFamily="66" charset="0"/>
                <a:cs typeface="Arial"/>
              </a:rPr>
              <a:t> y resección de tumor</a:t>
            </a:r>
          </a:p>
        </p:txBody>
      </p:sp>
      <p:sp>
        <p:nvSpPr>
          <p:cNvPr id="4" name="CuadroTexto 3"/>
          <p:cNvSpPr txBox="1"/>
          <p:nvPr/>
        </p:nvSpPr>
        <p:spPr>
          <a:xfrm rot="10800000" flipV="1">
            <a:off x="464024" y="5424562"/>
            <a:ext cx="5936775" cy="1384995"/>
          </a:xfrm>
          <a:prstGeom prst="rect">
            <a:avLst/>
          </a:prstGeom>
        </p:spPr>
        <p:txBody>
          <a:bodyPr wrap="square" rtlCol="0">
            <a:spAutoFit/>
          </a:bodyPr>
          <a:lstStyle/>
          <a:p>
            <a:pPr algn="ctr"/>
            <a:r>
              <a:rPr lang="es-ES" sz="2800" dirty="0" smtClean="0">
                <a:latin typeface="Arial"/>
                <a:cs typeface="Arial"/>
              </a:rPr>
              <a:t>Diagnóstico </a:t>
            </a:r>
            <a:r>
              <a:rPr lang="es-ES" sz="2800" dirty="0">
                <a:latin typeface="Arial"/>
                <a:cs typeface="Arial"/>
              </a:rPr>
              <a:t>y </a:t>
            </a:r>
            <a:r>
              <a:rPr lang="es-ES" sz="2800" dirty="0" err="1">
                <a:latin typeface="Arial"/>
                <a:cs typeface="Arial"/>
              </a:rPr>
              <a:t>estadificación</a:t>
            </a:r>
            <a:r>
              <a:rPr lang="es-ES" sz="2800" dirty="0">
                <a:latin typeface="Arial"/>
                <a:cs typeface="Arial"/>
              </a:rPr>
              <a:t> inicial de cáncer vesical se hace mediante cistoscopia y RTU</a:t>
            </a:r>
          </a:p>
        </p:txBody>
      </p:sp>
      <p:sp>
        <p:nvSpPr>
          <p:cNvPr id="5" name="CuadroTexto 4"/>
          <p:cNvSpPr txBox="1"/>
          <p:nvPr/>
        </p:nvSpPr>
        <p:spPr>
          <a:xfrm>
            <a:off x="7357876" y="1242431"/>
            <a:ext cx="4469474" cy="1569660"/>
          </a:xfrm>
          <a:prstGeom prst="rect">
            <a:avLst/>
          </a:prstGeom>
        </p:spPr>
        <p:txBody>
          <a:bodyPr wrap="square" rtlCol="0">
            <a:spAutoFit/>
          </a:bodyPr>
          <a:lstStyle/>
          <a:p>
            <a:r>
              <a:rPr lang="es-ES" sz="2400" dirty="0">
                <a:latin typeface="Arial"/>
              </a:rPr>
              <a:t>Objetivos: </a:t>
            </a:r>
            <a:r>
              <a:rPr lang="es-ES" sz="2400" dirty="0" smtClean="0">
                <a:latin typeface="Arial"/>
              </a:rPr>
              <a:t>Diagnóstico  </a:t>
            </a:r>
            <a:r>
              <a:rPr lang="es-ES" sz="2400" dirty="0">
                <a:latin typeface="Arial"/>
              </a:rPr>
              <a:t>del tumor, </a:t>
            </a:r>
            <a:r>
              <a:rPr lang="es-ES" sz="2400" dirty="0" err="1">
                <a:latin typeface="Arial"/>
              </a:rPr>
              <a:t>estadificación</a:t>
            </a:r>
            <a:r>
              <a:rPr lang="es-ES" sz="2400" dirty="0">
                <a:latin typeface="Arial"/>
              </a:rPr>
              <a:t> y escisión completa de las lesiones de etapa baja</a:t>
            </a:r>
          </a:p>
        </p:txBody>
      </p:sp>
      <p:sp>
        <p:nvSpPr>
          <p:cNvPr id="6" name="CuadroTexto 5"/>
          <p:cNvSpPr txBox="1"/>
          <p:nvPr/>
        </p:nvSpPr>
        <p:spPr>
          <a:xfrm>
            <a:off x="7357877" y="2862108"/>
            <a:ext cx="4469473" cy="1569660"/>
          </a:xfrm>
          <a:prstGeom prst="rect">
            <a:avLst/>
          </a:prstGeom>
        </p:spPr>
        <p:txBody>
          <a:bodyPr wrap="square" rtlCol="0">
            <a:spAutoFit/>
          </a:bodyPr>
          <a:lstStyle/>
          <a:p>
            <a:r>
              <a:rPr lang="es-ES" sz="2400" dirty="0" smtClean="0">
                <a:latin typeface="Arial"/>
              </a:rPr>
              <a:t>Una vez </a:t>
            </a:r>
            <a:r>
              <a:rPr lang="es-ES" sz="2400" dirty="0">
                <a:latin typeface="Arial"/>
              </a:rPr>
              <a:t>que un tumor se visualiza o sospecha, se programa exploración bajo anestesia y RTU o biopsia</a:t>
            </a:r>
          </a:p>
        </p:txBody>
      </p:sp>
      <p:sp>
        <p:nvSpPr>
          <p:cNvPr id="7" name="CuadroTexto 6"/>
          <p:cNvSpPr txBox="1"/>
          <p:nvPr/>
        </p:nvSpPr>
        <p:spPr>
          <a:xfrm>
            <a:off x="7357876" y="4729723"/>
            <a:ext cx="4475162" cy="1200329"/>
          </a:xfrm>
          <a:prstGeom prst="rect">
            <a:avLst/>
          </a:prstGeom>
        </p:spPr>
        <p:txBody>
          <a:bodyPr rtlCol="0">
            <a:spAutoFit/>
          </a:bodyPr>
          <a:lstStyle/>
          <a:p>
            <a:r>
              <a:rPr lang="es-ES" sz="2400" dirty="0" err="1" smtClean="0">
                <a:latin typeface="Arial"/>
              </a:rPr>
              <a:t>Cistoscopía</a:t>
            </a:r>
            <a:r>
              <a:rPr lang="es-ES" sz="2400" dirty="0" smtClean="0">
                <a:latin typeface="Arial"/>
              </a:rPr>
              <a:t> </a:t>
            </a:r>
            <a:r>
              <a:rPr lang="es-ES" sz="2400" dirty="0">
                <a:latin typeface="Arial"/>
              </a:rPr>
              <a:t>fluorescente con luz azul mejora la capacidad de </a:t>
            </a:r>
            <a:r>
              <a:rPr lang="es-ES" sz="2400" dirty="0" smtClean="0">
                <a:latin typeface="Arial"/>
              </a:rPr>
              <a:t>detectar </a:t>
            </a:r>
            <a:r>
              <a:rPr lang="es-ES" sz="2400" dirty="0">
                <a:latin typeface="Arial"/>
              </a:rPr>
              <a:t>lesiones hasta en 20%</a:t>
            </a:r>
          </a:p>
        </p:txBody>
      </p:sp>
      <p:sp>
        <p:nvSpPr>
          <p:cNvPr id="8" name="Rectángulo 7"/>
          <p:cNvSpPr/>
          <p:nvPr/>
        </p:nvSpPr>
        <p:spPr>
          <a:xfrm>
            <a:off x="464023" y="4890013"/>
            <a:ext cx="3111689" cy="341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smtClean="0"/>
              <a:t>                     Tumor </a:t>
            </a:r>
            <a:endParaRPr lang="es-EC" dirty="0"/>
          </a:p>
        </p:txBody>
      </p:sp>
      <p:sp>
        <p:nvSpPr>
          <p:cNvPr id="11" name="Flecha curvada hacia arriba 10"/>
          <p:cNvSpPr/>
          <p:nvPr/>
        </p:nvSpPr>
        <p:spPr>
          <a:xfrm rot="2143220" flipH="1" flipV="1">
            <a:off x="1883391" y="3016154"/>
            <a:ext cx="1787857" cy="171356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2" name="Rectángulo 11"/>
          <p:cNvSpPr/>
          <p:nvPr/>
        </p:nvSpPr>
        <p:spPr>
          <a:xfrm>
            <a:off x="4308765" y="1192414"/>
            <a:ext cx="2869958" cy="507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RTU: Asa eléctrica </a:t>
            </a:r>
            <a:r>
              <a:rPr lang="es-EC" dirty="0" err="1" smtClean="0"/>
              <a:t>recando</a:t>
            </a:r>
            <a:r>
              <a:rPr lang="es-EC" dirty="0" smtClean="0"/>
              <a:t> el tumor</a:t>
            </a:r>
            <a:endParaRPr lang="es-EC" dirty="0"/>
          </a:p>
        </p:txBody>
      </p:sp>
      <p:cxnSp>
        <p:nvCxnSpPr>
          <p:cNvPr id="14" name="Conector recto de flecha 13"/>
          <p:cNvCxnSpPr/>
          <p:nvPr/>
        </p:nvCxnSpPr>
        <p:spPr>
          <a:xfrm>
            <a:off x="4308765" y="1700369"/>
            <a:ext cx="706580" cy="779595"/>
          </a:xfrm>
          <a:prstGeom prst="straightConnector1">
            <a:avLst/>
          </a:prstGeom>
          <a:ln>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35135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1021977" y="491064"/>
          <a:ext cx="10300446" cy="6084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6"/>
          <a:stretch>
            <a:fillRect/>
          </a:stretch>
        </p:blipFill>
        <p:spPr>
          <a:xfrm>
            <a:off x="4546197" y="3697942"/>
            <a:ext cx="3252006" cy="27835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2224605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 xmlns:p14="http://schemas.microsoft.com/office/powerpoint/2010/main" val="3824659740"/>
              </p:ext>
            </p:extLst>
          </p:nvPr>
        </p:nvGraphicFramePr>
        <p:xfrm>
          <a:off x="2770094" y="818146"/>
          <a:ext cx="9333674" cy="5932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6"/>
          <a:srcRect l="53910" t="13158" r="-1"/>
          <a:stretch/>
        </p:blipFill>
        <p:spPr>
          <a:xfrm>
            <a:off x="204537" y="329454"/>
            <a:ext cx="3753851" cy="630667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3998847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8600" y="514582"/>
            <a:ext cx="6157815" cy="1015663"/>
          </a:xfrm>
          <a:prstGeom prst="rect">
            <a:avLst/>
          </a:prstGeom>
          <a:solidFill>
            <a:schemeClr val="bg1"/>
          </a:solidFill>
          <a:effectLst>
            <a:glow rad="1397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6000" b="1" i="0" u="none" strike="noStrike" baseline="0" dirty="0" smtClean="0">
                <a:solidFill>
                  <a:schemeClr val="tx1"/>
                </a:solidFill>
                <a:latin typeface="Mistral" panose="03090702030407020403" pitchFamily="66" charset="0"/>
              </a:rPr>
              <a:t>Marcadores moleculares</a:t>
            </a:r>
            <a:endParaRPr lang="es-ES" sz="6000" dirty="0">
              <a:solidFill>
                <a:schemeClr val="tx1"/>
              </a:solidFill>
              <a:latin typeface="Mistral" panose="03090702030407020403" pitchFamily="66" charset="0"/>
            </a:endParaRPr>
          </a:p>
        </p:txBody>
      </p:sp>
      <p:sp>
        <p:nvSpPr>
          <p:cNvPr id="3" name="Rectángulo 2"/>
          <p:cNvSpPr/>
          <p:nvPr/>
        </p:nvSpPr>
        <p:spPr>
          <a:xfrm>
            <a:off x="4737847" y="1964195"/>
            <a:ext cx="6206378" cy="1323439"/>
          </a:xfrm>
          <a:prstGeom prst="rect">
            <a:avLst/>
          </a:prstGeom>
          <a:effectLst>
            <a:glow rad="228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S" sz="2000" b="1" i="0" u="none" strike="noStrike" baseline="0" dirty="0" smtClean="0">
                <a:latin typeface="Arial" pitchFamily="34" charset="0"/>
                <a:cs typeface="Arial" pitchFamily="34" charset="0"/>
              </a:rPr>
              <a:t>La evaluación de</a:t>
            </a:r>
            <a:r>
              <a:rPr lang="x-none" sz="2000" b="1" i="0" u="none" strike="noStrike" baseline="0" dirty="0" smtClean="0">
                <a:latin typeface="Arial" pitchFamily="34" charset="0"/>
                <a:cs typeface="Arial" pitchFamily="34" charset="0"/>
              </a:rPr>
              <a:t> </a:t>
            </a:r>
            <a:r>
              <a:rPr lang="es-ES" sz="2000" b="1" i="0" u="none" strike="noStrike" baseline="0" dirty="0" smtClean="0">
                <a:latin typeface="Arial" pitchFamily="34" charset="0"/>
                <a:cs typeface="Arial" pitchFamily="34" charset="0"/>
              </a:rPr>
              <a:t>marcadores moleculares de enfermedad, con métodos inmunohistoquimicos,</a:t>
            </a:r>
          </a:p>
          <a:p>
            <a:pPr algn="ctr"/>
            <a:r>
              <a:rPr lang="es-ES" sz="2000" b="1" i="0" u="none" strike="noStrike" baseline="0" dirty="0" smtClean="0">
                <a:latin typeface="Arial" pitchFamily="34" charset="0"/>
                <a:cs typeface="Arial" pitchFamily="34" charset="0"/>
              </a:rPr>
              <a:t>en muestras de biopsia o de cistectomía</a:t>
            </a:r>
          </a:p>
          <a:p>
            <a:pPr algn="ctr"/>
            <a:r>
              <a:rPr lang="es-ES" sz="2000" b="1" i="0" u="none" strike="noStrike" baseline="0" dirty="0" smtClean="0">
                <a:latin typeface="Arial" pitchFamily="34" charset="0"/>
                <a:cs typeface="Arial" pitchFamily="34" charset="0"/>
              </a:rPr>
              <a:t>puede arrojar información útil para el pronostico</a:t>
            </a:r>
            <a:r>
              <a:rPr lang="es-ES" sz="2000" b="0" i="0" u="none" strike="noStrike" baseline="0" dirty="0" smtClean="0">
                <a:latin typeface="Arial" pitchFamily="34" charset="0"/>
                <a:cs typeface="Arial" pitchFamily="34" charset="0"/>
              </a:rPr>
              <a:t>.</a:t>
            </a:r>
            <a:endParaRPr lang="es-ES" sz="2000" dirty="0">
              <a:latin typeface="Arial" pitchFamily="34" charset="0"/>
              <a:cs typeface="Arial" pitchFamily="34" charset="0"/>
            </a:endParaRPr>
          </a:p>
        </p:txBody>
      </p:sp>
      <p:sp>
        <p:nvSpPr>
          <p:cNvPr id="4" name="Flecha doblada hacia arriba 3"/>
          <p:cNvSpPr/>
          <p:nvPr/>
        </p:nvSpPr>
        <p:spPr>
          <a:xfrm flipV="1">
            <a:off x="6704618" y="649924"/>
            <a:ext cx="1081229" cy="1021978"/>
          </a:xfrm>
          <a:prstGeom prst="ben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5" name="Rectángulo 4"/>
          <p:cNvSpPr/>
          <p:nvPr/>
        </p:nvSpPr>
        <p:spPr>
          <a:xfrm>
            <a:off x="4408684" y="5219726"/>
            <a:ext cx="6121203"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r"/>
            <a:r>
              <a:rPr lang="es-ES" sz="2400" b="1" i="0" u="none" strike="noStrike" baseline="0" dirty="0" smtClean="0">
                <a:latin typeface="Arial" pitchFamily="34" charset="0"/>
                <a:cs typeface="Arial" pitchFamily="34" charset="0"/>
              </a:rPr>
              <a:t>El crecimiento de tumores y las metástasis requieren el</a:t>
            </a:r>
            <a:r>
              <a:rPr lang="x-none" sz="2400" b="1" i="0" u="none" strike="noStrike" baseline="0" dirty="0" smtClean="0">
                <a:latin typeface="Arial" pitchFamily="34" charset="0"/>
                <a:cs typeface="Arial" pitchFamily="34" charset="0"/>
              </a:rPr>
              <a:t> </a:t>
            </a:r>
            <a:r>
              <a:rPr lang="es-ES" sz="2400" b="1" i="0" u="none" strike="noStrike" baseline="0" dirty="0" smtClean="0">
                <a:latin typeface="Arial" pitchFamily="34" charset="0"/>
                <a:cs typeface="Arial" pitchFamily="34" charset="0"/>
              </a:rPr>
              <a:t>crecimiento de nuevos vasos sanguíneos, mediante la angiogénesis</a:t>
            </a:r>
            <a:r>
              <a:rPr lang="es-ES" sz="2400" b="0" i="0" u="none" strike="noStrike" baseline="0" dirty="0" smtClean="0">
                <a:latin typeface="MinionPro-Regular"/>
              </a:rPr>
              <a:t>.</a:t>
            </a:r>
            <a:endParaRPr lang="es-ES" sz="2400" dirty="0"/>
          </a:p>
        </p:txBody>
      </p:sp>
      <p:pic>
        <p:nvPicPr>
          <p:cNvPr id="6" name="Imagen 5"/>
          <p:cNvPicPr>
            <a:picLocks noChangeAspect="1"/>
          </p:cNvPicPr>
          <p:nvPr/>
        </p:nvPicPr>
        <p:blipFill>
          <a:blip r:embed="rId2"/>
          <a:stretch>
            <a:fillRect/>
          </a:stretch>
        </p:blipFill>
        <p:spPr>
          <a:xfrm>
            <a:off x="559453" y="1701988"/>
            <a:ext cx="4064996" cy="339444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695962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3558"/>
            <a:ext cx="12191999" cy="1107996"/>
          </a:xfrm>
          <a:prstGeom prst="rect">
            <a:avLst/>
          </a:prstGeom>
          <a:solidFill>
            <a:schemeClr val="bg1"/>
          </a:solidFill>
          <a:effectLst>
            <a:glow rad="228600">
              <a:schemeClr val="accent1">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6600" b="1" i="0" u="none" strike="noStrike" baseline="0" dirty="0" smtClean="0">
                <a:solidFill>
                  <a:schemeClr val="tx1"/>
                </a:solidFill>
                <a:latin typeface="Mistral" panose="03090702030407020403" pitchFamily="66" charset="0"/>
              </a:rPr>
              <a:t>Selección del tratamiento</a:t>
            </a:r>
            <a:endParaRPr lang="es-ES" sz="6600" dirty="0">
              <a:solidFill>
                <a:schemeClr val="tx1"/>
              </a:solidFill>
              <a:latin typeface="Mistral" panose="03090702030407020403" pitchFamily="66" charset="0"/>
            </a:endParaRPr>
          </a:p>
        </p:txBody>
      </p:sp>
      <p:graphicFrame>
        <p:nvGraphicFramePr>
          <p:cNvPr id="3" name="Diagrama 2"/>
          <p:cNvGraphicFramePr/>
          <p:nvPr>
            <p:extLst>
              <p:ext uri="{D42A27DB-BD31-4B8C-83A1-F6EECF244321}">
                <p14:modId xmlns="" xmlns:p14="http://schemas.microsoft.com/office/powerpoint/2010/main" val="954125796"/>
              </p:ext>
            </p:extLst>
          </p:nvPr>
        </p:nvGraphicFramePr>
        <p:xfrm>
          <a:off x="632011" y="1636295"/>
          <a:ext cx="10497199" cy="497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39537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 xmlns:p14="http://schemas.microsoft.com/office/powerpoint/2010/main" val="2653647656"/>
              </p:ext>
            </p:extLst>
          </p:nvPr>
        </p:nvGraphicFramePr>
        <p:xfrm>
          <a:off x="564776" y="531407"/>
          <a:ext cx="11120718" cy="5694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6"/>
          <a:stretch>
            <a:fillRect/>
          </a:stretch>
        </p:blipFill>
        <p:spPr>
          <a:xfrm>
            <a:off x="804022" y="3378697"/>
            <a:ext cx="3295650" cy="284729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1046495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81557" y="50800"/>
            <a:ext cx="9685897" cy="1107996"/>
          </a:xfrm>
          <a:prstGeom prst="rect">
            <a:avLst/>
          </a:prstGeom>
          <a:solidFill>
            <a:schemeClr val="bg1"/>
          </a:solidFill>
        </p:spPr>
        <p:txBody>
          <a:bodyPr wrap="square" rtlCol="0">
            <a:spAutoFit/>
          </a:bodyPr>
          <a:lstStyle/>
          <a:p>
            <a:pPr algn="ctr"/>
            <a:r>
              <a:rPr lang="es-ES" sz="6600" b="1" dirty="0" smtClean="0">
                <a:latin typeface="Mistral" panose="03090702030407020403" pitchFamily="66" charset="0"/>
                <a:cs typeface="Arial"/>
              </a:rPr>
              <a:t>Tratamiento</a:t>
            </a:r>
            <a:endParaRPr lang="es-ES" sz="6600" b="1" dirty="0">
              <a:latin typeface="Mistral" panose="03090702030407020403" pitchFamily="66" charset="0"/>
              <a:cs typeface="Arial"/>
            </a:endParaRPr>
          </a:p>
        </p:txBody>
      </p:sp>
      <p:sp>
        <p:nvSpPr>
          <p:cNvPr id="4" name="CuadroTexto 3"/>
          <p:cNvSpPr txBox="1"/>
          <p:nvPr/>
        </p:nvSpPr>
        <p:spPr>
          <a:xfrm>
            <a:off x="144379" y="1010654"/>
            <a:ext cx="6388768" cy="646331"/>
          </a:xfrm>
          <a:prstGeom prst="rect">
            <a:avLst/>
          </a:prstGeom>
        </p:spPr>
        <p:txBody>
          <a:bodyPr wrap="square" rtlCol="0">
            <a:spAutoFit/>
          </a:bodyPr>
          <a:lstStyle/>
          <a:p>
            <a:r>
              <a:rPr lang="es-ES" sz="3600" b="1" dirty="0" smtClean="0">
                <a:latin typeface="Mistral" panose="03090702030407020403" pitchFamily="66" charset="0"/>
                <a:cs typeface="Arial"/>
              </a:rPr>
              <a:t>Quimioterapia intravesical</a:t>
            </a:r>
            <a:endParaRPr lang="es-ES" sz="3600" b="1" dirty="0">
              <a:latin typeface="Mistral" panose="03090702030407020403" pitchFamily="66" charset="0"/>
              <a:cs typeface="Arial"/>
            </a:endParaRPr>
          </a:p>
        </p:txBody>
      </p:sp>
      <p:sp>
        <p:nvSpPr>
          <p:cNvPr id="3" name="CuadroTexto 2"/>
          <p:cNvSpPr txBox="1"/>
          <p:nvPr/>
        </p:nvSpPr>
        <p:spPr>
          <a:xfrm>
            <a:off x="588929" y="1612232"/>
            <a:ext cx="5811872" cy="5078313"/>
          </a:xfrm>
          <a:prstGeom prst="rect">
            <a:avLst/>
          </a:prstGeom>
          <a:noFill/>
        </p:spPr>
        <p:txBody>
          <a:bodyPr wrap="square" rtlCol="0">
            <a:spAutoFit/>
          </a:bodyPr>
          <a:lstStyle/>
          <a:p>
            <a:pPr algn="just"/>
            <a:r>
              <a:rPr lang="es-EC" b="1" dirty="0"/>
              <a:t> </a:t>
            </a:r>
            <a:r>
              <a:rPr lang="es-EC" b="1" dirty="0" smtClean="0"/>
              <a:t>Objetivo profiláctico y terapéutico</a:t>
            </a:r>
          </a:p>
          <a:p>
            <a:pPr marL="285750" indent="-285750" algn="just">
              <a:buFont typeface="Wingdings" panose="05000000000000000000" pitchFamily="2" charset="2"/>
              <a:buChar char="Ø"/>
            </a:pPr>
            <a:endParaRPr lang="es-EC" b="1" dirty="0" smtClean="0"/>
          </a:p>
          <a:p>
            <a:pPr marL="285750" indent="-285750" algn="just">
              <a:buFont typeface="Wingdings" panose="05000000000000000000" pitchFamily="2" charset="2"/>
              <a:buChar char="Ø"/>
            </a:pPr>
            <a:r>
              <a:rPr lang="es-EC" b="1" dirty="0" smtClean="0"/>
              <a:t>La mayor parte se administran cada semana durante 6 semanas, excepto cuando se usan de manera profiláctica (una dosis en cuanto se termina la TUR).</a:t>
            </a:r>
          </a:p>
          <a:p>
            <a:pPr marL="285750" indent="-285750" algn="just">
              <a:buFont typeface="Wingdings" panose="05000000000000000000" pitchFamily="2" charset="2"/>
              <a:buChar char="Ø"/>
            </a:pPr>
            <a:endParaRPr lang="es-EC" b="1" dirty="0" smtClean="0"/>
          </a:p>
          <a:p>
            <a:pPr marL="285750" indent="-285750" algn="just">
              <a:buFont typeface="Wingdings" panose="05000000000000000000" pitchFamily="2" charset="2"/>
              <a:buChar char="Ø"/>
            </a:pPr>
            <a:r>
              <a:rPr lang="es-EC" b="1" dirty="0" smtClean="0"/>
              <a:t>El tratamiento de mantenimiento (mensual o bimestral) puede disminuir aún más las recurrencias.</a:t>
            </a:r>
          </a:p>
          <a:p>
            <a:pPr marL="285750" indent="-285750" algn="just">
              <a:buFont typeface="Wingdings" panose="05000000000000000000" pitchFamily="2" charset="2"/>
              <a:buChar char="Ø"/>
            </a:pPr>
            <a:endParaRPr lang="es-EC" b="1" dirty="0" smtClean="0"/>
          </a:p>
          <a:p>
            <a:pPr marL="285750" indent="-285750" algn="just">
              <a:buFont typeface="Wingdings" panose="05000000000000000000" pitchFamily="2" charset="2"/>
              <a:buChar char="Ø"/>
            </a:pPr>
            <a:r>
              <a:rPr lang="es-EC" b="1" dirty="0" smtClean="0"/>
              <a:t>La toxicidad local es más o menos común; la sistémica es rara.</a:t>
            </a:r>
          </a:p>
          <a:p>
            <a:pPr marL="285750" indent="-285750" algn="just">
              <a:buFont typeface="Wingdings" panose="05000000000000000000" pitchFamily="2" charset="2"/>
              <a:buChar char="Ø"/>
            </a:pPr>
            <a:endParaRPr lang="es-EC" b="1" dirty="0" smtClean="0"/>
          </a:p>
          <a:p>
            <a:pPr marL="285750" indent="-285750" algn="just">
              <a:buFont typeface="Wingdings" panose="05000000000000000000" pitchFamily="2" charset="2"/>
              <a:buChar char="Ø"/>
            </a:pPr>
            <a:r>
              <a:rPr lang="es-EC" b="1" dirty="0" smtClean="0"/>
              <a:t>Es posible evitar algunas complicaciones sistémicas mediante la administración de quimioterapia intravesical en pacientes con hematuria macroscópica.</a:t>
            </a:r>
            <a:endParaRPr lang="es-EC" b="1" dirty="0"/>
          </a:p>
        </p:txBody>
      </p:sp>
      <p:pic>
        <p:nvPicPr>
          <p:cNvPr id="1026" name="Picture 2" descr="http://www.urologiaavanzada.com/Imagenes/cv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34750" y="1010653"/>
            <a:ext cx="5004253" cy="23726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www.fairview.org/fv/groups/public/documents/images/25422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34750" y="3383278"/>
            <a:ext cx="5004253" cy="347472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37133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545" y="-82738"/>
            <a:ext cx="9638871" cy="1107996"/>
          </a:xfrm>
          <a:prstGeom prst="rect">
            <a:avLst/>
          </a:prstGeom>
        </p:spPr>
        <p:txBody>
          <a:bodyPr wrap="square" rtlCol="0">
            <a:spAutoFit/>
          </a:bodyPr>
          <a:lstStyle/>
          <a:p>
            <a:pPr algn="ctr"/>
            <a:r>
              <a:rPr lang="es-ES" sz="6600" b="1" dirty="0" err="1" smtClean="0">
                <a:solidFill>
                  <a:schemeClr val="bg1"/>
                </a:solidFill>
                <a:latin typeface="Mistral" panose="03090702030407020403" pitchFamily="66" charset="0"/>
                <a:ea typeface="Microsoft YaHei UI" panose="020B0503020204020204" pitchFamily="34" charset="-122"/>
                <a:cs typeface="Arial"/>
              </a:rPr>
              <a:t>Mitomicina</a:t>
            </a:r>
            <a:r>
              <a:rPr lang="es-ES" sz="6600" b="1" dirty="0" smtClean="0">
                <a:solidFill>
                  <a:schemeClr val="bg1"/>
                </a:solidFill>
                <a:latin typeface="Mistral" panose="03090702030407020403" pitchFamily="66" charset="0"/>
                <a:ea typeface="Microsoft YaHei UI" panose="020B0503020204020204" pitchFamily="34" charset="-122"/>
                <a:cs typeface="Arial"/>
              </a:rPr>
              <a:t> C</a:t>
            </a:r>
            <a:endParaRPr lang="es-ES" sz="6600" b="1" dirty="0">
              <a:solidFill>
                <a:schemeClr val="bg1"/>
              </a:solidFill>
              <a:latin typeface="Mistral" panose="03090702030407020403" pitchFamily="66" charset="0"/>
              <a:ea typeface="Microsoft YaHei UI" panose="020B0503020204020204" pitchFamily="34" charset="-122"/>
              <a:cs typeface="Arial"/>
            </a:endParaRPr>
          </a:p>
        </p:txBody>
      </p:sp>
      <p:sp>
        <p:nvSpPr>
          <p:cNvPr id="3" name="CuadroTexto 2"/>
          <p:cNvSpPr txBox="1"/>
          <p:nvPr/>
        </p:nvSpPr>
        <p:spPr>
          <a:xfrm>
            <a:off x="406049" y="3743980"/>
            <a:ext cx="9685897" cy="1107996"/>
          </a:xfrm>
          <a:prstGeom prst="rect">
            <a:avLst/>
          </a:prstGeom>
        </p:spPr>
        <p:txBody>
          <a:bodyPr wrap="square" rtlCol="0">
            <a:spAutoFit/>
          </a:bodyPr>
          <a:lstStyle/>
          <a:p>
            <a:pPr algn="r"/>
            <a:r>
              <a:rPr lang="es-ES" sz="6600" b="1" dirty="0" err="1" smtClean="0">
                <a:solidFill>
                  <a:srgbClr val="FFFF00"/>
                </a:solidFill>
                <a:latin typeface="Mistral" panose="03090702030407020403" pitchFamily="66" charset="0"/>
                <a:cs typeface="Arial"/>
              </a:rPr>
              <a:t>Thiotepa</a:t>
            </a:r>
            <a:endParaRPr lang="es-ES" sz="6600" b="1" dirty="0">
              <a:solidFill>
                <a:srgbClr val="FFFF00"/>
              </a:solidFill>
              <a:latin typeface="Mistral" panose="03090702030407020403" pitchFamily="66" charset="0"/>
              <a:cs typeface="Arial"/>
            </a:endParaRPr>
          </a:p>
        </p:txBody>
      </p:sp>
      <p:pic>
        <p:nvPicPr>
          <p:cNvPr id="2050" name="Picture 2" descr="http://www.kadinlarsitesi.com/wp-content/uploads/01/2008/06/T%C4%B0OTEPA-231x13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1121" y="4786967"/>
            <a:ext cx="2882274" cy="183386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2052" name="Picture 4" descr="https://sanpablo-production-west.s3.amazonaws.com/uploads/product/product_image/53c715cf69702d54cc200900/medium_30350032.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887556" y="656998"/>
            <a:ext cx="1982658" cy="26193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4" name="CuadroTexto 3"/>
          <p:cNvSpPr txBox="1"/>
          <p:nvPr/>
        </p:nvSpPr>
        <p:spPr>
          <a:xfrm>
            <a:off x="159650" y="985309"/>
            <a:ext cx="7485018" cy="2308324"/>
          </a:xfrm>
          <a:prstGeom prst="rect">
            <a:avLst/>
          </a:prstGeom>
          <a:noFill/>
        </p:spPr>
        <p:txBody>
          <a:bodyPr wrap="square" rtlCol="0">
            <a:spAutoFit/>
          </a:bodyPr>
          <a:lstStyle/>
          <a:p>
            <a:pPr marL="285750" indent="-285750" algn="just">
              <a:buFont typeface="Arial" panose="020B0604020202020204" pitchFamily="34" charset="0"/>
              <a:buChar char="•"/>
            </a:pPr>
            <a:r>
              <a:rPr lang="es-EC" b="1" dirty="0" smtClean="0">
                <a:solidFill>
                  <a:schemeClr val="bg1"/>
                </a:solidFill>
              </a:rPr>
              <a:t>Antibiótico, </a:t>
            </a:r>
            <a:r>
              <a:rPr lang="es-EC" b="1" dirty="0" smtClean="0">
                <a:solidFill>
                  <a:schemeClr val="bg1"/>
                </a:solidFill>
              </a:rPr>
              <a:t>antitumoral, </a:t>
            </a:r>
            <a:r>
              <a:rPr lang="es-EC" b="1" dirty="0" smtClean="0">
                <a:solidFill>
                  <a:schemeClr val="bg1"/>
                </a:solidFill>
              </a:rPr>
              <a:t>alcalinizante, inhibe la síntesis de DNA</a:t>
            </a:r>
          </a:p>
          <a:p>
            <a:pPr marL="285750" indent="-285750" algn="just">
              <a:buFont typeface="Arial" panose="020B0604020202020204" pitchFamily="34" charset="0"/>
              <a:buChar char="•"/>
            </a:pPr>
            <a:r>
              <a:rPr lang="es-EC" b="1" dirty="0" smtClean="0">
                <a:solidFill>
                  <a:schemeClr val="bg1"/>
                </a:solidFill>
              </a:rPr>
              <a:t>Peso molecular 329, absorción sistémica mínima</a:t>
            </a:r>
          </a:p>
          <a:p>
            <a:pPr marL="285750" indent="-285750" algn="just">
              <a:buFont typeface="Arial" panose="020B0604020202020204" pitchFamily="34" charset="0"/>
              <a:buChar char="•"/>
            </a:pPr>
            <a:r>
              <a:rPr lang="es-EC" b="1" dirty="0" smtClean="0">
                <a:solidFill>
                  <a:schemeClr val="bg1"/>
                </a:solidFill>
              </a:rPr>
              <a:t>Dosis usual: 40 mg en 40 cc de agua destilada o solución salina 1 vez a la semana durante 6 semanas.</a:t>
            </a:r>
          </a:p>
          <a:p>
            <a:pPr marL="285750" indent="-285750" algn="just">
              <a:buFont typeface="Arial" panose="020B0604020202020204" pitchFamily="34" charset="0"/>
              <a:buChar char="•"/>
            </a:pPr>
            <a:r>
              <a:rPr lang="es-EC" b="1" dirty="0" smtClean="0">
                <a:solidFill>
                  <a:schemeClr val="bg1"/>
                </a:solidFill>
              </a:rPr>
              <a:t>La misma dosis se usa de forma profiláctica</a:t>
            </a:r>
          </a:p>
          <a:p>
            <a:pPr marL="285750" indent="-285750" algn="just">
              <a:buFont typeface="Arial" panose="020B0604020202020204" pitchFamily="34" charset="0"/>
              <a:buChar char="•"/>
            </a:pPr>
            <a:r>
              <a:rPr lang="es-EC" b="1" dirty="0" smtClean="0">
                <a:solidFill>
                  <a:schemeClr val="bg1"/>
                </a:solidFill>
              </a:rPr>
              <a:t>Efectos secundarios: síntomas de micción irritante, incluida polaquiuria, tenesmo vesical y disuria.</a:t>
            </a:r>
          </a:p>
          <a:p>
            <a:pPr marL="285750" indent="-285750" algn="just">
              <a:buFont typeface="Arial" panose="020B0604020202020204" pitchFamily="34" charset="0"/>
              <a:buChar char="•"/>
            </a:pPr>
            <a:r>
              <a:rPr lang="es-EC" b="1" dirty="0" smtClean="0">
                <a:solidFill>
                  <a:schemeClr val="bg1"/>
                </a:solidFill>
              </a:rPr>
              <a:t>Aparición de exantemas en las palmas y órganos genitales</a:t>
            </a:r>
            <a:r>
              <a:rPr lang="es-EC" dirty="0" smtClean="0">
                <a:solidFill>
                  <a:schemeClr val="bg1"/>
                </a:solidFill>
              </a:rPr>
              <a:t>.</a:t>
            </a:r>
            <a:endParaRPr lang="es-EC" dirty="0">
              <a:solidFill>
                <a:schemeClr val="bg1"/>
              </a:solidFill>
            </a:endParaRPr>
          </a:p>
        </p:txBody>
      </p:sp>
      <p:pic>
        <p:nvPicPr>
          <p:cNvPr id="2054" name="Picture 6" descr="http://www.lkmsa.com.ar/wp-content/uploads/2012/11/MitomicinaLKM.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31173" t="8944" r="30884" b="5815"/>
          <a:stretch/>
        </p:blipFill>
        <p:spPr bwMode="auto">
          <a:xfrm>
            <a:off x="9627326" y="471259"/>
            <a:ext cx="2168434" cy="26193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5" name="CuadroTexto 4"/>
          <p:cNvSpPr txBox="1"/>
          <p:nvPr/>
        </p:nvSpPr>
        <p:spPr>
          <a:xfrm>
            <a:off x="3902159" y="4638679"/>
            <a:ext cx="7893601" cy="1200329"/>
          </a:xfrm>
          <a:prstGeom prst="rect">
            <a:avLst/>
          </a:prstGeom>
          <a:noFill/>
        </p:spPr>
        <p:txBody>
          <a:bodyPr wrap="square" rtlCol="0">
            <a:spAutoFit/>
          </a:bodyPr>
          <a:lstStyle/>
          <a:p>
            <a:pPr marL="285750" indent="-285750">
              <a:buFont typeface="Arial" panose="020B0604020202020204" pitchFamily="34" charset="0"/>
              <a:buChar char="•"/>
            </a:pPr>
            <a:r>
              <a:rPr lang="es-EC" b="1" dirty="0" smtClean="0">
                <a:solidFill>
                  <a:srgbClr val="FFFF00"/>
                </a:solidFill>
              </a:rPr>
              <a:t>Alcalinizante, peso molecular 189</a:t>
            </a:r>
          </a:p>
          <a:p>
            <a:pPr marL="285750" indent="-285750">
              <a:buFont typeface="Arial" panose="020B0604020202020204" pitchFamily="34" charset="0"/>
              <a:buChar char="•"/>
            </a:pPr>
            <a:r>
              <a:rPr lang="es-EC" b="1" dirty="0" smtClean="0">
                <a:solidFill>
                  <a:srgbClr val="FFFF00"/>
                </a:solidFill>
              </a:rPr>
              <a:t>Dosis: 30 mg a la semana</a:t>
            </a:r>
          </a:p>
          <a:p>
            <a:pPr marL="285750" indent="-285750">
              <a:buFont typeface="Arial" panose="020B0604020202020204" pitchFamily="34" charset="0"/>
              <a:buChar char="•"/>
            </a:pPr>
            <a:r>
              <a:rPr lang="es-EC" b="1" dirty="0" smtClean="0">
                <a:solidFill>
                  <a:srgbClr val="FFFF00"/>
                </a:solidFill>
              </a:rPr>
              <a:t>La cistitis es frecuente después de la instilación</a:t>
            </a:r>
          </a:p>
          <a:p>
            <a:pPr marL="285750" indent="-285750">
              <a:buFont typeface="Arial" panose="020B0604020202020204" pitchFamily="34" charset="0"/>
              <a:buChar char="•"/>
            </a:pPr>
            <a:r>
              <a:rPr lang="es-EC" b="1" dirty="0" smtClean="0">
                <a:solidFill>
                  <a:srgbClr val="FFFF00"/>
                </a:solidFill>
              </a:rPr>
              <a:t>Leucopenia y trombocitopenia hasta en el 9% de los pacientes</a:t>
            </a:r>
            <a:endParaRPr lang="es-EC" b="1" dirty="0">
              <a:solidFill>
                <a:srgbClr val="FFFF00"/>
              </a:solidFill>
            </a:endParaRPr>
          </a:p>
        </p:txBody>
      </p:sp>
    </p:spTree>
    <p:extLst>
      <p:ext uri="{BB962C8B-B14F-4D97-AF65-F5344CB8AC3E}">
        <p14:creationId xmlns="" xmlns:p14="http://schemas.microsoft.com/office/powerpoint/2010/main" val="3906926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urologomty.com.mx/wp-content/uploads/2015/01/foto-de-cancer-de-vejig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53498" y="941278"/>
            <a:ext cx="4881039" cy="49108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p:cNvSpPr txBox="1"/>
          <p:nvPr/>
        </p:nvSpPr>
        <p:spPr>
          <a:xfrm>
            <a:off x="0" y="320766"/>
            <a:ext cx="12191999" cy="1107996"/>
          </a:xfrm>
          <a:prstGeom prst="rect">
            <a:avLst/>
          </a:prstGeom>
          <a:solidFill>
            <a:schemeClr val="bg1"/>
          </a:solidFill>
        </p:spPr>
        <p:txBody>
          <a:bodyPr wrap="square" rtlCol="0">
            <a:spAutoFit/>
          </a:bodyPr>
          <a:lstStyle/>
          <a:p>
            <a:pPr algn="ctr"/>
            <a:r>
              <a:rPr lang="es-ES" sz="6600" b="1" dirty="0" smtClean="0">
                <a:latin typeface="Mistral" panose="03090702030407020403" pitchFamily="66" charset="0"/>
                <a:cs typeface="Arial"/>
              </a:rPr>
              <a:t>Nuevos fármacos y métodos intravesicales</a:t>
            </a:r>
            <a:endParaRPr lang="es-ES" sz="6600" b="1" dirty="0">
              <a:latin typeface="Mistral" panose="03090702030407020403" pitchFamily="66" charset="0"/>
              <a:cs typeface="Arial"/>
            </a:endParaRPr>
          </a:p>
        </p:txBody>
      </p:sp>
      <p:sp>
        <p:nvSpPr>
          <p:cNvPr id="3" name="CuadroTexto 2"/>
          <p:cNvSpPr txBox="1"/>
          <p:nvPr/>
        </p:nvSpPr>
        <p:spPr>
          <a:xfrm>
            <a:off x="9248502" y="4123282"/>
            <a:ext cx="2050869" cy="646331"/>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t>Gemcitabina</a:t>
            </a:r>
          </a:p>
          <a:p>
            <a:pPr marL="285750" indent="-285750" algn="just">
              <a:buFont typeface="Arial" panose="020B0604020202020204" pitchFamily="34" charset="0"/>
              <a:buChar char="•"/>
            </a:pPr>
            <a:r>
              <a:rPr lang="es-EC" dirty="0" smtClean="0"/>
              <a:t>Docetaxel</a:t>
            </a:r>
            <a:endParaRPr lang="es-EC" dirty="0"/>
          </a:p>
        </p:txBody>
      </p:sp>
      <p:sp>
        <p:nvSpPr>
          <p:cNvPr id="4" name="Rectángulo redondeado 3"/>
          <p:cNvSpPr/>
          <p:nvPr/>
        </p:nvSpPr>
        <p:spPr>
          <a:xfrm>
            <a:off x="824060" y="3812901"/>
            <a:ext cx="3604248" cy="1477556"/>
          </a:xfrm>
          <a:prstGeom prst="roundRect">
            <a:avLst/>
          </a:prstGeom>
          <a:effectLst>
            <a:glow rad="228600">
              <a:schemeClr val="accent2">
                <a:satMod val="175000"/>
                <a:alpha val="40000"/>
              </a:schemeClr>
            </a:glow>
            <a:reflection blurRad="6350" stA="50000" endA="300" endPos="55500" dist="101600" dir="5400000" sy="-100000" algn="bl" rotWithShape="0"/>
          </a:effectLst>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s-EC" dirty="0"/>
          </a:p>
          <a:p>
            <a:pPr algn="ctr"/>
            <a:r>
              <a:rPr lang="es-EC" dirty="0" smtClean="0"/>
              <a:t>Interferón-alfa </a:t>
            </a:r>
            <a:r>
              <a:rPr lang="es-EC" dirty="0"/>
              <a:t>y valrubicina solos o combinados con otros fármacos pueden ser efectivos en pacientes en alto riesgo.</a:t>
            </a:r>
          </a:p>
          <a:p>
            <a:pPr algn="ctr"/>
            <a:endParaRPr lang="es-EC" dirty="0"/>
          </a:p>
        </p:txBody>
      </p:sp>
      <p:sp>
        <p:nvSpPr>
          <p:cNvPr id="5" name="Rectángulo redondeado 4"/>
          <p:cNvSpPr/>
          <p:nvPr/>
        </p:nvSpPr>
        <p:spPr>
          <a:xfrm>
            <a:off x="4821295" y="3812900"/>
            <a:ext cx="3604248" cy="1477557"/>
          </a:xfrm>
          <a:prstGeom prst="roundRect">
            <a:avLst/>
          </a:prstGeom>
          <a:effectLst>
            <a:glow rad="228600">
              <a:schemeClr val="accent2">
                <a:satMod val="175000"/>
                <a:alpha val="40000"/>
              </a:schemeClr>
            </a:glow>
            <a:reflection blurRad="6350" stA="50000" endA="300" endPos="55500" dist="101600" dir="5400000" sy="-100000" algn="bl" rotWithShape="0"/>
          </a:effectLst>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rtlCol="0" anchor="ctr"/>
          <a:lstStyle/>
          <a:p>
            <a:pPr algn="just"/>
            <a:endParaRPr lang="es-EC" dirty="0"/>
          </a:p>
          <a:p>
            <a:pPr algn="just"/>
            <a:r>
              <a:rPr lang="es-EC" dirty="0" smtClean="0"/>
              <a:t>BCG </a:t>
            </a:r>
            <a:r>
              <a:rPr lang="es-EC" dirty="0"/>
              <a:t>a dosis bajas, en combinación con interferón puede alcanzar éxito al evitar la recurrencia hasta por 24 horas</a:t>
            </a:r>
          </a:p>
          <a:p>
            <a:pPr algn="ctr"/>
            <a:endParaRPr lang="es-EC" dirty="0"/>
          </a:p>
        </p:txBody>
      </p:sp>
      <p:sp>
        <p:nvSpPr>
          <p:cNvPr id="6" name="Flecha derecha 5"/>
          <p:cNvSpPr/>
          <p:nvPr/>
        </p:nvSpPr>
        <p:spPr>
          <a:xfrm>
            <a:off x="4428308" y="4127861"/>
            <a:ext cx="392987" cy="613955"/>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7" name="Flecha derecha 6"/>
          <p:cNvSpPr/>
          <p:nvPr/>
        </p:nvSpPr>
        <p:spPr>
          <a:xfrm>
            <a:off x="8444035" y="4123282"/>
            <a:ext cx="804467" cy="613955"/>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pic>
        <p:nvPicPr>
          <p:cNvPr id="3074" name="Picture 2" descr="http://images.medscape.com/pi/features/drugdirectory/octupdate/END0001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49695" y="1582714"/>
            <a:ext cx="2493905" cy="199650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3076" name="Picture 4" descr="http://www.granma.cu/file/img/2014/10/medium/f0020532.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8053" t="16733" r="7169" b="12408"/>
          <a:stretch/>
        </p:blipFill>
        <p:spPr bwMode="auto">
          <a:xfrm>
            <a:off x="824061" y="1566398"/>
            <a:ext cx="2436497" cy="201282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80132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pic>
        <p:nvPicPr>
          <p:cNvPr id="4" name="Picture 2" descr="http://image.slidesharecdn.com/nmdevejigapelvisrenalyurteres-141025105609-conversion-gate02/95/carcinoma-urotelial-14-638.jpg?cb=1414234695"/>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54404" t="29192" b="10067"/>
          <a:stretch/>
        </p:blipFill>
        <p:spPr bwMode="auto">
          <a:xfrm>
            <a:off x="8205538" y="743263"/>
            <a:ext cx="3874167" cy="525113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graphicFrame>
        <p:nvGraphicFramePr>
          <p:cNvPr id="5" name="Diagrama 4"/>
          <p:cNvGraphicFramePr/>
          <p:nvPr>
            <p:extLst>
              <p:ext uri="{D42A27DB-BD31-4B8C-83A1-F6EECF244321}">
                <p14:modId xmlns="" xmlns:p14="http://schemas.microsoft.com/office/powerpoint/2010/main" val="1071290550"/>
              </p:ext>
            </p:extLst>
          </p:nvPr>
        </p:nvGraphicFramePr>
        <p:xfrm>
          <a:off x="0" y="0"/>
          <a:ext cx="784458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456331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68075" y="12576"/>
            <a:ext cx="5423925" cy="3810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7056107" cy="263691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 name="1 Diagrama"/>
          <p:cNvGraphicFramePr/>
          <p:nvPr>
            <p:extLst>
              <p:ext uri="{D42A27DB-BD31-4B8C-83A1-F6EECF244321}">
                <p14:modId xmlns="" xmlns:p14="http://schemas.microsoft.com/office/powerpoint/2010/main" val="1701971028"/>
              </p:ext>
            </p:extLst>
          </p:nvPr>
        </p:nvGraphicFramePr>
        <p:xfrm>
          <a:off x="47328" y="2636912"/>
          <a:ext cx="8128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196" name="Picture 4"/>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208235" y="3804866"/>
            <a:ext cx="3744416" cy="3053134"/>
          </a:xfrm>
          <a:prstGeom prst="rect">
            <a:avLst/>
          </a:prstGeom>
          <a:ln>
            <a:noFill/>
          </a:ln>
          <a:effectLst>
            <a:outerShdw blurRad="107950" dist="12700" dir="5400000" algn="ctr">
              <a:srgbClr val="000000"/>
            </a:outerShdw>
            <a:softEdge rad="112500"/>
          </a:effectLst>
          <a:scene3d>
            <a:camera prst="perspectiveContrastingRightFacing"/>
            <a:lightRig rig="soft" dir="t">
              <a:rot lat="0" lon="0" rev="0"/>
            </a:lightRig>
          </a:scene3d>
          <a:sp3d contourW="44450" prstMaterial="matte">
            <a:bevelT w="63500" h="63500" prst="artDeco"/>
            <a:contourClr>
              <a:srgbClr val="FFFFFF"/>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9314867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8284" y="307703"/>
            <a:ext cx="12300283" cy="1107996"/>
          </a:xfrm>
          <a:prstGeom prst="rect">
            <a:avLst/>
          </a:prstGeom>
          <a:solidFill>
            <a:schemeClr val="bg1"/>
          </a:solidFill>
        </p:spPr>
        <p:txBody>
          <a:bodyPr wrap="square" rtlCol="0">
            <a:spAutoFit/>
          </a:bodyPr>
          <a:lstStyle/>
          <a:p>
            <a:pPr algn="ctr"/>
            <a:r>
              <a:rPr lang="es-ES" sz="6600" b="1" dirty="0" smtClean="0">
                <a:latin typeface="Mistral" panose="03090702030407020403" pitchFamily="66" charset="0"/>
                <a:cs typeface="Arial"/>
              </a:rPr>
              <a:t>Cistectomía parcial</a:t>
            </a:r>
            <a:endParaRPr lang="es-ES" sz="6600" b="1" dirty="0">
              <a:latin typeface="Mistral" panose="03090702030407020403" pitchFamily="66" charset="0"/>
              <a:cs typeface="Arial"/>
            </a:endParaRPr>
          </a:p>
        </p:txBody>
      </p:sp>
      <p:graphicFrame>
        <p:nvGraphicFramePr>
          <p:cNvPr id="4" name="Diagrama 3"/>
          <p:cNvGraphicFramePr/>
          <p:nvPr>
            <p:extLst>
              <p:ext uri="{D42A27DB-BD31-4B8C-83A1-F6EECF244321}">
                <p14:modId xmlns="" xmlns:p14="http://schemas.microsoft.com/office/powerpoint/2010/main" val="68464189"/>
              </p:ext>
            </p:extLst>
          </p:nvPr>
        </p:nvGraphicFramePr>
        <p:xfrm>
          <a:off x="268515" y="1375897"/>
          <a:ext cx="6981371" cy="405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ttp://www.elsevier.es/imatges/302/302v69n04/grande/302v69n04-13149563fig2.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694022" y="1375897"/>
            <a:ext cx="4210503" cy="405825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8972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Vista frontal del bosquejo de una mujer mostrando los riñones, los uréteres y la neovejig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84774" y="3798067"/>
            <a:ext cx="3515088" cy="25391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Vista delantera de un torso masculino, donde pueden verse los riñones conectados al conducto y el estoma por medio de los uréteres. La vejiga se ha extraído."/>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858" r="9973" b="3439"/>
          <a:stretch/>
        </p:blipFill>
        <p:spPr bwMode="auto">
          <a:xfrm>
            <a:off x="5184774" y="789341"/>
            <a:ext cx="3515089" cy="30087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p:cNvSpPr txBox="1"/>
          <p:nvPr/>
        </p:nvSpPr>
        <p:spPr>
          <a:xfrm>
            <a:off x="0" y="-96983"/>
            <a:ext cx="12288982" cy="1107996"/>
          </a:xfrm>
          <a:prstGeom prst="rect">
            <a:avLst/>
          </a:prstGeom>
          <a:solidFill>
            <a:schemeClr val="bg1"/>
          </a:solidFill>
        </p:spPr>
        <p:txBody>
          <a:bodyPr wrap="square" rtlCol="0">
            <a:spAutoFit/>
          </a:bodyPr>
          <a:lstStyle/>
          <a:p>
            <a:pPr algn="ctr"/>
            <a:r>
              <a:rPr lang="es-ES" sz="6600" b="1" dirty="0" smtClean="0">
                <a:latin typeface="Mistral" panose="03090702030407020403" pitchFamily="66" charset="0"/>
                <a:cs typeface="Arial"/>
              </a:rPr>
              <a:t>Cistectomía radical</a:t>
            </a:r>
            <a:endParaRPr lang="es-ES" sz="6600" b="1" dirty="0">
              <a:latin typeface="Mistral" panose="03090702030407020403" pitchFamily="66" charset="0"/>
              <a:cs typeface="Arial"/>
            </a:endParaRPr>
          </a:p>
        </p:txBody>
      </p:sp>
      <p:sp>
        <p:nvSpPr>
          <p:cNvPr id="4" name="CuadroTexto 3"/>
          <p:cNvSpPr txBox="1"/>
          <p:nvPr/>
        </p:nvSpPr>
        <p:spPr>
          <a:xfrm>
            <a:off x="117566" y="789341"/>
            <a:ext cx="4928663" cy="5909310"/>
          </a:xfrm>
          <a:prstGeom prst="rect">
            <a:avLst/>
          </a:prstGeom>
          <a:noFill/>
        </p:spPr>
        <p:txBody>
          <a:bodyPr wrap="square" rtlCol="0">
            <a:spAutoFit/>
          </a:bodyPr>
          <a:lstStyle/>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smtClean="0"/>
              <a:t>Extirpación de los órganos pélvicos anteriores</a:t>
            </a:r>
          </a:p>
          <a:p>
            <a:pPr marL="285750" indent="-285750" algn="just">
              <a:buFont typeface="Arial" panose="020B0604020202020204" pitchFamily="34" charset="0"/>
              <a:buChar char="•"/>
            </a:pPr>
            <a:r>
              <a:rPr lang="es-EC" dirty="0" smtClean="0"/>
              <a:t>Tratamiento de referencia para pacientes con cáncer vesical que invade músculo.</a:t>
            </a:r>
          </a:p>
          <a:p>
            <a:pPr marL="285750" indent="-285750" algn="just">
              <a:buFont typeface="Arial" panose="020B0604020202020204" pitchFamily="34" charset="0"/>
              <a:buChar char="•"/>
            </a:pPr>
            <a:r>
              <a:rPr lang="es-EC" dirty="0" smtClean="0"/>
              <a:t>La conservación de la uretra permite la construcción de una neovejiga que puede unirse mediante anastomosis al remanente uretral.</a:t>
            </a:r>
          </a:p>
          <a:p>
            <a:pPr marL="285750" indent="-285750" algn="just">
              <a:buFont typeface="Arial" panose="020B0604020202020204" pitchFamily="34" charset="0"/>
              <a:buChar char="•"/>
            </a:pPr>
            <a:r>
              <a:rPr lang="es-EC" dirty="0" smtClean="0"/>
              <a:t>La supervivencia libre de enfermedad 5 años después de la cirugía está basada en la etapa del tumor.</a:t>
            </a:r>
          </a:p>
          <a:p>
            <a:pPr marL="285750" indent="-285750" algn="just">
              <a:buFont typeface="Arial" panose="020B0604020202020204" pitchFamily="34" charset="0"/>
              <a:buChar char="•"/>
            </a:pPr>
            <a:r>
              <a:rPr lang="es-EC" dirty="0" smtClean="0"/>
              <a:t>El riesgo de ocurrencia o recurrencia de tumor uretral en hombres sometidos a cistectomía radical es de 6.1 a 10.6%</a:t>
            </a:r>
          </a:p>
          <a:p>
            <a:pPr marL="285750" indent="-285750" algn="just">
              <a:buFont typeface="Arial" panose="020B0604020202020204" pitchFamily="34" charset="0"/>
              <a:buChar char="•"/>
            </a:pPr>
            <a:r>
              <a:rPr lang="es-EC" dirty="0" smtClean="0"/>
              <a:t>Las mujeres con cáncer vesical que tienen un margen uretral afectado en el momento de la cistectomía y cuyo tumor está localizado en el cuello son candidatas para este procedimiento.</a:t>
            </a:r>
            <a:endParaRPr lang="es-EC" dirty="0"/>
          </a:p>
        </p:txBody>
      </p:sp>
      <p:pic>
        <p:nvPicPr>
          <p:cNvPr id="1028" name="Picture 4" descr="Vista delantera de un torso masculino, donde pueden verse los riñones conectados a la vejiga nueva mediante los uréteres. La vejiga nueva se conecta a la uretra."/>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57" t="2581" r="9902" b="5161"/>
          <a:stretch/>
        </p:blipFill>
        <p:spPr bwMode="auto">
          <a:xfrm>
            <a:off x="8699862" y="1011013"/>
            <a:ext cx="3492138" cy="290931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www.fairview.org/fv/groups/public/documents/images/272667.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699862" y="3920328"/>
            <a:ext cx="3492138" cy="24168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165787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509451" y="457200"/>
            <a:ext cx="5943600" cy="822960"/>
          </a:xfrm>
          <a:prstGeom prst="roundRect">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s-EC" b="1" dirty="0" smtClean="0"/>
              <a:t>Una disección bilateral de ganglios linfáticos pélvicos suele realizarse de manera simultánea con cistectomía radical</a:t>
            </a:r>
            <a:r>
              <a:rPr lang="es-EC" dirty="0" smtClean="0"/>
              <a:t>.</a:t>
            </a:r>
            <a:endParaRPr lang="es-EC" dirty="0"/>
          </a:p>
        </p:txBody>
      </p:sp>
      <p:sp>
        <p:nvSpPr>
          <p:cNvPr id="3" name="Rectángulo redondeado 2"/>
          <p:cNvSpPr/>
          <p:nvPr/>
        </p:nvSpPr>
        <p:spPr>
          <a:xfrm>
            <a:off x="509451" y="1906632"/>
            <a:ext cx="5943600" cy="1097280"/>
          </a:xfrm>
          <a:prstGeom prst="roundRect">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s-EC" b="1" dirty="0" smtClean="0"/>
              <a:t>Las metástasis de ganglios linfáticos se identifican en 20 a 35% de los pacientes (pronóstico malo), pero algunos pacientes pueden curarse con cistectomía y linfadenectomía</a:t>
            </a:r>
            <a:endParaRPr lang="es-EC" b="1" dirty="0"/>
          </a:p>
        </p:txBody>
      </p:sp>
      <p:sp>
        <p:nvSpPr>
          <p:cNvPr id="4" name="Rectángulo redondeado 3"/>
          <p:cNvSpPr/>
          <p:nvPr/>
        </p:nvSpPr>
        <p:spPr>
          <a:xfrm>
            <a:off x="509451" y="3591196"/>
            <a:ext cx="5943600" cy="1309417"/>
          </a:xfrm>
          <a:prstGeom prst="roundRect">
            <a:avLst>
              <a:gd name="adj" fmla="val 18850"/>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s-EC" b="1" dirty="0" smtClean="0"/>
              <a:t>Los pacientes con menos de cinco ganglios linfáticos positivos y enfermedad confinada a órganos en el tumor primario tienden a tener mejor pronóstico que pacientes con enfermedad más extendida.</a:t>
            </a:r>
            <a:endParaRPr lang="es-EC" b="1" dirty="0"/>
          </a:p>
        </p:txBody>
      </p:sp>
      <p:sp>
        <p:nvSpPr>
          <p:cNvPr id="5" name="Rectángulo redondeado 4"/>
          <p:cNvSpPr/>
          <p:nvPr/>
        </p:nvSpPr>
        <p:spPr>
          <a:xfrm>
            <a:off x="509451" y="5347064"/>
            <a:ext cx="5943600" cy="687976"/>
          </a:xfrm>
          <a:prstGeom prst="roundRect">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s-EC" b="1" dirty="0" smtClean="0"/>
              <a:t>La derivación urinaria puede completarse mediante el uso de diversas técnicas.</a:t>
            </a:r>
            <a:endParaRPr lang="es-EC" b="1" dirty="0"/>
          </a:p>
        </p:txBody>
      </p:sp>
      <p:pic>
        <p:nvPicPr>
          <p:cNvPr id="3074" name="Picture 2" descr="http://image.slidesharecdn.com/cistoprotatectomaradical-140723175559-phpapp01/95/cistoprotatectoma-radical-38-638.jpg?cb=1406138269"/>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964" t="8380" r="11416" b="1432"/>
          <a:stretch/>
        </p:blipFill>
        <p:spPr bwMode="auto">
          <a:xfrm>
            <a:off x="6688183" y="185651"/>
            <a:ext cx="5081451" cy="56126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6" name="Flecha abajo 5"/>
          <p:cNvSpPr/>
          <p:nvPr/>
        </p:nvSpPr>
        <p:spPr>
          <a:xfrm>
            <a:off x="2795451" y="1280160"/>
            <a:ext cx="1489166" cy="626472"/>
          </a:xfrm>
          <a:prstGeom prst="downArrow">
            <a:avLst/>
          </a:prstGeom>
          <a:ln w="76200"/>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
        <p:nvSpPr>
          <p:cNvPr id="8" name="Flecha abajo 7"/>
          <p:cNvSpPr/>
          <p:nvPr/>
        </p:nvSpPr>
        <p:spPr>
          <a:xfrm>
            <a:off x="2736668" y="4714605"/>
            <a:ext cx="1489166" cy="626472"/>
          </a:xfrm>
          <a:prstGeom prst="downArrow">
            <a:avLst/>
          </a:prstGeom>
          <a:ln w="76200"/>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
        <p:nvSpPr>
          <p:cNvPr id="9" name="Flecha abajo 8"/>
          <p:cNvSpPr/>
          <p:nvPr/>
        </p:nvSpPr>
        <p:spPr>
          <a:xfrm>
            <a:off x="2736668" y="2984318"/>
            <a:ext cx="1489166" cy="626472"/>
          </a:xfrm>
          <a:prstGeom prst="downArrow">
            <a:avLst/>
          </a:prstGeom>
          <a:ln w="76200"/>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801012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 xmlns:p14="http://schemas.microsoft.com/office/powerpoint/2010/main" val="1304744849"/>
              </p:ext>
            </p:extLst>
          </p:nvPr>
        </p:nvGraphicFramePr>
        <p:xfrm>
          <a:off x="285710" y="0"/>
          <a:ext cx="1162058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10592" t="9231" r="16333" b="8566"/>
          <a:stretch/>
        </p:blipFill>
        <p:spPr bwMode="auto">
          <a:xfrm>
            <a:off x="239350" y="4560066"/>
            <a:ext cx="3712191" cy="19652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8208235" y="4483536"/>
            <a:ext cx="3648404" cy="211213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3112311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 xmlns:p14="http://schemas.microsoft.com/office/powerpoint/2010/main" val="2443065277"/>
              </p:ext>
            </p:extLst>
          </p:nvPr>
        </p:nvGraphicFramePr>
        <p:xfrm>
          <a:off x="0" y="1124744"/>
          <a:ext cx="12191999"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0" y="44624"/>
            <a:ext cx="12192000" cy="110799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6600" b="1" i="1" u="sng"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Mistral" panose="03090702030407020403" pitchFamily="66" charset="0"/>
              </a:rPr>
              <a:t>QUIMIOTERAPIA</a:t>
            </a:r>
            <a:endParaRPr lang="es-EC" sz="6600" b="1" i="1" u="sng"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Mistral" panose="03090702030407020403" pitchFamily="66" charset="0"/>
            </a:endParaRPr>
          </a:p>
        </p:txBody>
      </p:sp>
      <p:pic>
        <p:nvPicPr>
          <p:cNvPr id="2050"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09119" y="5217234"/>
            <a:ext cx="1433943" cy="9950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0611006" y="4986339"/>
            <a:ext cx="1580994" cy="12001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459710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476211" y="857232"/>
            <a:ext cx="5048285" cy="928694"/>
          </a:xfrm>
          <a:prstGeom prst="roundRect">
            <a:avLst/>
          </a:prstGeom>
          <a:ln w="76200">
            <a:solidFill>
              <a:schemeClr val="bg1"/>
            </a:solidFill>
          </a:ln>
          <a:effectLst>
            <a:glow rad="101600">
              <a:schemeClr val="accent3">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t>Los índices de respuesta mejoran cuando se combinan fármacos activos</a:t>
            </a:r>
            <a:endParaRPr lang="es-ES" b="1" dirty="0"/>
          </a:p>
        </p:txBody>
      </p:sp>
      <p:sp>
        <p:nvSpPr>
          <p:cNvPr id="3" name="2 Rectángulo redondeado"/>
          <p:cNvSpPr/>
          <p:nvPr/>
        </p:nvSpPr>
        <p:spPr>
          <a:xfrm>
            <a:off x="6667504" y="857232"/>
            <a:ext cx="5048285" cy="928694"/>
          </a:xfrm>
          <a:prstGeom prst="roundRect">
            <a:avLst/>
          </a:prstGeom>
          <a:ln w="76200">
            <a:solidFill>
              <a:schemeClr val="bg1"/>
            </a:solidFill>
          </a:ln>
          <a:effectLst>
            <a:glow rad="101600">
              <a:schemeClr val="accent3">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t>El régimen de metotrexato, vinblastina,doxorrubicina y cisplatino</a:t>
            </a:r>
            <a:endParaRPr lang="es-ES" b="1" dirty="0"/>
          </a:p>
        </p:txBody>
      </p:sp>
      <p:sp>
        <p:nvSpPr>
          <p:cNvPr id="5" name="4 Rectángulo redondeado"/>
          <p:cNvSpPr/>
          <p:nvPr/>
        </p:nvSpPr>
        <p:spPr>
          <a:xfrm>
            <a:off x="476211" y="5357826"/>
            <a:ext cx="5143536" cy="1071570"/>
          </a:xfrm>
          <a:prstGeom prst="roundRect">
            <a:avLst/>
          </a:prstGeom>
          <a:ln w="76200">
            <a:solidFill>
              <a:schemeClr val="bg1"/>
            </a:solidFill>
          </a:ln>
          <a:effectLst>
            <a:glow rad="101600">
              <a:schemeClr val="accent3">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smtClean="0"/>
              <a:t>De 13 a 35% de los pacientes logran una respuesta completa, la mediana de tiempo de supervivencia es un año. Toxicidad</a:t>
            </a:r>
            <a:r>
              <a:rPr lang="es-ES" dirty="0" smtClean="0"/>
              <a:t>. </a:t>
            </a:r>
            <a:endParaRPr lang="es-ES" dirty="0"/>
          </a:p>
        </p:txBody>
      </p:sp>
      <p:sp>
        <p:nvSpPr>
          <p:cNvPr id="6" name="5 Rectángulo redondeado"/>
          <p:cNvSpPr/>
          <p:nvPr/>
        </p:nvSpPr>
        <p:spPr>
          <a:xfrm>
            <a:off x="6667504" y="5357826"/>
            <a:ext cx="5143536" cy="1071570"/>
          </a:xfrm>
          <a:prstGeom prst="roundRect">
            <a:avLst/>
          </a:prstGeom>
          <a:ln w="76200">
            <a:solidFill>
              <a:schemeClr val="bg1"/>
            </a:solidFill>
          </a:ln>
          <a:effectLst>
            <a:glow rad="101600">
              <a:schemeClr val="accent3">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smtClean="0"/>
              <a:t>fosfamida</a:t>
            </a:r>
            <a:r>
              <a:rPr lang="es-ES" b="1" dirty="0" smtClean="0"/>
              <a:t>, gemcitabina, </a:t>
            </a:r>
            <a:r>
              <a:rPr lang="es-ES" b="1" dirty="0" err="1" smtClean="0"/>
              <a:t>paclitaxel</a:t>
            </a:r>
            <a:r>
              <a:rPr lang="es-ES" b="1" dirty="0" smtClean="0"/>
              <a:t> y nitrato de galio. Toxicidad menor y mejor tolerancia</a:t>
            </a:r>
            <a:r>
              <a:rPr lang="es-ES" dirty="0" smtClean="0"/>
              <a:t>.</a:t>
            </a:r>
            <a:endParaRPr lang="es-ES"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44094" y="2000796"/>
            <a:ext cx="4112519" cy="308438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67504" y="2304498"/>
            <a:ext cx="4198837" cy="2476982"/>
          </a:xfrm>
          <a:prstGeom prst="rect">
            <a:avLst/>
          </a:prstGeom>
          <a:ln w="228600" cap="sq" cmpd="thickThin">
            <a:solidFill>
              <a:srgbClr val="000000"/>
            </a:solidFill>
            <a:prstDash val="solid"/>
            <a:miter lim="800000"/>
          </a:ln>
          <a:effectLst>
            <a:innerShdw blurRad="76200">
              <a:srgbClr val="000000"/>
            </a:innerShdw>
          </a:effectLst>
          <a:scene3d>
            <a:camera prst="perspectiveRelaxed"/>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6261546"/>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4492" y="3501009"/>
            <a:ext cx="3166099" cy="3166099"/>
          </a:xfrm>
          <a:prstGeom prst="rect">
            <a:avLst/>
          </a:prstGeom>
          <a:ln w="228600" cap="sq" cmpd="thickThin">
            <a:solidFill>
              <a:srgbClr val="000000"/>
            </a:solidFill>
            <a:prstDash val="solid"/>
            <a:miter lim="800000"/>
          </a:ln>
          <a:effectLst>
            <a:innerShdw blurRad="76200">
              <a:srgbClr val="000000"/>
            </a:innerShdw>
          </a:effectLst>
          <a:scene3d>
            <a:camera prst="perspectiveRight"/>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2 Rectángulo"/>
          <p:cNvSpPr/>
          <p:nvPr/>
        </p:nvSpPr>
        <p:spPr>
          <a:xfrm>
            <a:off x="837111" y="92028"/>
            <a:ext cx="10287072" cy="1428760"/>
          </a:xfrm>
          <a:prstGeom prst="rect">
            <a:avLst/>
          </a:prstGeom>
          <a:ln w="76200">
            <a:solidFill>
              <a:schemeClr val="bg1">
                <a:alpha val="60000"/>
              </a:schemeClr>
            </a:solidFill>
          </a:ln>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2000" b="1" dirty="0" smtClean="0"/>
              <a:t>Una vez que se vuelve evidente que los pacientes con cáncer vesical pueden obtener beneficios de la quimioterapia de combinación, los investigadores empezaron a tratar de manera similar a los </a:t>
            </a:r>
            <a:r>
              <a:rPr lang="es-ES" sz="2000" b="1" dirty="0" smtClean="0"/>
              <a:t>pacientes </a:t>
            </a:r>
            <a:r>
              <a:rPr lang="es-ES" sz="2000" b="1" dirty="0" smtClean="0"/>
              <a:t>con </a:t>
            </a:r>
            <a:r>
              <a:rPr lang="es-ES" sz="2000" b="1" dirty="0" err="1" smtClean="0"/>
              <a:t>càncer</a:t>
            </a:r>
            <a:r>
              <a:rPr lang="es-ES" sz="2000" b="1" dirty="0" smtClean="0"/>
              <a:t>  con </a:t>
            </a:r>
            <a:r>
              <a:rPr lang="es-ES" sz="2000" b="1" dirty="0" smtClean="0"/>
              <a:t>invasión local T2 a T4 pero no </a:t>
            </a:r>
            <a:r>
              <a:rPr lang="es-ES" sz="2000" b="1" dirty="0" err="1" smtClean="0"/>
              <a:t>metastàsico</a:t>
            </a:r>
            <a:endParaRPr lang="es-ES" sz="2000" b="1" dirty="0"/>
          </a:p>
        </p:txBody>
      </p:sp>
      <p:sp>
        <p:nvSpPr>
          <p:cNvPr id="2" name="1 Redondear rectángulo de esquina diagonal"/>
          <p:cNvSpPr/>
          <p:nvPr/>
        </p:nvSpPr>
        <p:spPr>
          <a:xfrm>
            <a:off x="3647051" y="1931120"/>
            <a:ext cx="8544949" cy="1813035"/>
          </a:xfrm>
          <a:prstGeom prst="round2DiagRect">
            <a:avLst/>
          </a:prstGeom>
          <a:ln w="76200">
            <a:solidFill>
              <a:schemeClr val="bg1">
                <a:alpha val="60000"/>
              </a:schemeClr>
            </a:solidFill>
          </a:ln>
          <a:effectLst>
            <a:glow rad="2286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200" b="1" dirty="0" smtClean="0"/>
              <a:t>La quimioterapia también puede darse antes de una cistectomía radical planeada (neoadyuvante) en un intento por reducir los índices de recurrencia y permitir la preservación de la vejiga.</a:t>
            </a:r>
          </a:p>
          <a:p>
            <a:pPr algn="ctr"/>
            <a:r>
              <a:rPr lang="es-EC" sz="2200" b="1" dirty="0" smtClean="0"/>
              <a:t>22-43% logra una respuesta completa</a:t>
            </a:r>
            <a:r>
              <a:rPr lang="es-EC" b="1" dirty="0" smtClean="0"/>
              <a:t>.</a:t>
            </a:r>
            <a:endParaRPr lang="es-EC" b="1" dirty="0"/>
          </a:p>
        </p:txBody>
      </p:sp>
      <p:sp>
        <p:nvSpPr>
          <p:cNvPr id="5" name="4 Redondear rectángulo de esquina diagonal"/>
          <p:cNvSpPr/>
          <p:nvPr/>
        </p:nvSpPr>
        <p:spPr>
          <a:xfrm>
            <a:off x="3695733" y="4365104"/>
            <a:ext cx="7549664" cy="1656184"/>
          </a:xfrm>
          <a:prstGeom prst="round2DiagRect">
            <a:avLst/>
          </a:prstGeom>
          <a:ln w="76200">
            <a:solidFill>
              <a:schemeClr val="bg1">
                <a:alpha val="60000"/>
              </a:schemeClr>
            </a:solidFill>
          </a:ln>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2000" b="1" dirty="0" smtClean="0"/>
              <a:t>La quimioterapia neoadyuvante seguida por cirugía mejora la duración de la supervivencia cuando se le compara con la cirugía sola, es probable que carezcan de tumor residual en la vejiga en la cistectomía y esto proporcione mejor supervivencia</a:t>
            </a:r>
            <a:endParaRPr lang="es-EC" sz="2000" b="1" dirty="0"/>
          </a:p>
        </p:txBody>
      </p:sp>
    </p:spTree>
    <p:extLst>
      <p:ext uri="{BB962C8B-B14F-4D97-AF65-F5344CB8AC3E}">
        <p14:creationId xmlns="" xmlns:p14="http://schemas.microsoft.com/office/powerpoint/2010/main" val="230424839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ultidocumento"/>
          <p:cNvSpPr/>
          <p:nvPr/>
        </p:nvSpPr>
        <p:spPr>
          <a:xfrm>
            <a:off x="1142965" y="0"/>
            <a:ext cx="10096571" cy="2071702"/>
          </a:xfrm>
          <a:prstGeom prst="flowChartMultidocument">
            <a:avLst/>
          </a:prstGeom>
          <a:ln w="76200">
            <a:solidFill>
              <a:schemeClr val="bg1">
                <a:alpha val="60000"/>
              </a:schemeClr>
            </a:solidFill>
          </a:ln>
          <a:effectLst>
            <a:reflection blurRad="6350" stA="50000" endA="300" endPos="55500" dist="101600" dir="5400000" sy="-100000" algn="bl" rotWithShape="0"/>
          </a:effectLst>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000" b="1" dirty="0" smtClean="0"/>
              <a:t>En épocas mas recientes los investigadores han tratado a pacientes con cáncer vesical invasivo mediante tur completa, seguida de quimioterapia y radicación. Cisplatino y gemcitabina</a:t>
            </a:r>
            <a:endParaRPr lang="es-ES" sz="2000" b="1" dirty="0"/>
          </a:p>
        </p:txBody>
      </p:sp>
      <p:sp>
        <p:nvSpPr>
          <p:cNvPr id="3" name="2 Almacenamiento interno"/>
          <p:cNvSpPr/>
          <p:nvPr/>
        </p:nvSpPr>
        <p:spPr>
          <a:xfrm>
            <a:off x="381003" y="3929066"/>
            <a:ext cx="4667240" cy="2500330"/>
          </a:xfrm>
          <a:prstGeom prst="flowChartInternalStorage">
            <a:avLst/>
          </a:prstGeom>
          <a:ln w="76200">
            <a:solidFill>
              <a:srgbClr val="00B050"/>
            </a:solidFill>
          </a:ln>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b="1" dirty="0" smtClean="0"/>
              <a:t>La cistectomía temprana se ofrece a quienes no toleran quimioterapia, radiación o ambas y a quienes </a:t>
            </a:r>
            <a:r>
              <a:rPr lang="es-ES" sz="2000" b="1" dirty="0" smtClean="0"/>
              <a:t>los </a:t>
            </a:r>
            <a:r>
              <a:rPr lang="es-ES" sz="2000" b="1" dirty="0" err="1" smtClean="0"/>
              <a:t>cànceres</a:t>
            </a:r>
            <a:r>
              <a:rPr lang="es-ES" sz="2000" b="1" dirty="0" smtClean="0"/>
              <a:t>  </a:t>
            </a:r>
            <a:r>
              <a:rPr lang="es-ES" sz="2000" b="1" dirty="0" smtClean="0"/>
              <a:t>no responden a ese tratamiento</a:t>
            </a:r>
            <a:endParaRPr lang="es-ES" sz="2000" b="1"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19936" y="2229208"/>
            <a:ext cx="6320208" cy="436814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33930025"/>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 xmlns:p14="http://schemas.microsoft.com/office/powerpoint/2010/main" val="2485661564"/>
              </p:ext>
            </p:extLst>
          </p:nvPr>
        </p:nvGraphicFramePr>
        <p:xfrm>
          <a:off x="335360" y="188640"/>
          <a:ext cx="9239315" cy="5318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552384" y="1916832"/>
            <a:ext cx="2694947" cy="41037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52682267"/>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313" y="218941"/>
            <a:ext cx="11044237" cy="1015663"/>
          </a:xfrm>
          <a:prstGeom prst="rect">
            <a:avLst/>
          </a:prstGeom>
          <a:solidFill>
            <a:schemeClr val="bg1"/>
          </a:solidFill>
        </p:spPr>
        <p:txBody>
          <a:bodyPr wrap="square" rtlCol="0">
            <a:spAutoFit/>
          </a:bodyPr>
          <a:lstStyle/>
          <a:p>
            <a:pPr algn="ctr"/>
            <a:r>
              <a:rPr lang="es-ES" sz="6000" dirty="0" smtClean="0">
                <a:latin typeface="Mistral" panose="03090702030407020403" pitchFamily="66" charset="0"/>
              </a:rPr>
              <a:t>PATOLOGÍA</a:t>
            </a:r>
            <a:endParaRPr lang="es-ES" sz="6000" dirty="0">
              <a:latin typeface="Mistral" panose="03090702030407020403" pitchFamily="66" charset="0"/>
            </a:endParaRPr>
          </a:p>
        </p:txBody>
      </p:sp>
      <p:sp>
        <p:nvSpPr>
          <p:cNvPr id="3" name="2 Proceso predefinido"/>
          <p:cNvSpPr/>
          <p:nvPr/>
        </p:nvSpPr>
        <p:spPr>
          <a:xfrm>
            <a:off x="247609" y="1343010"/>
            <a:ext cx="6000792" cy="2714644"/>
          </a:xfrm>
          <a:prstGeom prst="flowChartPredefinedProcess">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t>Los  papilomas  representan de 15 a 20% de los casos y el 50% tienen papilomas  </a:t>
            </a:r>
            <a:r>
              <a:rPr lang="es-ES" dirty="0" err="1" smtClean="0"/>
              <a:t>mùltiples</a:t>
            </a:r>
            <a:r>
              <a:rPr lang="es-ES" dirty="0" smtClean="0"/>
              <a:t>. Hay una </a:t>
            </a:r>
            <a:r>
              <a:rPr lang="es-ES" dirty="0" err="1" smtClean="0"/>
              <a:t>relaciòn</a:t>
            </a:r>
            <a:r>
              <a:rPr lang="es-ES" dirty="0" smtClean="0"/>
              <a:t> entre el grado de tumor y la probabilidad de anormalidades uroteliales en otros lugares</a:t>
            </a:r>
            <a:endParaRPr lang="es-ES" dirty="0"/>
          </a:p>
        </p:txBody>
      </p:sp>
      <p:sp>
        <p:nvSpPr>
          <p:cNvPr id="4" name="3 Proceso predefinido"/>
          <p:cNvSpPr/>
          <p:nvPr/>
        </p:nvSpPr>
        <p:spPr>
          <a:xfrm>
            <a:off x="6191208" y="4143356"/>
            <a:ext cx="6000792" cy="2714644"/>
          </a:xfrm>
          <a:prstGeom prst="flowChartPredefinedProcess">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t>Los </a:t>
            </a:r>
            <a:r>
              <a:rPr lang="es-ES" dirty="0" err="1" smtClean="0"/>
              <a:t>cànceres</a:t>
            </a:r>
            <a:r>
              <a:rPr lang="es-ES" dirty="0" smtClean="0"/>
              <a:t> de bajo grado están relacionados con una baja incidencia de atipia urotelial o en sitios remotos. La mayor parte se localizan en el momento del </a:t>
            </a:r>
            <a:r>
              <a:rPr lang="es-ES" dirty="0" err="1" smtClean="0"/>
              <a:t>diagnòstico</a:t>
            </a:r>
            <a:r>
              <a:rPr lang="es-ES" dirty="0" smtClean="0"/>
              <a:t>. Los sitios mas comunes incluyen: ganglios linfáticos regionales, hueso y pulmón.</a:t>
            </a:r>
            <a:endParaRPr lang="es-ES" dirty="0"/>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51812" y="1428340"/>
            <a:ext cx="3879585" cy="24296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7893" y="4111181"/>
            <a:ext cx="5742096" cy="270309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7949707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C"/>
          </a:p>
        </p:txBody>
      </p:sp>
      <p:sp>
        <p:nvSpPr>
          <p:cNvPr id="3" name="Subtítulo 2"/>
          <p:cNvSpPr>
            <a:spLocks noGrp="1"/>
          </p:cNvSpPr>
          <p:nvPr>
            <p:ph type="subTitle" idx="1"/>
          </p:nvPr>
        </p:nvSpPr>
        <p:spPr/>
        <p:txBody>
          <a:bodyPr/>
          <a:lstStyle/>
          <a:p>
            <a:endParaRPr lang="es-EC" dirty="0"/>
          </a:p>
        </p:txBody>
      </p:sp>
      <p:graphicFrame>
        <p:nvGraphicFramePr>
          <p:cNvPr id="4" name="Diagrama 3"/>
          <p:cNvGraphicFramePr/>
          <p:nvPr>
            <p:extLst>
              <p:ext uri="{D42A27DB-BD31-4B8C-83A1-F6EECF244321}">
                <p14:modId xmlns="" xmlns:p14="http://schemas.microsoft.com/office/powerpoint/2010/main" val="4259032774"/>
              </p:ext>
            </p:extLst>
          </p:nvPr>
        </p:nvGraphicFramePr>
        <p:xfrm>
          <a:off x="2032000" y="719665"/>
          <a:ext cx="8128000" cy="5719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79103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2446" y="403412"/>
            <a:ext cx="3940935" cy="707886"/>
          </a:xfrm>
          <a:prstGeom prst="rect">
            <a:avLst/>
          </a:prstGeom>
          <a:solidFill>
            <a:schemeClr val="bg1"/>
          </a:solidFill>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x-none" sz="2400" b="1" dirty="0" smtClean="0">
                <a:solidFill>
                  <a:schemeClr val="tx1"/>
                </a:solidFill>
              </a:rPr>
              <a:t> </a:t>
            </a:r>
            <a:r>
              <a:rPr lang="x-none" sz="4000" b="1" dirty="0" smtClean="0">
                <a:solidFill>
                  <a:schemeClr val="tx1"/>
                </a:solidFill>
                <a:latin typeface="Mistral" panose="03090702030407020403" pitchFamily="66" charset="0"/>
              </a:rPr>
              <a:t>SÍNTOMAS</a:t>
            </a:r>
            <a:r>
              <a:rPr lang="es-EC" sz="4000" b="1" dirty="0" smtClean="0">
                <a:solidFill>
                  <a:schemeClr val="tx1"/>
                </a:solidFill>
                <a:latin typeface="Mistral" panose="03090702030407020403" pitchFamily="66" charset="0"/>
              </a:rPr>
              <a:t> Y SIGNOS</a:t>
            </a:r>
            <a:endParaRPr lang="es-ES" sz="4000" b="1" dirty="0">
              <a:solidFill>
                <a:schemeClr val="tx1"/>
              </a:solidFill>
              <a:latin typeface="Mistral" panose="03090702030407020403" pitchFamily="66" charset="0"/>
            </a:endParaRPr>
          </a:p>
        </p:txBody>
      </p:sp>
      <p:sp>
        <p:nvSpPr>
          <p:cNvPr id="5" name="CuadroTexto 4"/>
          <p:cNvSpPr txBox="1"/>
          <p:nvPr/>
        </p:nvSpPr>
        <p:spPr>
          <a:xfrm>
            <a:off x="578225" y="1506071"/>
            <a:ext cx="5284695" cy="3600986"/>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x-none" sz="2000" dirty="0" smtClean="0"/>
              <a:t>HEMATURIA MACROSCÓPICA</a:t>
            </a:r>
          </a:p>
          <a:p>
            <a:pPr marL="285750" indent="-285750">
              <a:lnSpc>
                <a:spcPct val="150000"/>
              </a:lnSpc>
              <a:buFont typeface="Wingdings" panose="05000000000000000000" pitchFamily="2" charset="2"/>
              <a:buChar char="v"/>
            </a:pPr>
            <a:r>
              <a:rPr lang="x-none" sz="2000" dirty="0" smtClean="0"/>
              <a:t>DOLOR EN FOSA RENAL </a:t>
            </a:r>
          </a:p>
          <a:p>
            <a:pPr marL="285750" indent="-285750">
              <a:lnSpc>
                <a:spcPct val="150000"/>
              </a:lnSpc>
              <a:buFont typeface="Wingdings" panose="05000000000000000000" pitchFamily="2" charset="2"/>
              <a:buChar char="v"/>
            </a:pPr>
            <a:r>
              <a:rPr lang="x-none" sz="2000" dirty="0" smtClean="0"/>
              <a:t>MICCIÓN IRRITANTE</a:t>
            </a:r>
          </a:p>
          <a:p>
            <a:pPr marL="285750" indent="-285750">
              <a:lnSpc>
                <a:spcPct val="150000"/>
              </a:lnSpc>
              <a:buFont typeface="Wingdings" panose="05000000000000000000" pitchFamily="2" charset="2"/>
              <a:buChar char="v"/>
            </a:pPr>
            <a:r>
              <a:rPr lang="x-none" sz="2000" dirty="0" smtClean="0"/>
              <a:t>ANOREXIA</a:t>
            </a:r>
          </a:p>
          <a:p>
            <a:pPr marL="285750" indent="-285750">
              <a:lnSpc>
                <a:spcPct val="150000"/>
              </a:lnSpc>
              <a:buFont typeface="Wingdings" panose="05000000000000000000" pitchFamily="2" charset="2"/>
              <a:buChar char="v"/>
            </a:pPr>
            <a:r>
              <a:rPr lang="x-none" sz="2000" dirty="0" smtClean="0"/>
              <a:t>PÉRDIDA DE PESO </a:t>
            </a:r>
          </a:p>
          <a:p>
            <a:pPr marL="285750" indent="-285750">
              <a:lnSpc>
                <a:spcPct val="150000"/>
              </a:lnSpc>
              <a:buFont typeface="Wingdings" panose="05000000000000000000" pitchFamily="2" charset="2"/>
              <a:buChar char="v"/>
            </a:pPr>
            <a:r>
              <a:rPr lang="x-none" sz="2000" dirty="0" smtClean="0"/>
              <a:t>LETARGO</a:t>
            </a:r>
          </a:p>
          <a:p>
            <a:pPr marL="285750" indent="-285750">
              <a:lnSpc>
                <a:spcPct val="150000"/>
              </a:lnSpc>
              <a:buFont typeface="Wingdings" panose="05000000000000000000" pitchFamily="2" charset="2"/>
              <a:buChar char="v"/>
            </a:pPr>
            <a:r>
              <a:rPr lang="x-none" sz="2000" dirty="0" smtClean="0"/>
              <a:t>MASA EN EL FLANCO</a:t>
            </a:r>
          </a:p>
          <a:p>
            <a:endParaRPr lang="es-ES" sz="2000" dirty="0"/>
          </a:p>
        </p:txBody>
      </p:sp>
      <p:pic>
        <p:nvPicPr>
          <p:cNvPr id="6" name="Imagen 5"/>
          <p:cNvPicPr>
            <a:picLocks noChangeAspect="1"/>
          </p:cNvPicPr>
          <p:nvPr/>
        </p:nvPicPr>
        <p:blipFill>
          <a:blip r:embed="rId2"/>
          <a:stretch>
            <a:fillRect/>
          </a:stretch>
        </p:blipFill>
        <p:spPr>
          <a:xfrm>
            <a:off x="4593326" y="865079"/>
            <a:ext cx="2754340" cy="230280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Imagen 6"/>
          <p:cNvPicPr>
            <a:picLocks noChangeAspect="1"/>
          </p:cNvPicPr>
          <p:nvPr/>
        </p:nvPicPr>
        <p:blipFill>
          <a:blip r:embed="rId3"/>
          <a:stretch>
            <a:fillRect/>
          </a:stretch>
        </p:blipFill>
        <p:spPr>
          <a:xfrm>
            <a:off x="5126690" y="3573540"/>
            <a:ext cx="2990851" cy="24860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Imagen 7"/>
          <p:cNvPicPr>
            <a:picLocks noChangeAspect="1"/>
          </p:cNvPicPr>
          <p:nvPr/>
        </p:nvPicPr>
        <p:blipFill>
          <a:blip r:embed="rId4"/>
          <a:stretch>
            <a:fillRect/>
          </a:stretch>
        </p:blipFill>
        <p:spPr>
          <a:xfrm>
            <a:off x="7987555" y="865077"/>
            <a:ext cx="3810000" cy="2533650"/>
          </a:xfrm>
          <a:prstGeom prst="rect">
            <a:avLst/>
          </a:prstGeom>
          <a:ln>
            <a:noFill/>
          </a:ln>
          <a:effectLst>
            <a:glow rad="228600">
              <a:schemeClr val="accent1">
                <a:satMod val="175000"/>
                <a:alpha val="40000"/>
              </a:schemeClr>
            </a:glow>
            <a:outerShdw blurRad="107950" dist="12700" dir="5400000" algn="ctr">
              <a:srgbClr val="000000"/>
            </a:outerShdw>
          </a:effectLst>
          <a:scene3d>
            <a:camera prst="perspectiveRelaxedModerately"/>
            <a:lightRig rig="soft" dir="t">
              <a:rot lat="0" lon="0" rev="0"/>
            </a:lightRig>
          </a:scene3d>
          <a:sp3d contourW="44450" prstMaterial="matte">
            <a:bevelT w="63500" h="63500" prst="artDeco"/>
            <a:contourClr>
              <a:srgbClr val="FFFFFF"/>
            </a:contourClr>
          </a:sp3d>
        </p:spPr>
      </p:pic>
    </p:spTree>
    <p:extLst>
      <p:ext uri="{BB962C8B-B14F-4D97-AF65-F5344CB8AC3E}">
        <p14:creationId xmlns="" xmlns:p14="http://schemas.microsoft.com/office/powerpoint/2010/main" val="2061343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85800" y="497542"/>
            <a:ext cx="7625861" cy="1015663"/>
          </a:xfrm>
          <a:prstGeom prst="rect">
            <a:avLst/>
          </a:prstGeom>
          <a:solidFill>
            <a:schemeClr val="bg1"/>
          </a:solidFill>
          <a:ln/>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x-none" sz="6000" b="1" dirty="0" smtClean="0">
                <a:solidFill>
                  <a:schemeClr val="tx1"/>
                </a:solidFill>
                <a:latin typeface="Mistral" panose="03090702030407020403" pitchFamily="66" charset="0"/>
              </a:rPr>
              <a:t>DATOS DE LABORATORIO</a:t>
            </a:r>
            <a:endParaRPr lang="es-ES" sz="6000" b="1" dirty="0">
              <a:solidFill>
                <a:schemeClr val="tx1"/>
              </a:solidFill>
              <a:latin typeface="Mistral" panose="03090702030407020403" pitchFamily="66" charset="0"/>
            </a:endParaRPr>
          </a:p>
        </p:txBody>
      </p:sp>
      <p:sp>
        <p:nvSpPr>
          <p:cNvPr id="5" name="CuadroTexto 4"/>
          <p:cNvSpPr txBox="1"/>
          <p:nvPr/>
        </p:nvSpPr>
        <p:spPr>
          <a:xfrm>
            <a:off x="1042147" y="1411941"/>
            <a:ext cx="7167283" cy="281615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x-none" sz="2000" dirty="0" smtClean="0"/>
              <a:t>Niveles elevados de función hepática</a:t>
            </a:r>
          </a:p>
          <a:p>
            <a:pPr marL="285750" indent="-285750">
              <a:lnSpc>
                <a:spcPct val="150000"/>
              </a:lnSpc>
              <a:buFont typeface="Wingdings" panose="05000000000000000000" pitchFamily="2" charset="2"/>
              <a:buChar char="Ø"/>
            </a:pPr>
            <a:r>
              <a:rPr lang="x-none" sz="2000" dirty="0" smtClean="0"/>
              <a:t>Piuria y bacteriuria </a:t>
            </a:r>
          </a:p>
          <a:p>
            <a:pPr marL="285750" indent="-285750">
              <a:lnSpc>
                <a:spcPct val="150000"/>
              </a:lnSpc>
              <a:buFont typeface="Wingdings" panose="05000000000000000000" pitchFamily="2" charset="2"/>
              <a:buChar char="Ø"/>
            </a:pPr>
            <a:r>
              <a:rPr lang="x-none" sz="2000" dirty="0" smtClean="0"/>
              <a:t>Identificación de Ca al examinar células exfoliadas</a:t>
            </a:r>
          </a:p>
          <a:p>
            <a:pPr marL="285750" indent="-285750">
              <a:lnSpc>
                <a:spcPct val="150000"/>
              </a:lnSpc>
              <a:buFont typeface="Wingdings" panose="05000000000000000000" pitchFamily="2" charset="2"/>
              <a:buChar char="Ø"/>
            </a:pPr>
            <a:r>
              <a:rPr lang="x-none" sz="2000" dirty="0" smtClean="0"/>
              <a:t>20 a 30% de cánceres de bajo grado mediante análisis citológicos </a:t>
            </a:r>
          </a:p>
          <a:p>
            <a:pPr marL="285750" indent="-285750">
              <a:lnSpc>
                <a:spcPct val="150000"/>
              </a:lnSpc>
              <a:buFont typeface="Wingdings" panose="05000000000000000000" pitchFamily="2" charset="2"/>
              <a:buChar char="Ø"/>
            </a:pPr>
            <a:r>
              <a:rPr lang="x-none" sz="2000" dirty="0" smtClean="0"/>
              <a:t>El uso de burbujeo o un cepillo ureteral aumenta el DX </a:t>
            </a:r>
          </a:p>
          <a:p>
            <a:pPr marL="285750" indent="-285750">
              <a:lnSpc>
                <a:spcPct val="150000"/>
              </a:lnSpc>
              <a:buFont typeface="Wingdings" panose="05000000000000000000" pitchFamily="2" charset="2"/>
              <a:buChar char="Ø"/>
            </a:pPr>
            <a:endParaRPr lang="es-ES" dirty="0"/>
          </a:p>
        </p:txBody>
      </p:sp>
      <p:pic>
        <p:nvPicPr>
          <p:cNvPr id="6" name="Imagen 5"/>
          <p:cNvPicPr>
            <a:picLocks noChangeAspect="1"/>
          </p:cNvPicPr>
          <p:nvPr/>
        </p:nvPicPr>
        <p:blipFill>
          <a:blip r:embed="rId2"/>
          <a:stretch>
            <a:fillRect/>
          </a:stretch>
        </p:blipFill>
        <p:spPr>
          <a:xfrm>
            <a:off x="8955741" y="497541"/>
            <a:ext cx="1905000" cy="2970508"/>
          </a:xfrm>
          <a:prstGeom prst="rect">
            <a:avLst/>
          </a:prstGeom>
          <a:ln>
            <a:noFill/>
          </a:ln>
          <a:effectLst>
            <a:glow rad="2286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Imagen 6"/>
          <p:cNvPicPr>
            <a:picLocks noChangeAspect="1"/>
          </p:cNvPicPr>
          <p:nvPr/>
        </p:nvPicPr>
        <p:blipFill>
          <a:blip r:embed="rId3"/>
          <a:stretch>
            <a:fillRect/>
          </a:stretch>
        </p:blipFill>
        <p:spPr>
          <a:xfrm>
            <a:off x="1923676" y="4228097"/>
            <a:ext cx="2702112" cy="2026584"/>
          </a:xfrm>
          <a:prstGeom prst="rect">
            <a:avLst/>
          </a:prstGeom>
          <a:ln>
            <a:no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Imagen 7"/>
          <p:cNvPicPr>
            <a:picLocks noChangeAspect="1"/>
          </p:cNvPicPr>
          <p:nvPr/>
        </p:nvPicPr>
        <p:blipFill>
          <a:blip r:embed="rId4"/>
          <a:stretch>
            <a:fillRect/>
          </a:stretch>
        </p:blipFill>
        <p:spPr>
          <a:xfrm>
            <a:off x="8003242" y="4111558"/>
            <a:ext cx="2857500" cy="2143125"/>
          </a:xfrm>
          <a:prstGeom prst="rect">
            <a:avLst/>
          </a:prstGeom>
          <a:ln>
            <a:noFill/>
          </a:ln>
          <a:effectLst>
            <a:glow rad="228600">
              <a:schemeClr val="accent1">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 xmlns:p14="http://schemas.microsoft.com/office/powerpoint/2010/main" val="1311341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6520" y="430308"/>
            <a:ext cx="3859304" cy="523220"/>
          </a:xfrm>
          <a:prstGeom prst="rect">
            <a:avLst/>
          </a:prstGeom>
          <a:solidFill>
            <a:schemeClr val="bg1"/>
          </a:solidFill>
          <a:effectLst>
            <a:glow rad="228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x-none" sz="2800" b="1" dirty="0" smtClean="0">
                <a:solidFill>
                  <a:schemeClr val="tx1"/>
                </a:solidFill>
                <a:latin typeface="Mistral" panose="03090702030407020403" pitchFamily="66" charset="0"/>
              </a:rPr>
              <a:t>IMAGENOLOGÍA</a:t>
            </a:r>
            <a:endParaRPr lang="es-ES" sz="2800" b="1" dirty="0">
              <a:solidFill>
                <a:schemeClr val="tx1"/>
              </a:solidFill>
              <a:latin typeface="Mistral" panose="03090702030407020403" pitchFamily="66" charset="0"/>
            </a:endParaRPr>
          </a:p>
        </p:txBody>
      </p:sp>
      <p:sp>
        <p:nvSpPr>
          <p:cNvPr id="5" name="CuadroTexto 4"/>
          <p:cNvSpPr txBox="1"/>
          <p:nvPr/>
        </p:nvSpPr>
        <p:spPr>
          <a:xfrm>
            <a:off x="403413" y="1479177"/>
            <a:ext cx="3832413" cy="461665"/>
          </a:xfrm>
          <a:prstGeom prst="rect">
            <a:avLst/>
          </a:prstGeom>
          <a:noFill/>
        </p:spPr>
        <p:txBody>
          <a:bodyPr wrap="square" rtlCol="0">
            <a:spAutoFit/>
          </a:bodyPr>
          <a:lstStyle/>
          <a:p>
            <a:pPr algn="ctr"/>
            <a:r>
              <a:rPr lang="x-none" sz="2400" b="1" dirty="0" smtClean="0"/>
              <a:t>PIELOGRAFÍA RETRÓGRADA</a:t>
            </a:r>
            <a:endParaRPr lang="es-ES" sz="2400" b="1" dirty="0"/>
          </a:p>
        </p:txBody>
      </p:sp>
      <p:pic>
        <p:nvPicPr>
          <p:cNvPr id="6" name="Imagen 5"/>
          <p:cNvPicPr>
            <a:picLocks noChangeAspect="1"/>
          </p:cNvPicPr>
          <p:nvPr/>
        </p:nvPicPr>
        <p:blipFill rotWithShape="1">
          <a:blip r:embed="rId2"/>
          <a:srcRect l="2794" t="24227" r="57376" b="15064"/>
          <a:stretch/>
        </p:blipFill>
        <p:spPr>
          <a:xfrm>
            <a:off x="591673" y="2178425"/>
            <a:ext cx="3455895" cy="4070273"/>
          </a:xfrm>
          <a:prstGeom prst="rect">
            <a:avLst/>
          </a:prstGeom>
        </p:spPr>
      </p:pic>
      <p:pic>
        <p:nvPicPr>
          <p:cNvPr id="7" name="Imagen 6"/>
          <p:cNvPicPr>
            <a:picLocks noChangeAspect="1"/>
          </p:cNvPicPr>
          <p:nvPr/>
        </p:nvPicPr>
        <p:blipFill rotWithShape="1">
          <a:blip r:embed="rId3"/>
          <a:srcRect l="6777" t="28708" r="3162" b="9802"/>
          <a:stretch/>
        </p:blipFill>
        <p:spPr>
          <a:xfrm>
            <a:off x="4558553" y="3465157"/>
            <a:ext cx="5472955" cy="2783541"/>
          </a:xfrm>
          <a:prstGeom prst="rect">
            <a:avLst/>
          </a:prstGeom>
        </p:spPr>
        <p:style>
          <a:lnRef idx="2">
            <a:schemeClr val="dk1"/>
          </a:lnRef>
          <a:fillRef idx="1">
            <a:schemeClr val="lt1"/>
          </a:fillRef>
          <a:effectRef idx="0">
            <a:schemeClr val="dk1"/>
          </a:effectRef>
          <a:fontRef idx="minor">
            <a:schemeClr val="dk1"/>
          </a:fontRef>
        </p:style>
      </p:pic>
      <p:sp>
        <p:nvSpPr>
          <p:cNvPr id="8" name="CuadroTexto 7"/>
          <p:cNvSpPr txBox="1"/>
          <p:nvPr/>
        </p:nvSpPr>
        <p:spPr>
          <a:xfrm>
            <a:off x="4558553" y="430308"/>
            <a:ext cx="7367284" cy="1015663"/>
          </a:xfrm>
          <a:prstGeom prst="rect">
            <a:avLst/>
          </a:prstGeom>
          <a:ln w="28575"/>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x-none" sz="2000" dirty="0" smtClean="0"/>
              <a:t>Los tumores ureterales y pélvicos renales deben diferenciarse de cálculos que no son opacos, coágulos sanguíneos, necrosis papilar y lesiones inflamatorias </a:t>
            </a:r>
            <a:endParaRPr lang="es-ES" sz="2000" dirty="0"/>
          </a:p>
        </p:txBody>
      </p:sp>
      <p:sp>
        <p:nvSpPr>
          <p:cNvPr id="9" name="CuadroTexto 8"/>
          <p:cNvSpPr txBox="1"/>
          <p:nvPr/>
        </p:nvSpPr>
        <p:spPr>
          <a:xfrm>
            <a:off x="4558554" y="1940842"/>
            <a:ext cx="5822577" cy="707886"/>
          </a:xfrm>
          <a:prstGeom prst="rect">
            <a:avLst/>
          </a:prstGeom>
          <a:noFill/>
        </p:spPr>
        <p:txBody>
          <a:bodyPr wrap="square" rtlCol="0">
            <a:spAutoFit/>
          </a:bodyPr>
          <a:lstStyle/>
          <a:p>
            <a:pPr marL="285750" indent="-285750" algn="just">
              <a:buFont typeface="Wingdings" panose="05000000000000000000" pitchFamily="2" charset="2"/>
              <a:buChar char="§"/>
            </a:pPr>
            <a:r>
              <a:rPr lang="x-none" sz="2000" dirty="0" smtClean="0"/>
              <a:t>Los defectos de llenado intraluminal pueden identificarse entonces en el uréter o la pelvis renal </a:t>
            </a:r>
            <a:endParaRPr lang="es-ES" sz="2000" dirty="0"/>
          </a:p>
        </p:txBody>
      </p:sp>
    </p:spTree>
    <p:extLst>
      <p:ext uri="{BB962C8B-B14F-4D97-AF65-F5344CB8AC3E}">
        <p14:creationId xmlns="" xmlns:p14="http://schemas.microsoft.com/office/powerpoint/2010/main" val="379664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o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490</TotalTime>
  <Words>2449</Words>
  <Application>Microsoft Office PowerPoint</Application>
  <PresentationFormat>Personalizado</PresentationFormat>
  <Paragraphs>306</Paragraphs>
  <Slides>48</Slides>
  <Notes>11</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Sector</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salud</dc:creator>
  <cp:lastModifiedBy>Contreras</cp:lastModifiedBy>
  <cp:revision>64</cp:revision>
  <dcterms:created xsi:type="dcterms:W3CDTF">2016-02-07T16:11:01Z</dcterms:created>
  <dcterms:modified xsi:type="dcterms:W3CDTF">2019-06-18T15:56:52Z</dcterms:modified>
</cp:coreProperties>
</file>