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72" r:id="rId4"/>
  </p:sldMasterIdLst>
  <p:sldIdLst>
    <p:sldId id="256" r:id="rId5"/>
    <p:sldId id="257" r:id="rId6"/>
    <p:sldId id="259" r:id="rId7"/>
    <p:sldId id="261" r:id="rId8"/>
    <p:sldId id="260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0" r:id="rId17"/>
    <p:sldId id="271" r:id="rId18"/>
    <p:sldId id="272" r:id="rId19"/>
    <p:sldId id="273" r:id="rId20"/>
    <p:sldId id="277" r:id="rId21"/>
    <p:sldId id="278" r:id="rId22"/>
    <p:sldId id="279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75" r:id="rId31"/>
    <p:sldId id="288" r:id="rId32"/>
    <p:sldId id="289" r:id="rId33"/>
    <p:sldId id="290" r:id="rId34"/>
    <p:sldId id="291" r:id="rId35"/>
    <p:sldId id="292" r:id="rId36"/>
    <p:sldId id="293" r:id="rId37"/>
    <p:sldId id="280" r:id="rId38"/>
    <p:sldId id="294" r:id="rId39"/>
  </p:sldIdLst>
  <p:sldSz cx="12192000" cy="6858000"/>
  <p:notesSz cx="6858000" cy="9144000"/>
  <p:defaultTextStyle>
    <a:defPPr>
      <a:defRPr lang="es-E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750"/>
    <p:restoredTop sz="87477"/>
  </p:normalViewPr>
  <p:slideViewPr>
    <p:cSldViewPr snapToGrid="0">
      <p:cViewPr varScale="1">
        <p:scale>
          <a:sx n="61" d="100"/>
          <a:sy n="61" d="100"/>
        </p:scale>
        <p:origin x="8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42" Type="http://schemas.openxmlformats.org/officeDocument/2006/relationships/tableStyles" Target="tableStyles.xml"/><Relationship Id="rId41" Type="http://schemas.openxmlformats.org/officeDocument/2006/relationships/viewProps" Target="viewProps.xml"/><Relationship Id="rId40" Type="http://schemas.openxmlformats.org/officeDocument/2006/relationships/presProps" Target="presProps.xml"/><Relationship Id="rId4" Type="http://schemas.openxmlformats.org/officeDocument/2006/relationships/slideMaster" Target="slideMasters/slideMaster3.xml"/><Relationship Id="rId39" Type="http://schemas.openxmlformats.org/officeDocument/2006/relationships/slide" Target="slides/slide35.xml"/><Relationship Id="rId38" Type="http://schemas.openxmlformats.org/officeDocument/2006/relationships/slide" Target="slides/slide34.xml"/><Relationship Id="rId37" Type="http://schemas.openxmlformats.org/officeDocument/2006/relationships/slide" Target="slides/slide33.xml"/><Relationship Id="rId36" Type="http://schemas.openxmlformats.org/officeDocument/2006/relationships/slide" Target="slides/slide32.xml"/><Relationship Id="rId35" Type="http://schemas.openxmlformats.org/officeDocument/2006/relationships/slide" Target="slides/slide31.xml"/><Relationship Id="rId34" Type="http://schemas.openxmlformats.org/officeDocument/2006/relationships/slide" Target="slides/slide30.xml"/><Relationship Id="rId33" Type="http://schemas.openxmlformats.org/officeDocument/2006/relationships/slide" Target="slides/slide29.xml"/><Relationship Id="rId32" Type="http://schemas.openxmlformats.org/officeDocument/2006/relationships/slide" Target="slides/slide28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5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9E2B3A8-33BB-4D0E-8555-B2DD755B67CB}" type="datetimeFigureOut">
              <a:rPr kumimoji="0" lang="es-E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AE35DD5-6489-472C-8383-4E6822F7F9B1}" type="slidenum">
              <a:rPr kumimoji="0" lang="es-E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9E2B3A8-33BB-4D0E-8555-B2DD755B67CB}" type="datetimeFigureOut">
              <a:rPr kumimoji="0" lang="es-E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AE35DD5-6489-472C-8383-4E6822F7F9B1}" type="slidenum">
              <a:rPr kumimoji="0" lang="es-E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9E2B3A8-33BB-4D0E-8555-B2DD755B67CB}" type="datetimeFigureOut">
              <a:rPr kumimoji="0" lang="es-E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AE35DD5-6489-472C-8383-4E6822F7F9B1}" type="slidenum">
              <a:rPr kumimoji="0" lang="es-E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FE2A25D-5BA6-4D6F-94A1-5B9484FB4DC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4958B57-67B2-4321-BBC0-DC7AB6FF58F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FE2A25D-5BA6-4D6F-94A1-5B9484FB4DC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4958B57-67B2-4321-BBC0-DC7AB6FF58F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FE2A25D-5BA6-4D6F-94A1-5B9484FB4DC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4958B57-67B2-4321-BBC0-DC7AB6FF58F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FE2A25D-5BA6-4D6F-94A1-5B9484FB4DC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4958B57-67B2-4321-BBC0-DC7AB6FF58F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posición de fecha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FE2A25D-5BA6-4D6F-94A1-5B9484FB4DC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Marcador de posición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Marcador de posición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4958B57-67B2-4321-BBC0-DC7AB6FF58F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FE2A25D-5BA6-4D6F-94A1-5B9484FB4DC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4958B57-67B2-4321-BBC0-DC7AB6FF58F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FE2A25D-5BA6-4D6F-94A1-5B9484FB4DC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Marcador de posición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4958B57-67B2-4321-BBC0-DC7AB6FF58F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FE2A25D-5BA6-4D6F-94A1-5B9484FB4DC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4958B57-67B2-4321-BBC0-DC7AB6FF58F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9E2B3A8-33BB-4D0E-8555-B2DD755B67CB}" type="datetimeFigureOut">
              <a:rPr kumimoji="0" lang="es-E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AE35DD5-6489-472C-8383-4E6822F7F9B1}" type="slidenum">
              <a:rPr kumimoji="0" lang="es-E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FE2A25D-5BA6-4D6F-94A1-5B9484FB4DC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4958B57-67B2-4321-BBC0-DC7AB6FF58F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FE2A25D-5BA6-4D6F-94A1-5B9484FB4DC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4958B57-67B2-4321-BBC0-DC7AB6FF58F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FE2A25D-5BA6-4D6F-94A1-5B9484FB4DC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4958B57-67B2-4321-BBC0-DC7AB6FF58F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FE2A25D-5BA6-4D6F-94A1-5B9484FB4DC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4958B57-67B2-4321-BBC0-DC7AB6FF58F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FE2A25D-5BA6-4D6F-94A1-5B9484FB4DC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4958B57-67B2-4321-BBC0-DC7AB6FF58F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FE2A25D-5BA6-4D6F-94A1-5B9484FB4DC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4958B57-67B2-4321-BBC0-DC7AB6FF58F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FE2A25D-5BA6-4D6F-94A1-5B9484FB4DC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4958B57-67B2-4321-BBC0-DC7AB6FF58F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posición de fecha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FE2A25D-5BA6-4D6F-94A1-5B9484FB4DC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Marcador de posición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Marcador de posición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4958B57-67B2-4321-BBC0-DC7AB6FF58F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FE2A25D-5BA6-4D6F-94A1-5B9484FB4DC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4958B57-67B2-4321-BBC0-DC7AB6FF58F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FE2A25D-5BA6-4D6F-94A1-5B9484FB4DC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Marcador de posición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4958B57-67B2-4321-BBC0-DC7AB6FF58F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9E2B3A8-33BB-4D0E-8555-B2DD755B67CB}" type="datetimeFigureOut">
              <a:rPr kumimoji="0" lang="es-E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AE35DD5-6489-472C-8383-4E6822F7F9B1}" type="slidenum">
              <a:rPr kumimoji="0" lang="es-E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FE2A25D-5BA6-4D6F-94A1-5B9484FB4DC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4958B57-67B2-4321-BBC0-DC7AB6FF58F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FE2A25D-5BA6-4D6F-94A1-5B9484FB4DC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4958B57-67B2-4321-BBC0-DC7AB6FF58F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FE2A25D-5BA6-4D6F-94A1-5B9484FB4DC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4958B57-67B2-4321-BBC0-DC7AB6FF58F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FE2A25D-5BA6-4D6F-94A1-5B9484FB4DC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4958B57-67B2-4321-BBC0-DC7AB6FF58F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9E2B3A8-33BB-4D0E-8555-B2DD755B67CB}" type="datetimeFigureOut">
              <a:rPr kumimoji="0" lang="es-E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AE35DD5-6489-472C-8383-4E6822F7F9B1}" type="slidenum">
              <a:rPr kumimoji="0" lang="es-E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posición de fecha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9E2B3A8-33BB-4D0E-8555-B2DD755B67CB}" type="datetimeFigureOut">
              <a:rPr kumimoji="0" lang="es-E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Marcador de posición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Marcador de posición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AE35DD5-6489-472C-8383-4E6822F7F9B1}" type="slidenum">
              <a:rPr kumimoji="0" lang="es-E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9E2B3A8-33BB-4D0E-8555-B2DD755B67CB}" type="datetimeFigureOut">
              <a:rPr kumimoji="0" lang="es-E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AE35DD5-6489-472C-8383-4E6822F7F9B1}" type="slidenum">
              <a:rPr kumimoji="0" lang="es-E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9E2B3A8-33BB-4D0E-8555-B2DD755B67CB}" type="datetimeFigureOut">
              <a:rPr kumimoji="0" lang="es-E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Marcador de posición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AE35DD5-6489-472C-8383-4E6822F7F9B1}" type="slidenum">
              <a:rPr kumimoji="0" lang="es-E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9E2B3A8-33BB-4D0E-8555-B2DD755B67CB}" type="datetimeFigureOut">
              <a:rPr kumimoji="0" lang="es-E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AE35DD5-6489-472C-8383-4E6822F7F9B1}" type="slidenum">
              <a:rPr kumimoji="0" lang="es-E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s-E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9E2B3A8-33BB-4D0E-8555-B2DD755B67CB}" type="datetimeFigureOut">
              <a:rPr kumimoji="0" lang="es-E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AE35DD5-6489-472C-8383-4E6822F7F9B1}" type="slidenum">
              <a:rPr kumimoji="0" lang="es-E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0.xml"/><Relationship Id="rId7" Type="http://schemas.openxmlformats.org/officeDocument/2006/relationships/slideLayout" Target="../slideLayouts/slideLayout29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2" Type="http://schemas.openxmlformats.org/officeDocument/2006/relationships/theme" Target="../theme/theme3.xml"/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s-ES" altLang="es-ES" dirty="0"/>
              <a:t>Haga clic para modificar el estilo de título del patrón</a:t>
            </a:r>
            <a:endParaRPr lang="es-ES" altLang="es-ES" dirty="0"/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s-ES" altLang="es-ES" dirty="0"/>
              <a:t>Editar el estilo de texto del patrón</a:t>
            </a:r>
            <a:endParaRPr lang="es-ES" altLang="es-ES" dirty="0"/>
          </a:p>
          <a:p>
            <a:pPr lvl="1"/>
            <a:r>
              <a:rPr lang="es-ES" altLang="es-ES" dirty="0"/>
              <a:t>Segundo nivel</a:t>
            </a:r>
            <a:endParaRPr lang="es-ES" altLang="es-ES" dirty="0"/>
          </a:p>
          <a:p>
            <a:pPr lvl="2"/>
            <a:r>
              <a:rPr lang="es-ES" altLang="es-ES" dirty="0"/>
              <a:t>Tercer nivel</a:t>
            </a:r>
            <a:endParaRPr lang="es-ES" altLang="es-ES" dirty="0"/>
          </a:p>
          <a:p>
            <a:pPr lvl="3"/>
            <a:r>
              <a:rPr lang="es-ES" altLang="es-ES" dirty="0"/>
              <a:t>Cuarto nivel</a:t>
            </a:r>
            <a:endParaRPr lang="es-ES" altLang="es-ES" dirty="0"/>
          </a:p>
          <a:p>
            <a:pPr lvl="4"/>
            <a:r>
              <a:rPr lang="es-ES" altLang="es-ES" dirty="0"/>
              <a:t>Quinto nivel</a:t>
            </a:r>
            <a:endParaRPr lang="es-ES" alt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9E2B3A8-33BB-4D0E-8555-B2DD755B67CB}" type="datetimeFigureOut">
              <a:rPr kumimoji="0" lang="es-E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AE35DD5-6489-472C-8383-4E6822F7F9B1}" type="slidenum">
              <a:rPr kumimoji="0" lang="es-E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050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dirty="0"/>
              <a:t>Haga clic para modificar el estilo de título del patrón</a:t>
            </a:r>
            <a:endParaRPr lang="en-US" altLang="x-none" dirty="0"/>
          </a:p>
        </p:txBody>
      </p:sp>
      <p:sp>
        <p:nvSpPr>
          <p:cNvPr id="2051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Editar el estilo de texto del patrón</a:t>
            </a:r>
            <a:endParaRPr dirty="0"/>
          </a:p>
          <a:p>
            <a:pPr lvl="1"/>
            <a:r>
              <a:rPr dirty="0"/>
              <a:t>Segundo nivel</a:t>
            </a:r>
            <a:endParaRPr dirty="0"/>
          </a:p>
          <a:p>
            <a:pPr lvl="2"/>
            <a:r>
              <a:rPr dirty="0"/>
              <a:t>Tercer nivel</a:t>
            </a:r>
            <a:endParaRPr dirty="0"/>
          </a:p>
          <a:p>
            <a:pPr lvl="3"/>
            <a:r>
              <a:rPr dirty="0"/>
              <a:t>Cuarto nivel</a:t>
            </a:r>
            <a:endParaRPr dirty="0"/>
          </a:p>
          <a:p>
            <a:pPr lvl="4"/>
            <a:r>
              <a:rPr dirty="0"/>
              <a:t>Quinto nivel</a:t>
            </a:r>
            <a:endParaRPr lang="en-US" altLang="x-none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FE2A25D-5BA6-4D6F-94A1-5B9484FB4DC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4958B57-67B2-4321-BBC0-DC7AB6FF58F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3074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dirty="0"/>
              <a:t>Haga clic para modificar el estilo de título del patrón</a:t>
            </a:r>
            <a:endParaRPr lang="en-US" altLang="x-none" dirty="0"/>
          </a:p>
        </p:txBody>
      </p:sp>
      <p:sp>
        <p:nvSpPr>
          <p:cNvPr id="3075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Editar el estilo de texto del patrón</a:t>
            </a:r>
            <a:endParaRPr dirty="0"/>
          </a:p>
          <a:p>
            <a:pPr lvl="1"/>
            <a:r>
              <a:rPr dirty="0"/>
              <a:t>Segundo nivel</a:t>
            </a:r>
            <a:endParaRPr dirty="0"/>
          </a:p>
          <a:p>
            <a:pPr lvl="2"/>
            <a:r>
              <a:rPr dirty="0"/>
              <a:t>Tercer nivel</a:t>
            </a:r>
            <a:endParaRPr dirty="0"/>
          </a:p>
          <a:p>
            <a:pPr lvl="3"/>
            <a:r>
              <a:rPr dirty="0"/>
              <a:t>Cuarto nivel</a:t>
            </a:r>
            <a:endParaRPr dirty="0"/>
          </a:p>
          <a:p>
            <a:pPr lvl="4"/>
            <a:r>
              <a:rPr dirty="0"/>
              <a:t>Quinto nivel</a:t>
            </a:r>
            <a:endParaRPr lang="en-US" altLang="x-none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FE2A25D-5BA6-4D6F-94A1-5B9484FB4DC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4958B57-67B2-4321-BBC0-DC7AB6FF58F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hyperlink" Target="mailto:cruzmariarometarodriguez87@gmail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64665" y="333375"/>
            <a:ext cx="9077325" cy="1619885"/>
          </a:xfrm>
        </p:spPr>
        <p:txBody>
          <a:bodyPr vert="horz" wrap="square" lIns="91440" tIns="45720" rIns="91440" bIns="45720" numCol="1" rtlCol="0" anchor="b" anchorCtr="0" compatLnSpc="1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s-E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Taller docente: </a:t>
            </a:r>
            <a:br>
              <a:rPr kumimoji="0" lang="es-E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es-E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Teoría y práctica de la estructura y redacción del texto científico</a:t>
            </a:r>
            <a:endParaRPr kumimoji="0" lang="es-E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4099" name="Subtítulo 2"/>
          <p:cNvSpPr>
            <a:spLocks noGrp="1"/>
          </p:cNvSpPr>
          <p:nvPr>
            <p:ph type="subTitle" idx="1"/>
          </p:nvPr>
        </p:nvSpPr>
        <p:spPr>
          <a:xfrm>
            <a:off x="1122045" y="2214880"/>
            <a:ext cx="10361930" cy="3741420"/>
          </a:xfrm>
          <a:ln/>
        </p:spPr>
        <p:txBody>
          <a:bodyPr vert="horz" wrap="square" lIns="91440" tIns="45720" rIns="91440" bIns="45720" anchor="t" anchorCtr="0"/>
          <a:p>
            <a:pPr algn="just" eaLnBrk="1" hangingPunct="1">
              <a:buClrTx/>
              <a:buSzTx/>
            </a:pPr>
            <a:r>
              <a:rPr lang="es-ES" altLang="es-ES" kern="12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Profesora principal: </a:t>
            </a:r>
            <a:r>
              <a:rPr lang="es-ES" altLang="es-ES" b="1" i="1" kern="12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Cruz María Frómeta Rodríguez</a:t>
            </a:r>
            <a:r>
              <a:rPr lang="es-ES" altLang="es-ES" kern="12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endParaRPr lang="es-ES" altLang="es-ES" kern="12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algn="just" eaLnBrk="1" hangingPunct="1">
              <a:buClrTx/>
              <a:buSzTx/>
            </a:pPr>
            <a:r>
              <a:rPr lang="es-ES" altLang="es-ES" kern="12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Dr. Ciencias Pedagógicas. M.Sc Educación por el Arte y Animación Sociocultural. Profesor Titular y Consultante</a:t>
            </a:r>
            <a:endParaRPr lang="es-ES" altLang="es-ES" kern="12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algn="just" eaLnBrk="1" hangingPunct="1">
              <a:buClrTx/>
              <a:buSzTx/>
            </a:pPr>
            <a:r>
              <a:rPr lang="es-ES" altLang="es-ES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E-mail:  </a:t>
            </a:r>
            <a:r>
              <a:rPr lang="es-ES" altLang="es-ES" dirty="0">
                <a:latin typeface="Arial" panose="020B0604020202020204" pitchFamily="34" charset="0"/>
                <a:cs typeface="Arial" panose="020B0604020202020204" pitchFamily="34" charset="0"/>
                <a:sym typeface="+mn-ea"/>
                <a:hlinkClick r:id="rId1" tooltip=""/>
              </a:rPr>
              <a:t>cruzmariarometarodriguez87@gmail.com</a:t>
            </a:r>
            <a:r>
              <a:rPr lang="es-ES" altLang="es-ES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</a:t>
            </a:r>
            <a:endParaRPr lang="es-ES" altLang="es-ES" kern="12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algn="just" eaLnBrk="1" hangingPunct="1">
              <a:buClrTx/>
              <a:buSzTx/>
            </a:pPr>
            <a:endParaRPr lang="es-ES" altLang="es-ES" kern="12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algn="just" eaLnBrk="1" hangingPunct="1">
              <a:buClrTx/>
              <a:buSzTx/>
            </a:pPr>
            <a:r>
              <a:rPr lang="es-ES" altLang="es-ES" kern="12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Profesora: </a:t>
            </a:r>
            <a:r>
              <a:rPr lang="es-ES" altLang="es-ES" b="1" i="1" kern="12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Leidis González Ortiz</a:t>
            </a:r>
            <a:r>
              <a:rPr lang="es-ES" altLang="es-ES" kern="12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lang="es-ES" altLang="es-ES" kern="12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algn="just" eaLnBrk="1" hangingPunct="1">
              <a:buClrTx/>
              <a:buSzTx/>
            </a:pPr>
            <a:r>
              <a:rPr lang="es-ES" altLang="es-ES" kern="12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Licenciada en Educación en la especialidad de español- Literatura. Especialista de postgrado en Docencia Universitaria. Categoría docente Profesor Auxiliar</a:t>
            </a:r>
            <a:endParaRPr lang="es-ES" altLang="es-ES" kern="1200" dirty="0"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rtlCol="0" anchor="ctr" anchorCtr="0" compatLnSpc="1"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s-ES" altLang="es-E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Sub-estilo oficial</a:t>
            </a:r>
            <a:endParaRPr kumimoji="0" lang="es-ES" altLang="es-ES" sz="3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174875" y="1825625"/>
            <a:ext cx="7346950" cy="4351338"/>
          </a:xfrm>
        </p:spPr>
        <p:txBody>
          <a:bodyPr vert="horz" wrap="square" lIns="91440" tIns="45720" rIns="91440" bIns="45720" numCol="1" rtlCol="0" anchor="t" anchorCtr="0" compatLnSpc="1">
            <a:normAutofit fontScale="85000" lnSpcReduction="20000"/>
          </a:bodyPr>
          <a:lstStyle/>
          <a:p>
            <a:pPr marL="228600" marR="0" lvl="0" indent="-22860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ES" altLang="es-E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Acta</a:t>
            </a:r>
            <a:endParaRPr kumimoji="0" lang="es-ES" altLang="es-ES" sz="36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228600" marR="0" lvl="0" indent="-22860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ES" altLang="es-E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Carta </a:t>
            </a:r>
            <a:r>
              <a:rPr kumimoji="0" lang="es-ES" altLang="es-E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oficial y </a:t>
            </a:r>
            <a:r>
              <a:rPr kumimoji="0" lang="es-ES" altLang="es-E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comercial</a:t>
            </a:r>
            <a:endParaRPr kumimoji="0" lang="es-ES" altLang="es-ES" sz="36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228600" marR="0" lvl="0" indent="-22860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ES" altLang="es-E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Circular</a:t>
            </a:r>
            <a:endParaRPr kumimoji="0" lang="es-ES" altLang="es-ES" sz="36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228600" marR="0" lvl="0" indent="-22860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ES" altLang="es-E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Informe </a:t>
            </a:r>
            <a:endParaRPr kumimoji="0" lang="es-ES" altLang="es-ES" sz="36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228600" marR="0" lvl="0" indent="-22860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ES" altLang="es-E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</a:t>
            </a:r>
            <a:r>
              <a:rPr kumimoji="0" lang="es-ES" altLang="es-E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ago constar </a:t>
            </a:r>
            <a:endParaRPr kumimoji="0" lang="es-ES" altLang="es-ES" sz="36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228600" marR="0" lvl="0" indent="-22860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ES" altLang="es-E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Certificaciones </a:t>
            </a:r>
            <a:endParaRPr kumimoji="0" lang="es-ES" altLang="es-ES" sz="36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228600" marR="0" lvl="0" indent="-22860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ES" altLang="es-E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Memorando</a:t>
            </a:r>
            <a:endParaRPr kumimoji="0" lang="en-GB" altLang="es-ES" sz="3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Título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algn="ctr" eaLnBrk="1" hangingPunct="1">
              <a:spcBef>
                <a:spcPct val="50000"/>
              </a:spcBef>
            </a:pPr>
            <a:r>
              <a:rPr lang="es-ES" altLang="es-ES" b="1" dirty="0"/>
              <a:t>Sub-estilo publicista</a:t>
            </a:r>
            <a:endParaRPr lang="es-ES" alt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238375" y="1825625"/>
            <a:ext cx="7046913" cy="4351338"/>
          </a:xfrm>
        </p:spPr>
        <p:txBody>
          <a:bodyPr vert="horz" wrap="square" lIns="91440" tIns="45720" rIns="91440" bIns="45720" numCol="1" rtlCol="0" anchor="t" anchorCtr="0" compatLnSpc="1">
            <a:normAutofit fontScale="77500" lnSpcReduction="20000"/>
          </a:bodyPr>
          <a:lstStyle/>
          <a:p>
            <a:pPr marL="228600" marR="0" lvl="0" indent="-22860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ES" altLang="es-E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Noticia </a:t>
            </a:r>
            <a:endParaRPr kumimoji="0" lang="es-ES" altLang="es-ES" sz="4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228600" marR="0" lvl="0" indent="-22860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ES" altLang="es-E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</a:t>
            </a:r>
            <a:r>
              <a:rPr kumimoji="0" lang="es-ES" altLang="es-E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rónica informativa </a:t>
            </a:r>
            <a:endParaRPr kumimoji="0" lang="es-ES" altLang="es-ES" sz="4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228600" marR="0" lvl="0" indent="-22860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ES" altLang="es-E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Entrevista </a:t>
            </a:r>
            <a:endParaRPr kumimoji="0" lang="es-ES" altLang="es-ES" sz="4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228600" marR="0" lvl="0" indent="-22860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ES" altLang="es-E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Reportaje</a:t>
            </a:r>
            <a:endParaRPr kumimoji="0" lang="es-ES" altLang="es-ES" sz="4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228600" marR="0" lvl="0" indent="-22860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ES" altLang="es-E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Artículo</a:t>
            </a:r>
            <a:endParaRPr kumimoji="0" lang="es-ES" altLang="es-ES" sz="4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228600" marR="0" lvl="0" indent="-22860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ES" altLang="es-E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Comentario</a:t>
            </a:r>
            <a:endParaRPr kumimoji="0" lang="es-ES" altLang="es-ES" sz="4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228600" marR="0" lvl="0" indent="-22860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ES" altLang="es-E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</a:t>
            </a:r>
            <a:r>
              <a:rPr kumimoji="0" lang="es-ES" altLang="es-E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visos</a:t>
            </a:r>
            <a:r>
              <a:rPr kumimoji="0" lang="es-ES" altLang="es-E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.</a:t>
            </a:r>
            <a:endParaRPr kumimoji="0" lang="es-ES_tradnl" altLang="es-ES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rtlCol="0" anchor="ctr" anchorCtr="0" compatLnSpc="1"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s-ES" altLang="es-E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Sub-estilo científico y científico popular </a:t>
            </a:r>
            <a:endParaRPr kumimoji="0" lang="es-ES" altLang="es-ES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482725" y="1825625"/>
            <a:ext cx="4035425" cy="3203575"/>
          </a:xfrm>
        </p:spPr>
        <p:txBody>
          <a:bodyPr vert="horz" wrap="square" lIns="91440" tIns="45720" rIns="91440" bIns="45720" numCol="1" rtlCol="0" anchor="t" anchorCtr="0" compatLnSpc="1">
            <a:normAutofit lnSpcReduction="10000"/>
          </a:bodyPr>
          <a:lstStyle/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Notas</a:t>
            </a:r>
            <a:endParaRPr kumimoji="0" lang="es-E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Fichas </a:t>
            </a:r>
            <a:endParaRPr kumimoji="0" lang="es-E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Resumen</a:t>
            </a:r>
            <a:endParaRPr kumimoji="0" lang="es-E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Ponencia</a:t>
            </a:r>
            <a:endParaRPr kumimoji="0" lang="es-E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</a:t>
            </a: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nforme científico </a:t>
            </a:r>
            <a:endParaRPr kumimoji="0" lang="es-E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2509838"/>
          </a:xfrm>
        </p:spPr>
        <p:txBody>
          <a:bodyPr vert="horz" wrap="square" lIns="91440" tIns="45720" rIns="91440" bIns="45720" numCol="1" rtlCol="0" anchor="t" anchorCtr="0" compatLnSpc="1">
            <a:normAutofit lnSpcReduction="10000"/>
          </a:bodyPr>
          <a:lstStyle/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Artículo</a:t>
            </a:r>
            <a:endParaRPr kumimoji="0" lang="es-E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Tesis</a:t>
            </a:r>
            <a:endParaRPr kumimoji="0" lang="es-E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Reseñas</a:t>
            </a:r>
            <a:endParaRPr kumimoji="0" lang="es-E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</a:t>
            </a: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rabajos referativos</a:t>
            </a:r>
            <a:endParaRPr kumimoji="0" lang="es-E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Libros </a:t>
            </a: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 textos. </a:t>
            </a:r>
            <a:endParaRPr kumimoji="0" lang="es-E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Título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algn="ctr" eaLnBrk="1" hangingPunct="1"/>
            <a:r>
              <a:rPr lang="es-ES" altLang="es-ES" sz="3600" dirty="0">
                <a:latin typeface="Arial" panose="020B0604020202020204" pitchFamily="34" charset="0"/>
                <a:cs typeface="Arial" panose="020B0604020202020204" pitchFamily="34" charset="0"/>
              </a:rPr>
              <a:t>Significados</a:t>
            </a:r>
            <a:endParaRPr lang="es-ES" altLang="es-ES" sz="36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16313" y="1825625"/>
            <a:ext cx="5013325" cy="2430463"/>
          </a:xfrm>
        </p:spPr>
        <p:txBody>
          <a:bodyPr vert="horz" wrap="square" lIns="91440" tIns="45720" rIns="91440" bIns="45720" numCol="1" rtlCol="0" anchor="t" anchorCtr="0" compatLnSpc="1">
            <a:normAutofit lnSpcReduction="10000"/>
          </a:bodyPr>
          <a:lstStyle/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Literal</a:t>
            </a:r>
            <a:endParaRPr kumimoji="0" lang="es-E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Explícito</a:t>
            </a:r>
            <a:endParaRPr kumimoji="0" lang="es-E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Implícito</a:t>
            </a:r>
            <a:endParaRPr kumimoji="0" lang="es-E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Intencional</a:t>
            </a:r>
            <a:endParaRPr kumimoji="0" lang="es-E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</a:t>
            </a: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omplementario</a:t>
            </a:r>
            <a:endParaRPr kumimoji="0" lang="es-E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rtlCol="0" anchor="ctr" anchorCtr="0" compatLnSpc="1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 redacción del texto escrito</a:t>
            </a:r>
            <a:endParaRPr kumimoji="0" lang="es-E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411" name="Marcador de contenido 2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algn="just" eaLnBrk="1" hangingPunct="1"/>
            <a:r>
              <a:rPr lang="es-ES" altLang="es-ES" dirty="0">
                <a:latin typeface="Arial" panose="020B0604020202020204" pitchFamily="34" charset="0"/>
                <a:cs typeface="Arial" panose="020B0604020202020204" pitchFamily="34" charset="0"/>
              </a:rPr>
              <a:t> Las palabras, frases y oraciones, sus relaciones, características y funciones</a:t>
            </a:r>
            <a:endParaRPr lang="es-ES" alt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/>
            <a:r>
              <a:rPr lang="es-ES" altLang="es-ES" dirty="0">
                <a:latin typeface="Arial" panose="020B0604020202020204" pitchFamily="34" charset="0"/>
                <a:cs typeface="Arial" panose="020B0604020202020204" pitchFamily="34" charset="0"/>
              </a:rPr>
              <a:t>De acuerdo con las características semánticas o del significado, morfológicas o de la forma y sintácticas o relacionadas con la función, la palabras se agrupan en paradigmas o conjuntos. </a:t>
            </a:r>
            <a:endParaRPr lang="es-ES" alt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/>
            <a:r>
              <a:rPr lang="es-ES" altLang="es-ES" dirty="0">
                <a:latin typeface="Arial" panose="020B0604020202020204" pitchFamily="34" charset="0"/>
                <a:cs typeface="Arial" panose="020B0604020202020204" pitchFamily="34" charset="0"/>
              </a:rPr>
              <a:t>A esos conjuntos se les conoce como </a:t>
            </a:r>
            <a:r>
              <a:rPr lang="es-ES" altLang="es-ES" b="1" dirty="0">
                <a:latin typeface="Arial" panose="020B0604020202020204" pitchFamily="34" charset="0"/>
                <a:cs typeface="Arial" panose="020B0604020202020204" pitchFamily="34" charset="0"/>
              </a:rPr>
              <a:t>categorías de palabras </a:t>
            </a:r>
            <a:r>
              <a:rPr lang="es-ES" altLang="es-ES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s-ES" altLang="es-ES" b="1" dirty="0">
                <a:latin typeface="Arial" panose="020B0604020202020204" pitchFamily="34" charset="0"/>
                <a:cs typeface="Arial" panose="020B0604020202020204" pitchFamily="34" charset="0"/>
              </a:rPr>
              <a:t>clases léxico-sintácticas de palabras</a:t>
            </a:r>
            <a:r>
              <a:rPr lang="es-ES" altLang="es-ES" dirty="0">
                <a:latin typeface="Arial" panose="020B0604020202020204" pitchFamily="34" charset="0"/>
                <a:ea typeface="Arial" panose="020B0604020202020204" pitchFamily="34" charset="0"/>
              </a:rPr>
              <a:t>…</a:t>
            </a:r>
            <a:endParaRPr lang="es-ES" alt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s-ES" altLang="es-ES" dirty="0">
                <a:solidFill>
                  <a:srgbClr val="000000"/>
                </a:solidFill>
              </a:rPr>
              <a:t> </a:t>
            </a:r>
            <a:r>
              <a:rPr lang="es-ES" altLang="es-E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López Díaz  J A Compendio de Gramática española y apuntes de redacción(edición digital,2015)</a:t>
            </a:r>
            <a:endParaRPr lang="es-ES" altLang="es-ES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/>
            <a:endParaRPr lang="es-ES" altLang="es-ES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Título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algn="ctr" eaLnBrk="1" hangingPunct="1"/>
            <a:r>
              <a:rPr lang="es-ES" altLang="es-E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redacción del texto escrito</a:t>
            </a:r>
            <a:endParaRPr lang="es-ES" alt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167313"/>
          </a:xfrm>
        </p:spPr>
        <p:txBody>
          <a:bodyPr vert="horz" wrap="square" lIns="91440" tIns="45720" rIns="91440" bIns="45720" numCol="1" rtlCol="0" anchor="t" anchorCtr="0" compatLnSpc="1">
            <a:normAutofit lnSpcReduction="10000"/>
          </a:bodyPr>
          <a:lstStyle/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 reconocen como </a:t>
            </a: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categorías de palabras </a:t>
            </a: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las entidades que intervienen en la producción del discurso </a:t>
            </a: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verbal (o escrito):</a:t>
            </a:r>
            <a:endParaRPr kumimoji="0" lang="es-E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 </a:t>
            </a:r>
            <a:r>
              <a:rPr kumimoji="0" lang="es-E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sustantivo</a:t>
            </a:r>
            <a:endParaRPr kumimoji="0" lang="es-E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 </a:t>
            </a:r>
            <a:r>
              <a:rPr kumimoji="0" lang="es-E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artículo</a:t>
            </a: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kumimoji="0" lang="es-E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 </a:t>
            </a:r>
            <a:r>
              <a:rPr kumimoji="0" lang="es-E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adjetivo</a:t>
            </a:r>
            <a:endParaRPr kumimoji="0" lang="es-ES" sz="28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 </a:t>
            </a:r>
            <a:r>
              <a:rPr kumimoji="0" lang="es-E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pronombre</a:t>
            </a:r>
            <a:endParaRPr kumimoji="0" lang="es-E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 </a:t>
            </a:r>
            <a:r>
              <a:rPr kumimoji="0" lang="es-E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verbo</a:t>
            </a: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kumimoji="0" lang="es-E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 </a:t>
            </a:r>
            <a:r>
              <a:rPr kumimoji="0" lang="es-E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adverbio</a:t>
            </a:r>
            <a:endParaRPr kumimoji="0" lang="es-E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 </a:t>
            </a:r>
            <a:r>
              <a:rPr kumimoji="0" lang="es-E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preposición</a:t>
            </a:r>
            <a:endParaRPr kumimoji="0" lang="es-E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 </a:t>
            </a:r>
            <a:r>
              <a:rPr kumimoji="0" lang="es-ES" sz="28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conjunción </a:t>
            </a: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 la </a:t>
            </a:r>
            <a:r>
              <a:rPr kumimoji="0" lang="es-ES" sz="28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interjección </a:t>
            </a: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López Díaz  J A Compendio de Gramática española y apuntes de redacción(edición digital,2015)</a:t>
            </a:r>
            <a:endParaRPr kumimoji="0" lang="es-E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es-ES" sz="28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es-E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Título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algn="ctr" eaLnBrk="1" hangingPunct="1"/>
            <a:r>
              <a:rPr lang="es-ES" altLang="es-E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redacción del texto escrito</a:t>
            </a:r>
            <a:endParaRPr lang="es-ES" altLang="es-ES" dirty="0"/>
          </a:p>
        </p:txBody>
      </p:sp>
      <p:sp>
        <p:nvSpPr>
          <p:cNvPr id="19459" name="Marcador de contenido 2"/>
          <p:cNvSpPr>
            <a:spLocks noGrp="1"/>
          </p:cNvSpPr>
          <p:nvPr>
            <p:ph idx="1"/>
          </p:nvPr>
        </p:nvSpPr>
        <p:spPr>
          <a:xfrm>
            <a:off x="709613" y="1477963"/>
            <a:ext cx="10774362" cy="4351337"/>
          </a:xfrm>
          <a:ln/>
        </p:spPr>
        <p:txBody>
          <a:bodyPr vert="horz" wrap="square" lIns="91440" tIns="45720" rIns="91440" bIns="45720" anchor="t" anchorCtr="0"/>
          <a:p>
            <a:pPr eaLnBrk="1" hangingPunct="1"/>
            <a:r>
              <a:rPr lang="es-ES" altLang="es-ES" dirty="0">
                <a:latin typeface="Arial" panose="020B0604020202020204" pitchFamily="34" charset="0"/>
                <a:cs typeface="Arial" panose="020B0604020202020204" pitchFamily="34" charset="0"/>
              </a:rPr>
              <a:t>Funciones de las palabras</a:t>
            </a:r>
            <a:endParaRPr lang="es-ES" altLang="es-ES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/>
        </p:nvGraphicFramePr>
        <p:xfrm>
          <a:off x="709613" y="1958975"/>
          <a:ext cx="10483850" cy="492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1015"/>
                <a:gridCol w="3301015"/>
                <a:gridCol w="3881820"/>
              </a:tblGrid>
              <a:tr h="429598">
                <a:tc>
                  <a:txBody>
                    <a:bodyPr/>
                    <a:lstStyle/>
                    <a:p>
                      <a:r>
                        <a:rPr lang="es-ES" sz="1800" b="1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Contenido léxico </a:t>
                      </a:r>
                      <a:endParaRPr lang="es-ES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r>
                        <a:rPr lang="es-ES" sz="1800" b="1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Contenido gramatical </a:t>
                      </a:r>
                      <a:endParaRPr lang="es-ES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s-ES" sz="1800" b="1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Contenido afectivo</a:t>
                      </a:r>
                      <a:endParaRPr lang="es-ES" sz="1800" b="1" dirty="0"/>
                    </a:p>
                  </a:txBody>
                  <a:tcPr marL="91438" marR="91438" marT="45724" marB="45724"/>
                </a:tc>
              </a:tr>
              <a:tr h="2577588">
                <a:tc>
                  <a:txBody>
                    <a:bodyPr/>
                    <a:lstStyle/>
                    <a:p>
                      <a:r>
                        <a:rPr lang="es-E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...Nombran la realidad extralingüística…</a:t>
                      </a:r>
                      <a:r>
                        <a:rPr lang="es-ES" sz="20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expresan sus cualidades, relaciones y características, los procesos que en ella tienen lugar y las circunstancias en que se verifican,…</a:t>
                      </a:r>
                      <a:endParaRPr lang="es-E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…expresan relaciones, matices varios y nociones gramaticales referidas a la persona, al género o al número. </a:t>
                      </a:r>
                      <a:endParaRPr lang="es-ES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se vincula con la esfera emocional, con la función expresiva del lenguaje.(oral o escrito)</a:t>
                      </a:r>
                      <a:endParaRPr lang="es-ES" sz="1800" dirty="0"/>
                    </a:p>
                  </a:txBody>
                  <a:tcPr marL="91438" marR="91438" marT="45724" marB="45724"/>
                </a:tc>
              </a:tr>
              <a:tr h="1920414">
                <a:tc>
                  <a:txBody>
                    <a:bodyPr/>
                    <a:lstStyle/>
                    <a:p>
                      <a:r>
                        <a:rPr lang="es-ES" sz="1800" b="0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sustantivo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</a:t>
                      </a:r>
                      <a:endParaRPr lang="es-ES" sz="1800" b="0" i="0" u="none" strike="noStrike" kern="1200" baseline="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s-E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b="0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adjetivo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</a:t>
                      </a:r>
                      <a:endParaRPr lang="es-ES" sz="1800" b="0" i="0" u="none" strike="noStrike" kern="1200" baseline="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s-E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b="0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verbo</a:t>
                      </a:r>
                      <a:endParaRPr lang="es-ES" sz="1800" b="0" i="1" u="none" strike="noStrike" kern="1200" baseline="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s-E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el</a:t>
                      </a:r>
                      <a:endParaRPr lang="es-ES" sz="1800" b="0" i="0" u="none" strike="noStrike" kern="1200" baseline="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s-E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b="0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adverbio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endParaRPr lang="es-E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r>
                        <a:rPr lang="es-ES" sz="1800" b="0" i="1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preposición</a:t>
                      </a:r>
                      <a:endParaRPr lang="es-ES" sz="1800" b="0" i="1" u="none" strike="noStrike" baseline="0" dirty="0" smtClean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  <a:p>
                      <a:r>
                        <a:rPr lang="es-ES" sz="1800" b="0" i="1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conjunción,</a:t>
                      </a:r>
                      <a:endParaRPr lang="es-ES" sz="1800" b="0" i="1" u="none" strike="noStrike" baseline="0" dirty="0" smtClean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  <a:p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s-ES" sz="1800" b="0" i="1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artículo </a:t>
                      </a:r>
                      <a:endParaRPr lang="es-ES" sz="1800" b="0" i="1" u="none" strike="noStrike" baseline="0" dirty="0" smtClean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  <a:p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s-ES" sz="1800" b="0" i="1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pronombre </a:t>
                      </a:r>
                      <a:r>
                        <a:rPr lang="es-ES" sz="1800" dirty="0" smtClean="0"/>
                        <a:t> </a:t>
                      </a:r>
                      <a:endParaRPr lang="es-ES" sz="1800" dirty="0" smtClean="0"/>
                    </a:p>
                    <a:p>
                      <a:pPr algn="just"/>
                      <a:r>
                        <a:rPr lang="es-ES" sz="16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López </a:t>
                      </a:r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Díaz  J A Compendio de Gramática española y apuntes de redacción(edición digital,2015)</a:t>
                      </a:r>
                      <a:endParaRPr lang="es-E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la </a:t>
                      </a:r>
                      <a:r>
                        <a:rPr lang="es-ES" sz="1800" b="0" i="1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interjección </a:t>
                      </a:r>
                      <a:endParaRPr lang="es-ES" sz="1800" dirty="0"/>
                    </a:p>
                  </a:txBody>
                  <a:tcPr marL="91438" marR="91438" marT="45724" marB="45724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Título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algn="ctr" eaLnBrk="1" hangingPunct="1"/>
            <a:r>
              <a:rPr lang="es-ES" altLang="es-ES" sz="4000" dirty="0">
                <a:latin typeface="Arial" panose="020B0604020202020204" pitchFamily="34" charset="0"/>
                <a:cs typeface="Arial" panose="020B0604020202020204" pitchFamily="34" charset="0"/>
              </a:rPr>
              <a:t>El párrafo como unidad  básica del texto</a:t>
            </a:r>
            <a:endParaRPr lang="en-US" altLang="es-ES" sz="4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0483" name="Marcador de contenido 2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algn="just" eaLnBrk="1" hangingPunct="1"/>
            <a:r>
              <a:rPr lang="es-ES" altLang="es-ES" dirty="0">
                <a:latin typeface="Arial" panose="020B0604020202020204" pitchFamily="34" charset="0"/>
                <a:cs typeface="Arial" panose="020B0604020202020204" pitchFamily="34" charset="0"/>
              </a:rPr>
              <a:t>Según Mireya Báez, el párrafo es el conjunto de oraciones que desarrollan un tema, una idea, le da la necesaria organización al discurso escrito, manifiesta la relación esencial entre </a:t>
            </a:r>
            <a:r>
              <a:rPr lang="es-ES" altLang="es-E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qué </a:t>
            </a:r>
            <a:r>
              <a:rPr lang="es-ES" altLang="es-ES" dirty="0"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s-ES" altLang="es-E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cómo </a:t>
            </a:r>
            <a:r>
              <a:rPr lang="es-ES" altLang="es-ES" dirty="0">
                <a:latin typeface="Arial" panose="020B0604020202020204" pitchFamily="34" charset="0"/>
                <a:cs typeface="Arial" panose="020B0604020202020204" pitchFamily="34" charset="0"/>
              </a:rPr>
              <a:t>de la información.</a:t>
            </a:r>
            <a:endParaRPr lang="es-ES" alt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/>
            <a:r>
              <a:rPr lang="es-ES" altLang="es-ES" dirty="0">
                <a:latin typeface="Arial" panose="020B0604020202020204" pitchFamily="34" charset="0"/>
                <a:cs typeface="Arial" panose="020B0604020202020204" pitchFamily="34" charset="0"/>
              </a:rPr>
              <a:t>Se reconoce visualmente por el punto y aparte como elemento demarcador. Se estructura de manera externa y de manera interna</a:t>
            </a:r>
            <a:endParaRPr lang="en-US" altLang="es-ES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Título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algn="ctr" eaLnBrk="1" hangingPunct="1"/>
            <a:r>
              <a:rPr lang="es-ES" altLang="es-ES" dirty="0">
                <a:latin typeface="Arial" panose="020B0604020202020204" pitchFamily="34" charset="0"/>
                <a:cs typeface="Arial" panose="020B0604020202020204" pitchFamily="34" charset="0"/>
              </a:rPr>
              <a:t>Estructura del párrafo</a:t>
            </a:r>
            <a:endParaRPr lang="en-US" altLang="es-ES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1507" name="Marcador de contenido 2"/>
          <p:cNvSpPr>
            <a:spLocks noGrp="1"/>
          </p:cNvSpPr>
          <p:nvPr>
            <p:ph sz="half"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>
              <a:buClrTx/>
              <a:buSzTx/>
              <a:buFont typeface="Arial" panose="020B0604020202020204" pitchFamily="34" charset="0"/>
            </a:pPr>
            <a:r>
              <a:rPr lang="es-ES" altLang="es-ES" u="sng" dirty="0">
                <a:latin typeface="Arial" panose="020B0604020202020204" pitchFamily="34" charset="0"/>
                <a:cs typeface="Arial" panose="020B0604020202020204" pitchFamily="34" charset="0"/>
              </a:rPr>
              <a:t>Externa</a:t>
            </a:r>
            <a:r>
              <a:rPr lang="es-ES" altLang="es-ES" dirty="0">
                <a:latin typeface="Arial" panose="020B0604020202020204" pitchFamily="34" charset="0"/>
                <a:cs typeface="Arial" panose="020B0604020202020204" pitchFamily="34" charset="0"/>
              </a:rPr>
              <a:t>: expresa las relaciones entre las oraciones que lo forman.</a:t>
            </a:r>
            <a:endParaRPr lang="es-ES" alt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ClrTx/>
              <a:buSzTx/>
              <a:buFont typeface="Arial" panose="020B0604020202020204" pitchFamily="34" charset="0"/>
            </a:pPr>
            <a:r>
              <a:rPr lang="es-ES" altLang="es-ES" dirty="0">
                <a:latin typeface="Arial" panose="020B0604020202020204" pitchFamily="34" charset="0"/>
                <a:cs typeface="Arial" panose="020B0604020202020204" pitchFamily="34" charset="0"/>
              </a:rPr>
              <a:t>Pueden ser cortos o largos, o combinados y con palabras o expresiones intercaladas.</a:t>
            </a:r>
            <a:endParaRPr lang="es-ES" alt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ClrTx/>
              <a:buSzTx/>
              <a:buFont typeface="Arial" panose="020B0604020202020204" pitchFamily="34" charset="0"/>
            </a:pPr>
            <a:r>
              <a:rPr lang="es-ES" altLang="es-ES" dirty="0">
                <a:latin typeface="Arial" panose="020B0604020202020204" pitchFamily="34" charset="0"/>
                <a:cs typeface="Arial" panose="020B0604020202020204" pitchFamily="34" charset="0"/>
              </a:rPr>
              <a:t>Así vemos </a:t>
            </a:r>
            <a:r>
              <a:rPr lang="es-ES" altLang="es-E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cómo </a:t>
            </a:r>
            <a:r>
              <a:rPr lang="es-ES" altLang="es-ES" dirty="0">
                <a:latin typeface="Arial" panose="020B0604020202020204" pitchFamily="34" charset="0"/>
                <a:cs typeface="Arial" panose="020B0604020202020204" pitchFamily="34" charset="0"/>
              </a:rPr>
              <a:t>está redactado el párrafo</a:t>
            </a:r>
            <a:endParaRPr lang="es-ES" alt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ClrTx/>
              <a:buSzTx/>
              <a:buFont typeface="Arial" panose="020B0604020202020204" pitchFamily="34" charset="0"/>
            </a:pPr>
            <a:endParaRPr lang="en-US" altLang="es-ES" dirty="0"/>
          </a:p>
        </p:txBody>
      </p:sp>
      <p:sp>
        <p:nvSpPr>
          <p:cNvPr id="21508" name="Marcador de contenido 3"/>
          <p:cNvSpPr>
            <a:spLocks noGrp="1"/>
          </p:cNvSpPr>
          <p:nvPr>
            <p:ph sz="half" idx="2"/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>
              <a:buClrTx/>
              <a:buSzTx/>
              <a:buFont typeface="Arial" panose="020B0604020202020204" pitchFamily="34" charset="0"/>
            </a:pPr>
            <a:r>
              <a:rPr lang="es-ES" altLang="es-ES" u="sng" dirty="0">
                <a:latin typeface="Arial" panose="020B0604020202020204" pitchFamily="34" charset="0"/>
                <a:cs typeface="Arial" panose="020B0604020202020204" pitchFamily="34" charset="0"/>
              </a:rPr>
              <a:t>Interna</a:t>
            </a:r>
            <a:r>
              <a:rPr lang="es-ES" altLang="es-ES" dirty="0">
                <a:latin typeface="Arial" panose="020B0604020202020204" pitchFamily="34" charset="0"/>
                <a:cs typeface="Arial" panose="020B0604020202020204" pitchFamily="34" charset="0"/>
              </a:rPr>
              <a:t>: la constituye las ideas que se expresan en el párrafo</a:t>
            </a:r>
            <a:r>
              <a:rPr lang="es-ES" altLang="es-E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el qué se dice.</a:t>
            </a:r>
            <a:endParaRPr lang="es-ES" altLang="es-E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ClrTx/>
              <a:buSzTx/>
              <a:buFont typeface="Arial" panose="020B0604020202020204" pitchFamily="34" charset="0"/>
            </a:pPr>
            <a:r>
              <a:rPr lang="es-ES" altLang="es-E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 núcleo es </a:t>
            </a:r>
            <a:r>
              <a:rPr lang="es-ES" altLang="es-ES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idea central o temática.</a:t>
            </a:r>
            <a:endParaRPr lang="es-ES" altLang="es-ES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buClrTx/>
              <a:buSzTx/>
              <a:buFont typeface="Arial" panose="020B0604020202020204" pitchFamily="34" charset="0"/>
            </a:pPr>
            <a:r>
              <a:rPr lang="es-ES" altLang="es-ES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desarrolla mediante las ideas principales que la definen.explican,caracterizan,argumentan,entre otras</a:t>
            </a:r>
            <a:endParaRPr lang="es-ES" altLang="es-ES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ClrTx/>
              <a:buSzTx/>
              <a:buFont typeface="Arial" panose="020B0604020202020204" pitchFamily="34" charset="0"/>
            </a:pPr>
            <a:endParaRPr lang="en-US" altLang="es-ES" u="sng" dirty="0">
              <a:solidFill>
                <a:srgbClr val="FF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Título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algn="ctr" eaLnBrk="1" hangingPunct="1"/>
            <a:r>
              <a:rPr lang="es-ES" altLang="es-ES" dirty="0"/>
              <a:t>Estructura del párrafo</a:t>
            </a:r>
            <a:endParaRPr lang="en-US" alt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 vert="horz" wrap="square" lIns="91440" tIns="45720" rIns="91440" bIns="45720" numCol="1" rtlCol="0" anchor="t" anchorCtr="0" compatLnSpc="1">
            <a:normAutofit fontScale="92500" lnSpcReduction="20000"/>
          </a:bodyPr>
          <a:lstStyle/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ES" sz="2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Interna:</a:t>
            </a: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las </a:t>
            </a: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ideas principales son también llamadas fundamentales, </a:t>
            </a: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por sus relaciones directas con la idea central.</a:t>
            </a:r>
            <a:endParaRPr kumimoji="0" lang="es-E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 ellas se derivan otras ideas, que </a:t>
            </a: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pueden tener una relación directa o indirecta </a:t>
            </a: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 la idea central, pero </a:t>
            </a: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siempre se relacionan directamente </a:t>
            </a: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 las ideas principales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 vert="horz" wrap="square" lIns="91440" tIns="45720" rIns="91440" bIns="45720" numCol="1" rtlCol="0" anchor="t" anchorCtr="0" compatLnSpc="1">
            <a:normAutofit fontScale="92500" lnSpcReduction="20000"/>
          </a:bodyPr>
          <a:lstStyle/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Ellas son </a:t>
            </a: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las ideas secundarias</a:t>
            </a: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que </a:t>
            </a: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explican</a:t>
            </a: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definen</a:t>
            </a: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en fin </a:t>
            </a: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desarrollan</a:t>
            </a: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 las ideas fundamentales.</a:t>
            </a:r>
            <a:endParaRPr kumimoji="0" lang="es-E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 son primordiales para comprender el párrafo, pero </a:t>
            </a: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complementan y aclaran las ideas fundamentales</a:t>
            </a: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es-E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 esa misma relación de explicar y aclara a las ideas secundarias, están las ideas </a:t>
            </a: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accesorias, que enriquecen y adornan el contenido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Título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algn="ctr" eaLnBrk="1" hangingPunct="1"/>
            <a:r>
              <a:rPr lang="es-ES" altLang="es-ES" sz="4000" dirty="0">
                <a:latin typeface="Arial" panose="020B0604020202020204" pitchFamily="34" charset="0"/>
                <a:cs typeface="Arial" panose="020B0604020202020204" pitchFamily="34" charset="0"/>
              </a:rPr>
              <a:t>Tema 1: El texto, particularidades y exigencias</a:t>
            </a:r>
            <a:endParaRPr lang="es-ES" altLang="es-ES" sz="4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5123" name="Marcador de contenido 2"/>
          <p:cNvSpPr>
            <a:spLocks noGrp="1"/>
          </p:cNvSpPr>
          <p:nvPr>
            <p:ph idx="1"/>
          </p:nvPr>
        </p:nvSpPr>
        <p:spPr>
          <a:xfrm>
            <a:off x="838200" y="2060575"/>
            <a:ext cx="10515600" cy="2235200"/>
          </a:xfrm>
          <a:ln/>
        </p:spPr>
        <p:txBody>
          <a:bodyPr vert="horz" wrap="square" lIns="91440" tIns="45720" rIns="91440" bIns="45720" anchor="t" anchorCtr="0"/>
          <a:p>
            <a:pPr marL="0" indent="0" eaLnBrk="1" hangingPunct="1">
              <a:buNone/>
            </a:pPr>
            <a:r>
              <a:rPr lang="es-ES" altLang="es-ES" sz="3200" b="1" dirty="0">
                <a:latin typeface="Arial" panose="020B0604020202020204" pitchFamily="34" charset="0"/>
                <a:cs typeface="Arial" panose="020B0604020202020204" pitchFamily="34" charset="0"/>
              </a:rPr>
              <a:t>Objetivos temáticos</a:t>
            </a:r>
            <a:endParaRPr lang="es-ES" alt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s-ES" altLang="es-ES" sz="3200" dirty="0">
                <a:latin typeface="Arial" panose="020B0604020202020204" pitchFamily="34" charset="0"/>
                <a:cs typeface="Arial" panose="020B0604020202020204" pitchFamily="34" charset="0"/>
              </a:rPr>
              <a:t>Caracterizar el texto en sus formas y funciones</a:t>
            </a:r>
            <a:endParaRPr lang="es-ES" alt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s-ES" altLang="es-ES" sz="3200" dirty="0">
                <a:latin typeface="Arial" panose="020B0604020202020204" pitchFamily="34" charset="0"/>
                <a:cs typeface="Arial" panose="020B0604020202020204" pitchFamily="34" charset="0"/>
              </a:rPr>
              <a:t>Analizar al párrafo como unidad básica del texto, en sus aspectos externos e internos</a:t>
            </a:r>
            <a:endParaRPr lang="es-ES" altLang="es-ES" sz="3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Rectangle 2"/>
          <p:cNvSpPr>
            <a:spLocks noGrp="1"/>
          </p:cNvSpPr>
          <p:nvPr>
            <p:ph type="title"/>
          </p:nvPr>
        </p:nvSpPr>
        <p:spPr>
          <a:xfrm>
            <a:off x="2133600" y="609600"/>
            <a:ext cx="8077200" cy="998538"/>
          </a:xfrm>
          <a:ln/>
        </p:spPr>
        <p:txBody>
          <a:bodyPr vert="horz" wrap="square" lIns="91440" tIns="45720" rIns="91440" bIns="45720" anchor="ctr" anchorCtr="0"/>
          <a:p>
            <a:pPr algn="ctr" eaLnBrk="1" hangingPunct="1"/>
            <a:r>
              <a:rPr lang="es-ES" altLang="es-ES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Cualidades</a:t>
            </a:r>
            <a:endParaRPr lang="es-ES" altLang="en-US" sz="36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3555" name="Rectangle 3"/>
          <p:cNvSpPr>
            <a:spLocks noGrp="1"/>
          </p:cNvSpPr>
          <p:nvPr>
            <p:ph idx="1"/>
          </p:nvPr>
        </p:nvSpPr>
        <p:spPr>
          <a:xfrm>
            <a:off x="1300163" y="1981200"/>
            <a:ext cx="9531350" cy="3063875"/>
          </a:xfrm>
          <a:ln/>
        </p:spPr>
        <p:txBody>
          <a:bodyPr vert="horz" wrap="square" lIns="91440" tIns="45720" rIns="91440" bIns="45720" anchor="t" anchorCtr="0"/>
          <a:p>
            <a:pPr eaLnBrk="1" hangingPunct="1"/>
            <a:r>
              <a:rPr lang="es-E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Unidad, coherencia y énfasis</a:t>
            </a:r>
            <a:r>
              <a:rPr lang="es-ES" alt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/>
            <a:r>
              <a:rPr lang="es-ES" altLang="en-US" u="sng" dirty="0">
                <a:latin typeface="Arial" panose="020B0604020202020204" pitchFamily="34" charset="0"/>
                <a:cs typeface="Arial" panose="020B0604020202020204" pitchFamily="34" charset="0"/>
              </a:rPr>
              <a:t>La unidad</a:t>
            </a:r>
            <a:r>
              <a:rPr lang="es-ES" altLang="en-US" dirty="0">
                <a:latin typeface="Arial" panose="020B0604020202020204" pitchFamily="34" charset="0"/>
                <a:cs typeface="Arial" panose="020B0604020202020204" pitchFamily="34" charset="0"/>
              </a:rPr>
              <a:t>: Expresa las relaciones entre todas las ideas que conforman el contenido del párrafo, que en sus funciones contribuyen a la correcta construcción y comprensión del discurso escrito, en la medida en que reflejan directa o indirectamente a la idea temática o central.</a:t>
            </a:r>
            <a:endParaRPr lang="es-ES" altLang="en-US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8" name="Rectangle 2"/>
          <p:cNvSpPr>
            <a:spLocks noGrp="1"/>
          </p:cNvSpPr>
          <p:nvPr>
            <p:ph type="title"/>
          </p:nvPr>
        </p:nvSpPr>
        <p:spPr>
          <a:xfrm>
            <a:off x="2133600" y="609600"/>
            <a:ext cx="8077200" cy="998538"/>
          </a:xfrm>
          <a:ln/>
        </p:spPr>
        <p:txBody>
          <a:bodyPr vert="horz" wrap="square" lIns="91440" tIns="45720" rIns="91440" bIns="45720" anchor="ctr" anchorCtr="0"/>
          <a:p>
            <a:pPr algn="ctr" eaLnBrk="1" hangingPunct="1"/>
            <a:r>
              <a:rPr lang="es-ES" altLang="es-ES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Cualidades</a:t>
            </a:r>
            <a:endParaRPr lang="es-ES" altLang="en-US" sz="36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4579" name="Rectangle 3"/>
          <p:cNvSpPr>
            <a:spLocks noGrp="1"/>
          </p:cNvSpPr>
          <p:nvPr>
            <p:ph idx="1"/>
          </p:nvPr>
        </p:nvSpPr>
        <p:spPr>
          <a:xfrm>
            <a:off x="1300163" y="1981200"/>
            <a:ext cx="9531350" cy="2543175"/>
          </a:xfrm>
          <a:ln/>
        </p:spPr>
        <p:txBody>
          <a:bodyPr vert="horz" wrap="square" lIns="91440" tIns="45720" rIns="91440" bIns="45720" anchor="t" anchorCtr="0"/>
          <a:p>
            <a:pPr algn="just" eaLnBrk="1" hangingPunct="1"/>
            <a:endParaRPr lang="es-E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/>
            <a:r>
              <a:rPr lang="es-ES" altLang="en-US" dirty="0">
                <a:latin typeface="Arial" panose="020B0604020202020204" pitchFamily="34" charset="0"/>
                <a:cs typeface="Arial" panose="020B0604020202020204" pitchFamily="34" charset="0"/>
              </a:rPr>
              <a:t>Su uso correcto garantiza </a:t>
            </a:r>
            <a:r>
              <a:rPr lang="es-ES" alt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ajuste al tema </a:t>
            </a:r>
            <a:r>
              <a:rPr lang="es-ES" altLang="en-US" dirty="0">
                <a:latin typeface="Arial" panose="020B0604020202020204" pitchFamily="34" charset="0"/>
                <a:cs typeface="Arial" panose="020B0604020202020204" pitchFamily="34" charset="0"/>
              </a:rPr>
              <a:t>que se desarrolla, por eso en un texto científico es </a:t>
            </a:r>
            <a:r>
              <a:rPr lang="es-ES" alt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poco aconsejable el uso de ideas accesorias</a:t>
            </a:r>
            <a:endParaRPr lang="es-ES" altLang="en-US" dirty="0">
              <a:solidFill>
                <a:srgbClr val="FF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2" name="Título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algn="ctr" eaLnBrk="1" hangingPunct="1"/>
            <a:r>
              <a:rPr lang="es-ES" altLang="es-E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Cualidades</a:t>
            </a:r>
            <a:endParaRPr lang="en-US" altLang="es-ES" dirty="0"/>
          </a:p>
        </p:txBody>
      </p:sp>
      <p:sp>
        <p:nvSpPr>
          <p:cNvPr id="2560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29025"/>
          </a:xfrm>
          <a:ln/>
        </p:spPr>
        <p:txBody>
          <a:bodyPr vert="horz" wrap="square" lIns="91440" tIns="45720" rIns="91440" bIns="45720" anchor="t" anchorCtr="0"/>
          <a:p>
            <a:pPr algn="just" eaLnBrk="1" hangingPunct="1"/>
            <a:r>
              <a:rPr lang="es-ES" altLang="es-ES" dirty="0">
                <a:latin typeface="Arial" panose="020B0604020202020204" pitchFamily="34" charset="0"/>
                <a:cs typeface="Arial" panose="020B0604020202020204" pitchFamily="34" charset="0"/>
              </a:rPr>
              <a:t> También para lograr la unidad del párrafo se recomienda atender a no repetir con otras palabras la idea central, porque esto impide el desarrollo del discurso al no aportar nada nuevo.</a:t>
            </a:r>
            <a:endParaRPr lang="es-ES" alt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s-ES" altLang="es-ES" dirty="0">
                <a:latin typeface="Arial" panose="020B0604020202020204" pitchFamily="34" charset="0"/>
                <a:cs typeface="Arial" panose="020B0604020202020204" pitchFamily="34" charset="0"/>
              </a:rPr>
              <a:t>No fragmentar el desarrollo de la idea central en diferentes párrafos.</a:t>
            </a:r>
            <a:endParaRPr lang="es-ES" alt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s-ES" altLang="es-ES" dirty="0">
                <a:latin typeface="Arial" panose="020B0604020202020204" pitchFamily="34" charset="0"/>
                <a:cs typeface="Arial" panose="020B0604020202020204" pitchFamily="34" charset="0"/>
              </a:rPr>
              <a:t>No dejar inconclusa la idea central.</a:t>
            </a:r>
            <a:endParaRPr lang="es-ES" alt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s-ES" altLang="es-ES" dirty="0">
                <a:latin typeface="Arial" panose="020B0604020202020204" pitchFamily="34" charset="0"/>
                <a:cs typeface="Arial" panose="020B0604020202020204" pitchFamily="34" charset="0"/>
              </a:rPr>
              <a:t>Desde el inicio tener </a:t>
            </a:r>
            <a:r>
              <a:rPr lang="es-ES" altLang="es-E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muy precisa la idea central</a:t>
            </a:r>
            <a:r>
              <a:rPr lang="es-ES" altLang="es-ES" dirty="0">
                <a:latin typeface="Arial" panose="020B0604020202020204" pitchFamily="34" charset="0"/>
                <a:cs typeface="Arial" panose="020B0604020202020204" pitchFamily="34" charset="0"/>
              </a:rPr>
              <a:t> o temática del trabajo</a:t>
            </a:r>
            <a:endParaRPr lang="en-US" altLang="es-ES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6" name="Título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algn="ctr" eaLnBrk="1" hangingPunct="1"/>
            <a:r>
              <a:rPr lang="es-ES" altLang="es-E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Cualidades</a:t>
            </a:r>
            <a:endParaRPr lang="en-US" altLang="es-ES" dirty="0"/>
          </a:p>
        </p:txBody>
      </p:sp>
      <p:sp>
        <p:nvSpPr>
          <p:cNvPr id="26627" name="Marcador de contenido 2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algn="just" eaLnBrk="1" hangingPunct="1"/>
            <a:r>
              <a:rPr lang="es-ES" altLang="es-ES" u="sng" dirty="0">
                <a:latin typeface="Arial" panose="020B0604020202020204" pitchFamily="34" charset="0"/>
                <a:cs typeface="Arial" panose="020B0604020202020204" pitchFamily="34" charset="0"/>
              </a:rPr>
              <a:t>Coherencia:  </a:t>
            </a:r>
            <a:r>
              <a:rPr lang="es-ES" altLang="es-ES" dirty="0">
                <a:latin typeface="Arial" panose="020B0604020202020204" pitchFamily="34" charset="0"/>
                <a:cs typeface="Arial" panose="020B0604020202020204" pitchFamily="34" charset="0"/>
              </a:rPr>
              <a:t>expresa la continuidad lógico psicológica del discurso, del pensamiento lineal.</a:t>
            </a:r>
            <a:endParaRPr lang="es-ES" alt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/>
            <a:r>
              <a:rPr lang="es-ES" altLang="es-ES" dirty="0">
                <a:latin typeface="Arial" panose="020B0604020202020204" pitchFamily="34" charset="0"/>
                <a:cs typeface="Arial" panose="020B0604020202020204" pitchFamily="34" charset="0"/>
              </a:rPr>
              <a:t>Se logra mediante la organización racional de las ideas, de acuerdo con sus funciones.</a:t>
            </a:r>
            <a:endParaRPr lang="es-ES" alt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/>
            <a:r>
              <a:rPr lang="es-ES" altLang="es-ES" dirty="0">
                <a:latin typeface="Arial" panose="020B0604020202020204" pitchFamily="34" charset="0"/>
                <a:cs typeface="Arial" panose="020B0604020202020204" pitchFamily="34" charset="0"/>
              </a:rPr>
              <a:t>Con el adecuado uso de los elementos gramaticales como pronombres, preposiciones y conjunciones.</a:t>
            </a:r>
            <a:endParaRPr lang="es-ES" alt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/>
            <a:r>
              <a:rPr lang="es-ES" altLang="es-ES" dirty="0">
                <a:latin typeface="Arial" panose="020B0604020202020204" pitchFamily="34" charset="0"/>
                <a:cs typeface="Arial" panose="020B0604020202020204" pitchFamily="34" charset="0"/>
              </a:rPr>
              <a:t>El uso apropiado de las palabras, según su significado directo.</a:t>
            </a:r>
            <a:endParaRPr lang="en-US" altLang="es-ES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50" name="Título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algn="ctr" eaLnBrk="1" hangingPunct="1"/>
            <a:r>
              <a:rPr lang="es-ES" altLang="es-E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Cualidades</a:t>
            </a:r>
            <a:endParaRPr lang="en-US" altLang="es-ES" dirty="0"/>
          </a:p>
        </p:txBody>
      </p:sp>
      <p:sp>
        <p:nvSpPr>
          <p:cNvPr id="27651" name="Marcador de contenido 2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algn="just" eaLnBrk="1" hangingPunct="1"/>
            <a:endParaRPr lang="es-ES" altLang="es-ES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/>
            <a:r>
              <a:rPr lang="es-ES" altLang="es-ES" u="sng" dirty="0">
                <a:latin typeface="Arial" panose="020B0604020202020204" pitchFamily="34" charset="0"/>
                <a:cs typeface="Arial" panose="020B0604020202020204" pitchFamily="34" charset="0"/>
              </a:rPr>
              <a:t>Énfasis:</a:t>
            </a:r>
            <a:r>
              <a:rPr lang="es-ES" altLang="es-ES" dirty="0">
                <a:latin typeface="Arial" panose="020B0604020202020204" pitchFamily="34" charset="0"/>
                <a:cs typeface="Arial" panose="020B0604020202020204" pitchFamily="34" charset="0"/>
              </a:rPr>
              <a:t> fuerza expresiva de las palabras, generalmente con el uso de palabras altisonantes y rebuscadas, que atentan contra la naturalidad y sencillez del discurso, restándole elegancia.</a:t>
            </a:r>
            <a:endParaRPr lang="es-ES" alt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/>
            <a:r>
              <a:rPr lang="es-ES" altLang="es-ES" dirty="0">
                <a:latin typeface="Arial" panose="020B0604020202020204" pitchFamily="34" charset="0"/>
                <a:cs typeface="Arial" panose="020B0604020202020204" pitchFamily="34" charset="0"/>
              </a:rPr>
              <a:t>El texto científico evita el uso de recursos literarios, como el símil o la metáfora que van en contra de la comprensión directa  de su contenido</a:t>
            </a:r>
            <a:r>
              <a:rPr lang="es-ES" altLang="es-ES" dirty="0"/>
              <a:t>.</a:t>
            </a:r>
            <a:endParaRPr lang="es-ES" altLang="es-E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4" name="Título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algn="ctr" eaLnBrk="1" hangingPunct="1"/>
            <a:r>
              <a:rPr lang="es-ES" altLang="es-E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Cualidades</a:t>
            </a:r>
            <a:endParaRPr lang="en-US" altLang="es-ES" dirty="0"/>
          </a:p>
        </p:txBody>
      </p:sp>
      <p:sp>
        <p:nvSpPr>
          <p:cNvPr id="28675" name="Marcador de contenido 2"/>
          <p:cNvSpPr>
            <a:spLocks noGrp="1"/>
          </p:cNvSpPr>
          <p:nvPr>
            <p:ph idx="1"/>
          </p:nvPr>
        </p:nvSpPr>
        <p:spPr>
          <a:xfrm>
            <a:off x="838200" y="2049463"/>
            <a:ext cx="10515600" cy="3074987"/>
          </a:xfrm>
          <a:ln/>
        </p:spPr>
        <p:txBody>
          <a:bodyPr vert="horz" wrap="square" lIns="91440" tIns="45720" rIns="91440" bIns="45720" anchor="t" anchorCtr="0"/>
          <a:p>
            <a:pPr algn="just" eaLnBrk="1" hangingPunct="1"/>
            <a:endParaRPr lang="es-ES" altLang="es-ES" u="sng" dirty="0"/>
          </a:p>
          <a:p>
            <a:pPr algn="just" eaLnBrk="1" hangingPunct="1"/>
            <a:r>
              <a:rPr lang="es-ES" altLang="es-ES" dirty="0">
                <a:latin typeface="Arial" panose="020B0604020202020204" pitchFamily="34" charset="0"/>
                <a:cs typeface="Arial" panose="020B0604020202020204" pitchFamily="34" charset="0"/>
              </a:rPr>
              <a:t>Se recomienda el uso de sinónimos  para evitar la repetición de palabras.</a:t>
            </a:r>
            <a:endParaRPr lang="es-ES" alt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/>
            <a:endParaRPr lang="es-ES" alt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/>
            <a:r>
              <a:rPr lang="es-ES" altLang="es-ES" dirty="0">
                <a:latin typeface="Arial" panose="020B0604020202020204" pitchFamily="34" charset="0"/>
                <a:cs typeface="Arial" panose="020B0604020202020204" pitchFamily="34" charset="0"/>
              </a:rPr>
              <a:t>No abusar de las oraciones subordinadas encabezadas por la palabra </a:t>
            </a:r>
            <a:r>
              <a:rPr lang="es-ES" altLang="es-E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</a:t>
            </a:r>
            <a:endParaRPr lang="en-US" altLang="es-ES" dirty="0">
              <a:solidFill>
                <a:srgbClr val="FF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8" name="Título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algn="ctr" eaLnBrk="1" hangingPunct="1"/>
            <a:r>
              <a:rPr lang="es-ES" altLang="es-ES" dirty="0">
                <a:latin typeface="Arial" panose="020B0604020202020204" pitchFamily="34" charset="0"/>
                <a:cs typeface="Arial" panose="020B0604020202020204" pitchFamily="34" charset="0"/>
              </a:rPr>
              <a:t>Funciones del párrafo</a:t>
            </a:r>
            <a:endParaRPr lang="es-ES" altLang="es-ES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numCol="1" rtlCol="0" anchor="t" anchorCtr="0" compatLnSpc="1">
            <a:normAutofit lnSpcReduction="10000"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1-Garantizar la progresión del texto, a partir de sus cualidades</a:t>
            </a:r>
            <a:endParaRPr kumimoji="0" lang="es-E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2-Generalmente el primer párrafo expone la idea temática, pero depende del autor y su estilo.</a:t>
            </a:r>
            <a:endParaRPr kumimoji="0" lang="es-E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3-Relacionado con la extensión del texto, el segundo y tercer </a:t>
            </a:r>
            <a:r>
              <a:rPr kumimoji="0" lang="es-E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párrafo fundamentan, explican, </a:t>
            </a: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 idea central mediante ideas principales.</a:t>
            </a:r>
            <a:endParaRPr kumimoji="0" lang="es-E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4-Cuarto y quinto  párrafos permiten el resumen y  cierre de las ideas trabajadas</a:t>
            </a:r>
            <a:endParaRPr kumimoji="0" lang="es-E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Este esquema se ejemplifica con el resumen estructurado de un artículo</a:t>
            </a:r>
            <a:endParaRPr kumimoji="0" lang="es-E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2" name="Título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marL="342900" indent="-342900" algn="ctr" eaLnBrk="1" hangingPunct="1">
              <a:lnSpc>
                <a:spcPct val="100000"/>
              </a:lnSpc>
            </a:pPr>
            <a:r>
              <a:rPr lang="es-ES" altLang="es-E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Elementos unificadores o conectores de párrafos. </a:t>
            </a:r>
            <a:endParaRPr lang="es-ES" altLang="es-ES" sz="28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0723" name="Marcador de contenido 2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marL="363855" lvl="2" indent="85725" algn="just" eaLnBrk="1" hangingPunct="1">
              <a:buNone/>
            </a:pPr>
            <a:r>
              <a:rPr lang="es-ES" altLang="es-E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funciones del párrafo se asocian con otra de sus cualidades,su pertinencia  que se define como</a:t>
            </a:r>
            <a:endParaRPr lang="es-ES" altLang="es-E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3855" lvl="2" indent="85725" algn="just" eaLnBrk="1" hangingPunct="1">
              <a:buNone/>
            </a:pPr>
            <a:r>
              <a:rPr lang="es-ES" altLang="es-E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“la forma gradual de introducirse las ideas (si una conduce a la otra o si se producen saltos o dislocaciones entre ellas) y a la habilidad del emisor para indicar claramente al destinatario cuáles son sus intenciones en cada momento de la redacción:</a:t>
            </a:r>
            <a:endParaRPr lang="es-ES" altLang="es-E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3855" lvl="2" indent="85725" algn="just" eaLnBrk="1" hangingPunct="1">
              <a:buNone/>
            </a:pPr>
            <a:endParaRPr lang="es-ES" altLang="es-E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3855" lvl="2" indent="85725" algn="just" eaLnBrk="1" hangingPunct="1">
              <a:buNone/>
            </a:pPr>
            <a:r>
              <a:rPr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López Díaz  J A Compendio de Gramática española y apuntes de redacción(edición digital,2015</a:t>
            </a:r>
            <a:endParaRPr lang="es-ES" altLang="es-ES" sz="28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746" name="Título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marL="342900" indent="-342900" algn="ctr" eaLnBrk="1" hangingPunct="1">
              <a:lnSpc>
                <a:spcPct val="100000"/>
              </a:lnSpc>
            </a:pPr>
            <a:r>
              <a:rPr lang="es-ES" altLang="es-E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Elementos unificadores o conectores de párrafos. </a:t>
            </a:r>
            <a:endParaRPr lang="es-ES" altLang="es-ES" sz="28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1747" name="Marcador de contenido 2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marL="363855" lvl="2" indent="85725" algn="just" eaLnBrk="1" hangingPunct="1">
              <a:buNone/>
            </a:pPr>
            <a:r>
              <a:rPr lang="es-ES" altLang="es-ES" sz="28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…</a:t>
            </a:r>
            <a:r>
              <a:rPr lang="es-ES" altLang="es-E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va a presentar la introducción, si va a pasar al desarrollo, si va a desarrollar una nueva idea, si va a sumar otro argumento a lo dicho, si va a cambiar de idea, si quiere hacer hincapié, detallar, resumir, concluir, etc</a:t>
            </a:r>
            <a:r>
              <a:rPr lang="es-ES" altLang="es-ES" sz="28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…</a:t>
            </a:r>
            <a:r>
              <a:rPr lang="es-ES" altLang="es-E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(mediante) pistas o marcas (conjunciones, adverbios, locuciones prepositivas o conjuntivas e incluso frases) que sirven para dar estructura al texto, es decir, para establecer orden y relaciones significativas entre sus partes, y para estructurar las ideas dentro de él y conectarlas entre sí en el interior de la oración.</a:t>
            </a:r>
            <a:endParaRPr lang="es-ES" altLang="es-E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3855" lvl="2" indent="85725" algn="just" eaLnBrk="1" hangingPunct="1">
              <a:buNone/>
            </a:pPr>
            <a:r>
              <a:rPr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López Díaz  J A Compendio de Gramática española y apuntes de redacción(edición digital,2015</a:t>
            </a:r>
            <a:endParaRPr lang="es-ES" altLang="es-ES" sz="28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770" name="Título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marL="342900" indent="-342900" algn="ctr" eaLnBrk="1" hangingPunct="1">
              <a:lnSpc>
                <a:spcPct val="100000"/>
              </a:lnSpc>
            </a:pPr>
            <a:r>
              <a:rPr lang="es-ES" altLang="es-E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Elementos unificadores o conectores de párrafos. </a:t>
            </a:r>
            <a:endParaRPr lang="es-ES" altLang="es-ES" sz="28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2771" name="Marcador de contenido 2"/>
          <p:cNvSpPr>
            <a:spLocks noGrp="1"/>
          </p:cNvSpPr>
          <p:nvPr>
            <p:ph idx="1"/>
          </p:nvPr>
        </p:nvSpPr>
        <p:spPr>
          <a:xfrm>
            <a:off x="725488" y="1355725"/>
            <a:ext cx="10628312" cy="4821238"/>
          </a:xfrm>
          <a:ln/>
        </p:spPr>
        <p:txBody>
          <a:bodyPr vert="horz" wrap="square" lIns="91440" tIns="45720" rIns="91440" bIns="45720" anchor="t" anchorCtr="0"/>
          <a:p>
            <a:pPr marL="363855" lvl="2" indent="85725" algn="just" eaLnBrk="1" hangingPunct="1">
              <a:buNone/>
            </a:pPr>
            <a:r>
              <a:rPr lang="es-ES" altLang="es-E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esas marcas se les identifica como marcadores textuales, elementos unificadores o conectores</a:t>
            </a:r>
            <a:endParaRPr lang="es-ES" altLang="es-E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3855" lvl="2" indent="85725" algn="just" eaLnBrk="1" hangingPunct="1">
              <a:buNone/>
            </a:pPr>
            <a:endParaRPr lang="es-ES" altLang="es-ES" sz="28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/>
        </p:nvGraphicFramePr>
        <p:xfrm>
          <a:off x="1192213" y="2397125"/>
          <a:ext cx="9807575" cy="4054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0879"/>
                <a:gridCol w="1400879"/>
                <a:gridCol w="1400879"/>
                <a:gridCol w="1400879"/>
                <a:gridCol w="1400879"/>
                <a:gridCol w="1400879"/>
                <a:gridCol w="1400879"/>
              </a:tblGrid>
              <a:tr h="370840">
                <a:tc>
                  <a:txBody>
                    <a:bodyPr/>
                    <a:lstStyle/>
                    <a:p>
                      <a:pPr algn="l"/>
                      <a:endParaRPr lang="es-ES" sz="2000" b="0" i="0" u="none" strike="noStrike" baseline="0" dirty="0" smtClean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  <a:p>
                      <a:r>
                        <a:rPr lang="es-ES" sz="1800" b="1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Introducir el tema </a:t>
                      </a:r>
                      <a:endParaRPr lang="es-ES" sz="1800" b="0" i="0" u="none" strike="noStrike" baseline="0" dirty="0" smtClean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ES" sz="2000" b="0" i="0" u="none" strike="noStrike" baseline="0" dirty="0" smtClean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  <a:p>
                      <a:r>
                        <a:rPr lang="es-ES" sz="1800" b="1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Iniciar un nuevo tema</a:t>
                      </a:r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: </a:t>
                      </a:r>
                      <a:endParaRPr lang="es-ES" sz="1800" b="0" i="0" u="none" strike="noStrike" baseline="0" dirty="0" smtClean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ES" sz="2000" b="0" i="0" u="none" strike="noStrike" baseline="0" dirty="0" smtClean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  <a:p>
                      <a:r>
                        <a:rPr lang="es-ES" sz="1800" b="1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Marcar orden</a:t>
                      </a:r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: </a:t>
                      </a:r>
                      <a:endParaRPr lang="es-ES" sz="1800" b="0" i="0" u="none" strike="noStrike" baseline="0" dirty="0" smtClean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ES" sz="2000" b="0" i="0" u="none" strike="noStrike" baseline="0" dirty="0" smtClean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  <a:p>
                      <a:r>
                        <a:rPr lang="es-ES" sz="1800" b="1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Distinguir</a:t>
                      </a:r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: </a:t>
                      </a:r>
                      <a:endParaRPr lang="es-ES" sz="1800" b="0" i="0" u="none" strike="noStrike" baseline="0" dirty="0" smtClean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ES" sz="2000" b="0" i="0" u="none" strike="noStrike" baseline="0" dirty="0" smtClean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  <a:p>
                      <a:r>
                        <a:rPr lang="es-ES" sz="1800" b="1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Continuar sobre el mismo punto </a:t>
                      </a:r>
                      <a:endParaRPr lang="es-ES" sz="1800" b="0" i="0" u="none" strike="noStrike" baseline="0" dirty="0" smtClean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ES" sz="2000" b="0" i="0" u="none" strike="noStrike" baseline="0" dirty="0" smtClean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  <a:p>
                      <a:r>
                        <a:rPr lang="es-ES" sz="1800" b="1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Hacer hincapié </a:t>
                      </a:r>
                      <a:endParaRPr lang="es-ES" sz="1800" b="0" i="0" u="none" strike="noStrike" baseline="0" dirty="0" smtClean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ES" sz="2000" b="0" i="0" u="none" strike="noStrike" baseline="0" dirty="0" smtClean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  <a:p>
                      <a:r>
                        <a:rPr lang="es-ES" sz="1800" b="1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Detallar</a:t>
                      </a:r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: </a:t>
                      </a:r>
                      <a:endParaRPr lang="es-ES" sz="1800" b="0" i="0" u="none" strike="noStrike" baseline="0" dirty="0" smtClean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el objetivo principal de”, “este texto trata de”, “nos proponemos exponer”,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“</a:t>
                      </a:r>
                      <a:r>
                        <a:rPr lang="es-ES" sz="1800" b="0" i="1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con respecto a</a:t>
                      </a:r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”, “</a:t>
                      </a:r>
                      <a:r>
                        <a:rPr lang="es-ES" sz="1800" b="0" i="1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otro punto es</a:t>
                      </a:r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”, “</a:t>
                      </a:r>
                      <a:r>
                        <a:rPr lang="es-ES" sz="1800" b="0" i="1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en cuanto a</a:t>
                      </a:r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”, “</a:t>
                      </a:r>
                      <a:r>
                        <a:rPr lang="es-ES" sz="1800" b="0" i="1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en relación con</a:t>
                      </a:r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”, “</a:t>
                      </a:r>
                      <a:r>
                        <a:rPr lang="es-ES" sz="1800" b="0" i="1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por lo que se refiere a </a:t>
                      </a:r>
                      <a:endParaRPr lang="es-ES" sz="1800" b="0" i="0" u="none" strike="noStrike" baseline="0" dirty="0" smtClean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“</a:t>
                      </a:r>
                      <a:r>
                        <a:rPr lang="es-ES" sz="1800" b="0" i="1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ante todo</a:t>
                      </a:r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”, “</a:t>
                      </a:r>
                      <a:r>
                        <a:rPr lang="es-ES" sz="1800" b="0" i="1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para comenzar</a:t>
                      </a:r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”, “</a:t>
                      </a:r>
                      <a:r>
                        <a:rPr lang="es-ES" sz="1800" b="0" i="1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en primer lugar</a:t>
                      </a:r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”, “</a:t>
                      </a:r>
                      <a:r>
                        <a:rPr lang="es-ES" sz="1800" b="0" i="1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finalmente</a:t>
                      </a:r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”, “</a:t>
                      </a:r>
                      <a:r>
                        <a:rPr lang="es-ES" sz="1800" b="0" i="1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para concluir </a:t>
                      </a:r>
                      <a:endParaRPr lang="es-ES" sz="1800" b="0" i="0" u="none" strike="noStrike" baseline="0" dirty="0" smtClean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“</a:t>
                      </a:r>
                      <a:r>
                        <a:rPr lang="es-ES" sz="1800" b="0" i="1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ahora bien</a:t>
                      </a:r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”, “</a:t>
                      </a:r>
                      <a:r>
                        <a:rPr lang="es-ES" sz="1800" b="0" i="1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no obstante</a:t>
                      </a:r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”, “</a:t>
                      </a:r>
                      <a:r>
                        <a:rPr lang="es-ES" sz="1800" b="0" i="1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por una parte… por otra</a:t>
                      </a:r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”, “</a:t>
                      </a:r>
                      <a:r>
                        <a:rPr lang="es-ES" sz="1800" b="0" i="1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en cambio</a:t>
                      </a:r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”, </a:t>
                      </a:r>
                      <a:endParaRPr lang="es-ES" sz="1800" b="0" i="0" u="none" strike="noStrike" baseline="0" dirty="0" smtClean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r>
                        <a:rPr lang="es-ES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además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”, “</a:t>
                      </a:r>
                      <a:r>
                        <a:rPr lang="es-ES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así pues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”, “</a:t>
                      </a:r>
                      <a:r>
                        <a:rPr lang="es-ES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asimismo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”, </a:t>
                      </a:r>
                      <a:endParaRPr lang="es-ES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“</a:t>
                      </a:r>
                      <a:r>
                        <a:rPr lang="es-ES" sz="1800" b="0" i="1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es decir</a:t>
                      </a:r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”, “</a:t>
                      </a:r>
                      <a:r>
                        <a:rPr lang="es-ES" sz="1800" b="0" i="1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en otras palabras</a:t>
                      </a:r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”, “</a:t>
                      </a:r>
                      <a:r>
                        <a:rPr lang="es-ES" sz="1800" b="0" i="1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o sea</a:t>
                      </a:r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”, “</a:t>
                      </a:r>
                      <a:r>
                        <a:rPr lang="es-ES" sz="1800" b="0" i="1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como se ha dicho</a:t>
                      </a:r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”, “</a:t>
                      </a:r>
                      <a:r>
                        <a:rPr lang="es-ES" sz="1800" b="0" i="1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en efecto</a:t>
                      </a:r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”, “</a:t>
                      </a:r>
                      <a:r>
                        <a:rPr lang="es-ES" sz="1800" b="0" i="1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hay que destacar </a:t>
                      </a:r>
                      <a:endParaRPr lang="es-ES" sz="1800" b="0" i="0" u="none" strike="noStrike" baseline="0" dirty="0" smtClean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ES" sz="2000" b="0" i="0" u="none" strike="noStrike" baseline="0" dirty="0" smtClean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  <a:p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“</a:t>
                      </a:r>
                      <a:r>
                        <a:rPr lang="es-ES" sz="1800" b="0" i="1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por ejemplo</a:t>
                      </a:r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”, “</a:t>
                      </a:r>
                      <a:r>
                        <a:rPr lang="es-ES" sz="1800" b="0" i="1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a saber</a:t>
                      </a:r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”, “</a:t>
                      </a:r>
                      <a:r>
                        <a:rPr lang="es-ES" sz="1800" b="0" i="1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en el caso de </a:t>
                      </a:r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“, </a:t>
                      </a:r>
                      <a:r>
                        <a:rPr lang="es-ES" sz="1800" b="0" i="1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en particular </a:t>
                      </a:r>
                      <a:endParaRPr lang="es-ES" sz="1800" b="0" i="0" u="none" strike="noStrike" baseline="0" dirty="0" smtClean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Título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algn="ctr" eaLnBrk="1" hangingPunct="1"/>
            <a:r>
              <a:rPr lang="es-ES" altLang="es-ES" b="1" u="sng" dirty="0"/>
              <a:t>Contenidos:</a:t>
            </a:r>
            <a:endParaRPr lang="es-ES" altLang="es-ES" dirty="0"/>
          </a:p>
        </p:txBody>
      </p:sp>
      <p:sp>
        <p:nvSpPr>
          <p:cNvPr id="6147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341688"/>
          </a:xfrm>
          <a:ln/>
        </p:spPr>
        <p:txBody>
          <a:bodyPr vert="horz" wrap="square" lIns="91440" tIns="45720" rIns="91440" bIns="45720" anchor="t" anchorCtr="0"/>
          <a:p>
            <a:pPr algn="just" eaLnBrk="1" hangingPunct="1"/>
            <a:endParaRPr lang="es-ES" alt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/>
            <a:r>
              <a:rPr lang="es-ES" altLang="es-ES" dirty="0">
                <a:latin typeface="Arial" panose="020B0604020202020204" pitchFamily="34" charset="0"/>
                <a:cs typeface="Arial" panose="020B0604020202020204" pitchFamily="34" charset="0"/>
              </a:rPr>
              <a:t>El texto, su definición, clasificación, funciones y significados..</a:t>
            </a:r>
            <a:endParaRPr lang="es-ES" alt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/>
            <a:r>
              <a:rPr lang="es-ES" altLang="es-ES" dirty="0">
                <a:latin typeface="Arial" panose="020B0604020202020204" pitchFamily="34" charset="0"/>
                <a:cs typeface="Arial" panose="020B0604020202020204" pitchFamily="34" charset="0"/>
              </a:rPr>
              <a:t> La redacción del texto escrito: las palabras, frases y oraciones, sus relaciones, características y funciones.</a:t>
            </a:r>
            <a:endParaRPr lang="es-ES" altLang="es-ES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794" name="Título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marL="342900" indent="-342900" algn="ctr" eaLnBrk="1" hangingPunct="1">
              <a:lnSpc>
                <a:spcPct val="100000"/>
              </a:lnSpc>
            </a:pPr>
            <a:r>
              <a:rPr lang="es-ES" altLang="es-E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Elementos unificadores o conectores de párrafos. </a:t>
            </a:r>
            <a:endParaRPr lang="es-ES" altLang="es-ES" sz="28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3795" name="Marcador de contenido 2"/>
          <p:cNvSpPr>
            <a:spLocks noGrp="1"/>
          </p:cNvSpPr>
          <p:nvPr>
            <p:ph idx="1"/>
          </p:nvPr>
        </p:nvSpPr>
        <p:spPr>
          <a:xfrm>
            <a:off x="725488" y="1355725"/>
            <a:ext cx="10628312" cy="4821238"/>
          </a:xfrm>
          <a:ln/>
        </p:spPr>
        <p:txBody>
          <a:bodyPr vert="horz" wrap="square" lIns="91440" tIns="45720" rIns="91440" bIns="45720" anchor="t" anchorCtr="0"/>
          <a:p>
            <a:pPr marL="363855" lvl="2" indent="85725" algn="just" eaLnBrk="1" hangingPunct="1">
              <a:buNone/>
            </a:pPr>
            <a:r>
              <a:rPr lang="es-ES" altLang="es-E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esas marcas se les identifica como marcadores textuales, elementos unificadores o conectores</a:t>
            </a:r>
            <a:endParaRPr lang="es-ES" altLang="es-E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3855" lvl="2" indent="85725" algn="just" eaLnBrk="1" hangingPunct="1">
              <a:buNone/>
            </a:pPr>
            <a:endParaRPr lang="es-ES" altLang="es-ES" sz="28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/>
        </p:nvGraphicFramePr>
        <p:xfrm>
          <a:off x="1192213" y="2397125"/>
          <a:ext cx="10379075" cy="307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9484"/>
                <a:gridCol w="5189484"/>
              </a:tblGrid>
              <a:tr h="1132229">
                <a:tc>
                  <a:txBody>
                    <a:bodyPr/>
                    <a:lstStyle/>
                    <a:p>
                      <a:pPr algn="l"/>
                      <a:endParaRPr lang="es-ES" sz="2400" b="0" i="0" u="none" strike="noStrike" baseline="0" dirty="0" smtClean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  <a:p>
                      <a:r>
                        <a:rPr lang="es-ES" sz="2000" b="1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Resumir </a:t>
                      </a:r>
                      <a:endParaRPr lang="es-ES" sz="2000" b="0" i="0" u="none" strike="noStrike" baseline="0" dirty="0" smtClean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ES" sz="2400" b="0" i="0" u="none" strike="noStrike" baseline="0" dirty="0" smtClean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  <a:p>
                      <a:r>
                        <a:rPr lang="es-ES" sz="2000" b="1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Concluir</a:t>
                      </a:r>
                      <a:r>
                        <a:rPr lang="es-ES" sz="20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: </a:t>
                      </a:r>
                      <a:endParaRPr lang="es-ES" sz="2000" b="0" i="0" u="none" strike="noStrike" baseline="0" dirty="0" smtClean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/>
                </a:tc>
              </a:tr>
              <a:tr h="1940962">
                <a:tc>
                  <a:txBody>
                    <a:bodyPr/>
                    <a:lstStyle/>
                    <a:p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“</a:t>
                      </a:r>
                      <a:r>
                        <a:rPr lang="es-ES" sz="1800" b="0" i="1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en pocas palabras</a:t>
                      </a:r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”, “</a:t>
                      </a:r>
                      <a:r>
                        <a:rPr lang="es-ES" sz="1800" b="0" i="1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en resumen</a:t>
                      </a:r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”, “</a:t>
                      </a:r>
                      <a:r>
                        <a:rPr lang="es-ES" sz="1800" b="0" i="1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sucintamente</a:t>
                      </a:r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”, “</a:t>
                      </a:r>
                      <a:r>
                        <a:rPr lang="es-ES" sz="1800" b="0" i="1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recapitulando</a:t>
                      </a:r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”, </a:t>
                      </a:r>
                      <a:endParaRPr lang="es-ES" sz="1800" b="0" i="0" u="none" strike="noStrike" baseline="0" dirty="0" smtClean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“</a:t>
                      </a:r>
                      <a:r>
                        <a:rPr lang="es-ES" sz="1800" b="0" i="1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finalmente</a:t>
                      </a:r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”, “</a:t>
                      </a:r>
                      <a:r>
                        <a:rPr lang="es-ES" sz="1800" b="0" i="1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para concluir</a:t>
                      </a:r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”, “</a:t>
                      </a:r>
                      <a:r>
                        <a:rPr lang="es-ES" sz="1800" b="0" i="1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en definitiva</a:t>
                      </a:r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”, “</a:t>
                      </a:r>
                      <a:r>
                        <a:rPr lang="es-ES" sz="1800" b="0" i="1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así pues</a:t>
                      </a:r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”, </a:t>
                      </a:r>
                      <a:endParaRPr lang="es-ES" sz="1800" b="0" i="0" u="none" strike="noStrike" baseline="0" dirty="0" smtClean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4" name="Título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…otros </a:t>
            </a: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empleados para conectar ideas entre sí en el interior de la oración</a:t>
            </a:r>
            <a:endParaRPr kumimoji="0" lang="es-ES" altLang="es-E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4819" name="Marcador de contenido 2"/>
          <p:cNvSpPr>
            <a:spLocks noGrp="1"/>
          </p:cNvSpPr>
          <p:nvPr>
            <p:ph idx="1"/>
          </p:nvPr>
        </p:nvSpPr>
        <p:spPr>
          <a:xfrm>
            <a:off x="725488" y="1355725"/>
            <a:ext cx="10628312" cy="4821238"/>
          </a:xfrm>
          <a:ln/>
        </p:spPr>
        <p:txBody>
          <a:bodyPr vert="horz" wrap="square" lIns="91440" tIns="45720" rIns="91440" bIns="45720" anchor="t" anchorCtr="0"/>
          <a:p>
            <a:pPr marL="363855" lvl="2" indent="85725" algn="just" eaLnBrk="1" hangingPunct="1">
              <a:buNone/>
            </a:pPr>
            <a:endParaRPr lang="es-ES" altLang="es-ES" sz="28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/>
        </p:nvGraphicFramePr>
        <p:xfrm>
          <a:off x="725488" y="1690688"/>
          <a:ext cx="10768013" cy="4387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4642"/>
                <a:gridCol w="1973321"/>
                <a:gridCol w="1615963"/>
                <a:gridCol w="1794642"/>
                <a:gridCol w="1794642"/>
                <a:gridCol w="1794642"/>
              </a:tblGrid>
              <a:tr h="1376082">
                <a:tc>
                  <a:txBody>
                    <a:bodyPr/>
                    <a:lstStyle/>
                    <a:p>
                      <a:r>
                        <a:rPr lang="es-ES" sz="2000" b="1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Indicar causa </a:t>
                      </a:r>
                      <a:endParaRPr lang="es-ES" sz="2000" b="0" i="0" u="none" strike="noStrike" baseline="0" dirty="0" smtClean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b="1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Indicar consecuencia</a:t>
                      </a:r>
                      <a:r>
                        <a:rPr lang="es-ES" sz="20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” “</a:t>
                      </a:r>
                      <a:endParaRPr lang="es-ES" sz="2000" b="0" i="0" u="none" strike="noStrike" baseline="0" dirty="0" smtClean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b="1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Indicar condición </a:t>
                      </a:r>
                      <a:endParaRPr lang="es-ES" sz="2000" b="0" i="0" u="none" strike="noStrike" baseline="0" dirty="0" smtClean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  <a:p>
                      <a:pPr algn="l"/>
                      <a:endParaRPr lang="es-ES" sz="2000" b="0" i="0" u="none" strike="noStrike" baseline="0" dirty="0" smtClean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b="1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Indicar finalidad </a:t>
                      </a:r>
                      <a:endParaRPr lang="es-ES" sz="2000" b="0" i="0" u="none" strike="noStrike" baseline="0" dirty="0" smtClean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b="1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Indicar oposición </a:t>
                      </a:r>
                      <a:endParaRPr lang="es-ES" sz="2000" b="0" i="0" u="none" strike="noStrike" baseline="0" dirty="0" smtClean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ES" sz="2400" b="0" i="0" u="none" strike="noStrike" baseline="0" dirty="0" smtClean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  <a:p>
                      <a:r>
                        <a:rPr lang="es-ES" sz="2000" b="1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Indicar objeción </a:t>
                      </a:r>
                      <a:endParaRPr lang="es-ES" sz="2000" b="0" i="0" u="none" strike="noStrike" baseline="0" dirty="0" smtClean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/>
                </a:tc>
              </a:tr>
              <a:tr h="3011121">
                <a:tc>
                  <a:txBody>
                    <a:bodyPr/>
                    <a:lstStyle/>
                    <a:p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“</a:t>
                      </a:r>
                      <a:r>
                        <a:rPr lang="es-ES" sz="1800" b="0" i="1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porque</a:t>
                      </a:r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”, “</a:t>
                      </a:r>
                      <a:r>
                        <a:rPr lang="es-ES" sz="1800" b="0" i="1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pues</a:t>
                      </a:r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”, “</a:t>
                      </a:r>
                      <a:r>
                        <a:rPr lang="es-ES" sz="1800" b="0" i="1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puesto que</a:t>
                      </a:r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”, “</a:t>
                      </a:r>
                      <a:r>
                        <a:rPr lang="es-ES" sz="1800" b="0" i="1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ya que</a:t>
                      </a:r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”, “</a:t>
                      </a:r>
                      <a:r>
                        <a:rPr lang="es-ES" sz="1800" b="0" i="1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dado que</a:t>
                      </a:r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”, “</a:t>
                      </a:r>
                      <a:r>
                        <a:rPr lang="es-ES" sz="1800" b="0" i="1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teniendo en cuenta que</a:t>
                      </a:r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”, “</a:t>
                      </a:r>
                      <a:r>
                        <a:rPr lang="es-ES" sz="1800" b="0" i="1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visto que</a:t>
                      </a:r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”, “</a:t>
                      </a:r>
                      <a:r>
                        <a:rPr lang="es-ES" sz="1800" b="0" i="1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considerando que </a:t>
                      </a:r>
                      <a:endParaRPr lang="es-ES" sz="1800" b="0" i="0" u="none" strike="noStrike" baseline="0" dirty="0" smtClean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b="0" i="1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por tanto</a:t>
                      </a:r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”, “</a:t>
                      </a:r>
                      <a:r>
                        <a:rPr lang="es-ES" sz="1800" b="0" i="1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así que</a:t>
                      </a:r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”, “</a:t>
                      </a:r>
                      <a:r>
                        <a:rPr lang="es-ES" sz="1800" b="0" i="1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en consecuencia</a:t>
                      </a:r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”, “</a:t>
                      </a:r>
                      <a:r>
                        <a:rPr lang="es-ES" sz="1800" b="0" i="1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de modo que</a:t>
                      </a:r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”, “</a:t>
                      </a:r>
                      <a:r>
                        <a:rPr lang="es-ES" sz="1800" b="0" i="1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por eso</a:t>
                      </a:r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”, “</a:t>
                      </a:r>
                      <a:r>
                        <a:rPr lang="es-ES" sz="1800" b="0" i="1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por lo cual</a:t>
                      </a:r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”, “</a:t>
                      </a:r>
                      <a:r>
                        <a:rPr lang="es-ES" sz="1800" b="0" i="1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por consiguiente</a:t>
                      </a:r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”, </a:t>
                      </a:r>
                      <a:r>
                        <a:rPr lang="es-ES" sz="1800" b="0" i="1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por ende</a:t>
                      </a:r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”, </a:t>
                      </a:r>
                      <a:endParaRPr lang="es-ES" sz="1800" b="0" i="0" u="none" strike="noStrike" baseline="0" dirty="0" smtClean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“</a:t>
                      </a:r>
                      <a:r>
                        <a:rPr lang="es-ES" sz="1800" b="0" i="1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si</a:t>
                      </a:r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”, “</a:t>
                      </a:r>
                      <a:r>
                        <a:rPr lang="es-ES" sz="1800" b="0" i="1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en caso de (que)</a:t>
                      </a:r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”, “</a:t>
                      </a:r>
                      <a:r>
                        <a:rPr lang="es-ES" sz="1800" b="0" i="1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siempre que</a:t>
                      </a:r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”, “</a:t>
                      </a:r>
                      <a:r>
                        <a:rPr lang="es-ES" sz="1800" b="0" i="1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a condición de (que)</a:t>
                      </a:r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”, etc. </a:t>
                      </a:r>
                      <a:endParaRPr lang="es-ES" sz="1800" b="0" i="0" u="none" strike="noStrike" baseline="0" dirty="0" smtClean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“</a:t>
                      </a:r>
                      <a:r>
                        <a:rPr lang="es-ES" sz="1800" b="0" i="1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para (que)</a:t>
                      </a:r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”, “</a:t>
                      </a:r>
                      <a:r>
                        <a:rPr lang="es-ES" sz="1800" b="0" i="1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a fin de (que)</a:t>
                      </a:r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”, “</a:t>
                      </a:r>
                      <a:r>
                        <a:rPr lang="es-ES" sz="1800" b="0" i="1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con el fin de (que)</a:t>
                      </a:r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”, “</a:t>
                      </a:r>
                      <a:r>
                        <a:rPr lang="es-ES" sz="1800" b="0" i="1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con el objetivo de</a:t>
                      </a:r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”, “</a:t>
                      </a:r>
                      <a:r>
                        <a:rPr lang="es-ES" sz="1800" b="0" i="1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con la finalidad de </a:t>
                      </a:r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“, </a:t>
                      </a:r>
                      <a:endParaRPr lang="es-ES" sz="1800" b="0" i="0" u="none" strike="noStrike" baseline="0" dirty="0" smtClean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“</a:t>
                      </a:r>
                      <a:r>
                        <a:rPr lang="es-ES" sz="1800" b="0" i="1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en cambio</a:t>
                      </a:r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”, “</a:t>
                      </a:r>
                      <a:r>
                        <a:rPr lang="es-ES" sz="1800" b="0" i="1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antes bien</a:t>
                      </a:r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”, “</a:t>
                      </a:r>
                      <a:r>
                        <a:rPr lang="es-ES" sz="1800" b="0" i="1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ahora bien</a:t>
                      </a:r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”, “”</a:t>
                      </a:r>
                      <a:r>
                        <a:rPr lang="es-ES" sz="1800" b="0" i="1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sin embargo</a:t>
                      </a:r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”, “</a:t>
                      </a:r>
                      <a:r>
                        <a:rPr lang="es-ES" sz="1800" b="0" i="1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con todo</a:t>
                      </a:r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”, “</a:t>
                      </a:r>
                      <a:r>
                        <a:rPr lang="es-ES" sz="1800" b="0" i="1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de todas maneras </a:t>
                      </a:r>
                      <a:endParaRPr lang="es-ES" sz="1800" b="0" i="0" u="none" strike="noStrike" baseline="0" dirty="0" smtClean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“</a:t>
                      </a:r>
                      <a:r>
                        <a:rPr lang="es-ES" sz="1800" b="0" i="1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a pesar de </a:t>
                      </a:r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“, “</a:t>
                      </a:r>
                      <a:r>
                        <a:rPr lang="es-ES" sz="1800" b="0" i="1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si bien</a:t>
                      </a:r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”, “</a:t>
                      </a:r>
                      <a:r>
                        <a:rPr lang="es-ES" sz="1800" b="0" i="1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por más que</a:t>
                      </a:r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”, “</a:t>
                      </a:r>
                      <a:r>
                        <a:rPr lang="es-ES" sz="1800" b="0" i="1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aunque </a:t>
                      </a:r>
                      <a:endParaRPr lang="es-ES" sz="1800" b="0" i="0" u="none" strike="noStrike" baseline="0" dirty="0" smtClean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/>
          <a:p>
            <a:pPr marL="342900" indent="-342900">
              <a:spcBef>
                <a:spcPts val="500"/>
              </a:spcBef>
            </a:pPr>
            <a:r>
              <a:rPr lang="es-ES" altLang="es-E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Errores que atentan contra las cualidades del párrafo. </a:t>
            </a:r>
            <a:endParaRPr lang="es-ES" altLang="es-ES" sz="28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77875" y="1576388"/>
            <a:ext cx="10515600" cy="4465638"/>
          </a:xfr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ES" sz="4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Llamamos </a:t>
            </a:r>
            <a:r>
              <a:rPr kumimoji="0" lang="es-ES" sz="45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vicios de dicción </a:t>
            </a:r>
            <a:r>
              <a:rPr kumimoji="0" lang="es-ES" sz="4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 las incorrecciones escritas u orales que cometemos en el momento de expresarnos. Estas incorrecciones pueden ser entre otras:</a:t>
            </a:r>
            <a:endParaRPr kumimoji="0" lang="en-US" sz="4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ES" sz="45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Anfibología</a:t>
            </a:r>
            <a:r>
              <a:rPr kumimoji="0" lang="es-ES" sz="4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se refiere a la construcción incorrecta de una frase que puede dar lugar a más de una interpretación.</a:t>
            </a:r>
            <a:endParaRPr kumimoji="0" lang="en-US" sz="4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ES" sz="45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Barbarismo</a:t>
            </a:r>
            <a:r>
              <a:rPr kumimoji="0" lang="es-ES" sz="4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es toda falta contra la recta pronunciación o escritura de las palabras.</a:t>
            </a:r>
            <a:endParaRPr kumimoji="0" lang="en-US" sz="4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ES" sz="45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Cacofonía</a:t>
            </a:r>
            <a:r>
              <a:rPr kumimoji="0" lang="es-ES" sz="4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repetición innecesaria de las mismas sílabas y letras dentro de una frase sin cuidar del  estilo.</a:t>
            </a:r>
            <a:endParaRPr kumimoji="0" lang="en-US" sz="4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ES" sz="45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Extranjerismo</a:t>
            </a:r>
            <a:r>
              <a:rPr kumimoji="0" lang="es-ES" sz="4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uso frecuente de palabras de otros idiomas y que atentan contra la pureza del nuestro</a:t>
            </a:r>
            <a:r>
              <a:rPr kumimoji="0" lang="es-ES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en-US" sz="4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s-ES" altLang="es-E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Errores que atentan contra las cualidades del párrafo.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544638"/>
            <a:ext cx="10515600" cy="4632325"/>
          </a:xfr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ES" sz="4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Impropiedad </a:t>
            </a:r>
            <a:r>
              <a:rPr kumimoji="0" lang="es-ES" sz="45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 verbalismo</a:t>
            </a:r>
            <a:r>
              <a:rPr kumimoji="0" lang="es-ES" sz="4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consiste en darle a las palabras el significado que no tienen.</a:t>
            </a:r>
            <a:endParaRPr kumimoji="0" lang="en-US" sz="4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ES" sz="45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Redundancia</a:t>
            </a:r>
            <a:r>
              <a:rPr kumimoji="0" lang="es-ES" sz="4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se refiere a la reiteración innecesaria de palabras o frases.</a:t>
            </a:r>
            <a:endParaRPr kumimoji="0" lang="en-US" sz="4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ES" sz="45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Solecismo</a:t>
            </a:r>
            <a:r>
              <a:rPr kumimoji="0" lang="es-ES" sz="4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es la falta que se comete contra la concordancia, el </a:t>
            </a:r>
            <a:r>
              <a:rPr kumimoji="0" lang="es-ES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orden, el uso correcto de las categorías y funciones de las palabras.</a:t>
            </a:r>
            <a:endParaRPr kumimoji="0" lang="en-US" sz="4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ES" sz="45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Vulgarismo</a:t>
            </a:r>
            <a:r>
              <a:rPr kumimoji="0" lang="es-ES" sz="4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se refiere a las frases o palabras de la norma vulgar.</a:t>
            </a:r>
            <a:endParaRPr kumimoji="0" lang="en-US" sz="4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28600" marR="0" lvl="0" indent="-228600" algn="just" defTabSz="914400" rtl="0" eaLnBrk="1" fontAlgn="base" latinLnBrk="0" hangingPunc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ES" sz="4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 </a:t>
            </a:r>
            <a:endParaRPr kumimoji="0" lang="en-US" sz="4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rtlCol="0" anchor="ctr" anchorCtr="0" compatLnSpc="1"/>
          <a:p>
            <a:pPr marL="342900" indent="-342900" eaLnBrk="1" hangingPunct="1">
              <a:spcBef>
                <a:spcPts val="500"/>
              </a:spcBef>
            </a:pPr>
            <a:r>
              <a:rPr lang="es-ES" altLang="es-E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Estructuración o composición del párrafo: sus métodos de desarrollo </a:t>
            </a:r>
            <a:endParaRPr lang="es-ES" altLang="es-ES" sz="28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7891" name="Marcador de contenido 2"/>
          <p:cNvSpPr>
            <a:spLocks noGrp="1"/>
          </p:cNvSpPr>
          <p:nvPr>
            <p:ph idx="1"/>
          </p:nvPr>
        </p:nvSpPr>
        <p:spPr>
          <a:xfrm>
            <a:off x="582613" y="1825625"/>
            <a:ext cx="11020425" cy="4748213"/>
          </a:xfrm>
          <a:ln/>
        </p:spPr>
        <p:txBody>
          <a:bodyPr vert="horz" wrap="square" lIns="91440" tIns="45720" rIns="91440" bIns="45720" anchor="t" anchorCtr="0"/>
          <a:p>
            <a:pPr marL="0" lvl="1" indent="-6350" algn="just" eaLnBrk="1" hangingPunct="1">
              <a:buNone/>
            </a:pPr>
            <a:r>
              <a:rPr lang="es-ES" altLang="es-E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estructura del párrafo y sus métodos de desarrollo, se relacionan con el tipo de texto, su estilo y sus características lógicas, retóricas y lingüísticas</a:t>
            </a:r>
            <a:r>
              <a:rPr lang="es-ES" altLang="es-E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s-ES" altLang="es-ES" sz="3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-6350" algn="just" eaLnBrk="1" hangingPunct="1">
              <a:buNone/>
            </a:pPr>
            <a:r>
              <a:rPr lang="es-ES_tradnl" altLang="en-US" sz="3600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Lógicas o sintácticas:</a:t>
            </a:r>
            <a:r>
              <a:rPr lang="es-ES_tradnl" altLang="en-US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alt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refiere a las leyes y principios para la formación de frases, sintagmas,  y párrafos</a:t>
            </a:r>
            <a:endParaRPr lang="es-ES" altLang="es-ES" sz="3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ct val="50000"/>
              </a:spcBef>
              <a:buNone/>
            </a:pPr>
            <a:r>
              <a:rPr lang="es-ES_tradnl" altLang="en-US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Retóricas: </a:t>
            </a:r>
            <a:r>
              <a:rPr lang="es-ES_tradnl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refiere al sistema de procesos y recursos para la construcción del texto</a:t>
            </a:r>
            <a:endParaRPr lang="es-ES_tradnl" alt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ct val="50000"/>
              </a:spcBef>
              <a:buNone/>
            </a:pPr>
            <a:r>
              <a:rPr lang="es-ES_tradnl" altLang="en-US" sz="3200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Léxicas o lingüísticas:</a:t>
            </a:r>
            <a:r>
              <a:rPr lang="es-ES_tradnl" altLang="en-US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refiere al vocabulario de un idioma con un condicionamiento cultural</a:t>
            </a:r>
            <a:r>
              <a:rPr lang="es-ES_tradnl" alt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_tradnl" altLang="en-US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ct val="50000"/>
              </a:spcBef>
              <a:buNone/>
            </a:pPr>
            <a:endParaRPr lang="es-ES_tradnl" altLang="en-US" sz="36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ct val="50000"/>
              </a:spcBef>
              <a:buNone/>
            </a:pPr>
            <a:endParaRPr lang="es-ES_tradnl" altLang="en-US" sz="20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8914" name="Título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algn="ctr">
              <a:buNone/>
            </a:pP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Conclusiones</a:t>
            </a:r>
            <a:endParaRPr lang="en-US" altLang="x-none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8915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08400"/>
          </a:xfrm>
          <a:ln/>
        </p:spPr>
        <p:txBody>
          <a:bodyPr vert="horz" wrap="square" lIns="91440" tIns="45720" rIns="91440" bIns="45720" anchor="t" anchorCtr="0"/>
          <a:p>
            <a:pPr algn="just"/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Les hacemos notar que estos contenidos les van acercando de manera gradual al propósito de escribir mejor una primera versión de cualquier tipo de texto.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Se particularizarán con el estudio del texto científico y se ejercitarán en el primer taller de nuestro curso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Sus profesoras</a:t>
            </a:r>
            <a:endParaRPr lang="en-US" altLang="x-none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Título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algn="ctr" eaLnBrk="1" hangingPunct="1"/>
            <a:r>
              <a:rPr lang="es-ES" altLang="es-ES" b="1" u="sng" dirty="0"/>
              <a:t>Contenidos:</a:t>
            </a:r>
            <a:endParaRPr lang="es-ES" alt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09575" y="1691005"/>
            <a:ext cx="11372215" cy="3535680"/>
          </a:xfrm>
        </p:spPr>
        <p:txBody>
          <a:bodyPr vert="horz" wrap="square" lIns="91440" tIns="45720" rIns="91440" bIns="45720" numCol="1" rtlCol="0" anchor="t" anchorCtr="0" compatLnSpc="1">
            <a:noAutofit/>
          </a:bodyPr>
          <a:lstStyle/>
          <a:p>
            <a:pPr marL="363855" marR="0" lvl="2" indent="85725" algn="just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s-ES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821055" marR="0" lvl="2" indent="-457200" algn="just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 </a:t>
            </a: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párrafo como unidad básica de la redacción del texto escrito: estructura, cualidades Sus funciones. Elementos unificadores o conectores de párrafos. </a:t>
            </a:r>
            <a:endParaRPr kumimoji="0" lang="es-E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821055" marR="0" lvl="2" indent="-457200" algn="just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Errores </a:t>
            </a: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que atentan contra las cualidades del párrafo. </a:t>
            </a:r>
            <a:endParaRPr kumimoji="0" lang="es-E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821055" marR="0" lvl="2" indent="-457200" algn="just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Estructuración </a:t>
            </a: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 composición del párrafo: sus métodos de desarrollo </a:t>
            </a:r>
            <a:endParaRPr kumimoji="0" lang="es-E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821055" marR="0" lvl="2" indent="-457200" algn="just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Análisis </a:t>
            </a: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lingüístico del párrafo como unidad básica del </a:t>
            </a: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texto(Taller)</a:t>
            </a:r>
            <a:endParaRPr kumimoji="0" lang="es-E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Título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algn="ctr" eaLnBrk="1" hangingPunct="1"/>
            <a:r>
              <a:rPr lang="es-ES" altLang="es-ES" sz="3200" dirty="0">
                <a:latin typeface="Arial" panose="020B0604020202020204" pitchFamily="34" charset="0"/>
                <a:cs typeface="Arial" panose="020B0604020202020204" pitchFamily="34" charset="0"/>
              </a:rPr>
              <a:t>Comunicación</a:t>
            </a:r>
            <a:endParaRPr lang="es-ES" altLang="es-ES" sz="3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8195" name="Marcador de contenido 2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algn="just" eaLnBrk="1" hangingPunct="1"/>
            <a:endParaRPr lang="es-ES" altLang="es-ES" dirty="0">
              <a:latin typeface="Arial" panose="020B0604020202020204" pitchFamily="34" charset="0"/>
            </a:endParaRPr>
          </a:p>
          <a:p>
            <a:pPr algn="just" eaLnBrk="1" hangingPunct="1"/>
            <a:endParaRPr lang="es-ES" altLang="es-ES" dirty="0">
              <a:latin typeface="Arial" panose="020B0604020202020204" pitchFamily="34" charset="0"/>
            </a:endParaRPr>
          </a:p>
          <a:p>
            <a:pPr algn="just" eaLnBrk="1" hangingPunct="1"/>
            <a:r>
              <a:rPr lang="es-ES" altLang="es-ES" dirty="0">
                <a:latin typeface="Arial" panose="020B0604020202020204" pitchFamily="34" charset="0"/>
              </a:rPr>
              <a:t>El ser humano es un ser social, y por ende, desde que nace hasta que muere está inmerso en una compleja red de interrelaciones con los que le rodean, está inmerso en una constante comunicación.</a:t>
            </a:r>
            <a:endParaRPr lang="es-ES" altLang="es-E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Título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algn="ctr" eaLnBrk="1" hangingPunct="1"/>
            <a:r>
              <a:rPr lang="es-ES" altLang="es-E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Comunicación</a:t>
            </a:r>
            <a:endParaRPr lang="es-ES" alt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numCol="1" rtlCol="0" anchor="t" anchorCtr="0" compatLnSpc="1">
            <a:normAutofit/>
          </a:bodyPr>
          <a:lstStyle/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es-E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es-E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 </a:t>
            </a: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Psicología se entiende por comunicación </a:t>
            </a: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 </a:t>
            </a: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proceso de interacción </a:t>
            </a: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sujeto sujeto, a </a:t>
            </a: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través del cual se intercambia </a:t>
            </a: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información sobre sentimientos</a:t>
            </a: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ideas</a:t>
            </a: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 conocimientos,experiencias,entre otros,lo que  produce </a:t>
            </a: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una influencia mutua que trae como resultado una modificación de ambos.</a:t>
            </a:r>
            <a:endParaRPr kumimoji="0" lang="es-E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                              (</a:t>
            </a: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Tomado de :Comunicación positiva en educación,pág 3)</a:t>
            </a:r>
            <a:endParaRPr kumimoji="0" lang="es-E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Título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algn="ctr" eaLnBrk="1" hangingPunct="1"/>
            <a:r>
              <a:rPr lang="es-ES" altLang="es-E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texto, su definición, clasificación, funciones y significados</a:t>
            </a:r>
            <a:endParaRPr lang="es-ES" altLang="es-ES" sz="36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numCol="1" rtlCol="0" anchor="t" anchorCtr="0" compatLnSpc="1">
            <a:normAutofit lnSpcReduction="10000"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es-E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…</a:t>
            </a: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 </a:t>
            </a: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texto </a:t>
            </a: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 definirá como </a:t>
            </a:r>
            <a:r>
              <a:rPr kumimoji="0" lang="es-ES" sz="28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 unidad </a:t>
            </a:r>
            <a:r>
              <a:rPr kumimoji="0" lang="es-ES" sz="2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básica </a:t>
            </a:r>
            <a:r>
              <a:rPr kumimoji="0" lang="es-ES" sz="28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 la comunicación humana</a:t>
            </a:r>
            <a:r>
              <a:rPr kumimoji="0" lang="es-ES" sz="28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endParaRPr kumimoji="0" lang="es-E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s-E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Los </a:t>
            </a: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hombres no intercambian mensajes en palabras, frases u oraciones aisladas, sino en unidades comunicativas </a:t>
            </a: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…</a:t>
            </a: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 cada una de esas unidades se les llama </a:t>
            </a: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textos</a:t>
            </a: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endParaRPr kumimoji="0" lang="es-E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es-E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López Díaz </a:t>
            </a: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s-E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 </a:t>
            </a: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 Compendio </a:t>
            </a:r>
            <a:r>
              <a:rPr kumimoji="0" lang="es-E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 Gramática española y apuntes de </a:t>
            </a: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redacción(edición digital,2015)</a:t>
            </a:r>
            <a:endParaRPr kumimoji="0" lang="es-E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rtlCol="0" anchor="ctr" anchorCtr="0" compatLnSpc="1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 texto, su definición, clasificación, funciones y significados</a:t>
            </a:r>
            <a:endParaRPr kumimoji="0" lang="es-E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267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33813"/>
          </a:xfrm>
          <a:ln/>
        </p:spPr>
        <p:txBody>
          <a:bodyPr vert="horz" wrap="square" lIns="91440" tIns="45720" rIns="91440" bIns="45720" anchor="t" anchorCtr="0"/>
          <a:p>
            <a:pPr algn="just" eaLnBrk="1" hangingPunct="1">
              <a:buFontTx/>
              <a:buChar char="•"/>
            </a:pPr>
            <a:r>
              <a:rPr lang="es-ES" altLang="es-ES" dirty="0">
                <a:latin typeface="Arial" panose="020B0604020202020204" pitchFamily="34" charset="0"/>
                <a:cs typeface="Arial" panose="020B0604020202020204" pitchFamily="34" charset="0"/>
              </a:rPr>
              <a:t>Según los géneros: narrativos, poéticos y dramáticos </a:t>
            </a:r>
            <a:endParaRPr lang="es-ES" alt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buFontTx/>
              <a:buChar char="•"/>
            </a:pPr>
            <a:r>
              <a:rPr lang="es-ES" altLang="es-ES" dirty="0">
                <a:latin typeface="Arial" panose="020B0604020202020204" pitchFamily="34" charset="0"/>
                <a:cs typeface="Arial" panose="020B0604020202020204" pitchFamily="34" charset="0"/>
              </a:rPr>
              <a:t>Según las líneas de composición: progresivos, enumerativos y asociativos.</a:t>
            </a:r>
            <a:endParaRPr lang="es-ES" alt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buFontTx/>
              <a:buChar char="•"/>
            </a:pPr>
            <a:r>
              <a:rPr lang="es-ES" altLang="es-ES" dirty="0">
                <a:latin typeface="Arial" panose="020B0604020202020204" pitchFamily="34" charset="0"/>
                <a:cs typeface="Arial" panose="020B0604020202020204" pitchFamily="34" charset="0"/>
              </a:rPr>
              <a:t>Según la función comunicativa que le es </a:t>
            </a:r>
            <a:r>
              <a:rPr lang="es-ES" altLang="es-ES" dirty="0">
                <a:latin typeface="Arial" panose="020B0604020202020204" pitchFamily="34" charset="0"/>
                <a:cs typeface="Arial" panose="020B0604020202020204" pitchFamily="34" charset="0"/>
              </a:rPr>
              <a:t>esencial:</a:t>
            </a:r>
            <a:endParaRPr lang="es-ES" alt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buFontTx/>
              <a:buChar char="•"/>
            </a:pPr>
            <a:r>
              <a:rPr lang="es-ES" altLang="es-ES" dirty="0">
                <a:latin typeface="Arial" panose="020B0604020202020204" pitchFamily="34" charset="0"/>
                <a:cs typeface="Arial" panose="020B0604020202020204" pitchFamily="34" charset="0"/>
              </a:rPr>
              <a:t> Estilo funcional coloquial</a:t>
            </a:r>
            <a:endParaRPr lang="es-ES" alt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buFontTx/>
              <a:buChar char="•"/>
            </a:pPr>
            <a:r>
              <a:rPr lang="es-ES" altLang="es-ES" dirty="0">
                <a:latin typeface="Arial" panose="020B0604020202020204" pitchFamily="34" charset="0"/>
                <a:cs typeface="Arial" panose="020B0604020202020204" pitchFamily="34" charset="0"/>
              </a:rPr>
              <a:t>Estilo funcional artístico</a:t>
            </a:r>
            <a:endParaRPr lang="es-ES" alt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buFontTx/>
              <a:buChar char="•"/>
            </a:pPr>
            <a:r>
              <a:rPr lang="es-ES" altLang="es-ES" dirty="0">
                <a:latin typeface="Arial" panose="020B0604020202020204" pitchFamily="34" charset="0"/>
                <a:cs typeface="Arial" panose="020B0604020202020204" pitchFamily="34" charset="0"/>
              </a:rPr>
              <a:t>Estilo funcional  profesional</a:t>
            </a:r>
            <a:endParaRPr lang="es-ES_tradnl" alt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endParaRPr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Título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algn="ctr" eaLnBrk="1" hangingPunct="1"/>
            <a:r>
              <a:rPr lang="es-ES" altLang="es-ES" sz="3200" dirty="0">
                <a:latin typeface="Arial" panose="020B0604020202020204" pitchFamily="34" charset="0"/>
                <a:cs typeface="Arial" panose="020B0604020202020204" pitchFamily="34" charset="0"/>
              </a:rPr>
              <a:t>ESTILO FUNCIONAL  PROFESIONAL</a:t>
            </a:r>
            <a:endParaRPr lang="es-ES" altLang="es-ES" sz="3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2291" name="Marcador de contenido 2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spcAft>
                <a:spcPct val="60000"/>
              </a:spcAft>
              <a:buNone/>
            </a:pPr>
            <a:r>
              <a:rPr lang="es-ES" altLang="es-ES" sz="4000" dirty="0">
                <a:solidFill>
                  <a:srgbClr val="000000"/>
                </a:solidFill>
                <a:latin typeface="Arial" panose="020B0604020202020204" pitchFamily="34" charset="0"/>
              </a:rPr>
              <a:t>Sub-estilo científico y científico popular </a:t>
            </a:r>
            <a:endParaRPr lang="es-ES" altLang="es-ES" sz="4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spcAft>
                <a:spcPct val="60000"/>
              </a:spcAft>
              <a:buNone/>
            </a:pPr>
            <a:r>
              <a:rPr lang="es-ES" altLang="es-ES" sz="4000" dirty="0">
                <a:solidFill>
                  <a:srgbClr val="000000"/>
                </a:solidFill>
                <a:latin typeface="Arial" panose="020B0604020202020204" pitchFamily="34" charset="0"/>
              </a:rPr>
              <a:t>Sub-estilo oficial </a:t>
            </a:r>
            <a:endParaRPr lang="es-ES" altLang="es-ES" sz="4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spcAft>
                <a:spcPct val="60000"/>
              </a:spcAft>
              <a:buNone/>
            </a:pPr>
            <a:r>
              <a:rPr lang="es-ES" altLang="es-ES" sz="4000" dirty="0">
                <a:solidFill>
                  <a:srgbClr val="000000"/>
                </a:solidFill>
                <a:latin typeface="Arial" panose="020B0604020202020204" pitchFamily="34" charset="0"/>
              </a:rPr>
              <a:t>Sub-estilo publicista</a:t>
            </a:r>
            <a:endParaRPr lang="es-ES_tradnl" altLang="es-ES" sz="4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12987</Words>
  <Application>WPS Presentation</Application>
  <PresentationFormat>Panorámica</PresentationFormat>
  <Paragraphs>341</Paragraphs>
  <Slides>35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35</vt:i4>
      </vt:variant>
    </vt:vector>
  </HeadingPairs>
  <TitlesOfParts>
    <vt:vector size="46" baseType="lpstr">
      <vt:lpstr>Arial</vt:lpstr>
      <vt:lpstr>SimSun</vt:lpstr>
      <vt:lpstr>Wingdings</vt:lpstr>
      <vt:lpstr>Calibri</vt:lpstr>
      <vt:lpstr>Calibri Light</vt:lpstr>
      <vt:lpstr>Calibri</vt:lpstr>
      <vt:lpstr>Microsoft YaHei</vt:lpstr>
      <vt:lpstr>Arial Unicode MS</vt:lpstr>
      <vt:lpstr>Tema de Office</vt:lpstr>
      <vt:lpstr>1_Tema de Office</vt:lpstr>
      <vt:lpstr>2_Tema de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 docente: Teoría y práctica de la estructura y redacción del texto científico.</dc:title>
  <dc:creator>KIKI</dc:creator>
  <cp:lastModifiedBy>José Pedro Martínez Larrarte</cp:lastModifiedBy>
  <cp:revision>41</cp:revision>
  <dcterms:created xsi:type="dcterms:W3CDTF">2024-01-05T16:10:09Z</dcterms:created>
  <dcterms:modified xsi:type="dcterms:W3CDTF">2024-10-18T04:10:52Z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7FC148F9AD6B41E7B963A7E39428EBAC_12</vt:lpwstr>
  </property>
  <property fmtid="{D5CDD505-2E9C-101B-9397-08002B2CF9AE}" pid="3" name="KSOProductBuildVer">
    <vt:lpwstr>3082-12.2.0.18283</vt:lpwstr>
  </property>
</Properties>
</file>