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56" r:id="rId5"/>
    <p:sldId id="257" r:id="rId6"/>
    <p:sldId id="259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77" r:id="rId21"/>
    <p:sldId id="278" r:id="rId22"/>
    <p:sldId id="279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75" r:id="rId31"/>
    <p:sldId id="288" r:id="rId32"/>
    <p:sldId id="289" r:id="rId33"/>
    <p:sldId id="290" r:id="rId34"/>
    <p:sldId id="291" r:id="rId35"/>
    <p:sldId id="292" r:id="rId36"/>
    <p:sldId id="293" r:id="rId37"/>
    <p:sldId id="280" r:id="rId38"/>
    <p:sldId id="294" r:id="rId39"/>
  </p:sldIdLst>
  <p:sldSz cx="12192000" cy="6858000"/>
  <p:notesSz cx="6858000" cy="9144000"/>
  <p:defaultTextStyle>
    <a:defPPr>
      <a:defRPr lang="es-E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50"/>
    <p:restoredTop sz="87477"/>
  </p:normalViewPr>
  <p:slideViewPr>
    <p:cSldViewPr snapToGrid="0">
      <p:cViewPr varScale="1">
        <p:scale>
          <a:sx n="61" d="100"/>
          <a:sy n="61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2" Type="http://schemas.openxmlformats.org/officeDocument/2006/relationships/tableStyles" Target="tableStyles.xml"/><Relationship Id="rId41" Type="http://schemas.openxmlformats.org/officeDocument/2006/relationships/viewProps" Target="viewProps.xml"/><Relationship Id="rId40" Type="http://schemas.openxmlformats.org/officeDocument/2006/relationships/presProps" Target="presProps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s-E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s-ES" altLang="es-ES" dirty="0"/>
              <a:t>Haga clic para modificar el estilo de título del patrón</a:t>
            </a:r>
            <a:endParaRPr lang="es-ES" altLang="es-ES" dirty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s-ES" altLang="es-ES" dirty="0"/>
              <a:t>Editar el estilo de texto del patrón</a:t>
            </a:r>
            <a:endParaRPr lang="es-ES" altLang="es-ES" dirty="0"/>
          </a:p>
          <a:p>
            <a:pPr lvl="1"/>
            <a:r>
              <a:rPr lang="es-ES" altLang="es-ES" dirty="0"/>
              <a:t>Segundo nivel</a:t>
            </a:r>
            <a:endParaRPr lang="es-ES" altLang="es-ES" dirty="0"/>
          </a:p>
          <a:p>
            <a:pPr lvl="2"/>
            <a:r>
              <a:rPr lang="es-ES" altLang="es-ES" dirty="0"/>
              <a:t>Tercer nivel</a:t>
            </a:r>
            <a:endParaRPr lang="es-ES" altLang="es-ES" dirty="0"/>
          </a:p>
          <a:p>
            <a:pPr lvl="3"/>
            <a:r>
              <a:rPr lang="es-ES" altLang="es-ES" dirty="0"/>
              <a:t>Cuarto nivel</a:t>
            </a:r>
            <a:endParaRPr lang="es-ES" altLang="es-ES" dirty="0"/>
          </a:p>
          <a:p>
            <a:pPr lvl="4"/>
            <a:r>
              <a:rPr lang="es-ES" altLang="es-ES" dirty="0"/>
              <a:t>Quinto nivel</a:t>
            </a:r>
            <a:endParaRPr lang="es-ES" alt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9E2B3A8-33BB-4D0E-8555-B2DD755B67CB}" type="datetimeFigureOut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E35DD5-6489-472C-8383-4E6822F7F9B1}" type="slidenum">
              <a:rPr kumimoji="0" lang="es-E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Haga clic para modificar el estilo de título del patrón</a:t>
            </a:r>
            <a:endParaRPr lang="en-US" altLang="x-none" dirty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Editar el estilo de texto del patrón</a:t>
            </a:r>
            <a:endParaRPr dirty="0"/>
          </a:p>
          <a:p>
            <a:pPr lvl="1"/>
            <a:r>
              <a:rPr dirty="0"/>
              <a:t>Segundo nivel</a:t>
            </a:r>
            <a:endParaRPr dirty="0"/>
          </a:p>
          <a:p>
            <a:pPr lvl="2"/>
            <a:r>
              <a:rPr dirty="0"/>
              <a:t>Tercer nivel</a:t>
            </a:r>
            <a:endParaRPr dirty="0"/>
          </a:p>
          <a:p>
            <a:pPr lvl="3"/>
            <a:r>
              <a:rPr dirty="0"/>
              <a:t>Cuarto nivel</a:t>
            </a:r>
            <a:endParaRPr dirty="0"/>
          </a:p>
          <a:p>
            <a:pPr lvl="4"/>
            <a:r>
              <a:rPr dirty="0"/>
              <a:t>Quinto nivel</a:t>
            </a:r>
            <a:endParaRPr lang="en-US" altLang="x-none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3074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Haga clic para modificar el estilo de título del patrón</a:t>
            </a:r>
            <a:endParaRPr lang="en-US" altLang="x-none" dirty="0"/>
          </a:p>
        </p:txBody>
      </p:sp>
      <p:sp>
        <p:nvSpPr>
          <p:cNvPr id="3075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Editar el estilo de texto del patrón</a:t>
            </a:r>
            <a:endParaRPr dirty="0"/>
          </a:p>
          <a:p>
            <a:pPr lvl="1"/>
            <a:r>
              <a:rPr dirty="0"/>
              <a:t>Segundo nivel</a:t>
            </a:r>
            <a:endParaRPr dirty="0"/>
          </a:p>
          <a:p>
            <a:pPr lvl="2"/>
            <a:r>
              <a:rPr dirty="0"/>
              <a:t>Tercer nivel</a:t>
            </a:r>
            <a:endParaRPr dirty="0"/>
          </a:p>
          <a:p>
            <a:pPr lvl="3"/>
            <a:r>
              <a:rPr dirty="0"/>
              <a:t>Cuarto nivel</a:t>
            </a:r>
            <a:endParaRPr dirty="0"/>
          </a:p>
          <a:p>
            <a:pPr lvl="4"/>
            <a:r>
              <a:rPr dirty="0"/>
              <a:t>Quinto nivel</a:t>
            </a:r>
            <a:endParaRPr lang="en-US" altLang="x-none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FE2A25D-5BA6-4D6F-94A1-5B9484FB4DC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4958B57-67B2-4321-BBC0-DC7AB6FF58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hyperlink" Target="mailto:cruzmariarometarodriguez87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64665" y="333375"/>
            <a:ext cx="9077325" cy="1619885"/>
          </a:xfrm>
        </p:spPr>
        <p:txBody>
          <a:bodyPr vert="horz" wrap="square" lIns="91440" tIns="45720" rIns="91440" bIns="45720" numCol="1" rtlCol="0" anchor="b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Taller docente: </a:t>
            </a:r>
            <a:b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Teoría y práctica de la estructura y redacción del texto científico</a:t>
            </a:r>
            <a:endParaRPr kumimoji="0" lang="es-E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099" name="Subtítulo 2"/>
          <p:cNvSpPr>
            <a:spLocks noGrp="1"/>
          </p:cNvSpPr>
          <p:nvPr>
            <p:ph type="subTitle" idx="1"/>
          </p:nvPr>
        </p:nvSpPr>
        <p:spPr>
          <a:xfrm>
            <a:off x="1122045" y="2214880"/>
            <a:ext cx="10361930" cy="3741420"/>
          </a:xfrm>
          <a:ln/>
        </p:spPr>
        <p:txBody>
          <a:bodyPr vert="horz" wrap="square" lIns="91440" tIns="45720" rIns="91440" bIns="45720" anchor="t" anchorCtr="0"/>
          <a:p>
            <a:pPr algn="just" eaLnBrk="1" hangingPunct="1">
              <a:buClrTx/>
              <a:buSzTx/>
            </a:pPr>
            <a:r>
              <a:rPr lang="es-ES" altLang="es-ES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Profesora principal: </a:t>
            </a:r>
            <a:r>
              <a:rPr lang="es-ES" altLang="es-ES" b="1" i="1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Cruz María Frómeta Rodríguez</a:t>
            </a:r>
            <a:r>
              <a:rPr lang="es-ES" altLang="es-ES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lang="es-ES" altLang="es-ES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ClrTx/>
              <a:buSzTx/>
            </a:pPr>
            <a:r>
              <a:rPr lang="es-ES" altLang="es-ES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Dr. Ciencias Pedagógicas. M.Sc Educación por el Arte y Animación Sociocultural. Profesor Titular y Consultante</a:t>
            </a:r>
            <a:endParaRPr lang="es-ES" altLang="es-ES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ClrTx/>
              <a:buSzTx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E-mail:  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  <a:sym typeface="+mn-ea"/>
                <a:hlinkClick r:id="rId1" tooltip=""/>
              </a:rPr>
              <a:t>cruzmariarometarodriguez87@gmail.com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es-ES" altLang="es-ES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ClrTx/>
              <a:buSzTx/>
            </a:pPr>
            <a:endParaRPr lang="es-ES" altLang="es-ES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ClrTx/>
              <a:buSzTx/>
            </a:pPr>
            <a:r>
              <a:rPr lang="es-ES" altLang="es-ES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Profesora: </a:t>
            </a:r>
            <a:r>
              <a:rPr lang="es-ES" altLang="es-ES" b="1" i="1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Leidis González Ortiz</a:t>
            </a:r>
            <a:r>
              <a:rPr lang="es-ES" altLang="es-ES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s-ES" altLang="es-ES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buClrTx/>
              <a:buSzTx/>
            </a:pPr>
            <a:r>
              <a:rPr lang="es-ES" altLang="es-ES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Licenciada en Educación en la especialidad de español- Literatura. Especialista de postgrado en Docencia Universitaria. Categoría docente Profesor Auxiliar</a:t>
            </a:r>
            <a:endParaRPr lang="es-ES" altLang="es-ES" kern="1200" dirty="0"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" alt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Sub-estilo oficial</a:t>
            </a:r>
            <a:endParaRPr kumimoji="0" lang="es-ES" altLang="es-E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74875" y="1825625"/>
            <a:ext cx="7346950" cy="4351338"/>
          </a:xfrm>
        </p:spPr>
        <p:txBody>
          <a:bodyPr vert="horz" wrap="square" lIns="91440" tIns="45720" rIns="91440" bIns="45720" numCol="1" rtlCol="0" anchor="t" anchorCtr="0" compatLnSpc="1">
            <a:normAutofit fontScale="85000" lnSpcReduction="20000"/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Acta</a:t>
            </a:r>
            <a:endParaRPr kumimoji="0" lang="es-ES" altLang="es-E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Carta </a:t>
            </a:r>
            <a:r>
              <a:rPr kumimoji="0" lang="es-ES" alt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oficial y </a:t>
            </a:r>
            <a:r>
              <a:rPr kumimoji="0" lang="es-ES" alt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comercial</a:t>
            </a:r>
            <a:endParaRPr kumimoji="0" lang="es-ES" altLang="es-E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Circular</a:t>
            </a:r>
            <a:endParaRPr kumimoji="0" lang="es-ES" altLang="es-E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Informe </a:t>
            </a:r>
            <a:endParaRPr kumimoji="0" lang="es-ES" altLang="es-E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</a:t>
            </a:r>
            <a:r>
              <a:rPr kumimoji="0" lang="es-ES" alt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ago constar </a:t>
            </a:r>
            <a:endParaRPr kumimoji="0" lang="es-ES" altLang="es-E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Certificaciones </a:t>
            </a:r>
            <a:endParaRPr kumimoji="0" lang="es-ES" altLang="es-E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Memorando</a:t>
            </a:r>
            <a:endParaRPr kumimoji="0" lang="en-GB" altLang="es-E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>
              <a:spcBef>
                <a:spcPct val="50000"/>
              </a:spcBef>
            </a:pPr>
            <a:r>
              <a:rPr lang="es-ES" altLang="es-ES" b="1" dirty="0"/>
              <a:t>Sub-estilo publicista</a:t>
            </a:r>
            <a:endParaRPr lang="es-ES" alt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8375" y="1825625"/>
            <a:ext cx="7046913" cy="4351338"/>
          </a:xfrm>
        </p:spPr>
        <p:txBody>
          <a:bodyPr vert="horz" wrap="square" lIns="91440" tIns="45720" rIns="91440" bIns="45720" numCol="1" rtlCol="0" anchor="t" anchorCtr="0" compatLnSpc="1">
            <a:normAutofit fontScale="77500" lnSpcReduction="20000"/>
          </a:bodyPr>
          <a:lstStyle/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Noticia </a:t>
            </a:r>
            <a:endParaRPr kumimoji="0" lang="es-ES" altLang="es-E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es-ES" alt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rónica informativa </a:t>
            </a:r>
            <a:endParaRPr kumimoji="0" lang="es-ES" altLang="es-E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Entrevista </a:t>
            </a:r>
            <a:endParaRPr kumimoji="0" lang="es-ES" altLang="es-E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Reportaje</a:t>
            </a:r>
            <a:endParaRPr kumimoji="0" lang="es-ES" altLang="es-E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Artículo</a:t>
            </a:r>
            <a:endParaRPr kumimoji="0" lang="es-ES" altLang="es-E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Comentario</a:t>
            </a:r>
            <a:endParaRPr kumimoji="0" lang="es-ES" altLang="es-E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28600" marR="0" lvl="0" indent="-22860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altLang="es-E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s-ES" altLang="es-E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visos</a:t>
            </a:r>
            <a:r>
              <a:rPr kumimoji="0" lang="es-ES" altLang="es-E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es-ES_tradnl" altLang="es-E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" altLang="es-E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Sub-estilo científico y científico popular </a:t>
            </a:r>
            <a:endParaRPr kumimoji="0" lang="es-ES" altLang="es-E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482725" y="1825625"/>
            <a:ext cx="4035425" cy="3203575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Notas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Fichas 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Resumen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Ponencia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nforme científico 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509838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Artículo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Tesis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Reseñas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rabajos referativos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Libros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textos. 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3600" dirty="0">
                <a:latin typeface="Arial" panose="020B0604020202020204" pitchFamily="34" charset="0"/>
                <a:cs typeface="Arial" panose="020B0604020202020204" pitchFamily="34" charset="0"/>
              </a:rPr>
              <a:t>Significados</a:t>
            </a:r>
            <a:endParaRPr lang="es-ES" altLang="es-ES" sz="36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16313" y="1825625"/>
            <a:ext cx="5013325" cy="2430463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Literal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Explícito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Implícito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Intencional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omplementario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redacción del texto escrito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11" name="Marcador de contenido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 Las palabras, frases y oraciones, sus relaciones, características y funciones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De acuerdo con las características semánticas o del significado, morfológicas o de la forma y sintácticas o relacionadas con la función, la palabras se agrupan en paradigmas o conjuntos. 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A esos conjuntos se les conoce como </a:t>
            </a:r>
            <a:r>
              <a:rPr lang="es-ES" altLang="es-ES" b="1" dirty="0">
                <a:latin typeface="Arial" panose="020B0604020202020204" pitchFamily="34" charset="0"/>
                <a:cs typeface="Arial" panose="020B0604020202020204" pitchFamily="34" charset="0"/>
              </a:rPr>
              <a:t>categorías de palabras 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s-ES" altLang="es-ES" b="1" dirty="0">
                <a:latin typeface="Arial" panose="020B0604020202020204" pitchFamily="34" charset="0"/>
                <a:cs typeface="Arial" panose="020B0604020202020204" pitchFamily="34" charset="0"/>
              </a:rPr>
              <a:t>clases léxico-sintácticas de palabras</a:t>
            </a:r>
            <a:r>
              <a:rPr lang="es-ES" altLang="es-ES" dirty="0"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ES" altLang="es-ES" dirty="0">
                <a:solidFill>
                  <a:srgbClr val="000000"/>
                </a:solidFill>
              </a:rPr>
              <a:t> </a:t>
            </a:r>
            <a:r>
              <a:rPr lang="es-ES" altLang="es-E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 Díaz  J A Compendio de Gramática española y apuntes de redacción(edición digital,2015)</a:t>
            </a:r>
            <a:endParaRPr lang="es-ES" altLang="es-E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es-ES" altLang="es-E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redacción del texto escrito</a:t>
            </a:r>
            <a:endParaRPr lang="es-ES" alt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3"/>
          </a:xfrm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 reconocen como 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categorías de palabras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 entidades que intervienen en la producción del discurso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verbal (o escrito):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E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sustantivo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E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artículo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E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adjetivo</a:t>
            </a:r>
            <a:endParaRPr kumimoji="0" lang="es-E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E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pronombre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E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verbo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E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adverbio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</a:t>
            </a:r>
            <a:r>
              <a:rPr kumimoji="0" lang="es-E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preposición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</a:t>
            </a:r>
            <a:r>
              <a:rPr kumimoji="0" lang="es-ES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conjunción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la </a:t>
            </a:r>
            <a:r>
              <a:rPr kumimoji="0" lang="es-ES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interjección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López Díaz  J A Compendio de Gramática española y apuntes de redacción(edición digital,2015)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s-E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redacción del texto escrito</a:t>
            </a:r>
            <a:endParaRPr lang="es-ES" altLang="es-ES" dirty="0"/>
          </a:p>
        </p:txBody>
      </p:sp>
      <p:sp>
        <p:nvSpPr>
          <p:cNvPr id="19459" name="Marcador de contenido 2"/>
          <p:cNvSpPr>
            <a:spLocks noGrp="1"/>
          </p:cNvSpPr>
          <p:nvPr>
            <p:ph idx="1"/>
          </p:nvPr>
        </p:nvSpPr>
        <p:spPr>
          <a:xfrm>
            <a:off x="709613" y="1477963"/>
            <a:ext cx="10774362" cy="4351337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Funciones de las palabras</a:t>
            </a:r>
            <a:endParaRPr lang="es-ES" altLang="es-E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709613" y="1958975"/>
          <a:ext cx="10483850" cy="492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1015"/>
                <a:gridCol w="3301015"/>
                <a:gridCol w="3881820"/>
              </a:tblGrid>
              <a:tr h="429598">
                <a:tc>
                  <a:txBody>
                    <a:bodyPr/>
                    <a:lstStyle/>
                    <a:p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Contenido léxico </a:t>
                      </a:r>
                      <a:endParaRPr lang="es-ES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Contenido gramatical </a:t>
                      </a:r>
                      <a:endParaRPr lang="es-ES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Contenido afectivo</a:t>
                      </a:r>
                      <a:endParaRPr lang="es-ES" sz="1800" b="1" dirty="0"/>
                    </a:p>
                  </a:txBody>
                  <a:tcPr marL="91438" marR="91438" marT="45724" marB="45724"/>
                </a:tc>
              </a:tr>
              <a:tr h="2577588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...Nombran la realidad extralingüística…</a:t>
                      </a:r>
                      <a:r>
                        <a:rPr lang="es-E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expresan sus cualidades, relaciones y características, los procesos que en ella tienen lugar y las circunstancias en que se verifican,…</a:t>
                      </a:r>
                      <a:endParaRPr lang="es-E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…expresan relaciones, matices varios y nociones gramaticales referidas a la persona, al género o al número. </a:t>
                      </a:r>
                      <a:endParaRPr lang="es-ES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se vincula con la esfera emocional, con la función expresiva del lenguaje.(oral o escrito)</a:t>
                      </a:r>
                      <a:endParaRPr lang="es-ES" sz="1800" dirty="0"/>
                    </a:p>
                  </a:txBody>
                  <a:tcPr marL="91438" marR="91438" marT="45724" marB="45724"/>
                </a:tc>
              </a:tr>
              <a:tr h="1920414">
                <a:tc>
                  <a:txBody>
                    <a:bodyPr/>
                    <a:lstStyle/>
                    <a:p>
                      <a:r>
                        <a:rPr lang="es-E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sustantivo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endParaRPr lang="es-ES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adjetivo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endParaRPr lang="es-ES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verbo</a:t>
                      </a:r>
                      <a:endParaRPr lang="es-ES" sz="1800" b="0" i="1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el</a:t>
                      </a:r>
                      <a:endParaRPr lang="es-ES" sz="1800" b="0" i="0" u="none" strike="noStrike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adverbio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endParaRPr lang="es-E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preposición</a:t>
                      </a:r>
                      <a:endParaRPr lang="es-ES" sz="1800" b="0" i="1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conjunción,</a:t>
                      </a:r>
                      <a:endParaRPr lang="es-ES" sz="1800" b="0" i="1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artículo </a:t>
                      </a:r>
                      <a:endParaRPr lang="es-ES" sz="1800" b="0" i="1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pronombre </a:t>
                      </a:r>
                      <a:r>
                        <a:rPr lang="es-ES" sz="1800" dirty="0" smtClean="0"/>
                        <a:t> </a:t>
                      </a:r>
                      <a:endParaRPr lang="es-ES" sz="1800" dirty="0" smtClean="0"/>
                    </a:p>
                    <a:p>
                      <a:pPr algn="just"/>
                      <a:r>
                        <a:rPr lang="es-E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López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Díaz  J A Compendio de Gramática española y apuntes de redacción(edición digital,2015)</a:t>
                      </a:r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la 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interjección </a:t>
                      </a:r>
                      <a:endParaRPr lang="es-ES" sz="1800" dirty="0"/>
                    </a:p>
                  </a:txBody>
                  <a:tcPr marL="91438" marR="91438" marT="45724" marB="45724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El párrafo como unidad  básica del texto</a:t>
            </a:r>
            <a:endParaRPr lang="en-US" altLang="es-ES" sz="4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0483" name="Marcador de contenido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Según Mireya Báez, el párrafo es el conjunto de oraciones que desarrollan un tema, una idea, le da la necesaria organización al discurso escrito, manifiesta la relación esencial entre </a:t>
            </a:r>
            <a:r>
              <a:rPr lang="es-ES" alt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qué 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alt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cómo 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de la información.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Se reconoce visualmente por el punto y aparte como elemento demarcador. Se estructura de manera externa y de manera interna</a:t>
            </a:r>
            <a:endParaRPr lang="en-US" altLang="es-E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Estructura del párrafo</a:t>
            </a:r>
            <a:endParaRPr lang="en-US" altLang="es-E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1507" name="Marcador de contenido 2"/>
          <p:cNvSpPr>
            <a:spLocks noGrp="1"/>
          </p:cNvSpPr>
          <p:nvPr>
            <p:ph sz="half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 typeface="Arial" panose="020B0604020202020204" pitchFamily="34" charset="0"/>
            </a:pPr>
            <a:r>
              <a:rPr lang="es-ES" altLang="es-ES" u="sng" dirty="0">
                <a:latin typeface="Arial" panose="020B0604020202020204" pitchFamily="34" charset="0"/>
                <a:cs typeface="Arial" panose="020B0604020202020204" pitchFamily="34" charset="0"/>
              </a:rPr>
              <a:t>Externa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: expresa las relaciones entre las oraciones que lo forman.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Tx/>
              <a:buSzTx/>
              <a:buFont typeface="Arial" panose="020B0604020202020204" pitchFamily="34" charset="0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Pueden ser cortos o largos, o combinados y con palabras o expresiones intercaladas.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Tx/>
              <a:buSzTx/>
              <a:buFont typeface="Arial" panose="020B0604020202020204" pitchFamily="34" charset="0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Así vemos </a:t>
            </a:r>
            <a:r>
              <a:rPr lang="es-ES" alt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cómo 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está redactado el párrafo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Tx/>
              <a:buSzTx/>
              <a:buFont typeface="Arial" panose="020B0604020202020204" pitchFamily="34" charset="0"/>
            </a:pPr>
            <a:endParaRPr lang="en-US" altLang="es-ES" dirty="0"/>
          </a:p>
        </p:txBody>
      </p:sp>
      <p:sp>
        <p:nvSpPr>
          <p:cNvPr id="21508" name="Marcador de contenido 3"/>
          <p:cNvSpPr>
            <a:spLocks noGrp="1"/>
          </p:cNvSpPr>
          <p:nvPr>
            <p:ph sz="half" idx="2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 typeface="Arial" panose="020B0604020202020204" pitchFamily="34" charset="0"/>
            </a:pPr>
            <a:r>
              <a:rPr lang="es-ES" altLang="es-ES" u="sng" dirty="0">
                <a:latin typeface="Arial" panose="020B0604020202020204" pitchFamily="34" charset="0"/>
                <a:cs typeface="Arial" panose="020B0604020202020204" pitchFamily="34" charset="0"/>
              </a:rPr>
              <a:t>Interna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: la constituye las ideas que se expresan en el párrafo</a:t>
            </a:r>
            <a:r>
              <a:rPr lang="es-ES" alt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 qué se dice.</a:t>
            </a:r>
            <a:endParaRPr lang="es-ES" altLang="es-E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Tx/>
              <a:buSzTx/>
              <a:buFont typeface="Arial" panose="020B0604020202020204" pitchFamily="34" charset="0"/>
            </a:pPr>
            <a:r>
              <a:rPr lang="es-ES" alt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núcleo es </a:t>
            </a:r>
            <a:r>
              <a:rPr lang="es-ES" altLang="es-ES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idea central o temática.</a:t>
            </a:r>
            <a:endParaRPr lang="es-ES" altLang="es-ES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ClrTx/>
              <a:buSzTx/>
              <a:buFont typeface="Arial" panose="020B0604020202020204" pitchFamily="34" charset="0"/>
            </a:pPr>
            <a:r>
              <a:rPr lang="es-ES" altLang="es-ES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desarrolla mediante las ideas principales que la definen.explican,caracterizan,argumentan,entre otras</a:t>
            </a:r>
            <a:endParaRPr lang="es-ES" altLang="es-ES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Tx/>
              <a:buSzTx/>
              <a:buFont typeface="Arial" panose="020B0604020202020204" pitchFamily="34" charset="0"/>
            </a:pPr>
            <a:endParaRPr lang="en-US" altLang="es-ES" u="sng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dirty="0"/>
              <a:t>Estructura del párrafo</a:t>
            </a:r>
            <a:endParaRPr lang="en-US" alt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 vert="horz" wrap="square" lIns="91440" tIns="45720" rIns="91440" bIns="45720" numCol="1" rtlCol="0" anchor="t" anchorCtr="0" compatLnSpc="1">
            <a:normAutofit fontScale="92500" lnSpcReduction="200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Interna: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las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ideas principales son también llamadas fundamentales,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por sus relaciones directas con la idea central.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ellas se derivan otras ideas, que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pueden tener una relación directa o indirecta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 la idea central, pero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siempre se relacionan directamente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 las ideas principales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 vert="horz" wrap="square" lIns="91440" tIns="45720" rIns="91440" bIns="45720" numCol="1" rtlCol="0" anchor="t" anchorCtr="0" compatLnSpc="1">
            <a:normAutofit fontScale="92500" lnSpcReduction="200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Ellas son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 ideas secundarias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que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explican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definen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en fin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desarrollan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las ideas fundamentales.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son primordiales para comprender el párrafo, pero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complementan y aclaran las ideas fundamentales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esa misma relación de explicar y aclara a las ideas secundarias, están las ideas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accesorias, que enriquecen y adornan el contenido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4000" dirty="0">
                <a:latin typeface="Arial" panose="020B0604020202020204" pitchFamily="34" charset="0"/>
                <a:cs typeface="Arial" panose="020B0604020202020204" pitchFamily="34" charset="0"/>
              </a:rPr>
              <a:t>Tema 1: El texto, particularidades y exigencias</a:t>
            </a:r>
            <a:endParaRPr lang="es-ES" altLang="es-ES" sz="4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123" name="Marcador de contenido 2"/>
          <p:cNvSpPr>
            <a:spLocks noGrp="1"/>
          </p:cNvSpPr>
          <p:nvPr>
            <p:ph idx="1"/>
          </p:nvPr>
        </p:nvSpPr>
        <p:spPr>
          <a:xfrm>
            <a:off x="838200" y="2060575"/>
            <a:ext cx="10515600" cy="2235200"/>
          </a:xfrm>
          <a:ln/>
        </p:spPr>
        <p:txBody>
          <a:bodyPr vert="horz" wrap="square" lIns="91440" tIns="45720" rIns="91440" bIns="45720" anchor="t" anchorCtr="0"/>
          <a:p>
            <a:pPr marL="0" indent="0" eaLnBrk="1" hangingPunct="1">
              <a:buNone/>
            </a:pPr>
            <a:r>
              <a:rPr lang="es-ES" alt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Objetivos temáticos</a:t>
            </a:r>
            <a:endParaRPr lang="es-ES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ES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Caracterizar el texto en sus formas y funciones</a:t>
            </a:r>
            <a:endParaRPr lang="es-ES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ES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Analizar al párrafo como unidad básica del texto, en sus aspectos externos e internos</a:t>
            </a:r>
            <a:endParaRPr lang="es-ES" altLang="es-ES" sz="32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2133600" y="609600"/>
            <a:ext cx="8077200" cy="998538"/>
          </a:xfrm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Cualidades</a:t>
            </a:r>
            <a:endParaRPr lang="es-ES" altLang="en-US" sz="36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1300163" y="1981200"/>
            <a:ext cx="9531350" cy="3063875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es-E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Unidad, coherencia y énfasis</a:t>
            </a:r>
            <a:r>
              <a:rPr lang="es-ES" alt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n-US" u="sng" dirty="0">
                <a:latin typeface="Arial" panose="020B0604020202020204" pitchFamily="34" charset="0"/>
                <a:cs typeface="Arial" panose="020B0604020202020204" pitchFamily="34" charset="0"/>
              </a:rPr>
              <a:t>La unidad</a:t>
            </a:r>
            <a:r>
              <a:rPr lang="es-ES" altLang="en-US" dirty="0">
                <a:latin typeface="Arial" panose="020B0604020202020204" pitchFamily="34" charset="0"/>
                <a:cs typeface="Arial" panose="020B0604020202020204" pitchFamily="34" charset="0"/>
              </a:rPr>
              <a:t>: Expresa las relaciones entre todas las ideas que conforman el contenido del párrafo, que en sus funciones contribuyen a la correcta construcción y comprensión del discurso escrito, en la medida en que reflejan directa o indirectamente a la idea temática o central.</a:t>
            </a:r>
            <a:endParaRPr lang="es-ES" altLang="en-U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2133600" y="609600"/>
            <a:ext cx="8077200" cy="998538"/>
          </a:xfrm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Cualidades</a:t>
            </a:r>
            <a:endParaRPr lang="es-ES" altLang="en-US" sz="36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1300163" y="1981200"/>
            <a:ext cx="9531350" cy="2543175"/>
          </a:xfrm>
          <a:ln/>
        </p:spPr>
        <p:txBody>
          <a:bodyPr vert="horz" wrap="square" lIns="91440" tIns="45720" rIns="91440" bIns="45720" anchor="t" anchorCtr="0"/>
          <a:p>
            <a:pPr algn="just" eaLnBrk="1" hangingPunct="1"/>
            <a:endParaRPr lang="es-E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n-US" dirty="0">
                <a:latin typeface="Arial" panose="020B0604020202020204" pitchFamily="34" charset="0"/>
                <a:cs typeface="Arial" panose="020B0604020202020204" pitchFamily="34" charset="0"/>
              </a:rPr>
              <a:t>Su uso correcto garantiza </a:t>
            </a:r>
            <a:r>
              <a:rPr lang="es-ES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ajuste al tema </a:t>
            </a:r>
            <a:r>
              <a:rPr lang="es-ES" altLang="en-US" dirty="0">
                <a:latin typeface="Arial" panose="020B0604020202020204" pitchFamily="34" charset="0"/>
                <a:cs typeface="Arial" panose="020B0604020202020204" pitchFamily="34" charset="0"/>
              </a:rPr>
              <a:t>que se desarrolla, por eso en un texto científico es </a:t>
            </a:r>
            <a:r>
              <a:rPr lang="es-ES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poco aconsejable el uso de ideas accesorias</a:t>
            </a:r>
            <a:endParaRPr lang="es-ES" altLang="en-US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Cualidades</a:t>
            </a:r>
            <a:endParaRPr lang="en-US" altLang="es-ES" dirty="0"/>
          </a:p>
        </p:txBody>
      </p:sp>
      <p:sp>
        <p:nvSpPr>
          <p:cNvPr id="2560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29025"/>
          </a:xfrm>
          <a:ln/>
        </p:spPr>
        <p:txBody>
          <a:bodyPr vert="horz" wrap="square" lIns="91440" tIns="45720" rIns="91440" bIns="45720" anchor="t" anchorCtr="0"/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 También para lograr la unidad del párrafo se recomienda atender a no repetir con otras palabras la idea central, porque esto impide el desarrollo del discurso al no aportar nada nuevo.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No fragmentar el desarrollo de la idea central en diferentes párrafos.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No dejar inconclusa la idea central.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Desde el inicio tener </a:t>
            </a:r>
            <a:r>
              <a:rPr lang="es-ES" alt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muy precisa la idea central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 o temática del trabajo</a:t>
            </a:r>
            <a:endParaRPr lang="en-US" altLang="es-E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Cualidades</a:t>
            </a:r>
            <a:endParaRPr lang="en-US" altLang="es-ES" dirty="0"/>
          </a:p>
        </p:txBody>
      </p:sp>
      <p:sp>
        <p:nvSpPr>
          <p:cNvPr id="26627" name="Marcador de contenido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 eaLnBrk="1" hangingPunct="1"/>
            <a:r>
              <a:rPr lang="es-ES" altLang="es-ES" u="sng" dirty="0">
                <a:latin typeface="Arial" panose="020B0604020202020204" pitchFamily="34" charset="0"/>
                <a:cs typeface="Arial" panose="020B0604020202020204" pitchFamily="34" charset="0"/>
              </a:rPr>
              <a:t>Coherencia:  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expresa la continuidad lógico psicológica del discurso, del pensamiento lineal.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Se logra mediante la organización racional de las ideas, de acuerdo con sus funciones.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Con el adecuado uso de los elementos gramaticales como pronombres, preposiciones y conjunciones.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El uso apropiado de las palabras, según su significado directo.</a:t>
            </a:r>
            <a:endParaRPr lang="en-US" altLang="es-E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Cualidades</a:t>
            </a:r>
            <a:endParaRPr lang="en-US" altLang="es-ES" dirty="0"/>
          </a:p>
        </p:txBody>
      </p:sp>
      <p:sp>
        <p:nvSpPr>
          <p:cNvPr id="27651" name="Marcador de contenido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 eaLnBrk="1" hangingPunct="1"/>
            <a:endParaRPr lang="es-ES" altLang="es-E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u="sng" dirty="0">
                <a:latin typeface="Arial" panose="020B0604020202020204" pitchFamily="34" charset="0"/>
                <a:cs typeface="Arial" panose="020B0604020202020204" pitchFamily="34" charset="0"/>
              </a:rPr>
              <a:t>Énfasis: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 fuerza expresiva de las palabras, generalmente con el uso de palabras altisonantes y rebuscadas, que atentan contra la naturalidad y sencillez del discurso, restándole elegancia.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El texto científico evita el uso de recursos literarios, como el símil o la metáfora que van en contra de la comprensión directa  de su contenido</a:t>
            </a:r>
            <a:r>
              <a:rPr lang="es-ES" altLang="es-ES" dirty="0"/>
              <a:t>.</a:t>
            </a:r>
            <a:endParaRPr lang="es-ES" altLang="es-E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Cualidades</a:t>
            </a:r>
            <a:endParaRPr lang="en-US" altLang="es-ES" dirty="0"/>
          </a:p>
        </p:txBody>
      </p:sp>
      <p:sp>
        <p:nvSpPr>
          <p:cNvPr id="28675" name="Marcador de contenido 2"/>
          <p:cNvSpPr>
            <a:spLocks noGrp="1"/>
          </p:cNvSpPr>
          <p:nvPr>
            <p:ph idx="1"/>
          </p:nvPr>
        </p:nvSpPr>
        <p:spPr>
          <a:xfrm>
            <a:off x="838200" y="2049463"/>
            <a:ext cx="10515600" cy="3074987"/>
          </a:xfrm>
          <a:ln/>
        </p:spPr>
        <p:txBody>
          <a:bodyPr vert="horz" wrap="square" lIns="91440" tIns="45720" rIns="91440" bIns="45720" anchor="t" anchorCtr="0"/>
          <a:p>
            <a:pPr algn="just" eaLnBrk="1" hangingPunct="1"/>
            <a:endParaRPr lang="es-ES" altLang="es-ES" u="sng" dirty="0"/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Se recomienda el uso de sinónimos  para evitar la repetición de palabras.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No abusar de las oraciones subordinadas encabezadas por la palabra </a:t>
            </a:r>
            <a:r>
              <a:rPr lang="es-ES" alt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endParaRPr lang="en-US" altLang="es-ES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Funciones del párrafo</a:t>
            </a:r>
            <a:endParaRPr lang="es-ES" altLang="es-E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1-Garantizar la progresión del texto, a partir de sus cualidades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2-Generalmente el primer párrafo expone la idea temática, pero depende del autor y su estilo.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3-Relacionado con la extensión del texto, el segundo y tercer </a:t>
            </a:r>
            <a:r>
              <a:rPr kumimoji="0" lang="es-E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párrafo fundamentan, explican,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idea central mediante ideas principales.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4-Cuarto y quinto  párrafos permiten el resumen y  cierre de las ideas trabajadas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Este esquema se ejemplifica con el resumen estructurado de un artículo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marL="342900" indent="-342900" algn="ctr" eaLnBrk="1" hangingPunct="1">
              <a:lnSpc>
                <a:spcPct val="100000"/>
              </a:lnSpc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Elementos unificadores o conectores de párrafos. 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723" name="Marcador de contenido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363855" lvl="2" indent="85725" algn="just" eaLnBrk="1" hangingPunct="1">
              <a:buNone/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funciones del párrafo se asocian con otra de sus cualidades,su pertinencia  que se define como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855" lvl="2" indent="85725" algn="just" eaLnBrk="1" hangingPunct="1">
              <a:buNone/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“la forma gradual de introducirse las ideas (si una conduce a la otra o si se producen saltos o dislocaciones entre ellas) y a la habilidad del emisor para indicar claramente al destinatario cuáles son sus intenciones en cada momento de la redacción: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855" lvl="2" indent="85725" algn="just" eaLnBrk="1" hangingPunct="1">
              <a:buNone/>
            </a:pP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855" lvl="2" indent="85725" algn="just" eaLnBrk="1" hangingPunct="1">
              <a:buNone/>
            </a:pPr>
            <a:r>
              <a:rPr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 Díaz  J A Compendio de Gramática española y apuntes de redacción(edición digital,2015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marL="342900" indent="-342900" algn="ctr" eaLnBrk="1" hangingPunct="1">
              <a:lnSpc>
                <a:spcPct val="100000"/>
              </a:lnSpc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Elementos unificadores o conectores de párrafos. 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1747" name="Marcador de contenido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363855" lvl="2" indent="85725" algn="just" eaLnBrk="1" hangingPunct="1">
              <a:buNone/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va a presentar la introducción, si va a pasar al desarrollo, si va a desarrollar una nueva idea, si va a sumar otro argumento a lo dicho, si va a cambiar de idea, si quiere hacer hincapié, detallar, resumir, concluir, etc</a:t>
            </a: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(mediante) pistas o marcas (conjunciones, adverbios, locuciones prepositivas o conjuntivas e incluso frases) que sirven para dar estructura al texto, es decir, para establecer orden y relaciones significativas entre sus partes, y para estructurar las ideas dentro de él y conectarlas entre sí en el interior de la oración.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855" lvl="2" indent="85725" algn="just" eaLnBrk="1" hangingPunct="1">
              <a:buNone/>
            </a:pPr>
            <a:r>
              <a:rPr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 Díaz  J A Compendio de Gramática española y apuntes de redacción(edición digital,2015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marL="342900" indent="-342900" algn="ctr" eaLnBrk="1" hangingPunct="1">
              <a:lnSpc>
                <a:spcPct val="100000"/>
              </a:lnSpc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Elementos unificadores o conectores de párrafos. 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2771" name="Marcador de contenido 2"/>
          <p:cNvSpPr>
            <a:spLocks noGrp="1"/>
          </p:cNvSpPr>
          <p:nvPr>
            <p:ph idx="1"/>
          </p:nvPr>
        </p:nvSpPr>
        <p:spPr>
          <a:xfrm>
            <a:off x="725488" y="1355725"/>
            <a:ext cx="10628312" cy="4821238"/>
          </a:xfrm>
          <a:ln/>
        </p:spPr>
        <p:txBody>
          <a:bodyPr vert="horz" wrap="square" lIns="91440" tIns="45720" rIns="91440" bIns="45720" anchor="t" anchorCtr="0"/>
          <a:p>
            <a:pPr marL="363855" lvl="2" indent="85725" algn="just" eaLnBrk="1" hangingPunct="1">
              <a:buNone/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esas marcas se les identifica como marcadores textuales, elementos unificadores o conectores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855" lvl="2" indent="85725" algn="just" eaLnBrk="1" hangingPunct="1">
              <a:buNone/>
            </a:pP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1192213" y="2397125"/>
          <a:ext cx="9807575" cy="4054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879"/>
                <a:gridCol w="1400879"/>
                <a:gridCol w="1400879"/>
                <a:gridCol w="1400879"/>
                <a:gridCol w="1400879"/>
                <a:gridCol w="1400879"/>
                <a:gridCol w="1400879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Introducir el tema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Iniciar un nuevo tema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: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Marcar orden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: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Distinguir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: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Continuar sobre el mismo punto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Hacer hincapié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Detallar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: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el objetivo principal de”, “este texto trata de”, “nos proponemos exponer”,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 respecto a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otro punto es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cuanto a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relación con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 lo que se refiere a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ante todo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para comenzar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primer lugar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finalmente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para concluir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ahora bien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no obstante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 una parte… por otra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cambio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E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además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”, “</a:t>
                      </a:r>
                      <a:r>
                        <a:rPr lang="es-E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así pues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”, “</a:t>
                      </a:r>
                      <a:r>
                        <a:rPr lang="es-E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asimismo</a:t>
                      </a:r>
                      <a:r>
                        <a:rPr lang="es-E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”, </a:t>
                      </a:r>
                      <a:endParaRPr lang="es-E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es decir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otras palabras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o sea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como se ha dicho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efecto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hay que destacar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 ejemplo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 saber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el caso de 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“, 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particular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b="1" u="sng" dirty="0"/>
              <a:t>Contenidos:</a:t>
            </a:r>
            <a:endParaRPr lang="es-ES" altLang="es-ES" dirty="0"/>
          </a:p>
        </p:txBody>
      </p:sp>
      <p:sp>
        <p:nvSpPr>
          <p:cNvPr id="6147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41688"/>
          </a:xfrm>
          <a:ln/>
        </p:spPr>
        <p:txBody>
          <a:bodyPr vert="horz" wrap="square" lIns="91440" tIns="45720" rIns="91440" bIns="45720" anchor="t" anchorCtr="0"/>
          <a:p>
            <a:pPr algn="just" eaLnBrk="1" hangingPunct="1"/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El texto, su definición, clasificación, funciones y significados..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 La redacción del texto escrito: las palabras, frases y oraciones, sus relaciones, características y funciones.</a:t>
            </a:r>
            <a:endParaRPr lang="es-ES" altLang="es-E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marL="342900" indent="-342900" algn="ctr" eaLnBrk="1" hangingPunct="1">
              <a:lnSpc>
                <a:spcPct val="100000"/>
              </a:lnSpc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Elementos unificadores o conectores de párrafos. 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3795" name="Marcador de contenido 2"/>
          <p:cNvSpPr>
            <a:spLocks noGrp="1"/>
          </p:cNvSpPr>
          <p:nvPr>
            <p:ph idx="1"/>
          </p:nvPr>
        </p:nvSpPr>
        <p:spPr>
          <a:xfrm>
            <a:off x="725488" y="1355725"/>
            <a:ext cx="10628312" cy="4821238"/>
          </a:xfrm>
          <a:ln/>
        </p:spPr>
        <p:txBody>
          <a:bodyPr vert="horz" wrap="square" lIns="91440" tIns="45720" rIns="91440" bIns="45720" anchor="t" anchorCtr="0"/>
          <a:p>
            <a:pPr marL="363855" lvl="2" indent="85725" algn="just" eaLnBrk="1" hangingPunct="1">
              <a:buNone/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esas marcas se les identifica como marcadores textuales, elementos unificadores o conectores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855" lvl="2" indent="85725" algn="just" eaLnBrk="1" hangingPunct="1">
              <a:buNone/>
            </a:pP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1192213" y="2397125"/>
          <a:ext cx="10379075" cy="307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9484"/>
                <a:gridCol w="5189484"/>
              </a:tblGrid>
              <a:tr h="1132229">
                <a:tc>
                  <a:txBody>
                    <a:bodyPr/>
                    <a:lstStyle/>
                    <a:p>
                      <a:pPr algn="l"/>
                      <a:endParaRPr lang="es-ES" sz="24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20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Resumir </a:t>
                      </a:r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4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20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Concluir</a:t>
                      </a:r>
                      <a:r>
                        <a:rPr lang="es-ES" sz="20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: </a:t>
                      </a:r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  <a:tr h="1940962"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pocas palabras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resumen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sucintamente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recapitulando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finalmente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para concluir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definitiva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así pues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…otros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empleados para conectar ideas entre sí en el interior de la oración</a:t>
            </a:r>
            <a:endParaRPr kumimoji="0" lang="es-ES" altLang="es-E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4819" name="Marcador de contenido 2"/>
          <p:cNvSpPr>
            <a:spLocks noGrp="1"/>
          </p:cNvSpPr>
          <p:nvPr>
            <p:ph idx="1"/>
          </p:nvPr>
        </p:nvSpPr>
        <p:spPr>
          <a:xfrm>
            <a:off x="725488" y="1355725"/>
            <a:ext cx="10628312" cy="4821238"/>
          </a:xfrm>
          <a:ln/>
        </p:spPr>
        <p:txBody>
          <a:bodyPr vert="horz" wrap="square" lIns="91440" tIns="45720" rIns="91440" bIns="45720" anchor="t" anchorCtr="0"/>
          <a:p>
            <a:pPr marL="363855" lvl="2" indent="85725" algn="just" eaLnBrk="1" hangingPunct="1">
              <a:buNone/>
            </a:pP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725488" y="1690688"/>
          <a:ext cx="10768013" cy="438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642"/>
                <a:gridCol w="1973321"/>
                <a:gridCol w="1615963"/>
                <a:gridCol w="1794642"/>
                <a:gridCol w="1794642"/>
                <a:gridCol w="1794642"/>
              </a:tblGrid>
              <a:tr h="1376082">
                <a:tc>
                  <a:txBody>
                    <a:bodyPr/>
                    <a:lstStyle/>
                    <a:p>
                      <a:r>
                        <a:rPr lang="es-ES" sz="20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Indicar causa </a:t>
                      </a:r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Indicar consecuencia</a:t>
                      </a:r>
                      <a:r>
                        <a:rPr lang="es-ES" sz="20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 “</a:t>
                      </a:r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Indicar condición </a:t>
                      </a:r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pPr algn="l"/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Indicar finalidad </a:t>
                      </a:r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Indicar oposición </a:t>
                      </a:r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24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  <a:p>
                      <a:r>
                        <a:rPr lang="es-ES" sz="2000" b="1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Indicar objeción </a:t>
                      </a:r>
                      <a:endParaRPr lang="es-ES" sz="20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  <a:tr h="3011121"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porque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pues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puesto que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ya que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dado que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teniendo en cuenta que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visto que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considerando que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 tanto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así que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consecuencia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de modo que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 eso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 lo cual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 consiguiente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 ende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si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caso de (que)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siempre que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 condición de (que)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etc.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para (que)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 fin de (que)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 el fin de (que)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 el objetivo de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 la finalidad de 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“,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en cambio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antes bien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ahora bien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“”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sin embargo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con todo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de todas maneras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 pesar de 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“,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si bien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por más que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”, “</a:t>
                      </a:r>
                      <a:r>
                        <a:rPr lang="es-ES" sz="1800" b="0" i="1" u="none" strike="noStrike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aunque </a:t>
                      </a:r>
                      <a:endParaRPr lang="es-ES" sz="1800" b="0" i="0" u="none" strike="noStrike" baseline="0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/>
          <a:p>
            <a:pPr marL="342900" indent="-342900">
              <a:spcBef>
                <a:spcPts val="500"/>
              </a:spcBef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Errores que atentan contra las cualidades del párrafo. 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7875" y="1576388"/>
            <a:ext cx="10515600" cy="4465638"/>
          </a:xfr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Llamamos </a:t>
            </a: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vicios de dicción </a:t>
            </a: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las incorrecciones escritas u orales que cometemos en el momento de expresarnos. Estas incorrecciones pueden ser entre otras: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4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Anfibología</a:t>
            </a: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se refiere a la construcción incorrecta de una frase que puede dar lugar a más de una interpretación.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4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Barbarismo</a:t>
            </a: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es toda falta contra la recta pronunciación o escritura de las palabras.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4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Cacofonía</a:t>
            </a: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repetición innecesaria de las mismas sílabas y letras dentro de una frase sin cuidar del  estilo.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4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Extranjerismo</a:t>
            </a: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uso frecuente de palabras de otros idiomas y que atentan contra la pureza del nuestro</a:t>
            </a:r>
            <a:r>
              <a:rPr kumimoji="0" lang="es-E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alt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Errores que atentan contra las cualidades del párrafo.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44638"/>
            <a:ext cx="10515600" cy="4632325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4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Impropiedad </a:t>
            </a:r>
            <a:r>
              <a:rPr kumimoji="0" lang="es-ES" sz="4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verbalismo</a:t>
            </a: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consiste en darle a las palabras el significado que no tienen.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4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Redundancia</a:t>
            </a: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se refiere a la reiteración innecesaria de palabras o frases.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4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Solecismo</a:t>
            </a: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es la falta que se comete contra la concordancia, el </a:t>
            </a:r>
            <a:r>
              <a:rPr kumimoji="0" lang="es-E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orden, el uso correcto de las categorías y funciones de las palabras.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4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Vulgarismo</a:t>
            </a: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se refiere a las frases o palabras de la norma vulgar.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4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/>
          <a:p>
            <a:pPr marL="342900" indent="-342900" eaLnBrk="1" hangingPunct="1">
              <a:spcBef>
                <a:spcPts val="500"/>
              </a:spcBef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Estructuración o composición del párrafo: sus métodos de desarrollo </a:t>
            </a:r>
            <a:endParaRPr lang="es-ES" altLang="es-ES" sz="2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7891" name="Marcador de contenido 2"/>
          <p:cNvSpPr>
            <a:spLocks noGrp="1"/>
          </p:cNvSpPr>
          <p:nvPr>
            <p:ph idx="1"/>
          </p:nvPr>
        </p:nvSpPr>
        <p:spPr>
          <a:xfrm>
            <a:off x="582613" y="1825625"/>
            <a:ext cx="11020425" cy="4748213"/>
          </a:xfrm>
          <a:ln/>
        </p:spPr>
        <p:txBody>
          <a:bodyPr vert="horz" wrap="square" lIns="91440" tIns="45720" rIns="91440" bIns="45720" anchor="t" anchorCtr="0"/>
          <a:p>
            <a:pPr marL="0" lvl="1" indent="-6350" algn="just" eaLnBrk="1" hangingPunct="1">
              <a:buNone/>
            </a:pPr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estructura del párrafo y sus métodos de desarrollo, se relacionan con el tipo de texto, su estilo y sus características lógicas, retóricas y lingüísticas</a:t>
            </a:r>
            <a:r>
              <a:rPr lang="es-ES" altLang="es-E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ES" altLang="es-E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-6350" algn="just" eaLnBrk="1" hangingPunct="1">
              <a:buNone/>
            </a:pPr>
            <a:r>
              <a:rPr lang="es-ES_tradnl" altLang="en-US" sz="36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Lógicas o sintácticas:</a:t>
            </a:r>
            <a:r>
              <a:rPr lang="es-ES_tradnl" alt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refiere a las leyes y principios para la formación de frases, sintagmas,  y párrafos</a:t>
            </a:r>
            <a:endParaRPr lang="es-ES" altLang="es-E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_tradnl" altLang="en-US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Retóricas: </a:t>
            </a:r>
            <a:r>
              <a:rPr lang="es-ES_tradnl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refiere al sistema de procesos y recursos para la construcción del texto</a:t>
            </a:r>
            <a:endParaRPr lang="es-ES_tradnl" alt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ct val="50000"/>
              </a:spcBef>
              <a:buNone/>
            </a:pPr>
            <a:r>
              <a:rPr lang="es-ES_tradnl" altLang="en-US" sz="32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Léxicas o lingüísticas:</a:t>
            </a:r>
            <a:r>
              <a:rPr lang="es-ES_tradnl" alt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refiere al vocabulario de un idioma con un condicionamiento cultural</a:t>
            </a:r>
            <a:r>
              <a:rPr lang="es-ES_tradnl" alt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_tradnl" altLang="en-U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ct val="50000"/>
              </a:spcBef>
              <a:buNone/>
            </a:pPr>
            <a:endParaRPr lang="es-ES_tradnl" altLang="en-US" sz="3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ct val="50000"/>
              </a:spcBef>
              <a:buNone/>
            </a:pPr>
            <a:endParaRPr lang="es-ES_tradnl" altLang="en-US" sz="20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>
              <a:buNone/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endParaRPr lang="en-US" altLang="x-none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8915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08400"/>
          </a:xfrm>
          <a:ln/>
        </p:spPr>
        <p:txBody>
          <a:bodyPr vert="horz" wrap="square" lIns="91440" tIns="45720" rIns="91440" bIns="45720" anchor="t" anchorCtr="0"/>
          <a:p>
            <a:pPr algn="just"/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Les hacemos notar que estos contenidos les van acercando de manera gradual al propósito de escribir mejor una primera versión de cualquier tipo de texto.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Se particularizarán con el estudio del texto científico y se ejercitarán en el primer taller de nuestro curso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Sus profesoras</a:t>
            </a:r>
            <a:endParaRPr lang="en-US" altLang="x-none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b="1" u="sng" dirty="0"/>
              <a:t>Contenidos:</a:t>
            </a:r>
            <a:endParaRPr lang="es-ES" alt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9575" y="1691005"/>
            <a:ext cx="11372215" cy="3535680"/>
          </a:xfrm>
        </p:spPr>
        <p:txBody>
          <a:bodyPr vert="horz" wrap="square" lIns="91440" tIns="45720" rIns="91440" bIns="45720" numCol="1" rtlCol="0" anchor="t" anchorCtr="0" compatLnSpc="1">
            <a:noAutofit/>
          </a:bodyPr>
          <a:lstStyle/>
          <a:p>
            <a:pPr marL="363855" marR="0" lvl="2" indent="85725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s-E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21055" marR="0" lvl="2" indent="-45720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párrafo como unidad básica de la redacción del texto escrito: estructura, cualidades Sus funciones. Elementos unificadores o conectores de párrafos. 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21055" marR="0" lvl="2" indent="-45720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Errores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que atentan contra las cualidades del párrafo. 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21055" marR="0" lvl="2" indent="-45720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Estructuración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 composición del párrafo: sus métodos de desarrollo 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21055" marR="0" lvl="2" indent="-457200" algn="just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Análisis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lingüístico del párrafo como unidad básica del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texto(Taller)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endParaRPr lang="es-ES" altLang="es-ES" sz="32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195" name="Marcador de contenido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algn="just" eaLnBrk="1" hangingPunct="1"/>
            <a:endParaRPr lang="es-ES" altLang="es-ES" dirty="0">
              <a:latin typeface="Arial" panose="020B0604020202020204" pitchFamily="34" charset="0"/>
            </a:endParaRPr>
          </a:p>
          <a:p>
            <a:pPr algn="just" eaLnBrk="1" hangingPunct="1"/>
            <a:endParaRPr lang="es-ES" altLang="es-ES" dirty="0">
              <a:latin typeface="Arial" panose="020B0604020202020204" pitchFamily="34" charset="0"/>
            </a:endParaRPr>
          </a:p>
          <a:p>
            <a:pPr algn="just" eaLnBrk="1" hangingPunct="1"/>
            <a:r>
              <a:rPr lang="es-ES" altLang="es-ES" dirty="0">
                <a:latin typeface="Arial" panose="020B0604020202020204" pitchFamily="34" charset="0"/>
              </a:rPr>
              <a:t>El ser humano es un ser social, y por ende, desde que nace hasta que muere está inmerso en una compleja red de interrelaciones con los que le rodean, está inmerso en una constante comunicación.</a:t>
            </a:r>
            <a:endParaRPr lang="es-ES" altLang="es-E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endParaRPr lang="es-ES" alt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Psicología se entiende por comunicación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proceso de interacción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sujeto sujeto, a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través del cual se intercambia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información sobre sentimientos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ideas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conocimientos,experiencias,entre otros,lo que  produce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 influencia mutua que trae como resultado una modificación de ambos.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                      (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Tomado de :Comunicación positiva en educación,pág 3)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texto, su definición, clasificación, funciones y significados</a:t>
            </a:r>
            <a:endParaRPr lang="es-ES" altLang="es-ES" sz="36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rtlCol="0" anchor="t" anchorCtr="0" compatLnSpc="1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 definirá como </a:t>
            </a:r>
            <a:r>
              <a:rPr kumimoji="0" lang="es-ES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unidad </a:t>
            </a:r>
            <a:r>
              <a:rPr kumimoji="0" lang="es-ES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básica </a:t>
            </a:r>
            <a:r>
              <a:rPr kumimoji="0" lang="es-ES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comunicación humana</a:t>
            </a:r>
            <a:r>
              <a:rPr kumimoji="0" lang="es-ES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Los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hombres no intercambian mensajes en palabras, frases u oraciones aisladas, sino en unidades comunicativas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cada una de esas unidades se les llama 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textos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López Díaz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Compendio 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Gramática española y apuntes de 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redacción(edición digital,2015)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rtlCol="0" anchor="ctr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texto, su definición, clasificación, funciones y significados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267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33813"/>
          </a:xfrm>
          <a:ln/>
        </p:spPr>
        <p:txBody>
          <a:bodyPr vert="horz" wrap="square" lIns="91440" tIns="45720" rIns="91440" bIns="45720" anchor="t" anchorCtr="0"/>
          <a:p>
            <a:pPr algn="just" eaLnBrk="1" hangingPunct="1">
              <a:buFontTx/>
              <a:buChar char="•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Según los géneros: narrativos, poéticos y dramáticos 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Según las líneas de composición: progresivos, enumerativos y asociativos.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Según la función comunicativa que le es </a:t>
            </a: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esencial: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 Estilo funcional coloquial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Estilo funcional artístico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Char char="•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Estilo funcional  profesional</a:t>
            </a:r>
            <a:endParaRPr lang="es-ES_tradnl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es-ES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ESTILO FUNCIONAL  PROFESIONAL</a:t>
            </a:r>
            <a:endParaRPr lang="es-ES" altLang="es-ES" sz="32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2291" name="Marcador de contenido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60000"/>
              </a:spcAft>
              <a:buNone/>
            </a:pPr>
            <a:r>
              <a:rPr lang="es-ES" alt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Sub-estilo científico y científico popular </a:t>
            </a:r>
            <a:endParaRPr lang="es-ES" altLang="es-E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60000"/>
              </a:spcAft>
              <a:buNone/>
            </a:pPr>
            <a:r>
              <a:rPr lang="es-ES" alt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Sub-estilo oficial </a:t>
            </a:r>
            <a:endParaRPr lang="es-ES" altLang="es-E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spcAft>
                <a:spcPct val="60000"/>
              </a:spcAft>
              <a:buNone/>
            </a:pPr>
            <a:r>
              <a:rPr lang="es-ES" alt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Sub-estilo publicista</a:t>
            </a:r>
            <a:endParaRPr lang="es-ES_tradnl" altLang="es-E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12987</Words>
  <Application>WPS Presentation</Application>
  <PresentationFormat>Panorámica</PresentationFormat>
  <Paragraphs>341</Paragraphs>
  <Slides>35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35</vt:i4>
      </vt:variant>
    </vt:vector>
  </HeadingPairs>
  <TitlesOfParts>
    <vt:vector size="46" baseType="lpstr">
      <vt:lpstr>Arial</vt:lpstr>
      <vt:lpstr>SimSun</vt:lpstr>
      <vt:lpstr>Wingdings</vt:lpstr>
      <vt:lpstr>Calibri</vt:lpstr>
      <vt:lpstr>Calibri Light</vt:lpstr>
      <vt:lpstr>Calibri</vt:lpstr>
      <vt:lpstr>Microsoft YaHei</vt:lpstr>
      <vt:lpstr>Arial Unicode MS</vt:lpstr>
      <vt:lpstr>Tema de Office</vt:lpstr>
      <vt:lpstr>1_Tema de Office</vt:lpstr>
      <vt:lpstr>2_Tema de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docente: Teoría y práctica de la estructura y redacción del texto científico.</dc:title>
  <dc:creator>KIKI</dc:creator>
  <cp:lastModifiedBy>José Pedro Martínez Larrarte</cp:lastModifiedBy>
  <cp:revision>41</cp:revision>
  <dcterms:created xsi:type="dcterms:W3CDTF">2024-01-05T16:10:09Z</dcterms:created>
  <dcterms:modified xsi:type="dcterms:W3CDTF">2024-10-18T04:10:52Z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7FC148F9AD6B41E7B963A7E39428EBAC_12</vt:lpwstr>
  </property>
  <property fmtid="{D5CDD505-2E9C-101B-9397-08002B2CF9AE}" pid="3" name="KSOProductBuildVer">
    <vt:lpwstr>3082-12.2.0.18283</vt:lpwstr>
  </property>
</Properties>
</file>