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5" r:id="rId10"/>
    <p:sldId id="264" r:id="rId11"/>
    <p:sldId id="276" r:id="rId12"/>
    <p:sldId id="277"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24123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427540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419497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405433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15236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209260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236357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52193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296196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322444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110DA8-3444-4398-B338-5EDE0BE4AC02}" type="datetimeFigureOut">
              <a:rPr lang="es-ES" smtClean="0"/>
              <a:t>06/07/2017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F16D4B-D10B-440D-8CA8-6442D1C2C912}" type="slidenum">
              <a:rPr lang="es-ES" smtClean="0"/>
              <a:t>‹Nº›</a:t>
            </a:fld>
            <a:endParaRPr lang="es-ES"/>
          </a:p>
        </p:txBody>
      </p:sp>
    </p:spTree>
    <p:extLst>
      <p:ext uri="{BB962C8B-B14F-4D97-AF65-F5344CB8AC3E}">
        <p14:creationId xmlns:p14="http://schemas.microsoft.com/office/powerpoint/2010/main" val="410462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10DA8-3444-4398-B338-5EDE0BE4AC02}" type="datetimeFigureOut">
              <a:rPr lang="es-ES" smtClean="0"/>
              <a:t>06/07/2017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16D4B-D10B-440D-8CA8-6442D1C2C912}" type="slidenum">
              <a:rPr lang="es-ES" smtClean="0"/>
              <a:t>‹Nº›</a:t>
            </a:fld>
            <a:endParaRPr lang="es-ES"/>
          </a:p>
        </p:txBody>
      </p:sp>
    </p:spTree>
    <p:extLst>
      <p:ext uri="{BB962C8B-B14F-4D97-AF65-F5344CB8AC3E}">
        <p14:creationId xmlns:p14="http://schemas.microsoft.com/office/powerpoint/2010/main" val="45016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6632"/>
            <a:ext cx="8496944" cy="1569660"/>
          </a:xfrm>
          <a:prstGeom prst="rect">
            <a:avLst/>
          </a:prstGeom>
        </p:spPr>
        <p:txBody>
          <a:bodyPr wrap="square">
            <a:spAutoFit/>
          </a:bodyPr>
          <a:lstStyle/>
          <a:p>
            <a:pPr algn="ctr"/>
            <a:r>
              <a:rPr lang="es-ES" sz="2400" dirty="0" smtClean="0">
                <a:solidFill>
                  <a:srgbClr val="FFFF00"/>
                </a:solidFill>
                <a:latin typeface="Arial" pitchFamily="34" charset="0"/>
                <a:cs typeface="Arial" pitchFamily="34" charset="0"/>
              </a:rPr>
              <a:t>UNIVERSIDAD DE CIENCIAS MÉDICAS DE LA HABANA</a:t>
            </a:r>
          </a:p>
          <a:p>
            <a:pPr algn="ctr"/>
            <a:r>
              <a:rPr lang="es-ES" sz="2400" dirty="0" smtClean="0">
                <a:solidFill>
                  <a:srgbClr val="FFFF00"/>
                </a:solidFill>
                <a:latin typeface="Arial" pitchFamily="34" charset="0"/>
                <a:cs typeface="Arial" pitchFamily="34" charset="0"/>
              </a:rPr>
              <a:t>FACULTAD DE ESTOMATOLOGÍA</a:t>
            </a:r>
          </a:p>
          <a:p>
            <a:pPr algn="ctr"/>
            <a:r>
              <a:rPr lang="es-ES" sz="2400" dirty="0" smtClean="0">
                <a:solidFill>
                  <a:srgbClr val="FFFF00"/>
                </a:solidFill>
                <a:latin typeface="Arial" pitchFamily="34" charset="0"/>
                <a:cs typeface="Arial" pitchFamily="34" charset="0"/>
              </a:rPr>
              <a:t>ENSEÑANZA TÉCNICA</a:t>
            </a:r>
          </a:p>
          <a:p>
            <a:pPr algn="ctr"/>
            <a:r>
              <a:rPr lang="es-ES" sz="2400" dirty="0" smtClean="0">
                <a:solidFill>
                  <a:srgbClr val="FFFF00"/>
                </a:solidFill>
                <a:latin typeface="Arial" pitchFamily="34" charset="0"/>
                <a:cs typeface="Arial" pitchFamily="34" charset="0"/>
              </a:rPr>
              <a:t>CURSO 2017-2018</a:t>
            </a:r>
            <a:endParaRPr lang="es-ES" sz="2400" dirty="0">
              <a:solidFill>
                <a:srgbClr val="FFFF00"/>
              </a:solidFill>
              <a:latin typeface="Arial" pitchFamily="34" charset="0"/>
              <a:cs typeface="Arial" pitchFamily="34" charset="0"/>
            </a:endParaRPr>
          </a:p>
        </p:txBody>
      </p:sp>
      <p:sp>
        <p:nvSpPr>
          <p:cNvPr id="5" name="4 Rectángulo"/>
          <p:cNvSpPr/>
          <p:nvPr/>
        </p:nvSpPr>
        <p:spPr>
          <a:xfrm>
            <a:off x="2051720" y="3131676"/>
            <a:ext cx="4509248" cy="461665"/>
          </a:xfrm>
          <a:prstGeom prst="rect">
            <a:avLst/>
          </a:prstGeom>
        </p:spPr>
        <p:txBody>
          <a:bodyPr wrap="none">
            <a:spAutoFit/>
          </a:bodyPr>
          <a:lstStyle/>
          <a:p>
            <a:r>
              <a:rPr lang="es-ES" sz="2400" dirty="0" smtClean="0">
                <a:solidFill>
                  <a:srgbClr val="FFFF00"/>
                </a:solidFill>
                <a:latin typeface="Arial" pitchFamily="34" charset="0"/>
                <a:cs typeface="Arial" pitchFamily="34" charset="0"/>
              </a:rPr>
              <a:t>Asignatura : PRÓTESIS TOTAL</a:t>
            </a:r>
            <a:endParaRPr lang="es-ES" sz="2400" dirty="0">
              <a:solidFill>
                <a:srgbClr val="FFFF00"/>
              </a:solidFill>
              <a:latin typeface="Arial" pitchFamily="34" charset="0"/>
              <a:cs typeface="Arial" pitchFamily="34" charset="0"/>
            </a:endParaRPr>
          </a:p>
        </p:txBody>
      </p:sp>
      <p:sp>
        <p:nvSpPr>
          <p:cNvPr id="6" name="5 Rectángulo"/>
          <p:cNvSpPr/>
          <p:nvPr/>
        </p:nvSpPr>
        <p:spPr>
          <a:xfrm>
            <a:off x="1547664" y="5085184"/>
            <a:ext cx="5438476" cy="400110"/>
          </a:xfrm>
          <a:prstGeom prst="rect">
            <a:avLst/>
          </a:prstGeom>
        </p:spPr>
        <p:txBody>
          <a:bodyPr wrap="none">
            <a:spAutoFit/>
          </a:bodyPr>
          <a:lstStyle/>
          <a:p>
            <a:r>
              <a:rPr lang="es-ES" sz="2000" dirty="0" smtClean="0">
                <a:solidFill>
                  <a:srgbClr val="FFFF00"/>
                </a:solidFill>
                <a:latin typeface="Arial" pitchFamily="34" charset="0"/>
                <a:cs typeface="Arial" pitchFamily="34" charset="0"/>
              </a:rPr>
              <a:t>Profesor.  LIC. YUSDEL CRESPO  FROMETA</a:t>
            </a:r>
            <a:endParaRPr lang="es-ES" sz="20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8798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47625"/>
            <a:ext cx="8870950" cy="676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01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33695"/>
            <a:ext cx="9144000" cy="6186309"/>
          </a:xfrm>
          <a:prstGeom prst="rect">
            <a:avLst/>
          </a:prstGeom>
        </p:spPr>
        <p:txBody>
          <a:bodyPr wrap="square">
            <a:spAutoFit/>
          </a:bodyPr>
          <a:lstStyle/>
          <a:p>
            <a:pPr algn="just"/>
            <a:r>
              <a:rPr lang="es-ES" sz="3200" b="1" dirty="0" smtClean="0">
                <a:solidFill>
                  <a:srgbClr val="FFFF00"/>
                </a:solidFill>
                <a:latin typeface="Arial" pitchFamily="34" charset="0"/>
                <a:cs typeface="Arial" pitchFamily="34" charset="0"/>
              </a:rPr>
              <a:t>1)Comerciales: </a:t>
            </a:r>
            <a:r>
              <a:rPr lang="es-ES" sz="2800" dirty="0" smtClean="0">
                <a:solidFill>
                  <a:srgbClr val="FFFF00"/>
                </a:solidFill>
                <a:latin typeface="Arial" pitchFamily="34" charset="0"/>
                <a:cs typeface="Arial" pitchFamily="34" charset="0"/>
              </a:rPr>
              <a:t>se compran ya confeccionadas y sirven para numerosos casos en prótesis total se utilizan para impresiones primarias.</a:t>
            </a:r>
          </a:p>
          <a:p>
            <a:pPr algn="just"/>
            <a:endParaRPr lang="es-ES" sz="2800" dirty="0" smtClean="0">
              <a:solidFill>
                <a:srgbClr val="FFFF00"/>
              </a:solidFill>
              <a:latin typeface="Arial" pitchFamily="34" charset="0"/>
              <a:cs typeface="Arial" pitchFamily="34" charset="0"/>
            </a:endParaRPr>
          </a:p>
          <a:p>
            <a:pPr algn="just"/>
            <a:r>
              <a:rPr lang="es-ES" sz="2800" dirty="0" smtClean="0">
                <a:solidFill>
                  <a:srgbClr val="FFFF00"/>
                </a:solidFill>
                <a:latin typeface="Arial" pitchFamily="34" charset="0"/>
                <a:cs typeface="Arial" pitchFamily="34" charset="0"/>
              </a:rPr>
              <a:t>De fabricación industrial.</a:t>
            </a:r>
          </a:p>
          <a:p>
            <a:pPr algn="just"/>
            <a:r>
              <a:rPr lang="es-ES" sz="2800" dirty="0" smtClean="0">
                <a:solidFill>
                  <a:srgbClr val="FFFF00"/>
                </a:solidFill>
                <a:latin typeface="Arial" pitchFamily="34" charset="0"/>
                <a:cs typeface="Arial" pitchFamily="34" charset="0"/>
              </a:rPr>
              <a:t>Lisas o perforadas.</a:t>
            </a:r>
          </a:p>
          <a:p>
            <a:pPr algn="just"/>
            <a:r>
              <a:rPr lang="es-ES" sz="2800" dirty="0" smtClean="0">
                <a:solidFill>
                  <a:srgbClr val="FFFF00"/>
                </a:solidFill>
                <a:latin typeface="Arial" pitchFamily="34" charset="0"/>
                <a:cs typeface="Arial" pitchFamily="34" charset="0"/>
              </a:rPr>
              <a:t>Totales, parciales </a:t>
            </a:r>
          </a:p>
          <a:p>
            <a:pPr algn="just"/>
            <a:r>
              <a:rPr lang="es-ES" sz="2800" dirty="0" smtClean="0">
                <a:solidFill>
                  <a:srgbClr val="FFFF00"/>
                </a:solidFill>
                <a:latin typeface="Arial" pitchFamily="34" charset="0"/>
                <a:cs typeface="Arial" pitchFamily="34" charset="0"/>
              </a:rPr>
              <a:t>Grandes, medianas y pequeñas.</a:t>
            </a:r>
          </a:p>
          <a:p>
            <a:pPr algn="just"/>
            <a:r>
              <a:rPr lang="es-ES" sz="2800" dirty="0" smtClean="0">
                <a:solidFill>
                  <a:srgbClr val="FFFF00"/>
                </a:solidFill>
                <a:latin typeface="Arial" pitchFamily="34" charset="0"/>
                <a:cs typeface="Arial" pitchFamily="34" charset="0"/>
              </a:rPr>
              <a:t>Flexibles o rígidas</a:t>
            </a:r>
          </a:p>
          <a:p>
            <a:pPr algn="just"/>
            <a:r>
              <a:rPr lang="es-ES" sz="2800" dirty="0" smtClean="0">
                <a:solidFill>
                  <a:srgbClr val="FFFF00"/>
                </a:solidFill>
                <a:latin typeface="Arial" pitchFamily="34" charset="0"/>
                <a:cs typeface="Arial" pitchFamily="34" charset="0"/>
              </a:rPr>
              <a:t>Metálicas o plásticas. 	</a:t>
            </a:r>
          </a:p>
          <a:p>
            <a:pPr algn="just"/>
            <a:r>
              <a:rPr lang="es-ES" sz="2800" dirty="0" smtClean="0">
                <a:solidFill>
                  <a:srgbClr val="FFFF00"/>
                </a:solidFill>
                <a:latin typeface="Arial" pitchFamily="34" charset="0"/>
                <a:cs typeface="Arial" pitchFamily="34" charset="0"/>
              </a:rPr>
              <a:t>   Deben tener buena presencia y ser fáciles de limpiar.</a:t>
            </a:r>
          </a:p>
          <a:p>
            <a:pPr algn="just"/>
            <a:r>
              <a:rPr lang="es-ES" sz="2800" dirty="0" smtClean="0">
                <a:solidFill>
                  <a:srgbClr val="FFFF00"/>
                </a:solidFill>
                <a:latin typeface="Arial" pitchFamily="34" charset="0"/>
                <a:cs typeface="Arial" pitchFamily="34" charset="0"/>
              </a:rPr>
              <a:t>Permiten ser esterilizadas</a:t>
            </a:r>
          </a:p>
          <a:p>
            <a:pPr algn="just"/>
            <a:endParaRPr lang="es-ES" sz="2800" dirty="0" smtClean="0">
              <a:solidFill>
                <a:srgbClr val="FFFF00"/>
              </a:solidFill>
              <a:latin typeface="Arial" pitchFamily="34" charset="0"/>
              <a:cs typeface="Arial" pitchFamily="34" charset="0"/>
            </a:endParaRPr>
          </a:p>
          <a:p>
            <a:pPr algn="just"/>
            <a:endParaRPr lang="es-E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529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8640"/>
            <a:ext cx="9036496" cy="5386090"/>
          </a:xfrm>
          <a:prstGeom prst="rect">
            <a:avLst/>
          </a:prstGeom>
        </p:spPr>
        <p:txBody>
          <a:bodyPr wrap="square">
            <a:spAutoFit/>
          </a:bodyPr>
          <a:lstStyle/>
          <a:p>
            <a:pPr algn="just"/>
            <a:r>
              <a:rPr lang="es-ES" sz="3200" b="1" dirty="0" smtClean="0">
                <a:solidFill>
                  <a:srgbClr val="FFFF00"/>
                </a:solidFill>
                <a:latin typeface="Arial" pitchFamily="34" charset="0"/>
                <a:cs typeface="Arial" pitchFamily="34" charset="0"/>
              </a:rPr>
              <a:t>2) Individuales</a:t>
            </a:r>
            <a:r>
              <a:rPr lang="es-ES" sz="2400" dirty="0" smtClean="0">
                <a:solidFill>
                  <a:srgbClr val="FFFF00"/>
                </a:solidFill>
                <a:latin typeface="Arial" pitchFamily="34" charset="0"/>
                <a:cs typeface="Arial" pitchFamily="34" charset="0"/>
              </a:rPr>
              <a:t>: Se confeccionan para cada caso, sobre modelos primarios, según características del paciente y el material de impresión, con el fin de obtener una copia fiel de los tejidos sobre los que descansará la prótesis. Son el fundamento de las más correctas impresiones.</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se utiliza para tomar impresiones definitivas.</a:t>
            </a:r>
          </a:p>
          <a:p>
            <a:pPr algn="just"/>
            <a:r>
              <a:rPr lang="es-ES" sz="2400" dirty="0" smtClean="0">
                <a:solidFill>
                  <a:srgbClr val="FFFF00"/>
                </a:solidFill>
                <a:latin typeface="Arial" pitchFamily="34" charset="0"/>
                <a:cs typeface="Arial" pitchFamily="34" charset="0"/>
              </a:rPr>
              <a:t>se construyen sobre modelos primarios.</a:t>
            </a:r>
          </a:p>
          <a:p>
            <a:pPr algn="just"/>
            <a:r>
              <a:rPr lang="es-ES" sz="2400" dirty="0" smtClean="0">
                <a:solidFill>
                  <a:srgbClr val="FFFF00"/>
                </a:solidFill>
                <a:latin typeface="Arial" pitchFamily="34" charset="0"/>
                <a:cs typeface="Arial" pitchFamily="34" charset="0"/>
              </a:rPr>
              <a:t>se construyen de material termoplástico (placa base gruesa, resinas sintéticas o resinas acrílicas auto curables)</a:t>
            </a:r>
          </a:p>
          <a:p>
            <a:pPr algn="just"/>
            <a:r>
              <a:rPr lang="es-ES" sz="2400" dirty="0" smtClean="0">
                <a:solidFill>
                  <a:srgbClr val="FFFF00"/>
                </a:solidFill>
                <a:latin typeface="Arial" pitchFamily="34" charset="0"/>
                <a:cs typeface="Arial" pitchFamily="34" charset="0"/>
              </a:rPr>
              <a:t>Se confeccionan para un caso especifico</a:t>
            </a:r>
          </a:p>
          <a:p>
            <a:pPr algn="just"/>
            <a:r>
              <a:rPr lang="es-ES" sz="2400" dirty="0" smtClean="0">
                <a:solidFill>
                  <a:srgbClr val="FFFF00"/>
                </a:solidFill>
                <a:latin typeface="Arial" pitchFamily="34" charset="0"/>
                <a:cs typeface="Arial" pitchFamily="34" charset="0"/>
              </a:rPr>
              <a:t> a) La  extensión de los bordes: cortas, justas, sobre extendidas</a:t>
            </a:r>
          </a:p>
          <a:p>
            <a:pPr algn="just"/>
            <a:r>
              <a:rPr lang="es-ES" sz="2400" dirty="0" smtClean="0">
                <a:solidFill>
                  <a:srgbClr val="FFFF00"/>
                </a:solidFill>
                <a:latin typeface="Arial" pitchFamily="34" charset="0"/>
                <a:cs typeface="Arial" pitchFamily="34" charset="0"/>
              </a:rPr>
              <a:t> b) Su relación con la superficie de asiento: lisas ajustadas, espaciadas perforadas</a:t>
            </a:r>
          </a:p>
        </p:txBody>
      </p:sp>
    </p:spTree>
    <p:extLst>
      <p:ext uri="{BB962C8B-B14F-4D97-AF65-F5344CB8AC3E}">
        <p14:creationId xmlns:p14="http://schemas.microsoft.com/office/powerpoint/2010/main" val="191378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751344"/>
            <a:ext cx="8784976" cy="5262979"/>
          </a:xfrm>
          <a:prstGeom prst="rect">
            <a:avLst/>
          </a:prstGeom>
        </p:spPr>
        <p:txBody>
          <a:bodyPr wrap="square">
            <a:spAutoFit/>
          </a:bodyPr>
          <a:lstStyle/>
          <a:p>
            <a:pPr algn="just"/>
            <a:r>
              <a:rPr lang="es-ES" dirty="0" smtClean="0"/>
              <a:t> </a:t>
            </a:r>
            <a:r>
              <a:rPr lang="es-ES" sz="2400" dirty="0" smtClean="0">
                <a:solidFill>
                  <a:srgbClr val="FFFF00"/>
                </a:solidFill>
                <a:latin typeface="Arial" pitchFamily="34" charset="0"/>
                <a:cs typeface="Arial" pitchFamily="34" charset="0"/>
              </a:rPr>
              <a:t>c) Su resistencia al calor: termoplástico, y de resinas acrílicas, (las cuales se emplean en rebordes muy voluminosos donde el material termoplástico no cubre todo el reborde residual)          </a:t>
            </a:r>
          </a:p>
          <a:p>
            <a:pPr algn="just"/>
            <a:r>
              <a:rPr lang="es-ES" sz="2400" dirty="0" smtClean="0">
                <a:solidFill>
                  <a:srgbClr val="FFFF00"/>
                </a:solidFill>
                <a:latin typeface="Arial" pitchFamily="34" charset="0"/>
                <a:cs typeface="Arial" pitchFamily="34" charset="0"/>
              </a:rPr>
              <a:t>d) Su resistencia a la flexión: Rígidas y flexibles. </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Su confección depende del material de impresión a utilizar.</a:t>
            </a:r>
          </a:p>
          <a:p>
            <a:pPr algn="just"/>
            <a:r>
              <a:rPr lang="es-ES" sz="2400" dirty="0" smtClean="0">
                <a:solidFill>
                  <a:srgbClr val="FFFF00"/>
                </a:solidFill>
                <a:latin typeface="Arial" pitchFamily="34" charset="0"/>
                <a:cs typeface="Arial" pitchFamily="34" charset="0"/>
              </a:rPr>
              <a:t> Su objetivo es obtener una mejor impresión, pues al adaptarse con más exactitud se logrará conducir por toda la superficie el material de impresión y. delimitar mejor la extensión de las prótesis.                      </a:t>
            </a:r>
          </a:p>
          <a:p>
            <a:pPr algn="just"/>
            <a:r>
              <a:rPr lang="es-ES" sz="2400" dirty="0" smtClean="0">
                <a:solidFill>
                  <a:srgbClr val="FFFF00"/>
                </a:solidFill>
                <a:latin typeface="Arial" pitchFamily="34" charset="0"/>
                <a:cs typeface="Arial" pitchFamily="34" charset="0"/>
              </a:rPr>
              <a:t>Tienen como ventaja obtener perfecta adaptación de la cubeta al modelo, logrando un mejor confinamiento del material.</a:t>
            </a:r>
          </a:p>
          <a:p>
            <a:pPr algn="just"/>
            <a:r>
              <a:rPr lang="es-ES" sz="2400" dirty="0" smtClean="0">
                <a:solidFill>
                  <a:srgbClr val="FFFF00"/>
                </a:solidFill>
                <a:latin typeface="Arial" pitchFamily="34" charset="0"/>
                <a:cs typeface="Arial" pitchFamily="34" charset="0"/>
              </a:rPr>
              <a:t>Bordes alisados que no causan molestias al paciente. </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01934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97346"/>
            <a:ext cx="8928992" cy="2492990"/>
          </a:xfrm>
          <a:prstGeom prst="rect">
            <a:avLst/>
          </a:prstGeom>
        </p:spPr>
        <p:txBody>
          <a:bodyPr wrap="square">
            <a:spAutoFit/>
          </a:bodyPr>
          <a:lstStyle/>
          <a:p>
            <a:r>
              <a:rPr lang="es-ES" sz="2400" b="1" dirty="0" smtClean="0">
                <a:solidFill>
                  <a:srgbClr val="FFFF00"/>
                </a:solidFill>
                <a:latin typeface="Arial" pitchFamily="34" charset="0"/>
                <a:cs typeface="Arial" pitchFamily="34" charset="0"/>
              </a:rPr>
              <a:t>a)Las cubetas  individuales según el material a impresionar pueden ser</a:t>
            </a:r>
            <a:r>
              <a:rPr lang="es-ES" sz="2000" dirty="0" smtClean="0">
                <a:solidFill>
                  <a:srgbClr val="FFFF00"/>
                </a:solidFill>
                <a:latin typeface="Arial" pitchFamily="34" charset="0"/>
                <a:cs typeface="Arial" pitchFamily="34" charset="0"/>
              </a:rPr>
              <a:t>:</a:t>
            </a:r>
          </a:p>
          <a:p>
            <a:endParaRPr lang="es-ES" sz="2000" dirty="0" smtClean="0">
              <a:solidFill>
                <a:srgbClr val="FFFF00"/>
              </a:solidFill>
              <a:latin typeface="Arial" pitchFamily="34" charset="0"/>
              <a:cs typeface="Arial" pitchFamily="34" charset="0"/>
            </a:endParaRPr>
          </a:p>
          <a:p>
            <a:r>
              <a:rPr lang="es-ES" sz="2400" b="1" dirty="0" smtClean="0">
                <a:solidFill>
                  <a:srgbClr val="FFFF00"/>
                </a:solidFill>
                <a:latin typeface="Arial" pitchFamily="34" charset="0"/>
                <a:cs typeface="Arial" pitchFamily="34" charset="0"/>
              </a:rPr>
              <a:t>          </a:t>
            </a:r>
            <a:r>
              <a:rPr lang="es-ES" sz="2800" b="1" dirty="0" smtClean="0">
                <a:solidFill>
                  <a:srgbClr val="FFFF00"/>
                </a:solidFill>
                <a:latin typeface="Arial" pitchFamily="34" charset="0"/>
                <a:cs typeface="Arial" pitchFamily="34" charset="0"/>
              </a:rPr>
              <a:t>Para Pasta </a:t>
            </a:r>
            <a:r>
              <a:rPr lang="es-ES" sz="2800" b="1" dirty="0" err="1" smtClean="0">
                <a:solidFill>
                  <a:srgbClr val="FFFF00"/>
                </a:solidFill>
                <a:latin typeface="Arial" pitchFamily="34" charset="0"/>
                <a:cs typeface="Arial" pitchFamily="34" charset="0"/>
              </a:rPr>
              <a:t>Zinquenólica</a:t>
            </a:r>
            <a:r>
              <a:rPr lang="es-ES" sz="2000" dirty="0" smtClean="0">
                <a:solidFill>
                  <a:srgbClr val="FFFF00"/>
                </a:solidFill>
                <a:latin typeface="Arial" pitchFamily="34" charset="0"/>
                <a:cs typeface="Arial" pitchFamily="34" charset="0"/>
              </a:rPr>
              <a:t>: </a:t>
            </a:r>
          </a:p>
          <a:p>
            <a:r>
              <a:rPr lang="es-ES" sz="2000" dirty="0" smtClean="0">
                <a:solidFill>
                  <a:srgbClr val="FFFF00"/>
                </a:solidFill>
                <a:latin typeface="Arial" pitchFamily="34" charset="0"/>
                <a:cs typeface="Arial" pitchFamily="34" charset="0"/>
              </a:rPr>
              <a:t>Lisa</a:t>
            </a:r>
          </a:p>
          <a:p>
            <a:r>
              <a:rPr lang="es-ES" sz="2000" dirty="0" smtClean="0">
                <a:solidFill>
                  <a:srgbClr val="FFFF00"/>
                </a:solidFill>
                <a:latin typeface="Arial" pitchFamily="34" charset="0"/>
                <a:cs typeface="Arial" pitchFamily="34" charset="0"/>
              </a:rPr>
              <a:t>Ajustada</a:t>
            </a:r>
          </a:p>
          <a:p>
            <a:r>
              <a:rPr lang="es-ES" sz="2000" dirty="0" smtClean="0">
                <a:solidFill>
                  <a:srgbClr val="FFFF00"/>
                </a:solidFill>
                <a:latin typeface="Arial" pitchFamily="34" charset="0"/>
                <a:cs typeface="Arial" pitchFamily="34" charset="0"/>
              </a:rPr>
              <a:t>Justas en cuanto a la extensión de sus bordes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52234"/>
            <a:ext cx="5539581" cy="416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31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476672"/>
            <a:ext cx="8928992" cy="2000548"/>
          </a:xfrm>
          <a:prstGeom prst="rect">
            <a:avLst/>
          </a:prstGeom>
        </p:spPr>
        <p:txBody>
          <a:bodyPr wrap="square">
            <a:spAutoFit/>
          </a:bodyPr>
          <a:lstStyle/>
          <a:p>
            <a:r>
              <a:rPr lang="es-ES" sz="2400" dirty="0" smtClean="0">
                <a:solidFill>
                  <a:srgbClr val="FFFF00"/>
                </a:solidFill>
                <a:latin typeface="Arial" pitchFamily="34" charset="0"/>
                <a:cs typeface="Arial" pitchFamily="34" charset="0"/>
              </a:rPr>
              <a:t> </a:t>
            </a:r>
            <a:r>
              <a:rPr lang="es-ES" sz="2800" b="1" dirty="0" smtClean="0">
                <a:solidFill>
                  <a:srgbClr val="FFFF00"/>
                </a:solidFill>
                <a:latin typeface="Arial" pitchFamily="34" charset="0"/>
                <a:cs typeface="Arial" pitchFamily="34" charset="0"/>
              </a:rPr>
              <a:t>Para </a:t>
            </a:r>
            <a:r>
              <a:rPr lang="es-ES" sz="2800" b="1" dirty="0" err="1" smtClean="0">
                <a:solidFill>
                  <a:srgbClr val="FFFF00"/>
                </a:solidFill>
                <a:latin typeface="Arial" pitchFamily="34" charset="0"/>
                <a:cs typeface="Arial" pitchFamily="34" charset="0"/>
              </a:rPr>
              <a:t>Hidrocoloide</a:t>
            </a:r>
            <a:r>
              <a:rPr lang="es-ES" sz="2800" b="1" dirty="0" smtClean="0">
                <a:solidFill>
                  <a:srgbClr val="FFFF00"/>
                </a:solidFill>
                <a:latin typeface="Arial" pitchFamily="34" charset="0"/>
                <a:cs typeface="Arial" pitchFamily="34" charset="0"/>
              </a:rPr>
              <a:t> Irreversible:(ALGINATO)</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Perforadas </a:t>
            </a:r>
          </a:p>
          <a:p>
            <a:r>
              <a:rPr lang="es-ES" sz="2400" dirty="0" smtClean="0">
                <a:solidFill>
                  <a:srgbClr val="FFFF00"/>
                </a:solidFill>
                <a:latin typeface="Arial" pitchFamily="34" charset="0"/>
                <a:cs typeface="Arial" pitchFamily="34" charset="0"/>
              </a:rPr>
              <a:t>Espaciadas</a:t>
            </a:r>
          </a:p>
          <a:p>
            <a:r>
              <a:rPr lang="es-ES" sz="2400" dirty="0" smtClean="0">
                <a:solidFill>
                  <a:srgbClr val="FFFF00"/>
                </a:solidFill>
                <a:latin typeface="Arial" pitchFamily="34" charset="0"/>
                <a:cs typeface="Arial" pitchFamily="34" charset="0"/>
              </a:rPr>
              <a:t>Justas en cuanto a la extensión de sus bordes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2421979"/>
            <a:ext cx="59753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2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692696"/>
            <a:ext cx="8568952" cy="3539430"/>
          </a:xfrm>
          <a:prstGeom prst="rect">
            <a:avLst/>
          </a:prstGeom>
        </p:spPr>
        <p:txBody>
          <a:bodyPr wrap="square">
            <a:spAutoFit/>
          </a:bodyPr>
          <a:lstStyle/>
          <a:p>
            <a:r>
              <a:rPr lang="es-ES" sz="2800" b="1" dirty="0" smtClean="0"/>
              <a:t> </a:t>
            </a:r>
            <a:r>
              <a:rPr lang="es-ES" sz="2800" b="1" dirty="0" smtClean="0">
                <a:solidFill>
                  <a:srgbClr val="FFFF00"/>
                </a:solidFill>
                <a:latin typeface="Arial" pitchFamily="34" charset="0"/>
                <a:cs typeface="Arial" pitchFamily="34" charset="0"/>
              </a:rPr>
              <a:t>Para Yesos:</a:t>
            </a:r>
          </a:p>
          <a:p>
            <a:r>
              <a:rPr lang="es-ES" sz="2400" dirty="0" smtClean="0">
                <a:solidFill>
                  <a:srgbClr val="FFFF00"/>
                </a:solidFill>
                <a:latin typeface="Arial" pitchFamily="34" charset="0"/>
                <a:cs typeface="Arial" pitchFamily="34" charset="0"/>
              </a:rPr>
              <a:t>Lisas</a:t>
            </a:r>
          </a:p>
          <a:p>
            <a:r>
              <a:rPr lang="es-ES" sz="2400" dirty="0" smtClean="0">
                <a:solidFill>
                  <a:srgbClr val="FFFF00"/>
                </a:solidFill>
                <a:latin typeface="Arial" pitchFamily="34" charset="0"/>
                <a:cs typeface="Arial" pitchFamily="34" charset="0"/>
              </a:rPr>
              <a:t>Ajustadas y ligeramente holgadas en sus bordes para evitar fracturas en el material impresionado.</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        </a:t>
            </a:r>
            <a:r>
              <a:rPr lang="es-ES" sz="2800" b="1" dirty="0" smtClean="0">
                <a:solidFill>
                  <a:srgbClr val="FFFF00"/>
                </a:solidFill>
                <a:latin typeface="Arial" pitchFamily="34" charset="0"/>
                <a:cs typeface="Arial" pitchFamily="34" charset="0"/>
              </a:rPr>
              <a:t>Para Silicona Fluida o Ligera: </a:t>
            </a:r>
          </a:p>
          <a:p>
            <a:r>
              <a:rPr lang="es-ES" sz="2400" dirty="0" smtClean="0">
                <a:solidFill>
                  <a:srgbClr val="FFFF00"/>
                </a:solidFill>
                <a:latin typeface="Arial" pitchFamily="34" charset="0"/>
                <a:cs typeface="Arial" pitchFamily="34" charset="0"/>
              </a:rPr>
              <a:t>                  (Copia fielmente en capa bien fina) </a:t>
            </a:r>
          </a:p>
          <a:p>
            <a:r>
              <a:rPr lang="es-ES" sz="2400" dirty="0" smtClean="0">
                <a:solidFill>
                  <a:srgbClr val="FFFF00"/>
                </a:solidFill>
                <a:latin typeface="Arial" pitchFamily="34" charset="0"/>
                <a:cs typeface="Arial" pitchFamily="34" charset="0"/>
              </a:rPr>
              <a:t>Lisa</a:t>
            </a:r>
          </a:p>
          <a:p>
            <a:r>
              <a:rPr lang="es-ES" sz="2400" dirty="0" smtClean="0">
                <a:solidFill>
                  <a:srgbClr val="FFFF00"/>
                </a:solidFill>
                <a:latin typeface="Arial" pitchFamily="34" charset="0"/>
                <a:cs typeface="Arial" pitchFamily="34" charset="0"/>
              </a:rPr>
              <a:t>Ajustada </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5996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967335"/>
            <a:ext cx="8712968" cy="830997"/>
          </a:xfrm>
          <a:prstGeom prst="rect">
            <a:avLst/>
          </a:prstGeom>
        </p:spPr>
        <p:txBody>
          <a:bodyPr wrap="square">
            <a:spAutoFit/>
          </a:bodyPr>
          <a:lstStyle/>
          <a:p>
            <a:pPr algn="ctr"/>
            <a:r>
              <a:rPr lang="es-ES" sz="2400" dirty="0" smtClean="0">
                <a:solidFill>
                  <a:srgbClr val="FFFF00"/>
                </a:solidFill>
                <a:latin typeface="Arial" pitchFamily="34" charset="0"/>
                <a:cs typeface="Arial" pitchFamily="34" charset="0"/>
              </a:rPr>
              <a:t>Consideraciones técnicas en la construcción de las cubetas individuales de material termoplástico de base</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1529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44445" y="476672"/>
            <a:ext cx="345511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Bibliografía</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Rectángulo"/>
          <p:cNvSpPr/>
          <p:nvPr/>
        </p:nvSpPr>
        <p:spPr>
          <a:xfrm>
            <a:off x="179512" y="1859340"/>
            <a:ext cx="8784976" cy="4524315"/>
          </a:xfrm>
          <a:prstGeom prst="rect">
            <a:avLst/>
          </a:prstGeom>
        </p:spPr>
        <p:txBody>
          <a:bodyPr wrap="square">
            <a:spAutoFit/>
          </a:bodyPr>
          <a:lstStyle/>
          <a:p>
            <a:r>
              <a:rPr lang="es-ES" sz="2400" dirty="0" smtClean="0">
                <a:solidFill>
                  <a:srgbClr val="FFFF00"/>
                </a:solidFill>
                <a:latin typeface="Arial" pitchFamily="34" charset="0"/>
                <a:cs typeface="Arial" pitchFamily="34" charset="0"/>
              </a:rPr>
              <a:t>Texto para la formación de técnicos en Prótesis Dental  1er año </a:t>
            </a:r>
          </a:p>
          <a:p>
            <a:endParaRPr lang="es-ES" sz="2400" dirty="0" smtClean="0">
              <a:solidFill>
                <a:srgbClr val="FFFF00"/>
              </a:solidFill>
              <a:latin typeface="Arial" pitchFamily="34" charset="0"/>
              <a:cs typeface="Arial" pitchFamily="34" charset="0"/>
            </a:endParaRPr>
          </a:p>
          <a:p>
            <a:r>
              <a:rPr lang="es-ES" sz="2400" dirty="0" err="1" smtClean="0">
                <a:solidFill>
                  <a:srgbClr val="FFFF00"/>
                </a:solidFill>
                <a:latin typeface="Arial" pitchFamily="34" charset="0"/>
                <a:cs typeface="Arial" pitchFamily="34" charset="0"/>
              </a:rPr>
              <a:t>O,Brein</a:t>
            </a:r>
            <a:r>
              <a:rPr lang="es-ES" sz="2400" dirty="0" smtClean="0">
                <a:solidFill>
                  <a:srgbClr val="FFFF00"/>
                </a:solidFill>
                <a:latin typeface="Arial" pitchFamily="34" charset="0"/>
                <a:cs typeface="Arial" pitchFamily="34" charset="0"/>
              </a:rPr>
              <a:t> .</a:t>
            </a:r>
            <a:r>
              <a:rPr lang="es-ES" sz="2400" dirty="0" err="1" smtClean="0">
                <a:solidFill>
                  <a:srgbClr val="FFFF00"/>
                </a:solidFill>
                <a:latin typeface="Arial" pitchFamily="34" charset="0"/>
                <a:cs typeface="Arial" pitchFamily="34" charset="0"/>
              </a:rPr>
              <a:t>w.I.Materiales</a:t>
            </a:r>
            <a:r>
              <a:rPr lang="es-ES" sz="2400" dirty="0" smtClean="0">
                <a:solidFill>
                  <a:srgbClr val="FFFF00"/>
                </a:solidFill>
                <a:latin typeface="Arial" pitchFamily="34" charset="0"/>
                <a:cs typeface="Arial" pitchFamily="34" charset="0"/>
              </a:rPr>
              <a:t> y su selección .editorial Pueblo y Educación 1984. </a:t>
            </a:r>
          </a:p>
          <a:p>
            <a:endParaRPr lang="es-ES" sz="2400" dirty="0" smtClean="0">
              <a:solidFill>
                <a:srgbClr val="FFFF00"/>
              </a:solidFill>
              <a:latin typeface="Arial" pitchFamily="34" charset="0"/>
              <a:cs typeface="Arial" pitchFamily="34" charset="0"/>
            </a:endParaRPr>
          </a:p>
          <a:p>
            <a:r>
              <a:rPr lang="es-ES" sz="2400" dirty="0" err="1" smtClean="0">
                <a:solidFill>
                  <a:srgbClr val="FFFF00"/>
                </a:solidFill>
                <a:latin typeface="Arial" pitchFamily="34" charset="0"/>
                <a:cs typeface="Arial" pitchFamily="34" charset="0"/>
              </a:rPr>
              <a:t>Saizar</a:t>
            </a:r>
            <a:r>
              <a:rPr lang="es-ES" sz="2400" dirty="0" smtClean="0">
                <a:solidFill>
                  <a:srgbClr val="FFFF00"/>
                </a:solidFill>
                <a:latin typeface="Arial" pitchFamily="34" charset="0"/>
                <a:cs typeface="Arial" pitchFamily="34" charset="0"/>
              </a:rPr>
              <a:t> P .Prótesis a Placa. Edición Ciencia y Técnica .1970.</a:t>
            </a:r>
          </a:p>
          <a:p>
            <a:endParaRPr lang="es-ES" sz="2400" dirty="0" smtClean="0">
              <a:solidFill>
                <a:srgbClr val="FFFF00"/>
              </a:solidFill>
              <a:latin typeface="Arial" pitchFamily="34" charset="0"/>
              <a:cs typeface="Arial" pitchFamily="34" charset="0"/>
            </a:endParaRPr>
          </a:p>
          <a:p>
            <a:r>
              <a:rPr lang="es-ES" sz="2400" dirty="0" err="1" smtClean="0">
                <a:solidFill>
                  <a:srgbClr val="FFFF00"/>
                </a:solidFill>
                <a:latin typeface="Arial" pitchFamily="34" charset="0"/>
                <a:cs typeface="Arial" pitchFamily="34" charset="0"/>
              </a:rPr>
              <a:t>Aldanza</a:t>
            </a:r>
            <a:r>
              <a:rPr lang="es-ES" sz="2400" dirty="0" smtClean="0">
                <a:solidFill>
                  <a:srgbClr val="FFFF00"/>
                </a:solidFill>
                <a:latin typeface="Arial" pitchFamily="34" charset="0"/>
                <a:cs typeface="Arial" pitchFamily="34" charset="0"/>
              </a:rPr>
              <a:t> Zulueta P. Materiales Dentales. Editorial Pueblo y Educación .1988.</a:t>
            </a:r>
          </a:p>
          <a:p>
            <a:endParaRPr lang="es-ES" sz="2400" dirty="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Manual de procedimientos para  los Laboratorios de Prótesis Dental,.</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340816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15899" y="764704"/>
            <a:ext cx="420031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Próxima Clase</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CuadroTexto"/>
          <p:cNvSpPr txBox="1"/>
          <p:nvPr/>
        </p:nvSpPr>
        <p:spPr>
          <a:xfrm>
            <a:off x="2851353" y="3140968"/>
            <a:ext cx="2800767" cy="1569660"/>
          </a:xfrm>
          <a:prstGeom prst="rect">
            <a:avLst/>
          </a:prstGeom>
          <a:noFill/>
        </p:spPr>
        <p:txBody>
          <a:bodyPr wrap="none" rtlCol="0">
            <a:spAutoFit/>
          </a:bodyPr>
          <a:lstStyle/>
          <a:p>
            <a:pPr algn="ctr"/>
            <a:r>
              <a:rPr lang="es-ES" sz="3200" b="1" dirty="0" smtClean="0">
                <a:solidFill>
                  <a:srgbClr val="FFFF00"/>
                </a:solidFill>
                <a:latin typeface="Arial" pitchFamily="34" charset="0"/>
                <a:cs typeface="Arial" pitchFamily="34" charset="0"/>
              </a:rPr>
              <a:t>Continuación</a:t>
            </a:r>
          </a:p>
          <a:p>
            <a:pPr algn="ctr"/>
            <a:endParaRPr lang="es-ES" sz="3200" b="1" dirty="0">
              <a:solidFill>
                <a:srgbClr val="FFFF00"/>
              </a:solidFill>
              <a:latin typeface="Arial" pitchFamily="34" charset="0"/>
              <a:cs typeface="Arial" pitchFamily="34" charset="0"/>
            </a:endParaRPr>
          </a:p>
          <a:p>
            <a:pPr algn="ctr"/>
            <a:r>
              <a:rPr lang="es-ES" sz="3200" b="1" dirty="0" smtClean="0">
                <a:solidFill>
                  <a:srgbClr val="FFFF00"/>
                </a:solidFill>
                <a:latin typeface="Arial" pitchFamily="34" charset="0"/>
                <a:cs typeface="Arial" pitchFamily="34" charset="0"/>
              </a:rPr>
              <a:t>Tema 8 </a:t>
            </a:r>
            <a:endParaRPr lang="es-E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714123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548680"/>
            <a:ext cx="4896544" cy="2062103"/>
          </a:xfrm>
          <a:prstGeom prst="rect">
            <a:avLst/>
          </a:prstGeom>
        </p:spPr>
        <p:txBody>
          <a:bodyPr wrap="square">
            <a:spAutoFit/>
          </a:bodyPr>
          <a:lstStyle/>
          <a:p>
            <a:pPr algn="ctr"/>
            <a:r>
              <a:rPr lang="es-ES" sz="3200" b="1" dirty="0" smtClean="0">
                <a:solidFill>
                  <a:srgbClr val="FFFF00"/>
                </a:solidFill>
                <a:latin typeface="Arial" pitchFamily="34" charset="0"/>
                <a:cs typeface="Arial" pitchFamily="34" charset="0"/>
              </a:rPr>
              <a:t>Tema 8 </a:t>
            </a:r>
          </a:p>
          <a:p>
            <a:pPr algn="ctr"/>
            <a:endParaRPr lang="es-ES" sz="3200" b="1" dirty="0" smtClean="0">
              <a:solidFill>
                <a:srgbClr val="FFFF00"/>
              </a:solidFill>
              <a:latin typeface="Arial" pitchFamily="34" charset="0"/>
              <a:cs typeface="Arial" pitchFamily="34" charset="0"/>
            </a:endParaRPr>
          </a:p>
          <a:p>
            <a:pPr algn="ctr"/>
            <a:r>
              <a:rPr lang="es-ES" sz="3200" b="1" dirty="0" smtClean="0">
                <a:solidFill>
                  <a:srgbClr val="FFFF00"/>
                </a:solidFill>
                <a:latin typeface="Arial" pitchFamily="34" charset="0"/>
                <a:cs typeface="Arial" pitchFamily="34" charset="0"/>
              </a:rPr>
              <a:t>  Cubetas</a:t>
            </a:r>
          </a:p>
          <a:p>
            <a:endParaRPr lang="es-ES" sz="32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26469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8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7055" y="620688"/>
            <a:ext cx="2122697" cy="584775"/>
          </a:xfrm>
          <a:prstGeom prst="rect">
            <a:avLst/>
          </a:prstGeom>
        </p:spPr>
        <p:txBody>
          <a:bodyPr wrap="none">
            <a:spAutoFit/>
          </a:bodyPr>
          <a:lstStyle/>
          <a:p>
            <a:r>
              <a:rPr lang="es-ES" sz="3200" b="1" dirty="0" smtClean="0">
                <a:solidFill>
                  <a:srgbClr val="FFFF00"/>
                </a:solidFill>
                <a:latin typeface="Arial" pitchFamily="34" charset="0"/>
                <a:cs typeface="Arial" pitchFamily="34" charset="0"/>
              </a:rPr>
              <a:t>SUMARIO</a:t>
            </a:r>
            <a:endParaRPr lang="es-ES" sz="3200" b="1" dirty="0">
              <a:solidFill>
                <a:srgbClr val="FFFF00"/>
              </a:solidFill>
              <a:latin typeface="Arial" pitchFamily="34" charset="0"/>
              <a:cs typeface="Arial" pitchFamily="34" charset="0"/>
            </a:endParaRPr>
          </a:p>
        </p:txBody>
      </p:sp>
      <p:sp>
        <p:nvSpPr>
          <p:cNvPr id="5" name="4 Rectángulo"/>
          <p:cNvSpPr/>
          <p:nvPr/>
        </p:nvSpPr>
        <p:spPr>
          <a:xfrm>
            <a:off x="107504" y="1628800"/>
            <a:ext cx="8928992" cy="3970318"/>
          </a:xfrm>
          <a:prstGeom prst="rect">
            <a:avLst/>
          </a:prstGeom>
        </p:spPr>
        <p:txBody>
          <a:bodyPr wrap="square">
            <a:spAutoFit/>
          </a:bodyPr>
          <a:lstStyle/>
          <a:p>
            <a:pPr algn="just"/>
            <a:r>
              <a:rPr lang="es-ES" sz="2800" dirty="0" smtClean="0">
                <a:solidFill>
                  <a:srgbClr val="FFFF00"/>
                </a:solidFill>
                <a:latin typeface="Arial" pitchFamily="34" charset="0"/>
                <a:cs typeface="Arial" pitchFamily="34" charset="0"/>
              </a:rPr>
              <a:t>1.1-Cubetas. Definición. Objetivos. Clasificación. Tipos. Partes. Cubetas comerciales. Características. Cubetas individuales de materiales termoplásticos o de acrílico.  </a:t>
            </a:r>
          </a:p>
          <a:p>
            <a:pPr algn="just"/>
            <a:endParaRPr lang="es-ES" sz="2800" dirty="0" smtClean="0">
              <a:solidFill>
                <a:srgbClr val="FFFF00"/>
              </a:solidFill>
              <a:latin typeface="Arial" pitchFamily="34" charset="0"/>
              <a:cs typeface="Arial" pitchFamily="34" charset="0"/>
            </a:endParaRPr>
          </a:p>
          <a:p>
            <a:pPr algn="just"/>
            <a:r>
              <a:rPr lang="es-ES" sz="2800" dirty="0" smtClean="0">
                <a:solidFill>
                  <a:srgbClr val="FFFF00"/>
                </a:solidFill>
                <a:latin typeface="Arial" pitchFamily="34" charset="0"/>
                <a:cs typeface="Arial" pitchFamily="34" charset="0"/>
              </a:rPr>
              <a:t>1.2-Tipos de cubetas individuales. Características según material de construcción y de impresión. Consideraciones técnicas en la construcción de las cubetas individuales de material termoplástico de base. Utilización de refuerzos.</a:t>
            </a:r>
            <a:endParaRPr lang="es-E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6300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828836"/>
            <a:ext cx="8856984" cy="1661993"/>
          </a:xfrm>
          <a:prstGeom prst="rect">
            <a:avLst/>
          </a:prstGeom>
        </p:spPr>
        <p:txBody>
          <a:bodyPr wrap="square">
            <a:spAutoFit/>
          </a:bodyPr>
          <a:lstStyle/>
          <a:p>
            <a:pPr algn="just"/>
            <a:r>
              <a:rPr lang="es-ES" sz="2800" dirty="0" smtClean="0">
                <a:solidFill>
                  <a:srgbClr val="FFFF00"/>
                </a:solidFill>
                <a:latin typeface="Arial" pitchFamily="34" charset="0"/>
                <a:cs typeface="Arial" pitchFamily="34" charset="0"/>
              </a:rPr>
              <a:t>Es el recipiente que sirve para llevar el material de impresión a la boca, facilitando la copia de las estructuras que están en dicha cavidad.</a:t>
            </a:r>
          </a:p>
          <a:p>
            <a:endParaRPr lang="es-ES" dirty="0">
              <a:solidFill>
                <a:srgbClr val="FFFF00"/>
              </a:solidFill>
            </a:endParaRPr>
          </a:p>
        </p:txBody>
      </p:sp>
      <p:sp>
        <p:nvSpPr>
          <p:cNvPr id="5" name="4 Rectángulo"/>
          <p:cNvSpPr/>
          <p:nvPr/>
        </p:nvSpPr>
        <p:spPr>
          <a:xfrm>
            <a:off x="3038827" y="1340768"/>
            <a:ext cx="1749197" cy="646331"/>
          </a:xfrm>
          <a:prstGeom prst="rect">
            <a:avLst/>
          </a:prstGeom>
        </p:spPr>
        <p:txBody>
          <a:bodyPr wrap="none">
            <a:spAutoFit/>
          </a:bodyPr>
          <a:lstStyle/>
          <a:p>
            <a:r>
              <a:rPr lang="es-ES" sz="3600" b="1" dirty="0" smtClean="0">
                <a:solidFill>
                  <a:srgbClr val="FFFF00"/>
                </a:solidFill>
                <a:latin typeface="Arial" pitchFamily="34" charset="0"/>
                <a:cs typeface="Arial" pitchFamily="34" charset="0"/>
              </a:rPr>
              <a:t>Cubeta</a:t>
            </a:r>
            <a:endParaRPr lang="es-ES" sz="36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4870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975197"/>
            <a:ext cx="779145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43808" y="692696"/>
            <a:ext cx="3398687" cy="584775"/>
          </a:xfrm>
          <a:prstGeom prst="rect">
            <a:avLst/>
          </a:prstGeom>
        </p:spPr>
        <p:txBody>
          <a:bodyPr wrap="none">
            <a:spAutoFit/>
          </a:bodyPr>
          <a:lstStyle/>
          <a:p>
            <a:r>
              <a:rPr lang="es-ES" sz="3200" b="1" dirty="0" smtClean="0">
                <a:solidFill>
                  <a:srgbClr val="FFFF00"/>
                </a:solidFill>
                <a:latin typeface="Arial" pitchFamily="34" charset="0"/>
                <a:cs typeface="Arial" pitchFamily="34" charset="0"/>
              </a:rPr>
              <a:t>CLASIFICACIÓN</a:t>
            </a:r>
            <a:endParaRPr lang="es-E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3103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116632"/>
            <a:ext cx="8784975"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68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8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16632"/>
            <a:ext cx="8755063" cy="65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8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4016" y="836712"/>
            <a:ext cx="8748464" cy="3970318"/>
          </a:xfrm>
          <a:prstGeom prst="rect">
            <a:avLst/>
          </a:prstGeom>
        </p:spPr>
        <p:txBody>
          <a:bodyPr wrap="square">
            <a:spAutoFit/>
          </a:bodyPr>
          <a:lstStyle/>
          <a:p>
            <a:pPr algn="ctr"/>
            <a:r>
              <a:rPr lang="es-ES" sz="2800" b="1" dirty="0" smtClean="0">
                <a:solidFill>
                  <a:srgbClr val="FFFF00"/>
                </a:solidFill>
                <a:latin typeface="Arial" pitchFamily="34" charset="0"/>
                <a:cs typeface="Arial" pitchFamily="34" charset="0"/>
              </a:rPr>
              <a:t>Partes de la Cubeta: </a:t>
            </a:r>
          </a:p>
          <a:p>
            <a:endParaRPr lang="es-ES" sz="2800" dirty="0" smtClean="0">
              <a:solidFill>
                <a:srgbClr val="FFFF00"/>
              </a:solidFill>
              <a:latin typeface="Arial" pitchFamily="34" charset="0"/>
              <a:cs typeface="Arial" pitchFamily="34" charset="0"/>
            </a:endParaRPr>
          </a:p>
          <a:p>
            <a:pPr algn="just"/>
            <a:r>
              <a:rPr lang="es-ES" sz="2800" b="1" dirty="0" smtClean="0">
                <a:solidFill>
                  <a:srgbClr val="FFFF00"/>
                </a:solidFill>
                <a:latin typeface="Arial" pitchFamily="34" charset="0"/>
                <a:cs typeface="Arial" pitchFamily="34" charset="0"/>
              </a:rPr>
              <a:t>Cuerpo</a:t>
            </a:r>
            <a:r>
              <a:rPr lang="es-ES" sz="2800" dirty="0" smtClean="0">
                <a:solidFill>
                  <a:srgbClr val="FFFF00"/>
                </a:solidFill>
                <a:latin typeface="Arial" pitchFamily="34" charset="0"/>
                <a:cs typeface="Arial" pitchFamily="34" charset="0"/>
              </a:rPr>
              <a:t>: Está formado por el piso o fondo y paredes laterales o flancos. En las superiores existe una bóveda.</a:t>
            </a:r>
          </a:p>
          <a:p>
            <a:pPr algn="just"/>
            <a:endParaRPr lang="es-ES" sz="2800" dirty="0" smtClean="0">
              <a:solidFill>
                <a:srgbClr val="FFFF00"/>
              </a:solidFill>
              <a:latin typeface="Arial" pitchFamily="34" charset="0"/>
              <a:cs typeface="Arial" pitchFamily="34" charset="0"/>
            </a:endParaRPr>
          </a:p>
          <a:p>
            <a:pPr algn="just"/>
            <a:r>
              <a:rPr lang="es-ES" sz="2800" b="1" dirty="0" smtClean="0">
                <a:solidFill>
                  <a:srgbClr val="FFFF00"/>
                </a:solidFill>
                <a:latin typeface="Arial" pitchFamily="34" charset="0"/>
                <a:cs typeface="Arial" pitchFamily="34" charset="0"/>
              </a:rPr>
              <a:t>Mango</a:t>
            </a:r>
            <a:r>
              <a:rPr lang="es-ES" sz="2800" dirty="0" smtClean="0">
                <a:solidFill>
                  <a:srgbClr val="FFFF00"/>
                </a:solidFill>
                <a:latin typeface="Arial" pitchFamily="34" charset="0"/>
                <a:cs typeface="Arial" pitchFamily="34" charset="0"/>
              </a:rPr>
              <a:t>: Deben tener 0,5mm de grosor, 1,5 de ancho y 2,5 de alto. En la superior una inclinación de 75 grados y en la inferior una inclinación de 90 grados. </a:t>
            </a:r>
            <a:endParaRPr lang="es-E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854785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652</Words>
  <Application>Microsoft Office PowerPoint</Application>
  <PresentationFormat>Presentación en pantalla (4:3)</PresentationFormat>
  <Paragraphs>80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Pc-Yusdel</dc:creator>
  <cp:lastModifiedBy>Pc-Yusdel</cp:lastModifiedBy>
  <cp:revision>7</cp:revision>
  <dcterms:created xsi:type="dcterms:W3CDTF">2017-07-06T17:57:29Z</dcterms:created>
  <dcterms:modified xsi:type="dcterms:W3CDTF">2017-07-06T18:05:57Z</dcterms:modified>
</cp:coreProperties>
</file>