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</p:sldMasterIdLst>
  <p:notesMasterIdLst>
    <p:notesMasterId r:id="rId46"/>
  </p:notesMasterIdLst>
  <p:sldIdLst>
    <p:sldId id="256" r:id="rId4"/>
    <p:sldId id="728" r:id="rId5"/>
    <p:sldId id="649" r:id="rId6"/>
    <p:sldId id="419" r:id="rId7"/>
    <p:sldId id="734" r:id="rId8"/>
    <p:sldId id="735" r:id="rId9"/>
    <p:sldId id="626" r:id="rId10"/>
    <p:sldId id="659" r:id="rId11"/>
    <p:sldId id="656" r:id="rId12"/>
    <p:sldId id="658" r:id="rId13"/>
    <p:sldId id="730" r:id="rId14"/>
    <p:sldId id="737" r:id="rId15"/>
    <p:sldId id="739" r:id="rId16"/>
    <p:sldId id="740" r:id="rId17"/>
    <p:sldId id="718" r:id="rId18"/>
    <p:sldId id="719" r:id="rId19"/>
    <p:sldId id="720" r:id="rId20"/>
    <p:sldId id="746" r:id="rId21"/>
    <p:sldId id="747" r:id="rId22"/>
    <p:sldId id="749" r:id="rId23"/>
    <p:sldId id="741" r:id="rId24"/>
    <p:sldId id="742" r:id="rId25"/>
    <p:sldId id="743" r:id="rId26"/>
    <p:sldId id="673" r:id="rId27"/>
    <p:sldId id="676" r:id="rId28"/>
    <p:sldId id="679" r:id="rId29"/>
    <p:sldId id="745" r:id="rId30"/>
    <p:sldId id="686" r:id="rId31"/>
    <p:sldId id="706" r:id="rId32"/>
    <p:sldId id="692" r:id="rId33"/>
    <p:sldId id="693" r:id="rId34"/>
    <p:sldId id="694" r:id="rId35"/>
    <p:sldId id="750" r:id="rId36"/>
    <p:sldId id="751" r:id="rId37"/>
    <p:sldId id="752" r:id="rId38"/>
    <p:sldId id="753" r:id="rId39"/>
    <p:sldId id="754" r:id="rId40"/>
    <p:sldId id="755" r:id="rId41"/>
    <p:sldId id="756" r:id="rId42"/>
    <p:sldId id="291" r:id="rId43"/>
    <p:sldId id="757" r:id="rId44"/>
    <p:sldId id="758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963A43"/>
    <a:srgbClr val="009900"/>
    <a:srgbClr val="008000"/>
    <a:srgbClr val="FF33CC"/>
    <a:srgbClr val="669900"/>
    <a:srgbClr val="FFCC00"/>
    <a:srgbClr val="9F6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6619" autoAdjust="0"/>
  </p:normalViewPr>
  <p:slideViewPr>
    <p:cSldViewPr>
      <p:cViewPr>
        <p:scale>
          <a:sx n="70" d="100"/>
          <a:sy n="70" d="100"/>
        </p:scale>
        <p:origin x="-344" y="8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6674D-DCA1-44F0-AF72-47A893241107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638D3-3845-4826-905D-7F9E1B5A0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10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638D3-3845-4826-905D-7F9E1B5A0AC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9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638D3-3845-4826-905D-7F9E1B5A0AC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16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>
              <a:defRPr/>
            </a:pPr>
            <a:r>
              <a:rPr lang="es-ES" dirty="0" smtClean="0"/>
              <a:t>En la imagen se muestran de manera integrada las variaciones de la secreción de las hormonas gonadotrópicas FSH y LH con el ciclo ovárico, y la relación de este con las etapas del ciclo endometrial.</a:t>
            </a:r>
          </a:p>
          <a:p>
            <a:pPr algn="just">
              <a:defRPr/>
            </a:pPr>
            <a:r>
              <a:rPr lang="es-ES" dirty="0" smtClean="0"/>
              <a:t>En la primera mitad del ciclo predomina la secreción de FSH, que a nivel del ovario favorece el crecimiento de varios folículos con producción predominante de estrógenos, esto se corresponde en el endometrio con su </a:t>
            </a:r>
            <a:r>
              <a:rPr lang="es-ES" u="sng" dirty="0" smtClean="0"/>
              <a:t>fase proliferativa o </a:t>
            </a:r>
            <a:r>
              <a:rPr lang="es-ES" u="sng" dirty="0" err="1" smtClean="0"/>
              <a:t>estrogénica</a:t>
            </a:r>
            <a:r>
              <a:rPr lang="es-ES" dirty="0" smtClean="0"/>
              <a:t>. </a:t>
            </a:r>
          </a:p>
          <a:p>
            <a:pPr algn="just">
              <a:defRPr/>
            </a:pPr>
            <a:r>
              <a:rPr lang="es-ES" dirty="0" smtClean="0"/>
              <a:t>Se plantea que el aumento de estrógenos poco antes de la ovulación cerca del día 14 (si el ciclo es de 28 días) provoca por </a:t>
            </a:r>
            <a:r>
              <a:rPr lang="es-ES" b="1" u="sng" dirty="0" smtClean="0"/>
              <a:t>retroalimentación positiva </a:t>
            </a:r>
            <a:r>
              <a:rPr lang="es-ES" dirty="0" smtClean="0"/>
              <a:t>un aumento brusco (un pico) de FSH y mayor aún de LH, lo cual provoca la ovulación, con la formación del cuerpo lúteo, iniciándose la fase </a:t>
            </a:r>
            <a:r>
              <a:rPr lang="es-ES" dirty="0" err="1" smtClean="0"/>
              <a:t>luteínica</a:t>
            </a:r>
            <a:r>
              <a:rPr lang="es-ES" dirty="0" smtClean="0"/>
              <a:t> del ciclo ovárico, observen que predomina la secreción de progesterona y en el endometrio la </a:t>
            </a:r>
            <a:r>
              <a:rPr lang="es-ES" u="sng" dirty="0" smtClean="0"/>
              <a:t>fase secretora o </a:t>
            </a:r>
            <a:r>
              <a:rPr lang="es-ES" u="sng" dirty="0" err="1" smtClean="0"/>
              <a:t>progestacional</a:t>
            </a:r>
            <a:r>
              <a:rPr lang="es-ES" dirty="0" smtClean="0"/>
              <a:t>. Los niveles altos de </a:t>
            </a:r>
            <a:r>
              <a:rPr lang="es-ES_tradnl" dirty="0" smtClean="0"/>
              <a:t> progesterona y en menor medida estrógenos provocan por </a:t>
            </a:r>
            <a:r>
              <a:rPr lang="es-ES_tradnl" b="1" u="sng" dirty="0" smtClean="0"/>
              <a:t>retroalimentación negativa </a:t>
            </a:r>
            <a:r>
              <a:rPr lang="es-ES_tradnl" dirty="0" smtClean="0"/>
              <a:t>a nivel del hipotálamo disminución en la liberación de la </a:t>
            </a:r>
            <a:r>
              <a:rPr lang="es-ES_tradnl" dirty="0" err="1" smtClean="0"/>
              <a:t>GnRh</a:t>
            </a:r>
            <a:r>
              <a:rPr lang="es-ES_tradnl" dirty="0" smtClean="0"/>
              <a:t> y luego en la hipófisis la FSH y la LH. </a:t>
            </a:r>
          </a:p>
          <a:p>
            <a:pPr algn="just">
              <a:defRPr/>
            </a:pPr>
            <a:r>
              <a:rPr lang="es-ES_tradnl" dirty="0" smtClean="0"/>
              <a:t>Alrededor de 14 días después de la ovulación,  </a:t>
            </a:r>
            <a:r>
              <a:rPr lang="es-ES" dirty="0" smtClean="0"/>
              <a:t>el cuerpo amarillo involuciona con la consiguiente disminución de los niveles de progesterona y estrógenos, a nivel del endometrio se produce isquemia de los vasos con falta de riego sanguíneo, esto da lugar a la </a:t>
            </a:r>
            <a:r>
              <a:rPr lang="es-ES" u="sng" dirty="0" smtClean="0"/>
              <a:t>fase menstrual </a:t>
            </a:r>
            <a:r>
              <a:rPr lang="es-ES" dirty="0" smtClean="0"/>
              <a:t>que dura aproximadamente entre 4 a 6 días.  La disminución de </a:t>
            </a:r>
            <a:r>
              <a:rPr lang="es-ES_tradnl" dirty="0" smtClean="0"/>
              <a:t>estrógenos y progesterona,  </a:t>
            </a:r>
            <a:r>
              <a:rPr lang="es-ES_tradnl" b="1" u="sng" dirty="0" smtClean="0"/>
              <a:t>por retroalimentación negativa</a:t>
            </a:r>
            <a:r>
              <a:rPr lang="es-ES_tradnl" dirty="0" smtClean="0"/>
              <a:t> provoca aumento de la FSH, la cual inicia un nuevo ciclo sexual.</a:t>
            </a:r>
            <a:endParaRPr lang="es-ES" dirty="0" smtClean="0"/>
          </a:p>
          <a:p>
            <a:pPr algn="just">
              <a:defRPr/>
            </a:pPr>
            <a:r>
              <a:rPr lang="es-ES" dirty="0" smtClean="0"/>
              <a:t>Hasta aquí hemos abordado aspectos significativos que se desarrollan a nivel del endometrio y su relación con los componentes del ovario.</a:t>
            </a:r>
          </a:p>
          <a:p>
            <a:pPr algn="just">
              <a:defRPr/>
            </a:pPr>
            <a:endParaRPr lang="es-ES" dirty="0" smtClean="0"/>
          </a:p>
        </p:txBody>
      </p:sp>
      <p:sp>
        <p:nvSpPr>
          <p:cNvPr id="153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DBC5FE-86A0-486A-B360-0290F4648E07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478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196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177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757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494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847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873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04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014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983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644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159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219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838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342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009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936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341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912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438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739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521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4887-68F1-4D4E-B586-8A4ED5E62B39}" type="datetimeFigureOut">
              <a:rPr lang="es-ES" smtClean="0"/>
              <a:pPr/>
              <a:t>14/09/2020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ED7C-4890-4BC4-A0F6-4952ACC613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5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4887-68F1-4D4E-B586-8A4ED5E62B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ED7C-4890-4BC4-A0F6-4952ACC6136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8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ured.cu/Grupo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red.cu/CENESEX" TargetMode="External"/><Relationship Id="rId2" Type="http://schemas.openxmlformats.org/officeDocument/2006/relationships/hyperlink" Target="https://www.ecured.cu/Cub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cured.cu/LGB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429388" y="6286520"/>
            <a:ext cx="271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Dra. Mayppe González </a:t>
            </a:r>
            <a:r>
              <a:rPr lang="es-ES" sz="1200" dirty="0" err="1" smtClean="0"/>
              <a:t>Jardinez</a:t>
            </a:r>
            <a:endParaRPr lang="es-ES" sz="1200" dirty="0" smtClean="0"/>
          </a:p>
          <a:p>
            <a:r>
              <a:rPr lang="es-ES" sz="1200" dirty="0" smtClean="0"/>
              <a:t>Profesora Auxiliar de Fisiología,2020 </a:t>
            </a:r>
            <a:endParaRPr lang="es-ES" sz="1200" dirty="0"/>
          </a:p>
        </p:txBody>
      </p:sp>
      <p:sp>
        <p:nvSpPr>
          <p:cNvPr id="9" name="8 Rectángulo"/>
          <p:cNvSpPr/>
          <p:nvPr/>
        </p:nvSpPr>
        <p:spPr>
          <a:xfrm>
            <a:off x="367990" y="116632"/>
            <a:ext cx="924457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BBM        SNER      EL  </a:t>
            </a:r>
            <a:r>
              <a:rPr lang="es-ES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SISTEMA </a:t>
            </a:r>
            <a:endParaRPr lang="es-ES" sz="54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s-E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                    REPRODUCTOR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2051720" y="3783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4788024" y="37837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03951" y="146455"/>
            <a:ext cx="3848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Maduración del sistema del SNC </a:t>
            </a:r>
          </a:p>
          <a:p>
            <a:r>
              <a:rPr lang="es-ES" b="1" dirty="0" smtClean="0"/>
              <a:t>Neuronas productoras de </a:t>
            </a:r>
            <a:r>
              <a:rPr lang="es-ES" b="1" dirty="0" err="1" smtClean="0"/>
              <a:t>Kisspeptinas</a:t>
            </a:r>
            <a:endParaRPr lang="es-ES" b="1" dirty="0" smtClean="0"/>
          </a:p>
          <a:p>
            <a:r>
              <a:rPr lang="es-ES" b="1" dirty="0" smtClean="0"/>
              <a:t>Depósitos de lípidos (</a:t>
            </a:r>
            <a:r>
              <a:rPr lang="es-ES" b="1" dirty="0" err="1" smtClean="0"/>
              <a:t>Leptina</a:t>
            </a:r>
            <a:r>
              <a:rPr lang="es-ES" b="1" dirty="0" smtClean="0"/>
              <a:t>)</a:t>
            </a:r>
          </a:p>
          <a:p>
            <a:endParaRPr lang="es-E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6455"/>
            <a:ext cx="5196446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izquierda"/>
          <p:cNvSpPr/>
          <p:nvPr/>
        </p:nvSpPr>
        <p:spPr>
          <a:xfrm flipV="1">
            <a:off x="3707904" y="146454"/>
            <a:ext cx="1512168" cy="762265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291899" y="2059912"/>
            <a:ext cx="1872208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TEORIAS DEL INICIO DE LA PUBERTAD</a:t>
            </a:r>
            <a:endParaRPr lang="es-ES" sz="2400" b="1" dirty="0"/>
          </a:p>
        </p:txBody>
      </p:sp>
      <p:sp>
        <p:nvSpPr>
          <p:cNvPr id="10" name="9 Flecha izquierda"/>
          <p:cNvSpPr/>
          <p:nvPr/>
        </p:nvSpPr>
        <p:spPr>
          <a:xfrm rot="5400000" flipV="1">
            <a:off x="6698372" y="1136152"/>
            <a:ext cx="864096" cy="762265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8185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214290"/>
            <a:ext cx="8280920" cy="71440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prstClr val="black"/>
                </a:solidFill>
              </a:rPr>
              <a:t>Solución al Problema Docente # 1</a:t>
            </a:r>
            <a:endParaRPr lang="es-ES" sz="4400" b="1" dirty="0">
              <a:solidFill>
                <a:prstClr val="black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35896" y="1278548"/>
            <a:ext cx="5040560" cy="35394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prstClr val="black"/>
                </a:solidFill>
              </a:rPr>
              <a:t>Una  </a:t>
            </a:r>
            <a:r>
              <a:rPr lang="es-ES" sz="2800" b="1" dirty="0" smtClean="0">
                <a:solidFill>
                  <a:prstClr val="black"/>
                </a:solidFill>
              </a:rPr>
              <a:t>mamá </a:t>
            </a:r>
            <a:r>
              <a:rPr lang="es-ES" sz="2800" b="1" dirty="0">
                <a:solidFill>
                  <a:prstClr val="black"/>
                </a:solidFill>
              </a:rPr>
              <a:t>lleva a su hija de 9 años a consulta porque nota en ella aumento de volumen de las mamas y vello en el pubis. </a:t>
            </a:r>
            <a:endParaRPr lang="es-ES" sz="2800" b="1" dirty="0" smtClean="0">
              <a:solidFill>
                <a:prstClr val="black"/>
              </a:solidFill>
            </a:endParaRPr>
          </a:p>
          <a:p>
            <a:r>
              <a:rPr lang="es-ES" sz="2800" b="1" dirty="0" smtClean="0">
                <a:solidFill>
                  <a:prstClr val="black"/>
                </a:solidFill>
              </a:rPr>
              <a:t>¿Tendrá la niña algún problema de salud?</a:t>
            </a:r>
          </a:p>
          <a:p>
            <a:r>
              <a:rPr lang="es-ES" sz="2800" b="1" dirty="0">
                <a:solidFill>
                  <a:prstClr val="black"/>
                </a:solidFill>
              </a:rPr>
              <a:t>¿</a:t>
            </a:r>
            <a:r>
              <a:rPr lang="es-ES" sz="2800" b="1" dirty="0" smtClean="0">
                <a:solidFill>
                  <a:prstClr val="black"/>
                </a:solidFill>
              </a:rPr>
              <a:t>Qué </a:t>
            </a:r>
            <a:r>
              <a:rPr lang="es-ES" sz="2800" b="1" dirty="0">
                <a:solidFill>
                  <a:prstClr val="black"/>
                </a:solidFill>
              </a:rPr>
              <a:t>explicación le </a:t>
            </a:r>
            <a:r>
              <a:rPr lang="es-ES" sz="2800" b="1" dirty="0" smtClean="0">
                <a:solidFill>
                  <a:prstClr val="black"/>
                </a:solidFill>
              </a:rPr>
              <a:t>daríamos a </a:t>
            </a:r>
            <a:r>
              <a:rPr lang="es-ES" sz="2800" b="1" dirty="0">
                <a:solidFill>
                  <a:prstClr val="black"/>
                </a:solidFill>
              </a:rPr>
              <a:t>la </a:t>
            </a:r>
            <a:r>
              <a:rPr lang="es-ES" sz="2800" b="1" dirty="0" smtClean="0">
                <a:solidFill>
                  <a:prstClr val="black"/>
                </a:solidFill>
              </a:rPr>
              <a:t>mamá? 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5157192"/>
            <a:ext cx="828092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Tarea :</a:t>
            </a:r>
            <a:r>
              <a:rPr lang="es-ES" sz="2000" dirty="0" smtClean="0"/>
              <a:t> En estas edades se producen también, cambios transitorios de carácter, inestabilidad emocional, temores infundados, volubilidad en las relaciones interpersonales , problemas de autoestima…   Interprete estos cambios psíquicos que se producen a estas edades. R/ LT </a:t>
            </a:r>
            <a:r>
              <a:rPr lang="es-ES" sz="2000" dirty="0" err="1" smtClean="0"/>
              <a:t>pág</a:t>
            </a:r>
            <a:r>
              <a:rPr lang="es-ES" sz="2000" dirty="0" smtClean="0"/>
              <a:t> 463 y 464.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239180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186" y="404664"/>
            <a:ext cx="8579296" cy="778098"/>
          </a:xfrm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/>
              <a:t>Acciones Hormonales de Testosterona  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395536" y="1397675"/>
            <a:ext cx="8280920" cy="1631216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prstClr val="black"/>
                </a:solidFill>
              </a:rPr>
              <a:t>En el período fetal: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 b="1" dirty="0">
                <a:solidFill>
                  <a:prstClr val="black"/>
                </a:solidFill>
              </a:rPr>
              <a:t>Diferenciación del SNC y el tracto reproductor del feto </a:t>
            </a:r>
            <a:r>
              <a:rPr lang="es-ES" sz="2000" b="1" dirty="0" smtClean="0">
                <a:solidFill>
                  <a:prstClr val="black"/>
                </a:solidFill>
              </a:rPr>
              <a:t>masculino </a:t>
            </a:r>
            <a:r>
              <a:rPr lang="es-ES" sz="2000" b="1" dirty="0">
                <a:solidFill>
                  <a:prstClr val="black"/>
                </a:solidFill>
              </a:rPr>
              <a:t>a través de gonadotrofina </a:t>
            </a:r>
            <a:r>
              <a:rPr lang="es-ES" sz="2000" b="1" dirty="0" err="1">
                <a:solidFill>
                  <a:prstClr val="black"/>
                </a:solidFill>
              </a:rPr>
              <a:t>coriónica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 b="1" dirty="0">
                <a:solidFill>
                  <a:prstClr val="black"/>
                </a:solidFill>
              </a:rPr>
              <a:t>Descenso de los testículos, 1 mes antes del nacimiento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35732" y="3212976"/>
            <a:ext cx="8528258" cy="34778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prstClr val="black"/>
                </a:solidFill>
              </a:rPr>
              <a:t>Caracteres Sexuales Secundarios: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2000" b="1" dirty="0" smtClean="0">
                <a:solidFill>
                  <a:prstClr val="black"/>
                </a:solidFill>
              </a:rPr>
              <a:t>Genitales </a:t>
            </a:r>
            <a:r>
              <a:rPr lang="es-ES_tradnl" sz="2000" b="1" dirty="0">
                <a:solidFill>
                  <a:prstClr val="black"/>
                </a:solidFill>
              </a:rPr>
              <a:t>externos: Aumento de tamaño y ancho del pene, pigmentación y rugosidad del escroto.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2000" b="1" dirty="0">
                <a:solidFill>
                  <a:prstClr val="black"/>
                </a:solidFill>
              </a:rPr>
              <a:t>G</a:t>
            </a:r>
            <a:r>
              <a:rPr lang="es-ES_tradnl" sz="2000" b="1" dirty="0" smtClean="0">
                <a:solidFill>
                  <a:prstClr val="black"/>
                </a:solidFill>
              </a:rPr>
              <a:t>enitales </a:t>
            </a:r>
            <a:r>
              <a:rPr lang="es-ES_tradnl" sz="2000" b="1" dirty="0">
                <a:solidFill>
                  <a:prstClr val="black"/>
                </a:solidFill>
              </a:rPr>
              <a:t>internos: vesículas seminales crecen y secretan </a:t>
            </a:r>
            <a:r>
              <a:rPr lang="es-ES_tradnl" sz="2000" b="1" dirty="0" smtClean="0">
                <a:solidFill>
                  <a:prstClr val="black"/>
                </a:solidFill>
              </a:rPr>
              <a:t>fructosa</a:t>
            </a:r>
            <a:r>
              <a:rPr lang="es-ES_tradnl" sz="2000" b="1" dirty="0">
                <a:solidFill>
                  <a:prstClr val="black"/>
                </a:solidFill>
              </a:rPr>
              <a:t>. Próstata y glándulas </a:t>
            </a:r>
            <a:r>
              <a:rPr lang="es-ES_tradnl" sz="2000" b="1" dirty="0" err="1" smtClean="0">
                <a:solidFill>
                  <a:prstClr val="black"/>
                </a:solidFill>
              </a:rPr>
              <a:t>bulbouretrales</a:t>
            </a:r>
            <a:r>
              <a:rPr lang="es-ES_tradnl" sz="2000" b="1" dirty="0" smtClean="0">
                <a:solidFill>
                  <a:prstClr val="black"/>
                </a:solidFill>
              </a:rPr>
              <a:t>  </a:t>
            </a:r>
            <a:r>
              <a:rPr lang="es-ES_tradnl" sz="2000" b="1" dirty="0">
                <a:solidFill>
                  <a:prstClr val="black"/>
                </a:solidFill>
              </a:rPr>
              <a:t>crecen y secretan.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2000" b="1" dirty="0">
                <a:solidFill>
                  <a:prstClr val="black"/>
                </a:solidFill>
              </a:rPr>
              <a:t> Voz: crecimiento laríngeo y de cuerdas vocales (tono bajo</a:t>
            </a:r>
            <a:r>
              <a:rPr lang="es-ES_tradnl" sz="2000" b="1" dirty="0" smtClean="0">
                <a:solidFill>
                  <a:prstClr val="black"/>
                </a:solidFill>
              </a:rPr>
              <a:t>).</a:t>
            </a:r>
            <a:endParaRPr lang="es-ES_tradnl" sz="2000" b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2000" b="1" dirty="0" smtClean="0">
                <a:solidFill>
                  <a:prstClr val="black"/>
                </a:solidFill>
              </a:rPr>
              <a:t>Crecimiento </a:t>
            </a:r>
            <a:r>
              <a:rPr lang="es-ES_tradnl" sz="2000" b="1" dirty="0">
                <a:solidFill>
                  <a:prstClr val="black"/>
                </a:solidFill>
              </a:rPr>
              <a:t>piloso: línea del cabello, vello púbico ápex </a:t>
            </a:r>
            <a:r>
              <a:rPr lang="es-ES_tradnl" sz="2000" b="1" dirty="0" smtClean="0">
                <a:solidFill>
                  <a:prstClr val="black"/>
                </a:solidFill>
              </a:rPr>
              <a:t>superior,</a:t>
            </a:r>
            <a:r>
              <a:rPr lang="es-ES_tradnl" sz="2000" b="1" dirty="0">
                <a:solidFill>
                  <a:prstClr val="black"/>
                </a:solidFill>
              </a:rPr>
              <a:t> vello axilar</a:t>
            </a:r>
            <a:r>
              <a:rPr lang="es-ES_tradnl" sz="2000" b="1" dirty="0" smtClean="0">
                <a:solidFill>
                  <a:prstClr val="black"/>
                </a:solidFill>
              </a:rPr>
              <a:t>, </a:t>
            </a:r>
            <a:r>
              <a:rPr lang="es-ES_tradnl" sz="2000" b="1" dirty="0">
                <a:solidFill>
                  <a:prstClr val="black"/>
                </a:solidFill>
              </a:rPr>
              <a:t>tórax y </a:t>
            </a:r>
            <a:r>
              <a:rPr lang="es-ES_tradnl" sz="2000" b="1" dirty="0" smtClean="0">
                <a:solidFill>
                  <a:prstClr val="black"/>
                </a:solidFill>
              </a:rPr>
              <a:t> vello </a:t>
            </a:r>
            <a:r>
              <a:rPr lang="es-ES_tradnl" sz="2000" b="1" dirty="0">
                <a:solidFill>
                  <a:prstClr val="black"/>
                </a:solidFill>
              </a:rPr>
              <a:t>corporal.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2000" b="1" dirty="0">
                <a:solidFill>
                  <a:prstClr val="black"/>
                </a:solidFill>
              </a:rPr>
              <a:t> Mental: agresividad, actitud activa, interés al sexo opuesto.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2000" b="1" dirty="0">
                <a:solidFill>
                  <a:prstClr val="black"/>
                </a:solidFill>
              </a:rPr>
              <a:t> Conformación corporal: hombros anchos, desarrollo </a:t>
            </a:r>
            <a:r>
              <a:rPr lang="es-ES_tradnl" sz="2000" b="1" dirty="0" smtClean="0">
                <a:solidFill>
                  <a:prstClr val="black"/>
                </a:solidFill>
              </a:rPr>
              <a:t>muscular.</a:t>
            </a:r>
            <a:endParaRPr lang="es-ES_tradnl" sz="2000" b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_tradnl" sz="2000" b="1" dirty="0">
                <a:solidFill>
                  <a:prstClr val="black"/>
                </a:solidFill>
              </a:rPr>
              <a:t> Piel: Secreción de glándulas sebáceas, predisposición al </a:t>
            </a:r>
            <a:r>
              <a:rPr lang="es-ES_tradnl" sz="2000" b="1" dirty="0" smtClean="0">
                <a:solidFill>
                  <a:prstClr val="black"/>
                </a:solidFill>
              </a:rPr>
              <a:t>Acné</a:t>
            </a:r>
            <a:r>
              <a:rPr lang="es-ES_tradnl" b="1" dirty="0" smtClean="0">
                <a:solidFill>
                  <a:prstClr val="black"/>
                </a:solidFill>
              </a:rPr>
              <a:t>.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0805" y="17582"/>
            <a:ext cx="457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Recapitulando…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12879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239879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</a:rPr>
              <a:t>Infertilidad Masculina</a:t>
            </a:r>
            <a:endParaRPr lang="es-ES" sz="4000" dirty="0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8971" y="947765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000" dirty="0">
                <a:solidFill>
                  <a:prstClr val="black"/>
                </a:solidFill>
              </a:rPr>
              <a:t>El epitelio de los túbulos seminíferos puede destruirse por varias enfermedades. Por ejemplo, </a:t>
            </a:r>
            <a:r>
              <a:rPr lang="es-ES" sz="2000" dirty="0" smtClean="0">
                <a:solidFill>
                  <a:prstClr val="black"/>
                </a:solidFill>
              </a:rPr>
              <a:t>la orquitis </a:t>
            </a:r>
            <a:r>
              <a:rPr lang="es-ES" sz="2000" dirty="0">
                <a:solidFill>
                  <a:prstClr val="black"/>
                </a:solidFill>
              </a:rPr>
              <a:t>(inflamación) </a:t>
            </a:r>
            <a:r>
              <a:rPr lang="es-ES" sz="2000" dirty="0" smtClean="0">
                <a:solidFill>
                  <a:prstClr val="black"/>
                </a:solidFill>
              </a:rPr>
              <a:t>bilateral.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000" dirty="0" smtClean="0">
                <a:solidFill>
                  <a:prstClr val="black"/>
                </a:solidFill>
              </a:rPr>
              <a:t>..</a:t>
            </a: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25200" y="166646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u="sng" dirty="0">
                <a:solidFill>
                  <a:prstClr val="black"/>
                </a:solidFill>
              </a:rPr>
              <a:t>Efecto de la temperatura sobre la </a:t>
            </a:r>
            <a:r>
              <a:rPr lang="es-ES" sz="2000" u="sng" dirty="0" smtClean="0">
                <a:solidFill>
                  <a:prstClr val="black"/>
                </a:solidFill>
              </a:rPr>
              <a:t>espermatogenia.</a:t>
            </a:r>
            <a:endParaRPr lang="es-ES" sz="2000" u="sng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90978" y="2515460"/>
            <a:ext cx="1972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000" dirty="0" smtClean="0">
                <a:solidFill>
                  <a:prstClr val="black"/>
                </a:solidFill>
              </a:rPr>
              <a:t>Criptorquidia.</a:t>
            </a: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58625" y="291557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000" dirty="0">
                <a:solidFill>
                  <a:prstClr val="black"/>
                </a:solidFill>
              </a:rPr>
              <a:t>Efecto del recuento de espermatozoides sobre la </a:t>
            </a:r>
            <a:r>
              <a:rPr lang="es-ES" sz="2000" dirty="0" smtClean="0">
                <a:solidFill>
                  <a:prstClr val="black"/>
                </a:solidFill>
              </a:rPr>
              <a:t>fertilidad (cada eyaculación 400 millones, por debajo de 20 millones se  afecta ser fértil.  </a:t>
            </a: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37168" y="362345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000" dirty="0">
                <a:solidFill>
                  <a:prstClr val="black"/>
                </a:solidFill>
              </a:rPr>
              <a:t>Efecto de la morfología y la motilidad de los espermatozoides sobre la fertilidad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8" y="4365104"/>
            <a:ext cx="633412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90978" y="2129189"/>
            <a:ext cx="4832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000" u="sng" dirty="0">
                <a:solidFill>
                  <a:prstClr val="black"/>
                </a:solidFill>
              </a:rPr>
              <a:t>El uso de esteroides </a:t>
            </a:r>
            <a:r>
              <a:rPr lang="es-ES" sz="2000" u="sng" dirty="0" smtClean="0">
                <a:solidFill>
                  <a:prstClr val="black"/>
                </a:solidFill>
              </a:rPr>
              <a:t>sexuales.</a:t>
            </a:r>
            <a:endParaRPr lang="es-ES" sz="20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0036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1" y="672111"/>
            <a:ext cx="561662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Sistema Reproductor Femenino</a:t>
            </a:r>
            <a:endParaRPr lang="es-ES" sz="3200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182"/>
            <a:ext cx="3024337" cy="161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16832"/>
            <a:ext cx="878497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1728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iclodendomet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9"/>
          <a:stretch>
            <a:fillRect/>
          </a:stretch>
        </p:blipFill>
        <p:spPr bwMode="auto">
          <a:xfrm>
            <a:off x="1619250" y="4805363"/>
            <a:ext cx="72739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32138" y="6518275"/>
            <a:ext cx="203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PROLIFERATIVA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1863" y="649128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SECRETORA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49400" y="651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MENSTRUAL</a:t>
            </a:r>
          </a:p>
        </p:txBody>
      </p:sp>
      <p:pic>
        <p:nvPicPr>
          <p:cNvPr id="6" name="Picture 6" descr="hipofisi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22" b="56711"/>
          <a:stretch>
            <a:fillRect/>
          </a:stretch>
        </p:blipFill>
        <p:spPr bwMode="auto">
          <a:xfrm>
            <a:off x="250825" y="549275"/>
            <a:ext cx="1296988" cy="1152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0" y="2708275"/>
          <a:ext cx="172878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" name="Bitmap Image" r:id="rId6" imgW="3495238" imgH="2333333" progId="PBrush">
                  <p:embed/>
                </p:oleObj>
              </mc:Choice>
              <mc:Fallback>
                <p:oleObj name="Bitmap Image" r:id="rId6" imgW="3495238" imgH="23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8275"/>
                        <a:ext cx="1728788" cy="11541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hormonahipofis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8"/>
          <a:stretch>
            <a:fillRect/>
          </a:stretch>
        </p:blipFill>
        <p:spPr bwMode="auto">
          <a:xfrm>
            <a:off x="1692275" y="539750"/>
            <a:ext cx="72009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ormonaovaric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15"/>
          <a:stretch>
            <a:fillRect/>
          </a:stretch>
        </p:blipFill>
        <p:spPr bwMode="auto">
          <a:xfrm>
            <a:off x="1619250" y="3213100"/>
            <a:ext cx="72628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43213" y="1412875"/>
            <a:ext cx="741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FSH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0" y="1196975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LH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657600" y="419100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ESTRÓGENOS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238875" y="4149725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PROGESTERONA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H="1">
            <a:off x="5076825" y="620713"/>
            <a:ext cx="431800" cy="287337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5" name="Picture 15" descr="cicloovaric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72"/>
          <a:stretch>
            <a:fillRect/>
          </a:stretch>
        </p:blipFill>
        <p:spPr bwMode="auto">
          <a:xfrm>
            <a:off x="1619250" y="1811338"/>
            <a:ext cx="72739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5219700" y="836613"/>
            <a:ext cx="73025" cy="5616575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74788" y="0"/>
            <a:ext cx="7777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INTERRELACIÓN DE LOS CICLOS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484438" y="2744788"/>
            <a:ext cx="1668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FOLICULAR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943600" y="2819400"/>
            <a:ext cx="155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LUTEÍNICA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438400" y="2971800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635375" y="4437063"/>
            <a:ext cx="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435600" y="511175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LH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7696200" y="2895600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0" y="5084763"/>
            <a:ext cx="1476375" cy="1330325"/>
            <a:chOff x="24" y="2840"/>
            <a:chExt cx="815" cy="702"/>
          </a:xfrm>
        </p:grpSpPr>
        <p:graphicFrame>
          <p:nvGraphicFramePr>
            <p:cNvPr id="88090" name="Object 2"/>
            <p:cNvGraphicFramePr>
              <a:graphicFrameLocks noChangeAspect="1"/>
            </p:cNvGraphicFramePr>
            <p:nvPr/>
          </p:nvGraphicFramePr>
          <p:xfrm>
            <a:off x="431" y="2840"/>
            <a:ext cx="408" cy="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9" name="Bitmap Image" r:id="rId11" imgW="647619" imgH="1114581" progId="PBrush">
                    <p:embed/>
                  </p:oleObj>
                </mc:Choice>
                <mc:Fallback>
                  <p:oleObj name="Bitmap Image" r:id="rId11" imgW="647619" imgH="1114581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840"/>
                          <a:ext cx="408" cy="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91" name="Object 3"/>
            <p:cNvGraphicFramePr>
              <a:graphicFrameLocks noChangeAspect="1"/>
            </p:cNvGraphicFramePr>
            <p:nvPr/>
          </p:nvGraphicFramePr>
          <p:xfrm>
            <a:off x="24" y="2840"/>
            <a:ext cx="408" cy="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0" name="Bitmap Image" r:id="rId13" imgW="647619" imgH="1114581" progId="PBrush">
                    <p:embed/>
                  </p:oleObj>
                </mc:Choice>
                <mc:Fallback>
                  <p:oleObj name="Bitmap Image" r:id="rId13" imgW="647619" imgH="1114581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" y="2840"/>
                          <a:ext cx="408" cy="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7630771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grpId="1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1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repeatCount="200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66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0" grpId="1"/>
      <p:bldP spid="11" grpId="0"/>
      <p:bldP spid="12" grpId="0"/>
      <p:bldP spid="13" grpId="0"/>
      <p:bldP spid="14" grpId="0" animBg="1"/>
      <p:bldP spid="17" grpId="0"/>
      <p:bldP spid="18" grpId="0"/>
      <p:bldP spid="19" grpId="0"/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846" y="332656"/>
            <a:ext cx="8579296" cy="778098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s-ES" b="1" dirty="0" smtClean="0"/>
              <a:t>Acciones Hormonales de </a:t>
            </a:r>
            <a:r>
              <a:rPr lang="es-ES" b="1" u="sng" dirty="0" smtClean="0"/>
              <a:t>Estrógenos</a:t>
            </a:r>
            <a:r>
              <a:rPr lang="es-ES" b="1" dirty="0" smtClean="0"/>
              <a:t>  </a:t>
            </a:r>
            <a:endParaRPr lang="es-ES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2749" y="3068486"/>
            <a:ext cx="8660304" cy="372409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Otras funciones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Efectos vasculares/ metabólicos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: Incremento de la síntesis del principal factor relajante vascular, el NO al actuar sobre la NOS endotelial. Por lo que se consideran protectores vasculares. Aumento de la relación HDL/LDL colesterol.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Sobre el SNC: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Modificación de la conducta sexual, Efectos tróficos: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sinaptogénesis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y la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neurogénesis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Modula síntesis y actividad de ciertos N.T. (NA, serotonina y GABA). Su déficit se relaciona con alteraciones de la memoria y se postula efecto protector en enfermedades como el Parkinson y Alzheimer.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Son </a:t>
            </a:r>
            <a:r>
              <a:rPr lang="es-ES" sz="2000" b="1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inmunomoduladores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y antiinflamatorios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30085" y="1196752"/>
            <a:ext cx="8712968" cy="163121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</a:rPr>
              <a:t>Desarrollo </a:t>
            </a:r>
            <a:r>
              <a:rPr lang="es-ES" sz="2000" b="1" dirty="0">
                <a:solidFill>
                  <a:prstClr val="black"/>
                </a:solidFill>
              </a:rPr>
              <a:t>de caracteres sexuales </a:t>
            </a:r>
            <a:r>
              <a:rPr lang="es-ES" sz="2000" b="1" dirty="0" smtClean="0">
                <a:solidFill>
                  <a:prstClr val="black"/>
                </a:solidFill>
              </a:rPr>
              <a:t>femeninos,  Estimula </a:t>
            </a:r>
            <a:r>
              <a:rPr lang="es-ES" sz="2000" b="1" dirty="0">
                <a:solidFill>
                  <a:prstClr val="black"/>
                </a:solidFill>
              </a:rPr>
              <a:t>el crecimiento de las </a:t>
            </a:r>
            <a:r>
              <a:rPr lang="es-ES" sz="2000" b="1" dirty="0" smtClean="0">
                <a:solidFill>
                  <a:prstClr val="black"/>
                </a:solidFill>
              </a:rPr>
              <a:t>mamas,  Provoca </a:t>
            </a:r>
            <a:r>
              <a:rPr lang="es-ES" sz="2000" b="1" dirty="0">
                <a:solidFill>
                  <a:prstClr val="black"/>
                </a:solidFill>
              </a:rPr>
              <a:t>proliferación del </a:t>
            </a:r>
            <a:r>
              <a:rPr lang="es-ES" sz="2000" b="1" dirty="0" smtClean="0">
                <a:solidFill>
                  <a:prstClr val="black"/>
                </a:solidFill>
              </a:rPr>
              <a:t>endometrio,  Ligeramente anabólica ,Regula </a:t>
            </a:r>
            <a:r>
              <a:rPr lang="es-ES" sz="2000" b="1" dirty="0">
                <a:solidFill>
                  <a:prstClr val="black"/>
                </a:solidFill>
              </a:rPr>
              <a:t>la secreción de </a:t>
            </a:r>
            <a:r>
              <a:rPr lang="es-ES" sz="2000" b="1" dirty="0" smtClean="0">
                <a:solidFill>
                  <a:prstClr val="black"/>
                </a:solidFill>
              </a:rPr>
              <a:t>gonadotropina,  Aumenta </a:t>
            </a:r>
            <a:r>
              <a:rPr lang="es-ES" sz="2000" b="1" dirty="0">
                <a:solidFill>
                  <a:prstClr val="black"/>
                </a:solidFill>
              </a:rPr>
              <a:t>la permeabilidad </a:t>
            </a:r>
            <a:r>
              <a:rPr lang="es-ES" sz="2000" b="1" dirty="0" smtClean="0">
                <a:solidFill>
                  <a:prstClr val="black"/>
                </a:solidFill>
              </a:rPr>
              <a:t>vascular.</a:t>
            </a:r>
            <a:endParaRPr lang="es-ES" sz="2000" b="1" dirty="0">
              <a:solidFill>
                <a:prstClr val="black"/>
              </a:solidFill>
            </a:endParaRPr>
          </a:p>
          <a:p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smtClean="0">
                <a:solidFill>
                  <a:prstClr val="black"/>
                </a:solidFill>
              </a:rPr>
              <a:t>Prepara </a:t>
            </a:r>
            <a:r>
              <a:rPr lang="es-ES" sz="2000" b="1" dirty="0">
                <a:solidFill>
                  <a:prstClr val="black"/>
                </a:solidFill>
              </a:rPr>
              <a:t>el útero para el transporte de </a:t>
            </a:r>
            <a:r>
              <a:rPr lang="es-ES" sz="2000" b="1" dirty="0" smtClean="0">
                <a:solidFill>
                  <a:prstClr val="black"/>
                </a:solidFill>
              </a:rPr>
              <a:t>espermatozoides y  Estimula </a:t>
            </a:r>
            <a:r>
              <a:rPr lang="es-ES" sz="2000" b="1" dirty="0">
                <a:solidFill>
                  <a:prstClr val="black"/>
                </a:solidFill>
              </a:rPr>
              <a:t>las contracciones uterinas durante el parto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2540" y="3974"/>
            <a:ext cx="1703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Recapitulando…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48314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44165" y="577160"/>
            <a:ext cx="7087062" cy="624786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prstClr val="black"/>
                </a:solidFill>
              </a:rPr>
              <a:t>La capacidad de diferentes tejidos para responder </a:t>
            </a:r>
            <a:r>
              <a:rPr lang="es-ES" sz="2000" dirty="0" smtClean="0">
                <a:solidFill>
                  <a:prstClr val="black"/>
                </a:solidFill>
              </a:rPr>
              <a:t>a los </a:t>
            </a:r>
            <a:r>
              <a:rPr lang="es-ES" sz="2000" dirty="0">
                <a:solidFill>
                  <a:prstClr val="black"/>
                </a:solidFill>
              </a:rPr>
              <a:t>estrógeno de distintos modos tiene importancia en el </a:t>
            </a:r>
            <a:r>
              <a:rPr lang="es-ES" sz="2000" b="1" dirty="0">
                <a:solidFill>
                  <a:prstClr val="black"/>
                </a:solidFill>
              </a:rPr>
              <a:t>tratamiento de cánceres sensibles a estrógeno</a:t>
            </a:r>
            <a:r>
              <a:rPr lang="es-ES" sz="2000" dirty="0">
                <a:solidFill>
                  <a:prstClr val="black"/>
                </a:solidFill>
              </a:rPr>
              <a:t>. Por ejemplo, se practican análisis para receptores de estrógeno en células de cáncer mamario a fin de ver si podría inhibirse su crecimiento por medio de </a:t>
            </a:r>
            <a:r>
              <a:rPr lang="es-ES" sz="2000" b="1" dirty="0">
                <a:solidFill>
                  <a:prstClr val="black"/>
                </a:solidFill>
              </a:rPr>
              <a:t>medicamentos </a:t>
            </a:r>
            <a:r>
              <a:rPr lang="es-ES" sz="2000" b="1" dirty="0" err="1">
                <a:solidFill>
                  <a:prstClr val="black"/>
                </a:solidFill>
              </a:rPr>
              <a:t>antiestrógeno</a:t>
            </a:r>
            <a:r>
              <a:rPr lang="es-ES" sz="2000" dirty="0">
                <a:solidFill>
                  <a:prstClr val="black"/>
                </a:solidFill>
              </a:rPr>
              <a:t>. El </a:t>
            </a:r>
            <a:r>
              <a:rPr lang="es-ES" sz="2000" dirty="0" err="1">
                <a:solidFill>
                  <a:prstClr val="black"/>
                </a:solidFill>
              </a:rPr>
              <a:t>tamoxifeno</a:t>
            </a:r>
            <a:r>
              <a:rPr lang="es-ES" sz="2000" dirty="0">
                <a:solidFill>
                  <a:prstClr val="black"/>
                </a:solidFill>
              </a:rPr>
              <a:t> y el </a:t>
            </a:r>
            <a:r>
              <a:rPr lang="es-ES" sz="2000" dirty="0" err="1">
                <a:solidFill>
                  <a:prstClr val="black"/>
                </a:solidFill>
              </a:rPr>
              <a:t>raloxifeno</a:t>
            </a:r>
            <a:r>
              <a:rPr lang="es-ES" sz="2000" dirty="0">
                <a:solidFill>
                  <a:prstClr val="black"/>
                </a:solidFill>
              </a:rPr>
              <a:t> se clasifican como moduladores selectivos de receptor de estrógeno (SERM). </a:t>
            </a:r>
            <a:endParaRPr lang="es-ES" sz="2000" dirty="0" smtClean="0">
              <a:solidFill>
                <a:prstClr val="black"/>
              </a:solidFill>
            </a:endParaRPr>
          </a:p>
          <a:p>
            <a:r>
              <a:rPr lang="es-ES" sz="2000" b="1" dirty="0" smtClean="0">
                <a:solidFill>
                  <a:prstClr val="black"/>
                </a:solidFill>
              </a:rPr>
              <a:t>El </a:t>
            </a:r>
            <a:r>
              <a:rPr lang="es-ES" sz="2000" b="1" dirty="0" err="1">
                <a:solidFill>
                  <a:prstClr val="black"/>
                </a:solidFill>
              </a:rPr>
              <a:t>tamoxifeno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dirty="0">
                <a:solidFill>
                  <a:prstClr val="black"/>
                </a:solidFill>
              </a:rPr>
              <a:t>se une a receptores de estrógeno, pero tiene diferentes efectos en distintos tejidos: tiene una acción </a:t>
            </a:r>
            <a:r>
              <a:rPr lang="es-ES" sz="2000" dirty="0" err="1">
                <a:solidFill>
                  <a:prstClr val="black"/>
                </a:solidFill>
              </a:rPr>
              <a:t>antiestrógeno</a:t>
            </a:r>
            <a:r>
              <a:rPr lang="es-ES" sz="2000" dirty="0">
                <a:solidFill>
                  <a:prstClr val="black"/>
                </a:solidFill>
              </a:rPr>
              <a:t> en la mama, pero promueve los efectos </a:t>
            </a:r>
            <a:r>
              <a:rPr lang="es-ES" sz="2000" dirty="0" err="1">
                <a:solidFill>
                  <a:prstClr val="black"/>
                </a:solidFill>
              </a:rPr>
              <a:t>estrogénicos</a:t>
            </a:r>
            <a:r>
              <a:rPr lang="es-ES" sz="2000" dirty="0">
                <a:solidFill>
                  <a:prstClr val="black"/>
                </a:solidFill>
              </a:rPr>
              <a:t> en células óseas y endometriales (uterinas). </a:t>
            </a:r>
            <a:endParaRPr lang="es-ES" sz="2000" dirty="0" smtClean="0">
              <a:solidFill>
                <a:prstClr val="black"/>
              </a:solidFill>
            </a:endParaRPr>
          </a:p>
          <a:p>
            <a:r>
              <a:rPr lang="es-ES" sz="2000" b="1" dirty="0" smtClean="0">
                <a:solidFill>
                  <a:prstClr val="black"/>
                </a:solidFill>
              </a:rPr>
              <a:t>El </a:t>
            </a:r>
            <a:r>
              <a:rPr lang="es-ES" sz="2000" b="1" dirty="0" err="1">
                <a:solidFill>
                  <a:prstClr val="black"/>
                </a:solidFill>
              </a:rPr>
              <a:t>raloxifeno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dirty="0">
                <a:solidFill>
                  <a:prstClr val="black"/>
                </a:solidFill>
              </a:rPr>
              <a:t>tiene un efecto </a:t>
            </a:r>
            <a:r>
              <a:rPr lang="es-ES" sz="2000" dirty="0" err="1">
                <a:solidFill>
                  <a:prstClr val="black"/>
                </a:solidFill>
              </a:rPr>
              <a:t>estrogénico</a:t>
            </a:r>
            <a:r>
              <a:rPr lang="es-ES" sz="2000" dirty="0">
                <a:solidFill>
                  <a:prstClr val="black"/>
                </a:solidFill>
              </a:rPr>
              <a:t> sobre el hueso, no así sobre el endometrio; de este modo, está aprobado por la FDA como un tratamiento para osteoporosis en mujeres posmenopáusicas. </a:t>
            </a:r>
            <a:endParaRPr lang="es-ES" sz="2000" dirty="0" smtClean="0">
              <a:solidFill>
                <a:prstClr val="black"/>
              </a:solidFill>
            </a:endParaRPr>
          </a:p>
          <a:p>
            <a:r>
              <a:rPr lang="es-ES" sz="2000" dirty="0" smtClean="0">
                <a:solidFill>
                  <a:prstClr val="black"/>
                </a:solidFill>
              </a:rPr>
              <a:t>Los </a:t>
            </a:r>
            <a:r>
              <a:rPr lang="es-ES" sz="2000" dirty="0">
                <a:solidFill>
                  <a:prstClr val="black"/>
                </a:solidFill>
              </a:rPr>
              <a:t>científicos esperan usar SERM para aprender más acerca de las acciones de los estrógenos, y emplear este conocimiento en la creación de fármacos que tratarán de manera selectiva el cáncer mamario, la osteoporosis y la cardiopatía coronaria.</a:t>
            </a:r>
          </a:p>
        </p:txBody>
      </p:sp>
    </p:spTree>
    <p:extLst>
      <p:ext uri="{BB962C8B-B14F-4D97-AF65-F5344CB8AC3E}">
        <p14:creationId xmlns:p14="http://schemas.microsoft.com/office/powerpoint/2010/main" val="24532483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69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3692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369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216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95925"/>
            <a:ext cx="8856984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7584" y="3977722"/>
            <a:ext cx="1224136" cy="369332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P</a:t>
            </a:r>
            <a:r>
              <a:rPr lang="es-ES" b="1" dirty="0" smtClean="0"/>
              <a:t>UBERTAD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020272" y="4080591"/>
            <a:ext cx="1440160" cy="369332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CLIMATERIO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130175" y="3313624"/>
            <a:ext cx="1584176" cy="646331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ORIENTACIÓN SEXUAL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788362" y="3526593"/>
            <a:ext cx="1584176" cy="369332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ACTO SEXUAL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473867" y="2805792"/>
            <a:ext cx="1656184" cy="646331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SEXO RESPONSABLE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3569812"/>
            <a:ext cx="1584176" cy="369332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INFERTILIDAD</a:t>
            </a:r>
            <a:endParaRPr lang="es-ES" b="1" dirty="0"/>
          </a:p>
        </p:txBody>
      </p:sp>
      <p:sp>
        <p:nvSpPr>
          <p:cNvPr id="11" name="10 Forma"/>
          <p:cNvSpPr/>
          <p:nvPr/>
        </p:nvSpPr>
        <p:spPr>
          <a:xfrm>
            <a:off x="35418" y="-171400"/>
            <a:ext cx="9108582" cy="3485024"/>
          </a:xfrm>
          <a:prstGeom prst="leftRightRibbon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1 CuadroTexto"/>
          <p:cNvSpPr txBox="1"/>
          <p:nvPr/>
        </p:nvSpPr>
        <p:spPr>
          <a:xfrm>
            <a:off x="4575252" y="1196752"/>
            <a:ext cx="3591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rgbClr val="0000FF"/>
                </a:solidFill>
              </a:rPr>
              <a:t>SALUD SEXUAL </a:t>
            </a:r>
            <a:r>
              <a:rPr lang="es-ES" sz="2000" b="1" dirty="0" smtClean="0"/>
              <a:t>: Bienestar físico, sicológico y sociocultural relacionado con la sexualidad.</a:t>
            </a:r>
            <a:endParaRPr lang="es-ES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67545" y="458089"/>
            <a:ext cx="4213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        </a:t>
            </a:r>
            <a:r>
              <a:rPr lang="es-ES" b="1" u="sng" dirty="0" smtClean="0">
                <a:solidFill>
                  <a:srgbClr val="0000FF"/>
                </a:solidFill>
                <a:latin typeface="Times New Roman"/>
                <a:ea typeface="Times New Roman"/>
              </a:rPr>
              <a:t> LA SEXUALIDAD</a:t>
            </a:r>
            <a:r>
              <a:rPr lang="es-ES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 lvl="0"/>
            <a:r>
              <a:rPr lang="es-E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b="1" dirty="0">
                <a:solidFill>
                  <a:prstClr val="black"/>
                </a:solidFill>
                <a:latin typeface="Times New Roman"/>
                <a:ea typeface="Times New Roman"/>
              </a:rPr>
              <a:t>Un aspecto central del ser humano, presente a lo largo de su vida</a:t>
            </a:r>
            <a:r>
              <a:rPr lang="es-E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</a:p>
          <a:p>
            <a:pPr lvl="0"/>
            <a:r>
              <a:rPr lang="es-E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Conjunto </a:t>
            </a:r>
            <a:r>
              <a:rPr lang="es-ES" b="1" dirty="0">
                <a:solidFill>
                  <a:prstClr val="black"/>
                </a:solidFill>
                <a:latin typeface="Times New Roman"/>
                <a:ea typeface="Times New Roman"/>
              </a:rPr>
              <a:t>de condiciones </a:t>
            </a:r>
            <a:r>
              <a:rPr lang="es-E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morfológicas, </a:t>
            </a:r>
          </a:p>
          <a:p>
            <a:pPr lvl="0"/>
            <a:r>
              <a:rPr lang="es-ES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fisiológicas </a:t>
            </a:r>
            <a:r>
              <a:rPr lang="es-ES" b="1" dirty="0">
                <a:solidFill>
                  <a:prstClr val="black"/>
                </a:solidFill>
                <a:latin typeface="Times New Roman"/>
                <a:ea typeface="Times New Roman"/>
              </a:rPr>
              <a:t>y </a:t>
            </a:r>
            <a:r>
              <a:rPr lang="es-E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psicológico- afectivas </a:t>
            </a:r>
          </a:p>
          <a:p>
            <a:pPr lvl="0"/>
            <a:r>
              <a:rPr lang="es-ES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que caracterizan cada sexo.     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516721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4644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17646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832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2276872"/>
            <a:ext cx="864096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Orientación Sexual</a:t>
            </a:r>
            <a:r>
              <a:rPr lang="es-ES" dirty="0"/>
              <a:t>. Atracción erótica, que también incluye el vínculo afectivo hacia otra persona del mismo sexo, del otro o de ambos. Puede manifestarse en forma de comportamientos, pensamientos, fantasías o deseos sexuales, o en una combinación de estos elementos.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7380" y="3715764"/>
            <a:ext cx="8640960" cy="31700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000" b="1" dirty="0" smtClean="0"/>
              <a:t>Homosexual: </a:t>
            </a:r>
            <a:r>
              <a:rPr lang="es-ES" sz="2000" dirty="0" smtClean="0"/>
              <a:t>Personas </a:t>
            </a:r>
            <a:r>
              <a:rPr lang="es-ES" sz="2000" dirty="0"/>
              <a:t>que se sienten atraídas por otras de su mismo sexo, aunque también se utiliza la expresión inglesa </a:t>
            </a:r>
            <a:r>
              <a:rPr lang="es-ES" sz="2000" dirty="0" err="1"/>
              <a:t>gays</a:t>
            </a:r>
            <a:r>
              <a:rPr lang="es-ES" sz="2000" dirty="0"/>
              <a:t> para referirse a los </a:t>
            </a:r>
            <a:r>
              <a:rPr lang="es-ES" sz="2000" dirty="0">
                <a:hlinkClick r:id="rId2" tooltip="Grupo"/>
              </a:rPr>
              <a:t>hombres</a:t>
            </a:r>
            <a:r>
              <a:rPr lang="es-ES" sz="2000" dirty="0"/>
              <a:t> que sienten atracción por otros </a:t>
            </a:r>
            <a:r>
              <a:rPr lang="es-ES" sz="2000" dirty="0">
                <a:hlinkClick r:id="rId2" tooltip="Grupo"/>
              </a:rPr>
              <a:t>hombres</a:t>
            </a:r>
            <a:r>
              <a:rPr lang="es-ES" sz="2000" dirty="0"/>
              <a:t> y lesbianas, cuando se refiere a la atracción entre las mujeres.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000" b="1" dirty="0" smtClean="0"/>
              <a:t>Bisexual: </a:t>
            </a:r>
            <a:r>
              <a:rPr lang="es-ES" sz="2000" dirty="0" smtClean="0"/>
              <a:t>Si </a:t>
            </a:r>
            <a:r>
              <a:rPr lang="es-ES" sz="2000" dirty="0"/>
              <a:t>el deseo erótico se orienta hacia personas de igual o diferente género, se consideran </a:t>
            </a:r>
            <a:r>
              <a:rPr lang="es-ES" sz="2000" b="1" dirty="0"/>
              <a:t>bisexuales</a:t>
            </a:r>
            <a:r>
              <a:rPr lang="es-ES" sz="20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000" b="1" dirty="0" smtClean="0"/>
              <a:t>Heterosexual: </a:t>
            </a:r>
            <a:r>
              <a:rPr lang="es-ES" sz="2000" dirty="0" smtClean="0"/>
              <a:t>Las </a:t>
            </a:r>
            <a:r>
              <a:rPr lang="es-ES" sz="2000" dirty="0"/>
              <a:t>personas que sienten solo la atracción erótica hacia personas de sexo diferente son considerados </a:t>
            </a:r>
            <a:r>
              <a:rPr lang="es-ES" sz="2000" b="1" dirty="0"/>
              <a:t>heterosexuales</a:t>
            </a:r>
            <a:r>
              <a:rPr lang="es-ES" sz="2000" dirty="0"/>
              <a:t>, gozan de mayores derechos ante la ley, son considerados la norma y referencia para todos los seres humanos. </a:t>
            </a:r>
          </a:p>
        </p:txBody>
      </p:sp>
    </p:spTree>
    <p:extLst>
      <p:ext uri="{BB962C8B-B14F-4D97-AF65-F5344CB8AC3E}">
        <p14:creationId xmlns:p14="http://schemas.microsoft.com/office/powerpoint/2010/main" val="77987477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-159306"/>
            <a:ext cx="83529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b="1" dirty="0" smtClean="0"/>
          </a:p>
          <a:p>
            <a:pPr algn="just"/>
            <a:r>
              <a:rPr lang="es-ES" b="1" u="sng" dirty="0" smtClean="0"/>
              <a:t>OTRAS MANIFESTACIONES</a:t>
            </a:r>
          </a:p>
          <a:p>
            <a:pPr algn="just"/>
            <a:r>
              <a:rPr lang="es-ES" b="1" dirty="0" smtClean="0"/>
              <a:t>Travesti: </a:t>
            </a:r>
            <a:r>
              <a:rPr lang="es-ES" dirty="0" smtClean="0"/>
              <a:t>Son </a:t>
            </a:r>
            <a:r>
              <a:rPr lang="es-ES" dirty="0"/>
              <a:t>personas que visten ropas y se adornan como si fueran del </a:t>
            </a:r>
            <a:endParaRPr lang="es-ES" dirty="0" smtClean="0"/>
          </a:p>
          <a:p>
            <a:pPr algn="just"/>
            <a:r>
              <a:rPr lang="es-ES" dirty="0" smtClean="0"/>
              <a:t>otro </a:t>
            </a:r>
            <a:r>
              <a:rPr lang="es-ES" dirty="0"/>
              <a:t>sexo, es decir, un hombre que se viste, peina y </a:t>
            </a:r>
            <a:r>
              <a:rPr lang="es-ES" dirty="0" smtClean="0"/>
              <a:t>maquilla</a:t>
            </a:r>
          </a:p>
          <a:p>
            <a:pPr algn="just"/>
            <a:r>
              <a:rPr lang="es-ES" dirty="0" smtClean="0"/>
              <a:t>como </a:t>
            </a:r>
            <a:r>
              <a:rPr lang="es-ES" dirty="0"/>
              <a:t>una mujer. </a:t>
            </a:r>
            <a:r>
              <a:rPr lang="es-ES" dirty="0" smtClean="0"/>
              <a:t>Las </a:t>
            </a:r>
            <a:r>
              <a:rPr lang="es-ES" dirty="0"/>
              <a:t>personas travestis no necesariamente </a:t>
            </a:r>
            <a:r>
              <a:rPr lang="es-ES" dirty="0" smtClean="0"/>
              <a:t>son</a:t>
            </a:r>
          </a:p>
          <a:p>
            <a:pPr algn="just"/>
            <a:r>
              <a:rPr lang="es-ES" dirty="0" smtClean="0"/>
              <a:t>homosexuales</a:t>
            </a:r>
            <a:r>
              <a:rPr lang="es-ES" dirty="0"/>
              <a:t>, también pueden ser heterosexuales.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b="1" dirty="0" smtClean="0"/>
              <a:t>Transexual: </a:t>
            </a:r>
            <a:r>
              <a:rPr lang="es-ES" dirty="0" smtClean="0"/>
              <a:t>Es </a:t>
            </a:r>
            <a:r>
              <a:rPr lang="es-ES" dirty="0"/>
              <a:t>aquella que aunque su cuerpo sea del sexo </a:t>
            </a:r>
            <a:endParaRPr lang="es-ES" dirty="0" smtClean="0"/>
          </a:p>
          <a:p>
            <a:pPr algn="just"/>
            <a:r>
              <a:rPr lang="es-ES" dirty="0" smtClean="0"/>
              <a:t>femenino </a:t>
            </a:r>
            <a:r>
              <a:rPr lang="es-ES" dirty="0"/>
              <a:t>o </a:t>
            </a:r>
            <a:r>
              <a:rPr lang="es-ES" dirty="0" smtClean="0"/>
              <a:t>del </a:t>
            </a:r>
            <a:r>
              <a:rPr lang="es-ES" dirty="0"/>
              <a:t>masculino, sus ideas, sentimientos y </a:t>
            </a:r>
            <a:r>
              <a:rPr lang="es-ES" dirty="0" smtClean="0"/>
              <a:t>deseos</a:t>
            </a:r>
          </a:p>
          <a:p>
            <a:pPr algn="just"/>
            <a:r>
              <a:rPr lang="es-ES" dirty="0" smtClean="0"/>
              <a:t>no </a:t>
            </a:r>
            <a:r>
              <a:rPr lang="es-ES" dirty="0"/>
              <a:t>se </a:t>
            </a:r>
            <a:r>
              <a:rPr lang="es-ES" dirty="0" smtClean="0"/>
              <a:t>corresponden </a:t>
            </a:r>
            <a:r>
              <a:rPr lang="es-ES" dirty="0"/>
              <a:t>con su sexo. Tal situación les </a:t>
            </a:r>
            <a:r>
              <a:rPr lang="es-ES" dirty="0" smtClean="0"/>
              <a:t>genera</a:t>
            </a:r>
          </a:p>
          <a:p>
            <a:pPr algn="just"/>
            <a:r>
              <a:rPr lang="es-ES" dirty="0" smtClean="0"/>
              <a:t>mucho sufrimiento</a:t>
            </a:r>
            <a:r>
              <a:rPr lang="es-ES" dirty="0"/>
              <a:t>, pues sienten que están presos o </a:t>
            </a:r>
            <a:r>
              <a:rPr lang="es-ES" dirty="0" smtClean="0"/>
              <a:t>presas</a:t>
            </a:r>
          </a:p>
          <a:p>
            <a:pPr algn="just"/>
            <a:r>
              <a:rPr lang="es-ES" dirty="0" smtClean="0"/>
              <a:t>en </a:t>
            </a:r>
            <a:r>
              <a:rPr lang="es-ES" dirty="0"/>
              <a:t>un </a:t>
            </a:r>
            <a:r>
              <a:rPr lang="es-ES" dirty="0" smtClean="0"/>
              <a:t>cuerpo </a:t>
            </a:r>
            <a:r>
              <a:rPr lang="es-ES" dirty="0"/>
              <a:t>que no es suyo, que no les pertenece. </a:t>
            </a:r>
          </a:p>
          <a:p>
            <a:pPr algn="just"/>
            <a:endParaRPr lang="es-ES" b="1" dirty="0" smtClean="0"/>
          </a:p>
          <a:p>
            <a:r>
              <a:rPr lang="es-ES" b="1" dirty="0" smtClean="0"/>
              <a:t>HSH: </a:t>
            </a:r>
            <a:r>
              <a:rPr lang="es-ES" dirty="0" smtClean="0"/>
              <a:t>Se </a:t>
            </a:r>
            <a:r>
              <a:rPr lang="es-ES" dirty="0"/>
              <a:t>refiere a hombres que tienen sexo con </a:t>
            </a:r>
            <a:r>
              <a:rPr lang="es-ES" dirty="0" smtClean="0"/>
              <a:t>otros</a:t>
            </a:r>
          </a:p>
          <a:p>
            <a:r>
              <a:rPr lang="es-ES" dirty="0" smtClean="0"/>
              <a:t>hombres</a:t>
            </a:r>
            <a:r>
              <a:rPr lang="es-ES" dirty="0"/>
              <a:t>, ya sea de manera permanente o eventual, </a:t>
            </a:r>
            <a:endParaRPr lang="es-ES" dirty="0" smtClean="0"/>
          </a:p>
          <a:p>
            <a:r>
              <a:rPr lang="es-ES" dirty="0" smtClean="0"/>
              <a:t>pero </a:t>
            </a:r>
            <a:r>
              <a:rPr lang="es-ES" dirty="0"/>
              <a:t>que no se reconocen ni </a:t>
            </a:r>
            <a:r>
              <a:rPr lang="es-ES" dirty="0" err="1"/>
              <a:t>autodesignan</a:t>
            </a:r>
            <a:r>
              <a:rPr lang="es-ES" dirty="0"/>
              <a:t> como </a:t>
            </a:r>
            <a:endParaRPr lang="es-ES" dirty="0" smtClean="0"/>
          </a:p>
          <a:p>
            <a:r>
              <a:rPr lang="es-ES" dirty="0" smtClean="0"/>
              <a:t>homosexuales</a:t>
            </a:r>
            <a:r>
              <a:rPr lang="es-ES" dirty="0"/>
              <a:t>. </a:t>
            </a:r>
            <a:r>
              <a:rPr lang="es-ES" dirty="0" smtClean="0"/>
              <a:t>En </a:t>
            </a:r>
            <a:r>
              <a:rPr lang="es-ES" dirty="0"/>
              <a:t>este caso debemos tener en cuenta </a:t>
            </a:r>
            <a:endParaRPr lang="es-ES" dirty="0" smtClean="0"/>
          </a:p>
          <a:p>
            <a:r>
              <a:rPr lang="es-ES" dirty="0" smtClean="0"/>
              <a:t>que </a:t>
            </a:r>
            <a:r>
              <a:rPr lang="es-ES" dirty="0"/>
              <a:t>la orientación sexual guarda relación con la </a:t>
            </a:r>
            <a:r>
              <a:rPr lang="es-ES" dirty="0" smtClean="0"/>
              <a:t>convicción</a:t>
            </a:r>
          </a:p>
          <a:p>
            <a:r>
              <a:rPr lang="es-ES" dirty="0" smtClean="0"/>
              <a:t>de </a:t>
            </a:r>
            <a:r>
              <a:rPr lang="es-ES" dirty="0"/>
              <a:t>cada persona acerca de lo que es, y no con </a:t>
            </a:r>
            <a:r>
              <a:rPr lang="es-ES" dirty="0" smtClean="0"/>
              <a:t>lo que</a:t>
            </a:r>
          </a:p>
          <a:p>
            <a:r>
              <a:rPr lang="es-ES" dirty="0" smtClean="0"/>
              <a:t>creamos </a:t>
            </a:r>
            <a:r>
              <a:rPr lang="es-ES" dirty="0"/>
              <a:t>acerca de los comportamientos sexuales de los otros. </a:t>
            </a:r>
          </a:p>
          <a:p>
            <a:pPr algn="just"/>
            <a:r>
              <a:rPr lang="es-ES" b="1" dirty="0" err="1" smtClean="0"/>
              <a:t>Metrosexual:</a:t>
            </a:r>
            <a:r>
              <a:rPr lang="es-ES" dirty="0" err="1" smtClean="0"/>
              <a:t>Es</a:t>
            </a:r>
            <a:r>
              <a:rPr lang="es-ES" dirty="0" smtClean="0"/>
              <a:t> </a:t>
            </a:r>
            <a:r>
              <a:rPr lang="es-ES" dirty="0"/>
              <a:t>el hombre que siente una gran </a:t>
            </a:r>
            <a:r>
              <a:rPr lang="es-ES" dirty="0" smtClean="0"/>
              <a:t>preocupación</a:t>
            </a:r>
          </a:p>
          <a:p>
            <a:pPr algn="just"/>
            <a:r>
              <a:rPr lang="es-ES" dirty="0" smtClean="0"/>
              <a:t>por </a:t>
            </a:r>
            <a:r>
              <a:rPr lang="es-ES" dirty="0"/>
              <a:t>su imagen y se caracteriza por gastar en cosméticos </a:t>
            </a:r>
            <a:r>
              <a:rPr lang="es-ES" dirty="0" smtClean="0"/>
              <a:t>y</a:t>
            </a:r>
          </a:p>
          <a:p>
            <a:pPr algn="just"/>
            <a:r>
              <a:rPr lang="es-ES" dirty="0" smtClean="0"/>
              <a:t>ropa </a:t>
            </a:r>
            <a:r>
              <a:rPr lang="es-ES" dirty="0"/>
              <a:t>bastante más que la media. </a:t>
            </a:r>
            <a:r>
              <a:rPr lang="es-ES" dirty="0" smtClean="0"/>
              <a:t>El término es de aparición </a:t>
            </a:r>
          </a:p>
          <a:p>
            <a:pPr algn="just"/>
            <a:r>
              <a:rPr lang="es-ES" dirty="0" smtClean="0"/>
              <a:t>reciente. El prefijo metro proviene de metrópoli y refleja que</a:t>
            </a:r>
          </a:p>
          <a:p>
            <a:pPr algn="just"/>
            <a:r>
              <a:rPr lang="es-ES" dirty="0" smtClean="0"/>
              <a:t> se trata de una tendencia principalmente urbana. </a:t>
            </a:r>
            <a:endParaRPr lang="es-E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37" y="5373216"/>
            <a:ext cx="2538413" cy="13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7551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188640"/>
            <a:ext cx="4244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Labor realizada en Cuba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27876" y="689912"/>
            <a:ext cx="4572000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s-ES" sz="2000" dirty="0"/>
              <a:t>En </a:t>
            </a:r>
            <a:r>
              <a:rPr lang="es-ES" sz="2000" u="sng" dirty="0">
                <a:hlinkClick r:id="rId2" tooltip="Cuba"/>
              </a:rPr>
              <a:t>Cuba</a:t>
            </a:r>
            <a:r>
              <a:rPr lang="es-ES" sz="2000" dirty="0"/>
              <a:t> existe el Centro Nacional de Educación Sexual (</a:t>
            </a:r>
            <a:r>
              <a:rPr lang="es-ES" sz="2000" u="sng" dirty="0">
                <a:hlinkClick r:id="rId3" tooltip="CENESEX"/>
              </a:rPr>
              <a:t>CENESEX</a:t>
            </a:r>
            <a:r>
              <a:rPr lang="es-ES" sz="2000" dirty="0"/>
              <a:t>) el cual goza de prestigio internacional por su trabajo en contra del rechazo a la homosexualidad, la discriminación y por su lucha a favor de los derechos de la comunidad </a:t>
            </a:r>
            <a:r>
              <a:rPr lang="es-ES" sz="2000" u="sng" dirty="0">
                <a:hlinkClick r:id="rId4" tooltip="LGBT"/>
              </a:rPr>
              <a:t>LGBT</a:t>
            </a:r>
            <a:r>
              <a:rPr lang="es-E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909204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Arial Black" pitchFamily="34" charset="0"/>
              </a:rPr>
              <a:t>Filósofos de la Antigüedad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2753146"/>
          </a:xfrm>
        </p:spPr>
        <p:txBody>
          <a:bodyPr>
            <a:noAutofit/>
          </a:bodyPr>
          <a:lstStyle/>
          <a:p>
            <a:r>
              <a:rPr lang="es-ES" sz="1800" dirty="0">
                <a:latin typeface="Arial Black" pitchFamily="34" charset="0"/>
              </a:rPr>
              <a:t>Platón consideraba al amor como el complemento de la inteligencia.</a:t>
            </a:r>
          </a:p>
          <a:p>
            <a:r>
              <a:rPr lang="es-ES" sz="1800" dirty="0" smtClean="0">
                <a:latin typeface="Arial Black" pitchFamily="34" charset="0"/>
              </a:rPr>
              <a:t>Epicuro</a:t>
            </a:r>
            <a:r>
              <a:rPr lang="es-ES" sz="1800" dirty="0">
                <a:latin typeface="Arial Black" pitchFamily="34" charset="0"/>
              </a:rPr>
              <a:t>: necesidad que viene de la naturaleza y que puede ser satisfecha a todo gusto.</a:t>
            </a:r>
            <a:r>
              <a:rPr lang="es-ES" sz="1800" dirty="0"/>
              <a:t> </a:t>
            </a:r>
            <a:endParaRPr lang="es-ES" sz="1800" dirty="0" smtClean="0"/>
          </a:p>
          <a:p>
            <a:r>
              <a:rPr lang="es-ES" sz="1800" b="1" dirty="0" smtClean="0">
                <a:latin typeface="Arial Black" pitchFamily="34" charset="0"/>
              </a:rPr>
              <a:t>El </a:t>
            </a:r>
            <a:r>
              <a:rPr lang="es-ES" sz="1800" b="1" dirty="0">
                <a:latin typeface="Arial Black" pitchFamily="34" charset="0"/>
              </a:rPr>
              <a:t>amor quedó restringido a la reproducción biológica y la satisfacción de las necesidades sexuales de los hombres, entre los que la bisexualidad era una práctica frecuente, incluso a escala imperial. </a:t>
            </a:r>
            <a:endParaRPr lang="es-ES" sz="1800" b="1" dirty="0" smtClean="0">
              <a:latin typeface="Arial Black" pitchFamily="34" charset="0"/>
            </a:endParaRPr>
          </a:p>
          <a:p>
            <a:r>
              <a:rPr lang="es-ES" sz="1800" dirty="0" smtClean="0">
                <a:latin typeface="Arial Black" pitchFamily="34" charset="0"/>
              </a:rPr>
              <a:t>Las </a:t>
            </a:r>
            <a:r>
              <a:rPr lang="es-ES" sz="1800" dirty="0">
                <a:latin typeface="Arial Black" pitchFamily="34" charset="0"/>
              </a:rPr>
              <a:t>concepciones variaban hacia la elevación de </a:t>
            </a:r>
            <a:endParaRPr lang="es-ES" sz="1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Arial Black" pitchFamily="34" charset="0"/>
              </a:rPr>
              <a:t>los </a:t>
            </a:r>
            <a:r>
              <a:rPr lang="es-ES" sz="1800" dirty="0">
                <a:latin typeface="Arial Black" pitchFamily="34" charset="0"/>
              </a:rPr>
              <a:t>placeres carnales a través de una amplia </a:t>
            </a:r>
            <a:endParaRPr lang="es-ES" sz="1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Arial Black" pitchFamily="34" charset="0"/>
              </a:rPr>
              <a:t>literatura </a:t>
            </a:r>
            <a:r>
              <a:rPr lang="es-ES" sz="1800" dirty="0">
                <a:latin typeface="Arial Black" pitchFamily="34" charset="0"/>
              </a:rPr>
              <a:t>sobre el tema, con obras que han </a:t>
            </a:r>
            <a:endParaRPr lang="es-ES" sz="1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Arial Black" pitchFamily="34" charset="0"/>
              </a:rPr>
              <a:t>llegado </a:t>
            </a:r>
            <a:r>
              <a:rPr lang="es-ES" sz="1800" dirty="0">
                <a:latin typeface="Arial Black" pitchFamily="34" charset="0"/>
              </a:rPr>
              <a:t>hasta nuestros días como el </a:t>
            </a:r>
            <a:r>
              <a:rPr lang="es-ES" sz="1800" dirty="0" err="1" smtClean="0">
                <a:latin typeface="Arial Black" pitchFamily="34" charset="0"/>
              </a:rPr>
              <a:t>Kamasutra</a:t>
            </a:r>
            <a:endParaRPr lang="es-ES" sz="1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Arial Black" pitchFamily="34" charset="0"/>
              </a:rPr>
              <a:t>hindú  </a:t>
            </a:r>
            <a:r>
              <a:rPr lang="es-ES" sz="1800" dirty="0">
                <a:latin typeface="Arial Black" pitchFamily="34" charset="0"/>
              </a:rPr>
              <a:t>o las más variadas expresiones de la </a:t>
            </a:r>
            <a:endParaRPr lang="es-ES" sz="1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Arial Black" pitchFamily="34" charset="0"/>
              </a:rPr>
              <a:t>sexualidad </a:t>
            </a:r>
            <a:r>
              <a:rPr lang="es-ES" sz="1800" dirty="0">
                <a:latin typeface="Arial Black" pitchFamily="34" charset="0"/>
              </a:rPr>
              <a:t>en China y Japón.</a:t>
            </a:r>
            <a:r>
              <a:rPr lang="es-ES" sz="1800" dirty="0"/>
              <a:t> </a:t>
            </a:r>
          </a:p>
          <a:p>
            <a:endParaRPr lang="es-ES" sz="1800" b="1" dirty="0">
              <a:latin typeface="Arial Black" pitchFamily="34" charset="0"/>
            </a:endParaRPr>
          </a:p>
          <a:p>
            <a:endParaRPr lang="es-E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905123" cy="198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9854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latin typeface="Arial Black" pitchFamily="34" charset="0"/>
              </a:rPr>
              <a:t>“El enamoramiento</a:t>
            </a:r>
            <a:r>
              <a:rPr lang="es-ES" dirty="0" smtClean="0">
                <a:latin typeface="Arial Black" pitchFamily="34" charset="0"/>
              </a:rPr>
              <a:t>”</a:t>
            </a:r>
            <a:r>
              <a:rPr lang="x-none" dirty="0">
                <a:solidFill>
                  <a:srgbClr val="000000"/>
                </a:solidFill>
              </a:rPr>
              <a:t> </a:t>
            </a:r>
            <a:r>
              <a:rPr lang="x-none" sz="2000" dirty="0" smtClean="0">
                <a:solidFill>
                  <a:srgbClr val="000000"/>
                </a:solidFill>
              </a:rPr>
              <a:t>es </a:t>
            </a:r>
            <a:r>
              <a:rPr lang="x-none" sz="2000" dirty="0">
                <a:solidFill>
                  <a:srgbClr val="000000"/>
                </a:solidFill>
              </a:rPr>
              <a:t>un estado emocional producto de la alegría, en el cual una persona se siente poderosamente atraída por otra, que le da la satisfacción de alguien quien pueda comprender y compartir tantas cosas como trae consigo la vida</a:t>
            </a:r>
            <a:endParaRPr lang="es-ES" sz="2000" dirty="0">
              <a:latin typeface="Arial Black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86098"/>
            <a:ext cx="35283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/>
              <a:t>Novedosos estudios que han identificado algunas de las sustancias responsables del amor: la dopamina, la feniletilamina y la oxitocina. Todos estos productos químicos son relativamente comunes en el cuerpo humano, pero </a:t>
            </a:r>
            <a:r>
              <a:rPr lang="es-ES" sz="2000" b="1" u="sng" dirty="0"/>
              <a:t>solamente son encontrados juntos</a:t>
            </a:r>
            <a:r>
              <a:rPr lang="es-ES" sz="2000" b="1" dirty="0"/>
              <a:t> en las etapas de la conquista. </a:t>
            </a:r>
            <a:endParaRPr lang="es-ES" sz="2000" b="1" dirty="0" smtClean="0"/>
          </a:p>
          <a:p>
            <a:pPr marL="0" indent="0">
              <a:buNone/>
            </a:pPr>
            <a:r>
              <a:rPr lang="es-ES" sz="1400" dirty="0" smtClean="0">
                <a:latin typeface="Arial Black" pitchFamily="34" charset="0"/>
              </a:rPr>
              <a:t>Donald </a:t>
            </a:r>
            <a:r>
              <a:rPr lang="es-ES" sz="1400" dirty="0">
                <a:latin typeface="Arial Black" pitchFamily="34" charset="0"/>
              </a:rPr>
              <a:t>F. Klein y Michael </a:t>
            </a:r>
            <a:r>
              <a:rPr lang="es-ES" sz="1400" dirty="0" err="1">
                <a:latin typeface="Arial Black" pitchFamily="34" charset="0"/>
              </a:rPr>
              <a:t>Lebowitz</a:t>
            </a:r>
            <a:r>
              <a:rPr lang="es-ES" sz="1400" dirty="0">
                <a:latin typeface="Arial Black" pitchFamily="34" charset="0"/>
              </a:rPr>
              <a:t> del Instituto Psiquiátrico de New York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4395731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561" y="0"/>
            <a:ext cx="296267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>
                <a:latin typeface="Arial Black" pitchFamily="34" charset="0"/>
              </a:rPr>
              <a:t>El Beso: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4284985" cy="4742086"/>
          </a:xfrm>
          <a:noFill/>
        </p:spPr>
        <p:txBody>
          <a:bodyPr>
            <a:normAutofit/>
          </a:bodyPr>
          <a:lstStyle/>
          <a:p>
            <a:pPr marL="0" indent="0" algn="just"/>
            <a:r>
              <a:rPr lang="es-ES" sz="2000" dirty="0" err="1">
                <a:latin typeface="Arial Black" pitchFamily="34" charset="0"/>
              </a:rPr>
              <a:t>Pia</a:t>
            </a:r>
            <a:r>
              <a:rPr lang="es-ES" sz="2000" dirty="0">
                <a:latin typeface="Arial Black" pitchFamily="34" charset="0"/>
              </a:rPr>
              <a:t> </a:t>
            </a:r>
            <a:r>
              <a:rPr lang="es-ES" sz="2000" dirty="0" err="1">
                <a:latin typeface="Arial Black" pitchFamily="34" charset="0"/>
              </a:rPr>
              <a:t>Rajevic</a:t>
            </a:r>
            <a:r>
              <a:rPr lang="es-ES" sz="2000" dirty="0">
                <a:latin typeface="Arial Black" pitchFamily="34" charset="0"/>
              </a:rPr>
              <a:t>, un buen beso provoca una verdadera revolución en el cuerpo: quema entre 3 a 12 calorías; pone en movimiento nada menos que 12 músculos de los labios y otros 17 de la lengua; y hace que las pulsaciones cardíacas pasen de 70 a 140 por minuto.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04859" y="4620282"/>
            <a:ext cx="226774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/>
              <a:t>¿Por qué?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59706" y="4098675"/>
            <a:ext cx="62281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  <a:latin typeface="Arial Black" pitchFamily="34" charset="0"/>
              </a:rPr>
              <a:t>Aumenta la secreción de dopamina, que aumenta la sensación de bienestar.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  <a:latin typeface="Arial Black" pitchFamily="34" charset="0"/>
              </a:rPr>
              <a:t>De testosterona, que se asocia al deseo sexual. 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  <a:latin typeface="Arial Black" pitchFamily="34" charset="0"/>
              </a:rPr>
              <a:t>Libera adrenalina y noradrenalina, acelerando la frecuencia cardiaca y la presión arterial. 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  <a:latin typeface="Arial Black" pitchFamily="34" charset="0"/>
              </a:rPr>
              <a:t>Se segrega </a:t>
            </a:r>
            <a:r>
              <a:rPr lang="es-ES" sz="2000" dirty="0" err="1">
                <a:solidFill>
                  <a:prstClr val="black"/>
                </a:solidFill>
                <a:latin typeface="Arial Black" pitchFamily="34" charset="0"/>
              </a:rPr>
              <a:t>oxitocina</a:t>
            </a:r>
            <a:r>
              <a:rPr lang="es-ES" sz="2000" dirty="0">
                <a:solidFill>
                  <a:prstClr val="black"/>
                </a:solidFill>
                <a:latin typeface="Arial Black" pitchFamily="34" charset="0"/>
              </a:rPr>
              <a:t>, hormona que hace sentir un especial bienestar a las personas. 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2267744" y="4221088"/>
            <a:ext cx="491962" cy="237626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565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8683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s-ES">
                <a:latin typeface="Arial Black" pitchFamily="34" charset="0"/>
              </a:rPr>
              <a:t>Excitación Sexual: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8854380" cy="4525962"/>
          </a:xfrm>
        </p:spPr>
        <p:txBody>
          <a:bodyPr/>
          <a:lstStyle/>
          <a:p>
            <a:r>
              <a:rPr lang="es-ES" dirty="0">
                <a:latin typeface="Arial Black" pitchFamily="34" charset="0"/>
              </a:rPr>
              <a:t>Puede ser física, psicológica, o ambas</a:t>
            </a:r>
          </a:p>
          <a:p>
            <a:r>
              <a:rPr lang="es-ES" dirty="0">
                <a:latin typeface="Arial Black" pitchFamily="34" charset="0"/>
              </a:rPr>
              <a:t>Desencadenantes: </a:t>
            </a:r>
            <a:r>
              <a:rPr lang="es-ES" dirty="0"/>
              <a:t>contacto físico, el olfato, la vista, el pensamiento o las emociones</a:t>
            </a:r>
          </a:p>
        </p:txBody>
      </p:sp>
    </p:spTree>
    <p:extLst>
      <p:ext uri="{BB962C8B-B14F-4D97-AF65-F5344CB8AC3E}">
        <p14:creationId xmlns:p14="http://schemas.microsoft.com/office/powerpoint/2010/main" val="37541426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Zona </a:t>
            </a:r>
            <a:r>
              <a:rPr lang="es-ES" dirty="0"/>
              <a:t>erógena femenina llamada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Punto </a:t>
            </a:r>
            <a:r>
              <a:rPr lang="es-ES" dirty="0"/>
              <a:t>"G".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5482952" cy="4713387"/>
          </a:xfrm>
        </p:spPr>
        <p:txBody>
          <a:bodyPr/>
          <a:lstStyle/>
          <a:p>
            <a:pPr algn="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868144" y="1268760"/>
            <a:ext cx="3024336" cy="532453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ES" sz="2000" dirty="0"/>
              <a:t>Este punto se encuentra situado en la cara anterior de la vagina, a medio camino entre el hueso del pubis y el cuello uterino, a unos tres centímetros del exterior de la vagina. Ya en 1960 el doctor </a:t>
            </a:r>
            <a:r>
              <a:rPr lang="es-ES" sz="2000" dirty="0" err="1"/>
              <a:t>Gräfenberg</a:t>
            </a:r>
            <a:r>
              <a:rPr lang="es-ES" sz="2000" dirty="0"/>
              <a:t> había descrito esta zona, capaz de producir en sus tejidos una erección muy similar a la del glande masculino y de segregar una sustancia blanquecina e inodora similar a la producida en la próstata masculina.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0" y="1313545"/>
            <a:ext cx="50405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7743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11971" y="620688"/>
            <a:ext cx="8604448" cy="5632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s-ES" sz="3600" b="1" i="1" dirty="0">
                <a:effectLst>
                  <a:outerShdw blurRad="228600" dist="50800" dir="5400000" algn="ctr" rotWithShape="0">
                    <a:srgbClr val="92D050">
                      <a:alpha val="71000"/>
                    </a:srgbClr>
                  </a:outerShdw>
                </a:effectLst>
              </a:rPr>
              <a:t>Sumario:  </a:t>
            </a:r>
            <a:endParaRPr lang="es-ES" sz="3600" b="1" i="1" dirty="0" smtClean="0">
              <a:effectLst>
                <a:outerShdw blurRad="228600" dist="50800" dir="5400000" algn="ctr" rotWithShape="0">
                  <a:srgbClr val="92D050">
                    <a:alpha val="71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es-ES_tradnl" sz="3600" b="1" i="1" dirty="0" smtClean="0"/>
              <a:t>La sexualidad humana. </a:t>
            </a:r>
          </a:p>
          <a:p>
            <a:pPr marL="514350" indent="-514350">
              <a:buAutoNum type="arabicPeriod"/>
            </a:pPr>
            <a:r>
              <a:rPr lang="es-ES_tradnl" sz="3600" b="1" i="1" dirty="0" smtClean="0"/>
              <a:t>Pubertad </a:t>
            </a:r>
            <a:r>
              <a:rPr lang="es-ES_tradnl" sz="3600" b="1" i="1" dirty="0"/>
              <a:t>en ambos sexos.</a:t>
            </a:r>
            <a:r>
              <a:rPr lang="es-ES_tradnl" sz="3600" b="1" dirty="0"/>
              <a:t> </a:t>
            </a:r>
            <a:endParaRPr lang="es-ES_tradnl" sz="3600" b="1" dirty="0" smtClean="0"/>
          </a:p>
          <a:p>
            <a:pPr marL="514350" indent="-514350">
              <a:buAutoNum type="arabicPeriod"/>
            </a:pPr>
            <a:r>
              <a:rPr lang="es-ES_tradnl" sz="3600" b="1" i="1" dirty="0" smtClean="0"/>
              <a:t>La</a:t>
            </a:r>
            <a:r>
              <a:rPr lang="es-ES_tradnl" sz="3600" b="1" dirty="0" smtClean="0"/>
              <a:t> pareja: </a:t>
            </a:r>
            <a:endParaRPr lang="es-ES_tradnl" sz="3600" b="1" dirty="0"/>
          </a:p>
          <a:p>
            <a:pPr marL="457200" indent="-101600" eaLnBrk="0" hangingPunct="0">
              <a:buFont typeface="Wingdings" pitchFamily="2" charset="2"/>
              <a:buChar char="§"/>
            </a:pPr>
            <a:r>
              <a:rPr lang="es-ES_tradnl" sz="3600" b="1" i="1" dirty="0"/>
              <a:t> </a:t>
            </a:r>
            <a:r>
              <a:rPr lang="es-ES_tradnl" sz="3600" b="1" i="1" dirty="0" smtClean="0"/>
              <a:t>Orientación sexual.</a:t>
            </a:r>
          </a:p>
          <a:p>
            <a:pPr marL="457200" indent="-101600" eaLnBrk="0" hangingPunct="0">
              <a:buFont typeface="Wingdings" pitchFamily="2" charset="2"/>
              <a:buChar char="§"/>
            </a:pPr>
            <a:r>
              <a:rPr lang="es-ES_tradnl" sz="3600" b="1" i="1" dirty="0" smtClean="0"/>
              <a:t> Acto </a:t>
            </a:r>
            <a:r>
              <a:rPr lang="es-ES_tradnl" sz="3600" b="1" i="1" dirty="0"/>
              <a:t>sexual. </a:t>
            </a:r>
            <a:r>
              <a:rPr lang="es-ES_tradnl" sz="3600" b="1" i="1" dirty="0" smtClean="0"/>
              <a:t>Sexo responsable.</a:t>
            </a:r>
            <a:endParaRPr lang="es-ES_tradnl" sz="3600" b="1" i="1" dirty="0"/>
          </a:p>
          <a:p>
            <a:pPr marL="457200" indent="-101600" eaLnBrk="0" hangingPunct="0">
              <a:buFont typeface="Wingdings" pitchFamily="2" charset="2"/>
              <a:buChar char="§"/>
            </a:pPr>
            <a:r>
              <a:rPr lang="es-ES_tradnl" sz="3600" b="1" i="1" dirty="0" smtClean="0"/>
              <a:t> Planificación familiar, anticoncepción y </a:t>
            </a:r>
          </a:p>
          <a:p>
            <a:pPr marL="355600" eaLnBrk="0" hangingPunct="0"/>
            <a:r>
              <a:rPr lang="es-ES_tradnl" sz="3600" b="1" i="1" dirty="0"/>
              <a:t> </a:t>
            </a:r>
            <a:r>
              <a:rPr lang="es-ES_tradnl" sz="3600" b="1" i="1" dirty="0" smtClean="0"/>
              <a:t> fertilidad. </a:t>
            </a:r>
            <a:endParaRPr lang="es-ES" sz="3600" dirty="0"/>
          </a:p>
          <a:p>
            <a:pPr eaLnBrk="0" hangingPunct="0"/>
            <a:r>
              <a:rPr lang="es-ES_tradnl" sz="3600" b="1" i="1" dirty="0" smtClean="0"/>
              <a:t>4</a:t>
            </a:r>
            <a:r>
              <a:rPr lang="es-ES_tradnl" sz="3600" b="1" i="1" dirty="0"/>
              <a:t>. Climaterio:</a:t>
            </a:r>
            <a:r>
              <a:rPr lang="es-ES_tradnl" sz="3600" b="1" dirty="0"/>
              <a:t> </a:t>
            </a:r>
            <a:r>
              <a:rPr lang="es-ES_tradnl" sz="3600" b="1" dirty="0" smtClean="0"/>
              <a:t>menopausia </a:t>
            </a:r>
            <a:r>
              <a:rPr lang="es-ES_tradnl" sz="3600" b="1" dirty="0"/>
              <a:t>y </a:t>
            </a:r>
            <a:r>
              <a:rPr lang="es-ES_tradnl" sz="3600" b="1" dirty="0" smtClean="0"/>
              <a:t>andropausia. </a:t>
            </a:r>
          </a:p>
          <a:p>
            <a:pPr eaLnBrk="0" hangingPunct="0"/>
            <a:endParaRPr lang="es-ES_tradnl" sz="3600" b="1" i="1" dirty="0"/>
          </a:p>
        </p:txBody>
      </p:sp>
    </p:spTree>
    <p:extLst>
      <p:ext uri="{BB962C8B-B14F-4D97-AF65-F5344CB8AC3E}">
        <p14:creationId xmlns:p14="http://schemas.microsoft.com/office/powerpoint/2010/main" val="37572471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r>
              <a:rPr lang="es-ES" dirty="0">
                <a:latin typeface="Arial Black" pitchFamily="34" charset="0"/>
              </a:rPr>
              <a:t>Orgasmo femenino: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800" dirty="0"/>
              <a:t>Contracciones simultáneas y rítmicas del útero y del tercio interior de la vagina (plataforma orgásmica), intensas y frecuentes.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Contracciones de los músculos de varias regiones del cuerpo.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Las sensaciones físicas en los genitales se califican de electrizantes, ardientes y  de cosquilleo</a:t>
            </a:r>
            <a:r>
              <a:rPr lang="es-ES" sz="4000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617220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249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Arial Black" pitchFamily="34" charset="0"/>
              </a:rPr>
              <a:t>Orgasmo Masculino: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2692896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800" dirty="0"/>
              <a:t>Primera etapa</a:t>
            </a:r>
            <a:r>
              <a:rPr lang="es-ES" sz="2400" dirty="0"/>
              <a:t>:</a:t>
            </a:r>
            <a:r>
              <a:rPr lang="es-ES" sz="2800" dirty="0"/>
              <a:t> los conductos deferentes, las próstata y las vesículas seminales experimentan contracciones que impulsan al semen dentro de la uretra.</a:t>
            </a:r>
          </a:p>
          <a:p>
            <a:pPr algn="just">
              <a:lnSpc>
                <a:spcPct val="90000"/>
              </a:lnSpc>
            </a:pPr>
            <a:r>
              <a:rPr lang="es-ES" sz="2800" dirty="0"/>
              <a:t> </a:t>
            </a:r>
            <a:r>
              <a:rPr lang="es-ES" sz="2800" dirty="0" smtClean="0"/>
              <a:t>Segunda </a:t>
            </a:r>
            <a:r>
              <a:rPr lang="es-ES" sz="2800" dirty="0"/>
              <a:t>etapa</a:t>
            </a:r>
            <a:r>
              <a:rPr lang="es-ES" sz="2400" dirty="0"/>
              <a:t>:</a:t>
            </a:r>
            <a:r>
              <a:rPr lang="es-ES" sz="2800" dirty="0"/>
              <a:t> contracciones, de la uretra, el pene y la próstata provocando la eyaculación o expulsión del semen por el extremo del pene.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19546" y="4077072"/>
            <a:ext cx="7848872" cy="230832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 smtClean="0"/>
              <a:t>El </a:t>
            </a:r>
            <a:r>
              <a:rPr lang="es-ES" sz="2400" dirty="0"/>
              <a:t>acto sexual masculino es el resultado de mecanismos reflejos intrínsecos integrados en la médula espinal sacra y lumbar, y estos mecanismos pueden iniciarse tanto por estimulación psicológica del encéfalo como por una estimulación sexual real de los órganos sexuales, aunque lo habitual es que ocurra debido a una combinación de ambas. </a:t>
            </a:r>
          </a:p>
        </p:txBody>
      </p:sp>
    </p:spTree>
    <p:extLst>
      <p:ext uri="{BB962C8B-B14F-4D97-AF65-F5344CB8AC3E}">
        <p14:creationId xmlns:p14="http://schemas.microsoft.com/office/powerpoint/2010/main" val="36481784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4320282" cy="1143000"/>
          </a:xfrm>
        </p:spPr>
        <p:txBody>
          <a:bodyPr/>
          <a:lstStyle/>
          <a:p>
            <a:r>
              <a:rPr lang="es-ES" dirty="0">
                <a:latin typeface="Arial Black" pitchFamily="34" charset="0"/>
              </a:rPr>
              <a:t>Resolución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01295"/>
            <a:ext cx="8748464" cy="4525962"/>
          </a:xfrm>
        </p:spPr>
        <p:txBody>
          <a:bodyPr/>
          <a:lstStyle/>
          <a:p>
            <a:r>
              <a:rPr lang="es-ES" sz="2400" dirty="0">
                <a:latin typeface="Arial Black" pitchFamily="34" charset="0"/>
              </a:rPr>
              <a:t>Retorno al</a:t>
            </a:r>
            <a:r>
              <a:rPr lang="es-ES" sz="2400" b="1" dirty="0">
                <a:latin typeface="Arial Black" pitchFamily="34" charset="0"/>
              </a:rPr>
              <a:t> estado </a:t>
            </a:r>
            <a:r>
              <a:rPr lang="es-ES" sz="2400" b="1" dirty="0" smtClean="0">
                <a:latin typeface="Arial Black" pitchFamily="34" charset="0"/>
              </a:rPr>
              <a:t>normal</a:t>
            </a:r>
          </a:p>
          <a:p>
            <a:pPr marL="0" indent="0">
              <a:buNone/>
            </a:pPr>
            <a:r>
              <a:rPr lang="es-ES" sz="2400" b="1" dirty="0" smtClean="0">
                <a:latin typeface="Arial Black" pitchFamily="34" charset="0"/>
              </a:rPr>
              <a:t>    </a:t>
            </a:r>
            <a:r>
              <a:rPr lang="es-ES" sz="2400" b="1" dirty="0">
                <a:latin typeface="Arial Black" pitchFamily="34" charset="0"/>
              </a:rPr>
              <a:t>de </a:t>
            </a:r>
            <a:r>
              <a:rPr lang="es-ES" sz="2400" b="1" dirty="0" smtClean="0">
                <a:latin typeface="Arial Black" pitchFamily="34" charset="0"/>
              </a:rPr>
              <a:t>no </a:t>
            </a:r>
            <a:r>
              <a:rPr lang="es-ES" sz="2400" b="1" dirty="0">
                <a:latin typeface="Arial Black" pitchFamily="34" charset="0"/>
              </a:rPr>
              <a:t>estimulación</a:t>
            </a:r>
            <a:r>
              <a:rPr lang="es-ES" sz="2400" dirty="0">
                <a:latin typeface="Arial Black" pitchFamily="34" charset="0"/>
              </a:rPr>
              <a:t> </a:t>
            </a:r>
          </a:p>
          <a:p>
            <a:r>
              <a:rPr lang="es-ES" sz="2400" b="1" dirty="0">
                <a:latin typeface="Arial Black" pitchFamily="34" charset="0"/>
              </a:rPr>
              <a:t>En la mujer: Posibles </a:t>
            </a:r>
            <a:r>
              <a:rPr lang="es-ES" sz="2400" b="1" dirty="0" err="1">
                <a:latin typeface="Arial Black" pitchFamily="34" charset="0"/>
              </a:rPr>
              <a:t>multiorgasmos</a:t>
            </a:r>
            <a:endParaRPr lang="es-ES" sz="2400" b="1" dirty="0">
              <a:latin typeface="Arial Black" pitchFamily="34" charset="0"/>
            </a:endParaRPr>
          </a:p>
          <a:p>
            <a:r>
              <a:rPr lang="es-ES" sz="2400" b="1" dirty="0">
                <a:latin typeface="Arial Black" pitchFamily="34" charset="0"/>
              </a:rPr>
              <a:t>En el hombre: periodo refractario</a:t>
            </a:r>
          </a:p>
        </p:txBody>
      </p:sp>
    </p:spTree>
    <p:extLst>
      <p:ext uri="{BB962C8B-B14F-4D97-AF65-F5344CB8AC3E}">
        <p14:creationId xmlns:p14="http://schemas.microsoft.com/office/powerpoint/2010/main" val="9424267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975210"/>
            <a:ext cx="8136904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</a:rPr>
              <a:t>Climaterio - Menopausia </a:t>
            </a:r>
            <a:endParaRPr lang="es-ES" sz="5400" b="1" dirty="0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6703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214290"/>
            <a:ext cx="5500694" cy="71440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prstClr val="black"/>
                </a:solidFill>
              </a:rPr>
              <a:t>Problema Docente </a:t>
            </a:r>
            <a:endParaRPr lang="es-ES" sz="4400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196752"/>
            <a:ext cx="79928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</a:rPr>
              <a:t>Una mujer de 55 años de edad acude al médico por presentar alteraciones nerviosas, crisis de calor, y amenorrea. Se le hace el diagnóstico de encontrarse en período climatérico. </a:t>
            </a:r>
            <a:endParaRPr lang="es-ES" sz="2400" b="1" dirty="0" smtClean="0">
              <a:solidFill>
                <a:prstClr val="black"/>
              </a:solidFill>
            </a:endParaRPr>
          </a:p>
          <a:p>
            <a:r>
              <a:rPr lang="es-ES" sz="2400" b="1" dirty="0" smtClean="0">
                <a:solidFill>
                  <a:prstClr val="black"/>
                </a:solidFill>
              </a:rPr>
              <a:t>Fundamente </a:t>
            </a:r>
            <a:r>
              <a:rPr lang="es-ES" sz="2400" b="1" dirty="0">
                <a:solidFill>
                  <a:prstClr val="black"/>
                </a:solidFill>
              </a:rPr>
              <a:t>la causa de la amenorrea.</a:t>
            </a:r>
            <a:endParaRPr lang="es-ES" sz="2400" dirty="0">
              <a:solidFill>
                <a:prstClr val="black"/>
              </a:solidFill>
            </a:endParaRPr>
          </a:p>
          <a:p>
            <a:r>
              <a:rPr lang="es-ES" sz="2400" b="1" dirty="0">
                <a:solidFill>
                  <a:prstClr val="black"/>
                </a:solidFill>
              </a:rPr>
              <a:t>a) Explique cómo espera encontrar los niveles de   gonadotropinas en sangre.</a:t>
            </a:r>
            <a:endParaRPr lang="es-ES" sz="2400" dirty="0">
              <a:solidFill>
                <a:prstClr val="black"/>
              </a:solidFill>
            </a:endParaRPr>
          </a:p>
          <a:p>
            <a:endParaRPr lang="es-E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5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00138"/>
            <a:ext cx="67056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179403"/>
            <a:ext cx="302433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prstClr val="black"/>
                </a:solidFill>
              </a:rPr>
              <a:t>EN LA MUJER </a:t>
            </a:r>
            <a:endParaRPr lang="es-E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53111"/>
      </p:ext>
    </p:extLst>
  </p:cSld>
  <p:clrMapOvr>
    <a:masterClrMapping/>
  </p:clrMapOvr>
  <p:transition spd="med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8820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>
                <a:solidFill>
                  <a:srgbClr val="C00000"/>
                </a:solidFill>
              </a:rPr>
              <a:t>MENOPAUSIA</a:t>
            </a:r>
            <a:r>
              <a:rPr lang="es-ES" sz="2800" b="1" dirty="0" smtClean="0">
                <a:solidFill>
                  <a:srgbClr val="C00000"/>
                </a:solidFill>
              </a:rPr>
              <a:t>:</a:t>
            </a:r>
            <a:r>
              <a:rPr lang="es-ES" sz="2800" dirty="0" smtClean="0">
                <a:solidFill>
                  <a:prstClr val="black"/>
                </a:solidFill>
              </a:rPr>
              <a:t> período (40 </a:t>
            </a:r>
            <a:r>
              <a:rPr lang="es-ES" sz="2800" dirty="0">
                <a:solidFill>
                  <a:prstClr val="black"/>
                </a:solidFill>
              </a:rPr>
              <a:t>y los 50 </a:t>
            </a:r>
            <a:r>
              <a:rPr lang="es-ES" sz="2800" dirty="0" smtClean="0">
                <a:solidFill>
                  <a:prstClr val="black"/>
                </a:solidFill>
              </a:rPr>
              <a:t>años )durante </a:t>
            </a:r>
            <a:r>
              <a:rPr lang="es-ES" sz="2800" dirty="0">
                <a:solidFill>
                  <a:prstClr val="black"/>
                </a:solidFill>
              </a:rPr>
              <a:t>el cual los ciclos </a:t>
            </a:r>
            <a:r>
              <a:rPr lang="es-ES" sz="2800" dirty="0" smtClean="0">
                <a:solidFill>
                  <a:prstClr val="black"/>
                </a:solidFill>
              </a:rPr>
              <a:t>sexuales </a:t>
            </a:r>
            <a:r>
              <a:rPr lang="es-ES" sz="2800" dirty="0">
                <a:solidFill>
                  <a:prstClr val="black"/>
                </a:solidFill>
              </a:rPr>
              <a:t>suelen hacerse irregulares y en muchos de ellos no se produce </a:t>
            </a:r>
            <a:r>
              <a:rPr lang="es-ES" sz="2800" dirty="0" smtClean="0">
                <a:solidFill>
                  <a:prstClr val="black"/>
                </a:solidFill>
              </a:rPr>
              <a:t>ovulación </a:t>
            </a:r>
            <a:r>
              <a:rPr lang="es-ES" sz="2800" dirty="0">
                <a:solidFill>
                  <a:prstClr val="black"/>
                </a:solidFill>
              </a:rPr>
              <a:t>y las hormonas sexuales femeninas disminuyen casi hasta </a:t>
            </a:r>
            <a:r>
              <a:rPr lang="es-ES" sz="2800" dirty="0" smtClean="0">
                <a:solidFill>
                  <a:prstClr val="black"/>
                </a:solidFill>
              </a:rPr>
              <a:t>cero.</a:t>
            </a:r>
          </a:p>
          <a:p>
            <a:r>
              <a:rPr lang="es-ES" sz="2800" dirty="0" smtClean="0">
                <a:solidFill>
                  <a:prstClr val="black"/>
                </a:solidFill>
              </a:rPr>
              <a:t> </a:t>
            </a:r>
            <a:r>
              <a:rPr lang="es-ES" sz="2800" dirty="0">
                <a:solidFill>
                  <a:prstClr val="black"/>
                </a:solidFill>
              </a:rPr>
              <a:t>La </a:t>
            </a:r>
            <a:r>
              <a:rPr lang="es-ES" sz="2800" b="1" u="sng" dirty="0">
                <a:solidFill>
                  <a:srgbClr val="C00000"/>
                </a:solidFill>
              </a:rPr>
              <a:t>causa </a:t>
            </a:r>
            <a:r>
              <a:rPr lang="es-ES" sz="2800" b="1" u="sng" dirty="0" smtClean="0">
                <a:solidFill>
                  <a:srgbClr val="C00000"/>
                </a:solidFill>
              </a:rPr>
              <a:t>es </a:t>
            </a:r>
            <a:r>
              <a:rPr lang="es-ES" sz="2800" b="1" u="sng" dirty="0">
                <a:solidFill>
                  <a:srgbClr val="C00000"/>
                </a:solidFill>
              </a:rPr>
              <a:t>el «agotamiento» de los ovarios</a:t>
            </a:r>
            <a:r>
              <a:rPr lang="es-ES" sz="2800" dirty="0">
                <a:solidFill>
                  <a:srgbClr val="C00000"/>
                </a:solidFill>
              </a:rPr>
              <a:t>. </a:t>
            </a:r>
            <a:r>
              <a:rPr lang="es-ES" sz="2800" dirty="0" smtClean="0">
                <a:solidFill>
                  <a:prstClr val="black"/>
                </a:solidFill>
              </a:rPr>
              <a:t>Durante la </a:t>
            </a:r>
            <a:r>
              <a:rPr lang="es-ES" sz="2800" dirty="0">
                <a:solidFill>
                  <a:prstClr val="black"/>
                </a:solidFill>
              </a:rPr>
              <a:t>vida reproductiva de la mujer, unos 400 folículos primordiales crecen para formar folículos vesiculares y ovular, mientras que </a:t>
            </a:r>
            <a:r>
              <a:rPr lang="es-ES" sz="2800" dirty="0" smtClean="0">
                <a:solidFill>
                  <a:prstClr val="black"/>
                </a:solidFill>
              </a:rPr>
              <a:t>miles </a:t>
            </a:r>
            <a:r>
              <a:rPr lang="es-ES" sz="2800" dirty="0">
                <a:solidFill>
                  <a:prstClr val="black"/>
                </a:solidFill>
              </a:rPr>
              <a:t>de </a:t>
            </a:r>
            <a:r>
              <a:rPr lang="es-ES" sz="2800" dirty="0" err="1">
                <a:solidFill>
                  <a:prstClr val="black"/>
                </a:solidFill>
              </a:rPr>
              <a:t>ovocitos</a:t>
            </a:r>
            <a:r>
              <a:rPr lang="es-ES" sz="2800" dirty="0">
                <a:solidFill>
                  <a:prstClr val="black"/>
                </a:solidFill>
              </a:rPr>
              <a:t> degeneran. Hacia los 45 años de edad solo quedan unos pocos folículos </a:t>
            </a:r>
            <a:r>
              <a:rPr lang="es-ES" sz="2800" dirty="0" smtClean="0">
                <a:solidFill>
                  <a:prstClr val="black"/>
                </a:solidFill>
              </a:rPr>
              <a:t>capaces </a:t>
            </a:r>
            <a:r>
              <a:rPr lang="es-ES" sz="2800" dirty="0">
                <a:solidFill>
                  <a:prstClr val="black"/>
                </a:solidFill>
              </a:rPr>
              <a:t>de responder a la estimulación de la FSH y la LH y</a:t>
            </a:r>
            <a:r>
              <a:rPr lang="es-ES" sz="2800" dirty="0" smtClean="0">
                <a:solidFill>
                  <a:prstClr val="black"/>
                </a:solidFill>
              </a:rPr>
              <a:t>, </a:t>
            </a:r>
            <a:r>
              <a:rPr lang="es-ES" sz="2800" dirty="0">
                <a:solidFill>
                  <a:prstClr val="black"/>
                </a:solidFill>
              </a:rPr>
              <a:t>la producción de estrógenos por el ovario </a:t>
            </a:r>
            <a:r>
              <a:rPr lang="es-ES" sz="2800" dirty="0" smtClean="0">
                <a:solidFill>
                  <a:prstClr val="black"/>
                </a:solidFill>
              </a:rPr>
              <a:t>decrece. </a:t>
            </a:r>
            <a:r>
              <a:rPr lang="es-ES" sz="2800" dirty="0">
                <a:solidFill>
                  <a:prstClr val="black"/>
                </a:solidFill>
              </a:rPr>
              <a:t>Cuando la producción de estrógenos desciende por debajo de un valor crítico, los estrógenos ya no pueden </a:t>
            </a:r>
            <a:r>
              <a:rPr lang="es-ES" sz="2800" dirty="0" smtClean="0">
                <a:solidFill>
                  <a:prstClr val="black"/>
                </a:solidFill>
              </a:rPr>
              <a:t>inhibir la </a:t>
            </a:r>
            <a:r>
              <a:rPr lang="es-ES" sz="2800" dirty="0">
                <a:solidFill>
                  <a:prstClr val="black"/>
                </a:solidFill>
              </a:rPr>
              <a:t>producción de las </a:t>
            </a:r>
            <a:r>
              <a:rPr lang="es-ES" sz="2800" dirty="0" smtClean="0">
                <a:solidFill>
                  <a:prstClr val="black"/>
                </a:solidFill>
              </a:rPr>
              <a:t>gonadotropinas FSH </a:t>
            </a:r>
            <a:r>
              <a:rPr lang="es-ES" sz="2800" dirty="0">
                <a:solidFill>
                  <a:prstClr val="black"/>
                </a:solidFill>
              </a:rPr>
              <a:t>y LH. </a:t>
            </a:r>
          </a:p>
        </p:txBody>
      </p:sp>
    </p:spTree>
    <p:extLst>
      <p:ext uri="{BB962C8B-B14F-4D97-AF65-F5344CB8AC3E}">
        <p14:creationId xmlns:p14="http://schemas.microsoft.com/office/powerpoint/2010/main" val="2478167453"/>
      </p:ext>
    </p:extLst>
  </p:cSld>
  <p:clrMapOvr>
    <a:masterClrMapping/>
  </p:clrMapOvr>
  <p:transition spd="med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76672"/>
            <a:ext cx="8136904" cy="600164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prstClr val="black"/>
                </a:solidFill>
              </a:rPr>
              <a:t>En el momento de la menopausia, la mujer debe reajustar su </a:t>
            </a:r>
            <a:r>
              <a:rPr lang="es-ES" sz="3200" dirty="0" smtClean="0">
                <a:solidFill>
                  <a:prstClr val="black"/>
                </a:solidFill>
              </a:rPr>
              <a:t>vida por la pérdida </a:t>
            </a:r>
            <a:r>
              <a:rPr lang="es-ES" sz="3200" dirty="0">
                <a:solidFill>
                  <a:prstClr val="black"/>
                </a:solidFill>
              </a:rPr>
              <a:t>de los </a:t>
            </a:r>
            <a:r>
              <a:rPr lang="es-ES" sz="3200" dirty="0" smtClean="0">
                <a:solidFill>
                  <a:prstClr val="black"/>
                </a:solidFill>
              </a:rPr>
              <a:t>estrógenos. Esto provoca </a:t>
            </a:r>
            <a:r>
              <a:rPr lang="es-ES" sz="3200" dirty="0">
                <a:solidFill>
                  <a:prstClr val="black"/>
                </a:solidFill>
              </a:rPr>
              <a:t>notables alteraciones fisiológicas en la función del organismo, como: </a:t>
            </a:r>
            <a:endParaRPr lang="es-ES" sz="3200" dirty="0" smtClean="0">
              <a:solidFill>
                <a:prstClr val="black"/>
              </a:solidFill>
            </a:endParaRPr>
          </a:p>
          <a:p>
            <a:pPr marL="514350" indent="-514350">
              <a:buFontTx/>
              <a:buAutoNum type="arabicParenR"/>
            </a:pPr>
            <a:r>
              <a:rPr lang="es-ES" sz="3200" dirty="0" smtClean="0">
                <a:solidFill>
                  <a:prstClr val="black"/>
                </a:solidFill>
              </a:rPr>
              <a:t>«Sofocos</a:t>
            </a:r>
            <a:r>
              <a:rPr lang="es-ES" sz="3200" dirty="0">
                <a:solidFill>
                  <a:prstClr val="black"/>
                </a:solidFill>
              </a:rPr>
              <a:t>», caracterizados por una rubefacción extrema de la </a:t>
            </a:r>
            <a:r>
              <a:rPr lang="es-ES" sz="3200" dirty="0" smtClean="0">
                <a:solidFill>
                  <a:prstClr val="black"/>
                </a:solidFill>
              </a:rPr>
              <a:t>piel. </a:t>
            </a:r>
          </a:p>
          <a:p>
            <a:pPr marL="514350" indent="-514350">
              <a:buFontTx/>
              <a:buAutoNum type="arabicParenR"/>
            </a:pPr>
            <a:r>
              <a:rPr lang="es-ES" sz="3200" dirty="0" smtClean="0">
                <a:solidFill>
                  <a:prstClr val="black"/>
                </a:solidFill>
              </a:rPr>
              <a:t> Sensaciones </a:t>
            </a:r>
            <a:r>
              <a:rPr lang="es-ES" sz="3200" dirty="0">
                <a:solidFill>
                  <a:prstClr val="black"/>
                </a:solidFill>
              </a:rPr>
              <a:t>psicológicas de </a:t>
            </a:r>
            <a:r>
              <a:rPr lang="es-ES" sz="3200" dirty="0" smtClean="0">
                <a:solidFill>
                  <a:prstClr val="black"/>
                </a:solidFill>
              </a:rPr>
              <a:t>disnea.</a:t>
            </a:r>
          </a:p>
          <a:p>
            <a:pPr marL="514350" indent="-514350">
              <a:buFontTx/>
              <a:buAutoNum type="arabicParenR"/>
            </a:pPr>
            <a:r>
              <a:rPr lang="es-ES" sz="3200" dirty="0" smtClean="0">
                <a:solidFill>
                  <a:prstClr val="black"/>
                </a:solidFill>
              </a:rPr>
              <a:t>  Irritabilidad. </a:t>
            </a:r>
          </a:p>
          <a:p>
            <a:pPr marL="514350" indent="-514350">
              <a:buFontTx/>
              <a:buAutoNum type="arabicParenR"/>
            </a:pPr>
            <a:r>
              <a:rPr lang="es-ES" sz="3200" dirty="0" smtClean="0">
                <a:solidFill>
                  <a:prstClr val="black"/>
                </a:solidFill>
              </a:rPr>
              <a:t> Fatiga. </a:t>
            </a:r>
          </a:p>
          <a:p>
            <a:pPr marL="514350" indent="-514350">
              <a:buFontTx/>
              <a:buAutoNum type="arabicParenR"/>
            </a:pPr>
            <a:r>
              <a:rPr lang="es-ES" sz="3200" dirty="0" smtClean="0">
                <a:solidFill>
                  <a:prstClr val="black"/>
                </a:solidFill>
              </a:rPr>
              <a:t> Ansiedad. </a:t>
            </a:r>
          </a:p>
          <a:p>
            <a:pPr marL="514350" indent="-514350">
              <a:buFontTx/>
              <a:buAutoNum type="arabicParenR"/>
            </a:pPr>
            <a:r>
              <a:rPr lang="es-ES" sz="3200" dirty="0" smtClean="0">
                <a:solidFill>
                  <a:prstClr val="black"/>
                </a:solidFill>
              </a:rPr>
              <a:t>Disminución </a:t>
            </a:r>
            <a:r>
              <a:rPr lang="es-ES" sz="3200" dirty="0">
                <a:solidFill>
                  <a:prstClr val="black"/>
                </a:solidFill>
              </a:rPr>
              <a:t>de la resistencia y de la calcificación de los huesos de todo el cuerpo. </a:t>
            </a:r>
          </a:p>
        </p:txBody>
      </p:sp>
    </p:spTree>
    <p:extLst>
      <p:ext uri="{BB962C8B-B14F-4D97-AF65-F5344CB8AC3E}">
        <p14:creationId xmlns:p14="http://schemas.microsoft.com/office/powerpoint/2010/main" val="3520588570"/>
      </p:ext>
    </p:extLst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128713"/>
            <a:ext cx="74009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743575"/>
            <a:ext cx="34575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179403"/>
            <a:ext cx="3600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prstClr val="black"/>
                </a:solidFill>
              </a:rPr>
              <a:t>EN EL VARÓN </a:t>
            </a:r>
            <a:endParaRPr lang="es-E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74391"/>
      </p:ext>
    </p:extLst>
  </p:cSld>
  <p:clrMapOvr>
    <a:masterClrMapping/>
  </p:clrMapOvr>
  <p:transition spd="med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15546" y="404168"/>
            <a:ext cx="7576934" cy="63709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</a:rPr>
              <a:t>Tras </a:t>
            </a:r>
            <a:r>
              <a:rPr lang="es-ES" sz="2400" dirty="0">
                <a:solidFill>
                  <a:prstClr val="black"/>
                </a:solidFill>
              </a:rPr>
              <a:t>la pubertad, la </a:t>
            </a:r>
            <a:r>
              <a:rPr lang="es-ES" sz="2400" dirty="0" err="1">
                <a:solidFill>
                  <a:prstClr val="black"/>
                </a:solidFill>
              </a:rPr>
              <a:t>adenohipófisis</a:t>
            </a:r>
            <a:r>
              <a:rPr lang="es-ES" sz="2400" dirty="0">
                <a:solidFill>
                  <a:prstClr val="black"/>
                </a:solidFill>
              </a:rPr>
              <a:t> del varón produce gonadotropinas </a:t>
            </a:r>
            <a:r>
              <a:rPr lang="es-ES" sz="2400" dirty="0" smtClean="0">
                <a:solidFill>
                  <a:prstClr val="black"/>
                </a:solidFill>
              </a:rPr>
              <a:t> </a:t>
            </a:r>
            <a:r>
              <a:rPr lang="es-ES" sz="2400" dirty="0">
                <a:solidFill>
                  <a:prstClr val="black"/>
                </a:solidFill>
              </a:rPr>
              <a:t>lo habitual es que mantenga cierto grado de espermatogenia hasta la muerte. Sin embargo, la mayoría de los varones comienza a mostrar una lenta disminución de sus funciones sexuales en los últimos años, a partir del </a:t>
            </a:r>
            <a:r>
              <a:rPr lang="es-ES" sz="2400" b="1" u="sng" dirty="0">
                <a:solidFill>
                  <a:prstClr val="black"/>
                </a:solidFill>
              </a:rPr>
              <a:t>sexto o séptimo decenios </a:t>
            </a:r>
            <a:r>
              <a:rPr lang="es-ES" sz="2400" dirty="0">
                <a:solidFill>
                  <a:prstClr val="black"/>
                </a:solidFill>
              </a:rPr>
              <a:t>de vida. </a:t>
            </a:r>
            <a:endParaRPr lang="es-ES" sz="2400" dirty="0" smtClean="0">
              <a:solidFill>
                <a:prstClr val="black"/>
              </a:solidFill>
            </a:endParaRPr>
          </a:p>
          <a:p>
            <a:r>
              <a:rPr lang="es-ES" sz="2400" dirty="0" smtClean="0">
                <a:solidFill>
                  <a:prstClr val="black"/>
                </a:solidFill>
              </a:rPr>
              <a:t>Existe </a:t>
            </a:r>
            <a:r>
              <a:rPr lang="es-ES" sz="2400" dirty="0">
                <a:solidFill>
                  <a:prstClr val="black"/>
                </a:solidFill>
              </a:rPr>
              <a:t>una variabilidad considerable en este declive, y algunos hombres </a:t>
            </a:r>
            <a:r>
              <a:rPr lang="es-ES" sz="2400" b="1" dirty="0">
                <a:solidFill>
                  <a:prstClr val="black"/>
                </a:solidFill>
              </a:rPr>
              <a:t>mantienen su virilidad hasta después de los ochenta o noventa años</a:t>
            </a:r>
            <a:r>
              <a:rPr lang="es-ES" sz="2400" dirty="0">
                <a:solidFill>
                  <a:prstClr val="black"/>
                </a:solidFill>
              </a:rPr>
              <a:t>. El declive gradual de la función sexual está relacionado, en parte, con la </a:t>
            </a:r>
            <a:r>
              <a:rPr lang="es-ES" sz="2400" b="1" dirty="0">
                <a:solidFill>
                  <a:prstClr val="black"/>
                </a:solidFill>
              </a:rPr>
              <a:t>disminución de la secreción de </a:t>
            </a:r>
            <a:r>
              <a:rPr lang="es-ES" sz="2400" b="1" dirty="0" smtClean="0">
                <a:solidFill>
                  <a:prstClr val="black"/>
                </a:solidFill>
              </a:rPr>
              <a:t>testosterona</a:t>
            </a:r>
            <a:r>
              <a:rPr lang="es-ES" sz="2400" dirty="0" smtClean="0">
                <a:solidFill>
                  <a:prstClr val="black"/>
                </a:solidFill>
              </a:rPr>
              <a:t>. </a:t>
            </a:r>
            <a:r>
              <a:rPr lang="es-ES" sz="2400" dirty="0">
                <a:solidFill>
                  <a:prstClr val="black"/>
                </a:solidFill>
              </a:rPr>
              <a:t>Esta disminución de la función sexual masculina se denomina </a:t>
            </a:r>
            <a:r>
              <a:rPr lang="es-ES" sz="2400" b="1" dirty="0">
                <a:solidFill>
                  <a:prstClr val="black"/>
                </a:solidFill>
              </a:rPr>
              <a:t>climaterio masculino</a:t>
            </a:r>
            <a:r>
              <a:rPr lang="es-ES" sz="2400" dirty="0">
                <a:solidFill>
                  <a:prstClr val="black"/>
                </a:solidFill>
              </a:rPr>
              <a:t>. A veces, el climaterio masculino se asocia a sofocos, sensaciones de ahogo y trastornos psicológicos similares a los síntomas menopáusicos de la mujer. Estos síntomas pueden suprimirse mediante la administración de </a:t>
            </a:r>
            <a:r>
              <a:rPr lang="es-ES" sz="2400" dirty="0" smtClean="0">
                <a:solidFill>
                  <a:prstClr val="black"/>
                </a:solidFill>
              </a:rPr>
              <a:t>testosterona y </a:t>
            </a:r>
            <a:r>
              <a:rPr lang="es-ES" sz="2400" dirty="0">
                <a:solidFill>
                  <a:prstClr val="black"/>
                </a:solidFill>
              </a:rPr>
              <a:t>de andrógenos </a:t>
            </a:r>
            <a:r>
              <a:rPr lang="es-ES" sz="2400" dirty="0" smtClean="0">
                <a:solidFill>
                  <a:prstClr val="black"/>
                </a:solidFill>
              </a:rPr>
              <a:t>sintéticos.</a:t>
            </a:r>
            <a:endParaRPr 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1824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es-ES" b="1" i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228600" dist="50800" dir="5400000" algn="ctr" rotWithShape="0">
                    <a:srgbClr val="92D050">
                      <a:alpha val="71000"/>
                    </a:srgbClr>
                  </a:outerShdw>
                </a:effectLst>
              </a:rPr>
              <a:t>                          Objetivos</a:t>
            </a:r>
            <a:br>
              <a:rPr lang="es-ES" b="1" i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228600" dist="50800" dir="5400000" algn="ctr" rotWithShape="0">
                    <a:srgbClr val="92D050">
                      <a:alpha val="71000"/>
                    </a:srgbClr>
                  </a:outerShdw>
                </a:effectLst>
              </a:rPr>
            </a:br>
            <a:r>
              <a:rPr lang="es-ES" sz="2700" b="1" i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228600" dist="50800" dir="5400000" algn="ctr" rotWithShape="0">
                    <a:srgbClr val="92D050">
                      <a:alpha val="71000"/>
                    </a:srgbClr>
                  </a:outerShdw>
                </a:effectLst>
              </a:rPr>
              <a:t>A modo de familiarización:</a:t>
            </a:r>
            <a:endParaRPr lang="es-ES" sz="2700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142984"/>
            <a:ext cx="9144000" cy="534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    </a:t>
            </a:r>
            <a:r>
              <a:rPr lang="es-ES" sz="2800" b="1" dirty="0" smtClean="0"/>
              <a:t>1. </a:t>
            </a:r>
            <a:r>
              <a:rPr lang="es-ES" sz="2800" b="1" dirty="0"/>
              <a:t>Analizar</a:t>
            </a:r>
            <a:r>
              <a:rPr lang="es-ES" sz="2800" dirty="0"/>
              <a:t> </a:t>
            </a:r>
            <a:r>
              <a:rPr lang="es-ES" sz="2800" dirty="0" smtClean="0"/>
              <a:t>los </a:t>
            </a:r>
            <a:r>
              <a:rPr lang="es-ES" sz="2800" dirty="0"/>
              <a:t>componentes, funciones y características </a:t>
            </a:r>
            <a:r>
              <a:rPr lang="es-ES" sz="2800" dirty="0" smtClean="0"/>
              <a:t>de</a:t>
            </a:r>
          </a:p>
          <a:p>
            <a:r>
              <a:rPr lang="es-ES" sz="2800" dirty="0"/>
              <a:t> </a:t>
            </a:r>
            <a:r>
              <a:rPr lang="es-ES" sz="2800" dirty="0" smtClean="0"/>
              <a:t>      </a:t>
            </a:r>
            <a:r>
              <a:rPr lang="es-ES" sz="2800" dirty="0"/>
              <a:t>la sexualidad </a:t>
            </a:r>
            <a:r>
              <a:rPr lang="es-ES" sz="2800" dirty="0" smtClean="0"/>
              <a:t>que participan </a:t>
            </a:r>
            <a:r>
              <a:rPr lang="es-ES" sz="2800" dirty="0"/>
              <a:t>en los mecanismos </a:t>
            </a:r>
            <a:r>
              <a:rPr lang="es-ES" sz="2800" dirty="0" smtClean="0"/>
              <a:t>dinámicos</a:t>
            </a:r>
          </a:p>
          <a:p>
            <a:r>
              <a:rPr lang="es-ES" sz="2800" dirty="0"/>
              <a:t> </a:t>
            </a:r>
            <a:r>
              <a:rPr lang="es-ES" sz="2800" dirty="0" smtClean="0"/>
              <a:t>      </a:t>
            </a:r>
            <a:r>
              <a:rPr lang="es-ES" sz="2800" dirty="0"/>
              <a:t>de regulación del comportamiento formando parte de </a:t>
            </a:r>
            <a:r>
              <a:rPr lang="es-ES" sz="2800" dirty="0" smtClean="0"/>
              <a:t>un</a:t>
            </a:r>
          </a:p>
          <a:p>
            <a:r>
              <a:rPr lang="es-ES" sz="2800" dirty="0"/>
              <a:t> </a:t>
            </a:r>
            <a:r>
              <a:rPr lang="es-ES" sz="2800" dirty="0" smtClean="0"/>
              <a:t>      </a:t>
            </a:r>
            <a:r>
              <a:rPr lang="es-ES" sz="2800" dirty="0"/>
              <a:t>sistema donde se integra y se expresa la misma.</a:t>
            </a:r>
          </a:p>
          <a:p>
            <a:r>
              <a:rPr lang="es-ES" sz="2800" b="1" dirty="0" smtClean="0"/>
              <a:t>    2. Interpretar </a:t>
            </a:r>
            <a:r>
              <a:rPr lang="es-ES" sz="2800" dirty="0" smtClean="0"/>
              <a:t>las modificaciones</a:t>
            </a:r>
            <a:r>
              <a:rPr lang="es-ES" sz="2800" b="1" dirty="0" smtClean="0"/>
              <a:t> </a:t>
            </a:r>
            <a:r>
              <a:rPr lang="es-ES" sz="2800" dirty="0" smtClean="0"/>
              <a:t>del sistema reproductor </a:t>
            </a:r>
          </a:p>
          <a:p>
            <a:pPr lvl="0"/>
            <a:r>
              <a:rPr lang="es-ES" sz="2800" dirty="0" smtClean="0"/>
              <a:t>        femenino </a:t>
            </a:r>
            <a:r>
              <a:rPr lang="es-ES" sz="2800" dirty="0"/>
              <a:t>y masculino en el organismo humano, a </a:t>
            </a:r>
            <a:r>
              <a:rPr lang="es-ES" sz="2800" dirty="0" smtClean="0"/>
              <a:t>partir</a:t>
            </a:r>
          </a:p>
          <a:p>
            <a:pPr lvl="0"/>
            <a:r>
              <a:rPr lang="es-ES" sz="2800" dirty="0"/>
              <a:t> </a:t>
            </a:r>
            <a:r>
              <a:rPr lang="es-ES" sz="2800" dirty="0" smtClean="0"/>
              <a:t>       de los </a:t>
            </a:r>
            <a:r>
              <a:rPr lang="es-ES" sz="2800" dirty="0"/>
              <a:t>cambios hormonales </a:t>
            </a:r>
            <a:r>
              <a:rPr lang="es-ES" sz="2800" dirty="0" smtClean="0"/>
              <a:t>que </a:t>
            </a:r>
            <a:r>
              <a:rPr lang="es-ES" sz="2800" dirty="0"/>
              <a:t>se producen en </a:t>
            </a:r>
            <a:r>
              <a:rPr lang="es-ES" sz="2800" dirty="0" smtClean="0"/>
              <a:t>diversas</a:t>
            </a:r>
          </a:p>
          <a:p>
            <a:pPr lvl="0"/>
            <a:r>
              <a:rPr lang="es-ES" sz="2800" dirty="0"/>
              <a:t> </a:t>
            </a:r>
            <a:r>
              <a:rPr lang="es-ES" sz="2800" dirty="0" smtClean="0"/>
              <a:t>       etapas </a:t>
            </a:r>
            <a:r>
              <a:rPr lang="es-ES" sz="2800" dirty="0"/>
              <a:t>de la </a:t>
            </a:r>
            <a:r>
              <a:rPr lang="es-ES" sz="2800" dirty="0" smtClean="0"/>
              <a:t>vida.</a:t>
            </a:r>
          </a:p>
          <a:p>
            <a:pPr lvl="0"/>
            <a:r>
              <a:rPr lang="es-ES" sz="2800" dirty="0" smtClean="0"/>
              <a:t>    </a:t>
            </a:r>
            <a:r>
              <a:rPr lang="es-ES" sz="2800" b="1" dirty="0" smtClean="0"/>
              <a:t>3. Predecir </a:t>
            </a:r>
            <a:r>
              <a:rPr lang="es-ES" sz="2800" dirty="0"/>
              <a:t>las modificaciones en la fertilidad </a:t>
            </a:r>
            <a:r>
              <a:rPr lang="es-ES" sz="2800" dirty="0" smtClean="0"/>
              <a:t>producidas</a:t>
            </a:r>
          </a:p>
          <a:p>
            <a:pPr lvl="0"/>
            <a:r>
              <a:rPr lang="es-ES" sz="2800" dirty="0"/>
              <a:t> </a:t>
            </a:r>
            <a:r>
              <a:rPr lang="es-ES" sz="2800" dirty="0" smtClean="0"/>
              <a:t>        en  </a:t>
            </a:r>
            <a:r>
              <a:rPr lang="es-ES" sz="2800" dirty="0"/>
              <a:t>ambos sexos </a:t>
            </a:r>
            <a:r>
              <a:rPr lang="es-ES" sz="2800" dirty="0" smtClean="0"/>
              <a:t>por </a:t>
            </a:r>
            <a:r>
              <a:rPr lang="es-ES" sz="2800" dirty="0"/>
              <a:t>afectaciones </a:t>
            </a:r>
            <a:r>
              <a:rPr lang="es-ES" sz="2800" dirty="0" smtClean="0"/>
              <a:t>morfofuncionales del</a:t>
            </a:r>
          </a:p>
          <a:p>
            <a:pPr lvl="0"/>
            <a:r>
              <a:rPr lang="es-ES" sz="2800" dirty="0"/>
              <a:t> </a:t>
            </a:r>
            <a:r>
              <a:rPr lang="es-ES" sz="2800" dirty="0" smtClean="0"/>
              <a:t>        sistema.</a:t>
            </a: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</a:pP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24936" cy="5688632"/>
          </a:xfrm>
        </p:spPr>
        <p:txBody>
          <a:bodyPr>
            <a:normAutofit fontScale="32500" lnSpcReduction="20000"/>
          </a:bodyPr>
          <a:lstStyle/>
          <a:p>
            <a:pPr marL="457200" lvl="0" indent="-457200" algn="l" fontAlgn="base">
              <a:lnSpc>
                <a:spcPct val="17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s-ES_tradnl" sz="5500" b="1" kern="0" dirty="0">
                <a:solidFill>
                  <a:srgbClr val="000000"/>
                </a:solidFill>
              </a:rPr>
              <a:t>En cada periodo de la historia, la situación del hombre y de la mujer, de sus relaciones, conceptos, valores y necesidades relacionados con la pareja, la familia y la sociedad se han modificado como reflejo de las condiciones socioeconómicas.</a:t>
            </a:r>
          </a:p>
          <a:p>
            <a:pPr marL="457200" lvl="0" indent="-457200" algn="l" fontAlgn="base">
              <a:lnSpc>
                <a:spcPct val="17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s-ES_tradnl" sz="5500" b="1" kern="0" dirty="0" smtClean="0">
                <a:solidFill>
                  <a:srgbClr val="000000"/>
                </a:solidFill>
              </a:rPr>
              <a:t>Somos </a:t>
            </a:r>
            <a:r>
              <a:rPr lang="es-ES_tradnl" sz="5500" b="1" kern="0" dirty="0">
                <a:solidFill>
                  <a:srgbClr val="000000"/>
                </a:solidFill>
              </a:rPr>
              <a:t>hombres o mujeres no solo porque tengamos genitales o cuerpo femenino o masculino, sino porque, además nacemos en una sociedad que nos trasmite formas de comportamiento teniendo en cuenta nuestro sexo biológico y de acuerdo con la cultura a que pertenezcamos, de esta manera vamos formando nuestra identidad sexual, a través de la familia, las costumbres, los medios de comunicación, los grupos de amigos, etc. </a:t>
            </a:r>
          </a:p>
          <a:p>
            <a:pPr marL="457200" lvl="0" indent="-457200" algn="l" fontAlgn="base">
              <a:lnSpc>
                <a:spcPct val="17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s-ES_tradnl" sz="5500" b="1" kern="0" dirty="0" smtClean="0">
                <a:solidFill>
                  <a:srgbClr val="000000"/>
                </a:solidFill>
              </a:rPr>
              <a:t>El </a:t>
            </a:r>
            <a:r>
              <a:rPr lang="es-ES_tradnl" sz="5500" b="1" kern="0" dirty="0">
                <a:solidFill>
                  <a:srgbClr val="000000"/>
                </a:solidFill>
              </a:rPr>
              <a:t>enfoque mas completo sobre el desarrollo psicosexual es aquel que propicia la articulación dinámica de las necesidades y expectativas de la persona con las de su contexto con el menor sacrificio de su individualidad.</a:t>
            </a:r>
            <a:endParaRPr lang="es-ES" sz="5500" b="1" kern="0" dirty="0">
              <a:solidFill>
                <a:srgbClr val="000000"/>
              </a:solidFill>
            </a:endParaRP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333735" y="18864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400" b="1" i="1" dirty="0" smtClean="0">
                <a:effectLst>
                  <a:outerShdw blurRad="228600" dist="50800" dir="5400000" algn="ctr" rotWithShape="0">
                    <a:srgbClr val="92D050">
                      <a:alpha val="71000"/>
                    </a:srgbClr>
                  </a:outerShdw>
                </a:effectLst>
              </a:rPr>
              <a:t>Conclusiones 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sz="4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7215238" cy="3995750"/>
          </a:xfrm>
        </p:spPr>
        <p:txBody>
          <a:bodyPr/>
          <a:lstStyle/>
          <a:p>
            <a:pPr marL="457200" indent="-457200">
              <a:buClr>
                <a:srgbClr val="FFFF00"/>
              </a:buClr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214414" y="1857364"/>
            <a:ext cx="6572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3200" dirty="0" smtClean="0"/>
              <a:t>Libro de Morfofisiología Humana. Tomo II, Autores cubanos. </a:t>
            </a:r>
            <a:r>
              <a:rPr lang="es-ES" sz="3200" dirty="0" err="1" smtClean="0"/>
              <a:t>Ecimed</a:t>
            </a:r>
            <a:r>
              <a:rPr lang="es-ES" sz="3200" dirty="0" smtClean="0"/>
              <a:t>, 2015. Formato digital.</a:t>
            </a:r>
          </a:p>
          <a:p>
            <a:pPr marL="514350" indent="-514350">
              <a:buClr>
                <a:srgbClr val="FFFF00"/>
              </a:buClr>
            </a:pPr>
            <a:r>
              <a:rPr lang="es-ES" sz="3200" dirty="0" smtClean="0"/>
              <a:t>2.  </a:t>
            </a:r>
            <a:r>
              <a:rPr lang="es-ES" sz="3200" dirty="0" err="1" smtClean="0"/>
              <a:t>Gayton</a:t>
            </a:r>
            <a:r>
              <a:rPr lang="es-ES" sz="3200" dirty="0" smtClean="0"/>
              <a:t> – Hall. Tratado de Fisiología Médica. 9</a:t>
            </a:r>
            <a:r>
              <a:rPr lang="es-ES" sz="3200" baseline="30000" dirty="0" smtClean="0"/>
              <a:t>na</a:t>
            </a:r>
            <a:r>
              <a:rPr lang="es-ES" sz="3200" dirty="0" smtClean="0"/>
              <a:t> Edición.  </a:t>
            </a:r>
          </a:p>
          <a:p>
            <a:pPr marL="457200" indent="-457200">
              <a:buClr>
                <a:srgbClr val="FFFF00"/>
              </a:buClr>
            </a:pPr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2285984" y="78579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400" b="1" i="1" dirty="0" smtClean="0">
                <a:effectLst>
                  <a:outerShdw blurRad="228600" dist="50800" dir="5400000" algn="ctr" rotWithShape="0">
                    <a:srgbClr val="92D050">
                      <a:alpha val="71000"/>
                    </a:srgbClr>
                  </a:outerShdw>
                </a:effectLst>
              </a:rPr>
              <a:t>Bibliografía 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1689694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Tarea </a:t>
            </a:r>
            <a:endParaRPr lang="es-ES" b="1" dirty="0"/>
          </a:p>
        </p:txBody>
      </p:sp>
      <p:sp>
        <p:nvSpPr>
          <p:cNvPr id="3" name="2 Rectángulo"/>
          <p:cNvSpPr/>
          <p:nvPr/>
        </p:nvSpPr>
        <p:spPr>
          <a:xfrm>
            <a:off x="539552" y="1628800"/>
            <a:ext cx="8136904" cy="138499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Times New Roman"/>
                <a:ea typeface="Times New Roman"/>
              </a:rPr>
              <a:t>El sexo en un ser humano puede determinarse según diferentes criterios, cítelos y diga en qué se fundamenta cada uno de ellos. 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91581" y="5517232"/>
            <a:ext cx="851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Nota : para responder esta tarea necesita integrar la información de las dos conferencias </a:t>
            </a:r>
          </a:p>
          <a:p>
            <a:r>
              <a:rPr lang="es-ES" dirty="0" smtClean="0"/>
              <a:t>de esta </a:t>
            </a:r>
            <a:r>
              <a:rPr lang="es-ES" smtClean="0"/>
              <a:t>semana.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606451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07219"/>
            <a:ext cx="8208912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Interrelación entre componentes y funciones de la sexualidad.</a:t>
            </a: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48" y="1556792"/>
            <a:ext cx="5755159" cy="450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508104" y="1255104"/>
            <a:ext cx="3635896" cy="2062103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1600" kern="0" dirty="0">
                <a:solidFill>
                  <a:prstClr val="black"/>
                </a:solidFill>
              </a:rPr>
              <a:t>Es el </a:t>
            </a:r>
            <a:r>
              <a:rPr lang="es-ES" sz="1600" u="sng" kern="0" dirty="0">
                <a:solidFill>
                  <a:prstClr val="black"/>
                </a:solidFill>
              </a:rPr>
              <a:t>marco de referencia interno</a:t>
            </a:r>
            <a:r>
              <a:rPr lang="es-ES" sz="1600" kern="0" dirty="0">
                <a:solidFill>
                  <a:prstClr val="black"/>
                </a:solidFill>
              </a:rPr>
              <a:t>,</a:t>
            </a:r>
          </a:p>
          <a:p>
            <a:pPr lvl="0">
              <a:defRPr/>
            </a:pPr>
            <a:r>
              <a:rPr lang="es-ES" sz="1600" kern="0" dirty="0">
                <a:solidFill>
                  <a:prstClr val="black"/>
                </a:solidFill>
              </a:rPr>
              <a:t> construido a través del tiempo,  </a:t>
            </a:r>
          </a:p>
          <a:p>
            <a:pPr lvl="0">
              <a:defRPr/>
            </a:pPr>
            <a:r>
              <a:rPr lang="es-ES" sz="1600" kern="0" dirty="0">
                <a:solidFill>
                  <a:prstClr val="black"/>
                </a:solidFill>
              </a:rPr>
              <a:t>permite a los individuos organizar un </a:t>
            </a:r>
          </a:p>
          <a:p>
            <a:pPr lvl="0">
              <a:defRPr/>
            </a:pPr>
            <a:r>
              <a:rPr lang="es-ES" sz="1600" u="sng" kern="0" dirty="0" err="1">
                <a:solidFill>
                  <a:prstClr val="black"/>
                </a:solidFill>
              </a:rPr>
              <a:t>autoconcepto</a:t>
            </a:r>
            <a:r>
              <a:rPr lang="es-ES" sz="1600" kern="0" dirty="0">
                <a:solidFill>
                  <a:prstClr val="black"/>
                </a:solidFill>
              </a:rPr>
              <a:t> y a comportarse </a:t>
            </a:r>
          </a:p>
          <a:p>
            <a:pPr lvl="0">
              <a:defRPr/>
            </a:pPr>
            <a:r>
              <a:rPr lang="es-ES" sz="1600" kern="0" dirty="0">
                <a:solidFill>
                  <a:prstClr val="black"/>
                </a:solidFill>
              </a:rPr>
              <a:t>socialmente en relación a su propio </a:t>
            </a:r>
            <a:r>
              <a:rPr lang="es-ES" sz="1600" kern="0" dirty="0" smtClean="0">
                <a:solidFill>
                  <a:prstClr val="black"/>
                </a:solidFill>
              </a:rPr>
              <a:t>sexo</a:t>
            </a:r>
          </a:p>
          <a:p>
            <a:pPr lvl="0">
              <a:defRPr/>
            </a:pPr>
            <a:r>
              <a:rPr lang="es-ES" sz="1600" kern="0" dirty="0" smtClean="0">
                <a:solidFill>
                  <a:prstClr val="black"/>
                </a:solidFill>
              </a:rPr>
              <a:t>y </a:t>
            </a:r>
            <a:r>
              <a:rPr lang="es-ES" sz="1600" kern="0" dirty="0">
                <a:solidFill>
                  <a:prstClr val="black"/>
                </a:solidFill>
              </a:rPr>
              <a:t>género. Define el grado en que </a:t>
            </a:r>
            <a:r>
              <a:rPr lang="es-ES" sz="1600" kern="0" dirty="0" smtClean="0">
                <a:solidFill>
                  <a:prstClr val="black"/>
                </a:solidFill>
              </a:rPr>
              <a:t>cada</a:t>
            </a:r>
          </a:p>
          <a:p>
            <a:pPr lvl="0">
              <a:defRPr/>
            </a:pPr>
            <a:r>
              <a:rPr lang="es-ES" sz="1600" kern="0" dirty="0" smtClean="0">
                <a:solidFill>
                  <a:prstClr val="black"/>
                </a:solidFill>
              </a:rPr>
              <a:t>persona </a:t>
            </a:r>
            <a:r>
              <a:rPr lang="es-ES" sz="1600" kern="0" dirty="0">
                <a:solidFill>
                  <a:prstClr val="black"/>
                </a:solidFill>
              </a:rPr>
              <a:t>se identifica </a:t>
            </a:r>
            <a:r>
              <a:rPr lang="es-ES" sz="1600" u="sng" kern="0" dirty="0">
                <a:solidFill>
                  <a:prstClr val="black"/>
                </a:solidFill>
              </a:rPr>
              <a:t>como masculina </a:t>
            </a:r>
            <a:r>
              <a:rPr lang="es-ES" sz="1600" u="sng" kern="0" dirty="0" smtClean="0">
                <a:solidFill>
                  <a:prstClr val="black"/>
                </a:solidFill>
              </a:rPr>
              <a:t>,</a:t>
            </a:r>
          </a:p>
          <a:p>
            <a:pPr lvl="0">
              <a:defRPr/>
            </a:pPr>
            <a:r>
              <a:rPr lang="es-ES" sz="1600" u="sng" kern="0" dirty="0" smtClean="0">
                <a:solidFill>
                  <a:prstClr val="black"/>
                </a:solidFill>
              </a:rPr>
              <a:t>femenina </a:t>
            </a:r>
            <a:r>
              <a:rPr lang="es-ES" sz="1600" u="sng" kern="0" dirty="0">
                <a:solidFill>
                  <a:prstClr val="black"/>
                </a:solidFill>
              </a:rPr>
              <a:t>o ambivalente.</a:t>
            </a:r>
          </a:p>
        </p:txBody>
      </p:sp>
      <p:sp>
        <p:nvSpPr>
          <p:cNvPr id="13" name="12 Flecha doblada"/>
          <p:cNvSpPr/>
          <p:nvPr/>
        </p:nvSpPr>
        <p:spPr>
          <a:xfrm>
            <a:off x="4499992" y="2420888"/>
            <a:ext cx="1008112" cy="504056"/>
          </a:xfrm>
          <a:prstGeom prst="ben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292080" y="5090701"/>
            <a:ext cx="3635896" cy="1754326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Dirección de las </a:t>
            </a:r>
            <a:r>
              <a:rPr kumimoji="0" lang="es-E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preferencias sexuales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s-E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eróticas y afectivas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hacia el otro sexo, el propio o ambos, que reciben la denominación de </a:t>
            </a:r>
            <a:r>
              <a:rPr kumimoji="0" lang="es-ES" sz="1800" b="0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heterosexualismo</a:t>
            </a:r>
            <a:r>
              <a:rPr kumimoji="0" lang="es-E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homosexualismo y </a:t>
            </a:r>
            <a:r>
              <a:rPr kumimoji="0" lang="es-ES" sz="1800" b="0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bisexualismo</a:t>
            </a:r>
            <a:r>
              <a:rPr kumimoji="0" lang="es-E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9 Flecha doblada"/>
          <p:cNvSpPr/>
          <p:nvPr/>
        </p:nvSpPr>
        <p:spPr>
          <a:xfrm rot="5400000">
            <a:off x="7087473" y="4081878"/>
            <a:ext cx="585677" cy="1440160"/>
          </a:xfrm>
          <a:prstGeom prst="ben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2129" y="5229200"/>
            <a:ext cx="2915816" cy="147732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95250" marR="0" lvl="0" indent="-9525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Expresión pública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la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kern="0" dirty="0">
                <a:solidFill>
                  <a:prstClr val="black"/>
                </a:solidFill>
              </a:rPr>
              <a:t>i</a:t>
            </a:r>
            <a:r>
              <a:rPr kumimoji="0" lang="es-E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dentidad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asumida por el individuo que interpreta los </a:t>
            </a:r>
            <a:r>
              <a:rPr kumimoji="0" lang="es-E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modelos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genéricos que para su sexo </a:t>
            </a:r>
            <a:r>
              <a:rPr kumimoji="0" lang="es-ES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establece la sociedad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14 Flecha doblada"/>
          <p:cNvSpPr/>
          <p:nvPr/>
        </p:nvSpPr>
        <p:spPr>
          <a:xfrm rot="8311429" flipV="1">
            <a:off x="593224" y="4458180"/>
            <a:ext cx="1008112" cy="499856"/>
          </a:xfrm>
          <a:prstGeom prst="ben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27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148064" y="980728"/>
            <a:ext cx="3888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Derecho al desarrollo de una sexualidad plena y responsable.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Derecho a la equidad de género.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Derecho a la familia.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Derecho a la salud sexual.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Derecho a la planificación familiar.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141240" y="5428554"/>
            <a:ext cx="3895256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</a:rPr>
              <a:t>Propuesta de las FLASSES (1994) a los participantes en la Conferencia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</a:rPr>
              <a:t>Internacional sobre la Población y el Desarrollo.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198973" y="91951"/>
            <a:ext cx="364394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Derechos sexuales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42780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214290"/>
            <a:ext cx="5500694" cy="71440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chemeClr val="tx1"/>
                </a:solidFill>
              </a:rPr>
              <a:t>Problema Docente # 1</a:t>
            </a: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35896" y="1709436"/>
            <a:ext cx="5040560" cy="35394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2800" b="1" dirty="0"/>
              <a:t>Una  </a:t>
            </a:r>
            <a:r>
              <a:rPr lang="es-ES" sz="2800" b="1" dirty="0" smtClean="0"/>
              <a:t>mamá </a:t>
            </a:r>
            <a:r>
              <a:rPr lang="es-ES" sz="2800" b="1" dirty="0"/>
              <a:t>lleva a su hija de 9 años a consulta porque nota </a:t>
            </a:r>
            <a:r>
              <a:rPr lang="es-ES" sz="2800" b="1" dirty="0" smtClean="0"/>
              <a:t>  </a:t>
            </a:r>
            <a:r>
              <a:rPr lang="es-ES" sz="2800" b="1" dirty="0"/>
              <a:t>aumento de volumen de las mamas y vello en el pubis. </a:t>
            </a:r>
            <a:endParaRPr lang="es-ES" sz="2800" b="1" dirty="0" smtClean="0"/>
          </a:p>
          <a:p>
            <a:pPr lvl="0"/>
            <a:r>
              <a:rPr lang="es-ES" sz="2800" b="1" dirty="0" smtClean="0"/>
              <a:t>¿Tendrá la niña algún problema de salud?</a:t>
            </a:r>
          </a:p>
          <a:p>
            <a:pPr lvl="0"/>
            <a:r>
              <a:rPr lang="es-ES" sz="2800" b="1" dirty="0"/>
              <a:t>¿</a:t>
            </a:r>
            <a:r>
              <a:rPr lang="es-ES" sz="2800" b="1" dirty="0" smtClean="0"/>
              <a:t>Qué </a:t>
            </a:r>
            <a:r>
              <a:rPr lang="es-ES" sz="2800" b="1" dirty="0"/>
              <a:t>explicación le </a:t>
            </a:r>
            <a:r>
              <a:rPr lang="es-ES" sz="2800" b="1" dirty="0" smtClean="0"/>
              <a:t>daríamos a </a:t>
            </a:r>
            <a:r>
              <a:rPr lang="es-ES" sz="2800" b="1" dirty="0"/>
              <a:t>la </a:t>
            </a:r>
            <a:r>
              <a:rPr lang="es-ES" sz="2800" b="1" dirty="0" smtClean="0"/>
              <a:t>mamá ? </a:t>
            </a:r>
            <a:endParaRPr lang="es-E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47864" y="260648"/>
            <a:ext cx="57961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u="sng" dirty="0">
                <a:ln>
                  <a:solidFill>
                    <a:srgbClr val="C00000"/>
                  </a:solidFill>
                </a:ln>
              </a:rPr>
              <a:t>Pubertad</a:t>
            </a:r>
            <a:r>
              <a:rPr lang="es-ES" sz="3200" b="1" u="sng" dirty="0" smtClean="0">
                <a:ln>
                  <a:solidFill>
                    <a:srgbClr val="C00000"/>
                  </a:solidFill>
                </a:ln>
              </a:rPr>
              <a:t>:</a:t>
            </a:r>
            <a:r>
              <a:rPr lang="es-ES" sz="3200" b="1" dirty="0" smtClean="0"/>
              <a:t> </a:t>
            </a:r>
          </a:p>
          <a:p>
            <a:r>
              <a:rPr lang="es-ES" sz="3200" b="1" dirty="0" smtClean="0"/>
              <a:t>Periodo de transición  de la niñez a la adultez, durante el cual aparecen los caracteres sexuales secundarios, se estimula el crecimiento y ocurren profundos cambio sicológicos debido a eventos ordenados y controlados por numerosos factores neuroendocrinos que posibilitan la reproducción. </a:t>
            </a: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 rot="10800000" flipV="1">
            <a:off x="539552" y="6021288"/>
            <a:ext cx="8136904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3200" dirty="0" smtClean="0"/>
              <a:t>Significa el comienzo de la vida sexual adulta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1732207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52528" y="339446"/>
            <a:ext cx="4111891" cy="415498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/>
              <a:t>El período de la </a:t>
            </a:r>
            <a:r>
              <a:rPr lang="es-ES" sz="2400" b="1" dirty="0" smtClean="0"/>
              <a:t>PUBERTAD</a:t>
            </a:r>
            <a:r>
              <a:rPr lang="es-ES" sz="2400" dirty="0" smtClean="0"/>
              <a:t> </a:t>
            </a:r>
            <a:r>
              <a:rPr lang="es-ES" sz="2400" dirty="0"/>
              <a:t>se produce por un aumento gradual de la secreción de hormonas </a:t>
            </a:r>
            <a:r>
              <a:rPr lang="es-ES" sz="2400" dirty="0" err="1"/>
              <a:t>gonadótropas</a:t>
            </a:r>
            <a:r>
              <a:rPr lang="es-ES" sz="2400" dirty="0"/>
              <a:t> por la hipófisis, que comienza alrededor del </a:t>
            </a:r>
            <a:r>
              <a:rPr lang="es-ES" sz="2400" dirty="0" smtClean="0"/>
              <a:t>8vo </a:t>
            </a:r>
            <a:r>
              <a:rPr lang="es-ES" sz="2400" dirty="0"/>
              <a:t>año de </a:t>
            </a:r>
            <a:r>
              <a:rPr lang="es-ES" sz="2400" dirty="0" smtClean="0"/>
              <a:t>vida </a:t>
            </a:r>
            <a:r>
              <a:rPr lang="es-ES" sz="2400" dirty="0"/>
              <a:t>y que suele culminar con el inicio de la menstruación entre los 11 y los 16 años </a:t>
            </a:r>
            <a:r>
              <a:rPr lang="es-ES" sz="2400" dirty="0" smtClean="0"/>
              <a:t>(a </a:t>
            </a:r>
            <a:r>
              <a:rPr lang="es-ES" sz="2400" dirty="0"/>
              <a:t>los 13 </a:t>
            </a:r>
            <a:r>
              <a:rPr lang="es-ES" sz="2400" dirty="0" smtClean="0"/>
              <a:t>años en la mujer y en el hombre hasta lo 14 años).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220072" y="4594924"/>
            <a:ext cx="3168352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En las niñas: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s-ES" sz="2800" b="1" dirty="0" smtClean="0"/>
              <a:t> </a:t>
            </a:r>
            <a:r>
              <a:rPr lang="es-ES" sz="2800" b="1" dirty="0" err="1" smtClean="0"/>
              <a:t>Telarquia</a:t>
            </a:r>
            <a:endParaRPr lang="es-ES" sz="2800" b="1" dirty="0" smtClean="0"/>
          </a:p>
          <a:p>
            <a:pPr marL="355600" indent="-355600">
              <a:buFont typeface="Wingdings" pitchFamily="2" charset="2"/>
              <a:buChar char="Ø"/>
            </a:pPr>
            <a:r>
              <a:rPr lang="es-ES" sz="2800" b="1" dirty="0" smtClean="0"/>
              <a:t>  </a:t>
            </a:r>
            <a:r>
              <a:rPr lang="es-ES" sz="2800" b="1" dirty="0" err="1" smtClean="0"/>
              <a:t>Pubarquia</a:t>
            </a:r>
            <a:endParaRPr lang="es-ES" sz="2800" b="1" dirty="0" smtClean="0"/>
          </a:p>
          <a:p>
            <a:pPr marL="355600" indent="-355600">
              <a:buFont typeface="Wingdings" pitchFamily="2" charset="2"/>
              <a:buChar char="Ø"/>
            </a:pPr>
            <a:r>
              <a:rPr lang="es-ES" sz="2800" b="1" dirty="0" smtClean="0"/>
              <a:t>  Menarquia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755576" y="6381403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smtClean="0">
                <a:solidFill>
                  <a:prstClr val="black"/>
                </a:solidFill>
              </a:rPr>
              <a:t>                 </a:t>
            </a:r>
            <a:r>
              <a:rPr lang="es-ES" sz="2400" b="1" dirty="0" err="1" smtClean="0">
                <a:solidFill>
                  <a:prstClr val="black"/>
                </a:solidFill>
              </a:rPr>
              <a:t>Adrenarquia</a:t>
            </a:r>
            <a:r>
              <a:rPr lang="es-ES" sz="2400" b="1" dirty="0">
                <a:solidFill>
                  <a:prstClr val="black"/>
                </a:solidFill>
              </a:rPr>
              <a:t>: El aumento de andrógenos </a:t>
            </a:r>
            <a:r>
              <a:rPr lang="es-ES" sz="2400" b="1" dirty="0" smtClean="0">
                <a:solidFill>
                  <a:prstClr val="black"/>
                </a:solidFill>
              </a:rPr>
              <a:t>suprarrenales.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649" y="5671883"/>
            <a:ext cx="2664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Gayton</a:t>
            </a:r>
            <a:r>
              <a:rPr lang="es-ES" dirty="0" smtClean="0"/>
              <a:t>-Hall, 13 edición.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02358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12130</TotalTime>
  <Words>3280</Words>
  <Application>Microsoft Office PowerPoint</Application>
  <PresentationFormat>Presentación en pantalla (4:3)</PresentationFormat>
  <Paragraphs>231</Paragraphs>
  <Slides>42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Tema de Office</vt:lpstr>
      <vt:lpstr>1_Tema de Office</vt:lpstr>
      <vt:lpstr>2_Tema de Office</vt:lpstr>
      <vt:lpstr>Bitmap Image</vt:lpstr>
      <vt:lpstr>Presentación de PowerPoint</vt:lpstr>
      <vt:lpstr>Presentación de PowerPoint</vt:lpstr>
      <vt:lpstr>Presentación de PowerPoint</vt:lpstr>
      <vt:lpstr>                          Objetivos A modo de familiarización: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Acciones Hormonales de Testosterona  </vt:lpstr>
      <vt:lpstr>Presentación de PowerPoint</vt:lpstr>
      <vt:lpstr>Presentación de PowerPoint</vt:lpstr>
      <vt:lpstr>Presentación de PowerPoint</vt:lpstr>
      <vt:lpstr>Acciones Hormonales de Estrógenos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Filósofos de la Antigüedad</vt:lpstr>
      <vt:lpstr>“El enamoramiento” es un estado emocional producto de la alegría, en el cual una persona se siente poderosamente atraída por otra, que le da la satisfacción de alguien quien pueda comprender y compartir tantas cosas como trae consigo la vida</vt:lpstr>
      <vt:lpstr>El Beso:</vt:lpstr>
      <vt:lpstr>Presentación de PowerPoint</vt:lpstr>
      <vt:lpstr>Excitación Sexual:</vt:lpstr>
      <vt:lpstr> Zona erógena femenina llamada  Punto "G". </vt:lpstr>
      <vt:lpstr>Orgasmo femenino:</vt:lpstr>
      <vt:lpstr>Orgasmo Masculino:</vt:lpstr>
      <vt:lpstr>Resolución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MORFOFISIOLOGÍA  HUMANA V</dc:title>
  <dc:creator>Abel-Roberto</dc:creator>
  <cp:lastModifiedBy>MARIO</cp:lastModifiedBy>
  <cp:revision>1286</cp:revision>
  <dcterms:created xsi:type="dcterms:W3CDTF">2013-09-08T16:34:26Z</dcterms:created>
  <dcterms:modified xsi:type="dcterms:W3CDTF">2020-09-14T15:50:57Z</dcterms:modified>
</cp:coreProperties>
</file>