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76" r:id="rId12"/>
    <p:sldId id="277" r:id="rId13"/>
    <p:sldId id="278" r:id="rId14"/>
    <p:sldId id="279" r:id="rId15"/>
    <p:sldId id="280" r:id="rId16"/>
    <p:sldId id="269" r:id="rId17"/>
    <p:sldId id="270" r:id="rId18"/>
    <p:sldId id="297" r:id="rId19"/>
    <p:sldId id="271" r:id="rId20"/>
    <p:sldId id="296" r:id="rId21"/>
    <p:sldId id="283" r:id="rId22"/>
    <p:sldId id="284" r:id="rId23"/>
    <p:sldId id="285" r:id="rId24"/>
    <p:sldId id="291" r:id="rId25"/>
    <p:sldId id="292" r:id="rId26"/>
    <p:sldId id="282" r:id="rId27"/>
    <p:sldId id="281" r:id="rId28"/>
    <p:sldId id="286" r:id="rId29"/>
    <p:sldId id="287" r:id="rId30"/>
    <p:sldId id="288" r:id="rId31"/>
    <p:sldId id="298" r:id="rId32"/>
    <p:sldId id="289" r:id="rId33"/>
    <p:sldId id="290" r:id="rId34"/>
    <p:sldId id="295" r:id="rId3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73141-4BD7-435A-AE30-C6465BA68E29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F2D0D-B07A-4B39-81EF-D31255315C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7652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BE082-CCEC-4BFB-86EC-17B2379D514E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3683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F2D0D-B07A-4B39-81EF-D31255315C84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F2D0D-B07A-4B39-81EF-D31255315C84}" type="slidenum">
              <a:rPr lang="es-ES" smtClean="0"/>
              <a:pPr/>
              <a:t>26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13859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F2D0D-B07A-4B39-81EF-D31255315C84}" type="slidenum">
              <a:rPr lang="es-ES" smtClean="0"/>
              <a:pPr/>
              <a:t>34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70262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9010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6547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4404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272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6182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534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3781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0907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7024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2945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5348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2223-CB27-478C-AC50-6E0A03F769B8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7B116-7592-4F90-8363-2D99E2AD34D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2509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71675"/>
            <a:ext cx="11707813" cy="44180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s-ES" altLang="es-PR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altLang="es-PR" dirty="0" smtClean="0">
                <a:latin typeface="Arial Black" panose="020B0A04020102020204" pitchFamily="34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altLang="es-PR" dirty="0" smtClean="0">
                <a:latin typeface="Arial Black" panose="020B0A04020102020204" pitchFamily="34" charset="0"/>
              </a:rPr>
              <a:t>                    ASIGNATURA: LABORATORIO CLÍNICO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altLang="es-PR" dirty="0" smtClean="0">
                <a:latin typeface="Arial Black" panose="020B0A04020102020204" pitchFamily="34" charset="0"/>
              </a:rPr>
              <a:t>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altLang="es-PR" dirty="0" smtClean="0">
                <a:latin typeface="Arial Black" panose="020B0A04020102020204" pitchFamily="34" charset="0"/>
              </a:rPr>
              <a:t>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altLang="es-PR" sz="2800" dirty="0">
                <a:latin typeface="Arial Black" panose="020B0A04020102020204" pitchFamily="34" charset="0"/>
              </a:rPr>
              <a:t> </a:t>
            </a:r>
            <a:r>
              <a:rPr lang="es-ES" altLang="es-PR" sz="2800" dirty="0" smtClean="0">
                <a:latin typeface="Arial Black" panose="020B0A04020102020204" pitchFamily="34" charset="0"/>
              </a:rPr>
              <a:t>                 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altLang="es-PR" dirty="0">
                <a:latin typeface="Arial Black" panose="020B0A04020102020204" pitchFamily="34" charset="0"/>
              </a:rPr>
              <a:t> </a:t>
            </a:r>
            <a:r>
              <a:rPr lang="es-ES" altLang="es-PR" dirty="0" smtClean="0">
                <a:latin typeface="Arial Black" panose="020B0A04020102020204" pitchFamily="34" charset="0"/>
              </a:rPr>
              <a:t>                                                                      </a:t>
            </a:r>
            <a:endParaRPr lang="es-ES" altLang="es-PR" sz="2800" dirty="0">
              <a:latin typeface="Arial Black" panose="020B0A040201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s-ES" altLang="es-PR" sz="2800" dirty="0"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46019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653143"/>
            <a:ext cx="10972800" cy="8906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ES_tradnl" b="1" u="sng" dirty="0" smtClean="0">
                <a:effectLst/>
              </a:rPr>
              <a:t/>
            </a:r>
            <a:br>
              <a:rPr lang="es-ES_tradnl" b="1" u="sng" dirty="0" smtClean="0">
                <a:effectLst/>
              </a:rPr>
            </a:br>
            <a:r>
              <a:rPr lang="es-ES_tradnl" b="1" u="sng" dirty="0" smtClean="0">
                <a:effectLst/>
              </a:rPr>
              <a:t/>
            </a:r>
            <a:br>
              <a:rPr lang="es-ES_tradnl" b="1" u="sng" dirty="0" smtClean="0">
                <a:effectLst/>
              </a:rPr>
            </a:br>
            <a:r>
              <a:rPr lang="es-ES_tradnl" b="1" u="sng" dirty="0"/>
              <a:t/>
            </a:r>
            <a:br>
              <a:rPr lang="es-ES_tradnl" b="1" u="sng" dirty="0"/>
            </a:br>
            <a:r>
              <a:rPr lang="es-ES_tradnl" b="1" u="sng" dirty="0" smtClean="0"/>
              <a:t/>
            </a:r>
            <a:br>
              <a:rPr lang="es-ES_tradnl" b="1" u="sng" dirty="0" smtClean="0"/>
            </a:br>
            <a:r>
              <a:rPr lang="es-ES_tradnl" b="1" u="sng" dirty="0"/>
              <a:t/>
            </a:r>
            <a:br>
              <a:rPr lang="es-ES_tradnl" b="1" u="sng" dirty="0"/>
            </a:br>
            <a:r>
              <a:rPr lang="es-ES_tradnl" b="1" u="sng" dirty="0" smtClean="0"/>
              <a:t/>
            </a:r>
            <a:br>
              <a:rPr lang="es-ES_tradnl" b="1" u="sng" dirty="0" smtClean="0"/>
            </a:br>
            <a:r>
              <a:rPr lang="es-ES_tradnl" b="1" u="sng" dirty="0"/>
              <a:t/>
            </a:r>
            <a:br>
              <a:rPr lang="es-ES_tradnl" b="1" u="sng" dirty="0"/>
            </a:br>
            <a:r>
              <a:rPr lang="es-ES" sz="3200" b="1" dirty="0" smtClean="0">
                <a:solidFill>
                  <a:schemeClr val="tx1"/>
                </a:solidFill>
                <a:effectLst/>
              </a:rPr>
              <a:t/>
            </a:r>
            <a:br>
              <a:rPr lang="es-ES" sz="3200" b="1" dirty="0" smtClean="0">
                <a:solidFill>
                  <a:schemeClr val="tx1"/>
                </a:solidFill>
                <a:effectLst/>
              </a:rPr>
            </a:br>
            <a:r>
              <a:rPr lang="es-ES" sz="3200" b="1" dirty="0" smtClean="0">
                <a:solidFill>
                  <a:schemeClr val="tx1"/>
                </a:solidFill>
                <a:effectLst/>
              </a:rPr>
              <a:t/>
            </a:r>
            <a:br>
              <a:rPr lang="es-ES" sz="3200" b="1" dirty="0" smtClean="0">
                <a:solidFill>
                  <a:schemeClr val="tx1"/>
                </a:solidFill>
                <a:effectLst/>
              </a:rPr>
            </a:br>
            <a:r>
              <a:rPr lang="es-ES" sz="36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TAMPONES FISIOLÓGICOS</a:t>
            </a:r>
            <a:endParaRPr lang="es-ES_tradnl" altLang="es-PR" sz="36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sz="quarter" idx="1"/>
          </p:nvPr>
        </p:nvSpPr>
        <p:spPr>
          <a:xfrm>
            <a:off x="609599" y="1959429"/>
            <a:ext cx="11230099" cy="4631376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la sangre existen muchos compuestos  que impiden la acumulación local del ácido y permiten su transporte a través del organismo.</a:t>
            </a:r>
            <a:r>
              <a:rPr lang="es-E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tampón más importante de la sangre es el par </a:t>
            </a:r>
            <a:r>
              <a:rPr lang="es-ES_tradnl" sz="320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bicarbonato - ácido carbónico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865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5873" cy="1325563"/>
          </a:xfrm>
        </p:spPr>
        <p:txBody>
          <a:bodyPr>
            <a:normAutofit/>
          </a:bodyPr>
          <a:lstStyle/>
          <a:p>
            <a:r>
              <a:rPr lang="es-ES_tradnl" sz="2800" b="1" cap="all" dirty="0">
                <a:latin typeface="Arial Black" panose="020B0A04020102020204" pitchFamily="34" charset="0"/>
              </a:rPr>
              <a:t>Mecanismos neutralizadores del </a:t>
            </a:r>
            <a:r>
              <a:rPr lang="es-ES_tradnl" sz="2800" b="1" cap="all" dirty="0" smtClean="0">
                <a:latin typeface="Arial Black" panose="020B0A04020102020204" pitchFamily="34" charset="0"/>
              </a:rPr>
              <a:t>organismo</a:t>
            </a:r>
            <a:r>
              <a:rPr lang="es-ES" sz="2800" dirty="0">
                <a:latin typeface="Arial Black" panose="020B0A04020102020204" pitchFamily="34" charset="0"/>
              </a:rPr>
              <a:t/>
            </a:r>
            <a:br>
              <a:rPr lang="es-ES" sz="2800" dirty="0">
                <a:latin typeface="Arial Black" panose="020B0A04020102020204" pitchFamily="34" charset="0"/>
              </a:rPr>
            </a:b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1227130" cy="4812681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r>
              <a:rPr lang="es-ES_tradnl" sz="3200" u="sng" dirty="0">
                <a:latin typeface="Arial" panose="020B0604020202020204" pitchFamily="34" charset="0"/>
                <a:cs typeface="Arial" panose="020B0604020202020204" pitchFamily="34" charset="0"/>
              </a:rPr>
              <a:t>Mecanismo de dilución</a:t>
            </a: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: toda la sobrecarga de iones hidrógenos al EAB, es neutralizada mediante la distribución de los mismos en el volumen de líquido extracelular y más lentamente por difusión en el líquido intracelular.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3200" u="sng" dirty="0">
                <a:latin typeface="Arial" panose="020B0604020202020204" pitchFamily="34" charset="0"/>
                <a:cs typeface="Arial" panose="020B0604020202020204" pitchFamily="34" charset="0"/>
              </a:rPr>
              <a:t>La existencia de una buena o mala hidratación influye en el poder neutralizante</a:t>
            </a: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799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509" y="365125"/>
            <a:ext cx="11720945" cy="1325563"/>
          </a:xfrm>
        </p:spPr>
        <p:txBody>
          <a:bodyPr>
            <a:noAutofit/>
          </a:bodyPr>
          <a:lstStyle/>
          <a:p>
            <a:r>
              <a:rPr lang="es-ES_tradnl" sz="2800" b="1" cap="all" dirty="0" smtClean="0">
                <a:latin typeface="Arial Black" panose="020B0A04020102020204" pitchFamily="34" charset="0"/>
              </a:rPr>
              <a:t>Mecanismos neutralizadores del organismo</a:t>
            </a:r>
            <a:r>
              <a:rPr lang="es-ES" sz="2800" dirty="0" smtClean="0">
                <a:latin typeface="Arial Black" panose="020B0A04020102020204" pitchFamily="34" charset="0"/>
              </a:rPr>
              <a:t/>
            </a:r>
            <a:br>
              <a:rPr lang="es-ES" sz="2800" dirty="0" smtClean="0">
                <a:latin typeface="Arial Black" panose="020B0A04020102020204" pitchFamily="34" charset="0"/>
              </a:rPr>
            </a:b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543792"/>
            <a:ext cx="11060875" cy="5082639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Mecanismo de acción de sustancias amortiguadoras.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Las sustancias amortiguadoras (buffer) evitan el establecimiento de modificaciones bruscas y perjudiciales del equilibrio ácido - base.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encuentran tanto en el plasma como en los eritrocitos.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148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>
                <a:latin typeface="Arial Black" panose="020B0A04020102020204" pitchFamily="34" charset="0"/>
              </a:rPr>
              <a:t>PRINCIPALES 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5244" cy="4634552"/>
          </a:xfrm>
        </p:spPr>
        <p:txBody>
          <a:bodyPr>
            <a:normAutofit fontScale="92500"/>
          </a:bodyPr>
          <a:lstStyle/>
          <a:p>
            <a:pPr lvl="0">
              <a:lnSpc>
                <a:spcPct val="200000"/>
              </a:lnSpc>
            </a:pPr>
            <a:r>
              <a:rPr lang="es-ES_tradnl" sz="3600" b="1" dirty="0">
                <a:latin typeface="Arial" panose="020B0604020202020204" pitchFamily="34" charset="0"/>
                <a:cs typeface="Arial" panose="020B0604020202020204" pitchFamily="34" charset="0"/>
              </a:rPr>
              <a:t>Sistema Bicarbonato/Acido carbónico.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200000"/>
              </a:lnSpc>
            </a:pPr>
            <a:r>
              <a:rPr lang="es-ES_tradnl" sz="3600" b="1" dirty="0">
                <a:latin typeface="Arial" panose="020B0604020202020204" pitchFamily="34" charset="0"/>
                <a:cs typeface="Arial" panose="020B0604020202020204" pitchFamily="34" charset="0"/>
              </a:rPr>
              <a:t>Sistema proteínico plasmático.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200000"/>
              </a:lnSpc>
            </a:pPr>
            <a:r>
              <a:rPr lang="es-ES_tradnl" sz="3600" b="1" dirty="0">
                <a:latin typeface="Arial" panose="020B0604020202020204" pitchFamily="34" charset="0"/>
                <a:cs typeface="Arial" panose="020B0604020202020204" pitchFamily="34" charset="0"/>
              </a:rPr>
              <a:t>Sistema hemoglobina.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200000"/>
              </a:lnSpc>
            </a:pPr>
            <a:r>
              <a:rPr lang="es-ES_tradnl" sz="3600" b="1" dirty="0">
                <a:latin typeface="Arial" panose="020B0604020202020204" pitchFamily="34" charset="0"/>
                <a:cs typeface="Arial" panose="020B0604020202020204" pitchFamily="34" charset="0"/>
              </a:rPr>
              <a:t>Sistema fosfato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8944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7119" cy="1325563"/>
          </a:xfrm>
        </p:spPr>
        <p:txBody>
          <a:bodyPr>
            <a:normAutofit/>
          </a:bodyPr>
          <a:lstStyle/>
          <a:p>
            <a:r>
              <a:rPr lang="es-ES_tradnl" sz="2800" b="1" cap="all" dirty="0" smtClean="0">
                <a:latin typeface="Arial Black" panose="020B0A04020102020204" pitchFamily="34" charset="0"/>
              </a:rPr>
              <a:t>Mecanismos neutralizadores del organismo</a:t>
            </a:r>
            <a:r>
              <a:rPr lang="es-ES" sz="2800" dirty="0" smtClean="0">
                <a:latin typeface="Arial Black" panose="020B0A04020102020204" pitchFamily="34" charset="0"/>
              </a:rPr>
              <a:t/>
            </a:r>
            <a:br>
              <a:rPr lang="es-ES" sz="2800" dirty="0" smtClean="0">
                <a:latin typeface="Arial Black" panose="020B0A04020102020204" pitchFamily="34" charset="0"/>
              </a:rPr>
            </a:b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365662"/>
            <a:ext cx="10942123" cy="5272643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60000"/>
              </a:lnSpc>
            </a:pPr>
            <a:r>
              <a:rPr lang="es-ES_tradnl" u="sng" dirty="0">
                <a:latin typeface="Arial" panose="020B0604020202020204" pitchFamily="34" charset="0"/>
                <a:cs typeface="Arial" panose="020B0604020202020204" pitchFamily="34" charset="0"/>
              </a:rPr>
              <a:t>Mecanismo de amortiguación respiratoria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: el CO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producido por el metabolismo celular y el derivado de la disociación del CO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se encuentra en estrecha relación con el CO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gaseoso existente en el aire alveolar.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    La función del centro respiratorio es modificada por el contenido de iones H+ y CO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que contenga la sangre. Un aumento de la concentración de los mismos provocará una estimulación del Centro lo que da lugar a un aumento de la frecuencia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respiratoria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422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0242" cy="1325563"/>
          </a:xfrm>
        </p:spPr>
        <p:txBody>
          <a:bodyPr>
            <a:normAutofit/>
          </a:bodyPr>
          <a:lstStyle/>
          <a:p>
            <a:r>
              <a:rPr lang="es-ES_tradnl" sz="2800" b="1" cap="all" dirty="0" smtClean="0">
                <a:latin typeface="Arial Black" panose="020B0A04020102020204" pitchFamily="34" charset="0"/>
              </a:rPr>
              <a:t>Mecanismos neutralizadores del organismo</a:t>
            </a:r>
            <a:r>
              <a:rPr lang="es-ES" sz="2800" dirty="0" smtClean="0">
                <a:latin typeface="Arial Black" panose="020B0A04020102020204" pitchFamily="34" charset="0"/>
              </a:rPr>
              <a:t/>
            </a:r>
            <a:br>
              <a:rPr lang="es-ES" sz="2800" dirty="0" smtClean="0">
                <a:latin typeface="Arial Black" panose="020B0A04020102020204" pitchFamily="34" charset="0"/>
              </a:rPr>
            </a:b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0635" y="1365662"/>
            <a:ext cx="11435936" cy="5142015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u="sng" dirty="0">
                <a:latin typeface="Arial" panose="020B0604020202020204" pitchFamily="34" charset="0"/>
                <a:cs typeface="Arial" panose="020B0604020202020204" pitchFamily="34" charset="0"/>
              </a:rPr>
              <a:t>Mecanismo de amortiguación renal: s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e puede liberar o retener iones H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+.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El CO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acumulado en la sangre por razones patológicas pasa desde los vasos peritubulares al interior del túbuli renal donde se combina con H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O, es eliminado por la orina en forma de CO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El ión H+ en otras ocasiones se une al PO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Na y se elimina como fosfato monobásico por la orina.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Mecanismo de depuración del exceso de H+ brindado por el NH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sintetizado por las células del túbuli renal que al ser expulsado hacia la orina se combina con un H+, se une al Cl y se elimina como ClNH</a:t>
            </a:r>
            <a:r>
              <a:rPr lang="es-ES_tradnl" baseline="-25000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6477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altLang="es-PR" sz="3200" b="1" dirty="0"/>
              <a:t/>
            </a:r>
            <a:br>
              <a:rPr lang="es-ES" altLang="es-PR" sz="3200" b="1" dirty="0"/>
            </a:br>
            <a:endParaRPr lang="es-ES_tradnl" altLang="es-PR" sz="4000" b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891" y="546265"/>
            <a:ext cx="10960925" cy="591009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 procesos que tienden a disminuir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pH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llaman </a:t>
            </a:r>
            <a:r>
              <a:rPr lang="es-ES_tradnl" sz="32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acidosis</a:t>
            </a:r>
            <a:r>
              <a:rPr lang="es-ES_tradnl" sz="32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 procesos que tienden a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aumentar el pH se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llaman </a:t>
            </a:r>
            <a:r>
              <a:rPr lang="es-ES_tradnl" sz="32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alcalosis.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pueden producir excepciones cuando hay un trastorno mixto del equilibrio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acido básico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 más de una anormalidad.</a:t>
            </a:r>
            <a:endParaRPr lang="es-ES" sz="32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endParaRPr lang="es-ES_tradnl" altLang="es-PR" dirty="0" smtClean="0"/>
          </a:p>
        </p:txBody>
      </p:sp>
    </p:spTree>
    <p:extLst>
      <p:ext uri="{BB962C8B-B14F-4D97-AF65-F5344CB8AC3E}">
        <p14:creationId xmlns:p14="http://schemas.microsoft.com/office/powerpoint/2010/main" xmlns="" val="162295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sz="quarter"/>
          </p:nvPr>
        </p:nvSpPr>
        <p:spPr>
          <a:xfrm>
            <a:off x="1981200" y="260352"/>
            <a:ext cx="8229600" cy="48779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_tradnl" sz="3600" b="1" dirty="0" smtClean="0">
                <a:effectLst/>
                <a:latin typeface="Arial Black" panose="020B0A04020102020204" pitchFamily="34" charset="0"/>
              </a:rPr>
              <a:t>ACIDOSIS</a:t>
            </a:r>
            <a:endParaRPr lang="es-PR" sz="3600" b="1" dirty="0">
              <a:latin typeface="Arial Black" panose="020B0A04020102020204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sz="quarter" idx="1"/>
          </p:nvPr>
        </p:nvSpPr>
        <p:spPr>
          <a:xfrm>
            <a:off x="261257" y="748146"/>
            <a:ext cx="11709069" cy="5854536"/>
          </a:xfrm>
        </p:spPr>
        <p:txBody>
          <a:bodyPr>
            <a:noAutofit/>
          </a:bodyPr>
          <a:lstStyle/>
          <a:p>
            <a:pPr marL="342900" indent="-342900" algn="just" eaLnBrk="1" hangingPunct="1">
              <a:lnSpc>
                <a:spcPct val="200000"/>
              </a:lnSpc>
              <a:buFontTx/>
              <a:buChar char="-"/>
              <a:defRPr/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_tradnl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s-ES_trad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 reducción en la concentración de bicarbonato en </a:t>
            </a:r>
            <a:r>
              <a:rPr lang="es-ES_tradnl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plasma</a:t>
            </a:r>
            <a:r>
              <a:rPr lang="es-ES_tradnl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_tradnl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acidosis metabólica</a:t>
            </a:r>
            <a:r>
              <a:rPr lang="es-ES_tradnl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Las causas más frecuentes de acidosis metabólicas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 el aumento de ácidos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son: la insuficiencia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renal,la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hipoxia (metabolismo anaerobio), el incremento en la producción de ácido láctico y la cetoacidosis diabética.</a:t>
            </a:r>
          </a:p>
          <a:p>
            <a:pPr marL="342900" indent="-342900" algn="just" eaLnBrk="1" hangingPunct="1">
              <a:lnSpc>
                <a:spcPct val="200000"/>
              </a:lnSpc>
              <a:buFontTx/>
              <a:buChar char="-"/>
              <a:defRPr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 las pérdidas de bases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 las diarreas profusas, las fístulas del intestino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delgado,biliares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o pancreáticas y la administración excesiva de ciertos diuréticos (antagonistas de la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anhidrasa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carbónica o de la aldosterona).</a:t>
            </a:r>
            <a:b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85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_tradnl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 una elevación de la pCO</a:t>
            </a:r>
            <a:r>
              <a:rPr lang="es-ES_tradnl" sz="2800" baseline="-25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_tradnl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_tradnl" sz="28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acidosis respiratoria</a:t>
            </a:r>
            <a:r>
              <a:rPr lang="es-ES_tradnl" sz="2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764" y="1484416"/>
            <a:ext cx="11364685" cy="46925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Las causas más frecuentes son: depresión del centro respiratorio por drogas o por traumas craneoencefálicos, obstrucción de las vías respiratorias (asma,bronquitis, enfermedad pulmonar obstructiva crónica[EPOC], fibrosis pulmonar, compresión extrínseca) o las lesiones graves de tórax (fracturas costales múltiples, fractura de esternón) y los trastornos circulatorios(</a:t>
            </a:r>
            <a:r>
              <a:rPr 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shock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insuficiencia cardíaca congestiva con edema pulmonar agudo).</a:t>
            </a:r>
            <a:b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2435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9392" y="1650670"/>
            <a:ext cx="11150930" cy="482138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  <a:defRPr/>
            </a:pPr>
            <a:r>
              <a:rPr lang="es-ES_tradnl" sz="3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produce por un </a:t>
            </a:r>
            <a:r>
              <a:rPr lang="es-ES_tradnl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aumento de la concentración de bicarbonato en plasma (</a:t>
            </a:r>
            <a:r>
              <a:rPr lang="es-ES_tradnl" sz="36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alcalosis metabólica</a:t>
            </a:r>
            <a:r>
              <a:rPr lang="es-ES_tradnl" sz="3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 Las causas más frecuentes de 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alcalosis metabólica son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: la pérdida de H+ por vómitos o por lavado gástrico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 la administración excesiva de bicarbonato o lactato 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 sodio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, el envenenamiento por citratos (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transfusiones múltiples 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con riñón insuficiente) y los diuréticos del 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asa (furosemida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, torasemida).</a:t>
            </a:r>
            <a:b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PR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1900052" y="0"/>
            <a:ext cx="8229600" cy="2054431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altLang="es-PR" sz="3600" b="1" dirty="0" smtClean="0">
                <a:latin typeface="Arial Black" panose="020B0A04020102020204" pitchFamily="34" charset="0"/>
              </a:rPr>
              <a:t>ALCALOSIS</a:t>
            </a:r>
            <a:endParaRPr lang="es-ES_tradnl" altLang="es-PR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72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s-ES" altLang="es-PR" dirty="0" smtClean="0">
                <a:latin typeface="Arial Black" panose="020B0A04020102020204" pitchFamily="34" charset="0"/>
              </a:rPr>
              <a:t>BIBLIOGRAFÍA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0639" y="1690687"/>
            <a:ext cx="10497787" cy="44402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s-ES" altLang="es-PR" dirty="0" smtClean="0">
                <a:latin typeface="Arial" panose="020B0604020202020204" pitchFamily="34" charset="0"/>
                <a:cs typeface="Arial" panose="020B0604020202020204" pitchFamily="34" charset="0"/>
              </a:rPr>
              <a:t>Temas de Laboratorio Clínico. Celso Cruz y Colaboradores. Libro deTexto</a:t>
            </a:r>
          </a:p>
          <a:p>
            <a:pPr>
              <a:defRPr/>
            </a:pP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Propedéutica Clínica y Semiología Médica, Tomos I y II, de Raimundo Llanio Navarro y otros. </a:t>
            </a:r>
            <a:endParaRPr lang="es-ES" altLang="es-P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s-ES" altLang="es-PR" dirty="0" smtClean="0">
                <a:latin typeface="Arial" panose="020B0604020202020204" pitchFamily="34" charset="0"/>
                <a:cs typeface="Arial" panose="020B0604020202020204" pitchFamily="34" charset="0"/>
              </a:rPr>
              <a:t>Henry. Química Clínica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s-ES" altLang="es-PR" dirty="0" smtClean="0">
                <a:latin typeface="Arial" panose="020B0604020202020204" pitchFamily="34" charset="0"/>
                <a:cs typeface="Arial" panose="020B0604020202020204" pitchFamily="34" charset="0"/>
              </a:rPr>
              <a:t>Infomed.Sitio de Patología Clínica 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endParaRPr lang="es-ES" altLang="es-PR" dirty="0" smtClean="0"/>
          </a:p>
        </p:txBody>
      </p:sp>
    </p:spTree>
    <p:extLst>
      <p:ext uri="{BB962C8B-B14F-4D97-AF65-F5344CB8AC3E}">
        <p14:creationId xmlns:p14="http://schemas.microsoft.com/office/powerpoint/2010/main" xmlns="" val="326410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 un descenso de la pCO</a:t>
            </a:r>
            <a:r>
              <a:rPr lang="es-ES_tradnl" sz="3200" baseline="-25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_tradnl" sz="32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alcalosis respiratoria)</a:t>
            </a:r>
            <a:r>
              <a:rPr lang="es-ES" altLang="es-P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P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282535"/>
            <a:ext cx="11167754" cy="5320146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hiperventilación,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puede obedecer a trastornos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psiquiátricos, intoxicación por salicilatos, fiebre sostenida y hemorragia cerebral; pero la causa más frecuente es la aplicación de ventilación asistida en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pacientes críticos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seguida de cerca por la insuficiencia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pulmonar progresiva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distrés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respiratorio del adulto).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07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PRUEBAS DE LABORATORIO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460666"/>
            <a:ext cx="10894621" cy="479763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 pruebas de laboratorio que se utilizan para el estudio del EAB son: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60000"/>
              </a:lnSpc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Gasometría.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60000"/>
              </a:lnSpc>
            </a:pPr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Ionograma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60000"/>
              </a:lnSpc>
            </a:pP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Las determinaciones de laboratorio que miden el estado del Equilibrio Ácido Básico (EAB)  se realizan fundamentalmente en las salas de Terapia a pacientes críticos. </a:t>
            </a:r>
          </a:p>
          <a:p>
            <a:pPr>
              <a:lnSpc>
                <a:spcPct val="160000"/>
              </a:lnSpc>
            </a:pP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Es fundamental la toma de muestra de sangre para la gasometría, debido a la variación de los resultados como consecuencia de si la sangre tomada es arterial o venosa (grado de oxigenación de la sangre).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s-ES" dirty="0"/>
          </a:p>
        </p:txBody>
      </p:sp>
      <p:grpSp>
        <p:nvGrpSpPr>
          <p:cNvPr id="4" name="Grupo 3"/>
          <p:cNvGrpSpPr/>
          <p:nvPr/>
        </p:nvGrpSpPr>
        <p:grpSpPr>
          <a:xfrm>
            <a:off x="2491592" y="5728936"/>
            <a:ext cx="6828806" cy="896054"/>
            <a:chOff x="621928" y="448027"/>
            <a:chExt cx="6828806" cy="896054"/>
          </a:xfrm>
          <a:scene3d>
            <a:camera prst="orthographicFront"/>
            <a:lightRig rig="flat" dir="t"/>
          </a:scene3d>
        </p:grpSpPr>
        <p:sp>
          <p:nvSpPr>
            <p:cNvPr id="5" name="Rectángulo 4"/>
            <p:cNvSpPr/>
            <p:nvPr/>
          </p:nvSpPr>
          <p:spPr>
            <a:xfrm>
              <a:off x="621928" y="448027"/>
              <a:ext cx="6828806" cy="896054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ángulo 5"/>
            <p:cNvSpPr/>
            <p:nvPr/>
          </p:nvSpPr>
          <p:spPr>
            <a:xfrm>
              <a:off x="621928" y="448027"/>
              <a:ext cx="6828806" cy="8960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43" tIns="116840" rIns="116840" bIns="116840" numCol="1" spcCol="1270" anchor="ctr" anchorCtr="0">
              <a:noAutofit/>
            </a:bodyPr>
            <a:lstStyle/>
            <a:p>
              <a:pPr lvl="0" algn="l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4600" kern="1200" dirty="0" smtClean="0"/>
                <a:t>     Sangre arterial </a:t>
              </a:r>
              <a:endParaRPr lang="es-ES" sz="4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307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 </a:t>
            </a:r>
            <a:r>
              <a:rPr lang="es-ES_tradnl" b="1" dirty="0" smtClean="0">
                <a:latin typeface="Arial Black" panose="020B0A04020102020204" pitchFamily="34" charset="0"/>
              </a:rPr>
              <a:t>INDICACIONES MÉDICAS</a:t>
            </a:r>
            <a:endParaRPr lang="es-ES" b="1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b="1" dirty="0"/>
              <a:t> </a:t>
            </a:r>
            <a:endParaRPr lang="es-ES" dirty="0"/>
          </a:p>
          <a:p>
            <a:pPr lvl="0">
              <a:lnSpc>
                <a:spcPct val="150000"/>
              </a:lnSpc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Datos habituales: Identificación del paciente, sala, cama, firma y cuño del médico, impresión diagnóstica.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Temperatura del paciente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Hemoglobina del paciente.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FIO2 </a:t>
            </a: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. Fracción de oxígeno inspirado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ES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0913" y="239466"/>
            <a:ext cx="2782887" cy="218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763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rial Black" panose="020B0A04020102020204" pitchFamily="34" charset="0"/>
              </a:rPr>
              <a:t>FASE PRE ANALÍTICA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ANTICOAGULANTE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Heparina sódica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(Ideal de Litio)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TRANSPORTE  Y CONSERVACIÓN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: Debe realizarse en hielo seco o agua helada para disminuir la actividad enzimática y esto hace que los procesos metabólicos sean más lentos y los parámetros no varíen tanto.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  El tiempo transcurrido entre la toma de muestra y la realización de la prueba no debe exceder de los 30 minutos.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s-ES" dirty="0"/>
          </a:p>
          <a:p>
            <a:endParaRPr lang="es-ES" dirty="0"/>
          </a:p>
        </p:txBody>
      </p:sp>
      <p:pic>
        <p:nvPicPr>
          <p:cNvPr id="4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21887" y="14068"/>
            <a:ext cx="1331913" cy="327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03512" y="378302"/>
            <a:ext cx="1741487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4160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5524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es-ES_tradnl" altLang="es-ES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VALORES NORMALES DE UNA GASOMETRÍA</a:t>
            </a:r>
            <a:r>
              <a: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s-ES" alt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55031044"/>
              </p:ext>
            </p:extLst>
          </p:nvPr>
        </p:nvGraphicFramePr>
        <p:xfrm>
          <a:off x="570016" y="961903"/>
          <a:ext cx="11245932" cy="5700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5071"/>
                <a:gridCol w="2860597"/>
                <a:gridCol w="2685026"/>
                <a:gridCol w="2485238"/>
              </a:tblGrid>
              <a:tr h="814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PARAMETROS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800" b="1">
                          <a:effectLst/>
                        </a:rPr>
                        <a:t>S.ARTERIAL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800" b="1">
                          <a:effectLst/>
                        </a:rPr>
                        <a:t>S. CAPILAR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S.VENOSA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14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PH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7,35 - 7,45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7,35 - 7,45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7,28 - 7,35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14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PCO</a:t>
                      </a:r>
                      <a:r>
                        <a:rPr lang="es-ES_tradnl" sz="2400" b="1" baseline="-25000" dirty="0">
                          <a:effectLst/>
                        </a:rPr>
                        <a:t>2 </a:t>
                      </a:r>
                      <a:r>
                        <a:rPr lang="es-ES_tradnl" sz="2400" b="1" dirty="0">
                          <a:effectLst/>
                        </a:rPr>
                        <a:t>(</a:t>
                      </a:r>
                      <a:r>
                        <a:rPr lang="es-ES_tradnl" sz="2400" b="1" dirty="0" err="1">
                          <a:effectLst/>
                        </a:rPr>
                        <a:t>mmHg</a:t>
                      </a:r>
                      <a:r>
                        <a:rPr lang="es-ES_tradnl" sz="2400" b="1" dirty="0">
                          <a:effectLst/>
                        </a:rPr>
                        <a:t>)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35 - 45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35 - 45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45 – 53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14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B.S (mEq/l)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21 - 25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21 - 25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21 – 25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14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E.B (mEq/l)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+/- 2,5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+/- 2,5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 smtClean="0">
                          <a:effectLst/>
                        </a:rPr>
                        <a:t>+/- </a:t>
                      </a:r>
                      <a:r>
                        <a:rPr lang="es-ES_tradnl" sz="2400" b="1" dirty="0">
                          <a:effectLst/>
                        </a:rPr>
                        <a:t>2,5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14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PO</a:t>
                      </a:r>
                      <a:r>
                        <a:rPr lang="es-ES_tradnl" sz="2400" b="1" baseline="-25000">
                          <a:effectLst/>
                        </a:rPr>
                        <a:t>2</a:t>
                      </a:r>
                      <a:r>
                        <a:rPr lang="es-ES_tradnl" sz="2400" b="1">
                          <a:effectLst/>
                        </a:rPr>
                        <a:t> (mmHg)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>
                          <a:effectLst/>
                        </a:rPr>
                        <a:t>95 - 100</a:t>
                      </a:r>
                      <a:endParaRPr lang="es-E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95 - 100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28 – 40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14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HbO</a:t>
                      </a:r>
                      <a:r>
                        <a:rPr lang="es-ES_tradnl" sz="2400" b="1" baseline="-25000" dirty="0">
                          <a:effectLst/>
                        </a:rPr>
                        <a:t>2</a:t>
                      </a:r>
                      <a:r>
                        <a:rPr lang="es-ES_tradnl" sz="2400" b="1" dirty="0">
                          <a:effectLst/>
                        </a:rPr>
                        <a:t> (%)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97 - 100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97 - 100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effectLst/>
                        </a:rPr>
                        <a:t>62 – 84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175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es-ES_tradnl" altLang="es-E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s-ES_tradnl" altLang="es-E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_tradnl" altLang="es-ES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_tradnl" altLang="es-ES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s-ES_tradnl" altLang="es-ES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VALORES NORMALES DEL IONOGRAMA</a:t>
            </a:r>
            <a:r>
              <a:rPr kumimoji="0" lang="es-ES" altLang="es-ES" sz="3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s-ES" altLang="es-ES" sz="3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s-ES" sz="5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ES" altLang="es-ES" sz="5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2951780"/>
              </p:ext>
            </p:extLst>
          </p:nvPr>
        </p:nvGraphicFramePr>
        <p:xfrm>
          <a:off x="736270" y="2220686"/>
          <a:ext cx="10617530" cy="4049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92502"/>
                <a:gridCol w="6725028"/>
              </a:tblGrid>
              <a:tr h="1012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3600" dirty="0">
                          <a:effectLst/>
                        </a:rPr>
                        <a:t>ELECTROLITOS</a:t>
                      </a:r>
                      <a:endParaRPr lang="es-E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3600" dirty="0">
                          <a:effectLst/>
                        </a:rPr>
                        <a:t>VALORES  NORMALES</a:t>
                      </a:r>
                      <a:endParaRPr lang="es-E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012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3600">
                          <a:effectLst/>
                        </a:rPr>
                        <a:t>SODIO(Na)</a:t>
                      </a:r>
                      <a:endParaRPr lang="es-E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3600" dirty="0">
                          <a:effectLst/>
                        </a:rPr>
                        <a:t>136 – 145 </a:t>
                      </a:r>
                      <a:r>
                        <a:rPr lang="es-ES_tradnl" sz="3600" dirty="0" err="1">
                          <a:effectLst/>
                        </a:rPr>
                        <a:t>meq</a:t>
                      </a:r>
                      <a:r>
                        <a:rPr lang="es-ES_tradnl" sz="3600" dirty="0">
                          <a:effectLst/>
                        </a:rPr>
                        <a:t>/l</a:t>
                      </a:r>
                      <a:endParaRPr lang="es-E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012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3600" dirty="0">
                          <a:effectLst/>
                        </a:rPr>
                        <a:t>CLORO(Cl)</a:t>
                      </a:r>
                      <a:endParaRPr lang="es-E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3600" dirty="0">
                          <a:effectLst/>
                        </a:rPr>
                        <a:t>100 – 106 </a:t>
                      </a:r>
                      <a:r>
                        <a:rPr lang="es-ES_tradnl" sz="3600" dirty="0" err="1">
                          <a:effectLst/>
                        </a:rPr>
                        <a:t>meq</a:t>
                      </a:r>
                      <a:r>
                        <a:rPr lang="es-ES_tradnl" sz="3600" dirty="0">
                          <a:effectLst/>
                        </a:rPr>
                        <a:t>/l</a:t>
                      </a:r>
                      <a:endParaRPr lang="es-E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012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3600" dirty="0">
                          <a:effectLst/>
                        </a:rPr>
                        <a:t>POTASIO( K)</a:t>
                      </a:r>
                      <a:endParaRPr lang="es-E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3600" dirty="0">
                          <a:effectLst/>
                        </a:rPr>
                        <a:t>3,5 – 5 </a:t>
                      </a:r>
                      <a:r>
                        <a:rPr lang="es-ES_tradnl" sz="3600" dirty="0" err="1">
                          <a:effectLst/>
                        </a:rPr>
                        <a:t>meq</a:t>
                      </a:r>
                      <a:r>
                        <a:rPr lang="es-ES_tradnl" sz="3600" dirty="0">
                          <a:effectLst/>
                        </a:rPr>
                        <a:t>/l</a:t>
                      </a:r>
                      <a:endParaRPr lang="es-E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75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878" y="265277"/>
            <a:ext cx="12085122" cy="6830229"/>
          </a:xfrm>
        </p:spPr>
      </p:pic>
    </p:spTree>
    <p:extLst>
      <p:ext uri="{BB962C8B-B14F-4D97-AF65-F5344CB8AC3E}">
        <p14:creationId xmlns:p14="http://schemas.microsoft.com/office/powerpoint/2010/main" xmlns="" val="36281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664073029"/>
              </p:ext>
            </p:extLst>
          </p:nvPr>
        </p:nvGraphicFramePr>
        <p:xfrm>
          <a:off x="0" y="0"/>
          <a:ext cx="12191999" cy="6878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20489"/>
                <a:gridCol w="4220748"/>
                <a:gridCol w="3250762"/>
              </a:tblGrid>
              <a:tr h="294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ALTERACIONES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GASOMETRIA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IONOGRAMA</a:t>
                      </a:r>
                      <a:endParaRPr lang="es-ES" sz="1800" b="1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</a:tr>
              <a:tr h="1432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ACIDOSIS METABOLICA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PH&lt; de 7,35 (art.) &lt;de 7,28 (venoso) B.S &lt; de 21 </a:t>
                      </a:r>
                      <a:r>
                        <a:rPr lang="es-ES_tradnl" sz="1800" b="1" baseline="0" dirty="0" err="1">
                          <a:effectLst/>
                        </a:rPr>
                        <a:t>mEq</a:t>
                      </a:r>
                      <a:r>
                        <a:rPr lang="es-ES_tradnl" sz="1800" b="1" baseline="0" dirty="0">
                          <a:effectLst/>
                        </a:rPr>
                        <a:t>/l, E.B &lt; de 2,5mEq/l , pCO2 N o B, pO2 N o B, HbO2 N o B.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Sodio - bajo</a:t>
                      </a:r>
                      <a:endParaRPr lang="es-ES" sz="1800" b="1" baseline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Cloro _ alto o bajo según la causa.</a:t>
                      </a:r>
                      <a:endParaRPr lang="es-ES" sz="1800" b="1" baseline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Potasio - elevado</a:t>
                      </a:r>
                      <a:endParaRPr lang="es-ES" sz="1800" b="1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</a:tr>
              <a:tr h="2120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ACIDOSIS RESPIRATORIA</a:t>
                      </a:r>
                      <a:endParaRPr lang="es-ES" sz="1800" b="1" baseline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 </a:t>
                      </a:r>
                      <a:endParaRPr lang="es-ES" sz="1800" b="1" baseline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 </a:t>
                      </a:r>
                      <a:endParaRPr lang="es-ES" sz="1800" b="1" baseline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 </a:t>
                      </a:r>
                      <a:endParaRPr lang="es-ES" sz="1800" b="1" baseline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 </a:t>
                      </a:r>
                      <a:endParaRPr lang="es-ES" sz="1800" b="1" baseline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 </a:t>
                      </a:r>
                      <a:endParaRPr lang="es-ES" sz="1800" b="1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PH &lt; de 7,35 (art.) &lt; de 7,28 (venoso) B.S N o </a:t>
                      </a:r>
                      <a:r>
                        <a:rPr lang="es-ES_tradnl" sz="1800" b="1" baseline="0" dirty="0" err="1">
                          <a:effectLst/>
                        </a:rPr>
                        <a:t>elev</a:t>
                      </a:r>
                      <a:r>
                        <a:rPr lang="es-ES_tradnl" sz="1800" b="1" baseline="0" dirty="0">
                          <a:effectLst/>
                        </a:rPr>
                        <a:t>, E.B </a:t>
                      </a:r>
                      <a:r>
                        <a:rPr lang="es-ES_tradnl" sz="1800" b="1" baseline="0" dirty="0" err="1">
                          <a:effectLst/>
                        </a:rPr>
                        <a:t>elev</a:t>
                      </a:r>
                      <a:r>
                        <a:rPr lang="es-ES_tradnl" sz="1800" b="1" baseline="0" dirty="0">
                          <a:effectLst/>
                        </a:rPr>
                        <a:t>. Según compensación metabólica , pCO2 mayor de 45 </a:t>
                      </a:r>
                      <a:r>
                        <a:rPr lang="es-ES_tradnl" sz="1800" b="1" baseline="0" dirty="0" err="1">
                          <a:effectLst/>
                        </a:rPr>
                        <a:t>mmHg</a:t>
                      </a:r>
                      <a:r>
                        <a:rPr lang="es-ES_tradnl" sz="1800" b="1" baseline="0" dirty="0">
                          <a:effectLst/>
                        </a:rPr>
                        <a:t>  , pO2 N o B, según permanencia de trastorno de  ventilación, difusión, transportación o utilización del O2, HbO2 N o B.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Sodio - elevado</a:t>
                      </a:r>
                      <a:endParaRPr lang="es-ES" sz="1800" b="1" baseline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Cloro _ </a:t>
                      </a:r>
                      <a:r>
                        <a:rPr lang="es-ES_tradnl" sz="1800" b="1" baseline="0" dirty="0" err="1">
                          <a:effectLst/>
                        </a:rPr>
                        <a:t>dismin</a:t>
                      </a:r>
                      <a:r>
                        <a:rPr lang="es-ES_tradnl" sz="1800" b="1" baseline="0" dirty="0">
                          <a:effectLst/>
                        </a:rPr>
                        <a:t>.</a:t>
                      </a:r>
                      <a:endParaRPr lang="es-ES" sz="1800" b="1" baseline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Potasio - elevado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</a:tr>
              <a:tr h="106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>
                          <a:effectLst/>
                        </a:rPr>
                        <a:t>ALCALOSIS METABOLICA</a:t>
                      </a:r>
                      <a:endParaRPr lang="es-ES" sz="1800" b="1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PH &gt; de 7,45 (art.) &gt; de 7,35 (ven.) B.S &gt; de 25 </a:t>
                      </a:r>
                      <a:r>
                        <a:rPr lang="es-ES_tradnl" sz="1800" b="1" baseline="0" dirty="0" err="1">
                          <a:effectLst/>
                        </a:rPr>
                        <a:t>mEq</a:t>
                      </a:r>
                      <a:r>
                        <a:rPr lang="es-ES_tradnl" sz="1800" b="1" baseline="0" dirty="0">
                          <a:effectLst/>
                        </a:rPr>
                        <a:t>/l, E.B+2,5mEq/l,</a:t>
                      </a:r>
                      <a:endParaRPr lang="es-ES" sz="1800" b="1" baseline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pCO2 N, pO2 N , HbO2 N .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 err="1">
                          <a:effectLst/>
                        </a:rPr>
                        <a:t>Na</a:t>
                      </a:r>
                      <a:r>
                        <a:rPr lang="es-ES_tradnl" sz="1800" b="1" baseline="0" dirty="0">
                          <a:effectLst/>
                        </a:rPr>
                        <a:t>--elevado</a:t>
                      </a:r>
                      <a:endParaRPr lang="es-ES" sz="1800" b="1" baseline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Cl --</a:t>
                      </a:r>
                      <a:r>
                        <a:rPr lang="es-ES_tradnl" sz="1800" b="1" baseline="0" dirty="0" err="1">
                          <a:effectLst/>
                        </a:rPr>
                        <a:t>dismin</a:t>
                      </a:r>
                      <a:r>
                        <a:rPr lang="es-ES_tradnl" sz="1800" b="1" baseline="0" dirty="0">
                          <a:effectLst/>
                        </a:rPr>
                        <a:t>.</a:t>
                      </a:r>
                      <a:endParaRPr lang="es-ES" sz="1800" b="1" baseline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K---</a:t>
                      </a:r>
                      <a:r>
                        <a:rPr lang="es-ES_tradnl" sz="1800" b="1" baseline="0" dirty="0" err="1">
                          <a:effectLst/>
                        </a:rPr>
                        <a:t>dismin</a:t>
                      </a:r>
                      <a:r>
                        <a:rPr lang="es-ES_tradnl" sz="1800" b="1" baseline="0" dirty="0">
                          <a:effectLst/>
                        </a:rPr>
                        <a:t>.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</a:tr>
              <a:tr h="1948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ALCALOSIS RESPIRATORIA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PH &gt; de 7,45 (art.) &gt; de 7,35 (ven.) </a:t>
                      </a:r>
                      <a:endParaRPr lang="es-ES" sz="1800" b="1" baseline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BS -N o D según compensación </a:t>
                      </a:r>
                      <a:r>
                        <a:rPr lang="es-ES_tradnl" sz="1800" b="1" baseline="0" dirty="0" err="1" smtClean="0">
                          <a:effectLst/>
                        </a:rPr>
                        <a:t>metabólica.E.B</a:t>
                      </a:r>
                      <a:r>
                        <a:rPr lang="es-ES_tradnl" sz="1800" b="1" baseline="0" dirty="0" smtClean="0">
                          <a:effectLst/>
                        </a:rPr>
                        <a:t> -N </a:t>
                      </a:r>
                      <a:r>
                        <a:rPr lang="es-ES_tradnl" sz="1800" b="1" baseline="0" dirty="0">
                          <a:effectLst/>
                        </a:rPr>
                        <a:t>o D según compensación metabólica.</a:t>
                      </a:r>
                      <a:endParaRPr lang="es-ES" sz="1800" b="1" baseline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pCO2 &lt; de 35 </a:t>
                      </a:r>
                      <a:r>
                        <a:rPr lang="es-ES_tradnl" sz="1800" b="1" baseline="0" dirty="0" err="1">
                          <a:effectLst/>
                        </a:rPr>
                        <a:t>mEq</a:t>
                      </a:r>
                      <a:r>
                        <a:rPr lang="es-ES_tradnl" sz="1800" b="1" baseline="0" dirty="0">
                          <a:effectLst/>
                        </a:rPr>
                        <a:t>/l (art.) &lt;de45 (ven.), pO2 N o B, HbO2 N 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 err="1">
                          <a:effectLst/>
                        </a:rPr>
                        <a:t>Na</a:t>
                      </a:r>
                      <a:r>
                        <a:rPr lang="es-ES_tradnl" sz="1800" b="1" baseline="0" dirty="0">
                          <a:effectLst/>
                        </a:rPr>
                        <a:t>---Bajo</a:t>
                      </a:r>
                      <a:endParaRPr lang="es-ES" sz="1800" b="1" baseline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Cl----Elevado</a:t>
                      </a:r>
                      <a:endParaRPr lang="es-ES" sz="1800" b="1" baseline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baseline="0" dirty="0">
                          <a:effectLst/>
                        </a:rPr>
                        <a:t>K-----</a:t>
                      </a:r>
                      <a:r>
                        <a:rPr lang="es-ES_tradnl" sz="1800" b="1" baseline="0" dirty="0" err="1">
                          <a:effectLst/>
                        </a:rPr>
                        <a:t>Dismin</a:t>
                      </a:r>
                      <a:r>
                        <a:rPr lang="es-ES_tradnl" sz="1800" b="1" baseline="0" dirty="0">
                          <a:effectLst/>
                        </a:rPr>
                        <a:t>.</a:t>
                      </a:r>
                      <a:endParaRPr lang="es-ES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707" marR="19707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8000115" y="-63787"/>
            <a:ext cx="284351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ALTERACIONES DEL EAB.</a:t>
            </a:r>
            <a:endParaRPr kumimoji="0" lang="es-ES" altLang="es-E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63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-1" y="724395"/>
            <a:ext cx="11934701" cy="5452568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_tradnl" sz="4000" b="1" dirty="0">
                <a:latin typeface="Arial Black" panose="020B0A04020102020204" pitchFamily="34" charset="0"/>
              </a:rPr>
              <a:t>"En  el  análisis  de  pH y Gases en  sangre,  un  resultado incorrecto  es  con  frecuencia peor  que  no  tenerlo." </a:t>
            </a:r>
            <a:endParaRPr lang="es-ES" sz="4000" dirty="0">
              <a:latin typeface="Arial Black" panose="020B0A04020102020204" pitchFamily="34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s-ES_tradnl" sz="4000" dirty="0">
                <a:latin typeface="Arial Black" panose="020B0A04020102020204" pitchFamily="34" charset="0"/>
              </a:rPr>
              <a:t> </a:t>
            </a:r>
            <a:endParaRPr lang="es-ES" sz="4000" dirty="0">
              <a:latin typeface="Arial Black" panose="020B0A040201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61141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2514" y="332509"/>
            <a:ext cx="10145486" cy="1270660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 Black" panose="020B0A04020102020204" pitchFamily="34" charset="0"/>
              </a:rPr>
              <a:t>    EQUILIBRIO HIDROMINERAL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5642" y="1935677"/>
            <a:ext cx="10925298" cy="452449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200000"/>
              </a:lnSpc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El equilibrio de agua y el de sodio están regulados </a:t>
            </a:r>
            <a:r>
              <a:rPr lang="es-ES_tradnl" i="1" dirty="0">
                <a:latin typeface="Arial" panose="020B0604020202020204" pitchFamily="34" charset="0"/>
                <a:cs typeface="Arial" panose="020B0604020202020204" pitchFamily="34" charset="0"/>
              </a:rPr>
              <a:t>independientemente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por vías específicas diseñadas para prevenir grandes cambios en la osmolalidad plasmática (determinada sobre todo por la </a:t>
            </a:r>
            <a:r>
              <a:rPr lang="es-ES_tradnl" i="1" dirty="0">
                <a:latin typeface="Arial" panose="020B0604020202020204" pitchFamily="34" charset="0"/>
                <a:cs typeface="Arial" panose="020B0604020202020204" pitchFamily="34" charset="0"/>
              </a:rPr>
              <a:t>concentración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de sodio en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plasma) y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el volumen circulante eficaz. </a:t>
            </a:r>
            <a:endParaRPr lang="es-ES_trad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200000"/>
              </a:lnSpc>
            </a:pP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osmolalidad plasmática entre </a:t>
            </a:r>
            <a:r>
              <a:rPr lang="es-ES" dirty="0" smtClean="0"/>
              <a:t>280 </a:t>
            </a:r>
            <a:r>
              <a:rPr lang="es-ES" dirty="0"/>
              <a:t>y 300 </a:t>
            </a:r>
            <a:r>
              <a:rPr lang="es-ES" dirty="0" err="1" smtClean="0"/>
              <a:t>mOsmol</a:t>
            </a:r>
            <a:r>
              <a:rPr lang="es-ES" dirty="0" smtClean="0"/>
              <a:t>/kg</a:t>
            </a:r>
            <a:r>
              <a:rPr lang="es-ES" dirty="0"/>
              <a:t/>
            </a:r>
            <a:br>
              <a:rPr lang="es-ES" dirty="0"/>
            </a:b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299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58141" y="807522"/>
            <a:ext cx="11245932" cy="613291"/>
          </a:xfrm>
        </p:spPr>
        <p:txBody>
          <a:bodyPr>
            <a:normAutofit fontScale="90000"/>
          </a:bodyPr>
          <a:lstStyle/>
          <a:p>
            <a:pPr lvl="0" eaLnBrk="1" hangingPunct="1"/>
            <a:r>
              <a:rPr lang="es-ES" dirty="0">
                <a:effectLst/>
              </a:rPr>
              <a:t/>
            </a:r>
            <a:br>
              <a:rPr lang="es-ES" dirty="0">
                <a:effectLst/>
              </a:rPr>
            </a:br>
            <a:r>
              <a:rPr lang="es-ES" dirty="0" smtClean="0">
                <a:effectLst/>
              </a:rPr>
              <a:t/>
            </a:r>
            <a:br>
              <a:rPr lang="es-ES" dirty="0" smtClean="0">
                <a:effectLst/>
              </a:rPr>
            </a:br>
            <a:r>
              <a:rPr lang="es-ES" sz="3600" dirty="0" smtClean="0">
                <a:effectLst/>
                <a:latin typeface="Arial Black" panose="020B0A04020102020204" pitchFamily="34" charset="0"/>
              </a:rPr>
              <a:t>TEMA VI.        </a:t>
            </a:r>
            <a:r>
              <a:rPr lang="es-ES" dirty="0" smtClean="0">
                <a:effectLst/>
                <a:latin typeface="Arial Black" panose="020B0A04020102020204" pitchFamily="34" charset="0"/>
              </a:rPr>
              <a:t/>
            </a:r>
            <a:br>
              <a:rPr lang="es-ES" dirty="0" smtClean="0">
                <a:effectLst/>
                <a:latin typeface="Arial Black" panose="020B0A04020102020204" pitchFamily="34" charset="0"/>
              </a:rPr>
            </a:br>
            <a:r>
              <a:rPr lang="es-ES" dirty="0" smtClean="0">
                <a:effectLst/>
                <a:latin typeface="Arial Black" panose="020B0A04020102020204" pitchFamily="34" charset="0"/>
              </a:rPr>
              <a:t/>
            </a:r>
            <a:br>
              <a:rPr lang="es-ES" dirty="0" smtClean="0">
                <a:effectLst/>
                <a:latin typeface="Arial Black" panose="020B0A04020102020204" pitchFamily="34" charset="0"/>
              </a:rPr>
            </a:br>
            <a:r>
              <a:rPr lang="es-ES" sz="3600" dirty="0" smtClean="0">
                <a:effectLst/>
                <a:latin typeface="Arial Black" panose="020B0A04020102020204" pitchFamily="34" charset="0"/>
              </a:rPr>
              <a:t>EQUILIBRIO ÁCIDO BÁSICO E HIDROMINERAL</a:t>
            </a:r>
            <a:br>
              <a:rPr lang="es-ES" sz="3600" dirty="0" smtClean="0">
                <a:effectLst/>
                <a:latin typeface="Arial Black" panose="020B0A04020102020204" pitchFamily="34" charset="0"/>
              </a:rPr>
            </a:br>
            <a:endParaRPr lang="es-ES" altLang="es-PR" sz="3600" b="1" dirty="0" smtClean="0">
              <a:effectLst/>
              <a:latin typeface="Arial Black" panose="020B0A040201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7589" y="2771335"/>
            <a:ext cx="5367647" cy="365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2063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Arial Black" panose="020B0A04020102020204" pitchFamily="34" charset="0"/>
              </a:rPr>
              <a:t>MANIFESTACIONES CLÍNICAS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30247" cy="4385170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Exceso de agua: hiponatremia (concentración plasmática de sodio baja).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Déficit de agua: hipernatremia (concentración plasmática de sodio alta).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Exceso de sodio: edema.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Déficit de sodio: depleción de volumen.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81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5244" cy="1325563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>
                <a:latin typeface="Arial Black" panose="020B0A04020102020204" pitchFamily="34" charset="0"/>
              </a:rPr>
              <a:t>CONTRACCIONES Y EXPANSIONES</a:t>
            </a:r>
            <a:r>
              <a:rPr lang="es-ES" sz="2800" dirty="0" smtClean="0">
                <a:latin typeface="Arial Black" panose="020B0A04020102020204" pitchFamily="34" charset="0"/>
              </a:rPr>
              <a:t/>
            </a:r>
            <a:br>
              <a:rPr lang="es-ES" sz="2800" dirty="0" smtClean="0">
                <a:latin typeface="Arial Black" panose="020B0A04020102020204" pitchFamily="34" charset="0"/>
              </a:rPr>
            </a:br>
            <a:r>
              <a:rPr lang="es-ES" sz="2800" b="1" dirty="0" smtClean="0">
                <a:latin typeface="Arial Black" panose="020B0A04020102020204" pitchFamily="34" charset="0"/>
              </a:rPr>
              <a:t>DEL VOLUMEN DEL ESPACIO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b="1" dirty="0" smtClean="0">
                <a:latin typeface="Arial Black" panose="020B0A04020102020204" pitchFamily="34" charset="0"/>
              </a:rPr>
              <a:t>EXTRACELULAR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825625"/>
            <a:ext cx="11167753" cy="472955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alteraciones del equilibrio del agua y el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sodio acompañan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muchos trastornos médicos y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quirúrgicos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Cuando la alteración del volumen del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espacio extracelular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manifiesta por la pérdida 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depleción de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agua en él y afecta, en lo fundamental, al compartimiento vascular, este fenómeno se denomina contracción de volumen.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cambio, cuando tiene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lugar una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sobrehidratación de este, se habla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expansión de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volumen.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93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osmolalidad plasmática 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7748" cy="474143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1-Se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regula por osmorreceptores en el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hipotálamo que influyen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en la liberación de la vasopresina (ADH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2- Por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la sed. </a:t>
            </a:r>
            <a:endParaRPr lang="es-ES_trad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ADH reduce la excreción de agua, mientras que la sed incrementa la ingesta de agua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Los dos principales estímulos para la secreción de la ADH son la hiperosmolalidad y la depleción de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volumen</a:t>
            </a:r>
          </a:p>
        </p:txBody>
      </p:sp>
    </p:spTree>
    <p:extLst>
      <p:ext uri="{BB962C8B-B14F-4D97-AF65-F5344CB8AC3E}">
        <p14:creationId xmlns:p14="http://schemas.microsoft.com/office/powerpoint/2010/main" xmlns="" val="153872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76776"/>
            <a:ext cx="10515600" cy="1308296"/>
          </a:xfrm>
        </p:spPr>
        <p:txBody>
          <a:bodyPr>
            <a:normAutofit/>
          </a:bodyPr>
          <a:lstStyle/>
          <a:p>
            <a:pPr algn="ctr"/>
            <a:r>
              <a:rPr lang="es-ES" sz="3100" dirty="0" smtClean="0">
                <a:latin typeface="Arial Black" panose="020B0A04020102020204" pitchFamily="34" charset="0"/>
              </a:rPr>
              <a:t>EJEMPLO</a:t>
            </a:r>
            <a:r>
              <a:rPr lang="es-ES_tradnl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EJERCICIO FÍSICO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3385" y="1885071"/>
            <a:ext cx="10424161" cy="4575105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La respuesta a un </a:t>
            </a:r>
            <a:r>
              <a:rPr lang="es-ES_tradnl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incremento en la osmolalidad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plasmática efectiva, como puede ocurrir con la pérdida de agua a través del sudor tras el ejercicio en un día caluroso, provoca un incremento de la sed, así como un aumento en la liberación de la ADH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66335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ADH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825624"/>
            <a:ext cx="11037125" cy="461080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La secreción de ADH puede ser «adecuada», como se observa en la depleción de volumen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o «inadecuada», debido a otros estímulos (como fármacos) o a una producción ectópica (en algunos tipos de cáncer). Se necesitan tanto la ADH circulante como la ingesta de líquidos hipotónicos para que aparezca una hiponatremia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iabetes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insípida, un cuadro que resulta de la carencia de ADH (central) o la resistencia a su acción en el túbulo colector (</a:t>
            </a:r>
            <a:r>
              <a:rPr lang="es-ES_tradnl" dirty="0" err="1">
                <a:latin typeface="Arial" panose="020B0604020202020204" pitchFamily="34" charset="0"/>
                <a:cs typeface="Arial" panose="020B0604020202020204" pitchFamily="34" charset="0"/>
              </a:rPr>
              <a:t>nefrógena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53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s-ES" altLang="es-PR" dirty="0" smtClean="0"/>
              <a:t/>
            </a:r>
            <a:br>
              <a:rPr lang="es-ES" altLang="es-PR" dirty="0" smtClean="0"/>
            </a:br>
            <a:r>
              <a:rPr lang="es-ES" altLang="es-PR" dirty="0" smtClean="0">
                <a:latin typeface="Arial Black" panose="020B0A04020102020204" pitchFamily="34" charset="0"/>
              </a:rPr>
              <a:t>CONTENIDO</a:t>
            </a:r>
            <a:endParaRPr lang="es-ES" altLang="es-PR" b="1" dirty="0" smtClean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3797" y="1285875"/>
            <a:ext cx="10141528" cy="529305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endParaRPr lang="es-ES" altLang="es-PR" dirty="0" smtClean="0"/>
          </a:p>
          <a:p>
            <a:pPr marL="533400" indent="-533400"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es-ES" altLang="es-P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 al equilibrio ácido básico. Generalidades.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  <a:defRPr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Principales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trastornos del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equilibrio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ácido básico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  <a:defRPr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Gasometría e Ionograma.Valores Normales.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  <a:defRPr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Trastornos del Equilibrio Hidromineral.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  <a:defRPr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 eaLnBrk="1" hangingPunct="1">
              <a:lnSpc>
                <a:spcPct val="150000"/>
              </a:lnSpc>
              <a:buFontTx/>
              <a:buAutoNum type="arabicPeriod"/>
              <a:defRPr/>
            </a:pPr>
            <a:endParaRPr lang="es-ES" altLang="es-P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s-ES" altLang="es-PR" dirty="0" smtClean="0"/>
          </a:p>
        </p:txBody>
      </p:sp>
      <p:pic>
        <p:nvPicPr>
          <p:cNvPr id="9220" name="Picture 5" descr="maestr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607" y="594519"/>
            <a:ext cx="187325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713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>
          <a:xfrm>
            <a:off x="1981200" y="549275"/>
            <a:ext cx="8229600" cy="377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PR" sz="3600" b="1" dirty="0" smtClean="0">
                <a:latin typeface="Arial Black" panose="020B0A04020102020204" pitchFamily="34" charset="0"/>
              </a:rPr>
              <a:t>INTRODUCCIÓN</a:t>
            </a:r>
          </a:p>
        </p:txBody>
      </p:sp>
      <p:sp>
        <p:nvSpPr>
          <p:cNvPr id="4" name="3 Subtítulo"/>
          <p:cNvSpPr>
            <a:spLocks noGrp="1"/>
          </p:cNvSpPr>
          <p:nvPr>
            <p:ph type="subTitle" sz="quarter" idx="1"/>
          </p:nvPr>
        </p:nvSpPr>
        <p:spPr>
          <a:xfrm>
            <a:off x="178130" y="1266092"/>
            <a:ext cx="11723138" cy="517033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riñón realiza dos funciones principales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-Secreta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hormonas que participan en la regulación de la hemodinámica sistémica y renal (renina, angiotensina II y prostaglandinas), en la producción de glóbulos rojos (eritropoyetina) y en el metabolismo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mineral. </a:t>
            </a:r>
            <a:endParaRPr lang="es-E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es-P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1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>
          <a:xfrm>
            <a:off x="609600" y="332509"/>
            <a:ext cx="10972800" cy="795648"/>
          </a:xfrm>
        </p:spPr>
        <p:txBody>
          <a:bodyPr/>
          <a:lstStyle/>
          <a:p>
            <a:r>
              <a:rPr lang="es-PR" sz="3600" b="1" dirty="0">
                <a:latin typeface="Arial Black" panose="020B0A04020102020204" pitchFamily="34" charset="0"/>
              </a:rPr>
              <a:t>INTRODUCCIÓN</a:t>
            </a:r>
            <a:endParaRPr lang="es-ES" sz="3600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sz="quarter" idx="1"/>
          </p:nvPr>
        </p:nvSpPr>
        <p:spPr>
          <a:xfrm>
            <a:off x="285008" y="1128158"/>
            <a:ext cx="11780322" cy="5284518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s-ES_tradnl" dirty="0" smtClean="0">
                <a:effectLst/>
              </a:rPr>
              <a:t>-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Participa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el mantenimiento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 entorno extracelular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relativamente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constante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que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organismo realice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sus funciones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normalmente.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Mediante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excreción de productos de desecho del metabolismo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 del agua y los electrólitos que derivan 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sobre todo </a:t>
            </a:r>
            <a:r>
              <a:rPr lang="es-ES_tradnl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la ingesta.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3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08213" y="1700213"/>
            <a:ext cx="741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s-ES" sz="1800">
              <a:solidFill>
                <a:srgbClr val="FFFFFF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615044" y="2173183"/>
            <a:ext cx="8336478" cy="1387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_tradnl" sz="8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Ácidos y bases</a:t>
            </a:r>
            <a:endParaRPr lang="es-ES" sz="8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5 Imag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55438" y="3955041"/>
            <a:ext cx="17145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34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2024063" y="500063"/>
            <a:ext cx="8286750" cy="563086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s-ES" dirty="0" smtClean="0">
                <a:latin typeface="Arial Black" pitchFamily="34" charset="0"/>
              </a:rPr>
              <a:t>   </a:t>
            </a:r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475012" y="724395"/>
            <a:ext cx="11234057" cy="4817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s-ES_tradnl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-U</a:t>
            </a:r>
            <a:r>
              <a:rPr lang="es-ES_tradnl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ácido es una sustancia que puede donar hidrogeniones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s-ES_tradnl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-U</a:t>
            </a:r>
            <a:r>
              <a:rPr lang="es-ES_tradnl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base es una sustancia que puede aceptarlos. </a:t>
            </a:r>
            <a:endParaRPr lang="es-ES_tradnl" sz="3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_tradnl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Estas propiedades son independientes de la carga. </a:t>
            </a:r>
          </a:p>
          <a:p>
            <a:pPr marL="457200" indent="-4572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_tradnl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este modo, el H</a:t>
            </a:r>
            <a:r>
              <a:rPr lang="es-ES_tradnl" sz="32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ES_tradnl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</a:t>
            </a:r>
            <a:r>
              <a:rPr lang="es-ES_tradnl" sz="32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s-ES_tradnl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(ácido carbónico), el HCl (ácido clorhídrico), el NH</a:t>
            </a:r>
            <a:r>
              <a:rPr lang="es-ES_tradnl" sz="32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s-ES_tradnl" sz="3200" baseline="30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es-ES_tradnl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(amonio) y el H</a:t>
            </a:r>
            <a:r>
              <a:rPr lang="es-ES_tradnl" sz="32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ES_tradnl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</a:t>
            </a:r>
            <a:r>
              <a:rPr lang="es-ES_tradnl" sz="32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s-ES_tradnl" sz="3200" baseline="30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</a:t>
            </a:r>
            <a:r>
              <a:rPr lang="es-ES_tradnl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(fosfato dibásico) pueden todos actuar como ácidos</a:t>
            </a:r>
            <a:endParaRPr lang="es-E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23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57189"/>
            <a:ext cx="8229600" cy="577373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es-ES" altLang="es-PR" dirty="0" smtClean="0"/>
              <a:t> </a:t>
            </a:r>
            <a:endParaRPr lang="es-ES_tradnl" altLang="es-PR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44383" y="333373"/>
            <a:ext cx="11756573" cy="3968753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s-ES_tradnl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pH  de la sangre normal circulante varía de 7,35 a 7,45</a:t>
            </a:r>
            <a:b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-Los límites compatibles con la vida son de 6,9 a 7,8</a:t>
            </a:r>
            <a:b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_trad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Depende del número de hidrogeniones libres en una solución, cuanto mayor sea el # , menor será el pH.</a:t>
            </a:r>
            <a:r>
              <a:rPr lang="es-E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P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_tradnl" altLang="es-P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3196" y="3518302"/>
            <a:ext cx="5733106" cy="3301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9548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1735</Words>
  <Application>Microsoft Office PowerPoint</Application>
  <PresentationFormat>Personalizado</PresentationFormat>
  <Paragraphs>188</Paragraphs>
  <Slides>34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Tema de Office</vt:lpstr>
      <vt:lpstr>Diapositiva 1</vt:lpstr>
      <vt:lpstr>BIBLIOGRAFÍA</vt:lpstr>
      <vt:lpstr>  TEMA VI.          EQUILIBRIO ÁCIDO BÁSICO E HIDROMINERAL </vt:lpstr>
      <vt:lpstr> CONTENIDO</vt:lpstr>
      <vt:lpstr>INTRODUCCIÓN</vt:lpstr>
      <vt:lpstr>INTRODUCCIÓN</vt:lpstr>
      <vt:lpstr>Diapositiva 7</vt:lpstr>
      <vt:lpstr>Diapositiva 8</vt:lpstr>
      <vt:lpstr>-El pH  de la sangre normal circulante varía de 7,35 a 7,45 -Los límites compatibles con la vida son de 6,9 a 7,8 -Depende del número de hidrogeniones libres en una solución, cuanto mayor sea el # , menor será el pH.  </vt:lpstr>
      <vt:lpstr>         TAMPONES FISIOLÓGICOS</vt:lpstr>
      <vt:lpstr>Mecanismos neutralizadores del organismo </vt:lpstr>
      <vt:lpstr>Mecanismos neutralizadores del organismo </vt:lpstr>
      <vt:lpstr>PRINCIPALES </vt:lpstr>
      <vt:lpstr>Mecanismos neutralizadores del organismo </vt:lpstr>
      <vt:lpstr>Mecanismos neutralizadores del organismo </vt:lpstr>
      <vt:lpstr> </vt:lpstr>
      <vt:lpstr>ACIDOSIS</vt:lpstr>
      <vt:lpstr>- Por una elevación de la pCO2 (acidosis respiratoria)</vt:lpstr>
      <vt:lpstr>ALCALOSIS</vt:lpstr>
      <vt:lpstr>Por un descenso de la pCO2 (alcalosis respiratoria) </vt:lpstr>
      <vt:lpstr>PRUEBAS DE LABORATORIO</vt:lpstr>
      <vt:lpstr> INDICACIONES MÉDICAS</vt:lpstr>
      <vt:lpstr>FASE PRE ANALÍTICA</vt:lpstr>
      <vt:lpstr>VALORES NORMALES DE UNA GASOMETRÍA </vt:lpstr>
      <vt:lpstr>  VALORES NORMALES DEL IONOGRAMA  </vt:lpstr>
      <vt:lpstr>Diapositiva 26</vt:lpstr>
      <vt:lpstr>Diapositiva 27</vt:lpstr>
      <vt:lpstr>Diapositiva 28</vt:lpstr>
      <vt:lpstr>    EQUILIBRIO HIDROMINERAL</vt:lpstr>
      <vt:lpstr>MANIFESTACIONES CLÍNICAS</vt:lpstr>
      <vt:lpstr>CONTRACCIONES Y EXPANSIONES DEL VOLUMEN DEL ESPACIO EXTRACELULAR</vt:lpstr>
      <vt:lpstr>osmolalidad plasmática </vt:lpstr>
      <vt:lpstr>EJEMPLO  EJERCICIO FÍSICO </vt:lpstr>
      <vt:lpstr>ADH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Etna Vega</dc:creator>
  <cp:lastModifiedBy>Admin</cp:lastModifiedBy>
  <cp:revision>40</cp:revision>
  <dcterms:created xsi:type="dcterms:W3CDTF">2018-11-05T23:03:32Z</dcterms:created>
  <dcterms:modified xsi:type="dcterms:W3CDTF">2022-02-26T06:15:16Z</dcterms:modified>
</cp:coreProperties>
</file>